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3400" cy="7556500"/>
  <p:notesSz cx="10693400" cy="75565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625"/>
    <a:srgbClr val="A37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20" autoAdjust="0"/>
  </p:normalViewPr>
  <p:slideViewPr>
    <p:cSldViewPr snapToGrid="0">
      <p:cViewPr varScale="1">
        <p:scale>
          <a:sx n="124" d="100"/>
          <a:sy n="124" d="100"/>
        </p:scale>
        <p:origin x="108" y="3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3A9625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04685"/>
            <a:ext cx="2459482" cy="37782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15"/>
          <p:cNvSpPr txBox="1"/>
          <p:nvPr userDrawn="1"/>
        </p:nvSpPr>
        <p:spPr>
          <a:xfrm>
            <a:off x="7818006" y="7364884"/>
            <a:ext cx="252666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915"/>
              </a:lnSpc>
            </a:pPr>
            <a:r>
              <a:rPr sz="1100" spc="0" baseline="0" dirty="0">
                <a:solidFill>
                  <a:srgbClr val="008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  2015 Zaim Inc. All rights reserved.</a:t>
            </a:r>
            <a:endParaRPr sz="1100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3A9625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3A9625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1749" y="216458"/>
            <a:ext cx="9582150" cy="7054850"/>
          </a:xfrm>
          <a:custGeom>
            <a:avLst/>
            <a:gdLst/>
            <a:ahLst/>
            <a:cxnLst/>
            <a:rect l="l" t="t" r="r" b="b"/>
            <a:pathLst>
              <a:path w="9582150" h="7054850">
                <a:moveTo>
                  <a:pt x="0" y="0"/>
                </a:moveTo>
                <a:lnTo>
                  <a:pt x="9581583" y="0"/>
                </a:lnTo>
                <a:lnTo>
                  <a:pt x="9581583" y="7054704"/>
                </a:lnTo>
                <a:lnTo>
                  <a:pt x="0" y="7054704"/>
                </a:lnTo>
                <a:lnTo>
                  <a:pt x="0" y="0"/>
                </a:lnTo>
                <a:close/>
              </a:path>
            </a:pathLst>
          </a:custGeom>
          <a:ln w="68894">
            <a:solidFill>
              <a:srgbClr val="3A96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1139" y="265658"/>
            <a:ext cx="236854" cy="236220"/>
          </a:xfrm>
          <a:custGeom>
            <a:avLst/>
            <a:gdLst/>
            <a:ahLst/>
            <a:cxnLst/>
            <a:rect l="l" t="t" r="r" b="b"/>
            <a:pathLst>
              <a:path w="236854" h="236220">
                <a:moveTo>
                  <a:pt x="0" y="0"/>
                </a:moveTo>
                <a:lnTo>
                  <a:pt x="236339" y="0"/>
                </a:lnTo>
                <a:lnTo>
                  <a:pt x="236339" y="236143"/>
                </a:lnTo>
                <a:lnTo>
                  <a:pt x="0" y="236143"/>
                </a:lnTo>
                <a:lnTo>
                  <a:pt x="0" y="0"/>
                </a:lnTo>
                <a:close/>
              </a:path>
            </a:pathLst>
          </a:custGeom>
          <a:solidFill>
            <a:srgbClr val="CCE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200" y="209550"/>
            <a:ext cx="9017000" cy="357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3A9625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zaim.net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139" y="2312212"/>
            <a:ext cx="9512935" cy="2823845"/>
          </a:xfrm>
          <a:custGeom>
            <a:avLst/>
            <a:gdLst/>
            <a:ahLst/>
            <a:cxnLst/>
            <a:rect l="l" t="t" r="r" b="b"/>
            <a:pathLst>
              <a:path w="9512935" h="2823845">
                <a:moveTo>
                  <a:pt x="0" y="0"/>
                </a:moveTo>
                <a:lnTo>
                  <a:pt x="9512650" y="0"/>
                </a:lnTo>
                <a:lnTo>
                  <a:pt x="9512650" y="2823844"/>
                </a:lnTo>
                <a:lnTo>
                  <a:pt x="0" y="2823844"/>
                </a:lnTo>
                <a:lnTo>
                  <a:pt x="0" y="0"/>
                </a:lnTo>
                <a:close/>
              </a:path>
            </a:pathLst>
          </a:custGeom>
          <a:solidFill>
            <a:srgbClr val="EEF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6100" y="2635250"/>
            <a:ext cx="9525000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450" spc="30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the Household-account Support Service “</a:t>
            </a:r>
            <a:r>
              <a:rPr lang="en-US" sz="2450" spc="30" dirty="0" err="1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Zaim</a:t>
            </a:r>
            <a:r>
              <a:rPr lang="en-US" sz="2450" spc="30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9600" y="5683250"/>
            <a:ext cx="1739264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700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2015</a:t>
            </a:r>
          </a:p>
          <a:p>
            <a:pPr algn="ctr">
              <a:lnSpc>
                <a:spcPct val="100000"/>
              </a:lnSpc>
            </a:pPr>
            <a:r>
              <a:rPr lang="en-US" sz="1700" dirty="0" err="1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Zaim</a:t>
            </a:r>
            <a:r>
              <a:rPr lang="en-US" sz="1700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</p:txBody>
      </p:sp>
      <p:sp>
        <p:nvSpPr>
          <p:cNvPr id="5" name="object 5"/>
          <p:cNvSpPr/>
          <p:nvPr/>
        </p:nvSpPr>
        <p:spPr>
          <a:xfrm>
            <a:off x="3978186" y="3378200"/>
            <a:ext cx="3330193" cy="100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09550"/>
            <a:ext cx="9017000" cy="3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Household-account support service “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Zaim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spc="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19277"/>
              </p:ext>
            </p:extLst>
          </p:nvPr>
        </p:nvGraphicFramePr>
        <p:xfrm>
          <a:off x="622300" y="664103"/>
          <a:ext cx="9753600" cy="6892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564"/>
                <a:gridCol w="1863928"/>
                <a:gridCol w="7784108"/>
              </a:tblGrid>
              <a:tr h="6343757">
                <a:tc>
                  <a:txBody>
                    <a:bodyPr/>
                    <a:lstStyle/>
                    <a:p>
                      <a:endParaRPr spc="0" dirty="0"/>
                    </a:p>
                  </a:txBody>
                  <a:tcPr marL="0" marR="0" marT="0" marB="0">
                    <a:lnR w="68892">
                      <a:solidFill>
                        <a:srgbClr val="3A9625"/>
                      </a:solidFill>
                      <a:prstDash val="solid"/>
                    </a:lnR>
                    <a:lnB w="19678">
                      <a:solidFill>
                        <a:srgbClr val="B51A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2155"/>
                        </a:spcBef>
                      </a:pPr>
                      <a:r>
                        <a:rPr lang="en-US" altLang="ja-JP" sz="2800" spc="0" dirty="0" smtClean="0">
                          <a:solidFill>
                            <a:srgbClr val="3A962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Japan’s largest-class on-line household account system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solidFill>
                          <a:srgbClr val="A3751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solidFill>
                          <a:srgbClr val="A3751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"/>
                        </a:spcBef>
                      </a:pPr>
                      <a:endParaRPr sz="1400" spc="0" dirty="0">
                        <a:solidFill>
                          <a:srgbClr val="A3751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spc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spc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spc="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"/>
                        </a:spcBef>
                      </a:pPr>
                      <a:endParaRPr sz="1050" spc="0" dirty="0">
                        <a:latin typeface="Times New Roman"/>
                        <a:cs typeface="Times New Roman"/>
                      </a:endParaRPr>
                    </a:p>
                    <a:p>
                      <a:pPr marR="4600575" algn="ctr">
                        <a:lnSpc>
                          <a:spcPct val="100000"/>
                        </a:lnSpc>
                        <a:tabLst>
                          <a:tab pos="1202690" algn="l"/>
                          <a:tab pos="1866900" algn="l"/>
                          <a:tab pos="3060065" algn="l"/>
                          <a:tab pos="3795395" algn="l"/>
                        </a:tabLst>
                      </a:pPr>
                      <a:r>
                        <a:rPr sz="1050" spc="0" dirty="0">
                          <a:solidFill>
                            <a:srgbClr val="3A9625"/>
                          </a:solidFill>
                          <a:latin typeface="SimSun"/>
                          <a:cs typeface="SimSun"/>
                        </a:rPr>
                        <a:t>	</a:t>
                      </a:r>
                      <a:endParaRPr sz="2325" spc="0" baseline="3584" dirty="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8892">
                      <a:solidFill>
                        <a:srgbClr val="3A9625"/>
                      </a:solidFill>
                      <a:prstDash val="solid"/>
                    </a:lnL>
                    <a:lnR w="68892">
                      <a:solidFill>
                        <a:srgbClr val="3A9625"/>
                      </a:solidFill>
                      <a:prstDash val="solid"/>
                    </a:lnR>
                    <a:lnT w="68892">
                      <a:solidFill>
                        <a:srgbClr val="3A9625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9630">
                <a:tc>
                  <a:txBody>
                    <a:bodyPr/>
                    <a:lstStyle/>
                    <a:p>
                      <a:endParaRPr sz="2325" spc="0" baseline="3584" dirty="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19678">
                      <a:solidFill>
                        <a:srgbClr val="B51A00"/>
                      </a:solidFill>
                      <a:prstDash val="solid"/>
                    </a:lnL>
                    <a:lnR w="68892">
                      <a:solidFill>
                        <a:srgbClr val="3A9625"/>
                      </a:solidFill>
                      <a:prstDash val="solid"/>
                    </a:lnR>
                    <a:lnT w="19678">
                      <a:solidFill>
                        <a:srgbClr val="B51A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0" marR="0" marT="0" marB="0">
                    <a:lnL w="68892">
                      <a:solidFill>
                        <a:srgbClr val="3A9625"/>
                      </a:solidFill>
                      <a:prstDash val="solid"/>
                    </a:lnL>
                    <a:lnR w="19678">
                      <a:solidFill>
                        <a:srgbClr val="B51A00"/>
                      </a:solidFill>
                      <a:prstDash val="solid"/>
                    </a:lnR>
                    <a:lnB w="68892">
                      <a:solidFill>
                        <a:srgbClr val="3A96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325" spc="0" baseline="3584" dirty="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19678">
                      <a:solidFill>
                        <a:srgbClr val="B51A00"/>
                      </a:solidFill>
                      <a:prstDash val="solid"/>
                    </a:lnL>
                    <a:lnR w="68892">
                      <a:solidFill>
                        <a:srgbClr val="3A9625"/>
                      </a:solidFill>
                      <a:prstDash val="solid"/>
                    </a:lnR>
                    <a:lnB w="68892">
                      <a:solidFill>
                        <a:srgbClr val="3A9625"/>
                      </a:solidFill>
                      <a:prstDash val="solid"/>
                    </a:lnB>
                  </a:tcPr>
                </a:tc>
              </a:tr>
              <a:tr h="164741">
                <a:tc gridSpan="2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0" marR="0" marT="0" marB="0">
                    <a:lnL w="19678">
                      <a:solidFill>
                        <a:srgbClr val="B51A00"/>
                      </a:solidFill>
                      <a:prstDash val="solid"/>
                    </a:lnL>
                    <a:lnR w="19678">
                      <a:solidFill>
                        <a:srgbClr val="B51A00"/>
                      </a:solidFill>
                      <a:prstDash val="solid"/>
                    </a:lnR>
                    <a:lnB w="19678">
                      <a:solidFill>
                        <a:srgbClr val="B51A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50" spc="0" dirty="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9678">
                      <a:solidFill>
                        <a:srgbClr val="B51A00"/>
                      </a:solidFill>
                      <a:prstDash val="solid"/>
                    </a:lnL>
                    <a:lnT w="68892">
                      <a:solidFill>
                        <a:srgbClr val="3A9625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884501" y="203200"/>
            <a:ext cx="114396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5894" y="1390650"/>
            <a:ext cx="5592699" cy="363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10971" y="1919547"/>
            <a:ext cx="1004143" cy="984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0971" y="3012662"/>
            <a:ext cx="1004143" cy="984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0971" y="4105789"/>
            <a:ext cx="1004143" cy="984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7985" y="5101932"/>
            <a:ext cx="1522095" cy="590550"/>
          </a:xfrm>
          <a:custGeom>
            <a:avLst/>
            <a:gdLst/>
            <a:ahLst/>
            <a:cxnLst/>
            <a:rect l="l" t="t" r="r" b="b"/>
            <a:pathLst>
              <a:path w="1522095" h="590550">
                <a:moveTo>
                  <a:pt x="1521548" y="274396"/>
                </a:moveTo>
                <a:lnTo>
                  <a:pt x="0" y="274396"/>
                </a:lnTo>
                <a:lnTo>
                  <a:pt x="760768" y="590346"/>
                </a:lnTo>
                <a:lnTo>
                  <a:pt x="1521548" y="274396"/>
                </a:lnTo>
                <a:close/>
              </a:path>
              <a:path w="1522095" h="590550">
                <a:moveTo>
                  <a:pt x="1007287" y="0"/>
                </a:moveTo>
                <a:lnTo>
                  <a:pt x="514248" y="0"/>
                </a:lnTo>
                <a:lnTo>
                  <a:pt x="514248" y="274396"/>
                </a:lnTo>
                <a:lnTo>
                  <a:pt x="1007287" y="274396"/>
                </a:lnTo>
                <a:lnTo>
                  <a:pt x="1007287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23684" y="5935353"/>
            <a:ext cx="507965" cy="389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23684" y="6376306"/>
            <a:ext cx="507965" cy="3927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32214" y="5935746"/>
            <a:ext cx="512067" cy="3888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32214" y="6376699"/>
            <a:ext cx="512067" cy="39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603250" y="7010400"/>
            <a:ext cx="1981200" cy="546100"/>
          </a:xfrm>
          <a:custGeom>
            <a:avLst/>
            <a:gdLst/>
            <a:ahLst/>
            <a:cxnLst/>
            <a:rect l="l" t="t" r="r" b="b"/>
            <a:pathLst>
              <a:path w="1969770" h="344804">
                <a:moveTo>
                  <a:pt x="0" y="0"/>
                </a:moveTo>
                <a:lnTo>
                  <a:pt x="1969495" y="0"/>
                </a:lnTo>
                <a:lnTo>
                  <a:pt x="1969495" y="344371"/>
                </a:lnTo>
                <a:lnTo>
                  <a:pt x="0" y="3443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C00000"/>
            </a:solidFill>
          </a:ln>
        </p:spPr>
        <p:txBody>
          <a:bodyPr wrap="square" lIns="0" tIns="0" rIns="0" bIns="0" rtlCol="0" anchor="ctr" anchorCtr="0"/>
          <a:lstStyle/>
          <a:p>
            <a:pPr algn="ctr" fontAlgn="t"/>
            <a:r>
              <a:rPr lang="ja-JP" altLang="ja-JP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ja-JP" altLang="ja-JP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56401" y="1978025"/>
            <a:ext cx="221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Place: </a:t>
            </a:r>
            <a:endParaRPr lang="en-US" altLang="ja-JP" dirty="0" smtClean="0">
              <a:solidFill>
                <a:srgbClr val="A375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 smtClean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</a:t>
            </a:r>
            <a:r>
              <a:rPr lang="en-US" altLang="ja-JP" dirty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</a:t>
            </a:r>
            <a:br>
              <a:rPr lang="en-US" altLang="ja-JP" dirty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200" dirty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(among its entire sales</a:t>
            </a:r>
            <a:r>
              <a:rPr lang="en-US" altLang="ja-JP" sz="1200" dirty="0" smtClean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785100" y="3073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Place: </a:t>
            </a:r>
            <a:endParaRPr lang="en-US" altLang="ja-JP" dirty="0" smtClean="0">
              <a:solidFill>
                <a:srgbClr val="A375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 smtClean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altLang="ja-JP" dirty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</a:p>
          <a:p>
            <a:r>
              <a:rPr lang="en-US" altLang="ja-JP" sz="1200" dirty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(Finance Sector)</a:t>
            </a: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785100" y="41021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Place: </a:t>
            </a:r>
            <a:br>
              <a:rPr lang="en-US" altLang="ja-JP" dirty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dirty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Nikkei Newspaper</a:t>
            </a:r>
            <a:br>
              <a:rPr lang="en-US" altLang="ja-JP" dirty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200" dirty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(Household-account </a:t>
            </a:r>
            <a:br>
              <a:rPr lang="en-US" altLang="ja-JP" sz="1200" dirty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200" dirty="0">
                <a:solidFill>
                  <a:srgbClr val="A37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ranking)</a:t>
            </a: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70700" y="583565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Down-loaded: </a:t>
            </a:r>
            <a:endParaRPr lang="en-US" altLang="ja-JP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3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million</a:t>
            </a:r>
          </a:p>
          <a:p>
            <a:pPr algn="ctr"/>
            <a:r>
              <a:rPr lang="en-US" altLang="ja-JP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endParaRPr lang="ja-JP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75362" y="5102876"/>
            <a:ext cx="3644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6325" algn="l"/>
              </a:tabLst>
            </a:pPr>
            <a:r>
              <a:rPr lang="en-US" altLang="ja-JP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iPhone	: July </a:t>
            </a:r>
            <a:r>
              <a:rPr lang="en-US" altLang="ja-JP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use fee free</a:t>
            </a:r>
            <a:endParaRPr lang="ja-JP" altLang="ja-JP" dirty="0">
              <a:solidFill>
                <a:srgbClr val="3A9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076325" algn="l"/>
              </a:tabLst>
            </a:pPr>
            <a:r>
              <a:rPr lang="en-US" altLang="ja-JP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iPad  	: January </a:t>
            </a:r>
            <a:r>
              <a:rPr lang="en-US" altLang="ja-JP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endParaRPr lang="en-US" altLang="ja-JP" dirty="0" smtClean="0">
              <a:solidFill>
                <a:srgbClr val="3A9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076325" algn="l"/>
              </a:tabLst>
            </a:pPr>
            <a:r>
              <a:rPr lang="en-US" altLang="ja-JP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	: March </a:t>
            </a:r>
            <a:r>
              <a:rPr lang="en-US" altLang="ja-JP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ja-JP" altLang="ja-JP" dirty="0">
              <a:solidFill>
                <a:srgbClr val="3A9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076325" algn="l"/>
              </a:tabLst>
            </a:pPr>
            <a:r>
              <a:rPr lang="en-US" altLang="ja-JP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	: </a:t>
            </a:r>
            <a:r>
              <a:rPr lang="en-US" altLang="ja-JP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2013</a:t>
            </a:r>
            <a:endParaRPr lang="ja-JP" altLang="ja-JP" dirty="0">
              <a:solidFill>
                <a:srgbClr val="3A9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076325" algn="l"/>
              </a:tabLst>
            </a:pPr>
            <a:r>
              <a:rPr lang="en-US" altLang="ja-JP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	: June </a:t>
            </a:r>
            <a:r>
              <a:rPr lang="en-US" altLang="ja-JP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kumimoji="1" lang="ja-JP" altLang="en-US" dirty="0">
              <a:solidFill>
                <a:srgbClr val="3A9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81675" y="5114925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(partially with fee</a:t>
            </a:r>
            <a:r>
              <a:rPr lang="en-US" altLang="ja-JP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ja-JP" altLang="ja-JP" dirty="0">
              <a:solidFill>
                <a:srgbClr val="3A9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33450" y="5105400"/>
            <a:ext cx="14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services</a:t>
            </a:r>
            <a:endParaRPr kumimoji="1" lang="ja-JP" altLang="en-US" dirty="0">
              <a:solidFill>
                <a:srgbClr val="3A962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749" y="216458"/>
            <a:ext cx="9582150" cy="7054850"/>
          </a:xfrm>
          <a:custGeom>
            <a:avLst/>
            <a:gdLst/>
            <a:ahLst/>
            <a:cxnLst/>
            <a:rect l="l" t="t" r="r" b="b"/>
            <a:pathLst>
              <a:path w="9582150" h="7054850">
                <a:moveTo>
                  <a:pt x="0" y="0"/>
                </a:moveTo>
                <a:lnTo>
                  <a:pt x="9581583" y="0"/>
                </a:lnTo>
                <a:lnTo>
                  <a:pt x="9581583" y="7054704"/>
                </a:lnTo>
                <a:lnTo>
                  <a:pt x="0" y="7054704"/>
                </a:lnTo>
                <a:lnTo>
                  <a:pt x="0" y="0"/>
                </a:lnTo>
                <a:close/>
              </a:path>
            </a:pathLst>
          </a:custGeom>
          <a:ln w="68894">
            <a:solidFill>
              <a:srgbClr val="3A96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139" y="2312212"/>
            <a:ext cx="9512935" cy="2823845"/>
          </a:xfrm>
          <a:custGeom>
            <a:avLst/>
            <a:gdLst/>
            <a:ahLst/>
            <a:cxnLst/>
            <a:rect l="l" t="t" r="r" b="b"/>
            <a:pathLst>
              <a:path w="9512935" h="2823845">
                <a:moveTo>
                  <a:pt x="0" y="0"/>
                </a:moveTo>
                <a:lnTo>
                  <a:pt x="9512650" y="0"/>
                </a:lnTo>
                <a:lnTo>
                  <a:pt x="9512650" y="2823844"/>
                </a:lnTo>
                <a:lnTo>
                  <a:pt x="0" y="2823844"/>
                </a:lnTo>
                <a:lnTo>
                  <a:pt x="0" y="0"/>
                </a:lnTo>
                <a:close/>
              </a:path>
            </a:pathLst>
          </a:custGeom>
          <a:solidFill>
            <a:srgbClr val="EEF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5900" y="3238500"/>
            <a:ext cx="773239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Utilization of </a:t>
            </a:r>
            <a:r>
              <a:rPr lang="en-US" altLang="ja-JP" sz="6000" b="1" dirty="0">
                <a:latin typeface="Arial" panose="020B0604020202020204" pitchFamily="34" charset="0"/>
                <a:cs typeface="Arial" panose="020B0604020202020204" pitchFamily="34" charset="0"/>
              </a:rPr>
              <a:t>Open Data</a:t>
            </a:r>
            <a:endParaRPr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749" y="688746"/>
            <a:ext cx="9582150" cy="6523990"/>
          </a:xfrm>
          <a:custGeom>
            <a:avLst/>
            <a:gdLst/>
            <a:ahLst/>
            <a:cxnLst/>
            <a:rect l="l" t="t" r="r" b="b"/>
            <a:pathLst>
              <a:path w="9582150" h="6523990">
                <a:moveTo>
                  <a:pt x="0" y="0"/>
                </a:moveTo>
                <a:lnTo>
                  <a:pt x="9581583" y="0"/>
                </a:lnTo>
                <a:lnTo>
                  <a:pt x="9581583" y="6523388"/>
                </a:lnTo>
                <a:lnTo>
                  <a:pt x="0" y="6523388"/>
                </a:lnTo>
                <a:lnTo>
                  <a:pt x="0" y="0"/>
                </a:lnTo>
                <a:close/>
              </a:path>
            </a:pathLst>
          </a:custGeom>
          <a:ln w="68892">
            <a:solidFill>
              <a:srgbClr val="3A96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84501" y="203200"/>
            <a:ext cx="114396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209550"/>
            <a:ext cx="9017000" cy="3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Example 1: My benefits/pensions</a:t>
            </a:r>
            <a:endParaRPr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699" y="920750"/>
            <a:ext cx="8975725" cy="732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ja-JP" sz="2800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the benefits and pensions from 1,718 municipalities is collected and inputted by human power.</a:t>
            </a:r>
            <a:endParaRPr sz="2800" dirty="0">
              <a:solidFill>
                <a:srgbClr val="3A9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64200" y="1854200"/>
            <a:ext cx="3632200" cy="515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8264" y="1860071"/>
            <a:ext cx="3630735" cy="5144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4546" y="3675374"/>
            <a:ext cx="3114116" cy="2979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12322" y="3768762"/>
            <a:ext cx="984885" cy="1730375"/>
          </a:xfrm>
          <a:custGeom>
            <a:avLst/>
            <a:gdLst/>
            <a:ahLst/>
            <a:cxnLst/>
            <a:rect l="l" t="t" r="r" b="b"/>
            <a:pathLst>
              <a:path w="984885" h="1730375">
                <a:moveTo>
                  <a:pt x="337007" y="0"/>
                </a:moveTo>
                <a:lnTo>
                  <a:pt x="337007" y="445084"/>
                </a:lnTo>
                <a:lnTo>
                  <a:pt x="0" y="445084"/>
                </a:lnTo>
                <a:lnTo>
                  <a:pt x="0" y="1284757"/>
                </a:lnTo>
                <a:lnTo>
                  <a:pt x="337007" y="1284757"/>
                </a:lnTo>
                <a:lnTo>
                  <a:pt x="337007" y="1729854"/>
                </a:lnTo>
                <a:lnTo>
                  <a:pt x="984732" y="864920"/>
                </a:lnTo>
                <a:lnTo>
                  <a:pt x="337007" y="0"/>
                </a:lnTo>
                <a:close/>
              </a:path>
            </a:pathLst>
          </a:custGeom>
          <a:solidFill>
            <a:srgbClr val="70B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/>
          <p:cNvSpPr/>
          <p:nvPr/>
        </p:nvSpPr>
        <p:spPr>
          <a:xfrm>
            <a:off x="184150" y="7010400"/>
            <a:ext cx="1981200" cy="462116"/>
          </a:xfrm>
          <a:custGeom>
            <a:avLst/>
            <a:gdLst/>
            <a:ahLst/>
            <a:cxnLst/>
            <a:rect l="l" t="t" r="r" b="b"/>
            <a:pathLst>
              <a:path w="1969770" h="344804">
                <a:moveTo>
                  <a:pt x="0" y="0"/>
                </a:moveTo>
                <a:lnTo>
                  <a:pt x="1969495" y="0"/>
                </a:lnTo>
                <a:lnTo>
                  <a:pt x="1969495" y="344371"/>
                </a:lnTo>
                <a:lnTo>
                  <a:pt x="0" y="3443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C00000"/>
            </a:solidFill>
          </a:ln>
        </p:spPr>
        <p:txBody>
          <a:bodyPr wrap="square" lIns="0" tIns="0" rIns="0" bIns="0" rtlCol="0" anchor="ctr" anchorCtr="0"/>
          <a:lstStyle/>
          <a:p>
            <a:pPr algn="ctr" fontAlgn="t"/>
            <a:r>
              <a:rPr lang="ja-JP" altLang="ja-JP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ja-JP" altLang="ja-JP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08075" y="3371850"/>
            <a:ext cx="3324225" cy="83715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Benefits/pensions from Shinjuku Ward that suit your conditions</a:t>
            </a:r>
            <a:endParaRPr lang="ja-JP" altLang="ja-JP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>
              <a:lnSpc>
                <a:spcPct val="850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Presently, the following family members are registered with </a:t>
            </a: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Zaim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ja-JP" altLang="ja-JP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>
              <a:lnSpc>
                <a:spcPct val="850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To add/edit the content of your family members, please click there.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65800" y="3371850"/>
            <a:ext cx="3324225" cy="3139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Benefits/pensions from Shinjuku Ward that suit your conditions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15000" y="5143500"/>
            <a:ext cx="3324225" cy="58862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88900">
              <a:lnSpc>
                <a:spcPct val="85000"/>
              </a:lnSpc>
            </a:pPr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From the profile you registered with </a:t>
            </a:r>
            <a:r>
              <a:rPr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Zaim</a:t>
            </a:r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, the following benefits/pensions may suit your family members. In order to verify if they are actually suitable to the benefits/pensions, please click on the below-indicated item(s) or contact your municipal agency directly.</a:t>
            </a:r>
            <a:endParaRPr kumimoji="1"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09550"/>
            <a:ext cx="9017000" cy="3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Example 1: My benefits/pensions</a:t>
            </a:r>
            <a:endParaRPr spc="20" dirty="0"/>
          </a:p>
        </p:txBody>
      </p:sp>
      <p:sp>
        <p:nvSpPr>
          <p:cNvPr id="4" name="object 4"/>
          <p:cNvSpPr/>
          <p:nvPr/>
        </p:nvSpPr>
        <p:spPr>
          <a:xfrm>
            <a:off x="8884501" y="203200"/>
            <a:ext cx="114396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2693" y="1855075"/>
            <a:ext cx="1142365" cy="1141730"/>
          </a:xfrm>
          <a:custGeom>
            <a:avLst/>
            <a:gdLst/>
            <a:ahLst/>
            <a:cxnLst/>
            <a:rect l="l" t="t" r="r" b="b"/>
            <a:pathLst>
              <a:path w="1142364" h="1141730">
                <a:moveTo>
                  <a:pt x="571153" y="0"/>
                </a:moveTo>
                <a:lnTo>
                  <a:pt x="527337" y="1671"/>
                </a:lnTo>
                <a:lnTo>
                  <a:pt x="483728" y="6685"/>
                </a:lnTo>
                <a:lnTo>
                  <a:pt x="440535" y="15043"/>
                </a:lnTo>
                <a:lnTo>
                  <a:pt x="397966" y="26743"/>
                </a:lnTo>
                <a:lnTo>
                  <a:pt x="356228" y="41786"/>
                </a:lnTo>
                <a:lnTo>
                  <a:pt x="315530" y="60172"/>
                </a:lnTo>
                <a:lnTo>
                  <a:pt x="276079" y="81900"/>
                </a:lnTo>
                <a:lnTo>
                  <a:pt x="238082" y="106972"/>
                </a:lnTo>
                <a:lnTo>
                  <a:pt x="201749" y="135387"/>
                </a:lnTo>
                <a:lnTo>
                  <a:pt x="167287" y="167144"/>
                </a:lnTo>
                <a:lnTo>
                  <a:pt x="135502" y="201577"/>
                </a:lnTo>
                <a:lnTo>
                  <a:pt x="107064" y="237879"/>
                </a:lnTo>
                <a:lnTo>
                  <a:pt x="81970" y="275843"/>
                </a:lnTo>
                <a:lnTo>
                  <a:pt x="60223" y="315261"/>
                </a:lnTo>
                <a:lnTo>
                  <a:pt x="41821" y="355925"/>
                </a:lnTo>
                <a:lnTo>
                  <a:pt x="26766" y="397627"/>
                </a:lnTo>
                <a:lnTo>
                  <a:pt x="15055" y="440161"/>
                </a:lnTo>
                <a:lnTo>
                  <a:pt x="6691" y="483317"/>
                </a:lnTo>
                <a:lnTo>
                  <a:pt x="1672" y="526889"/>
                </a:lnTo>
                <a:lnTo>
                  <a:pt x="0" y="570669"/>
                </a:lnTo>
                <a:lnTo>
                  <a:pt x="1672" y="614449"/>
                </a:lnTo>
                <a:lnTo>
                  <a:pt x="6691" y="658022"/>
                </a:lnTo>
                <a:lnTo>
                  <a:pt x="15055" y="701179"/>
                </a:lnTo>
                <a:lnTo>
                  <a:pt x="26766" y="743713"/>
                </a:lnTo>
                <a:lnTo>
                  <a:pt x="41821" y="785416"/>
                </a:lnTo>
                <a:lnTo>
                  <a:pt x="60223" y="826081"/>
                </a:lnTo>
                <a:lnTo>
                  <a:pt x="81970" y="865500"/>
                </a:lnTo>
                <a:lnTo>
                  <a:pt x="107064" y="903465"/>
                </a:lnTo>
                <a:lnTo>
                  <a:pt x="135502" y="939769"/>
                </a:lnTo>
                <a:lnTo>
                  <a:pt x="167287" y="974204"/>
                </a:lnTo>
                <a:lnTo>
                  <a:pt x="201749" y="1005961"/>
                </a:lnTo>
                <a:lnTo>
                  <a:pt x="238082" y="1034376"/>
                </a:lnTo>
                <a:lnTo>
                  <a:pt x="276079" y="1059448"/>
                </a:lnTo>
                <a:lnTo>
                  <a:pt x="315530" y="1081176"/>
                </a:lnTo>
                <a:lnTo>
                  <a:pt x="356228" y="1099562"/>
                </a:lnTo>
                <a:lnTo>
                  <a:pt x="397966" y="1114605"/>
                </a:lnTo>
                <a:lnTo>
                  <a:pt x="440535" y="1126305"/>
                </a:lnTo>
                <a:lnTo>
                  <a:pt x="483728" y="1134663"/>
                </a:lnTo>
                <a:lnTo>
                  <a:pt x="527337" y="1139677"/>
                </a:lnTo>
                <a:lnTo>
                  <a:pt x="571153" y="1141349"/>
                </a:lnTo>
                <a:lnTo>
                  <a:pt x="614970" y="1139677"/>
                </a:lnTo>
                <a:lnTo>
                  <a:pt x="658579" y="1134663"/>
                </a:lnTo>
                <a:lnTo>
                  <a:pt x="701772" y="1126305"/>
                </a:lnTo>
                <a:lnTo>
                  <a:pt x="744341" y="1114605"/>
                </a:lnTo>
                <a:lnTo>
                  <a:pt x="786079" y="1099562"/>
                </a:lnTo>
                <a:lnTo>
                  <a:pt x="826777" y="1081176"/>
                </a:lnTo>
                <a:lnTo>
                  <a:pt x="866228" y="1059448"/>
                </a:lnTo>
                <a:lnTo>
                  <a:pt x="904224" y="1034376"/>
                </a:lnTo>
                <a:lnTo>
                  <a:pt x="940558" y="1005961"/>
                </a:lnTo>
                <a:lnTo>
                  <a:pt x="975020" y="974204"/>
                </a:lnTo>
                <a:lnTo>
                  <a:pt x="1006803" y="939769"/>
                </a:lnTo>
                <a:lnTo>
                  <a:pt x="1035240" y="903465"/>
                </a:lnTo>
                <a:lnTo>
                  <a:pt x="1060332" y="865500"/>
                </a:lnTo>
                <a:lnTo>
                  <a:pt x="1082078" y="826081"/>
                </a:lnTo>
                <a:lnTo>
                  <a:pt x="1100478" y="785416"/>
                </a:lnTo>
                <a:lnTo>
                  <a:pt x="1115533" y="743713"/>
                </a:lnTo>
                <a:lnTo>
                  <a:pt x="1127243" y="701179"/>
                </a:lnTo>
                <a:lnTo>
                  <a:pt x="1135607" y="658022"/>
                </a:lnTo>
                <a:lnTo>
                  <a:pt x="1140625" y="614449"/>
                </a:lnTo>
                <a:lnTo>
                  <a:pt x="1142298" y="570669"/>
                </a:lnTo>
                <a:lnTo>
                  <a:pt x="1140625" y="526889"/>
                </a:lnTo>
                <a:lnTo>
                  <a:pt x="1135607" y="483317"/>
                </a:lnTo>
                <a:lnTo>
                  <a:pt x="1127243" y="440161"/>
                </a:lnTo>
                <a:lnTo>
                  <a:pt x="1115533" y="397627"/>
                </a:lnTo>
                <a:lnTo>
                  <a:pt x="1100478" y="355925"/>
                </a:lnTo>
                <a:lnTo>
                  <a:pt x="1082078" y="315261"/>
                </a:lnTo>
                <a:lnTo>
                  <a:pt x="1060332" y="275843"/>
                </a:lnTo>
                <a:lnTo>
                  <a:pt x="1035240" y="237879"/>
                </a:lnTo>
                <a:lnTo>
                  <a:pt x="1006803" y="201577"/>
                </a:lnTo>
                <a:lnTo>
                  <a:pt x="975020" y="167144"/>
                </a:lnTo>
                <a:lnTo>
                  <a:pt x="940558" y="135387"/>
                </a:lnTo>
                <a:lnTo>
                  <a:pt x="904224" y="106972"/>
                </a:lnTo>
                <a:lnTo>
                  <a:pt x="866228" y="81900"/>
                </a:lnTo>
                <a:lnTo>
                  <a:pt x="826777" y="60172"/>
                </a:lnTo>
                <a:lnTo>
                  <a:pt x="786079" y="41786"/>
                </a:lnTo>
                <a:lnTo>
                  <a:pt x="744341" y="26743"/>
                </a:lnTo>
                <a:lnTo>
                  <a:pt x="701772" y="15043"/>
                </a:lnTo>
                <a:lnTo>
                  <a:pt x="658579" y="6685"/>
                </a:lnTo>
                <a:lnTo>
                  <a:pt x="614970" y="1671"/>
                </a:lnTo>
                <a:lnTo>
                  <a:pt x="571153" y="0"/>
                </a:lnTo>
                <a:close/>
              </a:path>
            </a:pathLst>
          </a:custGeom>
          <a:solidFill>
            <a:srgbClr val="EC5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2693" y="3135048"/>
            <a:ext cx="1142365" cy="1141730"/>
          </a:xfrm>
          <a:custGeom>
            <a:avLst/>
            <a:gdLst/>
            <a:ahLst/>
            <a:cxnLst/>
            <a:rect l="l" t="t" r="r" b="b"/>
            <a:pathLst>
              <a:path w="1142364" h="1141729">
                <a:moveTo>
                  <a:pt x="571153" y="0"/>
                </a:moveTo>
                <a:lnTo>
                  <a:pt x="527337" y="1671"/>
                </a:lnTo>
                <a:lnTo>
                  <a:pt x="483728" y="6686"/>
                </a:lnTo>
                <a:lnTo>
                  <a:pt x="440535" y="15043"/>
                </a:lnTo>
                <a:lnTo>
                  <a:pt x="397966" y="26744"/>
                </a:lnTo>
                <a:lnTo>
                  <a:pt x="356228" y="41788"/>
                </a:lnTo>
                <a:lnTo>
                  <a:pt x="315530" y="60175"/>
                </a:lnTo>
                <a:lnTo>
                  <a:pt x="276079" y="81905"/>
                </a:lnTo>
                <a:lnTo>
                  <a:pt x="238082" y="106978"/>
                </a:lnTo>
                <a:lnTo>
                  <a:pt x="201749" y="135394"/>
                </a:lnTo>
                <a:lnTo>
                  <a:pt x="167287" y="167154"/>
                </a:lnTo>
                <a:lnTo>
                  <a:pt x="135502" y="201587"/>
                </a:lnTo>
                <a:lnTo>
                  <a:pt x="107064" y="237889"/>
                </a:lnTo>
                <a:lnTo>
                  <a:pt x="81970" y="275852"/>
                </a:lnTo>
                <a:lnTo>
                  <a:pt x="60223" y="315270"/>
                </a:lnTo>
                <a:lnTo>
                  <a:pt x="41821" y="355934"/>
                </a:lnTo>
                <a:lnTo>
                  <a:pt x="26766" y="397636"/>
                </a:lnTo>
                <a:lnTo>
                  <a:pt x="15055" y="440170"/>
                </a:lnTo>
                <a:lnTo>
                  <a:pt x="6691" y="483326"/>
                </a:lnTo>
                <a:lnTo>
                  <a:pt x="1672" y="526898"/>
                </a:lnTo>
                <a:lnTo>
                  <a:pt x="0" y="570677"/>
                </a:lnTo>
                <a:lnTo>
                  <a:pt x="1672" y="614457"/>
                </a:lnTo>
                <a:lnTo>
                  <a:pt x="6691" y="658028"/>
                </a:lnTo>
                <a:lnTo>
                  <a:pt x="15055" y="701185"/>
                </a:lnTo>
                <a:lnTo>
                  <a:pt x="26766" y="743718"/>
                </a:lnTo>
                <a:lnTo>
                  <a:pt x="41821" y="785420"/>
                </a:lnTo>
                <a:lnTo>
                  <a:pt x="60223" y="826084"/>
                </a:lnTo>
                <a:lnTo>
                  <a:pt x="81970" y="865502"/>
                </a:lnTo>
                <a:lnTo>
                  <a:pt x="107064" y="903466"/>
                </a:lnTo>
                <a:lnTo>
                  <a:pt x="135502" y="939768"/>
                </a:lnTo>
                <a:lnTo>
                  <a:pt x="167287" y="974201"/>
                </a:lnTo>
                <a:lnTo>
                  <a:pt x="201749" y="1005958"/>
                </a:lnTo>
                <a:lnTo>
                  <a:pt x="238082" y="1034373"/>
                </a:lnTo>
                <a:lnTo>
                  <a:pt x="276079" y="1059444"/>
                </a:lnTo>
                <a:lnTo>
                  <a:pt x="315530" y="1081173"/>
                </a:lnTo>
                <a:lnTo>
                  <a:pt x="356228" y="1099559"/>
                </a:lnTo>
                <a:lnTo>
                  <a:pt x="397966" y="1114602"/>
                </a:lnTo>
                <a:lnTo>
                  <a:pt x="440535" y="1126302"/>
                </a:lnTo>
                <a:lnTo>
                  <a:pt x="483728" y="1134660"/>
                </a:lnTo>
                <a:lnTo>
                  <a:pt x="527337" y="1139674"/>
                </a:lnTo>
                <a:lnTo>
                  <a:pt x="571153" y="1141345"/>
                </a:lnTo>
                <a:lnTo>
                  <a:pt x="614970" y="1139674"/>
                </a:lnTo>
                <a:lnTo>
                  <a:pt x="658579" y="1134660"/>
                </a:lnTo>
                <a:lnTo>
                  <a:pt x="701772" y="1126302"/>
                </a:lnTo>
                <a:lnTo>
                  <a:pt x="744341" y="1114602"/>
                </a:lnTo>
                <a:lnTo>
                  <a:pt x="786079" y="1099559"/>
                </a:lnTo>
                <a:lnTo>
                  <a:pt x="826777" y="1081173"/>
                </a:lnTo>
                <a:lnTo>
                  <a:pt x="866228" y="1059444"/>
                </a:lnTo>
                <a:lnTo>
                  <a:pt x="904224" y="1034373"/>
                </a:lnTo>
                <a:lnTo>
                  <a:pt x="940558" y="1005958"/>
                </a:lnTo>
                <a:lnTo>
                  <a:pt x="975020" y="974201"/>
                </a:lnTo>
                <a:lnTo>
                  <a:pt x="1006803" y="939768"/>
                </a:lnTo>
                <a:lnTo>
                  <a:pt x="1035240" y="903466"/>
                </a:lnTo>
                <a:lnTo>
                  <a:pt x="1060332" y="865502"/>
                </a:lnTo>
                <a:lnTo>
                  <a:pt x="1082078" y="826084"/>
                </a:lnTo>
                <a:lnTo>
                  <a:pt x="1100478" y="785420"/>
                </a:lnTo>
                <a:lnTo>
                  <a:pt x="1115533" y="743718"/>
                </a:lnTo>
                <a:lnTo>
                  <a:pt x="1127243" y="701185"/>
                </a:lnTo>
                <a:lnTo>
                  <a:pt x="1135607" y="658028"/>
                </a:lnTo>
                <a:lnTo>
                  <a:pt x="1140625" y="614457"/>
                </a:lnTo>
                <a:lnTo>
                  <a:pt x="1142298" y="570677"/>
                </a:lnTo>
                <a:lnTo>
                  <a:pt x="1140625" y="526898"/>
                </a:lnTo>
                <a:lnTo>
                  <a:pt x="1135607" y="483326"/>
                </a:lnTo>
                <a:lnTo>
                  <a:pt x="1127243" y="440170"/>
                </a:lnTo>
                <a:lnTo>
                  <a:pt x="1115533" y="397636"/>
                </a:lnTo>
                <a:lnTo>
                  <a:pt x="1100478" y="355934"/>
                </a:lnTo>
                <a:lnTo>
                  <a:pt x="1082078" y="315270"/>
                </a:lnTo>
                <a:lnTo>
                  <a:pt x="1060332" y="275852"/>
                </a:lnTo>
                <a:lnTo>
                  <a:pt x="1035240" y="237889"/>
                </a:lnTo>
                <a:lnTo>
                  <a:pt x="1006803" y="201587"/>
                </a:lnTo>
                <a:lnTo>
                  <a:pt x="975020" y="167154"/>
                </a:lnTo>
                <a:lnTo>
                  <a:pt x="940558" y="135394"/>
                </a:lnTo>
                <a:lnTo>
                  <a:pt x="904224" y="106978"/>
                </a:lnTo>
                <a:lnTo>
                  <a:pt x="866228" y="81905"/>
                </a:lnTo>
                <a:lnTo>
                  <a:pt x="826777" y="60175"/>
                </a:lnTo>
                <a:lnTo>
                  <a:pt x="786079" y="41788"/>
                </a:lnTo>
                <a:lnTo>
                  <a:pt x="744341" y="26744"/>
                </a:lnTo>
                <a:lnTo>
                  <a:pt x="701772" y="15043"/>
                </a:lnTo>
                <a:lnTo>
                  <a:pt x="658579" y="6686"/>
                </a:lnTo>
                <a:lnTo>
                  <a:pt x="614970" y="1671"/>
                </a:lnTo>
                <a:lnTo>
                  <a:pt x="571153" y="0"/>
                </a:lnTo>
                <a:close/>
              </a:path>
            </a:pathLst>
          </a:custGeom>
          <a:solidFill>
            <a:srgbClr val="EC5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2693" y="4444100"/>
            <a:ext cx="1142365" cy="1141730"/>
          </a:xfrm>
          <a:custGeom>
            <a:avLst/>
            <a:gdLst/>
            <a:ahLst/>
            <a:cxnLst/>
            <a:rect l="l" t="t" r="r" b="b"/>
            <a:pathLst>
              <a:path w="1142364" h="1141729">
                <a:moveTo>
                  <a:pt x="571153" y="0"/>
                </a:moveTo>
                <a:lnTo>
                  <a:pt x="527337" y="1671"/>
                </a:lnTo>
                <a:lnTo>
                  <a:pt x="483728" y="6686"/>
                </a:lnTo>
                <a:lnTo>
                  <a:pt x="440535" y="15043"/>
                </a:lnTo>
                <a:lnTo>
                  <a:pt x="397966" y="26744"/>
                </a:lnTo>
                <a:lnTo>
                  <a:pt x="356228" y="41788"/>
                </a:lnTo>
                <a:lnTo>
                  <a:pt x="315530" y="60175"/>
                </a:lnTo>
                <a:lnTo>
                  <a:pt x="276079" y="81905"/>
                </a:lnTo>
                <a:lnTo>
                  <a:pt x="238082" y="106978"/>
                </a:lnTo>
                <a:lnTo>
                  <a:pt x="201749" y="135394"/>
                </a:lnTo>
                <a:lnTo>
                  <a:pt x="167287" y="167154"/>
                </a:lnTo>
                <a:lnTo>
                  <a:pt x="135502" y="201587"/>
                </a:lnTo>
                <a:lnTo>
                  <a:pt x="107064" y="237889"/>
                </a:lnTo>
                <a:lnTo>
                  <a:pt x="81970" y="275852"/>
                </a:lnTo>
                <a:lnTo>
                  <a:pt x="60223" y="315270"/>
                </a:lnTo>
                <a:lnTo>
                  <a:pt x="41821" y="355934"/>
                </a:lnTo>
                <a:lnTo>
                  <a:pt x="26766" y="397636"/>
                </a:lnTo>
                <a:lnTo>
                  <a:pt x="15055" y="440170"/>
                </a:lnTo>
                <a:lnTo>
                  <a:pt x="6691" y="483326"/>
                </a:lnTo>
                <a:lnTo>
                  <a:pt x="1672" y="526898"/>
                </a:lnTo>
                <a:lnTo>
                  <a:pt x="0" y="570677"/>
                </a:lnTo>
                <a:lnTo>
                  <a:pt x="1672" y="614457"/>
                </a:lnTo>
                <a:lnTo>
                  <a:pt x="6691" y="658028"/>
                </a:lnTo>
                <a:lnTo>
                  <a:pt x="15055" y="701185"/>
                </a:lnTo>
                <a:lnTo>
                  <a:pt x="26766" y="743718"/>
                </a:lnTo>
                <a:lnTo>
                  <a:pt x="41821" y="785420"/>
                </a:lnTo>
                <a:lnTo>
                  <a:pt x="60223" y="826084"/>
                </a:lnTo>
                <a:lnTo>
                  <a:pt x="81970" y="865502"/>
                </a:lnTo>
                <a:lnTo>
                  <a:pt x="107064" y="903466"/>
                </a:lnTo>
                <a:lnTo>
                  <a:pt x="135502" y="939768"/>
                </a:lnTo>
                <a:lnTo>
                  <a:pt x="167287" y="974201"/>
                </a:lnTo>
                <a:lnTo>
                  <a:pt x="201749" y="1005958"/>
                </a:lnTo>
                <a:lnTo>
                  <a:pt x="238082" y="1034373"/>
                </a:lnTo>
                <a:lnTo>
                  <a:pt x="276079" y="1059444"/>
                </a:lnTo>
                <a:lnTo>
                  <a:pt x="315530" y="1081173"/>
                </a:lnTo>
                <a:lnTo>
                  <a:pt x="356228" y="1099559"/>
                </a:lnTo>
                <a:lnTo>
                  <a:pt x="397966" y="1114602"/>
                </a:lnTo>
                <a:lnTo>
                  <a:pt x="440535" y="1126302"/>
                </a:lnTo>
                <a:lnTo>
                  <a:pt x="483728" y="1134660"/>
                </a:lnTo>
                <a:lnTo>
                  <a:pt x="527337" y="1139674"/>
                </a:lnTo>
                <a:lnTo>
                  <a:pt x="571153" y="1141345"/>
                </a:lnTo>
                <a:lnTo>
                  <a:pt x="614970" y="1139674"/>
                </a:lnTo>
                <a:lnTo>
                  <a:pt x="658579" y="1134660"/>
                </a:lnTo>
                <a:lnTo>
                  <a:pt x="701772" y="1126302"/>
                </a:lnTo>
                <a:lnTo>
                  <a:pt x="744341" y="1114602"/>
                </a:lnTo>
                <a:lnTo>
                  <a:pt x="786079" y="1099559"/>
                </a:lnTo>
                <a:lnTo>
                  <a:pt x="826777" y="1081173"/>
                </a:lnTo>
                <a:lnTo>
                  <a:pt x="866228" y="1059444"/>
                </a:lnTo>
                <a:lnTo>
                  <a:pt x="904224" y="1034373"/>
                </a:lnTo>
                <a:lnTo>
                  <a:pt x="940558" y="1005958"/>
                </a:lnTo>
                <a:lnTo>
                  <a:pt x="975020" y="974201"/>
                </a:lnTo>
                <a:lnTo>
                  <a:pt x="1006803" y="939768"/>
                </a:lnTo>
                <a:lnTo>
                  <a:pt x="1035240" y="903466"/>
                </a:lnTo>
                <a:lnTo>
                  <a:pt x="1060332" y="865502"/>
                </a:lnTo>
                <a:lnTo>
                  <a:pt x="1082078" y="826084"/>
                </a:lnTo>
                <a:lnTo>
                  <a:pt x="1100478" y="785420"/>
                </a:lnTo>
                <a:lnTo>
                  <a:pt x="1115533" y="743718"/>
                </a:lnTo>
                <a:lnTo>
                  <a:pt x="1127243" y="701185"/>
                </a:lnTo>
                <a:lnTo>
                  <a:pt x="1135607" y="658028"/>
                </a:lnTo>
                <a:lnTo>
                  <a:pt x="1140625" y="614457"/>
                </a:lnTo>
                <a:lnTo>
                  <a:pt x="1142298" y="570677"/>
                </a:lnTo>
                <a:lnTo>
                  <a:pt x="1140625" y="526898"/>
                </a:lnTo>
                <a:lnTo>
                  <a:pt x="1135607" y="483326"/>
                </a:lnTo>
                <a:lnTo>
                  <a:pt x="1127243" y="440170"/>
                </a:lnTo>
                <a:lnTo>
                  <a:pt x="1115533" y="397636"/>
                </a:lnTo>
                <a:lnTo>
                  <a:pt x="1100478" y="355934"/>
                </a:lnTo>
                <a:lnTo>
                  <a:pt x="1082078" y="315270"/>
                </a:lnTo>
                <a:lnTo>
                  <a:pt x="1060332" y="275852"/>
                </a:lnTo>
                <a:lnTo>
                  <a:pt x="1035240" y="237889"/>
                </a:lnTo>
                <a:lnTo>
                  <a:pt x="1006803" y="201587"/>
                </a:lnTo>
                <a:lnTo>
                  <a:pt x="975020" y="167154"/>
                </a:lnTo>
                <a:lnTo>
                  <a:pt x="940558" y="135394"/>
                </a:lnTo>
                <a:lnTo>
                  <a:pt x="904224" y="106978"/>
                </a:lnTo>
                <a:lnTo>
                  <a:pt x="866228" y="81905"/>
                </a:lnTo>
                <a:lnTo>
                  <a:pt x="826777" y="60175"/>
                </a:lnTo>
                <a:lnTo>
                  <a:pt x="786079" y="41788"/>
                </a:lnTo>
                <a:lnTo>
                  <a:pt x="744341" y="26744"/>
                </a:lnTo>
                <a:lnTo>
                  <a:pt x="701772" y="15043"/>
                </a:lnTo>
                <a:lnTo>
                  <a:pt x="658579" y="6686"/>
                </a:lnTo>
                <a:lnTo>
                  <a:pt x="614970" y="1671"/>
                </a:lnTo>
                <a:lnTo>
                  <a:pt x="571153" y="0"/>
                </a:lnTo>
                <a:close/>
              </a:path>
            </a:pathLst>
          </a:custGeom>
          <a:solidFill>
            <a:srgbClr val="EC5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2693" y="5753153"/>
            <a:ext cx="1142365" cy="1141730"/>
          </a:xfrm>
          <a:custGeom>
            <a:avLst/>
            <a:gdLst/>
            <a:ahLst/>
            <a:cxnLst/>
            <a:rect l="l" t="t" r="r" b="b"/>
            <a:pathLst>
              <a:path w="1142364" h="1141729">
                <a:moveTo>
                  <a:pt x="571153" y="0"/>
                </a:moveTo>
                <a:lnTo>
                  <a:pt x="527337" y="1671"/>
                </a:lnTo>
                <a:lnTo>
                  <a:pt x="483728" y="6686"/>
                </a:lnTo>
                <a:lnTo>
                  <a:pt x="440535" y="15043"/>
                </a:lnTo>
                <a:lnTo>
                  <a:pt x="397966" y="26744"/>
                </a:lnTo>
                <a:lnTo>
                  <a:pt x="356228" y="41788"/>
                </a:lnTo>
                <a:lnTo>
                  <a:pt x="315530" y="60175"/>
                </a:lnTo>
                <a:lnTo>
                  <a:pt x="276079" y="81905"/>
                </a:lnTo>
                <a:lnTo>
                  <a:pt x="238082" y="106978"/>
                </a:lnTo>
                <a:lnTo>
                  <a:pt x="201749" y="135394"/>
                </a:lnTo>
                <a:lnTo>
                  <a:pt x="167287" y="167154"/>
                </a:lnTo>
                <a:lnTo>
                  <a:pt x="135502" y="201587"/>
                </a:lnTo>
                <a:lnTo>
                  <a:pt x="107064" y="237889"/>
                </a:lnTo>
                <a:lnTo>
                  <a:pt x="81970" y="275852"/>
                </a:lnTo>
                <a:lnTo>
                  <a:pt x="60223" y="315270"/>
                </a:lnTo>
                <a:lnTo>
                  <a:pt x="41821" y="355934"/>
                </a:lnTo>
                <a:lnTo>
                  <a:pt x="26766" y="397636"/>
                </a:lnTo>
                <a:lnTo>
                  <a:pt x="15055" y="440169"/>
                </a:lnTo>
                <a:lnTo>
                  <a:pt x="6691" y="483326"/>
                </a:lnTo>
                <a:lnTo>
                  <a:pt x="1672" y="526897"/>
                </a:lnTo>
                <a:lnTo>
                  <a:pt x="0" y="570677"/>
                </a:lnTo>
                <a:lnTo>
                  <a:pt x="1672" y="614456"/>
                </a:lnTo>
                <a:lnTo>
                  <a:pt x="6691" y="658028"/>
                </a:lnTo>
                <a:lnTo>
                  <a:pt x="15055" y="701184"/>
                </a:lnTo>
                <a:lnTo>
                  <a:pt x="26766" y="743718"/>
                </a:lnTo>
                <a:lnTo>
                  <a:pt x="41821" y="785420"/>
                </a:lnTo>
                <a:lnTo>
                  <a:pt x="60223" y="826084"/>
                </a:lnTo>
                <a:lnTo>
                  <a:pt x="81970" y="865502"/>
                </a:lnTo>
                <a:lnTo>
                  <a:pt x="107064" y="903466"/>
                </a:lnTo>
                <a:lnTo>
                  <a:pt x="135502" y="939769"/>
                </a:lnTo>
                <a:lnTo>
                  <a:pt x="167287" y="974202"/>
                </a:lnTo>
                <a:lnTo>
                  <a:pt x="201749" y="1005960"/>
                </a:lnTo>
                <a:lnTo>
                  <a:pt x="238082" y="1034375"/>
                </a:lnTo>
                <a:lnTo>
                  <a:pt x="276079" y="1059447"/>
                </a:lnTo>
                <a:lnTo>
                  <a:pt x="315530" y="1081176"/>
                </a:lnTo>
                <a:lnTo>
                  <a:pt x="356228" y="1099562"/>
                </a:lnTo>
                <a:lnTo>
                  <a:pt x="397966" y="1114605"/>
                </a:lnTo>
                <a:lnTo>
                  <a:pt x="440535" y="1126305"/>
                </a:lnTo>
                <a:lnTo>
                  <a:pt x="483728" y="1134663"/>
                </a:lnTo>
                <a:lnTo>
                  <a:pt x="527337" y="1139677"/>
                </a:lnTo>
                <a:lnTo>
                  <a:pt x="571153" y="1141349"/>
                </a:lnTo>
                <a:lnTo>
                  <a:pt x="614970" y="1139677"/>
                </a:lnTo>
                <a:lnTo>
                  <a:pt x="658579" y="1134663"/>
                </a:lnTo>
                <a:lnTo>
                  <a:pt x="701772" y="1126305"/>
                </a:lnTo>
                <a:lnTo>
                  <a:pt x="744341" y="1114605"/>
                </a:lnTo>
                <a:lnTo>
                  <a:pt x="786079" y="1099562"/>
                </a:lnTo>
                <a:lnTo>
                  <a:pt x="826777" y="1081176"/>
                </a:lnTo>
                <a:lnTo>
                  <a:pt x="866228" y="1059447"/>
                </a:lnTo>
                <a:lnTo>
                  <a:pt x="904224" y="1034375"/>
                </a:lnTo>
                <a:lnTo>
                  <a:pt x="940558" y="1005960"/>
                </a:lnTo>
                <a:lnTo>
                  <a:pt x="975020" y="974202"/>
                </a:lnTo>
                <a:lnTo>
                  <a:pt x="1006803" y="939769"/>
                </a:lnTo>
                <a:lnTo>
                  <a:pt x="1035240" y="903466"/>
                </a:lnTo>
                <a:lnTo>
                  <a:pt x="1060332" y="865502"/>
                </a:lnTo>
                <a:lnTo>
                  <a:pt x="1082078" y="826084"/>
                </a:lnTo>
                <a:lnTo>
                  <a:pt x="1100478" y="785420"/>
                </a:lnTo>
                <a:lnTo>
                  <a:pt x="1115533" y="743718"/>
                </a:lnTo>
                <a:lnTo>
                  <a:pt x="1127243" y="701184"/>
                </a:lnTo>
                <a:lnTo>
                  <a:pt x="1135607" y="658028"/>
                </a:lnTo>
                <a:lnTo>
                  <a:pt x="1140625" y="614456"/>
                </a:lnTo>
                <a:lnTo>
                  <a:pt x="1142298" y="570677"/>
                </a:lnTo>
                <a:lnTo>
                  <a:pt x="1140625" y="526897"/>
                </a:lnTo>
                <a:lnTo>
                  <a:pt x="1135607" y="483326"/>
                </a:lnTo>
                <a:lnTo>
                  <a:pt x="1127243" y="440169"/>
                </a:lnTo>
                <a:lnTo>
                  <a:pt x="1115533" y="397636"/>
                </a:lnTo>
                <a:lnTo>
                  <a:pt x="1100478" y="355934"/>
                </a:lnTo>
                <a:lnTo>
                  <a:pt x="1082078" y="315270"/>
                </a:lnTo>
                <a:lnTo>
                  <a:pt x="1060332" y="275852"/>
                </a:lnTo>
                <a:lnTo>
                  <a:pt x="1035240" y="237889"/>
                </a:lnTo>
                <a:lnTo>
                  <a:pt x="1006803" y="201587"/>
                </a:lnTo>
                <a:lnTo>
                  <a:pt x="975020" y="167154"/>
                </a:lnTo>
                <a:lnTo>
                  <a:pt x="940558" y="135394"/>
                </a:lnTo>
                <a:lnTo>
                  <a:pt x="904224" y="106978"/>
                </a:lnTo>
                <a:lnTo>
                  <a:pt x="866228" y="81905"/>
                </a:lnTo>
                <a:lnTo>
                  <a:pt x="826777" y="60175"/>
                </a:lnTo>
                <a:lnTo>
                  <a:pt x="786079" y="41788"/>
                </a:lnTo>
                <a:lnTo>
                  <a:pt x="744341" y="26744"/>
                </a:lnTo>
                <a:lnTo>
                  <a:pt x="701772" y="15043"/>
                </a:lnTo>
                <a:lnTo>
                  <a:pt x="658579" y="6686"/>
                </a:lnTo>
                <a:lnTo>
                  <a:pt x="614970" y="1671"/>
                </a:lnTo>
                <a:lnTo>
                  <a:pt x="571153" y="0"/>
                </a:lnTo>
                <a:close/>
              </a:path>
            </a:pathLst>
          </a:custGeom>
          <a:solidFill>
            <a:srgbClr val="EC5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6617" y="812800"/>
            <a:ext cx="8672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b="1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benefits/pensions buried and not well known in various </a:t>
            </a:r>
            <a:r>
              <a:rPr lang="en-US" altLang="ja-JP" sz="2600" b="1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municipalities</a:t>
            </a:r>
            <a:endParaRPr lang="en-US" altLang="ja-JP" sz="2600" b="1" dirty="0">
              <a:solidFill>
                <a:srgbClr val="3A9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89769" y="2004580"/>
            <a:ext cx="1357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</a:t>
            </a:r>
            <a: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30,000</a:t>
            </a:r>
            <a:endParaRPr kumimoji="1" lang="ja-JP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89769" y="3319030"/>
            <a:ext cx="1357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</a:t>
            </a:r>
            <a: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10,000</a:t>
            </a:r>
            <a:endParaRPr kumimoji="1" lang="ja-JP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21408" y="1875271"/>
            <a:ext cx="6585528" cy="108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ja-JP" sz="2000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Chippubetsu-Town, </a:t>
            </a:r>
            <a:r>
              <a:rPr lang="en-US" altLang="ja-JP" sz="2000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Hokkaido</a:t>
            </a:r>
          </a:p>
          <a:p>
            <a:pPr>
              <a:lnSpc>
                <a:spcPct val="85000"/>
              </a:lnSpc>
            </a:pPr>
            <a:r>
              <a:rPr lang="en-US" altLang="ja-JP" sz="2800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“Subsidy </a:t>
            </a:r>
            <a:r>
              <a:rPr lang="en-US" altLang="ja-JP" sz="2800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Gatherings of </a:t>
            </a:r>
            <a:r>
              <a:rPr lang="en-US" altLang="ja-JP" sz="2800" dirty="0" err="1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Alumuni</a:t>
            </a:r>
            <a:r>
              <a:rPr lang="en-US" altLang="ja-JP" sz="2800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held in the Town”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02734" y="3177598"/>
            <a:ext cx="7246613" cy="108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ja-JP" sz="2000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Kamisu City, Ibaraki </a:t>
            </a:r>
            <a:r>
              <a:rPr lang="en-US" altLang="ja-JP" sz="2000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Prefecture </a:t>
            </a:r>
            <a:endParaRPr lang="en-US" altLang="ja-JP" sz="2000" dirty="0" smtClean="0">
              <a:solidFill>
                <a:srgbClr val="3A9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altLang="ja-JP" sz="2800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800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Subsidy to Sterilization</a:t>
            </a:r>
            <a:r>
              <a:rPr lang="en-US" altLang="ja-JP" sz="2800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en-US" altLang="ja-JP" sz="2800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Emasculation </a:t>
            </a:r>
            <a:r>
              <a:rPr lang="en-US" altLang="ja-JP" sz="2800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for Dogs and cats”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89769" y="4602703"/>
            <a:ext cx="1357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20,000</a:t>
            </a:r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more per month</a:t>
            </a:r>
            <a:endParaRPr kumimoji="1" lang="ja-JP" alt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02734" y="4660445"/>
            <a:ext cx="724661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ja-JP" sz="2000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Nagano City, Nagano Prefecture </a:t>
            </a:r>
            <a:endParaRPr lang="en-US" altLang="ja-JP" sz="2000" dirty="0" smtClean="0">
              <a:solidFill>
                <a:srgbClr val="3A9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altLang="ja-JP" sz="2800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“Subsidy to Housing by Young People”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08288" y="5917375"/>
            <a:ext cx="1463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</a:t>
            </a:r>
            <a: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en-US" altLang="ja-JP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240,000</a:t>
            </a:r>
            <a:endParaRPr kumimoji="1" lang="ja-JP" altLang="en-US" sz="2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02734" y="5938905"/>
            <a:ext cx="724661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ja-JP" sz="2000" dirty="0" err="1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Kotohira</a:t>
            </a:r>
            <a:r>
              <a:rPr lang="en-US" altLang="ja-JP" sz="2000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City, Kagawa Prefecture </a:t>
            </a:r>
            <a:endParaRPr lang="en-US" altLang="ja-JP" sz="2000" dirty="0" smtClean="0">
              <a:solidFill>
                <a:srgbClr val="3A9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altLang="ja-JP" sz="2800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“New Couples Welcoming Business”</a:t>
            </a:r>
          </a:p>
        </p:txBody>
      </p:sp>
      <p:sp>
        <p:nvSpPr>
          <p:cNvPr id="18" name="object 2"/>
          <p:cNvSpPr/>
          <p:nvPr/>
        </p:nvSpPr>
        <p:spPr>
          <a:xfrm>
            <a:off x="501749" y="688746"/>
            <a:ext cx="9582150" cy="6523990"/>
          </a:xfrm>
          <a:custGeom>
            <a:avLst/>
            <a:gdLst/>
            <a:ahLst/>
            <a:cxnLst/>
            <a:rect l="l" t="t" r="r" b="b"/>
            <a:pathLst>
              <a:path w="9582150" h="6523990">
                <a:moveTo>
                  <a:pt x="0" y="0"/>
                </a:moveTo>
                <a:lnTo>
                  <a:pt x="9581583" y="0"/>
                </a:lnTo>
                <a:lnTo>
                  <a:pt x="9581583" y="6523388"/>
                </a:lnTo>
                <a:lnTo>
                  <a:pt x="0" y="6523388"/>
                </a:lnTo>
                <a:lnTo>
                  <a:pt x="0" y="0"/>
                </a:lnTo>
                <a:close/>
              </a:path>
            </a:pathLst>
          </a:custGeom>
          <a:ln w="68892">
            <a:solidFill>
              <a:srgbClr val="3A96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/>
          <p:cNvSpPr/>
          <p:nvPr/>
        </p:nvSpPr>
        <p:spPr>
          <a:xfrm>
            <a:off x="184150" y="7010400"/>
            <a:ext cx="1981200" cy="462116"/>
          </a:xfrm>
          <a:custGeom>
            <a:avLst/>
            <a:gdLst/>
            <a:ahLst/>
            <a:cxnLst/>
            <a:rect l="l" t="t" r="r" b="b"/>
            <a:pathLst>
              <a:path w="1969770" h="344804">
                <a:moveTo>
                  <a:pt x="0" y="0"/>
                </a:moveTo>
                <a:lnTo>
                  <a:pt x="1969495" y="0"/>
                </a:lnTo>
                <a:lnTo>
                  <a:pt x="1969495" y="344371"/>
                </a:lnTo>
                <a:lnTo>
                  <a:pt x="0" y="3443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C00000"/>
            </a:solidFill>
          </a:ln>
        </p:spPr>
        <p:txBody>
          <a:bodyPr wrap="square" lIns="0" tIns="0" rIns="0" bIns="0" rtlCol="0" anchor="ctr" anchorCtr="0"/>
          <a:lstStyle/>
          <a:p>
            <a:pPr algn="ctr" fontAlgn="t"/>
            <a:r>
              <a:rPr lang="ja-JP" altLang="ja-JP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ja-JP" altLang="ja-JP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09550"/>
            <a:ext cx="7765026" cy="3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: My Medical Deduction</a:t>
            </a:r>
            <a:endParaRPr spc="20" dirty="0"/>
          </a:p>
        </p:txBody>
      </p:sp>
      <p:sp>
        <p:nvSpPr>
          <p:cNvPr id="4" name="object 4"/>
          <p:cNvSpPr/>
          <p:nvPr/>
        </p:nvSpPr>
        <p:spPr>
          <a:xfrm>
            <a:off x="8884501" y="203200"/>
            <a:ext cx="114396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184" y="7032504"/>
            <a:ext cx="1969770" cy="344805"/>
          </a:xfrm>
          <a:custGeom>
            <a:avLst/>
            <a:gdLst/>
            <a:ahLst/>
            <a:cxnLst/>
            <a:rect l="l" t="t" r="r" b="b"/>
            <a:pathLst>
              <a:path w="1969770" h="344804">
                <a:moveTo>
                  <a:pt x="0" y="0"/>
                </a:moveTo>
                <a:lnTo>
                  <a:pt x="1969495" y="0"/>
                </a:lnTo>
                <a:lnTo>
                  <a:pt x="1969495" y="344371"/>
                </a:lnTo>
                <a:lnTo>
                  <a:pt x="0" y="3443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66686" y="2432467"/>
            <a:ext cx="2054123" cy="4526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57331" y="2432542"/>
            <a:ext cx="2067267" cy="4526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5048" y="3141407"/>
            <a:ext cx="1786013" cy="316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6078" y="4321389"/>
            <a:ext cx="862965" cy="748665"/>
          </a:xfrm>
          <a:custGeom>
            <a:avLst/>
            <a:gdLst/>
            <a:ahLst/>
            <a:cxnLst/>
            <a:rect l="l" t="t" r="r" b="b"/>
            <a:pathLst>
              <a:path w="862965" h="748664">
                <a:moveTo>
                  <a:pt x="310476" y="0"/>
                </a:moveTo>
                <a:lnTo>
                  <a:pt x="310476" y="180060"/>
                </a:lnTo>
                <a:lnTo>
                  <a:pt x="0" y="180060"/>
                </a:lnTo>
                <a:lnTo>
                  <a:pt x="0" y="568325"/>
                </a:lnTo>
                <a:lnTo>
                  <a:pt x="310476" y="568325"/>
                </a:lnTo>
                <a:lnTo>
                  <a:pt x="310476" y="748398"/>
                </a:lnTo>
                <a:lnTo>
                  <a:pt x="862444" y="374192"/>
                </a:lnTo>
                <a:lnTo>
                  <a:pt x="310476" y="0"/>
                </a:lnTo>
                <a:close/>
              </a:path>
            </a:pathLst>
          </a:custGeom>
          <a:solidFill>
            <a:srgbClr val="70B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8400" y="2432467"/>
            <a:ext cx="2044700" cy="45260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06724" y="4321389"/>
            <a:ext cx="862965" cy="748665"/>
          </a:xfrm>
          <a:custGeom>
            <a:avLst/>
            <a:gdLst/>
            <a:ahLst/>
            <a:cxnLst/>
            <a:rect l="l" t="t" r="r" b="b"/>
            <a:pathLst>
              <a:path w="862964" h="748664">
                <a:moveTo>
                  <a:pt x="310476" y="0"/>
                </a:moveTo>
                <a:lnTo>
                  <a:pt x="310476" y="180060"/>
                </a:lnTo>
                <a:lnTo>
                  <a:pt x="0" y="180060"/>
                </a:lnTo>
                <a:lnTo>
                  <a:pt x="0" y="568325"/>
                </a:lnTo>
                <a:lnTo>
                  <a:pt x="310476" y="568325"/>
                </a:lnTo>
                <a:lnTo>
                  <a:pt x="310476" y="748398"/>
                </a:lnTo>
                <a:lnTo>
                  <a:pt x="862444" y="374192"/>
                </a:lnTo>
                <a:lnTo>
                  <a:pt x="310476" y="0"/>
                </a:lnTo>
                <a:close/>
              </a:path>
            </a:pathLst>
          </a:custGeom>
          <a:solidFill>
            <a:srgbClr val="70B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8938" y="3128707"/>
            <a:ext cx="1777161" cy="3136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56852" y="776749"/>
            <a:ext cx="779698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ja-JP" sz="2400" b="1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information is extracted and notified from your household-account and/or information about your household members.</a:t>
            </a:r>
            <a:endParaRPr kumimoji="1" lang="ja-JP" altLang="en-US" sz="2400" b="1" dirty="0">
              <a:solidFill>
                <a:srgbClr val="3A9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2"/>
          <p:cNvSpPr/>
          <p:nvPr/>
        </p:nvSpPr>
        <p:spPr>
          <a:xfrm>
            <a:off x="501749" y="688746"/>
            <a:ext cx="9582150" cy="6523990"/>
          </a:xfrm>
          <a:custGeom>
            <a:avLst/>
            <a:gdLst/>
            <a:ahLst/>
            <a:cxnLst/>
            <a:rect l="l" t="t" r="r" b="b"/>
            <a:pathLst>
              <a:path w="9582150" h="6523990">
                <a:moveTo>
                  <a:pt x="0" y="0"/>
                </a:moveTo>
                <a:lnTo>
                  <a:pt x="9581583" y="0"/>
                </a:lnTo>
                <a:lnTo>
                  <a:pt x="9581583" y="6523388"/>
                </a:lnTo>
                <a:lnTo>
                  <a:pt x="0" y="6523388"/>
                </a:lnTo>
                <a:lnTo>
                  <a:pt x="0" y="0"/>
                </a:lnTo>
                <a:close/>
              </a:path>
            </a:pathLst>
          </a:custGeom>
          <a:ln w="68892">
            <a:solidFill>
              <a:srgbClr val="3A96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84150" y="7010400"/>
            <a:ext cx="1981200" cy="462116"/>
          </a:xfrm>
          <a:custGeom>
            <a:avLst/>
            <a:gdLst/>
            <a:ahLst/>
            <a:cxnLst/>
            <a:rect l="l" t="t" r="r" b="b"/>
            <a:pathLst>
              <a:path w="1969770" h="344804">
                <a:moveTo>
                  <a:pt x="0" y="0"/>
                </a:moveTo>
                <a:lnTo>
                  <a:pt x="1969495" y="0"/>
                </a:lnTo>
                <a:lnTo>
                  <a:pt x="1969495" y="344371"/>
                </a:lnTo>
                <a:lnTo>
                  <a:pt x="0" y="3443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C00000"/>
            </a:solidFill>
          </a:ln>
        </p:spPr>
        <p:txBody>
          <a:bodyPr wrap="square" lIns="0" tIns="0" rIns="0" bIns="0" rtlCol="0" anchor="ctr" anchorCtr="0"/>
          <a:lstStyle/>
          <a:p>
            <a:pPr algn="ctr" fontAlgn="t"/>
            <a:r>
              <a:rPr lang="ja-JP" altLang="ja-JP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ja-JP" altLang="ja-JP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86582" y="2182761"/>
            <a:ext cx="2782528" cy="58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lnSpc>
                <a:spcPct val="85000"/>
              </a:lnSpc>
            </a:pPr>
            <a:r>
              <a:rPr lang="en-US" altLang="ja-JP" sz="1900" b="1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	Medical </a:t>
            </a:r>
            <a:r>
              <a:rPr lang="en-US" altLang="ja-JP" sz="1900" b="1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 are inputted.</a:t>
            </a:r>
            <a:endParaRPr kumimoji="1" lang="ja-JP" altLang="en-US" sz="1900" b="1" dirty="0">
              <a:solidFill>
                <a:srgbClr val="3A9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70557" y="2182761"/>
            <a:ext cx="2369573" cy="58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lnSpc>
                <a:spcPct val="85000"/>
              </a:lnSpc>
            </a:pPr>
            <a:r>
              <a:rPr lang="en-US" altLang="ja-JP" sz="1900" b="1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en-US" altLang="ja-JP" sz="1900" b="1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Deduction tool is informed.</a:t>
            </a:r>
            <a:endParaRPr kumimoji="1" lang="ja-JP" altLang="en-US" sz="1900" b="1" dirty="0">
              <a:solidFill>
                <a:srgbClr val="3A9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51406" y="2182761"/>
            <a:ext cx="2959510" cy="58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lnSpc>
                <a:spcPct val="85000"/>
              </a:lnSpc>
            </a:pPr>
            <a:r>
              <a:rPr lang="en-US" altLang="ja-JP" sz="1900" b="1" dirty="0" smtClean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en-US" altLang="ja-JP" sz="1900" b="1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Diagnostics results are displayed.</a:t>
            </a:r>
            <a:endParaRPr kumimoji="1" lang="ja-JP" altLang="en-US" sz="1900" b="1" dirty="0">
              <a:solidFill>
                <a:srgbClr val="3A96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0700" y="4508500"/>
            <a:ext cx="2023110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900" b="1" dirty="0">
                <a:solidFill>
                  <a:srgbClr val="3A962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info@zaim.net</a:t>
            </a:r>
            <a:endParaRPr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85831" y="3238500"/>
            <a:ext cx="3330193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962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279</Words>
  <Application>Microsoft Office PowerPoint</Application>
  <PresentationFormat>ユーザー設定</PresentationFormat>
  <Paragraphs>64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ＭＳ Ｐゴシック</vt:lpstr>
      <vt:lpstr>PMingLiU</vt:lpstr>
      <vt:lpstr>SimSun</vt:lpstr>
      <vt:lpstr>Arial</vt:lpstr>
      <vt:lpstr>Arial Narrow</vt:lpstr>
      <vt:lpstr>Calibri</vt:lpstr>
      <vt:lpstr>Times New Roman</vt:lpstr>
      <vt:lpstr>Office Theme</vt:lpstr>
      <vt:lpstr>PowerPoint プレゼンテーション</vt:lpstr>
      <vt:lpstr>Household-account support service “Zaim”</vt:lpstr>
      <vt:lpstr>Utilization of Open Data</vt:lpstr>
      <vt:lpstr>Example 1: My benefits/pensions</vt:lpstr>
      <vt:lpstr>Example 1: My benefits/pensions</vt:lpstr>
      <vt:lpstr>Example 2: My Medical Deduction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2016-02-07T02:59:37Z</dcterms:created>
  <dcterms:modified xsi:type="dcterms:W3CDTF">2016-02-25T14:05:38Z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2016-02-07T00:00:00Z</vt:filetime>
  </property>
</Properties>
</file>