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p:cViewPr>
        <p:scale>
          <a:sx n="100" d="100"/>
          <a:sy n="100" d="100"/>
        </p:scale>
        <p:origin x="41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449849F-0B9E-448B-8387-C4F527E119AA}" type="datetimeFigureOut">
              <a:rPr kumimoji="1" lang="ja-JP" altLang="en-US" smtClean="0"/>
              <a:t>2016/2/23</a:t>
            </a:fld>
            <a:endParaRPr kumimoji="1" lang="ja-JP" altLang="en-US"/>
          </a:p>
        </p:txBody>
      </p:sp>
      <p:sp>
        <p:nvSpPr>
          <p:cNvPr id="4" name="スライド イメージ プレースホルダー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443F633-8576-4E8B-9EA3-6E49B2917C16}" type="slidenum">
              <a:rPr kumimoji="1" lang="ja-JP" altLang="en-US" smtClean="0"/>
              <a:t>‹#›</a:t>
            </a:fld>
            <a:endParaRPr kumimoji="1" lang="ja-JP" altLang="en-US"/>
          </a:p>
        </p:txBody>
      </p:sp>
    </p:spTree>
    <p:extLst>
      <p:ext uri="{BB962C8B-B14F-4D97-AF65-F5344CB8AC3E}">
        <p14:creationId xmlns:p14="http://schemas.microsoft.com/office/powerpoint/2010/main" val="2450878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443F633-8576-4E8B-9EA3-6E49B2917C16}" type="slidenum">
              <a:rPr kumimoji="1" lang="ja-JP" altLang="en-US" smtClean="0"/>
              <a:t>20</a:t>
            </a:fld>
            <a:endParaRPr kumimoji="1" lang="ja-JP" altLang="en-US"/>
          </a:p>
        </p:txBody>
      </p:sp>
    </p:spTree>
    <p:extLst>
      <p:ext uri="{BB962C8B-B14F-4D97-AF65-F5344CB8AC3E}">
        <p14:creationId xmlns:p14="http://schemas.microsoft.com/office/powerpoint/2010/main" val="4221159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443F633-8576-4E8B-9EA3-6E49B2917C16}" type="slidenum">
              <a:rPr kumimoji="1" lang="ja-JP" altLang="en-US" smtClean="0"/>
              <a:t>25</a:t>
            </a:fld>
            <a:endParaRPr kumimoji="1" lang="ja-JP" altLang="en-US"/>
          </a:p>
        </p:txBody>
      </p:sp>
    </p:spTree>
    <p:extLst>
      <p:ext uri="{BB962C8B-B14F-4D97-AF65-F5344CB8AC3E}">
        <p14:creationId xmlns:p14="http://schemas.microsoft.com/office/powerpoint/2010/main" val="2756004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2/23/2016</a:t>
            </a:fld>
            <a:endParaRPr lang="en-US"/>
          </a:p>
        </p:txBody>
      </p:sp>
      <p:sp>
        <p:nvSpPr>
          <p:cNvPr id="6" name="Holder 6"/>
          <p:cNvSpPr>
            <a:spLocks noGrp="1"/>
          </p:cNvSpPr>
          <p:nvPr>
            <p:ph type="sldNum" sz="quarter" idx="7"/>
          </p:nvPr>
        </p:nvSpPr>
        <p:spPr/>
        <p:txBody>
          <a:bodyPr lIns="0" tIns="0" rIns="0" bIns="0"/>
          <a:lstStyle>
            <a:lvl1pPr>
              <a:defRPr sz="1100" b="0" i="0">
                <a:solidFill>
                  <a:srgbClr val="336699"/>
                </a:solidFill>
                <a:latin typeface="Arial"/>
                <a:cs typeface="Arial"/>
              </a:defRPr>
            </a:lvl1pPr>
          </a:lstStyle>
          <a:p>
            <a:pPr marL="93980">
              <a:lnSpc>
                <a:spcPts val="1215"/>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3E3E3E"/>
                </a:solidFill>
                <a:latin typeface="Meiryo"/>
                <a:cs typeface="Meiryo"/>
              </a:defRPr>
            </a:lvl1pPr>
          </a:lstStyle>
          <a:p>
            <a:endParaRPr/>
          </a:p>
        </p:txBody>
      </p:sp>
      <p:sp>
        <p:nvSpPr>
          <p:cNvPr id="3" name="Holder 3"/>
          <p:cNvSpPr>
            <a:spLocks noGrp="1"/>
          </p:cNvSpPr>
          <p:nvPr>
            <p:ph type="body" idx="1"/>
          </p:nvPr>
        </p:nvSpPr>
        <p:spPr/>
        <p:txBody>
          <a:bodyPr lIns="0" tIns="0" rIns="0" bIns="0"/>
          <a:lstStyle>
            <a:lvl1pPr>
              <a:defRPr sz="2100" b="1" i="0">
                <a:solidFill>
                  <a:srgbClr val="444444"/>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2/23/2016</a:t>
            </a:fld>
            <a:endParaRPr lang="en-US"/>
          </a:p>
        </p:txBody>
      </p:sp>
      <p:sp>
        <p:nvSpPr>
          <p:cNvPr id="6" name="Holder 6"/>
          <p:cNvSpPr>
            <a:spLocks noGrp="1"/>
          </p:cNvSpPr>
          <p:nvPr>
            <p:ph type="sldNum" sz="quarter" idx="7"/>
          </p:nvPr>
        </p:nvSpPr>
        <p:spPr/>
        <p:txBody>
          <a:bodyPr lIns="0" tIns="0" rIns="0" bIns="0"/>
          <a:lstStyle>
            <a:lvl1pPr>
              <a:defRPr sz="1100" b="0" i="0">
                <a:solidFill>
                  <a:srgbClr val="336699"/>
                </a:solidFill>
                <a:latin typeface="Arial"/>
                <a:cs typeface="Arial"/>
              </a:defRPr>
            </a:lvl1pPr>
          </a:lstStyle>
          <a:p>
            <a:pPr marL="93980">
              <a:lnSpc>
                <a:spcPts val="1215"/>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3E3E3E"/>
                </a:solidFill>
                <a:latin typeface="Meiryo"/>
                <a:cs typeface="Meiryo"/>
              </a:defRPr>
            </a:lvl1pPr>
          </a:lstStyle>
          <a:p>
            <a:endParaRPr/>
          </a:p>
        </p:txBody>
      </p:sp>
      <p:sp>
        <p:nvSpPr>
          <p:cNvPr id="3" name="Holder 3"/>
          <p:cNvSpPr>
            <a:spLocks noGrp="1"/>
          </p:cNvSpPr>
          <p:nvPr>
            <p:ph sz="half" idx="2"/>
          </p:nvPr>
        </p:nvSpPr>
        <p:spPr>
          <a:xfrm>
            <a:off x="311682" y="1289316"/>
            <a:ext cx="3853815" cy="4785360"/>
          </a:xfrm>
          <a:prstGeom prst="rect">
            <a:avLst/>
          </a:prstGeom>
        </p:spPr>
        <p:txBody>
          <a:bodyPr wrap="square" lIns="0" tIns="0" rIns="0" bIns="0">
            <a:spAutoFit/>
          </a:bodyPr>
          <a:lstStyle>
            <a:lvl1pPr>
              <a:defRPr sz="1800" b="1" i="0">
                <a:solidFill>
                  <a:srgbClr val="444444"/>
                </a:solidFill>
                <a:latin typeface="Meiryo"/>
                <a:cs typeface="Meiryo"/>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2/23/2016</a:t>
            </a:fld>
            <a:endParaRPr lang="en-US"/>
          </a:p>
        </p:txBody>
      </p:sp>
      <p:sp>
        <p:nvSpPr>
          <p:cNvPr id="7" name="Holder 7"/>
          <p:cNvSpPr>
            <a:spLocks noGrp="1"/>
          </p:cNvSpPr>
          <p:nvPr>
            <p:ph type="sldNum" sz="quarter" idx="7"/>
          </p:nvPr>
        </p:nvSpPr>
        <p:spPr/>
        <p:txBody>
          <a:bodyPr lIns="0" tIns="0" rIns="0" bIns="0"/>
          <a:lstStyle>
            <a:lvl1pPr>
              <a:defRPr sz="1100" b="0" i="0">
                <a:solidFill>
                  <a:srgbClr val="336699"/>
                </a:solidFill>
                <a:latin typeface="Arial"/>
                <a:cs typeface="Arial"/>
              </a:defRPr>
            </a:lvl1pPr>
          </a:lstStyle>
          <a:p>
            <a:pPr marL="93980">
              <a:lnSpc>
                <a:spcPts val="1215"/>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3E3E3E"/>
                </a:solidFill>
                <a:latin typeface="Meiryo"/>
                <a:cs typeface="Meiry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2/23/2016</a:t>
            </a:fld>
            <a:endParaRPr lang="en-US"/>
          </a:p>
        </p:txBody>
      </p:sp>
      <p:sp>
        <p:nvSpPr>
          <p:cNvPr id="5" name="Holder 5"/>
          <p:cNvSpPr>
            <a:spLocks noGrp="1"/>
          </p:cNvSpPr>
          <p:nvPr>
            <p:ph type="sldNum" sz="quarter" idx="7"/>
          </p:nvPr>
        </p:nvSpPr>
        <p:spPr/>
        <p:txBody>
          <a:bodyPr lIns="0" tIns="0" rIns="0" bIns="0"/>
          <a:lstStyle>
            <a:lvl1pPr>
              <a:defRPr sz="1100" b="0" i="0">
                <a:solidFill>
                  <a:srgbClr val="336699"/>
                </a:solidFill>
                <a:latin typeface="Arial"/>
                <a:cs typeface="Arial"/>
              </a:defRPr>
            </a:lvl1pPr>
          </a:lstStyle>
          <a:p>
            <a:pPr marL="93980">
              <a:lnSpc>
                <a:spcPts val="1215"/>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2/23/2016</a:t>
            </a:fld>
            <a:endParaRPr lang="en-US"/>
          </a:p>
        </p:txBody>
      </p:sp>
      <p:sp>
        <p:nvSpPr>
          <p:cNvPr id="4" name="Holder 4"/>
          <p:cNvSpPr>
            <a:spLocks noGrp="1"/>
          </p:cNvSpPr>
          <p:nvPr>
            <p:ph type="sldNum" sz="quarter" idx="7"/>
          </p:nvPr>
        </p:nvSpPr>
        <p:spPr/>
        <p:txBody>
          <a:bodyPr lIns="0" tIns="0" rIns="0" bIns="0"/>
          <a:lstStyle>
            <a:lvl1pPr>
              <a:defRPr sz="1100" b="0" i="0">
                <a:solidFill>
                  <a:srgbClr val="336699"/>
                </a:solidFill>
                <a:latin typeface="Arial"/>
                <a:cs typeface="Arial"/>
              </a:defRPr>
            </a:lvl1pPr>
          </a:lstStyle>
          <a:p>
            <a:pPr marL="93980">
              <a:lnSpc>
                <a:spcPts val="1215"/>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228600"/>
          </a:xfrm>
          <a:custGeom>
            <a:avLst/>
            <a:gdLst/>
            <a:ahLst/>
            <a:cxnLst/>
            <a:rect l="l" t="t" r="r" b="b"/>
            <a:pathLst>
              <a:path w="9144000" h="228600">
                <a:moveTo>
                  <a:pt x="0" y="228600"/>
                </a:moveTo>
                <a:lnTo>
                  <a:pt x="9144000" y="228600"/>
                </a:lnTo>
                <a:lnTo>
                  <a:pt x="9144000" y="0"/>
                </a:lnTo>
                <a:lnTo>
                  <a:pt x="0" y="0"/>
                </a:lnTo>
                <a:lnTo>
                  <a:pt x="0" y="228600"/>
                </a:lnTo>
                <a:close/>
              </a:path>
            </a:pathLst>
          </a:custGeom>
          <a:solidFill>
            <a:srgbClr val="F79646"/>
          </a:solidFill>
        </p:spPr>
        <p:txBody>
          <a:bodyPr wrap="square" lIns="0" tIns="0" rIns="0" bIns="0" rtlCol="0"/>
          <a:lstStyle/>
          <a:p>
            <a:endParaRPr/>
          </a:p>
        </p:txBody>
      </p:sp>
      <p:sp>
        <p:nvSpPr>
          <p:cNvPr id="17" name="bk object 17"/>
          <p:cNvSpPr/>
          <p:nvPr/>
        </p:nvSpPr>
        <p:spPr>
          <a:xfrm>
            <a:off x="761" y="6576821"/>
            <a:ext cx="9144000" cy="0"/>
          </a:xfrm>
          <a:custGeom>
            <a:avLst/>
            <a:gdLst/>
            <a:ahLst/>
            <a:cxnLst/>
            <a:rect l="l" t="t" r="r" b="b"/>
            <a:pathLst>
              <a:path w="9144000">
                <a:moveTo>
                  <a:pt x="0" y="0"/>
                </a:moveTo>
                <a:lnTo>
                  <a:pt x="9144000" y="0"/>
                </a:lnTo>
              </a:path>
            </a:pathLst>
          </a:custGeom>
          <a:ln w="19812">
            <a:solidFill>
              <a:srgbClr val="000000"/>
            </a:solidFill>
          </a:ln>
        </p:spPr>
        <p:txBody>
          <a:bodyPr wrap="square" lIns="0" tIns="0" rIns="0" bIns="0" rtlCol="0"/>
          <a:lstStyle/>
          <a:p>
            <a:endParaRPr/>
          </a:p>
        </p:txBody>
      </p:sp>
      <p:sp>
        <p:nvSpPr>
          <p:cNvPr id="18" name="bk object 18"/>
          <p:cNvSpPr/>
          <p:nvPr/>
        </p:nvSpPr>
        <p:spPr>
          <a:xfrm>
            <a:off x="761" y="991361"/>
            <a:ext cx="9144000" cy="0"/>
          </a:xfrm>
          <a:custGeom>
            <a:avLst/>
            <a:gdLst/>
            <a:ahLst/>
            <a:cxnLst/>
            <a:rect l="l" t="t" r="r" b="b"/>
            <a:pathLst>
              <a:path w="9144000">
                <a:moveTo>
                  <a:pt x="0" y="0"/>
                </a:moveTo>
                <a:lnTo>
                  <a:pt x="9144000" y="0"/>
                </a:lnTo>
              </a:path>
            </a:pathLst>
          </a:custGeom>
          <a:ln w="19812">
            <a:solidFill>
              <a:srgbClr val="000000"/>
            </a:solidFill>
          </a:ln>
        </p:spPr>
        <p:txBody>
          <a:bodyPr wrap="square" lIns="0" tIns="0" rIns="0" bIns="0" rtlCol="0"/>
          <a:lstStyle/>
          <a:p>
            <a:endParaRPr/>
          </a:p>
        </p:txBody>
      </p:sp>
      <p:sp>
        <p:nvSpPr>
          <p:cNvPr id="19" name="bk object 19"/>
          <p:cNvSpPr/>
          <p:nvPr/>
        </p:nvSpPr>
        <p:spPr>
          <a:xfrm>
            <a:off x="0" y="6588252"/>
            <a:ext cx="899160" cy="269748"/>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45125" y="212140"/>
            <a:ext cx="8453749" cy="737869"/>
          </a:xfrm>
          <a:prstGeom prst="rect">
            <a:avLst/>
          </a:prstGeom>
        </p:spPr>
        <p:txBody>
          <a:bodyPr wrap="square" lIns="0" tIns="0" rIns="0" bIns="0">
            <a:spAutoFit/>
          </a:bodyPr>
          <a:lstStyle>
            <a:lvl1pPr>
              <a:defRPr sz="2600" b="1" i="0">
                <a:solidFill>
                  <a:srgbClr val="3E3E3E"/>
                </a:solidFill>
                <a:latin typeface="Meiryo"/>
                <a:cs typeface="Meiryo"/>
              </a:defRPr>
            </a:lvl1pPr>
          </a:lstStyle>
          <a:p>
            <a:endParaRPr/>
          </a:p>
        </p:txBody>
      </p:sp>
      <p:sp>
        <p:nvSpPr>
          <p:cNvPr id="3" name="Holder 3"/>
          <p:cNvSpPr>
            <a:spLocks noGrp="1"/>
          </p:cNvSpPr>
          <p:nvPr>
            <p:ph type="body" idx="1"/>
          </p:nvPr>
        </p:nvSpPr>
        <p:spPr>
          <a:xfrm>
            <a:off x="311698" y="1146111"/>
            <a:ext cx="8520602" cy="4650740"/>
          </a:xfrm>
          <a:prstGeom prst="rect">
            <a:avLst/>
          </a:prstGeom>
        </p:spPr>
        <p:txBody>
          <a:bodyPr wrap="square" lIns="0" tIns="0" rIns="0" bIns="0">
            <a:spAutoFit/>
          </a:bodyPr>
          <a:lstStyle>
            <a:lvl1pPr>
              <a:defRPr sz="2100" b="1" i="0">
                <a:solidFill>
                  <a:srgbClr val="444444"/>
                </a:solidFill>
                <a:latin typeface="Verdana"/>
                <a:cs typeface="Verdana"/>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2/23/2016</a:t>
            </a:fld>
            <a:endParaRPr lang="en-US"/>
          </a:p>
        </p:txBody>
      </p:sp>
      <p:sp>
        <p:nvSpPr>
          <p:cNvPr id="6" name="Holder 6"/>
          <p:cNvSpPr>
            <a:spLocks noGrp="1"/>
          </p:cNvSpPr>
          <p:nvPr>
            <p:ph type="sldNum" sz="quarter" idx="7"/>
          </p:nvPr>
        </p:nvSpPr>
        <p:spPr>
          <a:xfrm>
            <a:off x="8826372" y="6666099"/>
            <a:ext cx="275590" cy="165734"/>
          </a:xfrm>
          <a:prstGeom prst="rect">
            <a:avLst/>
          </a:prstGeom>
        </p:spPr>
        <p:txBody>
          <a:bodyPr wrap="square" lIns="0" tIns="0" rIns="0" bIns="0">
            <a:spAutoFit/>
          </a:bodyPr>
          <a:lstStyle>
            <a:lvl1pPr>
              <a:defRPr sz="1100" b="0" i="0">
                <a:solidFill>
                  <a:srgbClr val="336699"/>
                </a:solidFill>
                <a:latin typeface="Arial"/>
                <a:cs typeface="Arial"/>
              </a:defRPr>
            </a:lvl1pPr>
          </a:lstStyle>
          <a:p>
            <a:pPr marL="93980">
              <a:lnSpc>
                <a:spcPts val="1215"/>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 Id="rId9"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kantei.go.jp/jp/singi/it2/densi/kettei/opendate_gaiyou.pdf" TargetMode="External"/><Relationship Id="rId3" Type="http://schemas.openxmlformats.org/officeDocument/2006/relationships/hyperlink" Target="http://www.kantei.go.jp/jp/singi/it2/densi/aratanaod/aratanaod.pdf" TargetMode="External"/><Relationship Id="rId7" Type="http://schemas.openxmlformats.org/officeDocument/2006/relationships/hyperlink" Target="http://www.kantei.go.jp/jp/singi/it2/densi/kettei/data/gl26_honbun.pdf" TargetMode="External"/><Relationship Id="rId2" Type="http://schemas.openxmlformats.org/officeDocument/2006/relationships/hyperlink" Target="http://www.kantei.go.jp/jp/singi/it2/densi/aratanaod/aratanaod_gaiyou.pdf" TargetMode="External"/><Relationship Id="rId1" Type="http://schemas.openxmlformats.org/officeDocument/2006/relationships/slideLayout" Target="../slideLayouts/slideLayout2.xml"/><Relationship Id="rId6" Type="http://schemas.openxmlformats.org/officeDocument/2006/relationships/hyperlink" Target="http://www.kantei.go.jp/jp/singi/it2/densi/kettei/data/gl26_gaiyou.pdf" TargetMode="External"/><Relationship Id="rId5" Type="http://schemas.openxmlformats.org/officeDocument/2006/relationships/hyperlink" Target="http://www.kantei.go.jp/jp/singi/it2/kettei/pdf/20130614/siryou3.pdf" TargetMode="External"/><Relationship Id="rId4" Type="http://schemas.openxmlformats.org/officeDocument/2006/relationships/hyperlink" Target="http://www.kantei.go.jp/jp/singi/it2/densi/kettei/rm_gaiyou.pdf" TargetMode="External"/><Relationship Id="rId9" Type="http://schemas.openxmlformats.org/officeDocument/2006/relationships/hyperlink" Target="http://www.kantei.go.jp/jp/singi/it2/densi/kettei/opendate_guideline.pdf"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kantei.go.jp/jp/singi/souse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hokoukukan.go.jp/top.html" TargetMode="External"/><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hyperlink" Target="http://www.hokoukukan.go.jp/top.html" TargetMode="External"/><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hyperlink" Target="http://www.hokoukukan.go.jp/top.html" TargetMode="External"/><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fukuno.jig.jp/app/opendatacit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opendefinition.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5.xml"/><Relationship Id="rId5" Type="http://schemas.openxmlformats.org/officeDocument/2006/relationships/image" Target="../media/image45.jpg"/><Relationship Id="rId4" Type="http://schemas.openxmlformats.org/officeDocument/2006/relationships/image" Target="../media/image44.jpg"/></Relationships>
</file>

<file path=ppt/slides/_rels/slide4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5.xml"/><Relationship Id="rId5" Type="http://schemas.openxmlformats.org/officeDocument/2006/relationships/hyperlink" Target="http://www.tron.org/" TargetMode="External"/><Relationship Id="rId4" Type="http://schemas.openxmlformats.org/officeDocument/2006/relationships/image" Target="../media/image46.jp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12179" y="0"/>
            <a:ext cx="3131820" cy="104393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763267" y="0"/>
            <a:ext cx="358140" cy="3500754"/>
          </a:xfrm>
          <a:custGeom>
            <a:avLst/>
            <a:gdLst/>
            <a:ahLst/>
            <a:cxnLst/>
            <a:rect l="l" t="t" r="r" b="b"/>
            <a:pathLst>
              <a:path w="358139" h="3500754">
                <a:moveTo>
                  <a:pt x="0" y="3500628"/>
                </a:moveTo>
                <a:lnTo>
                  <a:pt x="358139" y="3500628"/>
                </a:lnTo>
                <a:lnTo>
                  <a:pt x="358139" y="0"/>
                </a:lnTo>
                <a:lnTo>
                  <a:pt x="0" y="0"/>
                </a:lnTo>
                <a:lnTo>
                  <a:pt x="0" y="3500628"/>
                </a:lnTo>
                <a:close/>
              </a:path>
            </a:pathLst>
          </a:custGeom>
          <a:solidFill>
            <a:srgbClr val="F79646"/>
          </a:solidFill>
        </p:spPr>
        <p:txBody>
          <a:bodyPr wrap="square" lIns="0" tIns="0" rIns="0" bIns="0" rtlCol="0"/>
          <a:lstStyle/>
          <a:p>
            <a:endParaRPr/>
          </a:p>
        </p:txBody>
      </p:sp>
      <p:sp>
        <p:nvSpPr>
          <p:cNvPr id="4" name="object 4"/>
          <p:cNvSpPr txBox="1"/>
          <p:nvPr/>
        </p:nvSpPr>
        <p:spPr>
          <a:xfrm>
            <a:off x="2305304" y="5168658"/>
            <a:ext cx="5571490" cy="1423467"/>
          </a:xfrm>
          <a:prstGeom prst="rect">
            <a:avLst/>
          </a:prstGeom>
        </p:spPr>
        <p:txBody>
          <a:bodyPr vert="horz" wrap="square" lIns="0" tIns="0" rIns="0" bIns="0" rtlCol="0">
            <a:spAutoFit/>
          </a:bodyPr>
          <a:lstStyle/>
          <a:p>
            <a:pPr marL="12700">
              <a:lnSpc>
                <a:spcPts val="3354"/>
              </a:lnSpc>
              <a:tabLst>
                <a:tab pos="960119" algn="l"/>
              </a:tabLst>
            </a:pPr>
            <a:r>
              <a:rPr lang="en-US" altLang="ja-JP" sz="2800" spc="-5" dirty="0" smtClean="0">
                <a:latin typeface="Arial Unicode MS" panose="020B0604020202020204" pitchFamily="50" charset="-128"/>
                <a:ea typeface="Arial Unicode MS" panose="020B0604020202020204" pitchFamily="50" charset="-128"/>
                <a:cs typeface="Arial Unicode MS" panose="020B0604020202020204" pitchFamily="50" charset="-128"/>
              </a:rPr>
              <a:t>Ken</a:t>
            </a:r>
            <a:r>
              <a:rPr lang="ja-JP" altLang="en-US" sz="2800" spc="-5"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800" spc="-5" dirty="0" err="1" smtClean="0">
                <a:latin typeface="Arial Unicode MS" panose="020B0604020202020204" pitchFamily="50" charset="-128"/>
                <a:ea typeface="Arial Unicode MS" panose="020B0604020202020204" pitchFamily="50" charset="-128"/>
                <a:cs typeface="Arial Unicode MS" panose="020B0604020202020204" pitchFamily="50" charset="-128"/>
              </a:rPr>
              <a:t>Sakamura</a:t>
            </a:r>
            <a:endParaRPr sz="2800" dirty="0">
              <a:latin typeface="MS PGothic"/>
              <a:cs typeface="MS PGothic"/>
            </a:endParaRPr>
          </a:p>
          <a:p>
            <a:pPr marL="12700" marR="5080" indent="-635">
              <a:lnSpc>
                <a:spcPts val="1920"/>
              </a:lnSpc>
              <a:spcBef>
                <a:spcPts val="55"/>
              </a:spcBef>
            </a:pPr>
            <a:r>
              <a:rPr lang="en-US" sz="1600" spc="-5" dirty="0" smtClean="0">
                <a:latin typeface="Arial Unicode MS" panose="020B0604020202020204" pitchFamily="50" charset="-128"/>
                <a:ea typeface="Arial Unicode MS" panose="020B0604020202020204" pitchFamily="50" charset="-128"/>
                <a:cs typeface="Arial Unicode MS" panose="020B0604020202020204" pitchFamily="50" charset="-128"/>
              </a:rPr>
              <a:t>Professor, the University of Tokyo ; Director, </a:t>
            </a:r>
            <a:r>
              <a:rPr sz="1600" spc="-5" dirty="0" smtClean="0">
                <a:latin typeface="Arial Unicode MS" panose="020B0604020202020204" pitchFamily="50" charset="-128"/>
                <a:ea typeface="Arial Unicode MS" panose="020B0604020202020204" pitchFamily="50" charset="-128"/>
                <a:cs typeface="Arial Unicode MS" panose="020B0604020202020204" pitchFamily="50" charset="-128"/>
              </a:rPr>
              <a:t>YRP</a:t>
            </a:r>
            <a:r>
              <a:rPr lang="ja-JP" altLang="en-US" sz="1600" spc="-5" dirty="0" smtClean="0">
                <a:latin typeface="Tahoma"/>
                <a:cs typeface="Tahoma"/>
              </a:rPr>
              <a:t> </a:t>
            </a:r>
            <a:r>
              <a:rPr lang="en-US" altLang="ja-JP" sz="1600" spc="-5" dirty="0" smtClean="0">
                <a:latin typeface="Arial Unicode MS" panose="020B0604020202020204" pitchFamily="50" charset="-128"/>
                <a:ea typeface="Arial Unicode MS" panose="020B0604020202020204" pitchFamily="50" charset="-128"/>
                <a:cs typeface="Arial Unicode MS" panose="020B0604020202020204" pitchFamily="50" charset="-128"/>
              </a:rPr>
              <a:t>Ubiquitous</a:t>
            </a:r>
            <a:r>
              <a:rPr lang="en-US" altLang="ja-JP" sz="1600" spc="-5" dirty="0" smtClean="0">
                <a:latin typeface="Tahoma"/>
                <a:cs typeface="Tahoma"/>
              </a:rPr>
              <a:t> </a:t>
            </a:r>
            <a:r>
              <a:rPr lang="en-US" altLang="ja-JP" sz="1600" spc="-5" dirty="0" smtClean="0">
                <a:latin typeface="Arial Unicode MS" panose="020B0604020202020204" pitchFamily="50" charset="-128"/>
                <a:ea typeface="Arial Unicode MS" panose="020B0604020202020204" pitchFamily="50" charset="-128"/>
                <a:cs typeface="Arial Unicode MS" panose="020B0604020202020204" pitchFamily="50" charset="-128"/>
              </a:rPr>
              <a:t>Networking</a:t>
            </a:r>
            <a:r>
              <a:rPr lang="en-US" altLang="ja-JP" sz="1600" spc="-5" dirty="0" smtClean="0">
                <a:latin typeface="Tahoma"/>
                <a:cs typeface="Tahoma"/>
              </a:rPr>
              <a:t> </a:t>
            </a:r>
            <a:r>
              <a:rPr lang="en-US" altLang="ja-JP" sz="1600" spc="-5" dirty="0" smtClean="0">
                <a:latin typeface="Arial Unicode MS" panose="020B0604020202020204" pitchFamily="50" charset="-128"/>
                <a:ea typeface="Arial Unicode MS" panose="020B0604020202020204" pitchFamily="50" charset="-128"/>
                <a:cs typeface="Arial Unicode MS" panose="020B0604020202020204" pitchFamily="50" charset="-128"/>
              </a:rPr>
              <a:t>Laboratory ;</a:t>
            </a:r>
            <a:r>
              <a:rPr sz="1600" spc="-5" dirty="0" smtClean="0">
                <a:latin typeface="MS PGothic"/>
                <a:cs typeface="MS PGothic"/>
              </a:rPr>
              <a:t> </a:t>
            </a:r>
            <a:r>
              <a:rPr lang="en-US" sz="1600" spc="-5" dirty="0" smtClean="0">
                <a:latin typeface="Arial Unicode MS" panose="020B0604020202020204" pitchFamily="50" charset="-128"/>
                <a:ea typeface="Arial Unicode MS" panose="020B0604020202020204" pitchFamily="50" charset="-128"/>
                <a:cs typeface="Arial Unicode MS" panose="020B0604020202020204" pitchFamily="50" charset="-128"/>
              </a:rPr>
              <a:t>President, </a:t>
            </a:r>
            <a:r>
              <a:rPr lang="en-US" altLang="ja-JP" sz="1600" dirty="0" smtClean="0"/>
              <a:t>Vitalizing </a:t>
            </a:r>
            <a:r>
              <a:rPr lang="en-US" altLang="ja-JP" sz="1600" dirty="0"/>
              <a:t>Local Economy Organization by Open Data &amp; Big </a:t>
            </a:r>
            <a:r>
              <a:rPr lang="en-US" altLang="ja-JP" sz="1600" dirty="0" smtClean="0"/>
              <a:t>Data</a:t>
            </a:r>
            <a:r>
              <a:rPr lang="en-US" altLang="ja-JP" sz="1600" spc="-5" dirty="0">
                <a:latin typeface="MS PGothic"/>
              </a:rPr>
              <a:t> </a:t>
            </a:r>
            <a:r>
              <a:rPr lang="en-US" altLang="ja-JP" sz="1600" spc="-5" dirty="0" smtClean="0">
                <a:latin typeface="MS PGothic"/>
              </a:rPr>
              <a:t>(</a:t>
            </a:r>
            <a:r>
              <a:rPr sz="1600" spc="-5" dirty="0" smtClean="0">
                <a:latin typeface="Arial Unicode MS" panose="020B0604020202020204" pitchFamily="50" charset="-128"/>
                <a:ea typeface="Arial Unicode MS" panose="020B0604020202020204" pitchFamily="50" charset="-128"/>
                <a:cs typeface="Arial Unicode MS" panose="020B0604020202020204" pitchFamily="50" charset="-128"/>
              </a:rPr>
              <a:t>VLED</a:t>
            </a:r>
            <a:r>
              <a:rPr lang="en-US" sz="1600" spc="-5" dirty="0">
                <a:latin typeface="MS PGothic"/>
                <a:cs typeface="Tahoma"/>
              </a:rPr>
              <a:t>)</a:t>
            </a:r>
            <a:r>
              <a:rPr sz="1600" spc="-5" dirty="0" smtClean="0">
                <a:latin typeface="MS PGothic"/>
                <a:cs typeface="MS PGothic"/>
              </a:rPr>
              <a:t> </a:t>
            </a:r>
            <a:r>
              <a:rPr lang="en-US" sz="1600" spc="-5" dirty="0" smtClean="0">
                <a:latin typeface="Arial Unicode MS" panose="020B0604020202020204" pitchFamily="50" charset="-128"/>
                <a:ea typeface="Arial Unicode MS" panose="020B0604020202020204" pitchFamily="50" charset="-128"/>
                <a:cs typeface="Arial Unicode MS" panose="020B0604020202020204" pitchFamily="50" charset="-128"/>
              </a:rPr>
              <a:t>; President, Association for Open Data of Public Transportation</a:t>
            </a:r>
            <a:endParaRPr sz="1600" dirty="0">
              <a:latin typeface="MS PGothic"/>
              <a:cs typeface="MS PGothic"/>
            </a:endParaRPr>
          </a:p>
        </p:txBody>
      </p:sp>
      <p:sp>
        <p:nvSpPr>
          <p:cNvPr id="5" name="object 5"/>
          <p:cNvSpPr txBox="1">
            <a:spLocks noGrp="1"/>
          </p:cNvSpPr>
          <p:nvPr>
            <p:ph type="title"/>
          </p:nvPr>
        </p:nvSpPr>
        <p:spPr>
          <a:xfrm>
            <a:off x="2293239" y="1998040"/>
            <a:ext cx="6012561" cy="1077218"/>
          </a:xfrm>
          <a:prstGeom prst="rect">
            <a:avLst/>
          </a:prstGeom>
        </p:spPr>
        <p:txBody>
          <a:bodyPr vert="horz" wrap="square" lIns="0" tIns="0" rIns="0" bIns="0" rtlCol="0">
            <a:spAutoFit/>
          </a:bodyPr>
          <a:lstStyle/>
          <a:p>
            <a:pPr marL="12700">
              <a:lnSpc>
                <a:spcPts val="4200"/>
              </a:lnSpc>
            </a:pPr>
            <a:r>
              <a:rPr lang="en-US" sz="2800" spc="-5" dirty="0" smtClean="0">
                <a:latin typeface="Arial Unicode MS" panose="020B0604020202020204" pitchFamily="50" charset="-128"/>
                <a:ea typeface="Arial Unicode MS" panose="020B0604020202020204" pitchFamily="50" charset="-128"/>
                <a:cs typeface="Arial Unicode MS" panose="020B0604020202020204" pitchFamily="50" charset="-128"/>
              </a:rPr>
              <a:t>Open Data Symposium 2015</a:t>
            </a:r>
            <a:endParaRPr sz="2800" dirty="0">
              <a:latin typeface="Tahoma"/>
              <a:cs typeface="Tahoma"/>
            </a:endParaRPr>
          </a:p>
          <a:p>
            <a:pPr marL="12700">
              <a:lnSpc>
                <a:spcPts val="4200"/>
              </a:lnSpc>
            </a:pPr>
            <a:r>
              <a:rPr lang="en-US" sz="3600" dirty="0" smtClean="0">
                <a:latin typeface="Arial Unicode MS" panose="020B0604020202020204" pitchFamily="50" charset="-128"/>
                <a:ea typeface="Arial Unicode MS" panose="020B0604020202020204" pitchFamily="50" charset="-128"/>
                <a:cs typeface="Arial Unicode MS" panose="020B0604020202020204" pitchFamily="50" charset="-128"/>
              </a:rPr>
              <a:t>From Disclosure to Utilization</a:t>
            </a:r>
            <a:endParaRPr sz="3600" dirty="0"/>
          </a:p>
        </p:txBody>
      </p:sp>
      <p:sp>
        <p:nvSpPr>
          <p:cNvPr id="6" name="object 6"/>
          <p:cNvSpPr txBox="1"/>
          <p:nvPr/>
        </p:nvSpPr>
        <p:spPr>
          <a:xfrm>
            <a:off x="2293239" y="3161360"/>
            <a:ext cx="6121400" cy="738664"/>
          </a:xfrm>
          <a:prstGeom prst="rect">
            <a:avLst/>
          </a:prstGeom>
        </p:spPr>
        <p:txBody>
          <a:bodyPr vert="horz" wrap="square" lIns="0" tIns="0" rIns="0" bIns="0" rtlCol="0">
            <a:spAutoFit/>
          </a:bodyPr>
          <a:lstStyle/>
          <a:p>
            <a:pPr marL="12700">
              <a:lnSpc>
                <a:spcPct val="100000"/>
              </a:lnSpc>
            </a:pPr>
            <a:r>
              <a:rPr lang="en-US" sz="2400" b="1" dirty="0" smtClean="0">
                <a:solidFill>
                  <a:srgbClr val="3E3E3E"/>
                </a:solidFill>
                <a:latin typeface="Arial Unicode MS" panose="020B0604020202020204" pitchFamily="50" charset="-128"/>
                <a:ea typeface="Arial Unicode MS" panose="020B0604020202020204" pitchFamily="50" charset="-128"/>
                <a:cs typeface="Arial Unicode MS" panose="020B0604020202020204" pitchFamily="50" charset="-128"/>
              </a:rPr>
              <a:t>How Open Data Can Be Utilized for Regional Vitalization? </a:t>
            </a:r>
            <a:endParaRPr sz="2400" dirty="0">
              <a:latin typeface="Meiryo"/>
              <a:cs typeface="Meiry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682" y="76201"/>
            <a:ext cx="8375119" cy="1011045"/>
          </a:xfrm>
          <a:prstGeom prst="rect">
            <a:avLst/>
          </a:prstGeom>
        </p:spPr>
        <p:txBody>
          <a:bodyPr vert="horz" wrap="square" lIns="0" tIns="147827" rIns="0" bIns="0" rtlCol="0">
            <a:spAutoFit/>
          </a:bodyPr>
          <a:lstStyle/>
          <a:p>
            <a:pPr marL="12700">
              <a:lnSpc>
                <a:spcPct val="100000"/>
              </a:lnSpc>
            </a:pP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Revision of </a:t>
            </a:r>
            <a:r>
              <a:rPr lang="en-US" altLang="ja-JP" sz="2800" dirty="0" smtClean="0">
                <a:ln w="1905"/>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“Declaration </a:t>
            </a:r>
            <a:r>
              <a:rPr lang="en-US" altLang="ja-JP" sz="2800" dirty="0">
                <a:ln w="1905"/>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of Creation of the World’s </a:t>
            </a:r>
            <a:r>
              <a:rPr lang="en-US" altLang="ja-JP" sz="2800" dirty="0" smtClean="0">
                <a:ln w="1905"/>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  Cutting-Edge </a:t>
            </a:r>
            <a:r>
              <a:rPr lang="en-US" altLang="ja-JP" sz="2800" dirty="0">
                <a:ln w="1905"/>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Information Technology </a:t>
            </a:r>
            <a:r>
              <a:rPr lang="en-US" altLang="ja-JP" sz="2800" dirty="0" smtClean="0">
                <a:ln w="1905"/>
                <a:solidFill>
                  <a:prstClr val="black"/>
                </a:solidFill>
                <a:latin typeface="Arial Unicode MS" panose="020B0604020202020204" pitchFamily="50" charset="-128"/>
                <a:ea typeface="Arial Unicode MS" panose="020B0604020202020204" pitchFamily="50" charset="-128"/>
                <a:cs typeface="Arial Unicode MS" panose="020B0604020202020204" pitchFamily="50" charset="-128"/>
              </a:rPr>
              <a:t>State” </a:t>
            </a:r>
            <a:endParaRPr dirty="0"/>
          </a:p>
        </p:txBody>
      </p:sp>
      <p:sp>
        <p:nvSpPr>
          <p:cNvPr id="3" name="object 3"/>
          <p:cNvSpPr txBox="1"/>
          <p:nvPr/>
        </p:nvSpPr>
        <p:spPr>
          <a:xfrm>
            <a:off x="311682" y="1344180"/>
            <a:ext cx="4113529" cy="800219"/>
          </a:xfrm>
          <a:prstGeom prst="rect">
            <a:avLst/>
          </a:prstGeom>
        </p:spPr>
        <p:txBody>
          <a:bodyPr vert="horz" wrap="square" lIns="0" tIns="0" rIns="0" bIns="0" rtlCol="0">
            <a:spAutoFit/>
          </a:bodyPr>
          <a:lstStyle/>
          <a:p>
            <a:pPr marL="338455" marR="5080" indent="-326390">
              <a:lnSpc>
                <a:spcPct val="80000"/>
              </a:lnSpc>
            </a:pPr>
            <a:r>
              <a:rPr sz="1600" dirty="0">
                <a:solidFill>
                  <a:srgbClr val="C0504D"/>
                </a:solidFill>
                <a:latin typeface="MS Mincho"/>
                <a:cs typeface="MS Mincho"/>
              </a:rPr>
              <a:t>■ </a:t>
            </a:r>
            <a:r>
              <a:rPr lang="en-US" sz="1600" b="1"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IT Strategic Headquarters, Cabinet Secretariat revised the “Declaration of Creation of the World’s Cutting-Edge IT State” (June 30, 2015)</a:t>
            </a:r>
            <a:endParaRPr sz="1800" dirty="0">
              <a:latin typeface="Meiryo"/>
              <a:cs typeface="Meiryo"/>
            </a:endParaRPr>
          </a:p>
        </p:txBody>
      </p:sp>
      <p:sp>
        <p:nvSpPr>
          <p:cNvPr id="4" name="object 4"/>
          <p:cNvSpPr txBox="1"/>
          <p:nvPr/>
        </p:nvSpPr>
        <p:spPr>
          <a:xfrm>
            <a:off x="4586630" y="1289316"/>
            <a:ext cx="4178300" cy="5003421"/>
          </a:xfrm>
          <a:prstGeom prst="rect">
            <a:avLst/>
          </a:prstGeom>
        </p:spPr>
        <p:txBody>
          <a:bodyPr vert="horz" wrap="square" lIns="0" tIns="0" rIns="0" bIns="0" rtlCol="0">
            <a:spAutoFit/>
          </a:bodyPr>
          <a:lstStyle/>
          <a:p>
            <a:pPr marL="12700">
              <a:lnSpc>
                <a:spcPct val="100000"/>
              </a:lnSpc>
            </a:pPr>
            <a:r>
              <a:rPr sz="1600" dirty="0">
                <a:solidFill>
                  <a:srgbClr val="C0504D"/>
                </a:solidFill>
                <a:latin typeface="MS Mincho"/>
                <a:cs typeface="MS Mincho"/>
              </a:rPr>
              <a:t>■</a:t>
            </a:r>
            <a:r>
              <a:rPr sz="1600" spc="-175" dirty="0">
                <a:solidFill>
                  <a:srgbClr val="C0504D"/>
                </a:solidFill>
                <a:latin typeface="MS Mincho"/>
                <a:cs typeface="MS Mincho"/>
              </a:rPr>
              <a:t> </a:t>
            </a:r>
            <a:r>
              <a:rPr lang="en-US" altLang="ja-JP" sz="1600" b="1"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From the Summary of Activities in </a:t>
            </a:r>
            <a:r>
              <a:rPr sz="1600" b="1"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2013</a:t>
            </a:r>
            <a:r>
              <a:rPr lang="en-US" sz="1600" b="1"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 to   </a:t>
            </a:r>
          </a:p>
          <a:p>
            <a:pPr marL="12700">
              <a:lnSpc>
                <a:spcPct val="100000"/>
              </a:lnSpc>
            </a:pPr>
            <a:r>
              <a:rPr lang="en-US" sz="1600" b="1" spc="-5" dirty="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600" b="1"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sz="1600" b="1"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201</a:t>
            </a:r>
            <a:r>
              <a:rPr lang="en-US" sz="1600" b="1"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5</a:t>
            </a:r>
            <a:endParaRPr sz="16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546100" marR="5080" indent="-178435">
              <a:lnSpc>
                <a:spcPct val="80000"/>
              </a:lnSpc>
              <a:spcBef>
                <a:spcPts val="670"/>
              </a:spcBef>
            </a:pPr>
            <a:r>
              <a:rPr sz="1600" spc="250"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a:t>
            </a:r>
            <a:r>
              <a:rPr sz="1600" spc="-170"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Appreciation of Full-Scale Operation of the Japanese Government’s Data Catalogue Site </a:t>
            </a:r>
            <a:r>
              <a:rPr lang="en-US" altLang="ja-JP" sz="1400" spc="-17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400" spc="-17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sz="14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"data.go.jp"</a:t>
            </a:r>
            <a:r>
              <a:rPr lang="en-US" sz="1400" dirty="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4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with the Collection of </a:t>
            </a:r>
            <a:r>
              <a:rPr sz="14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13,038</a:t>
            </a:r>
            <a:r>
              <a:rPr lang="en-US" sz="14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 Data Sets. </a:t>
            </a:r>
            <a:endParaRPr sz="1400" dirty="0">
              <a:latin typeface="Arial Unicode MS" panose="020B0604020202020204" pitchFamily="50" charset="-128"/>
              <a:ea typeface="Arial Unicode MS" panose="020B0604020202020204" pitchFamily="50" charset="-128"/>
              <a:cs typeface="Arial Unicode MS" panose="020B0604020202020204" pitchFamily="50" charset="-128"/>
            </a:endParaRPr>
          </a:p>
          <a:p>
            <a:pPr>
              <a:lnSpc>
                <a:spcPct val="100000"/>
              </a:lnSpc>
            </a:pPr>
            <a:endParaRPr sz="1500" dirty="0">
              <a:latin typeface="Times New Roman"/>
              <a:cs typeface="Times New Roman"/>
            </a:endParaRPr>
          </a:p>
          <a:p>
            <a:pPr>
              <a:lnSpc>
                <a:spcPct val="100000"/>
              </a:lnSpc>
              <a:spcBef>
                <a:spcPts val="15"/>
              </a:spcBef>
            </a:pPr>
            <a:endParaRPr sz="1450" dirty="0">
              <a:latin typeface="Times New Roman"/>
              <a:cs typeface="Times New Roman"/>
            </a:endParaRPr>
          </a:p>
          <a:p>
            <a:pPr marL="12700">
              <a:lnSpc>
                <a:spcPct val="100000"/>
              </a:lnSpc>
            </a:pPr>
            <a:r>
              <a:rPr sz="1600" dirty="0">
                <a:solidFill>
                  <a:srgbClr val="C0504D"/>
                </a:solidFill>
                <a:latin typeface="MS Mincho"/>
                <a:cs typeface="MS Mincho"/>
              </a:rPr>
              <a:t>■</a:t>
            </a:r>
            <a:r>
              <a:rPr sz="1600" spc="-235" dirty="0">
                <a:solidFill>
                  <a:srgbClr val="C0504D"/>
                </a:solidFill>
                <a:latin typeface="MS Mincho"/>
                <a:cs typeface="MS Mincho"/>
              </a:rPr>
              <a:t> </a:t>
            </a:r>
            <a:r>
              <a:rPr lang="en-US" altLang="ja-JP" sz="16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Succession of Promotion of Open Data </a:t>
            </a:r>
            <a:endParaRPr sz="16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367665">
              <a:lnSpc>
                <a:spcPct val="100000"/>
              </a:lnSpc>
              <a:spcBef>
                <a:spcPts val="320"/>
              </a:spcBef>
            </a:pPr>
            <a:r>
              <a:rPr sz="1100" spc="250" dirty="0" smtClean="0">
                <a:solidFill>
                  <a:srgbClr val="1F497D"/>
                </a:solidFill>
                <a:latin typeface="Lucida Sans Unicode"/>
                <a:cs typeface="Lucida Sans Unicode"/>
              </a:rPr>
              <a:t>▶</a:t>
            </a:r>
            <a:r>
              <a:rPr lang="en-US" altLang="ja-JP" sz="11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Consciousness of Promotion of Open Data Utilization</a:t>
            </a:r>
            <a:endParaRPr sz="15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367665">
              <a:lnSpc>
                <a:spcPct val="100000"/>
              </a:lnSpc>
              <a:spcBef>
                <a:spcPts val="265"/>
              </a:spcBef>
            </a:pPr>
            <a:r>
              <a:rPr sz="1100" spc="250" dirty="0">
                <a:solidFill>
                  <a:srgbClr val="1F497D"/>
                </a:solidFill>
                <a:latin typeface="Lucida Sans Unicode"/>
                <a:cs typeface="Lucida Sans Unicode"/>
              </a:rPr>
              <a:t>▶</a:t>
            </a:r>
            <a:r>
              <a:rPr sz="1100" spc="-175" dirty="0">
                <a:solidFill>
                  <a:srgbClr val="1F497D"/>
                </a:solidFill>
                <a:latin typeface="Lucida Sans Unicode"/>
                <a:cs typeface="Lucida Sans Unicode"/>
              </a:rPr>
              <a:t> </a:t>
            </a:r>
            <a:r>
              <a:rPr lang="en-US" sz="1100" dirty="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P</a:t>
            </a:r>
            <a:r>
              <a:rPr lang="en-US" altLang="ja-JP" sz="11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romotion of Problem-Solving Type Open Data</a:t>
            </a:r>
            <a:endParaRPr sz="1500" dirty="0">
              <a:latin typeface="PMingLiU"/>
              <a:cs typeface="PMingLiU"/>
            </a:endParaRPr>
          </a:p>
          <a:p>
            <a:pPr marL="546100" marR="5080" indent="-178435">
              <a:lnSpc>
                <a:spcPts val="1440"/>
              </a:lnSpc>
              <a:spcBef>
                <a:spcPts val="620"/>
              </a:spcBef>
            </a:pPr>
            <a:r>
              <a:rPr sz="1100" spc="250" dirty="0">
                <a:solidFill>
                  <a:srgbClr val="1F497D"/>
                </a:solidFill>
                <a:latin typeface="Lucida Sans Unicode"/>
                <a:cs typeface="Lucida Sans Unicode"/>
              </a:rPr>
              <a:t>▶</a:t>
            </a:r>
            <a:r>
              <a:rPr sz="1100" spc="-170" dirty="0">
                <a:solidFill>
                  <a:srgbClr val="1F497D"/>
                </a:solidFill>
                <a:latin typeface="Lucida Sans Unicode"/>
                <a:cs typeface="Lucida Sans Unicode"/>
              </a:rPr>
              <a:t> </a:t>
            </a:r>
            <a:r>
              <a:rPr lang="en-US" altLang="ja-JP" sz="1100" dirty="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Promotion </a:t>
            </a:r>
            <a:r>
              <a:rPr lang="en-US" altLang="ja-JP" sz="11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of Automatic Adoption of Policy-Making Methods </a:t>
            </a:r>
            <a:r>
              <a:rPr lang="en-US" altLang="ja-JP" sz="1100" dirty="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U</a:t>
            </a:r>
            <a:r>
              <a:rPr lang="en-US" altLang="ja-JP" sz="11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tilizing </a:t>
            </a:r>
            <a:r>
              <a:rPr lang="en-US" altLang="ja-JP" sz="1100" dirty="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O</a:t>
            </a:r>
            <a:r>
              <a:rPr lang="en-US" altLang="ja-JP" sz="11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pen Data in Government Offices</a:t>
            </a:r>
            <a:endParaRPr sz="1500" dirty="0">
              <a:latin typeface="PMingLiU"/>
              <a:cs typeface="PMingLiU"/>
            </a:endParaRPr>
          </a:p>
          <a:p>
            <a:pPr marL="546100" marR="5080" indent="-178435">
              <a:lnSpc>
                <a:spcPct val="80000"/>
              </a:lnSpc>
              <a:spcBef>
                <a:spcPts val="635"/>
              </a:spcBef>
            </a:pPr>
            <a:r>
              <a:rPr sz="1100" spc="250" dirty="0">
                <a:solidFill>
                  <a:srgbClr val="1F497D"/>
                </a:solidFill>
                <a:latin typeface="Lucida Sans Unicode"/>
                <a:cs typeface="Lucida Sans Unicode"/>
              </a:rPr>
              <a:t>▶</a:t>
            </a:r>
            <a:r>
              <a:rPr sz="1100" spc="-170" dirty="0">
                <a:solidFill>
                  <a:srgbClr val="1F497D"/>
                </a:solidFill>
                <a:latin typeface="Lucida Sans Unicode"/>
                <a:cs typeface="Lucida Sans Unicode"/>
              </a:rPr>
              <a:t> </a:t>
            </a:r>
            <a:r>
              <a:rPr lang="en-US" altLang="ja-JP" sz="11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Review of the Government’s Standard Open Data Utilization Agreement, and Its Consistency with the International Open Data License</a:t>
            </a:r>
          </a:p>
          <a:p>
            <a:pPr marL="367665">
              <a:lnSpc>
                <a:spcPts val="1620"/>
              </a:lnSpc>
              <a:spcBef>
                <a:spcPts val="275"/>
              </a:spcBef>
            </a:pPr>
            <a:r>
              <a:rPr sz="1100" spc="250" dirty="0" smtClean="0">
                <a:solidFill>
                  <a:srgbClr val="1F497D"/>
                </a:solidFill>
                <a:latin typeface="Lucida Sans Unicode"/>
                <a:cs typeface="Lucida Sans Unicode"/>
              </a:rPr>
              <a:t>▶</a:t>
            </a:r>
            <a:r>
              <a:rPr sz="1100" spc="-175" dirty="0" smtClean="0">
                <a:solidFill>
                  <a:srgbClr val="1F497D"/>
                </a:solidFill>
                <a:latin typeface="Lucida Sans Unicode"/>
                <a:cs typeface="Lucida Sans Unicode"/>
              </a:rPr>
              <a:t> </a:t>
            </a:r>
            <a:r>
              <a:rPr lang="en-US" altLang="ja-JP" sz="11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Consolidation of Open Data Vocabulary and API </a:t>
            </a:r>
            <a:endParaRPr sz="11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546100" marR="5080" indent="-178435">
              <a:lnSpc>
                <a:spcPts val="1440"/>
              </a:lnSpc>
              <a:spcBef>
                <a:spcPts val="610"/>
              </a:spcBef>
            </a:pPr>
            <a:r>
              <a:rPr sz="1100" spc="250" dirty="0">
                <a:solidFill>
                  <a:srgbClr val="1F497D"/>
                </a:solidFill>
                <a:latin typeface="Lucida Sans Unicode"/>
                <a:cs typeface="Lucida Sans Unicode"/>
              </a:rPr>
              <a:t>▶</a:t>
            </a:r>
            <a:r>
              <a:rPr sz="1100" spc="-170" dirty="0">
                <a:solidFill>
                  <a:srgbClr val="1F497D"/>
                </a:solidFill>
                <a:latin typeface="Lucida Sans Unicode"/>
                <a:cs typeface="Lucida Sans Unicode"/>
              </a:rPr>
              <a:t> </a:t>
            </a:r>
            <a:r>
              <a:rPr lang="en-US" altLang="ja-JP" sz="1100" dirty="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Promotion of </a:t>
            </a:r>
            <a:r>
              <a:rPr lang="en-US" altLang="ja-JP" sz="11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the Guideline of Open Data Promotion for Local Authorities, and Its Utilization for Solution of Local Issues</a:t>
            </a:r>
            <a:endParaRPr sz="11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367665">
              <a:lnSpc>
                <a:spcPct val="100000"/>
              </a:lnSpc>
              <a:spcBef>
                <a:spcPts val="285"/>
              </a:spcBef>
            </a:pPr>
            <a:r>
              <a:rPr sz="1100" spc="250" dirty="0">
                <a:solidFill>
                  <a:srgbClr val="1F497D"/>
                </a:solidFill>
                <a:latin typeface="Lucida Sans Unicode"/>
                <a:cs typeface="Lucida Sans Unicode"/>
              </a:rPr>
              <a:t>▶</a:t>
            </a:r>
            <a:r>
              <a:rPr sz="1100" spc="-175" dirty="0">
                <a:solidFill>
                  <a:srgbClr val="1F497D"/>
                </a:solidFill>
                <a:latin typeface="Lucida Sans Unicode"/>
                <a:cs typeface="Lucida Sans Unicode"/>
              </a:rPr>
              <a:t> </a:t>
            </a:r>
            <a:r>
              <a:rPr lang="en-US" altLang="ja-JP" sz="1100" dirty="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Promotion </a:t>
            </a:r>
            <a:r>
              <a:rPr lang="en-US" altLang="ja-JP" sz="11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of International Extension of Open Data</a:t>
            </a:r>
            <a:endParaRPr sz="11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546100" marR="5080" indent="-178435">
              <a:lnSpc>
                <a:spcPts val="1440"/>
              </a:lnSpc>
              <a:spcBef>
                <a:spcPts val="610"/>
              </a:spcBef>
            </a:pPr>
            <a:r>
              <a:rPr sz="1100" spc="250" dirty="0">
                <a:solidFill>
                  <a:srgbClr val="1F497D"/>
                </a:solidFill>
                <a:latin typeface="Lucida Sans Unicode"/>
                <a:cs typeface="Lucida Sans Unicode"/>
              </a:rPr>
              <a:t>▶</a:t>
            </a:r>
            <a:r>
              <a:rPr sz="1100" spc="-170" dirty="0">
                <a:solidFill>
                  <a:srgbClr val="1F497D"/>
                </a:solidFill>
                <a:latin typeface="Lucida Sans Unicode"/>
                <a:cs typeface="Lucida Sans Unicode"/>
              </a:rPr>
              <a:t> </a:t>
            </a:r>
            <a:r>
              <a:rPr lang="en-US" altLang="ja-JP" sz="11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Activities for the Establishment of International Documentation (Global Index) and Strengthening of </a:t>
            </a:r>
            <a:r>
              <a:rPr lang="en-US" altLang="ja-JP" sz="1100" dirty="0" smtClean="0">
                <a:latin typeface="Arial Unicode MS" panose="020B0604020202020204" pitchFamily="50" charset="-128"/>
                <a:ea typeface="Arial Unicode MS" panose="020B0604020202020204" pitchFamily="50" charset="-128"/>
                <a:cs typeface="Arial Unicode MS" panose="020B0604020202020204" pitchFamily="50" charset="-128"/>
              </a:rPr>
              <a:t>Overseas Publicity </a:t>
            </a:r>
            <a:endParaRPr sz="11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5" name="object 5"/>
          <p:cNvSpPr/>
          <p:nvPr/>
        </p:nvSpPr>
        <p:spPr>
          <a:xfrm>
            <a:off x="5634965" y="2516785"/>
            <a:ext cx="710184" cy="42214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737360" y="2179318"/>
            <a:ext cx="2380488" cy="442722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568196" y="2010155"/>
            <a:ext cx="2810255" cy="128625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763267" y="2205227"/>
            <a:ext cx="2221992" cy="697991"/>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1609344" y="2689860"/>
            <a:ext cx="2808732" cy="3525012"/>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1804416" y="2884932"/>
            <a:ext cx="2220468" cy="2936747"/>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1609344" y="5631179"/>
            <a:ext cx="2820924" cy="122682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1804416" y="5826252"/>
            <a:ext cx="2232660" cy="699516"/>
          </a:xfrm>
          <a:prstGeom prst="rect">
            <a:avLst/>
          </a:prstGeom>
          <a:blipFill>
            <a:blip r:embed="rId9" cstate="print"/>
            <a:stretch>
              <a:fillRect/>
            </a:stretch>
          </a:blipFill>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10</a:t>
            </a:fld>
            <a:endParaRPr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52400"/>
            <a:ext cx="8369172" cy="949490"/>
          </a:xfrm>
          <a:prstGeom prst="rect">
            <a:avLst/>
          </a:prstGeom>
        </p:spPr>
        <p:txBody>
          <a:bodyPr vert="horz" wrap="square" lIns="0" tIns="147827" rIns="0" bIns="0" rtlCol="0">
            <a:spAutoFit/>
          </a:bodyPr>
          <a:lstStyle/>
          <a:p>
            <a:pPr marL="12700">
              <a:lnSpc>
                <a:spcPct val="100000"/>
              </a:lnSpc>
            </a:pPr>
            <a:r>
              <a:rPr lang="en-US" dirty="0" smtClean="0">
                <a:latin typeface="Arial Unicode MS" panose="020B0604020202020204" pitchFamily="50" charset="-128"/>
                <a:ea typeface="Arial Unicode MS" panose="020B0604020202020204" pitchFamily="50" charset="-128"/>
                <a:cs typeface="Arial Unicode MS" panose="020B0604020202020204" pitchFamily="50" charset="-128"/>
              </a:rPr>
              <a:t>Initiation of Full-Scale Operation of Japanese Government’s Catalogue Site</a:t>
            </a:r>
            <a:r>
              <a:rPr dirty="0" smtClean="0"/>
              <a:t>（</a:t>
            </a:r>
            <a:r>
              <a:rPr spc="-10" dirty="0" smtClean="0">
                <a:latin typeface="Tahoma"/>
                <a:cs typeface="Tahoma"/>
              </a:rPr>
              <a:t>d</a:t>
            </a:r>
            <a:r>
              <a:rPr dirty="0" smtClean="0">
                <a:latin typeface="Tahoma"/>
                <a:cs typeface="Tahoma"/>
              </a:rPr>
              <a:t>a</a:t>
            </a:r>
            <a:r>
              <a:rPr spc="-5" dirty="0" smtClean="0">
                <a:latin typeface="Tahoma"/>
                <a:cs typeface="Tahoma"/>
              </a:rPr>
              <a:t>t</a:t>
            </a:r>
            <a:r>
              <a:rPr dirty="0" smtClean="0">
                <a:latin typeface="Tahoma"/>
                <a:cs typeface="Tahoma"/>
              </a:rPr>
              <a:t>a.</a:t>
            </a:r>
            <a:r>
              <a:rPr spc="-10" dirty="0" smtClean="0">
                <a:latin typeface="Tahoma"/>
                <a:cs typeface="Tahoma"/>
              </a:rPr>
              <a:t>g</a:t>
            </a:r>
            <a:r>
              <a:rPr dirty="0" smtClean="0">
                <a:latin typeface="Tahoma"/>
                <a:cs typeface="Tahoma"/>
              </a:rPr>
              <a:t>o</a:t>
            </a:r>
            <a:r>
              <a:rPr spc="-10" dirty="0" smtClean="0">
                <a:latin typeface="Tahoma"/>
                <a:cs typeface="Tahoma"/>
              </a:rPr>
              <a:t>.j</a:t>
            </a:r>
            <a:r>
              <a:rPr spc="5" dirty="0" smtClean="0">
                <a:latin typeface="Tahoma"/>
                <a:cs typeface="Tahoma"/>
              </a:rPr>
              <a:t>p</a:t>
            </a:r>
            <a:r>
              <a:rPr dirty="0" smtClean="0"/>
              <a:t>）</a:t>
            </a:r>
            <a:endParaRPr dirty="0"/>
          </a:p>
        </p:txBody>
      </p:sp>
      <p:sp>
        <p:nvSpPr>
          <p:cNvPr id="3" name="object 3"/>
          <p:cNvSpPr/>
          <p:nvPr/>
        </p:nvSpPr>
        <p:spPr>
          <a:xfrm>
            <a:off x="128016" y="902206"/>
            <a:ext cx="9015984" cy="585673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691345" y="1196339"/>
            <a:ext cx="3706431" cy="5268467"/>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11</a:t>
            </a:fld>
            <a:endParaRPr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125" y="212140"/>
            <a:ext cx="8453749" cy="553998"/>
          </a:xfrm>
          <a:prstGeom prst="rect">
            <a:avLst/>
          </a:prstGeom>
        </p:spPr>
        <p:txBody>
          <a:bodyPr vert="horz" wrap="square" lIns="0" tIns="0" rIns="0" bIns="0" rtlCol="0">
            <a:spAutoFit/>
          </a:bodyPr>
          <a:lstStyle/>
          <a:p>
            <a:pPr marL="12700">
              <a:lnSpc>
                <a:spcPct val="100000"/>
              </a:lnSpc>
            </a:pPr>
            <a:r>
              <a:rPr lang="en-US" sz="2000" dirty="0" smtClean="0">
                <a:latin typeface="Arial Unicode MS" panose="020B0604020202020204" pitchFamily="50" charset="-128"/>
                <a:ea typeface="Arial Unicode MS" panose="020B0604020202020204" pitchFamily="50" charset="-128"/>
                <a:cs typeface="Arial Unicode MS" panose="020B0604020202020204" pitchFamily="50" charset="-128"/>
              </a:rPr>
              <a:t>Environment Improvement for Promotion of Open Data </a:t>
            </a:r>
            <a:endParaRPr sz="2300" dirty="0"/>
          </a:p>
          <a:p>
            <a:pPr marL="12700">
              <a:lnSpc>
                <a:spcPct val="100000"/>
              </a:lnSpc>
            </a:pPr>
            <a:r>
              <a:rPr lang="en-US" sz="1600" dirty="0" smtClean="0">
                <a:latin typeface="Arial Unicode MS" panose="020B0604020202020204" pitchFamily="50" charset="-128"/>
                <a:ea typeface="Arial Unicode MS" panose="020B0604020202020204" pitchFamily="50" charset="-128"/>
                <a:cs typeface="Arial Unicode MS" panose="020B0604020202020204" pitchFamily="50" charset="-128"/>
              </a:rPr>
              <a:t>(Activities of Senior Officials’ Meeting of E. Administration Open Data, Cabinet Secretariat)</a:t>
            </a:r>
            <a:endParaRPr sz="1600" dirty="0"/>
          </a:p>
        </p:txBody>
      </p:sp>
      <p:sp>
        <p:nvSpPr>
          <p:cNvPr id="3" name="object 3"/>
          <p:cNvSpPr txBox="1"/>
          <p:nvPr/>
        </p:nvSpPr>
        <p:spPr>
          <a:xfrm>
            <a:off x="311698" y="1116647"/>
            <a:ext cx="8179434" cy="5396349"/>
          </a:xfrm>
          <a:prstGeom prst="rect">
            <a:avLst/>
          </a:prstGeom>
        </p:spPr>
        <p:txBody>
          <a:bodyPr vert="horz" wrap="square" lIns="0" tIns="0" rIns="0" bIns="0" rtlCol="0">
            <a:spAutoFit/>
          </a:bodyPr>
          <a:lstStyle/>
          <a:p>
            <a:pPr marL="12700">
              <a:lnSpc>
                <a:spcPct val="100000"/>
              </a:lnSpc>
            </a:pPr>
            <a:r>
              <a:rPr sz="1600" spc="-5" dirty="0">
                <a:solidFill>
                  <a:srgbClr val="C0504D"/>
                </a:solidFill>
                <a:latin typeface="MS Mincho"/>
                <a:cs typeface="MS Mincho"/>
              </a:rPr>
              <a:t>■</a:t>
            </a:r>
            <a:r>
              <a:rPr sz="1600" spc="80" dirty="0">
                <a:solidFill>
                  <a:srgbClr val="C0504D"/>
                </a:solidFill>
                <a:latin typeface="MS Mincho"/>
                <a:cs typeface="MS Mincho"/>
              </a:rPr>
              <a:t> </a:t>
            </a:r>
            <a:r>
              <a:rPr lang="en-US" sz="1600" b="1" spc="80" dirty="0" smtClean="0">
                <a:latin typeface="Arial Unicode MS" panose="020B0604020202020204" pitchFamily="50" charset="-128"/>
                <a:ea typeface="Arial Unicode MS" panose="020B0604020202020204" pitchFamily="50" charset="-128"/>
                <a:cs typeface="Arial Unicode MS" panose="020B0604020202020204" pitchFamily="50" charset="-128"/>
              </a:rPr>
              <a:t>Various documents have been revised or renewed. </a:t>
            </a:r>
            <a:endParaRPr sz="1600" dirty="0">
              <a:latin typeface="Arial Unicode MS" panose="020B0604020202020204" pitchFamily="50" charset="-128"/>
              <a:ea typeface="Arial Unicode MS" panose="020B0604020202020204" pitchFamily="50" charset="-128"/>
              <a:cs typeface="Arial Unicode MS" panose="020B0604020202020204" pitchFamily="50" charset="-128"/>
            </a:endParaRPr>
          </a:p>
          <a:p>
            <a:pPr>
              <a:lnSpc>
                <a:spcPct val="100000"/>
              </a:lnSpc>
              <a:spcBef>
                <a:spcPts val="24"/>
              </a:spcBef>
            </a:pPr>
            <a:endParaRPr sz="2650" dirty="0">
              <a:latin typeface="Times New Roman"/>
              <a:cs typeface="Times New Roman"/>
            </a:endParaRPr>
          </a:p>
          <a:p>
            <a:pPr marL="12700">
              <a:lnSpc>
                <a:spcPct val="100000"/>
              </a:lnSpc>
            </a:pPr>
            <a:r>
              <a:rPr sz="1600" spc="-5" dirty="0">
                <a:solidFill>
                  <a:srgbClr val="C0504D"/>
                </a:solidFill>
                <a:latin typeface="MS Mincho"/>
                <a:cs typeface="MS Mincho"/>
              </a:rPr>
              <a:t>■</a:t>
            </a:r>
            <a:r>
              <a:rPr sz="1600" spc="120" dirty="0">
                <a:solidFill>
                  <a:srgbClr val="C0504D"/>
                </a:solidFill>
                <a:latin typeface="MS Mincho"/>
                <a:cs typeface="MS Mincho"/>
              </a:rPr>
              <a:t> </a:t>
            </a:r>
            <a:r>
              <a:rPr lang="en-US" sz="1600" b="1" spc="120" dirty="0" smtClean="0">
                <a:latin typeface="Arial Unicode MS" panose="020B0604020202020204" pitchFamily="50" charset="-128"/>
                <a:ea typeface="Arial Unicode MS" panose="020B0604020202020204" pitchFamily="50" charset="-128"/>
                <a:cs typeface="Arial Unicode MS" panose="020B0604020202020204" pitchFamily="50" charset="-128"/>
              </a:rPr>
              <a:t>Toward</a:t>
            </a:r>
            <a:r>
              <a:rPr lang="en-US" sz="1600" spc="12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600" b="1" spc="120" dirty="0" smtClean="0">
                <a:latin typeface="Arial Unicode MS" panose="020B0604020202020204" pitchFamily="50" charset="-128"/>
                <a:ea typeface="Arial Unicode MS" panose="020B0604020202020204" pitchFamily="50" charset="-128"/>
                <a:cs typeface="Arial Unicode MS" panose="020B0604020202020204" pitchFamily="50" charset="-128"/>
              </a:rPr>
              <a:t>the Renewed </a:t>
            </a:r>
            <a:r>
              <a:rPr lang="en-US" sz="1600" b="1" spc="120" dirty="0">
                <a:latin typeface="Arial Unicode MS" panose="020B0604020202020204" pitchFamily="50" charset="-128"/>
                <a:ea typeface="Arial Unicode MS" panose="020B0604020202020204" pitchFamily="50" charset="-128"/>
                <a:cs typeface="Arial Unicode MS" panose="020B0604020202020204" pitchFamily="50" charset="-128"/>
              </a:rPr>
              <a:t>D</a:t>
            </a:r>
            <a:r>
              <a:rPr lang="en-US" sz="1600" b="1" spc="120" dirty="0" smtClean="0">
                <a:latin typeface="Arial Unicode MS" panose="020B0604020202020204" pitchFamily="50" charset="-128"/>
                <a:ea typeface="Arial Unicode MS" panose="020B0604020202020204" pitchFamily="50" charset="-128"/>
                <a:cs typeface="Arial Unicode MS" panose="020B0604020202020204" pitchFamily="50" charset="-128"/>
              </a:rPr>
              <a:t>evelopment of </a:t>
            </a:r>
            <a:r>
              <a:rPr lang="en-US" sz="1600" b="1" spc="-5" dirty="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O</a:t>
            </a:r>
            <a:r>
              <a:rPr lang="en-US" sz="1600" b="1"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pen </a:t>
            </a:r>
            <a:r>
              <a:rPr lang="en-US" sz="1600" b="1" spc="-5" dirty="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D</a:t>
            </a:r>
            <a:r>
              <a:rPr lang="en-US" sz="1600" b="1"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ata</a:t>
            </a:r>
            <a:r>
              <a:rPr sz="1600" b="1"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（2015.6.30</a:t>
            </a:r>
            <a:r>
              <a:rPr sz="1600" b="1" spc="-5" dirty="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t>
            </a:r>
            <a:endParaRPr sz="16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367665">
              <a:lnSpc>
                <a:spcPct val="100000"/>
              </a:lnSpc>
              <a:spcBef>
                <a:spcPts val="295"/>
              </a:spcBef>
            </a:pPr>
            <a:r>
              <a:rPr sz="1050" spc="220" dirty="0">
                <a:solidFill>
                  <a:srgbClr val="1F497D"/>
                </a:solidFill>
                <a:latin typeface="Lucida Sans Unicode"/>
                <a:cs typeface="Lucida Sans Unicode"/>
              </a:rPr>
              <a:t>▶</a:t>
            </a:r>
            <a:r>
              <a:rPr sz="1050" spc="80" dirty="0">
                <a:solidFill>
                  <a:srgbClr val="1F497D"/>
                </a:solidFill>
                <a:latin typeface="Lucida Sans Unicode"/>
                <a:cs typeface="Lucida Sans Unicode"/>
              </a:rPr>
              <a:t> </a:t>
            </a:r>
            <a:r>
              <a:rPr sz="1400"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sz="1400" spc="-5" dirty="0" err="1"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Summary</a:t>
            </a:r>
            <a:r>
              <a:rPr sz="1400" spc="-5" dirty="0" err="1"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t>
            </a:r>
            <a:r>
              <a:rPr sz="1400" spc="-5" dirty="0" err="1" smtClean="0">
                <a:solidFill>
                  <a:srgbClr val="444444"/>
                </a:solidFill>
                <a:latin typeface="Trebuchet MS"/>
                <a:cs typeface="Trebuchet MS"/>
              </a:rPr>
              <a:t>https</a:t>
            </a:r>
            <a:r>
              <a:rPr sz="1400" spc="-5" dirty="0">
                <a:solidFill>
                  <a:srgbClr val="444444"/>
                </a:solidFill>
                <a:latin typeface="Trebuchet MS"/>
                <a:cs typeface="Trebuchet MS"/>
              </a:rPr>
              <a:t>://</a:t>
            </a:r>
            <a:r>
              <a:rPr sz="1400" spc="-5" dirty="0">
                <a:solidFill>
                  <a:srgbClr val="444444"/>
                </a:solidFill>
                <a:latin typeface="Trebuchet MS"/>
                <a:cs typeface="Trebuchet MS"/>
                <a:hlinkClick r:id="rId2"/>
              </a:rPr>
              <a:t>www.kantei.go.jp/jp/singi/it2/densi/aratanaod/aratanaod_gaiyou.pdf</a:t>
            </a:r>
            <a:endParaRPr sz="1400" dirty="0">
              <a:latin typeface="Trebuchet MS"/>
              <a:cs typeface="Trebuchet MS"/>
            </a:endParaRPr>
          </a:p>
          <a:p>
            <a:pPr marL="367665">
              <a:lnSpc>
                <a:spcPct val="100000"/>
              </a:lnSpc>
              <a:spcBef>
                <a:spcPts val="250"/>
              </a:spcBef>
            </a:pPr>
            <a:r>
              <a:rPr sz="1050" spc="220" dirty="0">
                <a:solidFill>
                  <a:srgbClr val="1F497D"/>
                </a:solidFill>
                <a:latin typeface="Lucida Sans Unicode"/>
                <a:cs typeface="Lucida Sans Unicode"/>
              </a:rPr>
              <a:t>▶</a:t>
            </a:r>
            <a:r>
              <a:rPr sz="1050" spc="50" dirty="0">
                <a:solidFill>
                  <a:srgbClr val="1F497D"/>
                </a:solidFill>
                <a:latin typeface="Lucida Sans Unicode"/>
                <a:cs typeface="Lucida Sans Unicode"/>
              </a:rPr>
              <a:t> </a:t>
            </a:r>
            <a:r>
              <a:rPr sz="1400"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sz="1400"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Main </a:t>
            </a:r>
            <a:r>
              <a:rPr lang="en-US" sz="1400" spc="-5" dirty="0" err="1"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Text</a:t>
            </a:r>
            <a:r>
              <a:rPr sz="1400" spc="-5" dirty="0" err="1"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t>
            </a:r>
            <a:r>
              <a:rPr sz="1400" spc="-5" dirty="0" err="1" smtClean="0">
                <a:solidFill>
                  <a:srgbClr val="444444"/>
                </a:solidFill>
                <a:latin typeface="Trebuchet MS"/>
                <a:cs typeface="Trebuchet MS"/>
              </a:rPr>
              <a:t>https</a:t>
            </a:r>
            <a:r>
              <a:rPr sz="1400" spc="-5" dirty="0">
                <a:solidFill>
                  <a:srgbClr val="444444"/>
                </a:solidFill>
                <a:latin typeface="Trebuchet MS"/>
                <a:cs typeface="Trebuchet MS"/>
              </a:rPr>
              <a:t>://</a:t>
            </a:r>
            <a:r>
              <a:rPr sz="1400" spc="-5" dirty="0">
                <a:solidFill>
                  <a:srgbClr val="444444"/>
                </a:solidFill>
                <a:latin typeface="Trebuchet MS"/>
                <a:cs typeface="Trebuchet MS"/>
                <a:hlinkClick r:id="rId3"/>
              </a:rPr>
              <a:t>www.kantei.go.jp/jp/singi/it2/densi/aratanaod/aratanaod.pdf</a:t>
            </a:r>
            <a:endParaRPr sz="1400" dirty="0">
              <a:latin typeface="Trebuchet MS"/>
              <a:cs typeface="Trebuchet MS"/>
            </a:endParaRPr>
          </a:p>
          <a:p>
            <a:pPr>
              <a:lnSpc>
                <a:spcPct val="100000"/>
              </a:lnSpc>
            </a:pPr>
            <a:endParaRPr sz="1400" dirty="0">
              <a:latin typeface="Times New Roman"/>
              <a:cs typeface="Times New Roman"/>
            </a:endParaRPr>
          </a:p>
          <a:p>
            <a:pPr marL="12700">
              <a:lnSpc>
                <a:spcPct val="100000"/>
              </a:lnSpc>
              <a:spcBef>
                <a:spcPts val="855"/>
              </a:spcBef>
            </a:pPr>
            <a:r>
              <a:rPr sz="1600" spc="-5" dirty="0">
                <a:solidFill>
                  <a:srgbClr val="C0504D"/>
                </a:solidFill>
                <a:latin typeface="MS Mincho"/>
                <a:cs typeface="MS Mincho"/>
              </a:rPr>
              <a:t>■</a:t>
            </a:r>
            <a:r>
              <a:rPr sz="1600" spc="145" dirty="0">
                <a:solidFill>
                  <a:srgbClr val="C0504D"/>
                </a:solidFill>
                <a:latin typeface="MS Mincho"/>
                <a:cs typeface="MS Mincho"/>
              </a:rPr>
              <a:t> </a:t>
            </a:r>
            <a:r>
              <a:rPr lang="en-US" sz="1600" b="1" spc="145" dirty="0" smtClean="0">
                <a:latin typeface="Arial Unicode MS" panose="020B0604020202020204" pitchFamily="50" charset="-128"/>
                <a:ea typeface="Arial Unicode MS" panose="020B0604020202020204" pitchFamily="50" charset="-128"/>
                <a:cs typeface="Arial Unicode MS" panose="020B0604020202020204" pitchFamily="50" charset="-128"/>
              </a:rPr>
              <a:t>Road Map for Promotion of E. Administration Open Data</a:t>
            </a:r>
            <a:r>
              <a:rPr lang="en-US" sz="1600" b="1"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sz="1600" b="1"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（2015.6.14</a:t>
            </a:r>
            <a:r>
              <a:rPr sz="1600" b="1" spc="-5" dirty="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t>
            </a:r>
            <a:endParaRPr sz="16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367665">
              <a:lnSpc>
                <a:spcPct val="100000"/>
              </a:lnSpc>
              <a:spcBef>
                <a:spcPts val="295"/>
              </a:spcBef>
            </a:pPr>
            <a:r>
              <a:rPr sz="1050" spc="220" dirty="0">
                <a:solidFill>
                  <a:srgbClr val="1F497D"/>
                </a:solidFill>
                <a:latin typeface="Lucida Sans Unicode"/>
                <a:cs typeface="Lucida Sans Unicode"/>
              </a:rPr>
              <a:t>▶</a:t>
            </a:r>
            <a:r>
              <a:rPr sz="1050" spc="90" dirty="0">
                <a:solidFill>
                  <a:srgbClr val="1F497D"/>
                </a:solidFill>
                <a:latin typeface="Lucida Sans Unicode"/>
                <a:cs typeface="Lucida Sans Unicode"/>
              </a:rPr>
              <a:t> </a:t>
            </a:r>
            <a:r>
              <a:rPr sz="1400"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sz="1400" spc="-5" dirty="0" err="1"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Summary</a:t>
            </a:r>
            <a:r>
              <a:rPr sz="1400" spc="-5" dirty="0" err="1"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t>
            </a:r>
            <a:r>
              <a:rPr sz="1400" spc="-5" dirty="0" err="1" smtClean="0">
                <a:solidFill>
                  <a:srgbClr val="444444"/>
                </a:solidFill>
                <a:latin typeface="Trebuchet MS"/>
                <a:cs typeface="Trebuchet MS"/>
              </a:rPr>
              <a:t>https</a:t>
            </a:r>
            <a:r>
              <a:rPr sz="1400" spc="-5" dirty="0">
                <a:solidFill>
                  <a:srgbClr val="444444"/>
                </a:solidFill>
                <a:latin typeface="Trebuchet MS"/>
                <a:cs typeface="Trebuchet MS"/>
              </a:rPr>
              <a:t>://</a:t>
            </a:r>
            <a:r>
              <a:rPr sz="1400" spc="-5" dirty="0">
                <a:solidFill>
                  <a:srgbClr val="444444"/>
                </a:solidFill>
                <a:latin typeface="Trebuchet MS"/>
                <a:cs typeface="Trebuchet MS"/>
                <a:hlinkClick r:id="rId4"/>
              </a:rPr>
              <a:t>www.kantei.go.jp/jp/singi/it2/densi/kettei/rm_gaiyou.pdf</a:t>
            </a:r>
            <a:endParaRPr sz="1400" dirty="0">
              <a:latin typeface="Trebuchet MS"/>
              <a:cs typeface="Trebuchet MS"/>
            </a:endParaRPr>
          </a:p>
          <a:p>
            <a:pPr marL="367665">
              <a:lnSpc>
                <a:spcPct val="100000"/>
              </a:lnSpc>
              <a:spcBef>
                <a:spcPts val="250"/>
              </a:spcBef>
            </a:pPr>
            <a:r>
              <a:rPr sz="1050" spc="220" dirty="0">
                <a:solidFill>
                  <a:srgbClr val="1F497D"/>
                </a:solidFill>
                <a:latin typeface="Lucida Sans Unicode"/>
                <a:cs typeface="Lucida Sans Unicode"/>
              </a:rPr>
              <a:t>▶</a:t>
            </a:r>
            <a:r>
              <a:rPr sz="1050" spc="110" dirty="0">
                <a:solidFill>
                  <a:srgbClr val="1F497D"/>
                </a:solidFill>
                <a:latin typeface="Lucida Sans Unicode"/>
                <a:cs typeface="Lucida Sans Unicode"/>
              </a:rPr>
              <a:t> </a:t>
            </a:r>
            <a:r>
              <a:rPr sz="1400"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sz="1400"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Main </a:t>
            </a:r>
            <a:r>
              <a:rPr lang="en-US" sz="1400" spc="-5" dirty="0" err="1"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Text</a:t>
            </a:r>
            <a:r>
              <a:rPr sz="1400" spc="-5" dirty="0" err="1"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t>
            </a:r>
            <a:r>
              <a:rPr sz="1400" spc="-5" dirty="0" err="1" smtClean="0">
                <a:solidFill>
                  <a:srgbClr val="444444"/>
                </a:solidFill>
                <a:latin typeface="Trebuchet MS"/>
                <a:cs typeface="Trebuchet MS"/>
                <a:hlinkClick r:id="rId5"/>
              </a:rPr>
              <a:t>http</a:t>
            </a:r>
            <a:r>
              <a:rPr sz="1400" spc="-5" dirty="0">
                <a:solidFill>
                  <a:srgbClr val="444444"/>
                </a:solidFill>
                <a:latin typeface="Trebuchet MS"/>
                <a:cs typeface="Trebuchet MS"/>
                <a:hlinkClick r:id="rId5"/>
              </a:rPr>
              <a:t>://www.kantei.go.jp/jp/singi/it2/kettei/pdf/20130614/siryou3.pdf</a:t>
            </a:r>
            <a:endParaRPr sz="1400" dirty="0">
              <a:latin typeface="Trebuchet MS"/>
              <a:cs typeface="Trebuchet MS"/>
            </a:endParaRPr>
          </a:p>
          <a:p>
            <a:pPr>
              <a:lnSpc>
                <a:spcPct val="100000"/>
              </a:lnSpc>
              <a:spcBef>
                <a:spcPts val="46"/>
              </a:spcBef>
            </a:pPr>
            <a:endParaRPr sz="2050" dirty="0">
              <a:latin typeface="Times New Roman"/>
              <a:cs typeface="Times New Roman"/>
            </a:endParaRPr>
          </a:p>
          <a:p>
            <a:pPr marL="12700">
              <a:lnSpc>
                <a:spcPts val="1760"/>
              </a:lnSpc>
            </a:pPr>
            <a:r>
              <a:rPr sz="1600" spc="-5" dirty="0">
                <a:solidFill>
                  <a:srgbClr val="C0504D"/>
                </a:solidFill>
                <a:latin typeface="MS Mincho"/>
                <a:cs typeface="MS Mincho"/>
              </a:rPr>
              <a:t>■</a:t>
            </a:r>
            <a:r>
              <a:rPr sz="1600" spc="185" dirty="0">
                <a:solidFill>
                  <a:srgbClr val="C0504D"/>
                </a:solidFill>
                <a:latin typeface="MS Mincho"/>
                <a:cs typeface="MS Mincho"/>
              </a:rPr>
              <a:t> </a:t>
            </a:r>
            <a:r>
              <a:rPr lang="en-US" altLang="ja-JP" sz="1600" b="1" spc="145" dirty="0" smtClean="0">
                <a:latin typeface="Arial Unicode MS" panose="020B0604020202020204" pitchFamily="50" charset="-128"/>
                <a:ea typeface="Arial Unicode MS" panose="020B0604020202020204" pitchFamily="50" charset="-128"/>
                <a:cs typeface="Arial Unicode MS" panose="020B0604020202020204" pitchFamily="50" charset="-128"/>
              </a:rPr>
              <a:t>Principles of </a:t>
            </a:r>
            <a:r>
              <a:rPr lang="en-US" altLang="ja-JP" sz="1600" b="1" spc="145" dirty="0">
                <a:latin typeface="Arial Unicode MS" panose="020B0604020202020204" pitchFamily="50" charset="-128"/>
                <a:ea typeface="Arial Unicode MS" panose="020B0604020202020204" pitchFamily="50" charset="-128"/>
                <a:cs typeface="Arial Unicode MS" panose="020B0604020202020204" pitchFamily="50" charset="-128"/>
              </a:rPr>
              <a:t>Government </a:t>
            </a:r>
            <a:r>
              <a:rPr lang="en-US" altLang="ja-JP" sz="1600" b="1" spc="145" dirty="0" smtClean="0">
                <a:latin typeface="Arial Unicode MS" panose="020B0604020202020204" pitchFamily="50" charset="-128"/>
                <a:ea typeface="Arial Unicode MS" panose="020B0604020202020204" pitchFamily="50" charset="-128"/>
                <a:cs typeface="Arial Unicode MS" panose="020B0604020202020204" pitchFamily="50" charset="-128"/>
              </a:rPr>
              <a:t>Offices’ Data Disclosure for Promotion of  </a:t>
            </a:r>
          </a:p>
          <a:p>
            <a:pPr marL="12700">
              <a:lnSpc>
                <a:spcPts val="1760"/>
              </a:lnSpc>
            </a:pPr>
            <a:r>
              <a:rPr lang="en-US" altLang="ja-JP" sz="1600" b="1" spc="145"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600" b="1" spc="145" dirty="0" smtClean="0">
                <a:latin typeface="Arial Unicode MS" panose="020B0604020202020204" pitchFamily="50" charset="-128"/>
                <a:ea typeface="Arial Unicode MS" panose="020B0604020202020204" pitchFamily="50" charset="-128"/>
                <a:cs typeface="Arial Unicode MS" panose="020B0604020202020204" pitchFamily="50" charset="-128"/>
              </a:rPr>
              <a:t>   Their Secondary Use (Guideline)</a:t>
            </a:r>
            <a:r>
              <a:rPr sz="1600" b="1"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（2015.6.25</a:t>
            </a:r>
            <a:r>
              <a:rPr sz="1600" b="1" spc="-5" dirty="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t>
            </a:r>
            <a:endParaRPr sz="16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367665">
              <a:lnSpc>
                <a:spcPct val="100000"/>
              </a:lnSpc>
              <a:spcBef>
                <a:spcPts val="295"/>
              </a:spcBef>
            </a:pPr>
            <a:r>
              <a:rPr sz="1050" spc="220" dirty="0">
                <a:solidFill>
                  <a:srgbClr val="1F497D"/>
                </a:solidFill>
                <a:latin typeface="Lucida Sans Unicode"/>
                <a:cs typeface="Lucida Sans Unicode"/>
              </a:rPr>
              <a:t>▶</a:t>
            </a:r>
            <a:r>
              <a:rPr sz="1050" spc="114" dirty="0">
                <a:solidFill>
                  <a:srgbClr val="1F497D"/>
                </a:solidFill>
                <a:latin typeface="Lucida Sans Unicode"/>
                <a:cs typeface="Lucida Sans Unicode"/>
              </a:rPr>
              <a:t> </a:t>
            </a:r>
            <a:r>
              <a:rPr sz="1400"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sz="1400" spc="-5" dirty="0" err="1"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Summary</a:t>
            </a:r>
            <a:r>
              <a:rPr sz="1400" spc="-5" dirty="0" err="1"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t>
            </a:r>
            <a:r>
              <a:rPr sz="1400" spc="-5" dirty="0" err="1" smtClean="0">
                <a:solidFill>
                  <a:srgbClr val="444444"/>
                </a:solidFill>
                <a:latin typeface="Trebuchet MS"/>
                <a:cs typeface="Trebuchet MS"/>
              </a:rPr>
              <a:t>https</a:t>
            </a:r>
            <a:r>
              <a:rPr sz="1400" spc="-5" dirty="0">
                <a:solidFill>
                  <a:srgbClr val="444444"/>
                </a:solidFill>
                <a:latin typeface="Trebuchet MS"/>
                <a:cs typeface="Trebuchet MS"/>
              </a:rPr>
              <a:t>://</a:t>
            </a:r>
            <a:r>
              <a:rPr sz="1400" spc="-5" dirty="0">
                <a:solidFill>
                  <a:srgbClr val="444444"/>
                </a:solidFill>
                <a:latin typeface="Trebuchet MS"/>
                <a:cs typeface="Trebuchet MS"/>
                <a:hlinkClick r:id="rId6"/>
              </a:rPr>
              <a:t>www.kantei.go.jp/jp/singi/it2/densi/kettei/data/gl26_gaiyou.pdf</a:t>
            </a:r>
            <a:endParaRPr sz="1400" dirty="0">
              <a:latin typeface="Trebuchet MS"/>
              <a:cs typeface="Trebuchet MS"/>
            </a:endParaRPr>
          </a:p>
          <a:p>
            <a:pPr marL="367665">
              <a:lnSpc>
                <a:spcPct val="100000"/>
              </a:lnSpc>
              <a:spcBef>
                <a:spcPts val="250"/>
              </a:spcBef>
            </a:pPr>
            <a:r>
              <a:rPr sz="1050" spc="220" dirty="0">
                <a:solidFill>
                  <a:srgbClr val="1F497D"/>
                </a:solidFill>
                <a:latin typeface="Lucida Sans Unicode"/>
                <a:cs typeface="Lucida Sans Unicode"/>
              </a:rPr>
              <a:t>▶</a:t>
            </a:r>
            <a:r>
              <a:rPr sz="1050" spc="95" dirty="0">
                <a:solidFill>
                  <a:srgbClr val="1F497D"/>
                </a:solidFill>
                <a:latin typeface="Lucida Sans Unicode"/>
                <a:cs typeface="Lucida Sans Unicode"/>
              </a:rPr>
              <a:t> </a:t>
            </a:r>
            <a:r>
              <a:rPr sz="1400"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sz="1400"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Main </a:t>
            </a:r>
            <a:r>
              <a:rPr lang="en-US" sz="1400" spc="-5" dirty="0" err="1"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Text</a:t>
            </a:r>
            <a:r>
              <a:rPr sz="1400" spc="-5" dirty="0" err="1"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t>
            </a:r>
            <a:r>
              <a:rPr sz="1400" spc="-5" dirty="0" err="1" smtClean="0">
                <a:solidFill>
                  <a:srgbClr val="444444"/>
                </a:solidFill>
                <a:latin typeface="Trebuchet MS"/>
                <a:cs typeface="Trebuchet MS"/>
              </a:rPr>
              <a:t>https</a:t>
            </a:r>
            <a:r>
              <a:rPr sz="1400" spc="-5" dirty="0">
                <a:solidFill>
                  <a:srgbClr val="444444"/>
                </a:solidFill>
                <a:latin typeface="Trebuchet MS"/>
                <a:cs typeface="Trebuchet MS"/>
              </a:rPr>
              <a:t>://</a:t>
            </a:r>
            <a:r>
              <a:rPr sz="1400" spc="-5" dirty="0">
                <a:solidFill>
                  <a:srgbClr val="444444"/>
                </a:solidFill>
                <a:latin typeface="Trebuchet MS"/>
                <a:cs typeface="Trebuchet MS"/>
                <a:hlinkClick r:id="rId7"/>
              </a:rPr>
              <a:t>www.kantei.go.jp/jp/singi/it2/densi/kettei/data/gl26_honbun.pdf</a:t>
            </a:r>
            <a:endParaRPr sz="1400" dirty="0">
              <a:latin typeface="Trebuchet MS"/>
              <a:cs typeface="Trebuchet MS"/>
            </a:endParaRPr>
          </a:p>
          <a:p>
            <a:pPr>
              <a:lnSpc>
                <a:spcPct val="100000"/>
              </a:lnSpc>
            </a:pPr>
            <a:endParaRPr sz="1400" dirty="0">
              <a:latin typeface="Times New Roman"/>
              <a:cs typeface="Times New Roman"/>
            </a:endParaRPr>
          </a:p>
          <a:p>
            <a:pPr marL="12700">
              <a:lnSpc>
                <a:spcPts val="1500"/>
              </a:lnSpc>
              <a:spcBef>
                <a:spcPts val="855"/>
              </a:spcBef>
            </a:pPr>
            <a:r>
              <a:rPr sz="1600" spc="-5" dirty="0">
                <a:solidFill>
                  <a:srgbClr val="C0504D"/>
                </a:solidFill>
                <a:latin typeface="MS Mincho"/>
                <a:cs typeface="MS Mincho"/>
              </a:rPr>
              <a:t>■ </a:t>
            </a:r>
            <a:r>
              <a:rPr lang="en-US" altLang="ja-JP" sz="1600" b="1" spc="145" dirty="0" smtClean="0">
                <a:latin typeface="Arial Unicode MS" panose="020B0604020202020204" pitchFamily="50" charset="-128"/>
                <a:ea typeface="Arial Unicode MS" panose="020B0604020202020204" pitchFamily="50" charset="-128"/>
                <a:cs typeface="Arial Unicode MS" panose="020B0604020202020204" pitchFamily="50" charset="-128"/>
              </a:rPr>
              <a:t>Guideline of Open Data Promotion for Local Authorities </a:t>
            </a:r>
            <a:r>
              <a:rPr sz="1600" b="1"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sz="1600" b="1"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Published:  </a:t>
            </a:r>
          </a:p>
          <a:p>
            <a:pPr marL="12700">
              <a:lnSpc>
                <a:spcPts val="1500"/>
              </a:lnSpc>
              <a:spcBef>
                <a:spcPts val="855"/>
              </a:spcBef>
            </a:pPr>
            <a:r>
              <a:rPr lang="en-US" sz="1600" b="1" spc="-5" dirty="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600" b="1"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sz="1600" b="1"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2015.2.12</a:t>
            </a:r>
            <a:r>
              <a:rPr lang="en-US" sz="1600" b="1"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 Guideline Revised: </a:t>
            </a:r>
            <a:r>
              <a:rPr sz="1600" b="1"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4.27</a:t>
            </a:r>
            <a:r>
              <a:rPr sz="1600" b="1" spc="21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sz="1600" b="1"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t>
            </a:r>
            <a:endParaRPr sz="16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367665">
              <a:lnSpc>
                <a:spcPct val="100000"/>
              </a:lnSpc>
              <a:spcBef>
                <a:spcPts val="295"/>
              </a:spcBef>
            </a:pPr>
            <a:r>
              <a:rPr sz="1050" spc="220" dirty="0">
                <a:solidFill>
                  <a:srgbClr val="1F497D"/>
                </a:solidFill>
                <a:latin typeface="Lucida Sans Unicode"/>
                <a:cs typeface="Lucida Sans Unicode"/>
              </a:rPr>
              <a:t>▶</a:t>
            </a:r>
            <a:r>
              <a:rPr sz="1050" spc="70" dirty="0">
                <a:solidFill>
                  <a:srgbClr val="1F497D"/>
                </a:solidFill>
                <a:latin typeface="Lucida Sans Unicode"/>
                <a:cs typeface="Lucida Sans Unicode"/>
              </a:rPr>
              <a:t> </a:t>
            </a:r>
            <a:r>
              <a:rPr sz="1400"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sz="1400" spc="-5" dirty="0" err="1"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Summary</a:t>
            </a:r>
            <a:r>
              <a:rPr sz="1400" spc="-5" dirty="0" err="1"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t>
            </a:r>
            <a:r>
              <a:rPr sz="1400" spc="-5" dirty="0" err="1" smtClean="0">
                <a:solidFill>
                  <a:srgbClr val="444444"/>
                </a:solidFill>
                <a:latin typeface="Trebuchet MS"/>
                <a:cs typeface="Trebuchet MS"/>
              </a:rPr>
              <a:t>https</a:t>
            </a:r>
            <a:r>
              <a:rPr sz="1400" spc="-5" dirty="0">
                <a:solidFill>
                  <a:srgbClr val="444444"/>
                </a:solidFill>
                <a:latin typeface="Trebuchet MS"/>
                <a:cs typeface="Trebuchet MS"/>
              </a:rPr>
              <a:t>://</a:t>
            </a:r>
            <a:r>
              <a:rPr sz="1400" spc="-5" dirty="0">
                <a:solidFill>
                  <a:srgbClr val="444444"/>
                </a:solidFill>
                <a:latin typeface="Trebuchet MS"/>
                <a:cs typeface="Trebuchet MS"/>
                <a:hlinkClick r:id="rId8"/>
              </a:rPr>
              <a:t>www.kantei.go.jp/jp/singi/it2/densi/kettei/opendate_gaiyou.pdf</a:t>
            </a:r>
            <a:endParaRPr sz="1400" dirty="0">
              <a:latin typeface="Trebuchet MS"/>
              <a:cs typeface="Trebuchet MS"/>
            </a:endParaRPr>
          </a:p>
          <a:p>
            <a:pPr marL="367665">
              <a:lnSpc>
                <a:spcPct val="100000"/>
              </a:lnSpc>
              <a:spcBef>
                <a:spcPts val="250"/>
              </a:spcBef>
            </a:pPr>
            <a:r>
              <a:rPr sz="1050" spc="220" dirty="0">
                <a:solidFill>
                  <a:srgbClr val="1F497D"/>
                </a:solidFill>
                <a:latin typeface="Lucida Sans Unicode"/>
                <a:cs typeface="Lucida Sans Unicode"/>
              </a:rPr>
              <a:t>▶</a:t>
            </a:r>
            <a:r>
              <a:rPr sz="1050" spc="90" dirty="0">
                <a:solidFill>
                  <a:srgbClr val="1F497D"/>
                </a:solidFill>
                <a:latin typeface="Lucida Sans Unicode"/>
                <a:cs typeface="Lucida Sans Unicode"/>
              </a:rPr>
              <a:t> </a:t>
            </a:r>
            <a:r>
              <a:rPr sz="1400"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sz="1400"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Main </a:t>
            </a:r>
            <a:r>
              <a:rPr lang="en-US" sz="1400" spc="-5" dirty="0" err="1"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Text</a:t>
            </a:r>
            <a:r>
              <a:rPr sz="1400" spc="-5" dirty="0" err="1"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t>
            </a:r>
            <a:r>
              <a:rPr sz="1400" spc="-5" dirty="0" err="1" smtClean="0">
                <a:solidFill>
                  <a:srgbClr val="444444"/>
                </a:solidFill>
                <a:latin typeface="Trebuchet MS"/>
                <a:cs typeface="Trebuchet MS"/>
              </a:rPr>
              <a:t>https</a:t>
            </a:r>
            <a:r>
              <a:rPr sz="1400" spc="-5" dirty="0">
                <a:solidFill>
                  <a:srgbClr val="444444"/>
                </a:solidFill>
                <a:latin typeface="Trebuchet MS"/>
                <a:cs typeface="Trebuchet MS"/>
              </a:rPr>
              <a:t>://</a:t>
            </a:r>
            <a:r>
              <a:rPr sz="1400" spc="-5" dirty="0">
                <a:solidFill>
                  <a:srgbClr val="444444"/>
                </a:solidFill>
                <a:latin typeface="Trebuchet MS"/>
                <a:cs typeface="Trebuchet MS"/>
                <a:hlinkClick r:id="rId9"/>
              </a:rPr>
              <a:t>www.kantei.go.jp/jp/singi/it2/densi/kettei/opendate_guideline.pdf</a:t>
            </a:r>
            <a:endParaRPr sz="1400" dirty="0">
              <a:latin typeface="Trebuchet MS"/>
              <a:cs typeface="Trebuchet MS"/>
            </a:endParaRPr>
          </a:p>
          <a:p>
            <a:pPr marL="367665">
              <a:lnSpc>
                <a:spcPct val="100000"/>
              </a:lnSpc>
              <a:spcBef>
                <a:spcPts val="250"/>
              </a:spcBef>
            </a:pPr>
            <a:r>
              <a:rPr sz="1050" spc="220" dirty="0">
                <a:solidFill>
                  <a:srgbClr val="1F497D"/>
                </a:solidFill>
                <a:latin typeface="Lucida Sans Unicode"/>
                <a:cs typeface="Lucida Sans Unicode"/>
              </a:rPr>
              <a:t>▶</a:t>
            </a:r>
            <a:r>
              <a:rPr sz="1050" spc="-50" dirty="0">
                <a:solidFill>
                  <a:srgbClr val="1F497D"/>
                </a:solidFill>
                <a:latin typeface="Lucida Sans Unicode"/>
                <a:cs typeface="Lucida Sans Unicode"/>
              </a:rPr>
              <a:t> </a:t>
            </a:r>
            <a:r>
              <a:rPr lang="en-US" altLang="ja-JP" sz="1400"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”Let’s Start Open Data !”</a:t>
            </a:r>
            <a:endParaRPr sz="1400" b="1" dirty="0">
              <a:latin typeface="PMingLiU"/>
              <a:cs typeface="PMingLiU"/>
            </a:endParaRPr>
          </a:p>
        </p:txBody>
      </p:sp>
      <p:sp>
        <p:nvSpPr>
          <p:cNvPr id="4" name="object 4"/>
          <p:cNvSpPr/>
          <p:nvPr/>
        </p:nvSpPr>
        <p:spPr>
          <a:xfrm>
            <a:off x="1260347" y="1412747"/>
            <a:ext cx="288290" cy="360045"/>
          </a:xfrm>
          <a:custGeom>
            <a:avLst/>
            <a:gdLst/>
            <a:ahLst/>
            <a:cxnLst/>
            <a:rect l="l" t="t" r="r" b="b"/>
            <a:pathLst>
              <a:path w="288290" h="360044">
                <a:moveTo>
                  <a:pt x="288036" y="215646"/>
                </a:moveTo>
                <a:lnTo>
                  <a:pt x="0" y="215646"/>
                </a:lnTo>
                <a:lnTo>
                  <a:pt x="144018" y="359664"/>
                </a:lnTo>
                <a:lnTo>
                  <a:pt x="288036" y="215646"/>
                </a:lnTo>
                <a:close/>
              </a:path>
              <a:path w="288290" h="360044">
                <a:moveTo>
                  <a:pt x="216027" y="0"/>
                </a:moveTo>
                <a:lnTo>
                  <a:pt x="72009" y="0"/>
                </a:lnTo>
                <a:lnTo>
                  <a:pt x="72009" y="215646"/>
                </a:lnTo>
                <a:lnTo>
                  <a:pt x="216027" y="215646"/>
                </a:lnTo>
                <a:lnTo>
                  <a:pt x="216027" y="0"/>
                </a:lnTo>
                <a:close/>
              </a:path>
            </a:pathLst>
          </a:custGeom>
          <a:solidFill>
            <a:srgbClr val="4F81BD"/>
          </a:solid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12</a:t>
            </a:fld>
            <a:endParaRPr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125" y="212140"/>
            <a:ext cx="8453749" cy="777136"/>
          </a:xfrm>
          <a:prstGeom prst="rect">
            <a:avLst/>
          </a:prstGeom>
        </p:spPr>
        <p:txBody>
          <a:bodyPr vert="horz" wrap="square" lIns="0" tIns="0" rIns="0" bIns="0" rtlCol="0">
            <a:spAutoFit/>
          </a:bodyPr>
          <a:lstStyle/>
          <a:p>
            <a:pPr marL="12700">
              <a:lnSpc>
                <a:spcPct val="100000"/>
              </a:lnSpc>
            </a:pPr>
            <a:r>
              <a:rPr lang="en-US" sz="2000" dirty="0" smtClean="0">
                <a:latin typeface="Arial Unicode MS" panose="020B0604020202020204" pitchFamily="50" charset="-128"/>
                <a:ea typeface="Arial Unicode MS" panose="020B0604020202020204" pitchFamily="50" charset="-128"/>
                <a:cs typeface="Arial Unicode MS" panose="020B0604020202020204" pitchFamily="50" charset="-128"/>
              </a:rPr>
              <a:t>Development of Comprehensive Strategy for </a:t>
            </a:r>
            <a:r>
              <a:rPr lang="en-US" altLang="ja-JP" sz="2000" dirty="0" smtClean="0">
                <a:latin typeface="Arial Unicode MS" panose="020B0604020202020204" pitchFamily="50" charset="-128"/>
                <a:ea typeface="Arial Unicode MS" panose="020B0604020202020204" pitchFamily="50" charset="-128"/>
                <a:cs typeface="Arial Unicode MS" panose="020B0604020202020204" pitchFamily="50" charset="-128"/>
              </a:rPr>
              <a:t>Local Area</a:t>
            </a:r>
            <a:r>
              <a:rPr lang="en-US" sz="2000" dirty="0" smtClean="0">
                <a:latin typeface="Arial Unicode MS" panose="020B0604020202020204" pitchFamily="50" charset="-128"/>
                <a:ea typeface="Arial Unicode MS" panose="020B0604020202020204" pitchFamily="50" charset="-128"/>
                <a:cs typeface="Arial Unicode MS" panose="020B0604020202020204" pitchFamily="50" charset="-128"/>
              </a:rPr>
              <a:t>s</a:t>
            </a:r>
            <a:br>
              <a:rPr lang="en-US" sz="2000" dirty="0" smtClean="0">
                <a:latin typeface="Arial Unicode MS" panose="020B0604020202020204" pitchFamily="50" charset="-128"/>
                <a:ea typeface="Arial Unicode MS" panose="020B0604020202020204" pitchFamily="50" charset="-128"/>
                <a:cs typeface="Arial Unicode MS" panose="020B0604020202020204" pitchFamily="50" charset="-128"/>
              </a:rPr>
            </a:br>
            <a:r>
              <a:rPr lang="en-US" sz="1400" dirty="0" smtClean="0">
                <a:latin typeface="Arial Unicode MS" panose="020B0604020202020204" pitchFamily="50" charset="-128"/>
                <a:ea typeface="Arial Unicode MS" panose="020B0604020202020204" pitchFamily="50" charset="-128"/>
                <a:cs typeface="Arial Unicode MS" panose="020B0604020202020204" pitchFamily="50" charset="-128"/>
              </a:rPr>
              <a:t>(Prime Minister’s Office</a:t>
            </a:r>
            <a:r>
              <a:rPr sz="14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sz="1400" dirty="0" smtClean="0">
                <a:latin typeface="Arial Unicode MS" panose="020B0604020202020204" pitchFamily="50" charset="-128"/>
                <a:ea typeface="Arial Unicode MS" panose="020B0604020202020204" pitchFamily="50" charset="-128"/>
                <a:cs typeface="Arial Unicode MS" panose="020B0604020202020204" pitchFamily="50" charset="-128"/>
              </a:rPr>
              <a:t> Headquarters of Creation of Town, Human Resources and Jobs)</a:t>
            </a:r>
            <a:endParaRPr sz="1400" dirty="0" smtClean="0"/>
          </a:p>
          <a:p>
            <a:pPr marL="12700">
              <a:lnSpc>
                <a:spcPct val="100000"/>
              </a:lnSpc>
              <a:spcBef>
                <a:spcPts val="250"/>
              </a:spcBef>
            </a:pPr>
            <a:r>
              <a:rPr sz="1400" dirty="0" smtClean="0">
                <a:latin typeface="Tahoma"/>
                <a:cs typeface="Tahoma"/>
                <a:hlinkClick r:id="rId2"/>
              </a:rPr>
              <a:t>http://www.kantei.go.jp/jp/singi/sousei/</a:t>
            </a:r>
            <a:endParaRPr sz="1400" dirty="0">
              <a:latin typeface="Tahoma"/>
              <a:cs typeface="Tahoma"/>
            </a:endParaRPr>
          </a:p>
        </p:txBody>
      </p:sp>
      <p:sp>
        <p:nvSpPr>
          <p:cNvPr id="3" name="object 3"/>
          <p:cNvSpPr txBox="1"/>
          <p:nvPr/>
        </p:nvSpPr>
        <p:spPr>
          <a:xfrm>
            <a:off x="311698" y="1148651"/>
            <a:ext cx="8334375" cy="2354491"/>
          </a:xfrm>
          <a:prstGeom prst="rect">
            <a:avLst/>
          </a:prstGeom>
        </p:spPr>
        <p:txBody>
          <a:bodyPr vert="horz" wrap="square" lIns="0" tIns="0" rIns="0" bIns="0" rtlCol="0">
            <a:spAutoFit/>
          </a:bodyPr>
          <a:lstStyle/>
          <a:p>
            <a:pPr marL="12700">
              <a:lnSpc>
                <a:spcPct val="100000"/>
              </a:lnSpc>
            </a:pPr>
            <a:r>
              <a:rPr spc="-5" dirty="0">
                <a:solidFill>
                  <a:srgbClr val="C0504D"/>
                </a:solidFill>
                <a:latin typeface="MS Mincho"/>
                <a:cs typeface="MS Mincho"/>
              </a:rPr>
              <a:t>■</a:t>
            </a:r>
            <a:r>
              <a:rPr spc="-375" dirty="0">
                <a:solidFill>
                  <a:srgbClr val="C0504D"/>
                </a:solidFill>
                <a:latin typeface="MS Mincho"/>
                <a:cs typeface="MS Mincho"/>
              </a:rPr>
              <a:t> </a:t>
            </a:r>
            <a:r>
              <a:rPr lang="en-US" b="1"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Comprehensive Strategy for Local Areas</a:t>
            </a:r>
            <a:endParaRPr lang="en-US" dirty="0">
              <a:latin typeface="Meiryo"/>
              <a:cs typeface="Arial Unicode MS" panose="020B0604020202020204" pitchFamily="50" charset="-128"/>
            </a:endParaRPr>
          </a:p>
          <a:p>
            <a:pPr marL="12700">
              <a:lnSpc>
                <a:spcPct val="100000"/>
              </a:lnSpc>
            </a:pPr>
            <a:r>
              <a:rPr lang="en-US" sz="1250" spc="5" dirty="0" smtClean="0">
                <a:solidFill>
                  <a:srgbClr val="1F497D"/>
                </a:solidFill>
                <a:latin typeface="Lucida Sans Unicode"/>
                <a:cs typeface="Lucida Sans Unicode"/>
              </a:rPr>
              <a:t>      </a:t>
            </a:r>
            <a:r>
              <a:rPr sz="1250" spc="5" dirty="0" smtClean="0">
                <a:solidFill>
                  <a:srgbClr val="1F497D"/>
                </a:solidFill>
                <a:latin typeface="Lucida Sans Unicode"/>
                <a:cs typeface="Lucida Sans Unicode"/>
              </a:rPr>
              <a:t>▶</a:t>
            </a:r>
            <a:r>
              <a:rPr lang="en-US" sz="1250" spc="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600" spc="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Formulation of policy targets and measures for the fiscal 2015 to 2019 (5 years)  </a:t>
            </a:r>
          </a:p>
          <a:p>
            <a:pPr marL="12700">
              <a:lnSpc>
                <a:spcPct val="100000"/>
              </a:lnSpc>
            </a:pPr>
            <a:r>
              <a:rPr lang="en-US" sz="1600" spc="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600" spc="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based on demographics and industrial agglomerations of each local area. </a:t>
            </a:r>
          </a:p>
          <a:p>
            <a:pPr marL="12700">
              <a:lnSpc>
                <a:spcPct val="100000"/>
              </a:lnSpc>
            </a:pPr>
            <a:endParaRPr lang="en-US" sz="1400" spc="5" dirty="0" smtClean="0">
              <a:solidFill>
                <a:srgbClr val="444444"/>
              </a:solidFill>
              <a:latin typeface="PMingLiU"/>
              <a:cs typeface="PMingLiU"/>
            </a:endParaRPr>
          </a:p>
          <a:p>
            <a:pPr marL="12700">
              <a:lnSpc>
                <a:spcPct val="100000"/>
              </a:lnSpc>
            </a:pPr>
            <a:r>
              <a:rPr sz="1900" spc="-5" dirty="0" smtClean="0">
                <a:solidFill>
                  <a:srgbClr val="C0504D"/>
                </a:solidFill>
                <a:latin typeface="MS Mincho"/>
                <a:cs typeface="MS Mincho"/>
              </a:rPr>
              <a:t>■</a:t>
            </a:r>
            <a:r>
              <a:rPr sz="1900" spc="-320" dirty="0" smtClean="0">
                <a:solidFill>
                  <a:srgbClr val="C0504D"/>
                </a:solidFill>
                <a:latin typeface="MS Mincho"/>
                <a:cs typeface="MS Mincho"/>
              </a:rPr>
              <a:t> </a:t>
            </a:r>
            <a:r>
              <a:rPr lang="en-US" altLang="ja-JP" b="1"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Identification of Local Characteristics and Issues based on Data of Each Area</a:t>
            </a:r>
            <a:endParaRPr sz="1900" dirty="0">
              <a:latin typeface="Meiryo"/>
              <a:cs typeface="Meiryo"/>
            </a:endParaRPr>
          </a:p>
          <a:p>
            <a:pPr marL="367665">
              <a:lnSpc>
                <a:spcPts val="1200"/>
              </a:lnSpc>
              <a:spcBef>
                <a:spcPts val="869"/>
              </a:spcBef>
            </a:pPr>
            <a:r>
              <a:rPr sz="1250" spc="15" dirty="0" smtClean="0">
                <a:solidFill>
                  <a:srgbClr val="1F497D"/>
                </a:solidFill>
                <a:latin typeface="Lucida Sans Unicode"/>
                <a:cs typeface="Lucida Sans Unicode"/>
              </a:rPr>
              <a:t>▶</a:t>
            </a:r>
            <a:r>
              <a:rPr lang="en-US" sz="1250" spc="15" dirty="0" smtClean="0">
                <a:solidFill>
                  <a:srgbClr val="1F497D"/>
                </a:solidFill>
                <a:latin typeface="Lucida Sans Unicode"/>
                <a:cs typeface="Lucida Sans Unicode"/>
              </a:rPr>
              <a:t>  </a:t>
            </a:r>
            <a:r>
              <a:rPr lang="en-US" sz="1600" spc="1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A system for local economic analysis based on data will be developed by the  </a:t>
            </a:r>
          </a:p>
          <a:p>
            <a:pPr marL="367665">
              <a:lnSpc>
                <a:spcPts val="1200"/>
              </a:lnSpc>
              <a:spcBef>
                <a:spcPts val="869"/>
              </a:spcBef>
            </a:pPr>
            <a:r>
              <a:rPr lang="en-US" sz="1600" spc="1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600" spc="1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government. </a:t>
            </a:r>
            <a:endParaRPr sz="1600" dirty="0">
              <a:latin typeface="PMingLiU"/>
              <a:cs typeface="PMingLiU"/>
            </a:endParaRPr>
          </a:p>
          <a:p>
            <a:pPr marL="545465" marR="5080" indent="-178435">
              <a:lnSpc>
                <a:spcPts val="1300"/>
              </a:lnSpc>
              <a:spcBef>
                <a:spcPts val="695"/>
              </a:spcBef>
            </a:pPr>
            <a:r>
              <a:rPr sz="1600" spc="405" dirty="0" smtClean="0">
                <a:solidFill>
                  <a:srgbClr val="1F497D"/>
                </a:solidFill>
                <a:latin typeface="Lucida Sans Unicode"/>
                <a:cs typeface="Lucida Sans Unicode"/>
              </a:rPr>
              <a:t>▶</a:t>
            </a:r>
            <a:r>
              <a:rPr lang="en-US" altLang="ja-JP" sz="1600" spc="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600" spc="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The required data </a:t>
            </a:r>
            <a:r>
              <a:rPr lang="en-US" altLang="ja-JP" sz="1600" spc="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a</a:t>
            </a:r>
            <a:r>
              <a:rPr lang="en-US" altLang="ja-JP" sz="1600" spc="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nalysis and the development of comprehensive strategy for local  </a:t>
            </a:r>
          </a:p>
          <a:p>
            <a:pPr marL="545465" marR="5080" indent="-178435">
              <a:lnSpc>
                <a:spcPts val="1300"/>
              </a:lnSpc>
              <a:spcBef>
                <a:spcPts val="695"/>
              </a:spcBef>
            </a:pPr>
            <a:r>
              <a:rPr lang="en-US" altLang="ja-JP" sz="1600" spc="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600" spc="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areas taking account of local issues will be undertaken by each local authorities.  </a:t>
            </a:r>
            <a:endParaRPr lang="en-US" sz="1600" spc="40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 name="object 4"/>
          <p:cNvSpPr txBox="1"/>
          <p:nvPr/>
        </p:nvSpPr>
        <p:spPr>
          <a:xfrm>
            <a:off x="311698" y="4709693"/>
            <a:ext cx="8334375" cy="1656864"/>
          </a:xfrm>
          <a:prstGeom prst="rect">
            <a:avLst/>
          </a:prstGeom>
        </p:spPr>
        <p:txBody>
          <a:bodyPr vert="horz" wrap="square" lIns="0" tIns="0" rIns="0" bIns="0" rtlCol="0">
            <a:spAutoFit/>
          </a:bodyPr>
          <a:lstStyle/>
          <a:p>
            <a:pPr marL="12700">
              <a:lnSpc>
                <a:spcPct val="100000"/>
              </a:lnSpc>
            </a:pPr>
            <a:r>
              <a:rPr spc="-5" dirty="0">
                <a:solidFill>
                  <a:srgbClr val="C0504D"/>
                </a:solidFill>
                <a:latin typeface="MS Mincho"/>
                <a:cs typeface="MS Mincho"/>
              </a:rPr>
              <a:t>■</a:t>
            </a:r>
            <a:r>
              <a:rPr spc="-300" dirty="0">
                <a:solidFill>
                  <a:srgbClr val="C0504D"/>
                </a:solidFill>
                <a:latin typeface="MS Mincho"/>
                <a:cs typeface="MS Mincho"/>
              </a:rPr>
              <a:t> </a:t>
            </a:r>
            <a:r>
              <a:rPr lang="en-US" spc="-300" dirty="0" smtClean="0">
                <a:solidFill>
                  <a:srgbClr val="C0504D"/>
                </a:solidFill>
                <a:latin typeface="MS Mincho"/>
                <a:cs typeface="MS Mincho"/>
              </a:rPr>
              <a:t> </a:t>
            </a:r>
            <a:r>
              <a:rPr lang="en-US" altLang="ja-JP" b="1"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Consideration based on Data at the time of Plan Formulation by Local  </a:t>
            </a:r>
          </a:p>
          <a:p>
            <a:pPr marL="12700">
              <a:lnSpc>
                <a:spcPct val="100000"/>
              </a:lnSpc>
            </a:pPr>
            <a:r>
              <a:rPr lang="en-US" altLang="ja-JP" b="1" spc="-5" dirty="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b="1"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     Authorities is Essential. </a:t>
            </a:r>
            <a:endParaRPr dirty="0">
              <a:latin typeface="Meiryo"/>
              <a:cs typeface="Meiryo"/>
            </a:endParaRPr>
          </a:p>
          <a:p>
            <a:pPr marL="367665">
              <a:lnSpc>
                <a:spcPts val="1300"/>
              </a:lnSpc>
              <a:spcBef>
                <a:spcPts val="880"/>
              </a:spcBef>
            </a:pPr>
            <a:r>
              <a:rPr spc="10" dirty="0" smtClean="0">
                <a:solidFill>
                  <a:srgbClr val="1F497D"/>
                </a:solidFill>
                <a:latin typeface="Lucida Sans Unicode"/>
                <a:cs typeface="Lucida Sans Unicode"/>
              </a:rPr>
              <a:t>▶</a:t>
            </a:r>
            <a:r>
              <a:rPr lang="en-US" spc="10" dirty="0" smtClean="0">
                <a:solidFill>
                  <a:srgbClr val="1F497D"/>
                </a:solidFill>
                <a:latin typeface="Lucida Sans Unicode"/>
                <a:cs typeface="Lucida Sans Unicode"/>
              </a:rPr>
              <a:t> </a:t>
            </a:r>
            <a:r>
              <a:rPr lang="en-US" sz="1600" spc="10"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The consolidation of administrative data including open data will be increasingly  </a:t>
            </a:r>
          </a:p>
          <a:p>
            <a:pPr marL="367665">
              <a:lnSpc>
                <a:spcPts val="1300"/>
              </a:lnSpc>
              <a:spcBef>
                <a:spcPts val="880"/>
              </a:spcBef>
            </a:pPr>
            <a:r>
              <a:rPr lang="en-US" sz="1600" spc="10"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600" spc="10"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required for local authorities.</a:t>
            </a:r>
            <a:r>
              <a:rPr lang="en-US" spc="10"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spc="10" dirty="0" smtClean="0">
                <a:solidFill>
                  <a:srgbClr val="1F497D"/>
                </a:solidFill>
                <a:latin typeface="Lucida Sans Unicode"/>
                <a:cs typeface="Lucida Sans Unicode"/>
              </a:rPr>
              <a:t> </a:t>
            </a:r>
            <a:endParaRPr dirty="0">
              <a:latin typeface="PMingLiU"/>
              <a:cs typeface="PMingLiU"/>
            </a:endParaRPr>
          </a:p>
          <a:p>
            <a:pPr marL="338455" marR="5080" indent="-326390">
              <a:lnSpc>
                <a:spcPts val="1300"/>
              </a:lnSpc>
              <a:spcBef>
                <a:spcPts val="830"/>
              </a:spcBef>
            </a:pPr>
            <a:r>
              <a:rPr spc="-5" dirty="0">
                <a:solidFill>
                  <a:srgbClr val="C0504D"/>
                </a:solidFill>
                <a:latin typeface="MS Mincho"/>
                <a:cs typeface="MS Mincho"/>
              </a:rPr>
              <a:t>■</a:t>
            </a:r>
            <a:r>
              <a:rPr spc="-290" dirty="0">
                <a:solidFill>
                  <a:srgbClr val="C0504D"/>
                </a:solidFill>
                <a:latin typeface="MS Mincho"/>
                <a:cs typeface="MS Mincho"/>
              </a:rPr>
              <a:t> </a:t>
            </a:r>
            <a:r>
              <a:rPr lang="en-US" spc="-290" dirty="0" smtClean="0">
                <a:solidFill>
                  <a:srgbClr val="C0504D"/>
                </a:solidFill>
                <a:latin typeface="MS Mincho"/>
                <a:cs typeface="MS Mincho"/>
              </a:rPr>
              <a:t> </a:t>
            </a:r>
            <a:r>
              <a:rPr lang="en-US" altLang="ja-JP" b="1"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Inclusion of the Policy Decision of Addressing Open Data by Local Authorities  </a:t>
            </a:r>
          </a:p>
          <a:p>
            <a:pPr marL="338455" marR="5080" indent="-326390">
              <a:lnSpc>
                <a:spcPts val="1300"/>
              </a:lnSpc>
              <a:spcBef>
                <a:spcPts val="830"/>
              </a:spcBef>
            </a:pPr>
            <a:r>
              <a:rPr lang="en-US" altLang="ja-JP" b="1" spc="-5" dirty="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b="1"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     Itself in the Comprehensive Strategy for Local Areas is Desirable.</a:t>
            </a:r>
            <a:r>
              <a:rPr lang="en-US" spc="-290" dirty="0" smtClean="0">
                <a:solidFill>
                  <a:srgbClr val="C0504D"/>
                </a:solidFill>
                <a:latin typeface="MS Mincho"/>
                <a:cs typeface="MS Mincho"/>
              </a:rPr>
              <a:t>  </a:t>
            </a:r>
          </a:p>
        </p:txBody>
      </p:sp>
      <p:sp>
        <p:nvSpPr>
          <p:cNvPr id="5" name="object 5"/>
          <p:cNvSpPr/>
          <p:nvPr/>
        </p:nvSpPr>
        <p:spPr>
          <a:xfrm>
            <a:off x="1043939" y="3717035"/>
            <a:ext cx="288290" cy="778765"/>
          </a:xfrm>
          <a:custGeom>
            <a:avLst/>
            <a:gdLst/>
            <a:ahLst/>
            <a:cxnLst/>
            <a:rect l="l" t="t" r="r" b="b"/>
            <a:pathLst>
              <a:path w="288290" h="864235">
                <a:moveTo>
                  <a:pt x="288036" y="720089"/>
                </a:moveTo>
                <a:lnTo>
                  <a:pt x="0" y="720089"/>
                </a:lnTo>
                <a:lnTo>
                  <a:pt x="144018" y="864107"/>
                </a:lnTo>
                <a:lnTo>
                  <a:pt x="288036" y="720089"/>
                </a:lnTo>
                <a:close/>
              </a:path>
              <a:path w="288290" h="864235">
                <a:moveTo>
                  <a:pt x="216027" y="0"/>
                </a:moveTo>
                <a:lnTo>
                  <a:pt x="72009" y="0"/>
                </a:lnTo>
                <a:lnTo>
                  <a:pt x="72009" y="720089"/>
                </a:lnTo>
                <a:lnTo>
                  <a:pt x="216027" y="720089"/>
                </a:lnTo>
                <a:lnTo>
                  <a:pt x="216027" y="0"/>
                </a:lnTo>
                <a:close/>
              </a:path>
            </a:pathLst>
          </a:custGeom>
          <a:solidFill>
            <a:srgbClr val="4F81BD"/>
          </a:solid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13</a:t>
            </a:fld>
            <a:endParaRPr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228600"/>
          </a:xfrm>
          <a:custGeom>
            <a:avLst/>
            <a:gdLst/>
            <a:ahLst/>
            <a:cxnLst/>
            <a:rect l="l" t="t" r="r" b="b"/>
            <a:pathLst>
              <a:path w="9144000" h="228600">
                <a:moveTo>
                  <a:pt x="0" y="228600"/>
                </a:moveTo>
                <a:lnTo>
                  <a:pt x="9144000" y="228600"/>
                </a:lnTo>
                <a:lnTo>
                  <a:pt x="9144000" y="0"/>
                </a:lnTo>
                <a:lnTo>
                  <a:pt x="0" y="0"/>
                </a:lnTo>
                <a:lnTo>
                  <a:pt x="0" y="228600"/>
                </a:lnTo>
                <a:close/>
              </a:path>
            </a:pathLst>
          </a:custGeom>
          <a:solidFill>
            <a:srgbClr val="F79646"/>
          </a:solidFill>
        </p:spPr>
        <p:txBody>
          <a:bodyPr wrap="square" lIns="0" tIns="0" rIns="0" bIns="0" rtlCol="0"/>
          <a:lstStyle/>
          <a:p>
            <a:endParaRPr/>
          </a:p>
        </p:txBody>
      </p:sp>
      <p:sp>
        <p:nvSpPr>
          <p:cNvPr id="3" name="object 3"/>
          <p:cNvSpPr/>
          <p:nvPr/>
        </p:nvSpPr>
        <p:spPr>
          <a:xfrm>
            <a:off x="761" y="6576821"/>
            <a:ext cx="9144000" cy="0"/>
          </a:xfrm>
          <a:custGeom>
            <a:avLst/>
            <a:gdLst/>
            <a:ahLst/>
            <a:cxnLst/>
            <a:rect l="l" t="t" r="r" b="b"/>
            <a:pathLst>
              <a:path w="9144000">
                <a:moveTo>
                  <a:pt x="0" y="0"/>
                </a:moveTo>
                <a:lnTo>
                  <a:pt x="9144000" y="0"/>
                </a:lnTo>
              </a:path>
            </a:pathLst>
          </a:custGeom>
          <a:ln w="19812">
            <a:solidFill>
              <a:srgbClr val="000000"/>
            </a:solidFill>
          </a:ln>
        </p:spPr>
        <p:txBody>
          <a:bodyPr wrap="square" lIns="0" tIns="0" rIns="0" bIns="0" rtlCol="0"/>
          <a:lstStyle/>
          <a:p>
            <a:endParaRPr/>
          </a:p>
        </p:txBody>
      </p:sp>
      <p:sp>
        <p:nvSpPr>
          <p:cNvPr id="4" name="object 4"/>
          <p:cNvSpPr/>
          <p:nvPr/>
        </p:nvSpPr>
        <p:spPr>
          <a:xfrm>
            <a:off x="761" y="991361"/>
            <a:ext cx="9144000" cy="0"/>
          </a:xfrm>
          <a:custGeom>
            <a:avLst/>
            <a:gdLst/>
            <a:ahLst/>
            <a:cxnLst/>
            <a:rect l="l" t="t" r="r" b="b"/>
            <a:pathLst>
              <a:path w="9144000">
                <a:moveTo>
                  <a:pt x="0" y="0"/>
                </a:moveTo>
                <a:lnTo>
                  <a:pt x="9144000" y="0"/>
                </a:lnTo>
              </a:path>
            </a:pathLst>
          </a:custGeom>
          <a:ln w="19812">
            <a:solidFill>
              <a:srgbClr val="000000"/>
            </a:solidFill>
          </a:ln>
        </p:spPr>
        <p:txBody>
          <a:bodyPr wrap="square" lIns="0" tIns="0" rIns="0" bIns="0" rtlCol="0"/>
          <a:lstStyle/>
          <a:p>
            <a:endParaRPr/>
          </a:p>
        </p:txBody>
      </p:sp>
      <p:sp>
        <p:nvSpPr>
          <p:cNvPr id="5" name="object 5"/>
          <p:cNvSpPr/>
          <p:nvPr/>
        </p:nvSpPr>
        <p:spPr>
          <a:xfrm>
            <a:off x="0" y="6588252"/>
            <a:ext cx="899160" cy="269748"/>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345125" y="212140"/>
            <a:ext cx="8342916" cy="772006"/>
          </a:xfrm>
          <a:prstGeom prst="rect">
            <a:avLst/>
          </a:prstGeom>
        </p:spPr>
        <p:txBody>
          <a:bodyPr vert="horz" wrap="square" lIns="0" tIns="0" rIns="0" bIns="0" rtlCol="0">
            <a:spAutoFit/>
          </a:bodyPr>
          <a:lstStyle/>
          <a:p>
            <a:pPr marL="12700">
              <a:lnSpc>
                <a:spcPct val="100000"/>
              </a:lnSpc>
            </a:pPr>
            <a:r>
              <a:rPr lang="en-US" sz="1600" b="1" dirty="0" smtClean="0">
                <a:solidFill>
                  <a:srgbClr val="3E3E3E"/>
                </a:solidFill>
                <a:latin typeface="Arial Unicode MS" panose="020B0604020202020204" pitchFamily="50" charset="-128"/>
                <a:ea typeface="Arial Unicode MS" panose="020B0604020202020204" pitchFamily="50" charset="-128"/>
                <a:cs typeface="Arial Unicode MS" panose="020B0604020202020204" pitchFamily="50" charset="-128"/>
              </a:rPr>
              <a:t>Ministry of Land, Infrastructure, Transport and Tourism : </a:t>
            </a:r>
          </a:p>
          <a:p>
            <a:pPr marL="12700">
              <a:lnSpc>
                <a:spcPts val="1900"/>
              </a:lnSpc>
            </a:pPr>
            <a:r>
              <a:rPr lang="en-US" sz="2000" b="1" dirty="0" smtClean="0">
                <a:solidFill>
                  <a:srgbClr val="3E3E3E"/>
                </a:solidFill>
                <a:latin typeface="Arial Unicode MS" panose="020B0604020202020204" pitchFamily="50" charset="-128"/>
                <a:ea typeface="Arial Unicode MS" panose="020B0604020202020204" pitchFamily="50" charset="-128"/>
                <a:cs typeface="Arial Unicode MS" panose="020B0604020202020204" pitchFamily="50" charset="-128"/>
              </a:rPr>
              <a:t>Open Data for Pedestrian Movement Support Service</a:t>
            </a:r>
            <a:endParaRPr sz="2000" dirty="0">
              <a:latin typeface="Meiryo"/>
              <a:cs typeface="Meiryo"/>
            </a:endParaRPr>
          </a:p>
          <a:p>
            <a:pPr marL="12700">
              <a:lnSpc>
                <a:spcPts val="1900"/>
              </a:lnSpc>
              <a:spcBef>
                <a:spcPts val="250"/>
              </a:spcBef>
            </a:pPr>
            <a:r>
              <a:rPr b="1" dirty="0">
                <a:solidFill>
                  <a:srgbClr val="3E3E3E"/>
                </a:solidFill>
                <a:latin typeface="Tahoma"/>
                <a:cs typeface="Tahoma"/>
              </a:rPr>
              <a:t>https://</a:t>
            </a:r>
            <a:r>
              <a:rPr b="1" dirty="0">
                <a:solidFill>
                  <a:srgbClr val="3E3E3E"/>
                </a:solidFill>
                <a:latin typeface="Tahoma"/>
                <a:cs typeface="Tahoma"/>
                <a:hlinkClick r:id="rId3"/>
              </a:rPr>
              <a:t>www.hokoukukan.go.jp/top.html</a:t>
            </a:r>
            <a:endParaRPr dirty="0">
              <a:latin typeface="Tahoma"/>
              <a:cs typeface="Tahoma"/>
            </a:endParaRPr>
          </a:p>
        </p:txBody>
      </p:sp>
      <p:sp>
        <p:nvSpPr>
          <p:cNvPr id="7" name="object 7"/>
          <p:cNvSpPr/>
          <p:nvPr/>
        </p:nvSpPr>
        <p:spPr>
          <a:xfrm>
            <a:off x="404139" y="1143000"/>
            <a:ext cx="8283902" cy="5268468"/>
          </a:xfrm>
          <a:prstGeom prst="rect">
            <a:avLst/>
          </a:prstGeom>
          <a:blipFill>
            <a:blip r:embed="rId4" cstate="print"/>
            <a:stretch>
              <a:fillRect/>
            </a:stretch>
          </a:blip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14</a:t>
            </a:fld>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228600"/>
          </a:xfrm>
          <a:custGeom>
            <a:avLst/>
            <a:gdLst/>
            <a:ahLst/>
            <a:cxnLst/>
            <a:rect l="l" t="t" r="r" b="b"/>
            <a:pathLst>
              <a:path w="9144000" h="228600">
                <a:moveTo>
                  <a:pt x="0" y="228600"/>
                </a:moveTo>
                <a:lnTo>
                  <a:pt x="9144000" y="228600"/>
                </a:lnTo>
                <a:lnTo>
                  <a:pt x="9144000" y="0"/>
                </a:lnTo>
                <a:lnTo>
                  <a:pt x="0" y="0"/>
                </a:lnTo>
                <a:lnTo>
                  <a:pt x="0" y="228600"/>
                </a:lnTo>
                <a:close/>
              </a:path>
            </a:pathLst>
          </a:custGeom>
          <a:solidFill>
            <a:srgbClr val="F79646"/>
          </a:solidFill>
        </p:spPr>
        <p:txBody>
          <a:bodyPr wrap="square" lIns="0" tIns="0" rIns="0" bIns="0" rtlCol="0"/>
          <a:lstStyle/>
          <a:p>
            <a:endParaRPr/>
          </a:p>
        </p:txBody>
      </p:sp>
      <p:sp>
        <p:nvSpPr>
          <p:cNvPr id="3" name="object 3"/>
          <p:cNvSpPr/>
          <p:nvPr/>
        </p:nvSpPr>
        <p:spPr>
          <a:xfrm>
            <a:off x="761" y="6576821"/>
            <a:ext cx="9144000" cy="0"/>
          </a:xfrm>
          <a:custGeom>
            <a:avLst/>
            <a:gdLst/>
            <a:ahLst/>
            <a:cxnLst/>
            <a:rect l="l" t="t" r="r" b="b"/>
            <a:pathLst>
              <a:path w="9144000">
                <a:moveTo>
                  <a:pt x="0" y="0"/>
                </a:moveTo>
                <a:lnTo>
                  <a:pt x="9144000" y="0"/>
                </a:lnTo>
              </a:path>
            </a:pathLst>
          </a:custGeom>
          <a:ln w="19812">
            <a:solidFill>
              <a:srgbClr val="000000"/>
            </a:solidFill>
          </a:ln>
        </p:spPr>
        <p:txBody>
          <a:bodyPr wrap="square" lIns="0" tIns="0" rIns="0" bIns="0" rtlCol="0"/>
          <a:lstStyle/>
          <a:p>
            <a:endParaRPr/>
          </a:p>
        </p:txBody>
      </p:sp>
      <p:sp>
        <p:nvSpPr>
          <p:cNvPr id="4" name="object 4"/>
          <p:cNvSpPr/>
          <p:nvPr/>
        </p:nvSpPr>
        <p:spPr>
          <a:xfrm>
            <a:off x="761" y="991361"/>
            <a:ext cx="9144000" cy="0"/>
          </a:xfrm>
          <a:custGeom>
            <a:avLst/>
            <a:gdLst/>
            <a:ahLst/>
            <a:cxnLst/>
            <a:rect l="l" t="t" r="r" b="b"/>
            <a:pathLst>
              <a:path w="9144000">
                <a:moveTo>
                  <a:pt x="0" y="0"/>
                </a:moveTo>
                <a:lnTo>
                  <a:pt x="9144000" y="0"/>
                </a:lnTo>
              </a:path>
            </a:pathLst>
          </a:custGeom>
          <a:ln w="19812">
            <a:solidFill>
              <a:srgbClr val="000000"/>
            </a:solidFill>
          </a:ln>
        </p:spPr>
        <p:txBody>
          <a:bodyPr wrap="square" lIns="0" tIns="0" rIns="0" bIns="0" rtlCol="0"/>
          <a:lstStyle/>
          <a:p>
            <a:endParaRPr/>
          </a:p>
        </p:txBody>
      </p:sp>
      <p:sp>
        <p:nvSpPr>
          <p:cNvPr id="5" name="object 5"/>
          <p:cNvSpPr/>
          <p:nvPr/>
        </p:nvSpPr>
        <p:spPr>
          <a:xfrm>
            <a:off x="0" y="6588252"/>
            <a:ext cx="899160" cy="269748"/>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345124" y="212140"/>
            <a:ext cx="8189275" cy="772006"/>
          </a:xfrm>
          <a:prstGeom prst="rect">
            <a:avLst/>
          </a:prstGeom>
        </p:spPr>
        <p:txBody>
          <a:bodyPr vert="horz" wrap="square" lIns="0" tIns="0" rIns="0" bIns="0" rtlCol="0">
            <a:spAutoFit/>
          </a:bodyPr>
          <a:lstStyle/>
          <a:p>
            <a:pPr marL="12700">
              <a:lnSpc>
                <a:spcPct val="100000"/>
              </a:lnSpc>
            </a:pPr>
            <a:r>
              <a:rPr lang="en-US" altLang="ja-JP" sz="1600" b="1" dirty="0" smtClean="0">
                <a:solidFill>
                  <a:srgbClr val="3E3E3E"/>
                </a:solidFill>
                <a:latin typeface="Arial Unicode MS" panose="020B0604020202020204" pitchFamily="50" charset="-128"/>
                <a:ea typeface="Arial Unicode MS" panose="020B0604020202020204" pitchFamily="50" charset="-128"/>
                <a:cs typeface="Arial Unicode MS" panose="020B0604020202020204" pitchFamily="50" charset="-128"/>
              </a:rPr>
              <a:t>Ministry </a:t>
            </a:r>
            <a:r>
              <a:rPr lang="en-US" altLang="ja-JP" sz="1600" b="1" dirty="0">
                <a:solidFill>
                  <a:srgbClr val="3E3E3E"/>
                </a:solidFill>
                <a:latin typeface="Arial Unicode MS" panose="020B0604020202020204" pitchFamily="50" charset="-128"/>
                <a:ea typeface="Arial Unicode MS" panose="020B0604020202020204" pitchFamily="50" charset="-128"/>
                <a:cs typeface="Arial Unicode MS" panose="020B0604020202020204" pitchFamily="50" charset="-128"/>
              </a:rPr>
              <a:t>of Land, Infrastructure, Transport and Tourism : </a:t>
            </a:r>
          </a:p>
          <a:p>
            <a:pPr marL="12700">
              <a:lnSpc>
                <a:spcPts val="1900"/>
              </a:lnSpc>
            </a:pPr>
            <a:r>
              <a:rPr lang="en-US" altLang="ja-JP" sz="2000" b="1" dirty="0">
                <a:solidFill>
                  <a:srgbClr val="3E3E3E"/>
                </a:solidFill>
                <a:latin typeface="Arial Unicode MS" panose="020B0604020202020204" pitchFamily="50" charset="-128"/>
                <a:ea typeface="Arial Unicode MS" panose="020B0604020202020204" pitchFamily="50" charset="-128"/>
                <a:cs typeface="Arial Unicode MS" panose="020B0604020202020204" pitchFamily="50" charset="-128"/>
              </a:rPr>
              <a:t>Open Data for Pedestrian Movement Support </a:t>
            </a:r>
            <a:r>
              <a:rPr lang="en-US" altLang="ja-JP" sz="2000" b="1" dirty="0" smtClean="0">
                <a:solidFill>
                  <a:srgbClr val="3E3E3E"/>
                </a:solidFill>
                <a:latin typeface="Arial Unicode MS" panose="020B0604020202020204" pitchFamily="50" charset="-128"/>
                <a:ea typeface="Arial Unicode MS" panose="020B0604020202020204" pitchFamily="50" charset="-128"/>
                <a:cs typeface="Arial Unicode MS" panose="020B0604020202020204" pitchFamily="50" charset="-128"/>
              </a:rPr>
              <a:t>Service</a:t>
            </a:r>
            <a:endParaRPr sz="2300" dirty="0">
              <a:latin typeface="Meiryo"/>
              <a:cs typeface="Meiryo"/>
            </a:endParaRPr>
          </a:p>
          <a:p>
            <a:pPr marL="12700">
              <a:lnSpc>
                <a:spcPts val="1900"/>
              </a:lnSpc>
              <a:spcBef>
                <a:spcPts val="250"/>
              </a:spcBef>
            </a:pPr>
            <a:r>
              <a:rPr b="1" dirty="0">
                <a:solidFill>
                  <a:srgbClr val="3E3E3E"/>
                </a:solidFill>
                <a:latin typeface="Tahoma"/>
                <a:cs typeface="Tahoma"/>
              </a:rPr>
              <a:t>https://</a:t>
            </a:r>
            <a:r>
              <a:rPr b="1" dirty="0">
                <a:solidFill>
                  <a:srgbClr val="3E3E3E"/>
                </a:solidFill>
                <a:latin typeface="Tahoma"/>
                <a:cs typeface="Tahoma"/>
                <a:hlinkClick r:id="rId3"/>
              </a:rPr>
              <a:t>www.hokoukukan.go.jp/top.html</a:t>
            </a:r>
            <a:endParaRPr dirty="0">
              <a:latin typeface="Tahoma"/>
              <a:cs typeface="Tahoma"/>
            </a:endParaRPr>
          </a:p>
        </p:txBody>
      </p:sp>
      <p:sp>
        <p:nvSpPr>
          <p:cNvPr id="7" name="object 7"/>
          <p:cNvSpPr/>
          <p:nvPr/>
        </p:nvSpPr>
        <p:spPr>
          <a:xfrm>
            <a:off x="828233" y="1143000"/>
            <a:ext cx="7435720" cy="5268468"/>
          </a:xfrm>
          <a:prstGeom prst="rect">
            <a:avLst/>
          </a:prstGeom>
          <a:blipFill>
            <a:blip r:embed="rId4" cstate="print"/>
            <a:stretch>
              <a:fillRect/>
            </a:stretch>
          </a:blip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15</a:t>
            </a:fld>
            <a:endParaRP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228600"/>
          </a:xfrm>
          <a:custGeom>
            <a:avLst/>
            <a:gdLst/>
            <a:ahLst/>
            <a:cxnLst/>
            <a:rect l="l" t="t" r="r" b="b"/>
            <a:pathLst>
              <a:path w="9144000" h="228600">
                <a:moveTo>
                  <a:pt x="0" y="228600"/>
                </a:moveTo>
                <a:lnTo>
                  <a:pt x="9144000" y="228600"/>
                </a:lnTo>
                <a:lnTo>
                  <a:pt x="9144000" y="0"/>
                </a:lnTo>
                <a:lnTo>
                  <a:pt x="0" y="0"/>
                </a:lnTo>
                <a:lnTo>
                  <a:pt x="0" y="228600"/>
                </a:lnTo>
                <a:close/>
              </a:path>
            </a:pathLst>
          </a:custGeom>
          <a:solidFill>
            <a:srgbClr val="F79646"/>
          </a:solidFill>
        </p:spPr>
        <p:txBody>
          <a:bodyPr wrap="square" lIns="0" tIns="0" rIns="0" bIns="0" rtlCol="0"/>
          <a:lstStyle/>
          <a:p>
            <a:endParaRPr/>
          </a:p>
        </p:txBody>
      </p:sp>
      <p:sp>
        <p:nvSpPr>
          <p:cNvPr id="3" name="object 3"/>
          <p:cNvSpPr/>
          <p:nvPr/>
        </p:nvSpPr>
        <p:spPr>
          <a:xfrm>
            <a:off x="761" y="6576821"/>
            <a:ext cx="9144000" cy="0"/>
          </a:xfrm>
          <a:custGeom>
            <a:avLst/>
            <a:gdLst/>
            <a:ahLst/>
            <a:cxnLst/>
            <a:rect l="l" t="t" r="r" b="b"/>
            <a:pathLst>
              <a:path w="9144000">
                <a:moveTo>
                  <a:pt x="0" y="0"/>
                </a:moveTo>
                <a:lnTo>
                  <a:pt x="9144000" y="0"/>
                </a:lnTo>
              </a:path>
            </a:pathLst>
          </a:custGeom>
          <a:ln w="19812">
            <a:solidFill>
              <a:srgbClr val="000000"/>
            </a:solidFill>
          </a:ln>
        </p:spPr>
        <p:txBody>
          <a:bodyPr wrap="square" lIns="0" tIns="0" rIns="0" bIns="0" rtlCol="0"/>
          <a:lstStyle/>
          <a:p>
            <a:endParaRPr/>
          </a:p>
        </p:txBody>
      </p:sp>
      <p:sp>
        <p:nvSpPr>
          <p:cNvPr id="4" name="object 4"/>
          <p:cNvSpPr/>
          <p:nvPr/>
        </p:nvSpPr>
        <p:spPr>
          <a:xfrm>
            <a:off x="761" y="991361"/>
            <a:ext cx="9144000" cy="0"/>
          </a:xfrm>
          <a:custGeom>
            <a:avLst/>
            <a:gdLst/>
            <a:ahLst/>
            <a:cxnLst/>
            <a:rect l="l" t="t" r="r" b="b"/>
            <a:pathLst>
              <a:path w="9144000">
                <a:moveTo>
                  <a:pt x="0" y="0"/>
                </a:moveTo>
                <a:lnTo>
                  <a:pt x="9144000" y="0"/>
                </a:lnTo>
              </a:path>
            </a:pathLst>
          </a:custGeom>
          <a:ln w="19812">
            <a:solidFill>
              <a:srgbClr val="000000"/>
            </a:solidFill>
          </a:ln>
        </p:spPr>
        <p:txBody>
          <a:bodyPr wrap="square" lIns="0" tIns="0" rIns="0" bIns="0" rtlCol="0"/>
          <a:lstStyle/>
          <a:p>
            <a:endParaRPr/>
          </a:p>
        </p:txBody>
      </p:sp>
      <p:sp>
        <p:nvSpPr>
          <p:cNvPr id="5" name="object 5"/>
          <p:cNvSpPr/>
          <p:nvPr/>
        </p:nvSpPr>
        <p:spPr>
          <a:xfrm>
            <a:off x="0" y="6588252"/>
            <a:ext cx="899160" cy="269748"/>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345124" y="212140"/>
            <a:ext cx="8341675" cy="772006"/>
          </a:xfrm>
          <a:prstGeom prst="rect">
            <a:avLst/>
          </a:prstGeom>
        </p:spPr>
        <p:txBody>
          <a:bodyPr vert="horz" wrap="square" lIns="0" tIns="0" rIns="0" bIns="0" rtlCol="0">
            <a:spAutoFit/>
          </a:bodyPr>
          <a:lstStyle/>
          <a:p>
            <a:pPr marL="12700">
              <a:lnSpc>
                <a:spcPct val="100000"/>
              </a:lnSpc>
            </a:pPr>
            <a:r>
              <a:rPr lang="en-US" altLang="ja-JP" sz="1600" b="1" dirty="0" smtClean="0">
                <a:solidFill>
                  <a:srgbClr val="3E3E3E"/>
                </a:solidFill>
                <a:latin typeface="Arial Unicode MS" panose="020B0604020202020204" pitchFamily="50" charset="-128"/>
                <a:ea typeface="Arial Unicode MS" panose="020B0604020202020204" pitchFamily="50" charset="-128"/>
                <a:cs typeface="Arial Unicode MS" panose="020B0604020202020204" pitchFamily="50" charset="-128"/>
              </a:rPr>
              <a:t>Ministry </a:t>
            </a:r>
            <a:r>
              <a:rPr lang="en-US" altLang="ja-JP" sz="1600" b="1" dirty="0">
                <a:solidFill>
                  <a:srgbClr val="3E3E3E"/>
                </a:solidFill>
                <a:latin typeface="Arial Unicode MS" panose="020B0604020202020204" pitchFamily="50" charset="-128"/>
                <a:ea typeface="Arial Unicode MS" panose="020B0604020202020204" pitchFamily="50" charset="-128"/>
                <a:cs typeface="Arial Unicode MS" panose="020B0604020202020204" pitchFamily="50" charset="-128"/>
              </a:rPr>
              <a:t>of Land, Infrastructure, Transport and Tourism : </a:t>
            </a:r>
          </a:p>
          <a:p>
            <a:pPr marL="12700">
              <a:lnSpc>
                <a:spcPts val="1900"/>
              </a:lnSpc>
            </a:pPr>
            <a:r>
              <a:rPr lang="en-US" altLang="ja-JP" sz="2000" b="1" dirty="0">
                <a:solidFill>
                  <a:srgbClr val="3E3E3E"/>
                </a:solidFill>
                <a:latin typeface="Arial Unicode MS" panose="020B0604020202020204" pitchFamily="50" charset="-128"/>
                <a:ea typeface="Arial Unicode MS" panose="020B0604020202020204" pitchFamily="50" charset="-128"/>
                <a:cs typeface="Arial Unicode MS" panose="020B0604020202020204" pitchFamily="50" charset="-128"/>
              </a:rPr>
              <a:t>Open Data for Pedestrian Movement Support </a:t>
            </a:r>
            <a:r>
              <a:rPr lang="en-US" altLang="ja-JP" sz="2000" b="1" dirty="0" smtClean="0">
                <a:solidFill>
                  <a:srgbClr val="3E3E3E"/>
                </a:solidFill>
                <a:latin typeface="Arial Unicode MS" panose="020B0604020202020204" pitchFamily="50" charset="-128"/>
                <a:ea typeface="Arial Unicode MS" panose="020B0604020202020204" pitchFamily="50" charset="-128"/>
                <a:cs typeface="Arial Unicode MS" panose="020B0604020202020204" pitchFamily="50" charset="-128"/>
              </a:rPr>
              <a:t>Service</a:t>
            </a:r>
            <a:endParaRPr sz="2300" dirty="0">
              <a:latin typeface="Meiryo"/>
              <a:cs typeface="Meiryo"/>
            </a:endParaRPr>
          </a:p>
          <a:p>
            <a:pPr marL="12700">
              <a:lnSpc>
                <a:spcPts val="1900"/>
              </a:lnSpc>
              <a:spcBef>
                <a:spcPts val="250"/>
              </a:spcBef>
            </a:pPr>
            <a:r>
              <a:rPr b="1" dirty="0">
                <a:solidFill>
                  <a:srgbClr val="3E3E3E"/>
                </a:solidFill>
                <a:latin typeface="Tahoma"/>
                <a:cs typeface="Tahoma"/>
              </a:rPr>
              <a:t>https://</a:t>
            </a:r>
            <a:r>
              <a:rPr b="1" dirty="0">
                <a:solidFill>
                  <a:srgbClr val="3E3E3E"/>
                </a:solidFill>
                <a:latin typeface="Tahoma"/>
                <a:cs typeface="Tahoma"/>
                <a:hlinkClick r:id="rId3"/>
              </a:rPr>
              <a:t>www.hokoukukan.go.jp/top.html</a:t>
            </a:r>
            <a:endParaRPr dirty="0">
              <a:latin typeface="Tahoma"/>
              <a:cs typeface="Tahoma"/>
            </a:endParaRPr>
          </a:p>
        </p:txBody>
      </p:sp>
      <p:sp>
        <p:nvSpPr>
          <p:cNvPr id="7" name="object 7"/>
          <p:cNvSpPr/>
          <p:nvPr/>
        </p:nvSpPr>
        <p:spPr>
          <a:xfrm>
            <a:off x="324611" y="2243620"/>
            <a:ext cx="8442960" cy="3067227"/>
          </a:xfrm>
          <a:prstGeom prst="rect">
            <a:avLst/>
          </a:prstGeom>
          <a:blipFill>
            <a:blip r:embed="rId4" cstate="print"/>
            <a:stretch>
              <a:fillRect/>
            </a:stretch>
          </a:blip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16</a:t>
            </a:fld>
            <a:endParaRP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125" y="212140"/>
            <a:ext cx="8646475" cy="646331"/>
          </a:xfrm>
          <a:prstGeom prst="rect">
            <a:avLst/>
          </a:prstGeom>
        </p:spPr>
        <p:txBody>
          <a:bodyPr vert="horz" wrap="square" lIns="0" tIns="0" rIns="0" bIns="0" rtlCol="0">
            <a:spAutoFit/>
          </a:bodyPr>
          <a:lstStyle/>
          <a:p>
            <a:pPr marL="12700">
              <a:lnSpc>
                <a:spcPct val="100000"/>
              </a:lnSpc>
            </a:pPr>
            <a:r>
              <a:rPr lang="en-US" sz="2300" dirty="0" smtClean="0">
                <a:latin typeface="Tahoma"/>
                <a:cs typeface="Tahoma"/>
              </a:rPr>
              <a:t> </a:t>
            </a:r>
            <a:r>
              <a:rPr lang="en-US" sz="2400" dirty="0" smtClean="0">
                <a:latin typeface="Arial Unicode MS" panose="020B0604020202020204" pitchFamily="50" charset="-128"/>
                <a:ea typeface="Arial Unicode MS" panose="020B0604020202020204" pitchFamily="50" charset="-128"/>
                <a:cs typeface="Arial Unicode MS" panose="020B0604020202020204" pitchFamily="50" charset="-128"/>
              </a:rPr>
              <a:t>Approach of Open Data for the Year 2020 </a:t>
            </a:r>
            <a:endParaRPr sz="2400" dirty="0">
              <a:latin typeface="Tahoma"/>
              <a:cs typeface="Tahoma"/>
            </a:endParaRPr>
          </a:p>
          <a:p>
            <a:pPr marL="12700">
              <a:lnSpc>
                <a:spcPct val="100000"/>
              </a:lnSpc>
              <a:spcBef>
                <a:spcPts val="35"/>
              </a:spcBef>
            </a:pPr>
            <a:r>
              <a:rPr lang="en-US" sz="1800" dirty="0" smtClean="0">
                <a:latin typeface="Arial Unicode MS" panose="020B0604020202020204" pitchFamily="50" charset="-128"/>
                <a:ea typeface="Arial Unicode MS" panose="020B0604020202020204" pitchFamily="50" charset="-128"/>
                <a:cs typeface="Arial Unicode MS" panose="020B0604020202020204" pitchFamily="50" charset="-128"/>
              </a:rPr>
              <a:t>(MIC Committee for ICT Promotion in the Whole Society of Japan for the Year 2020)</a:t>
            </a:r>
            <a:endParaRPr sz="2000" dirty="0">
              <a:latin typeface="Tahoma"/>
              <a:cs typeface="Tahoma"/>
            </a:endParaRPr>
          </a:p>
        </p:txBody>
      </p:sp>
      <p:sp>
        <p:nvSpPr>
          <p:cNvPr id="3" name="object 3"/>
          <p:cNvSpPr/>
          <p:nvPr/>
        </p:nvSpPr>
        <p:spPr>
          <a:xfrm>
            <a:off x="129539" y="947927"/>
            <a:ext cx="9014460" cy="585673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62000" y="1143000"/>
            <a:ext cx="7589439" cy="5268468"/>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17</a:t>
            </a:fld>
            <a:endParaRPr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70" cy="228600"/>
          </a:xfrm>
          <a:custGeom>
            <a:avLst/>
            <a:gdLst/>
            <a:ahLst/>
            <a:cxnLst/>
            <a:rect l="l" t="t" r="r" b="b"/>
            <a:pathLst>
              <a:path w="1270" h="228600">
                <a:moveTo>
                  <a:pt x="0" y="228600"/>
                </a:moveTo>
                <a:lnTo>
                  <a:pt x="762" y="228600"/>
                </a:lnTo>
                <a:lnTo>
                  <a:pt x="762" y="0"/>
                </a:lnTo>
                <a:lnTo>
                  <a:pt x="0" y="0"/>
                </a:lnTo>
                <a:lnTo>
                  <a:pt x="0" y="228600"/>
                </a:lnTo>
                <a:close/>
              </a:path>
            </a:pathLst>
          </a:custGeom>
          <a:solidFill>
            <a:srgbClr val="F79646"/>
          </a:solidFill>
        </p:spPr>
        <p:txBody>
          <a:bodyPr wrap="square" lIns="0" tIns="0" rIns="0" bIns="0" rtlCol="0"/>
          <a:lstStyle/>
          <a:p>
            <a:endParaRPr/>
          </a:p>
        </p:txBody>
      </p:sp>
      <p:sp>
        <p:nvSpPr>
          <p:cNvPr id="3" name="object 3"/>
          <p:cNvSpPr/>
          <p:nvPr/>
        </p:nvSpPr>
        <p:spPr>
          <a:xfrm>
            <a:off x="761" y="6576821"/>
            <a:ext cx="9144000" cy="0"/>
          </a:xfrm>
          <a:custGeom>
            <a:avLst/>
            <a:gdLst/>
            <a:ahLst/>
            <a:cxnLst/>
            <a:rect l="l" t="t" r="r" b="b"/>
            <a:pathLst>
              <a:path w="9144000">
                <a:moveTo>
                  <a:pt x="0" y="0"/>
                </a:moveTo>
                <a:lnTo>
                  <a:pt x="9144000" y="0"/>
                </a:lnTo>
              </a:path>
            </a:pathLst>
          </a:custGeom>
          <a:ln w="19812">
            <a:solidFill>
              <a:srgbClr val="000000"/>
            </a:solidFill>
          </a:ln>
        </p:spPr>
        <p:txBody>
          <a:bodyPr wrap="square" lIns="0" tIns="0" rIns="0" bIns="0" rtlCol="0"/>
          <a:lstStyle/>
          <a:p>
            <a:endParaRPr/>
          </a:p>
        </p:txBody>
      </p:sp>
      <p:sp>
        <p:nvSpPr>
          <p:cNvPr id="4" name="object 4"/>
          <p:cNvSpPr/>
          <p:nvPr/>
        </p:nvSpPr>
        <p:spPr>
          <a:xfrm>
            <a:off x="0" y="6588252"/>
            <a:ext cx="899160" cy="26974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1" y="761"/>
            <a:ext cx="9144000" cy="1129665"/>
          </a:xfrm>
          <a:custGeom>
            <a:avLst/>
            <a:gdLst/>
            <a:ahLst/>
            <a:cxnLst/>
            <a:rect l="l" t="t" r="r" b="b"/>
            <a:pathLst>
              <a:path w="9144000" h="1129665">
                <a:moveTo>
                  <a:pt x="0" y="0"/>
                </a:moveTo>
                <a:lnTo>
                  <a:pt x="9144000" y="0"/>
                </a:lnTo>
                <a:lnTo>
                  <a:pt x="9144000" y="1129284"/>
                </a:lnTo>
                <a:lnTo>
                  <a:pt x="0" y="1129284"/>
                </a:lnTo>
                <a:lnTo>
                  <a:pt x="0" y="0"/>
                </a:lnTo>
                <a:close/>
              </a:path>
            </a:pathLst>
          </a:custGeom>
          <a:ln w="38100">
            <a:solidFill>
              <a:srgbClr val="FFFFFF"/>
            </a:solidFill>
          </a:ln>
        </p:spPr>
        <p:txBody>
          <a:bodyPr wrap="square" lIns="0" tIns="0" rIns="0" bIns="0" rtlCol="0"/>
          <a:lstStyle/>
          <a:p>
            <a:endParaRPr/>
          </a:p>
        </p:txBody>
      </p:sp>
      <p:sp>
        <p:nvSpPr>
          <p:cNvPr id="6" name="object 6"/>
          <p:cNvSpPr/>
          <p:nvPr/>
        </p:nvSpPr>
        <p:spPr>
          <a:xfrm>
            <a:off x="0" y="0"/>
            <a:ext cx="9144000" cy="228600"/>
          </a:xfrm>
          <a:custGeom>
            <a:avLst/>
            <a:gdLst/>
            <a:ahLst/>
            <a:cxnLst/>
            <a:rect l="l" t="t" r="r" b="b"/>
            <a:pathLst>
              <a:path w="9144000" h="228600">
                <a:moveTo>
                  <a:pt x="0" y="228600"/>
                </a:moveTo>
                <a:lnTo>
                  <a:pt x="9144000" y="228600"/>
                </a:lnTo>
                <a:lnTo>
                  <a:pt x="9144000" y="0"/>
                </a:lnTo>
                <a:lnTo>
                  <a:pt x="0" y="0"/>
                </a:lnTo>
                <a:lnTo>
                  <a:pt x="0" y="228600"/>
                </a:lnTo>
                <a:close/>
              </a:path>
            </a:pathLst>
          </a:custGeom>
          <a:solidFill>
            <a:srgbClr val="F79646"/>
          </a:solidFill>
        </p:spPr>
        <p:txBody>
          <a:bodyPr wrap="square" lIns="0" tIns="0" rIns="0" bIns="0" rtlCol="0"/>
          <a:lstStyle/>
          <a:p>
            <a:endParaRPr/>
          </a:p>
        </p:txBody>
      </p:sp>
      <p:sp>
        <p:nvSpPr>
          <p:cNvPr id="7" name="object 7"/>
          <p:cNvSpPr txBox="1"/>
          <p:nvPr/>
        </p:nvSpPr>
        <p:spPr>
          <a:xfrm>
            <a:off x="7215746" y="19811"/>
            <a:ext cx="1867535" cy="194310"/>
          </a:xfrm>
          <a:prstGeom prst="rect">
            <a:avLst/>
          </a:prstGeom>
        </p:spPr>
        <p:txBody>
          <a:bodyPr vert="horz" wrap="square" lIns="0" tIns="0" rIns="0" bIns="0" rtlCol="0">
            <a:spAutoFit/>
          </a:bodyPr>
          <a:lstStyle/>
          <a:p>
            <a:pPr marL="12700">
              <a:lnSpc>
                <a:spcPct val="100000"/>
              </a:lnSpc>
            </a:pPr>
            <a:r>
              <a:rPr sz="1200" b="1" spc="-35" dirty="0">
                <a:solidFill>
                  <a:srgbClr val="FFFFFF"/>
                </a:solidFill>
                <a:latin typeface="Arial"/>
                <a:cs typeface="Arial"/>
              </a:rPr>
              <a:t>iii, </a:t>
            </a:r>
            <a:r>
              <a:rPr sz="1200" b="1" spc="-65" dirty="0">
                <a:solidFill>
                  <a:srgbClr val="FFFFFF"/>
                </a:solidFill>
                <a:latin typeface="Arial"/>
                <a:cs typeface="Arial"/>
              </a:rPr>
              <a:t>The </a:t>
            </a:r>
            <a:r>
              <a:rPr sz="1200" b="1" spc="-35" dirty="0">
                <a:solidFill>
                  <a:srgbClr val="FFFFFF"/>
                </a:solidFill>
                <a:latin typeface="Arial"/>
                <a:cs typeface="Arial"/>
              </a:rPr>
              <a:t>University </a:t>
            </a:r>
            <a:r>
              <a:rPr sz="1200" b="1" spc="-25" dirty="0">
                <a:solidFill>
                  <a:srgbClr val="FFFFFF"/>
                </a:solidFill>
                <a:latin typeface="Arial"/>
                <a:cs typeface="Arial"/>
              </a:rPr>
              <a:t>of</a:t>
            </a:r>
            <a:r>
              <a:rPr sz="1200" b="1" spc="145" dirty="0">
                <a:solidFill>
                  <a:srgbClr val="FFFFFF"/>
                </a:solidFill>
                <a:latin typeface="Arial"/>
                <a:cs typeface="Arial"/>
              </a:rPr>
              <a:t> </a:t>
            </a:r>
            <a:r>
              <a:rPr sz="1200" b="1" spc="-35" dirty="0">
                <a:solidFill>
                  <a:srgbClr val="FFFFFF"/>
                </a:solidFill>
                <a:latin typeface="Arial"/>
                <a:cs typeface="Arial"/>
              </a:rPr>
              <a:t>Tokyo</a:t>
            </a:r>
            <a:endParaRPr sz="12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18</a:t>
            </a:fld>
            <a:endParaRPr dirty="0"/>
          </a:p>
        </p:txBody>
      </p:sp>
      <p:sp>
        <p:nvSpPr>
          <p:cNvPr id="8" name="object 8"/>
          <p:cNvSpPr txBox="1"/>
          <p:nvPr/>
        </p:nvSpPr>
        <p:spPr>
          <a:xfrm>
            <a:off x="1218703" y="2042147"/>
            <a:ext cx="6883400" cy="2385268"/>
          </a:xfrm>
          <a:prstGeom prst="rect">
            <a:avLst/>
          </a:prstGeom>
        </p:spPr>
        <p:txBody>
          <a:bodyPr vert="horz" wrap="square" lIns="0" tIns="0" rIns="0" bIns="0" rtlCol="0">
            <a:spAutoFit/>
          </a:bodyPr>
          <a:lstStyle/>
          <a:p>
            <a:pPr algn="ctr">
              <a:lnSpc>
                <a:spcPts val="6185"/>
              </a:lnSpc>
            </a:pPr>
            <a:r>
              <a:rPr sz="3600" b="1" dirty="0">
                <a:solidFill>
                  <a:srgbClr val="3E3E3E"/>
                </a:solidFill>
                <a:latin typeface="Tahoma"/>
                <a:cs typeface="Tahoma"/>
              </a:rPr>
              <a:t>1-2</a:t>
            </a:r>
            <a:endParaRPr sz="3600" dirty="0">
              <a:latin typeface="Tahoma"/>
              <a:cs typeface="Tahoma"/>
            </a:endParaRPr>
          </a:p>
          <a:p>
            <a:pPr algn="ctr">
              <a:lnSpc>
                <a:spcPts val="6185"/>
              </a:lnSpc>
            </a:pPr>
            <a:r>
              <a:rPr lang="en-US" sz="3600" b="1" dirty="0" smtClean="0">
                <a:solidFill>
                  <a:srgbClr val="3E3E3E"/>
                </a:solidFill>
                <a:latin typeface="Arial Unicode MS" panose="020B0604020202020204" pitchFamily="50" charset="-128"/>
                <a:ea typeface="Arial Unicode MS" panose="020B0604020202020204" pitchFamily="50" charset="-128"/>
                <a:cs typeface="Arial Unicode MS" panose="020B0604020202020204" pitchFamily="50" charset="-128"/>
              </a:rPr>
              <a:t>Progressing Efforts of Local Authorities geared to Open Data</a:t>
            </a:r>
            <a:endParaRPr sz="3600" dirty="0">
              <a:latin typeface="Meiryo"/>
              <a:cs typeface="Meiryo"/>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125" y="212140"/>
            <a:ext cx="8453749" cy="771621"/>
          </a:xfrm>
          <a:prstGeom prst="rect">
            <a:avLst/>
          </a:prstGeom>
        </p:spPr>
        <p:txBody>
          <a:bodyPr vert="horz" wrap="square" lIns="0" tIns="0" rIns="0" bIns="0" rtlCol="0">
            <a:spAutoFit/>
          </a:bodyPr>
          <a:lstStyle/>
          <a:p>
            <a:pPr marL="12700" marR="5080">
              <a:lnSpc>
                <a:spcPct val="109100"/>
              </a:lnSpc>
            </a:pPr>
            <a:r>
              <a:rPr lang="en-US" sz="2300" dirty="0" smtClean="0">
                <a:latin typeface="Arial Unicode MS" panose="020B0604020202020204" pitchFamily="50" charset="-128"/>
                <a:ea typeface="Arial Unicode MS" panose="020B0604020202020204" pitchFamily="50" charset="-128"/>
                <a:cs typeface="Arial Unicode MS" panose="020B0604020202020204" pitchFamily="50" charset="-128"/>
              </a:rPr>
              <a:t>Number of Open Data Cities of Japan</a:t>
            </a:r>
            <a:r>
              <a:rPr sz="23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sz="2300" dirty="0">
                <a:latin typeface="Arial Unicode MS" panose="020B0604020202020204" pitchFamily="50" charset="-128"/>
                <a:ea typeface="Arial Unicode MS" panose="020B0604020202020204" pitchFamily="50" charset="-128"/>
                <a:cs typeface="Arial Unicode MS" panose="020B0604020202020204" pitchFamily="50" charset="-128"/>
              </a:rPr>
              <a:t>=</a:t>
            </a:r>
            <a:r>
              <a:rPr sz="2300" spc="-195" dirty="0">
                <a:latin typeface="Arial Unicode MS" panose="020B0604020202020204" pitchFamily="50" charset="-128"/>
                <a:ea typeface="Arial Unicode MS" panose="020B0604020202020204" pitchFamily="50" charset="-128"/>
                <a:cs typeface="Arial Unicode MS" panose="020B0604020202020204" pitchFamily="50" charset="-128"/>
              </a:rPr>
              <a:t> </a:t>
            </a:r>
            <a:r>
              <a:rPr sz="2300" dirty="0" smtClean="0">
                <a:latin typeface="Arial Unicode MS" panose="020B0604020202020204" pitchFamily="50" charset="-128"/>
                <a:ea typeface="Arial Unicode MS" panose="020B0604020202020204" pitchFamily="50" charset="-128"/>
                <a:cs typeface="Arial Unicode MS" panose="020B0604020202020204" pitchFamily="50" charset="-128"/>
              </a:rPr>
              <a:t>166</a:t>
            </a:r>
            <a:r>
              <a:rPr lang="en-US" sz="23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2000" dirty="0" smtClean="0">
                <a:latin typeface="Arial Unicode MS" panose="020B0604020202020204" pitchFamily="50" charset="-128"/>
                <a:ea typeface="Arial Unicode MS" panose="020B0604020202020204" pitchFamily="50" charset="-128"/>
                <a:cs typeface="Arial Unicode MS" panose="020B0604020202020204" pitchFamily="50" charset="-128"/>
              </a:rPr>
              <a:t>(as of Nov. 22, 2015) </a:t>
            </a:r>
            <a:r>
              <a:rPr sz="2300" dirty="0" smtClean="0"/>
              <a:t>  </a:t>
            </a:r>
            <a:r>
              <a:rPr sz="2300" spc="-5" dirty="0">
                <a:latin typeface="Tahoma"/>
                <a:cs typeface="Tahoma"/>
                <a:hlinkClick r:id="rId2"/>
              </a:rPr>
              <a:t>http://fukuno.jig.jp/app/opendatacity/</a:t>
            </a:r>
            <a:endParaRPr sz="2300" dirty="0">
              <a:latin typeface="Tahoma"/>
              <a:cs typeface="Tahoma"/>
            </a:endParaRPr>
          </a:p>
        </p:txBody>
      </p:sp>
      <p:sp>
        <p:nvSpPr>
          <p:cNvPr id="3" name="object 3"/>
          <p:cNvSpPr/>
          <p:nvPr/>
        </p:nvSpPr>
        <p:spPr>
          <a:xfrm>
            <a:off x="1436661" y="1143000"/>
            <a:ext cx="6270675" cy="5268468"/>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19</a:t>
            </a:fld>
            <a:endParaRPr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5125" y="359968"/>
            <a:ext cx="2340610" cy="430887"/>
          </a:xfrm>
          <a:prstGeom prst="rect">
            <a:avLst/>
          </a:prstGeom>
        </p:spPr>
        <p:txBody>
          <a:bodyPr vert="horz" wrap="square" lIns="0" tIns="0" rIns="0" bIns="0" rtlCol="0">
            <a:spAutoFit/>
          </a:bodyPr>
          <a:lstStyle/>
          <a:p>
            <a:pPr marL="12700">
              <a:lnSpc>
                <a:spcPct val="100000"/>
              </a:lnSpc>
            </a:pPr>
            <a:r>
              <a:rPr lang="en-US" sz="2800" b="1" dirty="0" smtClean="0">
                <a:solidFill>
                  <a:srgbClr val="3E3E3E"/>
                </a:solidFill>
                <a:latin typeface="Arial Unicode MS" panose="020B0604020202020204" pitchFamily="50" charset="-128"/>
                <a:ea typeface="Arial Unicode MS" panose="020B0604020202020204" pitchFamily="50" charset="-128"/>
                <a:cs typeface="Arial Unicode MS" panose="020B0604020202020204" pitchFamily="50" charset="-128"/>
              </a:rPr>
              <a:t>Open Data</a:t>
            </a:r>
            <a:endParaRPr sz="2800" dirty="0">
              <a:latin typeface="Meiryo"/>
              <a:cs typeface="Meiryo"/>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2</a:t>
            </a:fld>
            <a:endParaRPr dirty="0"/>
          </a:p>
        </p:txBody>
      </p:sp>
      <p:sp>
        <p:nvSpPr>
          <p:cNvPr id="3" name="object 3"/>
          <p:cNvSpPr txBox="1">
            <a:spLocks noGrp="1"/>
          </p:cNvSpPr>
          <p:nvPr>
            <p:ph type="title"/>
          </p:nvPr>
        </p:nvSpPr>
        <p:spPr>
          <a:xfrm>
            <a:off x="311698" y="1129855"/>
            <a:ext cx="8078470" cy="1723549"/>
          </a:xfrm>
          <a:prstGeom prst="rect">
            <a:avLst/>
          </a:prstGeom>
        </p:spPr>
        <p:txBody>
          <a:bodyPr vert="horz" wrap="square" lIns="0" tIns="0" rIns="0" bIns="0" rtlCol="0">
            <a:spAutoFit/>
          </a:bodyPr>
          <a:lstStyle/>
          <a:p>
            <a:pPr marL="338455" marR="5080" indent="-326390">
              <a:lnSpc>
                <a:spcPct val="100000"/>
              </a:lnSpc>
            </a:pPr>
            <a:r>
              <a:rPr sz="2800" b="0" dirty="0" smtClean="0">
                <a:solidFill>
                  <a:srgbClr val="C0504D"/>
                </a:solidFill>
                <a:latin typeface="MS Mincho"/>
                <a:cs typeface="MS Mincho"/>
              </a:rPr>
              <a:t>■</a:t>
            </a:r>
            <a:r>
              <a:rPr lang="en-US" sz="28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Definition</a:t>
            </a:r>
            <a:r>
              <a:rPr sz="2800" dirty="0" smtClean="0">
                <a:solidFill>
                  <a:srgbClr val="444444"/>
                </a:solidFill>
              </a:rPr>
              <a:t> </a:t>
            </a:r>
            <a:r>
              <a:rPr lang="en-US" sz="2800" dirty="0" smtClean="0">
                <a:solidFill>
                  <a:srgbClr val="444444"/>
                </a:solidFill>
              </a:rPr>
              <a:t>:</a:t>
            </a:r>
            <a:r>
              <a:rPr sz="2800" dirty="0" smtClean="0">
                <a:solidFill>
                  <a:srgbClr val="444444"/>
                </a:solidFill>
              </a:rPr>
              <a:t> </a:t>
            </a:r>
            <a:r>
              <a:rPr lang="en-US" sz="28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Providing Information with Highly Public Characteristics on Open License Basis to Anyone for Their Free Compilation and Processing, etc.</a:t>
            </a:r>
            <a:endParaRPr sz="2800" dirty="0">
              <a:latin typeface="MS Mincho"/>
              <a:cs typeface="MS Mincho"/>
            </a:endParaRPr>
          </a:p>
        </p:txBody>
      </p:sp>
      <p:sp>
        <p:nvSpPr>
          <p:cNvPr id="4" name="object 4"/>
          <p:cNvSpPr txBox="1"/>
          <p:nvPr/>
        </p:nvSpPr>
        <p:spPr>
          <a:xfrm>
            <a:off x="666790" y="3263963"/>
            <a:ext cx="8018780" cy="2739211"/>
          </a:xfrm>
          <a:prstGeom prst="rect">
            <a:avLst/>
          </a:prstGeom>
        </p:spPr>
        <p:txBody>
          <a:bodyPr vert="horz" wrap="square" lIns="0" tIns="0" rIns="0" bIns="0" rtlCol="0">
            <a:spAutoFit/>
          </a:bodyPr>
          <a:lstStyle/>
          <a:p>
            <a:pPr marL="12700">
              <a:lnSpc>
                <a:spcPct val="100000"/>
              </a:lnSpc>
            </a:pPr>
            <a:r>
              <a:rPr sz="2000" spc="15" dirty="0" smtClean="0">
                <a:solidFill>
                  <a:srgbClr val="1F497D"/>
                </a:solidFill>
                <a:latin typeface="Lucida Sans Unicode"/>
                <a:cs typeface="Lucida Sans Unicode"/>
              </a:rPr>
              <a:t>▶</a:t>
            </a:r>
            <a:r>
              <a:rPr lang="en-US" sz="2000" spc="15" dirty="0" smtClean="0">
                <a:solidFill>
                  <a:srgbClr val="1F497D"/>
                </a:solidFill>
                <a:latin typeface="Lucida Sans Unicode"/>
                <a:cs typeface="Lucida Sans Unicode"/>
              </a:rPr>
              <a:t> </a:t>
            </a:r>
            <a:r>
              <a:rPr lang="en-US" sz="2400" spc="1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Sector-wise, it means public administration information </a:t>
            </a:r>
            <a:r>
              <a:rPr lang="en-US" sz="2400" spc="1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i</a:t>
            </a:r>
            <a:r>
              <a:rPr lang="en-US" altLang="ja-JP" sz="2400" spc="1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n </a:t>
            </a:r>
            <a:r>
              <a:rPr lang="en-US" altLang="ja-JP" sz="2400" spc="1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a narrow sense</a:t>
            </a:r>
            <a:r>
              <a:rPr lang="en-US" altLang="ja-JP" sz="2400" spc="1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sz="2400" spc="1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while in a broad sense it includes information provided by private businesses and individuals.  </a:t>
            </a:r>
            <a:endParaRPr sz="2400" dirty="0">
              <a:latin typeface="PMingLiU"/>
              <a:cs typeface="PMingLiU"/>
            </a:endParaRPr>
          </a:p>
          <a:p>
            <a:pPr marL="12700">
              <a:lnSpc>
                <a:spcPct val="100000"/>
              </a:lnSpc>
              <a:spcBef>
                <a:spcPts val="1160"/>
              </a:spcBef>
            </a:pPr>
            <a:r>
              <a:rPr sz="2400" spc="15" dirty="0" smtClean="0">
                <a:solidFill>
                  <a:srgbClr val="1F497D"/>
                </a:solidFill>
                <a:latin typeface="Lucida Sans Unicode"/>
                <a:cs typeface="Lucida Sans Unicode"/>
              </a:rPr>
              <a:t>▶</a:t>
            </a:r>
            <a:r>
              <a:rPr lang="en-US" sz="2400" spc="15" dirty="0" smtClean="0">
                <a:solidFill>
                  <a:srgbClr val="1F497D"/>
                </a:solidFill>
                <a:latin typeface="Lucida Sans Unicode"/>
                <a:cs typeface="Lucida Sans Unicode"/>
              </a:rPr>
              <a:t> </a:t>
            </a:r>
            <a:r>
              <a:rPr lang="en-US" sz="2400" spc="1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From the viewpoint of openness, the strictest definition of open data disqualifies those with restriction on information attribute or sharing.  </a:t>
            </a:r>
            <a:endParaRPr sz="2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5" name="object 5"/>
          <p:cNvSpPr txBox="1"/>
          <p:nvPr/>
        </p:nvSpPr>
        <p:spPr>
          <a:xfrm>
            <a:off x="666790" y="6019863"/>
            <a:ext cx="4722495" cy="285115"/>
          </a:xfrm>
          <a:prstGeom prst="rect">
            <a:avLst/>
          </a:prstGeom>
        </p:spPr>
        <p:txBody>
          <a:bodyPr vert="horz" wrap="square" lIns="0" tIns="0" rIns="0" bIns="0" rtlCol="0">
            <a:spAutoFit/>
          </a:bodyPr>
          <a:lstStyle/>
          <a:p>
            <a:pPr marL="12700">
              <a:lnSpc>
                <a:spcPct val="100000"/>
              </a:lnSpc>
              <a:tabLst>
                <a:tab pos="2933700" algn="l"/>
              </a:tabLst>
            </a:pPr>
            <a:r>
              <a:rPr sz="1800" spc="-5" dirty="0">
                <a:solidFill>
                  <a:srgbClr val="444444"/>
                </a:solidFill>
                <a:latin typeface="Trebuchet MS"/>
                <a:cs typeface="Trebuchet MS"/>
                <a:hlinkClick r:id="rId2"/>
              </a:rPr>
              <a:t>http://opendefinition.org/</a:t>
            </a:r>
            <a:r>
              <a:rPr sz="1800" spc="-5" dirty="0">
                <a:solidFill>
                  <a:srgbClr val="444444"/>
                </a:solidFill>
                <a:latin typeface="Trebuchet MS"/>
                <a:cs typeface="Trebuchet MS"/>
              </a:rPr>
              <a:t>	(Open</a:t>
            </a:r>
            <a:r>
              <a:rPr sz="1800" spc="-60" dirty="0">
                <a:solidFill>
                  <a:srgbClr val="444444"/>
                </a:solidFill>
                <a:latin typeface="Trebuchet MS"/>
                <a:cs typeface="Trebuchet MS"/>
              </a:rPr>
              <a:t> </a:t>
            </a:r>
            <a:r>
              <a:rPr sz="1800" spc="-5" dirty="0">
                <a:solidFill>
                  <a:srgbClr val="444444"/>
                </a:solidFill>
                <a:latin typeface="Trebuchet MS"/>
                <a:cs typeface="Trebuchet MS"/>
              </a:rPr>
              <a:t>Definition)</a:t>
            </a:r>
            <a:endParaRPr sz="1800">
              <a:latin typeface="Trebuchet MS"/>
              <a:cs typeface="Trebuchet MS"/>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70" cy="228600"/>
          </a:xfrm>
          <a:custGeom>
            <a:avLst/>
            <a:gdLst/>
            <a:ahLst/>
            <a:cxnLst/>
            <a:rect l="l" t="t" r="r" b="b"/>
            <a:pathLst>
              <a:path w="1270" h="228600">
                <a:moveTo>
                  <a:pt x="0" y="228600"/>
                </a:moveTo>
                <a:lnTo>
                  <a:pt x="762" y="228600"/>
                </a:lnTo>
                <a:lnTo>
                  <a:pt x="762" y="0"/>
                </a:lnTo>
                <a:lnTo>
                  <a:pt x="0" y="0"/>
                </a:lnTo>
                <a:lnTo>
                  <a:pt x="0" y="228600"/>
                </a:lnTo>
                <a:close/>
              </a:path>
            </a:pathLst>
          </a:custGeom>
          <a:solidFill>
            <a:srgbClr val="F79646"/>
          </a:solidFill>
        </p:spPr>
        <p:txBody>
          <a:bodyPr wrap="square" lIns="0" tIns="0" rIns="0" bIns="0" rtlCol="0"/>
          <a:lstStyle/>
          <a:p>
            <a:endParaRPr/>
          </a:p>
        </p:txBody>
      </p:sp>
      <p:sp>
        <p:nvSpPr>
          <p:cNvPr id="3" name="object 3"/>
          <p:cNvSpPr/>
          <p:nvPr/>
        </p:nvSpPr>
        <p:spPr>
          <a:xfrm>
            <a:off x="761" y="6576821"/>
            <a:ext cx="9144000" cy="0"/>
          </a:xfrm>
          <a:custGeom>
            <a:avLst/>
            <a:gdLst/>
            <a:ahLst/>
            <a:cxnLst/>
            <a:rect l="l" t="t" r="r" b="b"/>
            <a:pathLst>
              <a:path w="9144000">
                <a:moveTo>
                  <a:pt x="0" y="0"/>
                </a:moveTo>
                <a:lnTo>
                  <a:pt x="9144000" y="0"/>
                </a:lnTo>
              </a:path>
            </a:pathLst>
          </a:custGeom>
          <a:ln w="19812">
            <a:solidFill>
              <a:srgbClr val="000000"/>
            </a:solidFill>
          </a:ln>
        </p:spPr>
        <p:txBody>
          <a:bodyPr wrap="square" lIns="0" tIns="0" rIns="0" bIns="0" rtlCol="0"/>
          <a:lstStyle/>
          <a:p>
            <a:endParaRPr/>
          </a:p>
        </p:txBody>
      </p:sp>
      <p:sp>
        <p:nvSpPr>
          <p:cNvPr id="4" name="object 4"/>
          <p:cNvSpPr/>
          <p:nvPr/>
        </p:nvSpPr>
        <p:spPr>
          <a:xfrm>
            <a:off x="0" y="6588252"/>
            <a:ext cx="899160" cy="2697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61" y="761"/>
            <a:ext cx="9144000" cy="1129665"/>
          </a:xfrm>
          <a:custGeom>
            <a:avLst/>
            <a:gdLst/>
            <a:ahLst/>
            <a:cxnLst/>
            <a:rect l="l" t="t" r="r" b="b"/>
            <a:pathLst>
              <a:path w="9144000" h="1129665">
                <a:moveTo>
                  <a:pt x="0" y="0"/>
                </a:moveTo>
                <a:lnTo>
                  <a:pt x="9144000" y="0"/>
                </a:lnTo>
                <a:lnTo>
                  <a:pt x="9144000" y="1129284"/>
                </a:lnTo>
                <a:lnTo>
                  <a:pt x="0" y="1129284"/>
                </a:lnTo>
                <a:lnTo>
                  <a:pt x="0" y="0"/>
                </a:lnTo>
                <a:close/>
              </a:path>
            </a:pathLst>
          </a:custGeom>
          <a:ln w="38100">
            <a:solidFill>
              <a:srgbClr val="FFFFFF"/>
            </a:solidFill>
          </a:ln>
        </p:spPr>
        <p:txBody>
          <a:bodyPr wrap="square" lIns="0" tIns="0" rIns="0" bIns="0" rtlCol="0"/>
          <a:lstStyle/>
          <a:p>
            <a:endParaRPr/>
          </a:p>
        </p:txBody>
      </p:sp>
      <p:sp>
        <p:nvSpPr>
          <p:cNvPr id="6" name="object 6"/>
          <p:cNvSpPr/>
          <p:nvPr/>
        </p:nvSpPr>
        <p:spPr>
          <a:xfrm>
            <a:off x="1618488" y="2199132"/>
            <a:ext cx="142240" cy="3744595"/>
          </a:xfrm>
          <a:custGeom>
            <a:avLst/>
            <a:gdLst/>
            <a:ahLst/>
            <a:cxnLst/>
            <a:rect l="l" t="t" r="r" b="b"/>
            <a:pathLst>
              <a:path w="142239" h="3744595">
                <a:moveTo>
                  <a:pt x="0" y="0"/>
                </a:moveTo>
                <a:lnTo>
                  <a:pt x="141731" y="0"/>
                </a:lnTo>
                <a:lnTo>
                  <a:pt x="141731" y="3744467"/>
                </a:lnTo>
                <a:lnTo>
                  <a:pt x="0" y="3744467"/>
                </a:lnTo>
                <a:lnTo>
                  <a:pt x="0" y="0"/>
                </a:lnTo>
                <a:close/>
              </a:path>
            </a:pathLst>
          </a:custGeom>
          <a:solidFill>
            <a:srgbClr val="F79646"/>
          </a:solidFill>
        </p:spPr>
        <p:txBody>
          <a:bodyPr wrap="square" lIns="0" tIns="0" rIns="0" bIns="0" rtlCol="0"/>
          <a:lstStyle/>
          <a:p>
            <a:endParaRPr/>
          </a:p>
        </p:txBody>
      </p:sp>
      <p:sp>
        <p:nvSpPr>
          <p:cNvPr id="7" name="object 7"/>
          <p:cNvSpPr/>
          <p:nvPr/>
        </p:nvSpPr>
        <p:spPr>
          <a:xfrm>
            <a:off x="0" y="0"/>
            <a:ext cx="9144000" cy="228600"/>
          </a:xfrm>
          <a:custGeom>
            <a:avLst/>
            <a:gdLst/>
            <a:ahLst/>
            <a:cxnLst/>
            <a:rect l="l" t="t" r="r" b="b"/>
            <a:pathLst>
              <a:path w="9144000" h="228600">
                <a:moveTo>
                  <a:pt x="0" y="228600"/>
                </a:moveTo>
                <a:lnTo>
                  <a:pt x="9144000" y="228600"/>
                </a:lnTo>
                <a:lnTo>
                  <a:pt x="9144000" y="0"/>
                </a:lnTo>
                <a:lnTo>
                  <a:pt x="0" y="0"/>
                </a:lnTo>
                <a:lnTo>
                  <a:pt x="0" y="228600"/>
                </a:lnTo>
                <a:close/>
              </a:path>
            </a:pathLst>
          </a:custGeom>
          <a:solidFill>
            <a:srgbClr val="F79646"/>
          </a:solidFill>
        </p:spPr>
        <p:txBody>
          <a:bodyPr wrap="square" lIns="0" tIns="0" rIns="0" bIns="0" rtlCol="0"/>
          <a:lstStyle/>
          <a:p>
            <a:endParaRPr/>
          </a:p>
        </p:txBody>
      </p:sp>
      <p:sp>
        <p:nvSpPr>
          <p:cNvPr id="8" name="object 8"/>
          <p:cNvSpPr txBox="1"/>
          <p:nvPr/>
        </p:nvSpPr>
        <p:spPr>
          <a:xfrm>
            <a:off x="7215746" y="19811"/>
            <a:ext cx="1867535" cy="194310"/>
          </a:xfrm>
          <a:prstGeom prst="rect">
            <a:avLst/>
          </a:prstGeom>
        </p:spPr>
        <p:txBody>
          <a:bodyPr vert="horz" wrap="square" lIns="0" tIns="0" rIns="0" bIns="0" rtlCol="0">
            <a:spAutoFit/>
          </a:bodyPr>
          <a:lstStyle/>
          <a:p>
            <a:pPr marL="12700">
              <a:lnSpc>
                <a:spcPct val="100000"/>
              </a:lnSpc>
            </a:pPr>
            <a:r>
              <a:rPr sz="1200" b="1" spc="-35" dirty="0">
                <a:solidFill>
                  <a:srgbClr val="FFFFFF"/>
                </a:solidFill>
                <a:latin typeface="Arial"/>
                <a:cs typeface="Arial"/>
              </a:rPr>
              <a:t>iii, </a:t>
            </a:r>
            <a:r>
              <a:rPr sz="1200" b="1" spc="-65" dirty="0">
                <a:solidFill>
                  <a:srgbClr val="FFFFFF"/>
                </a:solidFill>
                <a:latin typeface="Arial"/>
                <a:cs typeface="Arial"/>
              </a:rPr>
              <a:t>The </a:t>
            </a:r>
            <a:r>
              <a:rPr sz="1200" b="1" spc="-35" dirty="0">
                <a:solidFill>
                  <a:srgbClr val="FFFFFF"/>
                </a:solidFill>
                <a:latin typeface="Arial"/>
                <a:cs typeface="Arial"/>
              </a:rPr>
              <a:t>University </a:t>
            </a:r>
            <a:r>
              <a:rPr sz="1200" b="1" spc="-25" dirty="0">
                <a:solidFill>
                  <a:srgbClr val="FFFFFF"/>
                </a:solidFill>
                <a:latin typeface="Arial"/>
                <a:cs typeface="Arial"/>
              </a:rPr>
              <a:t>of</a:t>
            </a:r>
            <a:r>
              <a:rPr sz="1200" b="1" spc="145" dirty="0">
                <a:solidFill>
                  <a:srgbClr val="FFFFFF"/>
                </a:solidFill>
                <a:latin typeface="Arial"/>
                <a:cs typeface="Arial"/>
              </a:rPr>
              <a:t> </a:t>
            </a:r>
            <a:r>
              <a:rPr sz="1200" b="1" spc="-35" dirty="0">
                <a:solidFill>
                  <a:srgbClr val="FFFFFF"/>
                </a:solidFill>
                <a:latin typeface="Arial"/>
                <a:cs typeface="Arial"/>
              </a:rPr>
              <a:t>Tokyo</a:t>
            </a:r>
            <a:endParaRPr sz="1200">
              <a:latin typeface="Arial"/>
              <a:cs typeface="Arial"/>
            </a:endParaRPr>
          </a:p>
        </p:txBody>
      </p:sp>
      <p:sp>
        <p:nvSpPr>
          <p:cNvPr id="9" name="object 9"/>
          <p:cNvSpPr txBox="1">
            <a:spLocks noGrp="1"/>
          </p:cNvSpPr>
          <p:nvPr>
            <p:ph type="title"/>
          </p:nvPr>
        </p:nvSpPr>
        <p:spPr>
          <a:xfrm>
            <a:off x="1937511" y="2265718"/>
            <a:ext cx="1859280" cy="607695"/>
          </a:xfrm>
          <a:prstGeom prst="rect">
            <a:avLst/>
          </a:prstGeom>
        </p:spPr>
        <p:txBody>
          <a:bodyPr vert="horz" wrap="square" lIns="0" tIns="0" rIns="0" bIns="0" rtlCol="0">
            <a:spAutoFit/>
          </a:bodyPr>
          <a:lstStyle/>
          <a:p>
            <a:pPr marL="12700">
              <a:lnSpc>
                <a:spcPts val="4785"/>
              </a:lnSpc>
            </a:pPr>
            <a:r>
              <a:rPr sz="4000" spc="-5" dirty="0">
                <a:latin typeface="Tahoma"/>
                <a:cs typeface="Tahoma"/>
              </a:rPr>
              <a:t>PART</a:t>
            </a:r>
            <a:r>
              <a:rPr sz="4000" spc="-90" dirty="0">
                <a:latin typeface="Tahoma"/>
                <a:cs typeface="Tahoma"/>
              </a:rPr>
              <a:t> </a:t>
            </a:r>
            <a:r>
              <a:rPr sz="4000" spc="-5" dirty="0">
                <a:latin typeface="Tahoma"/>
                <a:cs typeface="Tahoma"/>
              </a:rPr>
              <a:t>2</a:t>
            </a:r>
            <a:endParaRPr sz="4000">
              <a:latin typeface="Tahoma"/>
              <a:cs typeface="Tahoma"/>
            </a:endParaRPr>
          </a:p>
        </p:txBody>
      </p:sp>
      <p:sp>
        <p:nvSpPr>
          <p:cNvPr id="10" name="object 10"/>
          <p:cNvSpPr/>
          <p:nvPr/>
        </p:nvSpPr>
        <p:spPr>
          <a:xfrm>
            <a:off x="1908048" y="2924555"/>
            <a:ext cx="6480048" cy="2161032"/>
          </a:xfrm>
          <a:prstGeom prst="rect">
            <a:avLst/>
          </a:prstGeom>
          <a:blipFill>
            <a:blip r:embed="rId4" cstate="print"/>
            <a:stretch>
              <a:fillRect/>
            </a:stretch>
          </a:blipFill>
        </p:spPr>
        <p:txBody>
          <a:bodyPr wrap="square" lIns="0" tIns="0" rIns="0" bIns="0" rtlCol="0"/>
          <a:lstStyle/>
          <a:p>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20</a:t>
            </a:fld>
            <a:endParaRP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70" cy="228600"/>
          </a:xfrm>
          <a:custGeom>
            <a:avLst/>
            <a:gdLst/>
            <a:ahLst/>
            <a:cxnLst/>
            <a:rect l="l" t="t" r="r" b="b"/>
            <a:pathLst>
              <a:path w="1270" h="228600">
                <a:moveTo>
                  <a:pt x="0" y="228600"/>
                </a:moveTo>
                <a:lnTo>
                  <a:pt x="762" y="228600"/>
                </a:lnTo>
                <a:lnTo>
                  <a:pt x="762" y="0"/>
                </a:lnTo>
                <a:lnTo>
                  <a:pt x="0" y="0"/>
                </a:lnTo>
                <a:lnTo>
                  <a:pt x="0" y="228600"/>
                </a:lnTo>
                <a:close/>
              </a:path>
            </a:pathLst>
          </a:custGeom>
          <a:solidFill>
            <a:srgbClr val="F79646"/>
          </a:solidFill>
        </p:spPr>
        <p:txBody>
          <a:bodyPr wrap="square" lIns="0" tIns="0" rIns="0" bIns="0" rtlCol="0"/>
          <a:lstStyle/>
          <a:p>
            <a:endParaRPr/>
          </a:p>
        </p:txBody>
      </p:sp>
      <p:sp>
        <p:nvSpPr>
          <p:cNvPr id="3" name="object 3"/>
          <p:cNvSpPr/>
          <p:nvPr/>
        </p:nvSpPr>
        <p:spPr>
          <a:xfrm>
            <a:off x="761" y="6576821"/>
            <a:ext cx="9144000" cy="0"/>
          </a:xfrm>
          <a:custGeom>
            <a:avLst/>
            <a:gdLst/>
            <a:ahLst/>
            <a:cxnLst/>
            <a:rect l="l" t="t" r="r" b="b"/>
            <a:pathLst>
              <a:path w="9144000">
                <a:moveTo>
                  <a:pt x="0" y="0"/>
                </a:moveTo>
                <a:lnTo>
                  <a:pt x="9144000" y="0"/>
                </a:lnTo>
              </a:path>
            </a:pathLst>
          </a:custGeom>
          <a:ln w="19812">
            <a:solidFill>
              <a:srgbClr val="000000"/>
            </a:solidFill>
          </a:ln>
        </p:spPr>
        <p:txBody>
          <a:bodyPr wrap="square" lIns="0" tIns="0" rIns="0" bIns="0" rtlCol="0"/>
          <a:lstStyle/>
          <a:p>
            <a:endParaRPr/>
          </a:p>
        </p:txBody>
      </p:sp>
      <p:sp>
        <p:nvSpPr>
          <p:cNvPr id="4" name="object 4"/>
          <p:cNvSpPr/>
          <p:nvPr/>
        </p:nvSpPr>
        <p:spPr>
          <a:xfrm>
            <a:off x="0" y="6588252"/>
            <a:ext cx="899160" cy="26974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1" y="761"/>
            <a:ext cx="9144000" cy="1129665"/>
          </a:xfrm>
          <a:custGeom>
            <a:avLst/>
            <a:gdLst/>
            <a:ahLst/>
            <a:cxnLst/>
            <a:rect l="l" t="t" r="r" b="b"/>
            <a:pathLst>
              <a:path w="9144000" h="1129665">
                <a:moveTo>
                  <a:pt x="0" y="0"/>
                </a:moveTo>
                <a:lnTo>
                  <a:pt x="9144000" y="0"/>
                </a:lnTo>
                <a:lnTo>
                  <a:pt x="9144000" y="1129284"/>
                </a:lnTo>
                <a:lnTo>
                  <a:pt x="0" y="1129284"/>
                </a:lnTo>
                <a:lnTo>
                  <a:pt x="0" y="0"/>
                </a:lnTo>
                <a:close/>
              </a:path>
            </a:pathLst>
          </a:custGeom>
          <a:ln w="38100">
            <a:solidFill>
              <a:srgbClr val="FFFFFF"/>
            </a:solidFill>
          </a:ln>
        </p:spPr>
        <p:txBody>
          <a:bodyPr wrap="square" lIns="0" tIns="0" rIns="0" bIns="0" rtlCol="0"/>
          <a:lstStyle/>
          <a:p>
            <a:endParaRPr/>
          </a:p>
        </p:txBody>
      </p:sp>
      <p:sp>
        <p:nvSpPr>
          <p:cNvPr id="6" name="object 6"/>
          <p:cNvSpPr/>
          <p:nvPr/>
        </p:nvSpPr>
        <p:spPr>
          <a:xfrm>
            <a:off x="0" y="0"/>
            <a:ext cx="9144000" cy="228600"/>
          </a:xfrm>
          <a:custGeom>
            <a:avLst/>
            <a:gdLst/>
            <a:ahLst/>
            <a:cxnLst/>
            <a:rect l="l" t="t" r="r" b="b"/>
            <a:pathLst>
              <a:path w="9144000" h="228600">
                <a:moveTo>
                  <a:pt x="0" y="228600"/>
                </a:moveTo>
                <a:lnTo>
                  <a:pt x="9144000" y="228600"/>
                </a:lnTo>
                <a:lnTo>
                  <a:pt x="9144000" y="0"/>
                </a:lnTo>
                <a:lnTo>
                  <a:pt x="0" y="0"/>
                </a:lnTo>
                <a:lnTo>
                  <a:pt x="0" y="228600"/>
                </a:lnTo>
                <a:close/>
              </a:path>
            </a:pathLst>
          </a:custGeom>
          <a:solidFill>
            <a:srgbClr val="F79646"/>
          </a:solidFill>
        </p:spPr>
        <p:txBody>
          <a:bodyPr wrap="square" lIns="0" tIns="0" rIns="0" bIns="0" rtlCol="0"/>
          <a:lstStyle/>
          <a:p>
            <a:endParaRPr/>
          </a:p>
        </p:txBody>
      </p:sp>
      <p:sp>
        <p:nvSpPr>
          <p:cNvPr id="7" name="object 7"/>
          <p:cNvSpPr txBox="1"/>
          <p:nvPr/>
        </p:nvSpPr>
        <p:spPr>
          <a:xfrm>
            <a:off x="7215746" y="19811"/>
            <a:ext cx="1867535" cy="194310"/>
          </a:xfrm>
          <a:prstGeom prst="rect">
            <a:avLst/>
          </a:prstGeom>
        </p:spPr>
        <p:txBody>
          <a:bodyPr vert="horz" wrap="square" lIns="0" tIns="0" rIns="0" bIns="0" rtlCol="0">
            <a:spAutoFit/>
          </a:bodyPr>
          <a:lstStyle/>
          <a:p>
            <a:pPr marL="12700">
              <a:lnSpc>
                <a:spcPct val="100000"/>
              </a:lnSpc>
            </a:pPr>
            <a:r>
              <a:rPr sz="1200" b="1" spc="-35" dirty="0">
                <a:solidFill>
                  <a:srgbClr val="FFFFFF"/>
                </a:solidFill>
                <a:latin typeface="Arial"/>
                <a:cs typeface="Arial"/>
              </a:rPr>
              <a:t>iii, </a:t>
            </a:r>
            <a:r>
              <a:rPr sz="1200" b="1" spc="-65" dirty="0">
                <a:solidFill>
                  <a:srgbClr val="FFFFFF"/>
                </a:solidFill>
                <a:latin typeface="Arial"/>
                <a:cs typeface="Arial"/>
              </a:rPr>
              <a:t>The </a:t>
            </a:r>
            <a:r>
              <a:rPr sz="1200" b="1" spc="-35" dirty="0">
                <a:solidFill>
                  <a:srgbClr val="FFFFFF"/>
                </a:solidFill>
                <a:latin typeface="Arial"/>
                <a:cs typeface="Arial"/>
              </a:rPr>
              <a:t>University </a:t>
            </a:r>
            <a:r>
              <a:rPr sz="1200" b="1" spc="-25" dirty="0">
                <a:solidFill>
                  <a:srgbClr val="FFFFFF"/>
                </a:solidFill>
                <a:latin typeface="Arial"/>
                <a:cs typeface="Arial"/>
              </a:rPr>
              <a:t>of</a:t>
            </a:r>
            <a:r>
              <a:rPr sz="1200" b="1" spc="145" dirty="0">
                <a:solidFill>
                  <a:srgbClr val="FFFFFF"/>
                </a:solidFill>
                <a:latin typeface="Arial"/>
                <a:cs typeface="Arial"/>
              </a:rPr>
              <a:t> </a:t>
            </a:r>
            <a:r>
              <a:rPr sz="1200" b="1" spc="-35" dirty="0">
                <a:solidFill>
                  <a:srgbClr val="FFFFFF"/>
                </a:solidFill>
                <a:latin typeface="Arial"/>
                <a:cs typeface="Arial"/>
              </a:rPr>
              <a:t>Tokyo</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21</a:t>
            </a:fld>
            <a:endParaRPr dirty="0"/>
          </a:p>
        </p:txBody>
      </p:sp>
      <p:sp>
        <p:nvSpPr>
          <p:cNvPr id="8" name="object 8"/>
          <p:cNvSpPr txBox="1">
            <a:spLocks noGrp="1"/>
          </p:cNvSpPr>
          <p:nvPr>
            <p:ph type="title"/>
          </p:nvPr>
        </p:nvSpPr>
        <p:spPr>
          <a:xfrm>
            <a:off x="837246" y="2220150"/>
            <a:ext cx="7645400" cy="1521699"/>
          </a:xfrm>
          <a:prstGeom prst="rect">
            <a:avLst/>
          </a:prstGeom>
        </p:spPr>
        <p:txBody>
          <a:bodyPr vert="horz" wrap="square" lIns="0" tIns="0" rIns="0" bIns="0" rtlCol="0">
            <a:spAutoFit/>
          </a:bodyPr>
          <a:lstStyle/>
          <a:p>
            <a:pPr marL="2679700" marR="5080" indent="-2667000">
              <a:lnSpc>
                <a:spcPct val="103200"/>
              </a:lnSpc>
            </a:pPr>
            <a:r>
              <a:rPr lang="en-US" sz="4800" dirty="0" smtClean="0">
                <a:latin typeface="Arial Unicode MS" panose="020B0604020202020204" pitchFamily="50" charset="-128"/>
                <a:ea typeface="Arial Unicode MS" panose="020B0604020202020204" pitchFamily="50" charset="-128"/>
                <a:cs typeface="Arial Unicode MS" panose="020B0604020202020204" pitchFamily="50" charset="-128"/>
              </a:rPr>
              <a:t>For Spreading Open Data in Japan  </a:t>
            </a:r>
            <a:endParaRPr sz="48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9" name="object 9"/>
          <p:cNvSpPr txBox="1"/>
          <p:nvPr/>
        </p:nvSpPr>
        <p:spPr>
          <a:xfrm>
            <a:off x="1904047" y="4272508"/>
            <a:ext cx="5511800" cy="984885"/>
          </a:xfrm>
          <a:prstGeom prst="rect">
            <a:avLst/>
          </a:prstGeom>
        </p:spPr>
        <p:txBody>
          <a:bodyPr vert="horz" wrap="square" lIns="0" tIns="0" rIns="0" bIns="0" rtlCol="0">
            <a:spAutoFit/>
          </a:bodyPr>
          <a:lstStyle/>
          <a:p>
            <a:pPr algn="ctr">
              <a:lnSpc>
                <a:spcPct val="100000"/>
              </a:lnSpc>
            </a:pPr>
            <a:r>
              <a:rPr lang="en-US" sz="3200" b="1" dirty="0" smtClean="0">
                <a:solidFill>
                  <a:srgbClr val="3E3E3E"/>
                </a:solidFill>
                <a:latin typeface="Arial Unicode MS" panose="020B0604020202020204" pitchFamily="50" charset="-128"/>
                <a:ea typeface="Arial Unicode MS" panose="020B0604020202020204" pitchFamily="50" charset="-128"/>
                <a:cs typeface="Arial Unicode MS" panose="020B0604020202020204" pitchFamily="50" charset="-128"/>
              </a:rPr>
              <a:t>Enlightenment, Education and Standardization of “Open”</a:t>
            </a:r>
            <a:endParaRPr sz="3200" dirty="0">
              <a:latin typeface="Meiryo"/>
              <a:cs typeface="Meiryo"/>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212140"/>
            <a:ext cx="8798874" cy="453969"/>
          </a:xfrm>
          <a:prstGeom prst="rect">
            <a:avLst/>
          </a:prstGeom>
        </p:spPr>
        <p:txBody>
          <a:bodyPr vert="horz" wrap="square" lIns="0" tIns="175259" rIns="0" bIns="0" rtlCol="0">
            <a:spAutoFit/>
          </a:bodyPr>
          <a:lstStyle/>
          <a:p>
            <a:pPr marL="12700">
              <a:lnSpc>
                <a:spcPct val="100000"/>
              </a:lnSpc>
            </a:pPr>
            <a:r>
              <a:rPr lang="en-US" sz="1800" dirty="0" smtClean="0">
                <a:latin typeface="Arial Unicode MS" panose="020B0604020202020204" pitchFamily="50" charset="-128"/>
                <a:ea typeface="Arial Unicode MS" panose="020B0604020202020204" pitchFamily="50" charset="-128"/>
                <a:cs typeface="Arial Unicode MS" panose="020B0604020202020204" pitchFamily="50" charset="-128"/>
              </a:rPr>
              <a:t>     History, Activities So Far, From Disclosure to Utilization and Business Creation</a:t>
            </a:r>
            <a:r>
              <a:rPr lang="en-US" sz="1800" dirty="0" smtClean="0"/>
              <a:t>  </a:t>
            </a:r>
            <a:endParaRPr sz="1800" dirty="0"/>
          </a:p>
        </p:txBody>
      </p:sp>
      <p:sp>
        <p:nvSpPr>
          <p:cNvPr id="3" name="object 3"/>
          <p:cNvSpPr txBox="1">
            <a:spLocks noGrp="1"/>
          </p:cNvSpPr>
          <p:nvPr>
            <p:ph type="body" idx="1"/>
          </p:nvPr>
        </p:nvSpPr>
        <p:spPr>
          <a:xfrm>
            <a:off x="311698" y="1146111"/>
            <a:ext cx="8520602" cy="1746632"/>
          </a:xfrm>
          <a:prstGeom prst="rect">
            <a:avLst/>
          </a:prstGeom>
        </p:spPr>
        <p:txBody>
          <a:bodyPr vert="horz" wrap="square" lIns="0" tIns="0" rIns="0" bIns="0" rtlCol="0">
            <a:spAutoFit/>
          </a:bodyPr>
          <a:lstStyle/>
          <a:p>
            <a:pPr marL="12700">
              <a:lnSpc>
                <a:spcPct val="100000"/>
              </a:lnSpc>
            </a:pPr>
            <a:r>
              <a:rPr sz="1800" b="0" dirty="0">
                <a:solidFill>
                  <a:srgbClr val="C0504D"/>
                </a:solidFill>
                <a:latin typeface="MS Mincho"/>
                <a:cs typeface="MS Mincho"/>
              </a:rPr>
              <a:t>■</a:t>
            </a:r>
            <a:r>
              <a:rPr b="0" spc="-665" dirty="0">
                <a:solidFill>
                  <a:srgbClr val="C0504D"/>
                </a:solidFill>
                <a:latin typeface="MS Mincho"/>
                <a:cs typeface="MS Mincho"/>
              </a:rPr>
              <a:t> </a:t>
            </a:r>
            <a:r>
              <a:rPr lang="en-US" b="0" spc="-665" dirty="0" smtClean="0">
                <a:solidFill>
                  <a:srgbClr val="C0504D"/>
                </a:solidFill>
                <a:latin typeface="MS Mincho"/>
                <a:cs typeface="MS Mincho"/>
              </a:rPr>
              <a:t> </a:t>
            </a:r>
            <a:r>
              <a:rPr lang="en-US" altLang="ja-JP" sz="1800" dirty="0" smtClean="0">
                <a:latin typeface="Arial Unicode MS" panose="020B0604020202020204" pitchFamily="50" charset="-128"/>
                <a:ea typeface="Arial Unicode MS" panose="020B0604020202020204" pitchFamily="50" charset="-128"/>
                <a:cs typeface="Arial Unicode MS" panose="020B0604020202020204" pitchFamily="50" charset="-128"/>
              </a:rPr>
              <a:t>Establishment of Open Data Promotion Consortium in July, 2012</a:t>
            </a:r>
            <a:endParaRPr sz="1800" dirty="0">
              <a:latin typeface="Meiryo"/>
              <a:cs typeface="Meiryo"/>
            </a:endParaRPr>
          </a:p>
          <a:p>
            <a:pPr marL="367665">
              <a:lnSpc>
                <a:spcPts val="900"/>
              </a:lnSpc>
              <a:spcBef>
                <a:spcPts val="660"/>
              </a:spcBef>
            </a:pPr>
            <a:r>
              <a:rPr sz="1350" b="0" spc="10" dirty="0" smtClean="0">
                <a:solidFill>
                  <a:srgbClr val="1F497D"/>
                </a:solidFill>
                <a:latin typeface="Lucida Sans Unicode"/>
                <a:cs typeface="Lucida Sans Unicode"/>
              </a:rPr>
              <a:t>▶</a:t>
            </a:r>
            <a:r>
              <a:rPr lang="en-US" sz="1350" b="0" spc="10" dirty="0" smtClean="0">
                <a:solidFill>
                  <a:srgbClr val="1F497D"/>
                </a:solidFill>
                <a:latin typeface="Lucida Sans Unicode"/>
                <a:cs typeface="Lucida Sans Unicode"/>
              </a:rPr>
              <a:t> </a:t>
            </a:r>
            <a:r>
              <a:rPr lang="en-US" sz="1350" b="0" spc="10"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Established for the purpose of open data promotion in joint efforts among businesses, government and  </a:t>
            </a:r>
          </a:p>
          <a:p>
            <a:pPr marL="367665">
              <a:lnSpc>
                <a:spcPts val="900"/>
              </a:lnSpc>
              <a:spcBef>
                <a:spcPts val="660"/>
              </a:spcBef>
            </a:pPr>
            <a:r>
              <a:rPr lang="en-US" sz="1350" b="0" spc="10"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350" b="0" spc="10"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academics.</a:t>
            </a:r>
            <a:r>
              <a:rPr lang="en-US" sz="1350" b="0" spc="10" dirty="0" smtClean="0">
                <a:solidFill>
                  <a:srgbClr val="1F497D"/>
                </a:solidFill>
                <a:latin typeface="Lucida Sans Unicode"/>
                <a:cs typeface="Lucida Sans Unicode"/>
              </a:rPr>
              <a:t> </a:t>
            </a:r>
            <a:endParaRPr sz="1800" dirty="0">
              <a:latin typeface="PMingLiU"/>
              <a:cs typeface="PMingLiU"/>
            </a:endParaRPr>
          </a:p>
          <a:p>
            <a:pPr marL="367665">
              <a:lnSpc>
                <a:spcPts val="1000"/>
              </a:lnSpc>
              <a:spcBef>
                <a:spcPts val="540"/>
              </a:spcBef>
            </a:pPr>
            <a:r>
              <a:rPr sz="1350" b="0" spc="5" dirty="0" smtClean="0">
                <a:solidFill>
                  <a:srgbClr val="1F497D"/>
                </a:solidFill>
                <a:latin typeface="Lucida Sans Unicode"/>
                <a:cs typeface="Lucida Sans Unicode"/>
              </a:rPr>
              <a:t>▶</a:t>
            </a:r>
            <a:r>
              <a:rPr lang="en-US" sz="1350" b="0" spc="5" dirty="0" smtClean="0">
                <a:solidFill>
                  <a:srgbClr val="1F497D"/>
                </a:solidFill>
                <a:latin typeface="Lucida Sans Unicode"/>
                <a:cs typeface="Lucida Sans Unicode"/>
              </a:rPr>
              <a:t> </a:t>
            </a:r>
            <a:r>
              <a:rPr lang="en-US" sz="1350" b="0" spc="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Implemented enlightenment activities through committee works, symposia and contests, etc.  </a:t>
            </a:r>
            <a:endParaRPr sz="1800" dirty="0">
              <a:latin typeface="PMingLiU"/>
              <a:cs typeface="PMingLiU"/>
            </a:endParaRPr>
          </a:p>
          <a:p>
            <a:pPr marL="634365" marR="5080" indent="-88900">
              <a:lnSpc>
                <a:spcPts val="1000"/>
              </a:lnSpc>
              <a:spcBef>
                <a:spcPts val="395"/>
              </a:spcBef>
            </a:pPr>
            <a:r>
              <a:rPr sz="1500" b="0" spc="-5" dirty="0" smtClean="0">
                <a:solidFill>
                  <a:srgbClr val="000000"/>
                </a:solidFill>
                <a:latin typeface="Wingdings"/>
                <a:cs typeface="Wingdings"/>
              </a:rPr>
              <a:t></a:t>
            </a:r>
            <a:r>
              <a:rPr lang="en-US" sz="1500" b="0" spc="-5" dirty="0">
                <a:solidFill>
                  <a:srgbClr val="000000"/>
                </a:solidFill>
                <a:latin typeface="Wingdings"/>
                <a:cs typeface="Wingdings"/>
              </a:rPr>
              <a:t> </a:t>
            </a:r>
            <a:r>
              <a:rPr lang="en-US" sz="1200" b="0" spc="-5"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Published</a:t>
            </a:r>
            <a:r>
              <a:rPr lang="en-US" sz="1500" b="0" spc="-5"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200" b="0" spc="-5"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“Open Data Guide” which gave details of methodologies of open data and points of attention for  </a:t>
            </a:r>
          </a:p>
          <a:p>
            <a:pPr marL="634365" marR="5080" indent="-88900">
              <a:lnSpc>
                <a:spcPts val="1000"/>
              </a:lnSpc>
              <a:spcBef>
                <a:spcPts val="395"/>
              </a:spcBef>
            </a:pPr>
            <a:r>
              <a:rPr lang="en-US" sz="1200" b="0" spc="-5"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200" b="0" spc="-5"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utilization of open data.</a:t>
            </a:r>
            <a:endParaRPr sz="1500" dirty="0">
              <a:latin typeface="PMingLiU"/>
              <a:cs typeface="PMingLiU"/>
            </a:endParaRPr>
          </a:p>
          <a:p>
            <a:pPr marL="546100">
              <a:lnSpc>
                <a:spcPts val="1000"/>
              </a:lnSpc>
              <a:spcBef>
                <a:spcPts val="155"/>
              </a:spcBef>
            </a:pPr>
            <a:r>
              <a:rPr sz="1500" b="0" spc="-5" dirty="0" smtClean="0">
                <a:solidFill>
                  <a:srgbClr val="000000"/>
                </a:solidFill>
                <a:latin typeface="Wingdings"/>
                <a:cs typeface="Wingdings"/>
              </a:rPr>
              <a:t></a:t>
            </a:r>
            <a:r>
              <a:rPr lang="en-US" sz="1500" b="0" spc="-5" dirty="0" smtClean="0">
                <a:solidFill>
                  <a:srgbClr val="000000"/>
                </a:solidFill>
                <a:latin typeface="Wingdings"/>
                <a:cs typeface="Wingdings"/>
              </a:rPr>
              <a:t> </a:t>
            </a:r>
            <a:r>
              <a:rPr lang="en-US" altLang="ja-JP" sz="1200" b="0" spc="-5"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Organized</a:t>
            </a:r>
            <a:r>
              <a:rPr lang="ja-JP" altLang="en-US" sz="1200" b="0" spc="-5"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200" b="0" spc="-5"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symposia and commendation at the committee’s discretion for introducing open data activities in Japan  </a:t>
            </a:r>
          </a:p>
          <a:p>
            <a:pPr marL="546100">
              <a:lnSpc>
                <a:spcPts val="1000"/>
              </a:lnSpc>
              <a:spcBef>
                <a:spcPts val="155"/>
              </a:spcBef>
            </a:pPr>
            <a:r>
              <a:rPr lang="en-US" altLang="ja-JP" sz="1200" b="0" spc="-5"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200" b="0" spc="-5"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and the world.</a:t>
            </a:r>
            <a:endParaRPr sz="1500" dirty="0">
              <a:latin typeface="PMingLiU"/>
              <a:cs typeface="PMingLiU"/>
            </a:endParaRPr>
          </a:p>
          <a:p>
            <a:pPr marL="546100">
              <a:lnSpc>
                <a:spcPts val="1000"/>
              </a:lnSpc>
              <a:spcBef>
                <a:spcPts val="180"/>
              </a:spcBef>
            </a:pPr>
            <a:r>
              <a:rPr sz="1500" b="0" spc="-5" dirty="0" smtClean="0">
                <a:solidFill>
                  <a:srgbClr val="000000"/>
                </a:solidFill>
                <a:latin typeface="Wingdings"/>
                <a:cs typeface="Wingdings"/>
              </a:rPr>
              <a:t></a:t>
            </a:r>
            <a:r>
              <a:rPr lang="en-US" sz="1500" b="0" spc="-5" dirty="0" smtClean="0">
                <a:solidFill>
                  <a:srgbClr val="000000"/>
                </a:solidFill>
                <a:latin typeface="Wingdings"/>
                <a:cs typeface="Wingdings"/>
              </a:rPr>
              <a:t> </a:t>
            </a:r>
            <a:r>
              <a:rPr lang="en-US" sz="1200" b="0" spc="-5"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Organized application contests for promotion of open data utilization. </a:t>
            </a:r>
            <a:endParaRPr sz="1500" dirty="0">
              <a:latin typeface="PMingLiU"/>
              <a:cs typeface="PMingLiU"/>
            </a:endParaRPr>
          </a:p>
        </p:txBody>
      </p:sp>
      <p:sp>
        <p:nvSpPr>
          <p:cNvPr id="4" name="object 4"/>
          <p:cNvSpPr txBox="1"/>
          <p:nvPr/>
        </p:nvSpPr>
        <p:spPr>
          <a:xfrm>
            <a:off x="311698" y="5046027"/>
            <a:ext cx="8331200" cy="1556836"/>
          </a:xfrm>
          <a:prstGeom prst="rect">
            <a:avLst/>
          </a:prstGeom>
        </p:spPr>
        <p:txBody>
          <a:bodyPr vert="horz" wrap="square" lIns="0" tIns="0" rIns="0" bIns="0" rtlCol="0">
            <a:spAutoFit/>
          </a:bodyPr>
          <a:lstStyle/>
          <a:p>
            <a:pPr marL="367665">
              <a:lnSpc>
                <a:spcPct val="100000"/>
              </a:lnSpc>
            </a:pPr>
            <a:r>
              <a:rPr sz="1350" spc="35" dirty="0" smtClean="0">
                <a:solidFill>
                  <a:srgbClr val="1F497D"/>
                </a:solidFill>
                <a:latin typeface="Lucida Sans Unicode"/>
                <a:cs typeface="Lucida Sans Unicode"/>
              </a:rPr>
              <a:t>▶</a:t>
            </a:r>
            <a:r>
              <a:rPr lang="en-US" sz="1350" spc="35" dirty="0" smtClean="0">
                <a:solidFill>
                  <a:srgbClr val="1F497D"/>
                </a:solidFill>
                <a:latin typeface="Lucida Sans Unicode"/>
                <a:cs typeface="Lucida Sans Unicode"/>
              </a:rPr>
              <a:t> </a:t>
            </a:r>
            <a:r>
              <a:rPr lang="en-US" sz="1350" spc="3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Honored by the Minister of Internal Affairs and Communications for the contribution for the </a:t>
            </a:r>
          </a:p>
          <a:p>
            <a:pPr marL="367665">
              <a:lnSpc>
                <a:spcPct val="100000"/>
              </a:lnSpc>
            </a:pPr>
            <a:r>
              <a:rPr lang="en-US" sz="1350" spc="3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350" spc="3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promotion of increased use of information technology (in the field of business and organization )  </a:t>
            </a:r>
          </a:p>
          <a:p>
            <a:pPr marL="367665">
              <a:lnSpc>
                <a:spcPts val="1300"/>
              </a:lnSpc>
            </a:pPr>
            <a:r>
              <a:rPr lang="en-US" sz="1350" spc="3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350" spc="3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in Oct. 2014. </a:t>
            </a:r>
            <a:r>
              <a:rPr lang="en-US" sz="1350" spc="35" dirty="0" smtClean="0">
                <a:solidFill>
                  <a:srgbClr val="1F497D"/>
                </a:solidFill>
                <a:latin typeface="Lucida Sans Unicode"/>
                <a:cs typeface="Lucida Sans Unicode"/>
              </a:rPr>
              <a:t> </a:t>
            </a:r>
            <a:endParaRPr sz="1800" dirty="0">
              <a:latin typeface="PMingLiU"/>
              <a:cs typeface="PMingLiU"/>
            </a:endParaRPr>
          </a:p>
          <a:p>
            <a:pPr marL="12700">
              <a:lnSpc>
                <a:spcPts val="1300"/>
              </a:lnSpc>
              <a:spcBef>
                <a:spcPts val="885"/>
              </a:spcBef>
            </a:pPr>
            <a:r>
              <a:rPr dirty="0">
                <a:solidFill>
                  <a:srgbClr val="C0504D"/>
                </a:solidFill>
                <a:latin typeface="MS Mincho"/>
                <a:cs typeface="MS Mincho"/>
              </a:rPr>
              <a:t>■</a:t>
            </a:r>
            <a:r>
              <a:rPr spc="-665" dirty="0">
                <a:solidFill>
                  <a:srgbClr val="C0504D"/>
                </a:solidFill>
                <a:latin typeface="MS Mincho"/>
                <a:cs typeface="MS Mincho"/>
              </a:rPr>
              <a:t> </a:t>
            </a:r>
            <a:r>
              <a:rPr lang="en-US" spc="-665" dirty="0" smtClean="0">
                <a:solidFill>
                  <a:srgbClr val="C0504D"/>
                </a:solidFill>
                <a:latin typeface="MS Mincho"/>
                <a:cs typeface="MS Mincho"/>
              </a:rPr>
              <a:t> </a:t>
            </a:r>
            <a:r>
              <a:rPr lang="en-US" altLang="ja-JP" b="1" dirty="0" smtClean="0">
                <a:latin typeface="Arial Unicode MS" panose="020B0604020202020204" pitchFamily="50" charset="-128"/>
                <a:ea typeface="Arial Unicode MS" panose="020B0604020202020204" pitchFamily="50" charset="-128"/>
                <a:cs typeface="Arial Unicode MS" panose="020B0604020202020204" pitchFamily="50" charset="-128"/>
              </a:rPr>
              <a:t>Reorganized</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b="1" dirty="0" smtClean="0">
                <a:latin typeface="Arial Unicode MS" panose="020B0604020202020204" pitchFamily="50" charset="-128"/>
                <a:ea typeface="Arial Unicode MS" panose="020B0604020202020204" pitchFamily="50" charset="-128"/>
                <a:cs typeface="Arial Unicode MS" panose="020B0604020202020204" pitchFamily="50" charset="-128"/>
              </a:rPr>
              <a:t>as VLED in Oct., 2014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 </a:t>
            </a:r>
          </a:p>
          <a:p>
            <a:pPr marL="12700">
              <a:lnSpc>
                <a:spcPts val="900"/>
              </a:lnSpc>
              <a:spcBef>
                <a:spcPts val="885"/>
              </a:spcBef>
            </a:pPr>
            <a:r>
              <a:rPr lang="en-US" sz="1350" spc="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350" spc="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sz="1350" spc="5" dirty="0" smtClean="0">
                <a:solidFill>
                  <a:srgbClr val="1F497D"/>
                </a:solidFill>
                <a:latin typeface="Lucida Sans Unicode"/>
                <a:cs typeface="Lucida Sans Unicode"/>
              </a:rPr>
              <a:t>▶</a:t>
            </a:r>
            <a:r>
              <a:rPr lang="en-US" sz="1350" spc="5" dirty="0" smtClean="0">
                <a:solidFill>
                  <a:srgbClr val="1F497D"/>
                </a:solidFill>
                <a:latin typeface="Lucida Sans Unicode"/>
                <a:cs typeface="Lucida Sans Unicode"/>
              </a:rPr>
              <a:t> </a:t>
            </a:r>
            <a:r>
              <a:rPr lang="en-US" sz="1350" spc="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Reorganized as a general incorporated association for the purpose of promotion of creation of data-</a:t>
            </a:r>
          </a:p>
          <a:p>
            <a:pPr marL="12700">
              <a:lnSpc>
                <a:spcPts val="900"/>
              </a:lnSpc>
              <a:spcBef>
                <a:spcPts val="885"/>
              </a:spcBef>
            </a:pPr>
            <a:r>
              <a:rPr lang="en-US" sz="1350" spc="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350" spc="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utilizing new businesses and vitalization of local areas in addition to promotion of data disclosure and  </a:t>
            </a:r>
          </a:p>
          <a:p>
            <a:pPr marL="12700">
              <a:lnSpc>
                <a:spcPts val="900"/>
              </a:lnSpc>
              <a:spcBef>
                <a:spcPts val="885"/>
              </a:spcBef>
            </a:pPr>
            <a:r>
              <a:rPr lang="en-US" sz="1350" spc="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350" spc="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enlightenment supported by  Open Data Promotion Consortium. </a:t>
            </a:r>
            <a:endParaRPr sz="1200" dirty="0">
              <a:latin typeface="PMingLiU"/>
              <a:cs typeface="PMingLiU"/>
            </a:endParaRPr>
          </a:p>
        </p:txBody>
      </p:sp>
      <p:sp>
        <p:nvSpPr>
          <p:cNvPr id="5" name="object 5"/>
          <p:cNvSpPr/>
          <p:nvPr/>
        </p:nvSpPr>
        <p:spPr>
          <a:xfrm>
            <a:off x="1325880" y="3102864"/>
            <a:ext cx="1307592" cy="170078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089148" y="3259835"/>
            <a:ext cx="2747772" cy="154381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149340" y="2746248"/>
            <a:ext cx="2913888" cy="711707"/>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659880" y="3453384"/>
            <a:ext cx="2033016" cy="1350263"/>
          </a:xfrm>
          <a:prstGeom prst="rect">
            <a:avLst/>
          </a:prstGeom>
          <a:blipFill>
            <a:blip r:embed="rId5" cstate="print"/>
            <a:stretch>
              <a:fillRect/>
            </a:stretch>
          </a:blipFill>
        </p:spPr>
        <p:txBody>
          <a:bodyPr wrap="square" lIns="0" tIns="0" rIns="0" bIns="0" rtlCol="0"/>
          <a:lstStyle/>
          <a:p>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22</a:t>
            </a:fld>
            <a:endParaRP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125" y="212140"/>
            <a:ext cx="8453749" cy="549380"/>
          </a:xfrm>
          <a:prstGeom prst="rect">
            <a:avLst/>
          </a:prstGeom>
        </p:spPr>
        <p:txBody>
          <a:bodyPr vert="horz" wrap="square" lIns="0" tIns="147827" rIns="0" bIns="0" rtlCol="0">
            <a:spAutoFit/>
          </a:bodyPr>
          <a:lstStyle/>
          <a:p>
            <a:pPr marL="12700">
              <a:lnSpc>
                <a:spcPct val="100000"/>
              </a:lnSpc>
            </a:pPr>
            <a:r>
              <a:rPr lang="en-US" dirty="0" smtClean="0">
                <a:latin typeface="Arial Unicode MS" panose="020B0604020202020204" pitchFamily="50" charset="-128"/>
                <a:ea typeface="Arial Unicode MS" panose="020B0604020202020204" pitchFamily="50" charset="-128"/>
                <a:cs typeface="Arial Unicode MS" panose="020B0604020202020204" pitchFamily="50" charset="-128"/>
              </a:rPr>
              <a:t>List of Directors of VLED</a:t>
            </a:r>
            <a:endParaRPr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23</a:t>
            </a:fld>
            <a:endParaRPr dirty="0"/>
          </a:p>
        </p:txBody>
      </p:sp>
      <p:sp>
        <p:nvSpPr>
          <p:cNvPr id="3" name="object 3"/>
          <p:cNvSpPr txBox="1">
            <a:spLocks noGrp="1"/>
          </p:cNvSpPr>
          <p:nvPr>
            <p:ph sz="half" idx="2"/>
          </p:nvPr>
        </p:nvSpPr>
        <p:spPr>
          <a:xfrm>
            <a:off x="311682" y="1289316"/>
            <a:ext cx="3853815" cy="4978286"/>
          </a:xfrm>
          <a:prstGeom prst="rect">
            <a:avLst/>
          </a:prstGeom>
        </p:spPr>
        <p:txBody>
          <a:bodyPr vert="horz" wrap="square" lIns="0" tIns="0" rIns="0" bIns="0" rtlCol="0">
            <a:spAutoFit/>
          </a:bodyPr>
          <a:lstStyle/>
          <a:p>
            <a:pPr marL="12700">
              <a:lnSpc>
                <a:spcPct val="100000"/>
              </a:lnSpc>
            </a:pPr>
            <a:r>
              <a:rPr b="0" dirty="0">
                <a:solidFill>
                  <a:srgbClr val="C0504D"/>
                </a:solidFill>
                <a:latin typeface="MS Mincho"/>
                <a:cs typeface="MS Mincho"/>
              </a:rPr>
              <a:t>■</a:t>
            </a:r>
            <a:r>
              <a:rPr b="0" spc="-235" dirty="0">
                <a:solidFill>
                  <a:srgbClr val="C0504D"/>
                </a:solidFill>
                <a:latin typeface="MS Mincho"/>
                <a:cs typeface="MS Mincho"/>
              </a:rPr>
              <a:t> </a:t>
            </a:r>
            <a:r>
              <a:rPr lang="en-US" dirty="0" smtClean="0">
                <a:latin typeface="Arial Unicode MS" panose="020B0604020202020204" pitchFamily="50" charset="-128"/>
                <a:ea typeface="Arial Unicode MS" panose="020B0604020202020204" pitchFamily="50" charset="-128"/>
                <a:cs typeface="Arial Unicode MS" panose="020B0604020202020204" pitchFamily="50" charset="-128"/>
              </a:rPr>
              <a:t>President</a:t>
            </a:r>
            <a:endParaRPr dirty="0"/>
          </a:p>
          <a:p>
            <a:pPr marL="367665">
              <a:lnSpc>
                <a:spcPct val="100000"/>
              </a:lnSpc>
              <a:spcBef>
                <a:spcPts val="310"/>
              </a:spcBef>
            </a:pPr>
            <a:r>
              <a:rPr sz="1100" b="0" spc="250" dirty="0">
                <a:solidFill>
                  <a:srgbClr val="1F497D"/>
                </a:solidFill>
                <a:latin typeface="Lucida Sans Unicode"/>
                <a:cs typeface="Lucida Sans Unicode"/>
              </a:rPr>
              <a:t>▶</a:t>
            </a:r>
            <a:r>
              <a:rPr sz="1100" b="0" spc="-125" dirty="0">
                <a:solidFill>
                  <a:srgbClr val="1F497D"/>
                </a:solidFill>
                <a:latin typeface="Lucida Sans Unicode"/>
                <a:cs typeface="Lucida Sans Unicode"/>
              </a:rPr>
              <a:t> </a:t>
            </a:r>
            <a:r>
              <a:rPr lang="en-US" sz="1500" b="0" dirty="0" smtClean="0">
                <a:latin typeface="Arial Unicode MS" panose="020B0604020202020204" pitchFamily="50" charset="-128"/>
                <a:ea typeface="Arial Unicode MS" panose="020B0604020202020204" pitchFamily="50" charset="-128"/>
                <a:cs typeface="Arial Unicode MS" panose="020B0604020202020204" pitchFamily="50" charset="-128"/>
              </a:rPr>
              <a:t>Ken </a:t>
            </a:r>
            <a:r>
              <a:rPr lang="en-US" sz="15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Sakamura</a:t>
            </a:r>
            <a:r>
              <a:rPr lang="en-US" sz="1500" b="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sz="900" b="0"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sz="900" b="0" dirty="0" smtClean="0">
                <a:latin typeface="Arial Unicode MS" panose="020B0604020202020204" pitchFamily="50" charset="-128"/>
                <a:ea typeface="Arial Unicode MS" panose="020B0604020202020204" pitchFamily="50" charset="-128"/>
                <a:cs typeface="Arial Unicode MS" panose="020B0604020202020204" pitchFamily="50" charset="-128"/>
              </a:rPr>
              <a:t>Professor, the University of Tokyo</a:t>
            </a:r>
            <a:r>
              <a:rPr sz="900" b="0" dirty="0"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sz="9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12700">
              <a:lnSpc>
                <a:spcPct val="100000"/>
              </a:lnSpc>
              <a:spcBef>
                <a:spcPts val="600"/>
              </a:spcBef>
            </a:pPr>
            <a:r>
              <a:rPr b="0" dirty="0">
                <a:solidFill>
                  <a:srgbClr val="C0504D"/>
                </a:solidFill>
                <a:latin typeface="MS Mincho"/>
                <a:cs typeface="MS Mincho"/>
              </a:rPr>
              <a:t>■</a:t>
            </a:r>
            <a:r>
              <a:rPr b="0" spc="-235" dirty="0">
                <a:solidFill>
                  <a:srgbClr val="C0504D"/>
                </a:solidFill>
                <a:latin typeface="MS Mincho"/>
                <a:cs typeface="MS Mincho"/>
              </a:rPr>
              <a:t> </a:t>
            </a:r>
            <a:r>
              <a:rPr lang="en-US" dirty="0" smtClean="0">
                <a:latin typeface="Arial Unicode MS" panose="020B0604020202020204" pitchFamily="50" charset="-128"/>
                <a:ea typeface="Arial Unicode MS" panose="020B0604020202020204" pitchFamily="50" charset="-128"/>
                <a:cs typeface="Arial Unicode MS" panose="020B0604020202020204" pitchFamily="50" charset="-128"/>
              </a:rPr>
              <a:t>Vice President</a:t>
            </a:r>
            <a:endParaRPr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367665">
              <a:lnSpc>
                <a:spcPct val="100000"/>
              </a:lnSpc>
              <a:spcBef>
                <a:spcPts val="320"/>
              </a:spcBef>
            </a:pPr>
            <a:r>
              <a:rPr sz="1100" b="0" spc="250" dirty="0">
                <a:solidFill>
                  <a:srgbClr val="1F497D"/>
                </a:solidFill>
                <a:latin typeface="Lucida Sans Unicode"/>
                <a:cs typeface="Lucida Sans Unicode"/>
              </a:rPr>
              <a:t>▶</a:t>
            </a:r>
            <a:r>
              <a:rPr sz="1100" b="0" spc="-125" dirty="0">
                <a:solidFill>
                  <a:srgbClr val="1F497D"/>
                </a:solidFill>
                <a:latin typeface="Lucida Sans Unicode"/>
                <a:cs typeface="Lucida Sans Unicode"/>
              </a:rPr>
              <a:t> </a:t>
            </a:r>
            <a:r>
              <a:rPr lang="en-US" altLang="ja-JP" sz="15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Hiromichi</a:t>
            </a:r>
            <a:r>
              <a:rPr lang="en-US" altLang="ja-JP" sz="1500" b="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5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Shinohara</a:t>
            </a:r>
            <a:r>
              <a:rPr sz="9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sz="9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NTT</a:t>
            </a:r>
            <a:r>
              <a:rPr lang="en-US" sz="900" b="0" dirty="0" smtClean="0">
                <a:latin typeface="Arial Unicode MS" panose="020B0604020202020204" pitchFamily="50" charset="-128"/>
                <a:ea typeface="Arial Unicode MS" panose="020B0604020202020204" pitchFamily="50" charset="-128"/>
                <a:cs typeface="Arial Unicode MS" panose="020B0604020202020204" pitchFamily="50" charset="-128"/>
              </a:rPr>
              <a:t> Corporation</a:t>
            </a:r>
            <a:r>
              <a:rPr sz="900" b="0" dirty="0"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sz="9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12700">
              <a:lnSpc>
                <a:spcPct val="100000"/>
              </a:lnSpc>
              <a:spcBef>
                <a:spcPts val="600"/>
              </a:spcBef>
            </a:pPr>
            <a:r>
              <a:rPr b="0" dirty="0">
                <a:solidFill>
                  <a:srgbClr val="C0504D"/>
                </a:solidFill>
                <a:latin typeface="MS Mincho"/>
                <a:cs typeface="MS Mincho"/>
              </a:rPr>
              <a:t>■</a:t>
            </a:r>
            <a:r>
              <a:rPr b="0" spc="-235" dirty="0">
                <a:solidFill>
                  <a:srgbClr val="C0504D"/>
                </a:solidFill>
                <a:latin typeface="MS Mincho"/>
                <a:cs typeface="MS Mincho"/>
              </a:rPr>
              <a:t> </a:t>
            </a:r>
            <a:r>
              <a:rPr lang="en-US" dirty="0" smtClean="0">
                <a:latin typeface="Arial Unicode MS" panose="020B0604020202020204" pitchFamily="50" charset="-128"/>
                <a:ea typeface="Arial Unicode MS" panose="020B0604020202020204" pitchFamily="50" charset="-128"/>
                <a:cs typeface="Arial Unicode MS" panose="020B0604020202020204" pitchFamily="50" charset="-128"/>
              </a:rPr>
              <a:t>Managing Director</a:t>
            </a:r>
            <a:endParaRPr dirty="0"/>
          </a:p>
          <a:p>
            <a:pPr marL="367665">
              <a:lnSpc>
                <a:spcPct val="100000"/>
              </a:lnSpc>
              <a:spcBef>
                <a:spcPts val="310"/>
              </a:spcBef>
            </a:pPr>
            <a:r>
              <a:rPr sz="1100" b="0" spc="250" dirty="0">
                <a:solidFill>
                  <a:srgbClr val="1F497D"/>
                </a:solidFill>
                <a:latin typeface="Lucida Sans Unicode"/>
                <a:cs typeface="Lucida Sans Unicode"/>
              </a:rPr>
              <a:t>▶</a:t>
            </a:r>
            <a:r>
              <a:rPr sz="1100" b="0" spc="-125" dirty="0">
                <a:solidFill>
                  <a:srgbClr val="1F497D"/>
                </a:solidFill>
                <a:latin typeface="Lucida Sans Unicode"/>
                <a:cs typeface="Lucida Sans Unicode"/>
              </a:rPr>
              <a:t> </a:t>
            </a:r>
            <a:r>
              <a:rPr lang="en-US" altLang="ja-JP" sz="15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Takaaki</a:t>
            </a:r>
            <a:r>
              <a:rPr lang="en-US" altLang="ja-JP" sz="1500" b="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5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Shimizu</a:t>
            </a:r>
            <a:r>
              <a:rPr sz="9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sz="9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NEC</a:t>
            </a:r>
            <a:r>
              <a:rPr lang="en-US" sz="900" b="0" dirty="0" smtClean="0">
                <a:latin typeface="Arial Unicode MS" panose="020B0604020202020204" pitchFamily="50" charset="-128"/>
                <a:ea typeface="Arial Unicode MS" panose="020B0604020202020204" pitchFamily="50" charset="-128"/>
                <a:cs typeface="Arial Unicode MS" panose="020B0604020202020204" pitchFamily="50" charset="-128"/>
              </a:rPr>
              <a:t> Corporation</a:t>
            </a:r>
            <a:r>
              <a:rPr sz="900" b="0" dirty="0"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sz="9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12700">
              <a:lnSpc>
                <a:spcPct val="100000"/>
              </a:lnSpc>
              <a:spcBef>
                <a:spcPts val="600"/>
              </a:spcBef>
            </a:pPr>
            <a:r>
              <a:rPr b="0" dirty="0">
                <a:solidFill>
                  <a:srgbClr val="C0504D"/>
                </a:solidFill>
                <a:latin typeface="MS Mincho"/>
                <a:cs typeface="MS Mincho"/>
              </a:rPr>
              <a:t>■</a:t>
            </a:r>
            <a:r>
              <a:rPr b="0" spc="-235" dirty="0">
                <a:solidFill>
                  <a:srgbClr val="C0504D"/>
                </a:solidFill>
                <a:latin typeface="MS Mincho"/>
                <a:cs typeface="MS Mincho"/>
              </a:rPr>
              <a:t> </a:t>
            </a:r>
            <a:r>
              <a:rPr lang="en-US" dirty="0" smtClean="0">
                <a:latin typeface="Arial Unicode MS" panose="020B0604020202020204" pitchFamily="50" charset="-128"/>
                <a:ea typeface="Arial Unicode MS" panose="020B0604020202020204" pitchFamily="50" charset="-128"/>
                <a:cs typeface="Arial Unicode MS" panose="020B0604020202020204" pitchFamily="50" charset="-128"/>
              </a:rPr>
              <a:t>Directors</a:t>
            </a:r>
            <a:endParaRPr dirty="0"/>
          </a:p>
          <a:p>
            <a:pPr marL="367665">
              <a:lnSpc>
                <a:spcPct val="100000"/>
              </a:lnSpc>
              <a:spcBef>
                <a:spcPts val="325"/>
              </a:spcBef>
            </a:pPr>
            <a:r>
              <a:rPr sz="1100" b="0" spc="250" dirty="0">
                <a:solidFill>
                  <a:srgbClr val="1F497D"/>
                </a:solidFill>
                <a:latin typeface="Lucida Sans Unicode"/>
                <a:cs typeface="Lucida Sans Unicode"/>
              </a:rPr>
              <a:t>▶</a:t>
            </a:r>
            <a:r>
              <a:rPr sz="1100" b="0" spc="-125" dirty="0">
                <a:solidFill>
                  <a:srgbClr val="1F497D"/>
                </a:solidFill>
                <a:latin typeface="Lucida Sans Unicode"/>
                <a:cs typeface="Lucida Sans Unicode"/>
              </a:rPr>
              <a:t> </a:t>
            </a:r>
            <a:r>
              <a:rPr lang="en-US" altLang="ja-JP" sz="1500" b="0" dirty="0" smtClean="0">
                <a:latin typeface="Arial Unicode MS" panose="020B0604020202020204" pitchFamily="50" charset="-128"/>
                <a:ea typeface="Arial Unicode MS" panose="020B0604020202020204" pitchFamily="50" charset="-128"/>
                <a:cs typeface="Arial Unicode MS" panose="020B0604020202020204" pitchFamily="50" charset="-128"/>
              </a:rPr>
              <a:t>Kazuhisa </a:t>
            </a:r>
            <a:r>
              <a:rPr lang="en-US" altLang="ja-JP" sz="15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Arii</a:t>
            </a:r>
            <a:r>
              <a:rPr lang="en-US" altLang="ja-JP" sz="1500" b="0" dirty="0" smtClean="0">
                <a:latin typeface="PMingLiU"/>
                <a:cs typeface="Arial Unicode MS" panose="020B0604020202020204" pitchFamily="50" charset="-128"/>
              </a:rPr>
              <a:t> </a:t>
            </a:r>
            <a:r>
              <a:rPr lang="en-US" altLang="ja-JP" sz="900" b="0"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9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Dentsu</a:t>
            </a:r>
            <a:r>
              <a:rPr lang="en-US" altLang="ja-JP" sz="900" b="0" dirty="0" smtClean="0">
                <a:latin typeface="Arial Unicode MS" panose="020B0604020202020204" pitchFamily="50" charset="-128"/>
                <a:ea typeface="Arial Unicode MS" panose="020B0604020202020204" pitchFamily="50" charset="-128"/>
                <a:cs typeface="Arial Unicode MS" panose="020B0604020202020204" pitchFamily="50" charset="-128"/>
              </a:rPr>
              <a:t> Inc.)</a:t>
            </a:r>
            <a:endParaRPr sz="900" dirty="0">
              <a:latin typeface="PMingLiU"/>
              <a:cs typeface="PMingLiU"/>
            </a:endParaRPr>
          </a:p>
          <a:p>
            <a:pPr marL="367665">
              <a:lnSpc>
                <a:spcPct val="100000"/>
              </a:lnSpc>
              <a:spcBef>
                <a:spcPts val="260"/>
              </a:spcBef>
            </a:pPr>
            <a:r>
              <a:rPr sz="1100" b="0" spc="250" dirty="0">
                <a:solidFill>
                  <a:srgbClr val="1F497D"/>
                </a:solidFill>
                <a:latin typeface="Lucida Sans Unicode"/>
                <a:cs typeface="Lucida Sans Unicode"/>
              </a:rPr>
              <a:t>▶</a:t>
            </a:r>
            <a:r>
              <a:rPr sz="1100" b="0" spc="-60" dirty="0">
                <a:solidFill>
                  <a:srgbClr val="1F497D"/>
                </a:solidFill>
                <a:latin typeface="Lucida Sans Unicode"/>
                <a:cs typeface="Lucida Sans Unicode"/>
              </a:rPr>
              <a:t> </a:t>
            </a:r>
            <a:r>
              <a:rPr lang="en-US" altLang="ja-JP" sz="1500" b="0" dirty="0" smtClean="0">
                <a:latin typeface="Arial Unicode MS" panose="020B0604020202020204" pitchFamily="50" charset="-128"/>
                <a:ea typeface="Arial Unicode MS" panose="020B0604020202020204" pitchFamily="50" charset="-128"/>
                <a:cs typeface="Arial Unicode MS" panose="020B0604020202020204" pitchFamily="50" charset="-128"/>
              </a:rPr>
              <a:t>Yuriko Inoue </a:t>
            </a:r>
            <a:r>
              <a:rPr lang="en-US" altLang="ja-JP" sz="900" b="0" dirty="0" smtClean="0">
                <a:latin typeface="Arial Unicode MS" panose="020B0604020202020204" pitchFamily="50" charset="-128"/>
                <a:ea typeface="Arial Unicode MS" panose="020B0604020202020204" pitchFamily="50" charset="-128"/>
                <a:cs typeface="Arial Unicode MS" panose="020B0604020202020204" pitchFamily="50" charset="-128"/>
              </a:rPr>
              <a:t>(Professor, </a:t>
            </a:r>
            <a:r>
              <a:rPr lang="en-US" altLang="ja-JP" sz="9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Hitotsubashi</a:t>
            </a:r>
            <a:r>
              <a:rPr lang="en-US" altLang="ja-JP" sz="900" b="0" dirty="0" smtClean="0">
                <a:latin typeface="Arial Unicode MS" panose="020B0604020202020204" pitchFamily="50" charset="-128"/>
                <a:ea typeface="Arial Unicode MS" panose="020B0604020202020204" pitchFamily="50" charset="-128"/>
                <a:cs typeface="Arial Unicode MS" panose="020B0604020202020204" pitchFamily="50" charset="-128"/>
              </a:rPr>
              <a:t> University)</a:t>
            </a:r>
            <a:r>
              <a:rPr lang="en-US" altLang="ja-JP" sz="1500" b="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500" b="0" dirty="0" smtClean="0">
                <a:latin typeface="PMingLiU"/>
                <a:cs typeface="Arial Unicode MS" panose="020B0604020202020204" pitchFamily="50" charset="-128"/>
              </a:rPr>
              <a:t> </a:t>
            </a:r>
            <a:endParaRPr sz="1500" dirty="0">
              <a:latin typeface="PMingLiU"/>
              <a:cs typeface="PMingLiU"/>
            </a:endParaRPr>
          </a:p>
          <a:p>
            <a:pPr marL="367665">
              <a:lnSpc>
                <a:spcPct val="100000"/>
              </a:lnSpc>
              <a:spcBef>
                <a:spcPts val="275"/>
              </a:spcBef>
            </a:pPr>
            <a:r>
              <a:rPr sz="1100" b="0" spc="250" dirty="0">
                <a:solidFill>
                  <a:srgbClr val="1F497D"/>
                </a:solidFill>
                <a:latin typeface="Lucida Sans Unicode"/>
                <a:cs typeface="Lucida Sans Unicode"/>
              </a:rPr>
              <a:t>▶</a:t>
            </a:r>
            <a:r>
              <a:rPr sz="1100" b="0" spc="-80" dirty="0">
                <a:solidFill>
                  <a:srgbClr val="1F497D"/>
                </a:solidFill>
                <a:latin typeface="Lucida Sans Unicode"/>
                <a:cs typeface="Lucida Sans Unicode"/>
              </a:rPr>
              <a:t> </a:t>
            </a:r>
            <a:r>
              <a:rPr lang="en-US" altLang="ja-JP" sz="1500" b="0" dirty="0" smtClean="0">
                <a:latin typeface="Arial Unicode MS" panose="020B0604020202020204" pitchFamily="50" charset="-128"/>
                <a:ea typeface="Arial Unicode MS" panose="020B0604020202020204" pitchFamily="50" charset="-128"/>
                <a:cs typeface="Arial Unicode MS" panose="020B0604020202020204" pitchFamily="50" charset="-128"/>
              </a:rPr>
              <a:t>Masashi </a:t>
            </a:r>
            <a:r>
              <a:rPr lang="en-US" altLang="ja-JP" sz="15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Usami</a:t>
            </a:r>
            <a:r>
              <a:rPr lang="en-US" altLang="ja-JP" sz="1500" b="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900" b="0" dirty="0" smtClean="0">
                <a:latin typeface="Arial Unicode MS" panose="020B0604020202020204" pitchFamily="50" charset="-128"/>
                <a:ea typeface="Arial Unicode MS" panose="020B0604020202020204" pitchFamily="50" charset="-128"/>
                <a:cs typeface="Arial Unicode MS" panose="020B0604020202020204" pitchFamily="50" charset="-128"/>
              </a:rPr>
              <a:t>(KDDI Corporation)</a:t>
            </a:r>
            <a:r>
              <a:rPr lang="en-US" altLang="ja-JP" sz="1500" b="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endParaRPr sz="1500" dirty="0">
              <a:latin typeface="PMingLiU"/>
              <a:cs typeface="PMingLiU"/>
            </a:endParaRPr>
          </a:p>
          <a:p>
            <a:pPr marL="367665">
              <a:lnSpc>
                <a:spcPct val="100000"/>
              </a:lnSpc>
              <a:spcBef>
                <a:spcPts val="260"/>
              </a:spcBef>
            </a:pPr>
            <a:r>
              <a:rPr sz="1100" b="0" spc="250" dirty="0">
                <a:solidFill>
                  <a:srgbClr val="1F497D"/>
                </a:solidFill>
                <a:latin typeface="Lucida Sans Unicode"/>
                <a:cs typeface="Lucida Sans Unicode"/>
              </a:rPr>
              <a:t>▶</a:t>
            </a:r>
            <a:r>
              <a:rPr sz="1100" b="0" spc="-125" dirty="0">
                <a:solidFill>
                  <a:srgbClr val="1F497D"/>
                </a:solidFill>
                <a:latin typeface="Lucida Sans Unicode"/>
                <a:cs typeface="Lucida Sans Unicode"/>
              </a:rPr>
              <a:t> </a:t>
            </a:r>
            <a:r>
              <a:rPr lang="en-US" altLang="ja-JP" sz="15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Hiroyoshi</a:t>
            </a:r>
            <a:r>
              <a:rPr lang="en-US" altLang="ja-JP" sz="1500" b="0" dirty="0" smtClean="0">
                <a:latin typeface="Arial Unicode MS" panose="020B0604020202020204" pitchFamily="50" charset="-128"/>
                <a:ea typeface="Arial Unicode MS" panose="020B0604020202020204" pitchFamily="50" charset="-128"/>
                <a:cs typeface="Arial Unicode MS" panose="020B0604020202020204" pitchFamily="50" charset="-128"/>
              </a:rPr>
              <a:t> Oda </a:t>
            </a:r>
            <a:r>
              <a:rPr lang="en-US" altLang="ja-JP" sz="900" b="0" dirty="0" smtClean="0">
                <a:latin typeface="Arial Unicode MS" panose="020B0604020202020204" pitchFamily="50" charset="-128"/>
                <a:ea typeface="Arial Unicode MS" panose="020B0604020202020204" pitchFamily="50" charset="-128"/>
                <a:cs typeface="Arial Unicode MS" panose="020B0604020202020204" pitchFamily="50" charset="-128"/>
              </a:rPr>
              <a:t>(Microsoft Japan Co., Ltd.)</a:t>
            </a:r>
            <a:endParaRPr sz="1500" dirty="0">
              <a:latin typeface="PMingLiU"/>
              <a:cs typeface="PMingLiU"/>
            </a:endParaRPr>
          </a:p>
          <a:p>
            <a:pPr marL="367665">
              <a:spcBef>
                <a:spcPts val="275"/>
              </a:spcBef>
            </a:pPr>
            <a:r>
              <a:rPr sz="1100" b="0" spc="250" dirty="0">
                <a:solidFill>
                  <a:srgbClr val="1F497D"/>
                </a:solidFill>
                <a:latin typeface="Lucida Sans Unicode"/>
                <a:cs typeface="Lucida Sans Unicode"/>
              </a:rPr>
              <a:t>▶</a:t>
            </a:r>
            <a:r>
              <a:rPr sz="1100" b="0" spc="-60" dirty="0">
                <a:solidFill>
                  <a:srgbClr val="1F497D"/>
                </a:solidFill>
                <a:latin typeface="Lucida Sans Unicode"/>
                <a:cs typeface="Lucida Sans Unicode"/>
              </a:rPr>
              <a:t> </a:t>
            </a:r>
            <a:r>
              <a:rPr lang="en-US" altLang="ja-JP" sz="1500" b="0" dirty="0" smtClean="0">
                <a:latin typeface="Arial Unicode MS" panose="020B0604020202020204" pitchFamily="50" charset="-128"/>
                <a:ea typeface="Arial Unicode MS" panose="020B0604020202020204" pitchFamily="50" charset="-128"/>
                <a:cs typeface="Arial Unicode MS" panose="020B0604020202020204" pitchFamily="50" charset="-128"/>
              </a:rPr>
              <a:t>Noboru </a:t>
            </a:r>
            <a:r>
              <a:rPr lang="en-US" altLang="ja-JP" sz="15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Koshizuka</a:t>
            </a:r>
            <a:r>
              <a:rPr lang="en-US" altLang="ja-JP" sz="1500" b="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ja-JP" altLang="en-US" sz="900" b="0" dirty="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900" b="0" dirty="0">
                <a:latin typeface="Arial Unicode MS" panose="020B0604020202020204" pitchFamily="50" charset="-128"/>
                <a:ea typeface="Arial Unicode MS" panose="020B0604020202020204" pitchFamily="50" charset="-128"/>
                <a:cs typeface="Arial Unicode MS" panose="020B0604020202020204" pitchFamily="50" charset="-128"/>
              </a:rPr>
              <a:t>Professor, the University of </a:t>
            </a:r>
            <a:r>
              <a:rPr lang="en-US" altLang="ja-JP" sz="900" b="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p>
          <a:p>
            <a:pPr marL="367665">
              <a:spcBef>
                <a:spcPts val="275"/>
              </a:spcBef>
            </a:pPr>
            <a:r>
              <a:rPr lang="en-US" altLang="ja-JP" sz="900" b="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900" b="0" dirty="0" smtClean="0">
                <a:latin typeface="Arial Unicode MS" panose="020B0604020202020204" pitchFamily="50" charset="-128"/>
                <a:ea typeface="Arial Unicode MS" panose="020B0604020202020204" pitchFamily="50" charset="-128"/>
                <a:cs typeface="Arial Unicode MS" panose="020B0604020202020204" pitchFamily="50" charset="-128"/>
              </a:rPr>
              <a:t>     Tokyo</a:t>
            </a:r>
            <a:r>
              <a:rPr lang="ja-JP" altLang="en-US" sz="900" b="0" dirty="0"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sz="900" dirty="0">
              <a:latin typeface="PMingLiU"/>
              <a:cs typeface="PMingLiU"/>
            </a:endParaRPr>
          </a:p>
          <a:p>
            <a:pPr marL="367665">
              <a:lnSpc>
                <a:spcPct val="100000"/>
              </a:lnSpc>
              <a:spcBef>
                <a:spcPts val="260"/>
              </a:spcBef>
            </a:pPr>
            <a:r>
              <a:rPr sz="1100" b="0" spc="250" dirty="0">
                <a:solidFill>
                  <a:srgbClr val="1F497D"/>
                </a:solidFill>
                <a:latin typeface="Lucida Sans Unicode"/>
                <a:cs typeface="Lucida Sans Unicode"/>
              </a:rPr>
              <a:t>▶</a:t>
            </a:r>
            <a:r>
              <a:rPr sz="1100" b="0" spc="-125" dirty="0">
                <a:solidFill>
                  <a:srgbClr val="1F497D"/>
                </a:solidFill>
                <a:latin typeface="Lucida Sans Unicode"/>
                <a:cs typeface="Lucida Sans Unicode"/>
              </a:rPr>
              <a:t> </a:t>
            </a:r>
            <a:r>
              <a:rPr lang="en-US" altLang="ja-JP" sz="1500" b="0" dirty="0" smtClean="0">
                <a:latin typeface="Arial Unicode MS" panose="020B0604020202020204" pitchFamily="50" charset="-128"/>
                <a:ea typeface="Arial Unicode MS" panose="020B0604020202020204" pitchFamily="50" charset="-128"/>
                <a:cs typeface="Arial Unicode MS" panose="020B0604020202020204" pitchFamily="50" charset="-128"/>
              </a:rPr>
              <a:t>Shinji Kobayashi</a:t>
            </a:r>
            <a:r>
              <a:rPr lang="en-US" altLang="ja-JP" sz="900" b="0" dirty="0" smtClean="0">
                <a:latin typeface="Arial Unicode MS" panose="020B0604020202020204" pitchFamily="50" charset="-128"/>
                <a:ea typeface="Arial Unicode MS" panose="020B0604020202020204" pitchFamily="50" charset="-128"/>
                <a:cs typeface="Arial Unicode MS" panose="020B0604020202020204" pitchFamily="50" charset="-128"/>
              </a:rPr>
              <a:t> (IBM Japan, Ltd.)</a:t>
            </a:r>
            <a:r>
              <a:rPr lang="en-US" altLang="ja-JP" sz="1500" b="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endParaRPr sz="1500" dirty="0">
              <a:latin typeface="PMingLiU"/>
              <a:cs typeface="PMingLiU"/>
            </a:endParaRPr>
          </a:p>
          <a:p>
            <a:pPr marL="367665">
              <a:lnSpc>
                <a:spcPct val="100000"/>
              </a:lnSpc>
              <a:spcBef>
                <a:spcPts val="275"/>
              </a:spcBef>
            </a:pPr>
            <a:r>
              <a:rPr sz="1100" b="0" spc="250" dirty="0">
                <a:solidFill>
                  <a:srgbClr val="1F497D"/>
                </a:solidFill>
                <a:latin typeface="Lucida Sans Unicode"/>
                <a:cs typeface="Lucida Sans Unicode"/>
              </a:rPr>
              <a:t>▶</a:t>
            </a:r>
            <a:r>
              <a:rPr sz="1100" b="0" spc="-125" dirty="0">
                <a:solidFill>
                  <a:srgbClr val="1F497D"/>
                </a:solidFill>
                <a:latin typeface="Lucida Sans Unicode"/>
                <a:cs typeface="Lucida Sans Unicode"/>
              </a:rPr>
              <a:t> </a:t>
            </a:r>
            <a:r>
              <a:rPr lang="en-US" altLang="ja-JP" sz="1500" b="0" dirty="0" smtClean="0">
                <a:latin typeface="Arial Unicode MS" panose="020B0604020202020204" pitchFamily="50" charset="-128"/>
                <a:ea typeface="Arial Unicode MS" panose="020B0604020202020204" pitchFamily="50" charset="-128"/>
                <a:cs typeface="Arial Unicode MS" panose="020B0604020202020204" pitchFamily="50" charset="-128"/>
              </a:rPr>
              <a:t>Nobuaki Takahashi </a:t>
            </a:r>
            <a:r>
              <a:rPr lang="en-US" altLang="ja-JP" sz="900" b="0"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900" b="0" dirty="0">
                <a:latin typeface="Arial Unicode MS" panose="020B0604020202020204" pitchFamily="50" charset="-128"/>
                <a:ea typeface="Arial Unicode MS" panose="020B0604020202020204" pitchFamily="50" charset="-128"/>
                <a:cs typeface="Arial Unicode MS" panose="020B0604020202020204" pitchFamily="50" charset="-128"/>
              </a:rPr>
              <a:t>Hitachi, Ltd</a:t>
            </a:r>
            <a:r>
              <a:rPr lang="en-US" altLang="ja-JP" sz="900" b="0" dirty="0"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sz="9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367665">
              <a:lnSpc>
                <a:spcPct val="100000"/>
              </a:lnSpc>
              <a:spcBef>
                <a:spcPts val="260"/>
              </a:spcBef>
            </a:pPr>
            <a:r>
              <a:rPr sz="1100" b="0" spc="250" dirty="0">
                <a:solidFill>
                  <a:srgbClr val="1F497D"/>
                </a:solidFill>
                <a:latin typeface="Lucida Sans Unicode"/>
                <a:cs typeface="Lucida Sans Unicode"/>
              </a:rPr>
              <a:t>▶</a:t>
            </a:r>
            <a:r>
              <a:rPr sz="1100" b="0" spc="-60" dirty="0">
                <a:solidFill>
                  <a:srgbClr val="1F497D"/>
                </a:solidFill>
                <a:latin typeface="Lucida Sans Unicode"/>
                <a:cs typeface="Lucida Sans Unicode"/>
              </a:rPr>
              <a:t> </a:t>
            </a:r>
            <a:r>
              <a:rPr lang="en-US" altLang="ja-JP" sz="15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Ichiya</a:t>
            </a:r>
            <a:r>
              <a:rPr lang="en-US" altLang="ja-JP" sz="1500" b="0" dirty="0" smtClean="0">
                <a:latin typeface="Arial Unicode MS" panose="020B0604020202020204" pitchFamily="50" charset="-128"/>
                <a:ea typeface="Arial Unicode MS" panose="020B0604020202020204" pitchFamily="50" charset="-128"/>
                <a:cs typeface="Arial Unicode MS" panose="020B0604020202020204" pitchFamily="50" charset="-128"/>
              </a:rPr>
              <a:t> Nakamura </a:t>
            </a:r>
            <a:r>
              <a:rPr lang="en-US" altLang="ja-JP" sz="900" b="0" dirty="0" smtClean="0">
                <a:latin typeface="Arial Unicode MS" panose="020B0604020202020204" pitchFamily="50" charset="-128"/>
                <a:ea typeface="Arial Unicode MS" panose="020B0604020202020204" pitchFamily="50" charset="-128"/>
                <a:cs typeface="Arial Unicode MS" panose="020B0604020202020204" pitchFamily="50" charset="-128"/>
              </a:rPr>
              <a:t>(Professor, </a:t>
            </a:r>
            <a:r>
              <a:rPr lang="en-US" altLang="ja-JP" sz="9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Keiogijuku</a:t>
            </a:r>
            <a:r>
              <a:rPr lang="en-US" altLang="ja-JP" sz="900" b="0" dirty="0" smtClean="0">
                <a:latin typeface="Arial Unicode MS" panose="020B0604020202020204" pitchFamily="50" charset="-128"/>
                <a:ea typeface="Arial Unicode MS" panose="020B0604020202020204" pitchFamily="50" charset="-128"/>
                <a:cs typeface="Arial Unicode MS" panose="020B0604020202020204" pitchFamily="50" charset="-128"/>
              </a:rPr>
              <a:t> University)</a:t>
            </a:r>
            <a:endParaRPr sz="1500" dirty="0">
              <a:latin typeface="PMingLiU"/>
              <a:cs typeface="PMingLiU"/>
            </a:endParaRPr>
          </a:p>
          <a:p>
            <a:pPr marL="367665">
              <a:lnSpc>
                <a:spcPct val="100000"/>
              </a:lnSpc>
              <a:spcBef>
                <a:spcPts val="275"/>
              </a:spcBef>
            </a:pPr>
            <a:r>
              <a:rPr sz="1100" b="0" spc="250" dirty="0">
                <a:solidFill>
                  <a:srgbClr val="1F497D"/>
                </a:solidFill>
                <a:latin typeface="Lucida Sans Unicode"/>
                <a:cs typeface="Lucida Sans Unicode"/>
              </a:rPr>
              <a:t>▶</a:t>
            </a:r>
            <a:r>
              <a:rPr sz="1100" b="0" spc="-125" dirty="0">
                <a:solidFill>
                  <a:srgbClr val="1F497D"/>
                </a:solidFill>
                <a:latin typeface="Lucida Sans Unicode"/>
                <a:cs typeface="Lucida Sans Unicode"/>
              </a:rPr>
              <a:t> </a:t>
            </a:r>
            <a:r>
              <a:rPr lang="en-US" altLang="ja-JP" sz="15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Mitsutoshi</a:t>
            </a:r>
            <a:r>
              <a:rPr lang="en-US" altLang="ja-JP" sz="1500" b="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5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Hirono</a:t>
            </a:r>
            <a:r>
              <a:rPr lang="en-US" altLang="ja-JP" sz="1500" b="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900" b="0" dirty="0" smtClean="0">
                <a:latin typeface="Arial Unicode MS" panose="020B0604020202020204" pitchFamily="50" charset="-128"/>
                <a:ea typeface="Arial Unicode MS" panose="020B0604020202020204" pitchFamily="50" charset="-128"/>
                <a:cs typeface="Arial Unicode MS" panose="020B0604020202020204" pitchFamily="50" charset="-128"/>
              </a:rPr>
              <a:t>(FUJITSU LIMITED) </a:t>
            </a:r>
            <a:endParaRPr sz="900" dirty="0">
              <a:latin typeface="PMingLiU"/>
              <a:cs typeface="PMingLiU"/>
            </a:endParaRPr>
          </a:p>
          <a:p>
            <a:pPr marL="367665">
              <a:lnSpc>
                <a:spcPct val="100000"/>
              </a:lnSpc>
              <a:spcBef>
                <a:spcPts val="260"/>
              </a:spcBef>
            </a:pPr>
            <a:r>
              <a:rPr sz="1100" b="0" spc="250" dirty="0">
                <a:solidFill>
                  <a:srgbClr val="1F497D"/>
                </a:solidFill>
                <a:latin typeface="Lucida Sans Unicode"/>
                <a:cs typeface="Lucida Sans Unicode"/>
              </a:rPr>
              <a:t>▶</a:t>
            </a:r>
            <a:r>
              <a:rPr sz="1100" b="0" spc="-125" dirty="0">
                <a:solidFill>
                  <a:srgbClr val="1F497D"/>
                </a:solidFill>
                <a:latin typeface="Lucida Sans Unicode"/>
                <a:cs typeface="Lucida Sans Unicode"/>
              </a:rPr>
              <a:t> </a:t>
            </a:r>
            <a:r>
              <a:rPr lang="en-US" altLang="ja-JP" sz="1500" b="0" dirty="0" smtClean="0">
                <a:latin typeface="Arial Unicode MS" panose="020B0604020202020204" pitchFamily="50" charset="-128"/>
                <a:ea typeface="Arial Unicode MS" panose="020B0604020202020204" pitchFamily="50" charset="-128"/>
                <a:cs typeface="Arial Unicode MS" panose="020B0604020202020204" pitchFamily="50" charset="-128"/>
              </a:rPr>
              <a:t>Hitoshi Honda </a:t>
            </a:r>
            <a:r>
              <a:rPr lang="en-US" altLang="ja-JP" sz="900" b="0" dirty="0" smtClean="0">
                <a:latin typeface="Arial Unicode MS" panose="020B0604020202020204" pitchFamily="50" charset="-128"/>
                <a:ea typeface="Arial Unicode MS" panose="020B0604020202020204" pitchFamily="50" charset="-128"/>
                <a:cs typeface="Arial Unicode MS" panose="020B0604020202020204" pitchFamily="50" charset="-128"/>
              </a:rPr>
              <a:t>(Mitsubishi Research Institute, Inc.)</a:t>
            </a:r>
            <a:endParaRPr sz="900" dirty="0">
              <a:latin typeface="PMingLiU"/>
              <a:cs typeface="PMingLiU"/>
            </a:endParaRPr>
          </a:p>
        </p:txBody>
      </p:sp>
      <p:sp>
        <p:nvSpPr>
          <p:cNvPr id="5" name="object 5"/>
          <p:cNvSpPr txBox="1"/>
          <p:nvPr/>
        </p:nvSpPr>
        <p:spPr>
          <a:xfrm>
            <a:off x="4586630" y="1289316"/>
            <a:ext cx="4044315" cy="1077218"/>
          </a:xfrm>
          <a:prstGeom prst="rect">
            <a:avLst/>
          </a:prstGeom>
        </p:spPr>
        <p:txBody>
          <a:bodyPr vert="horz" wrap="square" lIns="0" tIns="0" rIns="0" bIns="0" rtlCol="0">
            <a:spAutoFit/>
          </a:bodyPr>
          <a:lstStyle/>
          <a:p>
            <a:pPr marL="12700">
              <a:lnSpc>
                <a:spcPct val="100000"/>
              </a:lnSpc>
            </a:pPr>
            <a:r>
              <a:rPr sz="1800" dirty="0">
                <a:solidFill>
                  <a:srgbClr val="C0504D"/>
                </a:solidFill>
                <a:latin typeface="MS Mincho"/>
                <a:cs typeface="MS Mincho"/>
              </a:rPr>
              <a:t>■</a:t>
            </a:r>
            <a:r>
              <a:rPr sz="1800" spc="-235" dirty="0">
                <a:solidFill>
                  <a:srgbClr val="C0504D"/>
                </a:solidFill>
                <a:latin typeface="MS Mincho"/>
                <a:cs typeface="MS Mincho"/>
              </a:rPr>
              <a:t> </a:t>
            </a:r>
            <a:r>
              <a:rPr lang="en-US" sz="1800" b="1"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Chief Counsel</a:t>
            </a:r>
            <a:endParaRPr sz="1800" dirty="0">
              <a:latin typeface="Meiryo"/>
              <a:cs typeface="Meiryo"/>
            </a:endParaRPr>
          </a:p>
          <a:p>
            <a:pPr marL="367665">
              <a:lnSpc>
                <a:spcPct val="100000"/>
              </a:lnSpc>
              <a:spcBef>
                <a:spcPts val="310"/>
              </a:spcBef>
            </a:pPr>
            <a:r>
              <a:rPr sz="1100" spc="250" dirty="0">
                <a:solidFill>
                  <a:srgbClr val="1F497D"/>
                </a:solidFill>
                <a:latin typeface="Lucida Sans Unicode"/>
                <a:cs typeface="Lucida Sans Unicode"/>
              </a:rPr>
              <a:t>▶</a:t>
            </a:r>
            <a:r>
              <a:rPr sz="1100" spc="-125" dirty="0">
                <a:solidFill>
                  <a:srgbClr val="1F497D"/>
                </a:solidFill>
                <a:latin typeface="Lucida Sans Unicode"/>
                <a:cs typeface="Lucida Sans Unicode"/>
              </a:rPr>
              <a:t> </a:t>
            </a:r>
            <a:r>
              <a:rPr lang="en-US" altLang="ja-JP" sz="1500" dirty="0" smtClean="0">
                <a:latin typeface="Arial Unicode MS" panose="020B0604020202020204" pitchFamily="50" charset="-128"/>
                <a:ea typeface="Arial Unicode MS" panose="020B0604020202020204" pitchFamily="50" charset="-128"/>
                <a:cs typeface="Arial Unicode MS" panose="020B0604020202020204" pitchFamily="50" charset="-128"/>
              </a:rPr>
              <a:t>Hiroshi Komiyama </a:t>
            </a:r>
            <a:r>
              <a:rPr lang="en-US" altLang="ja-JP" sz="9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(Chairman, </a:t>
            </a:r>
            <a:r>
              <a:rPr lang="en-US" altLang="ja-JP" sz="900" dirty="0">
                <a:latin typeface="Arial Unicode MS" panose="020B0604020202020204" pitchFamily="50" charset="-128"/>
                <a:ea typeface="Arial Unicode MS" panose="020B0604020202020204" pitchFamily="50" charset="-128"/>
                <a:cs typeface="Arial Unicode MS" panose="020B0604020202020204" pitchFamily="50" charset="-128"/>
              </a:rPr>
              <a:t>Mitsubishi Research </a:t>
            </a:r>
            <a:r>
              <a:rPr lang="en-US" altLang="ja-JP" sz="9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p>
          <a:p>
            <a:pPr marL="367665">
              <a:lnSpc>
                <a:spcPct val="100000"/>
              </a:lnSpc>
              <a:spcBef>
                <a:spcPts val="310"/>
              </a:spcBef>
            </a:pPr>
            <a:r>
              <a:rPr lang="en-US" altLang="ja-JP" sz="9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900" dirty="0" smtClean="0">
                <a:latin typeface="Arial Unicode MS" panose="020B0604020202020204" pitchFamily="50" charset="-128"/>
                <a:ea typeface="Arial Unicode MS" panose="020B0604020202020204" pitchFamily="50" charset="-128"/>
                <a:cs typeface="Arial Unicode MS" panose="020B0604020202020204" pitchFamily="50" charset="-128"/>
              </a:rPr>
              <a:t>     Institute</a:t>
            </a:r>
            <a:r>
              <a:rPr lang="en-US" altLang="ja-JP" sz="900" dirty="0">
                <a:latin typeface="Arial Unicode MS" panose="020B0604020202020204" pitchFamily="50" charset="-128"/>
                <a:ea typeface="Arial Unicode MS" panose="020B0604020202020204" pitchFamily="50" charset="-128"/>
                <a:cs typeface="Arial Unicode MS" panose="020B0604020202020204" pitchFamily="50" charset="-128"/>
              </a:rPr>
              <a:t>, Inc</a:t>
            </a:r>
            <a:r>
              <a:rPr lang="en-US" altLang="ja-JP" sz="9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9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t>
            </a:r>
            <a:endParaRPr sz="900" dirty="0">
              <a:latin typeface="PMingLiU"/>
              <a:cs typeface="PMingLiU"/>
            </a:endParaRPr>
          </a:p>
          <a:p>
            <a:pPr marL="12700">
              <a:spcBef>
                <a:spcPts val="600"/>
              </a:spcBef>
            </a:pPr>
            <a:r>
              <a:rPr sz="1800" dirty="0">
                <a:solidFill>
                  <a:srgbClr val="C0504D"/>
                </a:solidFill>
                <a:latin typeface="MS Mincho"/>
                <a:cs typeface="MS Mincho"/>
              </a:rPr>
              <a:t>■</a:t>
            </a:r>
            <a:r>
              <a:rPr sz="1800" spc="-235" dirty="0">
                <a:solidFill>
                  <a:srgbClr val="C0504D"/>
                </a:solidFill>
                <a:latin typeface="MS Mincho"/>
                <a:cs typeface="MS Mincho"/>
              </a:rPr>
              <a:t> </a:t>
            </a:r>
            <a:r>
              <a:rPr lang="en-US" altLang="ja-JP" b="1"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Counsel</a:t>
            </a:r>
            <a:endParaRPr lang="en-US" altLang="ja-JP" dirty="0">
              <a:latin typeface="Meiryo"/>
              <a:cs typeface="Meiryo"/>
            </a:endParaRPr>
          </a:p>
        </p:txBody>
      </p:sp>
      <p:sp>
        <p:nvSpPr>
          <p:cNvPr id="6" name="object 6"/>
          <p:cNvSpPr txBox="1"/>
          <p:nvPr/>
        </p:nvSpPr>
        <p:spPr>
          <a:xfrm>
            <a:off x="4953000" y="2528086"/>
            <a:ext cx="3962400" cy="1357295"/>
          </a:xfrm>
          <a:prstGeom prst="rect">
            <a:avLst/>
          </a:prstGeom>
        </p:spPr>
        <p:txBody>
          <a:bodyPr vert="horz" wrap="square" lIns="0" tIns="0" rIns="0" bIns="0" rtlCol="0">
            <a:spAutoFit/>
          </a:bodyPr>
          <a:lstStyle/>
          <a:p>
            <a:pPr marL="190500" marR="5080" indent="-178435">
              <a:lnSpc>
                <a:spcPct val="80000"/>
              </a:lnSpc>
            </a:pPr>
            <a:r>
              <a:rPr sz="1100" spc="250" dirty="0">
                <a:solidFill>
                  <a:srgbClr val="1F497D"/>
                </a:solidFill>
                <a:latin typeface="Lucida Sans Unicode"/>
                <a:cs typeface="Lucida Sans Unicode"/>
              </a:rPr>
              <a:t>▶</a:t>
            </a:r>
            <a:r>
              <a:rPr sz="1100" spc="-55" dirty="0">
                <a:solidFill>
                  <a:srgbClr val="1F497D"/>
                </a:solidFill>
                <a:latin typeface="Lucida Sans Unicode"/>
                <a:cs typeface="Lucida Sans Unicode"/>
              </a:rPr>
              <a:t> </a:t>
            </a:r>
            <a:r>
              <a:rPr lang="en-US" altLang="ja-JP" sz="1500" dirty="0" smtClean="0">
                <a:latin typeface="Arial Unicode MS" panose="020B0604020202020204" pitchFamily="50" charset="-128"/>
                <a:ea typeface="Arial Unicode MS" panose="020B0604020202020204" pitchFamily="50" charset="-128"/>
                <a:cs typeface="Arial Unicode MS" panose="020B0604020202020204" pitchFamily="50" charset="-128"/>
              </a:rPr>
              <a:t>Hideyuki </a:t>
            </a:r>
            <a:r>
              <a:rPr lang="en-US" altLang="ja-JP" sz="1500" dirty="0" err="1" smtClean="0">
                <a:latin typeface="Arial Unicode MS" panose="020B0604020202020204" pitchFamily="50" charset="-128"/>
                <a:ea typeface="Arial Unicode MS" panose="020B0604020202020204" pitchFamily="50" charset="-128"/>
                <a:cs typeface="Arial Unicode MS" panose="020B0604020202020204" pitchFamily="50" charset="-128"/>
              </a:rPr>
              <a:t>Tokuda</a:t>
            </a:r>
            <a:r>
              <a:rPr lang="en-US" altLang="ja-JP" sz="15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900" dirty="0" smtClean="0">
                <a:latin typeface="Arial Unicode MS" panose="020B0604020202020204" pitchFamily="50" charset="-128"/>
                <a:ea typeface="Arial Unicode MS" panose="020B0604020202020204" pitchFamily="50" charset="-128"/>
                <a:cs typeface="Arial Unicode MS" panose="020B0604020202020204" pitchFamily="50" charset="-128"/>
              </a:rPr>
              <a:t>(Dean, Graduate School of Media and Governance, </a:t>
            </a:r>
            <a:r>
              <a:rPr lang="en-US" altLang="ja-JP" sz="900" dirty="0" err="1" smtClean="0">
                <a:latin typeface="Arial Unicode MS" panose="020B0604020202020204" pitchFamily="50" charset="-128"/>
                <a:ea typeface="Arial Unicode MS" panose="020B0604020202020204" pitchFamily="50" charset="-128"/>
                <a:cs typeface="Arial Unicode MS" panose="020B0604020202020204" pitchFamily="50" charset="-128"/>
              </a:rPr>
              <a:t>Keiogijuku</a:t>
            </a:r>
            <a:r>
              <a:rPr lang="en-US" altLang="ja-JP" sz="9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900" dirty="0">
                <a:latin typeface="Arial Unicode MS" panose="020B0604020202020204" pitchFamily="50" charset="-128"/>
                <a:ea typeface="Arial Unicode MS" panose="020B0604020202020204" pitchFamily="50" charset="-128"/>
                <a:cs typeface="Arial Unicode MS" panose="020B0604020202020204" pitchFamily="50" charset="-128"/>
              </a:rPr>
              <a:t>University</a:t>
            </a:r>
            <a:r>
              <a:rPr lang="en-US" altLang="ja-JP" sz="9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lang="en-US" altLang="ja-JP" sz="1500" dirty="0" smtClean="0">
              <a:latin typeface="Arial Unicode MS" panose="020B0604020202020204" pitchFamily="50" charset="-128"/>
              <a:ea typeface="Arial Unicode MS" panose="020B0604020202020204" pitchFamily="50" charset="-128"/>
              <a:cs typeface="Arial Unicode MS" panose="020B0604020202020204" pitchFamily="50" charset="-128"/>
            </a:endParaRPr>
          </a:p>
          <a:p>
            <a:pPr marL="12700">
              <a:lnSpc>
                <a:spcPct val="100000"/>
              </a:lnSpc>
              <a:spcBef>
                <a:spcPts val="265"/>
              </a:spcBef>
            </a:pPr>
            <a:r>
              <a:rPr sz="1100" spc="250" dirty="0" smtClean="0">
                <a:solidFill>
                  <a:srgbClr val="1F497D"/>
                </a:solidFill>
                <a:latin typeface="Lucida Sans Unicode"/>
                <a:cs typeface="Lucida Sans Unicode"/>
              </a:rPr>
              <a:t>▶</a:t>
            </a:r>
            <a:r>
              <a:rPr sz="1100" spc="-60" dirty="0" smtClean="0">
                <a:solidFill>
                  <a:srgbClr val="1F497D"/>
                </a:solidFill>
                <a:latin typeface="Lucida Sans Unicode"/>
                <a:cs typeface="Lucida Sans Unicode"/>
              </a:rPr>
              <a:t> </a:t>
            </a:r>
            <a:r>
              <a:rPr lang="en-US" altLang="ja-JP" sz="1500" dirty="0" smtClean="0">
                <a:latin typeface="Arial Unicode MS" panose="020B0604020202020204" pitchFamily="50" charset="-128"/>
                <a:ea typeface="Arial Unicode MS" panose="020B0604020202020204" pitchFamily="50" charset="-128"/>
                <a:cs typeface="Arial Unicode MS" panose="020B0604020202020204" pitchFamily="50" charset="-128"/>
              </a:rPr>
              <a:t>Jun </a:t>
            </a:r>
            <a:r>
              <a:rPr lang="en-US" altLang="ja-JP" sz="1500" dirty="0" err="1" smtClean="0">
                <a:latin typeface="Arial Unicode MS" panose="020B0604020202020204" pitchFamily="50" charset="-128"/>
                <a:ea typeface="Arial Unicode MS" panose="020B0604020202020204" pitchFamily="50" charset="-128"/>
                <a:cs typeface="Arial Unicode MS" panose="020B0604020202020204" pitchFamily="50" charset="-128"/>
              </a:rPr>
              <a:t>Murai</a:t>
            </a:r>
            <a:r>
              <a:rPr lang="en-US" altLang="ja-JP" sz="15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900" dirty="0" smtClean="0">
                <a:latin typeface="Arial Unicode MS" panose="020B0604020202020204" pitchFamily="50" charset="-128"/>
                <a:ea typeface="Arial Unicode MS" panose="020B0604020202020204" pitchFamily="50" charset="-128"/>
                <a:cs typeface="Arial Unicode MS" panose="020B0604020202020204" pitchFamily="50" charset="-128"/>
              </a:rPr>
              <a:t>(Dean, Faculty of Environment and Information  </a:t>
            </a:r>
          </a:p>
          <a:p>
            <a:pPr marL="12700">
              <a:lnSpc>
                <a:spcPct val="100000"/>
              </a:lnSpc>
              <a:spcBef>
                <a:spcPts val="265"/>
              </a:spcBef>
            </a:pPr>
            <a:r>
              <a:rPr lang="en-US" altLang="ja-JP" sz="9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900" dirty="0" smtClean="0">
                <a:latin typeface="Arial Unicode MS" panose="020B0604020202020204" pitchFamily="50" charset="-128"/>
                <a:ea typeface="Arial Unicode MS" panose="020B0604020202020204" pitchFamily="50" charset="-128"/>
                <a:cs typeface="Arial Unicode MS" panose="020B0604020202020204" pitchFamily="50" charset="-128"/>
              </a:rPr>
              <a:t>     Studies, </a:t>
            </a:r>
            <a:r>
              <a:rPr lang="en-US" altLang="ja-JP" sz="900" dirty="0" err="1">
                <a:latin typeface="Arial Unicode MS" panose="020B0604020202020204" pitchFamily="50" charset="-128"/>
                <a:ea typeface="Arial Unicode MS" panose="020B0604020202020204" pitchFamily="50" charset="-128"/>
                <a:cs typeface="Arial Unicode MS" panose="020B0604020202020204" pitchFamily="50" charset="-128"/>
              </a:rPr>
              <a:t>Keiogijuku</a:t>
            </a:r>
            <a:r>
              <a:rPr lang="en-US" altLang="ja-JP" sz="900" dirty="0">
                <a:latin typeface="Arial Unicode MS" panose="020B0604020202020204" pitchFamily="50" charset="-128"/>
                <a:ea typeface="Arial Unicode MS" panose="020B0604020202020204" pitchFamily="50" charset="-128"/>
                <a:cs typeface="Arial Unicode MS" panose="020B0604020202020204" pitchFamily="50" charset="-128"/>
              </a:rPr>
              <a:t> University</a:t>
            </a:r>
            <a:r>
              <a:rPr lang="en-US" altLang="ja-JP" sz="9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sz="900" dirty="0">
              <a:latin typeface="PMingLiU"/>
              <a:cs typeface="PMingLiU"/>
            </a:endParaRPr>
          </a:p>
          <a:p>
            <a:pPr marL="12700">
              <a:lnSpc>
                <a:spcPts val="1300"/>
              </a:lnSpc>
              <a:spcBef>
                <a:spcPts val="275"/>
              </a:spcBef>
            </a:pPr>
            <a:r>
              <a:rPr sz="1100" spc="250" dirty="0">
                <a:solidFill>
                  <a:srgbClr val="1F497D"/>
                </a:solidFill>
                <a:latin typeface="Lucida Sans Unicode"/>
                <a:cs typeface="Lucida Sans Unicode"/>
              </a:rPr>
              <a:t>▶</a:t>
            </a:r>
            <a:r>
              <a:rPr sz="1100" spc="-125" dirty="0">
                <a:solidFill>
                  <a:srgbClr val="1F497D"/>
                </a:solidFill>
                <a:latin typeface="Lucida Sans Unicode"/>
                <a:cs typeface="Lucida Sans Unicode"/>
              </a:rPr>
              <a:t> </a:t>
            </a:r>
            <a:r>
              <a:rPr lang="en-US" altLang="ja-JP" sz="1500" dirty="0" smtClean="0">
                <a:latin typeface="Arial Unicode MS" panose="020B0604020202020204" pitchFamily="50" charset="-128"/>
                <a:ea typeface="Arial Unicode MS" panose="020B0604020202020204" pitchFamily="50" charset="-128"/>
                <a:cs typeface="Arial Unicode MS" panose="020B0604020202020204" pitchFamily="50" charset="-128"/>
              </a:rPr>
              <a:t>Takeshi </a:t>
            </a:r>
            <a:r>
              <a:rPr lang="en-US" altLang="ja-JP" sz="1500" dirty="0" err="1" smtClean="0">
                <a:latin typeface="Arial Unicode MS" panose="020B0604020202020204" pitchFamily="50" charset="-128"/>
                <a:ea typeface="Arial Unicode MS" panose="020B0604020202020204" pitchFamily="50" charset="-128"/>
                <a:cs typeface="Arial Unicode MS" panose="020B0604020202020204" pitchFamily="50" charset="-128"/>
              </a:rPr>
              <a:t>Uchiyamada</a:t>
            </a:r>
            <a:r>
              <a:rPr lang="en-US" altLang="ja-JP" sz="15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900" dirty="0" smtClean="0">
                <a:latin typeface="Arial Unicode MS" panose="020B0604020202020204" pitchFamily="50" charset="-128"/>
                <a:ea typeface="Arial Unicode MS" panose="020B0604020202020204" pitchFamily="50" charset="-128"/>
                <a:cs typeface="Arial Unicode MS" panose="020B0604020202020204" pitchFamily="50" charset="-128"/>
              </a:rPr>
              <a:t>(Vice Chairman, Chair of Committee  </a:t>
            </a:r>
          </a:p>
          <a:p>
            <a:pPr marL="12700">
              <a:lnSpc>
                <a:spcPts val="1300"/>
              </a:lnSpc>
              <a:spcBef>
                <a:spcPts val="275"/>
              </a:spcBef>
            </a:pPr>
            <a:r>
              <a:rPr lang="en-US" altLang="ja-JP" sz="9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900" dirty="0" smtClean="0">
                <a:latin typeface="Arial Unicode MS" panose="020B0604020202020204" pitchFamily="50" charset="-128"/>
                <a:ea typeface="Arial Unicode MS" panose="020B0604020202020204" pitchFamily="50" charset="-128"/>
                <a:cs typeface="Arial Unicode MS" panose="020B0604020202020204" pitchFamily="50" charset="-128"/>
              </a:rPr>
              <a:t>      on Information and Telecommunication Policy, Japan Business </a:t>
            </a:r>
          </a:p>
          <a:p>
            <a:pPr marL="12700">
              <a:lnSpc>
                <a:spcPts val="1300"/>
              </a:lnSpc>
              <a:spcBef>
                <a:spcPts val="275"/>
              </a:spcBef>
            </a:pPr>
            <a:r>
              <a:rPr lang="en-US" altLang="ja-JP" sz="9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900" dirty="0" smtClean="0">
                <a:latin typeface="Arial Unicode MS" panose="020B0604020202020204" pitchFamily="50" charset="-128"/>
                <a:ea typeface="Arial Unicode MS" panose="020B0604020202020204" pitchFamily="50" charset="-128"/>
                <a:cs typeface="Arial Unicode MS" panose="020B0604020202020204" pitchFamily="50" charset="-128"/>
              </a:rPr>
              <a:t>      Federation)</a:t>
            </a:r>
            <a:endParaRPr sz="1500" dirty="0">
              <a:latin typeface="PMingLiU"/>
              <a:cs typeface="PMingLiU"/>
            </a:endParaRPr>
          </a:p>
        </p:txBody>
      </p:sp>
      <p:sp>
        <p:nvSpPr>
          <p:cNvPr id="7" name="object 7"/>
          <p:cNvSpPr txBox="1"/>
          <p:nvPr/>
        </p:nvSpPr>
        <p:spPr>
          <a:xfrm>
            <a:off x="4586630" y="4133100"/>
            <a:ext cx="4044315" cy="1169551"/>
          </a:xfrm>
          <a:prstGeom prst="rect">
            <a:avLst/>
          </a:prstGeom>
        </p:spPr>
        <p:txBody>
          <a:bodyPr vert="horz" wrap="square" lIns="0" tIns="0" rIns="0" bIns="0" rtlCol="0">
            <a:spAutoFit/>
          </a:bodyPr>
          <a:lstStyle/>
          <a:p>
            <a:pPr marL="12700">
              <a:lnSpc>
                <a:spcPct val="100000"/>
              </a:lnSpc>
            </a:pPr>
            <a:r>
              <a:rPr sz="1800" dirty="0">
                <a:solidFill>
                  <a:srgbClr val="C0504D"/>
                </a:solidFill>
                <a:latin typeface="MS Mincho"/>
                <a:cs typeface="MS Mincho"/>
              </a:rPr>
              <a:t>■</a:t>
            </a:r>
            <a:r>
              <a:rPr sz="1800" spc="-235" dirty="0">
                <a:solidFill>
                  <a:srgbClr val="C0504D"/>
                </a:solidFill>
                <a:latin typeface="MS Mincho"/>
                <a:cs typeface="MS Mincho"/>
              </a:rPr>
              <a:t> </a:t>
            </a:r>
            <a:r>
              <a:rPr lang="en-US" b="1"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a:t>
            </a:r>
            <a:r>
              <a:rPr lang="en-US" sz="1800" b="1"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uditor</a:t>
            </a:r>
            <a:endParaRPr sz="1800" dirty="0">
              <a:latin typeface="Meiryo"/>
              <a:cs typeface="Meiryo"/>
            </a:endParaRPr>
          </a:p>
          <a:p>
            <a:pPr marL="546100" marR="5080" indent="-178435">
              <a:lnSpc>
                <a:spcPts val="1440"/>
              </a:lnSpc>
              <a:spcBef>
                <a:spcPts val="660"/>
              </a:spcBef>
            </a:pPr>
            <a:r>
              <a:rPr sz="1100" spc="250" dirty="0">
                <a:solidFill>
                  <a:srgbClr val="1F497D"/>
                </a:solidFill>
                <a:latin typeface="Lucida Sans Unicode"/>
                <a:cs typeface="Lucida Sans Unicode"/>
              </a:rPr>
              <a:t>▶</a:t>
            </a:r>
            <a:r>
              <a:rPr sz="1100" spc="-120" dirty="0">
                <a:solidFill>
                  <a:srgbClr val="1F497D"/>
                </a:solidFill>
                <a:latin typeface="Lucida Sans Unicode"/>
                <a:cs typeface="Lucida Sans Unicode"/>
              </a:rPr>
              <a:t> </a:t>
            </a:r>
            <a:r>
              <a:rPr lang="en-US" altLang="ja-JP" sz="1500" dirty="0" smtClean="0">
                <a:latin typeface="Arial Unicode MS" panose="020B0604020202020204" pitchFamily="50" charset="-128"/>
                <a:ea typeface="Arial Unicode MS" panose="020B0604020202020204" pitchFamily="50" charset="-128"/>
                <a:cs typeface="Arial Unicode MS" panose="020B0604020202020204" pitchFamily="50" charset="-128"/>
              </a:rPr>
              <a:t>Mieko Mio</a:t>
            </a:r>
            <a:r>
              <a:rPr lang="en-US" altLang="ja-JP" sz="900" dirty="0" smtClean="0">
                <a:latin typeface="Arial Unicode MS" panose="020B0604020202020204" pitchFamily="50" charset="-128"/>
                <a:ea typeface="Arial Unicode MS" panose="020B0604020202020204" pitchFamily="50" charset="-128"/>
                <a:cs typeface="Arial Unicode MS" panose="020B0604020202020204" pitchFamily="50" charset="-128"/>
              </a:rPr>
              <a:t> (Lawyer, Cube M Law Firm)</a:t>
            </a:r>
            <a:endParaRPr sz="1500" dirty="0">
              <a:latin typeface="PMingLiU"/>
              <a:cs typeface="PMingLiU"/>
            </a:endParaRPr>
          </a:p>
          <a:p>
            <a:pPr marL="12700">
              <a:lnSpc>
                <a:spcPct val="100000"/>
              </a:lnSpc>
              <a:spcBef>
                <a:spcPts val="610"/>
              </a:spcBef>
            </a:pPr>
            <a:r>
              <a:rPr sz="1800" dirty="0">
                <a:solidFill>
                  <a:srgbClr val="C0504D"/>
                </a:solidFill>
                <a:latin typeface="MS Mincho"/>
                <a:cs typeface="MS Mincho"/>
              </a:rPr>
              <a:t>■</a:t>
            </a:r>
            <a:r>
              <a:rPr sz="1800" spc="-235" dirty="0">
                <a:solidFill>
                  <a:srgbClr val="C0504D"/>
                </a:solidFill>
                <a:latin typeface="MS Mincho"/>
                <a:cs typeface="MS Mincho"/>
              </a:rPr>
              <a:t> </a:t>
            </a:r>
            <a:r>
              <a:rPr lang="en-US" sz="1800" b="1"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Secretariat</a:t>
            </a:r>
            <a:endParaRPr sz="1800" dirty="0">
              <a:latin typeface="Meiryo"/>
              <a:cs typeface="Meiryo"/>
            </a:endParaRPr>
          </a:p>
          <a:p>
            <a:pPr marL="367665">
              <a:lnSpc>
                <a:spcPct val="100000"/>
              </a:lnSpc>
              <a:spcBef>
                <a:spcPts val="320"/>
              </a:spcBef>
            </a:pPr>
            <a:r>
              <a:rPr sz="1100" spc="250" dirty="0">
                <a:solidFill>
                  <a:srgbClr val="1F497D"/>
                </a:solidFill>
                <a:latin typeface="Lucida Sans Unicode"/>
                <a:cs typeface="Lucida Sans Unicode"/>
              </a:rPr>
              <a:t>▶</a:t>
            </a:r>
            <a:r>
              <a:rPr sz="1100" spc="-175" dirty="0">
                <a:solidFill>
                  <a:srgbClr val="1F497D"/>
                </a:solidFill>
                <a:latin typeface="Lucida Sans Unicode"/>
                <a:cs typeface="Lucida Sans Unicode"/>
              </a:rPr>
              <a:t> </a:t>
            </a:r>
            <a:r>
              <a:rPr lang="en-US" altLang="ja-JP" sz="1500" dirty="0" smtClean="0">
                <a:latin typeface="Arial Unicode MS" panose="020B0604020202020204" pitchFamily="50" charset="-128"/>
                <a:ea typeface="Arial Unicode MS" panose="020B0604020202020204" pitchFamily="50" charset="-128"/>
                <a:cs typeface="Arial Unicode MS" panose="020B0604020202020204" pitchFamily="50" charset="-128"/>
              </a:rPr>
              <a:t>Mitsubishi Research Institute, Inc.</a:t>
            </a:r>
            <a:endParaRPr sz="1500" dirty="0">
              <a:latin typeface="PMingLiU"/>
              <a:cs typeface="PMingLiU"/>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125" y="212140"/>
            <a:ext cx="8453749" cy="549380"/>
          </a:xfrm>
          <a:prstGeom prst="rect">
            <a:avLst/>
          </a:prstGeom>
        </p:spPr>
        <p:txBody>
          <a:bodyPr vert="horz" wrap="square" lIns="0" tIns="147827" rIns="0" bIns="0" rtlCol="0">
            <a:spAutoFit/>
          </a:bodyPr>
          <a:lstStyle/>
          <a:p>
            <a:pPr marL="12700">
              <a:lnSpc>
                <a:spcPct val="100000"/>
              </a:lnSpc>
            </a:pPr>
            <a:r>
              <a:rPr lang="en-US" dirty="0" smtClean="0">
                <a:latin typeface="Arial Unicode MS" panose="020B0604020202020204" pitchFamily="50" charset="-128"/>
                <a:ea typeface="Arial Unicode MS" panose="020B0604020202020204" pitchFamily="50" charset="-128"/>
                <a:cs typeface="Arial Unicode MS" panose="020B0604020202020204" pitchFamily="50" charset="-128"/>
              </a:rPr>
              <a:t>Staff, Supporting Members, Local Authority Members </a:t>
            </a:r>
            <a:endParaRPr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24</a:t>
            </a:fld>
            <a:endParaRPr dirty="0"/>
          </a:p>
        </p:txBody>
      </p:sp>
      <p:sp>
        <p:nvSpPr>
          <p:cNvPr id="3" name="object 3"/>
          <p:cNvSpPr txBox="1">
            <a:spLocks noGrp="1"/>
          </p:cNvSpPr>
          <p:nvPr>
            <p:ph type="body" idx="1"/>
          </p:nvPr>
        </p:nvSpPr>
        <p:spPr>
          <a:xfrm>
            <a:off x="311698" y="1146111"/>
            <a:ext cx="8520602" cy="4706417"/>
          </a:xfrm>
          <a:prstGeom prst="rect">
            <a:avLst/>
          </a:prstGeom>
        </p:spPr>
        <p:txBody>
          <a:bodyPr vert="horz" wrap="square" lIns="0" tIns="0" rIns="0" bIns="0" rtlCol="0">
            <a:spAutoFit/>
          </a:bodyPr>
          <a:lstStyle/>
          <a:p>
            <a:pPr marL="12700">
              <a:lnSpc>
                <a:spcPct val="100000"/>
              </a:lnSpc>
            </a:pPr>
            <a:r>
              <a:rPr b="0" dirty="0">
                <a:solidFill>
                  <a:srgbClr val="C0504D"/>
                </a:solidFill>
                <a:latin typeface="MS Mincho"/>
                <a:cs typeface="MS Mincho"/>
              </a:rPr>
              <a:t>■</a:t>
            </a:r>
            <a:r>
              <a:rPr b="0" spc="-655" dirty="0">
                <a:solidFill>
                  <a:srgbClr val="C0504D"/>
                </a:solidFill>
                <a:latin typeface="MS Mincho"/>
                <a:cs typeface="MS Mincho"/>
              </a:rPr>
              <a:t> </a:t>
            </a:r>
            <a:r>
              <a:rPr lang="en-US" spc="-5" dirty="0" smtClean="0">
                <a:latin typeface="Arial Unicode MS" panose="020B0604020202020204" pitchFamily="50" charset="-128"/>
                <a:ea typeface="Arial Unicode MS" panose="020B0604020202020204" pitchFamily="50" charset="-128"/>
                <a:cs typeface="Arial Unicode MS" panose="020B0604020202020204" pitchFamily="50" charset="-128"/>
              </a:rPr>
              <a:t>Staff (in Japanese alphabetical order, 9 corporations in total)</a:t>
            </a:r>
            <a:endParaRPr spc="-5" dirty="0"/>
          </a:p>
          <a:p>
            <a:pPr marL="367665">
              <a:lnSpc>
                <a:spcPct val="100000"/>
              </a:lnSpc>
              <a:spcBef>
                <a:spcPts val="935"/>
              </a:spcBef>
            </a:pPr>
            <a:r>
              <a:rPr sz="1350" b="0" spc="50" dirty="0" smtClean="0">
                <a:solidFill>
                  <a:srgbClr val="1F497D"/>
                </a:solidFill>
                <a:latin typeface="Lucida Sans Unicode"/>
                <a:cs typeface="Lucida Sans Unicode"/>
              </a:rPr>
              <a:t>▶</a:t>
            </a:r>
            <a:r>
              <a:rPr lang="en-US" sz="1350" b="0" spc="50" dirty="0" smtClean="0">
                <a:solidFill>
                  <a:srgbClr val="1F497D"/>
                </a:solidFill>
                <a:latin typeface="Lucida Sans Unicode"/>
                <a:cs typeface="Lucida Sans Unicode"/>
              </a:rPr>
              <a:t> </a:t>
            </a:r>
            <a:r>
              <a:rPr sz="1800" b="0" spc="50" dirty="0" smtClean="0">
                <a:latin typeface="Arial Unicode MS" panose="020B0604020202020204" pitchFamily="50" charset="-128"/>
                <a:ea typeface="Arial Unicode MS" panose="020B0604020202020204" pitchFamily="50" charset="-128"/>
                <a:cs typeface="Arial Unicode MS" panose="020B0604020202020204" pitchFamily="50" charset="-128"/>
              </a:rPr>
              <a:t>KDDI</a:t>
            </a:r>
            <a:r>
              <a:rPr lang="en-US" sz="1800" b="0" spc="50" dirty="0" smtClean="0">
                <a:latin typeface="Arial Unicode MS" panose="020B0604020202020204" pitchFamily="50" charset="-128"/>
                <a:ea typeface="Arial Unicode MS" panose="020B0604020202020204" pitchFamily="50" charset="-128"/>
                <a:cs typeface="Arial Unicode MS" panose="020B0604020202020204" pitchFamily="50" charset="-128"/>
              </a:rPr>
              <a:t> Corporation </a:t>
            </a:r>
            <a:endParaRPr sz="1800" dirty="0">
              <a:latin typeface="PMingLiU"/>
              <a:cs typeface="PMingLiU"/>
            </a:endParaRPr>
          </a:p>
          <a:p>
            <a:pPr marL="367665">
              <a:lnSpc>
                <a:spcPct val="100000"/>
              </a:lnSpc>
              <a:spcBef>
                <a:spcPts val="755"/>
              </a:spcBef>
            </a:pPr>
            <a:r>
              <a:rPr sz="1350" b="0" spc="80" dirty="0" smtClean="0">
                <a:solidFill>
                  <a:srgbClr val="1F497D"/>
                </a:solidFill>
                <a:latin typeface="Lucida Sans Unicode"/>
                <a:cs typeface="Lucida Sans Unicode"/>
              </a:rPr>
              <a:t>▶</a:t>
            </a:r>
            <a:r>
              <a:rPr lang="en-US" sz="1350" b="0" spc="80" dirty="0" smtClean="0">
                <a:solidFill>
                  <a:srgbClr val="1F497D"/>
                </a:solidFill>
                <a:latin typeface="Lucida Sans Unicode"/>
                <a:cs typeface="Lucida Sans Unicode"/>
              </a:rPr>
              <a:t> </a:t>
            </a:r>
            <a:r>
              <a:rPr lang="en-US" altLang="ja-JP" sz="1800" b="0" dirty="0" err="1" smtClean="0">
                <a:latin typeface="Arial Unicode MS" panose="020B0604020202020204" pitchFamily="50" charset="-128"/>
                <a:ea typeface="Arial Unicode MS" panose="020B0604020202020204" pitchFamily="50" charset="-128"/>
                <a:cs typeface="Arial Unicode MS" panose="020B0604020202020204" pitchFamily="50" charset="-128"/>
              </a:rPr>
              <a:t>Dentsu</a:t>
            </a:r>
            <a:r>
              <a:rPr lang="en-US" altLang="ja-JP" sz="1800" b="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800" b="0" dirty="0">
                <a:latin typeface="Arial Unicode MS" panose="020B0604020202020204" pitchFamily="50" charset="-128"/>
                <a:ea typeface="Arial Unicode MS" panose="020B0604020202020204" pitchFamily="50" charset="-128"/>
                <a:cs typeface="Arial Unicode MS" panose="020B0604020202020204" pitchFamily="50" charset="-128"/>
              </a:rPr>
              <a:t>Inc</a:t>
            </a:r>
            <a:r>
              <a:rPr lang="en-US" altLang="ja-JP" sz="1800" b="0" dirty="0"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sz="1800" dirty="0" smtClean="0">
              <a:latin typeface="PMingLiU"/>
              <a:cs typeface="PMingLiU"/>
            </a:endParaRPr>
          </a:p>
          <a:p>
            <a:pPr marL="367665">
              <a:lnSpc>
                <a:spcPct val="100000"/>
              </a:lnSpc>
              <a:spcBef>
                <a:spcPts val="755"/>
              </a:spcBef>
            </a:pPr>
            <a:r>
              <a:rPr sz="1350" b="0" spc="25" dirty="0" smtClean="0">
                <a:solidFill>
                  <a:srgbClr val="1F497D"/>
                </a:solidFill>
                <a:latin typeface="Lucida Sans Unicode"/>
                <a:cs typeface="Lucida Sans Unicode"/>
              </a:rPr>
              <a:t>▶</a:t>
            </a:r>
            <a:r>
              <a:rPr lang="en-US" altLang="ja-JP" sz="1800" b="0" dirty="0">
                <a:latin typeface="Arial Unicode MS" panose="020B0604020202020204" pitchFamily="50" charset="-128"/>
                <a:ea typeface="Arial Unicode MS" panose="020B0604020202020204" pitchFamily="50" charset="-128"/>
                <a:cs typeface="Arial Unicode MS" panose="020B0604020202020204" pitchFamily="50" charset="-128"/>
              </a:rPr>
              <a:t> IBM Japan, Ltd</a:t>
            </a:r>
            <a:r>
              <a:rPr lang="en-US" altLang="ja-JP" sz="1800" b="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endParaRPr sz="1800" dirty="0" smtClean="0">
              <a:latin typeface="PMingLiU"/>
              <a:cs typeface="PMingLiU"/>
            </a:endParaRPr>
          </a:p>
          <a:p>
            <a:pPr marL="367665">
              <a:lnSpc>
                <a:spcPct val="100000"/>
              </a:lnSpc>
              <a:spcBef>
                <a:spcPts val="755"/>
              </a:spcBef>
            </a:pPr>
            <a:r>
              <a:rPr sz="1350" b="0" spc="50" dirty="0" smtClean="0">
                <a:solidFill>
                  <a:srgbClr val="1F497D"/>
                </a:solidFill>
                <a:latin typeface="Lucida Sans Unicode"/>
                <a:cs typeface="Lucida Sans Unicode"/>
              </a:rPr>
              <a:t>▶</a:t>
            </a:r>
            <a:r>
              <a:rPr lang="en-US" altLang="ja-JP" sz="1800" b="0" dirty="0">
                <a:latin typeface="Arial Unicode MS" panose="020B0604020202020204" pitchFamily="50" charset="-128"/>
                <a:ea typeface="Arial Unicode MS" panose="020B0604020202020204" pitchFamily="50" charset="-128"/>
                <a:cs typeface="Arial Unicode MS" panose="020B0604020202020204" pitchFamily="50" charset="-128"/>
              </a:rPr>
              <a:t> NEC </a:t>
            </a:r>
            <a:r>
              <a:rPr lang="en-US" altLang="ja-JP" sz="1800" b="0" dirty="0" smtClean="0">
                <a:latin typeface="Arial Unicode MS" panose="020B0604020202020204" pitchFamily="50" charset="-128"/>
                <a:ea typeface="Arial Unicode MS" panose="020B0604020202020204" pitchFamily="50" charset="-128"/>
                <a:cs typeface="Arial Unicode MS" panose="020B0604020202020204" pitchFamily="50" charset="-128"/>
              </a:rPr>
              <a:t>Corporation </a:t>
            </a:r>
            <a:endParaRPr sz="1800" dirty="0">
              <a:latin typeface="PMingLiU"/>
              <a:cs typeface="PMingLiU"/>
            </a:endParaRPr>
          </a:p>
          <a:p>
            <a:pPr marL="367665">
              <a:lnSpc>
                <a:spcPct val="100000"/>
              </a:lnSpc>
              <a:spcBef>
                <a:spcPts val="755"/>
              </a:spcBef>
            </a:pPr>
            <a:r>
              <a:rPr sz="1350" b="0" spc="40" dirty="0" smtClean="0">
                <a:solidFill>
                  <a:srgbClr val="1F497D"/>
                </a:solidFill>
                <a:latin typeface="Lucida Sans Unicode"/>
                <a:cs typeface="Lucida Sans Unicode"/>
              </a:rPr>
              <a:t>▶</a:t>
            </a:r>
            <a:r>
              <a:rPr lang="en-US" altLang="ja-JP" sz="1800" b="0" dirty="0">
                <a:latin typeface="Arial Unicode MS" panose="020B0604020202020204" pitchFamily="50" charset="-128"/>
                <a:ea typeface="Arial Unicode MS" panose="020B0604020202020204" pitchFamily="50" charset="-128"/>
                <a:cs typeface="Arial Unicode MS" panose="020B0604020202020204" pitchFamily="50" charset="-128"/>
              </a:rPr>
              <a:t> NTT </a:t>
            </a:r>
            <a:r>
              <a:rPr lang="en-US" altLang="ja-JP" sz="1800" b="0" dirty="0" smtClean="0">
                <a:latin typeface="Arial Unicode MS" panose="020B0604020202020204" pitchFamily="50" charset="-128"/>
                <a:ea typeface="Arial Unicode MS" panose="020B0604020202020204" pitchFamily="50" charset="-128"/>
                <a:cs typeface="Arial Unicode MS" panose="020B0604020202020204" pitchFamily="50" charset="-128"/>
              </a:rPr>
              <a:t>Corporation </a:t>
            </a:r>
          </a:p>
          <a:p>
            <a:pPr marL="367665">
              <a:lnSpc>
                <a:spcPct val="100000"/>
              </a:lnSpc>
              <a:spcBef>
                <a:spcPts val="755"/>
              </a:spcBef>
            </a:pPr>
            <a:r>
              <a:rPr sz="1350" b="0" spc="25" dirty="0" smtClean="0">
                <a:solidFill>
                  <a:srgbClr val="1F497D"/>
                </a:solidFill>
                <a:latin typeface="Lucida Sans Unicode"/>
                <a:cs typeface="Lucida Sans Unicode"/>
              </a:rPr>
              <a:t>▶</a:t>
            </a:r>
            <a:r>
              <a:rPr lang="en-US" altLang="ja-JP" sz="1800" b="0" dirty="0">
                <a:latin typeface="Arial Unicode MS" panose="020B0604020202020204" pitchFamily="50" charset="-128"/>
                <a:ea typeface="Arial Unicode MS" panose="020B0604020202020204" pitchFamily="50" charset="-128"/>
                <a:cs typeface="Arial Unicode MS" panose="020B0604020202020204" pitchFamily="50" charset="-128"/>
              </a:rPr>
              <a:t> Microsoft </a:t>
            </a:r>
            <a:r>
              <a:rPr lang="en-US" altLang="ja-JP" sz="1800" b="0" dirty="0" smtClean="0">
                <a:latin typeface="Arial Unicode MS" panose="020B0604020202020204" pitchFamily="50" charset="-128"/>
                <a:ea typeface="Arial Unicode MS" panose="020B0604020202020204" pitchFamily="50" charset="-128"/>
                <a:cs typeface="Arial Unicode MS" panose="020B0604020202020204" pitchFamily="50" charset="-128"/>
              </a:rPr>
              <a:t>Japan Co., Ltd.</a:t>
            </a:r>
            <a:endParaRPr sz="1800" dirty="0">
              <a:latin typeface="PMingLiU"/>
              <a:cs typeface="PMingLiU"/>
            </a:endParaRPr>
          </a:p>
          <a:p>
            <a:pPr marL="367665">
              <a:lnSpc>
                <a:spcPct val="100000"/>
              </a:lnSpc>
              <a:spcBef>
                <a:spcPts val="755"/>
              </a:spcBef>
            </a:pPr>
            <a:r>
              <a:rPr lang="en-US" altLang="ja-JP" sz="1800" b="0" spc="25" dirty="0">
                <a:solidFill>
                  <a:srgbClr val="1F497D"/>
                </a:solidFill>
                <a:latin typeface="Lucida Sans Unicode"/>
                <a:cs typeface="Lucida Sans Unicode"/>
              </a:rPr>
              <a:t>▶</a:t>
            </a:r>
            <a:r>
              <a:rPr lang="en-US" altLang="ja-JP" sz="1800" b="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800" b="0" dirty="0" smtClean="0">
                <a:latin typeface="Arial Unicode MS" panose="020B0604020202020204" pitchFamily="50" charset="-128"/>
                <a:ea typeface="Arial Unicode MS" panose="020B0604020202020204" pitchFamily="50" charset="-128"/>
                <a:cs typeface="Arial Unicode MS" panose="020B0604020202020204" pitchFamily="50" charset="-128"/>
              </a:rPr>
              <a:t>Hitachi</a:t>
            </a:r>
            <a:r>
              <a:rPr lang="en-US" altLang="ja-JP" sz="1800" b="0" dirty="0">
                <a:latin typeface="Arial Unicode MS" panose="020B0604020202020204" pitchFamily="50" charset="-128"/>
                <a:ea typeface="Arial Unicode MS" panose="020B0604020202020204" pitchFamily="50" charset="-128"/>
                <a:cs typeface="Arial Unicode MS" panose="020B0604020202020204" pitchFamily="50" charset="-128"/>
              </a:rPr>
              <a:t>, Ltd</a:t>
            </a:r>
            <a:r>
              <a:rPr lang="en-US" altLang="ja-JP" sz="1800" b="0" dirty="0"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sz="1800" dirty="0">
              <a:latin typeface="PMingLiU"/>
              <a:cs typeface="PMingLiU"/>
            </a:endParaRPr>
          </a:p>
          <a:p>
            <a:pPr marL="367665">
              <a:lnSpc>
                <a:spcPct val="100000"/>
              </a:lnSpc>
              <a:spcBef>
                <a:spcPts val="755"/>
              </a:spcBef>
            </a:pPr>
            <a:r>
              <a:rPr sz="1350" b="0" spc="65" dirty="0" smtClean="0">
                <a:solidFill>
                  <a:srgbClr val="1F497D"/>
                </a:solidFill>
                <a:latin typeface="Lucida Sans Unicode"/>
                <a:cs typeface="Lucida Sans Unicode"/>
              </a:rPr>
              <a:t>▶</a:t>
            </a:r>
            <a:r>
              <a:rPr lang="en-US" altLang="ja-JP" sz="1800" b="0" dirty="0">
                <a:latin typeface="Arial Unicode MS" panose="020B0604020202020204" pitchFamily="50" charset="-128"/>
                <a:ea typeface="Arial Unicode MS" panose="020B0604020202020204" pitchFamily="50" charset="-128"/>
                <a:cs typeface="Arial Unicode MS" panose="020B0604020202020204" pitchFamily="50" charset="-128"/>
              </a:rPr>
              <a:t> FUJITSU </a:t>
            </a:r>
            <a:r>
              <a:rPr lang="en-US" altLang="ja-JP" sz="1800" b="0" dirty="0" smtClean="0">
                <a:latin typeface="Arial Unicode MS" panose="020B0604020202020204" pitchFamily="50" charset="-128"/>
                <a:ea typeface="Arial Unicode MS" panose="020B0604020202020204" pitchFamily="50" charset="-128"/>
                <a:cs typeface="Arial Unicode MS" panose="020B0604020202020204" pitchFamily="50" charset="-128"/>
              </a:rPr>
              <a:t>LIMITED</a:t>
            </a:r>
            <a:r>
              <a:rPr lang="en-US" altLang="ja-JP" sz="1800" b="0" spc="65" dirty="0">
                <a:latin typeface="PMingLiU"/>
                <a:cs typeface="Arial Unicode MS" panose="020B0604020202020204" pitchFamily="50" charset="-128"/>
              </a:rPr>
              <a:t> </a:t>
            </a:r>
            <a:endParaRPr sz="1800" dirty="0">
              <a:latin typeface="PMingLiU"/>
              <a:cs typeface="PMingLiU"/>
            </a:endParaRPr>
          </a:p>
          <a:p>
            <a:pPr marL="367665">
              <a:lnSpc>
                <a:spcPct val="100000"/>
              </a:lnSpc>
              <a:spcBef>
                <a:spcPts val="755"/>
              </a:spcBef>
            </a:pPr>
            <a:r>
              <a:rPr sz="1800" b="0" spc="3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800" b="0" dirty="0">
                <a:latin typeface="Arial Unicode MS" panose="020B0604020202020204" pitchFamily="50" charset="-128"/>
                <a:ea typeface="Arial Unicode MS" panose="020B0604020202020204" pitchFamily="50" charset="-128"/>
                <a:cs typeface="Arial Unicode MS" panose="020B0604020202020204" pitchFamily="50" charset="-128"/>
              </a:rPr>
              <a:t> Mitsubishi Research Institute, Inc</a:t>
            </a:r>
            <a:r>
              <a:rPr lang="en-US" altLang="ja-JP" sz="1800" b="0" dirty="0"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sz="1800" dirty="0">
              <a:latin typeface="PMingLiU"/>
              <a:cs typeface="PMingLiU"/>
            </a:endParaRPr>
          </a:p>
          <a:p>
            <a:pPr marL="12700">
              <a:lnSpc>
                <a:spcPct val="100000"/>
              </a:lnSpc>
              <a:spcBef>
                <a:spcPts val="1080"/>
              </a:spcBef>
            </a:pPr>
            <a:r>
              <a:rPr b="0" dirty="0">
                <a:solidFill>
                  <a:srgbClr val="C0504D"/>
                </a:solidFill>
                <a:latin typeface="MS Mincho"/>
                <a:cs typeface="MS Mincho"/>
              </a:rPr>
              <a:t>■</a:t>
            </a:r>
            <a:r>
              <a:rPr b="0" spc="-640" dirty="0">
                <a:solidFill>
                  <a:srgbClr val="C0504D"/>
                </a:solidFill>
                <a:latin typeface="MS Mincho"/>
                <a:cs typeface="MS Mincho"/>
              </a:rPr>
              <a: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Local Authority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Members</a:t>
            </a:r>
            <a:r>
              <a:rPr lang="en-US" altLang="ja-JP" spc="-5" dirty="0">
                <a:latin typeface="Meiryo"/>
                <a:cs typeface="Arial Unicode MS" panose="020B0604020202020204" pitchFamily="50" charset="-128"/>
              </a:rPr>
              <a:t> </a:t>
            </a:r>
            <a:r>
              <a:rPr lang="en-US" altLang="ja-JP" spc="-5" dirty="0" smtClean="0">
                <a:latin typeface="Arial Unicode MS" panose="020B0604020202020204" pitchFamily="50" charset="-128"/>
                <a:ea typeface="Arial Unicode MS" panose="020B0604020202020204" pitchFamily="50" charset="-128"/>
                <a:cs typeface="Arial Unicode MS" panose="020B0604020202020204" pitchFamily="50" charset="-128"/>
              </a:rPr>
              <a:t>(54 organizations in total)</a:t>
            </a:r>
            <a:endParaRPr spc="-5" dirty="0">
              <a:latin typeface="Meiryo"/>
              <a:cs typeface="Meiryo"/>
            </a:endParaRPr>
          </a:p>
          <a:p>
            <a:pPr marL="12700">
              <a:spcBef>
                <a:spcPts val="1260"/>
              </a:spcBef>
            </a:pPr>
            <a:r>
              <a:rPr b="0" dirty="0">
                <a:solidFill>
                  <a:srgbClr val="C0504D"/>
                </a:solidFill>
                <a:latin typeface="MS Mincho"/>
                <a:cs typeface="MS Mincho"/>
              </a:rPr>
              <a:t>■</a:t>
            </a:r>
            <a:r>
              <a:rPr b="0" spc="-635" dirty="0">
                <a:solidFill>
                  <a:srgbClr val="C0504D"/>
                </a:solidFill>
                <a:latin typeface="MS Mincho"/>
                <a:cs typeface="MS Mincho"/>
              </a:rPr>
              <a: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Supporting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Members</a:t>
            </a:r>
            <a:r>
              <a:rPr lang="en-US" altLang="ja-JP" spc="-5" dirty="0">
                <a:latin typeface="Meiryo"/>
                <a:cs typeface="Arial Unicode MS" panose="020B0604020202020204" pitchFamily="50" charset="-128"/>
              </a:rPr>
              <a:t> </a:t>
            </a:r>
            <a:r>
              <a:rPr lang="en-US" altLang="ja-JP" spc="-5" dirty="0" smtClean="0">
                <a:latin typeface="Arial Unicode MS" panose="020B0604020202020204" pitchFamily="50" charset="-128"/>
                <a:ea typeface="Arial Unicode MS" panose="020B0604020202020204" pitchFamily="50" charset="-128"/>
                <a:cs typeface="Arial Unicode MS" panose="020B0604020202020204" pitchFamily="50" charset="-128"/>
              </a:rPr>
              <a:t>(110 organizations &amp; 3 individuals </a:t>
            </a:r>
            <a:r>
              <a:rPr lang="en-US" altLang="ja-JP" spc="-5" dirty="0">
                <a:latin typeface="Arial Unicode MS" panose="020B0604020202020204" pitchFamily="50" charset="-128"/>
                <a:ea typeface="Arial Unicode MS" panose="020B0604020202020204" pitchFamily="50" charset="-128"/>
                <a:cs typeface="Arial Unicode MS" panose="020B0604020202020204" pitchFamily="50" charset="-128"/>
              </a:rPr>
              <a:t>in total</a:t>
            </a:r>
            <a:r>
              <a:rPr lang="en-US" altLang="ja-JP" spc="-5" dirty="0"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lang="en-US" altLang="ja-JP" spc="-5" dirty="0">
              <a:latin typeface="Meiryo"/>
              <a:cs typeface="Meiryo"/>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125" y="212140"/>
            <a:ext cx="8453749" cy="707886"/>
          </a:xfrm>
          <a:prstGeom prst="rect">
            <a:avLst/>
          </a:prstGeom>
        </p:spPr>
        <p:txBody>
          <a:bodyPr vert="horz" wrap="square" lIns="0" tIns="0" rIns="0" bIns="0" rtlCol="0">
            <a:spAutoFit/>
          </a:bodyPr>
          <a:lstStyle/>
          <a:p>
            <a:pPr marL="12700">
              <a:lnSpc>
                <a:spcPct val="100000"/>
              </a:lnSpc>
            </a:pPr>
            <a:r>
              <a:rPr lang="en-US" sz="2300" dirty="0" smtClean="0">
                <a:latin typeface="Arial Unicode MS" panose="020B0604020202020204" pitchFamily="50" charset="-128"/>
                <a:ea typeface="Arial Unicode MS" panose="020B0604020202020204" pitchFamily="50" charset="-128"/>
                <a:cs typeface="Arial Unicode MS" panose="020B0604020202020204" pitchFamily="50" charset="-128"/>
              </a:rPr>
              <a:t>VLED Activities in Fiscal 2015 </a:t>
            </a:r>
            <a:endParaRPr sz="2300" dirty="0">
              <a:latin typeface="Tahoma"/>
              <a:cs typeface="Tahoma"/>
            </a:endParaRPr>
          </a:p>
          <a:p>
            <a:pPr marL="12700">
              <a:lnSpc>
                <a:spcPct val="100000"/>
              </a:lnSpc>
            </a:pPr>
            <a:r>
              <a:rPr lang="en-US" sz="2300" dirty="0" smtClean="0">
                <a:latin typeface="Arial Unicode MS" panose="020B0604020202020204" pitchFamily="50" charset="-128"/>
                <a:ea typeface="Arial Unicode MS" panose="020B0604020202020204" pitchFamily="50" charset="-128"/>
                <a:cs typeface="Arial Unicode MS" panose="020B0604020202020204" pitchFamily="50" charset="-128"/>
              </a:rPr>
              <a:t>(Activities of Committees)</a:t>
            </a:r>
            <a:endParaRPr sz="230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25</a:t>
            </a:fld>
            <a:endParaRPr dirty="0"/>
          </a:p>
        </p:txBody>
      </p:sp>
      <p:sp>
        <p:nvSpPr>
          <p:cNvPr id="3" name="object 3"/>
          <p:cNvSpPr txBox="1"/>
          <p:nvPr/>
        </p:nvSpPr>
        <p:spPr>
          <a:xfrm>
            <a:off x="311698" y="1121727"/>
            <a:ext cx="7917902" cy="5501506"/>
          </a:xfrm>
          <a:prstGeom prst="rect">
            <a:avLst/>
          </a:prstGeom>
        </p:spPr>
        <p:txBody>
          <a:bodyPr vert="horz" wrap="square" lIns="0" tIns="0" rIns="0" bIns="0" rtlCol="0">
            <a:spAutoFit/>
          </a:bodyPr>
          <a:lstStyle/>
          <a:p>
            <a:pPr marL="12700">
              <a:lnSpc>
                <a:spcPts val="1700"/>
              </a:lnSpc>
            </a:pPr>
            <a:r>
              <a:rPr sz="2100" dirty="0" smtClean="0">
                <a:solidFill>
                  <a:srgbClr val="C0504D"/>
                </a:solidFill>
                <a:latin typeface="MS Mincho"/>
                <a:cs typeface="MS Mincho"/>
              </a:rPr>
              <a:t>■</a:t>
            </a:r>
            <a:r>
              <a:rPr lang="en-US" sz="2100" b="1" dirty="0" smtClean="0">
                <a:solidFill>
                  <a:srgbClr val="444444"/>
                </a:solidFill>
                <a:latin typeface="Meiryo"/>
                <a:cs typeface="Meiryo"/>
              </a:rPr>
              <a:t> </a:t>
            </a:r>
            <a:r>
              <a:rPr lang="en-US" sz="2100" b="1"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Technical Committee</a:t>
            </a:r>
            <a:endParaRPr sz="2100" dirty="0">
              <a:latin typeface="Meiryo"/>
              <a:cs typeface="Meiryo"/>
            </a:endParaRPr>
          </a:p>
          <a:p>
            <a:pPr marL="367665">
              <a:lnSpc>
                <a:spcPts val="1700"/>
              </a:lnSpc>
              <a:spcBef>
                <a:spcPts val="660"/>
              </a:spcBef>
            </a:pPr>
            <a:r>
              <a:rPr sz="1350" spc="325" dirty="0" smtClean="0">
                <a:solidFill>
                  <a:srgbClr val="1F497D"/>
                </a:solidFill>
                <a:latin typeface="Lucida Sans Unicode"/>
                <a:cs typeface="Lucida Sans Unicode"/>
              </a:rPr>
              <a:t>▶</a:t>
            </a:r>
            <a:r>
              <a:rPr lang="en-US" altLang="ja-JP" spc="4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Development of Open Data Guide (in Collaboration with Data  </a:t>
            </a:r>
          </a:p>
          <a:p>
            <a:pPr marL="367665">
              <a:lnSpc>
                <a:spcPts val="1700"/>
              </a:lnSpc>
              <a:spcBef>
                <a:spcPts val="660"/>
              </a:spcBef>
            </a:pPr>
            <a:r>
              <a:rPr lang="en-US" altLang="ja-JP" spc="4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pc="4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Governance Committee)</a:t>
            </a:r>
            <a:r>
              <a:rPr lang="en-US" altLang="ja-JP" dirty="0" smtClean="0">
                <a:solidFill>
                  <a:srgbClr val="444444"/>
                </a:solidFill>
                <a:latin typeface="PMingLiU"/>
                <a:cs typeface="Arial Unicode MS" panose="020B0604020202020204" pitchFamily="50" charset="-128"/>
              </a:rPr>
              <a:t> </a:t>
            </a:r>
            <a:endParaRPr sz="1800" dirty="0">
              <a:latin typeface="PMingLiU"/>
              <a:cs typeface="PMingLiU"/>
            </a:endParaRPr>
          </a:p>
          <a:p>
            <a:pPr marL="367665">
              <a:lnSpc>
                <a:spcPts val="1700"/>
              </a:lnSpc>
              <a:spcBef>
                <a:spcPts val="540"/>
              </a:spcBef>
            </a:pPr>
            <a:r>
              <a:rPr sz="1350" spc="10" dirty="0" smtClean="0">
                <a:solidFill>
                  <a:srgbClr val="1F497D"/>
                </a:solidFill>
                <a:latin typeface="Lucida Sans Unicode"/>
                <a:cs typeface="Lucida Sans Unicode"/>
              </a:rPr>
              <a:t>▶</a:t>
            </a:r>
            <a:r>
              <a:rPr lang="en-US" sz="1350" spc="10" dirty="0" smtClean="0">
                <a:solidFill>
                  <a:srgbClr val="1F497D"/>
                </a:solidFill>
                <a:latin typeface="Lucida Sans Unicode"/>
                <a:cs typeface="Lucida Sans Unicode"/>
              </a:rPr>
              <a:t> </a:t>
            </a:r>
            <a:r>
              <a:rPr lang="en-US" altLang="ja-JP" spc="4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Development </a:t>
            </a:r>
            <a:r>
              <a:rPr lang="en-US" altLang="ja-JP" spc="4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of Tool </a:t>
            </a:r>
            <a:r>
              <a:rPr lang="en-US" altLang="ja-JP" spc="4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B</a:t>
            </a:r>
            <a:r>
              <a:rPr lang="en-US" altLang="ja-JP" spc="4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ook of Open Data </a:t>
            </a:r>
            <a:endParaRPr sz="1800" dirty="0">
              <a:latin typeface="PMingLiU"/>
              <a:cs typeface="PMingLiU"/>
            </a:endParaRPr>
          </a:p>
          <a:p>
            <a:pPr marL="12700">
              <a:lnSpc>
                <a:spcPts val="1700"/>
              </a:lnSpc>
              <a:spcBef>
                <a:spcPts val="885"/>
              </a:spcBef>
            </a:pPr>
            <a:r>
              <a:rPr sz="2100" dirty="0" smtClean="0">
                <a:solidFill>
                  <a:srgbClr val="C0504D"/>
                </a:solidFill>
                <a:latin typeface="MS Mincho"/>
                <a:cs typeface="MS Mincho"/>
              </a:rPr>
              <a:t>■</a:t>
            </a:r>
            <a:r>
              <a:rPr lang="en-US" sz="2100" b="1" dirty="0" smtClean="0">
                <a:solidFill>
                  <a:srgbClr val="444444"/>
                </a:solidFill>
                <a:latin typeface="Meiryo"/>
                <a:cs typeface="Meiryo"/>
              </a:rPr>
              <a:t> </a:t>
            </a:r>
            <a:r>
              <a:rPr lang="en-US" sz="2100" b="1"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Data Governance Committee</a:t>
            </a:r>
            <a:endParaRPr sz="2100" dirty="0">
              <a:latin typeface="Meiryo"/>
              <a:cs typeface="Meiryo"/>
            </a:endParaRPr>
          </a:p>
          <a:p>
            <a:pPr marL="367665">
              <a:lnSpc>
                <a:spcPts val="1700"/>
              </a:lnSpc>
              <a:spcBef>
                <a:spcPts val="660"/>
              </a:spcBef>
            </a:pPr>
            <a:r>
              <a:rPr sz="1350" spc="10" dirty="0" smtClean="0">
                <a:solidFill>
                  <a:srgbClr val="1F497D"/>
                </a:solidFill>
                <a:latin typeface="Lucida Sans Unicode"/>
                <a:cs typeface="Lucida Sans Unicode"/>
              </a:rPr>
              <a:t>▶</a:t>
            </a:r>
            <a:r>
              <a:rPr lang="en-US" sz="1350" spc="10" dirty="0" smtClean="0">
                <a:solidFill>
                  <a:srgbClr val="1F497D"/>
                </a:solidFill>
                <a:latin typeface="Lucida Sans Unicode"/>
                <a:cs typeface="Lucida Sans Unicode"/>
              </a:rPr>
              <a:t> </a:t>
            </a:r>
            <a:r>
              <a:rPr lang="en-US" altLang="ja-JP" spc="4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Development of Open Data Guide (in Collaboration </a:t>
            </a:r>
            <a:r>
              <a:rPr lang="en-US" altLang="ja-JP" spc="4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with Technical </a:t>
            </a:r>
          </a:p>
          <a:p>
            <a:pPr marL="367665">
              <a:lnSpc>
                <a:spcPts val="1700"/>
              </a:lnSpc>
              <a:spcBef>
                <a:spcPts val="660"/>
              </a:spcBef>
            </a:pPr>
            <a:r>
              <a:rPr lang="en-US" altLang="ja-JP" spc="4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pc="4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Committee)  </a:t>
            </a:r>
            <a:r>
              <a:rPr lang="en-US" altLang="ja-JP" spc="10" dirty="0" smtClean="0">
                <a:solidFill>
                  <a:srgbClr val="444444"/>
                </a:solidFill>
                <a:latin typeface="PMingLiU"/>
                <a:cs typeface="Arial Unicode MS" panose="020B0604020202020204" pitchFamily="50" charset="-128"/>
              </a:rPr>
              <a:t> </a:t>
            </a:r>
            <a:endParaRPr sz="1800" dirty="0">
              <a:latin typeface="PMingLiU"/>
              <a:cs typeface="PMingLiU"/>
            </a:endParaRPr>
          </a:p>
          <a:p>
            <a:pPr marL="367665">
              <a:lnSpc>
                <a:spcPts val="1700"/>
              </a:lnSpc>
              <a:spcBef>
                <a:spcPts val="540"/>
              </a:spcBef>
            </a:pPr>
            <a:r>
              <a:rPr sz="1350" spc="10" dirty="0" smtClean="0">
                <a:solidFill>
                  <a:srgbClr val="1F497D"/>
                </a:solidFill>
                <a:latin typeface="Lucida Sans Unicode"/>
                <a:cs typeface="Lucida Sans Unicode"/>
              </a:rPr>
              <a:t>▶</a:t>
            </a:r>
            <a:r>
              <a:rPr lang="en-US" sz="1350" spc="10" dirty="0" smtClean="0">
                <a:solidFill>
                  <a:srgbClr val="1F497D"/>
                </a:solidFill>
                <a:latin typeface="Lucida Sans Unicode"/>
                <a:cs typeface="Lucida Sans Unicode"/>
              </a:rPr>
              <a:t> </a:t>
            </a:r>
            <a:r>
              <a:rPr lang="en-US" altLang="ja-JP" spc="4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Development </a:t>
            </a:r>
            <a:r>
              <a:rPr lang="en-US" altLang="ja-JP" spc="4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of FAQ for Disclosure and Utilization of Open Data</a:t>
            </a:r>
            <a:endParaRPr sz="1800" dirty="0">
              <a:latin typeface="PMingLiU"/>
              <a:cs typeface="PMingLiU"/>
            </a:endParaRPr>
          </a:p>
          <a:p>
            <a:pPr marL="12700">
              <a:lnSpc>
                <a:spcPts val="1700"/>
              </a:lnSpc>
              <a:spcBef>
                <a:spcPts val="885"/>
              </a:spcBef>
            </a:pPr>
            <a:r>
              <a:rPr sz="2100" dirty="0">
                <a:solidFill>
                  <a:srgbClr val="C0504D"/>
                </a:solidFill>
                <a:latin typeface="MS Mincho"/>
                <a:cs typeface="MS Mincho"/>
              </a:rPr>
              <a:t>■</a:t>
            </a:r>
            <a:r>
              <a:rPr sz="2100" spc="-685" dirty="0">
                <a:solidFill>
                  <a:srgbClr val="C0504D"/>
                </a:solidFill>
                <a:latin typeface="MS Mincho"/>
                <a:cs typeface="MS Mincho"/>
              </a:rPr>
              <a:t> </a:t>
            </a:r>
            <a:r>
              <a:rPr lang="en-US" sz="2100" b="1"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Utilization and Dissemination Committee</a:t>
            </a:r>
            <a:endParaRPr sz="2100" dirty="0">
              <a:latin typeface="Meiryo"/>
              <a:cs typeface="Meiryo"/>
            </a:endParaRPr>
          </a:p>
          <a:p>
            <a:pPr marL="367665">
              <a:lnSpc>
                <a:spcPts val="1700"/>
              </a:lnSpc>
              <a:spcBef>
                <a:spcPts val="660"/>
              </a:spcBef>
            </a:pPr>
            <a:r>
              <a:rPr sz="1350" spc="45" dirty="0" smtClean="0">
                <a:solidFill>
                  <a:srgbClr val="1F497D"/>
                </a:solidFill>
                <a:latin typeface="Lucida Sans Unicode"/>
                <a:cs typeface="Lucida Sans Unicode"/>
              </a:rPr>
              <a:t>▶</a:t>
            </a:r>
            <a:r>
              <a:rPr lang="en-US" sz="1350" spc="45" dirty="0" smtClean="0">
                <a:solidFill>
                  <a:srgbClr val="1F497D"/>
                </a:solidFill>
                <a:latin typeface="Lucida Sans Unicode"/>
                <a:cs typeface="Lucida Sans Unicode"/>
              </a:rPr>
              <a:t> </a:t>
            </a:r>
            <a:r>
              <a:rPr lang="en-US" spc="4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Participation in &amp; Cooperation with</a:t>
            </a:r>
            <a:r>
              <a:rPr lang="en-US" spc="45" dirty="0" smtClean="0">
                <a:solidFill>
                  <a:srgbClr val="1F497D"/>
                </a:solidFill>
                <a:latin typeface="Lucida Sans Unicode"/>
                <a:cs typeface="Lucida Sans Unicode"/>
              </a:rPr>
              <a:t> </a:t>
            </a:r>
            <a:r>
              <a:rPr lang="en-US" spc="4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Mashup Award 11</a:t>
            </a:r>
            <a:endParaRPr sz="18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367665">
              <a:lnSpc>
                <a:spcPts val="1700"/>
              </a:lnSpc>
              <a:spcBef>
                <a:spcPts val="540"/>
              </a:spcBef>
            </a:pPr>
            <a:r>
              <a:rPr sz="1350" spc="15" dirty="0" smtClean="0">
                <a:solidFill>
                  <a:srgbClr val="1F497D"/>
                </a:solidFill>
                <a:latin typeface="Lucida Sans Unicode"/>
                <a:cs typeface="Lucida Sans Unicode"/>
              </a:rPr>
              <a:t>▶</a:t>
            </a:r>
            <a:r>
              <a:rPr lang="en-US" sz="1350" spc="15" dirty="0" smtClean="0">
                <a:solidFill>
                  <a:srgbClr val="1F497D"/>
                </a:solidFill>
                <a:latin typeface="Lucida Sans Unicode"/>
                <a:cs typeface="Lucida Sans Unicode"/>
              </a:rPr>
              <a:t> </a:t>
            </a:r>
            <a:r>
              <a:rPr lang="en-US" altLang="ja-JP" spc="4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Organization of Open Data Training Programs for Staff of Local  </a:t>
            </a:r>
          </a:p>
          <a:p>
            <a:pPr marL="367665">
              <a:lnSpc>
                <a:spcPts val="1700"/>
              </a:lnSpc>
              <a:spcBef>
                <a:spcPts val="540"/>
              </a:spcBef>
            </a:pPr>
            <a:r>
              <a:rPr lang="en-US" altLang="ja-JP" spc="4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pc="4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Authorities</a:t>
            </a:r>
            <a:r>
              <a:rPr lang="en-US" altLang="ja-JP" spc="15" dirty="0">
                <a:solidFill>
                  <a:srgbClr val="444444"/>
                </a:solidFill>
                <a:latin typeface="PMingLiU"/>
                <a:cs typeface="Arial Unicode MS" panose="020B0604020202020204" pitchFamily="50" charset="-128"/>
              </a:rPr>
              <a:t> </a:t>
            </a:r>
            <a:endParaRPr sz="1800" dirty="0">
              <a:latin typeface="PMingLiU"/>
              <a:cs typeface="PMingLiU"/>
            </a:endParaRPr>
          </a:p>
          <a:p>
            <a:pPr marL="367665">
              <a:lnSpc>
                <a:spcPts val="1700"/>
              </a:lnSpc>
              <a:spcBef>
                <a:spcPts val="540"/>
              </a:spcBef>
            </a:pPr>
            <a:r>
              <a:rPr sz="1350" spc="30" dirty="0" smtClean="0">
                <a:solidFill>
                  <a:srgbClr val="1F497D"/>
                </a:solidFill>
                <a:latin typeface="Lucida Sans Unicode"/>
                <a:cs typeface="Lucida Sans Unicode"/>
              </a:rPr>
              <a:t>▶</a:t>
            </a:r>
            <a:r>
              <a:rPr lang="en-US" sz="1350" spc="30" dirty="0" smtClean="0">
                <a:solidFill>
                  <a:srgbClr val="1F497D"/>
                </a:solidFill>
                <a:latin typeface="Lucida Sans Unicode"/>
                <a:cs typeface="Lucida Sans Unicode"/>
              </a:rPr>
              <a:t> </a:t>
            </a:r>
            <a:r>
              <a:rPr lang="en-US" altLang="ja-JP" spc="4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Organization </a:t>
            </a:r>
            <a:r>
              <a:rPr lang="en-US" altLang="ja-JP" spc="4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of Symposium  </a:t>
            </a:r>
            <a:endParaRPr sz="1800" dirty="0">
              <a:latin typeface="PMingLiU"/>
              <a:cs typeface="PMingLiU"/>
            </a:endParaRPr>
          </a:p>
          <a:p>
            <a:pPr marL="12700">
              <a:lnSpc>
                <a:spcPts val="1700"/>
              </a:lnSpc>
              <a:spcBef>
                <a:spcPts val="885"/>
              </a:spcBef>
            </a:pPr>
            <a:r>
              <a:rPr sz="2100" dirty="0">
                <a:solidFill>
                  <a:srgbClr val="C0504D"/>
                </a:solidFill>
                <a:latin typeface="MS Mincho"/>
                <a:cs typeface="MS Mincho"/>
              </a:rPr>
              <a:t>■</a:t>
            </a:r>
            <a:r>
              <a:rPr sz="2100" spc="-610" dirty="0">
                <a:solidFill>
                  <a:srgbClr val="C0504D"/>
                </a:solidFill>
                <a:latin typeface="MS Mincho"/>
                <a:cs typeface="MS Mincho"/>
              </a:rPr>
              <a:t> </a:t>
            </a:r>
            <a:r>
              <a:rPr sz="2100" b="1"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2020</a:t>
            </a:r>
            <a:r>
              <a:rPr lang="en-US" sz="2100" b="1"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 Open Data City Promotion Committee</a:t>
            </a:r>
            <a:endParaRPr sz="2100" dirty="0">
              <a:latin typeface="Meiryo"/>
              <a:cs typeface="Meiryo"/>
            </a:endParaRPr>
          </a:p>
          <a:p>
            <a:pPr marL="367665">
              <a:lnSpc>
                <a:spcPts val="1700"/>
              </a:lnSpc>
              <a:spcBef>
                <a:spcPts val="660"/>
              </a:spcBef>
            </a:pPr>
            <a:r>
              <a:rPr sz="1350" spc="325" dirty="0" smtClean="0">
                <a:solidFill>
                  <a:srgbClr val="1F497D"/>
                </a:solidFill>
                <a:latin typeface="Lucida Sans Unicode"/>
                <a:cs typeface="Lucida Sans Unicode"/>
              </a:rPr>
              <a:t>▶</a:t>
            </a:r>
            <a:r>
              <a:rPr lang="en-US" altLang="ja-JP" spc="4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Consideration of Model Future Society that Makes Use of Open and  </a:t>
            </a:r>
          </a:p>
          <a:p>
            <a:pPr marL="367665">
              <a:lnSpc>
                <a:spcPts val="1700"/>
              </a:lnSpc>
              <a:spcBef>
                <a:spcPts val="660"/>
              </a:spcBef>
            </a:pPr>
            <a:r>
              <a:rPr lang="en-US" altLang="ja-JP" spc="4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pc="4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Big Data</a:t>
            </a:r>
            <a:endParaRPr sz="1800" dirty="0">
              <a:latin typeface="PMingLiU"/>
              <a:cs typeface="PMingLiU"/>
            </a:endParaRPr>
          </a:p>
          <a:p>
            <a:pPr marL="367665">
              <a:lnSpc>
                <a:spcPts val="1700"/>
              </a:lnSpc>
              <a:spcBef>
                <a:spcPts val="540"/>
              </a:spcBef>
            </a:pPr>
            <a:r>
              <a:rPr sz="1350" spc="20" dirty="0" smtClean="0">
                <a:solidFill>
                  <a:srgbClr val="1F497D"/>
                </a:solidFill>
                <a:latin typeface="Lucida Sans Unicode"/>
                <a:cs typeface="Lucida Sans Unicode"/>
              </a:rPr>
              <a:t>▶</a:t>
            </a:r>
            <a:r>
              <a:rPr lang="en-US" sz="1350" spc="20" dirty="0" smtClean="0">
                <a:solidFill>
                  <a:srgbClr val="1F497D"/>
                </a:solidFill>
                <a:latin typeface="Lucida Sans Unicode"/>
                <a:cs typeface="Lucida Sans Unicode"/>
              </a:rPr>
              <a:t> </a:t>
            </a:r>
            <a:r>
              <a:rPr lang="en-US" altLang="ja-JP" spc="4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Consideration </a:t>
            </a:r>
            <a:r>
              <a:rPr lang="en-US" altLang="ja-JP" spc="4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of Human Resources Development for Data Utilization</a:t>
            </a:r>
            <a:endParaRPr sz="1800" dirty="0">
              <a:latin typeface="PMingLiU"/>
              <a:cs typeface="PMingLiU"/>
            </a:endParaRPr>
          </a:p>
          <a:p>
            <a:pPr marR="1909445" algn="ctr">
              <a:lnSpc>
                <a:spcPts val="1700"/>
              </a:lnSpc>
            </a:pPr>
            <a:r>
              <a:rPr lang="en-US" sz="1800" spc="-5" dirty="0" smtClean="0">
                <a:solidFill>
                  <a:srgbClr val="444444"/>
                </a:solidFill>
                <a:latin typeface="Wingdings"/>
                <a:cs typeface="Wingdings"/>
              </a:rPr>
              <a:t>   </a:t>
            </a:r>
            <a:r>
              <a:rPr sz="1800" spc="-5" dirty="0" smtClean="0">
                <a:solidFill>
                  <a:srgbClr val="444444"/>
                </a:solidFill>
                <a:latin typeface="Wingdings"/>
                <a:cs typeface="Wingdings"/>
              </a:rPr>
              <a:t></a:t>
            </a:r>
            <a:r>
              <a:rPr lang="en-US" sz="1800" spc="-5" dirty="0" smtClean="0">
                <a:solidFill>
                  <a:srgbClr val="444444"/>
                </a:solidFill>
                <a:latin typeface="Wingdings"/>
                <a:cs typeface="Wingdings"/>
              </a:rPr>
              <a:t> </a:t>
            </a:r>
            <a:r>
              <a:rPr sz="1800" spc="-10" dirty="0" smtClean="0">
                <a:solidFill>
                  <a:srgbClr val="444444"/>
                </a:solidFill>
                <a:latin typeface="Times New Roman"/>
                <a:cs typeface="Times New Roman"/>
              </a:rPr>
              <a:t> </a:t>
            </a:r>
            <a:r>
              <a:rPr lang="en-US" sz="1800" spc="-1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Invitation of Public Offering of “Data Utilization Plan for Vitalizing Local Economy” </a:t>
            </a:r>
            <a:endParaRPr sz="1800" dirty="0">
              <a:latin typeface="PMingLiU"/>
              <a:cs typeface="PMingLiU"/>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125" y="212140"/>
            <a:ext cx="8756837" cy="630942"/>
          </a:xfrm>
          <a:prstGeom prst="rect">
            <a:avLst/>
          </a:prstGeom>
        </p:spPr>
        <p:txBody>
          <a:bodyPr vert="horz" wrap="square" lIns="0" tIns="0" rIns="0" bIns="0" rtlCol="0">
            <a:spAutoFit/>
          </a:bodyPr>
          <a:lstStyle/>
          <a:p>
            <a:pPr marL="12700">
              <a:lnSpc>
                <a:spcPct val="100000"/>
              </a:lnSpc>
            </a:pPr>
            <a:r>
              <a:rPr lang="en-US" altLang="ja-JP" sz="2300" dirty="0" smtClean="0">
                <a:latin typeface="Arial Unicode MS" panose="020B0604020202020204" pitchFamily="50" charset="-128"/>
                <a:ea typeface="Arial Unicode MS" panose="020B0604020202020204" pitchFamily="50" charset="-128"/>
                <a:cs typeface="Arial Unicode MS" panose="020B0604020202020204" pitchFamily="50" charset="-128"/>
              </a:rPr>
              <a:t>VLED </a:t>
            </a:r>
            <a:r>
              <a:rPr lang="en-US" altLang="ja-JP" sz="2300" dirty="0">
                <a:latin typeface="Arial Unicode MS" panose="020B0604020202020204" pitchFamily="50" charset="-128"/>
                <a:ea typeface="Arial Unicode MS" panose="020B0604020202020204" pitchFamily="50" charset="-128"/>
                <a:cs typeface="Arial Unicode MS" panose="020B0604020202020204" pitchFamily="50" charset="-128"/>
              </a:rPr>
              <a:t>Activities in Fiscal 2015 </a:t>
            </a:r>
            <a:endParaRPr sz="2300" dirty="0">
              <a:latin typeface="Tahoma"/>
              <a:cs typeface="Tahoma"/>
            </a:endParaRPr>
          </a:p>
          <a:p>
            <a:pPr marL="12700">
              <a:lnSpc>
                <a:spcPct val="100000"/>
              </a:lnSpc>
            </a:pPr>
            <a:r>
              <a:rPr sz="18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800" spc="-1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Invitation </a:t>
            </a:r>
            <a:r>
              <a:rPr lang="en-US" altLang="ja-JP" sz="1800" spc="-10" dirty="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of Public Offering of “Data Utilization Plan for Vitalizing Local Economy</a:t>
            </a:r>
            <a:r>
              <a:rPr lang="en-US" altLang="ja-JP" sz="1800" spc="-1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t>
            </a:r>
            <a:r>
              <a:rPr sz="18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sz="18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26</a:t>
            </a:fld>
            <a:endParaRPr dirty="0"/>
          </a:p>
        </p:txBody>
      </p:sp>
      <p:sp>
        <p:nvSpPr>
          <p:cNvPr id="3" name="object 3"/>
          <p:cNvSpPr txBox="1"/>
          <p:nvPr/>
        </p:nvSpPr>
        <p:spPr>
          <a:xfrm>
            <a:off x="311698" y="1146111"/>
            <a:ext cx="8451302" cy="2441694"/>
          </a:xfrm>
          <a:prstGeom prst="rect">
            <a:avLst/>
          </a:prstGeom>
        </p:spPr>
        <p:txBody>
          <a:bodyPr vert="horz" wrap="square" lIns="0" tIns="0" rIns="0" bIns="0" rtlCol="0">
            <a:spAutoFit/>
          </a:bodyPr>
          <a:lstStyle/>
          <a:p>
            <a:pPr marL="12700">
              <a:lnSpc>
                <a:spcPct val="100000"/>
              </a:lnSpc>
            </a:pPr>
            <a:r>
              <a:rPr sz="2100" dirty="0">
                <a:solidFill>
                  <a:srgbClr val="C0504D"/>
                </a:solidFill>
                <a:latin typeface="MS Mincho"/>
                <a:cs typeface="MS Mincho"/>
              </a:rPr>
              <a:t>■</a:t>
            </a:r>
            <a:r>
              <a:rPr sz="2100" spc="-685" dirty="0">
                <a:solidFill>
                  <a:srgbClr val="C0504D"/>
                </a:solidFill>
                <a:latin typeface="MS Mincho"/>
                <a:cs typeface="MS Mincho"/>
              </a:rPr>
              <a:t> </a:t>
            </a:r>
            <a:r>
              <a:rPr lang="en-US" sz="2100" b="1"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Purpose</a:t>
            </a:r>
            <a:endParaRPr sz="2100" dirty="0">
              <a:latin typeface="Meiryo"/>
              <a:cs typeface="Meiryo"/>
            </a:endParaRPr>
          </a:p>
          <a:p>
            <a:pPr marL="367665">
              <a:lnSpc>
                <a:spcPts val="1300"/>
              </a:lnSpc>
              <a:spcBef>
                <a:spcPts val="935"/>
              </a:spcBef>
            </a:pPr>
            <a:r>
              <a:rPr sz="1350" spc="5" dirty="0" smtClean="0">
                <a:solidFill>
                  <a:srgbClr val="1F497D"/>
                </a:solidFill>
                <a:latin typeface="Lucida Sans Unicode"/>
                <a:cs typeface="Lucida Sans Unicode"/>
              </a:rPr>
              <a:t>▶</a:t>
            </a:r>
            <a:r>
              <a:rPr lang="en-US" sz="1350" spc="5" dirty="0" smtClean="0">
                <a:solidFill>
                  <a:srgbClr val="1F497D"/>
                </a:solidFill>
                <a:latin typeface="Lucida Sans Unicode"/>
                <a:cs typeface="Lucida Sans Unicode"/>
              </a:rPr>
              <a:t> </a:t>
            </a:r>
            <a:r>
              <a:rPr lang="en-US" sz="1400" spc="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For supporting vitalization of local economy including solution of local issues, effects and  </a:t>
            </a:r>
          </a:p>
          <a:p>
            <a:pPr marL="367665">
              <a:lnSpc>
                <a:spcPts val="1300"/>
              </a:lnSpc>
              <a:spcBef>
                <a:spcPts val="935"/>
              </a:spcBef>
            </a:pPr>
            <a:r>
              <a:rPr lang="en-US" sz="1400" spc="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400" spc="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challenges of new services, applications and business models backed by the use of open data and  </a:t>
            </a:r>
          </a:p>
          <a:p>
            <a:pPr marL="367665">
              <a:lnSpc>
                <a:spcPts val="1300"/>
              </a:lnSpc>
              <a:spcBef>
                <a:spcPts val="935"/>
              </a:spcBef>
            </a:pPr>
            <a:r>
              <a:rPr lang="en-US" sz="1400" spc="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400" spc="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big data are identified. The results are to be shared by the whole society.  </a:t>
            </a:r>
          </a:p>
          <a:p>
            <a:pPr marL="12700">
              <a:lnSpc>
                <a:spcPct val="100000"/>
              </a:lnSpc>
              <a:spcBef>
                <a:spcPts val="1080"/>
              </a:spcBef>
            </a:pPr>
            <a:r>
              <a:rPr sz="2100" dirty="0" smtClean="0">
                <a:solidFill>
                  <a:srgbClr val="C0504D"/>
                </a:solidFill>
                <a:latin typeface="MS Mincho"/>
                <a:cs typeface="MS Mincho"/>
              </a:rPr>
              <a:t>■</a:t>
            </a:r>
            <a:r>
              <a:rPr sz="2100" spc="-685" dirty="0" smtClean="0">
                <a:solidFill>
                  <a:srgbClr val="C0504D"/>
                </a:solidFill>
                <a:latin typeface="MS Mincho"/>
                <a:cs typeface="MS Mincho"/>
              </a:rPr>
              <a:t> </a:t>
            </a:r>
            <a:r>
              <a:rPr lang="en-US" sz="2100" b="1"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Implementation Method</a:t>
            </a:r>
            <a:endParaRPr sz="2100" dirty="0">
              <a:latin typeface="Meiryo"/>
              <a:cs typeface="Meiryo"/>
            </a:endParaRPr>
          </a:p>
          <a:p>
            <a:pPr marL="367665">
              <a:lnSpc>
                <a:spcPts val="1200"/>
              </a:lnSpc>
              <a:spcBef>
                <a:spcPts val="935"/>
              </a:spcBef>
            </a:pPr>
            <a:r>
              <a:rPr sz="1350" spc="5" dirty="0" smtClean="0">
                <a:solidFill>
                  <a:srgbClr val="1F497D"/>
                </a:solidFill>
                <a:latin typeface="Lucida Sans Unicode"/>
                <a:cs typeface="Lucida Sans Unicode"/>
              </a:rPr>
              <a:t>▶</a:t>
            </a:r>
            <a:r>
              <a:rPr lang="en-US" sz="1350" spc="5" dirty="0" smtClean="0">
                <a:solidFill>
                  <a:srgbClr val="1F497D"/>
                </a:solidFill>
                <a:latin typeface="Lucida Sans Unicode"/>
                <a:cs typeface="Lucida Sans Unicode"/>
              </a:rPr>
              <a:t> </a:t>
            </a:r>
            <a:r>
              <a:rPr lang="en-US" sz="1400" spc="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Proposals are to be provided by corporate bodies supported by local authorities for consideration  </a:t>
            </a:r>
          </a:p>
          <a:p>
            <a:pPr marL="367665">
              <a:lnSpc>
                <a:spcPts val="1200"/>
              </a:lnSpc>
              <a:spcBef>
                <a:spcPts val="935"/>
              </a:spcBef>
            </a:pPr>
            <a:r>
              <a:rPr lang="en-US" sz="1400" spc="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400" spc="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and selection by the “2020 Open Data City Promotion Committee”. </a:t>
            </a:r>
          </a:p>
          <a:p>
            <a:pPr marL="367665">
              <a:lnSpc>
                <a:spcPts val="1200"/>
              </a:lnSpc>
              <a:spcBef>
                <a:spcPts val="935"/>
              </a:spcBef>
            </a:pPr>
            <a:r>
              <a:rPr sz="1350" spc="15" dirty="0" smtClean="0">
                <a:solidFill>
                  <a:srgbClr val="1F497D"/>
                </a:solidFill>
                <a:latin typeface="Lucida Sans Unicode"/>
                <a:cs typeface="Lucida Sans Unicode"/>
              </a:rPr>
              <a:t>▶</a:t>
            </a:r>
            <a:r>
              <a:rPr lang="en-US" sz="1350" spc="15" dirty="0" smtClean="0">
                <a:solidFill>
                  <a:srgbClr val="1F497D"/>
                </a:solidFill>
                <a:latin typeface="Lucida Sans Unicode"/>
                <a:cs typeface="Lucida Sans Unicode"/>
              </a:rPr>
              <a:t> </a:t>
            </a:r>
            <a:r>
              <a:rPr lang="en-US" sz="1400" spc="1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The following 4 proposals were selected from the total 20 applications. </a:t>
            </a:r>
            <a:endParaRPr sz="1800" dirty="0">
              <a:latin typeface="PMingLiU"/>
              <a:cs typeface="PMingLiU"/>
            </a:endParaRPr>
          </a:p>
        </p:txBody>
      </p:sp>
      <p:graphicFrame>
        <p:nvGraphicFramePr>
          <p:cNvPr id="4" name="object 4"/>
          <p:cNvGraphicFramePr>
            <a:graphicFrameLocks noGrp="1"/>
          </p:cNvGraphicFramePr>
          <p:nvPr>
            <p:extLst>
              <p:ext uri="{D42A27DB-BD31-4B8C-83A1-F6EECF244321}">
                <p14:modId xmlns:p14="http://schemas.microsoft.com/office/powerpoint/2010/main" val="3853292298"/>
              </p:ext>
            </p:extLst>
          </p:nvPr>
        </p:nvGraphicFramePr>
        <p:xfrm>
          <a:off x="-126237" y="3657600"/>
          <a:ext cx="9397998" cy="2923087"/>
        </p:xfrm>
        <a:graphic>
          <a:graphicData uri="http://schemas.openxmlformats.org/drawingml/2006/table">
            <a:tbl>
              <a:tblPr firstRow="1" bandRow="1">
                <a:tableStyleId>{2D5ABB26-0587-4C30-8999-92F81FD0307C}</a:tableStyleId>
              </a:tblPr>
              <a:tblGrid>
                <a:gridCol w="737796"/>
                <a:gridCol w="2016224"/>
                <a:gridCol w="1440154"/>
                <a:gridCol w="4721580"/>
                <a:gridCol w="482244"/>
              </a:tblGrid>
              <a:tr h="445451">
                <a:tc rowSpan="5">
                  <a:txBody>
                    <a:bodyPr/>
                    <a:lstStyle/>
                    <a:p>
                      <a:endParaRPr sz="1800" dirty="0">
                        <a:latin typeface="PMingLiU"/>
                        <a:cs typeface="PMingLiU"/>
                      </a:endParaRPr>
                    </a:p>
                  </a:txBody>
                  <a:tcPr marL="0" marR="0" marT="0" marB="0">
                    <a:lnR w="12700">
                      <a:solidFill>
                        <a:srgbClr val="FFFFFF"/>
                      </a:solidFill>
                      <a:prstDash val="solid"/>
                    </a:lnR>
                  </a:tcPr>
                </a:tc>
                <a:tc>
                  <a:txBody>
                    <a:bodyPr/>
                    <a:lstStyle/>
                    <a:p>
                      <a:pPr marL="84455" algn="ctr">
                        <a:lnSpc>
                          <a:spcPct val="100000"/>
                        </a:lnSpc>
                        <a:spcBef>
                          <a:spcPts val="270"/>
                        </a:spcBef>
                      </a:pPr>
                      <a:r>
                        <a:rPr lang="en-US" sz="1300" b="1" spc="30" dirty="0" smtClean="0">
                          <a:solidFill>
                            <a:srgbClr val="FFFFFF"/>
                          </a:solidFill>
                          <a:latin typeface="Microsoft YaHei"/>
                          <a:cs typeface="Microsoft YaHei"/>
                        </a:rPr>
                        <a:t>Proposer</a:t>
                      </a:r>
                      <a:endParaRPr sz="1300" dirty="0">
                        <a:latin typeface="Microsoft YaHei"/>
                        <a:cs typeface="Microsoft YaHe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84455" algn="ctr">
                        <a:lnSpc>
                          <a:spcPct val="100000"/>
                        </a:lnSpc>
                        <a:spcBef>
                          <a:spcPts val="270"/>
                        </a:spcBef>
                      </a:pPr>
                      <a:r>
                        <a:rPr lang="en-US" sz="1300" b="1" spc="30" dirty="0" smtClean="0">
                          <a:solidFill>
                            <a:srgbClr val="FFFFFF"/>
                          </a:solidFill>
                          <a:latin typeface="Microsoft YaHei"/>
                          <a:cs typeface="Microsoft YaHei"/>
                        </a:rPr>
                        <a:t>Local Authorities</a:t>
                      </a:r>
                      <a:endParaRPr sz="1300" dirty="0">
                        <a:latin typeface="Microsoft YaHei"/>
                        <a:cs typeface="Microsoft YaHe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85090" algn="ctr">
                        <a:lnSpc>
                          <a:spcPct val="100000"/>
                        </a:lnSpc>
                        <a:spcBef>
                          <a:spcPts val="270"/>
                        </a:spcBef>
                      </a:pPr>
                      <a:r>
                        <a:rPr lang="en-US" sz="1300" b="1" spc="30" dirty="0" smtClean="0">
                          <a:solidFill>
                            <a:srgbClr val="FFFFFF"/>
                          </a:solidFill>
                          <a:latin typeface="Microsoft YaHei"/>
                          <a:cs typeface="Microsoft YaHei"/>
                        </a:rPr>
                        <a:t>Theme</a:t>
                      </a:r>
                      <a:endParaRPr sz="1300" dirty="0">
                        <a:latin typeface="Microsoft YaHei"/>
                        <a:cs typeface="Microsoft YaHe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rowSpan="5">
                  <a:txBody>
                    <a:bodyPr/>
                    <a:lstStyle/>
                    <a:p>
                      <a:endParaRPr sz="1300">
                        <a:latin typeface="Microsoft YaHei"/>
                        <a:cs typeface="Microsoft YaHei"/>
                      </a:endParaRPr>
                    </a:p>
                  </a:txBody>
                  <a:tcPr marL="0" marR="0" marT="0" marB="0">
                    <a:lnL w="12700">
                      <a:solidFill>
                        <a:srgbClr val="FFFFFF"/>
                      </a:solidFill>
                      <a:prstDash val="solid"/>
                    </a:lnL>
                  </a:tcPr>
                </a:tc>
              </a:tr>
              <a:tr h="974688">
                <a:tc vMerge="1">
                  <a:txBody>
                    <a:bodyPr/>
                    <a:lstStyle/>
                    <a:p>
                      <a:endParaRPr/>
                    </a:p>
                  </a:txBody>
                  <a:tcPr marL="0" marR="0" marT="0" marB="0">
                    <a:lnR w="12700">
                      <a:solidFill>
                        <a:srgbClr val="FFFFFF"/>
                      </a:solidFill>
                      <a:prstDash val="solid"/>
                    </a:lnR>
                  </a:tcPr>
                </a:tc>
                <a:tc>
                  <a:txBody>
                    <a:bodyPr/>
                    <a:lstStyle/>
                    <a:p>
                      <a:pPr marL="84455">
                        <a:lnSpc>
                          <a:spcPct val="100000"/>
                        </a:lnSpc>
                        <a:spcBef>
                          <a:spcPts val="175"/>
                        </a:spcBef>
                      </a:pPr>
                      <a:r>
                        <a:rPr lang="en-US" sz="1200" dirty="0" smtClean="0">
                          <a:latin typeface="Arial Unicode MS" panose="020B0604020202020204" pitchFamily="50" charset="-128"/>
                          <a:ea typeface="Arial Unicode MS" panose="020B0604020202020204" pitchFamily="50" charset="-128"/>
                          <a:cs typeface="Arial Unicode MS" panose="020B0604020202020204" pitchFamily="50" charset="-128"/>
                        </a:rPr>
                        <a:t>Shinshu</a:t>
                      </a:r>
                      <a:r>
                        <a:rPr lang="en-US" sz="1200" baseline="0" dirty="0" smtClean="0">
                          <a:latin typeface="Arial Unicode MS" panose="020B0604020202020204" pitchFamily="50" charset="-128"/>
                          <a:ea typeface="Arial Unicode MS" panose="020B0604020202020204" pitchFamily="50" charset="-128"/>
                          <a:cs typeface="Arial Unicode MS" panose="020B0604020202020204" pitchFamily="50" charset="-128"/>
                        </a:rPr>
                        <a:t> University</a:t>
                      </a:r>
                      <a:endParaRPr sz="1200" dirty="0">
                        <a:latin typeface="PMingLiU"/>
                        <a:cs typeface="PMingLiU"/>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marL="85090">
                        <a:lnSpc>
                          <a:spcPct val="100000"/>
                        </a:lnSpc>
                        <a:spcBef>
                          <a:spcPts val="175"/>
                        </a:spcBef>
                      </a:pPr>
                      <a:r>
                        <a:rPr lang="en-US" sz="1200" dirty="0" err="1" smtClean="0">
                          <a:latin typeface="Arial Unicode MS" panose="020B0604020202020204" pitchFamily="50" charset="-128"/>
                          <a:ea typeface="Arial Unicode MS" panose="020B0604020202020204" pitchFamily="50" charset="-128"/>
                          <a:cs typeface="Arial Unicode MS" panose="020B0604020202020204" pitchFamily="50" charset="-128"/>
                        </a:rPr>
                        <a:t>Shiojiri</a:t>
                      </a:r>
                      <a:r>
                        <a:rPr lang="en-US" sz="1200" dirty="0" smtClean="0">
                          <a:latin typeface="Arial Unicode MS" panose="020B0604020202020204" pitchFamily="50" charset="-128"/>
                          <a:ea typeface="Arial Unicode MS" panose="020B0604020202020204" pitchFamily="50" charset="-128"/>
                          <a:cs typeface="Arial Unicode MS" panose="020B0604020202020204" pitchFamily="50" charset="-128"/>
                        </a:rPr>
                        <a:t> City</a:t>
                      </a:r>
                    </a:p>
                    <a:p>
                      <a:pPr marL="85090">
                        <a:lnSpc>
                          <a:spcPct val="100000"/>
                        </a:lnSpc>
                        <a:spcBef>
                          <a:spcPts val="175"/>
                        </a:spcBef>
                      </a:pPr>
                      <a:r>
                        <a:rPr lang="en-US" sz="1200" dirty="0" smtClean="0">
                          <a:latin typeface="Arial Unicode MS" panose="020B0604020202020204" pitchFamily="50" charset="-128"/>
                          <a:ea typeface="Arial Unicode MS" panose="020B0604020202020204" pitchFamily="50" charset="-128"/>
                          <a:cs typeface="Arial Unicode MS" panose="020B0604020202020204" pitchFamily="50" charset="-128"/>
                        </a:rPr>
                        <a:t>(Nagano Prefecture)</a:t>
                      </a:r>
                      <a:endParaRPr sz="1200" dirty="0">
                        <a:latin typeface="PMingLiU"/>
                        <a:cs typeface="PMingLiU"/>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marL="85090" marR="196215">
                        <a:lnSpc>
                          <a:spcPct val="100000"/>
                        </a:lnSpc>
                        <a:spcBef>
                          <a:spcPts val="175"/>
                        </a:spcBef>
                      </a:pPr>
                      <a:r>
                        <a:rPr lang="en-US" sz="1200" dirty="0" smtClean="0">
                          <a:latin typeface="Arial Unicode MS" panose="020B0604020202020204" pitchFamily="50" charset="-128"/>
                          <a:ea typeface="Arial Unicode MS" panose="020B0604020202020204" pitchFamily="50" charset="-128"/>
                          <a:cs typeface="Arial Unicode MS" panose="020B0604020202020204" pitchFamily="50" charset="-128"/>
                        </a:rPr>
                        <a:t>Mechanism Building of Local Open Data Platform and Feedback System of Data of Analysis Results and Their Application</a:t>
                      </a:r>
                      <a:r>
                        <a:rPr lang="en-US" sz="1200" baseline="0" dirty="0" smtClean="0">
                          <a:latin typeface="Arial Unicode MS" panose="020B0604020202020204" pitchFamily="50" charset="-128"/>
                          <a:ea typeface="Arial Unicode MS" panose="020B0604020202020204" pitchFamily="50" charset="-128"/>
                          <a:cs typeface="Arial Unicode MS" panose="020B0604020202020204" pitchFamily="50" charset="-128"/>
                        </a:rPr>
                        <a:t> to Prevention of Landslide Disaster</a:t>
                      </a:r>
                      <a:endParaRPr lang="en-US" sz="1200" baseline="0" dirty="0" smtClean="0">
                        <a:latin typeface="PMingLiU"/>
                        <a:ea typeface="+mn-ea"/>
                        <a:cs typeface="Arial Unicode MS" panose="020B0604020202020204" pitchFamily="50" charset="-128"/>
                      </a:endParaRPr>
                    </a:p>
                    <a:p>
                      <a:pPr marL="85090" marR="196215">
                        <a:lnSpc>
                          <a:spcPct val="100000"/>
                        </a:lnSpc>
                        <a:spcBef>
                          <a:spcPts val="175"/>
                        </a:spcBef>
                      </a:pPr>
                      <a:r>
                        <a:rPr lang="en-US" sz="1200" baseline="0" dirty="0" smtClean="0">
                          <a:latin typeface="Arial Unicode MS" panose="020B0604020202020204" pitchFamily="50" charset="-128"/>
                          <a:ea typeface="Arial Unicode MS" panose="020B0604020202020204" pitchFamily="50" charset="-128"/>
                          <a:cs typeface="Arial Unicode MS" panose="020B0604020202020204" pitchFamily="50" charset="-128"/>
                        </a:rPr>
                        <a:t>- Application Scheme of Research Results of State-of the-Art Sensor Network -</a:t>
                      </a:r>
                      <a:endParaRPr sz="1200" dirty="0">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vMerge="1">
                  <a:txBody>
                    <a:bodyPr/>
                    <a:lstStyle/>
                    <a:p>
                      <a:endParaRPr/>
                    </a:p>
                  </a:txBody>
                  <a:tcPr marL="0" marR="0" marT="0" marB="0">
                    <a:lnL w="12700">
                      <a:solidFill>
                        <a:srgbClr val="FFFFFF"/>
                      </a:solidFill>
                      <a:prstDash val="solid"/>
                    </a:lnL>
                  </a:tcPr>
                </a:tc>
              </a:tr>
              <a:tr h="408661">
                <a:tc vMerge="1">
                  <a:txBody>
                    <a:bodyPr/>
                    <a:lstStyle/>
                    <a:p>
                      <a:endParaRPr/>
                    </a:p>
                  </a:txBody>
                  <a:tcPr marL="0" marR="0" marT="0" marB="0">
                    <a:lnR w="12700">
                      <a:solidFill>
                        <a:srgbClr val="FFFFFF"/>
                      </a:solidFill>
                      <a:prstDash val="solid"/>
                    </a:lnR>
                  </a:tcPr>
                </a:tc>
                <a:tc>
                  <a:txBody>
                    <a:bodyPr/>
                    <a:lstStyle/>
                    <a:p>
                      <a:pPr marL="84455" marR="81915" indent="0" defTabSz="914400" eaLnBrk="1" fontAlgn="auto" latinLnBrk="0" hangingPunct="1">
                        <a:lnSpc>
                          <a:spcPct val="100000"/>
                        </a:lnSpc>
                        <a:spcBef>
                          <a:spcPts val="275"/>
                        </a:spcBef>
                        <a:spcAft>
                          <a:spcPts val="0"/>
                        </a:spcAft>
                        <a:buClrTx/>
                        <a:buSzTx/>
                        <a:buFontTx/>
                        <a:buNone/>
                        <a:tabLst/>
                        <a:defRPr/>
                      </a:pPr>
                      <a:r>
                        <a:rPr lang="en-US" altLang="ja-JP" sz="1200" b="0" dirty="0" smtClean="0">
                          <a:latin typeface="Arial Unicode MS" panose="020B0604020202020204" pitchFamily="50" charset="-128"/>
                          <a:ea typeface="Arial Unicode MS" panose="020B0604020202020204" pitchFamily="50" charset="-128"/>
                          <a:cs typeface="Arial Unicode MS" panose="020B0604020202020204" pitchFamily="50" charset="-128"/>
                        </a:rPr>
                        <a:t>IBM Japan, Ltd.  </a:t>
                      </a:r>
                      <a:endParaRPr lang="en-US" altLang="ja-JP" sz="1200" dirty="0" smtClean="0">
                        <a:latin typeface="PMingLiU"/>
                        <a:cs typeface="PMingLiU"/>
                      </a:endParaRPr>
                    </a:p>
                    <a:p>
                      <a:pPr marL="84455" marR="81915">
                        <a:lnSpc>
                          <a:spcPct val="100000"/>
                        </a:lnSpc>
                        <a:spcBef>
                          <a:spcPts val="275"/>
                        </a:spcBef>
                      </a:pPr>
                      <a:endParaRPr sz="1200" dirty="0">
                        <a:latin typeface="PMingLiU"/>
                        <a:cs typeface="PMingLiU"/>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090">
                        <a:lnSpc>
                          <a:spcPts val="1000"/>
                        </a:lnSpc>
                        <a:spcBef>
                          <a:spcPts val="275"/>
                        </a:spcBef>
                      </a:pPr>
                      <a:r>
                        <a:rPr lang="en-US" sz="1200" dirty="0" smtClean="0">
                          <a:latin typeface="Arial Unicode MS" panose="020B0604020202020204" pitchFamily="50" charset="-128"/>
                          <a:ea typeface="Arial Unicode MS" panose="020B0604020202020204" pitchFamily="50" charset="-128"/>
                          <a:cs typeface="Arial Unicode MS" panose="020B0604020202020204" pitchFamily="50" charset="-128"/>
                        </a:rPr>
                        <a:t>Kawagoe City</a:t>
                      </a:r>
                    </a:p>
                    <a:p>
                      <a:pPr marL="85090">
                        <a:lnSpc>
                          <a:spcPts val="1000"/>
                        </a:lnSpc>
                        <a:spcBef>
                          <a:spcPts val="275"/>
                        </a:spcBef>
                      </a:pPr>
                      <a:r>
                        <a:rPr lang="en-US" sz="1200" dirty="0" smtClean="0">
                          <a:latin typeface="Arial Unicode MS" panose="020B0604020202020204" pitchFamily="50" charset="-128"/>
                          <a:ea typeface="Arial Unicode MS" panose="020B0604020202020204" pitchFamily="50" charset="-128"/>
                          <a:cs typeface="Arial Unicode MS" panose="020B0604020202020204" pitchFamily="50" charset="-128"/>
                        </a:rPr>
                        <a:t>(Saitama Prefecture)</a:t>
                      </a:r>
                      <a:endParaRPr sz="1200" dirty="0">
                        <a:latin typeface="PMingLiU"/>
                        <a:cs typeface="PMingLiU"/>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090" marR="196215">
                        <a:lnSpc>
                          <a:spcPct val="100000"/>
                        </a:lnSpc>
                        <a:spcBef>
                          <a:spcPts val="275"/>
                        </a:spcBef>
                      </a:pPr>
                      <a:r>
                        <a:rPr lang="en-US" sz="1200" dirty="0" smtClean="0">
                          <a:latin typeface="Arial Unicode MS" panose="020B0604020202020204" pitchFamily="50" charset="-128"/>
                          <a:ea typeface="Arial Unicode MS" panose="020B0604020202020204" pitchFamily="50" charset="-128"/>
                          <a:cs typeface="Arial Unicode MS" panose="020B0604020202020204" pitchFamily="50" charset="-128"/>
                        </a:rPr>
                        <a:t>Verification of Optimum Community Bus Allocation System as a Part of Reshuffle Policy of Public Services</a:t>
                      </a:r>
                      <a:endParaRPr sz="1200" dirty="0">
                        <a:latin typeface="PMingLiU"/>
                        <a:cs typeface="PMingLiU"/>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vMerge="1">
                  <a:txBody>
                    <a:bodyPr/>
                    <a:lstStyle/>
                    <a:p>
                      <a:endParaRPr/>
                    </a:p>
                  </a:txBody>
                  <a:tcPr marL="0" marR="0" marT="0" marB="0">
                    <a:lnL w="12700">
                      <a:solidFill>
                        <a:srgbClr val="FFFFFF"/>
                      </a:solidFill>
                      <a:prstDash val="solid"/>
                    </a:lnL>
                  </a:tcPr>
                </a:tc>
              </a:tr>
              <a:tr h="382955">
                <a:tc vMerge="1">
                  <a:txBody>
                    <a:bodyPr/>
                    <a:lstStyle/>
                    <a:p>
                      <a:endParaRPr/>
                    </a:p>
                  </a:txBody>
                  <a:tcPr marL="0" marR="0" marT="0" marB="0">
                    <a:lnR w="12700">
                      <a:solidFill>
                        <a:srgbClr val="FFFFFF"/>
                      </a:solidFill>
                      <a:prstDash val="solid"/>
                    </a:lnR>
                  </a:tcPr>
                </a:tc>
                <a:tc>
                  <a:txBody>
                    <a:bodyPr/>
                    <a:lstStyle/>
                    <a:p>
                      <a:pPr marL="84455">
                        <a:lnSpc>
                          <a:spcPct val="100000"/>
                        </a:lnSpc>
                        <a:spcBef>
                          <a:spcPts val="275"/>
                        </a:spcBef>
                      </a:pPr>
                      <a:r>
                        <a:rPr lang="en-US" sz="1200" dirty="0" smtClean="0">
                          <a:latin typeface="Arial Unicode MS" panose="020B0604020202020204" pitchFamily="50" charset="-128"/>
                          <a:ea typeface="Arial Unicode MS" panose="020B0604020202020204" pitchFamily="50" charset="-128"/>
                          <a:cs typeface="Arial Unicode MS" panose="020B0604020202020204" pitchFamily="50" charset="-128"/>
                        </a:rPr>
                        <a:t>Nihon Unisys, Ltd.</a:t>
                      </a:r>
                      <a:endParaRPr sz="1200" dirty="0">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5090">
                        <a:lnSpc>
                          <a:spcPct val="100000"/>
                        </a:lnSpc>
                        <a:spcBef>
                          <a:spcPts val="275"/>
                        </a:spcBef>
                      </a:pPr>
                      <a:r>
                        <a:rPr lang="en-US" sz="1200" dirty="0" smtClean="0">
                          <a:latin typeface="Arial Unicode MS" panose="020B0604020202020204" pitchFamily="50" charset="-128"/>
                          <a:ea typeface="Arial Unicode MS" panose="020B0604020202020204" pitchFamily="50" charset="-128"/>
                          <a:cs typeface="Arial Unicode MS" panose="020B0604020202020204" pitchFamily="50" charset="-128"/>
                        </a:rPr>
                        <a:t>Yokohama</a:t>
                      </a:r>
                      <a:r>
                        <a:rPr lang="en-US" sz="1200" baseline="0" dirty="0" smtClean="0">
                          <a:latin typeface="Arial Unicode MS" panose="020B0604020202020204" pitchFamily="50" charset="-128"/>
                          <a:ea typeface="Arial Unicode MS" panose="020B0604020202020204" pitchFamily="50" charset="-128"/>
                          <a:cs typeface="Arial Unicode MS" panose="020B0604020202020204" pitchFamily="50" charset="-128"/>
                        </a:rPr>
                        <a:t> City</a:t>
                      </a:r>
                      <a:endParaRPr sz="1200" dirty="0">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85090" marR="196215">
                        <a:lnSpc>
                          <a:spcPct val="100000"/>
                        </a:lnSpc>
                        <a:spcBef>
                          <a:spcPts val="275"/>
                        </a:spcBef>
                      </a:pPr>
                      <a:r>
                        <a:rPr lang="en-US" sz="1200" dirty="0" smtClean="0">
                          <a:latin typeface="Arial Unicode MS" panose="020B0604020202020204" pitchFamily="50" charset="-128"/>
                          <a:ea typeface="Arial Unicode MS" panose="020B0604020202020204" pitchFamily="50" charset="-128"/>
                          <a:cs typeface="Arial Unicode MS" panose="020B0604020202020204" pitchFamily="50" charset="-128"/>
                        </a:rPr>
                        <a:t>Supporting Project for Care Service (for the Elderly</a:t>
                      </a:r>
                      <a:r>
                        <a:rPr lang="en-US" sz="1200" baseline="0" dirty="0" smtClean="0">
                          <a:latin typeface="Arial Unicode MS" panose="020B0604020202020204" pitchFamily="50" charset="-128"/>
                          <a:ea typeface="Arial Unicode MS" panose="020B0604020202020204" pitchFamily="50" charset="-128"/>
                          <a:cs typeface="Arial Unicode MS" panose="020B0604020202020204" pitchFamily="50" charset="-128"/>
                        </a:rPr>
                        <a:t> and Children</a:t>
                      </a:r>
                      <a:r>
                        <a:rPr lang="en-US" sz="1200" dirty="0" smtClean="0">
                          <a:latin typeface="Arial Unicode MS" panose="020B0604020202020204" pitchFamily="50" charset="-128"/>
                          <a:ea typeface="Arial Unicode MS" panose="020B0604020202020204" pitchFamily="50" charset="-128"/>
                          <a:cs typeface="Arial Unicode MS" panose="020B0604020202020204" pitchFamily="50" charset="-128"/>
                        </a:rPr>
                        <a:t>) Providers in Collaboration with Local Financial Institutions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vMerge="1">
                  <a:txBody>
                    <a:bodyPr/>
                    <a:lstStyle/>
                    <a:p>
                      <a:endParaRPr/>
                    </a:p>
                  </a:txBody>
                  <a:tcPr marL="0" marR="0" marT="0" marB="0">
                    <a:lnL w="12700">
                      <a:solidFill>
                        <a:srgbClr val="FFFFFF"/>
                      </a:solidFill>
                      <a:prstDash val="solid"/>
                    </a:lnL>
                  </a:tcPr>
                </a:tc>
              </a:tr>
              <a:tr h="485837">
                <a:tc vMerge="1">
                  <a:txBody>
                    <a:bodyPr/>
                    <a:lstStyle/>
                    <a:p>
                      <a:endParaRPr/>
                    </a:p>
                  </a:txBody>
                  <a:tcPr marL="0" marR="0" marT="0" marB="0">
                    <a:lnR w="12700">
                      <a:solidFill>
                        <a:srgbClr val="FFFFFF"/>
                      </a:solidFill>
                      <a:prstDash val="solid"/>
                    </a:lnR>
                  </a:tcPr>
                </a:tc>
                <a:tc>
                  <a:txBody>
                    <a:bodyPr/>
                    <a:lstStyle/>
                    <a:p>
                      <a:pPr marL="84455">
                        <a:lnSpc>
                          <a:spcPts val="1300"/>
                        </a:lnSpc>
                        <a:spcBef>
                          <a:spcPts val="270"/>
                        </a:spcBef>
                      </a:pPr>
                      <a:r>
                        <a:rPr lang="en-US" sz="1200" dirty="0" smtClean="0">
                          <a:latin typeface="Arial Unicode MS" panose="020B0604020202020204" pitchFamily="50" charset="-128"/>
                          <a:ea typeface="Arial Unicode MS" panose="020B0604020202020204" pitchFamily="50" charset="-128"/>
                          <a:cs typeface="Arial Unicode MS" panose="020B0604020202020204" pitchFamily="50" charset="-128"/>
                        </a:rPr>
                        <a:t>FUKUI</a:t>
                      </a:r>
                      <a:r>
                        <a:rPr lang="en-US" sz="1200" baseline="0" dirty="0" smtClean="0">
                          <a:latin typeface="Arial Unicode MS" panose="020B0604020202020204" pitchFamily="50" charset="-128"/>
                          <a:ea typeface="Arial Unicode MS" panose="020B0604020202020204" pitchFamily="50" charset="-128"/>
                          <a:cs typeface="Arial Unicode MS" panose="020B0604020202020204" pitchFamily="50" charset="-128"/>
                        </a:rPr>
                        <a:t> Association of Information and System Industry</a:t>
                      </a:r>
                      <a:endParaRPr sz="1200" dirty="0">
                        <a:latin typeface="PMingLiU"/>
                        <a:cs typeface="PMingLiU"/>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090">
                        <a:lnSpc>
                          <a:spcPct val="100000"/>
                        </a:lnSpc>
                        <a:spcBef>
                          <a:spcPts val="270"/>
                        </a:spcBef>
                      </a:pPr>
                      <a:r>
                        <a:rPr lang="en-US" sz="1200" dirty="0" smtClean="0">
                          <a:latin typeface="Arial Unicode MS" panose="020B0604020202020204" pitchFamily="50" charset="-128"/>
                          <a:ea typeface="Arial Unicode MS" panose="020B0604020202020204" pitchFamily="50" charset="-128"/>
                          <a:cs typeface="Arial Unicode MS" panose="020B0604020202020204" pitchFamily="50" charset="-128"/>
                        </a:rPr>
                        <a:t>Fukui</a:t>
                      </a:r>
                      <a:r>
                        <a:rPr lang="en-US" sz="1200" baseline="0" dirty="0" smtClean="0">
                          <a:latin typeface="Arial Unicode MS" panose="020B0604020202020204" pitchFamily="50" charset="-128"/>
                          <a:ea typeface="Arial Unicode MS" panose="020B0604020202020204" pitchFamily="50" charset="-128"/>
                          <a:cs typeface="Arial Unicode MS" panose="020B0604020202020204" pitchFamily="50" charset="-128"/>
                        </a:rPr>
                        <a:t> Prefecture</a:t>
                      </a:r>
                      <a:endParaRPr sz="1200" dirty="0">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85090">
                        <a:lnSpc>
                          <a:spcPct val="100000"/>
                        </a:lnSpc>
                        <a:spcBef>
                          <a:spcPts val="270"/>
                        </a:spcBef>
                      </a:pPr>
                      <a:r>
                        <a:rPr lang="en-US" sz="1200" dirty="0" smtClean="0">
                          <a:latin typeface="Arial Unicode MS" panose="020B0604020202020204" pitchFamily="50" charset="-128"/>
                          <a:ea typeface="Arial Unicode MS" panose="020B0604020202020204" pitchFamily="50" charset="-128"/>
                          <a:cs typeface="Arial Unicode MS" panose="020B0604020202020204" pitchFamily="50" charset="-128"/>
                        </a:rPr>
                        <a:t>Project for Local Vitalization Eco-System</a:t>
                      </a:r>
                      <a:r>
                        <a:rPr lang="en-US" sz="1200" baseline="0" dirty="0" smtClean="0">
                          <a:latin typeface="Arial Unicode MS" panose="020B0604020202020204" pitchFamily="50" charset="-128"/>
                          <a:ea typeface="Arial Unicode MS" panose="020B0604020202020204" pitchFamily="50" charset="-128"/>
                          <a:cs typeface="Arial Unicode MS" panose="020B0604020202020204" pitchFamily="50" charset="-128"/>
                        </a:rPr>
                        <a:t> Building Making Use of Open Applications</a:t>
                      </a:r>
                      <a:endParaRPr sz="1200" dirty="0">
                        <a:latin typeface="PMingLiU"/>
                        <a:cs typeface="PMingLiU"/>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vMerge="1">
                  <a:txBody>
                    <a:bodyPr/>
                    <a:lstStyle/>
                    <a:p>
                      <a:endParaRPr/>
                    </a:p>
                  </a:txBody>
                  <a:tcPr marL="0" marR="0" marT="0" marB="0">
                    <a:lnL w="12700">
                      <a:solidFill>
                        <a:srgbClr val="FFFFFF"/>
                      </a:solidFill>
                      <a:prstDash val="solid"/>
                    </a:lnL>
                  </a:tcPr>
                </a:tc>
              </a:tr>
              <a:tr h="205593">
                <a:tc gridSpan="5">
                  <a:txBody>
                    <a:bodyPr/>
                    <a:lstStyle/>
                    <a:p>
                      <a:endParaRPr sz="1200" dirty="0">
                        <a:latin typeface="PMingLiU"/>
                        <a:cs typeface="PMingLiU"/>
                      </a:endParaRPr>
                    </a:p>
                  </a:txBody>
                  <a:tcPr marL="0" marR="0" marT="0" marB="0">
                    <a:solidFill>
                      <a:srgbClr val="E9EDF4"/>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125" y="212140"/>
            <a:ext cx="8453749" cy="707886"/>
          </a:xfrm>
          <a:prstGeom prst="rect">
            <a:avLst/>
          </a:prstGeom>
        </p:spPr>
        <p:txBody>
          <a:bodyPr vert="horz" wrap="square" lIns="0" tIns="0" rIns="0" bIns="0" rtlCol="0">
            <a:spAutoFit/>
          </a:bodyPr>
          <a:lstStyle/>
          <a:p>
            <a:pPr marL="12700">
              <a:lnSpc>
                <a:spcPct val="100000"/>
              </a:lnSpc>
            </a:pPr>
            <a:r>
              <a:rPr lang="en-US" altLang="ja-JP" sz="2300" dirty="0" smtClean="0">
                <a:latin typeface="Arial Unicode MS" panose="020B0604020202020204" pitchFamily="50" charset="-128"/>
                <a:ea typeface="Arial Unicode MS" panose="020B0604020202020204" pitchFamily="50" charset="-128"/>
                <a:cs typeface="Arial Unicode MS" panose="020B0604020202020204" pitchFamily="50" charset="-128"/>
              </a:rPr>
              <a:t>VLED </a:t>
            </a:r>
            <a:r>
              <a:rPr lang="en-US" altLang="ja-JP" sz="2300" dirty="0">
                <a:latin typeface="Arial Unicode MS" panose="020B0604020202020204" pitchFamily="50" charset="-128"/>
                <a:ea typeface="Arial Unicode MS" panose="020B0604020202020204" pitchFamily="50" charset="-128"/>
                <a:cs typeface="Arial Unicode MS" panose="020B0604020202020204" pitchFamily="50" charset="-128"/>
              </a:rPr>
              <a:t>Activities in Fiscal 2015 </a:t>
            </a:r>
            <a:endParaRPr sz="2300" dirty="0">
              <a:latin typeface="Tahoma"/>
              <a:cs typeface="Tahoma"/>
            </a:endParaRPr>
          </a:p>
          <a:p>
            <a:pPr marL="12700">
              <a:lnSpc>
                <a:spcPct val="100000"/>
              </a:lnSpc>
            </a:pPr>
            <a:r>
              <a:rPr sz="2300" dirty="0">
                <a:latin typeface="Arial Unicode MS" panose="020B0604020202020204" pitchFamily="50" charset="-128"/>
                <a:ea typeface="Arial Unicode MS" panose="020B0604020202020204" pitchFamily="50" charset="-128"/>
                <a:cs typeface="Arial Unicode MS" panose="020B0604020202020204" pitchFamily="50" charset="-128"/>
              </a:rPr>
              <a:t>（MASHUP </a:t>
            </a:r>
            <a:r>
              <a:rPr sz="2300" spc="-5" dirty="0">
                <a:latin typeface="Arial Unicode MS" panose="020B0604020202020204" pitchFamily="50" charset="-128"/>
                <a:ea typeface="Arial Unicode MS" panose="020B0604020202020204" pitchFamily="50" charset="-128"/>
                <a:cs typeface="Arial Unicode MS" panose="020B0604020202020204" pitchFamily="50" charset="-128"/>
              </a:rPr>
              <a:t>AWARDS</a:t>
            </a:r>
            <a:r>
              <a:rPr sz="2300" spc="-65" dirty="0">
                <a:latin typeface="Arial Unicode MS" panose="020B0604020202020204" pitchFamily="50" charset="-128"/>
                <a:ea typeface="Arial Unicode MS" panose="020B0604020202020204" pitchFamily="50" charset="-128"/>
                <a:cs typeface="Arial Unicode MS" panose="020B0604020202020204" pitchFamily="50" charset="-128"/>
              </a:rPr>
              <a:t> </a:t>
            </a:r>
            <a:r>
              <a:rPr sz="2300" spc="-5" dirty="0">
                <a:latin typeface="Arial Unicode MS" panose="020B0604020202020204" pitchFamily="50" charset="-128"/>
                <a:ea typeface="Arial Unicode MS" panose="020B0604020202020204" pitchFamily="50" charset="-128"/>
                <a:cs typeface="Arial Unicode MS" panose="020B0604020202020204" pitchFamily="50" charset="-128"/>
              </a:rPr>
              <a:t>11）</a:t>
            </a:r>
            <a:endParaRPr sz="23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 name="object 3"/>
          <p:cNvSpPr txBox="1">
            <a:spLocks noGrp="1"/>
          </p:cNvSpPr>
          <p:nvPr>
            <p:ph type="body" idx="1"/>
          </p:nvPr>
        </p:nvSpPr>
        <p:spPr>
          <a:xfrm>
            <a:off x="311698" y="1146111"/>
            <a:ext cx="8520602" cy="3749744"/>
          </a:xfrm>
          <a:prstGeom prst="rect">
            <a:avLst/>
          </a:prstGeom>
        </p:spPr>
        <p:txBody>
          <a:bodyPr vert="horz" wrap="square" lIns="0" tIns="0" rIns="0" bIns="0" rtlCol="0">
            <a:spAutoFit/>
          </a:bodyPr>
          <a:lstStyle/>
          <a:p>
            <a:pPr marL="338455" indent="-325755">
              <a:lnSpc>
                <a:spcPct val="100000"/>
              </a:lnSpc>
              <a:buClr>
                <a:srgbClr val="C0504D"/>
              </a:buClr>
              <a:buFont typeface="MS Mincho"/>
              <a:buChar char="■"/>
              <a:tabLst>
                <a:tab pos="339090" algn="l"/>
              </a:tabLst>
            </a:pPr>
            <a:r>
              <a:rPr lang="en-US" spc="-5" dirty="0" smtClean="0">
                <a:latin typeface="Arial Unicode MS" panose="020B0604020202020204" pitchFamily="50" charset="-128"/>
                <a:ea typeface="Arial Unicode MS" panose="020B0604020202020204" pitchFamily="50" charset="-128"/>
                <a:cs typeface="Arial Unicode MS" panose="020B0604020202020204" pitchFamily="50" charset="-128"/>
              </a:rPr>
              <a:t>What is </a:t>
            </a:r>
            <a:r>
              <a:rPr spc="-5" dirty="0" smtClean="0">
                <a:latin typeface="Arial Unicode MS" panose="020B0604020202020204" pitchFamily="50" charset="-128"/>
                <a:ea typeface="Arial Unicode MS" panose="020B0604020202020204" pitchFamily="50" charset="-128"/>
                <a:cs typeface="Arial Unicode MS" panose="020B0604020202020204" pitchFamily="50" charset="-128"/>
              </a:rPr>
              <a:t>MASHUP AWARDS</a:t>
            </a:r>
            <a:r>
              <a:rPr lang="en-US" spc="-5"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spc="-11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endParaRPr dirty="0">
              <a:latin typeface="Meiryo"/>
              <a:cs typeface="Meiryo"/>
            </a:endParaRPr>
          </a:p>
          <a:p>
            <a:pPr marL="545465" marR="5080" indent="-178435">
              <a:lnSpc>
                <a:spcPct val="100000"/>
              </a:lnSpc>
              <a:spcBef>
                <a:spcPts val="935"/>
              </a:spcBef>
            </a:pPr>
            <a:r>
              <a:rPr sz="1350" b="0" spc="280" dirty="0">
                <a:solidFill>
                  <a:srgbClr val="1F497D"/>
                </a:solidFill>
                <a:latin typeface="Lucida Sans Unicode"/>
                <a:cs typeface="Lucida Sans Unicode"/>
              </a:rPr>
              <a:t>▶</a:t>
            </a:r>
            <a:r>
              <a:rPr sz="1350" b="0" spc="75" dirty="0">
                <a:solidFill>
                  <a:srgbClr val="1F497D"/>
                </a:solidFill>
                <a:latin typeface="Lucida Sans Unicode"/>
                <a:cs typeface="Lucida Sans Unicode"/>
              </a:rPr>
              <a:t> </a:t>
            </a:r>
            <a:r>
              <a:rPr lang="en-US" sz="1400" b="0" spc="7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Contests for website developers to compete in terms of technology, design and ideas of  </a:t>
            </a:r>
          </a:p>
          <a:p>
            <a:pPr marL="545465" marR="5080" indent="-178435">
              <a:lnSpc>
                <a:spcPct val="100000"/>
              </a:lnSpc>
              <a:spcBef>
                <a:spcPts val="935"/>
              </a:spcBef>
            </a:pPr>
            <a:r>
              <a:rPr lang="en-US" sz="1400" b="0" spc="7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400" b="0" spc="7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their sites, smartphone applications, etc.  </a:t>
            </a:r>
            <a:endParaRPr sz="1400" dirty="0">
              <a:latin typeface="PMingLiU"/>
              <a:cs typeface="PMingLiU"/>
            </a:endParaRPr>
          </a:p>
          <a:p>
            <a:pPr marL="367665">
              <a:lnSpc>
                <a:spcPct val="100000"/>
              </a:lnSpc>
              <a:spcBef>
                <a:spcPts val="755"/>
              </a:spcBef>
            </a:pPr>
            <a:r>
              <a:rPr sz="1350" b="0" spc="15" dirty="0" smtClean="0">
                <a:solidFill>
                  <a:srgbClr val="1F497D"/>
                </a:solidFill>
                <a:latin typeface="Lucida Sans Unicode"/>
                <a:cs typeface="Lucida Sans Unicode"/>
              </a:rPr>
              <a:t>▶</a:t>
            </a:r>
            <a:r>
              <a:rPr lang="en-US" sz="1350" b="0" spc="15" dirty="0" smtClean="0">
                <a:solidFill>
                  <a:srgbClr val="1F497D"/>
                </a:solidFill>
                <a:latin typeface="Lucida Sans Unicode"/>
                <a:cs typeface="Lucida Sans Unicode"/>
              </a:rPr>
              <a:t> </a:t>
            </a:r>
            <a:r>
              <a:rPr lang="en-US" sz="1400" b="0" spc="1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Started in 2006. The 11</a:t>
            </a:r>
            <a:r>
              <a:rPr lang="en-US" sz="1400" b="0" spc="15" baseline="30000"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th</a:t>
            </a:r>
            <a:r>
              <a:rPr lang="en-US" sz="1400" b="0" spc="1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time this year. </a:t>
            </a:r>
            <a:endParaRPr sz="1400" dirty="0" smtClean="0">
              <a:latin typeface="PMingLiU"/>
              <a:cs typeface="PMingLiU"/>
            </a:endParaRPr>
          </a:p>
          <a:p>
            <a:pPr marL="12700">
              <a:lnSpc>
                <a:spcPct val="100000"/>
              </a:lnSpc>
              <a:spcBef>
                <a:spcPts val="1080"/>
              </a:spcBef>
            </a:pPr>
            <a:r>
              <a:rPr b="0" dirty="0" smtClean="0">
                <a:solidFill>
                  <a:srgbClr val="C0504D"/>
                </a:solidFill>
                <a:latin typeface="MS Mincho"/>
                <a:cs typeface="MS Mincho"/>
              </a:rPr>
              <a:t>■</a:t>
            </a:r>
            <a:r>
              <a:rPr b="0" spc="-685" dirty="0" smtClean="0">
                <a:solidFill>
                  <a:srgbClr val="C0504D"/>
                </a:solidFill>
                <a:latin typeface="MS Mincho"/>
                <a:cs typeface="MS Mincho"/>
              </a:rPr>
              <a:t> </a:t>
            </a:r>
            <a:r>
              <a:rPr lang="en-US" b="0" spc="-685" dirty="0" smtClean="0">
                <a:solidFill>
                  <a:srgbClr val="C0504D"/>
                </a:solidFill>
                <a:latin typeface="MS Mincho"/>
                <a:cs typeface="MS Mincho"/>
              </a:rPr>
              <a:t> </a:t>
            </a:r>
            <a:r>
              <a:rPr lang="en-US" altLang="ja-JP" spc="-5" dirty="0" smtClean="0">
                <a:latin typeface="Arial Unicode MS" panose="020B0604020202020204" pitchFamily="50" charset="-128"/>
                <a:ea typeface="Arial Unicode MS" panose="020B0604020202020204" pitchFamily="50" charset="-128"/>
                <a:cs typeface="Arial Unicode MS" panose="020B0604020202020204" pitchFamily="50" charset="-128"/>
              </a:rPr>
              <a:t>We Manage CIVICTEC Category Award out of 6 Category Awards. </a:t>
            </a:r>
            <a:endParaRPr dirty="0" smtClean="0">
              <a:latin typeface="Meiryo"/>
              <a:cs typeface="Meiryo"/>
            </a:endParaRPr>
          </a:p>
          <a:p>
            <a:pPr marL="367665">
              <a:lnSpc>
                <a:spcPct val="100000"/>
              </a:lnSpc>
              <a:spcBef>
                <a:spcPts val="935"/>
              </a:spcBef>
            </a:pPr>
            <a:r>
              <a:rPr sz="1350" b="0" spc="50" dirty="0" smtClean="0">
                <a:solidFill>
                  <a:srgbClr val="1F497D"/>
                </a:solidFill>
                <a:latin typeface="Lucida Sans Unicode"/>
                <a:cs typeface="Lucida Sans Unicode"/>
              </a:rPr>
              <a:t>▶</a:t>
            </a:r>
            <a:r>
              <a:rPr lang="en-US" sz="1350" b="0" spc="50" dirty="0" smtClean="0">
                <a:solidFill>
                  <a:srgbClr val="1F497D"/>
                </a:solidFill>
                <a:latin typeface="Lucida Sans Unicode"/>
                <a:cs typeface="Lucida Sans Unicode"/>
              </a:rPr>
              <a:t> </a:t>
            </a:r>
            <a:r>
              <a:rPr lang="en-US" sz="1400" b="0" spc="50"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CIVIC TECH is : </a:t>
            </a:r>
            <a:endParaRPr sz="1400" dirty="0">
              <a:latin typeface="PMingLiU"/>
              <a:cs typeface="PMingLiU"/>
            </a:endParaRPr>
          </a:p>
          <a:p>
            <a:pPr marL="546100">
              <a:lnSpc>
                <a:spcPct val="100000"/>
              </a:lnSpc>
              <a:spcBef>
                <a:spcPts val="370"/>
              </a:spcBef>
            </a:pPr>
            <a:r>
              <a:rPr sz="1500" b="0" dirty="0" smtClean="0">
                <a:solidFill>
                  <a:srgbClr val="000000"/>
                </a:solidFill>
                <a:latin typeface="Wingdings"/>
                <a:cs typeface="Wingdings"/>
              </a:rPr>
              <a:t></a:t>
            </a:r>
            <a:r>
              <a:rPr lang="en-US" sz="1500" b="0" dirty="0" smtClean="0">
                <a:solidFill>
                  <a:srgbClr val="000000"/>
                </a:solidFill>
                <a:latin typeface="Wingdings"/>
                <a:cs typeface="Wingdings"/>
              </a:rPr>
              <a:t> </a:t>
            </a:r>
            <a:r>
              <a:rPr lang="en-US" sz="1500" b="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Activity or Its Technology Used for Solution of Local </a:t>
            </a:r>
            <a:r>
              <a:rPr lang="en-US" sz="1500" b="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I</a:t>
            </a:r>
            <a:r>
              <a:rPr lang="en-US" sz="1500" b="0" dirty="0" smtClean="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ssues Making Use of </a:t>
            </a:r>
            <a:r>
              <a:rPr sz="1500" b="0" dirty="0" smtClean="0">
                <a:latin typeface="Arial Unicode MS" panose="020B0604020202020204" pitchFamily="50" charset="-128"/>
                <a:ea typeface="Arial Unicode MS" panose="020B0604020202020204" pitchFamily="50" charset="-128"/>
                <a:cs typeface="Arial Unicode MS" panose="020B0604020202020204" pitchFamily="50" charset="-128"/>
              </a:rPr>
              <a:t>ICT</a:t>
            </a:r>
            <a:r>
              <a:rPr lang="en-US" sz="1500" b="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endParaRPr sz="1500" dirty="0">
              <a:latin typeface="PMingLiU"/>
              <a:cs typeface="PMingLiU"/>
            </a:endParaRPr>
          </a:p>
          <a:p>
            <a:pPr marL="367665">
              <a:lnSpc>
                <a:spcPct val="100000"/>
              </a:lnSpc>
              <a:spcBef>
                <a:spcPts val="745"/>
              </a:spcBef>
            </a:pPr>
            <a:r>
              <a:rPr sz="1350" b="0" spc="5" dirty="0" smtClean="0">
                <a:solidFill>
                  <a:srgbClr val="1F497D"/>
                </a:solidFill>
                <a:latin typeface="Lucida Sans Unicode"/>
                <a:cs typeface="Lucida Sans Unicode"/>
              </a:rPr>
              <a:t>▶</a:t>
            </a:r>
            <a:r>
              <a:rPr lang="en-US" sz="1350" b="0" spc="5" dirty="0" smtClean="0">
                <a:solidFill>
                  <a:srgbClr val="1F497D"/>
                </a:solidFill>
                <a:latin typeface="Lucida Sans Unicode"/>
                <a:cs typeface="Lucida Sans Unicode"/>
              </a:rPr>
              <a:t> </a:t>
            </a:r>
            <a:r>
              <a:rPr lang="en-US" sz="1400" b="0" spc="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We commend innovative applications and/or services that are used for solution of local issues  </a:t>
            </a:r>
          </a:p>
          <a:p>
            <a:pPr marL="367665">
              <a:lnSpc>
                <a:spcPct val="100000"/>
              </a:lnSpc>
              <a:spcBef>
                <a:spcPts val="745"/>
              </a:spcBef>
            </a:pPr>
            <a:r>
              <a:rPr lang="en-US" sz="1400" b="0" spc="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400" b="0" spc="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making use of open data provided by local authorities. </a:t>
            </a:r>
            <a:r>
              <a:rPr lang="en-US" sz="1400" b="0" spc="5" dirty="0" smtClean="0">
                <a:solidFill>
                  <a:srgbClr val="1F497D"/>
                </a:solidFill>
                <a:latin typeface="Lucida Sans Unicode"/>
                <a:cs typeface="Lucida Sans Unicode"/>
              </a:rPr>
              <a:t> </a:t>
            </a:r>
            <a:endParaRPr sz="1400" dirty="0">
              <a:latin typeface="PMingLiU"/>
              <a:cs typeface="PMingLiU"/>
            </a:endParaRPr>
          </a:p>
          <a:p>
            <a:pPr marL="367665">
              <a:lnSpc>
                <a:spcPct val="100000"/>
              </a:lnSpc>
              <a:spcBef>
                <a:spcPts val="755"/>
              </a:spcBef>
            </a:pPr>
            <a:r>
              <a:rPr sz="1350" b="0" spc="30" dirty="0" smtClean="0">
                <a:solidFill>
                  <a:srgbClr val="1F497D"/>
                </a:solidFill>
                <a:latin typeface="Lucida Sans Unicode"/>
                <a:cs typeface="Lucida Sans Unicode"/>
              </a:rPr>
              <a:t>▶</a:t>
            </a:r>
            <a:r>
              <a:rPr lang="en-US" sz="1350" b="0" spc="30" dirty="0" smtClean="0">
                <a:solidFill>
                  <a:srgbClr val="1F497D"/>
                </a:solidFill>
                <a:latin typeface="Lucida Sans Unicode"/>
                <a:cs typeface="Lucida Sans Unicode"/>
              </a:rPr>
              <a:t> </a:t>
            </a:r>
            <a:r>
              <a:rPr lang="en-US" sz="1400" b="0" spc="30"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Open Data Award : </a:t>
            </a:r>
            <a:r>
              <a:rPr lang="en-US" sz="1400" spc="30" dirty="0" err="1"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Sppada</a:t>
            </a:r>
            <a:r>
              <a:rPr lang="en-US" sz="1400" b="0" spc="30"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 for Diagnosing Issues of All Regions of Japan</a:t>
            </a:r>
            <a:r>
              <a:rPr sz="1800" b="0" spc="30" dirty="0" smtClean="0">
                <a:latin typeface="Trebuchet MS"/>
                <a:cs typeface="Trebuchet MS"/>
              </a:rPr>
              <a:t> </a:t>
            </a:r>
            <a:endParaRPr sz="1800" dirty="0">
              <a:latin typeface="PMingLiU"/>
              <a:cs typeface="PMingLiU"/>
            </a:endParaRPr>
          </a:p>
          <a:p>
            <a:pPr marL="367665">
              <a:lnSpc>
                <a:spcPct val="100000"/>
              </a:lnSpc>
              <a:spcBef>
                <a:spcPts val="755"/>
              </a:spcBef>
            </a:pPr>
            <a:r>
              <a:rPr sz="1350" b="0" spc="20" dirty="0" smtClean="0">
                <a:solidFill>
                  <a:srgbClr val="1F497D"/>
                </a:solidFill>
                <a:latin typeface="Lucida Sans Unicode"/>
                <a:cs typeface="Lucida Sans Unicode"/>
              </a:rPr>
              <a:t>▶</a:t>
            </a:r>
            <a:r>
              <a:rPr lang="en-US" sz="1350" b="0" spc="20" dirty="0" smtClean="0">
                <a:solidFill>
                  <a:srgbClr val="1F497D"/>
                </a:solidFill>
                <a:latin typeface="Lucida Sans Unicode"/>
                <a:cs typeface="Lucida Sans Unicode"/>
              </a:rPr>
              <a:t> </a:t>
            </a:r>
            <a:r>
              <a:rPr lang="en-US" sz="1350" b="0" spc="20"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Open Data Partner Award : </a:t>
            </a:r>
            <a:r>
              <a:rPr lang="en-US" sz="1350" spc="20" dirty="0" err="1"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Fumufumu</a:t>
            </a:r>
            <a:r>
              <a:rPr lang="en-US" sz="1350" b="0" spc="20"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a:t>
            </a:r>
            <a:endParaRPr sz="1800" dirty="0">
              <a:latin typeface="PMingLiU"/>
              <a:cs typeface="PMingLiU"/>
            </a:endParaRPr>
          </a:p>
        </p:txBody>
      </p:sp>
      <p:sp>
        <p:nvSpPr>
          <p:cNvPr id="4" name="object 4"/>
          <p:cNvSpPr/>
          <p:nvPr/>
        </p:nvSpPr>
        <p:spPr>
          <a:xfrm>
            <a:off x="899160" y="5007864"/>
            <a:ext cx="3140964" cy="140360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140708" y="5077967"/>
            <a:ext cx="2001012" cy="13335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242303" y="5077967"/>
            <a:ext cx="2002536" cy="1333500"/>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27</a:t>
            </a:fld>
            <a:endParaRP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70" cy="228600"/>
          </a:xfrm>
          <a:custGeom>
            <a:avLst/>
            <a:gdLst/>
            <a:ahLst/>
            <a:cxnLst/>
            <a:rect l="l" t="t" r="r" b="b"/>
            <a:pathLst>
              <a:path w="1270" h="228600">
                <a:moveTo>
                  <a:pt x="0" y="228600"/>
                </a:moveTo>
                <a:lnTo>
                  <a:pt x="762" y="228600"/>
                </a:lnTo>
                <a:lnTo>
                  <a:pt x="762" y="0"/>
                </a:lnTo>
                <a:lnTo>
                  <a:pt x="0" y="0"/>
                </a:lnTo>
                <a:lnTo>
                  <a:pt x="0" y="228600"/>
                </a:lnTo>
                <a:close/>
              </a:path>
            </a:pathLst>
          </a:custGeom>
          <a:solidFill>
            <a:srgbClr val="F79646"/>
          </a:solidFill>
        </p:spPr>
        <p:txBody>
          <a:bodyPr wrap="square" lIns="0" tIns="0" rIns="0" bIns="0" rtlCol="0"/>
          <a:lstStyle/>
          <a:p>
            <a:endParaRPr/>
          </a:p>
        </p:txBody>
      </p:sp>
      <p:sp>
        <p:nvSpPr>
          <p:cNvPr id="3" name="object 3"/>
          <p:cNvSpPr/>
          <p:nvPr/>
        </p:nvSpPr>
        <p:spPr>
          <a:xfrm>
            <a:off x="761" y="6576821"/>
            <a:ext cx="9144000" cy="0"/>
          </a:xfrm>
          <a:custGeom>
            <a:avLst/>
            <a:gdLst/>
            <a:ahLst/>
            <a:cxnLst/>
            <a:rect l="l" t="t" r="r" b="b"/>
            <a:pathLst>
              <a:path w="9144000">
                <a:moveTo>
                  <a:pt x="0" y="0"/>
                </a:moveTo>
                <a:lnTo>
                  <a:pt x="9144000" y="0"/>
                </a:lnTo>
              </a:path>
            </a:pathLst>
          </a:custGeom>
          <a:ln w="19812">
            <a:solidFill>
              <a:srgbClr val="000000"/>
            </a:solidFill>
          </a:ln>
        </p:spPr>
        <p:txBody>
          <a:bodyPr wrap="square" lIns="0" tIns="0" rIns="0" bIns="0" rtlCol="0"/>
          <a:lstStyle/>
          <a:p>
            <a:endParaRPr/>
          </a:p>
        </p:txBody>
      </p:sp>
      <p:sp>
        <p:nvSpPr>
          <p:cNvPr id="4" name="object 4"/>
          <p:cNvSpPr/>
          <p:nvPr/>
        </p:nvSpPr>
        <p:spPr>
          <a:xfrm>
            <a:off x="0" y="6588252"/>
            <a:ext cx="899160" cy="26974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1" y="761"/>
            <a:ext cx="9144000" cy="1129665"/>
          </a:xfrm>
          <a:custGeom>
            <a:avLst/>
            <a:gdLst/>
            <a:ahLst/>
            <a:cxnLst/>
            <a:rect l="l" t="t" r="r" b="b"/>
            <a:pathLst>
              <a:path w="9144000" h="1129665">
                <a:moveTo>
                  <a:pt x="0" y="0"/>
                </a:moveTo>
                <a:lnTo>
                  <a:pt x="9144000" y="0"/>
                </a:lnTo>
                <a:lnTo>
                  <a:pt x="9144000" y="1129284"/>
                </a:lnTo>
                <a:lnTo>
                  <a:pt x="0" y="1129284"/>
                </a:lnTo>
                <a:lnTo>
                  <a:pt x="0" y="0"/>
                </a:lnTo>
                <a:close/>
              </a:path>
            </a:pathLst>
          </a:custGeom>
          <a:ln w="38100">
            <a:solidFill>
              <a:srgbClr val="FFFFFF"/>
            </a:solidFill>
          </a:ln>
        </p:spPr>
        <p:txBody>
          <a:bodyPr wrap="square" lIns="0" tIns="0" rIns="0" bIns="0" rtlCol="0"/>
          <a:lstStyle/>
          <a:p>
            <a:endParaRPr/>
          </a:p>
        </p:txBody>
      </p:sp>
      <p:sp>
        <p:nvSpPr>
          <p:cNvPr id="6" name="object 6"/>
          <p:cNvSpPr/>
          <p:nvPr/>
        </p:nvSpPr>
        <p:spPr>
          <a:xfrm>
            <a:off x="1618488" y="2199132"/>
            <a:ext cx="142240" cy="3744595"/>
          </a:xfrm>
          <a:custGeom>
            <a:avLst/>
            <a:gdLst/>
            <a:ahLst/>
            <a:cxnLst/>
            <a:rect l="l" t="t" r="r" b="b"/>
            <a:pathLst>
              <a:path w="142239" h="3744595">
                <a:moveTo>
                  <a:pt x="0" y="0"/>
                </a:moveTo>
                <a:lnTo>
                  <a:pt x="141731" y="0"/>
                </a:lnTo>
                <a:lnTo>
                  <a:pt x="141731" y="3744467"/>
                </a:lnTo>
                <a:lnTo>
                  <a:pt x="0" y="3744467"/>
                </a:lnTo>
                <a:lnTo>
                  <a:pt x="0" y="0"/>
                </a:lnTo>
                <a:close/>
              </a:path>
            </a:pathLst>
          </a:custGeom>
          <a:solidFill>
            <a:srgbClr val="F79646"/>
          </a:solidFill>
        </p:spPr>
        <p:txBody>
          <a:bodyPr wrap="square" lIns="0" tIns="0" rIns="0" bIns="0" rtlCol="0"/>
          <a:lstStyle/>
          <a:p>
            <a:endParaRPr/>
          </a:p>
        </p:txBody>
      </p:sp>
      <p:sp>
        <p:nvSpPr>
          <p:cNvPr id="7" name="object 7"/>
          <p:cNvSpPr/>
          <p:nvPr/>
        </p:nvSpPr>
        <p:spPr>
          <a:xfrm>
            <a:off x="0" y="0"/>
            <a:ext cx="9144000" cy="228600"/>
          </a:xfrm>
          <a:custGeom>
            <a:avLst/>
            <a:gdLst/>
            <a:ahLst/>
            <a:cxnLst/>
            <a:rect l="l" t="t" r="r" b="b"/>
            <a:pathLst>
              <a:path w="9144000" h="228600">
                <a:moveTo>
                  <a:pt x="0" y="228600"/>
                </a:moveTo>
                <a:lnTo>
                  <a:pt x="9144000" y="228600"/>
                </a:lnTo>
                <a:lnTo>
                  <a:pt x="9144000" y="0"/>
                </a:lnTo>
                <a:lnTo>
                  <a:pt x="0" y="0"/>
                </a:lnTo>
                <a:lnTo>
                  <a:pt x="0" y="228600"/>
                </a:lnTo>
                <a:close/>
              </a:path>
            </a:pathLst>
          </a:custGeom>
          <a:solidFill>
            <a:srgbClr val="F79646"/>
          </a:solidFill>
        </p:spPr>
        <p:txBody>
          <a:bodyPr wrap="square" lIns="0" tIns="0" rIns="0" bIns="0" rtlCol="0"/>
          <a:lstStyle/>
          <a:p>
            <a:endParaRPr/>
          </a:p>
        </p:txBody>
      </p:sp>
      <p:sp>
        <p:nvSpPr>
          <p:cNvPr id="8" name="object 8"/>
          <p:cNvSpPr txBox="1"/>
          <p:nvPr/>
        </p:nvSpPr>
        <p:spPr>
          <a:xfrm>
            <a:off x="7215746" y="19811"/>
            <a:ext cx="1867535" cy="194310"/>
          </a:xfrm>
          <a:prstGeom prst="rect">
            <a:avLst/>
          </a:prstGeom>
        </p:spPr>
        <p:txBody>
          <a:bodyPr vert="horz" wrap="square" lIns="0" tIns="0" rIns="0" bIns="0" rtlCol="0">
            <a:spAutoFit/>
          </a:bodyPr>
          <a:lstStyle/>
          <a:p>
            <a:pPr marL="12700">
              <a:lnSpc>
                <a:spcPct val="100000"/>
              </a:lnSpc>
            </a:pPr>
            <a:r>
              <a:rPr sz="1200" b="1" spc="-35" dirty="0">
                <a:solidFill>
                  <a:srgbClr val="FFFFFF"/>
                </a:solidFill>
                <a:latin typeface="Arial"/>
                <a:cs typeface="Arial"/>
              </a:rPr>
              <a:t>iii, </a:t>
            </a:r>
            <a:r>
              <a:rPr sz="1200" b="1" spc="-65" dirty="0">
                <a:solidFill>
                  <a:srgbClr val="FFFFFF"/>
                </a:solidFill>
                <a:latin typeface="Arial"/>
                <a:cs typeface="Arial"/>
              </a:rPr>
              <a:t>The </a:t>
            </a:r>
            <a:r>
              <a:rPr sz="1200" b="1" spc="-35" dirty="0">
                <a:solidFill>
                  <a:srgbClr val="FFFFFF"/>
                </a:solidFill>
                <a:latin typeface="Arial"/>
                <a:cs typeface="Arial"/>
              </a:rPr>
              <a:t>University </a:t>
            </a:r>
            <a:r>
              <a:rPr sz="1200" b="1" spc="-25" dirty="0">
                <a:solidFill>
                  <a:srgbClr val="FFFFFF"/>
                </a:solidFill>
                <a:latin typeface="Arial"/>
                <a:cs typeface="Arial"/>
              </a:rPr>
              <a:t>of</a:t>
            </a:r>
            <a:r>
              <a:rPr sz="1200" b="1" spc="145" dirty="0">
                <a:solidFill>
                  <a:srgbClr val="FFFFFF"/>
                </a:solidFill>
                <a:latin typeface="Arial"/>
                <a:cs typeface="Arial"/>
              </a:rPr>
              <a:t> </a:t>
            </a:r>
            <a:r>
              <a:rPr sz="1200" b="1" spc="-35" dirty="0">
                <a:solidFill>
                  <a:srgbClr val="FFFFFF"/>
                </a:solidFill>
                <a:latin typeface="Arial"/>
                <a:cs typeface="Arial"/>
              </a:rPr>
              <a:t>Tokyo</a:t>
            </a:r>
            <a:endParaRPr sz="1200">
              <a:latin typeface="Arial"/>
              <a:cs typeface="Arial"/>
            </a:endParaRPr>
          </a:p>
        </p:txBody>
      </p:sp>
      <p:sp>
        <p:nvSpPr>
          <p:cNvPr id="9" name="object 9"/>
          <p:cNvSpPr txBox="1">
            <a:spLocks noGrp="1"/>
          </p:cNvSpPr>
          <p:nvPr>
            <p:ph type="title"/>
          </p:nvPr>
        </p:nvSpPr>
        <p:spPr>
          <a:xfrm>
            <a:off x="1937511" y="2265718"/>
            <a:ext cx="5608320" cy="1179810"/>
          </a:xfrm>
          <a:prstGeom prst="rect">
            <a:avLst/>
          </a:prstGeom>
        </p:spPr>
        <p:txBody>
          <a:bodyPr vert="horz" wrap="square" lIns="0" tIns="0" rIns="0" bIns="0" rtlCol="0">
            <a:spAutoFit/>
          </a:bodyPr>
          <a:lstStyle/>
          <a:p>
            <a:pPr marL="12700">
              <a:lnSpc>
                <a:spcPts val="4580"/>
              </a:lnSpc>
            </a:pPr>
            <a:r>
              <a:rPr sz="4000" spc="-5" dirty="0">
                <a:latin typeface="Tahoma"/>
                <a:cs typeface="Tahoma"/>
              </a:rPr>
              <a:t>PART</a:t>
            </a:r>
            <a:r>
              <a:rPr sz="4000" spc="-90" dirty="0">
                <a:latin typeface="Tahoma"/>
                <a:cs typeface="Tahoma"/>
              </a:rPr>
              <a:t> </a:t>
            </a:r>
            <a:r>
              <a:rPr sz="4000" spc="-5" dirty="0">
                <a:latin typeface="Tahoma"/>
                <a:cs typeface="Tahoma"/>
              </a:rPr>
              <a:t>3</a:t>
            </a:r>
            <a:endParaRPr sz="4000" dirty="0">
              <a:latin typeface="Tahoma"/>
              <a:cs typeface="Tahoma"/>
            </a:endParaRPr>
          </a:p>
          <a:p>
            <a:pPr marL="12700">
              <a:lnSpc>
                <a:spcPts val="4575"/>
              </a:lnSpc>
            </a:pPr>
            <a:r>
              <a:rPr lang="en-US" sz="3600" spc="-5" dirty="0" smtClean="0">
                <a:latin typeface="Arial Unicode MS" panose="020B0604020202020204" pitchFamily="50" charset="-128"/>
                <a:ea typeface="Arial Unicode MS" panose="020B0604020202020204" pitchFamily="50" charset="-128"/>
                <a:cs typeface="Arial Unicode MS" panose="020B0604020202020204" pitchFamily="50" charset="-128"/>
              </a:rPr>
              <a:t>Association for Open Data</a:t>
            </a:r>
            <a:endParaRPr sz="3600" dirty="0"/>
          </a:p>
        </p:txBody>
      </p:sp>
      <p:sp>
        <p:nvSpPr>
          <p:cNvPr id="10" name="object 10"/>
          <p:cNvSpPr txBox="1"/>
          <p:nvPr/>
        </p:nvSpPr>
        <p:spPr>
          <a:xfrm>
            <a:off x="1937510" y="3428390"/>
            <a:ext cx="4920490" cy="615553"/>
          </a:xfrm>
          <a:prstGeom prst="rect">
            <a:avLst/>
          </a:prstGeom>
        </p:spPr>
        <p:txBody>
          <a:bodyPr vert="horz" wrap="square" lIns="0" tIns="0" rIns="0" bIns="0" rtlCol="0">
            <a:spAutoFit/>
          </a:bodyPr>
          <a:lstStyle/>
          <a:p>
            <a:pPr marL="12700">
              <a:lnSpc>
                <a:spcPct val="100000"/>
              </a:lnSpc>
            </a:pPr>
            <a:r>
              <a:rPr lang="en-US" sz="3600" b="1" spc="-5" dirty="0">
                <a:solidFill>
                  <a:srgbClr val="3E3E3E"/>
                </a:solidFill>
                <a:latin typeface="Arial Unicode MS" panose="020B0604020202020204" pitchFamily="50" charset="-128"/>
                <a:ea typeface="Arial Unicode MS" panose="020B0604020202020204" pitchFamily="50" charset="-128"/>
                <a:cs typeface="Arial Unicode MS" panose="020B0604020202020204" pitchFamily="50" charset="-128"/>
              </a:rPr>
              <a:t>o</a:t>
            </a:r>
            <a:r>
              <a:rPr lang="en-US" sz="3600" b="1" spc="-5" dirty="0" smtClean="0">
                <a:solidFill>
                  <a:srgbClr val="3E3E3E"/>
                </a:solidFill>
                <a:latin typeface="Arial Unicode MS" panose="020B0604020202020204" pitchFamily="50" charset="-128"/>
                <a:ea typeface="Arial Unicode MS" panose="020B0604020202020204" pitchFamily="50" charset="-128"/>
                <a:cs typeface="Arial Unicode MS" panose="020B0604020202020204" pitchFamily="50" charset="-128"/>
              </a:rPr>
              <a:t>f Public Transportation</a:t>
            </a:r>
            <a:r>
              <a:rPr lang="en-US" sz="4000" b="1" spc="-5" dirty="0" smtClean="0">
                <a:solidFill>
                  <a:srgbClr val="3E3E3E"/>
                </a:solidFill>
                <a:latin typeface="Meiryo"/>
                <a:cs typeface="Meiryo"/>
              </a:rPr>
              <a:t> </a:t>
            </a:r>
            <a:endParaRPr sz="4000" dirty="0">
              <a:latin typeface="Meiryo"/>
              <a:cs typeface="Meiryo"/>
            </a:endParaRPr>
          </a:p>
        </p:txBody>
      </p:sp>
      <p:sp>
        <p:nvSpPr>
          <p:cNvPr id="11" name="object 11"/>
          <p:cNvSpPr/>
          <p:nvPr/>
        </p:nvSpPr>
        <p:spPr>
          <a:xfrm>
            <a:off x="1950720" y="4267200"/>
            <a:ext cx="4133087" cy="1801368"/>
          </a:xfrm>
          <a:prstGeom prst="rect">
            <a:avLst/>
          </a:prstGeom>
          <a:blipFill>
            <a:blip r:embed="rId3" cstate="print"/>
            <a:stretch>
              <a:fillRect/>
            </a:stretch>
          </a:blipFill>
        </p:spPr>
        <p:txBody>
          <a:bodyPr wrap="square" lIns="0" tIns="0" rIns="0" bIns="0" rtlCol="0"/>
          <a:lstStyle/>
          <a:p>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28</a:t>
            </a:fld>
            <a:endParaRP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125" y="212140"/>
            <a:ext cx="8453749" cy="518602"/>
          </a:xfrm>
          <a:prstGeom prst="rect">
            <a:avLst/>
          </a:prstGeom>
        </p:spPr>
        <p:txBody>
          <a:bodyPr vert="horz" wrap="square" lIns="0" tIns="147827" rIns="0" bIns="0" rtlCol="0">
            <a:spAutoFit/>
          </a:bodyPr>
          <a:lstStyle/>
          <a:p>
            <a:pPr marL="12700">
              <a:lnSpc>
                <a:spcPct val="100000"/>
              </a:lnSpc>
            </a:pPr>
            <a:r>
              <a:rPr lang="en-US" sz="2400" dirty="0" smtClean="0">
                <a:latin typeface="Arial Unicode MS" panose="020B0604020202020204" pitchFamily="50" charset="-128"/>
                <a:ea typeface="Arial Unicode MS" panose="020B0604020202020204" pitchFamily="50" charset="-128"/>
                <a:cs typeface="Arial Unicode MS" panose="020B0604020202020204" pitchFamily="50" charset="-128"/>
              </a:rPr>
              <a:t>Purpose of Association for Open Data of Public Transportation</a:t>
            </a:r>
            <a:endParaRPr dirty="0"/>
          </a:p>
        </p:txBody>
      </p:sp>
      <p:sp>
        <p:nvSpPr>
          <p:cNvPr id="3" name="object 3"/>
          <p:cNvSpPr/>
          <p:nvPr/>
        </p:nvSpPr>
        <p:spPr>
          <a:xfrm>
            <a:off x="684276" y="2925936"/>
            <a:ext cx="8144256" cy="374308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38819" y="1098834"/>
            <a:ext cx="8655685" cy="1827103"/>
          </a:xfrm>
          <a:prstGeom prst="rect">
            <a:avLst/>
          </a:prstGeom>
        </p:spPr>
        <p:txBody>
          <a:bodyPr vert="horz" wrap="square" lIns="0" tIns="0" rIns="0" bIns="0" rtlCol="0">
            <a:spAutoFit/>
          </a:bodyPr>
          <a:lstStyle/>
          <a:p>
            <a:pPr marL="340360" marR="121920" indent="-328295">
              <a:lnSpc>
                <a:spcPct val="97800"/>
              </a:lnSpc>
            </a:pPr>
            <a:r>
              <a:rPr sz="1600" spc="-5" dirty="0">
                <a:solidFill>
                  <a:srgbClr val="C0504D"/>
                </a:solidFill>
                <a:latin typeface="MS Mincho"/>
                <a:cs typeface="MS Mincho"/>
              </a:rPr>
              <a:t>■ </a:t>
            </a:r>
            <a:r>
              <a:rPr lang="en-US" altLang="ja-JP" sz="1600" dirty="0">
                <a:latin typeface="Arial Unicode MS" panose="020B0604020202020204" pitchFamily="50" charset="-128"/>
                <a:ea typeface="Arial Unicode MS" panose="020B0604020202020204" pitchFamily="50" charset="-128"/>
                <a:cs typeface="Arial Unicode MS" panose="020B0604020202020204" pitchFamily="50" charset="-128"/>
              </a:rPr>
              <a:t>“Association for Open Data of Public Transportation” aims at developing advanced next generation public transportation information services, making research on its standard platform, and proposing public transportation policies. This is to be done by further advancing the research results made by its predecessor, Council for Open Data of Public Transportation, and by fully utilizing “open data” concerning public transportation</a:t>
            </a:r>
            <a:r>
              <a:rPr lang="en-US" altLang="ja-JP" sz="16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sz="16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340360" marR="5080" indent="-328295">
              <a:lnSpc>
                <a:spcPct val="100000"/>
              </a:lnSpc>
              <a:spcBef>
                <a:spcPts val="960"/>
              </a:spcBef>
            </a:pPr>
            <a:r>
              <a:rPr sz="1600" spc="-5" dirty="0">
                <a:solidFill>
                  <a:srgbClr val="C0504D"/>
                </a:solidFill>
                <a:latin typeface="MS Mincho"/>
                <a:cs typeface="MS Mincho"/>
              </a:rPr>
              <a:t>■ </a:t>
            </a:r>
            <a:r>
              <a:rPr lang="en-US" sz="1600" spc="-5" dirty="0" smtClean="0">
                <a:latin typeface="Arial Unicode MS" panose="020B0604020202020204" pitchFamily="50" charset="-128"/>
                <a:ea typeface="Arial Unicode MS" panose="020B0604020202020204" pitchFamily="50" charset="-128"/>
                <a:cs typeface="Arial Unicode MS" panose="020B0604020202020204" pitchFamily="50" charset="-128"/>
              </a:rPr>
              <a:t>The Association will provide open-data-based information services useful for the provision of smooth public transportation for the </a:t>
            </a:r>
            <a:r>
              <a:rPr sz="1600" spc="-5" dirty="0" smtClean="0">
                <a:solidFill>
                  <a:srgbClr val="444444"/>
                </a:solidFill>
                <a:latin typeface="Arial"/>
                <a:cs typeface="Arial"/>
              </a:rPr>
              <a:t>2020</a:t>
            </a:r>
            <a:r>
              <a:rPr lang="en-US" sz="1600" spc="-5" dirty="0" smtClean="0">
                <a:solidFill>
                  <a:srgbClr val="444444"/>
                </a:solidFill>
                <a:latin typeface="Arial"/>
                <a:cs typeface="Arial"/>
              </a:rPr>
              <a:t> Tokyo Olympics and Paralympics.</a:t>
            </a:r>
            <a:r>
              <a:rPr lang="en-US" sz="1600" spc="-5" dirty="0">
                <a:solidFill>
                  <a:srgbClr val="444444"/>
                </a:solidFill>
                <a:latin typeface="MS PGothic"/>
                <a:cs typeface="Arial"/>
              </a:rPr>
              <a:t> </a:t>
            </a:r>
            <a:endParaRPr sz="1600" dirty="0">
              <a:latin typeface="MS PGothic"/>
              <a:cs typeface="MS PGothic"/>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29</a:t>
            </a:fld>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70" cy="228600"/>
          </a:xfrm>
          <a:custGeom>
            <a:avLst/>
            <a:gdLst/>
            <a:ahLst/>
            <a:cxnLst/>
            <a:rect l="l" t="t" r="r" b="b"/>
            <a:pathLst>
              <a:path w="1270" h="228600">
                <a:moveTo>
                  <a:pt x="0" y="228600"/>
                </a:moveTo>
                <a:lnTo>
                  <a:pt x="762" y="228600"/>
                </a:lnTo>
                <a:lnTo>
                  <a:pt x="762" y="0"/>
                </a:lnTo>
                <a:lnTo>
                  <a:pt x="0" y="0"/>
                </a:lnTo>
                <a:lnTo>
                  <a:pt x="0" y="228600"/>
                </a:lnTo>
                <a:close/>
              </a:path>
            </a:pathLst>
          </a:custGeom>
          <a:solidFill>
            <a:srgbClr val="F79646"/>
          </a:solidFill>
        </p:spPr>
        <p:txBody>
          <a:bodyPr wrap="square" lIns="0" tIns="0" rIns="0" bIns="0" rtlCol="0"/>
          <a:lstStyle/>
          <a:p>
            <a:endParaRPr/>
          </a:p>
        </p:txBody>
      </p:sp>
      <p:sp>
        <p:nvSpPr>
          <p:cNvPr id="3" name="object 3"/>
          <p:cNvSpPr/>
          <p:nvPr/>
        </p:nvSpPr>
        <p:spPr>
          <a:xfrm>
            <a:off x="761" y="6576821"/>
            <a:ext cx="9144000" cy="0"/>
          </a:xfrm>
          <a:custGeom>
            <a:avLst/>
            <a:gdLst/>
            <a:ahLst/>
            <a:cxnLst/>
            <a:rect l="l" t="t" r="r" b="b"/>
            <a:pathLst>
              <a:path w="9144000">
                <a:moveTo>
                  <a:pt x="0" y="0"/>
                </a:moveTo>
                <a:lnTo>
                  <a:pt x="9144000" y="0"/>
                </a:lnTo>
              </a:path>
            </a:pathLst>
          </a:custGeom>
          <a:ln w="19812">
            <a:solidFill>
              <a:srgbClr val="000000"/>
            </a:solidFill>
          </a:ln>
        </p:spPr>
        <p:txBody>
          <a:bodyPr wrap="square" lIns="0" tIns="0" rIns="0" bIns="0" rtlCol="0"/>
          <a:lstStyle/>
          <a:p>
            <a:endParaRPr/>
          </a:p>
        </p:txBody>
      </p:sp>
      <p:sp>
        <p:nvSpPr>
          <p:cNvPr id="4" name="object 4"/>
          <p:cNvSpPr/>
          <p:nvPr/>
        </p:nvSpPr>
        <p:spPr>
          <a:xfrm>
            <a:off x="0" y="6588252"/>
            <a:ext cx="899160" cy="26974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1" y="761"/>
            <a:ext cx="9144000" cy="1129665"/>
          </a:xfrm>
          <a:custGeom>
            <a:avLst/>
            <a:gdLst/>
            <a:ahLst/>
            <a:cxnLst/>
            <a:rect l="l" t="t" r="r" b="b"/>
            <a:pathLst>
              <a:path w="9144000" h="1129665">
                <a:moveTo>
                  <a:pt x="0" y="0"/>
                </a:moveTo>
                <a:lnTo>
                  <a:pt x="9144000" y="0"/>
                </a:lnTo>
                <a:lnTo>
                  <a:pt x="9144000" y="1129284"/>
                </a:lnTo>
                <a:lnTo>
                  <a:pt x="0" y="1129284"/>
                </a:lnTo>
                <a:lnTo>
                  <a:pt x="0" y="0"/>
                </a:lnTo>
                <a:close/>
              </a:path>
            </a:pathLst>
          </a:custGeom>
          <a:ln w="38100">
            <a:solidFill>
              <a:srgbClr val="FFFFFF"/>
            </a:solidFill>
          </a:ln>
        </p:spPr>
        <p:txBody>
          <a:bodyPr wrap="square" lIns="0" tIns="0" rIns="0" bIns="0" rtlCol="0"/>
          <a:lstStyle/>
          <a:p>
            <a:endParaRPr/>
          </a:p>
        </p:txBody>
      </p:sp>
      <p:sp>
        <p:nvSpPr>
          <p:cNvPr id="6" name="object 6"/>
          <p:cNvSpPr/>
          <p:nvPr/>
        </p:nvSpPr>
        <p:spPr>
          <a:xfrm>
            <a:off x="0" y="0"/>
            <a:ext cx="9144000" cy="228600"/>
          </a:xfrm>
          <a:custGeom>
            <a:avLst/>
            <a:gdLst/>
            <a:ahLst/>
            <a:cxnLst/>
            <a:rect l="l" t="t" r="r" b="b"/>
            <a:pathLst>
              <a:path w="9144000" h="228600">
                <a:moveTo>
                  <a:pt x="0" y="228600"/>
                </a:moveTo>
                <a:lnTo>
                  <a:pt x="9144000" y="228600"/>
                </a:lnTo>
                <a:lnTo>
                  <a:pt x="9144000" y="0"/>
                </a:lnTo>
                <a:lnTo>
                  <a:pt x="0" y="0"/>
                </a:lnTo>
                <a:lnTo>
                  <a:pt x="0" y="228600"/>
                </a:lnTo>
                <a:close/>
              </a:path>
            </a:pathLst>
          </a:custGeom>
          <a:solidFill>
            <a:srgbClr val="F79646"/>
          </a:solidFill>
        </p:spPr>
        <p:txBody>
          <a:bodyPr wrap="square" lIns="0" tIns="0" rIns="0" bIns="0" rtlCol="0"/>
          <a:lstStyle/>
          <a:p>
            <a:endParaRPr/>
          </a:p>
        </p:txBody>
      </p:sp>
      <p:sp>
        <p:nvSpPr>
          <p:cNvPr id="7" name="object 7"/>
          <p:cNvSpPr txBox="1"/>
          <p:nvPr/>
        </p:nvSpPr>
        <p:spPr>
          <a:xfrm>
            <a:off x="7215746" y="19811"/>
            <a:ext cx="1867535" cy="194310"/>
          </a:xfrm>
          <a:prstGeom prst="rect">
            <a:avLst/>
          </a:prstGeom>
        </p:spPr>
        <p:txBody>
          <a:bodyPr vert="horz" wrap="square" lIns="0" tIns="0" rIns="0" bIns="0" rtlCol="0">
            <a:spAutoFit/>
          </a:bodyPr>
          <a:lstStyle/>
          <a:p>
            <a:pPr marL="12700">
              <a:lnSpc>
                <a:spcPct val="100000"/>
              </a:lnSpc>
            </a:pPr>
            <a:r>
              <a:rPr sz="1200" b="1" spc="-35" dirty="0">
                <a:solidFill>
                  <a:srgbClr val="FFFFFF"/>
                </a:solidFill>
                <a:latin typeface="Arial"/>
                <a:cs typeface="Arial"/>
              </a:rPr>
              <a:t>iii, </a:t>
            </a:r>
            <a:r>
              <a:rPr sz="1200" b="1" spc="-65" dirty="0">
                <a:solidFill>
                  <a:srgbClr val="FFFFFF"/>
                </a:solidFill>
                <a:latin typeface="Arial"/>
                <a:cs typeface="Arial"/>
              </a:rPr>
              <a:t>The </a:t>
            </a:r>
            <a:r>
              <a:rPr sz="1200" b="1" spc="-35" dirty="0">
                <a:solidFill>
                  <a:srgbClr val="FFFFFF"/>
                </a:solidFill>
                <a:latin typeface="Arial"/>
                <a:cs typeface="Arial"/>
              </a:rPr>
              <a:t>University </a:t>
            </a:r>
            <a:r>
              <a:rPr sz="1200" b="1" spc="-25" dirty="0">
                <a:solidFill>
                  <a:srgbClr val="FFFFFF"/>
                </a:solidFill>
                <a:latin typeface="Arial"/>
                <a:cs typeface="Arial"/>
              </a:rPr>
              <a:t>of</a:t>
            </a:r>
            <a:r>
              <a:rPr sz="1200" b="1" spc="145" dirty="0">
                <a:solidFill>
                  <a:srgbClr val="FFFFFF"/>
                </a:solidFill>
                <a:latin typeface="Arial"/>
                <a:cs typeface="Arial"/>
              </a:rPr>
              <a:t> </a:t>
            </a:r>
            <a:r>
              <a:rPr sz="1200" b="1" spc="-35" dirty="0">
                <a:solidFill>
                  <a:srgbClr val="FFFFFF"/>
                </a:solidFill>
                <a:latin typeface="Arial"/>
                <a:cs typeface="Arial"/>
              </a:rPr>
              <a:t>Tokyo</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3</a:t>
            </a:fld>
            <a:endParaRPr dirty="0"/>
          </a:p>
        </p:txBody>
      </p:sp>
      <p:sp>
        <p:nvSpPr>
          <p:cNvPr id="8" name="object 8"/>
          <p:cNvSpPr txBox="1">
            <a:spLocks noGrp="1"/>
          </p:cNvSpPr>
          <p:nvPr>
            <p:ph type="title"/>
          </p:nvPr>
        </p:nvSpPr>
        <p:spPr>
          <a:xfrm>
            <a:off x="1980247" y="2278367"/>
            <a:ext cx="5359400" cy="1661993"/>
          </a:xfrm>
          <a:prstGeom prst="rect">
            <a:avLst/>
          </a:prstGeom>
        </p:spPr>
        <p:txBody>
          <a:bodyPr vert="horz" wrap="square" lIns="0" tIns="0" rIns="0" bIns="0" rtlCol="0">
            <a:spAutoFit/>
          </a:bodyPr>
          <a:lstStyle/>
          <a:p>
            <a:pPr marL="393700" marR="5080" indent="-381000">
              <a:lnSpc>
                <a:spcPct val="100000"/>
              </a:lnSpc>
            </a:pPr>
            <a:r>
              <a:rPr lang="en-US" sz="5400" dirty="0" smtClean="0">
                <a:latin typeface="Arial Unicode MS" panose="020B0604020202020204" pitchFamily="50" charset="-128"/>
                <a:ea typeface="Arial Unicode MS" panose="020B0604020202020204" pitchFamily="50" charset="-128"/>
                <a:cs typeface="Arial Unicode MS" panose="020B0604020202020204" pitchFamily="50" charset="-128"/>
              </a:rPr>
              <a:t>Open Data</a:t>
            </a:r>
            <a:r>
              <a:rPr sz="5400" dirty="0" smtClean="0"/>
              <a:t> </a:t>
            </a:r>
            <a:r>
              <a:rPr lang="en-US" sz="6000" dirty="0" smtClean="0"/>
              <a:t/>
            </a:r>
            <a:br>
              <a:rPr lang="en-US" sz="6000" dirty="0" smtClean="0"/>
            </a:br>
            <a:r>
              <a:rPr lang="en-US" sz="5400" dirty="0" smtClean="0">
                <a:latin typeface="Arial Unicode MS" panose="020B0604020202020204" pitchFamily="50" charset="-128"/>
                <a:ea typeface="Arial Unicode MS" panose="020B0604020202020204" pitchFamily="50" charset="-128"/>
                <a:cs typeface="Arial Unicode MS" panose="020B0604020202020204" pitchFamily="50" charset="-128"/>
              </a:rPr>
              <a:t>to begin with … </a:t>
            </a:r>
            <a:endParaRPr sz="5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9" name="object 9"/>
          <p:cNvSpPr txBox="1"/>
          <p:nvPr/>
        </p:nvSpPr>
        <p:spPr>
          <a:xfrm>
            <a:off x="2438400" y="4756225"/>
            <a:ext cx="4419599" cy="1405513"/>
          </a:xfrm>
          <a:prstGeom prst="rect">
            <a:avLst/>
          </a:prstGeom>
        </p:spPr>
        <p:txBody>
          <a:bodyPr vert="horz" wrap="square" lIns="0" tIns="0" rIns="0" bIns="0" rtlCol="0">
            <a:spAutoFit/>
          </a:bodyPr>
          <a:lstStyle/>
          <a:p>
            <a:pPr algn="ctr">
              <a:lnSpc>
                <a:spcPct val="100000"/>
              </a:lnSpc>
            </a:pPr>
            <a:r>
              <a:rPr lang="en-US" sz="2600" b="1" dirty="0" smtClean="0">
                <a:solidFill>
                  <a:srgbClr val="3E3E3E"/>
                </a:solidFill>
                <a:latin typeface="Arial Unicode MS" panose="020B0604020202020204" pitchFamily="50" charset="-128"/>
                <a:ea typeface="Arial Unicode MS" panose="020B0604020202020204" pitchFamily="50" charset="-128"/>
                <a:cs typeface="Arial Unicode MS" panose="020B0604020202020204" pitchFamily="50" charset="-128"/>
              </a:rPr>
              <a:t>At the time of the inauguration of the US President Obama</a:t>
            </a:r>
            <a:endParaRPr sz="2600" dirty="0">
              <a:latin typeface="Meiryo"/>
              <a:cs typeface="Meiryo"/>
            </a:endParaRPr>
          </a:p>
          <a:p>
            <a:pPr algn="ctr">
              <a:lnSpc>
                <a:spcPct val="100000"/>
              </a:lnSpc>
              <a:spcBef>
                <a:spcPts val="1560"/>
              </a:spcBef>
            </a:pPr>
            <a:r>
              <a:rPr lang="en-US" sz="2600" b="1" spc="5" dirty="0" smtClean="0">
                <a:solidFill>
                  <a:srgbClr val="3E3E3E"/>
                </a:solidFill>
                <a:latin typeface="Arial"/>
                <a:cs typeface="Arial"/>
              </a:rPr>
              <a:t>Year </a:t>
            </a:r>
            <a:r>
              <a:rPr sz="2600" b="1" spc="5" dirty="0" smtClean="0">
                <a:solidFill>
                  <a:srgbClr val="3E3E3E"/>
                </a:solidFill>
                <a:latin typeface="Arial"/>
                <a:cs typeface="Arial"/>
              </a:rPr>
              <a:t>2009</a:t>
            </a:r>
            <a:endParaRPr sz="2600" dirty="0">
              <a:latin typeface="Meiryo"/>
              <a:cs typeface="Meiryo"/>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125" y="212140"/>
            <a:ext cx="8453749" cy="549380"/>
          </a:xfrm>
          <a:prstGeom prst="rect">
            <a:avLst/>
          </a:prstGeom>
        </p:spPr>
        <p:txBody>
          <a:bodyPr vert="horz" wrap="square" lIns="0" tIns="147827" rIns="0" bIns="0" rtlCol="0">
            <a:spAutoFit/>
          </a:bodyPr>
          <a:lstStyle/>
          <a:p>
            <a:pPr marL="12700">
              <a:lnSpc>
                <a:spcPct val="100000"/>
              </a:lnSpc>
            </a:pPr>
            <a:r>
              <a:rPr lang="en-US" spc="-5" dirty="0" smtClean="0">
                <a:latin typeface="Arial Unicode MS" panose="020B0604020202020204" pitchFamily="50" charset="-128"/>
                <a:ea typeface="Arial Unicode MS" panose="020B0604020202020204" pitchFamily="50" charset="-128"/>
                <a:cs typeface="Arial Unicode MS" panose="020B0604020202020204" pitchFamily="50" charset="-128"/>
              </a:rPr>
              <a:t>Setup </a:t>
            </a:r>
            <a:r>
              <a:rPr lang="en-US" spc="-5"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spc="-5" dirty="0" smtClean="0">
                <a:latin typeface="Arial Unicode MS" panose="020B0604020202020204" pitchFamily="50" charset="-128"/>
                <a:ea typeface="Arial Unicode MS" panose="020B0604020202020204" pitchFamily="50" charset="-128"/>
                <a:cs typeface="Arial Unicode MS" panose="020B0604020202020204" pitchFamily="50" charset="-128"/>
              </a:rPr>
              <a:t>(as of Nov. 2015) </a:t>
            </a:r>
            <a:endParaRPr spc="-5"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 name="object 3"/>
          <p:cNvSpPr txBox="1"/>
          <p:nvPr/>
        </p:nvSpPr>
        <p:spPr>
          <a:xfrm>
            <a:off x="311698" y="1132395"/>
            <a:ext cx="3041102" cy="702756"/>
          </a:xfrm>
          <a:prstGeom prst="rect">
            <a:avLst/>
          </a:prstGeom>
        </p:spPr>
        <p:txBody>
          <a:bodyPr vert="horz" wrap="square" lIns="0" tIns="0" rIns="0" bIns="0" rtlCol="0">
            <a:spAutoFit/>
          </a:bodyPr>
          <a:lstStyle/>
          <a:p>
            <a:pPr marL="12700">
              <a:lnSpc>
                <a:spcPct val="100000"/>
              </a:lnSpc>
              <a:tabLst>
                <a:tab pos="338455" algn="l"/>
              </a:tabLst>
            </a:pPr>
            <a:r>
              <a:rPr sz="1200" dirty="0">
                <a:solidFill>
                  <a:srgbClr val="C0504D"/>
                </a:solidFill>
                <a:latin typeface="MS Mincho"/>
                <a:cs typeface="MS Mincho"/>
              </a:rPr>
              <a:t>■	</a:t>
            </a:r>
            <a:r>
              <a:rPr lang="en-US" sz="1200" b="1"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Chairman </a:t>
            </a:r>
            <a:endParaRPr sz="1200" dirty="0">
              <a:latin typeface="Meiryo"/>
              <a:cs typeface="Meiryo"/>
            </a:endParaRPr>
          </a:p>
          <a:p>
            <a:pPr marL="367665">
              <a:lnSpc>
                <a:spcPts val="800"/>
              </a:lnSpc>
              <a:spcBef>
                <a:spcPts val="210"/>
              </a:spcBef>
              <a:tabLst>
                <a:tab pos="926465" algn="l"/>
              </a:tabLst>
            </a:pPr>
            <a:r>
              <a:rPr sz="750" spc="155" dirty="0">
                <a:solidFill>
                  <a:srgbClr val="1F497D"/>
                </a:solidFill>
                <a:latin typeface="Lucida Sans Unicode"/>
                <a:cs typeface="Lucida Sans Unicode"/>
              </a:rPr>
              <a:t>▶  </a:t>
            </a:r>
            <a:r>
              <a:rPr sz="750" spc="-65" dirty="0">
                <a:solidFill>
                  <a:srgbClr val="1F497D"/>
                </a:solidFill>
                <a:latin typeface="Lucida Sans Unicode"/>
                <a:cs typeface="Lucida Sans Unicode"/>
              </a:rPr>
              <a:t> </a:t>
            </a:r>
            <a:r>
              <a:rPr lang="en-US" altLang="ja-JP" sz="1000" dirty="0">
                <a:latin typeface="Arial Unicode MS" panose="020B0604020202020204" pitchFamily="50" charset="-128"/>
                <a:ea typeface="Arial Unicode MS" panose="020B0604020202020204" pitchFamily="50" charset="-128"/>
                <a:cs typeface="Arial Unicode MS" panose="020B0604020202020204" pitchFamily="50" charset="-128"/>
              </a:rPr>
              <a:t>Ken </a:t>
            </a:r>
            <a:r>
              <a:rPr lang="en-US" altLang="ja-JP" sz="1000" dirty="0" err="1">
                <a:latin typeface="Arial Unicode MS" panose="020B0604020202020204" pitchFamily="50" charset="-128"/>
                <a:ea typeface="Arial Unicode MS" panose="020B0604020202020204" pitchFamily="50" charset="-128"/>
                <a:cs typeface="Arial Unicode MS" panose="020B0604020202020204" pitchFamily="50" charset="-128"/>
              </a:rPr>
              <a:t>Sakamura</a:t>
            </a:r>
            <a:r>
              <a:rPr lang="en-US" altLang="ja-JP" sz="10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ja-JP" altLang="en-US" sz="1000" dirty="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000" dirty="0">
                <a:latin typeface="Arial Unicode MS" panose="020B0604020202020204" pitchFamily="50" charset="-128"/>
                <a:ea typeface="Arial Unicode MS" panose="020B0604020202020204" pitchFamily="50" charset="-128"/>
                <a:cs typeface="Arial Unicode MS" panose="020B0604020202020204" pitchFamily="50" charset="-128"/>
              </a:rPr>
              <a:t>Professor, the University </a:t>
            </a: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p>
          <a:p>
            <a:pPr marL="367665">
              <a:lnSpc>
                <a:spcPts val="800"/>
              </a:lnSpc>
              <a:spcBef>
                <a:spcPts val="210"/>
              </a:spcBef>
              <a:tabLst>
                <a:tab pos="926465" algn="l"/>
              </a:tabLst>
            </a:pPr>
            <a:r>
              <a:rPr lang="en-US" altLang="ja-JP" sz="10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     of </a:t>
            </a:r>
            <a:r>
              <a:rPr lang="en-US" altLang="ja-JP" sz="1000" dirty="0">
                <a:latin typeface="Arial Unicode MS" panose="020B0604020202020204" pitchFamily="50" charset="-128"/>
                <a:ea typeface="Arial Unicode MS" panose="020B0604020202020204" pitchFamily="50" charset="-128"/>
                <a:cs typeface="Arial Unicode MS" panose="020B0604020202020204" pitchFamily="50" charset="-128"/>
              </a:rPr>
              <a:t>Tokyo</a:t>
            </a:r>
            <a:r>
              <a:rPr lang="ja-JP" altLang="en-US" sz="10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sz="1000" dirty="0">
              <a:latin typeface="PMingLiU"/>
              <a:cs typeface="PMingLiU"/>
            </a:endParaRPr>
          </a:p>
          <a:p>
            <a:pPr marL="12700">
              <a:lnSpc>
                <a:spcPct val="100000"/>
              </a:lnSpc>
              <a:spcBef>
                <a:spcPts val="400"/>
              </a:spcBef>
              <a:tabLst>
                <a:tab pos="338455" algn="l"/>
              </a:tabLst>
            </a:pPr>
            <a:r>
              <a:rPr sz="1200" dirty="0">
                <a:solidFill>
                  <a:srgbClr val="C0504D"/>
                </a:solidFill>
                <a:latin typeface="MS Mincho"/>
                <a:cs typeface="MS Mincho"/>
              </a:rPr>
              <a:t>■	</a:t>
            </a:r>
            <a:r>
              <a:rPr lang="en-US" altLang="ja-JP" sz="1200" b="1"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Advisor</a:t>
            </a:r>
            <a:endParaRPr sz="1200" dirty="0">
              <a:latin typeface="Meiryo"/>
              <a:cs typeface="Meiryo"/>
            </a:endParaRPr>
          </a:p>
        </p:txBody>
      </p:sp>
      <p:sp>
        <p:nvSpPr>
          <p:cNvPr id="4" name="object 4"/>
          <p:cNvSpPr txBox="1"/>
          <p:nvPr/>
        </p:nvSpPr>
        <p:spPr>
          <a:xfrm>
            <a:off x="1988083" y="1732343"/>
            <a:ext cx="1037590" cy="353943"/>
          </a:xfrm>
          <a:prstGeom prst="rect">
            <a:avLst/>
          </a:prstGeom>
        </p:spPr>
        <p:txBody>
          <a:bodyPr vert="horz" wrap="square" lIns="0" tIns="0" rIns="0" bIns="0" rtlCol="0">
            <a:spAutoFit/>
          </a:bodyPr>
          <a:lstStyle/>
          <a:p>
            <a:pPr marL="12700" marR="5080">
              <a:lnSpc>
                <a:spcPct val="114999"/>
              </a:lnSpc>
            </a:pPr>
            <a:endParaRPr lang="en-US" sz="1000" spc="-5" dirty="0">
              <a:solidFill>
                <a:srgbClr val="444444"/>
              </a:solidFill>
              <a:latin typeface="PMingLiU"/>
              <a:cs typeface="PMingLiU"/>
            </a:endParaRPr>
          </a:p>
          <a:p>
            <a:pPr marL="12700" marR="5080">
              <a:lnSpc>
                <a:spcPct val="114999"/>
              </a:lnSpc>
            </a:pPr>
            <a:r>
              <a:rPr sz="1000" spc="-5" dirty="0" smtClean="0">
                <a:solidFill>
                  <a:srgbClr val="444444"/>
                </a:solidFill>
                <a:latin typeface="PMingLiU"/>
                <a:cs typeface="PMingLiU"/>
              </a:rPr>
              <a:t>  </a:t>
            </a:r>
            <a:endParaRPr sz="1000" dirty="0">
              <a:latin typeface="PMingLiU"/>
              <a:cs typeface="PMingLiU"/>
            </a:endParaRPr>
          </a:p>
        </p:txBody>
      </p:sp>
      <p:sp>
        <p:nvSpPr>
          <p:cNvPr id="5" name="object 5"/>
          <p:cNvSpPr txBox="1"/>
          <p:nvPr/>
        </p:nvSpPr>
        <p:spPr>
          <a:xfrm>
            <a:off x="311698" y="1755203"/>
            <a:ext cx="3345902" cy="1467068"/>
          </a:xfrm>
          <a:prstGeom prst="rect">
            <a:avLst/>
          </a:prstGeom>
        </p:spPr>
        <p:txBody>
          <a:bodyPr vert="horz" wrap="square" lIns="0" tIns="0" rIns="0" bIns="0" rtlCol="0">
            <a:spAutoFit/>
          </a:bodyPr>
          <a:lstStyle/>
          <a:p>
            <a:pPr marL="367665">
              <a:lnSpc>
                <a:spcPct val="100000"/>
              </a:lnSpc>
            </a:pPr>
            <a:r>
              <a:rPr sz="750" spc="155" dirty="0">
                <a:solidFill>
                  <a:srgbClr val="1F497D"/>
                </a:solidFill>
                <a:latin typeface="Lucida Sans Unicode"/>
                <a:cs typeface="Lucida Sans Unicode"/>
              </a:rPr>
              <a:t>▶</a:t>
            </a:r>
            <a:r>
              <a:rPr sz="750" spc="320" dirty="0">
                <a:solidFill>
                  <a:srgbClr val="1F497D"/>
                </a:solidFill>
                <a:latin typeface="Lucida Sans Unicode"/>
                <a:cs typeface="Lucida Sans Unicode"/>
              </a:rPr>
              <a:t> </a:t>
            </a:r>
            <a:r>
              <a:rPr lang="en-US" sz="1000"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Takashi </a:t>
            </a:r>
            <a:r>
              <a:rPr lang="en-US" sz="1000" spc="-5" dirty="0" err="1"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Itsumi</a:t>
            </a:r>
            <a:r>
              <a:rPr lang="en-US" sz="1000" spc="-5" dirty="0">
                <a:solidFill>
                  <a:srgbClr val="444444"/>
                </a:solidFill>
                <a:latin typeface="PMingLiU"/>
                <a:cs typeface="Arial Unicode MS" panose="020B0604020202020204" pitchFamily="50" charset="-128"/>
              </a:rPr>
              <a:t> </a:t>
            </a:r>
            <a:r>
              <a:rPr lang="en-US" sz="900"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(Chief Engineer, Tokyo Met. Gov.)</a:t>
            </a:r>
            <a:endParaRPr sz="900" dirty="0">
              <a:latin typeface="PMingLiU"/>
              <a:cs typeface="PMingLiU"/>
            </a:endParaRPr>
          </a:p>
          <a:p>
            <a:pPr marL="367665">
              <a:lnSpc>
                <a:spcPct val="100000"/>
              </a:lnSpc>
              <a:spcBef>
                <a:spcPts val="180"/>
              </a:spcBef>
            </a:pPr>
            <a:r>
              <a:rPr sz="750" spc="155" dirty="0">
                <a:solidFill>
                  <a:srgbClr val="1F497D"/>
                </a:solidFill>
                <a:latin typeface="Lucida Sans Unicode"/>
                <a:cs typeface="Lucida Sans Unicode"/>
              </a:rPr>
              <a:t>▶</a:t>
            </a:r>
            <a:r>
              <a:rPr sz="750" spc="320" dirty="0">
                <a:solidFill>
                  <a:srgbClr val="1F497D"/>
                </a:solidFill>
                <a:latin typeface="Lucida Sans Unicode"/>
                <a:cs typeface="Lucida Sans Unicode"/>
              </a:rPr>
              <a:t> </a:t>
            </a:r>
            <a:r>
              <a:rPr lang="en-US" altLang="ja-JP" sz="1000"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Tetsuya </a:t>
            </a:r>
            <a:r>
              <a:rPr lang="en-US" altLang="ja-JP" sz="1000" spc="-5" dirty="0" err="1"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Nishikura</a:t>
            </a:r>
            <a:r>
              <a:rPr lang="en-US" altLang="ja-JP" sz="1000" spc="-5" dirty="0">
                <a:solidFill>
                  <a:srgbClr val="444444"/>
                </a:solidFill>
                <a:latin typeface="PMingLiU"/>
                <a:cs typeface="Arial Unicode MS" panose="020B0604020202020204" pitchFamily="50" charset="-128"/>
              </a:rPr>
              <a:t> </a:t>
            </a:r>
            <a:r>
              <a:rPr lang="en-US" altLang="ja-JP" sz="900" spc="-5" dirty="0" smtClean="0">
                <a:solidFill>
                  <a:srgbClr val="444444"/>
                </a:solidFill>
                <a:latin typeface="PMingLiU"/>
                <a:cs typeface="Arial Unicode MS" panose="020B0604020202020204" pitchFamily="50" charset="-128"/>
              </a:rPr>
              <a:t>(</a:t>
            </a:r>
            <a:r>
              <a:rPr lang="en-US" altLang="ja-JP" sz="900" spc="-5" dirty="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Chief Engineer, Tokyo Met. Gov</a:t>
            </a:r>
            <a:r>
              <a:rPr lang="en-US" altLang="ja-JP" sz="900"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900" spc="-5" dirty="0" smtClean="0">
                <a:solidFill>
                  <a:srgbClr val="444444"/>
                </a:solidFill>
                <a:latin typeface="PMingLiU"/>
                <a:cs typeface="Arial Unicode MS" panose="020B0604020202020204" pitchFamily="50" charset="-128"/>
              </a:rPr>
              <a:t>)</a:t>
            </a:r>
            <a:endParaRPr sz="900" dirty="0">
              <a:latin typeface="PMingLiU"/>
              <a:cs typeface="PMingLiU"/>
            </a:endParaRPr>
          </a:p>
          <a:p>
            <a:pPr marL="367665">
              <a:lnSpc>
                <a:spcPct val="100000"/>
              </a:lnSpc>
              <a:spcBef>
                <a:spcPts val="180"/>
              </a:spcBef>
            </a:pPr>
            <a:r>
              <a:rPr sz="750" spc="155" dirty="0">
                <a:solidFill>
                  <a:srgbClr val="1F497D"/>
                </a:solidFill>
                <a:latin typeface="Lucida Sans Unicode"/>
                <a:cs typeface="Lucida Sans Unicode"/>
              </a:rPr>
              <a:t>▶</a:t>
            </a:r>
            <a:r>
              <a:rPr sz="750" spc="320" dirty="0">
                <a:solidFill>
                  <a:srgbClr val="1F497D"/>
                </a:solidFill>
                <a:latin typeface="Lucida Sans Unicode"/>
                <a:cs typeface="Lucida Sans Unicode"/>
              </a:rPr>
              <a:t> </a:t>
            </a:r>
            <a:r>
              <a:rPr lang="en-US" sz="1000"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 few people (requesting)</a:t>
            </a:r>
            <a:endParaRPr sz="1000" dirty="0">
              <a:latin typeface="PMingLiU"/>
              <a:cs typeface="PMingLiU"/>
            </a:endParaRPr>
          </a:p>
          <a:p>
            <a:pPr marL="12700">
              <a:lnSpc>
                <a:spcPct val="100000"/>
              </a:lnSpc>
              <a:spcBef>
                <a:spcPts val="400"/>
              </a:spcBef>
              <a:tabLst>
                <a:tab pos="338455" algn="l"/>
              </a:tabLst>
            </a:pPr>
            <a:r>
              <a:rPr sz="1200" dirty="0">
                <a:solidFill>
                  <a:srgbClr val="C0504D"/>
                </a:solidFill>
                <a:latin typeface="MS Mincho"/>
                <a:cs typeface="MS Mincho"/>
              </a:rPr>
              <a:t>■	</a:t>
            </a:r>
            <a:r>
              <a:rPr lang="en-US" sz="1200" b="1"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Board Member Companies</a:t>
            </a:r>
            <a:endParaRPr sz="1200" dirty="0">
              <a:latin typeface="Meiryo"/>
              <a:cs typeface="Meiryo"/>
            </a:endParaRPr>
          </a:p>
          <a:p>
            <a:pPr marL="367665">
              <a:lnSpc>
                <a:spcPct val="100000"/>
              </a:lnSpc>
              <a:spcBef>
                <a:spcPts val="210"/>
              </a:spcBef>
            </a:pPr>
            <a:r>
              <a:rPr sz="750" spc="155" dirty="0">
                <a:solidFill>
                  <a:srgbClr val="1F497D"/>
                </a:solidFill>
                <a:latin typeface="Lucida Sans Unicode"/>
                <a:cs typeface="Lucida Sans Unicode"/>
              </a:rPr>
              <a:t>▶</a:t>
            </a:r>
            <a:r>
              <a:rPr sz="750" spc="320" dirty="0">
                <a:solidFill>
                  <a:srgbClr val="1F497D"/>
                </a:solidFill>
                <a:latin typeface="Lucida Sans Unicode"/>
                <a:cs typeface="Lucida Sans Unicode"/>
              </a:rPr>
              <a:t> </a:t>
            </a:r>
            <a:r>
              <a:rPr lang="en-US" sz="1000"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Tokyo Metro Co., Ltd.</a:t>
            </a:r>
            <a:endParaRPr sz="1000" dirty="0">
              <a:latin typeface="PMingLiU"/>
              <a:cs typeface="PMingLiU"/>
            </a:endParaRPr>
          </a:p>
          <a:p>
            <a:pPr marL="367665">
              <a:lnSpc>
                <a:spcPct val="100000"/>
              </a:lnSpc>
              <a:spcBef>
                <a:spcPts val="180"/>
              </a:spcBef>
            </a:pPr>
            <a:r>
              <a:rPr sz="750" spc="155" dirty="0">
                <a:solidFill>
                  <a:srgbClr val="1F497D"/>
                </a:solidFill>
                <a:latin typeface="Lucida Sans Unicode"/>
                <a:cs typeface="Lucida Sans Unicode"/>
              </a:rPr>
              <a:t>▶</a:t>
            </a:r>
            <a:r>
              <a:rPr sz="750" spc="315" dirty="0">
                <a:solidFill>
                  <a:srgbClr val="1F497D"/>
                </a:solidFill>
                <a:latin typeface="Lucida Sans Unicode"/>
                <a:cs typeface="Lucida Sans Unicode"/>
              </a:rPr>
              <a:t> </a:t>
            </a: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NEC </a:t>
            </a:r>
            <a:r>
              <a:rPr lang="en-US" altLang="ja-JP" sz="1000" dirty="0">
                <a:latin typeface="Arial Unicode MS" panose="020B0604020202020204" pitchFamily="50" charset="-128"/>
                <a:ea typeface="Arial Unicode MS" panose="020B0604020202020204" pitchFamily="50" charset="-128"/>
                <a:cs typeface="Arial Unicode MS" panose="020B0604020202020204" pitchFamily="50" charset="-128"/>
              </a:rPr>
              <a:t>Corporation</a:t>
            </a:r>
            <a:endParaRPr sz="1000" dirty="0">
              <a:latin typeface="PMingLiU"/>
              <a:cs typeface="PMingLiU"/>
            </a:endParaRPr>
          </a:p>
          <a:p>
            <a:pPr marL="367665">
              <a:lnSpc>
                <a:spcPct val="100000"/>
              </a:lnSpc>
              <a:spcBef>
                <a:spcPts val="180"/>
              </a:spcBef>
            </a:pPr>
            <a:r>
              <a:rPr sz="750" spc="155" dirty="0">
                <a:solidFill>
                  <a:srgbClr val="1F497D"/>
                </a:solidFill>
                <a:latin typeface="Lucida Sans Unicode"/>
                <a:cs typeface="Lucida Sans Unicode"/>
              </a:rPr>
              <a:t>▶</a:t>
            </a:r>
            <a:r>
              <a:rPr sz="750" spc="320" dirty="0">
                <a:solidFill>
                  <a:srgbClr val="1F497D"/>
                </a:solidFill>
                <a:latin typeface="Lucida Sans Unicode"/>
                <a:cs typeface="Lucida Sans Unicode"/>
              </a:rPr>
              <a:t> </a:t>
            </a:r>
            <a:r>
              <a:rPr lang="en-US" sz="1000"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East Japan Railway Company</a:t>
            </a:r>
            <a:endParaRPr sz="1000" dirty="0">
              <a:latin typeface="PMingLiU"/>
              <a:cs typeface="PMingLiU"/>
            </a:endParaRPr>
          </a:p>
          <a:p>
            <a:pPr marL="367665">
              <a:lnSpc>
                <a:spcPct val="100000"/>
              </a:lnSpc>
              <a:spcBef>
                <a:spcPts val="180"/>
              </a:spcBef>
            </a:pPr>
            <a:r>
              <a:rPr sz="750" spc="155" dirty="0">
                <a:solidFill>
                  <a:srgbClr val="1F497D"/>
                </a:solidFill>
                <a:latin typeface="Lucida Sans Unicode"/>
                <a:cs typeface="Lucida Sans Unicode"/>
              </a:rPr>
              <a:t>▶</a:t>
            </a:r>
            <a:r>
              <a:rPr sz="750" spc="315" dirty="0">
                <a:solidFill>
                  <a:srgbClr val="1F497D"/>
                </a:solidFill>
                <a:latin typeface="Lucida Sans Unicode"/>
                <a:cs typeface="Lucida Sans Unicode"/>
              </a:rPr>
              <a:t> </a:t>
            </a: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FUJITSU </a:t>
            </a:r>
            <a:r>
              <a:rPr lang="en-US" altLang="ja-JP" sz="1000" dirty="0">
                <a:latin typeface="Arial Unicode MS" panose="020B0604020202020204" pitchFamily="50" charset="-128"/>
                <a:ea typeface="Arial Unicode MS" panose="020B0604020202020204" pitchFamily="50" charset="-128"/>
                <a:cs typeface="Arial Unicode MS" panose="020B0604020202020204" pitchFamily="50" charset="-128"/>
              </a:rPr>
              <a:t>LIMITED</a:t>
            </a:r>
            <a:r>
              <a:rPr lang="en-US" altLang="ja-JP" sz="1000" spc="65" dirty="0">
                <a:latin typeface="PMingLiU"/>
                <a:cs typeface="Arial Unicode MS" panose="020B0604020202020204" pitchFamily="50" charset="-128"/>
              </a:rPr>
              <a:t> </a:t>
            </a:r>
            <a:endParaRPr sz="1000" dirty="0">
              <a:latin typeface="PMingLiU"/>
              <a:cs typeface="PMingLiU"/>
            </a:endParaRPr>
          </a:p>
        </p:txBody>
      </p:sp>
      <p:sp>
        <p:nvSpPr>
          <p:cNvPr id="6" name="object 6"/>
          <p:cNvSpPr txBox="1"/>
          <p:nvPr/>
        </p:nvSpPr>
        <p:spPr>
          <a:xfrm>
            <a:off x="311698" y="3247707"/>
            <a:ext cx="3095470" cy="1395254"/>
          </a:xfrm>
          <a:prstGeom prst="rect">
            <a:avLst/>
          </a:prstGeom>
        </p:spPr>
        <p:txBody>
          <a:bodyPr vert="horz" wrap="square" lIns="0" tIns="0" rIns="0" bIns="0" rtlCol="0">
            <a:spAutoFit/>
          </a:bodyPr>
          <a:lstStyle/>
          <a:p>
            <a:pPr marL="12700">
              <a:lnSpc>
                <a:spcPct val="100000"/>
              </a:lnSpc>
              <a:tabLst>
                <a:tab pos="338455" algn="l"/>
              </a:tabLst>
            </a:pPr>
            <a:r>
              <a:rPr sz="1200" dirty="0">
                <a:solidFill>
                  <a:srgbClr val="C0504D"/>
                </a:solidFill>
                <a:latin typeface="MS Mincho"/>
                <a:cs typeface="MS Mincho"/>
              </a:rPr>
              <a:t>■	</a:t>
            </a:r>
            <a:r>
              <a:rPr lang="en-US" altLang="ja-JP" sz="1200" b="1"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Advanced </a:t>
            </a:r>
            <a:r>
              <a:rPr sz="1200" b="1"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ICT</a:t>
            </a:r>
            <a:r>
              <a:rPr lang="en-US" sz="1200" b="1" spc="-5" dirty="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200" b="1"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Partner</a:t>
            </a:r>
            <a:endParaRPr sz="12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367665">
              <a:spcBef>
                <a:spcPts val="210"/>
              </a:spcBef>
            </a:pPr>
            <a:r>
              <a:rPr sz="750" spc="155" dirty="0">
                <a:solidFill>
                  <a:srgbClr val="1F497D"/>
                </a:solidFill>
                <a:latin typeface="Lucida Sans Unicode"/>
                <a:cs typeface="Lucida Sans Unicode"/>
              </a:rPr>
              <a:t>▶</a:t>
            </a:r>
            <a:r>
              <a:rPr sz="750" spc="320" dirty="0">
                <a:solidFill>
                  <a:srgbClr val="1F497D"/>
                </a:solidFill>
                <a:latin typeface="Lucida Sans Unicode"/>
                <a:cs typeface="Lucida Sans Unicode"/>
              </a:rPr>
              <a:t> </a:t>
            </a: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Microsoft </a:t>
            </a:r>
            <a:r>
              <a:rPr lang="en-US" altLang="ja-JP" sz="1000" dirty="0">
                <a:latin typeface="Arial Unicode MS" panose="020B0604020202020204" pitchFamily="50" charset="-128"/>
                <a:ea typeface="Arial Unicode MS" panose="020B0604020202020204" pitchFamily="50" charset="-128"/>
                <a:cs typeface="Arial Unicode MS" panose="020B0604020202020204" pitchFamily="50" charset="-128"/>
              </a:rPr>
              <a:t>Japan Co., Ltd</a:t>
            </a: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sz="1000" dirty="0">
              <a:latin typeface="PMingLiU"/>
              <a:cs typeface="PMingLiU"/>
            </a:endParaRPr>
          </a:p>
          <a:p>
            <a:pPr marL="12700">
              <a:lnSpc>
                <a:spcPct val="100000"/>
              </a:lnSpc>
              <a:spcBef>
                <a:spcPts val="400"/>
              </a:spcBef>
              <a:tabLst>
                <a:tab pos="338455" algn="l"/>
              </a:tabLst>
            </a:pPr>
            <a:r>
              <a:rPr sz="1200" dirty="0">
                <a:solidFill>
                  <a:srgbClr val="C0504D"/>
                </a:solidFill>
                <a:latin typeface="MS Mincho"/>
                <a:cs typeface="MS Mincho"/>
              </a:rPr>
              <a:t>■	</a:t>
            </a:r>
            <a:r>
              <a:rPr lang="en-US" sz="1200" b="1" spc="5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Observer</a:t>
            </a:r>
            <a:endParaRPr sz="1200" dirty="0">
              <a:latin typeface="Meiryo"/>
              <a:cs typeface="Meiryo"/>
            </a:endParaRPr>
          </a:p>
          <a:p>
            <a:pPr marL="367665">
              <a:lnSpc>
                <a:spcPts val="1000"/>
              </a:lnSpc>
              <a:spcBef>
                <a:spcPts val="210"/>
              </a:spcBef>
            </a:pPr>
            <a:r>
              <a:rPr sz="750" spc="155" dirty="0">
                <a:solidFill>
                  <a:srgbClr val="1F497D"/>
                </a:solidFill>
                <a:latin typeface="Lucida Sans Unicode"/>
                <a:cs typeface="Lucida Sans Unicode"/>
              </a:rPr>
              <a:t>▶</a:t>
            </a:r>
            <a:r>
              <a:rPr sz="750" spc="315" dirty="0">
                <a:solidFill>
                  <a:srgbClr val="1F497D"/>
                </a:solidFill>
                <a:latin typeface="Lucida Sans Unicode"/>
                <a:cs typeface="Lucida Sans Unicode"/>
              </a:rPr>
              <a:t> </a:t>
            </a:r>
            <a:r>
              <a:rPr lang="en-US" sz="1000"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Ministry of Internal Affairs and  </a:t>
            </a:r>
          </a:p>
          <a:p>
            <a:pPr marL="367665">
              <a:lnSpc>
                <a:spcPts val="1000"/>
              </a:lnSpc>
              <a:spcBef>
                <a:spcPts val="210"/>
              </a:spcBef>
            </a:pPr>
            <a:r>
              <a:rPr lang="en-US" sz="1000" spc="-5" dirty="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000"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    Communications </a:t>
            </a:r>
            <a:endParaRPr sz="1000" dirty="0">
              <a:latin typeface="PMingLiU"/>
              <a:cs typeface="PMingLiU"/>
            </a:endParaRPr>
          </a:p>
          <a:p>
            <a:pPr marL="367665">
              <a:lnSpc>
                <a:spcPts val="1000"/>
              </a:lnSpc>
              <a:spcBef>
                <a:spcPts val="180"/>
              </a:spcBef>
            </a:pPr>
            <a:r>
              <a:rPr sz="750" spc="155" dirty="0">
                <a:solidFill>
                  <a:srgbClr val="1F497D"/>
                </a:solidFill>
                <a:latin typeface="Lucida Sans Unicode"/>
                <a:cs typeface="Lucida Sans Unicode"/>
              </a:rPr>
              <a:t>▶</a:t>
            </a:r>
            <a:r>
              <a:rPr sz="750" spc="315" dirty="0">
                <a:solidFill>
                  <a:srgbClr val="1F497D"/>
                </a:solidFill>
                <a:latin typeface="Lucida Sans Unicode"/>
                <a:cs typeface="Lucida Sans Unicode"/>
              </a:rPr>
              <a:t> </a:t>
            </a:r>
            <a:r>
              <a:rPr lang="en-US" sz="1000"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Ministry of Land, Infrastructure, Transport &amp;  </a:t>
            </a:r>
          </a:p>
          <a:p>
            <a:pPr marL="367665">
              <a:lnSpc>
                <a:spcPts val="1000"/>
              </a:lnSpc>
              <a:spcBef>
                <a:spcPts val="180"/>
              </a:spcBef>
            </a:pPr>
            <a:r>
              <a:rPr lang="en-US" sz="1000" spc="-5" dirty="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000"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    Tourism </a:t>
            </a:r>
            <a:endParaRPr sz="1000" dirty="0">
              <a:latin typeface="PMingLiU"/>
              <a:cs typeface="PMingLiU"/>
            </a:endParaRPr>
          </a:p>
          <a:p>
            <a:pPr marL="367665">
              <a:lnSpc>
                <a:spcPct val="100000"/>
              </a:lnSpc>
              <a:spcBef>
                <a:spcPts val="180"/>
              </a:spcBef>
            </a:pPr>
            <a:r>
              <a:rPr sz="750" spc="155" dirty="0">
                <a:solidFill>
                  <a:srgbClr val="1F497D"/>
                </a:solidFill>
                <a:latin typeface="Lucida Sans Unicode"/>
                <a:cs typeface="Lucida Sans Unicode"/>
              </a:rPr>
              <a:t>▶</a:t>
            </a:r>
            <a:r>
              <a:rPr sz="750" spc="315" dirty="0">
                <a:solidFill>
                  <a:srgbClr val="1F497D"/>
                </a:solidFill>
                <a:latin typeface="Lucida Sans Unicode"/>
                <a:cs typeface="Lucida Sans Unicode"/>
              </a:rPr>
              <a:t> </a:t>
            </a:r>
            <a:r>
              <a:rPr lang="en-US" sz="1000"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Tokyo Metropolitan Government</a:t>
            </a:r>
            <a:endParaRPr sz="1000" dirty="0">
              <a:latin typeface="PMingLiU"/>
              <a:cs typeface="PMingLiU"/>
            </a:endParaRPr>
          </a:p>
        </p:txBody>
      </p:sp>
      <p:sp>
        <p:nvSpPr>
          <p:cNvPr id="7" name="object 7"/>
          <p:cNvSpPr txBox="1"/>
          <p:nvPr/>
        </p:nvSpPr>
        <p:spPr>
          <a:xfrm>
            <a:off x="3407168" y="1019263"/>
            <a:ext cx="2432545" cy="2885405"/>
          </a:xfrm>
          <a:prstGeom prst="rect">
            <a:avLst/>
          </a:prstGeom>
        </p:spPr>
        <p:txBody>
          <a:bodyPr vert="horz" wrap="square" lIns="0" tIns="0" rIns="0" bIns="0" rtlCol="0">
            <a:spAutoFit/>
          </a:bodyPr>
          <a:lstStyle/>
          <a:p>
            <a:pPr marL="12700">
              <a:lnSpc>
                <a:spcPct val="100000"/>
              </a:lnSpc>
            </a:pPr>
            <a:r>
              <a:rPr lang="en-US" sz="1200" dirty="0" smtClean="0">
                <a:solidFill>
                  <a:srgbClr val="C0504D"/>
                </a:solidFill>
                <a:latin typeface="MS Mincho"/>
                <a:cs typeface="MS Mincho"/>
              </a:rPr>
              <a:t> </a:t>
            </a:r>
            <a:r>
              <a:rPr sz="1200" dirty="0" smtClean="0">
                <a:solidFill>
                  <a:srgbClr val="C0504D"/>
                </a:solidFill>
                <a:latin typeface="MS Mincho"/>
                <a:cs typeface="MS Mincho"/>
              </a:rPr>
              <a:t>■</a:t>
            </a:r>
            <a:r>
              <a:rPr sz="1200" spc="-235" dirty="0" smtClean="0">
                <a:solidFill>
                  <a:srgbClr val="C0504D"/>
                </a:solidFill>
                <a:latin typeface="MS Mincho"/>
                <a:cs typeface="MS Mincho"/>
              </a:rPr>
              <a:t> </a:t>
            </a:r>
            <a:r>
              <a:rPr lang="en-US" sz="1200" b="1"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Members</a:t>
            </a:r>
            <a:endParaRPr sz="1200" dirty="0">
              <a:latin typeface="Meiryo"/>
              <a:cs typeface="Meiryo"/>
            </a:endParaRPr>
          </a:p>
          <a:p>
            <a:pPr marL="367665">
              <a:lnSpc>
                <a:spcPct val="100000"/>
              </a:lnSpc>
              <a:spcBef>
                <a:spcPts val="310"/>
              </a:spcBef>
            </a:pPr>
            <a:r>
              <a:rPr sz="1100" spc="250" dirty="0">
                <a:solidFill>
                  <a:srgbClr val="1F497D"/>
                </a:solidFill>
                <a:latin typeface="Lucida Sans Unicode"/>
                <a:cs typeface="Lucida Sans Unicode"/>
              </a:rPr>
              <a:t>▶</a:t>
            </a:r>
            <a:r>
              <a:rPr sz="1100" spc="-165" dirty="0">
                <a:solidFill>
                  <a:srgbClr val="1F497D"/>
                </a:solidFill>
                <a:latin typeface="Lucida Sans Unicode"/>
                <a:cs typeface="Lucida Sans Unicode"/>
              </a:rPr>
              <a:t> </a:t>
            </a:r>
            <a:r>
              <a:rPr lang="en-US" altLang="ja-JP" sz="1000"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WingArc1st Inc.</a:t>
            </a:r>
            <a:endParaRPr sz="1500" dirty="0">
              <a:latin typeface="PMingLiU"/>
              <a:cs typeface="PMingLiU"/>
            </a:endParaRPr>
          </a:p>
          <a:p>
            <a:pPr marL="367665">
              <a:lnSpc>
                <a:spcPct val="100000"/>
              </a:lnSpc>
              <a:spcBef>
                <a:spcPts val="275"/>
              </a:spcBef>
            </a:pPr>
            <a:r>
              <a:rPr sz="1100" spc="250" dirty="0">
                <a:solidFill>
                  <a:srgbClr val="1F497D"/>
                </a:solidFill>
                <a:latin typeface="Lucida Sans Unicode"/>
                <a:cs typeface="Lucida Sans Unicode"/>
              </a:rPr>
              <a:t>▶</a:t>
            </a:r>
            <a:r>
              <a:rPr sz="1100" spc="-175" dirty="0">
                <a:solidFill>
                  <a:srgbClr val="1F497D"/>
                </a:solidFill>
                <a:latin typeface="Lucida Sans Unicode"/>
                <a:cs typeface="Lucida Sans Unicode"/>
              </a:rPr>
              <a:t> </a:t>
            </a:r>
            <a:r>
              <a:rPr lang="en-US" sz="10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Val Laboratory Corporation</a:t>
            </a:r>
            <a:endParaRPr sz="1500" dirty="0">
              <a:latin typeface="PMingLiU"/>
              <a:cs typeface="PMingLiU"/>
            </a:endParaRPr>
          </a:p>
          <a:p>
            <a:pPr marL="367665">
              <a:lnSpc>
                <a:spcPct val="100000"/>
              </a:lnSpc>
              <a:spcBef>
                <a:spcPts val="265"/>
              </a:spcBef>
            </a:pPr>
            <a:r>
              <a:rPr sz="1100" spc="250" dirty="0">
                <a:solidFill>
                  <a:srgbClr val="1F497D"/>
                </a:solidFill>
                <a:latin typeface="Lucida Sans Unicode"/>
                <a:cs typeface="Lucida Sans Unicode"/>
              </a:rPr>
              <a:t>▶</a:t>
            </a:r>
            <a:r>
              <a:rPr sz="1100" spc="-175" dirty="0">
                <a:solidFill>
                  <a:srgbClr val="1F497D"/>
                </a:solidFill>
                <a:latin typeface="Lucida Sans Unicode"/>
                <a:cs typeface="Lucida Sans Unicode"/>
              </a:rPr>
              <a:t> </a:t>
            </a:r>
            <a:r>
              <a:rPr lang="en-US" sz="10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Odakyu Electric Railway Co., Ltd</a:t>
            </a:r>
            <a:endParaRPr sz="1500" dirty="0">
              <a:latin typeface="PMingLiU"/>
              <a:cs typeface="PMingLiU"/>
            </a:endParaRPr>
          </a:p>
          <a:p>
            <a:pPr marL="367665">
              <a:lnSpc>
                <a:spcPct val="100000"/>
              </a:lnSpc>
              <a:spcBef>
                <a:spcPts val="275"/>
              </a:spcBef>
            </a:pPr>
            <a:r>
              <a:rPr sz="1100" spc="250" dirty="0">
                <a:solidFill>
                  <a:srgbClr val="1F497D"/>
                </a:solidFill>
                <a:latin typeface="Lucida Sans Unicode"/>
                <a:cs typeface="Lucida Sans Unicode"/>
              </a:rPr>
              <a:t>▶</a:t>
            </a:r>
            <a:r>
              <a:rPr sz="1100" spc="-175" dirty="0">
                <a:solidFill>
                  <a:srgbClr val="1F497D"/>
                </a:solidFill>
                <a:latin typeface="Lucida Sans Unicode"/>
                <a:cs typeface="Lucida Sans Unicode"/>
              </a:rPr>
              <a:t> </a:t>
            </a:r>
            <a:r>
              <a:rPr lang="en-US" sz="10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Kanto Bus Co., Ltd.</a:t>
            </a:r>
            <a:endParaRPr sz="1500" dirty="0">
              <a:latin typeface="PMingLiU"/>
              <a:cs typeface="PMingLiU"/>
            </a:endParaRPr>
          </a:p>
          <a:p>
            <a:pPr marL="367665">
              <a:lnSpc>
                <a:spcPct val="100000"/>
              </a:lnSpc>
              <a:spcBef>
                <a:spcPts val="265"/>
              </a:spcBef>
            </a:pPr>
            <a:r>
              <a:rPr sz="1100" spc="250" dirty="0">
                <a:solidFill>
                  <a:srgbClr val="1F497D"/>
                </a:solidFill>
                <a:latin typeface="Lucida Sans Unicode"/>
                <a:cs typeface="Lucida Sans Unicode"/>
              </a:rPr>
              <a:t>▶</a:t>
            </a:r>
            <a:r>
              <a:rPr sz="1100" spc="-175" dirty="0">
                <a:solidFill>
                  <a:srgbClr val="1F497D"/>
                </a:solidFill>
                <a:latin typeface="Lucida Sans Unicode"/>
                <a:cs typeface="Lucida Sans Unicode"/>
              </a:rPr>
              <a:t> </a:t>
            </a:r>
            <a:r>
              <a:rPr lang="en-US" sz="1000" dirty="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G</a:t>
            </a:r>
            <a:r>
              <a:rPr lang="en-US" sz="10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oogle Co.</a:t>
            </a:r>
            <a:endParaRPr sz="1500" dirty="0">
              <a:latin typeface="PMingLiU"/>
              <a:cs typeface="PMingLiU"/>
            </a:endParaRPr>
          </a:p>
          <a:p>
            <a:pPr marL="367665">
              <a:lnSpc>
                <a:spcPct val="100000"/>
              </a:lnSpc>
              <a:spcBef>
                <a:spcPts val="275"/>
              </a:spcBef>
            </a:pPr>
            <a:r>
              <a:rPr sz="1100" spc="250" dirty="0">
                <a:solidFill>
                  <a:srgbClr val="1F497D"/>
                </a:solidFill>
                <a:latin typeface="Lucida Sans Unicode"/>
                <a:cs typeface="Lucida Sans Unicode"/>
              </a:rPr>
              <a:t>▶</a:t>
            </a:r>
            <a:r>
              <a:rPr sz="1100" spc="-175" dirty="0">
                <a:solidFill>
                  <a:srgbClr val="1F497D"/>
                </a:solidFill>
                <a:latin typeface="Lucida Sans Unicode"/>
                <a:cs typeface="Lucida Sans Unicode"/>
              </a:rPr>
              <a:t> </a:t>
            </a:r>
            <a:r>
              <a:rPr lang="en-US" sz="10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Keio Corporation</a:t>
            </a:r>
            <a:endParaRPr sz="1500" dirty="0">
              <a:latin typeface="PMingLiU"/>
              <a:cs typeface="PMingLiU"/>
            </a:endParaRPr>
          </a:p>
          <a:p>
            <a:pPr marL="367665">
              <a:lnSpc>
                <a:spcPct val="100000"/>
              </a:lnSpc>
              <a:spcBef>
                <a:spcPts val="265"/>
              </a:spcBef>
            </a:pPr>
            <a:r>
              <a:rPr sz="1100" spc="250" dirty="0">
                <a:solidFill>
                  <a:srgbClr val="1F497D"/>
                </a:solidFill>
                <a:latin typeface="Lucida Sans Unicode"/>
                <a:cs typeface="Lucida Sans Unicode"/>
              </a:rPr>
              <a:t>▶</a:t>
            </a:r>
            <a:r>
              <a:rPr sz="1100" spc="-175" dirty="0">
                <a:solidFill>
                  <a:srgbClr val="1F497D"/>
                </a:solidFill>
                <a:latin typeface="Lucida Sans Unicode"/>
                <a:cs typeface="Lucida Sans Unicode"/>
              </a:rPr>
              <a:t> </a:t>
            </a:r>
            <a:r>
              <a:rPr lang="en-US" sz="10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Keisei </a:t>
            </a:r>
            <a:r>
              <a:rPr lang="en-US" altLang="ja-JP" sz="10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Electric </a:t>
            </a:r>
            <a:r>
              <a:rPr lang="en-US" altLang="ja-JP" sz="1000" dirty="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Railway Co., </a:t>
            </a:r>
            <a:r>
              <a:rPr lang="en-US" altLang="ja-JP" sz="10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Ltd.</a:t>
            </a:r>
            <a:endParaRPr sz="1000" dirty="0">
              <a:latin typeface="PMingLiU"/>
              <a:cs typeface="PMingLiU"/>
            </a:endParaRPr>
          </a:p>
          <a:p>
            <a:pPr marL="367665">
              <a:lnSpc>
                <a:spcPct val="100000"/>
              </a:lnSpc>
              <a:spcBef>
                <a:spcPts val="275"/>
              </a:spcBef>
            </a:pPr>
            <a:r>
              <a:rPr sz="1100" spc="250" dirty="0">
                <a:solidFill>
                  <a:srgbClr val="1F497D"/>
                </a:solidFill>
                <a:latin typeface="Lucida Sans Unicode"/>
                <a:cs typeface="Lucida Sans Unicode"/>
              </a:rPr>
              <a:t>▶</a:t>
            </a:r>
            <a:r>
              <a:rPr sz="1100" spc="-175" dirty="0">
                <a:solidFill>
                  <a:srgbClr val="1F497D"/>
                </a:solidFill>
                <a:latin typeface="Lucida Sans Unicode"/>
                <a:cs typeface="Lucida Sans Unicode"/>
              </a:rPr>
              <a:t> </a:t>
            </a:r>
            <a:r>
              <a:rPr lang="en-US" sz="1000" dirty="0" err="1"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Keikyu</a:t>
            </a:r>
            <a:r>
              <a:rPr lang="en-US" sz="10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 Corporation</a:t>
            </a:r>
            <a:endParaRPr sz="1500" dirty="0">
              <a:latin typeface="PMingLiU"/>
              <a:cs typeface="PMingLiU"/>
            </a:endParaRPr>
          </a:p>
          <a:p>
            <a:pPr marL="367665">
              <a:lnSpc>
                <a:spcPct val="100000"/>
              </a:lnSpc>
              <a:spcBef>
                <a:spcPts val="260"/>
              </a:spcBef>
            </a:pPr>
            <a:r>
              <a:rPr sz="1100" spc="250" dirty="0">
                <a:solidFill>
                  <a:srgbClr val="1F497D"/>
                </a:solidFill>
                <a:latin typeface="Lucida Sans Unicode"/>
                <a:cs typeface="Lucida Sans Unicode"/>
              </a:rPr>
              <a:t>▶</a:t>
            </a:r>
            <a:r>
              <a:rPr sz="1100" spc="-175" dirty="0">
                <a:solidFill>
                  <a:srgbClr val="1F497D"/>
                </a:solidFill>
                <a:latin typeface="Lucida Sans Unicode"/>
                <a:cs typeface="Lucida Sans Unicode"/>
              </a:rPr>
              <a:t> </a:t>
            </a:r>
            <a:r>
              <a:rPr lang="en-US" sz="1000" dirty="0" err="1"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Jorudan</a:t>
            </a:r>
            <a:r>
              <a:rPr lang="en-US" sz="10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 Co.,</a:t>
            </a:r>
            <a:r>
              <a:rPr lang="ja-JP" altLang="en-US" sz="1000" dirty="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0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Ltd.</a:t>
            </a:r>
            <a:endParaRPr sz="1500" dirty="0">
              <a:latin typeface="PMingLiU"/>
              <a:cs typeface="PMingLiU"/>
            </a:endParaRPr>
          </a:p>
          <a:p>
            <a:pPr marL="367665">
              <a:lnSpc>
                <a:spcPct val="100000"/>
              </a:lnSpc>
              <a:spcBef>
                <a:spcPts val="275"/>
              </a:spcBef>
            </a:pPr>
            <a:r>
              <a:rPr sz="1100" spc="250" dirty="0">
                <a:solidFill>
                  <a:srgbClr val="1F497D"/>
                </a:solidFill>
                <a:latin typeface="Lucida Sans Unicode"/>
                <a:cs typeface="Lucida Sans Unicode"/>
              </a:rPr>
              <a:t>▶</a:t>
            </a:r>
            <a:r>
              <a:rPr sz="1100" spc="-175" dirty="0">
                <a:solidFill>
                  <a:srgbClr val="1F497D"/>
                </a:solidFill>
                <a:latin typeface="Lucida Sans Unicode"/>
                <a:cs typeface="Lucida Sans Unicode"/>
              </a:rPr>
              <a:t> </a:t>
            </a:r>
            <a:r>
              <a:rPr lang="en-US" sz="10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Seibu Railway Co., Ltd.</a:t>
            </a:r>
            <a:endParaRPr sz="1500" dirty="0">
              <a:latin typeface="PMingLiU"/>
              <a:cs typeface="PMingLiU"/>
            </a:endParaRPr>
          </a:p>
          <a:p>
            <a:pPr marL="367665">
              <a:lnSpc>
                <a:spcPct val="100000"/>
              </a:lnSpc>
              <a:spcBef>
                <a:spcPts val="260"/>
              </a:spcBef>
            </a:pPr>
            <a:r>
              <a:rPr sz="1100" spc="250" dirty="0">
                <a:solidFill>
                  <a:srgbClr val="1F497D"/>
                </a:solidFill>
                <a:latin typeface="Lucida Sans Unicode"/>
                <a:cs typeface="Lucida Sans Unicode"/>
              </a:rPr>
              <a:t>▶</a:t>
            </a:r>
            <a:r>
              <a:rPr sz="1100" spc="-175" dirty="0">
                <a:solidFill>
                  <a:srgbClr val="1F497D"/>
                </a:solidFill>
                <a:latin typeface="Lucida Sans Unicode"/>
                <a:cs typeface="Lucida Sans Unicode"/>
              </a:rPr>
              <a:t> </a:t>
            </a:r>
            <a:r>
              <a:rPr lang="en-US" sz="10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All Nippon Airways Co., Ltd.</a:t>
            </a:r>
            <a:endParaRPr sz="1500" dirty="0">
              <a:latin typeface="PMingLiU"/>
              <a:cs typeface="PMingLiU"/>
            </a:endParaRPr>
          </a:p>
          <a:p>
            <a:pPr marL="367665">
              <a:lnSpc>
                <a:spcPct val="100000"/>
              </a:lnSpc>
              <a:spcBef>
                <a:spcPts val="275"/>
              </a:spcBef>
            </a:pPr>
            <a:r>
              <a:rPr sz="1100" spc="250" dirty="0">
                <a:solidFill>
                  <a:srgbClr val="1F497D"/>
                </a:solidFill>
                <a:latin typeface="Lucida Sans Unicode"/>
                <a:cs typeface="Lucida Sans Unicode"/>
              </a:rPr>
              <a:t>▶</a:t>
            </a:r>
            <a:r>
              <a:rPr sz="1100" spc="-175" dirty="0">
                <a:solidFill>
                  <a:srgbClr val="1F497D"/>
                </a:solidFill>
                <a:latin typeface="Lucida Sans Unicode"/>
                <a:cs typeface="Lucida Sans Unicode"/>
              </a:rPr>
              <a:t> </a:t>
            </a:r>
            <a:r>
              <a:rPr lang="en-US" altLang="ja-JP" sz="10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Sony Corporation</a:t>
            </a:r>
            <a:endParaRPr sz="1000" dirty="0">
              <a:latin typeface="PMingLiU"/>
              <a:cs typeface="PMingLiU"/>
            </a:endParaRPr>
          </a:p>
          <a:p>
            <a:pPr marL="367665">
              <a:lnSpc>
                <a:spcPct val="100000"/>
              </a:lnSpc>
              <a:spcBef>
                <a:spcPts val="260"/>
              </a:spcBef>
            </a:pPr>
            <a:r>
              <a:rPr sz="1100" spc="250" dirty="0">
                <a:solidFill>
                  <a:srgbClr val="1F497D"/>
                </a:solidFill>
                <a:latin typeface="Lucida Sans Unicode"/>
                <a:cs typeface="Lucida Sans Unicode"/>
              </a:rPr>
              <a:t>▶</a:t>
            </a:r>
            <a:r>
              <a:rPr sz="1100" spc="-175" dirty="0">
                <a:solidFill>
                  <a:srgbClr val="1F497D"/>
                </a:solidFill>
                <a:latin typeface="Lucida Sans Unicode"/>
                <a:cs typeface="Lucida Sans Unicode"/>
              </a:rPr>
              <a:t> </a:t>
            </a:r>
            <a:r>
              <a:rPr lang="en-US" sz="10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Dai Nippon Printing Co., Ltd.</a:t>
            </a:r>
            <a:endParaRPr sz="1500" dirty="0">
              <a:latin typeface="PMingLiU"/>
              <a:cs typeface="PMingLiU"/>
            </a:endParaRPr>
          </a:p>
        </p:txBody>
      </p:sp>
      <p:sp>
        <p:nvSpPr>
          <p:cNvPr id="8" name="object 8"/>
          <p:cNvSpPr txBox="1"/>
          <p:nvPr/>
        </p:nvSpPr>
        <p:spPr>
          <a:xfrm>
            <a:off x="6013945" y="1071536"/>
            <a:ext cx="3052445" cy="4444807"/>
          </a:xfrm>
          <a:prstGeom prst="rect">
            <a:avLst/>
          </a:prstGeom>
        </p:spPr>
        <p:txBody>
          <a:bodyPr vert="horz" wrap="square" lIns="0" tIns="0" rIns="0" bIns="0" rtlCol="0">
            <a:spAutoFit/>
          </a:bodyPr>
          <a:lstStyle/>
          <a:p>
            <a:pPr marL="12700">
              <a:lnSpc>
                <a:spcPct val="100000"/>
              </a:lnSpc>
            </a:pPr>
            <a:r>
              <a:rPr sz="1050" spc="220" dirty="0">
                <a:solidFill>
                  <a:srgbClr val="1F497D"/>
                </a:solidFill>
                <a:latin typeface="Lucida Sans Unicode"/>
                <a:cs typeface="Lucida Sans Unicode"/>
              </a:rPr>
              <a:t>▶</a:t>
            </a:r>
            <a:r>
              <a:rPr sz="1050" spc="-60" dirty="0">
                <a:solidFill>
                  <a:srgbClr val="1F497D"/>
                </a:solidFill>
                <a:latin typeface="Lucida Sans Unicode"/>
                <a:cs typeface="Lucida Sans Unicode"/>
              </a:rPr>
              <a:t> </a:t>
            </a:r>
            <a:r>
              <a:rPr lang="en-US" sz="1000" dirty="0" err="1"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Tokyu</a:t>
            </a:r>
            <a:r>
              <a:rPr lang="en-US" sz="10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 Corporation</a:t>
            </a:r>
            <a:endParaRPr sz="1400" dirty="0">
              <a:latin typeface="PMingLiU"/>
              <a:cs typeface="PMingLiU"/>
            </a:endParaRPr>
          </a:p>
          <a:p>
            <a:pPr marL="12700">
              <a:lnSpc>
                <a:spcPct val="100000"/>
              </a:lnSpc>
              <a:spcBef>
                <a:spcPts val="420"/>
              </a:spcBef>
            </a:pPr>
            <a:r>
              <a:rPr sz="1050" spc="220" dirty="0">
                <a:solidFill>
                  <a:srgbClr val="1F497D"/>
                </a:solidFill>
                <a:latin typeface="Lucida Sans Unicode"/>
                <a:cs typeface="Lucida Sans Unicode"/>
              </a:rPr>
              <a:t>▶</a:t>
            </a:r>
            <a:r>
              <a:rPr sz="1050" spc="-55" dirty="0">
                <a:solidFill>
                  <a:srgbClr val="1F497D"/>
                </a:solidFill>
                <a:latin typeface="Lucida Sans Unicode"/>
                <a:cs typeface="Lucida Sans Unicode"/>
              </a:rPr>
              <a:t> </a:t>
            </a:r>
            <a:r>
              <a:rPr lang="ja-JP" altLang="ja-JP" sz="1000" dirty="0">
                <a:latin typeface="Arial Unicode MS" panose="020B0604020202020204" pitchFamily="50" charset="-128"/>
                <a:ea typeface="Arial Unicode MS" panose="020B0604020202020204" pitchFamily="50" charset="-128"/>
                <a:cs typeface="Arial Unicode MS" panose="020B0604020202020204" pitchFamily="50" charset="-128"/>
              </a:rPr>
              <a:t>Tokyo International Air Terminal Corporation</a:t>
            </a:r>
            <a:endParaRPr sz="10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12700">
              <a:lnSpc>
                <a:spcPct val="100000"/>
              </a:lnSpc>
              <a:spcBef>
                <a:spcPts val="420"/>
              </a:spcBef>
            </a:pPr>
            <a:r>
              <a:rPr sz="1050" spc="220" dirty="0">
                <a:solidFill>
                  <a:srgbClr val="1F497D"/>
                </a:solidFill>
                <a:latin typeface="Lucida Sans Unicode"/>
                <a:cs typeface="Lucida Sans Unicode"/>
              </a:rPr>
              <a:t>▶</a:t>
            </a:r>
            <a:r>
              <a:rPr sz="1050" spc="-40" dirty="0">
                <a:solidFill>
                  <a:srgbClr val="1F497D"/>
                </a:solidFill>
                <a:latin typeface="Lucida Sans Unicode"/>
                <a:cs typeface="Lucida Sans Unicode"/>
              </a:rPr>
              <a:t> </a:t>
            </a:r>
            <a:r>
              <a:rPr lang="en-US" sz="10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The University of Tokyo, Interfaculty Initiative in  </a:t>
            </a:r>
          </a:p>
          <a:p>
            <a:pPr marL="12700">
              <a:lnSpc>
                <a:spcPct val="100000"/>
              </a:lnSpc>
              <a:spcBef>
                <a:spcPts val="420"/>
              </a:spcBef>
            </a:pPr>
            <a:r>
              <a:rPr lang="en-US" sz="1000" dirty="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0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    Information Studies</a:t>
            </a:r>
            <a:endParaRPr sz="1400" dirty="0">
              <a:latin typeface="PMingLiU"/>
              <a:cs typeface="PMingLiU"/>
            </a:endParaRPr>
          </a:p>
          <a:p>
            <a:pPr marL="12700">
              <a:lnSpc>
                <a:spcPct val="100000"/>
              </a:lnSpc>
              <a:spcBef>
                <a:spcPts val="420"/>
              </a:spcBef>
            </a:pPr>
            <a:r>
              <a:rPr sz="1050" spc="220" dirty="0">
                <a:solidFill>
                  <a:srgbClr val="1F497D"/>
                </a:solidFill>
                <a:latin typeface="Lucida Sans Unicode"/>
                <a:cs typeface="Lucida Sans Unicode"/>
              </a:rPr>
              <a:t>▶</a:t>
            </a:r>
            <a:r>
              <a:rPr sz="1050" spc="-60" dirty="0">
                <a:solidFill>
                  <a:srgbClr val="1F497D"/>
                </a:solidFill>
                <a:latin typeface="Lucida Sans Unicode"/>
                <a:cs typeface="Lucida Sans Unicode"/>
              </a:rPr>
              <a:t> </a:t>
            </a:r>
            <a:r>
              <a:rPr lang="en-US" altLang="ja-JP" sz="1000" dirty="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Tokyo </a:t>
            </a:r>
            <a:r>
              <a:rPr lang="en-US" altLang="ja-JP" sz="10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Metropolitan Government, Bureau of  </a:t>
            </a:r>
          </a:p>
          <a:p>
            <a:pPr marL="12700">
              <a:lnSpc>
                <a:spcPct val="100000"/>
              </a:lnSpc>
              <a:spcBef>
                <a:spcPts val="420"/>
              </a:spcBef>
            </a:pPr>
            <a:r>
              <a:rPr lang="en-US" altLang="ja-JP" sz="1000" dirty="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0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    Transportation </a:t>
            </a:r>
            <a:endParaRPr sz="1400" dirty="0">
              <a:latin typeface="PMingLiU"/>
              <a:cs typeface="PMingLiU"/>
            </a:endParaRPr>
          </a:p>
          <a:p>
            <a:pPr marL="12700">
              <a:lnSpc>
                <a:spcPct val="100000"/>
              </a:lnSpc>
              <a:spcBef>
                <a:spcPts val="420"/>
              </a:spcBef>
            </a:pPr>
            <a:r>
              <a:rPr sz="1050" spc="220" dirty="0" smtClean="0">
                <a:solidFill>
                  <a:srgbClr val="1F497D"/>
                </a:solidFill>
                <a:latin typeface="Lucida Sans Unicode"/>
                <a:cs typeface="Lucida Sans Unicode"/>
              </a:rPr>
              <a:t>▶</a:t>
            </a:r>
            <a:r>
              <a:rPr lang="en-US" sz="1050" spc="220" dirty="0" smtClean="0">
                <a:solidFill>
                  <a:srgbClr val="1F497D"/>
                </a:solidFill>
                <a:latin typeface="Lucida Sans Unicode"/>
                <a:cs typeface="Lucida Sans Unicode"/>
              </a:rPr>
              <a:t> </a:t>
            </a:r>
            <a:r>
              <a:rPr lang="ja-JP" altLang="ja-JP" sz="1000" dirty="0">
                <a:latin typeface="Arial Unicode MS" panose="020B0604020202020204" pitchFamily="50" charset="-128"/>
                <a:ea typeface="Arial Unicode MS" panose="020B0604020202020204" pitchFamily="50" charset="-128"/>
                <a:cs typeface="Arial Unicode MS" panose="020B0604020202020204" pitchFamily="50" charset="-128"/>
              </a:rPr>
              <a:t>Tokyo Metropolitan Television Broadcasting </a:t>
            </a: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p>
          <a:p>
            <a:pPr marL="12700">
              <a:lnSpc>
                <a:spcPct val="100000"/>
              </a:lnSpc>
              <a:spcBef>
                <a:spcPts val="420"/>
              </a:spcBef>
            </a:pPr>
            <a:r>
              <a:rPr lang="en-US" altLang="ja-JP" sz="10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ja-JP"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Corporation</a:t>
            </a:r>
            <a:endParaRPr sz="10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12700">
              <a:lnSpc>
                <a:spcPct val="100000"/>
              </a:lnSpc>
              <a:spcBef>
                <a:spcPts val="420"/>
              </a:spcBef>
            </a:pPr>
            <a:r>
              <a:rPr sz="1050" spc="220" dirty="0">
                <a:solidFill>
                  <a:srgbClr val="1F497D"/>
                </a:solidFill>
                <a:latin typeface="Lucida Sans Unicode"/>
                <a:cs typeface="Lucida Sans Unicode"/>
              </a:rPr>
              <a:t>▶</a:t>
            </a:r>
            <a:r>
              <a:rPr sz="1050" spc="-50" dirty="0">
                <a:solidFill>
                  <a:srgbClr val="1F497D"/>
                </a:solidFill>
                <a:latin typeface="Lucida Sans Unicode"/>
                <a:cs typeface="Lucida Sans Unicode"/>
              </a:rPr>
              <a:t> </a:t>
            </a:r>
            <a:r>
              <a:rPr lang="ja-JP" altLang="ja-JP" sz="1000" dirty="0">
                <a:latin typeface="Arial Unicode MS" panose="020B0604020202020204" pitchFamily="50" charset="-128"/>
                <a:ea typeface="Arial Unicode MS" panose="020B0604020202020204" pitchFamily="50" charset="-128"/>
                <a:cs typeface="Arial Unicode MS" panose="020B0604020202020204" pitchFamily="50" charset="-128"/>
              </a:rPr>
              <a:t>Tokyo Waterfront Area Rapid Transit, Inc.</a:t>
            </a:r>
            <a:endParaRPr sz="10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12700">
              <a:lnSpc>
                <a:spcPct val="100000"/>
              </a:lnSpc>
              <a:spcBef>
                <a:spcPts val="420"/>
              </a:spcBef>
            </a:pPr>
            <a:r>
              <a:rPr sz="1050" spc="220" dirty="0">
                <a:solidFill>
                  <a:srgbClr val="1F497D"/>
                </a:solidFill>
                <a:latin typeface="Lucida Sans Unicode"/>
                <a:cs typeface="Lucida Sans Unicode"/>
              </a:rPr>
              <a:t>▶</a:t>
            </a:r>
            <a:r>
              <a:rPr sz="1050" spc="-65" dirty="0">
                <a:solidFill>
                  <a:srgbClr val="1F497D"/>
                </a:solidFill>
                <a:latin typeface="Lucida Sans Unicode"/>
                <a:cs typeface="Lucida Sans Unicode"/>
              </a:rPr>
              <a:t> </a:t>
            </a:r>
            <a:r>
              <a:rPr lang="en-US" sz="10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TOBU Railway Co., Ltd.</a:t>
            </a:r>
            <a:endParaRPr sz="1400" dirty="0">
              <a:latin typeface="PMingLiU"/>
              <a:cs typeface="PMingLiU"/>
            </a:endParaRPr>
          </a:p>
          <a:p>
            <a:pPr marL="12700">
              <a:lnSpc>
                <a:spcPct val="100000"/>
              </a:lnSpc>
              <a:spcBef>
                <a:spcPts val="420"/>
              </a:spcBef>
            </a:pPr>
            <a:r>
              <a:rPr sz="1050" spc="220" dirty="0">
                <a:solidFill>
                  <a:srgbClr val="1F497D"/>
                </a:solidFill>
                <a:latin typeface="Lucida Sans Unicode"/>
                <a:cs typeface="Lucida Sans Unicode"/>
              </a:rPr>
              <a:t>▶</a:t>
            </a:r>
            <a:r>
              <a:rPr sz="1050" spc="-65" dirty="0">
                <a:solidFill>
                  <a:srgbClr val="1F497D"/>
                </a:solidFill>
                <a:latin typeface="Lucida Sans Unicode"/>
                <a:cs typeface="Lucida Sans Unicode"/>
              </a:rPr>
              <a:t> </a:t>
            </a:r>
            <a:r>
              <a:rPr lang="en-US" sz="10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TOBU BUS CO., LTD.</a:t>
            </a:r>
            <a:endParaRPr sz="1400" dirty="0">
              <a:latin typeface="PMingLiU"/>
              <a:cs typeface="PMingLiU"/>
            </a:endParaRPr>
          </a:p>
          <a:p>
            <a:pPr marL="12700">
              <a:lnSpc>
                <a:spcPct val="100000"/>
              </a:lnSpc>
              <a:spcBef>
                <a:spcPts val="420"/>
              </a:spcBef>
            </a:pPr>
            <a:r>
              <a:rPr sz="1050" spc="220" dirty="0">
                <a:solidFill>
                  <a:srgbClr val="1F497D"/>
                </a:solidFill>
                <a:latin typeface="Lucida Sans Unicode"/>
                <a:cs typeface="Lucida Sans Unicode"/>
              </a:rPr>
              <a:t>▶</a:t>
            </a:r>
            <a:r>
              <a:rPr sz="1050" spc="-60" dirty="0">
                <a:solidFill>
                  <a:srgbClr val="1F497D"/>
                </a:solidFill>
                <a:latin typeface="Lucida Sans Unicode"/>
                <a:cs typeface="Lucida Sans Unicode"/>
              </a:rPr>
              <a:t> </a:t>
            </a:r>
            <a:r>
              <a:rPr lang="en-US" sz="10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NARITA INTERNATIONAL AIRPORT  </a:t>
            </a:r>
          </a:p>
          <a:p>
            <a:pPr marL="12700">
              <a:lnSpc>
                <a:spcPct val="100000"/>
              </a:lnSpc>
              <a:spcBef>
                <a:spcPts val="420"/>
              </a:spcBef>
            </a:pPr>
            <a:r>
              <a:rPr lang="en-US" sz="1000" dirty="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0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    CORPORATION</a:t>
            </a:r>
            <a:endParaRPr sz="1400" dirty="0">
              <a:latin typeface="PMingLiU"/>
              <a:cs typeface="PMingLiU"/>
            </a:endParaRPr>
          </a:p>
          <a:p>
            <a:pPr marL="12700">
              <a:lnSpc>
                <a:spcPct val="100000"/>
              </a:lnSpc>
              <a:spcBef>
                <a:spcPts val="420"/>
              </a:spcBef>
            </a:pPr>
            <a:r>
              <a:rPr sz="1050" spc="220" dirty="0">
                <a:solidFill>
                  <a:srgbClr val="1F497D"/>
                </a:solidFill>
                <a:latin typeface="Lucida Sans Unicode"/>
                <a:cs typeface="Lucida Sans Unicode"/>
              </a:rPr>
              <a:t>▶</a:t>
            </a:r>
            <a:r>
              <a:rPr sz="1050" spc="-45" dirty="0">
                <a:solidFill>
                  <a:srgbClr val="1F497D"/>
                </a:solidFill>
                <a:latin typeface="Lucida Sans Unicode"/>
                <a:cs typeface="Lucida Sans Unicode"/>
              </a:rPr>
              <a:t> </a:t>
            </a:r>
            <a:r>
              <a:rPr lang="ja-JP" altLang="ja-JP" sz="1000" dirty="0">
                <a:latin typeface="Arial Unicode MS" panose="020B0604020202020204" pitchFamily="50" charset="-128"/>
                <a:ea typeface="Arial Unicode MS" panose="020B0604020202020204" pitchFamily="50" charset="-128"/>
                <a:cs typeface="Arial Unicode MS" panose="020B0604020202020204" pitchFamily="50" charset="-128"/>
              </a:rPr>
              <a:t>Japan Airport Terminal Co, </a:t>
            </a:r>
            <a:r>
              <a:rPr lang="ja-JP"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Ltd</a:t>
            </a: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sz="10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12700">
              <a:lnSpc>
                <a:spcPct val="100000"/>
              </a:lnSpc>
              <a:spcBef>
                <a:spcPts val="420"/>
              </a:spcBef>
            </a:pPr>
            <a:r>
              <a:rPr sz="1050" spc="220" dirty="0">
                <a:solidFill>
                  <a:srgbClr val="1F497D"/>
                </a:solidFill>
                <a:latin typeface="Lucida Sans Unicode"/>
                <a:cs typeface="Lucida Sans Unicode"/>
              </a:rPr>
              <a:t>▶</a:t>
            </a:r>
            <a:r>
              <a:rPr sz="1050" spc="-65" dirty="0">
                <a:solidFill>
                  <a:srgbClr val="1F497D"/>
                </a:solidFill>
                <a:latin typeface="Lucida Sans Unicode"/>
                <a:cs typeface="Lucida Sans Unicode"/>
              </a:rPr>
              <a:t> </a:t>
            </a:r>
            <a:r>
              <a:rPr lang="ja-JP"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Japan </a:t>
            </a:r>
            <a:r>
              <a:rPr lang="ja-JP" altLang="ja-JP" sz="1000" dirty="0">
                <a:latin typeface="Arial Unicode MS" panose="020B0604020202020204" pitchFamily="50" charset="-128"/>
                <a:ea typeface="Arial Unicode MS" panose="020B0604020202020204" pitchFamily="50" charset="-128"/>
                <a:cs typeface="Arial Unicode MS" panose="020B0604020202020204" pitchFamily="50" charset="-128"/>
              </a:rPr>
              <a:t>Airlines Co</a:t>
            </a:r>
            <a:r>
              <a:rPr lang="ja-JP"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ja-JP"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ja-JP" altLang="ja-JP" sz="1000" dirty="0">
                <a:latin typeface="Arial Unicode MS" panose="020B0604020202020204" pitchFamily="50" charset="-128"/>
                <a:ea typeface="Arial Unicode MS" panose="020B0604020202020204" pitchFamily="50" charset="-128"/>
                <a:cs typeface="Arial Unicode MS" panose="020B0604020202020204" pitchFamily="50" charset="-128"/>
              </a:rPr>
              <a:t>Ltd.</a:t>
            </a:r>
            <a:endParaRPr sz="10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12700">
              <a:lnSpc>
                <a:spcPct val="100000"/>
              </a:lnSpc>
              <a:spcBef>
                <a:spcPts val="420"/>
              </a:spcBef>
            </a:pPr>
            <a:r>
              <a:rPr sz="1050" spc="220" dirty="0">
                <a:solidFill>
                  <a:srgbClr val="1F497D"/>
                </a:solidFill>
                <a:latin typeface="Lucida Sans Unicode"/>
                <a:cs typeface="Lucida Sans Unicode"/>
              </a:rPr>
              <a:t>▶</a:t>
            </a:r>
            <a:r>
              <a:rPr sz="1050" spc="-60" dirty="0">
                <a:solidFill>
                  <a:srgbClr val="1F497D"/>
                </a:solidFill>
                <a:latin typeface="Lucida Sans Unicode"/>
                <a:cs typeface="Lucida Sans Unicode"/>
              </a:rPr>
              <a:t> </a:t>
            </a:r>
            <a:r>
              <a:rPr lang="en-US"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NTT </a:t>
            </a:r>
            <a:r>
              <a:rPr lang="en-US" altLang="ja-JP" sz="1000" dirty="0">
                <a:latin typeface="Arial Unicode MS" panose="020B0604020202020204" pitchFamily="50" charset="-128"/>
                <a:ea typeface="Arial Unicode MS" panose="020B0604020202020204" pitchFamily="50" charset="-128"/>
                <a:cs typeface="Arial Unicode MS" panose="020B0604020202020204" pitchFamily="50" charset="-128"/>
              </a:rPr>
              <a:t>Corporation </a:t>
            </a:r>
            <a:endParaRPr sz="1000" dirty="0">
              <a:latin typeface="PMingLiU"/>
              <a:cs typeface="PMingLiU"/>
            </a:endParaRPr>
          </a:p>
          <a:p>
            <a:pPr marL="12700">
              <a:lnSpc>
                <a:spcPct val="100000"/>
              </a:lnSpc>
              <a:spcBef>
                <a:spcPts val="420"/>
              </a:spcBef>
            </a:pPr>
            <a:r>
              <a:rPr sz="1050" spc="220" dirty="0">
                <a:solidFill>
                  <a:srgbClr val="1F497D"/>
                </a:solidFill>
                <a:latin typeface="Lucida Sans Unicode"/>
                <a:cs typeface="Lucida Sans Unicode"/>
              </a:rPr>
              <a:t>▶</a:t>
            </a:r>
            <a:r>
              <a:rPr sz="1050" spc="-70" dirty="0">
                <a:solidFill>
                  <a:srgbClr val="1F497D"/>
                </a:solidFill>
                <a:latin typeface="Lucida Sans Unicode"/>
                <a:cs typeface="Lucida Sans Unicode"/>
              </a:rPr>
              <a:t> </a:t>
            </a:r>
            <a:r>
              <a:rPr lang="en-US" sz="10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PASCO CORPORATION</a:t>
            </a:r>
            <a:endParaRPr sz="1400" dirty="0">
              <a:latin typeface="PMingLiU"/>
              <a:cs typeface="PMingLiU"/>
            </a:endParaRPr>
          </a:p>
          <a:p>
            <a:pPr marL="12700">
              <a:lnSpc>
                <a:spcPct val="100000"/>
              </a:lnSpc>
              <a:spcBef>
                <a:spcPts val="420"/>
              </a:spcBef>
            </a:pPr>
            <a:r>
              <a:rPr sz="1050" spc="220" dirty="0">
                <a:solidFill>
                  <a:srgbClr val="1F497D"/>
                </a:solidFill>
                <a:latin typeface="Lucida Sans Unicode"/>
                <a:cs typeface="Lucida Sans Unicode"/>
              </a:rPr>
              <a:t>▶</a:t>
            </a:r>
            <a:r>
              <a:rPr sz="1050" spc="-60" dirty="0">
                <a:solidFill>
                  <a:srgbClr val="1F497D"/>
                </a:solidFill>
                <a:latin typeface="Lucida Sans Unicode"/>
                <a:cs typeface="Lucida Sans Unicode"/>
              </a:rPr>
              <a:t> </a:t>
            </a:r>
            <a:r>
              <a:rPr lang="en-US" sz="10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Hitachi, Ltd.</a:t>
            </a:r>
            <a:endParaRPr sz="1400" dirty="0">
              <a:latin typeface="PMingLiU"/>
              <a:cs typeface="PMingLiU"/>
            </a:endParaRPr>
          </a:p>
          <a:p>
            <a:pPr marL="12700">
              <a:lnSpc>
                <a:spcPct val="100000"/>
              </a:lnSpc>
              <a:spcBef>
                <a:spcPts val="420"/>
              </a:spcBef>
            </a:pPr>
            <a:r>
              <a:rPr sz="1050" spc="220" dirty="0">
                <a:solidFill>
                  <a:srgbClr val="1F497D"/>
                </a:solidFill>
                <a:latin typeface="Lucida Sans Unicode"/>
                <a:cs typeface="Lucida Sans Unicode"/>
              </a:rPr>
              <a:t>▶</a:t>
            </a:r>
            <a:r>
              <a:rPr sz="1050" spc="-65" dirty="0">
                <a:solidFill>
                  <a:srgbClr val="1F497D"/>
                </a:solidFill>
                <a:latin typeface="Lucida Sans Unicode"/>
                <a:cs typeface="Lucida Sans Unicode"/>
              </a:rPr>
              <a:t> </a:t>
            </a:r>
            <a:r>
              <a:rPr lang="en-US" sz="10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National Defense Academy of Japan</a:t>
            </a:r>
            <a:endParaRPr sz="1400" dirty="0">
              <a:latin typeface="PMingLiU"/>
              <a:cs typeface="PMingLiU"/>
            </a:endParaRPr>
          </a:p>
          <a:p>
            <a:pPr marL="12700">
              <a:lnSpc>
                <a:spcPct val="100000"/>
              </a:lnSpc>
              <a:spcBef>
                <a:spcPts val="420"/>
              </a:spcBef>
            </a:pPr>
            <a:r>
              <a:rPr sz="1050" spc="220" dirty="0">
                <a:solidFill>
                  <a:srgbClr val="1F497D"/>
                </a:solidFill>
                <a:latin typeface="Lucida Sans Unicode"/>
                <a:cs typeface="Lucida Sans Unicode"/>
              </a:rPr>
              <a:t>▶</a:t>
            </a:r>
            <a:r>
              <a:rPr sz="1050" spc="-60" dirty="0">
                <a:solidFill>
                  <a:srgbClr val="1F497D"/>
                </a:solidFill>
                <a:latin typeface="Lucida Sans Unicode"/>
                <a:cs typeface="Lucida Sans Unicode"/>
              </a:rPr>
              <a:t> </a:t>
            </a:r>
            <a:r>
              <a:rPr lang="ja-JP" altLang="ja-JP" sz="1000" dirty="0" smtClean="0">
                <a:latin typeface="Arial Unicode MS" panose="020B0604020202020204" pitchFamily="50" charset="-128"/>
                <a:ea typeface="Arial Unicode MS" panose="020B0604020202020204" pitchFamily="50" charset="-128"/>
                <a:cs typeface="Arial Unicode MS" panose="020B0604020202020204" pitchFamily="50" charset="-128"/>
              </a:rPr>
              <a:t>Tokyo </a:t>
            </a:r>
            <a:r>
              <a:rPr lang="ja-JP" altLang="ja-JP" sz="1000" dirty="0">
                <a:latin typeface="Arial Unicode MS" panose="020B0604020202020204" pitchFamily="50" charset="-128"/>
                <a:ea typeface="Arial Unicode MS" panose="020B0604020202020204" pitchFamily="50" charset="-128"/>
                <a:cs typeface="Arial Unicode MS" panose="020B0604020202020204" pitchFamily="50" charset="-128"/>
              </a:rPr>
              <a:t>Waterfront New Transit YURIKAMOME</a:t>
            </a:r>
            <a:endParaRPr sz="10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190500" marR="5080" indent="-178435">
              <a:lnSpc>
                <a:spcPts val="1510"/>
              </a:lnSpc>
              <a:spcBef>
                <a:spcPts val="610"/>
              </a:spcBef>
            </a:pPr>
            <a:r>
              <a:rPr sz="1050" spc="220" dirty="0">
                <a:solidFill>
                  <a:srgbClr val="1F497D"/>
                </a:solidFill>
                <a:latin typeface="Lucida Sans Unicode"/>
                <a:cs typeface="Lucida Sans Unicode"/>
              </a:rPr>
              <a:t>▶ </a:t>
            </a:r>
            <a:r>
              <a:rPr lang="en-US" altLang="ja-JP" sz="1000" spc="-5" dirty="0" smtClean="0">
                <a:latin typeface="Arial Unicode MS" panose="020B0604020202020204" pitchFamily="50" charset="-128"/>
                <a:ea typeface="Arial Unicode MS" panose="020B0604020202020204" pitchFamily="50" charset="-128"/>
                <a:cs typeface="Arial Unicode MS" panose="020B0604020202020204" pitchFamily="50" charset="-128"/>
              </a:rPr>
              <a:t>YRP </a:t>
            </a:r>
            <a:r>
              <a:rPr lang="en-US" altLang="ja-JP" sz="1000" spc="-5" dirty="0">
                <a:latin typeface="Arial Unicode MS" panose="020B0604020202020204" pitchFamily="50" charset="-128"/>
                <a:ea typeface="Arial Unicode MS" panose="020B0604020202020204" pitchFamily="50" charset="-128"/>
                <a:cs typeface="Arial Unicode MS" panose="020B0604020202020204" pitchFamily="50" charset="-128"/>
              </a:rPr>
              <a:t>Ubiquitous Networking Laboratory</a:t>
            </a:r>
            <a:endParaRPr sz="10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9" name="object 9"/>
          <p:cNvSpPr/>
          <p:nvPr/>
        </p:nvSpPr>
        <p:spPr>
          <a:xfrm>
            <a:off x="12191" y="4988661"/>
            <a:ext cx="5721096" cy="1565448"/>
          </a:xfrm>
          <a:prstGeom prst="rect">
            <a:avLst/>
          </a:prstGeom>
          <a:blipFill>
            <a:blip r:embed="rId2" cstate="print"/>
            <a:stretch>
              <a:fillRect/>
            </a:stretch>
          </a:blipFill>
        </p:spPr>
        <p:txBody>
          <a:bodyPr wrap="square" lIns="0" tIns="0" rIns="0" bIns="0" rtlCol="0"/>
          <a:lstStyle/>
          <a:p>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30</a:t>
            </a:fld>
            <a:endParaRP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0" y="1053083"/>
            <a:ext cx="4248911" cy="257860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23088" y="1053083"/>
            <a:ext cx="4098036" cy="260146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572000" y="3860291"/>
            <a:ext cx="4248911" cy="258317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23088" y="3860291"/>
            <a:ext cx="4098036" cy="2606040"/>
          </a:xfrm>
          <a:prstGeom prst="rect">
            <a:avLst/>
          </a:prstGeom>
          <a:blipFill>
            <a:blip r:embed="rId5"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345125" y="212140"/>
            <a:ext cx="8453749" cy="549380"/>
          </a:xfrm>
          <a:prstGeom prst="rect">
            <a:avLst/>
          </a:prstGeom>
        </p:spPr>
        <p:txBody>
          <a:bodyPr vert="horz" wrap="square" lIns="0" tIns="147827" rIns="0" bIns="0" rtlCol="0">
            <a:spAutoFit/>
          </a:bodyPr>
          <a:lstStyle/>
          <a:p>
            <a:pPr marL="12700">
              <a:lnSpc>
                <a:spcPct val="100000"/>
              </a:lnSpc>
            </a:pPr>
            <a:r>
              <a:rPr lang="en-US" dirty="0" smtClean="0">
                <a:latin typeface="Arial Unicode MS" panose="020B0604020202020204" pitchFamily="50" charset="-128"/>
                <a:ea typeface="Arial Unicode MS" panose="020B0604020202020204" pitchFamily="50" charset="-128"/>
                <a:cs typeface="Arial Unicode MS" panose="020B0604020202020204" pitchFamily="50" charset="-128"/>
              </a:rPr>
              <a:t>Activities :</a:t>
            </a:r>
            <a:r>
              <a:rPr lang="en-US" dirty="0" smtClean="0"/>
              <a:t> </a:t>
            </a:r>
            <a:r>
              <a:rPr lang="en-US" dirty="0" smtClean="0">
                <a:latin typeface="Arial Unicode MS" panose="020B0604020202020204" pitchFamily="50" charset="-128"/>
                <a:ea typeface="Arial Unicode MS" panose="020B0604020202020204" pitchFamily="50" charset="-128"/>
                <a:cs typeface="Arial Unicode MS" panose="020B0604020202020204" pitchFamily="50" charset="-128"/>
              </a:rPr>
              <a:t>Open</a:t>
            </a:r>
            <a:r>
              <a:rPr lang="en-US" dirty="0" smtClean="0"/>
              <a:t> </a:t>
            </a:r>
            <a:r>
              <a:rPr lang="en-US" dirty="0" smtClean="0">
                <a:latin typeface="Arial Unicode MS" panose="020B0604020202020204" pitchFamily="50" charset="-128"/>
                <a:ea typeface="Arial Unicode MS" panose="020B0604020202020204" pitchFamily="50" charset="-128"/>
                <a:cs typeface="Arial Unicode MS" panose="020B0604020202020204" pitchFamily="50" charset="-128"/>
              </a:rPr>
              <a:t>Data Developers’ Websites </a:t>
            </a:r>
            <a:endParaRPr dirty="0"/>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31</a:t>
            </a:fld>
            <a:endParaRPr dirty="0"/>
          </a:p>
        </p:txBody>
      </p:sp>
      <p:sp>
        <p:nvSpPr>
          <p:cNvPr id="7" name="object 7"/>
          <p:cNvSpPr txBox="1"/>
          <p:nvPr/>
        </p:nvSpPr>
        <p:spPr>
          <a:xfrm>
            <a:off x="1828800" y="3611117"/>
            <a:ext cx="1371600" cy="184666"/>
          </a:xfrm>
          <a:prstGeom prst="rect">
            <a:avLst/>
          </a:prstGeom>
        </p:spPr>
        <p:txBody>
          <a:bodyPr vert="horz" wrap="square" lIns="0" tIns="0" rIns="0" bIns="0" rtlCol="0">
            <a:spAutoFit/>
          </a:bodyPr>
          <a:lstStyle/>
          <a:p>
            <a:pPr marL="12700">
              <a:lnSpc>
                <a:spcPct val="100000"/>
              </a:lnSpc>
            </a:pPr>
            <a:r>
              <a:rPr sz="1200" b="1" spc="65" dirty="0" smtClean="0">
                <a:latin typeface="Microsoft YaHei"/>
                <a:cs typeface="Microsoft YaHei"/>
              </a:rPr>
              <a:t>A</a:t>
            </a:r>
            <a:r>
              <a:rPr sz="1200" b="1" dirty="0" smtClean="0">
                <a:latin typeface="Microsoft YaHei"/>
                <a:cs typeface="Microsoft YaHei"/>
              </a:rPr>
              <a:t>PI</a:t>
            </a:r>
            <a:r>
              <a:rPr lang="en-US" sz="1200" b="1" dirty="0">
                <a:latin typeface="Microsoft YaHei"/>
                <a:cs typeface="Microsoft YaHei"/>
              </a:rPr>
              <a:t> </a:t>
            </a:r>
            <a:r>
              <a:rPr lang="en-US" sz="1200" b="1" dirty="0" smtClean="0">
                <a:latin typeface="Microsoft YaHei"/>
                <a:cs typeface="Microsoft YaHei"/>
              </a:rPr>
              <a:t>Specification</a:t>
            </a:r>
            <a:endParaRPr sz="1200" dirty="0">
              <a:latin typeface="Microsoft YaHei"/>
              <a:cs typeface="Microsoft YaHei"/>
            </a:endParaRPr>
          </a:p>
        </p:txBody>
      </p:sp>
      <p:sp>
        <p:nvSpPr>
          <p:cNvPr id="8" name="object 8"/>
          <p:cNvSpPr txBox="1"/>
          <p:nvPr/>
        </p:nvSpPr>
        <p:spPr>
          <a:xfrm>
            <a:off x="6108293" y="3611117"/>
            <a:ext cx="1506880" cy="184666"/>
          </a:xfrm>
          <a:prstGeom prst="rect">
            <a:avLst/>
          </a:prstGeom>
        </p:spPr>
        <p:txBody>
          <a:bodyPr vert="horz" wrap="square" lIns="0" tIns="0" rIns="0" bIns="0" rtlCol="0">
            <a:spAutoFit/>
          </a:bodyPr>
          <a:lstStyle/>
          <a:p>
            <a:pPr marL="12700">
              <a:lnSpc>
                <a:spcPct val="100000"/>
              </a:lnSpc>
            </a:pPr>
            <a:r>
              <a:rPr lang="en-US" sz="1200" b="1" dirty="0" smtClean="0">
                <a:latin typeface="Microsoft YaHei"/>
                <a:cs typeface="Microsoft YaHei"/>
              </a:rPr>
              <a:t>Sample Codes</a:t>
            </a:r>
            <a:endParaRPr sz="1200" dirty="0">
              <a:latin typeface="Microsoft YaHei"/>
              <a:cs typeface="Microsoft YaHei"/>
            </a:endParaRPr>
          </a:p>
        </p:txBody>
      </p:sp>
      <p:sp>
        <p:nvSpPr>
          <p:cNvPr id="9" name="object 9"/>
          <p:cNvSpPr txBox="1"/>
          <p:nvPr/>
        </p:nvSpPr>
        <p:spPr>
          <a:xfrm>
            <a:off x="533400" y="6321854"/>
            <a:ext cx="3887724" cy="184666"/>
          </a:xfrm>
          <a:prstGeom prst="rect">
            <a:avLst/>
          </a:prstGeom>
        </p:spPr>
        <p:txBody>
          <a:bodyPr vert="horz" wrap="square" lIns="0" tIns="0" rIns="0" bIns="0" rtlCol="0">
            <a:spAutoFit/>
          </a:bodyPr>
          <a:lstStyle/>
          <a:p>
            <a:pPr marL="12700">
              <a:lnSpc>
                <a:spcPct val="100000"/>
              </a:lnSpc>
            </a:pPr>
            <a:r>
              <a:rPr lang="en-US" sz="1200" b="1" dirty="0" smtClean="0">
                <a:latin typeface="Microsoft YaHei"/>
                <a:cs typeface="Microsoft YaHei"/>
              </a:rPr>
              <a:t>Forum (Information Exchange among Developers)</a:t>
            </a:r>
            <a:endParaRPr sz="1200" dirty="0">
              <a:latin typeface="Microsoft YaHei"/>
              <a:cs typeface="Microsoft YaHei"/>
            </a:endParaRPr>
          </a:p>
        </p:txBody>
      </p:sp>
      <p:sp>
        <p:nvSpPr>
          <p:cNvPr id="10" name="object 10"/>
          <p:cNvSpPr txBox="1"/>
          <p:nvPr/>
        </p:nvSpPr>
        <p:spPr>
          <a:xfrm>
            <a:off x="5943600" y="6357363"/>
            <a:ext cx="1371600" cy="184666"/>
          </a:xfrm>
          <a:prstGeom prst="rect">
            <a:avLst/>
          </a:prstGeom>
        </p:spPr>
        <p:txBody>
          <a:bodyPr vert="horz" wrap="square" lIns="0" tIns="0" rIns="0" bIns="0" rtlCol="0">
            <a:spAutoFit/>
          </a:bodyPr>
          <a:lstStyle/>
          <a:p>
            <a:pPr marL="12700">
              <a:lnSpc>
                <a:spcPct val="100000"/>
              </a:lnSpc>
            </a:pPr>
            <a:r>
              <a:rPr lang="en-US" sz="1200" b="1" dirty="0" smtClean="0">
                <a:latin typeface="Microsoft YaHei"/>
                <a:cs typeface="Microsoft YaHei"/>
              </a:rPr>
              <a:t>Data Catalogue</a:t>
            </a:r>
            <a:endParaRPr sz="1200" dirty="0">
              <a:latin typeface="Microsoft YaHei"/>
              <a:cs typeface="Microsoft YaHe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125" y="212140"/>
            <a:ext cx="8453749" cy="859363"/>
          </a:xfrm>
          <a:prstGeom prst="rect">
            <a:avLst/>
          </a:prstGeom>
        </p:spPr>
        <p:txBody>
          <a:bodyPr vert="horz" wrap="square" lIns="0" tIns="207797" rIns="0" bIns="0" rtlCol="0">
            <a:spAutoFit/>
          </a:bodyPr>
          <a:lstStyle/>
          <a:p>
            <a:pPr>
              <a:lnSpc>
                <a:spcPts val="2500"/>
              </a:lnSpc>
            </a:pPr>
            <a:r>
              <a:rPr lang="en-US" sz="2300" dirty="0" smtClean="0">
                <a:latin typeface="Arial Unicode MS" panose="020B0604020202020204" pitchFamily="50" charset="-128"/>
                <a:ea typeface="Arial Unicode MS" panose="020B0604020202020204" pitchFamily="50" charset="-128"/>
                <a:cs typeface="Arial Unicode MS" panose="020B0604020202020204" pitchFamily="50" charset="-128"/>
              </a:rPr>
              <a:t>Activities :</a:t>
            </a:r>
            <a:r>
              <a:rPr lang="en-US" sz="2300" dirty="0" smtClean="0"/>
              <a:t> </a:t>
            </a:r>
            <a:r>
              <a:rPr lang="en-US" sz="2300" dirty="0" smtClean="0">
                <a:latin typeface="Arial Unicode MS" panose="020B0604020202020204" pitchFamily="50" charset="-128"/>
                <a:ea typeface="Arial Unicode MS" panose="020B0604020202020204" pitchFamily="50" charset="-128"/>
                <a:cs typeface="Arial Unicode MS" panose="020B0604020202020204" pitchFamily="50" charset="-128"/>
              </a:rPr>
              <a:t>Information Provision Service for Passengers</a:t>
            </a:r>
            <a:r>
              <a:rPr lang="en-US" sz="2300" dirty="0">
                <a:cs typeface="Arial Unicode MS" panose="020B0604020202020204" pitchFamily="50" charset="-128"/>
              </a:rPr>
              <a:t/>
            </a:r>
            <a:br>
              <a:rPr lang="en-US" sz="2300" dirty="0">
                <a:cs typeface="Arial Unicode MS" panose="020B0604020202020204" pitchFamily="50" charset="-128"/>
              </a:rPr>
            </a:br>
            <a:r>
              <a:rPr lang="en-US" sz="2300" dirty="0" smtClean="0">
                <a:cs typeface="Arial Unicode MS" panose="020B0604020202020204" pitchFamily="50" charset="-128"/>
              </a:rPr>
              <a:t>             </a:t>
            </a:r>
            <a:r>
              <a:rPr lang="en-US" sz="2300" dirty="0">
                <a:cs typeface="Arial Unicode MS" panose="020B0604020202020204" pitchFamily="50" charset="-128"/>
              </a:rPr>
              <a:t> </a:t>
            </a:r>
            <a:r>
              <a:rPr lang="en-US" sz="2300" dirty="0" smtClean="0">
                <a:cs typeface="Arial Unicode MS" panose="020B0604020202020204" pitchFamily="50" charset="-128"/>
              </a:rPr>
              <a:t> </a:t>
            </a:r>
            <a:r>
              <a:rPr lang="en-US" sz="23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sz="2300" dirty="0" err="1" smtClean="0">
                <a:latin typeface="Arial Unicode MS" panose="020B0604020202020204" pitchFamily="50" charset="-128"/>
                <a:ea typeface="Arial Unicode MS" panose="020B0604020202020204" pitchFamily="50" charset="-128"/>
                <a:cs typeface="Arial Unicode MS" panose="020B0604020202020204" pitchFamily="50" charset="-128"/>
              </a:rPr>
              <a:t>Dokoshiru</a:t>
            </a:r>
            <a:r>
              <a:rPr lang="en-US" sz="230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2300" dirty="0" err="1" smtClean="0">
                <a:latin typeface="Arial Unicode MS" panose="020B0604020202020204" pitchFamily="50" charset="-128"/>
                <a:ea typeface="Arial Unicode MS" panose="020B0604020202020204" pitchFamily="50" charset="-128"/>
                <a:cs typeface="Arial Unicode MS" panose="020B0604020202020204" pitchFamily="50" charset="-128"/>
              </a:rPr>
              <a:t>Kokoshiru</a:t>
            </a:r>
            <a:r>
              <a:rPr lang="en-US" sz="23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endParaRPr sz="2300" dirty="0"/>
          </a:p>
        </p:txBody>
      </p:sp>
      <p:sp>
        <p:nvSpPr>
          <p:cNvPr id="3" name="object 3"/>
          <p:cNvSpPr txBox="1"/>
          <p:nvPr/>
        </p:nvSpPr>
        <p:spPr>
          <a:xfrm>
            <a:off x="311682" y="1274737"/>
            <a:ext cx="4084320" cy="5193729"/>
          </a:xfrm>
          <a:prstGeom prst="rect">
            <a:avLst/>
          </a:prstGeom>
        </p:spPr>
        <p:txBody>
          <a:bodyPr vert="horz" wrap="square" lIns="0" tIns="0" rIns="0" bIns="0" rtlCol="0">
            <a:spAutoFit/>
          </a:bodyPr>
          <a:lstStyle/>
          <a:p>
            <a:pPr marL="338455" marR="125095" indent="-326390">
              <a:lnSpc>
                <a:spcPts val="1900"/>
              </a:lnSpc>
            </a:pPr>
            <a:r>
              <a:rPr sz="1900" spc="-5" dirty="0">
                <a:solidFill>
                  <a:srgbClr val="C0504D"/>
                </a:solidFill>
                <a:latin typeface="MS Mincho"/>
                <a:cs typeface="MS Mincho"/>
              </a:rPr>
              <a:t>■</a:t>
            </a:r>
            <a:r>
              <a:rPr sz="1900" spc="-365" dirty="0">
                <a:solidFill>
                  <a:srgbClr val="C0504D"/>
                </a:solidFill>
                <a:latin typeface="MS Mincho"/>
                <a:cs typeface="MS Mincho"/>
              </a:rPr>
              <a:t> </a:t>
            </a:r>
            <a:r>
              <a:rPr lang="en-US" altLang="ja-JP" sz="1600" b="1" dirty="0" smtClean="0">
                <a:latin typeface="Arial Unicode MS" panose="020B0604020202020204" pitchFamily="50" charset="-128"/>
                <a:ea typeface="Arial Unicode MS" panose="020B0604020202020204" pitchFamily="50" charset="-128"/>
                <a:cs typeface="Arial Unicode MS" panose="020B0604020202020204" pitchFamily="50" charset="-128"/>
              </a:rPr>
              <a:t>Real-Time Operation Information Service “</a:t>
            </a:r>
            <a:r>
              <a:rPr lang="en-US" altLang="ja-JP" sz="1600" b="1" dirty="0" err="1" smtClean="0">
                <a:latin typeface="Arial Unicode MS" panose="020B0604020202020204" pitchFamily="50" charset="-128"/>
                <a:ea typeface="Arial Unicode MS" panose="020B0604020202020204" pitchFamily="50" charset="-128"/>
                <a:cs typeface="Arial Unicode MS" panose="020B0604020202020204" pitchFamily="50" charset="-128"/>
              </a:rPr>
              <a:t>Dokoshiru</a:t>
            </a:r>
            <a:r>
              <a:rPr lang="en-US" altLang="ja-JP" sz="1600" b="1"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sz="1900" b="1" spc="-365" dirty="0" smtClean="0">
                <a:solidFill>
                  <a:srgbClr val="C0504D"/>
                </a:solidFill>
                <a:latin typeface="MS Mincho"/>
                <a:cs typeface="MS Mincho"/>
              </a:rPr>
              <a:t> </a:t>
            </a:r>
            <a:endParaRPr sz="1000" b="1" dirty="0">
              <a:latin typeface="Meiryo"/>
              <a:cs typeface="Meiryo"/>
            </a:endParaRPr>
          </a:p>
          <a:p>
            <a:pPr marL="545465" marR="5080" indent="-178435">
              <a:lnSpc>
                <a:spcPts val="1630"/>
              </a:lnSpc>
              <a:spcBef>
                <a:spcPts val="750"/>
              </a:spcBef>
            </a:pPr>
            <a:r>
              <a:rPr sz="1250" spc="275" dirty="0" smtClean="0">
                <a:solidFill>
                  <a:srgbClr val="1F497D"/>
                </a:solidFill>
                <a:latin typeface="Lucida Sans Unicode"/>
                <a:cs typeface="Lucida Sans Unicode"/>
              </a:rPr>
              <a:t>▶</a:t>
            </a:r>
            <a:r>
              <a:rPr lang="en-US" altLang="ja-JP" sz="1250" spc="2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Provision of </a:t>
            </a:r>
            <a:r>
              <a:rPr lang="en-US" altLang="ja-JP" sz="1250" spc="2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I</a:t>
            </a:r>
            <a:r>
              <a:rPr lang="en-US" altLang="ja-JP" sz="1250" spc="2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nformation </a:t>
            </a:r>
            <a:r>
              <a:rPr lang="en-US" altLang="ja-JP" sz="1250" spc="2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on Real-Time Operation and </a:t>
            </a:r>
            <a:r>
              <a:rPr lang="en-US" altLang="ja-JP" sz="1250" spc="2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Time-Tables </a:t>
            </a:r>
            <a:r>
              <a:rPr lang="en-US" altLang="ja-JP" sz="1250" spc="2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of Railways and Buses</a:t>
            </a:r>
            <a:endParaRPr lang="en-US" sz="1250" spc="275" dirty="0" smtClean="0">
              <a:solidFill>
                <a:srgbClr val="1F497D"/>
              </a:solidFill>
              <a:latin typeface="Lucida Sans Unicode"/>
              <a:cs typeface="Lucida Sans Unicode"/>
            </a:endParaRPr>
          </a:p>
          <a:p>
            <a:pPr marL="546100" marR="70485" indent="-178435" algn="just">
              <a:lnSpc>
                <a:spcPts val="1630"/>
              </a:lnSpc>
              <a:spcBef>
                <a:spcPts val="710"/>
              </a:spcBef>
            </a:pPr>
            <a:r>
              <a:rPr sz="1250" spc="405" dirty="0" smtClean="0">
                <a:solidFill>
                  <a:srgbClr val="1F497D"/>
                </a:solidFill>
                <a:latin typeface="Lucida Sans Unicode"/>
                <a:cs typeface="Lucida Sans Unicode"/>
              </a:rPr>
              <a:t>▶</a:t>
            </a:r>
            <a:r>
              <a:rPr lang="en-US" altLang="ja-JP" sz="1250" spc="2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Provision </a:t>
            </a:r>
            <a:r>
              <a:rPr lang="en-US" altLang="ja-JP" sz="1250" spc="2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of </a:t>
            </a:r>
            <a:r>
              <a:rPr lang="en-US" altLang="ja-JP" sz="1250" spc="2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Information </a:t>
            </a:r>
            <a:r>
              <a:rPr lang="en-US" altLang="ja-JP" sz="1250" spc="2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on Real-Time </a:t>
            </a:r>
            <a:r>
              <a:rPr lang="en-US" altLang="ja-JP" sz="1250" spc="2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On-Rail Trains and Bus Locations as well as Their </a:t>
            </a:r>
            <a:r>
              <a:rPr lang="en-US" altLang="ja-JP" sz="1250" spc="2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Time-Tables </a:t>
            </a:r>
            <a:endParaRPr lang="en-US" sz="1250" spc="405" dirty="0" smtClean="0">
              <a:solidFill>
                <a:srgbClr val="1F497D"/>
              </a:solidFill>
              <a:latin typeface="Lucida Sans Unicode"/>
              <a:cs typeface="Lucida Sans Unicode"/>
            </a:endParaRPr>
          </a:p>
          <a:p>
            <a:pPr marL="338455" marR="125095" indent="-326390">
              <a:lnSpc>
                <a:spcPts val="1900"/>
              </a:lnSpc>
            </a:pPr>
            <a:endParaRPr lang="en-US" sz="1900" spc="-5" dirty="0" smtClean="0">
              <a:solidFill>
                <a:srgbClr val="C0504D"/>
              </a:solidFill>
              <a:latin typeface="MS Mincho"/>
              <a:cs typeface="MS Mincho"/>
            </a:endParaRPr>
          </a:p>
          <a:p>
            <a:pPr marL="338455" marR="125095" indent="-326390">
              <a:lnSpc>
                <a:spcPts val="1900"/>
              </a:lnSpc>
            </a:pPr>
            <a:r>
              <a:rPr sz="1900" spc="-5" dirty="0" smtClean="0">
                <a:solidFill>
                  <a:srgbClr val="C0504D"/>
                </a:solidFill>
                <a:latin typeface="MS Mincho"/>
                <a:cs typeface="MS Mincho"/>
              </a:rPr>
              <a:t>■</a:t>
            </a:r>
            <a:r>
              <a:rPr sz="1900" spc="-365" dirty="0" smtClean="0">
                <a:solidFill>
                  <a:srgbClr val="C0504D"/>
                </a:solidFill>
                <a:latin typeface="MS Mincho"/>
                <a:cs typeface="MS Mincho"/>
              </a:rPr>
              <a:t> </a:t>
            </a:r>
            <a:r>
              <a:rPr lang="en-US" altLang="ja-JP" sz="1600" b="1" dirty="0" smtClean="0">
                <a:latin typeface="Arial Unicode MS" panose="020B0604020202020204" pitchFamily="50" charset="-128"/>
                <a:ea typeface="Arial Unicode MS" panose="020B0604020202020204" pitchFamily="50" charset="-128"/>
                <a:cs typeface="Arial Unicode MS" panose="020B0604020202020204" pitchFamily="50" charset="-128"/>
              </a:rPr>
              <a:t>Smart Terminal Information Service</a:t>
            </a:r>
            <a:endParaRPr lang="en-US" altLang="ja-JP" sz="1200" b="1" spc="-5" dirty="0">
              <a:solidFill>
                <a:srgbClr val="444444"/>
              </a:solidFill>
              <a:latin typeface="Meiryo"/>
              <a:cs typeface="Arial Unicode MS" panose="020B0604020202020204" pitchFamily="50" charset="-128"/>
            </a:endParaRPr>
          </a:p>
          <a:p>
            <a:pPr marL="338455" marR="125095" indent="-326390">
              <a:lnSpc>
                <a:spcPts val="1900"/>
              </a:lnSpc>
            </a:pPr>
            <a:r>
              <a:rPr lang="en-US" sz="1200" b="1" spc="-5" dirty="0" smtClean="0">
                <a:solidFill>
                  <a:srgbClr val="444444"/>
                </a:solidFill>
                <a:latin typeface="Meiryo"/>
                <a:cs typeface="Arial Unicode MS" panose="020B0604020202020204" pitchFamily="50" charset="-128"/>
              </a:rPr>
              <a:t>       </a:t>
            </a:r>
            <a:r>
              <a:rPr lang="en-US" sz="1600" b="1"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sz="1600" b="1" spc="-5" dirty="0" err="1"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Kokoshiru</a:t>
            </a:r>
            <a:r>
              <a:rPr lang="en-US" sz="1600" b="1" spc="-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t>
            </a:r>
            <a:endParaRPr sz="1200" dirty="0">
              <a:latin typeface="Meiryo"/>
              <a:cs typeface="Meiryo"/>
            </a:endParaRPr>
          </a:p>
          <a:p>
            <a:pPr marL="546100" marR="70485" indent="-178435">
              <a:lnSpc>
                <a:spcPts val="1300"/>
              </a:lnSpc>
              <a:spcBef>
                <a:spcPts val="730"/>
              </a:spcBef>
            </a:pPr>
            <a:r>
              <a:rPr sz="1250" spc="405" dirty="0" smtClean="0">
                <a:solidFill>
                  <a:srgbClr val="1F497D"/>
                </a:solidFill>
                <a:latin typeface="Lucida Sans Unicode"/>
                <a:cs typeface="Lucida Sans Unicode"/>
              </a:rPr>
              <a:t>▶</a:t>
            </a:r>
            <a:r>
              <a:rPr lang="en-US" altLang="ja-JP" sz="1250" spc="2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Information </a:t>
            </a:r>
            <a:r>
              <a:rPr lang="en-US" altLang="ja-JP" sz="1250" spc="2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Provision </a:t>
            </a:r>
            <a:r>
              <a:rPr lang="en-US" altLang="ja-JP" sz="1250" spc="2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on Public Transportation Facilities including Stations and Airports</a:t>
            </a:r>
            <a:endParaRPr lang="en-US" sz="1250" spc="405" dirty="0" smtClean="0">
              <a:solidFill>
                <a:srgbClr val="1F497D"/>
              </a:solidFill>
              <a:latin typeface="Lucida Sans Unicode"/>
              <a:cs typeface="Lucida Sans Unicode"/>
            </a:endParaRPr>
          </a:p>
          <a:p>
            <a:pPr marL="546100" marR="70485" indent="-178435">
              <a:lnSpc>
                <a:spcPts val="1300"/>
              </a:lnSpc>
              <a:spcBef>
                <a:spcPts val="705"/>
              </a:spcBef>
            </a:pPr>
            <a:r>
              <a:rPr sz="1250" spc="405" dirty="0" smtClean="0">
                <a:solidFill>
                  <a:srgbClr val="1F497D"/>
                </a:solidFill>
                <a:latin typeface="Lucida Sans Unicode"/>
                <a:cs typeface="Lucida Sans Unicode"/>
              </a:rPr>
              <a:t>▶</a:t>
            </a:r>
            <a:r>
              <a:rPr lang="en-US" altLang="ja-JP" sz="1250" spc="2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Real-Time Information Provision on Congestion Situations at Transport Facilities </a:t>
            </a:r>
            <a:endParaRPr lang="en-US" sz="1250" spc="405" dirty="0" smtClean="0">
              <a:solidFill>
                <a:srgbClr val="1F497D"/>
              </a:solidFill>
              <a:latin typeface="Lucida Sans Unicode"/>
              <a:cs typeface="Lucida Sans Unicode"/>
            </a:endParaRPr>
          </a:p>
          <a:p>
            <a:pPr marL="546100" marR="70485" indent="-178435">
              <a:lnSpc>
                <a:spcPts val="1639"/>
              </a:lnSpc>
              <a:spcBef>
                <a:spcPts val="700"/>
              </a:spcBef>
            </a:pPr>
            <a:r>
              <a:rPr sz="1250" spc="405" dirty="0" smtClean="0">
                <a:solidFill>
                  <a:srgbClr val="1F497D"/>
                </a:solidFill>
                <a:latin typeface="Lucida Sans Unicode"/>
                <a:cs typeface="Lucida Sans Unicode"/>
              </a:rPr>
              <a:t>▶</a:t>
            </a:r>
            <a:r>
              <a:rPr lang="en-US" altLang="ja-JP" sz="1250" spc="2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Provision of In-Facility Guidance in Response to the Users’ Position Information</a:t>
            </a:r>
            <a:endParaRPr lang="en-US" sz="1250" spc="405" dirty="0" smtClean="0">
              <a:solidFill>
                <a:srgbClr val="1F497D"/>
              </a:solidFill>
              <a:latin typeface="Lucida Sans Unicode"/>
              <a:cs typeface="Lucida Sans Unicode"/>
            </a:endParaRPr>
          </a:p>
          <a:p>
            <a:pPr marL="546100" marR="70485" indent="-178435" algn="just">
              <a:lnSpc>
                <a:spcPts val="1630"/>
              </a:lnSpc>
              <a:spcBef>
                <a:spcPts val="705"/>
              </a:spcBef>
            </a:pPr>
            <a:r>
              <a:rPr sz="1250" spc="25" dirty="0" smtClean="0">
                <a:solidFill>
                  <a:srgbClr val="1F497D"/>
                </a:solidFill>
                <a:latin typeface="Lucida Sans Unicode"/>
                <a:cs typeface="Lucida Sans Unicode"/>
              </a:rPr>
              <a:t>▶</a:t>
            </a:r>
            <a:r>
              <a:rPr lang="en-US" sz="1250" spc="25" dirty="0" smtClean="0">
                <a:solidFill>
                  <a:srgbClr val="1F497D"/>
                </a:solidFill>
                <a:latin typeface="Lucida Sans Unicode"/>
                <a:cs typeface="Lucida Sans Unicode"/>
              </a:rPr>
              <a:t> </a:t>
            </a:r>
            <a:r>
              <a:rPr lang="en-US" sz="1250" spc="2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Information Provision Experiment will be Made upon Installation of </a:t>
            </a:r>
            <a:r>
              <a:rPr lang="en-US" sz="1250" spc="25" dirty="0" err="1"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Kokoshiru</a:t>
            </a:r>
            <a:r>
              <a:rPr lang="en-US" sz="1250" spc="25" dirty="0" smtClean="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rPr>
              <a:t> Markers with Bluetooth LE in Transport Facilities such as Stations and Airports.</a:t>
            </a:r>
          </a:p>
          <a:p>
            <a:pPr marL="546100" marR="70485" indent="-178435" algn="just">
              <a:lnSpc>
                <a:spcPts val="1630"/>
              </a:lnSpc>
              <a:spcBef>
                <a:spcPts val="705"/>
              </a:spcBef>
            </a:pPr>
            <a:endParaRPr lang="en-US" sz="1250" spc="25" dirty="0">
              <a:solidFill>
                <a:srgbClr val="1F497D"/>
              </a:solidFill>
              <a:latin typeface="Lucida Sans Unicode"/>
              <a:cs typeface="Lucida Sans Unicode"/>
            </a:endParaRPr>
          </a:p>
        </p:txBody>
      </p:sp>
      <p:sp>
        <p:nvSpPr>
          <p:cNvPr id="4" name="object 4"/>
          <p:cNvSpPr/>
          <p:nvPr/>
        </p:nvSpPr>
        <p:spPr>
          <a:xfrm>
            <a:off x="4599432" y="1272539"/>
            <a:ext cx="4168140" cy="245668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599432" y="3930396"/>
            <a:ext cx="4168140" cy="2481072"/>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32</a:t>
            </a:fld>
            <a:endParaRP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682" y="212140"/>
            <a:ext cx="8146518" cy="457047"/>
          </a:xfrm>
          <a:prstGeom prst="rect">
            <a:avLst/>
          </a:prstGeom>
        </p:spPr>
        <p:txBody>
          <a:bodyPr vert="horz" wrap="square" lIns="0" tIns="147827" rIns="0" bIns="0" rtlCol="0">
            <a:spAutoFit/>
          </a:bodyPr>
          <a:lstStyle/>
          <a:p>
            <a:pPr marL="12700">
              <a:lnSpc>
                <a:spcPct val="100000"/>
              </a:lnSpc>
            </a:pPr>
            <a:r>
              <a:rPr lang="en-US" sz="2000" dirty="0" smtClean="0">
                <a:latin typeface="Arial Unicode MS" panose="020B0604020202020204" pitchFamily="50" charset="-128"/>
                <a:ea typeface="Arial Unicode MS" panose="020B0604020202020204" pitchFamily="50" charset="-128"/>
                <a:cs typeface="Arial Unicode MS" panose="020B0604020202020204" pitchFamily="50" charset="-128"/>
              </a:rPr>
              <a:t>Activities :</a:t>
            </a:r>
            <a:r>
              <a:rPr lang="en-US" sz="2000" dirty="0" smtClean="0"/>
              <a:t> </a:t>
            </a:r>
            <a:r>
              <a:rPr lang="en-US" sz="2000" dirty="0" smtClean="0">
                <a:latin typeface="Arial Unicode MS" panose="020B0604020202020204" pitchFamily="50" charset="-128"/>
                <a:ea typeface="Arial Unicode MS" panose="020B0604020202020204" pitchFamily="50" charset="-128"/>
                <a:cs typeface="Arial Unicode MS" panose="020B0604020202020204" pitchFamily="50" charset="-128"/>
              </a:rPr>
              <a:t>Multilingual Public Transportation Information Provision </a:t>
            </a:r>
            <a:r>
              <a:rPr lang="en-US" sz="2000" dirty="0" smtClean="0"/>
              <a:t> </a:t>
            </a:r>
            <a:endParaRPr sz="2000" dirty="0"/>
          </a:p>
        </p:txBody>
      </p:sp>
      <p:sp>
        <p:nvSpPr>
          <p:cNvPr id="3" name="object 3"/>
          <p:cNvSpPr txBox="1"/>
          <p:nvPr/>
        </p:nvSpPr>
        <p:spPr>
          <a:xfrm>
            <a:off x="311682" y="1304663"/>
            <a:ext cx="4085590" cy="586443"/>
          </a:xfrm>
          <a:prstGeom prst="rect">
            <a:avLst/>
          </a:prstGeom>
        </p:spPr>
        <p:txBody>
          <a:bodyPr vert="horz" wrap="square" lIns="0" tIns="0" rIns="0" bIns="0" rtlCol="0">
            <a:spAutoFit/>
          </a:bodyPr>
          <a:lstStyle/>
          <a:p>
            <a:pPr marL="338455" marR="5080" indent="-326390">
              <a:lnSpc>
                <a:spcPct val="103299"/>
              </a:lnSpc>
            </a:pPr>
            <a:r>
              <a:rPr dirty="0">
                <a:solidFill>
                  <a:srgbClr val="C0504D"/>
                </a:solidFill>
                <a:latin typeface="MS Mincho"/>
                <a:cs typeface="MS Mincho"/>
              </a:rPr>
              <a:t>■</a:t>
            </a:r>
            <a:r>
              <a:rPr sz="2100" spc="-685" dirty="0">
                <a:solidFill>
                  <a:srgbClr val="C0504D"/>
                </a:solidFill>
                <a:latin typeface="MS Mincho"/>
                <a:cs typeface="MS Mincho"/>
              </a:rPr>
              <a:t> </a:t>
            </a:r>
            <a:r>
              <a:rPr lang="en-US" altLang="ja-JP" sz="1600" dirty="0" smtClean="0">
                <a:latin typeface="Arial Unicode MS" panose="020B0604020202020204" pitchFamily="50" charset="-128"/>
                <a:ea typeface="Arial Unicode MS" panose="020B0604020202020204" pitchFamily="50" charset="-128"/>
                <a:cs typeface="Arial Unicode MS" panose="020B0604020202020204" pitchFamily="50" charset="-128"/>
              </a:rPr>
              <a:t>Multilingual</a:t>
            </a:r>
            <a:r>
              <a:rPr lang="ja-JP" altLang="en-US" sz="16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600" dirty="0" smtClean="0">
                <a:latin typeface="Arial Unicode MS" panose="020B0604020202020204" pitchFamily="50" charset="-128"/>
                <a:ea typeface="Arial Unicode MS" panose="020B0604020202020204" pitchFamily="50" charset="-128"/>
                <a:cs typeface="Arial Unicode MS" panose="020B0604020202020204" pitchFamily="50" charset="-128"/>
              </a:rPr>
              <a:t>Information Provision making use of Machine Translation System</a:t>
            </a:r>
            <a:endParaRPr lang="en-US" sz="1600" spc="-685" dirty="0" smtClean="0">
              <a:solidFill>
                <a:srgbClr val="C0504D"/>
              </a:solidFill>
              <a:latin typeface="MS Mincho"/>
              <a:cs typeface="MS Mincho"/>
            </a:endParaRPr>
          </a:p>
        </p:txBody>
      </p:sp>
      <p:sp>
        <p:nvSpPr>
          <p:cNvPr id="4" name="object 4"/>
          <p:cNvSpPr txBox="1"/>
          <p:nvPr/>
        </p:nvSpPr>
        <p:spPr>
          <a:xfrm>
            <a:off x="311682" y="3070004"/>
            <a:ext cx="4085590" cy="2197589"/>
          </a:xfrm>
          <a:prstGeom prst="rect">
            <a:avLst/>
          </a:prstGeom>
        </p:spPr>
        <p:txBody>
          <a:bodyPr vert="horz" wrap="square" lIns="0" tIns="0" rIns="0" bIns="0" rtlCol="0">
            <a:spAutoFit/>
          </a:bodyPr>
          <a:lstStyle/>
          <a:p>
            <a:pPr marL="338455" marR="5080" indent="-326390" algn="just">
              <a:lnSpc>
                <a:spcPct val="101699"/>
              </a:lnSpc>
            </a:pPr>
            <a:r>
              <a:rPr sz="1600" dirty="0" smtClean="0">
                <a:solidFill>
                  <a:srgbClr val="C0504D"/>
                </a:solidFill>
                <a:latin typeface="MS Mincho"/>
                <a:cs typeface="MS Mincho"/>
              </a:rPr>
              <a:t>■</a:t>
            </a:r>
            <a:r>
              <a:rPr lang="en-US" altLang="ja-JP" sz="1600" dirty="0" smtClean="0">
                <a:latin typeface="Arial Unicode MS" panose="020B0604020202020204" pitchFamily="50" charset="-128"/>
                <a:ea typeface="Arial Unicode MS" panose="020B0604020202020204" pitchFamily="50" charset="-128"/>
                <a:cs typeface="Arial Unicode MS" panose="020B0604020202020204" pitchFamily="50" charset="-128"/>
              </a:rPr>
              <a:t>Consolidation of Information in Dictionaries and Corpuses for Provision of Public Transportation Information</a:t>
            </a:r>
          </a:p>
          <a:p>
            <a:pPr marL="338455" marR="5080" indent="-326390" algn="just">
              <a:lnSpc>
                <a:spcPct val="101699"/>
              </a:lnSpc>
            </a:pPr>
            <a:endParaRPr lang="en-US" spc="-685" dirty="0" smtClean="0">
              <a:solidFill>
                <a:srgbClr val="C0504D"/>
              </a:solidFill>
              <a:latin typeface="MS Mincho"/>
              <a:cs typeface="MS Mincho"/>
            </a:endParaRPr>
          </a:p>
          <a:p>
            <a:pPr marL="338455" marR="5080" indent="-326390" algn="just">
              <a:lnSpc>
                <a:spcPct val="101699"/>
              </a:lnSpc>
            </a:pPr>
            <a:r>
              <a:rPr sz="1600" dirty="0" smtClean="0">
                <a:solidFill>
                  <a:srgbClr val="C0504D"/>
                </a:solidFill>
                <a:latin typeface="MS Mincho"/>
                <a:cs typeface="MS Mincho"/>
              </a:rPr>
              <a:t>■</a:t>
            </a:r>
            <a:r>
              <a:rPr sz="2100" spc="-685" dirty="0" smtClean="0">
                <a:solidFill>
                  <a:srgbClr val="C0504D"/>
                </a:solidFill>
                <a:latin typeface="MS Mincho"/>
                <a:cs typeface="MS Mincho"/>
              </a:rPr>
              <a:t> </a:t>
            </a:r>
            <a:r>
              <a:rPr lang="en-US" altLang="ja-JP" sz="1600" dirty="0" smtClean="0">
                <a:latin typeface="Arial Unicode MS" panose="020B0604020202020204" pitchFamily="50" charset="-128"/>
                <a:ea typeface="Arial Unicode MS" panose="020B0604020202020204" pitchFamily="50" charset="-128"/>
                <a:cs typeface="Arial Unicode MS" panose="020B0604020202020204" pitchFamily="50" charset="-128"/>
              </a:rPr>
              <a:t>Description in Parallel in Japanese Kana Notation and Roman Characters for  </a:t>
            </a:r>
            <a:endParaRPr lang="en-US" sz="1600" spc="-685" dirty="0" smtClean="0">
              <a:solidFill>
                <a:srgbClr val="C0504D"/>
              </a:solidFill>
              <a:latin typeface="MS Mincho"/>
              <a:cs typeface="MS Mincho"/>
            </a:endParaRPr>
          </a:p>
          <a:p>
            <a:pPr marL="338455" marR="5080" indent="-326390" algn="just">
              <a:lnSpc>
                <a:spcPct val="101699"/>
              </a:lnSpc>
            </a:pPr>
            <a:r>
              <a:rPr lang="en-US" altLang="ja-JP" sz="1600" dirty="0" smtClean="0">
                <a:latin typeface="Arial Unicode MS" panose="020B0604020202020204" pitchFamily="50" charset="-128"/>
                <a:ea typeface="Arial Unicode MS" panose="020B0604020202020204" pitchFamily="50" charset="-128"/>
                <a:cs typeface="Arial Unicode MS" panose="020B0604020202020204" pitchFamily="50" charset="-128"/>
              </a:rPr>
              <a:t>      Proper </a:t>
            </a:r>
            <a:r>
              <a:rPr lang="en-US" altLang="ja-JP" sz="1600" dirty="0" smtClean="0">
                <a:latin typeface="Arial Unicode MS" panose="020B0604020202020204" pitchFamily="50" charset="-128"/>
                <a:ea typeface="Arial Unicode MS" panose="020B0604020202020204" pitchFamily="50" charset="-128"/>
                <a:cs typeface="Arial Unicode MS" panose="020B0604020202020204" pitchFamily="50" charset="-128"/>
              </a:rPr>
              <a:t>Nouns </a:t>
            </a:r>
            <a:r>
              <a:rPr lang="en-US" altLang="ja-JP" sz="1600" dirty="0" smtClean="0">
                <a:latin typeface="Arial Unicode MS" panose="020B0604020202020204" pitchFamily="50" charset="-128"/>
                <a:ea typeface="Arial Unicode MS" panose="020B0604020202020204" pitchFamily="50" charset="-128"/>
                <a:cs typeface="Arial Unicode MS" panose="020B0604020202020204" pitchFamily="50" charset="-128"/>
              </a:rPr>
              <a:t>such as Station Names </a:t>
            </a:r>
            <a:endParaRPr lang="en-US" sz="2100" spc="-685" dirty="0" smtClean="0">
              <a:solidFill>
                <a:srgbClr val="C0504D"/>
              </a:solidFill>
              <a:latin typeface="MS Mincho"/>
              <a:cs typeface="MS Mincho"/>
            </a:endParaRPr>
          </a:p>
          <a:p>
            <a:pPr marL="338455" marR="5080" indent="-326390" algn="just">
              <a:lnSpc>
                <a:spcPct val="101699"/>
              </a:lnSpc>
            </a:pPr>
            <a:endParaRPr sz="2100" dirty="0">
              <a:latin typeface="Meiryo"/>
              <a:cs typeface="Meiryo"/>
            </a:endParaRPr>
          </a:p>
        </p:txBody>
      </p:sp>
      <p:sp>
        <p:nvSpPr>
          <p:cNvPr id="5" name="object 5"/>
          <p:cNvSpPr/>
          <p:nvPr/>
        </p:nvSpPr>
        <p:spPr>
          <a:xfrm>
            <a:off x="4599432" y="1322832"/>
            <a:ext cx="4168140" cy="508863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193291" y="2176272"/>
            <a:ext cx="493776" cy="853439"/>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33</a:t>
            </a:fld>
            <a:endParaRP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125" y="212140"/>
            <a:ext cx="8453749" cy="457047"/>
          </a:xfrm>
          <a:prstGeom prst="rect">
            <a:avLst/>
          </a:prstGeom>
        </p:spPr>
        <p:txBody>
          <a:bodyPr vert="horz" wrap="square" lIns="0" tIns="147827" rIns="0" bIns="0" rtlCol="0">
            <a:spAutoFit/>
          </a:bodyPr>
          <a:lstStyle/>
          <a:p>
            <a:pPr marL="12700">
              <a:lnSpc>
                <a:spcPct val="100000"/>
              </a:lnSpc>
            </a:pPr>
            <a:r>
              <a:rPr lang="en-US" sz="2000" dirty="0" smtClean="0">
                <a:latin typeface="Arial Unicode MS" panose="020B0604020202020204" pitchFamily="50" charset="-128"/>
                <a:ea typeface="Arial Unicode MS" panose="020B0604020202020204" pitchFamily="50" charset="-128"/>
                <a:cs typeface="Arial Unicode MS" panose="020B0604020202020204" pitchFamily="50" charset="-128"/>
              </a:rPr>
              <a:t>Activities : Information Provision at the Time of Transport Disorder</a:t>
            </a:r>
            <a:r>
              <a:rPr lang="en-US" sz="2000" dirty="0" smtClean="0">
                <a:cs typeface="Arial Unicode MS" panose="020B0604020202020204" pitchFamily="50" charset="-128"/>
              </a:rPr>
              <a:t> </a:t>
            </a:r>
            <a:endParaRPr sz="2000" dirty="0"/>
          </a:p>
        </p:txBody>
      </p:sp>
      <p:sp>
        <p:nvSpPr>
          <p:cNvPr id="3" name="object 3"/>
          <p:cNvSpPr txBox="1"/>
          <p:nvPr/>
        </p:nvSpPr>
        <p:spPr>
          <a:xfrm>
            <a:off x="311682" y="1325892"/>
            <a:ext cx="4107918" cy="3767698"/>
          </a:xfrm>
          <a:prstGeom prst="rect">
            <a:avLst/>
          </a:prstGeom>
        </p:spPr>
        <p:txBody>
          <a:bodyPr vert="horz" wrap="square" lIns="0" tIns="0" rIns="0" bIns="0" rtlCol="0">
            <a:spAutoFit/>
          </a:bodyPr>
          <a:lstStyle/>
          <a:p>
            <a:pPr marL="12700">
              <a:lnSpc>
                <a:spcPct val="100000"/>
              </a:lnSpc>
            </a:pPr>
            <a:r>
              <a:rPr sz="1600" dirty="0">
                <a:solidFill>
                  <a:srgbClr val="C0504D"/>
                </a:solidFill>
                <a:latin typeface="MS Mincho"/>
                <a:cs typeface="MS Mincho"/>
              </a:rPr>
              <a:t>■</a:t>
            </a:r>
            <a:r>
              <a:rPr sz="2100" spc="-685" dirty="0">
                <a:solidFill>
                  <a:srgbClr val="C0504D"/>
                </a:solidFill>
                <a:latin typeface="MS Mincho"/>
                <a:cs typeface="MS Mincho"/>
              </a:rPr>
              <a:t> </a:t>
            </a:r>
            <a:r>
              <a:rPr lang="en-US" altLang="ja-JP" sz="1600" dirty="0" smtClean="0">
                <a:latin typeface="Arial Unicode MS" panose="020B0604020202020204" pitchFamily="50" charset="-128"/>
                <a:ea typeface="Arial Unicode MS" panose="020B0604020202020204" pitchFamily="50" charset="-128"/>
                <a:cs typeface="Arial Unicode MS" panose="020B0604020202020204" pitchFamily="50" charset="-128"/>
              </a:rPr>
              <a:t>Guidance Provision regarding Alternative </a:t>
            </a:r>
          </a:p>
          <a:p>
            <a:pPr marL="12700">
              <a:lnSpc>
                <a:spcPct val="100000"/>
              </a:lnSpc>
            </a:pPr>
            <a:r>
              <a:rPr lang="en-US" altLang="ja-JP" sz="16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600" dirty="0" smtClean="0">
                <a:latin typeface="Arial Unicode MS" panose="020B0604020202020204" pitchFamily="50" charset="-128"/>
                <a:ea typeface="Arial Unicode MS" panose="020B0604020202020204" pitchFamily="50" charset="-128"/>
                <a:cs typeface="Arial Unicode MS" panose="020B0604020202020204" pitchFamily="50" charset="-128"/>
              </a:rPr>
              <a:t>    Transport Means </a:t>
            </a:r>
            <a:r>
              <a:rPr lang="en-US" sz="2100" spc="-685" dirty="0" smtClean="0">
                <a:solidFill>
                  <a:srgbClr val="C0504D"/>
                </a:solidFill>
                <a:latin typeface="MS Mincho"/>
                <a:cs typeface="MS Mincho"/>
              </a:rPr>
              <a:t> </a:t>
            </a:r>
            <a:endParaRPr sz="2100" dirty="0">
              <a:latin typeface="Meiryo"/>
              <a:cs typeface="Meiryo"/>
            </a:endParaRPr>
          </a:p>
          <a:p>
            <a:pPr marL="367665">
              <a:lnSpc>
                <a:spcPts val="1100"/>
              </a:lnSpc>
              <a:spcBef>
                <a:spcPts val="935"/>
              </a:spcBef>
            </a:pPr>
            <a:r>
              <a:rPr sz="1350" spc="325" dirty="0" smtClean="0">
                <a:solidFill>
                  <a:srgbClr val="1F497D"/>
                </a:solidFill>
                <a:latin typeface="Lucida Sans Unicode"/>
                <a:cs typeface="Lucida Sans Unicode"/>
              </a:rPr>
              <a:t>▶</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In </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case of disorder in railway line, advice  </a:t>
            </a:r>
          </a:p>
          <a:p>
            <a:pPr marL="367665">
              <a:lnSpc>
                <a:spcPts val="1100"/>
              </a:lnSpc>
              <a:spcBef>
                <a:spcPts val="935"/>
              </a:spcBef>
            </a:pPr>
            <a:r>
              <a:rPr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   should be given to take alternative transport  </a:t>
            </a:r>
          </a:p>
          <a:p>
            <a:pPr marL="367665">
              <a:lnSpc>
                <a:spcPts val="1100"/>
              </a:lnSpc>
              <a:spcBef>
                <a:spcPts val="935"/>
              </a:spcBef>
            </a:pPr>
            <a:r>
              <a:rPr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   means including buses and taxies.</a:t>
            </a:r>
            <a:endParaRPr lang="en-US" sz="1400" spc="325" dirty="0">
              <a:solidFill>
                <a:srgbClr val="1F497D"/>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marL="367665">
              <a:lnSpc>
                <a:spcPts val="1100"/>
              </a:lnSpc>
              <a:spcBef>
                <a:spcPts val="755"/>
              </a:spcBef>
            </a:pPr>
            <a:r>
              <a:rPr sz="1350" spc="325" dirty="0" smtClean="0">
                <a:solidFill>
                  <a:srgbClr val="1F497D"/>
                </a:solidFill>
                <a:latin typeface="Lucida Sans Unicode"/>
                <a:cs typeface="Lucida Sans Unicode"/>
              </a:rPr>
              <a:t>▶</a:t>
            </a:r>
            <a:r>
              <a:rPr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Guidance Provision on Alternative  </a:t>
            </a:r>
          </a:p>
          <a:p>
            <a:pPr marL="367665">
              <a:lnSpc>
                <a:spcPts val="1100"/>
              </a:lnSpc>
              <a:spcBef>
                <a:spcPts val="755"/>
              </a:spcBef>
            </a:pPr>
            <a:r>
              <a:rPr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    Means at the Time of Flight Cancellation.</a:t>
            </a:r>
            <a:endParaRPr lang="en-US" sz="1350" spc="325" dirty="0" smtClean="0">
              <a:solidFill>
                <a:srgbClr val="1F497D"/>
              </a:solidFill>
              <a:latin typeface="Lucida Sans Unicode"/>
              <a:cs typeface="Lucida Sans Unicode"/>
            </a:endParaRPr>
          </a:p>
          <a:p>
            <a:pPr marL="367665">
              <a:lnSpc>
                <a:spcPts val="1100"/>
              </a:lnSpc>
              <a:spcBef>
                <a:spcPts val="755"/>
              </a:spcBef>
            </a:pPr>
            <a:r>
              <a:rPr sz="1350" spc="325" dirty="0" smtClean="0">
                <a:solidFill>
                  <a:srgbClr val="1F497D"/>
                </a:solidFill>
                <a:latin typeface="Lucida Sans Unicode"/>
                <a:cs typeface="Lucida Sans Unicode"/>
              </a:rPr>
              <a:t>▶</a:t>
            </a:r>
            <a:r>
              <a:rPr lang="en-US" altLang="ja-JP" sz="12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Provision of A Set of Information including </a:t>
            </a:r>
          </a:p>
          <a:p>
            <a:pPr marL="367665">
              <a:lnSpc>
                <a:spcPts val="1100"/>
              </a:lnSpc>
              <a:spcBef>
                <a:spcPts val="755"/>
              </a:spcBef>
            </a:pPr>
            <a:r>
              <a:rPr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    Bus Location, Real-Time Position of </a:t>
            </a:r>
          </a:p>
          <a:p>
            <a:pPr marL="367665">
              <a:lnSpc>
                <a:spcPts val="1100"/>
              </a:lnSpc>
              <a:spcBef>
                <a:spcPts val="755"/>
              </a:spcBef>
            </a:pPr>
            <a:r>
              <a:rPr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    Railways, etc. Intended to Urge </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Passengers   </a:t>
            </a:r>
          </a:p>
          <a:p>
            <a:pPr marL="367665">
              <a:lnSpc>
                <a:spcPts val="1100"/>
              </a:lnSpc>
              <a:spcBef>
                <a:spcPts val="755"/>
              </a:spcBef>
            </a:pPr>
            <a:r>
              <a:rPr lang="en-US" altLang="ja-JP" sz="14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    to </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Take  Alternative </a:t>
            </a:r>
            <a:r>
              <a:rPr lang="en-US" altLang="ja-JP" sz="1400" dirty="0" smtClean="0">
                <a:latin typeface="Arial Unicode MS" panose="020B0604020202020204" pitchFamily="50" charset="-128"/>
                <a:ea typeface="Arial Unicode MS" panose="020B0604020202020204" pitchFamily="50" charset="-128"/>
                <a:cs typeface="Arial Unicode MS" panose="020B0604020202020204" pitchFamily="50" charset="-128"/>
              </a:rPr>
              <a:t>Transport Means.  </a:t>
            </a:r>
          </a:p>
          <a:p>
            <a:pPr marL="367665">
              <a:lnSpc>
                <a:spcPts val="1100"/>
              </a:lnSpc>
              <a:spcBef>
                <a:spcPts val="755"/>
              </a:spcBef>
            </a:pPr>
            <a:endParaRPr sz="1650" dirty="0">
              <a:latin typeface="Times New Roman"/>
              <a:cs typeface="Times New Roman"/>
            </a:endParaRPr>
          </a:p>
          <a:p>
            <a:pPr marL="12700">
              <a:lnSpc>
                <a:spcPct val="100000"/>
              </a:lnSpc>
            </a:pPr>
            <a:r>
              <a:rPr sz="1600" dirty="0">
                <a:solidFill>
                  <a:srgbClr val="C0504D"/>
                </a:solidFill>
                <a:latin typeface="MS Mincho"/>
                <a:cs typeface="MS Mincho"/>
              </a:rPr>
              <a:t>■</a:t>
            </a:r>
            <a:r>
              <a:rPr sz="2100" spc="-685" dirty="0">
                <a:solidFill>
                  <a:srgbClr val="C0504D"/>
                </a:solidFill>
                <a:latin typeface="MS Mincho"/>
                <a:cs typeface="MS Mincho"/>
              </a:rPr>
              <a:t> </a:t>
            </a:r>
            <a:r>
              <a:rPr lang="en-US" altLang="ja-JP" sz="1600" dirty="0" smtClean="0">
                <a:latin typeface="Arial Unicode MS" panose="020B0604020202020204" pitchFamily="50" charset="-128"/>
                <a:ea typeface="Arial Unicode MS" panose="020B0604020202020204" pitchFamily="50" charset="-128"/>
                <a:cs typeface="Arial Unicode MS" panose="020B0604020202020204" pitchFamily="50" charset="-128"/>
              </a:rPr>
              <a:t>Information Exchange among Transport  </a:t>
            </a:r>
          </a:p>
          <a:p>
            <a:pPr marL="12700">
              <a:lnSpc>
                <a:spcPct val="100000"/>
              </a:lnSpc>
            </a:pPr>
            <a:r>
              <a:rPr lang="en-US" altLang="ja-JP" sz="16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600" dirty="0" smtClean="0">
                <a:latin typeface="Arial Unicode MS" panose="020B0604020202020204" pitchFamily="50" charset="-128"/>
                <a:ea typeface="Arial Unicode MS" panose="020B0604020202020204" pitchFamily="50" charset="-128"/>
                <a:cs typeface="Arial Unicode MS" panose="020B0604020202020204" pitchFamily="50" charset="-128"/>
              </a:rPr>
              <a:t>    Operators </a:t>
            </a:r>
            <a:r>
              <a:rPr lang="en-US" sz="2100" spc="-685" dirty="0" smtClean="0">
                <a:solidFill>
                  <a:srgbClr val="C0504D"/>
                </a:solidFill>
                <a:latin typeface="MS Mincho"/>
                <a:cs typeface="MS Mincho"/>
              </a:rPr>
              <a:t> </a:t>
            </a:r>
            <a:endParaRPr sz="2100" dirty="0">
              <a:latin typeface="Meiryo"/>
              <a:cs typeface="Meiryo"/>
            </a:endParaRPr>
          </a:p>
        </p:txBody>
      </p:sp>
      <p:sp>
        <p:nvSpPr>
          <p:cNvPr id="4" name="object 4"/>
          <p:cNvSpPr/>
          <p:nvPr/>
        </p:nvSpPr>
        <p:spPr>
          <a:xfrm>
            <a:off x="4599432" y="2173084"/>
            <a:ext cx="4168140" cy="3388131"/>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34</a:t>
            </a:fld>
            <a:endParaRP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70" cy="228600"/>
          </a:xfrm>
          <a:custGeom>
            <a:avLst/>
            <a:gdLst/>
            <a:ahLst/>
            <a:cxnLst/>
            <a:rect l="l" t="t" r="r" b="b"/>
            <a:pathLst>
              <a:path w="1270" h="228600">
                <a:moveTo>
                  <a:pt x="0" y="228600"/>
                </a:moveTo>
                <a:lnTo>
                  <a:pt x="762" y="228600"/>
                </a:lnTo>
                <a:lnTo>
                  <a:pt x="762" y="0"/>
                </a:lnTo>
                <a:lnTo>
                  <a:pt x="0" y="0"/>
                </a:lnTo>
                <a:lnTo>
                  <a:pt x="0" y="228600"/>
                </a:lnTo>
                <a:close/>
              </a:path>
            </a:pathLst>
          </a:custGeom>
          <a:solidFill>
            <a:srgbClr val="F79646"/>
          </a:solidFill>
        </p:spPr>
        <p:txBody>
          <a:bodyPr wrap="square" lIns="0" tIns="0" rIns="0" bIns="0" rtlCol="0"/>
          <a:lstStyle/>
          <a:p>
            <a:endParaRPr/>
          </a:p>
        </p:txBody>
      </p:sp>
      <p:sp>
        <p:nvSpPr>
          <p:cNvPr id="3" name="object 3"/>
          <p:cNvSpPr/>
          <p:nvPr/>
        </p:nvSpPr>
        <p:spPr>
          <a:xfrm>
            <a:off x="761" y="6576821"/>
            <a:ext cx="9144000" cy="0"/>
          </a:xfrm>
          <a:custGeom>
            <a:avLst/>
            <a:gdLst/>
            <a:ahLst/>
            <a:cxnLst/>
            <a:rect l="l" t="t" r="r" b="b"/>
            <a:pathLst>
              <a:path w="9144000">
                <a:moveTo>
                  <a:pt x="0" y="0"/>
                </a:moveTo>
                <a:lnTo>
                  <a:pt x="9144000" y="0"/>
                </a:lnTo>
              </a:path>
            </a:pathLst>
          </a:custGeom>
          <a:ln w="19812">
            <a:solidFill>
              <a:srgbClr val="000000"/>
            </a:solidFill>
          </a:ln>
        </p:spPr>
        <p:txBody>
          <a:bodyPr wrap="square" lIns="0" tIns="0" rIns="0" bIns="0" rtlCol="0"/>
          <a:lstStyle/>
          <a:p>
            <a:endParaRPr/>
          </a:p>
        </p:txBody>
      </p:sp>
      <p:sp>
        <p:nvSpPr>
          <p:cNvPr id="4" name="object 4"/>
          <p:cNvSpPr/>
          <p:nvPr/>
        </p:nvSpPr>
        <p:spPr>
          <a:xfrm>
            <a:off x="0" y="6588252"/>
            <a:ext cx="899160" cy="26974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1" y="761"/>
            <a:ext cx="9144000" cy="1129665"/>
          </a:xfrm>
          <a:custGeom>
            <a:avLst/>
            <a:gdLst/>
            <a:ahLst/>
            <a:cxnLst/>
            <a:rect l="l" t="t" r="r" b="b"/>
            <a:pathLst>
              <a:path w="9144000" h="1129665">
                <a:moveTo>
                  <a:pt x="0" y="0"/>
                </a:moveTo>
                <a:lnTo>
                  <a:pt x="9144000" y="0"/>
                </a:lnTo>
                <a:lnTo>
                  <a:pt x="9144000" y="1129284"/>
                </a:lnTo>
                <a:lnTo>
                  <a:pt x="0" y="1129284"/>
                </a:lnTo>
                <a:lnTo>
                  <a:pt x="0" y="0"/>
                </a:lnTo>
                <a:close/>
              </a:path>
            </a:pathLst>
          </a:custGeom>
          <a:ln w="38100">
            <a:solidFill>
              <a:srgbClr val="FFFFFF"/>
            </a:solidFill>
          </a:ln>
        </p:spPr>
        <p:txBody>
          <a:bodyPr wrap="square" lIns="0" tIns="0" rIns="0" bIns="0" rtlCol="0"/>
          <a:lstStyle/>
          <a:p>
            <a:endParaRPr/>
          </a:p>
        </p:txBody>
      </p:sp>
      <p:sp>
        <p:nvSpPr>
          <p:cNvPr id="6" name="object 6"/>
          <p:cNvSpPr/>
          <p:nvPr/>
        </p:nvSpPr>
        <p:spPr>
          <a:xfrm>
            <a:off x="0" y="0"/>
            <a:ext cx="9144000" cy="228600"/>
          </a:xfrm>
          <a:custGeom>
            <a:avLst/>
            <a:gdLst/>
            <a:ahLst/>
            <a:cxnLst/>
            <a:rect l="l" t="t" r="r" b="b"/>
            <a:pathLst>
              <a:path w="9144000" h="228600">
                <a:moveTo>
                  <a:pt x="0" y="228600"/>
                </a:moveTo>
                <a:lnTo>
                  <a:pt x="9144000" y="228600"/>
                </a:lnTo>
                <a:lnTo>
                  <a:pt x="9144000" y="0"/>
                </a:lnTo>
                <a:lnTo>
                  <a:pt x="0" y="0"/>
                </a:lnTo>
                <a:lnTo>
                  <a:pt x="0" y="228600"/>
                </a:lnTo>
                <a:close/>
              </a:path>
            </a:pathLst>
          </a:custGeom>
          <a:solidFill>
            <a:srgbClr val="F79646"/>
          </a:solidFill>
        </p:spPr>
        <p:txBody>
          <a:bodyPr wrap="square" lIns="0" tIns="0" rIns="0" bIns="0" rtlCol="0"/>
          <a:lstStyle/>
          <a:p>
            <a:endParaRPr/>
          </a:p>
        </p:txBody>
      </p:sp>
      <p:sp>
        <p:nvSpPr>
          <p:cNvPr id="7" name="object 7"/>
          <p:cNvSpPr txBox="1"/>
          <p:nvPr/>
        </p:nvSpPr>
        <p:spPr>
          <a:xfrm>
            <a:off x="7215746" y="19811"/>
            <a:ext cx="1867535" cy="194310"/>
          </a:xfrm>
          <a:prstGeom prst="rect">
            <a:avLst/>
          </a:prstGeom>
        </p:spPr>
        <p:txBody>
          <a:bodyPr vert="horz" wrap="square" lIns="0" tIns="0" rIns="0" bIns="0" rtlCol="0">
            <a:spAutoFit/>
          </a:bodyPr>
          <a:lstStyle/>
          <a:p>
            <a:pPr marL="12700">
              <a:lnSpc>
                <a:spcPct val="100000"/>
              </a:lnSpc>
            </a:pPr>
            <a:r>
              <a:rPr sz="1200" b="1" spc="-35" dirty="0">
                <a:solidFill>
                  <a:srgbClr val="FFFFFF"/>
                </a:solidFill>
                <a:latin typeface="Arial"/>
                <a:cs typeface="Arial"/>
              </a:rPr>
              <a:t>iii, </a:t>
            </a:r>
            <a:r>
              <a:rPr sz="1200" b="1" spc="-65" dirty="0">
                <a:solidFill>
                  <a:srgbClr val="FFFFFF"/>
                </a:solidFill>
                <a:latin typeface="Arial"/>
                <a:cs typeface="Arial"/>
              </a:rPr>
              <a:t>The </a:t>
            </a:r>
            <a:r>
              <a:rPr sz="1200" b="1" spc="-35" dirty="0">
                <a:solidFill>
                  <a:srgbClr val="FFFFFF"/>
                </a:solidFill>
                <a:latin typeface="Arial"/>
                <a:cs typeface="Arial"/>
              </a:rPr>
              <a:t>University </a:t>
            </a:r>
            <a:r>
              <a:rPr sz="1200" b="1" spc="-25" dirty="0">
                <a:solidFill>
                  <a:srgbClr val="FFFFFF"/>
                </a:solidFill>
                <a:latin typeface="Arial"/>
                <a:cs typeface="Arial"/>
              </a:rPr>
              <a:t>of</a:t>
            </a:r>
            <a:r>
              <a:rPr sz="1200" b="1" spc="145" dirty="0">
                <a:solidFill>
                  <a:srgbClr val="FFFFFF"/>
                </a:solidFill>
                <a:latin typeface="Arial"/>
                <a:cs typeface="Arial"/>
              </a:rPr>
              <a:t> </a:t>
            </a:r>
            <a:r>
              <a:rPr sz="1200" b="1" spc="-35" dirty="0">
                <a:solidFill>
                  <a:srgbClr val="FFFFFF"/>
                </a:solidFill>
                <a:latin typeface="Arial"/>
                <a:cs typeface="Arial"/>
              </a:rPr>
              <a:t>Tokyo</a:t>
            </a:r>
            <a:endParaRPr sz="12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35</a:t>
            </a:fld>
            <a:endParaRPr dirty="0"/>
          </a:p>
        </p:txBody>
      </p:sp>
      <p:sp>
        <p:nvSpPr>
          <p:cNvPr id="8" name="object 8"/>
          <p:cNvSpPr txBox="1">
            <a:spLocks noGrp="1"/>
          </p:cNvSpPr>
          <p:nvPr>
            <p:ph type="title"/>
          </p:nvPr>
        </p:nvSpPr>
        <p:spPr>
          <a:xfrm>
            <a:off x="990600" y="2220150"/>
            <a:ext cx="7492046" cy="697435"/>
          </a:xfrm>
          <a:prstGeom prst="rect">
            <a:avLst/>
          </a:prstGeom>
        </p:spPr>
        <p:txBody>
          <a:bodyPr vert="horz" wrap="square" lIns="0" tIns="0" rIns="0" bIns="0" rtlCol="0">
            <a:spAutoFit/>
          </a:bodyPr>
          <a:lstStyle/>
          <a:p>
            <a:pPr marL="1155700" marR="5080" indent="-1143000">
              <a:lnSpc>
                <a:spcPct val="103200"/>
              </a:lnSpc>
            </a:pPr>
            <a:r>
              <a:rPr lang="en-US" sz="3600" dirty="0" smtClean="0">
                <a:latin typeface="Arial Unicode MS" panose="020B0604020202020204" pitchFamily="50" charset="-128"/>
                <a:ea typeface="Arial Unicode MS" panose="020B0604020202020204" pitchFamily="50" charset="-128"/>
                <a:cs typeface="Arial Unicode MS" panose="020B0604020202020204" pitchFamily="50" charset="-128"/>
              </a:rPr>
              <a:t>Tokyo Metro Open Data Contest</a:t>
            </a:r>
            <a:r>
              <a:rPr lang="en-US" sz="4400" dirty="0" smtClean="0"/>
              <a:t> </a:t>
            </a:r>
            <a:endParaRPr sz="4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84403" rIns="0" bIns="0" rtlCol="0">
            <a:spAutoFit/>
          </a:bodyPr>
          <a:lstStyle/>
          <a:p>
            <a:pPr marL="12700">
              <a:lnSpc>
                <a:spcPct val="100000"/>
              </a:lnSpc>
            </a:pPr>
            <a:r>
              <a:rPr dirty="0">
                <a:latin typeface="Tahoma"/>
                <a:cs typeface="Tahoma"/>
              </a:rPr>
              <a:t>Tokyo Metro Co. Ltd., Open </a:t>
            </a:r>
            <a:r>
              <a:rPr spc="-5" dirty="0">
                <a:latin typeface="Tahoma"/>
                <a:cs typeface="Tahoma"/>
              </a:rPr>
              <a:t>Data </a:t>
            </a:r>
            <a:r>
              <a:rPr dirty="0">
                <a:latin typeface="Tahoma"/>
                <a:cs typeface="Tahoma"/>
              </a:rPr>
              <a:t>Contest</a:t>
            </a:r>
            <a:r>
              <a:rPr spc="-155" dirty="0">
                <a:latin typeface="Tahoma"/>
                <a:cs typeface="Tahoma"/>
              </a:rPr>
              <a:t> </a:t>
            </a:r>
            <a:r>
              <a:rPr dirty="0">
                <a:latin typeface="Tahoma"/>
                <a:cs typeface="Tahoma"/>
              </a:rPr>
              <a:t>Now</a:t>
            </a:r>
          </a:p>
        </p:txBody>
      </p:sp>
      <p:sp>
        <p:nvSpPr>
          <p:cNvPr id="3" name="object 3"/>
          <p:cNvSpPr/>
          <p:nvPr/>
        </p:nvSpPr>
        <p:spPr>
          <a:xfrm>
            <a:off x="2102459" y="1143000"/>
            <a:ext cx="4887277" cy="526846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36</a:t>
            </a:fld>
            <a:endParaRP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125" y="212140"/>
            <a:ext cx="8453749" cy="580158"/>
          </a:xfrm>
          <a:prstGeom prst="rect">
            <a:avLst/>
          </a:prstGeom>
        </p:spPr>
        <p:txBody>
          <a:bodyPr vert="horz" wrap="square" lIns="0" tIns="147827" rIns="0" bIns="0" rtlCol="0">
            <a:spAutoFit/>
          </a:bodyPr>
          <a:lstStyle/>
          <a:p>
            <a:pPr marL="12700">
              <a:lnSpc>
                <a:spcPct val="100000"/>
              </a:lnSpc>
            </a:pPr>
            <a:r>
              <a:rPr lang="en-US" sz="2800" dirty="0" smtClean="0">
                <a:latin typeface="Arial Unicode MS" panose="020B0604020202020204" pitchFamily="50" charset="-128"/>
                <a:ea typeface="Arial Unicode MS" panose="020B0604020202020204" pitchFamily="50" charset="-128"/>
                <a:cs typeface="Arial Unicode MS" panose="020B0604020202020204" pitchFamily="50" charset="-128"/>
              </a:rPr>
              <a:t>Open Data Provided at the Contest</a:t>
            </a:r>
            <a:r>
              <a:rPr lang="en-US" sz="2800" dirty="0" smtClean="0"/>
              <a:t> </a:t>
            </a:r>
            <a:endParaRPr sz="2800" dirty="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37</a:t>
            </a:fld>
            <a:endParaRPr dirty="0"/>
          </a:p>
        </p:txBody>
      </p:sp>
      <p:sp>
        <p:nvSpPr>
          <p:cNvPr id="3" name="object 3"/>
          <p:cNvSpPr txBox="1"/>
          <p:nvPr/>
        </p:nvSpPr>
        <p:spPr>
          <a:xfrm>
            <a:off x="311698" y="1146111"/>
            <a:ext cx="8352790" cy="5483552"/>
          </a:xfrm>
          <a:prstGeom prst="rect">
            <a:avLst/>
          </a:prstGeom>
        </p:spPr>
        <p:txBody>
          <a:bodyPr vert="horz" wrap="square" lIns="0" tIns="0" rIns="0" bIns="0" rtlCol="0">
            <a:spAutoFit/>
          </a:bodyPr>
          <a:lstStyle/>
          <a:p>
            <a:pPr marL="12700">
              <a:lnSpc>
                <a:spcPts val="1900"/>
              </a:lnSpc>
            </a:pPr>
            <a:r>
              <a:rPr sz="2000" dirty="0" smtClean="0">
                <a:solidFill>
                  <a:srgbClr val="C0504D"/>
                </a:solidFill>
                <a:latin typeface="MS Mincho"/>
                <a:cs typeface="MS Mincho"/>
              </a:rPr>
              <a:t>■</a:t>
            </a:r>
            <a:r>
              <a:rPr lang="en-US" sz="2100" dirty="0" smtClean="0">
                <a:solidFill>
                  <a:srgbClr val="C0504D"/>
                </a:solidFill>
                <a:latin typeface="MS Mincho"/>
                <a:cs typeface="MS Mincho"/>
              </a:rPr>
              <a:t> </a:t>
            </a:r>
            <a:r>
              <a:rPr lang="en-US" altLang="ja-JP" sz="2000" dirty="0" smtClean="0">
                <a:latin typeface="Arial Unicode MS" panose="020B0604020202020204" pitchFamily="50" charset="-128"/>
                <a:ea typeface="Arial Unicode MS" panose="020B0604020202020204" pitchFamily="50" charset="-128"/>
                <a:cs typeface="Arial Unicode MS" panose="020B0604020202020204" pitchFamily="50" charset="-128"/>
              </a:rPr>
              <a:t>Provision of Data on Train Position, Time of Delay, etc. of All Tokyo  </a:t>
            </a:r>
          </a:p>
          <a:p>
            <a:pPr marL="12700">
              <a:lnSpc>
                <a:spcPts val="2520"/>
              </a:lnSpc>
            </a:pPr>
            <a:r>
              <a:rPr lang="en-US" altLang="ja-JP" sz="20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000" dirty="0" smtClean="0">
                <a:latin typeface="Arial Unicode MS" panose="020B0604020202020204" pitchFamily="50" charset="-128"/>
                <a:ea typeface="Arial Unicode MS" panose="020B0604020202020204" pitchFamily="50" charset="-128"/>
                <a:cs typeface="Arial Unicode MS" panose="020B0604020202020204" pitchFamily="50" charset="-128"/>
              </a:rPr>
              <a:t>     Metro Lines</a:t>
            </a:r>
            <a:r>
              <a:rPr sz="2100" spc="-685" dirty="0" smtClean="0">
                <a:solidFill>
                  <a:srgbClr val="C0504D"/>
                </a:solidFill>
                <a:latin typeface="MS Mincho"/>
                <a:cs typeface="MS Mincho"/>
              </a:rPr>
              <a:t> </a:t>
            </a:r>
            <a:r>
              <a:rPr lang="en-US" sz="2100" spc="-685" dirty="0" smtClean="0">
                <a:solidFill>
                  <a:srgbClr val="C0504D"/>
                </a:solidFill>
                <a:latin typeface="MS Mincho"/>
                <a:cs typeface="MS Mincho"/>
              </a:rPr>
              <a:t> </a:t>
            </a:r>
            <a:endParaRPr sz="2100" dirty="0">
              <a:latin typeface="Meiryo"/>
              <a:cs typeface="Meiryo"/>
            </a:endParaRPr>
          </a:p>
          <a:p>
            <a:pPr marL="338455">
              <a:lnSpc>
                <a:spcPts val="2520"/>
              </a:lnSpc>
              <a:spcBef>
                <a:spcPts val="25"/>
              </a:spcBef>
            </a:pPr>
            <a:r>
              <a:rPr lang="ja-JP" altLang="en-US" b="1" dirty="0" smtClean="0">
                <a:solidFill>
                  <a:srgbClr val="444444"/>
                </a:solidFill>
                <a:latin typeface="MS Gothic"/>
                <a:cs typeface="MS Gothic"/>
              </a:rPr>
              <a:t>　</a:t>
            </a:r>
            <a:r>
              <a:rPr b="1" dirty="0" smtClean="0">
                <a:solidFill>
                  <a:srgbClr val="444444"/>
                </a:solidFill>
                <a:latin typeface="MS Gothic"/>
                <a:cs typeface="MS Gothic"/>
              </a:rPr>
              <a:t>※</a:t>
            </a:r>
            <a:r>
              <a:rPr lang="en-US" b="1" dirty="0" smtClean="0">
                <a:solidFill>
                  <a:srgbClr val="444444"/>
                </a:solidFill>
                <a:latin typeface="MS Gothic"/>
                <a:cs typeface="MS Gothic"/>
              </a:rPr>
              <a:t> </a:t>
            </a:r>
            <a:r>
              <a:rPr lang="en-US" b="1"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Data to be Renewed and Delivered Every Minute</a:t>
            </a:r>
            <a:endParaRPr dirty="0">
              <a:latin typeface="Meiryo"/>
              <a:cs typeface="Meiryo"/>
            </a:endParaRPr>
          </a:p>
          <a:p>
            <a:pPr marL="367665">
              <a:lnSpc>
                <a:spcPct val="100000"/>
              </a:lnSpc>
              <a:spcBef>
                <a:spcPts val="910"/>
              </a:spcBef>
            </a:pPr>
            <a:r>
              <a:rPr sz="1350" spc="25" dirty="0" smtClean="0">
                <a:solidFill>
                  <a:srgbClr val="1F497D"/>
                </a:solidFill>
                <a:latin typeface="Lucida Sans Unicode"/>
                <a:cs typeface="Lucida Sans Unicode"/>
              </a:rPr>
              <a:t>▶</a:t>
            </a:r>
            <a:r>
              <a:rPr lang="en-US" sz="1350" spc="25" dirty="0" smtClean="0">
                <a:solidFill>
                  <a:srgbClr val="1F497D"/>
                </a:solidFill>
                <a:latin typeface="Lucida Sans Unicode"/>
                <a:cs typeface="Lucida Sans Unicode"/>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Direction </a:t>
            </a:r>
            <a:r>
              <a:rPr lang="en-US" altLang="ja-JP" spc="25" dirty="0">
                <a:solidFill>
                  <a:srgbClr val="444444"/>
                </a:solidFill>
                <a:latin typeface="PMingLiU"/>
                <a:cs typeface="Arial Unicode MS" panose="020B0604020202020204" pitchFamily="50" charset="-128"/>
              </a:rPr>
              <a:t> </a:t>
            </a:r>
            <a:r>
              <a:rPr lang="en-US" altLang="ja-JP" spc="2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(Where to Go)</a:t>
            </a:r>
            <a:endParaRPr sz="18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367665">
              <a:lnSpc>
                <a:spcPct val="100000"/>
              </a:lnSpc>
              <a:spcBef>
                <a:spcPts val="755"/>
              </a:spcBef>
            </a:pPr>
            <a:r>
              <a:rPr sz="1350" spc="65" dirty="0" smtClean="0">
                <a:solidFill>
                  <a:srgbClr val="1F497D"/>
                </a:solidFill>
                <a:latin typeface="Lucida Sans Unicode"/>
                <a:cs typeface="Lucida Sans Unicode"/>
              </a:rPr>
              <a:t>▶</a:t>
            </a:r>
            <a:r>
              <a:rPr lang="en-US" spc="65" dirty="0">
                <a:solidFill>
                  <a:srgbClr val="444444"/>
                </a:solidFill>
                <a:latin typeface="PMingLiU"/>
                <a:cs typeface="Lucida Sans Unicode"/>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Train Number </a:t>
            </a:r>
            <a:endParaRPr sz="1800" dirty="0">
              <a:latin typeface="PMingLiU"/>
              <a:cs typeface="PMingLiU"/>
            </a:endParaRPr>
          </a:p>
          <a:p>
            <a:pPr marL="367665">
              <a:lnSpc>
                <a:spcPts val="2150"/>
              </a:lnSpc>
              <a:spcBef>
                <a:spcPts val="780"/>
              </a:spcBef>
              <a:tabLst>
                <a:tab pos="5346065" algn="l"/>
              </a:tabLst>
            </a:pPr>
            <a:r>
              <a:rPr sz="1350" spc="15" dirty="0" smtClean="0">
                <a:solidFill>
                  <a:srgbClr val="1F497D"/>
                </a:solidFill>
                <a:latin typeface="Lucida Sans Unicode"/>
                <a:cs typeface="Lucida Sans Unicode"/>
              </a:rPr>
              <a:t>▶</a:t>
            </a:r>
            <a:r>
              <a:rPr lang="en-US" sz="1350" spc="15" dirty="0" smtClean="0">
                <a:solidFill>
                  <a:srgbClr val="1F497D"/>
                </a:solidFill>
                <a:latin typeface="Lucida Sans Unicode"/>
                <a:cs typeface="Lucida Sans Unicode"/>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Train Type (Local, </a:t>
            </a:r>
            <a:r>
              <a:rPr lang="en-US" spc="1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Limited Express, Express, Rapid Service, Extra)</a:t>
            </a:r>
            <a:endParaRPr lang="en-US" spc="15" dirty="0">
              <a:solidFill>
                <a:srgbClr val="444444"/>
              </a:solidFill>
              <a:latin typeface="PMingLiU"/>
              <a:cs typeface="Arial Unicode MS" panose="020B0604020202020204" pitchFamily="50" charset="-128"/>
            </a:endParaRPr>
          </a:p>
          <a:p>
            <a:pPr marL="367665">
              <a:lnSpc>
                <a:spcPts val="2150"/>
              </a:lnSpc>
              <a:spcBef>
                <a:spcPts val="780"/>
              </a:spcBef>
              <a:tabLst>
                <a:tab pos="5346065" algn="l"/>
              </a:tabLst>
            </a:pPr>
            <a:r>
              <a:rPr lang="en-US" sz="1800" spc="15" dirty="0">
                <a:solidFill>
                  <a:srgbClr val="444444"/>
                </a:solidFill>
                <a:latin typeface="PMingLiU"/>
                <a:cs typeface="Arial Unicode MS" panose="020B0604020202020204" pitchFamily="50" charset="-128"/>
              </a:rPr>
              <a:t> </a:t>
            </a:r>
            <a:r>
              <a:rPr lang="en-US" sz="1800" spc="15" dirty="0" smtClean="0">
                <a:solidFill>
                  <a:srgbClr val="444444"/>
                </a:solidFill>
                <a:latin typeface="PMingLiU"/>
                <a:cs typeface="Arial Unicode MS" panose="020B0604020202020204" pitchFamily="50" charset="-128"/>
              </a:rPr>
              <a:t>     </a:t>
            </a:r>
            <a:r>
              <a:rPr sz="1600" dirty="0" smtClean="0">
                <a:solidFill>
                  <a:srgbClr val="444444"/>
                </a:solidFill>
                <a:latin typeface="MS Gothic"/>
                <a:cs typeface="MS Gothic"/>
              </a:rPr>
              <a:t>※</a:t>
            </a:r>
            <a:r>
              <a:rPr lang="en-US" sz="1600" dirty="0" smtClean="0">
                <a:solidFill>
                  <a:srgbClr val="444444"/>
                </a:solidFill>
                <a:latin typeface="MS Gothic"/>
                <a:cs typeface="MS Gothic"/>
              </a:rPr>
              <a:t> </a:t>
            </a:r>
            <a:r>
              <a:rPr lang="en-US" sz="16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Non-Operational Train (Trial Run, Out-of-Service)</a:t>
            </a:r>
            <a:r>
              <a:rPr lang="ja-JP" altLang="en-US" sz="1600" dirty="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6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is </a:t>
            </a:r>
            <a:r>
              <a:rPr lang="en-US" altLang="ja-JP" sz="16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not dealt in</a:t>
            </a:r>
            <a:r>
              <a:rPr lang="en-US" altLang="ja-JP" sz="16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600"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Open Data.</a:t>
            </a:r>
            <a:r>
              <a:rPr lang="en-US" sz="1600" dirty="0" smtClean="0">
                <a:solidFill>
                  <a:srgbClr val="444444"/>
                </a:solidFill>
                <a:latin typeface="PMingLiU"/>
                <a:cs typeface="Arial Unicode MS" panose="020B0604020202020204" pitchFamily="50" charset="-128"/>
              </a:rPr>
              <a:t> </a:t>
            </a:r>
            <a:endParaRPr sz="1600" dirty="0">
              <a:latin typeface="PMingLiU"/>
              <a:cs typeface="PMingLiU"/>
            </a:endParaRPr>
          </a:p>
          <a:p>
            <a:pPr marL="367665">
              <a:lnSpc>
                <a:spcPct val="100000"/>
              </a:lnSpc>
              <a:spcBef>
                <a:spcPts val="755"/>
              </a:spcBef>
            </a:pPr>
            <a:r>
              <a:rPr sz="1350" spc="40" dirty="0" smtClean="0">
                <a:solidFill>
                  <a:srgbClr val="1F497D"/>
                </a:solidFill>
                <a:latin typeface="Lucida Sans Unicode"/>
                <a:cs typeface="Lucida Sans Unicode"/>
              </a:rPr>
              <a:t>▶</a:t>
            </a:r>
            <a:r>
              <a:rPr lang="en-US" sz="1350" spc="40" dirty="0" smtClean="0">
                <a:solidFill>
                  <a:srgbClr val="1F497D"/>
                </a:solidFill>
                <a:latin typeface="Lucida Sans Unicode"/>
                <a:cs typeface="Lucida Sans Unicode"/>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Starting Station / Destination Station </a:t>
            </a:r>
            <a:endParaRPr sz="1800" dirty="0">
              <a:latin typeface="PMingLiU"/>
              <a:cs typeface="PMingLiU"/>
            </a:endParaRPr>
          </a:p>
          <a:p>
            <a:pPr marL="367665">
              <a:lnSpc>
                <a:spcPct val="100000"/>
              </a:lnSpc>
              <a:spcBef>
                <a:spcPts val="755"/>
              </a:spcBef>
            </a:pPr>
            <a:r>
              <a:rPr sz="1350" spc="15" dirty="0" smtClean="0">
                <a:solidFill>
                  <a:srgbClr val="1F497D"/>
                </a:solidFill>
                <a:latin typeface="Lucida Sans Unicode"/>
                <a:cs typeface="Lucida Sans Unicode"/>
              </a:rPr>
              <a:t>▶</a:t>
            </a:r>
            <a:r>
              <a:rPr lang="en-US" sz="1350" spc="15" dirty="0" smtClean="0">
                <a:solidFill>
                  <a:srgbClr val="1F497D"/>
                </a:solidFill>
                <a:latin typeface="Lucida Sans Unicode"/>
                <a:cs typeface="Lucida Sans Unicode"/>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Owner of Train (Which Railway Servicer Owns the Train?) </a:t>
            </a:r>
            <a:r>
              <a:rPr lang="en-US" altLang="ja-JP" spc="15" dirty="0" smtClean="0">
                <a:solidFill>
                  <a:srgbClr val="444444"/>
                </a:solidFill>
                <a:latin typeface="PMingLiU"/>
                <a:cs typeface="Arial Unicode MS" panose="020B0604020202020204" pitchFamily="50" charset="-128"/>
              </a:rPr>
              <a:t> </a:t>
            </a:r>
            <a:endParaRPr sz="1800" dirty="0">
              <a:latin typeface="PMingLiU"/>
              <a:cs typeface="PMingLiU"/>
            </a:endParaRPr>
          </a:p>
          <a:p>
            <a:pPr marL="367665">
              <a:lnSpc>
                <a:spcPct val="100000"/>
              </a:lnSpc>
              <a:spcBef>
                <a:spcPts val="755"/>
              </a:spcBef>
            </a:pPr>
            <a:r>
              <a:rPr sz="1350" spc="15" dirty="0" smtClean="0">
                <a:solidFill>
                  <a:srgbClr val="1F497D"/>
                </a:solidFill>
                <a:latin typeface="Lucida Sans Unicode"/>
                <a:cs typeface="Lucida Sans Unicode"/>
              </a:rPr>
              <a:t>▶</a:t>
            </a:r>
            <a:r>
              <a:rPr lang="en-US" sz="1350" spc="15" dirty="0" smtClean="0">
                <a:solidFill>
                  <a:srgbClr val="1F497D"/>
                </a:solidFill>
                <a:latin typeface="Lucida Sans Unicode"/>
                <a:cs typeface="Lucida Sans Unicode"/>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On-Rail Position of the Train </a:t>
            </a:r>
            <a:r>
              <a:rPr lang="en-US" altLang="ja-JP" sz="1600" spc="15" dirty="0" smtClean="0">
                <a:solidFill>
                  <a:srgbClr val="444444"/>
                </a:solidFill>
                <a:latin typeface="Arial Unicode MS" panose="020B0604020202020204" pitchFamily="50" charset="-128"/>
                <a:ea typeface="Arial Unicode MS" panose="020B0604020202020204" pitchFamily="50" charset="-128"/>
                <a:cs typeface="Arial Unicode MS" panose="020B0604020202020204" pitchFamily="50" charset="-128"/>
              </a:rPr>
              <a:t>(at a Specific Station or in between 2 Stations)</a:t>
            </a:r>
            <a:endParaRPr sz="1600" dirty="0">
              <a:latin typeface="PMingLiU"/>
              <a:cs typeface="PMingLiU"/>
            </a:endParaRPr>
          </a:p>
          <a:p>
            <a:pPr marL="367665">
              <a:lnSpc>
                <a:spcPts val="2000"/>
              </a:lnSpc>
              <a:spcBef>
                <a:spcPts val="755"/>
              </a:spcBef>
            </a:pPr>
            <a:r>
              <a:rPr sz="1350" spc="10" dirty="0" smtClean="0">
                <a:solidFill>
                  <a:srgbClr val="1F497D"/>
                </a:solidFill>
                <a:latin typeface="Lucida Sans Unicode"/>
                <a:cs typeface="Lucida Sans Unicode"/>
              </a:rPr>
              <a:t>▶</a:t>
            </a:r>
            <a:r>
              <a:rPr lang="en-US" sz="1350" spc="10" dirty="0" smtClean="0">
                <a:solidFill>
                  <a:srgbClr val="1F497D"/>
                </a:solidFill>
                <a:latin typeface="Lucida Sans Unicode"/>
                <a:cs typeface="Lucida Sans Unicode"/>
              </a:rPr>
              <a:t> </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Time of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Delay (“Delay” is displayed in case of delay of more than 5 min.)</a:t>
            </a:r>
            <a:endParaRPr sz="1800" dirty="0">
              <a:latin typeface="PMingLiU"/>
              <a:cs typeface="PMingLiU"/>
            </a:endParaRPr>
          </a:p>
          <a:p>
            <a:pPr marL="12700">
              <a:lnSpc>
                <a:spcPts val="2000"/>
              </a:lnSpc>
              <a:spcBef>
                <a:spcPts val="1080"/>
              </a:spcBef>
            </a:pPr>
            <a:r>
              <a:rPr sz="2000" dirty="0">
                <a:solidFill>
                  <a:srgbClr val="C0504D"/>
                </a:solidFill>
                <a:latin typeface="MS Mincho"/>
                <a:cs typeface="MS Mincho"/>
              </a:rPr>
              <a:t>■</a:t>
            </a:r>
            <a:r>
              <a:rPr sz="2100" spc="-685" dirty="0">
                <a:solidFill>
                  <a:srgbClr val="C0504D"/>
                </a:solidFill>
                <a:latin typeface="MS Mincho"/>
                <a:cs typeface="MS Mincho"/>
              </a:rPr>
              <a:t> </a:t>
            </a:r>
            <a:r>
              <a:rPr lang="en-US" sz="2100" spc="-685" dirty="0" smtClean="0">
                <a:solidFill>
                  <a:srgbClr val="C0504D"/>
                </a:solidFill>
                <a:latin typeface="MS Mincho"/>
                <a:cs typeface="MS Mincho"/>
              </a:rPr>
              <a:t> </a:t>
            </a:r>
            <a:r>
              <a:rPr lang="en-US" altLang="ja-JP" sz="2000" dirty="0" smtClean="0">
                <a:latin typeface="Arial Unicode MS" panose="020B0604020202020204" pitchFamily="50" charset="-128"/>
                <a:ea typeface="Arial Unicode MS" panose="020B0604020202020204" pitchFamily="50" charset="-128"/>
                <a:cs typeface="Arial Unicode MS" panose="020B0604020202020204" pitchFamily="50" charset="-128"/>
              </a:rPr>
              <a:t>Provision of Other Varied Data on Train and Facilities </a:t>
            </a:r>
            <a:endParaRPr sz="2100" dirty="0">
              <a:latin typeface="Meiryo"/>
              <a:cs typeface="Meiryo"/>
            </a:endParaRPr>
          </a:p>
          <a:p>
            <a:pPr marL="546100">
              <a:lnSpc>
                <a:spcPts val="1400"/>
              </a:lnSpc>
              <a:spcBef>
                <a:spcPts val="550"/>
              </a:spcBef>
            </a:pPr>
            <a:r>
              <a:rPr sz="1500" spc="-5" dirty="0" smtClean="0">
                <a:latin typeface="Wingdings"/>
                <a:cs typeface="Wingdings"/>
              </a:rPr>
              <a:t></a:t>
            </a:r>
            <a:r>
              <a:rPr lang="en-US" sz="1500" spc="-5" dirty="0" smtClean="0">
                <a:latin typeface="Wingdings"/>
                <a:cs typeface="Wingdings"/>
              </a:rPr>
              <a:t> </a:t>
            </a:r>
            <a:r>
              <a:rPr lang="en-US" sz="1400" spc="-5" dirty="0">
                <a:latin typeface="Arial Unicode MS" panose="020B0604020202020204" pitchFamily="50" charset="-128"/>
                <a:ea typeface="Arial Unicode MS" panose="020B0604020202020204" pitchFamily="50" charset="-128"/>
                <a:cs typeface="Arial Unicode MS" panose="020B0604020202020204" pitchFamily="50" charset="-128"/>
              </a:rPr>
              <a:t>T</a:t>
            </a:r>
            <a:r>
              <a:rPr lang="en-US" sz="1400" spc="-5" dirty="0" smtClean="0">
                <a:latin typeface="Arial Unicode MS" panose="020B0604020202020204" pitchFamily="50" charset="-128"/>
                <a:ea typeface="Arial Unicode MS" panose="020B0604020202020204" pitchFamily="50" charset="-128"/>
                <a:cs typeface="Arial Unicode MS" panose="020B0604020202020204" pitchFamily="50" charset="-128"/>
              </a:rPr>
              <a:t>ime Table by Station, Fare Table, Required Time between Stations,  Boarding-Alighting </a:t>
            </a:r>
          </a:p>
          <a:p>
            <a:pPr marL="546100">
              <a:lnSpc>
                <a:spcPts val="1400"/>
              </a:lnSpc>
              <a:spcBef>
                <a:spcPts val="550"/>
              </a:spcBef>
            </a:pPr>
            <a:r>
              <a:rPr lang="en-US" sz="1400" spc="-5"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400" spc="-5" dirty="0" smtClean="0">
                <a:latin typeface="Arial Unicode MS" panose="020B0604020202020204" pitchFamily="50" charset="-128"/>
                <a:ea typeface="Arial Unicode MS" panose="020B0604020202020204" pitchFamily="50" charset="-128"/>
                <a:cs typeface="Arial Unicode MS" panose="020B0604020202020204" pitchFamily="50" charset="-128"/>
              </a:rPr>
              <a:t>      Number of Passengers by Station, Location of Women-Only Cars </a:t>
            </a:r>
            <a:r>
              <a:rPr lang="en-US" sz="1400" spc="-5" dirty="0" smtClean="0">
                <a:solidFill>
                  <a:srgbClr val="444444"/>
                </a:solidFill>
                <a:latin typeface="PMingLiU"/>
                <a:cs typeface="Arial Unicode MS" panose="020B0604020202020204" pitchFamily="50" charset="-128"/>
              </a:rPr>
              <a:t> </a:t>
            </a:r>
            <a:endParaRPr sz="1400" dirty="0">
              <a:latin typeface="PMingLiU"/>
              <a:cs typeface="PMingLiU"/>
            </a:endParaRPr>
          </a:p>
          <a:p>
            <a:pPr marL="367665">
              <a:lnSpc>
                <a:spcPct val="100000"/>
              </a:lnSpc>
              <a:spcBef>
                <a:spcPts val="745"/>
              </a:spcBef>
            </a:pPr>
            <a:r>
              <a:rPr sz="1350" spc="65" dirty="0" smtClean="0">
                <a:solidFill>
                  <a:srgbClr val="1F497D"/>
                </a:solidFill>
                <a:latin typeface="Lucida Sans Unicode"/>
                <a:cs typeface="Lucida Sans Unicode"/>
              </a:rPr>
              <a:t>▶</a:t>
            </a:r>
            <a:r>
              <a:rPr lang="en-US" sz="1350" spc="65" dirty="0" smtClean="0">
                <a:solidFill>
                  <a:srgbClr val="1F497D"/>
                </a:solidFill>
                <a:latin typeface="Lucida Sans Unicode"/>
                <a:cs typeface="Lucida Sans Unicode"/>
              </a:rPr>
              <a:t> </a:t>
            </a:r>
            <a:r>
              <a:rPr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Information of Facilities</a:t>
            </a:r>
            <a:endParaRPr sz="1800" dirty="0">
              <a:latin typeface="PMingLiU"/>
              <a:cs typeface="PMingLiU"/>
            </a:endParaRPr>
          </a:p>
          <a:p>
            <a:pPr marL="546100">
              <a:lnSpc>
                <a:spcPct val="100000"/>
              </a:lnSpc>
              <a:spcBef>
                <a:spcPts val="370"/>
              </a:spcBef>
            </a:pPr>
            <a:r>
              <a:rPr sz="1500" spc="-5" dirty="0" smtClean="0">
                <a:latin typeface="Wingdings"/>
                <a:cs typeface="Wingdings"/>
              </a:rPr>
              <a:t></a:t>
            </a:r>
            <a:r>
              <a:rPr lang="en-US" sz="1500" spc="-5" dirty="0" smtClean="0">
                <a:latin typeface="Wingdings"/>
                <a:cs typeface="Wingdings"/>
              </a:rPr>
              <a:t> </a:t>
            </a:r>
            <a:r>
              <a:rPr lang="en-US" sz="1400" spc="-5" dirty="0" smtClean="0">
                <a:latin typeface="Arial Unicode MS" panose="020B0604020202020204" pitchFamily="50" charset="-128"/>
                <a:ea typeface="Arial Unicode MS" panose="020B0604020202020204" pitchFamily="50" charset="-128"/>
                <a:cs typeface="Arial Unicode MS" panose="020B0604020202020204" pitchFamily="50" charset="-128"/>
              </a:rPr>
              <a:t>Barrier Free, Entrance/Exit of Stations, Facilities of Railway Cars, </a:t>
            </a:r>
            <a:r>
              <a:rPr lang="en-US" altLang="ja-JP" sz="1400" spc="-5" dirty="0">
                <a:latin typeface="Arial Unicode MS" panose="020B0604020202020204" pitchFamily="50" charset="-128"/>
                <a:ea typeface="Arial Unicode MS" panose="020B0604020202020204" pitchFamily="50" charset="-128"/>
                <a:cs typeface="Arial Unicode MS" panose="020B0604020202020204" pitchFamily="50" charset="-128"/>
              </a:rPr>
              <a:t>Entrance/Exit </a:t>
            </a:r>
            <a:r>
              <a:rPr lang="en-US" altLang="ja-JP" sz="1400" spc="-5" dirty="0" smtClean="0">
                <a:latin typeface="Arial Unicode MS" panose="020B0604020202020204" pitchFamily="50" charset="-128"/>
                <a:ea typeface="Arial Unicode MS" panose="020B0604020202020204" pitchFamily="50" charset="-128"/>
                <a:cs typeface="Arial Unicode MS" panose="020B0604020202020204" pitchFamily="50" charset="-128"/>
              </a:rPr>
              <a:t>of Cars</a:t>
            </a:r>
            <a:r>
              <a:rPr lang="en-US" sz="1400" spc="-5" dirty="0" smtClean="0">
                <a:latin typeface="Arial Unicode MS" panose="020B0604020202020204" pitchFamily="50" charset="-128"/>
                <a:ea typeface="Arial Unicode MS" panose="020B0604020202020204" pitchFamily="50" charset="-128"/>
                <a:cs typeface="Arial Unicode MS" panose="020B0604020202020204" pitchFamily="50" charset="-128"/>
              </a:rPr>
              <a:t>  </a:t>
            </a:r>
            <a:endParaRPr sz="1500" dirty="0">
              <a:latin typeface="PMingLiU"/>
              <a:cs typeface="PMingLiU"/>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125" y="212140"/>
            <a:ext cx="8453749" cy="549380"/>
          </a:xfrm>
          <a:prstGeom prst="rect">
            <a:avLst/>
          </a:prstGeom>
        </p:spPr>
        <p:txBody>
          <a:bodyPr vert="horz" wrap="square" lIns="0" tIns="147827" rIns="0" bIns="0" rtlCol="0">
            <a:spAutoFit/>
          </a:bodyPr>
          <a:lstStyle/>
          <a:p>
            <a:pPr marL="12700">
              <a:lnSpc>
                <a:spcPct val="100000"/>
              </a:lnSpc>
            </a:pPr>
            <a:r>
              <a:rPr lang="en-US" dirty="0" smtClean="0">
                <a:latin typeface="Arial Unicode MS" panose="020B0604020202020204" pitchFamily="50" charset="-128"/>
                <a:ea typeface="Arial Unicode MS" panose="020B0604020202020204" pitchFamily="50" charset="-128"/>
                <a:cs typeface="Arial Unicode MS" panose="020B0604020202020204" pitchFamily="50" charset="-128"/>
              </a:rPr>
              <a:t>Number of Works Sent to the App. Contest = 281</a:t>
            </a:r>
            <a:r>
              <a:rPr lang="en-US" dirty="0" smtClean="0"/>
              <a:t>  </a:t>
            </a:r>
            <a:endParaRPr dirty="0">
              <a:latin typeface="Tahoma"/>
              <a:cs typeface="Tahoma"/>
            </a:endParaRPr>
          </a:p>
        </p:txBody>
      </p:sp>
      <p:sp>
        <p:nvSpPr>
          <p:cNvPr id="3" name="object 3"/>
          <p:cNvSpPr/>
          <p:nvPr/>
        </p:nvSpPr>
        <p:spPr>
          <a:xfrm>
            <a:off x="1862480" y="1143000"/>
            <a:ext cx="5367223" cy="526846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38</a:t>
            </a:fld>
            <a:endParaRP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70" cy="228600"/>
          </a:xfrm>
          <a:custGeom>
            <a:avLst/>
            <a:gdLst/>
            <a:ahLst/>
            <a:cxnLst/>
            <a:rect l="l" t="t" r="r" b="b"/>
            <a:pathLst>
              <a:path w="1270" h="228600">
                <a:moveTo>
                  <a:pt x="0" y="228600"/>
                </a:moveTo>
                <a:lnTo>
                  <a:pt x="762" y="228600"/>
                </a:lnTo>
                <a:lnTo>
                  <a:pt x="762" y="0"/>
                </a:lnTo>
                <a:lnTo>
                  <a:pt x="0" y="0"/>
                </a:lnTo>
                <a:lnTo>
                  <a:pt x="0" y="228600"/>
                </a:lnTo>
                <a:close/>
              </a:path>
            </a:pathLst>
          </a:custGeom>
          <a:solidFill>
            <a:srgbClr val="F79646"/>
          </a:solidFill>
        </p:spPr>
        <p:txBody>
          <a:bodyPr wrap="square" lIns="0" tIns="0" rIns="0" bIns="0" rtlCol="0"/>
          <a:lstStyle/>
          <a:p>
            <a:endParaRPr/>
          </a:p>
        </p:txBody>
      </p:sp>
      <p:sp>
        <p:nvSpPr>
          <p:cNvPr id="3" name="object 3"/>
          <p:cNvSpPr/>
          <p:nvPr/>
        </p:nvSpPr>
        <p:spPr>
          <a:xfrm>
            <a:off x="761" y="6576821"/>
            <a:ext cx="9144000" cy="0"/>
          </a:xfrm>
          <a:custGeom>
            <a:avLst/>
            <a:gdLst/>
            <a:ahLst/>
            <a:cxnLst/>
            <a:rect l="l" t="t" r="r" b="b"/>
            <a:pathLst>
              <a:path w="9144000">
                <a:moveTo>
                  <a:pt x="0" y="0"/>
                </a:moveTo>
                <a:lnTo>
                  <a:pt x="9144000" y="0"/>
                </a:lnTo>
              </a:path>
            </a:pathLst>
          </a:custGeom>
          <a:ln w="19812">
            <a:solidFill>
              <a:srgbClr val="000000"/>
            </a:solidFill>
          </a:ln>
        </p:spPr>
        <p:txBody>
          <a:bodyPr wrap="square" lIns="0" tIns="0" rIns="0" bIns="0" rtlCol="0"/>
          <a:lstStyle/>
          <a:p>
            <a:endParaRPr/>
          </a:p>
        </p:txBody>
      </p:sp>
      <p:sp>
        <p:nvSpPr>
          <p:cNvPr id="4" name="object 4"/>
          <p:cNvSpPr/>
          <p:nvPr/>
        </p:nvSpPr>
        <p:spPr>
          <a:xfrm>
            <a:off x="0" y="6588252"/>
            <a:ext cx="899160" cy="26974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1" y="761"/>
            <a:ext cx="9144000" cy="1129665"/>
          </a:xfrm>
          <a:custGeom>
            <a:avLst/>
            <a:gdLst/>
            <a:ahLst/>
            <a:cxnLst/>
            <a:rect l="l" t="t" r="r" b="b"/>
            <a:pathLst>
              <a:path w="9144000" h="1129665">
                <a:moveTo>
                  <a:pt x="0" y="0"/>
                </a:moveTo>
                <a:lnTo>
                  <a:pt x="9144000" y="0"/>
                </a:lnTo>
                <a:lnTo>
                  <a:pt x="9144000" y="1129284"/>
                </a:lnTo>
                <a:lnTo>
                  <a:pt x="0" y="1129284"/>
                </a:lnTo>
                <a:lnTo>
                  <a:pt x="0" y="0"/>
                </a:lnTo>
                <a:close/>
              </a:path>
            </a:pathLst>
          </a:custGeom>
          <a:ln w="38100">
            <a:solidFill>
              <a:srgbClr val="FFFFFF"/>
            </a:solidFill>
          </a:ln>
        </p:spPr>
        <p:txBody>
          <a:bodyPr wrap="square" lIns="0" tIns="0" rIns="0" bIns="0" rtlCol="0"/>
          <a:lstStyle/>
          <a:p>
            <a:endParaRPr/>
          </a:p>
        </p:txBody>
      </p:sp>
      <p:sp>
        <p:nvSpPr>
          <p:cNvPr id="6" name="object 6"/>
          <p:cNvSpPr/>
          <p:nvPr/>
        </p:nvSpPr>
        <p:spPr>
          <a:xfrm>
            <a:off x="0" y="0"/>
            <a:ext cx="9144000" cy="228600"/>
          </a:xfrm>
          <a:custGeom>
            <a:avLst/>
            <a:gdLst/>
            <a:ahLst/>
            <a:cxnLst/>
            <a:rect l="l" t="t" r="r" b="b"/>
            <a:pathLst>
              <a:path w="9144000" h="228600">
                <a:moveTo>
                  <a:pt x="0" y="228600"/>
                </a:moveTo>
                <a:lnTo>
                  <a:pt x="9144000" y="228600"/>
                </a:lnTo>
                <a:lnTo>
                  <a:pt x="9144000" y="0"/>
                </a:lnTo>
                <a:lnTo>
                  <a:pt x="0" y="0"/>
                </a:lnTo>
                <a:lnTo>
                  <a:pt x="0" y="228600"/>
                </a:lnTo>
                <a:close/>
              </a:path>
            </a:pathLst>
          </a:custGeom>
          <a:solidFill>
            <a:srgbClr val="F79646"/>
          </a:solidFill>
        </p:spPr>
        <p:txBody>
          <a:bodyPr wrap="square" lIns="0" tIns="0" rIns="0" bIns="0" rtlCol="0"/>
          <a:lstStyle/>
          <a:p>
            <a:endParaRPr/>
          </a:p>
        </p:txBody>
      </p:sp>
      <p:sp>
        <p:nvSpPr>
          <p:cNvPr id="7" name="object 7"/>
          <p:cNvSpPr txBox="1"/>
          <p:nvPr/>
        </p:nvSpPr>
        <p:spPr>
          <a:xfrm>
            <a:off x="7215746" y="19811"/>
            <a:ext cx="1867535" cy="194310"/>
          </a:xfrm>
          <a:prstGeom prst="rect">
            <a:avLst/>
          </a:prstGeom>
        </p:spPr>
        <p:txBody>
          <a:bodyPr vert="horz" wrap="square" lIns="0" tIns="0" rIns="0" bIns="0" rtlCol="0">
            <a:spAutoFit/>
          </a:bodyPr>
          <a:lstStyle/>
          <a:p>
            <a:pPr marL="12700">
              <a:lnSpc>
                <a:spcPct val="100000"/>
              </a:lnSpc>
            </a:pPr>
            <a:r>
              <a:rPr sz="1200" b="1" spc="-35" dirty="0">
                <a:solidFill>
                  <a:srgbClr val="FFFFFF"/>
                </a:solidFill>
                <a:latin typeface="Arial"/>
                <a:cs typeface="Arial"/>
              </a:rPr>
              <a:t>iii, </a:t>
            </a:r>
            <a:r>
              <a:rPr sz="1200" b="1" spc="-65" dirty="0">
                <a:solidFill>
                  <a:srgbClr val="FFFFFF"/>
                </a:solidFill>
                <a:latin typeface="Arial"/>
                <a:cs typeface="Arial"/>
              </a:rPr>
              <a:t>The </a:t>
            </a:r>
            <a:r>
              <a:rPr sz="1200" b="1" spc="-35" dirty="0">
                <a:solidFill>
                  <a:srgbClr val="FFFFFF"/>
                </a:solidFill>
                <a:latin typeface="Arial"/>
                <a:cs typeface="Arial"/>
              </a:rPr>
              <a:t>University </a:t>
            </a:r>
            <a:r>
              <a:rPr sz="1200" b="1" spc="-25" dirty="0">
                <a:solidFill>
                  <a:srgbClr val="FFFFFF"/>
                </a:solidFill>
                <a:latin typeface="Arial"/>
                <a:cs typeface="Arial"/>
              </a:rPr>
              <a:t>of</a:t>
            </a:r>
            <a:r>
              <a:rPr sz="1200" b="1" spc="145" dirty="0">
                <a:solidFill>
                  <a:srgbClr val="FFFFFF"/>
                </a:solidFill>
                <a:latin typeface="Arial"/>
                <a:cs typeface="Arial"/>
              </a:rPr>
              <a:t> </a:t>
            </a:r>
            <a:r>
              <a:rPr sz="1200" b="1" spc="-35" dirty="0">
                <a:solidFill>
                  <a:srgbClr val="FFFFFF"/>
                </a:solidFill>
                <a:latin typeface="Arial"/>
                <a:cs typeface="Arial"/>
              </a:rPr>
              <a:t>Tokyo</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39</a:t>
            </a:fld>
            <a:endParaRPr dirty="0"/>
          </a:p>
        </p:txBody>
      </p:sp>
      <p:sp>
        <p:nvSpPr>
          <p:cNvPr id="8" name="object 8"/>
          <p:cNvSpPr txBox="1"/>
          <p:nvPr/>
        </p:nvSpPr>
        <p:spPr>
          <a:xfrm>
            <a:off x="685800" y="2360663"/>
            <a:ext cx="7391400" cy="2021066"/>
          </a:xfrm>
          <a:prstGeom prst="rect">
            <a:avLst/>
          </a:prstGeom>
        </p:spPr>
        <p:txBody>
          <a:bodyPr vert="horz" wrap="square" lIns="0" tIns="0" rIns="0" bIns="0" rtlCol="0">
            <a:spAutoFit/>
          </a:bodyPr>
          <a:lstStyle/>
          <a:p>
            <a:pPr algn="ctr">
              <a:lnSpc>
                <a:spcPts val="2675"/>
              </a:lnSpc>
            </a:pPr>
            <a:r>
              <a:rPr lang="en-US" sz="2400" b="1" dirty="0" smtClean="0">
                <a:solidFill>
                  <a:srgbClr val="3E3E3E"/>
                </a:solidFill>
                <a:latin typeface="Tahoma" panose="020B0604030504040204" pitchFamily="34" charset="0"/>
                <a:ea typeface="Tahoma" panose="020B0604030504040204" pitchFamily="34" charset="0"/>
                <a:cs typeface="Tahoma" panose="020B0604030504040204" pitchFamily="34" charset="0"/>
              </a:rPr>
              <a:t>According</a:t>
            </a:r>
            <a:r>
              <a:rPr lang="en-US" sz="2000" b="1" dirty="0" smtClean="0">
                <a:solidFill>
                  <a:srgbClr val="3E3E3E"/>
                </a:solidFill>
                <a:latin typeface="Tahoma" panose="020B0604030504040204" pitchFamily="34" charset="0"/>
                <a:ea typeface="Tahoma" panose="020B0604030504040204" pitchFamily="34" charset="0"/>
                <a:cs typeface="Tahoma" panose="020B0604030504040204" pitchFamily="34" charset="0"/>
              </a:rPr>
              <a:t> to the Case of Tokyo Metro App. Contest Only</a:t>
            </a:r>
            <a:r>
              <a:rPr lang="en-US" sz="2400" b="1" dirty="0" smtClean="0">
                <a:solidFill>
                  <a:srgbClr val="3E3E3E"/>
                </a:solidFill>
                <a:latin typeface="Tahoma" panose="020B0604030504040204" pitchFamily="34" charset="0"/>
                <a:ea typeface="Tahoma" panose="020B0604030504040204" pitchFamily="34" charset="0"/>
                <a:cs typeface="Tahoma" panose="020B0604030504040204" pitchFamily="34" charset="0"/>
              </a:rPr>
              <a:t> </a:t>
            </a:r>
            <a:endParaRPr sz="2400" dirty="0">
              <a:latin typeface="Tahoma" panose="020B0604030504040204" pitchFamily="34" charset="0"/>
              <a:ea typeface="Tahoma" panose="020B0604030504040204" pitchFamily="34" charset="0"/>
              <a:cs typeface="Tahoma" panose="020B0604030504040204" pitchFamily="34" charset="0"/>
            </a:endParaRPr>
          </a:p>
          <a:p>
            <a:pPr algn="ctr">
              <a:lnSpc>
                <a:spcPts val="6995"/>
              </a:lnSpc>
            </a:pPr>
            <a:r>
              <a:rPr sz="4400" b="1" spc="-5" dirty="0">
                <a:solidFill>
                  <a:srgbClr val="3E3E3E"/>
                </a:solidFill>
                <a:latin typeface="Tahoma"/>
                <a:cs typeface="Tahoma"/>
              </a:rPr>
              <a:t>ROI =</a:t>
            </a:r>
            <a:r>
              <a:rPr sz="4400" b="1" spc="-50" dirty="0">
                <a:solidFill>
                  <a:srgbClr val="3E3E3E"/>
                </a:solidFill>
                <a:latin typeface="Tahoma"/>
                <a:cs typeface="Tahoma"/>
              </a:rPr>
              <a:t> </a:t>
            </a:r>
            <a:r>
              <a:rPr lang="en-US" sz="2800" b="1" spc="-5" dirty="0" smtClean="0">
                <a:solidFill>
                  <a:srgbClr val="3E3E3E"/>
                </a:solidFill>
                <a:latin typeface="Tahoma" panose="020B0604030504040204" pitchFamily="34" charset="0"/>
                <a:ea typeface="Tahoma" panose="020B0604030504040204" pitchFamily="34" charset="0"/>
                <a:cs typeface="Tahoma" panose="020B0604030504040204" pitchFamily="34" charset="0"/>
              </a:rPr>
              <a:t>Approx.</a:t>
            </a:r>
            <a:r>
              <a:rPr lang="en-US" sz="4400" b="1" spc="-5" dirty="0" smtClean="0">
                <a:solidFill>
                  <a:srgbClr val="3E3E3E"/>
                </a:solidFill>
                <a:latin typeface="Meiryo"/>
                <a:cs typeface="Tahoma"/>
              </a:rPr>
              <a:t> </a:t>
            </a:r>
            <a:r>
              <a:rPr sz="4400" b="1" spc="-5" dirty="0" smtClean="0">
                <a:solidFill>
                  <a:srgbClr val="3E3E3E"/>
                </a:solidFill>
                <a:latin typeface="Tahoma"/>
                <a:cs typeface="Tahoma"/>
              </a:rPr>
              <a:t>1</a:t>
            </a:r>
            <a:r>
              <a:rPr lang="en-US" sz="4400" b="1" spc="-5" dirty="0" smtClean="0">
                <a:solidFill>
                  <a:srgbClr val="3E3E3E"/>
                </a:solidFill>
                <a:latin typeface="Tahoma"/>
                <a:cs typeface="Tahoma"/>
              </a:rPr>
              <a:t> Billion Yen</a:t>
            </a:r>
            <a:endParaRPr sz="4400" dirty="0">
              <a:latin typeface="Meiryo"/>
              <a:cs typeface="Meiryo"/>
            </a:endParaRPr>
          </a:p>
          <a:p>
            <a:pPr marL="1270" algn="ctr">
              <a:lnSpc>
                <a:spcPct val="100000"/>
              </a:lnSpc>
              <a:spcBef>
                <a:spcPts val="315"/>
              </a:spcBef>
            </a:pPr>
            <a:r>
              <a:rPr lang="en-US" sz="2400" b="1" dirty="0" smtClean="0">
                <a:solidFill>
                  <a:srgbClr val="3E3E3E"/>
                </a:solidFill>
                <a:latin typeface="Tahoma" panose="020B0604030504040204" pitchFamily="34" charset="0"/>
                <a:ea typeface="Tahoma" panose="020B0604030504040204" pitchFamily="34" charset="0"/>
                <a:cs typeface="Tahoma" panose="020B0604030504040204" pitchFamily="34" charset="0"/>
              </a:rPr>
              <a:t>(Only the Effect in the Early Stage of Development )</a:t>
            </a:r>
            <a:endParaRPr sz="3200" dirty="0">
              <a:latin typeface="Meiryo"/>
              <a:cs typeface="Meiryo"/>
            </a:endParaRPr>
          </a:p>
        </p:txBody>
      </p:sp>
      <p:sp>
        <p:nvSpPr>
          <p:cNvPr id="9" name="object 9"/>
          <p:cNvSpPr txBox="1"/>
          <p:nvPr/>
        </p:nvSpPr>
        <p:spPr>
          <a:xfrm>
            <a:off x="685800" y="4558106"/>
            <a:ext cx="7457593" cy="923330"/>
          </a:xfrm>
          <a:prstGeom prst="rect">
            <a:avLst/>
          </a:prstGeom>
        </p:spPr>
        <p:txBody>
          <a:bodyPr vert="horz" wrap="square" lIns="0" tIns="0" rIns="0" bIns="0" rtlCol="0">
            <a:spAutoFit/>
          </a:bodyPr>
          <a:lstStyle/>
          <a:p>
            <a:pPr marL="12700" marR="5080" indent="1263015">
              <a:lnSpc>
                <a:spcPct val="150000"/>
              </a:lnSpc>
            </a:pPr>
            <a:r>
              <a:rPr lang="en-US" sz="2000" b="1" dirty="0" smtClean="0">
                <a:solidFill>
                  <a:srgbClr val="3E3E3E"/>
                </a:solidFill>
                <a:latin typeface="Arial Unicode MS" panose="020B0604020202020204" pitchFamily="50" charset="-128"/>
                <a:ea typeface="Arial Unicode MS" panose="020B0604020202020204" pitchFamily="50" charset="-128"/>
                <a:cs typeface="Arial Unicode MS" panose="020B0604020202020204" pitchFamily="50" charset="-128"/>
              </a:rPr>
              <a:t>300 Pieces of App. Equivalent to 3 Million Yen Each </a:t>
            </a:r>
            <a:r>
              <a:rPr sz="2000" b="1" dirty="0" smtClean="0">
                <a:solidFill>
                  <a:srgbClr val="3E3E3E"/>
                </a:solidFill>
                <a:latin typeface="Meiryo"/>
                <a:cs typeface="Meiryo"/>
              </a:rPr>
              <a:t> </a:t>
            </a:r>
            <a:endParaRPr lang="en-US" sz="2000" b="1" dirty="0" smtClean="0">
              <a:solidFill>
                <a:srgbClr val="3E3E3E"/>
              </a:solidFill>
              <a:latin typeface="Meiryo"/>
              <a:cs typeface="Meiryo"/>
            </a:endParaRPr>
          </a:p>
          <a:p>
            <a:pPr marL="12700" marR="5080" indent="1263015">
              <a:lnSpc>
                <a:spcPct val="150000"/>
              </a:lnSpc>
            </a:pPr>
            <a:r>
              <a:rPr lang="en-US" sz="2000" b="1" dirty="0" smtClean="0">
                <a:solidFill>
                  <a:srgbClr val="3E3E3E"/>
                </a:solidFill>
                <a:latin typeface="Arial Unicode MS" panose="020B0604020202020204" pitchFamily="50" charset="-128"/>
                <a:ea typeface="Arial Unicode MS" panose="020B0604020202020204" pitchFamily="50" charset="-128"/>
                <a:cs typeface="Arial Unicode MS" panose="020B0604020202020204" pitchFamily="50" charset="-128"/>
              </a:rPr>
              <a:t>  Value of Data of Other Companies is Much Higher</a:t>
            </a:r>
            <a:r>
              <a:rPr lang="en-US" sz="2000" b="1" dirty="0" smtClean="0">
                <a:solidFill>
                  <a:srgbClr val="3E3E3E"/>
                </a:solidFill>
                <a:latin typeface="Adobe Song Std L" panose="02020300000000000000" pitchFamily="18" charset="-128"/>
                <a:ea typeface="Adobe Song Std L" panose="02020300000000000000" pitchFamily="18" charset="-128"/>
                <a:cs typeface="Meiryo"/>
              </a:rPr>
              <a:t> </a:t>
            </a:r>
            <a:endParaRPr lang="en-US" sz="2000" b="1" dirty="0">
              <a:solidFill>
                <a:srgbClr val="3E3E3E"/>
              </a:solidFill>
              <a:latin typeface="Adobe Song Std L" panose="02020300000000000000" pitchFamily="18" charset="-128"/>
              <a:ea typeface="Adobe Song Std L" panose="02020300000000000000" pitchFamily="18" charset="-128"/>
              <a:cs typeface="Meiryo"/>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70" cy="228600"/>
          </a:xfrm>
          <a:custGeom>
            <a:avLst/>
            <a:gdLst/>
            <a:ahLst/>
            <a:cxnLst/>
            <a:rect l="l" t="t" r="r" b="b"/>
            <a:pathLst>
              <a:path w="1270" h="228600">
                <a:moveTo>
                  <a:pt x="0" y="228600"/>
                </a:moveTo>
                <a:lnTo>
                  <a:pt x="762" y="228600"/>
                </a:lnTo>
                <a:lnTo>
                  <a:pt x="762" y="0"/>
                </a:lnTo>
                <a:lnTo>
                  <a:pt x="0" y="0"/>
                </a:lnTo>
                <a:lnTo>
                  <a:pt x="0" y="228600"/>
                </a:lnTo>
                <a:close/>
              </a:path>
            </a:pathLst>
          </a:custGeom>
          <a:solidFill>
            <a:srgbClr val="F79646"/>
          </a:solidFill>
        </p:spPr>
        <p:txBody>
          <a:bodyPr wrap="square" lIns="0" tIns="0" rIns="0" bIns="0" rtlCol="0"/>
          <a:lstStyle/>
          <a:p>
            <a:endParaRPr/>
          </a:p>
        </p:txBody>
      </p:sp>
      <p:sp>
        <p:nvSpPr>
          <p:cNvPr id="3" name="object 3"/>
          <p:cNvSpPr/>
          <p:nvPr/>
        </p:nvSpPr>
        <p:spPr>
          <a:xfrm>
            <a:off x="761" y="6576821"/>
            <a:ext cx="9144000" cy="0"/>
          </a:xfrm>
          <a:custGeom>
            <a:avLst/>
            <a:gdLst/>
            <a:ahLst/>
            <a:cxnLst/>
            <a:rect l="l" t="t" r="r" b="b"/>
            <a:pathLst>
              <a:path w="9144000">
                <a:moveTo>
                  <a:pt x="0" y="0"/>
                </a:moveTo>
                <a:lnTo>
                  <a:pt x="9144000" y="0"/>
                </a:lnTo>
              </a:path>
            </a:pathLst>
          </a:custGeom>
          <a:ln w="19812">
            <a:solidFill>
              <a:srgbClr val="000000"/>
            </a:solidFill>
          </a:ln>
        </p:spPr>
        <p:txBody>
          <a:bodyPr wrap="square" lIns="0" tIns="0" rIns="0" bIns="0" rtlCol="0"/>
          <a:lstStyle/>
          <a:p>
            <a:endParaRPr/>
          </a:p>
        </p:txBody>
      </p:sp>
      <p:sp>
        <p:nvSpPr>
          <p:cNvPr id="4" name="object 4"/>
          <p:cNvSpPr/>
          <p:nvPr/>
        </p:nvSpPr>
        <p:spPr>
          <a:xfrm>
            <a:off x="0" y="6588252"/>
            <a:ext cx="899160" cy="26974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1" y="761"/>
            <a:ext cx="9144000" cy="1129665"/>
          </a:xfrm>
          <a:custGeom>
            <a:avLst/>
            <a:gdLst/>
            <a:ahLst/>
            <a:cxnLst/>
            <a:rect l="l" t="t" r="r" b="b"/>
            <a:pathLst>
              <a:path w="9144000" h="1129665">
                <a:moveTo>
                  <a:pt x="0" y="0"/>
                </a:moveTo>
                <a:lnTo>
                  <a:pt x="9144000" y="0"/>
                </a:lnTo>
                <a:lnTo>
                  <a:pt x="9144000" y="1129284"/>
                </a:lnTo>
                <a:lnTo>
                  <a:pt x="0" y="1129284"/>
                </a:lnTo>
                <a:lnTo>
                  <a:pt x="0" y="0"/>
                </a:lnTo>
                <a:close/>
              </a:path>
            </a:pathLst>
          </a:custGeom>
          <a:ln w="38100">
            <a:solidFill>
              <a:srgbClr val="FFFFFF"/>
            </a:solidFill>
          </a:ln>
        </p:spPr>
        <p:txBody>
          <a:bodyPr wrap="square" lIns="0" tIns="0" rIns="0" bIns="0" rtlCol="0"/>
          <a:lstStyle/>
          <a:p>
            <a:endParaRPr/>
          </a:p>
        </p:txBody>
      </p:sp>
      <p:sp>
        <p:nvSpPr>
          <p:cNvPr id="6" name="object 6"/>
          <p:cNvSpPr/>
          <p:nvPr/>
        </p:nvSpPr>
        <p:spPr>
          <a:xfrm>
            <a:off x="0" y="0"/>
            <a:ext cx="9144000" cy="228600"/>
          </a:xfrm>
          <a:custGeom>
            <a:avLst/>
            <a:gdLst/>
            <a:ahLst/>
            <a:cxnLst/>
            <a:rect l="l" t="t" r="r" b="b"/>
            <a:pathLst>
              <a:path w="9144000" h="228600">
                <a:moveTo>
                  <a:pt x="0" y="228600"/>
                </a:moveTo>
                <a:lnTo>
                  <a:pt x="9144000" y="228600"/>
                </a:lnTo>
                <a:lnTo>
                  <a:pt x="9144000" y="0"/>
                </a:lnTo>
                <a:lnTo>
                  <a:pt x="0" y="0"/>
                </a:lnTo>
                <a:lnTo>
                  <a:pt x="0" y="228600"/>
                </a:lnTo>
                <a:close/>
              </a:path>
            </a:pathLst>
          </a:custGeom>
          <a:solidFill>
            <a:srgbClr val="F79646"/>
          </a:solidFill>
        </p:spPr>
        <p:txBody>
          <a:bodyPr wrap="square" lIns="0" tIns="0" rIns="0" bIns="0" rtlCol="0"/>
          <a:lstStyle/>
          <a:p>
            <a:endParaRPr/>
          </a:p>
        </p:txBody>
      </p:sp>
      <p:sp>
        <p:nvSpPr>
          <p:cNvPr id="7" name="object 7"/>
          <p:cNvSpPr txBox="1"/>
          <p:nvPr/>
        </p:nvSpPr>
        <p:spPr>
          <a:xfrm>
            <a:off x="7215746" y="19811"/>
            <a:ext cx="1867535" cy="194310"/>
          </a:xfrm>
          <a:prstGeom prst="rect">
            <a:avLst/>
          </a:prstGeom>
        </p:spPr>
        <p:txBody>
          <a:bodyPr vert="horz" wrap="square" lIns="0" tIns="0" rIns="0" bIns="0" rtlCol="0">
            <a:spAutoFit/>
          </a:bodyPr>
          <a:lstStyle/>
          <a:p>
            <a:pPr marL="12700">
              <a:lnSpc>
                <a:spcPct val="100000"/>
              </a:lnSpc>
            </a:pPr>
            <a:r>
              <a:rPr sz="1200" b="1" spc="-35" dirty="0">
                <a:solidFill>
                  <a:srgbClr val="FFFFFF"/>
                </a:solidFill>
                <a:latin typeface="Arial"/>
                <a:cs typeface="Arial"/>
              </a:rPr>
              <a:t>iii, </a:t>
            </a:r>
            <a:r>
              <a:rPr sz="1200" b="1" spc="-65" dirty="0">
                <a:solidFill>
                  <a:srgbClr val="FFFFFF"/>
                </a:solidFill>
                <a:latin typeface="Arial"/>
                <a:cs typeface="Arial"/>
              </a:rPr>
              <a:t>The </a:t>
            </a:r>
            <a:r>
              <a:rPr sz="1200" b="1" spc="-35" dirty="0">
                <a:solidFill>
                  <a:srgbClr val="FFFFFF"/>
                </a:solidFill>
                <a:latin typeface="Arial"/>
                <a:cs typeface="Arial"/>
              </a:rPr>
              <a:t>University </a:t>
            </a:r>
            <a:r>
              <a:rPr sz="1200" b="1" spc="-25" dirty="0">
                <a:solidFill>
                  <a:srgbClr val="FFFFFF"/>
                </a:solidFill>
                <a:latin typeface="Arial"/>
                <a:cs typeface="Arial"/>
              </a:rPr>
              <a:t>of</a:t>
            </a:r>
            <a:r>
              <a:rPr sz="1200" b="1" spc="145" dirty="0">
                <a:solidFill>
                  <a:srgbClr val="FFFFFF"/>
                </a:solidFill>
                <a:latin typeface="Arial"/>
                <a:cs typeface="Arial"/>
              </a:rPr>
              <a:t> </a:t>
            </a:r>
            <a:r>
              <a:rPr sz="1200" b="1" spc="-35" dirty="0">
                <a:solidFill>
                  <a:srgbClr val="FFFFFF"/>
                </a:solidFill>
                <a:latin typeface="Arial"/>
                <a:cs typeface="Arial"/>
              </a:rPr>
              <a:t>Tokyo</a:t>
            </a:r>
            <a:endParaRPr sz="12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4</a:t>
            </a:fld>
            <a:endParaRPr dirty="0"/>
          </a:p>
        </p:txBody>
      </p:sp>
      <p:sp>
        <p:nvSpPr>
          <p:cNvPr id="8" name="object 8"/>
          <p:cNvSpPr txBox="1">
            <a:spLocks noGrp="1"/>
          </p:cNvSpPr>
          <p:nvPr>
            <p:ph type="title"/>
          </p:nvPr>
        </p:nvSpPr>
        <p:spPr>
          <a:xfrm>
            <a:off x="875346" y="2378951"/>
            <a:ext cx="7569200" cy="1477328"/>
          </a:xfrm>
          <a:prstGeom prst="rect">
            <a:avLst/>
          </a:prstGeom>
        </p:spPr>
        <p:txBody>
          <a:bodyPr vert="horz" wrap="square" lIns="0" tIns="0" rIns="0" bIns="0" rtlCol="0">
            <a:spAutoFit/>
          </a:bodyPr>
          <a:lstStyle/>
          <a:p>
            <a:pPr marL="1041400" marR="5080" indent="-1028700">
              <a:lnSpc>
                <a:spcPct val="100000"/>
              </a:lnSpc>
            </a:pPr>
            <a:r>
              <a:rPr lang="en-US" sz="3200" dirty="0" smtClean="0">
                <a:latin typeface="Arial Unicode MS" panose="020B0604020202020204" pitchFamily="50" charset="-128"/>
                <a:ea typeface="Arial Unicode MS" panose="020B0604020202020204" pitchFamily="50" charset="-128"/>
                <a:cs typeface="Arial Unicode MS" panose="020B0604020202020204" pitchFamily="50" charset="-128"/>
              </a:rPr>
              <a:t>Desire to Keep </a:t>
            </a:r>
            <a:r>
              <a:rPr lang="en-US" sz="3200" dirty="0">
                <a:latin typeface="Arial Unicode MS" panose="020B0604020202020204" pitchFamily="50" charset="-128"/>
                <a:ea typeface="Arial Unicode MS" panose="020B0604020202020204" pitchFamily="50" charset="-128"/>
                <a:cs typeface="Arial Unicode MS" panose="020B0604020202020204" pitchFamily="50" charset="-128"/>
              </a:rPr>
              <a:t>G</a:t>
            </a:r>
            <a:r>
              <a:rPr lang="en-US" sz="3200" dirty="0" smtClean="0">
                <a:latin typeface="Arial Unicode MS" panose="020B0604020202020204" pitchFamily="50" charset="-128"/>
                <a:ea typeface="Arial Unicode MS" panose="020B0604020202020204" pitchFamily="50" charset="-128"/>
                <a:cs typeface="Arial Unicode MS" panose="020B0604020202020204" pitchFamily="50" charset="-128"/>
              </a:rPr>
              <a:t>rowing without Funds, </a:t>
            </a:r>
            <a:br>
              <a:rPr lang="en-US" sz="3200" dirty="0" smtClean="0">
                <a:latin typeface="Arial Unicode MS" panose="020B0604020202020204" pitchFamily="50" charset="-128"/>
                <a:ea typeface="Arial Unicode MS" panose="020B0604020202020204" pitchFamily="50" charset="-128"/>
                <a:cs typeface="Arial Unicode MS" panose="020B0604020202020204" pitchFamily="50" charset="-128"/>
              </a:rPr>
            </a:br>
            <a:r>
              <a:rPr lang="en-US" sz="3200" dirty="0" smtClean="0">
                <a:latin typeface="Arial Unicode MS" panose="020B0604020202020204" pitchFamily="50" charset="-128"/>
                <a:ea typeface="Arial Unicode MS" panose="020B0604020202020204" pitchFamily="50" charset="-128"/>
                <a:cs typeface="Arial Unicode MS" panose="020B0604020202020204" pitchFamily="50" charset="-128"/>
              </a:rPr>
              <a:t/>
            </a:r>
            <a:br>
              <a:rPr lang="en-US" sz="3200" dirty="0" smtClean="0">
                <a:latin typeface="Arial Unicode MS" panose="020B0604020202020204" pitchFamily="50" charset="-128"/>
                <a:ea typeface="Arial Unicode MS" panose="020B0604020202020204" pitchFamily="50" charset="-128"/>
                <a:cs typeface="Arial Unicode MS" panose="020B0604020202020204" pitchFamily="50" charset="-128"/>
              </a:rPr>
            </a:br>
            <a:r>
              <a:rPr lang="en-US" altLang="ja-JP" sz="3200" dirty="0" smtClean="0">
                <a:latin typeface="Arial Unicode MS" panose="020B0604020202020204" pitchFamily="50" charset="-128"/>
                <a:ea typeface="Arial Unicode MS" panose="020B0604020202020204" pitchFamily="50" charset="-128"/>
                <a:cs typeface="Arial Unicode MS" panose="020B0604020202020204" pitchFamily="50" charset="-128"/>
              </a:rPr>
              <a:t>Desire to Decrease </a:t>
            </a:r>
            <a:r>
              <a:rPr lang="en-US" altLang="ja-JP" sz="3200" dirty="0">
                <a:latin typeface="Arial Unicode MS" panose="020B0604020202020204" pitchFamily="50" charset="-128"/>
                <a:ea typeface="Arial Unicode MS" panose="020B0604020202020204" pitchFamily="50" charset="-128"/>
                <a:cs typeface="Arial Unicode MS" panose="020B0604020202020204" pitchFamily="50" charset="-128"/>
              </a:rPr>
              <a:t>B</a:t>
            </a:r>
            <a:r>
              <a:rPr lang="en-US" altLang="ja-JP" sz="3200" dirty="0" smtClean="0">
                <a:latin typeface="Arial Unicode MS" panose="020B0604020202020204" pitchFamily="50" charset="-128"/>
                <a:ea typeface="Arial Unicode MS" panose="020B0604020202020204" pitchFamily="50" charset="-128"/>
                <a:cs typeface="Arial Unicode MS" panose="020B0604020202020204" pitchFamily="50" charset="-128"/>
              </a:rPr>
              <a:t>udget Outlay</a:t>
            </a:r>
            <a:endParaRPr sz="32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70" cy="228600"/>
          </a:xfrm>
          <a:custGeom>
            <a:avLst/>
            <a:gdLst/>
            <a:ahLst/>
            <a:cxnLst/>
            <a:rect l="l" t="t" r="r" b="b"/>
            <a:pathLst>
              <a:path w="1270" h="228600">
                <a:moveTo>
                  <a:pt x="0" y="228600"/>
                </a:moveTo>
                <a:lnTo>
                  <a:pt x="762" y="228600"/>
                </a:lnTo>
                <a:lnTo>
                  <a:pt x="762" y="0"/>
                </a:lnTo>
                <a:lnTo>
                  <a:pt x="0" y="0"/>
                </a:lnTo>
                <a:lnTo>
                  <a:pt x="0" y="228600"/>
                </a:lnTo>
                <a:close/>
              </a:path>
            </a:pathLst>
          </a:custGeom>
          <a:solidFill>
            <a:srgbClr val="F79646"/>
          </a:solidFill>
        </p:spPr>
        <p:txBody>
          <a:bodyPr wrap="square" lIns="0" tIns="0" rIns="0" bIns="0" rtlCol="0"/>
          <a:lstStyle/>
          <a:p>
            <a:endParaRPr/>
          </a:p>
        </p:txBody>
      </p:sp>
      <p:sp>
        <p:nvSpPr>
          <p:cNvPr id="3" name="object 3"/>
          <p:cNvSpPr/>
          <p:nvPr/>
        </p:nvSpPr>
        <p:spPr>
          <a:xfrm>
            <a:off x="761" y="6576821"/>
            <a:ext cx="9144000" cy="0"/>
          </a:xfrm>
          <a:custGeom>
            <a:avLst/>
            <a:gdLst/>
            <a:ahLst/>
            <a:cxnLst/>
            <a:rect l="l" t="t" r="r" b="b"/>
            <a:pathLst>
              <a:path w="9144000">
                <a:moveTo>
                  <a:pt x="0" y="0"/>
                </a:moveTo>
                <a:lnTo>
                  <a:pt x="9144000" y="0"/>
                </a:lnTo>
              </a:path>
            </a:pathLst>
          </a:custGeom>
          <a:ln w="19812">
            <a:solidFill>
              <a:srgbClr val="000000"/>
            </a:solidFill>
          </a:ln>
        </p:spPr>
        <p:txBody>
          <a:bodyPr wrap="square" lIns="0" tIns="0" rIns="0" bIns="0" rtlCol="0"/>
          <a:lstStyle/>
          <a:p>
            <a:endParaRPr/>
          </a:p>
        </p:txBody>
      </p:sp>
      <p:sp>
        <p:nvSpPr>
          <p:cNvPr id="4" name="object 4"/>
          <p:cNvSpPr/>
          <p:nvPr/>
        </p:nvSpPr>
        <p:spPr>
          <a:xfrm>
            <a:off x="0" y="6588252"/>
            <a:ext cx="899160" cy="26974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1" y="761"/>
            <a:ext cx="9144000" cy="1129665"/>
          </a:xfrm>
          <a:custGeom>
            <a:avLst/>
            <a:gdLst/>
            <a:ahLst/>
            <a:cxnLst/>
            <a:rect l="l" t="t" r="r" b="b"/>
            <a:pathLst>
              <a:path w="9144000" h="1129665">
                <a:moveTo>
                  <a:pt x="0" y="0"/>
                </a:moveTo>
                <a:lnTo>
                  <a:pt x="9144000" y="0"/>
                </a:lnTo>
                <a:lnTo>
                  <a:pt x="9144000" y="1129284"/>
                </a:lnTo>
                <a:lnTo>
                  <a:pt x="0" y="1129284"/>
                </a:lnTo>
                <a:lnTo>
                  <a:pt x="0" y="0"/>
                </a:lnTo>
                <a:close/>
              </a:path>
            </a:pathLst>
          </a:custGeom>
          <a:ln w="38100">
            <a:solidFill>
              <a:srgbClr val="FFFFFF"/>
            </a:solidFill>
          </a:ln>
        </p:spPr>
        <p:txBody>
          <a:bodyPr wrap="square" lIns="0" tIns="0" rIns="0" bIns="0" rtlCol="0"/>
          <a:lstStyle/>
          <a:p>
            <a:endParaRPr/>
          </a:p>
        </p:txBody>
      </p:sp>
      <p:sp>
        <p:nvSpPr>
          <p:cNvPr id="6" name="object 6"/>
          <p:cNvSpPr/>
          <p:nvPr/>
        </p:nvSpPr>
        <p:spPr>
          <a:xfrm>
            <a:off x="0" y="0"/>
            <a:ext cx="9144000" cy="228600"/>
          </a:xfrm>
          <a:custGeom>
            <a:avLst/>
            <a:gdLst/>
            <a:ahLst/>
            <a:cxnLst/>
            <a:rect l="l" t="t" r="r" b="b"/>
            <a:pathLst>
              <a:path w="9144000" h="228600">
                <a:moveTo>
                  <a:pt x="0" y="228600"/>
                </a:moveTo>
                <a:lnTo>
                  <a:pt x="9144000" y="228600"/>
                </a:lnTo>
                <a:lnTo>
                  <a:pt x="9144000" y="0"/>
                </a:lnTo>
                <a:lnTo>
                  <a:pt x="0" y="0"/>
                </a:lnTo>
                <a:lnTo>
                  <a:pt x="0" y="228600"/>
                </a:lnTo>
                <a:close/>
              </a:path>
            </a:pathLst>
          </a:custGeom>
          <a:solidFill>
            <a:srgbClr val="F79646"/>
          </a:solidFill>
        </p:spPr>
        <p:txBody>
          <a:bodyPr wrap="square" lIns="0" tIns="0" rIns="0" bIns="0" rtlCol="0"/>
          <a:lstStyle/>
          <a:p>
            <a:endParaRPr/>
          </a:p>
        </p:txBody>
      </p:sp>
      <p:sp>
        <p:nvSpPr>
          <p:cNvPr id="7" name="object 7"/>
          <p:cNvSpPr txBox="1"/>
          <p:nvPr/>
        </p:nvSpPr>
        <p:spPr>
          <a:xfrm>
            <a:off x="7215746" y="19811"/>
            <a:ext cx="1867535" cy="194310"/>
          </a:xfrm>
          <a:prstGeom prst="rect">
            <a:avLst/>
          </a:prstGeom>
        </p:spPr>
        <p:txBody>
          <a:bodyPr vert="horz" wrap="square" lIns="0" tIns="0" rIns="0" bIns="0" rtlCol="0">
            <a:spAutoFit/>
          </a:bodyPr>
          <a:lstStyle/>
          <a:p>
            <a:pPr marL="12700">
              <a:lnSpc>
                <a:spcPct val="100000"/>
              </a:lnSpc>
            </a:pPr>
            <a:r>
              <a:rPr sz="1200" b="1" spc="-35" dirty="0">
                <a:solidFill>
                  <a:srgbClr val="FFFFFF"/>
                </a:solidFill>
                <a:latin typeface="Arial"/>
                <a:cs typeface="Arial"/>
              </a:rPr>
              <a:t>iii, </a:t>
            </a:r>
            <a:r>
              <a:rPr sz="1200" b="1" spc="-65" dirty="0">
                <a:solidFill>
                  <a:srgbClr val="FFFFFF"/>
                </a:solidFill>
                <a:latin typeface="Arial"/>
                <a:cs typeface="Arial"/>
              </a:rPr>
              <a:t>The </a:t>
            </a:r>
            <a:r>
              <a:rPr sz="1200" b="1" spc="-35" dirty="0">
                <a:solidFill>
                  <a:srgbClr val="FFFFFF"/>
                </a:solidFill>
                <a:latin typeface="Arial"/>
                <a:cs typeface="Arial"/>
              </a:rPr>
              <a:t>University </a:t>
            </a:r>
            <a:r>
              <a:rPr sz="1200" b="1" spc="-25" dirty="0">
                <a:solidFill>
                  <a:srgbClr val="FFFFFF"/>
                </a:solidFill>
                <a:latin typeface="Arial"/>
                <a:cs typeface="Arial"/>
              </a:rPr>
              <a:t>of</a:t>
            </a:r>
            <a:r>
              <a:rPr sz="1200" b="1" spc="145" dirty="0">
                <a:solidFill>
                  <a:srgbClr val="FFFFFF"/>
                </a:solidFill>
                <a:latin typeface="Arial"/>
                <a:cs typeface="Arial"/>
              </a:rPr>
              <a:t> </a:t>
            </a:r>
            <a:r>
              <a:rPr sz="1200" b="1" spc="-35" dirty="0">
                <a:solidFill>
                  <a:srgbClr val="FFFFFF"/>
                </a:solidFill>
                <a:latin typeface="Arial"/>
                <a:cs typeface="Arial"/>
              </a:rPr>
              <a:t>Tokyo</a:t>
            </a:r>
            <a:endParaRPr sz="12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40</a:t>
            </a:fld>
            <a:endParaRPr dirty="0"/>
          </a:p>
        </p:txBody>
      </p:sp>
      <p:sp>
        <p:nvSpPr>
          <p:cNvPr id="8" name="object 8"/>
          <p:cNvSpPr txBox="1">
            <a:spLocks noGrp="1"/>
          </p:cNvSpPr>
          <p:nvPr>
            <p:ph type="title"/>
          </p:nvPr>
        </p:nvSpPr>
        <p:spPr>
          <a:xfrm>
            <a:off x="2362200" y="2735567"/>
            <a:ext cx="4572000" cy="738664"/>
          </a:xfrm>
          <a:prstGeom prst="rect">
            <a:avLst/>
          </a:prstGeom>
        </p:spPr>
        <p:txBody>
          <a:bodyPr vert="horz" wrap="square" lIns="0" tIns="0" rIns="0" bIns="0" rtlCol="0">
            <a:spAutoFit/>
          </a:bodyPr>
          <a:lstStyle/>
          <a:p>
            <a:pPr marL="12700">
              <a:lnSpc>
                <a:spcPct val="100000"/>
              </a:lnSpc>
            </a:pPr>
            <a:r>
              <a:rPr lang="en-US" sz="4800" dirty="0" smtClean="0">
                <a:latin typeface="Arial Unicode MS" panose="020B0604020202020204" pitchFamily="50" charset="-128"/>
                <a:ea typeface="Arial Unicode MS" panose="020B0604020202020204" pitchFamily="50" charset="-128"/>
                <a:cs typeface="Arial Unicode MS" panose="020B0604020202020204" pitchFamily="50" charset="-128"/>
              </a:rPr>
              <a:t>Future Activities</a:t>
            </a:r>
            <a:endParaRPr sz="4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125" y="212140"/>
            <a:ext cx="8453749" cy="549380"/>
          </a:xfrm>
          <a:prstGeom prst="rect">
            <a:avLst/>
          </a:prstGeom>
        </p:spPr>
        <p:txBody>
          <a:bodyPr vert="horz" wrap="square" lIns="0" tIns="147827" rIns="0" bIns="0" rtlCol="0">
            <a:spAutoFit/>
          </a:bodyPr>
          <a:lstStyle/>
          <a:p>
            <a:pPr marL="12700">
              <a:lnSpc>
                <a:spcPct val="100000"/>
              </a:lnSpc>
            </a:pPr>
            <a:r>
              <a:rPr lang="en-US" dirty="0" smtClean="0"/>
              <a:t>Activity Target in the Fiscal 2015 </a:t>
            </a:r>
            <a:endParaRPr dirty="0"/>
          </a:p>
        </p:txBody>
      </p:sp>
      <p:sp>
        <p:nvSpPr>
          <p:cNvPr id="3" name="object 3"/>
          <p:cNvSpPr/>
          <p:nvPr/>
        </p:nvSpPr>
        <p:spPr>
          <a:xfrm>
            <a:off x="684276" y="2502407"/>
            <a:ext cx="8144256" cy="396087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57136" y="1316380"/>
            <a:ext cx="7797800" cy="1046440"/>
          </a:xfrm>
          <a:prstGeom prst="rect">
            <a:avLst/>
          </a:prstGeom>
        </p:spPr>
        <p:txBody>
          <a:bodyPr vert="horz" wrap="square" lIns="0" tIns="0" rIns="0" bIns="0" rtlCol="0">
            <a:spAutoFit/>
          </a:bodyPr>
          <a:lstStyle/>
          <a:p>
            <a:pPr marL="12700" algn="ctr">
              <a:lnSpc>
                <a:spcPct val="100000"/>
              </a:lnSpc>
            </a:pPr>
            <a:r>
              <a:rPr lang="en-US" sz="3200" b="1" dirty="0" smtClean="0">
                <a:latin typeface="Arial Unicode MS" panose="020B0604020202020204" pitchFamily="50" charset="-128"/>
                <a:ea typeface="Arial Unicode MS" panose="020B0604020202020204" pitchFamily="50" charset="-128"/>
                <a:cs typeface="Arial Unicode MS" panose="020B0604020202020204" pitchFamily="50" charset="-128"/>
              </a:rPr>
              <a:t>Establishment of </a:t>
            </a:r>
          </a:p>
          <a:p>
            <a:pPr marL="12700">
              <a:lnSpc>
                <a:spcPct val="100000"/>
              </a:lnSpc>
            </a:pPr>
            <a:r>
              <a:rPr lang="en-US" sz="3200" b="1" dirty="0" smtClean="0">
                <a:latin typeface="Arial Unicode MS" panose="020B0604020202020204" pitchFamily="50" charset="-128"/>
                <a:ea typeface="Arial Unicode MS" panose="020B0604020202020204" pitchFamily="50" charset="-128"/>
                <a:cs typeface="Arial Unicode MS" panose="020B0604020202020204" pitchFamily="50" charset="-128"/>
              </a:rPr>
              <a:t>Public Transportation Open Data Center</a:t>
            </a:r>
            <a:r>
              <a:rPr lang="en-US" sz="3600" b="1" dirty="0" smtClean="0">
                <a:latin typeface="Meiryo"/>
                <a:cs typeface="Meiryo"/>
              </a:rPr>
              <a:t>  </a:t>
            </a:r>
            <a:endParaRPr sz="3600" dirty="0">
              <a:latin typeface="Meiryo"/>
              <a:cs typeface="Meiryo"/>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41</a:t>
            </a:fld>
            <a:endParaRP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70" cy="228600"/>
          </a:xfrm>
          <a:custGeom>
            <a:avLst/>
            <a:gdLst/>
            <a:ahLst/>
            <a:cxnLst/>
            <a:rect l="l" t="t" r="r" b="b"/>
            <a:pathLst>
              <a:path w="1270" h="228600">
                <a:moveTo>
                  <a:pt x="0" y="228600"/>
                </a:moveTo>
                <a:lnTo>
                  <a:pt x="762" y="228600"/>
                </a:lnTo>
                <a:lnTo>
                  <a:pt x="762" y="0"/>
                </a:lnTo>
                <a:lnTo>
                  <a:pt x="0" y="0"/>
                </a:lnTo>
                <a:lnTo>
                  <a:pt x="0" y="228600"/>
                </a:lnTo>
                <a:close/>
              </a:path>
            </a:pathLst>
          </a:custGeom>
          <a:solidFill>
            <a:srgbClr val="F79646"/>
          </a:solidFill>
        </p:spPr>
        <p:txBody>
          <a:bodyPr wrap="square" lIns="0" tIns="0" rIns="0" bIns="0" rtlCol="0"/>
          <a:lstStyle/>
          <a:p>
            <a:endParaRPr/>
          </a:p>
        </p:txBody>
      </p:sp>
      <p:sp>
        <p:nvSpPr>
          <p:cNvPr id="3" name="object 3"/>
          <p:cNvSpPr/>
          <p:nvPr/>
        </p:nvSpPr>
        <p:spPr>
          <a:xfrm>
            <a:off x="761" y="6576821"/>
            <a:ext cx="9144000" cy="0"/>
          </a:xfrm>
          <a:custGeom>
            <a:avLst/>
            <a:gdLst/>
            <a:ahLst/>
            <a:cxnLst/>
            <a:rect l="l" t="t" r="r" b="b"/>
            <a:pathLst>
              <a:path w="9144000">
                <a:moveTo>
                  <a:pt x="0" y="0"/>
                </a:moveTo>
                <a:lnTo>
                  <a:pt x="9144000" y="0"/>
                </a:lnTo>
              </a:path>
            </a:pathLst>
          </a:custGeom>
          <a:ln w="19812">
            <a:solidFill>
              <a:srgbClr val="000000"/>
            </a:solidFill>
          </a:ln>
        </p:spPr>
        <p:txBody>
          <a:bodyPr wrap="square" lIns="0" tIns="0" rIns="0" bIns="0" rtlCol="0"/>
          <a:lstStyle/>
          <a:p>
            <a:endParaRPr/>
          </a:p>
        </p:txBody>
      </p:sp>
      <p:sp>
        <p:nvSpPr>
          <p:cNvPr id="4" name="object 4"/>
          <p:cNvSpPr/>
          <p:nvPr/>
        </p:nvSpPr>
        <p:spPr>
          <a:xfrm>
            <a:off x="0" y="6588252"/>
            <a:ext cx="899160" cy="26974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1" y="761"/>
            <a:ext cx="9144000" cy="1129665"/>
          </a:xfrm>
          <a:custGeom>
            <a:avLst/>
            <a:gdLst/>
            <a:ahLst/>
            <a:cxnLst/>
            <a:rect l="l" t="t" r="r" b="b"/>
            <a:pathLst>
              <a:path w="9144000" h="1129665">
                <a:moveTo>
                  <a:pt x="0" y="0"/>
                </a:moveTo>
                <a:lnTo>
                  <a:pt x="9144000" y="0"/>
                </a:lnTo>
                <a:lnTo>
                  <a:pt x="9144000" y="1129284"/>
                </a:lnTo>
                <a:lnTo>
                  <a:pt x="0" y="1129284"/>
                </a:lnTo>
                <a:lnTo>
                  <a:pt x="0" y="0"/>
                </a:lnTo>
                <a:close/>
              </a:path>
            </a:pathLst>
          </a:custGeom>
          <a:ln w="38100">
            <a:solidFill>
              <a:srgbClr val="FFFFFF"/>
            </a:solidFill>
          </a:ln>
        </p:spPr>
        <p:txBody>
          <a:bodyPr wrap="square" lIns="0" tIns="0" rIns="0" bIns="0" rtlCol="0"/>
          <a:lstStyle/>
          <a:p>
            <a:endParaRPr/>
          </a:p>
        </p:txBody>
      </p:sp>
      <p:sp>
        <p:nvSpPr>
          <p:cNvPr id="6" name="object 6"/>
          <p:cNvSpPr/>
          <p:nvPr/>
        </p:nvSpPr>
        <p:spPr>
          <a:xfrm>
            <a:off x="1618488" y="2199132"/>
            <a:ext cx="142240" cy="3744595"/>
          </a:xfrm>
          <a:custGeom>
            <a:avLst/>
            <a:gdLst/>
            <a:ahLst/>
            <a:cxnLst/>
            <a:rect l="l" t="t" r="r" b="b"/>
            <a:pathLst>
              <a:path w="142239" h="3744595">
                <a:moveTo>
                  <a:pt x="0" y="0"/>
                </a:moveTo>
                <a:lnTo>
                  <a:pt x="141731" y="0"/>
                </a:lnTo>
                <a:lnTo>
                  <a:pt x="141731" y="3744467"/>
                </a:lnTo>
                <a:lnTo>
                  <a:pt x="0" y="3744467"/>
                </a:lnTo>
                <a:lnTo>
                  <a:pt x="0" y="0"/>
                </a:lnTo>
                <a:close/>
              </a:path>
            </a:pathLst>
          </a:custGeom>
          <a:solidFill>
            <a:srgbClr val="F79646"/>
          </a:solidFill>
        </p:spPr>
        <p:txBody>
          <a:bodyPr wrap="square" lIns="0" tIns="0" rIns="0" bIns="0" rtlCol="0"/>
          <a:lstStyle/>
          <a:p>
            <a:endParaRPr/>
          </a:p>
        </p:txBody>
      </p:sp>
      <p:sp>
        <p:nvSpPr>
          <p:cNvPr id="7" name="object 7"/>
          <p:cNvSpPr/>
          <p:nvPr/>
        </p:nvSpPr>
        <p:spPr>
          <a:xfrm>
            <a:off x="0" y="0"/>
            <a:ext cx="9144000" cy="228600"/>
          </a:xfrm>
          <a:custGeom>
            <a:avLst/>
            <a:gdLst/>
            <a:ahLst/>
            <a:cxnLst/>
            <a:rect l="l" t="t" r="r" b="b"/>
            <a:pathLst>
              <a:path w="9144000" h="228600">
                <a:moveTo>
                  <a:pt x="0" y="228600"/>
                </a:moveTo>
                <a:lnTo>
                  <a:pt x="9144000" y="228600"/>
                </a:lnTo>
                <a:lnTo>
                  <a:pt x="9144000" y="0"/>
                </a:lnTo>
                <a:lnTo>
                  <a:pt x="0" y="0"/>
                </a:lnTo>
                <a:lnTo>
                  <a:pt x="0" y="228600"/>
                </a:lnTo>
                <a:close/>
              </a:path>
            </a:pathLst>
          </a:custGeom>
          <a:solidFill>
            <a:srgbClr val="F79646"/>
          </a:solidFill>
        </p:spPr>
        <p:txBody>
          <a:bodyPr wrap="square" lIns="0" tIns="0" rIns="0" bIns="0" rtlCol="0"/>
          <a:lstStyle/>
          <a:p>
            <a:endParaRPr/>
          </a:p>
        </p:txBody>
      </p:sp>
      <p:sp>
        <p:nvSpPr>
          <p:cNvPr id="8" name="object 8"/>
          <p:cNvSpPr txBox="1"/>
          <p:nvPr/>
        </p:nvSpPr>
        <p:spPr>
          <a:xfrm>
            <a:off x="7215746" y="19811"/>
            <a:ext cx="1867535" cy="194310"/>
          </a:xfrm>
          <a:prstGeom prst="rect">
            <a:avLst/>
          </a:prstGeom>
        </p:spPr>
        <p:txBody>
          <a:bodyPr vert="horz" wrap="square" lIns="0" tIns="0" rIns="0" bIns="0" rtlCol="0">
            <a:spAutoFit/>
          </a:bodyPr>
          <a:lstStyle/>
          <a:p>
            <a:pPr marL="12700">
              <a:lnSpc>
                <a:spcPct val="100000"/>
              </a:lnSpc>
            </a:pPr>
            <a:r>
              <a:rPr sz="1200" b="1" spc="-35" dirty="0">
                <a:solidFill>
                  <a:srgbClr val="FFFFFF"/>
                </a:solidFill>
                <a:latin typeface="Arial"/>
                <a:cs typeface="Arial"/>
              </a:rPr>
              <a:t>iii, </a:t>
            </a:r>
            <a:r>
              <a:rPr sz="1200" b="1" spc="-65" dirty="0">
                <a:solidFill>
                  <a:srgbClr val="FFFFFF"/>
                </a:solidFill>
                <a:latin typeface="Arial"/>
                <a:cs typeface="Arial"/>
              </a:rPr>
              <a:t>The </a:t>
            </a:r>
            <a:r>
              <a:rPr sz="1200" b="1" spc="-35" dirty="0">
                <a:solidFill>
                  <a:srgbClr val="FFFFFF"/>
                </a:solidFill>
                <a:latin typeface="Arial"/>
                <a:cs typeface="Arial"/>
              </a:rPr>
              <a:t>University </a:t>
            </a:r>
            <a:r>
              <a:rPr sz="1200" b="1" spc="-25" dirty="0">
                <a:solidFill>
                  <a:srgbClr val="FFFFFF"/>
                </a:solidFill>
                <a:latin typeface="Arial"/>
                <a:cs typeface="Arial"/>
              </a:rPr>
              <a:t>of</a:t>
            </a:r>
            <a:r>
              <a:rPr sz="1200" b="1" spc="145" dirty="0">
                <a:solidFill>
                  <a:srgbClr val="FFFFFF"/>
                </a:solidFill>
                <a:latin typeface="Arial"/>
                <a:cs typeface="Arial"/>
              </a:rPr>
              <a:t> </a:t>
            </a:r>
            <a:r>
              <a:rPr sz="1200" b="1" spc="-35" dirty="0">
                <a:solidFill>
                  <a:srgbClr val="FFFFFF"/>
                </a:solidFill>
                <a:latin typeface="Arial"/>
                <a:cs typeface="Arial"/>
              </a:rPr>
              <a:t>Tokyo</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42</a:t>
            </a:fld>
            <a:endParaRPr dirty="0"/>
          </a:p>
        </p:txBody>
      </p:sp>
      <p:sp>
        <p:nvSpPr>
          <p:cNvPr id="9" name="object 9"/>
          <p:cNvSpPr txBox="1">
            <a:spLocks noGrp="1"/>
          </p:cNvSpPr>
          <p:nvPr>
            <p:ph type="title"/>
          </p:nvPr>
        </p:nvSpPr>
        <p:spPr>
          <a:xfrm>
            <a:off x="1937511" y="2570518"/>
            <a:ext cx="4615689" cy="1179810"/>
          </a:xfrm>
          <a:prstGeom prst="rect">
            <a:avLst/>
          </a:prstGeom>
        </p:spPr>
        <p:txBody>
          <a:bodyPr vert="horz" wrap="square" lIns="0" tIns="0" rIns="0" bIns="0" rtlCol="0">
            <a:spAutoFit/>
          </a:bodyPr>
          <a:lstStyle/>
          <a:p>
            <a:pPr marL="12700">
              <a:lnSpc>
                <a:spcPts val="4580"/>
              </a:lnSpc>
            </a:pPr>
            <a:r>
              <a:rPr sz="4000" spc="-5" dirty="0">
                <a:latin typeface="Tahoma"/>
                <a:cs typeface="Tahoma"/>
              </a:rPr>
              <a:t>PART</a:t>
            </a:r>
            <a:r>
              <a:rPr sz="4000" spc="-90" dirty="0">
                <a:latin typeface="Tahoma"/>
                <a:cs typeface="Tahoma"/>
              </a:rPr>
              <a:t> </a:t>
            </a:r>
            <a:r>
              <a:rPr sz="4000" spc="-5" dirty="0">
                <a:latin typeface="Tahoma"/>
                <a:cs typeface="Tahoma"/>
              </a:rPr>
              <a:t>5</a:t>
            </a:r>
            <a:endParaRPr sz="4000" dirty="0">
              <a:latin typeface="Tahoma"/>
              <a:cs typeface="Tahoma"/>
            </a:endParaRPr>
          </a:p>
          <a:p>
            <a:pPr marL="12700">
              <a:lnSpc>
                <a:spcPts val="4580"/>
              </a:lnSpc>
            </a:pPr>
            <a:r>
              <a:rPr lang="en-US" sz="3600" spc="-5" dirty="0" smtClean="0">
                <a:latin typeface="Arial Unicode MS" panose="020B0604020202020204" pitchFamily="50" charset="-128"/>
                <a:ea typeface="Arial Unicode MS" panose="020B0604020202020204" pitchFamily="50" charset="-128"/>
                <a:cs typeface="Arial Unicode MS" panose="020B0604020202020204" pitchFamily="50" charset="-128"/>
              </a:rPr>
              <a:t>Reference Information </a:t>
            </a:r>
            <a:endParaRPr sz="36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8986" y="6550914"/>
            <a:ext cx="8613775" cy="0"/>
          </a:xfrm>
          <a:custGeom>
            <a:avLst/>
            <a:gdLst/>
            <a:ahLst/>
            <a:cxnLst/>
            <a:rect l="l" t="t" r="r" b="b"/>
            <a:pathLst>
              <a:path w="8613775">
                <a:moveTo>
                  <a:pt x="0" y="0"/>
                </a:moveTo>
                <a:lnTo>
                  <a:pt x="8613648" y="0"/>
                </a:lnTo>
              </a:path>
            </a:pathLst>
          </a:custGeom>
          <a:ln w="28956">
            <a:solidFill>
              <a:srgbClr val="000000"/>
            </a:solidFill>
          </a:ln>
        </p:spPr>
        <p:txBody>
          <a:bodyPr wrap="square" lIns="0" tIns="0" rIns="0" bIns="0" rtlCol="0"/>
          <a:lstStyle/>
          <a:p>
            <a:endParaRPr/>
          </a:p>
        </p:txBody>
      </p:sp>
      <p:sp>
        <p:nvSpPr>
          <p:cNvPr id="3" name="object 3"/>
          <p:cNvSpPr/>
          <p:nvPr/>
        </p:nvSpPr>
        <p:spPr>
          <a:xfrm>
            <a:off x="235458" y="355854"/>
            <a:ext cx="8155305" cy="0"/>
          </a:xfrm>
          <a:custGeom>
            <a:avLst/>
            <a:gdLst/>
            <a:ahLst/>
            <a:cxnLst/>
            <a:rect l="l" t="t" r="r" b="b"/>
            <a:pathLst>
              <a:path w="8155305">
                <a:moveTo>
                  <a:pt x="0" y="0"/>
                </a:moveTo>
                <a:lnTo>
                  <a:pt x="8154924" y="0"/>
                </a:lnTo>
              </a:path>
            </a:pathLst>
          </a:custGeom>
          <a:ln w="28956">
            <a:solidFill>
              <a:srgbClr val="000000"/>
            </a:solidFill>
          </a:ln>
        </p:spPr>
        <p:txBody>
          <a:bodyPr wrap="square" lIns="0" tIns="0" rIns="0" bIns="0" rtlCol="0"/>
          <a:lstStyle/>
          <a:p>
            <a:endParaRPr/>
          </a:p>
        </p:txBody>
      </p:sp>
      <p:sp>
        <p:nvSpPr>
          <p:cNvPr id="4" name="object 4"/>
          <p:cNvSpPr/>
          <p:nvPr/>
        </p:nvSpPr>
        <p:spPr>
          <a:xfrm>
            <a:off x="245363" y="10667"/>
            <a:ext cx="1318260" cy="3368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8439911" y="102107"/>
            <a:ext cx="502907" cy="63398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037831" y="4204715"/>
            <a:ext cx="1933955" cy="2313432"/>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358987" y="4464125"/>
            <a:ext cx="6194213" cy="515526"/>
          </a:xfrm>
          <a:prstGeom prst="rect">
            <a:avLst/>
          </a:prstGeom>
        </p:spPr>
        <p:txBody>
          <a:bodyPr vert="horz" wrap="square" lIns="0" tIns="0" rIns="0" bIns="0" rtlCol="0">
            <a:spAutoFit/>
          </a:bodyPr>
          <a:lstStyle/>
          <a:p>
            <a:pPr marL="12700">
              <a:lnSpc>
                <a:spcPct val="100000"/>
              </a:lnSpc>
            </a:pPr>
            <a:r>
              <a:rPr sz="3350" spc="10" dirty="0" smtClean="0">
                <a:solidFill>
                  <a:srgbClr val="C00000"/>
                </a:solidFill>
                <a:latin typeface="Wingdings"/>
                <a:cs typeface="Wingdings"/>
              </a:rPr>
              <a:t></a:t>
            </a:r>
            <a:r>
              <a:rPr lang="en-US" altLang="ja-JP" sz="3350" spc="10" dirty="0" smtClean="0">
                <a:latin typeface="Meiryo"/>
                <a:cs typeface="Meiryo"/>
              </a:rPr>
              <a:t>Tokyo</a:t>
            </a:r>
            <a:r>
              <a:rPr lang="ja-JP" altLang="en-US" sz="3350" spc="10" dirty="0" smtClean="0">
                <a:latin typeface="Meiryo"/>
                <a:cs typeface="Meiryo"/>
              </a:rPr>
              <a:t> </a:t>
            </a:r>
            <a:r>
              <a:rPr lang="en-US" altLang="ja-JP" sz="3350" spc="10" dirty="0" smtClean="0">
                <a:latin typeface="Meiryo"/>
                <a:cs typeface="Meiryo"/>
              </a:rPr>
              <a:t>Midtown</a:t>
            </a:r>
            <a:r>
              <a:rPr lang="ja-JP" altLang="en-US" sz="3350" spc="10" dirty="0" smtClean="0">
                <a:latin typeface="Meiryo"/>
                <a:cs typeface="Meiryo"/>
              </a:rPr>
              <a:t> </a:t>
            </a:r>
            <a:r>
              <a:rPr lang="en-US" altLang="ja-JP" sz="3350" spc="10" dirty="0" smtClean="0">
                <a:latin typeface="Meiryo"/>
                <a:cs typeface="Meiryo"/>
              </a:rPr>
              <a:t>Hall</a:t>
            </a:r>
            <a:endParaRPr sz="3350" dirty="0">
              <a:latin typeface="Meiryo"/>
              <a:cs typeface="Meiryo"/>
            </a:endParaRPr>
          </a:p>
        </p:txBody>
      </p:sp>
      <p:sp>
        <p:nvSpPr>
          <p:cNvPr id="8" name="object 8"/>
          <p:cNvSpPr txBox="1"/>
          <p:nvPr/>
        </p:nvSpPr>
        <p:spPr>
          <a:xfrm>
            <a:off x="358987" y="5071948"/>
            <a:ext cx="6610350" cy="1134110"/>
          </a:xfrm>
          <a:prstGeom prst="rect">
            <a:avLst/>
          </a:prstGeom>
        </p:spPr>
        <p:txBody>
          <a:bodyPr vert="horz" wrap="square" lIns="0" tIns="0" rIns="0" bIns="0" rtlCol="0">
            <a:spAutoFit/>
          </a:bodyPr>
          <a:lstStyle/>
          <a:p>
            <a:pPr marL="394970">
              <a:lnSpc>
                <a:spcPct val="100000"/>
              </a:lnSpc>
              <a:tabLst>
                <a:tab pos="766445" algn="l"/>
              </a:tabLst>
            </a:pPr>
            <a:r>
              <a:rPr lang="en-US" altLang="ja-JP" sz="2400" spc="20" dirty="0" smtClean="0">
                <a:latin typeface="Arial Unicode MS" panose="020B0604020202020204" pitchFamily="50" charset="-128"/>
                <a:ea typeface="Arial Unicode MS" panose="020B0604020202020204" pitchFamily="50" charset="-128"/>
                <a:cs typeface="Arial Unicode MS" panose="020B0604020202020204" pitchFamily="50" charset="-128"/>
              </a:rPr>
              <a:t>Midtown</a:t>
            </a:r>
            <a:r>
              <a:rPr lang="ja-JP" altLang="en-US" sz="2500" spc="2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500" spc="20" dirty="0" smtClean="0">
                <a:latin typeface="Arial Unicode MS" panose="020B0604020202020204" pitchFamily="50" charset="-128"/>
                <a:ea typeface="Arial Unicode MS" panose="020B0604020202020204" pitchFamily="50" charset="-128"/>
                <a:cs typeface="Arial Unicode MS" panose="020B0604020202020204" pitchFamily="50" charset="-128"/>
              </a:rPr>
              <a:t>East</a:t>
            </a:r>
            <a:r>
              <a:rPr lang="en-US" altLang="ja-JP" sz="2500" spc="2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500" spc="20" dirty="0" smtClean="0">
                <a:latin typeface="Arial Unicode MS" panose="020B0604020202020204" pitchFamily="50" charset="-128"/>
                <a:ea typeface="Arial Unicode MS" panose="020B0604020202020204" pitchFamily="50" charset="-128"/>
                <a:cs typeface="Arial Unicode MS" panose="020B0604020202020204" pitchFamily="50" charset="-128"/>
              </a:rPr>
              <a:t> </a:t>
            </a:r>
            <a:r>
              <a:rPr sz="2500" spc="20" dirty="0" smtClean="0">
                <a:latin typeface="Arial Unicode MS" panose="020B0604020202020204" pitchFamily="50" charset="-128"/>
                <a:ea typeface="Arial Unicode MS" panose="020B0604020202020204" pitchFamily="50" charset="-128"/>
                <a:cs typeface="Arial Unicode MS" panose="020B0604020202020204" pitchFamily="50" charset="-128"/>
              </a:rPr>
              <a:t>B1F</a:t>
            </a:r>
            <a:endParaRPr sz="2500" dirty="0">
              <a:latin typeface="Arial Unicode MS" panose="020B0604020202020204" pitchFamily="50" charset="-128"/>
              <a:ea typeface="Arial Unicode MS" panose="020B0604020202020204" pitchFamily="50" charset="-128"/>
              <a:cs typeface="Arial Unicode MS" panose="020B0604020202020204" pitchFamily="50" charset="-128"/>
            </a:endParaRPr>
          </a:p>
          <a:p>
            <a:pPr marL="12700">
              <a:lnSpc>
                <a:spcPct val="100000"/>
              </a:lnSpc>
              <a:spcBef>
                <a:spcPts val="1910"/>
              </a:spcBef>
            </a:pPr>
            <a:r>
              <a:rPr sz="3350" spc="10" dirty="0">
                <a:solidFill>
                  <a:srgbClr val="C00000"/>
                </a:solidFill>
                <a:latin typeface="Wingdings"/>
                <a:cs typeface="Wingdings"/>
              </a:rPr>
              <a:t></a:t>
            </a:r>
            <a:r>
              <a:rPr sz="3350" spc="10" dirty="0">
                <a:latin typeface="Meiryo"/>
                <a:cs typeface="Meiryo"/>
              </a:rPr>
              <a:t>2015/12/09 </a:t>
            </a:r>
            <a:r>
              <a:rPr sz="3350" spc="5" dirty="0">
                <a:latin typeface="Meiryo"/>
                <a:cs typeface="Meiryo"/>
              </a:rPr>
              <a:t>(Wed) </a:t>
            </a:r>
            <a:r>
              <a:rPr sz="3350" spc="20" dirty="0">
                <a:latin typeface="Meiryo"/>
                <a:cs typeface="Meiryo"/>
              </a:rPr>
              <a:t>～ </a:t>
            </a:r>
            <a:r>
              <a:rPr sz="3350" spc="15" dirty="0">
                <a:latin typeface="Meiryo"/>
                <a:cs typeface="Meiryo"/>
              </a:rPr>
              <a:t>11</a:t>
            </a:r>
            <a:r>
              <a:rPr sz="3350" spc="-130" dirty="0">
                <a:latin typeface="Meiryo"/>
                <a:cs typeface="Meiryo"/>
              </a:rPr>
              <a:t> </a:t>
            </a:r>
            <a:r>
              <a:rPr sz="3350" spc="5" dirty="0">
                <a:latin typeface="Meiryo"/>
                <a:cs typeface="Meiryo"/>
              </a:rPr>
              <a:t>(Fri)</a:t>
            </a:r>
            <a:endParaRPr sz="3350" dirty="0">
              <a:latin typeface="Meiryo"/>
              <a:cs typeface="Meiryo"/>
            </a:endParaRPr>
          </a:p>
        </p:txBody>
      </p:sp>
      <p:sp>
        <p:nvSpPr>
          <p:cNvPr id="9" name="object 9"/>
          <p:cNvSpPr/>
          <p:nvPr/>
        </p:nvSpPr>
        <p:spPr>
          <a:xfrm>
            <a:off x="126492" y="827532"/>
            <a:ext cx="9017508" cy="2601467"/>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8697912" y="6651120"/>
            <a:ext cx="193675" cy="150495"/>
          </a:xfrm>
          <a:prstGeom prst="rect">
            <a:avLst/>
          </a:prstGeom>
        </p:spPr>
        <p:txBody>
          <a:bodyPr vert="horz" wrap="square" lIns="0" tIns="0" rIns="0" bIns="0" rtlCol="0">
            <a:spAutoFit/>
          </a:bodyPr>
          <a:lstStyle/>
          <a:p>
            <a:pPr marL="12700">
              <a:lnSpc>
                <a:spcPts val="1060"/>
              </a:lnSpc>
            </a:pPr>
            <a:r>
              <a:rPr sz="950" b="1" spc="20" dirty="0">
                <a:solidFill>
                  <a:srgbClr val="808080"/>
                </a:solidFill>
                <a:latin typeface="Arial Black"/>
                <a:cs typeface="Arial Black"/>
              </a:rPr>
              <a:t>43</a:t>
            </a:r>
            <a:endParaRPr sz="950">
              <a:latin typeface="Arial Black"/>
              <a:cs typeface="Arial Black"/>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35458" y="355854"/>
            <a:ext cx="8155305" cy="0"/>
          </a:xfrm>
          <a:custGeom>
            <a:avLst/>
            <a:gdLst/>
            <a:ahLst/>
            <a:cxnLst/>
            <a:rect l="l" t="t" r="r" b="b"/>
            <a:pathLst>
              <a:path w="8155305">
                <a:moveTo>
                  <a:pt x="0" y="0"/>
                </a:moveTo>
                <a:lnTo>
                  <a:pt x="8154924" y="0"/>
                </a:lnTo>
              </a:path>
            </a:pathLst>
          </a:custGeom>
          <a:ln w="28956">
            <a:solidFill>
              <a:srgbClr val="000000"/>
            </a:solidFill>
          </a:ln>
        </p:spPr>
        <p:txBody>
          <a:bodyPr wrap="square" lIns="0" tIns="0" rIns="0" bIns="0" rtlCol="0"/>
          <a:lstStyle/>
          <a:p>
            <a:endParaRPr/>
          </a:p>
        </p:txBody>
      </p:sp>
      <p:sp>
        <p:nvSpPr>
          <p:cNvPr id="3" name="object 3"/>
          <p:cNvSpPr/>
          <p:nvPr/>
        </p:nvSpPr>
        <p:spPr>
          <a:xfrm>
            <a:off x="245363" y="10667"/>
            <a:ext cx="1318260" cy="33680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439911" y="102107"/>
            <a:ext cx="502907" cy="63398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048" y="0"/>
            <a:ext cx="5149595" cy="6857999"/>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319229" y="4967897"/>
            <a:ext cx="3612515" cy="601345"/>
          </a:xfrm>
          <a:prstGeom prst="rect">
            <a:avLst/>
          </a:prstGeom>
        </p:spPr>
        <p:txBody>
          <a:bodyPr vert="horz" wrap="square" lIns="0" tIns="0" rIns="0" bIns="0" rtlCol="0">
            <a:spAutoFit/>
          </a:bodyPr>
          <a:lstStyle/>
          <a:p>
            <a:pPr marL="12700">
              <a:lnSpc>
                <a:spcPct val="100000"/>
              </a:lnSpc>
            </a:pPr>
            <a:r>
              <a:rPr sz="3800" b="1" spc="-25" dirty="0">
                <a:latin typeface="Arial Black"/>
                <a:cs typeface="Arial Black"/>
                <a:hlinkClick r:id="rId5"/>
              </a:rPr>
              <a:t>www.tron.org</a:t>
            </a:r>
            <a:endParaRPr sz="3800">
              <a:latin typeface="Arial Black"/>
              <a:cs typeface="Arial Black"/>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70" cy="228600"/>
          </a:xfrm>
          <a:custGeom>
            <a:avLst/>
            <a:gdLst/>
            <a:ahLst/>
            <a:cxnLst/>
            <a:rect l="l" t="t" r="r" b="b"/>
            <a:pathLst>
              <a:path w="1270" h="228600">
                <a:moveTo>
                  <a:pt x="0" y="228600"/>
                </a:moveTo>
                <a:lnTo>
                  <a:pt x="762" y="228600"/>
                </a:lnTo>
                <a:lnTo>
                  <a:pt x="762" y="0"/>
                </a:lnTo>
                <a:lnTo>
                  <a:pt x="0" y="0"/>
                </a:lnTo>
                <a:lnTo>
                  <a:pt x="0" y="228600"/>
                </a:lnTo>
                <a:close/>
              </a:path>
            </a:pathLst>
          </a:custGeom>
          <a:solidFill>
            <a:srgbClr val="F79646"/>
          </a:solidFill>
        </p:spPr>
        <p:txBody>
          <a:bodyPr wrap="square" lIns="0" tIns="0" rIns="0" bIns="0" rtlCol="0"/>
          <a:lstStyle/>
          <a:p>
            <a:endParaRPr/>
          </a:p>
        </p:txBody>
      </p:sp>
      <p:sp>
        <p:nvSpPr>
          <p:cNvPr id="3" name="object 3"/>
          <p:cNvSpPr/>
          <p:nvPr/>
        </p:nvSpPr>
        <p:spPr>
          <a:xfrm>
            <a:off x="761" y="6576821"/>
            <a:ext cx="9144000" cy="0"/>
          </a:xfrm>
          <a:custGeom>
            <a:avLst/>
            <a:gdLst/>
            <a:ahLst/>
            <a:cxnLst/>
            <a:rect l="l" t="t" r="r" b="b"/>
            <a:pathLst>
              <a:path w="9144000">
                <a:moveTo>
                  <a:pt x="0" y="0"/>
                </a:moveTo>
                <a:lnTo>
                  <a:pt x="9144000" y="0"/>
                </a:lnTo>
              </a:path>
            </a:pathLst>
          </a:custGeom>
          <a:ln w="19812">
            <a:solidFill>
              <a:srgbClr val="000000"/>
            </a:solidFill>
          </a:ln>
        </p:spPr>
        <p:txBody>
          <a:bodyPr wrap="square" lIns="0" tIns="0" rIns="0" bIns="0" rtlCol="0"/>
          <a:lstStyle/>
          <a:p>
            <a:endParaRPr/>
          </a:p>
        </p:txBody>
      </p:sp>
      <p:sp>
        <p:nvSpPr>
          <p:cNvPr id="4" name="object 4"/>
          <p:cNvSpPr/>
          <p:nvPr/>
        </p:nvSpPr>
        <p:spPr>
          <a:xfrm>
            <a:off x="0" y="6588252"/>
            <a:ext cx="899160" cy="26974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1" y="761"/>
            <a:ext cx="9144000" cy="1129665"/>
          </a:xfrm>
          <a:custGeom>
            <a:avLst/>
            <a:gdLst/>
            <a:ahLst/>
            <a:cxnLst/>
            <a:rect l="l" t="t" r="r" b="b"/>
            <a:pathLst>
              <a:path w="9144000" h="1129665">
                <a:moveTo>
                  <a:pt x="0" y="0"/>
                </a:moveTo>
                <a:lnTo>
                  <a:pt x="9144000" y="0"/>
                </a:lnTo>
                <a:lnTo>
                  <a:pt x="9144000" y="1129284"/>
                </a:lnTo>
                <a:lnTo>
                  <a:pt x="0" y="1129284"/>
                </a:lnTo>
                <a:lnTo>
                  <a:pt x="0" y="0"/>
                </a:lnTo>
                <a:close/>
              </a:path>
            </a:pathLst>
          </a:custGeom>
          <a:ln w="38100">
            <a:solidFill>
              <a:srgbClr val="FFFFFF"/>
            </a:solidFill>
          </a:ln>
        </p:spPr>
        <p:txBody>
          <a:bodyPr wrap="square" lIns="0" tIns="0" rIns="0" bIns="0" rtlCol="0"/>
          <a:lstStyle/>
          <a:p>
            <a:endParaRPr/>
          </a:p>
        </p:txBody>
      </p:sp>
      <p:sp>
        <p:nvSpPr>
          <p:cNvPr id="6" name="object 6"/>
          <p:cNvSpPr/>
          <p:nvPr/>
        </p:nvSpPr>
        <p:spPr>
          <a:xfrm>
            <a:off x="0" y="0"/>
            <a:ext cx="9144000" cy="228600"/>
          </a:xfrm>
          <a:custGeom>
            <a:avLst/>
            <a:gdLst/>
            <a:ahLst/>
            <a:cxnLst/>
            <a:rect l="l" t="t" r="r" b="b"/>
            <a:pathLst>
              <a:path w="9144000" h="228600">
                <a:moveTo>
                  <a:pt x="0" y="228600"/>
                </a:moveTo>
                <a:lnTo>
                  <a:pt x="9144000" y="228600"/>
                </a:lnTo>
                <a:lnTo>
                  <a:pt x="9144000" y="0"/>
                </a:lnTo>
                <a:lnTo>
                  <a:pt x="0" y="0"/>
                </a:lnTo>
                <a:lnTo>
                  <a:pt x="0" y="228600"/>
                </a:lnTo>
                <a:close/>
              </a:path>
            </a:pathLst>
          </a:custGeom>
          <a:solidFill>
            <a:srgbClr val="F79646"/>
          </a:solidFill>
        </p:spPr>
        <p:txBody>
          <a:bodyPr wrap="square" lIns="0" tIns="0" rIns="0" bIns="0" rtlCol="0"/>
          <a:lstStyle/>
          <a:p>
            <a:endParaRPr/>
          </a:p>
        </p:txBody>
      </p:sp>
      <p:sp>
        <p:nvSpPr>
          <p:cNvPr id="7" name="object 7"/>
          <p:cNvSpPr txBox="1"/>
          <p:nvPr/>
        </p:nvSpPr>
        <p:spPr>
          <a:xfrm>
            <a:off x="7215746" y="19811"/>
            <a:ext cx="1867535" cy="194310"/>
          </a:xfrm>
          <a:prstGeom prst="rect">
            <a:avLst/>
          </a:prstGeom>
        </p:spPr>
        <p:txBody>
          <a:bodyPr vert="horz" wrap="square" lIns="0" tIns="0" rIns="0" bIns="0" rtlCol="0">
            <a:spAutoFit/>
          </a:bodyPr>
          <a:lstStyle/>
          <a:p>
            <a:pPr marL="12700">
              <a:lnSpc>
                <a:spcPct val="100000"/>
              </a:lnSpc>
            </a:pPr>
            <a:r>
              <a:rPr sz="1200" b="1" spc="-35" dirty="0">
                <a:solidFill>
                  <a:srgbClr val="FFFFFF"/>
                </a:solidFill>
                <a:latin typeface="Arial"/>
                <a:cs typeface="Arial"/>
              </a:rPr>
              <a:t>iii, </a:t>
            </a:r>
            <a:r>
              <a:rPr sz="1200" b="1" spc="-65" dirty="0">
                <a:solidFill>
                  <a:srgbClr val="FFFFFF"/>
                </a:solidFill>
                <a:latin typeface="Arial"/>
                <a:cs typeface="Arial"/>
              </a:rPr>
              <a:t>The </a:t>
            </a:r>
            <a:r>
              <a:rPr sz="1200" b="1" spc="-35" dirty="0">
                <a:solidFill>
                  <a:srgbClr val="FFFFFF"/>
                </a:solidFill>
                <a:latin typeface="Arial"/>
                <a:cs typeface="Arial"/>
              </a:rPr>
              <a:t>University </a:t>
            </a:r>
            <a:r>
              <a:rPr sz="1200" b="1" spc="-25" dirty="0">
                <a:solidFill>
                  <a:srgbClr val="FFFFFF"/>
                </a:solidFill>
                <a:latin typeface="Arial"/>
                <a:cs typeface="Arial"/>
              </a:rPr>
              <a:t>of</a:t>
            </a:r>
            <a:r>
              <a:rPr sz="1200" b="1" spc="145" dirty="0">
                <a:solidFill>
                  <a:srgbClr val="FFFFFF"/>
                </a:solidFill>
                <a:latin typeface="Arial"/>
                <a:cs typeface="Arial"/>
              </a:rPr>
              <a:t> </a:t>
            </a:r>
            <a:r>
              <a:rPr sz="1200" b="1" spc="-35" dirty="0">
                <a:solidFill>
                  <a:srgbClr val="FFFFFF"/>
                </a:solidFill>
                <a:latin typeface="Arial"/>
                <a:cs typeface="Arial"/>
              </a:rPr>
              <a:t>Tokyo</a:t>
            </a:r>
            <a:endParaRPr sz="12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5</a:t>
            </a:fld>
            <a:endParaRPr dirty="0"/>
          </a:p>
        </p:txBody>
      </p:sp>
      <p:sp>
        <p:nvSpPr>
          <p:cNvPr id="8" name="object 8"/>
          <p:cNvSpPr txBox="1">
            <a:spLocks noGrp="1"/>
          </p:cNvSpPr>
          <p:nvPr>
            <p:ph type="title"/>
          </p:nvPr>
        </p:nvSpPr>
        <p:spPr>
          <a:xfrm>
            <a:off x="837246" y="2735567"/>
            <a:ext cx="7645400" cy="1107996"/>
          </a:xfrm>
          <a:prstGeom prst="rect">
            <a:avLst/>
          </a:prstGeom>
        </p:spPr>
        <p:txBody>
          <a:bodyPr vert="horz" wrap="square" lIns="0" tIns="0" rIns="0" bIns="0" rtlCol="0">
            <a:spAutoFit/>
          </a:bodyPr>
          <a:lstStyle/>
          <a:p>
            <a:pPr marL="12700">
              <a:lnSpc>
                <a:spcPct val="100000"/>
              </a:lnSpc>
            </a:pPr>
            <a:r>
              <a:rPr lang="en-US" sz="3600" dirty="0" smtClean="0">
                <a:latin typeface="Arial Unicode MS" panose="020B0604020202020204" pitchFamily="50" charset="-128"/>
                <a:ea typeface="Arial Unicode MS" panose="020B0604020202020204" pitchFamily="50" charset="-128"/>
                <a:cs typeface="Arial Unicode MS" panose="020B0604020202020204" pitchFamily="50" charset="-128"/>
              </a:rPr>
              <a:t>From US Success toward Other Parts of the World ….</a:t>
            </a:r>
            <a:r>
              <a:rPr lang="en-US" sz="3600" dirty="0" smtClean="0">
                <a:cs typeface="Arial Unicode MS" panose="020B0604020202020204" pitchFamily="50" charset="-128"/>
              </a:rPr>
              <a:t> </a:t>
            </a:r>
            <a:endParaRPr sz="3600" dirty="0">
              <a:latin typeface="Tahoma"/>
              <a:cs typeface="Tahom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70" cy="228600"/>
          </a:xfrm>
          <a:custGeom>
            <a:avLst/>
            <a:gdLst/>
            <a:ahLst/>
            <a:cxnLst/>
            <a:rect l="l" t="t" r="r" b="b"/>
            <a:pathLst>
              <a:path w="1270" h="228600">
                <a:moveTo>
                  <a:pt x="0" y="228600"/>
                </a:moveTo>
                <a:lnTo>
                  <a:pt x="762" y="228600"/>
                </a:lnTo>
                <a:lnTo>
                  <a:pt x="762" y="0"/>
                </a:lnTo>
                <a:lnTo>
                  <a:pt x="0" y="0"/>
                </a:lnTo>
                <a:lnTo>
                  <a:pt x="0" y="228600"/>
                </a:lnTo>
                <a:close/>
              </a:path>
            </a:pathLst>
          </a:custGeom>
          <a:solidFill>
            <a:srgbClr val="F79646"/>
          </a:solidFill>
        </p:spPr>
        <p:txBody>
          <a:bodyPr wrap="square" lIns="0" tIns="0" rIns="0" bIns="0" rtlCol="0"/>
          <a:lstStyle/>
          <a:p>
            <a:endParaRPr/>
          </a:p>
        </p:txBody>
      </p:sp>
      <p:sp>
        <p:nvSpPr>
          <p:cNvPr id="3" name="object 3"/>
          <p:cNvSpPr/>
          <p:nvPr/>
        </p:nvSpPr>
        <p:spPr>
          <a:xfrm>
            <a:off x="761" y="6576821"/>
            <a:ext cx="9144000" cy="0"/>
          </a:xfrm>
          <a:custGeom>
            <a:avLst/>
            <a:gdLst/>
            <a:ahLst/>
            <a:cxnLst/>
            <a:rect l="l" t="t" r="r" b="b"/>
            <a:pathLst>
              <a:path w="9144000">
                <a:moveTo>
                  <a:pt x="0" y="0"/>
                </a:moveTo>
                <a:lnTo>
                  <a:pt x="9144000" y="0"/>
                </a:lnTo>
              </a:path>
            </a:pathLst>
          </a:custGeom>
          <a:ln w="19812">
            <a:solidFill>
              <a:srgbClr val="000000"/>
            </a:solidFill>
          </a:ln>
        </p:spPr>
        <p:txBody>
          <a:bodyPr wrap="square" lIns="0" tIns="0" rIns="0" bIns="0" rtlCol="0"/>
          <a:lstStyle/>
          <a:p>
            <a:endParaRPr/>
          </a:p>
        </p:txBody>
      </p:sp>
      <p:sp>
        <p:nvSpPr>
          <p:cNvPr id="4" name="object 4"/>
          <p:cNvSpPr/>
          <p:nvPr/>
        </p:nvSpPr>
        <p:spPr>
          <a:xfrm>
            <a:off x="0" y="6588252"/>
            <a:ext cx="899160" cy="26974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1" y="761"/>
            <a:ext cx="9144000" cy="1129665"/>
          </a:xfrm>
          <a:custGeom>
            <a:avLst/>
            <a:gdLst/>
            <a:ahLst/>
            <a:cxnLst/>
            <a:rect l="l" t="t" r="r" b="b"/>
            <a:pathLst>
              <a:path w="9144000" h="1129665">
                <a:moveTo>
                  <a:pt x="0" y="0"/>
                </a:moveTo>
                <a:lnTo>
                  <a:pt x="9144000" y="0"/>
                </a:lnTo>
                <a:lnTo>
                  <a:pt x="9144000" y="1129284"/>
                </a:lnTo>
                <a:lnTo>
                  <a:pt x="0" y="1129284"/>
                </a:lnTo>
                <a:lnTo>
                  <a:pt x="0" y="0"/>
                </a:lnTo>
                <a:close/>
              </a:path>
            </a:pathLst>
          </a:custGeom>
          <a:ln w="38100">
            <a:solidFill>
              <a:srgbClr val="FFFFFF"/>
            </a:solidFill>
          </a:ln>
        </p:spPr>
        <p:txBody>
          <a:bodyPr wrap="square" lIns="0" tIns="0" rIns="0" bIns="0" rtlCol="0"/>
          <a:lstStyle/>
          <a:p>
            <a:endParaRPr/>
          </a:p>
        </p:txBody>
      </p:sp>
      <p:sp>
        <p:nvSpPr>
          <p:cNvPr id="6" name="object 6"/>
          <p:cNvSpPr/>
          <p:nvPr/>
        </p:nvSpPr>
        <p:spPr>
          <a:xfrm>
            <a:off x="0" y="0"/>
            <a:ext cx="9144000" cy="228600"/>
          </a:xfrm>
          <a:custGeom>
            <a:avLst/>
            <a:gdLst/>
            <a:ahLst/>
            <a:cxnLst/>
            <a:rect l="l" t="t" r="r" b="b"/>
            <a:pathLst>
              <a:path w="9144000" h="228600">
                <a:moveTo>
                  <a:pt x="0" y="228600"/>
                </a:moveTo>
                <a:lnTo>
                  <a:pt x="9144000" y="228600"/>
                </a:lnTo>
                <a:lnTo>
                  <a:pt x="9144000" y="0"/>
                </a:lnTo>
                <a:lnTo>
                  <a:pt x="0" y="0"/>
                </a:lnTo>
                <a:lnTo>
                  <a:pt x="0" y="228600"/>
                </a:lnTo>
                <a:close/>
              </a:path>
            </a:pathLst>
          </a:custGeom>
          <a:solidFill>
            <a:srgbClr val="F79646"/>
          </a:solidFill>
        </p:spPr>
        <p:txBody>
          <a:bodyPr wrap="square" lIns="0" tIns="0" rIns="0" bIns="0" rtlCol="0"/>
          <a:lstStyle/>
          <a:p>
            <a:endParaRPr/>
          </a:p>
        </p:txBody>
      </p:sp>
      <p:sp>
        <p:nvSpPr>
          <p:cNvPr id="7" name="object 7"/>
          <p:cNvSpPr txBox="1"/>
          <p:nvPr/>
        </p:nvSpPr>
        <p:spPr>
          <a:xfrm>
            <a:off x="7215746" y="19811"/>
            <a:ext cx="1867535" cy="194310"/>
          </a:xfrm>
          <a:prstGeom prst="rect">
            <a:avLst/>
          </a:prstGeom>
        </p:spPr>
        <p:txBody>
          <a:bodyPr vert="horz" wrap="square" lIns="0" tIns="0" rIns="0" bIns="0" rtlCol="0">
            <a:spAutoFit/>
          </a:bodyPr>
          <a:lstStyle/>
          <a:p>
            <a:pPr marL="12700">
              <a:lnSpc>
                <a:spcPct val="100000"/>
              </a:lnSpc>
            </a:pPr>
            <a:r>
              <a:rPr sz="1200" b="1" spc="-35" dirty="0">
                <a:solidFill>
                  <a:srgbClr val="FFFFFF"/>
                </a:solidFill>
                <a:latin typeface="Arial"/>
                <a:cs typeface="Arial"/>
              </a:rPr>
              <a:t>iii, </a:t>
            </a:r>
            <a:r>
              <a:rPr sz="1200" b="1" spc="-65" dirty="0">
                <a:solidFill>
                  <a:srgbClr val="FFFFFF"/>
                </a:solidFill>
                <a:latin typeface="Arial"/>
                <a:cs typeface="Arial"/>
              </a:rPr>
              <a:t>The </a:t>
            </a:r>
            <a:r>
              <a:rPr sz="1200" b="1" spc="-35" dirty="0">
                <a:solidFill>
                  <a:srgbClr val="FFFFFF"/>
                </a:solidFill>
                <a:latin typeface="Arial"/>
                <a:cs typeface="Arial"/>
              </a:rPr>
              <a:t>University </a:t>
            </a:r>
            <a:r>
              <a:rPr sz="1200" b="1" spc="-25" dirty="0">
                <a:solidFill>
                  <a:srgbClr val="FFFFFF"/>
                </a:solidFill>
                <a:latin typeface="Arial"/>
                <a:cs typeface="Arial"/>
              </a:rPr>
              <a:t>of</a:t>
            </a:r>
            <a:r>
              <a:rPr sz="1200" b="1" spc="145" dirty="0">
                <a:solidFill>
                  <a:srgbClr val="FFFFFF"/>
                </a:solidFill>
                <a:latin typeface="Arial"/>
                <a:cs typeface="Arial"/>
              </a:rPr>
              <a:t> </a:t>
            </a:r>
            <a:r>
              <a:rPr sz="1200" b="1" spc="-35" dirty="0">
                <a:solidFill>
                  <a:srgbClr val="FFFFFF"/>
                </a:solidFill>
                <a:latin typeface="Arial"/>
                <a:cs typeface="Arial"/>
              </a:rPr>
              <a:t>Tokyo</a:t>
            </a:r>
            <a:endParaRPr sz="12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6</a:t>
            </a:fld>
            <a:endParaRPr dirty="0"/>
          </a:p>
        </p:txBody>
      </p:sp>
      <p:sp>
        <p:nvSpPr>
          <p:cNvPr id="8" name="object 8"/>
          <p:cNvSpPr txBox="1">
            <a:spLocks noGrp="1"/>
          </p:cNvSpPr>
          <p:nvPr>
            <p:ph type="title"/>
          </p:nvPr>
        </p:nvSpPr>
        <p:spPr>
          <a:xfrm>
            <a:off x="837246" y="2278367"/>
            <a:ext cx="7645400" cy="1107996"/>
          </a:xfrm>
          <a:prstGeom prst="rect">
            <a:avLst/>
          </a:prstGeom>
        </p:spPr>
        <p:txBody>
          <a:bodyPr vert="horz" wrap="square" lIns="0" tIns="0" rIns="0" bIns="0" rtlCol="0">
            <a:spAutoFit/>
          </a:bodyPr>
          <a:lstStyle/>
          <a:p>
            <a:pPr marL="12700" marR="5080" indent="2667000" algn="ctr">
              <a:lnSpc>
                <a:spcPct val="100000"/>
              </a:lnSpc>
            </a:pPr>
            <a:r>
              <a:rPr lang="en-US" sz="3600" dirty="0" smtClean="0">
                <a:latin typeface="Arial Unicode MS" panose="020B0604020202020204" pitchFamily="50" charset="-128"/>
                <a:ea typeface="Arial Unicode MS" panose="020B0604020202020204" pitchFamily="50" charset="-128"/>
                <a:cs typeface="Arial Unicode MS" panose="020B0604020202020204" pitchFamily="50" charset="-128"/>
              </a:rPr>
              <a:t>For Example, </a:t>
            </a:r>
            <a:br>
              <a:rPr lang="en-US" sz="3600" dirty="0" smtClean="0">
                <a:latin typeface="Arial Unicode MS" panose="020B0604020202020204" pitchFamily="50" charset="-128"/>
                <a:ea typeface="Arial Unicode MS" panose="020B0604020202020204" pitchFamily="50" charset="-128"/>
                <a:cs typeface="Arial Unicode MS" panose="020B0604020202020204" pitchFamily="50" charset="-128"/>
              </a:rPr>
            </a:br>
            <a:r>
              <a:rPr lang="en-US" sz="3600" dirty="0" smtClean="0">
                <a:latin typeface="Arial Unicode MS" panose="020B0604020202020204" pitchFamily="50" charset="-128"/>
                <a:ea typeface="Arial Unicode MS" panose="020B0604020202020204" pitchFamily="50" charset="-128"/>
                <a:cs typeface="Arial Unicode MS" panose="020B0604020202020204" pitchFamily="50" charset="-128"/>
              </a:rPr>
              <a:t>the London Olympics</a:t>
            </a:r>
            <a:endParaRPr sz="36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70" cy="228600"/>
          </a:xfrm>
          <a:custGeom>
            <a:avLst/>
            <a:gdLst/>
            <a:ahLst/>
            <a:cxnLst/>
            <a:rect l="l" t="t" r="r" b="b"/>
            <a:pathLst>
              <a:path w="1270" h="228600">
                <a:moveTo>
                  <a:pt x="0" y="228600"/>
                </a:moveTo>
                <a:lnTo>
                  <a:pt x="762" y="228600"/>
                </a:lnTo>
                <a:lnTo>
                  <a:pt x="762" y="0"/>
                </a:lnTo>
                <a:lnTo>
                  <a:pt x="0" y="0"/>
                </a:lnTo>
                <a:lnTo>
                  <a:pt x="0" y="228600"/>
                </a:lnTo>
                <a:close/>
              </a:path>
            </a:pathLst>
          </a:custGeom>
          <a:solidFill>
            <a:srgbClr val="F79646"/>
          </a:solidFill>
        </p:spPr>
        <p:txBody>
          <a:bodyPr wrap="square" lIns="0" tIns="0" rIns="0" bIns="0" rtlCol="0"/>
          <a:lstStyle/>
          <a:p>
            <a:endParaRPr/>
          </a:p>
        </p:txBody>
      </p:sp>
      <p:sp>
        <p:nvSpPr>
          <p:cNvPr id="3" name="object 3"/>
          <p:cNvSpPr/>
          <p:nvPr/>
        </p:nvSpPr>
        <p:spPr>
          <a:xfrm>
            <a:off x="761" y="6576821"/>
            <a:ext cx="9144000" cy="0"/>
          </a:xfrm>
          <a:custGeom>
            <a:avLst/>
            <a:gdLst/>
            <a:ahLst/>
            <a:cxnLst/>
            <a:rect l="l" t="t" r="r" b="b"/>
            <a:pathLst>
              <a:path w="9144000">
                <a:moveTo>
                  <a:pt x="0" y="0"/>
                </a:moveTo>
                <a:lnTo>
                  <a:pt x="9144000" y="0"/>
                </a:lnTo>
              </a:path>
            </a:pathLst>
          </a:custGeom>
          <a:ln w="19812">
            <a:solidFill>
              <a:srgbClr val="000000"/>
            </a:solidFill>
          </a:ln>
        </p:spPr>
        <p:txBody>
          <a:bodyPr wrap="square" lIns="0" tIns="0" rIns="0" bIns="0" rtlCol="0"/>
          <a:lstStyle/>
          <a:p>
            <a:endParaRPr/>
          </a:p>
        </p:txBody>
      </p:sp>
      <p:sp>
        <p:nvSpPr>
          <p:cNvPr id="4" name="object 4"/>
          <p:cNvSpPr/>
          <p:nvPr/>
        </p:nvSpPr>
        <p:spPr>
          <a:xfrm>
            <a:off x="0" y="6588252"/>
            <a:ext cx="899160" cy="26974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1" y="761"/>
            <a:ext cx="9144000" cy="1129665"/>
          </a:xfrm>
          <a:custGeom>
            <a:avLst/>
            <a:gdLst/>
            <a:ahLst/>
            <a:cxnLst/>
            <a:rect l="l" t="t" r="r" b="b"/>
            <a:pathLst>
              <a:path w="9144000" h="1129665">
                <a:moveTo>
                  <a:pt x="0" y="0"/>
                </a:moveTo>
                <a:lnTo>
                  <a:pt x="9144000" y="0"/>
                </a:lnTo>
                <a:lnTo>
                  <a:pt x="9144000" y="1129284"/>
                </a:lnTo>
                <a:lnTo>
                  <a:pt x="0" y="1129284"/>
                </a:lnTo>
                <a:lnTo>
                  <a:pt x="0" y="0"/>
                </a:lnTo>
                <a:close/>
              </a:path>
            </a:pathLst>
          </a:custGeom>
          <a:ln w="38100">
            <a:solidFill>
              <a:srgbClr val="FFFFFF"/>
            </a:solidFill>
          </a:ln>
        </p:spPr>
        <p:txBody>
          <a:bodyPr wrap="square" lIns="0" tIns="0" rIns="0" bIns="0" rtlCol="0"/>
          <a:lstStyle/>
          <a:p>
            <a:endParaRPr/>
          </a:p>
        </p:txBody>
      </p:sp>
      <p:sp>
        <p:nvSpPr>
          <p:cNvPr id="6" name="object 6"/>
          <p:cNvSpPr/>
          <p:nvPr/>
        </p:nvSpPr>
        <p:spPr>
          <a:xfrm>
            <a:off x="0" y="0"/>
            <a:ext cx="9144000" cy="228600"/>
          </a:xfrm>
          <a:custGeom>
            <a:avLst/>
            <a:gdLst/>
            <a:ahLst/>
            <a:cxnLst/>
            <a:rect l="l" t="t" r="r" b="b"/>
            <a:pathLst>
              <a:path w="9144000" h="228600">
                <a:moveTo>
                  <a:pt x="0" y="228600"/>
                </a:moveTo>
                <a:lnTo>
                  <a:pt x="9144000" y="228600"/>
                </a:lnTo>
                <a:lnTo>
                  <a:pt x="9144000" y="0"/>
                </a:lnTo>
                <a:lnTo>
                  <a:pt x="0" y="0"/>
                </a:lnTo>
                <a:lnTo>
                  <a:pt x="0" y="228600"/>
                </a:lnTo>
                <a:close/>
              </a:path>
            </a:pathLst>
          </a:custGeom>
          <a:solidFill>
            <a:srgbClr val="F79646"/>
          </a:solidFill>
        </p:spPr>
        <p:txBody>
          <a:bodyPr wrap="square" lIns="0" tIns="0" rIns="0" bIns="0" rtlCol="0"/>
          <a:lstStyle/>
          <a:p>
            <a:endParaRPr/>
          </a:p>
        </p:txBody>
      </p:sp>
      <p:sp>
        <p:nvSpPr>
          <p:cNvPr id="7" name="object 7"/>
          <p:cNvSpPr txBox="1"/>
          <p:nvPr/>
        </p:nvSpPr>
        <p:spPr>
          <a:xfrm>
            <a:off x="7215746" y="19811"/>
            <a:ext cx="1867535" cy="194310"/>
          </a:xfrm>
          <a:prstGeom prst="rect">
            <a:avLst/>
          </a:prstGeom>
        </p:spPr>
        <p:txBody>
          <a:bodyPr vert="horz" wrap="square" lIns="0" tIns="0" rIns="0" bIns="0" rtlCol="0">
            <a:spAutoFit/>
          </a:bodyPr>
          <a:lstStyle/>
          <a:p>
            <a:pPr marL="12700">
              <a:lnSpc>
                <a:spcPct val="100000"/>
              </a:lnSpc>
            </a:pPr>
            <a:r>
              <a:rPr sz="1200" b="1" spc="-35" dirty="0">
                <a:solidFill>
                  <a:srgbClr val="FFFFFF"/>
                </a:solidFill>
                <a:latin typeface="Arial"/>
                <a:cs typeface="Arial"/>
              </a:rPr>
              <a:t>iii, </a:t>
            </a:r>
            <a:r>
              <a:rPr sz="1200" b="1" spc="-65" dirty="0">
                <a:solidFill>
                  <a:srgbClr val="FFFFFF"/>
                </a:solidFill>
                <a:latin typeface="Arial"/>
                <a:cs typeface="Arial"/>
              </a:rPr>
              <a:t>The </a:t>
            </a:r>
            <a:r>
              <a:rPr sz="1200" b="1" spc="-35" dirty="0">
                <a:solidFill>
                  <a:srgbClr val="FFFFFF"/>
                </a:solidFill>
                <a:latin typeface="Arial"/>
                <a:cs typeface="Arial"/>
              </a:rPr>
              <a:t>University </a:t>
            </a:r>
            <a:r>
              <a:rPr sz="1200" b="1" spc="-25" dirty="0">
                <a:solidFill>
                  <a:srgbClr val="FFFFFF"/>
                </a:solidFill>
                <a:latin typeface="Arial"/>
                <a:cs typeface="Arial"/>
              </a:rPr>
              <a:t>of</a:t>
            </a:r>
            <a:r>
              <a:rPr sz="1200" b="1" spc="145" dirty="0">
                <a:solidFill>
                  <a:srgbClr val="FFFFFF"/>
                </a:solidFill>
                <a:latin typeface="Arial"/>
                <a:cs typeface="Arial"/>
              </a:rPr>
              <a:t> </a:t>
            </a:r>
            <a:r>
              <a:rPr sz="1200" b="1" spc="-35" dirty="0">
                <a:solidFill>
                  <a:srgbClr val="FFFFFF"/>
                </a:solidFill>
                <a:latin typeface="Arial"/>
                <a:cs typeface="Arial"/>
              </a:rPr>
              <a:t>Tokyo</a:t>
            </a:r>
            <a:endParaRPr sz="1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7</a:t>
            </a:fld>
            <a:endParaRPr dirty="0"/>
          </a:p>
        </p:txBody>
      </p:sp>
      <p:sp>
        <p:nvSpPr>
          <p:cNvPr id="8" name="object 8"/>
          <p:cNvSpPr txBox="1">
            <a:spLocks noGrp="1"/>
          </p:cNvSpPr>
          <p:nvPr>
            <p:ph type="body" idx="1"/>
          </p:nvPr>
        </p:nvSpPr>
        <p:spPr>
          <a:xfrm>
            <a:off x="311698" y="1146111"/>
            <a:ext cx="8520602" cy="2251308"/>
          </a:xfrm>
          <a:prstGeom prst="rect">
            <a:avLst/>
          </a:prstGeom>
        </p:spPr>
        <p:txBody>
          <a:bodyPr vert="horz" wrap="square" lIns="0" tIns="1132255" rIns="0" bIns="0" rtlCol="0">
            <a:spAutoFit/>
          </a:bodyPr>
          <a:lstStyle/>
          <a:p>
            <a:pPr marL="1473835">
              <a:lnSpc>
                <a:spcPct val="100000"/>
              </a:lnSpc>
            </a:pPr>
            <a:r>
              <a:rPr lang="en-US" sz="3600" dirty="0" smtClean="0">
                <a:solidFill>
                  <a:srgbClr val="3E3E3E"/>
                </a:solidFill>
                <a:latin typeface="Arial Unicode MS" panose="020B0604020202020204" pitchFamily="50" charset="-128"/>
                <a:ea typeface="Arial Unicode MS" panose="020B0604020202020204" pitchFamily="50" charset="-128"/>
                <a:cs typeface="Arial Unicode MS" panose="020B0604020202020204" pitchFamily="50" charset="-128"/>
              </a:rPr>
              <a:t>Then, the Joint Communique issued at G8 Summit in 2014</a:t>
            </a:r>
            <a:endParaRPr sz="3600" dirty="0">
              <a:latin typeface="Meiryo"/>
              <a:cs typeface="Meiryo"/>
            </a:endParaRPr>
          </a:p>
        </p:txBody>
      </p:sp>
      <p:sp>
        <p:nvSpPr>
          <p:cNvPr id="9" name="object 9"/>
          <p:cNvSpPr txBox="1"/>
          <p:nvPr/>
        </p:nvSpPr>
        <p:spPr>
          <a:xfrm>
            <a:off x="2971800" y="5053406"/>
            <a:ext cx="3190303" cy="430887"/>
          </a:xfrm>
          <a:prstGeom prst="rect">
            <a:avLst/>
          </a:prstGeom>
        </p:spPr>
        <p:txBody>
          <a:bodyPr vert="horz" wrap="square" lIns="0" tIns="0" rIns="0" bIns="0" rtlCol="0">
            <a:spAutoFit/>
          </a:bodyPr>
          <a:lstStyle/>
          <a:p>
            <a:pPr marL="12700">
              <a:lnSpc>
                <a:spcPct val="100000"/>
              </a:lnSpc>
            </a:pPr>
            <a:r>
              <a:rPr lang="en-US" sz="2800" b="1" dirty="0" smtClean="0">
                <a:solidFill>
                  <a:srgbClr val="3E3E3E"/>
                </a:solidFill>
                <a:latin typeface="Arial Unicode MS" panose="020B0604020202020204" pitchFamily="50" charset="-128"/>
                <a:ea typeface="Arial Unicode MS" panose="020B0604020202020204" pitchFamily="50" charset="-128"/>
                <a:cs typeface="Arial Unicode MS" panose="020B0604020202020204" pitchFamily="50" charset="-128"/>
              </a:rPr>
              <a:t>Open Data Charter</a:t>
            </a:r>
            <a:endParaRPr sz="2800" dirty="0">
              <a:latin typeface="Meiryo"/>
              <a:cs typeface="Meiryo"/>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70" cy="228600"/>
          </a:xfrm>
          <a:custGeom>
            <a:avLst/>
            <a:gdLst/>
            <a:ahLst/>
            <a:cxnLst/>
            <a:rect l="l" t="t" r="r" b="b"/>
            <a:pathLst>
              <a:path w="1270" h="228600">
                <a:moveTo>
                  <a:pt x="0" y="228600"/>
                </a:moveTo>
                <a:lnTo>
                  <a:pt x="762" y="228600"/>
                </a:lnTo>
                <a:lnTo>
                  <a:pt x="762" y="0"/>
                </a:lnTo>
                <a:lnTo>
                  <a:pt x="0" y="0"/>
                </a:lnTo>
                <a:lnTo>
                  <a:pt x="0" y="228600"/>
                </a:lnTo>
                <a:close/>
              </a:path>
            </a:pathLst>
          </a:custGeom>
          <a:solidFill>
            <a:srgbClr val="F79646"/>
          </a:solidFill>
        </p:spPr>
        <p:txBody>
          <a:bodyPr wrap="square" lIns="0" tIns="0" rIns="0" bIns="0" rtlCol="0"/>
          <a:lstStyle/>
          <a:p>
            <a:endParaRPr/>
          </a:p>
        </p:txBody>
      </p:sp>
      <p:sp>
        <p:nvSpPr>
          <p:cNvPr id="3" name="object 3"/>
          <p:cNvSpPr/>
          <p:nvPr/>
        </p:nvSpPr>
        <p:spPr>
          <a:xfrm>
            <a:off x="761" y="6576821"/>
            <a:ext cx="9144000" cy="0"/>
          </a:xfrm>
          <a:custGeom>
            <a:avLst/>
            <a:gdLst/>
            <a:ahLst/>
            <a:cxnLst/>
            <a:rect l="l" t="t" r="r" b="b"/>
            <a:pathLst>
              <a:path w="9144000">
                <a:moveTo>
                  <a:pt x="0" y="0"/>
                </a:moveTo>
                <a:lnTo>
                  <a:pt x="9144000" y="0"/>
                </a:lnTo>
              </a:path>
            </a:pathLst>
          </a:custGeom>
          <a:ln w="19812">
            <a:solidFill>
              <a:srgbClr val="000000"/>
            </a:solidFill>
          </a:ln>
        </p:spPr>
        <p:txBody>
          <a:bodyPr wrap="square" lIns="0" tIns="0" rIns="0" bIns="0" rtlCol="0"/>
          <a:lstStyle/>
          <a:p>
            <a:endParaRPr/>
          </a:p>
        </p:txBody>
      </p:sp>
      <p:sp>
        <p:nvSpPr>
          <p:cNvPr id="4" name="object 4"/>
          <p:cNvSpPr/>
          <p:nvPr/>
        </p:nvSpPr>
        <p:spPr>
          <a:xfrm>
            <a:off x="0" y="6588252"/>
            <a:ext cx="899160" cy="26974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1" y="761"/>
            <a:ext cx="9144000" cy="1129665"/>
          </a:xfrm>
          <a:custGeom>
            <a:avLst/>
            <a:gdLst/>
            <a:ahLst/>
            <a:cxnLst/>
            <a:rect l="l" t="t" r="r" b="b"/>
            <a:pathLst>
              <a:path w="9144000" h="1129665">
                <a:moveTo>
                  <a:pt x="0" y="0"/>
                </a:moveTo>
                <a:lnTo>
                  <a:pt x="9144000" y="0"/>
                </a:lnTo>
                <a:lnTo>
                  <a:pt x="9144000" y="1129284"/>
                </a:lnTo>
                <a:lnTo>
                  <a:pt x="0" y="1129284"/>
                </a:lnTo>
                <a:lnTo>
                  <a:pt x="0" y="0"/>
                </a:lnTo>
                <a:close/>
              </a:path>
            </a:pathLst>
          </a:custGeom>
          <a:ln w="38100">
            <a:solidFill>
              <a:srgbClr val="FFFFFF"/>
            </a:solidFill>
          </a:ln>
        </p:spPr>
        <p:txBody>
          <a:bodyPr wrap="square" lIns="0" tIns="0" rIns="0" bIns="0" rtlCol="0"/>
          <a:lstStyle/>
          <a:p>
            <a:endParaRPr/>
          </a:p>
        </p:txBody>
      </p:sp>
      <p:sp>
        <p:nvSpPr>
          <p:cNvPr id="6" name="object 6"/>
          <p:cNvSpPr/>
          <p:nvPr/>
        </p:nvSpPr>
        <p:spPr>
          <a:xfrm>
            <a:off x="1618488" y="2199132"/>
            <a:ext cx="142240" cy="3744595"/>
          </a:xfrm>
          <a:custGeom>
            <a:avLst/>
            <a:gdLst/>
            <a:ahLst/>
            <a:cxnLst/>
            <a:rect l="l" t="t" r="r" b="b"/>
            <a:pathLst>
              <a:path w="142239" h="3744595">
                <a:moveTo>
                  <a:pt x="0" y="0"/>
                </a:moveTo>
                <a:lnTo>
                  <a:pt x="141731" y="0"/>
                </a:lnTo>
                <a:lnTo>
                  <a:pt x="141731" y="3744467"/>
                </a:lnTo>
                <a:lnTo>
                  <a:pt x="0" y="3744467"/>
                </a:lnTo>
                <a:lnTo>
                  <a:pt x="0" y="0"/>
                </a:lnTo>
                <a:close/>
              </a:path>
            </a:pathLst>
          </a:custGeom>
          <a:solidFill>
            <a:srgbClr val="F79646"/>
          </a:solidFill>
        </p:spPr>
        <p:txBody>
          <a:bodyPr wrap="square" lIns="0" tIns="0" rIns="0" bIns="0" rtlCol="0"/>
          <a:lstStyle/>
          <a:p>
            <a:endParaRPr/>
          </a:p>
        </p:txBody>
      </p:sp>
      <p:sp>
        <p:nvSpPr>
          <p:cNvPr id="7" name="object 7"/>
          <p:cNvSpPr/>
          <p:nvPr/>
        </p:nvSpPr>
        <p:spPr>
          <a:xfrm>
            <a:off x="0" y="0"/>
            <a:ext cx="9144000" cy="228600"/>
          </a:xfrm>
          <a:custGeom>
            <a:avLst/>
            <a:gdLst/>
            <a:ahLst/>
            <a:cxnLst/>
            <a:rect l="l" t="t" r="r" b="b"/>
            <a:pathLst>
              <a:path w="9144000" h="228600">
                <a:moveTo>
                  <a:pt x="0" y="228600"/>
                </a:moveTo>
                <a:lnTo>
                  <a:pt x="9144000" y="228600"/>
                </a:lnTo>
                <a:lnTo>
                  <a:pt x="9144000" y="0"/>
                </a:lnTo>
                <a:lnTo>
                  <a:pt x="0" y="0"/>
                </a:lnTo>
                <a:lnTo>
                  <a:pt x="0" y="228600"/>
                </a:lnTo>
                <a:close/>
              </a:path>
            </a:pathLst>
          </a:custGeom>
          <a:solidFill>
            <a:srgbClr val="F79646"/>
          </a:solidFill>
        </p:spPr>
        <p:txBody>
          <a:bodyPr wrap="square" lIns="0" tIns="0" rIns="0" bIns="0" rtlCol="0"/>
          <a:lstStyle/>
          <a:p>
            <a:endParaRPr/>
          </a:p>
        </p:txBody>
      </p:sp>
      <p:sp>
        <p:nvSpPr>
          <p:cNvPr id="8" name="object 8"/>
          <p:cNvSpPr txBox="1"/>
          <p:nvPr/>
        </p:nvSpPr>
        <p:spPr>
          <a:xfrm>
            <a:off x="7215746" y="19811"/>
            <a:ext cx="1867535" cy="194310"/>
          </a:xfrm>
          <a:prstGeom prst="rect">
            <a:avLst/>
          </a:prstGeom>
        </p:spPr>
        <p:txBody>
          <a:bodyPr vert="horz" wrap="square" lIns="0" tIns="0" rIns="0" bIns="0" rtlCol="0">
            <a:spAutoFit/>
          </a:bodyPr>
          <a:lstStyle/>
          <a:p>
            <a:pPr marL="12700">
              <a:lnSpc>
                <a:spcPct val="100000"/>
              </a:lnSpc>
            </a:pPr>
            <a:r>
              <a:rPr sz="1200" b="1" spc="-35" dirty="0">
                <a:solidFill>
                  <a:srgbClr val="FFFFFF"/>
                </a:solidFill>
                <a:latin typeface="Arial"/>
                <a:cs typeface="Arial"/>
              </a:rPr>
              <a:t>iii, </a:t>
            </a:r>
            <a:r>
              <a:rPr sz="1200" b="1" spc="-65" dirty="0">
                <a:solidFill>
                  <a:srgbClr val="FFFFFF"/>
                </a:solidFill>
                <a:latin typeface="Arial"/>
                <a:cs typeface="Arial"/>
              </a:rPr>
              <a:t>The </a:t>
            </a:r>
            <a:r>
              <a:rPr sz="1200" b="1" spc="-35" dirty="0">
                <a:solidFill>
                  <a:srgbClr val="FFFFFF"/>
                </a:solidFill>
                <a:latin typeface="Arial"/>
                <a:cs typeface="Arial"/>
              </a:rPr>
              <a:t>University </a:t>
            </a:r>
            <a:r>
              <a:rPr sz="1200" b="1" spc="-25" dirty="0">
                <a:solidFill>
                  <a:srgbClr val="FFFFFF"/>
                </a:solidFill>
                <a:latin typeface="Arial"/>
                <a:cs typeface="Arial"/>
              </a:rPr>
              <a:t>of</a:t>
            </a:r>
            <a:r>
              <a:rPr sz="1200" b="1" spc="145" dirty="0">
                <a:solidFill>
                  <a:srgbClr val="FFFFFF"/>
                </a:solidFill>
                <a:latin typeface="Arial"/>
                <a:cs typeface="Arial"/>
              </a:rPr>
              <a:t> </a:t>
            </a:r>
            <a:r>
              <a:rPr sz="1200" b="1" spc="-35" dirty="0">
                <a:solidFill>
                  <a:srgbClr val="FFFFFF"/>
                </a:solidFill>
                <a:latin typeface="Arial"/>
                <a:cs typeface="Arial"/>
              </a:rPr>
              <a:t>Tokyo</a:t>
            </a:r>
            <a:endParaRPr sz="120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8</a:t>
            </a:fld>
            <a:endParaRPr dirty="0"/>
          </a:p>
        </p:txBody>
      </p:sp>
      <p:sp>
        <p:nvSpPr>
          <p:cNvPr id="9" name="object 9"/>
          <p:cNvSpPr txBox="1">
            <a:spLocks noGrp="1"/>
          </p:cNvSpPr>
          <p:nvPr>
            <p:ph type="title"/>
          </p:nvPr>
        </p:nvSpPr>
        <p:spPr>
          <a:xfrm>
            <a:off x="1937511" y="2265718"/>
            <a:ext cx="5608320" cy="1769715"/>
          </a:xfrm>
          <a:prstGeom prst="rect">
            <a:avLst/>
          </a:prstGeom>
        </p:spPr>
        <p:txBody>
          <a:bodyPr vert="horz" wrap="square" lIns="0" tIns="0" rIns="0" bIns="0" rtlCol="0">
            <a:spAutoFit/>
          </a:bodyPr>
          <a:lstStyle/>
          <a:p>
            <a:pPr marL="12700">
              <a:lnSpc>
                <a:spcPts val="4580"/>
              </a:lnSpc>
            </a:pPr>
            <a:r>
              <a:rPr sz="4000" spc="-5" dirty="0">
                <a:latin typeface="Tahoma"/>
                <a:cs typeface="Tahoma"/>
              </a:rPr>
              <a:t>PART</a:t>
            </a:r>
            <a:r>
              <a:rPr sz="4000" spc="-90" dirty="0">
                <a:latin typeface="Tahoma"/>
                <a:cs typeface="Tahoma"/>
              </a:rPr>
              <a:t> </a:t>
            </a:r>
            <a:r>
              <a:rPr sz="4000" spc="-5" dirty="0">
                <a:latin typeface="Tahoma"/>
                <a:cs typeface="Tahoma"/>
              </a:rPr>
              <a:t>1</a:t>
            </a:r>
            <a:endParaRPr sz="4000" dirty="0">
              <a:latin typeface="Tahoma"/>
              <a:cs typeface="Tahoma"/>
            </a:endParaRPr>
          </a:p>
          <a:p>
            <a:pPr marL="12700">
              <a:lnSpc>
                <a:spcPts val="4575"/>
              </a:lnSpc>
            </a:pPr>
            <a:r>
              <a:rPr lang="en-US" sz="3600" dirty="0" smtClean="0">
                <a:latin typeface="Arial Unicode MS" panose="020B0604020202020204" pitchFamily="50" charset="-128"/>
                <a:ea typeface="Arial Unicode MS" panose="020B0604020202020204" pitchFamily="50" charset="-128"/>
                <a:cs typeface="Arial Unicode MS" panose="020B0604020202020204" pitchFamily="50" charset="-128"/>
              </a:rPr>
              <a:t>Situation of Open Data in Japan</a:t>
            </a:r>
            <a:endParaRPr sz="36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70" cy="228600"/>
          </a:xfrm>
          <a:custGeom>
            <a:avLst/>
            <a:gdLst/>
            <a:ahLst/>
            <a:cxnLst/>
            <a:rect l="l" t="t" r="r" b="b"/>
            <a:pathLst>
              <a:path w="1270" h="228600">
                <a:moveTo>
                  <a:pt x="0" y="228600"/>
                </a:moveTo>
                <a:lnTo>
                  <a:pt x="762" y="228600"/>
                </a:lnTo>
                <a:lnTo>
                  <a:pt x="762" y="0"/>
                </a:lnTo>
                <a:lnTo>
                  <a:pt x="0" y="0"/>
                </a:lnTo>
                <a:lnTo>
                  <a:pt x="0" y="228600"/>
                </a:lnTo>
                <a:close/>
              </a:path>
            </a:pathLst>
          </a:custGeom>
          <a:solidFill>
            <a:srgbClr val="F79646"/>
          </a:solidFill>
        </p:spPr>
        <p:txBody>
          <a:bodyPr wrap="square" lIns="0" tIns="0" rIns="0" bIns="0" rtlCol="0"/>
          <a:lstStyle/>
          <a:p>
            <a:endParaRPr/>
          </a:p>
        </p:txBody>
      </p:sp>
      <p:sp>
        <p:nvSpPr>
          <p:cNvPr id="3" name="object 3"/>
          <p:cNvSpPr/>
          <p:nvPr/>
        </p:nvSpPr>
        <p:spPr>
          <a:xfrm>
            <a:off x="761" y="6576821"/>
            <a:ext cx="9144000" cy="0"/>
          </a:xfrm>
          <a:custGeom>
            <a:avLst/>
            <a:gdLst/>
            <a:ahLst/>
            <a:cxnLst/>
            <a:rect l="l" t="t" r="r" b="b"/>
            <a:pathLst>
              <a:path w="9144000">
                <a:moveTo>
                  <a:pt x="0" y="0"/>
                </a:moveTo>
                <a:lnTo>
                  <a:pt x="9144000" y="0"/>
                </a:lnTo>
              </a:path>
            </a:pathLst>
          </a:custGeom>
          <a:ln w="19812">
            <a:solidFill>
              <a:srgbClr val="000000"/>
            </a:solidFill>
          </a:ln>
        </p:spPr>
        <p:txBody>
          <a:bodyPr wrap="square" lIns="0" tIns="0" rIns="0" bIns="0" rtlCol="0"/>
          <a:lstStyle/>
          <a:p>
            <a:endParaRPr/>
          </a:p>
        </p:txBody>
      </p:sp>
      <p:sp>
        <p:nvSpPr>
          <p:cNvPr id="4" name="object 4"/>
          <p:cNvSpPr/>
          <p:nvPr/>
        </p:nvSpPr>
        <p:spPr>
          <a:xfrm>
            <a:off x="0" y="6588252"/>
            <a:ext cx="899160" cy="26974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61" y="761"/>
            <a:ext cx="9144000" cy="1129665"/>
          </a:xfrm>
          <a:custGeom>
            <a:avLst/>
            <a:gdLst/>
            <a:ahLst/>
            <a:cxnLst/>
            <a:rect l="l" t="t" r="r" b="b"/>
            <a:pathLst>
              <a:path w="9144000" h="1129665">
                <a:moveTo>
                  <a:pt x="0" y="0"/>
                </a:moveTo>
                <a:lnTo>
                  <a:pt x="9144000" y="0"/>
                </a:lnTo>
                <a:lnTo>
                  <a:pt x="9144000" y="1129284"/>
                </a:lnTo>
                <a:lnTo>
                  <a:pt x="0" y="1129284"/>
                </a:lnTo>
                <a:lnTo>
                  <a:pt x="0" y="0"/>
                </a:lnTo>
                <a:close/>
              </a:path>
            </a:pathLst>
          </a:custGeom>
          <a:ln w="38100">
            <a:solidFill>
              <a:srgbClr val="FFFFFF"/>
            </a:solidFill>
          </a:ln>
        </p:spPr>
        <p:txBody>
          <a:bodyPr wrap="square" lIns="0" tIns="0" rIns="0" bIns="0" rtlCol="0"/>
          <a:lstStyle/>
          <a:p>
            <a:endParaRPr/>
          </a:p>
        </p:txBody>
      </p:sp>
      <p:sp>
        <p:nvSpPr>
          <p:cNvPr id="6" name="object 6"/>
          <p:cNvSpPr/>
          <p:nvPr/>
        </p:nvSpPr>
        <p:spPr>
          <a:xfrm>
            <a:off x="0" y="0"/>
            <a:ext cx="9144000" cy="228600"/>
          </a:xfrm>
          <a:custGeom>
            <a:avLst/>
            <a:gdLst/>
            <a:ahLst/>
            <a:cxnLst/>
            <a:rect l="l" t="t" r="r" b="b"/>
            <a:pathLst>
              <a:path w="9144000" h="228600">
                <a:moveTo>
                  <a:pt x="0" y="228600"/>
                </a:moveTo>
                <a:lnTo>
                  <a:pt x="9144000" y="228600"/>
                </a:lnTo>
                <a:lnTo>
                  <a:pt x="9144000" y="0"/>
                </a:lnTo>
                <a:lnTo>
                  <a:pt x="0" y="0"/>
                </a:lnTo>
                <a:lnTo>
                  <a:pt x="0" y="228600"/>
                </a:lnTo>
                <a:close/>
              </a:path>
            </a:pathLst>
          </a:custGeom>
          <a:solidFill>
            <a:srgbClr val="F79646"/>
          </a:solidFill>
        </p:spPr>
        <p:txBody>
          <a:bodyPr wrap="square" lIns="0" tIns="0" rIns="0" bIns="0" rtlCol="0"/>
          <a:lstStyle/>
          <a:p>
            <a:endParaRPr/>
          </a:p>
        </p:txBody>
      </p:sp>
      <p:sp>
        <p:nvSpPr>
          <p:cNvPr id="7" name="object 7"/>
          <p:cNvSpPr txBox="1"/>
          <p:nvPr/>
        </p:nvSpPr>
        <p:spPr>
          <a:xfrm>
            <a:off x="7215746" y="19811"/>
            <a:ext cx="1867535" cy="194310"/>
          </a:xfrm>
          <a:prstGeom prst="rect">
            <a:avLst/>
          </a:prstGeom>
        </p:spPr>
        <p:txBody>
          <a:bodyPr vert="horz" wrap="square" lIns="0" tIns="0" rIns="0" bIns="0" rtlCol="0">
            <a:spAutoFit/>
          </a:bodyPr>
          <a:lstStyle/>
          <a:p>
            <a:pPr marL="12700">
              <a:lnSpc>
                <a:spcPct val="100000"/>
              </a:lnSpc>
            </a:pPr>
            <a:r>
              <a:rPr sz="1200" b="1" spc="-35" dirty="0">
                <a:solidFill>
                  <a:srgbClr val="FFFFFF"/>
                </a:solidFill>
                <a:latin typeface="Arial"/>
                <a:cs typeface="Arial"/>
              </a:rPr>
              <a:t>iii, </a:t>
            </a:r>
            <a:r>
              <a:rPr sz="1200" b="1" spc="-65" dirty="0">
                <a:solidFill>
                  <a:srgbClr val="FFFFFF"/>
                </a:solidFill>
                <a:latin typeface="Arial"/>
                <a:cs typeface="Arial"/>
              </a:rPr>
              <a:t>The </a:t>
            </a:r>
            <a:r>
              <a:rPr sz="1200" b="1" spc="-35" dirty="0">
                <a:solidFill>
                  <a:srgbClr val="FFFFFF"/>
                </a:solidFill>
                <a:latin typeface="Arial"/>
                <a:cs typeface="Arial"/>
              </a:rPr>
              <a:t>University </a:t>
            </a:r>
            <a:r>
              <a:rPr sz="1200" b="1" spc="-25" dirty="0">
                <a:solidFill>
                  <a:srgbClr val="FFFFFF"/>
                </a:solidFill>
                <a:latin typeface="Arial"/>
                <a:cs typeface="Arial"/>
              </a:rPr>
              <a:t>of</a:t>
            </a:r>
            <a:r>
              <a:rPr sz="1200" b="1" spc="145" dirty="0">
                <a:solidFill>
                  <a:srgbClr val="FFFFFF"/>
                </a:solidFill>
                <a:latin typeface="Arial"/>
                <a:cs typeface="Arial"/>
              </a:rPr>
              <a:t> </a:t>
            </a:r>
            <a:r>
              <a:rPr sz="1200" b="1" spc="-35" dirty="0">
                <a:solidFill>
                  <a:srgbClr val="FFFFFF"/>
                </a:solidFill>
                <a:latin typeface="Arial"/>
                <a:cs typeface="Arial"/>
              </a:rPr>
              <a:t>Tokyo</a:t>
            </a:r>
            <a:endParaRPr sz="12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93980">
              <a:lnSpc>
                <a:spcPts val="1215"/>
              </a:lnSpc>
            </a:pPr>
            <a:fld id="{81D60167-4931-47E6-BA6A-407CBD079E47}" type="slidenum">
              <a:rPr dirty="0"/>
              <a:t>9</a:t>
            </a:fld>
            <a:endParaRPr dirty="0"/>
          </a:p>
        </p:txBody>
      </p:sp>
      <p:sp>
        <p:nvSpPr>
          <p:cNvPr id="8" name="object 8"/>
          <p:cNvSpPr txBox="1"/>
          <p:nvPr/>
        </p:nvSpPr>
        <p:spPr>
          <a:xfrm>
            <a:off x="837246" y="2360663"/>
            <a:ext cx="7645400" cy="1769715"/>
          </a:xfrm>
          <a:prstGeom prst="rect">
            <a:avLst/>
          </a:prstGeom>
        </p:spPr>
        <p:txBody>
          <a:bodyPr vert="horz" wrap="square" lIns="0" tIns="0" rIns="0" bIns="0" rtlCol="0">
            <a:spAutoFit/>
          </a:bodyPr>
          <a:lstStyle/>
          <a:p>
            <a:pPr algn="ctr">
              <a:lnSpc>
                <a:spcPts val="6875"/>
              </a:lnSpc>
            </a:pPr>
            <a:r>
              <a:rPr sz="3600" b="1" spc="-5" dirty="0">
                <a:solidFill>
                  <a:srgbClr val="3E3E3E"/>
                </a:solidFill>
                <a:latin typeface="Tahoma"/>
                <a:cs typeface="Tahoma"/>
              </a:rPr>
              <a:t>1-1</a:t>
            </a:r>
            <a:endParaRPr sz="3600" dirty="0">
              <a:latin typeface="Tahoma"/>
              <a:cs typeface="Tahoma"/>
            </a:endParaRPr>
          </a:p>
          <a:p>
            <a:pPr algn="ctr">
              <a:lnSpc>
                <a:spcPts val="6875"/>
              </a:lnSpc>
            </a:pPr>
            <a:r>
              <a:rPr lang="en-US" sz="3600" b="1" dirty="0" smtClean="0">
                <a:solidFill>
                  <a:srgbClr val="3E3E3E"/>
                </a:solidFill>
                <a:latin typeface="Arial Unicode MS" panose="020B0604020202020204" pitchFamily="50" charset="-128"/>
                <a:ea typeface="Arial Unicode MS" panose="020B0604020202020204" pitchFamily="50" charset="-128"/>
                <a:cs typeface="Arial Unicode MS" panose="020B0604020202020204" pitchFamily="50" charset="-128"/>
              </a:rPr>
              <a:t>Situation at the Government Level</a:t>
            </a:r>
            <a:r>
              <a:rPr lang="en-US" sz="6000" b="1" dirty="0" smtClean="0">
                <a:solidFill>
                  <a:srgbClr val="3E3E3E"/>
                </a:solidFill>
                <a:latin typeface="Meiryo"/>
                <a:cs typeface="Meiryo"/>
              </a:rPr>
              <a:t> </a:t>
            </a:r>
            <a:endParaRPr sz="6000" dirty="0">
              <a:latin typeface="Meiryo"/>
              <a:cs typeface="Meiryo"/>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1459</TotalTime>
  <Words>2768</Words>
  <Application>Microsoft Office PowerPoint</Application>
  <PresentationFormat>画面に合わせる (4:3)</PresentationFormat>
  <Paragraphs>414</Paragraphs>
  <Slides>44</Slides>
  <Notes>2</Notes>
  <HiddenSlides>0</HiddenSlides>
  <MMClips>0</MMClips>
  <ScaleCrop>false</ScaleCrop>
  <HeadingPairs>
    <vt:vector size="6" baseType="variant">
      <vt:variant>
        <vt:lpstr>使用されているフォント</vt:lpstr>
      </vt:variant>
      <vt:variant>
        <vt:i4>18</vt:i4>
      </vt:variant>
      <vt:variant>
        <vt:lpstr>テーマ</vt:lpstr>
      </vt:variant>
      <vt:variant>
        <vt:i4>1</vt:i4>
      </vt:variant>
      <vt:variant>
        <vt:lpstr>スライド タイトル</vt:lpstr>
      </vt:variant>
      <vt:variant>
        <vt:i4>44</vt:i4>
      </vt:variant>
    </vt:vector>
  </HeadingPairs>
  <TitlesOfParts>
    <vt:vector size="63" baseType="lpstr">
      <vt:lpstr>Adobe Song Std L</vt:lpstr>
      <vt:lpstr>Arial Unicode MS</vt:lpstr>
      <vt:lpstr>Microsoft YaHei</vt:lpstr>
      <vt:lpstr>MS PGothic</vt:lpstr>
      <vt:lpstr>MS PGothic</vt:lpstr>
      <vt:lpstr>MS Gothic</vt:lpstr>
      <vt:lpstr>MS Mincho</vt:lpstr>
      <vt:lpstr>PMingLiU</vt:lpstr>
      <vt:lpstr>Meiryo</vt:lpstr>
      <vt:lpstr>Arial</vt:lpstr>
      <vt:lpstr>Arial Black</vt:lpstr>
      <vt:lpstr>Calibri</vt:lpstr>
      <vt:lpstr>Lucida Sans Unicode</vt:lpstr>
      <vt:lpstr>Tahoma</vt:lpstr>
      <vt:lpstr>Times New Roman</vt:lpstr>
      <vt:lpstr>Trebuchet MS</vt:lpstr>
      <vt:lpstr>Verdana</vt:lpstr>
      <vt:lpstr>Wingdings</vt:lpstr>
      <vt:lpstr>Office Theme</vt:lpstr>
      <vt:lpstr>Open Data Symposium 2015 From Disclosure to Utilization</vt:lpstr>
      <vt:lpstr>■Definition : Providing Information with Highly Public Characteristics on Open License Basis to Anyone for Their Free Compilation and Processing, etc.</vt:lpstr>
      <vt:lpstr>Open Data  to begin with … </vt:lpstr>
      <vt:lpstr>Desire to Keep Growing without Funds,   Desire to Decrease Budget Outlay</vt:lpstr>
      <vt:lpstr>From US Success toward Other Parts of the World …. </vt:lpstr>
      <vt:lpstr>For Example,  the London Olympics</vt:lpstr>
      <vt:lpstr>PowerPoint プレゼンテーション</vt:lpstr>
      <vt:lpstr>PART 1 Situation of Open Data in Japan</vt:lpstr>
      <vt:lpstr>PowerPoint プレゼンテーション</vt:lpstr>
      <vt:lpstr>Revision of “Declaration of Creation of the World’s   Cutting-Edge Information Technology State” </vt:lpstr>
      <vt:lpstr>Initiation of Full-Scale Operation of Japanese Government’s Catalogue Site（data.go.jp）</vt:lpstr>
      <vt:lpstr>Environment Improvement for Promotion of Open Data  (Activities of Senior Officials’ Meeting of E. Administration Open Data, Cabinet Secretariat)</vt:lpstr>
      <vt:lpstr>Development of Comprehensive Strategy for Local Areas (Prime Minister’s Office： Headquarters of Creation of Town, Human Resources and Jobs) http://www.kantei.go.jp/jp/singi/sousei/</vt:lpstr>
      <vt:lpstr>PowerPoint プレゼンテーション</vt:lpstr>
      <vt:lpstr>PowerPoint プレゼンテーション</vt:lpstr>
      <vt:lpstr>PowerPoint プレゼンテーション</vt:lpstr>
      <vt:lpstr> Approach of Open Data for the Year 2020  (MIC Committee for ICT Promotion in the Whole Society of Japan for the Year 2020)</vt:lpstr>
      <vt:lpstr>PowerPoint プレゼンテーション</vt:lpstr>
      <vt:lpstr>Number of Open Data Cities of Japan = 166  (as of Nov. 22, 2015)   http://fukuno.jig.jp/app/opendatacity/</vt:lpstr>
      <vt:lpstr>PART 2</vt:lpstr>
      <vt:lpstr>For Spreading Open Data in Japan  </vt:lpstr>
      <vt:lpstr>     History, Activities So Far, From Disclosure to Utilization and Business Creation  </vt:lpstr>
      <vt:lpstr>List of Directors of VLED</vt:lpstr>
      <vt:lpstr>Staff, Supporting Members, Local Authority Members </vt:lpstr>
      <vt:lpstr>VLED Activities in Fiscal 2015  (Activities of Committees)</vt:lpstr>
      <vt:lpstr>VLED Activities in Fiscal 2015  （Invitation of Public Offering of “Data Utilization Plan for Vitalizing Local Economy”）</vt:lpstr>
      <vt:lpstr>VLED Activities in Fiscal 2015  （MASHUP AWARDS 11）</vt:lpstr>
      <vt:lpstr>PART 3 Association for Open Data</vt:lpstr>
      <vt:lpstr>Purpose of Association for Open Data of Public Transportation</vt:lpstr>
      <vt:lpstr>Setup  (as of Nov. 2015) </vt:lpstr>
      <vt:lpstr>Activities : Open Data Developers’ Websites </vt:lpstr>
      <vt:lpstr>Activities : Information Provision Service for Passengers                (Dokoshiru, Kokoshiru)</vt:lpstr>
      <vt:lpstr>Activities : Multilingual Public Transportation Information Provision  </vt:lpstr>
      <vt:lpstr>Activities : Information Provision at the Time of Transport Disorder </vt:lpstr>
      <vt:lpstr>Tokyo Metro Open Data Contest </vt:lpstr>
      <vt:lpstr>Tokyo Metro Co. Ltd., Open Data Contest Now</vt:lpstr>
      <vt:lpstr>Open Data Provided at the Contest </vt:lpstr>
      <vt:lpstr>Number of Works Sent to the App. Contest = 281  </vt:lpstr>
      <vt:lpstr>PowerPoint プレゼンテーション</vt:lpstr>
      <vt:lpstr>Future Activities</vt:lpstr>
      <vt:lpstr>Activity Target in the Fiscal 2015 </vt:lpstr>
      <vt:lpstr>PART 5 Reference Information </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2016-02-05T08:24:54Z</dcterms:created>
  <dcterms:modified xsi:type="dcterms:W3CDTF">2016-02-23T13:37:53Z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2015-12-08T00:00:00Z</vt:filetime>
  </property>
  <property fmtid="{D5CDD505-2E9C-101B-9397-08002B2CF9AE}" pid="3" name="Creator">
    <vt:lpwstr>PowerPoint 用 Acrobat PDFMaker 11</vt:lpwstr>
  </property>
  <property fmtid="{D5CDD505-2E9C-101B-9397-08002B2CF9AE}" pid="4" name="LastSaved">
    <vt:filetime>2016-02-05T00:00:00Z</vt:filetime>
  </property>
</Properties>
</file>