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522" y="120"/>
      </p:cViewPr>
      <p:guideLst>
        <p:guide orient="horz" pos="2880"/>
        <p:guide pos="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712"/>
            <a:ext cx="9144000" cy="177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72402"/>
            <a:ext cx="8864600" cy="449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35533" y="6576917"/>
            <a:ext cx="1109979" cy="12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900378" y="6578504"/>
            <a:ext cx="765175" cy="12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3540" y="6626502"/>
            <a:ext cx="44069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omi@opencorporates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opencorporates.j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corporates.jp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info@opencorporates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2601099"/>
            <a:ext cx="7772399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0465" marR="5080" indent="-2438400">
              <a:lnSpc>
                <a:spcPts val="3800"/>
              </a:lnSpc>
            </a:pPr>
            <a:r>
              <a:rPr lang="en-US" sz="4200" dirty="0" smtClean="0">
                <a:cs typeface="PMingLiU"/>
              </a:rPr>
              <a:t>Introducing Open Corporates Japan</a:t>
            </a:r>
            <a:endParaRPr sz="4200" dirty="0"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47238" y="4694135"/>
            <a:ext cx="5648961" cy="16581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spc="-5" dirty="0" smtClean="0">
                <a:cs typeface="Arial"/>
              </a:rPr>
              <a:t>November 25,</a:t>
            </a:r>
            <a:r>
              <a:rPr sz="2000" spc="-5" dirty="0" smtClean="0">
                <a:cs typeface="Arial"/>
              </a:rPr>
              <a:t>2015</a:t>
            </a:r>
            <a:endParaRPr sz="2000" dirty="0">
              <a:cs typeface="PMingLiU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2100" dirty="0">
              <a:cs typeface="Times New Roman"/>
            </a:endParaRPr>
          </a:p>
          <a:p>
            <a:pPr marL="12700" marR="5080" algn="ctr">
              <a:lnSpc>
                <a:spcPct val="106500"/>
              </a:lnSpc>
              <a:tabLst>
                <a:tab pos="469265" algn="l"/>
              </a:tabLst>
            </a:pPr>
            <a:r>
              <a:rPr lang="en-US" sz="2200" dirty="0" smtClean="0">
                <a:cs typeface="PMingLiU"/>
              </a:rPr>
              <a:t>Open Corporates Japan(General Incorporated Association)</a:t>
            </a:r>
            <a:r>
              <a:rPr sz="2200" dirty="0" smtClean="0">
                <a:cs typeface="PMingLiU"/>
              </a:rPr>
              <a:t> </a:t>
            </a:r>
            <a:r>
              <a:rPr lang="en-US" sz="2200" dirty="0" err="1" smtClean="0">
                <a:cs typeface="PMingLiU"/>
              </a:rPr>
              <a:t>Tomihiko</a:t>
            </a:r>
            <a:r>
              <a:rPr lang="en-US" sz="2200" dirty="0" smtClean="0">
                <a:cs typeface="PMingLiU"/>
              </a:rPr>
              <a:t> Azuma</a:t>
            </a:r>
            <a:endParaRPr sz="2200" dirty="0">
              <a:cs typeface="PMingLiU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800" u="sng" dirty="0">
                <a:solidFill>
                  <a:srgbClr val="00B4A0"/>
                </a:solidFill>
                <a:cs typeface="Arial"/>
                <a:hlinkClick r:id="rId2"/>
              </a:rPr>
              <a:t>tomi@opencorporates.jp</a:t>
            </a:r>
            <a:endParaRPr sz="1800" dirty="0"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4177" y="369570"/>
            <a:ext cx="461454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dirty="0" smtClean="0">
                <a:latin typeface="+mn-lt"/>
              </a:rPr>
              <a:t>Open Data Symposium2015</a:t>
            </a:r>
            <a:endParaRPr sz="2400" dirty="0"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143000"/>
            <a:ext cx="8168640" cy="47705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0388" indent="-457200">
              <a:spcBef>
                <a:spcPts val="1200"/>
              </a:spcBef>
            </a:pPr>
            <a:r>
              <a:rPr sz="2600" dirty="0" smtClean="0">
                <a:solidFill>
                  <a:srgbClr val="00B4A0"/>
                </a:solidFill>
                <a:cs typeface="Arial"/>
              </a:rPr>
              <a:t>1)</a:t>
            </a:r>
            <a:r>
              <a:rPr lang="ja-JP" altLang="en-US" sz="2600" spc="229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Research </a:t>
            </a:r>
            <a:r>
              <a:rPr lang="en-US" sz="2600" dirty="0" smtClean="0">
                <a:cs typeface="PMingLiU"/>
              </a:rPr>
              <a:t>&amp; Study on Open data</a:t>
            </a:r>
            <a:endParaRPr sz="2600" dirty="0">
              <a:cs typeface="PMingLiU"/>
            </a:endParaRPr>
          </a:p>
          <a:p>
            <a:pPr marL="560388" indent="-457200">
              <a:spcBef>
                <a:spcPts val="1200"/>
              </a:spcBef>
            </a:pPr>
            <a:r>
              <a:rPr sz="2600" dirty="0">
                <a:solidFill>
                  <a:srgbClr val="00B4A0"/>
                </a:solidFill>
                <a:cs typeface="Arial"/>
              </a:rPr>
              <a:t>2</a:t>
            </a:r>
            <a:r>
              <a:rPr sz="26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ja-JP" altLang="en-US" sz="2600" spc="229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Planning </a:t>
            </a:r>
            <a:r>
              <a:rPr lang="en-US" sz="2600" dirty="0" smtClean="0">
                <a:cs typeface="PMingLiU"/>
              </a:rPr>
              <a:t>&amp; Management of Information Disclosure Platform</a:t>
            </a:r>
            <a:endParaRPr sz="2600" dirty="0">
              <a:cs typeface="PMingLiU"/>
            </a:endParaRPr>
          </a:p>
          <a:p>
            <a:pPr marL="560388" indent="-457200">
              <a:spcBef>
                <a:spcPts val="1200"/>
              </a:spcBef>
            </a:pPr>
            <a:r>
              <a:rPr sz="2600" dirty="0">
                <a:solidFill>
                  <a:srgbClr val="00B4A0"/>
                </a:solidFill>
                <a:cs typeface="Arial"/>
              </a:rPr>
              <a:t>3</a:t>
            </a:r>
            <a:r>
              <a:rPr sz="26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ja-JP" altLang="en-US" sz="2600" spc="229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Activities </a:t>
            </a:r>
            <a:r>
              <a:rPr lang="en-US" sz="2600" dirty="0" smtClean="0">
                <a:cs typeface="PMingLiU"/>
              </a:rPr>
              <a:t>related to the Regional Diffusion of Open Data </a:t>
            </a:r>
            <a:endParaRPr sz="2600" dirty="0">
              <a:cs typeface="PMingLiU"/>
            </a:endParaRPr>
          </a:p>
          <a:p>
            <a:pPr marL="560388" indent="-457200">
              <a:spcBef>
                <a:spcPts val="1200"/>
              </a:spcBef>
            </a:pPr>
            <a:r>
              <a:rPr sz="2600" dirty="0">
                <a:solidFill>
                  <a:srgbClr val="00B4A0"/>
                </a:solidFill>
                <a:cs typeface="Arial"/>
              </a:rPr>
              <a:t>4</a:t>
            </a:r>
            <a:r>
              <a:rPr sz="26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ja-JP" altLang="en-US" sz="2600" spc="229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Policy </a:t>
            </a:r>
            <a:r>
              <a:rPr lang="en-US" sz="2600" dirty="0" smtClean="0">
                <a:cs typeface="PMingLiU"/>
              </a:rPr>
              <a:t>Proposal &amp; Advise for Open Data  Development </a:t>
            </a:r>
            <a:endParaRPr sz="2600" dirty="0">
              <a:cs typeface="PMingLiU"/>
            </a:endParaRPr>
          </a:p>
          <a:p>
            <a:pPr marL="560388" marR="5080" indent="-457200">
              <a:spcBef>
                <a:spcPts val="1200"/>
              </a:spcBef>
            </a:pPr>
            <a:r>
              <a:rPr sz="2600" dirty="0">
                <a:solidFill>
                  <a:srgbClr val="00B4A0"/>
                </a:solidFill>
                <a:cs typeface="Arial"/>
              </a:rPr>
              <a:t>5</a:t>
            </a:r>
            <a:r>
              <a:rPr sz="26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ja-JP" altLang="en-US" sz="2600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Cooperative </a:t>
            </a:r>
            <a:r>
              <a:rPr lang="en-US" sz="2600" dirty="0" smtClean="0">
                <a:cs typeface="PMingLiU"/>
              </a:rPr>
              <a:t>Activities with Related Organizations to Promote Open Data Development </a:t>
            </a:r>
            <a:endParaRPr sz="2600" dirty="0">
              <a:cs typeface="PMingLiU"/>
            </a:endParaRPr>
          </a:p>
          <a:p>
            <a:pPr marL="560388" marR="220345" indent="-457200">
              <a:spcBef>
                <a:spcPts val="1200"/>
              </a:spcBef>
            </a:pPr>
            <a:r>
              <a:rPr sz="2600" dirty="0">
                <a:solidFill>
                  <a:srgbClr val="00B4A0"/>
                </a:solidFill>
                <a:cs typeface="Arial"/>
              </a:rPr>
              <a:t>6</a:t>
            </a:r>
            <a:r>
              <a:rPr sz="26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ja-JP" altLang="en-US" sz="2600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600" dirty="0" smtClean="0">
                <a:cs typeface="PMingLiU"/>
              </a:rPr>
              <a:t>Promoting </a:t>
            </a:r>
            <a:r>
              <a:rPr lang="en-US" sz="2600" dirty="0" smtClean="0">
                <a:cs typeface="PMingLiU"/>
              </a:rPr>
              <a:t>Public Relations &amp; Cooperative Activities with Related Organizations as the Window Organization Representing Open Corporates in Japan</a:t>
            </a:r>
            <a:endParaRPr sz="2600" dirty="0">
              <a:cs typeface="PMingLiU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235533" y="6576917"/>
            <a:ext cx="110997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>
                <a:latin typeface="+mn-lt"/>
              </a:rPr>
              <a:t>Open Corporates</a:t>
            </a:r>
            <a:r>
              <a:rPr spc="-100" dirty="0">
                <a:latin typeface="+mn-lt"/>
              </a:rPr>
              <a:t> </a:t>
            </a:r>
            <a:r>
              <a:rPr dirty="0">
                <a:latin typeface="+mn-lt"/>
              </a:rPr>
              <a:t>Japan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xfrm>
            <a:off x="7900378" y="6578504"/>
            <a:ext cx="765175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>
                <a:latin typeface="+mn-lt"/>
              </a:rPr>
              <a:t>Tomihiko</a:t>
            </a:r>
            <a:r>
              <a:rPr spc="-114" dirty="0">
                <a:latin typeface="+mn-lt"/>
              </a:rPr>
              <a:t> </a:t>
            </a:r>
            <a:r>
              <a:rPr dirty="0">
                <a:latin typeface="+mn-lt"/>
              </a:rPr>
              <a:t>Azuma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383540" y="6626502"/>
            <a:ext cx="440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>
                <a:latin typeface="+mn-lt"/>
              </a:rPr>
              <a:t>Page</a:t>
            </a:r>
            <a:r>
              <a:rPr spc="-100" dirty="0">
                <a:latin typeface="+mn-lt"/>
              </a:rPr>
              <a:t> </a:t>
            </a:r>
            <a:fld id="{81D60167-4931-47E6-BA6A-407CBD079E47}" type="slidenum">
              <a:rPr dirty="0">
                <a:latin typeface="+mn-lt"/>
              </a:rPr>
              <a:t>2</a:t>
            </a:fld>
            <a:endParaRPr dirty="0">
              <a:latin typeface="+mn-lt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1000" y="0"/>
            <a:ext cx="6858000" cy="761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altLang="ja-JP" sz="3200" dirty="0">
                <a:cs typeface="PMingLiU"/>
              </a:rPr>
              <a:t>Objectives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8534400" cy="7163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Representative Director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Hiroshi </a:t>
            </a:r>
            <a:r>
              <a:rPr lang="en-US" sz="1500" dirty="0"/>
              <a:t>Nakajima 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President of </a:t>
            </a:r>
            <a:r>
              <a:rPr lang="en-US" sz="1500" dirty="0" err="1"/>
              <a:t>MMRI,Inc</a:t>
            </a:r>
            <a:r>
              <a:rPr lang="en-US" sz="1500" dirty="0"/>
              <a:t> . , Professor of International University of Japan Global Communication </a:t>
            </a:r>
            <a:r>
              <a:rPr lang="en-US" sz="1500" dirty="0" smtClean="0"/>
              <a:t>Centre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/>
              <a:t>Managing </a:t>
            </a:r>
            <a:r>
              <a:rPr lang="en-US" sz="1500" dirty="0" smtClean="0"/>
              <a:t>Director</a:t>
            </a:r>
            <a:r>
              <a:rPr lang="ja-JP" altLang="en-US" sz="1500" dirty="0" smtClean="0"/>
              <a:t>	</a:t>
            </a:r>
            <a:r>
              <a:rPr lang="en-US" sz="1500" dirty="0" err="1" smtClean="0"/>
              <a:t>Tomihiko</a:t>
            </a:r>
            <a:r>
              <a:rPr lang="en-US" sz="1500" dirty="0" smtClean="0"/>
              <a:t> Azuma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President of </a:t>
            </a:r>
            <a:r>
              <a:rPr lang="en-US" sz="1500" dirty="0" err="1"/>
              <a:t>Publica</a:t>
            </a:r>
            <a:r>
              <a:rPr lang="en-US" sz="1500" dirty="0"/>
              <a:t> </a:t>
            </a:r>
            <a:r>
              <a:rPr lang="en-US" sz="1500" dirty="0" err="1"/>
              <a:t>Co.Ltd</a:t>
            </a:r>
            <a:r>
              <a:rPr lang="en-US" sz="1500" dirty="0"/>
              <a:t>. , </a:t>
            </a:r>
            <a:r>
              <a:rPr lang="en-US" sz="1500" dirty="0" err="1"/>
              <a:t>Seniro</a:t>
            </a:r>
            <a:r>
              <a:rPr lang="en-US" sz="1500" dirty="0"/>
              <a:t> Researcher of International University of Japan Global Communication Centre)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Director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Hiroaki </a:t>
            </a:r>
            <a:r>
              <a:rPr lang="en-US" sz="1500" dirty="0" err="1" smtClean="0"/>
              <a:t>Fujii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President of ANALYSTA </a:t>
            </a:r>
            <a:r>
              <a:rPr lang="en-US" sz="1500" dirty="0" err="1"/>
              <a:t>Co.Ltd</a:t>
            </a:r>
            <a:r>
              <a:rPr lang="en-US" sz="1500" dirty="0"/>
              <a:t>.)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Director</a:t>
            </a:r>
            <a:r>
              <a:rPr lang="ja-JP" altLang="en-US" sz="1500" dirty="0" smtClean="0"/>
              <a:t>	</a:t>
            </a:r>
            <a:r>
              <a:rPr lang="en-US" sz="1500" dirty="0" err="1" smtClean="0"/>
              <a:t>Noriaki</a:t>
            </a:r>
            <a:r>
              <a:rPr lang="en-US" sz="1500" dirty="0" smtClean="0"/>
              <a:t> SAYA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President &amp; CEO  of PIPED BITS </a:t>
            </a:r>
            <a:r>
              <a:rPr lang="en-US" sz="1500" dirty="0" err="1"/>
              <a:t>Co.Ltd</a:t>
            </a:r>
            <a:r>
              <a:rPr lang="en-US" sz="1500" dirty="0"/>
              <a:t>.)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Director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Hideaki Takeda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Professor of National Institute of Informatics,  President of Linked Open Data Initiative(general incorporated association))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Director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Hideyuki </a:t>
            </a:r>
            <a:r>
              <a:rPr lang="en-US" sz="1500" dirty="0" err="1" smtClean="0"/>
              <a:t>Yasui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President of </a:t>
            </a:r>
            <a:r>
              <a:rPr lang="en-US" sz="1500" dirty="0" err="1"/>
              <a:t>Asukoba</a:t>
            </a:r>
            <a:r>
              <a:rPr lang="en-US" sz="1500" dirty="0"/>
              <a:t> Partners Inc. , </a:t>
            </a:r>
            <a:r>
              <a:rPr lang="en-US" sz="1500" dirty="0" smtClean="0"/>
              <a:t>Representative Director </a:t>
            </a:r>
            <a:r>
              <a:rPr lang="en-US" sz="1500" dirty="0"/>
              <a:t>of Universal Menu </a:t>
            </a:r>
            <a:r>
              <a:rPr lang="en-US" sz="1500" dirty="0" smtClean="0"/>
              <a:t>Association</a:t>
            </a:r>
            <a:r>
              <a:rPr lang="ja-JP" altLang="en-US" sz="1500" dirty="0" smtClean="0"/>
              <a:t> </a:t>
            </a:r>
            <a:r>
              <a:rPr lang="en-US" sz="1500" dirty="0" smtClean="0"/>
              <a:t>(</a:t>
            </a:r>
            <a:r>
              <a:rPr lang="en-US" sz="1500" dirty="0"/>
              <a:t>general incorporated association)) 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Auditor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Masami Honda</a:t>
            </a:r>
            <a:r>
              <a:rPr lang="ja-JP" altLang="en-US" sz="1500" dirty="0" smtClean="0"/>
              <a:t>	</a:t>
            </a:r>
            <a:r>
              <a:rPr lang="en-US" sz="1500" dirty="0" smtClean="0"/>
              <a:t>(</a:t>
            </a:r>
            <a:r>
              <a:rPr lang="en-US" sz="1500" dirty="0"/>
              <a:t>Visiting Researcher of Graduate School of University Tokyo)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Advisor	Yuichi </a:t>
            </a:r>
            <a:r>
              <a:rPr lang="en-US" sz="1500" dirty="0"/>
              <a:t>Okumura </a:t>
            </a:r>
            <a:r>
              <a:rPr lang="en-US" sz="1500" dirty="0" smtClean="0"/>
              <a:t>	(</a:t>
            </a:r>
            <a:r>
              <a:rPr lang="en-US" sz="1500" dirty="0"/>
              <a:t>Visiting Professor of Graduate School of Public Policy of University of Tokyo)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Advisor	</a:t>
            </a:r>
            <a:r>
              <a:rPr lang="en-US" sz="1500" dirty="0" err="1" smtClean="0"/>
              <a:t>Kouichi</a:t>
            </a:r>
            <a:r>
              <a:rPr lang="en-US" sz="1500" dirty="0" smtClean="0"/>
              <a:t> Kawashima	(</a:t>
            </a:r>
            <a:r>
              <a:rPr lang="en-US" sz="1500" dirty="0"/>
              <a:t>Professor of Graduate School of University of Tsukuba)</a:t>
            </a:r>
            <a:endParaRPr lang="ja-JP" altLang="en-US" sz="1500" dirty="0"/>
          </a:p>
          <a:p>
            <a:pPr marL="3943350" indent="-3943350">
              <a:lnSpc>
                <a:spcPct val="85000"/>
              </a:lnSpc>
              <a:spcBef>
                <a:spcPts val="800"/>
              </a:spcBef>
              <a:tabLst>
                <a:tab pos="2239963" algn="l"/>
              </a:tabLst>
            </a:pPr>
            <a:r>
              <a:rPr lang="en-US" sz="1500" dirty="0" smtClean="0"/>
              <a:t>Advisor	Masahiko </a:t>
            </a:r>
            <a:r>
              <a:rPr lang="en-US" sz="1500" dirty="0" err="1" smtClean="0"/>
              <a:t>Shouji</a:t>
            </a:r>
            <a:r>
              <a:rPr lang="en-US" sz="1500" dirty="0" smtClean="0"/>
              <a:t>	(</a:t>
            </a:r>
            <a:r>
              <a:rPr lang="en-US" sz="1500" dirty="0"/>
              <a:t>Senior Researcher /Associate Professor of International University of Japan Global Communication Centre, Representative Director of Open knowledge Foundation of Japan</a:t>
            </a:r>
            <a:r>
              <a:rPr lang="en-US" sz="1500" dirty="0" smtClean="0"/>
              <a:t>)</a:t>
            </a:r>
            <a:endParaRPr lang="ja-JP" altLang="en-US" sz="15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1000" y="0"/>
            <a:ext cx="5029200" cy="76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altLang="ja-JP" sz="3200" dirty="0" smtClean="0"/>
              <a:t>Organization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623300" cy="762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3200" dirty="0" smtClean="0">
                <a:latin typeface="+mn-lt"/>
              </a:rPr>
              <a:t>Business Contents</a:t>
            </a:r>
            <a:endParaRPr sz="3200" dirty="0">
              <a:latin typeface="+mn-l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235533" y="6576917"/>
            <a:ext cx="110997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>
                <a:latin typeface="+mn-lt"/>
              </a:rPr>
              <a:t>Open Corporates</a:t>
            </a:r>
            <a:r>
              <a:rPr spc="-100" dirty="0">
                <a:latin typeface="+mn-lt"/>
              </a:rPr>
              <a:t> </a:t>
            </a:r>
            <a:r>
              <a:rPr dirty="0">
                <a:latin typeface="+mn-lt"/>
              </a:rPr>
              <a:t>Japan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xfrm>
            <a:off x="7900378" y="6578504"/>
            <a:ext cx="765175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>
                <a:latin typeface="+mn-lt"/>
              </a:rPr>
              <a:t>Tomihiko</a:t>
            </a:r>
            <a:r>
              <a:rPr spc="-114" dirty="0">
                <a:latin typeface="+mn-lt"/>
              </a:rPr>
              <a:t> </a:t>
            </a:r>
            <a:r>
              <a:rPr dirty="0">
                <a:latin typeface="+mn-lt"/>
              </a:rPr>
              <a:t>Azuma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383540" y="6626502"/>
            <a:ext cx="440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>
                <a:latin typeface="+mn-lt"/>
              </a:rPr>
              <a:t>Page</a:t>
            </a:r>
            <a:r>
              <a:rPr spc="-100" dirty="0">
                <a:latin typeface="+mn-lt"/>
              </a:rPr>
              <a:t> </a:t>
            </a:r>
            <a:fld id="{81D60167-4931-47E6-BA6A-407CBD079E47}" type="slidenum">
              <a:rPr dirty="0">
                <a:latin typeface="+mn-lt"/>
              </a:rPr>
              <a:t>4</a:t>
            </a:fld>
            <a:endParaRPr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1143000"/>
            <a:ext cx="8458200" cy="4672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55600">
              <a:lnSpc>
                <a:spcPct val="85000"/>
              </a:lnSpc>
              <a:spcBef>
                <a:spcPts val="600"/>
              </a:spcBef>
            </a:pPr>
            <a:r>
              <a:rPr sz="2400" dirty="0">
                <a:solidFill>
                  <a:srgbClr val="00B4A0"/>
                </a:solidFill>
                <a:cs typeface="Arial"/>
              </a:rPr>
              <a:t>1)	</a:t>
            </a:r>
            <a:r>
              <a:rPr lang="en-US" sz="2400" dirty="0" smtClean="0">
                <a:cs typeface="PMingLiU"/>
              </a:rPr>
              <a:t>My Kohoshi(My Public Relations Magazine)</a:t>
            </a:r>
            <a:endParaRPr sz="2400" dirty="0">
              <a:cs typeface="PMingLiU"/>
            </a:endParaRPr>
          </a:p>
          <a:p>
            <a:pPr marL="628650" marR="173990" indent="-265113">
              <a:lnSpc>
                <a:spcPct val="85000"/>
              </a:lnSpc>
              <a:spcBef>
                <a:spcPts val="600"/>
              </a:spcBef>
            </a:pPr>
            <a:r>
              <a:rPr sz="2000" dirty="0">
                <a:solidFill>
                  <a:srgbClr val="00B4A0"/>
                </a:solidFill>
                <a:cs typeface="Arial"/>
              </a:rPr>
              <a:t>•	</a:t>
            </a:r>
            <a:r>
              <a:rPr lang="en-US" sz="2000" dirty="0" smtClean="0">
                <a:cs typeface="PMingLiU"/>
              </a:rPr>
              <a:t>Service to Collect </a:t>
            </a:r>
            <a:r>
              <a:rPr sz="2000" dirty="0" smtClean="0">
                <a:cs typeface="PMingLiU"/>
              </a:rPr>
              <a:t> </a:t>
            </a:r>
            <a:r>
              <a:rPr lang="en-US" sz="2000" dirty="0" smtClean="0">
                <a:cs typeface="PMingLiU"/>
              </a:rPr>
              <a:t>Public Relations Magazine Data of Local Governments, etc. and</a:t>
            </a:r>
            <a:r>
              <a:rPr lang="en-US" sz="2000" dirty="0">
                <a:cs typeface="PMingLiU"/>
              </a:rPr>
              <a:t> </a:t>
            </a:r>
            <a:r>
              <a:rPr lang="en-US" altLang="ja-JP" sz="2000" dirty="0" smtClean="0">
                <a:cs typeface="PMingLiU"/>
              </a:rPr>
              <a:t>Distribute Free of Charge on the Internet</a:t>
            </a:r>
            <a:r>
              <a:rPr lang="en-US" sz="2000" dirty="0" smtClean="0">
                <a:cs typeface="PMingLiU"/>
              </a:rPr>
              <a:t> </a:t>
            </a:r>
            <a:r>
              <a:rPr sz="2000" dirty="0" smtClean="0">
                <a:cs typeface="Arial"/>
              </a:rPr>
              <a:t>( </a:t>
            </a:r>
            <a:r>
              <a:rPr sz="2000" u="heavy" dirty="0">
                <a:solidFill>
                  <a:srgbClr val="00B4A0"/>
                </a:solidFill>
                <a:cs typeface="Arial"/>
              </a:rPr>
              <a:t>https://mykoho.jp/</a:t>
            </a:r>
            <a:r>
              <a:rPr sz="2000" u="heavy" spc="-65" dirty="0">
                <a:solidFill>
                  <a:srgbClr val="00B4A0"/>
                </a:solidFill>
                <a:cs typeface="Arial"/>
              </a:rPr>
              <a:t> </a:t>
            </a:r>
            <a:r>
              <a:rPr sz="2000" dirty="0">
                <a:cs typeface="Arial"/>
              </a:rPr>
              <a:t>)</a:t>
            </a:r>
          </a:p>
          <a:p>
            <a:pPr marL="628650" indent="-265113">
              <a:lnSpc>
                <a:spcPct val="85000"/>
              </a:lnSpc>
              <a:spcBef>
                <a:spcPts val="600"/>
              </a:spcBef>
            </a:pPr>
            <a:r>
              <a:rPr sz="2000" dirty="0">
                <a:solidFill>
                  <a:srgbClr val="00B4A0"/>
                </a:solidFill>
                <a:cs typeface="Arial"/>
              </a:rPr>
              <a:t>•	</a:t>
            </a:r>
            <a:r>
              <a:rPr lang="en-US" sz="2000" dirty="0" smtClean="0">
                <a:cs typeface="PMingLiU"/>
              </a:rPr>
              <a:t>Aiming to Serve as Platform to Support Local Governments’ Public Relations Activities</a:t>
            </a:r>
            <a:endParaRPr sz="2000" dirty="0">
              <a:cs typeface="PMingLiU"/>
            </a:endParaRPr>
          </a:p>
          <a:p>
            <a:pPr marL="355600" indent="-355600">
              <a:lnSpc>
                <a:spcPct val="85000"/>
              </a:lnSpc>
              <a:spcBef>
                <a:spcPts val="600"/>
              </a:spcBef>
            </a:pPr>
            <a:r>
              <a:rPr sz="2400" dirty="0">
                <a:solidFill>
                  <a:srgbClr val="00B4A0"/>
                </a:solidFill>
                <a:cs typeface="Arial"/>
              </a:rPr>
              <a:t>2</a:t>
            </a:r>
            <a:r>
              <a:rPr sz="24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en-US" sz="2400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400" spc="-5" dirty="0" smtClean="0">
                <a:cs typeface="PMingLiU"/>
              </a:rPr>
              <a:t>Invasive </a:t>
            </a:r>
            <a:r>
              <a:rPr lang="en-US" sz="2400" spc="-5" dirty="0" smtClean="0">
                <a:cs typeface="PMingLiU"/>
              </a:rPr>
              <a:t>Alien Species Discovery Solution “</a:t>
            </a:r>
            <a:r>
              <a:rPr lang="en-US" sz="2400" spc="-5" dirty="0">
                <a:cs typeface="Arial"/>
              </a:rPr>
              <a:t>J</a:t>
            </a:r>
            <a:r>
              <a:rPr sz="2400" spc="-5" dirty="0" smtClean="0">
                <a:cs typeface="Arial"/>
              </a:rPr>
              <a:t>amazon</a:t>
            </a:r>
            <a:r>
              <a:rPr lang="en-US" sz="2400" spc="-5" dirty="0">
                <a:cs typeface="PMingLiU"/>
              </a:rPr>
              <a:t>"</a:t>
            </a:r>
            <a:endParaRPr sz="2400" dirty="0">
              <a:cs typeface="PMingLiU"/>
            </a:endParaRPr>
          </a:p>
          <a:p>
            <a:pPr marL="628650" marR="488315" indent="-265113">
              <a:lnSpc>
                <a:spcPct val="85000"/>
              </a:lnSpc>
              <a:spcBef>
                <a:spcPts val="600"/>
              </a:spcBef>
            </a:pPr>
            <a:r>
              <a:rPr sz="2000" dirty="0">
                <a:solidFill>
                  <a:srgbClr val="00B4A0"/>
                </a:solidFill>
                <a:cs typeface="Arial"/>
              </a:rPr>
              <a:t>•	</a:t>
            </a:r>
            <a:r>
              <a:rPr lang="en-US" sz="2000" dirty="0" smtClean="0">
                <a:cs typeface="PMingLiU"/>
              </a:rPr>
              <a:t>Atsugi City Published Magazine “Chat Map Atsugi Invasive Alien Species Survey Team”</a:t>
            </a:r>
            <a:r>
              <a:rPr sz="2000" dirty="0" smtClean="0">
                <a:cs typeface="Arial"/>
              </a:rPr>
              <a:t>( </a:t>
            </a:r>
            <a:r>
              <a:rPr sz="2000" u="sng" dirty="0">
                <a:solidFill>
                  <a:srgbClr val="00B4A0"/>
                </a:solidFill>
                <a:cs typeface="Arial"/>
              </a:rPr>
              <a:t>https://chatmap.jp/gairai/</a:t>
            </a:r>
            <a:r>
              <a:rPr sz="2000" u="sng" spc="-105" dirty="0">
                <a:solidFill>
                  <a:srgbClr val="00B4A0"/>
                </a:solidFill>
                <a:cs typeface="Arial"/>
              </a:rPr>
              <a:t> </a:t>
            </a:r>
            <a:r>
              <a:rPr sz="2000" dirty="0">
                <a:cs typeface="Arial"/>
              </a:rPr>
              <a:t>)</a:t>
            </a:r>
          </a:p>
          <a:p>
            <a:pPr marL="628650" indent="-265113">
              <a:lnSpc>
                <a:spcPct val="85000"/>
              </a:lnSpc>
              <a:spcBef>
                <a:spcPts val="600"/>
              </a:spcBef>
            </a:pPr>
            <a:r>
              <a:rPr sz="2000" dirty="0">
                <a:solidFill>
                  <a:srgbClr val="00B4A0"/>
                </a:solidFill>
                <a:cs typeface="Arial"/>
              </a:rPr>
              <a:t>•	</a:t>
            </a:r>
            <a:r>
              <a:rPr lang="en-US" sz="2000" dirty="0" smtClean="0">
                <a:cs typeface="PMingLiU"/>
              </a:rPr>
              <a:t>Coverage Extended to Crisis Management, Graffiti, Illegal Waste Dumping, etc.</a:t>
            </a:r>
            <a:endParaRPr sz="2000" dirty="0">
              <a:cs typeface="PMingLiU"/>
            </a:endParaRPr>
          </a:p>
          <a:p>
            <a:pPr marL="355600" indent="-355600">
              <a:lnSpc>
                <a:spcPct val="85000"/>
              </a:lnSpc>
              <a:spcBef>
                <a:spcPts val="600"/>
              </a:spcBef>
            </a:pPr>
            <a:r>
              <a:rPr sz="2400" dirty="0">
                <a:solidFill>
                  <a:srgbClr val="00B4A0"/>
                </a:solidFill>
                <a:cs typeface="Arial"/>
              </a:rPr>
              <a:t>3</a:t>
            </a:r>
            <a:r>
              <a:rPr sz="2400" dirty="0" smtClean="0">
                <a:solidFill>
                  <a:srgbClr val="00B4A0"/>
                </a:solidFill>
                <a:cs typeface="Arial"/>
              </a:rPr>
              <a:t>)</a:t>
            </a:r>
            <a:r>
              <a:rPr lang="en-US" sz="2400" dirty="0" smtClean="0">
                <a:solidFill>
                  <a:srgbClr val="00B4A0"/>
                </a:solidFill>
                <a:cs typeface="Arial"/>
              </a:rPr>
              <a:t>	</a:t>
            </a:r>
            <a:r>
              <a:rPr lang="en-US" sz="2400" dirty="0" smtClean="0">
                <a:cs typeface="PMingLiU"/>
              </a:rPr>
              <a:t>Catalogue </a:t>
            </a:r>
            <a:r>
              <a:rPr lang="en-US" sz="2400" dirty="0" smtClean="0">
                <a:cs typeface="PMingLiU"/>
              </a:rPr>
              <a:t>Portal Covering Open Data of Nationwide Local Governments      </a:t>
            </a:r>
            <a:endParaRPr sz="2400" dirty="0">
              <a:cs typeface="PMingLiU"/>
            </a:endParaRPr>
          </a:p>
          <a:p>
            <a:pPr marL="628650" marR="5080" indent="-265113">
              <a:lnSpc>
                <a:spcPct val="85000"/>
              </a:lnSpc>
              <a:spcBef>
                <a:spcPts val="600"/>
              </a:spcBef>
            </a:pPr>
            <a:r>
              <a:rPr sz="2000" dirty="0">
                <a:solidFill>
                  <a:srgbClr val="00B4A0"/>
                </a:solidFill>
                <a:cs typeface="Arial"/>
              </a:rPr>
              <a:t>•	</a:t>
            </a:r>
            <a:r>
              <a:rPr lang="en-US" sz="2000" dirty="0" smtClean="0">
                <a:cs typeface="PMingLiU"/>
              </a:rPr>
              <a:t>Original Portal Site Collecting Open Data of Nationwide 134 Local Governments Developed, which Enables </a:t>
            </a:r>
            <a:r>
              <a:rPr lang="en-US" sz="2000" dirty="0">
                <a:cs typeface="PMingLiU"/>
              </a:rPr>
              <a:t>O</a:t>
            </a:r>
            <a:r>
              <a:rPr lang="en-US" sz="2000" dirty="0" smtClean="0">
                <a:cs typeface="PMingLiU"/>
              </a:rPr>
              <a:t>ne-</a:t>
            </a:r>
            <a:r>
              <a:rPr lang="en-US" sz="2000" dirty="0">
                <a:cs typeface="PMingLiU"/>
              </a:rPr>
              <a:t>S</a:t>
            </a:r>
            <a:r>
              <a:rPr lang="en-US" sz="2000" dirty="0" smtClean="0">
                <a:cs typeface="PMingLiU"/>
              </a:rPr>
              <a:t>top </a:t>
            </a:r>
            <a:r>
              <a:rPr lang="en-US" sz="2000" dirty="0">
                <a:cs typeface="PMingLiU"/>
              </a:rPr>
              <a:t>A</a:t>
            </a:r>
            <a:r>
              <a:rPr lang="en-US" sz="2000" dirty="0" smtClean="0">
                <a:cs typeface="PMingLiU"/>
              </a:rPr>
              <a:t>ccess to approximately 60 thousands Data  </a:t>
            </a:r>
            <a:r>
              <a:rPr sz="2000" dirty="0" smtClean="0">
                <a:cs typeface="Arial"/>
              </a:rPr>
              <a:t>(</a:t>
            </a:r>
            <a:r>
              <a:rPr lang="en-US" sz="2000" dirty="0" smtClean="0">
                <a:cs typeface="Arial"/>
              </a:rPr>
              <a:t>For further detail, access to </a:t>
            </a:r>
            <a:r>
              <a:rPr sz="2000" u="heavy" dirty="0" smtClean="0">
                <a:solidFill>
                  <a:srgbClr val="00B4A0"/>
                </a:solidFill>
                <a:cs typeface="Arial"/>
                <a:hlinkClick r:id="rId2"/>
              </a:rPr>
              <a:t>info</a:t>
            </a:r>
            <a:r>
              <a:rPr sz="2000" u="heavy" dirty="0">
                <a:solidFill>
                  <a:srgbClr val="00B4A0"/>
                </a:solidFill>
                <a:cs typeface="Arial"/>
                <a:hlinkClick r:id="rId2"/>
              </a:rPr>
              <a:t>@opencorporates.jp</a:t>
            </a:r>
            <a:r>
              <a:rPr sz="2000" u="heavy" spc="-105" dirty="0">
                <a:solidFill>
                  <a:srgbClr val="00B4A0"/>
                </a:solidFill>
                <a:cs typeface="Arial"/>
                <a:hlinkClick r:id="rId2"/>
              </a:rPr>
              <a:t> </a:t>
            </a:r>
            <a:r>
              <a:rPr sz="2000" dirty="0" smtClean="0">
                <a:cs typeface="Arial"/>
              </a:rPr>
              <a:t>)</a:t>
            </a:r>
            <a:endParaRPr sz="2000" dirty="0"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623300" cy="762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3200" dirty="0" smtClean="0">
                <a:latin typeface="+mn-lt"/>
              </a:rPr>
              <a:t>My Public Relations Magazine(My </a:t>
            </a:r>
            <a:r>
              <a:rPr lang="en-US" sz="3200" dirty="0" err="1" smtClean="0">
                <a:latin typeface="+mn-lt"/>
              </a:rPr>
              <a:t>Kohoshi</a:t>
            </a:r>
            <a:r>
              <a:rPr lang="en-US" sz="3200" dirty="0" smtClean="0">
                <a:latin typeface="+mn-lt"/>
              </a:rPr>
              <a:t>)</a:t>
            </a:r>
            <a:endParaRPr sz="3200" dirty="0">
              <a:latin typeface="+mn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390" y="908659"/>
            <a:ext cx="4578423" cy="3960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19843" y="1412726"/>
            <a:ext cx="5605868" cy="50406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702890" y="5418988"/>
            <a:ext cx="181737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u="sng" dirty="0">
                <a:solidFill>
                  <a:srgbClr val="00B4A0"/>
                </a:solidFill>
                <a:cs typeface="Arial"/>
              </a:rPr>
              <a:t>https://mykoho.jp/</a:t>
            </a:r>
            <a:endParaRPr sz="1800"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235533" y="6576917"/>
            <a:ext cx="110997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>
                <a:latin typeface="+mn-lt"/>
              </a:rPr>
              <a:t>Open Corporates</a:t>
            </a:r>
            <a:r>
              <a:rPr spc="-100" dirty="0">
                <a:latin typeface="+mn-lt"/>
              </a:rPr>
              <a:t> </a:t>
            </a:r>
            <a:r>
              <a:rPr dirty="0">
                <a:latin typeface="+mn-lt"/>
              </a:rPr>
              <a:t>Japan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xfrm>
            <a:off x="7900378" y="6578504"/>
            <a:ext cx="765175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>
                <a:latin typeface="+mn-lt"/>
              </a:rPr>
              <a:t>Tomihiko</a:t>
            </a:r>
            <a:r>
              <a:rPr spc="-114" dirty="0">
                <a:latin typeface="+mn-lt"/>
              </a:rPr>
              <a:t> </a:t>
            </a:r>
            <a:r>
              <a:rPr dirty="0">
                <a:latin typeface="+mn-lt"/>
              </a:rPr>
              <a:t>Azuma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383540" y="6626502"/>
            <a:ext cx="440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>
                <a:latin typeface="+mn-lt"/>
              </a:rPr>
              <a:t>Page</a:t>
            </a:r>
            <a:r>
              <a:rPr spc="-100" dirty="0">
                <a:latin typeface="+mn-lt"/>
              </a:rPr>
              <a:t> </a:t>
            </a:r>
            <a:fld id="{81D60167-4931-47E6-BA6A-407CBD079E47}" type="slidenum">
              <a:rPr dirty="0">
                <a:latin typeface="+mn-lt"/>
              </a:rPr>
              <a:t>5</a:t>
            </a:fld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623300" cy="76200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3200" dirty="0" smtClean="0">
                <a:latin typeface="+mn-lt"/>
              </a:rPr>
              <a:t>Chat Map Atsugi Invasive Species Survey Team</a:t>
            </a:r>
            <a:endParaRPr sz="3200" dirty="0">
              <a:latin typeface="+mn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7380" y="1484731"/>
            <a:ext cx="5196343" cy="4869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97158" y="836650"/>
            <a:ext cx="4446841" cy="4725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99569" y="5851049"/>
            <a:ext cx="251650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u="sng" dirty="0">
                <a:solidFill>
                  <a:srgbClr val="00B4A0"/>
                </a:solidFill>
                <a:latin typeface="Arial"/>
                <a:cs typeface="Arial"/>
              </a:rPr>
              <a:t>https://chatmap.jp/gairai/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5956300" cy="840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sz="3200" dirty="0" smtClean="0">
                <a:latin typeface="+mn-lt"/>
              </a:rPr>
              <a:t>Nationwide Local Governments Open Data Catalogue Portal</a:t>
            </a:r>
            <a:endParaRPr sz="3200" dirty="0">
              <a:latin typeface="+mn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640" y="990600"/>
            <a:ext cx="9107359" cy="5372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4662" y="1844776"/>
            <a:ext cx="3114675" cy="2971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138525" y="5074183"/>
            <a:ext cx="3037205" cy="536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100"/>
              </a:lnSpc>
            </a:pPr>
            <a:r>
              <a:rPr sz="1800" u="sng" dirty="0">
                <a:solidFill>
                  <a:srgbClr val="00B4A0"/>
                </a:solidFill>
                <a:latin typeface="Arial"/>
                <a:cs typeface="Arial"/>
                <a:hlinkClick r:id="rId3"/>
              </a:rPr>
              <a:t>http://ww</a:t>
            </a:r>
            <a:r>
              <a:rPr sz="1800" u="sng" spc="-100" dirty="0">
                <a:solidFill>
                  <a:srgbClr val="00B4A0"/>
                </a:solidFill>
                <a:latin typeface="Arial"/>
                <a:cs typeface="Arial"/>
                <a:hlinkClick r:id="rId3"/>
              </a:rPr>
              <a:t>w</a:t>
            </a:r>
            <a:r>
              <a:rPr sz="1800" u="sng" dirty="0">
                <a:solidFill>
                  <a:srgbClr val="00B4A0"/>
                </a:solidFill>
                <a:latin typeface="Arial"/>
                <a:cs typeface="Arial"/>
                <a:hlinkClick r:id="rId3"/>
              </a:rPr>
              <a:t>.opencorporates.jp/ </a:t>
            </a:r>
            <a:r>
              <a:rPr sz="1800" dirty="0">
                <a:solidFill>
                  <a:srgbClr val="00B4A0"/>
                </a:solidFill>
                <a:latin typeface="Arial"/>
                <a:cs typeface="Arial"/>
              </a:rPr>
              <a:t> </a:t>
            </a:r>
            <a:r>
              <a:rPr sz="1800" u="sng" dirty="0">
                <a:solidFill>
                  <a:srgbClr val="00B4A0"/>
                </a:solidFill>
                <a:latin typeface="Arial"/>
                <a:cs typeface="Arial"/>
                <a:hlinkClick r:id="rId4"/>
              </a:rPr>
              <a:t>info@opencorporates.jp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/>
              <a:t>Open Corporates</a:t>
            </a:r>
            <a:r>
              <a:rPr spc="-100" dirty="0"/>
              <a:t> </a:t>
            </a:r>
            <a:r>
              <a:rPr dirty="0"/>
              <a:t>Japan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pc="-15" dirty="0"/>
              <a:t>Tomihiko</a:t>
            </a:r>
            <a:r>
              <a:rPr spc="-114" dirty="0"/>
              <a:t> </a:t>
            </a:r>
            <a:r>
              <a:rPr dirty="0"/>
              <a:t>Azuma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Page</a:t>
            </a:r>
            <a:r>
              <a:rPr spc="-100" dirty="0"/>
              <a:t> </a:t>
            </a: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4A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111</Words>
  <Application>Microsoft Office PowerPoint</Application>
  <PresentationFormat>画面に合わせる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PMingLiU</vt:lpstr>
      <vt:lpstr>Arial</vt:lpstr>
      <vt:lpstr>Calibri</vt:lpstr>
      <vt:lpstr>Times New Roman</vt:lpstr>
      <vt:lpstr>Office Theme</vt:lpstr>
      <vt:lpstr>Open Data Symposium2015</vt:lpstr>
      <vt:lpstr>PowerPoint プレゼンテーション</vt:lpstr>
      <vt:lpstr>PowerPoint プレゼンテーション</vt:lpstr>
      <vt:lpstr>Business Contents</vt:lpstr>
      <vt:lpstr>My Public Relations Magazine(My Kohoshi)</vt:lpstr>
      <vt:lpstr>Chat Map Atsugi Invasive Species Survey Team</vt:lpstr>
      <vt:lpstr>Nationwide Local Governments Open Data Catalogue Portal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2016-02-07T02:54:19Z</dcterms:created>
  <dcterms:modified xsi:type="dcterms:W3CDTF">2016-02-15T05:27:01Z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2016-02-07T00:00:00Z</vt:filetime>
  </property>
</Properties>
</file>