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C9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7169" autoAdjust="0"/>
  </p:normalViewPr>
  <p:slideViewPr>
    <p:cSldViewPr snapToGrid="0">
      <p:cViewPr varScale="1">
        <p:scale>
          <a:sx n="143" d="100"/>
          <a:sy n="143" d="100"/>
        </p:scale>
        <p:origin x="1470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57150">
              <a:lnSpc>
                <a:spcPts val="8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57150">
              <a:lnSpc>
                <a:spcPts val="8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57150">
              <a:lnSpc>
                <a:spcPts val="8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57150">
              <a:lnSpc>
                <a:spcPts val="8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31987" y="4124325"/>
            <a:ext cx="154305" cy="252729"/>
          </a:xfrm>
          <a:custGeom>
            <a:avLst/>
            <a:gdLst/>
            <a:ahLst/>
            <a:cxnLst/>
            <a:rect l="l" t="t" r="r" b="b"/>
            <a:pathLst>
              <a:path w="154305" h="252729">
                <a:moveTo>
                  <a:pt x="0" y="213359"/>
                </a:moveTo>
                <a:lnTo>
                  <a:pt x="0" y="242569"/>
                </a:lnTo>
                <a:lnTo>
                  <a:pt x="12773" y="246920"/>
                </a:lnTo>
                <a:lnTo>
                  <a:pt x="27244" y="249991"/>
                </a:lnTo>
                <a:lnTo>
                  <a:pt x="43444" y="251812"/>
                </a:lnTo>
                <a:lnTo>
                  <a:pt x="61404" y="252412"/>
                </a:lnTo>
                <a:lnTo>
                  <a:pt x="101909" y="248180"/>
                </a:lnTo>
                <a:lnTo>
                  <a:pt x="130841" y="235465"/>
                </a:lnTo>
                <a:lnTo>
                  <a:pt x="137754" y="227012"/>
                </a:lnTo>
                <a:lnTo>
                  <a:pt x="59182" y="227012"/>
                </a:lnTo>
                <a:lnTo>
                  <a:pt x="42373" y="226129"/>
                </a:lnTo>
                <a:lnTo>
                  <a:pt x="26847" y="223519"/>
                </a:lnTo>
                <a:lnTo>
                  <a:pt x="12694" y="219243"/>
                </a:lnTo>
                <a:lnTo>
                  <a:pt x="0" y="213359"/>
                </a:lnTo>
                <a:close/>
              </a:path>
              <a:path w="154305" h="252729">
                <a:moveTo>
                  <a:pt x="85585" y="0"/>
                </a:moveTo>
                <a:lnTo>
                  <a:pt x="41603" y="7634"/>
                </a:lnTo>
                <a:lnTo>
                  <a:pt x="10580" y="34131"/>
                </a:lnTo>
                <a:lnTo>
                  <a:pt x="4140" y="63182"/>
                </a:lnTo>
                <a:lnTo>
                  <a:pt x="5159" y="75564"/>
                </a:lnTo>
                <a:lnTo>
                  <a:pt x="28612" y="114677"/>
                </a:lnTo>
                <a:lnTo>
                  <a:pt x="67449" y="138429"/>
                </a:lnTo>
                <a:lnTo>
                  <a:pt x="80095" y="144621"/>
                </a:lnTo>
                <a:lnTo>
                  <a:pt x="85526" y="147359"/>
                </a:lnTo>
                <a:lnTo>
                  <a:pt x="115571" y="174704"/>
                </a:lnTo>
                <a:lnTo>
                  <a:pt x="118033" y="188277"/>
                </a:lnTo>
                <a:lnTo>
                  <a:pt x="114340" y="205179"/>
                </a:lnTo>
                <a:lnTo>
                  <a:pt x="103281" y="217289"/>
                </a:lnTo>
                <a:lnTo>
                  <a:pt x="84885" y="224576"/>
                </a:lnTo>
                <a:lnTo>
                  <a:pt x="59182" y="227012"/>
                </a:lnTo>
                <a:lnTo>
                  <a:pt x="137754" y="227012"/>
                </a:lnTo>
                <a:lnTo>
                  <a:pt x="148201" y="214238"/>
                </a:lnTo>
                <a:lnTo>
                  <a:pt x="153987" y="184467"/>
                </a:lnTo>
                <a:lnTo>
                  <a:pt x="153620" y="175959"/>
                </a:lnTo>
                <a:lnTo>
                  <a:pt x="132097" y="134793"/>
                </a:lnTo>
                <a:lnTo>
                  <a:pt x="90995" y="109537"/>
                </a:lnTo>
                <a:lnTo>
                  <a:pt x="76431" y="102036"/>
                </a:lnTo>
                <a:lnTo>
                  <a:pt x="64703" y="95249"/>
                </a:lnTo>
                <a:lnTo>
                  <a:pt x="40093" y="59054"/>
                </a:lnTo>
                <a:lnTo>
                  <a:pt x="40977" y="50606"/>
                </a:lnTo>
                <a:lnTo>
                  <a:pt x="77569" y="25246"/>
                </a:lnTo>
                <a:lnTo>
                  <a:pt x="87172" y="24764"/>
                </a:lnTo>
                <a:lnTo>
                  <a:pt x="136804" y="24764"/>
                </a:lnTo>
                <a:lnTo>
                  <a:pt x="136804" y="8254"/>
                </a:lnTo>
                <a:lnTo>
                  <a:pt x="123207" y="4554"/>
                </a:lnTo>
                <a:lnTo>
                  <a:pt x="110118" y="1984"/>
                </a:lnTo>
                <a:lnTo>
                  <a:pt x="97567" y="486"/>
                </a:lnTo>
                <a:lnTo>
                  <a:pt x="85585" y="0"/>
                </a:lnTo>
                <a:close/>
              </a:path>
              <a:path w="154305" h="252729">
                <a:moveTo>
                  <a:pt x="136804" y="24764"/>
                </a:moveTo>
                <a:lnTo>
                  <a:pt x="87172" y="24764"/>
                </a:lnTo>
                <a:lnTo>
                  <a:pt x="100119" y="25419"/>
                </a:lnTo>
                <a:lnTo>
                  <a:pt x="112707" y="27384"/>
                </a:lnTo>
                <a:lnTo>
                  <a:pt x="124936" y="30658"/>
                </a:lnTo>
                <a:lnTo>
                  <a:pt x="136804" y="35242"/>
                </a:lnTo>
                <a:lnTo>
                  <a:pt x="136804" y="24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141537" y="4010025"/>
            <a:ext cx="182880" cy="360680"/>
          </a:xfrm>
          <a:custGeom>
            <a:avLst/>
            <a:gdLst/>
            <a:ahLst/>
            <a:cxnLst/>
            <a:rect l="l" t="t" r="r" b="b"/>
            <a:pathLst>
              <a:path w="182880" h="360679">
                <a:moveTo>
                  <a:pt x="41173" y="0"/>
                </a:moveTo>
                <a:lnTo>
                  <a:pt x="0" y="0"/>
                </a:lnTo>
                <a:lnTo>
                  <a:pt x="0" y="360362"/>
                </a:lnTo>
                <a:lnTo>
                  <a:pt x="41173" y="360362"/>
                </a:lnTo>
                <a:lnTo>
                  <a:pt x="41173" y="153847"/>
                </a:lnTo>
                <a:lnTo>
                  <a:pt x="56784" y="147420"/>
                </a:lnTo>
                <a:lnTo>
                  <a:pt x="71496" y="142865"/>
                </a:lnTo>
                <a:lnTo>
                  <a:pt x="85248" y="140153"/>
                </a:lnTo>
                <a:lnTo>
                  <a:pt x="97980" y="139255"/>
                </a:lnTo>
                <a:lnTo>
                  <a:pt x="166949" y="139255"/>
                </a:lnTo>
                <a:lnTo>
                  <a:pt x="164516" y="135523"/>
                </a:lnTo>
                <a:lnTo>
                  <a:pt x="152823" y="126885"/>
                </a:lnTo>
                <a:lnTo>
                  <a:pt x="41173" y="126885"/>
                </a:lnTo>
                <a:lnTo>
                  <a:pt x="41173" y="0"/>
                </a:lnTo>
                <a:close/>
              </a:path>
              <a:path w="182880" h="360679">
                <a:moveTo>
                  <a:pt x="166949" y="139255"/>
                </a:moveTo>
                <a:lnTo>
                  <a:pt x="97980" y="139255"/>
                </a:lnTo>
                <a:lnTo>
                  <a:pt x="110122" y="140445"/>
                </a:lnTo>
                <a:lnTo>
                  <a:pt x="120200" y="144016"/>
                </a:lnTo>
                <a:lnTo>
                  <a:pt x="139633" y="177720"/>
                </a:lnTo>
                <a:lnTo>
                  <a:pt x="141389" y="207149"/>
                </a:lnTo>
                <a:lnTo>
                  <a:pt x="141389" y="360362"/>
                </a:lnTo>
                <a:lnTo>
                  <a:pt x="182562" y="360362"/>
                </a:lnTo>
                <a:lnTo>
                  <a:pt x="182562" y="213487"/>
                </a:lnTo>
                <a:lnTo>
                  <a:pt x="182088" y="192897"/>
                </a:lnTo>
                <a:lnTo>
                  <a:pt x="180687" y="175818"/>
                </a:lnTo>
                <a:lnTo>
                  <a:pt x="178388" y="162187"/>
                </a:lnTo>
                <a:lnTo>
                  <a:pt x="175221" y="151942"/>
                </a:lnTo>
                <a:lnTo>
                  <a:pt x="166949" y="139255"/>
                </a:lnTo>
                <a:close/>
              </a:path>
              <a:path w="182880" h="360679">
                <a:moveTo>
                  <a:pt x="101815" y="114515"/>
                </a:moveTo>
                <a:lnTo>
                  <a:pt x="87402" y="115289"/>
                </a:lnTo>
                <a:lnTo>
                  <a:pt x="72451" y="117609"/>
                </a:lnTo>
                <a:lnTo>
                  <a:pt x="57022" y="121475"/>
                </a:lnTo>
                <a:lnTo>
                  <a:pt x="41173" y="126885"/>
                </a:lnTo>
                <a:lnTo>
                  <a:pt x="152823" y="126885"/>
                </a:lnTo>
                <a:lnTo>
                  <a:pt x="148691" y="123832"/>
                </a:lnTo>
                <a:lnTo>
                  <a:pt x="127780" y="116840"/>
                </a:lnTo>
                <a:lnTo>
                  <a:pt x="101815" y="1145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379662" y="4124325"/>
            <a:ext cx="186055" cy="252729"/>
          </a:xfrm>
          <a:custGeom>
            <a:avLst/>
            <a:gdLst/>
            <a:ahLst/>
            <a:cxnLst/>
            <a:rect l="l" t="t" r="r" b="b"/>
            <a:pathLst>
              <a:path w="186055" h="252729">
                <a:moveTo>
                  <a:pt x="171337" y="25717"/>
                </a:moveTo>
                <a:lnTo>
                  <a:pt x="89852" y="25717"/>
                </a:lnTo>
                <a:lnTo>
                  <a:pt x="106397" y="26967"/>
                </a:lnTo>
                <a:lnTo>
                  <a:pt x="119816" y="30718"/>
                </a:lnTo>
                <a:lnTo>
                  <a:pt x="142875" y="61237"/>
                </a:lnTo>
                <a:lnTo>
                  <a:pt x="144780" y="82232"/>
                </a:lnTo>
                <a:lnTo>
                  <a:pt x="144780" y="94614"/>
                </a:lnTo>
                <a:lnTo>
                  <a:pt x="117142" y="97651"/>
                </a:lnTo>
                <a:lnTo>
                  <a:pt x="111125" y="98424"/>
                </a:lnTo>
                <a:lnTo>
                  <a:pt x="63301" y="107275"/>
                </a:lnTo>
                <a:lnTo>
                  <a:pt x="17680" y="132372"/>
                </a:lnTo>
                <a:lnTo>
                  <a:pt x="0" y="185102"/>
                </a:lnTo>
                <a:lnTo>
                  <a:pt x="1721" y="202728"/>
                </a:lnTo>
                <a:lnTo>
                  <a:pt x="27305" y="238759"/>
                </a:lnTo>
                <a:lnTo>
                  <a:pt x="75703" y="251574"/>
                </a:lnTo>
                <a:lnTo>
                  <a:pt x="96837" y="252412"/>
                </a:lnTo>
                <a:lnTo>
                  <a:pt x="120059" y="251703"/>
                </a:lnTo>
                <a:lnTo>
                  <a:pt x="142597" y="249594"/>
                </a:lnTo>
                <a:lnTo>
                  <a:pt x="164479" y="246117"/>
                </a:lnTo>
                <a:lnTo>
                  <a:pt x="185737" y="241299"/>
                </a:lnTo>
                <a:lnTo>
                  <a:pt x="185732" y="227964"/>
                </a:lnTo>
                <a:lnTo>
                  <a:pt x="103187" y="227964"/>
                </a:lnTo>
                <a:lnTo>
                  <a:pt x="87887" y="227191"/>
                </a:lnTo>
                <a:lnTo>
                  <a:pt x="49544" y="209148"/>
                </a:lnTo>
                <a:lnTo>
                  <a:pt x="41910" y="180974"/>
                </a:lnTo>
                <a:lnTo>
                  <a:pt x="44777" y="161508"/>
                </a:lnTo>
                <a:lnTo>
                  <a:pt x="88265" y="126682"/>
                </a:lnTo>
                <a:lnTo>
                  <a:pt x="127287" y="119940"/>
                </a:lnTo>
                <a:lnTo>
                  <a:pt x="144780" y="118109"/>
                </a:lnTo>
                <a:lnTo>
                  <a:pt x="185690" y="118109"/>
                </a:lnTo>
                <a:lnTo>
                  <a:pt x="185575" y="82232"/>
                </a:lnTo>
                <a:lnTo>
                  <a:pt x="180101" y="42544"/>
                </a:lnTo>
                <a:lnTo>
                  <a:pt x="176123" y="33139"/>
                </a:lnTo>
                <a:lnTo>
                  <a:pt x="171337" y="25717"/>
                </a:lnTo>
                <a:close/>
              </a:path>
              <a:path w="186055" h="252729">
                <a:moveTo>
                  <a:pt x="185690" y="118109"/>
                </a:moveTo>
                <a:lnTo>
                  <a:pt x="144780" y="118109"/>
                </a:lnTo>
                <a:lnTo>
                  <a:pt x="144780" y="222249"/>
                </a:lnTo>
                <a:lnTo>
                  <a:pt x="134887" y="224616"/>
                </a:lnTo>
                <a:lnTo>
                  <a:pt x="124698" y="226417"/>
                </a:lnTo>
                <a:lnTo>
                  <a:pt x="114151" y="227563"/>
                </a:lnTo>
                <a:lnTo>
                  <a:pt x="103187" y="227964"/>
                </a:lnTo>
                <a:lnTo>
                  <a:pt x="185732" y="227964"/>
                </a:lnTo>
                <a:lnTo>
                  <a:pt x="185690" y="118109"/>
                </a:lnTo>
                <a:close/>
              </a:path>
              <a:path w="186055" h="252729">
                <a:moveTo>
                  <a:pt x="93980" y="0"/>
                </a:moveTo>
                <a:lnTo>
                  <a:pt x="75818" y="654"/>
                </a:lnTo>
                <a:lnTo>
                  <a:pt x="57983" y="2619"/>
                </a:lnTo>
                <a:lnTo>
                  <a:pt x="40446" y="5893"/>
                </a:lnTo>
                <a:lnTo>
                  <a:pt x="23177" y="10477"/>
                </a:lnTo>
                <a:lnTo>
                  <a:pt x="23177" y="39052"/>
                </a:lnTo>
                <a:lnTo>
                  <a:pt x="40024" y="33218"/>
                </a:lnTo>
                <a:lnTo>
                  <a:pt x="56753" y="29051"/>
                </a:lnTo>
                <a:lnTo>
                  <a:pt x="73362" y="26550"/>
                </a:lnTo>
                <a:lnTo>
                  <a:pt x="89852" y="25717"/>
                </a:lnTo>
                <a:lnTo>
                  <a:pt x="171337" y="25717"/>
                </a:lnTo>
                <a:lnTo>
                  <a:pt x="171132" y="25399"/>
                </a:lnTo>
                <a:lnTo>
                  <a:pt x="158452" y="14332"/>
                </a:lnTo>
                <a:lnTo>
                  <a:pt x="141366" y="6389"/>
                </a:lnTo>
                <a:lnTo>
                  <a:pt x="119876" y="1602"/>
                </a:lnTo>
                <a:lnTo>
                  <a:pt x="939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38425" y="4124325"/>
            <a:ext cx="189230" cy="360680"/>
          </a:xfrm>
          <a:custGeom>
            <a:avLst/>
            <a:gdLst/>
            <a:ahLst/>
            <a:cxnLst/>
            <a:rect l="l" t="t" r="r" b="b"/>
            <a:pathLst>
              <a:path w="189230" h="360679">
                <a:moveTo>
                  <a:pt x="82969" y="0"/>
                </a:moveTo>
                <a:lnTo>
                  <a:pt x="62554" y="595"/>
                </a:lnTo>
                <a:lnTo>
                  <a:pt x="41960" y="2381"/>
                </a:lnTo>
                <a:lnTo>
                  <a:pt x="21129" y="5357"/>
                </a:lnTo>
                <a:lnTo>
                  <a:pt x="0" y="9524"/>
                </a:lnTo>
                <a:lnTo>
                  <a:pt x="0" y="360362"/>
                </a:lnTo>
                <a:lnTo>
                  <a:pt x="41160" y="360362"/>
                </a:lnTo>
                <a:lnTo>
                  <a:pt x="41160" y="235381"/>
                </a:lnTo>
                <a:lnTo>
                  <a:pt x="146775" y="235381"/>
                </a:lnTo>
                <a:lnTo>
                  <a:pt x="149420" y="233728"/>
                </a:lnTo>
                <a:lnTo>
                  <a:pt x="155009" y="227774"/>
                </a:lnTo>
                <a:lnTo>
                  <a:pt x="86791" y="227774"/>
                </a:lnTo>
                <a:lnTo>
                  <a:pt x="74593" y="226469"/>
                </a:lnTo>
                <a:lnTo>
                  <a:pt x="62899" y="222577"/>
                </a:lnTo>
                <a:lnTo>
                  <a:pt x="51744" y="216126"/>
                </a:lnTo>
                <a:lnTo>
                  <a:pt x="41160" y="207149"/>
                </a:lnTo>
                <a:lnTo>
                  <a:pt x="41160" y="27597"/>
                </a:lnTo>
                <a:lnTo>
                  <a:pt x="50738" y="26354"/>
                </a:lnTo>
                <a:lnTo>
                  <a:pt x="59867" y="25465"/>
                </a:lnTo>
                <a:lnTo>
                  <a:pt x="68578" y="24930"/>
                </a:lnTo>
                <a:lnTo>
                  <a:pt x="76898" y="24752"/>
                </a:lnTo>
                <a:lnTo>
                  <a:pt x="157714" y="24752"/>
                </a:lnTo>
                <a:lnTo>
                  <a:pt x="154538" y="21013"/>
                </a:lnTo>
                <a:lnTo>
                  <a:pt x="135655" y="9318"/>
                </a:lnTo>
                <a:lnTo>
                  <a:pt x="111808" y="2324"/>
                </a:lnTo>
                <a:lnTo>
                  <a:pt x="82969" y="0"/>
                </a:lnTo>
                <a:close/>
              </a:path>
              <a:path w="189230" h="360679">
                <a:moveTo>
                  <a:pt x="146775" y="235381"/>
                </a:moveTo>
                <a:lnTo>
                  <a:pt x="41160" y="235381"/>
                </a:lnTo>
                <a:lnTo>
                  <a:pt x="47548" y="240461"/>
                </a:lnTo>
                <a:lnTo>
                  <a:pt x="91579" y="252196"/>
                </a:lnTo>
                <a:lnTo>
                  <a:pt x="113650" y="250164"/>
                </a:lnTo>
                <a:lnTo>
                  <a:pt x="132942" y="244028"/>
                </a:lnTo>
                <a:lnTo>
                  <a:pt x="146775" y="235381"/>
                </a:lnTo>
                <a:close/>
              </a:path>
              <a:path w="189230" h="360679">
                <a:moveTo>
                  <a:pt x="157714" y="24752"/>
                </a:moveTo>
                <a:lnTo>
                  <a:pt x="76898" y="24752"/>
                </a:lnTo>
                <a:lnTo>
                  <a:pt x="93953" y="26119"/>
                </a:lnTo>
                <a:lnTo>
                  <a:pt x="108254" y="30221"/>
                </a:lnTo>
                <a:lnTo>
                  <a:pt x="136742" y="61336"/>
                </a:lnTo>
                <a:lnTo>
                  <a:pt x="145963" y="100614"/>
                </a:lnTo>
                <a:lnTo>
                  <a:pt x="147104" y="125310"/>
                </a:lnTo>
                <a:lnTo>
                  <a:pt x="146261" y="145418"/>
                </a:lnTo>
                <a:lnTo>
                  <a:pt x="133388" y="196049"/>
                </a:lnTo>
                <a:lnTo>
                  <a:pt x="101564" y="225760"/>
                </a:lnTo>
                <a:lnTo>
                  <a:pt x="86791" y="227774"/>
                </a:lnTo>
                <a:lnTo>
                  <a:pt x="155009" y="227774"/>
                </a:lnTo>
                <a:lnTo>
                  <a:pt x="182446" y="178006"/>
                </a:lnTo>
                <a:lnTo>
                  <a:pt x="188912" y="125628"/>
                </a:lnTo>
                <a:lnTo>
                  <a:pt x="187650" y="99577"/>
                </a:lnTo>
                <a:lnTo>
                  <a:pt x="183845" y="76176"/>
                </a:lnTo>
                <a:lnTo>
                  <a:pt x="177468" y="55453"/>
                </a:lnTo>
                <a:lnTo>
                  <a:pt x="168490" y="37439"/>
                </a:lnTo>
                <a:lnTo>
                  <a:pt x="157714" y="247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882900" y="4043362"/>
            <a:ext cx="50800" cy="327025"/>
          </a:xfrm>
          <a:custGeom>
            <a:avLst/>
            <a:gdLst/>
            <a:ahLst/>
            <a:cxnLst/>
            <a:rect l="l" t="t" r="r" b="b"/>
            <a:pathLst>
              <a:path w="50800" h="327025">
                <a:moveTo>
                  <a:pt x="32994" y="0"/>
                </a:moveTo>
                <a:lnTo>
                  <a:pt x="18757" y="0"/>
                </a:lnTo>
                <a:lnTo>
                  <a:pt x="12941" y="2222"/>
                </a:lnTo>
                <a:lnTo>
                  <a:pt x="8089" y="6350"/>
                </a:lnTo>
                <a:lnTo>
                  <a:pt x="2590" y="11734"/>
                </a:lnTo>
                <a:lnTo>
                  <a:pt x="0" y="17767"/>
                </a:lnTo>
                <a:lnTo>
                  <a:pt x="0" y="31407"/>
                </a:lnTo>
                <a:lnTo>
                  <a:pt x="1943" y="37426"/>
                </a:lnTo>
                <a:lnTo>
                  <a:pt x="6464" y="42189"/>
                </a:lnTo>
                <a:lnTo>
                  <a:pt x="11315" y="47574"/>
                </a:lnTo>
                <a:lnTo>
                  <a:pt x="17475" y="50431"/>
                </a:lnTo>
                <a:lnTo>
                  <a:pt x="32029" y="50431"/>
                </a:lnTo>
                <a:lnTo>
                  <a:pt x="37528" y="48209"/>
                </a:lnTo>
                <a:lnTo>
                  <a:pt x="42379" y="44094"/>
                </a:lnTo>
                <a:lnTo>
                  <a:pt x="47878" y="39014"/>
                </a:lnTo>
                <a:lnTo>
                  <a:pt x="50799" y="32677"/>
                </a:lnTo>
                <a:lnTo>
                  <a:pt x="50799" y="18719"/>
                </a:lnTo>
                <a:lnTo>
                  <a:pt x="48526" y="13322"/>
                </a:lnTo>
                <a:lnTo>
                  <a:pt x="44322" y="8242"/>
                </a:lnTo>
                <a:lnTo>
                  <a:pt x="39154" y="2857"/>
                </a:lnTo>
                <a:lnTo>
                  <a:pt x="32994" y="0"/>
                </a:lnTo>
                <a:close/>
              </a:path>
              <a:path w="50800" h="327025">
                <a:moveTo>
                  <a:pt x="46596" y="87858"/>
                </a:moveTo>
                <a:lnTo>
                  <a:pt x="4851" y="87858"/>
                </a:lnTo>
                <a:lnTo>
                  <a:pt x="4851" y="327025"/>
                </a:lnTo>
                <a:lnTo>
                  <a:pt x="46596" y="327025"/>
                </a:lnTo>
                <a:lnTo>
                  <a:pt x="46596" y="878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006725" y="4124325"/>
            <a:ext cx="180975" cy="246379"/>
          </a:xfrm>
          <a:custGeom>
            <a:avLst/>
            <a:gdLst/>
            <a:ahLst/>
            <a:cxnLst/>
            <a:rect l="l" t="t" r="r" b="b"/>
            <a:pathLst>
              <a:path w="180975" h="246379">
                <a:moveTo>
                  <a:pt x="95377" y="0"/>
                </a:moveTo>
                <a:lnTo>
                  <a:pt x="74879" y="595"/>
                </a:lnTo>
                <a:lnTo>
                  <a:pt x="52189" y="2381"/>
                </a:lnTo>
                <a:lnTo>
                  <a:pt x="27248" y="5357"/>
                </a:lnTo>
                <a:lnTo>
                  <a:pt x="0" y="9525"/>
                </a:lnTo>
                <a:lnTo>
                  <a:pt x="0" y="246062"/>
                </a:lnTo>
                <a:lnTo>
                  <a:pt x="41059" y="246062"/>
                </a:lnTo>
                <a:lnTo>
                  <a:pt x="41059" y="29845"/>
                </a:lnTo>
                <a:lnTo>
                  <a:pt x="53796" y="27577"/>
                </a:lnTo>
                <a:lnTo>
                  <a:pt x="66444" y="25995"/>
                </a:lnTo>
                <a:lnTo>
                  <a:pt x="79033" y="25067"/>
                </a:lnTo>
                <a:lnTo>
                  <a:pt x="91592" y="24764"/>
                </a:lnTo>
                <a:lnTo>
                  <a:pt x="165165" y="24764"/>
                </a:lnTo>
                <a:lnTo>
                  <a:pt x="162801" y="21163"/>
                </a:lnTo>
                <a:lnTo>
                  <a:pt x="146150" y="9366"/>
                </a:lnTo>
                <a:lnTo>
                  <a:pt x="123695" y="2331"/>
                </a:lnTo>
                <a:lnTo>
                  <a:pt x="95377" y="0"/>
                </a:lnTo>
                <a:close/>
              </a:path>
              <a:path w="180975" h="246379">
                <a:moveTo>
                  <a:pt x="165165" y="24764"/>
                </a:moveTo>
                <a:lnTo>
                  <a:pt x="91592" y="24764"/>
                </a:lnTo>
                <a:lnTo>
                  <a:pt x="105917" y="26010"/>
                </a:lnTo>
                <a:lnTo>
                  <a:pt x="117609" y="29725"/>
                </a:lnTo>
                <a:lnTo>
                  <a:pt x="138377" y="66000"/>
                </a:lnTo>
                <a:lnTo>
                  <a:pt x="140233" y="246062"/>
                </a:lnTo>
                <a:lnTo>
                  <a:pt x="180975" y="246062"/>
                </a:lnTo>
                <a:lnTo>
                  <a:pt x="180975" y="99060"/>
                </a:lnTo>
                <a:lnTo>
                  <a:pt x="180506" y="78769"/>
                </a:lnTo>
                <a:lnTo>
                  <a:pt x="179119" y="61753"/>
                </a:lnTo>
                <a:lnTo>
                  <a:pt x="176844" y="48071"/>
                </a:lnTo>
                <a:lnTo>
                  <a:pt x="173710" y="37782"/>
                </a:lnTo>
                <a:lnTo>
                  <a:pt x="165165" y="24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44850" y="4124325"/>
            <a:ext cx="189230" cy="363855"/>
          </a:xfrm>
          <a:custGeom>
            <a:avLst/>
            <a:gdLst/>
            <a:ahLst/>
            <a:cxnLst/>
            <a:rect l="l" t="t" r="r" b="b"/>
            <a:pathLst>
              <a:path w="189229" h="363854">
                <a:moveTo>
                  <a:pt x="32702" y="337223"/>
                </a:moveTo>
                <a:lnTo>
                  <a:pt x="32702" y="361632"/>
                </a:lnTo>
                <a:lnTo>
                  <a:pt x="41220" y="362465"/>
                </a:lnTo>
                <a:lnTo>
                  <a:pt x="49172" y="363061"/>
                </a:lnTo>
                <a:lnTo>
                  <a:pt x="56589" y="363418"/>
                </a:lnTo>
                <a:lnTo>
                  <a:pt x="63500" y="363537"/>
                </a:lnTo>
                <a:lnTo>
                  <a:pt x="85992" y="362587"/>
                </a:lnTo>
                <a:lnTo>
                  <a:pt x="106283" y="359735"/>
                </a:lnTo>
                <a:lnTo>
                  <a:pt x="124311" y="354981"/>
                </a:lnTo>
                <a:lnTo>
                  <a:pt x="140017" y="348322"/>
                </a:lnTo>
                <a:lnTo>
                  <a:pt x="153446" y="338810"/>
                </a:lnTo>
                <a:lnTo>
                  <a:pt x="63182" y="338810"/>
                </a:lnTo>
                <a:lnTo>
                  <a:pt x="55741" y="338741"/>
                </a:lnTo>
                <a:lnTo>
                  <a:pt x="48180" y="338493"/>
                </a:lnTo>
                <a:lnTo>
                  <a:pt x="40501" y="338006"/>
                </a:lnTo>
                <a:lnTo>
                  <a:pt x="32702" y="337223"/>
                </a:lnTo>
                <a:close/>
              </a:path>
              <a:path w="189229" h="363854">
                <a:moveTo>
                  <a:pt x="188604" y="224078"/>
                </a:moveTo>
                <a:lnTo>
                  <a:pt x="147955" y="224078"/>
                </a:lnTo>
                <a:lnTo>
                  <a:pt x="147865" y="242211"/>
                </a:lnTo>
                <a:lnTo>
                  <a:pt x="147753" y="248602"/>
                </a:lnTo>
                <a:lnTo>
                  <a:pt x="139734" y="299322"/>
                </a:lnTo>
                <a:lnTo>
                  <a:pt x="113347" y="329933"/>
                </a:lnTo>
                <a:lnTo>
                  <a:pt x="63182" y="338810"/>
                </a:lnTo>
                <a:lnTo>
                  <a:pt x="153446" y="338810"/>
                </a:lnTo>
                <a:lnTo>
                  <a:pt x="178325" y="302279"/>
                </a:lnTo>
                <a:lnTo>
                  <a:pt x="186233" y="263888"/>
                </a:lnTo>
                <a:lnTo>
                  <a:pt x="187721" y="245433"/>
                </a:lnTo>
                <a:lnTo>
                  <a:pt x="188604" y="224078"/>
                </a:lnTo>
                <a:close/>
              </a:path>
              <a:path w="189229" h="363854">
                <a:moveTo>
                  <a:pt x="113030" y="0"/>
                </a:moveTo>
                <a:lnTo>
                  <a:pt x="59848" y="10895"/>
                </a:lnTo>
                <a:lnTo>
                  <a:pt x="23812" y="43421"/>
                </a:lnTo>
                <a:lnTo>
                  <a:pt x="5953" y="85332"/>
                </a:lnTo>
                <a:lnTo>
                  <a:pt x="0" y="137236"/>
                </a:lnTo>
                <a:lnTo>
                  <a:pt x="2024" y="169685"/>
                </a:lnTo>
                <a:lnTo>
                  <a:pt x="18216" y="218310"/>
                </a:lnTo>
                <a:lnTo>
                  <a:pt x="55999" y="247651"/>
                </a:lnTo>
                <a:lnTo>
                  <a:pt x="85090" y="251968"/>
                </a:lnTo>
                <a:lnTo>
                  <a:pt x="98916" y="251131"/>
                </a:lnTo>
                <a:lnTo>
                  <a:pt x="136525" y="235483"/>
                </a:lnTo>
                <a:lnTo>
                  <a:pt x="144622" y="227571"/>
                </a:lnTo>
                <a:lnTo>
                  <a:pt x="90805" y="227571"/>
                </a:lnTo>
                <a:lnTo>
                  <a:pt x="81096" y="226445"/>
                </a:lnTo>
                <a:lnTo>
                  <a:pt x="51018" y="196984"/>
                </a:lnTo>
                <a:lnTo>
                  <a:pt x="41910" y="138823"/>
                </a:lnTo>
                <a:lnTo>
                  <a:pt x="42445" y="121771"/>
                </a:lnTo>
                <a:lnTo>
                  <a:pt x="50482" y="77330"/>
                </a:lnTo>
                <a:lnTo>
                  <a:pt x="68922" y="42256"/>
                </a:lnTo>
                <a:lnTo>
                  <a:pt x="104963" y="25368"/>
                </a:lnTo>
                <a:lnTo>
                  <a:pt x="117157" y="24714"/>
                </a:lnTo>
                <a:lnTo>
                  <a:pt x="188912" y="24714"/>
                </a:lnTo>
                <a:lnTo>
                  <a:pt x="188912" y="9499"/>
                </a:lnTo>
                <a:lnTo>
                  <a:pt x="169510" y="5341"/>
                </a:lnTo>
                <a:lnTo>
                  <a:pt x="150375" y="2373"/>
                </a:lnTo>
                <a:lnTo>
                  <a:pt x="131539" y="593"/>
                </a:lnTo>
                <a:lnTo>
                  <a:pt x="113030" y="0"/>
                </a:lnTo>
                <a:close/>
              </a:path>
              <a:path w="189229" h="363854">
                <a:moveTo>
                  <a:pt x="188912" y="24714"/>
                </a:moveTo>
                <a:lnTo>
                  <a:pt x="117157" y="24714"/>
                </a:lnTo>
                <a:lnTo>
                  <a:pt x="124246" y="24838"/>
                </a:lnTo>
                <a:lnTo>
                  <a:pt x="131722" y="25230"/>
                </a:lnTo>
                <a:lnTo>
                  <a:pt x="139615" y="25919"/>
                </a:lnTo>
                <a:lnTo>
                  <a:pt x="147955" y="26936"/>
                </a:lnTo>
                <a:lnTo>
                  <a:pt x="147916" y="161457"/>
                </a:lnTo>
                <a:lnTo>
                  <a:pt x="136088" y="203712"/>
                </a:lnTo>
                <a:lnTo>
                  <a:pt x="99437" y="226862"/>
                </a:lnTo>
                <a:lnTo>
                  <a:pt x="90805" y="227571"/>
                </a:lnTo>
                <a:lnTo>
                  <a:pt x="144622" y="227571"/>
                </a:lnTo>
                <a:lnTo>
                  <a:pt x="147955" y="224078"/>
                </a:lnTo>
                <a:lnTo>
                  <a:pt x="188604" y="224078"/>
                </a:lnTo>
                <a:lnTo>
                  <a:pt x="188856" y="203712"/>
                </a:lnTo>
                <a:lnTo>
                  <a:pt x="188912" y="247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19500" y="4065587"/>
            <a:ext cx="106680" cy="304800"/>
          </a:xfrm>
          <a:custGeom>
            <a:avLst/>
            <a:gdLst/>
            <a:ahLst/>
            <a:cxnLst/>
            <a:rect l="l" t="t" r="r" b="b"/>
            <a:pathLst>
              <a:path w="106679" h="304800">
                <a:moveTo>
                  <a:pt x="41325" y="0"/>
                </a:moveTo>
                <a:lnTo>
                  <a:pt x="0" y="0"/>
                </a:lnTo>
                <a:lnTo>
                  <a:pt x="100" y="218262"/>
                </a:lnTo>
                <a:lnTo>
                  <a:pt x="3848" y="259943"/>
                </a:lnTo>
                <a:lnTo>
                  <a:pt x="28172" y="294878"/>
                </a:lnTo>
                <a:lnTo>
                  <a:pt x="71571" y="304512"/>
                </a:lnTo>
                <a:lnTo>
                  <a:pt x="84251" y="304800"/>
                </a:lnTo>
                <a:lnTo>
                  <a:pt x="106362" y="304800"/>
                </a:lnTo>
                <a:lnTo>
                  <a:pt x="106362" y="278396"/>
                </a:lnTo>
                <a:lnTo>
                  <a:pt x="78486" y="278396"/>
                </a:lnTo>
                <a:lnTo>
                  <a:pt x="75285" y="277761"/>
                </a:lnTo>
                <a:lnTo>
                  <a:pt x="44011" y="248604"/>
                </a:lnTo>
                <a:lnTo>
                  <a:pt x="41325" y="218262"/>
                </a:lnTo>
                <a:lnTo>
                  <a:pt x="41325" y="90995"/>
                </a:lnTo>
                <a:lnTo>
                  <a:pt x="106362" y="90995"/>
                </a:lnTo>
                <a:lnTo>
                  <a:pt x="106362" y="64909"/>
                </a:lnTo>
                <a:lnTo>
                  <a:pt x="41325" y="64909"/>
                </a:lnTo>
                <a:lnTo>
                  <a:pt x="41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768725" y="4124325"/>
            <a:ext cx="201930" cy="252729"/>
          </a:xfrm>
          <a:custGeom>
            <a:avLst/>
            <a:gdLst/>
            <a:ahLst/>
            <a:cxnLst/>
            <a:rect l="l" t="t" r="r" b="b"/>
            <a:pathLst>
              <a:path w="201929" h="252729">
                <a:moveTo>
                  <a:pt x="101130" y="0"/>
                </a:moveTo>
                <a:lnTo>
                  <a:pt x="55976" y="8532"/>
                </a:lnTo>
                <a:lnTo>
                  <a:pt x="24168" y="33972"/>
                </a:lnTo>
                <a:lnTo>
                  <a:pt x="6121" y="73064"/>
                </a:lnTo>
                <a:lnTo>
                  <a:pt x="0" y="124777"/>
                </a:lnTo>
                <a:lnTo>
                  <a:pt x="6321" y="180617"/>
                </a:lnTo>
                <a:lnTo>
                  <a:pt x="25285" y="220503"/>
                </a:lnTo>
                <a:lnTo>
                  <a:pt x="56889" y="244435"/>
                </a:lnTo>
                <a:lnTo>
                  <a:pt x="101130" y="252412"/>
                </a:lnTo>
                <a:lnTo>
                  <a:pt x="125400" y="250318"/>
                </a:lnTo>
                <a:lnTo>
                  <a:pt x="146243" y="243998"/>
                </a:lnTo>
                <a:lnTo>
                  <a:pt x="163691" y="233392"/>
                </a:lnTo>
                <a:lnTo>
                  <a:pt x="168803" y="227965"/>
                </a:lnTo>
                <a:lnTo>
                  <a:pt x="101130" y="227965"/>
                </a:lnTo>
                <a:lnTo>
                  <a:pt x="85035" y="226000"/>
                </a:lnTo>
                <a:lnTo>
                  <a:pt x="52793" y="196532"/>
                </a:lnTo>
                <a:lnTo>
                  <a:pt x="42690" y="146704"/>
                </a:lnTo>
                <a:lnTo>
                  <a:pt x="41997" y="124777"/>
                </a:lnTo>
                <a:lnTo>
                  <a:pt x="42690" y="104502"/>
                </a:lnTo>
                <a:lnTo>
                  <a:pt x="52793" y="55880"/>
                </a:lnTo>
                <a:lnTo>
                  <a:pt x="85035" y="26679"/>
                </a:lnTo>
                <a:lnTo>
                  <a:pt x="101130" y="24765"/>
                </a:lnTo>
                <a:lnTo>
                  <a:pt x="168912" y="24765"/>
                </a:lnTo>
                <a:lnTo>
                  <a:pt x="163512" y="19154"/>
                </a:lnTo>
                <a:lnTo>
                  <a:pt x="146005" y="8532"/>
                </a:lnTo>
                <a:lnTo>
                  <a:pt x="125221" y="2138"/>
                </a:lnTo>
                <a:lnTo>
                  <a:pt x="101130" y="0"/>
                </a:lnTo>
                <a:close/>
              </a:path>
              <a:path w="201929" h="252729">
                <a:moveTo>
                  <a:pt x="168912" y="24765"/>
                </a:moveTo>
                <a:lnTo>
                  <a:pt x="101130" y="24765"/>
                </a:lnTo>
                <a:lnTo>
                  <a:pt x="116991" y="26679"/>
                </a:lnTo>
                <a:lnTo>
                  <a:pt x="130228" y="32464"/>
                </a:lnTo>
                <a:lnTo>
                  <a:pt x="153655" y="69572"/>
                </a:lnTo>
                <a:lnTo>
                  <a:pt x="159956" y="126364"/>
                </a:lnTo>
                <a:lnTo>
                  <a:pt x="159246" y="147374"/>
                </a:lnTo>
                <a:lnTo>
                  <a:pt x="148831" y="196532"/>
                </a:lnTo>
                <a:lnTo>
                  <a:pt x="117170" y="226000"/>
                </a:lnTo>
                <a:lnTo>
                  <a:pt x="101130" y="227965"/>
                </a:lnTo>
                <a:lnTo>
                  <a:pt x="168803" y="227965"/>
                </a:lnTo>
                <a:lnTo>
                  <a:pt x="195651" y="178712"/>
                </a:lnTo>
                <a:lnTo>
                  <a:pt x="201612" y="126364"/>
                </a:lnTo>
                <a:lnTo>
                  <a:pt x="200122" y="98266"/>
                </a:lnTo>
                <a:lnTo>
                  <a:pt x="195651" y="73501"/>
                </a:lnTo>
                <a:lnTo>
                  <a:pt x="188201" y="52069"/>
                </a:lnTo>
                <a:lnTo>
                  <a:pt x="177774" y="33972"/>
                </a:lnTo>
                <a:lnTo>
                  <a:pt x="168912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029075" y="4124325"/>
            <a:ext cx="309880" cy="246379"/>
          </a:xfrm>
          <a:custGeom>
            <a:avLst/>
            <a:gdLst/>
            <a:ahLst/>
            <a:cxnLst/>
            <a:rect l="l" t="t" r="r" b="b"/>
            <a:pathLst>
              <a:path w="309879" h="246379">
                <a:moveTo>
                  <a:pt x="88353" y="0"/>
                </a:moveTo>
                <a:lnTo>
                  <a:pt x="70658" y="595"/>
                </a:lnTo>
                <a:lnTo>
                  <a:pt x="50015" y="2381"/>
                </a:lnTo>
                <a:lnTo>
                  <a:pt x="26453" y="5357"/>
                </a:lnTo>
                <a:lnTo>
                  <a:pt x="0" y="9525"/>
                </a:lnTo>
                <a:lnTo>
                  <a:pt x="0" y="246062"/>
                </a:lnTo>
                <a:lnTo>
                  <a:pt x="40678" y="246062"/>
                </a:lnTo>
                <a:lnTo>
                  <a:pt x="40678" y="29845"/>
                </a:lnTo>
                <a:lnTo>
                  <a:pt x="53136" y="27577"/>
                </a:lnTo>
                <a:lnTo>
                  <a:pt x="65235" y="25995"/>
                </a:lnTo>
                <a:lnTo>
                  <a:pt x="76973" y="25067"/>
                </a:lnTo>
                <a:lnTo>
                  <a:pt x="88353" y="24764"/>
                </a:lnTo>
                <a:lnTo>
                  <a:pt x="294432" y="24764"/>
                </a:lnTo>
                <a:lnTo>
                  <a:pt x="292266" y="21297"/>
                </a:lnTo>
                <a:lnTo>
                  <a:pt x="284668" y="15557"/>
                </a:lnTo>
                <a:lnTo>
                  <a:pt x="152552" y="15557"/>
                </a:lnTo>
                <a:lnTo>
                  <a:pt x="140465" y="8706"/>
                </a:lnTo>
                <a:lnTo>
                  <a:pt x="125696" y="3849"/>
                </a:lnTo>
                <a:lnTo>
                  <a:pt x="108305" y="957"/>
                </a:lnTo>
                <a:lnTo>
                  <a:pt x="88353" y="0"/>
                </a:lnTo>
                <a:close/>
              </a:path>
              <a:path w="309879" h="246379">
                <a:moveTo>
                  <a:pt x="224066" y="24764"/>
                </a:moveTo>
                <a:lnTo>
                  <a:pt x="88353" y="24764"/>
                </a:lnTo>
                <a:lnTo>
                  <a:pt x="102062" y="26015"/>
                </a:lnTo>
                <a:lnTo>
                  <a:pt x="113147" y="29765"/>
                </a:lnTo>
                <a:lnTo>
                  <a:pt x="132456" y="65682"/>
                </a:lnTo>
                <a:lnTo>
                  <a:pt x="134124" y="246062"/>
                </a:lnTo>
                <a:lnTo>
                  <a:pt x="175120" y="246062"/>
                </a:lnTo>
                <a:lnTo>
                  <a:pt x="175120" y="35877"/>
                </a:lnTo>
                <a:lnTo>
                  <a:pt x="187465" y="31060"/>
                </a:lnTo>
                <a:lnTo>
                  <a:pt x="199745" y="27577"/>
                </a:lnTo>
                <a:lnTo>
                  <a:pt x="211907" y="25474"/>
                </a:lnTo>
                <a:lnTo>
                  <a:pt x="224066" y="24764"/>
                </a:lnTo>
                <a:close/>
              </a:path>
              <a:path w="309879" h="246379">
                <a:moveTo>
                  <a:pt x="294432" y="24764"/>
                </a:moveTo>
                <a:lnTo>
                  <a:pt x="224066" y="24764"/>
                </a:lnTo>
                <a:lnTo>
                  <a:pt x="237174" y="26015"/>
                </a:lnTo>
                <a:lnTo>
                  <a:pt x="247867" y="29765"/>
                </a:lnTo>
                <a:lnTo>
                  <a:pt x="266898" y="66278"/>
                </a:lnTo>
                <a:lnTo>
                  <a:pt x="268566" y="246062"/>
                </a:lnTo>
                <a:lnTo>
                  <a:pt x="309562" y="246062"/>
                </a:lnTo>
                <a:lnTo>
                  <a:pt x="309562" y="99060"/>
                </a:lnTo>
                <a:lnTo>
                  <a:pt x="309140" y="78814"/>
                </a:lnTo>
                <a:lnTo>
                  <a:pt x="307854" y="61872"/>
                </a:lnTo>
                <a:lnTo>
                  <a:pt x="305672" y="48205"/>
                </a:lnTo>
                <a:lnTo>
                  <a:pt x="302564" y="37782"/>
                </a:lnTo>
                <a:lnTo>
                  <a:pt x="294432" y="24764"/>
                </a:lnTo>
                <a:close/>
              </a:path>
              <a:path w="309879" h="246379">
                <a:moveTo>
                  <a:pt x="229476" y="0"/>
                </a:moveTo>
                <a:lnTo>
                  <a:pt x="210345" y="957"/>
                </a:lnTo>
                <a:lnTo>
                  <a:pt x="191128" y="3849"/>
                </a:lnTo>
                <a:lnTo>
                  <a:pt x="171854" y="8706"/>
                </a:lnTo>
                <a:lnTo>
                  <a:pt x="152552" y="15557"/>
                </a:lnTo>
                <a:lnTo>
                  <a:pt x="284668" y="15557"/>
                </a:lnTo>
                <a:lnTo>
                  <a:pt x="276631" y="9485"/>
                </a:lnTo>
                <a:lnTo>
                  <a:pt x="255691" y="2376"/>
                </a:lnTo>
                <a:lnTo>
                  <a:pt x="2294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394200" y="4124325"/>
            <a:ext cx="201930" cy="252729"/>
          </a:xfrm>
          <a:custGeom>
            <a:avLst/>
            <a:gdLst/>
            <a:ahLst/>
            <a:cxnLst/>
            <a:rect l="l" t="t" r="r" b="b"/>
            <a:pathLst>
              <a:path w="201929" h="252729">
                <a:moveTo>
                  <a:pt x="100964" y="0"/>
                </a:moveTo>
                <a:lnTo>
                  <a:pt x="55919" y="8532"/>
                </a:lnTo>
                <a:lnTo>
                  <a:pt x="24447" y="33972"/>
                </a:lnTo>
                <a:lnTo>
                  <a:pt x="6151" y="73064"/>
                </a:lnTo>
                <a:lnTo>
                  <a:pt x="0" y="124777"/>
                </a:lnTo>
                <a:lnTo>
                  <a:pt x="6359" y="180617"/>
                </a:lnTo>
                <a:lnTo>
                  <a:pt x="25399" y="220503"/>
                </a:lnTo>
                <a:lnTo>
                  <a:pt x="57060" y="244435"/>
                </a:lnTo>
                <a:lnTo>
                  <a:pt x="101282" y="252412"/>
                </a:lnTo>
                <a:lnTo>
                  <a:pt x="125333" y="250318"/>
                </a:lnTo>
                <a:lnTo>
                  <a:pt x="146049" y="243998"/>
                </a:lnTo>
                <a:lnTo>
                  <a:pt x="163433" y="233392"/>
                </a:lnTo>
                <a:lnTo>
                  <a:pt x="168532" y="227965"/>
                </a:lnTo>
                <a:lnTo>
                  <a:pt x="100964" y="227965"/>
                </a:lnTo>
                <a:lnTo>
                  <a:pt x="84901" y="226000"/>
                </a:lnTo>
                <a:lnTo>
                  <a:pt x="53022" y="196532"/>
                </a:lnTo>
                <a:lnTo>
                  <a:pt x="42619" y="146704"/>
                </a:lnTo>
                <a:lnTo>
                  <a:pt x="41920" y="124777"/>
                </a:lnTo>
                <a:lnTo>
                  <a:pt x="42619" y="104502"/>
                </a:lnTo>
                <a:lnTo>
                  <a:pt x="53022" y="55880"/>
                </a:lnTo>
                <a:lnTo>
                  <a:pt x="84901" y="26679"/>
                </a:lnTo>
                <a:lnTo>
                  <a:pt x="100964" y="24765"/>
                </a:lnTo>
                <a:lnTo>
                  <a:pt x="168638" y="24765"/>
                </a:lnTo>
                <a:lnTo>
                  <a:pt x="163249" y="19154"/>
                </a:lnTo>
                <a:lnTo>
                  <a:pt x="145772" y="8532"/>
                </a:lnTo>
                <a:lnTo>
                  <a:pt x="125020" y="2138"/>
                </a:lnTo>
                <a:lnTo>
                  <a:pt x="100964" y="0"/>
                </a:lnTo>
                <a:close/>
              </a:path>
              <a:path w="201929" h="252729">
                <a:moveTo>
                  <a:pt x="168638" y="24765"/>
                </a:moveTo>
                <a:lnTo>
                  <a:pt x="100964" y="24765"/>
                </a:lnTo>
                <a:lnTo>
                  <a:pt x="116800" y="26679"/>
                </a:lnTo>
                <a:lnTo>
                  <a:pt x="130016" y="32464"/>
                </a:lnTo>
                <a:lnTo>
                  <a:pt x="153407" y="69572"/>
                </a:lnTo>
                <a:lnTo>
                  <a:pt x="159702" y="126364"/>
                </a:lnTo>
                <a:lnTo>
                  <a:pt x="158993" y="147374"/>
                </a:lnTo>
                <a:lnTo>
                  <a:pt x="148589" y="196532"/>
                </a:lnTo>
                <a:lnTo>
                  <a:pt x="116978" y="226000"/>
                </a:lnTo>
                <a:lnTo>
                  <a:pt x="100964" y="227965"/>
                </a:lnTo>
                <a:lnTo>
                  <a:pt x="168532" y="227965"/>
                </a:lnTo>
                <a:lnTo>
                  <a:pt x="195500" y="178712"/>
                </a:lnTo>
                <a:lnTo>
                  <a:pt x="201612" y="126364"/>
                </a:lnTo>
                <a:lnTo>
                  <a:pt x="200074" y="98266"/>
                </a:lnTo>
                <a:lnTo>
                  <a:pt x="195500" y="73501"/>
                </a:lnTo>
                <a:lnTo>
                  <a:pt x="187950" y="52069"/>
                </a:lnTo>
                <a:lnTo>
                  <a:pt x="177482" y="33972"/>
                </a:lnTo>
                <a:lnTo>
                  <a:pt x="168638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657725" y="4124325"/>
            <a:ext cx="103505" cy="246379"/>
          </a:xfrm>
          <a:custGeom>
            <a:avLst/>
            <a:gdLst/>
            <a:ahLst/>
            <a:cxnLst/>
            <a:rect l="l" t="t" r="r" b="b"/>
            <a:pathLst>
              <a:path w="103504" h="246379">
                <a:moveTo>
                  <a:pt x="103187" y="0"/>
                </a:moveTo>
                <a:lnTo>
                  <a:pt x="75579" y="833"/>
                </a:lnTo>
                <a:lnTo>
                  <a:pt x="49217" y="2857"/>
                </a:lnTo>
                <a:lnTo>
                  <a:pt x="24043" y="6072"/>
                </a:lnTo>
                <a:lnTo>
                  <a:pt x="0" y="10477"/>
                </a:lnTo>
                <a:lnTo>
                  <a:pt x="0" y="246062"/>
                </a:lnTo>
                <a:lnTo>
                  <a:pt x="40830" y="246062"/>
                </a:lnTo>
                <a:lnTo>
                  <a:pt x="40830" y="29845"/>
                </a:lnTo>
                <a:lnTo>
                  <a:pt x="55251" y="28128"/>
                </a:lnTo>
                <a:lnTo>
                  <a:pt x="70470" y="26828"/>
                </a:lnTo>
                <a:lnTo>
                  <a:pt x="86459" y="26005"/>
                </a:lnTo>
                <a:lnTo>
                  <a:pt x="103187" y="25717"/>
                </a:lnTo>
                <a:lnTo>
                  <a:pt x="103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806950" y="4124325"/>
            <a:ext cx="103505" cy="246379"/>
          </a:xfrm>
          <a:custGeom>
            <a:avLst/>
            <a:gdLst/>
            <a:ahLst/>
            <a:cxnLst/>
            <a:rect l="l" t="t" r="r" b="b"/>
            <a:pathLst>
              <a:path w="103504" h="246379">
                <a:moveTo>
                  <a:pt x="103187" y="0"/>
                </a:moveTo>
                <a:lnTo>
                  <a:pt x="75579" y="833"/>
                </a:lnTo>
                <a:lnTo>
                  <a:pt x="49217" y="2857"/>
                </a:lnTo>
                <a:lnTo>
                  <a:pt x="24043" y="6072"/>
                </a:lnTo>
                <a:lnTo>
                  <a:pt x="0" y="10477"/>
                </a:lnTo>
                <a:lnTo>
                  <a:pt x="0" y="246062"/>
                </a:lnTo>
                <a:lnTo>
                  <a:pt x="40830" y="246062"/>
                </a:lnTo>
                <a:lnTo>
                  <a:pt x="40830" y="29845"/>
                </a:lnTo>
                <a:lnTo>
                  <a:pt x="55206" y="28128"/>
                </a:lnTo>
                <a:lnTo>
                  <a:pt x="70351" y="26828"/>
                </a:lnTo>
                <a:lnTo>
                  <a:pt x="86325" y="26005"/>
                </a:lnTo>
                <a:lnTo>
                  <a:pt x="103187" y="25717"/>
                </a:lnTo>
                <a:lnTo>
                  <a:pt x="103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937112" y="4124325"/>
            <a:ext cx="201930" cy="252729"/>
          </a:xfrm>
          <a:custGeom>
            <a:avLst/>
            <a:gdLst/>
            <a:ahLst/>
            <a:cxnLst/>
            <a:rect l="l" t="t" r="r" b="b"/>
            <a:pathLst>
              <a:path w="201929" h="252729">
                <a:moveTo>
                  <a:pt x="100812" y="0"/>
                </a:moveTo>
                <a:lnTo>
                  <a:pt x="55818" y="8532"/>
                </a:lnTo>
                <a:lnTo>
                  <a:pt x="24168" y="33972"/>
                </a:lnTo>
                <a:lnTo>
                  <a:pt x="6002" y="73064"/>
                </a:lnTo>
                <a:lnTo>
                  <a:pt x="0" y="124777"/>
                </a:lnTo>
                <a:lnTo>
                  <a:pt x="6321" y="180617"/>
                </a:lnTo>
                <a:lnTo>
                  <a:pt x="25285" y="220503"/>
                </a:lnTo>
                <a:lnTo>
                  <a:pt x="56889" y="244435"/>
                </a:lnTo>
                <a:lnTo>
                  <a:pt x="101130" y="252412"/>
                </a:lnTo>
                <a:lnTo>
                  <a:pt x="125216" y="250318"/>
                </a:lnTo>
                <a:lnTo>
                  <a:pt x="145965" y="243998"/>
                </a:lnTo>
                <a:lnTo>
                  <a:pt x="163378" y="233392"/>
                </a:lnTo>
                <a:lnTo>
                  <a:pt x="168488" y="227965"/>
                </a:lnTo>
                <a:lnTo>
                  <a:pt x="100812" y="227965"/>
                </a:lnTo>
                <a:lnTo>
                  <a:pt x="84767" y="226000"/>
                </a:lnTo>
                <a:lnTo>
                  <a:pt x="52793" y="196532"/>
                </a:lnTo>
                <a:lnTo>
                  <a:pt x="42646" y="146704"/>
                </a:lnTo>
                <a:lnTo>
                  <a:pt x="41996" y="124777"/>
                </a:lnTo>
                <a:lnTo>
                  <a:pt x="42646" y="104502"/>
                </a:lnTo>
                <a:lnTo>
                  <a:pt x="52793" y="55880"/>
                </a:lnTo>
                <a:lnTo>
                  <a:pt x="84767" y="26679"/>
                </a:lnTo>
                <a:lnTo>
                  <a:pt x="100812" y="24765"/>
                </a:lnTo>
                <a:lnTo>
                  <a:pt x="168595" y="24765"/>
                </a:lnTo>
                <a:lnTo>
                  <a:pt x="163195" y="19154"/>
                </a:lnTo>
                <a:lnTo>
                  <a:pt x="145688" y="8532"/>
                </a:lnTo>
                <a:lnTo>
                  <a:pt x="124904" y="2138"/>
                </a:lnTo>
                <a:lnTo>
                  <a:pt x="100812" y="0"/>
                </a:lnTo>
                <a:close/>
              </a:path>
              <a:path w="201929" h="252729">
                <a:moveTo>
                  <a:pt x="168595" y="24765"/>
                </a:moveTo>
                <a:lnTo>
                  <a:pt x="100812" y="24765"/>
                </a:lnTo>
                <a:lnTo>
                  <a:pt x="116679" y="26679"/>
                </a:lnTo>
                <a:lnTo>
                  <a:pt x="129951" y="32464"/>
                </a:lnTo>
                <a:lnTo>
                  <a:pt x="153472" y="69572"/>
                </a:lnTo>
                <a:lnTo>
                  <a:pt x="159638" y="126364"/>
                </a:lnTo>
                <a:lnTo>
                  <a:pt x="158934" y="147374"/>
                </a:lnTo>
                <a:lnTo>
                  <a:pt x="148831" y="196532"/>
                </a:lnTo>
                <a:lnTo>
                  <a:pt x="116857" y="226000"/>
                </a:lnTo>
                <a:lnTo>
                  <a:pt x="100812" y="227965"/>
                </a:lnTo>
                <a:lnTo>
                  <a:pt x="168488" y="227965"/>
                </a:lnTo>
                <a:lnTo>
                  <a:pt x="195492" y="178712"/>
                </a:lnTo>
                <a:lnTo>
                  <a:pt x="201612" y="126364"/>
                </a:lnTo>
                <a:lnTo>
                  <a:pt x="200072" y="98266"/>
                </a:lnTo>
                <a:lnTo>
                  <a:pt x="195492" y="73501"/>
                </a:lnTo>
                <a:lnTo>
                  <a:pt x="187934" y="52069"/>
                </a:lnTo>
                <a:lnTo>
                  <a:pt x="177457" y="33972"/>
                </a:lnTo>
                <a:lnTo>
                  <a:pt x="168595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164137" y="4130675"/>
            <a:ext cx="309880" cy="240029"/>
          </a:xfrm>
          <a:custGeom>
            <a:avLst/>
            <a:gdLst/>
            <a:ahLst/>
            <a:cxnLst/>
            <a:rect l="l" t="t" r="r" b="b"/>
            <a:pathLst>
              <a:path w="309879" h="240029">
                <a:moveTo>
                  <a:pt x="41440" y="0"/>
                </a:moveTo>
                <a:lnTo>
                  <a:pt x="0" y="0"/>
                </a:lnTo>
                <a:lnTo>
                  <a:pt x="67906" y="239712"/>
                </a:lnTo>
                <a:lnTo>
                  <a:pt x="110629" y="239712"/>
                </a:lnTo>
                <a:lnTo>
                  <a:pt x="120942" y="195199"/>
                </a:lnTo>
                <a:lnTo>
                  <a:pt x="92455" y="195199"/>
                </a:lnTo>
                <a:lnTo>
                  <a:pt x="41440" y="0"/>
                </a:lnTo>
                <a:close/>
              </a:path>
              <a:path w="309879" h="240029">
                <a:moveTo>
                  <a:pt x="186508" y="35610"/>
                </a:moveTo>
                <a:lnTo>
                  <a:pt x="155892" y="35610"/>
                </a:lnTo>
                <a:lnTo>
                  <a:pt x="158412" y="50815"/>
                </a:lnTo>
                <a:lnTo>
                  <a:pt x="160718" y="64023"/>
                </a:lnTo>
                <a:lnTo>
                  <a:pt x="162843" y="75265"/>
                </a:lnTo>
                <a:lnTo>
                  <a:pt x="164820" y="84569"/>
                </a:lnTo>
                <a:lnTo>
                  <a:pt x="201167" y="239712"/>
                </a:lnTo>
                <a:lnTo>
                  <a:pt x="241655" y="239712"/>
                </a:lnTo>
                <a:lnTo>
                  <a:pt x="254265" y="195199"/>
                </a:lnTo>
                <a:lnTo>
                  <a:pt x="225082" y="195199"/>
                </a:lnTo>
                <a:lnTo>
                  <a:pt x="186508" y="35610"/>
                </a:lnTo>
                <a:close/>
              </a:path>
              <a:path w="309879" h="240029">
                <a:moveTo>
                  <a:pt x="177901" y="0"/>
                </a:moveTo>
                <a:lnTo>
                  <a:pt x="137401" y="0"/>
                </a:lnTo>
                <a:lnTo>
                  <a:pt x="92455" y="195199"/>
                </a:lnTo>
                <a:lnTo>
                  <a:pt x="120942" y="195199"/>
                </a:lnTo>
                <a:lnTo>
                  <a:pt x="146646" y="84251"/>
                </a:lnTo>
                <a:lnTo>
                  <a:pt x="149218" y="72624"/>
                </a:lnTo>
                <a:lnTo>
                  <a:pt x="151636" y="60640"/>
                </a:lnTo>
                <a:lnTo>
                  <a:pt x="153871" y="48302"/>
                </a:lnTo>
                <a:lnTo>
                  <a:pt x="155892" y="35610"/>
                </a:lnTo>
                <a:lnTo>
                  <a:pt x="186508" y="35610"/>
                </a:lnTo>
                <a:lnTo>
                  <a:pt x="177901" y="0"/>
                </a:lnTo>
                <a:close/>
              </a:path>
              <a:path w="309879" h="240029">
                <a:moveTo>
                  <a:pt x="309562" y="0"/>
                </a:moveTo>
                <a:lnTo>
                  <a:pt x="276085" y="0"/>
                </a:lnTo>
                <a:lnTo>
                  <a:pt x="225082" y="195199"/>
                </a:lnTo>
                <a:lnTo>
                  <a:pt x="254265" y="195199"/>
                </a:lnTo>
                <a:lnTo>
                  <a:pt x="3095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595937" y="4130675"/>
            <a:ext cx="307975" cy="240029"/>
          </a:xfrm>
          <a:custGeom>
            <a:avLst/>
            <a:gdLst/>
            <a:ahLst/>
            <a:cxnLst/>
            <a:rect l="l" t="t" r="r" b="b"/>
            <a:pathLst>
              <a:path w="307975" h="240029">
                <a:moveTo>
                  <a:pt x="41236" y="0"/>
                </a:moveTo>
                <a:lnTo>
                  <a:pt x="0" y="0"/>
                </a:lnTo>
                <a:lnTo>
                  <a:pt x="67563" y="239712"/>
                </a:lnTo>
                <a:lnTo>
                  <a:pt x="110070" y="239712"/>
                </a:lnTo>
                <a:lnTo>
                  <a:pt x="120332" y="195199"/>
                </a:lnTo>
                <a:lnTo>
                  <a:pt x="91986" y="195199"/>
                </a:lnTo>
                <a:lnTo>
                  <a:pt x="41236" y="0"/>
                </a:lnTo>
                <a:close/>
              </a:path>
              <a:path w="307975" h="240029">
                <a:moveTo>
                  <a:pt x="185810" y="35610"/>
                </a:moveTo>
                <a:lnTo>
                  <a:pt x="155105" y="35610"/>
                </a:lnTo>
                <a:lnTo>
                  <a:pt x="157657" y="50815"/>
                </a:lnTo>
                <a:lnTo>
                  <a:pt x="160059" y="64023"/>
                </a:lnTo>
                <a:lnTo>
                  <a:pt x="162282" y="75265"/>
                </a:lnTo>
                <a:lnTo>
                  <a:pt x="164299" y="84569"/>
                </a:lnTo>
                <a:lnTo>
                  <a:pt x="200139" y="239712"/>
                </a:lnTo>
                <a:lnTo>
                  <a:pt x="240423" y="239712"/>
                </a:lnTo>
                <a:lnTo>
                  <a:pt x="252967" y="195199"/>
                </a:lnTo>
                <a:lnTo>
                  <a:pt x="223926" y="195199"/>
                </a:lnTo>
                <a:lnTo>
                  <a:pt x="185810" y="35610"/>
                </a:lnTo>
                <a:close/>
              </a:path>
              <a:path w="307975" h="240029">
                <a:moveTo>
                  <a:pt x="177304" y="0"/>
                </a:moveTo>
                <a:lnTo>
                  <a:pt x="136702" y="0"/>
                </a:lnTo>
                <a:lnTo>
                  <a:pt x="91986" y="195199"/>
                </a:lnTo>
                <a:lnTo>
                  <a:pt x="120332" y="195199"/>
                </a:lnTo>
                <a:lnTo>
                  <a:pt x="145910" y="84251"/>
                </a:lnTo>
                <a:lnTo>
                  <a:pt x="148457" y="72624"/>
                </a:lnTo>
                <a:lnTo>
                  <a:pt x="150860" y="60640"/>
                </a:lnTo>
                <a:lnTo>
                  <a:pt x="153086" y="48302"/>
                </a:lnTo>
                <a:lnTo>
                  <a:pt x="155105" y="35610"/>
                </a:lnTo>
                <a:lnTo>
                  <a:pt x="185810" y="35610"/>
                </a:lnTo>
                <a:lnTo>
                  <a:pt x="177304" y="0"/>
                </a:lnTo>
                <a:close/>
              </a:path>
              <a:path w="307975" h="240029">
                <a:moveTo>
                  <a:pt x="307974" y="0"/>
                </a:moveTo>
                <a:lnTo>
                  <a:pt x="274675" y="0"/>
                </a:lnTo>
                <a:lnTo>
                  <a:pt x="223926" y="195199"/>
                </a:lnTo>
                <a:lnTo>
                  <a:pt x="252967" y="195199"/>
                </a:lnTo>
                <a:lnTo>
                  <a:pt x="307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945187" y="4043362"/>
            <a:ext cx="49530" cy="327025"/>
          </a:xfrm>
          <a:custGeom>
            <a:avLst/>
            <a:gdLst/>
            <a:ahLst/>
            <a:cxnLst/>
            <a:rect l="l" t="t" r="r" b="b"/>
            <a:pathLst>
              <a:path w="49529" h="327025">
                <a:moveTo>
                  <a:pt x="31978" y="0"/>
                </a:moveTo>
                <a:lnTo>
                  <a:pt x="18186" y="0"/>
                </a:lnTo>
                <a:lnTo>
                  <a:pt x="12852" y="2222"/>
                </a:lnTo>
                <a:lnTo>
                  <a:pt x="8153" y="6350"/>
                </a:lnTo>
                <a:lnTo>
                  <a:pt x="2819" y="11734"/>
                </a:lnTo>
                <a:lnTo>
                  <a:pt x="0" y="17767"/>
                </a:lnTo>
                <a:lnTo>
                  <a:pt x="0" y="31407"/>
                </a:lnTo>
                <a:lnTo>
                  <a:pt x="1879" y="37426"/>
                </a:lnTo>
                <a:lnTo>
                  <a:pt x="6273" y="42189"/>
                </a:lnTo>
                <a:lnTo>
                  <a:pt x="10972" y="47574"/>
                </a:lnTo>
                <a:lnTo>
                  <a:pt x="17246" y="50431"/>
                </a:lnTo>
                <a:lnTo>
                  <a:pt x="31038" y="50431"/>
                </a:lnTo>
                <a:lnTo>
                  <a:pt x="36677" y="48209"/>
                </a:lnTo>
                <a:lnTo>
                  <a:pt x="41376" y="44094"/>
                </a:lnTo>
                <a:lnTo>
                  <a:pt x="46710" y="39014"/>
                </a:lnTo>
                <a:lnTo>
                  <a:pt x="49212" y="32677"/>
                </a:lnTo>
                <a:lnTo>
                  <a:pt x="49212" y="18719"/>
                </a:lnTo>
                <a:lnTo>
                  <a:pt x="47332" y="13322"/>
                </a:lnTo>
                <a:lnTo>
                  <a:pt x="42951" y="8242"/>
                </a:lnTo>
                <a:lnTo>
                  <a:pt x="38239" y="2857"/>
                </a:lnTo>
                <a:lnTo>
                  <a:pt x="31978" y="0"/>
                </a:lnTo>
                <a:close/>
              </a:path>
              <a:path w="49529" h="327025">
                <a:moveTo>
                  <a:pt x="45135" y="87858"/>
                </a:moveTo>
                <a:lnTo>
                  <a:pt x="5016" y="87858"/>
                </a:lnTo>
                <a:lnTo>
                  <a:pt x="5016" y="327025"/>
                </a:lnTo>
                <a:lnTo>
                  <a:pt x="45135" y="327025"/>
                </a:lnTo>
                <a:lnTo>
                  <a:pt x="45135" y="878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064250" y="4065587"/>
            <a:ext cx="106680" cy="304800"/>
          </a:xfrm>
          <a:custGeom>
            <a:avLst/>
            <a:gdLst/>
            <a:ahLst/>
            <a:cxnLst/>
            <a:rect l="l" t="t" r="r" b="b"/>
            <a:pathLst>
              <a:path w="106679" h="304800">
                <a:moveTo>
                  <a:pt x="41325" y="0"/>
                </a:moveTo>
                <a:lnTo>
                  <a:pt x="0" y="0"/>
                </a:lnTo>
                <a:lnTo>
                  <a:pt x="98" y="218262"/>
                </a:lnTo>
                <a:lnTo>
                  <a:pt x="3517" y="259943"/>
                </a:lnTo>
                <a:lnTo>
                  <a:pt x="27988" y="294878"/>
                </a:lnTo>
                <a:lnTo>
                  <a:pt x="71392" y="304512"/>
                </a:lnTo>
                <a:lnTo>
                  <a:pt x="83934" y="304800"/>
                </a:lnTo>
                <a:lnTo>
                  <a:pt x="106362" y="304800"/>
                </a:lnTo>
                <a:lnTo>
                  <a:pt x="106362" y="278396"/>
                </a:lnTo>
                <a:lnTo>
                  <a:pt x="78486" y="278396"/>
                </a:lnTo>
                <a:lnTo>
                  <a:pt x="74968" y="277761"/>
                </a:lnTo>
                <a:lnTo>
                  <a:pt x="44011" y="248604"/>
                </a:lnTo>
                <a:lnTo>
                  <a:pt x="41325" y="218262"/>
                </a:lnTo>
                <a:lnTo>
                  <a:pt x="41325" y="90995"/>
                </a:lnTo>
                <a:lnTo>
                  <a:pt x="106362" y="90995"/>
                </a:lnTo>
                <a:lnTo>
                  <a:pt x="106362" y="64909"/>
                </a:lnTo>
                <a:lnTo>
                  <a:pt x="41325" y="64909"/>
                </a:lnTo>
                <a:lnTo>
                  <a:pt x="41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6219825" y="4010025"/>
            <a:ext cx="180975" cy="360680"/>
          </a:xfrm>
          <a:custGeom>
            <a:avLst/>
            <a:gdLst/>
            <a:ahLst/>
            <a:cxnLst/>
            <a:rect l="l" t="t" r="r" b="b"/>
            <a:pathLst>
              <a:path w="180975" h="360679">
                <a:moveTo>
                  <a:pt x="40817" y="0"/>
                </a:moveTo>
                <a:lnTo>
                  <a:pt x="0" y="0"/>
                </a:lnTo>
                <a:lnTo>
                  <a:pt x="0" y="360362"/>
                </a:lnTo>
                <a:lnTo>
                  <a:pt x="40817" y="360362"/>
                </a:lnTo>
                <a:lnTo>
                  <a:pt x="40817" y="153847"/>
                </a:lnTo>
                <a:lnTo>
                  <a:pt x="56419" y="147420"/>
                </a:lnTo>
                <a:lnTo>
                  <a:pt x="70953" y="142865"/>
                </a:lnTo>
                <a:lnTo>
                  <a:pt x="84417" y="140153"/>
                </a:lnTo>
                <a:lnTo>
                  <a:pt x="96812" y="139255"/>
                </a:lnTo>
                <a:lnTo>
                  <a:pt x="165496" y="139255"/>
                </a:lnTo>
                <a:lnTo>
                  <a:pt x="163084" y="135523"/>
                </a:lnTo>
                <a:lnTo>
                  <a:pt x="151495" y="126885"/>
                </a:lnTo>
                <a:lnTo>
                  <a:pt x="40817" y="126885"/>
                </a:lnTo>
                <a:lnTo>
                  <a:pt x="40817" y="0"/>
                </a:lnTo>
                <a:close/>
              </a:path>
              <a:path w="180975" h="360679">
                <a:moveTo>
                  <a:pt x="165496" y="139255"/>
                </a:moveTo>
                <a:lnTo>
                  <a:pt x="96812" y="139255"/>
                </a:lnTo>
                <a:lnTo>
                  <a:pt x="109032" y="140445"/>
                </a:lnTo>
                <a:lnTo>
                  <a:pt x="119118" y="144016"/>
                </a:lnTo>
                <a:lnTo>
                  <a:pt x="138418" y="177720"/>
                </a:lnTo>
                <a:lnTo>
                  <a:pt x="140157" y="207149"/>
                </a:lnTo>
                <a:lnTo>
                  <a:pt x="140157" y="360362"/>
                </a:lnTo>
                <a:lnTo>
                  <a:pt x="180975" y="360362"/>
                </a:lnTo>
                <a:lnTo>
                  <a:pt x="180975" y="213487"/>
                </a:lnTo>
                <a:lnTo>
                  <a:pt x="180505" y="192897"/>
                </a:lnTo>
                <a:lnTo>
                  <a:pt x="179117" y="175818"/>
                </a:lnTo>
                <a:lnTo>
                  <a:pt x="176838" y="162187"/>
                </a:lnTo>
                <a:lnTo>
                  <a:pt x="173697" y="151942"/>
                </a:lnTo>
                <a:lnTo>
                  <a:pt x="165496" y="139255"/>
                </a:lnTo>
                <a:close/>
              </a:path>
              <a:path w="180975" h="360679">
                <a:moveTo>
                  <a:pt x="100926" y="114515"/>
                </a:moveTo>
                <a:lnTo>
                  <a:pt x="86505" y="115289"/>
                </a:lnTo>
                <a:lnTo>
                  <a:pt x="71701" y="117609"/>
                </a:lnTo>
                <a:lnTo>
                  <a:pt x="56482" y="121475"/>
                </a:lnTo>
                <a:lnTo>
                  <a:pt x="40817" y="126885"/>
                </a:lnTo>
                <a:lnTo>
                  <a:pt x="151495" y="126885"/>
                </a:lnTo>
                <a:lnTo>
                  <a:pt x="147399" y="123832"/>
                </a:lnTo>
                <a:lnTo>
                  <a:pt x="126670" y="116840"/>
                </a:lnTo>
                <a:lnTo>
                  <a:pt x="100926" y="1145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553200" y="4130675"/>
            <a:ext cx="200025" cy="354330"/>
          </a:xfrm>
          <a:custGeom>
            <a:avLst/>
            <a:gdLst/>
            <a:ahLst/>
            <a:cxnLst/>
            <a:rect l="l" t="t" r="r" b="b"/>
            <a:pathLst>
              <a:path w="200025" h="354329">
                <a:moveTo>
                  <a:pt x="42862" y="0"/>
                </a:moveTo>
                <a:lnTo>
                  <a:pt x="0" y="0"/>
                </a:lnTo>
                <a:lnTo>
                  <a:pt x="88900" y="242887"/>
                </a:lnTo>
                <a:lnTo>
                  <a:pt x="46037" y="354012"/>
                </a:lnTo>
                <a:lnTo>
                  <a:pt x="80962" y="354012"/>
                </a:lnTo>
                <a:lnTo>
                  <a:pt x="135955" y="190500"/>
                </a:lnTo>
                <a:lnTo>
                  <a:pt x="106362" y="190500"/>
                </a:lnTo>
                <a:lnTo>
                  <a:pt x="42862" y="0"/>
                </a:lnTo>
                <a:close/>
              </a:path>
              <a:path w="200025" h="354329">
                <a:moveTo>
                  <a:pt x="200025" y="0"/>
                </a:moveTo>
                <a:lnTo>
                  <a:pt x="165100" y="0"/>
                </a:lnTo>
                <a:lnTo>
                  <a:pt x="106362" y="190500"/>
                </a:lnTo>
                <a:lnTo>
                  <a:pt x="135955" y="190500"/>
                </a:lnTo>
                <a:lnTo>
                  <a:pt x="2000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6778612" y="4124325"/>
            <a:ext cx="201930" cy="252729"/>
          </a:xfrm>
          <a:custGeom>
            <a:avLst/>
            <a:gdLst/>
            <a:ahLst/>
            <a:cxnLst/>
            <a:rect l="l" t="t" r="r" b="b"/>
            <a:pathLst>
              <a:path w="201929" h="252729">
                <a:moveTo>
                  <a:pt x="101130" y="0"/>
                </a:moveTo>
                <a:lnTo>
                  <a:pt x="56095" y="8532"/>
                </a:lnTo>
                <a:lnTo>
                  <a:pt x="24168" y="33972"/>
                </a:lnTo>
                <a:lnTo>
                  <a:pt x="6121" y="73064"/>
                </a:lnTo>
                <a:lnTo>
                  <a:pt x="0" y="124777"/>
                </a:lnTo>
                <a:lnTo>
                  <a:pt x="6321" y="180617"/>
                </a:lnTo>
                <a:lnTo>
                  <a:pt x="25285" y="220503"/>
                </a:lnTo>
                <a:lnTo>
                  <a:pt x="56889" y="244435"/>
                </a:lnTo>
                <a:lnTo>
                  <a:pt x="101130" y="252412"/>
                </a:lnTo>
                <a:lnTo>
                  <a:pt x="125399" y="250318"/>
                </a:lnTo>
                <a:lnTo>
                  <a:pt x="146242" y="243998"/>
                </a:lnTo>
                <a:lnTo>
                  <a:pt x="163686" y="233392"/>
                </a:lnTo>
                <a:lnTo>
                  <a:pt x="168795" y="227965"/>
                </a:lnTo>
                <a:lnTo>
                  <a:pt x="101130" y="227965"/>
                </a:lnTo>
                <a:lnTo>
                  <a:pt x="85040" y="226000"/>
                </a:lnTo>
                <a:lnTo>
                  <a:pt x="53111" y="196532"/>
                </a:lnTo>
                <a:lnTo>
                  <a:pt x="42695" y="146704"/>
                </a:lnTo>
                <a:lnTo>
                  <a:pt x="41997" y="124777"/>
                </a:lnTo>
                <a:lnTo>
                  <a:pt x="42695" y="104502"/>
                </a:lnTo>
                <a:lnTo>
                  <a:pt x="53111" y="55880"/>
                </a:lnTo>
                <a:lnTo>
                  <a:pt x="85040" y="26679"/>
                </a:lnTo>
                <a:lnTo>
                  <a:pt x="101130" y="24765"/>
                </a:lnTo>
                <a:lnTo>
                  <a:pt x="168904" y="24765"/>
                </a:lnTo>
                <a:lnTo>
                  <a:pt x="163507" y="19154"/>
                </a:lnTo>
                <a:lnTo>
                  <a:pt x="146003" y="8532"/>
                </a:lnTo>
                <a:lnTo>
                  <a:pt x="125221" y="2138"/>
                </a:lnTo>
                <a:lnTo>
                  <a:pt x="101130" y="0"/>
                </a:lnTo>
                <a:close/>
              </a:path>
              <a:path w="201929" h="252729">
                <a:moveTo>
                  <a:pt x="168904" y="24765"/>
                </a:moveTo>
                <a:lnTo>
                  <a:pt x="101130" y="24765"/>
                </a:lnTo>
                <a:lnTo>
                  <a:pt x="116991" y="26679"/>
                </a:lnTo>
                <a:lnTo>
                  <a:pt x="130228" y="32464"/>
                </a:lnTo>
                <a:lnTo>
                  <a:pt x="153655" y="69572"/>
                </a:lnTo>
                <a:lnTo>
                  <a:pt x="159956" y="126364"/>
                </a:lnTo>
                <a:lnTo>
                  <a:pt x="159246" y="147374"/>
                </a:lnTo>
                <a:lnTo>
                  <a:pt x="148831" y="196532"/>
                </a:lnTo>
                <a:lnTo>
                  <a:pt x="117170" y="226000"/>
                </a:lnTo>
                <a:lnTo>
                  <a:pt x="101130" y="227965"/>
                </a:lnTo>
                <a:lnTo>
                  <a:pt x="168795" y="227965"/>
                </a:lnTo>
                <a:lnTo>
                  <a:pt x="195649" y="178712"/>
                </a:lnTo>
                <a:lnTo>
                  <a:pt x="201612" y="126364"/>
                </a:lnTo>
                <a:lnTo>
                  <a:pt x="200121" y="98266"/>
                </a:lnTo>
                <a:lnTo>
                  <a:pt x="195649" y="73501"/>
                </a:lnTo>
                <a:lnTo>
                  <a:pt x="188196" y="52069"/>
                </a:lnTo>
                <a:lnTo>
                  <a:pt x="177761" y="33972"/>
                </a:lnTo>
                <a:lnTo>
                  <a:pt x="168904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037387" y="4130675"/>
            <a:ext cx="174625" cy="246379"/>
          </a:xfrm>
          <a:custGeom>
            <a:avLst/>
            <a:gdLst/>
            <a:ahLst/>
            <a:cxnLst/>
            <a:rect l="l" t="t" r="r" b="b"/>
            <a:pathLst>
              <a:path w="174625" h="246379">
                <a:moveTo>
                  <a:pt x="40957" y="0"/>
                </a:moveTo>
                <a:lnTo>
                  <a:pt x="0" y="0"/>
                </a:lnTo>
                <a:lnTo>
                  <a:pt x="124" y="161963"/>
                </a:lnTo>
                <a:lnTo>
                  <a:pt x="5313" y="202765"/>
                </a:lnTo>
                <a:lnTo>
                  <a:pt x="28575" y="233349"/>
                </a:lnTo>
                <a:lnTo>
                  <a:pt x="70231" y="245283"/>
                </a:lnTo>
                <a:lnTo>
                  <a:pt x="89217" y="246062"/>
                </a:lnTo>
                <a:lnTo>
                  <a:pt x="109572" y="245412"/>
                </a:lnTo>
                <a:lnTo>
                  <a:pt x="130611" y="243481"/>
                </a:lnTo>
                <a:lnTo>
                  <a:pt x="152305" y="240297"/>
                </a:lnTo>
                <a:lnTo>
                  <a:pt x="174625" y="235889"/>
                </a:lnTo>
                <a:lnTo>
                  <a:pt x="174625" y="221589"/>
                </a:lnTo>
                <a:lnTo>
                  <a:pt x="91757" y="221589"/>
                </a:lnTo>
                <a:lnTo>
                  <a:pt x="83666" y="221349"/>
                </a:lnTo>
                <a:lnTo>
                  <a:pt x="48260" y="202196"/>
                </a:lnTo>
                <a:lnTo>
                  <a:pt x="40957" y="147828"/>
                </a:lnTo>
                <a:lnTo>
                  <a:pt x="40957" y="0"/>
                </a:lnTo>
                <a:close/>
              </a:path>
              <a:path w="174625" h="246379">
                <a:moveTo>
                  <a:pt x="174625" y="0"/>
                </a:moveTo>
                <a:lnTo>
                  <a:pt x="133985" y="0"/>
                </a:lnTo>
                <a:lnTo>
                  <a:pt x="133985" y="215226"/>
                </a:lnTo>
                <a:lnTo>
                  <a:pt x="122966" y="217962"/>
                </a:lnTo>
                <a:lnTo>
                  <a:pt x="112275" y="219956"/>
                </a:lnTo>
                <a:lnTo>
                  <a:pt x="101882" y="221175"/>
                </a:lnTo>
                <a:lnTo>
                  <a:pt x="91757" y="221589"/>
                </a:lnTo>
                <a:lnTo>
                  <a:pt x="174625" y="221589"/>
                </a:lnTo>
                <a:lnTo>
                  <a:pt x="1746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935729" y="1814512"/>
            <a:ext cx="787400" cy="607695"/>
          </a:xfrm>
          <a:custGeom>
            <a:avLst/>
            <a:gdLst/>
            <a:ahLst/>
            <a:cxnLst/>
            <a:rect l="l" t="t" r="r" b="b"/>
            <a:pathLst>
              <a:path w="787400" h="607694">
                <a:moveTo>
                  <a:pt x="198996" y="213906"/>
                </a:moveTo>
                <a:lnTo>
                  <a:pt x="153555" y="218901"/>
                </a:lnTo>
                <a:lnTo>
                  <a:pt x="111775" y="233437"/>
                </a:lnTo>
                <a:lnTo>
                  <a:pt x="74862" y="256429"/>
                </a:lnTo>
                <a:lnTo>
                  <a:pt x="44021" y="286793"/>
                </a:lnTo>
                <a:lnTo>
                  <a:pt x="20460" y="323445"/>
                </a:lnTo>
                <a:lnTo>
                  <a:pt x="5384" y="365301"/>
                </a:lnTo>
                <a:lnTo>
                  <a:pt x="0" y="411276"/>
                </a:lnTo>
                <a:lnTo>
                  <a:pt x="5184" y="456566"/>
                </a:lnTo>
                <a:lnTo>
                  <a:pt x="20182" y="497975"/>
                </a:lnTo>
                <a:lnTo>
                  <a:pt x="43754" y="534385"/>
                </a:lnTo>
                <a:lnTo>
                  <a:pt x="74662" y="564680"/>
                </a:lnTo>
                <a:lnTo>
                  <a:pt x="111664" y="587741"/>
                </a:lnTo>
                <a:lnTo>
                  <a:pt x="153522" y="602452"/>
                </a:lnTo>
                <a:lnTo>
                  <a:pt x="198996" y="607694"/>
                </a:lnTo>
                <a:lnTo>
                  <a:pt x="243374" y="603270"/>
                </a:lnTo>
                <a:lnTo>
                  <a:pt x="283941" y="589935"/>
                </a:lnTo>
                <a:lnTo>
                  <a:pt x="319863" y="568316"/>
                </a:lnTo>
                <a:lnTo>
                  <a:pt x="350304" y="539038"/>
                </a:lnTo>
                <a:lnTo>
                  <a:pt x="350304" y="534276"/>
                </a:lnTo>
                <a:lnTo>
                  <a:pt x="198996" y="534276"/>
                </a:lnTo>
                <a:lnTo>
                  <a:pt x="150689" y="524890"/>
                </a:lnTo>
                <a:lnTo>
                  <a:pt x="111058" y="498998"/>
                </a:lnTo>
                <a:lnTo>
                  <a:pt x="84242" y="459995"/>
                </a:lnTo>
                <a:lnTo>
                  <a:pt x="74383" y="411276"/>
                </a:lnTo>
                <a:lnTo>
                  <a:pt x="83617" y="364696"/>
                </a:lnTo>
                <a:lnTo>
                  <a:pt x="109391" y="325146"/>
                </a:lnTo>
                <a:lnTo>
                  <a:pt x="148814" y="297753"/>
                </a:lnTo>
                <a:lnTo>
                  <a:pt x="198996" y="287642"/>
                </a:lnTo>
                <a:lnTo>
                  <a:pt x="352267" y="287642"/>
                </a:lnTo>
                <a:lnTo>
                  <a:pt x="348030" y="282789"/>
                </a:lnTo>
                <a:lnTo>
                  <a:pt x="319468" y="254584"/>
                </a:lnTo>
                <a:lnTo>
                  <a:pt x="295010" y="237680"/>
                </a:lnTo>
                <a:lnTo>
                  <a:pt x="265666" y="224948"/>
                </a:lnTo>
                <a:lnTo>
                  <a:pt x="233105" y="216865"/>
                </a:lnTo>
                <a:lnTo>
                  <a:pt x="198996" y="213906"/>
                </a:lnTo>
                <a:close/>
              </a:path>
              <a:path w="787400" h="607694">
                <a:moveTo>
                  <a:pt x="350304" y="430669"/>
                </a:moveTo>
                <a:lnTo>
                  <a:pt x="309214" y="483582"/>
                </a:lnTo>
                <a:lnTo>
                  <a:pt x="256209" y="522198"/>
                </a:lnTo>
                <a:lnTo>
                  <a:pt x="214417" y="533417"/>
                </a:lnTo>
                <a:lnTo>
                  <a:pt x="198996" y="534276"/>
                </a:lnTo>
                <a:lnTo>
                  <a:pt x="350304" y="534276"/>
                </a:lnTo>
                <a:lnTo>
                  <a:pt x="350304" y="430669"/>
                </a:lnTo>
                <a:close/>
              </a:path>
              <a:path w="787400" h="607694">
                <a:moveTo>
                  <a:pt x="352267" y="287642"/>
                </a:moveTo>
                <a:lnTo>
                  <a:pt x="198996" y="287642"/>
                </a:lnTo>
                <a:lnTo>
                  <a:pt x="223829" y="290174"/>
                </a:lnTo>
                <a:lnTo>
                  <a:pt x="246994" y="297414"/>
                </a:lnTo>
                <a:lnTo>
                  <a:pt x="286410" y="323875"/>
                </a:lnTo>
                <a:lnTo>
                  <a:pt x="327298" y="369639"/>
                </a:lnTo>
                <a:lnTo>
                  <a:pt x="347518" y="393952"/>
                </a:lnTo>
                <a:lnTo>
                  <a:pt x="363651" y="412546"/>
                </a:lnTo>
                <a:lnTo>
                  <a:pt x="400466" y="444965"/>
                </a:lnTo>
                <a:lnTo>
                  <a:pt x="443363" y="469515"/>
                </a:lnTo>
                <a:lnTo>
                  <a:pt x="491146" y="485127"/>
                </a:lnTo>
                <a:lnTo>
                  <a:pt x="542620" y="490727"/>
                </a:lnTo>
                <a:lnTo>
                  <a:pt x="591822" y="485871"/>
                </a:lnTo>
                <a:lnTo>
                  <a:pt x="637679" y="471722"/>
                </a:lnTo>
                <a:lnTo>
                  <a:pt x="679201" y="449267"/>
                </a:lnTo>
                <a:lnTo>
                  <a:pt x="715395" y="419493"/>
                </a:lnTo>
                <a:lnTo>
                  <a:pt x="719305" y="414769"/>
                </a:lnTo>
                <a:lnTo>
                  <a:pt x="542620" y="414769"/>
                </a:lnTo>
                <a:lnTo>
                  <a:pt x="512263" y="411864"/>
                </a:lnTo>
                <a:lnTo>
                  <a:pt x="457154" y="391396"/>
                </a:lnTo>
                <a:lnTo>
                  <a:pt x="405743" y="348492"/>
                </a:lnTo>
                <a:lnTo>
                  <a:pt x="377005" y="315969"/>
                </a:lnTo>
                <a:lnTo>
                  <a:pt x="352267" y="287642"/>
                </a:lnTo>
                <a:close/>
              </a:path>
              <a:path w="787400" h="607694">
                <a:moveTo>
                  <a:pt x="719149" y="77546"/>
                </a:moveTo>
                <a:lnTo>
                  <a:pt x="542620" y="77546"/>
                </a:lnTo>
                <a:lnTo>
                  <a:pt x="587305" y="83650"/>
                </a:lnTo>
                <a:lnTo>
                  <a:pt x="627460" y="100844"/>
                </a:lnTo>
                <a:lnTo>
                  <a:pt x="661469" y="127449"/>
                </a:lnTo>
                <a:lnTo>
                  <a:pt x="687717" y="161787"/>
                </a:lnTo>
                <a:lnTo>
                  <a:pt x="704586" y="202181"/>
                </a:lnTo>
                <a:lnTo>
                  <a:pt x="710463" y="246951"/>
                </a:lnTo>
                <a:lnTo>
                  <a:pt x="704366" y="291608"/>
                </a:lnTo>
                <a:lnTo>
                  <a:pt x="687435" y="331709"/>
                </a:lnTo>
                <a:lnTo>
                  <a:pt x="661231" y="365664"/>
                </a:lnTo>
                <a:lnTo>
                  <a:pt x="627319" y="391885"/>
                </a:lnTo>
                <a:lnTo>
                  <a:pt x="587261" y="408783"/>
                </a:lnTo>
                <a:lnTo>
                  <a:pt x="542620" y="414769"/>
                </a:lnTo>
                <a:lnTo>
                  <a:pt x="719305" y="414769"/>
                </a:lnTo>
                <a:lnTo>
                  <a:pt x="745272" y="383388"/>
                </a:lnTo>
                <a:lnTo>
                  <a:pt x="767839" y="341937"/>
                </a:lnTo>
                <a:lnTo>
                  <a:pt x="782106" y="296130"/>
                </a:lnTo>
                <a:lnTo>
                  <a:pt x="787082" y="246951"/>
                </a:lnTo>
                <a:lnTo>
                  <a:pt x="782106" y="197649"/>
                </a:lnTo>
                <a:lnTo>
                  <a:pt x="767839" y="151513"/>
                </a:lnTo>
                <a:lnTo>
                  <a:pt x="745272" y="109593"/>
                </a:lnTo>
                <a:lnTo>
                  <a:pt x="719149" y="77546"/>
                </a:lnTo>
                <a:close/>
              </a:path>
              <a:path w="787400" h="607694">
                <a:moveTo>
                  <a:pt x="542620" y="0"/>
                </a:moveTo>
                <a:lnTo>
                  <a:pt x="496773" y="4721"/>
                </a:lnTo>
                <a:lnTo>
                  <a:pt x="453915" y="18092"/>
                </a:lnTo>
                <a:lnTo>
                  <a:pt x="414749" y="38923"/>
                </a:lnTo>
                <a:lnTo>
                  <a:pt x="379978" y="66025"/>
                </a:lnTo>
                <a:lnTo>
                  <a:pt x="350304" y="98209"/>
                </a:lnTo>
                <a:lnTo>
                  <a:pt x="350304" y="245046"/>
                </a:lnTo>
                <a:lnTo>
                  <a:pt x="369648" y="200306"/>
                </a:lnTo>
                <a:lnTo>
                  <a:pt x="393805" y="160235"/>
                </a:lnTo>
                <a:lnTo>
                  <a:pt x="422978" y="126377"/>
                </a:lnTo>
                <a:lnTo>
                  <a:pt x="457369" y="100279"/>
                </a:lnTo>
                <a:lnTo>
                  <a:pt x="497182" y="83487"/>
                </a:lnTo>
                <a:lnTo>
                  <a:pt x="542620" y="77546"/>
                </a:lnTo>
                <a:lnTo>
                  <a:pt x="719149" y="77546"/>
                </a:lnTo>
                <a:lnTo>
                  <a:pt x="715395" y="72940"/>
                </a:lnTo>
                <a:lnTo>
                  <a:pt x="679201" y="42604"/>
                </a:lnTo>
                <a:lnTo>
                  <a:pt x="637679" y="19635"/>
                </a:lnTo>
                <a:lnTo>
                  <a:pt x="591822" y="5083"/>
                </a:lnTo>
                <a:lnTo>
                  <a:pt x="54262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652712" y="2476500"/>
            <a:ext cx="539750" cy="882650"/>
          </a:xfrm>
          <a:custGeom>
            <a:avLst/>
            <a:gdLst/>
            <a:ahLst/>
            <a:cxnLst/>
            <a:rect l="l" t="t" r="r" b="b"/>
            <a:pathLst>
              <a:path w="539750" h="882650">
                <a:moveTo>
                  <a:pt x="539750" y="0"/>
                </a:moveTo>
                <a:lnTo>
                  <a:pt x="0" y="0"/>
                </a:lnTo>
                <a:lnTo>
                  <a:pt x="8979" y="6094"/>
                </a:lnTo>
                <a:lnTo>
                  <a:pt x="28733" y="23958"/>
                </a:lnTo>
                <a:lnTo>
                  <a:pt x="48488" y="52967"/>
                </a:lnTo>
                <a:lnTo>
                  <a:pt x="57358" y="92013"/>
                </a:lnTo>
                <a:lnTo>
                  <a:pt x="57467" y="799376"/>
                </a:lnTo>
                <a:lnTo>
                  <a:pt x="56624" y="832145"/>
                </a:lnTo>
                <a:lnTo>
                  <a:pt x="50720" y="851742"/>
                </a:lnTo>
                <a:lnTo>
                  <a:pt x="34696" y="865975"/>
                </a:lnTo>
                <a:lnTo>
                  <a:pt x="3492" y="882650"/>
                </a:lnTo>
                <a:lnTo>
                  <a:pt x="260350" y="882650"/>
                </a:lnTo>
                <a:lnTo>
                  <a:pt x="251519" y="876967"/>
                </a:lnTo>
                <a:lnTo>
                  <a:pt x="232092" y="860558"/>
                </a:lnTo>
                <a:lnTo>
                  <a:pt x="212665" y="834376"/>
                </a:lnTo>
                <a:lnTo>
                  <a:pt x="203835" y="799376"/>
                </a:lnTo>
                <a:lnTo>
                  <a:pt x="203835" y="444347"/>
                </a:lnTo>
                <a:lnTo>
                  <a:pt x="474662" y="444347"/>
                </a:lnTo>
                <a:lnTo>
                  <a:pt x="474662" y="350901"/>
                </a:lnTo>
                <a:lnTo>
                  <a:pt x="203835" y="350901"/>
                </a:lnTo>
                <a:lnTo>
                  <a:pt x="203835" y="90906"/>
                </a:lnTo>
                <a:lnTo>
                  <a:pt x="539750" y="90906"/>
                </a:lnTo>
                <a:lnTo>
                  <a:pt x="539750" y="0"/>
                </a:lnTo>
                <a:close/>
              </a:path>
              <a:path w="539750" h="882650">
                <a:moveTo>
                  <a:pt x="474662" y="444347"/>
                </a:moveTo>
                <a:lnTo>
                  <a:pt x="400685" y="444347"/>
                </a:lnTo>
                <a:lnTo>
                  <a:pt x="438631" y="445216"/>
                </a:lnTo>
                <a:lnTo>
                  <a:pt x="458985" y="450108"/>
                </a:lnTo>
                <a:lnTo>
                  <a:pt x="468684" y="463166"/>
                </a:lnTo>
                <a:lnTo>
                  <a:pt x="474662" y="488530"/>
                </a:lnTo>
                <a:lnTo>
                  <a:pt x="474662" y="444347"/>
                </a:lnTo>
                <a:close/>
              </a:path>
              <a:path w="539750" h="882650">
                <a:moveTo>
                  <a:pt x="539750" y="90906"/>
                </a:moveTo>
                <a:lnTo>
                  <a:pt x="453707" y="90906"/>
                </a:lnTo>
                <a:lnTo>
                  <a:pt x="487913" y="92013"/>
                </a:lnTo>
                <a:lnTo>
                  <a:pt x="508277" y="98574"/>
                </a:lnTo>
                <a:lnTo>
                  <a:pt x="522867" y="116159"/>
                </a:lnTo>
                <a:lnTo>
                  <a:pt x="539750" y="150342"/>
                </a:lnTo>
                <a:lnTo>
                  <a:pt x="539750" y="909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929062" y="2476500"/>
            <a:ext cx="355600" cy="1229360"/>
          </a:xfrm>
          <a:custGeom>
            <a:avLst/>
            <a:gdLst/>
            <a:ahLst/>
            <a:cxnLst/>
            <a:rect l="l" t="t" r="r" b="b"/>
            <a:pathLst>
              <a:path w="355600" h="1229360">
                <a:moveTo>
                  <a:pt x="355600" y="0"/>
                </a:moveTo>
                <a:lnTo>
                  <a:pt x="81381" y="0"/>
                </a:lnTo>
                <a:lnTo>
                  <a:pt x="90629" y="5669"/>
                </a:lnTo>
                <a:lnTo>
                  <a:pt x="110951" y="21528"/>
                </a:lnTo>
                <a:lnTo>
                  <a:pt x="131214" y="45846"/>
                </a:lnTo>
                <a:lnTo>
                  <a:pt x="140284" y="76898"/>
                </a:lnTo>
                <a:lnTo>
                  <a:pt x="140284" y="904621"/>
                </a:lnTo>
                <a:lnTo>
                  <a:pt x="135139" y="978251"/>
                </a:lnTo>
                <a:lnTo>
                  <a:pt x="121570" y="1041824"/>
                </a:lnTo>
                <a:lnTo>
                  <a:pt x="102019" y="1095648"/>
                </a:lnTo>
                <a:lnTo>
                  <a:pt x="78928" y="1140032"/>
                </a:lnTo>
                <a:lnTo>
                  <a:pt x="54739" y="1175287"/>
                </a:lnTo>
                <a:lnTo>
                  <a:pt x="12833" y="1219641"/>
                </a:lnTo>
                <a:lnTo>
                  <a:pt x="0" y="1229360"/>
                </a:lnTo>
                <a:lnTo>
                  <a:pt x="10134" y="1228313"/>
                </a:lnTo>
                <a:lnTo>
                  <a:pt x="60010" y="1215861"/>
                </a:lnTo>
                <a:lnTo>
                  <a:pt x="132993" y="1183993"/>
                </a:lnTo>
                <a:lnTo>
                  <a:pt x="172011" y="1158675"/>
                </a:lnTo>
                <a:lnTo>
                  <a:pt x="209441" y="1125980"/>
                </a:lnTo>
                <a:lnTo>
                  <a:pt x="242827" y="1085068"/>
                </a:lnTo>
                <a:lnTo>
                  <a:pt x="269714" y="1035098"/>
                </a:lnTo>
                <a:lnTo>
                  <a:pt x="287646" y="975229"/>
                </a:lnTo>
                <a:lnTo>
                  <a:pt x="294170" y="904621"/>
                </a:lnTo>
                <a:lnTo>
                  <a:pt x="294170" y="76898"/>
                </a:lnTo>
                <a:lnTo>
                  <a:pt x="295129" y="48886"/>
                </a:lnTo>
                <a:lnTo>
                  <a:pt x="301848" y="31538"/>
                </a:lnTo>
                <a:lnTo>
                  <a:pt x="320085" y="17646"/>
                </a:lnTo>
                <a:lnTo>
                  <a:pt x="3556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322762" y="2476500"/>
            <a:ext cx="276225" cy="882650"/>
          </a:xfrm>
          <a:custGeom>
            <a:avLst/>
            <a:gdLst/>
            <a:ahLst/>
            <a:cxnLst/>
            <a:rect l="l" t="t" r="r" b="b"/>
            <a:pathLst>
              <a:path w="276225" h="882650">
                <a:moveTo>
                  <a:pt x="276225" y="0"/>
                </a:moveTo>
                <a:lnTo>
                  <a:pt x="0" y="0"/>
                </a:lnTo>
                <a:lnTo>
                  <a:pt x="9596" y="5327"/>
                </a:lnTo>
                <a:lnTo>
                  <a:pt x="30708" y="20693"/>
                </a:lnTo>
                <a:lnTo>
                  <a:pt x="51820" y="45171"/>
                </a:lnTo>
                <a:lnTo>
                  <a:pt x="61417" y="77838"/>
                </a:lnTo>
                <a:lnTo>
                  <a:pt x="61417" y="798766"/>
                </a:lnTo>
                <a:lnTo>
                  <a:pt x="60457" y="829209"/>
                </a:lnTo>
                <a:lnTo>
                  <a:pt x="53740" y="848094"/>
                </a:lnTo>
                <a:lnTo>
                  <a:pt x="35506" y="863287"/>
                </a:lnTo>
                <a:lnTo>
                  <a:pt x="0" y="882650"/>
                </a:lnTo>
                <a:lnTo>
                  <a:pt x="276225" y="882650"/>
                </a:lnTo>
                <a:lnTo>
                  <a:pt x="266628" y="876826"/>
                </a:lnTo>
                <a:lnTo>
                  <a:pt x="245516" y="860129"/>
                </a:lnTo>
                <a:lnTo>
                  <a:pt x="224404" y="833722"/>
                </a:lnTo>
                <a:lnTo>
                  <a:pt x="214807" y="798766"/>
                </a:lnTo>
                <a:lnTo>
                  <a:pt x="214807" y="77838"/>
                </a:lnTo>
                <a:lnTo>
                  <a:pt x="215767" y="49282"/>
                </a:lnTo>
                <a:lnTo>
                  <a:pt x="222484" y="31656"/>
                </a:lnTo>
                <a:lnTo>
                  <a:pt x="240718" y="17661"/>
                </a:lnTo>
                <a:lnTo>
                  <a:pt x="27622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600575" y="2476500"/>
            <a:ext cx="660400" cy="882650"/>
          </a:xfrm>
          <a:custGeom>
            <a:avLst/>
            <a:gdLst/>
            <a:ahLst/>
            <a:cxnLst/>
            <a:rect l="l" t="t" r="r" b="b"/>
            <a:pathLst>
              <a:path w="660400" h="882650">
                <a:moveTo>
                  <a:pt x="409130" y="93129"/>
                </a:moveTo>
                <a:lnTo>
                  <a:pt x="256667" y="93129"/>
                </a:lnTo>
                <a:lnTo>
                  <a:pt x="256667" y="799376"/>
                </a:lnTo>
                <a:lnTo>
                  <a:pt x="255932" y="828030"/>
                </a:lnTo>
                <a:lnTo>
                  <a:pt x="249597" y="846256"/>
                </a:lnTo>
                <a:lnTo>
                  <a:pt x="232183" y="861860"/>
                </a:lnTo>
                <a:lnTo>
                  <a:pt x="198208" y="882650"/>
                </a:lnTo>
                <a:lnTo>
                  <a:pt x="468223" y="882650"/>
                </a:lnTo>
                <a:lnTo>
                  <a:pt x="458990" y="875941"/>
                </a:lnTo>
                <a:lnTo>
                  <a:pt x="438677" y="857819"/>
                </a:lnTo>
                <a:lnTo>
                  <a:pt x="418363" y="831295"/>
                </a:lnTo>
                <a:lnTo>
                  <a:pt x="409130" y="799376"/>
                </a:lnTo>
                <a:lnTo>
                  <a:pt x="409130" y="93129"/>
                </a:lnTo>
                <a:close/>
              </a:path>
              <a:path w="660400" h="882650">
                <a:moveTo>
                  <a:pt x="660400" y="0"/>
                </a:moveTo>
                <a:lnTo>
                  <a:pt x="54000" y="0"/>
                </a:lnTo>
                <a:lnTo>
                  <a:pt x="0" y="173863"/>
                </a:lnTo>
                <a:lnTo>
                  <a:pt x="10347" y="161248"/>
                </a:lnTo>
                <a:lnTo>
                  <a:pt x="36329" y="133496"/>
                </a:lnTo>
                <a:lnTo>
                  <a:pt x="70353" y="105743"/>
                </a:lnTo>
                <a:lnTo>
                  <a:pt x="104825" y="93129"/>
                </a:lnTo>
                <a:lnTo>
                  <a:pt x="630543" y="93129"/>
                </a:lnTo>
                <a:lnTo>
                  <a:pt x="660400" y="0"/>
                </a:lnTo>
                <a:close/>
              </a:path>
              <a:path w="660400" h="882650">
                <a:moveTo>
                  <a:pt x="630543" y="93129"/>
                </a:moveTo>
                <a:lnTo>
                  <a:pt x="534924" y="93129"/>
                </a:lnTo>
                <a:lnTo>
                  <a:pt x="569134" y="94182"/>
                </a:lnTo>
                <a:lnTo>
                  <a:pt x="588248" y="101552"/>
                </a:lnTo>
                <a:lnTo>
                  <a:pt x="599203" y="121557"/>
                </a:lnTo>
                <a:lnTo>
                  <a:pt x="608939" y="160515"/>
                </a:lnTo>
                <a:lnTo>
                  <a:pt x="630543" y="9312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5800725" y="2476500"/>
            <a:ext cx="738505" cy="895350"/>
          </a:xfrm>
          <a:custGeom>
            <a:avLst/>
            <a:gdLst/>
            <a:ahLst/>
            <a:cxnLst/>
            <a:rect l="l" t="t" r="r" b="b"/>
            <a:pathLst>
              <a:path w="738504" h="895350">
                <a:moveTo>
                  <a:pt x="273481" y="0"/>
                </a:moveTo>
                <a:lnTo>
                  <a:pt x="0" y="0"/>
                </a:lnTo>
                <a:lnTo>
                  <a:pt x="9181" y="5407"/>
                </a:lnTo>
                <a:lnTo>
                  <a:pt x="29381" y="20875"/>
                </a:lnTo>
                <a:lnTo>
                  <a:pt x="49581" y="45273"/>
                </a:lnTo>
                <a:lnTo>
                  <a:pt x="58762" y="77470"/>
                </a:lnTo>
                <a:lnTo>
                  <a:pt x="58762" y="611505"/>
                </a:lnTo>
                <a:lnTo>
                  <a:pt x="63297" y="666850"/>
                </a:lnTo>
                <a:lnTo>
                  <a:pt x="76278" y="715192"/>
                </a:lnTo>
                <a:lnTo>
                  <a:pt x="96513" y="756896"/>
                </a:lnTo>
                <a:lnTo>
                  <a:pt x="122810" y="792326"/>
                </a:lnTo>
                <a:lnTo>
                  <a:pt x="153974" y="821849"/>
                </a:lnTo>
                <a:lnTo>
                  <a:pt x="188815" y="845828"/>
                </a:lnTo>
                <a:lnTo>
                  <a:pt x="226138" y="864629"/>
                </a:lnTo>
                <a:lnTo>
                  <a:pt x="264751" y="878617"/>
                </a:lnTo>
                <a:lnTo>
                  <a:pt x="303461" y="888156"/>
                </a:lnTo>
                <a:lnTo>
                  <a:pt x="376402" y="895350"/>
                </a:lnTo>
                <a:lnTo>
                  <a:pt x="411633" y="893633"/>
                </a:lnTo>
                <a:lnTo>
                  <a:pt x="486041" y="878771"/>
                </a:lnTo>
                <a:lnTo>
                  <a:pt x="523106" y="864870"/>
                </a:lnTo>
                <a:lnTo>
                  <a:pt x="558669" y="846150"/>
                </a:lnTo>
                <a:lnTo>
                  <a:pt x="591673" y="822235"/>
                </a:lnTo>
                <a:lnTo>
                  <a:pt x="614051" y="799782"/>
                </a:lnTo>
                <a:lnTo>
                  <a:pt x="376402" y="799782"/>
                </a:lnTo>
                <a:lnTo>
                  <a:pt x="333600" y="793751"/>
                </a:lnTo>
                <a:lnTo>
                  <a:pt x="294662" y="776299"/>
                </a:lnTo>
                <a:lnTo>
                  <a:pt x="261335" y="748387"/>
                </a:lnTo>
                <a:lnTo>
                  <a:pt x="235367" y="710976"/>
                </a:lnTo>
                <a:lnTo>
                  <a:pt x="218505" y="665028"/>
                </a:lnTo>
                <a:lnTo>
                  <a:pt x="212496" y="611505"/>
                </a:lnTo>
                <a:lnTo>
                  <a:pt x="212496" y="77470"/>
                </a:lnTo>
                <a:lnTo>
                  <a:pt x="213449" y="49113"/>
                </a:lnTo>
                <a:lnTo>
                  <a:pt x="220119" y="31591"/>
                </a:lnTo>
                <a:lnTo>
                  <a:pt x="238224" y="17641"/>
                </a:lnTo>
                <a:lnTo>
                  <a:pt x="273481" y="0"/>
                </a:lnTo>
                <a:close/>
              </a:path>
              <a:path w="738504" h="895350">
                <a:moveTo>
                  <a:pt x="738187" y="0"/>
                </a:moveTo>
                <a:lnTo>
                  <a:pt x="472643" y="0"/>
                </a:lnTo>
                <a:lnTo>
                  <a:pt x="482023" y="5407"/>
                </a:lnTo>
                <a:lnTo>
                  <a:pt x="502659" y="20875"/>
                </a:lnTo>
                <a:lnTo>
                  <a:pt x="523295" y="45273"/>
                </a:lnTo>
                <a:lnTo>
                  <a:pt x="532676" y="77470"/>
                </a:lnTo>
                <a:lnTo>
                  <a:pt x="532676" y="611505"/>
                </a:lnTo>
                <a:lnTo>
                  <a:pt x="527144" y="663926"/>
                </a:lnTo>
                <a:lnTo>
                  <a:pt x="511713" y="709565"/>
                </a:lnTo>
                <a:lnTo>
                  <a:pt x="487653" y="747196"/>
                </a:lnTo>
                <a:lnTo>
                  <a:pt x="456234" y="775593"/>
                </a:lnTo>
                <a:lnTo>
                  <a:pt x="418727" y="793530"/>
                </a:lnTo>
                <a:lnTo>
                  <a:pt x="376402" y="799782"/>
                </a:lnTo>
                <a:lnTo>
                  <a:pt x="614051" y="799782"/>
                </a:lnTo>
                <a:lnTo>
                  <a:pt x="645779" y="757308"/>
                </a:lnTo>
                <a:lnTo>
                  <a:pt x="664767" y="715540"/>
                </a:lnTo>
                <a:lnTo>
                  <a:pt x="676969" y="667064"/>
                </a:lnTo>
                <a:lnTo>
                  <a:pt x="681329" y="611505"/>
                </a:lnTo>
                <a:lnTo>
                  <a:pt x="681329" y="77470"/>
                </a:lnTo>
                <a:lnTo>
                  <a:pt x="682218" y="49470"/>
                </a:lnTo>
                <a:lnTo>
                  <a:pt x="688436" y="32067"/>
                </a:lnTo>
                <a:lnTo>
                  <a:pt x="705316" y="17998"/>
                </a:lnTo>
                <a:lnTo>
                  <a:pt x="7381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3217862" y="2476500"/>
            <a:ext cx="744855" cy="898525"/>
          </a:xfrm>
          <a:custGeom>
            <a:avLst/>
            <a:gdLst/>
            <a:ahLst/>
            <a:cxnLst/>
            <a:rect l="l" t="t" r="r" b="b"/>
            <a:pathLst>
              <a:path w="744854" h="898525">
                <a:moveTo>
                  <a:pt x="272821" y="0"/>
                </a:moveTo>
                <a:lnTo>
                  <a:pt x="0" y="0"/>
                </a:lnTo>
                <a:lnTo>
                  <a:pt x="8624" y="5562"/>
                </a:lnTo>
                <a:lnTo>
                  <a:pt x="27597" y="21377"/>
                </a:lnTo>
                <a:lnTo>
                  <a:pt x="46570" y="46130"/>
                </a:lnTo>
                <a:lnTo>
                  <a:pt x="55194" y="78511"/>
                </a:lnTo>
                <a:lnTo>
                  <a:pt x="55511" y="611835"/>
                </a:lnTo>
                <a:lnTo>
                  <a:pt x="60119" y="667441"/>
                </a:lnTo>
                <a:lnTo>
                  <a:pt x="73147" y="716085"/>
                </a:lnTo>
                <a:lnTo>
                  <a:pt x="93408" y="758119"/>
                </a:lnTo>
                <a:lnTo>
                  <a:pt x="119710" y="793893"/>
                </a:lnTo>
                <a:lnTo>
                  <a:pt x="150865" y="823758"/>
                </a:lnTo>
                <a:lnTo>
                  <a:pt x="185682" y="848066"/>
                </a:lnTo>
                <a:lnTo>
                  <a:pt x="222972" y="867167"/>
                </a:lnTo>
                <a:lnTo>
                  <a:pt x="261545" y="881412"/>
                </a:lnTo>
                <a:lnTo>
                  <a:pt x="300210" y="891153"/>
                </a:lnTo>
                <a:lnTo>
                  <a:pt x="373062" y="898525"/>
                </a:lnTo>
                <a:lnTo>
                  <a:pt x="408761" y="896762"/>
                </a:lnTo>
                <a:lnTo>
                  <a:pt x="484898" y="881567"/>
                </a:lnTo>
                <a:lnTo>
                  <a:pt x="523079" y="867408"/>
                </a:lnTo>
                <a:lnTo>
                  <a:pt x="559829" y="848388"/>
                </a:lnTo>
                <a:lnTo>
                  <a:pt x="594022" y="824145"/>
                </a:lnTo>
                <a:lnTo>
                  <a:pt x="615469" y="803173"/>
                </a:lnTo>
                <a:lnTo>
                  <a:pt x="373062" y="803173"/>
                </a:lnTo>
                <a:lnTo>
                  <a:pt x="330205" y="796614"/>
                </a:lnTo>
                <a:lnTo>
                  <a:pt x="291288" y="778357"/>
                </a:lnTo>
                <a:lnTo>
                  <a:pt x="258027" y="749576"/>
                </a:lnTo>
                <a:lnTo>
                  <a:pt x="232142" y="711445"/>
                </a:lnTo>
                <a:lnTo>
                  <a:pt x="215351" y="665140"/>
                </a:lnTo>
                <a:lnTo>
                  <a:pt x="209372" y="611835"/>
                </a:lnTo>
                <a:lnTo>
                  <a:pt x="209689" y="78511"/>
                </a:lnTo>
                <a:lnTo>
                  <a:pt x="210676" y="50645"/>
                </a:lnTo>
                <a:lnTo>
                  <a:pt x="217581" y="33178"/>
                </a:lnTo>
                <a:lnTo>
                  <a:pt x="236323" y="18750"/>
                </a:lnTo>
                <a:lnTo>
                  <a:pt x="272821" y="0"/>
                </a:lnTo>
                <a:close/>
              </a:path>
              <a:path w="744854" h="898525">
                <a:moveTo>
                  <a:pt x="744537" y="0"/>
                </a:moveTo>
                <a:lnTo>
                  <a:pt x="474256" y="0"/>
                </a:lnTo>
                <a:lnTo>
                  <a:pt x="483376" y="5562"/>
                </a:lnTo>
                <a:lnTo>
                  <a:pt x="503440" y="21377"/>
                </a:lnTo>
                <a:lnTo>
                  <a:pt x="523505" y="46130"/>
                </a:lnTo>
                <a:lnTo>
                  <a:pt x="532625" y="78511"/>
                </a:lnTo>
                <a:lnTo>
                  <a:pt x="532307" y="611835"/>
                </a:lnTo>
                <a:lnTo>
                  <a:pt x="526636" y="664875"/>
                </a:lnTo>
                <a:lnTo>
                  <a:pt x="510619" y="711233"/>
                </a:lnTo>
                <a:lnTo>
                  <a:pt x="485755" y="749576"/>
                </a:lnTo>
                <a:lnTo>
                  <a:pt x="453543" y="778569"/>
                </a:lnTo>
                <a:lnTo>
                  <a:pt x="415479" y="796879"/>
                </a:lnTo>
                <a:lnTo>
                  <a:pt x="373062" y="803173"/>
                </a:lnTo>
                <a:lnTo>
                  <a:pt x="615469" y="803173"/>
                </a:lnTo>
                <a:lnTo>
                  <a:pt x="650220" y="758531"/>
                </a:lnTo>
                <a:lnTo>
                  <a:pt x="669968" y="716433"/>
                </a:lnTo>
                <a:lnTo>
                  <a:pt x="682644" y="667655"/>
                </a:lnTo>
                <a:lnTo>
                  <a:pt x="687120" y="611835"/>
                </a:lnTo>
                <a:lnTo>
                  <a:pt x="687120" y="78511"/>
                </a:lnTo>
                <a:lnTo>
                  <a:pt x="688017" y="50645"/>
                </a:lnTo>
                <a:lnTo>
                  <a:pt x="694297" y="33178"/>
                </a:lnTo>
                <a:lnTo>
                  <a:pt x="711343" y="18750"/>
                </a:lnTo>
                <a:lnTo>
                  <a:pt x="74453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5230812" y="2459037"/>
            <a:ext cx="567690" cy="916305"/>
          </a:xfrm>
          <a:custGeom>
            <a:avLst/>
            <a:gdLst/>
            <a:ahLst/>
            <a:cxnLst/>
            <a:rect l="l" t="t" r="r" b="b"/>
            <a:pathLst>
              <a:path w="567689" h="916304">
                <a:moveTo>
                  <a:pt x="0" y="723899"/>
                </a:moveTo>
                <a:lnTo>
                  <a:pt x="51498" y="893127"/>
                </a:lnTo>
                <a:lnTo>
                  <a:pt x="107994" y="904438"/>
                </a:lnTo>
                <a:lnTo>
                  <a:pt x="161451" y="912281"/>
                </a:lnTo>
                <a:lnTo>
                  <a:pt x="216458" y="915987"/>
                </a:lnTo>
                <a:lnTo>
                  <a:pt x="275427" y="913130"/>
                </a:lnTo>
                <a:lnTo>
                  <a:pt x="329331" y="904842"/>
                </a:lnTo>
                <a:lnTo>
                  <a:pt x="378058" y="891551"/>
                </a:lnTo>
                <a:lnTo>
                  <a:pt x="421491" y="873683"/>
                </a:lnTo>
                <a:lnTo>
                  <a:pt x="459516" y="851664"/>
                </a:lnTo>
                <a:lnTo>
                  <a:pt x="492020" y="825921"/>
                </a:lnTo>
                <a:lnTo>
                  <a:pt x="497697" y="819784"/>
                </a:lnTo>
                <a:lnTo>
                  <a:pt x="218998" y="819784"/>
                </a:lnTo>
                <a:lnTo>
                  <a:pt x="167481" y="814263"/>
                </a:lnTo>
                <a:lnTo>
                  <a:pt x="118158" y="799383"/>
                </a:lnTo>
                <a:lnTo>
                  <a:pt x="72694" y="777676"/>
                </a:lnTo>
                <a:lnTo>
                  <a:pt x="32753" y="751672"/>
                </a:lnTo>
                <a:lnTo>
                  <a:pt x="0" y="723899"/>
                </a:lnTo>
                <a:close/>
              </a:path>
              <a:path w="567689" h="916304">
                <a:moveTo>
                  <a:pt x="323900" y="0"/>
                </a:moveTo>
                <a:lnTo>
                  <a:pt x="257094" y="4126"/>
                </a:lnTo>
                <a:lnTo>
                  <a:pt x="199888" y="15750"/>
                </a:lnTo>
                <a:lnTo>
                  <a:pt x="151676" y="33741"/>
                </a:lnTo>
                <a:lnTo>
                  <a:pt x="111854" y="56967"/>
                </a:lnTo>
                <a:lnTo>
                  <a:pt x="79817" y="84296"/>
                </a:lnTo>
                <a:lnTo>
                  <a:pt x="54962" y="114597"/>
                </a:lnTo>
                <a:lnTo>
                  <a:pt x="24373" y="179588"/>
                </a:lnTo>
                <a:lnTo>
                  <a:pt x="15252" y="242887"/>
                </a:lnTo>
                <a:lnTo>
                  <a:pt x="19256" y="290627"/>
                </a:lnTo>
                <a:lnTo>
                  <a:pt x="30614" y="332410"/>
                </a:lnTo>
                <a:lnTo>
                  <a:pt x="48346" y="368868"/>
                </a:lnTo>
                <a:lnTo>
                  <a:pt x="71471" y="400635"/>
                </a:lnTo>
                <a:lnTo>
                  <a:pt x="99009" y="428344"/>
                </a:lnTo>
                <a:lnTo>
                  <a:pt x="129978" y="452630"/>
                </a:lnTo>
                <a:lnTo>
                  <a:pt x="163399" y="474125"/>
                </a:lnTo>
                <a:lnTo>
                  <a:pt x="198291" y="493464"/>
                </a:lnTo>
                <a:lnTo>
                  <a:pt x="233673" y="511280"/>
                </a:lnTo>
                <a:lnTo>
                  <a:pt x="268565" y="528206"/>
                </a:lnTo>
                <a:lnTo>
                  <a:pt x="301986" y="544876"/>
                </a:lnTo>
                <a:lnTo>
                  <a:pt x="360493" y="579984"/>
                </a:lnTo>
                <a:lnTo>
                  <a:pt x="401350" y="621670"/>
                </a:lnTo>
                <a:lnTo>
                  <a:pt x="416712" y="675004"/>
                </a:lnTo>
                <a:lnTo>
                  <a:pt x="408335" y="716707"/>
                </a:lnTo>
                <a:lnTo>
                  <a:pt x="385513" y="752192"/>
                </a:lnTo>
                <a:lnTo>
                  <a:pt x="351707" y="780851"/>
                </a:lnTo>
                <a:lnTo>
                  <a:pt x="310378" y="802075"/>
                </a:lnTo>
                <a:lnTo>
                  <a:pt x="264988" y="815256"/>
                </a:lnTo>
                <a:lnTo>
                  <a:pt x="218998" y="819784"/>
                </a:lnTo>
                <a:lnTo>
                  <a:pt x="497697" y="819784"/>
                </a:lnTo>
                <a:lnTo>
                  <a:pt x="540001" y="764969"/>
                </a:lnTo>
                <a:lnTo>
                  <a:pt x="564517" y="694238"/>
                </a:lnTo>
                <a:lnTo>
                  <a:pt x="567690" y="656272"/>
                </a:lnTo>
                <a:lnTo>
                  <a:pt x="561595" y="601410"/>
                </a:lnTo>
                <a:lnTo>
                  <a:pt x="544326" y="554563"/>
                </a:lnTo>
                <a:lnTo>
                  <a:pt x="518117" y="514815"/>
                </a:lnTo>
                <a:lnTo>
                  <a:pt x="485203" y="481250"/>
                </a:lnTo>
                <a:lnTo>
                  <a:pt x="447820" y="452954"/>
                </a:lnTo>
                <a:lnTo>
                  <a:pt x="408202" y="429011"/>
                </a:lnTo>
                <a:lnTo>
                  <a:pt x="368584" y="408507"/>
                </a:lnTo>
                <a:lnTo>
                  <a:pt x="331203" y="390524"/>
                </a:lnTo>
                <a:lnTo>
                  <a:pt x="275977" y="363110"/>
                </a:lnTo>
                <a:lnTo>
                  <a:pt x="230624" y="336184"/>
                </a:lnTo>
                <a:lnTo>
                  <a:pt x="196546" y="306423"/>
                </a:lnTo>
                <a:lnTo>
                  <a:pt x="175148" y="270504"/>
                </a:lnTo>
                <a:lnTo>
                  <a:pt x="167830" y="225107"/>
                </a:lnTo>
                <a:lnTo>
                  <a:pt x="175120" y="182191"/>
                </a:lnTo>
                <a:lnTo>
                  <a:pt x="196324" y="145432"/>
                </a:lnTo>
                <a:lnTo>
                  <a:pt x="231015" y="116796"/>
                </a:lnTo>
                <a:lnTo>
                  <a:pt x="278767" y="98249"/>
                </a:lnTo>
                <a:lnTo>
                  <a:pt x="339153" y="91757"/>
                </a:lnTo>
                <a:lnTo>
                  <a:pt x="488543" y="91757"/>
                </a:lnTo>
                <a:lnTo>
                  <a:pt x="488543" y="22859"/>
                </a:lnTo>
                <a:lnTo>
                  <a:pt x="473767" y="19288"/>
                </a:lnTo>
                <a:lnTo>
                  <a:pt x="435421" y="11429"/>
                </a:lnTo>
                <a:lnTo>
                  <a:pt x="382474" y="3571"/>
                </a:lnTo>
                <a:lnTo>
                  <a:pt x="323900" y="0"/>
                </a:lnTo>
                <a:close/>
              </a:path>
              <a:path w="567689" h="916304">
                <a:moveTo>
                  <a:pt x="488543" y="91757"/>
                </a:moveTo>
                <a:lnTo>
                  <a:pt x="339153" y="91757"/>
                </a:lnTo>
                <a:lnTo>
                  <a:pt x="403888" y="92987"/>
                </a:lnTo>
                <a:lnTo>
                  <a:pt x="441028" y="100409"/>
                </a:lnTo>
                <a:lnTo>
                  <a:pt x="464578" y="120332"/>
                </a:lnTo>
                <a:lnTo>
                  <a:pt x="488543" y="159067"/>
                </a:lnTo>
                <a:lnTo>
                  <a:pt x="488543" y="9175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57150">
              <a:lnSpc>
                <a:spcPts val="8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0731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63257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67776" y="192087"/>
            <a:ext cx="149225" cy="114300"/>
          </a:xfrm>
          <a:custGeom>
            <a:avLst/>
            <a:gdLst/>
            <a:ahLst/>
            <a:cxnLst/>
            <a:rect l="l" t="t" r="r" b="b"/>
            <a:pathLst>
              <a:path w="149225" h="114300">
                <a:moveTo>
                  <a:pt x="37731" y="40208"/>
                </a:moveTo>
                <a:lnTo>
                  <a:pt x="23090" y="43035"/>
                </a:lnTo>
                <a:lnTo>
                  <a:pt x="11107" y="50890"/>
                </a:lnTo>
                <a:lnTo>
                  <a:pt x="3004" y="62691"/>
                </a:lnTo>
                <a:lnTo>
                  <a:pt x="0" y="77355"/>
                </a:lnTo>
                <a:lnTo>
                  <a:pt x="2950" y="91782"/>
                </a:lnTo>
                <a:lnTo>
                  <a:pt x="11060" y="103505"/>
                </a:lnTo>
                <a:lnTo>
                  <a:pt x="23072" y="111388"/>
                </a:lnTo>
                <a:lnTo>
                  <a:pt x="37731" y="114300"/>
                </a:lnTo>
                <a:lnTo>
                  <a:pt x="46135" y="113446"/>
                </a:lnTo>
                <a:lnTo>
                  <a:pt x="53814" y="110948"/>
                </a:lnTo>
                <a:lnTo>
                  <a:pt x="60614" y="106900"/>
                </a:lnTo>
                <a:lnTo>
                  <a:pt x="66382" y="101396"/>
                </a:lnTo>
                <a:lnTo>
                  <a:pt x="66382" y="100457"/>
                </a:lnTo>
                <a:lnTo>
                  <a:pt x="37731" y="100457"/>
                </a:lnTo>
                <a:lnTo>
                  <a:pt x="28590" y="98695"/>
                </a:lnTo>
                <a:lnTo>
                  <a:pt x="21085" y="93835"/>
                </a:lnTo>
                <a:lnTo>
                  <a:pt x="16003" y="86510"/>
                </a:lnTo>
                <a:lnTo>
                  <a:pt x="14135" y="77355"/>
                </a:lnTo>
                <a:lnTo>
                  <a:pt x="15878" y="68578"/>
                </a:lnTo>
                <a:lnTo>
                  <a:pt x="20751" y="61121"/>
                </a:lnTo>
                <a:lnTo>
                  <a:pt x="28215" y="55956"/>
                </a:lnTo>
                <a:lnTo>
                  <a:pt x="37731" y="54051"/>
                </a:lnTo>
                <a:lnTo>
                  <a:pt x="66761" y="54051"/>
                </a:lnTo>
                <a:lnTo>
                  <a:pt x="65989" y="53171"/>
                </a:lnTo>
                <a:lnTo>
                  <a:pt x="60578" y="47853"/>
                </a:lnTo>
                <a:lnTo>
                  <a:pt x="55156" y="43091"/>
                </a:lnTo>
                <a:lnTo>
                  <a:pt x="46380" y="40271"/>
                </a:lnTo>
                <a:lnTo>
                  <a:pt x="37731" y="40208"/>
                </a:lnTo>
                <a:close/>
              </a:path>
              <a:path w="149225" h="114300">
                <a:moveTo>
                  <a:pt x="66382" y="80987"/>
                </a:moveTo>
                <a:lnTo>
                  <a:pt x="62661" y="87312"/>
                </a:lnTo>
                <a:lnTo>
                  <a:pt x="55283" y="95453"/>
                </a:lnTo>
                <a:lnTo>
                  <a:pt x="45186" y="99580"/>
                </a:lnTo>
                <a:lnTo>
                  <a:pt x="41706" y="100457"/>
                </a:lnTo>
                <a:lnTo>
                  <a:pt x="66382" y="100457"/>
                </a:lnTo>
                <a:lnTo>
                  <a:pt x="66382" y="80987"/>
                </a:lnTo>
                <a:close/>
              </a:path>
              <a:path w="149225" h="114300">
                <a:moveTo>
                  <a:pt x="66761" y="54051"/>
                </a:moveTo>
                <a:lnTo>
                  <a:pt x="44170" y="54051"/>
                </a:lnTo>
                <a:lnTo>
                  <a:pt x="49974" y="56680"/>
                </a:lnTo>
                <a:lnTo>
                  <a:pt x="54267" y="60883"/>
                </a:lnTo>
                <a:lnTo>
                  <a:pt x="58686" y="65138"/>
                </a:lnTo>
                <a:lnTo>
                  <a:pt x="65620" y="74091"/>
                </a:lnTo>
                <a:lnTo>
                  <a:pt x="68910" y="77597"/>
                </a:lnTo>
                <a:lnTo>
                  <a:pt x="75899" y="83696"/>
                </a:lnTo>
                <a:lnTo>
                  <a:pt x="84027" y="88311"/>
                </a:lnTo>
                <a:lnTo>
                  <a:pt x="93068" y="91232"/>
                </a:lnTo>
                <a:lnTo>
                  <a:pt x="102793" y="92252"/>
                </a:lnTo>
                <a:lnTo>
                  <a:pt x="120845" y="88684"/>
                </a:lnTo>
                <a:lnTo>
                  <a:pt x="135583" y="78870"/>
                </a:lnTo>
                <a:lnTo>
                  <a:pt x="136191" y="77978"/>
                </a:lnTo>
                <a:lnTo>
                  <a:pt x="102793" y="77978"/>
                </a:lnTo>
                <a:lnTo>
                  <a:pt x="94970" y="77914"/>
                </a:lnTo>
                <a:lnTo>
                  <a:pt x="87706" y="75095"/>
                </a:lnTo>
                <a:lnTo>
                  <a:pt x="82156" y="70459"/>
                </a:lnTo>
                <a:lnTo>
                  <a:pt x="76888" y="65527"/>
                </a:lnTo>
                <a:lnTo>
                  <a:pt x="71462" y="59413"/>
                </a:lnTo>
                <a:lnTo>
                  <a:pt x="66761" y="54051"/>
                </a:lnTo>
                <a:close/>
              </a:path>
              <a:path w="149225" h="114300">
                <a:moveTo>
                  <a:pt x="136122" y="14528"/>
                </a:moveTo>
                <a:lnTo>
                  <a:pt x="102793" y="14528"/>
                </a:lnTo>
                <a:lnTo>
                  <a:pt x="115197" y="17063"/>
                </a:lnTo>
                <a:lnTo>
                  <a:pt x="125318" y="23944"/>
                </a:lnTo>
                <a:lnTo>
                  <a:pt x="132127" y="34090"/>
                </a:lnTo>
                <a:lnTo>
                  <a:pt x="134594" y="46418"/>
                </a:lnTo>
                <a:lnTo>
                  <a:pt x="132101" y="58725"/>
                </a:lnTo>
                <a:lnTo>
                  <a:pt x="125295" y="68770"/>
                </a:lnTo>
                <a:lnTo>
                  <a:pt x="115188" y="75529"/>
                </a:lnTo>
                <a:lnTo>
                  <a:pt x="102793" y="77978"/>
                </a:lnTo>
                <a:lnTo>
                  <a:pt x="136191" y="77978"/>
                </a:lnTo>
                <a:lnTo>
                  <a:pt x="145518" y="64288"/>
                </a:lnTo>
                <a:lnTo>
                  <a:pt x="149161" y="46418"/>
                </a:lnTo>
                <a:lnTo>
                  <a:pt x="145509" y="28460"/>
                </a:lnTo>
                <a:lnTo>
                  <a:pt x="136122" y="14528"/>
                </a:lnTo>
                <a:close/>
              </a:path>
              <a:path w="149225" h="114300">
                <a:moveTo>
                  <a:pt x="102793" y="0"/>
                </a:moveTo>
                <a:lnTo>
                  <a:pt x="92036" y="1363"/>
                </a:lnTo>
                <a:lnTo>
                  <a:pt x="82197" y="5176"/>
                </a:lnTo>
                <a:lnTo>
                  <a:pt x="73554" y="11021"/>
                </a:lnTo>
                <a:lnTo>
                  <a:pt x="66382" y="18478"/>
                </a:lnTo>
                <a:lnTo>
                  <a:pt x="66382" y="46037"/>
                </a:lnTo>
                <a:lnTo>
                  <a:pt x="72214" y="33715"/>
                </a:lnTo>
                <a:lnTo>
                  <a:pt x="80140" y="23706"/>
                </a:lnTo>
                <a:lnTo>
                  <a:pt x="90289" y="16985"/>
                </a:lnTo>
                <a:lnTo>
                  <a:pt x="102793" y="14528"/>
                </a:lnTo>
                <a:lnTo>
                  <a:pt x="136122" y="14528"/>
                </a:lnTo>
                <a:lnTo>
                  <a:pt x="135559" y="13693"/>
                </a:lnTo>
                <a:lnTo>
                  <a:pt x="120818" y="3684"/>
                </a:lnTo>
                <a:lnTo>
                  <a:pt x="10279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223250" y="317500"/>
            <a:ext cx="103505" cy="168275"/>
          </a:xfrm>
          <a:custGeom>
            <a:avLst/>
            <a:gdLst/>
            <a:ahLst/>
            <a:cxnLst/>
            <a:rect l="l" t="t" r="r" b="b"/>
            <a:pathLst>
              <a:path w="103504" h="168275">
                <a:moveTo>
                  <a:pt x="103187" y="0"/>
                </a:moveTo>
                <a:lnTo>
                  <a:pt x="0" y="0"/>
                </a:lnTo>
                <a:lnTo>
                  <a:pt x="10998" y="6286"/>
                </a:lnTo>
                <a:lnTo>
                  <a:pt x="10998" y="163068"/>
                </a:lnTo>
                <a:lnTo>
                  <a:pt x="698" y="168275"/>
                </a:lnTo>
                <a:lnTo>
                  <a:pt x="49809" y="168275"/>
                </a:lnTo>
                <a:lnTo>
                  <a:pt x="38950" y="162369"/>
                </a:lnTo>
                <a:lnTo>
                  <a:pt x="38950" y="84734"/>
                </a:lnTo>
                <a:lnTo>
                  <a:pt x="90728" y="84734"/>
                </a:lnTo>
                <a:lnTo>
                  <a:pt x="90728" y="66840"/>
                </a:lnTo>
                <a:lnTo>
                  <a:pt x="38950" y="66840"/>
                </a:lnTo>
                <a:lnTo>
                  <a:pt x="38950" y="17335"/>
                </a:lnTo>
                <a:lnTo>
                  <a:pt x="103187" y="17335"/>
                </a:lnTo>
                <a:lnTo>
                  <a:pt x="103187" y="0"/>
                </a:lnTo>
                <a:close/>
              </a:path>
              <a:path w="103504" h="168275">
                <a:moveTo>
                  <a:pt x="90728" y="84734"/>
                </a:moveTo>
                <a:lnTo>
                  <a:pt x="89077" y="84734"/>
                </a:lnTo>
                <a:lnTo>
                  <a:pt x="90728" y="93116"/>
                </a:lnTo>
                <a:lnTo>
                  <a:pt x="90728" y="84734"/>
                </a:lnTo>
                <a:close/>
              </a:path>
              <a:path w="103504" h="168275">
                <a:moveTo>
                  <a:pt x="103187" y="17335"/>
                </a:moveTo>
                <a:lnTo>
                  <a:pt x="38950" y="17335"/>
                </a:lnTo>
                <a:lnTo>
                  <a:pt x="97853" y="17399"/>
                </a:lnTo>
                <a:lnTo>
                  <a:pt x="103187" y="28689"/>
                </a:lnTo>
                <a:lnTo>
                  <a:pt x="103187" y="173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466137" y="317500"/>
            <a:ext cx="68580" cy="234950"/>
          </a:xfrm>
          <a:custGeom>
            <a:avLst/>
            <a:gdLst/>
            <a:ahLst/>
            <a:cxnLst/>
            <a:rect l="l" t="t" r="r" b="b"/>
            <a:pathLst>
              <a:path w="68579" h="234950">
                <a:moveTo>
                  <a:pt x="68249" y="0"/>
                </a:moveTo>
                <a:lnTo>
                  <a:pt x="15659" y="0"/>
                </a:lnTo>
                <a:lnTo>
                  <a:pt x="26987" y="6108"/>
                </a:lnTo>
                <a:lnTo>
                  <a:pt x="26923" y="172720"/>
                </a:lnTo>
                <a:lnTo>
                  <a:pt x="23335" y="198949"/>
                </a:lnTo>
                <a:lnTo>
                  <a:pt x="15157" y="217708"/>
                </a:lnTo>
                <a:lnTo>
                  <a:pt x="6132" y="229482"/>
                </a:lnTo>
                <a:lnTo>
                  <a:pt x="0" y="234759"/>
                </a:lnTo>
                <a:lnTo>
                  <a:pt x="10003" y="232663"/>
                </a:lnTo>
                <a:lnTo>
                  <a:pt x="29286" y="223856"/>
                </a:lnTo>
                <a:lnTo>
                  <a:pt x="48045" y="204991"/>
                </a:lnTo>
                <a:lnTo>
                  <a:pt x="56476" y="172720"/>
                </a:lnTo>
                <a:lnTo>
                  <a:pt x="56476" y="5524"/>
                </a:lnTo>
                <a:lnTo>
                  <a:pt x="682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540750" y="317500"/>
            <a:ext cx="52705" cy="168275"/>
          </a:xfrm>
          <a:custGeom>
            <a:avLst/>
            <a:gdLst/>
            <a:ahLst/>
            <a:cxnLst/>
            <a:rect l="l" t="t" r="r" b="b"/>
            <a:pathLst>
              <a:path w="52704" h="168275">
                <a:moveTo>
                  <a:pt x="52387" y="0"/>
                </a:moveTo>
                <a:lnTo>
                  <a:pt x="0" y="0"/>
                </a:lnTo>
                <a:lnTo>
                  <a:pt x="11645" y="5651"/>
                </a:lnTo>
                <a:lnTo>
                  <a:pt x="11645" y="162191"/>
                </a:lnTo>
                <a:lnTo>
                  <a:pt x="0" y="168275"/>
                </a:lnTo>
                <a:lnTo>
                  <a:pt x="52387" y="168275"/>
                </a:lnTo>
                <a:lnTo>
                  <a:pt x="40924" y="162191"/>
                </a:lnTo>
                <a:lnTo>
                  <a:pt x="40805" y="5651"/>
                </a:lnTo>
                <a:lnTo>
                  <a:pt x="523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594725" y="317500"/>
            <a:ext cx="125730" cy="168275"/>
          </a:xfrm>
          <a:custGeom>
            <a:avLst/>
            <a:gdLst/>
            <a:ahLst/>
            <a:cxnLst/>
            <a:rect l="l" t="t" r="r" b="b"/>
            <a:pathLst>
              <a:path w="125729" h="168275">
                <a:moveTo>
                  <a:pt x="77685" y="17703"/>
                </a:moveTo>
                <a:lnTo>
                  <a:pt x="48729" y="17703"/>
                </a:lnTo>
                <a:lnTo>
                  <a:pt x="48729" y="161671"/>
                </a:lnTo>
                <a:lnTo>
                  <a:pt x="37604" y="168275"/>
                </a:lnTo>
                <a:lnTo>
                  <a:pt x="88938" y="168275"/>
                </a:lnTo>
                <a:lnTo>
                  <a:pt x="77685" y="160909"/>
                </a:lnTo>
                <a:lnTo>
                  <a:pt x="77685" y="17703"/>
                </a:lnTo>
                <a:close/>
              </a:path>
              <a:path w="125729" h="168275">
                <a:moveTo>
                  <a:pt x="125412" y="0"/>
                </a:moveTo>
                <a:lnTo>
                  <a:pt x="10172" y="0"/>
                </a:lnTo>
                <a:lnTo>
                  <a:pt x="0" y="33134"/>
                </a:lnTo>
                <a:lnTo>
                  <a:pt x="11684" y="17767"/>
                </a:lnTo>
                <a:lnTo>
                  <a:pt x="119739" y="17703"/>
                </a:lnTo>
                <a:lnTo>
                  <a:pt x="125412" y="0"/>
                </a:lnTo>
                <a:close/>
              </a:path>
              <a:path w="125729" h="168275">
                <a:moveTo>
                  <a:pt x="119739" y="17703"/>
                </a:moveTo>
                <a:lnTo>
                  <a:pt x="112699" y="17703"/>
                </a:lnTo>
                <a:lnTo>
                  <a:pt x="115608" y="30594"/>
                </a:lnTo>
                <a:lnTo>
                  <a:pt x="119739" y="177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823325" y="317500"/>
            <a:ext cx="139700" cy="170180"/>
          </a:xfrm>
          <a:custGeom>
            <a:avLst/>
            <a:gdLst/>
            <a:ahLst/>
            <a:cxnLst/>
            <a:rect l="l" t="t" r="r" b="b"/>
            <a:pathLst>
              <a:path w="139700" h="170179">
                <a:moveTo>
                  <a:pt x="51688" y="0"/>
                </a:moveTo>
                <a:lnTo>
                  <a:pt x="0" y="0"/>
                </a:lnTo>
                <a:lnTo>
                  <a:pt x="11074" y="5740"/>
                </a:lnTo>
                <a:lnTo>
                  <a:pt x="11074" y="116065"/>
                </a:lnTo>
                <a:lnTo>
                  <a:pt x="17148" y="141766"/>
                </a:lnTo>
                <a:lnTo>
                  <a:pt x="32329" y="158337"/>
                </a:lnTo>
                <a:lnTo>
                  <a:pt x="51913" y="167221"/>
                </a:lnTo>
                <a:lnTo>
                  <a:pt x="71196" y="169862"/>
                </a:lnTo>
                <a:lnTo>
                  <a:pt x="90206" y="167221"/>
                </a:lnTo>
                <a:lnTo>
                  <a:pt x="108892" y="158384"/>
                </a:lnTo>
                <a:lnTo>
                  <a:pt x="114611" y="151765"/>
                </a:lnTo>
                <a:lnTo>
                  <a:pt x="71196" y="151765"/>
                </a:lnTo>
                <a:lnTo>
                  <a:pt x="59284" y="149219"/>
                </a:lnTo>
                <a:lnTo>
                  <a:pt x="49399" y="142001"/>
                </a:lnTo>
                <a:lnTo>
                  <a:pt x="42653" y="130740"/>
                </a:lnTo>
                <a:lnTo>
                  <a:pt x="40157" y="116065"/>
                </a:lnTo>
                <a:lnTo>
                  <a:pt x="40157" y="5549"/>
                </a:lnTo>
                <a:lnTo>
                  <a:pt x="51688" y="0"/>
                </a:lnTo>
                <a:close/>
              </a:path>
              <a:path w="139700" h="170179">
                <a:moveTo>
                  <a:pt x="139699" y="0"/>
                </a:moveTo>
                <a:lnTo>
                  <a:pt x="89395" y="0"/>
                </a:lnTo>
                <a:lnTo>
                  <a:pt x="100787" y="5740"/>
                </a:lnTo>
                <a:lnTo>
                  <a:pt x="100787" y="116065"/>
                </a:lnTo>
                <a:lnTo>
                  <a:pt x="98492" y="130499"/>
                </a:lnTo>
                <a:lnTo>
                  <a:pt x="92261" y="141766"/>
                </a:lnTo>
                <a:lnTo>
                  <a:pt x="82877" y="149139"/>
                </a:lnTo>
                <a:lnTo>
                  <a:pt x="71196" y="151765"/>
                </a:lnTo>
                <a:lnTo>
                  <a:pt x="114611" y="151765"/>
                </a:lnTo>
                <a:lnTo>
                  <a:pt x="123202" y="141819"/>
                </a:lnTo>
                <a:lnTo>
                  <a:pt x="128930" y="116065"/>
                </a:lnTo>
                <a:lnTo>
                  <a:pt x="128930" y="5740"/>
                </a:lnTo>
                <a:lnTo>
                  <a:pt x="13969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331200" y="317500"/>
            <a:ext cx="141605" cy="171450"/>
          </a:xfrm>
          <a:custGeom>
            <a:avLst/>
            <a:gdLst/>
            <a:ahLst/>
            <a:cxnLst/>
            <a:rect l="l" t="t" r="r" b="b"/>
            <a:pathLst>
              <a:path w="141604" h="171450">
                <a:moveTo>
                  <a:pt x="51777" y="0"/>
                </a:moveTo>
                <a:lnTo>
                  <a:pt x="0" y="0"/>
                </a:lnTo>
                <a:lnTo>
                  <a:pt x="10464" y="5969"/>
                </a:lnTo>
                <a:lnTo>
                  <a:pt x="10464" y="116713"/>
                </a:lnTo>
                <a:lnTo>
                  <a:pt x="16587" y="142758"/>
                </a:lnTo>
                <a:lnTo>
                  <a:pt x="31818" y="159631"/>
                </a:lnTo>
                <a:lnTo>
                  <a:pt x="51446" y="168728"/>
                </a:lnTo>
                <a:lnTo>
                  <a:pt x="70764" y="171450"/>
                </a:lnTo>
                <a:lnTo>
                  <a:pt x="90162" y="168755"/>
                </a:lnTo>
                <a:lnTo>
                  <a:pt x="109534" y="159702"/>
                </a:lnTo>
                <a:lnTo>
                  <a:pt x="115253" y="153225"/>
                </a:lnTo>
                <a:lnTo>
                  <a:pt x="70764" y="153225"/>
                </a:lnTo>
                <a:lnTo>
                  <a:pt x="58838" y="150529"/>
                </a:lnTo>
                <a:lnTo>
                  <a:pt x="48960" y="143041"/>
                </a:lnTo>
                <a:lnTo>
                  <a:pt x="42226" y="131517"/>
                </a:lnTo>
                <a:lnTo>
                  <a:pt x="39738" y="116713"/>
                </a:lnTo>
                <a:lnTo>
                  <a:pt x="39801" y="5969"/>
                </a:lnTo>
                <a:lnTo>
                  <a:pt x="51777" y="0"/>
                </a:lnTo>
                <a:close/>
              </a:path>
              <a:path w="141604" h="171450">
                <a:moveTo>
                  <a:pt x="141287" y="0"/>
                </a:moveTo>
                <a:lnTo>
                  <a:pt x="90004" y="0"/>
                </a:lnTo>
                <a:lnTo>
                  <a:pt x="101104" y="5969"/>
                </a:lnTo>
                <a:lnTo>
                  <a:pt x="101041" y="116713"/>
                </a:lnTo>
                <a:lnTo>
                  <a:pt x="98669" y="131428"/>
                </a:lnTo>
                <a:lnTo>
                  <a:pt x="92194" y="142994"/>
                </a:lnTo>
                <a:lnTo>
                  <a:pt x="82572" y="150547"/>
                </a:lnTo>
                <a:lnTo>
                  <a:pt x="70764" y="153225"/>
                </a:lnTo>
                <a:lnTo>
                  <a:pt x="115253" y="153225"/>
                </a:lnTo>
                <a:lnTo>
                  <a:pt x="124424" y="142839"/>
                </a:lnTo>
                <a:lnTo>
                  <a:pt x="130378" y="116713"/>
                </a:lnTo>
                <a:lnTo>
                  <a:pt x="130441" y="6032"/>
                </a:lnTo>
                <a:lnTo>
                  <a:pt x="1412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713787" y="314325"/>
            <a:ext cx="109855" cy="174625"/>
          </a:xfrm>
          <a:custGeom>
            <a:avLst/>
            <a:gdLst/>
            <a:ahLst/>
            <a:cxnLst/>
            <a:rect l="l" t="t" r="r" b="b"/>
            <a:pathLst>
              <a:path w="109854" h="174625">
                <a:moveTo>
                  <a:pt x="0" y="137998"/>
                </a:moveTo>
                <a:lnTo>
                  <a:pt x="20828" y="172416"/>
                </a:lnTo>
                <a:lnTo>
                  <a:pt x="41770" y="174624"/>
                </a:lnTo>
                <a:lnTo>
                  <a:pt x="70632" y="170679"/>
                </a:lnTo>
                <a:lnTo>
                  <a:pt x="91835" y="159978"/>
                </a:lnTo>
                <a:lnTo>
                  <a:pt x="94880" y="156311"/>
                </a:lnTo>
                <a:lnTo>
                  <a:pt x="42214" y="156311"/>
                </a:lnTo>
                <a:lnTo>
                  <a:pt x="29846" y="154687"/>
                </a:lnTo>
                <a:lnTo>
                  <a:pt x="18268" y="150455"/>
                </a:lnTo>
                <a:lnTo>
                  <a:pt x="8110" y="144572"/>
                </a:lnTo>
                <a:lnTo>
                  <a:pt x="0" y="137998"/>
                </a:lnTo>
                <a:close/>
              </a:path>
              <a:path w="109854" h="174625">
                <a:moveTo>
                  <a:pt x="62433" y="0"/>
                </a:moveTo>
                <a:lnTo>
                  <a:pt x="33673" y="4583"/>
                </a:lnTo>
                <a:lnTo>
                  <a:pt x="15387" y="16084"/>
                </a:lnTo>
                <a:lnTo>
                  <a:pt x="5752" y="31128"/>
                </a:lnTo>
                <a:lnTo>
                  <a:pt x="2946" y="46342"/>
                </a:lnTo>
                <a:lnTo>
                  <a:pt x="15039" y="77773"/>
                </a:lnTo>
                <a:lnTo>
                  <a:pt x="41643" y="95805"/>
                </a:lnTo>
                <a:lnTo>
                  <a:pt x="68247" y="109689"/>
                </a:lnTo>
                <a:lnTo>
                  <a:pt x="80340" y="128676"/>
                </a:lnTo>
                <a:lnTo>
                  <a:pt x="76829" y="140163"/>
                </a:lnTo>
                <a:lnTo>
                  <a:pt x="67802" y="148866"/>
                </a:lnTo>
                <a:lnTo>
                  <a:pt x="55512" y="154383"/>
                </a:lnTo>
                <a:lnTo>
                  <a:pt x="42214" y="156311"/>
                </a:lnTo>
                <a:lnTo>
                  <a:pt x="94880" y="156311"/>
                </a:lnTo>
                <a:lnTo>
                  <a:pt x="104915" y="144224"/>
                </a:lnTo>
                <a:lnTo>
                  <a:pt x="109410" y="125120"/>
                </a:lnTo>
                <a:lnTo>
                  <a:pt x="104906" y="105720"/>
                </a:lnTo>
                <a:lnTo>
                  <a:pt x="93508" y="91736"/>
                </a:lnTo>
                <a:lnTo>
                  <a:pt x="78669" y="81770"/>
                </a:lnTo>
                <a:lnTo>
                  <a:pt x="50815" y="67964"/>
                </a:lnTo>
                <a:lnTo>
                  <a:pt x="40868" y="61377"/>
                </a:lnTo>
                <a:lnTo>
                  <a:pt x="34532" y="53435"/>
                </a:lnTo>
                <a:lnTo>
                  <a:pt x="32334" y="42913"/>
                </a:lnTo>
                <a:lnTo>
                  <a:pt x="34520" y="32863"/>
                </a:lnTo>
                <a:lnTo>
                  <a:pt x="40870" y="24787"/>
                </a:lnTo>
                <a:lnTo>
                  <a:pt x="51213" y="19421"/>
                </a:lnTo>
                <a:lnTo>
                  <a:pt x="65379" y="17500"/>
                </a:lnTo>
                <a:lnTo>
                  <a:pt x="94132" y="17500"/>
                </a:lnTo>
                <a:lnTo>
                  <a:pt x="94132" y="4381"/>
                </a:lnTo>
                <a:lnTo>
                  <a:pt x="91290" y="3696"/>
                </a:lnTo>
                <a:lnTo>
                  <a:pt x="83912" y="2190"/>
                </a:lnTo>
                <a:lnTo>
                  <a:pt x="73719" y="684"/>
                </a:lnTo>
                <a:lnTo>
                  <a:pt x="62433" y="0"/>
                </a:lnTo>
                <a:close/>
              </a:path>
              <a:path w="109854" h="174625">
                <a:moveTo>
                  <a:pt x="94132" y="17500"/>
                </a:moveTo>
                <a:lnTo>
                  <a:pt x="65379" y="17500"/>
                </a:lnTo>
                <a:lnTo>
                  <a:pt x="77851" y="17737"/>
                </a:lnTo>
                <a:lnTo>
                  <a:pt x="85004" y="19156"/>
                </a:lnTo>
                <a:lnTo>
                  <a:pt x="89532" y="22963"/>
                </a:lnTo>
                <a:lnTo>
                  <a:pt x="94132" y="30365"/>
                </a:lnTo>
                <a:lnTo>
                  <a:pt x="94132" y="17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162" y="93459"/>
            <a:ext cx="8829675" cy="538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0259" y="3298190"/>
            <a:ext cx="8483480" cy="303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625145" y="6695066"/>
            <a:ext cx="234759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80877" y="6695066"/>
            <a:ext cx="179070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>
            <a:pPr marL="57150">
              <a:lnSpc>
                <a:spcPts val="8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hyperlink" Target="http://production.ksg.ssl.fujitsu.co.jp/eval_city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12" Type="http://schemas.openxmlformats.org/officeDocument/2006/relationships/image" Target="../media/image20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jp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48529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89812" y="928687"/>
            <a:ext cx="1409700" cy="12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20151" y="342900"/>
            <a:ext cx="209550" cy="161925"/>
          </a:xfrm>
          <a:custGeom>
            <a:avLst/>
            <a:gdLst/>
            <a:ahLst/>
            <a:cxnLst/>
            <a:rect l="l" t="t" r="r" b="b"/>
            <a:pathLst>
              <a:path w="209550" h="161925">
                <a:moveTo>
                  <a:pt x="52984" y="56972"/>
                </a:moveTo>
                <a:lnTo>
                  <a:pt x="32421" y="60975"/>
                </a:lnTo>
                <a:lnTo>
                  <a:pt x="15595" y="72097"/>
                </a:lnTo>
                <a:lnTo>
                  <a:pt x="4217" y="88811"/>
                </a:lnTo>
                <a:lnTo>
                  <a:pt x="0" y="109588"/>
                </a:lnTo>
                <a:lnTo>
                  <a:pt x="4142" y="130028"/>
                </a:lnTo>
                <a:lnTo>
                  <a:pt x="15528" y="146634"/>
                </a:lnTo>
                <a:lnTo>
                  <a:pt x="32396" y="157801"/>
                </a:lnTo>
                <a:lnTo>
                  <a:pt x="52984" y="161925"/>
                </a:lnTo>
                <a:lnTo>
                  <a:pt x="64778" y="160716"/>
                </a:lnTo>
                <a:lnTo>
                  <a:pt x="75558" y="157178"/>
                </a:lnTo>
                <a:lnTo>
                  <a:pt x="85109" y="151445"/>
                </a:lnTo>
                <a:lnTo>
                  <a:pt x="93217" y="143649"/>
                </a:lnTo>
                <a:lnTo>
                  <a:pt x="93217" y="142316"/>
                </a:lnTo>
                <a:lnTo>
                  <a:pt x="52984" y="142316"/>
                </a:lnTo>
                <a:lnTo>
                  <a:pt x="40145" y="139822"/>
                </a:lnTo>
                <a:lnTo>
                  <a:pt x="29606" y="132938"/>
                </a:lnTo>
                <a:lnTo>
                  <a:pt x="22473" y="122561"/>
                </a:lnTo>
                <a:lnTo>
                  <a:pt x="19850" y="109588"/>
                </a:lnTo>
                <a:lnTo>
                  <a:pt x="22300" y="97153"/>
                </a:lnTo>
                <a:lnTo>
                  <a:pt x="29144" y="86593"/>
                </a:lnTo>
                <a:lnTo>
                  <a:pt x="39625" y="79279"/>
                </a:lnTo>
                <a:lnTo>
                  <a:pt x="52984" y="76581"/>
                </a:lnTo>
                <a:lnTo>
                  <a:pt x="93749" y="76581"/>
                </a:lnTo>
                <a:lnTo>
                  <a:pt x="92663" y="75331"/>
                </a:lnTo>
                <a:lnTo>
                  <a:pt x="85064" y="67792"/>
                </a:lnTo>
                <a:lnTo>
                  <a:pt x="78544" y="63269"/>
                </a:lnTo>
                <a:lnTo>
                  <a:pt x="70719" y="59886"/>
                </a:lnTo>
                <a:lnTo>
                  <a:pt x="62047" y="57752"/>
                </a:lnTo>
                <a:lnTo>
                  <a:pt x="52984" y="56972"/>
                </a:lnTo>
                <a:close/>
              </a:path>
              <a:path w="209550" h="161925">
                <a:moveTo>
                  <a:pt x="93217" y="114731"/>
                </a:moveTo>
                <a:lnTo>
                  <a:pt x="63449" y="141084"/>
                </a:lnTo>
                <a:lnTo>
                  <a:pt x="58572" y="142316"/>
                </a:lnTo>
                <a:lnTo>
                  <a:pt x="93217" y="142316"/>
                </a:lnTo>
                <a:lnTo>
                  <a:pt x="93217" y="114731"/>
                </a:lnTo>
                <a:close/>
              </a:path>
              <a:path w="209550" h="161925">
                <a:moveTo>
                  <a:pt x="93749" y="76581"/>
                </a:moveTo>
                <a:lnTo>
                  <a:pt x="62026" y="76581"/>
                </a:lnTo>
                <a:lnTo>
                  <a:pt x="70180" y="80302"/>
                </a:lnTo>
                <a:lnTo>
                  <a:pt x="76199" y="86245"/>
                </a:lnTo>
                <a:lnTo>
                  <a:pt x="81384" y="91793"/>
                </a:lnTo>
                <a:lnTo>
                  <a:pt x="87080" y="98490"/>
                </a:lnTo>
                <a:lnTo>
                  <a:pt x="92477" y="104989"/>
                </a:lnTo>
                <a:lnTo>
                  <a:pt x="96761" y="109943"/>
                </a:lnTo>
                <a:lnTo>
                  <a:pt x="106575" y="118576"/>
                </a:lnTo>
                <a:lnTo>
                  <a:pt x="117990" y="125110"/>
                </a:lnTo>
                <a:lnTo>
                  <a:pt x="130685" y="129249"/>
                </a:lnTo>
                <a:lnTo>
                  <a:pt x="144335" y="130695"/>
                </a:lnTo>
                <a:lnTo>
                  <a:pt x="169690" y="125639"/>
                </a:lnTo>
                <a:lnTo>
                  <a:pt x="190390" y="111733"/>
                </a:lnTo>
                <a:lnTo>
                  <a:pt x="191247" y="110464"/>
                </a:lnTo>
                <a:lnTo>
                  <a:pt x="144335" y="110464"/>
                </a:lnTo>
                <a:lnTo>
                  <a:pt x="136271" y="109687"/>
                </a:lnTo>
                <a:lnTo>
                  <a:pt x="100349" y="84174"/>
                </a:lnTo>
                <a:lnTo>
                  <a:pt x="93749" y="76581"/>
                </a:lnTo>
                <a:close/>
              </a:path>
              <a:path w="209550" h="161925">
                <a:moveTo>
                  <a:pt x="191149" y="20586"/>
                </a:moveTo>
                <a:lnTo>
                  <a:pt x="144335" y="20586"/>
                </a:lnTo>
                <a:lnTo>
                  <a:pt x="161758" y="24174"/>
                </a:lnTo>
                <a:lnTo>
                  <a:pt x="175974" y="33918"/>
                </a:lnTo>
                <a:lnTo>
                  <a:pt x="185537" y="48286"/>
                </a:lnTo>
                <a:lnTo>
                  <a:pt x="189001" y="65747"/>
                </a:lnTo>
                <a:lnTo>
                  <a:pt x="185499" y="83195"/>
                </a:lnTo>
                <a:lnTo>
                  <a:pt x="175941" y="97426"/>
                </a:lnTo>
                <a:lnTo>
                  <a:pt x="161746" y="106997"/>
                </a:lnTo>
                <a:lnTo>
                  <a:pt x="144335" y="110464"/>
                </a:lnTo>
                <a:lnTo>
                  <a:pt x="191247" y="110464"/>
                </a:lnTo>
                <a:lnTo>
                  <a:pt x="204344" y="91071"/>
                </a:lnTo>
                <a:lnTo>
                  <a:pt x="209461" y="65747"/>
                </a:lnTo>
                <a:lnTo>
                  <a:pt x="204332" y="40317"/>
                </a:lnTo>
                <a:lnTo>
                  <a:pt x="191149" y="20586"/>
                </a:lnTo>
                <a:close/>
              </a:path>
              <a:path w="209550" h="161925">
                <a:moveTo>
                  <a:pt x="144335" y="0"/>
                </a:moveTo>
                <a:lnTo>
                  <a:pt x="129236" y="1932"/>
                </a:lnTo>
                <a:lnTo>
                  <a:pt x="115423" y="7334"/>
                </a:lnTo>
                <a:lnTo>
                  <a:pt x="103287" y="15612"/>
                </a:lnTo>
                <a:lnTo>
                  <a:pt x="93217" y="26174"/>
                </a:lnTo>
                <a:lnTo>
                  <a:pt x="93217" y="65214"/>
                </a:lnTo>
                <a:lnTo>
                  <a:pt x="101406" y="47761"/>
                </a:lnTo>
                <a:lnTo>
                  <a:pt x="112533" y="33585"/>
                </a:lnTo>
                <a:lnTo>
                  <a:pt x="126781" y="24066"/>
                </a:lnTo>
                <a:lnTo>
                  <a:pt x="144335" y="20586"/>
                </a:lnTo>
                <a:lnTo>
                  <a:pt x="191149" y="20586"/>
                </a:lnTo>
                <a:lnTo>
                  <a:pt x="190357" y="19400"/>
                </a:lnTo>
                <a:lnTo>
                  <a:pt x="169652" y="5220"/>
                </a:lnTo>
                <a:lnTo>
                  <a:pt x="1443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77162" y="519112"/>
            <a:ext cx="144780" cy="234950"/>
          </a:xfrm>
          <a:custGeom>
            <a:avLst/>
            <a:gdLst/>
            <a:ahLst/>
            <a:cxnLst/>
            <a:rect l="l" t="t" r="r" b="b"/>
            <a:pathLst>
              <a:path w="144779" h="234950">
                <a:moveTo>
                  <a:pt x="144462" y="0"/>
                </a:moveTo>
                <a:lnTo>
                  <a:pt x="0" y="0"/>
                </a:lnTo>
                <a:lnTo>
                  <a:pt x="2405" y="1619"/>
                </a:lnTo>
                <a:lnTo>
                  <a:pt x="7696" y="6370"/>
                </a:lnTo>
                <a:lnTo>
                  <a:pt x="12987" y="14096"/>
                </a:lnTo>
                <a:lnTo>
                  <a:pt x="15290" y="24193"/>
                </a:lnTo>
                <a:lnTo>
                  <a:pt x="15392" y="212788"/>
                </a:lnTo>
                <a:lnTo>
                  <a:pt x="15167" y="221514"/>
                </a:lnTo>
                <a:lnTo>
                  <a:pt x="13590" y="226731"/>
                </a:lnTo>
                <a:lnTo>
                  <a:pt x="9311" y="230517"/>
                </a:lnTo>
                <a:lnTo>
                  <a:pt x="977" y="234950"/>
                </a:lnTo>
                <a:lnTo>
                  <a:pt x="69735" y="234950"/>
                </a:lnTo>
                <a:lnTo>
                  <a:pt x="67360" y="233444"/>
                </a:lnTo>
                <a:lnTo>
                  <a:pt x="62134" y="229088"/>
                </a:lnTo>
                <a:lnTo>
                  <a:pt x="56909" y="222123"/>
                </a:lnTo>
                <a:lnTo>
                  <a:pt x="54533" y="212788"/>
                </a:lnTo>
                <a:lnTo>
                  <a:pt x="54533" y="118313"/>
                </a:lnTo>
                <a:lnTo>
                  <a:pt x="127025" y="118313"/>
                </a:lnTo>
                <a:lnTo>
                  <a:pt x="127025" y="93319"/>
                </a:lnTo>
                <a:lnTo>
                  <a:pt x="54533" y="93319"/>
                </a:lnTo>
                <a:lnTo>
                  <a:pt x="54533" y="24193"/>
                </a:lnTo>
                <a:lnTo>
                  <a:pt x="144462" y="24193"/>
                </a:lnTo>
                <a:lnTo>
                  <a:pt x="144462" y="0"/>
                </a:lnTo>
                <a:close/>
              </a:path>
              <a:path w="144779" h="234950">
                <a:moveTo>
                  <a:pt x="127025" y="118313"/>
                </a:moveTo>
                <a:lnTo>
                  <a:pt x="124714" y="118313"/>
                </a:lnTo>
                <a:lnTo>
                  <a:pt x="127025" y="130009"/>
                </a:lnTo>
                <a:lnTo>
                  <a:pt x="127025" y="118313"/>
                </a:lnTo>
                <a:close/>
              </a:path>
              <a:path w="144779" h="234950">
                <a:moveTo>
                  <a:pt x="144462" y="24193"/>
                </a:moveTo>
                <a:lnTo>
                  <a:pt x="121424" y="24193"/>
                </a:lnTo>
                <a:lnTo>
                  <a:pt x="130542" y="24491"/>
                </a:lnTo>
                <a:lnTo>
                  <a:pt x="135982" y="26242"/>
                </a:lnTo>
                <a:lnTo>
                  <a:pt x="139902" y="30935"/>
                </a:lnTo>
                <a:lnTo>
                  <a:pt x="144462" y="40055"/>
                </a:lnTo>
                <a:lnTo>
                  <a:pt x="144462" y="24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18475" y="519112"/>
            <a:ext cx="95250" cy="328930"/>
          </a:xfrm>
          <a:custGeom>
            <a:avLst/>
            <a:gdLst/>
            <a:ahLst/>
            <a:cxnLst/>
            <a:rect l="l" t="t" r="r" b="b"/>
            <a:pathLst>
              <a:path w="95250" h="328930">
                <a:moveTo>
                  <a:pt x="95250" y="0"/>
                </a:moveTo>
                <a:lnTo>
                  <a:pt x="21856" y="0"/>
                </a:lnTo>
                <a:lnTo>
                  <a:pt x="24325" y="1519"/>
                </a:lnTo>
                <a:lnTo>
                  <a:pt x="29751" y="5756"/>
                </a:lnTo>
                <a:lnTo>
                  <a:pt x="35160" y="12226"/>
                </a:lnTo>
                <a:lnTo>
                  <a:pt x="37579" y="20447"/>
                </a:lnTo>
                <a:lnTo>
                  <a:pt x="37579" y="241566"/>
                </a:lnTo>
                <a:lnTo>
                  <a:pt x="32570" y="278259"/>
                </a:lnTo>
                <a:lnTo>
                  <a:pt x="21156" y="304496"/>
                </a:lnTo>
                <a:lnTo>
                  <a:pt x="8559" y="320964"/>
                </a:lnTo>
                <a:lnTo>
                  <a:pt x="0" y="328345"/>
                </a:lnTo>
                <a:lnTo>
                  <a:pt x="13965" y="325414"/>
                </a:lnTo>
                <a:lnTo>
                  <a:pt x="40874" y="313097"/>
                </a:lnTo>
                <a:lnTo>
                  <a:pt x="67051" y="286710"/>
                </a:lnTo>
                <a:lnTo>
                  <a:pt x="78816" y="241566"/>
                </a:lnTo>
                <a:lnTo>
                  <a:pt x="78816" y="20447"/>
                </a:lnTo>
                <a:lnTo>
                  <a:pt x="79072" y="12976"/>
                </a:lnTo>
                <a:lnTo>
                  <a:pt x="80870" y="8356"/>
                </a:lnTo>
                <a:lnTo>
                  <a:pt x="85749" y="4670"/>
                </a:lnTo>
                <a:lnTo>
                  <a:pt x="952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23250" y="519112"/>
            <a:ext cx="74930" cy="234950"/>
          </a:xfrm>
          <a:custGeom>
            <a:avLst/>
            <a:gdLst/>
            <a:ahLst/>
            <a:cxnLst/>
            <a:rect l="l" t="t" r="r" b="b"/>
            <a:pathLst>
              <a:path w="74929" h="234950">
                <a:moveTo>
                  <a:pt x="74612" y="0"/>
                </a:moveTo>
                <a:lnTo>
                  <a:pt x="0" y="0"/>
                </a:lnTo>
                <a:lnTo>
                  <a:pt x="2591" y="1434"/>
                </a:lnTo>
                <a:lnTo>
                  <a:pt x="8293" y="5559"/>
                </a:lnTo>
                <a:lnTo>
                  <a:pt x="13994" y="12108"/>
                </a:lnTo>
                <a:lnTo>
                  <a:pt x="16586" y="20815"/>
                </a:lnTo>
                <a:lnTo>
                  <a:pt x="16586" y="212636"/>
                </a:lnTo>
                <a:lnTo>
                  <a:pt x="16327" y="220757"/>
                </a:lnTo>
                <a:lnTo>
                  <a:pt x="14512" y="225788"/>
                </a:lnTo>
                <a:lnTo>
                  <a:pt x="9588" y="229822"/>
                </a:lnTo>
                <a:lnTo>
                  <a:pt x="0" y="234950"/>
                </a:lnTo>
                <a:lnTo>
                  <a:pt x="74612" y="234950"/>
                </a:lnTo>
                <a:lnTo>
                  <a:pt x="72036" y="233394"/>
                </a:lnTo>
                <a:lnTo>
                  <a:pt x="66370" y="228941"/>
                </a:lnTo>
                <a:lnTo>
                  <a:pt x="60703" y="221914"/>
                </a:lnTo>
                <a:lnTo>
                  <a:pt x="58127" y="212636"/>
                </a:lnTo>
                <a:lnTo>
                  <a:pt x="58127" y="20815"/>
                </a:lnTo>
                <a:lnTo>
                  <a:pt x="58385" y="13217"/>
                </a:lnTo>
                <a:lnTo>
                  <a:pt x="60188" y="8516"/>
                </a:lnTo>
                <a:lnTo>
                  <a:pt x="65082" y="4761"/>
                </a:lnTo>
                <a:lnTo>
                  <a:pt x="746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97862" y="519112"/>
            <a:ext cx="176530" cy="234950"/>
          </a:xfrm>
          <a:custGeom>
            <a:avLst/>
            <a:gdLst/>
            <a:ahLst/>
            <a:cxnLst/>
            <a:rect l="l" t="t" r="r" b="b"/>
            <a:pathLst>
              <a:path w="176529" h="234950">
                <a:moveTo>
                  <a:pt x="109156" y="24726"/>
                </a:moveTo>
                <a:lnTo>
                  <a:pt x="68478" y="24726"/>
                </a:lnTo>
                <a:lnTo>
                  <a:pt x="68478" y="212788"/>
                </a:lnTo>
                <a:lnTo>
                  <a:pt x="68234" y="220414"/>
                </a:lnTo>
                <a:lnTo>
                  <a:pt x="66524" y="225264"/>
                </a:lnTo>
                <a:lnTo>
                  <a:pt x="61882" y="229417"/>
                </a:lnTo>
                <a:lnTo>
                  <a:pt x="52844" y="234950"/>
                </a:lnTo>
                <a:lnTo>
                  <a:pt x="124967" y="234950"/>
                </a:lnTo>
                <a:lnTo>
                  <a:pt x="122497" y="233157"/>
                </a:lnTo>
                <a:lnTo>
                  <a:pt x="117062" y="228322"/>
                </a:lnTo>
                <a:lnTo>
                  <a:pt x="111627" y="221260"/>
                </a:lnTo>
                <a:lnTo>
                  <a:pt x="109156" y="212788"/>
                </a:lnTo>
                <a:lnTo>
                  <a:pt x="109156" y="24726"/>
                </a:lnTo>
                <a:close/>
              </a:path>
              <a:path w="176529" h="234950">
                <a:moveTo>
                  <a:pt x="176212" y="0"/>
                </a:moveTo>
                <a:lnTo>
                  <a:pt x="14300" y="0"/>
                </a:lnTo>
                <a:lnTo>
                  <a:pt x="0" y="46266"/>
                </a:lnTo>
                <a:lnTo>
                  <a:pt x="2748" y="42913"/>
                </a:lnTo>
                <a:lnTo>
                  <a:pt x="9659" y="35529"/>
                </a:lnTo>
                <a:lnTo>
                  <a:pt x="18736" y="28129"/>
                </a:lnTo>
                <a:lnTo>
                  <a:pt x="27978" y="24726"/>
                </a:lnTo>
                <a:lnTo>
                  <a:pt x="168244" y="24726"/>
                </a:lnTo>
                <a:lnTo>
                  <a:pt x="176212" y="0"/>
                </a:lnTo>
                <a:close/>
              </a:path>
              <a:path w="176529" h="234950">
                <a:moveTo>
                  <a:pt x="168244" y="24726"/>
                </a:moveTo>
                <a:lnTo>
                  <a:pt x="142735" y="24726"/>
                </a:lnTo>
                <a:lnTo>
                  <a:pt x="151830" y="25008"/>
                </a:lnTo>
                <a:lnTo>
                  <a:pt x="156914" y="26976"/>
                </a:lnTo>
                <a:lnTo>
                  <a:pt x="159837" y="32318"/>
                </a:lnTo>
                <a:lnTo>
                  <a:pt x="162445" y="42722"/>
                </a:lnTo>
                <a:lnTo>
                  <a:pt x="168244" y="247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8537" y="519112"/>
            <a:ext cx="196850" cy="240029"/>
          </a:xfrm>
          <a:custGeom>
            <a:avLst/>
            <a:gdLst/>
            <a:ahLst/>
            <a:cxnLst/>
            <a:rect l="l" t="t" r="r" b="b"/>
            <a:pathLst>
              <a:path w="196850" h="240029">
                <a:moveTo>
                  <a:pt x="72834" y="0"/>
                </a:moveTo>
                <a:lnTo>
                  <a:pt x="0" y="0"/>
                </a:lnTo>
                <a:lnTo>
                  <a:pt x="2438" y="1464"/>
                </a:lnTo>
                <a:lnTo>
                  <a:pt x="7804" y="5641"/>
                </a:lnTo>
                <a:lnTo>
                  <a:pt x="13169" y="12205"/>
                </a:lnTo>
                <a:lnTo>
                  <a:pt x="15608" y="20828"/>
                </a:lnTo>
                <a:lnTo>
                  <a:pt x="15608" y="163779"/>
                </a:lnTo>
                <a:lnTo>
                  <a:pt x="24174" y="200053"/>
                </a:lnTo>
                <a:lnTo>
                  <a:pt x="45567" y="223443"/>
                </a:lnTo>
                <a:lnTo>
                  <a:pt x="73161" y="235984"/>
                </a:lnTo>
                <a:lnTo>
                  <a:pt x="100329" y="239712"/>
                </a:lnTo>
                <a:lnTo>
                  <a:pt x="127066" y="236009"/>
                </a:lnTo>
                <a:lnTo>
                  <a:pt x="153452" y="223510"/>
                </a:lnTo>
                <a:lnTo>
                  <a:pt x="161515" y="214160"/>
                </a:lnTo>
                <a:lnTo>
                  <a:pt x="100329" y="214160"/>
                </a:lnTo>
                <a:lnTo>
                  <a:pt x="83542" y="210568"/>
                </a:lnTo>
                <a:lnTo>
                  <a:pt x="69618" y="200385"/>
                </a:lnTo>
                <a:lnTo>
                  <a:pt x="60117" y="184493"/>
                </a:lnTo>
                <a:lnTo>
                  <a:pt x="56603" y="163779"/>
                </a:lnTo>
                <a:lnTo>
                  <a:pt x="56603" y="20828"/>
                </a:lnTo>
                <a:lnTo>
                  <a:pt x="56857" y="13194"/>
                </a:lnTo>
                <a:lnTo>
                  <a:pt x="58632" y="8480"/>
                </a:lnTo>
                <a:lnTo>
                  <a:pt x="63451" y="4733"/>
                </a:lnTo>
                <a:lnTo>
                  <a:pt x="72834" y="0"/>
                </a:lnTo>
                <a:close/>
              </a:path>
              <a:path w="196850" h="240029">
                <a:moveTo>
                  <a:pt x="196849" y="0"/>
                </a:moveTo>
                <a:lnTo>
                  <a:pt x="125971" y="0"/>
                </a:lnTo>
                <a:lnTo>
                  <a:pt x="128479" y="1464"/>
                </a:lnTo>
                <a:lnTo>
                  <a:pt x="133997" y="5641"/>
                </a:lnTo>
                <a:lnTo>
                  <a:pt x="139515" y="12205"/>
                </a:lnTo>
                <a:lnTo>
                  <a:pt x="142024" y="20828"/>
                </a:lnTo>
                <a:lnTo>
                  <a:pt x="142024" y="163779"/>
                </a:lnTo>
                <a:lnTo>
                  <a:pt x="130009" y="200053"/>
                </a:lnTo>
                <a:lnTo>
                  <a:pt x="100329" y="214160"/>
                </a:lnTo>
                <a:lnTo>
                  <a:pt x="161515" y="214160"/>
                </a:lnTo>
                <a:lnTo>
                  <a:pt x="173615" y="200128"/>
                </a:lnTo>
                <a:lnTo>
                  <a:pt x="181686" y="163779"/>
                </a:lnTo>
                <a:lnTo>
                  <a:pt x="181686" y="20828"/>
                </a:lnTo>
                <a:lnTo>
                  <a:pt x="181923" y="13344"/>
                </a:lnTo>
                <a:lnTo>
                  <a:pt x="183581" y="8680"/>
                </a:lnTo>
                <a:lnTo>
                  <a:pt x="188083" y="4883"/>
                </a:lnTo>
                <a:lnTo>
                  <a:pt x="1968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7975" y="519112"/>
            <a:ext cx="198755" cy="240029"/>
          </a:xfrm>
          <a:custGeom>
            <a:avLst/>
            <a:gdLst/>
            <a:ahLst/>
            <a:cxnLst/>
            <a:rect l="l" t="t" r="r" b="b"/>
            <a:pathLst>
              <a:path w="198754" h="240029">
                <a:moveTo>
                  <a:pt x="72732" y="0"/>
                </a:moveTo>
                <a:lnTo>
                  <a:pt x="0" y="0"/>
                </a:lnTo>
                <a:lnTo>
                  <a:pt x="2297" y="1502"/>
                </a:lnTo>
                <a:lnTo>
                  <a:pt x="7353" y="5759"/>
                </a:lnTo>
                <a:lnTo>
                  <a:pt x="12408" y="12397"/>
                </a:lnTo>
                <a:lnTo>
                  <a:pt x="14706" y="21043"/>
                </a:lnTo>
                <a:lnTo>
                  <a:pt x="14706" y="163182"/>
                </a:lnTo>
                <a:lnTo>
                  <a:pt x="23305" y="199598"/>
                </a:lnTo>
                <a:lnTo>
                  <a:pt x="44694" y="223188"/>
                </a:lnTo>
                <a:lnTo>
                  <a:pt x="72260" y="235907"/>
                </a:lnTo>
                <a:lnTo>
                  <a:pt x="99390" y="239712"/>
                </a:lnTo>
                <a:lnTo>
                  <a:pt x="126637" y="235944"/>
                </a:lnTo>
                <a:lnTo>
                  <a:pt x="153841" y="223288"/>
                </a:lnTo>
                <a:lnTo>
                  <a:pt x="161868" y="214236"/>
                </a:lnTo>
                <a:lnTo>
                  <a:pt x="99390" y="214236"/>
                </a:lnTo>
                <a:lnTo>
                  <a:pt x="82643" y="210466"/>
                </a:lnTo>
                <a:lnTo>
                  <a:pt x="68768" y="199996"/>
                </a:lnTo>
                <a:lnTo>
                  <a:pt x="59311" y="183882"/>
                </a:lnTo>
                <a:lnTo>
                  <a:pt x="55816" y="163182"/>
                </a:lnTo>
                <a:lnTo>
                  <a:pt x="55905" y="21043"/>
                </a:lnTo>
                <a:lnTo>
                  <a:pt x="56168" y="13571"/>
                </a:lnTo>
                <a:lnTo>
                  <a:pt x="58008" y="8888"/>
                </a:lnTo>
                <a:lnTo>
                  <a:pt x="63004" y="5022"/>
                </a:lnTo>
                <a:lnTo>
                  <a:pt x="72732" y="0"/>
                </a:lnTo>
                <a:close/>
              </a:path>
              <a:path w="198754" h="240029">
                <a:moveTo>
                  <a:pt x="198437" y="0"/>
                </a:moveTo>
                <a:lnTo>
                  <a:pt x="126415" y="0"/>
                </a:lnTo>
                <a:lnTo>
                  <a:pt x="128852" y="1502"/>
                </a:lnTo>
                <a:lnTo>
                  <a:pt x="134213" y="5759"/>
                </a:lnTo>
                <a:lnTo>
                  <a:pt x="139574" y="12397"/>
                </a:lnTo>
                <a:lnTo>
                  <a:pt x="142011" y="21043"/>
                </a:lnTo>
                <a:lnTo>
                  <a:pt x="141922" y="163182"/>
                </a:lnTo>
                <a:lnTo>
                  <a:pt x="138591" y="183757"/>
                </a:lnTo>
                <a:lnTo>
                  <a:pt x="129495" y="199929"/>
                </a:lnTo>
                <a:lnTo>
                  <a:pt x="115979" y="210491"/>
                </a:lnTo>
                <a:lnTo>
                  <a:pt x="99390" y="214236"/>
                </a:lnTo>
                <a:lnTo>
                  <a:pt x="161868" y="214236"/>
                </a:lnTo>
                <a:lnTo>
                  <a:pt x="174749" y="199711"/>
                </a:lnTo>
                <a:lnTo>
                  <a:pt x="183108" y="163182"/>
                </a:lnTo>
                <a:lnTo>
                  <a:pt x="183197" y="21043"/>
                </a:lnTo>
                <a:lnTo>
                  <a:pt x="183435" y="13621"/>
                </a:lnTo>
                <a:lnTo>
                  <a:pt x="185102" y="8955"/>
                </a:lnTo>
                <a:lnTo>
                  <a:pt x="189626" y="5072"/>
                </a:lnTo>
                <a:lnTo>
                  <a:pt x="1984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66137" y="514350"/>
            <a:ext cx="151130" cy="244475"/>
          </a:xfrm>
          <a:custGeom>
            <a:avLst/>
            <a:gdLst/>
            <a:ahLst/>
            <a:cxnLst/>
            <a:rect l="l" t="t" r="r" b="b"/>
            <a:pathLst>
              <a:path w="151129" h="244475">
                <a:moveTo>
                  <a:pt x="0" y="193179"/>
                </a:moveTo>
                <a:lnTo>
                  <a:pt x="13690" y="238353"/>
                </a:lnTo>
                <a:lnTo>
                  <a:pt x="57505" y="244474"/>
                </a:lnTo>
                <a:lnTo>
                  <a:pt x="97242" y="238950"/>
                </a:lnTo>
                <a:lnTo>
                  <a:pt x="126434" y="223967"/>
                </a:lnTo>
                <a:lnTo>
                  <a:pt x="130627" y="218833"/>
                </a:lnTo>
                <a:lnTo>
                  <a:pt x="58127" y="218833"/>
                </a:lnTo>
                <a:lnTo>
                  <a:pt x="41090" y="216561"/>
                </a:lnTo>
                <a:lnTo>
                  <a:pt x="25149" y="210635"/>
                </a:lnTo>
                <a:lnTo>
                  <a:pt x="11164" y="202395"/>
                </a:lnTo>
                <a:lnTo>
                  <a:pt x="0" y="193179"/>
                </a:lnTo>
                <a:close/>
              </a:path>
              <a:path w="151129" h="244475">
                <a:moveTo>
                  <a:pt x="85953" y="0"/>
                </a:moveTo>
                <a:lnTo>
                  <a:pt x="46363" y="6417"/>
                </a:lnTo>
                <a:lnTo>
                  <a:pt x="21191" y="22520"/>
                </a:lnTo>
                <a:lnTo>
                  <a:pt x="7927" y="43580"/>
                </a:lnTo>
                <a:lnTo>
                  <a:pt x="4064" y="64871"/>
                </a:lnTo>
                <a:lnTo>
                  <a:pt x="15144" y="101990"/>
                </a:lnTo>
                <a:lnTo>
                  <a:pt x="41566" y="125444"/>
                </a:lnTo>
                <a:lnTo>
                  <a:pt x="73102" y="141865"/>
                </a:lnTo>
                <a:lnTo>
                  <a:pt x="99524" y="157885"/>
                </a:lnTo>
                <a:lnTo>
                  <a:pt x="110604" y="180136"/>
                </a:lnTo>
                <a:lnTo>
                  <a:pt x="105771" y="196218"/>
                </a:lnTo>
                <a:lnTo>
                  <a:pt x="93343" y="208405"/>
                </a:lnTo>
                <a:lnTo>
                  <a:pt x="76426" y="216132"/>
                </a:lnTo>
                <a:lnTo>
                  <a:pt x="58127" y="218833"/>
                </a:lnTo>
                <a:lnTo>
                  <a:pt x="130627" y="218833"/>
                </a:lnTo>
                <a:lnTo>
                  <a:pt x="144445" y="201912"/>
                </a:lnTo>
                <a:lnTo>
                  <a:pt x="150634" y="175171"/>
                </a:lnTo>
                <a:lnTo>
                  <a:pt x="144435" y="148005"/>
                </a:lnTo>
                <a:lnTo>
                  <a:pt x="128743" y="128425"/>
                </a:lnTo>
                <a:lnTo>
                  <a:pt x="108311" y="114470"/>
                </a:lnTo>
                <a:lnTo>
                  <a:pt x="69963" y="95141"/>
                </a:lnTo>
                <a:lnTo>
                  <a:pt x="56272" y="85920"/>
                </a:lnTo>
                <a:lnTo>
                  <a:pt x="47550" y="74801"/>
                </a:lnTo>
                <a:lnTo>
                  <a:pt x="44526" y="60070"/>
                </a:lnTo>
                <a:lnTo>
                  <a:pt x="47535" y="46002"/>
                </a:lnTo>
                <a:lnTo>
                  <a:pt x="56275" y="34697"/>
                </a:lnTo>
                <a:lnTo>
                  <a:pt x="70513" y="27186"/>
                </a:lnTo>
                <a:lnTo>
                  <a:pt x="90017" y="24498"/>
                </a:lnTo>
                <a:lnTo>
                  <a:pt x="129603" y="24498"/>
                </a:lnTo>
                <a:lnTo>
                  <a:pt x="129603" y="6121"/>
                </a:lnTo>
                <a:lnTo>
                  <a:pt x="125690" y="5164"/>
                </a:lnTo>
                <a:lnTo>
                  <a:pt x="115531" y="3060"/>
                </a:lnTo>
                <a:lnTo>
                  <a:pt x="101496" y="956"/>
                </a:lnTo>
                <a:lnTo>
                  <a:pt x="85953" y="0"/>
                </a:lnTo>
                <a:close/>
              </a:path>
              <a:path w="151129" h="244475">
                <a:moveTo>
                  <a:pt x="129603" y="24498"/>
                </a:moveTo>
                <a:lnTo>
                  <a:pt x="90017" y="24498"/>
                </a:lnTo>
                <a:lnTo>
                  <a:pt x="107188" y="24829"/>
                </a:lnTo>
                <a:lnTo>
                  <a:pt x="117035" y="26816"/>
                </a:lnTo>
                <a:lnTo>
                  <a:pt x="123269" y="32145"/>
                </a:lnTo>
                <a:lnTo>
                  <a:pt x="129603" y="42506"/>
                </a:lnTo>
                <a:lnTo>
                  <a:pt x="129603" y="244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6811" y="2997187"/>
            <a:ext cx="8654415" cy="104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3400" spc="-5" dirty="0" smtClean="0">
                <a:solidFill>
                  <a:srgbClr val="FFFFFF"/>
                </a:solidFill>
                <a:latin typeface="Meiryo"/>
                <a:cs typeface="Meiryo"/>
              </a:rPr>
              <a:t>“</a:t>
            </a:r>
            <a:r>
              <a:rPr lang="en-US" sz="3400" spc="-5" dirty="0" err="1" smtClean="0">
                <a:solidFill>
                  <a:srgbClr val="FFFFFF"/>
                </a:solidFill>
                <a:latin typeface="Meiryo"/>
                <a:cs typeface="Meiryo"/>
              </a:rPr>
              <a:t>EvaCva</a:t>
            </a:r>
            <a:r>
              <a:rPr lang="en-US" sz="3400" spc="-5" dirty="0" smtClean="0">
                <a:solidFill>
                  <a:srgbClr val="FFFFFF"/>
                </a:solidFill>
                <a:latin typeface="Meiryo"/>
                <a:cs typeface="Meiryo"/>
              </a:rPr>
              <a:t>”, a Tool to Visualize Regional Characteristics, utilizing Open Data</a:t>
            </a:r>
            <a:endParaRPr sz="3400" dirty="0">
              <a:latin typeface="Meiryo"/>
              <a:cs typeface="Meiryo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66811" y="212128"/>
            <a:ext cx="552513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spc="-5" dirty="0">
                <a:solidFill>
                  <a:srgbClr val="FFFFFF"/>
                </a:solidFill>
              </a:rPr>
              <a:t>Open Data Symposium 2015</a:t>
            </a:r>
            <a:endParaRPr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600" y="47244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/>
              <a:t>Tetsuyoshi</a:t>
            </a:r>
            <a:r>
              <a:rPr lang="en-US" altLang="ja-JP" sz="2400" dirty="0"/>
              <a:t> SHIOTA</a:t>
            </a:r>
            <a:endParaRPr lang="ja-JP" altLang="ja-JP" sz="2400" dirty="0"/>
          </a:p>
          <a:p>
            <a:pPr fontAlgn="ctr"/>
            <a:r>
              <a:rPr lang="en-US" altLang="ja-JP" dirty="0"/>
              <a:t>Chief Researcher, </a:t>
            </a:r>
            <a:endParaRPr lang="ja-JP" altLang="ja-JP" b="1" dirty="0"/>
          </a:p>
          <a:p>
            <a:r>
              <a:rPr lang="en-US" altLang="ja-JP" dirty="0"/>
              <a:t>Environmental Science &amp; Technology Project,</a:t>
            </a:r>
            <a:endParaRPr lang="ja-JP" altLang="ja-JP" dirty="0"/>
          </a:p>
          <a:p>
            <a:r>
              <a:rPr lang="en-US" altLang="ja-JP" dirty="0"/>
              <a:t>R&amp;D Strategy and Planning Office,</a:t>
            </a:r>
            <a:endParaRPr lang="ja-JP" altLang="ja-JP" dirty="0"/>
          </a:p>
          <a:p>
            <a:r>
              <a:rPr lang="en-US" altLang="ja-JP" dirty="0"/>
              <a:t>Fujitsu Laboratories Ltd.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930" y="180227"/>
            <a:ext cx="6256987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600" dirty="0"/>
              <a:t>Business based on </a:t>
            </a:r>
            <a:r>
              <a:rPr lang="en-US" sz="2600" dirty="0" err="1"/>
              <a:t>EvaCva</a:t>
            </a:r>
            <a:endParaRPr sz="2600" i="1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830"/>
              </a:lnSpc>
            </a:pPr>
            <a:r>
              <a:rPr dirty="0"/>
              <a:t>9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575" y="810514"/>
            <a:ext cx="820751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A30B1A"/>
                </a:solidFill>
                <a:latin typeface="Wingdings"/>
                <a:cs typeface="Wingdings"/>
              </a:rPr>
              <a:t></a:t>
            </a:r>
            <a:r>
              <a:rPr sz="2400" spc="-204" dirty="0">
                <a:solidFill>
                  <a:srgbClr val="A30B1A"/>
                </a:solidFill>
                <a:latin typeface="Times New Roman"/>
                <a:cs typeface="Times New Roman"/>
              </a:rPr>
              <a:t> </a:t>
            </a:r>
            <a:r>
              <a:rPr lang="en-US" sz="2200" dirty="0">
                <a:latin typeface="Meiryo"/>
                <a:cs typeface="Meiryo"/>
              </a:rPr>
              <a:t>Provision of added value created from open data</a:t>
            </a:r>
            <a:endParaRPr sz="2200" dirty="0">
              <a:latin typeface="Meiryo"/>
              <a:cs typeface="Meiry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520660"/>
              </p:ext>
            </p:extLst>
          </p:nvPr>
        </p:nvGraphicFramePr>
        <p:xfrm>
          <a:off x="173161" y="1406423"/>
          <a:ext cx="8677163" cy="3817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8497"/>
                <a:gridCol w="3417320"/>
                <a:gridCol w="4011346"/>
              </a:tblGrid>
              <a:tr h="822959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sz="2200" i="0" dirty="0">
                        <a:latin typeface="+mn-lt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2200" b="1" i="0" dirty="0" smtClean="0">
                          <a:latin typeface="+mn-lt"/>
                          <a:cs typeface="Meiryo"/>
                        </a:rPr>
                        <a:t>Basic Portion</a:t>
                      </a:r>
                    </a:p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2200" b="1" i="0" dirty="0" smtClean="0">
                          <a:latin typeface="+mn-lt"/>
                          <a:cs typeface="Meiryo"/>
                        </a:rPr>
                        <a:t>(Open to the public)</a:t>
                      </a:r>
                      <a:endParaRPr lang="en-US" sz="2200" b="1" i="0" dirty="0">
                        <a:latin typeface="+mn-lt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2200" b="1" i="0" dirty="0" smtClean="0">
                          <a:latin typeface="+mn-lt"/>
                          <a:cs typeface="Meiryo"/>
                        </a:rPr>
                        <a:t>Added Value Portion</a:t>
                      </a:r>
                    </a:p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2200" b="1" i="0" dirty="0" smtClean="0">
                          <a:latin typeface="+mn-lt"/>
                          <a:cs typeface="Meiryo"/>
                        </a:rPr>
                        <a:t>(Onerous)</a:t>
                      </a:r>
                      <a:endParaRPr lang="en-US" sz="2200" b="1" i="0" dirty="0">
                        <a:latin typeface="+mn-lt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D9D9"/>
                    </a:solidFill>
                  </a:tcPr>
                </a:tc>
              </a:tr>
              <a:tr h="1554480">
                <a:tc>
                  <a:txBody>
                    <a:bodyPr/>
                    <a:lstStyle/>
                    <a:p>
                      <a:pPr marL="85090" marR="148590">
                        <a:lnSpc>
                          <a:spcPct val="85000"/>
                        </a:lnSpc>
                        <a:spcBef>
                          <a:spcPts val="45"/>
                        </a:spcBef>
                      </a:pPr>
                      <a:r>
                        <a:rPr lang="en-US" sz="2200" i="0" dirty="0" smtClean="0">
                          <a:latin typeface="+mn-lt"/>
                          <a:cs typeface="Meiryo"/>
                        </a:rPr>
                        <a:t>Major function</a:t>
                      </a:r>
                      <a:endParaRPr sz="2200" i="0" dirty="0">
                        <a:latin typeface="+mn-lt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Radar chart</a:t>
                      </a:r>
                    </a:p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Scatter chart</a:t>
                      </a:r>
                    </a:p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Ranking</a:t>
                      </a:r>
                      <a:endParaRPr lang="en-US" sz="2200" i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Uploading and downloading of index data</a:t>
                      </a:r>
                      <a:endParaRPr lang="ja-JP" altLang="ja-JP" sz="2200" i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Meiryo"/>
                      </a:endParaRPr>
                    </a:p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Identification of similar municipalities and reference municipalities</a:t>
                      </a:r>
                      <a:endParaRPr sz="2200" i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0167">
                <a:tc>
                  <a:txBody>
                    <a:bodyPr/>
                    <a:lstStyle/>
                    <a:p>
                      <a:pPr marL="85090">
                        <a:lnSpc>
                          <a:spcPct val="85000"/>
                        </a:lnSpc>
                      </a:pPr>
                      <a:r>
                        <a:rPr lang="en-US" sz="2200" i="0" dirty="0" smtClean="0">
                          <a:latin typeface="+mn-lt"/>
                          <a:cs typeface="Meiryo"/>
                        </a:rPr>
                        <a:t>Index</a:t>
                      </a:r>
                      <a:endParaRPr sz="2200" i="0" dirty="0">
                        <a:latin typeface="+mn-lt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Open Data</a:t>
                      </a:r>
                      <a:r>
                        <a:rPr lang="ja-JP" altLang="en-US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/>
                      </a:r>
                      <a:br>
                        <a:rPr lang="ja-JP" altLang="en-US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</a:br>
                      <a: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(Index to show the outline)</a:t>
                      </a:r>
                      <a:endParaRPr sz="2200" i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0" indent="-182563">
                        <a:lnSpc>
                          <a:spcPct val="8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Processed open data</a:t>
                      </a:r>
                      <a:b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</a:br>
                      <a:r>
                        <a:rPr lang="en-US" altLang="ja-JP" sz="2200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eiryo"/>
                        </a:rPr>
                        <a:t>(Index capable of making a profound research of characteristics)</a:t>
                      </a:r>
                      <a:endParaRPr sz="2200" i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Meiryo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929" y="133667"/>
            <a:ext cx="784304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800" dirty="0"/>
              <a:t>Introduction of a Web site open to the public</a:t>
            </a:r>
            <a:endParaRPr sz="2800" dirty="0">
              <a:latin typeface="Meiryo"/>
              <a:cs typeface="Meiry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5687" y="764705"/>
            <a:ext cx="6202680" cy="769620"/>
          </a:xfrm>
          <a:prstGeom prst="rect">
            <a:avLst/>
          </a:prstGeom>
          <a:solidFill>
            <a:srgbClr val="A30B1A"/>
          </a:solidFill>
        </p:spPr>
        <p:txBody>
          <a:bodyPr vert="horz" wrap="square" lIns="0" tIns="21590" rIns="0" bIns="0" rtlCol="0">
            <a:spAutoFit/>
          </a:bodyPr>
          <a:lstStyle/>
          <a:p>
            <a:pPr marL="899794">
              <a:lnSpc>
                <a:spcPct val="100000"/>
              </a:lnSpc>
              <a:spcBef>
                <a:spcPts val="170"/>
              </a:spcBef>
            </a:pPr>
            <a:r>
              <a:rPr sz="4400" dirty="0">
                <a:solidFill>
                  <a:srgbClr val="FFFFFF"/>
                </a:solidFill>
                <a:latin typeface="MS PGothic"/>
                <a:cs typeface="MS PGothic"/>
                <a:hlinkClick r:id="rId2"/>
              </a:rPr>
              <a:t>http://evacva.net/</a:t>
            </a:r>
            <a:endParaRPr sz="4400">
              <a:latin typeface="MS PGothic"/>
              <a:cs typeface="MS P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31645" y="2492895"/>
            <a:ext cx="5544604" cy="40324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67737" y="1772818"/>
            <a:ext cx="2160270" cy="576580"/>
          </a:xfrm>
          <a:prstGeom prst="rect">
            <a:avLst/>
          </a:prstGeom>
          <a:ln w="9525">
            <a:solidFill>
              <a:srgbClr val="87867E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25"/>
              </a:spcBef>
            </a:pPr>
            <a:r>
              <a:rPr sz="3200" spc="-30" dirty="0">
                <a:latin typeface="Meiryo"/>
                <a:cs typeface="Meiryo"/>
              </a:rPr>
              <a:t>EvaCva</a:t>
            </a:r>
            <a:endParaRPr sz="3200" dirty="0">
              <a:latin typeface="Meiryo"/>
              <a:cs typeface="Meiry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7982" y="1772818"/>
            <a:ext cx="936625" cy="576580"/>
          </a:xfrm>
          <a:custGeom>
            <a:avLst/>
            <a:gdLst/>
            <a:ahLst/>
            <a:cxnLst/>
            <a:rect l="l" t="t" r="r" b="b"/>
            <a:pathLst>
              <a:path w="936625" h="576580">
                <a:moveTo>
                  <a:pt x="840092" y="0"/>
                </a:moveTo>
                <a:lnTo>
                  <a:pt x="96012" y="0"/>
                </a:lnTo>
                <a:lnTo>
                  <a:pt x="58641" y="7545"/>
                </a:lnTo>
                <a:lnTo>
                  <a:pt x="28122" y="28122"/>
                </a:lnTo>
                <a:lnTo>
                  <a:pt x="7545" y="58641"/>
                </a:lnTo>
                <a:lnTo>
                  <a:pt x="0" y="96012"/>
                </a:lnTo>
                <a:lnTo>
                  <a:pt x="0" y="480047"/>
                </a:lnTo>
                <a:lnTo>
                  <a:pt x="7545" y="517423"/>
                </a:lnTo>
                <a:lnTo>
                  <a:pt x="28122" y="547941"/>
                </a:lnTo>
                <a:lnTo>
                  <a:pt x="58641" y="568515"/>
                </a:lnTo>
                <a:lnTo>
                  <a:pt x="96012" y="576059"/>
                </a:lnTo>
                <a:lnTo>
                  <a:pt x="840092" y="576059"/>
                </a:lnTo>
                <a:lnTo>
                  <a:pt x="877463" y="568515"/>
                </a:lnTo>
                <a:lnTo>
                  <a:pt x="907981" y="547941"/>
                </a:lnTo>
                <a:lnTo>
                  <a:pt x="928558" y="517423"/>
                </a:lnTo>
                <a:lnTo>
                  <a:pt x="936104" y="480047"/>
                </a:lnTo>
                <a:lnTo>
                  <a:pt x="936104" y="96012"/>
                </a:lnTo>
                <a:lnTo>
                  <a:pt x="928558" y="58641"/>
                </a:lnTo>
                <a:lnTo>
                  <a:pt x="907981" y="28122"/>
                </a:lnTo>
                <a:lnTo>
                  <a:pt x="877463" y="7545"/>
                </a:lnTo>
                <a:lnTo>
                  <a:pt x="840092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7982" y="1772818"/>
            <a:ext cx="936625" cy="576580"/>
          </a:xfrm>
          <a:custGeom>
            <a:avLst/>
            <a:gdLst/>
            <a:ahLst/>
            <a:cxnLst/>
            <a:rect l="l" t="t" r="r" b="b"/>
            <a:pathLst>
              <a:path w="936625" h="576580">
                <a:moveTo>
                  <a:pt x="0" y="96012"/>
                </a:moveTo>
                <a:lnTo>
                  <a:pt x="7545" y="58641"/>
                </a:lnTo>
                <a:lnTo>
                  <a:pt x="28122" y="28122"/>
                </a:lnTo>
                <a:lnTo>
                  <a:pt x="58641" y="7545"/>
                </a:lnTo>
                <a:lnTo>
                  <a:pt x="96012" y="0"/>
                </a:lnTo>
                <a:lnTo>
                  <a:pt x="840092" y="0"/>
                </a:lnTo>
                <a:lnTo>
                  <a:pt x="877463" y="7545"/>
                </a:lnTo>
                <a:lnTo>
                  <a:pt x="907981" y="28122"/>
                </a:lnTo>
                <a:lnTo>
                  <a:pt x="928558" y="58641"/>
                </a:lnTo>
                <a:lnTo>
                  <a:pt x="936104" y="96012"/>
                </a:lnTo>
                <a:lnTo>
                  <a:pt x="936104" y="480047"/>
                </a:lnTo>
                <a:lnTo>
                  <a:pt x="928558" y="517423"/>
                </a:lnTo>
                <a:lnTo>
                  <a:pt x="907981" y="547941"/>
                </a:lnTo>
                <a:lnTo>
                  <a:pt x="877463" y="568515"/>
                </a:lnTo>
                <a:lnTo>
                  <a:pt x="840092" y="576059"/>
                </a:lnTo>
                <a:lnTo>
                  <a:pt x="96012" y="576059"/>
                </a:lnTo>
                <a:lnTo>
                  <a:pt x="58641" y="568515"/>
                </a:lnTo>
                <a:lnTo>
                  <a:pt x="28122" y="547941"/>
                </a:lnTo>
                <a:lnTo>
                  <a:pt x="7545" y="517423"/>
                </a:lnTo>
                <a:lnTo>
                  <a:pt x="0" y="480047"/>
                </a:lnTo>
                <a:lnTo>
                  <a:pt x="0" y="96012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14956" y="1915706"/>
            <a:ext cx="79790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ja-JP" dirty="0"/>
              <a:t> </a:t>
            </a:r>
            <a:r>
              <a:rPr lang="en-US" altLang="ja-JP" dirty="0"/>
              <a:t>search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723" y="3645027"/>
            <a:ext cx="1108075" cy="646430"/>
          </a:xfrm>
          <a:custGeom>
            <a:avLst/>
            <a:gdLst/>
            <a:ahLst/>
            <a:cxnLst/>
            <a:rect l="l" t="t" r="r" b="b"/>
            <a:pathLst>
              <a:path w="1108075" h="646429">
                <a:moveTo>
                  <a:pt x="0" y="0"/>
                </a:moveTo>
                <a:lnTo>
                  <a:pt x="1107998" y="0"/>
                </a:lnTo>
                <a:lnTo>
                  <a:pt x="1107998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31645" y="4941163"/>
            <a:ext cx="864235" cy="432434"/>
          </a:xfrm>
          <a:custGeom>
            <a:avLst/>
            <a:gdLst/>
            <a:ahLst/>
            <a:cxnLst/>
            <a:rect l="l" t="t" r="r" b="b"/>
            <a:pathLst>
              <a:path w="864235" h="432435">
                <a:moveTo>
                  <a:pt x="0" y="216027"/>
                </a:moveTo>
                <a:lnTo>
                  <a:pt x="18292" y="153637"/>
                </a:lnTo>
                <a:lnTo>
                  <a:pt x="69605" y="98400"/>
                </a:lnTo>
                <a:lnTo>
                  <a:pt x="105974" y="74299"/>
                </a:lnTo>
                <a:lnTo>
                  <a:pt x="148593" y="52989"/>
                </a:lnTo>
                <a:lnTo>
                  <a:pt x="196794" y="34804"/>
                </a:lnTo>
                <a:lnTo>
                  <a:pt x="249909" y="20078"/>
                </a:lnTo>
                <a:lnTo>
                  <a:pt x="307269" y="9146"/>
                </a:lnTo>
                <a:lnTo>
                  <a:pt x="368207" y="2342"/>
                </a:lnTo>
                <a:lnTo>
                  <a:pt x="432054" y="0"/>
                </a:lnTo>
                <a:lnTo>
                  <a:pt x="495897" y="2342"/>
                </a:lnTo>
                <a:lnTo>
                  <a:pt x="556832" y="9146"/>
                </a:lnTo>
                <a:lnTo>
                  <a:pt x="614190" y="20078"/>
                </a:lnTo>
                <a:lnTo>
                  <a:pt x="667304" y="34804"/>
                </a:lnTo>
                <a:lnTo>
                  <a:pt x="715503" y="52989"/>
                </a:lnTo>
                <a:lnTo>
                  <a:pt x="758122" y="74299"/>
                </a:lnTo>
                <a:lnTo>
                  <a:pt x="794490" y="98400"/>
                </a:lnTo>
                <a:lnTo>
                  <a:pt x="823939" y="124957"/>
                </a:lnTo>
                <a:lnTo>
                  <a:pt x="859410" y="184105"/>
                </a:lnTo>
                <a:lnTo>
                  <a:pt x="864095" y="216027"/>
                </a:lnTo>
                <a:lnTo>
                  <a:pt x="859410" y="247948"/>
                </a:lnTo>
                <a:lnTo>
                  <a:pt x="823939" y="307096"/>
                </a:lnTo>
                <a:lnTo>
                  <a:pt x="794490" y="333653"/>
                </a:lnTo>
                <a:lnTo>
                  <a:pt x="758122" y="357754"/>
                </a:lnTo>
                <a:lnTo>
                  <a:pt x="715503" y="379064"/>
                </a:lnTo>
                <a:lnTo>
                  <a:pt x="667304" y="397249"/>
                </a:lnTo>
                <a:lnTo>
                  <a:pt x="614190" y="411975"/>
                </a:lnTo>
                <a:lnTo>
                  <a:pt x="556832" y="422907"/>
                </a:lnTo>
                <a:lnTo>
                  <a:pt x="495897" y="429711"/>
                </a:lnTo>
                <a:lnTo>
                  <a:pt x="432054" y="432054"/>
                </a:lnTo>
                <a:lnTo>
                  <a:pt x="368207" y="429711"/>
                </a:lnTo>
                <a:lnTo>
                  <a:pt x="307269" y="422907"/>
                </a:lnTo>
                <a:lnTo>
                  <a:pt x="249909" y="411975"/>
                </a:lnTo>
                <a:lnTo>
                  <a:pt x="196794" y="397249"/>
                </a:lnTo>
                <a:lnTo>
                  <a:pt x="148593" y="379064"/>
                </a:lnTo>
                <a:lnTo>
                  <a:pt x="105974" y="357754"/>
                </a:lnTo>
                <a:lnTo>
                  <a:pt x="69605" y="333653"/>
                </a:lnTo>
                <a:lnTo>
                  <a:pt x="40155" y="307096"/>
                </a:lnTo>
                <a:lnTo>
                  <a:pt x="4684" y="247948"/>
                </a:lnTo>
                <a:lnTo>
                  <a:pt x="0" y="216027"/>
                </a:lnTo>
                <a:close/>
              </a:path>
            </a:pathLst>
          </a:custGeom>
          <a:ln w="38100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88273" y="5205107"/>
            <a:ext cx="1971675" cy="377190"/>
          </a:xfrm>
          <a:custGeom>
            <a:avLst/>
            <a:gdLst/>
            <a:ahLst/>
            <a:cxnLst/>
            <a:rect l="l" t="t" r="r" b="b"/>
            <a:pathLst>
              <a:path w="1971675" h="377189">
                <a:moveTo>
                  <a:pt x="0" y="0"/>
                </a:moveTo>
                <a:lnTo>
                  <a:pt x="401993" y="161467"/>
                </a:lnTo>
                <a:lnTo>
                  <a:pt x="401993" y="376910"/>
                </a:lnTo>
                <a:lnTo>
                  <a:pt x="1971649" y="376910"/>
                </a:lnTo>
                <a:lnTo>
                  <a:pt x="1971649" y="69138"/>
                </a:lnTo>
                <a:lnTo>
                  <a:pt x="401993" y="69138"/>
                </a:lnTo>
                <a:lnTo>
                  <a:pt x="0" y="0"/>
                </a:lnTo>
                <a:close/>
              </a:path>
              <a:path w="1971675" h="377189">
                <a:moveTo>
                  <a:pt x="1971649" y="7581"/>
                </a:moveTo>
                <a:lnTo>
                  <a:pt x="401993" y="7581"/>
                </a:lnTo>
                <a:lnTo>
                  <a:pt x="401993" y="69138"/>
                </a:lnTo>
                <a:lnTo>
                  <a:pt x="1971649" y="69138"/>
                </a:lnTo>
                <a:lnTo>
                  <a:pt x="1971649" y="7581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88273" y="5205107"/>
            <a:ext cx="1971675" cy="377190"/>
          </a:xfrm>
          <a:custGeom>
            <a:avLst/>
            <a:gdLst/>
            <a:ahLst/>
            <a:cxnLst/>
            <a:rect l="l" t="t" r="r" b="b"/>
            <a:pathLst>
              <a:path w="1971675" h="377189">
                <a:moveTo>
                  <a:pt x="401993" y="7581"/>
                </a:moveTo>
                <a:lnTo>
                  <a:pt x="663600" y="7581"/>
                </a:lnTo>
                <a:lnTo>
                  <a:pt x="1056017" y="7581"/>
                </a:lnTo>
                <a:lnTo>
                  <a:pt x="1971649" y="7581"/>
                </a:lnTo>
                <a:lnTo>
                  <a:pt x="1971649" y="69138"/>
                </a:lnTo>
                <a:lnTo>
                  <a:pt x="1971649" y="161467"/>
                </a:lnTo>
                <a:lnTo>
                  <a:pt x="1971649" y="376910"/>
                </a:lnTo>
                <a:lnTo>
                  <a:pt x="1056017" y="376910"/>
                </a:lnTo>
                <a:lnTo>
                  <a:pt x="663600" y="376910"/>
                </a:lnTo>
                <a:lnTo>
                  <a:pt x="401993" y="376910"/>
                </a:lnTo>
                <a:lnTo>
                  <a:pt x="401993" y="161467"/>
                </a:lnTo>
                <a:lnTo>
                  <a:pt x="0" y="0"/>
                </a:lnTo>
                <a:lnTo>
                  <a:pt x="401993" y="69138"/>
                </a:lnTo>
                <a:lnTo>
                  <a:pt x="401993" y="7581"/>
                </a:lnTo>
                <a:close/>
              </a:path>
            </a:pathLst>
          </a:custGeom>
          <a:ln w="9525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830"/>
              </a:lnSpc>
            </a:pPr>
            <a:r>
              <a:rPr dirty="0"/>
              <a:t>10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640287" y="1776756"/>
            <a:ext cx="3263433" cy="627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sz="2400" dirty="0"/>
              <a:t>IE9 or more and “Chrome” recommended</a:t>
            </a:r>
            <a:endParaRPr sz="2400" dirty="0">
              <a:latin typeface="Meiryo"/>
              <a:cs typeface="Meiryo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34347" y="2485813"/>
            <a:ext cx="5540586" cy="407754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29173" y="2519680"/>
            <a:ext cx="5418667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2000" b="1" dirty="0">
                <a:solidFill>
                  <a:schemeClr val="tx2"/>
                </a:solidFill>
              </a:rPr>
              <a:t>Discovery of regional characteristics by open data</a:t>
            </a:r>
            <a:endParaRPr kumimoji="1" lang="ja-JP" altLang="en-US" sz="2000" b="1" dirty="0">
              <a:solidFill>
                <a:schemeClr val="tx2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42382" y="3616663"/>
            <a:ext cx="110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rgbClr val="FFFFFF"/>
                </a:solidFill>
                <a:latin typeface="Meiryo"/>
                <a:cs typeface="Meiryo"/>
              </a:rPr>
              <a:t>ここ</a:t>
            </a:r>
            <a:r>
              <a:rPr lang="ja-JP" altLang="en-US" sz="2000" dirty="0" smtClean="0">
                <a:solidFill>
                  <a:srgbClr val="FFFFFF"/>
                </a:solidFill>
                <a:latin typeface="Meiryo"/>
                <a:cs typeface="Meiryo"/>
              </a:rPr>
              <a:t>を</a:t>
            </a:r>
          </a:p>
          <a:p>
            <a:pPr algn="ctr"/>
            <a:r>
              <a:rPr lang="ja-JP" altLang="en-US" sz="2000" dirty="0" smtClean="0">
                <a:solidFill>
                  <a:srgbClr val="FFFFFF"/>
                </a:solidFill>
                <a:latin typeface="Meiryo"/>
                <a:cs typeface="Meiryo"/>
              </a:rPr>
              <a:t>クリック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67503" y="5228716"/>
            <a:ext cx="1608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dirty="0">
                <a:solidFill>
                  <a:srgbClr val="FFFFFF"/>
                </a:solidFill>
                <a:latin typeface="Meiryo"/>
                <a:cs typeface="Meiryo"/>
              </a:rPr>
              <a:t>操作説明動画</a:t>
            </a:r>
            <a:endParaRPr lang="ja-JP" altLang="en-US" dirty="0">
              <a:latin typeface="Meiryo"/>
              <a:cs typeface="Meiryo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87355" y="5922266"/>
            <a:ext cx="6494589" cy="670440"/>
          </a:xfrm>
          <a:prstGeom prst="rect">
            <a:avLst/>
          </a:prstGeom>
          <a:solidFill>
            <a:srgbClr val="DFC9B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sz="2200" dirty="0"/>
              <a:t>This site is ranked in the </a:t>
            </a:r>
            <a:r>
              <a:rPr lang="en-US" altLang="ja-JP" sz="2200" dirty="0">
                <a:solidFill>
                  <a:srgbClr val="C00000"/>
                </a:solidFill>
              </a:rPr>
              <a:t>6</a:t>
            </a:r>
            <a:r>
              <a:rPr lang="en-US" altLang="ja-JP" sz="2200" baseline="30000" dirty="0">
                <a:solidFill>
                  <a:srgbClr val="C00000"/>
                </a:solidFill>
              </a:rPr>
              <a:t>th</a:t>
            </a:r>
            <a:r>
              <a:rPr lang="en-US" altLang="ja-JP" sz="2200" dirty="0"/>
              <a:t> place in terms of popularity among ” Yahoo! Category “Open Data sites”</a:t>
            </a:r>
            <a:endParaRPr kumimoji="1" lang="ja-JP" alt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162" y="26738"/>
            <a:ext cx="8829675" cy="64171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sz="2400" dirty="0"/>
              <a:t>Problems associated with the resolution of and countermeasures against regional issues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23532" y="1754091"/>
            <a:ext cx="8363268" cy="941796"/>
          </a:xfrm>
          <a:prstGeom prst="rect">
            <a:avLst/>
          </a:prstGeom>
          <a:ln w="9525">
            <a:solidFill>
              <a:srgbClr val="87867E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1588" indent="-3175" algn="ctr">
              <a:lnSpc>
                <a:spcPct val="85000"/>
              </a:lnSpc>
            </a:pPr>
            <a:r>
              <a:rPr lang="en-US" altLang="ja-JP" sz="2400" dirty="0"/>
              <a:t>We are never sure if we will succeed, even if we follow successful examples in other municipalities, because characteristics are different from region to region.</a:t>
            </a:r>
            <a:endParaRPr sz="2400" dirty="0">
              <a:latin typeface="MS PGothic"/>
              <a:cs typeface="MS P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532" y="3505200"/>
            <a:ext cx="8460740" cy="941796"/>
          </a:xfrm>
          <a:prstGeom prst="rect">
            <a:avLst/>
          </a:prstGeom>
          <a:ln w="9525">
            <a:solidFill>
              <a:srgbClr val="8786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sz="2400" dirty="0"/>
              <a:t>It is, therefore, necessary to draw up specific measures corresponding to the characteristics of each region.</a:t>
            </a:r>
            <a:endParaRPr lang="ja-JP" altLang="ja-JP" sz="2400" dirty="0"/>
          </a:p>
          <a:p>
            <a:pPr algn="ctr">
              <a:lnSpc>
                <a:spcPct val="85000"/>
              </a:lnSpc>
            </a:pPr>
            <a:r>
              <a:rPr lang="en-US" altLang="ja-JP" sz="2400" dirty="0"/>
              <a:t>Realization of “</a:t>
            </a:r>
            <a:r>
              <a:rPr lang="en-US" altLang="ja-JP" sz="2400" u="sng" dirty="0"/>
              <a:t>Evidence-Based Policy</a:t>
            </a:r>
            <a:r>
              <a:rPr lang="en-US" altLang="ja-JP" sz="2400" dirty="0"/>
              <a:t>”</a:t>
            </a:r>
            <a:endParaRPr sz="2400" dirty="0">
              <a:latin typeface="MS PGothic"/>
              <a:cs typeface="MS P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19181" y="2852940"/>
            <a:ext cx="792480" cy="604520"/>
          </a:xfrm>
          <a:custGeom>
            <a:avLst/>
            <a:gdLst/>
            <a:ahLst/>
            <a:cxnLst/>
            <a:rect l="l" t="t" r="r" b="b"/>
            <a:pathLst>
              <a:path w="792479" h="604520">
                <a:moveTo>
                  <a:pt x="792086" y="302018"/>
                </a:moveTo>
                <a:lnTo>
                  <a:pt x="0" y="302018"/>
                </a:lnTo>
                <a:lnTo>
                  <a:pt x="396049" y="604037"/>
                </a:lnTo>
                <a:lnTo>
                  <a:pt x="792086" y="302018"/>
                </a:lnTo>
                <a:close/>
              </a:path>
              <a:path w="792479" h="604520">
                <a:moveTo>
                  <a:pt x="594067" y="0"/>
                </a:moveTo>
                <a:lnTo>
                  <a:pt x="198018" y="0"/>
                </a:lnTo>
                <a:lnTo>
                  <a:pt x="198018" y="302018"/>
                </a:lnTo>
                <a:lnTo>
                  <a:pt x="594067" y="302018"/>
                </a:lnTo>
                <a:lnTo>
                  <a:pt x="59406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19181" y="2852940"/>
            <a:ext cx="792480" cy="604520"/>
          </a:xfrm>
          <a:custGeom>
            <a:avLst/>
            <a:gdLst/>
            <a:ahLst/>
            <a:cxnLst/>
            <a:rect l="l" t="t" r="r" b="b"/>
            <a:pathLst>
              <a:path w="792479" h="604520">
                <a:moveTo>
                  <a:pt x="0" y="302018"/>
                </a:moveTo>
                <a:lnTo>
                  <a:pt x="198018" y="302018"/>
                </a:lnTo>
                <a:lnTo>
                  <a:pt x="198018" y="0"/>
                </a:lnTo>
                <a:lnTo>
                  <a:pt x="594067" y="0"/>
                </a:lnTo>
                <a:lnTo>
                  <a:pt x="594067" y="302018"/>
                </a:lnTo>
                <a:lnTo>
                  <a:pt x="792086" y="302018"/>
                </a:lnTo>
                <a:lnTo>
                  <a:pt x="396049" y="604037"/>
                </a:lnTo>
                <a:lnTo>
                  <a:pt x="0" y="302018"/>
                </a:lnTo>
                <a:close/>
              </a:path>
            </a:pathLst>
          </a:custGeom>
          <a:ln w="9524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8091" y="5320372"/>
            <a:ext cx="8460740" cy="1156628"/>
          </a:xfrm>
          <a:custGeom>
            <a:avLst/>
            <a:gdLst/>
            <a:ahLst/>
            <a:cxnLst/>
            <a:rect l="l" t="t" r="r" b="b"/>
            <a:pathLst>
              <a:path w="8460740" h="1105535">
                <a:moveTo>
                  <a:pt x="0" y="0"/>
                </a:moveTo>
                <a:lnTo>
                  <a:pt x="8460143" y="0"/>
                </a:lnTo>
                <a:lnTo>
                  <a:pt x="8460143" y="1105382"/>
                </a:lnTo>
                <a:lnTo>
                  <a:pt x="0" y="1105382"/>
                </a:lnTo>
                <a:lnTo>
                  <a:pt x="0" y="0"/>
                </a:lnTo>
                <a:close/>
              </a:path>
            </a:pathLst>
          </a:custGeom>
          <a:solidFill>
            <a:srgbClr val="EB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8091" y="5320372"/>
            <a:ext cx="8460740" cy="1105535"/>
          </a:xfrm>
          <a:custGeom>
            <a:avLst/>
            <a:gdLst/>
            <a:ahLst/>
            <a:cxnLst/>
            <a:rect l="l" t="t" r="r" b="b"/>
            <a:pathLst>
              <a:path w="8460740" h="1105535">
                <a:moveTo>
                  <a:pt x="0" y="0"/>
                </a:moveTo>
                <a:lnTo>
                  <a:pt x="8460143" y="0"/>
                </a:lnTo>
                <a:lnTo>
                  <a:pt x="8460143" y="1105382"/>
                </a:lnTo>
                <a:lnTo>
                  <a:pt x="0" y="110538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CE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9600" y="4724400"/>
            <a:ext cx="795133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155950">
              <a:lnSpc>
                <a:spcPct val="100000"/>
              </a:lnSpc>
            </a:pPr>
            <a:r>
              <a:rPr lang="en-US" altLang="ja-JP" sz="2400" dirty="0"/>
              <a:t>For that purpose,</a:t>
            </a:r>
            <a:endParaRPr sz="2400" dirty="0">
              <a:latin typeface="Meiryo"/>
              <a:cs typeface="Meiryo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1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8600" y="1143000"/>
            <a:ext cx="86106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altLang="ja-JP" sz="2400" dirty="0"/>
              <a:t>Although we try to follow other successful examples, -------</a:t>
            </a:r>
            <a:endParaRPr sz="2400" dirty="0">
              <a:latin typeface="Meiryo"/>
              <a:cs typeface="Meiryo"/>
            </a:endParaRPr>
          </a:p>
        </p:txBody>
      </p:sp>
      <p:sp>
        <p:nvSpPr>
          <p:cNvPr id="13" name="object 9"/>
          <p:cNvSpPr txBox="1"/>
          <p:nvPr/>
        </p:nvSpPr>
        <p:spPr>
          <a:xfrm>
            <a:off x="304801" y="5424608"/>
            <a:ext cx="8458200" cy="95564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marL="12700" indent="-12700" algn="ctr">
              <a:lnSpc>
                <a:spcPct val="85000"/>
              </a:lnSpc>
            </a:pPr>
            <a:r>
              <a:rPr lang="en-US" altLang="ja-JP" sz="2400" dirty="0"/>
              <a:t>It is advisable to extract (identify) municipalities with similar characteristics and use as reference the measures adopted in those municipalities.</a:t>
            </a:r>
            <a:endParaRPr sz="2400" dirty="0">
              <a:latin typeface="Meiryo"/>
              <a:cs typeface="Meiry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162" y="152400"/>
            <a:ext cx="882967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600" dirty="0"/>
              <a:t>Flow of drawing up Measures based on Data</a:t>
            </a:r>
            <a:endParaRPr sz="2600" i="1" dirty="0"/>
          </a:p>
        </p:txBody>
      </p:sp>
      <p:sp>
        <p:nvSpPr>
          <p:cNvPr id="3" name="object 3"/>
          <p:cNvSpPr/>
          <p:nvPr/>
        </p:nvSpPr>
        <p:spPr>
          <a:xfrm>
            <a:off x="2160892" y="4432287"/>
            <a:ext cx="724535" cy="254635"/>
          </a:xfrm>
          <a:custGeom>
            <a:avLst/>
            <a:gdLst/>
            <a:ahLst/>
            <a:cxnLst/>
            <a:rect l="l" t="t" r="r" b="b"/>
            <a:pathLst>
              <a:path w="724535" h="254635">
                <a:moveTo>
                  <a:pt x="0" y="0"/>
                </a:moveTo>
                <a:lnTo>
                  <a:pt x="724293" y="0"/>
                </a:lnTo>
                <a:lnTo>
                  <a:pt x="724293" y="254076"/>
                </a:lnTo>
                <a:lnTo>
                  <a:pt x="0" y="254076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0468" y="4432287"/>
            <a:ext cx="724535" cy="254635"/>
          </a:xfrm>
          <a:custGeom>
            <a:avLst/>
            <a:gdLst/>
            <a:ahLst/>
            <a:cxnLst/>
            <a:rect l="l" t="t" r="r" b="b"/>
            <a:pathLst>
              <a:path w="724535" h="254635">
                <a:moveTo>
                  <a:pt x="0" y="0"/>
                </a:moveTo>
                <a:lnTo>
                  <a:pt x="724293" y="0"/>
                </a:lnTo>
                <a:lnTo>
                  <a:pt x="724293" y="254076"/>
                </a:lnTo>
                <a:lnTo>
                  <a:pt x="0" y="254076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60892" y="4686363"/>
            <a:ext cx="724535" cy="1457325"/>
          </a:xfrm>
          <a:custGeom>
            <a:avLst/>
            <a:gdLst/>
            <a:ahLst/>
            <a:cxnLst/>
            <a:rect l="l" t="t" r="r" b="b"/>
            <a:pathLst>
              <a:path w="724535" h="1457325">
                <a:moveTo>
                  <a:pt x="0" y="0"/>
                </a:moveTo>
                <a:lnTo>
                  <a:pt x="724293" y="0"/>
                </a:lnTo>
                <a:lnTo>
                  <a:pt x="724293" y="1456804"/>
                </a:lnTo>
                <a:lnTo>
                  <a:pt x="0" y="1456804"/>
                </a:lnTo>
                <a:lnTo>
                  <a:pt x="0" y="0"/>
                </a:lnTo>
                <a:close/>
              </a:path>
            </a:pathLst>
          </a:custGeom>
          <a:solidFill>
            <a:srgbClr val="FC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60892" y="4686363"/>
            <a:ext cx="724535" cy="1457325"/>
          </a:xfrm>
          <a:custGeom>
            <a:avLst/>
            <a:gdLst/>
            <a:ahLst/>
            <a:cxnLst/>
            <a:rect l="l" t="t" r="r" b="b"/>
            <a:pathLst>
              <a:path w="724535" h="1457325">
                <a:moveTo>
                  <a:pt x="0" y="0"/>
                </a:moveTo>
                <a:lnTo>
                  <a:pt x="724293" y="0"/>
                </a:lnTo>
                <a:lnTo>
                  <a:pt x="724293" y="1456804"/>
                </a:lnTo>
                <a:lnTo>
                  <a:pt x="0" y="145680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22B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0468" y="4686363"/>
            <a:ext cx="724535" cy="1457325"/>
          </a:xfrm>
          <a:custGeom>
            <a:avLst/>
            <a:gdLst/>
            <a:ahLst/>
            <a:cxnLst/>
            <a:rect l="l" t="t" r="r" b="b"/>
            <a:pathLst>
              <a:path w="724535" h="1457325">
                <a:moveTo>
                  <a:pt x="0" y="0"/>
                </a:moveTo>
                <a:lnTo>
                  <a:pt x="724293" y="0"/>
                </a:lnTo>
                <a:lnTo>
                  <a:pt x="724293" y="1456804"/>
                </a:lnTo>
                <a:lnTo>
                  <a:pt x="0" y="1456804"/>
                </a:lnTo>
                <a:lnTo>
                  <a:pt x="0" y="0"/>
                </a:lnTo>
                <a:close/>
              </a:path>
            </a:pathLst>
          </a:custGeom>
          <a:solidFill>
            <a:srgbClr val="FC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0468" y="4686363"/>
            <a:ext cx="724535" cy="1457325"/>
          </a:xfrm>
          <a:custGeom>
            <a:avLst/>
            <a:gdLst/>
            <a:ahLst/>
            <a:cxnLst/>
            <a:rect l="l" t="t" r="r" b="b"/>
            <a:pathLst>
              <a:path w="724535" h="1457325">
                <a:moveTo>
                  <a:pt x="0" y="0"/>
                </a:moveTo>
                <a:lnTo>
                  <a:pt x="724293" y="0"/>
                </a:lnTo>
                <a:lnTo>
                  <a:pt x="724293" y="1456804"/>
                </a:lnTo>
                <a:lnTo>
                  <a:pt x="0" y="145680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22B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62106" y="4432287"/>
            <a:ext cx="732155" cy="259715"/>
          </a:xfrm>
          <a:custGeom>
            <a:avLst/>
            <a:gdLst/>
            <a:ahLst/>
            <a:cxnLst/>
            <a:rect l="l" t="t" r="r" b="b"/>
            <a:pathLst>
              <a:path w="732154" h="259714">
                <a:moveTo>
                  <a:pt x="0" y="0"/>
                </a:moveTo>
                <a:lnTo>
                  <a:pt x="731812" y="0"/>
                </a:lnTo>
                <a:lnTo>
                  <a:pt x="731812" y="259689"/>
                </a:lnTo>
                <a:lnTo>
                  <a:pt x="0" y="25968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9200" y="4432287"/>
            <a:ext cx="732155" cy="259715"/>
          </a:xfrm>
          <a:custGeom>
            <a:avLst/>
            <a:gdLst/>
            <a:ahLst/>
            <a:cxnLst/>
            <a:rect l="l" t="t" r="r" b="b"/>
            <a:pathLst>
              <a:path w="732154" h="259714">
                <a:moveTo>
                  <a:pt x="0" y="0"/>
                </a:moveTo>
                <a:lnTo>
                  <a:pt x="731812" y="0"/>
                </a:lnTo>
                <a:lnTo>
                  <a:pt x="731812" y="259689"/>
                </a:lnTo>
                <a:lnTo>
                  <a:pt x="0" y="25968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4912" y="4691976"/>
            <a:ext cx="720090" cy="1453515"/>
          </a:xfrm>
          <a:custGeom>
            <a:avLst/>
            <a:gdLst/>
            <a:ahLst/>
            <a:cxnLst/>
            <a:rect l="l" t="t" r="r" b="b"/>
            <a:pathLst>
              <a:path w="720090" h="1453514">
                <a:moveTo>
                  <a:pt x="0" y="0"/>
                </a:moveTo>
                <a:lnTo>
                  <a:pt x="720077" y="0"/>
                </a:lnTo>
                <a:lnTo>
                  <a:pt x="720077" y="1453045"/>
                </a:lnTo>
                <a:lnTo>
                  <a:pt x="0" y="145304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62106" y="4691976"/>
            <a:ext cx="732155" cy="1453515"/>
          </a:xfrm>
          <a:custGeom>
            <a:avLst/>
            <a:gdLst/>
            <a:ahLst/>
            <a:cxnLst/>
            <a:rect l="l" t="t" r="r" b="b"/>
            <a:pathLst>
              <a:path w="732154" h="1453514">
                <a:moveTo>
                  <a:pt x="0" y="0"/>
                </a:moveTo>
                <a:lnTo>
                  <a:pt x="731812" y="0"/>
                </a:lnTo>
                <a:lnTo>
                  <a:pt x="731812" y="1453045"/>
                </a:lnTo>
                <a:lnTo>
                  <a:pt x="0" y="145304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49200" y="4691976"/>
            <a:ext cx="732155" cy="1453515"/>
          </a:xfrm>
          <a:custGeom>
            <a:avLst/>
            <a:gdLst/>
            <a:ahLst/>
            <a:cxnLst/>
            <a:rect l="l" t="t" r="r" b="b"/>
            <a:pathLst>
              <a:path w="732154" h="1453514">
                <a:moveTo>
                  <a:pt x="0" y="0"/>
                </a:moveTo>
                <a:lnTo>
                  <a:pt x="731812" y="0"/>
                </a:lnTo>
                <a:lnTo>
                  <a:pt x="731812" y="1453045"/>
                </a:lnTo>
                <a:lnTo>
                  <a:pt x="0" y="145304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44952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216027" y="0"/>
                </a:moveTo>
                <a:lnTo>
                  <a:pt x="216027" y="172770"/>
                </a:lnTo>
                <a:lnTo>
                  <a:pt x="0" y="172770"/>
                </a:lnTo>
                <a:lnTo>
                  <a:pt x="0" y="518312"/>
                </a:lnTo>
                <a:lnTo>
                  <a:pt x="216027" y="518312"/>
                </a:lnTo>
                <a:lnTo>
                  <a:pt x="216027" y="691070"/>
                </a:lnTo>
                <a:lnTo>
                  <a:pt x="432054" y="345541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44952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0" y="172770"/>
                </a:moveTo>
                <a:lnTo>
                  <a:pt x="216027" y="172770"/>
                </a:lnTo>
                <a:lnTo>
                  <a:pt x="216027" y="0"/>
                </a:lnTo>
                <a:lnTo>
                  <a:pt x="432054" y="345541"/>
                </a:lnTo>
                <a:lnTo>
                  <a:pt x="216027" y="691070"/>
                </a:lnTo>
                <a:lnTo>
                  <a:pt x="216027" y="518312"/>
                </a:lnTo>
                <a:lnTo>
                  <a:pt x="0" y="518312"/>
                </a:lnTo>
                <a:lnTo>
                  <a:pt x="0" y="17277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99725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216027" y="0"/>
                </a:moveTo>
                <a:lnTo>
                  <a:pt x="216027" y="172770"/>
                </a:lnTo>
                <a:lnTo>
                  <a:pt x="0" y="172770"/>
                </a:lnTo>
                <a:lnTo>
                  <a:pt x="0" y="518312"/>
                </a:lnTo>
                <a:lnTo>
                  <a:pt x="216027" y="518312"/>
                </a:lnTo>
                <a:lnTo>
                  <a:pt x="216027" y="691070"/>
                </a:lnTo>
                <a:lnTo>
                  <a:pt x="432054" y="345541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199725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0" y="172770"/>
                </a:moveTo>
                <a:lnTo>
                  <a:pt x="216027" y="172770"/>
                </a:lnTo>
                <a:lnTo>
                  <a:pt x="216027" y="0"/>
                </a:lnTo>
                <a:lnTo>
                  <a:pt x="432054" y="345541"/>
                </a:lnTo>
                <a:lnTo>
                  <a:pt x="216027" y="691070"/>
                </a:lnTo>
                <a:lnTo>
                  <a:pt x="216027" y="518312"/>
                </a:lnTo>
                <a:lnTo>
                  <a:pt x="0" y="518312"/>
                </a:lnTo>
                <a:lnTo>
                  <a:pt x="0" y="17277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95861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216027" y="0"/>
                </a:moveTo>
                <a:lnTo>
                  <a:pt x="216027" y="172770"/>
                </a:lnTo>
                <a:lnTo>
                  <a:pt x="0" y="172770"/>
                </a:lnTo>
                <a:lnTo>
                  <a:pt x="0" y="518312"/>
                </a:lnTo>
                <a:lnTo>
                  <a:pt x="216027" y="518312"/>
                </a:lnTo>
                <a:lnTo>
                  <a:pt x="216027" y="691070"/>
                </a:lnTo>
                <a:lnTo>
                  <a:pt x="432054" y="345541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95861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0" y="172770"/>
                </a:moveTo>
                <a:lnTo>
                  <a:pt x="216027" y="172770"/>
                </a:lnTo>
                <a:lnTo>
                  <a:pt x="216027" y="0"/>
                </a:lnTo>
                <a:lnTo>
                  <a:pt x="432054" y="345541"/>
                </a:lnTo>
                <a:lnTo>
                  <a:pt x="216027" y="691070"/>
                </a:lnTo>
                <a:lnTo>
                  <a:pt x="216027" y="518312"/>
                </a:lnTo>
                <a:lnTo>
                  <a:pt x="0" y="518312"/>
                </a:lnTo>
                <a:lnTo>
                  <a:pt x="0" y="17277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20001" y="5058384"/>
            <a:ext cx="432434" cy="716280"/>
          </a:xfrm>
          <a:custGeom>
            <a:avLst/>
            <a:gdLst/>
            <a:ahLst/>
            <a:cxnLst/>
            <a:rect l="l" t="t" r="r" b="b"/>
            <a:pathLst>
              <a:path w="432434" h="716279">
                <a:moveTo>
                  <a:pt x="216027" y="0"/>
                </a:moveTo>
                <a:lnTo>
                  <a:pt x="216027" y="179069"/>
                </a:lnTo>
                <a:lnTo>
                  <a:pt x="0" y="179069"/>
                </a:lnTo>
                <a:lnTo>
                  <a:pt x="0" y="537210"/>
                </a:lnTo>
                <a:lnTo>
                  <a:pt x="216027" y="537210"/>
                </a:lnTo>
                <a:lnTo>
                  <a:pt x="216027" y="716292"/>
                </a:lnTo>
                <a:lnTo>
                  <a:pt x="432054" y="358139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20001" y="5058384"/>
            <a:ext cx="432434" cy="716280"/>
          </a:xfrm>
          <a:custGeom>
            <a:avLst/>
            <a:gdLst/>
            <a:ahLst/>
            <a:cxnLst/>
            <a:rect l="l" t="t" r="r" b="b"/>
            <a:pathLst>
              <a:path w="432434" h="716279">
                <a:moveTo>
                  <a:pt x="0" y="179069"/>
                </a:moveTo>
                <a:lnTo>
                  <a:pt x="216027" y="179069"/>
                </a:lnTo>
                <a:lnTo>
                  <a:pt x="216027" y="0"/>
                </a:lnTo>
                <a:lnTo>
                  <a:pt x="432054" y="358139"/>
                </a:lnTo>
                <a:lnTo>
                  <a:pt x="216027" y="716292"/>
                </a:lnTo>
                <a:lnTo>
                  <a:pt x="216027" y="537210"/>
                </a:lnTo>
                <a:lnTo>
                  <a:pt x="0" y="537210"/>
                </a:lnTo>
                <a:lnTo>
                  <a:pt x="0" y="179069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23366" y="1444167"/>
            <a:ext cx="724535" cy="262890"/>
          </a:xfrm>
          <a:custGeom>
            <a:avLst/>
            <a:gdLst/>
            <a:ahLst/>
            <a:cxnLst/>
            <a:rect l="l" t="t" r="r" b="b"/>
            <a:pathLst>
              <a:path w="724535" h="262889">
                <a:moveTo>
                  <a:pt x="0" y="0"/>
                </a:moveTo>
                <a:lnTo>
                  <a:pt x="724293" y="0"/>
                </a:lnTo>
                <a:lnTo>
                  <a:pt x="724293" y="262305"/>
                </a:lnTo>
                <a:lnTo>
                  <a:pt x="0" y="26230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02942" y="1444167"/>
            <a:ext cx="724535" cy="257175"/>
          </a:xfrm>
          <a:custGeom>
            <a:avLst/>
            <a:gdLst/>
            <a:ahLst/>
            <a:cxnLst/>
            <a:rect l="l" t="t" r="r" b="b"/>
            <a:pathLst>
              <a:path w="724535" h="257175">
                <a:moveTo>
                  <a:pt x="0" y="0"/>
                </a:moveTo>
                <a:lnTo>
                  <a:pt x="724293" y="0"/>
                </a:lnTo>
                <a:lnTo>
                  <a:pt x="724293" y="256628"/>
                </a:lnTo>
                <a:lnTo>
                  <a:pt x="0" y="25662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3366" y="1700809"/>
            <a:ext cx="724535" cy="1450975"/>
          </a:xfrm>
          <a:custGeom>
            <a:avLst/>
            <a:gdLst/>
            <a:ahLst/>
            <a:cxnLst/>
            <a:rect l="l" t="t" r="r" b="b"/>
            <a:pathLst>
              <a:path w="724535" h="1450975">
                <a:moveTo>
                  <a:pt x="0" y="0"/>
                </a:moveTo>
                <a:lnTo>
                  <a:pt x="724293" y="0"/>
                </a:lnTo>
                <a:lnTo>
                  <a:pt x="724293" y="1450924"/>
                </a:lnTo>
                <a:lnTo>
                  <a:pt x="0" y="1450924"/>
                </a:lnTo>
                <a:lnTo>
                  <a:pt x="0" y="0"/>
                </a:lnTo>
                <a:close/>
              </a:path>
            </a:pathLst>
          </a:custGeom>
          <a:solidFill>
            <a:srgbClr val="FCE4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823366" y="1700809"/>
            <a:ext cx="724535" cy="1450975"/>
          </a:xfrm>
          <a:custGeom>
            <a:avLst/>
            <a:gdLst/>
            <a:ahLst/>
            <a:cxnLst/>
            <a:rect l="l" t="t" r="r" b="b"/>
            <a:pathLst>
              <a:path w="724535" h="1450975">
                <a:moveTo>
                  <a:pt x="0" y="0"/>
                </a:moveTo>
                <a:lnTo>
                  <a:pt x="724293" y="0"/>
                </a:lnTo>
                <a:lnTo>
                  <a:pt x="724293" y="1450924"/>
                </a:lnTo>
                <a:lnTo>
                  <a:pt x="0" y="145092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22B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986681" y="1721138"/>
            <a:ext cx="360099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Grasping characteristics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102942" y="1700809"/>
            <a:ext cx="724535" cy="1450975"/>
          </a:xfrm>
          <a:custGeom>
            <a:avLst/>
            <a:gdLst/>
            <a:ahLst/>
            <a:cxnLst/>
            <a:rect l="l" t="t" r="r" b="b"/>
            <a:pathLst>
              <a:path w="724535" h="1450975">
                <a:moveTo>
                  <a:pt x="0" y="0"/>
                </a:moveTo>
                <a:lnTo>
                  <a:pt x="724293" y="0"/>
                </a:lnTo>
                <a:lnTo>
                  <a:pt x="724293" y="1450924"/>
                </a:lnTo>
                <a:lnTo>
                  <a:pt x="0" y="1450924"/>
                </a:lnTo>
                <a:lnTo>
                  <a:pt x="0" y="0"/>
                </a:lnTo>
                <a:close/>
              </a:path>
            </a:pathLst>
          </a:custGeom>
          <a:solidFill>
            <a:srgbClr val="FC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02942" y="1700809"/>
            <a:ext cx="724535" cy="1450975"/>
          </a:xfrm>
          <a:custGeom>
            <a:avLst/>
            <a:gdLst/>
            <a:ahLst/>
            <a:cxnLst/>
            <a:rect l="l" t="t" r="r" b="b"/>
            <a:pathLst>
              <a:path w="724535" h="1450975">
                <a:moveTo>
                  <a:pt x="0" y="0"/>
                </a:moveTo>
                <a:lnTo>
                  <a:pt x="724293" y="0"/>
                </a:lnTo>
                <a:lnTo>
                  <a:pt x="724293" y="1450924"/>
                </a:lnTo>
                <a:lnTo>
                  <a:pt x="0" y="145092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22B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94202" y="1444167"/>
            <a:ext cx="724535" cy="262890"/>
          </a:xfrm>
          <a:custGeom>
            <a:avLst/>
            <a:gdLst/>
            <a:ahLst/>
            <a:cxnLst/>
            <a:rect l="l" t="t" r="r" b="b"/>
            <a:pathLst>
              <a:path w="724535" h="262889">
                <a:moveTo>
                  <a:pt x="0" y="0"/>
                </a:moveTo>
                <a:lnTo>
                  <a:pt x="724293" y="0"/>
                </a:lnTo>
                <a:lnTo>
                  <a:pt x="724293" y="262305"/>
                </a:lnTo>
                <a:lnTo>
                  <a:pt x="0" y="26230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34306" y="1444167"/>
            <a:ext cx="732155" cy="262890"/>
          </a:xfrm>
          <a:custGeom>
            <a:avLst/>
            <a:gdLst/>
            <a:ahLst/>
            <a:cxnLst/>
            <a:rect l="l" t="t" r="r" b="b"/>
            <a:pathLst>
              <a:path w="732154" h="262889">
                <a:moveTo>
                  <a:pt x="0" y="0"/>
                </a:moveTo>
                <a:lnTo>
                  <a:pt x="731812" y="0"/>
                </a:lnTo>
                <a:lnTo>
                  <a:pt x="731812" y="262305"/>
                </a:lnTo>
                <a:lnTo>
                  <a:pt x="0" y="26230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921400" y="1444167"/>
            <a:ext cx="732155" cy="262890"/>
          </a:xfrm>
          <a:custGeom>
            <a:avLst/>
            <a:gdLst/>
            <a:ahLst/>
            <a:cxnLst/>
            <a:rect l="l" t="t" r="r" b="b"/>
            <a:pathLst>
              <a:path w="732154" h="262889">
                <a:moveTo>
                  <a:pt x="0" y="0"/>
                </a:moveTo>
                <a:lnTo>
                  <a:pt x="731812" y="0"/>
                </a:lnTo>
                <a:lnTo>
                  <a:pt x="731812" y="262305"/>
                </a:lnTo>
                <a:lnTo>
                  <a:pt x="0" y="26230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08494" y="1697583"/>
            <a:ext cx="720090" cy="1453515"/>
          </a:xfrm>
          <a:custGeom>
            <a:avLst/>
            <a:gdLst/>
            <a:ahLst/>
            <a:cxnLst/>
            <a:rect l="l" t="t" r="r" b="b"/>
            <a:pathLst>
              <a:path w="720090" h="1453514">
                <a:moveTo>
                  <a:pt x="0" y="0"/>
                </a:moveTo>
                <a:lnTo>
                  <a:pt x="720077" y="0"/>
                </a:lnTo>
                <a:lnTo>
                  <a:pt x="720077" y="1453045"/>
                </a:lnTo>
                <a:lnTo>
                  <a:pt x="0" y="145304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394202" y="1706486"/>
            <a:ext cx="724535" cy="1447800"/>
          </a:xfrm>
          <a:custGeom>
            <a:avLst/>
            <a:gdLst/>
            <a:ahLst/>
            <a:cxnLst/>
            <a:rect l="l" t="t" r="r" b="b"/>
            <a:pathLst>
              <a:path w="724535" h="1447800">
                <a:moveTo>
                  <a:pt x="0" y="0"/>
                </a:moveTo>
                <a:lnTo>
                  <a:pt x="724293" y="0"/>
                </a:lnTo>
                <a:lnTo>
                  <a:pt x="724293" y="1447177"/>
                </a:lnTo>
                <a:lnTo>
                  <a:pt x="0" y="1447177"/>
                </a:lnTo>
                <a:lnTo>
                  <a:pt x="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34306" y="1706486"/>
            <a:ext cx="732155" cy="1447800"/>
          </a:xfrm>
          <a:custGeom>
            <a:avLst/>
            <a:gdLst/>
            <a:ahLst/>
            <a:cxnLst/>
            <a:rect l="l" t="t" r="r" b="b"/>
            <a:pathLst>
              <a:path w="732154" h="1447800">
                <a:moveTo>
                  <a:pt x="0" y="0"/>
                </a:moveTo>
                <a:lnTo>
                  <a:pt x="731812" y="0"/>
                </a:lnTo>
                <a:lnTo>
                  <a:pt x="731812" y="1447177"/>
                </a:lnTo>
                <a:lnTo>
                  <a:pt x="0" y="144717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21400" y="1706486"/>
            <a:ext cx="732155" cy="1447800"/>
          </a:xfrm>
          <a:custGeom>
            <a:avLst/>
            <a:gdLst/>
            <a:ahLst/>
            <a:cxnLst/>
            <a:rect l="l" t="t" r="r" b="b"/>
            <a:pathLst>
              <a:path w="732154" h="1447800">
                <a:moveTo>
                  <a:pt x="0" y="0"/>
                </a:moveTo>
                <a:lnTo>
                  <a:pt x="731812" y="0"/>
                </a:lnTo>
                <a:lnTo>
                  <a:pt x="731812" y="1447177"/>
                </a:lnTo>
                <a:lnTo>
                  <a:pt x="0" y="144717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619669" y="2093633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216027" y="0"/>
                </a:moveTo>
                <a:lnTo>
                  <a:pt x="216027" y="162013"/>
                </a:lnTo>
                <a:lnTo>
                  <a:pt x="0" y="162013"/>
                </a:lnTo>
                <a:lnTo>
                  <a:pt x="0" y="486054"/>
                </a:lnTo>
                <a:lnTo>
                  <a:pt x="216027" y="486054"/>
                </a:lnTo>
                <a:lnTo>
                  <a:pt x="216027" y="648068"/>
                </a:lnTo>
                <a:lnTo>
                  <a:pt x="432054" y="324027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619669" y="2093633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0" y="162013"/>
                </a:moveTo>
                <a:lnTo>
                  <a:pt x="216027" y="162013"/>
                </a:lnTo>
                <a:lnTo>
                  <a:pt x="216027" y="0"/>
                </a:lnTo>
                <a:lnTo>
                  <a:pt x="432054" y="324027"/>
                </a:lnTo>
                <a:lnTo>
                  <a:pt x="216027" y="648068"/>
                </a:lnTo>
                <a:lnTo>
                  <a:pt x="216027" y="486054"/>
                </a:lnTo>
                <a:lnTo>
                  <a:pt x="0" y="486054"/>
                </a:lnTo>
                <a:lnTo>
                  <a:pt x="0" y="162013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15818" y="2093633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216027" y="0"/>
                </a:moveTo>
                <a:lnTo>
                  <a:pt x="216027" y="162013"/>
                </a:lnTo>
                <a:lnTo>
                  <a:pt x="0" y="162013"/>
                </a:lnTo>
                <a:lnTo>
                  <a:pt x="0" y="486054"/>
                </a:lnTo>
                <a:lnTo>
                  <a:pt x="216027" y="486054"/>
                </a:lnTo>
                <a:lnTo>
                  <a:pt x="216027" y="648068"/>
                </a:lnTo>
                <a:lnTo>
                  <a:pt x="432054" y="324027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15818" y="2093633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0" y="162013"/>
                </a:moveTo>
                <a:lnTo>
                  <a:pt x="216027" y="162013"/>
                </a:lnTo>
                <a:lnTo>
                  <a:pt x="216027" y="0"/>
                </a:lnTo>
                <a:lnTo>
                  <a:pt x="432054" y="324027"/>
                </a:lnTo>
                <a:lnTo>
                  <a:pt x="216027" y="648068"/>
                </a:lnTo>
                <a:lnTo>
                  <a:pt x="216027" y="486054"/>
                </a:lnTo>
                <a:lnTo>
                  <a:pt x="0" y="486054"/>
                </a:lnTo>
                <a:lnTo>
                  <a:pt x="0" y="162013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185246" y="2093633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216027" y="0"/>
                </a:moveTo>
                <a:lnTo>
                  <a:pt x="216027" y="162013"/>
                </a:lnTo>
                <a:lnTo>
                  <a:pt x="0" y="162013"/>
                </a:lnTo>
                <a:lnTo>
                  <a:pt x="0" y="486054"/>
                </a:lnTo>
                <a:lnTo>
                  <a:pt x="216027" y="486054"/>
                </a:lnTo>
                <a:lnTo>
                  <a:pt x="216027" y="648068"/>
                </a:lnTo>
                <a:lnTo>
                  <a:pt x="432054" y="324027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85246" y="2093633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0" y="162013"/>
                </a:moveTo>
                <a:lnTo>
                  <a:pt x="216027" y="162013"/>
                </a:lnTo>
                <a:lnTo>
                  <a:pt x="216027" y="0"/>
                </a:lnTo>
                <a:lnTo>
                  <a:pt x="432054" y="324027"/>
                </a:lnTo>
                <a:lnTo>
                  <a:pt x="216027" y="648068"/>
                </a:lnTo>
                <a:lnTo>
                  <a:pt x="216027" y="486054"/>
                </a:lnTo>
                <a:lnTo>
                  <a:pt x="0" y="486054"/>
                </a:lnTo>
                <a:lnTo>
                  <a:pt x="0" y="162013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480303" y="2093645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216027" y="0"/>
                </a:moveTo>
                <a:lnTo>
                  <a:pt x="216027" y="162013"/>
                </a:lnTo>
                <a:lnTo>
                  <a:pt x="0" y="162013"/>
                </a:lnTo>
                <a:lnTo>
                  <a:pt x="0" y="486054"/>
                </a:lnTo>
                <a:lnTo>
                  <a:pt x="216027" y="486054"/>
                </a:lnTo>
                <a:lnTo>
                  <a:pt x="216027" y="648068"/>
                </a:lnTo>
                <a:lnTo>
                  <a:pt x="432054" y="324027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480303" y="2093645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5" h="648335">
                <a:moveTo>
                  <a:pt x="0" y="162013"/>
                </a:moveTo>
                <a:lnTo>
                  <a:pt x="216027" y="162013"/>
                </a:lnTo>
                <a:lnTo>
                  <a:pt x="216027" y="0"/>
                </a:lnTo>
                <a:lnTo>
                  <a:pt x="432054" y="324027"/>
                </a:lnTo>
                <a:lnTo>
                  <a:pt x="216027" y="648068"/>
                </a:lnTo>
                <a:lnTo>
                  <a:pt x="216027" y="486054"/>
                </a:lnTo>
                <a:lnTo>
                  <a:pt x="0" y="486054"/>
                </a:lnTo>
                <a:lnTo>
                  <a:pt x="0" y="162013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704444" y="2093645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4" h="648335">
                <a:moveTo>
                  <a:pt x="216027" y="0"/>
                </a:moveTo>
                <a:lnTo>
                  <a:pt x="216027" y="162013"/>
                </a:lnTo>
                <a:lnTo>
                  <a:pt x="0" y="162013"/>
                </a:lnTo>
                <a:lnTo>
                  <a:pt x="0" y="486054"/>
                </a:lnTo>
                <a:lnTo>
                  <a:pt x="216027" y="486054"/>
                </a:lnTo>
                <a:lnTo>
                  <a:pt x="216027" y="648068"/>
                </a:lnTo>
                <a:lnTo>
                  <a:pt x="432054" y="324027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704444" y="2093645"/>
            <a:ext cx="432434" cy="648335"/>
          </a:xfrm>
          <a:custGeom>
            <a:avLst/>
            <a:gdLst/>
            <a:ahLst/>
            <a:cxnLst/>
            <a:rect l="l" t="t" r="r" b="b"/>
            <a:pathLst>
              <a:path w="432434" h="648335">
                <a:moveTo>
                  <a:pt x="0" y="162013"/>
                </a:moveTo>
                <a:lnTo>
                  <a:pt x="216027" y="162013"/>
                </a:lnTo>
                <a:lnTo>
                  <a:pt x="216027" y="0"/>
                </a:lnTo>
                <a:lnTo>
                  <a:pt x="432054" y="324027"/>
                </a:lnTo>
                <a:lnTo>
                  <a:pt x="216027" y="648068"/>
                </a:lnTo>
                <a:lnTo>
                  <a:pt x="216027" y="486054"/>
                </a:lnTo>
                <a:lnTo>
                  <a:pt x="0" y="486054"/>
                </a:lnTo>
                <a:lnTo>
                  <a:pt x="0" y="162013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5309" y="4432287"/>
            <a:ext cx="727075" cy="259715"/>
          </a:xfrm>
          <a:custGeom>
            <a:avLst/>
            <a:gdLst/>
            <a:ahLst/>
            <a:cxnLst/>
            <a:rect l="l" t="t" r="r" b="b"/>
            <a:pathLst>
              <a:path w="727075" h="259714">
                <a:moveTo>
                  <a:pt x="0" y="0"/>
                </a:moveTo>
                <a:lnTo>
                  <a:pt x="726998" y="0"/>
                </a:lnTo>
                <a:lnTo>
                  <a:pt x="726998" y="259689"/>
                </a:lnTo>
                <a:lnTo>
                  <a:pt x="0" y="25968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78027" y="4691976"/>
            <a:ext cx="724535" cy="1453515"/>
          </a:xfrm>
          <a:custGeom>
            <a:avLst/>
            <a:gdLst/>
            <a:ahLst/>
            <a:cxnLst/>
            <a:rect l="l" t="t" r="r" b="b"/>
            <a:pathLst>
              <a:path w="724535" h="1453514">
                <a:moveTo>
                  <a:pt x="0" y="0"/>
                </a:moveTo>
                <a:lnTo>
                  <a:pt x="724293" y="0"/>
                </a:lnTo>
                <a:lnTo>
                  <a:pt x="724293" y="1453045"/>
                </a:lnTo>
                <a:lnTo>
                  <a:pt x="0" y="1453045"/>
                </a:lnTo>
                <a:lnTo>
                  <a:pt x="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705000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216027" y="0"/>
                </a:moveTo>
                <a:lnTo>
                  <a:pt x="216027" y="172770"/>
                </a:lnTo>
                <a:lnTo>
                  <a:pt x="0" y="172770"/>
                </a:lnTo>
                <a:lnTo>
                  <a:pt x="0" y="518312"/>
                </a:lnTo>
                <a:lnTo>
                  <a:pt x="216027" y="518312"/>
                </a:lnTo>
                <a:lnTo>
                  <a:pt x="216027" y="691070"/>
                </a:lnTo>
                <a:lnTo>
                  <a:pt x="432054" y="345541"/>
                </a:lnTo>
                <a:lnTo>
                  <a:pt x="21602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705000" y="5069217"/>
            <a:ext cx="432434" cy="691515"/>
          </a:xfrm>
          <a:custGeom>
            <a:avLst/>
            <a:gdLst/>
            <a:ahLst/>
            <a:cxnLst/>
            <a:rect l="l" t="t" r="r" b="b"/>
            <a:pathLst>
              <a:path w="432435" h="691514">
                <a:moveTo>
                  <a:pt x="0" y="172770"/>
                </a:moveTo>
                <a:lnTo>
                  <a:pt x="216027" y="172770"/>
                </a:lnTo>
                <a:lnTo>
                  <a:pt x="216027" y="0"/>
                </a:lnTo>
                <a:lnTo>
                  <a:pt x="432054" y="345541"/>
                </a:lnTo>
                <a:lnTo>
                  <a:pt x="216027" y="691070"/>
                </a:lnTo>
                <a:lnTo>
                  <a:pt x="216027" y="518312"/>
                </a:lnTo>
                <a:lnTo>
                  <a:pt x="0" y="518312"/>
                </a:lnTo>
                <a:lnTo>
                  <a:pt x="0" y="17277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254912" y="4432287"/>
            <a:ext cx="720090" cy="259715"/>
          </a:xfrm>
          <a:custGeom>
            <a:avLst/>
            <a:gdLst/>
            <a:ahLst/>
            <a:cxnLst/>
            <a:rect l="l" t="t" r="r" b="b"/>
            <a:pathLst>
              <a:path w="720090" h="259714">
                <a:moveTo>
                  <a:pt x="0" y="0"/>
                </a:moveTo>
                <a:lnTo>
                  <a:pt x="720077" y="0"/>
                </a:lnTo>
                <a:lnTo>
                  <a:pt x="720077" y="259689"/>
                </a:lnTo>
                <a:lnTo>
                  <a:pt x="0" y="25968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208507" y="1444167"/>
            <a:ext cx="720090" cy="257175"/>
          </a:xfrm>
          <a:custGeom>
            <a:avLst/>
            <a:gdLst/>
            <a:ahLst/>
            <a:cxnLst/>
            <a:rect l="l" t="t" r="r" b="b"/>
            <a:pathLst>
              <a:path w="720090" h="257175">
                <a:moveTo>
                  <a:pt x="0" y="0"/>
                </a:moveTo>
                <a:lnTo>
                  <a:pt x="720077" y="0"/>
                </a:lnTo>
                <a:lnTo>
                  <a:pt x="720077" y="256628"/>
                </a:lnTo>
                <a:lnTo>
                  <a:pt x="0" y="25662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81000" y="685800"/>
            <a:ext cx="6553200" cy="627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9875" indent="-257175">
              <a:lnSpc>
                <a:spcPct val="85000"/>
              </a:lnSpc>
            </a:pPr>
            <a:r>
              <a:rPr lang="en-US" altLang="ja-JP" sz="2400" dirty="0" smtClean="0"/>
              <a:t>1.	To </a:t>
            </a:r>
            <a:r>
              <a:rPr lang="en-US" altLang="ja-JP" sz="2400" dirty="0"/>
              <a:t>identify municipalities with similar characteristics that solved issues they set.</a:t>
            </a:r>
            <a:endParaRPr sz="2400" dirty="0">
              <a:latin typeface="MS PGothic"/>
              <a:cs typeface="MS PGothic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019721" y="3097847"/>
            <a:ext cx="553826" cy="470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225039" y="3065998"/>
            <a:ext cx="608763" cy="5238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255139" y="6065626"/>
            <a:ext cx="581481" cy="49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535592" y="6009963"/>
            <a:ext cx="639170" cy="5500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67544" y="1353311"/>
            <a:ext cx="4116070" cy="2237105"/>
          </a:xfrm>
          <a:custGeom>
            <a:avLst/>
            <a:gdLst/>
            <a:ahLst/>
            <a:cxnLst/>
            <a:rect l="l" t="t" r="r" b="b"/>
            <a:pathLst>
              <a:path w="4116070" h="2237104">
                <a:moveTo>
                  <a:pt x="0" y="236296"/>
                </a:moveTo>
                <a:lnTo>
                  <a:pt x="4800" y="188673"/>
                </a:lnTo>
                <a:lnTo>
                  <a:pt x="18568" y="144318"/>
                </a:lnTo>
                <a:lnTo>
                  <a:pt x="40355" y="104179"/>
                </a:lnTo>
                <a:lnTo>
                  <a:pt x="69208" y="69208"/>
                </a:lnTo>
                <a:lnTo>
                  <a:pt x="104179" y="40355"/>
                </a:lnTo>
                <a:lnTo>
                  <a:pt x="144318" y="18568"/>
                </a:lnTo>
                <a:lnTo>
                  <a:pt x="188673" y="4800"/>
                </a:lnTo>
                <a:lnTo>
                  <a:pt x="236296" y="0"/>
                </a:lnTo>
                <a:lnTo>
                  <a:pt x="3879646" y="0"/>
                </a:lnTo>
                <a:lnTo>
                  <a:pt x="3927265" y="4800"/>
                </a:lnTo>
                <a:lnTo>
                  <a:pt x="3971617" y="18568"/>
                </a:lnTo>
                <a:lnTo>
                  <a:pt x="4011753" y="40355"/>
                </a:lnTo>
                <a:lnTo>
                  <a:pt x="4046723" y="69208"/>
                </a:lnTo>
                <a:lnTo>
                  <a:pt x="4075575" y="104179"/>
                </a:lnTo>
                <a:lnTo>
                  <a:pt x="4097361" y="144318"/>
                </a:lnTo>
                <a:lnTo>
                  <a:pt x="4111129" y="188673"/>
                </a:lnTo>
                <a:lnTo>
                  <a:pt x="4115930" y="236296"/>
                </a:lnTo>
                <a:lnTo>
                  <a:pt x="4115930" y="2000262"/>
                </a:lnTo>
                <a:lnTo>
                  <a:pt x="4111129" y="2047881"/>
                </a:lnTo>
                <a:lnTo>
                  <a:pt x="4097361" y="2092233"/>
                </a:lnTo>
                <a:lnTo>
                  <a:pt x="4075575" y="2132369"/>
                </a:lnTo>
                <a:lnTo>
                  <a:pt x="4046723" y="2167339"/>
                </a:lnTo>
                <a:lnTo>
                  <a:pt x="4011753" y="2196191"/>
                </a:lnTo>
                <a:lnTo>
                  <a:pt x="3971617" y="2217977"/>
                </a:lnTo>
                <a:lnTo>
                  <a:pt x="3927265" y="2231745"/>
                </a:lnTo>
                <a:lnTo>
                  <a:pt x="3879646" y="2236546"/>
                </a:lnTo>
                <a:lnTo>
                  <a:pt x="236296" y="2236546"/>
                </a:lnTo>
                <a:lnTo>
                  <a:pt x="188673" y="2231745"/>
                </a:lnTo>
                <a:lnTo>
                  <a:pt x="144318" y="2217977"/>
                </a:lnTo>
                <a:lnTo>
                  <a:pt x="104179" y="2196191"/>
                </a:lnTo>
                <a:lnTo>
                  <a:pt x="69208" y="2167339"/>
                </a:lnTo>
                <a:lnTo>
                  <a:pt x="40355" y="2132369"/>
                </a:lnTo>
                <a:lnTo>
                  <a:pt x="18568" y="2092233"/>
                </a:lnTo>
                <a:lnTo>
                  <a:pt x="4800" y="2047881"/>
                </a:lnTo>
                <a:lnTo>
                  <a:pt x="0" y="2000262"/>
                </a:lnTo>
                <a:lnTo>
                  <a:pt x="0" y="236296"/>
                </a:lnTo>
                <a:close/>
              </a:path>
            </a:pathLst>
          </a:custGeom>
          <a:ln w="57150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7544" y="4360798"/>
            <a:ext cx="4116070" cy="2237105"/>
          </a:xfrm>
          <a:custGeom>
            <a:avLst/>
            <a:gdLst/>
            <a:ahLst/>
            <a:cxnLst/>
            <a:rect l="l" t="t" r="r" b="b"/>
            <a:pathLst>
              <a:path w="4116070" h="2237104">
                <a:moveTo>
                  <a:pt x="0" y="236296"/>
                </a:moveTo>
                <a:lnTo>
                  <a:pt x="4800" y="188673"/>
                </a:lnTo>
                <a:lnTo>
                  <a:pt x="18568" y="144318"/>
                </a:lnTo>
                <a:lnTo>
                  <a:pt x="40355" y="104179"/>
                </a:lnTo>
                <a:lnTo>
                  <a:pt x="69208" y="69208"/>
                </a:lnTo>
                <a:lnTo>
                  <a:pt x="104179" y="40355"/>
                </a:lnTo>
                <a:lnTo>
                  <a:pt x="144318" y="18568"/>
                </a:lnTo>
                <a:lnTo>
                  <a:pt x="188673" y="4800"/>
                </a:lnTo>
                <a:lnTo>
                  <a:pt x="236296" y="0"/>
                </a:lnTo>
                <a:lnTo>
                  <a:pt x="3879646" y="0"/>
                </a:lnTo>
                <a:lnTo>
                  <a:pt x="3927265" y="4800"/>
                </a:lnTo>
                <a:lnTo>
                  <a:pt x="3971617" y="18568"/>
                </a:lnTo>
                <a:lnTo>
                  <a:pt x="4011753" y="40355"/>
                </a:lnTo>
                <a:lnTo>
                  <a:pt x="4046723" y="69208"/>
                </a:lnTo>
                <a:lnTo>
                  <a:pt x="4075575" y="104179"/>
                </a:lnTo>
                <a:lnTo>
                  <a:pt x="4097361" y="144318"/>
                </a:lnTo>
                <a:lnTo>
                  <a:pt x="4111129" y="188673"/>
                </a:lnTo>
                <a:lnTo>
                  <a:pt x="4115930" y="236296"/>
                </a:lnTo>
                <a:lnTo>
                  <a:pt x="4115930" y="2000262"/>
                </a:lnTo>
                <a:lnTo>
                  <a:pt x="4111129" y="2047881"/>
                </a:lnTo>
                <a:lnTo>
                  <a:pt x="4097361" y="2092233"/>
                </a:lnTo>
                <a:lnTo>
                  <a:pt x="4075575" y="2132369"/>
                </a:lnTo>
                <a:lnTo>
                  <a:pt x="4046723" y="2167339"/>
                </a:lnTo>
                <a:lnTo>
                  <a:pt x="4011753" y="2196191"/>
                </a:lnTo>
                <a:lnTo>
                  <a:pt x="3971617" y="2217977"/>
                </a:lnTo>
                <a:lnTo>
                  <a:pt x="3927265" y="2231745"/>
                </a:lnTo>
                <a:lnTo>
                  <a:pt x="3879646" y="2236546"/>
                </a:lnTo>
                <a:lnTo>
                  <a:pt x="236296" y="2236546"/>
                </a:lnTo>
                <a:lnTo>
                  <a:pt x="188673" y="2231745"/>
                </a:lnTo>
                <a:lnTo>
                  <a:pt x="144318" y="2217977"/>
                </a:lnTo>
                <a:lnTo>
                  <a:pt x="104179" y="2196191"/>
                </a:lnTo>
                <a:lnTo>
                  <a:pt x="69208" y="2167339"/>
                </a:lnTo>
                <a:lnTo>
                  <a:pt x="40355" y="2132369"/>
                </a:lnTo>
                <a:lnTo>
                  <a:pt x="18568" y="2092233"/>
                </a:lnTo>
                <a:lnTo>
                  <a:pt x="4800" y="2047881"/>
                </a:lnTo>
                <a:lnTo>
                  <a:pt x="0" y="2000262"/>
                </a:lnTo>
                <a:lnTo>
                  <a:pt x="0" y="236296"/>
                </a:lnTo>
                <a:close/>
              </a:path>
            </a:pathLst>
          </a:custGeom>
          <a:ln w="57150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89868" y="3266275"/>
            <a:ext cx="3285490" cy="423075"/>
          </a:xfrm>
          <a:custGeom>
            <a:avLst/>
            <a:gdLst/>
            <a:ahLst/>
            <a:cxnLst/>
            <a:rect l="l" t="t" r="r" b="b"/>
            <a:pathLst>
              <a:path w="3285490" h="579120">
                <a:moveTo>
                  <a:pt x="3188500" y="0"/>
                </a:moveTo>
                <a:lnTo>
                  <a:pt x="96481" y="0"/>
                </a:lnTo>
                <a:lnTo>
                  <a:pt x="58925" y="7581"/>
                </a:lnTo>
                <a:lnTo>
                  <a:pt x="28257" y="28257"/>
                </a:lnTo>
                <a:lnTo>
                  <a:pt x="7581" y="58925"/>
                </a:lnTo>
                <a:lnTo>
                  <a:pt x="0" y="96481"/>
                </a:lnTo>
                <a:lnTo>
                  <a:pt x="0" y="482396"/>
                </a:lnTo>
                <a:lnTo>
                  <a:pt x="7581" y="519953"/>
                </a:lnTo>
                <a:lnTo>
                  <a:pt x="28257" y="550621"/>
                </a:lnTo>
                <a:lnTo>
                  <a:pt x="58925" y="571297"/>
                </a:lnTo>
                <a:lnTo>
                  <a:pt x="96481" y="578878"/>
                </a:lnTo>
                <a:lnTo>
                  <a:pt x="3188500" y="578878"/>
                </a:lnTo>
                <a:lnTo>
                  <a:pt x="3226056" y="571297"/>
                </a:lnTo>
                <a:lnTo>
                  <a:pt x="3256724" y="550621"/>
                </a:lnTo>
                <a:lnTo>
                  <a:pt x="3277400" y="519953"/>
                </a:lnTo>
                <a:lnTo>
                  <a:pt x="3284982" y="482396"/>
                </a:lnTo>
                <a:lnTo>
                  <a:pt x="3284982" y="96481"/>
                </a:lnTo>
                <a:lnTo>
                  <a:pt x="3277400" y="58925"/>
                </a:lnTo>
                <a:lnTo>
                  <a:pt x="3256724" y="28257"/>
                </a:lnTo>
                <a:lnTo>
                  <a:pt x="3226056" y="7581"/>
                </a:lnTo>
                <a:lnTo>
                  <a:pt x="318850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89868" y="3266275"/>
            <a:ext cx="3285490" cy="410375"/>
          </a:xfrm>
          <a:custGeom>
            <a:avLst/>
            <a:gdLst/>
            <a:ahLst/>
            <a:cxnLst/>
            <a:rect l="l" t="t" r="r" b="b"/>
            <a:pathLst>
              <a:path w="3285490" h="579120">
                <a:moveTo>
                  <a:pt x="0" y="96481"/>
                </a:moveTo>
                <a:lnTo>
                  <a:pt x="7581" y="58925"/>
                </a:lnTo>
                <a:lnTo>
                  <a:pt x="28257" y="28257"/>
                </a:lnTo>
                <a:lnTo>
                  <a:pt x="58925" y="7581"/>
                </a:lnTo>
                <a:lnTo>
                  <a:pt x="96481" y="0"/>
                </a:lnTo>
                <a:lnTo>
                  <a:pt x="3188500" y="0"/>
                </a:lnTo>
                <a:lnTo>
                  <a:pt x="3226056" y="7581"/>
                </a:lnTo>
                <a:lnTo>
                  <a:pt x="3256724" y="28257"/>
                </a:lnTo>
                <a:lnTo>
                  <a:pt x="3277400" y="58925"/>
                </a:lnTo>
                <a:lnTo>
                  <a:pt x="3284982" y="96481"/>
                </a:lnTo>
                <a:lnTo>
                  <a:pt x="3284982" y="482396"/>
                </a:lnTo>
                <a:lnTo>
                  <a:pt x="3277400" y="519953"/>
                </a:lnTo>
                <a:lnTo>
                  <a:pt x="3256724" y="550621"/>
                </a:lnTo>
                <a:lnTo>
                  <a:pt x="3226056" y="571297"/>
                </a:lnTo>
                <a:lnTo>
                  <a:pt x="3188500" y="578878"/>
                </a:lnTo>
                <a:lnTo>
                  <a:pt x="96481" y="578878"/>
                </a:lnTo>
                <a:lnTo>
                  <a:pt x="58925" y="571297"/>
                </a:lnTo>
                <a:lnTo>
                  <a:pt x="28257" y="550621"/>
                </a:lnTo>
                <a:lnTo>
                  <a:pt x="7581" y="519953"/>
                </a:lnTo>
                <a:lnTo>
                  <a:pt x="0" y="482396"/>
                </a:lnTo>
                <a:lnTo>
                  <a:pt x="0" y="96481"/>
                </a:lnTo>
                <a:close/>
              </a:path>
            </a:pathLst>
          </a:custGeom>
          <a:ln w="9525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765408" y="3296653"/>
            <a:ext cx="384442" cy="265697"/>
          </a:xfrm>
          <a:custGeom>
            <a:avLst/>
            <a:gdLst/>
            <a:ahLst/>
            <a:cxnLst/>
            <a:rect l="l" t="t" r="r" b="b"/>
            <a:pathLst>
              <a:path w="299085" h="246379">
                <a:moveTo>
                  <a:pt x="299059" y="246367"/>
                </a:moveTo>
                <a:lnTo>
                  <a:pt x="0" y="0"/>
                </a:lnTo>
              </a:path>
            </a:pathLst>
          </a:custGeom>
          <a:ln w="76200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43767" y="3188220"/>
            <a:ext cx="249554" cy="233679"/>
          </a:xfrm>
          <a:custGeom>
            <a:avLst/>
            <a:gdLst/>
            <a:ahLst/>
            <a:cxnLst/>
            <a:rect l="l" t="t" r="r" b="b"/>
            <a:pathLst>
              <a:path w="249554" h="233679">
                <a:moveTo>
                  <a:pt x="0" y="0"/>
                </a:moveTo>
                <a:lnTo>
                  <a:pt x="103759" y="233578"/>
                </a:lnTo>
                <a:lnTo>
                  <a:pt x="249123" y="57149"/>
                </a:lnTo>
                <a:lnTo>
                  <a:pt x="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84394" y="3613150"/>
            <a:ext cx="478155" cy="763752"/>
          </a:xfrm>
          <a:custGeom>
            <a:avLst/>
            <a:gdLst/>
            <a:ahLst/>
            <a:cxnLst/>
            <a:rect l="l" t="t" r="r" b="b"/>
            <a:pathLst>
              <a:path w="393700" h="629920">
                <a:moveTo>
                  <a:pt x="393115" y="0"/>
                </a:moveTo>
                <a:lnTo>
                  <a:pt x="0" y="629488"/>
                </a:lnTo>
              </a:path>
            </a:pathLst>
          </a:custGeom>
          <a:ln w="76200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583480" y="4283595"/>
            <a:ext cx="218440" cy="254635"/>
          </a:xfrm>
          <a:custGeom>
            <a:avLst/>
            <a:gdLst/>
            <a:ahLst/>
            <a:cxnLst/>
            <a:rect l="l" t="t" r="r" b="b"/>
            <a:pathLst>
              <a:path w="218439" h="254635">
                <a:moveTo>
                  <a:pt x="24129" y="0"/>
                </a:moveTo>
                <a:lnTo>
                  <a:pt x="0" y="254444"/>
                </a:lnTo>
                <a:lnTo>
                  <a:pt x="218033" y="121081"/>
                </a:lnTo>
                <a:lnTo>
                  <a:pt x="24129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538665" y="3095469"/>
            <a:ext cx="625598" cy="4423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043609" y="6089270"/>
            <a:ext cx="665675" cy="4707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2</a:t>
            </a:r>
          </a:p>
        </p:txBody>
      </p:sp>
      <p:sp>
        <p:nvSpPr>
          <p:cNvPr id="82" name="object 8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921896" y="143156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218545" y="143156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485214" y="143156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729397" y="143156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026046" y="143156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315200" y="143156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89" name="object 31"/>
          <p:cNvSpPr txBox="1"/>
          <p:nvPr/>
        </p:nvSpPr>
        <p:spPr>
          <a:xfrm>
            <a:off x="2251598" y="1721138"/>
            <a:ext cx="384336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Setting issues to solve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90" name="object 31"/>
          <p:cNvSpPr txBox="1"/>
          <p:nvPr/>
        </p:nvSpPr>
        <p:spPr>
          <a:xfrm>
            <a:off x="3405873" y="1730662"/>
            <a:ext cx="700192" cy="1326863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80000"/>
              </a:lnSpc>
            </a:pPr>
            <a:r>
              <a:rPr lang="en-US" altLang="ja-JP" sz="1400" dirty="0">
                <a:solidFill>
                  <a:schemeClr val="bg1"/>
                </a:solidFill>
              </a:rPr>
              <a:t>Identifying municipalities that can be used as reference</a:t>
            </a:r>
            <a:endParaRPr sz="1400" dirty="0">
              <a:solidFill>
                <a:schemeClr val="bg1"/>
              </a:solidFill>
              <a:latin typeface="MS PGothic"/>
              <a:cs typeface="MS PGothic"/>
            </a:endParaRPr>
          </a:p>
        </p:txBody>
      </p:sp>
      <p:sp>
        <p:nvSpPr>
          <p:cNvPr id="91" name="object 31"/>
          <p:cNvSpPr txBox="1"/>
          <p:nvPr/>
        </p:nvSpPr>
        <p:spPr>
          <a:xfrm>
            <a:off x="4714737" y="1721138"/>
            <a:ext cx="564385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Examining possible measures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92" name="object 31"/>
          <p:cNvSpPr txBox="1"/>
          <p:nvPr/>
        </p:nvSpPr>
        <p:spPr>
          <a:xfrm>
            <a:off x="6071123" y="1721138"/>
            <a:ext cx="384336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Predicting the effects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93" name="object 31"/>
          <p:cNvSpPr txBox="1"/>
          <p:nvPr/>
        </p:nvSpPr>
        <p:spPr>
          <a:xfrm>
            <a:off x="7272199" y="1721138"/>
            <a:ext cx="564385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Deciding upon measures to adopt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94" name="object 31"/>
          <p:cNvSpPr txBox="1"/>
          <p:nvPr/>
        </p:nvSpPr>
        <p:spPr>
          <a:xfrm>
            <a:off x="1008567" y="4715162"/>
            <a:ext cx="443198" cy="1399888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80000"/>
              </a:lnSpc>
            </a:pPr>
            <a:r>
              <a:rPr lang="en-US" altLang="ja-JP" dirty="0" smtClean="0">
                <a:solidFill>
                  <a:schemeClr val="bg1"/>
                </a:solidFill>
              </a:rPr>
              <a:t>Grasping characteristics</a:t>
            </a:r>
            <a:endParaRPr dirty="0">
              <a:solidFill>
                <a:schemeClr val="bg1"/>
              </a:solidFill>
              <a:latin typeface="MS PGothic"/>
              <a:cs typeface="MS PGothic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953646" y="442241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250295" y="442241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516964" y="442241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761147" y="442241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057796" y="442241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346950" y="4422411"/>
            <a:ext cx="53215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162446" y="3349261"/>
            <a:ext cx="3175104" cy="2639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sz="2000" dirty="0">
                <a:solidFill>
                  <a:schemeClr val="bg1"/>
                </a:solidFill>
              </a:rPr>
              <a:t>Support by use of “</a:t>
            </a:r>
            <a:r>
              <a:rPr lang="en-US" altLang="ja-JP" sz="2000" dirty="0" err="1">
                <a:solidFill>
                  <a:schemeClr val="bg1"/>
                </a:solidFill>
              </a:rPr>
              <a:t>EvaCva</a:t>
            </a:r>
            <a:r>
              <a:rPr lang="en-US" altLang="ja-JP" sz="2000" dirty="0">
                <a:solidFill>
                  <a:schemeClr val="bg1"/>
                </a:solidFill>
              </a:rPr>
              <a:t>”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02" name="object 65"/>
          <p:cNvSpPr txBox="1"/>
          <p:nvPr/>
        </p:nvSpPr>
        <p:spPr>
          <a:xfrm>
            <a:off x="381000" y="3683000"/>
            <a:ext cx="7397750" cy="627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9875" indent="-257175">
              <a:lnSpc>
                <a:spcPct val="85000"/>
              </a:lnSpc>
            </a:pPr>
            <a:r>
              <a:rPr lang="en-US" altLang="ja-JP" sz="2400" dirty="0" smtClean="0"/>
              <a:t>2.	To compare with the municipalities with similar characteristics and find issues to solve.</a:t>
            </a:r>
            <a:endParaRPr sz="2400" dirty="0">
              <a:latin typeface="MS PGothic"/>
              <a:cs typeface="MS PGothic"/>
            </a:endParaRPr>
          </a:p>
        </p:txBody>
      </p:sp>
      <p:sp>
        <p:nvSpPr>
          <p:cNvPr id="103" name="object 31"/>
          <p:cNvSpPr txBox="1"/>
          <p:nvPr/>
        </p:nvSpPr>
        <p:spPr>
          <a:xfrm>
            <a:off x="2296048" y="4724688"/>
            <a:ext cx="384336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Setting issues to solve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104" name="object 31"/>
          <p:cNvSpPr txBox="1"/>
          <p:nvPr/>
        </p:nvSpPr>
        <p:spPr>
          <a:xfrm>
            <a:off x="3463024" y="4721512"/>
            <a:ext cx="700192" cy="1326863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80000"/>
              </a:lnSpc>
            </a:pPr>
            <a:r>
              <a:rPr lang="en-US" altLang="ja-JP" sz="1400" dirty="0" smtClean="0"/>
              <a:t>Identifying municipalities that can be used as reference</a:t>
            </a:r>
            <a:endParaRPr sz="1400" dirty="0">
              <a:latin typeface="MS PGothic"/>
              <a:cs typeface="MS PGothic"/>
            </a:endParaRPr>
          </a:p>
        </p:txBody>
      </p:sp>
      <p:sp>
        <p:nvSpPr>
          <p:cNvPr id="105" name="object 31"/>
          <p:cNvSpPr txBox="1"/>
          <p:nvPr/>
        </p:nvSpPr>
        <p:spPr>
          <a:xfrm>
            <a:off x="4751674" y="4718338"/>
            <a:ext cx="540148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Examining possible measures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106" name="object 31"/>
          <p:cNvSpPr txBox="1"/>
          <p:nvPr/>
        </p:nvSpPr>
        <p:spPr>
          <a:xfrm>
            <a:off x="6083823" y="4718338"/>
            <a:ext cx="384336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Predicting the effects</a:t>
            </a:r>
            <a:endParaRPr dirty="0">
              <a:latin typeface="MS PGothic"/>
              <a:cs typeface="MS PGothic"/>
            </a:endParaRPr>
          </a:p>
        </p:txBody>
      </p:sp>
      <p:sp>
        <p:nvSpPr>
          <p:cNvPr id="107" name="object 31"/>
          <p:cNvSpPr txBox="1"/>
          <p:nvPr/>
        </p:nvSpPr>
        <p:spPr>
          <a:xfrm>
            <a:off x="7322999" y="4718338"/>
            <a:ext cx="564385" cy="1379094"/>
          </a:xfrm>
          <a:prstGeom prst="rect">
            <a:avLst/>
          </a:prstGeom>
        </p:spPr>
        <p:txBody>
          <a:bodyPr vert="eaVert" wrap="square" lIns="0" tIns="0" rIns="0" bIns="0" rtlCol="0">
            <a:spAutoFit/>
          </a:bodyPr>
          <a:lstStyle/>
          <a:p>
            <a:pPr marL="12700">
              <a:lnSpc>
                <a:spcPct val="65000"/>
              </a:lnSpc>
            </a:pPr>
            <a:r>
              <a:rPr lang="en-US" altLang="ja-JP" dirty="0" smtClean="0"/>
              <a:t>Deciding upon measures to adopt</a:t>
            </a:r>
            <a:endParaRPr dirty="0">
              <a:latin typeface="MS PGothic"/>
              <a:cs typeface="MS P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162" y="163309"/>
            <a:ext cx="882967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600" dirty="0"/>
              <a:t>What is “</a:t>
            </a:r>
            <a:r>
              <a:rPr lang="en-US" sz="2600" dirty="0" err="1"/>
              <a:t>EvaCva</a:t>
            </a:r>
            <a:r>
              <a:rPr lang="en-US" sz="2600" dirty="0"/>
              <a:t>”?</a:t>
            </a:r>
            <a:endParaRPr sz="2600" i="1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3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3393440"/>
            <a:ext cx="8432165" cy="25799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355">
              <a:lnSpc>
                <a:spcPct val="85000"/>
              </a:lnSpc>
            </a:pPr>
            <a:r>
              <a:rPr lang="en-US" altLang="ja-JP" sz="2800" dirty="0"/>
              <a:t>“</a:t>
            </a:r>
            <a:r>
              <a:rPr lang="en-US" altLang="ja-JP" sz="2800" dirty="0" err="1"/>
              <a:t>EvaCva</a:t>
            </a:r>
            <a:r>
              <a:rPr lang="en-US" altLang="ja-JP" sz="2800" dirty="0"/>
              <a:t>” is a tool to visualize regional characteristics, utilizing open data</a:t>
            </a:r>
            <a:r>
              <a:rPr lang="en-US" altLang="ja-JP" sz="2800" dirty="0" smtClean="0"/>
              <a:t>.</a:t>
            </a:r>
          </a:p>
          <a:p>
            <a:pPr marL="12700" marR="46355">
              <a:lnSpc>
                <a:spcPct val="85000"/>
              </a:lnSpc>
            </a:pPr>
            <a:endParaRPr lang="en-US" sz="2800" dirty="0">
              <a:latin typeface="Meiryo"/>
              <a:cs typeface="Meiryo"/>
            </a:endParaRPr>
          </a:p>
          <a:p>
            <a:pPr marL="12700" marR="46355">
              <a:lnSpc>
                <a:spcPct val="85000"/>
              </a:lnSpc>
            </a:pPr>
            <a:r>
              <a:rPr lang="en-US" altLang="ja-JP" sz="2800" dirty="0"/>
              <a:t>“Eva” stands for “</a:t>
            </a:r>
            <a:r>
              <a:rPr lang="en-US" altLang="ja-JP" sz="2800" dirty="0">
                <a:solidFill>
                  <a:schemeClr val="accent2"/>
                </a:solidFill>
              </a:rPr>
              <a:t>Evaluate</a:t>
            </a:r>
            <a:r>
              <a:rPr lang="en-US" altLang="ja-JP" sz="2800" dirty="0"/>
              <a:t>” and “</a:t>
            </a:r>
            <a:r>
              <a:rPr lang="en-US" altLang="ja-JP" sz="2800" dirty="0" err="1"/>
              <a:t>Cva</a:t>
            </a:r>
            <a:r>
              <a:rPr lang="en-US" altLang="ja-JP" sz="2800" dirty="0"/>
              <a:t>” for “</a:t>
            </a:r>
            <a:r>
              <a:rPr lang="en-US" altLang="ja-JP" sz="2800" dirty="0">
                <a:solidFill>
                  <a:schemeClr val="accent2"/>
                </a:solidFill>
              </a:rPr>
              <a:t>City Value</a:t>
            </a:r>
            <a:r>
              <a:rPr lang="en-US" altLang="ja-JP" sz="2800" dirty="0"/>
              <a:t>”. We named this tool as “</a:t>
            </a:r>
            <a:r>
              <a:rPr lang="en-US" altLang="ja-JP" sz="2800" dirty="0" err="1"/>
              <a:t>EvaCva</a:t>
            </a:r>
            <a:r>
              <a:rPr lang="en-US" altLang="ja-JP" sz="2800" dirty="0"/>
              <a:t>” by putting these two things together, and giving meaning into it to discover the value of each region and revitalize it. </a:t>
            </a:r>
            <a:endParaRPr sz="2800" dirty="0">
              <a:latin typeface="Meiryo"/>
              <a:cs typeface="Meiry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6915" y="1047978"/>
            <a:ext cx="5114290" cy="506549"/>
          </a:xfrm>
          <a:prstGeom prst="rect">
            <a:avLst/>
          </a:prstGeom>
          <a:solidFill>
            <a:srgbClr val="A30B1A"/>
          </a:solidFill>
        </p:spPr>
        <p:txBody>
          <a:bodyPr vert="horz" wrap="square" lIns="0" tIns="13970" rIns="0" bIns="0" rtlCol="0">
            <a:spAutoFit/>
          </a:bodyPr>
          <a:lstStyle/>
          <a:p>
            <a:pPr marL="117475" algn="ctr">
              <a:lnSpc>
                <a:spcPct val="100000"/>
              </a:lnSpc>
              <a:spcBef>
                <a:spcPts val="110"/>
              </a:spcBef>
            </a:pPr>
            <a:r>
              <a:rPr sz="3200" spc="-10" dirty="0" err="1" smtClean="0">
                <a:solidFill>
                  <a:srgbClr val="FFFFFF"/>
                </a:solidFill>
                <a:latin typeface="Meiryo"/>
                <a:cs typeface="Meiryo"/>
              </a:rPr>
              <a:t>EvaCva</a:t>
            </a:r>
            <a:endParaRPr sz="3200" dirty="0">
              <a:latin typeface="Meiryo"/>
              <a:cs typeface="Meiry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66036" y="2227183"/>
            <a:ext cx="2097405" cy="496931"/>
          </a:xfrm>
          <a:prstGeom prst="rect">
            <a:avLst/>
          </a:prstGeom>
          <a:solidFill>
            <a:srgbClr val="EBD9D9"/>
          </a:solidFill>
          <a:ln w="9525">
            <a:solidFill>
              <a:srgbClr val="CEA2A2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94615">
              <a:lnSpc>
                <a:spcPct val="100000"/>
              </a:lnSpc>
              <a:spcBef>
                <a:spcPts val="35"/>
              </a:spcBef>
            </a:pPr>
            <a:r>
              <a:rPr sz="3200" b="1" spc="-10" dirty="0">
                <a:solidFill>
                  <a:srgbClr val="A30B1A"/>
                </a:solidFill>
                <a:latin typeface="Meiryo"/>
                <a:cs typeface="Meiryo"/>
              </a:rPr>
              <a:t>Eva</a:t>
            </a:r>
            <a:r>
              <a:rPr sz="3200" spc="-10" dirty="0">
                <a:latin typeface="Meiryo"/>
                <a:cs typeface="Meiryo"/>
              </a:rPr>
              <a:t>lutate</a:t>
            </a:r>
            <a:endParaRPr sz="3200" dirty="0">
              <a:latin typeface="Meiryo"/>
              <a:cs typeface="Meiry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6120" y="2227183"/>
            <a:ext cx="2230120" cy="496931"/>
          </a:xfrm>
          <a:prstGeom prst="rect">
            <a:avLst/>
          </a:prstGeom>
          <a:solidFill>
            <a:srgbClr val="EBD9D9"/>
          </a:solidFill>
          <a:ln w="9525">
            <a:solidFill>
              <a:srgbClr val="CEA2A2"/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95885">
              <a:lnSpc>
                <a:spcPct val="100000"/>
              </a:lnSpc>
              <a:spcBef>
                <a:spcPts val="35"/>
              </a:spcBef>
            </a:pPr>
            <a:r>
              <a:rPr sz="3200" b="1" spc="-5" dirty="0">
                <a:solidFill>
                  <a:srgbClr val="A30B1A"/>
                </a:solidFill>
                <a:latin typeface="Meiryo"/>
                <a:cs typeface="Meiryo"/>
              </a:rPr>
              <a:t>C</a:t>
            </a:r>
            <a:r>
              <a:rPr sz="3200" spc="-5" dirty="0">
                <a:latin typeface="Meiryo"/>
                <a:cs typeface="Meiryo"/>
              </a:rPr>
              <a:t>ity</a:t>
            </a:r>
            <a:r>
              <a:rPr sz="3200" spc="-80" dirty="0">
                <a:latin typeface="Meiryo"/>
                <a:cs typeface="Meiryo"/>
              </a:rPr>
              <a:t> </a:t>
            </a:r>
            <a:r>
              <a:rPr sz="3200" b="1" spc="-35" dirty="0">
                <a:solidFill>
                  <a:srgbClr val="A30B1A"/>
                </a:solidFill>
                <a:latin typeface="Meiryo"/>
                <a:cs typeface="Meiryo"/>
              </a:rPr>
              <a:t>Va</a:t>
            </a:r>
            <a:r>
              <a:rPr sz="3200" spc="-35" dirty="0">
                <a:latin typeface="Meiryo"/>
                <a:cs typeface="Meiryo"/>
              </a:rPr>
              <a:t>lue</a:t>
            </a:r>
            <a:endParaRPr sz="3200" dirty="0">
              <a:latin typeface="Meiryo"/>
              <a:cs typeface="Meiryo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17950" y="2260600"/>
            <a:ext cx="463550" cy="4445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85000"/>
              </a:lnSpc>
            </a:pPr>
            <a:r>
              <a:rPr kumimoji="1" lang="en-US" altLang="ja-JP" sz="8000" dirty="0" smtClean="0">
                <a:ln>
                  <a:solidFill>
                    <a:schemeClr val="accent2"/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</a:rPr>
              <a:t>+</a:t>
            </a:r>
            <a:endParaRPr kumimoji="1" lang="ja-JP" altLang="en-US" sz="8000" dirty="0">
              <a:ln>
                <a:solidFill>
                  <a:schemeClr val="accent2"/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523" y="1416545"/>
            <a:ext cx="8419465" cy="614045"/>
          </a:xfrm>
          <a:custGeom>
            <a:avLst/>
            <a:gdLst/>
            <a:ahLst/>
            <a:cxnLst/>
            <a:rect l="l" t="t" r="r" b="b"/>
            <a:pathLst>
              <a:path w="8419465" h="614044">
                <a:moveTo>
                  <a:pt x="0" y="0"/>
                </a:moveTo>
                <a:lnTo>
                  <a:pt x="8418868" y="0"/>
                </a:lnTo>
                <a:lnTo>
                  <a:pt x="8418868" y="613524"/>
                </a:lnTo>
                <a:lnTo>
                  <a:pt x="0" y="61352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100" y="150608"/>
            <a:ext cx="8821737" cy="400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600" dirty="0"/>
              <a:t>Features of </a:t>
            </a:r>
            <a:r>
              <a:rPr lang="en-US" altLang="ja-JP" sz="2600" dirty="0" err="1"/>
              <a:t>EvaCva</a:t>
            </a:r>
            <a:endParaRPr sz="2600" i="1" dirty="0"/>
          </a:p>
        </p:txBody>
      </p:sp>
      <p:sp>
        <p:nvSpPr>
          <p:cNvPr id="4" name="object 4"/>
          <p:cNvSpPr txBox="1"/>
          <p:nvPr/>
        </p:nvSpPr>
        <p:spPr>
          <a:xfrm>
            <a:off x="251523" y="836714"/>
            <a:ext cx="8419465" cy="589007"/>
          </a:xfrm>
          <a:prstGeom prst="rect">
            <a:avLst/>
          </a:prstGeom>
          <a:solidFill>
            <a:srgbClr val="EBD9D9"/>
          </a:solidFill>
          <a:ln w="9525">
            <a:solidFill>
              <a:srgbClr val="CEA2A2"/>
            </a:solidFill>
          </a:ln>
        </p:spPr>
        <p:txBody>
          <a:bodyPr vert="horz" wrap="square" lIns="0" tIns="13335" rIns="0" bIns="0" rtlCol="0">
            <a:noAutofit/>
          </a:bodyPr>
          <a:lstStyle/>
          <a:p>
            <a:pPr marL="241935">
              <a:lnSpc>
                <a:spcPct val="85000"/>
              </a:lnSpc>
              <a:spcBef>
                <a:spcPts val="105"/>
              </a:spcBef>
            </a:pPr>
            <a:r>
              <a:rPr lang="en-US" altLang="ja-JP" sz="2200" dirty="0"/>
              <a:t>Grasping characteristics of municipalities multilaterally, from the viewpoint of environment, economics and society.</a:t>
            </a:r>
            <a:endParaRPr sz="2200" dirty="0">
              <a:latin typeface="Meiryo"/>
              <a:cs typeface="Meiry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5749" y="3274529"/>
            <a:ext cx="1604834" cy="1364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8972" y="5203456"/>
            <a:ext cx="1609858" cy="13853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31795" y="1944204"/>
            <a:ext cx="1936750" cy="308610"/>
          </a:xfrm>
          <a:custGeom>
            <a:avLst/>
            <a:gdLst/>
            <a:ahLst/>
            <a:cxnLst/>
            <a:rect l="l" t="t" r="r" b="b"/>
            <a:pathLst>
              <a:path w="1936750" h="308610">
                <a:moveTo>
                  <a:pt x="0" y="0"/>
                </a:moveTo>
                <a:lnTo>
                  <a:pt x="1936343" y="308190"/>
                </a:lnTo>
              </a:path>
            </a:pathLst>
          </a:custGeom>
          <a:ln w="9525">
            <a:solidFill>
              <a:srgbClr val="5756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51895" y="1944204"/>
            <a:ext cx="16510" cy="308610"/>
          </a:xfrm>
          <a:custGeom>
            <a:avLst/>
            <a:gdLst/>
            <a:ahLst/>
            <a:cxnLst/>
            <a:rect l="l" t="t" r="r" b="b"/>
            <a:pathLst>
              <a:path w="16510" h="308610">
                <a:moveTo>
                  <a:pt x="0" y="0"/>
                </a:moveTo>
                <a:lnTo>
                  <a:pt x="16256" y="308190"/>
                </a:lnTo>
              </a:path>
            </a:pathLst>
          </a:custGeom>
          <a:ln w="9524">
            <a:solidFill>
              <a:srgbClr val="5756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68138" y="1944204"/>
            <a:ext cx="2165350" cy="308610"/>
          </a:xfrm>
          <a:custGeom>
            <a:avLst/>
            <a:gdLst/>
            <a:ahLst/>
            <a:cxnLst/>
            <a:rect l="l" t="t" r="r" b="b"/>
            <a:pathLst>
              <a:path w="2165350" h="308610">
                <a:moveTo>
                  <a:pt x="2165286" y="0"/>
                </a:moveTo>
                <a:lnTo>
                  <a:pt x="0" y="308190"/>
                </a:lnTo>
              </a:path>
            </a:pathLst>
          </a:custGeom>
          <a:ln w="9525">
            <a:solidFill>
              <a:srgbClr val="5756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692065" y="3457511"/>
            <a:ext cx="4255135" cy="462280"/>
          </a:xfrm>
          <a:prstGeom prst="rect">
            <a:avLst/>
          </a:prstGeom>
          <a:solidFill>
            <a:srgbClr val="A30B1A"/>
          </a:solidFill>
        </p:spPr>
        <p:txBody>
          <a:bodyPr vert="horz" wrap="square" lIns="0" tIns="17780" rIns="0" bIns="0" rtlCol="0" anchor="ctr" anchorCtr="0">
            <a:noAutofit/>
          </a:bodyPr>
          <a:lstStyle/>
          <a:p>
            <a:pPr marL="91440">
              <a:lnSpc>
                <a:spcPct val="100000"/>
              </a:lnSpc>
              <a:spcBef>
                <a:spcPts val="140"/>
              </a:spcBef>
            </a:pPr>
            <a:r>
              <a:rPr lang="en-US" altLang="ja-JP" sz="2000" dirty="0">
                <a:solidFill>
                  <a:schemeClr val="bg1"/>
                </a:solidFill>
              </a:rPr>
              <a:t>Regional characteristics are similar.</a:t>
            </a:r>
            <a:endParaRPr sz="2000" dirty="0">
              <a:solidFill>
                <a:schemeClr val="bg1"/>
              </a:solidFill>
              <a:latin typeface="Meiryo"/>
              <a:cs typeface="Meiryo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01044" y="5301208"/>
            <a:ext cx="4396740" cy="1200785"/>
          </a:xfrm>
          <a:custGeom>
            <a:avLst/>
            <a:gdLst/>
            <a:ahLst/>
            <a:cxnLst/>
            <a:rect l="l" t="t" r="r" b="b"/>
            <a:pathLst>
              <a:path w="4396740" h="1200785">
                <a:moveTo>
                  <a:pt x="0" y="0"/>
                </a:moveTo>
                <a:lnTo>
                  <a:pt x="4396460" y="0"/>
                </a:lnTo>
                <a:lnTo>
                  <a:pt x="4396460" y="1200327"/>
                </a:lnTo>
                <a:lnTo>
                  <a:pt x="0" y="1200327"/>
                </a:lnTo>
                <a:lnTo>
                  <a:pt x="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779784" y="5391573"/>
            <a:ext cx="4157308" cy="106647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91440" marR="5080">
              <a:lnSpc>
                <a:spcPct val="85000"/>
              </a:lnSpc>
            </a:pPr>
            <a:r>
              <a:rPr lang="en-US" altLang="ja-JP" sz="2000" dirty="0">
                <a:solidFill>
                  <a:schemeClr val="bg1"/>
                </a:solidFill>
              </a:rPr>
              <a:t>Municipalities that are suitable to use as reference are outputted in the order of higher priority based on independent evaluation functions.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87303" y="4330039"/>
            <a:ext cx="4264660" cy="471805"/>
          </a:xfrm>
          <a:prstGeom prst="rect">
            <a:avLst/>
          </a:prstGeom>
          <a:solidFill>
            <a:srgbClr val="A30B1A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91440">
              <a:spcBef>
                <a:spcPts val="140"/>
              </a:spcBef>
            </a:pPr>
            <a:r>
              <a:rPr lang="en-US" altLang="ja-JP" sz="2000" dirty="0">
                <a:solidFill>
                  <a:schemeClr val="bg1"/>
                </a:solidFill>
              </a:rPr>
              <a:t>Reference indices are outstanding.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680237" y="4139539"/>
            <a:ext cx="73660" cy="78105"/>
          </a:xfrm>
          <a:custGeom>
            <a:avLst/>
            <a:gdLst/>
            <a:ahLst/>
            <a:cxnLst/>
            <a:rect l="l" t="t" r="r" b="b"/>
            <a:pathLst>
              <a:path w="73659" h="78104">
                <a:moveTo>
                  <a:pt x="73050" y="0"/>
                </a:moveTo>
                <a:lnTo>
                  <a:pt x="0" y="0"/>
                </a:lnTo>
                <a:lnTo>
                  <a:pt x="0" y="77787"/>
                </a:lnTo>
                <a:lnTo>
                  <a:pt x="73050" y="77787"/>
                </a:lnTo>
                <a:lnTo>
                  <a:pt x="7305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02450" y="4066514"/>
            <a:ext cx="229235" cy="73025"/>
          </a:xfrm>
          <a:custGeom>
            <a:avLst/>
            <a:gdLst/>
            <a:ahLst/>
            <a:cxnLst/>
            <a:rect l="l" t="t" r="r" b="b"/>
            <a:pathLst>
              <a:path w="229234" h="73025">
                <a:moveTo>
                  <a:pt x="228625" y="0"/>
                </a:moveTo>
                <a:lnTo>
                  <a:pt x="0" y="0"/>
                </a:lnTo>
                <a:lnTo>
                  <a:pt x="0" y="73025"/>
                </a:lnTo>
                <a:lnTo>
                  <a:pt x="228625" y="73025"/>
                </a:lnTo>
                <a:lnTo>
                  <a:pt x="228625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80237" y="3988727"/>
            <a:ext cx="73660" cy="78105"/>
          </a:xfrm>
          <a:custGeom>
            <a:avLst/>
            <a:gdLst/>
            <a:ahLst/>
            <a:cxnLst/>
            <a:rect l="l" t="t" r="r" b="b"/>
            <a:pathLst>
              <a:path w="73659" h="78104">
                <a:moveTo>
                  <a:pt x="73050" y="0"/>
                </a:moveTo>
                <a:lnTo>
                  <a:pt x="0" y="0"/>
                </a:lnTo>
                <a:lnTo>
                  <a:pt x="0" y="77787"/>
                </a:lnTo>
                <a:lnTo>
                  <a:pt x="73050" y="77787"/>
                </a:lnTo>
                <a:lnTo>
                  <a:pt x="73050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602450" y="3988727"/>
            <a:ext cx="229235" cy="228600"/>
          </a:xfrm>
          <a:custGeom>
            <a:avLst/>
            <a:gdLst/>
            <a:ahLst/>
            <a:cxnLst/>
            <a:rect l="l" t="t" r="r" b="b"/>
            <a:pathLst>
              <a:path w="229234" h="228600">
                <a:moveTo>
                  <a:pt x="0" y="77787"/>
                </a:moveTo>
                <a:lnTo>
                  <a:pt x="77787" y="77787"/>
                </a:lnTo>
                <a:lnTo>
                  <a:pt x="77787" y="0"/>
                </a:lnTo>
                <a:lnTo>
                  <a:pt x="150837" y="0"/>
                </a:lnTo>
                <a:lnTo>
                  <a:pt x="150837" y="77787"/>
                </a:lnTo>
                <a:lnTo>
                  <a:pt x="228625" y="77787"/>
                </a:lnTo>
                <a:lnTo>
                  <a:pt x="228625" y="150812"/>
                </a:lnTo>
                <a:lnTo>
                  <a:pt x="150837" y="150812"/>
                </a:lnTo>
                <a:lnTo>
                  <a:pt x="150837" y="228600"/>
                </a:lnTo>
                <a:lnTo>
                  <a:pt x="77787" y="228600"/>
                </a:lnTo>
                <a:lnTo>
                  <a:pt x="77787" y="150812"/>
                </a:lnTo>
                <a:lnTo>
                  <a:pt x="0" y="150812"/>
                </a:lnTo>
                <a:lnTo>
                  <a:pt x="0" y="77787"/>
                </a:lnTo>
                <a:close/>
              </a:path>
            </a:pathLst>
          </a:custGeom>
          <a:ln w="9525">
            <a:solidFill>
              <a:srgbClr val="A30B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90462" y="4962499"/>
            <a:ext cx="732790" cy="278765"/>
          </a:xfrm>
          <a:custGeom>
            <a:avLst/>
            <a:gdLst/>
            <a:ahLst/>
            <a:cxnLst/>
            <a:rect l="l" t="t" r="r" b="b"/>
            <a:pathLst>
              <a:path w="732790" h="278764">
                <a:moveTo>
                  <a:pt x="732713" y="139369"/>
                </a:moveTo>
                <a:lnTo>
                  <a:pt x="0" y="139369"/>
                </a:lnTo>
                <a:lnTo>
                  <a:pt x="366356" y="278739"/>
                </a:lnTo>
                <a:lnTo>
                  <a:pt x="732713" y="139369"/>
                </a:lnTo>
                <a:close/>
              </a:path>
              <a:path w="732790" h="278764">
                <a:moveTo>
                  <a:pt x="549541" y="0"/>
                </a:moveTo>
                <a:lnTo>
                  <a:pt x="183184" y="0"/>
                </a:lnTo>
                <a:lnTo>
                  <a:pt x="183184" y="139369"/>
                </a:lnTo>
                <a:lnTo>
                  <a:pt x="549541" y="139369"/>
                </a:lnTo>
                <a:lnTo>
                  <a:pt x="549541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90462" y="4962499"/>
            <a:ext cx="732790" cy="278765"/>
          </a:xfrm>
          <a:custGeom>
            <a:avLst/>
            <a:gdLst/>
            <a:ahLst/>
            <a:cxnLst/>
            <a:rect l="l" t="t" r="r" b="b"/>
            <a:pathLst>
              <a:path w="732790" h="278764">
                <a:moveTo>
                  <a:pt x="0" y="139369"/>
                </a:moveTo>
                <a:lnTo>
                  <a:pt x="183184" y="139369"/>
                </a:lnTo>
                <a:lnTo>
                  <a:pt x="183184" y="0"/>
                </a:lnTo>
                <a:lnTo>
                  <a:pt x="549541" y="0"/>
                </a:lnTo>
                <a:lnTo>
                  <a:pt x="549541" y="139369"/>
                </a:lnTo>
                <a:lnTo>
                  <a:pt x="732713" y="139369"/>
                </a:lnTo>
                <a:lnTo>
                  <a:pt x="366356" y="278739"/>
                </a:lnTo>
                <a:lnTo>
                  <a:pt x="0" y="139369"/>
                </a:lnTo>
                <a:close/>
              </a:path>
            </a:pathLst>
          </a:custGeom>
          <a:ln w="9525">
            <a:solidFill>
              <a:srgbClr val="A30B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99653" y="1494124"/>
            <a:ext cx="635004" cy="49486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  <a:tabLst>
                <a:tab pos="1659255" algn="l"/>
              </a:tabLst>
            </a:pPr>
            <a:r>
              <a:rPr lang="en-US" altLang="ja-JP" dirty="0"/>
              <a:t>Open Data</a:t>
            </a:r>
            <a:endParaRPr dirty="0">
              <a:latin typeface="Meiryo"/>
              <a:cs typeface="Meiryo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4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281495" y="1508427"/>
            <a:ext cx="1922243" cy="42049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85000"/>
              </a:lnSpc>
            </a:pPr>
            <a:r>
              <a:rPr lang="en-US" altLang="ja-JP" sz="1400" dirty="0">
                <a:solidFill>
                  <a:schemeClr val="tx1"/>
                </a:solidFill>
              </a:rPr>
              <a:t>Statistical Data of the National Government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317202" y="1508427"/>
            <a:ext cx="2950107" cy="42049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85000"/>
              </a:lnSpc>
            </a:pPr>
            <a:r>
              <a:rPr lang="en-US" altLang="ja-JP" sz="1400" dirty="0">
                <a:solidFill>
                  <a:schemeClr val="tx1"/>
                </a:solidFill>
              </a:rPr>
              <a:t>Data released by Government Departments, Ministries and Agencies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6477000" y="1508427"/>
            <a:ext cx="1922243" cy="42049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85000"/>
              </a:lnSpc>
            </a:pPr>
            <a:r>
              <a:rPr lang="en-US" altLang="ja-JP" sz="1400" dirty="0">
                <a:solidFill>
                  <a:schemeClr val="tx1"/>
                </a:solidFill>
              </a:rPr>
              <a:t>Data released by Municipalities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215919" y="2302686"/>
            <a:ext cx="5339562" cy="38044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2700" algn="ctr">
              <a:lnSpc>
                <a:spcPct val="100000"/>
              </a:lnSpc>
              <a:tabLst>
                <a:tab pos="1659255" algn="l"/>
              </a:tabLst>
            </a:pPr>
            <a:r>
              <a:rPr lang="en-US" altLang="ja-JP" sz="2200" dirty="0"/>
              <a:t>Collection, indexing and visualization of data</a:t>
            </a:r>
            <a:endParaRPr lang="en-US" altLang="ja-JP" sz="2200" dirty="0">
              <a:latin typeface="Meiryo"/>
              <a:cs typeface="Meiryo"/>
            </a:endParaRPr>
          </a:p>
        </p:txBody>
      </p:sp>
      <p:sp>
        <p:nvSpPr>
          <p:cNvPr id="42" name="object 35"/>
          <p:cNvSpPr txBox="1"/>
          <p:nvPr/>
        </p:nvSpPr>
        <p:spPr>
          <a:xfrm>
            <a:off x="359488" y="2903385"/>
            <a:ext cx="3458299" cy="327049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  <a:tabLst>
                <a:tab pos="1659255" algn="l"/>
              </a:tabLst>
            </a:pPr>
            <a:r>
              <a:rPr lang="en-US" altLang="ja-JP" b="1" dirty="0" smtClean="0"/>
              <a:t>1) Deviation </a:t>
            </a:r>
            <a:r>
              <a:rPr lang="en-US" altLang="ja-JP" b="1" dirty="0"/>
              <a:t>Radar Chart</a:t>
            </a:r>
            <a:endParaRPr b="1" dirty="0">
              <a:latin typeface="Meiryo"/>
              <a:cs typeface="Meiryo"/>
            </a:endParaRPr>
          </a:p>
        </p:txBody>
      </p:sp>
      <p:sp>
        <p:nvSpPr>
          <p:cNvPr id="43" name="object 35"/>
          <p:cNvSpPr txBox="1"/>
          <p:nvPr/>
        </p:nvSpPr>
        <p:spPr>
          <a:xfrm>
            <a:off x="359488" y="4860670"/>
            <a:ext cx="3458299" cy="327049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  <a:tabLst>
                <a:tab pos="1659255" algn="l"/>
              </a:tabLst>
            </a:pPr>
            <a:r>
              <a:rPr lang="en-US" altLang="ja-JP" b="1" dirty="0" smtClean="0"/>
              <a:t>2) </a:t>
            </a:r>
            <a:r>
              <a:rPr lang="en-US" altLang="ja-JP" b="1" dirty="0"/>
              <a:t>Scatter Chart</a:t>
            </a:r>
            <a:endParaRPr b="1" dirty="0">
              <a:latin typeface="Meiryo"/>
              <a:cs typeface="Meiryo"/>
            </a:endParaRPr>
          </a:p>
        </p:txBody>
      </p:sp>
      <p:sp>
        <p:nvSpPr>
          <p:cNvPr id="44" name="object 35"/>
          <p:cNvSpPr txBox="1"/>
          <p:nvPr/>
        </p:nvSpPr>
        <p:spPr>
          <a:xfrm>
            <a:off x="4657836" y="2903385"/>
            <a:ext cx="4232535" cy="327049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>
              <a:lnSpc>
                <a:spcPct val="100000"/>
              </a:lnSpc>
              <a:tabLst>
                <a:tab pos="1659255" algn="l"/>
              </a:tabLst>
            </a:pPr>
            <a:r>
              <a:rPr lang="en-US" altLang="ja-JP" b="1" dirty="0" smtClean="0"/>
              <a:t>3) </a:t>
            </a:r>
            <a:r>
              <a:rPr lang="en-US" altLang="ja-JP" b="1" dirty="0"/>
              <a:t>Extraction of reference municipalities</a:t>
            </a:r>
            <a:endParaRPr b="1" dirty="0">
              <a:latin typeface="Meiryo"/>
              <a:cs typeface="Meiryo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75755" y="3270481"/>
            <a:ext cx="2496245" cy="1374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lvl="0" indent="-1333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1400" dirty="0"/>
              <a:t>Strength and weakness of your own municipality can be grasped at a glance. </a:t>
            </a:r>
            <a:endParaRPr lang="ja-JP" altLang="ja-JP" sz="1400" dirty="0"/>
          </a:p>
          <a:p>
            <a:pPr marL="133350" indent="-1333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1400" dirty="0"/>
              <a:t>By overlapping the chart of your own municipality with those of others, you can make a multilateral comparison.</a:t>
            </a:r>
            <a:endParaRPr kumimoji="1" lang="ja-JP" altLang="en-US" sz="14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75755" y="5225540"/>
            <a:ext cx="2496245" cy="1009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lvl="0" indent="-1333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1400" dirty="0" smtClean="0"/>
              <a:t>You </a:t>
            </a:r>
            <a:r>
              <a:rPr lang="en-US" altLang="ja-JP" sz="1400" dirty="0"/>
              <a:t>can identify other municipalities with outstanding achievements. </a:t>
            </a:r>
          </a:p>
          <a:p>
            <a:pPr marL="133350" lvl="0" indent="-1333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1400" dirty="0"/>
              <a:t>You can identify indices with strong correlation.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209" y="166878"/>
            <a:ext cx="882967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600" dirty="0"/>
              <a:t>Indices handled by </a:t>
            </a:r>
            <a:r>
              <a:rPr lang="en-US" altLang="ja-JP" sz="2600" dirty="0" err="1"/>
              <a:t>EvaCva</a:t>
            </a:r>
            <a:endParaRPr sz="2600" i="1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575" y="763511"/>
            <a:ext cx="8799195" cy="7963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3530" marR="5080" indent="-291465">
              <a:lnSpc>
                <a:spcPct val="85000"/>
              </a:lnSpc>
            </a:pPr>
            <a:r>
              <a:rPr sz="2000" dirty="0">
                <a:solidFill>
                  <a:srgbClr val="A30B1A"/>
                </a:solidFill>
                <a:latin typeface="Wingdings"/>
                <a:cs typeface="Wingdings"/>
              </a:rPr>
              <a:t></a:t>
            </a:r>
            <a:r>
              <a:rPr sz="2000" spc="-80" dirty="0">
                <a:solidFill>
                  <a:srgbClr val="A30B1A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2000" dirty="0"/>
              <a:t>A total of 127 indices (at present) in the fields of environment, economy and society are established based on the needs, out of a total of more than 1,200 different open data items.</a:t>
            </a:r>
            <a:endParaRPr sz="2000" dirty="0">
              <a:latin typeface="Meiryo"/>
              <a:cs typeface="Meiry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69735"/>
              </p:ext>
            </p:extLst>
          </p:nvPr>
        </p:nvGraphicFramePr>
        <p:xfrm>
          <a:off x="-127000" y="1556791"/>
          <a:ext cx="9397998" cy="5244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504"/>
                <a:gridCol w="826919"/>
                <a:gridCol w="1274821"/>
                <a:gridCol w="1835474"/>
                <a:gridCol w="1688637"/>
                <a:gridCol w="1595194"/>
                <a:gridCol w="1693999"/>
                <a:gridCol w="248450"/>
              </a:tblGrid>
              <a:tr h="278683">
                <a:tc rowSpan="12">
                  <a:txBody>
                    <a:bodyPr/>
                    <a:lstStyle/>
                    <a:p>
                      <a:endParaRPr sz="1100" dirty="0">
                        <a:latin typeface="+mn-lt"/>
                        <a:cs typeface="Meiryo"/>
                      </a:endParaRPr>
                    </a:p>
                  </a:txBody>
                  <a:tcPr marL="18000" marR="18000" marT="18000" marB="18000" anchor="ctr"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Category</a:t>
                      </a:r>
                      <a:endParaRPr lang="ja-JP" sz="11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A30B1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Evaluation Factors</a:t>
                      </a:r>
                      <a:endParaRPr lang="ja-JP" sz="11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A30B1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Major Indices</a:t>
                      </a:r>
                      <a:endParaRPr lang="ja-JP" sz="11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A30B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endParaRPr sz="1100">
                        <a:latin typeface="+mn-lt"/>
                        <a:cs typeface="Meiryo"/>
                      </a:endParaRPr>
                    </a:p>
                  </a:txBody>
                  <a:tcPr marL="18000" marR="18000" marT="18000" marB="18000" anchor="ctr"/>
                </a:tc>
              </a:tr>
              <a:tr h="3933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Economy</a:t>
                      </a:r>
                      <a:endParaRPr lang="ja-JP" altLang="ja-JP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(41 indices)</a:t>
                      </a:r>
                      <a:endParaRPr sz="1100" dirty="0">
                        <a:latin typeface="+mn-lt"/>
                        <a:cs typeface="Meiryo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Financial soundness</a:t>
                      </a:r>
                      <a:endParaRPr lang="ja-JP" sz="1100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Local tax revenue </a:t>
                      </a:r>
                      <a:endParaRPr lang="ja-JP" sz="1100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Financial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index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Ratio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net cost of bonds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Collection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rate of tax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3158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Industrial scale</a:t>
                      </a:r>
                      <a:endParaRPr lang="ja-JP" sz="1100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Gross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regional product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Added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value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Business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income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employees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3158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Personal income</a:t>
                      </a:r>
                      <a:endParaRPr lang="ja-JP" sz="1100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Taxable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income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Completely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unemployment rate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Price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residential land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Taxable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income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52920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 dirty="0">
                        <a:latin typeface="+mn-lt"/>
                        <a:cs typeface="Times New Roman"/>
                      </a:endParaRPr>
                    </a:p>
                    <a:p>
                      <a:pPr algn="ctr"/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Society</a:t>
                      </a:r>
                      <a:endParaRPr lang="ja-JP" altLang="ja-JP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(61 indices)</a:t>
                      </a:r>
                      <a:endParaRPr sz="1100" dirty="0">
                        <a:latin typeface="+mn-lt"/>
                        <a:cs typeface="Meiryo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infrastructure</a:t>
                      </a:r>
                      <a:endParaRPr sz="1100" dirty="0">
                        <a:latin typeface="+mn-lt"/>
                        <a:cs typeface="Meiryo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hospitals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Sewage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system coverage rate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public halls and libraries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Area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city parks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homes for  elderly people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Regional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area by usage of land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day-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nurseries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5291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Social services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traffic accidents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Consultation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fees based on national health insurance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recognized criminal offences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Average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life expectancy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fire outbreaks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general administrative workers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teachers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doctors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25670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Living environment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Living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floor space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vacant houses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detached houses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retail stores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residences by the distance to the nearest facilities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households with short commuting time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  <a:tab pos="34582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2736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Population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fertility rate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Population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by 3 categories of ages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Population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trends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marriages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Daytime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population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single-living aged persons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Population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density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3158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Regional vitality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commuters from other areas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Number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new residential construction starts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31583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algn="ctr"/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  <a:endParaRPr lang="ja-JP" altLang="ja-JP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/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(25 indices)</a:t>
                      </a:r>
                      <a:endParaRPr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Environmental resources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Ratio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both forests and fields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Ratio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cultivation- abandoned land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Inhabitable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land area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  <a:tab pos="34582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315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Environmental quality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River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water quality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Air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quality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1691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A30B1A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Environmental load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>
                      <a:solidFill>
                        <a:srgbClr val="A30B1A"/>
                      </a:solidFill>
                      <a:prstDash val="solid"/>
                    </a:lnL>
                    <a:lnR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30B1A"/>
                      </a:solidFill>
                      <a:prstDash val="soli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Amount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CO</a:t>
                      </a:r>
                      <a:r>
                        <a:rPr lang="en-US" sz="1100" kern="1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emissions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Amount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final disposal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A30B1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Amount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discharged waste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Amount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of emitted chemical substances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Recycling 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rate of waste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013" indent="-100013" algn="l">
                        <a:lnSpc>
                          <a:spcPct val="8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43710" algn="l"/>
                        </a:tabLst>
                      </a:pPr>
                      <a:endParaRPr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30B1A"/>
                      </a:solidFill>
                      <a:prstDash val="solid"/>
                    </a:lnR>
                    <a:lnT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0B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0B1A"/>
                      </a:solidFill>
                      <a:prstDash val="solid"/>
                    </a:lnL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endParaRPr sz="1100" dirty="0">
                        <a:latin typeface="+mn-lt"/>
                        <a:cs typeface="Meiryo"/>
                      </a:endParaRPr>
                    </a:p>
                  </a:txBody>
                  <a:tcPr marL="18000" marR="18000" marT="18000" marB="1800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19155" y="1596161"/>
            <a:ext cx="4129404" cy="3801110"/>
          </a:xfrm>
          <a:custGeom>
            <a:avLst/>
            <a:gdLst/>
            <a:ahLst/>
            <a:cxnLst/>
            <a:rect l="l" t="t" r="r" b="b"/>
            <a:pathLst>
              <a:path w="4129404" h="3801110">
                <a:moveTo>
                  <a:pt x="0" y="0"/>
                </a:moveTo>
                <a:lnTo>
                  <a:pt x="4129303" y="0"/>
                </a:lnTo>
                <a:lnTo>
                  <a:pt x="4129303" y="3801084"/>
                </a:lnTo>
                <a:lnTo>
                  <a:pt x="0" y="380108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5541" y="1596161"/>
            <a:ext cx="3888740" cy="3801110"/>
          </a:xfrm>
          <a:custGeom>
            <a:avLst/>
            <a:gdLst/>
            <a:ahLst/>
            <a:cxnLst/>
            <a:rect l="l" t="t" r="r" b="b"/>
            <a:pathLst>
              <a:path w="3888740" h="3801110">
                <a:moveTo>
                  <a:pt x="0" y="0"/>
                </a:moveTo>
                <a:lnTo>
                  <a:pt x="3888435" y="0"/>
                </a:lnTo>
                <a:lnTo>
                  <a:pt x="3888435" y="3801084"/>
                </a:lnTo>
                <a:lnTo>
                  <a:pt x="0" y="380108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0488" y="173553"/>
            <a:ext cx="882967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600" dirty="0"/>
              <a:t>Example of utilizing </a:t>
            </a:r>
            <a:r>
              <a:rPr lang="en-US" altLang="ja-JP" sz="2600" dirty="0" err="1"/>
              <a:t>EvaCva</a:t>
            </a:r>
            <a:r>
              <a:rPr lang="en-US" altLang="ja-JP" sz="2600" dirty="0"/>
              <a:t> together with RESAS</a:t>
            </a:r>
            <a:endParaRPr sz="2600" i="1" dirty="0"/>
          </a:p>
        </p:txBody>
      </p:sp>
      <p:sp>
        <p:nvSpPr>
          <p:cNvPr id="5" name="object 5"/>
          <p:cNvSpPr/>
          <p:nvPr/>
        </p:nvSpPr>
        <p:spPr>
          <a:xfrm>
            <a:off x="1724355" y="1340777"/>
            <a:ext cx="1231265" cy="511175"/>
          </a:xfrm>
          <a:custGeom>
            <a:avLst/>
            <a:gdLst/>
            <a:ahLst/>
            <a:cxnLst/>
            <a:rect l="l" t="t" r="r" b="b"/>
            <a:pathLst>
              <a:path w="1231264" h="511175">
                <a:moveTo>
                  <a:pt x="1145654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8"/>
                </a:lnTo>
                <a:lnTo>
                  <a:pt x="24933" y="485841"/>
                </a:lnTo>
                <a:lnTo>
                  <a:pt x="51992" y="504089"/>
                </a:lnTo>
                <a:lnTo>
                  <a:pt x="85128" y="510781"/>
                </a:lnTo>
                <a:lnTo>
                  <a:pt x="1145654" y="510781"/>
                </a:lnTo>
                <a:lnTo>
                  <a:pt x="1178790" y="504089"/>
                </a:lnTo>
                <a:lnTo>
                  <a:pt x="1205849" y="485841"/>
                </a:lnTo>
                <a:lnTo>
                  <a:pt x="1224092" y="458778"/>
                </a:lnTo>
                <a:lnTo>
                  <a:pt x="1230782" y="425640"/>
                </a:lnTo>
                <a:lnTo>
                  <a:pt x="1230782" y="85128"/>
                </a:lnTo>
                <a:lnTo>
                  <a:pt x="1224092" y="51992"/>
                </a:lnTo>
                <a:lnTo>
                  <a:pt x="1205849" y="24933"/>
                </a:lnTo>
                <a:lnTo>
                  <a:pt x="1178790" y="6689"/>
                </a:lnTo>
                <a:lnTo>
                  <a:pt x="11456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24355" y="1340777"/>
            <a:ext cx="1231265" cy="511175"/>
          </a:xfrm>
          <a:custGeom>
            <a:avLst/>
            <a:gdLst/>
            <a:ahLst/>
            <a:cxnLst/>
            <a:rect l="l" t="t" r="r" b="b"/>
            <a:pathLst>
              <a:path w="1231264" h="511175">
                <a:moveTo>
                  <a:pt x="0" y="85128"/>
                </a:moveTo>
                <a:lnTo>
                  <a:pt x="6689" y="51992"/>
                </a:lnTo>
                <a:lnTo>
                  <a:pt x="24933" y="24933"/>
                </a:lnTo>
                <a:lnTo>
                  <a:pt x="51992" y="6689"/>
                </a:lnTo>
                <a:lnTo>
                  <a:pt x="85128" y="0"/>
                </a:lnTo>
                <a:lnTo>
                  <a:pt x="1145654" y="0"/>
                </a:lnTo>
                <a:lnTo>
                  <a:pt x="1178790" y="6689"/>
                </a:lnTo>
                <a:lnTo>
                  <a:pt x="1205849" y="24933"/>
                </a:lnTo>
                <a:lnTo>
                  <a:pt x="1224092" y="51992"/>
                </a:lnTo>
                <a:lnTo>
                  <a:pt x="1230782" y="85128"/>
                </a:lnTo>
                <a:lnTo>
                  <a:pt x="1230782" y="425640"/>
                </a:lnTo>
                <a:lnTo>
                  <a:pt x="1224092" y="458778"/>
                </a:lnTo>
                <a:lnTo>
                  <a:pt x="1205849" y="485841"/>
                </a:lnTo>
                <a:lnTo>
                  <a:pt x="1178790" y="504089"/>
                </a:lnTo>
                <a:lnTo>
                  <a:pt x="1145654" y="510781"/>
                </a:lnTo>
                <a:lnTo>
                  <a:pt x="85128" y="510781"/>
                </a:lnTo>
                <a:lnTo>
                  <a:pt x="51992" y="504089"/>
                </a:lnTo>
                <a:lnTo>
                  <a:pt x="24933" y="485841"/>
                </a:lnTo>
                <a:lnTo>
                  <a:pt x="6689" y="458778"/>
                </a:lnTo>
                <a:lnTo>
                  <a:pt x="0" y="425640"/>
                </a:lnTo>
                <a:lnTo>
                  <a:pt x="0" y="85128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41630" y="1340777"/>
            <a:ext cx="1325245" cy="511175"/>
          </a:xfrm>
          <a:custGeom>
            <a:avLst/>
            <a:gdLst/>
            <a:ahLst/>
            <a:cxnLst/>
            <a:rect l="l" t="t" r="r" b="b"/>
            <a:pathLst>
              <a:path w="1325245" h="511175">
                <a:moveTo>
                  <a:pt x="1240091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8"/>
                </a:lnTo>
                <a:lnTo>
                  <a:pt x="24933" y="485841"/>
                </a:lnTo>
                <a:lnTo>
                  <a:pt x="51992" y="504089"/>
                </a:lnTo>
                <a:lnTo>
                  <a:pt x="85128" y="510781"/>
                </a:lnTo>
                <a:lnTo>
                  <a:pt x="1240091" y="510781"/>
                </a:lnTo>
                <a:lnTo>
                  <a:pt x="1273227" y="504089"/>
                </a:lnTo>
                <a:lnTo>
                  <a:pt x="1300286" y="485841"/>
                </a:lnTo>
                <a:lnTo>
                  <a:pt x="1318529" y="458778"/>
                </a:lnTo>
                <a:lnTo>
                  <a:pt x="1325219" y="425640"/>
                </a:lnTo>
                <a:lnTo>
                  <a:pt x="1325219" y="85128"/>
                </a:lnTo>
                <a:lnTo>
                  <a:pt x="1318529" y="51992"/>
                </a:lnTo>
                <a:lnTo>
                  <a:pt x="1300286" y="24933"/>
                </a:lnTo>
                <a:lnTo>
                  <a:pt x="1273227" y="6689"/>
                </a:lnTo>
                <a:lnTo>
                  <a:pt x="1240091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41630" y="1340777"/>
            <a:ext cx="1325245" cy="511175"/>
          </a:xfrm>
          <a:custGeom>
            <a:avLst/>
            <a:gdLst/>
            <a:ahLst/>
            <a:cxnLst/>
            <a:rect l="l" t="t" r="r" b="b"/>
            <a:pathLst>
              <a:path w="1325245" h="511175">
                <a:moveTo>
                  <a:pt x="0" y="85128"/>
                </a:moveTo>
                <a:lnTo>
                  <a:pt x="6689" y="51992"/>
                </a:lnTo>
                <a:lnTo>
                  <a:pt x="24933" y="24933"/>
                </a:lnTo>
                <a:lnTo>
                  <a:pt x="51992" y="6689"/>
                </a:lnTo>
                <a:lnTo>
                  <a:pt x="85128" y="0"/>
                </a:lnTo>
                <a:lnTo>
                  <a:pt x="1240091" y="0"/>
                </a:lnTo>
                <a:lnTo>
                  <a:pt x="1273227" y="6689"/>
                </a:lnTo>
                <a:lnTo>
                  <a:pt x="1300286" y="24933"/>
                </a:lnTo>
                <a:lnTo>
                  <a:pt x="1318529" y="51992"/>
                </a:lnTo>
                <a:lnTo>
                  <a:pt x="1325219" y="85128"/>
                </a:lnTo>
                <a:lnTo>
                  <a:pt x="1325219" y="425640"/>
                </a:lnTo>
                <a:lnTo>
                  <a:pt x="1318529" y="458778"/>
                </a:lnTo>
                <a:lnTo>
                  <a:pt x="1300286" y="485841"/>
                </a:lnTo>
                <a:lnTo>
                  <a:pt x="1273227" y="504089"/>
                </a:lnTo>
                <a:lnTo>
                  <a:pt x="1240091" y="510781"/>
                </a:lnTo>
                <a:lnTo>
                  <a:pt x="85128" y="510781"/>
                </a:lnTo>
                <a:lnTo>
                  <a:pt x="51992" y="504089"/>
                </a:lnTo>
                <a:lnTo>
                  <a:pt x="24933" y="485841"/>
                </a:lnTo>
                <a:lnTo>
                  <a:pt x="6689" y="458778"/>
                </a:lnTo>
                <a:lnTo>
                  <a:pt x="0" y="425640"/>
                </a:lnTo>
                <a:lnTo>
                  <a:pt x="0" y="85128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20267" y="2862224"/>
            <a:ext cx="0" cy="592455"/>
          </a:xfrm>
          <a:custGeom>
            <a:avLst/>
            <a:gdLst/>
            <a:ahLst/>
            <a:cxnLst/>
            <a:rect l="l" t="t" r="r" b="b"/>
            <a:pathLst>
              <a:path h="592454">
                <a:moveTo>
                  <a:pt x="0" y="0"/>
                </a:moveTo>
                <a:lnTo>
                  <a:pt x="0" y="592289"/>
                </a:lnTo>
              </a:path>
            </a:pathLst>
          </a:custGeom>
          <a:ln w="76200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905980" y="341641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114287" y="228612"/>
                </a:lnTo>
                <a:lnTo>
                  <a:pt x="228600" y="12"/>
                </a:lnTo>
                <a:lnTo>
                  <a:pt x="0" y="0"/>
                </a:lnTo>
                <a:close/>
              </a:path>
            </a:pathLst>
          </a:custGeom>
          <a:solidFill>
            <a:srgbClr val="8786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68664" y="4014355"/>
            <a:ext cx="4215765" cy="394970"/>
          </a:xfrm>
          <a:custGeom>
            <a:avLst/>
            <a:gdLst/>
            <a:ahLst/>
            <a:cxnLst/>
            <a:rect l="l" t="t" r="r" b="b"/>
            <a:pathLst>
              <a:path w="4215765" h="394970">
                <a:moveTo>
                  <a:pt x="4215142" y="0"/>
                </a:moveTo>
                <a:lnTo>
                  <a:pt x="4215142" y="292608"/>
                </a:lnTo>
                <a:lnTo>
                  <a:pt x="0" y="292608"/>
                </a:lnTo>
                <a:lnTo>
                  <a:pt x="0" y="394716"/>
                </a:lnTo>
              </a:path>
            </a:pathLst>
          </a:custGeom>
          <a:ln w="76199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54376" y="4370959"/>
            <a:ext cx="228600" cy="229235"/>
          </a:xfrm>
          <a:custGeom>
            <a:avLst/>
            <a:gdLst/>
            <a:ahLst/>
            <a:cxnLst/>
            <a:rect l="l" t="t" r="r" b="b"/>
            <a:pathLst>
              <a:path w="228600" h="229235">
                <a:moveTo>
                  <a:pt x="0" y="0"/>
                </a:moveTo>
                <a:lnTo>
                  <a:pt x="114287" y="228612"/>
                </a:lnTo>
                <a:lnTo>
                  <a:pt x="228600" y="12"/>
                </a:lnTo>
                <a:lnTo>
                  <a:pt x="0" y="0"/>
                </a:lnTo>
                <a:close/>
              </a:path>
            </a:pathLst>
          </a:custGeom>
          <a:solidFill>
            <a:srgbClr val="8786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20267" y="4014355"/>
            <a:ext cx="0" cy="427990"/>
          </a:xfrm>
          <a:custGeom>
            <a:avLst/>
            <a:gdLst/>
            <a:ahLst/>
            <a:cxnLst/>
            <a:rect l="l" t="t" r="r" b="b"/>
            <a:pathLst>
              <a:path h="427989">
                <a:moveTo>
                  <a:pt x="0" y="0"/>
                </a:moveTo>
                <a:lnTo>
                  <a:pt x="0" y="427951"/>
                </a:lnTo>
              </a:path>
            </a:pathLst>
          </a:custGeom>
          <a:ln w="76200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905980" y="4404207"/>
            <a:ext cx="228600" cy="229235"/>
          </a:xfrm>
          <a:custGeom>
            <a:avLst/>
            <a:gdLst/>
            <a:ahLst/>
            <a:cxnLst/>
            <a:rect l="l" t="t" r="r" b="b"/>
            <a:pathLst>
              <a:path w="228600" h="229235">
                <a:moveTo>
                  <a:pt x="0" y="0"/>
                </a:moveTo>
                <a:lnTo>
                  <a:pt x="114287" y="228612"/>
                </a:lnTo>
                <a:lnTo>
                  <a:pt x="228600" y="12"/>
                </a:lnTo>
                <a:lnTo>
                  <a:pt x="0" y="0"/>
                </a:lnTo>
                <a:close/>
              </a:path>
            </a:pathLst>
          </a:custGeom>
          <a:solidFill>
            <a:srgbClr val="8786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14050" y="2420886"/>
            <a:ext cx="3504088" cy="646430"/>
          </a:xfrm>
          <a:custGeom>
            <a:avLst/>
            <a:gdLst/>
            <a:ahLst/>
            <a:cxnLst/>
            <a:rect l="l" t="t" r="r" b="b"/>
            <a:pathLst>
              <a:path w="2992120" h="646430">
                <a:moveTo>
                  <a:pt x="0" y="0"/>
                </a:moveTo>
                <a:lnTo>
                  <a:pt x="2991535" y="0"/>
                </a:lnTo>
                <a:lnTo>
                  <a:pt x="2991535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68664" y="3067215"/>
            <a:ext cx="4215130" cy="387350"/>
          </a:xfrm>
          <a:custGeom>
            <a:avLst/>
            <a:gdLst/>
            <a:ahLst/>
            <a:cxnLst/>
            <a:rect l="l" t="t" r="r" b="b"/>
            <a:pathLst>
              <a:path w="4215130" h="387350">
                <a:moveTo>
                  <a:pt x="0" y="0"/>
                </a:moveTo>
                <a:lnTo>
                  <a:pt x="0" y="288899"/>
                </a:lnTo>
                <a:lnTo>
                  <a:pt x="4215142" y="288899"/>
                </a:lnTo>
                <a:lnTo>
                  <a:pt x="4215142" y="387299"/>
                </a:lnTo>
              </a:path>
            </a:pathLst>
          </a:custGeom>
          <a:ln w="76200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69506" y="341641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12"/>
                </a:lnTo>
                <a:lnTo>
                  <a:pt x="114312" y="228612"/>
                </a:lnTo>
                <a:lnTo>
                  <a:pt x="228600" y="0"/>
                </a:lnTo>
                <a:close/>
              </a:path>
            </a:pathLst>
          </a:custGeom>
          <a:solidFill>
            <a:srgbClr val="8786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070248" y="5797079"/>
            <a:ext cx="2796596" cy="2458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85000"/>
              </a:lnSpc>
            </a:pPr>
            <a:r>
              <a:rPr lang="en-US" altLang="ja-JP" dirty="0"/>
              <a:t>Examination of measures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78763" y="6193840"/>
            <a:ext cx="2262505" cy="296876"/>
          </a:xfrm>
          <a:prstGeom prst="rect">
            <a:avLst/>
          </a:prstGeom>
          <a:ln w="9525">
            <a:solidFill>
              <a:srgbClr val="87867E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55"/>
              </a:spcBef>
            </a:pPr>
            <a:r>
              <a:rPr lang="en-US" altLang="ja-JP" dirty="0"/>
              <a:t>Co-created workshop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15067" y="6193840"/>
            <a:ext cx="1339215" cy="296876"/>
          </a:xfrm>
          <a:prstGeom prst="rect">
            <a:avLst/>
          </a:prstGeom>
          <a:ln w="9525">
            <a:solidFill>
              <a:srgbClr val="87867E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2710" algn="ctr">
              <a:lnSpc>
                <a:spcPct val="100000"/>
              </a:lnSpc>
              <a:spcBef>
                <a:spcPts val="155"/>
              </a:spcBef>
            </a:pPr>
            <a:r>
              <a:rPr lang="en-US" altLang="ja-JP" dirty="0"/>
              <a:t>Hearing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89193" y="6193840"/>
            <a:ext cx="2567338" cy="296876"/>
          </a:xfrm>
          <a:prstGeom prst="rect">
            <a:avLst/>
          </a:prstGeom>
          <a:ln w="9525">
            <a:solidFill>
              <a:srgbClr val="87867E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7790" algn="ctr">
              <a:lnSpc>
                <a:spcPct val="100000"/>
              </a:lnSpc>
              <a:spcBef>
                <a:spcPts val="155"/>
              </a:spcBef>
            </a:pPr>
            <a:r>
              <a:rPr lang="en-US" altLang="ja-JP" dirty="0"/>
              <a:t>Use of support services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90931" y="5692609"/>
            <a:ext cx="8773795" cy="1002665"/>
          </a:xfrm>
          <a:custGeom>
            <a:avLst/>
            <a:gdLst/>
            <a:ahLst/>
            <a:cxnLst/>
            <a:rect l="l" t="t" r="r" b="b"/>
            <a:pathLst>
              <a:path w="8773795" h="1002665">
                <a:moveTo>
                  <a:pt x="0" y="0"/>
                </a:moveTo>
                <a:lnTo>
                  <a:pt x="8773553" y="0"/>
                </a:lnTo>
                <a:lnTo>
                  <a:pt x="8773553" y="1002474"/>
                </a:lnTo>
                <a:lnTo>
                  <a:pt x="0" y="100247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020267" y="5002148"/>
            <a:ext cx="0" cy="500380"/>
          </a:xfrm>
          <a:custGeom>
            <a:avLst/>
            <a:gdLst/>
            <a:ahLst/>
            <a:cxnLst/>
            <a:rect l="l" t="t" r="r" b="b"/>
            <a:pathLst>
              <a:path h="500379">
                <a:moveTo>
                  <a:pt x="0" y="0"/>
                </a:moveTo>
                <a:lnTo>
                  <a:pt x="0" y="499960"/>
                </a:lnTo>
              </a:path>
            </a:pathLst>
          </a:custGeom>
          <a:ln w="76200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05980" y="5463997"/>
            <a:ext cx="228600" cy="229235"/>
          </a:xfrm>
          <a:custGeom>
            <a:avLst/>
            <a:gdLst/>
            <a:ahLst/>
            <a:cxnLst/>
            <a:rect l="l" t="t" r="r" b="b"/>
            <a:pathLst>
              <a:path w="228600" h="229235">
                <a:moveTo>
                  <a:pt x="0" y="0"/>
                </a:moveTo>
                <a:lnTo>
                  <a:pt x="114287" y="228612"/>
                </a:lnTo>
                <a:lnTo>
                  <a:pt x="228600" y="12"/>
                </a:lnTo>
                <a:lnTo>
                  <a:pt x="0" y="0"/>
                </a:lnTo>
                <a:close/>
              </a:path>
            </a:pathLst>
          </a:custGeom>
          <a:solidFill>
            <a:srgbClr val="8786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6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34074" y="727515"/>
            <a:ext cx="7855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>
                <a:solidFill>
                  <a:srgbClr val="A30B1A"/>
                </a:solidFill>
                <a:latin typeface="Wingdings"/>
                <a:cs typeface="Wingdings"/>
              </a:rPr>
              <a:t></a:t>
            </a:r>
            <a:r>
              <a:rPr lang="en-US" altLang="ja-JP" sz="2200" dirty="0">
                <a:solidFill>
                  <a:srgbClr val="A30B1A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2200" dirty="0"/>
              <a:t>To utilize functions of </a:t>
            </a:r>
            <a:r>
              <a:rPr lang="en-US" altLang="ja-JP" sz="2200" dirty="0" err="1"/>
              <a:t>EvaCva</a:t>
            </a:r>
            <a:r>
              <a:rPr lang="en-US" altLang="ja-JP" sz="2200" dirty="0"/>
              <a:t> to pick out reference municipalities</a:t>
            </a:r>
            <a:r>
              <a:rPr lang="en-US" altLang="ja-JP" sz="2200" dirty="0" smtClean="0"/>
              <a:t>.</a:t>
            </a:r>
            <a:endParaRPr lang="en-US" altLang="ja-JP" sz="2200" dirty="0">
              <a:latin typeface="Meiryo"/>
              <a:cs typeface="Meiryo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22126" y="1414984"/>
            <a:ext cx="100784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2400" dirty="0"/>
              <a:t>RESAS</a:t>
            </a:r>
            <a:endParaRPr lang="en-US" altLang="ja-JP" sz="2200" dirty="0">
              <a:latin typeface="Meiryo"/>
              <a:cs typeface="Meiryo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314033" y="1414984"/>
            <a:ext cx="100784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2400" dirty="0" err="1"/>
              <a:t>EvaCva</a:t>
            </a:r>
            <a:endParaRPr lang="en-US" altLang="ja-JP" sz="2200" dirty="0">
              <a:latin typeface="Meiryo"/>
              <a:cs typeface="Meiryo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3980" y="1895545"/>
            <a:ext cx="3637576" cy="4708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dirty="0"/>
              <a:t>It has many detailed indices related to population and economy.</a:t>
            </a:r>
            <a:endParaRPr lang="en-US" altLang="ja-JP" dirty="0">
              <a:latin typeface="Meiryo"/>
              <a:cs typeface="Meiryo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87469" y="2522944"/>
            <a:ext cx="3297180" cy="4812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dirty="0"/>
              <a:t>To establish issues specifically related to population and economy.</a:t>
            </a:r>
            <a:endParaRPr lang="en-US" altLang="ja-JP" dirty="0">
              <a:latin typeface="Meiryo"/>
              <a:cs typeface="Meiryo"/>
            </a:endParaRPr>
          </a:p>
        </p:txBody>
      </p:sp>
      <p:sp>
        <p:nvSpPr>
          <p:cNvPr id="44" name="object 23"/>
          <p:cNvSpPr/>
          <p:nvPr/>
        </p:nvSpPr>
        <p:spPr>
          <a:xfrm>
            <a:off x="614050" y="4616781"/>
            <a:ext cx="3610878" cy="646430"/>
          </a:xfrm>
          <a:custGeom>
            <a:avLst/>
            <a:gdLst/>
            <a:ahLst/>
            <a:cxnLst/>
            <a:rect l="l" t="t" r="r" b="b"/>
            <a:pathLst>
              <a:path w="2992120" h="646430">
                <a:moveTo>
                  <a:pt x="0" y="0"/>
                </a:moveTo>
                <a:lnTo>
                  <a:pt x="2991535" y="0"/>
                </a:lnTo>
                <a:lnTo>
                  <a:pt x="2991535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7469" y="4718839"/>
            <a:ext cx="3490738" cy="4812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dirty="0"/>
              <a:t>To compare population and economy of reference municipalities.</a:t>
            </a:r>
            <a:endParaRPr lang="en-US" altLang="ja-JP" dirty="0">
              <a:latin typeface="Meiryo"/>
              <a:cs typeface="Meiryo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38861" y="1895545"/>
            <a:ext cx="3924577" cy="4812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dirty="0"/>
              <a:t>It can use indices on economy, society and environment.</a:t>
            </a:r>
            <a:endParaRPr lang="en-US" altLang="ja-JP" dirty="0">
              <a:latin typeface="Meiryo"/>
              <a:cs typeface="Meiryo"/>
            </a:endParaRPr>
          </a:p>
        </p:txBody>
      </p:sp>
      <p:sp>
        <p:nvSpPr>
          <p:cNvPr id="47" name="object 23"/>
          <p:cNvSpPr/>
          <p:nvPr/>
        </p:nvSpPr>
        <p:spPr>
          <a:xfrm>
            <a:off x="4758884" y="2420886"/>
            <a:ext cx="3851159" cy="522548"/>
          </a:xfrm>
          <a:custGeom>
            <a:avLst/>
            <a:gdLst/>
            <a:ahLst/>
            <a:cxnLst/>
            <a:rect l="l" t="t" r="r" b="b"/>
            <a:pathLst>
              <a:path w="2992120" h="646430">
                <a:moveTo>
                  <a:pt x="0" y="0"/>
                </a:moveTo>
                <a:lnTo>
                  <a:pt x="2991535" y="0"/>
                </a:lnTo>
                <a:lnTo>
                  <a:pt x="2991535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05722" y="2442850"/>
            <a:ext cx="3623757" cy="4812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dirty="0"/>
              <a:t>To establish issues related to economy, society and environment</a:t>
            </a:r>
            <a:endParaRPr lang="en-US" altLang="ja-JP" dirty="0">
              <a:latin typeface="Meiryo"/>
              <a:cs typeface="Meiryo"/>
            </a:endParaRPr>
          </a:p>
        </p:txBody>
      </p:sp>
      <p:sp>
        <p:nvSpPr>
          <p:cNvPr id="49" name="object 23"/>
          <p:cNvSpPr/>
          <p:nvPr/>
        </p:nvSpPr>
        <p:spPr>
          <a:xfrm>
            <a:off x="5506423" y="3642311"/>
            <a:ext cx="3103620" cy="522548"/>
          </a:xfrm>
          <a:custGeom>
            <a:avLst/>
            <a:gdLst/>
            <a:ahLst/>
            <a:cxnLst/>
            <a:rect l="l" t="t" r="r" b="b"/>
            <a:pathLst>
              <a:path w="2992120" h="646430">
                <a:moveTo>
                  <a:pt x="0" y="0"/>
                </a:moveTo>
                <a:lnTo>
                  <a:pt x="2991535" y="0"/>
                </a:lnTo>
                <a:lnTo>
                  <a:pt x="2991535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866843" y="3664275"/>
            <a:ext cx="2356082" cy="4812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dirty="0"/>
              <a:t>To choose municipalities to use as reference</a:t>
            </a:r>
            <a:endParaRPr lang="en-US" altLang="ja-JP" dirty="0">
              <a:latin typeface="Meiryo"/>
              <a:cs typeface="Meiryo"/>
            </a:endParaRPr>
          </a:p>
        </p:txBody>
      </p:sp>
      <p:sp>
        <p:nvSpPr>
          <p:cNvPr id="51" name="object 23"/>
          <p:cNvSpPr/>
          <p:nvPr/>
        </p:nvSpPr>
        <p:spPr>
          <a:xfrm>
            <a:off x="5506423" y="4623456"/>
            <a:ext cx="3103620" cy="522548"/>
          </a:xfrm>
          <a:custGeom>
            <a:avLst/>
            <a:gdLst/>
            <a:ahLst/>
            <a:cxnLst/>
            <a:rect l="l" t="t" r="r" b="b"/>
            <a:pathLst>
              <a:path w="2992120" h="646430">
                <a:moveTo>
                  <a:pt x="0" y="0"/>
                </a:moveTo>
                <a:lnTo>
                  <a:pt x="2991535" y="0"/>
                </a:lnTo>
                <a:lnTo>
                  <a:pt x="2991535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486400" y="4645420"/>
            <a:ext cx="3116969" cy="4708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dirty="0"/>
              <a:t>To compare detailed data of reference municipalities</a:t>
            </a:r>
            <a:endParaRPr lang="en-US" altLang="ja-JP" dirty="0">
              <a:latin typeface="Meiryo"/>
              <a:cs typeface="Meiry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488" y="60087"/>
            <a:ext cx="8829675" cy="575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altLang="ja-JP" sz="2200" dirty="0"/>
              <a:t>Introduction of “Support Services for Municipalities to Conduct Simplified Evaluation”, utilizing </a:t>
            </a:r>
            <a:r>
              <a:rPr lang="en-US" altLang="ja-JP" sz="2200" dirty="0" err="1"/>
              <a:t>EvaCva</a:t>
            </a:r>
            <a:endParaRPr sz="2200" dirty="0"/>
          </a:p>
        </p:txBody>
      </p:sp>
      <p:sp>
        <p:nvSpPr>
          <p:cNvPr id="3" name="object 3"/>
          <p:cNvSpPr txBox="1"/>
          <p:nvPr/>
        </p:nvSpPr>
        <p:spPr>
          <a:xfrm>
            <a:off x="269041" y="850279"/>
            <a:ext cx="8485505" cy="5347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lvl="0" indent="-266700">
              <a:lnSpc>
                <a:spcPct val="85000"/>
              </a:lnSpc>
            </a:pPr>
            <a:r>
              <a:rPr sz="2000" dirty="0" smtClean="0">
                <a:solidFill>
                  <a:srgbClr val="A30B1A"/>
                </a:solidFill>
                <a:latin typeface="Wingdings"/>
                <a:cs typeface="Wingdings"/>
              </a:rPr>
              <a:t></a:t>
            </a:r>
            <a:r>
              <a:rPr lang="ja-JP" altLang="en-US" sz="2000" dirty="0" smtClean="0">
                <a:solidFill>
                  <a:srgbClr val="A30B1A"/>
                </a:solidFill>
                <a:latin typeface="Times New Roman"/>
                <a:cs typeface="Times New Roman"/>
              </a:rPr>
              <a:t>	</a:t>
            </a:r>
            <a:r>
              <a:rPr lang="en-US" altLang="ja-JP" sz="2000" dirty="0" smtClean="0"/>
              <a:t>By </a:t>
            </a:r>
            <a:r>
              <a:rPr lang="en-US" altLang="ja-JP" sz="2000" dirty="0"/>
              <a:t>grasping characteristics of each municipality from open data and identifying “</a:t>
            </a:r>
            <a:r>
              <a:rPr lang="en-US" altLang="ja-JP" sz="2000" b="1" dirty="0"/>
              <a:t>Real Issues</a:t>
            </a:r>
            <a:r>
              <a:rPr lang="en-US" altLang="ja-JP" sz="2000" dirty="0"/>
              <a:t>”, </a:t>
            </a:r>
            <a:r>
              <a:rPr lang="en-US" altLang="ja-JP" sz="2000" dirty="0" smtClean="0"/>
              <a:t>Creation </a:t>
            </a:r>
            <a:r>
              <a:rPr lang="en-US" altLang="ja-JP" sz="2000" dirty="0"/>
              <a:t>of “</a:t>
            </a:r>
            <a:r>
              <a:rPr lang="en-US" altLang="ja-JP" sz="2000" b="1" dirty="0"/>
              <a:t>Ideas to Resolve the Issues</a:t>
            </a:r>
            <a:r>
              <a:rPr lang="en-US" altLang="ja-JP" sz="2000" dirty="0"/>
              <a:t>” is supported.</a:t>
            </a:r>
            <a:endParaRPr sz="2000" dirty="0">
              <a:latin typeface="Meiryo"/>
              <a:cs typeface="Meiry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25862" y="1729841"/>
            <a:ext cx="2340000" cy="1952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43497" y="1729841"/>
            <a:ext cx="2340000" cy="19641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12756" y="1649166"/>
            <a:ext cx="988628" cy="227370"/>
          </a:xfrm>
          <a:prstGeom prst="rect">
            <a:avLst/>
          </a:prstGeom>
          <a:solidFill>
            <a:srgbClr val="87867E"/>
          </a:solidFill>
        </p:spPr>
        <p:txBody>
          <a:bodyPr vert="horz" wrap="square" lIns="0" tIns="43815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sz="1400" dirty="0">
                <a:solidFill>
                  <a:schemeClr val="bg1"/>
                </a:solidFill>
              </a:rPr>
              <a:t>Other Cities</a:t>
            </a:r>
            <a:endParaRPr sz="1400" dirty="0">
              <a:solidFill>
                <a:schemeClr val="bg1"/>
              </a:solidFill>
              <a:latin typeface="Meiryo UI"/>
              <a:cs typeface="Meiryo U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6884" y="1916823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2986544" y="0"/>
                </a:moveTo>
                <a:lnTo>
                  <a:pt x="34620" y="0"/>
                </a:lnTo>
                <a:lnTo>
                  <a:pt x="21141" y="2721"/>
                </a:lnTo>
                <a:lnTo>
                  <a:pt x="10137" y="10142"/>
                </a:lnTo>
                <a:lnTo>
                  <a:pt x="2719" y="21147"/>
                </a:lnTo>
                <a:lnTo>
                  <a:pt x="0" y="34620"/>
                </a:lnTo>
                <a:lnTo>
                  <a:pt x="0" y="505396"/>
                </a:lnTo>
                <a:lnTo>
                  <a:pt x="2719" y="518867"/>
                </a:lnTo>
                <a:lnTo>
                  <a:pt x="10137" y="529867"/>
                </a:lnTo>
                <a:lnTo>
                  <a:pt x="21141" y="537284"/>
                </a:lnTo>
                <a:lnTo>
                  <a:pt x="34620" y="540004"/>
                </a:lnTo>
                <a:lnTo>
                  <a:pt x="2986544" y="540004"/>
                </a:lnTo>
                <a:lnTo>
                  <a:pt x="3000022" y="537284"/>
                </a:lnTo>
                <a:lnTo>
                  <a:pt x="3011027" y="529867"/>
                </a:lnTo>
                <a:lnTo>
                  <a:pt x="3018445" y="518867"/>
                </a:lnTo>
                <a:lnTo>
                  <a:pt x="3021164" y="505396"/>
                </a:lnTo>
                <a:lnTo>
                  <a:pt x="3021164" y="34620"/>
                </a:lnTo>
                <a:lnTo>
                  <a:pt x="3018445" y="21147"/>
                </a:lnTo>
                <a:lnTo>
                  <a:pt x="3011027" y="10142"/>
                </a:lnTo>
                <a:lnTo>
                  <a:pt x="3000022" y="2721"/>
                </a:lnTo>
                <a:lnTo>
                  <a:pt x="2986544" y="0"/>
                </a:lnTo>
                <a:close/>
              </a:path>
            </a:pathLst>
          </a:custGeom>
          <a:solidFill>
            <a:srgbClr val="EB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6884" y="1916823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0" y="34620"/>
                </a:moveTo>
                <a:lnTo>
                  <a:pt x="2719" y="21147"/>
                </a:lnTo>
                <a:lnTo>
                  <a:pt x="10137" y="10142"/>
                </a:lnTo>
                <a:lnTo>
                  <a:pt x="21141" y="2721"/>
                </a:lnTo>
                <a:lnTo>
                  <a:pt x="34620" y="0"/>
                </a:lnTo>
                <a:lnTo>
                  <a:pt x="2986544" y="0"/>
                </a:lnTo>
                <a:lnTo>
                  <a:pt x="3000022" y="2721"/>
                </a:lnTo>
                <a:lnTo>
                  <a:pt x="3011027" y="10142"/>
                </a:lnTo>
                <a:lnTo>
                  <a:pt x="3018445" y="21147"/>
                </a:lnTo>
                <a:lnTo>
                  <a:pt x="3021164" y="34620"/>
                </a:lnTo>
                <a:lnTo>
                  <a:pt x="3021164" y="505396"/>
                </a:lnTo>
                <a:lnTo>
                  <a:pt x="3018445" y="518867"/>
                </a:lnTo>
                <a:lnTo>
                  <a:pt x="3011027" y="529867"/>
                </a:lnTo>
                <a:lnTo>
                  <a:pt x="3000022" y="537284"/>
                </a:lnTo>
                <a:lnTo>
                  <a:pt x="2986544" y="540004"/>
                </a:lnTo>
                <a:lnTo>
                  <a:pt x="34620" y="540004"/>
                </a:lnTo>
                <a:lnTo>
                  <a:pt x="21141" y="537284"/>
                </a:lnTo>
                <a:lnTo>
                  <a:pt x="10137" y="529867"/>
                </a:lnTo>
                <a:lnTo>
                  <a:pt x="2719" y="518867"/>
                </a:lnTo>
                <a:lnTo>
                  <a:pt x="0" y="505396"/>
                </a:lnTo>
                <a:lnTo>
                  <a:pt x="0" y="34620"/>
                </a:lnTo>
                <a:close/>
              </a:path>
            </a:pathLst>
          </a:custGeom>
          <a:ln w="9525">
            <a:solidFill>
              <a:srgbClr val="CE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65021" y="2057480"/>
            <a:ext cx="2111375" cy="313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sz="1200" dirty="0"/>
              <a:t>Evaluation of the municipality in question by radar chart analysis</a:t>
            </a:r>
            <a:endParaRPr sz="1200" dirty="0">
              <a:latin typeface="Meiryo UI"/>
              <a:cs typeface="Meiryo U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4385" y="1983422"/>
            <a:ext cx="428622" cy="430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9932" y="2006371"/>
            <a:ext cx="0" cy="408305"/>
          </a:xfrm>
          <a:custGeom>
            <a:avLst/>
            <a:gdLst/>
            <a:ahLst/>
            <a:cxnLst/>
            <a:rect l="l" t="t" r="r" b="b"/>
            <a:pathLst>
              <a:path h="408305">
                <a:moveTo>
                  <a:pt x="0" y="0"/>
                </a:moveTo>
                <a:lnTo>
                  <a:pt x="0" y="40798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98320" y="2063241"/>
            <a:ext cx="126364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Meiryo"/>
                <a:cs typeface="Meiryo"/>
              </a:rPr>
              <a:t>1</a:t>
            </a:r>
            <a:endParaRPr sz="1600">
              <a:latin typeface="Meiryo"/>
              <a:cs typeface="Meiry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6884" y="2962109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2986544" y="0"/>
                </a:moveTo>
                <a:lnTo>
                  <a:pt x="34620" y="0"/>
                </a:lnTo>
                <a:lnTo>
                  <a:pt x="21141" y="2721"/>
                </a:lnTo>
                <a:lnTo>
                  <a:pt x="10137" y="10142"/>
                </a:lnTo>
                <a:lnTo>
                  <a:pt x="2719" y="21147"/>
                </a:lnTo>
                <a:lnTo>
                  <a:pt x="0" y="34620"/>
                </a:lnTo>
                <a:lnTo>
                  <a:pt x="0" y="505396"/>
                </a:lnTo>
                <a:lnTo>
                  <a:pt x="2719" y="518867"/>
                </a:lnTo>
                <a:lnTo>
                  <a:pt x="10137" y="529867"/>
                </a:lnTo>
                <a:lnTo>
                  <a:pt x="21141" y="537284"/>
                </a:lnTo>
                <a:lnTo>
                  <a:pt x="34620" y="540004"/>
                </a:lnTo>
                <a:lnTo>
                  <a:pt x="2986544" y="540004"/>
                </a:lnTo>
                <a:lnTo>
                  <a:pt x="3000022" y="537284"/>
                </a:lnTo>
                <a:lnTo>
                  <a:pt x="3011027" y="529867"/>
                </a:lnTo>
                <a:lnTo>
                  <a:pt x="3018445" y="518867"/>
                </a:lnTo>
                <a:lnTo>
                  <a:pt x="3021164" y="505396"/>
                </a:lnTo>
                <a:lnTo>
                  <a:pt x="3021164" y="34620"/>
                </a:lnTo>
                <a:lnTo>
                  <a:pt x="3018445" y="21147"/>
                </a:lnTo>
                <a:lnTo>
                  <a:pt x="3011027" y="10142"/>
                </a:lnTo>
                <a:lnTo>
                  <a:pt x="3000022" y="2721"/>
                </a:lnTo>
                <a:lnTo>
                  <a:pt x="2986544" y="0"/>
                </a:lnTo>
                <a:close/>
              </a:path>
            </a:pathLst>
          </a:custGeom>
          <a:solidFill>
            <a:srgbClr val="EB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6884" y="2962109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0" y="34620"/>
                </a:moveTo>
                <a:lnTo>
                  <a:pt x="2719" y="21147"/>
                </a:lnTo>
                <a:lnTo>
                  <a:pt x="10137" y="10142"/>
                </a:lnTo>
                <a:lnTo>
                  <a:pt x="21141" y="2721"/>
                </a:lnTo>
                <a:lnTo>
                  <a:pt x="34620" y="0"/>
                </a:lnTo>
                <a:lnTo>
                  <a:pt x="2986544" y="0"/>
                </a:lnTo>
                <a:lnTo>
                  <a:pt x="3000022" y="2721"/>
                </a:lnTo>
                <a:lnTo>
                  <a:pt x="3011027" y="10142"/>
                </a:lnTo>
                <a:lnTo>
                  <a:pt x="3018445" y="21147"/>
                </a:lnTo>
                <a:lnTo>
                  <a:pt x="3021164" y="34620"/>
                </a:lnTo>
                <a:lnTo>
                  <a:pt x="3021164" y="505396"/>
                </a:lnTo>
                <a:lnTo>
                  <a:pt x="3018445" y="518867"/>
                </a:lnTo>
                <a:lnTo>
                  <a:pt x="3011027" y="529867"/>
                </a:lnTo>
                <a:lnTo>
                  <a:pt x="3000022" y="537284"/>
                </a:lnTo>
                <a:lnTo>
                  <a:pt x="2986544" y="540004"/>
                </a:lnTo>
                <a:lnTo>
                  <a:pt x="34620" y="540004"/>
                </a:lnTo>
                <a:lnTo>
                  <a:pt x="21141" y="537284"/>
                </a:lnTo>
                <a:lnTo>
                  <a:pt x="10137" y="529867"/>
                </a:lnTo>
                <a:lnTo>
                  <a:pt x="2719" y="518867"/>
                </a:lnTo>
                <a:lnTo>
                  <a:pt x="0" y="505396"/>
                </a:lnTo>
                <a:lnTo>
                  <a:pt x="0" y="34620"/>
                </a:lnTo>
                <a:close/>
              </a:path>
            </a:pathLst>
          </a:custGeom>
          <a:ln w="9525">
            <a:solidFill>
              <a:srgbClr val="CE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52320" y="3009312"/>
            <a:ext cx="2144859" cy="470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5000"/>
              </a:lnSpc>
            </a:pPr>
            <a:r>
              <a:rPr lang="en-US" altLang="ja-JP" sz="1200" dirty="0"/>
              <a:t>Implementation of profound researches by the unit of region and by the length of time period</a:t>
            </a:r>
            <a:endParaRPr sz="1200" dirty="0">
              <a:latin typeface="Meiryo UI"/>
              <a:cs typeface="Meiryo U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11739" y="2990697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4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85620" y="3073692"/>
            <a:ext cx="151765" cy="275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Meiryo"/>
                <a:cs typeface="Meiryo"/>
              </a:rPr>
              <a:t>2</a:t>
            </a:r>
            <a:endParaRPr sz="1600">
              <a:latin typeface="Meiryo"/>
              <a:cs typeface="Meiry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36371" y="2957360"/>
            <a:ext cx="479425" cy="4794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884" y="3940949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2986544" y="0"/>
                </a:moveTo>
                <a:lnTo>
                  <a:pt x="34620" y="0"/>
                </a:lnTo>
                <a:lnTo>
                  <a:pt x="21141" y="2721"/>
                </a:lnTo>
                <a:lnTo>
                  <a:pt x="10137" y="10142"/>
                </a:lnTo>
                <a:lnTo>
                  <a:pt x="2719" y="21147"/>
                </a:lnTo>
                <a:lnTo>
                  <a:pt x="0" y="34620"/>
                </a:lnTo>
                <a:lnTo>
                  <a:pt x="0" y="505396"/>
                </a:lnTo>
                <a:lnTo>
                  <a:pt x="2719" y="518867"/>
                </a:lnTo>
                <a:lnTo>
                  <a:pt x="10137" y="529867"/>
                </a:lnTo>
                <a:lnTo>
                  <a:pt x="21141" y="537284"/>
                </a:lnTo>
                <a:lnTo>
                  <a:pt x="34620" y="540003"/>
                </a:lnTo>
                <a:lnTo>
                  <a:pt x="2986544" y="540003"/>
                </a:lnTo>
                <a:lnTo>
                  <a:pt x="3000022" y="537284"/>
                </a:lnTo>
                <a:lnTo>
                  <a:pt x="3011027" y="529867"/>
                </a:lnTo>
                <a:lnTo>
                  <a:pt x="3018445" y="518867"/>
                </a:lnTo>
                <a:lnTo>
                  <a:pt x="3021164" y="505396"/>
                </a:lnTo>
                <a:lnTo>
                  <a:pt x="3021164" y="34620"/>
                </a:lnTo>
                <a:lnTo>
                  <a:pt x="3018445" y="21147"/>
                </a:lnTo>
                <a:lnTo>
                  <a:pt x="3011027" y="10142"/>
                </a:lnTo>
                <a:lnTo>
                  <a:pt x="3000022" y="2721"/>
                </a:lnTo>
                <a:lnTo>
                  <a:pt x="2986544" y="0"/>
                </a:lnTo>
                <a:close/>
              </a:path>
            </a:pathLst>
          </a:custGeom>
          <a:solidFill>
            <a:srgbClr val="EB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26884" y="3940949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0" y="34620"/>
                </a:moveTo>
                <a:lnTo>
                  <a:pt x="2719" y="21147"/>
                </a:lnTo>
                <a:lnTo>
                  <a:pt x="10137" y="10142"/>
                </a:lnTo>
                <a:lnTo>
                  <a:pt x="21141" y="2721"/>
                </a:lnTo>
                <a:lnTo>
                  <a:pt x="34620" y="0"/>
                </a:lnTo>
                <a:lnTo>
                  <a:pt x="2986544" y="0"/>
                </a:lnTo>
                <a:lnTo>
                  <a:pt x="3000022" y="2721"/>
                </a:lnTo>
                <a:lnTo>
                  <a:pt x="3011027" y="10142"/>
                </a:lnTo>
                <a:lnTo>
                  <a:pt x="3018445" y="21147"/>
                </a:lnTo>
                <a:lnTo>
                  <a:pt x="3021164" y="34620"/>
                </a:lnTo>
                <a:lnTo>
                  <a:pt x="3021164" y="505396"/>
                </a:lnTo>
                <a:lnTo>
                  <a:pt x="3018445" y="518867"/>
                </a:lnTo>
                <a:lnTo>
                  <a:pt x="3011027" y="529867"/>
                </a:lnTo>
                <a:lnTo>
                  <a:pt x="3000022" y="537284"/>
                </a:lnTo>
                <a:lnTo>
                  <a:pt x="2986544" y="540003"/>
                </a:lnTo>
                <a:lnTo>
                  <a:pt x="34620" y="540003"/>
                </a:lnTo>
                <a:lnTo>
                  <a:pt x="21141" y="537284"/>
                </a:lnTo>
                <a:lnTo>
                  <a:pt x="10137" y="529867"/>
                </a:lnTo>
                <a:lnTo>
                  <a:pt x="2719" y="518867"/>
                </a:lnTo>
                <a:lnTo>
                  <a:pt x="0" y="505396"/>
                </a:lnTo>
                <a:lnTo>
                  <a:pt x="0" y="34620"/>
                </a:lnTo>
                <a:close/>
              </a:path>
            </a:pathLst>
          </a:custGeom>
          <a:ln w="9525">
            <a:solidFill>
              <a:srgbClr val="CE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71696" y="4136768"/>
            <a:ext cx="2052065" cy="1569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sz="1200" dirty="0"/>
              <a:t>Identification of issues</a:t>
            </a:r>
            <a:endParaRPr sz="1200" dirty="0">
              <a:latin typeface="Meiryo UI"/>
              <a:cs typeface="Meiryo U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8320" y="4054106"/>
            <a:ext cx="126364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Meiryo"/>
                <a:cs typeface="Meiryo"/>
              </a:rPr>
              <a:t>3</a:t>
            </a:r>
            <a:endParaRPr sz="1600">
              <a:latin typeface="Meiryo"/>
              <a:cs typeface="Meiry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05389" y="3964762"/>
            <a:ext cx="467617" cy="4302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6884" y="4911636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2986544" y="0"/>
                </a:moveTo>
                <a:lnTo>
                  <a:pt x="34620" y="0"/>
                </a:lnTo>
                <a:lnTo>
                  <a:pt x="21141" y="2721"/>
                </a:lnTo>
                <a:lnTo>
                  <a:pt x="10137" y="10142"/>
                </a:lnTo>
                <a:lnTo>
                  <a:pt x="2719" y="21147"/>
                </a:lnTo>
                <a:lnTo>
                  <a:pt x="0" y="34620"/>
                </a:lnTo>
                <a:lnTo>
                  <a:pt x="0" y="505396"/>
                </a:lnTo>
                <a:lnTo>
                  <a:pt x="2719" y="518867"/>
                </a:lnTo>
                <a:lnTo>
                  <a:pt x="10137" y="529867"/>
                </a:lnTo>
                <a:lnTo>
                  <a:pt x="21141" y="537284"/>
                </a:lnTo>
                <a:lnTo>
                  <a:pt x="34620" y="540004"/>
                </a:lnTo>
                <a:lnTo>
                  <a:pt x="2986544" y="540004"/>
                </a:lnTo>
                <a:lnTo>
                  <a:pt x="3000022" y="537284"/>
                </a:lnTo>
                <a:lnTo>
                  <a:pt x="3011027" y="529867"/>
                </a:lnTo>
                <a:lnTo>
                  <a:pt x="3018445" y="518867"/>
                </a:lnTo>
                <a:lnTo>
                  <a:pt x="3021164" y="505396"/>
                </a:lnTo>
                <a:lnTo>
                  <a:pt x="3021164" y="34620"/>
                </a:lnTo>
                <a:lnTo>
                  <a:pt x="3018445" y="21147"/>
                </a:lnTo>
                <a:lnTo>
                  <a:pt x="3011027" y="10142"/>
                </a:lnTo>
                <a:lnTo>
                  <a:pt x="3000022" y="2721"/>
                </a:lnTo>
                <a:lnTo>
                  <a:pt x="2986544" y="0"/>
                </a:lnTo>
                <a:close/>
              </a:path>
            </a:pathLst>
          </a:custGeom>
          <a:solidFill>
            <a:srgbClr val="EB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26884" y="4911636"/>
            <a:ext cx="3021330" cy="540385"/>
          </a:xfrm>
          <a:custGeom>
            <a:avLst/>
            <a:gdLst/>
            <a:ahLst/>
            <a:cxnLst/>
            <a:rect l="l" t="t" r="r" b="b"/>
            <a:pathLst>
              <a:path w="3021329" h="540385">
                <a:moveTo>
                  <a:pt x="0" y="34620"/>
                </a:moveTo>
                <a:lnTo>
                  <a:pt x="2719" y="21147"/>
                </a:lnTo>
                <a:lnTo>
                  <a:pt x="10137" y="10142"/>
                </a:lnTo>
                <a:lnTo>
                  <a:pt x="21141" y="2721"/>
                </a:lnTo>
                <a:lnTo>
                  <a:pt x="34620" y="0"/>
                </a:lnTo>
                <a:lnTo>
                  <a:pt x="2986544" y="0"/>
                </a:lnTo>
                <a:lnTo>
                  <a:pt x="3000022" y="2721"/>
                </a:lnTo>
                <a:lnTo>
                  <a:pt x="3011027" y="10142"/>
                </a:lnTo>
                <a:lnTo>
                  <a:pt x="3018445" y="21147"/>
                </a:lnTo>
                <a:lnTo>
                  <a:pt x="3021164" y="34620"/>
                </a:lnTo>
                <a:lnTo>
                  <a:pt x="3021164" y="505396"/>
                </a:lnTo>
                <a:lnTo>
                  <a:pt x="3018445" y="518867"/>
                </a:lnTo>
                <a:lnTo>
                  <a:pt x="3011027" y="529867"/>
                </a:lnTo>
                <a:lnTo>
                  <a:pt x="3000022" y="537284"/>
                </a:lnTo>
                <a:lnTo>
                  <a:pt x="2986544" y="540004"/>
                </a:lnTo>
                <a:lnTo>
                  <a:pt x="34620" y="540004"/>
                </a:lnTo>
                <a:lnTo>
                  <a:pt x="21141" y="537284"/>
                </a:lnTo>
                <a:lnTo>
                  <a:pt x="10137" y="529867"/>
                </a:lnTo>
                <a:lnTo>
                  <a:pt x="2719" y="518867"/>
                </a:lnTo>
                <a:lnTo>
                  <a:pt x="0" y="505396"/>
                </a:lnTo>
                <a:lnTo>
                  <a:pt x="0" y="34620"/>
                </a:lnTo>
                <a:close/>
              </a:path>
            </a:pathLst>
          </a:custGeom>
          <a:ln w="9525">
            <a:solidFill>
              <a:srgbClr val="CE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152321" y="4972186"/>
            <a:ext cx="2151533" cy="470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5000"/>
              </a:lnSpc>
            </a:pPr>
            <a:r>
              <a:rPr lang="en-US" altLang="ja-JP" sz="1200" dirty="0"/>
              <a:t>Establishment of KPI and creation of ideas for measures to resolve issues</a:t>
            </a:r>
            <a:endParaRPr sz="1200" dirty="0">
              <a:latin typeface="Meiryo UI"/>
              <a:cs typeface="Meiryo U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11739" y="4940223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39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85620" y="5021618"/>
            <a:ext cx="151765" cy="275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Meiryo"/>
                <a:cs typeface="Meiryo"/>
              </a:rPr>
              <a:t>4</a:t>
            </a:r>
            <a:endParaRPr sz="1600">
              <a:latin typeface="Meiryo"/>
              <a:cs typeface="Meiry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84060" y="4846561"/>
            <a:ext cx="577847" cy="5794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82750" y="2621127"/>
            <a:ext cx="689610" cy="216535"/>
          </a:xfrm>
          <a:custGeom>
            <a:avLst/>
            <a:gdLst/>
            <a:ahLst/>
            <a:cxnLst/>
            <a:rect l="l" t="t" r="r" b="b"/>
            <a:pathLst>
              <a:path w="689610" h="216535">
                <a:moveTo>
                  <a:pt x="689076" y="0"/>
                </a:moveTo>
                <a:lnTo>
                  <a:pt x="0" y="0"/>
                </a:lnTo>
                <a:lnTo>
                  <a:pt x="344538" y="216458"/>
                </a:lnTo>
                <a:lnTo>
                  <a:pt x="689076" y="0"/>
                </a:lnTo>
                <a:close/>
              </a:path>
            </a:pathLst>
          </a:custGeom>
          <a:solidFill>
            <a:srgbClr val="C71B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093222" y="5038445"/>
            <a:ext cx="1342872" cy="13428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476635" y="1647254"/>
            <a:ext cx="795015" cy="222882"/>
          </a:xfrm>
          <a:prstGeom prst="rect">
            <a:avLst/>
          </a:prstGeom>
          <a:solidFill>
            <a:srgbClr val="87867E"/>
          </a:solidFill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ja-JP" sz="1400" dirty="0">
                <a:solidFill>
                  <a:schemeClr val="bg1"/>
                </a:solidFill>
              </a:rPr>
              <a:t>Own City</a:t>
            </a:r>
            <a:endParaRPr sz="1400" dirty="0">
              <a:solidFill>
                <a:schemeClr val="bg1"/>
              </a:solidFill>
              <a:latin typeface="Meiryo UI"/>
              <a:cs typeface="Meiryo U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946694" y="1643938"/>
            <a:ext cx="1144905" cy="1016000"/>
          </a:xfrm>
          <a:custGeom>
            <a:avLst/>
            <a:gdLst/>
            <a:ahLst/>
            <a:cxnLst/>
            <a:rect l="l" t="t" r="r" b="b"/>
            <a:pathLst>
              <a:path w="1144904" h="1016000">
                <a:moveTo>
                  <a:pt x="1144460" y="0"/>
                </a:moveTo>
                <a:lnTo>
                  <a:pt x="246545" y="0"/>
                </a:lnTo>
                <a:lnTo>
                  <a:pt x="246545" y="169278"/>
                </a:lnTo>
                <a:lnTo>
                  <a:pt x="0" y="379526"/>
                </a:lnTo>
                <a:lnTo>
                  <a:pt x="246545" y="423189"/>
                </a:lnTo>
                <a:lnTo>
                  <a:pt x="246545" y="1015657"/>
                </a:lnTo>
                <a:lnTo>
                  <a:pt x="1144460" y="1015657"/>
                </a:lnTo>
                <a:lnTo>
                  <a:pt x="1144460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46694" y="1643938"/>
            <a:ext cx="1144905" cy="1016000"/>
          </a:xfrm>
          <a:custGeom>
            <a:avLst/>
            <a:gdLst/>
            <a:ahLst/>
            <a:cxnLst/>
            <a:rect l="l" t="t" r="r" b="b"/>
            <a:pathLst>
              <a:path w="1144904" h="1016000">
                <a:moveTo>
                  <a:pt x="246545" y="0"/>
                </a:moveTo>
                <a:lnTo>
                  <a:pt x="396201" y="0"/>
                </a:lnTo>
                <a:lnTo>
                  <a:pt x="620674" y="0"/>
                </a:lnTo>
                <a:lnTo>
                  <a:pt x="1144460" y="0"/>
                </a:lnTo>
                <a:lnTo>
                  <a:pt x="1144460" y="169278"/>
                </a:lnTo>
                <a:lnTo>
                  <a:pt x="1144460" y="423189"/>
                </a:lnTo>
                <a:lnTo>
                  <a:pt x="1144460" y="1015657"/>
                </a:lnTo>
                <a:lnTo>
                  <a:pt x="620674" y="1015657"/>
                </a:lnTo>
                <a:lnTo>
                  <a:pt x="396201" y="1015657"/>
                </a:lnTo>
                <a:lnTo>
                  <a:pt x="246545" y="1015657"/>
                </a:lnTo>
                <a:lnTo>
                  <a:pt x="246545" y="423189"/>
                </a:lnTo>
                <a:lnTo>
                  <a:pt x="0" y="379526"/>
                </a:lnTo>
                <a:lnTo>
                  <a:pt x="246545" y="169278"/>
                </a:lnTo>
                <a:lnTo>
                  <a:pt x="246545" y="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271953" y="1681530"/>
            <a:ext cx="805301" cy="9417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325" indent="-603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800" dirty="0"/>
              <a:t>similar size</a:t>
            </a:r>
            <a:endParaRPr lang="ja-JP" altLang="ja-JP" sz="800" dirty="0"/>
          </a:p>
          <a:p>
            <a:pPr marL="60325" indent="-603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800" dirty="0" smtClean="0"/>
              <a:t>in </a:t>
            </a:r>
            <a:r>
              <a:rPr lang="en-US" altLang="ja-JP" sz="800" dirty="0"/>
              <a:t>the vicinity</a:t>
            </a:r>
            <a:endParaRPr lang="ja-JP" altLang="ja-JP" sz="800" dirty="0"/>
          </a:p>
          <a:p>
            <a:pPr marL="60325" indent="-603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800" dirty="0" smtClean="0"/>
              <a:t>similar </a:t>
            </a:r>
            <a:r>
              <a:rPr lang="en-US" altLang="ja-JP" sz="800" dirty="0"/>
              <a:t>environment</a:t>
            </a:r>
            <a:endParaRPr lang="ja-JP" altLang="ja-JP" sz="800" dirty="0"/>
          </a:p>
          <a:p>
            <a:pPr marL="60325" indent="-603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800" dirty="0" smtClean="0"/>
              <a:t>possessed </a:t>
            </a:r>
            <a:r>
              <a:rPr lang="en-US" altLang="ja-JP" sz="800" dirty="0"/>
              <a:t>of specific measures</a:t>
            </a:r>
            <a:endParaRPr lang="ja-JP" altLang="ja-JP" sz="800" dirty="0"/>
          </a:p>
          <a:p>
            <a:pPr marL="60325" indent="-603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sz="800" dirty="0" smtClean="0"/>
              <a:t>possessed </a:t>
            </a:r>
            <a:r>
              <a:rPr lang="en-US" altLang="ja-JP" sz="800" dirty="0"/>
              <a:t>of similar measures</a:t>
            </a:r>
            <a:endParaRPr lang="ja-JP" altLang="ja-JP" sz="800" dirty="0"/>
          </a:p>
          <a:p>
            <a:pPr>
              <a:lnSpc>
                <a:spcPct val="85000"/>
              </a:lnSpc>
            </a:pPr>
            <a:r>
              <a:rPr lang="en-US" altLang="ja-JP" sz="800" dirty="0"/>
              <a:t>etc.</a:t>
            </a:r>
            <a:endParaRPr sz="800" dirty="0">
              <a:latin typeface="Meiryo"/>
              <a:cs typeface="Meiryo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22120" y="5976460"/>
            <a:ext cx="3026410" cy="540385"/>
          </a:xfrm>
          <a:custGeom>
            <a:avLst/>
            <a:gdLst/>
            <a:ahLst/>
            <a:cxnLst/>
            <a:rect l="l" t="t" r="r" b="b"/>
            <a:pathLst>
              <a:path w="3026410" h="540384">
                <a:moveTo>
                  <a:pt x="2991307" y="0"/>
                </a:moveTo>
                <a:lnTo>
                  <a:pt x="34620" y="0"/>
                </a:lnTo>
                <a:lnTo>
                  <a:pt x="21141" y="2721"/>
                </a:lnTo>
                <a:lnTo>
                  <a:pt x="10137" y="10142"/>
                </a:lnTo>
                <a:lnTo>
                  <a:pt x="2719" y="21147"/>
                </a:lnTo>
                <a:lnTo>
                  <a:pt x="0" y="34620"/>
                </a:lnTo>
                <a:lnTo>
                  <a:pt x="0" y="505396"/>
                </a:lnTo>
                <a:lnTo>
                  <a:pt x="2719" y="518867"/>
                </a:lnTo>
                <a:lnTo>
                  <a:pt x="10137" y="529867"/>
                </a:lnTo>
                <a:lnTo>
                  <a:pt x="21141" y="537284"/>
                </a:lnTo>
                <a:lnTo>
                  <a:pt x="34620" y="540004"/>
                </a:lnTo>
                <a:lnTo>
                  <a:pt x="2991307" y="540004"/>
                </a:lnTo>
                <a:lnTo>
                  <a:pt x="3004785" y="537284"/>
                </a:lnTo>
                <a:lnTo>
                  <a:pt x="3015789" y="529867"/>
                </a:lnTo>
                <a:lnTo>
                  <a:pt x="3023207" y="518867"/>
                </a:lnTo>
                <a:lnTo>
                  <a:pt x="3025927" y="505396"/>
                </a:lnTo>
                <a:lnTo>
                  <a:pt x="3025927" y="34620"/>
                </a:lnTo>
                <a:lnTo>
                  <a:pt x="3023207" y="21147"/>
                </a:lnTo>
                <a:lnTo>
                  <a:pt x="3015789" y="10142"/>
                </a:lnTo>
                <a:lnTo>
                  <a:pt x="3004785" y="2721"/>
                </a:lnTo>
                <a:lnTo>
                  <a:pt x="2991307" y="0"/>
                </a:lnTo>
                <a:close/>
              </a:path>
            </a:pathLst>
          </a:custGeom>
          <a:solidFill>
            <a:srgbClr val="DA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2120" y="5976460"/>
            <a:ext cx="3026410" cy="540385"/>
          </a:xfrm>
          <a:custGeom>
            <a:avLst/>
            <a:gdLst/>
            <a:ahLst/>
            <a:cxnLst/>
            <a:rect l="l" t="t" r="r" b="b"/>
            <a:pathLst>
              <a:path w="3026410" h="540384">
                <a:moveTo>
                  <a:pt x="0" y="34620"/>
                </a:moveTo>
                <a:lnTo>
                  <a:pt x="2719" y="21147"/>
                </a:lnTo>
                <a:lnTo>
                  <a:pt x="10137" y="10142"/>
                </a:lnTo>
                <a:lnTo>
                  <a:pt x="21141" y="2721"/>
                </a:lnTo>
                <a:lnTo>
                  <a:pt x="34620" y="0"/>
                </a:lnTo>
                <a:lnTo>
                  <a:pt x="2991307" y="0"/>
                </a:lnTo>
                <a:lnTo>
                  <a:pt x="3004785" y="2721"/>
                </a:lnTo>
                <a:lnTo>
                  <a:pt x="3015789" y="10142"/>
                </a:lnTo>
                <a:lnTo>
                  <a:pt x="3023207" y="21147"/>
                </a:lnTo>
                <a:lnTo>
                  <a:pt x="3025927" y="34620"/>
                </a:lnTo>
                <a:lnTo>
                  <a:pt x="3025927" y="505396"/>
                </a:lnTo>
                <a:lnTo>
                  <a:pt x="3023207" y="518867"/>
                </a:lnTo>
                <a:lnTo>
                  <a:pt x="3015789" y="529867"/>
                </a:lnTo>
                <a:lnTo>
                  <a:pt x="3004785" y="537284"/>
                </a:lnTo>
                <a:lnTo>
                  <a:pt x="2991307" y="540004"/>
                </a:lnTo>
                <a:lnTo>
                  <a:pt x="34620" y="540004"/>
                </a:lnTo>
                <a:lnTo>
                  <a:pt x="21141" y="537284"/>
                </a:lnTo>
                <a:lnTo>
                  <a:pt x="10137" y="529867"/>
                </a:lnTo>
                <a:lnTo>
                  <a:pt x="2719" y="518867"/>
                </a:lnTo>
                <a:lnTo>
                  <a:pt x="0" y="505396"/>
                </a:lnTo>
                <a:lnTo>
                  <a:pt x="0" y="34620"/>
                </a:lnTo>
                <a:close/>
              </a:path>
            </a:pathLst>
          </a:custGeom>
          <a:ln w="9525">
            <a:solidFill>
              <a:srgbClr val="B1B1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147558" y="6003641"/>
            <a:ext cx="2120900" cy="221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lang="en-US" altLang="ja-JP" sz="1200" dirty="0"/>
              <a:t>Implementation of measures</a:t>
            </a:r>
            <a:endParaRPr sz="1200" dirty="0">
              <a:latin typeface="Meiryo UI"/>
              <a:cs typeface="Meiryo U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12588" y="6005041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4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81651" y="6088035"/>
            <a:ext cx="151765" cy="275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808080"/>
                </a:solidFill>
                <a:latin typeface="Meiryo"/>
                <a:cs typeface="Meiryo"/>
              </a:rPr>
              <a:t>5</a:t>
            </a:r>
            <a:endParaRPr sz="1600">
              <a:latin typeface="Meiryo"/>
              <a:cs typeface="Meiryo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80745" y="5966942"/>
            <a:ext cx="546094" cy="54768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57705" y="5408051"/>
            <a:ext cx="541228" cy="5412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075443" y="5617658"/>
            <a:ext cx="1475365" cy="313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altLang="ja-JP" sz="800" dirty="0"/>
              <a:t>Verification of results of measure implementation, and resubmission of a revised proposal</a:t>
            </a:r>
            <a:endParaRPr sz="800" dirty="0">
              <a:latin typeface="Meiryo UI"/>
              <a:cs typeface="Meiryo U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482750" y="3627513"/>
            <a:ext cx="689610" cy="216535"/>
          </a:xfrm>
          <a:custGeom>
            <a:avLst/>
            <a:gdLst/>
            <a:ahLst/>
            <a:cxnLst/>
            <a:rect l="l" t="t" r="r" b="b"/>
            <a:pathLst>
              <a:path w="689610" h="216535">
                <a:moveTo>
                  <a:pt x="689076" y="0"/>
                </a:moveTo>
                <a:lnTo>
                  <a:pt x="0" y="0"/>
                </a:lnTo>
                <a:lnTo>
                  <a:pt x="344538" y="216458"/>
                </a:lnTo>
                <a:lnTo>
                  <a:pt x="689076" y="0"/>
                </a:lnTo>
                <a:close/>
              </a:path>
            </a:pathLst>
          </a:custGeom>
          <a:solidFill>
            <a:srgbClr val="C71B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482750" y="4589411"/>
            <a:ext cx="689610" cy="216535"/>
          </a:xfrm>
          <a:custGeom>
            <a:avLst/>
            <a:gdLst/>
            <a:ahLst/>
            <a:cxnLst/>
            <a:rect l="l" t="t" r="r" b="b"/>
            <a:pathLst>
              <a:path w="689610" h="216535">
                <a:moveTo>
                  <a:pt x="689076" y="0"/>
                </a:moveTo>
                <a:lnTo>
                  <a:pt x="0" y="0"/>
                </a:lnTo>
                <a:lnTo>
                  <a:pt x="344538" y="216458"/>
                </a:lnTo>
                <a:lnTo>
                  <a:pt x="689076" y="0"/>
                </a:lnTo>
                <a:close/>
              </a:path>
            </a:pathLst>
          </a:custGeom>
          <a:solidFill>
            <a:srgbClr val="C71B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81980" y="4264766"/>
            <a:ext cx="2316238" cy="7067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95775" y="3952178"/>
            <a:ext cx="1296149" cy="77203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786230" y="4195944"/>
            <a:ext cx="961246" cy="96124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462850" y="3796406"/>
            <a:ext cx="3378200" cy="4778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5000"/>
              </a:lnSpc>
            </a:pPr>
            <a:r>
              <a:rPr lang="en-US" altLang="ja-JP" sz="1200" dirty="0"/>
              <a:t>The direction of issues observed from the radar chart analysis is to be further examined, using various data inherent to the municipality in question.</a:t>
            </a:r>
            <a:endParaRPr sz="1200" dirty="0">
              <a:latin typeface="Meiryo"/>
              <a:cs typeface="Meiryo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831003" y="5463641"/>
            <a:ext cx="4199255" cy="720090"/>
          </a:xfrm>
          <a:custGeom>
            <a:avLst/>
            <a:gdLst/>
            <a:ahLst/>
            <a:cxnLst/>
            <a:rect l="l" t="t" r="r" b="b"/>
            <a:pathLst>
              <a:path w="4199255" h="720089">
                <a:moveTo>
                  <a:pt x="0" y="369811"/>
                </a:moveTo>
                <a:lnTo>
                  <a:pt x="628878" y="600062"/>
                </a:lnTo>
                <a:lnTo>
                  <a:pt x="628878" y="720077"/>
                </a:lnTo>
                <a:lnTo>
                  <a:pt x="4199178" y="720077"/>
                </a:lnTo>
                <a:lnTo>
                  <a:pt x="4199178" y="420052"/>
                </a:lnTo>
                <a:lnTo>
                  <a:pt x="628878" y="420052"/>
                </a:lnTo>
                <a:lnTo>
                  <a:pt x="0" y="369811"/>
                </a:lnTo>
                <a:close/>
              </a:path>
              <a:path w="4199255" h="720089">
                <a:moveTo>
                  <a:pt x="4199178" y="0"/>
                </a:moveTo>
                <a:lnTo>
                  <a:pt x="628878" y="0"/>
                </a:lnTo>
                <a:lnTo>
                  <a:pt x="628878" y="420052"/>
                </a:lnTo>
                <a:lnTo>
                  <a:pt x="4199178" y="420052"/>
                </a:lnTo>
                <a:lnTo>
                  <a:pt x="4199178" y="0"/>
                </a:lnTo>
                <a:close/>
              </a:path>
            </a:pathLst>
          </a:custGeom>
          <a:solidFill>
            <a:srgbClr val="A30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31003" y="5463641"/>
            <a:ext cx="4199255" cy="720090"/>
          </a:xfrm>
          <a:custGeom>
            <a:avLst/>
            <a:gdLst/>
            <a:ahLst/>
            <a:cxnLst/>
            <a:rect l="l" t="t" r="r" b="b"/>
            <a:pathLst>
              <a:path w="4199255" h="720089">
                <a:moveTo>
                  <a:pt x="628878" y="0"/>
                </a:moveTo>
                <a:lnTo>
                  <a:pt x="1223924" y="0"/>
                </a:lnTo>
                <a:lnTo>
                  <a:pt x="2116505" y="0"/>
                </a:lnTo>
                <a:lnTo>
                  <a:pt x="4199178" y="0"/>
                </a:lnTo>
                <a:lnTo>
                  <a:pt x="4199178" y="420052"/>
                </a:lnTo>
                <a:lnTo>
                  <a:pt x="4199178" y="600062"/>
                </a:lnTo>
                <a:lnTo>
                  <a:pt x="4199178" y="720077"/>
                </a:lnTo>
                <a:lnTo>
                  <a:pt x="2116505" y="720077"/>
                </a:lnTo>
                <a:lnTo>
                  <a:pt x="1223924" y="720077"/>
                </a:lnTo>
                <a:lnTo>
                  <a:pt x="628878" y="720077"/>
                </a:lnTo>
                <a:lnTo>
                  <a:pt x="628878" y="600062"/>
                </a:lnTo>
                <a:lnTo>
                  <a:pt x="0" y="369811"/>
                </a:lnTo>
                <a:lnTo>
                  <a:pt x="628878" y="420052"/>
                </a:lnTo>
                <a:lnTo>
                  <a:pt x="628878" y="0"/>
                </a:lnTo>
                <a:close/>
              </a:path>
            </a:pathLst>
          </a:custGeom>
          <a:ln w="9525">
            <a:solidFill>
              <a:srgbClr val="A30B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577361" y="5517164"/>
            <a:ext cx="3459848" cy="627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 marR="5080" indent="-24765">
              <a:lnSpc>
                <a:spcPct val="85000"/>
              </a:lnSpc>
            </a:pPr>
            <a:r>
              <a:rPr lang="en-US" altLang="ja-JP" sz="1600" dirty="0">
                <a:solidFill>
                  <a:schemeClr val="bg1"/>
                </a:solidFill>
              </a:rPr>
              <a:t>Vis-à-vis identified issues, “C</a:t>
            </a:r>
            <a:r>
              <a:rPr lang="en-US" altLang="ja-JP" sz="1600" b="1" dirty="0">
                <a:solidFill>
                  <a:schemeClr val="bg1"/>
                </a:solidFill>
              </a:rPr>
              <a:t>o-creation</a:t>
            </a:r>
            <a:r>
              <a:rPr lang="en-US" altLang="ja-JP" sz="1600" dirty="0">
                <a:solidFill>
                  <a:schemeClr val="bg1"/>
                </a:solidFill>
              </a:rPr>
              <a:t>” is performed, using such methods as interviews and workshops.</a:t>
            </a:r>
            <a:endParaRPr sz="1600" dirty="0">
              <a:solidFill>
                <a:schemeClr val="bg1"/>
              </a:solidFill>
              <a:latin typeface="Meiryo UI"/>
              <a:cs typeface="Meiryo U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54681" y="6279121"/>
            <a:ext cx="2175872" cy="2092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altLang="ja-JP" sz="800" dirty="0"/>
              <a:t>After the creation of ideas, discussions will be held towards actual implementation of measures</a:t>
            </a:r>
            <a:endParaRPr sz="800" dirty="0">
              <a:latin typeface="Meiryo UI"/>
              <a:cs typeface="Meiryo U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625145" y="6686451"/>
            <a:ext cx="2421255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800" dirty="0" smtClean="0">
                <a:latin typeface="Meiryo"/>
                <a:cs typeface="Meiryo"/>
              </a:rPr>
              <a:t>Copyright 2015 FUJITSU </a:t>
            </a:r>
            <a:r>
              <a:rPr sz="800" spc="-5" dirty="0" smtClean="0">
                <a:latin typeface="Meiryo"/>
                <a:cs typeface="Meiryo"/>
              </a:rPr>
              <a:t>LABORATORIES</a:t>
            </a:r>
            <a:r>
              <a:rPr sz="800" spc="-60" dirty="0" smtClean="0">
                <a:latin typeface="Meiryo"/>
                <a:cs typeface="Meiryo"/>
              </a:rPr>
              <a:t> </a:t>
            </a:r>
            <a:r>
              <a:rPr sz="800" dirty="0" smtClean="0">
                <a:latin typeface="Meiryo"/>
                <a:cs typeface="Meiryo"/>
              </a:rPr>
              <a:t>LTD.</a:t>
            </a:r>
            <a:endParaRPr sz="800" dirty="0">
              <a:latin typeface="Meiryo"/>
              <a:cs typeface="Meiryo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">
              <a:lnSpc>
                <a:spcPts val="830"/>
              </a:lnSpc>
            </a:pPr>
            <a:r>
              <a:rPr dirty="0"/>
              <a:t>7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4124717" y="4748796"/>
            <a:ext cx="1281589" cy="2092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altLang="ja-JP" sz="800" dirty="0"/>
              <a:t>From the point-at-issue data found in the Web site of City A</a:t>
            </a:r>
            <a:endParaRPr sz="600" dirty="0">
              <a:latin typeface="Meiryo UI"/>
              <a:cs typeface="Meiryo U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950747" y="4977168"/>
            <a:ext cx="823594" cy="2092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85000"/>
              </a:lnSpc>
            </a:pPr>
            <a:r>
              <a:rPr lang="en-US" altLang="ja-JP" sz="800" dirty="0"/>
              <a:t>From the statistical portal site of City B</a:t>
            </a:r>
            <a:endParaRPr sz="600" dirty="0">
              <a:latin typeface="Meiryo UI"/>
              <a:cs typeface="Meiryo UI"/>
            </a:endParaRPr>
          </a:p>
        </p:txBody>
      </p:sp>
      <p:sp>
        <p:nvSpPr>
          <p:cNvPr id="61" name="左右矢印 60"/>
          <p:cNvSpPr/>
          <p:nvPr/>
        </p:nvSpPr>
        <p:spPr>
          <a:xfrm>
            <a:off x="5753378" y="2396128"/>
            <a:ext cx="921075" cy="500584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object 33"/>
          <p:cNvSpPr txBox="1"/>
          <p:nvPr/>
        </p:nvSpPr>
        <p:spPr>
          <a:xfrm>
            <a:off x="5853495" y="2559535"/>
            <a:ext cx="82095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1200" dirty="0"/>
              <a:t>comparison</a:t>
            </a:r>
            <a:endParaRPr sz="1200" dirty="0">
              <a:latin typeface="Meiryo"/>
              <a:cs typeface="Meiryo"/>
            </a:endParaRPr>
          </a:p>
        </p:txBody>
      </p:sp>
      <p:sp>
        <p:nvSpPr>
          <p:cNvPr id="63" name="object 59"/>
          <p:cNvSpPr txBox="1"/>
          <p:nvPr/>
        </p:nvSpPr>
        <p:spPr>
          <a:xfrm>
            <a:off x="5644069" y="6354080"/>
            <a:ext cx="349993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en-US" altLang="ja-JP" sz="1200" b="1" dirty="0"/>
              <a:t>Experiment is to be implemented by the municipality.</a:t>
            </a:r>
            <a:endParaRPr sz="1200" b="1" dirty="0">
              <a:latin typeface="Meiryo"/>
              <a:cs typeface="Meiry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325" y="166878"/>
            <a:ext cx="882967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600" dirty="0"/>
              <a:t>Examples of utilizing </a:t>
            </a:r>
            <a:r>
              <a:rPr lang="en-US" altLang="ja-JP" sz="2600" dirty="0" err="1"/>
              <a:t>EvaCva</a:t>
            </a:r>
            <a:r>
              <a:rPr lang="en-US" altLang="ja-JP" sz="2600" dirty="0"/>
              <a:t> thus far</a:t>
            </a:r>
            <a:endParaRPr sz="2600" i="1" dirty="0"/>
          </a:p>
        </p:txBody>
      </p:sp>
      <p:sp>
        <p:nvSpPr>
          <p:cNvPr id="3" name="object 3"/>
          <p:cNvSpPr txBox="1"/>
          <p:nvPr/>
        </p:nvSpPr>
        <p:spPr>
          <a:xfrm>
            <a:off x="155575" y="836930"/>
            <a:ext cx="8851265" cy="12557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363" marR="5080" indent="-347663">
              <a:lnSpc>
                <a:spcPct val="85000"/>
              </a:lnSpc>
            </a:pPr>
            <a:r>
              <a:rPr sz="2400" dirty="0" smtClean="0">
                <a:solidFill>
                  <a:srgbClr val="A30B1A"/>
                </a:solidFill>
                <a:latin typeface="Wingdings"/>
                <a:cs typeface="Wingdings"/>
              </a:rPr>
              <a:t></a:t>
            </a:r>
            <a:r>
              <a:rPr lang="ja-JP" altLang="en-US" sz="2400" spc="-200" dirty="0" smtClean="0">
                <a:solidFill>
                  <a:srgbClr val="A30B1A"/>
                </a:solidFill>
                <a:latin typeface="Times New Roman"/>
                <a:cs typeface="Times New Roman"/>
              </a:rPr>
              <a:t>	</a:t>
            </a:r>
            <a:r>
              <a:rPr lang="en-US" altLang="ja-JP" sz="2400" dirty="0" smtClean="0"/>
              <a:t>It </a:t>
            </a:r>
            <a:r>
              <a:rPr lang="en-US" altLang="ja-JP" sz="2400" dirty="0"/>
              <a:t>is also possible to perform a cross analysis of closed data and open data, which can be utilized for a wide range of applications.</a:t>
            </a:r>
            <a:endParaRPr sz="2400" dirty="0">
              <a:latin typeface="Meiryo"/>
              <a:cs typeface="Meiryo"/>
            </a:endParaRPr>
          </a:p>
          <a:p>
            <a:pPr marL="360363" indent="-347663">
              <a:lnSpc>
                <a:spcPct val="85000"/>
              </a:lnSpc>
            </a:pPr>
            <a:r>
              <a:rPr sz="2400" dirty="0" smtClean="0">
                <a:solidFill>
                  <a:srgbClr val="A30B1A"/>
                </a:solidFill>
                <a:latin typeface="Wingdings"/>
                <a:cs typeface="Wingdings"/>
              </a:rPr>
              <a:t></a:t>
            </a:r>
            <a:r>
              <a:rPr lang="ja-JP" altLang="en-US" sz="2400" spc="-204" dirty="0" smtClean="0">
                <a:solidFill>
                  <a:srgbClr val="A30B1A"/>
                </a:solidFill>
                <a:latin typeface="Times New Roman"/>
                <a:cs typeface="Times New Roman"/>
              </a:rPr>
              <a:t>	</a:t>
            </a:r>
            <a:r>
              <a:rPr lang="en-US" altLang="ja-JP" sz="2400" dirty="0" smtClean="0"/>
              <a:t>It </a:t>
            </a:r>
            <a:r>
              <a:rPr lang="en-US" altLang="ja-JP" sz="2400" dirty="0"/>
              <a:t>is possible to provide adjusted information customized to individual clients.</a:t>
            </a:r>
            <a:endParaRPr sz="2400" dirty="0">
              <a:latin typeface="Meiryo"/>
              <a:cs typeface="Meiry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31121" y="2953638"/>
            <a:ext cx="1217724" cy="921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11260" y="5152178"/>
            <a:ext cx="1064977" cy="12019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43809" y="2923552"/>
            <a:ext cx="1398422" cy="1039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51733" y="5362959"/>
            <a:ext cx="1362887" cy="11276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1519" y="4509122"/>
            <a:ext cx="4218940" cy="2088514"/>
          </a:xfrm>
          <a:custGeom>
            <a:avLst/>
            <a:gdLst/>
            <a:ahLst/>
            <a:cxnLst/>
            <a:rect l="l" t="t" r="r" b="b"/>
            <a:pathLst>
              <a:path w="4218940" h="2088515">
                <a:moveTo>
                  <a:pt x="0" y="348043"/>
                </a:moveTo>
                <a:lnTo>
                  <a:pt x="3177" y="300817"/>
                </a:lnTo>
                <a:lnTo>
                  <a:pt x="12432" y="255521"/>
                </a:lnTo>
                <a:lnTo>
                  <a:pt x="27351" y="212571"/>
                </a:lnTo>
                <a:lnTo>
                  <a:pt x="47519" y="172381"/>
                </a:lnTo>
                <a:lnTo>
                  <a:pt x="72520" y="135366"/>
                </a:lnTo>
                <a:lnTo>
                  <a:pt x="101941" y="101941"/>
                </a:lnTo>
                <a:lnTo>
                  <a:pt x="135366" y="72520"/>
                </a:lnTo>
                <a:lnTo>
                  <a:pt x="172381" y="47519"/>
                </a:lnTo>
                <a:lnTo>
                  <a:pt x="212571" y="27351"/>
                </a:lnTo>
                <a:lnTo>
                  <a:pt x="255521" y="12432"/>
                </a:lnTo>
                <a:lnTo>
                  <a:pt x="300817" y="3177"/>
                </a:lnTo>
                <a:lnTo>
                  <a:pt x="348043" y="0"/>
                </a:lnTo>
                <a:lnTo>
                  <a:pt x="3870731" y="0"/>
                </a:lnTo>
                <a:lnTo>
                  <a:pt x="3917960" y="3177"/>
                </a:lnTo>
                <a:lnTo>
                  <a:pt x="3963257" y="12432"/>
                </a:lnTo>
                <a:lnTo>
                  <a:pt x="4006209" y="27351"/>
                </a:lnTo>
                <a:lnTo>
                  <a:pt x="4046399" y="47519"/>
                </a:lnTo>
                <a:lnTo>
                  <a:pt x="4083413" y="72520"/>
                </a:lnTo>
                <a:lnTo>
                  <a:pt x="4116838" y="101941"/>
                </a:lnTo>
                <a:lnTo>
                  <a:pt x="4146258" y="135366"/>
                </a:lnTo>
                <a:lnTo>
                  <a:pt x="4171258" y="172381"/>
                </a:lnTo>
                <a:lnTo>
                  <a:pt x="4191425" y="212571"/>
                </a:lnTo>
                <a:lnTo>
                  <a:pt x="4206343" y="255521"/>
                </a:lnTo>
                <a:lnTo>
                  <a:pt x="4215597" y="300817"/>
                </a:lnTo>
                <a:lnTo>
                  <a:pt x="4218774" y="348043"/>
                </a:lnTo>
                <a:lnTo>
                  <a:pt x="4218774" y="1740179"/>
                </a:lnTo>
                <a:lnTo>
                  <a:pt x="4215597" y="1787408"/>
                </a:lnTo>
                <a:lnTo>
                  <a:pt x="4206343" y="1832706"/>
                </a:lnTo>
                <a:lnTo>
                  <a:pt x="4191425" y="1875659"/>
                </a:lnTo>
                <a:lnTo>
                  <a:pt x="4171258" y="1915850"/>
                </a:lnTo>
                <a:lnTo>
                  <a:pt x="4146258" y="1952866"/>
                </a:lnTo>
                <a:lnTo>
                  <a:pt x="4116838" y="1986292"/>
                </a:lnTo>
                <a:lnTo>
                  <a:pt x="4083413" y="2015714"/>
                </a:lnTo>
                <a:lnTo>
                  <a:pt x="4046399" y="2040715"/>
                </a:lnTo>
                <a:lnTo>
                  <a:pt x="4006209" y="2060883"/>
                </a:lnTo>
                <a:lnTo>
                  <a:pt x="3963257" y="2075802"/>
                </a:lnTo>
                <a:lnTo>
                  <a:pt x="3917960" y="2085058"/>
                </a:lnTo>
                <a:lnTo>
                  <a:pt x="3870731" y="2088235"/>
                </a:lnTo>
                <a:lnTo>
                  <a:pt x="348043" y="2088235"/>
                </a:lnTo>
                <a:lnTo>
                  <a:pt x="300817" y="2085058"/>
                </a:lnTo>
                <a:lnTo>
                  <a:pt x="255521" y="2075802"/>
                </a:lnTo>
                <a:lnTo>
                  <a:pt x="212571" y="2060883"/>
                </a:lnTo>
                <a:lnTo>
                  <a:pt x="172381" y="2040715"/>
                </a:lnTo>
                <a:lnTo>
                  <a:pt x="135366" y="2015714"/>
                </a:lnTo>
                <a:lnTo>
                  <a:pt x="101941" y="1986292"/>
                </a:lnTo>
                <a:lnTo>
                  <a:pt x="72520" y="1952866"/>
                </a:lnTo>
                <a:lnTo>
                  <a:pt x="47519" y="1915850"/>
                </a:lnTo>
                <a:lnTo>
                  <a:pt x="27351" y="1875659"/>
                </a:lnTo>
                <a:lnTo>
                  <a:pt x="12432" y="1832706"/>
                </a:lnTo>
                <a:lnTo>
                  <a:pt x="3177" y="1787408"/>
                </a:lnTo>
                <a:lnTo>
                  <a:pt x="0" y="1740179"/>
                </a:lnTo>
                <a:lnTo>
                  <a:pt x="0" y="348043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35677" y="4509122"/>
            <a:ext cx="4218940" cy="2088514"/>
          </a:xfrm>
          <a:custGeom>
            <a:avLst/>
            <a:gdLst/>
            <a:ahLst/>
            <a:cxnLst/>
            <a:rect l="l" t="t" r="r" b="b"/>
            <a:pathLst>
              <a:path w="4218940" h="2088515">
                <a:moveTo>
                  <a:pt x="0" y="348043"/>
                </a:moveTo>
                <a:lnTo>
                  <a:pt x="3177" y="300817"/>
                </a:lnTo>
                <a:lnTo>
                  <a:pt x="12432" y="255521"/>
                </a:lnTo>
                <a:lnTo>
                  <a:pt x="27351" y="212571"/>
                </a:lnTo>
                <a:lnTo>
                  <a:pt x="47519" y="172381"/>
                </a:lnTo>
                <a:lnTo>
                  <a:pt x="72520" y="135366"/>
                </a:lnTo>
                <a:lnTo>
                  <a:pt x="101941" y="101941"/>
                </a:lnTo>
                <a:lnTo>
                  <a:pt x="135366" y="72520"/>
                </a:lnTo>
                <a:lnTo>
                  <a:pt x="172381" y="47519"/>
                </a:lnTo>
                <a:lnTo>
                  <a:pt x="212571" y="27351"/>
                </a:lnTo>
                <a:lnTo>
                  <a:pt x="255521" y="12432"/>
                </a:lnTo>
                <a:lnTo>
                  <a:pt x="300817" y="3177"/>
                </a:lnTo>
                <a:lnTo>
                  <a:pt x="348043" y="0"/>
                </a:lnTo>
                <a:lnTo>
                  <a:pt x="3870731" y="0"/>
                </a:lnTo>
                <a:lnTo>
                  <a:pt x="3917960" y="3177"/>
                </a:lnTo>
                <a:lnTo>
                  <a:pt x="3963257" y="12432"/>
                </a:lnTo>
                <a:lnTo>
                  <a:pt x="4006209" y="27351"/>
                </a:lnTo>
                <a:lnTo>
                  <a:pt x="4046399" y="47519"/>
                </a:lnTo>
                <a:lnTo>
                  <a:pt x="4083413" y="72520"/>
                </a:lnTo>
                <a:lnTo>
                  <a:pt x="4116838" y="101941"/>
                </a:lnTo>
                <a:lnTo>
                  <a:pt x="4146258" y="135366"/>
                </a:lnTo>
                <a:lnTo>
                  <a:pt x="4171258" y="172381"/>
                </a:lnTo>
                <a:lnTo>
                  <a:pt x="4191425" y="212571"/>
                </a:lnTo>
                <a:lnTo>
                  <a:pt x="4206343" y="255521"/>
                </a:lnTo>
                <a:lnTo>
                  <a:pt x="4215597" y="300817"/>
                </a:lnTo>
                <a:lnTo>
                  <a:pt x="4218774" y="348043"/>
                </a:lnTo>
                <a:lnTo>
                  <a:pt x="4218774" y="1740179"/>
                </a:lnTo>
                <a:lnTo>
                  <a:pt x="4215597" y="1787408"/>
                </a:lnTo>
                <a:lnTo>
                  <a:pt x="4206343" y="1832706"/>
                </a:lnTo>
                <a:lnTo>
                  <a:pt x="4191425" y="1875659"/>
                </a:lnTo>
                <a:lnTo>
                  <a:pt x="4171258" y="1915850"/>
                </a:lnTo>
                <a:lnTo>
                  <a:pt x="4146258" y="1952866"/>
                </a:lnTo>
                <a:lnTo>
                  <a:pt x="4116838" y="1986292"/>
                </a:lnTo>
                <a:lnTo>
                  <a:pt x="4083413" y="2015714"/>
                </a:lnTo>
                <a:lnTo>
                  <a:pt x="4046399" y="2040715"/>
                </a:lnTo>
                <a:lnTo>
                  <a:pt x="4006209" y="2060883"/>
                </a:lnTo>
                <a:lnTo>
                  <a:pt x="3963257" y="2075802"/>
                </a:lnTo>
                <a:lnTo>
                  <a:pt x="3917960" y="2085058"/>
                </a:lnTo>
                <a:lnTo>
                  <a:pt x="3870731" y="2088235"/>
                </a:lnTo>
                <a:lnTo>
                  <a:pt x="348043" y="2088235"/>
                </a:lnTo>
                <a:lnTo>
                  <a:pt x="300817" y="2085058"/>
                </a:lnTo>
                <a:lnTo>
                  <a:pt x="255521" y="2075802"/>
                </a:lnTo>
                <a:lnTo>
                  <a:pt x="212571" y="2060883"/>
                </a:lnTo>
                <a:lnTo>
                  <a:pt x="172381" y="2040715"/>
                </a:lnTo>
                <a:lnTo>
                  <a:pt x="135366" y="2015714"/>
                </a:lnTo>
                <a:lnTo>
                  <a:pt x="101941" y="1986292"/>
                </a:lnTo>
                <a:lnTo>
                  <a:pt x="72520" y="1952866"/>
                </a:lnTo>
                <a:lnTo>
                  <a:pt x="47519" y="1915850"/>
                </a:lnTo>
                <a:lnTo>
                  <a:pt x="27351" y="1875659"/>
                </a:lnTo>
                <a:lnTo>
                  <a:pt x="12432" y="1832706"/>
                </a:lnTo>
                <a:lnTo>
                  <a:pt x="3177" y="1787408"/>
                </a:lnTo>
                <a:lnTo>
                  <a:pt x="0" y="1740179"/>
                </a:lnTo>
                <a:lnTo>
                  <a:pt x="0" y="348043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94962" y="2439174"/>
            <a:ext cx="356711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200" dirty="0"/>
              <a:t>&lt;Ministries and Agencies&gt;</a:t>
            </a:r>
            <a:endParaRPr sz="2200" dirty="0">
              <a:latin typeface="Meiryo"/>
              <a:cs typeface="Meiry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35677" y="2348877"/>
            <a:ext cx="4218940" cy="2088514"/>
          </a:xfrm>
          <a:custGeom>
            <a:avLst/>
            <a:gdLst/>
            <a:ahLst/>
            <a:cxnLst/>
            <a:rect l="l" t="t" r="r" b="b"/>
            <a:pathLst>
              <a:path w="4218940" h="2088514">
                <a:moveTo>
                  <a:pt x="0" y="348043"/>
                </a:moveTo>
                <a:lnTo>
                  <a:pt x="3177" y="300817"/>
                </a:lnTo>
                <a:lnTo>
                  <a:pt x="12432" y="255521"/>
                </a:lnTo>
                <a:lnTo>
                  <a:pt x="27351" y="212571"/>
                </a:lnTo>
                <a:lnTo>
                  <a:pt x="47519" y="172381"/>
                </a:lnTo>
                <a:lnTo>
                  <a:pt x="72520" y="135366"/>
                </a:lnTo>
                <a:lnTo>
                  <a:pt x="101941" y="101941"/>
                </a:lnTo>
                <a:lnTo>
                  <a:pt x="135366" y="72520"/>
                </a:lnTo>
                <a:lnTo>
                  <a:pt x="172381" y="47519"/>
                </a:lnTo>
                <a:lnTo>
                  <a:pt x="212571" y="27351"/>
                </a:lnTo>
                <a:lnTo>
                  <a:pt x="255521" y="12432"/>
                </a:lnTo>
                <a:lnTo>
                  <a:pt x="300817" y="3177"/>
                </a:lnTo>
                <a:lnTo>
                  <a:pt x="348043" y="0"/>
                </a:lnTo>
                <a:lnTo>
                  <a:pt x="3870731" y="0"/>
                </a:lnTo>
                <a:lnTo>
                  <a:pt x="3917960" y="3177"/>
                </a:lnTo>
                <a:lnTo>
                  <a:pt x="3963257" y="12432"/>
                </a:lnTo>
                <a:lnTo>
                  <a:pt x="4006209" y="27351"/>
                </a:lnTo>
                <a:lnTo>
                  <a:pt x="4046399" y="47519"/>
                </a:lnTo>
                <a:lnTo>
                  <a:pt x="4083413" y="72520"/>
                </a:lnTo>
                <a:lnTo>
                  <a:pt x="4116838" y="101941"/>
                </a:lnTo>
                <a:lnTo>
                  <a:pt x="4146258" y="135366"/>
                </a:lnTo>
                <a:lnTo>
                  <a:pt x="4171258" y="172381"/>
                </a:lnTo>
                <a:lnTo>
                  <a:pt x="4191425" y="212571"/>
                </a:lnTo>
                <a:lnTo>
                  <a:pt x="4206343" y="255521"/>
                </a:lnTo>
                <a:lnTo>
                  <a:pt x="4215597" y="300817"/>
                </a:lnTo>
                <a:lnTo>
                  <a:pt x="4218774" y="348043"/>
                </a:lnTo>
                <a:lnTo>
                  <a:pt x="4218774" y="1740179"/>
                </a:lnTo>
                <a:lnTo>
                  <a:pt x="4215597" y="1787408"/>
                </a:lnTo>
                <a:lnTo>
                  <a:pt x="4206343" y="1832706"/>
                </a:lnTo>
                <a:lnTo>
                  <a:pt x="4191425" y="1875659"/>
                </a:lnTo>
                <a:lnTo>
                  <a:pt x="4171258" y="1915850"/>
                </a:lnTo>
                <a:lnTo>
                  <a:pt x="4146258" y="1952866"/>
                </a:lnTo>
                <a:lnTo>
                  <a:pt x="4116838" y="1986292"/>
                </a:lnTo>
                <a:lnTo>
                  <a:pt x="4083413" y="2015714"/>
                </a:lnTo>
                <a:lnTo>
                  <a:pt x="4046399" y="2040715"/>
                </a:lnTo>
                <a:lnTo>
                  <a:pt x="4006209" y="2060883"/>
                </a:lnTo>
                <a:lnTo>
                  <a:pt x="3963257" y="2075802"/>
                </a:lnTo>
                <a:lnTo>
                  <a:pt x="3917960" y="2085058"/>
                </a:lnTo>
                <a:lnTo>
                  <a:pt x="3870731" y="2088235"/>
                </a:lnTo>
                <a:lnTo>
                  <a:pt x="348043" y="2088235"/>
                </a:lnTo>
                <a:lnTo>
                  <a:pt x="300817" y="2085058"/>
                </a:lnTo>
                <a:lnTo>
                  <a:pt x="255521" y="2075802"/>
                </a:lnTo>
                <a:lnTo>
                  <a:pt x="212571" y="2060883"/>
                </a:lnTo>
                <a:lnTo>
                  <a:pt x="172381" y="2040715"/>
                </a:lnTo>
                <a:lnTo>
                  <a:pt x="135366" y="2015714"/>
                </a:lnTo>
                <a:lnTo>
                  <a:pt x="101941" y="1986292"/>
                </a:lnTo>
                <a:lnTo>
                  <a:pt x="72520" y="1952866"/>
                </a:lnTo>
                <a:lnTo>
                  <a:pt x="47519" y="1915850"/>
                </a:lnTo>
                <a:lnTo>
                  <a:pt x="27351" y="1875659"/>
                </a:lnTo>
                <a:lnTo>
                  <a:pt x="12432" y="1832706"/>
                </a:lnTo>
                <a:lnTo>
                  <a:pt x="3177" y="1787408"/>
                </a:lnTo>
                <a:lnTo>
                  <a:pt x="0" y="1740179"/>
                </a:lnTo>
                <a:lnTo>
                  <a:pt x="0" y="348043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1519" y="2348877"/>
            <a:ext cx="4218940" cy="2088514"/>
          </a:xfrm>
          <a:custGeom>
            <a:avLst/>
            <a:gdLst/>
            <a:ahLst/>
            <a:cxnLst/>
            <a:rect l="l" t="t" r="r" b="b"/>
            <a:pathLst>
              <a:path w="4218940" h="2088514">
                <a:moveTo>
                  <a:pt x="0" y="348043"/>
                </a:moveTo>
                <a:lnTo>
                  <a:pt x="3177" y="300817"/>
                </a:lnTo>
                <a:lnTo>
                  <a:pt x="12432" y="255521"/>
                </a:lnTo>
                <a:lnTo>
                  <a:pt x="27351" y="212571"/>
                </a:lnTo>
                <a:lnTo>
                  <a:pt x="47519" y="172381"/>
                </a:lnTo>
                <a:lnTo>
                  <a:pt x="72520" y="135366"/>
                </a:lnTo>
                <a:lnTo>
                  <a:pt x="101941" y="101941"/>
                </a:lnTo>
                <a:lnTo>
                  <a:pt x="135366" y="72520"/>
                </a:lnTo>
                <a:lnTo>
                  <a:pt x="172381" y="47519"/>
                </a:lnTo>
                <a:lnTo>
                  <a:pt x="212571" y="27351"/>
                </a:lnTo>
                <a:lnTo>
                  <a:pt x="255521" y="12432"/>
                </a:lnTo>
                <a:lnTo>
                  <a:pt x="300817" y="3177"/>
                </a:lnTo>
                <a:lnTo>
                  <a:pt x="348043" y="0"/>
                </a:lnTo>
                <a:lnTo>
                  <a:pt x="3870731" y="0"/>
                </a:lnTo>
                <a:lnTo>
                  <a:pt x="3917960" y="3177"/>
                </a:lnTo>
                <a:lnTo>
                  <a:pt x="3963257" y="12432"/>
                </a:lnTo>
                <a:lnTo>
                  <a:pt x="4006209" y="27351"/>
                </a:lnTo>
                <a:lnTo>
                  <a:pt x="4046399" y="47519"/>
                </a:lnTo>
                <a:lnTo>
                  <a:pt x="4083413" y="72520"/>
                </a:lnTo>
                <a:lnTo>
                  <a:pt x="4116838" y="101941"/>
                </a:lnTo>
                <a:lnTo>
                  <a:pt x="4146258" y="135366"/>
                </a:lnTo>
                <a:lnTo>
                  <a:pt x="4171258" y="172381"/>
                </a:lnTo>
                <a:lnTo>
                  <a:pt x="4191425" y="212571"/>
                </a:lnTo>
                <a:lnTo>
                  <a:pt x="4206343" y="255521"/>
                </a:lnTo>
                <a:lnTo>
                  <a:pt x="4215597" y="300817"/>
                </a:lnTo>
                <a:lnTo>
                  <a:pt x="4218774" y="348043"/>
                </a:lnTo>
                <a:lnTo>
                  <a:pt x="4218774" y="1740179"/>
                </a:lnTo>
                <a:lnTo>
                  <a:pt x="4215597" y="1787408"/>
                </a:lnTo>
                <a:lnTo>
                  <a:pt x="4206343" y="1832706"/>
                </a:lnTo>
                <a:lnTo>
                  <a:pt x="4191425" y="1875659"/>
                </a:lnTo>
                <a:lnTo>
                  <a:pt x="4171258" y="1915850"/>
                </a:lnTo>
                <a:lnTo>
                  <a:pt x="4146258" y="1952866"/>
                </a:lnTo>
                <a:lnTo>
                  <a:pt x="4116838" y="1986292"/>
                </a:lnTo>
                <a:lnTo>
                  <a:pt x="4083413" y="2015714"/>
                </a:lnTo>
                <a:lnTo>
                  <a:pt x="4046399" y="2040715"/>
                </a:lnTo>
                <a:lnTo>
                  <a:pt x="4006209" y="2060883"/>
                </a:lnTo>
                <a:lnTo>
                  <a:pt x="3963257" y="2075802"/>
                </a:lnTo>
                <a:lnTo>
                  <a:pt x="3917960" y="2085058"/>
                </a:lnTo>
                <a:lnTo>
                  <a:pt x="3870731" y="2088235"/>
                </a:lnTo>
                <a:lnTo>
                  <a:pt x="348043" y="2088235"/>
                </a:lnTo>
                <a:lnTo>
                  <a:pt x="300817" y="2085058"/>
                </a:lnTo>
                <a:lnTo>
                  <a:pt x="255521" y="2075802"/>
                </a:lnTo>
                <a:lnTo>
                  <a:pt x="212571" y="2060883"/>
                </a:lnTo>
                <a:lnTo>
                  <a:pt x="172381" y="2040715"/>
                </a:lnTo>
                <a:lnTo>
                  <a:pt x="135366" y="2015714"/>
                </a:lnTo>
                <a:lnTo>
                  <a:pt x="101941" y="1986292"/>
                </a:lnTo>
                <a:lnTo>
                  <a:pt x="72520" y="1952866"/>
                </a:lnTo>
                <a:lnTo>
                  <a:pt x="47519" y="1915850"/>
                </a:lnTo>
                <a:lnTo>
                  <a:pt x="27351" y="1875659"/>
                </a:lnTo>
                <a:lnTo>
                  <a:pt x="12432" y="1832706"/>
                </a:lnTo>
                <a:lnTo>
                  <a:pt x="3177" y="1787408"/>
                </a:lnTo>
                <a:lnTo>
                  <a:pt x="0" y="1740179"/>
                </a:lnTo>
                <a:lnTo>
                  <a:pt x="0" y="348043"/>
                </a:lnTo>
                <a:close/>
              </a:path>
            </a:pathLst>
          </a:custGeom>
          <a:ln w="9524">
            <a:solidFill>
              <a:srgbClr val="8786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888852" y="3571937"/>
            <a:ext cx="2786768" cy="788934"/>
          </a:xfrm>
          <a:prstGeom prst="rect">
            <a:avLst/>
          </a:prstGeom>
          <a:solidFill>
            <a:srgbClr val="EBD9D9"/>
          </a:solidFill>
          <a:ln w="9524">
            <a:solidFill>
              <a:srgbClr val="CEA2A2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6360">
              <a:lnSpc>
                <a:spcPct val="85000"/>
              </a:lnSpc>
              <a:spcBef>
                <a:spcPts val="155"/>
              </a:spcBef>
            </a:pPr>
            <a:r>
              <a:rPr lang="en-US" altLang="ja-JP" sz="2200" dirty="0"/>
              <a:t>Example of closed data</a:t>
            </a:r>
            <a:endParaRPr sz="2200" dirty="0">
              <a:latin typeface="Meiryo"/>
              <a:cs typeface="Meiryo"/>
            </a:endParaRPr>
          </a:p>
          <a:p>
            <a:pPr marL="200025" indent="-2000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Sales of shops for individual regions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830"/>
              </a:lnSpc>
            </a:pPr>
            <a:r>
              <a:rPr dirty="0"/>
              <a:t>8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dirty="0"/>
              <a:t>Copyright 2015 FUJITSU </a:t>
            </a:r>
            <a:r>
              <a:rPr spc="-5" dirty="0"/>
              <a:t>LABORATORIES</a:t>
            </a:r>
            <a:r>
              <a:rPr spc="-60" dirty="0"/>
              <a:t> </a:t>
            </a:r>
            <a:r>
              <a:rPr dirty="0"/>
              <a:t>LTD.</a:t>
            </a:r>
          </a:p>
        </p:txBody>
      </p:sp>
      <p:sp>
        <p:nvSpPr>
          <p:cNvPr id="20" name="object 13"/>
          <p:cNvSpPr txBox="1"/>
          <p:nvPr/>
        </p:nvSpPr>
        <p:spPr>
          <a:xfrm>
            <a:off x="513933" y="2939757"/>
            <a:ext cx="2229267" cy="716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lvl="0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Drawing-up of plans</a:t>
            </a:r>
            <a:endParaRPr lang="ja-JP" altLang="ja-JP" dirty="0"/>
          </a:p>
          <a:p>
            <a:pPr marL="180975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Verification of effects of implementation</a:t>
            </a:r>
            <a:endParaRPr dirty="0">
              <a:latin typeface="Meiryo"/>
              <a:cs typeface="Meiryo"/>
            </a:endParaRPr>
          </a:p>
        </p:txBody>
      </p:sp>
      <p:sp>
        <p:nvSpPr>
          <p:cNvPr id="21" name="object 13"/>
          <p:cNvSpPr txBox="1"/>
          <p:nvPr/>
        </p:nvSpPr>
        <p:spPr>
          <a:xfrm>
            <a:off x="494963" y="4661767"/>
            <a:ext cx="2962404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200" dirty="0"/>
              <a:t>&lt;Research and Educational Institutions&gt;</a:t>
            </a:r>
            <a:endParaRPr sz="2200" dirty="0">
              <a:latin typeface="Meiryo"/>
              <a:cs typeface="Meiryo"/>
            </a:endParaRPr>
          </a:p>
        </p:txBody>
      </p:sp>
      <p:sp>
        <p:nvSpPr>
          <p:cNvPr id="22" name="object 13"/>
          <p:cNvSpPr txBox="1"/>
          <p:nvPr/>
        </p:nvSpPr>
        <p:spPr>
          <a:xfrm>
            <a:off x="513933" y="5442677"/>
            <a:ext cx="2229267" cy="716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lvl="0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Academic </a:t>
            </a:r>
            <a:r>
              <a:rPr lang="en-US" altLang="ja-JP" dirty="0" smtClean="0"/>
              <a:t>researches</a:t>
            </a:r>
            <a:endParaRPr lang="ja-JP" altLang="en-US" dirty="0" smtClean="0"/>
          </a:p>
          <a:p>
            <a:pPr marL="180975" lvl="0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Community-based learning</a:t>
            </a:r>
            <a:endParaRPr dirty="0">
              <a:latin typeface="Meiryo"/>
              <a:cs typeface="Meiryo"/>
            </a:endParaRPr>
          </a:p>
        </p:txBody>
      </p:sp>
      <p:sp>
        <p:nvSpPr>
          <p:cNvPr id="23" name="object 13"/>
          <p:cNvSpPr txBox="1"/>
          <p:nvPr/>
        </p:nvSpPr>
        <p:spPr>
          <a:xfrm>
            <a:off x="4846705" y="4568324"/>
            <a:ext cx="356711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2200" dirty="0"/>
              <a:t>&lt;Land Development&gt;</a:t>
            </a:r>
            <a:endParaRPr sz="2200" dirty="0">
              <a:latin typeface="Meiryo"/>
              <a:cs typeface="Meiryo"/>
            </a:endParaRPr>
          </a:p>
        </p:txBody>
      </p:sp>
      <p:sp>
        <p:nvSpPr>
          <p:cNvPr id="24" name="object 13"/>
          <p:cNvSpPr txBox="1"/>
          <p:nvPr/>
        </p:nvSpPr>
        <p:spPr>
          <a:xfrm>
            <a:off x="4865676" y="2832965"/>
            <a:ext cx="2229267" cy="716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lvl="0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Drawing-up of plans</a:t>
            </a:r>
            <a:endParaRPr lang="ja-JP" altLang="ja-JP" dirty="0"/>
          </a:p>
          <a:p>
            <a:pPr marL="180975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Most suitable display of merchandise</a:t>
            </a:r>
            <a:endParaRPr dirty="0">
              <a:latin typeface="Meiryo"/>
              <a:cs typeface="Meiryo"/>
            </a:endParaRPr>
          </a:p>
        </p:txBody>
      </p:sp>
      <p:sp>
        <p:nvSpPr>
          <p:cNvPr id="27" name="object 16"/>
          <p:cNvSpPr txBox="1"/>
          <p:nvPr/>
        </p:nvSpPr>
        <p:spPr>
          <a:xfrm>
            <a:off x="4888852" y="5741134"/>
            <a:ext cx="2786768" cy="788934"/>
          </a:xfrm>
          <a:prstGeom prst="rect">
            <a:avLst/>
          </a:prstGeom>
          <a:solidFill>
            <a:srgbClr val="EBD9D9"/>
          </a:solidFill>
          <a:ln w="9524">
            <a:solidFill>
              <a:srgbClr val="CEA2A2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6360">
              <a:lnSpc>
                <a:spcPct val="85000"/>
              </a:lnSpc>
              <a:spcBef>
                <a:spcPts val="155"/>
              </a:spcBef>
            </a:pPr>
            <a:r>
              <a:rPr lang="en-US" altLang="ja-JP" sz="2200" dirty="0"/>
              <a:t>Example of closed data</a:t>
            </a:r>
            <a:endParaRPr sz="2200" dirty="0">
              <a:latin typeface="Meiryo"/>
              <a:cs typeface="Meiryo"/>
            </a:endParaRPr>
          </a:p>
          <a:p>
            <a:pPr marL="200025" indent="-20002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Facility utilization factors for individual regions</a:t>
            </a:r>
            <a:endParaRPr sz="1800" dirty="0">
              <a:latin typeface="Meiryo"/>
              <a:cs typeface="Meiryo"/>
            </a:endParaRPr>
          </a:p>
        </p:txBody>
      </p:sp>
      <p:sp>
        <p:nvSpPr>
          <p:cNvPr id="28" name="object 13"/>
          <p:cNvSpPr txBox="1"/>
          <p:nvPr/>
        </p:nvSpPr>
        <p:spPr>
          <a:xfrm>
            <a:off x="4865676" y="5002162"/>
            <a:ext cx="3457366" cy="706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lvl="0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Most suitable utilization of land</a:t>
            </a:r>
            <a:endParaRPr lang="ja-JP" altLang="ja-JP" dirty="0"/>
          </a:p>
          <a:p>
            <a:pPr marL="180975" indent="-180975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ja-JP" dirty="0"/>
              <a:t>Reorganization 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(</a:t>
            </a:r>
            <a:r>
              <a:rPr lang="en-US" altLang="ja-JP" dirty="0"/>
              <a:t>merger/abortion) of facilities</a:t>
            </a:r>
            <a:endParaRPr dirty="0">
              <a:latin typeface="Meiryo"/>
              <a:cs typeface="Meiry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1271</Words>
  <Application>Microsoft Office PowerPoint</Application>
  <PresentationFormat>画面に合わせる (4:3)</PresentationFormat>
  <Paragraphs>251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Meiryo UI</vt:lpstr>
      <vt:lpstr>ＭＳ Ｐゴシック</vt:lpstr>
      <vt:lpstr>ＭＳ Ｐゴシック</vt:lpstr>
      <vt:lpstr>ＭＳ 明朝</vt:lpstr>
      <vt:lpstr>Meiryo</vt:lpstr>
      <vt:lpstr>Arial</vt:lpstr>
      <vt:lpstr>Calibri</vt:lpstr>
      <vt:lpstr>Times New Roman</vt:lpstr>
      <vt:lpstr>Wingdings</vt:lpstr>
      <vt:lpstr>Office Theme</vt:lpstr>
      <vt:lpstr>Open Data Symposium 2015</vt:lpstr>
      <vt:lpstr>Problems associated with the resolution of and countermeasures against regional issues</vt:lpstr>
      <vt:lpstr>Flow of drawing up Measures based on Data</vt:lpstr>
      <vt:lpstr>What is “EvaCva”?</vt:lpstr>
      <vt:lpstr>Features of EvaCva</vt:lpstr>
      <vt:lpstr>Indices handled by EvaCva</vt:lpstr>
      <vt:lpstr>Example of utilizing EvaCva together with RESAS</vt:lpstr>
      <vt:lpstr>Introduction of “Support Services for Municipalities to Conduct Simplified Evaluation”, utilizing EvaCva</vt:lpstr>
      <vt:lpstr>Examples of utilizing EvaCva thus far</vt:lpstr>
      <vt:lpstr>Business based on EvaCva</vt:lpstr>
      <vt:lpstr>http://evacva.net/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2016-02-07T03:01:06Z</dcterms:created>
  <dcterms:modified xsi:type="dcterms:W3CDTF">2016-02-25T06:33:10Z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2015-11-20T00:00:00Z</vt:filetime>
  </property>
  <property fmtid="{D5CDD505-2E9C-101B-9397-08002B2CF9AE}" pid="3" name="Creator">
    <vt:lpwstr>PowerPoint 用 Acrobat PDFMaker 15</vt:lpwstr>
  </property>
  <property fmtid="{D5CDD505-2E9C-101B-9397-08002B2CF9AE}" pid="4" name="LastSaved">
    <vt:filetime>2016-02-07T00:00:00Z</vt:filetime>
  </property>
</Properties>
</file>