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9144000" cy="5143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300"/>
    <a:srgbClr val="FF6700"/>
    <a:srgbClr val="F2F7EC"/>
    <a:srgbClr val="E3EDD5"/>
    <a:srgbClr val="A3CD00"/>
    <a:srgbClr val="5B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132" y="630"/>
      </p:cViewPr>
      <p:guideLst>
        <p:guide orient="horz" pos="289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DD1B8-3786-3440-BE86-DAB64B9D9A93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E3302-9CCB-934E-A9B2-9CB17D97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9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302-9CCB-934E-A9B2-9CB17D9739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8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302-9CCB-934E-A9B2-9CB17D9739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302-9CCB-934E-A9B2-9CB17D9739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302-9CCB-934E-A9B2-9CB17D9739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8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302-9CCB-934E-A9B2-9CB17D9739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6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302-9CCB-934E-A9B2-9CB17D9739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1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302-9CCB-934E-A9B2-9CB17D9739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08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302-9CCB-934E-A9B2-9CB17D9739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1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81A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21624" y="-121030"/>
            <a:ext cx="5100751" cy="175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chemeClr val="bg1"/>
                </a:solidFill>
                <a:latin typeface="Meiryo"/>
                <a:cs typeface="Meiry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rgbClr val="4A6300"/>
                </a:solidFill>
                <a:latin typeface="Meiryo"/>
                <a:cs typeface="Meiry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A6300"/>
                </a:solidFill>
                <a:latin typeface="Meiryo"/>
                <a:cs typeface="Meiry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rgbClr val="4A6300"/>
                </a:solidFill>
                <a:latin typeface="Meiryo"/>
                <a:cs typeface="Meiry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8833" y="998994"/>
            <a:ext cx="3827779" cy="313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Meiryo"/>
                <a:cs typeface="Meiry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rgbClr val="4A6300"/>
                </a:solidFill>
                <a:latin typeface="Meiryo"/>
                <a:cs typeface="Meiry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168" y="-94081"/>
            <a:ext cx="8749662" cy="360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rgbClr val="4A6300"/>
                </a:solidFill>
                <a:latin typeface="Meiryo"/>
                <a:cs typeface="Meiry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42" y="1321435"/>
            <a:ext cx="8986514" cy="346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4A6300"/>
                </a:solidFill>
                <a:latin typeface="Meiryo"/>
                <a:cs typeface="Meiry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5stardata.info/ja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5stardata.info/ja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5stardata.info/ja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5stardata.info/ja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168" y="1123950"/>
            <a:ext cx="8749662" cy="61555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sz="5000" b="1" dirty="0">
                <a:latin typeface="+mn-lt"/>
                <a:cs typeface="Microsoft YaHei"/>
              </a:rPr>
              <a:t>Regional </a:t>
            </a:r>
            <a:r>
              <a:rPr lang="en-US" altLang="ja-JP" sz="5000" b="1" dirty="0" err="1">
                <a:latin typeface="+mn-lt"/>
                <a:cs typeface="Microsoft YaHei"/>
              </a:rPr>
              <a:t>Reviatalization</a:t>
            </a:r>
            <a:r>
              <a:rPr lang="en-US" altLang="ja-JP" sz="5000" b="1" dirty="0">
                <a:latin typeface="+mn-lt"/>
                <a:cs typeface="Microsoft YaHei"/>
              </a:rPr>
              <a:t> ×AI</a:t>
            </a:r>
            <a:endParaRPr sz="5000" dirty="0">
              <a:latin typeface="+mn-lt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3758" y="45758"/>
            <a:ext cx="33623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spc="90" dirty="0" smtClean="0">
                <a:solidFill>
                  <a:schemeClr val="accent6"/>
                </a:solidFill>
                <a:cs typeface="PMingLiU"/>
              </a:rPr>
              <a:t>VLED</a:t>
            </a:r>
            <a:r>
              <a:rPr lang="en-US" sz="1400" spc="90" dirty="0">
                <a:solidFill>
                  <a:schemeClr val="accent6"/>
                </a:solidFill>
                <a:cs typeface="PMingLiU"/>
              </a:rPr>
              <a:t> </a:t>
            </a:r>
            <a:r>
              <a:rPr lang="en-US" sz="1400" spc="90" dirty="0" smtClean="0">
                <a:solidFill>
                  <a:schemeClr val="accent6"/>
                </a:solidFill>
                <a:cs typeface="PMingLiU"/>
              </a:rPr>
              <a:t>Open Data Symposium 2015</a:t>
            </a:r>
            <a:endParaRPr sz="1400" dirty="0">
              <a:solidFill>
                <a:schemeClr val="accent6"/>
              </a:solidFill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8663" y="4915220"/>
            <a:ext cx="1016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cs typeface="MS PGothic"/>
              </a:rPr>
              <a:t>1</a:t>
            </a:r>
            <a:endParaRPr sz="1200">
              <a:cs typeface="MS PGothic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8097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spc="-5" dirty="0">
                <a:solidFill>
                  <a:schemeClr val="accent3"/>
                </a:solidFill>
                <a:cs typeface="Microsoft YaHei"/>
              </a:rPr>
              <a:t>Creating a </a:t>
            </a:r>
            <a:r>
              <a:rPr lang="en-US" altLang="ja-JP" sz="3200" b="1" spc="-5" dirty="0" err="1">
                <a:solidFill>
                  <a:schemeClr val="accent3"/>
                </a:solidFill>
                <a:cs typeface="Microsoft YaHei"/>
              </a:rPr>
              <a:t>Reginal</a:t>
            </a:r>
            <a:r>
              <a:rPr lang="en-US" altLang="ja-JP" sz="3200" b="1" spc="-5" dirty="0">
                <a:solidFill>
                  <a:schemeClr val="accent3"/>
                </a:solidFill>
                <a:cs typeface="Microsoft YaHei"/>
              </a:rPr>
              <a:t> Revitalization </a:t>
            </a:r>
            <a:r>
              <a:rPr lang="en-US" altLang="ja-JP" sz="3200" b="1" spc="-5" dirty="0" smtClean="0">
                <a:solidFill>
                  <a:schemeClr val="accent3"/>
                </a:solidFill>
                <a:cs typeface="Microsoft YaHei"/>
              </a:rPr>
              <a:t>Platform</a:t>
            </a:r>
            <a:endParaRPr lang="en-US" altLang="ja-JP" sz="3200" dirty="0">
              <a:solidFill>
                <a:schemeClr val="accent3"/>
              </a:solidFill>
              <a:cs typeface="Microsoft YaHei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2800350"/>
            <a:ext cx="8229600" cy="198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 25, 2015</a:t>
            </a:r>
          </a:p>
          <a:p>
            <a:pPr algn="ctr"/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Kazuaki Murakami</a:t>
            </a:r>
          </a:p>
          <a:p>
            <a:pPr algn="ctr"/>
            <a:r>
              <a:rPr lang="en-US" altLang="ja-JP" sz="2200" dirty="0">
                <a:solidFill>
                  <a:schemeClr val="accent6"/>
                </a:solidFill>
              </a:rPr>
              <a:t>Representative of Big Data &amp; Open Data Study Group in Kyushu(BODIK)</a:t>
            </a:r>
          </a:p>
          <a:p>
            <a:pPr algn="ctr"/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of University of Kyushu &amp; Vice-President of Kyushu Institute of Systems, information Technologies and Nanotechnologies  (ISIT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</a:t>
            </a:r>
          </a:p>
          <a:p>
            <a:pPr algn="ctr"/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Advisor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Kurume Open Data Utilization Promotion Study Group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65527" y="4879570"/>
            <a:ext cx="236912" cy="261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S PGothic"/>
                <a:cs typeface="MS PGothic"/>
              </a:rPr>
              <a:t>10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1950" y="266700"/>
            <a:ext cx="8324850" cy="44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1</a:t>
            </a:r>
            <a:r>
              <a:rPr lang="en-US" altLang="ja-JP" sz="5000" dirty="0" smtClean="0">
                <a:solidFill>
                  <a:srgbClr val="4A6300"/>
                </a:solidFill>
              </a:rPr>
              <a:t>.	Redesign </a:t>
            </a:r>
            <a:r>
              <a:rPr lang="en-US" altLang="ja-JP" sz="5000" dirty="0">
                <a:solidFill>
                  <a:srgbClr val="4A6300"/>
                </a:solidFill>
              </a:rPr>
              <a:t>Social Systems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2</a:t>
            </a:r>
            <a:r>
              <a:rPr lang="en-US" altLang="ja-JP" sz="5000" dirty="0" smtClean="0">
                <a:solidFill>
                  <a:srgbClr val="4A6300"/>
                </a:solidFill>
              </a:rPr>
              <a:t>.	Open </a:t>
            </a:r>
            <a:r>
              <a:rPr lang="en-US" altLang="ja-JP" sz="5000" dirty="0">
                <a:solidFill>
                  <a:srgbClr val="4A6300"/>
                </a:solidFill>
              </a:rPr>
              <a:t>Data Ecosystem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3. Long Tale theory for Regional Revitalization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4. Platform for Regional </a:t>
            </a:r>
            <a:r>
              <a:rPr lang="en-US" altLang="ja-JP" sz="5000" dirty="0" smtClean="0">
                <a:solidFill>
                  <a:srgbClr val="4A6300"/>
                </a:solidFill>
              </a:rPr>
              <a:t>Revitalization</a:t>
            </a:r>
            <a:endParaRPr lang="en-US" altLang="ja-JP" sz="5000" dirty="0">
              <a:solidFill>
                <a:srgbClr val="4A6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65527" y="4879570"/>
            <a:ext cx="236912" cy="261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S PGothic"/>
                <a:cs typeface="MS PGothic"/>
              </a:rPr>
              <a:t>11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1950" y="266700"/>
            <a:ext cx="8324850" cy="44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chemeClr val="accent6"/>
                </a:solidFill>
              </a:rPr>
              <a:t>1</a:t>
            </a:r>
            <a:r>
              <a:rPr lang="en-US" altLang="ja-JP" sz="5000" dirty="0" smtClean="0">
                <a:solidFill>
                  <a:schemeClr val="accent6"/>
                </a:solidFill>
              </a:rPr>
              <a:t>.	Redesign </a:t>
            </a:r>
            <a:r>
              <a:rPr lang="en-US" altLang="ja-JP" sz="5000" dirty="0">
                <a:solidFill>
                  <a:schemeClr val="accent6"/>
                </a:solidFill>
              </a:rPr>
              <a:t>Social Systems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2</a:t>
            </a:r>
            <a:r>
              <a:rPr lang="en-US" altLang="ja-JP" sz="5000" dirty="0" smtClean="0">
                <a:solidFill>
                  <a:srgbClr val="4A6300"/>
                </a:solidFill>
              </a:rPr>
              <a:t>.	Open </a:t>
            </a:r>
            <a:r>
              <a:rPr lang="en-US" altLang="ja-JP" sz="5000" dirty="0">
                <a:solidFill>
                  <a:srgbClr val="4A6300"/>
                </a:solidFill>
              </a:rPr>
              <a:t>Data Ecosystem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3. Long Tale theory for Regional Revitalization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4. Platform for Regional </a:t>
            </a:r>
            <a:r>
              <a:rPr lang="en-US" altLang="ja-JP" sz="5000" dirty="0" smtClean="0">
                <a:solidFill>
                  <a:srgbClr val="4A6300"/>
                </a:solidFill>
              </a:rPr>
              <a:t>Revitalization</a:t>
            </a:r>
            <a:endParaRPr lang="en-US" altLang="ja-JP" sz="5000" dirty="0">
              <a:solidFill>
                <a:srgbClr val="4A6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MS PGothic"/>
                <a:cs typeface="MS PGothic"/>
              </a:rPr>
              <a:t>12</a:t>
            </a:r>
            <a:endParaRPr sz="1200">
              <a:latin typeface="MS PGothic"/>
              <a:cs typeface="MS PGothic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416314"/>
              </p:ext>
            </p:extLst>
          </p:nvPr>
        </p:nvGraphicFramePr>
        <p:xfrm>
          <a:off x="85725" y="137159"/>
          <a:ext cx="8991600" cy="480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/>
                <a:gridCol w="2997200"/>
                <a:gridCol w="2997200"/>
              </a:tblGrid>
              <a:tr h="79888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Conventional Social Services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5B7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Future Social Services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5B7400"/>
                    </a:solidFill>
                  </a:tcPr>
                </a:tc>
              </a:tr>
              <a:tr h="9007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6700"/>
                          </a:solidFill>
                        </a:rPr>
                        <a:t>Examples</a:t>
                      </a:r>
                      <a:endParaRPr kumimoji="1" lang="ja-JP" altLang="en-US" dirty="0">
                        <a:solidFill>
                          <a:srgbClr val="FF6700"/>
                        </a:solidFill>
                      </a:endParaRPr>
                    </a:p>
                  </a:txBody>
                  <a:tcPr anchor="ctr">
                    <a:solidFill>
                      <a:srgbClr val="A3C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6700"/>
                          </a:solidFill>
                        </a:rPr>
                        <a:t>Conventional Government Services</a:t>
                      </a:r>
                      <a:endParaRPr kumimoji="1" lang="ja-JP" altLang="en-US" dirty="0">
                        <a:solidFill>
                          <a:srgbClr val="FF6700"/>
                        </a:solidFill>
                      </a:endParaRPr>
                    </a:p>
                  </a:txBody>
                  <a:tcPr anchor="ctr">
                    <a:solidFill>
                      <a:srgbClr val="A3C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6700"/>
                          </a:solidFill>
                        </a:rPr>
                        <a:t>Future Government Services</a:t>
                      </a:r>
                      <a:endParaRPr kumimoji="1" lang="ja-JP" altLang="en-US" dirty="0">
                        <a:solidFill>
                          <a:srgbClr val="FF6700"/>
                        </a:solidFill>
                      </a:endParaRPr>
                    </a:p>
                  </a:txBody>
                  <a:tcPr anchor="ctr">
                    <a:solidFill>
                      <a:srgbClr val="A3CD00"/>
                    </a:solidFill>
                  </a:tcPr>
                </a:tc>
              </a:tr>
              <a:tr h="77666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Target </a:t>
                      </a:r>
                      <a:b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</a:br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[Customers]</a:t>
                      </a:r>
                      <a:endParaRPr kumimoji="1" lang="ja-JP" altLang="en-US" dirty="0">
                        <a:solidFill>
                          <a:srgbClr val="4A6300"/>
                        </a:solidFill>
                      </a:endParaRPr>
                    </a:p>
                  </a:txBody>
                  <a:tcPr anchor="ctr">
                    <a:solidFill>
                      <a:srgbClr val="F2F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Local Residents</a:t>
                      </a:r>
                    </a:p>
                  </a:txBody>
                  <a:tcPr anchor="ctr">
                    <a:solidFill>
                      <a:srgbClr val="F2F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?</a:t>
                      </a:r>
                      <a:endParaRPr kumimoji="1" lang="ja-JP" altLang="en-US" dirty="0">
                        <a:solidFill>
                          <a:srgbClr val="4A6300"/>
                        </a:solidFill>
                      </a:endParaRPr>
                    </a:p>
                  </a:txBody>
                  <a:tcPr anchor="ctr">
                    <a:solidFill>
                      <a:srgbClr val="F2F7EC"/>
                    </a:solidFill>
                  </a:tcPr>
                </a:tc>
              </a:tr>
              <a:tr h="77666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Value </a:t>
                      </a:r>
                      <a:b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</a:br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[Value Offered]</a:t>
                      </a:r>
                      <a:endParaRPr kumimoji="1" lang="ja-JP" altLang="en-US" dirty="0">
                        <a:solidFill>
                          <a:srgbClr val="4A6300"/>
                        </a:solidFill>
                      </a:endParaRPr>
                    </a:p>
                  </a:txBody>
                  <a:tcPr anchor="ctr">
                    <a:solidFill>
                      <a:srgbClr val="E3ED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Commodities</a:t>
                      </a:r>
                    </a:p>
                  </a:txBody>
                  <a:tcPr anchor="ctr">
                    <a:solidFill>
                      <a:srgbClr val="E3ED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?</a:t>
                      </a:r>
                      <a:endParaRPr kumimoji="1" lang="ja-JP" altLang="en-US" dirty="0">
                        <a:solidFill>
                          <a:srgbClr val="4A6300"/>
                        </a:solidFill>
                      </a:endParaRPr>
                    </a:p>
                  </a:txBody>
                  <a:tcPr anchor="ctr">
                    <a:solidFill>
                      <a:srgbClr val="E3EDD5"/>
                    </a:solidFill>
                  </a:tcPr>
                </a:tc>
              </a:tr>
              <a:tr h="77666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Proﬁt  </a:t>
                      </a:r>
                      <a:b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</a:br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[Earnings Model]</a:t>
                      </a:r>
                      <a:endParaRPr kumimoji="1" lang="ja-JP" altLang="en-US" dirty="0">
                        <a:solidFill>
                          <a:srgbClr val="4A6300"/>
                        </a:solidFill>
                      </a:endParaRPr>
                    </a:p>
                  </a:txBody>
                  <a:tcPr anchor="ctr">
                    <a:solidFill>
                      <a:srgbClr val="F2F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Taxes</a:t>
                      </a:r>
                    </a:p>
                  </a:txBody>
                  <a:tcPr anchor="ctr">
                    <a:solidFill>
                      <a:srgbClr val="F2F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?</a:t>
                      </a:r>
                      <a:endParaRPr kumimoji="1" lang="ja-JP" altLang="en-US" dirty="0">
                        <a:solidFill>
                          <a:srgbClr val="4A6300"/>
                        </a:solidFill>
                      </a:endParaRPr>
                    </a:p>
                  </a:txBody>
                  <a:tcPr anchor="ctr">
                    <a:solidFill>
                      <a:srgbClr val="F2F7EC"/>
                    </a:solidFill>
                  </a:tcPr>
                </a:tc>
              </a:tr>
              <a:tr h="77666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Capability </a:t>
                      </a:r>
                      <a:b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</a:br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[Management /Assets]</a:t>
                      </a:r>
                      <a:endParaRPr kumimoji="1" lang="ja-JP" altLang="en-US" dirty="0">
                        <a:solidFill>
                          <a:srgbClr val="4A6300"/>
                        </a:solidFill>
                      </a:endParaRPr>
                    </a:p>
                  </a:txBody>
                  <a:tcPr anchor="ctr">
                    <a:solidFill>
                      <a:srgbClr val="E3ED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Local Government Officials Public Facilities</a:t>
                      </a:r>
                      <a:endParaRPr kumimoji="1" lang="ja-JP" altLang="en-US" dirty="0">
                        <a:solidFill>
                          <a:srgbClr val="4A6300"/>
                        </a:solidFill>
                      </a:endParaRPr>
                    </a:p>
                  </a:txBody>
                  <a:tcPr anchor="ctr">
                    <a:solidFill>
                      <a:srgbClr val="E3ED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?</a:t>
                      </a:r>
                      <a:endParaRPr kumimoji="1" lang="ja-JP" altLang="en-US" dirty="0" smtClean="0">
                        <a:solidFill>
                          <a:srgbClr val="4A6300"/>
                        </a:solidFill>
                      </a:endParaRPr>
                    </a:p>
                  </a:txBody>
                  <a:tcPr anchor="ctr">
                    <a:solidFill>
                      <a:srgbClr val="E3ED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MS PGothic"/>
                <a:cs typeface="MS PGothic"/>
              </a:rPr>
              <a:t>13</a:t>
            </a:r>
            <a:endParaRPr sz="1200">
              <a:latin typeface="MS PGothic"/>
              <a:cs typeface="MS PGothic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57053"/>
              </p:ext>
            </p:extLst>
          </p:nvPr>
        </p:nvGraphicFramePr>
        <p:xfrm>
          <a:off x="76200" y="108585"/>
          <a:ext cx="8991600" cy="480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/>
                <a:gridCol w="2997200"/>
                <a:gridCol w="2997200"/>
              </a:tblGrid>
              <a:tr h="79888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Conventional Social Services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5B7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Future Social Services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5B7400"/>
                    </a:solidFill>
                  </a:tcPr>
                </a:tc>
              </a:tr>
              <a:tr h="9007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6700"/>
                          </a:solidFill>
                        </a:rPr>
                        <a:t>Examples</a:t>
                      </a:r>
                      <a:endParaRPr kumimoji="1" lang="ja-JP" altLang="en-US" dirty="0">
                        <a:solidFill>
                          <a:srgbClr val="FF6700"/>
                        </a:solidFill>
                      </a:endParaRPr>
                    </a:p>
                  </a:txBody>
                  <a:tcPr anchor="ctr">
                    <a:solidFill>
                      <a:srgbClr val="A3C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6700"/>
                          </a:solidFill>
                        </a:rPr>
                        <a:t>Conventional Government Services</a:t>
                      </a:r>
                      <a:endParaRPr kumimoji="1" lang="ja-JP" altLang="en-US" dirty="0">
                        <a:solidFill>
                          <a:srgbClr val="FF6700"/>
                        </a:solidFill>
                      </a:endParaRPr>
                    </a:p>
                  </a:txBody>
                  <a:tcPr anchor="ctr">
                    <a:solidFill>
                      <a:srgbClr val="A3C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6700"/>
                          </a:solidFill>
                        </a:rPr>
                        <a:t>Future Government </a:t>
                      </a:r>
                      <a:br>
                        <a:rPr kumimoji="1" lang="en-US" altLang="ja-JP" dirty="0" smtClean="0">
                          <a:solidFill>
                            <a:srgbClr val="FF6700"/>
                          </a:solidFill>
                        </a:rPr>
                      </a:br>
                      <a:r>
                        <a:rPr kumimoji="1" lang="en-US" altLang="ja-JP" dirty="0" smtClean="0">
                          <a:solidFill>
                            <a:srgbClr val="FF6700"/>
                          </a:solidFill>
                        </a:rPr>
                        <a:t>Services</a:t>
                      </a:r>
                      <a:endParaRPr kumimoji="1" lang="ja-JP" altLang="en-US" dirty="0">
                        <a:solidFill>
                          <a:srgbClr val="FF6700"/>
                        </a:solidFill>
                      </a:endParaRPr>
                    </a:p>
                  </a:txBody>
                  <a:tcPr anchor="ctr">
                    <a:solidFill>
                      <a:srgbClr val="A3CD00"/>
                    </a:solidFill>
                  </a:tcPr>
                </a:tc>
              </a:tr>
              <a:tr h="77666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Target </a:t>
                      </a:r>
                      <a:b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</a:br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[Customers]</a:t>
                      </a:r>
                      <a:endParaRPr kumimoji="1" lang="ja-JP" altLang="en-US" dirty="0">
                        <a:solidFill>
                          <a:srgbClr val="4A6300"/>
                        </a:solidFill>
                      </a:endParaRPr>
                    </a:p>
                  </a:txBody>
                  <a:tcPr anchor="ctr">
                    <a:solidFill>
                      <a:srgbClr val="F2F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Local Residents</a:t>
                      </a:r>
                    </a:p>
                  </a:txBody>
                  <a:tcPr anchor="ctr">
                    <a:solidFill>
                      <a:srgbClr val="F2F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6700"/>
                          </a:solidFill>
                        </a:rPr>
                        <a:t>←</a:t>
                      </a:r>
                    </a:p>
                  </a:txBody>
                  <a:tcPr anchor="ctr">
                    <a:solidFill>
                      <a:srgbClr val="F2F7EC"/>
                    </a:solidFill>
                  </a:tcPr>
                </a:tc>
              </a:tr>
              <a:tr h="77666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Value </a:t>
                      </a:r>
                      <a:b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</a:br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[Offered Value]</a:t>
                      </a:r>
                    </a:p>
                  </a:txBody>
                  <a:tcPr anchor="ctr">
                    <a:solidFill>
                      <a:srgbClr val="E3ED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Commodities</a:t>
                      </a:r>
                    </a:p>
                  </a:txBody>
                  <a:tcPr anchor="ctr">
                    <a:solidFill>
                      <a:srgbClr val="E3ED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6700"/>
                          </a:solidFill>
                        </a:rPr>
                        <a:t>←</a:t>
                      </a:r>
                      <a:endParaRPr kumimoji="1" lang="en-US" altLang="ja-JP" dirty="0" smtClean="0">
                        <a:solidFill>
                          <a:srgbClr val="FF6700"/>
                        </a:solidFill>
                      </a:endParaRPr>
                    </a:p>
                  </a:txBody>
                  <a:tcPr anchor="ctr">
                    <a:solidFill>
                      <a:srgbClr val="E3EDD5"/>
                    </a:solidFill>
                  </a:tcPr>
                </a:tc>
              </a:tr>
              <a:tr h="77666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Profit</a:t>
                      </a:r>
                    </a:p>
                    <a:p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[Earnings Model]</a:t>
                      </a:r>
                    </a:p>
                  </a:txBody>
                  <a:tcPr anchor="ctr">
                    <a:solidFill>
                      <a:srgbClr val="F2F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Taxes</a:t>
                      </a:r>
                    </a:p>
                  </a:txBody>
                  <a:tcPr anchor="ctr">
                    <a:solidFill>
                      <a:srgbClr val="F2F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dirty="0" smtClean="0">
                        <a:solidFill>
                          <a:srgbClr val="FF6700"/>
                        </a:solidFill>
                      </a:endParaRPr>
                    </a:p>
                  </a:txBody>
                  <a:tcPr anchor="ctr">
                    <a:solidFill>
                      <a:srgbClr val="F2F7EC"/>
                    </a:solidFill>
                  </a:tcPr>
                </a:tc>
              </a:tr>
              <a:tr h="77666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Capability </a:t>
                      </a:r>
                      <a:b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</a:br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[Management /Assets]</a:t>
                      </a:r>
                      <a:endParaRPr kumimoji="1" lang="ja-JP" altLang="en-US" dirty="0">
                        <a:solidFill>
                          <a:srgbClr val="4A6300"/>
                        </a:solidFill>
                      </a:endParaRPr>
                    </a:p>
                  </a:txBody>
                  <a:tcPr anchor="ctr">
                    <a:solidFill>
                      <a:srgbClr val="E3ED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4A6300"/>
                          </a:solidFill>
                        </a:rPr>
                        <a:t>Local Government Officials Public Facilities</a:t>
                      </a:r>
                      <a:endParaRPr kumimoji="1" lang="ja-JP" altLang="en-US" dirty="0">
                        <a:solidFill>
                          <a:srgbClr val="4A6300"/>
                        </a:solidFill>
                      </a:endParaRPr>
                    </a:p>
                  </a:txBody>
                  <a:tcPr anchor="ctr">
                    <a:solidFill>
                      <a:srgbClr val="E3ED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>
                          <a:solidFill>
                            <a:srgbClr val="FF6700"/>
                          </a:solidFill>
                        </a:rPr>
                        <a:t>Advertisment</a:t>
                      </a:r>
                      <a:r>
                        <a:rPr kumimoji="1" lang="en-US" altLang="ja-JP" dirty="0" smtClean="0">
                          <a:solidFill>
                            <a:srgbClr val="FF6700"/>
                          </a:solidFill>
                        </a:rPr>
                        <a:t> Model Freemium Model Open Data</a:t>
                      </a:r>
                    </a:p>
                  </a:txBody>
                  <a:tcPr anchor="ctr">
                    <a:solidFill>
                      <a:srgbClr val="E3ED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65527" y="4879570"/>
            <a:ext cx="236912" cy="261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S PGothic"/>
                <a:cs typeface="MS PGothic"/>
              </a:rPr>
              <a:t>14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1950" y="266700"/>
            <a:ext cx="8324850" cy="44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1</a:t>
            </a:r>
            <a:r>
              <a:rPr lang="en-US" altLang="ja-JP" sz="5000" dirty="0" smtClean="0">
                <a:solidFill>
                  <a:srgbClr val="4A6300"/>
                </a:solidFill>
              </a:rPr>
              <a:t>.	Redesign </a:t>
            </a:r>
            <a:r>
              <a:rPr lang="en-US" altLang="ja-JP" sz="5000" dirty="0">
                <a:solidFill>
                  <a:srgbClr val="4A6300"/>
                </a:solidFill>
              </a:rPr>
              <a:t>Social Systems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chemeClr val="accent6"/>
                </a:solidFill>
              </a:rPr>
              <a:t>2</a:t>
            </a:r>
            <a:r>
              <a:rPr lang="en-US" altLang="ja-JP" sz="5000" dirty="0" smtClean="0">
                <a:solidFill>
                  <a:schemeClr val="accent6"/>
                </a:solidFill>
              </a:rPr>
              <a:t>.	Open </a:t>
            </a:r>
            <a:r>
              <a:rPr lang="en-US" altLang="ja-JP" sz="5000" dirty="0">
                <a:solidFill>
                  <a:schemeClr val="accent6"/>
                </a:solidFill>
              </a:rPr>
              <a:t>Data Ecosystem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3. Long Tale theory for Regional Revitalization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4. Platform for Regional </a:t>
            </a:r>
            <a:r>
              <a:rPr lang="en-US" altLang="ja-JP" sz="5000" dirty="0" smtClean="0">
                <a:solidFill>
                  <a:srgbClr val="4A6300"/>
                </a:solidFill>
              </a:rPr>
              <a:t>Revitalization</a:t>
            </a:r>
            <a:endParaRPr lang="en-US" altLang="ja-JP" sz="5000" dirty="0">
              <a:solidFill>
                <a:srgbClr val="4A63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84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9422" y="4605250"/>
            <a:ext cx="8337664" cy="538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8591" y="4634346"/>
            <a:ext cx="2946857" cy="509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596" y="4635668"/>
            <a:ext cx="8234356" cy="523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3900" y="4722512"/>
            <a:ext cx="8067675" cy="37010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Platform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5653"/>
            <a:ext cx="3689985" cy="342900"/>
          </a:xfrm>
          <a:custGeom>
            <a:avLst/>
            <a:gdLst/>
            <a:ahLst/>
            <a:cxnLst/>
            <a:rect l="l" t="t" r="r" b="b"/>
            <a:pathLst>
              <a:path w="3689985" h="342900">
                <a:moveTo>
                  <a:pt x="0" y="0"/>
                </a:moveTo>
                <a:lnTo>
                  <a:pt x="3689756" y="0"/>
                </a:lnTo>
                <a:lnTo>
                  <a:pt x="3689756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5B7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68554"/>
            <a:ext cx="3689985" cy="342900"/>
          </a:xfrm>
          <a:custGeom>
            <a:avLst/>
            <a:gdLst/>
            <a:ahLst/>
            <a:cxnLst/>
            <a:rect l="l" t="t" r="r" b="b"/>
            <a:pathLst>
              <a:path w="3689985" h="342900">
                <a:moveTo>
                  <a:pt x="0" y="0"/>
                </a:moveTo>
                <a:lnTo>
                  <a:pt x="3689756" y="0"/>
                </a:lnTo>
                <a:lnTo>
                  <a:pt x="3689756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D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11454"/>
            <a:ext cx="3689985" cy="342900"/>
          </a:xfrm>
          <a:custGeom>
            <a:avLst/>
            <a:gdLst/>
            <a:ahLst/>
            <a:cxnLst/>
            <a:rect l="l" t="t" r="r" b="b"/>
            <a:pathLst>
              <a:path w="3689985" h="342900">
                <a:moveTo>
                  <a:pt x="0" y="0"/>
                </a:moveTo>
                <a:lnTo>
                  <a:pt x="3689756" y="0"/>
                </a:lnTo>
                <a:lnTo>
                  <a:pt x="3689756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EF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1054353"/>
            <a:ext cx="3689985" cy="342900"/>
          </a:xfrm>
          <a:custGeom>
            <a:avLst/>
            <a:gdLst/>
            <a:ahLst/>
            <a:cxnLst/>
            <a:rect l="l" t="t" r="r" b="b"/>
            <a:pathLst>
              <a:path w="3689985" h="342900">
                <a:moveTo>
                  <a:pt x="0" y="0"/>
                </a:moveTo>
                <a:lnTo>
                  <a:pt x="3689756" y="0"/>
                </a:lnTo>
                <a:lnTo>
                  <a:pt x="3689756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D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397253"/>
            <a:ext cx="3689985" cy="342900"/>
          </a:xfrm>
          <a:custGeom>
            <a:avLst/>
            <a:gdLst/>
            <a:ahLst/>
            <a:cxnLst/>
            <a:rect l="l" t="t" r="r" b="b"/>
            <a:pathLst>
              <a:path w="3689985" h="342900">
                <a:moveTo>
                  <a:pt x="0" y="0"/>
                </a:moveTo>
                <a:lnTo>
                  <a:pt x="3689756" y="0"/>
                </a:lnTo>
                <a:lnTo>
                  <a:pt x="3689756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EFEC"/>
          </a:solidFill>
        </p:spPr>
        <p:txBody>
          <a:bodyPr wrap="square" lIns="0" tIns="0" rIns="0" bIns="0" rtlCol="0"/>
          <a:lstStyle/>
          <a:p>
            <a:endParaRPr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52003"/>
            <a:ext cx="3694429" cy="33020"/>
          </a:xfrm>
          <a:custGeom>
            <a:avLst/>
            <a:gdLst/>
            <a:ahLst/>
            <a:cxnLst/>
            <a:rect l="l" t="t" r="r" b="b"/>
            <a:pathLst>
              <a:path w="3694429" h="33020">
                <a:moveTo>
                  <a:pt x="0" y="0"/>
                </a:moveTo>
                <a:lnTo>
                  <a:pt x="3694225" y="0"/>
                </a:lnTo>
                <a:lnTo>
                  <a:pt x="3694225" y="32751"/>
                </a:lnTo>
                <a:lnTo>
                  <a:pt x="0" y="327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704757"/>
            <a:ext cx="3694429" cy="12700"/>
          </a:xfrm>
          <a:custGeom>
            <a:avLst/>
            <a:gdLst/>
            <a:ahLst/>
            <a:cxnLst/>
            <a:rect l="l" t="t" r="r" b="b"/>
            <a:pathLst>
              <a:path w="3694429" h="12700">
                <a:moveTo>
                  <a:pt x="0" y="0"/>
                </a:moveTo>
                <a:lnTo>
                  <a:pt x="3694225" y="0"/>
                </a:lnTo>
                <a:lnTo>
                  <a:pt x="3694225" y="12693"/>
                </a:lnTo>
                <a:lnTo>
                  <a:pt x="0" y="1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7482"/>
            <a:ext cx="3694429" cy="12700"/>
          </a:xfrm>
          <a:custGeom>
            <a:avLst/>
            <a:gdLst/>
            <a:ahLst/>
            <a:cxnLst/>
            <a:rect l="l" t="t" r="r" b="b"/>
            <a:pathLst>
              <a:path w="3694429" h="12700">
                <a:moveTo>
                  <a:pt x="0" y="0"/>
                </a:moveTo>
                <a:lnTo>
                  <a:pt x="3694225" y="0"/>
                </a:lnTo>
                <a:lnTo>
                  <a:pt x="3694225" y="12693"/>
                </a:lnTo>
                <a:lnTo>
                  <a:pt x="0" y="1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390207"/>
            <a:ext cx="3694429" cy="12700"/>
          </a:xfrm>
          <a:custGeom>
            <a:avLst/>
            <a:gdLst/>
            <a:ahLst/>
            <a:cxnLst/>
            <a:rect l="l" t="t" r="r" b="b"/>
            <a:pathLst>
              <a:path w="3694429" h="12700">
                <a:moveTo>
                  <a:pt x="0" y="0"/>
                </a:moveTo>
                <a:lnTo>
                  <a:pt x="3694225" y="0"/>
                </a:lnTo>
                <a:lnTo>
                  <a:pt x="3694225" y="12693"/>
                </a:lnTo>
                <a:lnTo>
                  <a:pt x="0" y="1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9307"/>
            <a:ext cx="0" cy="1726564"/>
          </a:xfrm>
          <a:custGeom>
            <a:avLst/>
            <a:gdLst/>
            <a:ahLst/>
            <a:cxnLst/>
            <a:rect l="l" t="t" r="r" b="b"/>
            <a:pathLst>
              <a:path h="1726564">
                <a:moveTo>
                  <a:pt x="0" y="0"/>
                </a:moveTo>
                <a:lnTo>
                  <a:pt x="0" y="1726319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87878" y="19307"/>
            <a:ext cx="0" cy="1726564"/>
          </a:xfrm>
          <a:custGeom>
            <a:avLst/>
            <a:gdLst/>
            <a:ahLst/>
            <a:cxnLst/>
            <a:rect l="l" t="t" r="r" b="b"/>
            <a:pathLst>
              <a:path h="1726564">
                <a:moveTo>
                  <a:pt x="0" y="0"/>
                </a:moveTo>
                <a:lnTo>
                  <a:pt x="0" y="1726319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5654"/>
            <a:ext cx="3694429" cy="0"/>
          </a:xfrm>
          <a:custGeom>
            <a:avLst/>
            <a:gdLst/>
            <a:ahLst/>
            <a:cxnLst/>
            <a:rect l="l" t="t" r="r" b="b"/>
            <a:pathLst>
              <a:path w="3694429">
                <a:moveTo>
                  <a:pt x="0" y="0"/>
                </a:moveTo>
                <a:lnTo>
                  <a:pt x="3694225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739279"/>
            <a:ext cx="3694429" cy="0"/>
          </a:xfrm>
          <a:custGeom>
            <a:avLst/>
            <a:gdLst/>
            <a:ahLst/>
            <a:cxnLst/>
            <a:rect l="l" t="t" r="r" b="b"/>
            <a:pathLst>
              <a:path w="3694429">
                <a:moveTo>
                  <a:pt x="0" y="0"/>
                </a:moveTo>
                <a:lnTo>
                  <a:pt x="3694225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MS PGothic"/>
                <a:cs typeface="MS PGothic"/>
              </a:rPr>
              <a:t>15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08368" y="0"/>
            <a:ext cx="1812175" cy="1816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7191" y="1172095"/>
            <a:ext cx="3578631" cy="1296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156049" y="1489329"/>
            <a:ext cx="2131695" cy="729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2800"/>
              </a:lnSpc>
            </a:pPr>
            <a:r>
              <a:rPr lang="en-US" sz="3000" b="1" dirty="0" smtClean="0">
                <a:solidFill>
                  <a:srgbClr val="4A6300"/>
                </a:solidFill>
                <a:cs typeface="Meiryo"/>
              </a:rPr>
              <a:t>Open Data Business</a:t>
            </a:r>
            <a:endParaRPr sz="3000" b="1" dirty="0">
              <a:cs typeface="Meiryo"/>
            </a:endParaRPr>
          </a:p>
        </p:txBody>
      </p:sp>
      <p:sp>
        <p:nvSpPr>
          <p:cNvPr id="26" name="object 20"/>
          <p:cNvSpPr txBox="1"/>
          <p:nvPr/>
        </p:nvSpPr>
        <p:spPr>
          <a:xfrm>
            <a:off x="0" y="6350"/>
            <a:ext cx="3683000" cy="173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400" b="1" spc="-30" dirty="0" smtClean="0">
                <a:solidFill>
                  <a:srgbClr val="FFFFFF"/>
                </a:solidFill>
                <a:cs typeface="Meiryo"/>
              </a:rPr>
              <a:t>Open Data Business Model</a:t>
            </a:r>
            <a:endParaRPr sz="1400" b="1" dirty="0">
              <a:cs typeface="Meiryo"/>
            </a:endParaRPr>
          </a:p>
          <a:p>
            <a:pPr marL="664845" marR="656590" algn="ctr">
              <a:lnSpc>
                <a:spcPts val="2700"/>
              </a:lnSpc>
            </a:pPr>
            <a:r>
              <a:rPr lang="en-US" sz="1400" b="1" spc="90" dirty="0" smtClean="0">
                <a:solidFill>
                  <a:srgbClr val="4F6228"/>
                </a:solidFill>
                <a:cs typeface="Meiryo"/>
              </a:rPr>
              <a:t>Target</a:t>
            </a:r>
            <a:r>
              <a:rPr sz="1400" b="1" spc="-35" dirty="0" smtClean="0">
                <a:solidFill>
                  <a:srgbClr val="4F6228"/>
                </a:solidFill>
                <a:cs typeface="Meiryo"/>
              </a:rPr>
              <a:t>[</a:t>
            </a:r>
            <a:r>
              <a:rPr lang="en-US" sz="1400" b="1" spc="-35" dirty="0" smtClean="0">
                <a:solidFill>
                  <a:srgbClr val="617335"/>
                </a:solidFill>
                <a:cs typeface="Meiryo"/>
              </a:rPr>
              <a:t>customers</a:t>
            </a:r>
            <a:r>
              <a:rPr sz="1400" b="1" spc="-35" dirty="0" smtClean="0">
                <a:solidFill>
                  <a:srgbClr val="4F6228"/>
                </a:solidFill>
                <a:cs typeface="Meiryo"/>
              </a:rPr>
              <a:t>]  </a:t>
            </a:r>
            <a:endParaRPr lang="en-US" sz="1400" b="1" spc="-35" dirty="0" smtClean="0">
              <a:solidFill>
                <a:srgbClr val="4F6228"/>
              </a:solidFill>
              <a:cs typeface="Meiryo"/>
            </a:endParaRPr>
          </a:p>
          <a:p>
            <a:pPr marL="664845" marR="656590" algn="ctr">
              <a:lnSpc>
                <a:spcPts val="2700"/>
              </a:lnSpc>
            </a:pPr>
            <a:r>
              <a:rPr lang="en-US" sz="1400" b="1" spc="85" dirty="0" smtClean="0">
                <a:solidFill>
                  <a:srgbClr val="4F6228"/>
                </a:solidFill>
                <a:cs typeface="Meiryo"/>
              </a:rPr>
              <a:t>Value </a:t>
            </a:r>
            <a:r>
              <a:rPr sz="1400" b="1" spc="-114" dirty="0" smtClean="0">
                <a:solidFill>
                  <a:srgbClr val="4F6228"/>
                </a:solidFill>
                <a:cs typeface="Meiryo"/>
              </a:rPr>
              <a:t> </a:t>
            </a:r>
            <a:r>
              <a:rPr sz="1400" b="1" spc="-20" dirty="0" smtClean="0">
                <a:solidFill>
                  <a:srgbClr val="4F6228"/>
                </a:solidFill>
                <a:cs typeface="Meiryo"/>
              </a:rPr>
              <a:t>[</a:t>
            </a:r>
            <a:r>
              <a:rPr lang="en-US" sz="1400" b="1" spc="-20" dirty="0" smtClean="0">
                <a:solidFill>
                  <a:srgbClr val="4F6228"/>
                </a:solidFill>
                <a:cs typeface="Meiryo"/>
              </a:rPr>
              <a:t>Offered Value</a:t>
            </a:r>
            <a:r>
              <a:rPr sz="1400" b="1" spc="-20" dirty="0" smtClean="0">
                <a:solidFill>
                  <a:srgbClr val="4F6228"/>
                </a:solidFill>
                <a:cs typeface="Meiryo"/>
              </a:rPr>
              <a:t>]</a:t>
            </a:r>
            <a:endParaRPr lang="en-US" sz="1400" b="1" spc="-20" dirty="0" smtClean="0">
              <a:solidFill>
                <a:srgbClr val="4F6228"/>
              </a:solidFill>
              <a:cs typeface="Meiryo"/>
            </a:endParaRPr>
          </a:p>
          <a:p>
            <a:pPr algn="ctr">
              <a:lnSpc>
                <a:spcPts val="2700"/>
              </a:lnSpc>
            </a:pPr>
            <a:r>
              <a:rPr lang="en-US" altLang="ja-JP" sz="1400" b="1" dirty="0">
                <a:solidFill>
                  <a:srgbClr val="4A6300"/>
                </a:solidFill>
              </a:rPr>
              <a:t> </a:t>
            </a:r>
            <a:r>
              <a:rPr lang="en-US" altLang="ja-JP" sz="1400" b="1" dirty="0" smtClean="0">
                <a:solidFill>
                  <a:srgbClr val="4A6300"/>
                </a:solidFill>
                <a:ea typeface="メイリオ"/>
                <a:cs typeface="メイリオ"/>
              </a:rPr>
              <a:t>Profit [</a:t>
            </a:r>
            <a:r>
              <a:rPr lang="en-US" altLang="ja-JP" sz="1400" b="1" dirty="0">
                <a:solidFill>
                  <a:srgbClr val="4A6300"/>
                </a:solidFill>
                <a:ea typeface="メイリオ"/>
                <a:cs typeface="メイリオ"/>
              </a:rPr>
              <a:t>Earnings Model]</a:t>
            </a:r>
          </a:p>
          <a:p>
            <a:pPr algn="ctr">
              <a:lnSpc>
                <a:spcPts val="2700"/>
              </a:lnSpc>
            </a:pPr>
            <a:r>
              <a:rPr lang="en-US" altLang="ja-JP" sz="1400" b="1" dirty="0" smtClean="0">
                <a:solidFill>
                  <a:srgbClr val="4A6300"/>
                </a:solidFill>
                <a:ea typeface="メイリオ"/>
                <a:cs typeface="メイリオ"/>
              </a:rPr>
              <a:t>Capability [Management Assets/Operation]  </a:t>
            </a:r>
            <a:endParaRPr sz="1400" b="1" dirty="0">
              <a:solidFill>
                <a:srgbClr val="4A6300"/>
              </a:solidFill>
              <a:cs typeface="Meiry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65527" y="4879570"/>
            <a:ext cx="236912" cy="261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S PGothic"/>
                <a:cs typeface="MS PGothic"/>
              </a:rPr>
              <a:t>16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1950" y="266700"/>
            <a:ext cx="8324850" cy="44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1</a:t>
            </a:r>
            <a:r>
              <a:rPr lang="en-US" altLang="ja-JP" sz="5000" dirty="0" smtClean="0">
                <a:solidFill>
                  <a:srgbClr val="4A6300"/>
                </a:solidFill>
              </a:rPr>
              <a:t>.	Redesign </a:t>
            </a:r>
            <a:r>
              <a:rPr lang="en-US" altLang="ja-JP" sz="5000" dirty="0">
                <a:solidFill>
                  <a:srgbClr val="4A6300"/>
                </a:solidFill>
              </a:rPr>
              <a:t>Social Systems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2</a:t>
            </a:r>
            <a:r>
              <a:rPr lang="en-US" altLang="ja-JP" sz="5000" dirty="0" smtClean="0">
                <a:solidFill>
                  <a:srgbClr val="4A6300"/>
                </a:solidFill>
              </a:rPr>
              <a:t>.	Open </a:t>
            </a:r>
            <a:r>
              <a:rPr lang="en-US" altLang="ja-JP" sz="5000" dirty="0">
                <a:solidFill>
                  <a:srgbClr val="4A6300"/>
                </a:solidFill>
              </a:rPr>
              <a:t>Data Ecosystem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chemeClr val="accent6"/>
                </a:solidFill>
              </a:rPr>
              <a:t>3. Long Tale theory for Regional Revitalization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4. Platform for Regional </a:t>
            </a:r>
            <a:r>
              <a:rPr lang="en-US" altLang="ja-JP" sz="5000" dirty="0" smtClean="0">
                <a:solidFill>
                  <a:srgbClr val="4A6300"/>
                </a:solidFill>
              </a:rPr>
              <a:t>Revitalization</a:t>
            </a:r>
            <a:endParaRPr lang="en-US" altLang="ja-JP" sz="5000" dirty="0">
              <a:solidFill>
                <a:srgbClr val="4A63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250">
              <a:latin typeface="Times New Roman"/>
              <a:cs typeface="Times New Roman"/>
            </a:endParaRPr>
          </a:p>
          <a:p>
            <a:pPr marR="79375" algn="r">
              <a:lnSpc>
                <a:spcPct val="100000"/>
              </a:lnSpc>
            </a:pPr>
            <a:r>
              <a:rPr sz="1200" spc="-5" dirty="0">
                <a:solidFill>
                  <a:srgbClr val="898989"/>
                </a:solidFill>
                <a:latin typeface="Meiryo"/>
                <a:cs typeface="Meiryo"/>
              </a:rPr>
              <a:t>17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9349" y="0"/>
            <a:ext cx="6816090" cy="1339850"/>
          </a:xfrm>
          <a:custGeom>
            <a:avLst/>
            <a:gdLst/>
            <a:ahLst/>
            <a:cxnLst/>
            <a:rect l="l" t="t" r="r" b="b"/>
            <a:pathLst>
              <a:path w="6816090" h="1339850">
                <a:moveTo>
                  <a:pt x="0" y="0"/>
                </a:moveTo>
                <a:lnTo>
                  <a:pt x="6815569" y="0"/>
                </a:lnTo>
                <a:lnTo>
                  <a:pt x="6815569" y="1339761"/>
                </a:lnTo>
                <a:lnTo>
                  <a:pt x="0" y="13397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422" rIns="0" bIns="0" rtlCol="0">
            <a:spAutoFit/>
          </a:bodyPr>
          <a:lstStyle/>
          <a:p>
            <a:pPr marL="1845310">
              <a:lnSpc>
                <a:spcPct val="100000"/>
              </a:lnSpc>
            </a:pPr>
            <a:r>
              <a:rPr sz="7200" spc="620" dirty="0">
                <a:solidFill>
                  <a:srgbClr val="FFFFFF"/>
                </a:solidFill>
              </a:rPr>
              <a:t>AFTER</a:t>
            </a:r>
            <a:r>
              <a:rPr sz="7200" spc="-125" dirty="0">
                <a:solidFill>
                  <a:srgbClr val="FFFFFF"/>
                </a:solidFill>
              </a:rPr>
              <a:t> </a:t>
            </a:r>
            <a:r>
              <a:rPr sz="7200" spc="200" dirty="0">
                <a:solidFill>
                  <a:srgbClr val="FFFFFF"/>
                </a:solidFill>
              </a:rPr>
              <a:t>ICT</a:t>
            </a:r>
            <a:endParaRPr sz="7200"/>
          </a:p>
        </p:txBody>
      </p:sp>
      <p:sp>
        <p:nvSpPr>
          <p:cNvPr id="6" name="object 6"/>
          <p:cNvSpPr/>
          <p:nvPr/>
        </p:nvSpPr>
        <p:spPr>
          <a:xfrm>
            <a:off x="3821900" y="1317409"/>
            <a:ext cx="2715260" cy="919480"/>
          </a:xfrm>
          <a:custGeom>
            <a:avLst/>
            <a:gdLst/>
            <a:ahLst/>
            <a:cxnLst/>
            <a:rect l="l" t="t" r="r" b="b"/>
            <a:pathLst>
              <a:path w="2715259" h="919480">
                <a:moveTo>
                  <a:pt x="0" y="0"/>
                </a:moveTo>
                <a:lnTo>
                  <a:pt x="2714942" y="0"/>
                </a:lnTo>
                <a:lnTo>
                  <a:pt x="2714942" y="919403"/>
                </a:lnTo>
                <a:lnTo>
                  <a:pt x="0" y="9194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36924" y="3601624"/>
            <a:ext cx="336169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dirty="0" err="1" smtClean="0">
                <a:solidFill>
                  <a:srgbClr val="FFFFFF"/>
                </a:solidFill>
                <a:cs typeface="Meiryo"/>
              </a:rPr>
              <a:t>LongTail</a:t>
            </a:r>
            <a:endParaRPr sz="6000" dirty="0">
              <a:cs typeface="Meiry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5108" y="2547862"/>
            <a:ext cx="6687591" cy="2595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250">
              <a:latin typeface="Times New Roman"/>
              <a:cs typeface="Times New Roman"/>
            </a:endParaRPr>
          </a:p>
          <a:p>
            <a:pPr marR="79375" algn="r">
              <a:lnSpc>
                <a:spcPct val="100000"/>
              </a:lnSpc>
            </a:pPr>
            <a:r>
              <a:rPr sz="1200" spc="-5" dirty="0">
                <a:solidFill>
                  <a:srgbClr val="898989"/>
                </a:solidFill>
                <a:latin typeface="Meiryo"/>
                <a:cs typeface="Meiryo"/>
              </a:rPr>
              <a:t>18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98750" y="3213505"/>
            <a:ext cx="6320447" cy="13584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237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spc="-30" dirty="0" smtClean="0">
                <a:solidFill>
                  <a:srgbClr val="FFFFFF"/>
                </a:solidFill>
                <a:cs typeface="Meiryo"/>
              </a:rPr>
              <a:t>For </a:t>
            </a:r>
            <a:r>
              <a:rPr lang="en-US" sz="2200" b="1" spc="-30" dirty="0" smtClean="0">
                <a:solidFill>
                  <a:srgbClr val="FFFFFF"/>
                </a:solidFill>
                <a:cs typeface="Meiryo"/>
              </a:rPr>
              <a:t>Niche</a:t>
            </a:r>
            <a:endParaRPr lang="en-US" sz="2200" b="1" spc="10" dirty="0" smtClean="0">
              <a:solidFill>
                <a:srgbClr val="FFFFFF"/>
              </a:solidFill>
              <a:cs typeface="Meiryo"/>
            </a:endParaRPr>
          </a:p>
          <a:p>
            <a:pPr marL="91440">
              <a:lnSpc>
                <a:spcPct val="100000"/>
              </a:lnSpc>
            </a:pPr>
            <a:r>
              <a:rPr sz="2200" b="1" spc="10" dirty="0" smtClean="0">
                <a:solidFill>
                  <a:srgbClr val="FFFFFF"/>
                </a:solidFill>
                <a:cs typeface="Meiryo"/>
              </a:rPr>
              <a:t>1</a:t>
            </a:r>
            <a:r>
              <a:rPr sz="2200" b="1" spc="10" dirty="0">
                <a:solidFill>
                  <a:srgbClr val="FFFFFF"/>
                </a:solidFill>
                <a:cs typeface="Meiryo"/>
              </a:rPr>
              <a:t>.</a:t>
            </a:r>
            <a:r>
              <a:rPr sz="2200" b="1" spc="-45" dirty="0">
                <a:solidFill>
                  <a:srgbClr val="FFFFFF"/>
                </a:solidFill>
                <a:cs typeface="Meiryo"/>
              </a:rPr>
              <a:t> </a:t>
            </a:r>
            <a:r>
              <a:rPr lang="en-US" sz="2200" b="1" spc="-45" dirty="0" smtClean="0">
                <a:solidFill>
                  <a:srgbClr val="FFFFFF"/>
                </a:solidFill>
                <a:cs typeface="Meiryo"/>
              </a:rPr>
              <a:t>No Production Means, or High Production Cost</a:t>
            </a:r>
            <a:endParaRPr sz="2200" b="1" dirty="0">
              <a:cs typeface="Meiryo"/>
            </a:endParaRPr>
          </a:p>
          <a:p>
            <a:pPr marL="91440">
              <a:lnSpc>
                <a:spcPct val="100000"/>
              </a:lnSpc>
            </a:pPr>
            <a:r>
              <a:rPr sz="2200" b="1" spc="10" dirty="0">
                <a:solidFill>
                  <a:srgbClr val="FFFFFF"/>
                </a:solidFill>
                <a:cs typeface="Meiryo"/>
              </a:rPr>
              <a:t>2.</a:t>
            </a:r>
            <a:r>
              <a:rPr sz="2200" b="1" spc="-45" dirty="0">
                <a:solidFill>
                  <a:srgbClr val="FFFFFF"/>
                </a:solidFill>
                <a:cs typeface="Meiryo"/>
              </a:rPr>
              <a:t> </a:t>
            </a:r>
            <a:r>
              <a:rPr lang="en-US" sz="2200" b="1" spc="-45" dirty="0" smtClean="0">
                <a:solidFill>
                  <a:srgbClr val="FFFFFF"/>
                </a:solidFill>
                <a:cs typeface="Meiryo"/>
              </a:rPr>
              <a:t>No Distribution Means, or High Distribution Cost</a:t>
            </a:r>
            <a:endParaRPr sz="2200" b="1" dirty="0">
              <a:cs typeface="Meiryo"/>
            </a:endParaRPr>
          </a:p>
          <a:p>
            <a:pPr marL="91440">
              <a:lnSpc>
                <a:spcPct val="100000"/>
              </a:lnSpc>
            </a:pPr>
            <a:r>
              <a:rPr sz="2200" b="1" spc="10" dirty="0">
                <a:solidFill>
                  <a:srgbClr val="FFFFFF"/>
                </a:solidFill>
                <a:cs typeface="Meiryo"/>
              </a:rPr>
              <a:t>3.</a:t>
            </a:r>
            <a:r>
              <a:rPr sz="2200" b="1" spc="-20" dirty="0">
                <a:solidFill>
                  <a:srgbClr val="FFFFFF"/>
                </a:solidFill>
                <a:cs typeface="Meiryo"/>
              </a:rPr>
              <a:t> </a:t>
            </a:r>
            <a:r>
              <a:rPr lang="en-US" sz="2200" b="1" spc="-20" dirty="0" smtClean="0">
                <a:solidFill>
                  <a:srgbClr val="FFFFFF"/>
                </a:solidFill>
                <a:cs typeface="Meiryo"/>
              </a:rPr>
              <a:t>Matching between Demand &amp; Supply Impossible</a:t>
            </a:r>
            <a:endParaRPr sz="2200" b="1" dirty="0">
              <a:cs typeface="Meiry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9349" y="0"/>
            <a:ext cx="6816090" cy="1339850"/>
          </a:xfrm>
          <a:custGeom>
            <a:avLst/>
            <a:gdLst/>
            <a:ahLst/>
            <a:cxnLst/>
            <a:rect l="l" t="t" r="r" b="b"/>
            <a:pathLst>
              <a:path w="6816090" h="1339850">
                <a:moveTo>
                  <a:pt x="0" y="0"/>
                </a:moveTo>
                <a:lnTo>
                  <a:pt x="6815569" y="0"/>
                </a:lnTo>
                <a:lnTo>
                  <a:pt x="6815569" y="1339761"/>
                </a:lnTo>
                <a:lnTo>
                  <a:pt x="0" y="13397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468" y="0"/>
            <a:ext cx="8749662" cy="1360782"/>
          </a:xfrm>
          <a:prstGeom prst="rect">
            <a:avLst/>
          </a:prstGeom>
        </p:spPr>
        <p:txBody>
          <a:bodyPr vert="horz" wrap="square" lIns="0" tIns="128422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000" b="1" spc="545" dirty="0" smtClean="0">
                <a:solidFill>
                  <a:srgbClr val="FFFFFF"/>
                </a:solidFill>
                <a:latin typeface="+mn-lt"/>
              </a:rPr>
              <a:t>BEFORE</a:t>
            </a:r>
            <a:r>
              <a:rPr sz="8000" b="1" spc="-145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sz="8000" b="1" spc="200" dirty="0">
                <a:solidFill>
                  <a:srgbClr val="FFFFFF"/>
                </a:solidFill>
                <a:latin typeface="+mn-lt"/>
              </a:rPr>
              <a:t>ICT</a:t>
            </a:r>
            <a:endParaRPr sz="8000" b="1" dirty="0">
              <a:latin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21900" y="1317409"/>
            <a:ext cx="2715260" cy="919480"/>
          </a:xfrm>
          <a:custGeom>
            <a:avLst/>
            <a:gdLst/>
            <a:ahLst/>
            <a:cxnLst/>
            <a:rect l="l" t="t" r="r" b="b"/>
            <a:pathLst>
              <a:path w="2715259" h="919480">
                <a:moveTo>
                  <a:pt x="0" y="0"/>
                </a:moveTo>
                <a:lnTo>
                  <a:pt x="2714942" y="0"/>
                </a:lnTo>
                <a:lnTo>
                  <a:pt x="2714942" y="919403"/>
                </a:lnTo>
                <a:lnTo>
                  <a:pt x="0" y="9194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168" y="0"/>
            <a:ext cx="8749662" cy="8826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ITC Makes possible</a:t>
            </a:r>
            <a:endParaRPr sz="6000" b="1" dirty="0">
              <a:latin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19100" y="1353185"/>
            <a:ext cx="8020050" cy="3423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0" indent="-539750" algn="l">
              <a:lnSpc>
                <a:spcPct val="80000"/>
              </a:lnSpc>
              <a:spcBef>
                <a:spcPts val="1200"/>
              </a:spcBef>
            </a:pPr>
            <a:r>
              <a:rPr lang="en-US" sz="4200" b="1" spc="40" dirty="0" smtClean="0">
                <a:latin typeface="+mn-lt"/>
              </a:rPr>
              <a:t>1. </a:t>
            </a:r>
            <a:r>
              <a:rPr lang="en-US" sz="4200" b="1" spc="40" dirty="0" smtClean="0">
                <a:solidFill>
                  <a:schemeClr val="accent6"/>
                </a:solidFill>
                <a:latin typeface="+mn-lt"/>
              </a:rPr>
              <a:t>Democratization</a:t>
            </a:r>
            <a:r>
              <a:rPr lang="en-US" sz="4200" b="1" spc="40" dirty="0" smtClean="0">
                <a:latin typeface="+mn-lt"/>
              </a:rPr>
              <a:t> of Production Means</a:t>
            </a:r>
          </a:p>
          <a:p>
            <a:pPr marL="539750" indent="-539750" algn="l">
              <a:lnSpc>
                <a:spcPct val="80000"/>
              </a:lnSpc>
              <a:spcBef>
                <a:spcPts val="1200"/>
              </a:spcBef>
            </a:pPr>
            <a:r>
              <a:rPr lang="en-US" sz="4200" b="1" spc="40" dirty="0" smtClean="0">
                <a:latin typeface="+mn-lt"/>
              </a:rPr>
              <a:t>2. </a:t>
            </a:r>
            <a:r>
              <a:rPr lang="en-US" sz="4200" b="1" spc="40" dirty="0" smtClean="0">
                <a:solidFill>
                  <a:schemeClr val="accent6"/>
                </a:solidFill>
                <a:latin typeface="+mn-lt"/>
              </a:rPr>
              <a:t>Democratization</a:t>
            </a:r>
            <a:r>
              <a:rPr lang="en-US" sz="4200" b="1" spc="40" dirty="0" smtClean="0">
                <a:latin typeface="+mn-lt"/>
              </a:rPr>
              <a:t> </a:t>
            </a:r>
            <a:r>
              <a:rPr lang="en-US" sz="4200" b="1" spc="40" dirty="0" smtClean="0">
                <a:latin typeface="+mn-lt"/>
              </a:rPr>
              <a:t>of Distribution </a:t>
            </a:r>
            <a:r>
              <a:rPr lang="en-US" sz="4200" b="1" spc="40" dirty="0" smtClean="0">
                <a:latin typeface="+mn-lt"/>
              </a:rPr>
              <a:t>Means</a:t>
            </a:r>
            <a:endParaRPr lang="en-US" sz="4200" b="1" spc="40" dirty="0" smtClean="0">
              <a:latin typeface="+mn-lt"/>
            </a:endParaRPr>
          </a:p>
          <a:p>
            <a:pPr marL="539750" indent="-539750" algn="l">
              <a:lnSpc>
                <a:spcPct val="80000"/>
              </a:lnSpc>
              <a:spcBef>
                <a:spcPts val="1200"/>
              </a:spcBef>
            </a:pPr>
            <a:r>
              <a:rPr lang="en-US" sz="4200" b="1" spc="40" dirty="0" smtClean="0">
                <a:latin typeface="+mn-lt"/>
              </a:rPr>
              <a:t>3. </a:t>
            </a:r>
            <a:r>
              <a:rPr lang="en-US" sz="4200" b="1" spc="40" dirty="0" smtClean="0">
                <a:solidFill>
                  <a:schemeClr val="accent6"/>
                </a:solidFill>
                <a:latin typeface="+mn-lt"/>
              </a:rPr>
              <a:t>Matching</a:t>
            </a:r>
            <a:r>
              <a:rPr lang="en-US" sz="4200" b="1" spc="40" dirty="0" smtClean="0">
                <a:latin typeface="+mn-lt"/>
              </a:rPr>
              <a:t> between </a:t>
            </a:r>
            <a:r>
              <a:rPr lang="en-US" sz="4200" b="1" spc="40" dirty="0" smtClean="0">
                <a:latin typeface="+mn-lt"/>
              </a:rPr>
              <a:t>Demand &amp; Supply</a:t>
            </a:r>
            <a:endParaRPr sz="4200" b="1" dirty="0"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55633" y="4915187"/>
            <a:ext cx="21526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989"/>
                </a:solidFill>
                <a:latin typeface="Meiryo"/>
                <a:cs typeface="Meiryo"/>
              </a:rPr>
              <a:t>19</a:t>
            </a:r>
            <a:endParaRPr sz="1200">
              <a:latin typeface="Meiryo"/>
              <a:cs typeface="Meiry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3058" y="481838"/>
            <a:ext cx="7343140" cy="252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9910"/>
              </a:lnSpc>
            </a:pPr>
            <a:r>
              <a:rPr sz="16600" b="1" spc="740" dirty="0">
                <a:solidFill>
                  <a:srgbClr val="FFFFFF"/>
                </a:solidFill>
                <a:cs typeface="Meiryo"/>
              </a:rPr>
              <a:t>BODIK</a:t>
            </a:r>
            <a:endParaRPr sz="16600" b="1" dirty="0"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139" y="3039617"/>
            <a:ext cx="8649335" cy="1463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5700"/>
              </a:lnSpc>
            </a:pPr>
            <a:r>
              <a:rPr sz="4800" b="1" spc="-165" dirty="0" smtClean="0">
                <a:solidFill>
                  <a:srgbClr val="FFFFFF"/>
                </a:solidFill>
                <a:cs typeface="Meiryo"/>
              </a:rPr>
              <a:t>(</a:t>
            </a:r>
            <a:r>
              <a:rPr lang="en-US" sz="4800" b="1" spc="-55" dirty="0" smtClean="0">
                <a:solidFill>
                  <a:srgbClr val="FFFFFF"/>
                </a:solidFill>
                <a:cs typeface="Meiryo"/>
              </a:rPr>
              <a:t>Big Data &amp; Open Data Study Gropup in Kyushu</a:t>
            </a:r>
            <a:r>
              <a:rPr sz="4800" b="1" spc="-55" dirty="0" smtClean="0">
                <a:solidFill>
                  <a:srgbClr val="FFFFFF"/>
                </a:solidFill>
                <a:cs typeface="Meiryo"/>
              </a:rPr>
              <a:t>)</a:t>
            </a:r>
            <a:endParaRPr sz="4800" b="1" dirty="0">
              <a:cs typeface="Meiry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40342" y="4879570"/>
            <a:ext cx="162097" cy="261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68663" y="4915220"/>
            <a:ext cx="1016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cs typeface="MS PGothic"/>
              </a:rPr>
              <a:t>2</a:t>
            </a:r>
            <a:endParaRPr sz="1200">
              <a:cs typeface="MS P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18" y="392880"/>
            <a:ext cx="8749662" cy="41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85000"/>
              </a:lnSpc>
            </a:pPr>
            <a:r>
              <a:rPr lang="en-US" sz="8000" b="1" dirty="0" smtClean="0">
                <a:latin typeface="+mj-lt"/>
              </a:rPr>
              <a:t>Reproducing </a:t>
            </a:r>
            <a:r>
              <a:rPr lang="en-US" sz="8000" b="1" dirty="0" smtClean="0">
                <a:latin typeface="+mj-lt"/>
              </a:rPr>
              <a:t/>
            </a:r>
            <a:br>
              <a:rPr lang="en-US" sz="8000" b="1" dirty="0" smtClean="0">
                <a:latin typeface="+mj-lt"/>
              </a:rPr>
            </a:br>
            <a:r>
              <a:rPr lang="en-US" sz="8000" b="1" dirty="0" smtClean="0">
                <a:solidFill>
                  <a:schemeClr val="accent6"/>
                </a:solidFill>
                <a:latin typeface="+mj-lt"/>
              </a:rPr>
              <a:t>Long </a:t>
            </a:r>
            <a:r>
              <a:rPr lang="en-US" sz="8000" b="1" dirty="0" smtClean="0">
                <a:solidFill>
                  <a:schemeClr val="accent6"/>
                </a:solidFill>
                <a:latin typeface="+mj-lt"/>
              </a:rPr>
              <a:t>Tale</a:t>
            </a:r>
            <a:r>
              <a:rPr lang="en-US" sz="8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8000" b="1" dirty="0" smtClean="0">
                <a:latin typeface="+mj-lt"/>
              </a:rPr>
              <a:t>through Regional Revitalization</a:t>
            </a:r>
            <a:endParaRPr sz="8000" b="1" dirty="0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55633" y="4915187"/>
            <a:ext cx="21526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989"/>
                </a:solidFill>
                <a:latin typeface="Meiryo"/>
                <a:cs typeface="Meiryo"/>
              </a:rPr>
              <a:t>20</a:t>
            </a:r>
            <a:endParaRPr sz="1200">
              <a:latin typeface="Meiryo"/>
              <a:cs typeface="Meiry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250">
              <a:latin typeface="Times New Roman"/>
              <a:cs typeface="Times New Roman"/>
            </a:endParaRPr>
          </a:p>
          <a:p>
            <a:pPr marR="79375" algn="r">
              <a:lnSpc>
                <a:spcPct val="100000"/>
              </a:lnSpc>
            </a:pPr>
            <a:r>
              <a:rPr sz="1200" spc="-5" dirty="0">
                <a:solidFill>
                  <a:srgbClr val="898989"/>
                </a:solidFill>
                <a:latin typeface="Meiryo"/>
                <a:cs typeface="Meiryo"/>
              </a:rPr>
              <a:t>21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9349" y="0"/>
            <a:ext cx="6816090" cy="1339850"/>
          </a:xfrm>
          <a:custGeom>
            <a:avLst/>
            <a:gdLst/>
            <a:ahLst/>
            <a:cxnLst/>
            <a:rect l="l" t="t" r="r" b="b"/>
            <a:pathLst>
              <a:path w="6816090" h="1339850">
                <a:moveTo>
                  <a:pt x="0" y="0"/>
                </a:moveTo>
                <a:lnTo>
                  <a:pt x="6815569" y="0"/>
                </a:lnTo>
                <a:lnTo>
                  <a:pt x="6815569" y="1339761"/>
                </a:lnTo>
                <a:lnTo>
                  <a:pt x="0" y="13397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1900" y="1317409"/>
            <a:ext cx="2715260" cy="919480"/>
          </a:xfrm>
          <a:custGeom>
            <a:avLst/>
            <a:gdLst/>
            <a:ahLst/>
            <a:cxnLst/>
            <a:rect l="l" t="t" r="r" b="b"/>
            <a:pathLst>
              <a:path w="2715259" h="919480">
                <a:moveTo>
                  <a:pt x="0" y="0"/>
                </a:moveTo>
                <a:lnTo>
                  <a:pt x="2714942" y="0"/>
                </a:lnTo>
                <a:lnTo>
                  <a:pt x="2714942" y="919403"/>
                </a:lnTo>
                <a:lnTo>
                  <a:pt x="0" y="9194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86735" y="3601624"/>
            <a:ext cx="538574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 sz="4400" dirty="0">
                <a:solidFill>
                  <a:srgbClr val="FFFFFF"/>
                </a:solidFill>
                <a:latin typeface="Meiryo"/>
                <a:cs typeface="Meiryo"/>
              </a:rPr>
              <a:t>Long Tale</a:t>
            </a:r>
            <a:r>
              <a:rPr lang="en-US" altLang="ja-JP" sz="4800" spc="-525" dirty="0">
                <a:solidFill>
                  <a:srgbClr val="FFFFFF"/>
                </a:solidFill>
                <a:latin typeface="Meiryo"/>
                <a:cs typeface="Meiryo"/>
              </a:rPr>
              <a:t>=</a:t>
            </a:r>
            <a:r>
              <a:rPr lang="en-US" altLang="ja-JP" sz="4800" dirty="0">
                <a:solidFill>
                  <a:srgbClr val="FFFFFF"/>
                </a:solidFill>
                <a:latin typeface="Meiryo"/>
                <a:cs typeface="Meiryo"/>
              </a:rPr>
              <a:t>Regions</a:t>
            </a:r>
            <a:endParaRPr lang="en-US" altLang="ja-JP" sz="4800" dirty="0">
              <a:latin typeface="Meiryo"/>
              <a:cs typeface="Meiry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56409" y="2547862"/>
            <a:ext cx="6687591" cy="2595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5633" y="4915187"/>
            <a:ext cx="21526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989"/>
                </a:solidFill>
                <a:latin typeface="Meiryo"/>
                <a:cs typeface="Meiryo"/>
              </a:rPr>
              <a:t>22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79741"/>
            <a:ext cx="9144000" cy="219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0" b="1" dirty="0" smtClean="0">
                <a:solidFill>
                  <a:srgbClr val="4A6300"/>
                </a:solidFill>
              </a:rPr>
              <a:t>From </a:t>
            </a:r>
            <a:r>
              <a:rPr lang="en-US" sz="8000" b="1" dirty="0" smtClean="0">
                <a:solidFill>
                  <a:schemeClr val="accent6"/>
                </a:solidFill>
              </a:rPr>
              <a:t>Hit</a:t>
            </a:r>
            <a:r>
              <a:rPr lang="en-US" sz="8000" b="1" dirty="0" smtClean="0">
                <a:solidFill>
                  <a:srgbClr val="4A6300"/>
                </a:solidFill>
              </a:rPr>
              <a:t>-Oriented to </a:t>
            </a:r>
            <a:r>
              <a:rPr lang="en-US" sz="8000" b="1" dirty="0" smtClean="0">
                <a:solidFill>
                  <a:schemeClr val="accent6"/>
                </a:solidFill>
              </a:rPr>
              <a:t>Niche</a:t>
            </a:r>
            <a:r>
              <a:rPr lang="en-US" sz="8000" b="1" dirty="0" smtClean="0">
                <a:solidFill>
                  <a:srgbClr val="4A6300"/>
                </a:solidFill>
              </a:rPr>
              <a:t>-Oriented</a:t>
            </a:r>
            <a:endParaRPr lang="en-US" sz="8000" b="1" dirty="0">
              <a:solidFill>
                <a:srgbClr val="4A63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613" y="463226"/>
            <a:ext cx="8500112" cy="4251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85000"/>
              </a:lnSpc>
            </a:pPr>
            <a:r>
              <a:rPr lang="en-US" sz="6500" b="1" dirty="0" smtClean="0">
                <a:latin typeface="+mj-lt"/>
              </a:rPr>
              <a:t>From </a:t>
            </a:r>
            <a:r>
              <a:rPr lang="en-US" sz="6500" b="1" dirty="0" smtClean="0">
                <a:solidFill>
                  <a:schemeClr val="accent6"/>
                </a:solidFill>
                <a:latin typeface="+mj-lt"/>
              </a:rPr>
              <a:t>Overconcentration-in-Tokyo</a:t>
            </a:r>
            <a:r>
              <a:rPr lang="en-US" sz="6500" b="1" dirty="0" smtClean="0">
                <a:solidFill>
                  <a:srgbClr val="FF6700"/>
                </a:solidFill>
                <a:latin typeface="+mj-lt"/>
              </a:rPr>
              <a:t> </a:t>
            </a:r>
            <a:r>
              <a:rPr lang="en-US" sz="6500" b="1" dirty="0" smtClean="0">
                <a:latin typeface="+mj-lt"/>
              </a:rPr>
              <a:t>Oriented Thinking  </a:t>
            </a:r>
            <a:r>
              <a:rPr lang="en-US" sz="6500" b="1" dirty="0" smtClean="0">
                <a:latin typeface="+mj-lt"/>
              </a:rPr>
              <a:t>to </a:t>
            </a:r>
            <a:r>
              <a:rPr lang="en-US" sz="6500" b="1" dirty="0" smtClean="0">
                <a:solidFill>
                  <a:schemeClr val="accent6"/>
                </a:solidFill>
                <a:latin typeface="+mj-lt"/>
              </a:rPr>
              <a:t>Regionalism-</a:t>
            </a:r>
            <a:r>
              <a:rPr lang="en-US" sz="6500" b="1" dirty="0" smtClean="0">
                <a:latin typeface="+mj-lt"/>
              </a:rPr>
              <a:t>Oriented </a:t>
            </a:r>
            <a:r>
              <a:rPr lang="en-US" sz="6500" b="1" dirty="0" smtClean="0">
                <a:latin typeface="+mj-lt"/>
              </a:rPr>
              <a:t>Thinking</a:t>
            </a:r>
            <a:endParaRPr sz="6500" b="1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55633" y="4915187"/>
            <a:ext cx="21526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989"/>
                </a:solidFill>
                <a:latin typeface="Meiryo"/>
                <a:cs typeface="Meiryo"/>
              </a:rPr>
              <a:t>23</a:t>
            </a:r>
            <a:endParaRPr sz="1200">
              <a:latin typeface="Meiryo"/>
              <a:cs typeface="Meiry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65527" y="4879570"/>
            <a:ext cx="236912" cy="261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S PGothic"/>
                <a:cs typeface="MS PGothic"/>
              </a:rPr>
              <a:t>24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9100" y="361950"/>
            <a:ext cx="8324850" cy="44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1</a:t>
            </a:r>
            <a:r>
              <a:rPr lang="en-US" altLang="ja-JP" sz="5000" dirty="0" smtClean="0">
                <a:solidFill>
                  <a:srgbClr val="4A6300"/>
                </a:solidFill>
              </a:rPr>
              <a:t>.	Redesign </a:t>
            </a:r>
            <a:r>
              <a:rPr lang="en-US" altLang="ja-JP" sz="5000" dirty="0">
                <a:solidFill>
                  <a:srgbClr val="4A6300"/>
                </a:solidFill>
              </a:rPr>
              <a:t>Social Systems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chemeClr val="accent6"/>
                </a:solidFill>
              </a:rPr>
              <a:t>2</a:t>
            </a:r>
            <a:r>
              <a:rPr lang="en-US" altLang="ja-JP" sz="5000" dirty="0" smtClean="0">
                <a:solidFill>
                  <a:schemeClr val="accent6"/>
                </a:solidFill>
              </a:rPr>
              <a:t>.	Open </a:t>
            </a:r>
            <a:r>
              <a:rPr lang="en-US" altLang="ja-JP" sz="5000" dirty="0">
                <a:solidFill>
                  <a:schemeClr val="accent6"/>
                </a:solidFill>
              </a:rPr>
              <a:t>Data Ecosystem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chemeClr val="accent6"/>
                </a:solidFill>
              </a:rPr>
              <a:t>3. Long Tale theory for Regional Revitalization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4. Platform for Regional </a:t>
            </a:r>
            <a:r>
              <a:rPr lang="en-US" altLang="ja-JP" sz="5000" dirty="0" smtClean="0">
                <a:solidFill>
                  <a:srgbClr val="4A6300"/>
                </a:solidFill>
              </a:rPr>
              <a:t>Revitalization</a:t>
            </a:r>
            <a:endParaRPr lang="en-US" altLang="ja-JP" sz="5000" dirty="0">
              <a:solidFill>
                <a:srgbClr val="4A63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58092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5725" y="1552574"/>
            <a:ext cx="334327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6000" dirty="0" smtClean="0">
                <a:solidFill>
                  <a:srgbClr val="4A6300"/>
                </a:solidFill>
                <a:cs typeface="SimSun"/>
              </a:rPr>
              <a:t>Open </a:t>
            </a:r>
            <a:r>
              <a:rPr lang="en-US" sz="6000" dirty="0" smtClean="0">
                <a:solidFill>
                  <a:srgbClr val="4A6300"/>
                </a:solidFill>
                <a:cs typeface="SimSun"/>
              </a:rPr>
              <a:t>Data Ecosystem</a:t>
            </a:r>
            <a:endParaRPr sz="6000" dirty="0"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MS PGothic"/>
                <a:cs typeface="MS PGothic"/>
              </a:rPr>
              <a:t>25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98871" y="3"/>
            <a:ext cx="3574465" cy="5143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77881" y="866025"/>
            <a:ext cx="1757045" cy="319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900" spc="-2365" dirty="0">
                <a:solidFill>
                  <a:srgbClr val="FF6700"/>
                </a:solidFill>
                <a:latin typeface="Meiryo"/>
                <a:cs typeface="Meiryo"/>
              </a:rPr>
              <a:t>×</a:t>
            </a:r>
            <a:endParaRPr sz="19900" dirty="0">
              <a:latin typeface="Meiryo"/>
              <a:cs typeface="Meiryo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5724525" y="1885949"/>
            <a:ext cx="320039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6000" dirty="0">
                <a:solidFill>
                  <a:srgbClr val="4A6300"/>
                </a:solidFill>
                <a:cs typeface="SimSun"/>
              </a:rPr>
              <a:t>Long Tale</a:t>
            </a:r>
            <a:endParaRPr sz="6000" dirty="0">
              <a:cs typeface="SimSu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250">
              <a:latin typeface="Times New Roman"/>
              <a:cs typeface="Times New Roman"/>
            </a:endParaRPr>
          </a:p>
          <a:p>
            <a:pPr marR="79375" algn="r">
              <a:lnSpc>
                <a:spcPct val="100000"/>
              </a:lnSpc>
            </a:pPr>
            <a:r>
              <a:rPr sz="1200" spc="-5" dirty="0">
                <a:solidFill>
                  <a:srgbClr val="898989"/>
                </a:solidFill>
                <a:latin typeface="Meiryo"/>
                <a:cs typeface="Meiryo"/>
              </a:rPr>
              <a:t>26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9349" y="0"/>
            <a:ext cx="6816090" cy="1339850"/>
          </a:xfrm>
          <a:custGeom>
            <a:avLst/>
            <a:gdLst/>
            <a:ahLst/>
            <a:cxnLst/>
            <a:rect l="l" t="t" r="r" b="b"/>
            <a:pathLst>
              <a:path w="6816090" h="1339850">
                <a:moveTo>
                  <a:pt x="0" y="0"/>
                </a:moveTo>
                <a:lnTo>
                  <a:pt x="6815569" y="0"/>
                </a:lnTo>
                <a:lnTo>
                  <a:pt x="6815569" y="1339761"/>
                </a:lnTo>
                <a:lnTo>
                  <a:pt x="0" y="13397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1900" y="1317409"/>
            <a:ext cx="2715260" cy="919480"/>
          </a:xfrm>
          <a:custGeom>
            <a:avLst/>
            <a:gdLst/>
            <a:ahLst/>
            <a:cxnLst/>
            <a:rect l="l" t="t" r="r" b="b"/>
            <a:pathLst>
              <a:path w="2715259" h="919480">
                <a:moveTo>
                  <a:pt x="0" y="0"/>
                </a:moveTo>
                <a:lnTo>
                  <a:pt x="2714942" y="0"/>
                </a:lnTo>
                <a:lnTo>
                  <a:pt x="2714942" y="919403"/>
                </a:lnTo>
                <a:lnTo>
                  <a:pt x="0" y="9194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6408" y="2547861"/>
            <a:ext cx="6687591" cy="2595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9605" y="0"/>
            <a:ext cx="4964810" cy="3023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76648" y="2705798"/>
            <a:ext cx="4696688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8248" y="2772291"/>
            <a:ext cx="1949335" cy="507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3074" y="2733034"/>
            <a:ext cx="4598051" cy="451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69954" y="0"/>
            <a:ext cx="457719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000" b="1" dirty="0" smtClean="0">
                <a:solidFill>
                  <a:srgbClr val="7F3400"/>
                </a:solidFill>
                <a:latin typeface="+mn-lt"/>
              </a:rPr>
              <a:t>Open Data Ecosystem</a:t>
            </a:r>
            <a:endParaRPr sz="3000" b="1" dirty="0">
              <a:latin typeface="+mn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85000" y="588238"/>
            <a:ext cx="2136140" cy="251460"/>
          </a:xfrm>
          <a:custGeom>
            <a:avLst/>
            <a:gdLst/>
            <a:ahLst/>
            <a:cxnLst/>
            <a:rect l="l" t="t" r="r" b="b"/>
            <a:pathLst>
              <a:path w="2136140" h="251459">
                <a:moveTo>
                  <a:pt x="0" y="0"/>
                </a:moveTo>
                <a:lnTo>
                  <a:pt x="2135911" y="0"/>
                </a:lnTo>
                <a:lnTo>
                  <a:pt x="2135911" y="251460"/>
                </a:lnTo>
                <a:lnTo>
                  <a:pt x="0" y="251460"/>
                </a:lnTo>
                <a:lnTo>
                  <a:pt x="0" y="0"/>
                </a:lnTo>
                <a:close/>
              </a:path>
            </a:pathLst>
          </a:custGeom>
          <a:solidFill>
            <a:srgbClr val="5B7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85000" y="839698"/>
            <a:ext cx="2136140" cy="236220"/>
          </a:xfrm>
          <a:custGeom>
            <a:avLst/>
            <a:gdLst/>
            <a:ahLst/>
            <a:cxnLst/>
            <a:rect l="l" t="t" r="r" b="b"/>
            <a:pathLst>
              <a:path w="2136140" h="236219">
                <a:moveTo>
                  <a:pt x="0" y="0"/>
                </a:moveTo>
                <a:lnTo>
                  <a:pt x="2135911" y="0"/>
                </a:lnTo>
                <a:lnTo>
                  <a:pt x="2135911" y="236220"/>
                </a:lnTo>
                <a:lnTo>
                  <a:pt x="0" y="236220"/>
                </a:lnTo>
                <a:lnTo>
                  <a:pt x="0" y="0"/>
                </a:lnTo>
                <a:close/>
              </a:path>
            </a:pathLst>
          </a:custGeom>
          <a:solidFill>
            <a:srgbClr val="FFD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5000" y="1075918"/>
            <a:ext cx="2136140" cy="236220"/>
          </a:xfrm>
          <a:custGeom>
            <a:avLst/>
            <a:gdLst/>
            <a:ahLst/>
            <a:cxnLst/>
            <a:rect l="l" t="t" r="r" b="b"/>
            <a:pathLst>
              <a:path w="2136140" h="236219">
                <a:moveTo>
                  <a:pt x="0" y="0"/>
                </a:moveTo>
                <a:lnTo>
                  <a:pt x="2135911" y="0"/>
                </a:lnTo>
                <a:lnTo>
                  <a:pt x="2135911" y="236220"/>
                </a:lnTo>
                <a:lnTo>
                  <a:pt x="0" y="236220"/>
                </a:lnTo>
                <a:lnTo>
                  <a:pt x="0" y="0"/>
                </a:lnTo>
                <a:close/>
              </a:path>
            </a:pathLst>
          </a:custGeom>
          <a:solidFill>
            <a:srgbClr val="FF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5000" y="1312138"/>
            <a:ext cx="2136140" cy="236220"/>
          </a:xfrm>
          <a:custGeom>
            <a:avLst/>
            <a:gdLst/>
            <a:ahLst/>
            <a:cxnLst/>
            <a:rect l="l" t="t" r="r" b="b"/>
            <a:pathLst>
              <a:path w="2136140" h="236219">
                <a:moveTo>
                  <a:pt x="0" y="0"/>
                </a:moveTo>
                <a:lnTo>
                  <a:pt x="2135911" y="0"/>
                </a:lnTo>
                <a:lnTo>
                  <a:pt x="2135911" y="236220"/>
                </a:lnTo>
                <a:lnTo>
                  <a:pt x="0" y="236220"/>
                </a:lnTo>
                <a:lnTo>
                  <a:pt x="0" y="0"/>
                </a:lnTo>
                <a:close/>
              </a:path>
            </a:pathLst>
          </a:custGeom>
          <a:solidFill>
            <a:srgbClr val="FFD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85000" y="1548358"/>
            <a:ext cx="2136140" cy="236220"/>
          </a:xfrm>
          <a:custGeom>
            <a:avLst/>
            <a:gdLst/>
            <a:ahLst/>
            <a:cxnLst/>
            <a:rect l="l" t="t" r="r" b="b"/>
            <a:pathLst>
              <a:path w="2136140" h="236219">
                <a:moveTo>
                  <a:pt x="0" y="0"/>
                </a:moveTo>
                <a:lnTo>
                  <a:pt x="2135911" y="0"/>
                </a:lnTo>
                <a:lnTo>
                  <a:pt x="2135911" y="236220"/>
                </a:lnTo>
                <a:lnTo>
                  <a:pt x="0" y="236220"/>
                </a:lnTo>
                <a:lnTo>
                  <a:pt x="0" y="0"/>
                </a:lnTo>
                <a:close/>
              </a:path>
            </a:pathLst>
          </a:custGeom>
          <a:solidFill>
            <a:srgbClr val="FF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78653" y="823194"/>
            <a:ext cx="2147570" cy="33020"/>
          </a:xfrm>
          <a:custGeom>
            <a:avLst/>
            <a:gdLst/>
            <a:ahLst/>
            <a:cxnLst/>
            <a:rect l="l" t="t" r="r" b="b"/>
            <a:pathLst>
              <a:path w="2147570" h="33019">
                <a:moveTo>
                  <a:pt x="0" y="0"/>
                </a:moveTo>
                <a:lnTo>
                  <a:pt x="2147514" y="0"/>
                </a:lnTo>
                <a:lnTo>
                  <a:pt x="2147514" y="32751"/>
                </a:lnTo>
                <a:lnTo>
                  <a:pt x="0" y="327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78653" y="1069323"/>
            <a:ext cx="2147570" cy="12700"/>
          </a:xfrm>
          <a:custGeom>
            <a:avLst/>
            <a:gdLst/>
            <a:ahLst/>
            <a:cxnLst/>
            <a:rect l="l" t="t" r="r" b="b"/>
            <a:pathLst>
              <a:path w="2147570" h="12700">
                <a:moveTo>
                  <a:pt x="0" y="0"/>
                </a:moveTo>
                <a:lnTo>
                  <a:pt x="2147514" y="0"/>
                </a:lnTo>
                <a:lnTo>
                  <a:pt x="2147514" y="12693"/>
                </a:lnTo>
                <a:lnTo>
                  <a:pt x="0" y="1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78653" y="1305422"/>
            <a:ext cx="2147570" cy="12700"/>
          </a:xfrm>
          <a:custGeom>
            <a:avLst/>
            <a:gdLst/>
            <a:ahLst/>
            <a:cxnLst/>
            <a:rect l="l" t="t" r="r" b="b"/>
            <a:pathLst>
              <a:path w="2147570" h="12700">
                <a:moveTo>
                  <a:pt x="0" y="0"/>
                </a:moveTo>
                <a:lnTo>
                  <a:pt x="2147514" y="0"/>
                </a:lnTo>
                <a:lnTo>
                  <a:pt x="2147514" y="12693"/>
                </a:lnTo>
                <a:lnTo>
                  <a:pt x="0" y="1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78653" y="1541522"/>
            <a:ext cx="2147570" cy="12700"/>
          </a:xfrm>
          <a:custGeom>
            <a:avLst/>
            <a:gdLst/>
            <a:ahLst/>
            <a:cxnLst/>
            <a:rect l="l" t="t" r="r" b="b"/>
            <a:pathLst>
              <a:path w="2147570" h="12700">
                <a:moveTo>
                  <a:pt x="0" y="0"/>
                </a:moveTo>
                <a:lnTo>
                  <a:pt x="2147514" y="0"/>
                </a:lnTo>
                <a:lnTo>
                  <a:pt x="2147514" y="12693"/>
                </a:lnTo>
                <a:lnTo>
                  <a:pt x="0" y="1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85000" y="581891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39">
                <a:moveTo>
                  <a:pt x="0" y="0"/>
                </a:moveTo>
                <a:lnTo>
                  <a:pt x="0" y="1208423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19820" y="581891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39">
                <a:moveTo>
                  <a:pt x="0" y="0"/>
                </a:moveTo>
                <a:lnTo>
                  <a:pt x="0" y="1208423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78653" y="588238"/>
            <a:ext cx="2147570" cy="0"/>
          </a:xfrm>
          <a:custGeom>
            <a:avLst/>
            <a:gdLst/>
            <a:ahLst/>
            <a:cxnLst/>
            <a:rect l="l" t="t" r="r" b="b"/>
            <a:pathLst>
              <a:path w="2147570">
                <a:moveTo>
                  <a:pt x="0" y="0"/>
                </a:moveTo>
                <a:lnTo>
                  <a:pt x="2147514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78653" y="1783968"/>
            <a:ext cx="2147570" cy="0"/>
          </a:xfrm>
          <a:custGeom>
            <a:avLst/>
            <a:gdLst/>
            <a:ahLst/>
            <a:cxnLst/>
            <a:rect l="l" t="t" r="r" b="b"/>
            <a:pathLst>
              <a:path w="2147570">
                <a:moveTo>
                  <a:pt x="0" y="0"/>
                </a:moveTo>
                <a:lnTo>
                  <a:pt x="2147514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63600" y="-636072"/>
            <a:ext cx="3467099" cy="402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spc="95" dirty="0">
                <a:solidFill>
                  <a:srgbClr val="4F6228"/>
                </a:solidFill>
                <a:latin typeface="Meiryo"/>
                <a:cs typeface="Meiryo"/>
              </a:rPr>
              <a:t>Proﬁt</a:t>
            </a:r>
            <a:r>
              <a:rPr sz="1100" spc="-85" dirty="0">
                <a:solidFill>
                  <a:srgbClr val="4F6228"/>
                </a:solidFill>
                <a:latin typeface="Meiryo"/>
                <a:cs typeface="Meiryo"/>
              </a:rPr>
              <a:t> </a:t>
            </a:r>
            <a:r>
              <a:rPr sz="1100" spc="-10" dirty="0" smtClean="0">
                <a:solidFill>
                  <a:srgbClr val="4F6228"/>
                </a:solidFill>
                <a:latin typeface="Meiryo"/>
                <a:cs typeface="Meiryo"/>
              </a:rPr>
              <a:t>[</a:t>
            </a:r>
            <a:r>
              <a:rPr lang="en-US" sz="1100" spc="-10" dirty="0" smtClean="0">
                <a:solidFill>
                  <a:srgbClr val="617335"/>
                </a:solidFill>
                <a:latin typeface="Meiryo"/>
                <a:cs typeface="Meiryo"/>
              </a:rPr>
              <a:t>Earning Model</a:t>
            </a:r>
            <a:r>
              <a:rPr sz="1100" spc="-10" dirty="0" smtClean="0">
                <a:solidFill>
                  <a:srgbClr val="4F6228"/>
                </a:solidFill>
                <a:latin typeface="Meiryo"/>
                <a:cs typeface="Meiryo"/>
              </a:rPr>
              <a:t>]</a:t>
            </a:r>
            <a:endParaRPr sz="1100" dirty="0">
              <a:latin typeface="Meiryo"/>
              <a:cs typeface="Meiryo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1100" spc="65" dirty="0">
                <a:solidFill>
                  <a:srgbClr val="4F6228"/>
                </a:solidFill>
                <a:latin typeface="Meiryo"/>
                <a:cs typeface="Meiryo"/>
              </a:rPr>
              <a:t>Capability</a:t>
            </a:r>
            <a:r>
              <a:rPr sz="1100" spc="-105" dirty="0">
                <a:solidFill>
                  <a:srgbClr val="4F6228"/>
                </a:solidFill>
                <a:latin typeface="Meiryo"/>
                <a:cs typeface="Meiryo"/>
              </a:rPr>
              <a:t> </a:t>
            </a:r>
            <a:r>
              <a:rPr sz="1100" dirty="0" smtClean="0">
                <a:solidFill>
                  <a:srgbClr val="4F6228"/>
                </a:solidFill>
                <a:latin typeface="Meiryo"/>
                <a:cs typeface="Meiryo"/>
              </a:rPr>
              <a:t>[</a:t>
            </a:r>
            <a:r>
              <a:rPr lang="en-US" sz="1100" dirty="0" err="1" smtClean="0">
                <a:solidFill>
                  <a:srgbClr val="4F6228"/>
                </a:solidFill>
                <a:latin typeface="Meiryo"/>
                <a:cs typeface="Meiryo"/>
              </a:rPr>
              <a:t>Maja</a:t>
            </a:r>
            <a:r>
              <a:rPr lang="en-US" sz="1100" dirty="0" smtClean="0">
                <a:solidFill>
                  <a:srgbClr val="4F6228"/>
                </a:solidFill>
                <a:latin typeface="Meiryo"/>
                <a:cs typeface="Meiryo"/>
              </a:rPr>
              <a:t> Management </a:t>
            </a:r>
            <a:r>
              <a:rPr lang="en-US" sz="1100" dirty="0" smtClean="0">
                <a:solidFill>
                  <a:srgbClr val="4F6228"/>
                </a:solidFill>
                <a:latin typeface="Meiryo"/>
                <a:cs typeface="Meiryo"/>
              </a:rPr>
              <a:t>Assets /Operation</a:t>
            </a:r>
            <a:endParaRPr sz="1100" dirty="0">
              <a:latin typeface="Meiryo"/>
              <a:cs typeface="Meiry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43910" y="3774452"/>
            <a:ext cx="516666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dirty="0" smtClean="0">
                <a:solidFill>
                  <a:srgbClr val="FFFFFF"/>
                </a:solidFill>
                <a:latin typeface="Meiryo"/>
                <a:cs typeface="Meiryo"/>
              </a:rPr>
              <a:t>Long Tale</a:t>
            </a:r>
            <a:r>
              <a:rPr lang="en-US" sz="4400" spc="-525" dirty="0" smtClean="0">
                <a:solidFill>
                  <a:srgbClr val="FFFFFF"/>
                </a:solidFill>
                <a:latin typeface="Meiryo"/>
                <a:cs typeface="Meiryo"/>
              </a:rPr>
              <a:t>=</a:t>
            </a:r>
            <a:r>
              <a:rPr lang="en-US" sz="4400" dirty="0" smtClean="0">
                <a:solidFill>
                  <a:srgbClr val="FFFFFF"/>
                </a:solidFill>
                <a:latin typeface="Meiryo"/>
                <a:cs typeface="Meiryo"/>
              </a:rPr>
              <a:t>Regions</a:t>
            </a:r>
            <a:endParaRPr sz="4400" dirty="0">
              <a:latin typeface="Meiryo"/>
              <a:cs typeface="Meiry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56113" y="511238"/>
            <a:ext cx="2427312" cy="10224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738014" y="695147"/>
            <a:ext cx="14300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2000" dirty="0" smtClean="0">
                <a:solidFill>
                  <a:srgbClr val="4A6300"/>
                </a:solidFill>
                <a:cs typeface="Meiryo"/>
              </a:rPr>
              <a:t>Open Data Business</a:t>
            </a:r>
            <a:endParaRPr sz="2000" dirty="0">
              <a:cs typeface="Meiryo"/>
            </a:endParaRPr>
          </a:p>
        </p:txBody>
      </p:sp>
      <p:sp>
        <p:nvSpPr>
          <p:cNvPr id="32" name="object 29"/>
          <p:cNvSpPr txBox="1"/>
          <p:nvPr/>
        </p:nvSpPr>
        <p:spPr>
          <a:xfrm>
            <a:off x="4924425" y="2781301"/>
            <a:ext cx="38236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sz="2800" spc="-30" dirty="0">
                <a:solidFill>
                  <a:srgbClr val="FFFFFF"/>
                </a:solidFill>
                <a:latin typeface="Meiryo"/>
                <a:cs typeface="Meiryo"/>
              </a:rPr>
              <a:t>Platform</a:t>
            </a:r>
            <a:endParaRPr lang="en-US" altLang="ja-JP" sz="2800" dirty="0">
              <a:latin typeface="Meiryo"/>
              <a:cs typeface="Meiryo"/>
            </a:endParaRPr>
          </a:p>
        </p:txBody>
      </p:sp>
      <p:sp>
        <p:nvSpPr>
          <p:cNvPr id="35" name="object 20"/>
          <p:cNvSpPr txBox="1"/>
          <p:nvPr/>
        </p:nvSpPr>
        <p:spPr>
          <a:xfrm>
            <a:off x="933450" y="70826"/>
            <a:ext cx="2571750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000" b="1" spc="-30" dirty="0" smtClean="0">
                <a:solidFill>
                  <a:srgbClr val="FFFFFF"/>
                </a:solidFill>
                <a:cs typeface="Meiryo"/>
              </a:rPr>
              <a:t>Open Data Business Model</a:t>
            </a:r>
            <a:endParaRPr sz="1000" b="1" dirty="0">
              <a:cs typeface="Meiryo"/>
            </a:endParaRPr>
          </a:p>
          <a:p>
            <a:pPr marL="664845" marR="656590" algn="ctr">
              <a:lnSpc>
                <a:spcPts val="1900"/>
              </a:lnSpc>
            </a:pPr>
            <a:r>
              <a:rPr lang="en-US" sz="1000" b="1" spc="90" dirty="0" smtClean="0">
                <a:solidFill>
                  <a:srgbClr val="4F6228"/>
                </a:solidFill>
                <a:cs typeface="Meiryo"/>
              </a:rPr>
              <a:t>Target</a:t>
            </a:r>
            <a:r>
              <a:rPr sz="1000" b="1" spc="-35" dirty="0" smtClean="0">
                <a:solidFill>
                  <a:srgbClr val="4F6228"/>
                </a:solidFill>
                <a:cs typeface="Meiryo"/>
              </a:rPr>
              <a:t>[</a:t>
            </a:r>
            <a:r>
              <a:rPr lang="en-US" sz="1000" b="1" spc="-35" dirty="0" smtClean="0">
                <a:solidFill>
                  <a:srgbClr val="617335"/>
                </a:solidFill>
                <a:cs typeface="Meiryo"/>
              </a:rPr>
              <a:t>customers</a:t>
            </a:r>
            <a:r>
              <a:rPr sz="1000" b="1" spc="-35" dirty="0" smtClean="0">
                <a:solidFill>
                  <a:srgbClr val="4F6228"/>
                </a:solidFill>
                <a:cs typeface="Meiryo"/>
              </a:rPr>
              <a:t>]  </a:t>
            </a:r>
            <a:endParaRPr lang="en-US" sz="1000" b="1" spc="-35" dirty="0" smtClean="0">
              <a:solidFill>
                <a:srgbClr val="4F6228"/>
              </a:solidFill>
              <a:cs typeface="Meiryo"/>
            </a:endParaRPr>
          </a:p>
          <a:p>
            <a:pPr marL="664845" marR="656590" algn="ctr">
              <a:lnSpc>
                <a:spcPts val="1900"/>
              </a:lnSpc>
            </a:pPr>
            <a:r>
              <a:rPr lang="en-US" sz="1000" b="1" spc="85" dirty="0" smtClean="0">
                <a:solidFill>
                  <a:srgbClr val="4F6228"/>
                </a:solidFill>
                <a:cs typeface="Meiryo"/>
              </a:rPr>
              <a:t>Value </a:t>
            </a:r>
            <a:r>
              <a:rPr sz="1000" b="1" spc="-114" dirty="0" smtClean="0">
                <a:solidFill>
                  <a:srgbClr val="4F6228"/>
                </a:solidFill>
                <a:cs typeface="Meiryo"/>
              </a:rPr>
              <a:t> </a:t>
            </a:r>
            <a:r>
              <a:rPr sz="1000" b="1" spc="-20" dirty="0" smtClean="0">
                <a:solidFill>
                  <a:srgbClr val="4F6228"/>
                </a:solidFill>
                <a:cs typeface="Meiryo"/>
              </a:rPr>
              <a:t>[</a:t>
            </a:r>
            <a:r>
              <a:rPr lang="en-US" sz="1000" b="1" spc="-20" dirty="0" smtClean="0">
                <a:solidFill>
                  <a:srgbClr val="4F6228"/>
                </a:solidFill>
                <a:cs typeface="Meiryo"/>
              </a:rPr>
              <a:t>Offered Value</a:t>
            </a:r>
            <a:r>
              <a:rPr sz="1000" b="1" spc="-20" dirty="0" smtClean="0">
                <a:solidFill>
                  <a:srgbClr val="4F6228"/>
                </a:solidFill>
                <a:cs typeface="Meiryo"/>
              </a:rPr>
              <a:t>]</a:t>
            </a:r>
            <a:endParaRPr lang="en-US" sz="1000" b="1" spc="-20" dirty="0" smtClean="0">
              <a:solidFill>
                <a:srgbClr val="4F6228"/>
              </a:solidFill>
              <a:cs typeface="Meiryo"/>
            </a:endParaRPr>
          </a:p>
          <a:p>
            <a:pPr algn="ctr">
              <a:lnSpc>
                <a:spcPts val="1900"/>
              </a:lnSpc>
            </a:pPr>
            <a:r>
              <a:rPr lang="en-US" altLang="ja-JP" sz="1000" b="1" dirty="0">
                <a:solidFill>
                  <a:srgbClr val="4A6300"/>
                </a:solidFill>
              </a:rPr>
              <a:t> </a:t>
            </a:r>
            <a:r>
              <a:rPr lang="en-US" altLang="ja-JP" sz="1000" b="1" dirty="0" smtClean="0">
                <a:solidFill>
                  <a:srgbClr val="4A6300"/>
                </a:solidFill>
                <a:ea typeface="メイリオ"/>
                <a:cs typeface="メイリオ"/>
              </a:rPr>
              <a:t>Profit [</a:t>
            </a:r>
            <a:r>
              <a:rPr lang="en-US" altLang="ja-JP" sz="1000" b="1" dirty="0">
                <a:solidFill>
                  <a:srgbClr val="4A6300"/>
                </a:solidFill>
                <a:ea typeface="メイリオ"/>
                <a:cs typeface="メイリオ"/>
              </a:rPr>
              <a:t>Earnings Model]</a:t>
            </a:r>
          </a:p>
          <a:p>
            <a:pPr algn="ctr">
              <a:lnSpc>
                <a:spcPts val="1900"/>
              </a:lnSpc>
            </a:pPr>
            <a:r>
              <a:rPr lang="en-US" altLang="ja-JP" sz="1000" b="1" dirty="0" smtClean="0">
                <a:solidFill>
                  <a:srgbClr val="4A6300"/>
                </a:solidFill>
                <a:ea typeface="メイリオ"/>
                <a:cs typeface="メイリオ"/>
              </a:rPr>
              <a:t>Capability [Management Assets/Operation]  </a:t>
            </a:r>
            <a:endParaRPr sz="1000" b="1" dirty="0">
              <a:solidFill>
                <a:srgbClr val="4A6300"/>
              </a:solidFill>
              <a:cs typeface="Meiryo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985000" y="565150"/>
            <a:ext cx="2159000" cy="1187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200" dirty="0">
                <a:solidFill>
                  <a:schemeClr val="bg1"/>
                </a:solidFill>
              </a:rPr>
              <a:t>Open Data Business Model</a:t>
            </a:r>
          </a:p>
          <a:p>
            <a:pPr algn="ctr">
              <a:lnSpc>
                <a:spcPts val="1900"/>
              </a:lnSpc>
            </a:pPr>
            <a:r>
              <a:rPr lang="en-US" altLang="ja-JP" sz="1200" dirty="0">
                <a:solidFill>
                  <a:srgbClr val="4A6300"/>
                </a:solidFill>
              </a:rPr>
              <a:t>Target [customers]</a:t>
            </a:r>
          </a:p>
          <a:p>
            <a:pPr algn="ctr">
              <a:lnSpc>
                <a:spcPts val="1900"/>
              </a:lnSpc>
            </a:pPr>
            <a:r>
              <a:rPr lang="en-US" altLang="ja-JP" sz="1200" dirty="0">
                <a:solidFill>
                  <a:srgbClr val="4A6300"/>
                </a:solidFill>
              </a:rPr>
              <a:t>Value [Offered Value]</a:t>
            </a:r>
          </a:p>
          <a:p>
            <a:pPr algn="ctr">
              <a:lnSpc>
                <a:spcPts val="1900"/>
              </a:lnSpc>
            </a:pPr>
            <a:r>
              <a:rPr lang="en-US" altLang="ja-JP" sz="1200" dirty="0">
                <a:solidFill>
                  <a:srgbClr val="4A6300"/>
                </a:solidFill>
              </a:rPr>
              <a:t>Profit [Earnings Model]</a:t>
            </a:r>
          </a:p>
          <a:p>
            <a:pPr algn="ctr">
              <a:lnSpc>
                <a:spcPts val="1900"/>
              </a:lnSpc>
            </a:pPr>
            <a:r>
              <a:rPr lang="en-US" altLang="ja-JP" sz="900" dirty="0">
                <a:solidFill>
                  <a:srgbClr val="4A6300"/>
                </a:solidFill>
              </a:rPr>
              <a:t>Capability [Management Assets/Operation] </a:t>
            </a:r>
            <a:endParaRPr kumimoji="1" lang="ja-JP" altLang="en-US" sz="900" dirty="0">
              <a:solidFill>
                <a:srgbClr val="4A63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10" y="196850"/>
            <a:ext cx="7933690" cy="471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85000"/>
              </a:lnSpc>
            </a:pPr>
            <a:r>
              <a:rPr lang="en-US" sz="9000" b="1" dirty="0" smtClean="0">
                <a:latin typeface="+mj-lt"/>
              </a:rPr>
              <a:t>To </a:t>
            </a:r>
            <a:r>
              <a:rPr lang="en-US" sz="9000" b="1" dirty="0" smtClean="0">
                <a:solidFill>
                  <a:schemeClr val="accent6"/>
                </a:solidFill>
                <a:latin typeface="+mj-lt"/>
              </a:rPr>
              <a:t>operate</a:t>
            </a:r>
            <a:r>
              <a:rPr lang="en-US" sz="9000" b="1" dirty="0" smtClean="0">
                <a:latin typeface="+mj-lt"/>
              </a:rPr>
              <a:t> </a:t>
            </a:r>
            <a:r>
              <a:rPr lang="en-US" sz="9000" b="1" dirty="0" smtClean="0">
                <a:latin typeface="+mj-lt"/>
              </a:rPr>
              <a:t>Open Data Ecosystem on Long Tale?</a:t>
            </a:r>
            <a:endParaRPr sz="9000" b="1" dirty="0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55633" y="4915187"/>
            <a:ext cx="21526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989"/>
                </a:solidFill>
                <a:latin typeface="Meiryo"/>
                <a:cs typeface="Meiryo"/>
              </a:rPr>
              <a:t>27</a:t>
            </a:r>
            <a:endParaRPr sz="1200">
              <a:latin typeface="Meiryo"/>
              <a:cs typeface="Meiry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168" y="1007810"/>
            <a:ext cx="8749662" cy="35421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0" b="1" dirty="0" smtClean="0">
                <a:solidFill>
                  <a:srgbClr val="FF0000"/>
                </a:solidFill>
                <a:latin typeface="+mj-lt"/>
              </a:rPr>
              <a:t>Platform</a:t>
            </a:r>
            <a:r>
              <a:rPr lang="en-US" sz="9000" b="1" dirty="0" smtClean="0">
                <a:latin typeface="+mj-lt"/>
              </a:rPr>
              <a:t> on a Nationwide Scale is Required!</a:t>
            </a:r>
            <a:endParaRPr sz="9000" b="1" dirty="0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55633" y="4915187"/>
            <a:ext cx="21526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989"/>
                </a:solidFill>
                <a:latin typeface="Meiryo"/>
                <a:cs typeface="Meiryo"/>
              </a:rPr>
              <a:t>28</a:t>
            </a:r>
            <a:endParaRPr sz="1200">
              <a:latin typeface="Meiryo"/>
              <a:cs typeface="Meiry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2573477"/>
            <a:ext cx="8691880" cy="80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280"/>
              </a:lnSpc>
              <a:tabLst>
                <a:tab pos="1155700" algn="l"/>
              </a:tabLst>
            </a:pPr>
            <a:endParaRPr sz="5400" dirty="0">
              <a:latin typeface="Meiryo"/>
              <a:cs typeface="Meiry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5527" y="4879570"/>
            <a:ext cx="236912" cy="261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S PGothic"/>
                <a:cs typeface="MS PGothic"/>
              </a:rPr>
              <a:t>29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9100" y="361950"/>
            <a:ext cx="8324850" cy="44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1</a:t>
            </a:r>
            <a:r>
              <a:rPr lang="en-US" altLang="ja-JP" sz="5000" dirty="0" smtClean="0">
                <a:solidFill>
                  <a:srgbClr val="4A6300"/>
                </a:solidFill>
              </a:rPr>
              <a:t>.	Redesign </a:t>
            </a:r>
            <a:r>
              <a:rPr lang="en-US" altLang="ja-JP" sz="5000" dirty="0">
                <a:solidFill>
                  <a:srgbClr val="4A6300"/>
                </a:solidFill>
              </a:rPr>
              <a:t>Social Systems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2</a:t>
            </a:r>
            <a:r>
              <a:rPr lang="en-US" altLang="ja-JP" sz="5000" dirty="0" smtClean="0">
                <a:solidFill>
                  <a:srgbClr val="4A6300"/>
                </a:solidFill>
              </a:rPr>
              <a:t>.	Open </a:t>
            </a:r>
            <a:r>
              <a:rPr lang="en-US" altLang="ja-JP" sz="5000" dirty="0">
                <a:solidFill>
                  <a:srgbClr val="4A6300"/>
                </a:solidFill>
              </a:rPr>
              <a:t>Data Ecosystem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rgbClr val="4A6300"/>
                </a:solidFill>
              </a:rPr>
              <a:t>3. Long Tale theory for Regional Revitalization</a:t>
            </a:r>
          </a:p>
          <a:p>
            <a:pPr marL="628650" indent="-628650">
              <a:lnSpc>
                <a:spcPct val="85000"/>
              </a:lnSpc>
              <a:spcBef>
                <a:spcPts val="1200"/>
              </a:spcBef>
            </a:pPr>
            <a:r>
              <a:rPr lang="en-US" altLang="ja-JP" sz="5000" dirty="0">
                <a:solidFill>
                  <a:schemeClr val="accent6"/>
                </a:solidFill>
              </a:rPr>
              <a:t>4. Platform for Regional </a:t>
            </a:r>
            <a:r>
              <a:rPr lang="en-US" altLang="ja-JP" sz="5000" dirty="0" smtClean="0">
                <a:solidFill>
                  <a:schemeClr val="accent6"/>
                </a:solidFill>
              </a:rPr>
              <a:t>Revitalization</a:t>
            </a:r>
            <a:endParaRPr lang="en-US" altLang="ja-JP" sz="5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8740" y="4915187"/>
            <a:ext cx="1016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cs typeface="MS PGothic"/>
              </a:rPr>
              <a:t>3</a:t>
            </a:r>
            <a:endParaRPr sz="1200">
              <a:cs typeface="MS P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9144000" cy="4791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1" y="4819914"/>
            <a:ext cx="22948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cs typeface="Calibri"/>
                <a:hlinkClick r:id="rId3"/>
              </a:rPr>
              <a:t>http://5stardata.info/ja/</a:t>
            </a:r>
            <a:endParaRPr sz="1800"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168" y="-94081"/>
            <a:ext cx="8749662" cy="1473005"/>
          </a:xfrm>
          <a:prstGeom prst="rect">
            <a:avLst/>
          </a:prstGeom>
        </p:spPr>
        <p:txBody>
          <a:bodyPr vert="horz" wrap="square" lIns="0" tIns="971079" rIns="0" bIns="0" rtlCol="0">
            <a:spAutoFit/>
          </a:bodyPr>
          <a:lstStyle/>
          <a:p>
            <a:pPr marL="499745">
              <a:lnSpc>
                <a:spcPct val="100000"/>
              </a:lnSpc>
            </a:pPr>
            <a:r>
              <a:rPr sz="3200" spc="140" dirty="0">
                <a:latin typeface="+mn-lt"/>
              </a:rPr>
              <a:t>BODIK</a:t>
            </a:r>
            <a:r>
              <a:rPr sz="3200" spc="-105" dirty="0">
                <a:latin typeface="+mn-lt"/>
              </a:rPr>
              <a:t> </a:t>
            </a:r>
            <a:r>
              <a:rPr sz="3200" spc="265" dirty="0">
                <a:latin typeface="+mn-lt"/>
              </a:rPr>
              <a:t>ODCS</a:t>
            </a:r>
            <a:endParaRPr sz="3200">
              <a:latin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60615"/>
            <a:ext cx="4908664" cy="2606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81" y="801441"/>
            <a:ext cx="4791663" cy="2498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7177" y="1047407"/>
            <a:ext cx="3549535" cy="1957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9499" y="1068392"/>
            <a:ext cx="3421007" cy="1849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21919" y="2501417"/>
            <a:ext cx="23050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135" dirty="0">
                <a:solidFill>
                  <a:srgbClr val="4A6300"/>
                </a:solidFill>
                <a:cs typeface="Meiryo"/>
              </a:rPr>
              <a:t>BODIC.org</a:t>
            </a:r>
            <a:endParaRPr sz="3200">
              <a:cs typeface="Meiry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84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76" y="4048298"/>
            <a:ext cx="9048407" cy="1095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87" y="4075336"/>
            <a:ext cx="8944484" cy="1084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465" y="4326776"/>
            <a:ext cx="818007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b="1" dirty="0" smtClean="0">
                <a:solidFill>
                  <a:srgbClr val="FFFFFF"/>
                </a:solidFill>
                <a:cs typeface="Meiryo"/>
              </a:rPr>
              <a:t>Regional Revitalization Platform</a:t>
            </a:r>
            <a:endParaRPr sz="4000" b="1" dirty="0">
              <a:cs typeface="Meiry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5653"/>
            <a:ext cx="3689985" cy="342900"/>
          </a:xfrm>
          <a:custGeom>
            <a:avLst/>
            <a:gdLst/>
            <a:ahLst/>
            <a:cxnLst/>
            <a:rect l="l" t="t" r="r" b="b"/>
            <a:pathLst>
              <a:path w="3689985" h="342900">
                <a:moveTo>
                  <a:pt x="0" y="0"/>
                </a:moveTo>
                <a:lnTo>
                  <a:pt x="3689756" y="0"/>
                </a:lnTo>
                <a:lnTo>
                  <a:pt x="3689756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5B74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368554"/>
            <a:ext cx="3689985" cy="342900"/>
          </a:xfrm>
          <a:custGeom>
            <a:avLst/>
            <a:gdLst/>
            <a:ahLst/>
            <a:cxnLst/>
            <a:rect l="l" t="t" r="r" b="b"/>
            <a:pathLst>
              <a:path w="3689985" h="342900">
                <a:moveTo>
                  <a:pt x="0" y="0"/>
                </a:moveTo>
                <a:lnTo>
                  <a:pt x="3689756" y="0"/>
                </a:lnTo>
                <a:lnTo>
                  <a:pt x="3689756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D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11454"/>
            <a:ext cx="3689985" cy="342900"/>
          </a:xfrm>
          <a:custGeom>
            <a:avLst/>
            <a:gdLst/>
            <a:ahLst/>
            <a:cxnLst/>
            <a:rect l="l" t="t" r="r" b="b"/>
            <a:pathLst>
              <a:path w="3689985" h="342900">
                <a:moveTo>
                  <a:pt x="0" y="0"/>
                </a:moveTo>
                <a:lnTo>
                  <a:pt x="3689756" y="0"/>
                </a:lnTo>
                <a:lnTo>
                  <a:pt x="3689756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054353"/>
            <a:ext cx="3689985" cy="342900"/>
          </a:xfrm>
          <a:custGeom>
            <a:avLst/>
            <a:gdLst/>
            <a:ahLst/>
            <a:cxnLst/>
            <a:rect l="l" t="t" r="r" b="b"/>
            <a:pathLst>
              <a:path w="3689985" h="342900">
                <a:moveTo>
                  <a:pt x="0" y="0"/>
                </a:moveTo>
                <a:lnTo>
                  <a:pt x="3689756" y="0"/>
                </a:lnTo>
                <a:lnTo>
                  <a:pt x="3689756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D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397253"/>
            <a:ext cx="3689985" cy="342900"/>
          </a:xfrm>
          <a:custGeom>
            <a:avLst/>
            <a:gdLst/>
            <a:ahLst/>
            <a:cxnLst/>
            <a:rect l="l" t="t" r="r" b="b"/>
            <a:pathLst>
              <a:path w="3689985" h="342900">
                <a:moveTo>
                  <a:pt x="0" y="0"/>
                </a:moveTo>
                <a:lnTo>
                  <a:pt x="3689756" y="0"/>
                </a:lnTo>
                <a:lnTo>
                  <a:pt x="3689756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52003"/>
            <a:ext cx="3694429" cy="33020"/>
          </a:xfrm>
          <a:custGeom>
            <a:avLst/>
            <a:gdLst/>
            <a:ahLst/>
            <a:cxnLst/>
            <a:rect l="l" t="t" r="r" b="b"/>
            <a:pathLst>
              <a:path w="3694429" h="33020">
                <a:moveTo>
                  <a:pt x="0" y="0"/>
                </a:moveTo>
                <a:lnTo>
                  <a:pt x="3694225" y="0"/>
                </a:lnTo>
                <a:lnTo>
                  <a:pt x="3694225" y="32751"/>
                </a:lnTo>
                <a:lnTo>
                  <a:pt x="0" y="327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04757"/>
            <a:ext cx="3694429" cy="12700"/>
          </a:xfrm>
          <a:custGeom>
            <a:avLst/>
            <a:gdLst/>
            <a:ahLst/>
            <a:cxnLst/>
            <a:rect l="l" t="t" r="r" b="b"/>
            <a:pathLst>
              <a:path w="3694429" h="12700">
                <a:moveTo>
                  <a:pt x="0" y="0"/>
                </a:moveTo>
                <a:lnTo>
                  <a:pt x="3694225" y="0"/>
                </a:lnTo>
                <a:lnTo>
                  <a:pt x="3694225" y="12693"/>
                </a:lnTo>
                <a:lnTo>
                  <a:pt x="0" y="1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047482"/>
            <a:ext cx="3694429" cy="12700"/>
          </a:xfrm>
          <a:custGeom>
            <a:avLst/>
            <a:gdLst/>
            <a:ahLst/>
            <a:cxnLst/>
            <a:rect l="l" t="t" r="r" b="b"/>
            <a:pathLst>
              <a:path w="3694429" h="12700">
                <a:moveTo>
                  <a:pt x="0" y="0"/>
                </a:moveTo>
                <a:lnTo>
                  <a:pt x="3694225" y="0"/>
                </a:lnTo>
                <a:lnTo>
                  <a:pt x="3694225" y="12693"/>
                </a:lnTo>
                <a:lnTo>
                  <a:pt x="0" y="1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390207"/>
            <a:ext cx="3694429" cy="12700"/>
          </a:xfrm>
          <a:custGeom>
            <a:avLst/>
            <a:gdLst/>
            <a:ahLst/>
            <a:cxnLst/>
            <a:rect l="l" t="t" r="r" b="b"/>
            <a:pathLst>
              <a:path w="3694429" h="12700">
                <a:moveTo>
                  <a:pt x="0" y="0"/>
                </a:moveTo>
                <a:lnTo>
                  <a:pt x="3694225" y="0"/>
                </a:lnTo>
                <a:lnTo>
                  <a:pt x="3694225" y="12693"/>
                </a:lnTo>
                <a:lnTo>
                  <a:pt x="0" y="1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9307"/>
            <a:ext cx="0" cy="1726564"/>
          </a:xfrm>
          <a:custGeom>
            <a:avLst/>
            <a:gdLst/>
            <a:ahLst/>
            <a:cxnLst/>
            <a:rect l="l" t="t" r="r" b="b"/>
            <a:pathLst>
              <a:path h="1726564">
                <a:moveTo>
                  <a:pt x="0" y="0"/>
                </a:moveTo>
                <a:lnTo>
                  <a:pt x="0" y="1726319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87878" y="19307"/>
            <a:ext cx="0" cy="1726564"/>
          </a:xfrm>
          <a:custGeom>
            <a:avLst/>
            <a:gdLst/>
            <a:ahLst/>
            <a:cxnLst/>
            <a:rect l="l" t="t" r="r" b="b"/>
            <a:pathLst>
              <a:path h="1726564">
                <a:moveTo>
                  <a:pt x="0" y="0"/>
                </a:moveTo>
                <a:lnTo>
                  <a:pt x="0" y="1726319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25654"/>
            <a:ext cx="3694429" cy="0"/>
          </a:xfrm>
          <a:custGeom>
            <a:avLst/>
            <a:gdLst/>
            <a:ahLst/>
            <a:cxnLst/>
            <a:rect l="l" t="t" r="r" b="b"/>
            <a:pathLst>
              <a:path w="3694429">
                <a:moveTo>
                  <a:pt x="0" y="0"/>
                </a:moveTo>
                <a:lnTo>
                  <a:pt x="3694225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739279"/>
            <a:ext cx="3694429" cy="0"/>
          </a:xfrm>
          <a:custGeom>
            <a:avLst/>
            <a:gdLst/>
            <a:ahLst/>
            <a:cxnLst/>
            <a:rect l="l" t="t" r="r" b="b"/>
            <a:pathLst>
              <a:path w="3694429">
                <a:moveTo>
                  <a:pt x="0" y="0"/>
                </a:moveTo>
                <a:lnTo>
                  <a:pt x="3694225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MS PGothic"/>
                <a:cs typeface="MS PGothic"/>
              </a:rPr>
              <a:t>30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08368" y="0"/>
            <a:ext cx="1812175" cy="1816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18941" y="1172095"/>
            <a:ext cx="3578631" cy="1296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0"/>
          <p:cNvSpPr txBox="1"/>
          <p:nvPr/>
        </p:nvSpPr>
        <p:spPr>
          <a:xfrm>
            <a:off x="0" y="0"/>
            <a:ext cx="3683000" cy="173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400" b="1" spc="-30" dirty="0" smtClean="0">
                <a:solidFill>
                  <a:srgbClr val="FFFFFF"/>
                </a:solidFill>
                <a:cs typeface="Meiryo"/>
              </a:rPr>
              <a:t>Open Data Business Model</a:t>
            </a:r>
            <a:endParaRPr sz="1400" b="1" dirty="0">
              <a:cs typeface="Meiryo"/>
            </a:endParaRPr>
          </a:p>
          <a:p>
            <a:pPr marL="664845" marR="656590" algn="ctr">
              <a:lnSpc>
                <a:spcPts val="2700"/>
              </a:lnSpc>
            </a:pPr>
            <a:r>
              <a:rPr lang="en-US" sz="1400" b="1" spc="90" dirty="0" smtClean="0">
                <a:solidFill>
                  <a:srgbClr val="4F6228"/>
                </a:solidFill>
                <a:cs typeface="Meiryo"/>
              </a:rPr>
              <a:t>Target</a:t>
            </a:r>
            <a:r>
              <a:rPr sz="1400" b="1" spc="-35" dirty="0" smtClean="0">
                <a:solidFill>
                  <a:srgbClr val="4F6228"/>
                </a:solidFill>
                <a:cs typeface="Meiryo"/>
              </a:rPr>
              <a:t>[</a:t>
            </a:r>
            <a:r>
              <a:rPr lang="en-US" sz="1400" b="1" spc="-35" dirty="0" smtClean="0">
                <a:solidFill>
                  <a:srgbClr val="617335"/>
                </a:solidFill>
                <a:cs typeface="Meiryo"/>
              </a:rPr>
              <a:t>customers</a:t>
            </a:r>
            <a:r>
              <a:rPr sz="1400" b="1" spc="-35" dirty="0" smtClean="0">
                <a:solidFill>
                  <a:srgbClr val="4F6228"/>
                </a:solidFill>
                <a:cs typeface="Meiryo"/>
              </a:rPr>
              <a:t>]  </a:t>
            </a:r>
            <a:endParaRPr lang="en-US" sz="1400" b="1" spc="-35" dirty="0" smtClean="0">
              <a:solidFill>
                <a:srgbClr val="4F6228"/>
              </a:solidFill>
              <a:cs typeface="Meiryo"/>
            </a:endParaRPr>
          </a:p>
          <a:p>
            <a:pPr marL="664845" marR="656590" algn="ctr">
              <a:lnSpc>
                <a:spcPts val="2700"/>
              </a:lnSpc>
            </a:pPr>
            <a:r>
              <a:rPr lang="en-US" sz="1400" b="1" spc="85" dirty="0" smtClean="0">
                <a:solidFill>
                  <a:srgbClr val="4F6228"/>
                </a:solidFill>
                <a:cs typeface="Meiryo"/>
              </a:rPr>
              <a:t>Value </a:t>
            </a:r>
            <a:r>
              <a:rPr sz="1400" b="1" spc="-114" dirty="0" smtClean="0">
                <a:solidFill>
                  <a:srgbClr val="4F6228"/>
                </a:solidFill>
                <a:cs typeface="Meiryo"/>
              </a:rPr>
              <a:t> </a:t>
            </a:r>
            <a:r>
              <a:rPr sz="1400" b="1" spc="-20" dirty="0" smtClean="0">
                <a:solidFill>
                  <a:srgbClr val="4F6228"/>
                </a:solidFill>
                <a:cs typeface="Meiryo"/>
              </a:rPr>
              <a:t>[</a:t>
            </a:r>
            <a:r>
              <a:rPr lang="en-US" sz="1400" b="1" spc="-20" dirty="0" smtClean="0">
                <a:solidFill>
                  <a:srgbClr val="4F6228"/>
                </a:solidFill>
                <a:cs typeface="Meiryo"/>
              </a:rPr>
              <a:t>Offered Value</a:t>
            </a:r>
            <a:r>
              <a:rPr sz="1400" b="1" spc="-20" dirty="0" smtClean="0">
                <a:solidFill>
                  <a:srgbClr val="4F6228"/>
                </a:solidFill>
                <a:cs typeface="Meiryo"/>
              </a:rPr>
              <a:t>]</a:t>
            </a:r>
            <a:endParaRPr lang="en-US" sz="1400" b="1" spc="-20" dirty="0" smtClean="0">
              <a:solidFill>
                <a:srgbClr val="4F6228"/>
              </a:solidFill>
              <a:cs typeface="Meiryo"/>
            </a:endParaRPr>
          </a:p>
          <a:p>
            <a:pPr algn="ctr">
              <a:lnSpc>
                <a:spcPts val="2700"/>
              </a:lnSpc>
            </a:pPr>
            <a:r>
              <a:rPr lang="en-US" altLang="ja-JP" sz="1400" b="1" dirty="0">
                <a:solidFill>
                  <a:srgbClr val="4A6300"/>
                </a:solidFill>
              </a:rPr>
              <a:t> </a:t>
            </a:r>
            <a:r>
              <a:rPr lang="en-US" altLang="ja-JP" sz="1400" b="1" dirty="0" smtClean="0">
                <a:solidFill>
                  <a:srgbClr val="4A6300"/>
                </a:solidFill>
                <a:ea typeface="メイリオ"/>
                <a:cs typeface="メイリオ"/>
              </a:rPr>
              <a:t>Profit [</a:t>
            </a:r>
            <a:r>
              <a:rPr lang="en-US" altLang="ja-JP" sz="1400" b="1" dirty="0">
                <a:solidFill>
                  <a:srgbClr val="4A6300"/>
                </a:solidFill>
                <a:ea typeface="メイリオ"/>
                <a:cs typeface="メイリオ"/>
              </a:rPr>
              <a:t>Earnings Model]</a:t>
            </a:r>
          </a:p>
          <a:p>
            <a:pPr algn="ctr">
              <a:lnSpc>
                <a:spcPts val="2700"/>
              </a:lnSpc>
            </a:pPr>
            <a:r>
              <a:rPr lang="en-US" altLang="ja-JP" sz="1400" b="1" dirty="0" smtClean="0">
                <a:solidFill>
                  <a:srgbClr val="4A6300"/>
                </a:solidFill>
                <a:ea typeface="メイリオ"/>
                <a:cs typeface="メイリオ"/>
              </a:rPr>
              <a:t>Capability [Management Assets/Operation]  </a:t>
            </a:r>
            <a:endParaRPr sz="1400" b="1" dirty="0">
              <a:solidFill>
                <a:srgbClr val="4A6300"/>
              </a:solidFill>
              <a:cs typeface="Meiryo"/>
            </a:endParaRPr>
          </a:p>
        </p:txBody>
      </p:sp>
      <p:sp>
        <p:nvSpPr>
          <p:cNvPr id="28" name="object 25"/>
          <p:cNvSpPr txBox="1"/>
          <p:nvPr/>
        </p:nvSpPr>
        <p:spPr>
          <a:xfrm>
            <a:off x="4194149" y="1470279"/>
            <a:ext cx="2131695" cy="729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2800"/>
              </a:lnSpc>
            </a:pPr>
            <a:r>
              <a:rPr lang="en-US" sz="3000" b="1" dirty="0" smtClean="0">
                <a:solidFill>
                  <a:srgbClr val="4A6300"/>
                </a:solidFill>
                <a:cs typeface="Meiryo"/>
              </a:rPr>
              <a:t>Open Data Business</a:t>
            </a:r>
            <a:endParaRPr sz="3000" b="1" dirty="0">
              <a:cs typeface="Meiry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6401" y="1064028"/>
            <a:ext cx="5615241" cy="33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6535" y="1091991"/>
            <a:ext cx="5514044" cy="3286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MS PGothic"/>
                <a:cs typeface="MS PGothic"/>
              </a:rPr>
              <a:t>31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6918" y="2448095"/>
            <a:ext cx="8828106" cy="1030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36822" y="1475513"/>
            <a:ext cx="1458887" cy="1109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57600" y="1823758"/>
            <a:ext cx="1371600" cy="581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000"/>
              </a:lnSpc>
            </a:pPr>
            <a:r>
              <a:rPr lang="en-US" sz="1400" b="1" spc="50" dirty="0">
                <a:solidFill>
                  <a:srgbClr val="FFFFFF"/>
                </a:solidFill>
                <a:cs typeface="Meiryo"/>
              </a:rPr>
              <a:t>Government </a:t>
            </a:r>
            <a:r>
              <a:rPr lang="en-US" sz="1400" b="1" spc="50" dirty="0" smtClean="0">
                <a:solidFill>
                  <a:srgbClr val="FFFFFF"/>
                </a:solidFill>
                <a:cs typeface="Meiryo"/>
              </a:rPr>
              <a:t>Data</a:t>
            </a:r>
          </a:p>
          <a:p>
            <a:pPr marR="5080" algn="ctr">
              <a:lnSpc>
                <a:spcPct val="90000"/>
              </a:lnSpc>
            </a:pPr>
            <a:r>
              <a:rPr sz="1400" b="1" spc="50" dirty="0" smtClean="0">
                <a:solidFill>
                  <a:srgbClr val="FFFFFF"/>
                </a:solidFill>
                <a:cs typeface="Meiryo"/>
              </a:rPr>
              <a:t>DB</a:t>
            </a:r>
            <a:endParaRPr sz="1400" b="1" spc="50" dirty="0">
              <a:solidFill>
                <a:srgbClr val="FFFFFF"/>
              </a:solidFill>
              <a:cs typeface="Meiry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53393" y="1280172"/>
            <a:ext cx="1330032" cy="12884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3472" y="1280167"/>
            <a:ext cx="764768" cy="11346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7104" y="960126"/>
            <a:ext cx="1039088" cy="677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84574" y="979868"/>
            <a:ext cx="787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400"/>
              </a:lnSpc>
            </a:pPr>
            <a:r>
              <a:rPr sz="1200" dirty="0">
                <a:solidFill>
                  <a:srgbClr val="FF6700"/>
                </a:solidFill>
                <a:latin typeface="Meiryo"/>
                <a:cs typeface="Meiryo"/>
              </a:rPr>
              <a:t>★★★★★  </a:t>
            </a:r>
            <a:r>
              <a:rPr lang="en-US" sz="1200" dirty="0" smtClean="0">
                <a:solidFill>
                  <a:srgbClr val="FF6700"/>
                </a:solidFill>
                <a:latin typeface="Meiryo"/>
                <a:cs typeface="Meiryo"/>
              </a:rPr>
              <a:t>Open Data</a:t>
            </a:r>
            <a:endParaRPr sz="1200" dirty="0">
              <a:latin typeface="Meiryo"/>
              <a:cs typeface="Meiry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676" y="1463043"/>
            <a:ext cx="1521227" cy="11845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13" name="object 13"/>
          <p:cNvSpPr txBox="1"/>
          <p:nvPr/>
        </p:nvSpPr>
        <p:spPr>
          <a:xfrm>
            <a:off x="908050" y="1663699"/>
            <a:ext cx="1162049" cy="77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123825" algn="ctr">
              <a:lnSpc>
                <a:spcPct val="90000"/>
              </a:lnSpc>
            </a:pPr>
            <a:r>
              <a:rPr sz="1400" b="1" spc="50" dirty="0">
                <a:solidFill>
                  <a:srgbClr val="FFFFFF"/>
                </a:solidFill>
                <a:cs typeface="Meiryo"/>
              </a:rPr>
              <a:t>BODIK  </a:t>
            </a:r>
            <a:r>
              <a:rPr sz="1400" b="1" spc="114" dirty="0">
                <a:solidFill>
                  <a:srgbClr val="FFFFFF"/>
                </a:solidFill>
                <a:cs typeface="Meiryo"/>
              </a:rPr>
              <a:t>ODCS</a:t>
            </a:r>
            <a:endParaRPr sz="1400" b="1" dirty="0">
              <a:cs typeface="Meiryo"/>
            </a:endParaRPr>
          </a:p>
          <a:p>
            <a:pPr algn="ctr">
              <a:lnSpc>
                <a:spcPct val="90000"/>
              </a:lnSpc>
            </a:pPr>
            <a:r>
              <a:rPr sz="1400" b="1" spc="-50" dirty="0" smtClean="0">
                <a:solidFill>
                  <a:srgbClr val="FFFFFF"/>
                </a:solidFill>
                <a:cs typeface="Meiryo"/>
              </a:rPr>
              <a:t>[</a:t>
            </a:r>
            <a:r>
              <a:rPr lang="en-US" sz="1400" b="1" spc="-50" dirty="0" smtClean="0">
                <a:solidFill>
                  <a:srgbClr val="FFFFFF"/>
                </a:solidFill>
                <a:cs typeface="Meiryo"/>
              </a:rPr>
              <a:t>All Local Governments</a:t>
            </a:r>
            <a:r>
              <a:rPr sz="1400" b="1" spc="-50" dirty="0" smtClean="0">
                <a:solidFill>
                  <a:srgbClr val="FFFFFF"/>
                </a:solidFill>
                <a:cs typeface="Meiryo"/>
              </a:rPr>
              <a:t>]</a:t>
            </a:r>
            <a:endParaRPr sz="1400" b="1" dirty="0">
              <a:cs typeface="Meiry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2591" y="939342"/>
            <a:ext cx="1039088" cy="6774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83571" y="959078"/>
            <a:ext cx="621665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0000"/>
              </a:lnSpc>
            </a:pPr>
            <a:r>
              <a:rPr sz="1200" dirty="0">
                <a:solidFill>
                  <a:srgbClr val="FF6700"/>
                </a:solidFill>
                <a:cs typeface="Meiryo"/>
              </a:rPr>
              <a:t>★★★  </a:t>
            </a:r>
            <a:r>
              <a:rPr lang="en-US" sz="1200" dirty="0" smtClean="0">
                <a:solidFill>
                  <a:srgbClr val="FF6700"/>
                </a:solidFill>
                <a:cs typeface="Meiryo"/>
              </a:rPr>
              <a:t>Open Data</a:t>
            </a:r>
            <a:endParaRPr sz="1200" dirty="0">
              <a:cs typeface="Meiry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15095" y="1138847"/>
            <a:ext cx="1296784" cy="16417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8367" y="1223822"/>
            <a:ext cx="1166495" cy="1431925"/>
          </a:xfrm>
          <a:custGeom>
            <a:avLst/>
            <a:gdLst/>
            <a:ahLst/>
            <a:cxnLst/>
            <a:rect l="l" t="t" r="r" b="b"/>
            <a:pathLst>
              <a:path w="1166495" h="1431925">
                <a:moveTo>
                  <a:pt x="665607" y="0"/>
                </a:moveTo>
                <a:lnTo>
                  <a:pt x="665607" y="357911"/>
                </a:lnTo>
                <a:lnTo>
                  <a:pt x="0" y="357911"/>
                </a:lnTo>
                <a:lnTo>
                  <a:pt x="0" y="1073734"/>
                </a:lnTo>
                <a:lnTo>
                  <a:pt x="665607" y="1073734"/>
                </a:lnTo>
                <a:lnTo>
                  <a:pt x="665607" y="1431645"/>
                </a:lnTo>
                <a:lnTo>
                  <a:pt x="1166088" y="715822"/>
                </a:lnTo>
                <a:lnTo>
                  <a:pt x="665607" y="0"/>
                </a:lnTo>
                <a:close/>
              </a:path>
            </a:pathLst>
          </a:custGeom>
          <a:solidFill>
            <a:srgbClr val="847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78367" y="1223822"/>
            <a:ext cx="1165860" cy="1431290"/>
          </a:xfrm>
          <a:custGeom>
            <a:avLst/>
            <a:gdLst/>
            <a:ahLst/>
            <a:cxnLst/>
            <a:rect l="l" t="t" r="r" b="b"/>
            <a:pathLst>
              <a:path w="1165860" h="1431289">
                <a:moveTo>
                  <a:pt x="0" y="357726"/>
                </a:moveTo>
                <a:lnTo>
                  <a:pt x="665265" y="357726"/>
                </a:lnTo>
                <a:lnTo>
                  <a:pt x="665265" y="0"/>
                </a:lnTo>
                <a:lnTo>
                  <a:pt x="1165495" y="715452"/>
                </a:lnTo>
                <a:lnTo>
                  <a:pt x="665265" y="1430908"/>
                </a:lnTo>
                <a:lnTo>
                  <a:pt x="665265" y="1073179"/>
                </a:lnTo>
                <a:lnTo>
                  <a:pt x="0" y="1073179"/>
                </a:lnTo>
                <a:lnTo>
                  <a:pt x="0" y="357726"/>
                </a:lnTo>
                <a:close/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93951" y="1722462"/>
            <a:ext cx="914400" cy="470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85000"/>
              </a:lnSpc>
            </a:pPr>
            <a:r>
              <a:rPr lang="en-US" sz="1200" b="1" spc="85" dirty="0" smtClean="0">
                <a:solidFill>
                  <a:srgbClr val="FFFFFF"/>
                </a:solidFill>
                <a:cs typeface="Meiryo"/>
              </a:rPr>
              <a:t>Developing into RDF/LOD </a:t>
            </a:r>
            <a:endParaRPr sz="1200" b="1" dirty="0">
              <a:cs typeface="Meiry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9350" y="2127250"/>
            <a:ext cx="698268" cy="18911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489367" y="2515535"/>
            <a:ext cx="5715" cy="1421765"/>
          </a:xfrm>
          <a:custGeom>
            <a:avLst/>
            <a:gdLst/>
            <a:ahLst/>
            <a:cxnLst/>
            <a:rect l="l" t="t" r="r" b="b"/>
            <a:pathLst>
              <a:path w="5715" h="1421764">
                <a:moveTo>
                  <a:pt x="0" y="1421464"/>
                </a:moveTo>
                <a:lnTo>
                  <a:pt x="5273" y="0"/>
                </a:lnTo>
              </a:path>
            </a:pathLst>
          </a:custGeom>
          <a:ln w="32751">
            <a:solidFill>
              <a:srgbClr val="A1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2662" y="24392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259721" y="151231"/>
                </a:moveTo>
                <a:lnTo>
                  <a:pt x="171695" y="151231"/>
                </a:lnTo>
                <a:lnTo>
                  <a:pt x="271492" y="323786"/>
                </a:lnTo>
                <a:lnTo>
                  <a:pt x="281512" y="335123"/>
                </a:lnTo>
                <a:lnTo>
                  <a:pt x="294644" y="341517"/>
                </a:lnTo>
                <a:lnTo>
                  <a:pt x="309215" y="342522"/>
                </a:lnTo>
                <a:lnTo>
                  <a:pt x="323549" y="337693"/>
                </a:lnTo>
                <a:lnTo>
                  <a:pt x="334888" y="327673"/>
                </a:lnTo>
                <a:lnTo>
                  <a:pt x="341285" y="314540"/>
                </a:lnTo>
                <a:lnTo>
                  <a:pt x="342291" y="299970"/>
                </a:lnTo>
                <a:lnTo>
                  <a:pt x="337456" y="285635"/>
                </a:lnTo>
                <a:lnTo>
                  <a:pt x="259721" y="151231"/>
                </a:lnTo>
                <a:close/>
              </a:path>
              <a:path w="342900" h="342900">
                <a:moveTo>
                  <a:pt x="172254" y="0"/>
                </a:moveTo>
                <a:lnTo>
                  <a:pt x="4944" y="284403"/>
                </a:lnTo>
                <a:lnTo>
                  <a:pt x="0" y="298702"/>
                </a:lnTo>
                <a:lnTo>
                  <a:pt x="895" y="313278"/>
                </a:lnTo>
                <a:lnTo>
                  <a:pt x="7193" y="326457"/>
                </a:lnTo>
                <a:lnTo>
                  <a:pt x="18457" y="336562"/>
                </a:lnTo>
                <a:lnTo>
                  <a:pt x="32758" y="341500"/>
                </a:lnTo>
                <a:lnTo>
                  <a:pt x="47337" y="340601"/>
                </a:lnTo>
                <a:lnTo>
                  <a:pt x="60516" y="334301"/>
                </a:lnTo>
                <a:lnTo>
                  <a:pt x="70616" y="323037"/>
                </a:lnTo>
                <a:lnTo>
                  <a:pt x="171695" y="151231"/>
                </a:lnTo>
                <a:lnTo>
                  <a:pt x="259721" y="151231"/>
                </a:lnTo>
                <a:lnTo>
                  <a:pt x="172254" y="0"/>
                </a:lnTo>
                <a:close/>
              </a:path>
            </a:pathLst>
          </a:custGeom>
          <a:solidFill>
            <a:srgbClr val="A1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4497" y="3468649"/>
            <a:ext cx="93980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400"/>
              </a:lnSpc>
            </a:pPr>
            <a:r>
              <a:rPr lang="en-US" sz="1200" dirty="0" smtClean="0">
                <a:cs typeface="Meiryo"/>
              </a:rPr>
              <a:t>Government Data Up-Load</a:t>
            </a:r>
            <a:endParaRPr sz="1200" dirty="0">
              <a:cs typeface="Meiry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4330" y="4855080"/>
            <a:ext cx="18718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cs typeface="Meiryo"/>
              </a:rPr>
              <a:t>Local Government Officials</a:t>
            </a:r>
            <a:endParaRPr sz="1200" dirty="0">
              <a:cs typeface="Meiry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065822" y="1475511"/>
            <a:ext cx="1458887" cy="11139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81850" y="1838769"/>
            <a:ext cx="9144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altLang="ja-JP" sz="1600" b="1" dirty="0">
                <a:solidFill>
                  <a:schemeClr val="bg1"/>
                </a:solidFill>
              </a:rPr>
              <a:t>Agendas</a:t>
            </a:r>
          </a:p>
          <a:p>
            <a:pPr marR="5080" algn="ctr"/>
            <a:r>
              <a:rPr sz="1600" b="1" dirty="0" smtClean="0">
                <a:solidFill>
                  <a:schemeClr val="bg1"/>
                </a:solidFill>
                <a:cs typeface="Meiryo"/>
              </a:rPr>
              <a:t>  </a:t>
            </a:r>
            <a:r>
              <a:rPr sz="1600" b="1" spc="110" dirty="0">
                <a:solidFill>
                  <a:schemeClr val="bg1"/>
                </a:solidFill>
                <a:cs typeface="Meiryo"/>
              </a:rPr>
              <a:t>DB</a:t>
            </a:r>
            <a:endParaRPr sz="1600" b="1" dirty="0">
              <a:solidFill>
                <a:schemeClr val="bg1"/>
              </a:solidFill>
              <a:cs typeface="Meiry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69238" y="523697"/>
            <a:ext cx="698268" cy="15461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28" name="object 28"/>
          <p:cNvSpPr/>
          <p:nvPr/>
        </p:nvSpPr>
        <p:spPr>
          <a:xfrm>
            <a:off x="7718996" y="550938"/>
            <a:ext cx="0" cy="1075690"/>
          </a:xfrm>
          <a:custGeom>
            <a:avLst/>
            <a:gdLst/>
            <a:ahLst/>
            <a:cxnLst/>
            <a:rect l="l" t="t" r="r" b="b"/>
            <a:pathLst>
              <a:path h="1075689">
                <a:moveTo>
                  <a:pt x="0" y="0"/>
                </a:moveTo>
                <a:lnTo>
                  <a:pt x="0" y="1075571"/>
                </a:lnTo>
              </a:path>
            </a:pathLst>
          </a:custGeom>
          <a:ln w="32751">
            <a:solidFill>
              <a:srgbClr val="A1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47852" y="1360666"/>
            <a:ext cx="342900" cy="342265"/>
          </a:xfrm>
          <a:custGeom>
            <a:avLst/>
            <a:gdLst/>
            <a:ahLst/>
            <a:cxnLst/>
            <a:rect l="l" t="t" r="r" b="b"/>
            <a:pathLst>
              <a:path w="342900" h="342264">
                <a:moveTo>
                  <a:pt x="32916" y="0"/>
                </a:moveTo>
                <a:lnTo>
                  <a:pt x="18591" y="4888"/>
                </a:lnTo>
                <a:lnTo>
                  <a:pt x="7292" y="14948"/>
                </a:lnTo>
                <a:lnTo>
                  <a:pt x="948" y="28103"/>
                </a:lnTo>
                <a:lnTo>
                  <a:pt x="0" y="42678"/>
                </a:lnTo>
                <a:lnTo>
                  <a:pt x="4888" y="56996"/>
                </a:lnTo>
                <a:lnTo>
                  <a:pt x="171144" y="342009"/>
                </a:lnTo>
                <a:lnTo>
                  <a:pt x="259361" y="190778"/>
                </a:lnTo>
                <a:lnTo>
                  <a:pt x="171144" y="190778"/>
                </a:lnTo>
                <a:lnTo>
                  <a:pt x="70699" y="18591"/>
                </a:lnTo>
                <a:lnTo>
                  <a:pt x="60646" y="7292"/>
                </a:lnTo>
                <a:lnTo>
                  <a:pt x="47493" y="948"/>
                </a:lnTo>
                <a:lnTo>
                  <a:pt x="32916" y="0"/>
                </a:lnTo>
                <a:close/>
              </a:path>
              <a:path w="342900" h="342264">
                <a:moveTo>
                  <a:pt x="309378" y="0"/>
                </a:moveTo>
                <a:lnTo>
                  <a:pt x="294803" y="948"/>
                </a:lnTo>
                <a:lnTo>
                  <a:pt x="281648" y="7292"/>
                </a:lnTo>
                <a:lnTo>
                  <a:pt x="271588" y="18591"/>
                </a:lnTo>
                <a:lnTo>
                  <a:pt x="171144" y="190778"/>
                </a:lnTo>
                <a:lnTo>
                  <a:pt x="259361" y="190778"/>
                </a:lnTo>
                <a:lnTo>
                  <a:pt x="337399" y="56996"/>
                </a:lnTo>
                <a:lnTo>
                  <a:pt x="342288" y="42678"/>
                </a:lnTo>
                <a:lnTo>
                  <a:pt x="341339" y="28103"/>
                </a:lnTo>
                <a:lnTo>
                  <a:pt x="334995" y="14948"/>
                </a:lnTo>
                <a:lnTo>
                  <a:pt x="323696" y="4888"/>
                </a:lnTo>
                <a:lnTo>
                  <a:pt x="309378" y="0"/>
                </a:lnTo>
                <a:close/>
              </a:path>
            </a:pathLst>
          </a:custGeom>
          <a:solidFill>
            <a:srgbClr val="A1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52816" y="1122680"/>
            <a:ext cx="939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lang="en-US" sz="1200" b="1" dirty="0" smtClean="0">
                <a:cs typeface="Meiryo"/>
              </a:rPr>
              <a:t>Up-loading Agendas</a:t>
            </a:r>
            <a:endParaRPr sz="1200" b="1" dirty="0">
              <a:cs typeface="Meiry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89780" y="3913911"/>
            <a:ext cx="587419" cy="9133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81382" y="3831209"/>
            <a:ext cx="614794" cy="10911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65822" y="3171305"/>
            <a:ext cx="1458887" cy="11139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84175" y="3645130"/>
            <a:ext cx="1396542" cy="11346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31324" y="3973301"/>
            <a:ext cx="927100" cy="702310"/>
          </a:xfrm>
          <a:custGeom>
            <a:avLst/>
            <a:gdLst/>
            <a:ahLst/>
            <a:cxnLst/>
            <a:rect l="l" t="t" r="r" b="b"/>
            <a:pathLst>
              <a:path w="927100" h="702310">
                <a:moveTo>
                  <a:pt x="926574" y="0"/>
                </a:moveTo>
                <a:lnTo>
                  <a:pt x="501075" y="0"/>
                </a:lnTo>
                <a:lnTo>
                  <a:pt x="501075" y="702249"/>
                </a:lnTo>
                <a:lnTo>
                  <a:pt x="0" y="702249"/>
                </a:lnTo>
              </a:path>
            </a:pathLst>
          </a:custGeom>
          <a:ln w="32751">
            <a:solidFill>
              <a:srgbClr val="AA5B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91465" y="3802157"/>
            <a:ext cx="342265" cy="342900"/>
          </a:xfrm>
          <a:custGeom>
            <a:avLst/>
            <a:gdLst/>
            <a:ahLst/>
            <a:cxnLst/>
            <a:rect l="l" t="t" r="r" b="b"/>
            <a:pathLst>
              <a:path w="342265" h="342900">
                <a:moveTo>
                  <a:pt x="42673" y="0"/>
                </a:moveTo>
                <a:lnTo>
                  <a:pt x="28099" y="948"/>
                </a:lnTo>
                <a:lnTo>
                  <a:pt x="14946" y="7292"/>
                </a:lnTo>
                <a:lnTo>
                  <a:pt x="4888" y="18591"/>
                </a:lnTo>
                <a:lnTo>
                  <a:pt x="0" y="32916"/>
                </a:lnTo>
                <a:lnTo>
                  <a:pt x="948" y="47493"/>
                </a:lnTo>
                <a:lnTo>
                  <a:pt x="7292" y="60646"/>
                </a:lnTo>
                <a:lnTo>
                  <a:pt x="18591" y="70699"/>
                </a:lnTo>
                <a:lnTo>
                  <a:pt x="190778" y="171144"/>
                </a:lnTo>
                <a:lnTo>
                  <a:pt x="18591" y="271588"/>
                </a:lnTo>
                <a:lnTo>
                  <a:pt x="7292" y="281641"/>
                </a:lnTo>
                <a:lnTo>
                  <a:pt x="948" y="294794"/>
                </a:lnTo>
                <a:lnTo>
                  <a:pt x="0" y="309371"/>
                </a:lnTo>
                <a:lnTo>
                  <a:pt x="4888" y="323696"/>
                </a:lnTo>
                <a:lnTo>
                  <a:pt x="14946" y="334995"/>
                </a:lnTo>
                <a:lnTo>
                  <a:pt x="28099" y="341339"/>
                </a:lnTo>
                <a:lnTo>
                  <a:pt x="42673" y="342288"/>
                </a:lnTo>
                <a:lnTo>
                  <a:pt x="56996" y="337399"/>
                </a:lnTo>
                <a:lnTo>
                  <a:pt x="342009" y="171144"/>
                </a:lnTo>
                <a:lnTo>
                  <a:pt x="56996" y="4888"/>
                </a:lnTo>
                <a:lnTo>
                  <a:pt x="42673" y="0"/>
                </a:lnTo>
                <a:close/>
              </a:path>
            </a:pathLst>
          </a:custGeom>
          <a:solidFill>
            <a:srgbClr val="AA5B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669191" y="1637525"/>
            <a:ext cx="736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400" b="1" spc="10" dirty="0">
                <a:solidFill>
                  <a:schemeClr val="bg1"/>
                </a:solidFill>
                <a:cs typeface="Meiryo"/>
              </a:rPr>
              <a:t>AI</a:t>
            </a:r>
            <a:endParaRPr sz="1400" b="1" dirty="0">
              <a:solidFill>
                <a:schemeClr val="bg1"/>
              </a:solidFill>
              <a:cs typeface="Meiryo"/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Engine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991100" y="1733550"/>
            <a:ext cx="1113905" cy="698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42" name="object 42"/>
          <p:cNvSpPr/>
          <p:nvPr/>
        </p:nvSpPr>
        <p:spPr>
          <a:xfrm>
            <a:off x="4986213" y="2067498"/>
            <a:ext cx="641985" cy="7620"/>
          </a:xfrm>
          <a:custGeom>
            <a:avLst/>
            <a:gdLst/>
            <a:ahLst/>
            <a:cxnLst/>
            <a:rect l="l" t="t" r="r" b="b"/>
            <a:pathLst>
              <a:path w="641985" h="7619">
                <a:moveTo>
                  <a:pt x="641670" y="0"/>
                </a:moveTo>
                <a:lnTo>
                  <a:pt x="0" y="7348"/>
                </a:lnTo>
              </a:path>
            </a:pathLst>
          </a:custGeom>
          <a:ln w="32751">
            <a:solidFill>
              <a:srgbClr val="A1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59881" y="1898928"/>
            <a:ext cx="344170" cy="342265"/>
          </a:xfrm>
          <a:custGeom>
            <a:avLst/>
            <a:gdLst/>
            <a:ahLst/>
            <a:cxnLst/>
            <a:rect l="l" t="t" r="r" b="b"/>
            <a:pathLst>
              <a:path w="344170" h="342264">
                <a:moveTo>
                  <a:pt x="42297" y="0"/>
                </a:moveTo>
                <a:lnTo>
                  <a:pt x="27734" y="1117"/>
                </a:lnTo>
                <a:lnTo>
                  <a:pt x="14652" y="7613"/>
                </a:lnTo>
                <a:lnTo>
                  <a:pt x="4725" y="19025"/>
                </a:lnTo>
                <a:lnTo>
                  <a:pt x="0" y="33401"/>
                </a:lnTo>
                <a:lnTo>
                  <a:pt x="1118" y="47964"/>
                </a:lnTo>
                <a:lnTo>
                  <a:pt x="7618" y="61043"/>
                </a:lnTo>
                <a:lnTo>
                  <a:pt x="19038" y="70968"/>
                </a:lnTo>
                <a:lnTo>
                  <a:pt x="192354" y="169431"/>
                </a:lnTo>
                <a:lnTo>
                  <a:pt x="21336" y="271844"/>
                </a:lnTo>
                <a:lnTo>
                  <a:pt x="10148" y="282030"/>
                </a:lnTo>
                <a:lnTo>
                  <a:pt x="3952" y="295255"/>
                </a:lnTo>
                <a:lnTo>
                  <a:pt x="3168" y="309840"/>
                </a:lnTo>
                <a:lnTo>
                  <a:pt x="8217" y="324104"/>
                </a:lnTo>
                <a:lnTo>
                  <a:pt x="18405" y="335287"/>
                </a:lnTo>
                <a:lnTo>
                  <a:pt x="31633" y="341483"/>
                </a:lnTo>
                <a:lnTo>
                  <a:pt x="46218" y="342266"/>
                </a:lnTo>
                <a:lnTo>
                  <a:pt x="60478" y="337211"/>
                </a:lnTo>
                <a:lnTo>
                  <a:pt x="343573" y="167704"/>
                </a:lnTo>
                <a:lnTo>
                  <a:pt x="56668" y="4725"/>
                </a:lnTo>
                <a:lnTo>
                  <a:pt x="42297" y="0"/>
                </a:lnTo>
                <a:close/>
              </a:path>
            </a:pathLst>
          </a:custGeom>
          <a:solidFill>
            <a:srgbClr val="A1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30632" y="1521233"/>
            <a:ext cx="1109748" cy="6982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53092" y="1850413"/>
            <a:ext cx="641985" cy="7620"/>
          </a:xfrm>
          <a:custGeom>
            <a:avLst/>
            <a:gdLst/>
            <a:ahLst/>
            <a:cxnLst/>
            <a:rect l="l" t="t" r="r" b="b"/>
            <a:pathLst>
              <a:path w="641984" h="7619">
                <a:moveTo>
                  <a:pt x="0" y="0"/>
                </a:moveTo>
                <a:lnTo>
                  <a:pt x="641612" y="7097"/>
                </a:lnTo>
              </a:path>
            </a:pathLst>
          </a:custGeom>
          <a:ln w="32751">
            <a:solidFill>
              <a:srgbClr val="A1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77520" y="1681754"/>
            <a:ext cx="343535" cy="342265"/>
          </a:xfrm>
          <a:custGeom>
            <a:avLst/>
            <a:gdLst/>
            <a:ahLst/>
            <a:cxnLst/>
            <a:rect l="l" t="t" r="r" b="b"/>
            <a:pathLst>
              <a:path w="343534" h="342264">
                <a:moveTo>
                  <a:pt x="301211" y="0"/>
                </a:moveTo>
                <a:lnTo>
                  <a:pt x="286842" y="4729"/>
                </a:lnTo>
                <a:lnTo>
                  <a:pt x="0" y="167822"/>
                </a:lnTo>
                <a:lnTo>
                  <a:pt x="283159" y="337227"/>
                </a:lnTo>
                <a:lnTo>
                  <a:pt x="297423" y="342267"/>
                </a:lnTo>
                <a:lnTo>
                  <a:pt x="312008" y="341476"/>
                </a:lnTo>
                <a:lnTo>
                  <a:pt x="325234" y="335274"/>
                </a:lnTo>
                <a:lnTo>
                  <a:pt x="335419" y="324083"/>
                </a:lnTo>
                <a:lnTo>
                  <a:pt x="340459" y="309824"/>
                </a:lnTo>
                <a:lnTo>
                  <a:pt x="339669" y="295240"/>
                </a:lnTo>
                <a:lnTo>
                  <a:pt x="333471" y="282015"/>
                </a:lnTo>
                <a:lnTo>
                  <a:pt x="322287" y="271835"/>
                </a:lnTo>
                <a:lnTo>
                  <a:pt x="151218" y="169498"/>
                </a:lnTo>
                <a:lnTo>
                  <a:pt x="324497" y="70959"/>
                </a:lnTo>
                <a:lnTo>
                  <a:pt x="335913" y="61027"/>
                </a:lnTo>
                <a:lnTo>
                  <a:pt x="342406" y="47945"/>
                </a:lnTo>
                <a:lnTo>
                  <a:pt x="343519" y="33385"/>
                </a:lnTo>
                <a:lnTo>
                  <a:pt x="338797" y="19016"/>
                </a:lnTo>
                <a:lnTo>
                  <a:pt x="328858" y="7600"/>
                </a:lnTo>
                <a:lnTo>
                  <a:pt x="315772" y="1109"/>
                </a:lnTo>
                <a:lnTo>
                  <a:pt x="301211" y="0"/>
                </a:lnTo>
                <a:close/>
              </a:path>
            </a:pathLst>
          </a:custGeom>
          <a:solidFill>
            <a:srgbClr val="A1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16650" y="1847850"/>
            <a:ext cx="1446415" cy="15461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36969" y="2238614"/>
            <a:ext cx="1013460" cy="1074420"/>
          </a:xfrm>
          <a:custGeom>
            <a:avLst/>
            <a:gdLst/>
            <a:ahLst/>
            <a:cxnLst/>
            <a:rect l="l" t="t" r="r" b="b"/>
            <a:pathLst>
              <a:path w="1013459" h="1074420">
                <a:moveTo>
                  <a:pt x="0" y="0"/>
                </a:moveTo>
                <a:lnTo>
                  <a:pt x="0" y="499384"/>
                </a:lnTo>
                <a:lnTo>
                  <a:pt x="1013233" y="499384"/>
                </a:lnTo>
                <a:lnTo>
                  <a:pt x="1013233" y="1074341"/>
                </a:lnTo>
              </a:path>
            </a:pathLst>
          </a:custGeom>
          <a:ln w="32751">
            <a:solidFill>
              <a:srgbClr val="AA5B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65825" y="2163038"/>
            <a:ext cx="342900" cy="342265"/>
          </a:xfrm>
          <a:custGeom>
            <a:avLst/>
            <a:gdLst/>
            <a:ahLst/>
            <a:cxnLst/>
            <a:rect l="l" t="t" r="r" b="b"/>
            <a:pathLst>
              <a:path w="342900" h="342264">
                <a:moveTo>
                  <a:pt x="171144" y="0"/>
                </a:moveTo>
                <a:lnTo>
                  <a:pt x="4888" y="285013"/>
                </a:lnTo>
                <a:lnTo>
                  <a:pt x="0" y="299331"/>
                </a:lnTo>
                <a:lnTo>
                  <a:pt x="948" y="313905"/>
                </a:lnTo>
                <a:lnTo>
                  <a:pt x="7292" y="327061"/>
                </a:lnTo>
                <a:lnTo>
                  <a:pt x="18591" y="337121"/>
                </a:lnTo>
                <a:lnTo>
                  <a:pt x="32914" y="342009"/>
                </a:lnTo>
                <a:lnTo>
                  <a:pt x="47488" y="341060"/>
                </a:lnTo>
                <a:lnTo>
                  <a:pt x="60641" y="334712"/>
                </a:lnTo>
                <a:lnTo>
                  <a:pt x="70699" y="323405"/>
                </a:lnTo>
                <a:lnTo>
                  <a:pt x="171144" y="151231"/>
                </a:lnTo>
                <a:lnTo>
                  <a:pt x="259361" y="151231"/>
                </a:lnTo>
                <a:lnTo>
                  <a:pt x="171144" y="0"/>
                </a:lnTo>
                <a:close/>
              </a:path>
              <a:path w="342900" h="342264">
                <a:moveTo>
                  <a:pt x="259361" y="151231"/>
                </a:moveTo>
                <a:lnTo>
                  <a:pt x="171144" y="151231"/>
                </a:lnTo>
                <a:lnTo>
                  <a:pt x="271588" y="323405"/>
                </a:lnTo>
                <a:lnTo>
                  <a:pt x="281646" y="334712"/>
                </a:lnTo>
                <a:lnTo>
                  <a:pt x="294799" y="341060"/>
                </a:lnTo>
                <a:lnTo>
                  <a:pt x="309373" y="342009"/>
                </a:lnTo>
                <a:lnTo>
                  <a:pt x="323696" y="337121"/>
                </a:lnTo>
                <a:lnTo>
                  <a:pt x="334995" y="327061"/>
                </a:lnTo>
                <a:lnTo>
                  <a:pt x="341339" y="313905"/>
                </a:lnTo>
                <a:lnTo>
                  <a:pt x="342288" y="299331"/>
                </a:lnTo>
                <a:lnTo>
                  <a:pt x="337399" y="285013"/>
                </a:lnTo>
                <a:lnTo>
                  <a:pt x="259361" y="151231"/>
                </a:lnTo>
                <a:close/>
              </a:path>
            </a:pathLst>
          </a:custGeom>
          <a:solidFill>
            <a:srgbClr val="AA5B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086756" y="4912221"/>
            <a:ext cx="21170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15" dirty="0" smtClean="0">
                <a:cs typeface="Meiryo"/>
              </a:rPr>
              <a:t>Businesses </a:t>
            </a:r>
            <a:r>
              <a:rPr sz="1200" spc="-15" dirty="0" smtClean="0">
                <a:cs typeface="Meiryo"/>
              </a:rPr>
              <a:t>(</a:t>
            </a:r>
            <a:r>
              <a:rPr lang="en-US" sz="1200" spc="-15" dirty="0" smtClean="0">
                <a:cs typeface="Meiryo"/>
              </a:rPr>
              <a:t>Open Data Business)</a:t>
            </a:r>
            <a:endParaRPr sz="1200" dirty="0">
              <a:cs typeface="Meiryo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619406" y="2190398"/>
            <a:ext cx="839584" cy="169995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72521" y="2758325"/>
            <a:ext cx="77558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cs typeface="Yu Mincho Demibold"/>
              </a:rPr>
              <a:t>C2B (Citizen-to-Business) BusinessMatch </a:t>
            </a:r>
            <a:r>
              <a:rPr lang="en-US" sz="2800" b="1" dirty="0" smtClean="0">
                <a:solidFill>
                  <a:srgbClr val="FFFFFF"/>
                </a:solidFill>
                <a:cs typeface="Yu Mincho Demibold"/>
              </a:rPr>
              <a:t>Platform</a:t>
            </a:r>
            <a:endParaRPr sz="2800" dirty="0">
              <a:cs typeface="Yu Mincho Demibold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117383" y="1654238"/>
            <a:ext cx="880568" cy="6774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162290" y="1795551"/>
            <a:ext cx="78740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400"/>
              </a:lnSpc>
            </a:pPr>
            <a:r>
              <a:rPr sz="1200" dirty="0">
                <a:solidFill>
                  <a:srgbClr val="FF6700"/>
                </a:solidFill>
                <a:cs typeface="Meiryo"/>
              </a:rPr>
              <a:t>★★★★★  </a:t>
            </a:r>
            <a:r>
              <a:rPr lang="en-US" sz="1200" dirty="0" smtClean="0">
                <a:solidFill>
                  <a:srgbClr val="FF6700"/>
                </a:solidFill>
                <a:cs typeface="Meiryo"/>
              </a:rPr>
              <a:t>Open Data</a:t>
            </a:r>
            <a:endParaRPr sz="1200" dirty="0">
              <a:cs typeface="Meiryo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117383" y="3458095"/>
            <a:ext cx="937718" cy="6774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159750" y="3605352"/>
            <a:ext cx="79374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400"/>
              </a:lnSpc>
            </a:pPr>
            <a:r>
              <a:rPr lang="en-US" altLang="ja-JP" sz="1200" dirty="0">
                <a:solidFill>
                  <a:srgbClr val="FF6700"/>
                </a:solidFill>
                <a:cs typeface="Meiryo"/>
              </a:rPr>
              <a:t>★★★★★  Open Data</a:t>
            </a:r>
            <a:endParaRPr lang="en-US" altLang="ja-JP" sz="1200" dirty="0">
              <a:cs typeface="Meiry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59599" y="4495542"/>
            <a:ext cx="10433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40"/>
              </a:spcBef>
            </a:pPr>
            <a:r>
              <a:rPr lang="en-US" sz="1200" spc="-40" dirty="0" smtClean="0">
                <a:cs typeface="Meiryo"/>
              </a:rPr>
              <a:t>Skill </a:t>
            </a:r>
            <a:r>
              <a:rPr lang="en-US" sz="1200" spc="-40" dirty="0" err="1" smtClean="0">
                <a:cs typeface="Meiryo"/>
              </a:rPr>
              <a:t>Regfistration</a:t>
            </a:r>
            <a:endParaRPr sz="1200" dirty="0">
              <a:cs typeface="Meiry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382882" y="3458476"/>
            <a:ext cx="13912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77825">
              <a:lnSpc>
                <a:spcPts val="1400"/>
              </a:lnSpc>
            </a:pPr>
            <a:r>
              <a:rPr lang="en-US" sz="1500" dirty="0" smtClean="0">
                <a:solidFill>
                  <a:srgbClr val="FFFFFF"/>
                </a:solidFill>
                <a:cs typeface="Meiryo"/>
              </a:rPr>
              <a:t>Business Recommendation</a:t>
            </a:r>
            <a:endParaRPr sz="1500" dirty="0">
              <a:cs typeface="Meiryo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2"/>
          <a:srcRect t="3400"/>
          <a:stretch/>
        </p:blipFill>
        <p:spPr>
          <a:xfrm>
            <a:off x="7106269" y="0"/>
            <a:ext cx="1019366" cy="1057700"/>
          </a:xfrm>
          <a:prstGeom prst="rect">
            <a:avLst/>
          </a:prstGeom>
        </p:spPr>
      </p:pic>
      <p:sp>
        <p:nvSpPr>
          <p:cNvPr id="61" name="TextBox 59"/>
          <p:cNvSpPr txBox="1"/>
          <p:nvPr/>
        </p:nvSpPr>
        <p:spPr>
          <a:xfrm>
            <a:off x="7952595" y="308580"/>
            <a:ext cx="67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Citizens</a:t>
            </a:r>
            <a:endParaRPr lang="en-US" sz="1200" b="1" dirty="0"/>
          </a:p>
        </p:txBody>
      </p:sp>
      <p:sp>
        <p:nvSpPr>
          <p:cNvPr id="63" name="object 26"/>
          <p:cNvSpPr txBox="1"/>
          <p:nvPr/>
        </p:nvSpPr>
        <p:spPr>
          <a:xfrm>
            <a:off x="7226300" y="3553269"/>
            <a:ext cx="9144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altLang="ja-JP" sz="1600" b="1" dirty="0" smtClean="0">
                <a:solidFill>
                  <a:schemeClr val="bg1"/>
                </a:solidFill>
              </a:rPr>
              <a:t>Ideas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pPr marR="5080" algn="ctr"/>
            <a:r>
              <a:rPr sz="1600" b="1" dirty="0" smtClean="0">
                <a:solidFill>
                  <a:schemeClr val="bg1"/>
                </a:solidFill>
                <a:cs typeface="Meiryo"/>
              </a:rPr>
              <a:t>  </a:t>
            </a:r>
            <a:r>
              <a:rPr sz="1600" b="1" spc="110" dirty="0">
                <a:solidFill>
                  <a:schemeClr val="bg1"/>
                </a:solidFill>
                <a:cs typeface="Meiryo"/>
              </a:rPr>
              <a:t>DB</a:t>
            </a:r>
            <a:endParaRPr sz="1600" b="1" dirty="0">
              <a:solidFill>
                <a:schemeClr val="bg1"/>
              </a:solidFill>
              <a:cs typeface="Meiryo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702050" y="3981450"/>
            <a:ext cx="175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pc="65" dirty="0" smtClean="0">
                <a:solidFill>
                  <a:schemeClr val="accent6"/>
                </a:solidFill>
                <a:cs typeface="Meiryo"/>
              </a:rPr>
              <a:t>BODIC.org</a:t>
            </a:r>
            <a:endParaRPr lang="en-US" altLang="ja-JP" sz="2000" b="1" dirty="0">
              <a:solidFill>
                <a:schemeClr val="accent6"/>
              </a:solidFill>
              <a:cs typeface="Meiry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38" y="0"/>
            <a:ext cx="3408216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1257" y="1904999"/>
            <a:ext cx="321424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4000" b="1" dirty="0" smtClean="0">
                <a:solidFill>
                  <a:srgbClr val="4A6300"/>
                </a:solidFill>
                <a:cs typeface="SimSun"/>
              </a:rPr>
              <a:t>Regional Revitalization</a:t>
            </a:r>
            <a:endParaRPr sz="4000" b="1" dirty="0">
              <a:solidFill>
                <a:srgbClr val="4A6300"/>
              </a:solidFill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MS PGothic"/>
                <a:cs typeface="MS PGothic"/>
              </a:rPr>
              <a:t>32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69279" y="2"/>
            <a:ext cx="3404057" cy="514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8288" y="0"/>
            <a:ext cx="1833512" cy="459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850" spc="-3547" baseline="4187" dirty="0" smtClean="0">
                <a:solidFill>
                  <a:srgbClr val="FF6700"/>
                </a:solidFill>
                <a:cs typeface="Meiryo"/>
              </a:rPr>
              <a:t>×</a:t>
            </a:r>
            <a:endParaRPr sz="19900" dirty="0">
              <a:cs typeface="Meiryo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764657" y="1435099"/>
            <a:ext cx="3214243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ja-JP" sz="14000" spc="195" dirty="0">
                <a:solidFill>
                  <a:srgbClr val="4A6300"/>
                </a:solidFill>
                <a:latin typeface="+mj-lt"/>
                <a:cs typeface="Meiryo"/>
              </a:rPr>
              <a:t>AI</a:t>
            </a:r>
            <a:endParaRPr lang="en-US" altLang="ja-JP" sz="14000" dirty="0">
              <a:latin typeface="+mj-lt"/>
              <a:cs typeface="Meiry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2540" y="4915187"/>
            <a:ext cx="1778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MS PGothic"/>
                <a:cs typeface="MS PGothic"/>
              </a:rPr>
              <a:t>33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6876" y="5"/>
            <a:ext cx="6707124" cy="446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3641" y="2980114"/>
            <a:ext cx="4900358" cy="2163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936072" cy="2626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3945"/>
            <a:ext cx="4522127" cy="26995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" y="1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250">
              <a:latin typeface="Times New Roman"/>
              <a:cs typeface="Times New Roman"/>
            </a:endParaRPr>
          </a:p>
          <a:p>
            <a:pPr marR="79375" algn="r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MS PGothic"/>
                <a:cs typeface="MS PGothic"/>
              </a:rPr>
              <a:t>4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" y="1"/>
            <a:ext cx="9143997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8740" y="4915187"/>
            <a:ext cx="1016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MS PGothic"/>
                <a:cs typeface="MS PGothic"/>
              </a:rPr>
              <a:t>5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9144000" cy="4791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1" y="4819914"/>
            <a:ext cx="229489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  <a:hlinkClick r:id="rId3"/>
              </a:rPr>
              <a:t>http://5stardata.info/ja/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4584" y="876998"/>
            <a:ext cx="2852420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140" dirty="0">
                <a:solidFill>
                  <a:srgbClr val="4A6300"/>
                </a:solidFill>
                <a:latin typeface="Meiryo"/>
                <a:cs typeface="Meiryo"/>
              </a:rPr>
              <a:t>BODIK</a:t>
            </a:r>
            <a:r>
              <a:rPr sz="3200" spc="-105" dirty="0">
                <a:solidFill>
                  <a:srgbClr val="4A6300"/>
                </a:solidFill>
                <a:latin typeface="Meiryo"/>
                <a:cs typeface="Meiryo"/>
              </a:rPr>
              <a:t> </a:t>
            </a:r>
            <a:r>
              <a:rPr sz="3200" spc="265" dirty="0">
                <a:solidFill>
                  <a:srgbClr val="4A6300"/>
                </a:solidFill>
                <a:latin typeface="Meiryo"/>
                <a:cs typeface="Meiryo"/>
              </a:rPr>
              <a:t>ODCS</a:t>
            </a:r>
            <a:endParaRPr sz="3200">
              <a:latin typeface="Meiryo"/>
              <a:cs typeface="Meiry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60615"/>
            <a:ext cx="4908664" cy="2606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81" y="801441"/>
            <a:ext cx="4791663" cy="2498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7177" y="1047407"/>
            <a:ext cx="3549535" cy="1957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9499" y="1068392"/>
            <a:ext cx="3421007" cy="1849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0377" y="-19050"/>
            <a:ext cx="4281055" cy="46010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10200" y="133350"/>
            <a:ext cx="3308030" cy="758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sz="3800" spc="330" dirty="0" smtClean="0">
                <a:solidFill>
                  <a:srgbClr val="FFFFFF"/>
                </a:solidFill>
                <a:latin typeface="+mn-lt"/>
              </a:rPr>
              <a:t>ODCS</a:t>
            </a:r>
            <a:r>
              <a:rPr lang="en-US" sz="3800" spc="330" dirty="0" smtClean="0">
                <a:solidFill>
                  <a:srgbClr val="FFFFFF"/>
                </a:solidFill>
                <a:latin typeface="+mn-lt"/>
              </a:rPr>
              <a:t/>
            </a:r>
            <a:br>
              <a:rPr lang="en-US" sz="3800" spc="330" dirty="0" smtClean="0">
                <a:solidFill>
                  <a:srgbClr val="FFFFFF"/>
                </a:solidFill>
                <a:latin typeface="+mn-lt"/>
              </a:rPr>
            </a:b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(Open data Catalogue site</a:t>
            </a:r>
            <a:r>
              <a:rPr lang="ja-JP" altLang="en-US" sz="2000" dirty="0" smtClean="0">
                <a:solidFill>
                  <a:schemeClr val="bg1"/>
                </a:solidFill>
                <a:latin typeface="+mn-lt"/>
              </a:rPr>
              <a:t>）</a:t>
            </a:r>
            <a:endParaRPr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5198833" y="998994"/>
            <a:ext cx="3827779" cy="335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indent="-165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CKAN Base</a:t>
            </a:r>
            <a:endParaRPr sz="2200" dirty="0">
              <a:latin typeface="+mn-lt"/>
            </a:endParaRPr>
          </a:p>
          <a:p>
            <a:pPr marL="177800" indent="-165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  <a:cs typeface="Arial"/>
              </a:rPr>
              <a:t>Free of Charge</a:t>
            </a:r>
            <a:endParaRPr sz="2200" dirty="0">
              <a:latin typeface="+mn-lt"/>
              <a:cs typeface="Arial"/>
            </a:endParaRPr>
          </a:p>
          <a:p>
            <a:pPr marL="177800" marR="5080" indent="-165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All Local Governments of Kyushu &amp; Okinawa  </a:t>
            </a:r>
            <a:endParaRPr lang="ja-JP" altLang="en-US" sz="2200" dirty="0">
              <a:latin typeface="+mn-lt"/>
            </a:endParaRPr>
          </a:p>
          <a:p>
            <a:pPr marL="539750" marR="508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  <a:cs typeface="Times New Roman"/>
              </a:rPr>
              <a:t>From </a:t>
            </a:r>
            <a:r>
              <a:rPr lang="en-US" sz="2200" dirty="0" smtClean="0">
                <a:latin typeface="+mn-lt"/>
                <a:ea typeface="メイリオ"/>
                <a:cs typeface="メイリオ"/>
              </a:rPr>
              <a:t>Fukuoka Pre., Fukuoka City</a:t>
            </a:r>
            <a:r>
              <a:rPr lang="en-US" sz="2200" dirty="0" smtClean="0">
                <a:latin typeface="+mn-lt"/>
              </a:rPr>
              <a:t>, Kita-kyushuu city,　Kurume City  </a:t>
            </a:r>
            <a:endParaRPr sz="2200" dirty="0" smtClean="0">
              <a:latin typeface="+mn-lt"/>
              <a:cs typeface="Times New Roman"/>
            </a:endParaRPr>
          </a:p>
          <a:p>
            <a:pPr marL="177800" indent="-165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  <a:cs typeface="Arial"/>
              </a:rPr>
              <a:t>Operated as from February 2016</a:t>
            </a:r>
            <a:endParaRPr sz="2200" dirty="0">
              <a:latin typeface="+mn-lt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8740" y="4915187"/>
            <a:ext cx="1016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MS PGothic"/>
                <a:cs typeface="MS PGothic"/>
              </a:rPr>
              <a:t>6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9144000" cy="4791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1" y="4819914"/>
            <a:ext cx="229489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  <a:hlinkClick r:id="rId3"/>
              </a:rPr>
              <a:t>http://5stardata.info/ja/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1079" rIns="0" bIns="0" rtlCol="0">
            <a:spAutoFit/>
          </a:bodyPr>
          <a:lstStyle/>
          <a:p>
            <a:pPr marL="499745">
              <a:lnSpc>
                <a:spcPct val="100000"/>
              </a:lnSpc>
            </a:pPr>
            <a:r>
              <a:rPr sz="3200" spc="140" dirty="0"/>
              <a:t>BODIK</a:t>
            </a:r>
            <a:r>
              <a:rPr sz="3200" spc="-105" dirty="0"/>
              <a:t> </a:t>
            </a:r>
            <a:r>
              <a:rPr sz="3200" spc="265" dirty="0"/>
              <a:t>ODCS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0" y="760615"/>
            <a:ext cx="4908664" cy="2606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81" y="801441"/>
            <a:ext cx="4791663" cy="2498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7177" y="1047407"/>
            <a:ext cx="3549535" cy="1957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9499" y="1068392"/>
            <a:ext cx="3421007" cy="1849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21919" y="2501417"/>
            <a:ext cx="2305050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135" dirty="0">
                <a:solidFill>
                  <a:srgbClr val="4A6300"/>
                </a:solidFill>
                <a:latin typeface="Meiryo"/>
                <a:cs typeface="Meiryo"/>
              </a:rPr>
              <a:t>BODIC.org</a:t>
            </a:r>
            <a:endParaRPr sz="3200">
              <a:latin typeface="Meiryo"/>
              <a:cs typeface="Meiry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R="79375" algn="r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MS PGothic"/>
                <a:cs typeface="MS PGothic"/>
              </a:rPr>
              <a:t>7</a:t>
            </a:r>
            <a:endParaRPr sz="1200" dirty="0">
              <a:latin typeface="MS PGothic"/>
              <a:cs typeface="MS P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8740" y="4915187"/>
            <a:ext cx="1016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cs typeface="MS PGothic"/>
              </a:rPr>
              <a:t>8</a:t>
            </a:r>
            <a:endParaRPr sz="1200">
              <a:cs typeface="MS P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9144000" cy="4791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1" y="4819914"/>
            <a:ext cx="22948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cs typeface="Calibri"/>
                <a:hlinkClick r:id="rId3"/>
              </a:rPr>
              <a:t>http://5stardata.info/ja/</a:t>
            </a:r>
            <a:endParaRPr sz="1800"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60615"/>
            <a:ext cx="4908664" cy="2606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1" y="801441"/>
            <a:ext cx="4791663" cy="2498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7177" y="1047407"/>
            <a:ext cx="3549535" cy="1957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9499" y="1068392"/>
            <a:ext cx="3421007" cy="1849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21919" y="2501417"/>
            <a:ext cx="23050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135" dirty="0">
                <a:solidFill>
                  <a:srgbClr val="4A6300"/>
                </a:solidFill>
                <a:cs typeface="Meiryo"/>
              </a:rPr>
              <a:t>BODIC.org</a:t>
            </a:r>
            <a:endParaRPr sz="3200">
              <a:cs typeface="Meiry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5182984" cy="46010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4950" y="1371600"/>
            <a:ext cx="4724400" cy="263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marR="5080" indent="-165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600" spc="240" dirty="0">
                <a:solidFill>
                  <a:schemeClr val="bg1"/>
                </a:solidFill>
                <a:cs typeface="Meiryo"/>
              </a:rPr>
              <a:t>SPARQL </a:t>
            </a:r>
            <a:r>
              <a:rPr lang="en-US" altLang="ja-JP" sz="2600" spc="180" dirty="0">
                <a:solidFill>
                  <a:schemeClr val="bg1"/>
                </a:solidFill>
                <a:cs typeface="Meiryo"/>
              </a:rPr>
              <a:t>Endpoint</a:t>
            </a:r>
            <a:r>
              <a:rPr lang="en-US" altLang="ja-JP" sz="2600" spc="-340" dirty="0">
                <a:solidFill>
                  <a:schemeClr val="bg1"/>
                </a:solidFill>
                <a:cs typeface="Meiryo"/>
              </a:rPr>
              <a:t> </a:t>
            </a:r>
            <a:r>
              <a:rPr lang="en-US" altLang="ja-JP" sz="2600" spc="180" dirty="0">
                <a:solidFill>
                  <a:schemeClr val="bg1"/>
                </a:solidFill>
                <a:cs typeface="Meiryo"/>
              </a:rPr>
              <a:t>on  </a:t>
            </a:r>
            <a:r>
              <a:rPr lang="en-US" altLang="ja-JP" sz="2600" spc="190" dirty="0">
                <a:solidFill>
                  <a:schemeClr val="bg1"/>
                </a:solidFill>
                <a:cs typeface="Meiryo"/>
              </a:rPr>
              <a:t>AWS</a:t>
            </a:r>
            <a:endParaRPr lang="en-US" altLang="ja-JP" sz="2600" dirty="0">
              <a:solidFill>
                <a:schemeClr val="bg1"/>
              </a:solidFill>
              <a:cs typeface="Meiryo"/>
            </a:endParaRPr>
          </a:p>
          <a:p>
            <a:pPr marL="177800" marR="5080" indent="-165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spc="55" dirty="0" smtClean="0">
                <a:solidFill>
                  <a:schemeClr val="bg1"/>
                </a:solidFill>
                <a:cs typeface="Meiryo"/>
              </a:rPr>
              <a:t>Open Data Scrolled down from ODCS and Disclosed in RDFized &amp; LODized Form</a:t>
            </a:r>
            <a:endParaRPr sz="2600" dirty="0">
              <a:solidFill>
                <a:schemeClr val="bg1"/>
              </a:solidFill>
              <a:cs typeface="Meiryo"/>
            </a:endParaRPr>
          </a:p>
          <a:p>
            <a:pPr marL="177800" indent="-165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spc="80" dirty="0" smtClean="0">
                <a:solidFill>
                  <a:schemeClr val="bg1"/>
                </a:solidFill>
                <a:cs typeface="Meiryo"/>
              </a:rPr>
              <a:t>Reopened as from August 2015</a:t>
            </a:r>
          </a:p>
          <a:p>
            <a:pPr marL="177800" indent="-165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600" dirty="0">
                <a:solidFill>
                  <a:schemeClr val="bg1"/>
                </a:solidFill>
              </a:rPr>
              <a:t>www.bodic.org</a:t>
            </a:r>
            <a:endParaRPr sz="2600" dirty="0">
              <a:solidFill>
                <a:schemeClr val="bg1"/>
              </a:solidFill>
              <a:cs typeface="Meiryo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3250" y="69850"/>
            <a:ext cx="4114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500" spc="170" dirty="0" smtClean="0">
                <a:solidFill>
                  <a:srgbClr val="FFFFFF"/>
                </a:solidFill>
              </a:rPr>
              <a:t>BODIC.org</a:t>
            </a:r>
          </a:p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(</a:t>
            </a:r>
            <a:r>
              <a:rPr lang="en-US" altLang="ja-JP" sz="2000" dirty="0" err="1">
                <a:solidFill>
                  <a:schemeClr val="bg1"/>
                </a:solidFill>
              </a:rPr>
              <a:t>BigData&amp;OpenData</a:t>
            </a:r>
            <a:r>
              <a:rPr lang="en-US" altLang="ja-JP" sz="2000" dirty="0">
                <a:solidFill>
                  <a:schemeClr val="bg1"/>
                </a:solidFill>
              </a:rPr>
              <a:t> in the Cloud</a:t>
            </a:r>
            <a:r>
              <a:rPr lang="ja-JP" altLang="en-US" sz="2000" dirty="0" smtClean="0">
                <a:solidFill>
                  <a:schemeClr val="bg1"/>
                </a:solidFill>
              </a:rPr>
              <a:t>）</a:t>
            </a:r>
            <a:endParaRPr kumimoji="1" lang="ja-JP" altLang="en-US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940342" y="4879570"/>
            <a:ext cx="162097" cy="261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68740" y="4915187"/>
            <a:ext cx="1016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S PGothic"/>
                <a:cs typeface="MS PGothic"/>
              </a:rPr>
              <a:t>9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06500" y="0"/>
            <a:ext cx="6483350" cy="13207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10000" b="1" dirty="0">
                <a:solidFill>
                  <a:schemeClr val="bg1"/>
                </a:solidFill>
              </a:rPr>
              <a:t>BODIK</a:t>
            </a:r>
            <a:endParaRPr kumimoji="1" lang="ja-JP" altLang="en-US" sz="100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90600" y="1308100"/>
            <a:ext cx="7181850" cy="3835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10000" b="1" dirty="0">
                <a:solidFill>
                  <a:schemeClr val="bg1"/>
                </a:solidFill>
              </a:rPr>
              <a:t>4 </a:t>
            </a:r>
            <a:r>
              <a:rPr lang="en-US" altLang="ja-JP" sz="10000" b="1" dirty="0" smtClean="0">
                <a:solidFill>
                  <a:schemeClr val="bg1"/>
                </a:solidFill>
              </a:rPr>
              <a:t>policies</a:t>
            </a:r>
            <a:r>
              <a:rPr lang="ja-JP" altLang="en-US" sz="10000" b="1" dirty="0" smtClean="0">
                <a:solidFill>
                  <a:schemeClr val="bg1"/>
                </a:solidFill>
              </a:rPr>
              <a:t> </a:t>
            </a:r>
            <a:r>
              <a:rPr lang="en-US" altLang="ja-JP" sz="10000" b="1" dirty="0" smtClean="0">
                <a:solidFill>
                  <a:schemeClr val="bg1"/>
                </a:solidFill>
              </a:rPr>
              <a:t>for </a:t>
            </a:r>
            <a:r>
              <a:rPr lang="en-US" altLang="ja-JP" sz="10000" b="1" dirty="0">
                <a:solidFill>
                  <a:schemeClr val="bg1"/>
                </a:solidFill>
              </a:rPr>
              <a:t>Regional Revitalization</a:t>
            </a:r>
            <a:endParaRPr kumimoji="1" lang="ja-JP" altLang="en-US" sz="10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560</Words>
  <Application>Microsoft Office PowerPoint</Application>
  <PresentationFormat>画面に合わせる (16:9)</PresentationFormat>
  <Paragraphs>378</Paragraphs>
  <Slides>33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6" baseType="lpstr">
      <vt:lpstr>Microsoft YaHei</vt:lpstr>
      <vt:lpstr>MS PGothic</vt:lpstr>
      <vt:lpstr>MS PGothic</vt:lpstr>
      <vt:lpstr>PMingLiU</vt:lpstr>
      <vt:lpstr>SimSun</vt:lpstr>
      <vt:lpstr>Yu Mincho Demibold</vt:lpstr>
      <vt:lpstr>Meiryo</vt:lpstr>
      <vt:lpstr>Meiryo</vt:lpstr>
      <vt:lpstr>Arial</vt:lpstr>
      <vt:lpstr>Calibri</vt:lpstr>
      <vt:lpstr>Times New Roman</vt:lpstr>
      <vt:lpstr>Wingdings</vt:lpstr>
      <vt:lpstr>Office Theme</vt:lpstr>
      <vt:lpstr>Regional Reviatalization ×AI</vt:lpstr>
      <vt:lpstr>PowerPoint プレゼンテーション</vt:lpstr>
      <vt:lpstr>BODIK ODCS</vt:lpstr>
      <vt:lpstr>PowerPoint プレゼンテーション</vt:lpstr>
      <vt:lpstr>ODCS (Open data Catalogue site）</vt:lpstr>
      <vt:lpstr>BODIK ODCS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AFTER ICT</vt:lpstr>
      <vt:lpstr>BEFORE ICT</vt:lpstr>
      <vt:lpstr>ITC Makes possible</vt:lpstr>
      <vt:lpstr>Reproducing  Long Tale through Regional Revitalization</vt:lpstr>
      <vt:lpstr>PowerPoint プレゼンテーション</vt:lpstr>
      <vt:lpstr>PowerPoint プレゼンテーション</vt:lpstr>
      <vt:lpstr>From Overconcentration-in-Tokyo Oriented Thinking  to Regionalism-Oriented Thinking</vt:lpstr>
      <vt:lpstr>PowerPoint プレゼンテーション</vt:lpstr>
      <vt:lpstr>PowerPoint プレゼンテーション</vt:lpstr>
      <vt:lpstr>Open Data Ecosystem</vt:lpstr>
      <vt:lpstr>To operate Open Data Ecosystem on Long Tale?</vt:lpstr>
      <vt:lpstr>Platform on a Nationwide Scale is Required!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2016-02-07T02:55:45Z</dcterms:created>
  <dcterms:modified xsi:type="dcterms:W3CDTF">2016-02-15T07:37:05Z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2016-02-07T00:00:00Z</vt:filetime>
  </property>
</Properties>
</file>