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5"/>
  </p:notesMasterIdLst>
  <p:handoutMasterIdLst>
    <p:handoutMasterId r:id="rId6"/>
  </p:handoutMasterIdLst>
  <p:sldIdLst>
    <p:sldId id="257" r:id="rId2"/>
    <p:sldId id="268" r:id="rId3"/>
    <p:sldId id="264" r:id="rId4"/>
  </p:sldIdLst>
  <p:sldSz cx="9906000" cy="6858000" type="A4"/>
  <p:notesSz cx="7099300" cy="10234613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5">
          <p15:clr>
            <a:srgbClr val="A4A3A4"/>
          </p15:clr>
        </p15:guide>
        <p15:guide id="2" pos="22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67" autoAdjust="0"/>
    <p:restoredTop sz="99566" autoAdjust="0"/>
  </p:normalViewPr>
  <p:slideViewPr>
    <p:cSldViewPr>
      <p:cViewPr varScale="1">
        <p:scale>
          <a:sx n="109" d="100"/>
          <a:sy n="109" d="100"/>
        </p:scale>
        <p:origin x="-258" y="-90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225"/>
        <p:guide pos="22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8" y="9726068"/>
            <a:ext cx="3073400" cy="508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16" tIns="49410" rIns="98816" bIns="49410" numCol="1" anchor="b" anchorCtr="0" compatLnSpc="1">
            <a:prstTxWarp prst="textNoShape">
              <a:avLst/>
            </a:prstTxWarp>
          </a:bodyPr>
          <a:lstStyle>
            <a:lvl1pPr algn="r" defTabSz="988720">
              <a:defRPr kumimoji="1" sz="12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73400" cy="50855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16" tIns="49410" rIns="98816" bIns="49410" numCol="1" anchor="ctr" anchorCtr="0" compatLnSpc="1">
            <a:prstTxWarp prst="textNoShape">
              <a:avLst/>
            </a:prstTxWarp>
          </a:bodyPr>
          <a:lstStyle>
            <a:lvl1pPr algn="l" defTabSz="988720">
              <a:defRPr kumimoji="1" sz="12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8" y="3"/>
            <a:ext cx="3073400" cy="50855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16" tIns="49410" rIns="98816" bIns="49410" numCol="1" anchor="ctr" anchorCtr="0" compatLnSpc="1">
            <a:prstTxWarp prst="textNoShape">
              <a:avLst/>
            </a:prstTxWarp>
          </a:bodyPr>
          <a:lstStyle>
            <a:lvl1pPr algn="r" defTabSz="988720">
              <a:defRPr kumimoji="1" sz="12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4700" y="766763"/>
            <a:ext cx="5549900" cy="384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9" y="4861450"/>
            <a:ext cx="5203825" cy="460716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16" tIns="49410" rIns="98816" bIns="494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726068"/>
            <a:ext cx="3073400" cy="50855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16" tIns="49410" rIns="98816" bIns="49410" numCol="1" anchor="b" anchorCtr="0" compatLnSpc="1">
            <a:prstTxWarp prst="textNoShape">
              <a:avLst/>
            </a:prstTxWarp>
          </a:bodyPr>
          <a:lstStyle>
            <a:lvl1pPr algn="l" defTabSz="988720">
              <a:defRPr kumimoji="1" sz="12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8" y="9726068"/>
            <a:ext cx="3073400" cy="50855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16" tIns="49410" rIns="98816" bIns="49410" numCol="1" anchor="b" anchorCtr="0" compatLnSpc="1">
            <a:prstTxWarp prst="textNoShape">
              <a:avLst/>
            </a:prstTxWarp>
          </a:bodyPr>
          <a:lstStyle>
            <a:lvl1pPr algn="r" defTabSz="988720">
              <a:defRPr kumimoji="1" sz="12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989995" y="5134039"/>
            <a:ext cx="6419106" cy="437233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400">
                <a:solidFill>
                  <a:schemeClr val="bg2">
                    <a:lumMod val="50000"/>
                    <a:lumOff val="50000"/>
                  </a:schemeClr>
                </a:solidFill>
                <a:latin typeface="ヒラギノ角ゴ Pro W6"/>
                <a:ea typeface="ヒラギノ角ゴ Pro W6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サブタイトルの書式設定</a:t>
            </a:r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971800" y="3035389"/>
            <a:ext cx="6359403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rgbClr val="1F497D"/>
          </a:solidFill>
          <a:ln w="38100" cap="sq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5441" y="1021902"/>
            <a:ext cx="8307732" cy="2139643"/>
          </a:xfrm>
        </p:spPr>
        <p:txBody>
          <a:bodyPr/>
          <a:lstStyle>
            <a:lvl1pPr algn="ctr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95441" y="3589473"/>
            <a:ext cx="8307732" cy="2343585"/>
          </a:xfrm>
        </p:spPr>
        <p:txBody>
          <a:bodyPr anchor="ctr"/>
          <a:lstStyle>
            <a:lvl1pPr marL="0" indent="0" algn="ctr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322775"/>
            <a:ext cx="9183247" cy="119687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2733616"/>
            <a:ext cx="9182040" cy="3677511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 userDrawn="1"/>
        </p:nvSpPr>
        <p:spPr bwMode="auto">
          <a:xfrm>
            <a:off x="252420" y="6638448"/>
            <a:ext cx="3967000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2013 Open Data Promotion Consortium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702" r:id="rId4"/>
    <p:sldLayoutId id="2147483674" r:id="rId5"/>
    <p:sldLayoutId id="2147483689" r:id="rId6"/>
    <p:sldLayoutId id="2147483705" r:id="rId7"/>
    <p:sldLayoutId id="2147483676" r:id="rId8"/>
    <p:sldLayoutId id="2147483677" r:id="rId9"/>
    <p:sldLayoutId id="2147483684" r:id="rId10"/>
  </p:sldLayoutIdLst>
  <p:hf hdr="0" ftr="0" dt="0"/>
  <p:txStyles>
    <p:titleStyle>
      <a:lvl1pPr algn="l" defTabSz="972616" rtl="0" eaLnBrk="0" fontAlgn="base" hangingPunct="0">
        <a:spcBef>
          <a:spcPct val="0"/>
        </a:spcBef>
        <a:spcAft>
          <a:spcPct val="0"/>
        </a:spcAft>
        <a:defRPr kumimoji="1" sz="2600" baseline="0">
          <a:solidFill>
            <a:schemeClr val="bg2">
              <a:lumMod val="75000"/>
              <a:lumOff val="25000"/>
            </a:schemeClr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0" fontAlgn="base" hangingPunct="0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0" fontAlgn="base" hangingPunct="0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2989995" y="5134039"/>
            <a:ext cx="6419106" cy="683454"/>
          </a:xfrm>
        </p:spPr>
        <p:txBody>
          <a:bodyPr/>
          <a:lstStyle/>
          <a:p>
            <a:r>
              <a:rPr lang="en-US" altLang="ja-JP" sz="20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2013.06.03</a:t>
            </a:r>
            <a: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  <a:t/>
            </a:r>
            <a:b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</a:br>
            <a:r>
              <a:rPr lang="en-US" altLang="ja-JP" sz="20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Secretariat,</a:t>
            </a:r>
            <a:r>
              <a:rPr lang="en-US" altLang="ja-JP" sz="2000" b="1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0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Open Data Promotion Consortium</a:t>
            </a:r>
            <a: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  <a:t> </a:t>
            </a:r>
            <a:endParaRPr lang="en-US" altLang="ja-JP" sz="2000" dirty="0" smtClean="0">
              <a:latin typeface="ヒラギノ角ゴ ProN W6" pitchFamily="34" charset="-128"/>
              <a:ea typeface="ヒラギノ角ゴ ProN W6" pitchFamily="34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971800" y="3064936"/>
            <a:ext cx="6427985" cy="868120"/>
          </a:xfrm>
        </p:spPr>
        <p:txBody>
          <a:bodyPr/>
          <a:lstStyle/>
          <a:p>
            <a:r>
              <a:rPr lang="en-US" altLang="ja-JP" sz="24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Open Data Promotion Consortium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en-US" altLang="ja-JP" sz="28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Action Plan of 2013 </a:t>
            </a:r>
            <a:endParaRPr lang="ja-JP" altLang="en-US" sz="2800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447800"/>
            <a:ext cx="2286000" cy="209774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048000" y="1981200"/>
            <a:ext cx="6858000" cy="646331"/>
          </a:xfrm>
          <a:prstGeom prst="rect">
            <a:avLst/>
          </a:prstGeom>
          <a:solidFill>
            <a:schemeClr val="bg1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The 4</a:t>
            </a:r>
            <a:r>
              <a:rPr kumimoji="1" lang="en-US" altLang="ja-JP" baseline="300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th</a:t>
            </a:r>
            <a:r>
              <a:rPr kumimoji="1" lang="en-US" altLang="ja-JP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Technical Committee Meeting</a:t>
            </a:r>
          </a:p>
          <a:p>
            <a:pPr algn="l"/>
            <a:r>
              <a:rPr kumimoji="1" lang="en-US" altLang="ja-JP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Reference Material </a:t>
            </a:r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6" name="Text Box 785"/>
          <p:cNvSpPr txBox="1">
            <a:spLocks noChangeArrowheads="1"/>
          </p:cNvSpPr>
          <p:nvPr/>
        </p:nvSpPr>
        <p:spPr bwMode="auto">
          <a:xfrm>
            <a:off x="8985448" y="195513"/>
            <a:ext cx="828675" cy="30777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400" dirty="0" smtClean="0">
                <a:solidFill>
                  <a:schemeClr val="bg2"/>
                </a:solidFill>
                <a:latin typeface="Century" panose="02040604050505020304" pitchFamily="18" charset="0"/>
              </a:rPr>
              <a:t>Ref. 4-7</a:t>
            </a:r>
            <a:endParaRPr lang="en-US" altLang="ja-JP" sz="1400" dirty="0">
              <a:solidFill>
                <a:schemeClr val="bg2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Agenda</a:t>
            </a:r>
            <a:r>
              <a:rPr kumimoji="1" lang="ja-JP" altLang="en-US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: Action Plan of Technical Committee in 2013</a:t>
            </a:r>
            <a:endParaRPr kumimoji="1" lang="ja-JP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18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Candidate Activity Items (Draft) </a:t>
            </a:r>
            <a:endParaRPr lang="ja-JP" altLang="en-US" sz="1800" dirty="0" smtClean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698500" lvl="1" indent="-342900">
              <a:buFont typeface="+mj-lt"/>
              <a:buAutoNum type="arabicPeriod"/>
            </a:pPr>
            <a:r>
              <a:rPr kumimoji="1" lang="en-US" altLang="ja-JP" sz="16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Technical Discussion on Open Data </a:t>
            </a:r>
            <a:endParaRPr kumimoji="1" lang="ja-JP" altLang="en-US" sz="1600" dirty="0" smtClean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lvl="2"/>
            <a:r>
              <a:rPr lang="ja-JP" altLang="en-US" sz="16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6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Survey &amp; Sharing of Technology adopted by Cases of Open Data </a:t>
            </a:r>
            <a:endParaRPr lang="ja-JP" altLang="en-US" sz="1600" dirty="0" smtClean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lvl="2"/>
            <a:r>
              <a:rPr lang="ja-JP" altLang="en-US" sz="16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6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Implementation of Technical Discussion on Open Data in and out of Japan </a:t>
            </a:r>
            <a:endParaRPr lang="ja-JP" altLang="en-US" sz="1600" dirty="0" smtClean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698500" lvl="1" indent="-342900">
              <a:buFont typeface="+mj-lt"/>
              <a:buAutoNum type="arabicPeriod"/>
            </a:pPr>
            <a:r>
              <a:rPr kumimoji="1" lang="en-US" altLang="ja-JP" sz="16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Collection &amp; Examination of Technology related to Open Data</a:t>
            </a:r>
            <a:endParaRPr kumimoji="1" lang="ja-JP" altLang="en-US" sz="1600" dirty="0" smtClean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lvl="2"/>
            <a:r>
              <a:rPr lang="en-US" altLang="ja-JP" sz="16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Examination of Guides and Standards prepared in 2012 </a:t>
            </a:r>
            <a:endParaRPr lang="ja-JP" altLang="en-US" sz="1600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lvl="2"/>
            <a:r>
              <a:rPr lang="ja-JP" altLang="en-US" sz="16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  <a:sym typeface="Wingdings" pitchFamily="2" charset="2"/>
              </a:rPr>
              <a:t> </a:t>
            </a:r>
            <a:r>
              <a:rPr lang="en-US" altLang="ja-JP" sz="16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  <a:sym typeface="Wingdings" pitchFamily="2" charset="2"/>
              </a:rPr>
              <a:t>Preparation of the System and Relevant Tools for Dissemination of Guides and Standards </a:t>
            </a:r>
            <a:endParaRPr lang="ja-JP" altLang="en-US" sz="1600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  <a:sym typeface="Wingdings" pitchFamily="2" charset="2"/>
            </a:endParaRPr>
          </a:p>
          <a:p>
            <a:pPr lvl="2"/>
            <a:r>
              <a:rPr lang="ja-JP" altLang="en-US" sz="16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  <a:sym typeface="Wingdings" pitchFamily="2" charset="2"/>
              </a:rPr>
              <a:t> </a:t>
            </a:r>
            <a:r>
              <a:rPr lang="en-US" altLang="ja-JP" sz="16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  <a:sym typeface="Wingdings" pitchFamily="2" charset="2"/>
              </a:rPr>
              <a:t>Refinement &amp; Integration of Guides and Standards </a:t>
            </a:r>
            <a:endParaRPr lang="ja-JP" altLang="en-US" sz="1600" dirty="0" smtClean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  <a:sym typeface="Wingdings" pitchFamily="2" charset="2"/>
            </a:endParaRPr>
          </a:p>
          <a:p>
            <a:pPr marL="698500" lvl="1" indent="-342900">
              <a:buFont typeface="+mj-lt"/>
              <a:buAutoNum type="arabicPeriod"/>
            </a:pPr>
            <a:r>
              <a:rPr lang="en-US" altLang="ja-JP" sz="16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Matters related to Internationalization and Standardization </a:t>
            </a:r>
            <a:endParaRPr lang="ja-JP" altLang="en-US" sz="1600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lvl="2"/>
            <a:r>
              <a:rPr lang="ja-JP" altLang="en-US" sz="16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6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Introduction and Promotion of Japanese Approach in the International Arena </a:t>
            </a:r>
            <a:endParaRPr lang="ja-JP" altLang="en-US" sz="1600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lvl="2"/>
            <a:r>
              <a:rPr lang="en-US" altLang="ja-JP" sz="16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Identification of Forerunner Field, from which Practical Standardization Activities are  </a:t>
            </a:r>
          </a:p>
          <a:p>
            <a:pPr marL="533400" lvl="2" indent="0">
              <a:buNone/>
            </a:pPr>
            <a:r>
              <a:rPr lang="en-US" altLang="ja-JP" sz="16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6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 Launched.</a:t>
            </a:r>
            <a:endParaRPr lang="ja-JP" altLang="en-US" sz="1600" dirty="0" smtClean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6071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2743200"/>
            <a:ext cx="2286000" cy="20977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UPER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133</Words>
  <Application>Microsoft Office PowerPoint</Application>
  <PresentationFormat>A4 210 x 297 mm</PresentationFormat>
  <Paragraphs>19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SUPERP</vt:lpstr>
      <vt:lpstr>Open Data Promotion Consortium Action Plan of 2013 </vt:lpstr>
      <vt:lpstr>Agenda : Action Plan of Technical Committee in 2013</vt:lpstr>
      <vt:lpstr>PowerPoint プレゼンテーション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2013-01-10T00:12:03Z</dcterms:created>
  <dcterms:modified xsi:type="dcterms:W3CDTF">2014-02-04T08:27:43Z</dcterms:modified>
</cp:coreProperties>
</file>