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3" r:id="rId1"/>
  </p:sldMasterIdLst>
  <p:notesMasterIdLst>
    <p:notesMasterId r:id="rId9"/>
  </p:notesMasterIdLst>
  <p:handoutMasterIdLst>
    <p:handoutMasterId r:id="rId10"/>
  </p:handoutMasterIdLst>
  <p:sldIdLst>
    <p:sldId id="256" r:id="rId2"/>
    <p:sldId id="261" r:id="rId3"/>
    <p:sldId id="262" r:id="rId4"/>
    <p:sldId id="257" r:id="rId5"/>
    <p:sldId id="260" r:id="rId6"/>
    <p:sldId id="258" r:id="rId7"/>
    <p:sldId id="259" r:id="rId8"/>
  </p:sldIdLst>
  <p:sldSz cx="13022263" cy="9769475"/>
  <p:notesSz cx="6735763" cy="9799638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sz="24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sz="24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sz="24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sz="24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sz="24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ＤＦＧ華康ゴシック体W5" pitchFamily="50" charset="-128"/>
        <a:ea typeface="ＤＦＧ華康ゴシック体W5" pitchFamily="5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91">
          <p15:clr>
            <a:srgbClr val="A4A3A4"/>
          </p15:clr>
        </p15:guide>
        <p15:guide id="2" pos="37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8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36699"/>
    <a:srgbClr val="E2D9B6"/>
    <a:srgbClr val="EAEAEA"/>
    <a:srgbClr val="FFFFFF"/>
    <a:srgbClr val="003366"/>
    <a:srgbClr val="FF9933"/>
    <a:srgbClr val="DDDDDD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淡色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淡色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濃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4" autoAdjust="0"/>
    <p:restoredTop sz="99528" autoAdjust="0"/>
  </p:normalViewPr>
  <p:slideViewPr>
    <p:cSldViewPr>
      <p:cViewPr>
        <p:scale>
          <a:sx n="66" d="100"/>
          <a:sy n="66" d="100"/>
        </p:scale>
        <p:origin x="-498" y="-318"/>
      </p:cViewPr>
      <p:guideLst>
        <p:guide orient="horz" pos="1491"/>
        <p:guide pos="3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2772" y="-102"/>
      </p:cViewPr>
      <p:guideLst>
        <p:guide orient="horz" pos="308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747" y="9312699"/>
            <a:ext cx="2916019" cy="48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1" tIns="47174" rIns="94341" bIns="47174" numCol="1" anchor="b" anchorCtr="0" compatLnSpc="1">
            <a:prstTxWarp prst="textNoShape">
              <a:avLst/>
            </a:prstTxWarp>
          </a:bodyPr>
          <a:lstStyle>
            <a:lvl1pPr algn="r" defTabSz="943961">
              <a:defRPr kumimoji="1" sz="1200" smtClean="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pPr>
              <a:defRPr/>
            </a:pPr>
            <a:fld id="{434E4037-DC3D-481B-8B35-4313454980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7101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735763" cy="5249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14725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6019" cy="4869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341" tIns="47174" rIns="94341" bIns="47174" numCol="1" anchor="ctr" anchorCtr="0" compatLnSpc="1">
            <a:prstTxWarp prst="textNoShape">
              <a:avLst/>
            </a:prstTxWarp>
          </a:bodyPr>
          <a:lstStyle>
            <a:lvl1pPr algn="l" defTabSz="943961">
              <a:defRPr kumimoji="1" sz="12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747" y="1"/>
            <a:ext cx="2916019" cy="4869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341" tIns="47174" rIns="94341" bIns="47174" numCol="1" anchor="ctr" anchorCtr="0" compatLnSpc="1">
            <a:prstTxWarp prst="textNoShape">
              <a:avLst/>
            </a:prstTxWarp>
          </a:bodyPr>
          <a:lstStyle>
            <a:lvl1pPr algn="r" defTabSz="943961">
              <a:defRPr kumimoji="1" sz="12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33425"/>
            <a:ext cx="4903787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9208" y="4654832"/>
            <a:ext cx="4937350" cy="441135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341" tIns="47174" rIns="94341" bIns="471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12699"/>
            <a:ext cx="2916019" cy="4869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341" tIns="47174" rIns="94341" bIns="47174" numCol="1" anchor="b" anchorCtr="0" compatLnSpc="1">
            <a:prstTxWarp prst="textNoShape">
              <a:avLst/>
            </a:prstTxWarp>
          </a:bodyPr>
          <a:lstStyle>
            <a:lvl1pPr algn="l" defTabSz="943961">
              <a:defRPr kumimoji="1" sz="12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747" y="9312699"/>
            <a:ext cx="2916019" cy="4869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4341" tIns="47174" rIns="94341" bIns="47174" numCol="1" anchor="b" anchorCtr="0" compatLnSpc="1">
            <a:prstTxWarp prst="textNoShape">
              <a:avLst/>
            </a:prstTxWarp>
          </a:bodyPr>
          <a:lstStyle>
            <a:lvl1pPr algn="r" defTabSz="943961">
              <a:defRPr kumimoji="1" sz="1200" smtClean="0"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>
              <a:defRPr/>
            </a:pPr>
            <a:fld id="{7743D88F-1C60-4A18-8316-3E48C67658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9553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1405732" y="846137"/>
            <a:ext cx="11616532" cy="5714999"/>
          </a:xfrm>
          <a:prstGeom prst="rect">
            <a:avLst/>
          </a:prstGeom>
          <a:solidFill>
            <a:srgbClr val="376092"/>
          </a:solidFill>
          <a:ln>
            <a:solidFill>
              <a:srgbClr val="376092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ja-JP" altLang="en-US">
              <a:latin typeface="ＤＦＧ平成ゴシック体W7" pitchFamily="50" charset="-128"/>
              <a:ea typeface="ＤＦＧ平成ゴシック体W7" pitchFamily="50" charset="-128"/>
            </a:endParaRPr>
          </a:p>
        </p:txBody>
      </p:sp>
      <p:sp>
        <p:nvSpPr>
          <p:cNvPr id="19148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67662" y="7313629"/>
            <a:ext cx="10501385" cy="854075"/>
          </a:xfrm>
          <a:ln w="12700" cap="sq">
            <a:headEnd type="none" w="sm" len="sm"/>
            <a:tailEnd type="none" w="sm" len="sm"/>
          </a:ln>
        </p:spPr>
        <p:txBody>
          <a:bodyPr lIns="91427" rIns="91427" anchorCtr="0">
            <a:spAutoFit/>
          </a:bodyPr>
          <a:lstStyle>
            <a:lvl1pPr marL="0" indent="0" algn="l">
              <a:lnSpc>
                <a:spcPts val="6000"/>
              </a:lnSpc>
              <a:spcBef>
                <a:spcPct val="0"/>
              </a:spcBef>
              <a:buFont typeface="平成明朝" pitchFamily="17" charset="-128"/>
              <a:buNone/>
              <a:defRPr sz="3600">
                <a:solidFill>
                  <a:schemeClr val="bg2">
                    <a:lumMod val="50000"/>
                    <a:lumOff val="50000"/>
                  </a:schemeClr>
                </a:solidFill>
                <a:latin typeface="ヒラギノ角ゴ Pro W6"/>
                <a:ea typeface="ヒラギノ角ゴ Pro W6"/>
              </a:defRPr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191488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862931" y="4198937"/>
            <a:ext cx="10403714" cy="923316"/>
          </a:xfrm>
          <a:ln w="12700" cap="sq">
            <a:headEnd type="none" w="sm" len="sm"/>
            <a:tailEnd type="none" w="sm" len="sm"/>
          </a:ln>
        </p:spPr>
        <p:txBody>
          <a:bodyPr wrap="square" lIns="91427" tIns="45713" rIns="91427" bIns="45713" anchor="b">
            <a:sp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84663" cy="16557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91113" y="388938"/>
            <a:ext cx="7280275" cy="8337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0875" y="2044700"/>
            <a:ext cx="4284663" cy="6681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3B0EB-CC07-4D2A-A514-4A23001C9862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52700" y="6838950"/>
            <a:ext cx="7813675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52700" y="873125"/>
            <a:ext cx="7813675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52700" y="7645400"/>
            <a:ext cx="7813675" cy="1147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96A8A-9163-4D5C-89D5-DB2120D800D1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F4583-C493-42E0-AED9-EF90BF3BF17E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482138" y="847725"/>
            <a:ext cx="3005137" cy="828516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61963" y="847725"/>
            <a:ext cx="8867775" cy="8285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1F35B-F3AC-4DC5-9237-CFD923810D6B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425" y="847725"/>
            <a:ext cx="12007850" cy="12287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61963" y="2363788"/>
            <a:ext cx="5935662" cy="67691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50025" y="2363788"/>
            <a:ext cx="5935663" cy="67691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23B2D-8C88-4CCF-A48C-52D3C51254B3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79425" y="241267"/>
            <a:ext cx="12007850" cy="98745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61963" y="1955779"/>
            <a:ext cx="5935662" cy="342902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6550025" y="1955779"/>
            <a:ext cx="5935663" cy="342902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1963" y="5670555"/>
            <a:ext cx="5935662" cy="346233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550025" y="5670555"/>
            <a:ext cx="5935663" cy="346233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75448-D916-4233-AD6D-8D21E29A807D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425" y="241268"/>
            <a:ext cx="12007850" cy="83346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1963" y="1812903"/>
            <a:ext cx="5935662" cy="731998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6550025" y="1812903"/>
            <a:ext cx="5935663" cy="35004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6550025" y="5599117"/>
            <a:ext cx="5935663" cy="353377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52962-3989-4FF4-990D-68B87D3CA273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425" y="241267"/>
            <a:ext cx="12007850" cy="98745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1963" y="1741465"/>
            <a:ext cx="5935662" cy="7391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550025" y="1741465"/>
            <a:ext cx="5935663" cy="7391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FAA00-EAE5-4AD2-8D68-7D3F20B76CFF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タイトル、2 つの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425" y="241267"/>
            <a:ext cx="12007850" cy="98745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61963" y="1741465"/>
            <a:ext cx="5935662" cy="350046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1963" y="5384803"/>
            <a:ext cx="5935662" cy="374808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half" idx="3"/>
          </p:nvPr>
        </p:nvSpPr>
        <p:spPr>
          <a:xfrm>
            <a:off x="6550025" y="1741465"/>
            <a:ext cx="5935663" cy="7391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1FD87-FBC7-485D-9263-86E63800E26F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1"/>
            <a:ext cx="13022263" cy="976947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752F1-F4BA-4060-B5A3-0FCFC9BE97BE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68A96-8FC6-49A7-AAFF-8891F4FD4FE2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anchor="ctr" anchorCtr="1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68A96-8FC6-49A7-AAFF-8891F4FD4FE2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7330" y="3170225"/>
            <a:ext cx="9321007" cy="2725743"/>
          </a:xfrm>
        </p:spPr>
        <p:txBody>
          <a:bodyPr/>
          <a:lstStyle>
            <a:lvl1pPr algn="l">
              <a:defRPr sz="6000" b="0" cap="none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ヒラギノ角ゴ ProN W6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777330" y="6313497"/>
            <a:ext cx="9321007" cy="2138363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2">
                    <a:lumMod val="75000"/>
                    <a:lumOff val="25000"/>
                  </a:schemeClr>
                </a:solidFill>
                <a:latin typeface="Franklin Gothic Demi" pitchFamily="34" charset="0"/>
                <a:ea typeface="ヒラギノ角ゴ Pro W6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7F7E3-2EA5-4E0E-99DF-9D27F789031C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5" name="正方形/長方形 4"/>
          <p:cNvSpPr/>
          <p:nvPr userDrawn="1"/>
        </p:nvSpPr>
        <p:spPr bwMode="auto">
          <a:xfrm>
            <a:off x="0" y="0"/>
            <a:ext cx="13022263" cy="1608137"/>
          </a:xfrm>
          <a:prstGeom prst="rect">
            <a:avLst/>
          </a:prstGeom>
          <a:solidFill>
            <a:srgbClr val="FFFFFF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  <p:sp>
        <p:nvSpPr>
          <p:cNvPr id="11" name="正方形/長方形 10"/>
          <p:cNvSpPr/>
          <p:nvPr userDrawn="1"/>
        </p:nvSpPr>
        <p:spPr bwMode="auto">
          <a:xfrm>
            <a:off x="1634331" y="3132137"/>
            <a:ext cx="872331" cy="2819400"/>
          </a:xfrm>
          <a:prstGeom prst="rect">
            <a:avLst/>
          </a:prstGeom>
          <a:solidFill>
            <a:srgbClr val="376092"/>
          </a:solidFill>
          <a:ln w="38100" cap="sq" cmpd="sng" algn="ctr">
            <a:solidFill>
              <a:srgbClr val="37609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1963" y="1884341"/>
            <a:ext cx="5935662" cy="72485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50025" y="1884341"/>
            <a:ext cx="5935663" cy="72485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C6A59-D97A-40CC-8D04-C7788F30EB5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15131" y="1884342"/>
            <a:ext cx="12072144" cy="3381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15131" y="5646737"/>
            <a:ext cx="12070557" cy="34861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C6A59-D97A-40CC-8D04-C7788F30EB5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20513" cy="162877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0875" y="2187575"/>
            <a:ext cx="5754688" cy="911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875" y="3098800"/>
            <a:ext cx="5754688" cy="562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615113" y="2187575"/>
            <a:ext cx="5756275" cy="911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615113" y="3098800"/>
            <a:ext cx="5756275" cy="562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0DF60-4766-4F31-9A56-71152BDF3F36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EB0C9-E24B-463D-BB62-FF98DEA61778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94DB2-09C9-4810-9F23-4FAAE8E978D7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871" name="Rectangle 15"/>
          <p:cNvSpPr>
            <a:spLocks noChangeArrowheads="1"/>
          </p:cNvSpPr>
          <p:nvPr/>
        </p:nvSpPr>
        <p:spPr bwMode="auto">
          <a:xfrm>
            <a:off x="0" y="0"/>
            <a:ext cx="13022263" cy="12271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  <a:headEnd type="none" w="sm" len="sm"/>
            <a:tailEnd type="none" w="sm" len="sm"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altLang="ja-JP" dirty="0">
              <a:latin typeface="Helvetica Neue Condensed Black"/>
              <a:ea typeface="ヒラギノ角ゴ Std W8"/>
            </a:endParaRPr>
          </a:p>
        </p:txBody>
      </p:sp>
      <p:sp>
        <p:nvSpPr>
          <p:cNvPr id="1913859" name="Line 3"/>
          <p:cNvSpPr>
            <a:spLocks noChangeShapeType="1"/>
          </p:cNvSpPr>
          <p:nvPr/>
        </p:nvSpPr>
        <p:spPr bwMode="auto">
          <a:xfrm>
            <a:off x="0" y="9448800"/>
            <a:ext cx="13022263" cy="0"/>
          </a:xfrm>
          <a:prstGeom prst="line">
            <a:avLst/>
          </a:prstGeom>
          <a:noFill/>
          <a:ln w="25400" cap="sq">
            <a:solidFill>
              <a:srgbClr val="37609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455737"/>
            <a:ext cx="12023725" cy="767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3" rIns="0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9138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487275" y="9405938"/>
            <a:ext cx="534988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kumimoji="1" sz="1000">
                <a:solidFill>
                  <a:srgbClr val="336699"/>
                </a:solidFill>
                <a:latin typeface="Arial" charset="0"/>
                <a:ea typeface="굴림" pitchFamily="34" charset="-127"/>
              </a:defRPr>
            </a:lvl1pPr>
          </a:lstStyle>
          <a:p>
            <a:fld id="{4AB2DD74-10E0-4AB2-B6D0-27B412D7252C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09588" y="169863"/>
            <a:ext cx="12007850" cy="82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0" y="9448800"/>
            <a:ext cx="4206875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Copyright(C) 2012 YRP Ubiquitous Networking Laboratory</a:t>
            </a:r>
            <a:endParaRPr kumimoji="1" lang="ja-JP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72" r:id="rId2"/>
    <p:sldLayoutId id="2147483690" r:id="rId3"/>
    <p:sldLayoutId id="2147483673" r:id="rId4"/>
    <p:sldLayoutId id="2147483674" r:id="rId5"/>
    <p:sldLayoutId id="2147483689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322388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glow rad="101600">
              <a:schemeClr val="bg2">
                <a:lumMod val="75000"/>
                <a:lumOff val="25000"/>
                <a:alpha val="75000"/>
              </a:schemeClr>
            </a:glow>
          </a:effectLst>
          <a:latin typeface="Franklin Gothic Demi" pitchFamily="34" charset="0"/>
          <a:ea typeface="ヒラギノ角ゴ Std W8"/>
          <a:cs typeface="+mj-cs"/>
        </a:defRPr>
      </a:lvl1pPr>
      <a:lvl2pPr algn="l" defTabSz="1322388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2pPr>
      <a:lvl3pPr algn="l" defTabSz="1322388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3pPr>
      <a:lvl4pPr algn="l" defTabSz="1322388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4pPr>
      <a:lvl5pPr algn="l" defTabSz="1322388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Franklin Gothic Demi" pitchFamily="34" charset="0"/>
          <a:ea typeface="ＤＦＧ平成ゴシック体W7" pitchFamily="50" charset="-128"/>
        </a:defRPr>
      </a:lvl5pPr>
      <a:lvl6pPr marL="457200" algn="l" defTabSz="1322388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6pPr>
      <a:lvl7pPr marL="914400" algn="l" defTabSz="1322388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7pPr>
      <a:lvl8pPr marL="1371600" algn="l" defTabSz="1322388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8pPr>
      <a:lvl9pPr marL="1828800" algn="l" defTabSz="1322388" rtl="0" eaLnBrk="1" fontAlgn="base" hangingPunct="1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ＤＦＧ平成ゴシック体W7" pitchFamily="50" charset="-128"/>
          <a:ea typeface="ＤＦＧ平成ゴシック体W7" pitchFamily="50" charset="-128"/>
        </a:defRPr>
      </a:lvl9pPr>
    </p:titleStyle>
    <p:bodyStyle>
      <a:lvl1pPr marL="444500" indent="-444500" algn="l" defTabSz="1322388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Font typeface="平成明朝" pitchFamily="17" charset="-128"/>
        <a:buChar char="■"/>
        <a:tabLst>
          <a:tab pos="1054100" algn="l"/>
        </a:tabLst>
        <a:defRPr kumimoji="1" sz="2400" b="0" i="0">
          <a:solidFill>
            <a:srgbClr val="464646"/>
          </a:solidFill>
          <a:latin typeface="ヒラギノ角ゴ Pro W6"/>
          <a:ea typeface="ヒラギノ角ゴ Pro W6"/>
          <a:cs typeface="ヒラギノ角ゴ Pro W6"/>
        </a:defRPr>
      </a:lvl1pPr>
      <a:lvl2pPr marL="901700" indent="-368300" algn="l" defTabSz="1322388" rtl="0" eaLnBrk="1" fontAlgn="base" hangingPunct="1">
        <a:spcBef>
          <a:spcPct val="35000"/>
        </a:spcBef>
        <a:spcAft>
          <a:spcPct val="0"/>
        </a:spcAft>
        <a:buClr>
          <a:schemeClr val="bg1"/>
        </a:buClr>
        <a:buSzPct val="75000"/>
        <a:buFont typeface="ヒラギノ角ゴ ProN W3"/>
        <a:buChar char="▶"/>
        <a:tabLst>
          <a:tab pos="901700" algn="l"/>
        </a:tabLst>
        <a:defRPr kumimoji="1" sz="2000">
          <a:solidFill>
            <a:srgbClr val="464646"/>
          </a:solidFill>
          <a:latin typeface="+mn-lt"/>
          <a:ea typeface="ヒラギノ角ゴ Pro W3"/>
        </a:defRPr>
      </a:lvl2pPr>
      <a:lvl3pPr marL="1079500" indent="-177800" algn="l" defTabSz="1322388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"/>
        <a:tabLst>
          <a:tab pos="1054100" algn="l"/>
        </a:tabLst>
        <a:defRPr kumimoji="1" sz="1800">
          <a:solidFill>
            <a:srgbClr val="464646"/>
          </a:solidFill>
          <a:latin typeface="+mn-lt"/>
          <a:ea typeface="ヒラギノ角ゴ Pro W3"/>
        </a:defRPr>
      </a:lvl3pPr>
      <a:lvl4pPr marL="1257300" indent="-177800" algn="l" defTabSz="1322388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Wingdings" charset="2"/>
        <a:buChar char="u"/>
        <a:tabLst>
          <a:tab pos="1257300" algn="l"/>
        </a:tabLst>
        <a:defRPr kumimoji="1" sz="1400">
          <a:solidFill>
            <a:srgbClr val="464646"/>
          </a:solidFill>
          <a:latin typeface="+mn-lt"/>
          <a:ea typeface="ヒラギノ角ゴ Pro W3"/>
        </a:defRPr>
      </a:lvl4pPr>
      <a:lvl5pPr marL="1346200" indent="0" algn="l" defTabSz="1322388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tabLst>
          <a:tab pos="1346200" algn="l"/>
        </a:tabLst>
        <a:defRPr kumimoji="1" sz="1200">
          <a:solidFill>
            <a:srgbClr val="464646"/>
          </a:solidFill>
          <a:latin typeface="+mn-lt"/>
          <a:ea typeface="ヒラギノ角ゴ Pro W3"/>
        </a:defRPr>
      </a:lvl5pPr>
      <a:lvl6pPr marL="3157538" indent="-330200" algn="l" defTabSz="1322388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tabLst>
          <a:tab pos="1054100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6pPr>
      <a:lvl7pPr marL="3614738" indent="-330200" algn="l" defTabSz="1322388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tabLst>
          <a:tab pos="1054100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7pPr>
      <a:lvl8pPr marL="4071938" indent="-330200" algn="l" defTabSz="1322388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tabLst>
          <a:tab pos="1054100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8pPr>
      <a:lvl9pPr marL="4529138" indent="-330200" algn="l" defTabSz="1322388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tabLst>
          <a:tab pos="1054100" algn="l"/>
        </a:tabLst>
        <a:defRPr kumimoji="1">
          <a:solidFill>
            <a:srgbClr val="336699"/>
          </a:solidFill>
          <a:latin typeface="+mn-lt"/>
          <a:ea typeface="ＤＦＧ平成ゴシック体W3" pitchFamily="50" charset="-128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sz="quarter" idx="1"/>
          </p:nvPr>
        </p:nvSpPr>
        <p:spPr>
          <a:xfrm>
            <a:off x="1867662" y="7313629"/>
            <a:ext cx="10501385" cy="747306"/>
          </a:xfrm>
        </p:spPr>
        <p:txBody>
          <a:bodyPr/>
          <a:lstStyle/>
          <a:p>
            <a:pPr algn="r"/>
            <a:r>
              <a:rPr kumimoji="1" lang="en-US" altLang="ja-JP" dirty="0" smtClean="0"/>
              <a:t>2012.10.24.</a:t>
            </a:r>
            <a:endParaRPr kumimoji="1" lang="ja-JP" altLang="en-US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ctrTitle" sz="quarter"/>
          </p:nvPr>
        </p:nvSpPr>
        <p:spPr>
          <a:xfrm>
            <a:off x="1862931" y="2813943"/>
            <a:ext cx="10403714" cy="2308310"/>
          </a:xfrm>
        </p:spPr>
        <p:txBody>
          <a:bodyPr/>
          <a:lstStyle/>
          <a:p>
            <a:r>
              <a:rPr kumimoji="1" lang="en-US" altLang="ja-JP" sz="4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Mission and Work Contents of </a:t>
            </a:r>
            <a:br>
              <a:rPr kumimoji="1" lang="en-US" altLang="ja-JP" sz="4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kumimoji="1" lang="en-US" altLang="ja-JP" sz="4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Technical Committee</a:t>
            </a:r>
            <a:br>
              <a:rPr kumimoji="1" lang="en-US" altLang="ja-JP" sz="4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lang="en-US" altLang="ja-JP" sz="4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Open Data Promotion Consortium</a:t>
            </a:r>
            <a:endParaRPr kumimoji="1" lang="ja-JP" altLang="en-US" sz="48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263659" y="228372"/>
            <a:ext cx="1296145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dirty="0" smtClean="0">
                <a:solidFill>
                  <a:schemeClr val="bg2"/>
                </a:solidFill>
                <a:latin typeface="Century" panose="02040604050505020304" pitchFamily="18" charset="0"/>
                <a:ea typeface="ＤＦ華康ゴシック体W5" pitchFamily="49" charset="-128"/>
                <a:cs typeface="ヒラギノ角ゴ ProN W6"/>
              </a:rPr>
              <a:t>Ref. 1-4</a:t>
            </a:r>
            <a:endParaRPr kumimoji="1" lang="ja-JP" altLang="en-US" dirty="0" smtClean="0">
              <a:solidFill>
                <a:schemeClr val="bg2"/>
              </a:solidFill>
              <a:latin typeface="ＤＦ華康ゴシック体W5" pitchFamily="49" charset="-128"/>
              <a:ea typeface="ＤＦ華康ゴシック体W5" pitchFamily="49" charset="-128"/>
              <a:cs typeface="ヒラギノ角ゴ ProN W6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35067" y="9349233"/>
            <a:ext cx="6815683" cy="307777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bg2"/>
                </a:solidFill>
              </a:rPr>
              <a:t>This document is a provisional translation by Open Data Promotion Consortium</a:t>
            </a:r>
            <a:endParaRPr lang="ja-JP" altLang="ja-JP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of Establishment of the Technical Committee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79425" y="1955779"/>
            <a:ext cx="7255842" cy="4297110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sz="21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Rising Interest and </a:t>
            </a:r>
            <a:r>
              <a:rPr lang="en-US" altLang="ja-JP" sz="21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Expectation</a:t>
            </a:r>
            <a:r>
              <a:rPr kumimoji="1" lang="en-US" altLang="ja-JP" sz="21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1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for Open Data Utilization</a:t>
            </a:r>
            <a:endParaRPr kumimoji="1" lang="ja-JP" altLang="en-US" sz="21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1"/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US </a:t>
            </a:r>
            <a:r>
              <a:rPr lang="en-US" altLang="ja-JP" dirty="0" smtClean="0"/>
              <a:t>: </a:t>
            </a:r>
            <a:r>
              <a:rPr lang="en-US" altLang="ja-JP" i="1" dirty="0" smtClean="0"/>
              <a:t>BUILDING A 21ST CENTURY DIGITAL GOVERNMENT </a:t>
            </a:r>
            <a:r>
              <a:rPr lang="en-US" altLang="ja-JP" i="1" dirty="0"/>
              <a:t> </a:t>
            </a:r>
            <a:r>
              <a:rPr lang="en-US" altLang="ja-JP" i="1" dirty="0" smtClean="0"/>
              <a:t> </a:t>
            </a:r>
            <a:r>
              <a:rPr lang="en-US" altLang="ja-JP" dirty="0" smtClean="0"/>
              <a:t>(May, 2012) </a:t>
            </a:r>
          </a:p>
          <a:p>
            <a:pPr lvl="2"/>
            <a:r>
              <a:rPr lang="ja-JP" altLang="en-US" sz="17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 memorandum issued by the Obama Administration which stated its intention of positive promotion of open data. </a:t>
            </a:r>
          </a:p>
          <a:p>
            <a:pPr lvl="1"/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EU: </a:t>
            </a:r>
            <a:r>
              <a:rPr lang="en-US" altLang="ja-JP" i="1" dirty="0" smtClean="0"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Open Data Strategy of Europe 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(end of 2011)</a:t>
            </a:r>
            <a:endParaRPr lang="ja-JP" altLang="en-US" sz="17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2"/>
            <a:r>
              <a:rPr lang="en-US" altLang="ja-JP" sz="17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It mentioned its position to support the research and development  of data processing technology in the EU region. </a:t>
            </a:r>
            <a:r>
              <a:rPr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Wingdings" pitchFamily="2" charset="2"/>
              </a:rPr>
              <a:t> UK and France have been actively making the public data open to the public and promoting their utilization.</a:t>
            </a:r>
            <a:r>
              <a:rPr lang="en-US" altLang="ja-JP" sz="17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Wingdings" pitchFamily="2" charset="2"/>
              </a:rPr>
              <a:t> </a:t>
            </a:r>
            <a:endParaRPr lang="ja-JP" altLang="en-US" sz="17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  <a:sym typeface="Wingdings" pitchFamily="2" charset="2"/>
            </a:endParaRPr>
          </a:p>
          <a:p>
            <a:pPr lvl="1"/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Australia : </a:t>
            </a:r>
            <a:r>
              <a:rPr lang="en-US" altLang="ja-JP" i="1" dirty="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Open Government Declaration</a:t>
            </a:r>
            <a:r>
              <a:rPr lang="ja-JP" altLang="en-US" i="1" dirty="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2010)</a:t>
            </a:r>
          </a:p>
          <a:p>
            <a:pPr lvl="2"/>
            <a:r>
              <a:rPr lang="ja-JP" altLang="en-US" sz="17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It declared the information owned by the public body is a valuable asset, and making the public information open to the public would generate new services and new public values.</a:t>
            </a:r>
          </a:p>
          <a:p>
            <a:pPr lvl="1"/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Japan : </a:t>
            </a:r>
            <a:r>
              <a:rPr lang="en-US" altLang="ja-JP" i="1" dirty="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E-Government Open Data Strategy 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(July, 2012)</a:t>
            </a:r>
            <a:endParaRPr lang="ja-JP" altLang="en-US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2"/>
            <a:r>
              <a:rPr lang="ja-JP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It aims to promote the creation of new businesses and the optimization of business activities by provision of public data in the form that allows their secondary use. </a:t>
            </a:r>
            <a:endParaRPr lang="ja-JP" altLang="en-US" sz="19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endParaRPr lang="ja-JP" altLang="en-US" dirty="0" smtClean="0"/>
          </a:p>
          <a:p>
            <a:endParaRPr lang="ja-JP" altLang="en-US" dirty="0"/>
          </a:p>
          <a:p>
            <a:pPr lvl="2"/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2"/>
          </p:nvPr>
        </p:nvSpPr>
        <p:spPr>
          <a:xfrm>
            <a:off x="7519243" y="1955779"/>
            <a:ext cx="5112568" cy="4297110"/>
          </a:xfrm>
        </p:spPr>
        <p:txBody>
          <a:bodyPr>
            <a:normAutofit/>
          </a:bodyPr>
          <a:lstStyle/>
          <a:p>
            <a:r>
              <a:rPr kumimoji="1"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Emergence of New Open Data</a:t>
            </a:r>
            <a:endParaRPr kumimoji="1" lang="ja-JP" altLang="en-US" sz="1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990600" lvl="1" indent="-457200">
              <a:buFont typeface="+mj-lt"/>
              <a:buAutoNum type="arabicPeriod"/>
            </a:pP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advancement of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</a:t>
            </a:r>
            <a:r>
              <a:rPr kumimoji="1"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oT</a:t>
            </a:r>
            <a:r>
              <a:rPr lang="ja-JP" altLang="en-US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(Internet of Things)</a:t>
            </a:r>
            <a:r>
              <a:rPr lang="ja-JP" altLang="en-US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technology</a:t>
            </a:r>
            <a:r>
              <a:rPr lang="ja-JP" altLang="en-US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prompted the movement of opening and sharing real-time information including sensor information.</a:t>
            </a:r>
            <a:endParaRPr lang="ja-JP" altLang="en-US" sz="1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2"/>
            <a:r>
              <a:rPr kumimoji="1" lang="en-US" altLang="ja-JP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cosm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former </a:t>
            </a:r>
            <a:r>
              <a:rPr kumimoji="1" lang="en-US" altLang="ja-JP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Pachube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/>
            <a:r>
              <a:rPr lang="en-US" altLang="ja-JP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ThingSpeak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</a:t>
            </a:r>
          </a:p>
          <a:p>
            <a:pPr lvl="2"/>
            <a:r>
              <a:rPr lang="en-US" altLang="ja-JP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OpenSense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etc. </a:t>
            </a:r>
            <a:r>
              <a:rPr lang="ja-JP" altLang="en-US" dirty="0" smtClean="0"/>
              <a:t>		</a:t>
            </a:r>
          </a:p>
          <a:p>
            <a:pPr marL="990600" lvl="1" indent="-457200">
              <a:buFont typeface="+mj-lt"/>
              <a:buAutoNum type="arabicPeriod"/>
            </a:pPr>
            <a:r>
              <a:rPr kumimoji="1"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Information of SNS (Social Network Service) </a:t>
            </a:r>
            <a:endParaRPr kumimoji="1" lang="ja-JP" altLang="en-US" sz="1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2"/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</a:p>
          <a:p>
            <a:pPr lvl="2"/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endParaRPr lang="ja-JP" alt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ja-JP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Mixi</a:t>
            </a:r>
            <a:r>
              <a:rPr lang="en-US" altLang="ja-JP" dirty="0" smtClean="0">
                <a:cs typeface="Arial" panose="020B0604020202020204" pitchFamily="34" charset="0"/>
              </a:rPr>
              <a:t>   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kumimoji="1" lang="ja-JP" alt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3"/>
          </p:nvPr>
        </p:nvSpPr>
        <p:spPr>
          <a:xfrm>
            <a:off x="461963" y="6396905"/>
            <a:ext cx="12025832" cy="2735983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Requirements for the Promotion of Open Data Utilization </a:t>
            </a:r>
            <a:endParaRPr lang="ja-JP" altLang="en-US" sz="19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1"/>
            <a:r>
              <a:rPr lang="en-US" altLang="ja-JP" sz="17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government and local authorities must make their data open. </a:t>
            </a:r>
            <a:endParaRPr lang="ja-JP" altLang="en-US" sz="17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1"/>
            <a:r>
              <a:rPr lang="en-US" altLang="ja-JP" sz="17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Format Unification of Released Data </a:t>
            </a:r>
            <a:endParaRPr lang="ja-JP" altLang="en-US" sz="17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2"/>
            <a:r>
              <a:rPr lang="en-US" altLang="ja-JP" sz="17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It has been pointed out that data had been made open in PDF or JPEG format unsuitable for the secondary use; formats are different from office to office and it takes time for organizing collected data, etc.</a:t>
            </a:r>
            <a:endParaRPr lang="ja-JP" altLang="en-US" sz="17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endParaRPr lang="ja-JP" altLang="en-US" dirty="0" smtClean="0"/>
          </a:p>
          <a:p>
            <a:r>
              <a:rPr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It is indispensable to establish the technological standards to realize the environment to allow the distribution of various kinds of open data prepared and owned by the public and private sectors.</a:t>
            </a:r>
            <a:endParaRPr kumimoji="1" lang="ja-JP" altLang="en-US" sz="19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2</a:t>
            </a:fld>
            <a:endParaRPr lang="en-US" altLang="ja-JP"/>
          </a:p>
        </p:txBody>
      </p:sp>
      <p:sp>
        <p:nvSpPr>
          <p:cNvPr id="5" name="下矢印 4"/>
          <p:cNvSpPr/>
          <p:nvPr/>
        </p:nvSpPr>
        <p:spPr bwMode="auto">
          <a:xfrm>
            <a:off x="5935067" y="7765057"/>
            <a:ext cx="1008112" cy="648072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175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直線コネクタ 47"/>
          <p:cNvCxnSpPr/>
          <p:nvPr/>
        </p:nvCxnSpPr>
        <p:spPr>
          <a:xfrm rot="16200000" flipV="1">
            <a:off x="8442745" y="7972519"/>
            <a:ext cx="609600" cy="228600"/>
          </a:xfrm>
          <a:prstGeom prst="line">
            <a:avLst/>
          </a:prstGeom>
          <a:ln w="57150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H="1" flipV="1">
            <a:off x="7837252" y="7782018"/>
            <a:ext cx="228600" cy="481267"/>
          </a:xfrm>
          <a:prstGeom prst="line">
            <a:avLst/>
          </a:prstGeom>
          <a:ln w="57150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V="1">
            <a:off x="6615522" y="7828871"/>
            <a:ext cx="0" cy="664752"/>
          </a:xfrm>
          <a:prstGeom prst="line">
            <a:avLst/>
          </a:prstGeom>
          <a:ln w="57150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V="1">
            <a:off x="4111641" y="7868205"/>
            <a:ext cx="428361" cy="304800"/>
          </a:xfrm>
          <a:prstGeom prst="line">
            <a:avLst/>
          </a:prstGeom>
          <a:ln w="57150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>
            <a:stCxn id="15" idx="0"/>
          </p:cNvCxnSpPr>
          <p:nvPr/>
        </p:nvCxnSpPr>
        <p:spPr>
          <a:xfrm flipV="1">
            <a:off x="2223824" y="7802431"/>
            <a:ext cx="342220" cy="207180"/>
          </a:xfrm>
          <a:prstGeom prst="line">
            <a:avLst/>
          </a:prstGeom>
          <a:ln w="57150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>
            <a:stCxn id="21" idx="0"/>
          </p:cNvCxnSpPr>
          <p:nvPr/>
        </p:nvCxnSpPr>
        <p:spPr>
          <a:xfrm flipH="1" flipV="1">
            <a:off x="9585745" y="7782019"/>
            <a:ext cx="561958" cy="718722"/>
          </a:xfrm>
          <a:prstGeom prst="line">
            <a:avLst/>
          </a:prstGeom>
          <a:ln w="57150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22" idx="0"/>
          </p:cNvCxnSpPr>
          <p:nvPr/>
        </p:nvCxnSpPr>
        <p:spPr>
          <a:xfrm flipH="1" flipV="1">
            <a:off x="10147703" y="7737773"/>
            <a:ext cx="500399" cy="762968"/>
          </a:xfrm>
          <a:prstGeom prst="line">
            <a:avLst/>
          </a:prstGeom>
          <a:ln w="57150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>
            <a:stCxn id="16" idx="0"/>
          </p:cNvCxnSpPr>
          <p:nvPr/>
        </p:nvCxnSpPr>
        <p:spPr>
          <a:xfrm flipH="1" flipV="1">
            <a:off x="11186649" y="7604273"/>
            <a:ext cx="429199" cy="558746"/>
          </a:xfrm>
          <a:prstGeom prst="line">
            <a:avLst/>
          </a:prstGeom>
          <a:ln w="57150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Open Data as the Targe</a:t>
            </a:r>
            <a:r>
              <a:rPr lang="en-US" altLang="ja-JP" sz="2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 of Survey by the Technical Committee</a:t>
            </a:r>
            <a:endParaRPr kumimoji="1" lang="ja-JP" altLang="en-US" sz="28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09587" y="1829097"/>
            <a:ext cx="5938319" cy="3861364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sz="2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Statistical Information </a:t>
            </a:r>
            <a:endParaRPr lang="ja-JP" altLang="en-US" sz="22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sz="2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Geographical Information </a:t>
            </a:r>
            <a:endParaRPr lang="ja-JP" altLang="en-US" sz="22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1"/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Public Facilities &amp; Their Location </a:t>
            </a:r>
            <a:endParaRPr lang="ja-JP" altLang="en-US" sz="1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sz="2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Sensor Data (Real –Time Data)</a:t>
            </a:r>
            <a:endParaRPr kumimoji="1" lang="ja-JP" altLang="en-US" sz="22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1"/>
            <a:r>
              <a:rPr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Environment Info. (Temperature, Humidity, etc.), Energy Info., Biological </a:t>
            </a:r>
            <a:r>
              <a:rPr lang="en-US" altLang="ja-JP" sz="19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</a:t>
            </a:r>
            <a:r>
              <a:rPr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nfo., Public Transportation (Location, Traffic Obstruction </a:t>
            </a:r>
            <a:r>
              <a:rPr lang="en-US" altLang="ja-JP" sz="19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</a:t>
            </a:r>
            <a:r>
              <a:rPr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nfo.) etc. </a:t>
            </a:r>
          </a:p>
          <a:p>
            <a:r>
              <a:rPr kumimoji="1" lang="en-US" altLang="ja-JP" sz="2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Distribution / </a:t>
            </a:r>
            <a:r>
              <a:rPr lang="en-US" altLang="ja-JP" sz="2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Traceability Information </a:t>
            </a:r>
            <a:endParaRPr kumimoji="1" lang="ja-JP" altLang="en-US" sz="22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1"/>
            <a:r>
              <a:rPr kumimoji="1"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Product </a:t>
            </a:r>
            <a:r>
              <a:rPr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Inspection / Passage Record Info. Utilizing </a:t>
            </a:r>
            <a:r>
              <a:rPr kumimoji="1"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RFID etc.</a:t>
            </a:r>
            <a:endParaRPr kumimoji="1" lang="ja-JP" altLang="en-US" sz="19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1"/>
            <a:r>
              <a:rPr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Product In-Out Record between Plural Corporations etc.</a:t>
            </a:r>
            <a:endParaRPr lang="ja-JP" altLang="en-US" sz="19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sz="23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Disaster Prevention Information </a:t>
            </a:r>
            <a:endParaRPr lang="ja-JP" altLang="en-US" sz="23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1"/>
            <a:r>
              <a:rPr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Meteorological Info., Monitoring of River and Public Facilities etc. </a:t>
            </a:r>
            <a:endParaRPr lang="ja-JP" altLang="en-US" sz="19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7" name="コンテンツ プレースホルダー 66"/>
          <p:cNvSpPr>
            <a:spLocks noGrp="1"/>
          </p:cNvSpPr>
          <p:nvPr>
            <p:ph sz="half" idx="2"/>
          </p:nvPr>
        </p:nvSpPr>
        <p:spPr>
          <a:xfrm>
            <a:off x="6550025" y="1884341"/>
            <a:ext cx="6153794" cy="3559324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sz="2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Characteristics of </a:t>
            </a:r>
            <a:r>
              <a:rPr lang="en-US" altLang="ja-JP" sz="2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</a:t>
            </a:r>
            <a:r>
              <a:rPr kumimoji="1" lang="en-US" altLang="ja-JP" sz="2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hese Data </a:t>
            </a:r>
            <a:endParaRPr kumimoji="1" lang="ja-JP" altLang="en-US" sz="26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1"/>
            <a:r>
              <a:rPr lang="en-US" altLang="ja-JP" sz="23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Real-Time Data</a:t>
            </a:r>
            <a:endParaRPr lang="ja-JP" altLang="en-US" sz="23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1"/>
            <a:r>
              <a:rPr lang="en-US" altLang="ja-JP" sz="23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Data Size is Voluminous</a:t>
            </a:r>
            <a:r>
              <a:rPr lang="ja-JP" altLang="en-US" sz="23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3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</a:t>
            </a:r>
            <a:r>
              <a:rPr lang="en-US" altLang="ja-JP" sz="23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Gbytes</a:t>
            </a:r>
            <a:r>
              <a:rPr lang="en-US" altLang="ja-JP" sz="23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- </a:t>
            </a:r>
            <a:r>
              <a:rPr lang="en-US" altLang="ja-JP" sz="23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Tbytes</a:t>
            </a:r>
            <a:r>
              <a:rPr lang="en-US" altLang="ja-JP" sz="23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  <a:endParaRPr lang="en-US" altLang="ja-JP" sz="23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533400" lvl="1" indent="0">
              <a:buNone/>
            </a:pPr>
            <a:endParaRPr lang="en-US" altLang="ja-JP" sz="10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2"/>
            <a:r>
              <a:rPr lang="ja-JP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Example : Monitoring of gas / water-supply / power meters of 100 households every 5 minutes for 1 month makes the data size as large 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as 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100GB. </a:t>
            </a:r>
            <a:endParaRPr lang="en-US" altLang="ja-JP" sz="8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901700" lvl="2" indent="0">
              <a:buNone/>
            </a:pPr>
            <a:endParaRPr lang="ja-JP" altLang="en-US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1"/>
            <a:r>
              <a:rPr lang="en-US" altLang="ja-JP" sz="23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Exposable data change in accordance with the situation. </a:t>
            </a:r>
            <a:endParaRPr lang="ja-JP" altLang="en-US" sz="23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2"/>
            <a:r>
              <a:rPr lang="ja-JP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Example : The transaction information (product in-out record) in the category of traceability data is essentially non-exposable information. </a:t>
            </a:r>
            <a:r>
              <a:rPr lang="ja-JP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/>
            </a:r>
            <a:br>
              <a:rPr lang="ja-JP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Only in case of accidents or problems of the product or food, the information is disclosed.</a:t>
            </a:r>
            <a:endParaRPr lang="ja-JP" altLang="en-US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3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/>
        </p:nvSpPr>
        <p:spPr bwMode="auto">
          <a:xfrm>
            <a:off x="822500" y="8779855"/>
            <a:ext cx="1590036" cy="7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0" tIns="66606" rIns="108000" bIns="66606" rtlCol="0">
            <a:prstTxWarp prst="textNoShape">
              <a:avLst/>
            </a:prstTxWarp>
            <a:spAutoFit/>
          </a:bodyPr>
          <a:lstStyle/>
          <a:p>
            <a:pPr latinLnBrk="0">
              <a:lnSpc>
                <a:spcPct val="90000"/>
              </a:lnSpc>
              <a:spcBef>
                <a:spcPct val="50000"/>
              </a:spcBef>
            </a:pPr>
            <a:r>
              <a:rPr kumimoji="1" lang="en-US" altLang="ja-JP" sz="1000" dirty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</a:t>
            </a:r>
            <a:r>
              <a:rPr kumimoji="1" lang="en-US" altLang="ja-JP" sz="10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ensors on Farms /</a:t>
            </a:r>
          </a:p>
          <a:p>
            <a:pPr latinLnBrk="0">
              <a:lnSpc>
                <a:spcPct val="90000"/>
              </a:lnSpc>
              <a:spcBef>
                <a:spcPct val="50000"/>
              </a:spcBef>
            </a:pPr>
            <a:r>
              <a:rPr kumimoji="1" lang="en-US" altLang="ja-JP" sz="10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Cultivated Lands </a:t>
            </a:r>
            <a:br>
              <a:rPr kumimoji="1" lang="en-US" altLang="ja-JP" sz="10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kumimoji="1" lang="en-US" altLang="ja-JP" sz="10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(Environment Info. </a:t>
            </a:r>
            <a:r>
              <a:rPr kumimoji="1" lang="en-US" altLang="ja-JP" sz="1000" dirty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</a:t>
            </a:r>
            <a:r>
              <a:rPr kumimoji="1" lang="en-US" altLang="ja-JP" sz="10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ensors)</a:t>
            </a:r>
            <a:endParaRPr kumimoji="1" lang="ja-JP" altLang="en-US" sz="1000" dirty="0" smtClean="0">
              <a:solidFill>
                <a:schemeClr val="bg2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 bwMode="auto">
          <a:xfrm>
            <a:off x="7424019" y="8808459"/>
            <a:ext cx="1528644" cy="4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0" tIns="66606" rIns="108000" bIns="66606" rtlCol="0">
            <a:prstTxWarp prst="textNoShape">
              <a:avLst/>
            </a:prstTxWarp>
            <a:spAutoFit/>
          </a:bodyPr>
          <a:lstStyle/>
          <a:p>
            <a:pPr latinLnBrk="0">
              <a:lnSpc>
                <a:spcPct val="90000"/>
              </a:lnSpc>
              <a:spcBef>
                <a:spcPct val="50000"/>
              </a:spcBef>
            </a:pPr>
            <a:r>
              <a:rPr kumimoji="1" lang="en-US" altLang="ja-JP" sz="10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Smart Meters</a:t>
            </a:r>
            <a:br>
              <a:rPr kumimoji="1" lang="en-US" altLang="ja-JP" sz="10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kumimoji="1" lang="en-US" altLang="ja-JP" sz="10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(Power, Gas, Water)</a:t>
            </a:r>
            <a:endParaRPr kumimoji="1" lang="ja-JP" altLang="en-US" sz="1000" dirty="0" smtClean="0">
              <a:solidFill>
                <a:schemeClr val="bg2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 bwMode="auto">
          <a:xfrm>
            <a:off x="11246172" y="8808459"/>
            <a:ext cx="1241103" cy="42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0" tIns="66606" rIns="108000" bIns="66606" rtlCol="0">
            <a:prstTxWarp prst="textNoShape">
              <a:avLst/>
            </a:prstTxWarp>
            <a:spAutoFit/>
          </a:bodyPr>
          <a:lstStyle/>
          <a:p>
            <a:pPr latinLnBrk="0">
              <a:lnSpc>
                <a:spcPct val="90000"/>
              </a:lnSpc>
              <a:spcBef>
                <a:spcPct val="50000"/>
              </a:spcBef>
            </a:pPr>
            <a:r>
              <a:rPr kumimoji="1" lang="en-US" altLang="ja-JP" sz="105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SNS</a:t>
            </a:r>
            <a:r>
              <a:rPr kumimoji="1" lang="en-US" altLang="ja-JP" sz="1050" dirty="0" smtClean="0">
                <a:solidFill>
                  <a:schemeClr val="bg2"/>
                </a:solidFill>
                <a:latin typeface="ヒラギノ角ゴ Pro W6"/>
                <a:ea typeface="ヒラギノ角ゴ Pro W6"/>
                <a:cs typeface="ヒラギノ角ゴ Pro W6"/>
              </a:rPr>
              <a:t/>
            </a:r>
            <a:br>
              <a:rPr kumimoji="1" lang="en-US" altLang="ja-JP" sz="1050" dirty="0" smtClean="0">
                <a:solidFill>
                  <a:schemeClr val="bg2"/>
                </a:solidFill>
                <a:latin typeface="ヒラギノ角ゴ Pro W6"/>
                <a:ea typeface="ヒラギノ角ゴ Pro W6"/>
                <a:cs typeface="ヒラギノ角ゴ Pro W6"/>
              </a:rPr>
            </a:br>
            <a:r>
              <a:rPr kumimoji="1" lang="en-US" altLang="ja-JP" sz="105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(Human Sensor)</a:t>
            </a:r>
            <a:endParaRPr kumimoji="1" lang="en-US" altLang="ja-JP" sz="1050" dirty="0" smtClean="0">
              <a:solidFill>
                <a:schemeClr val="bg2"/>
              </a:solidFill>
              <a:latin typeface="ヒラギノ角ゴ Pro W6"/>
              <a:ea typeface="ヒラギノ角ゴ Pro W6"/>
              <a:cs typeface="ヒラギノ角ゴ Pro W6"/>
            </a:endParaRPr>
          </a:p>
        </p:txBody>
      </p:sp>
      <p:sp>
        <p:nvSpPr>
          <p:cNvPr id="8" name="テキスト ボックス 7"/>
          <p:cNvSpPr txBox="1"/>
          <p:nvPr/>
        </p:nvSpPr>
        <p:spPr bwMode="auto">
          <a:xfrm>
            <a:off x="9885561" y="8773169"/>
            <a:ext cx="1088325" cy="2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0" tIns="66606" rIns="108000" bIns="66606" rtlCol="0">
            <a:prstTxWarp prst="textNoShape">
              <a:avLst/>
            </a:prstTxWarp>
            <a:spAutoFit/>
          </a:bodyPr>
          <a:lstStyle/>
          <a:p>
            <a:pPr latinLnBrk="0">
              <a:lnSpc>
                <a:spcPct val="90000"/>
              </a:lnSpc>
              <a:spcBef>
                <a:spcPct val="50000"/>
              </a:spcBef>
            </a:pPr>
            <a:r>
              <a:rPr kumimoji="1" lang="en-US" altLang="ja-JP" sz="1050" dirty="0" smtClean="0">
                <a:solidFill>
                  <a:schemeClr val="bg2"/>
                </a:solidFill>
                <a:latin typeface="ヒラギノ角ゴ Pro W6"/>
                <a:ea typeface="ヒラギノ角ゴ Pro W6"/>
                <a:cs typeface="ヒラギノ角ゴ Pro W6"/>
              </a:rPr>
              <a:t>RFID R/W</a:t>
            </a:r>
            <a:endParaRPr kumimoji="1" lang="ja-JP" altLang="en-US" sz="1050" dirty="0" smtClean="0">
              <a:solidFill>
                <a:schemeClr val="bg2"/>
              </a:solidFill>
              <a:latin typeface="ヒラギノ角ゴ Pro W6"/>
              <a:ea typeface="ヒラギノ角ゴ Pro W6"/>
              <a:cs typeface="ヒラギノ角ゴ Pro W6"/>
            </a:endParaRPr>
          </a:p>
        </p:txBody>
      </p:sp>
      <p:sp>
        <p:nvSpPr>
          <p:cNvPr id="9" name="テキスト ボックス 8"/>
          <p:cNvSpPr txBox="1"/>
          <p:nvPr/>
        </p:nvSpPr>
        <p:spPr bwMode="auto">
          <a:xfrm>
            <a:off x="2404936" y="9179988"/>
            <a:ext cx="1403712" cy="28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0" tIns="66606" rIns="108000" bIns="66606" rtlCol="0">
            <a:prstTxWarp prst="textNoShape">
              <a:avLst/>
            </a:prstTxWarp>
            <a:spAutoFit/>
          </a:bodyPr>
          <a:lstStyle/>
          <a:p>
            <a:pPr algn="l" latinLnBrk="0">
              <a:lnSpc>
                <a:spcPct val="90000"/>
              </a:lnSpc>
              <a:spcBef>
                <a:spcPct val="50000"/>
              </a:spcBef>
            </a:pPr>
            <a:r>
              <a:rPr kumimoji="1" lang="en-US" altLang="ja-JP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Environment Info.</a:t>
            </a:r>
            <a:endParaRPr kumimoji="1" lang="ja-JP" altLang="en-US" sz="1100" dirty="0" smtClean="0">
              <a:solidFill>
                <a:schemeClr val="bg2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 bwMode="auto">
          <a:xfrm>
            <a:off x="4747045" y="9061201"/>
            <a:ext cx="2362928" cy="27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0" tIns="66606" rIns="108000" bIns="66606" rtlCol="0">
            <a:prstTxWarp prst="textNoShape">
              <a:avLst/>
            </a:prstTxWarp>
            <a:spAutoFit/>
          </a:bodyPr>
          <a:lstStyle/>
          <a:p>
            <a:pPr algn="l" latinLnBrk="0">
              <a:lnSpc>
                <a:spcPct val="90000"/>
              </a:lnSpc>
              <a:spcBef>
                <a:spcPct val="50000"/>
              </a:spcBef>
            </a:pPr>
            <a:r>
              <a:rPr kumimoji="1" lang="en-US" altLang="ja-JP" sz="10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Hospital / Medical Care Facilities Info.</a:t>
            </a:r>
            <a:endParaRPr kumimoji="1" lang="ja-JP" altLang="en-US" sz="1000" dirty="0" smtClean="0">
              <a:solidFill>
                <a:schemeClr val="bg2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 bwMode="auto">
          <a:xfrm>
            <a:off x="7490245" y="9217496"/>
            <a:ext cx="1532909" cy="28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8000" tIns="66606" rIns="108000" bIns="66606" rtlCol="0">
            <a:prstTxWarp prst="textNoShape">
              <a:avLst/>
            </a:prstTxWarp>
            <a:spAutoFit/>
          </a:bodyPr>
          <a:lstStyle/>
          <a:p>
            <a:pPr algn="l" latinLnBrk="0">
              <a:lnSpc>
                <a:spcPct val="90000"/>
              </a:lnSpc>
              <a:spcBef>
                <a:spcPct val="50000"/>
              </a:spcBef>
            </a:pPr>
            <a:r>
              <a:rPr kumimoji="1" lang="en-US" altLang="ja-JP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Energy Information</a:t>
            </a:r>
            <a:endParaRPr kumimoji="1" lang="ja-JP" altLang="en-US" sz="1100" dirty="0" smtClean="0">
              <a:solidFill>
                <a:schemeClr val="bg2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 bwMode="auto">
          <a:xfrm>
            <a:off x="9388192" y="8994909"/>
            <a:ext cx="1857981" cy="5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8000" tIns="66606" rIns="108000" bIns="66606" rtlCol="0">
            <a:prstTxWarp prst="textNoShape">
              <a:avLst/>
            </a:prstTxWarp>
            <a:spAutoFit/>
          </a:bodyPr>
          <a:lstStyle/>
          <a:p>
            <a:pPr latinLnBrk="0">
              <a:lnSpc>
                <a:spcPct val="90000"/>
              </a:lnSpc>
              <a:spcBef>
                <a:spcPct val="50000"/>
              </a:spcBef>
            </a:pPr>
            <a:r>
              <a:rPr kumimoji="1" lang="en-US" altLang="ja-JP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Distribution</a:t>
            </a:r>
            <a:r>
              <a:rPr kumimoji="1" lang="ja-JP" altLang="en-US" sz="1100" dirty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&amp; Traceability </a:t>
            </a:r>
          </a:p>
          <a:p>
            <a:pPr latinLnBrk="0">
              <a:lnSpc>
                <a:spcPct val="90000"/>
              </a:lnSpc>
              <a:spcBef>
                <a:spcPct val="50000"/>
              </a:spcBef>
            </a:pPr>
            <a:r>
              <a:rPr kumimoji="1" lang="en-US" altLang="ja-JP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Information</a:t>
            </a:r>
            <a:endParaRPr kumimoji="1" lang="ja-JP" altLang="en-US" sz="1100" dirty="0" smtClean="0">
              <a:solidFill>
                <a:schemeClr val="bg2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auto">
          <a:xfrm>
            <a:off x="11309227" y="9189459"/>
            <a:ext cx="1346623" cy="28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8000" tIns="66606" rIns="108000" bIns="66606" rtlCol="0">
            <a:prstTxWarp prst="textNoShape">
              <a:avLst/>
            </a:prstTxWarp>
            <a:spAutoFit/>
          </a:bodyPr>
          <a:lstStyle/>
          <a:p>
            <a:pPr algn="l" latinLnBrk="0">
              <a:lnSpc>
                <a:spcPct val="90000"/>
              </a:lnSpc>
              <a:spcBef>
                <a:spcPct val="50000"/>
              </a:spcBef>
            </a:pPr>
            <a:r>
              <a:rPr kumimoji="1" lang="en-US" altLang="ja-JP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Social Information</a:t>
            </a:r>
            <a:endParaRPr kumimoji="1" lang="ja-JP" altLang="en-US" sz="1100" dirty="0" smtClean="0">
              <a:solidFill>
                <a:schemeClr val="bg2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15" name="Picture 2" descr="FieldSerevr2_00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604" y="8009611"/>
            <a:ext cx="684440" cy="907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9069" y="8163019"/>
            <a:ext cx="453558" cy="45355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6269" y="8391619"/>
            <a:ext cx="453558" cy="45355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105" y="8164233"/>
            <a:ext cx="432926" cy="60474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1673" y="8188823"/>
            <a:ext cx="503954" cy="503954"/>
          </a:xfrm>
          <a:prstGeom prst="rect">
            <a:avLst/>
          </a:prstGeom>
        </p:spPr>
      </p:pic>
      <p:grpSp>
        <p:nvGrpSpPr>
          <p:cNvPr id="20" name="図形グループ 78"/>
          <p:cNvGrpSpPr/>
          <p:nvPr/>
        </p:nvGrpSpPr>
        <p:grpSpPr>
          <a:xfrm>
            <a:off x="9885561" y="8190036"/>
            <a:ext cx="1024683" cy="863069"/>
            <a:chOff x="3844131" y="4960937"/>
            <a:chExt cx="2028483" cy="1270000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4131" y="5418137"/>
              <a:ext cx="1037883" cy="812800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34731" y="5418137"/>
              <a:ext cx="1037883" cy="812800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44131" y="4960937"/>
              <a:ext cx="406400" cy="365468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10931" y="4960937"/>
              <a:ext cx="406400" cy="365468"/>
            </a:xfrm>
            <a:prstGeom prst="rect">
              <a:avLst/>
            </a:prstGeom>
          </p:spPr>
        </p:pic>
      </p:grpSp>
      <p:pic>
        <p:nvPicPr>
          <p:cNvPr id="25" name="図 2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83281" y="8183585"/>
            <a:ext cx="856721" cy="642541"/>
          </a:xfrm>
          <a:prstGeom prst="rect">
            <a:avLst/>
          </a:prstGeom>
        </p:spPr>
      </p:pic>
      <p:grpSp>
        <p:nvGrpSpPr>
          <p:cNvPr id="26" name="図形グループ 91"/>
          <p:cNvGrpSpPr/>
          <p:nvPr/>
        </p:nvGrpSpPr>
        <p:grpSpPr>
          <a:xfrm>
            <a:off x="5810747" y="8233961"/>
            <a:ext cx="1472456" cy="971256"/>
            <a:chOff x="643731" y="3608943"/>
            <a:chExt cx="2590800" cy="1468582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3731" y="3608943"/>
              <a:ext cx="1958109" cy="1468582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31907" y="4080987"/>
              <a:ext cx="418797" cy="367145"/>
            </a:xfrm>
            <a:prstGeom prst="rect">
              <a:avLst/>
            </a:prstGeom>
          </p:spPr>
        </p:pic>
        <p:sp>
          <p:nvSpPr>
            <p:cNvPr id="29" name="稲妻 28"/>
            <p:cNvSpPr/>
            <p:nvPr/>
          </p:nvSpPr>
          <p:spPr>
            <a:xfrm flipH="1">
              <a:off x="2929731" y="3665537"/>
              <a:ext cx="304800" cy="457200"/>
            </a:xfrm>
            <a:prstGeom prst="lightningBol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2"/>
                </a:solidFill>
              </a:endParaRPr>
            </a:p>
          </p:txBody>
        </p:sp>
      </p:grpSp>
      <p:pic>
        <p:nvPicPr>
          <p:cNvPr id="30" name="図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13445" y="6268005"/>
            <a:ext cx="1023684" cy="124460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7045" y="6268005"/>
            <a:ext cx="1023684" cy="124460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0645" y="6268005"/>
            <a:ext cx="1023684" cy="124460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09445" y="6268005"/>
            <a:ext cx="1023684" cy="1244600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62045" y="6268005"/>
            <a:ext cx="1023684" cy="1244600"/>
          </a:xfrm>
          <a:prstGeom prst="rect">
            <a:avLst/>
          </a:prstGeom>
        </p:spPr>
      </p:pic>
      <p:cxnSp>
        <p:nvCxnSpPr>
          <p:cNvPr id="35" name="直線コネクタ 34"/>
          <p:cNvCxnSpPr/>
          <p:nvPr/>
        </p:nvCxnSpPr>
        <p:spPr>
          <a:xfrm rot="16200000" flipV="1">
            <a:off x="4975645" y="7182405"/>
            <a:ext cx="609600" cy="152400"/>
          </a:xfrm>
          <a:prstGeom prst="line">
            <a:avLst/>
          </a:prstGeom>
          <a:ln w="57150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rot="16200000" flipV="1">
            <a:off x="7185445" y="7182405"/>
            <a:ext cx="533400" cy="76200"/>
          </a:xfrm>
          <a:prstGeom prst="line">
            <a:avLst/>
          </a:prstGeom>
          <a:ln w="57150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rot="5400000" flipH="1" flipV="1">
            <a:off x="8938045" y="7182405"/>
            <a:ext cx="533400" cy="76200"/>
          </a:xfrm>
          <a:prstGeom prst="line">
            <a:avLst/>
          </a:prstGeom>
          <a:ln w="57150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rot="5400000" flipH="1" flipV="1">
            <a:off x="10423945" y="7144305"/>
            <a:ext cx="609600" cy="228600"/>
          </a:xfrm>
          <a:prstGeom prst="line">
            <a:avLst/>
          </a:prstGeom>
          <a:ln w="57150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6624767" y="5562897"/>
            <a:ext cx="1917520" cy="762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kumimoji="1" lang="en-US" altLang="ja-JP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Healthcare Information</a:t>
            </a:r>
          </a:p>
          <a:p>
            <a:pPr algn="l"/>
            <a:r>
              <a:rPr kumimoji="1" lang="ja-JP" altLang="en-US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・</a:t>
            </a:r>
            <a:r>
              <a:rPr kumimoji="1" lang="en-US" altLang="ja-JP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Medical </a:t>
            </a:r>
            <a:r>
              <a:rPr kumimoji="1" lang="en-US" altLang="ja-JP" sz="1100" dirty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</a:t>
            </a:r>
            <a:r>
              <a:rPr kumimoji="1" lang="en-US" altLang="ja-JP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heckup Record</a:t>
            </a:r>
          </a:p>
          <a:p>
            <a:pPr algn="l"/>
            <a:r>
              <a:rPr kumimoji="1" lang="ja-JP" altLang="en-US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・</a:t>
            </a:r>
            <a:r>
              <a:rPr kumimoji="1" lang="en-US" altLang="ja-JP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Exercise Record</a:t>
            </a:r>
          </a:p>
          <a:p>
            <a:pPr algn="l"/>
            <a:r>
              <a:rPr kumimoji="1" lang="ja-JP" altLang="en-US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・</a:t>
            </a:r>
            <a:r>
              <a:rPr kumimoji="1" lang="en-US" altLang="ja-JP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Medicine-Taking Record</a:t>
            </a:r>
            <a:r>
              <a:rPr kumimoji="1" lang="ja-JP" altLang="en-US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　</a:t>
            </a:r>
            <a:endParaRPr kumimoji="1" lang="en-US" altLang="ja-JP" sz="1100" dirty="0" smtClean="0">
              <a:solidFill>
                <a:schemeClr val="bg2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l"/>
            <a:endParaRPr kumimoji="1" lang="ja-JP" altLang="en-US" sz="1100" dirty="0" smtClean="0">
              <a:solidFill>
                <a:schemeClr val="bg2"/>
              </a:solidFill>
              <a:latin typeface="ヒラギノ角ゴ Pro W6"/>
              <a:ea typeface="ヒラギノ角ゴ Pro W6"/>
              <a:cs typeface="ヒラギノ角ゴ Pro W6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384845" y="5715297"/>
            <a:ext cx="1905000" cy="609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kumimoji="1" lang="en-US" altLang="ja-JP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Environment Information</a:t>
            </a:r>
          </a:p>
          <a:p>
            <a:pPr algn="l"/>
            <a:r>
              <a:rPr kumimoji="1" lang="ja-JP" altLang="en-US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・ </a:t>
            </a:r>
            <a:r>
              <a:rPr kumimoji="1" lang="en-US" altLang="ja-JP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Sensor Information etc.</a:t>
            </a:r>
            <a:endParaRPr kumimoji="1" lang="ja-JP" altLang="en-US" sz="1100" dirty="0" smtClean="0">
              <a:solidFill>
                <a:schemeClr val="bg2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8542286" y="5630713"/>
            <a:ext cx="1713261" cy="4589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kumimoji="1" lang="en-US" altLang="ja-JP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Energy Information</a:t>
            </a:r>
          </a:p>
          <a:p>
            <a:pPr algn="l"/>
            <a:r>
              <a:rPr kumimoji="1" lang="ja-JP" altLang="en-US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・</a:t>
            </a:r>
            <a:r>
              <a:rPr kumimoji="1" lang="en-US" altLang="ja-JP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Smart Meter Info. Etc.</a:t>
            </a:r>
            <a:endParaRPr kumimoji="1" lang="ja-JP" altLang="en-US" sz="1100" dirty="0" smtClean="0">
              <a:solidFill>
                <a:schemeClr val="bg2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4570184" y="5748833"/>
            <a:ext cx="2005661" cy="609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kumimoji="1" lang="en-US" altLang="ja-JP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Traceability-Related Info.</a:t>
            </a:r>
          </a:p>
          <a:p>
            <a:pPr algn="l"/>
            <a:r>
              <a:rPr kumimoji="1" lang="ja-JP" altLang="en-US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・</a:t>
            </a:r>
            <a:r>
              <a:rPr kumimoji="1" lang="en-US" altLang="ja-JP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Food Distribution Record </a:t>
            </a:r>
          </a:p>
          <a:p>
            <a:pPr algn="l"/>
            <a:r>
              <a:rPr kumimoji="1" lang="en-US" altLang="ja-JP" sz="1100" dirty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Info. etc.</a:t>
            </a:r>
            <a:endParaRPr kumimoji="1" lang="ja-JP" altLang="en-US" sz="1100" dirty="0" smtClean="0">
              <a:solidFill>
                <a:schemeClr val="bg2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0462045" y="5506005"/>
            <a:ext cx="2025230" cy="762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kumimoji="1" lang="en-US" altLang="ja-JP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Disaster-Related Information</a:t>
            </a:r>
          </a:p>
          <a:p>
            <a:pPr algn="l"/>
            <a:r>
              <a:rPr kumimoji="1" lang="ja-JP" altLang="en-US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・</a:t>
            </a:r>
            <a:r>
              <a:rPr kumimoji="1" lang="en-US" altLang="ja-JP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Earthquake Data</a:t>
            </a:r>
          </a:p>
          <a:p>
            <a:pPr algn="l"/>
            <a:r>
              <a:rPr kumimoji="1" lang="ja-JP" altLang="en-US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・</a:t>
            </a:r>
            <a:r>
              <a:rPr kumimoji="1" lang="en-US" altLang="ja-JP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Radiation </a:t>
            </a:r>
            <a:r>
              <a:rPr kumimoji="1" lang="en-US" altLang="ja-JP" sz="1100" dirty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</a:t>
            </a:r>
            <a:r>
              <a:rPr kumimoji="1" lang="en-US" altLang="ja-JP" sz="11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osage Data</a:t>
            </a:r>
            <a:endParaRPr kumimoji="1" lang="ja-JP" altLang="en-US" sz="1100" dirty="0" smtClean="0">
              <a:solidFill>
                <a:schemeClr val="bg2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8" name="正方形/長方形 67"/>
          <p:cNvSpPr/>
          <p:nvPr/>
        </p:nvSpPr>
        <p:spPr bwMode="auto">
          <a:xfrm>
            <a:off x="193874" y="2724497"/>
            <a:ext cx="6279951" cy="2936570"/>
          </a:xfrm>
          <a:prstGeom prst="rect">
            <a:avLst/>
          </a:prstGeom>
          <a:noFill/>
          <a:ln w="12700" cap="sq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  <p:cxnSp>
        <p:nvCxnSpPr>
          <p:cNvPr id="70" name="直線矢印コネクタ 69"/>
          <p:cNvCxnSpPr/>
          <p:nvPr/>
        </p:nvCxnSpPr>
        <p:spPr bwMode="auto">
          <a:xfrm flipV="1">
            <a:off x="5575027" y="2148433"/>
            <a:ext cx="1040495" cy="576064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accent2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直線コネクタ 71"/>
          <p:cNvCxnSpPr/>
          <p:nvPr/>
        </p:nvCxnSpPr>
        <p:spPr>
          <a:xfrm rot="16200000" flipV="1">
            <a:off x="2944319" y="7189977"/>
            <a:ext cx="609600" cy="152400"/>
          </a:xfrm>
          <a:prstGeom prst="line">
            <a:avLst/>
          </a:prstGeom>
          <a:ln w="57150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図形グループ 83"/>
          <p:cNvGrpSpPr/>
          <p:nvPr/>
        </p:nvGrpSpPr>
        <p:grpSpPr>
          <a:xfrm>
            <a:off x="462459" y="7299473"/>
            <a:ext cx="11506200" cy="609600"/>
            <a:chOff x="719931" y="6484937"/>
            <a:chExt cx="11506200" cy="685800"/>
          </a:xfrm>
          <a:solidFill>
            <a:schemeClr val="tx1">
              <a:lumMod val="65000"/>
            </a:schemeClr>
          </a:solidFill>
        </p:grpSpPr>
        <p:sp>
          <p:nvSpPr>
            <p:cNvPr id="46" name="雲 45"/>
            <p:cNvSpPr/>
            <p:nvPr/>
          </p:nvSpPr>
          <p:spPr>
            <a:xfrm>
              <a:off x="719931" y="6484937"/>
              <a:ext cx="11506200" cy="685800"/>
            </a:xfrm>
            <a:prstGeom prst="cloud">
              <a:avLst/>
            </a:prstGeom>
            <a:grpFill/>
            <a:ln>
              <a:solidFill>
                <a:schemeClr val="tx1">
                  <a:lumMod val="65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b="1" dirty="0" err="1" smtClean="0">
                <a:latin typeface="Century Gothic"/>
                <a:cs typeface="Century Gothic"/>
              </a:endParaRP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1660458" y="6561137"/>
              <a:ext cx="9951763" cy="519373"/>
            </a:xfrm>
            <a:prstGeom prst="rect">
              <a:avLst/>
            </a:prstGeom>
            <a:grpFill/>
            <a:ln>
              <a:solidFill>
                <a:schemeClr val="tx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kumimoji="1" lang="en-US" altLang="ja-JP" b="1" dirty="0" smtClean="0">
                  <a:latin typeface="Century Gothic"/>
                  <a:cs typeface="Century Gothic"/>
                </a:rPr>
                <a:t>Internet</a:t>
              </a:r>
              <a:r>
                <a:rPr kumimoji="1" lang="ja-JP" altLang="en-US" b="1" dirty="0">
                  <a:latin typeface="Century Gothic"/>
                  <a:cs typeface="Century Gothic"/>
                </a:rPr>
                <a:t> </a:t>
              </a:r>
              <a:r>
                <a:rPr kumimoji="1" lang="en-US" altLang="ja-JP" b="1" dirty="0" smtClean="0">
                  <a:latin typeface="Century Gothic"/>
                  <a:cs typeface="Century Gothic"/>
                </a:rPr>
                <a:t>/ Cell-Phone</a:t>
              </a:r>
              <a:r>
                <a:rPr kumimoji="1" lang="ja-JP" altLang="en-US" b="1" dirty="0">
                  <a:latin typeface="Century Gothic"/>
                  <a:cs typeface="Century Gothic"/>
                </a:rPr>
                <a:t> </a:t>
              </a:r>
              <a:r>
                <a:rPr kumimoji="1" lang="en-US" altLang="ja-JP" b="1" dirty="0" smtClean="0">
                  <a:latin typeface="Century Gothic"/>
                  <a:cs typeface="Century Gothic"/>
                </a:rPr>
                <a:t>/ Disaster Info. Communication Network etc.</a:t>
              </a:r>
              <a:endParaRPr kumimoji="1" lang="ja-JP" altLang="en-US" b="1" dirty="0" smtClean="0"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521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Mission 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and Work Contents of </a:t>
            </a:r>
            <a:b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Technical Committee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Mission 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457200">
              <a:buFont typeface="+mj-lt"/>
              <a:buAutoNum type="arabicPeriod"/>
            </a:pP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Consideration of Standard Technical Specifications (hereinafter referred to as Standard Specifications) for Realization of the Open Data as described in the above page.</a:t>
            </a:r>
            <a:endParaRPr lang="en-US" altLang="ja-JP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2"/>
            <a:r>
              <a:rPr lang="ja-JP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Data Standard </a:t>
            </a:r>
            <a:endParaRPr lang="en-US" altLang="ja-JP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3"/>
            <a:r>
              <a:rPr lang="ja-JP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Description Model of Open Data (The model to describe open data that is based on metadata.)</a:t>
            </a:r>
            <a:endParaRPr lang="ja-JP" altLang="en-US" sz="19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3"/>
            <a:r>
              <a:rPr lang="ja-JP" altLang="en-US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Vocabulary to Describe </a:t>
            </a:r>
            <a:r>
              <a:rPr lang="en-US" altLang="ja-JP" sz="19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</a:t>
            </a:r>
            <a:r>
              <a:rPr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pen </a:t>
            </a:r>
            <a:r>
              <a:rPr lang="en-US" altLang="ja-JP" sz="19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</a:t>
            </a:r>
            <a:r>
              <a:rPr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ata (The standard dictionary to understand metadata.)</a:t>
            </a:r>
            <a:endParaRPr lang="en-US" altLang="ja-JP" sz="19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2"/>
            <a:r>
              <a:rPr lang="ja-JP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Standard API</a:t>
            </a:r>
          </a:p>
          <a:p>
            <a:pPr lvl="3"/>
            <a:r>
              <a:rPr lang="ja-JP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Rules regarding Standard </a:t>
            </a:r>
            <a:r>
              <a:rPr lang="en-US" altLang="ja-JP" sz="19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</a:t>
            </a:r>
            <a:r>
              <a:rPr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ethod to Acquire and Exchange </a:t>
            </a:r>
            <a:r>
              <a:rPr lang="en-US" altLang="ja-JP" sz="19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</a:t>
            </a:r>
            <a:r>
              <a:rPr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pen </a:t>
            </a:r>
            <a:r>
              <a:rPr lang="en-US" altLang="ja-JP" sz="19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</a:t>
            </a:r>
            <a:r>
              <a:rPr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ata</a:t>
            </a:r>
            <a:endParaRPr lang="en-US" altLang="ja-JP" sz="19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990600" lvl="1" indent="-457200">
              <a:buFont typeface="+mj-lt"/>
              <a:buAutoNum type="arabicPeriod"/>
            </a:pP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Consideration of Works for International Standardization </a:t>
            </a:r>
            <a:endParaRPr lang="en-US" altLang="ja-JP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2"/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ITU-T, W3C, …</a:t>
            </a: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Work Contents 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Discussion on the Condition of 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Standard 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Specifications</a:t>
            </a:r>
            <a:endParaRPr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1149350" lvl="2" indent="-514350"/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Exchange of Views on the draft Standard Specifications</a:t>
            </a:r>
            <a:endParaRPr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1149350" lvl="2" indent="-514350"/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Organization of Existing Similar Standards etc. and Consideration of the Consistency with Them</a:t>
            </a:r>
            <a:endParaRPr lang="ja-JP" altLang="en-US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1327150" lvl="3" indent="-514350"/>
            <a:r>
              <a:rPr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NIEM of the US</a:t>
            </a:r>
            <a:r>
              <a:rPr lang="ja-JP" altLang="en-US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／</a:t>
            </a:r>
            <a:r>
              <a:rPr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ISA of Europe</a:t>
            </a:r>
            <a:r>
              <a:rPr lang="ja-JP" altLang="en-US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／</a:t>
            </a:r>
            <a:r>
              <a:rPr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Meteorological Metadata of the Meteorological Agency of Japan</a:t>
            </a:r>
            <a:endParaRPr lang="ja-JP" altLang="en-US" sz="19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1327150" lvl="3" indent="-514350"/>
            <a:r>
              <a:rPr lang="en-US" altLang="ja-JP" sz="19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CKAN / LOV (Linked Open Vocabulary)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		</a:t>
            </a:r>
            <a:r>
              <a:rPr lang="ja-JP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</a:p>
          <a:p>
            <a:pPr marL="1149350" lvl="2" indent="-514350"/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Hearings about Technical Requirements from the Utilization and Promotion Committee etc.</a:t>
            </a:r>
            <a:r>
              <a:rPr lang="ja-JP" altLang="en-US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and Consideration of Reflection to the draft Standard Specifications based on the Requirements.</a:t>
            </a:r>
            <a:endParaRPr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1149350" lvl="2" indent="-514350"/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Technical Consideration of License Expression of Data Governance, and Data Processing (after the 2</a:t>
            </a:r>
            <a:r>
              <a:rPr lang="en-US" altLang="ja-JP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nd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Year)</a:t>
            </a:r>
            <a:endParaRPr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Discussion on the International Standardization Activities </a:t>
            </a:r>
            <a:endParaRPr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1149350" lvl="2" indent="-514350"/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Trend Survey on the Standardization, Hearings and Discussion about the Standardization System in the 1</a:t>
            </a:r>
            <a:r>
              <a:rPr lang="en-US" altLang="ja-JP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st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Year.</a:t>
            </a:r>
            <a:endParaRPr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514350" indent="-514350"/>
            <a:r>
              <a:rPr lang="en-US" altLang="ja-JP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Expected Output </a:t>
            </a:r>
            <a:endParaRPr lang="ja-JP" altLang="en-US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pPr marL="971550" lvl="1" indent="-514350"/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Activity Report  (including the Standard Specifications) </a:t>
            </a:r>
            <a:endParaRPr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8A96-8FC6-49A7-AAFF-8891F4FD4FE2}" type="slidenum">
              <a:rPr lang="ja-JP" altLang="en-US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385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Position and Composition of </a:t>
            </a:r>
            <a:b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Technical Committee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 bwMode="auto">
          <a:xfrm>
            <a:off x="271448" y="3516585"/>
            <a:ext cx="2711291" cy="14401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Utilization &amp;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Dissemination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Committee</a:t>
            </a:r>
            <a:endParaRPr kumimoji="0" lang="ja-JP" altLang="en-US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246435" y="5388793"/>
            <a:ext cx="2711291" cy="14401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Data Governance 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Committee</a:t>
            </a:r>
            <a:endParaRPr kumimoji="0" lang="ja-JP" altLang="en-US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 bwMode="auto">
          <a:xfrm>
            <a:off x="4447912" y="2652489"/>
            <a:ext cx="7776864" cy="49685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sq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5503019" y="3228553"/>
            <a:ext cx="3528392" cy="1440160"/>
          </a:xfrm>
          <a:prstGeom prst="roundRect">
            <a:avLst/>
          </a:prstGeom>
          <a:solidFill>
            <a:schemeClr val="accent3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Committee</a:t>
            </a:r>
            <a:r>
              <a:rPr kumimoji="0" lang="en-US" altLang="ja-JP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Members</a:t>
            </a: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dirty="0" err="1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Koshizuka</a:t>
            </a:r>
            <a:r>
              <a:rPr lang="en-US" altLang="ja-JP" sz="14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Senior Researcher 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Takeda, Researcher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dirty="0" err="1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Fukami</a:t>
            </a:r>
            <a:r>
              <a:rPr lang="en-US" altLang="ja-JP" sz="14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Deliberative Member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dirty="0" err="1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Nakao</a:t>
            </a:r>
            <a:r>
              <a:rPr lang="en-US" altLang="ja-JP" sz="14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Deliberative Member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Hiramoto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Deliberative Member 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 bwMode="auto">
          <a:xfrm>
            <a:off x="4998963" y="5251307"/>
            <a:ext cx="6770135" cy="1332148"/>
          </a:xfrm>
          <a:prstGeom prst="roundRect">
            <a:avLst/>
          </a:prstGeom>
          <a:solidFill>
            <a:srgbClr val="FFC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Observers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ＤＦＧ華康ゴシック体W5" pitchFamily="50" charset="-128"/>
                <a:ea typeface="ＤＦＧ華康ゴシック体W5" pitchFamily="50" charset="-128"/>
              </a:rPr>
              <a:t/>
            </a:r>
            <a:b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ＤＦＧ華康ゴシック体W5" pitchFamily="50" charset="-128"/>
                <a:ea typeface="ＤＦＧ華康ゴシック体W5" pitchFamily="50" charset="-128"/>
              </a:rPr>
            </a:b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Ministry of Communications, IT Strategy Office of the Cabinet Secretariat, </a:t>
            </a:r>
            <a:endParaRPr lang="en-US" altLang="ja-JP" sz="1400" dirty="0">
              <a:solidFill>
                <a:schemeClr val="bg2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l"/>
            <a:r>
              <a:rPr lang="en-US" altLang="ja-JP" sz="14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METI, Geospatial Information Authority of Japan, </a:t>
            </a:r>
          </a:p>
          <a:p>
            <a:pPr algn="l"/>
            <a:r>
              <a:rPr lang="en-US" altLang="ja-JP" sz="14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Cabinet Office</a:t>
            </a:r>
            <a:r>
              <a:rPr lang="ja-JP" altLang="en-US" sz="1400" dirty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(Disaster Prevention)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Invitees</a:t>
            </a:r>
            <a:endParaRPr kumimoji="0" lang="ja-JP" altLang="en-US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935067" y="6610891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Reflection to the draft Standard Specifications</a:t>
            </a:r>
            <a:r>
              <a:rPr kumimoji="1" lang="ja-JP" altLang="en-US" sz="1600" dirty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endParaRPr kumimoji="1" lang="en-US" altLang="ja-JP" sz="1600" dirty="0" smtClean="0">
              <a:solidFill>
                <a:schemeClr val="bg2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kumimoji="1" lang="en-US" altLang="ja-JP" sz="16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(Proposed Technical Requirements)</a:t>
            </a:r>
            <a:endParaRPr kumimoji="1" lang="ja-JP" altLang="en-US" sz="1600" dirty="0" smtClean="0">
              <a:solidFill>
                <a:schemeClr val="bg2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6" name="直線コネクタ 25"/>
          <p:cNvCxnSpPr/>
          <p:nvPr/>
        </p:nvCxnSpPr>
        <p:spPr bwMode="auto">
          <a:xfrm>
            <a:off x="6151091" y="4668713"/>
            <a:ext cx="0" cy="61206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29" name="直線矢印コネクタ 28"/>
          <p:cNvCxnSpPr/>
          <p:nvPr/>
        </p:nvCxnSpPr>
        <p:spPr bwMode="auto">
          <a:xfrm flipH="1">
            <a:off x="2957726" y="3932083"/>
            <a:ext cx="1490188" cy="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0" name="テキスト ボックス 29"/>
          <p:cNvSpPr txBox="1"/>
          <p:nvPr/>
        </p:nvSpPr>
        <p:spPr>
          <a:xfrm>
            <a:off x="2982738" y="3145512"/>
            <a:ext cx="1378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Report of </a:t>
            </a:r>
          </a:p>
          <a:p>
            <a:r>
              <a:rPr kumimoji="1" lang="en-US" altLang="ja-JP" sz="14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Consideration </a:t>
            </a:r>
          </a:p>
          <a:p>
            <a:r>
              <a:rPr kumimoji="1" lang="en-US" altLang="ja-JP" sz="14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Progress</a:t>
            </a:r>
            <a:endParaRPr kumimoji="1" lang="ja-JP" altLang="en-US" sz="1400" dirty="0" smtClean="0">
              <a:solidFill>
                <a:schemeClr val="bg2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34" name="直線矢印コネクタ 33"/>
          <p:cNvCxnSpPr/>
          <p:nvPr/>
        </p:nvCxnSpPr>
        <p:spPr bwMode="auto">
          <a:xfrm flipH="1">
            <a:off x="2982739" y="5892849"/>
            <a:ext cx="1490188" cy="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5" name="直線矢印コネクタ 34"/>
          <p:cNvCxnSpPr/>
          <p:nvPr/>
        </p:nvCxnSpPr>
        <p:spPr bwMode="auto">
          <a:xfrm>
            <a:off x="3069263" y="4502612"/>
            <a:ext cx="1403664" cy="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8" name="テキスト ボックス 37"/>
          <p:cNvSpPr txBox="1"/>
          <p:nvPr/>
        </p:nvSpPr>
        <p:spPr>
          <a:xfrm>
            <a:off x="3054454" y="4524697"/>
            <a:ext cx="1306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Feedback for </a:t>
            </a:r>
            <a:endParaRPr kumimoji="1" lang="en-US" altLang="ja-JP" sz="1400" dirty="0">
              <a:solidFill>
                <a:schemeClr val="bg2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kumimoji="1" lang="en-US" altLang="ja-JP" sz="1400" dirty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Standard </a:t>
            </a:r>
            <a:endParaRPr kumimoji="1" lang="en-US" altLang="ja-JP" sz="1400" dirty="0" smtClean="0">
              <a:solidFill>
                <a:schemeClr val="bg2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l"/>
            <a:r>
              <a:rPr kumimoji="1" lang="en-US" altLang="ja-JP" sz="14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Specifications</a:t>
            </a:r>
            <a:endParaRPr kumimoji="1" lang="ja-JP" altLang="en-US" sz="1400" dirty="0" smtClean="0">
              <a:solidFill>
                <a:schemeClr val="bg2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622700" y="5368448"/>
            <a:ext cx="2232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Report of </a:t>
            </a:r>
          </a:p>
          <a:p>
            <a:r>
              <a:rPr kumimoji="1" lang="en-US" altLang="ja-JP" sz="14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Consideration Progress</a:t>
            </a:r>
            <a:endParaRPr kumimoji="1" lang="ja-JP" altLang="en-US" sz="1400" dirty="0" smtClean="0">
              <a:solidFill>
                <a:schemeClr val="bg2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40" name="直線矢印コネクタ 39"/>
          <p:cNvCxnSpPr/>
          <p:nvPr/>
        </p:nvCxnSpPr>
        <p:spPr bwMode="auto">
          <a:xfrm>
            <a:off x="2997548" y="6304553"/>
            <a:ext cx="1403664" cy="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1" name="テキスト ボックス 40"/>
          <p:cNvSpPr txBox="1"/>
          <p:nvPr/>
        </p:nvSpPr>
        <p:spPr>
          <a:xfrm>
            <a:off x="2622701" y="6323716"/>
            <a:ext cx="2160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Requirements of</a:t>
            </a:r>
          </a:p>
          <a:p>
            <a:r>
              <a:rPr kumimoji="1" lang="en-US" altLang="ja-JP" sz="14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Expression of</a:t>
            </a:r>
          </a:p>
          <a:p>
            <a:pPr algn="l"/>
            <a:r>
              <a:rPr kumimoji="1" lang="en-US" altLang="ja-JP" sz="14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Data Governance Rules</a:t>
            </a:r>
            <a:endParaRPr kumimoji="1" lang="ja-JP" altLang="en-US" sz="1400" dirty="0" smtClean="0">
              <a:solidFill>
                <a:schemeClr val="bg2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295107" y="9017266"/>
            <a:ext cx="676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800" dirty="0">
                <a:solidFill>
                  <a:schemeClr val="bg2"/>
                </a:solidFill>
                <a:latin typeface="+mn-lt"/>
                <a:ea typeface="ヒラギノ角ゴ ProN W6"/>
                <a:cs typeface="ヒラギノ角ゴ ProN W6"/>
              </a:rPr>
              <a:t>(*) </a:t>
            </a:r>
            <a:r>
              <a:rPr kumimoji="1" lang="en-US" altLang="ja-JP" sz="1800" dirty="0" smtClean="0">
                <a:solidFill>
                  <a:schemeClr val="bg2"/>
                </a:solidFill>
                <a:latin typeface="+mn-lt"/>
                <a:ea typeface="ヒラギノ角ゴ ProN W6"/>
                <a:cs typeface="ヒラギノ角ゴ ProN W6"/>
              </a:rPr>
              <a:t>Further Description on “Standard Specifications” in the next page. </a:t>
            </a:r>
            <a:endParaRPr kumimoji="1" lang="ja-JP" altLang="en-US" sz="1400" dirty="0" smtClean="0">
              <a:solidFill>
                <a:schemeClr val="bg2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391451" y="2098276"/>
            <a:ext cx="201622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Technical </a:t>
            </a:r>
          </a:p>
          <a:p>
            <a:r>
              <a:rPr kumimoji="1" lang="en-US" altLang="ja-JP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Committee</a:t>
            </a:r>
            <a:endParaRPr kumimoji="1" lang="ja-JP" altLang="en-US" dirty="0" smtClean="0">
              <a:solidFill>
                <a:schemeClr val="bg2"/>
              </a:solidFill>
              <a:cs typeface="ヒラギノ角ゴ ProN W6"/>
            </a:endParaRPr>
          </a:p>
        </p:txBody>
      </p:sp>
      <p:sp>
        <p:nvSpPr>
          <p:cNvPr id="42" name="角丸四角形 41"/>
          <p:cNvSpPr/>
          <p:nvPr/>
        </p:nvSpPr>
        <p:spPr bwMode="auto">
          <a:xfrm>
            <a:off x="9698352" y="3494500"/>
            <a:ext cx="1459535" cy="908266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Secretariat</a:t>
            </a:r>
            <a:endParaRPr kumimoji="0" lang="ja-JP" altLang="en-US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535978" y="4639096"/>
            <a:ext cx="2784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Discussion of the Conditions </a:t>
            </a:r>
          </a:p>
          <a:p>
            <a:r>
              <a:rPr kumimoji="1" lang="en-US" altLang="ja-JP" sz="1600" dirty="0" smtClean="0">
                <a:solidFill>
                  <a:schemeClr val="bg2"/>
                </a:solidFill>
                <a:latin typeface="ヒラギノ角ゴ ProN W6"/>
                <a:ea typeface="ヒラギノ角ゴ ProN W6"/>
                <a:cs typeface="ヒラギノ角ゴ ProN W6"/>
              </a:rPr>
              <a:t>of the Standard Specifications</a:t>
            </a:r>
            <a:endParaRPr kumimoji="1" lang="ja-JP" altLang="en-US" sz="1600" dirty="0" smtClean="0">
              <a:solidFill>
                <a:schemeClr val="bg2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22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12487275" y="9405938"/>
            <a:ext cx="534988" cy="363537"/>
          </a:xfrm>
        </p:spPr>
        <p:txBody>
          <a:bodyPr/>
          <a:lstStyle/>
          <a:p>
            <a:fld id="{19168A96-8FC6-49A7-AAFF-8891F4FD4FE2}" type="slidenum">
              <a:rPr lang="ja-JP" altLang="en-US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674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Work Contents of the Technical Committee </a:t>
            </a:r>
            <a:b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(for 3 Years) (Draft)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719328"/>
              </p:ext>
            </p:extLst>
          </p:nvPr>
        </p:nvGraphicFramePr>
        <p:xfrm>
          <a:off x="461963" y="1455738"/>
          <a:ext cx="12023724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680"/>
                <a:gridCol w="3384376"/>
                <a:gridCol w="3528392"/>
                <a:gridCol w="3454276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</a:t>
                      </a:r>
                      <a:r>
                        <a:rPr kumimoji="1" lang="en-US" altLang="ja-JP" sz="2800" baseline="300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st</a:t>
                      </a:r>
                      <a:r>
                        <a:rPr kumimoji="1" lang="en-US" altLang="ja-JP" sz="28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Year </a:t>
                      </a:r>
                      <a:endParaRPr kumimoji="1" lang="ja-JP" altLang="en-US" sz="28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2</a:t>
                      </a:r>
                      <a:r>
                        <a:rPr kumimoji="1" lang="en-US" altLang="ja-JP" sz="2800" baseline="300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nd</a:t>
                      </a:r>
                      <a:r>
                        <a:rPr kumimoji="1" lang="en-US" altLang="ja-JP" sz="28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Year</a:t>
                      </a:r>
                      <a:endParaRPr kumimoji="1" lang="ja-JP" altLang="en-US" sz="28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3</a:t>
                      </a:r>
                      <a:r>
                        <a:rPr kumimoji="1" lang="en-US" altLang="ja-JP" sz="2800" baseline="300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rd</a:t>
                      </a:r>
                      <a:r>
                        <a:rPr kumimoji="1" lang="en-US" altLang="ja-JP" sz="28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Year</a:t>
                      </a:r>
                      <a:endParaRPr kumimoji="1" lang="ja-JP" altLang="en-US" sz="28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Basic</a:t>
                      </a:r>
                      <a:r>
                        <a:rPr kumimoji="1" lang="en-US" altLang="ja-JP" sz="18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Principle of the Work</a:t>
                      </a:r>
                      <a:endParaRPr kumimoji="1" lang="ja-JP" altLang="en-US" sz="18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Consideration of Standard Specifications</a:t>
                      </a:r>
                      <a:r>
                        <a:rPr kumimoji="1" lang="ja-JP" altLang="en-US" sz="18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US" altLang="ja-JP" sz="18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/ Trend Survey of Standardization Activities</a:t>
                      </a:r>
                      <a:endParaRPr kumimoji="1" lang="ja-JP" altLang="en-US" sz="18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Close Examination</a:t>
                      </a:r>
                      <a:r>
                        <a:rPr kumimoji="1" lang="en-US" altLang="ja-JP" sz="18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of Standard Specifications / Environment Creation for Standardization</a:t>
                      </a:r>
                      <a:endParaRPr kumimoji="1" lang="ja-JP" altLang="en-US" sz="18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Close Examination</a:t>
                      </a:r>
                      <a:r>
                        <a:rPr kumimoji="1" lang="en-US" altLang="ja-JP" sz="18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of Standard Specifications / Proposal of Standardization</a:t>
                      </a:r>
                      <a:endParaRPr kumimoji="1" lang="en-US" altLang="ja-JP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Major Study Items</a:t>
                      </a:r>
                      <a:endParaRPr kumimoji="1" lang="ja-JP" altLang="en-US" sz="20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kumimoji="1" lang="en-US" altLang="ja-JP" sz="16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Consideration of Standard Specifications based on the draft (Sorting Out the Items for Standardization)</a:t>
                      </a:r>
                      <a:endParaRPr kumimoji="1" lang="ja-JP" altLang="en-US" sz="16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kumimoji="1" lang="en-US" altLang="ja-JP" sz="16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Trend Survey of Standardization</a:t>
                      </a:r>
                      <a:endParaRPr kumimoji="1" lang="ja-JP" altLang="en-US" sz="16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kumimoji="1" lang="en-US" altLang="ja-JP" sz="16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Consideration of System of Standardization Activities</a:t>
                      </a:r>
                      <a:r>
                        <a:rPr kumimoji="1" lang="ja-JP" altLang="en-US" sz="16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US" altLang="ja-JP" sz="16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(Invitation of Collaborators)</a:t>
                      </a:r>
                      <a:endParaRPr kumimoji="1" lang="ja-JP" altLang="en-US" sz="16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arenBoth"/>
                      </a:pPr>
                      <a:r>
                        <a:rPr kumimoji="1" lang="en-US" altLang="ja-JP" sz="16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Close Examination of Standard Specifications</a:t>
                      </a:r>
                      <a:endParaRPr kumimoji="1" lang="ja-JP" altLang="en-US" sz="16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kumimoji="1" lang="en-US" altLang="ja-JP" sz="16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Responses to the Technical   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kumimoji="1" lang="en-US" altLang="ja-JP" sz="16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     Requirements provided by  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kumimoji="1" lang="en-US" altLang="ja-JP" sz="16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     the   Data Governance and  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kumimoji="1" lang="en-US" altLang="ja-JP" sz="16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     Utilization &amp; Dissemination 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kumimoji="1" lang="en-US" altLang="ja-JP" sz="16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     Committees </a:t>
                      </a:r>
                      <a:endParaRPr kumimoji="1" lang="ja-JP" altLang="en-US" sz="16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kumimoji="1" lang="en-US" altLang="ja-JP" sz="16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Improvement of  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kumimoji="1" lang="en-US" altLang="ja-JP" sz="16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    </a:t>
                      </a:r>
                      <a:r>
                        <a:rPr kumimoji="1" lang="en-US" altLang="ja-JP" sz="16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Specifications through the 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kumimoji="1" lang="en-US" altLang="ja-JP" sz="16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    Practice on Concrete Open  </a:t>
                      </a:r>
                    </a:p>
                    <a:p>
                      <a:pPr marL="457200" lvl="1" indent="0">
                        <a:buFontTx/>
                        <a:buNone/>
                      </a:pPr>
                      <a:r>
                        <a:rPr kumimoji="1" lang="en-US" altLang="ja-JP" sz="16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    Data</a:t>
                      </a:r>
                      <a:endParaRPr kumimoji="1" lang="ja-JP" altLang="en-US" sz="16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marL="457200" indent="-457200">
                        <a:buAutoNum type="arabicParenBoth"/>
                      </a:pPr>
                      <a:r>
                        <a:rPr kumimoji="1" lang="en-US" altLang="ja-JP" sz="16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Consideration of Subsidiary Technical Documents</a:t>
                      </a:r>
                      <a:r>
                        <a:rPr kumimoji="1" lang="en-US" altLang="ja-JP" sz="16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and Tools in connection with Standard Specifications (Usage Guide, Operation System, etc.)</a:t>
                      </a:r>
                      <a:endParaRPr kumimoji="1" lang="ja-JP" altLang="en-US" sz="16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marL="457200" indent="-457200">
                        <a:buAutoNum type="arabicParenBoth"/>
                      </a:pPr>
                      <a:r>
                        <a:rPr kumimoji="1" lang="en-US" altLang="ja-JP" sz="16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Consideration of System of Standardization Activities including Foreign Countries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 </a:t>
                      </a:r>
                      <a:r>
                        <a:rPr kumimoji="1" lang="ja-JP" altLang="en-US" sz="16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     </a:t>
                      </a:r>
                      <a:r>
                        <a:rPr kumimoji="1" lang="en-US" altLang="ja-JP" sz="16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(Invitation of Collaborators)</a:t>
                      </a:r>
                      <a:endParaRPr kumimoji="1" lang="ja-JP" altLang="en-US" sz="16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arenBoth"/>
                      </a:pPr>
                      <a:r>
                        <a:rPr kumimoji="1" lang="en-US" altLang="ja-JP" sz="16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In Continuation of the 2nd Year, Refinement of Standard Specifications</a:t>
                      </a:r>
                      <a:endParaRPr kumimoji="1" lang="ja-JP" altLang="en-US" sz="16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marL="457200" indent="-457200">
                        <a:buAutoNum type="arabicParenBoth"/>
                      </a:pPr>
                      <a:r>
                        <a:rPr kumimoji="1" lang="en-US" altLang="ja-JP" sz="16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Close Examination of Subsidiary Technical Documents</a:t>
                      </a:r>
                      <a:r>
                        <a:rPr kumimoji="1" lang="en-US" altLang="ja-JP" sz="16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and Tools in connection with Standard Specifications (</a:t>
                      </a:r>
                      <a:r>
                        <a:rPr kumimoji="1" lang="en-US" altLang="ja-JP" sz="16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including</a:t>
                      </a:r>
                      <a:r>
                        <a:rPr kumimoji="1" lang="en-US" altLang="ja-JP" sz="16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Practical Operation in Accordance with Study Items)</a:t>
                      </a:r>
                      <a:endParaRPr kumimoji="1" lang="ja-JP" altLang="en-US" sz="16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Report of Standardization Activities and Discussion </a:t>
                      </a:r>
                      <a:endParaRPr kumimoji="1" lang="ja-JP" altLang="en-US" sz="16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12487275" y="9405938"/>
            <a:ext cx="534988" cy="363537"/>
          </a:xfrm>
        </p:spPr>
        <p:txBody>
          <a:bodyPr/>
          <a:lstStyle/>
          <a:p>
            <a:fld id="{19168A96-8FC6-49A7-AAFF-8891F4FD4FE2}" type="slidenum">
              <a:rPr lang="ja-JP" altLang="en-US" smtClean="0"/>
              <a:pPr/>
              <a:t>6</a:t>
            </a:fld>
            <a:endParaRPr lang="en-US" altLang="ja-JP"/>
          </a:p>
        </p:txBody>
      </p:sp>
      <p:sp>
        <p:nvSpPr>
          <p:cNvPr id="3" name="下矢印 2"/>
          <p:cNvSpPr/>
          <p:nvPr/>
        </p:nvSpPr>
        <p:spPr bwMode="auto">
          <a:xfrm flipV="1">
            <a:off x="5142979" y="8053088"/>
            <a:ext cx="648072" cy="395038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  <p:sp>
        <p:nvSpPr>
          <p:cNvPr id="7" name="下矢印 6"/>
          <p:cNvSpPr/>
          <p:nvPr/>
        </p:nvSpPr>
        <p:spPr bwMode="auto">
          <a:xfrm flipV="1">
            <a:off x="8743379" y="8053088"/>
            <a:ext cx="576064" cy="39504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ＤＦＧ華康ゴシック体W5" pitchFamily="50" charset="-128"/>
              <a:ea typeface="ＤＦＧ華康ゴシック体W5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94708" y="8448129"/>
            <a:ext cx="8856983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kumimoji="1" lang="en-US" altLang="ja-JP" sz="16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Technical Requirements from Data Governance and Utilization and Promotion Committees</a:t>
            </a:r>
            <a:endParaRPr kumimoji="1" lang="ja-JP" altLang="en-US" sz="1600" dirty="0" smtClean="0">
              <a:solidFill>
                <a:schemeClr val="bg2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kumimoji="1" lang="en-US" altLang="ja-JP" sz="1600" dirty="0" smtClean="0">
                <a:solidFill>
                  <a:schemeClr val="bg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Acquisition of Concrete Open Data in Accordance with Study Items</a:t>
            </a:r>
            <a:endParaRPr kumimoji="1" lang="ja-JP" altLang="en-US" sz="2000" dirty="0" smtClean="0">
              <a:solidFill>
                <a:schemeClr val="bg2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345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Work Contents of the Technical 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Committee</a:t>
            </a:r>
            <a:b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lang="ja-JP" altLang="en-US" dirty="0" smtClean="0">
                <a:ea typeface="Arial Unicode MS" panose="020B0604020202020204" pitchFamily="50" charset="-128"/>
              </a:rPr>
              <a:t> </a:t>
            </a:r>
            <a:r>
              <a:rPr lang="en-US" altLang="ja-JP" dirty="0" smtClean="0">
                <a:ea typeface="Arial Unicode MS" panose="020B0604020202020204" pitchFamily="50" charset="-128"/>
              </a:rPr>
              <a:t>(for the 1st Year) (Draft)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259566"/>
              </p:ext>
            </p:extLst>
          </p:nvPr>
        </p:nvGraphicFramePr>
        <p:xfrm>
          <a:off x="461963" y="1500361"/>
          <a:ext cx="12023726" cy="7722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6"/>
                <a:gridCol w="9502950"/>
              </a:tblGrid>
              <a:tr h="1321462">
                <a:tc>
                  <a:txBody>
                    <a:bodyPr/>
                    <a:lstStyle/>
                    <a:p>
                      <a:pPr algn="ctr"/>
                      <a:endParaRPr kumimoji="1" lang="en-US" altLang="ja-JP" sz="18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algn="ctr"/>
                      <a:r>
                        <a:rPr kumimoji="1" lang="en-US" altLang="ja-JP" sz="18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Committee</a:t>
                      </a:r>
                      <a:r>
                        <a:rPr kumimoji="1" lang="en-US" altLang="ja-JP" sz="18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Meetings</a:t>
                      </a:r>
                      <a:endParaRPr kumimoji="1" lang="en-US" altLang="ja-JP" sz="18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algn="ctr"/>
                      <a:r>
                        <a:rPr kumimoji="1" lang="en-US" altLang="ja-JP" sz="18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(Approximate</a:t>
                      </a:r>
                      <a:r>
                        <a:rPr kumimoji="1" lang="en-US" altLang="ja-JP" sz="18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Timing)</a:t>
                      </a:r>
                      <a:endParaRPr kumimoji="1" lang="ja-JP" altLang="en-US" sz="2800" dirty="0">
                        <a:latin typeface="ＤＦＧ華康ゴシック体W5" pitchFamily="50" charset="-128"/>
                        <a:ea typeface="ＤＦＧ華康ゴシック体W5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800" dirty="0" smtClean="0">
                        <a:latin typeface="ＤＦＧ華康ゴシック体W5" pitchFamily="50" charset="-128"/>
                        <a:ea typeface="ＤＦＧ華康ゴシック体W5" pitchFamily="50" charset="-128"/>
                      </a:endParaRPr>
                    </a:p>
                    <a:p>
                      <a:pPr algn="ctr"/>
                      <a:r>
                        <a:rPr kumimoji="1" lang="en-US" altLang="ja-JP" sz="28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Title</a:t>
                      </a:r>
                      <a:endParaRPr kumimoji="1" lang="ja-JP" altLang="en-US" sz="28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/>
                </a:tc>
              </a:tr>
              <a:tr h="13214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</a:t>
                      </a:r>
                      <a:r>
                        <a:rPr kumimoji="1" lang="en-US" altLang="ja-JP" sz="2400" baseline="300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st</a:t>
                      </a:r>
                      <a:r>
                        <a:rPr kumimoji="1" lang="en-US" altLang="ja-JP" sz="24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Meeting</a:t>
                      </a:r>
                      <a:endParaRPr kumimoji="1" lang="ja-JP" altLang="en-US" sz="24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algn="ctr"/>
                      <a:r>
                        <a:rPr kumimoji="1" lang="en-US" altLang="ja-JP" sz="24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(Today)</a:t>
                      </a:r>
                      <a:endParaRPr kumimoji="1" lang="ja-JP" altLang="en-US" sz="24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arenBoth"/>
                      </a:pPr>
                      <a:r>
                        <a:rPr kumimoji="1" lang="en-US" altLang="ja-JP" sz="20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Introduction of Participants and Discussion on the Way of Operation of the Committee</a:t>
                      </a:r>
                    </a:p>
                    <a:p>
                      <a:pPr marL="457200" indent="-457200">
                        <a:buAutoNum type="arabicParenBoth"/>
                      </a:pPr>
                      <a:r>
                        <a:rPr kumimoji="1" lang="en-US" altLang="ja-JP" sz="20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Awareness Coordination regarding Technical Matters of Open Data Distribution </a:t>
                      </a:r>
                      <a:endParaRPr kumimoji="1" lang="ja-JP" altLang="en-US" sz="2000" baseline="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marL="457200" indent="-457200">
                        <a:buAutoNum type="arabicParenBoth"/>
                      </a:pPr>
                      <a:r>
                        <a:rPr kumimoji="1" lang="en-US" altLang="ja-JP" sz="20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Introduction of Preliminary Draft of Standard Specifications</a:t>
                      </a:r>
                      <a:endParaRPr kumimoji="1" lang="ja-JP" altLang="en-US" sz="20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</a:tr>
              <a:tr h="12395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2</a:t>
                      </a:r>
                      <a:r>
                        <a:rPr kumimoji="1" lang="en-US" altLang="ja-JP" sz="2400" baseline="300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nd</a:t>
                      </a:r>
                      <a:r>
                        <a:rPr kumimoji="1" lang="en-US" altLang="ja-JP" sz="24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Meeting</a:t>
                      </a:r>
                      <a:r>
                        <a:rPr kumimoji="1" lang="en-US" altLang="ja-JP" sz="24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/>
                      </a:r>
                      <a:br>
                        <a:rPr kumimoji="1" lang="en-US" altLang="ja-JP" sz="24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</a:br>
                      <a:r>
                        <a:rPr kumimoji="1" lang="en-US" altLang="ja-JP" sz="24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(Nov. to Dec.)</a:t>
                      </a:r>
                      <a:endParaRPr kumimoji="1" lang="ja-JP" altLang="en-US" sz="24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arenBoth"/>
                      </a:pPr>
                      <a:r>
                        <a:rPr kumimoji="1" lang="en-US" altLang="ja-JP" sz="20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Discussion of Draft Standard Specifications </a:t>
                      </a:r>
                      <a:endParaRPr kumimoji="1" lang="ja-JP" altLang="en-US" sz="20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marL="457200" indent="-457200">
                        <a:buAutoNum type="arabicParenBoth"/>
                      </a:pPr>
                      <a:r>
                        <a:rPr kumimoji="1" lang="en-US" altLang="ja-JP" sz="20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Report of Survey on Similar Systems and Specifications</a:t>
                      </a:r>
                      <a:endParaRPr kumimoji="1" lang="ja-JP" altLang="en-US" sz="20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</a:tr>
              <a:tr h="13214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3</a:t>
                      </a:r>
                      <a:r>
                        <a:rPr kumimoji="1" lang="en-US" altLang="ja-JP" sz="2400" baseline="300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rd</a:t>
                      </a:r>
                      <a:r>
                        <a:rPr kumimoji="1" lang="en-US" altLang="ja-JP" sz="24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Meeting</a:t>
                      </a:r>
                      <a:r>
                        <a:rPr kumimoji="1" lang="ja-JP" altLang="en-US" sz="24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/>
                      </a:r>
                      <a:br>
                        <a:rPr kumimoji="1" lang="ja-JP" altLang="en-US" sz="24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</a:br>
                      <a:r>
                        <a:rPr kumimoji="1" lang="en-US" altLang="ja-JP" sz="24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(Jan.)</a:t>
                      </a:r>
                      <a:endParaRPr kumimoji="1" lang="ja-JP" altLang="en-US" sz="24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arenBoth"/>
                      </a:pPr>
                      <a:r>
                        <a:rPr kumimoji="1" lang="en-US" altLang="ja-JP" sz="20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Discussion on Draft Standard Specifications</a:t>
                      </a:r>
                      <a:endParaRPr kumimoji="1" lang="ja-JP" altLang="en-US" sz="20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kumimoji="1" lang="en-US" altLang="ja-JP" sz="20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Discussion on International Trend of Standardization </a:t>
                      </a:r>
                      <a:endParaRPr kumimoji="1" lang="ja-JP" altLang="en-US" sz="20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</a:tr>
              <a:tr h="163722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4</a:t>
                      </a:r>
                      <a:r>
                        <a:rPr kumimoji="1" lang="en-US" altLang="ja-JP" sz="2400" baseline="300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th</a:t>
                      </a:r>
                      <a:r>
                        <a:rPr kumimoji="1" lang="en-US" altLang="ja-JP" sz="24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Meeting</a:t>
                      </a:r>
                      <a:endParaRPr kumimoji="1" lang="ja-JP" altLang="en-US" sz="24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algn="ctr"/>
                      <a:r>
                        <a:rPr kumimoji="1" lang="en-US" altLang="ja-JP" sz="24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(Feb.)</a:t>
                      </a:r>
                      <a:endParaRPr kumimoji="1" lang="ja-JP" altLang="en-US" sz="24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kumimoji="1" lang="en-US" altLang="ja-JP" sz="20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Discussion on Draft Standard Specifications</a:t>
                      </a:r>
                      <a:endParaRPr kumimoji="1" lang="ja-JP" altLang="en-US" sz="20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marL="457200" indent="-457200">
                        <a:buAutoNum type="arabicParenBoth"/>
                      </a:pPr>
                      <a:r>
                        <a:rPr kumimoji="1" lang="en-US" altLang="ja-JP" sz="20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Consideration of Issues arising from the Technical Requirements provided by the Utilization and Promotion Committee </a:t>
                      </a:r>
                      <a:endParaRPr kumimoji="1" lang="ja-JP" altLang="en-US" sz="20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marL="457200" indent="-457200">
                        <a:buAutoNum type="arabicParenBoth"/>
                      </a:pPr>
                      <a:r>
                        <a:rPr kumimoji="1" lang="en-US" altLang="ja-JP" sz="20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Discussion on International Standardization System and Items for Standardization </a:t>
                      </a:r>
                      <a:endParaRPr kumimoji="1" lang="ja-JP" altLang="en-US" sz="20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marL="457200" indent="-457200">
                        <a:buAutoNum type="arabicParenBoth"/>
                      </a:pPr>
                      <a:r>
                        <a:rPr kumimoji="1" lang="en-US" altLang="ja-JP" sz="20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Discussion on the Report of Activities of the Year </a:t>
                      </a:r>
                      <a:endParaRPr kumimoji="1" lang="ja-JP" altLang="en-US" sz="200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marL="457200" indent="-457200">
                        <a:buAutoNum type="arabicParenBoth"/>
                      </a:pPr>
                      <a:r>
                        <a:rPr kumimoji="1" lang="en-US" altLang="ja-JP" sz="20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Discussion</a:t>
                      </a:r>
                      <a:r>
                        <a:rPr kumimoji="1" lang="en-US" altLang="ja-JP" sz="20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on the Planned Activities of the Next Year</a:t>
                      </a:r>
                      <a:endParaRPr kumimoji="1" lang="ja-JP" altLang="en-US" sz="20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12487275" y="9405938"/>
            <a:ext cx="534988" cy="363537"/>
          </a:xfrm>
        </p:spPr>
        <p:txBody>
          <a:bodyPr/>
          <a:lstStyle/>
          <a:p>
            <a:fld id="{19168A96-8FC6-49A7-AAFF-8891F4FD4FE2}" type="slidenum">
              <a:rPr lang="ja-JP" altLang="en-US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7985764"/>
      </p:ext>
    </p:extLst>
  </p:cSld>
  <p:clrMapOvr>
    <a:masterClrMapping/>
  </p:clrMapOvr>
</p:sld>
</file>

<file path=ppt/theme/theme1.xml><?xml version="1.0" encoding="utf-8"?>
<a:theme xmlns:a="http://schemas.openxmlformats.org/drawingml/2006/main" name="opend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ＤＦＧ華康ゴシック体W5" pitchFamily="50" charset="-128"/>
            <a:ea typeface="ＤＦＧ華康ゴシック体W5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ＤＦＧ華康ゴシック体W5" pitchFamily="50" charset="-128"/>
            <a:ea typeface="ＤＦＧ華康ゴシック体W5" pitchFamily="50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kumimoji="1" dirty="0" smtClean="0">
            <a:solidFill>
              <a:schemeClr val="bg2"/>
            </a:solidFill>
            <a:latin typeface="ヒラギノ角ゴ ProN W6"/>
            <a:ea typeface="ヒラギノ角ゴ ProN W6"/>
            <a:cs typeface="ヒラギノ角ゴ ProN W6"/>
          </a:defRPr>
        </a:defPPr>
      </a:lstStyle>
    </a:txDef>
  </a:objectDefaults>
  <a:extraClrSchemeLst>
    <a:extraClrScheme>
      <a:clrScheme name="SUPERP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PERP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P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opendata</Template>
  <TotalTime>0</TotalTime>
  <Words>1172</Words>
  <Application>Microsoft Office PowerPoint</Application>
  <PresentationFormat>ユーザー設定</PresentationFormat>
  <Paragraphs>192</Paragraphs>
  <Slides>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opendata</vt:lpstr>
      <vt:lpstr>Mission and Work Contents of  the Technical Committee Open Data Promotion Consortium</vt:lpstr>
      <vt:lpstr>Background of Establishment of the Technical Committee</vt:lpstr>
      <vt:lpstr>Open Data as the Target of Survey by the Technical Committee</vt:lpstr>
      <vt:lpstr>Mission and Work Contents of  the Technical Committee</vt:lpstr>
      <vt:lpstr>Position and Composition of  the Technical Committee</vt:lpstr>
      <vt:lpstr>Work Contents of the Technical Committee  (for 3 Years) (Draft)</vt:lpstr>
      <vt:lpstr>Work Contents of the Technical Committee  (for the 1st Year) (Draft)</vt:lpstr>
    </vt:vector>
  </TitlesOfParts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2012-10-25T00:58:30Z</dcterms:created>
  <dcterms:modified xsi:type="dcterms:W3CDTF">2014-02-07T07:57:14Z</dcterms:modified>
</cp:coreProperties>
</file>