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22"/>
  </p:notesMasterIdLst>
  <p:sldIdLst>
    <p:sldId id="416" r:id="rId2"/>
    <p:sldId id="439" r:id="rId3"/>
    <p:sldId id="440" r:id="rId4"/>
    <p:sldId id="441" r:id="rId5"/>
    <p:sldId id="442" r:id="rId6"/>
    <p:sldId id="443" r:id="rId7"/>
    <p:sldId id="372" r:id="rId8"/>
    <p:sldId id="422" r:id="rId9"/>
    <p:sldId id="438" r:id="rId10"/>
    <p:sldId id="444" r:id="rId11"/>
    <p:sldId id="431" r:id="rId12"/>
    <p:sldId id="432" r:id="rId13"/>
    <p:sldId id="433" r:id="rId14"/>
    <p:sldId id="423" r:id="rId15"/>
    <p:sldId id="429" r:id="rId16"/>
    <p:sldId id="430" r:id="rId17"/>
    <p:sldId id="436" r:id="rId18"/>
    <p:sldId id="437" r:id="rId19"/>
    <p:sldId id="424" r:id="rId20"/>
    <p:sldId id="427" r:id="rId2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5" autoAdjust="0"/>
    <p:restoredTop sz="92639" autoAdjust="0"/>
  </p:normalViewPr>
  <p:slideViewPr>
    <p:cSldViewPr snapToGrid="0">
      <p:cViewPr>
        <p:scale>
          <a:sx n="90" d="100"/>
          <a:sy n="90" d="100"/>
        </p:scale>
        <p:origin x="-630" y="-5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2013/1/23</a:t>
            </a:fld>
            <a:endParaRPr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710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6EF1F1-C1B4-4DB3-9EB7-B9F93AE582C3}" type="slidenum">
              <a:rPr lang="ja-JP" altLang="en-US"/>
              <a:pPr fontAlgn="base">
                <a:spcBef>
                  <a:spcPct val="0"/>
                </a:spcBef>
                <a:spcAft>
                  <a:spcPct val="0"/>
                </a:spcAft>
                <a:defRPr/>
              </a:pPr>
              <a:t>16</a:t>
            </a:fld>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12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B24241-3100-4B47-B046-8301D6628EFB}" type="slidenum">
              <a:rPr lang="ja-JP" altLang="en-US"/>
              <a:pPr fontAlgn="base">
                <a:spcBef>
                  <a:spcPct val="0"/>
                </a:spcBef>
                <a:spcAft>
                  <a:spcPct val="0"/>
                </a:spcAft>
                <a:defRPr/>
              </a:pPr>
              <a:t>17</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257623" y="0"/>
            <a:ext cx="1886377" cy="888642"/>
          </a:xfrm>
          <a:prstGeom prst="rect">
            <a:avLst/>
          </a:prstGeom>
          <a:noFill/>
          <a:ln w="9525">
            <a:noFill/>
            <a:miter lim="800000"/>
            <a:headEnd/>
            <a:tailEnd/>
          </a:ln>
        </p:spPr>
      </p:pic>
      <p:cxnSp>
        <p:nvCxnSpPr>
          <p:cNvPr id="16" name="直線コネクタ 19"/>
          <p:cNvCxnSpPr/>
          <p:nvPr userDrawn="1"/>
        </p:nvCxnSpPr>
        <p:spPr>
          <a:xfrm>
            <a:off x="468313" y="958111"/>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962695"/>
          </a:xfrm>
        </p:spPr>
        <p:txBody>
          <a:body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1219200"/>
            <a:ext cx="8229600" cy="4937760"/>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4643438" y="4267200"/>
            <a:ext cx="3529012" cy="1143000"/>
          </a:xfrm>
        </p:spPr>
        <p:txBody>
          <a:bodyPr/>
          <a:lstStyle/>
          <a:p>
            <a:pPr eaLnBrk="1" hangingPunct="1"/>
            <a:r>
              <a:rPr lang="ja-JP" altLang="en-US" dirty="0" smtClean="0">
                <a:solidFill>
                  <a:schemeClr val="tx1"/>
                </a:solidFill>
              </a:rPr>
              <a:t>平成</a:t>
            </a:r>
            <a:r>
              <a:rPr lang="en-US" altLang="ja-JP" dirty="0" smtClean="0">
                <a:solidFill>
                  <a:schemeClr val="tx1"/>
                </a:solidFill>
              </a:rPr>
              <a:t>25</a:t>
            </a:r>
            <a:r>
              <a:rPr lang="ja-JP" altLang="en-US" dirty="0" smtClean="0">
                <a:solidFill>
                  <a:schemeClr val="tx1"/>
                </a:solidFill>
              </a:rPr>
              <a:t>年</a:t>
            </a:r>
            <a:r>
              <a:rPr lang="en-US" altLang="ja-JP" dirty="0">
                <a:solidFill>
                  <a:schemeClr val="tx1"/>
                </a:solidFill>
              </a:rPr>
              <a:t>1</a:t>
            </a:r>
            <a:r>
              <a:rPr lang="ja-JP" altLang="en-US" dirty="0" smtClean="0">
                <a:solidFill>
                  <a:schemeClr val="tx1"/>
                </a:solidFill>
              </a:rPr>
              <a:t>月</a:t>
            </a:r>
            <a:r>
              <a:rPr lang="en-US" altLang="ja-JP" dirty="0" smtClean="0">
                <a:solidFill>
                  <a:schemeClr val="tx1"/>
                </a:solidFill>
              </a:rPr>
              <a:t>24</a:t>
            </a:r>
            <a:r>
              <a:rPr lang="ja-JP" altLang="en-US" dirty="0" smtClean="0">
                <a:solidFill>
                  <a:schemeClr val="tx1"/>
                </a:solidFill>
              </a:rPr>
              <a:t>日</a:t>
            </a:r>
            <a:endParaRPr lang="en-US" altLang="ja-JP" dirty="0" smtClean="0">
              <a:solidFill>
                <a:schemeClr val="tx1"/>
              </a:solidFill>
            </a:endParaRPr>
          </a:p>
          <a:p>
            <a:pPr eaLnBrk="1" hangingPunct="1"/>
            <a:r>
              <a:rPr lang="ja-JP" altLang="en-US" dirty="0" smtClean="0">
                <a:solidFill>
                  <a:schemeClr val="tx1"/>
                </a:solidFill>
              </a:rPr>
              <a:t>データガバナンス委員会主査井上由里子</a:t>
            </a:r>
          </a:p>
        </p:txBody>
      </p:sp>
      <p:sp>
        <p:nvSpPr>
          <p:cNvPr id="5" name="タイトル 1"/>
          <p:cNvSpPr txBox="1">
            <a:spLocks/>
          </p:cNvSpPr>
          <p:nvPr/>
        </p:nvSpPr>
        <p:spPr bwMode="auto">
          <a:xfrm>
            <a:off x="1130151" y="2141180"/>
            <a:ext cx="7530957" cy="990600"/>
          </a:xfrm>
          <a:prstGeom prst="rect">
            <a:avLst/>
          </a:prstGeom>
          <a:noFill/>
          <a:ln w="9525">
            <a:noFill/>
            <a:miter lim="800000"/>
            <a:headEnd/>
            <a:tailEnd/>
          </a:ln>
        </p:spPr>
        <p:txBody>
          <a:bodyP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400" dirty="0" smtClean="0">
                <a:latin typeface="+mj-ea"/>
              </a:rPr>
              <a:t>オープンデータ流通推進コンソーシアム</a:t>
            </a:r>
            <a:endParaRPr lang="en-US" altLang="ja-JP" sz="2400" dirty="0" smtClean="0">
              <a:latin typeface="+mj-ea"/>
            </a:endParaRPr>
          </a:p>
          <a:p>
            <a:pPr fontAlgn="auto">
              <a:spcAft>
                <a:spcPts val="0"/>
              </a:spcAft>
              <a:defRPr/>
            </a:pPr>
            <a:r>
              <a:rPr lang="ja-JP" altLang="en-US" sz="2400" dirty="0" smtClean="0">
                <a:latin typeface="+mj-ea"/>
              </a:rPr>
              <a:t>データガバナンス委員会における検討状況等について</a:t>
            </a:r>
            <a:endParaRPr lang="en-US" altLang="ja-JP" sz="2400" dirty="0" smtClean="0">
              <a:latin typeface="+mj-ea"/>
            </a:endParaRPr>
          </a:p>
        </p:txBody>
      </p:sp>
      <p:sp>
        <p:nvSpPr>
          <p:cNvPr id="7" name="タイトル 1"/>
          <p:cNvSpPr txBox="1">
            <a:spLocks/>
          </p:cNvSpPr>
          <p:nvPr/>
        </p:nvSpPr>
        <p:spPr bwMode="auto">
          <a:xfrm>
            <a:off x="2286000" y="692728"/>
            <a:ext cx="6858000" cy="990600"/>
          </a:xfrm>
          <a:prstGeom prst="rect">
            <a:avLst/>
          </a:prstGeom>
          <a:noFill/>
          <a:ln w="9525">
            <a:noFill/>
            <a:miter lim="800000"/>
            <a:headEnd/>
            <a:tailEnd/>
          </a:ln>
        </p:spPr>
        <p:txBody>
          <a:bodyP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1600" dirty="0">
                <a:latin typeface="+mj-ea"/>
              </a:rPr>
              <a:t>電子行政オープンデータ実務者会議</a:t>
            </a:r>
          </a:p>
          <a:p>
            <a:pPr fontAlgn="auto">
              <a:spcAft>
                <a:spcPts val="0"/>
              </a:spcAft>
              <a:defRPr/>
            </a:pPr>
            <a:r>
              <a:rPr lang="ja-JP" altLang="en-US" sz="1600" dirty="0">
                <a:latin typeface="+mj-ea"/>
              </a:rPr>
              <a:t>　ルール・普及ＷＧにおける</a:t>
            </a:r>
          </a:p>
          <a:p>
            <a:pPr fontAlgn="auto">
              <a:spcAft>
                <a:spcPts val="0"/>
              </a:spcAft>
              <a:defRPr/>
            </a:pPr>
            <a:r>
              <a:rPr lang="ja-JP" altLang="en-US" sz="1600" dirty="0" smtClean="0">
                <a:latin typeface="+mj-ea"/>
              </a:rPr>
              <a:t>井上</a:t>
            </a:r>
            <a:r>
              <a:rPr lang="ja-JP" altLang="en-US" sz="1600" dirty="0">
                <a:latin typeface="+mj-ea"/>
              </a:rPr>
              <a:t>構成員説明</a:t>
            </a:r>
            <a:r>
              <a:rPr lang="ja-JP" altLang="en-US" sz="1600" dirty="0" smtClean="0">
                <a:latin typeface="+mj-ea"/>
              </a:rPr>
              <a:t>資料</a:t>
            </a:r>
            <a:endParaRPr lang="ja-JP" altLang="en-US" sz="1600" dirty="0">
              <a:latin typeface="+mj-ea"/>
            </a:endParaRPr>
          </a:p>
        </p:txBody>
      </p:sp>
      <p:sp>
        <p:nvSpPr>
          <p:cNvPr id="6" name="テキスト ボックス 17"/>
          <p:cNvSpPr txBox="1">
            <a:spLocks noChangeArrowheads="1"/>
          </p:cNvSpPr>
          <p:nvPr/>
        </p:nvSpPr>
        <p:spPr bwMode="auto">
          <a:xfrm>
            <a:off x="7952509" y="197644"/>
            <a:ext cx="965922" cy="338138"/>
          </a:xfrm>
          <a:prstGeom prst="rect">
            <a:avLst/>
          </a:prstGeom>
          <a:solidFill>
            <a:srgbClr val="FFFFFF"/>
          </a:solidFill>
          <a:ln w="25400">
            <a:solidFill>
              <a:sysClr val="windowText" lastClr="000000"/>
            </a:solidFill>
            <a:miter lim="800000"/>
            <a:headEnd/>
            <a:tailEnd/>
          </a:ln>
        </p:spPr>
        <p:txBody>
          <a:bodyPr wrap="square">
            <a:spAutoFit/>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dirty="0" smtClean="0">
                <a:ln>
                  <a:noFill/>
                </a:ln>
                <a:solidFill>
                  <a:sysClr val="windowText" lastClr="000000"/>
                </a:solidFill>
                <a:effectLst/>
                <a:uLnTx/>
                <a:uFillTx/>
                <a:latin typeface="ＭＳ Ｐゴシック" charset="-128"/>
                <a:ea typeface="ＭＳ Ｐゴシック" charset="-128"/>
              </a:rPr>
              <a:t>資料</a:t>
            </a:r>
            <a:r>
              <a:rPr lang="ja-JP" altLang="en-US" sz="1600" kern="0" noProof="0" dirty="0">
                <a:solidFill>
                  <a:sysClr val="windowText" lastClr="000000"/>
                </a:solidFill>
              </a:rPr>
              <a:t>４</a:t>
            </a:r>
            <a:endParaRPr kumimoji="1" lang="ja-JP" altLang="en-US" sz="1600" b="1" i="0" u="none" strike="noStrike" kern="0" cap="none" spc="0" normalizeH="0" baseline="0" noProof="0" dirty="0" smtClean="0">
              <a:ln>
                <a:noFill/>
              </a:ln>
              <a:solidFill>
                <a:sysClr val="windowText" lastClr="000000"/>
              </a:solidFill>
              <a:effectLst/>
              <a:uLnTx/>
              <a:uFillTx/>
              <a:latin typeface="ＭＳ Ｐゴシック" charset="-128"/>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9</a:t>
            </a:fld>
            <a:endParaRPr lang="ja-JP" altLang="en-US" dirty="0"/>
          </a:p>
        </p:txBody>
      </p:sp>
      <p:sp>
        <p:nvSpPr>
          <p:cNvPr id="5" name="タイトル 1"/>
          <p:cNvSpPr>
            <a:spLocks noGrp="1"/>
          </p:cNvSpPr>
          <p:nvPr>
            <p:ph type="title"/>
          </p:nvPr>
        </p:nvSpPr>
        <p:spPr>
          <a:xfrm>
            <a:off x="404191" y="175927"/>
            <a:ext cx="8229600" cy="791610"/>
          </a:xfrm>
        </p:spPr>
        <p:txBody>
          <a:bodyPr/>
          <a:lstStyle/>
          <a:p>
            <a:pPr eaLnBrk="1" hangingPunct="1"/>
            <a:r>
              <a:rPr lang="ja-JP" altLang="en-US" sz="2400" dirty="0" smtClean="0"/>
              <a:t>参考２：数値データの著作権について</a:t>
            </a:r>
          </a:p>
        </p:txBody>
      </p:sp>
      <p:sp>
        <p:nvSpPr>
          <p:cNvPr id="8" name="テキスト ボックス 7"/>
          <p:cNvSpPr txBox="1"/>
          <p:nvPr/>
        </p:nvSpPr>
        <p:spPr>
          <a:xfrm>
            <a:off x="472609" y="1232899"/>
            <a:ext cx="8250151" cy="5109091"/>
          </a:xfrm>
          <a:prstGeom prst="rect">
            <a:avLst/>
          </a:prstGeom>
          <a:noFill/>
        </p:spPr>
        <p:txBody>
          <a:bodyPr wrap="square" rtlCol="0">
            <a:spAutoFit/>
          </a:bodyPr>
          <a:lstStyle/>
          <a:p>
            <a:pPr marL="285750" indent="-285750">
              <a:buFont typeface="Wingdings" pitchFamily="2" charset="2"/>
              <a:buChar char="Ø"/>
            </a:pPr>
            <a:r>
              <a:rPr lang="ja-JP" altLang="en-US" sz="1600" dirty="0"/>
              <a:t>法律書や判例によれば</a:t>
            </a:r>
            <a:r>
              <a:rPr lang="ja-JP" altLang="en-US" sz="1600" dirty="0" smtClean="0"/>
              <a:t>、</a:t>
            </a:r>
            <a:r>
              <a:rPr lang="ja-JP" altLang="en-US" sz="1600" u="sng" dirty="0" smtClean="0">
                <a:solidFill>
                  <a:srgbClr val="FF0000"/>
                </a:solidFill>
              </a:rPr>
              <a:t>数値データに</a:t>
            </a:r>
            <a:r>
              <a:rPr lang="ja-JP" altLang="en-US" sz="1600" u="sng" dirty="0">
                <a:solidFill>
                  <a:srgbClr val="FF0000"/>
                </a:solidFill>
              </a:rPr>
              <a:t>ついては、著作権は生じない</a:t>
            </a:r>
            <a:r>
              <a:rPr lang="ja-JP" altLang="en-US" sz="1600" u="sng" dirty="0" smtClean="0">
                <a:solidFill>
                  <a:srgbClr val="FF0000"/>
                </a:solidFill>
              </a:rPr>
              <a:t>とされている</a:t>
            </a:r>
            <a:r>
              <a:rPr lang="ja-JP" altLang="en-US" sz="1600" dirty="0" smtClean="0"/>
              <a:t>。</a:t>
            </a:r>
            <a:endParaRPr lang="ja-JP" altLang="en-US" sz="1600" dirty="0"/>
          </a:p>
          <a:p>
            <a:endParaRPr lang="en-US" altLang="ja-JP" sz="1400" dirty="0" smtClean="0"/>
          </a:p>
          <a:p>
            <a:r>
              <a:rPr lang="ja-JP" altLang="en-US" sz="1600" b="1" dirty="0"/>
              <a:t>　</a:t>
            </a:r>
            <a:r>
              <a:rPr lang="ja-JP" altLang="en-US" sz="1600" b="1" dirty="0" smtClean="0"/>
              <a:t>■「</a:t>
            </a:r>
            <a:r>
              <a:rPr lang="ja-JP" altLang="en-US" sz="1600" b="1" dirty="0"/>
              <a:t>著作物」の定義</a:t>
            </a:r>
          </a:p>
          <a:p>
            <a:pPr marL="266700" indent="-266700"/>
            <a:r>
              <a:rPr lang="ja-JP" altLang="en-US" sz="1400" dirty="0" smtClean="0"/>
              <a:t>　 　「思想</a:t>
            </a:r>
            <a:r>
              <a:rPr lang="ja-JP" altLang="en-US" sz="1400" dirty="0"/>
              <a:t>または感情を創作的に表現したものであつて、文芸、学術、美術又は音楽の範囲に属するものをいう</a:t>
            </a:r>
            <a:r>
              <a:rPr lang="ja-JP" altLang="en-US" sz="1400" dirty="0" smtClean="0"/>
              <a:t>。」（</a:t>
            </a:r>
            <a:r>
              <a:rPr lang="ja-JP" altLang="en-US" sz="1400" dirty="0"/>
              <a:t>著作権法第二条第一項</a:t>
            </a:r>
            <a:r>
              <a:rPr lang="ja-JP" altLang="en-US" sz="1400" dirty="0" smtClean="0"/>
              <a:t>第一号）</a:t>
            </a:r>
            <a:endParaRPr lang="ja-JP" altLang="en-US" sz="1400" dirty="0"/>
          </a:p>
          <a:p>
            <a:endParaRPr lang="en-US" altLang="ja-JP" sz="1400" dirty="0" smtClean="0"/>
          </a:p>
          <a:p>
            <a:r>
              <a:rPr lang="ja-JP" altLang="en-US" sz="1600" b="1" dirty="0" smtClean="0"/>
              <a:t>　■データ</a:t>
            </a:r>
            <a:r>
              <a:rPr lang="ja-JP" altLang="en-US" sz="1600" b="1" dirty="0"/>
              <a:t>の著作物性についての法律書での記載例</a:t>
            </a:r>
          </a:p>
          <a:p>
            <a:r>
              <a:rPr lang="ja-JP" altLang="en-US" sz="1400" dirty="0" smtClean="0"/>
              <a:t>　　</a:t>
            </a:r>
            <a:r>
              <a:rPr lang="ja-JP" altLang="en-US" sz="1400" b="1" dirty="0" smtClean="0"/>
              <a:t>○加古</a:t>
            </a:r>
            <a:r>
              <a:rPr lang="ja-JP" altLang="en-US" sz="1400" b="1" dirty="0"/>
              <a:t>守</a:t>
            </a:r>
            <a:r>
              <a:rPr lang="ja-JP" altLang="en-US" sz="1400" b="1" dirty="0" smtClean="0"/>
              <a:t>行　</a:t>
            </a:r>
            <a:r>
              <a:rPr lang="en-US" altLang="ja-JP" sz="1400" b="1" dirty="0" smtClean="0"/>
              <a:t>『</a:t>
            </a:r>
            <a:r>
              <a:rPr lang="ja-JP" altLang="en-US" sz="1400" b="1" dirty="0"/>
              <a:t>著作権法逐条講義 五訂新版</a:t>
            </a:r>
            <a:r>
              <a:rPr lang="en-US" altLang="ja-JP" sz="1400" b="1" dirty="0"/>
              <a:t>』</a:t>
            </a:r>
          </a:p>
          <a:p>
            <a:pPr marL="452438" indent="-452438"/>
            <a:r>
              <a:rPr lang="ja-JP" altLang="en-US" sz="1400" dirty="0"/>
              <a:t>　</a:t>
            </a:r>
            <a:r>
              <a:rPr lang="ja-JP" altLang="en-US" sz="1400" dirty="0" smtClean="0"/>
              <a:t>　　・・</a:t>
            </a:r>
            <a:r>
              <a:rPr lang="ja-JP" altLang="en-US" sz="1400" dirty="0"/>
              <a:t>思想または感情を包含していないものとしては、例えばデータ、フィリピン海溝の水深が何メートルであるとか、５月の東京の平均気温が何度であるとか、そういうようなデータは思想・感情を包含していないから、それ自体は著作物たり得ない。（</a:t>
            </a:r>
            <a:r>
              <a:rPr lang="en-US" altLang="ja-JP" sz="1400" dirty="0"/>
              <a:t>19</a:t>
            </a:r>
            <a:r>
              <a:rPr lang="ja-JP" altLang="en-US" sz="1400" dirty="0"/>
              <a:t>頁）</a:t>
            </a:r>
          </a:p>
          <a:p>
            <a:endParaRPr lang="ja-JP" altLang="en-US" sz="1400" dirty="0"/>
          </a:p>
          <a:p>
            <a:r>
              <a:rPr lang="ja-JP" altLang="en-US" sz="1400" b="1" dirty="0" smtClean="0"/>
              <a:t>　　○中山</a:t>
            </a:r>
            <a:r>
              <a:rPr lang="ja-JP" altLang="en-US" sz="1400" b="1" dirty="0"/>
              <a:t>信</a:t>
            </a:r>
            <a:r>
              <a:rPr lang="ja-JP" altLang="en-US" sz="1400" b="1" dirty="0" smtClean="0"/>
              <a:t>弘　</a:t>
            </a:r>
            <a:r>
              <a:rPr lang="en-US" altLang="ja-JP" sz="1400" b="1" dirty="0" smtClean="0"/>
              <a:t>『</a:t>
            </a:r>
            <a:r>
              <a:rPr lang="ja-JP" altLang="en-US" sz="1400" b="1" dirty="0"/>
              <a:t>著作権法</a:t>
            </a:r>
            <a:r>
              <a:rPr lang="en-US" altLang="ja-JP" sz="1400" b="1" dirty="0"/>
              <a:t>』</a:t>
            </a:r>
          </a:p>
          <a:p>
            <a:pPr marL="452438" indent="-452438"/>
            <a:r>
              <a:rPr lang="ja-JP" altLang="en-US" sz="1400" dirty="0" smtClean="0"/>
              <a:t>　　　・</a:t>
            </a:r>
            <a:r>
              <a:rPr lang="ja-JP" altLang="en-US" sz="1400" dirty="0"/>
              <a:t>・株価や気温等のデータ、自然界における事実（例えば「地球は回っている」という自然法則それ自体）、歴史的事実（例えば「</a:t>
            </a:r>
            <a:r>
              <a:rPr lang="en-US" altLang="ja-JP" sz="1400" dirty="0"/>
              <a:t>1600</a:t>
            </a:r>
            <a:r>
              <a:rPr lang="ja-JP" altLang="en-US" sz="1400" dirty="0"/>
              <a:t>年に関ヶ原の合戦があった」という事実）は、人がいかに刻苦勉励して見つけ出したものであっても、著作物たり得ない。（</a:t>
            </a:r>
            <a:r>
              <a:rPr lang="en-US" altLang="ja-JP" sz="1400" dirty="0"/>
              <a:t>38</a:t>
            </a:r>
            <a:r>
              <a:rPr lang="ja-JP" altLang="en-US" sz="1400" dirty="0"/>
              <a:t>頁）</a:t>
            </a:r>
          </a:p>
          <a:p>
            <a:endParaRPr lang="en-US" altLang="ja-JP" sz="1400" dirty="0" smtClean="0"/>
          </a:p>
          <a:p>
            <a:r>
              <a:rPr lang="ja-JP" altLang="en-US" sz="1600" b="1" dirty="0" smtClean="0"/>
              <a:t>　■判例</a:t>
            </a:r>
            <a:r>
              <a:rPr lang="ja-JP" altLang="en-US" sz="1600" b="1" dirty="0"/>
              <a:t>での記載</a:t>
            </a:r>
          </a:p>
          <a:p>
            <a:r>
              <a:rPr lang="ja-JP" altLang="en-US" sz="1400" b="1" dirty="0" smtClean="0"/>
              <a:t>　　○京都</a:t>
            </a:r>
            <a:r>
              <a:rPr lang="ja-JP" altLang="en-US" sz="1400" b="1" dirty="0"/>
              <a:t>大学博士論文事件（知財高判平成</a:t>
            </a:r>
            <a:r>
              <a:rPr lang="en-US" altLang="ja-JP" sz="1400" b="1" dirty="0"/>
              <a:t>17</a:t>
            </a:r>
            <a:r>
              <a:rPr lang="ja-JP" altLang="en-US" sz="1400" b="1" dirty="0"/>
              <a:t>年</a:t>
            </a:r>
            <a:r>
              <a:rPr lang="en-US" altLang="ja-JP" sz="1400" b="1" dirty="0"/>
              <a:t>5</a:t>
            </a:r>
            <a:r>
              <a:rPr lang="ja-JP" altLang="en-US" sz="1400" b="1" dirty="0"/>
              <a:t>月</a:t>
            </a:r>
            <a:r>
              <a:rPr lang="en-US" altLang="ja-JP" sz="1400" b="1" dirty="0"/>
              <a:t>25</a:t>
            </a:r>
            <a:r>
              <a:rPr lang="ja-JP" altLang="en-US" sz="1400" b="1" dirty="0"/>
              <a:t>日）</a:t>
            </a:r>
          </a:p>
          <a:p>
            <a:pPr marL="452438" indent="-452438"/>
            <a:r>
              <a:rPr lang="ja-JP" altLang="en-US" sz="1400" dirty="0" smtClean="0"/>
              <a:t>　　　・</a:t>
            </a:r>
            <a:r>
              <a:rPr lang="ja-JP" altLang="en-US" sz="1400" dirty="0"/>
              <a:t>・実験結果等のデータ自体は、事実又はアイディアであって、著作物ではない以上、そのようなデータを一般的な手法に基づき表現したのみのグラフは、多少の表現の幅はありうるものであっても、なお、著作物としての創作性を有</a:t>
            </a:r>
            <a:r>
              <a:rPr lang="ja-JP" altLang="en-US" sz="1400" dirty="0" smtClean="0"/>
              <a:t>しない</a:t>
            </a:r>
            <a:endParaRPr lang="en-US" altLang="ja-JP" sz="1400" dirty="0" smtClean="0"/>
          </a:p>
        </p:txBody>
      </p:sp>
    </p:spTree>
    <p:extLst>
      <p:ext uri="{BB962C8B-B14F-4D97-AF65-F5344CB8AC3E}">
        <p14:creationId xmlns:p14="http://schemas.microsoft.com/office/powerpoint/2010/main" val="3431550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10</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参考３</a:t>
            </a:r>
            <a:r>
              <a:rPr lang="ja-JP" altLang="en-US" sz="2400" dirty="0"/>
              <a:t>：関連条文（１</a:t>
            </a:r>
            <a:r>
              <a:rPr lang="ja-JP" altLang="en-US" sz="2400" dirty="0" smtClean="0"/>
              <a:t>）パブリックドメイン化関係</a:t>
            </a:r>
          </a:p>
        </p:txBody>
      </p:sp>
      <p:sp>
        <p:nvSpPr>
          <p:cNvPr id="5" name="テキスト ボックス 4"/>
          <p:cNvSpPr txBox="1"/>
          <p:nvPr/>
        </p:nvSpPr>
        <p:spPr>
          <a:xfrm>
            <a:off x="380144" y="1407559"/>
            <a:ext cx="8373437" cy="2893100"/>
          </a:xfrm>
          <a:prstGeom prst="rect">
            <a:avLst/>
          </a:prstGeom>
          <a:noFill/>
        </p:spPr>
        <p:txBody>
          <a:bodyPr wrap="square" rtlCol="0">
            <a:spAutoFit/>
          </a:bodyPr>
          <a:lstStyle/>
          <a:p>
            <a:pPr marL="285750" indent="-285750">
              <a:buFont typeface="Wingdings" pitchFamily="2" charset="2"/>
              <a:buChar char="Ø"/>
            </a:pPr>
            <a:r>
              <a:rPr lang="ja-JP" altLang="en-US" sz="1400" b="1" dirty="0"/>
              <a:t>著作権法（昭和四十五年法律第四十八号）</a:t>
            </a:r>
          </a:p>
          <a:p>
            <a:r>
              <a:rPr lang="ja-JP" altLang="en-US" sz="1400" dirty="0"/>
              <a:t>　　</a:t>
            </a:r>
          </a:p>
          <a:p>
            <a:r>
              <a:rPr lang="ja-JP" altLang="en-US" sz="1400" dirty="0"/>
              <a:t>（権利の目的とならない著作物） </a:t>
            </a:r>
          </a:p>
          <a:p>
            <a:r>
              <a:rPr lang="ja-JP" altLang="en-US" sz="1400" dirty="0"/>
              <a:t>第十三条　</a:t>
            </a:r>
            <a:r>
              <a:rPr lang="ja-JP" altLang="en-US" sz="1400" u="sng" dirty="0"/>
              <a:t>次の各号のいずれかに該当する著作物は、この章の規定による権利の目的となることができない。 </a:t>
            </a:r>
          </a:p>
          <a:p>
            <a:r>
              <a:rPr lang="ja-JP" altLang="en-US" sz="1400" dirty="0"/>
              <a:t>　一　憲法その他の法令 </a:t>
            </a:r>
          </a:p>
          <a:p>
            <a:pPr marL="266700" indent="-266700"/>
            <a:r>
              <a:rPr lang="ja-JP" altLang="en-US" sz="1400" dirty="0"/>
              <a:t>　二　国若しくは地方公共団体の機関、独立行政法人（独立行政法人通則法（平成十一年法律第百三号）第二条第一項に規定する独立行政法人をいう。以下同じ。）又は地方独立行政法人（地方独立行政法人法（平成十五年法律第百十八号）第二条第一項に規定する地方独立行政法人をいう。以下同じ。）が発する告示、訓令、通達その他これらに類する</a:t>
            </a:r>
            <a:r>
              <a:rPr lang="ja-JP" altLang="en-US" sz="1400" dirty="0" smtClean="0"/>
              <a:t>もの</a:t>
            </a:r>
            <a:endParaRPr lang="en-US" altLang="ja-JP" sz="1400" dirty="0" smtClean="0"/>
          </a:p>
          <a:p>
            <a:pPr marL="266700" indent="-266700"/>
            <a:r>
              <a:rPr lang="ja-JP" altLang="en-US" sz="1400" dirty="0" smtClean="0"/>
              <a:t>　三</a:t>
            </a:r>
            <a:r>
              <a:rPr lang="ja-JP" altLang="en-US" sz="1400" dirty="0"/>
              <a:t>　裁判所の判決、決定、命令及び審判並びに行政庁の裁決及び決定で裁判に準ずる手続により行われるもの </a:t>
            </a:r>
            <a:endParaRPr lang="en-US" altLang="ja-JP" sz="1400" dirty="0" smtClean="0"/>
          </a:p>
          <a:p>
            <a:pPr marL="266700" indent="-266700"/>
            <a:r>
              <a:rPr lang="ja-JP" altLang="en-US" sz="1400" dirty="0" smtClean="0"/>
              <a:t>　四</a:t>
            </a:r>
            <a:r>
              <a:rPr lang="ja-JP" altLang="en-US" sz="1400" dirty="0"/>
              <a:t>　前三号に掲げるものの翻訳物及び編集物で、国若しくは地方公共団体の機関、独立行政法人又は地方独立行政法人が作成するもの </a:t>
            </a:r>
            <a:endParaRPr kumimoji="1" lang="ja-JP" altLang="en-US" sz="1400" dirty="0"/>
          </a:p>
        </p:txBody>
      </p:sp>
    </p:spTree>
    <p:extLst>
      <p:ext uri="{BB962C8B-B14F-4D97-AF65-F5344CB8AC3E}">
        <p14:creationId xmlns:p14="http://schemas.microsoft.com/office/powerpoint/2010/main" val="4141366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11</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参考４：関連条文（２）国</a:t>
            </a:r>
            <a:r>
              <a:rPr lang="ja-JP" altLang="en-US" sz="2400" dirty="0"/>
              <a:t>の</a:t>
            </a:r>
            <a:r>
              <a:rPr lang="ja-JP" altLang="en-US" sz="2400" dirty="0" smtClean="0"/>
              <a:t>著作権放棄関係①</a:t>
            </a:r>
          </a:p>
        </p:txBody>
      </p:sp>
      <p:sp>
        <p:nvSpPr>
          <p:cNvPr id="6" name="テキスト ボックス 5"/>
          <p:cNvSpPr txBox="1"/>
          <p:nvPr/>
        </p:nvSpPr>
        <p:spPr>
          <a:xfrm>
            <a:off x="400691" y="986324"/>
            <a:ext cx="8352892" cy="5663089"/>
          </a:xfrm>
          <a:prstGeom prst="rect">
            <a:avLst/>
          </a:prstGeom>
          <a:noFill/>
        </p:spPr>
        <p:txBody>
          <a:bodyPr wrap="square" rtlCol="0">
            <a:spAutoFit/>
          </a:bodyPr>
          <a:lstStyle/>
          <a:p>
            <a:pPr marL="171450" indent="-171450">
              <a:buFont typeface="Wingdings" pitchFamily="2" charset="2"/>
              <a:buChar char="Ø"/>
            </a:pPr>
            <a:r>
              <a:rPr lang="ja-JP" altLang="en-US" sz="1400" b="1" dirty="0"/>
              <a:t>国有財産法（昭和二十三年法律第七十三号</a:t>
            </a:r>
            <a:r>
              <a:rPr lang="ja-JP" altLang="en-US" sz="1400" b="1" dirty="0" smtClean="0"/>
              <a:t>）</a:t>
            </a:r>
            <a:endParaRPr lang="en-US" altLang="ja-JP" sz="1400" b="1" dirty="0" smtClean="0"/>
          </a:p>
          <a:p>
            <a:endParaRPr lang="ja-JP" altLang="en-US" sz="1200" dirty="0"/>
          </a:p>
          <a:p>
            <a:pPr marL="174625" indent="-174625"/>
            <a:r>
              <a:rPr lang="ja-JP" altLang="en-US" sz="1200" dirty="0"/>
              <a:t>（国有財産の範囲） </a:t>
            </a:r>
            <a:endParaRPr lang="en-US" altLang="ja-JP" sz="1200" dirty="0" smtClean="0"/>
          </a:p>
          <a:p>
            <a:pPr marL="174625" indent="-174625"/>
            <a:r>
              <a:rPr lang="ja-JP" altLang="en-US" sz="1200" dirty="0" smtClean="0"/>
              <a:t>第二条 </a:t>
            </a:r>
            <a:r>
              <a:rPr lang="ja-JP" altLang="en-US" sz="1200" dirty="0"/>
              <a:t>　この法律において国有財産とは、国の負担において国有と</a:t>
            </a:r>
            <a:r>
              <a:rPr lang="ja-JP" altLang="en-US" sz="1200" dirty="0" err="1"/>
              <a:t>なつた</a:t>
            </a:r>
            <a:r>
              <a:rPr lang="ja-JP" altLang="en-US" sz="1200" dirty="0"/>
              <a:t>財産又は法令の規定により、若しくは寄附により国有となつた財産であつて次に掲げるものをいう。 </a:t>
            </a:r>
          </a:p>
          <a:p>
            <a:r>
              <a:rPr lang="ja-JP" altLang="en-US" sz="1200" dirty="0"/>
              <a:t>　　一～四　（略）</a:t>
            </a:r>
          </a:p>
          <a:p>
            <a:r>
              <a:rPr lang="ja-JP" altLang="en-US" sz="1200" dirty="0"/>
              <a:t>　　五 　特許権、</a:t>
            </a:r>
            <a:r>
              <a:rPr lang="ja-JP" altLang="en-US" sz="1200" u="sng" dirty="0"/>
              <a:t>著作権</a:t>
            </a:r>
            <a:r>
              <a:rPr lang="ja-JP" altLang="en-US" sz="1200" dirty="0"/>
              <a:t>、商標権、実用新案権その他これらに準ずる権利</a:t>
            </a:r>
          </a:p>
          <a:p>
            <a:r>
              <a:rPr lang="ja-JP" altLang="en-US" sz="1200" dirty="0"/>
              <a:t>　　六　（略）</a:t>
            </a:r>
          </a:p>
          <a:p>
            <a:r>
              <a:rPr lang="ja-JP" altLang="en-US" sz="1200" dirty="0"/>
              <a:t>２　（略）</a:t>
            </a:r>
          </a:p>
          <a:p>
            <a:endParaRPr lang="en-US" altLang="ja-JP" sz="1200" dirty="0" smtClean="0"/>
          </a:p>
          <a:p>
            <a:r>
              <a:rPr lang="ja-JP" altLang="en-US" sz="1200" dirty="0"/>
              <a:t>（国有財産の分類及び種類） </a:t>
            </a:r>
          </a:p>
          <a:p>
            <a:r>
              <a:rPr lang="ja-JP" altLang="en-US" sz="1200" dirty="0"/>
              <a:t>第三条 　国有財産は、行政財産と普通財産とに分類する。 </a:t>
            </a:r>
          </a:p>
          <a:p>
            <a:r>
              <a:rPr lang="ja-JP" altLang="en-US" sz="1200" dirty="0"/>
              <a:t>２ 　行政財産とは、次に掲げる種類の財産をいう。</a:t>
            </a:r>
          </a:p>
          <a:p>
            <a:r>
              <a:rPr lang="ja-JP" altLang="en-US" sz="1200" dirty="0" smtClean="0"/>
              <a:t>　一</a:t>
            </a:r>
            <a:r>
              <a:rPr lang="ja-JP" altLang="en-US" sz="1200" dirty="0"/>
              <a:t>　（略）</a:t>
            </a:r>
          </a:p>
          <a:p>
            <a:r>
              <a:rPr lang="ja-JP" altLang="en-US" sz="1200" dirty="0" smtClean="0"/>
              <a:t>　二</a:t>
            </a:r>
            <a:r>
              <a:rPr lang="ja-JP" altLang="en-US" sz="1200" dirty="0"/>
              <a:t>　公共用財産　国において直接公共の用に供し、又は供するものと決定したもの</a:t>
            </a:r>
          </a:p>
          <a:p>
            <a:r>
              <a:rPr lang="ja-JP" altLang="en-US" sz="1200" dirty="0" smtClean="0"/>
              <a:t>　三</a:t>
            </a:r>
            <a:r>
              <a:rPr lang="ja-JP" altLang="en-US" sz="1200" dirty="0"/>
              <a:t>・四　（略）</a:t>
            </a:r>
          </a:p>
          <a:p>
            <a:r>
              <a:rPr lang="ja-JP" altLang="en-US" sz="1200" dirty="0"/>
              <a:t>３・４　（略）</a:t>
            </a:r>
          </a:p>
          <a:p>
            <a:endParaRPr lang="ja-JP" altLang="en-US" sz="1200" dirty="0"/>
          </a:p>
          <a:p>
            <a:pPr marL="174625" indent="-174625"/>
            <a:r>
              <a:rPr lang="ja-JP" altLang="en-US" sz="1200" dirty="0"/>
              <a:t>第十四条 　</a:t>
            </a:r>
            <a:r>
              <a:rPr lang="ja-JP" altLang="en-US" sz="1200" u="sng" dirty="0"/>
              <a:t>次に掲げる場合においては、当該国有財産を所管する各省各庁の長は、財務大臣に協議しなければならない。</a:t>
            </a:r>
            <a:r>
              <a:rPr lang="ja-JP" altLang="en-US" sz="1200" dirty="0"/>
              <a:t>ただし、前条の規定により国会の議決を経なければならない場合又は政令で定める場合に該当するときは、この限りでない。</a:t>
            </a:r>
          </a:p>
          <a:p>
            <a:r>
              <a:rPr lang="ja-JP" altLang="en-US" sz="1200" dirty="0" smtClean="0"/>
              <a:t>　一</a:t>
            </a:r>
            <a:r>
              <a:rPr lang="ja-JP" altLang="en-US" sz="1200" dirty="0"/>
              <a:t>～六　（略）</a:t>
            </a:r>
          </a:p>
          <a:p>
            <a:r>
              <a:rPr lang="ja-JP" altLang="en-US" sz="1200" dirty="0" smtClean="0"/>
              <a:t>　七</a:t>
            </a:r>
            <a:r>
              <a:rPr lang="ja-JP" altLang="en-US" sz="1200" dirty="0"/>
              <a:t>　</a:t>
            </a:r>
            <a:r>
              <a:rPr lang="ja-JP" altLang="en-US" sz="1200" u="sng" dirty="0"/>
              <a:t>国以外の者に行政財産を使用させ、又は収益させようとするとき。 </a:t>
            </a:r>
          </a:p>
          <a:p>
            <a:r>
              <a:rPr lang="ja-JP" altLang="en-US" sz="1200" dirty="0" smtClean="0"/>
              <a:t>　八</a:t>
            </a:r>
            <a:r>
              <a:rPr lang="ja-JP" altLang="en-US" sz="1200" dirty="0"/>
              <a:t>・九　（略</a:t>
            </a:r>
            <a:r>
              <a:rPr lang="ja-JP" altLang="en-US" sz="1200" dirty="0" smtClean="0"/>
              <a:t>）</a:t>
            </a:r>
            <a:endParaRPr lang="en-US" altLang="ja-JP" sz="1200" dirty="0" smtClean="0"/>
          </a:p>
          <a:p>
            <a:endParaRPr lang="ja-JP" altLang="en-US" sz="1200" dirty="0"/>
          </a:p>
          <a:p>
            <a:r>
              <a:rPr lang="ja-JP" altLang="en-US" sz="1200" dirty="0"/>
              <a:t>（処分等の制限） </a:t>
            </a:r>
          </a:p>
          <a:p>
            <a:pPr marL="174625" indent="-174625"/>
            <a:r>
              <a:rPr lang="ja-JP" altLang="en-US" sz="1200" dirty="0"/>
              <a:t>第十八条 　</a:t>
            </a:r>
            <a:r>
              <a:rPr lang="ja-JP" altLang="en-US" sz="1200" u="sng" dirty="0"/>
              <a:t>行政財産は、貸し付け、交換し、売り払い、譲与し、信託し、若しくは出資の目的とし、又は私権を設定することができない。</a:t>
            </a:r>
          </a:p>
          <a:p>
            <a:r>
              <a:rPr lang="ja-JP" altLang="en-US" sz="1200" dirty="0"/>
              <a:t>２～５　（略）</a:t>
            </a:r>
          </a:p>
          <a:p>
            <a:r>
              <a:rPr lang="ja-JP" altLang="en-US" sz="1200" dirty="0"/>
              <a:t>６　行政財産は、その用途又は目的を妨げない限度において、その使用又は収益を許可することができる。</a:t>
            </a:r>
          </a:p>
          <a:p>
            <a:r>
              <a:rPr lang="ja-JP" altLang="en-US" sz="1200" dirty="0"/>
              <a:t>７・８　（略）</a:t>
            </a:r>
            <a:endParaRPr kumimoji="1" lang="ja-JP" altLang="en-US" sz="1200" dirty="0"/>
          </a:p>
        </p:txBody>
      </p:sp>
    </p:spTree>
    <p:extLst>
      <p:ext uri="{BB962C8B-B14F-4D97-AF65-F5344CB8AC3E}">
        <p14:creationId xmlns:p14="http://schemas.microsoft.com/office/powerpoint/2010/main" val="19410607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12</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参考５：関連条文（</a:t>
            </a:r>
            <a:r>
              <a:rPr lang="ja-JP" altLang="en-US" sz="2400" dirty="0"/>
              <a:t>３</a:t>
            </a:r>
            <a:r>
              <a:rPr lang="ja-JP" altLang="en-US" sz="2400" dirty="0" smtClean="0"/>
              <a:t>）</a:t>
            </a:r>
            <a:r>
              <a:rPr lang="ja-JP" altLang="en-US" sz="2400" dirty="0"/>
              <a:t>国の著作権</a:t>
            </a:r>
            <a:r>
              <a:rPr lang="ja-JP" altLang="en-US" sz="2400" dirty="0" smtClean="0"/>
              <a:t>放棄関係②</a:t>
            </a:r>
          </a:p>
        </p:txBody>
      </p:sp>
      <p:sp>
        <p:nvSpPr>
          <p:cNvPr id="4" name="テキスト ボックス 3"/>
          <p:cNvSpPr txBox="1"/>
          <p:nvPr/>
        </p:nvSpPr>
        <p:spPr>
          <a:xfrm>
            <a:off x="226031" y="976045"/>
            <a:ext cx="8774132" cy="5657959"/>
          </a:xfrm>
          <a:prstGeom prst="rect">
            <a:avLst/>
          </a:prstGeom>
          <a:noFill/>
        </p:spPr>
        <p:txBody>
          <a:bodyPr wrap="square" rtlCol="0">
            <a:spAutoFit/>
          </a:bodyPr>
          <a:lstStyle/>
          <a:p>
            <a:pPr marL="285750" indent="-285750">
              <a:lnSpc>
                <a:spcPts val="1400"/>
              </a:lnSpc>
              <a:buFont typeface="Wingdings" pitchFamily="2" charset="2"/>
              <a:buChar char="Ø"/>
            </a:pPr>
            <a:r>
              <a:rPr lang="ja-JP" altLang="en-US" sz="1400" b="1" dirty="0"/>
              <a:t>地方自治法（昭和二十二年法律第六十七号）</a:t>
            </a:r>
          </a:p>
          <a:p>
            <a:pPr>
              <a:lnSpc>
                <a:spcPts val="1400"/>
              </a:lnSpc>
            </a:pPr>
            <a:r>
              <a:rPr lang="ja-JP" altLang="en-US" sz="1200" dirty="0" smtClean="0"/>
              <a:t>（</a:t>
            </a:r>
            <a:r>
              <a:rPr lang="ja-JP" altLang="en-US" sz="1200" dirty="0"/>
              <a:t>財産の管理及び処分） </a:t>
            </a:r>
          </a:p>
          <a:p>
            <a:pPr>
              <a:lnSpc>
                <a:spcPts val="1400"/>
              </a:lnSpc>
            </a:pPr>
            <a:r>
              <a:rPr lang="ja-JP" altLang="en-US" sz="1200" dirty="0"/>
              <a:t>第二百三十七条 　この法律において「財産」とは、公有財産、物品及び債権並びに基金をいう。 </a:t>
            </a:r>
          </a:p>
          <a:p>
            <a:pPr marL="174625" indent="-174625">
              <a:lnSpc>
                <a:spcPts val="1400"/>
              </a:lnSpc>
            </a:pPr>
            <a:r>
              <a:rPr lang="ja-JP" altLang="en-US" sz="1200" dirty="0"/>
              <a:t>２ 　第二百三十八条の四第一項の規定の適用がある場合を除き、</a:t>
            </a:r>
            <a:r>
              <a:rPr lang="ja-JP" altLang="en-US" sz="1200" u="sng" dirty="0"/>
              <a:t>普通地方公共団体の財産は、条例又は議会の議決による場合でなければ、これを交換し、出資の目的とし、若しくは支払手段として使用し、又は適正な対価なくしてこれを譲渡し、若しくは貸し付けてはならない。 </a:t>
            </a:r>
          </a:p>
          <a:p>
            <a:pPr>
              <a:lnSpc>
                <a:spcPts val="1400"/>
              </a:lnSpc>
            </a:pPr>
            <a:r>
              <a:rPr lang="ja-JP" altLang="en-US" sz="1200" dirty="0"/>
              <a:t>３　（略）</a:t>
            </a:r>
          </a:p>
          <a:p>
            <a:pPr>
              <a:lnSpc>
                <a:spcPts val="1400"/>
              </a:lnSpc>
            </a:pPr>
            <a:endParaRPr lang="ja-JP" altLang="en-US" sz="1200" dirty="0"/>
          </a:p>
          <a:p>
            <a:pPr>
              <a:lnSpc>
                <a:spcPts val="1400"/>
              </a:lnSpc>
            </a:pPr>
            <a:r>
              <a:rPr lang="ja-JP" altLang="en-US" sz="1200" dirty="0"/>
              <a:t>（公有財産の範囲及び分類） </a:t>
            </a:r>
          </a:p>
          <a:p>
            <a:pPr marL="174625" indent="-174625">
              <a:lnSpc>
                <a:spcPts val="1400"/>
              </a:lnSpc>
            </a:pPr>
            <a:r>
              <a:rPr lang="ja-JP" altLang="en-US" sz="1200" dirty="0"/>
              <a:t>第二百三十八条 　この法律において「公有財産」とは、普通地方公共団体の所有に属する財産のうち次に掲げるもの（基金に属するものを除く。）をいう。 </a:t>
            </a:r>
          </a:p>
          <a:p>
            <a:pPr>
              <a:lnSpc>
                <a:spcPts val="1400"/>
              </a:lnSpc>
            </a:pPr>
            <a:r>
              <a:rPr lang="ja-JP" altLang="en-US" sz="1200" dirty="0" smtClean="0"/>
              <a:t>　一</a:t>
            </a:r>
            <a:r>
              <a:rPr lang="ja-JP" altLang="en-US" sz="1200" dirty="0"/>
              <a:t>～四　（略）</a:t>
            </a:r>
          </a:p>
          <a:p>
            <a:pPr>
              <a:lnSpc>
                <a:spcPts val="1400"/>
              </a:lnSpc>
            </a:pPr>
            <a:r>
              <a:rPr lang="ja-JP" altLang="en-US" sz="1200" dirty="0" smtClean="0"/>
              <a:t>　五 </a:t>
            </a:r>
            <a:r>
              <a:rPr lang="ja-JP" altLang="en-US" sz="1200" dirty="0"/>
              <a:t>　特許権、</a:t>
            </a:r>
            <a:r>
              <a:rPr lang="ja-JP" altLang="en-US" sz="1200" u="sng" dirty="0"/>
              <a:t>著作権</a:t>
            </a:r>
            <a:r>
              <a:rPr lang="ja-JP" altLang="en-US" sz="1200" dirty="0"/>
              <a:t>、商標権、実用新案権その他これらに準ずる権利 </a:t>
            </a:r>
          </a:p>
          <a:p>
            <a:pPr>
              <a:lnSpc>
                <a:spcPts val="1400"/>
              </a:lnSpc>
            </a:pPr>
            <a:r>
              <a:rPr lang="ja-JP" altLang="en-US" sz="1200" dirty="0" smtClean="0"/>
              <a:t>　六</a:t>
            </a:r>
            <a:r>
              <a:rPr lang="ja-JP" altLang="en-US" sz="1200" dirty="0"/>
              <a:t>～八　（略）</a:t>
            </a:r>
          </a:p>
          <a:p>
            <a:pPr>
              <a:lnSpc>
                <a:spcPts val="1400"/>
              </a:lnSpc>
            </a:pPr>
            <a:r>
              <a:rPr lang="ja-JP" altLang="en-US" sz="1200" dirty="0"/>
              <a:t>２　（略）</a:t>
            </a:r>
          </a:p>
          <a:p>
            <a:pPr>
              <a:lnSpc>
                <a:spcPts val="1400"/>
              </a:lnSpc>
            </a:pPr>
            <a:r>
              <a:rPr lang="ja-JP" altLang="en-US" sz="1200" dirty="0"/>
              <a:t>３ 　公有財産は、これを行政財産と普通財産とに分類する。 </a:t>
            </a:r>
          </a:p>
          <a:p>
            <a:pPr marL="92075" indent="-92075">
              <a:lnSpc>
                <a:spcPts val="1400"/>
              </a:lnSpc>
            </a:pPr>
            <a:r>
              <a:rPr lang="ja-JP" altLang="en-US" sz="1200" dirty="0"/>
              <a:t>４ 　行政財産とは、普通地方公共団体において公用又は公共用に供し、又は供することと決定した財産をいい、普通財産とは、行政財産以外の一切の公有財産をいう。 </a:t>
            </a:r>
          </a:p>
          <a:p>
            <a:pPr>
              <a:lnSpc>
                <a:spcPts val="1400"/>
              </a:lnSpc>
            </a:pPr>
            <a:endParaRPr lang="ja-JP" altLang="en-US" sz="1200" dirty="0"/>
          </a:p>
          <a:p>
            <a:pPr>
              <a:lnSpc>
                <a:spcPts val="1400"/>
              </a:lnSpc>
            </a:pPr>
            <a:r>
              <a:rPr lang="ja-JP" altLang="en-US" sz="1200" dirty="0"/>
              <a:t>（行政財産の管理及び処分） </a:t>
            </a:r>
          </a:p>
          <a:p>
            <a:pPr marL="174625" indent="-174625">
              <a:lnSpc>
                <a:spcPts val="1400"/>
              </a:lnSpc>
            </a:pPr>
            <a:r>
              <a:rPr lang="ja-JP" altLang="en-US" sz="1200" dirty="0"/>
              <a:t>第二百三十八条の四 　</a:t>
            </a:r>
            <a:r>
              <a:rPr lang="ja-JP" altLang="en-US" sz="1200" u="sng" dirty="0"/>
              <a:t>行政財産は、</a:t>
            </a:r>
            <a:r>
              <a:rPr lang="ja-JP" altLang="en-US" sz="1200" dirty="0"/>
              <a:t>次項から第四項までに定めるものを除くほか、</a:t>
            </a:r>
            <a:r>
              <a:rPr lang="ja-JP" altLang="en-US" sz="1200" u="sng" dirty="0"/>
              <a:t>これを貸し付け、交換し、売り払い、譲与し、出資の目的とし、若しくは信託し、又はこれに私権を設定することができない。 </a:t>
            </a:r>
          </a:p>
          <a:p>
            <a:pPr>
              <a:lnSpc>
                <a:spcPts val="1400"/>
              </a:lnSpc>
            </a:pPr>
            <a:r>
              <a:rPr lang="ja-JP" altLang="en-US" sz="1200" dirty="0"/>
              <a:t>２</a:t>
            </a:r>
            <a:r>
              <a:rPr lang="ja-JP" altLang="en-US" sz="1200" dirty="0" smtClean="0"/>
              <a:t>～６</a:t>
            </a:r>
            <a:r>
              <a:rPr lang="ja-JP" altLang="en-US" sz="1200" dirty="0"/>
              <a:t>　（略</a:t>
            </a:r>
            <a:r>
              <a:rPr lang="ja-JP" altLang="en-US" sz="1200" dirty="0" smtClean="0"/>
              <a:t>）</a:t>
            </a:r>
            <a:endParaRPr lang="en-US" altLang="ja-JP" sz="1200" dirty="0" smtClean="0"/>
          </a:p>
          <a:p>
            <a:pPr>
              <a:lnSpc>
                <a:spcPts val="1400"/>
              </a:lnSpc>
            </a:pPr>
            <a:r>
              <a:rPr lang="ja-JP" altLang="en-US" sz="1200" dirty="0" smtClean="0"/>
              <a:t>７　</a:t>
            </a:r>
            <a:r>
              <a:rPr lang="ja-JP" altLang="en-US" sz="1200" u="sng" dirty="0" smtClean="0"/>
              <a:t>行政</a:t>
            </a:r>
            <a:r>
              <a:rPr lang="ja-JP" altLang="en-US" sz="1200" u="sng" dirty="0"/>
              <a:t>財産は、その用途又は目的を妨げない限度においてその使用を許可することができる。 </a:t>
            </a:r>
            <a:endParaRPr lang="en-US" altLang="ja-JP" sz="1200" u="sng" dirty="0" smtClean="0"/>
          </a:p>
          <a:p>
            <a:pPr>
              <a:lnSpc>
                <a:spcPts val="1400"/>
              </a:lnSpc>
            </a:pPr>
            <a:r>
              <a:rPr lang="ja-JP" altLang="en-US" sz="1200" dirty="0" smtClean="0"/>
              <a:t>８・９　（略）</a:t>
            </a:r>
            <a:endParaRPr lang="ja-JP" altLang="en-US" sz="1200" dirty="0"/>
          </a:p>
          <a:p>
            <a:pPr>
              <a:lnSpc>
                <a:spcPts val="1400"/>
              </a:lnSpc>
            </a:pPr>
            <a:endParaRPr lang="ja-JP" altLang="en-US" sz="1200" dirty="0"/>
          </a:p>
          <a:p>
            <a:pPr marL="285750" indent="-285750">
              <a:lnSpc>
                <a:spcPts val="1400"/>
              </a:lnSpc>
              <a:buFont typeface="Wingdings" pitchFamily="2" charset="2"/>
              <a:buChar char="Ø"/>
            </a:pPr>
            <a:r>
              <a:rPr lang="ja-JP" altLang="en-US" sz="1400" b="1" dirty="0"/>
              <a:t>補助金等に係る予算の執行の適正化に関する法律（昭和三十年法律第百七十九号）</a:t>
            </a:r>
          </a:p>
          <a:p>
            <a:pPr>
              <a:lnSpc>
                <a:spcPts val="1400"/>
              </a:lnSpc>
            </a:pPr>
            <a:r>
              <a:rPr lang="ja-JP" altLang="en-US" sz="1200" dirty="0" smtClean="0"/>
              <a:t>（</a:t>
            </a:r>
            <a:r>
              <a:rPr lang="ja-JP" altLang="en-US" sz="1200" dirty="0"/>
              <a:t>財産の処分の制限） </a:t>
            </a:r>
          </a:p>
          <a:p>
            <a:pPr marL="174625" indent="-174625">
              <a:lnSpc>
                <a:spcPts val="1400"/>
              </a:lnSpc>
            </a:pPr>
            <a:r>
              <a:rPr lang="ja-JP" altLang="en-US" sz="1200" dirty="0"/>
              <a:t>第二十二条 　補助事業者等は、補助事業等により取得し、又は効用の増加した政令で定める財産を、</a:t>
            </a:r>
            <a:r>
              <a:rPr lang="ja-JP" altLang="en-US" sz="1200" u="sng" dirty="0"/>
              <a:t>各省各庁の長の承認を受けないで、補助金等の交付の目的に反して使用し、譲渡し、交換し、貸し付け、又は担保に供してはならない。ただし、政令で定める場合は、この限りでない。 </a:t>
            </a:r>
          </a:p>
        </p:txBody>
      </p:sp>
    </p:spTree>
    <p:extLst>
      <p:ext uri="{BB962C8B-B14F-4D97-AF65-F5344CB8AC3E}">
        <p14:creationId xmlns:p14="http://schemas.microsoft.com/office/powerpoint/2010/main" val="577213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13</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（３）国内</a:t>
            </a:r>
            <a:r>
              <a:rPr lang="ja-JP" altLang="en-US" sz="2400" dirty="0"/>
              <a:t>での採用が考えられるライセンスの</a:t>
            </a:r>
            <a:r>
              <a:rPr lang="ja-JP" altLang="en-US" sz="2400" dirty="0" smtClean="0"/>
              <a:t>検討</a:t>
            </a:r>
          </a:p>
        </p:txBody>
      </p:sp>
      <p:sp>
        <p:nvSpPr>
          <p:cNvPr id="2" name="コンテンツ プレースホルダー 1"/>
          <p:cNvSpPr>
            <a:spLocks noGrp="1"/>
          </p:cNvSpPr>
          <p:nvPr>
            <p:ph sz="quarter" idx="1"/>
          </p:nvPr>
        </p:nvSpPr>
        <p:spPr>
          <a:xfrm>
            <a:off x="457200" y="1003447"/>
            <a:ext cx="8301038" cy="589050"/>
          </a:xfrm>
        </p:spPr>
        <p:txBody>
          <a:bodyPr/>
          <a:lstStyle/>
          <a:p>
            <a:r>
              <a:rPr lang="ja-JP" altLang="en-US" sz="1400" dirty="0" smtClean="0"/>
              <a:t>二次利用を促進するためのライセンス（利用条件）について、諸外国で利用されているライセンスを、国内での</a:t>
            </a:r>
            <a:r>
              <a:rPr lang="ja-JP" altLang="en-US" sz="1400" dirty="0"/>
              <a:t>採用</a:t>
            </a:r>
            <a:r>
              <a:rPr lang="ja-JP" altLang="en-US" sz="1400" dirty="0" smtClean="0"/>
              <a:t>を想定して比較検討すると、以下のようになる。</a:t>
            </a:r>
            <a:endParaRPr kumimoji="1" lang="en-US" altLang="ja-JP" sz="1800" dirty="0" smtClean="0"/>
          </a:p>
        </p:txBody>
      </p:sp>
      <p:graphicFrame>
        <p:nvGraphicFramePr>
          <p:cNvPr id="7" name="Group 69"/>
          <p:cNvGraphicFramePr>
            <a:graphicFrameLocks noGrp="1"/>
          </p:cNvGraphicFramePr>
          <p:nvPr>
            <p:extLst>
              <p:ext uri="{D42A27DB-BD31-4B8C-83A1-F6EECF244321}">
                <p14:modId xmlns:p14="http://schemas.microsoft.com/office/powerpoint/2010/main" val="2526164683"/>
              </p:ext>
            </p:extLst>
          </p:nvPr>
        </p:nvGraphicFramePr>
        <p:xfrm>
          <a:off x="751707" y="1534384"/>
          <a:ext cx="7728709" cy="2987040"/>
        </p:xfrm>
        <a:graphic>
          <a:graphicData uri="http://schemas.openxmlformats.org/drawingml/2006/table">
            <a:tbl>
              <a:tblPr/>
              <a:tblGrid>
                <a:gridCol w="2544709"/>
                <a:gridCol w="1296000"/>
                <a:gridCol w="1296000"/>
                <a:gridCol w="1296000"/>
                <a:gridCol w="1296000"/>
              </a:tblGrid>
              <a:tr h="58548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rgbClr val="FFFFFF"/>
                          </a:solidFill>
                          <a:effectLst/>
                          <a:latin typeface="Gill Sans MT" pitchFamily="34" charset="0"/>
                          <a:ea typeface="ＭＳ Ｐゴシック" charset="-128"/>
                        </a:rPr>
                        <a:t>ライセンスに求められる条件</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Government </a:t>
                      </a:r>
                      <a:r>
                        <a:rPr kumimoji="1" lang="en-US" altLang="ja-JP" sz="1200" b="0" i="0" u="none" strike="noStrike" cap="none" normalizeH="0" baseline="0" dirty="0" err="1" smtClean="0">
                          <a:ln>
                            <a:noFill/>
                          </a:ln>
                          <a:solidFill>
                            <a:srgbClr val="000000"/>
                          </a:solidFill>
                          <a:effectLst/>
                          <a:latin typeface="+mn-ea"/>
                          <a:ea typeface="+mn-ea"/>
                        </a:rPr>
                        <a:t>Licence</a:t>
                      </a:r>
                      <a:endParaRPr kumimoji="1" lang="ja-JP" altLang="en-US" sz="1200" b="0" i="0" u="none" strike="noStrike" cap="none" normalizeH="0" baseline="0" dirty="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License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mn-ea"/>
                          <a:ea typeface="+mn-ea"/>
                        </a:rPr>
                        <a:t>(LICENCE OUVERTE)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Data Commons License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Creative Commons License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3565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諸外国と互換性のあるライセンスであること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2075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出典表示が求められていること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4366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提供時に条件の選択ができること（改変の可否／商用利用の可否）</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a:t>
                      </a:r>
                      <a:endParaRPr kumimoji="1" lang="en-US" altLang="ja-JP" sz="1200" b="0" i="0" u="none" strike="noStrike" cap="none" normalizeH="0" baseline="0" smtClean="0">
                        <a:ln>
                          <a:noFill/>
                        </a:ln>
                        <a:solidFill>
                          <a:srgbClr val="000000"/>
                        </a:solidFill>
                        <a:effectLst/>
                        <a:latin typeface="+mn-ea"/>
                        <a:ea typeface="+mn-ea"/>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（商用のみ）</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n-ea"/>
                          <a:ea typeface="+mn-ea"/>
                        </a:rPr>
                        <a:t>×</a:t>
                      </a:r>
                      <a:endParaRPr kumimoji="1" lang="ja-JP" altLang="en-US" sz="1200" b="0" i="0" u="none" strike="noStrike" cap="none" normalizeH="0" baseline="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n-ea"/>
                          <a:ea typeface="+mn-ea"/>
                        </a:rPr>
                        <a:t>（改変時の承継の有無のみ）</a:t>
                      </a:r>
                      <a:endParaRPr kumimoji="1" lang="en-US" altLang="ja-JP" sz="1100" b="0" i="0" u="none" strike="noStrike" cap="none" normalizeH="0" baseline="0" dirty="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2281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制約の少ないライセンスであること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1901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Gill Sans MT" pitchFamily="34" charset="0"/>
                          <a:ea typeface="ＭＳ Ｐゴシック" charset="-128"/>
                        </a:rPr>
                        <a:t>無保証に対応していること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41820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複数の国（政府）で採用している実績があること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a:t>
                      </a:r>
                      <a:endParaRPr kumimoji="1" lang="ja-JP" altLang="en-US" sz="1200" b="0" i="0" u="none" strike="noStrike" cap="none" normalizeH="0" baseline="0" dirty="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n-ea"/>
                          <a:ea typeface="+mn-ea"/>
                        </a:rPr>
                        <a:t>×</a:t>
                      </a:r>
                      <a:endParaRPr kumimoji="1" lang="ja-JP" altLang="en-US" sz="1200" b="0" i="0" u="none" strike="noStrike" cap="none" normalizeH="0" baseline="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bl>
          </a:graphicData>
        </a:graphic>
      </p:graphicFrame>
      <p:sp>
        <p:nvSpPr>
          <p:cNvPr id="8" name="下矢印 7"/>
          <p:cNvSpPr/>
          <p:nvPr/>
        </p:nvSpPr>
        <p:spPr>
          <a:xfrm>
            <a:off x="4044950" y="4591506"/>
            <a:ext cx="1054100" cy="166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コンテンツ プレースホルダー 1"/>
          <p:cNvSpPr txBox="1">
            <a:spLocks/>
          </p:cNvSpPr>
          <p:nvPr/>
        </p:nvSpPr>
        <p:spPr bwMode="auto">
          <a:xfrm>
            <a:off x="462576" y="4787760"/>
            <a:ext cx="8208813" cy="1900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500"/>
              </a:lnSpc>
            </a:pPr>
            <a:r>
              <a:rPr lang="ja-JP" altLang="en-US" sz="1400" u="sng" dirty="0">
                <a:solidFill>
                  <a:srgbClr val="FF0000"/>
                </a:solidFill>
              </a:rPr>
              <a:t>国内での採用が考えられるライセンスとして、上記の条件を満たす、クリエイティブ・コモンズ・ライセンスで試行するのが望ましい</a:t>
            </a:r>
            <a:r>
              <a:rPr lang="ja-JP" altLang="en-US" sz="1400" dirty="0"/>
              <a:t>のではないか</a:t>
            </a:r>
            <a:r>
              <a:rPr lang="ja-JP" altLang="en-US" sz="1400" dirty="0" smtClean="0"/>
              <a:t>。</a:t>
            </a:r>
            <a:endParaRPr lang="en-US" altLang="ja-JP" sz="1400" dirty="0" smtClean="0"/>
          </a:p>
          <a:p>
            <a:pPr>
              <a:lnSpc>
                <a:spcPts val="1500"/>
              </a:lnSpc>
            </a:pPr>
            <a:r>
              <a:rPr lang="ja-JP" altLang="en-US" sz="1400" dirty="0"/>
              <a:t>クリエイティブ・コモンズ・ライセンスの中でも、</a:t>
            </a:r>
            <a:r>
              <a:rPr lang="ja-JP" altLang="en-US" sz="1400" u="sng" dirty="0">
                <a:solidFill>
                  <a:srgbClr val="FF0000"/>
                </a:solidFill>
              </a:rPr>
              <a:t>最も利用範囲が広い</a:t>
            </a:r>
            <a:r>
              <a:rPr lang="en-US" altLang="ja-JP" sz="1400" u="sng" dirty="0">
                <a:solidFill>
                  <a:srgbClr val="FF0000"/>
                </a:solidFill>
              </a:rPr>
              <a:t>CC-BY</a:t>
            </a:r>
            <a:r>
              <a:rPr lang="ja-JP" altLang="en-US" sz="1400" u="sng" dirty="0">
                <a:solidFill>
                  <a:srgbClr val="FF0000"/>
                </a:solidFill>
              </a:rPr>
              <a:t>を軸</a:t>
            </a:r>
            <a:r>
              <a:rPr lang="ja-JP" altLang="en-US" sz="1400" u="sng" dirty="0" smtClean="0">
                <a:solidFill>
                  <a:srgbClr val="FF0000"/>
                </a:solidFill>
              </a:rPr>
              <a:t>に試行するのが望ましい</a:t>
            </a:r>
            <a:r>
              <a:rPr lang="ja-JP" altLang="en-US" sz="1400" dirty="0" smtClean="0"/>
              <a:t>のではないか。</a:t>
            </a:r>
            <a:endParaRPr lang="en-US" altLang="ja-JP" sz="1400" dirty="0" smtClean="0"/>
          </a:p>
          <a:p>
            <a:pPr>
              <a:lnSpc>
                <a:spcPts val="1500"/>
              </a:lnSpc>
            </a:pPr>
            <a:r>
              <a:rPr lang="ja-JP" altLang="en-US" sz="1400" dirty="0" smtClean="0"/>
              <a:t>データガバナンス</a:t>
            </a:r>
            <a:r>
              <a:rPr lang="ja-JP" altLang="en-US" sz="1400" dirty="0"/>
              <a:t>委員会においては</a:t>
            </a:r>
            <a:r>
              <a:rPr lang="ja-JP" altLang="en-US" sz="1400" dirty="0" smtClean="0"/>
              <a:t>、</a:t>
            </a:r>
            <a:r>
              <a:rPr lang="en-US" altLang="ja-JP" sz="1400" u="sng" dirty="0" smtClean="0">
                <a:solidFill>
                  <a:srgbClr val="FF0000"/>
                </a:solidFill>
              </a:rPr>
              <a:t>CC-BY</a:t>
            </a:r>
            <a:r>
              <a:rPr lang="en-US" altLang="ja-JP" sz="1400" u="sng" baseline="30000" dirty="0" smtClean="0">
                <a:solidFill>
                  <a:srgbClr val="FF0000"/>
                </a:solidFill>
              </a:rPr>
              <a:t>※</a:t>
            </a:r>
            <a:r>
              <a:rPr lang="ja-JP" altLang="en-US" sz="1400" u="sng" dirty="0" smtClean="0">
                <a:solidFill>
                  <a:srgbClr val="FF0000"/>
                </a:solidFill>
              </a:rPr>
              <a:t>を付与した場合の課題の洗い出し</a:t>
            </a:r>
            <a:r>
              <a:rPr lang="ja-JP" altLang="en-US" sz="1400" u="sng" dirty="0">
                <a:solidFill>
                  <a:srgbClr val="FF0000"/>
                </a:solidFill>
              </a:rPr>
              <a:t>とその解決策の検討のため、</a:t>
            </a:r>
            <a:r>
              <a:rPr lang="ja-JP" altLang="en-US" sz="1400" u="sng" dirty="0" smtClean="0">
                <a:solidFill>
                  <a:srgbClr val="FF0000"/>
                </a:solidFill>
              </a:rPr>
              <a:t>今年度</a:t>
            </a:r>
            <a:r>
              <a:rPr lang="ja-JP" altLang="en-US" sz="1400" u="sng" dirty="0">
                <a:solidFill>
                  <a:srgbClr val="FF0000"/>
                </a:solidFill>
              </a:rPr>
              <a:t>、情報通信白書、</a:t>
            </a:r>
            <a:r>
              <a:rPr lang="ja-JP" altLang="en-US" sz="1400" u="sng" dirty="0" smtClean="0">
                <a:solidFill>
                  <a:srgbClr val="FF0000"/>
                </a:solidFill>
              </a:rPr>
              <a:t>統計関連情報ホームページ等</a:t>
            </a:r>
            <a:r>
              <a:rPr lang="ja-JP" altLang="en-US" sz="1400" u="sng" dirty="0">
                <a:solidFill>
                  <a:srgbClr val="FF0000"/>
                </a:solidFill>
              </a:rPr>
              <a:t>を題材にケーススタディを実施する予定</a:t>
            </a:r>
            <a:r>
              <a:rPr lang="ja-JP" altLang="en-US" sz="1400" u="sng" dirty="0" smtClean="0">
                <a:solidFill>
                  <a:srgbClr val="FF0000"/>
                </a:solidFill>
              </a:rPr>
              <a:t>。</a:t>
            </a:r>
            <a:endParaRPr lang="en-US" altLang="ja-JP" sz="1400" u="sng" dirty="0" smtClean="0">
              <a:solidFill>
                <a:srgbClr val="FF0000"/>
              </a:solidFill>
            </a:endParaRPr>
          </a:p>
          <a:p>
            <a:pPr marL="452438" lvl="1" indent="-452438">
              <a:lnSpc>
                <a:spcPts val="1500"/>
              </a:lnSpc>
              <a:spcBef>
                <a:spcPts val="600"/>
              </a:spcBef>
              <a:buClr>
                <a:schemeClr val="accent1"/>
              </a:buClr>
              <a:buNone/>
            </a:pP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CC-BY</a:t>
            </a:r>
            <a:r>
              <a:rPr lang="ja-JP" altLang="en-US" sz="1200" dirty="0" smtClean="0">
                <a:latin typeface="ＭＳ Ｐ明朝" pitchFamily="18" charset="-128"/>
                <a:ea typeface="ＭＳ Ｐ明朝" pitchFamily="18" charset="-128"/>
              </a:rPr>
              <a:t>を</a:t>
            </a:r>
            <a:r>
              <a:rPr lang="ja-JP" altLang="en-US" sz="1200" dirty="0">
                <a:latin typeface="ＭＳ Ｐ明朝" pitchFamily="18" charset="-128"/>
                <a:ea typeface="ＭＳ Ｐ明朝" pitchFamily="18" charset="-128"/>
              </a:rPr>
              <a:t>付与することができない場合、それ以外のクリエイティブ・コモンズ・ライセンス（商用利用無しと</a:t>
            </a:r>
            <a:r>
              <a:rPr lang="ja-JP" altLang="en-US" sz="1200" dirty="0" smtClean="0">
                <a:latin typeface="ＭＳ Ｐ明朝" pitchFamily="18" charset="-128"/>
                <a:ea typeface="ＭＳ Ｐ明朝" pitchFamily="18" charset="-128"/>
              </a:rPr>
              <a:t>する</a:t>
            </a:r>
            <a:r>
              <a:rPr lang="en-US" altLang="ja-JP" sz="1200" dirty="0" smtClean="0">
                <a:latin typeface="ＭＳ Ｐ明朝" pitchFamily="18" charset="-128"/>
                <a:ea typeface="ＭＳ Ｐ明朝" pitchFamily="18" charset="-128"/>
              </a:rPr>
              <a:t>CC-BY-NC</a:t>
            </a:r>
            <a:r>
              <a:rPr lang="ja-JP" altLang="en-US" sz="1200" dirty="0" err="1" smtClean="0">
                <a:latin typeface="ＭＳ Ｐ明朝" pitchFamily="18" charset="-128"/>
                <a:ea typeface="ＭＳ Ｐ明朝" pitchFamily="18" charset="-128"/>
              </a:rPr>
              <a:t>、</a:t>
            </a:r>
            <a:r>
              <a:rPr lang="ja-JP" altLang="en-US" sz="1200" dirty="0">
                <a:latin typeface="ＭＳ Ｐ明朝" pitchFamily="18" charset="-128"/>
                <a:ea typeface="ＭＳ Ｐ明朝" pitchFamily="18" charset="-128"/>
              </a:rPr>
              <a:t>改変利用無しと</a:t>
            </a:r>
            <a:r>
              <a:rPr lang="ja-JP" altLang="en-US" sz="1200" dirty="0" smtClean="0">
                <a:latin typeface="ＭＳ Ｐ明朝" pitchFamily="18" charset="-128"/>
                <a:ea typeface="ＭＳ Ｐ明朝" pitchFamily="18" charset="-128"/>
              </a:rPr>
              <a:t>する</a:t>
            </a:r>
            <a:r>
              <a:rPr lang="en-US" altLang="ja-JP" sz="1200" dirty="0" smtClean="0">
                <a:latin typeface="ＭＳ Ｐ明朝" pitchFamily="18" charset="-128"/>
                <a:ea typeface="ＭＳ Ｐ明朝" pitchFamily="18" charset="-128"/>
              </a:rPr>
              <a:t>CC-BY-ND</a:t>
            </a:r>
            <a:r>
              <a:rPr lang="ja-JP" altLang="en-US" sz="1200" dirty="0" smtClean="0">
                <a:latin typeface="ＭＳ Ｐ明朝" pitchFamily="18" charset="-128"/>
                <a:ea typeface="ＭＳ Ｐ明朝" pitchFamily="18" charset="-128"/>
              </a:rPr>
              <a:t>等</a:t>
            </a:r>
            <a:r>
              <a:rPr lang="ja-JP" altLang="en-US" sz="1200" dirty="0">
                <a:latin typeface="ＭＳ Ｐ明朝" pitchFamily="18" charset="-128"/>
                <a:ea typeface="ＭＳ Ｐ明朝" pitchFamily="18" charset="-128"/>
              </a:rPr>
              <a:t>）の</a:t>
            </a:r>
            <a:r>
              <a:rPr lang="ja-JP" altLang="en-US" sz="1200" dirty="0" smtClean="0">
                <a:latin typeface="ＭＳ Ｐ明朝" pitchFamily="18" charset="-128"/>
                <a:ea typeface="ＭＳ Ｐ明朝" pitchFamily="18" charset="-128"/>
              </a:rPr>
              <a:t>利用</a:t>
            </a:r>
            <a:r>
              <a:rPr lang="ja-JP" altLang="en-US" sz="1200" dirty="0">
                <a:latin typeface="ＭＳ Ｐ明朝" pitchFamily="18" charset="-128"/>
                <a:ea typeface="ＭＳ Ｐ明朝" pitchFamily="18" charset="-128"/>
              </a:rPr>
              <a:t>も</a:t>
            </a:r>
            <a:r>
              <a:rPr lang="ja-JP" altLang="en-US" sz="1200" dirty="0" smtClean="0">
                <a:latin typeface="ＭＳ Ｐ明朝" pitchFamily="18" charset="-128"/>
                <a:ea typeface="ＭＳ Ｐ明朝" pitchFamily="18" charset="-128"/>
              </a:rPr>
              <a:t>検討。</a:t>
            </a:r>
            <a:endParaRPr lang="en-US" altLang="ja-JP" sz="1200" dirty="0">
              <a:latin typeface="ＭＳ Ｐ明朝" pitchFamily="18" charset="-128"/>
              <a:ea typeface="ＭＳ Ｐ明朝" pitchFamily="18" charset="-128"/>
            </a:endParaRPr>
          </a:p>
          <a:p>
            <a:pPr marL="0" indent="0">
              <a:lnSpc>
                <a:spcPts val="1500"/>
              </a:lnSpc>
              <a:buNone/>
            </a:pPr>
            <a:endParaRPr lang="ja-JP" altLang="en-US" sz="1400" b="1" u="sng" dirty="0"/>
          </a:p>
          <a:p>
            <a:pPr marL="0" indent="0">
              <a:lnSpc>
                <a:spcPts val="1500"/>
              </a:lnSpc>
              <a:buNone/>
            </a:pPr>
            <a:endParaRPr lang="en-US" altLang="ja-JP" sz="1400" b="1" u="sng" dirty="0" smtClean="0"/>
          </a:p>
          <a:p>
            <a:pPr>
              <a:lnSpc>
                <a:spcPts val="1500"/>
              </a:lnSpc>
            </a:pPr>
            <a:endParaRPr lang="en-US" altLang="ja-JP" sz="1400" b="1" u="sng" dirty="0"/>
          </a:p>
        </p:txBody>
      </p:sp>
    </p:spTree>
    <p:extLst>
      <p:ext uri="{BB962C8B-B14F-4D97-AF65-F5344CB8AC3E}">
        <p14:creationId xmlns:p14="http://schemas.microsoft.com/office/powerpoint/2010/main" val="1285878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B5AF5AF1-7B13-4CDB-A708-04678DF56914}" type="slidenum">
              <a:rPr lang="ja-JP" altLang="en-US" smtClean="0"/>
              <a:pPr>
                <a:defRPr/>
              </a:pPr>
              <a:t>14</a:t>
            </a:fld>
            <a:endParaRPr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1185928185"/>
              </p:ext>
            </p:extLst>
          </p:nvPr>
        </p:nvGraphicFramePr>
        <p:xfrm>
          <a:off x="446658" y="1143001"/>
          <a:ext cx="8378842" cy="4738054"/>
        </p:xfrm>
        <a:graphic>
          <a:graphicData uri="http://schemas.openxmlformats.org/drawingml/2006/table">
            <a:tbl>
              <a:tblPr firstRow="1" bandRow="1">
                <a:tableStyleId>{5C22544A-7EE6-4342-B048-85BDC9FD1C3A}</a:tableStyleId>
              </a:tblPr>
              <a:tblGrid>
                <a:gridCol w="1932276"/>
                <a:gridCol w="6446566"/>
              </a:tblGrid>
              <a:tr h="318454">
                <a:tc>
                  <a:txBody>
                    <a:bodyPr/>
                    <a:lstStyle/>
                    <a:p>
                      <a:pPr algn="ctr"/>
                      <a:r>
                        <a:rPr kumimoji="1" lang="ja-JP" altLang="en-US" sz="1400" dirty="0" smtClean="0"/>
                        <a:t>ライセンス名</a:t>
                      </a:r>
                      <a:endParaRPr kumimoji="1" lang="ja-JP" altLang="en-US" sz="1400" dirty="0"/>
                    </a:p>
                  </a:txBody>
                  <a:tcPr/>
                </a:tc>
                <a:tc>
                  <a:txBody>
                    <a:bodyPr/>
                    <a:lstStyle/>
                    <a:p>
                      <a:pPr algn="ctr"/>
                      <a:r>
                        <a:rPr kumimoji="1" lang="ja-JP" altLang="en-US" sz="1400" dirty="0" smtClean="0"/>
                        <a:t>ライセンスの概要</a:t>
                      </a:r>
                      <a:endParaRPr kumimoji="1" lang="ja-JP" altLang="en-US" sz="1400" dirty="0"/>
                    </a:p>
                  </a:txBody>
                  <a:tcPr/>
                </a:tc>
              </a:tr>
              <a:tr h="737215">
                <a:tc>
                  <a:txBody>
                    <a:bodyPr/>
                    <a:lstStyle/>
                    <a:p>
                      <a:r>
                        <a:rPr kumimoji="1" lang="en-US" altLang="ja-JP" sz="1400" dirty="0" smtClean="0">
                          <a:solidFill>
                            <a:schemeClr val="tx1"/>
                          </a:solidFill>
                        </a:rPr>
                        <a:t>Open Government </a:t>
                      </a:r>
                      <a:r>
                        <a:rPr kumimoji="1" lang="en-US" altLang="ja-JP" sz="1400" dirty="0" err="1" smtClean="0">
                          <a:solidFill>
                            <a:schemeClr val="tx1"/>
                          </a:solidFill>
                        </a:rPr>
                        <a:t>Licence</a:t>
                      </a:r>
                      <a:endParaRPr kumimoji="1" lang="ja-JP" altLang="en-US" sz="1400" dirty="0">
                        <a:solidFill>
                          <a:schemeClr val="tx1"/>
                        </a:solidFill>
                      </a:endParaRPr>
                    </a:p>
                  </a:txBody>
                  <a:tcPr/>
                </a:tc>
                <a:tc>
                  <a:txBody>
                    <a:bodyPr/>
                    <a:lstStyle/>
                    <a:p>
                      <a:pPr algn="l"/>
                      <a:r>
                        <a:rPr kumimoji="1" lang="ja-JP" altLang="en-US" sz="1400" dirty="0" smtClean="0">
                          <a:solidFill>
                            <a:schemeClr val="tx1"/>
                          </a:solidFill>
                        </a:rPr>
                        <a:t>・イギリスの政府機関のオープンアクセスに利用されているライセンス。</a:t>
                      </a:r>
                      <a:endParaRPr kumimoji="1" lang="en-US" altLang="ja-JP" sz="1400" dirty="0" smtClean="0">
                        <a:solidFill>
                          <a:schemeClr val="tx1"/>
                        </a:solidFill>
                      </a:endParaRPr>
                    </a:p>
                    <a:p>
                      <a:pPr marL="92075" indent="-92075" algn="l"/>
                      <a:r>
                        <a:rPr kumimoji="1" lang="ja-JP" altLang="en-US" sz="1400" dirty="0" smtClean="0">
                          <a:solidFill>
                            <a:schemeClr val="tx1"/>
                          </a:solidFill>
                        </a:rPr>
                        <a:t>・改変（再利用）をデフォルトで可能にしているが、商業利用については可／不可を選択できる。</a:t>
                      </a:r>
                      <a:endParaRPr kumimoji="1" lang="en-US" altLang="ja-JP" sz="1400" dirty="0" smtClean="0">
                        <a:solidFill>
                          <a:schemeClr val="tx1"/>
                        </a:solidFill>
                      </a:endParaRPr>
                    </a:p>
                    <a:p>
                      <a:pPr marL="92075" indent="-92075" algn="l"/>
                      <a:r>
                        <a:rPr kumimoji="1" lang="ja-JP" altLang="en-US" sz="1400" dirty="0" smtClean="0">
                          <a:solidFill>
                            <a:schemeClr val="tx1"/>
                          </a:solidFill>
                        </a:rPr>
                        <a:t>・利用条件としては、クリエイティブ・コモンズ・ライセンスの</a:t>
                      </a:r>
                      <a:r>
                        <a:rPr kumimoji="1" lang="en-US" altLang="ja-JP" sz="1400" dirty="0" smtClean="0">
                          <a:solidFill>
                            <a:schemeClr val="tx1"/>
                          </a:solidFill>
                        </a:rPr>
                        <a:t>CC-BY</a:t>
                      </a:r>
                      <a:r>
                        <a:rPr kumimoji="1" lang="ja-JP" altLang="en-US" sz="1400" dirty="0" smtClean="0">
                          <a:solidFill>
                            <a:schemeClr val="tx1"/>
                          </a:solidFill>
                        </a:rPr>
                        <a:t>と、</a:t>
                      </a:r>
                      <a:r>
                        <a:rPr kumimoji="1" lang="en-US" altLang="ja-JP" sz="1400" dirty="0" smtClean="0">
                          <a:solidFill>
                            <a:schemeClr val="tx1"/>
                          </a:solidFill>
                        </a:rPr>
                        <a:t>CC-BY-NC</a:t>
                      </a:r>
                      <a:r>
                        <a:rPr kumimoji="1" lang="ja-JP" altLang="en-US" sz="1400" dirty="0" smtClean="0">
                          <a:solidFill>
                            <a:schemeClr val="tx1"/>
                          </a:solidFill>
                        </a:rPr>
                        <a:t>に相当する。</a:t>
                      </a:r>
                      <a:endParaRPr kumimoji="1" lang="en-US" altLang="ja-JP" sz="1400" dirty="0" smtClean="0">
                        <a:solidFill>
                          <a:schemeClr val="tx1"/>
                        </a:solidFill>
                      </a:endParaRPr>
                    </a:p>
                    <a:p>
                      <a:pPr marL="92075" indent="-92075" algn="l"/>
                      <a:r>
                        <a:rPr kumimoji="1" lang="ja-JP" altLang="en-US" sz="1400" dirty="0" smtClean="0">
                          <a:solidFill>
                            <a:schemeClr val="tx1"/>
                          </a:solidFill>
                        </a:rPr>
                        <a:t>・</a:t>
                      </a:r>
                      <a:r>
                        <a:rPr kumimoji="1" lang="en-US" altLang="ja-JP" sz="1400" dirty="0" smtClean="0">
                          <a:solidFill>
                            <a:schemeClr val="tx1"/>
                          </a:solidFill>
                        </a:rPr>
                        <a:t>EC</a:t>
                      </a:r>
                      <a:r>
                        <a:rPr kumimoji="1" lang="ja-JP" altLang="en-US" sz="1400" dirty="0" smtClean="0">
                          <a:solidFill>
                            <a:schemeClr val="tx1"/>
                          </a:solidFill>
                        </a:rPr>
                        <a:t>指令や、英国の法律等に基づく記載があり、データベース権（</a:t>
                      </a:r>
                      <a:r>
                        <a:rPr kumimoji="1" lang="en-US" altLang="ja-JP" sz="1400" dirty="0" smtClean="0">
                          <a:solidFill>
                            <a:schemeClr val="tx1"/>
                          </a:solidFill>
                        </a:rPr>
                        <a:t>sui generis rights</a:t>
                      </a:r>
                      <a:r>
                        <a:rPr kumimoji="1" lang="en-US" altLang="ja-JP" sz="1400" baseline="30000" dirty="0" smtClean="0">
                          <a:solidFill>
                            <a:schemeClr val="tx1"/>
                          </a:solidFill>
                        </a:rPr>
                        <a:t>※</a:t>
                      </a:r>
                      <a:r>
                        <a:rPr kumimoji="1" lang="ja-JP" altLang="en-US" sz="1400" dirty="0" smtClean="0">
                          <a:solidFill>
                            <a:schemeClr val="tx1"/>
                          </a:solidFill>
                        </a:rPr>
                        <a:t>）に対応したライセンスである。</a:t>
                      </a:r>
                    </a:p>
                  </a:txBody>
                  <a:tcPr anchor="ctr"/>
                </a:tc>
              </a:tr>
              <a:tr h="430017">
                <a:tc>
                  <a:txBody>
                    <a:bodyPr/>
                    <a:lstStyle/>
                    <a:p>
                      <a:r>
                        <a:rPr kumimoji="1" lang="en-US" altLang="ja-JP" sz="1400" dirty="0" smtClean="0">
                          <a:solidFill>
                            <a:schemeClr val="tx1"/>
                          </a:solidFill>
                        </a:rPr>
                        <a:t>Open License</a:t>
                      </a:r>
                    </a:p>
                    <a:p>
                      <a:r>
                        <a:rPr kumimoji="1" lang="en-US" altLang="ja-JP" sz="1400" dirty="0" smtClean="0">
                          <a:solidFill>
                            <a:schemeClr val="tx1"/>
                          </a:solidFill>
                        </a:rPr>
                        <a:t>(LICENCE OUVERTE)</a:t>
                      </a:r>
                      <a:endParaRPr kumimoji="1" lang="ja-JP" altLang="en-US" sz="1400" dirty="0">
                        <a:solidFill>
                          <a:schemeClr val="tx1"/>
                        </a:solidFill>
                      </a:endParaRPr>
                    </a:p>
                  </a:txBody>
                  <a:tcPr/>
                </a:tc>
                <a:tc>
                  <a:txBody>
                    <a:bodyPr/>
                    <a:lstStyle/>
                    <a:p>
                      <a:pPr algn="l"/>
                      <a:r>
                        <a:rPr kumimoji="1" lang="ja-JP" altLang="en-US" sz="1400" dirty="0" smtClean="0">
                          <a:solidFill>
                            <a:schemeClr val="tx1"/>
                          </a:solidFill>
                        </a:rPr>
                        <a:t>・フランスの政府機関のオープンアクセスに利用されているライセンス。</a:t>
                      </a:r>
                      <a:endParaRPr kumimoji="1" lang="en-US" altLang="ja-JP" sz="1400" dirty="0" smtClean="0">
                        <a:solidFill>
                          <a:schemeClr val="tx1"/>
                        </a:solidFill>
                      </a:endParaRPr>
                    </a:p>
                    <a:p>
                      <a:pPr algn="l"/>
                      <a:r>
                        <a:rPr kumimoji="1" lang="ja-JP" altLang="en-US" sz="1400" dirty="0" smtClean="0">
                          <a:solidFill>
                            <a:schemeClr val="tx1"/>
                          </a:solidFill>
                        </a:rPr>
                        <a:t>・ライセンスの種類は１つしか無く、利用条件としては、</a:t>
                      </a:r>
                      <a:r>
                        <a:rPr kumimoji="1" lang="en-US" altLang="ja-JP" sz="1400" dirty="0" smtClean="0">
                          <a:solidFill>
                            <a:schemeClr val="tx1"/>
                          </a:solidFill>
                        </a:rPr>
                        <a:t>CC-BY</a:t>
                      </a:r>
                      <a:r>
                        <a:rPr kumimoji="1" lang="ja-JP" altLang="en-US" sz="1400" dirty="0" smtClean="0">
                          <a:solidFill>
                            <a:schemeClr val="tx1"/>
                          </a:solidFill>
                        </a:rPr>
                        <a:t>に相当する。</a:t>
                      </a:r>
                      <a:endParaRPr kumimoji="1" lang="en-US" altLang="ja-JP" sz="1400" dirty="0" smtClean="0">
                        <a:solidFill>
                          <a:schemeClr val="tx1"/>
                        </a:solidFill>
                      </a:endParaRPr>
                    </a:p>
                    <a:p>
                      <a:pPr algn="l"/>
                      <a:r>
                        <a:rPr kumimoji="1" lang="ja-JP" altLang="en-US" sz="1400" dirty="0" smtClean="0">
                          <a:solidFill>
                            <a:schemeClr val="tx1"/>
                          </a:solidFill>
                        </a:rPr>
                        <a:t>・仏国の法律に基づく記載があり、データベース権に対応したライセンスである。</a:t>
                      </a:r>
                      <a:endParaRPr kumimoji="1" lang="ja-JP" altLang="en-US" sz="1400" dirty="0">
                        <a:solidFill>
                          <a:schemeClr val="tx1"/>
                        </a:solidFill>
                      </a:endParaRPr>
                    </a:p>
                  </a:txBody>
                  <a:tcPr anchor="ctr"/>
                </a:tc>
              </a:tr>
              <a:tr h="971465">
                <a:tc>
                  <a:txBody>
                    <a:bodyPr/>
                    <a:lstStyle/>
                    <a:p>
                      <a:r>
                        <a:rPr kumimoji="1" lang="en-US" altLang="ja-JP" sz="1400" dirty="0" smtClean="0">
                          <a:solidFill>
                            <a:schemeClr val="tx1"/>
                          </a:solidFill>
                        </a:rPr>
                        <a:t>Open Data Commons License</a:t>
                      </a:r>
                      <a:endParaRPr kumimoji="1" lang="ja-JP" altLang="en-US" sz="1400" dirty="0">
                        <a:solidFill>
                          <a:schemeClr val="tx1"/>
                        </a:solidFill>
                      </a:endParaRPr>
                    </a:p>
                  </a:txBody>
                  <a:tcPr/>
                </a:tc>
                <a:tc>
                  <a:txBody>
                    <a:bodyPr/>
                    <a:lstStyle/>
                    <a:p>
                      <a:pPr algn="l"/>
                      <a:r>
                        <a:rPr kumimoji="1" lang="ja-JP" altLang="en-US" sz="1400" dirty="0" smtClean="0">
                          <a:solidFill>
                            <a:schemeClr val="tx1"/>
                          </a:solidFill>
                        </a:rPr>
                        <a:t>・</a:t>
                      </a:r>
                      <a:r>
                        <a:rPr kumimoji="1" lang="en-US" altLang="ja-JP" sz="1400" dirty="0" smtClean="0">
                          <a:solidFill>
                            <a:schemeClr val="tx1"/>
                          </a:solidFill>
                        </a:rPr>
                        <a:t>Open Knowledge Foundation</a:t>
                      </a:r>
                      <a:r>
                        <a:rPr kumimoji="1" lang="ja-JP" altLang="en-US" sz="1400" dirty="0" smtClean="0">
                          <a:solidFill>
                            <a:schemeClr val="tx1"/>
                          </a:solidFill>
                        </a:rPr>
                        <a:t>の作成しているライセンス。</a:t>
                      </a:r>
                      <a:endParaRPr kumimoji="1" lang="en-US" altLang="ja-JP" sz="1400" dirty="0" smtClean="0">
                        <a:solidFill>
                          <a:schemeClr val="tx1"/>
                        </a:solidFill>
                      </a:endParaRPr>
                    </a:p>
                    <a:p>
                      <a:pPr marL="92075" indent="-92075" algn="l"/>
                      <a:r>
                        <a:rPr kumimoji="1" lang="ja-JP" altLang="en-US" sz="1400" dirty="0" smtClean="0">
                          <a:solidFill>
                            <a:schemeClr val="tx1"/>
                          </a:solidFill>
                        </a:rPr>
                        <a:t>・改変（再利用）を許諾する際に、継承ライセンスか、継承無しのライセンスかを選択できる。また、パブリックドメインライセンスも準備している。</a:t>
                      </a:r>
                      <a:endParaRPr kumimoji="1" lang="en-US" altLang="ja-JP" sz="1400" dirty="0" smtClean="0">
                        <a:solidFill>
                          <a:schemeClr val="tx1"/>
                        </a:solidFill>
                      </a:endParaRPr>
                    </a:p>
                    <a:p>
                      <a:pPr marL="92075" indent="-92075" algn="l"/>
                      <a:r>
                        <a:rPr kumimoji="1" lang="ja-JP" altLang="en-US" sz="1400" dirty="0" smtClean="0">
                          <a:solidFill>
                            <a:schemeClr val="tx1"/>
                          </a:solidFill>
                        </a:rPr>
                        <a:t>・</a:t>
                      </a:r>
                      <a:r>
                        <a:rPr kumimoji="1" lang="en-US" altLang="ja-JP" sz="1400" dirty="0" smtClean="0">
                          <a:solidFill>
                            <a:schemeClr val="tx1"/>
                          </a:solidFill>
                        </a:rPr>
                        <a:t>ODC-BY</a:t>
                      </a:r>
                      <a:r>
                        <a:rPr kumimoji="1" lang="ja-JP" altLang="en-US" sz="1400" dirty="0" smtClean="0">
                          <a:solidFill>
                            <a:schemeClr val="tx1"/>
                          </a:solidFill>
                        </a:rPr>
                        <a:t>は</a:t>
                      </a:r>
                      <a:r>
                        <a:rPr kumimoji="1" lang="en-US" altLang="ja-JP" sz="1400" dirty="0" smtClean="0">
                          <a:solidFill>
                            <a:schemeClr val="tx1"/>
                          </a:solidFill>
                        </a:rPr>
                        <a:t>CC-BY</a:t>
                      </a:r>
                      <a:r>
                        <a:rPr kumimoji="1" lang="ja-JP" altLang="en-US" sz="1400" dirty="0" err="1" smtClean="0">
                          <a:solidFill>
                            <a:schemeClr val="tx1"/>
                          </a:solidFill>
                        </a:rPr>
                        <a:t>、</a:t>
                      </a:r>
                      <a:r>
                        <a:rPr kumimoji="1" lang="en-US" altLang="ja-JP" sz="1400" dirty="0" err="1" smtClean="0">
                          <a:solidFill>
                            <a:schemeClr val="tx1"/>
                          </a:solidFill>
                        </a:rPr>
                        <a:t>ODbL</a:t>
                      </a:r>
                      <a:r>
                        <a:rPr kumimoji="1" lang="ja-JP" altLang="en-US" sz="1400" dirty="0" smtClean="0">
                          <a:solidFill>
                            <a:schemeClr val="tx1"/>
                          </a:solidFill>
                        </a:rPr>
                        <a:t>は</a:t>
                      </a:r>
                      <a:r>
                        <a:rPr kumimoji="1" lang="en-US" altLang="ja-JP" sz="1400" dirty="0" smtClean="0">
                          <a:solidFill>
                            <a:schemeClr val="tx1"/>
                          </a:solidFill>
                        </a:rPr>
                        <a:t>CC-BY-SA</a:t>
                      </a:r>
                      <a:r>
                        <a:rPr kumimoji="1" lang="ja-JP" altLang="en-US" sz="1400" dirty="0" smtClean="0">
                          <a:solidFill>
                            <a:schemeClr val="tx1"/>
                          </a:solidFill>
                        </a:rPr>
                        <a:t>について、データベース権に対応したライセンスとなっている。</a:t>
                      </a:r>
                      <a:endParaRPr kumimoji="1" lang="ja-JP" altLang="en-US" sz="1400" dirty="0">
                        <a:solidFill>
                          <a:schemeClr val="tx1"/>
                        </a:solidFill>
                      </a:endParaRPr>
                    </a:p>
                  </a:txBody>
                  <a:tcPr anchor="ctr"/>
                </a:tc>
              </a:tr>
              <a:tr h="764290">
                <a:tc>
                  <a:txBody>
                    <a:bodyPr/>
                    <a:lstStyle/>
                    <a:p>
                      <a:r>
                        <a:rPr kumimoji="1" lang="en-US" altLang="ja-JP" sz="1400" dirty="0" smtClean="0">
                          <a:solidFill>
                            <a:schemeClr val="tx1"/>
                          </a:solidFill>
                        </a:rPr>
                        <a:t>Creative Commons License</a:t>
                      </a:r>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・クリエイティブ・コモンズ</a:t>
                      </a:r>
                      <a:r>
                        <a:rPr kumimoji="1" lang="ja-JP" altLang="en-US" sz="1400" baseline="0" dirty="0" smtClean="0"/>
                        <a:t>が作成しているライセンス。</a:t>
                      </a:r>
                      <a:endParaRPr kumimoji="1" lang="en-US" altLang="ja-JP"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t>・商用・非商用と、改変（再利用）の可否について、選択することができる。</a:t>
                      </a:r>
                      <a:endParaRPr kumimoji="1" lang="en-US" altLang="ja-JP" sz="14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smtClean="0">
                          <a:solidFill>
                            <a:schemeClr val="tx1"/>
                          </a:solidFill>
                        </a:rPr>
                        <a:t>・</a:t>
                      </a:r>
                      <a:r>
                        <a:rPr kumimoji="1" lang="ja-JP" altLang="en-US" sz="1400" b="0" u="none" dirty="0" smtClean="0">
                          <a:solidFill>
                            <a:schemeClr val="tx1"/>
                          </a:solidFill>
                        </a:rPr>
                        <a:t>複数の国（政府）で採用されている（オーストラリア、ニュージーランド、ドイツ）。</a:t>
                      </a:r>
                      <a:endParaRPr kumimoji="1" lang="en-US" altLang="ja-JP" sz="1400" b="0" u="none"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・データベース権には対応していない。</a:t>
                      </a:r>
                      <a:endParaRPr kumimoji="1" lang="en-US" altLang="ja-JP" sz="1400" b="0" u="none" dirty="0" smtClean="0">
                        <a:solidFill>
                          <a:schemeClr val="tx1"/>
                        </a:solidFill>
                      </a:endParaRPr>
                    </a:p>
                  </a:txBody>
                  <a:tcPr anchor="ctr"/>
                </a:tc>
              </a:tr>
            </a:tbl>
          </a:graphicData>
        </a:graphic>
      </p:graphicFrame>
      <p:sp>
        <p:nvSpPr>
          <p:cNvPr id="37914" name="テキスト ボックス 2"/>
          <p:cNvSpPr txBox="1">
            <a:spLocks noChangeArrowheads="1"/>
          </p:cNvSpPr>
          <p:nvPr/>
        </p:nvSpPr>
        <p:spPr bwMode="auto">
          <a:xfrm>
            <a:off x="3092524" y="6306087"/>
            <a:ext cx="5714681" cy="276999"/>
          </a:xfrm>
          <a:prstGeom prst="rect">
            <a:avLst/>
          </a:prstGeom>
          <a:noFill/>
          <a:ln w="9525">
            <a:noFill/>
            <a:miter lim="800000"/>
            <a:headEnd/>
            <a:tailEnd/>
          </a:ln>
        </p:spPr>
        <p:txBody>
          <a:bodyPr wrap="square">
            <a:spAutoFit/>
          </a:bodyPr>
          <a:lstStyle/>
          <a:p>
            <a:pPr algn="r"/>
            <a:r>
              <a:rPr lang="en-US" altLang="ja-JP" sz="1200" dirty="0" smtClean="0"/>
              <a:t>【</a:t>
            </a:r>
            <a:r>
              <a:rPr lang="ja-JP" altLang="en-US" sz="1200" dirty="0" smtClean="0"/>
              <a:t>出典</a:t>
            </a:r>
            <a:r>
              <a:rPr lang="en-US" altLang="ja-JP" sz="1200" dirty="0" smtClean="0"/>
              <a:t>】</a:t>
            </a:r>
            <a:r>
              <a:rPr lang="ja-JP" altLang="en-US" sz="1200" dirty="0" smtClean="0"/>
              <a:t>各ライセンスに関する文書を</a:t>
            </a:r>
            <a:r>
              <a:rPr lang="ja-JP" altLang="en-US" sz="1200" dirty="0"/>
              <a:t>もとにデータガバナンス委員会事務局作成</a:t>
            </a:r>
          </a:p>
        </p:txBody>
      </p:sp>
      <p:sp>
        <p:nvSpPr>
          <p:cNvPr id="6" name="テキスト ボックス 1"/>
          <p:cNvSpPr txBox="1">
            <a:spLocks noChangeArrowheads="1"/>
          </p:cNvSpPr>
          <p:nvPr/>
        </p:nvSpPr>
        <p:spPr bwMode="auto">
          <a:xfrm>
            <a:off x="845096" y="5931464"/>
            <a:ext cx="8092280" cy="261610"/>
          </a:xfrm>
          <a:prstGeom prst="rect">
            <a:avLst/>
          </a:prstGeom>
          <a:noFill/>
          <a:ln w="9525">
            <a:noFill/>
            <a:miter lim="800000"/>
            <a:headEnd/>
            <a:tailEnd/>
          </a:ln>
        </p:spPr>
        <p:txBody>
          <a:bodyPr wrap="none">
            <a:spAutoFit/>
          </a:bodyPr>
          <a:lstStyle/>
          <a:p>
            <a:r>
              <a:rPr lang="en-US" altLang="ja-JP" sz="1100" dirty="0" smtClean="0">
                <a:latin typeface="ＭＳ Ｐ明朝" pitchFamily="18" charset="-128"/>
                <a:ea typeface="ＭＳ Ｐ明朝" pitchFamily="18" charset="-128"/>
              </a:rPr>
              <a:t>※Sui </a:t>
            </a:r>
            <a:r>
              <a:rPr lang="en-US" altLang="ja-JP" sz="1100" dirty="0">
                <a:latin typeface="ＭＳ Ｐ明朝" pitchFamily="18" charset="-128"/>
                <a:ea typeface="ＭＳ Ｐ明朝" pitchFamily="18" charset="-128"/>
              </a:rPr>
              <a:t>generis rights</a:t>
            </a:r>
            <a:r>
              <a:rPr lang="ja-JP" altLang="en-US" sz="1100" dirty="0">
                <a:latin typeface="ＭＳ Ｐ明朝" pitchFamily="18" charset="-128"/>
                <a:ea typeface="ＭＳ Ｐ明朝" pitchFamily="18" charset="-128"/>
              </a:rPr>
              <a:t>とは、</a:t>
            </a:r>
            <a:r>
              <a:rPr lang="en-US" altLang="ja-JP" sz="1100" dirty="0">
                <a:latin typeface="ＭＳ Ｐ明朝" pitchFamily="18" charset="-128"/>
                <a:ea typeface="ＭＳ Ｐ明朝" pitchFamily="18" charset="-128"/>
              </a:rPr>
              <a:t>EU</a:t>
            </a:r>
            <a:r>
              <a:rPr lang="ja-JP" altLang="en-US" sz="1100" dirty="0">
                <a:latin typeface="ＭＳ Ｐ明朝" pitchFamily="18" charset="-128"/>
                <a:ea typeface="ＭＳ Ｐ明朝" pitchFamily="18" charset="-128"/>
              </a:rPr>
              <a:t>の</a:t>
            </a:r>
            <a:r>
              <a:rPr lang="en-US" altLang="ja-JP" sz="1100" dirty="0">
                <a:latin typeface="ＭＳ Ｐ明朝" pitchFamily="18" charset="-128"/>
                <a:ea typeface="ＭＳ Ｐ明朝" pitchFamily="18" charset="-128"/>
              </a:rPr>
              <a:t>1996</a:t>
            </a:r>
            <a:r>
              <a:rPr lang="ja-JP" altLang="en-US" sz="1100" dirty="0">
                <a:latin typeface="ＭＳ Ｐ明朝" pitchFamily="18" charset="-128"/>
                <a:ea typeface="ＭＳ Ｐ明朝" pitchFamily="18" charset="-128"/>
              </a:rPr>
              <a:t>年データベース指令によって認められたデータベースの権利の</a:t>
            </a:r>
            <a:r>
              <a:rPr lang="ja-JP" altLang="en-US" sz="1100" dirty="0" smtClean="0">
                <a:latin typeface="ＭＳ Ｐ明朝" pitchFamily="18" charset="-128"/>
                <a:ea typeface="ＭＳ Ｐ明朝" pitchFamily="18" charset="-128"/>
              </a:rPr>
              <a:t>ことであり、 </a:t>
            </a:r>
            <a:r>
              <a:rPr lang="ja-JP" altLang="en-US" sz="1100" dirty="0">
                <a:latin typeface="ＭＳ Ｐ明朝" pitchFamily="18" charset="-128"/>
                <a:ea typeface="ＭＳ Ｐ明朝" pitchFamily="18" charset="-128"/>
              </a:rPr>
              <a:t>欧州独特の権利である。</a:t>
            </a:r>
          </a:p>
        </p:txBody>
      </p:sp>
      <p:sp>
        <p:nvSpPr>
          <p:cNvPr id="7" name="タイトル 1"/>
          <p:cNvSpPr>
            <a:spLocks noGrp="1"/>
          </p:cNvSpPr>
          <p:nvPr>
            <p:ph type="title"/>
          </p:nvPr>
        </p:nvSpPr>
        <p:spPr>
          <a:xfrm>
            <a:off x="404191" y="165653"/>
            <a:ext cx="8229600" cy="791610"/>
          </a:xfrm>
        </p:spPr>
        <p:txBody>
          <a:bodyPr/>
          <a:lstStyle/>
          <a:p>
            <a:pPr eaLnBrk="1" hangingPunct="1"/>
            <a:r>
              <a:rPr lang="ja-JP" altLang="en-US" sz="2400" dirty="0" smtClean="0"/>
              <a:t>参考６：諸外国で採用されているライセンス概要</a:t>
            </a:r>
            <a:r>
              <a:rPr lang="ja-JP" altLang="en-US" sz="2400" dirty="0"/>
              <a:t>①</a:t>
            </a:r>
            <a:endParaRPr lang="ja-JP" altLang="en-US" sz="2400" dirty="0" smtClean="0"/>
          </a:p>
        </p:txBody>
      </p:sp>
    </p:spTree>
    <p:extLst>
      <p:ext uri="{BB962C8B-B14F-4D97-AF65-F5344CB8AC3E}">
        <p14:creationId xmlns:p14="http://schemas.microsoft.com/office/powerpoint/2010/main" val="14638848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B5AF5AF1-7B13-4CDB-A708-04678DF56914}" type="slidenum">
              <a:rPr lang="ja-JP" altLang="en-US" smtClean="0"/>
              <a:pPr>
                <a:defRPr/>
              </a:pPr>
              <a:t>15</a:t>
            </a:fld>
            <a:endParaRPr lang="ja-JP" altLang="en-US" dirty="0"/>
          </a:p>
        </p:txBody>
      </p:sp>
      <p:sp>
        <p:nvSpPr>
          <p:cNvPr id="7" name="タイトル 1"/>
          <p:cNvSpPr>
            <a:spLocks noGrp="1"/>
          </p:cNvSpPr>
          <p:nvPr>
            <p:ph type="title"/>
          </p:nvPr>
        </p:nvSpPr>
        <p:spPr>
          <a:xfrm>
            <a:off x="404191" y="165653"/>
            <a:ext cx="8229600" cy="791610"/>
          </a:xfrm>
        </p:spPr>
        <p:txBody>
          <a:bodyPr/>
          <a:lstStyle/>
          <a:p>
            <a:pPr eaLnBrk="1" hangingPunct="1"/>
            <a:r>
              <a:rPr lang="ja-JP" altLang="en-US" sz="2400" dirty="0" smtClean="0"/>
              <a:t>参考７：諸外国で採用されているライセンス概要②</a:t>
            </a:r>
          </a:p>
        </p:txBody>
      </p:sp>
      <p:graphicFrame>
        <p:nvGraphicFramePr>
          <p:cNvPr id="8" name="Group 96"/>
          <p:cNvGraphicFramePr>
            <a:graphicFrameLocks noGrp="1"/>
          </p:cNvGraphicFramePr>
          <p:nvPr>
            <p:extLst>
              <p:ext uri="{D42A27DB-BD31-4B8C-83A1-F6EECF244321}">
                <p14:modId xmlns:p14="http://schemas.microsoft.com/office/powerpoint/2010/main" val="4220201200"/>
              </p:ext>
            </p:extLst>
          </p:nvPr>
        </p:nvGraphicFramePr>
        <p:xfrm>
          <a:off x="431216" y="1128232"/>
          <a:ext cx="8191500" cy="5119952"/>
        </p:xfrm>
        <a:graphic>
          <a:graphicData uri="http://schemas.openxmlformats.org/drawingml/2006/table">
            <a:tbl>
              <a:tblPr/>
              <a:tblGrid>
                <a:gridCol w="271463"/>
                <a:gridCol w="1061645"/>
                <a:gridCol w="1549792"/>
                <a:gridCol w="1177925"/>
                <a:gridCol w="1765300"/>
                <a:gridCol w="1612900"/>
                <a:gridCol w="752475"/>
              </a:tblGrid>
              <a:tr h="52590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bg1"/>
                          </a:solidFill>
                          <a:effectLst/>
                          <a:latin typeface="Gill Sans MT" pitchFamily="34" charset="0"/>
                          <a:ea typeface="ＭＳ Ｐゴシック" charset="-128"/>
                        </a:rPr>
                        <a:t>Open Government Licence</a:t>
                      </a:r>
                      <a:endParaRPr kumimoji="1" lang="ja-JP" altLang="en-US" sz="1050" b="1" i="0" u="none" strike="noStrike" cap="none" normalizeH="0" baseline="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rPr>
                        <a:t>Open License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rPr>
                        <a:t>(LICENCE OUVERTE)</a:t>
                      </a:r>
                      <a:endPar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bg1"/>
                          </a:solidFill>
                          <a:effectLst/>
                          <a:latin typeface="Gill Sans MT" pitchFamily="34" charset="0"/>
                          <a:ea typeface="ＭＳ Ｐゴシック" charset="-128"/>
                        </a:rPr>
                        <a:t>Open Data Commons License</a:t>
                      </a:r>
                      <a:endParaRPr kumimoji="1" lang="ja-JP" altLang="en-US" sz="1050" b="1" i="0" u="none" strike="noStrike" cap="none" normalizeH="0" baseline="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rPr>
                        <a:t>Creative Commons License</a:t>
                      </a:r>
                      <a:endPar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rPr>
                        <a:t>（参考）</a:t>
                      </a:r>
                      <a:endPar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bg1"/>
                          </a:solidFill>
                          <a:effectLst/>
                          <a:latin typeface="Gill Sans MT" pitchFamily="34" charset="0"/>
                          <a:ea typeface="ＭＳ Ｐゴシック" charset="-128"/>
                        </a:rPr>
                        <a:t>Public Domain</a:t>
                      </a:r>
                      <a:endPar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1400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bg1"/>
                          </a:solidFill>
                          <a:effectLst/>
                          <a:latin typeface="Gill Sans MT" pitchFamily="34" charset="0"/>
                          <a:ea typeface="ＭＳ Ｐゴシック" charset="-128"/>
                        </a:rPr>
                        <a:t>運営主体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イギリス政府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フランス政府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Open Knowledge Foundation</a:t>
                      </a:r>
                      <a:endPar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Creative Commons</a:t>
                      </a: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441789">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bg1"/>
                          </a:solidFill>
                          <a:effectLst/>
                          <a:latin typeface="Gill Sans MT" pitchFamily="34" charset="0"/>
                          <a:ea typeface="ＭＳ Ｐゴシック" charset="-128"/>
                        </a:rPr>
                        <a:t>主な利用事例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イギリス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フランス</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パリ市</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ドイツ</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ドイツ</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ニュージーランド</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オーストラリア</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アメリカ</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r>
              <a:tr h="18082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dirty="0" smtClean="0">
                          <a:ln>
                            <a:noFill/>
                          </a:ln>
                          <a:solidFill>
                            <a:schemeClr val="bg1"/>
                          </a:solidFill>
                          <a:effectLst/>
                          <a:latin typeface="Gill Sans MT" pitchFamily="34" charset="0"/>
                          <a:ea typeface="ＭＳ Ｐゴシック" charset="-128"/>
                        </a:rPr>
                        <a:t>主なライセンス種類</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1</a:t>
                      </a:r>
                      <a:endPar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3</a:t>
                      </a: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6 </a:t>
                      </a: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a:t>
                      </a:r>
                      <a:endParaRPr kumimoji="1" lang="ja-JP" altLang="en-US"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259394">
                <a:tc row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bg1"/>
                          </a:solidFill>
                          <a:effectLst/>
                          <a:latin typeface="Gill Sans MT" pitchFamily="34" charset="0"/>
                          <a:ea typeface="ＭＳ Ｐゴシック" charset="-128"/>
                        </a:rPr>
                        <a:t>　利　用　条　件</a:t>
                      </a: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複製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可能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r>
              <a:tr h="33513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改変</a:t>
                      </a:r>
                      <a:endParaRPr kumimoji="1" lang="en-US" altLang="ja-JP" sz="1050" b="1"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（再利用）</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（許諾する／同一ライセンスを条件として許諾する）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（許諾する／許諾しない／同一ライセンスを条件として許諾する）</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可能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334862">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他の情報との結合</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13219">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商用利用</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（許諾する／許諾しない）</a:t>
                      </a:r>
                      <a:endPar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（許諾する／許諾しない）</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可能</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31274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出典表示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選択制</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（必要／不必要）</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不要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r>
              <a:tr h="281411">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ライセンスへのリンク</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記載無し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記載無し</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必要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不要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r h="13136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tx1"/>
                          </a:solidFill>
                          <a:effectLst/>
                          <a:latin typeface="Gill Sans MT" pitchFamily="34" charset="0"/>
                          <a:ea typeface="ＭＳ Ｐゴシック" charset="-128"/>
                        </a:rPr>
                        <a:t>無保証</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記載あり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記載あり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記載あり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記載あり</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9ED"/>
                    </a:solidFill>
                  </a:tcPr>
                </a:tc>
              </a:tr>
              <a:tr h="74575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smtClean="0">
                          <a:ln>
                            <a:noFill/>
                          </a:ln>
                          <a:solidFill>
                            <a:schemeClr val="bg1"/>
                          </a:solidFill>
                          <a:effectLst/>
                          <a:latin typeface="Gill Sans MT" pitchFamily="34" charset="0"/>
                          <a:ea typeface="ＭＳ Ｐゴシック" charset="-128"/>
                        </a:rPr>
                        <a:t>備考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OGL</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と</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No Commercial Government </a:t>
                      </a:r>
                      <a:r>
                        <a:rPr kumimoji="1" lang="en-US" altLang="ja-JP" sz="1050" b="0" i="0" u="none" strike="noStrike" cap="none" normalizeH="0" baseline="0" dirty="0" err="1" smtClean="0">
                          <a:ln>
                            <a:noFill/>
                          </a:ln>
                          <a:solidFill>
                            <a:schemeClr val="tx1"/>
                          </a:solidFill>
                          <a:effectLst/>
                          <a:latin typeface="Gill Sans MT" pitchFamily="34" charset="0"/>
                          <a:ea typeface="ＭＳ Ｐゴシック" charset="-128"/>
                        </a:rPr>
                        <a:t>Licence</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の</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2</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種類。</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Sui generis rights</a:t>
                      </a:r>
                      <a:r>
                        <a:rPr kumimoji="1" lang="ja-JP" altLang="en-US" sz="1050" b="0" i="0" u="none" strike="noStrike" cap="none" normalizeH="0" baseline="0" dirty="0" err="1" smtClean="0">
                          <a:ln>
                            <a:noFill/>
                          </a:ln>
                          <a:solidFill>
                            <a:schemeClr val="tx1"/>
                          </a:solidFill>
                          <a:effectLst/>
                          <a:latin typeface="Gill Sans MT" pitchFamily="34" charset="0"/>
                          <a:ea typeface="ＭＳ Ｐゴシック" charset="-128"/>
                        </a:rPr>
                        <a:t>への</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対応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CC-BY 2.0</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と</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ODC-BY</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との互換性がある。</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Sui generis rights</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対応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ODC-BY</a:t>
                      </a:r>
                      <a:r>
                        <a:rPr kumimoji="1" lang="ja-JP" altLang="en-US" sz="1050" b="0" i="0" u="none" strike="noStrike" cap="none" normalizeH="0" baseline="0" dirty="0" err="1" smtClean="0">
                          <a:ln>
                            <a:noFill/>
                          </a:ln>
                          <a:solidFill>
                            <a:schemeClr val="tx1"/>
                          </a:solidFill>
                          <a:effectLst/>
                          <a:latin typeface="Gill Sans MT" pitchFamily="34" charset="0"/>
                          <a:ea typeface="ＭＳ Ｐゴシック" charset="-128"/>
                        </a:rPr>
                        <a:t>、</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ODC-</a:t>
                      </a:r>
                      <a:r>
                        <a:rPr kumimoji="1" lang="en-US" altLang="ja-JP" sz="1050" b="0" i="0" u="none" strike="noStrike" cap="none" normalizeH="0" baseline="0" dirty="0" err="1" smtClean="0">
                          <a:ln>
                            <a:noFill/>
                          </a:ln>
                          <a:solidFill>
                            <a:schemeClr val="tx1"/>
                          </a:solidFill>
                          <a:effectLst/>
                          <a:latin typeface="Gill Sans MT" pitchFamily="34" charset="0"/>
                          <a:ea typeface="ＭＳ Ｐゴシック" charset="-128"/>
                        </a:rPr>
                        <a:t>ODbL</a:t>
                      </a:r>
                      <a:r>
                        <a:rPr kumimoji="1" lang="ja-JP" altLang="en-US" sz="1050" b="0" i="0" u="none" strike="noStrike" cap="none" normalizeH="0" baseline="0" dirty="0" err="1" smtClean="0">
                          <a:ln>
                            <a:noFill/>
                          </a:ln>
                          <a:solidFill>
                            <a:schemeClr val="tx1"/>
                          </a:solidFill>
                          <a:effectLst/>
                          <a:latin typeface="Gill Sans MT" pitchFamily="34" charset="0"/>
                          <a:ea typeface="ＭＳ Ｐゴシック" charset="-128"/>
                        </a:rPr>
                        <a:t>、</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PDDL</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の</a:t>
                      </a: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3</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種。</a:t>
                      </a:r>
                      <a:endPar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chemeClr val="tx1"/>
                          </a:solidFill>
                          <a:effectLst/>
                          <a:latin typeface="Gill Sans MT" pitchFamily="34" charset="0"/>
                          <a:ea typeface="ＭＳ Ｐゴシック" charset="-128"/>
                        </a:rPr>
                        <a:t>Sui generis rights </a:t>
                      </a:r>
                      <a:r>
                        <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rPr>
                        <a:t>対応</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オーストラリア、ニュージーランドでは</a:t>
                      </a:r>
                      <a:r>
                        <a:rPr kumimoji="1" lang="en-US" altLang="ja-JP" sz="1050" b="0" i="0" u="none" strike="noStrike" cap="none" normalizeH="0" baseline="0" smtClean="0">
                          <a:ln>
                            <a:noFill/>
                          </a:ln>
                          <a:solidFill>
                            <a:schemeClr val="tx1"/>
                          </a:solidFill>
                          <a:effectLst/>
                          <a:latin typeface="Gill Sans MT" pitchFamily="34" charset="0"/>
                          <a:ea typeface="ＭＳ Ｐゴシック" charset="-128"/>
                        </a:rPr>
                        <a:t>CC-BY</a:t>
                      </a:r>
                      <a:r>
                        <a:rPr kumimoji="1" lang="ja-JP" altLang="en-US" sz="1050" b="0" i="0" u="none" strike="noStrike" cap="none" normalizeH="0" baseline="0" smtClean="0">
                          <a:ln>
                            <a:noFill/>
                          </a:ln>
                          <a:solidFill>
                            <a:schemeClr val="tx1"/>
                          </a:solidFill>
                          <a:effectLst/>
                          <a:latin typeface="Gill Sans MT" pitchFamily="34" charset="0"/>
                          <a:ea typeface="ＭＳ Ｐゴシック" charset="-128"/>
                        </a:rPr>
                        <a:t>が推奨。</a:t>
                      </a:r>
                      <a:endParaRPr kumimoji="1" lang="en-US" altLang="ja-JP" sz="105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50" b="0" i="0" u="none" strike="noStrike" cap="none" normalizeH="0" baseline="0" dirty="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1D1DA"/>
                    </a:solidFill>
                  </a:tcPr>
                </a:tc>
              </a:tr>
            </a:tbl>
          </a:graphicData>
        </a:graphic>
      </p:graphicFrame>
      <p:sp>
        <p:nvSpPr>
          <p:cNvPr id="6" name="テキスト ボックス 2"/>
          <p:cNvSpPr txBox="1">
            <a:spLocks noChangeArrowheads="1"/>
          </p:cNvSpPr>
          <p:nvPr/>
        </p:nvSpPr>
        <p:spPr bwMode="auto">
          <a:xfrm>
            <a:off x="3010332" y="6285539"/>
            <a:ext cx="5714681" cy="276999"/>
          </a:xfrm>
          <a:prstGeom prst="rect">
            <a:avLst/>
          </a:prstGeom>
          <a:noFill/>
          <a:ln w="9525">
            <a:noFill/>
            <a:miter lim="800000"/>
            <a:headEnd/>
            <a:tailEnd/>
          </a:ln>
        </p:spPr>
        <p:txBody>
          <a:bodyPr wrap="square">
            <a:spAutoFit/>
          </a:bodyPr>
          <a:lstStyle/>
          <a:p>
            <a:pPr algn="r"/>
            <a:r>
              <a:rPr lang="en-US" altLang="ja-JP" sz="1200" dirty="0" smtClean="0"/>
              <a:t>【</a:t>
            </a:r>
            <a:r>
              <a:rPr lang="ja-JP" altLang="en-US" sz="1200" dirty="0" smtClean="0"/>
              <a:t>出典</a:t>
            </a:r>
            <a:r>
              <a:rPr lang="en-US" altLang="ja-JP" sz="1200" dirty="0" smtClean="0"/>
              <a:t>】</a:t>
            </a:r>
            <a:r>
              <a:rPr lang="ja-JP" altLang="en-US" sz="1200" dirty="0" smtClean="0"/>
              <a:t>各ライセンスに関する文書を</a:t>
            </a:r>
            <a:r>
              <a:rPr lang="ja-JP" altLang="en-US" sz="1200" dirty="0"/>
              <a:t>もとにデータガバナンス委員会事務局作成</a:t>
            </a:r>
          </a:p>
        </p:txBody>
      </p:sp>
    </p:spTree>
    <p:extLst>
      <p:ext uri="{BB962C8B-B14F-4D97-AF65-F5344CB8AC3E}">
        <p14:creationId xmlns:p14="http://schemas.microsoft.com/office/powerpoint/2010/main" val="1636410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p:txBody>
          <a:bodyPr/>
          <a:lstStyle/>
          <a:p>
            <a:pPr eaLnBrk="1" hangingPunct="1"/>
            <a:r>
              <a:rPr lang="ja-JP" altLang="en-US" sz="2400" dirty="0" smtClean="0"/>
              <a:t>参考８．クリエイティブ・コモンズ・ライセンスの概要</a:t>
            </a:r>
          </a:p>
        </p:txBody>
      </p:sp>
      <p:sp>
        <p:nvSpPr>
          <p:cNvPr id="46082" name="コンテンツ プレースホルダー 2"/>
          <p:cNvSpPr>
            <a:spLocks noGrp="1"/>
          </p:cNvSpPr>
          <p:nvPr>
            <p:ph sz="quarter" idx="1"/>
          </p:nvPr>
        </p:nvSpPr>
        <p:spPr>
          <a:xfrm>
            <a:off x="558800" y="1218720"/>
            <a:ext cx="8047038" cy="2379662"/>
          </a:xfrm>
        </p:spPr>
        <p:txBody>
          <a:bodyPr/>
          <a:lstStyle/>
          <a:p>
            <a:pPr eaLnBrk="1" hangingPunct="1">
              <a:lnSpc>
                <a:spcPct val="80000"/>
              </a:lnSpc>
            </a:pPr>
            <a:r>
              <a:rPr lang="ja-JP" altLang="en-US" sz="1800" dirty="0" smtClean="0"/>
              <a:t>概要</a:t>
            </a:r>
            <a:endParaRPr lang="en-US" altLang="ja-JP" sz="1800" dirty="0" smtClean="0"/>
          </a:p>
          <a:p>
            <a:pPr lvl="1" eaLnBrk="1" hangingPunct="1">
              <a:lnSpc>
                <a:spcPct val="80000"/>
              </a:lnSpc>
            </a:pPr>
            <a:r>
              <a:rPr lang="ja-JP" altLang="en-US" sz="1600" dirty="0" smtClean="0">
                <a:solidFill>
                  <a:schemeClr val="tx1"/>
                </a:solidFill>
              </a:rPr>
              <a:t>クリエイティブ・コモンズとは、クリエイティブ・コモンズ・ライセンス（</a:t>
            </a:r>
            <a:r>
              <a:rPr lang="en-US" altLang="ja-JP" sz="1600" dirty="0" smtClean="0">
                <a:solidFill>
                  <a:schemeClr val="tx1"/>
                </a:solidFill>
              </a:rPr>
              <a:t>CC</a:t>
            </a:r>
            <a:r>
              <a:rPr lang="ja-JP" altLang="en-US" sz="1600" dirty="0" smtClean="0">
                <a:solidFill>
                  <a:schemeClr val="tx1"/>
                </a:solidFill>
              </a:rPr>
              <a:t>ライセンス）を提供している国際的非営利組織とそのプロジェクトの総称。</a:t>
            </a:r>
            <a:endParaRPr lang="en-US" altLang="ja-JP" sz="1600" dirty="0" smtClean="0">
              <a:solidFill>
                <a:schemeClr val="tx1"/>
              </a:solidFill>
            </a:endParaRPr>
          </a:p>
          <a:p>
            <a:pPr lvl="1" eaLnBrk="1" hangingPunct="1">
              <a:lnSpc>
                <a:spcPct val="80000"/>
              </a:lnSpc>
            </a:pPr>
            <a:r>
              <a:rPr lang="en-US" altLang="ja-JP" sz="1600" dirty="0" smtClean="0">
                <a:solidFill>
                  <a:schemeClr val="tx1"/>
                </a:solidFill>
              </a:rPr>
              <a:t>2001</a:t>
            </a:r>
            <a:r>
              <a:rPr lang="ja-JP" altLang="en-US" sz="1600" dirty="0" smtClean="0">
                <a:solidFill>
                  <a:schemeClr val="tx1"/>
                </a:solidFill>
              </a:rPr>
              <a:t>年に組織が設立され、</a:t>
            </a:r>
            <a:r>
              <a:rPr lang="en-US" altLang="ja-JP" sz="1600" dirty="0" smtClean="0">
                <a:solidFill>
                  <a:schemeClr val="tx1"/>
                </a:solidFill>
              </a:rPr>
              <a:t>2002</a:t>
            </a:r>
            <a:r>
              <a:rPr lang="ja-JP" altLang="en-US" sz="1600" dirty="0" smtClean="0">
                <a:solidFill>
                  <a:schemeClr val="tx1"/>
                </a:solidFill>
              </a:rPr>
              <a:t>年にアメリカにおいて、ライセンスの最初のバージョンが公開されている。（日本では</a:t>
            </a:r>
            <a:r>
              <a:rPr lang="en-US" altLang="ja-JP" sz="1600" dirty="0" smtClean="0">
                <a:solidFill>
                  <a:schemeClr val="tx1"/>
                </a:solidFill>
              </a:rPr>
              <a:t>2004</a:t>
            </a:r>
            <a:r>
              <a:rPr lang="ja-JP" altLang="en-US" sz="1600" dirty="0" smtClean="0">
                <a:solidFill>
                  <a:schemeClr val="tx1"/>
                </a:solidFill>
              </a:rPr>
              <a:t>年に最初のバージョンが公開）</a:t>
            </a:r>
            <a:endParaRPr lang="en-US" altLang="ja-JP" sz="1600" dirty="0" smtClean="0">
              <a:solidFill>
                <a:schemeClr val="tx1"/>
              </a:solidFill>
            </a:endParaRPr>
          </a:p>
          <a:p>
            <a:pPr lvl="1" eaLnBrk="1" hangingPunct="1">
              <a:lnSpc>
                <a:spcPct val="80000"/>
              </a:lnSpc>
            </a:pPr>
            <a:r>
              <a:rPr lang="en-US" altLang="ja-JP" sz="1600" dirty="0" smtClean="0">
                <a:solidFill>
                  <a:schemeClr val="tx1"/>
                </a:solidFill>
              </a:rPr>
              <a:t>CC</a:t>
            </a:r>
            <a:r>
              <a:rPr lang="ja-JP" altLang="en-US" sz="1600" dirty="0" smtClean="0">
                <a:solidFill>
                  <a:schemeClr val="tx1"/>
                </a:solidFill>
              </a:rPr>
              <a:t>ライセンスはインターネット時代のための新しい著作権ルールの普及を目指し、様々な作品の作者が自ら「この条件を守れば私の作品を自由に使って良いですよ」という意思表示をするためのツールである。</a:t>
            </a:r>
            <a:endParaRPr lang="en-US" altLang="ja-JP" sz="1600" dirty="0" smtClean="0">
              <a:solidFill>
                <a:schemeClr val="tx1"/>
              </a:solidFill>
            </a:endParaRPr>
          </a:p>
          <a:p>
            <a:pPr lvl="1" eaLnBrk="1" hangingPunct="1">
              <a:lnSpc>
                <a:spcPct val="80000"/>
              </a:lnSpc>
            </a:pPr>
            <a:r>
              <a:rPr lang="en-US" altLang="ja-JP" sz="1600" dirty="0" smtClean="0">
                <a:solidFill>
                  <a:schemeClr val="tx1"/>
                </a:solidFill>
              </a:rPr>
              <a:t>CC</a:t>
            </a:r>
            <a:r>
              <a:rPr lang="ja-JP" altLang="en-US" sz="1600" dirty="0" smtClean="0">
                <a:solidFill>
                  <a:schemeClr val="tx1"/>
                </a:solidFill>
              </a:rPr>
              <a:t>ライセンスを利用することで、作者は著作権を保持したまま作品を自由に流通させることができ、受け手はライセンス条件の範囲内で再配布やリミックスなどをすることができる。</a:t>
            </a:r>
            <a:endParaRPr lang="en-US" altLang="ja-JP" sz="1600" dirty="0" smtClean="0">
              <a:solidFill>
                <a:schemeClr val="tx1"/>
              </a:solidFill>
            </a:endParaRPr>
          </a:p>
          <a:p>
            <a:pPr lvl="1" eaLnBrk="1" hangingPunct="1">
              <a:lnSpc>
                <a:spcPct val="80000"/>
              </a:lnSpc>
            </a:pPr>
            <a:endParaRPr lang="en-US" altLang="ja-JP" sz="1600" dirty="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F50EC95A-1C0C-4228-90F0-344183D8569D}" type="slidenum">
              <a:rPr lang="ja-JP" altLang="en-US" smtClean="0"/>
              <a:pPr>
                <a:defRPr/>
              </a:pPr>
              <a:t>16</a:t>
            </a:fld>
            <a:endParaRPr lang="ja-JP" altLang="en-US" dirty="0"/>
          </a:p>
        </p:txBody>
      </p:sp>
      <p:sp>
        <p:nvSpPr>
          <p:cNvPr id="46084" name="テキスト ボックス 7"/>
          <p:cNvSpPr txBox="1">
            <a:spLocks noChangeArrowheads="1"/>
          </p:cNvSpPr>
          <p:nvPr/>
        </p:nvSpPr>
        <p:spPr bwMode="auto">
          <a:xfrm>
            <a:off x="1222625" y="6234862"/>
            <a:ext cx="7685073" cy="246221"/>
          </a:xfrm>
          <a:prstGeom prst="rect">
            <a:avLst/>
          </a:prstGeom>
          <a:noFill/>
          <a:ln w="9525">
            <a:noFill/>
            <a:miter lim="800000"/>
            <a:headEnd/>
            <a:tailEnd/>
          </a:ln>
        </p:spPr>
        <p:txBody>
          <a:bodyPr wrap="square">
            <a:spAutoFit/>
          </a:bodyPr>
          <a:lstStyle/>
          <a:p>
            <a:pPr algn="r"/>
            <a:r>
              <a:rPr lang="en-US" altLang="ja-JP" sz="1000" dirty="0" smtClean="0"/>
              <a:t>【</a:t>
            </a:r>
            <a:r>
              <a:rPr lang="ja-JP" altLang="en-US" sz="1000" dirty="0" smtClean="0"/>
              <a:t>出典</a:t>
            </a:r>
            <a:r>
              <a:rPr lang="en-US" altLang="ja-JP" sz="1000" dirty="0" smtClean="0"/>
              <a:t>】 </a:t>
            </a:r>
            <a:r>
              <a:rPr lang="ja-JP" altLang="en-US" sz="1000" dirty="0" smtClean="0"/>
              <a:t>クリエイティブ</a:t>
            </a:r>
            <a:r>
              <a:rPr lang="ja-JP" altLang="en-US" sz="1000" dirty="0"/>
              <a:t>・コモンズ・</a:t>
            </a:r>
            <a:r>
              <a:rPr lang="ja-JP" altLang="en-US" sz="1000" dirty="0" smtClean="0"/>
              <a:t>ジャパン ウェブサイト（</a:t>
            </a:r>
            <a:r>
              <a:rPr lang="en-US" altLang="ja-JP" sz="1000" dirty="0"/>
              <a:t> http://creativecommons.jp/licenses/ </a:t>
            </a:r>
            <a:r>
              <a:rPr lang="ja-JP" altLang="en-US" sz="1000" dirty="0" smtClean="0"/>
              <a:t>）を</a:t>
            </a:r>
            <a:r>
              <a:rPr lang="ja-JP" altLang="en-US" sz="1000" dirty="0"/>
              <a:t>もとにデータガバナンス委員会事務局作成</a:t>
            </a:r>
            <a:endParaRPr lang="en-US" altLang="ja-JP" sz="1000" dirty="0"/>
          </a:p>
        </p:txBody>
      </p:sp>
      <p:pic>
        <p:nvPicPr>
          <p:cNvPr id="46085" name="Picture 2" descr="http://creativecommons.jp/wp/wp-content/uploads/images/licenses/3strata.png"/>
          <p:cNvPicPr>
            <a:picLocks noChangeAspect="1" noChangeArrowheads="1"/>
          </p:cNvPicPr>
          <p:nvPr/>
        </p:nvPicPr>
        <p:blipFill>
          <a:blip r:embed="rId3"/>
          <a:srcRect/>
          <a:stretch>
            <a:fillRect/>
          </a:stretch>
        </p:blipFill>
        <p:spPr bwMode="auto">
          <a:xfrm>
            <a:off x="5019675" y="4142716"/>
            <a:ext cx="3644900" cy="2051050"/>
          </a:xfrm>
          <a:prstGeom prst="rect">
            <a:avLst/>
          </a:prstGeom>
          <a:noFill/>
          <a:ln w="9525">
            <a:noFill/>
            <a:miter lim="800000"/>
            <a:headEnd/>
            <a:tailEnd/>
          </a:ln>
        </p:spPr>
      </p:pic>
      <p:sp>
        <p:nvSpPr>
          <p:cNvPr id="46086" name="コンテンツ プレースホルダー 2"/>
          <p:cNvSpPr txBox="1">
            <a:spLocks/>
          </p:cNvSpPr>
          <p:nvPr/>
        </p:nvSpPr>
        <p:spPr bwMode="auto">
          <a:xfrm>
            <a:off x="458788" y="3883953"/>
            <a:ext cx="4405312" cy="2578100"/>
          </a:xfrm>
          <a:prstGeom prst="rect">
            <a:avLst/>
          </a:prstGeom>
          <a:noFill/>
          <a:ln w="9525">
            <a:noFill/>
            <a:miter lim="800000"/>
            <a:headEnd/>
            <a:tailEnd/>
          </a:ln>
        </p:spPr>
        <p:txBody>
          <a:bodyPr/>
          <a:lstStyle/>
          <a:p>
            <a:pPr marL="342900" indent="-342900">
              <a:lnSpc>
                <a:spcPct val="80000"/>
              </a:lnSpc>
              <a:spcBef>
                <a:spcPts val="600"/>
              </a:spcBef>
              <a:buClr>
                <a:schemeClr val="accent1"/>
              </a:buClr>
              <a:buSzPct val="76000"/>
              <a:buFont typeface="Wingdings 3" pitchFamily="18" charset="2"/>
              <a:buChar char=""/>
            </a:pPr>
            <a:r>
              <a:rPr lang="ja-JP" altLang="en-US" dirty="0">
                <a:latin typeface="Gill Sans MT" pitchFamily="34" charset="0"/>
              </a:rPr>
              <a:t>ライセンスの特徴</a:t>
            </a:r>
            <a:endParaRPr lang="en-US" altLang="ja-JP" dirty="0">
              <a:latin typeface="Gill Sans MT" pitchFamily="34" charset="0"/>
            </a:endParaRPr>
          </a:p>
          <a:p>
            <a:pPr marL="617538" lvl="1" indent="-342900">
              <a:lnSpc>
                <a:spcPct val="80000"/>
              </a:lnSpc>
              <a:spcBef>
                <a:spcPts val="500"/>
              </a:spcBef>
              <a:buClr>
                <a:schemeClr val="accent2"/>
              </a:buClr>
              <a:buSzPct val="76000"/>
              <a:buFont typeface="Wingdings 3" pitchFamily="18" charset="2"/>
              <a:buChar char=""/>
            </a:pPr>
            <a:r>
              <a:rPr lang="en-US" altLang="ja-JP" sz="1600" dirty="0">
                <a:latin typeface="Gill Sans MT" pitchFamily="34" charset="0"/>
              </a:rPr>
              <a:t>CC</a:t>
            </a:r>
            <a:r>
              <a:rPr lang="ja-JP" altLang="en-US" sz="1600" dirty="0">
                <a:latin typeface="Gill Sans MT" pitchFamily="34" charset="0"/>
              </a:rPr>
              <a:t>ライセンスは三つの要素によってその効果を保証しようとしている。</a:t>
            </a:r>
            <a:endParaRPr lang="en-US" altLang="ja-JP" sz="1600" dirty="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a:latin typeface="Gill Sans MT" pitchFamily="34" charset="0"/>
              </a:rPr>
              <a:t>法律に詳しくない人でもライセンスの内容がすぐに理解できる簡潔な説明文として、「コモンズ証」</a:t>
            </a:r>
            <a:endParaRPr lang="en-US" altLang="ja-JP" sz="1400" dirty="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a:latin typeface="Gill Sans MT" pitchFamily="34" charset="0"/>
              </a:rPr>
              <a:t>同じ内容を法律の専門家が読むために法的に記述した「利用許諾」（ライセンス原文）</a:t>
            </a:r>
            <a:endParaRPr lang="en-US" altLang="ja-JP" sz="1400" dirty="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a:latin typeface="Gill Sans MT" pitchFamily="34" charset="0"/>
              </a:rPr>
              <a:t>検索エンジンが利用するための、作品そのもの（コンテンツ）に付随する説明的な情報である「メタデータ」</a:t>
            </a:r>
          </a:p>
        </p:txBody>
      </p:sp>
    </p:spTree>
    <p:extLst>
      <p:ext uri="{BB962C8B-B14F-4D97-AF65-F5344CB8AC3E}">
        <p14:creationId xmlns:p14="http://schemas.microsoft.com/office/powerpoint/2010/main" val="3046812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416103" y="12877"/>
            <a:ext cx="8933381" cy="962695"/>
          </a:xfrm>
        </p:spPr>
        <p:txBody>
          <a:bodyPr/>
          <a:lstStyle/>
          <a:p>
            <a:pPr eaLnBrk="1" hangingPunct="1"/>
            <a:r>
              <a:rPr lang="ja-JP" altLang="en-US" sz="2400" dirty="0" smtClean="0"/>
              <a:t>参考９．クリエイティブ・コモンズ・ライセンスの種類・評価</a:t>
            </a:r>
          </a:p>
        </p:txBody>
      </p:sp>
      <p:graphicFrame>
        <p:nvGraphicFramePr>
          <p:cNvPr id="50255" name="Group 79"/>
          <p:cNvGraphicFramePr>
            <a:graphicFrameLocks noGrp="1"/>
          </p:cNvGraphicFramePr>
          <p:nvPr>
            <p:extLst>
              <p:ext uri="{D42A27DB-BD31-4B8C-83A1-F6EECF244321}">
                <p14:modId xmlns:p14="http://schemas.microsoft.com/office/powerpoint/2010/main" val="740979223"/>
              </p:ext>
            </p:extLst>
          </p:nvPr>
        </p:nvGraphicFramePr>
        <p:xfrm>
          <a:off x="458039" y="1191007"/>
          <a:ext cx="8355012" cy="4968241"/>
        </p:xfrm>
        <a:graphic>
          <a:graphicData uri="http://schemas.openxmlformats.org/drawingml/2006/table">
            <a:tbl>
              <a:tblPr/>
              <a:tblGrid>
                <a:gridCol w="1130300"/>
                <a:gridCol w="1658295"/>
                <a:gridCol w="1256355"/>
                <a:gridCol w="1174750"/>
                <a:gridCol w="1733550"/>
                <a:gridCol w="1401762"/>
              </a:tblGrid>
              <a:tr h="3270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Gill Sans MT" pitchFamily="34" charset="0"/>
                          <a:ea typeface="ＭＳ Ｐゴシック" charset="-128"/>
                        </a:rPr>
                        <a:t>イメージ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FFFFFF"/>
                          </a:solidFill>
                          <a:effectLst/>
                          <a:latin typeface="Gill Sans MT" pitchFamily="34" charset="0"/>
                          <a:ea typeface="ＭＳ Ｐゴシック" charset="-128"/>
                        </a:rPr>
                        <a:t>ライセンス名称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FFFFFF"/>
                          </a:solidFill>
                          <a:effectLst/>
                          <a:latin typeface="Gill Sans MT" pitchFamily="34" charset="0"/>
                          <a:ea typeface="ＭＳ Ｐゴシック" charset="-128"/>
                        </a:rPr>
                        <a:t>要求事項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Gill Sans MT" pitchFamily="34" charset="0"/>
                          <a:ea typeface="ＭＳ Ｐゴシック" charset="-128"/>
                        </a:rPr>
                        <a:t>公共データに適用する上での当委員会の評価</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27025">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出典表示</a:t>
                      </a:r>
                    </a:p>
                  </a:txBody>
                  <a:tcPr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商業利用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改変</a:t>
                      </a:r>
                    </a:p>
                  </a:txBody>
                  <a:tcPr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vMerge="1">
                  <a:txBody>
                    <a:bodyPr/>
                    <a:lstStyle/>
                    <a:p>
                      <a:endParaRPr kumimoji="1" lang="ja-JP" altLang="en-US"/>
                    </a:p>
                  </a:txBody>
                  <a:tcPr/>
                </a:tc>
              </a:tr>
              <a:tr h="658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 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（著作者の人格権を侵害する改変は許可しない）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FF0000"/>
                          </a:solidFill>
                          <a:effectLst/>
                          <a:latin typeface="Gill Sans MT" pitchFamily="34" charset="0"/>
                          <a:ea typeface="ＭＳ Ｐゴシック" charset="-128"/>
                        </a:rPr>
                        <a:t>最も利用範囲が広い</a:t>
                      </a:r>
                      <a:r>
                        <a:rPr kumimoji="1" lang="ja-JP" altLang="en-US" sz="1000" b="0" i="0" u="none" strike="noStrike" cap="none" normalizeH="0" baseline="0" smtClean="0">
                          <a:ln>
                            <a:noFill/>
                          </a:ln>
                          <a:solidFill>
                            <a:schemeClr val="tx1"/>
                          </a:solidFill>
                          <a:effectLst/>
                          <a:latin typeface="Gill Sans MT" pitchFamily="34" charset="0"/>
                          <a:ea typeface="ＭＳ Ｐゴシック" charset="-128"/>
                        </a:rPr>
                        <a:t>ので、推奨。</a:t>
                      </a:r>
                      <a:endParaRPr kumimoji="1" lang="en-US" altLang="ja-JP" sz="10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(CC-BY-NC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（改変されたものの商業利用も許可しない）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（著作者の人格権を侵害する改変は許可しない）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電子行政オープンデータ戦略では、</a:t>
                      </a:r>
                      <a:r>
                        <a:rPr kumimoji="1" lang="ja-JP" altLang="en-US" sz="1000" b="0" i="0" u="none" strike="noStrike" cap="none" normalizeH="0" baseline="0" smtClean="0">
                          <a:ln>
                            <a:noFill/>
                          </a:ln>
                          <a:solidFill>
                            <a:srgbClr val="FF0000"/>
                          </a:solidFill>
                          <a:effectLst/>
                          <a:latin typeface="Gill Sans MT" pitchFamily="34" charset="0"/>
                          <a:ea typeface="ＭＳ Ｐゴシック" charset="-128"/>
                        </a:rPr>
                        <a:t>「営利目的・非営利目的を問わず」としている</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改変禁止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(CC-BY-ND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改変（二次利用）を行うことができない。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改変禁止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(CC-BY-NC-ND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電子行政オープンデータ戦略では、</a:t>
                      </a:r>
                      <a:r>
                        <a:rPr kumimoji="1" lang="ja-JP" altLang="en-US" sz="1000" b="0" i="0" u="none" strike="noStrike" cap="none" normalizeH="0" baseline="0" smtClean="0">
                          <a:ln>
                            <a:noFill/>
                          </a:ln>
                          <a:solidFill>
                            <a:srgbClr val="FF0000"/>
                          </a:solidFill>
                          <a:effectLst/>
                          <a:latin typeface="Gill Sans MT" pitchFamily="34" charset="0"/>
                          <a:ea typeface="ＭＳ Ｐゴシック" charset="-128"/>
                        </a:rPr>
                        <a:t>「営利目的・非営利目的を問わず」としている</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93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継承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(CC-BY-SA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改変を許可するが、改変されてできた二次的著作物は、このライセンスと同一のライセンスを採用すること。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FF0000"/>
                          </a:solidFill>
                          <a:effectLst/>
                          <a:latin typeface="Gill Sans MT" pitchFamily="34" charset="0"/>
                          <a:ea typeface="ＭＳ Ｐゴシック" charset="-128"/>
                        </a:rPr>
                        <a:t>同一ライセンス同士でなくては結合できない</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ため、利用しづらい。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790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継承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(CC-NC-SA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（改変されたものの商業利用も許可しない）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改変を許可するが、改変されてできた二次的著作物は、このライセンスと同一のライセンスを採用すること。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FF0000"/>
                          </a:solidFill>
                          <a:effectLst/>
                          <a:latin typeface="Gill Sans MT" pitchFamily="34" charset="0"/>
                          <a:ea typeface="ＭＳ Ｐゴシック" charset="-128"/>
                        </a:rPr>
                        <a:t>同一ライセンス同士でなくては結合できない</a:t>
                      </a: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ため、利用しづらい。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pic>
        <p:nvPicPr>
          <p:cNvPr id="50244" name="Picture 4" descr="クリエイティブ・コモンズ・ライセンス"/>
          <p:cNvPicPr>
            <a:picLocks noChangeAspect="1" noChangeArrowheads="1"/>
          </p:cNvPicPr>
          <p:nvPr/>
        </p:nvPicPr>
        <p:blipFill>
          <a:blip r:embed="rId3"/>
          <a:srcRect/>
          <a:stretch>
            <a:fillRect/>
          </a:stretch>
        </p:blipFill>
        <p:spPr bwMode="auto">
          <a:xfrm>
            <a:off x="565150" y="2792347"/>
            <a:ext cx="838200" cy="295275"/>
          </a:xfrm>
          <a:prstGeom prst="rect">
            <a:avLst/>
          </a:prstGeom>
          <a:noFill/>
          <a:ln w="9525">
            <a:noFill/>
            <a:miter lim="800000"/>
            <a:headEnd/>
            <a:tailEnd/>
          </a:ln>
        </p:spPr>
      </p:pic>
      <p:pic>
        <p:nvPicPr>
          <p:cNvPr id="50245" name="Picture 6" descr="クリエイティブ・コモンズ・ライセンス"/>
          <p:cNvPicPr>
            <a:picLocks noChangeAspect="1" noChangeArrowheads="1"/>
          </p:cNvPicPr>
          <p:nvPr/>
        </p:nvPicPr>
        <p:blipFill>
          <a:blip r:embed="rId4"/>
          <a:srcRect/>
          <a:stretch>
            <a:fillRect/>
          </a:stretch>
        </p:blipFill>
        <p:spPr bwMode="auto">
          <a:xfrm>
            <a:off x="565150" y="2143059"/>
            <a:ext cx="838200" cy="295275"/>
          </a:xfrm>
          <a:prstGeom prst="rect">
            <a:avLst/>
          </a:prstGeom>
          <a:noFill/>
          <a:ln w="9525">
            <a:noFill/>
            <a:miter lim="800000"/>
            <a:headEnd/>
            <a:tailEnd/>
          </a:ln>
        </p:spPr>
      </p:pic>
      <p:pic>
        <p:nvPicPr>
          <p:cNvPr id="50246" name="Picture 8" descr="クリエイティブ・コモンズ・ライセンス"/>
          <p:cNvPicPr>
            <a:picLocks noChangeAspect="1" noChangeArrowheads="1"/>
          </p:cNvPicPr>
          <p:nvPr/>
        </p:nvPicPr>
        <p:blipFill>
          <a:blip r:embed="rId5"/>
          <a:srcRect/>
          <a:stretch>
            <a:fillRect/>
          </a:stretch>
        </p:blipFill>
        <p:spPr bwMode="auto">
          <a:xfrm>
            <a:off x="565150" y="3440047"/>
            <a:ext cx="838200" cy="295275"/>
          </a:xfrm>
          <a:prstGeom prst="rect">
            <a:avLst/>
          </a:prstGeom>
          <a:noFill/>
          <a:ln w="9525">
            <a:noFill/>
            <a:miter lim="800000"/>
            <a:headEnd/>
            <a:tailEnd/>
          </a:ln>
        </p:spPr>
      </p:pic>
      <p:pic>
        <p:nvPicPr>
          <p:cNvPr id="50247" name="Picture 10" descr="クリエイティブ・コモンズ・ライセンス"/>
          <p:cNvPicPr>
            <a:picLocks noChangeAspect="1" noChangeArrowheads="1"/>
          </p:cNvPicPr>
          <p:nvPr/>
        </p:nvPicPr>
        <p:blipFill>
          <a:blip r:embed="rId6"/>
          <a:srcRect/>
          <a:stretch>
            <a:fillRect/>
          </a:stretch>
        </p:blipFill>
        <p:spPr bwMode="auto">
          <a:xfrm>
            <a:off x="565150" y="4098859"/>
            <a:ext cx="838200" cy="295275"/>
          </a:xfrm>
          <a:prstGeom prst="rect">
            <a:avLst/>
          </a:prstGeom>
          <a:noFill/>
          <a:ln w="9525">
            <a:noFill/>
            <a:miter lim="800000"/>
            <a:headEnd/>
            <a:tailEnd/>
          </a:ln>
        </p:spPr>
      </p:pic>
      <p:pic>
        <p:nvPicPr>
          <p:cNvPr id="50248" name="Picture 12" descr="クリエイティブ・コモンズ・ライセンス"/>
          <p:cNvPicPr>
            <a:picLocks noChangeAspect="1" noChangeArrowheads="1"/>
          </p:cNvPicPr>
          <p:nvPr/>
        </p:nvPicPr>
        <p:blipFill>
          <a:blip r:embed="rId7"/>
          <a:srcRect/>
          <a:stretch>
            <a:fillRect/>
          </a:stretch>
        </p:blipFill>
        <p:spPr bwMode="auto">
          <a:xfrm>
            <a:off x="565150" y="4808472"/>
            <a:ext cx="838200" cy="295275"/>
          </a:xfrm>
          <a:prstGeom prst="rect">
            <a:avLst/>
          </a:prstGeom>
          <a:noFill/>
          <a:ln w="9525">
            <a:noFill/>
            <a:miter lim="800000"/>
            <a:headEnd/>
            <a:tailEnd/>
          </a:ln>
        </p:spPr>
      </p:pic>
      <p:pic>
        <p:nvPicPr>
          <p:cNvPr id="50249" name="Picture 14" descr="クリエイティブ・コモンズ・ライセンス"/>
          <p:cNvPicPr>
            <a:picLocks noChangeAspect="1" noChangeArrowheads="1"/>
          </p:cNvPicPr>
          <p:nvPr/>
        </p:nvPicPr>
        <p:blipFill>
          <a:blip r:embed="rId8"/>
          <a:srcRect/>
          <a:stretch>
            <a:fillRect/>
          </a:stretch>
        </p:blipFill>
        <p:spPr bwMode="auto">
          <a:xfrm>
            <a:off x="565150" y="5600634"/>
            <a:ext cx="838200" cy="295275"/>
          </a:xfrm>
          <a:prstGeom prst="rect">
            <a:avLst/>
          </a:prstGeom>
          <a:noFill/>
          <a:ln w="9525">
            <a:noFill/>
            <a:miter lim="800000"/>
            <a:headEnd/>
            <a:tailEnd/>
          </a:ln>
        </p:spPr>
      </p:pic>
      <p:sp>
        <p:nvSpPr>
          <p:cNvPr id="3" name="スライド番号プレースホルダー 2"/>
          <p:cNvSpPr>
            <a:spLocks noGrp="1"/>
          </p:cNvSpPr>
          <p:nvPr>
            <p:ph type="sldNum" sz="quarter" idx="10"/>
          </p:nvPr>
        </p:nvSpPr>
        <p:spPr/>
        <p:txBody>
          <a:bodyPr/>
          <a:lstStyle/>
          <a:p>
            <a:pPr>
              <a:defRPr/>
            </a:pPr>
            <a:fld id="{2A512940-C0E6-42E4-B944-813B6C7176E2}" type="slidenum">
              <a:rPr lang="ja-JP" altLang="en-US" smtClean="0"/>
              <a:pPr>
                <a:defRPr/>
              </a:pPr>
              <a:t>17</a:t>
            </a:fld>
            <a:endParaRPr lang="ja-JP" altLang="en-US" dirty="0"/>
          </a:p>
        </p:txBody>
      </p:sp>
      <p:sp>
        <p:nvSpPr>
          <p:cNvPr id="50252" name="テキスト ボックス 12"/>
          <p:cNvSpPr txBox="1">
            <a:spLocks noChangeArrowheads="1"/>
          </p:cNvSpPr>
          <p:nvPr/>
        </p:nvSpPr>
        <p:spPr bwMode="auto">
          <a:xfrm>
            <a:off x="770563" y="6275232"/>
            <a:ext cx="8060074" cy="246221"/>
          </a:xfrm>
          <a:prstGeom prst="rect">
            <a:avLst/>
          </a:prstGeom>
          <a:noFill/>
          <a:ln w="9525">
            <a:noFill/>
            <a:miter lim="800000"/>
            <a:headEnd/>
            <a:tailEnd/>
          </a:ln>
        </p:spPr>
        <p:txBody>
          <a:bodyPr wrap="square">
            <a:spAutoFit/>
          </a:bodyPr>
          <a:lstStyle/>
          <a:p>
            <a:pPr algn="r"/>
            <a:r>
              <a:rPr lang="en-US" altLang="ja-JP" sz="1000" dirty="0" smtClean="0"/>
              <a:t>【</a:t>
            </a:r>
            <a:r>
              <a:rPr lang="ja-JP" altLang="en-US" sz="1000" dirty="0" smtClean="0"/>
              <a:t>出典</a:t>
            </a:r>
            <a:r>
              <a:rPr lang="en-US" altLang="ja-JP" sz="1000" dirty="0" smtClean="0"/>
              <a:t>】</a:t>
            </a:r>
            <a:r>
              <a:rPr lang="ja-JP" altLang="en-US" sz="1000" dirty="0" smtClean="0"/>
              <a:t>　クリエイティブ</a:t>
            </a:r>
            <a:r>
              <a:rPr lang="ja-JP" altLang="en-US" sz="1000" dirty="0"/>
              <a:t>・コモンズ・</a:t>
            </a:r>
            <a:r>
              <a:rPr lang="ja-JP" altLang="en-US" sz="1000" dirty="0" smtClean="0"/>
              <a:t>ジャパン ウェブサイト（</a:t>
            </a:r>
            <a:r>
              <a:rPr lang="en-US" altLang="ja-JP" sz="1000" dirty="0"/>
              <a:t> http://creativecommons.jp/licenses/ </a:t>
            </a:r>
            <a:r>
              <a:rPr lang="ja-JP" altLang="en-US" sz="1000" dirty="0" smtClean="0"/>
              <a:t>）等をもと</a:t>
            </a:r>
            <a:r>
              <a:rPr lang="ja-JP" altLang="en-US" sz="1000" dirty="0"/>
              <a:t>にデータガバナンス委員会事務局作成</a:t>
            </a:r>
            <a:endParaRPr lang="en-US" altLang="ja-JP" sz="1000" dirty="0"/>
          </a:p>
        </p:txBody>
      </p:sp>
    </p:spTree>
    <p:extLst>
      <p:ext uri="{BB962C8B-B14F-4D97-AF65-F5344CB8AC3E}">
        <p14:creationId xmlns:p14="http://schemas.microsoft.com/office/powerpoint/2010/main" val="21265479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18</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（４）ライセンスを採用する上での留意点（例）</a:t>
            </a:r>
          </a:p>
        </p:txBody>
      </p:sp>
      <p:sp>
        <p:nvSpPr>
          <p:cNvPr id="9" name="コンテンツ プレースホルダー 1"/>
          <p:cNvSpPr>
            <a:spLocks noGrp="1"/>
          </p:cNvSpPr>
          <p:nvPr>
            <p:ph sz="quarter" idx="1"/>
          </p:nvPr>
        </p:nvSpPr>
        <p:spPr>
          <a:xfrm>
            <a:off x="133564" y="1023994"/>
            <a:ext cx="9000162" cy="5448725"/>
          </a:xfrm>
        </p:spPr>
        <p:txBody>
          <a:bodyPr/>
          <a:lstStyle/>
          <a:p>
            <a:pPr marL="0" indent="0">
              <a:buNone/>
            </a:pPr>
            <a:r>
              <a:rPr lang="ja-JP" altLang="en-US" sz="1400" b="1" dirty="0" smtClean="0"/>
              <a:t>○　著作権</a:t>
            </a:r>
            <a:r>
              <a:rPr lang="ja-JP" altLang="en-US" sz="1400" b="1" dirty="0"/>
              <a:t>がないデータ（数値データ等）が混在している公共データの扱い　（例：統計関連情報ホームページ</a:t>
            </a:r>
            <a:r>
              <a:rPr lang="ja-JP" altLang="en-US" sz="1400" b="1" dirty="0" smtClean="0"/>
              <a:t>）</a:t>
            </a:r>
            <a:endParaRPr lang="en-US" altLang="ja-JP" sz="1400" b="1" dirty="0" smtClean="0"/>
          </a:p>
          <a:p>
            <a:pPr lvl="1"/>
            <a:r>
              <a:rPr lang="ja-JP" altLang="en-US" sz="1400" dirty="0" smtClean="0"/>
              <a:t>クリエイティブ・コモンズをはじめとする</a:t>
            </a:r>
            <a:r>
              <a:rPr lang="ja-JP" altLang="en-US" sz="1400" u="sng" dirty="0" smtClean="0"/>
              <a:t>ライセンスは、対象となる公共データに著作権があることを前提として作成されているため、著作権がない公共データをどのように扱うかという課題</a:t>
            </a:r>
            <a:r>
              <a:rPr lang="ja-JP" altLang="en-US" sz="1400" dirty="0" smtClean="0"/>
              <a:t>がある。</a:t>
            </a:r>
            <a:endParaRPr lang="en-US" altLang="ja-JP" sz="1400" dirty="0" smtClean="0"/>
          </a:p>
          <a:p>
            <a:pPr lvl="1"/>
            <a:r>
              <a:rPr lang="ja-JP" altLang="en-US" sz="1400" dirty="0" smtClean="0"/>
              <a:t>仮に著作権</a:t>
            </a:r>
            <a:r>
              <a:rPr lang="ja-JP" altLang="en-US" sz="1400" dirty="0"/>
              <a:t>が</a:t>
            </a:r>
            <a:r>
              <a:rPr lang="ja-JP" altLang="en-US" sz="1400" dirty="0" smtClean="0"/>
              <a:t>ない公共データにライセンスを付与</a:t>
            </a:r>
            <a:r>
              <a:rPr lang="ja-JP" altLang="en-US" sz="1400" dirty="0"/>
              <a:t>した</a:t>
            </a:r>
            <a:r>
              <a:rPr lang="ja-JP" altLang="en-US" sz="1400" dirty="0" smtClean="0"/>
              <a:t>場合、以下のような課題がある。</a:t>
            </a:r>
            <a:endParaRPr lang="en-US" altLang="ja-JP" sz="1400" dirty="0" smtClean="0"/>
          </a:p>
          <a:p>
            <a:pPr lvl="2"/>
            <a:r>
              <a:rPr lang="ja-JP" altLang="en-US" sz="1400" u="sng" dirty="0" smtClean="0"/>
              <a:t>本来は著作権</a:t>
            </a:r>
            <a:r>
              <a:rPr lang="ja-JP" altLang="en-US" sz="1400" u="sng" dirty="0"/>
              <a:t>がない</a:t>
            </a:r>
            <a:r>
              <a:rPr lang="ja-JP" altLang="en-US" sz="1400" u="sng" dirty="0" smtClean="0"/>
              <a:t>ものであるにも関わらず、</a:t>
            </a:r>
            <a:r>
              <a:rPr lang="ja-JP" altLang="en-US" sz="1400" u="sng" dirty="0"/>
              <a:t>著作権があるかのように</a:t>
            </a:r>
            <a:r>
              <a:rPr lang="ja-JP" altLang="en-US" sz="1400" u="sng" dirty="0" smtClean="0"/>
              <a:t>表示</a:t>
            </a:r>
            <a:r>
              <a:rPr lang="ja-JP" altLang="en-US" sz="1400" u="sng" dirty="0"/>
              <a:t>される</a:t>
            </a:r>
            <a:r>
              <a:rPr lang="ja-JP" altLang="en-US" sz="1400" u="sng" dirty="0" smtClean="0"/>
              <a:t>（負のラベリング効果）</a:t>
            </a:r>
            <a:r>
              <a:rPr lang="ja-JP" altLang="en-US" sz="1400" dirty="0" smtClean="0"/>
              <a:t>。</a:t>
            </a:r>
            <a:endParaRPr lang="ja-JP" altLang="en-US" sz="1400" dirty="0"/>
          </a:p>
          <a:p>
            <a:pPr lvl="2"/>
            <a:r>
              <a:rPr lang="ja-JP" altLang="en-US" sz="1400" u="sng" dirty="0" smtClean="0"/>
              <a:t>本来は何</a:t>
            </a:r>
            <a:r>
              <a:rPr lang="ja-JP" altLang="en-US" sz="1400" u="sng" dirty="0"/>
              <a:t>の制約もなく利用できるはず</a:t>
            </a:r>
            <a:r>
              <a:rPr lang="ja-JP" altLang="en-US" sz="1400" u="sng" dirty="0" smtClean="0"/>
              <a:t>の公共データ</a:t>
            </a:r>
            <a:r>
              <a:rPr lang="ja-JP" altLang="en-US" sz="1400" u="sng" dirty="0"/>
              <a:t>に</a:t>
            </a:r>
            <a:r>
              <a:rPr lang="ja-JP" altLang="en-US" sz="1400" u="sng" dirty="0" smtClean="0"/>
              <a:t>、出典の明示などの利用</a:t>
            </a:r>
            <a:r>
              <a:rPr lang="ja-JP" altLang="en-US" sz="1400" u="sng" dirty="0"/>
              <a:t>の制限が</a:t>
            </a:r>
            <a:r>
              <a:rPr lang="ja-JP" altLang="en-US" sz="1400" u="sng" dirty="0" smtClean="0"/>
              <a:t>課される</a:t>
            </a:r>
            <a:r>
              <a:rPr lang="ja-JP" altLang="en-US" sz="1400" dirty="0" smtClean="0"/>
              <a:t>。</a:t>
            </a:r>
            <a:endParaRPr lang="ja-JP" altLang="en-US" sz="1400" dirty="0"/>
          </a:p>
          <a:p>
            <a:pPr marL="274638" lvl="1" indent="0">
              <a:lnSpc>
                <a:spcPts val="1500"/>
              </a:lnSpc>
              <a:buNone/>
            </a:pPr>
            <a:r>
              <a:rPr lang="ja-JP" altLang="en-US" sz="1400" dirty="0"/>
              <a:t>　</a:t>
            </a:r>
            <a:r>
              <a:rPr lang="ja-JP" altLang="en-US" sz="1400" dirty="0" smtClean="0"/>
              <a:t>　</a:t>
            </a:r>
            <a:r>
              <a:rPr lang="en-US" altLang="ja-JP" sz="1200" dirty="0" smtClean="0"/>
              <a:t>【</a:t>
            </a:r>
            <a:r>
              <a:rPr lang="ja-JP" altLang="en-US" sz="1200" dirty="0"/>
              <a:t>考えられる対応方法（例）</a:t>
            </a:r>
            <a:r>
              <a:rPr lang="en-US" altLang="ja-JP" sz="1200" dirty="0"/>
              <a:t>】</a:t>
            </a:r>
            <a:r>
              <a:rPr lang="ja-JP" altLang="en-US" sz="1200" dirty="0"/>
              <a:t>　</a:t>
            </a:r>
            <a:endParaRPr lang="en-US" altLang="ja-JP" sz="1200" dirty="0"/>
          </a:p>
          <a:p>
            <a:pPr marL="893763" lvl="2" indent="-300038">
              <a:lnSpc>
                <a:spcPts val="1500"/>
              </a:lnSpc>
              <a:buNone/>
            </a:pPr>
            <a:r>
              <a:rPr lang="ja-JP" altLang="en-US" sz="1200" dirty="0">
                <a:latin typeface="+mn-ea"/>
              </a:rPr>
              <a:t>　・著作権がある部分とない部分を峻別した上で、それぞれの部分ごとに、著作権のない旨の表示／ライセンス表示を行う</a:t>
            </a:r>
            <a:r>
              <a:rPr lang="ja-JP" altLang="en-US" sz="1200" dirty="0" smtClean="0">
                <a:latin typeface="+mn-ea"/>
              </a:rPr>
              <a:t>方法</a:t>
            </a:r>
            <a:endParaRPr lang="en-US" altLang="ja-JP" sz="1200" dirty="0" smtClean="0">
              <a:latin typeface="+mn-ea"/>
            </a:endParaRPr>
          </a:p>
          <a:p>
            <a:pPr marL="893763" lvl="2" indent="-300038">
              <a:lnSpc>
                <a:spcPts val="1500"/>
              </a:lnSpc>
              <a:buNone/>
            </a:pPr>
            <a:r>
              <a:rPr lang="en-US" altLang="ja-JP" sz="1200" dirty="0">
                <a:latin typeface="+mn-ea"/>
              </a:rPr>
              <a:t> </a:t>
            </a:r>
            <a:r>
              <a:rPr lang="en-US" altLang="ja-JP" sz="1200" dirty="0" smtClean="0">
                <a:latin typeface="+mn-ea"/>
              </a:rPr>
              <a:t>   </a:t>
            </a:r>
            <a:r>
              <a:rPr lang="ja-JP" altLang="en-US" sz="1200" dirty="0" smtClean="0">
                <a:latin typeface="+mn-ea"/>
              </a:rPr>
              <a:t>（</a:t>
            </a:r>
            <a:r>
              <a:rPr lang="ja-JP" altLang="en-US" sz="1200" dirty="0">
                <a:latin typeface="+mn-ea"/>
              </a:rPr>
              <a:t>ただし、この場合</a:t>
            </a:r>
            <a:r>
              <a:rPr lang="ja-JP" altLang="en-US" sz="1200" dirty="0" smtClean="0">
                <a:latin typeface="+mn-ea"/>
              </a:rPr>
              <a:t>、データによっては、著作物性</a:t>
            </a:r>
            <a:r>
              <a:rPr lang="ja-JP" altLang="en-US" sz="1200" dirty="0">
                <a:latin typeface="+mn-ea"/>
              </a:rPr>
              <a:t>の判定に多くの労力が</a:t>
            </a:r>
            <a:r>
              <a:rPr lang="ja-JP" altLang="en-US" sz="1200" dirty="0" smtClean="0">
                <a:latin typeface="+mn-ea"/>
              </a:rPr>
              <a:t>かかる可能性がある点</a:t>
            </a:r>
            <a:r>
              <a:rPr lang="ja-JP" altLang="en-US" sz="1200" dirty="0">
                <a:latin typeface="+mn-ea"/>
              </a:rPr>
              <a:t>には留意が必要）</a:t>
            </a:r>
            <a:endParaRPr lang="en-US" altLang="ja-JP" sz="1200" dirty="0">
              <a:latin typeface="+mn-ea"/>
            </a:endParaRPr>
          </a:p>
          <a:p>
            <a:pPr marL="893763" lvl="2" indent="-300038">
              <a:lnSpc>
                <a:spcPts val="1500"/>
              </a:lnSpc>
              <a:buNone/>
            </a:pPr>
            <a:r>
              <a:rPr lang="ja-JP" altLang="en-US" sz="1200" dirty="0"/>
              <a:t>　・全体として１つのライセンスを付与した上で、著作権がない部分については当該ライセンスの適用除外となる旨を明記する方法</a:t>
            </a:r>
            <a:endParaRPr lang="en-US" altLang="ja-JP" sz="1200" dirty="0"/>
          </a:p>
          <a:p>
            <a:pPr marL="1160463" lvl="1" indent="-885825">
              <a:lnSpc>
                <a:spcPts val="1500"/>
              </a:lnSpc>
              <a:buNone/>
            </a:pPr>
            <a:r>
              <a:rPr lang="ja-JP" altLang="en-US" sz="1200" dirty="0">
                <a:latin typeface="ＭＳ Ｐ明朝" pitchFamily="18" charset="-128"/>
                <a:ea typeface="ＭＳ Ｐ明朝" pitchFamily="18" charset="-128"/>
              </a:rPr>
              <a:t>　　　　　（参考）　豪やニュージーランドでは、著作物性の有無を判別した上で、著作権がないデータに対しては、</a:t>
            </a:r>
            <a:r>
              <a:rPr lang="en-US" altLang="ja-JP" sz="1200" dirty="0">
                <a:latin typeface="ＭＳ Ｐ明朝" pitchFamily="18" charset="-128"/>
                <a:ea typeface="ＭＳ Ｐ明朝" pitchFamily="18" charset="-128"/>
              </a:rPr>
              <a:t>”No known rights”</a:t>
            </a:r>
            <a:r>
              <a:rPr lang="ja-JP" altLang="en-US" sz="1200" dirty="0">
                <a:latin typeface="ＭＳ Ｐ明朝" pitchFamily="18" charset="-128"/>
                <a:ea typeface="ＭＳ Ｐ明朝" pitchFamily="18" charset="-128"/>
              </a:rPr>
              <a:t>と明示している。</a:t>
            </a:r>
            <a:endParaRPr lang="en-US" altLang="ja-JP" sz="1200" dirty="0">
              <a:latin typeface="ＭＳ Ｐ明朝" pitchFamily="18" charset="-128"/>
              <a:ea typeface="ＭＳ Ｐ明朝" pitchFamily="18" charset="-128"/>
            </a:endParaRPr>
          </a:p>
          <a:p>
            <a:pPr marL="0" indent="0">
              <a:spcBef>
                <a:spcPts val="1200"/>
              </a:spcBef>
              <a:buNone/>
            </a:pPr>
            <a:r>
              <a:rPr lang="ja-JP" altLang="en-US" sz="1400" b="1" dirty="0" smtClean="0"/>
              <a:t>○　第三者の著作物が混在する公共データの扱い　（例：白書）</a:t>
            </a:r>
            <a:endParaRPr lang="en-US" altLang="ja-JP" sz="1400" b="1" dirty="0" smtClean="0"/>
          </a:p>
          <a:p>
            <a:pPr lvl="1"/>
            <a:r>
              <a:rPr lang="ja-JP" altLang="en-US" sz="1400" dirty="0"/>
              <a:t>国が権利を保有していない第三者の著作物が引用や転載などの方法で含まれている公共データの場合、ライセンスの表示に係る課題としては以下のようなものがある。</a:t>
            </a:r>
            <a:endParaRPr lang="en-US" altLang="ja-JP" sz="1400" dirty="0"/>
          </a:p>
          <a:p>
            <a:pPr lvl="2"/>
            <a:r>
              <a:rPr lang="ja-JP" altLang="en-US" sz="1400" dirty="0"/>
              <a:t>データの利用者にとっては、</a:t>
            </a:r>
            <a:r>
              <a:rPr lang="ja-JP" altLang="en-US" sz="1400" u="sng" dirty="0"/>
              <a:t>どの部分が第三者の著作物かがわかりにくい</a:t>
            </a:r>
            <a:r>
              <a:rPr lang="ja-JP" altLang="en-US" sz="1400" dirty="0"/>
              <a:t>。</a:t>
            </a:r>
            <a:endParaRPr lang="en-US" altLang="ja-JP" sz="1400" dirty="0"/>
          </a:p>
          <a:p>
            <a:pPr lvl="2"/>
            <a:r>
              <a:rPr lang="ja-JP" altLang="en-US" sz="1400" dirty="0"/>
              <a:t>ライセンスを表示する際に、</a:t>
            </a:r>
            <a:r>
              <a:rPr lang="ja-JP" altLang="en-US" sz="1400" u="sng" dirty="0"/>
              <a:t>国が利用を許諾できない第三者の著作物の部分をどう扱うか</a:t>
            </a:r>
            <a:r>
              <a:rPr lang="ja-JP" altLang="en-US" sz="1400" dirty="0"/>
              <a:t>（当該部分の削除する方法、あるいは、当該部分についてはライセンスの適用除外となる旨を明記する方法が考えられる）。</a:t>
            </a:r>
            <a:endParaRPr lang="en-US" altLang="ja-JP" sz="1400" dirty="0"/>
          </a:p>
          <a:p>
            <a:pPr lvl="2"/>
            <a:r>
              <a:rPr lang="ja-JP" altLang="en-US" sz="1400" dirty="0"/>
              <a:t>調査委託時の契約書において</a:t>
            </a:r>
            <a:r>
              <a:rPr lang="ja-JP" altLang="en-US" sz="1400" dirty="0" smtClean="0"/>
              <a:t>、</a:t>
            </a:r>
            <a:r>
              <a:rPr lang="ja-JP" altLang="en-US" sz="1400" u="sng" dirty="0" smtClean="0"/>
              <a:t>当該</a:t>
            </a:r>
            <a:r>
              <a:rPr lang="ja-JP" altLang="en-US" sz="1400" u="sng" dirty="0"/>
              <a:t>調査</a:t>
            </a:r>
            <a:r>
              <a:rPr lang="ja-JP" altLang="en-US" sz="1400" u="sng" dirty="0" smtClean="0"/>
              <a:t>委託</a:t>
            </a:r>
            <a:r>
              <a:rPr lang="ja-JP" altLang="en-US" sz="1400" u="sng" dirty="0"/>
              <a:t>に</a:t>
            </a:r>
            <a:r>
              <a:rPr lang="ja-JP" altLang="en-US" sz="1400" u="sng" dirty="0" smtClean="0"/>
              <a:t>おいて作成される情報</a:t>
            </a:r>
            <a:r>
              <a:rPr lang="ja-JP" altLang="en-US" sz="1400" u="sng" dirty="0"/>
              <a:t>の二次利用を許諾する権利を発注者が得るようにするために契約書に盛り込むべき条件を</a:t>
            </a:r>
            <a:r>
              <a:rPr lang="ja-JP" altLang="en-US" sz="1400" u="sng" dirty="0" smtClean="0"/>
              <a:t>どのようにす</a:t>
            </a:r>
            <a:r>
              <a:rPr lang="ja-JP" altLang="en-US" sz="1400" u="sng" dirty="0"/>
              <a:t>べきか</a:t>
            </a:r>
            <a:r>
              <a:rPr lang="ja-JP" altLang="en-US" sz="1400" u="sng" dirty="0" smtClean="0"/>
              <a:t>。</a:t>
            </a:r>
            <a:endParaRPr lang="en-US" altLang="ja-JP" sz="1400" b="1" dirty="0" smtClean="0"/>
          </a:p>
          <a:p>
            <a:pPr marL="0" indent="0">
              <a:spcBef>
                <a:spcPts val="1200"/>
              </a:spcBef>
              <a:buNone/>
            </a:pPr>
            <a:r>
              <a:rPr lang="ja-JP" altLang="en-US" sz="1400" b="1" dirty="0" smtClean="0"/>
              <a:t>○　個別法規による制約のある公共データの扱い　（例：気象業務法、測量法等）</a:t>
            </a:r>
          </a:p>
        </p:txBody>
      </p:sp>
    </p:spTree>
    <p:extLst>
      <p:ext uri="{BB962C8B-B14F-4D97-AF65-F5344CB8AC3E}">
        <p14:creationId xmlns:p14="http://schemas.microsoft.com/office/powerpoint/2010/main" val="1711648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タイトル 1"/>
          <p:cNvSpPr>
            <a:spLocks noGrp="1"/>
          </p:cNvSpPr>
          <p:nvPr>
            <p:ph type="title"/>
          </p:nvPr>
        </p:nvSpPr>
        <p:spPr>
          <a:xfrm>
            <a:off x="390418" y="2472348"/>
            <a:ext cx="8753582" cy="914400"/>
          </a:xfrm>
        </p:spPr>
        <p:txBody>
          <a:bodyPr/>
          <a:lstStyle/>
          <a:p>
            <a:pPr eaLnBrk="1" hangingPunct="1"/>
            <a:r>
              <a:rPr lang="ja-JP" altLang="en-US" sz="2800" dirty="0" smtClean="0"/>
              <a:t>１．オープンデータ流通推進コンソーシアム（概要）</a:t>
            </a:r>
            <a:endParaRPr lang="ja-JP" altLang="en-US" sz="2800" dirty="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a:t>
            </a:fld>
            <a:endParaRPr lang="ja-JP" altLang="en-US" dirty="0"/>
          </a:p>
        </p:txBody>
      </p:sp>
    </p:spTree>
    <p:extLst>
      <p:ext uri="{BB962C8B-B14F-4D97-AF65-F5344CB8AC3E}">
        <p14:creationId xmlns:p14="http://schemas.microsoft.com/office/powerpoint/2010/main" val="2996032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19</a:t>
            </a:fld>
            <a:endParaRPr lang="ja-JP" altLang="en-US" dirty="0"/>
          </a:p>
        </p:txBody>
      </p:sp>
      <p:sp>
        <p:nvSpPr>
          <p:cNvPr id="15365" name="タイトル 1"/>
          <p:cNvSpPr>
            <a:spLocks noGrp="1"/>
          </p:cNvSpPr>
          <p:nvPr>
            <p:ph type="title"/>
          </p:nvPr>
        </p:nvSpPr>
        <p:spPr>
          <a:xfrm>
            <a:off x="404190" y="165652"/>
            <a:ext cx="8739809" cy="791611"/>
          </a:xfrm>
        </p:spPr>
        <p:txBody>
          <a:bodyPr/>
          <a:lstStyle/>
          <a:p>
            <a:r>
              <a:rPr lang="ja-JP" altLang="en-US" sz="2000" dirty="0" smtClean="0"/>
              <a:t>（５）データガバナンス委員会のアウトプット目次案（今年度）</a:t>
            </a:r>
            <a:endParaRPr lang="en-US" altLang="ja-JP" sz="2000" dirty="0">
              <a:solidFill>
                <a:schemeClr val="tx1"/>
              </a:solidFill>
            </a:endParaRPr>
          </a:p>
        </p:txBody>
      </p:sp>
      <p:sp>
        <p:nvSpPr>
          <p:cNvPr id="4" name="コンテンツ プレースホルダー 3"/>
          <p:cNvSpPr>
            <a:spLocks noGrp="1"/>
          </p:cNvSpPr>
          <p:nvPr>
            <p:ph sz="quarter" idx="1"/>
          </p:nvPr>
        </p:nvSpPr>
        <p:spPr>
          <a:xfrm>
            <a:off x="123289" y="1342487"/>
            <a:ext cx="8804953" cy="5541193"/>
          </a:xfrm>
        </p:spPr>
        <p:txBody>
          <a:bodyPr/>
          <a:lstStyle/>
          <a:p>
            <a:pPr marL="549275" lvl="2" indent="0">
              <a:lnSpc>
                <a:spcPts val="1400"/>
              </a:lnSpc>
              <a:buNone/>
            </a:pPr>
            <a:r>
              <a:rPr lang="ja-JP" altLang="en-US" sz="1600" b="1" dirty="0" smtClean="0"/>
              <a:t>１．検討の方向性</a:t>
            </a:r>
            <a:endParaRPr lang="en-US" altLang="ja-JP" sz="1600" b="1" dirty="0" smtClean="0"/>
          </a:p>
          <a:p>
            <a:pPr marL="549275" lvl="2" indent="0">
              <a:lnSpc>
                <a:spcPts val="1400"/>
              </a:lnSpc>
              <a:buNone/>
            </a:pPr>
            <a:r>
              <a:rPr lang="ja-JP" altLang="en-US" sz="1400" dirty="0" smtClean="0"/>
              <a:t>　</a:t>
            </a:r>
            <a:r>
              <a:rPr lang="ja-JP" altLang="en-US" sz="1400" dirty="0"/>
              <a:t>　</a:t>
            </a:r>
            <a:r>
              <a:rPr lang="ja-JP" altLang="en-US" sz="1400" dirty="0" smtClean="0"/>
              <a:t>・公共データの利用条件に係る現状と課題</a:t>
            </a:r>
            <a:endParaRPr lang="en-US" altLang="ja-JP" sz="1400" dirty="0" smtClean="0"/>
          </a:p>
          <a:p>
            <a:pPr marL="549275" lvl="2" indent="0">
              <a:lnSpc>
                <a:spcPts val="1400"/>
              </a:lnSpc>
              <a:buNone/>
            </a:pPr>
            <a:r>
              <a:rPr lang="ja-JP" altLang="en-US" sz="1400" dirty="0" smtClean="0"/>
              <a:t>　</a:t>
            </a:r>
            <a:r>
              <a:rPr lang="ja-JP" altLang="en-US" sz="1400" dirty="0"/>
              <a:t>　</a:t>
            </a:r>
            <a:r>
              <a:rPr lang="ja-JP" altLang="en-US" sz="1400" dirty="0" smtClean="0"/>
              <a:t>・課題解決の方向性</a:t>
            </a:r>
            <a:endParaRPr lang="en-US" altLang="ja-JP" sz="1400" dirty="0" smtClean="0"/>
          </a:p>
          <a:p>
            <a:pPr marL="549275" lvl="2" indent="0">
              <a:lnSpc>
                <a:spcPts val="1400"/>
              </a:lnSpc>
              <a:buNone/>
            </a:pPr>
            <a:endParaRPr lang="en-US" altLang="ja-JP" sz="1600" dirty="0" smtClean="0">
              <a:solidFill>
                <a:srgbClr val="00B050"/>
              </a:solidFill>
            </a:endParaRPr>
          </a:p>
          <a:p>
            <a:pPr marL="549275" lvl="2" indent="0">
              <a:lnSpc>
                <a:spcPts val="1400"/>
              </a:lnSpc>
              <a:buNone/>
            </a:pPr>
            <a:r>
              <a:rPr lang="ja-JP" altLang="en-US" sz="1600" b="1" dirty="0"/>
              <a:t>２</a:t>
            </a:r>
            <a:r>
              <a:rPr lang="ja-JP" altLang="en-US" sz="1600" b="1" dirty="0" smtClean="0"/>
              <a:t>．</a:t>
            </a:r>
            <a:r>
              <a:rPr lang="ja-JP" altLang="en-US" sz="1600" b="1" dirty="0"/>
              <a:t>海外における二次利用の基本的な</a:t>
            </a:r>
            <a:r>
              <a:rPr lang="ja-JP" altLang="en-US" sz="1600" b="1" dirty="0" smtClean="0"/>
              <a:t>考え方</a:t>
            </a:r>
            <a:endParaRPr lang="en-US" altLang="ja-JP" sz="1600" b="1" dirty="0" smtClean="0"/>
          </a:p>
          <a:p>
            <a:pPr marL="549275" lvl="2" indent="0">
              <a:lnSpc>
                <a:spcPts val="1400"/>
              </a:lnSpc>
              <a:buNone/>
            </a:pPr>
            <a:endParaRPr lang="ja-JP" altLang="en-US" sz="1600" dirty="0"/>
          </a:p>
          <a:p>
            <a:pPr marL="549275" lvl="2" indent="0">
              <a:lnSpc>
                <a:spcPts val="1400"/>
              </a:lnSpc>
              <a:buNone/>
            </a:pPr>
            <a:r>
              <a:rPr lang="ja-JP" altLang="en-US" sz="1600" b="1" dirty="0"/>
              <a:t>３</a:t>
            </a:r>
            <a:r>
              <a:rPr lang="ja-JP" altLang="en-US" sz="1600" b="1" dirty="0" smtClean="0"/>
              <a:t>．</a:t>
            </a:r>
            <a:r>
              <a:rPr lang="ja-JP" altLang="en-US" sz="1600" b="1" dirty="0"/>
              <a:t>海外で採用されているライセンスの</a:t>
            </a:r>
            <a:r>
              <a:rPr lang="ja-JP" altLang="en-US" sz="1600" b="1" dirty="0" smtClean="0"/>
              <a:t>比較</a:t>
            </a:r>
            <a:endParaRPr lang="en-US" altLang="ja-JP" sz="1600" b="1" dirty="0" smtClean="0"/>
          </a:p>
          <a:p>
            <a:pPr marL="549275" lvl="2" indent="0">
              <a:lnSpc>
                <a:spcPts val="1400"/>
              </a:lnSpc>
              <a:buNone/>
            </a:pPr>
            <a:endParaRPr lang="ja-JP" altLang="en-US" sz="1600" dirty="0"/>
          </a:p>
          <a:p>
            <a:pPr marL="549275" lvl="2" indent="0">
              <a:lnSpc>
                <a:spcPts val="1400"/>
              </a:lnSpc>
              <a:buNone/>
            </a:pPr>
            <a:r>
              <a:rPr lang="ja-JP" altLang="en-US" sz="1600" b="1" dirty="0"/>
              <a:t>４</a:t>
            </a:r>
            <a:r>
              <a:rPr lang="ja-JP" altLang="en-US" sz="1600" b="1" dirty="0" smtClean="0"/>
              <a:t>．</a:t>
            </a:r>
            <a:r>
              <a:rPr lang="ja-JP" altLang="en-US" sz="1600" b="1" dirty="0"/>
              <a:t>国内での採用が考えられるライセンス（利用条件明示方法）の検討</a:t>
            </a:r>
          </a:p>
          <a:p>
            <a:pPr marL="549275" lvl="2" indent="0">
              <a:lnSpc>
                <a:spcPts val="1400"/>
              </a:lnSpc>
              <a:buNone/>
            </a:pPr>
            <a:endParaRPr lang="ja-JP" altLang="en-US" sz="1600" dirty="0"/>
          </a:p>
          <a:p>
            <a:pPr marL="549275" lvl="2" indent="0">
              <a:lnSpc>
                <a:spcPts val="1400"/>
              </a:lnSpc>
              <a:buNone/>
            </a:pPr>
            <a:r>
              <a:rPr lang="ja-JP" altLang="en-US" sz="1600" b="1" dirty="0"/>
              <a:t>５</a:t>
            </a:r>
            <a:r>
              <a:rPr lang="ja-JP" altLang="en-US" sz="1600" b="1" dirty="0" smtClean="0"/>
              <a:t>．</a:t>
            </a:r>
            <a:r>
              <a:rPr lang="ja-JP" altLang="en-US" sz="1600" b="1" dirty="0"/>
              <a:t>ケーススタディ（情報通信白書、</a:t>
            </a:r>
            <a:r>
              <a:rPr lang="ja-JP" altLang="en-US" sz="1600" b="1" dirty="0" smtClean="0"/>
              <a:t>統計関連情報ホームページ、</a:t>
            </a:r>
            <a:r>
              <a:rPr lang="ja-JP" altLang="en-US" sz="1600" b="1" dirty="0"/>
              <a:t>地図）</a:t>
            </a:r>
          </a:p>
          <a:p>
            <a:pPr marL="549275" lvl="2" indent="0">
              <a:lnSpc>
                <a:spcPts val="1400"/>
              </a:lnSpc>
              <a:buNone/>
            </a:pPr>
            <a:r>
              <a:rPr lang="ja-JP" altLang="en-US" sz="1400" dirty="0" smtClean="0"/>
              <a:t>　</a:t>
            </a:r>
            <a:r>
              <a:rPr lang="ja-JP" altLang="en-US" sz="1400" dirty="0"/>
              <a:t>　</a:t>
            </a:r>
            <a:r>
              <a:rPr lang="ja-JP" altLang="en-US" sz="1400" dirty="0" smtClean="0"/>
              <a:t>・試験的にライセンスを採用した場合の課題</a:t>
            </a:r>
            <a:r>
              <a:rPr lang="ja-JP" altLang="en-US" sz="1400" dirty="0"/>
              <a:t>の</a:t>
            </a:r>
            <a:r>
              <a:rPr lang="ja-JP" altLang="en-US" sz="1400" dirty="0" smtClean="0"/>
              <a:t>有無や解決策等を確認（担当部局へのヒアリングも実施）。</a:t>
            </a:r>
            <a:endParaRPr lang="en-US" altLang="ja-JP" sz="1400" dirty="0"/>
          </a:p>
          <a:p>
            <a:pPr marL="549275" lvl="2" indent="0">
              <a:lnSpc>
                <a:spcPts val="1400"/>
              </a:lnSpc>
              <a:buNone/>
            </a:pPr>
            <a:endParaRPr lang="ja-JP" altLang="en-US" sz="1600" dirty="0"/>
          </a:p>
          <a:p>
            <a:pPr marL="549275" lvl="2" indent="0">
              <a:lnSpc>
                <a:spcPts val="1400"/>
              </a:lnSpc>
              <a:buNone/>
            </a:pPr>
            <a:r>
              <a:rPr lang="ja-JP" altLang="en-US" sz="1600" b="1" dirty="0"/>
              <a:t>６</a:t>
            </a:r>
            <a:r>
              <a:rPr lang="ja-JP" altLang="en-US" sz="1600" b="1" dirty="0" smtClean="0"/>
              <a:t>．</a:t>
            </a:r>
            <a:r>
              <a:rPr lang="ja-JP" altLang="en-US" sz="1600" b="1" dirty="0"/>
              <a:t>利用条件文案及び委託の際の契約書記載条項等の検討</a:t>
            </a:r>
          </a:p>
          <a:p>
            <a:pPr marL="549275" lvl="2" indent="0">
              <a:lnSpc>
                <a:spcPts val="1400"/>
              </a:lnSpc>
              <a:buNone/>
            </a:pPr>
            <a:r>
              <a:rPr lang="ja-JP" altLang="en-US" sz="1400" dirty="0" smtClean="0"/>
              <a:t>　</a:t>
            </a:r>
            <a:r>
              <a:rPr lang="ja-JP" altLang="en-US" sz="1400" dirty="0"/>
              <a:t>　・利用条件文案：ウェブサイトや当該データに記載する方法、内容など。</a:t>
            </a:r>
          </a:p>
          <a:p>
            <a:pPr marL="549275" lvl="2" indent="0">
              <a:lnSpc>
                <a:spcPts val="1400"/>
              </a:lnSpc>
              <a:buNone/>
            </a:pPr>
            <a:r>
              <a:rPr lang="ja-JP" altLang="en-US" sz="1400" dirty="0" smtClean="0"/>
              <a:t>　</a:t>
            </a:r>
            <a:r>
              <a:rPr lang="ja-JP" altLang="en-US" sz="1400" dirty="0"/>
              <a:t>　・委託の際の契約書記載条項：著作権の集約及び二次利用を可能にするため</a:t>
            </a:r>
            <a:r>
              <a:rPr lang="ja-JP" altLang="en-US" sz="1400" dirty="0" smtClean="0"/>
              <a:t>に</a:t>
            </a:r>
            <a:r>
              <a:rPr lang="ja-JP" altLang="en-US" sz="1400" dirty="0"/>
              <a:t>必要</a:t>
            </a:r>
            <a:r>
              <a:rPr lang="ja-JP" altLang="en-US" sz="1400" dirty="0" smtClean="0"/>
              <a:t>な</a:t>
            </a:r>
            <a:r>
              <a:rPr lang="ja-JP" altLang="en-US" sz="1400" dirty="0"/>
              <a:t>事項</a:t>
            </a:r>
            <a:r>
              <a:rPr lang="ja-JP" altLang="en-US" sz="1400" dirty="0" smtClean="0"/>
              <a:t>。</a:t>
            </a:r>
            <a:endParaRPr lang="en-US" altLang="ja-JP" sz="1400" dirty="0" smtClean="0"/>
          </a:p>
          <a:p>
            <a:pPr marL="549275" lvl="2" indent="0">
              <a:lnSpc>
                <a:spcPts val="1400"/>
              </a:lnSpc>
              <a:buNone/>
            </a:pPr>
            <a:endParaRPr lang="ja-JP" altLang="en-US" sz="1600" dirty="0"/>
          </a:p>
          <a:p>
            <a:pPr marL="549275" lvl="2" indent="0">
              <a:lnSpc>
                <a:spcPts val="1400"/>
              </a:lnSpc>
              <a:buNone/>
            </a:pPr>
            <a:r>
              <a:rPr lang="ja-JP" altLang="en-US" sz="1600" b="1" dirty="0"/>
              <a:t>７</a:t>
            </a:r>
            <a:r>
              <a:rPr lang="ja-JP" altLang="en-US" sz="1600" b="1" dirty="0" smtClean="0"/>
              <a:t>．</a:t>
            </a:r>
            <a:r>
              <a:rPr lang="ja-JP" altLang="en-US" sz="1600" b="1" dirty="0"/>
              <a:t>その他留意すべき事項</a:t>
            </a:r>
          </a:p>
          <a:p>
            <a:pPr marL="549275" lvl="2" indent="0">
              <a:lnSpc>
                <a:spcPts val="1400"/>
              </a:lnSpc>
              <a:buNone/>
            </a:pPr>
            <a:r>
              <a:rPr lang="ja-JP" altLang="en-US" sz="1400" dirty="0" smtClean="0"/>
              <a:t>　</a:t>
            </a:r>
            <a:r>
              <a:rPr lang="ja-JP" altLang="en-US" sz="1400" dirty="0"/>
              <a:t>　・例：ヘルプデスクの設置、</a:t>
            </a:r>
            <a:r>
              <a:rPr lang="en-US" altLang="ja-JP" sz="1400" dirty="0"/>
              <a:t>FAQ</a:t>
            </a:r>
            <a:r>
              <a:rPr lang="ja-JP" altLang="en-US" sz="1400" dirty="0"/>
              <a:t>の充実、職員研修の実施など</a:t>
            </a:r>
            <a:r>
              <a:rPr lang="ja-JP" altLang="en-US" sz="1400" dirty="0" smtClean="0"/>
              <a:t>。</a:t>
            </a:r>
            <a:endParaRPr kumimoji="1" lang="ja-JP" altLang="en-US" sz="1800" dirty="0"/>
          </a:p>
        </p:txBody>
      </p:sp>
    </p:spTree>
    <p:extLst>
      <p:ext uri="{BB962C8B-B14F-4D97-AF65-F5344CB8AC3E}">
        <p14:creationId xmlns:p14="http://schemas.microsoft.com/office/powerpoint/2010/main" val="3097607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2</a:t>
            </a:fld>
            <a:endParaRPr lang="ja-JP" altLang="en-US" dirty="0"/>
          </a:p>
        </p:txBody>
      </p:sp>
      <p:sp>
        <p:nvSpPr>
          <p:cNvPr id="15365" name="タイトル 1"/>
          <p:cNvSpPr>
            <a:spLocks noGrp="1"/>
          </p:cNvSpPr>
          <p:nvPr>
            <p:ph type="title"/>
          </p:nvPr>
        </p:nvSpPr>
        <p:spPr>
          <a:xfrm>
            <a:off x="404191" y="165652"/>
            <a:ext cx="8229600" cy="791611"/>
          </a:xfrm>
        </p:spPr>
        <p:txBody>
          <a:bodyPr/>
          <a:lstStyle/>
          <a:p>
            <a:r>
              <a:rPr lang="ja-JP" altLang="en-US" sz="2400" dirty="0" smtClean="0"/>
              <a:t>（１）オープンデータ</a:t>
            </a:r>
            <a:r>
              <a:rPr lang="ja-JP" altLang="en-US" sz="2400" dirty="0"/>
              <a:t>流通推進</a:t>
            </a:r>
            <a:r>
              <a:rPr lang="ja-JP" altLang="en-US" sz="2400" dirty="0" smtClean="0"/>
              <a:t>コンソーシアムの体制</a:t>
            </a:r>
            <a:endParaRPr lang="en-US" altLang="ja-JP" sz="2400" dirty="0"/>
          </a:p>
        </p:txBody>
      </p:sp>
      <p:sp>
        <p:nvSpPr>
          <p:cNvPr id="5" name="テキスト ボックス 4"/>
          <p:cNvSpPr txBox="1"/>
          <p:nvPr/>
        </p:nvSpPr>
        <p:spPr>
          <a:xfrm>
            <a:off x="3289873" y="6079638"/>
            <a:ext cx="5866862" cy="461665"/>
          </a:xfrm>
          <a:prstGeom prst="rect">
            <a:avLst/>
          </a:prstGeom>
          <a:noFill/>
        </p:spPr>
        <p:txBody>
          <a:bodyPr wrap="none" rtlCol="0">
            <a:spAutoFit/>
          </a:bodyPr>
          <a:lstStyle/>
          <a:p>
            <a:r>
              <a:rPr lang="en-US" altLang="ja-JP" sz="1200" dirty="0" smtClean="0"/>
              <a:t>【</a:t>
            </a:r>
            <a:r>
              <a:rPr kumimoji="1" lang="ja-JP" altLang="en-US" sz="1200" dirty="0" smtClean="0"/>
              <a:t>出典</a:t>
            </a:r>
            <a:r>
              <a:rPr lang="en-US" altLang="ja-JP" sz="1200" dirty="0" smtClean="0"/>
              <a:t>】</a:t>
            </a:r>
            <a:r>
              <a:rPr kumimoji="1" lang="ja-JP" altLang="en-US" sz="1200" dirty="0" smtClean="0"/>
              <a:t>オープンデータ流通推進コンソーシアム </a:t>
            </a:r>
            <a:r>
              <a:rPr lang="ja-JP" altLang="en-US" sz="1200" dirty="0"/>
              <a:t>平成</a:t>
            </a:r>
            <a:r>
              <a:rPr lang="en-US" altLang="ja-JP" sz="1200" dirty="0" smtClean="0"/>
              <a:t>24</a:t>
            </a:r>
            <a:r>
              <a:rPr kumimoji="1" lang="ja-JP" altLang="en-US" sz="1200" dirty="0" smtClean="0"/>
              <a:t>年</a:t>
            </a:r>
            <a:r>
              <a:rPr kumimoji="1" lang="en-US" altLang="ja-JP" sz="1200" dirty="0" smtClean="0"/>
              <a:t>7</a:t>
            </a:r>
            <a:r>
              <a:rPr kumimoji="1" lang="ja-JP" altLang="en-US" sz="1200" dirty="0" smtClean="0"/>
              <a:t>月</a:t>
            </a:r>
            <a:r>
              <a:rPr kumimoji="1" lang="en-US" altLang="ja-JP" sz="1200" dirty="0" smtClean="0"/>
              <a:t>27</a:t>
            </a:r>
            <a:r>
              <a:rPr kumimoji="1" lang="ja-JP" altLang="en-US" sz="1200" dirty="0" smtClean="0"/>
              <a:t>日</a:t>
            </a:r>
            <a:r>
              <a:rPr lang="ja-JP" altLang="en-US" sz="1200" dirty="0" smtClean="0"/>
              <a:t>プレスリリース資料</a:t>
            </a:r>
            <a:endParaRPr lang="en-US" altLang="ja-JP" sz="1200" dirty="0" smtClean="0"/>
          </a:p>
          <a:p>
            <a:r>
              <a:rPr kumimoji="1" lang="ja-JP" altLang="en-US" sz="1200" dirty="0" smtClean="0"/>
              <a:t>　　　　　（</a:t>
            </a:r>
            <a:r>
              <a:rPr lang="en-US" altLang="ja-JP" sz="1200" dirty="0"/>
              <a:t>http://www.mri.co.jp/NEWS/press/2012/2040014_2212.html</a:t>
            </a:r>
            <a:r>
              <a:rPr kumimoji="1" lang="ja-JP" altLang="en-US" sz="1200" dirty="0" smtClean="0"/>
              <a:t>）等をもとに作成</a:t>
            </a:r>
            <a:endParaRPr kumimoji="1" lang="ja-JP" altLang="en-US" sz="1200" dirty="0"/>
          </a:p>
        </p:txBody>
      </p:sp>
      <p:grpSp>
        <p:nvGrpSpPr>
          <p:cNvPr id="7" name="グループ化 6"/>
          <p:cNvGrpSpPr/>
          <p:nvPr/>
        </p:nvGrpSpPr>
        <p:grpSpPr>
          <a:xfrm>
            <a:off x="312078" y="1741310"/>
            <a:ext cx="8616924" cy="4392612"/>
            <a:chOff x="342900" y="1700214"/>
            <a:chExt cx="8616924" cy="4392612"/>
          </a:xfrm>
        </p:grpSpPr>
        <p:pic>
          <p:nvPicPr>
            <p:cNvPr id="1026" name="Picture 2" descr="http://www.mri.co.jp/NEWS/press/2012/pr20120727odpc-img-b.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1700214"/>
              <a:ext cx="8616924" cy="4392612"/>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855406" y="3923071"/>
              <a:ext cx="3583859" cy="67842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 name="コンテンツ プレースホルダー 1"/>
          <p:cNvSpPr txBox="1">
            <a:spLocks/>
          </p:cNvSpPr>
          <p:nvPr/>
        </p:nvSpPr>
        <p:spPr bwMode="auto">
          <a:xfrm>
            <a:off x="154110" y="994636"/>
            <a:ext cx="9144000" cy="9698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r>
              <a:rPr lang="ja-JP" altLang="en-US" sz="1400" dirty="0" smtClean="0">
                <a:latin typeface="+mn-ea"/>
              </a:rPr>
              <a:t>広く</a:t>
            </a:r>
            <a:r>
              <a:rPr lang="ja-JP" altLang="en-US" sz="1400" dirty="0">
                <a:latin typeface="+mn-ea"/>
              </a:rPr>
              <a:t>産官民が連携して、オープンデータ流通環境の実現に向けた基盤を整備するため</a:t>
            </a:r>
            <a:r>
              <a:rPr lang="ja-JP" altLang="en-US" sz="1400" dirty="0" smtClean="0">
                <a:latin typeface="+mn-ea"/>
              </a:rPr>
              <a:t>、平成</a:t>
            </a:r>
            <a:r>
              <a:rPr lang="en-US" altLang="ja-JP" sz="1400" dirty="0" smtClean="0">
                <a:latin typeface="+mn-ea"/>
              </a:rPr>
              <a:t>24</a:t>
            </a:r>
            <a:r>
              <a:rPr lang="ja-JP" altLang="en-US" sz="1400" dirty="0" smtClean="0">
                <a:latin typeface="+mn-ea"/>
              </a:rPr>
              <a:t>年７月</a:t>
            </a:r>
            <a:r>
              <a:rPr lang="en-US" altLang="ja-JP" sz="1400" dirty="0" smtClean="0">
                <a:latin typeface="+mn-ea"/>
              </a:rPr>
              <a:t>27</a:t>
            </a:r>
            <a:r>
              <a:rPr lang="ja-JP" altLang="en-US" sz="1400" dirty="0" smtClean="0">
                <a:latin typeface="+mn-ea"/>
              </a:rPr>
              <a:t>日</a:t>
            </a:r>
            <a:r>
              <a:rPr lang="ja-JP" altLang="en-US" sz="1400" dirty="0">
                <a:latin typeface="+mn-ea"/>
              </a:rPr>
              <a:t>に</a:t>
            </a:r>
            <a:r>
              <a:rPr lang="ja-JP" altLang="en-US" sz="1400" dirty="0" smtClean="0">
                <a:latin typeface="+mn-ea"/>
              </a:rPr>
              <a:t>、</a:t>
            </a:r>
            <a:endParaRPr lang="en-US" altLang="ja-JP" sz="1400" dirty="0" smtClean="0">
              <a:latin typeface="+mn-ea"/>
            </a:endParaRPr>
          </a:p>
          <a:p>
            <a:pPr marL="0" indent="0">
              <a:buNone/>
            </a:pPr>
            <a:r>
              <a:rPr lang="ja-JP" altLang="en-US" sz="1400" dirty="0">
                <a:latin typeface="+mn-ea"/>
              </a:rPr>
              <a:t>　</a:t>
            </a:r>
            <a:r>
              <a:rPr lang="ja-JP" altLang="en-US" sz="1400" dirty="0" smtClean="0">
                <a:latin typeface="+mn-ea"/>
              </a:rPr>
              <a:t>　「</a:t>
            </a:r>
            <a:r>
              <a:rPr lang="ja-JP" altLang="en-US" sz="1400" dirty="0">
                <a:latin typeface="+mn-ea"/>
              </a:rPr>
              <a:t>オープンデータ流通推進コンソーシアム」が設立</a:t>
            </a:r>
            <a:r>
              <a:rPr lang="ja-JP" altLang="en-US" sz="1400" dirty="0" smtClean="0">
                <a:latin typeface="+mn-ea"/>
              </a:rPr>
              <a:t>。</a:t>
            </a:r>
            <a:endParaRPr lang="en-US" altLang="ja-JP" sz="1400" dirty="0" smtClean="0">
              <a:latin typeface="+mn-ea"/>
            </a:endParaRPr>
          </a:p>
          <a:p>
            <a:r>
              <a:rPr lang="ja-JP" altLang="en-US" sz="1400" dirty="0">
                <a:latin typeface="+mn-ea"/>
              </a:rPr>
              <a:t>データガバナンス委員会では、</a:t>
            </a:r>
            <a:r>
              <a:rPr lang="ja-JP" altLang="en-US" sz="1400" dirty="0" smtClean="0">
                <a:latin typeface="+mn-ea"/>
              </a:rPr>
              <a:t>オープンデータの推進</a:t>
            </a:r>
            <a:r>
              <a:rPr lang="ja-JP" altLang="en-US" sz="1400" dirty="0">
                <a:latin typeface="+mn-ea"/>
              </a:rPr>
              <a:t>に必要なライセンスの在り方</a:t>
            </a:r>
            <a:r>
              <a:rPr lang="ja-JP" altLang="en-US" sz="1400" dirty="0" smtClean="0">
                <a:latin typeface="+mn-ea"/>
              </a:rPr>
              <a:t>等について検討（総務省と連携）。</a:t>
            </a:r>
            <a:endParaRPr lang="en-US" altLang="ja-JP" sz="1400" dirty="0" smtClean="0">
              <a:latin typeface="+mn-ea"/>
            </a:endParaRPr>
          </a:p>
          <a:p>
            <a:endParaRPr lang="ja-JP" altLang="en-US" sz="1400" dirty="0">
              <a:latin typeface="+mn-ea"/>
            </a:endParaRPr>
          </a:p>
        </p:txBody>
      </p:sp>
    </p:spTree>
    <p:extLst>
      <p:ext uri="{BB962C8B-B14F-4D97-AF65-F5344CB8AC3E}">
        <p14:creationId xmlns:p14="http://schemas.microsoft.com/office/powerpoint/2010/main" val="3122353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3</a:t>
            </a:fld>
            <a:endParaRPr lang="ja-JP" altLang="en-US" dirty="0"/>
          </a:p>
        </p:txBody>
      </p:sp>
      <p:sp>
        <p:nvSpPr>
          <p:cNvPr id="15365" name="タイトル 1"/>
          <p:cNvSpPr>
            <a:spLocks noGrp="1"/>
          </p:cNvSpPr>
          <p:nvPr>
            <p:ph type="title"/>
          </p:nvPr>
        </p:nvSpPr>
        <p:spPr>
          <a:xfrm>
            <a:off x="404191" y="165652"/>
            <a:ext cx="8229600" cy="791611"/>
          </a:xfrm>
        </p:spPr>
        <p:txBody>
          <a:bodyPr/>
          <a:lstStyle/>
          <a:p>
            <a:r>
              <a:rPr lang="ja-JP" altLang="en-US" sz="2400" dirty="0" smtClean="0"/>
              <a:t>（２）データガバナンス委員会の構成</a:t>
            </a:r>
            <a:endParaRPr lang="en-US" altLang="ja-JP" sz="2400" dirty="0"/>
          </a:p>
        </p:txBody>
      </p:sp>
      <p:sp>
        <p:nvSpPr>
          <p:cNvPr id="5" name="テキスト ボックス 4"/>
          <p:cNvSpPr txBox="1"/>
          <p:nvPr/>
        </p:nvSpPr>
        <p:spPr>
          <a:xfrm>
            <a:off x="4572000" y="6055076"/>
            <a:ext cx="4162422" cy="461665"/>
          </a:xfrm>
          <a:prstGeom prst="rect">
            <a:avLst/>
          </a:prstGeom>
          <a:noFill/>
        </p:spPr>
        <p:txBody>
          <a:bodyPr wrap="none" rtlCol="0">
            <a:spAutoFit/>
          </a:bodyPr>
          <a:lstStyle/>
          <a:p>
            <a:r>
              <a:rPr kumimoji="1" lang="en-US" altLang="ja-JP" sz="1200" dirty="0" smtClean="0"/>
              <a:t>【</a:t>
            </a:r>
            <a:r>
              <a:rPr kumimoji="1" lang="ja-JP" altLang="en-US" sz="1200" dirty="0" smtClean="0"/>
              <a:t>出典</a:t>
            </a:r>
            <a:r>
              <a:rPr lang="en-US" altLang="ja-JP" sz="1200" dirty="0" smtClean="0"/>
              <a:t>】</a:t>
            </a:r>
            <a:r>
              <a:rPr kumimoji="1" lang="ja-JP" altLang="en-US" sz="1200" dirty="0" smtClean="0"/>
              <a:t>オープンデータ流通推進コンソーシアム ウェブサイト</a:t>
            </a:r>
            <a:endParaRPr kumimoji="1" lang="en-US" altLang="ja-JP" sz="1200" dirty="0" smtClean="0"/>
          </a:p>
          <a:p>
            <a:r>
              <a:rPr lang="ja-JP" altLang="en-US" sz="1200" dirty="0" smtClean="0"/>
              <a:t>　　　　　</a:t>
            </a:r>
            <a:r>
              <a:rPr lang="en-US" altLang="ja-JP" sz="1200" dirty="0" smtClean="0"/>
              <a:t>(</a:t>
            </a:r>
            <a:r>
              <a:rPr lang="en-US" altLang="ja-JP" sz="1200" dirty="0"/>
              <a:t>http://www.opendata.gr.jp/committee/governance/)</a:t>
            </a:r>
          </a:p>
        </p:txBody>
      </p:sp>
      <p:graphicFrame>
        <p:nvGraphicFramePr>
          <p:cNvPr id="2" name="表 1"/>
          <p:cNvGraphicFramePr>
            <a:graphicFrameLocks noGrp="1"/>
          </p:cNvGraphicFramePr>
          <p:nvPr>
            <p:extLst>
              <p:ext uri="{D42A27DB-BD31-4B8C-83A1-F6EECF244321}">
                <p14:modId xmlns:p14="http://schemas.microsoft.com/office/powerpoint/2010/main" val="2527032671"/>
              </p:ext>
            </p:extLst>
          </p:nvPr>
        </p:nvGraphicFramePr>
        <p:xfrm>
          <a:off x="860515" y="1595584"/>
          <a:ext cx="7662862" cy="4276406"/>
        </p:xfrm>
        <a:graphic>
          <a:graphicData uri="http://schemas.openxmlformats.org/drawingml/2006/table">
            <a:tbl>
              <a:tblPr bandRow="1">
                <a:tableStyleId>{5C22544A-7EE6-4342-B048-85BDC9FD1C3A}</a:tableStyleId>
              </a:tblPr>
              <a:tblGrid>
                <a:gridCol w="1690687"/>
                <a:gridCol w="5972175"/>
              </a:tblGrid>
              <a:tr h="757872">
                <a:tc>
                  <a:txBody>
                    <a:bodyPr/>
                    <a:lstStyle/>
                    <a:p>
                      <a:r>
                        <a:rPr kumimoji="1" lang="ja-JP" altLang="en-US" dirty="0" smtClean="0"/>
                        <a:t>主査</a:t>
                      </a:r>
                      <a:endParaRPr kumimoji="1" lang="ja-JP" altLang="en-US" dirty="0"/>
                    </a:p>
                  </a:txBody>
                  <a:tcPr anchor="ctr"/>
                </a:tc>
                <a:tc>
                  <a:txBody>
                    <a:bodyPr/>
                    <a:lstStyle/>
                    <a:p>
                      <a:r>
                        <a:rPr kumimoji="1" lang="ja-JP" altLang="en-US" dirty="0" smtClean="0"/>
                        <a:t>井上 由里子（一橋大学大学院国際企業戦略研究科 教授）</a:t>
                      </a:r>
                      <a:endParaRPr kumimoji="1" lang="ja-JP" altLang="en-US" dirty="0"/>
                    </a:p>
                  </a:txBody>
                  <a:tcPr anchor="ctr"/>
                </a:tc>
              </a:tr>
              <a:tr h="757872">
                <a:tc>
                  <a:txBody>
                    <a:bodyPr/>
                    <a:lstStyle/>
                    <a:p>
                      <a:r>
                        <a:rPr kumimoji="1" lang="ja-JP" altLang="en-US" dirty="0" smtClean="0"/>
                        <a:t>副主査</a:t>
                      </a:r>
                      <a:endParaRPr kumimoji="1" lang="ja-JP" altLang="en-US" dirty="0"/>
                    </a:p>
                  </a:txBody>
                  <a:tcPr anchor="ctr"/>
                </a:tc>
                <a:tc>
                  <a:txBody>
                    <a:bodyPr/>
                    <a:lstStyle/>
                    <a:p>
                      <a:r>
                        <a:rPr kumimoji="1" lang="ja-JP" altLang="en-US" dirty="0" smtClean="0"/>
                        <a:t>野口 祐子（森・濱田松本法律事務所 弁護士）</a:t>
                      </a:r>
                    </a:p>
                  </a:txBody>
                  <a:tcPr anchor="ctr"/>
                </a:tc>
              </a:tr>
              <a:tr h="1244918">
                <a:tc>
                  <a:txBody>
                    <a:bodyPr/>
                    <a:lstStyle/>
                    <a:p>
                      <a:r>
                        <a:rPr kumimoji="1" lang="ja-JP" altLang="en-US" dirty="0" smtClean="0"/>
                        <a:t>委員</a:t>
                      </a:r>
                      <a:endParaRPr kumimoji="1" lang="ja-JP" altLang="en-US" dirty="0"/>
                    </a:p>
                  </a:txBody>
                  <a:tcPr anchor="ctr"/>
                </a:tc>
                <a:tc>
                  <a:txBody>
                    <a:bodyPr/>
                    <a:lstStyle/>
                    <a:p>
                      <a:r>
                        <a:rPr kumimoji="1" lang="ja-JP" altLang="en-US" dirty="0" smtClean="0"/>
                        <a:t>沢田 登志子（一般社団法人</a:t>
                      </a:r>
                      <a:r>
                        <a:rPr kumimoji="1" lang="en-US" altLang="ja-JP" dirty="0" smtClean="0"/>
                        <a:t>EC</a:t>
                      </a:r>
                      <a:r>
                        <a:rPr kumimoji="1" lang="ja-JP" altLang="en-US" dirty="0" smtClean="0"/>
                        <a:t>ネットワーク 理事）</a:t>
                      </a:r>
                    </a:p>
                    <a:p>
                      <a:r>
                        <a:rPr kumimoji="1" lang="ja-JP" altLang="en-US" dirty="0" smtClean="0"/>
                        <a:t>友岡 史仁（日本大学法学部 准教授）</a:t>
                      </a:r>
                    </a:p>
                    <a:p>
                      <a:r>
                        <a:rPr kumimoji="1" lang="ja-JP" altLang="en-US" dirty="0" smtClean="0"/>
                        <a:t>森 亮二（英知法律事務所 弁護士）</a:t>
                      </a:r>
                    </a:p>
                  </a:txBody>
                  <a:tcPr anchor="ctr"/>
                </a:tc>
              </a:tr>
              <a:tr h="757872">
                <a:tc>
                  <a:txBody>
                    <a:bodyPr/>
                    <a:lstStyle/>
                    <a:p>
                      <a:r>
                        <a:rPr kumimoji="1" lang="ja-JP" altLang="en-US" dirty="0" smtClean="0"/>
                        <a:t>オブザーバー</a:t>
                      </a:r>
                      <a:endParaRPr kumimoji="1" lang="ja-JP" altLang="en-US" dirty="0"/>
                    </a:p>
                  </a:txBody>
                  <a:tcPr anchor="ctr"/>
                </a:tc>
                <a:tc>
                  <a:txBody>
                    <a:bodyPr/>
                    <a:lstStyle/>
                    <a:p>
                      <a:r>
                        <a:rPr kumimoji="1" lang="ja-JP" altLang="en-US" dirty="0" smtClean="0"/>
                        <a:t>総務省、内閣官房、経済産業省、国土交通省等</a:t>
                      </a:r>
                      <a:endParaRPr kumimoji="1" lang="ja-JP" altLang="en-US" dirty="0"/>
                    </a:p>
                  </a:txBody>
                  <a:tcPr anchor="ctr"/>
                </a:tc>
              </a:tr>
              <a:tr h="757872">
                <a:tc>
                  <a:txBody>
                    <a:bodyPr/>
                    <a:lstStyle/>
                    <a:p>
                      <a:r>
                        <a:rPr kumimoji="1" lang="ja-JP" altLang="en-US" dirty="0" smtClean="0"/>
                        <a:t>事務局</a:t>
                      </a:r>
                      <a:endParaRPr kumimoji="1" lang="ja-JP" altLang="en-US" dirty="0"/>
                    </a:p>
                  </a:txBody>
                  <a:tcPr anchor="ctr"/>
                </a:tc>
                <a:tc>
                  <a:txBody>
                    <a:bodyPr/>
                    <a:lstStyle/>
                    <a:p>
                      <a:r>
                        <a:rPr kumimoji="1" lang="ja-JP" altLang="en-US" dirty="0" smtClean="0"/>
                        <a:t>株式会社三菱総合研究所</a:t>
                      </a:r>
                      <a:endParaRPr kumimoji="1" lang="ja-JP" altLang="en-US" dirty="0"/>
                    </a:p>
                  </a:txBody>
                  <a:tcPr anchor="ctr"/>
                </a:tc>
              </a:tr>
            </a:tbl>
          </a:graphicData>
        </a:graphic>
      </p:graphicFrame>
    </p:spTree>
    <p:extLst>
      <p:ext uri="{BB962C8B-B14F-4D97-AF65-F5344CB8AC3E}">
        <p14:creationId xmlns:p14="http://schemas.microsoft.com/office/powerpoint/2010/main" val="3605193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4</a:t>
            </a:fld>
            <a:endParaRPr lang="ja-JP" altLang="en-US" dirty="0"/>
          </a:p>
        </p:txBody>
      </p:sp>
      <p:sp>
        <p:nvSpPr>
          <p:cNvPr id="15365" name="タイトル 1"/>
          <p:cNvSpPr>
            <a:spLocks noGrp="1"/>
          </p:cNvSpPr>
          <p:nvPr>
            <p:ph type="title"/>
          </p:nvPr>
        </p:nvSpPr>
        <p:spPr>
          <a:xfrm>
            <a:off x="404191" y="165652"/>
            <a:ext cx="8229600" cy="791611"/>
          </a:xfrm>
        </p:spPr>
        <p:txBody>
          <a:bodyPr/>
          <a:lstStyle/>
          <a:p>
            <a:r>
              <a:rPr lang="en-US" altLang="ja-JP" sz="2400" dirty="0" smtClean="0"/>
              <a:t/>
            </a:r>
            <a:br>
              <a:rPr lang="en-US" altLang="ja-JP" sz="2400" dirty="0" smtClean="0"/>
            </a:br>
            <a:r>
              <a:rPr lang="ja-JP" altLang="en-US" sz="2400" dirty="0" smtClean="0"/>
              <a:t>（３）データガバナンス委員会における３ヵ年の検討事項</a:t>
            </a:r>
            <a:endParaRPr lang="en-US" altLang="ja-JP" sz="2400" dirty="0">
              <a:solidFill>
                <a:schemeClr val="tx1"/>
              </a:solidFill>
            </a:endParaRPr>
          </a:p>
        </p:txBody>
      </p:sp>
      <p:sp>
        <p:nvSpPr>
          <p:cNvPr id="5" name="テキスト ボックス 4"/>
          <p:cNvSpPr txBox="1"/>
          <p:nvPr/>
        </p:nvSpPr>
        <p:spPr>
          <a:xfrm>
            <a:off x="1510302" y="5945271"/>
            <a:ext cx="7286001" cy="276999"/>
          </a:xfrm>
          <a:prstGeom prst="rect">
            <a:avLst/>
          </a:prstGeom>
          <a:noFill/>
        </p:spPr>
        <p:txBody>
          <a:bodyPr wrap="square" rtlCol="0">
            <a:spAutoFit/>
          </a:bodyPr>
          <a:lstStyle/>
          <a:p>
            <a:pPr algn="r"/>
            <a:r>
              <a:rPr kumimoji="1" lang="en-US" altLang="ja-JP" sz="1200" dirty="0" smtClean="0">
                <a:latin typeface="+mn-ea"/>
                <a:ea typeface="+mn-ea"/>
              </a:rPr>
              <a:t>【</a:t>
            </a:r>
            <a:r>
              <a:rPr kumimoji="1" lang="ja-JP" altLang="en-US" sz="1200" dirty="0" smtClean="0">
                <a:latin typeface="+mn-ea"/>
                <a:ea typeface="+mn-ea"/>
              </a:rPr>
              <a:t>出典</a:t>
            </a:r>
            <a:r>
              <a:rPr kumimoji="1" lang="en-US" altLang="ja-JP" sz="1200" dirty="0" smtClean="0">
                <a:latin typeface="+mn-ea"/>
                <a:ea typeface="+mn-ea"/>
              </a:rPr>
              <a:t>】</a:t>
            </a:r>
            <a:r>
              <a:rPr kumimoji="1" lang="ja-JP" altLang="en-US" sz="1200" dirty="0" smtClean="0">
                <a:latin typeface="+mn-ea"/>
                <a:ea typeface="+mn-ea"/>
              </a:rPr>
              <a:t>オープンデータ流通推進コンソーシアム 第</a:t>
            </a:r>
            <a:r>
              <a:rPr kumimoji="1" lang="en-US" altLang="ja-JP" sz="1200" dirty="0" smtClean="0">
                <a:latin typeface="+mn-ea"/>
                <a:ea typeface="+mn-ea"/>
              </a:rPr>
              <a:t>1</a:t>
            </a:r>
            <a:r>
              <a:rPr kumimoji="1" lang="ja-JP" altLang="en-US" sz="1200" dirty="0" smtClean="0">
                <a:latin typeface="+mn-ea"/>
                <a:ea typeface="+mn-ea"/>
              </a:rPr>
              <a:t>回データガバナンス委員会（平成</a:t>
            </a:r>
            <a:r>
              <a:rPr kumimoji="1" lang="en-US" altLang="ja-JP" sz="1200" dirty="0" smtClean="0">
                <a:latin typeface="+mn-ea"/>
                <a:ea typeface="+mn-ea"/>
              </a:rPr>
              <a:t>24</a:t>
            </a:r>
            <a:r>
              <a:rPr lang="ja-JP" altLang="en-US" sz="1200" dirty="0" smtClean="0">
                <a:latin typeface="+mn-ea"/>
                <a:ea typeface="+mn-ea"/>
              </a:rPr>
              <a:t>年</a:t>
            </a:r>
            <a:r>
              <a:rPr lang="en-US" altLang="ja-JP" sz="1200" dirty="0">
                <a:latin typeface="+mn-ea"/>
                <a:ea typeface="+mn-ea"/>
              </a:rPr>
              <a:t>9</a:t>
            </a:r>
            <a:r>
              <a:rPr lang="ja-JP" altLang="en-US" sz="1200" dirty="0">
                <a:latin typeface="+mn-ea"/>
                <a:ea typeface="+mn-ea"/>
              </a:rPr>
              <a:t>月</a:t>
            </a:r>
            <a:r>
              <a:rPr lang="en-US" altLang="ja-JP" sz="1200" dirty="0">
                <a:latin typeface="+mn-ea"/>
                <a:ea typeface="+mn-ea"/>
              </a:rPr>
              <a:t>26</a:t>
            </a:r>
            <a:r>
              <a:rPr lang="ja-JP" altLang="en-US" sz="1200" dirty="0" smtClean="0">
                <a:latin typeface="+mn-ea"/>
                <a:ea typeface="+mn-ea"/>
              </a:rPr>
              <a:t>日</a:t>
            </a:r>
            <a:r>
              <a:rPr kumimoji="1" lang="ja-JP" altLang="en-US" sz="1200" dirty="0" smtClean="0">
                <a:latin typeface="+mn-ea"/>
                <a:ea typeface="+mn-ea"/>
              </a:rPr>
              <a:t>）資料１－４</a:t>
            </a:r>
            <a:endParaRPr kumimoji="1" lang="ja-JP" altLang="en-US" sz="1200" dirty="0">
              <a:latin typeface="+mn-ea"/>
              <a:ea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3497583930"/>
              </p:ext>
            </p:extLst>
          </p:nvPr>
        </p:nvGraphicFramePr>
        <p:xfrm>
          <a:off x="610982" y="1682046"/>
          <a:ext cx="8151189" cy="3914262"/>
        </p:xfrm>
        <a:graphic>
          <a:graphicData uri="http://schemas.openxmlformats.org/drawingml/2006/table">
            <a:tbl>
              <a:tblPr firstRow="1" bandRow="1">
                <a:tableStyleId>{7E9639D4-E3E2-4D34-9284-5A2195B3D0D7}</a:tableStyleId>
              </a:tblPr>
              <a:tblGrid>
                <a:gridCol w="1510358"/>
                <a:gridCol w="2190790"/>
                <a:gridCol w="2190790"/>
                <a:gridCol w="2259251"/>
              </a:tblGrid>
              <a:tr h="334512">
                <a:tc>
                  <a:txBody>
                    <a:bodyPr/>
                    <a:lstStyle/>
                    <a:p>
                      <a:endParaRPr kumimoji="1" lang="ja-JP" alt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600" dirty="0" smtClean="0">
                          <a:solidFill>
                            <a:schemeClr val="bg1"/>
                          </a:solidFill>
                        </a:rPr>
                        <a:t>1</a:t>
                      </a:r>
                      <a:r>
                        <a:rPr kumimoji="1" lang="ja-JP" altLang="en-US" sz="1600" dirty="0" smtClean="0">
                          <a:solidFill>
                            <a:schemeClr val="bg1"/>
                          </a:solidFill>
                        </a:rPr>
                        <a:t>年目</a:t>
                      </a:r>
                      <a:endParaRPr kumimoji="1" lang="ja-JP" alt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600" dirty="0" smtClean="0">
                          <a:solidFill>
                            <a:schemeClr val="bg1"/>
                          </a:solidFill>
                        </a:rPr>
                        <a:t>2</a:t>
                      </a:r>
                      <a:r>
                        <a:rPr kumimoji="1" lang="ja-JP" altLang="en-US" sz="1600" dirty="0" smtClean="0">
                          <a:solidFill>
                            <a:schemeClr val="bg1"/>
                          </a:solidFill>
                        </a:rPr>
                        <a:t>年目</a:t>
                      </a:r>
                      <a:endParaRPr kumimoji="1" lang="ja-JP" alt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kumimoji="1" lang="en-US" altLang="ja-JP" sz="1600" dirty="0" smtClean="0">
                          <a:solidFill>
                            <a:schemeClr val="bg1"/>
                          </a:solidFill>
                        </a:rPr>
                        <a:t>3</a:t>
                      </a:r>
                      <a:r>
                        <a:rPr kumimoji="1" lang="ja-JP" altLang="en-US" sz="1600" dirty="0" smtClean="0">
                          <a:solidFill>
                            <a:schemeClr val="bg1"/>
                          </a:solidFill>
                        </a:rPr>
                        <a:t>年目</a:t>
                      </a:r>
                      <a:endParaRPr kumimoji="1" lang="ja-JP" alt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386931">
                <a:tc>
                  <a:txBody>
                    <a:bodyPr/>
                    <a:lstStyle/>
                    <a:p>
                      <a:r>
                        <a:rPr kumimoji="1" lang="ja-JP" altLang="en-US" sz="1600" dirty="0" smtClean="0"/>
                        <a:t>検討の考え方</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smtClean="0"/>
                        <a:t>既に公開されている情報について、二次利用を促進するためのライセンスの在り方の検討</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600" dirty="0" smtClean="0"/>
                        <a:t>公開・非公開が曖昧な情報について、公開を促進するための方策についての検討</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600" dirty="0" smtClean="0"/>
                        <a:t>2</a:t>
                      </a:r>
                      <a:r>
                        <a:rPr kumimoji="1" lang="ja-JP" altLang="en-US" sz="1600" dirty="0" smtClean="0"/>
                        <a:t>年目に引き続き、公開情報の拡大を促進するための検討</a:t>
                      </a:r>
                      <a:endParaRPr kumimoji="1" lang="en-US" altLang="ja-JP" sz="1600" dirty="0" smtClean="0"/>
                    </a:p>
                    <a:p>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2051">
                <a:tc>
                  <a:txBody>
                    <a:bodyPr/>
                    <a:lstStyle/>
                    <a:p>
                      <a:r>
                        <a:rPr kumimoji="1" lang="ja-JP" altLang="en-US" sz="1600" dirty="0" smtClean="0"/>
                        <a:t>主な検討事項</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mj-ea"/>
                        <a:buAutoNum type="circleNumDbPlain"/>
                      </a:pPr>
                      <a:r>
                        <a:rPr kumimoji="1" lang="ja-JP" altLang="en-US" sz="1600" dirty="0" smtClean="0"/>
                        <a:t>前提条件の整理</a:t>
                      </a:r>
                      <a:endParaRPr kumimoji="1" lang="en-US" altLang="ja-JP" sz="1600" dirty="0" smtClean="0"/>
                    </a:p>
                    <a:p>
                      <a:pPr marL="342900" indent="-342900">
                        <a:buFont typeface="+mj-ea"/>
                        <a:buAutoNum type="circleNumDbPlain"/>
                      </a:pPr>
                      <a:r>
                        <a:rPr kumimoji="1" lang="ja-JP" altLang="en-US" sz="1600" dirty="0" smtClean="0"/>
                        <a:t>ライセンスの検討</a:t>
                      </a:r>
                      <a:endParaRPr kumimoji="1" lang="en-US" altLang="ja-JP" sz="1600" dirty="0" smtClean="0"/>
                    </a:p>
                    <a:p>
                      <a:pPr marL="342900" indent="-342900">
                        <a:buFont typeface="+mj-ea"/>
                        <a:buAutoNum type="circleNumDbPlain"/>
                      </a:pPr>
                      <a:r>
                        <a:rPr kumimoji="1" lang="ja-JP" altLang="en-US" sz="1600" dirty="0" smtClean="0"/>
                        <a:t>日本におけるオープンデータライセンスの検討</a:t>
                      </a:r>
                      <a:endParaRPr kumimoji="1" lang="en-US" altLang="ja-JP" sz="1600" dirty="0" smtClean="0"/>
                    </a:p>
                    <a:p>
                      <a:pPr marL="342900" indent="-342900">
                        <a:buFont typeface="+mj-ea"/>
                        <a:buAutoNum type="circleNumDbPlain"/>
                      </a:pPr>
                      <a:r>
                        <a:rPr kumimoji="1" lang="ja-JP" altLang="en-US" sz="1600" dirty="0" smtClean="0"/>
                        <a:t>オープンデータライセンスの普及に向けた検討</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mj-ea"/>
                        <a:buAutoNum type="circleNumDbPlain"/>
                      </a:pPr>
                      <a:r>
                        <a:rPr kumimoji="1" lang="ja-JP" altLang="en-US" sz="1600" dirty="0" smtClean="0"/>
                        <a:t>公開できない課題のリストアップ</a:t>
                      </a:r>
                      <a:endParaRPr kumimoji="1" lang="en-US" altLang="ja-JP" sz="1600" dirty="0" smtClean="0"/>
                    </a:p>
                    <a:p>
                      <a:pPr marL="342900" indent="-342900">
                        <a:buFont typeface="+mj-ea"/>
                        <a:buAutoNum type="circleNumDbPlain"/>
                      </a:pPr>
                      <a:r>
                        <a:rPr kumimoji="1" lang="ja-JP" altLang="en-US" sz="1600" dirty="0" smtClean="0"/>
                        <a:t>公開可能な情報について、公開するための手法の検討</a:t>
                      </a:r>
                      <a:endParaRPr kumimoji="1" lang="en-US" altLang="ja-JP" sz="1600" dirty="0" smtClean="0"/>
                    </a:p>
                    <a:p>
                      <a:pPr marL="342900" indent="-342900">
                        <a:buFont typeface="+mj-ea"/>
                        <a:buAutoNum type="circleNumDbPlain"/>
                      </a:pPr>
                      <a:r>
                        <a:rPr kumimoji="1" lang="ja-JP" altLang="en-US" sz="1600" dirty="0" smtClean="0"/>
                        <a:t>ライセンスのブラッシュアップ</a:t>
                      </a:r>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 typeface="+mj-ea"/>
                        <a:buAutoNum type="circleNumDbPlain"/>
                      </a:pPr>
                      <a:r>
                        <a:rPr kumimoji="1" lang="en-US" altLang="ja-JP" sz="1600" dirty="0" smtClean="0"/>
                        <a:t>2</a:t>
                      </a:r>
                      <a:r>
                        <a:rPr kumimoji="1" lang="ja-JP" altLang="en-US" sz="1600" dirty="0" smtClean="0"/>
                        <a:t>年目の課題を踏まえて解決策、推進策を検討</a:t>
                      </a:r>
                      <a:endParaRPr kumimoji="1" lang="en-US" altLang="ja-JP" sz="1600" dirty="0" smtClean="0"/>
                    </a:p>
                    <a:p>
                      <a:pPr marL="342900" indent="-342900">
                        <a:buFont typeface="+mj-ea"/>
                        <a:buAutoNum type="circleNumDbPlain"/>
                      </a:pPr>
                      <a:r>
                        <a:rPr kumimoji="1" lang="ja-JP" altLang="en-US" sz="1600" dirty="0" smtClean="0"/>
                        <a:t>公開によって生じる新たな課題についての検討</a:t>
                      </a: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正方形/長方形 5"/>
          <p:cNvSpPr/>
          <p:nvPr/>
        </p:nvSpPr>
        <p:spPr>
          <a:xfrm>
            <a:off x="2126751" y="1654140"/>
            <a:ext cx="2188395" cy="395555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32490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タイトル 1"/>
          <p:cNvSpPr>
            <a:spLocks noGrp="1"/>
          </p:cNvSpPr>
          <p:nvPr>
            <p:ph type="title"/>
          </p:nvPr>
        </p:nvSpPr>
        <p:spPr>
          <a:xfrm>
            <a:off x="482884" y="2472348"/>
            <a:ext cx="8753582" cy="914400"/>
          </a:xfrm>
        </p:spPr>
        <p:txBody>
          <a:bodyPr/>
          <a:lstStyle/>
          <a:p>
            <a:pPr eaLnBrk="1" hangingPunct="1"/>
            <a:r>
              <a:rPr lang="ja-JP" altLang="en-US" sz="2800" dirty="0"/>
              <a:t>２</a:t>
            </a:r>
            <a:r>
              <a:rPr lang="ja-JP" altLang="en-US" sz="2800" dirty="0" smtClean="0"/>
              <a:t>．データガバナンス委員会における検討状況</a:t>
            </a:r>
            <a:endParaRPr lang="ja-JP" altLang="en-US" sz="2800" dirty="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5</a:t>
            </a:fld>
            <a:endParaRPr lang="ja-JP" altLang="en-US" dirty="0"/>
          </a:p>
        </p:txBody>
      </p:sp>
    </p:spTree>
    <p:extLst>
      <p:ext uri="{BB962C8B-B14F-4D97-AF65-F5344CB8AC3E}">
        <p14:creationId xmlns:p14="http://schemas.microsoft.com/office/powerpoint/2010/main" val="3297840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6</a:t>
            </a:fld>
            <a:endParaRPr lang="ja-JP" altLang="en-US" dirty="0"/>
          </a:p>
        </p:txBody>
      </p:sp>
      <p:sp>
        <p:nvSpPr>
          <p:cNvPr id="15365" name="タイトル 1"/>
          <p:cNvSpPr>
            <a:spLocks noGrp="1"/>
          </p:cNvSpPr>
          <p:nvPr>
            <p:ph type="title"/>
          </p:nvPr>
        </p:nvSpPr>
        <p:spPr>
          <a:xfrm>
            <a:off x="404191" y="165653"/>
            <a:ext cx="8229600" cy="777322"/>
          </a:xfrm>
        </p:spPr>
        <p:txBody>
          <a:bodyPr/>
          <a:lstStyle/>
          <a:p>
            <a:pPr eaLnBrk="1" hangingPunct="1"/>
            <a:r>
              <a:rPr lang="ja-JP" altLang="en-US" sz="2400" dirty="0" smtClean="0"/>
              <a:t>（１）公共データの利用条件に係る現状と課題</a:t>
            </a:r>
          </a:p>
        </p:txBody>
      </p:sp>
      <p:sp>
        <p:nvSpPr>
          <p:cNvPr id="2" name="コンテンツ プレースホルダー 1"/>
          <p:cNvSpPr>
            <a:spLocks noGrp="1"/>
          </p:cNvSpPr>
          <p:nvPr>
            <p:ph sz="quarter" idx="1"/>
          </p:nvPr>
        </p:nvSpPr>
        <p:spPr>
          <a:xfrm>
            <a:off x="457200" y="1219199"/>
            <a:ext cx="8229600" cy="3181351"/>
          </a:xfrm>
        </p:spPr>
        <p:txBody>
          <a:bodyPr/>
          <a:lstStyle/>
          <a:p>
            <a:pPr lvl="1"/>
            <a:endParaRPr kumimoji="1" lang="en-US" altLang="ja-JP" dirty="0" smtClean="0"/>
          </a:p>
          <a:p>
            <a:endParaRPr kumimoji="1"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2945771028"/>
              </p:ext>
            </p:extLst>
          </p:nvPr>
        </p:nvGraphicFramePr>
        <p:xfrm>
          <a:off x="349322" y="2106108"/>
          <a:ext cx="8558373" cy="4143571"/>
        </p:xfrm>
        <a:graphic>
          <a:graphicData uri="http://schemas.openxmlformats.org/drawingml/2006/table">
            <a:tbl>
              <a:tblPr firstRow="1" bandRow="1">
                <a:tableStyleId>{5C22544A-7EE6-4342-B048-85BDC9FD1C3A}</a:tableStyleId>
              </a:tblPr>
              <a:tblGrid>
                <a:gridCol w="6328880"/>
                <a:gridCol w="2229493"/>
              </a:tblGrid>
              <a:tr h="328491">
                <a:tc>
                  <a:txBody>
                    <a:bodyPr/>
                    <a:lstStyle/>
                    <a:p>
                      <a:pPr algn="ctr">
                        <a:lnSpc>
                          <a:spcPts val="1300"/>
                        </a:lnSpc>
                      </a:pPr>
                      <a:r>
                        <a:rPr kumimoji="1" lang="ja-JP" altLang="en-US" sz="1200" dirty="0" smtClean="0">
                          <a:solidFill>
                            <a:schemeClr val="bg1"/>
                          </a:solidFill>
                        </a:rPr>
                        <a:t>利用条件の記載内容（現状）</a:t>
                      </a:r>
                      <a:endParaRPr kumimoji="1" lang="ja-JP" altLang="en-US" sz="1200" dirty="0">
                        <a:solidFill>
                          <a:schemeClr val="bg1"/>
                        </a:solidFill>
                      </a:endParaRPr>
                    </a:p>
                  </a:txBody>
                  <a:tcPr anchor="ctr"/>
                </a:tc>
                <a:tc>
                  <a:txBody>
                    <a:bodyPr/>
                    <a:lstStyle/>
                    <a:p>
                      <a:pPr algn="ctr">
                        <a:lnSpc>
                          <a:spcPts val="1300"/>
                        </a:lnSpc>
                      </a:pPr>
                      <a:r>
                        <a:rPr kumimoji="1" lang="ja-JP" altLang="en-US" sz="1200" dirty="0" smtClean="0">
                          <a:solidFill>
                            <a:schemeClr val="bg1"/>
                          </a:solidFill>
                        </a:rPr>
                        <a:t>課題</a:t>
                      </a:r>
                      <a:endParaRPr kumimoji="1" lang="ja-JP" altLang="en-US" sz="1200" dirty="0">
                        <a:solidFill>
                          <a:schemeClr val="bg1"/>
                        </a:solidFill>
                      </a:endParaRPr>
                    </a:p>
                  </a:txBody>
                  <a:tcPr anchor="ctr"/>
                </a:tc>
              </a:tr>
              <a:tr h="1278541">
                <a:tc>
                  <a:txBody>
                    <a:bodyPr/>
                    <a:lstStyle/>
                    <a:p>
                      <a:pPr marL="0" indent="0">
                        <a:lnSpc>
                          <a:spcPts val="1300"/>
                        </a:lnSpc>
                        <a:buFont typeface="Arial" pitchFamily="34" charset="0"/>
                        <a:buNone/>
                      </a:pPr>
                      <a:r>
                        <a:rPr kumimoji="1" lang="ja-JP" altLang="en-US" sz="1200" dirty="0" smtClean="0">
                          <a:solidFill>
                            <a:schemeClr val="tx1"/>
                          </a:solidFill>
                        </a:rPr>
                        <a:t>（総務省ホームページの例）　</a:t>
                      </a:r>
                      <a:r>
                        <a:rPr kumimoji="1" lang="en-US" altLang="ja-JP" sz="1050" dirty="0" smtClean="0">
                          <a:solidFill>
                            <a:schemeClr val="tx1"/>
                          </a:solidFill>
                          <a:latin typeface="ＭＳ Ｐ明朝" pitchFamily="18" charset="-128"/>
                          <a:ea typeface="ＭＳ Ｐ明朝" pitchFamily="18" charset="-128"/>
                        </a:rPr>
                        <a:t>※</a:t>
                      </a:r>
                      <a:r>
                        <a:rPr kumimoji="1" lang="ja-JP" altLang="en-US" sz="1050" dirty="0" smtClean="0">
                          <a:solidFill>
                            <a:schemeClr val="tx1"/>
                          </a:solidFill>
                          <a:latin typeface="ＭＳ Ｐ明朝" pitchFamily="18" charset="-128"/>
                          <a:ea typeface="ＭＳ Ｐ明朝" pitchFamily="18" charset="-128"/>
                        </a:rPr>
                        <a:t>他府省庁のウェブサイトも同様の記載が多い。</a:t>
                      </a:r>
                      <a:endParaRPr kumimoji="1" lang="en-US" altLang="ja-JP" sz="1050" dirty="0" smtClean="0">
                        <a:solidFill>
                          <a:schemeClr val="tx1"/>
                        </a:solidFill>
                        <a:latin typeface="ＭＳ Ｐ明朝" pitchFamily="18" charset="-128"/>
                        <a:ea typeface="ＭＳ Ｐ明朝" pitchFamily="18" charset="-128"/>
                      </a:endParaRPr>
                    </a:p>
                    <a:p>
                      <a:pPr marL="92075" indent="-92075">
                        <a:lnSpc>
                          <a:spcPts val="1300"/>
                        </a:lnSpc>
                        <a:buFont typeface="Arial" pitchFamily="34" charset="0"/>
                        <a:buNone/>
                      </a:pPr>
                      <a:r>
                        <a:rPr kumimoji="1" lang="ja-JP" altLang="en-US" sz="1200" dirty="0" smtClean="0">
                          <a:solidFill>
                            <a:schemeClr val="tx1"/>
                          </a:solidFill>
                        </a:rPr>
                        <a:t>・「総務省ホームページ」に掲載されている個々の情報（文字、写真、イラスト等）は著作権の対象となっています。また、「総務省ホームページ」全体も編集著作物として著作権の対象となっており、ともに日本国著作権法及び国際条約により保護されています。</a:t>
                      </a:r>
                      <a:endParaRPr kumimoji="1" lang="en-US" altLang="ja-JP" sz="1200" dirty="0" smtClean="0">
                        <a:solidFill>
                          <a:schemeClr val="tx1"/>
                        </a:solidFill>
                      </a:endParaRPr>
                    </a:p>
                    <a:p>
                      <a:pPr marL="92075" indent="-92075">
                        <a:lnSpc>
                          <a:spcPts val="1300"/>
                        </a:lnSpc>
                        <a:buFont typeface="Arial" pitchFamily="34" charset="0"/>
                        <a:buNone/>
                      </a:pPr>
                      <a:r>
                        <a:rPr kumimoji="1" lang="ja-JP" altLang="en-US" sz="1200" dirty="0" smtClean="0">
                          <a:solidFill>
                            <a:schemeClr val="tx1"/>
                          </a:solidFill>
                        </a:rPr>
                        <a:t>・</a:t>
                      </a:r>
                      <a:r>
                        <a:rPr kumimoji="1" lang="ja-JP" altLang="en-US" sz="1200" u="sng" dirty="0" smtClean="0">
                          <a:solidFill>
                            <a:schemeClr val="tx1"/>
                          </a:solidFill>
                        </a:rPr>
                        <a:t>当ホームページの内容の全部又は一部については、私的使用又は引用等著作権法上認められた行為として、適宜の方法により出典を明示することにより、引用・転載複製を行うことが出来ます。</a:t>
                      </a:r>
                      <a:endParaRPr kumimoji="1" lang="en-US" altLang="ja-JP" sz="1200" u="sng" dirty="0" smtClean="0">
                        <a:solidFill>
                          <a:schemeClr val="tx1"/>
                        </a:solidFill>
                      </a:endParaRPr>
                    </a:p>
                    <a:p>
                      <a:pPr marL="92075" indent="-92075">
                        <a:lnSpc>
                          <a:spcPts val="1300"/>
                        </a:lnSpc>
                        <a:buFont typeface="Arial" pitchFamily="34" charset="0"/>
                        <a:buNone/>
                      </a:pPr>
                      <a:r>
                        <a:rPr kumimoji="1" lang="ja-JP" altLang="en-US" sz="1200" dirty="0" smtClean="0">
                          <a:solidFill>
                            <a:schemeClr val="tx1"/>
                          </a:solidFill>
                        </a:rPr>
                        <a:t>・ただし、「無断転載を禁じます」等の注記があるものについては、それに従ってください。</a:t>
                      </a:r>
                      <a:endParaRPr kumimoji="1" lang="en-US" altLang="ja-JP" sz="1200" dirty="0" smtClean="0">
                        <a:solidFill>
                          <a:schemeClr val="tx1"/>
                        </a:solidFill>
                      </a:endParaRPr>
                    </a:p>
                    <a:p>
                      <a:pPr marL="92075" indent="-92075">
                        <a:lnSpc>
                          <a:spcPts val="1300"/>
                        </a:lnSpc>
                        <a:buFont typeface="Arial" pitchFamily="34" charset="0"/>
                        <a:buNone/>
                      </a:pPr>
                      <a:r>
                        <a:rPr lang="ja-JP" altLang="en-US" sz="1200" dirty="0" smtClean="0">
                          <a:solidFill>
                            <a:schemeClr val="tx1"/>
                          </a:solidFill>
                          <a:effectLst/>
                        </a:rPr>
                        <a:t>・当ホームページの内容の全部又は一部について、</a:t>
                      </a:r>
                      <a:r>
                        <a:rPr lang="ja-JP" altLang="en-US" sz="1200" u="sng" dirty="0" smtClean="0">
                          <a:solidFill>
                            <a:schemeClr val="tx1"/>
                          </a:solidFill>
                          <a:effectLst/>
                        </a:rPr>
                        <a:t>総務省に無断で改変を行うことはできません。</a:t>
                      </a:r>
                      <a:endParaRPr kumimoji="1" lang="ja-JP" altLang="en-US" sz="1200" u="sng" dirty="0" smtClean="0">
                        <a:solidFill>
                          <a:schemeClr val="tx1"/>
                        </a:solidFill>
                      </a:endParaRPr>
                    </a:p>
                  </a:txBody>
                  <a:tcPr/>
                </a:tc>
                <a:tc>
                  <a:txBody>
                    <a:bodyPr/>
                    <a:lstStyle/>
                    <a:p>
                      <a:pPr marL="92075" indent="-92075">
                        <a:lnSpc>
                          <a:spcPts val="1300"/>
                        </a:lnSpc>
                        <a:buFont typeface="Arial" pitchFamily="34" charset="0"/>
                        <a:buNone/>
                      </a:pPr>
                      <a:r>
                        <a:rPr kumimoji="1" lang="ja-JP" altLang="en-US" sz="1200" dirty="0" smtClean="0">
                          <a:solidFill>
                            <a:schemeClr val="tx1"/>
                          </a:solidFill>
                        </a:rPr>
                        <a:t>・</a:t>
                      </a:r>
                      <a:r>
                        <a:rPr kumimoji="1" lang="ja-JP" altLang="en-US" sz="1200" u="sng" dirty="0" smtClean="0">
                          <a:solidFill>
                            <a:srgbClr val="FF0000"/>
                          </a:solidFill>
                        </a:rPr>
                        <a:t>著作権法で認められた行為（私的使用、引用等）のみ事前許諾</a:t>
                      </a:r>
                      <a:r>
                        <a:rPr kumimoji="1" lang="ja-JP" altLang="en-US" sz="1200" dirty="0" smtClean="0">
                          <a:solidFill>
                            <a:schemeClr val="tx1"/>
                          </a:solidFill>
                        </a:rPr>
                        <a:t>されている。（改変等の二次利用は事前許諾されていない）</a:t>
                      </a:r>
                    </a:p>
                  </a:txBody>
                  <a:tcPr/>
                </a:tc>
              </a:tr>
              <a:tr h="1056637">
                <a:tc>
                  <a:txBody>
                    <a:bodyPr/>
                    <a:lstStyle/>
                    <a:p>
                      <a:pPr marL="0" indent="0">
                        <a:lnSpc>
                          <a:spcPts val="1300"/>
                        </a:lnSpc>
                        <a:buFont typeface="Arial" pitchFamily="34" charset="0"/>
                        <a:buNone/>
                      </a:pPr>
                      <a:r>
                        <a:rPr kumimoji="1" lang="ja-JP" altLang="en-US" sz="1200" dirty="0" smtClean="0">
                          <a:solidFill>
                            <a:schemeClr val="tx1"/>
                          </a:solidFill>
                        </a:rPr>
                        <a:t>（総務省統計局ホームページの例）</a:t>
                      </a:r>
                      <a:endParaRPr kumimoji="1" lang="en-US" altLang="ja-JP" sz="1200" dirty="0" smtClean="0">
                        <a:solidFill>
                          <a:schemeClr val="tx1"/>
                        </a:solidFill>
                      </a:endParaRPr>
                    </a:p>
                    <a:p>
                      <a:pPr marL="0" marR="0" indent="0" algn="l" defTabSz="914400" rtl="0" eaLnBrk="1" fontAlgn="auto" latinLnBrk="0" hangingPunct="1">
                        <a:lnSpc>
                          <a:spcPts val="1300"/>
                        </a:lnSpc>
                        <a:spcBef>
                          <a:spcPts val="0"/>
                        </a:spcBef>
                        <a:spcAft>
                          <a:spcPts val="0"/>
                        </a:spcAft>
                        <a:buClrTx/>
                        <a:buSzTx/>
                        <a:buFont typeface="Arial" pitchFamily="34" charset="0"/>
                        <a:buNone/>
                        <a:tabLst/>
                        <a:defRPr/>
                      </a:pPr>
                      <a:r>
                        <a:rPr lang="en-US" altLang="ja-JP" sz="1200" b="0" dirty="0" smtClean="0">
                          <a:solidFill>
                            <a:schemeClr val="tx1"/>
                          </a:solidFill>
                          <a:effectLst/>
                        </a:rPr>
                        <a:t>【</a:t>
                      </a:r>
                      <a:r>
                        <a:rPr lang="ja-JP" altLang="en-US" sz="1200" b="0" dirty="0" smtClean="0">
                          <a:solidFill>
                            <a:schemeClr val="tx1"/>
                          </a:solidFill>
                          <a:effectLst/>
                        </a:rPr>
                        <a:t>著作権について</a:t>
                      </a:r>
                      <a:r>
                        <a:rPr lang="en-US" altLang="ja-JP" sz="1200" b="0" dirty="0" smtClean="0">
                          <a:solidFill>
                            <a:schemeClr val="tx1"/>
                          </a:solidFill>
                          <a:effectLst/>
                        </a:rPr>
                        <a:t>】</a:t>
                      </a:r>
                      <a:endParaRPr kumimoji="1" lang="en-US" altLang="ja-JP" sz="1200" b="0" dirty="0" smtClean="0">
                        <a:solidFill>
                          <a:schemeClr val="tx1"/>
                        </a:solidFill>
                      </a:endParaRPr>
                    </a:p>
                    <a:p>
                      <a:pPr marL="92075" indent="-92075">
                        <a:lnSpc>
                          <a:spcPts val="1300"/>
                        </a:lnSpc>
                        <a:buFont typeface="Arial" pitchFamily="34" charset="0"/>
                        <a:buNone/>
                      </a:pPr>
                      <a:r>
                        <a:rPr kumimoji="1" lang="ja-JP" altLang="en-US" sz="1200" dirty="0" smtClean="0">
                          <a:solidFill>
                            <a:schemeClr val="tx1"/>
                          </a:solidFill>
                        </a:rPr>
                        <a:t>・当ホームページに掲載されている</a:t>
                      </a:r>
                      <a:r>
                        <a:rPr kumimoji="1" lang="ja-JP" altLang="en-US" sz="1200" u="sng" dirty="0" smtClean="0">
                          <a:solidFill>
                            <a:schemeClr val="tx1"/>
                          </a:solidFill>
                        </a:rPr>
                        <a:t>解説文、図等の情報は著作権の対象となっています。</a:t>
                      </a:r>
                      <a:r>
                        <a:rPr kumimoji="1" lang="ja-JP" altLang="en-US" sz="1200" dirty="0" smtClean="0">
                          <a:solidFill>
                            <a:schemeClr val="tx1"/>
                          </a:solidFill>
                        </a:rPr>
                        <a:t>また、ホームページ全体も編集著作物として、著作権の対象となっています。これらの著作権の対象となっている当ホームページの全部または一部は、著作権法及び国際条約により保護されています。</a:t>
                      </a:r>
                      <a:endParaRPr kumimoji="1" lang="en-US" altLang="ja-JP" sz="1200" dirty="0" smtClean="0">
                        <a:solidFill>
                          <a:schemeClr val="tx1"/>
                        </a:solidFill>
                      </a:endParaRPr>
                    </a:p>
                    <a:p>
                      <a:pPr marL="92075" indent="-92075">
                        <a:lnSpc>
                          <a:spcPts val="1300"/>
                        </a:lnSpc>
                        <a:buFont typeface="Arial" pitchFamily="34" charset="0"/>
                        <a:buNone/>
                      </a:pPr>
                      <a:r>
                        <a:rPr kumimoji="1" lang="ja-JP" altLang="en-US" sz="1200" dirty="0" smtClean="0">
                          <a:solidFill>
                            <a:schemeClr val="tx1"/>
                          </a:solidFill>
                        </a:rPr>
                        <a:t>・なお、</a:t>
                      </a:r>
                      <a:r>
                        <a:rPr kumimoji="1" lang="ja-JP" altLang="en-US" sz="1200" u="sng" dirty="0" smtClean="0">
                          <a:solidFill>
                            <a:schemeClr val="tx1"/>
                          </a:solidFill>
                        </a:rPr>
                        <a:t>当ホームページの一部を引用・転載する場合は、著作権法上認められた行為として出所を明示することにより行うことが出来ます。</a:t>
                      </a:r>
                      <a:endParaRPr kumimoji="1" lang="en-US" altLang="ja-JP" sz="1200" u="sng" dirty="0" smtClean="0">
                        <a:solidFill>
                          <a:schemeClr val="tx1"/>
                        </a:solidFill>
                      </a:endParaRPr>
                    </a:p>
                    <a:p>
                      <a:pPr marL="92075" indent="-92075">
                        <a:lnSpc>
                          <a:spcPts val="1300"/>
                        </a:lnSpc>
                        <a:buFont typeface="Arial" pitchFamily="34" charset="0"/>
                        <a:buNone/>
                      </a:pPr>
                      <a:r>
                        <a:rPr kumimoji="1" lang="ja-JP" altLang="en-US" sz="1200" u="none" dirty="0" smtClean="0">
                          <a:solidFill>
                            <a:schemeClr val="tx1"/>
                          </a:solidFill>
                        </a:rPr>
                        <a:t>・</a:t>
                      </a:r>
                      <a:r>
                        <a:rPr kumimoji="1" lang="ja-JP" altLang="en-US" sz="1200" u="sng" dirty="0" smtClean="0">
                          <a:solidFill>
                            <a:schemeClr val="tx1"/>
                          </a:solidFill>
                        </a:rPr>
                        <a:t>商用目的で複製する場合は、予め</a:t>
                      </a:r>
                      <a:r>
                        <a:rPr kumimoji="1" lang="ja-JP" altLang="en-US" sz="1200" u="sng" dirty="0" smtClean="0">
                          <a:solidFill>
                            <a:schemeClr val="tx1"/>
                          </a:solidFill>
                          <a:latin typeface="+mn-ea"/>
                          <a:ea typeface="+mn-ea"/>
                        </a:rPr>
                        <a:t>総務省</a:t>
                      </a:r>
                      <a:r>
                        <a:rPr kumimoji="1" lang="en-US" altLang="ja-JP" sz="1200" u="sng" dirty="0" smtClean="0">
                          <a:solidFill>
                            <a:schemeClr val="tx1"/>
                          </a:solidFill>
                          <a:latin typeface="+mn-ea"/>
                          <a:ea typeface="+mn-ea"/>
                        </a:rPr>
                        <a:t>(stat_webmaster@soumu.go.jp)</a:t>
                      </a:r>
                      <a:r>
                        <a:rPr kumimoji="1" lang="ja-JP" altLang="en-US" sz="1200" u="sng" dirty="0" err="1" smtClean="0">
                          <a:solidFill>
                            <a:schemeClr val="tx1"/>
                          </a:solidFill>
                          <a:latin typeface="+mn-ea"/>
                          <a:ea typeface="+mn-ea"/>
                        </a:rPr>
                        <a:t>まで</a:t>
                      </a:r>
                      <a:r>
                        <a:rPr kumimoji="1" lang="ja-JP" altLang="en-US" sz="1200" u="sng" dirty="0" smtClean="0">
                          <a:solidFill>
                            <a:schemeClr val="tx1"/>
                          </a:solidFill>
                        </a:rPr>
                        <a:t>ご連絡ください。</a:t>
                      </a:r>
                      <a:endParaRPr kumimoji="1" lang="en-US" altLang="ja-JP" sz="1200" u="sng" dirty="0" smtClean="0">
                        <a:solidFill>
                          <a:schemeClr val="tx1"/>
                        </a:solidFill>
                      </a:endParaRPr>
                    </a:p>
                    <a:p>
                      <a:pPr marL="92075" indent="-92075">
                        <a:lnSpc>
                          <a:spcPts val="1300"/>
                        </a:lnSpc>
                        <a:buFont typeface="Arial" pitchFamily="34" charset="0"/>
                        <a:buNone/>
                      </a:pPr>
                      <a:r>
                        <a:rPr kumimoji="1" lang="ja-JP" altLang="en-US" sz="1200" dirty="0" smtClean="0">
                          <a:solidFill>
                            <a:schemeClr val="tx1"/>
                          </a:solidFill>
                        </a:rPr>
                        <a:t>・また、当ホームページの全部又は一部について、</a:t>
                      </a:r>
                      <a:r>
                        <a:rPr kumimoji="1" lang="ja-JP" altLang="en-US" sz="1200" u="sng" dirty="0" smtClean="0">
                          <a:solidFill>
                            <a:schemeClr val="tx1"/>
                          </a:solidFill>
                        </a:rPr>
                        <a:t>総務省に無断で改変を行うことはできません。</a:t>
                      </a:r>
                      <a:endParaRPr kumimoji="1" lang="en-US" altLang="ja-JP" sz="1200" u="sng" dirty="0" smtClean="0">
                        <a:solidFill>
                          <a:schemeClr val="tx1"/>
                        </a:solidFill>
                      </a:endParaRPr>
                    </a:p>
                    <a:p>
                      <a:pPr marL="0" marR="0" indent="0" algn="l" defTabSz="914400" rtl="0" eaLnBrk="1" fontAlgn="auto" latinLnBrk="0" hangingPunct="1">
                        <a:lnSpc>
                          <a:spcPts val="1300"/>
                        </a:lnSpc>
                        <a:spcBef>
                          <a:spcPts val="0"/>
                        </a:spcBef>
                        <a:spcAft>
                          <a:spcPts val="0"/>
                        </a:spcAft>
                        <a:buClrTx/>
                        <a:buSzTx/>
                        <a:buFont typeface="Arial" pitchFamily="34" charset="0"/>
                        <a:buNone/>
                        <a:tabLst/>
                        <a:defRPr/>
                      </a:pPr>
                      <a:r>
                        <a:rPr lang="en-US" altLang="ja-JP" sz="1200" b="0" dirty="0" smtClean="0">
                          <a:solidFill>
                            <a:schemeClr val="tx1"/>
                          </a:solidFill>
                          <a:effectLst/>
                        </a:rPr>
                        <a:t>【</a:t>
                      </a:r>
                      <a:r>
                        <a:rPr lang="ja-JP" altLang="en-US" sz="1200" b="0" dirty="0" smtClean="0">
                          <a:solidFill>
                            <a:schemeClr val="tx1"/>
                          </a:solidFill>
                          <a:effectLst/>
                        </a:rPr>
                        <a:t>引用・転載について</a:t>
                      </a:r>
                      <a:r>
                        <a:rPr lang="en-US" altLang="ja-JP" sz="1200" b="0" dirty="0" smtClean="0">
                          <a:solidFill>
                            <a:schemeClr val="tx1"/>
                          </a:solidFill>
                          <a:effectLst/>
                        </a:rPr>
                        <a:t>】</a:t>
                      </a:r>
                      <a:endParaRPr kumimoji="1" lang="en-US" altLang="ja-JP" sz="1200" b="0" dirty="0" smtClean="0">
                        <a:solidFill>
                          <a:schemeClr val="tx1"/>
                        </a:solidFill>
                      </a:endParaRPr>
                    </a:p>
                    <a:p>
                      <a:pPr marL="92075" indent="-92075">
                        <a:lnSpc>
                          <a:spcPts val="1300"/>
                        </a:lnSpc>
                        <a:buFont typeface="Arial" pitchFamily="34" charset="0"/>
                        <a:buNone/>
                      </a:pPr>
                      <a:r>
                        <a:rPr lang="ja-JP" altLang="en-US" sz="1200" u="none" dirty="0" smtClean="0">
                          <a:solidFill>
                            <a:schemeClr val="tx1"/>
                          </a:solidFill>
                          <a:effectLst/>
                        </a:rPr>
                        <a:t>・</a:t>
                      </a:r>
                      <a:r>
                        <a:rPr lang="ja-JP" altLang="en-US" sz="1200" u="sng" dirty="0" smtClean="0">
                          <a:solidFill>
                            <a:schemeClr val="tx1"/>
                          </a:solidFill>
                          <a:effectLst/>
                        </a:rPr>
                        <a:t>当ホームページの一部（ホームページからダウンロードできるエクセルファイル、</a:t>
                      </a:r>
                      <a:r>
                        <a:rPr lang="en-US" altLang="ja-JP" sz="1200" u="sng" dirty="0" smtClean="0">
                          <a:solidFill>
                            <a:schemeClr val="tx1"/>
                          </a:solidFill>
                          <a:effectLst/>
                        </a:rPr>
                        <a:t>PDF</a:t>
                      </a:r>
                      <a:r>
                        <a:rPr lang="ja-JP" altLang="en-US" sz="1200" u="sng" dirty="0" smtClean="0">
                          <a:solidFill>
                            <a:schemeClr val="tx1"/>
                          </a:solidFill>
                          <a:effectLst/>
                        </a:rPr>
                        <a:t>ファイル等を含む。）を引用・転載する場合には、出典（府省名、統計調査名等）の表記をお願いします。</a:t>
                      </a:r>
                    </a:p>
                  </a:txBody>
                  <a:tcPr/>
                </a:tc>
                <a:tc>
                  <a:txBody>
                    <a:bodyPr/>
                    <a:lstStyle/>
                    <a:p>
                      <a:pPr marL="92075" indent="-92075">
                        <a:lnSpc>
                          <a:spcPts val="1300"/>
                        </a:lnSpc>
                        <a:buFont typeface="Arial" pitchFamily="34" charset="0"/>
                        <a:buNone/>
                      </a:pPr>
                      <a:r>
                        <a:rPr kumimoji="1" lang="ja-JP" altLang="en-US" sz="1200" dirty="0" smtClean="0">
                          <a:solidFill>
                            <a:schemeClr val="tx1"/>
                          </a:solidFill>
                        </a:rPr>
                        <a:t>・</a:t>
                      </a:r>
                      <a:r>
                        <a:rPr kumimoji="1" lang="ja-JP" altLang="en-US" sz="1200" u="sng" dirty="0" smtClean="0">
                          <a:solidFill>
                            <a:srgbClr val="FF0000"/>
                          </a:solidFill>
                        </a:rPr>
                        <a:t>著作権の対象となっているデータの範囲が曖昧</a:t>
                      </a:r>
                      <a:r>
                        <a:rPr kumimoji="1" lang="ja-JP" altLang="en-US" sz="1200" dirty="0" smtClean="0">
                          <a:solidFill>
                            <a:schemeClr val="tx1"/>
                          </a:solidFill>
                        </a:rPr>
                        <a:t>。</a:t>
                      </a:r>
                      <a:endParaRPr kumimoji="1" lang="en-US" altLang="ja-JP" sz="1200" dirty="0" smtClean="0">
                        <a:solidFill>
                          <a:schemeClr val="tx1"/>
                        </a:solidFill>
                      </a:endParaRPr>
                    </a:p>
                    <a:p>
                      <a:pPr marL="92075" indent="-92075">
                        <a:lnSpc>
                          <a:spcPts val="1300"/>
                        </a:lnSpc>
                        <a:buFont typeface="Arial" pitchFamily="34" charset="0"/>
                        <a:buNone/>
                      </a:pPr>
                      <a:r>
                        <a:rPr kumimoji="1" lang="ja-JP" altLang="en-US" sz="1200" dirty="0" smtClean="0">
                          <a:solidFill>
                            <a:schemeClr val="tx1"/>
                          </a:solidFill>
                        </a:rPr>
                        <a:t>・著作権の対象となるものについては、</a:t>
                      </a:r>
                      <a:r>
                        <a:rPr kumimoji="1" lang="ja-JP" altLang="en-US" sz="1200" u="sng" dirty="0" smtClean="0">
                          <a:solidFill>
                            <a:srgbClr val="FF0000"/>
                          </a:solidFill>
                        </a:rPr>
                        <a:t>著作権法で認められた行為（私的使用、引用等）のみ事前許諾</a:t>
                      </a:r>
                      <a:r>
                        <a:rPr kumimoji="1" lang="ja-JP" altLang="en-US" sz="1200" dirty="0" smtClean="0">
                          <a:solidFill>
                            <a:schemeClr val="tx1"/>
                          </a:solidFill>
                        </a:rPr>
                        <a:t>されている。（改変等の二次利用は事前許諾されていない）</a:t>
                      </a:r>
                    </a:p>
                    <a:p>
                      <a:pPr marL="92075" indent="-92075">
                        <a:lnSpc>
                          <a:spcPts val="1300"/>
                        </a:lnSpc>
                        <a:buFont typeface="Arial" pitchFamily="34" charset="0"/>
                        <a:buNone/>
                      </a:pPr>
                      <a:r>
                        <a:rPr kumimoji="1" lang="ja-JP" altLang="en-US" sz="1200" dirty="0" smtClean="0">
                          <a:solidFill>
                            <a:schemeClr val="tx1"/>
                          </a:solidFill>
                        </a:rPr>
                        <a:t>・</a:t>
                      </a:r>
                      <a:r>
                        <a:rPr kumimoji="1" lang="ja-JP" altLang="en-US" sz="1200" u="sng" dirty="0" smtClean="0">
                          <a:solidFill>
                            <a:srgbClr val="FF0000"/>
                          </a:solidFill>
                        </a:rPr>
                        <a:t>商用目的での複製は、事前連絡が必要</a:t>
                      </a:r>
                      <a:r>
                        <a:rPr kumimoji="1" lang="ja-JP" altLang="en-US" sz="1200" dirty="0" smtClean="0">
                          <a:solidFill>
                            <a:schemeClr val="tx1"/>
                          </a:solidFill>
                        </a:rPr>
                        <a:t>とされている。</a:t>
                      </a:r>
                    </a:p>
                  </a:txBody>
                  <a:tcPr/>
                </a:tc>
              </a:tr>
            </a:tbl>
          </a:graphicData>
        </a:graphic>
      </p:graphicFrame>
      <p:sp>
        <p:nvSpPr>
          <p:cNvPr id="10" name="コンテンツ プレースホルダー 1"/>
          <p:cNvSpPr txBox="1">
            <a:spLocks/>
          </p:cNvSpPr>
          <p:nvPr/>
        </p:nvSpPr>
        <p:spPr bwMode="auto">
          <a:xfrm>
            <a:off x="215757" y="994636"/>
            <a:ext cx="8928241" cy="9698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r>
              <a:rPr lang="ja-JP" altLang="en-US" sz="1400" dirty="0" smtClean="0"/>
              <a:t>現在、国が保有する公共データ</a:t>
            </a:r>
            <a:r>
              <a:rPr lang="en-US" altLang="ja-JP" sz="1400" baseline="30000" dirty="0" smtClean="0"/>
              <a:t>※</a:t>
            </a:r>
            <a:r>
              <a:rPr lang="ja-JP" altLang="en-US" sz="1400" dirty="0" smtClean="0"/>
              <a:t>の利用条件としては、次のような例がある。</a:t>
            </a:r>
            <a:endParaRPr lang="en-US" altLang="ja-JP" sz="1400" dirty="0" smtClean="0"/>
          </a:p>
          <a:p>
            <a:r>
              <a:rPr lang="ja-JP" altLang="en-US" sz="1400" dirty="0" smtClean="0"/>
              <a:t>公共データの利用条件をみると、</a:t>
            </a:r>
            <a:r>
              <a:rPr lang="ja-JP" altLang="en-US" sz="1400" u="sng" dirty="0" smtClean="0">
                <a:solidFill>
                  <a:srgbClr val="FF0000"/>
                </a:solidFill>
              </a:rPr>
              <a:t>著作権の権利制限の範囲での利用ができること、データの二次利用についての個別の許諾が必要とすることを内容とするものが多く、公共データの積極的な活用を促すものとはなっていない。</a:t>
            </a:r>
            <a:endParaRPr lang="en-US" altLang="ja-JP" sz="1400" u="sng" dirty="0" smtClean="0">
              <a:solidFill>
                <a:srgbClr val="FF0000"/>
              </a:solidFill>
            </a:endParaRPr>
          </a:p>
          <a:p>
            <a:pPr marL="0" indent="0">
              <a:buNone/>
            </a:pPr>
            <a:endParaRPr lang="en-US" altLang="ja-JP" sz="1800" dirty="0" smtClean="0"/>
          </a:p>
        </p:txBody>
      </p:sp>
      <p:sp>
        <p:nvSpPr>
          <p:cNvPr id="8" name="テキスト ボックス 7"/>
          <p:cNvSpPr txBox="1"/>
          <p:nvPr/>
        </p:nvSpPr>
        <p:spPr>
          <a:xfrm>
            <a:off x="643106" y="1800292"/>
            <a:ext cx="8542723" cy="253916"/>
          </a:xfrm>
          <a:prstGeom prst="rect">
            <a:avLst/>
          </a:prstGeom>
          <a:noFill/>
        </p:spPr>
        <p:txBody>
          <a:bodyPr wrap="none" rtlCol="0">
            <a:spAutoFit/>
          </a:bodyPr>
          <a:lstStyle/>
          <a:p>
            <a:r>
              <a:rPr kumimoji="1" lang="en-US" altLang="ja-JP" sz="1050" dirty="0" smtClean="0">
                <a:latin typeface="ＭＳ Ｐ明朝" pitchFamily="18" charset="-128"/>
                <a:ea typeface="ＭＳ Ｐ明朝" pitchFamily="18" charset="-128"/>
              </a:rPr>
              <a:t>※</a:t>
            </a:r>
            <a:r>
              <a:rPr kumimoji="1" lang="ja-JP" altLang="en-US" sz="1050" dirty="0" smtClean="0">
                <a:latin typeface="ＭＳ Ｐ明朝" pitchFamily="18" charset="-128"/>
                <a:ea typeface="ＭＳ Ｐ明朝" pitchFamily="18" charset="-128"/>
              </a:rPr>
              <a:t>公共データ </a:t>
            </a:r>
            <a:r>
              <a:rPr kumimoji="1" lang="en-US" altLang="ja-JP" sz="1050" dirty="0" smtClean="0">
                <a:latin typeface="ＭＳ Ｐ明朝" pitchFamily="18" charset="-128"/>
                <a:ea typeface="ＭＳ Ｐ明朝" pitchFamily="18" charset="-128"/>
              </a:rPr>
              <a:t>= </a:t>
            </a:r>
            <a:r>
              <a:rPr lang="ja-JP" altLang="en-US" sz="1050" dirty="0" smtClean="0">
                <a:latin typeface="ＭＳ Ｐ明朝" pitchFamily="18" charset="-128"/>
                <a:ea typeface="ＭＳ Ｐ明朝" pitchFamily="18" charset="-128"/>
              </a:rPr>
              <a:t>国、独立行政法人、地方公共団体、公益企業等</a:t>
            </a:r>
            <a:r>
              <a:rPr kumimoji="1" lang="ja-JP" altLang="en-US" sz="1050" dirty="0" smtClean="0">
                <a:latin typeface="ＭＳ Ｐ明朝" pitchFamily="18" charset="-128"/>
                <a:ea typeface="ＭＳ Ｐ明朝" pitchFamily="18" charset="-128"/>
              </a:rPr>
              <a:t>が保有しているデータのこと。統計等の数値データのほか、白書等の著作物を含む。</a:t>
            </a:r>
            <a:endParaRPr kumimoji="1" lang="ja-JP" altLang="en-US" sz="1050" dirty="0">
              <a:latin typeface="ＭＳ Ｐ明朝" pitchFamily="18" charset="-128"/>
              <a:ea typeface="ＭＳ Ｐ明朝" pitchFamily="18" charset="-128"/>
            </a:endParaRPr>
          </a:p>
        </p:txBody>
      </p:sp>
      <p:sp>
        <p:nvSpPr>
          <p:cNvPr id="11" name="テキスト ボックス 10"/>
          <p:cNvSpPr txBox="1"/>
          <p:nvPr/>
        </p:nvSpPr>
        <p:spPr>
          <a:xfrm>
            <a:off x="2844758" y="6222738"/>
            <a:ext cx="6402715" cy="369332"/>
          </a:xfrm>
          <a:prstGeom prst="rect">
            <a:avLst/>
          </a:prstGeom>
          <a:noFill/>
        </p:spPr>
        <p:txBody>
          <a:bodyPr wrap="none" rtlCol="0">
            <a:spAutoFit/>
          </a:bodyPr>
          <a:lstStyle/>
          <a:p>
            <a:r>
              <a:rPr lang="en-US" altLang="ja-JP" sz="900" dirty="0" smtClean="0"/>
              <a:t>【</a:t>
            </a:r>
            <a:r>
              <a:rPr kumimoji="1" lang="ja-JP" altLang="en-US" sz="900" dirty="0" smtClean="0"/>
              <a:t>出典</a:t>
            </a:r>
            <a:r>
              <a:rPr lang="en-US" altLang="ja-JP" sz="900" dirty="0" smtClean="0"/>
              <a:t>】</a:t>
            </a:r>
            <a:r>
              <a:rPr lang="ja-JP" altLang="en-US" sz="900" dirty="0" smtClean="0"/>
              <a:t>「利用条件の記載内容（現状）」</a:t>
            </a:r>
            <a:r>
              <a:rPr kumimoji="1" lang="ja-JP" altLang="en-US" sz="900" dirty="0" smtClean="0"/>
              <a:t> 欄は、総務省</a:t>
            </a:r>
            <a:r>
              <a:rPr lang="ja-JP" altLang="en-US" sz="900" dirty="0"/>
              <a:t>ウェブサイト</a:t>
            </a:r>
            <a:r>
              <a:rPr kumimoji="1" lang="ja-JP" altLang="en-US" sz="900" dirty="0" smtClean="0"/>
              <a:t>（</a:t>
            </a:r>
            <a:r>
              <a:rPr lang="en-US" altLang="ja-JP" sz="900" dirty="0"/>
              <a:t>http://www.soumu.go.jp/menu_kyotsuu/policy/tyosaku.html</a:t>
            </a:r>
            <a:r>
              <a:rPr kumimoji="1" lang="ja-JP" altLang="en-US" sz="900" dirty="0" smtClean="0"/>
              <a:t>）</a:t>
            </a:r>
            <a:endParaRPr kumimoji="1" lang="en-US" altLang="ja-JP" sz="900" dirty="0" smtClean="0"/>
          </a:p>
          <a:p>
            <a:r>
              <a:rPr lang="ja-JP" altLang="en-US" sz="900" dirty="0" smtClean="0"/>
              <a:t>　　　　　及び総務省統計局</a:t>
            </a:r>
            <a:r>
              <a:rPr lang="ja-JP" altLang="en-US" sz="900" dirty="0"/>
              <a:t>ウェブサイト</a:t>
            </a:r>
            <a:r>
              <a:rPr lang="ja-JP" altLang="en-US" sz="900" dirty="0" smtClean="0"/>
              <a:t>（</a:t>
            </a:r>
            <a:r>
              <a:rPr lang="en-US" altLang="ja-JP" sz="900" dirty="0"/>
              <a:t>http://www.stat.go.jp/info/riyou.htm</a:t>
            </a:r>
            <a:r>
              <a:rPr lang="ja-JP" altLang="en-US" sz="900" dirty="0" smtClean="0"/>
              <a:t>）から抜粋</a:t>
            </a:r>
            <a:endParaRPr kumimoji="1" lang="ja-JP" altLang="en-US" sz="9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7</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（２）課題解決の方向性</a:t>
            </a:r>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400" dirty="0"/>
              <a:t>国が保有する公共</a:t>
            </a:r>
            <a:r>
              <a:rPr lang="ja-JP" altLang="en-US" sz="1400" dirty="0" smtClean="0"/>
              <a:t>データを、</a:t>
            </a:r>
            <a:r>
              <a:rPr lang="ja-JP" altLang="en-US" sz="1400" u="sng" dirty="0" smtClean="0">
                <a:solidFill>
                  <a:srgbClr val="FF0000"/>
                </a:solidFill>
              </a:rPr>
              <a:t>広く</a:t>
            </a:r>
            <a:r>
              <a:rPr lang="ja-JP" altLang="en-US" sz="1400" u="sng" dirty="0">
                <a:solidFill>
                  <a:srgbClr val="FF0000"/>
                </a:solidFill>
              </a:rPr>
              <a:t>国民が活用</a:t>
            </a:r>
            <a:r>
              <a:rPr lang="ja-JP" altLang="en-US" sz="1400" u="sng" dirty="0" smtClean="0">
                <a:solidFill>
                  <a:srgbClr val="FF0000"/>
                </a:solidFill>
              </a:rPr>
              <a:t>しやすくするためには、著作権の</a:t>
            </a:r>
            <a:r>
              <a:rPr lang="ja-JP" altLang="en-US" sz="1400" u="sng" dirty="0">
                <a:solidFill>
                  <a:srgbClr val="FF0000"/>
                </a:solidFill>
              </a:rPr>
              <a:t>扱い等の利用条件をより自由度の高いものにしたり、明確化する方向で検討する</a:t>
            </a:r>
            <a:r>
              <a:rPr lang="ja-JP" altLang="en-US" sz="1400" u="sng" dirty="0" smtClean="0">
                <a:solidFill>
                  <a:srgbClr val="FF0000"/>
                </a:solidFill>
              </a:rPr>
              <a:t>こと</a:t>
            </a:r>
            <a:r>
              <a:rPr lang="ja-JP" altLang="en-US" sz="1400" u="sng" dirty="0">
                <a:solidFill>
                  <a:srgbClr val="FF0000"/>
                </a:solidFill>
              </a:rPr>
              <a:t>が</a:t>
            </a:r>
            <a:r>
              <a:rPr lang="ja-JP" altLang="en-US" sz="1400" u="sng" dirty="0" smtClean="0">
                <a:solidFill>
                  <a:srgbClr val="FF0000"/>
                </a:solidFill>
              </a:rPr>
              <a:t>急務</a:t>
            </a:r>
            <a:r>
              <a:rPr lang="ja-JP" altLang="en-US" sz="1400" dirty="0" smtClean="0"/>
              <a:t>である。</a:t>
            </a:r>
            <a:endParaRPr lang="ja-JP" altLang="en-US" sz="1400" dirty="0"/>
          </a:p>
          <a:p>
            <a:pPr>
              <a:lnSpc>
                <a:spcPts val="1400"/>
              </a:lnSpc>
              <a:spcBef>
                <a:spcPts val="300"/>
              </a:spcBef>
            </a:pPr>
            <a:r>
              <a:rPr lang="ja-JP" altLang="en-US" sz="1400" dirty="0" smtClean="0"/>
              <a:t>上記</a:t>
            </a:r>
            <a:r>
              <a:rPr lang="ja-JP" altLang="en-US" sz="1400" dirty="0"/>
              <a:t>の検討に当たっては、</a:t>
            </a:r>
            <a:r>
              <a:rPr lang="ja-JP" altLang="en-US" sz="1400" u="sng" dirty="0">
                <a:solidFill>
                  <a:srgbClr val="FF0000"/>
                </a:solidFill>
              </a:rPr>
              <a:t>国が保有する公共データは税金で作ったものであり、</a:t>
            </a:r>
            <a:r>
              <a:rPr lang="ja-JP" altLang="en-US" sz="1400" u="sng" dirty="0" smtClean="0">
                <a:solidFill>
                  <a:srgbClr val="FF0000"/>
                </a:solidFill>
              </a:rPr>
              <a:t>国民</a:t>
            </a:r>
            <a:r>
              <a:rPr lang="ja-JP" altLang="en-US" sz="1400" u="sng" dirty="0">
                <a:solidFill>
                  <a:srgbClr val="FF0000"/>
                </a:solidFill>
              </a:rPr>
              <a:t>共有</a:t>
            </a:r>
            <a:r>
              <a:rPr lang="ja-JP" altLang="en-US" sz="1400" u="sng" dirty="0" smtClean="0">
                <a:solidFill>
                  <a:srgbClr val="FF0000"/>
                </a:solidFill>
              </a:rPr>
              <a:t>の財産</a:t>
            </a:r>
            <a:r>
              <a:rPr lang="ja-JP" altLang="en-US" sz="1400" u="sng" dirty="0">
                <a:solidFill>
                  <a:srgbClr val="FF0000"/>
                </a:solidFill>
              </a:rPr>
              <a:t>であるという観点を十分に踏まえる</a:t>
            </a:r>
            <a:r>
              <a:rPr lang="ja-JP" altLang="en-US" sz="1400" u="sng" dirty="0" smtClean="0">
                <a:solidFill>
                  <a:srgbClr val="FF0000"/>
                </a:solidFill>
              </a:rPr>
              <a:t>必要</a:t>
            </a:r>
            <a:r>
              <a:rPr lang="ja-JP" altLang="en-US" sz="1400" dirty="0" smtClean="0"/>
              <a:t>がある。</a:t>
            </a:r>
            <a:endParaRPr lang="en-US" altLang="ja-JP" sz="1400" dirty="0" smtClean="0"/>
          </a:p>
          <a:p>
            <a:pPr marL="0" indent="0">
              <a:lnSpc>
                <a:spcPts val="1400"/>
              </a:lnSpc>
              <a:spcBef>
                <a:spcPts val="300"/>
              </a:spcBef>
              <a:buNone/>
            </a:pPr>
            <a:r>
              <a:rPr kumimoji="1" lang="ja-JP" altLang="en-US" sz="1400" dirty="0" smtClean="0"/>
              <a:t>　　</a:t>
            </a:r>
            <a:r>
              <a:rPr kumimoji="1" lang="en-US" altLang="ja-JP" sz="1200" dirty="0" smtClean="0">
                <a:latin typeface="ＭＳ Ｐ明朝" pitchFamily="18" charset="-128"/>
                <a:ea typeface="ＭＳ Ｐ明朝" pitchFamily="18" charset="-128"/>
              </a:rPr>
              <a:t>※</a:t>
            </a:r>
            <a:r>
              <a:rPr kumimoji="1" lang="ja-JP" altLang="en-US" sz="1200" dirty="0" smtClean="0">
                <a:latin typeface="ＭＳ Ｐ明朝" pitchFamily="18" charset="-128"/>
                <a:ea typeface="ＭＳ Ｐ明朝" pitchFamily="18" charset="-128"/>
              </a:rPr>
              <a:t>なお、著作権がない公共データ（数値データ、法令等）については、著作権がない旨を</a:t>
            </a:r>
            <a:r>
              <a:rPr lang="ja-JP" altLang="en-US" sz="1200" dirty="0">
                <a:latin typeface="ＭＳ Ｐ明朝" pitchFamily="18" charset="-128"/>
                <a:ea typeface="ＭＳ Ｐ明朝" pitchFamily="18" charset="-128"/>
              </a:rPr>
              <a:t>表示</a:t>
            </a:r>
            <a:r>
              <a:rPr kumimoji="1" lang="ja-JP" altLang="en-US" sz="1200" dirty="0" smtClean="0">
                <a:latin typeface="ＭＳ Ｐ明朝" pitchFamily="18" charset="-128"/>
                <a:ea typeface="ＭＳ Ｐ明朝" pitchFamily="18" charset="-128"/>
              </a:rPr>
              <a:t>する方法を検討することが必要。</a:t>
            </a:r>
            <a:endParaRPr kumimoji="1" lang="en-US" altLang="ja-JP" sz="1200" dirty="0" smtClean="0">
              <a:latin typeface="ＭＳ Ｐ明朝" pitchFamily="18" charset="-128"/>
              <a:ea typeface="ＭＳ Ｐ明朝" pitchFamily="18" charset="-128"/>
            </a:endParaRPr>
          </a:p>
          <a:p>
            <a:pPr>
              <a:lnSpc>
                <a:spcPts val="1400"/>
              </a:lnSpc>
              <a:spcBef>
                <a:spcPts val="300"/>
              </a:spcBef>
            </a:pPr>
            <a:endParaRPr kumimoji="1" lang="en-US" altLang="ja-JP" sz="1800" dirty="0" smtClean="0"/>
          </a:p>
        </p:txBody>
      </p:sp>
      <p:graphicFrame>
        <p:nvGraphicFramePr>
          <p:cNvPr id="4" name="表 3"/>
          <p:cNvGraphicFramePr>
            <a:graphicFrameLocks noGrp="1"/>
          </p:cNvGraphicFramePr>
          <p:nvPr>
            <p:extLst>
              <p:ext uri="{D42A27DB-BD31-4B8C-83A1-F6EECF244321}">
                <p14:modId xmlns:p14="http://schemas.microsoft.com/office/powerpoint/2010/main" val="2444224382"/>
              </p:ext>
            </p:extLst>
          </p:nvPr>
        </p:nvGraphicFramePr>
        <p:xfrm>
          <a:off x="580047" y="2040959"/>
          <a:ext cx="8317373" cy="3794760"/>
        </p:xfrm>
        <a:graphic>
          <a:graphicData uri="http://schemas.openxmlformats.org/drawingml/2006/table">
            <a:tbl>
              <a:tblPr firstRow="1" bandRow="1">
                <a:tableStyleId>{5C22544A-7EE6-4342-B048-85BDC9FD1C3A}</a:tableStyleId>
              </a:tblPr>
              <a:tblGrid>
                <a:gridCol w="2070686"/>
                <a:gridCol w="6246687"/>
              </a:tblGrid>
              <a:tr h="261688">
                <a:tc>
                  <a:txBody>
                    <a:bodyPr/>
                    <a:lstStyle/>
                    <a:p>
                      <a:pPr algn="ctr">
                        <a:lnSpc>
                          <a:spcPts val="1500"/>
                        </a:lnSpc>
                      </a:pPr>
                      <a:r>
                        <a:rPr kumimoji="1" lang="ja-JP" altLang="en-US" sz="1400" dirty="0" smtClean="0"/>
                        <a:t>課題解決の方向性</a:t>
                      </a:r>
                      <a:endParaRPr kumimoji="1" lang="ja-JP" altLang="en-US" sz="1400" dirty="0"/>
                    </a:p>
                  </a:txBody>
                  <a:tcPr/>
                </a:tc>
                <a:tc>
                  <a:txBody>
                    <a:bodyPr/>
                    <a:lstStyle/>
                    <a:p>
                      <a:pPr algn="ctr">
                        <a:lnSpc>
                          <a:spcPts val="1500"/>
                        </a:lnSpc>
                      </a:pPr>
                      <a:r>
                        <a:rPr kumimoji="1" lang="ja-JP" altLang="en-US" sz="1400" dirty="0" smtClean="0"/>
                        <a:t>具体的内容と課題</a:t>
                      </a:r>
                      <a:endParaRPr kumimoji="1" lang="ja-JP" altLang="en-US" sz="1400" dirty="0"/>
                    </a:p>
                  </a:txBody>
                  <a:tcPr/>
                </a:tc>
              </a:tr>
              <a:tr h="1097753">
                <a:tc>
                  <a:txBody>
                    <a:bodyPr/>
                    <a:lstStyle/>
                    <a:p>
                      <a:pPr>
                        <a:lnSpc>
                          <a:spcPts val="1500"/>
                        </a:lnSpc>
                      </a:pPr>
                      <a:r>
                        <a:rPr kumimoji="1" lang="ja-JP" altLang="en-US" sz="1400" dirty="0" smtClean="0"/>
                        <a:t>（１）パブリックドメイン化</a:t>
                      </a:r>
                      <a:endParaRPr kumimoji="1" lang="ja-JP" altLang="en-US" sz="1400" dirty="0"/>
                    </a:p>
                  </a:txBody>
                  <a:tcPr/>
                </a:tc>
                <a:tc>
                  <a:txBody>
                    <a:bodyPr/>
                    <a:lstStyle/>
                    <a:p>
                      <a:pPr marL="174625" indent="-174625">
                        <a:lnSpc>
                          <a:spcPts val="1500"/>
                        </a:lnSpc>
                        <a:buFont typeface="Arial" pitchFamily="34" charset="0"/>
                        <a:buNone/>
                      </a:pPr>
                      <a:r>
                        <a:rPr kumimoji="1" lang="ja-JP" altLang="en-US" sz="1400" dirty="0" smtClean="0">
                          <a:solidFill>
                            <a:schemeClr val="tx1"/>
                          </a:solidFill>
                        </a:rPr>
                        <a:t>○　米国の立法例に倣い、国が保有する公共データには</a:t>
                      </a:r>
                      <a:r>
                        <a:rPr kumimoji="1" lang="ja-JP" altLang="en-US" sz="1400" u="sng" dirty="0" smtClean="0">
                          <a:solidFill>
                            <a:schemeClr val="tx1"/>
                          </a:solidFill>
                        </a:rPr>
                        <a:t>著作権が発生しないよう著作権法を改正すれば、利用者にとっては最も自由度が高まる。</a:t>
                      </a:r>
                      <a:endParaRPr kumimoji="1" lang="en-US" altLang="ja-JP" sz="1400" u="sng" dirty="0" smtClean="0">
                        <a:solidFill>
                          <a:schemeClr val="tx1"/>
                        </a:solidFill>
                      </a:endParaRPr>
                    </a:p>
                    <a:p>
                      <a:pPr marL="0" indent="0">
                        <a:lnSpc>
                          <a:spcPts val="1500"/>
                        </a:lnSpc>
                        <a:buFont typeface="Arial" pitchFamily="34" charset="0"/>
                        <a:buNone/>
                      </a:pPr>
                      <a:r>
                        <a:rPr kumimoji="1" lang="en-US" altLang="ja-JP" sz="1400" dirty="0" smtClean="0">
                          <a:solidFill>
                            <a:schemeClr val="tx1"/>
                          </a:solidFill>
                        </a:rPr>
                        <a:t>×</a:t>
                      </a:r>
                      <a:r>
                        <a:rPr kumimoji="1" lang="ja-JP" altLang="en-US" sz="1400" dirty="0" smtClean="0">
                          <a:solidFill>
                            <a:schemeClr val="tx1"/>
                          </a:solidFill>
                        </a:rPr>
                        <a:t>　一方で、</a:t>
                      </a:r>
                      <a:r>
                        <a:rPr kumimoji="1" lang="ja-JP" altLang="en-US" sz="1400" u="sng" dirty="0" smtClean="0">
                          <a:solidFill>
                            <a:schemeClr val="tx1"/>
                          </a:solidFill>
                        </a:rPr>
                        <a:t>著作権法の改正には長期間の検討が必要</a:t>
                      </a:r>
                      <a:r>
                        <a:rPr kumimoji="1" lang="ja-JP" altLang="en-US" sz="1400" dirty="0" smtClean="0">
                          <a:solidFill>
                            <a:schemeClr val="tx1"/>
                          </a:solidFill>
                        </a:rPr>
                        <a:t>。</a:t>
                      </a:r>
                      <a:endParaRPr kumimoji="1" lang="en-US" altLang="ja-JP" sz="1400" dirty="0" smtClean="0">
                        <a:solidFill>
                          <a:schemeClr val="tx1"/>
                        </a:solidFill>
                      </a:endParaRPr>
                    </a:p>
                    <a:p>
                      <a:pPr marL="266700" indent="-266700">
                        <a:lnSpc>
                          <a:spcPts val="1500"/>
                        </a:lnSpc>
                        <a:buFont typeface="Arial" pitchFamily="34" charset="0"/>
                        <a:buNone/>
                      </a:pPr>
                      <a:r>
                        <a:rPr kumimoji="1" lang="ja-JP" altLang="en-US" sz="1100" dirty="0" smtClean="0">
                          <a:solidFill>
                            <a:schemeClr val="tx1"/>
                          </a:solidFill>
                          <a:latin typeface="ＭＳ Ｐ明朝" pitchFamily="18" charset="-128"/>
                          <a:ea typeface="ＭＳ Ｐ明朝" pitchFamily="18" charset="-128"/>
                        </a:rPr>
                        <a:t>　　</a:t>
                      </a:r>
                      <a:r>
                        <a:rPr kumimoji="1" lang="en-US" altLang="ja-JP" sz="1100" dirty="0" smtClean="0">
                          <a:solidFill>
                            <a:schemeClr val="tx1"/>
                          </a:solidFill>
                          <a:latin typeface="ＭＳ Ｐ明朝" pitchFamily="18" charset="-128"/>
                          <a:ea typeface="ＭＳ Ｐ明朝" pitchFamily="18" charset="-128"/>
                        </a:rPr>
                        <a:t>※</a:t>
                      </a:r>
                      <a:r>
                        <a:rPr kumimoji="1" lang="ja-JP" altLang="en-US" sz="1100" dirty="0" smtClean="0">
                          <a:solidFill>
                            <a:schemeClr val="tx1"/>
                          </a:solidFill>
                          <a:latin typeface="ＭＳ Ｐ明朝" pitchFamily="18" charset="-128"/>
                          <a:ea typeface="ＭＳ Ｐ明朝" pitchFamily="18" charset="-128"/>
                        </a:rPr>
                        <a:t>　著作権法は、創作を奨励するためのインセンティブとして著作権という独占権を与える制度であるが、国民の税金を用いて作成される公共データの創出プロセスに著作権がインセンティブとして働く余地はないと考えられる。</a:t>
                      </a:r>
                      <a:endParaRPr kumimoji="1" lang="en-US" altLang="ja-JP" sz="1100" dirty="0" smtClean="0">
                        <a:solidFill>
                          <a:schemeClr val="tx1"/>
                        </a:solidFill>
                        <a:latin typeface="ＭＳ Ｐ明朝" pitchFamily="18" charset="-128"/>
                        <a:ea typeface="ＭＳ Ｐ明朝" pitchFamily="18" charset="-128"/>
                      </a:endParaRPr>
                    </a:p>
                  </a:txBody>
                  <a:tcPr/>
                </a:tc>
              </a:tr>
              <a:tr h="808536">
                <a:tc>
                  <a:txBody>
                    <a:bodyPr/>
                    <a:lstStyle/>
                    <a:p>
                      <a:pPr>
                        <a:lnSpc>
                          <a:spcPts val="1500"/>
                        </a:lnSpc>
                      </a:pPr>
                      <a:r>
                        <a:rPr kumimoji="1" lang="ja-JP" altLang="en-US" sz="1400" dirty="0" smtClean="0"/>
                        <a:t>（２）国の著作権の放棄</a:t>
                      </a:r>
                      <a:endParaRPr kumimoji="1" lang="ja-JP" altLang="en-US" sz="1400" dirty="0"/>
                    </a:p>
                  </a:txBody>
                  <a:tcPr/>
                </a:tc>
                <a:tc>
                  <a:txBody>
                    <a:bodyPr/>
                    <a:lstStyle/>
                    <a:p>
                      <a:pPr marL="174625" indent="-174625">
                        <a:lnSpc>
                          <a:spcPts val="1500"/>
                        </a:lnSpc>
                        <a:buFont typeface="Arial" pitchFamily="34" charset="0"/>
                        <a:buNone/>
                      </a:pPr>
                      <a:r>
                        <a:rPr kumimoji="1" lang="ja-JP" altLang="en-US" sz="1400" dirty="0" smtClean="0">
                          <a:solidFill>
                            <a:schemeClr val="tx1"/>
                          </a:solidFill>
                        </a:rPr>
                        <a:t>○　現行の著作権法の枠組みの下、著作権法によって自動的に付与された</a:t>
                      </a:r>
                      <a:r>
                        <a:rPr kumimoji="1" lang="ja-JP" altLang="en-US" sz="1400" u="sng" dirty="0" smtClean="0">
                          <a:solidFill>
                            <a:schemeClr val="tx1"/>
                          </a:solidFill>
                        </a:rPr>
                        <a:t>権利を国が自ら放棄することでも利用者の自由度は高まる</a:t>
                      </a:r>
                      <a:r>
                        <a:rPr kumimoji="1" lang="ja-JP" altLang="en-US" sz="1400" dirty="0" smtClean="0">
                          <a:solidFill>
                            <a:schemeClr val="tx1"/>
                          </a:solidFill>
                        </a:rPr>
                        <a:t>。</a:t>
                      </a:r>
                      <a:endParaRPr kumimoji="1" lang="en-US" altLang="ja-JP" sz="1400" dirty="0" smtClean="0">
                        <a:solidFill>
                          <a:schemeClr val="tx1"/>
                        </a:solidFill>
                      </a:endParaRPr>
                    </a:p>
                    <a:p>
                      <a:pPr marL="174625" indent="-174625">
                        <a:lnSpc>
                          <a:spcPts val="1500"/>
                        </a:lnSpc>
                        <a:buFont typeface="Arial" pitchFamily="34" charset="0"/>
                        <a:buNone/>
                      </a:pPr>
                      <a:r>
                        <a:rPr kumimoji="1" lang="en-US" altLang="ja-JP" sz="1400" dirty="0" smtClean="0">
                          <a:solidFill>
                            <a:schemeClr val="tx1"/>
                          </a:solidFill>
                        </a:rPr>
                        <a:t>×</a:t>
                      </a:r>
                      <a:r>
                        <a:rPr kumimoji="1" lang="ja-JP" altLang="en-US" sz="1400" dirty="0" smtClean="0">
                          <a:solidFill>
                            <a:schemeClr val="tx1"/>
                          </a:solidFill>
                        </a:rPr>
                        <a:t>　一方で、</a:t>
                      </a:r>
                      <a:r>
                        <a:rPr kumimoji="1" lang="ja-JP" altLang="en-US" sz="1400" u="none" dirty="0" smtClean="0">
                          <a:solidFill>
                            <a:schemeClr val="tx1"/>
                          </a:solidFill>
                        </a:rPr>
                        <a:t>著作権も国・地方公共団体の財産権の一部であり、</a:t>
                      </a:r>
                      <a:r>
                        <a:rPr kumimoji="1" lang="ja-JP" altLang="en-US" sz="1400" u="sng" dirty="0" smtClean="0">
                          <a:solidFill>
                            <a:schemeClr val="tx1"/>
                          </a:solidFill>
                        </a:rPr>
                        <a:t>国有財産法、地方自治法、補助金等適正化法等との関係において、権利放棄を行うことが適当かどうか検討が必要</a:t>
                      </a:r>
                      <a:r>
                        <a:rPr kumimoji="1" lang="ja-JP" altLang="en-US" sz="1400" dirty="0" smtClean="0">
                          <a:solidFill>
                            <a:schemeClr val="tx1"/>
                          </a:solidFill>
                        </a:rPr>
                        <a:t>。</a:t>
                      </a:r>
                      <a:endParaRPr kumimoji="1" lang="ja-JP" altLang="en-US" sz="1400" dirty="0">
                        <a:solidFill>
                          <a:schemeClr val="tx1"/>
                        </a:solidFill>
                      </a:endParaRPr>
                    </a:p>
                  </a:txBody>
                  <a:tcPr/>
                </a:tc>
              </a:tr>
              <a:tr h="1076006">
                <a:tc>
                  <a:txBody>
                    <a:bodyPr/>
                    <a:lstStyle/>
                    <a:p>
                      <a:pPr marL="266700" indent="-266700">
                        <a:lnSpc>
                          <a:spcPts val="1500"/>
                        </a:lnSpc>
                      </a:pPr>
                      <a:r>
                        <a:rPr kumimoji="1" lang="ja-JP" altLang="en-US" sz="1400" dirty="0" smtClean="0"/>
                        <a:t>（３）二次利用促進のための利用条件（ライセンス）の採用</a:t>
                      </a:r>
                      <a:endParaRPr kumimoji="1" lang="ja-JP" altLang="en-US" sz="1400" dirty="0"/>
                    </a:p>
                  </a:txBody>
                  <a:tcPr/>
                </a:tc>
                <a:tc>
                  <a:txBody>
                    <a:bodyPr/>
                    <a:lstStyle/>
                    <a:p>
                      <a:pPr marL="174625" indent="-174625">
                        <a:lnSpc>
                          <a:spcPts val="1500"/>
                        </a:lnSpc>
                        <a:buFont typeface="Arial" pitchFamily="34" charset="0"/>
                        <a:buNone/>
                      </a:pPr>
                      <a:r>
                        <a:rPr kumimoji="1" lang="ja-JP" altLang="en-US" sz="1400" dirty="0" smtClean="0">
                          <a:solidFill>
                            <a:schemeClr val="tx1"/>
                          </a:solidFill>
                        </a:rPr>
                        <a:t>○　欧州の一部や豪・ニュージーランドの例に倣い、国が著作権を有することを前提としつつ、</a:t>
                      </a:r>
                      <a:r>
                        <a:rPr kumimoji="1" lang="ja-JP" altLang="en-US" sz="1400" u="sng" dirty="0" smtClean="0">
                          <a:solidFill>
                            <a:srgbClr val="FF0000"/>
                          </a:solidFill>
                        </a:rPr>
                        <a:t>二次利用を促進するために著作権の一部の不行使を宣言したライセンスを採用</a:t>
                      </a:r>
                      <a:r>
                        <a:rPr kumimoji="1" lang="ja-JP" altLang="en-US" sz="1400" dirty="0" smtClean="0">
                          <a:solidFill>
                            <a:schemeClr val="tx1"/>
                          </a:solidFill>
                        </a:rPr>
                        <a:t>し、</a:t>
                      </a:r>
                      <a:r>
                        <a:rPr kumimoji="1" lang="ja-JP" altLang="en-US" sz="1400" u="sng" dirty="0" smtClean="0">
                          <a:solidFill>
                            <a:srgbClr val="FF0000"/>
                          </a:solidFill>
                        </a:rPr>
                        <a:t>利用者にわかりやすく利用できる範囲を表示し、個別の交渉なしにオンラインで処理</a:t>
                      </a:r>
                      <a:r>
                        <a:rPr kumimoji="1" lang="ja-JP" altLang="en-US" sz="1400" dirty="0" smtClean="0">
                          <a:solidFill>
                            <a:schemeClr val="tx1"/>
                          </a:solidFill>
                        </a:rPr>
                        <a:t>できるようにしていくのが、効果が高く早期の実現が可能。</a:t>
                      </a:r>
                      <a:endParaRPr kumimoji="1" lang="en-US" altLang="ja-JP" sz="1400" dirty="0" smtClean="0">
                        <a:solidFill>
                          <a:schemeClr val="tx1"/>
                        </a:solidFill>
                      </a:endParaRPr>
                    </a:p>
                    <a:p>
                      <a:pPr marL="360363" indent="-360363">
                        <a:lnSpc>
                          <a:spcPts val="1500"/>
                        </a:lnSpc>
                        <a:buFont typeface="Arial" pitchFamily="34" charset="0"/>
                        <a:buNone/>
                      </a:pPr>
                      <a:r>
                        <a:rPr kumimoji="1" lang="ja-JP" altLang="en-US" sz="1200" dirty="0" smtClean="0">
                          <a:solidFill>
                            <a:schemeClr val="tx1"/>
                          </a:solidFill>
                          <a:latin typeface="ＭＳ Ｐ明朝" pitchFamily="18" charset="-128"/>
                          <a:ea typeface="ＭＳ Ｐ明朝" pitchFamily="18" charset="-128"/>
                        </a:rPr>
                        <a:t>　　</a:t>
                      </a:r>
                      <a:r>
                        <a:rPr kumimoji="1" lang="en-US" altLang="ja-JP" sz="1200" dirty="0" smtClean="0">
                          <a:solidFill>
                            <a:schemeClr val="tx1"/>
                          </a:solidFill>
                          <a:latin typeface="ＭＳ Ｐ明朝" pitchFamily="18" charset="-128"/>
                          <a:ea typeface="ＭＳ Ｐ明朝" pitchFamily="18" charset="-128"/>
                        </a:rPr>
                        <a:t>※</a:t>
                      </a:r>
                      <a:r>
                        <a:rPr kumimoji="1" lang="ja-JP" altLang="en-US" sz="1200" dirty="0" smtClean="0">
                          <a:solidFill>
                            <a:schemeClr val="tx1"/>
                          </a:solidFill>
                          <a:latin typeface="ＭＳ Ｐ明朝" pitchFamily="18" charset="-128"/>
                          <a:ea typeface="ＭＳ Ｐ明朝" pitchFamily="18" charset="-128"/>
                        </a:rPr>
                        <a:t>　具体的にどのライセンスを選定するかの検討にあたっては、諸外国で採用されているライセンスとの互換性確保等の観点が必要（詳細は、</a:t>
                      </a:r>
                      <a:r>
                        <a:rPr kumimoji="1" lang="en-US" altLang="ja-JP" sz="1200" dirty="0" smtClean="0">
                          <a:solidFill>
                            <a:schemeClr val="tx1"/>
                          </a:solidFill>
                          <a:latin typeface="ＭＳ Ｐ明朝" pitchFamily="18" charset="-128"/>
                          <a:ea typeface="ＭＳ Ｐ明朝" pitchFamily="18" charset="-128"/>
                        </a:rPr>
                        <a:t>P.13</a:t>
                      </a:r>
                      <a:r>
                        <a:rPr kumimoji="1" lang="ja-JP" altLang="en-US" sz="1200" dirty="0" smtClean="0">
                          <a:solidFill>
                            <a:schemeClr val="tx1"/>
                          </a:solidFill>
                          <a:latin typeface="ＭＳ Ｐ明朝" pitchFamily="18" charset="-128"/>
                          <a:ea typeface="ＭＳ Ｐ明朝" pitchFamily="18" charset="-128"/>
                        </a:rPr>
                        <a:t>参照）。</a:t>
                      </a:r>
                      <a:endParaRPr kumimoji="1" lang="ja-JP" altLang="en-US" sz="1200" dirty="0">
                        <a:solidFill>
                          <a:schemeClr val="tx1"/>
                        </a:solidFill>
                        <a:latin typeface="ＭＳ Ｐ明朝" pitchFamily="18" charset="-128"/>
                        <a:ea typeface="ＭＳ Ｐ明朝" pitchFamily="18" charset="-128"/>
                      </a:endParaRPr>
                    </a:p>
                  </a:txBody>
                  <a:tcPr/>
                </a:tc>
              </a:tr>
            </a:tbl>
          </a:graphicData>
        </a:graphic>
      </p:graphicFrame>
      <p:sp>
        <p:nvSpPr>
          <p:cNvPr id="5" name="正方形/長方形 4"/>
          <p:cNvSpPr/>
          <p:nvPr/>
        </p:nvSpPr>
        <p:spPr>
          <a:xfrm>
            <a:off x="184936" y="5998617"/>
            <a:ext cx="8866598" cy="630942"/>
          </a:xfrm>
          <a:prstGeom prst="rect">
            <a:avLst/>
          </a:prstGeom>
        </p:spPr>
        <p:txBody>
          <a:bodyPr wrap="square">
            <a:spAutoFit/>
          </a:bodyPr>
          <a:lstStyle/>
          <a:p>
            <a:pPr>
              <a:lnSpc>
                <a:spcPts val="1400"/>
              </a:lnSpc>
            </a:pPr>
            <a:r>
              <a:rPr lang="ja-JP" altLang="en-US" sz="1400" dirty="0"/>
              <a:t>著作権のある公共データに</a:t>
            </a:r>
            <a:r>
              <a:rPr lang="ja-JP" altLang="en-US" sz="1400" dirty="0" smtClean="0"/>
              <a:t>ついて、（</a:t>
            </a:r>
            <a:r>
              <a:rPr lang="ja-JP" altLang="en-US" sz="1400" dirty="0"/>
              <a:t>１）と（２</a:t>
            </a:r>
            <a:r>
              <a:rPr lang="ja-JP" altLang="en-US" sz="1400" dirty="0" smtClean="0"/>
              <a:t>）</a:t>
            </a:r>
            <a:r>
              <a:rPr lang="ja-JP" altLang="en-US" sz="1400" dirty="0"/>
              <a:t>の</a:t>
            </a:r>
            <a:r>
              <a:rPr lang="ja-JP" altLang="en-US" sz="1400" dirty="0" smtClean="0"/>
              <a:t>方法は</a:t>
            </a:r>
            <a:r>
              <a:rPr lang="ja-JP" altLang="en-US" sz="1400" dirty="0"/>
              <a:t>、現行法の</a:t>
            </a:r>
            <a:r>
              <a:rPr lang="ja-JP" altLang="en-US" sz="1400" dirty="0" smtClean="0"/>
              <a:t>改正を含む中長期の検討が必要となる一方、オープンデータの早急な推進が求められていることを踏まえ、</a:t>
            </a:r>
            <a:r>
              <a:rPr lang="ja-JP" altLang="en-US" sz="1400" u="sng" dirty="0" smtClean="0">
                <a:solidFill>
                  <a:srgbClr val="FF0000"/>
                </a:solidFill>
              </a:rPr>
              <a:t>データガバナンス</a:t>
            </a:r>
            <a:r>
              <a:rPr lang="ja-JP" altLang="en-US" sz="1400" u="sng" dirty="0">
                <a:solidFill>
                  <a:srgbClr val="FF0000"/>
                </a:solidFill>
              </a:rPr>
              <a:t>委員会では</a:t>
            </a:r>
            <a:r>
              <a:rPr lang="ja-JP" altLang="en-US" sz="1400" u="sng" dirty="0" smtClean="0">
                <a:solidFill>
                  <a:srgbClr val="FF0000"/>
                </a:solidFill>
              </a:rPr>
              <a:t>、</a:t>
            </a:r>
            <a:r>
              <a:rPr lang="ja-JP" altLang="en-US" sz="1400" u="sng" dirty="0">
                <a:solidFill>
                  <a:srgbClr val="FF0000"/>
                </a:solidFill>
              </a:rPr>
              <a:t>簡便</a:t>
            </a:r>
            <a:r>
              <a:rPr lang="ja-JP" altLang="en-US" sz="1400" u="sng" dirty="0" smtClean="0">
                <a:solidFill>
                  <a:srgbClr val="FF0000"/>
                </a:solidFill>
              </a:rPr>
              <a:t>な著作権処理</a:t>
            </a:r>
            <a:r>
              <a:rPr lang="ja-JP" altLang="en-US" sz="1400" u="sng" dirty="0">
                <a:solidFill>
                  <a:srgbClr val="FF0000"/>
                </a:solidFill>
              </a:rPr>
              <a:t>を行うことができ、かつ早期の実現が</a:t>
            </a:r>
            <a:r>
              <a:rPr lang="ja-JP" altLang="en-US" sz="1400" u="sng" dirty="0" smtClean="0">
                <a:solidFill>
                  <a:srgbClr val="FF0000"/>
                </a:solidFill>
              </a:rPr>
              <a:t>可能と</a:t>
            </a:r>
            <a:r>
              <a:rPr lang="ja-JP" altLang="en-US" sz="1400" u="sng" dirty="0">
                <a:solidFill>
                  <a:srgbClr val="FF0000"/>
                </a:solidFill>
              </a:rPr>
              <a:t>考えられる（３）二次利用促進のためのライセンスの採用について検討</a:t>
            </a:r>
            <a:r>
              <a:rPr lang="ja-JP" altLang="en-US" sz="1400" dirty="0"/>
              <a:t>する。</a:t>
            </a:r>
            <a:endParaRPr lang="en-US" altLang="ja-JP" sz="1400" dirty="0"/>
          </a:p>
        </p:txBody>
      </p:sp>
      <p:sp>
        <p:nvSpPr>
          <p:cNvPr id="7" name="下矢印 6"/>
          <p:cNvSpPr/>
          <p:nvPr/>
        </p:nvSpPr>
        <p:spPr>
          <a:xfrm>
            <a:off x="4044950" y="5877272"/>
            <a:ext cx="1054100" cy="111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5581729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smtClean="0"/>
              <a:t>参考１：著作権の権利内容</a:t>
            </a:r>
            <a:endParaRPr kumimoji="1" lang="ja-JP" altLang="en-US" sz="2400" dirty="0"/>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8</a:t>
            </a:fld>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741048435"/>
              </p:ext>
            </p:extLst>
          </p:nvPr>
        </p:nvGraphicFramePr>
        <p:xfrm>
          <a:off x="837862" y="1486461"/>
          <a:ext cx="7406640" cy="720090"/>
        </p:xfrm>
        <a:graphic>
          <a:graphicData uri="http://schemas.openxmlformats.org/drawingml/2006/table">
            <a:tbl>
              <a:tblPr firstRow="1" firstCol="1" bandRow="1">
                <a:tableStyleId>{5C22544A-7EE6-4342-B048-85BDC9FD1C3A}</a:tableStyleId>
              </a:tblPr>
              <a:tblGrid>
                <a:gridCol w="1689581"/>
                <a:gridCol w="5717059"/>
              </a:tblGrid>
              <a:tr h="0">
                <a:tc>
                  <a:txBody>
                    <a:bodyPr/>
                    <a:lstStyle/>
                    <a:p>
                      <a:pPr algn="l">
                        <a:spcAft>
                          <a:spcPts val="0"/>
                        </a:spcAft>
                      </a:pPr>
                      <a:r>
                        <a:rPr lang="ja-JP" sz="1200" b="0" kern="0" dirty="0" smtClean="0">
                          <a:solidFill>
                            <a:schemeClr val="tx1"/>
                          </a:solidFill>
                          <a:effectLst/>
                          <a:latin typeface="+mn-ea"/>
                          <a:ea typeface="+mn-ea"/>
                        </a:rPr>
                        <a:t>公表権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18</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dirty="0">
                          <a:solidFill>
                            <a:schemeClr val="tx1"/>
                          </a:solidFill>
                          <a:effectLst/>
                          <a:latin typeface="+mn-ea"/>
                          <a:ea typeface="+mn-ea"/>
                        </a:rPr>
                        <a:t>未公表の著作物を公表するかどうか等を決定する権利</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a:solidFill>
                            <a:schemeClr val="tx1"/>
                          </a:solidFill>
                          <a:effectLst/>
                          <a:latin typeface="+mn-ea"/>
                          <a:ea typeface="+mn-ea"/>
                        </a:rPr>
                        <a:t>氏名</a:t>
                      </a:r>
                      <a:r>
                        <a:rPr lang="ja-JP" sz="1200" b="0" kern="0" dirty="0" smtClean="0">
                          <a:solidFill>
                            <a:schemeClr val="tx1"/>
                          </a:solidFill>
                          <a:effectLst/>
                          <a:latin typeface="+mn-ea"/>
                          <a:ea typeface="+mn-ea"/>
                        </a:rPr>
                        <a:t>表示権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19</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dirty="0">
                          <a:solidFill>
                            <a:schemeClr val="tx1"/>
                          </a:solidFill>
                          <a:effectLst/>
                          <a:latin typeface="+mn-ea"/>
                          <a:ea typeface="+mn-ea"/>
                        </a:rPr>
                        <a:t>著作物に著作者名を付すか</a:t>
                      </a:r>
                      <a:r>
                        <a:rPr lang="ja-JP" sz="1200" b="0" kern="0" dirty="0" smtClean="0">
                          <a:solidFill>
                            <a:schemeClr val="tx1"/>
                          </a:solidFill>
                          <a:effectLst/>
                          <a:latin typeface="+mn-ea"/>
                          <a:ea typeface="+mn-ea"/>
                        </a:rPr>
                        <a:t>どうか，付す</a:t>
                      </a:r>
                      <a:r>
                        <a:rPr lang="ja-JP" sz="1200" b="0" kern="0" dirty="0">
                          <a:solidFill>
                            <a:schemeClr val="tx1"/>
                          </a:solidFill>
                          <a:effectLst/>
                          <a:latin typeface="+mn-ea"/>
                          <a:ea typeface="+mn-ea"/>
                        </a:rPr>
                        <a:t>場合に名義をどうするかを決定する権利</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a:solidFill>
                            <a:schemeClr val="tx1"/>
                          </a:solidFill>
                          <a:effectLst/>
                          <a:latin typeface="+mn-ea"/>
                          <a:ea typeface="+mn-ea"/>
                        </a:rPr>
                        <a:t>同一性</a:t>
                      </a:r>
                      <a:r>
                        <a:rPr lang="ja-JP" sz="1200" b="0" kern="0" dirty="0" smtClean="0">
                          <a:solidFill>
                            <a:schemeClr val="tx1"/>
                          </a:solidFill>
                          <a:effectLst/>
                          <a:latin typeface="+mn-ea"/>
                          <a:ea typeface="+mn-ea"/>
                        </a:rPr>
                        <a:t>保持権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20</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200" b="0" dirty="0" smtClean="0">
                          <a:solidFill>
                            <a:schemeClr val="tx1"/>
                          </a:solidFill>
                          <a:latin typeface="+mn-ea"/>
                          <a:ea typeface="+mn-ea"/>
                        </a:rPr>
                        <a:t>著作物の内容や題号を著作者の意に反して改変されない権利</a:t>
                      </a:r>
                      <a:endParaRPr lang="ja-JP" sz="1200" b="0" kern="100" dirty="0">
                        <a:solidFill>
                          <a:schemeClr val="tx1"/>
                        </a:solidFill>
                        <a:effectLst/>
                        <a:latin typeface="+mn-ea"/>
                        <a:ea typeface="+mn-ea"/>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39059716"/>
              </p:ext>
            </p:extLst>
          </p:nvPr>
        </p:nvGraphicFramePr>
        <p:xfrm>
          <a:off x="811658" y="2793158"/>
          <a:ext cx="7469313" cy="3006090"/>
        </p:xfrm>
        <a:graphic>
          <a:graphicData uri="http://schemas.openxmlformats.org/drawingml/2006/table">
            <a:tbl>
              <a:tblPr firstRow="1" firstCol="1" bandRow="1">
                <a:tableStyleId>{5C22544A-7EE6-4342-B048-85BDC9FD1C3A}</a:tableStyleId>
              </a:tblPr>
              <a:tblGrid>
                <a:gridCol w="1705511"/>
                <a:gridCol w="5763802"/>
              </a:tblGrid>
              <a:tr h="0">
                <a:tc>
                  <a:txBody>
                    <a:bodyPr/>
                    <a:lstStyle/>
                    <a:p>
                      <a:pPr algn="l">
                        <a:spcAft>
                          <a:spcPts val="0"/>
                        </a:spcAft>
                      </a:pPr>
                      <a:r>
                        <a:rPr lang="ja-JP" sz="1200" b="0" kern="0" dirty="0" smtClean="0">
                          <a:solidFill>
                            <a:schemeClr val="tx1"/>
                          </a:solidFill>
                          <a:effectLst/>
                          <a:latin typeface="+mn-ea"/>
                          <a:ea typeface="+mn-ea"/>
                        </a:rPr>
                        <a:t>複製権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21</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dirty="0">
                          <a:solidFill>
                            <a:schemeClr val="tx1"/>
                          </a:solidFill>
                          <a:effectLst/>
                          <a:latin typeface="+mn-ea"/>
                          <a:ea typeface="+mn-ea"/>
                        </a:rPr>
                        <a:t>著作物を印刷，写真，複写，録音，録画その他の方法により有形的に再製する権利</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a:solidFill>
                            <a:schemeClr val="tx1"/>
                          </a:solidFill>
                          <a:effectLst/>
                          <a:latin typeface="+mn-ea"/>
                          <a:ea typeface="+mn-ea"/>
                        </a:rPr>
                        <a:t>上演権・</a:t>
                      </a:r>
                      <a:r>
                        <a:rPr lang="ja-JP" sz="1200" b="0" kern="0" dirty="0" smtClean="0">
                          <a:solidFill>
                            <a:schemeClr val="tx1"/>
                          </a:solidFill>
                          <a:effectLst/>
                          <a:latin typeface="+mn-ea"/>
                          <a:ea typeface="+mn-ea"/>
                        </a:rPr>
                        <a:t>演奏権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22</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著作物を公に上演し，演奏する権利</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smtClean="0">
                          <a:solidFill>
                            <a:schemeClr val="tx1"/>
                          </a:solidFill>
                          <a:effectLst/>
                          <a:latin typeface="+mn-ea"/>
                          <a:ea typeface="+mn-ea"/>
                        </a:rPr>
                        <a:t>上映権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22</a:t>
                      </a:r>
                      <a:r>
                        <a:rPr lang="ja-JP" sz="1200" b="0" kern="0" dirty="0">
                          <a:solidFill>
                            <a:schemeClr val="tx1"/>
                          </a:solidFill>
                          <a:effectLst/>
                          <a:latin typeface="+mn-ea"/>
                          <a:ea typeface="+mn-ea"/>
                        </a:rPr>
                        <a:t>条の</a:t>
                      </a:r>
                      <a:r>
                        <a:rPr lang="en-US" sz="1200" b="0" kern="0" dirty="0" smtClean="0">
                          <a:solidFill>
                            <a:schemeClr val="tx1"/>
                          </a:solidFill>
                          <a:effectLst/>
                          <a:latin typeface="+mn-ea"/>
                          <a:ea typeface="+mn-ea"/>
                        </a:rPr>
                        <a:t>2</a:t>
                      </a:r>
                      <a:r>
                        <a:rPr lang="ja-JP" altLang="en-US" sz="1200" b="0" kern="0" dirty="0" smtClean="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著作物を公に上映する権利</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a:solidFill>
                            <a:schemeClr val="tx1"/>
                          </a:solidFill>
                          <a:effectLst/>
                          <a:latin typeface="+mn-ea"/>
                          <a:ea typeface="+mn-ea"/>
                        </a:rPr>
                        <a:t>公衆送信権</a:t>
                      </a:r>
                      <a:r>
                        <a:rPr lang="ja-JP" sz="1200" b="0" kern="0" dirty="0" smtClean="0">
                          <a:solidFill>
                            <a:schemeClr val="tx1"/>
                          </a:solidFill>
                          <a:effectLst/>
                          <a:latin typeface="+mn-ea"/>
                          <a:ea typeface="+mn-ea"/>
                        </a:rPr>
                        <a:t>等</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23</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著作物を公衆送信し，あるいは，公衆送信された著作物を公に伝達する権利</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smtClean="0">
                          <a:solidFill>
                            <a:schemeClr val="tx1"/>
                          </a:solidFill>
                          <a:effectLst/>
                          <a:latin typeface="+mn-ea"/>
                          <a:ea typeface="+mn-ea"/>
                        </a:rPr>
                        <a:t>口述権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24</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著作物を口頭で公に伝える権利</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smtClean="0">
                          <a:solidFill>
                            <a:schemeClr val="tx1"/>
                          </a:solidFill>
                          <a:effectLst/>
                          <a:latin typeface="+mn-ea"/>
                          <a:ea typeface="+mn-ea"/>
                        </a:rPr>
                        <a:t>展示権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25</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美術の著作物又は未発行の写真の著作物を原作品により公に展示する権利</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smtClean="0">
                          <a:solidFill>
                            <a:schemeClr val="tx1"/>
                          </a:solidFill>
                          <a:effectLst/>
                          <a:latin typeface="+mn-ea"/>
                          <a:ea typeface="+mn-ea"/>
                        </a:rPr>
                        <a:t>頒布権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26</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映画の著作物をその複製物の譲渡又は貸与により公衆に提供する権利</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smtClean="0">
                          <a:solidFill>
                            <a:schemeClr val="tx1"/>
                          </a:solidFill>
                          <a:effectLst/>
                          <a:latin typeface="+mn-ea"/>
                          <a:ea typeface="+mn-ea"/>
                        </a:rPr>
                        <a:t>譲渡権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26</a:t>
                      </a:r>
                      <a:r>
                        <a:rPr lang="ja-JP" sz="1200" b="0" kern="0" dirty="0">
                          <a:solidFill>
                            <a:schemeClr val="tx1"/>
                          </a:solidFill>
                          <a:effectLst/>
                          <a:latin typeface="+mn-ea"/>
                          <a:ea typeface="+mn-ea"/>
                        </a:rPr>
                        <a:t>条の</a:t>
                      </a:r>
                      <a:r>
                        <a:rPr lang="en-US" sz="1200" b="0" kern="0" dirty="0" smtClean="0">
                          <a:solidFill>
                            <a:schemeClr val="tx1"/>
                          </a:solidFill>
                          <a:effectLst/>
                          <a:latin typeface="+mn-ea"/>
                          <a:ea typeface="+mn-ea"/>
                        </a:rPr>
                        <a:t>2</a:t>
                      </a:r>
                      <a:r>
                        <a:rPr lang="ja-JP" altLang="en-US" sz="1200" b="0" kern="0" dirty="0" smtClean="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映画の著作物を除く著作物をその原作品又は複製物の譲渡により公衆に提供する権利</a:t>
                      </a:r>
                      <a:r>
                        <a:rPr lang="en-US" sz="1200" b="0" kern="0">
                          <a:solidFill>
                            <a:schemeClr val="tx1"/>
                          </a:solidFill>
                          <a:effectLst/>
                          <a:latin typeface="+mn-ea"/>
                          <a:ea typeface="+mn-ea"/>
                        </a:rPr>
                        <a:t>(</a:t>
                      </a:r>
                      <a:r>
                        <a:rPr lang="ja-JP" sz="1200" b="0" kern="0">
                          <a:solidFill>
                            <a:schemeClr val="tx1"/>
                          </a:solidFill>
                          <a:effectLst/>
                          <a:latin typeface="+mn-ea"/>
                          <a:ea typeface="+mn-ea"/>
                        </a:rPr>
                        <a:t>一旦適法に譲渡された著作物のその後の譲渡には，譲渡権が及ばない</a:t>
                      </a:r>
                      <a:r>
                        <a:rPr lang="en-US" sz="1200" b="0" kern="0">
                          <a:solidFill>
                            <a:schemeClr val="tx1"/>
                          </a:solidFill>
                          <a:effectLst/>
                          <a:latin typeface="+mn-ea"/>
                          <a:ea typeface="+mn-ea"/>
                        </a:rPr>
                        <a:t>)</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smtClean="0">
                          <a:solidFill>
                            <a:schemeClr val="tx1"/>
                          </a:solidFill>
                          <a:effectLst/>
                          <a:latin typeface="+mn-ea"/>
                          <a:ea typeface="+mn-ea"/>
                        </a:rPr>
                        <a:t>貸与権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26</a:t>
                      </a:r>
                      <a:r>
                        <a:rPr lang="ja-JP" sz="1200" b="0" kern="0" dirty="0">
                          <a:solidFill>
                            <a:schemeClr val="tx1"/>
                          </a:solidFill>
                          <a:effectLst/>
                          <a:latin typeface="+mn-ea"/>
                          <a:ea typeface="+mn-ea"/>
                        </a:rPr>
                        <a:t>条の</a:t>
                      </a:r>
                      <a:r>
                        <a:rPr lang="en-US" sz="1200" b="0" kern="0" dirty="0" smtClean="0">
                          <a:solidFill>
                            <a:schemeClr val="tx1"/>
                          </a:solidFill>
                          <a:effectLst/>
                          <a:latin typeface="+mn-ea"/>
                          <a:ea typeface="+mn-ea"/>
                        </a:rPr>
                        <a:t>3</a:t>
                      </a:r>
                      <a:r>
                        <a:rPr lang="ja-JP" altLang="en-US" sz="1200" b="0" kern="0" dirty="0" smtClean="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映画の著作物を除く著作物をその複製物の貸与により公衆に提供する権利</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a:solidFill>
                            <a:schemeClr val="tx1"/>
                          </a:solidFill>
                          <a:effectLst/>
                          <a:latin typeface="+mn-ea"/>
                          <a:ea typeface="+mn-ea"/>
                        </a:rPr>
                        <a:t>翻訳権・翻案権</a:t>
                      </a:r>
                      <a:r>
                        <a:rPr lang="ja-JP" sz="1200" b="0" kern="0" dirty="0" smtClean="0">
                          <a:solidFill>
                            <a:schemeClr val="tx1"/>
                          </a:solidFill>
                          <a:effectLst/>
                          <a:latin typeface="+mn-ea"/>
                          <a:ea typeface="+mn-ea"/>
                        </a:rPr>
                        <a:t>等</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27</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a:solidFill>
                            <a:schemeClr val="tx1"/>
                          </a:solidFill>
                          <a:effectLst/>
                          <a:latin typeface="+mn-ea"/>
                          <a:ea typeface="+mn-ea"/>
                        </a:rPr>
                        <a:t>著作物を翻訳し，編曲し，変形し，脚色し，映画化し，その他翻案する権利</a:t>
                      </a:r>
                      <a:endParaRPr lang="ja-JP" sz="1050" b="0" kern="10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l">
                        <a:spcAft>
                          <a:spcPts val="0"/>
                        </a:spcAft>
                      </a:pPr>
                      <a:r>
                        <a:rPr lang="ja-JP" sz="1200" b="0" kern="0" dirty="0">
                          <a:solidFill>
                            <a:schemeClr val="tx1"/>
                          </a:solidFill>
                          <a:effectLst/>
                          <a:latin typeface="+mn-ea"/>
                          <a:ea typeface="+mn-ea"/>
                        </a:rPr>
                        <a:t>二次的著作物の利用に関する</a:t>
                      </a:r>
                      <a:r>
                        <a:rPr lang="ja-JP" sz="1200" b="0" kern="0" dirty="0" smtClean="0">
                          <a:solidFill>
                            <a:schemeClr val="tx1"/>
                          </a:solidFill>
                          <a:effectLst/>
                          <a:latin typeface="+mn-ea"/>
                          <a:ea typeface="+mn-ea"/>
                        </a:rPr>
                        <a:t>権利</a:t>
                      </a:r>
                      <a:r>
                        <a:rPr lang="ja-JP" altLang="en-US" sz="1200" b="0" kern="0" dirty="0">
                          <a:solidFill>
                            <a:schemeClr val="tx1"/>
                          </a:solidFill>
                          <a:effectLst/>
                          <a:latin typeface="+mn-ea"/>
                          <a:ea typeface="+mn-ea"/>
                        </a:rPr>
                        <a:t>（</a:t>
                      </a:r>
                      <a:r>
                        <a:rPr lang="en-US" sz="1200" b="0" kern="0" dirty="0" smtClean="0">
                          <a:solidFill>
                            <a:schemeClr val="tx1"/>
                          </a:solidFill>
                          <a:effectLst/>
                          <a:latin typeface="+mn-ea"/>
                          <a:ea typeface="+mn-ea"/>
                        </a:rPr>
                        <a:t>28</a:t>
                      </a:r>
                      <a:r>
                        <a:rPr lang="ja-JP" sz="1200" b="0" kern="0" dirty="0" smtClean="0">
                          <a:solidFill>
                            <a:schemeClr val="tx1"/>
                          </a:solidFill>
                          <a:effectLst/>
                          <a:latin typeface="+mn-ea"/>
                          <a:ea typeface="+mn-ea"/>
                        </a:rPr>
                        <a:t>条</a:t>
                      </a:r>
                      <a:r>
                        <a:rPr lang="ja-JP" altLang="en-US" sz="1200" b="0" kern="0" dirty="0">
                          <a:solidFill>
                            <a:schemeClr val="tx1"/>
                          </a:solidFill>
                          <a:effectLst/>
                          <a:latin typeface="+mn-ea"/>
                          <a:ea typeface="+mn-ea"/>
                        </a:rPr>
                        <a:t>）</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Aft>
                          <a:spcPts val="0"/>
                        </a:spcAft>
                      </a:pPr>
                      <a:r>
                        <a:rPr lang="ja-JP" sz="1200" b="0" kern="0" dirty="0">
                          <a:solidFill>
                            <a:schemeClr val="tx1"/>
                          </a:solidFill>
                          <a:effectLst/>
                          <a:latin typeface="+mn-ea"/>
                          <a:ea typeface="+mn-ea"/>
                        </a:rPr>
                        <a:t>翻訳物，翻案物などの二次的著作物を利用する権利</a:t>
                      </a:r>
                      <a:endParaRPr lang="ja-JP" sz="1050" b="0" kern="100" dirty="0">
                        <a:solidFill>
                          <a:schemeClr val="tx1"/>
                        </a:solidFill>
                        <a:effectLst/>
                        <a:latin typeface="+mn-ea"/>
                        <a:ea typeface="+mn-ea"/>
                        <a:cs typeface="Times New Roman"/>
                      </a:endParaRPr>
                    </a:p>
                  </a:txBody>
                  <a:tcPr marL="28575" marR="28575" marT="28575" marB="285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80496" y="1184572"/>
            <a:ext cx="5111386" cy="307777"/>
          </a:xfrm>
          <a:prstGeom prst="rect">
            <a:avLst/>
          </a:prstGeom>
        </p:spPr>
        <p:txBody>
          <a:bodyPr wrap="square">
            <a:spAutoFit/>
          </a:bodyPr>
          <a:lstStyle/>
          <a:p>
            <a:r>
              <a:rPr lang="ja-JP" altLang="en-US" sz="1400" b="1" dirty="0" smtClean="0"/>
              <a:t>○</a:t>
            </a:r>
            <a:r>
              <a:rPr lang="ja-JP" altLang="ja-JP" sz="1400" b="1" dirty="0" smtClean="0"/>
              <a:t>著作者</a:t>
            </a:r>
            <a:r>
              <a:rPr lang="ja-JP" altLang="ja-JP" sz="1400" b="1" dirty="0"/>
              <a:t>の</a:t>
            </a:r>
            <a:r>
              <a:rPr lang="ja-JP" altLang="ja-JP" sz="1400" b="1" dirty="0" smtClean="0"/>
              <a:t>人格権</a:t>
            </a:r>
            <a:r>
              <a:rPr lang="ja-JP" altLang="en-US" sz="1400" b="1" dirty="0"/>
              <a:t>（</a:t>
            </a:r>
            <a:r>
              <a:rPr lang="ja-JP" altLang="ja-JP" sz="1400" b="1" dirty="0" smtClean="0"/>
              <a:t>著作者</a:t>
            </a:r>
            <a:r>
              <a:rPr lang="ja-JP" altLang="ja-JP" sz="1400" b="1" dirty="0"/>
              <a:t>の人格的利益を保護する</a:t>
            </a:r>
            <a:r>
              <a:rPr lang="ja-JP" altLang="ja-JP" sz="1400" b="1" dirty="0" smtClean="0"/>
              <a:t>権利</a:t>
            </a:r>
            <a:r>
              <a:rPr lang="ja-JP" altLang="en-US" sz="1400" b="1" dirty="0" smtClean="0"/>
              <a:t>）</a:t>
            </a:r>
            <a:r>
              <a:rPr lang="en-US" altLang="ja-JP" sz="1400" b="1" dirty="0" smtClean="0"/>
              <a:t>  </a:t>
            </a:r>
            <a:endParaRPr lang="ja-JP" altLang="ja-JP" sz="1400" b="1" dirty="0"/>
          </a:p>
        </p:txBody>
      </p:sp>
      <p:sp>
        <p:nvSpPr>
          <p:cNvPr id="8" name="正方形/長方形 7"/>
          <p:cNvSpPr/>
          <p:nvPr/>
        </p:nvSpPr>
        <p:spPr>
          <a:xfrm>
            <a:off x="568505" y="2473949"/>
            <a:ext cx="5020638" cy="307777"/>
          </a:xfrm>
          <a:prstGeom prst="rect">
            <a:avLst/>
          </a:prstGeom>
        </p:spPr>
        <p:txBody>
          <a:bodyPr wrap="square">
            <a:spAutoFit/>
          </a:bodyPr>
          <a:lstStyle/>
          <a:p>
            <a:r>
              <a:rPr lang="ja-JP" altLang="en-US" sz="1400" b="1" dirty="0" smtClean="0"/>
              <a:t>○</a:t>
            </a:r>
            <a:r>
              <a:rPr lang="ja-JP" altLang="ja-JP" sz="1400" b="1" dirty="0" smtClean="0"/>
              <a:t>著作権</a:t>
            </a:r>
            <a:r>
              <a:rPr lang="ja-JP" altLang="en-US" sz="1400" b="1" dirty="0"/>
              <a:t>（</a:t>
            </a:r>
            <a:r>
              <a:rPr lang="ja-JP" altLang="ja-JP" sz="1400" b="1" dirty="0" smtClean="0"/>
              <a:t>財産権</a:t>
            </a:r>
            <a:r>
              <a:rPr lang="ja-JP" altLang="en-US" sz="1400" b="1" dirty="0" smtClean="0"/>
              <a:t>）（</a:t>
            </a:r>
            <a:r>
              <a:rPr lang="ja-JP" altLang="ja-JP" sz="1400" b="1" dirty="0" smtClean="0"/>
              <a:t>著作物</a:t>
            </a:r>
            <a:r>
              <a:rPr lang="ja-JP" altLang="ja-JP" sz="1400" b="1" dirty="0"/>
              <a:t>の利用を許諾したり禁止する</a:t>
            </a:r>
            <a:r>
              <a:rPr lang="ja-JP" altLang="ja-JP" sz="1400" b="1" dirty="0" smtClean="0"/>
              <a:t>権利</a:t>
            </a:r>
            <a:r>
              <a:rPr lang="ja-JP" altLang="en-US" sz="1400" b="1" dirty="0"/>
              <a:t>）</a:t>
            </a:r>
            <a:endParaRPr lang="ja-JP" altLang="ja-JP" sz="1400" b="1" dirty="0"/>
          </a:p>
        </p:txBody>
      </p:sp>
      <p:sp>
        <p:nvSpPr>
          <p:cNvPr id="9" name="正方形/長方形 8"/>
          <p:cNvSpPr/>
          <p:nvPr/>
        </p:nvSpPr>
        <p:spPr>
          <a:xfrm>
            <a:off x="2684123" y="6129015"/>
            <a:ext cx="6015519" cy="261610"/>
          </a:xfrm>
          <a:prstGeom prst="rect">
            <a:avLst/>
          </a:prstGeom>
        </p:spPr>
        <p:txBody>
          <a:bodyPr wrap="square">
            <a:spAutoFit/>
          </a:bodyPr>
          <a:lstStyle/>
          <a:p>
            <a:r>
              <a:rPr lang="ja-JP" altLang="ja-JP" sz="1100" dirty="0"/>
              <a:t>【出典</a:t>
            </a:r>
            <a:r>
              <a:rPr lang="ja-JP" altLang="ja-JP" sz="1100" dirty="0" smtClean="0"/>
              <a:t>】</a:t>
            </a:r>
            <a:r>
              <a:rPr lang="ja-JP" altLang="en-US" sz="1100" dirty="0" smtClean="0"/>
              <a:t>　</a:t>
            </a:r>
            <a:r>
              <a:rPr lang="ja-JP" altLang="ja-JP" sz="1100" dirty="0" smtClean="0"/>
              <a:t>文化庁</a:t>
            </a:r>
            <a:r>
              <a:rPr lang="ja-JP" altLang="ja-JP" sz="1100" dirty="0"/>
              <a:t>ウェブサイト（</a:t>
            </a:r>
            <a:r>
              <a:rPr lang="en-US" altLang="ja-JP" sz="1100" dirty="0"/>
              <a:t>http://www.bunka.go.jp/chosakuken/gaiyou/kenrinaiyou.html</a:t>
            </a:r>
            <a:r>
              <a:rPr lang="ja-JP" altLang="ja-JP" sz="1100" dirty="0"/>
              <a:t>）</a:t>
            </a:r>
          </a:p>
        </p:txBody>
      </p:sp>
    </p:spTree>
    <p:extLst>
      <p:ext uri="{BB962C8B-B14F-4D97-AF65-F5344CB8AC3E}">
        <p14:creationId xmlns:p14="http://schemas.microsoft.com/office/powerpoint/2010/main" val="36791279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Origin</Template>
  <TotalTime>11902</TotalTime>
  <Words>3067</Words>
  <Application>Microsoft Office PowerPoint</Application>
  <PresentationFormat>画面に合わせる (4:3)</PresentationFormat>
  <Paragraphs>475</Paragraphs>
  <Slides>20</Slides>
  <Notes>2</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アース</vt:lpstr>
      <vt:lpstr>PowerPoint プレゼンテーション</vt:lpstr>
      <vt:lpstr>１．オープンデータ流通推進コンソーシアム（概要）</vt:lpstr>
      <vt:lpstr>（１）オープンデータ流通推進コンソーシアムの体制</vt:lpstr>
      <vt:lpstr>（２）データガバナンス委員会の構成</vt:lpstr>
      <vt:lpstr> （３）データガバナンス委員会における３ヵ年の検討事項</vt:lpstr>
      <vt:lpstr>２．データガバナンス委員会における検討状況</vt:lpstr>
      <vt:lpstr>（１）公共データの利用条件に係る現状と課題</vt:lpstr>
      <vt:lpstr>（２）課題解決の方向性</vt:lpstr>
      <vt:lpstr>参考１：著作権の権利内容</vt:lpstr>
      <vt:lpstr>参考２：数値データの著作権について</vt:lpstr>
      <vt:lpstr>参考３：関連条文（１）パブリックドメイン化関係</vt:lpstr>
      <vt:lpstr>参考４：関連条文（２）国の著作権放棄関係①</vt:lpstr>
      <vt:lpstr>参考５：関連条文（３）国の著作権放棄関係②</vt:lpstr>
      <vt:lpstr>（３）国内での採用が考えられるライセンスの検討</vt:lpstr>
      <vt:lpstr>参考６：諸外国で採用されているライセンス概要①</vt:lpstr>
      <vt:lpstr>参考７：諸外国で採用されているライセンス概要②</vt:lpstr>
      <vt:lpstr>参考８．クリエイティブ・コモンズ・ライセンスの概要</vt:lpstr>
      <vt:lpstr>参考９．クリエイティブ・コモンズ・ライセンスの種類・評価</vt:lpstr>
      <vt:lpstr>（４）ライセンスを採用する上での留意点（例）</vt:lpstr>
      <vt:lpstr>（５）データガバナンス委員会のアウトプット目次案（今年度）</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福島　直央</cp:lastModifiedBy>
  <cp:revision>328</cp:revision>
  <cp:lastPrinted>2013-01-18T05:46:44Z</cp:lastPrinted>
  <dcterms:created xsi:type="dcterms:W3CDTF">2012-11-30T13:43:40Z</dcterms:created>
  <dcterms:modified xsi:type="dcterms:W3CDTF">2013-01-23T14:24:39Z</dcterms:modified>
</cp:coreProperties>
</file>