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62" r:id="rId2"/>
    <p:sldId id="321" r:id="rId3"/>
    <p:sldId id="379" r:id="rId4"/>
    <p:sldId id="436" r:id="rId5"/>
    <p:sldId id="439" r:id="rId6"/>
    <p:sldId id="465" r:id="rId7"/>
    <p:sldId id="441" r:id="rId8"/>
    <p:sldId id="466" r:id="rId9"/>
    <p:sldId id="267" r:id="rId10"/>
    <p:sldId id="435" r:id="rId11"/>
    <p:sldId id="289" r:id="rId12"/>
    <p:sldId id="307" r:id="rId13"/>
    <p:sldId id="283" r:id="rId14"/>
    <p:sldId id="292" r:id="rId15"/>
    <p:sldId id="272" r:id="rId16"/>
    <p:sldId id="274" r:id="rId17"/>
    <p:sldId id="328" r:id="rId18"/>
    <p:sldId id="437" r:id="rId19"/>
    <p:sldId id="330" r:id="rId20"/>
    <p:sldId id="331" r:id="rId21"/>
    <p:sldId id="434" r:id="rId22"/>
    <p:sldId id="416" r:id="rId23"/>
    <p:sldId id="340" r:id="rId24"/>
    <p:sldId id="458" r:id="rId25"/>
    <p:sldId id="422" r:id="rId26"/>
    <p:sldId id="459" r:id="rId27"/>
    <p:sldId id="381" r:id="rId28"/>
    <p:sldId id="382" r:id="rId29"/>
    <p:sldId id="383" r:id="rId30"/>
    <p:sldId id="430" r:id="rId31"/>
    <p:sldId id="467" r:id="rId32"/>
    <p:sldId id="468" r:id="rId33"/>
    <p:sldId id="469" r:id="rId34"/>
    <p:sldId id="470" r:id="rId3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1D1DA"/>
    <a:srgbClr val="F2F2F2"/>
    <a:srgbClr val="D9D9D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6" autoAdjust="0"/>
    <p:restoredTop sz="94458" autoAdjust="0"/>
  </p:normalViewPr>
  <p:slideViewPr>
    <p:cSldViewPr snapToGrid="0">
      <p:cViewPr>
        <p:scale>
          <a:sx n="100" d="100"/>
          <a:sy n="100" d="100"/>
        </p:scale>
        <p:origin x="-570"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F60DCB1-CF4D-4A34-8225-73DFFA77D23F}" type="datetimeFigureOut">
              <a:rPr lang="ja-JP" altLang="en-US"/>
              <a:pPr>
                <a:defRPr/>
              </a:pPr>
              <a:t>2013/1/25</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40479CB-FC3E-4529-A7C8-3A804A0E442E}" type="slidenum">
              <a:rPr lang="ja-JP" altLang="en-US"/>
              <a:pPr>
                <a:defRPr/>
              </a:pPr>
              <a:t>‹#›</a:t>
            </a:fld>
            <a:endParaRPr lang="ja-JP" altLang="en-US"/>
          </a:p>
        </p:txBody>
      </p:sp>
    </p:spTree>
    <p:extLst>
      <p:ext uri="{BB962C8B-B14F-4D97-AF65-F5344CB8AC3E}">
        <p14:creationId xmlns:p14="http://schemas.microsoft.com/office/powerpoint/2010/main" val="394432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6EF1F1-C1B4-4DB3-9EB7-B9F93AE582C3}" type="slidenum">
              <a:rPr lang="ja-JP" altLang="en-US"/>
              <a:pPr fontAlgn="base">
                <a:spcBef>
                  <a:spcPct val="0"/>
                </a:spcBef>
                <a:spcAft>
                  <a:spcPct val="0"/>
                </a:spcAft>
                <a:defRPr/>
              </a:pPr>
              <a:t>26</a:t>
            </a:fld>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915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7694EE-D824-47A8-AAE7-D90877450A2D}" type="slidenum">
              <a:rPr lang="ja-JP" altLang="en-US"/>
              <a:pPr fontAlgn="base">
                <a:spcBef>
                  <a:spcPct val="0"/>
                </a:spcBef>
                <a:spcAft>
                  <a:spcPct val="0"/>
                </a:spcAft>
                <a:defRPr/>
              </a:pPr>
              <a:t>27</a:t>
            </a:fld>
            <a:endParaRPr lang="en-US"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B24241-3100-4B47-B046-8301D6628EFB}" type="slidenum">
              <a:rPr lang="ja-JP" altLang="en-US"/>
              <a:pPr fontAlgn="base">
                <a:spcBef>
                  <a:spcPct val="0"/>
                </a:spcBef>
                <a:spcAft>
                  <a:spcPct val="0"/>
                </a:spcAft>
                <a:defRPr/>
              </a:pPr>
              <a:t>28</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325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C38432-349F-4680-8402-07AAE1592D02}" type="slidenum">
              <a:rPr lang="ja-JP" altLang="en-US"/>
              <a:pPr fontAlgn="base">
                <a:spcBef>
                  <a:spcPct val="0"/>
                </a:spcBef>
                <a:spcAft>
                  <a:spcPct val="0"/>
                </a:spcAft>
                <a:defRPr/>
              </a:pPr>
              <a:t>29</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52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5A171D-D965-4016-8264-EFAAD35E2B12}" type="slidenum">
              <a:rPr lang="ja-JP" altLang="en-US"/>
              <a:pPr fontAlgn="base">
                <a:spcBef>
                  <a:spcPct val="0"/>
                </a:spcBef>
                <a:spcAft>
                  <a:spcPct val="0"/>
                </a:spcAft>
                <a:defRPr/>
              </a:pPr>
              <a:t>30</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024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662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9E3122-42E0-4650-8698-990CAB81AF50}" type="slidenum">
              <a:rPr lang="ja-JP" altLang="en-US"/>
              <a:pPr fontAlgn="base">
                <a:spcBef>
                  <a:spcPct val="0"/>
                </a:spcBef>
                <a:spcAft>
                  <a:spcPct val="0"/>
                </a:spcAft>
                <a:defRPr/>
              </a:pPr>
              <a:t>32</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0445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662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4398D1-FC1A-4E4F-89EC-EF58CCD83DFF}" type="slidenum">
              <a:rPr lang="ja-JP" altLang="en-US"/>
              <a:pPr fontAlgn="base">
                <a:spcBef>
                  <a:spcPct val="0"/>
                </a:spcBef>
                <a:spcAft>
                  <a:spcPct val="0"/>
                </a:spcAft>
                <a:defRPr/>
              </a:pPr>
              <a:t>33</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064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662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CE07AF-E347-4606-AA7C-E4D81A8F147A}" type="slidenum">
              <a:rPr lang="ja-JP" altLang="en-US"/>
              <a:pPr fontAlgn="base">
                <a:spcBef>
                  <a:spcPct val="0"/>
                </a:spcBef>
                <a:spcAft>
                  <a:spcPct val="0"/>
                </a:spcAft>
                <a:defRPr/>
              </a:pPr>
              <a:t>34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C0DF628-5E84-41C1-AF59-B06982BE402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6E591121-13A0-4166-93DE-635917022BD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FA5DA5E-41EF-404A-B3DA-E57C3DCA8EE6}"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11" name="グループ化 13"/>
          <p:cNvGrpSpPr>
            <a:grpSpLocks/>
          </p:cNvGrpSpPr>
          <p:nvPr userDrawn="1"/>
        </p:nvGrpSpPr>
        <p:grpSpPr bwMode="auto">
          <a:xfrm rot="10800000">
            <a:off x="127000" y="188913"/>
            <a:ext cx="8890000" cy="0"/>
            <a:chOff x="179512" y="6525344"/>
            <a:chExt cx="8890035" cy="0"/>
          </a:xfrm>
        </p:grpSpPr>
        <p:cxnSp>
          <p:nvCxnSpPr>
            <p:cNvPr id="12" name="直線コネクタ 14"/>
            <p:cNvCxnSpPr/>
            <p:nvPr/>
          </p:nvCxnSpPr>
          <p:spPr>
            <a:xfrm>
              <a:off x="192212" y="2147483647"/>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直線コネクタ 1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直線コネクタ 1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 name="直線コネクタ 17"/>
            <p:cNvCxnSpPr/>
            <p:nvPr/>
          </p:nvCxnSpPr>
          <p:spPr>
            <a:xfrm>
              <a:off x="8928258"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cxnSp>
        <p:nvCxnSpPr>
          <p:cNvPr id="16" name="直線コネクタ 19"/>
          <p:cNvCxnSpPr/>
          <p:nvPr userDrawn="1"/>
        </p:nvCxnSpPr>
        <p:spPr>
          <a:xfrm>
            <a:off x="468313" y="1125538"/>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CA52BBD8-7B3D-4F89-B0A4-C78205F82817}"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BA0A4630-9BF0-4470-ABA8-7E65AB63F176}"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7F34C4E9-BB2B-4B26-A286-E770A7CB92FD}"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E5C05C9C-4ABA-493E-901E-C4E5B0FC2AC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755650" y="3429000"/>
            <a:ext cx="7416800" cy="144463"/>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59FE7BFA-1EA6-4F55-A3D5-72A55AF01A7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C72AEC98-F400-4898-8EA3-912CFA07D8E9}"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B32FEF7E-4EC5-4B24-8190-51DC9F3BE487}"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162F17FE-C5B5-4F85-9A65-9DE0F73F2DE2}"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05C5704F-936B-4D70-B4F7-3911489E29DB}"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77" r:id="rId4"/>
    <p:sldLayoutId id="2147483676" r:id="rId5"/>
    <p:sldLayoutId id="2147483681" r:id="rId6"/>
    <p:sldLayoutId id="2147483682" r:id="rId7"/>
    <p:sldLayoutId id="2147483683" r:id="rId8"/>
    <p:sldLayoutId id="2147483684" r:id="rId9"/>
    <p:sldLayoutId id="2147483675" r:id="rId10"/>
    <p:sldLayoutId id="2147483685" r:id="rId11"/>
  </p:sldLayoutIdLst>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hare-psi.eu/papers/UK-Licensing.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ationalarchives.gov.uk/documents/information-management/uk-implementation-first-years.pdf" TargetMode="External"/><Relationship Id="rId2" Type="http://schemas.openxmlformats.org/officeDocument/2006/relationships/hyperlink" Target="http://www.oecd.org/sti/interneteconomy/36864065.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ationalarchives.gov.uk/documents/information-management/uk-implementation-first-years.pdf" TargetMode="External"/><Relationship Id="rId2" Type="http://schemas.openxmlformats.org/officeDocument/2006/relationships/hyperlink" Target="http://www.oecd.org/sti/interneteconomy/36864065.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9200" y="2105248"/>
            <a:ext cx="6858000" cy="1042766"/>
          </a:xfrm>
        </p:spPr>
        <p:txBody>
          <a:bodyPr>
            <a:normAutofit fontScale="90000"/>
          </a:bodyPr>
          <a:lstStyle/>
          <a:p>
            <a:pPr eaLnBrk="1" fontAlgn="auto" hangingPunct="1">
              <a:spcAft>
                <a:spcPts val="0"/>
              </a:spcAft>
              <a:defRPr/>
            </a:pPr>
            <a:r>
              <a:rPr lang="ja-JP" altLang="en-US" dirty="0" smtClean="0"/>
              <a:t>データガバナンスに関する諸外国の動向</a:t>
            </a:r>
            <a:endParaRPr lang="ja-JP" altLang="en-US" dirty="0"/>
          </a:p>
        </p:txBody>
      </p:sp>
      <p:sp>
        <p:nvSpPr>
          <p:cNvPr id="3" name="スライド番号プレースホルダー 2"/>
          <p:cNvSpPr>
            <a:spLocks noGrp="1"/>
          </p:cNvSpPr>
          <p:nvPr>
            <p:ph type="sldNum" sz="quarter" idx="10"/>
          </p:nvPr>
        </p:nvSpPr>
        <p:spPr/>
        <p:txBody>
          <a:bodyPr/>
          <a:lstStyle/>
          <a:p>
            <a:pPr>
              <a:defRPr/>
            </a:pPr>
            <a:fld id="{EC1E9F7A-89D2-4503-84B9-3662DA2D7CFC}" type="slidenum">
              <a:rPr lang="ja-JP" altLang="en-US" smtClean="0"/>
              <a:pPr>
                <a:defRPr/>
              </a:pPr>
              <a:t>1</a:t>
            </a:fld>
            <a:endParaRPr lang="ja-JP" altLang="en-US" dirty="0"/>
          </a:p>
        </p:txBody>
      </p:sp>
      <p:sp>
        <p:nvSpPr>
          <p:cNvPr id="20484" name="タイトル 1"/>
          <p:cNvSpPr txBox="1">
            <a:spLocks/>
          </p:cNvSpPr>
          <p:nvPr/>
        </p:nvSpPr>
        <p:spPr bwMode="auto">
          <a:xfrm>
            <a:off x="1300939" y="4131413"/>
            <a:ext cx="6858000" cy="990600"/>
          </a:xfrm>
          <a:prstGeom prst="rect">
            <a:avLst/>
          </a:prstGeom>
          <a:noFill/>
          <a:ln w="9525">
            <a:noFill/>
            <a:miter lim="800000"/>
            <a:headEnd/>
            <a:tailEnd/>
          </a:ln>
        </p:spPr>
        <p:txBody>
          <a:bodyPr/>
          <a:lstStyle/>
          <a:p>
            <a:pPr algn="r"/>
            <a:r>
              <a:rPr lang="en-US" altLang="ja-JP" dirty="0" smtClean="0">
                <a:latin typeface="Bookman Old Style" pitchFamily="18" charset="0"/>
                <a:ea typeface="HG明朝E" pitchFamily="17" charset="-128"/>
              </a:rPr>
              <a:t>2013.01.28</a:t>
            </a:r>
            <a:br>
              <a:rPr lang="en-US" altLang="ja-JP" dirty="0" smtClean="0">
                <a:latin typeface="Bookman Old Style" pitchFamily="18" charset="0"/>
                <a:ea typeface="HG明朝E" pitchFamily="17" charset="-128"/>
              </a:rPr>
            </a:br>
            <a:r>
              <a:rPr lang="ja-JP" altLang="en-US" dirty="0">
                <a:latin typeface="Bookman Old Style" pitchFamily="18" charset="0"/>
                <a:ea typeface="HG明朝E" pitchFamily="17" charset="-128"/>
              </a:rPr>
              <a:t>第</a:t>
            </a:r>
            <a:r>
              <a:rPr lang="en-US" altLang="ja-JP" dirty="0">
                <a:latin typeface="Bookman Old Style" pitchFamily="18" charset="0"/>
                <a:ea typeface="HG明朝E" pitchFamily="17" charset="-128"/>
              </a:rPr>
              <a:t>3</a:t>
            </a:r>
            <a:r>
              <a:rPr lang="ja-JP" altLang="en-US" dirty="0" smtClean="0">
                <a:latin typeface="Bookman Old Style" pitchFamily="18" charset="0"/>
                <a:ea typeface="HG明朝E" pitchFamily="17" charset="-128"/>
              </a:rPr>
              <a:t>回 データガバナンス</a:t>
            </a:r>
            <a:r>
              <a:rPr lang="ja-JP" altLang="en-US" dirty="0">
                <a:latin typeface="Bookman Old Style" pitchFamily="18" charset="0"/>
                <a:ea typeface="HG明朝E" pitchFamily="17" charset="-128"/>
              </a:rPr>
              <a:t>委員会</a:t>
            </a:r>
            <a:r>
              <a:rPr lang="en-US" altLang="ja-JP" dirty="0" smtClean="0">
                <a:latin typeface="Bookman Old Style" pitchFamily="18" charset="0"/>
                <a:ea typeface="HG明朝E" pitchFamily="17" charset="-128"/>
              </a:rPr>
              <a:t/>
            </a:r>
            <a:br>
              <a:rPr lang="en-US" altLang="ja-JP" dirty="0" smtClean="0">
                <a:latin typeface="Bookman Old Style" pitchFamily="18" charset="0"/>
                <a:ea typeface="HG明朝E" pitchFamily="17" charset="-128"/>
              </a:rPr>
            </a:br>
            <a:endParaRPr lang="ja-JP" altLang="en-US" dirty="0">
              <a:latin typeface="Bookman Old Style" pitchFamily="18" charset="0"/>
              <a:ea typeface="HG明朝E" pitchFamily="17" charset="-128"/>
            </a:endParaRPr>
          </a:p>
        </p:txBody>
      </p:sp>
      <p:sp>
        <p:nvSpPr>
          <p:cNvPr id="5" name="Text Box 45"/>
          <p:cNvSpPr txBox="1">
            <a:spLocks noChangeArrowheads="1"/>
          </p:cNvSpPr>
          <p:nvPr/>
        </p:nvSpPr>
        <p:spPr bwMode="auto">
          <a:xfrm>
            <a:off x="7538484" y="326564"/>
            <a:ext cx="1331321" cy="30777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ctr" eaLnBrk="1" hangingPunct="1">
              <a:spcBef>
                <a:spcPct val="50000"/>
              </a:spcBef>
            </a:pPr>
            <a:r>
              <a:rPr lang="ja-JP" altLang="en-US" sz="1400" dirty="0" smtClean="0"/>
              <a:t>資料</a:t>
            </a:r>
            <a:r>
              <a:rPr lang="en-US" altLang="ja-JP" sz="1400" dirty="0"/>
              <a:t>3</a:t>
            </a:r>
            <a:endParaRPr lang="en-US" altLang="ja-JP" sz="1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33" name="Group 37"/>
          <p:cNvGraphicFramePr>
            <a:graphicFrameLocks noGrp="1"/>
          </p:cNvGraphicFramePr>
          <p:nvPr>
            <p:extLst>
              <p:ext uri="{D42A27DB-BD31-4B8C-83A1-F6EECF244321}">
                <p14:modId xmlns:p14="http://schemas.microsoft.com/office/powerpoint/2010/main" val="4055553550"/>
              </p:ext>
            </p:extLst>
          </p:nvPr>
        </p:nvGraphicFramePr>
        <p:xfrm>
          <a:off x="528638" y="1295400"/>
          <a:ext cx="8181975" cy="4115118"/>
        </p:xfrm>
        <a:graphic>
          <a:graphicData uri="http://schemas.openxmlformats.org/drawingml/2006/table">
            <a:tbl>
              <a:tblPr/>
              <a:tblGrid>
                <a:gridCol w="395287"/>
                <a:gridCol w="1527175"/>
                <a:gridCol w="3105150"/>
                <a:gridCol w="3154363"/>
              </a:tblGrid>
              <a:tr h="3841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NZGOAL</a:t>
                      </a:r>
                      <a:endParaRPr kumimoji="1" lang="ja-JP" altLang="en-US" sz="140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AusGOAL</a:t>
                      </a:r>
                      <a:endParaRPr kumimoji="1" lang="ja-JP" altLang="en-US" sz="140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46175">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利用条件選択</a:t>
                      </a:r>
                    </a:p>
                  </a:txBody>
                  <a:tcPr vert="eaVert"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基本ライセンス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著作権があるものは、</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CC-BY 3.0</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著作権がないものは、</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“no known rights”</a:t>
                      </a:r>
                      <a:endParaRPr kumimoji="1" lang="ja-JP" altLang="en-US" sz="1400" b="0" i="0" u="none" strike="noStrike" cap="none" normalizeH="0" baseline="0" smtClean="0">
                        <a:ln>
                          <a:noFill/>
                        </a:ln>
                        <a:solidFill>
                          <a:schemeClr val="tx1"/>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著作権があるものは、</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CC-BY 2.5</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著作権</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がないものは、</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“no known rights”</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ソフトウェアは、</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BSD 3-Clause software </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licence</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 </a:t>
                      </a:r>
                      <a:endParaRPr kumimoji="1" lang="ja-JP" altLang="en-US" sz="14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92864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限定の条件</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ライセンスとしては</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CC</a:t>
                      </a: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の</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6</a:t>
                      </a: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つのライセンスの選択が可能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Restrictive </a:t>
                      </a:r>
                      <a:r>
                        <a:rPr kumimoji="1" lang="en-US" altLang="ja-JP" sz="1400" b="0" i="0" u="none" strike="noStrike" cap="none" normalizeH="0" baseline="0" dirty="0" err="1" smtClean="0">
                          <a:ln>
                            <a:noFill/>
                          </a:ln>
                          <a:solidFill>
                            <a:schemeClr val="tx1"/>
                          </a:solidFill>
                          <a:effectLst/>
                          <a:latin typeface="Gill Sans MT" pitchFamily="34" charset="0"/>
                          <a:ea typeface="ＭＳ Ｐゴシック" charset="-128"/>
                        </a:rPr>
                        <a:t>licenceTemplate</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を提供</a:t>
                      </a:r>
                      <a:endPar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商業用途での提供への対応など</a:t>
                      </a:r>
                      <a:endPar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ライセンスとしては</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CC</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の</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6</a:t>
                      </a:r>
                      <a:r>
                        <a:rPr kumimoji="1" lang="ja-JP" altLang="en-US" sz="1400" b="0" i="0" u="none" strike="noStrike" cap="none" normalizeH="0" baseline="0" dirty="0" err="1" smtClean="0">
                          <a:ln>
                            <a:noFill/>
                          </a:ln>
                          <a:solidFill>
                            <a:schemeClr val="tx1"/>
                          </a:solidFill>
                          <a:effectLst/>
                          <a:latin typeface="Gill Sans MT" pitchFamily="34" charset="0"/>
                          <a:ea typeface="ＭＳ Ｐゴシック" charset="-128"/>
                        </a:rPr>
                        <a:t>つの</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ライセンスの選択が可能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569913">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ライセンス表示方法の解説</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記載されている</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ライセンス</a:t>
                      </a: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提供まで</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記載されている</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53975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「著作権無し」の表示方法</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記載されている</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記載されている</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4714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フォーマットの選択</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非独自仕様のフォーマットでの提供を推奨</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－（記載無し）</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
        <p:nvSpPr>
          <p:cNvPr id="2" name="スライド番号プレースホルダー 1"/>
          <p:cNvSpPr>
            <a:spLocks noGrp="1"/>
          </p:cNvSpPr>
          <p:nvPr>
            <p:ph type="sldNum" sz="quarter" idx="10"/>
          </p:nvPr>
        </p:nvSpPr>
        <p:spPr/>
        <p:txBody>
          <a:bodyPr/>
          <a:lstStyle/>
          <a:p>
            <a:pPr>
              <a:defRPr/>
            </a:pPr>
            <a:fld id="{DD44E16E-5DC0-4D43-9264-6EB3E679D664}" type="slidenum">
              <a:rPr lang="ja-JP" altLang="en-US" smtClean="0"/>
              <a:pPr>
                <a:defRPr/>
              </a:pPr>
              <a:t>10</a:t>
            </a:fld>
            <a:endParaRPr lang="ja-JP" altLang="en-US" dirty="0"/>
          </a:p>
        </p:txBody>
      </p:sp>
      <p:sp>
        <p:nvSpPr>
          <p:cNvPr id="29730" name="タイトル 1"/>
          <p:cNvSpPr>
            <a:spLocks noGrp="1"/>
          </p:cNvSpPr>
          <p:nvPr>
            <p:ph type="title"/>
          </p:nvPr>
        </p:nvSpPr>
        <p:spPr>
          <a:xfrm>
            <a:off x="260350" y="152400"/>
            <a:ext cx="8426450" cy="990600"/>
          </a:xfrm>
        </p:spPr>
        <p:txBody>
          <a:bodyPr/>
          <a:lstStyle/>
          <a:p>
            <a:pPr eaLnBrk="1" hangingPunct="1"/>
            <a:r>
              <a:rPr lang="ja-JP" altLang="en-US" sz="2400" smtClean="0">
                <a:solidFill>
                  <a:schemeClr val="tx1"/>
                </a:solidFill>
              </a:rPr>
              <a:t>（４）海外におけるデータ公開時のライセンス付与に</a:t>
            </a:r>
            <a:r>
              <a:rPr lang="en-US" altLang="ja-JP" sz="2400" smtClean="0">
                <a:solidFill>
                  <a:schemeClr val="tx1"/>
                </a:solidFill>
              </a:rPr>
              <a:t/>
            </a:r>
            <a:br>
              <a:rPr lang="en-US" altLang="ja-JP" sz="2400" smtClean="0">
                <a:solidFill>
                  <a:schemeClr val="tx1"/>
                </a:solidFill>
              </a:rPr>
            </a:br>
            <a:r>
              <a:rPr lang="ja-JP" altLang="en-US" sz="2400" smtClean="0">
                <a:solidFill>
                  <a:schemeClr val="tx1"/>
                </a:solidFill>
              </a:rPr>
              <a:t>　　　あたっての確認事項②</a:t>
            </a:r>
          </a:p>
        </p:txBody>
      </p:sp>
      <p:sp>
        <p:nvSpPr>
          <p:cNvPr id="6" name="テキスト ボックス 5"/>
          <p:cNvSpPr txBox="1"/>
          <p:nvPr/>
        </p:nvSpPr>
        <p:spPr>
          <a:xfrm>
            <a:off x="6042025" y="6632575"/>
            <a:ext cx="2459038" cy="254000"/>
          </a:xfrm>
          <a:prstGeom prst="rect">
            <a:avLst/>
          </a:prstGeom>
          <a:noFill/>
        </p:spPr>
        <p:txBody>
          <a:bodyPr wrap="none">
            <a:spAutoFit/>
          </a:bodyPr>
          <a:lstStyle/>
          <a:p>
            <a:pPr>
              <a:defRPr/>
            </a:pPr>
            <a:r>
              <a:rPr lang="ja-JP" altLang="en-US" sz="1050" dirty="0"/>
              <a:t>（</a:t>
            </a:r>
            <a:r>
              <a:rPr lang="en-US" altLang="ja-JP" sz="1050" dirty="0"/>
              <a:t>NZGOAL</a:t>
            </a:r>
            <a:r>
              <a:rPr lang="ja-JP" altLang="en-US" sz="1050" dirty="0" err="1"/>
              <a:t>、</a:t>
            </a:r>
            <a:r>
              <a:rPr lang="en-US" altLang="ja-JP" sz="1050" dirty="0" err="1"/>
              <a:t>AusGOAL</a:t>
            </a:r>
            <a:r>
              <a:rPr lang="ja-JP" altLang="en-US" sz="1050" dirty="0"/>
              <a:t>より事務局作成）</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185863"/>
            <a:ext cx="8280400" cy="130651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30722" name="コンテンツ プレースホルダー 2"/>
          <p:cNvSpPr>
            <a:spLocks noGrp="1"/>
          </p:cNvSpPr>
          <p:nvPr>
            <p:ph sz="quarter" idx="1"/>
          </p:nvPr>
        </p:nvSpPr>
        <p:spPr>
          <a:xfrm>
            <a:off x="457200" y="1185863"/>
            <a:ext cx="8291513" cy="1306512"/>
          </a:xfrm>
        </p:spPr>
        <p:txBody>
          <a:bodyPr/>
          <a:lstStyle/>
          <a:p>
            <a:pPr eaLnBrk="1" hangingPunct="1"/>
            <a:r>
              <a:rPr lang="ja-JP" altLang="en-US" sz="1800" smtClean="0"/>
              <a:t>ニュージーランドでは、</a:t>
            </a:r>
            <a:r>
              <a:rPr lang="en-US" altLang="ja-JP" sz="1800" smtClean="0"/>
              <a:t>2010</a:t>
            </a:r>
            <a:r>
              <a:rPr lang="ja-JP" altLang="en-US" sz="1800" smtClean="0"/>
              <a:t>年</a:t>
            </a:r>
            <a:r>
              <a:rPr lang="en-US" altLang="ja-JP" sz="1800" smtClean="0"/>
              <a:t>7</a:t>
            </a:r>
            <a:r>
              <a:rPr lang="ja-JP" altLang="en-US" sz="1800" smtClean="0"/>
              <a:t>月</a:t>
            </a:r>
            <a:r>
              <a:rPr lang="en-US" altLang="ja-JP" sz="1800" smtClean="0"/>
              <a:t>5</a:t>
            </a:r>
            <a:r>
              <a:rPr lang="ja-JP" altLang="en-US" sz="1800" smtClean="0"/>
              <a:t>日に公共情報を提供するためのガイドとして、</a:t>
            </a:r>
            <a:r>
              <a:rPr lang="en-US" altLang="ja-JP" sz="1800" smtClean="0"/>
              <a:t>NZGOAL</a:t>
            </a:r>
            <a:r>
              <a:rPr lang="ja-JP" altLang="en-US" sz="1800" smtClean="0"/>
              <a:t>を閣議決定した。</a:t>
            </a:r>
            <a:endParaRPr lang="en-US" altLang="ja-JP" sz="1800" smtClean="0"/>
          </a:p>
          <a:p>
            <a:pPr eaLnBrk="1" hangingPunct="1"/>
            <a:r>
              <a:rPr lang="en-US" altLang="ja-JP" sz="1800" smtClean="0"/>
              <a:t>2010</a:t>
            </a:r>
            <a:r>
              <a:rPr lang="ja-JP" altLang="en-US" sz="1800" smtClean="0"/>
              <a:t>年</a:t>
            </a:r>
            <a:r>
              <a:rPr lang="en-US" altLang="ja-JP" sz="1800" smtClean="0"/>
              <a:t>8</a:t>
            </a:r>
            <a:r>
              <a:rPr lang="ja-JP" altLang="en-US" sz="1800" smtClean="0"/>
              <a:t>月</a:t>
            </a:r>
            <a:r>
              <a:rPr lang="en-US" altLang="ja-JP" sz="1800" smtClean="0"/>
              <a:t>6</a:t>
            </a:r>
            <a:r>
              <a:rPr lang="ja-JP" altLang="en-US" sz="1800" smtClean="0"/>
              <a:t>日に</a:t>
            </a:r>
            <a:r>
              <a:rPr lang="en-US" altLang="ja-JP" sz="1800" smtClean="0"/>
              <a:t>NZGOAL</a:t>
            </a:r>
            <a:r>
              <a:rPr lang="ja-JP" altLang="en-US" sz="1800" smtClean="0"/>
              <a:t>を</a:t>
            </a:r>
            <a:r>
              <a:rPr lang="en-US" altLang="ja-JP" sz="1800" smtClean="0"/>
              <a:t>State Services Commission (SSC)</a:t>
            </a:r>
            <a:r>
              <a:rPr lang="ja-JP" altLang="en-US" sz="1800" smtClean="0"/>
              <a:t>のウェブサイトで公表した。</a:t>
            </a:r>
            <a:endParaRPr lang="en-US" altLang="ja-JP" sz="1800" smtClean="0"/>
          </a:p>
          <a:p>
            <a:pPr eaLnBrk="1" hangingPunct="1"/>
            <a:endParaRPr lang="en-US" altLang="ja-JP" sz="1800" smtClean="0"/>
          </a:p>
        </p:txBody>
      </p:sp>
      <p:sp>
        <p:nvSpPr>
          <p:cNvPr id="30723" name="タイトル 1"/>
          <p:cNvSpPr>
            <a:spLocks noGrp="1"/>
          </p:cNvSpPr>
          <p:nvPr>
            <p:ph type="title"/>
          </p:nvPr>
        </p:nvSpPr>
        <p:spPr>
          <a:xfrm>
            <a:off x="457200" y="312738"/>
            <a:ext cx="8229600" cy="828675"/>
          </a:xfrm>
        </p:spPr>
        <p:txBody>
          <a:bodyPr/>
          <a:lstStyle/>
          <a:p>
            <a:pPr eaLnBrk="1" hangingPunct="1"/>
            <a:r>
              <a:rPr lang="ja-JP" altLang="en-US" sz="2400" smtClean="0">
                <a:solidFill>
                  <a:schemeClr val="tx1"/>
                </a:solidFill>
              </a:rPr>
              <a:t>参考１．</a:t>
            </a:r>
            <a:r>
              <a:rPr lang="en-US" altLang="ja-JP" sz="2400" smtClean="0">
                <a:solidFill>
                  <a:schemeClr val="tx1"/>
                </a:solidFill>
              </a:rPr>
              <a:t>NZGOAL</a:t>
            </a:r>
            <a:endParaRPr lang="ja-JP" altLang="en-US" sz="2400" smtClean="0">
              <a:solidFill>
                <a:schemeClr val="tx1"/>
              </a:solidFill>
            </a:endParaRPr>
          </a:p>
        </p:txBody>
      </p:sp>
      <p:sp>
        <p:nvSpPr>
          <p:cNvPr id="30724" name="コンテンツ プレースホルダー 2"/>
          <p:cNvSpPr txBox="1">
            <a:spLocks/>
          </p:cNvSpPr>
          <p:nvPr/>
        </p:nvSpPr>
        <p:spPr bwMode="auto">
          <a:xfrm>
            <a:off x="457200" y="2565400"/>
            <a:ext cx="8291513" cy="4032250"/>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altLang="ja-JP" sz="1600" dirty="0">
                <a:latin typeface="Gill Sans MT" pitchFamily="34" charset="0"/>
              </a:rPr>
              <a:t>NZGOAL</a:t>
            </a:r>
            <a:r>
              <a:rPr lang="ja-JP" altLang="en-US" sz="1600" dirty="0">
                <a:latin typeface="Gill Sans MT" pitchFamily="34" charset="0"/>
              </a:rPr>
              <a:t>の閣議決定文書（</a:t>
            </a:r>
            <a:r>
              <a:rPr lang="en-US" altLang="ja-JP" sz="1600" dirty="0">
                <a:latin typeface="Gill Sans MT" pitchFamily="34" charset="0"/>
              </a:rPr>
              <a:t>CAB Min (10) 24/5A</a:t>
            </a:r>
            <a:r>
              <a:rPr lang="ja-JP" altLang="en-US" sz="1600" dirty="0">
                <a:latin typeface="Gill Sans MT" pitchFamily="34" charset="0"/>
              </a:rPr>
              <a:t>）</a:t>
            </a:r>
            <a:endParaRPr lang="en-US" altLang="ja-JP" sz="1600" dirty="0">
              <a:latin typeface="Gill Sans MT" pitchFamily="34" charset="0"/>
            </a:endParaRPr>
          </a:p>
          <a:p>
            <a:pPr marL="547688" lvl="1" indent="-273050">
              <a:spcBef>
                <a:spcPts val="500"/>
              </a:spcBef>
              <a:buClr>
                <a:schemeClr val="accent2"/>
              </a:buClr>
              <a:buSzPct val="76000"/>
              <a:buFont typeface="Wingdings 3" pitchFamily="18" charset="2"/>
              <a:buChar char=""/>
            </a:pPr>
            <a:r>
              <a:rPr lang="en-US" altLang="ja-JP" sz="1400" dirty="0">
                <a:latin typeface="Gill Sans MT" pitchFamily="34" charset="0"/>
              </a:rPr>
              <a:t>State Service agencies</a:t>
            </a:r>
            <a:r>
              <a:rPr lang="ja-JP" altLang="en-US" sz="1400" dirty="0">
                <a:latin typeface="Gill Sans MT" pitchFamily="34" charset="0"/>
              </a:rPr>
              <a:t>（</a:t>
            </a:r>
            <a:r>
              <a:rPr lang="en-US" altLang="ja-JP" sz="1400" dirty="0">
                <a:latin typeface="Gill Sans MT" pitchFamily="34" charset="0"/>
              </a:rPr>
              <a:t>SSC</a:t>
            </a:r>
            <a:r>
              <a:rPr lang="ja-JP" altLang="en-US" sz="1400" dirty="0">
                <a:latin typeface="Gill Sans MT" pitchFamily="34" charset="0"/>
              </a:rPr>
              <a:t>）が保有する著作物及び、著作権の無いデータについて、アクセス可能にするとともに、再利用のためのライセンスを提供する</a:t>
            </a:r>
            <a:endParaRPr lang="en-US" altLang="ja-JP" sz="1400" dirty="0">
              <a:latin typeface="Gill Sans MT" pitchFamily="34" charset="0"/>
            </a:endParaRPr>
          </a:p>
          <a:p>
            <a:pPr marL="547688" lvl="1" indent="-273050">
              <a:spcBef>
                <a:spcPts val="500"/>
              </a:spcBef>
              <a:buClr>
                <a:schemeClr val="accent2"/>
              </a:buClr>
              <a:buSzPct val="76000"/>
              <a:buFont typeface="Wingdings 3" pitchFamily="18" charset="2"/>
              <a:buChar char=""/>
            </a:pPr>
            <a:r>
              <a:rPr lang="en-US" altLang="ja-JP" sz="1400" dirty="0">
                <a:latin typeface="Gill Sans MT" pitchFamily="34" charset="0"/>
              </a:rPr>
              <a:t>NZGOAL</a:t>
            </a:r>
            <a:r>
              <a:rPr lang="ja-JP" altLang="en-US" sz="1400" dirty="0">
                <a:latin typeface="Gill Sans MT" pitchFamily="34" charset="0"/>
              </a:rPr>
              <a:t>の公表後のステップとして、以下を検討</a:t>
            </a:r>
            <a:r>
              <a:rPr lang="ja-JP" altLang="en-US" sz="1400" dirty="0">
                <a:solidFill>
                  <a:schemeClr val="tx2"/>
                </a:solidFill>
                <a:latin typeface="Gill Sans MT" pitchFamily="34" charset="0"/>
              </a:rPr>
              <a:t>。</a:t>
            </a:r>
            <a:endParaRPr lang="en-US" altLang="ja-JP" sz="1400" dirty="0">
              <a:solidFill>
                <a:schemeClr val="tx2"/>
              </a:solidFill>
              <a:latin typeface="Gill Sans MT" pitchFamily="34" charset="0"/>
            </a:endParaRPr>
          </a:p>
          <a:p>
            <a:pPr marL="822325" lvl="2" indent="-228600">
              <a:spcBef>
                <a:spcPts val="500"/>
              </a:spcBef>
              <a:buClr>
                <a:srgbClr val="BCBCBC"/>
              </a:buClr>
              <a:buSzPct val="76000"/>
              <a:buFont typeface="Wingdings 3" pitchFamily="18" charset="2"/>
              <a:buChar char=""/>
            </a:pPr>
            <a:r>
              <a:rPr lang="en-US" altLang="ja-JP" sz="1300" dirty="0">
                <a:latin typeface="Gill Sans MT" pitchFamily="34" charset="0"/>
              </a:rPr>
              <a:t>SSC</a:t>
            </a:r>
            <a:r>
              <a:rPr lang="ja-JP" altLang="en-US" sz="1300" dirty="0">
                <a:latin typeface="Gill Sans MT" pitchFamily="34" charset="0"/>
              </a:rPr>
              <a:t>は</a:t>
            </a:r>
            <a:r>
              <a:rPr lang="en-US" altLang="ja-JP" sz="1300" dirty="0">
                <a:latin typeface="Gill Sans MT" pitchFamily="34" charset="0"/>
              </a:rPr>
              <a:t>NZGOAL</a:t>
            </a:r>
            <a:r>
              <a:rPr lang="ja-JP" altLang="en-US" sz="1300" dirty="0">
                <a:latin typeface="Gill Sans MT" pitchFamily="34" charset="0"/>
              </a:rPr>
              <a:t>リリースの</a:t>
            </a:r>
            <a:r>
              <a:rPr lang="en-US" altLang="ja-JP" sz="1300" dirty="0">
                <a:latin typeface="Gill Sans MT" pitchFamily="34" charset="0"/>
              </a:rPr>
              <a:t>12</a:t>
            </a:r>
            <a:r>
              <a:rPr lang="ja-JP" altLang="en-US" sz="1300" dirty="0">
                <a:latin typeface="Gill Sans MT" pitchFamily="34" charset="0"/>
              </a:rPr>
              <a:t>ヶ月後に、政府機関に</a:t>
            </a:r>
            <a:r>
              <a:rPr lang="en-US" altLang="ja-JP" sz="1300" dirty="0">
                <a:latin typeface="Gill Sans MT" pitchFamily="34" charset="0"/>
              </a:rPr>
              <a:t>NZGOAL</a:t>
            </a:r>
            <a:r>
              <a:rPr lang="ja-JP" altLang="en-US" sz="1300" dirty="0">
                <a:latin typeface="Gill Sans MT" pitchFamily="34" charset="0"/>
              </a:rPr>
              <a:t>採用状況を報告すること</a:t>
            </a:r>
            <a:endParaRPr lang="en-US" altLang="ja-JP" sz="1300" dirty="0">
              <a:latin typeface="Gill Sans MT" pitchFamily="34" charset="0"/>
            </a:endParaRPr>
          </a:p>
          <a:p>
            <a:pPr marL="1096963" lvl="3" indent="-228600">
              <a:lnSpc>
                <a:spcPct val="80000"/>
              </a:lnSpc>
              <a:spcBef>
                <a:spcPts val="400"/>
              </a:spcBef>
              <a:buClr>
                <a:srgbClr val="3A7075"/>
              </a:buClr>
              <a:buSzPct val="70000"/>
              <a:buFont typeface="Wingdings" pitchFamily="2" charset="2"/>
              <a:buChar char=""/>
            </a:pPr>
            <a:endParaRPr lang="en-US" altLang="ja-JP" sz="1000" dirty="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altLang="ja-JP" sz="1600" dirty="0">
                <a:latin typeface="Gill Sans MT" pitchFamily="34" charset="0"/>
              </a:rPr>
              <a:t>NZGOAL (the New Zealand Governments Open Access and Licensing Framework)</a:t>
            </a:r>
          </a:p>
          <a:p>
            <a:pPr marL="822325" lvl="2" indent="-228600">
              <a:spcBef>
                <a:spcPts val="500"/>
              </a:spcBef>
              <a:buClr>
                <a:srgbClr val="BCBCBC"/>
              </a:buClr>
              <a:buSzPct val="76000"/>
              <a:buFont typeface="Wingdings 3" pitchFamily="18" charset="2"/>
              <a:buChar char=""/>
            </a:pPr>
            <a:r>
              <a:rPr lang="ja-JP" altLang="en-US" sz="1400" dirty="0">
                <a:latin typeface="Gill Sans MT" pitchFamily="34" charset="0"/>
              </a:rPr>
              <a:t>政府は地理空間情報、委託研究報告書等の著作権のある情報と、法律上著作権が存在しないとされている情報を保有している。</a:t>
            </a:r>
            <a:endParaRPr lang="en-US" altLang="ja-JP" sz="1400" dirty="0">
              <a:latin typeface="Gill Sans MT" pitchFamily="34" charset="0"/>
            </a:endParaRPr>
          </a:p>
          <a:p>
            <a:pPr marL="822325" lvl="2" indent="-228600">
              <a:spcBef>
                <a:spcPts val="500"/>
              </a:spcBef>
              <a:buClr>
                <a:srgbClr val="BCBCBC"/>
              </a:buClr>
              <a:buSzPct val="76000"/>
              <a:buFont typeface="Wingdings 3" pitchFamily="18" charset="2"/>
              <a:buChar char=""/>
            </a:pPr>
            <a:r>
              <a:rPr lang="ja-JP" altLang="en-US" sz="1400" dirty="0">
                <a:latin typeface="Gill Sans MT" pitchFamily="34" charset="0"/>
              </a:rPr>
              <a:t>政府の保有している情報（著作権の有無にかかわらず）は、重要な創造的、かつ経済的な可能性を秘めていると認識。</a:t>
            </a:r>
            <a:endParaRPr lang="en-US" altLang="ja-JP" sz="1400" dirty="0">
              <a:latin typeface="Gill Sans MT" pitchFamily="34" charset="0"/>
            </a:endParaRPr>
          </a:p>
          <a:p>
            <a:pPr marL="822325" lvl="2" indent="-228600">
              <a:spcBef>
                <a:spcPts val="500"/>
              </a:spcBef>
              <a:buClr>
                <a:srgbClr val="BCBCBC"/>
              </a:buClr>
              <a:buSzPct val="76000"/>
              <a:buFont typeface="Wingdings 3" pitchFamily="18" charset="2"/>
              <a:buChar char=""/>
            </a:pPr>
            <a:r>
              <a:rPr lang="ja-JP" altLang="en-US" sz="1400" dirty="0">
                <a:latin typeface="Gill Sans MT" pitchFamily="34" charset="0"/>
              </a:rPr>
              <a:t>政府はこの可能性を実現させるために、</a:t>
            </a:r>
            <a:r>
              <a:rPr lang="en-US" altLang="ja-JP" sz="1400" dirty="0">
                <a:latin typeface="Gill Sans MT" pitchFamily="34" charset="0"/>
              </a:rPr>
              <a:t>NZGOAL</a:t>
            </a:r>
            <a:r>
              <a:rPr lang="ja-JP" altLang="en-US" sz="1400" dirty="0">
                <a:latin typeface="Gill Sans MT" pitchFamily="34" charset="0"/>
              </a:rPr>
              <a:t>を発表し、</a:t>
            </a:r>
            <a:r>
              <a:rPr lang="en-US" altLang="ja-JP" sz="1400" dirty="0">
                <a:latin typeface="Gill Sans MT" pitchFamily="34" charset="0"/>
              </a:rPr>
              <a:t>SSC</a:t>
            </a:r>
            <a:r>
              <a:rPr lang="ja-JP" altLang="en-US" sz="1400" dirty="0">
                <a:latin typeface="Gill Sans MT" pitchFamily="34" charset="0"/>
              </a:rPr>
              <a:t>のデータバンクにおいて情報の公開を実施する。</a:t>
            </a:r>
            <a:endParaRPr lang="en-US" altLang="ja-JP" sz="14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ja-JP" altLang="en-US" sz="1400" dirty="0">
                <a:solidFill>
                  <a:srgbClr val="FF0000"/>
                </a:solidFill>
                <a:latin typeface="Gill Sans MT" pitchFamily="34" charset="0"/>
              </a:rPr>
              <a:t>ライセンスについては以下の２つを利用する</a:t>
            </a:r>
            <a:r>
              <a:rPr lang="ja-JP" altLang="en-US" sz="1400" dirty="0">
                <a:latin typeface="Gill Sans MT" pitchFamily="34" charset="0"/>
              </a:rPr>
              <a:t>。</a:t>
            </a:r>
            <a:endParaRPr lang="en-US" altLang="ja-JP" sz="1400" dirty="0">
              <a:latin typeface="Gill Sans MT" pitchFamily="34" charset="0"/>
            </a:endParaRPr>
          </a:p>
          <a:p>
            <a:pPr marL="1096963" lvl="3" indent="-228600">
              <a:lnSpc>
                <a:spcPct val="80000"/>
              </a:lnSpc>
              <a:spcBef>
                <a:spcPts val="400"/>
              </a:spcBef>
              <a:buClr>
                <a:srgbClr val="3A7075"/>
              </a:buClr>
              <a:buSzPct val="70000"/>
              <a:buFont typeface="Wingdings" pitchFamily="2" charset="2"/>
              <a:buChar char=""/>
            </a:pPr>
            <a:r>
              <a:rPr lang="ja-JP" altLang="en-US" sz="1300" dirty="0">
                <a:solidFill>
                  <a:srgbClr val="FF0000"/>
                </a:solidFill>
                <a:latin typeface="Gill Sans MT" pitchFamily="34" charset="0"/>
              </a:rPr>
              <a:t>著作権のある情報については、クリエイティブ・コモンズ・ライセンスを利用する</a:t>
            </a:r>
            <a:endParaRPr lang="en-US" altLang="ja-JP" sz="1300" dirty="0">
              <a:solidFill>
                <a:srgbClr val="FF0000"/>
              </a:solidFill>
              <a:latin typeface="Gill Sans MT" pitchFamily="34" charset="0"/>
            </a:endParaRPr>
          </a:p>
          <a:p>
            <a:pPr marL="1096963" lvl="3" indent="-228600">
              <a:lnSpc>
                <a:spcPct val="80000"/>
              </a:lnSpc>
              <a:spcBef>
                <a:spcPts val="400"/>
              </a:spcBef>
              <a:buClr>
                <a:srgbClr val="3A7075"/>
              </a:buClr>
              <a:buSzPct val="70000"/>
              <a:buFont typeface="Wingdings" pitchFamily="2" charset="2"/>
              <a:buChar char=""/>
            </a:pPr>
            <a:r>
              <a:rPr lang="ja-JP" altLang="en-US" sz="1300" dirty="0">
                <a:solidFill>
                  <a:srgbClr val="FF0000"/>
                </a:solidFill>
                <a:latin typeface="Gill Sans MT" pitchFamily="34" charset="0"/>
              </a:rPr>
              <a:t>著作権の無い情報については、「権利無し」の表示</a:t>
            </a:r>
            <a:endParaRPr lang="en-US" altLang="ja-JP" sz="1300" dirty="0">
              <a:solidFill>
                <a:srgbClr val="FF0000"/>
              </a:solidFill>
              <a:latin typeface="Gill Sans MT" pitchFamily="34" charset="0"/>
            </a:endParaRPr>
          </a:p>
        </p:txBody>
      </p:sp>
      <p:sp>
        <p:nvSpPr>
          <p:cNvPr id="3" name="スライド番号プレースホルダー 2"/>
          <p:cNvSpPr>
            <a:spLocks noGrp="1"/>
          </p:cNvSpPr>
          <p:nvPr>
            <p:ph type="sldNum" sz="quarter" idx="10"/>
          </p:nvPr>
        </p:nvSpPr>
        <p:spPr/>
        <p:txBody>
          <a:bodyPr/>
          <a:lstStyle/>
          <a:p>
            <a:pPr>
              <a:defRPr/>
            </a:pPr>
            <a:fld id="{27C8BE18-9014-430A-AAFB-1FCF1F82CF4A}" type="slidenum">
              <a:rPr lang="ja-JP" altLang="en-US" smtClean="0"/>
              <a:pPr>
                <a:defRPr/>
              </a:pPr>
              <a:t>11</a:t>
            </a:fld>
            <a:endParaRPr lang="ja-JP" altLang="en-US" dirty="0"/>
          </a:p>
        </p:txBody>
      </p:sp>
      <p:sp>
        <p:nvSpPr>
          <p:cNvPr id="7" name="テキスト ボックス 6"/>
          <p:cNvSpPr txBox="1"/>
          <p:nvPr/>
        </p:nvSpPr>
        <p:spPr>
          <a:xfrm>
            <a:off x="5783263" y="6604000"/>
            <a:ext cx="2532062" cy="244475"/>
          </a:xfrm>
          <a:prstGeom prst="rect">
            <a:avLst/>
          </a:prstGeom>
          <a:noFill/>
        </p:spPr>
        <p:txBody>
          <a:bodyPr wrap="none">
            <a:spAutoFit/>
          </a:bodyPr>
          <a:lstStyle/>
          <a:p>
            <a:pPr>
              <a:defRPr/>
            </a:pPr>
            <a:r>
              <a:rPr lang="ja-JP" altLang="en-US" sz="1050" dirty="0"/>
              <a:t>（</a:t>
            </a:r>
            <a:r>
              <a:rPr lang="en-US" altLang="ja-JP" sz="1050" dirty="0"/>
              <a:t>NZGOAL</a:t>
            </a:r>
            <a:r>
              <a:rPr lang="ja-JP" altLang="en-US" sz="1050" dirty="0"/>
              <a:t>および関連文書より事務局作成）</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title"/>
          </p:nvPr>
        </p:nvSpPr>
        <p:spPr>
          <a:xfrm>
            <a:off x="457200" y="323850"/>
            <a:ext cx="8229600" cy="827088"/>
          </a:xfrm>
        </p:spPr>
        <p:txBody>
          <a:bodyPr/>
          <a:lstStyle/>
          <a:p>
            <a:pPr eaLnBrk="1" hangingPunct="1"/>
            <a:r>
              <a:rPr lang="ja-JP" altLang="en-US" sz="2400" smtClean="0">
                <a:solidFill>
                  <a:schemeClr val="tx1"/>
                </a:solidFill>
              </a:rPr>
              <a:t>参考１．</a:t>
            </a:r>
            <a:r>
              <a:rPr lang="en-US" altLang="ja-JP" sz="2400" smtClean="0">
                <a:solidFill>
                  <a:schemeClr val="tx1"/>
                </a:solidFill>
              </a:rPr>
              <a:t>NZGOAL</a:t>
            </a:r>
            <a:r>
              <a:rPr lang="ja-JP" altLang="en-US" sz="2400" smtClean="0">
                <a:solidFill>
                  <a:schemeClr val="tx1"/>
                </a:solidFill>
              </a:rPr>
              <a:t>の選択条件</a:t>
            </a:r>
          </a:p>
        </p:txBody>
      </p:sp>
      <p:sp>
        <p:nvSpPr>
          <p:cNvPr id="5" name="スライド番号プレースホルダー 4"/>
          <p:cNvSpPr>
            <a:spLocks noGrp="1"/>
          </p:cNvSpPr>
          <p:nvPr>
            <p:ph type="sldNum" sz="quarter" idx="10"/>
          </p:nvPr>
        </p:nvSpPr>
        <p:spPr/>
        <p:txBody>
          <a:bodyPr/>
          <a:lstStyle/>
          <a:p>
            <a:pPr>
              <a:defRPr/>
            </a:pPr>
            <a:fld id="{0611DF12-5363-4C4B-9553-06EF7FC6794A}" type="slidenum">
              <a:rPr lang="ja-JP" altLang="en-US" smtClean="0"/>
              <a:pPr>
                <a:defRPr/>
              </a:pPr>
              <a:t>12</a:t>
            </a:fld>
            <a:endParaRPr lang="ja-JP" altLang="en-US" dirty="0"/>
          </a:p>
        </p:txBody>
      </p:sp>
      <p:sp>
        <p:nvSpPr>
          <p:cNvPr id="31747" name="コンテンツ プレースホルダー 2"/>
          <p:cNvSpPr txBox="1">
            <a:spLocks/>
          </p:cNvSpPr>
          <p:nvPr/>
        </p:nvSpPr>
        <p:spPr bwMode="auto">
          <a:xfrm>
            <a:off x="457200" y="2565400"/>
            <a:ext cx="8229600" cy="3959225"/>
          </a:xfrm>
          <a:prstGeom prst="rect">
            <a:avLst/>
          </a:prstGeom>
          <a:noFill/>
          <a:ln w="9525">
            <a:noFill/>
            <a:miter lim="800000"/>
            <a:headEnd/>
            <a:tailEnd/>
          </a:ln>
        </p:spPr>
        <p:txBody>
          <a:bodyPr/>
          <a:lstStyle/>
          <a:p>
            <a:pPr marL="273050" indent="-273050">
              <a:spcBef>
                <a:spcPts val="600"/>
              </a:spcBef>
              <a:buClr>
                <a:schemeClr val="accent1"/>
              </a:buClr>
              <a:buSzPct val="76000"/>
              <a:buFont typeface="Wingdings 3" pitchFamily="18" charset="2"/>
              <a:buChar char=""/>
            </a:pPr>
            <a:r>
              <a:rPr lang="ja-JP" altLang="en-US" sz="2600">
                <a:latin typeface="Gill Sans MT" pitchFamily="34" charset="0"/>
              </a:rPr>
              <a:t>フローチャートは別紙参照</a:t>
            </a:r>
            <a:endParaRPr lang="en-US" altLang="ja-JP" sz="2600">
              <a:latin typeface="Gill Sans MT" pitchFamily="34" charset="0"/>
            </a:endParaRPr>
          </a:p>
        </p:txBody>
      </p:sp>
      <p:sp>
        <p:nvSpPr>
          <p:cNvPr id="6" name="テキスト ボックス 5"/>
          <p:cNvSpPr txBox="1"/>
          <p:nvPr/>
        </p:nvSpPr>
        <p:spPr>
          <a:xfrm>
            <a:off x="6042025" y="6632575"/>
            <a:ext cx="1720850" cy="254000"/>
          </a:xfrm>
          <a:prstGeom prst="rect">
            <a:avLst/>
          </a:prstGeom>
          <a:noFill/>
        </p:spPr>
        <p:txBody>
          <a:bodyPr wrap="none">
            <a:spAutoFit/>
          </a:bodyPr>
          <a:lstStyle/>
          <a:p>
            <a:pPr>
              <a:defRPr/>
            </a:pPr>
            <a:r>
              <a:rPr lang="ja-JP" altLang="en-US" sz="1050" dirty="0"/>
              <a:t>（</a:t>
            </a:r>
            <a:r>
              <a:rPr lang="en-US" altLang="ja-JP" sz="1050" dirty="0"/>
              <a:t>NZGOAL</a:t>
            </a:r>
            <a:r>
              <a:rPr lang="ja-JP" altLang="en-US" sz="1050" dirty="0"/>
              <a:t>から抜粋・翻訳）</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147050" cy="112871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32770" name="タイトル 1"/>
          <p:cNvSpPr>
            <a:spLocks noGrp="1"/>
          </p:cNvSpPr>
          <p:nvPr>
            <p:ph type="title"/>
          </p:nvPr>
        </p:nvSpPr>
        <p:spPr>
          <a:xfrm>
            <a:off x="457200" y="303213"/>
            <a:ext cx="8229600" cy="828675"/>
          </a:xfrm>
        </p:spPr>
        <p:txBody>
          <a:bodyPr/>
          <a:lstStyle/>
          <a:p>
            <a:pPr eaLnBrk="1" hangingPunct="1"/>
            <a:r>
              <a:rPr lang="ja-JP" altLang="en-US" sz="2400" smtClean="0">
                <a:solidFill>
                  <a:schemeClr val="tx1"/>
                </a:solidFill>
              </a:rPr>
              <a:t>参考２．</a:t>
            </a:r>
            <a:r>
              <a:rPr lang="en-US" altLang="ja-JP" sz="2400" smtClean="0">
                <a:solidFill>
                  <a:schemeClr val="tx1"/>
                </a:solidFill>
              </a:rPr>
              <a:t>AusGOAL</a:t>
            </a:r>
            <a:endParaRPr lang="ja-JP" altLang="en-US" sz="2400" smtClean="0">
              <a:solidFill>
                <a:schemeClr val="tx1"/>
              </a:solidFill>
            </a:endParaRPr>
          </a:p>
        </p:txBody>
      </p:sp>
      <p:sp>
        <p:nvSpPr>
          <p:cNvPr id="3" name="コンテンツ プレースホルダー 2"/>
          <p:cNvSpPr>
            <a:spLocks noGrp="1"/>
          </p:cNvSpPr>
          <p:nvPr>
            <p:ph sz="quarter" idx="1"/>
          </p:nvPr>
        </p:nvSpPr>
        <p:spPr>
          <a:xfrm>
            <a:off x="457200" y="1290638"/>
            <a:ext cx="8229600" cy="1096962"/>
          </a:xfrm>
        </p:spPr>
        <p:txBody>
          <a:bodyPr>
            <a:normAutofit fontScale="85000" lnSpcReduction="10000"/>
          </a:bodyPr>
          <a:lstStyle/>
          <a:p>
            <a:pPr marL="274320" indent="-274320" eaLnBrk="1" fontAlgn="auto" hangingPunct="1">
              <a:spcAft>
                <a:spcPts val="0"/>
              </a:spcAft>
              <a:buFont typeface="Wingdings 3"/>
              <a:buChar char=""/>
              <a:defRPr/>
            </a:pPr>
            <a:r>
              <a:rPr lang="ja-JP" altLang="en-US" sz="1800" dirty="0"/>
              <a:t>オーストラリアで</a:t>
            </a:r>
            <a:r>
              <a:rPr lang="ja-JP" altLang="en-US" sz="1800" dirty="0" smtClean="0"/>
              <a:t>は、</a:t>
            </a:r>
            <a:r>
              <a:rPr lang="en-US" altLang="ja-JP" sz="1800" dirty="0" smtClean="0"/>
              <a:t>2010</a:t>
            </a:r>
            <a:r>
              <a:rPr lang="ja-JP" altLang="en-US" sz="1800" dirty="0" smtClean="0"/>
              <a:t>年</a:t>
            </a:r>
            <a:r>
              <a:rPr lang="en-US" altLang="ja-JP" sz="1800" dirty="0" smtClean="0"/>
              <a:t>7</a:t>
            </a:r>
            <a:r>
              <a:rPr lang="ja-JP" altLang="en-US" sz="1800" dirty="0"/>
              <a:t>月</a:t>
            </a:r>
            <a:r>
              <a:rPr lang="ja-JP" altLang="en-US" sz="1800" dirty="0" smtClean="0"/>
              <a:t>に「</a:t>
            </a:r>
            <a:r>
              <a:rPr lang="en-US" altLang="ja-JP" sz="1800" dirty="0"/>
              <a:t>Declaration of Open </a:t>
            </a:r>
            <a:r>
              <a:rPr lang="en-US" altLang="ja-JP" sz="1800" dirty="0" smtClean="0"/>
              <a:t>Government</a:t>
            </a:r>
            <a:r>
              <a:rPr lang="ja-JP" altLang="en-US" sz="1800" dirty="0" smtClean="0"/>
              <a:t>」が発表された。</a:t>
            </a:r>
            <a:endParaRPr lang="en-US" altLang="ja-JP" sz="1800" dirty="0" smtClean="0"/>
          </a:p>
          <a:p>
            <a:pPr marL="274320" indent="-274320" eaLnBrk="1" fontAlgn="auto" hangingPunct="1">
              <a:spcAft>
                <a:spcPts val="0"/>
              </a:spcAft>
              <a:buFont typeface="Wingdings 3"/>
              <a:buChar char=""/>
              <a:defRPr/>
            </a:pPr>
            <a:r>
              <a:rPr lang="en-US" altLang="ja-JP" sz="1800" dirty="0" smtClean="0"/>
              <a:t>2011</a:t>
            </a:r>
            <a:r>
              <a:rPr lang="ja-JP" altLang="en-US" sz="1800" dirty="0" smtClean="0"/>
              <a:t>年に、</a:t>
            </a:r>
            <a:r>
              <a:rPr lang="en-US" altLang="ja-JP" sz="1800" dirty="0" smtClean="0"/>
              <a:t>Australian </a:t>
            </a:r>
            <a:r>
              <a:rPr lang="en-US" altLang="ja-JP" sz="1800" dirty="0"/>
              <a:t>Information </a:t>
            </a:r>
            <a:r>
              <a:rPr lang="en-US" altLang="ja-JP" sz="1800" dirty="0" smtClean="0"/>
              <a:t>Commissioners</a:t>
            </a:r>
            <a:r>
              <a:rPr lang="ja-JP" altLang="en-US" sz="1800" dirty="0" smtClean="0"/>
              <a:t>が「</a:t>
            </a:r>
            <a:r>
              <a:rPr lang="en-US" altLang="ja-JP" sz="1800" dirty="0" smtClean="0"/>
              <a:t>Open </a:t>
            </a:r>
            <a:r>
              <a:rPr lang="en-US" altLang="ja-JP" sz="1800" dirty="0"/>
              <a:t>Access Principles</a:t>
            </a:r>
            <a:r>
              <a:rPr lang="ja-JP" altLang="en-US" sz="1800" dirty="0" smtClean="0"/>
              <a:t>」を公表した。</a:t>
            </a:r>
            <a:endParaRPr lang="en-US" altLang="ja-JP" sz="1800" dirty="0" smtClean="0"/>
          </a:p>
          <a:p>
            <a:pPr marL="274320" indent="-274320" eaLnBrk="1" fontAlgn="auto" hangingPunct="1">
              <a:spcAft>
                <a:spcPts val="0"/>
              </a:spcAft>
              <a:buFont typeface="Wingdings 3"/>
              <a:buChar char=""/>
              <a:defRPr/>
            </a:pPr>
            <a:r>
              <a:rPr lang="ja-JP" altLang="en-US" sz="1800" dirty="0" smtClean="0"/>
              <a:t>これらを受けて、公共機関に対し、情報の公開を促す手続きを定めた、</a:t>
            </a:r>
            <a:r>
              <a:rPr lang="en-US" altLang="ja-JP" sz="1800" dirty="0" err="1" smtClean="0"/>
              <a:t>AusGOAL</a:t>
            </a:r>
            <a:r>
              <a:rPr lang="en-US" altLang="ja-JP" sz="1800" dirty="0"/>
              <a:t> (the Australian Governments Open Access and Licensing Framework</a:t>
            </a:r>
            <a:r>
              <a:rPr lang="en-US" altLang="ja-JP" sz="1800" dirty="0" smtClean="0"/>
              <a:t>)</a:t>
            </a:r>
            <a:r>
              <a:rPr lang="ja-JP" altLang="en-US" sz="1800" dirty="0"/>
              <a:t>が</a:t>
            </a:r>
            <a:r>
              <a:rPr lang="ja-JP" altLang="en-US" sz="1800" dirty="0" smtClean="0"/>
              <a:t>策定された。</a:t>
            </a:r>
            <a:endParaRPr lang="en-US" altLang="ja-JP" sz="1800" dirty="0" smtClean="0"/>
          </a:p>
          <a:p>
            <a:pPr marL="274320" indent="-274320" eaLnBrk="1" fontAlgn="auto" hangingPunct="1">
              <a:spcAft>
                <a:spcPts val="0"/>
              </a:spcAft>
              <a:buFont typeface="Wingdings 3"/>
              <a:buChar char=""/>
              <a:defRPr/>
            </a:pPr>
            <a:endParaRPr lang="en-US" altLang="ja-JP" sz="1800" dirty="0" smtClean="0"/>
          </a:p>
        </p:txBody>
      </p:sp>
      <p:sp>
        <p:nvSpPr>
          <p:cNvPr id="32773" name="コンテンツ プレースホルダー 2"/>
          <p:cNvSpPr txBox="1">
            <a:spLocks/>
          </p:cNvSpPr>
          <p:nvPr/>
        </p:nvSpPr>
        <p:spPr bwMode="auto">
          <a:xfrm>
            <a:off x="428625" y="2441575"/>
            <a:ext cx="8229600" cy="3959225"/>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altLang="ja-JP" sz="1400" dirty="0">
                <a:latin typeface="Gill Sans MT" pitchFamily="34" charset="0"/>
              </a:rPr>
              <a:t>Declaration of Open Government</a:t>
            </a:r>
          </a:p>
          <a:p>
            <a:pPr marL="547688" lvl="1" indent="-273050">
              <a:lnSpc>
                <a:spcPct val="80000"/>
              </a:lnSpc>
              <a:spcBef>
                <a:spcPts val="500"/>
              </a:spcBef>
              <a:buClr>
                <a:schemeClr val="accent2"/>
              </a:buClr>
              <a:buSzPct val="76000"/>
              <a:buFont typeface="Wingdings 3" pitchFamily="18" charset="2"/>
              <a:buChar char=""/>
            </a:pPr>
            <a:r>
              <a:rPr lang="ja-JP" altLang="en-US" sz="1200" dirty="0">
                <a:latin typeface="Gill Sans MT" pitchFamily="34" charset="0"/>
              </a:rPr>
              <a:t>オーストラリア政府が、政府の公開性と透明性の確保のために、以下の</a:t>
            </a:r>
            <a:r>
              <a:rPr lang="en-US" altLang="ja-JP" sz="1200" dirty="0">
                <a:latin typeface="Gill Sans MT" pitchFamily="34" charset="0"/>
              </a:rPr>
              <a:t>3</a:t>
            </a:r>
            <a:r>
              <a:rPr lang="ja-JP" altLang="en-US" sz="1200" dirty="0">
                <a:latin typeface="Gill Sans MT" pitchFamily="34" charset="0"/>
              </a:rPr>
              <a:t>点をサポートすることを宣言。</a:t>
            </a:r>
            <a:endParaRPr lang="en-US" altLang="ja-JP" sz="12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en-US" altLang="ja-JP" sz="1100" dirty="0">
                <a:latin typeface="Gill Sans MT" pitchFamily="34" charset="0"/>
              </a:rPr>
              <a:t>Informing: strengthening citizen’s rights of access to information, establishing a pro-disclosure culture across Australian Government agencies including through online innovation, and making government information more accessible and usable;</a:t>
            </a:r>
          </a:p>
          <a:p>
            <a:pPr marL="822325" lvl="2" indent="-228600">
              <a:lnSpc>
                <a:spcPct val="80000"/>
              </a:lnSpc>
              <a:spcBef>
                <a:spcPts val="500"/>
              </a:spcBef>
              <a:buClr>
                <a:srgbClr val="BCBCBC"/>
              </a:buClr>
              <a:buSzPct val="76000"/>
              <a:buFont typeface="Wingdings 3" pitchFamily="18" charset="2"/>
              <a:buChar char=""/>
            </a:pPr>
            <a:r>
              <a:rPr lang="en-US" altLang="ja-JP" sz="1100" dirty="0">
                <a:latin typeface="Gill Sans MT" pitchFamily="34" charset="0"/>
              </a:rPr>
              <a:t>Engaging: collaborating with citizens on policy and service delivery to enhance the processes of government and improve the outcomes sought; and</a:t>
            </a:r>
          </a:p>
          <a:p>
            <a:pPr marL="822325" lvl="2" indent="-228600">
              <a:lnSpc>
                <a:spcPct val="80000"/>
              </a:lnSpc>
              <a:spcBef>
                <a:spcPts val="500"/>
              </a:spcBef>
              <a:buClr>
                <a:srgbClr val="BCBCBC"/>
              </a:buClr>
              <a:buSzPct val="76000"/>
              <a:buFont typeface="Wingdings 3" pitchFamily="18" charset="2"/>
              <a:buChar char=""/>
            </a:pPr>
            <a:r>
              <a:rPr lang="en-US" altLang="ja-JP" sz="1100" dirty="0">
                <a:latin typeface="Gill Sans MT" pitchFamily="34" charset="0"/>
              </a:rPr>
              <a:t>Participating: making government more consultative and participative.</a:t>
            </a:r>
          </a:p>
          <a:p>
            <a:pPr marL="547688" lvl="1" indent="-273050">
              <a:lnSpc>
                <a:spcPct val="80000"/>
              </a:lnSpc>
              <a:spcBef>
                <a:spcPts val="500"/>
              </a:spcBef>
              <a:buClr>
                <a:schemeClr val="accent2"/>
              </a:buClr>
              <a:buSzPct val="76000"/>
              <a:buFont typeface="Wingdings 3" pitchFamily="18" charset="2"/>
              <a:buChar char=""/>
            </a:pPr>
            <a:r>
              <a:rPr lang="ja-JP" altLang="en-US" sz="1200" dirty="0">
                <a:latin typeface="Gill Sans MT" pitchFamily="34" charset="0"/>
              </a:rPr>
              <a:t>ライセンスとして、</a:t>
            </a:r>
            <a:r>
              <a:rPr lang="en-US" altLang="ja-JP" sz="1200" dirty="0">
                <a:latin typeface="Gill Sans MT" pitchFamily="34" charset="0"/>
              </a:rPr>
              <a:t>CC-BY 3.0</a:t>
            </a:r>
            <a:r>
              <a:rPr lang="ja-JP" altLang="en-US" sz="1200" dirty="0">
                <a:latin typeface="Gill Sans MT" pitchFamily="34" charset="0"/>
              </a:rPr>
              <a:t>を利用することを宣言。</a:t>
            </a:r>
            <a:endParaRPr lang="en-US" altLang="ja-JP" sz="1200" dirty="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endParaRPr lang="en-US" altLang="ja-JP" sz="1200" dirty="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altLang="ja-JP" sz="1400" dirty="0">
                <a:latin typeface="Gill Sans MT" pitchFamily="34" charset="0"/>
              </a:rPr>
              <a:t>Australian Information Commissioners Open Access Principles</a:t>
            </a:r>
          </a:p>
          <a:p>
            <a:pPr marL="547688" lvl="1" indent="-273050">
              <a:lnSpc>
                <a:spcPct val="80000"/>
              </a:lnSpc>
              <a:spcBef>
                <a:spcPts val="500"/>
              </a:spcBef>
              <a:buClr>
                <a:schemeClr val="accent2"/>
              </a:buClr>
              <a:buSzPct val="76000"/>
              <a:buFont typeface="Wingdings 3" pitchFamily="18" charset="2"/>
              <a:buChar char=""/>
            </a:pPr>
            <a:r>
              <a:rPr lang="ja-JP" altLang="en-US" sz="1200" dirty="0">
                <a:latin typeface="Gill Sans MT" pitchFamily="34" charset="0"/>
              </a:rPr>
              <a:t>政府の情報管理のコアビジョンとして、</a:t>
            </a:r>
            <a:r>
              <a:rPr lang="en-US" altLang="ja-JP" sz="1200" dirty="0">
                <a:latin typeface="Gill Sans MT" pitchFamily="34" charset="0"/>
              </a:rPr>
              <a:t>8</a:t>
            </a:r>
            <a:r>
              <a:rPr lang="ja-JP" altLang="en-US" sz="1200" dirty="0" err="1">
                <a:latin typeface="Gill Sans MT" pitchFamily="34" charset="0"/>
              </a:rPr>
              <a:t>つの</a:t>
            </a:r>
            <a:r>
              <a:rPr lang="ja-JP" altLang="en-US" sz="1200" dirty="0">
                <a:latin typeface="Gill Sans MT" pitchFamily="34" charset="0"/>
              </a:rPr>
              <a:t>原則を掲げる</a:t>
            </a:r>
            <a:endParaRPr lang="en-US" altLang="ja-JP" sz="12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ja-JP" altLang="en-US" sz="1100" dirty="0">
                <a:latin typeface="Gill Sans MT" pitchFamily="34" charset="0"/>
              </a:rPr>
              <a:t>①情報へのオープンアクセス、②</a:t>
            </a:r>
            <a:r>
              <a:rPr lang="en-US" altLang="ja-JP" sz="1100" dirty="0">
                <a:latin typeface="Gill Sans MT" pitchFamily="34" charset="0"/>
              </a:rPr>
              <a:t>Engaging the community</a:t>
            </a:r>
            <a:r>
              <a:rPr lang="ja-JP" altLang="en-US" sz="1100" dirty="0" err="1">
                <a:latin typeface="Gill Sans MT" pitchFamily="34" charset="0"/>
              </a:rPr>
              <a:t>、</a:t>
            </a:r>
            <a:r>
              <a:rPr lang="ja-JP" altLang="en-US" sz="1100" dirty="0">
                <a:latin typeface="Gill Sans MT" pitchFamily="34" charset="0"/>
              </a:rPr>
              <a:t>③効果的な情報ガバナンス、 ④確固たる情報資産の管理、</a:t>
            </a:r>
          </a:p>
          <a:p>
            <a:pPr marL="822325" lvl="2" indent="-228600">
              <a:lnSpc>
                <a:spcPct val="80000"/>
              </a:lnSpc>
              <a:spcBef>
                <a:spcPts val="500"/>
              </a:spcBef>
              <a:buClr>
                <a:srgbClr val="BCBCBC"/>
              </a:buClr>
              <a:buSzPct val="76000"/>
              <a:buFont typeface="Wingdings 3" pitchFamily="18" charset="2"/>
              <a:buChar char=""/>
            </a:pPr>
            <a:r>
              <a:rPr lang="ja-JP" altLang="en-US" sz="1100" dirty="0">
                <a:latin typeface="Gill Sans MT" pitchFamily="34" charset="0"/>
              </a:rPr>
              <a:t>⑤発見可能で利用可能な情報、⑥再利用の権利をクリアにする、⑦アクセスのための合理的な費用、</a:t>
            </a:r>
          </a:p>
          <a:p>
            <a:pPr marL="822325" lvl="2" indent="-228600">
              <a:lnSpc>
                <a:spcPct val="80000"/>
              </a:lnSpc>
              <a:spcBef>
                <a:spcPts val="500"/>
              </a:spcBef>
              <a:buClr>
                <a:srgbClr val="BCBCBC"/>
              </a:buClr>
              <a:buSzPct val="76000"/>
              <a:buFont typeface="Wingdings 3" pitchFamily="18" charset="2"/>
              <a:buChar char=""/>
            </a:pPr>
            <a:r>
              <a:rPr lang="ja-JP" altLang="en-US" sz="1100" dirty="0">
                <a:latin typeface="Gill Sans MT" pitchFamily="34" charset="0"/>
              </a:rPr>
              <a:t>⑧透明な意思決定と苦情処理</a:t>
            </a:r>
            <a:endParaRPr lang="en-US" altLang="ja-JP" sz="1100" dirty="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endParaRPr lang="en-US" altLang="ja-JP" sz="1100" dirty="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altLang="ja-JP" sz="1400" dirty="0" err="1">
                <a:latin typeface="Gill Sans MT" pitchFamily="34" charset="0"/>
              </a:rPr>
              <a:t>AusGOAL</a:t>
            </a:r>
            <a:r>
              <a:rPr lang="en-US" altLang="ja-JP" sz="1400" dirty="0">
                <a:latin typeface="Gill Sans MT" pitchFamily="34" charset="0"/>
              </a:rPr>
              <a:t> (the Australian Governments Open Access and Licensing Framework)</a:t>
            </a:r>
          </a:p>
          <a:p>
            <a:pPr marL="547688" lvl="1" indent="-273050">
              <a:lnSpc>
                <a:spcPct val="80000"/>
              </a:lnSpc>
              <a:spcBef>
                <a:spcPts val="500"/>
              </a:spcBef>
              <a:buClr>
                <a:schemeClr val="accent2"/>
              </a:buClr>
              <a:buSzPct val="76000"/>
              <a:buFont typeface="Wingdings 3" pitchFamily="18" charset="2"/>
              <a:buChar char=""/>
            </a:pPr>
            <a:r>
              <a:rPr lang="ja-JP" altLang="en-US" sz="1200" dirty="0">
                <a:latin typeface="Gill Sans MT" pitchFamily="34" charset="0"/>
              </a:rPr>
              <a:t>公共機関に対して、彼らが保有する情報の公開を容易にするためのサポートを実施</a:t>
            </a:r>
            <a:endParaRPr lang="en-US" altLang="ja-JP" sz="12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ja-JP" altLang="en-US" sz="1100" dirty="0">
                <a:latin typeface="Gill Sans MT" pitchFamily="34" charset="0"/>
              </a:rPr>
              <a:t>保有する情報に含まれる個人情報、秘密情報、第三者の著作権等による問題が起きないようにサポートする</a:t>
            </a:r>
            <a:endParaRPr lang="en-US" altLang="ja-JP" sz="11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ja-JP" altLang="en-US" sz="1100" dirty="0">
                <a:latin typeface="Gill Sans MT" pitchFamily="34" charset="0"/>
              </a:rPr>
              <a:t>ライセンスを標準化することによって効率を高める</a:t>
            </a:r>
            <a:endParaRPr lang="en-US" altLang="ja-JP" sz="11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ja-JP" altLang="en-US" sz="1100" dirty="0">
                <a:latin typeface="Gill Sans MT" pitchFamily="34" charset="0"/>
              </a:rPr>
              <a:t>政府内での情報・データ移送に際して、専門家の介在を減らす等を目的とする</a:t>
            </a:r>
            <a:endParaRPr lang="en-US" altLang="ja-JP" sz="1100" dirty="0">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endParaRPr lang="en-US" altLang="ja-JP" sz="1100" dirty="0">
              <a:latin typeface="Gill Sans MT" pitchFamily="34" charset="0"/>
            </a:endParaRPr>
          </a:p>
        </p:txBody>
      </p:sp>
      <p:sp>
        <p:nvSpPr>
          <p:cNvPr id="4" name="スライド番号プレースホルダー 3"/>
          <p:cNvSpPr>
            <a:spLocks noGrp="1"/>
          </p:cNvSpPr>
          <p:nvPr>
            <p:ph type="sldNum" sz="quarter" idx="10"/>
          </p:nvPr>
        </p:nvSpPr>
        <p:spPr/>
        <p:txBody>
          <a:bodyPr/>
          <a:lstStyle/>
          <a:p>
            <a:pPr>
              <a:defRPr/>
            </a:pPr>
            <a:fld id="{1C992CB8-5290-4C71-8629-23565EDA4A9F}" type="slidenum">
              <a:rPr lang="ja-JP" altLang="en-US" smtClean="0"/>
              <a:pPr>
                <a:defRPr/>
              </a:pPr>
              <a:t>13</a:t>
            </a:fld>
            <a:endParaRPr lang="ja-JP" altLang="en-US" dirty="0"/>
          </a:p>
        </p:txBody>
      </p:sp>
      <p:sp>
        <p:nvSpPr>
          <p:cNvPr id="32775" name="テキスト ボックス 7"/>
          <p:cNvSpPr txBox="1">
            <a:spLocks noChangeArrowheads="1"/>
          </p:cNvSpPr>
          <p:nvPr/>
        </p:nvSpPr>
        <p:spPr bwMode="auto">
          <a:xfrm>
            <a:off x="5705475" y="6613525"/>
            <a:ext cx="2311400" cy="244475"/>
          </a:xfrm>
          <a:prstGeom prst="rect">
            <a:avLst/>
          </a:prstGeom>
          <a:noFill/>
          <a:ln w="9525">
            <a:noFill/>
            <a:miter lim="800000"/>
            <a:headEnd/>
            <a:tailEnd/>
          </a:ln>
        </p:spPr>
        <p:txBody>
          <a:bodyPr wrap="none">
            <a:spAutoFit/>
          </a:bodyPr>
          <a:lstStyle/>
          <a:p>
            <a:r>
              <a:rPr lang="ja-JP" altLang="en-US" sz="1000"/>
              <a:t>（</a:t>
            </a:r>
            <a:r>
              <a:rPr lang="en-US" altLang="ja-JP" sz="1000"/>
              <a:t>AusGOAL</a:t>
            </a:r>
            <a:r>
              <a:rPr lang="ja-JP" altLang="en-US" sz="1000"/>
              <a:t>、関連文書より事務局作成）</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p:txBody>
          <a:bodyPr/>
          <a:lstStyle/>
          <a:p>
            <a:pPr eaLnBrk="1" hangingPunct="1"/>
            <a:r>
              <a:rPr lang="ja-JP" altLang="en-US" sz="2400" smtClean="0">
                <a:solidFill>
                  <a:schemeClr val="tx1"/>
                </a:solidFill>
              </a:rPr>
              <a:t>参考２．</a:t>
            </a:r>
            <a:r>
              <a:rPr lang="en-US" altLang="ja-JP" sz="2400" smtClean="0">
                <a:solidFill>
                  <a:schemeClr val="tx1"/>
                </a:solidFill>
              </a:rPr>
              <a:t>AusGOAL</a:t>
            </a:r>
            <a:r>
              <a:rPr lang="ja-JP" altLang="en-US" sz="2400" smtClean="0">
                <a:solidFill>
                  <a:schemeClr val="tx1"/>
                </a:solidFill>
              </a:rPr>
              <a:t>の選択条件</a:t>
            </a:r>
          </a:p>
        </p:txBody>
      </p:sp>
      <p:pic>
        <p:nvPicPr>
          <p:cNvPr id="33794" name="Picture 2"/>
          <p:cNvPicPr>
            <a:picLocks noChangeAspect="1" noChangeArrowheads="1"/>
          </p:cNvPicPr>
          <p:nvPr/>
        </p:nvPicPr>
        <p:blipFill>
          <a:blip r:embed="rId2"/>
          <a:srcRect/>
          <a:stretch>
            <a:fillRect/>
          </a:stretch>
        </p:blipFill>
        <p:spPr bwMode="auto">
          <a:xfrm>
            <a:off x="3995738" y="1268413"/>
            <a:ext cx="4846637" cy="5143500"/>
          </a:xfrm>
          <a:prstGeom prst="rect">
            <a:avLst/>
          </a:prstGeom>
          <a:noFill/>
          <a:ln w="9525">
            <a:noFill/>
            <a:miter lim="800000"/>
            <a:headEnd/>
            <a:tailEnd/>
          </a:ln>
        </p:spPr>
      </p:pic>
      <p:sp>
        <p:nvSpPr>
          <p:cNvPr id="33795" name="コンテンツ プレースホルダー 2"/>
          <p:cNvSpPr txBox="1">
            <a:spLocks/>
          </p:cNvSpPr>
          <p:nvPr/>
        </p:nvSpPr>
        <p:spPr bwMode="auto">
          <a:xfrm>
            <a:off x="352425" y="1268413"/>
            <a:ext cx="3643313" cy="5329237"/>
          </a:xfrm>
          <a:prstGeom prst="rect">
            <a:avLst/>
          </a:prstGeom>
          <a:noFill/>
          <a:ln w="9525">
            <a:noFill/>
            <a:miter lim="800000"/>
            <a:headEnd/>
            <a:tailEnd/>
          </a:ln>
        </p:spPr>
        <p:txBody>
          <a:bodyPr/>
          <a:lstStyle/>
          <a:p>
            <a:pPr marL="273050" indent="-273050">
              <a:lnSpc>
                <a:spcPct val="120000"/>
              </a:lnSpc>
              <a:spcBef>
                <a:spcPts val="600"/>
              </a:spcBef>
              <a:buClr>
                <a:schemeClr val="accent1"/>
              </a:buClr>
              <a:buSzPct val="76000"/>
              <a:buFont typeface="Wingdings 3" pitchFamily="18" charset="2"/>
              <a:buChar char=""/>
            </a:pPr>
            <a:r>
              <a:rPr lang="en-US" altLang="ja-JP" sz="1400">
                <a:latin typeface="Gill Sans MT" pitchFamily="34" charset="0"/>
              </a:rPr>
              <a:t>AusGOAL</a:t>
            </a:r>
            <a:r>
              <a:rPr lang="ja-JP" altLang="en-US" sz="1400">
                <a:latin typeface="Gill Sans MT" pitchFamily="34" charset="0"/>
              </a:rPr>
              <a:t>では、データホルダーが</a:t>
            </a:r>
            <a:r>
              <a:rPr lang="en-US" altLang="ja-JP" sz="1400">
                <a:latin typeface="Gill Sans MT" pitchFamily="34" charset="0"/>
              </a:rPr>
              <a:t>4</a:t>
            </a:r>
            <a:r>
              <a:rPr lang="ja-JP" altLang="en-US" sz="1400">
                <a:latin typeface="Gill Sans MT" pitchFamily="34" charset="0"/>
              </a:rPr>
              <a:t>つの条件を選択し、</a:t>
            </a:r>
            <a:r>
              <a:rPr lang="en-US" altLang="ja-JP" sz="1400">
                <a:latin typeface="Gill Sans MT" pitchFamily="34" charset="0"/>
              </a:rPr>
              <a:t>NEXT</a:t>
            </a:r>
            <a:r>
              <a:rPr lang="ja-JP" altLang="en-US" sz="1400">
                <a:latin typeface="Gill Sans MT" pitchFamily="34" charset="0"/>
              </a:rPr>
              <a:t>ボタンを押すと、選択可能なライセンスが表示される。</a:t>
            </a:r>
            <a:endParaRPr lang="en-US" altLang="ja-JP" sz="1400">
              <a:latin typeface="Gill Sans MT" pitchFamily="34" charset="0"/>
            </a:endParaRPr>
          </a:p>
          <a:p>
            <a:pPr marL="452438" lvl="1" indent="-177800">
              <a:lnSpc>
                <a:spcPct val="120000"/>
              </a:lnSpc>
              <a:spcBef>
                <a:spcPts val="500"/>
              </a:spcBef>
              <a:buClr>
                <a:schemeClr val="accent2"/>
              </a:buClr>
              <a:buSzPct val="76000"/>
              <a:buFont typeface="Wingdings 3" pitchFamily="18" charset="2"/>
              <a:buChar char=""/>
            </a:pPr>
            <a:r>
              <a:rPr lang="ja-JP" altLang="en-US" sz="1200">
                <a:latin typeface="Gill Sans MT" pitchFamily="34" charset="0"/>
              </a:rPr>
              <a:t>提供コンテンツは、適切な法令、規制、政策のもとに作成されているか</a:t>
            </a:r>
            <a:endParaRPr lang="en-US" altLang="ja-JP" sz="1200">
              <a:latin typeface="Gill Sans MT" pitchFamily="34" charset="0"/>
            </a:endParaRPr>
          </a:p>
          <a:p>
            <a:pPr marL="452438" lvl="1" indent="-177800">
              <a:lnSpc>
                <a:spcPct val="120000"/>
              </a:lnSpc>
              <a:spcBef>
                <a:spcPts val="500"/>
              </a:spcBef>
              <a:buClr>
                <a:schemeClr val="accent2"/>
              </a:buClr>
              <a:buSzPct val="76000"/>
              <a:buFont typeface="Wingdings 3" pitchFamily="18" charset="2"/>
              <a:buChar char=""/>
            </a:pPr>
            <a:r>
              <a:rPr lang="ja-JP" altLang="en-US" sz="1200">
                <a:latin typeface="Gill Sans MT" pitchFamily="34" charset="0"/>
              </a:rPr>
              <a:t>コンテンツを発行するための権利を保有しているか</a:t>
            </a:r>
            <a:endParaRPr lang="en-US" altLang="ja-JP" sz="1200">
              <a:latin typeface="Gill Sans MT" pitchFamily="34" charset="0"/>
            </a:endParaRPr>
          </a:p>
          <a:p>
            <a:pPr marL="712788" lvl="2" indent="-119063">
              <a:lnSpc>
                <a:spcPct val="120000"/>
              </a:lnSpc>
              <a:spcBef>
                <a:spcPts val="500"/>
              </a:spcBef>
              <a:buClr>
                <a:srgbClr val="BCBCBC"/>
              </a:buClr>
              <a:buSzPct val="76000"/>
              <a:buFont typeface="Wingdings 3" pitchFamily="18" charset="2"/>
              <a:buChar char=""/>
            </a:pPr>
            <a:r>
              <a:rPr lang="ja-JP" altLang="en-US" sz="1200">
                <a:latin typeface="Gill Sans MT" pitchFamily="34" charset="0"/>
              </a:rPr>
              <a:t>保有していない場合は権利を集約する必要がある</a:t>
            </a:r>
            <a:endParaRPr lang="en-US" altLang="ja-JP" sz="1200">
              <a:latin typeface="Gill Sans MT" pitchFamily="34" charset="0"/>
            </a:endParaRPr>
          </a:p>
          <a:p>
            <a:pPr marL="452438" lvl="1" indent="-177800">
              <a:lnSpc>
                <a:spcPct val="120000"/>
              </a:lnSpc>
              <a:spcBef>
                <a:spcPts val="500"/>
              </a:spcBef>
              <a:buClr>
                <a:schemeClr val="accent2"/>
              </a:buClr>
              <a:buSzPct val="76000"/>
              <a:buFont typeface="Wingdings 3" pitchFamily="18" charset="2"/>
              <a:buChar char=""/>
            </a:pPr>
            <a:r>
              <a:rPr lang="ja-JP" altLang="en-US" sz="1200">
                <a:latin typeface="Gill Sans MT" pitchFamily="34" charset="0"/>
              </a:rPr>
              <a:t>コンテンツには、法律及び管理上の制限が無いか（秘密情報、個人情報等）</a:t>
            </a:r>
            <a:endParaRPr lang="en-US" altLang="ja-JP" sz="1200">
              <a:latin typeface="Gill Sans MT" pitchFamily="34" charset="0"/>
            </a:endParaRPr>
          </a:p>
          <a:p>
            <a:pPr marL="712788" lvl="2" indent="-119063">
              <a:lnSpc>
                <a:spcPct val="120000"/>
              </a:lnSpc>
              <a:spcBef>
                <a:spcPts val="500"/>
              </a:spcBef>
              <a:buClr>
                <a:srgbClr val="BCBCBC"/>
              </a:buClr>
              <a:buSzPct val="76000"/>
              <a:buFont typeface="Wingdings 3" pitchFamily="18" charset="2"/>
              <a:buChar char=""/>
            </a:pPr>
            <a:r>
              <a:rPr lang="ja-JP" altLang="en-US" sz="1200">
                <a:latin typeface="Gill Sans MT" pitchFamily="34" charset="0"/>
              </a:rPr>
              <a:t>ある場合は</a:t>
            </a:r>
            <a:r>
              <a:rPr lang="en-US" altLang="ja-JP" sz="1200">
                <a:latin typeface="Gill Sans MT" pitchFamily="34" charset="0"/>
              </a:rPr>
              <a:t>Restrictive Licence</a:t>
            </a:r>
            <a:r>
              <a:rPr lang="ja-JP" altLang="en-US" sz="1200">
                <a:latin typeface="Gill Sans MT" pitchFamily="34" charset="0"/>
              </a:rPr>
              <a:t>を利用するかの検討（</a:t>
            </a:r>
            <a:r>
              <a:rPr lang="en-US" altLang="ja-JP" sz="1200">
                <a:latin typeface="Gill Sans MT" pitchFamily="34" charset="0"/>
              </a:rPr>
              <a:t>CC</a:t>
            </a:r>
            <a:r>
              <a:rPr lang="ja-JP" altLang="en-US" sz="1200">
                <a:latin typeface="Gill Sans MT" pitchFamily="34" charset="0"/>
              </a:rPr>
              <a:t>は利用不能）</a:t>
            </a:r>
            <a:endParaRPr lang="en-US" altLang="ja-JP" sz="1200">
              <a:latin typeface="Gill Sans MT" pitchFamily="34" charset="0"/>
            </a:endParaRPr>
          </a:p>
          <a:p>
            <a:pPr marL="452438" lvl="1" indent="-177800">
              <a:lnSpc>
                <a:spcPct val="120000"/>
              </a:lnSpc>
              <a:spcBef>
                <a:spcPts val="500"/>
              </a:spcBef>
              <a:buClr>
                <a:schemeClr val="accent2"/>
              </a:buClr>
              <a:buSzPct val="76000"/>
              <a:buFont typeface="Wingdings 3" pitchFamily="18" charset="2"/>
              <a:buChar char=""/>
            </a:pPr>
            <a:r>
              <a:rPr lang="ja-JP" altLang="en-US" sz="1200">
                <a:latin typeface="Gill Sans MT" pitchFamily="34" charset="0"/>
              </a:rPr>
              <a:t>コンテンツは商業用途のために作成されているか</a:t>
            </a:r>
            <a:endParaRPr lang="en-US" altLang="ja-JP" sz="1200">
              <a:latin typeface="Gill Sans MT" pitchFamily="34" charset="0"/>
            </a:endParaRPr>
          </a:p>
          <a:p>
            <a:pPr marL="712788" lvl="2" indent="-119063">
              <a:lnSpc>
                <a:spcPct val="120000"/>
              </a:lnSpc>
              <a:spcBef>
                <a:spcPts val="500"/>
              </a:spcBef>
              <a:buClr>
                <a:srgbClr val="BCBCBC"/>
              </a:buClr>
              <a:buSzPct val="76000"/>
              <a:buFont typeface="Wingdings 3" pitchFamily="18" charset="2"/>
              <a:buChar char=""/>
            </a:pPr>
            <a:r>
              <a:rPr lang="ja-JP" altLang="en-US" sz="1200">
                <a:latin typeface="Gill Sans MT" pitchFamily="34" charset="0"/>
              </a:rPr>
              <a:t>商業用途の場合、</a:t>
            </a:r>
            <a:r>
              <a:rPr lang="en-US" altLang="ja-JP" sz="1200">
                <a:latin typeface="Gill Sans MT" pitchFamily="34" charset="0"/>
              </a:rPr>
              <a:t>CC</a:t>
            </a:r>
            <a:r>
              <a:rPr lang="ja-JP" altLang="en-US" sz="1200">
                <a:latin typeface="Gill Sans MT" pitchFamily="34" charset="0"/>
              </a:rPr>
              <a:t>は利用不能</a:t>
            </a:r>
          </a:p>
          <a:p>
            <a:pPr marL="712788" lvl="2" indent="-119063">
              <a:lnSpc>
                <a:spcPct val="120000"/>
              </a:lnSpc>
              <a:spcBef>
                <a:spcPts val="500"/>
              </a:spcBef>
              <a:buClr>
                <a:srgbClr val="BCBCBC"/>
              </a:buClr>
              <a:buSzPct val="76000"/>
              <a:buFont typeface="Wingdings 3" pitchFamily="18" charset="2"/>
              <a:buChar char=""/>
            </a:pPr>
            <a:endParaRPr lang="en-US" altLang="ja-JP" sz="1200">
              <a:latin typeface="Gill Sans MT" pitchFamily="34" charset="0"/>
            </a:endParaRPr>
          </a:p>
          <a:p>
            <a:pPr marL="273050" indent="-273050">
              <a:lnSpc>
                <a:spcPct val="120000"/>
              </a:lnSpc>
              <a:spcBef>
                <a:spcPts val="600"/>
              </a:spcBef>
              <a:buClr>
                <a:schemeClr val="accent1"/>
              </a:buClr>
              <a:buSzPct val="76000"/>
              <a:buFont typeface="Wingdings 3" pitchFamily="18" charset="2"/>
              <a:buChar char=""/>
            </a:pPr>
            <a:r>
              <a:rPr lang="ja-JP" altLang="en-US" sz="1400">
                <a:latin typeface="Gill Sans MT" pitchFamily="34" charset="0"/>
              </a:rPr>
              <a:t>選択できるライセンスは、</a:t>
            </a:r>
            <a:r>
              <a:rPr lang="en-US" altLang="ja-JP" sz="1400">
                <a:latin typeface="Gill Sans MT" pitchFamily="34" charset="0"/>
              </a:rPr>
              <a:t>CC</a:t>
            </a:r>
            <a:r>
              <a:rPr lang="ja-JP" altLang="en-US" sz="1400">
                <a:latin typeface="Gill Sans MT" pitchFamily="34" charset="0"/>
              </a:rPr>
              <a:t>の</a:t>
            </a:r>
            <a:r>
              <a:rPr lang="en-US" altLang="ja-JP" sz="1400">
                <a:latin typeface="Gill Sans MT" pitchFamily="34" charset="0"/>
              </a:rPr>
              <a:t>6</a:t>
            </a:r>
            <a:r>
              <a:rPr lang="ja-JP" altLang="en-US" sz="1400">
                <a:latin typeface="Gill Sans MT" pitchFamily="34" charset="0"/>
              </a:rPr>
              <a:t>種類と、</a:t>
            </a:r>
            <a:r>
              <a:rPr lang="en-US" altLang="ja-JP" sz="1400">
                <a:latin typeface="Gill Sans MT" pitchFamily="34" charset="0"/>
              </a:rPr>
              <a:t>Restrictive Licence</a:t>
            </a:r>
            <a:r>
              <a:rPr lang="ja-JP" altLang="en-US" sz="1400">
                <a:latin typeface="Gill Sans MT" pitchFamily="34" charset="0"/>
              </a:rPr>
              <a:t>の全部で</a:t>
            </a:r>
            <a:r>
              <a:rPr lang="en-US" altLang="ja-JP" sz="1400">
                <a:latin typeface="Gill Sans MT" pitchFamily="34" charset="0"/>
              </a:rPr>
              <a:t>7</a:t>
            </a:r>
            <a:r>
              <a:rPr lang="ja-JP" altLang="en-US" sz="1400">
                <a:latin typeface="Gill Sans MT" pitchFamily="34" charset="0"/>
              </a:rPr>
              <a:t>種類</a:t>
            </a:r>
            <a:endParaRPr lang="en-US" altLang="ja-JP" sz="1400">
              <a:latin typeface="Gill Sans MT" pitchFamily="34" charset="0"/>
            </a:endParaRPr>
          </a:p>
        </p:txBody>
      </p:sp>
      <p:sp>
        <p:nvSpPr>
          <p:cNvPr id="2" name="スライド番号プレースホルダー 1"/>
          <p:cNvSpPr>
            <a:spLocks noGrp="1"/>
          </p:cNvSpPr>
          <p:nvPr>
            <p:ph type="sldNum" sz="quarter" idx="10"/>
          </p:nvPr>
        </p:nvSpPr>
        <p:spPr/>
        <p:txBody>
          <a:bodyPr/>
          <a:lstStyle/>
          <a:p>
            <a:pPr>
              <a:defRPr/>
            </a:pPr>
            <a:fld id="{E5FD67CE-B802-4832-8AF7-3CFD6816EDD4}" type="slidenum">
              <a:rPr lang="ja-JP" altLang="en-US" smtClean="0"/>
              <a:pPr>
                <a:defRPr/>
              </a:pPr>
              <a:t>14</a:t>
            </a:fld>
            <a:endParaRPr lang="ja-JP" altLang="en-US" dirty="0"/>
          </a:p>
        </p:txBody>
      </p:sp>
      <p:cxnSp>
        <p:nvCxnSpPr>
          <p:cNvPr id="4" name="直線コネクタ 3"/>
          <p:cNvCxnSpPr/>
          <p:nvPr/>
        </p:nvCxnSpPr>
        <p:spPr>
          <a:xfrm flipH="1">
            <a:off x="5435600" y="2349500"/>
            <a:ext cx="23050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4067175" y="2420938"/>
            <a:ext cx="10096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5175250" y="3167063"/>
            <a:ext cx="7191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flipV="1">
            <a:off x="5087938" y="3914775"/>
            <a:ext cx="212883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5418138" y="6000750"/>
            <a:ext cx="1577975" cy="1111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3802" name="テキスト ボックス 11"/>
          <p:cNvSpPr txBox="1">
            <a:spLocks noChangeArrowheads="1"/>
          </p:cNvSpPr>
          <p:nvPr/>
        </p:nvSpPr>
        <p:spPr bwMode="auto">
          <a:xfrm>
            <a:off x="5534819" y="6613525"/>
            <a:ext cx="2319338" cy="244475"/>
          </a:xfrm>
          <a:prstGeom prst="rect">
            <a:avLst/>
          </a:prstGeom>
          <a:noFill/>
          <a:ln w="9525">
            <a:noFill/>
            <a:miter lim="800000"/>
            <a:headEnd/>
            <a:tailEnd/>
          </a:ln>
        </p:spPr>
        <p:txBody>
          <a:bodyPr wrap="none">
            <a:spAutoFit/>
          </a:bodyPr>
          <a:lstStyle/>
          <a:p>
            <a:r>
              <a:rPr lang="ja-JP" altLang="en-US" sz="1000" dirty="0"/>
              <a:t>（</a:t>
            </a:r>
            <a:r>
              <a:rPr lang="en-US" altLang="ja-JP" sz="1000" dirty="0" err="1"/>
              <a:t>AusGOAL</a:t>
            </a:r>
            <a:r>
              <a:rPr lang="ja-JP" altLang="en-US" sz="1000" dirty="0"/>
              <a:t>ウェブサイトから抜粋・翻訳）</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93662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34818" name="タイトル 1"/>
          <p:cNvSpPr>
            <a:spLocks noGrp="1"/>
          </p:cNvSpPr>
          <p:nvPr>
            <p:ph type="title"/>
          </p:nvPr>
        </p:nvSpPr>
        <p:spPr/>
        <p:txBody>
          <a:bodyPr/>
          <a:lstStyle/>
          <a:p>
            <a:pPr eaLnBrk="1" hangingPunct="1"/>
            <a:r>
              <a:rPr lang="ja-JP" altLang="en-US" sz="2000" smtClean="0">
                <a:solidFill>
                  <a:schemeClr val="tx1"/>
                </a:solidFill>
              </a:rPr>
              <a:t>参考３．</a:t>
            </a:r>
            <a:r>
              <a:rPr lang="en-US" altLang="ja-JP" sz="2000" smtClean="0">
                <a:solidFill>
                  <a:schemeClr val="tx1"/>
                </a:solidFill>
              </a:rPr>
              <a:t>OECD Recommendation of the Council for Enhanced Access and More Effective Use of Public Sector Information</a:t>
            </a:r>
            <a:endParaRPr lang="ja-JP" altLang="en-US" sz="2000" smtClean="0">
              <a:solidFill>
                <a:schemeClr val="tx1"/>
              </a:solidFill>
            </a:endParaRPr>
          </a:p>
        </p:txBody>
      </p:sp>
      <p:sp>
        <p:nvSpPr>
          <p:cNvPr id="34819" name="コンテンツ プレースホルダー 2"/>
          <p:cNvSpPr>
            <a:spLocks noGrp="1"/>
          </p:cNvSpPr>
          <p:nvPr>
            <p:ph sz="quarter" idx="1"/>
          </p:nvPr>
        </p:nvSpPr>
        <p:spPr>
          <a:xfrm>
            <a:off x="457200" y="1290638"/>
            <a:ext cx="8229600" cy="1201737"/>
          </a:xfrm>
        </p:spPr>
        <p:txBody>
          <a:bodyPr/>
          <a:lstStyle/>
          <a:p>
            <a:pPr eaLnBrk="1" hangingPunct="1"/>
            <a:r>
              <a:rPr lang="en-US" altLang="ja-JP" sz="1800" smtClean="0"/>
              <a:t>2008</a:t>
            </a:r>
            <a:r>
              <a:rPr lang="ja-JP" altLang="en-US" sz="1800" smtClean="0"/>
              <a:t>年「公共部門情報のアクセス強化及びより効果的な利用に関する</a:t>
            </a:r>
            <a:r>
              <a:rPr lang="en-US" altLang="ja-JP" sz="1800" smtClean="0"/>
              <a:t>OECD</a:t>
            </a:r>
            <a:r>
              <a:rPr lang="ja-JP" altLang="en-US" sz="1800" smtClean="0"/>
              <a:t>委員会勧告」は加盟国に対して、公共部門情報のアクセス及び利用に関する政策を確立・検討する上で、以下の</a:t>
            </a:r>
            <a:r>
              <a:rPr lang="en-US" altLang="ja-JP" sz="1800" smtClean="0"/>
              <a:t>13</a:t>
            </a:r>
            <a:r>
              <a:rPr lang="ja-JP" altLang="en-US" sz="1800" smtClean="0"/>
              <a:t>の原則を適切に考慮して実施するよう促した。</a:t>
            </a:r>
            <a:endParaRPr lang="en-US" altLang="ja-JP" sz="1800" smtClean="0"/>
          </a:p>
        </p:txBody>
      </p:sp>
      <p:graphicFrame>
        <p:nvGraphicFramePr>
          <p:cNvPr id="4" name="表 3"/>
          <p:cNvGraphicFramePr>
            <a:graphicFrameLocks noGrp="1"/>
          </p:cNvGraphicFramePr>
          <p:nvPr>
            <p:extLst>
              <p:ext uri="{D42A27DB-BD31-4B8C-83A1-F6EECF244321}">
                <p14:modId xmlns:p14="http://schemas.microsoft.com/office/powerpoint/2010/main" val="3682480341"/>
              </p:ext>
            </p:extLst>
          </p:nvPr>
        </p:nvGraphicFramePr>
        <p:xfrm>
          <a:off x="539750" y="2309813"/>
          <a:ext cx="8208912" cy="4153659"/>
        </p:xfrm>
        <a:graphic>
          <a:graphicData uri="http://schemas.openxmlformats.org/drawingml/2006/table">
            <a:tbl>
              <a:tblPr bandRow="1">
                <a:tableStyleId>{5C22544A-7EE6-4342-B048-85BDC9FD1C3A}</a:tableStyleId>
              </a:tblPr>
              <a:tblGrid>
                <a:gridCol w="288032"/>
                <a:gridCol w="1774741"/>
                <a:gridCol w="6146139"/>
              </a:tblGrid>
              <a:tr h="382296">
                <a:tc>
                  <a:txBody>
                    <a:bodyPr/>
                    <a:lstStyle/>
                    <a:p>
                      <a:r>
                        <a:rPr kumimoji="1" lang="ja-JP" altLang="en-US" sz="1050" dirty="0" smtClean="0"/>
                        <a:t>①</a:t>
                      </a:r>
                      <a:endParaRPr kumimoji="1" lang="ja-JP" altLang="en-US" sz="1050" dirty="0"/>
                    </a:p>
                  </a:txBody>
                  <a:tcPr/>
                </a:tc>
                <a:tc>
                  <a:txBody>
                    <a:bodyPr/>
                    <a:lstStyle/>
                    <a:p>
                      <a:r>
                        <a:rPr kumimoji="1" lang="ja-JP" altLang="en-US" sz="1050" dirty="0" smtClean="0"/>
                        <a:t>公開性</a:t>
                      </a:r>
                      <a:endParaRPr kumimoji="1" lang="ja-JP" altLang="en-US" sz="1050" dirty="0"/>
                    </a:p>
                  </a:txBody>
                  <a:tcPr/>
                </a:tc>
                <a:tc>
                  <a:txBody>
                    <a:bodyPr/>
                    <a:lstStyle/>
                    <a:p>
                      <a:r>
                        <a:rPr kumimoji="1" lang="ja-JP" altLang="en-US" sz="1000" u="none" dirty="0" smtClean="0"/>
                        <a:t>公共部門の情報の利用および再利用を促進する</a:t>
                      </a:r>
                      <a:r>
                        <a:rPr kumimoji="1" lang="ja-JP" altLang="en-US" sz="1000" u="none" dirty="0" smtClean="0">
                          <a:solidFill>
                            <a:schemeClr val="tx1"/>
                          </a:solidFill>
                        </a:rPr>
                        <a:t>ため</a:t>
                      </a:r>
                      <a:r>
                        <a:rPr kumimoji="1" lang="ja-JP" altLang="en-US" sz="1000" u="none" dirty="0" smtClean="0"/>
                        <a:t>に</a:t>
                      </a:r>
                      <a:r>
                        <a:rPr kumimoji="1" lang="ja-JP" altLang="en-US" sz="1000" b="0" u="none" dirty="0" smtClean="0">
                          <a:solidFill>
                            <a:schemeClr val="tx1"/>
                          </a:solidFill>
                        </a:rPr>
                        <a:t>、公開性を既定原則と推定することで、その利用可能性を極大化すること。拒否および制限を設ける理由を定義すること。</a:t>
                      </a:r>
                      <a:endParaRPr kumimoji="1" lang="ja-JP" altLang="en-US" sz="1000" b="0" u="none" dirty="0">
                        <a:solidFill>
                          <a:schemeClr val="tx1"/>
                        </a:solidFill>
                      </a:endParaRPr>
                    </a:p>
                  </a:txBody>
                  <a:tcPr/>
                </a:tc>
              </a:tr>
              <a:tr h="396999">
                <a:tc>
                  <a:txBody>
                    <a:bodyPr/>
                    <a:lstStyle/>
                    <a:p>
                      <a:r>
                        <a:rPr kumimoji="1" lang="ja-JP" altLang="en-US" sz="1050" dirty="0" smtClean="0"/>
                        <a:t>②</a:t>
                      </a:r>
                      <a:endParaRPr kumimoji="1" lang="ja-JP" altLang="en-US" sz="1050" dirty="0"/>
                    </a:p>
                  </a:txBody>
                  <a:tcPr/>
                </a:tc>
                <a:tc>
                  <a:txBody>
                    <a:bodyPr/>
                    <a:lstStyle/>
                    <a:p>
                      <a:r>
                        <a:rPr kumimoji="1" lang="ja-JP" altLang="en-US" sz="1050" dirty="0" smtClean="0">
                          <a:solidFill>
                            <a:schemeClr val="tx1"/>
                          </a:solidFill>
                        </a:rPr>
                        <a:t>アクセスおよび再利用のための明確な条件</a:t>
                      </a:r>
                      <a:endParaRPr kumimoji="1" lang="ja-JP" altLang="en-US" sz="1050" dirty="0">
                        <a:solidFill>
                          <a:schemeClr val="tx1"/>
                        </a:solidFill>
                      </a:endParaRPr>
                    </a:p>
                  </a:txBody>
                  <a:tcPr/>
                </a:tc>
                <a:tc>
                  <a:txBody>
                    <a:bodyPr/>
                    <a:lstStyle/>
                    <a:p>
                      <a:r>
                        <a:rPr kumimoji="1" lang="ja-JP" altLang="en-US" sz="1000" u="none" dirty="0" smtClean="0"/>
                        <a:t>情報が利用、再利用、統合ないし共有される方法に関する不必要な制限を撤廃して</a:t>
                      </a:r>
                      <a:r>
                        <a:rPr kumimoji="1" lang="ja-JP" altLang="en-US" sz="1000" b="0" u="none" dirty="0" smtClean="0">
                          <a:solidFill>
                            <a:schemeClr val="tx1"/>
                          </a:solidFill>
                        </a:rPr>
                        <a:t>、原則的に利用可能な情報は全て公開し、全員が再利用できるようにする</a:t>
                      </a:r>
                      <a:r>
                        <a:rPr kumimoji="1" lang="ja-JP" altLang="en-US" sz="1000" b="0" u="none" dirty="0" smtClean="0">
                          <a:solidFill>
                            <a:schemeClr val="dk1"/>
                          </a:solidFill>
                        </a:rPr>
                        <a:t>こと。</a:t>
                      </a:r>
                      <a:endParaRPr kumimoji="1" lang="ja-JP" altLang="en-US" sz="1000" u="none" dirty="0"/>
                    </a:p>
                  </a:txBody>
                  <a:tcPr/>
                </a:tc>
              </a:tr>
              <a:tr h="242611">
                <a:tc>
                  <a:txBody>
                    <a:bodyPr/>
                    <a:lstStyle/>
                    <a:p>
                      <a:r>
                        <a:rPr kumimoji="1" lang="ja-JP" altLang="en-US" sz="1050" dirty="0" smtClean="0"/>
                        <a:t>③</a:t>
                      </a:r>
                      <a:endParaRPr kumimoji="1" lang="ja-JP" altLang="en-US" sz="1050" dirty="0"/>
                    </a:p>
                  </a:txBody>
                  <a:tcPr/>
                </a:tc>
                <a:tc>
                  <a:txBody>
                    <a:bodyPr/>
                    <a:lstStyle/>
                    <a:p>
                      <a:r>
                        <a:rPr kumimoji="1" lang="ja-JP" altLang="en-US" sz="1050" dirty="0" smtClean="0">
                          <a:solidFill>
                            <a:schemeClr val="tx1"/>
                          </a:solidFill>
                        </a:rPr>
                        <a:t>資産目録</a:t>
                      </a:r>
                      <a:endParaRPr kumimoji="1" lang="ja-JP" altLang="en-US" sz="1050" dirty="0">
                        <a:solidFill>
                          <a:schemeClr val="tx1"/>
                        </a:solidFill>
                      </a:endParaRPr>
                    </a:p>
                  </a:txBody>
                  <a:tcPr/>
                </a:tc>
                <a:tc>
                  <a:txBody>
                    <a:bodyPr/>
                    <a:lstStyle/>
                    <a:p>
                      <a:r>
                        <a:rPr kumimoji="1" lang="ja-JP" altLang="en-US" sz="1000" u="none" dirty="0" smtClean="0"/>
                        <a:t>どのような公共部門の情報が入手・再利用可能であるかをより良く認知させること。</a:t>
                      </a:r>
                      <a:endParaRPr kumimoji="1" lang="ja-JP" altLang="en-US" sz="1000" u="none" dirty="0"/>
                    </a:p>
                  </a:txBody>
                  <a:tcPr/>
                </a:tc>
              </a:tr>
              <a:tr h="242611">
                <a:tc>
                  <a:txBody>
                    <a:bodyPr/>
                    <a:lstStyle/>
                    <a:p>
                      <a:r>
                        <a:rPr kumimoji="1" lang="ja-JP" altLang="en-US" sz="1050" dirty="0" smtClean="0"/>
                        <a:t>④</a:t>
                      </a:r>
                      <a:endParaRPr kumimoji="1" lang="ja-JP" altLang="en-US" sz="1050" dirty="0"/>
                    </a:p>
                  </a:txBody>
                  <a:tcPr/>
                </a:tc>
                <a:tc>
                  <a:txBody>
                    <a:bodyPr/>
                    <a:lstStyle/>
                    <a:p>
                      <a:r>
                        <a:rPr kumimoji="1" lang="ja-JP" altLang="en-US" sz="1050" dirty="0" smtClean="0">
                          <a:solidFill>
                            <a:schemeClr val="tx1"/>
                          </a:solidFill>
                        </a:rPr>
                        <a:t>品質</a:t>
                      </a:r>
                      <a:endParaRPr kumimoji="1" lang="ja-JP" altLang="en-US" sz="1050" dirty="0">
                        <a:solidFill>
                          <a:schemeClr val="tx1"/>
                        </a:solidFill>
                      </a:endParaRPr>
                    </a:p>
                  </a:txBody>
                  <a:tcPr/>
                </a:tc>
                <a:tc>
                  <a:txBody>
                    <a:bodyPr/>
                    <a:lstStyle/>
                    <a:p>
                      <a:r>
                        <a:rPr kumimoji="1" lang="ja-JP" altLang="en-US" sz="1000" u="none" dirty="0" smtClean="0"/>
                        <a:t>品質および信頼性を強化するための体系的なデータ収集および編集を実施すること。</a:t>
                      </a:r>
                      <a:endParaRPr kumimoji="1" lang="ja-JP" altLang="en-US" sz="1000" u="none" dirty="0"/>
                    </a:p>
                  </a:txBody>
                  <a:tcPr/>
                </a:tc>
              </a:tr>
              <a:tr h="242611">
                <a:tc>
                  <a:txBody>
                    <a:bodyPr/>
                    <a:lstStyle/>
                    <a:p>
                      <a:r>
                        <a:rPr kumimoji="1" lang="ja-JP" altLang="en-US" sz="1050" dirty="0" smtClean="0"/>
                        <a:t>⑤</a:t>
                      </a:r>
                      <a:endParaRPr kumimoji="1" lang="ja-JP" altLang="en-US" sz="1050" dirty="0"/>
                    </a:p>
                  </a:txBody>
                  <a:tcPr/>
                </a:tc>
                <a:tc>
                  <a:txBody>
                    <a:bodyPr/>
                    <a:lstStyle/>
                    <a:p>
                      <a:r>
                        <a:rPr kumimoji="1" lang="ja-JP" altLang="en-US" sz="1050" dirty="0" smtClean="0">
                          <a:solidFill>
                            <a:schemeClr val="tx1"/>
                          </a:solidFill>
                        </a:rPr>
                        <a:t>完全性</a:t>
                      </a:r>
                      <a:endParaRPr kumimoji="1" lang="ja-JP" altLang="en-US" sz="1050" dirty="0">
                        <a:solidFill>
                          <a:schemeClr val="tx1"/>
                        </a:solidFill>
                      </a:endParaRPr>
                    </a:p>
                  </a:txBody>
                  <a:tcPr/>
                </a:tc>
                <a:tc>
                  <a:txBody>
                    <a:bodyPr/>
                    <a:lstStyle/>
                    <a:p>
                      <a:r>
                        <a:rPr kumimoji="1" lang="ja-JP" altLang="en-US" sz="1000" u="none" dirty="0" smtClean="0"/>
                        <a:t>情報の完全性および利用可能性を極大化すること。</a:t>
                      </a:r>
                      <a:endParaRPr kumimoji="1" lang="ja-JP" altLang="en-US" sz="1000" u="none" dirty="0"/>
                    </a:p>
                  </a:txBody>
                  <a:tcPr/>
                </a:tc>
              </a:tr>
              <a:tr h="396999">
                <a:tc>
                  <a:txBody>
                    <a:bodyPr/>
                    <a:lstStyle/>
                    <a:p>
                      <a:r>
                        <a:rPr kumimoji="1" lang="ja-JP" altLang="en-US" sz="1050" dirty="0" smtClean="0"/>
                        <a:t>⑥</a:t>
                      </a:r>
                      <a:endParaRPr kumimoji="1" lang="ja-JP" altLang="en-US" sz="1050" dirty="0"/>
                    </a:p>
                  </a:txBody>
                  <a:tcPr/>
                </a:tc>
                <a:tc>
                  <a:txBody>
                    <a:bodyPr/>
                    <a:lstStyle/>
                    <a:p>
                      <a:r>
                        <a:rPr kumimoji="1" lang="ja-JP" altLang="en-US" sz="1050" dirty="0" smtClean="0">
                          <a:solidFill>
                            <a:schemeClr val="tx1"/>
                          </a:solidFill>
                        </a:rPr>
                        <a:t>新技術および長期的保存</a:t>
                      </a:r>
                      <a:endParaRPr kumimoji="1" lang="ja-JP" altLang="en-US" sz="1050" dirty="0">
                        <a:solidFill>
                          <a:schemeClr val="tx1"/>
                        </a:solidFill>
                      </a:endParaRPr>
                    </a:p>
                  </a:txBody>
                  <a:tcPr/>
                </a:tc>
                <a:tc>
                  <a:txBody>
                    <a:bodyPr/>
                    <a:lstStyle/>
                    <a:p>
                      <a:r>
                        <a:rPr kumimoji="1" lang="ja-JP" altLang="en-US" sz="1000" u="none" dirty="0" smtClean="0"/>
                        <a:t>相互運用可能な保存法、調査、検索技術、複数言語で公共部門の情報についてアクセスおよび入手する方法等に必要な技術開発を確保すること。</a:t>
                      </a:r>
                      <a:endParaRPr kumimoji="1" lang="ja-JP" altLang="en-US" sz="1000" u="none" dirty="0"/>
                    </a:p>
                  </a:txBody>
                  <a:tcPr/>
                </a:tc>
              </a:tr>
              <a:tr h="382296">
                <a:tc>
                  <a:txBody>
                    <a:bodyPr/>
                    <a:lstStyle/>
                    <a:p>
                      <a:r>
                        <a:rPr kumimoji="1" lang="ja-JP" altLang="en-US" sz="1050" dirty="0" smtClean="0"/>
                        <a:t>⑦</a:t>
                      </a:r>
                      <a:endParaRPr kumimoji="1" lang="ja-JP" altLang="en-US" sz="1050" dirty="0"/>
                    </a:p>
                  </a:txBody>
                  <a:tcPr/>
                </a:tc>
                <a:tc>
                  <a:txBody>
                    <a:bodyPr/>
                    <a:lstStyle/>
                    <a:p>
                      <a:r>
                        <a:rPr kumimoji="1" lang="ja-JP" altLang="en-US" sz="1050" dirty="0" smtClean="0">
                          <a:solidFill>
                            <a:schemeClr val="tx1"/>
                          </a:solidFill>
                        </a:rPr>
                        <a:t>著作権</a:t>
                      </a:r>
                      <a:endParaRPr kumimoji="1" lang="ja-JP" altLang="en-US" sz="1050" dirty="0">
                        <a:solidFill>
                          <a:schemeClr val="tx1"/>
                        </a:solidFill>
                      </a:endParaRPr>
                    </a:p>
                  </a:txBody>
                  <a:tcPr/>
                </a:tc>
                <a:tc>
                  <a:txBody>
                    <a:bodyPr/>
                    <a:lstStyle/>
                    <a:p>
                      <a:r>
                        <a:rPr kumimoji="1" lang="ja-JP" altLang="en-US" sz="1000" b="0" u="none" dirty="0" smtClean="0">
                          <a:solidFill>
                            <a:schemeClr val="tx1"/>
                          </a:solidFill>
                        </a:rPr>
                        <a:t>再利用を促進するような方法で著作権を行使するとともに、著作権保有者が合意する場合に、広範なアクセスおよび利用を促進するための簡潔なメカニズムを開発すること</a:t>
                      </a:r>
                      <a:r>
                        <a:rPr kumimoji="1" lang="ja-JP" altLang="en-US" sz="1000" b="0" u="none" dirty="0" smtClean="0">
                          <a:solidFill>
                            <a:schemeClr val="dk1"/>
                          </a:solidFill>
                        </a:rPr>
                        <a:t>。</a:t>
                      </a:r>
                      <a:endParaRPr kumimoji="1" lang="ja-JP" altLang="en-US" sz="1000" u="none" dirty="0"/>
                    </a:p>
                  </a:txBody>
                  <a:tcPr/>
                </a:tc>
              </a:tr>
              <a:tr h="382296">
                <a:tc>
                  <a:txBody>
                    <a:bodyPr/>
                    <a:lstStyle/>
                    <a:p>
                      <a:r>
                        <a:rPr kumimoji="1" lang="ja-JP" altLang="en-US" sz="1050" dirty="0" smtClean="0"/>
                        <a:t>⑧</a:t>
                      </a:r>
                      <a:endParaRPr kumimoji="1" lang="ja-JP" altLang="en-US" sz="1050" dirty="0"/>
                    </a:p>
                  </a:txBody>
                  <a:tcPr/>
                </a:tc>
                <a:tc>
                  <a:txBody>
                    <a:bodyPr/>
                    <a:lstStyle/>
                    <a:p>
                      <a:r>
                        <a:rPr kumimoji="1" lang="ja-JP" altLang="en-US" sz="1050" dirty="0" smtClean="0">
                          <a:solidFill>
                            <a:schemeClr val="tx1"/>
                          </a:solidFill>
                        </a:rPr>
                        <a:t>価格設定</a:t>
                      </a:r>
                      <a:endParaRPr kumimoji="1" lang="ja-JP" altLang="en-US" sz="1050" dirty="0">
                        <a:solidFill>
                          <a:schemeClr val="tx1"/>
                        </a:solidFill>
                      </a:endParaRPr>
                    </a:p>
                  </a:txBody>
                  <a:tcPr/>
                </a:tc>
                <a:tc>
                  <a:txBody>
                    <a:bodyPr/>
                    <a:lstStyle/>
                    <a:p>
                      <a:r>
                        <a:rPr kumimoji="1" lang="ja-JP" altLang="ja-JP" sz="1000" u="none" kern="1200" dirty="0" smtClean="0">
                          <a:solidFill>
                            <a:schemeClr val="dk1"/>
                          </a:solidFill>
                          <a:effectLst/>
                          <a:latin typeface="+mn-lt"/>
                          <a:ea typeface="+mn-ea"/>
                          <a:cs typeface="+mn-cs"/>
                        </a:rPr>
                        <a:t>価格設定は、透明性を持ち</a:t>
                      </a:r>
                      <a:r>
                        <a:rPr kumimoji="1" lang="ja-JP" altLang="ja-JP" sz="1000" b="0" u="none" kern="1200" dirty="0" smtClean="0">
                          <a:solidFill>
                            <a:schemeClr val="tx1"/>
                          </a:solidFill>
                          <a:effectLst/>
                          <a:latin typeface="+mn-lt"/>
                          <a:ea typeface="+mn-ea"/>
                          <a:cs typeface="+mn-cs"/>
                        </a:rPr>
                        <a:t>、</a:t>
                      </a:r>
                      <a:r>
                        <a:rPr kumimoji="1" lang="ja-JP" altLang="en-US" sz="1000" b="0" u="none" dirty="0" smtClean="0">
                          <a:solidFill>
                            <a:schemeClr val="tx1"/>
                          </a:solidFill>
                        </a:rPr>
                        <a:t>出来る限り、維持および配布の限界費用を上回らず、特定の場合にのみ追加費用が課されるべき。</a:t>
                      </a:r>
                      <a:endParaRPr kumimoji="1" lang="ja-JP" altLang="en-US" sz="1000" b="0" u="none" dirty="0">
                        <a:solidFill>
                          <a:schemeClr val="tx1"/>
                        </a:solidFill>
                      </a:endParaRPr>
                    </a:p>
                  </a:txBody>
                  <a:tcPr/>
                </a:tc>
              </a:tr>
              <a:tr h="382296">
                <a:tc>
                  <a:txBody>
                    <a:bodyPr/>
                    <a:lstStyle/>
                    <a:p>
                      <a:r>
                        <a:rPr kumimoji="1" lang="ja-JP" altLang="en-US" sz="1050" dirty="0" smtClean="0"/>
                        <a:t>⑨</a:t>
                      </a:r>
                      <a:endParaRPr kumimoji="1" lang="ja-JP" altLang="en-US" sz="1050" dirty="0"/>
                    </a:p>
                  </a:txBody>
                  <a:tcPr/>
                </a:tc>
                <a:tc>
                  <a:txBody>
                    <a:bodyPr/>
                    <a:lstStyle/>
                    <a:p>
                      <a:r>
                        <a:rPr kumimoji="1" lang="ja-JP" altLang="en-US" sz="1050" dirty="0" smtClean="0"/>
                        <a:t>競争</a:t>
                      </a:r>
                      <a:endParaRPr kumimoji="1" lang="ja-JP" altLang="en-US" sz="1050" dirty="0"/>
                    </a:p>
                  </a:txBody>
                  <a:tcPr/>
                </a:tc>
                <a:tc>
                  <a:txBody>
                    <a:bodyPr/>
                    <a:lstStyle/>
                    <a:p>
                      <a:r>
                        <a:rPr kumimoji="1" lang="ja-JP" altLang="en-US" sz="1000" u="none" dirty="0" smtClean="0"/>
                        <a:t>公共部門および企業の利用者が付加価値サービスを提供している場合、価格戦略において不当競争が行われることがないようにすること。</a:t>
                      </a:r>
                      <a:endParaRPr kumimoji="1" lang="ja-JP" altLang="en-US" sz="1000" u="none" dirty="0"/>
                    </a:p>
                  </a:txBody>
                  <a:tcPr/>
                </a:tc>
              </a:tr>
              <a:tr h="242611">
                <a:tc>
                  <a:txBody>
                    <a:bodyPr/>
                    <a:lstStyle/>
                    <a:p>
                      <a:r>
                        <a:rPr kumimoji="1" lang="ja-JP" altLang="en-US" sz="1050" dirty="0" smtClean="0"/>
                        <a:t>⑩</a:t>
                      </a:r>
                      <a:endParaRPr kumimoji="1" lang="ja-JP" altLang="en-US" sz="1050" dirty="0"/>
                    </a:p>
                  </a:txBody>
                  <a:tcPr/>
                </a:tc>
                <a:tc>
                  <a:txBody>
                    <a:bodyPr/>
                    <a:lstStyle/>
                    <a:p>
                      <a:r>
                        <a:rPr kumimoji="1" lang="ja-JP" altLang="en-US" sz="1050" dirty="0" smtClean="0"/>
                        <a:t>補償メカニズム</a:t>
                      </a:r>
                      <a:endParaRPr kumimoji="1" lang="ja-JP" altLang="en-US" sz="1050" dirty="0"/>
                    </a:p>
                  </a:txBody>
                  <a:tcPr/>
                </a:tc>
                <a:tc>
                  <a:txBody>
                    <a:bodyPr/>
                    <a:lstStyle/>
                    <a:p>
                      <a:r>
                        <a:rPr kumimoji="1" lang="ja-JP" altLang="en-US" sz="1000" dirty="0" smtClean="0">
                          <a:solidFill>
                            <a:schemeClr val="tx1"/>
                          </a:solidFill>
                        </a:rPr>
                        <a:t>苦情および不服申し立てに関する適切かつ透明性を備えた手続きを提供すること。</a:t>
                      </a:r>
                      <a:endParaRPr kumimoji="1" lang="ja-JP" altLang="en-US" sz="1000" dirty="0">
                        <a:solidFill>
                          <a:schemeClr val="tx1"/>
                        </a:solidFill>
                      </a:endParaRPr>
                    </a:p>
                  </a:txBody>
                  <a:tcPr/>
                </a:tc>
              </a:tr>
              <a:tr h="242611">
                <a:tc>
                  <a:txBody>
                    <a:bodyPr/>
                    <a:lstStyle/>
                    <a:p>
                      <a:r>
                        <a:rPr kumimoji="1" lang="ja-JP" altLang="en-US" sz="1050" dirty="0" smtClean="0"/>
                        <a:t>⑪</a:t>
                      </a:r>
                      <a:endParaRPr kumimoji="1" lang="ja-JP" altLang="en-US" sz="1050" dirty="0"/>
                    </a:p>
                  </a:txBody>
                  <a:tcPr/>
                </a:tc>
                <a:tc>
                  <a:txBody>
                    <a:bodyPr/>
                    <a:lstStyle/>
                    <a:p>
                      <a:r>
                        <a:rPr kumimoji="1" lang="ja-JP" altLang="en-US" sz="1050" dirty="0" smtClean="0"/>
                        <a:t>官民パートナーシップ</a:t>
                      </a:r>
                      <a:endParaRPr kumimoji="1" lang="ja-JP" altLang="en-US" sz="1050" dirty="0"/>
                    </a:p>
                  </a:txBody>
                  <a:tcPr/>
                </a:tc>
                <a:tc>
                  <a:txBody>
                    <a:bodyPr/>
                    <a:lstStyle/>
                    <a:p>
                      <a:r>
                        <a:rPr kumimoji="1" lang="ja-JP" altLang="en-US" sz="1000" dirty="0" smtClean="0">
                          <a:solidFill>
                            <a:schemeClr val="tx1"/>
                          </a:solidFill>
                        </a:rPr>
                        <a:t>必要に応じて、公共部門の情報を利用可能にするための官民パートナーシップを促進すること。</a:t>
                      </a:r>
                      <a:endParaRPr kumimoji="1" lang="ja-JP" altLang="en-US" sz="1000" dirty="0">
                        <a:solidFill>
                          <a:schemeClr val="tx1"/>
                        </a:solidFill>
                      </a:endParaRPr>
                    </a:p>
                  </a:txBody>
                  <a:tcPr/>
                </a:tc>
              </a:tr>
              <a:tr h="239787">
                <a:tc>
                  <a:txBody>
                    <a:bodyPr/>
                    <a:lstStyle/>
                    <a:p>
                      <a:r>
                        <a:rPr kumimoji="1" lang="ja-JP" altLang="en-US" sz="1050" dirty="0" smtClean="0"/>
                        <a:t>⑫</a:t>
                      </a:r>
                      <a:endParaRPr kumimoji="1" lang="ja-JP" altLang="en-US" sz="1050" dirty="0"/>
                    </a:p>
                  </a:txBody>
                  <a:tcPr/>
                </a:tc>
                <a:tc>
                  <a:txBody>
                    <a:bodyPr/>
                    <a:lstStyle/>
                    <a:p>
                      <a:r>
                        <a:rPr kumimoji="1" lang="ja-JP" altLang="en-US" sz="1050" dirty="0" smtClean="0"/>
                        <a:t>国際的アクセスおよび利用</a:t>
                      </a:r>
                      <a:endParaRPr kumimoji="1" lang="ja-JP" altLang="en-US" sz="1050" dirty="0"/>
                    </a:p>
                  </a:txBody>
                  <a:tcPr/>
                </a:tc>
                <a:tc>
                  <a:txBody>
                    <a:bodyPr/>
                    <a:lstStyle/>
                    <a:p>
                      <a:r>
                        <a:rPr kumimoji="1" lang="ja-JP" altLang="en-US" sz="1000" dirty="0" smtClean="0">
                          <a:solidFill>
                            <a:schemeClr val="tx1"/>
                          </a:solidFill>
                        </a:rPr>
                        <a:t>国境を越えた利用を促進するためにアクセスの体制および管理において、整合性の増大を追求すること。</a:t>
                      </a:r>
                      <a:endParaRPr kumimoji="1" lang="ja-JP" altLang="en-US" sz="1000" dirty="0">
                        <a:solidFill>
                          <a:schemeClr val="tx1"/>
                        </a:solidFill>
                      </a:endParaRPr>
                    </a:p>
                  </a:txBody>
                  <a:tcPr/>
                </a:tc>
              </a:tr>
              <a:tr h="242611">
                <a:tc>
                  <a:txBody>
                    <a:bodyPr/>
                    <a:lstStyle/>
                    <a:p>
                      <a:r>
                        <a:rPr kumimoji="1" lang="ja-JP" altLang="en-US" sz="1050" dirty="0" smtClean="0"/>
                        <a:t>⑬</a:t>
                      </a:r>
                      <a:endParaRPr kumimoji="1" lang="ja-JP" altLang="en-US" sz="1050" dirty="0"/>
                    </a:p>
                  </a:txBody>
                  <a:tcPr/>
                </a:tc>
                <a:tc>
                  <a:txBody>
                    <a:bodyPr/>
                    <a:lstStyle/>
                    <a:p>
                      <a:r>
                        <a:rPr kumimoji="1" lang="ja-JP" altLang="en-US" sz="1050" dirty="0" smtClean="0"/>
                        <a:t>ベストプラクティス</a:t>
                      </a:r>
                      <a:endParaRPr kumimoji="1" lang="ja-JP" altLang="en-US" sz="1050" dirty="0"/>
                    </a:p>
                  </a:txBody>
                  <a:tcPr/>
                </a:tc>
                <a:tc>
                  <a:txBody>
                    <a:bodyPr/>
                    <a:lstStyle/>
                    <a:p>
                      <a:r>
                        <a:rPr kumimoji="1" lang="ja-JP" altLang="en-US" sz="1000" dirty="0" smtClean="0">
                          <a:solidFill>
                            <a:schemeClr val="tx1"/>
                          </a:solidFill>
                        </a:rPr>
                        <a:t>改善のために、ベストプラクティスに関する情報を幅広く共有すること</a:t>
                      </a:r>
                      <a:r>
                        <a:rPr kumimoji="1" lang="ja-JP" altLang="en-US" sz="1000" dirty="0">
                          <a:solidFill>
                            <a:schemeClr val="tx1"/>
                          </a:solidFill>
                        </a:rPr>
                        <a:t>。</a:t>
                      </a:r>
                      <a:endParaRPr kumimoji="1" lang="en-US" altLang="ja-JP" sz="1000" dirty="0" smtClean="0">
                        <a:solidFill>
                          <a:schemeClr val="tx1"/>
                        </a:solidFill>
                      </a:endParaRPr>
                    </a:p>
                  </a:txBody>
                  <a:tcPr/>
                </a:tc>
              </a:tr>
            </a:tbl>
          </a:graphicData>
        </a:graphic>
      </p:graphicFrame>
      <p:sp>
        <p:nvSpPr>
          <p:cNvPr id="3" name="スライド番号プレースホルダー 2"/>
          <p:cNvSpPr>
            <a:spLocks noGrp="1"/>
          </p:cNvSpPr>
          <p:nvPr>
            <p:ph type="sldNum" sz="quarter" idx="10"/>
          </p:nvPr>
        </p:nvSpPr>
        <p:spPr/>
        <p:txBody>
          <a:bodyPr/>
          <a:lstStyle/>
          <a:p>
            <a:pPr>
              <a:defRPr/>
            </a:pPr>
            <a:fld id="{F7F73EF7-DE37-4A60-B664-CADAA21DC361}" type="slidenum">
              <a:rPr lang="ja-JP" altLang="en-US" smtClean="0"/>
              <a:pPr>
                <a:defRPr/>
              </a:pPr>
              <a:t>15</a:t>
            </a:fld>
            <a:endParaRPr lang="ja-JP" altLang="en-US" dirty="0"/>
          </a:p>
        </p:txBody>
      </p:sp>
      <p:sp>
        <p:nvSpPr>
          <p:cNvPr id="34879" name="テキスト ボックス 6"/>
          <p:cNvSpPr txBox="1">
            <a:spLocks noChangeArrowheads="1"/>
          </p:cNvSpPr>
          <p:nvPr/>
        </p:nvSpPr>
        <p:spPr bwMode="auto">
          <a:xfrm>
            <a:off x="6111875" y="6608308"/>
            <a:ext cx="1771650" cy="244475"/>
          </a:xfrm>
          <a:prstGeom prst="rect">
            <a:avLst/>
          </a:prstGeom>
          <a:noFill/>
          <a:ln w="9525">
            <a:noFill/>
            <a:miter lim="800000"/>
            <a:headEnd/>
            <a:tailEnd/>
          </a:ln>
        </p:spPr>
        <p:txBody>
          <a:bodyPr wrap="none">
            <a:spAutoFit/>
          </a:bodyPr>
          <a:lstStyle/>
          <a:p>
            <a:r>
              <a:rPr lang="ja-JP" altLang="en-US" sz="1000" dirty="0"/>
              <a:t>（</a:t>
            </a:r>
            <a:r>
              <a:rPr lang="en-US" altLang="ja-JP" sz="1000" dirty="0"/>
              <a:t>OECD</a:t>
            </a:r>
            <a:r>
              <a:rPr lang="ja-JP" altLang="en-US" sz="1000" dirty="0"/>
              <a:t>文書より事務局作成）</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00806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35842" name="タイトル 1"/>
          <p:cNvSpPr>
            <a:spLocks noGrp="1"/>
          </p:cNvSpPr>
          <p:nvPr>
            <p:ph type="title"/>
          </p:nvPr>
        </p:nvSpPr>
        <p:spPr>
          <a:xfrm>
            <a:off x="468313" y="515938"/>
            <a:ext cx="8675687" cy="574675"/>
          </a:xfrm>
        </p:spPr>
        <p:txBody>
          <a:bodyPr/>
          <a:lstStyle/>
          <a:p>
            <a:pPr eaLnBrk="1" hangingPunct="1"/>
            <a:r>
              <a:rPr lang="ja-JP" altLang="en-US" sz="2000" smtClean="0">
                <a:solidFill>
                  <a:schemeClr val="tx1"/>
                </a:solidFill>
              </a:rPr>
              <a:t>参考４．</a:t>
            </a:r>
            <a:r>
              <a:rPr lang="en-US" altLang="ja-JP" sz="2000" smtClean="0">
                <a:solidFill>
                  <a:schemeClr val="tx1"/>
                </a:solidFill>
              </a:rPr>
              <a:t>Directive on the re-use of public sector</a:t>
            </a:r>
            <a:r>
              <a:rPr lang="ja-JP" altLang="en-US" sz="2000" smtClean="0">
                <a:solidFill>
                  <a:schemeClr val="tx1"/>
                </a:solidFill>
              </a:rPr>
              <a:t> </a:t>
            </a:r>
            <a:r>
              <a:rPr lang="en-US" altLang="ja-JP" sz="2000" smtClean="0">
                <a:solidFill>
                  <a:schemeClr val="tx1"/>
                </a:solidFill>
              </a:rPr>
              <a:t>information</a:t>
            </a:r>
            <a:r>
              <a:rPr lang="ja-JP" altLang="en-US" sz="2000" smtClean="0">
                <a:solidFill>
                  <a:schemeClr val="tx1"/>
                </a:solidFill>
              </a:rPr>
              <a:t>（</a:t>
            </a:r>
            <a:r>
              <a:rPr lang="en-US" altLang="ja-JP" sz="2000" smtClean="0">
                <a:solidFill>
                  <a:schemeClr val="tx1"/>
                </a:solidFill>
              </a:rPr>
              <a:t>EU</a:t>
            </a:r>
            <a:r>
              <a:rPr lang="ja-JP" altLang="en-US" sz="2000" smtClean="0">
                <a:solidFill>
                  <a:schemeClr val="tx1"/>
                </a:solidFill>
              </a:rPr>
              <a:t>）</a:t>
            </a:r>
          </a:p>
        </p:txBody>
      </p:sp>
      <p:sp>
        <p:nvSpPr>
          <p:cNvPr id="35843" name="コンテンツ プレースホルダー 2"/>
          <p:cNvSpPr>
            <a:spLocks noGrp="1"/>
          </p:cNvSpPr>
          <p:nvPr>
            <p:ph sz="quarter" idx="1"/>
          </p:nvPr>
        </p:nvSpPr>
        <p:spPr>
          <a:xfrm>
            <a:off x="457200" y="1290638"/>
            <a:ext cx="8229600" cy="1201737"/>
          </a:xfrm>
        </p:spPr>
        <p:txBody>
          <a:bodyPr/>
          <a:lstStyle/>
          <a:p>
            <a:pPr eaLnBrk="1" hangingPunct="1"/>
            <a:r>
              <a:rPr lang="en-US" altLang="ja-JP" sz="1800" dirty="0" smtClean="0"/>
              <a:t>EU</a:t>
            </a:r>
            <a:r>
              <a:rPr lang="ja-JP" altLang="en-US" sz="1800" dirty="0" smtClean="0"/>
              <a:t>では、</a:t>
            </a:r>
            <a:r>
              <a:rPr lang="en-US" altLang="ja-JP" sz="1800" dirty="0" smtClean="0"/>
              <a:t>2003</a:t>
            </a:r>
            <a:r>
              <a:rPr lang="ja-JP" altLang="en-US" sz="1800" dirty="0" smtClean="0"/>
              <a:t>年に発表された</a:t>
            </a:r>
            <a:r>
              <a:rPr lang="en-US" altLang="ja-JP" sz="1800" dirty="0" smtClean="0"/>
              <a:t>PSI</a:t>
            </a:r>
            <a:r>
              <a:rPr lang="ja-JP" altLang="en-US" sz="1800" dirty="0" smtClean="0"/>
              <a:t>指令によって、公共機関の保有するデータの二次利用を促進することが示している。</a:t>
            </a:r>
            <a:endParaRPr lang="en-US" altLang="ja-JP" sz="1800" dirty="0" smtClean="0"/>
          </a:p>
          <a:p>
            <a:pPr eaLnBrk="1" hangingPunct="1"/>
            <a:r>
              <a:rPr lang="en-US" altLang="ja-JP" sz="1800" dirty="0" smtClean="0"/>
              <a:t>PSI</a:t>
            </a:r>
            <a:r>
              <a:rPr lang="ja-JP" altLang="en-US" sz="1800" dirty="0" smtClean="0"/>
              <a:t>指令は</a:t>
            </a:r>
            <a:r>
              <a:rPr lang="en-US" altLang="ja-JP" sz="1800" dirty="0" smtClean="0"/>
              <a:t>2011</a:t>
            </a:r>
            <a:r>
              <a:rPr lang="ja-JP" altLang="en-US" sz="1800" dirty="0" smtClean="0"/>
              <a:t>年</a:t>
            </a:r>
            <a:r>
              <a:rPr lang="en-US" altLang="ja-JP" sz="1800" dirty="0" smtClean="0"/>
              <a:t>12</a:t>
            </a:r>
            <a:r>
              <a:rPr lang="ja-JP" altLang="en-US" sz="1800" dirty="0" smtClean="0"/>
              <a:t>月に改正案が発表され、以下の変更が提案されている。</a:t>
            </a:r>
            <a:endParaRPr lang="en-US" altLang="ja-JP" sz="1800" dirty="0" smtClean="0"/>
          </a:p>
        </p:txBody>
      </p:sp>
      <p:graphicFrame>
        <p:nvGraphicFramePr>
          <p:cNvPr id="7" name="表 6"/>
          <p:cNvGraphicFramePr>
            <a:graphicFrameLocks noGrp="1"/>
          </p:cNvGraphicFramePr>
          <p:nvPr>
            <p:extLst>
              <p:ext uri="{D42A27DB-BD31-4B8C-83A1-F6EECF244321}">
                <p14:modId xmlns:p14="http://schemas.microsoft.com/office/powerpoint/2010/main" val="3515971900"/>
              </p:ext>
            </p:extLst>
          </p:nvPr>
        </p:nvGraphicFramePr>
        <p:xfrm>
          <a:off x="539750" y="2374900"/>
          <a:ext cx="8208912" cy="3972719"/>
        </p:xfrm>
        <a:graphic>
          <a:graphicData uri="http://schemas.openxmlformats.org/drawingml/2006/table">
            <a:tbl>
              <a:tblPr firstRow="1" bandRow="1">
                <a:tableStyleId>{5C22544A-7EE6-4342-B048-85BDC9FD1C3A}</a:tableStyleId>
              </a:tblPr>
              <a:tblGrid>
                <a:gridCol w="792088"/>
                <a:gridCol w="3600400"/>
                <a:gridCol w="3816424"/>
              </a:tblGrid>
              <a:tr h="288032">
                <a:tc>
                  <a:txBody>
                    <a:bodyPr/>
                    <a:lstStyle/>
                    <a:p>
                      <a:endParaRPr kumimoji="1" lang="ja-JP" altLang="en-US" sz="1200" dirty="0"/>
                    </a:p>
                  </a:txBody>
                  <a:tcPr/>
                </a:tc>
                <a:tc>
                  <a:txBody>
                    <a:bodyPr/>
                    <a:lstStyle/>
                    <a:p>
                      <a:pPr algn="ctr"/>
                      <a:r>
                        <a:rPr kumimoji="1" lang="en-US" altLang="ja-JP" sz="1200" dirty="0" smtClean="0"/>
                        <a:t>2003</a:t>
                      </a:r>
                      <a:r>
                        <a:rPr kumimoji="1" lang="ja-JP" altLang="en-US" sz="1200" dirty="0" smtClean="0"/>
                        <a:t>年版</a:t>
                      </a:r>
                      <a:endParaRPr kumimoji="1" lang="ja-JP" altLang="en-US" sz="1200" dirty="0"/>
                    </a:p>
                  </a:txBody>
                  <a:tcPr/>
                </a:tc>
                <a:tc>
                  <a:txBody>
                    <a:bodyPr/>
                    <a:lstStyle/>
                    <a:p>
                      <a:pPr algn="ctr"/>
                      <a:r>
                        <a:rPr kumimoji="1" lang="en-US" altLang="ja-JP" sz="1200" dirty="0" smtClean="0"/>
                        <a:t>2011</a:t>
                      </a:r>
                      <a:r>
                        <a:rPr kumimoji="1" lang="ja-JP" altLang="en-US" sz="1200" dirty="0" smtClean="0"/>
                        <a:t>年改正案</a:t>
                      </a:r>
                      <a:endParaRPr kumimoji="1" lang="ja-JP" altLang="en-US" sz="1200" dirty="0"/>
                    </a:p>
                  </a:txBody>
                  <a:tcPr/>
                </a:tc>
              </a:tr>
              <a:tr h="432722">
                <a:tc>
                  <a:txBody>
                    <a:bodyPr/>
                    <a:lstStyle/>
                    <a:p>
                      <a:r>
                        <a:rPr kumimoji="1" lang="ja-JP" altLang="en-US" sz="1200" dirty="0" smtClean="0"/>
                        <a:t>指令の趣旨</a:t>
                      </a:r>
                      <a:endParaRPr kumimoji="1" lang="ja-JP" altLang="en-US" sz="1200" dirty="0"/>
                    </a:p>
                  </a:txBody>
                  <a:tcPr/>
                </a:tc>
                <a:tc>
                  <a:txBody>
                    <a:bodyPr/>
                    <a:lstStyle/>
                    <a:p>
                      <a:pPr algn="l"/>
                      <a:r>
                        <a:rPr kumimoji="1" lang="ja-JP" altLang="en-US" sz="1200" dirty="0" smtClean="0"/>
                        <a:t>民間が公共機関の保有するデータの再利用を行うことができるようにする。</a:t>
                      </a:r>
                      <a:endParaRPr kumimoji="1" lang="ja-JP" altLang="en-US" sz="1200" dirty="0"/>
                    </a:p>
                  </a:txBody>
                  <a:tcPr/>
                </a:tc>
                <a:tc>
                  <a:txBody>
                    <a:bodyPr/>
                    <a:lstStyle/>
                    <a:p>
                      <a:pPr algn="l"/>
                      <a:r>
                        <a:rPr kumimoji="1" lang="en-US" altLang="ja-JP" sz="1200" dirty="0" smtClean="0"/>
                        <a:t>2003</a:t>
                      </a:r>
                      <a:r>
                        <a:rPr kumimoji="1" lang="ja-JP" altLang="en-US" sz="1200" dirty="0" smtClean="0"/>
                        <a:t>年の</a:t>
                      </a:r>
                      <a:r>
                        <a:rPr kumimoji="1" lang="en-US" altLang="ja-JP" sz="1200" dirty="0" smtClean="0"/>
                        <a:t>PSI</a:t>
                      </a:r>
                      <a:r>
                        <a:rPr kumimoji="1" lang="ja-JP" altLang="en-US" sz="1200" dirty="0" smtClean="0"/>
                        <a:t>指令を改正して、より広い範囲の情報を、より使いやすくすることを目指す。</a:t>
                      </a:r>
                      <a:endParaRPr kumimoji="1" lang="ja-JP" altLang="en-US" sz="1200" dirty="0"/>
                    </a:p>
                  </a:txBody>
                  <a:tcPr/>
                </a:tc>
              </a:tr>
              <a:tr h="626029">
                <a:tc>
                  <a:txBody>
                    <a:bodyPr/>
                    <a:lstStyle/>
                    <a:p>
                      <a:r>
                        <a:rPr kumimoji="1" lang="ja-JP" altLang="en-US" sz="1200" dirty="0" smtClean="0"/>
                        <a:t>指令の範囲</a:t>
                      </a:r>
                      <a:endParaRPr kumimoji="1" lang="ja-JP" altLang="en-US" sz="1200" dirty="0"/>
                    </a:p>
                  </a:txBody>
                  <a:tcPr/>
                </a:tc>
                <a:tc>
                  <a:txBody>
                    <a:bodyPr/>
                    <a:lstStyle/>
                    <a:p>
                      <a:pPr algn="l"/>
                      <a:r>
                        <a:rPr kumimoji="1" lang="ja-JP" altLang="en-US" sz="1200" dirty="0" smtClean="0"/>
                        <a:t>公共機関の保有するデータ</a:t>
                      </a:r>
                      <a:endParaRPr kumimoji="1" lang="en-US" altLang="ja-JP" sz="1200" dirty="0" smtClean="0"/>
                    </a:p>
                    <a:p>
                      <a:pPr algn="l"/>
                      <a:r>
                        <a:rPr kumimoji="1" lang="ja-JP" altLang="en-US" sz="1200" dirty="0" smtClean="0"/>
                        <a:t>（次の情報を除外：国家安全保障・防衛・公共の安全に係る情報、統計的・商業的守秘義務、公共放送の料金支払情報、文化施設の保有する情報・文化施設のイベントに関する情報、第三者の著作物等）</a:t>
                      </a:r>
                      <a:endParaRPr kumimoji="1" lang="ja-JP" altLang="en-US" sz="1200" dirty="0"/>
                    </a:p>
                  </a:txBody>
                  <a:tcPr/>
                </a:tc>
                <a:tc>
                  <a:txBody>
                    <a:bodyPr/>
                    <a:lstStyle/>
                    <a:p>
                      <a:pPr algn="l"/>
                      <a:r>
                        <a:rPr kumimoji="1" lang="ja-JP" altLang="en-US" sz="1200" u="none" dirty="0" smtClean="0">
                          <a:solidFill>
                            <a:schemeClr val="tx1"/>
                          </a:solidFill>
                        </a:rPr>
                        <a:t>対象とする公共機関に</a:t>
                      </a:r>
                      <a:r>
                        <a:rPr kumimoji="1" lang="ja-JP" altLang="en-US" sz="1200" u="none" dirty="0" smtClean="0"/>
                        <a:t>文化施設（図書館、博物館、公文書保管所等）を追加する。</a:t>
                      </a:r>
                      <a:endParaRPr kumimoji="1" lang="ja-JP" altLang="en-US" sz="1200" u="none" dirty="0"/>
                    </a:p>
                  </a:txBody>
                  <a:tcPr/>
                </a:tc>
              </a:tr>
              <a:tr h="558496">
                <a:tc>
                  <a:txBody>
                    <a:bodyPr/>
                    <a:lstStyle/>
                    <a:p>
                      <a:r>
                        <a:rPr kumimoji="1" lang="ja-JP" altLang="en-US" sz="1200" dirty="0" smtClean="0"/>
                        <a:t>利用</a:t>
                      </a:r>
                      <a:endParaRPr kumimoji="1" lang="en-US" altLang="ja-JP" sz="1200" dirty="0" smtClean="0"/>
                    </a:p>
                    <a:p>
                      <a:r>
                        <a:rPr kumimoji="1" lang="ja-JP" altLang="en-US" sz="1200" dirty="0" smtClean="0"/>
                        <a:t>範囲</a:t>
                      </a:r>
                      <a:endParaRPr kumimoji="1" lang="ja-JP" altLang="en-US" sz="1200" dirty="0"/>
                    </a:p>
                  </a:txBody>
                  <a:tcPr/>
                </a:tc>
                <a:tc>
                  <a:txBody>
                    <a:bodyPr/>
                    <a:lstStyle/>
                    <a:p>
                      <a:pPr algn="l"/>
                      <a:r>
                        <a:rPr lang="ja-JP" altLang="en-US" sz="1200" dirty="0" smtClean="0">
                          <a:solidFill>
                            <a:schemeClr val="tx1"/>
                          </a:solidFill>
                        </a:rPr>
                        <a:t>公共機関の保有するデータ</a:t>
                      </a:r>
                      <a:r>
                        <a:rPr kumimoji="1" lang="ja-JP" altLang="en-US" sz="1200" dirty="0" smtClean="0">
                          <a:solidFill>
                            <a:schemeClr val="tx1"/>
                          </a:solidFill>
                        </a:rPr>
                        <a:t>の</a:t>
                      </a:r>
                      <a:r>
                        <a:rPr kumimoji="1" lang="ja-JP" altLang="en-US" sz="1200" dirty="0" smtClean="0"/>
                        <a:t>再利用については義務化しない。再利用の可否については加盟各国の判断に委ねる。</a:t>
                      </a:r>
                      <a:endParaRPr kumimoji="1" lang="ja-JP" altLang="en-US" sz="1200" dirty="0"/>
                    </a:p>
                  </a:txBody>
                  <a:tcPr/>
                </a:tc>
                <a:tc>
                  <a:txBody>
                    <a:bodyPr/>
                    <a:lstStyle/>
                    <a:p>
                      <a:pPr algn="l"/>
                      <a:r>
                        <a:rPr kumimoji="1" lang="ja-JP" altLang="en-US" sz="1200" b="0" u="none" dirty="0" smtClean="0">
                          <a:solidFill>
                            <a:schemeClr val="tx1"/>
                          </a:solidFill>
                        </a:rPr>
                        <a:t>利用目的（商用、非商用に関わらず）を問わず、全ての公共機関の保有するデータの再利用を可能とする。（</a:t>
                      </a:r>
                      <a:r>
                        <a:rPr kumimoji="1" lang="en-US" altLang="ja-JP" sz="1200" b="0" u="none" dirty="0" smtClean="0">
                          <a:solidFill>
                            <a:schemeClr val="tx1"/>
                          </a:solidFill>
                        </a:rPr>
                        <a:t>Article 3</a:t>
                      </a:r>
                      <a:r>
                        <a:rPr kumimoji="1" lang="ja-JP" altLang="en-US" sz="1200" b="0" u="none" dirty="0" smtClean="0">
                          <a:solidFill>
                            <a:schemeClr val="tx1"/>
                          </a:solidFill>
                        </a:rPr>
                        <a:t>）</a:t>
                      </a:r>
                      <a:endParaRPr kumimoji="1" lang="ja-JP" altLang="en-US" sz="1200" b="0" u="none" dirty="0">
                        <a:solidFill>
                          <a:schemeClr val="tx1"/>
                        </a:solidFill>
                      </a:endParaRPr>
                    </a:p>
                  </a:txBody>
                  <a:tcPr/>
                </a:tc>
              </a:tr>
              <a:tr h="805408">
                <a:tc>
                  <a:txBody>
                    <a:bodyPr/>
                    <a:lstStyle/>
                    <a:p>
                      <a:r>
                        <a:rPr lang="ja-JP" altLang="en-US" sz="1200" dirty="0" smtClean="0"/>
                        <a:t>フォーマット</a:t>
                      </a:r>
                      <a:endParaRPr lang="ja-JP" altLang="en-US" sz="1200" dirty="0"/>
                    </a:p>
                  </a:txBody>
                  <a:tcPr/>
                </a:tc>
                <a:tc>
                  <a:txBody>
                    <a:bodyPr/>
                    <a:lstStyle/>
                    <a:p>
                      <a:pPr algn="l"/>
                      <a:r>
                        <a:rPr kumimoji="1" lang="ja-JP" altLang="en-US" sz="1200" dirty="0" smtClean="0"/>
                        <a:t>二次利用促進のため、公共機関は出来る限り且つ適切な範囲で、特定のソフトウェアでの利用に依存しないように文書作成すること。</a:t>
                      </a:r>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可能な限りメタデータを伴う機械可読フォーマットで公開（</a:t>
                      </a:r>
                      <a:r>
                        <a:rPr kumimoji="1" lang="en-US" altLang="ja-JP" sz="1200" b="0" u="none" dirty="0" smtClean="0">
                          <a:solidFill>
                            <a:schemeClr val="tx1"/>
                          </a:solidFill>
                        </a:rPr>
                        <a:t>Article 5</a:t>
                      </a:r>
                      <a:r>
                        <a:rPr kumimoji="1" lang="ja-JP" altLang="en-US" sz="1200" b="0" u="none" dirty="0" smtClean="0">
                          <a:solidFill>
                            <a:schemeClr val="tx1"/>
                          </a:solidFill>
                        </a:rPr>
                        <a:t>）</a:t>
                      </a:r>
                    </a:p>
                  </a:txBody>
                  <a:tcPr/>
                </a:tc>
              </a:tr>
              <a:tr h="776159">
                <a:tc>
                  <a:txBody>
                    <a:bodyPr/>
                    <a:lstStyle/>
                    <a:p>
                      <a:r>
                        <a:rPr lang="ja-JP" altLang="en-US" sz="1200" dirty="0" smtClean="0"/>
                        <a:t>価格</a:t>
                      </a:r>
                      <a:endParaRPr lang="ja-JP" altLang="en-US" sz="1200" dirty="0"/>
                    </a:p>
                  </a:txBody>
                  <a:tcPr/>
                </a:tc>
                <a:tc>
                  <a:txBody>
                    <a:bodyPr/>
                    <a:lstStyle/>
                    <a:p>
                      <a:pPr algn="l"/>
                      <a:r>
                        <a:rPr kumimoji="1" lang="ja-JP" altLang="en-US" sz="1200" dirty="0" smtClean="0"/>
                        <a:t>限界費用を超えない範囲での提供を奨励するべきである</a:t>
                      </a:r>
                      <a:r>
                        <a:rPr kumimoji="1" lang="ja-JP" altLang="en-US" sz="1200" dirty="0"/>
                        <a:t>。</a:t>
                      </a:r>
                      <a:endParaRPr kumimoji="1" lang="en-US" altLang="ja-JP" sz="1200" dirty="0" smtClean="0"/>
                    </a:p>
                  </a:txBody>
                  <a:tcPr/>
                </a:tc>
                <a:tc>
                  <a:txBody>
                    <a:bodyPr/>
                    <a:lstStyle/>
                    <a:p>
                      <a:pPr algn="l"/>
                      <a:r>
                        <a:rPr kumimoji="1" lang="ja-JP" altLang="en-US" sz="1200" b="0" u="none" dirty="0" smtClean="0">
                          <a:solidFill>
                            <a:schemeClr val="tx1"/>
                          </a:solidFill>
                        </a:rPr>
                        <a:t>限界費用での情報提供を上限と</a:t>
                      </a:r>
                      <a:r>
                        <a:rPr kumimoji="1" lang="ja-JP" altLang="en-US" sz="1200" u="none" dirty="0" smtClean="0"/>
                        <a:t>するべき。（</a:t>
                      </a:r>
                      <a:r>
                        <a:rPr kumimoji="1" lang="en-US" altLang="ja-JP" sz="1200" u="none" dirty="0" smtClean="0"/>
                        <a:t>Article 6-1</a:t>
                      </a:r>
                      <a:r>
                        <a:rPr kumimoji="1" lang="ja-JP" altLang="en-US" sz="1200" u="none" dirty="0" smtClean="0"/>
                        <a:t>）</a:t>
                      </a:r>
                      <a:endParaRPr kumimoji="1" lang="en-US" altLang="ja-JP" sz="1200" u="none" dirty="0" smtClean="0"/>
                    </a:p>
                    <a:p>
                      <a:pPr algn="l"/>
                      <a:r>
                        <a:rPr kumimoji="1" lang="ja-JP" altLang="en-US" sz="1200" u="none" dirty="0" smtClean="0"/>
                        <a:t>客観的かつ透明性があり証明可能な評価基準に従う場合、限界費用を超えて課金することも可能。（</a:t>
                      </a:r>
                      <a:r>
                        <a:rPr kumimoji="1" lang="en-US" altLang="ja-JP" sz="1200" u="none" dirty="0" smtClean="0"/>
                        <a:t>Article 6</a:t>
                      </a:r>
                      <a:r>
                        <a:rPr kumimoji="1" lang="en-US" altLang="ja-JP" sz="1200" u="none" baseline="0" dirty="0" smtClean="0"/>
                        <a:t>-2</a:t>
                      </a:r>
                      <a:r>
                        <a:rPr kumimoji="1" lang="ja-JP" altLang="en-US" sz="1200" u="none" baseline="0" dirty="0" smtClean="0"/>
                        <a:t>）</a:t>
                      </a:r>
                      <a:endParaRPr kumimoji="1" lang="ja-JP" altLang="en-US" sz="1200" u="none" dirty="0"/>
                    </a:p>
                  </a:txBody>
                  <a:tcPr/>
                </a:tc>
              </a:tr>
            </a:tbl>
          </a:graphicData>
        </a:graphic>
      </p:graphicFrame>
      <p:sp>
        <p:nvSpPr>
          <p:cNvPr id="3" name="スライド番号プレースホルダー 2"/>
          <p:cNvSpPr>
            <a:spLocks noGrp="1"/>
          </p:cNvSpPr>
          <p:nvPr>
            <p:ph type="sldNum" sz="quarter" idx="10"/>
          </p:nvPr>
        </p:nvSpPr>
        <p:spPr/>
        <p:txBody>
          <a:bodyPr/>
          <a:lstStyle/>
          <a:p>
            <a:pPr>
              <a:defRPr/>
            </a:pPr>
            <a:fld id="{3CAFA016-2BC6-4BD4-ACAF-3DFF92F081CF}" type="slidenum">
              <a:rPr lang="ja-JP" altLang="en-US" smtClean="0"/>
              <a:pPr>
                <a:defRPr/>
              </a:pPr>
              <a:t>16</a:t>
            </a:fld>
            <a:endParaRPr lang="ja-JP" altLang="en-US" dirty="0"/>
          </a:p>
        </p:txBody>
      </p:sp>
      <p:sp>
        <p:nvSpPr>
          <p:cNvPr id="8" name="テキスト ボックス 7"/>
          <p:cNvSpPr txBox="1"/>
          <p:nvPr/>
        </p:nvSpPr>
        <p:spPr>
          <a:xfrm>
            <a:off x="6569075" y="6632575"/>
            <a:ext cx="1697038" cy="254000"/>
          </a:xfrm>
          <a:prstGeom prst="rect">
            <a:avLst/>
          </a:prstGeom>
          <a:noFill/>
        </p:spPr>
        <p:txBody>
          <a:bodyPr wrap="none">
            <a:spAutoFit/>
          </a:bodyPr>
          <a:lstStyle/>
          <a:p>
            <a:pPr>
              <a:defRPr/>
            </a:pPr>
            <a:r>
              <a:rPr lang="ja-JP" altLang="en-US" sz="1050" dirty="0"/>
              <a:t>（</a:t>
            </a:r>
            <a:r>
              <a:rPr lang="en-US" altLang="ja-JP" sz="1050" dirty="0"/>
              <a:t>PSI</a:t>
            </a:r>
            <a:r>
              <a:rPr lang="ja-JP" altLang="en-US" sz="1050" dirty="0"/>
              <a:t>指令より事務局作成）</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1"/>
          <p:cNvSpPr>
            <a:spLocks noGrp="1"/>
          </p:cNvSpPr>
          <p:nvPr>
            <p:ph type="title"/>
          </p:nvPr>
        </p:nvSpPr>
        <p:spPr>
          <a:xfrm>
            <a:off x="755650" y="2492375"/>
            <a:ext cx="7488238" cy="914400"/>
          </a:xfrm>
        </p:spPr>
        <p:txBody>
          <a:bodyPr/>
          <a:lstStyle/>
          <a:p>
            <a:pPr eaLnBrk="1" hangingPunct="1"/>
            <a:r>
              <a:rPr lang="ja-JP" altLang="en-US" sz="2800" smtClean="0">
                <a:solidFill>
                  <a:schemeClr val="tx1"/>
                </a:solidFill>
              </a:rPr>
              <a:t>２．海外で採用されているライセンスの比較</a:t>
            </a:r>
          </a:p>
        </p:txBody>
      </p:sp>
      <p:sp>
        <p:nvSpPr>
          <p:cNvPr id="3" name="スライド番号プレースホルダー 2"/>
          <p:cNvSpPr>
            <a:spLocks noGrp="1"/>
          </p:cNvSpPr>
          <p:nvPr>
            <p:ph type="sldNum" sz="quarter" idx="10"/>
          </p:nvPr>
        </p:nvSpPr>
        <p:spPr/>
        <p:txBody>
          <a:bodyPr/>
          <a:lstStyle/>
          <a:p>
            <a:pPr>
              <a:defRPr/>
            </a:pPr>
            <a:fld id="{1FE26833-360A-4CFD-B451-810218DFBD42}" type="slidenum">
              <a:rPr lang="ja-JP" altLang="en-US"/>
              <a:pPr>
                <a:defRPr/>
              </a:pPr>
              <a:t>17</a:t>
            </a:fld>
            <a:endParaRPr lang="ja-JP" altLang="en-US"/>
          </a:p>
        </p:txBody>
      </p:sp>
      <p:sp>
        <p:nvSpPr>
          <p:cNvPr id="36867" name="テキスト ボックス 3"/>
          <p:cNvSpPr txBox="1">
            <a:spLocks noChangeArrowheads="1"/>
          </p:cNvSpPr>
          <p:nvPr/>
        </p:nvSpPr>
        <p:spPr bwMode="auto">
          <a:xfrm>
            <a:off x="844550" y="3567113"/>
            <a:ext cx="3842719" cy="830997"/>
          </a:xfrm>
          <a:prstGeom prst="rect">
            <a:avLst/>
          </a:prstGeom>
          <a:noFill/>
          <a:ln w="9525">
            <a:noFill/>
            <a:miter lim="800000"/>
            <a:headEnd/>
            <a:tailEnd/>
          </a:ln>
        </p:spPr>
        <p:txBody>
          <a:bodyPr wrap="none">
            <a:spAutoFit/>
          </a:bodyPr>
          <a:lstStyle/>
          <a:p>
            <a:r>
              <a:rPr lang="ja-JP" altLang="en-US" sz="1600" dirty="0"/>
              <a:t>（１）諸外国のライセンス</a:t>
            </a:r>
          </a:p>
          <a:p>
            <a:r>
              <a:rPr lang="ja-JP" altLang="en-US" sz="1600" dirty="0"/>
              <a:t>（２）諸外国のライセンスで</a:t>
            </a:r>
            <a:r>
              <a:rPr lang="ja-JP" altLang="en-US" sz="1600" dirty="0" smtClean="0"/>
              <a:t>選択可能な条件</a:t>
            </a:r>
            <a:endParaRPr lang="en-US" altLang="ja-JP" sz="1600" dirty="0"/>
          </a:p>
          <a:p>
            <a:r>
              <a:rPr lang="ja-JP" altLang="en-US" sz="1600" dirty="0" smtClean="0"/>
              <a:t>（３）</a:t>
            </a:r>
            <a:r>
              <a:rPr lang="ja-JP" altLang="en-US" sz="1600" dirty="0"/>
              <a:t>クリエイティブ・コモンズと各国の対応</a:t>
            </a:r>
            <a:endParaRPr lang="ja-JP" alt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txBox="1">
            <a:spLocks/>
          </p:cNvSpPr>
          <p:nvPr/>
        </p:nvSpPr>
        <p:spPr bwMode="auto">
          <a:xfrm>
            <a:off x="179388" y="152400"/>
            <a:ext cx="8640762" cy="990600"/>
          </a:xfrm>
          <a:prstGeom prst="rect">
            <a:avLst/>
          </a:prstGeom>
          <a:noFill/>
          <a:ln w="9525">
            <a:noFill/>
            <a:miter lim="800000"/>
            <a:headEnd/>
            <a:tailEnd/>
          </a:ln>
        </p:spPr>
        <p:txBody>
          <a:bodyPr anchor="b"/>
          <a:lstStyle/>
          <a:p>
            <a:r>
              <a:rPr lang="ja-JP" altLang="en-US" sz="2400">
                <a:latin typeface="Bookman Old Style" pitchFamily="18" charset="0"/>
                <a:ea typeface="HG明朝E" pitchFamily="17" charset="-128"/>
              </a:rPr>
              <a:t>（１）諸外国のライセンス①</a:t>
            </a:r>
          </a:p>
        </p:txBody>
      </p:sp>
      <p:sp>
        <p:nvSpPr>
          <p:cNvPr id="4" name="スライド番号プレースホルダー 3"/>
          <p:cNvSpPr>
            <a:spLocks noGrp="1"/>
          </p:cNvSpPr>
          <p:nvPr>
            <p:ph type="sldNum" sz="quarter" idx="10"/>
          </p:nvPr>
        </p:nvSpPr>
        <p:spPr/>
        <p:txBody>
          <a:bodyPr/>
          <a:lstStyle/>
          <a:p>
            <a:pPr>
              <a:defRPr/>
            </a:pPr>
            <a:fld id="{B5AF5AF1-7B13-4CDB-A708-04678DF56914}" type="slidenum">
              <a:rPr lang="ja-JP" altLang="en-US" smtClean="0"/>
              <a:pPr>
                <a:defRPr/>
              </a:pPr>
              <a:t>18</a:t>
            </a:fld>
            <a:endParaRPr lang="ja-JP" altLang="en-US" dirty="0"/>
          </a:p>
        </p:txBody>
      </p:sp>
      <p:sp>
        <p:nvSpPr>
          <p:cNvPr id="37914" name="テキスト ボックス 2"/>
          <p:cNvSpPr txBox="1">
            <a:spLocks noChangeArrowheads="1"/>
          </p:cNvSpPr>
          <p:nvPr/>
        </p:nvSpPr>
        <p:spPr bwMode="auto">
          <a:xfrm>
            <a:off x="6067425" y="6604000"/>
            <a:ext cx="2098675" cy="246063"/>
          </a:xfrm>
          <a:prstGeom prst="rect">
            <a:avLst/>
          </a:prstGeom>
          <a:noFill/>
          <a:ln w="9525">
            <a:noFill/>
            <a:miter lim="800000"/>
            <a:headEnd/>
            <a:tailEnd/>
          </a:ln>
        </p:spPr>
        <p:txBody>
          <a:bodyPr wrap="none">
            <a:spAutoFit/>
          </a:bodyPr>
          <a:lstStyle/>
          <a:p>
            <a:r>
              <a:rPr lang="ja-JP" altLang="en-US" sz="1000"/>
              <a:t>（各ライセンス文書より事務局作成）</a:t>
            </a:r>
          </a:p>
        </p:txBody>
      </p:sp>
      <p:graphicFrame>
        <p:nvGraphicFramePr>
          <p:cNvPr id="7" name="表 6"/>
          <p:cNvGraphicFramePr>
            <a:graphicFrameLocks noGrp="1"/>
          </p:cNvGraphicFramePr>
          <p:nvPr>
            <p:extLst>
              <p:ext uri="{D42A27DB-BD31-4B8C-83A1-F6EECF244321}">
                <p14:modId xmlns:p14="http://schemas.microsoft.com/office/powerpoint/2010/main" val="2923396007"/>
              </p:ext>
            </p:extLst>
          </p:nvPr>
        </p:nvGraphicFramePr>
        <p:xfrm>
          <a:off x="446658" y="1249331"/>
          <a:ext cx="8378842" cy="4738054"/>
        </p:xfrm>
        <a:graphic>
          <a:graphicData uri="http://schemas.openxmlformats.org/drawingml/2006/table">
            <a:tbl>
              <a:tblPr firstRow="1" bandRow="1">
                <a:tableStyleId>{5C22544A-7EE6-4342-B048-85BDC9FD1C3A}</a:tableStyleId>
              </a:tblPr>
              <a:tblGrid>
                <a:gridCol w="1932276"/>
                <a:gridCol w="6446566"/>
              </a:tblGrid>
              <a:tr h="318454">
                <a:tc>
                  <a:txBody>
                    <a:bodyPr/>
                    <a:lstStyle/>
                    <a:p>
                      <a:pPr algn="ctr"/>
                      <a:r>
                        <a:rPr kumimoji="1" lang="ja-JP" altLang="en-US" sz="1400" dirty="0" smtClean="0"/>
                        <a:t>ライセンス名</a:t>
                      </a:r>
                      <a:endParaRPr kumimoji="1" lang="ja-JP" altLang="en-US" sz="1400" dirty="0"/>
                    </a:p>
                  </a:txBody>
                  <a:tcPr/>
                </a:tc>
                <a:tc>
                  <a:txBody>
                    <a:bodyPr/>
                    <a:lstStyle/>
                    <a:p>
                      <a:pPr algn="ctr"/>
                      <a:r>
                        <a:rPr kumimoji="1" lang="ja-JP" altLang="en-US" sz="1400" dirty="0" smtClean="0"/>
                        <a:t>ライセンスの概要</a:t>
                      </a:r>
                      <a:endParaRPr kumimoji="1" lang="ja-JP" altLang="en-US" sz="1400" dirty="0"/>
                    </a:p>
                  </a:txBody>
                  <a:tcPr/>
                </a:tc>
              </a:tr>
              <a:tr h="737215">
                <a:tc>
                  <a:txBody>
                    <a:bodyPr/>
                    <a:lstStyle/>
                    <a:p>
                      <a:r>
                        <a:rPr kumimoji="1" lang="en-US" altLang="ja-JP" sz="1400" dirty="0" smtClean="0">
                          <a:solidFill>
                            <a:schemeClr val="tx1"/>
                          </a:solidFill>
                        </a:rPr>
                        <a:t>Open Government </a:t>
                      </a:r>
                      <a:r>
                        <a:rPr kumimoji="1" lang="en-US" altLang="ja-JP" sz="1400" dirty="0" err="1" smtClean="0">
                          <a:solidFill>
                            <a:schemeClr val="tx1"/>
                          </a:solidFill>
                        </a:rPr>
                        <a:t>Licence</a:t>
                      </a:r>
                      <a:endParaRPr kumimoji="1" lang="ja-JP" altLang="en-US" sz="1400" dirty="0">
                        <a:solidFill>
                          <a:schemeClr val="tx1"/>
                        </a:solidFill>
                      </a:endParaRPr>
                    </a:p>
                  </a:txBody>
                  <a:tcPr/>
                </a:tc>
                <a:tc>
                  <a:txBody>
                    <a:bodyPr/>
                    <a:lstStyle/>
                    <a:p>
                      <a:pPr algn="l"/>
                      <a:r>
                        <a:rPr kumimoji="1" lang="ja-JP" altLang="en-US" sz="1400" dirty="0" smtClean="0">
                          <a:solidFill>
                            <a:schemeClr val="tx1"/>
                          </a:solidFill>
                        </a:rPr>
                        <a:t>・イギリスの政府機関のオープンアクセスに利用されているライセンス。</a:t>
                      </a:r>
                      <a:endParaRPr kumimoji="1" lang="en-US" altLang="ja-JP" sz="1400" dirty="0" smtClean="0">
                        <a:solidFill>
                          <a:schemeClr val="tx1"/>
                        </a:solidFill>
                      </a:endParaRPr>
                    </a:p>
                    <a:p>
                      <a:pPr marL="92075" indent="-92075" algn="l"/>
                      <a:r>
                        <a:rPr kumimoji="1" lang="ja-JP" altLang="en-US" sz="1400" dirty="0" smtClean="0">
                          <a:solidFill>
                            <a:schemeClr val="tx1"/>
                          </a:solidFill>
                        </a:rPr>
                        <a:t>・改変（再利用）をデフォルトで可能にしているが、商業利用については可／不可を選択できる。</a:t>
                      </a:r>
                      <a:endParaRPr kumimoji="1" lang="en-US" altLang="ja-JP" sz="1400" dirty="0" smtClean="0">
                        <a:solidFill>
                          <a:schemeClr val="tx1"/>
                        </a:solidFill>
                      </a:endParaRPr>
                    </a:p>
                    <a:p>
                      <a:pPr marL="92075" indent="-92075" algn="l"/>
                      <a:r>
                        <a:rPr kumimoji="1" lang="ja-JP" altLang="en-US" sz="1400" dirty="0" smtClean="0">
                          <a:solidFill>
                            <a:schemeClr val="tx1"/>
                          </a:solidFill>
                        </a:rPr>
                        <a:t>・利用条件としては、クリエイティブ・コモンズ・ライセンスの</a:t>
                      </a:r>
                      <a:r>
                        <a:rPr kumimoji="1" lang="en-US" altLang="ja-JP" sz="1400" dirty="0" smtClean="0">
                          <a:solidFill>
                            <a:schemeClr val="tx1"/>
                          </a:solidFill>
                        </a:rPr>
                        <a:t>CC-BY</a:t>
                      </a:r>
                      <a:r>
                        <a:rPr kumimoji="1" lang="ja-JP" altLang="en-US" sz="1400" dirty="0" smtClean="0">
                          <a:solidFill>
                            <a:schemeClr val="tx1"/>
                          </a:solidFill>
                        </a:rPr>
                        <a:t>と、</a:t>
                      </a:r>
                      <a:r>
                        <a:rPr kumimoji="1" lang="en-US" altLang="ja-JP" sz="1400" dirty="0" smtClean="0">
                          <a:solidFill>
                            <a:schemeClr val="tx1"/>
                          </a:solidFill>
                        </a:rPr>
                        <a:t>CC-BY-NC</a:t>
                      </a:r>
                      <a:r>
                        <a:rPr kumimoji="1" lang="ja-JP" altLang="en-US" sz="1400" dirty="0" smtClean="0">
                          <a:solidFill>
                            <a:schemeClr val="tx1"/>
                          </a:solidFill>
                        </a:rPr>
                        <a:t>に相当する。</a:t>
                      </a:r>
                      <a:endParaRPr kumimoji="1" lang="en-US" altLang="ja-JP" sz="1400" dirty="0" smtClean="0">
                        <a:solidFill>
                          <a:schemeClr val="tx1"/>
                        </a:solidFill>
                      </a:endParaRPr>
                    </a:p>
                    <a:p>
                      <a:pPr marL="92075" indent="-92075" algn="l"/>
                      <a:r>
                        <a:rPr kumimoji="1" lang="ja-JP" altLang="en-US" sz="1400" dirty="0" smtClean="0">
                          <a:solidFill>
                            <a:schemeClr val="tx1"/>
                          </a:solidFill>
                        </a:rPr>
                        <a:t>・</a:t>
                      </a:r>
                      <a:r>
                        <a:rPr kumimoji="1" lang="en-US" altLang="ja-JP" sz="1400" dirty="0" smtClean="0">
                          <a:solidFill>
                            <a:schemeClr val="tx1"/>
                          </a:solidFill>
                        </a:rPr>
                        <a:t>EC</a:t>
                      </a:r>
                      <a:r>
                        <a:rPr kumimoji="1" lang="ja-JP" altLang="en-US" sz="1400" dirty="0" smtClean="0">
                          <a:solidFill>
                            <a:schemeClr val="tx1"/>
                          </a:solidFill>
                        </a:rPr>
                        <a:t>指令や、英国の法律等に基づく記載があり、データベース権（</a:t>
                      </a:r>
                      <a:r>
                        <a:rPr kumimoji="1" lang="en-US" altLang="ja-JP" sz="1400" dirty="0" smtClean="0">
                          <a:solidFill>
                            <a:schemeClr val="tx1"/>
                          </a:solidFill>
                        </a:rPr>
                        <a:t>sui generis rights</a:t>
                      </a:r>
                      <a:r>
                        <a:rPr kumimoji="1" lang="en-US" altLang="ja-JP" sz="1400" baseline="30000" dirty="0" smtClean="0">
                          <a:solidFill>
                            <a:schemeClr val="tx1"/>
                          </a:solidFill>
                        </a:rPr>
                        <a:t>※</a:t>
                      </a:r>
                      <a:r>
                        <a:rPr kumimoji="1" lang="ja-JP" altLang="en-US" sz="1400" dirty="0" smtClean="0">
                          <a:solidFill>
                            <a:schemeClr val="tx1"/>
                          </a:solidFill>
                        </a:rPr>
                        <a:t>）に対応したライセンスである。</a:t>
                      </a:r>
                    </a:p>
                  </a:txBody>
                  <a:tcPr anchor="ctr"/>
                </a:tc>
              </a:tr>
              <a:tr h="430017">
                <a:tc>
                  <a:txBody>
                    <a:bodyPr/>
                    <a:lstStyle/>
                    <a:p>
                      <a:r>
                        <a:rPr kumimoji="1" lang="en-US" altLang="ja-JP" sz="1400" dirty="0" smtClean="0">
                          <a:solidFill>
                            <a:schemeClr val="tx1"/>
                          </a:solidFill>
                        </a:rPr>
                        <a:t>Open License</a:t>
                      </a:r>
                    </a:p>
                    <a:p>
                      <a:r>
                        <a:rPr kumimoji="1" lang="en-US" altLang="ja-JP" sz="1400" dirty="0" smtClean="0">
                          <a:solidFill>
                            <a:schemeClr val="tx1"/>
                          </a:solidFill>
                        </a:rPr>
                        <a:t>(LICENCE OUVERTE)</a:t>
                      </a:r>
                      <a:endParaRPr kumimoji="1" lang="ja-JP" altLang="en-US" sz="1400" dirty="0">
                        <a:solidFill>
                          <a:schemeClr val="tx1"/>
                        </a:solidFill>
                      </a:endParaRPr>
                    </a:p>
                  </a:txBody>
                  <a:tcPr/>
                </a:tc>
                <a:tc>
                  <a:txBody>
                    <a:bodyPr/>
                    <a:lstStyle/>
                    <a:p>
                      <a:pPr algn="l"/>
                      <a:r>
                        <a:rPr kumimoji="1" lang="ja-JP" altLang="en-US" sz="1400" dirty="0" smtClean="0">
                          <a:solidFill>
                            <a:schemeClr val="tx1"/>
                          </a:solidFill>
                        </a:rPr>
                        <a:t>・フランスの政府機関のオープンアクセスに利用されているライセンス。</a:t>
                      </a:r>
                      <a:endParaRPr kumimoji="1" lang="en-US" altLang="ja-JP" sz="1400" dirty="0" smtClean="0">
                        <a:solidFill>
                          <a:schemeClr val="tx1"/>
                        </a:solidFill>
                      </a:endParaRPr>
                    </a:p>
                    <a:p>
                      <a:pPr algn="l"/>
                      <a:r>
                        <a:rPr kumimoji="1" lang="ja-JP" altLang="en-US" sz="1400" dirty="0" smtClean="0">
                          <a:solidFill>
                            <a:schemeClr val="tx1"/>
                          </a:solidFill>
                        </a:rPr>
                        <a:t>・ライセンスの種類は１つしか無く、利用条件としては、</a:t>
                      </a:r>
                      <a:r>
                        <a:rPr kumimoji="1" lang="en-US" altLang="ja-JP" sz="1400" dirty="0" smtClean="0">
                          <a:solidFill>
                            <a:schemeClr val="tx1"/>
                          </a:solidFill>
                        </a:rPr>
                        <a:t>CC-BY</a:t>
                      </a:r>
                      <a:r>
                        <a:rPr kumimoji="1" lang="ja-JP" altLang="en-US" sz="1400" dirty="0" smtClean="0">
                          <a:solidFill>
                            <a:schemeClr val="tx1"/>
                          </a:solidFill>
                        </a:rPr>
                        <a:t>に相当する。</a:t>
                      </a:r>
                      <a:endParaRPr kumimoji="1" lang="en-US" altLang="ja-JP" sz="1400" dirty="0" smtClean="0">
                        <a:solidFill>
                          <a:schemeClr val="tx1"/>
                        </a:solidFill>
                      </a:endParaRPr>
                    </a:p>
                    <a:p>
                      <a:pPr algn="l"/>
                      <a:r>
                        <a:rPr kumimoji="1" lang="ja-JP" altLang="en-US" sz="1400" dirty="0" smtClean="0">
                          <a:solidFill>
                            <a:schemeClr val="tx1"/>
                          </a:solidFill>
                        </a:rPr>
                        <a:t>・仏国の法律に基づく記載があり、データベース権に対応したライセンスである。</a:t>
                      </a:r>
                      <a:endParaRPr kumimoji="1" lang="ja-JP" altLang="en-US" sz="1400" dirty="0">
                        <a:solidFill>
                          <a:schemeClr val="tx1"/>
                        </a:solidFill>
                      </a:endParaRPr>
                    </a:p>
                  </a:txBody>
                  <a:tcPr anchor="ctr"/>
                </a:tc>
              </a:tr>
              <a:tr h="971465">
                <a:tc>
                  <a:txBody>
                    <a:bodyPr/>
                    <a:lstStyle/>
                    <a:p>
                      <a:r>
                        <a:rPr kumimoji="1" lang="en-US" altLang="ja-JP" sz="1400" dirty="0" smtClean="0">
                          <a:solidFill>
                            <a:schemeClr val="tx1"/>
                          </a:solidFill>
                        </a:rPr>
                        <a:t>Open Data Commons License</a:t>
                      </a:r>
                      <a:endParaRPr kumimoji="1" lang="ja-JP" altLang="en-US" sz="1400" dirty="0">
                        <a:solidFill>
                          <a:schemeClr val="tx1"/>
                        </a:solidFill>
                      </a:endParaRPr>
                    </a:p>
                  </a:txBody>
                  <a:tcPr/>
                </a:tc>
                <a:tc>
                  <a:txBody>
                    <a:bodyPr/>
                    <a:lstStyle/>
                    <a:p>
                      <a:pPr algn="l"/>
                      <a:r>
                        <a:rPr kumimoji="1" lang="ja-JP" altLang="en-US" sz="1400" dirty="0" smtClean="0">
                          <a:solidFill>
                            <a:schemeClr val="tx1"/>
                          </a:solidFill>
                        </a:rPr>
                        <a:t>・</a:t>
                      </a:r>
                      <a:r>
                        <a:rPr kumimoji="1" lang="en-US" altLang="ja-JP" sz="1400" dirty="0" smtClean="0">
                          <a:solidFill>
                            <a:schemeClr val="tx1"/>
                          </a:solidFill>
                        </a:rPr>
                        <a:t>Open Knowledge Foundation</a:t>
                      </a:r>
                      <a:r>
                        <a:rPr kumimoji="1" lang="ja-JP" altLang="en-US" sz="1400" dirty="0" smtClean="0">
                          <a:solidFill>
                            <a:schemeClr val="tx1"/>
                          </a:solidFill>
                        </a:rPr>
                        <a:t>の作成しているライセンス。</a:t>
                      </a:r>
                      <a:endParaRPr kumimoji="1" lang="en-US" altLang="ja-JP" sz="1400" dirty="0" smtClean="0">
                        <a:solidFill>
                          <a:schemeClr val="tx1"/>
                        </a:solidFill>
                      </a:endParaRPr>
                    </a:p>
                    <a:p>
                      <a:pPr marL="92075" indent="-92075" algn="l"/>
                      <a:r>
                        <a:rPr kumimoji="1" lang="ja-JP" altLang="en-US" sz="1400" dirty="0" smtClean="0">
                          <a:solidFill>
                            <a:schemeClr val="tx1"/>
                          </a:solidFill>
                        </a:rPr>
                        <a:t>・改変（再利用）を許諾する際に、継承ライセンスか、継承無しのライセンスかを選択できる。また、パブリックドメインライセンスも準備している。</a:t>
                      </a:r>
                      <a:endParaRPr kumimoji="1" lang="en-US" altLang="ja-JP" sz="1400" dirty="0" smtClean="0">
                        <a:solidFill>
                          <a:schemeClr val="tx1"/>
                        </a:solidFill>
                      </a:endParaRPr>
                    </a:p>
                    <a:p>
                      <a:pPr marL="92075" indent="-92075" algn="l"/>
                      <a:r>
                        <a:rPr kumimoji="1" lang="ja-JP" altLang="en-US" sz="1400" dirty="0" smtClean="0">
                          <a:solidFill>
                            <a:schemeClr val="tx1"/>
                          </a:solidFill>
                        </a:rPr>
                        <a:t>・</a:t>
                      </a:r>
                      <a:r>
                        <a:rPr kumimoji="1" lang="en-US" altLang="ja-JP" sz="1400" dirty="0" smtClean="0">
                          <a:solidFill>
                            <a:schemeClr val="tx1"/>
                          </a:solidFill>
                        </a:rPr>
                        <a:t>ODC-BY</a:t>
                      </a:r>
                      <a:r>
                        <a:rPr kumimoji="1" lang="ja-JP" altLang="en-US" sz="1400" dirty="0" smtClean="0">
                          <a:solidFill>
                            <a:schemeClr val="tx1"/>
                          </a:solidFill>
                        </a:rPr>
                        <a:t>は</a:t>
                      </a:r>
                      <a:r>
                        <a:rPr kumimoji="1" lang="en-US" altLang="ja-JP" sz="1400" dirty="0" smtClean="0">
                          <a:solidFill>
                            <a:schemeClr val="tx1"/>
                          </a:solidFill>
                        </a:rPr>
                        <a:t>CC-BY</a:t>
                      </a:r>
                      <a:r>
                        <a:rPr kumimoji="1" lang="ja-JP" altLang="en-US" sz="1400" dirty="0" err="1" smtClean="0">
                          <a:solidFill>
                            <a:schemeClr val="tx1"/>
                          </a:solidFill>
                        </a:rPr>
                        <a:t>、</a:t>
                      </a:r>
                      <a:r>
                        <a:rPr kumimoji="1" lang="en-US" altLang="ja-JP" sz="1400" dirty="0" err="1" smtClean="0">
                          <a:solidFill>
                            <a:schemeClr val="tx1"/>
                          </a:solidFill>
                        </a:rPr>
                        <a:t>ODbL</a:t>
                      </a:r>
                      <a:r>
                        <a:rPr kumimoji="1" lang="ja-JP" altLang="en-US" sz="1400" dirty="0" smtClean="0">
                          <a:solidFill>
                            <a:schemeClr val="tx1"/>
                          </a:solidFill>
                        </a:rPr>
                        <a:t>は</a:t>
                      </a:r>
                      <a:r>
                        <a:rPr kumimoji="1" lang="en-US" altLang="ja-JP" sz="1400" dirty="0" smtClean="0">
                          <a:solidFill>
                            <a:schemeClr val="tx1"/>
                          </a:solidFill>
                        </a:rPr>
                        <a:t>CC-BY-SA</a:t>
                      </a:r>
                      <a:r>
                        <a:rPr kumimoji="1" lang="ja-JP" altLang="en-US" sz="1400" dirty="0" smtClean="0">
                          <a:solidFill>
                            <a:schemeClr val="tx1"/>
                          </a:solidFill>
                        </a:rPr>
                        <a:t>について、データベース権に対応したライセンスとなっている。</a:t>
                      </a:r>
                      <a:endParaRPr kumimoji="1" lang="ja-JP" altLang="en-US" sz="1400" dirty="0">
                        <a:solidFill>
                          <a:schemeClr val="tx1"/>
                        </a:solidFill>
                      </a:endParaRPr>
                    </a:p>
                  </a:txBody>
                  <a:tcPr anchor="ctr"/>
                </a:tc>
              </a:tr>
              <a:tr h="764290">
                <a:tc>
                  <a:txBody>
                    <a:bodyPr/>
                    <a:lstStyle/>
                    <a:p>
                      <a:r>
                        <a:rPr kumimoji="1" lang="en-US" altLang="ja-JP" sz="1400" dirty="0" smtClean="0">
                          <a:solidFill>
                            <a:schemeClr val="tx1"/>
                          </a:solidFill>
                        </a:rPr>
                        <a:t>Creative Commons License</a:t>
                      </a:r>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・クリエイティブ・コモンズ</a:t>
                      </a:r>
                      <a:r>
                        <a:rPr kumimoji="1" lang="ja-JP" altLang="en-US" sz="1400" baseline="0" dirty="0" smtClean="0"/>
                        <a:t>が作成しているライセンス。</a:t>
                      </a:r>
                      <a:endParaRPr kumimoji="1" lang="en-US" altLang="ja-JP"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t>・商用・非商用と、改変（再利用）の可否について、選択することができる。</a:t>
                      </a:r>
                      <a:endParaRPr kumimoji="1" lang="en-US" altLang="ja-JP"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smtClean="0">
                          <a:solidFill>
                            <a:schemeClr val="tx1"/>
                          </a:solidFill>
                        </a:rPr>
                        <a:t>・</a:t>
                      </a:r>
                      <a:r>
                        <a:rPr kumimoji="1" lang="ja-JP" altLang="en-US" sz="1400" b="0" u="none" dirty="0" smtClean="0">
                          <a:solidFill>
                            <a:schemeClr val="tx1"/>
                          </a:solidFill>
                        </a:rPr>
                        <a:t>複数の国（政府）で採用されている（オーストラリア、ニュージーランド、ドイツ）。</a:t>
                      </a:r>
                      <a:endParaRPr kumimoji="1" lang="en-US" altLang="ja-JP" sz="1400" b="0" u="none"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・データベース権には対応していない。</a:t>
                      </a:r>
                      <a:endParaRPr kumimoji="1" lang="en-US" altLang="ja-JP" sz="1400" b="0" u="none" dirty="0" smtClean="0">
                        <a:solidFill>
                          <a:schemeClr val="tx1"/>
                        </a:solidFill>
                      </a:endParaRPr>
                    </a:p>
                  </a:txBody>
                  <a:tcPr anchor="ctr"/>
                </a:tc>
              </a:tr>
            </a:tbl>
          </a:graphicData>
        </a:graphic>
      </p:graphicFrame>
      <p:sp>
        <p:nvSpPr>
          <p:cNvPr id="8" name="テキスト ボックス 1"/>
          <p:cNvSpPr txBox="1">
            <a:spLocks noChangeArrowheads="1"/>
          </p:cNvSpPr>
          <p:nvPr/>
        </p:nvSpPr>
        <p:spPr bwMode="auto">
          <a:xfrm>
            <a:off x="782670" y="6209341"/>
            <a:ext cx="6702476" cy="415498"/>
          </a:xfrm>
          <a:prstGeom prst="rect">
            <a:avLst/>
          </a:prstGeom>
          <a:noFill/>
          <a:ln w="9525">
            <a:noFill/>
            <a:miter lim="800000"/>
            <a:headEnd/>
            <a:tailEnd/>
          </a:ln>
        </p:spPr>
        <p:txBody>
          <a:bodyPr wrap="none">
            <a:spAutoFit/>
          </a:bodyPr>
          <a:lstStyle/>
          <a:p>
            <a:r>
              <a:rPr lang="en-US" altLang="ja-JP" sz="1050" dirty="0"/>
              <a:t>※</a:t>
            </a:r>
            <a:r>
              <a:rPr lang="ja-JP" altLang="en-US" sz="1050" dirty="0"/>
              <a:t>ここでいう</a:t>
            </a:r>
            <a:r>
              <a:rPr lang="en-US" altLang="ja-JP" sz="1050" dirty="0"/>
              <a:t>Sui generis rights</a:t>
            </a:r>
            <a:r>
              <a:rPr lang="ja-JP" altLang="en-US" sz="1050" dirty="0"/>
              <a:t>とは、</a:t>
            </a:r>
            <a:r>
              <a:rPr lang="en-US" altLang="ja-JP" sz="1050" dirty="0"/>
              <a:t>EU</a:t>
            </a:r>
            <a:r>
              <a:rPr lang="ja-JP" altLang="en-US" sz="1050" dirty="0"/>
              <a:t>の</a:t>
            </a:r>
            <a:r>
              <a:rPr lang="en-US" altLang="ja-JP" sz="1050" dirty="0"/>
              <a:t>1996</a:t>
            </a:r>
            <a:r>
              <a:rPr lang="ja-JP" altLang="en-US" sz="1050" dirty="0"/>
              <a:t>年データベース指令によって認められたデータベースの権利のこと。</a:t>
            </a:r>
            <a:endParaRPr lang="en-US" altLang="ja-JP" sz="1050" dirty="0"/>
          </a:p>
          <a:p>
            <a:r>
              <a:rPr lang="ja-JP" altLang="en-US" sz="1050" dirty="0"/>
              <a:t>　  欧州独特の権利である。</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F0A7DBF8-F051-407A-B27E-6073C37D5BFA}" type="slidenum">
              <a:rPr lang="ja-JP" altLang="en-US" smtClean="0"/>
              <a:pPr>
                <a:defRPr/>
              </a:pPr>
              <a:t>19</a:t>
            </a:fld>
            <a:endParaRPr lang="ja-JP" altLang="en-US" dirty="0"/>
          </a:p>
        </p:txBody>
      </p:sp>
      <p:sp>
        <p:nvSpPr>
          <p:cNvPr id="39004" name="テキスト ボックス 4"/>
          <p:cNvSpPr txBox="1">
            <a:spLocks noChangeArrowheads="1"/>
          </p:cNvSpPr>
          <p:nvPr/>
        </p:nvSpPr>
        <p:spPr bwMode="auto">
          <a:xfrm>
            <a:off x="6134100" y="6604000"/>
            <a:ext cx="2079625" cy="244475"/>
          </a:xfrm>
          <a:prstGeom prst="rect">
            <a:avLst/>
          </a:prstGeom>
          <a:noFill/>
          <a:ln w="9525">
            <a:noFill/>
            <a:miter lim="800000"/>
            <a:headEnd/>
            <a:tailEnd/>
          </a:ln>
        </p:spPr>
        <p:txBody>
          <a:bodyPr wrap="none">
            <a:spAutoFit/>
          </a:bodyPr>
          <a:lstStyle/>
          <a:p>
            <a:r>
              <a:rPr lang="ja-JP" altLang="en-US" sz="1000"/>
              <a:t>（各ライセンス文書より事務局作成）</a:t>
            </a:r>
          </a:p>
        </p:txBody>
      </p:sp>
      <p:sp>
        <p:nvSpPr>
          <p:cNvPr id="39005" name="タイトル 1"/>
          <p:cNvSpPr>
            <a:spLocks noGrp="1"/>
          </p:cNvSpPr>
          <p:nvPr>
            <p:ph type="title"/>
          </p:nvPr>
        </p:nvSpPr>
        <p:spPr>
          <a:xfrm>
            <a:off x="179388" y="152400"/>
            <a:ext cx="8640762" cy="990600"/>
          </a:xfrm>
        </p:spPr>
        <p:txBody>
          <a:bodyPr/>
          <a:lstStyle/>
          <a:p>
            <a:pPr eaLnBrk="1" hangingPunct="1"/>
            <a:r>
              <a:rPr lang="ja-JP" altLang="en-US" sz="2400" smtClean="0">
                <a:solidFill>
                  <a:schemeClr val="tx1"/>
                </a:solidFill>
              </a:rPr>
              <a:t>（１）諸外国のライセンス②</a:t>
            </a:r>
          </a:p>
        </p:txBody>
      </p:sp>
      <p:graphicFrame>
        <p:nvGraphicFramePr>
          <p:cNvPr id="8" name="Group 96"/>
          <p:cNvGraphicFramePr>
            <a:graphicFrameLocks noGrp="1"/>
          </p:cNvGraphicFramePr>
          <p:nvPr>
            <p:extLst>
              <p:ext uri="{D42A27DB-BD31-4B8C-83A1-F6EECF244321}">
                <p14:modId xmlns:p14="http://schemas.microsoft.com/office/powerpoint/2010/main" val="1985786901"/>
              </p:ext>
            </p:extLst>
          </p:nvPr>
        </p:nvGraphicFramePr>
        <p:xfrm>
          <a:off x="431215" y="1213296"/>
          <a:ext cx="8319379" cy="5144972"/>
        </p:xfrm>
        <a:graphic>
          <a:graphicData uri="http://schemas.openxmlformats.org/drawingml/2006/table">
            <a:tbl>
              <a:tblPr/>
              <a:tblGrid>
                <a:gridCol w="275701"/>
                <a:gridCol w="1078219"/>
                <a:gridCol w="1573986"/>
                <a:gridCol w="1196314"/>
                <a:gridCol w="1792858"/>
                <a:gridCol w="1638079"/>
                <a:gridCol w="764222"/>
              </a:tblGrid>
              <a:tr h="5896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bg1"/>
                          </a:solidFill>
                          <a:effectLst/>
                          <a:latin typeface="Gill Sans MT" pitchFamily="34" charset="0"/>
                          <a:ea typeface="ＭＳ Ｐゴシック" charset="-128"/>
                        </a:rPr>
                        <a:t>Open Government Licence</a:t>
                      </a:r>
                      <a:endParaRPr kumimoji="1" lang="ja-JP" altLang="en-US" sz="105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Open License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(LICENCE OUVERTE)</a:t>
                      </a: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bg1"/>
                          </a:solidFill>
                          <a:effectLst/>
                          <a:latin typeface="Gill Sans MT" pitchFamily="34" charset="0"/>
                          <a:ea typeface="ＭＳ Ｐゴシック" charset="-128"/>
                        </a:rPr>
                        <a:t>Open Data Commons License</a:t>
                      </a:r>
                      <a:endParaRPr kumimoji="1" lang="ja-JP" altLang="en-US" sz="105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Creative Commons License</a:t>
                      </a: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rPr>
                        <a:t>（参考）</a:t>
                      </a:r>
                      <a:endPar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Public Domain</a:t>
                      </a: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28676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運営主体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イギリス政府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フランス政府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Open Knowledge Foundation</a:t>
                      </a:r>
                      <a:endPar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Creative Commons</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5896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主な利用事例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イギリス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フランス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パリ市</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ドイツ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ドイツ</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ニュージーランド</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オーストラリア</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アメリカ</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25945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rPr>
                        <a:t>主なライセンス種類</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1</a:t>
                      </a:r>
                      <a:endPar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3</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6 </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267643">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rPr>
                        <a:t>　利　用　条　件</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複製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可能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424566">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改変</a:t>
                      </a:r>
                      <a:endParaRPr kumimoji="1" lang="en-US" altLang="ja-JP" sz="1050" b="1"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（再利用）</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（許諾する／同一ライセンスを条件として許諾する）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（許諾する／許諾しない／同一ライセンスを条件として許諾する）</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可能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424566">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他の情報との結合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24566">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商用利用</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（許諾する／許諾しない）</a:t>
                      </a:r>
                      <a:endPar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（許諾する／許諾しない）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可能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424566">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出典表示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（必要／不必要）</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不要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424566">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ライセンスへのリンク</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不要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25945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無保証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769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備考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OGL</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と</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No Commercial Government </a:t>
                      </a:r>
                      <a:r>
                        <a:rPr kumimoji="1" lang="en-US" altLang="ja-JP" sz="1050" b="0" i="0" u="none" strike="noStrike" cap="none" normalizeH="0" baseline="0" dirty="0" err="1" smtClean="0">
                          <a:ln>
                            <a:noFill/>
                          </a:ln>
                          <a:solidFill>
                            <a:schemeClr val="tx1"/>
                          </a:solidFill>
                          <a:effectLst/>
                          <a:latin typeface="Gill Sans MT" pitchFamily="34" charset="0"/>
                          <a:ea typeface="ＭＳ Ｐゴシック" charset="-128"/>
                        </a:rPr>
                        <a:t>Licence</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の</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2</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種類。</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Sui generis rights</a:t>
                      </a:r>
                      <a:r>
                        <a:rPr kumimoji="1" lang="ja-JP" altLang="en-US" sz="1050" b="0" i="0" u="none" strike="noStrike" cap="none" normalizeH="0" baseline="0" dirty="0" err="1" smtClean="0">
                          <a:ln>
                            <a:noFill/>
                          </a:ln>
                          <a:solidFill>
                            <a:schemeClr val="tx1"/>
                          </a:solidFill>
                          <a:effectLst/>
                          <a:latin typeface="Gill Sans MT" pitchFamily="34" charset="0"/>
                          <a:ea typeface="ＭＳ Ｐゴシック" charset="-128"/>
                        </a:rPr>
                        <a:t>への</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対応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CC-BY 2.0</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と</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ODC-BY</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との互換性がある。</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Sui generis rights</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対応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ODC-BY</a:t>
                      </a:r>
                      <a:r>
                        <a:rPr kumimoji="1" lang="ja-JP" altLang="en-US" sz="1050" b="0" i="0" u="none" strike="noStrike" cap="none" normalizeH="0" baseline="0" dirty="0" err="1" smtClean="0">
                          <a:ln>
                            <a:noFill/>
                          </a:ln>
                          <a:solidFill>
                            <a:schemeClr val="tx1"/>
                          </a:solidFill>
                          <a:effectLst/>
                          <a:latin typeface="Gill Sans MT" pitchFamily="34" charset="0"/>
                          <a:ea typeface="ＭＳ Ｐゴシック" charset="-128"/>
                        </a:rPr>
                        <a:t>、</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ODC-</a:t>
                      </a:r>
                      <a:r>
                        <a:rPr kumimoji="1" lang="en-US" altLang="ja-JP" sz="1050" b="0" i="0" u="none" strike="noStrike" cap="none" normalizeH="0" baseline="0" dirty="0" err="1" smtClean="0">
                          <a:ln>
                            <a:noFill/>
                          </a:ln>
                          <a:solidFill>
                            <a:schemeClr val="tx1"/>
                          </a:solidFill>
                          <a:effectLst/>
                          <a:latin typeface="Gill Sans MT" pitchFamily="34" charset="0"/>
                          <a:ea typeface="ＭＳ Ｐゴシック" charset="-128"/>
                        </a:rPr>
                        <a:t>ODbL</a:t>
                      </a:r>
                      <a:r>
                        <a:rPr kumimoji="1" lang="ja-JP" altLang="en-US" sz="1050" b="0" i="0" u="none" strike="noStrike" cap="none" normalizeH="0" baseline="0" dirty="0" err="1" smtClean="0">
                          <a:ln>
                            <a:noFill/>
                          </a:ln>
                          <a:solidFill>
                            <a:schemeClr val="tx1"/>
                          </a:solidFill>
                          <a:effectLst/>
                          <a:latin typeface="Gill Sans MT" pitchFamily="34" charset="0"/>
                          <a:ea typeface="ＭＳ Ｐゴシック" charset="-128"/>
                        </a:rPr>
                        <a:t>、</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PDDL</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の</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3</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種。</a:t>
                      </a:r>
                      <a:endPar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Sui generis rights </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対応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オーストラリア、ニュージーランドでは</a:t>
                      </a: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CC-BY</a:t>
                      </a: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が推奨。</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p:txBody>
          <a:bodyPr/>
          <a:lstStyle/>
          <a:p>
            <a:pPr eaLnBrk="1" hangingPunct="1"/>
            <a:r>
              <a:rPr lang="ja-JP" altLang="en-US" smtClean="0"/>
              <a:t>目次</a:t>
            </a:r>
          </a:p>
        </p:txBody>
      </p:sp>
      <p:sp>
        <p:nvSpPr>
          <p:cNvPr id="3" name="スライド番号プレースホルダー 2"/>
          <p:cNvSpPr>
            <a:spLocks noGrp="1"/>
          </p:cNvSpPr>
          <p:nvPr>
            <p:ph type="sldNum" sz="quarter" idx="10"/>
          </p:nvPr>
        </p:nvSpPr>
        <p:spPr/>
        <p:txBody>
          <a:bodyPr/>
          <a:lstStyle/>
          <a:p>
            <a:pPr>
              <a:defRPr/>
            </a:pPr>
            <a:fld id="{2A16482D-9A25-41B6-A1E9-1AB293C3707E}" type="slidenum">
              <a:rPr lang="ja-JP" altLang="en-US" smtClean="0"/>
              <a:pPr>
                <a:defRPr/>
              </a:pPr>
              <a:t>2</a:t>
            </a:fld>
            <a:endParaRPr lang="ja-JP" altLang="en-US" dirty="0"/>
          </a:p>
        </p:txBody>
      </p:sp>
      <p:sp>
        <p:nvSpPr>
          <p:cNvPr id="21507" name="正方形/長方形 4"/>
          <p:cNvSpPr>
            <a:spLocks noChangeArrowheads="1"/>
          </p:cNvSpPr>
          <p:nvPr/>
        </p:nvSpPr>
        <p:spPr bwMode="auto">
          <a:xfrm>
            <a:off x="247650" y="1412875"/>
            <a:ext cx="7569200" cy="2031325"/>
          </a:xfrm>
          <a:prstGeom prst="rect">
            <a:avLst/>
          </a:prstGeom>
          <a:noFill/>
          <a:ln w="9525">
            <a:noFill/>
            <a:miter lim="800000"/>
            <a:headEnd/>
            <a:tailEnd/>
          </a:ln>
        </p:spPr>
        <p:txBody>
          <a:bodyPr>
            <a:spAutoFit/>
          </a:bodyPr>
          <a:lstStyle/>
          <a:p>
            <a:pPr marL="615950" lvl="1" indent="-342900">
              <a:buFont typeface="Bookman Old Style" pitchFamily="18" charset="0"/>
              <a:buAutoNum type="arabicPeriod"/>
            </a:pPr>
            <a:r>
              <a:rPr lang="ja-JP" altLang="en-US" dirty="0">
                <a:latin typeface="+mn-ea"/>
                <a:ea typeface="+mn-ea"/>
              </a:rPr>
              <a:t>海外における二次利用の基本的な考え方</a:t>
            </a:r>
            <a:r>
              <a:rPr lang="en-US" altLang="ja-JP" dirty="0">
                <a:latin typeface="+mn-ea"/>
                <a:ea typeface="+mn-ea"/>
              </a:rPr>
              <a:t>		</a:t>
            </a:r>
          </a:p>
          <a:p>
            <a:pPr marL="615950" lvl="1" indent="-342900">
              <a:buFont typeface="Bookman Old Style" pitchFamily="18" charset="0"/>
              <a:buAutoNum type="arabicPeriod"/>
            </a:pPr>
            <a:endParaRPr lang="en-US" altLang="ja-JP" dirty="0">
              <a:latin typeface="+mn-ea"/>
              <a:ea typeface="+mn-ea"/>
            </a:endParaRPr>
          </a:p>
          <a:p>
            <a:pPr marL="615950" lvl="1" indent="-342900">
              <a:buFont typeface="Bookman Old Style" pitchFamily="18" charset="0"/>
              <a:buAutoNum type="arabicPeriod"/>
            </a:pPr>
            <a:r>
              <a:rPr lang="ja-JP" altLang="en-US" dirty="0">
                <a:latin typeface="+mn-ea"/>
                <a:ea typeface="+mn-ea"/>
              </a:rPr>
              <a:t>海外で採用されているライセンスの比較　　　　　　　　　　　　 </a:t>
            </a:r>
            <a:endParaRPr lang="en-US" altLang="ja-JP" dirty="0">
              <a:latin typeface="+mn-ea"/>
              <a:ea typeface="+mn-ea"/>
            </a:endParaRPr>
          </a:p>
          <a:p>
            <a:pPr marL="615950" lvl="1" indent="-342900">
              <a:buFont typeface="Bookman Old Style" pitchFamily="18" charset="0"/>
              <a:buAutoNum type="arabicPeriod"/>
            </a:pPr>
            <a:endParaRPr lang="en-US" altLang="ja-JP" dirty="0">
              <a:latin typeface="+mn-ea"/>
              <a:ea typeface="+mn-ea"/>
            </a:endParaRPr>
          </a:p>
          <a:p>
            <a:pPr marL="615950" lvl="1" indent="-342900">
              <a:buFont typeface="Bookman Old Style" pitchFamily="18" charset="0"/>
              <a:buAutoNum type="arabicPeriod"/>
            </a:pPr>
            <a:r>
              <a:rPr lang="ja-JP" altLang="en-US" dirty="0">
                <a:latin typeface="+mn-ea"/>
                <a:ea typeface="+mn-ea"/>
              </a:rPr>
              <a:t>国内での採用が考えられるライセンス（利用条件明示方法）の</a:t>
            </a:r>
            <a:r>
              <a:rPr lang="ja-JP" altLang="en-US" dirty="0" smtClean="0">
                <a:latin typeface="+mn-ea"/>
                <a:ea typeface="+mn-ea"/>
              </a:rPr>
              <a:t>検討</a:t>
            </a:r>
            <a:endParaRPr lang="en-US" altLang="ja-JP" dirty="0" smtClean="0">
              <a:latin typeface="+mn-ea"/>
              <a:ea typeface="+mn-ea"/>
            </a:endParaRPr>
          </a:p>
          <a:p>
            <a:pPr marL="615950" lvl="1" indent="-342900">
              <a:buFont typeface="Bookman Old Style" pitchFamily="18" charset="0"/>
              <a:buAutoNum type="arabicPeriod"/>
            </a:pPr>
            <a:endParaRPr lang="en-US" altLang="ja-JP" dirty="0">
              <a:latin typeface="+mn-ea"/>
              <a:ea typeface="+mn-ea"/>
            </a:endParaRPr>
          </a:p>
          <a:p>
            <a:pPr marL="273050" lvl="1"/>
            <a:r>
              <a:rPr lang="ja-JP" altLang="en-US" dirty="0" smtClean="0">
                <a:latin typeface="+mn-ea"/>
                <a:ea typeface="+mn-ea"/>
              </a:rPr>
              <a:t>補足</a:t>
            </a:r>
            <a:r>
              <a:rPr lang="ja-JP" altLang="en-US" dirty="0">
                <a:latin typeface="+mn-ea"/>
                <a:ea typeface="+mn-ea"/>
              </a:rPr>
              <a:t>資料　</a:t>
            </a:r>
            <a:endParaRPr lang="en-US" altLang="ja-JP" dirty="0">
              <a:latin typeface="+mn-ea"/>
              <a:ea typeface="+mn-ea"/>
            </a:endParaRPr>
          </a:p>
        </p:txBody>
      </p:sp>
      <p:sp>
        <p:nvSpPr>
          <p:cNvPr id="21508" name="正方形/長方形 6"/>
          <p:cNvSpPr>
            <a:spLocks noChangeArrowheads="1"/>
          </p:cNvSpPr>
          <p:nvPr/>
        </p:nvSpPr>
        <p:spPr bwMode="auto">
          <a:xfrm>
            <a:off x="1182688" y="1412875"/>
            <a:ext cx="7570787" cy="4524315"/>
          </a:xfrm>
          <a:prstGeom prst="rect">
            <a:avLst/>
          </a:prstGeom>
          <a:noFill/>
          <a:ln w="9525">
            <a:noFill/>
            <a:miter lim="800000"/>
            <a:headEnd/>
            <a:tailEnd/>
          </a:ln>
        </p:spPr>
        <p:txBody>
          <a:bodyPr>
            <a:spAutoFit/>
          </a:bodyPr>
          <a:lstStyle/>
          <a:p>
            <a:pPr marL="273050" lvl="1" algn="r"/>
            <a:r>
              <a:rPr lang="en-US" altLang="ja-JP" dirty="0">
                <a:latin typeface="ＭＳ Ｐゴシック" charset="-128"/>
              </a:rPr>
              <a:t>3</a:t>
            </a:r>
          </a:p>
          <a:p>
            <a:pPr marL="273050" lvl="1" algn="r"/>
            <a:endParaRPr lang="en-US" altLang="ja-JP" dirty="0">
              <a:latin typeface="ＭＳ Ｐゴシック" charset="-128"/>
            </a:endParaRPr>
          </a:p>
          <a:p>
            <a:pPr marL="273050" lvl="1" algn="r"/>
            <a:r>
              <a:rPr lang="en-US" altLang="ja-JP" dirty="0">
                <a:latin typeface="ＭＳ Ｐゴシック" charset="-128"/>
              </a:rPr>
              <a:t>17</a:t>
            </a:r>
          </a:p>
          <a:p>
            <a:pPr marL="273050" lvl="1" algn="r"/>
            <a:endParaRPr lang="en-US" altLang="ja-JP" dirty="0">
              <a:latin typeface="ＭＳ Ｐゴシック" charset="-128"/>
            </a:endParaRPr>
          </a:p>
          <a:p>
            <a:pPr marL="273050" lvl="1" algn="r"/>
            <a:r>
              <a:rPr lang="en-US" altLang="ja-JP" dirty="0" smtClean="0">
                <a:latin typeface="ＭＳ Ｐゴシック" charset="-128"/>
              </a:rPr>
              <a:t>22</a:t>
            </a:r>
          </a:p>
          <a:p>
            <a:pPr marL="273050" lvl="1" algn="r"/>
            <a:endParaRPr lang="en-US" altLang="ja-JP" dirty="0">
              <a:latin typeface="ＭＳ Ｐゴシック" charset="-128"/>
            </a:endParaRPr>
          </a:p>
          <a:p>
            <a:pPr marL="273050" lvl="1" algn="r"/>
            <a:r>
              <a:rPr lang="en-US" altLang="ja-JP" dirty="0" smtClean="0">
                <a:latin typeface="ＭＳ Ｐゴシック" charset="-128"/>
              </a:rPr>
              <a:t>31</a:t>
            </a:r>
            <a:endParaRPr lang="ja-JP" altLang="en-US"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en-US" altLang="ja-JP" dirty="0">
              <a:latin typeface="ＭＳ Ｐゴシック" charset="-128"/>
            </a:endParaRPr>
          </a:p>
          <a:p>
            <a:pPr marL="273050" lvl="1" algn="r"/>
            <a:endParaRPr lang="ja-JP" altLang="en-US" dirty="0">
              <a:latin typeface="ＭＳ Ｐゴシック"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0033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39938" name="タイトル 1"/>
          <p:cNvSpPr>
            <a:spLocks noGrp="1"/>
          </p:cNvSpPr>
          <p:nvPr>
            <p:ph type="title"/>
          </p:nvPr>
        </p:nvSpPr>
        <p:spPr>
          <a:xfrm>
            <a:off x="179388" y="152400"/>
            <a:ext cx="8640762" cy="990600"/>
          </a:xfrm>
        </p:spPr>
        <p:txBody>
          <a:bodyPr/>
          <a:lstStyle/>
          <a:p>
            <a:pPr eaLnBrk="1" hangingPunct="1"/>
            <a:r>
              <a:rPr lang="ja-JP" altLang="en-US" sz="2800" smtClean="0">
                <a:solidFill>
                  <a:schemeClr val="tx1"/>
                </a:solidFill>
              </a:rPr>
              <a:t>（２）諸外国のライセンスで選択可能な条件</a:t>
            </a:r>
          </a:p>
        </p:txBody>
      </p:sp>
      <p:sp>
        <p:nvSpPr>
          <p:cNvPr id="4" name="スライド番号プレースホルダー 3"/>
          <p:cNvSpPr>
            <a:spLocks noGrp="1"/>
          </p:cNvSpPr>
          <p:nvPr>
            <p:ph type="sldNum" sz="quarter" idx="10"/>
          </p:nvPr>
        </p:nvSpPr>
        <p:spPr/>
        <p:txBody>
          <a:bodyPr/>
          <a:lstStyle/>
          <a:p>
            <a:pPr>
              <a:defRPr/>
            </a:pPr>
            <a:fld id="{A09C88FD-53A5-4E70-9BE6-5813B6D7FF76}" type="slidenum">
              <a:rPr lang="ja-JP" altLang="en-US" smtClean="0"/>
              <a:pPr>
                <a:defRPr/>
              </a:pPr>
              <a:t>20</a:t>
            </a:fld>
            <a:endParaRPr lang="ja-JP" altLang="en-US" dirty="0"/>
          </a:p>
        </p:txBody>
      </p:sp>
      <p:sp>
        <p:nvSpPr>
          <p:cNvPr id="39940" name="コンテンツ プレースホルダー 2"/>
          <p:cNvSpPr>
            <a:spLocks noGrp="1"/>
          </p:cNvSpPr>
          <p:nvPr>
            <p:ph sz="quarter" idx="1"/>
          </p:nvPr>
        </p:nvSpPr>
        <p:spPr>
          <a:xfrm>
            <a:off x="457200" y="1290638"/>
            <a:ext cx="8229600" cy="960437"/>
          </a:xfrm>
        </p:spPr>
        <p:txBody>
          <a:bodyPr/>
          <a:lstStyle/>
          <a:p>
            <a:pPr eaLnBrk="1" hangingPunct="1"/>
            <a:r>
              <a:rPr lang="ja-JP" altLang="en-US" sz="1700" smtClean="0"/>
              <a:t>諸外国のライセンスで選択可能とされている条件は、 「出典表示」 、「商業利用」、「再利用」の３つである。</a:t>
            </a:r>
            <a:endParaRPr lang="en-US" altLang="ja-JP" sz="1700" smtClean="0"/>
          </a:p>
          <a:p>
            <a:pPr eaLnBrk="1" hangingPunct="1"/>
            <a:r>
              <a:rPr lang="ja-JP" altLang="en-US" sz="1700" smtClean="0"/>
              <a:t>各国とも、推奨のライセンスでは、商業利用か否かに関らず、再利用を可能にしている。</a:t>
            </a:r>
            <a:endParaRPr lang="en-US" altLang="ja-JP" sz="1700" smtClean="0"/>
          </a:p>
        </p:txBody>
      </p:sp>
      <p:graphicFrame>
        <p:nvGraphicFramePr>
          <p:cNvPr id="39977" name="Group 41"/>
          <p:cNvGraphicFramePr>
            <a:graphicFrameLocks noGrp="1"/>
          </p:cNvGraphicFramePr>
          <p:nvPr>
            <p:extLst>
              <p:ext uri="{D42A27DB-BD31-4B8C-83A1-F6EECF244321}">
                <p14:modId xmlns:p14="http://schemas.microsoft.com/office/powerpoint/2010/main" val="3038792533"/>
              </p:ext>
            </p:extLst>
          </p:nvPr>
        </p:nvGraphicFramePr>
        <p:xfrm>
          <a:off x="474663" y="2425700"/>
          <a:ext cx="8267700" cy="3897948"/>
        </p:xfrm>
        <a:graphic>
          <a:graphicData uri="http://schemas.openxmlformats.org/drawingml/2006/table">
            <a:tbl>
              <a:tblPr/>
              <a:tblGrid>
                <a:gridCol w="295275"/>
                <a:gridCol w="311150"/>
                <a:gridCol w="3994150"/>
                <a:gridCol w="2187575"/>
                <a:gridCol w="1479550"/>
              </a:tblGrid>
              <a:tr h="3873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rgbClr val="FFFFFF"/>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bg1"/>
                          </a:solidFill>
                          <a:effectLst/>
                          <a:latin typeface="Gill Sans MT" pitchFamily="34" charset="0"/>
                          <a:ea typeface="ＭＳ Ｐゴシック" charset="-128"/>
                        </a:rPr>
                        <a:t>条件</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bg1"/>
                          </a:solidFill>
                          <a:effectLst/>
                          <a:latin typeface="Gill Sans MT" pitchFamily="34" charset="0"/>
                          <a:ea typeface="ＭＳ Ｐゴシック" charset="-128"/>
                        </a:rPr>
                        <a:t>当該条件が必須となっている</a:t>
                      </a:r>
                      <a:endParaRPr kumimoji="1" lang="en-US" altLang="ja-JP" sz="1200" b="1" i="0" u="none" strike="noStrike" cap="none" normalizeH="0" baseline="0" smtClean="0">
                        <a:ln>
                          <a:noFill/>
                        </a:ln>
                        <a:solidFill>
                          <a:schemeClr val="bg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bg1"/>
                          </a:solidFill>
                          <a:effectLst/>
                          <a:latin typeface="Gill Sans MT" pitchFamily="34" charset="0"/>
                          <a:ea typeface="ＭＳ Ｐゴシック" charset="-128"/>
                        </a:rPr>
                        <a:t>ライセンス</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bg1"/>
                          </a:solidFill>
                          <a:effectLst/>
                          <a:latin typeface="Gill Sans MT" pitchFamily="34" charset="0"/>
                          <a:ea typeface="ＭＳ Ｐゴシック" charset="-128"/>
                        </a:rPr>
                        <a:t>当該条件を選択可能なライセンス</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889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Gill Sans MT" pitchFamily="34" charset="0"/>
                          <a:ea typeface="ＭＳ Ｐゴシック" charset="-128"/>
                        </a:rPr>
                        <a:t>出典表示</a:t>
                      </a:r>
                    </a:p>
                  </a:txBody>
                  <a:tcPr vert="eaVert"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hMerge="1">
                  <a:txBody>
                    <a:bodyPr/>
                    <a:lstStyle/>
                    <a:p>
                      <a:endParaRPr kumimoji="1" lang="ja-JP" altLang="en-US"/>
                    </a:p>
                  </a:txBody>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当該ライセンスで発行されている情報について、複製、頒布、再利用等を行う際に、元の情報のタイトル、著作者、</a:t>
                      </a:r>
                      <a:r>
                        <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rPr>
                        <a:t>URL</a:t>
                      </a: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等を表記することを求める。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Government Licence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License</a:t>
                      </a:r>
                      <a:endParaRPr kumimoji="1" lang="en-US" altLang="ja-JP" sz="1200" b="1" i="0" u="sng" strike="noStrike" cap="none" normalizeH="0" baseline="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Creative Commons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Data Commons License</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942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Gill Sans MT" pitchFamily="34" charset="0"/>
                          <a:ea typeface="ＭＳ Ｐゴシック" charset="-128"/>
                        </a:rPr>
                        <a:t>商業利用</a:t>
                      </a:r>
                    </a:p>
                  </a:txBody>
                  <a:tcPr vert="eaVert"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hMerge="1">
                  <a:txBody>
                    <a:bodyPr/>
                    <a:lstStyle/>
                    <a:p>
                      <a:endParaRPr kumimoji="1" lang="ja-JP" altLang="en-US"/>
                    </a:p>
                  </a:txBody>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当該ライセンスで発行されている情報について、商業的な利用を許諾する。</a:t>
                      </a:r>
                      <a:endPar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対象となる情報を、そのまま複製して販売することや、対象となる情報を再利用（改変）して作成した二次的著作物を販売することが可能になる。</a:t>
                      </a:r>
                      <a:endPar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License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Data Commons License</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Government Licence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Creative Commons</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50958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Gill Sans MT" pitchFamily="34" charset="0"/>
                          <a:ea typeface="ＭＳ Ｐゴシック" charset="-128"/>
                        </a:rPr>
                        <a:t>再利用</a:t>
                      </a:r>
                      <a:endParaRPr kumimoji="1" lang="en-US" altLang="ja-JP" sz="1200" b="1" i="0" u="none" strike="noStrike" cap="none" normalizeH="0" baseline="0" smtClean="0">
                        <a:ln>
                          <a:noFill/>
                        </a:ln>
                        <a:solidFill>
                          <a:schemeClr val="tx1"/>
                        </a:solidFill>
                        <a:effectLst/>
                        <a:latin typeface="Gill Sans MT" pitchFamily="34" charset="0"/>
                        <a:ea typeface="ＭＳ Ｐゴシック" charset="-128"/>
                      </a:endParaRPr>
                    </a:p>
                  </a:txBody>
                  <a:tcPr vert="eaVert"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Gill Sans MT" pitchFamily="34" charset="0"/>
                          <a:ea typeface="ＭＳ Ｐゴシック" charset="-128"/>
                        </a:rPr>
                        <a:t>継承あり</a:t>
                      </a:r>
                      <a:endParaRPr kumimoji="1" lang="en-US" altLang="ja-JP" sz="1200" b="1" i="0" u="none" strike="noStrike" cap="none" normalizeH="0" baseline="0" smtClean="0">
                        <a:ln>
                          <a:noFill/>
                        </a:ln>
                        <a:solidFill>
                          <a:schemeClr val="tx1"/>
                        </a:solidFill>
                        <a:effectLst/>
                        <a:latin typeface="Gill Sans MT" pitchFamily="34" charset="0"/>
                        <a:ea typeface="ＭＳ Ｐゴシック" charset="-128"/>
                      </a:endParaRPr>
                    </a:p>
                  </a:txBody>
                  <a:tcPr vert="eaVert"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当該ライセンスで発行されている情報について、再利用（改変）を行うことを許諾するが、再利用（改変）して作成した二次的著作物について、元の情報と同じライセンスを採用することを要求する。（再利用を許可させる）</a:t>
                      </a:r>
                      <a:endPar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Data Commons License</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Creative Commons</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709613">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Gill Sans MT" pitchFamily="34" charset="0"/>
                          <a:ea typeface="ＭＳ Ｐゴシック" charset="-128"/>
                        </a:rPr>
                        <a:t>継承無し</a:t>
                      </a:r>
                      <a:endParaRPr kumimoji="1" lang="en-US" altLang="ja-JP" sz="1200" b="1" i="0" u="none" strike="noStrike" cap="none" normalizeH="0" baseline="0" smtClean="0">
                        <a:ln>
                          <a:noFill/>
                        </a:ln>
                        <a:solidFill>
                          <a:schemeClr val="tx1"/>
                        </a:solidFill>
                        <a:effectLst/>
                        <a:latin typeface="Gill Sans MT" pitchFamily="34" charset="0"/>
                        <a:ea typeface="ＭＳ Ｐゴシック" charset="-128"/>
                      </a:endParaRPr>
                    </a:p>
                  </a:txBody>
                  <a:tcPr vert="eaVert"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当該ライセンスで発行されている情報について、再利用（改変）を行うことを許諾する。再利用してできた二次的著作物の利用条件は自由に決めることができる</a:t>
                      </a:r>
                      <a:endPar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小説を映画化する、翻訳する等の行為が対象となる。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Government Licence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License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Open Data Commons License</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chemeClr val="tx1"/>
                          </a:solidFill>
                          <a:effectLst/>
                          <a:latin typeface="Gill Sans MT" pitchFamily="34" charset="0"/>
                          <a:ea typeface="ＭＳ Ｐゴシック" charset="-128"/>
                        </a:rPr>
                        <a:t>Creative Commons</a:t>
                      </a:r>
                      <a:endParaRPr kumimoji="1" lang="ja-JP" altLang="en-US" sz="12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bl>
          </a:graphicData>
        </a:graphic>
      </p:graphicFrame>
      <p:sp>
        <p:nvSpPr>
          <p:cNvPr id="39975" name="テキスト ボックス 6"/>
          <p:cNvSpPr txBox="1">
            <a:spLocks noChangeArrowheads="1"/>
          </p:cNvSpPr>
          <p:nvPr/>
        </p:nvSpPr>
        <p:spPr bwMode="auto">
          <a:xfrm>
            <a:off x="4995863" y="6604000"/>
            <a:ext cx="3025775" cy="244475"/>
          </a:xfrm>
          <a:prstGeom prst="rect">
            <a:avLst/>
          </a:prstGeom>
          <a:noFill/>
          <a:ln w="9525">
            <a:noFill/>
            <a:miter lim="800000"/>
            <a:headEnd/>
            <a:tailEnd/>
          </a:ln>
        </p:spPr>
        <p:txBody>
          <a:bodyPr wrap="none">
            <a:spAutoFit/>
          </a:bodyPr>
          <a:lstStyle/>
          <a:p>
            <a:r>
              <a:rPr lang="ja-JP" altLang="en-US" sz="1000"/>
              <a:t>（クリエイティブ・コモンズウェブサイトより事務局作成）</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E7855506-9E5B-4356-9272-F8C2771F9797}" type="slidenum">
              <a:rPr lang="ja-JP" altLang="en-US" smtClean="0"/>
              <a:pPr>
                <a:defRPr/>
              </a:pPr>
              <a:t>21</a:t>
            </a:fld>
            <a:endParaRPr lang="ja-JP" altLang="en-US" dirty="0"/>
          </a:p>
        </p:txBody>
      </p:sp>
      <p:sp>
        <p:nvSpPr>
          <p:cNvPr id="3" name="テキスト ボックス 2"/>
          <p:cNvSpPr txBox="1"/>
          <p:nvPr/>
        </p:nvSpPr>
        <p:spPr>
          <a:xfrm>
            <a:off x="4838700" y="6604000"/>
            <a:ext cx="3546475" cy="254000"/>
          </a:xfrm>
          <a:prstGeom prst="rect">
            <a:avLst/>
          </a:prstGeom>
          <a:noFill/>
        </p:spPr>
        <p:txBody>
          <a:bodyPr wrap="none">
            <a:spAutoFit/>
          </a:bodyPr>
          <a:lstStyle/>
          <a:p>
            <a:pPr>
              <a:defRPr/>
            </a:pPr>
            <a:r>
              <a:rPr lang="ja-JP" altLang="en-US" sz="1050" dirty="0"/>
              <a:t>（</a:t>
            </a:r>
            <a:r>
              <a:rPr lang="en-US" altLang="ja-JP" sz="1050" dirty="0"/>
              <a:t>National Archives</a:t>
            </a:r>
            <a:r>
              <a:rPr lang="ja-JP" altLang="en-US" sz="1050" dirty="0" err="1"/>
              <a:t>、</a:t>
            </a:r>
            <a:r>
              <a:rPr lang="en-US" altLang="ja-JP" sz="1050" dirty="0" err="1"/>
              <a:t>Etalab</a:t>
            </a:r>
            <a:r>
              <a:rPr lang="ja-JP" altLang="en-US" sz="1050" dirty="0"/>
              <a:t>ウェブサイト等より事務局作成）</a:t>
            </a:r>
          </a:p>
        </p:txBody>
      </p:sp>
      <p:sp>
        <p:nvSpPr>
          <p:cNvPr id="40963" name="コンテンツ プレースホルダー 1"/>
          <p:cNvSpPr>
            <a:spLocks noGrp="1"/>
          </p:cNvSpPr>
          <p:nvPr>
            <p:ph sz="quarter" idx="1"/>
          </p:nvPr>
        </p:nvSpPr>
        <p:spPr>
          <a:xfrm>
            <a:off x="457200" y="2362200"/>
            <a:ext cx="8229600" cy="4241800"/>
          </a:xfrm>
        </p:spPr>
        <p:txBody>
          <a:bodyPr/>
          <a:lstStyle/>
          <a:p>
            <a:pPr eaLnBrk="1" hangingPunct="1">
              <a:lnSpc>
                <a:spcPct val="80000"/>
              </a:lnSpc>
            </a:pPr>
            <a:r>
              <a:rPr lang="ja-JP" altLang="en-US" sz="1400" dirty="0" smtClean="0"/>
              <a:t>英国の場合</a:t>
            </a:r>
            <a:endParaRPr lang="en-US" altLang="ja-JP" sz="1400" dirty="0" smtClean="0"/>
          </a:p>
          <a:p>
            <a:pPr lvl="1" eaLnBrk="1" hangingPunct="1"/>
            <a:r>
              <a:rPr lang="ja-JP" altLang="en-US" sz="1200" dirty="0" smtClean="0">
                <a:solidFill>
                  <a:schemeClr val="tx1"/>
                </a:solidFill>
              </a:rPr>
              <a:t>英国の</a:t>
            </a:r>
            <a:r>
              <a:rPr lang="en-US" altLang="ja-JP" sz="1200" dirty="0" smtClean="0">
                <a:solidFill>
                  <a:schemeClr val="tx1"/>
                </a:solidFill>
              </a:rPr>
              <a:t>Open Government </a:t>
            </a:r>
            <a:r>
              <a:rPr lang="en-US" altLang="ja-JP" sz="1200" dirty="0" err="1" smtClean="0">
                <a:solidFill>
                  <a:schemeClr val="tx1"/>
                </a:solidFill>
              </a:rPr>
              <a:t>Licence</a:t>
            </a:r>
            <a:r>
              <a:rPr lang="ja-JP" altLang="en-US" sz="1200" dirty="0" smtClean="0">
                <a:solidFill>
                  <a:schemeClr val="tx1"/>
                </a:solidFill>
              </a:rPr>
              <a:t>は、</a:t>
            </a:r>
            <a:r>
              <a:rPr lang="en-US" altLang="ja-JP" sz="1200" dirty="0" smtClean="0">
                <a:solidFill>
                  <a:schemeClr val="tx1"/>
                </a:solidFill>
              </a:rPr>
              <a:t>UKGLF</a:t>
            </a:r>
            <a:r>
              <a:rPr lang="ja-JP" altLang="en-US" sz="1200" dirty="0" smtClean="0">
                <a:solidFill>
                  <a:schemeClr val="tx1"/>
                </a:solidFill>
              </a:rPr>
              <a:t>の中でクリエイティブ・コモンズと</a:t>
            </a:r>
            <a:r>
              <a:rPr lang="en-US" altLang="ja-JP" sz="1200" dirty="0" smtClean="0">
                <a:solidFill>
                  <a:schemeClr val="tx1"/>
                </a:solidFill>
              </a:rPr>
              <a:t>Open Data Commons License</a:t>
            </a:r>
            <a:r>
              <a:rPr lang="ja-JP" altLang="en-US" sz="1200" dirty="0" smtClean="0">
                <a:solidFill>
                  <a:schemeClr val="tx1"/>
                </a:solidFill>
              </a:rPr>
              <a:t>との互換性を明記している。</a:t>
            </a:r>
            <a:endParaRPr lang="en-US" altLang="ja-JP" sz="1200" dirty="0" smtClean="0">
              <a:solidFill>
                <a:schemeClr val="tx1"/>
              </a:solidFill>
            </a:endParaRPr>
          </a:p>
          <a:p>
            <a:pPr lvl="1" eaLnBrk="1" hangingPunct="1"/>
            <a:r>
              <a:rPr lang="en-US" altLang="ja-JP" sz="1200" dirty="0" smtClean="0">
                <a:solidFill>
                  <a:schemeClr val="tx1"/>
                </a:solidFill>
              </a:rPr>
              <a:t>The National Archives</a:t>
            </a:r>
            <a:r>
              <a:rPr lang="ja-JP" altLang="en-US" sz="1200" dirty="0" smtClean="0">
                <a:solidFill>
                  <a:schemeClr val="tx1"/>
                </a:solidFill>
              </a:rPr>
              <a:t>の担当者である</a:t>
            </a:r>
            <a:r>
              <a:rPr lang="en-US" altLang="ja-JP" sz="1200" dirty="0" smtClean="0">
                <a:solidFill>
                  <a:schemeClr val="tx1"/>
                </a:solidFill>
              </a:rPr>
              <a:t>Jim </a:t>
            </a:r>
            <a:r>
              <a:rPr lang="en-US" altLang="ja-JP" sz="1200" dirty="0" err="1" smtClean="0">
                <a:solidFill>
                  <a:schemeClr val="tx1"/>
                </a:solidFill>
              </a:rPr>
              <a:t>Wretham</a:t>
            </a:r>
            <a:r>
              <a:rPr lang="ja-JP" altLang="en-US" sz="1200" dirty="0" smtClean="0">
                <a:solidFill>
                  <a:schemeClr val="tx1"/>
                </a:solidFill>
              </a:rPr>
              <a:t>によると、英国ではクリエイティブ・コモンズ・ライセンスの採用について検討したが、既存のクリエイティブ・コモンズ・ライセンスにはデータベース権に対応しているものがなかったため、新しいライセンスを開発したとされる。</a:t>
            </a:r>
            <a:endParaRPr lang="en-US" altLang="ja-JP" sz="1200" dirty="0" smtClean="0">
              <a:solidFill>
                <a:schemeClr val="tx1"/>
              </a:solidFill>
            </a:endParaRPr>
          </a:p>
          <a:p>
            <a:pPr lvl="2" eaLnBrk="1" hangingPunct="1">
              <a:lnSpc>
                <a:spcPct val="80000"/>
              </a:lnSpc>
            </a:pPr>
            <a:r>
              <a:rPr lang="en-US" altLang="ja-JP" sz="1000" dirty="0" smtClean="0"/>
              <a:t>The UK was able to draw on the work of public sector colleagues in Australia and New Zealand. Both countries have launched policies designed to open up government and make PSI more readily available for re-use. They did this through the adoption of Creative Commons model </a:t>
            </a:r>
            <a:r>
              <a:rPr lang="en-US" altLang="ja-JP" sz="1000" dirty="0" err="1" smtClean="0"/>
              <a:t>licences</a:t>
            </a:r>
            <a:r>
              <a:rPr lang="en-US" altLang="ja-JP" sz="1000" dirty="0" smtClean="0"/>
              <a:t>. The UK, however, decided to develop a new </a:t>
            </a:r>
            <a:r>
              <a:rPr lang="en-US" altLang="ja-JP" sz="1000" dirty="0" err="1" smtClean="0"/>
              <a:t>licence</a:t>
            </a:r>
            <a:r>
              <a:rPr lang="en-US" altLang="ja-JP" sz="1000" dirty="0" smtClean="0"/>
              <a:t>. the Open Government </a:t>
            </a:r>
            <a:r>
              <a:rPr lang="en-US" altLang="ja-JP" sz="1000" dirty="0" err="1" smtClean="0"/>
              <a:t>Licence</a:t>
            </a:r>
            <a:r>
              <a:rPr lang="en-US" altLang="ja-JP" sz="1000" dirty="0" smtClean="0"/>
              <a:t>. The main reason for this was that none of the existing Creative Commons </a:t>
            </a:r>
            <a:r>
              <a:rPr lang="en-US" altLang="ja-JP" sz="1000" dirty="0" err="1" smtClean="0"/>
              <a:t>licences</a:t>
            </a:r>
            <a:r>
              <a:rPr lang="en-US" altLang="ja-JP" sz="1000" dirty="0" smtClean="0"/>
              <a:t> extended to the licensing of works protected by the database right.</a:t>
            </a:r>
            <a:r>
              <a:rPr lang="ja-JP" altLang="en-US" sz="1000" dirty="0" smtClean="0"/>
              <a:t>　　（</a:t>
            </a:r>
            <a:r>
              <a:rPr lang="en-US" altLang="ja-JP" sz="1000" dirty="0" smtClean="0">
                <a:hlinkClick r:id="rId2"/>
              </a:rPr>
              <a:t>http://share-psi.eu/papers/UK-Licensing.pdf</a:t>
            </a:r>
            <a:r>
              <a:rPr lang="ja-JP" altLang="en-US" sz="1000" dirty="0" smtClean="0"/>
              <a:t>）</a:t>
            </a:r>
            <a:endParaRPr lang="en-US" altLang="ja-JP" sz="1000" dirty="0" smtClean="0"/>
          </a:p>
          <a:p>
            <a:pPr lvl="1" eaLnBrk="1" hangingPunct="1"/>
            <a:r>
              <a:rPr lang="ja-JP" altLang="en-US" sz="1200" dirty="0" smtClean="0"/>
              <a:t>なお</a:t>
            </a:r>
            <a:r>
              <a:rPr lang="en-US" altLang="ja-JP" sz="1200" dirty="0" smtClean="0"/>
              <a:t>CC4.0</a:t>
            </a:r>
            <a:r>
              <a:rPr lang="ja-JP" altLang="en-US" sz="1200" dirty="0" smtClean="0"/>
              <a:t>版ドラフトでは、データベース権への対応を行っているとされる。（野口委員への事務局ヒアリング</a:t>
            </a:r>
            <a:r>
              <a:rPr lang="en-US" altLang="ja-JP" sz="1200" dirty="0" smtClean="0"/>
              <a:t>(1/8)</a:t>
            </a:r>
            <a:r>
              <a:rPr lang="ja-JP" altLang="en-US" sz="1200" dirty="0" smtClean="0"/>
              <a:t>より）</a:t>
            </a:r>
            <a:endParaRPr lang="en-US" altLang="ja-JP" sz="1200" dirty="0" smtClean="0"/>
          </a:p>
          <a:p>
            <a:pPr lvl="2" eaLnBrk="1" hangingPunct="1">
              <a:lnSpc>
                <a:spcPct val="80000"/>
              </a:lnSpc>
            </a:pPr>
            <a:endParaRPr lang="en-US" altLang="ja-JP" sz="100" dirty="0" smtClean="0"/>
          </a:p>
          <a:p>
            <a:pPr eaLnBrk="1" hangingPunct="1">
              <a:lnSpc>
                <a:spcPct val="80000"/>
              </a:lnSpc>
            </a:pPr>
            <a:r>
              <a:rPr lang="ja-JP" altLang="en-US" sz="1400" dirty="0" smtClean="0"/>
              <a:t>仏国の場合</a:t>
            </a:r>
            <a:endParaRPr lang="en-US" altLang="ja-JP" sz="1400" dirty="0" smtClean="0"/>
          </a:p>
          <a:p>
            <a:pPr lvl="1" eaLnBrk="1" hangingPunct="1"/>
            <a:r>
              <a:rPr lang="ja-JP" altLang="en-US" sz="1200" dirty="0" smtClean="0">
                <a:solidFill>
                  <a:schemeClr val="tx1"/>
                </a:solidFill>
              </a:rPr>
              <a:t>仏国の </a:t>
            </a:r>
            <a:r>
              <a:rPr lang="en-US" altLang="ja-JP" sz="1200" dirty="0" smtClean="0">
                <a:solidFill>
                  <a:schemeClr val="tx1"/>
                </a:solidFill>
              </a:rPr>
              <a:t>Open License </a:t>
            </a:r>
            <a:r>
              <a:rPr lang="ja-JP" altLang="en-US" sz="1200" dirty="0" smtClean="0">
                <a:solidFill>
                  <a:schemeClr val="tx1"/>
                </a:solidFill>
              </a:rPr>
              <a:t>は、クリエイティブ・コモンズ・ライセンス、</a:t>
            </a:r>
            <a:r>
              <a:rPr lang="en-US" altLang="ja-JP" sz="1200" dirty="0" smtClean="0">
                <a:solidFill>
                  <a:schemeClr val="tx1"/>
                </a:solidFill>
              </a:rPr>
              <a:t>Open Government License</a:t>
            </a:r>
            <a:r>
              <a:rPr lang="ja-JP" altLang="en-US" sz="1200" dirty="0" err="1" smtClean="0">
                <a:solidFill>
                  <a:schemeClr val="tx1"/>
                </a:solidFill>
              </a:rPr>
              <a:t>、</a:t>
            </a:r>
            <a:r>
              <a:rPr lang="en-US" altLang="ja-JP" sz="1200" dirty="0" smtClean="0">
                <a:solidFill>
                  <a:schemeClr val="tx1"/>
                </a:solidFill>
              </a:rPr>
              <a:t> Open Data Commons License  </a:t>
            </a:r>
            <a:r>
              <a:rPr lang="ja-JP" altLang="en-US" sz="1200" dirty="0" smtClean="0">
                <a:solidFill>
                  <a:schemeClr val="tx1"/>
                </a:solidFill>
              </a:rPr>
              <a:t>について互換性があることをライセンス本文に明記している。</a:t>
            </a:r>
            <a:endParaRPr lang="en-US" altLang="ja-JP" sz="1200" dirty="0" smtClean="0">
              <a:solidFill>
                <a:schemeClr val="tx1"/>
              </a:solidFill>
            </a:endParaRPr>
          </a:p>
          <a:p>
            <a:pPr lvl="1" eaLnBrk="1" hangingPunct="1"/>
            <a:r>
              <a:rPr lang="ja-JP" altLang="en-US" sz="1200" dirty="0" smtClean="0">
                <a:solidFill>
                  <a:schemeClr val="tx1"/>
                </a:solidFill>
              </a:rPr>
              <a:t>ライセンスを発行している</a:t>
            </a:r>
            <a:r>
              <a:rPr lang="en-US" altLang="ja-JP" sz="1200" dirty="0" err="1" smtClean="0">
                <a:solidFill>
                  <a:schemeClr val="tx1"/>
                </a:solidFill>
              </a:rPr>
              <a:t>Etalab</a:t>
            </a:r>
            <a:r>
              <a:rPr lang="ja-JP" altLang="en-US" sz="1200" dirty="0" smtClean="0">
                <a:solidFill>
                  <a:schemeClr val="tx1"/>
                </a:solidFill>
              </a:rPr>
              <a:t>のウェブサイトや、関係する報道記事に、新たにライセンスを検討した理由について記載しているものが見当たらない。ただし、ライセンス本文には、知的財産の定義に</a:t>
            </a:r>
            <a:r>
              <a:rPr lang="en-US" altLang="ja-JP" sz="1200" dirty="0" smtClean="0">
                <a:solidFill>
                  <a:schemeClr val="tx1"/>
                </a:solidFill>
              </a:rPr>
              <a:t>sui generis rights</a:t>
            </a:r>
            <a:r>
              <a:rPr lang="ja-JP" altLang="en-US" sz="1200" dirty="0" smtClean="0">
                <a:solidFill>
                  <a:schemeClr val="tx1"/>
                </a:solidFill>
              </a:rPr>
              <a:t>を記載しており、一つの理由として考えられる。</a:t>
            </a:r>
            <a:endParaRPr lang="en-US" altLang="ja-JP" sz="1200" dirty="0" smtClean="0">
              <a:solidFill>
                <a:schemeClr val="tx1"/>
              </a:solidFill>
            </a:endParaRPr>
          </a:p>
          <a:p>
            <a:pPr lvl="2" eaLnBrk="1" hangingPunct="1">
              <a:lnSpc>
                <a:spcPct val="80000"/>
              </a:lnSpc>
            </a:pPr>
            <a:r>
              <a:rPr lang="en-US" altLang="ja-JP" sz="1000" dirty="0" smtClean="0"/>
              <a:t>INTELLECTUAL PROPERTY RIGHTS*</a:t>
            </a:r>
          </a:p>
          <a:p>
            <a:pPr lvl="2" eaLnBrk="1" hangingPunct="1">
              <a:lnSpc>
                <a:spcPct val="80000"/>
              </a:lnSpc>
            </a:pPr>
            <a:r>
              <a:rPr lang="en-US" altLang="ja-JP" sz="1000" dirty="0" smtClean="0"/>
              <a:t>« Intellectual property rights » means any rights identified as such by the French Intellectual Property Code (copyright, related rights, and sui generis rights over databases). </a:t>
            </a:r>
          </a:p>
          <a:p>
            <a:pPr lvl="2" eaLnBrk="1" hangingPunct="1">
              <a:lnSpc>
                <a:spcPct val="80000"/>
              </a:lnSpc>
              <a:buFont typeface="Wingdings 3" pitchFamily="18" charset="2"/>
              <a:buNone/>
            </a:pPr>
            <a:r>
              <a:rPr lang="ja-JP" altLang="en-US" sz="1000" dirty="0" smtClean="0"/>
              <a:t>　　（</a:t>
            </a:r>
            <a:r>
              <a:rPr lang="en-US" altLang="ja-JP" sz="1000" dirty="0" smtClean="0"/>
              <a:t>http://www.etalab.gouv.fr/pages/Licence_ouverte_Open_licence-5899923.html</a:t>
            </a:r>
            <a:r>
              <a:rPr lang="ja-JP" altLang="en-US" sz="1000" dirty="0" smtClean="0"/>
              <a:t>）</a:t>
            </a:r>
          </a:p>
        </p:txBody>
      </p:sp>
      <p:sp>
        <p:nvSpPr>
          <p:cNvPr id="40965" name="タイトル 1"/>
          <p:cNvSpPr>
            <a:spLocks noGrp="1"/>
          </p:cNvSpPr>
          <p:nvPr>
            <p:ph type="title"/>
          </p:nvPr>
        </p:nvSpPr>
        <p:spPr>
          <a:xfrm>
            <a:off x="179388" y="152400"/>
            <a:ext cx="8640762" cy="990600"/>
          </a:xfrm>
        </p:spPr>
        <p:txBody>
          <a:bodyPr/>
          <a:lstStyle/>
          <a:p>
            <a:pPr eaLnBrk="1" hangingPunct="1"/>
            <a:r>
              <a:rPr lang="ja-JP" altLang="en-US" sz="2800" smtClean="0">
                <a:solidFill>
                  <a:schemeClr val="tx1"/>
                </a:solidFill>
              </a:rPr>
              <a:t>（３）クリエイティブ・コモンズと各国の対応</a:t>
            </a:r>
          </a:p>
        </p:txBody>
      </p:sp>
      <p:sp>
        <p:nvSpPr>
          <p:cNvPr id="9" name="角丸四角形 8"/>
          <p:cNvSpPr/>
          <p:nvPr/>
        </p:nvSpPr>
        <p:spPr>
          <a:xfrm>
            <a:off x="423863" y="1220789"/>
            <a:ext cx="8280400" cy="107094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40967" name="コンテンツ プレースホルダー 2"/>
          <p:cNvSpPr txBox="1">
            <a:spLocks/>
          </p:cNvSpPr>
          <p:nvPr/>
        </p:nvSpPr>
        <p:spPr bwMode="auto">
          <a:xfrm>
            <a:off x="457200" y="1233489"/>
            <a:ext cx="8229600" cy="1058242"/>
          </a:xfrm>
          <a:prstGeom prst="rect">
            <a:avLst/>
          </a:prstGeom>
          <a:noFill/>
          <a:ln w="9525">
            <a:noFill/>
            <a:miter lim="800000"/>
            <a:headEnd/>
            <a:tailEnd/>
          </a:ln>
        </p:spPr>
        <p:txBody>
          <a:bodyPr/>
          <a:lstStyle/>
          <a:p>
            <a:pPr marL="273050" indent="-273050">
              <a:lnSpc>
                <a:spcPct val="90000"/>
              </a:lnSpc>
              <a:spcBef>
                <a:spcPts val="600"/>
              </a:spcBef>
              <a:buClr>
                <a:schemeClr val="accent1"/>
              </a:buClr>
              <a:buSzPct val="76000"/>
              <a:buFont typeface="Wingdings 3" pitchFamily="18" charset="2"/>
              <a:buChar char=""/>
            </a:pPr>
            <a:r>
              <a:rPr lang="ja-JP" altLang="en-US" sz="1700" dirty="0">
                <a:latin typeface="Gill Sans MT" pitchFamily="34" charset="0"/>
              </a:rPr>
              <a:t>英国、仏国では、クリエイティブ・コモンズが対応していない</a:t>
            </a:r>
            <a:r>
              <a:rPr lang="en-US" altLang="ja-JP" sz="1700" dirty="0">
                <a:latin typeface="Gill Sans MT" pitchFamily="34" charset="0"/>
              </a:rPr>
              <a:t>EU</a:t>
            </a:r>
            <a:r>
              <a:rPr lang="ja-JP" altLang="en-US" sz="1700" dirty="0">
                <a:latin typeface="Gill Sans MT" pitchFamily="34" charset="0"/>
              </a:rPr>
              <a:t>独自のデータベース権に対応するために、独自ライセンスを採用している。</a:t>
            </a:r>
            <a:endParaRPr lang="en-US" altLang="ja-JP" sz="1700" dirty="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r>
              <a:rPr lang="ja-JP" altLang="en-US" sz="1700" dirty="0">
                <a:latin typeface="Gill Sans MT" pitchFamily="34" charset="0"/>
              </a:rPr>
              <a:t>英国の</a:t>
            </a:r>
            <a:r>
              <a:rPr lang="en-US" altLang="ja-JP" sz="1700" dirty="0">
                <a:latin typeface="Gill Sans MT" pitchFamily="34" charset="0"/>
              </a:rPr>
              <a:t>Open Government </a:t>
            </a:r>
            <a:r>
              <a:rPr lang="en-US" altLang="ja-JP" sz="1700" dirty="0" err="1">
                <a:latin typeface="Gill Sans MT" pitchFamily="34" charset="0"/>
              </a:rPr>
              <a:t>Licence</a:t>
            </a:r>
            <a:r>
              <a:rPr lang="ja-JP" altLang="en-US" sz="1700" dirty="0" err="1">
                <a:latin typeface="Gill Sans MT" pitchFamily="34" charset="0"/>
              </a:rPr>
              <a:t>、</a:t>
            </a:r>
            <a:r>
              <a:rPr lang="ja-JP" altLang="en-US" sz="1700" dirty="0">
                <a:latin typeface="Gill Sans MT" pitchFamily="34" charset="0"/>
              </a:rPr>
              <a:t>仏国の</a:t>
            </a:r>
            <a:r>
              <a:rPr lang="en-US" altLang="ja-JP" sz="1700" dirty="0">
                <a:latin typeface="Gill Sans MT" pitchFamily="34" charset="0"/>
              </a:rPr>
              <a:t>Open License</a:t>
            </a:r>
            <a:r>
              <a:rPr lang="ja-JP" altLang="en-US" sz="1700" dirty="0" err="1">
                <a:latin typeface="Gill Sans MT" pitchFamily="34" charset="0"/>
              </a:rPr>
              <a:t>、</a:t>
            </a:r>
            <a:r>
              <a:rPr lang="en-US" altLang="ja-JP" sz="1700" dirty="0">
                <a:latin typeface="Gill Sans MT" pitchFamily="34" charset="0"/>
              </a:rPr>
              <a:t>Open Data Commons License</a:t>
            </a:r>
            <a:r>
              <a:rPr lang="ja-JP" altLang="en-US" sz="1700" dirty="0">
                <a:latin typeface="Gill Sans MT" pitchFamily="34" charset="0"/>
              </a:rPr>
              <a:t>は、それぞれクリエイティブ・コモンズと互換性があることを表明している。</a:t>
            </a:r>
            <a:endParaRPr lang="en-US" altLang="ja-JP" sz="1700" dirty="0">
              <a:latin typeface="Gill Sans MT"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755650" y="2492375"/>
            <a:ext cx="7715250" cy="914400"/>
          </a:xfrm>
        </p:spPr>
        <p:txBody>
          <a:bodyPr/>
          <a:lstStyle/>
          <a:p>
            <a:pPr eaLnBrk="1" hangingPunct="1"/>
            <a:r>
              <a:rPr lang="ja-JP" altLang="en-US" sz="2800" smtClean="0">
                <a:solidFill>
                  <a:schemeClr val="tx1"/>
                </a:solidFill>
              </a:rPr>
              <a:t>３．</a:t>
            </a:r>
            <a:r>
              <a:rPr lang="ja-JP" altLang="en-US" sz="2800" smtClean="0">
                <a:solidFill>
                  <a:schemeClr val="tx1"/>
                </a:solidFill>
                <a:latin typeface="ＭＳ Ｐゴシック" charset="-128"/>
              </a:rPr>
              <a:t>国内での採用が考えられるライセンス</a:t>
            </a:r>
            <a:r>
              <a:rPr lang="en-US" altLang="ja-JP" sz="2800" smtClean="0">
                <a:solidFill>
                  <a:schemeClr val="tx1"/>
                </a:solidFill>
                <a:latin typeface="ＭＳ Ｐゴシック" charset="-128"/>
              </a:rPr>
              <a:t/>
            </a:r>
            <a:br>
              <a:rPr lang="en-US" altLang="ja-JP" sz="2800" smtClean="0">
                <a:solidFill>
                  <a:schemeClr val="tx1"/>
                </a:solidFill>
                <a:latin typeface="ＭＳ Ｐゴシック" charset="-128"/>
              </a:rPr>
            </a:br>
            <a:r>
              <a:rPr lang="ja-JP" altLang="en-US" sz="2800" smtClean="0">
                <a:solidFill>
                  <a:schemeClr val="tx1"/>
                </a:solidFill>
                <a:latin typeface="ＭＳ Ｐゴシック" charset="-128"/>
              </a:rPr>
              <a:t>　（利用条件明示方法）の検討</a:t>
            </a:r>
            <a:endParaRPr lang="ja-JP" altLang="en-US" sz="280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8B82E690-BBBD-4D0B-AA49-0D367F49F9AC}" type="slidenum">
              <a:rPr lang="ja-JP" altLang="en-US"/>
              <a:pPr>
                <a:defRPr/>
              </a:pPr>
              <a:t>22</a:t>
            </a:fld>
            <a:endParaRPr lang="ja-JP" altLang="en-US"/>
          </a:p>
        </p:txBody>
      </p:sp>
      <p:sp>
        <p:nvSpPr>
          <p:cNvPr id="41987" name="テキスト ボックス 3"/>
          <p:cNvSpPr txBox="1">
            <a:spLocks noChangeArrowheads="1"/>
          </p:cNvSpPr>
          <p:nvPr/>
        </p:nvSpPr>
        <p:spPr bwMode="auto">
          <a:xfrm>
            <a:off x="844550" y="3567113"/>
            <a:ext cx="4699000" cy="1158875"/>
          </a:xfrm>
          <a:prstGeom prst="rect">
            <a:avLst/>
          </a:prstGeom>
          <a:noFill/>
          <a:ln w="9525">
            <a:noFill/>
            <a:miter lim="800000"/>
            <a:headEnd/>
            <a:tailEnd/>
          </a:ln>
        </p:spPr>
        <p:txBody>
          <a:bodyPr wrap="none">
            <a:spAutoFit/>
          </a:bodyPr>
          <a:lstStyle/>
          <a:p>
            <a:r>
              <a:rPr lang="ja-JP" altLang="en-US" sz="1600"/>
              <a:t>（１）ライセンスの検討</a:t>
            </a:r>
            <a:endParaRPr lang="en-US" altLang="ja-JP" sz="1600"/>
          </a:p>
          <a:p>
            <a:r>
              <a:rPr lang="ja-JP" altLang="en-US" sz="1600"/>
              <a:t>（２）著作権が無い場合の対応について</a:t>
            </a:r>
            <a:endParaRPr lang="en-US" altLang="ja-JP" sz="1600"/>
          </a:p>
          <a:p>
            <a:r>
              <a:rPr lang="ja-JP" altLang="en-US" sz="1400"/>
              <a:t>　</a:t>
            </a:r>
            <a:r>
              <a:rPr lang="ja-JP" altLang="en-US" sz="1200"/>
              <a:t>参考１．クリエイティブ・コモンズ・ライセンスの概要</a:t>
            </a:r>
            <a:endParaRPr lang="en-US" altLang="ja-JP" sz="1200"/>
          </a:p>
          <a:p>
            <a:r>
              <a:rPr lang="ja-JP" altLang="en-US" sz="1200"/>
              <a:t>　参考２．クリエイティブ・コモンズ・ライセンスの種類</a:t>
            </a:r>
            <a:endParaRPr lang="en-US" altLang="ja-JP" sz="1200"/>
          </a:p>
          <a:p>
            <a:r>
              <a:rPr lang="ja-JP" altLang="en-US" sz="1200"/>
              <a:t>　参考３．クリエイティブ・コモンズ・ライセンスをつけて、利益を得る場合</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4"/>
          <p:cNvSpPr>
            <a:spLocks noGrp="1"/>
          </p:cNvSpPr>
          <p:nvPr>
            <p:ph type="title"/>
          </p:nvPr>
        </p:nvSpPr>
        <p:spPr/>
        <p:txBody>
          <a:bodyPr/>
          <a:lstStyle/>
          <a:p>
            <a:pPr eaLnBrk="1" hangingPunct="1"/>
            <a:r>
              <a:rPr lang="ja-JP" altLang="en-US" sz="2400" smtClean="0">
                <a:solidFill>
                  <a:schemeClr val="tx1"/>
                </a:solidFill>
              </a:rPr>
              <a:t>（１）ライセンスの検討①</a:t>
            </a:r>
          </a:p>
        </p:txBody>
      </p:sp>
      <p:sp>
        <p:nvSpPr>
          <p:cNvPr id="8" name="スライド番号プレースホルダー 7"/>
          <p:cNvSpPr>
            <a:spLocks noGrp="1"/>
          </p:cNvSpPr>
          <p:nvPr>
            <p:ph type="sldNum" sz="quarter" idx="10"/>
          </p:nvPr>
        </p:nvSpPr>
        <p:spPr/>
        <p:txBody>
          <a:bodyPr/>
          <a:lstStyle/>
          <a:p>
            <a:pPr>
              <a:defRPr/>
            </a:pPr>
            <a:fld id="{473790A4-5AEB-44A8-9E38-1613C0A15B47}" type="slidenum">
              <a:rPr lang="ja-JP" altLang="en-US" smtClean="0"/>
              <a:pPr>
                <a:defRPr/>
              </a:pPr>
              <a:t>23</a:t>
            </a:fld>
            <a:endParaRPr lang="ja-JP" altLang="en-US" dirty="0"/>
          </a:p>
        </p:txBody>
      </p:sp>
      <p:graphicFrame>
        <p:nvGraphicFramePr>
          <p:cNvPr id="43031" name="Group 23"/>
          <p:cNvGraphicFramePr>
            <a:graphicFrameLocks noGrp="1"/>
          </p:cNvGraphicFramePr>
          <p:nvPr/>
        </p:nvGraphicFramePr>
        <p:xfrm>
          <a:off x="558800" y="1238250"/>
          <a:ext cx="7904163" cy="5203190"/>
        </p:xfrm>
        <a:graphic>
          <a:graphicData uri="http://schemas.openxmlformats.org/drawingml/2006/table">
            <a:tbl>
              <a:tblPr/>
              <a:tblGrid>
                <a:gridCol w="1462088"/>
                <a:gridCol w="6442075"/>
              </a:tblGrid>
              <a:tr h="4476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rPr>
                        <a:t>ライセンスに関する委員の意見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r>
              <a:tr h="1222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井上主査</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FF0000"/>
                          </a:solidFill>
                          <a:effectLst/>
                          <a:latin typeface="Gill Sans MT" pitchFamily="34" charset="0"/>
                          <a:ea typeface="ＭＳ Ｐゴシック" charset="-128"/>
                        </a:rPr>
                        <a:t>諸外国で利用されているライセンスと互換性がないと、再利用の際に困る</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。（事務局ヒアリング</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(12/20)</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a:t>
                      </a:r>
                      <a:endParaRPr kumimoji="1" lang="en-US" altLang="ja-JP" sz="1400" b="0" i="0" u="none" strike="noStrike" cap="none" normalizeH="0" baseline="0" smtClean="0">
                        <a:ln>
                          <a:noFill/>
                        </a:ln>
                        <a:solidFill>
                          <a:srgbClr val="000000"/>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国内での利用の際に、各省庁で利用されているライセンスが統一されていないと、再利用の際に支障が出る。（事務局ヒアリング</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(12/20)</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a:t>
                      </a:r>
                      <a:endParaRPr kumimoji="1" lang="en-US" altLang="ja-JP" sz="1400" b="0" i="0" u="none" strike="noStrike" cap="none" normalizeH="0" baseline="0" smtClean="0">
                        <a:ln>
                          <a:noFill/>
                        </a:ln>
                        <a:solidFill>
                          <a:srgbClr val="000000"/>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再利用について、</a:t>
                      </a:r>
                      <a:r>
                        <a:rPr kumimoji="1" lang="ja-JP" altLang="en-US" sz="1400" b="0" i="0" u="sng" strike="noStrike" cap="none" normalizeH="0" baseline="0" smtClean="0">
                          <a:ln>
                            <a:noFill/>
                          </a:ln>
                          <a:solidFill>
                            <a:schemeClr val="tx1"/>
                          </a:solidFill>
                          <a:effectLst/>
                          <a:latin typeface="Gill Sans MT" pitchFamily="34" charset="0"/>
                          <a:ea typeface="ＭＳ Ｐゴシック" charset="-128"/>
                        </a:rPr>
                        <a:t>無保証の条項を入れる必要がある</a:t>
                      </a: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（事務局ヒアリング</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(12/20)</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a:t>
                      </a:r>
                      <a:endParaRPr kumimoji="1" lang="en-US" altLang="ja-JP" sz="14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152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野口副主査</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似て非なるライセンスでどれを選ぶかというときに、海外では</a:t>
                      </a:r>
                      <a:r>
                        <a:rPr kumimoji="1" lang="en-US" altLang="ja-JP" sz="1400" b="0" i="0" u="none" strike="noStrike" cap="none" normalizeH="0" baseline="0" dirty="0" smtClean="0">
                          <a:ln>
                            <a:noFill/>
                          </a:ln>
                          <a:solidFill>
                            <a:srgbClr val="000000"/>
                          </a:solidFill>
                          <a:effectLst/>
                          <a:latin typeface="Gill Sans MT" pitchFamily="34" charset="0"/>
                          <a:ea typeface="ＭＳ Ｐゴシック" charset="-128"/>
                        </a:rPr>
                        <a:t>CC</a:t>
                      </a: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について、スペシフィックな条項が気に入らないという議論がある。（第</a:t>
                      </a:r>
                      <a:r>
                        <a:rPr kumimoji="1" lang="en-US" altLang="ja-JP" sz="1400" b="0" i="0" u="none" strike="noStrike" cap="none" normalizeH="0" baseline="0" dirty="0" smtClean="0">
                          <a:ln>
                            <a:noFill/>
                          </a:ln>
                          <a:solidFill>
                            <a:srgbClr val="000000"/>
                          </a:solidFill>
                          <a:effectLst/>
                          <a:latin typeface="Gill Sans MT" pitchFamily="34" charset="0"/>
                          <a:ea typeface="ＭＳ Ｐゴシック" charset="-128"/>
                        </a:rPr>
                        <a:t>1</a:t>
                      </a: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回データガバナンス委員会）</a:t>
                      </a:r>
                      <a:endParaRPr kumimoji="1" lang="en-US" altLang="ja-JP" sz="1400" b="0" i="0" u="none" strike="noStrike" cap="none" normalizeH="0" baseline="0" dirty="0" smtClean="0">
                        <a:ln>
                          <a:noFill/>
                        </a:ln>
                        <a:solidFill>
                          <a:srgbClr val="000000"/>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独自ライセンスを作ることと、標準的なライセンスにのることの比較検討が必要。（第</a:t>
                      </a:r>
                      <a:r>
                        <a:rPr kumimoji="1" lang="en-US" altLang="ja-JP" sz="1400" b="0" i="0" u="none" strike="noStrike" cap="none" normalizeH="0" baseline="0" dirty="0" smtClean="0">
                          <a:ln>
                            <a:noFill/>
                          </a:ln>
                          <a:solidFill>
                            <a:srgbClr val="000000"/>
                          </a:solidFill>
                          <a:effectLst/>
                          <a:latin typeface="Gill Sans MT" pitchFamily="34" charset="0"/>
                          <a:ea typeface="ＭＳ Ｐゴシック" charset="-128"/>
                        </a:rPr>
                        <a:t>1</a:t>
                      </a: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回データガバナンス委員会）</a:t>
                      </a:r>
                      <a:endParaRPr kumimoji="1" lang="en-US" altLang="ja-JP" sz="1400" b="0" i="0" u="none" strike="noStrike" cap="none" normalizeH="0" baseline="0" dirty="0" smtClean="0">
                        <a:ln>
                          <a:noFill/>
                        </a:ln>
                        <a:solidFill>
                          <a:srgbClr val="000000"/>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dirty="0" smtClean="0">
                          <a:ln>
                            <a:noFill/>
                          </a:ln>
                          <a:solidFill>
                            <a:srgbClr val="000000"/>
                          </a:solidFill>
                          <a:effectLst/>
                          <a:latin typeface="Gill Sans MT" pitchFamily="34" charset="0"/>
                          <a:ea typeface="ＭＳ Ｐゴシック" charset="-128"/>
                        </a:rPr>
                        <a:t>著作権ライセンスは、国際標準化しており、</a:t>
                      </a:r>
                      <a:r>
                        <a:rPr kumimoji="1" lang="ja-JP" altLang="en-US" sz="1400" b="0" i="0" u="none" strike="noStrike" cap="none" normalizeH="0" baseline="0" dirty="0" smtClean="0">
                          <a:ln>
                            <a:noFill/>
                          </a:ln>
                          <a:solidFill>
                            <a:srgbClr val="FF0000"/>
                          </a:solidFill>
                          <a:effectLst/>
                          <a:latin typeface="Gill Sans MT" pitchFamily="34" charset="0"/>
                          <a:ea typeface="ＭＳ Ｐゴシック" charset="-128"/>
                        </a:rPr>
                        <a:t>英・仏等のライセンスとも相互互換性のある</a:t>
                      </a:r>
                      <a:r>
                        <a:rPr kumimoji="1" lang="en-US" altLang="ja-JP" sz="1400" b="0" i="0" u="none" strike="noStrike" cap="none" normalizeH="0" baseline="0" dirty="0" smtClean="0">
                          <a:ln>
                            <a:noFill/>
                          </a:ln>
                          <a:solidFill>
                            <a:srgbClr val="FF0000"/>
                          </a:solidFill>
                          <a:effectLst/>
                          <a:latin typeface="Gill Sans MT" pitchFamily="34" charset="0"/>
                          <a:ea typeface="ＭＳ Ｐゴシック" charset="-128"/>
                        </a:rPr>
                        <a:t>CC-BY</a:t>
                      </a:r>
                      <a:r>
                        <a:rPr kumimoji="1" lang="ja-JP" altLang="en-US" sz="1400" b="0" i="0" u="none" strike="noStrike" cap="none" normalizeH="0" baseline="0" dirty="0" smtClean="0">
                          <a:ln>
                            <a:noFill/>
                          </a:ln>
                          <a:solidFill>
                            <a:srgbClr val="FF0000"/>
                          </a:solidFill>
                          <a:effectLst/>
                          <a:latin typeface="Gill Sans MT" pitchFamily="34" charset="0"/>
                          <a:ea typeface="ＭＳ Ｐゴシック" charset="-128"/>
                        </a:rPr>
                        <a:t>ライセンスを採用することで、海外データとのシナジーが取れるようにする。</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（野口委員の公共データ</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WG</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資料より）</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1003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森委員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パブリックドメインで出発して、何か制約をつけたら問題なのかということを議論してはどうか。何が問題かということでやると、色々と問題があがってくるが、実際にはその理由はたいした問題では無いかもしれない。（第</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1</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回データガバナンス委員会）</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711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沢田委員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基本的に全て公開するべきで、何故公開できないかを議論するアプローチが良いのでは無いか。（第</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1</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回データガバナンス委員会）</a:t>
                      </a:r>
                      <a:endParaRPr kumimoji="1" lang="en-US" altLang="ja-JP" sz="1400" b="0" i="0" u="none" strike="noStrike" cap="none" normalizeH="0" baseline="0" smtClean="0">
                        <a:ln>
                          <a:noFill/>
                        </a:ln>
                        <a:solidFill>
                          <a:srgbClr val="000000"/>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グローバルマーケットに出ることを考えると、改変を広く許可して、翻訳等もできるようにした方がよいのでは無いか。（事務局ヒアリング</a:t>
                      </a:r>
                      <a:r>
                        <a:rPr kumimoji="1" lang="en-US" altLang="ja-JP" sz="1400" b="0" i="0" u="none" strike="noStrike" cap="none" normalizeH="0" baseline="0" smtClean="0">
                          <a:ln>
                            <a:noFill/>
                          </a:ln>
                          <a:solidFill>
                            <a:srgbClr val="000000"/>
                          </a:solidFill>
                          <a:effectLst/>
                          <a:latin typeface="Gill Sans MT" pitchFamily="34" charset="0"/>
                          <a:ea typeface="ＭＳ Ｐゴシック" charset="-128"/>
                        </a:rPr>
                        <a:t>(1/8)</a:t>
                      </a: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a:t>
                      </a:r>
                      <a:endParaRPr kumimoji="1" lang="en-US" altLang="ja-JP" sz="14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4"/>
          <p:cNvSpPr>
            <a:spLocks noGrp="1"/>
          </p:cNvSpPr>
          <p:nvPr>
            <p:ph type="title"/>
          </p:nvPr>
        </p:nvSpPr>
        <p:spPr/>
        <p:txBody>
          <a:bodyPr/>
          <a:lstStyle/>
          <a:p>
            <a:pPr eaLnBrk="1" hangingPunct="1"/>
            <a:r>
              <a:rPr lang="ja-JP" altLang="en-US" sz="2400" smtClean="0">
                <a:solidFill>
                  <a:schemeClr val="tx1"/>
                </a:solidFill>
              </a:rPr>
              <a:t>（１）ライセンスの検討②</a:t>
            </a:r>
          </a:p>
        </p:txBody>
      </p:sp>
      <p:sp>
        <p:nvSpPr>
          <p:cNvPr id="8" name="スライド番号プレースホルダー 7"/>
          <p:cNvSpPr>
            <a:spLocks noGrp="1"/>
          </p:cNvSpPr>
          <p:nvPr>
            <p:ph type="sldNum" sz="quarter" idx="10"/>
          </p:nvPr>
        </p:nvSpPr>
        <p:spPr/>
        <p:txBody>
          <a:bodyPr/>
          <a:lstStyle/>
          <a:p>
            <a:pPr>
              <a:defRPr/>
            </a:pPr>
            <a:fld id="{CF1CA91A-1770-48F4-B1B4-68007C831890}" type="slidenum">
              <a:rPr lang="ja-JP" altLang="en-US" smtClean="0"/>
              <a:pPr>
                <a:defRPr/>
              </a:pPr>
              <a:t>24</a:t>
            </a:fld>
            <a:endParaRPr lang="ja-JP" altLang="en-US" dirty="0"/>
          </a:p>
        </p:txBody>
      </p:sp>
      <p:graphicFrame>
        <p:nvGraphicFramePr>
          <p:cNvPr id="44101" name="Group 69"/>
          <p:cNvGraphicFramePr>
            <a:graphicFrameLocks noGrp="1"/>
          </p:cNvGraphicFramePr>
          <p:nvPr>
            <p:extLst>
              <p:ext uri="{D42A27DB-BD31-4B8C-83A1-F6EECF244321}">
                <p14:modId xmlns:p14="http://schemas.microsoft.com/office/powerpoint/2010/main" val="2328980902"/>
              </p:ext>
            </p:extLst>
          </p:nvPr>
        </p:nvGraphicFramePr>
        <p:xfrm>
          <a:off x="812800" y="1396998"/>
          <a:ext cx="7581900" cy="5014434"/>
        </p:xfrm>
        <a:graphic>
          <a:graphicData uri="http://schemas.openxmlformats.org/drawingml/2006/table">
            <a:tbl>
              <a:tblPr/>
              <a:tblGrid>
                <a:gridCol w="2451100"/>
                <a:gridCol w="1041400"/>
                <a:gridCol w="863600"/>
                <a:gridCol w="1206500"/>
                <a:gridCol w="1028700"/>
                <a:gridCol w="990600"/>
              </a:tblGrid>
              <a:tr h="351736">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FFFFFF"/>
                          </a:solidFill>
                          <a:effectLst/>
                          <a:latin typeface="Gill Sans MT" pitchFamily="34" charset="0"/>
                          <a:ea typeface="ＭＳ Ｐゴシック" charset="-128"/>
                        </a:rPr>
                        <a:t>委員の意見等を踏まえた</a:t>
                      </a:r>
                      <a:endParaRPr kumimoji="1" lang="en-US" altLang="ja-JP" sz="1200" b="1" i="0" u="none" strike="noStrike" cap="none" normalizeH="0" baseline="0" dirty="0" smtClean="0">
                        <a:ln>
                          <a:noFill/>
                        </a:ln>
                        <a:solidFill>
                          <a:srgbClr val="FFFFFF"/>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FFFFFF"/>
                          </a:solidFill>
                          <a:effectLst/>
                          <a:latin typeface="Gill Sans MT" pitchFamily="34" charset="0"/>
                          <a:ea typeface="ＭＳ Ｐゴシック" charset="-128"/>
                        </a:rPr>
                        <a:t>ライセンスに求められる条件</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rgbClr val="FFFFFF"/>
                          </a:solidFill>
                          <a:effectLst/>
                          <a:latin typeface="Gill Sans MT" pitchFamily="34" charset="0"/>
                          <a:ea typeface="ＭＳ Ｐゴシック" charset="-128"/>
                        </a:rPr>
                        <a:t>ライセンスの比較</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789451">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Gill Sans MT" pitchFamily="34" charset="0"/>
                          <a:ea typeface="ＭＳ Ｐゴシック" charset="-128"/>
                        </a:rPr>
                        <a:t>Open Government Licence</a:t>
                      </a: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Gill Sans MT" pitchFamily="34" charset="0"/>
                          <a:ea typeface="ＭＳ Ｐゴシック" charset="-128"/>
                        </a:rPr>
                        <a:t>Open License</a:t>
                      </a: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Gill Sans MT" pitchFamily="34" charset="0"/>
                          <a:ea typeface="ＭＳ Ｐゴシック" charset="-128"/>
                        </a:rPr>
                        <a:t>Open Data Commons</a:t>
                      </a: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Creative Commons</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（参考）</a:t>
                      </a:r>
                      <a:endPar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Public Domain</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030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諸外国と互換性のあるライセンスであること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6010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出典表示が求められていること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r>
              <a:tr h="7894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提供時に条件の選択ができること（改変の可否／商用利用の可否）</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（商用のみ）</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（改変時の承継の有無のみ）</a:t>
                      </a:r>
                      <a:endPar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6754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制約の少ないラインセンスであること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r>
              <a:tr h="6010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無保証に対応していること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6030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複数の国で採用している実績があること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1"/>
          <p:cNvSpPr>
            <a:spLocks noGrp="1"/>
          </p:cNvSpPr>
          <p:nvPr>
            <p:ph type="title"/>
          </p:nvPr>
        </p:nvSpPr>
        <p:spPr/>
        <p:txBody>
          <a:bodyPr/>
          <a:lstStyle/>
          <a:p>
            <a:pPr eaLnBrk="1" hangingPunct="1"/>
            <a:r>
              <a:rPr lang="ja-JP" altLang="en-US" sz="2400" smtClean="0">
                <a:solidFill>
                  <a:schemeClr val="tx1"/>
                </a:solidFill>
              </a:rPr>
              <a:t>（２）著作権が無い場合の対応について</a:t>
            </a:r>
          </a:p>
        </p:txBody>
      </p:sp>
      <p:sp>
        <p:nvSpPr>
          <p:cNvPr id="2" name="スライド番号プレースホルダー 1"/>
          <p:cNvSpPr>
            <a:spLocks noGrp="1"/>
          </p:cNvSpPr>
          <p:nvPr>
            <p:ph type="sldNum" sz="quarter" idx="10"/>
          </p:nvPr>
        </p:nvSpPr>
        <p:spPr/>
        <p:txBody>
          <a:bodyPr/>
          <a:lstStyle/>
          <a:p>
            <a:pPr>
              <a:defRPr/>
            </a:pPr>
            <a:fld id="{9AA10323-6A2B-44A1-97E9-7FDF1A200F1C}" type="slidenum">
              <a:rPr lang="ja-JP" altLang="en-US" smtClean="0"/>
              <a:pPr>
                <a:defRPr/>
              </a:pPr>
              <a:t>25</a:t>
            </a:fld>
            <a:endParaRPr lang="ja-JP" altLang="en-US" dirty="0"/>
          </a:p>
        </p:txBody>
      </p:sp>
      <p:sp>
        <p:nvSpPr>
          <p:cNvPr id="5" name="角丸四角形 4"/>
          <p:cNvSpPr/>
          <p:nvPr/>
        </p:nvSpPr>
        <p:spPr>
          <a:xfrm>
            <a:off x="468313" y="1268413"/>
            <a:ext cx="8280400" cy="141446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45060" name="コンテンツ プレースホルダー 2"/>
          <p:cNvSpPr>
            <a:spLocks noGrp="1"/>
          </p:cNvSpPr>
          <p:nvPr>
            <p:ph sz="quarter" idx="1"/>
          </p:nvPr>
        </p:nvSpPr>
        <p:spPr>
          <a:xfrm>
            <a:off x="457200" y="1290638"/>
            <a:ext cx="8229600" cy="1250950"/>
          </a:xfrm>
        </p:spPr>
        <p:txBody>
          <a:bodyPr/>
          <a:lstStyle/>
          <a:p>
            <a:pPr eaLnBrk="1" hangingPunct="1">
              <a:lnSpc>
                <a:spcPct val="80000"/>
              </a:lnSpc>
            </a:pPr>
            <a:r>
              <a:rPr lang="ja-JP" altLang="en-US" sz="1600" smtClean="0"/>
              <a:t>クリエイティブ・コモンズ・ライセンスは、対象となるデータに著作権があることを前提として作成されている。</a:t>
            </a:r>
            <a:endParaRPr lang="en-US" altLang="ja-JP" sz="1600" smtClean="0"/>
          </a:p>
          <a:p>
            <a:pPr eaLnBrk="1" hangingPunct="1">
              <a:lnSpc>
                <a:spcPct val="80000"/>
              </a:lnSpc>
            </a:pPr>
            <a:r>
              <a:rPr lang="ja-JP" altLang="en-US" sz="1600" smtClean="0"/>
              <a:t>統計データ等の著作権が無いとされるものは、ライセンスを付与することで、かえって権利を制限することにつながるのではないかという批判がありうる。</a:t>
            </a:r>
            <a:endParaRPr lang="en-US" altLang="ja-JP" sz="1600" smtClean="0"/>
          </a:p>
          <a:p>
            <a:pPr eaLnBrk="1" hangingPunct="1">
              <a:lnSpc>
                <a:spcPct val="80000"/>
              </a:lnSpc>
            </a:pPr>
            <a:r>
              <a:rPr lang="ja-JP" altLang="en-US" sz="1600" smtClean="0"/>
              <a:t>オーストラリア、ニュージーランドでは、権利が無いものについて、</a:t>
            </a:r>
            <a:r>
              <a:rPr lang="en-US" altLang="ja-JP" sz="1600" smtClean="0"/>
              <a:t>”No Known Rights”</a:t>
            </a:r>
            <a:r>
              <a:rPr lang="ja-JP" altLang="en-US" sz="1600" smtClean="0"/>
              <a:t>を表示して対応している。</a:t>
            </a:r>
            <a:endParaRPr lang="en-US" altLang="ja-JP" sz="1600" smtClean="0"/>
          </a:p>
        </p:txBody>
      </p:sp>
      <p:sp>
        <p:nvSpPr>
          <p:cNvPr id="45061" name="コンテンツ プレースホルダー 2"/>
          <p:cNvSpPr txBox="1">
            <a:spLocks/>
          </p:cNvSpPr>
          <p:nvPr/>
        </p:nvSpPr>
        <p:spPr bwMode="auto">
          <a:xfrm>
            <a:off x="361507" y="2788387"/>
            <a:ext cx="8495414" cy="3678865"/>
          </a:xfrm>
          <a:prstGeom prst="rect">
            <a:avLst/>
          </a:prstGeom>
          <a:noFill/>
          <a:ln w="9525">
            <a:noFill/>
            <a:miter lim="800000"/>
            <a:headEnd/>
            <a:tailEnd/>
          </a:ln>
        </p:spPr>
        <p:txBody>
          <a:bodyPr/>
          <a:lstStyle/>
          <a:p>
            <a:pPr marL="273050" indent="-273050">
              <a:lnSpc>
                <a:spcPct val="70000"/>
              </a:lnSpc>
              <a:spcBef>
                <a:spcPts val="600"/>
              </a:spcBef>
              <a:buClr>
                <a:schemeClr val="accent1"/>
              </a:buClr>
              <a:buSzPct val="76000"/>
              <a:buFont typeface="Wingdings 3" pitchFamily="18" charset="2"/>
              <a:buChar char=""/>
            </a:pPr>
            <a:r>
              <a:rPr lang="ja-JP" altLang="en-US" sz="1400" dirty="0">
                <a:latin typeface="Gill Sans MT" pitchFamily="34" charset="0"/>
              </a:rPr>
              <a:t>ライセンスの付与</a:t>
            </a:r>
            <a:endParaRPr lang="en-US" altLang="ja-JP" sz="1400" dirty="0">
              <a:latin typeface="Gill Sans MT" pitchFamily="34" charset="0"/>
            </a:endParaRPr>
          </a:p>
          <a:p>
            <a:pPr marL="547688" lvl="1" indent="-273050">
              <a:lnSpc>
                <a:spcPct val="90000"/>
              </a:lnSpc>
              <a:spcBef>
                <a:spcPts val="500"/>
              </a:spcBef>
              <a:buClr>
                <a:schemeClr val="accent2"/>
              </a:buClr>
              <a:buSzPct val="76000"/>
              <a:buFont typeface="Wingdings 3" pitchFamily="18" charset="2"/>
              <a:buChar char=""/>
            </a:pPr>
            <a:r>
              <a:rPr lang="ja-JP" altLang="en-US" sz="1400" dirty="0">
                <a:latin typeface="Gill Sans MT" pitchFamily="34" charset="0"/>
              </a:rPr>
              <a:t>著作権がある</a:t>
            </a:r>
            <a:r>
              <a:rPr lang="ja-JP" altLang="en-US" sz="1400" dirty="0" smtClean="0">
                <a:latin typeface="Gill Sans MT" pitchFamily="34" charset="0"/>
              </a:rPr>
              <a:t>ものは</a:t>
            </a:r>
            <a:r>
              <a:rPr lang="ja-JP" altLang="en-US" sz="1400" dirty="0">
                <a:latin typeface="Gill Sans MT" pitchFamily="34" charset="0"/>
              </a:rPr>
              <a:t>、クリエイティブ・コモンズ・ライセンスを付与できる。（権利集約は必要）</a:t>
            </a:r>
            <a:endParaRPr lang="en-US" altLang="ja-JP" sz="1400" dirty="0">
              <a:latin typeface="Gill Sans MT" pitchFamily="34" charset="0"/>
            </a:endParaRPr>
          </a:p>
          <a:p>
            <a:pPr marL="547688" lvl="1" indent="-273050">
              <a:spcBef>
                <a:spcPts val="500"/>
              </a:spcBef>
              <a:buClr>
                <a:schemeClr val="accent2"/>
              </a:buClr>
              <a:buSzPct val="76000"/>
              <a:buFont typeface="Wingdings 3" pitchFamily="18" charset="2"/>
              <a:buChar char=""/>
            </a:pPr>
            <a:r>
              <a:rPr lang="ja-JP" altLang="en-US" sz="1400" dirty="0">
                <a:latin typeface="Gill Sans MT" pitchFamily="34" charset="0"/>
              </a:rPr>
              <a:t>クリエイティブ・コモンズをはじめとするライセンスは、対象となる公共データに著作権があることを前提として作成されているため、著作権がない公共データをどのように扱うかという課題がある。</a:t>
            </a:r>
          </a:p>
          <a:p>
            <a:pPr marL="547688" lvl="1" indent="-273050">
              <a:lnSpc>
                <a:spcPct val="90000"/>
              </a:lnSpc>
              <a:spcBef>
                <a:spcPts val="500"/>
              </a:spcBef>
              <a:buClr>
                <a:schemeClr val="accent2"/>
              </a:buClr>
              <a:buSzPct val="76000"/>
              <a:buFont typeface="Wingdings 3" pitchFamily="18" charset="2"/>
              <a:buChar char=""/>
            </a:pPr>
            <a:r>
              <a:rPr lang="ja-JP" altLang="en-US" sz="1400" dirty="0">
                <a:latin typeface="Gill Sans MT" pitchFamily="34" charset="0"/>
              </a:rPr>
              <a:t>仮に著作権がない公共データにライセンスを付与した場合、以下のような課題がある。</a:t>
            </a:r>
          </a:p>
          <a:p>
            <a:pPr marL="1004888" lvl="2" indent="-273050">
              <a:spcBef>
                <a:spcPts val="500"/>
              </a:spcBef>
              <a:buClr>
                <a:schemeClr val="accent2"/>
              </a:buClr>
              <a:buSzPct val="76000"/>
              <a:buFont typeface="Wingdings 3" pitchFamily="18" charset="2"/>
              <a:buChar char=""/>
            </a:pPr>
            <a:r>
              <a:rPr lang="ja-JP" altLang="en-US" sz="1400" dirty="0">
                <a:latin typeface="Gill Sans MT" pitchFamily="34" charset="0"/>
              </a:rPr>
              <a:t>本来は著作権がないものであるにも関わらず、著作権があるかのように表示される（負のラベリング効果）。</a:t>
            </a:r>
          </a:p>
          <a:p>
            <a:pPr marL="1004888" lvl="2" indent="-273050">
              <a:spcBef>
                <a:spcPts val="500"/>
              </a:spcBef>
              <a:buClr>
                <a:schemeClr val="accent2"/>
              </a:buClr>
              <a:buSzPct val="76000"/>
              <a:buFont typeface="Wingdings 3" pitchFamily="18" charset="2"/>
              <a:buChar char=""/>
            </a:pPr>
            <a:r>
              <a:rPr lang="ja-JP" altLang="en-US" sz="1400" dirty="0">
                <a:latin typeface="Gill Sans MT" pitchFamily="34" charset="0"/>
              </a:rPr>
              <a:t>本来は何の制約もなく利用できるはずの公共データに、出典の明示などの利用の制限が課される。</a:t>
            </a:r>
          </a:p>
          <a:p>
            <a:pPr marL="547688" lvl="1" indent="-273050">
              <a:lnSpc>
                <a:spcPct val="70000"/>
              </a:lnSpc>
              <a:spcBef>
                <a:spcPts val="500"/>
              </a:spcBef>
              <a:buClr>
                <a:schemeClr val="accent2"/>
              </a:buClr>
              <a:buSzPct val="76000"/>
              <a:buFont typeface="Wingdings 3" pitchFamily="18" charset="2"/>
              <a:buChar char=""/>
            </a:pPr>
            <a:r>
              <a:rPr lang="ja-JP" altLang="en-US" sz="1400" dirty="0" smtClean="0">
                <a:latin typeface="Gill Sans MT" pitchFamily="34" charset="0"/>
              </a:rPr>
              <a:t>一方</a:t>
            </a:r>
            <a:r>
              <a:rPr lang="ja-JP" altLang="en-US" sz="1400" dirty="0">
                <a:latin typeface="Gill Sans MT" pitchFamily="34" charset="0"/>
              </a:rPr>
              <a:t>、ライセンスを付与することにより、利用条件が明確化されるという利点もある</a:t>
            </a:r>
            <a:r>
              <a:rPr lang="ja-JP" altLang="en-US" sz="1400" dirty="0" smtClean="0">
                <a:latin typeface="Gill Sans MT" pitchFamily="34" charset="0"/>
              </a:rPr>
              <a:t>。</a:t>
            </a:r>
            <a:endParaRPr lang="en-US" altLang="ja-JP" sz="1400" dirty="0">
              <a:latin typeface="Gill Sans MT" pitchFamily="34" charset="0"/>
            </a:endParaRPr>
          </a:p>
          <a:p>
            <a:pPr marL="547688" lvl="1" indent="-273050">
              <a:spcBef>
                <a:spcPts val="500"/>
              </a:spcBef>
              <a:buClr>
                <a:schemeClr val="accent2"/>
              </a:buClr>
              <a:buSzPct val="76000"/>
              <a:buFont typeface="Wingdings 3" pitchFamily="18" charset="2"/>
              <a:buChar char=""/>
            </a:pPr>
            <a:r>
              <a:rPr lang="ja-JP" altLang="en-US" sz="1400" dirty="0">
                <a:latin typeface="Gill Sans MT" pitchFamily="34" charset="0"/>
              </a:rPr>
              <a:t>クリエイティブ・コモンズ・ライセンスを付与した上で、「本ライセンスは著作権に基づいて付与しているため、著作権の無いものについて、その利用を阻害するものではない」という免責事項を付与する考え方もあり得る。（野口委員への事務局ヒアリング</a:t>
            </a:r>
            <a:r>
              <a:rPr lang="en-US" altLang="ja-JP" sz="1400" dirty="0">
                <a:latin typeface="Gill Sans MT" pitchFamily="34" charset="0"/>
              </a:rPr>
              <a:t>(1/8)</a:t>
            </a:r>
            <a:r>
              <a:rPr lang="ja-JP" altLang="en-US" sz="1400" dirty="0">
                <a:latin typeface="Gill Sans MT" pitchFamily="34" charset="0"/>
              </a:rPr>
              <a:t>より）</a:t>
            </a:r>
            <a:endParaRPr lang="en-US" altLang="ja-JP" sz="1400" dirty="0">
              <a:latin typeface="Gill Sans MT" pitchFamily="34" charset="0"/>
            </a:endParaRPr>
          </a:p>
          <a:p>
            <a:pPr marL="822325" lvl="2" indent="-228600">
              <a:lnSpc>
                <a:spcPct val="70000"/>
              </a:lnSpc>
              <a:spcBef>
                <a:spcPts val="500"/>
              </a:spcBef>
              <a:buClr>
                <a:srgbClr val="BCBCBC"/>
              </a:buClr>
              <a:buSzPct val="76000"/>
              <a:buFont typeface="Wingdings 3" pitchFamily="18" charset="2"/>
              <a:buChar char=""/>
            </a:pPr>
            <a:endParaRPr lang="en-US" altLang="ja-JP" sz="400" dirty="0" smtClean="0">
              <a:latin typeface="Gill Sans MT" pitchFamily="34" charset="0"/>
            </a:endParaRPr>
          </a:p>
          <a:p>
            <a:pPr marL="822325" lvl="2" indent="-228600">
              <a:lnSpc>
                <a:spcPct val="70000"/>
              </a:lnSpc>
              <a:spcBef>
                <a:spcPts val="500"/>
              </a:spcBef>
              <a:buClr>
                <a:srgbClr val="BCBCBC"/>
              </a:buClr>
              <a:buSzPct val="76000"/>
              <a:buFont typeface="Wingdings 3" pitchFamily="18" charset="2"/>
              <a:buChar char=""/>
            </a:pPr>
            <a:endParaRPr lang="en-US" altLang="ja-JP" sz="400" dirty="0">
              <a:latin typeface="Gill Sans MT" pitchFamily="34" charset="0"/>
            </a:endParaRPr>
          </a:p>
          <a:p>
            <a:pPr marL="273050" indent="-273050">
              <a:spcBef>
                <a:spcPts val="600"/>
              </a:spcBef>
              <a:buClr>
                <a:schemeClr val="accent1"/>
              </a:buClr>
              <a:buSzPct val="76000"/>
              <a:buFont typeface="Wingdings 3" pitchFamily="18" charset="2"/>
              <a:buChar char=""/>
            </a:pPr>
            <a:r>
              <a:rPr lang="en-US" altLang="ja-JP" sz="1400" dirty="0" err="1">
                <a:latin typeface="Gill Sans MT" pitchFamily="34" charset="0"/>
              </a:rPr>
              <a:t>AusGOAL</a:t>
            </a:r>
            <a:r>
              <a:rPr lang="ja-JP" altLang="en-US" sz="1400" dirty="0">
                <a:latin typeface="Gill Sans MT" pitchFamily="34" charset="0"/>
              </a:rPr>
              <a:t>や、</a:t>
            </a:r>
            <a:r>
              <a:rPr lang="en-US" altLang="ja-JP" sz="1400" dirty="0">
                <a:latin typeface="Gill Sans MT" pitchFamily="34" charset="0"/>
              </a:rPr>
              <a:t>NZGOAL</a:t>
            </a:r>
            <a:r>
              <a:rPr lang="ja-JP" altLang="en-US" sz="1400" dirty="0">
                <a:latin typeface="Gill Sans MT" pitchFamily="34" charset="0"/>
              </a:rPr>
              <a:t>では、権利の無いものについては</a:t>
            </a:r>
            <a:r>
              <a:rPr lang="en-US" altLang="ja-JP" sz="1400" dirty="0">
                <a:latin typeface="Gill Sans MT" pitchFamily="34" charset="0"/>
              </a:rPr>
              <a:t>”No Known Rights”</a:t>
            </a:r>
            <a:r>
              <a:rPr lang="ja-JP" altLang="en-US" sz="1400" dirty="0">
                <a:latin typeface="Gill Sans MT" pitchFamily="34" charset="0"/>
              </a:rPr>
              <a:t>という表記を行うことで対応している</a:t>
            </a:r>
            <a:endParaRPr lang="en-US" altLang="ja-JP" sz="1400" dirty="0">
              <a:latin typeface="Gill Sans MT" pitchFamily="34" charset="0"/>
            </a:endParaRPr>
          </a:p>
        </p:txBody>
      </p:sp>
      <p:sp>
        <p:nvSpPr>
          <p:cNvPr id="45062" name="Rectangle 1"/>
          <p:cNvSpPr>
            <a:spLocks noChangeArrowheads="1"/>
          </p:cNvSpPr>
          <p:nvPr/>
        </p:nvSpPr>
        <p:spPr bwMode="auto">
          <a:xfrm>
            <a:off x="5138738" y="6611938"/>
            <a:ext cx="3687762" cy="244475"/>
          </a:xfrm>
          <a:prstGeom prst="rect">
            <a:avLst/>
          </a:prstGeom>
          <a:noFill/>
          <a:ln w="9525">
            <a:noFill/>
            <a:miter lim="800000"/>
            <a:headEnd/>
            <a:tailEnd/>
          </a:ln>
        </p:spPr>
        <p:txBody>
          <a:bodyPr wrap="none" anchor="ctr">
            <a:spAutoFit/>
          </a:bodyPr>
          <a:lstStyle/>
          <a:p>
            <a:pPr eaLnBrk="0" hangingPunct="0"/>
            <a:r>
              <a:rPr lang="ja-JP" altLang="en-US" sz="1000">
                <a:latin typeface="ＭＳ Ｐゴシック" charset="-128"/>
                <a:cs typeface="Times New Roman" pitchFamily="18" charset="0"/>
              </a:rPr>
              <a:t>（クリエイティブ・コモンズ、</a:t>
            </a:r>
            <a:r>
              <a:rPr lang="en-US" altLang="ja-JP" sz="1000">
                <a:latin typeface="ＭＳ Ｐゴシック" charset="-128"/>
                <a:cs typeface="Times New Roman" pitchFamily="18" charset="0"/>
              </a:rPr>
              <a:t>AusGOAL</a:t>
            </a:r>
            <a:r>
              <a:rPr lang="ja-JP" altLang="en-US" sz="1000">
                <a:latin typeface="ＭＳ Ｐゴシック" charset="-128"/>
                <a:cs typeface="Times New Roman" pitchFamily="18" charset="0"/>
              </a:rPr>
              <a:t>、</a:t>
            </a:r>
            <a:r>
              <a:rPr lang="en-US" altLang="ja-JP" sz="1000">
                <a:latin typeface="ＭＳ Ｐゴシック" charset="-128"/>
                <a:cs typeface="Times New Roman" pitchFamily="18" charset="0"/>
              </a:rPr>
              <a:t>NZGOAL</a:t>
            </a:r>
            <a:r>
              <a:rPr lang="ja-JP" altLang="en-US" sz="1000">
                <a:latin typeface="ＭＳ Ｐゴシック" charset="-128"/>
                <a:cs typeface="Times New Roman" pitchFamily="18" charset="0"/>
              </a:rPr>
              <a:t>等より事務局作成）</a:t>
            </a:r>
            <a:endParaRPr lang="ja-JP" altLang="en-US" sz="2000">
              <a:latin typeface="ＭＳ Ｐゴシック"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p:txBody>
          <a:bodyPr/>
          <a:lstStyle/>
          <a:p>
            <a:pPr eaLnBrk="1" hangingPunct="1"/>
            <a:r>
              <a:rPr lang="ja-JP" altLang="en-US" sz="2400" smtClean="0">
                <a:solidFill>
                  <a:schemeClr val="tx1"/>
                </a:solidFill>
              </a:rPr>
              <a:t>参考１．クリエイティブ・コモンズ・ライセンスの概要①</a:t>
            </a:r>
          </a:p>
        </p:txBody>
      </p:sp>
      <p:sp>
        <p:nvSpPr>
          <p:cNvPr id="46082" name="コンテンツ プレースホルダー 2"/>
          <p:cNvSpPr>
            <a:spLocks noGrp="1"/>
          </p:cNvSpPr>
          <p:nvPr>
            <p:ph sz="quarter" idx="1"/>
          </p:nvPr>
        </p:nvSpPr>
        <p:spPr>
          <a:xfrm>
            <a:off x="558800" y="1290638"/>
            <a:ext cx="8047038" cy="2379662"/>
          </a:xfrm>
        </p:spPr>
        <p:txBody>
          <a:bodyPr/>
          <a:lstStyle/>
          <a:p>
            <a:pPr eaLnBrk="1" hangingPunct="1">
              <a:lnSpc>
                <a:spcPct val="80000"/>
              </a:lnSpc>
            </a:pPr>
            <a:r>
              <a:rPr lang="ja-JP" altLang="en-US" sz="1800" smtClean="0"/>
              <a:t>概要</a:t>
            </a:r>
            <a:endParaRPr lang="en-US" altLang="ja-JP" sz="1800" smtClean="0"/>
          </a:p>
          <a:p>
            <a:pPr lvl="1" eaLnBrk="1" hangingPunct="1">
              <a:lnSpc>
                <a:spcPct val="80000"/>
              </a:lnSpc>
            </a:pPr>
            <a:r>
              <a:rPr lang="ja-JP" altLang="en-US" sz="1600" smtClean="0">
                <a:solidFill>
                  <a:schemeClr val="tx1"/>
                </a:solidFill>
              </a:rPr>
              <a:t>クリエイティブ・コモンズとは、クリエイティブ・コモンズ・ライセンス（</a:t>
            </a:r>
            <a:r>
              <a:rPr lang="en-US" altLang="ja-JP" sz="1600" smtClean="0">
                <a:solidFill>
                  <a:schemeClr val="tx1"/>
                </a:solidFill>
              </a:rPr>
              <a:t>CC</a:t>
            </a:r>
            <a:r>
              <a:rPr lang="ja-JP" altLang="en-US" sz="1600" smtClean="0">
                <a:solidFill>
                  <a:schemeClr val="tx1"/>
                </a:solidFill>
              </a:rPr>
              <a:t>ライセンス）を提供している国際的非営利組織とそのプロジェクトの総称。</a:t>
            </a:r>
            <a:endParaRPr lang="en-US" altLang="ja-JP" sz="1600" smtClean="0">
              <a:solidFill>
                <a:schemeClr val="tx1"/>
              </a:solidFill>
            </a:endParaRPr>
          </a:p>
          <a:p>
            <a:pPr lvl="1" eaLnBrk="1" hangingPunct="1">
              <a:lnSpc>
                <a:spcPct val="80000"/>
              </a:lnSpc>
            </a:pPr>
            <a:r>
              <a:rPr lang="en-US" altLang="ja-JP" sz="1600" smtClean="0">
                <a:solidFill>
                  <a:schemeClr val="tx1"/>
                </a:solidFill>
              </a:rPr>
              <a:t>2001</a:t>
            </a:r>
            <a:r>
              <a:rPr lang="ja-JP" altLang="en-US" sz="1600" smtClean="0">
                <a:solidFill>
                  <a:schemeClr val="tx1"/>
                </a:solidFill>
              </a:rPr>
              <a:t>年に組織が設立され、</a:t>
            </a:r>
            <a:r>
              <a:rPr lang="en-US" altLang="ja-JP" sz="1600" smtClean="0">
                <a:solidFill>
                  <a:schemeClr val="tx1"/>
                </a:solidFill>
              </a:rPr>
              <a:t>2002</a:t>
            </a:r>
            <a:r>
              <a:rPr lang="ja-JP" altLang="en-US" sz="1600" smtClean="0">
                <a:solidFill>
                  <a:schemeClr val="tx1"/>
                </a:solidFill>
              </a:rPr>
              <a:t>年にアメリカにおいて、ライセンスの最初のバージョンが公開されている。（日本では</a:t>
            </a:r>
            <a:r>
              <a:rPr lang="en-US" altLang="ja-JP" sz="1600" smtClean="0">
                <a:solidFill>
                  <a:schemeClr val="tx1"/>
                </a:solidFill>
              </a:rPr>
              <a:t>2004</a:t>
            </a:r>
            <a:r>
              <a:rPr lang="ja-JP" altLang="en-US" sz="1600" smtClean="0">
                <a:solidFill>
                  <a:schemeClr val="tx1"/>
                </a:solidFill>
              </a:rPr>
              <a:t>年に最初のバージョンが公開）</a:t>
            </a:r>
            <a:endParaRPr lang="en-US" altLang="ja-JP" sz="1600" smtClean="0">
              <a:solidFill>
                <a:schemeClr val="tx1"/>
              </a:solidFill>
            </a:endParaRPr>
          </a:p>
          <a:p>
            <a:pPr lvl="1" eaLnBrk="1" hangingPunct="1">
              <a:lnSpc>
                <a:spcPct val="80000"/>
              </a:lnSpc>
            </a:pPr>
            <a:r>
              <a:rPr lang="en-US" altLang="ja-JP" sz="1600" smtClean="0">
                <a:solidFill>
                  <a:schemeClr val="tx1"/>
                </a:solidFill>
              </a:rPr>
              <a:t>CC</a:t>
            </a:r>
            <a:r>
              <a:rPr lang="ja-JP" altLang="en-US" sz="1600" smtClean="0">
                <a:solidFill>
                  <a:schemeClr val="tx1"/>
                </a:solidFill>
              </a:rPr>
              <a:t>ライセンスはインターネット時代のための新しい著作権ルールの普及を目指し、様々な作品の作者が自ら「この条件を守れば私の作品を自由に使って良いですよ」という意思表示をするためのツールである。</a:t>
            </a:r>
            <a:endParaRPr lang="en-US" altLang="ja-JP" sz="1600" smtClean="0">
              <a:solidFill>
                <a:schemeClr val="tx1"/>
              </a:solidFill>
            </a:endParaRPr>
          </a:p>
          <a:p>
            <a:pPr lvl="1" eaLnBrk="1" hangingPunct="1">
              <a:lnSpc>
                <a:spcPct val="80000"/>
              </a:lnSpc>
            </a:pPr>
            <a:r>
              <a:rPr lang="en-US" altLang="ja-JP" sz="1600" smtClean="0">
                <a:solidFill>
                  <a:schemeClr val="tx1"/>
                </a:solidFill>
              </a:rPr>
              <a:t>CC</a:t>
            </a:r>
            <a:r>
              <a:rPr lang="ja-JP" altLang="en-US" sz="1600" smtClean="0">
                <a:solidFill>
                  <a:schemeClr val="tx1"/>
                </a:solidFill>
              </a:rPr>
              <a:t>ライセンスを利用することで、作者は著作権を保持したまま作品を自由に流通させることができ、受け手はライセンス条件の範囲内で再配布やリミックスなどをすることができる。</a:t>
            </a:r>
            <a:endParaRPr lang="en-US" altLang="ja-JP" sz="1600" smtClean="0">
              <a:solidFill>
                <a:schemeClr val="tx1"/>
              </a:solidFill>
            </a:endParaRPr>
          </a:p>
          <a:p>
            <a:pPr lvl="1" eaLnBrk="1" hangingPunct="1">
              <a:lnSpc>
                <a:spcPct val="80000"/>
              </a:lnSpc>
            </a:pPr>
            <a:endParaRPr lang="en-US" altLang="ja-JP" sz="160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F50EC95A-1C0C-4228-90F0-344183D8569D}" type="slidenum">
              <a:rPr lang="ja-JP" altLang="en-US" smtClean="0"/>
              <a:pPr>
                <a:defRPr/>
              </a:pPr>
              <a:t>26</a:t>
            </a:fld>
            <a:endParaRPr lang="ja-JP" altLang="en-US" dirty="0"/>
          </a:p>
        </p:txBody>
      </p:sp>
      <p:sp>
        <p:nvSpPr>
          <p:cNvPr id="46084" name="テキスト ボックス 7"/>
          <p:cNvSpPr txBox="1">
            <a:spLocks noChangeArrowheads="1"/>
          </p:cNvSpPr>
          <p:nvPr/>
        </p:nvSpPr>
        <p:spPr bwMode="auto">
          <a:xfrm>
            <a:off x="4962525" y="6608763"/>
            <a:ext cx="3482975" cy="244475"/>
          </a:xfrm>
          <a:prstGeom prst="rect">
            <a:avLst/>
          </a:prstGeom>
          <a:noFill/>
          <a:ln w="9525">
            <a:noFill/>
            <a:miter lim="800000"/>
            <a:headEnd/>
            <a:tailEnd/>
          </a:ln>
        </p:spPr>
        <p:txBody>
          <a:bodyPr>
            <a:spAutoFit/>
          </a:bodyPr>
          <a:lstStyle/>
          <a:p>
            <a:r>
              <a:rPr lang="en-US" altLang="ja-JP" sz="1000"/>
              <a:t>(</a:t>
            </a:r>
            <a:r>
              <a:rPr lang="ja-JP" altLang="en-US" sz="1000"/>
              <a:t>クリエイティブ・コモンズ・ジャパン　ウェブサイトより抜粋）</a:t>
            </a:r>
            <a:endParaRPr lang="en-US" altLang="ja-JP" sz="1000"/>
          </a:p>
        </p:txBody>
      </p:sp>
      <p:pic>
        <p:nvPicPr>
          <p:cNvPr id="46085" name="Picture 2" descr="http://creativecommons.jp/wp/wp-content/uploads/images/licenses/3strata.png"/>
          <p:cNvPicPr>
            <a:picLocks noChangeAspect="1" noChangeArrowheads="1"/>
          </p:cNvPicPr>
          <p:nvPr/>
        </p:nvPicPr>
        <p:blipFill>
          <a:blip r:embed="rId3"/>
          <a:srcRect/>
          <a:stretch>
            <a:fillRect/>
          </a:stretch>
        </p:blipFill>
        <p:spPr bwMode="auto">
          <a:xfrm>
            <a:off x="5019675" y="4173538"/>
            <a:ext cx="3644900" cy="2051050"/>
          </a:xfrm>
          <a:prstGeom prst="rect">
            <a:avLst/>
          </a:prstGeom>
          <a:noFill/>
          <a:ln w="9525">
            <a:noFill/>
            <a:miter lim="800000"/>
            <a:headEnd/>
            <a:tailEnd/>
          </a:ln>
        </p:spPr>
      </p:pic>
      <p:sp>
        <p:nvSpPr>
          <p:cNvPr id="46086" name="コンテンツ プレースホルダー 2"/>
          <p:cNvSpPr txBox="1">
            <a:spLocks/>
          </p:cNvSpPr>
          <p:nvPr/>
        </p:nvSpPr>
        <p:spPr bwMode="auto">
          <a:xfrm>
            <a:off x="458788" y="3914775"/>
            <a:ext cx="4405312" cy="2578100"/>
          </a:xfrm>
          <a:prstGeom prst="rect">
            <a:avLst/>
          </a:prstGeom>
          <a:noFill/>
          <a:ln w="9525">
            <a:noFill/>
            <a:miter lim="800000"/>
            <a:headEnd/>
            <a:tailEnd/>
          </a:ln>
        </p:spPr>
        <p:txBody>
          <a:bodyPr/>
          <a:lstStyle/>
          <a:p>
            <a:pPr marL="342900" indent="-342900">
              <a:lnSpc>
                <a:spcPct val="80000"/>
              </a:lnSpc>
              <a:spcBef>
                <a:spcPts val="600"/>
              </a:spcBef>
              <a:buClr>
                <a:schemeClr val="accent1"/>
              </a:buClr>
              <a:buSzPct val="76000"/>
              <a:buFont typeface="Wingdings 3" pitchFamily="18" charset="2"/>
              <a:buChar char=""/>
            </a:pPr>
            <a:r>
              <a:rPr lang="ja-JP" altLang="en-US">
                <a:latin typeface="Gill Sans MT" pitchFamily="34" charset="0"/>
              </a:rPr>
              <a:t>ライセンスの特徴</a:t>
            </a:r>
            <a:endParaRPr lang="en-US" altLang="ja-JP">
              <a:latin typeface="Gill Sans MT" pitchFamily="34" charset="0"/>
            </a:endParaRPr>
          </a:p>
          <a:p>
            <a:pPr marL="617538" lvl="1" indent="-342900">
              <a:lnSpc>
                <a:spcPct val="80000"/>
              </a:lnSpc>
              <a:spcBef>
                <a:spcPts val="500"/>
              </a:spcBef>
              <a:buClr>
                <a:schemeClr val="accent2"/>
              </a:buClr>
              <a:buSzPct val="76000"/>
              <a:buFont typeface="Wingdings 3" pitchFamily="18" charset="2"/>
              <a:buChar char=""/>
            </a:pPr>
            <a:r>
              <a:rPr lang="en-US" altLang="ja-JP" sz="1600">
                <a:latin typeface="Gill Sans MT" pitchFamily="34" charset="0"/>
              </a:rPr>
              <a:t>CC</a:t>
            </a:r>
            <a:r>
              <a:rPr lang="ja-JP" altLang="en-US" sz="1600">
                <a:latin typeface="Gill Sans MT" pitchFamily="34" charset="0"/>
              </a:rPr>
              <a:t>ライセンスは三つの要素によってその効果を保証しようとしている。</a:t>
            </a:r>
            <a:endParaRPr lang="en-US" altLang="ja-JP" sz="160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a:latin typeface="Gill Sans MT" pitchFamily="34" charset="0"/>
              </a:rPr>
              <a:t>法律に詳しくない人でもライセンスの内容がすぐに理解できる簡潔な説明文として、「コモンズ証」</a:t>
            </a:r>
            <a:endParaRPr lang="en-US" altLang="ja-JP" sz="140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a:latin typeface="Gill Sans MT" pitchFamily="34" charset="0"/>
              </a:rPr>
              <a:t>同じ内容を法律の専門家が読むために法的に記述した「利用許諾」（ライセンス原文）</a:t>
            </a:r>
            <a:endParaRPr lang="en-US" altLang="ja-JP" sz="140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a:latin typeface="Gill Sans MT" pitchFamily="34" charset="0"/>
              </a:rPr>
              <a:t>検索エンジンが利用するための、作品そのもの（コンテンツ）に付随する説明的な情報である「メタデータ」</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p:txBody>
          <a:bodyPr/>
          <a:lstStyle/>
          <a:p>
            <a:pPr eaLnBrk="1" hangingPunct="1"/>
            <a:r>
              <a:rPr lang="ja-JP" altLang="en-US" sz="2400" smtClean="0">
                <a:solidFill>
                  <a:schemeClr val="tx1"/>
                </a:solidFill>
              </a:rPr>
              <a:t>参考１．クリエイティブ・コモンズ・ライセンスの概要②</a:t>
            </a:r>
          </a:p>
        </p:txBody>
      </p:sp>
      <p:sp>
        <p:nvSpPr>
          <p:cNvPr id="48130" name="コンテンツ プレースホルダー 2"/>
          <p:cNvSpPr>
            <a:spLocks noGrp="1"/>
          </p:cNvSpPr>
          <p:nvPr>
            <p:ph sz="quarter" idx="1"/>
          </p:nvPr>
        </p:nvSpPr>
        <p:spPr>
          <a:xfrm>
            <a:off x="371475" y="1090613"/>
            <a:ext cx="3681413" cy="5399087"/>
          </a:xfrm>
        </p:spPr>
        <p:txBody>
          <a:bodyPr/>
          <a:lstStyle/>
          <a:p>
            <a:pPr marL="266700" indent="-266700" eaLnBrk="1" hangingPunct="1"/>
            <a:r>
              <a:rPr lang="ja-JP" altLang="en-US" sz="1800" dirty="0" smtClean="0"/>
              <a:t>クリエイティブ・コモンズは、右の２つの条件を選択することでライセンスを選ぶことができる。</a:t>
            </a:r>
            <a:endParaRPr lang="en-US" altLang="ja-JP" sz="1800" dirty="0" smtClean="0"/>
          </a:p>
          <a:p>
            <a:pPr marL="447675" lvl="1" indent="-68263" eaLnBrk="1" hangingPunct="1">
              <a:buClr>
                <a:schemeClr val="tx1"/>
              </a:buClr>
              <a:buFontTx/>
              <a:buAutoNum type="circleNumDbPlain"/>
            </a:pPr>
            <a:r>
              <a:rPr lang="ja-JP" altLang="en-US" sz="1400" dirty="0" smtClean="0">
                <a:solidFill>
                  <a:schemeClr val="tx1"/>
                </a:solidFill>
              </a:rPr>
              <a:t>あなたの作品の改変を許しますか（</a:t>
            </a:r>
            <a:r>
              <a:rPr lang="en-US" altLang="ja-JP" sz="1400" dirty="0" smtClean="0">
                <a:solidFill>
                  <a:schemeClr val="tx1"/>
                </a:solidFill>
              </a:rPr>
              <a:t>3</a:t>
            </a:r>
            <a:r>
              <a:rPr lang="ja-JP" altLang="en-US" sz="1400" dirty="0" smtClean="0">
                <a:solidFill>
                  <a:schemeClr val="tx1"/>
                </a:solidFill>
              </a:rPr>
              <a:t>つから選択）</a:t>
            </a:r>
            <a:endParaRPr lang="en-US" altLang="ja-JP" sz="1400" dirty="0" smtClean="0">
              <a:solidFill>
                <a:schemeClr val="tx1"/>
              </a:solidFill>
            </a:endParaRPr>
          </a:p>
          <a:p>
            <a:pPr marL="447675" lvl="1" indent="-68263" eaLnBrk="1" hangingPunct="1">
              <a:buClr>
                <a:schemeClr val="tx1"/>
              </a:buClr>
              <a:buFontTx/>
              <a:buAutoNum type="circleNumDbPlain"/>
            </a:pPr>
            <a:r>
              <a:rPr lang="ja-JP" altLang="en-US" sz="1400" dirty="0" smtClean="0">
                <a:solidFill>
                  <a:schemeClr val="tx1"/>
                </a:solidFill>
              </a:rPr>
              <a:t>あなたの作品の商用利用を許しますか（</a:t>
            </a:r>
            <a:r>
              <a:rPr lang="en-US" altLang="ja-JP" sz="1400" dirty="0" smtClean="0">
                <a:solidFill>
                  <a:schemeClr val="tx1"/>
                </a:solidFill>
              </a:rPr>
              <a:t>2</a:t>
            </a:r>
            <a:r>
              <a:rPr lang="ja-JP" altLang="en-US" sz="1400" dirty="0" smtClean="0">
                <a:solidFill>
                  <a:schemeClr val="tx1"/>
                </a:solidFill>
              </a:rPr>
              <a:t>つから選択）</a:t>
            </a:r>
          </a:p>
          <a:p>
            <a:pPr marL="628650" lvl="1" indent="-68263" eaLnBrk="1" hangingPunct="1"/>
            <a:r>
              <a:rPr lang="ja-JP" altLang="en-US" sz="1200" dirty="0" smtClean="0">
                <a:solidFill>
                  <a:schemeClr val="tx1"/>
                </a:solidFill>
              </a:rPr>
              <a:t>この</a:t>
            </a:r>
            <a:r>
              <a:rPr lang="en-US" altLang="ja-JP" sz="1200" dirty="0" smtClean="0">
                <a:solidFill>
                  <a:schemeClr val="tx1"/>
                </a:solidFill>
              </a:rPr>
              <a:t>2</a:t>
            </a:r>
            <a:r>
              <a:rPr lang="ja-JP" altLang="en-US" sz="1200" dirty="0" err="1" smtClean="0">
                <a:solidFill>
                  <a:schemeClr val="tx1"/>
                </a:solidFill>
              </a:rPr>
              <a:t>つの</a:t>
            </a:r>
            <a:r>
              <a:rPr lang="ja-JP" altLang="en-US" sz="1200" dirty="0" smtClean="0">
                <a:solidFill>
                  <a:schemeClr val="tx1"/>
                </a:solidFill>
              </a:rPr>
              <a:t>質問の回答から、</a:t>
            </a:r>
            <a:r>
              <a:rPr lang="en-US" altLang="ja-JP" sz="1200" dirty="0" smtClean="0">
                <a:solidFill>
                  <a:schemeClr val="tx1"/>
                </a:solidFill>
              </a:rPr>
              <a:t>6</a:t>
            </a:r>
            <a:r>
              <a:rPr lang="ja-JP" altLang="en-US" sz="1200" dirty="0" err="1" smtClean="0">
                <a:solidFill>
                  <a:schemeClr val="tx1"/>
                </a:solidFill>
              </a:rPr>
              <a:t>つの</a:t>
            </a:r>
            <a:r>
              <a:rPr lang="ja-JP" altLang="en-US" sz="1200" dirty="0" smtClean="0">
                <a:solidFill>
                  <a:schemeClr val="tx1"/>
                </a:solidFill>
              </a:rPr>
              <a:t>ライセンスが生成される。</a:t>
            </a:r>
            <a:endParaRPr lang="en-US" altLang="ja-JP" sz="1200" dirty="0" smtClean="0">
              <a:solidFill>
                <a:schemeClr val="tx1"/>
              </a:solidFill>
            </a:endParaRPr>
          </a:p>
          <a:p>
            <a:pPr marL="628650" lvl="1" indent="-68263" eaLnBrk="1" hangingPunct="1"/>
            <a:r>
              <a:rPr lang="ja-JP" altLang="en-US" sz="1200" dirty="0" smtClean="0">
                <a:solidFill>
                  <a:schemeClr val="tx1"/>
                </a:solidFill>
              </a:rPr>
              <a:t>出典表示についてはどのライセンスにおいても求めることになっている。</a:t>
            </a:r>
            <a:endParaRPr lang="en-US" altLang="ja-JP" sz="1200" dirty="0" smtClean="0">
              <a:solidFill>
                <a:schemeClr val="tx1"/>
              </a:solidFill>
            </a:endParaRPr>
          </a:p>
          <a:p>
            <a:pPr marL="628650" lvl="1" indent="-68263" eaLnBrk="1" hangingPunct="1">
              <a:lnSpc>
                <a:spcPct val="80000"/>
              </a:lnSpc>
            </a:pPr>
            <a:endParaRPr lang="en-US" altLang="ja-JP" sz="100" dirty="0" smtClean="0">
              <a:solidFill>
                <a:schemeClr val="tx1"/>
              </a:solidFill>
            </a:endParaRPr>
          </a:p>
          <a:p>
            <a:pPr marL="266700" indent="-266700" eaLnBrk="1" hangingPunct="1"/>
            <a:r>
              <a:rPr lang="ja-JP" altLang="en-US" sz="1800" dirty="0" smtClean="0"/>
              <a:t>ライセンスが自動的に右上に生成され、右下にウェブサイトに記載すべき事項が表示される。</a:t>
            </a:r>
            <a:endParaRPr lang="en-US" altLang="ja-JP" sz="1800" dirty="0"/>
          </a:p>
          <a:p>
            <a:pPr marL="476250" lvl="1" indent="-182563" eaLnBrk="1" hangingPunct="1">
              <a:spcBef>
                <a:spcPts val="0"/>
              </a:spcBef>
              <a:buFont typeface="Wingdings 3" pitchFamily="18" charset="2"/>
              <a:buNone/>
            </a:pPr>
            <a:r>
              <a:rPr lang="en-US" altLang="ja-JP" sz="1400" dirty="0" smtClean="0">
                <a:solidFill>
                  <a:schemeClr val="tx1"/>
                </a:solidFill>
              </a:rPr>
              <a:t>※</a:t>
            </a:r>
            <a:r>
              <a:rPr lang="ja-JP" altLang="en-US" sz="1400" dirty="0" smtClean="0">
                <a:solidFill>
                  <a:schemeClr val="tx1"/>
                </a:solidFill>
              </a:rPr>
              <a:t>改変を許可する場合も、著作者の人格権を侵害するものは除外される</a:t>
            </a:r>
          </a:p>
          <a:p>
            <a:pPr marL="361950" lvl="1" indent="0" eaLnBrk="1" hangingPunct="1">
              <a:spcBef>
                <a:spcPts val="0"/>
              </a:spcBef>
              <a:buFont typeface="Wingdings 3" pitchFamily="18" charset="2"/>
              <a:buNone/>
            </a:pPr>
            <a:r>
              <a:rPr lang="ja-JP" altLang="en-US" sz="1000" dirty="0" smtClean="0">
                <a:solidFill>
                  <a:schemeClr val="tx1"/>
                </a:solidFill>
              </a:rPr>
              <a:t>世界中のほとんどの管轄地の著作権法は、ライセンサーの意向に反する派生著作物や集合著作物中での作品の使用に対して、ライセンサーが自分の氏名の表示を除去するようリクエストする権利と、それに加えて派生著作物が「名誉声望をそこなうような扱い」にあたる場合に何らかの救済を与えることのある「著作者人格権」を認めるものになっています。（米国は非常に限られた条件下でしかこのような権利を認めない点で顕著な例外となっています）</a:t>
            </a:r>
            <a:endParaRPr lang="en-US" altLang="ja-JP" sz="1000" dirty="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66FBD290-3773-4942-B9B2-C4E3BBE5C5CE}" type="slidenum">
              <a:rPr lang="ja-JP" altLang="en-US" smtClean="0"/>
              <a:pPr>
                <a:defRPr/>
              </a:pPr>
              <a:t>27</a:t>
            </a:fld>
            <a:endParaRPr lang="ja-JP" altLang="en-US" dirty="0"/>
          </a:p>
        </p:txBody>
      </p:sp>
      <p:pic>
        <p:nvPicPr>
          <p:cNvPr id="48132" name="Picture 2"/>
          <p:cNvPicPr>
            <a:picLocks noChangeAspect="1" noChangeArrowheads="1"/>
          </p:cNvPicPr>
          <p:nvPr/>
        </p:nvPicPr>
        <p:blipFill>
          <a:blip r:embed="rId3"/>
          <a:srcRect/>
          <a:stretch>
            <a:fillRect/>
          </a:stretch>
        </p:blipFill>
        <p:spPr bwMode="auto">
          <a:xfrm>
            <a:off x="4038600" y="1384300"/>
            <a:ext cx="4830763" cy="4881563"/>
          </a:xfrm>
          <a:prstGeom prst="rect">
            <a:avLst/>
          </a:prstGeom>
          <a:noFill/>
          <a:ln w="9525">
            <a:noFill/>
            <a:miter lim="800000"/>
            <a:headEnd/>
            <a:tailEnd/>
          </a:ln>
        </p:spPr>
      </p:pic>
      <p:sp>
        <p:nvSpPr>
          <p:cNvPr id="48133" name="テキスト ボックス 1"/>
          <p:cNvSpPr txBox="1">
            <a:spLocks noChangeArrowheads="1"/>
          </p:cNvSpPr>
          <p:nvPr/>
        </p:nvSpPr>
        <p:spPr bwMode="auto">
          <a:xfrm>
            <a:off x="2139950" y="6359525"/>
            <a:ext cx="2733675" cy="244475"/>
          </a:xfrm>
          <a:prstGeom prst="rect">
            <a:avLst/>
          </a:prstGeom>
          <a:noFill/>
          <a:ln w="9525">
            <a:noFill/>
            <a:miter lim="800000"/>
            <a:headEnd/>
            <a:tailEnd/>
          </a:ln>
        </p:spPr>
        <p:txBody>
          <a:bodyPr>
            <a:spAutoFit/>
          </a:bodyPr>
          <a:lstStyle/>
          <a:p>
            <a:r>
              <a:rPr lang="en-US" altLang="ja-JP" sz="1000" dirty="0"/>
              <a:t>(</a:t>
            </a:r>
            <a:r>
              <a:rPr lang="ja-JP" altLang="en-US" sz="1000" dirty="0"/>
              <a:t>クリエイティブ・コモンズ・ライセンス証より）</a:t>
            </a:r>
            <a:endParaRPr lang="en-US" altLang="ja-JP" sz="1000" dirty="0"/>
          </a:p>
        </p:txBody>
      </p:sp>
      <p:sp>
        <p:nvSpPr>
          <p:cNvPr id="48134" name="テキスト ボックス 7"/>
          <p:cNvSpPr txBox="1">
            <a:spLocks noChangeArrowheads="1"/>
          </p:cNvSpPr>
          <p:nvPr/>
        </p:nvSpPr>
        <p:spPr bwMode="auto">
          <a:xfrm>
            <a:off x="4873625" y="6604000"/>
            <a:ext cx="3571875" cy="244475"/>
          </a:xfrm>
          <a:prstGeom prst="rect">
            <a:avLst/>
          </a:prstGeom>
          <a:noFill/>
          <a:ln w="9525">
            <a:noFill/>
            <a:miter lim="800000"/>
            <a:headEnd/>
            <a:tailEnd/>
          </a:ln>
        </p:spPr>
        <p:txBody>
          <a:bodyPr>
            <a:spAutoFit/>
          </a:bodyPr>
          <a:lstStyle/>
          <a:p>
            <a:r>
              <a:rPr lang="en-US" altLang="ja-JP" sz="1000"/>
              <a:t>(</a:t>
            </a:r>
            <a:r>
              <a:rPr lang="ja-JP" altLang="en-US" sz="1000"/>
              <a:t>クリエイティブ・コモンズ・ジャパン　ウェブサイトより抜粋）</a:t>
            </a:r>
            <a:endParaRPr lang="en-US" altLang="ja-JP" sz="10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p:txBody>
          <a:bodyPr/>
          <a:lstStyle/>
          <a:p>
            <a:pPr eaLnBrk="1" hangingPunct="1"/>
            <a:r>
              <a:rPr lang="ja-JP" altLang="en-US" sz="2400" smtClean="0">
                <a:solidFill>
                  <a:schemeClr val="tx1"/>
                </a:solidFill>
              </a:rPr>
              <a:t>参考２．クリエイティブ・コモンズ・ライセンスの種類</a:t>
            </a:r>
          </a:p>
        </p:txBody>
      </p:sp>
      <p:graphicFrame>
        <p:nvGraphicFramePr>
          <p:cNvPr id="50255" name="Group 79"/>
          <p:cNvGraphicFramePr>
            <a:graphicFrameLocks noGrp="1"/>
          </p:cNvGraphicFramePr>
          <p:nvPr>
            <p:extLst>
              <p:ext uri="{D42A27DB-BD31-4B8C-83A1-F6EECF244321}">
                <p14:modId xmlns:p14="http://schemas.microsoft.com/office/powerpoint/2010/main" val="2722624745"/>
              </p:ext>
            </p:extLst>
          </p:nvPr>
        </p:nvGraphicFramePr>
        <p:xfrm>
          <a:off x="468311" y="1643063"/>
          <a:ext cx="8367344" cy="4866325"/>
        </p:xfrm>
        <a:graphic>
          <a:graphicData uri="http://schemas.openxmlformats.org/drawingml/2006/table">
            <a:tbl>
              <a:tblPr/>
              <a:tblGrid>
                <a:gridCol w="1360171"/>
                <a:gridCol w="1950469"/>
                <a:gridCol w="1556938"/>
                <a:gridCol w="1413661"/>
                <a:gridCol w="2086105"/>
              </a:tblGrid>
              <a:tr h="3270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Gill Sans MT" pitchFamily="34" charset="0"/>
                          <a:ea typeface="ＭＳ Ｐゴシック" charset="-128"/>
                        </a:rPr>
                        <a:t>イメージ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ライセンス名称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要求事項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r>
              <a:tr h="327025">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出典表示</a:t>
                      </a: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商業利用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改変</a:t>
                      </a:r>
                    </a:p>
                  </a:txBody>
                  <a:tcPr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58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 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改変を許可する</a:t>
                      </a:r>
                      <a:endPar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（著作者の人格権を侵害する改変は許可しない）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（著作者の人格権を侵害する改変は許可しない）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93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790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(CC-NC-SA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pic>
        <p:nvPicPr>
          <p:cNvPr id="50244" name="Picture 4" descr="クリエイティブ・コモンズ・ライセンス"/>
          <p:cNvPicPr>
            <a:picLocks noChangeAspect="1" noChangeArrowheads="1"/>
          </p:cNvPicPr>
          <p:nvPr/>
        </p:nvPicPr>
        <p:blipFill>
          <a:blip r:embed="rId3"/>
          <a:srcRect/>
          <a:stretch>
            <a:fillRect/>
          </a:stretch>
        </p:blipFill>
        <p:spPr bwMode="auto">
          <a:xfrm>
            <a:off x="703379" y="3184195"/>
            <a:ext cx="838200" cy="295275"/>
          </a:xfrm>
          <a:prstGeom prst="rect">
            <a:avLst/>
          </a:prstGeom>
          <a:noFill/>
          <a:ln w="9525">
            <a:noFill/>
            <a:miter lim="800000"/>
            <a:headEnd/>
            <a:tailEnd/>
          </a:ln>
        </p:spPr>
      </p:pic>
      <p:pic>
        <p:nvPicPr>
          <p:cNvPr id="50245" name="Picture 6" descr="クリエイティブ・コモンズ・ライセンス"/>
          <p:cNvPicPr>
            <a:picLocks noChangeAspect="1" noChangeArrowheads="1"/>
          </p:cNvPicPr>
          <p:nvPr/>
        </p:nvPicPr>
        <p:blipFill>
          <a:blip r:embed="rId4"/>
          <a:srcRect/>
          <a:stretch>
            <a:fillRect/>
          </a:stretch>
        </p:blipFill>
        <p:spPr bwMode="auto">
          <a:xfrm>
            <a:off x="703379" y="2534907"/>
            <a:ext cx="838200" cy="295275"/>
          </a:xfrm>
          <a:prstGeom prst="rect">
            <a:avLst/>
          </a:prstGeom>
          <a:noFill/>
          <a:ln w="9525">
            <a:noFill/>
            <a:miter lim="800000"/>
            <a:headEnd/>
            <a:tailEnd/>
          </a:ln>
        </p:spPr>
      </p:pic>
      <p:pic>
        <p:nvPicPr>
          <p:cNvPr id="50246" name="Picture 8" descr="クリエイティブ・コモンズ・ライセンス"/>
          <p:cNvPicPr>
            <a:picLocks noChangeAspect="1" noChangeArrowheads="1"/>
          </p:cNvPicPr>
          <p:nvPr/>
        </p:nvPicPr>
        <p:blipFill>
          <a:blip r:embed="rId5"/>
          <a:srcRect/>
          <a:stretch>
            <a:fillRect/>
          </a:stretch>
        </p:blipFill>
        <p:spPr bwMode="auto">
          <a:xfrm>
            <a:off x="703379" y="3831895"/>
            <a:ext cx="838200" cy="295275"/>
          </a:xfrm>
          <a:prstGeom prst="rect">
            <a:avLst/>
          </a:prstGeom>
          <a:noFill/>
          <a:ln w="9525">
            <a:noFill/>
            <a:miter lim="800000"/>
            <a:headEnd/>
            <a:tailEnd/>
          </a:ln>
        </p:spPr>
      </p:pic>
      <p:pic>
        <p:nvPicPr>
          <p:cNvPr id="50247" name="Picture 10" descr="クリエイティブ・コモンズ・ライセンス"/>
          <p:cNvPicPr>
            <a:picLocks noChangeAspect="1" noChangeArrowheads="1"/>
          </p:cNvPicPr>
          <p:nvPr/>
        </p:nvPicPr>
        <p:blipFill>
          <a:blip r:embed="rId6"/>
          <a:srcRect/>
          <a:stretch>
            <a:fillRect/>
          </a:stretch>
        </p:blipFill>
        <p:spPr bwMode="auto">
          <a:xfrm>
            <a:off x="703379" y="4490707"/>
            <a:ext cx="838200" cy="295275"/>
          </a:xfrm>
          <a:prstGeom prst="rect">
            <a:avLst/>
          </a:prstGeom>
          <a:noFill/>
          <a:ln w="9525">
            <a:noFill/>
            <a:miter lim="800000"/>
            <a:headEnd/>
            <a:tailEnd/>
          </a:ln>
        </p:spPr>
      </p:pic>
      <p:pic>
        <p:nvPicPr>
          <p:cNvPr id="50248" name="Picture 12" descr="クリエイティブ・コモンズ・ライセンス"/>
          <p:cNvPicPr>
            <a:picLocks noChangeAspect="1" noChangeArrowheads="1"/>
          </p:cNvPicPr>
          <p:nvPr/>
        </p:nvPicPr>
        <p:blipFill>
          <a:blip r:embed="rId7"/>
          <a:srcRect/>
          <a:stretch>
            <a:fillRect/>
          </a:stretch>
        </p:blipFill>
        <p:spPr bwMode="auto">
          <a:xfrm>
            <a:off x="703379" y="5200320"/>
            <a:ext cx="838200" cy="295275"/>
          </a:xfrm>
          <a:prstGeom prst="rect">
            <a:avLst/>
          </a:prstGeom>
          <a:noFill/>
          <a:ln w="9525">
            <a:noFill/>
            <a:miter lim="800000"/>
            <a:headEnd/>
            <a:tailEnd/>
          </a:ln>
        </p:spPr>
      </p:pic>
      <p:pic>
        <p:nvPicPr>
          <p:cNvPr id="50249" name="Picture 14" descr="クリエイティブ・コモンズ・ライセンス"/>
          <p:cNvPicPr>
            <a:picLocks noChangeAspect="1" noChangeArrowheads="1"/>
          </p:cNvPicPr>
          <p:nvPr/>
        </p:nvPicPr>
        <p:blipFill>
          <a:blip r:embed="rId8"/>
          <a:srcRect/>
          <a:stretch>
            <a:fillRect/>
          </a:stretch>
        </p:blipFill>
        <p:spPr bwMode="auto">
          <a:xfrm>
            <a:off x="703379" y="5992482"/>
            <a:ext cx="838200" cy="295275"/>
          </a:xfrm>
          <a:prstGeom prst="rect">
            <a:avLst/>
          </a:prstGeom>
          <a:noFill/>
          <a:ln w="9525">
            <a:noFill/>
            <a:miter lim="800000"/>
            <a:headEnd/>
            <a:tailEnd/>
          </a:ln>
        </p:spPr>
      </p:pic>
      <p:sp>
        <p:nvSpPr>
          <p:cNvPr id="50250" name="コンテンツ プレースホルダー 2"/>
          <p:cNvSpPr>
            <a:spLocks noGrp="1"/>
          </p:cNvSpPr>
          <p:nvPr>
            <p:ph sz="quarter" idx="1"/>
          </p:nvPr>
        </p:nvSpPr>
        <p:spPr>
          <a:xfrm>
            <a:off x="457200" y="1290638"/>
            <a:ext cx="8229600" cy="1201737"/>
          </a:xfrm>
        </p:spPr>
        <p:txBody>
          <a:bodyPr/>
          <a:lstStyle/>
          <a:p>
            <a:pPr eaLnBrk="1" hangingPunct="1"/>
            <a:r>
              <a:rPr lang="ja-JP" altLang="en-US" sz="1600" smtClean="0"/>
              <a:t>非営利限定を選択可（</a:t>
            </a:r>
            <a:r>
              <a:rPr lang="en-US" altLang="ja-JP" sz="1600" smtClean="0"/>
              <a:t>AusGOAL</a:t>
            </a:r>
            <a:r>
              <a:rPr lang="ja-JP" altLang="en-US" sz="1600" smtClean="0"/>
              <a:t>、</a:t>
            </a:r>
            <a:r>
              <a:rPr lang="en-US" altLang="ja-JP" sz="1600" smtClean="0"/>
              <a:t>NZGOAL</a:t>
            </a:r>
            <a:r>
              <a:rPr lang="ja-JP" altLang="en-US" sz="1600" smtClean="0"/>
              <a:t>も、原則として下記</a:t>
            </a:r>
            <a:r>
              <a:rPr lang="en-US" altLang="ja-JP" sz="1600" smtClean="0"/>
              <a:t>6</a:t>
            </a:r>
            <a:r>
              <a:rPr lang="ja-JP" altLang="en-US" sz="1600" smtClean="0"/>
              <a:t>つのライセンスを使用）</a:t>
            </a:r>
            <a:endParaRPr lang="en-US" altLang="ja-JP" sz="1600" smtClean="0"/>
          </a:p>
        </p:txBody>
      </p:sp>
      <p:sp>
        <p:nvSpPr>
          <p:cNvPr id="3" name="スライド番号プレースホルダー 2"/>
          <p:cNvSpPr>
            <a:spLocks noGrp="1"/>
          </p:cNvSpPr>
          <p:nvPr>
            <p:ph type="sldNum" sz="quarter" idx="10"/>
          </p:nvPr>
        </p:nvSpPr>
        <p:spPr/>
        <p:txBody>
          <a:bodyPr/>
          <a:lstStyle/>
          <a:p>
            <a:pPr>
              <a:defRPr/>
            </a:pPr>
            <a:fld id="{2A512940-C0E6-42E4-B944-813B6C7176E2}" type="slidenum">
              <a:rPr lang="ja-JP" altLang="en-US" smtClean="0"/>
              <a:pPr>
                <a:defRPr/>
              </a:pPr>
              <a:t>28</a:t>
            </a:fld>
            <a:endParaRPr lang="ja-JP" altLang="en-US" dirty="0"/>
          </a:p>
        </p:txBody>
      </p:sp>
      <p:sp>
        <p:nvSpPr>
          <p:cNvPr id="50252" name="テキスト ボックス 12"/>
          <p:cNvSpPr txBox="1">
            <a:spLocks noChangeArrowheads="1"/>
          </p:cNvSpPr>
          <p:nvPr/>
        </p:nvSpPr>
        <p:spPr bwMode="auto">
          <a:xfrm>
            <a:off x="4749800" y="6604000"/>
            <a:ext cx="3937000" cy="244475"/>
          </a:xfrm>
          <a:prstGeom prst="rect">
            <a:avLst/>
          </a:prstGeom>
          <a:noFill/>
          <a:ln w="9525">
            <a:noFill/>
            <a:miter lim="800000"/>
            <a:headEnd/>
            <a:tailEnd/>
          </a:ln>
        </p:spPr>
        <p:txBody>
          <a:bodyPr>
            <a:spAutoFit/>
          </a:bodyPr>
          <a:lstStyle/>
          <a:p>
            <a:r>
              <a:rPr lang="en-US" altLang="ja-JP" sz="1000"/>
              <a:t>(</a:t>
            </a:r>
            <a:r>
              <a:rPr lang="ja-JP" altLang="en-US" sz="1000"/>
              <a:t>クリエイティブ・コモンズ・ジャパン　ウェブサイト等より事務局作成）</a:t>
            </a:r>
            <a:endParaRPr lang="en-US" altLang="ja-JP" sz="10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タイトル 1"/>
          <p:cNvSpPr>
            <a:spLocks noGrp="1"/>
          </p:cNvSpPr>
          <p:nvPr>
            <p:ph type="title"/>
          </p:nvPr>
        </p:nvSpPr>
        <p:spPr/>
        <p:txBody>
          <a:bodyPr/>
          <a:lstStyle/>
          <a:p>
            <a:pPr eaLnBrk="1" hangingPunct="1"/>
            <a:r>
              <a:rPr lang="ja-JP" altLang="en-US" sz="2400" smtClean="0">
                <a:solidFill>
                  <a:schemeClr val="tx1"/>
                </a:solidFill>
              </a:rPr>
              <a:t>参考３．クリエイティブ・コモンズ・ライセンスをつけて、</a:t>
            </a:r>
            <a:r>
              <a:rPr lang="en-US" altLang="ja-JP" sz="2400" smtClean="0">
                <a:solidFill>
                  <a:schemeClr val="tx1"/>
                </a:solidFill>
              </a:rPr>
              <a:t/>
            </a:r>
            <a:br>
              <a:rPr lang="en-US" altLang="ja-JP" sz="2400" smtClean="0">
                <a:solidFill>
                  <a:schemeClr val="tx1"/>
                </a:solidFill>
              </a:rPr>
            </a:br>
            <a:r>
              <a:rPr lang="ja-JP" altLang="en-US" sz="2400" smtClean="0">
                <a:solidFill>
                  <a:schemeClr val="tx1"/>
                </a:solidFill>
              </a:rPr>
              <a:t>　　　　利益を得る場合①</a:t>
            </a:r>
          </a:p>
        </p:txBody>
      </p:sp>
      <p:sp>
        <p:nvSpPr>
          <p:cNvPr id="3" name="スライド番号プレースホルダー 2"/>
          <p:cNvSpPr>
            <a:spLocks noGrp="1"/>
          </p:cNvSpPr>
          <p:nvPr>
            <p:ph type="sldNum" sz="quarter" idx="10"/>
          </p:nvPr>
        </p:nvSpPr>
        <p:spPr/>
        <p:txBody>
          <a:bodyPr/>
          <a:lstStyle/>
          <a:p>
            <a:pPr>
              <a:defRPr/>
            </a:pPr>
            <a:fld id="{EF63F441-3144-49B2-8320-8EC4A127515F}" type="slidenum">
              <a:rPr lang="ja-JP" altLang="en-US" smtClean="0"/>
              <a:pPr>
                <a:defRPr/>
              </a:pPr>
              <a:t>29</a:t>
            </a:fld>
            <a:endParaRPr lang="ja-JP" altLang="en-US" dirty="0"/>
          </a:p>
        </p:txBody>
      </p:sp>
      <p:sp>
        <p:nvSpPr>
          <p:cNvPr id="52227" name="テキスト ボックス 4"/>
          <p:cNvSpPr txBox="1">
            <a:spLocks noChangeArrowheads="1"/>
          </p:cNvSpPr>
          <p:nvPr/>
        </p:nvSpPr>
        <p:spPr bwMode="auto">
          <a:xfrm>
            <a:off x="539750" y="1390650"/>
            <a:ext cx="8135938" cy="3970338"/>
          </a:xfrm>
          <a:prstGeom prst="rect">
            <a:avLst/>
          </a:prstGeom>
          <a:noFill/>
          <a:ln w="9525">
            <a:solidFill>
              <a:schemeClr val="tx1"/>
            </a:solidFill>
            <a:miter lim="800000"/>
            <a:headEnd/>
            <a:tailEnd/>
          </a:ln>
        </p:spPr>
        <p:txBody>
          <a:bodyPr>
            <a:spAutoFit/>
          </a:bodyPr>
          <a:lstStyle/>
          <a:p>
            <a:r>
              <a:rPr lang="ja-JP" altLang="en-US" sz="1200"/>
              <a:t>▷ クリエイティブ・コモンズ・ライセンスを付けて公表している作品でも利益を得ることはできますか？</a:t>
            </a:r>
          </a:p>
          <a:p>
            <a:endParaRPr lang="ja-JP" altLang="en-US" sz="1200"/>
          </a:p>
          <a:p>
            <a:r>
              <a:rPr lang="ja-JP" altLang="en-US" sz="1200"/>
              <a:t>もちろんです。</a:t>
            </a:r>
          </a:p>
          <a:p>
            <a:r>
              <a:rPr lang="ja-JP" altLang="en-US" sz="1200"/>
              <a:t>まず、クリエイティブ・コモンズ・ライセンスは排他的なものではありませんので、クリエイティブ・コモンズ・ライセンスで公表している作品をもって、別途利用許諾契約を行って収益を得ることも可能です。</a:t>
            </a:r>
          </a:p>
          <a:p>
            <a:r>
              <a:rPr lang="ja-JP" altLang="en-US" sz="1200"/>
              <a:t>次に、クリエイティブ・コモンズ・ライセンスは「非営利」という条件を選択することができる点が画期的と言えます。「非営利」の条件をつけて、「このクリエイティブ・コモンズ・ライセンスでの利用は、非営利目的である場合に限って許可する」とすることにより、営利目的でない範囲で作品を最大限に広く流通させることができ、その一方で商業的な利用については別途の許可を要することによって、著作権者自身が作品の利用をコントロールできるようになっています。</a:t>
            </a:r>
          </a:p>
          <a:p>
            <a:endParaRPr lang="ja-JP" altLang="en-US" sz="1200"/>
          </a:p>
          <a:p>
            <a:r>
              <a:rPr lang="en-US" altLang="ja-JP" sz="1200"/>
              <a:t>NC</a:t>
            </a:r>
            <a:r>
              <a:rPr lang="ja-JP" altLang="en-US" sz="1200"/>
              <a:t>（非営利目的での利用を許諾する条件）についての注意事項</a:t>
            </a:r>
          </a:p>
          <a:p>
            <a:r>
              <a:rPr lang="ja-JP" altLang="en-US" sz="1200"/>
              <a:t>①「非営利」という条件は、作品の利用者に対して利用の目的を制限するものであって、著作権者自身がこの制限を課されることはありません。つまり、もしあなたが「非営利」を含むクリエイティブ・コモンズ・ライセンスを選んだ場合、あなたは利用者（ライセンシー）に対し「非営利」という条件、すなわち営利目的での利用を禁じる制限を課したことになります。しかし、その作品の著作権者であるあなた自身はいつでも営利を目的としてその作品を利用することが可能です。これに対し、利益を得ることを目的としてあなたの作品をコピーしたり、自らの作品等に組み込んだりすることを希望する人は、あなたはそのような利用を「非営利」によって禁止していますから、まずあなたから別途の許諾を得なければなりません。</a:t>
            </a:r>
          </a:p>
          <a:p>
            <a:endParaRPr lang="ja-JP" altLang="en-US" sz="1200"/>
          </a:p>
          <a:p>
            <a:r>
              <a:rPr lang="ja-JP" altLang="en-US" sz="1200"/>
              <a:t>②「非営利」に関する条項についての注意点：現米国法においては、ファイル共有やオンラインでの作品交換は金銭の交換がなくても商業利用とみなされます。しかしながら、正しく行われるファイル共有であれば、頒布や教育の面で非常に有益であるという考えのもと、クリエイティブ・コモンズ・ライセンスでは無償の場合に限り商業利用としていません。</a:t>
            </a:r>
          </a:p>
        </p:txBody>
      </p:sp>
      <p:sp>
        <p:nvSpPr>
          <p:cNvPr id="52228" name="正方形/長方形 5"/>
          <p:cNvSpPr>
            <a:spLocks noChangeArrowheads="1"/>
          </p:cNvSpPr>
          <p:nvPr/>
        </p:nvSpPr>
        <p:spPr bwMode="auto">
          <a:xfrm>
            <a:off x="1187450" y="5435600"/>
            <a:ext cx="7488238" cy="274638"/>
          </a:xfrm>
          <a:prstGeom prst="rect">
            <a:avLst/>
          </a:prstGeom>
          <a:noFill/>
          <a:ln w="9525">
            <a:noFill/>
            <a:miter lim="800000"/>
            <a:headEnd/>
            <a:tailEnd/>
          </a:ln>
        </p:spPr>
        <p:txBody>
          <a:bodyPr>
            <a:spAutoFit/>
          </a:bodyPr>
          <a:lstStyle/>
          <a:p>
            <a:pPr algn="r"/>
            <a:r>
              <a:rPr lang="ja-JP" altLang="ja-JP" sz="1200"/>
              <a:t>出典：クリエイティブ・コモンズ・ライセンス　</a:t>
            </a:r>
            <a:r>
              <a:rPr lang="en-US" altLang="ja-JP" sz="1200"/>
              <a:t>FAQ</a:t>
            </a:r>
            <a:r>
              <a:rPr lang="ja-JP" altLang="en-US" sz="1200"/>
              <a:t>（</a:t>
            </a:r>
            <a:r>
              <a:rPr lang="en-US" altLang="ja-JP" sz="1200"/>
              <a:t>http://creativecommons.jp/faq</a:t>
            </a:r>
            <a:r>
              <a:rPr lang="ja-JP" altLang="en-US" sz="1200"/>
              <a:t>）</a:t>
            </a:r>
            <a:endParaRPr lang="ja-JP" altLang="ja-JP" sz="12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タイトル 1"/>
          <p:cNvSpPr>
            <a:spLocks noGrp="1"/>
          </p:cNvSpPr>
          <p:nvPr>
            <p:ph type="title"/>
          </p:nvPr>
        </p:nvSpPr>
        <p:spPr>
          <a:xfrm>
            <a:off x="755650" y="2492375"/>
            <a:ext cx="7488238" cy="914400"/>
          </a:xfrm>
        </p:spPr>
        <p:txBody>
          <a:bodyPr/>
          <a:lstStyle/>
          <a:p>
            <a:pPr eaLnBrk="1" hangingPunct="1"/>
            <a:r>
              <a:rPr lang="en-US" altLang="ja-JP" sz="2800" smtClean="0">
                <a:solidFill>
                  <a:schemeClr val="tx1"/>
                </a:solidFill>
              </a:rPr>
              <a:t>1. </a:t>
            </a:r>
            <a:r>
              <a:rPr lang="ja-JP" altLang="en-US" sz="2800" smtClean="0">
                <a:solidFill>
                  <a:schemeClr val="tx1"/>
                </a:solidFill>
                <a:latin typeface="ＭＳ Ｐゴシック" charset="-128"/>
              </a:rPr>
              <a:t>海外における二次利用の基本的な考え方</a:t>
            </a:r>
            <a:endParaRPr lang="ja-JP" altLang="en-US" sz="280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D944A0FF-ADA0-45D4-8826-51DD39ECB33D}" type="slidenum">
              <a:rPr lang="ja-JP" altLang="en-US"/>
              <a:pPr>
                <a:defRPr/>
              </a:pPr>
              <a:t>3</a:t>
            </a:fld>
            <a:endParaRPr lang="ja-JP" altLang="en-US" dirty="0"/>
          </a:p>
        </p:txBody>
      </p:sp>
      <p:sp>
        <p:nvSpPr>
          <p:cNvPr id="22531" name="テキスト ボックス 4"/>
          <p:cNvSpPr txBox="1">
            <a:spLocks noChangeArrowheads="1"/>
          </p:cNvSpPr>
          <p:nvPr/>
        </p:nvSpPr>
        <p:spPr bwMode="auto">
          <a:xfrm>
            <a:off x="844550" y="3567113"/>
            <a:ext cx="6273800" cy="2012950"/>
          </a:xfrm>
          <a:prstGeom prst="rect">
            <a:avLst/>
          </a:prstGeom>
          <a:noFill/>
          <a:ln w="9525">
            <a:noFill/>
            <a:miter lim="800000"/>
            <a:headEnd/>
            <a:tailEnd/>
          </a:ln>
        </p:spPr>
        <p:txBody>
          <a:bodyPr wrap="none">
            <a:spAutoFit/>
          </a:bodyPr>
          <a:lstStyle/>
          <a:p>
            <a:r>
              <a:rPr lang="ja-JP" altLang="en-US" sz="1600" dirty="0"/>
              <a:t>（１）海外における二次利用の基本的な考え方</a:t>
            </a:r>
            <a:endParaRPr lang="en-US" altLang="ja-JP" sz="1600" dirty="0"/>
          </a:p>
          <a:p>
            <a:r>
              <a:rPr lang="ja-JP" altLang="en-US" sz="1600" dirty="0"/>
              <a:t>（２）</a:t>
            </a:r>
            <a:r>
              <a:rPr lang="en-US" altLang="ja-JP" sz="1600" dirty="0"/>
              <a:t>OECD</a:t>
            </a:r>
            <a:r>
              <a:rPr lang="ja-JP" altLang="en-US" sz="1600" dirty="0"/>
              <a:t>におけるライセンスの位置づけ</a:t>
            </a:r>
            <a:endParaRPr lang="en-US" altLang="ja-JP" sz="1600" dirty="0"/>
          </a:p>
          <a:p>
            <a:r>
              <a:rPr lang="ja-JP" altLang="en-US" sz="1600" dirty="0"/>
              <a:t>（３）英国におけるライセンスの位置づけ</a:t>
            </a:r>
            <a:endParaRPr lang="en-US" altLang="ja-JP" sz="1600" dirty="0"/>
          </a:p>
          <a:p>
            <a:r>
              <a:rPr lang="ja-JP" altLang="en-US" sz="1600" dirty="0"/>
              <a:t>（４）海外におけるデータ公開時の</a:t>
            </a:r>
            <a:r>
              <a:rPr lang="ja-JP" altLang="en-US" sz="1600" dirty="0" smtClean="0"/>
              <a:t>ライセンス付与に</a:t>
            </a:r>
            <a:r>
              <a:rPr lang="ja-JP" altLang="en-US" sz="1600" dirty="0"/>
              <a:t>あたっての確認事項</a:t>
            </a:r>
            <a:endParaRPr lang="en-US" altLang="ja-JP" sz="1600" dirty="0"/>
          </a:p>
          <a:p>
            <a:r>
              <a:rPr lang="ja-JP" altLang="en-US" sz="1400" dirty="0"/>
              <a:t>　</a:t>
            </a:r>
            <a:r>
              <a:rPr lang="ja-JP" altLang="en-US" sz="1200" dirty="0"/>
              <a:t>参考１．</a:t>
            </a:r>
            <a:r>
              <a:rPr lang="en-US" altLang="ja-JP" sz="1200" dirty="0"/>
              <a:t>NZGOAL</a:t>
            </a:r>
          </a:p>
          <a:p>
            <a:r>
              <a:rPr lang="ja-JP" altLang="en-US" sz="1200" dirty="0"/>
              <a:t>　参考２．</a:t>
            </a:r>
            <a:r>
              <a:rPr lang="en-US" altLang="ja-JP" sz="1200" dirty="0" err="1"/>
              <a:t>AusGOAL</a:t>
            </a:r>
            <a:endParaRPr lang="en-US" altLang="ja-JP" sz="1200" dirty="0"/>
          </a:p>
          <a:p>
            <a:r>
              <a:rPr lang="ja-JP" altLang="en-US" sz="1200" dirty="0"/>
              <a:t>　参考３．</a:t>
            </a:r>
            <a:r>
              <a:rPr lang="en-US" altLang="ja-JP" sz="1200" dirty="0"/>
              <a:t>OECD Recommendation of the Council for Enhanced Access and</a:t>
            </a:r>
            <a:r>
              <a:rPr lang="ja-JP" altLang="en-US" sz="1200" dirty="0"/>
              <a:t> </a:t>
            </a:r>
            <a:r>
              <a:rPr lang="en-US" altLang="ja-JP" sz="1200" dirty="0"/>
              <a:t>More Effective </a:t>
            </a:r>
          </a:p>
          <a:p>
            <a:r>
              <a:rPr lang="en-US" altLang="ja-JP" sz="1200" dirty="0"/>
              <a:t>              Use of Public Sector Information</a:t>
            </a:r>
          </a:p>
          <a:p>
            <a:r>
              <a:rPr lang="ja-JP" altLang="en-US" sz="1200" dirty="0"/>
              <a:t>　参考４．</a:t>
            </a:r>
            <a:r>
              <a:rPr lang="en-US" altLang="ja-JP" sz="1200" dirty="0"/>
              <a:t>Directive on the re-use of public sector</a:t>
            </a:r>
            <a:r>
              <a:rPr lang="ja-JP" altLang="en-US" sz="1200" dirty="0"/>
              <a:t> </a:t>
            </a:r>
            <a:r>
              <a:rPr lang="en-US" altLang="ja-JP" sz="1200" dirty="0"/>
              <a:t>information</a:t>
            </a:r>
            <a:r>
              <a:rPr lang="ja-JP" altLang="en-US" sz="1200" dirty="0"/>
              <a:t>（</a:t>
            </a:r>
            <a:r>
              <a:rPr lang="en-US" altLang="ja-JP" sz="1200" dirty="0"/>
              <a:t>EU</a:t>
            </a:r>
            <a:r>
              <a:rPr lang="ja-JP" altLang="en-US" sz="1200"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タイトル 1"/>
          <p:cNvSpPr>
            <a:spLocks noGrp="1"/>
          </p:cNvSpPr>
          <p:nvPr>
            <p:ph type="title"/>
          </p:nvPr>
        </p:nvSpPr>
        <p:spPr/>
        <p:txBody>
          <a:bodyPr/>
          <a:lstStyle/>
          <a:p>
            <a:pPr eaLnBrk="1" hangingPunct="1"/>
            <a:r>
              <a:rPr lang="ja-JP" altLang="en-US" sz="2400" smtClean="0">
                <a:solidFill>
                  <a:schemeClr val="tx1"/>
                </a:solidFill>
              </a:rPr>
              <a:t>参考３．クリエイティブ・コモンズ・ライセンスをつけて、</a:t>
            </a:r>
            <a:r>
              <a:rPr lang="en-US" altLang="ja-JP" sz="2400" smtClean="0">
                <a:solidFill>
                  <a:schemeClr val="tx1"/>
                </a:solidFill>
              </a:rPr>
              <a:t/>
            </a:r>
            <a:br>
              <a:rPr lang="en-US" altLang="ja-JP" sz="2400" smtClean="0">
                <a:solidFill>
                  <a:schemeClr val="tx1"/>
                </a:solidFill>
              </a:rPr>
            </a:br>
            <a:r>
              <a:rPr lang="ja-JP" altLang="en-US" sz="2400" smtClean="0">
                <a:solidFill>
                  <a:schemeClr val="tx1"/>
                </a:solidFill>
              </a:rPr>
              <a:t>　　　　利益を得る場合②</a:t>
            </a:r>
            <a:endParaRPr lang="ja-JP" altLang="en-US" sz="280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DBB12F63-E419-46EE-8996-BB5924722F64}" type="slidenum">
              <a:rPr lang="ja-JP" altLang="en-US" smtClean="0"/>
              <a:pPr>
                <a:defRPr/>
              </a:pPr>
              <a:t>30</a:t>
            </a:fld>
            <a:endParaRPr lang="ja-JP" altLang="en-US" dirty="0"/>
          </a:p>
        </p:txBody>
      </p:sp>
      <p:sp>
        <p:nvSpPr>
          <p:cNvPr id="54275" name="コンテンツ プレースホルダー 2"/>
          <p:cNvSpPr txBox="1">
            <a:spLocks/>
          </p:cNvSpPr>
          <p:nvPr/>
        </p:nvSpPr>
        <p:spPr bwMode="auto">
          <a:xfrm>
            <a:off x="457200" y="1339850"/>
            <a:ext cx="8355013" cy="52752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ja-JP" altLang="en-US">
                <a:latin typeface="Gill Sans MT" pitchFamily="34" charset="0"/>
              </a:rPr>
              <a:t>具体的に対価をとる方法は？</a:t>
            </a:r>
            <a:endParaRPr lang="en-US" altLang="ja-JP">
              <a:latin typeface="Gill Sans MT" pitchFamily="34" charset="0"/>
            </a:endParaRPr>
          </a:p>
          <a:p>
            <a:pPr marL="547688" lvl="1" indent="-273050">
              <a:spcBef>
                <a:spcPts val="500"/>
              </a:spcBef>
              <a:buClr>
                <a:schemeClr val="accent2"/>
              </a:buClr>
              <a:buSzPct val="76000"/>
              <a:buFont typeface="Wingdings 3" pitchFamily="18" charset="2"/>
              <a:buChar char=""/>
            </a:pPr>
            <a:r>
              <a:rPr lang="ja-JP" altLang="en-US" sz="1600">
                <a:latin typeface="Gill Sans MT" pitchFamily="34" charset="0"/>
              </a:rPr>
              <a:t>元のデータを紙や電子媒体で販売し、それにクリエイティブ・コモンズ・ライセンスをつけるという方法や、データのダウンロード時に対価を求めるという方法があり得る。</a:t>
            </a:r>
            <a:endParaRPr lang="en-US" altLang="ja-JP" sz="1600">
              <a:latin typeface="Gill Sans MT" pitchFamily="34" charset="0"/>
            </a:endParaRPr>
          </a:p>
          <a:p>
            <a:pPr marL="547688" lvl="1" indent="-273050">
              <a:spcBef>
                <a:spcPts val="500"/>
              </a:spcBef>
              <a:buClr>
                <a:schemeClr val="accent2"/>
              </a:buClr>
              <a:buSzPct val="76000"/>
              <a:buFont typeface="Wingdings 3" pitchFamily="18" charset="2"/>
              <a:buChar char=""/>
            </a:pPr>
            <a:r>
              <a:rPr lang="ja-JP" altLang="en-US" sz="1600">
                <a:latin typeface="Gill Sans MT" pitchFamily="34" charset="0"/>
              </a:rPr>
              <a:t>また「非商用」のオプションをつけて、配布自体は無料で行うが、データを営利目的で利用する際には、対価を払うことを求める方法がある。</a:t>
            </a:r>
            <a:endParaRPr lang="en-US" altLang="ja-JP" sz="16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endParaRPr lang="en-US" altLang="ja-JP" sz="16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ja-JP" altLang="en-US">
                <a:latin typeface="Gill Sans MT" pitchFamily="34" charset="0"/>
              </a:rPr>
              <a:t>データの入手に際して必ず対価を必要とするようにできるか？</a:t>
            </a:r>
            <a:endParaRPr lang="en-US" altLang="ja-JP">
              <a:latin typeface="Gill Sans MT" pitchFamily="34" charset="0"/>
            </a:endParaRPr>
          </a:p>
          <a:p>
            <a:pPr marL="547688" lvl="1" indent="-273050">
              <a:lnSpc>
                <a:spcPct val="90000"/>
              </a:lnSpc>
              <a:spcBef>
                <a:spcPts val="500"/>
              </a:spcBef>
              <a:buClr>
                <a:schemeClr val="accent2"/>
              </a:buClr>
              <a:buSzPct val="76000"/>
              <a:buFont typeface="Wingdings 3" pitchFamily="18" charset="2"/>
              <a:buChar char=""/>
            </a:pPr>
            <a:r>
              <a:rPr lang="ja-JP" altLang="en-US" sz="1600">
                <a:latin typeface="Gill Sans MT" pitchFamily="34" charset="0"/>
              </a:rPr>
              <a:t>できない。</a:t>
            </a:r>
            <a:endParaRPr lang="en-US" altLang="ja-JP" sz="1600">
              <a:latin typeface="Gill Sans MT" pitchFamily="34" charset="0"/>
            </a:endParaRPr>
          </a:p>
          <a:p>
            <a:pPr marL="547688" lvl="1" indent="-273050">
              <a:lnSpc>
                <a:spcPct val="90000"/>
              </a:lnSpc>
              <a:spcBef>
                <a:spcPts val="500"/>
              </a:spcBef>
              <a:buClr>
                <a:schemeClr val="accent2"/>
              </a:buClr>
              <a:buSzPct val="76000"/>
              <a:buFont typeface="Wingdings 3" pitchFamily="18" charset="2"/>
              <a:buChar char=""/>
            </a:pPr>
            <a:r>
              <a:rPr lang="ja-JP" altLang="en-US" sz="1600">
                <a:latin typeface="Gill Sans MT" pitchFamily="34" charset="0"/>
              </a:rPr>
              <a:t>クリエイティブ・コモンズ・ライセンスでは、どのライセンスでも自由に複製・再配布できるため、対価を払ってデータを入手した人に対し、再配布を妨げることができないことから、対価を払ってデータを入手した人がさらに別の人に配布した場合、その人から対価をとることはできない。</a:t>
            </a:r>
            <a:endParaRPr lang="en-US" altLang="ja-JP" sz="1600">
              <a:latin typeface="Gill Sans MT" pitchFamily="34" charset="0"/>
            </a:endParaRPr>
          </a:p>
          <a:p>
            <a:pPr marL="547688" lvl="1" indent="-273050">
              <a:lnSpc>
                <a:spcPct val="90000"/>
              </a:lnSpc>
              <a:spcBef>
                <a:spcPts val="500"/>
              </a:spcBef>
              <a:buClr>
                <a:schemeClr val="accent2"/>
              </a:buClr>
              <a:buSzPct val="76000"/>
              <a:buFont typeface="Wingdings 3" pitchFamily="18" charset="2"/>
              <a:buChar char=""/>
            </a:pPr>
            <a:r>
              <a:rPr lang="ja-JP" altLang="en-US" sz="1600">
                <a:latin typeface="Gill Sans MT" pitchFamily="34" charset="0"/>
              </a:rPr>
              <a:t>「非商用」のオプションをつけることで、営利目的で利用したいという人からは対価を取ることは可能。（この場合も非営利目的での利用をする人からは対価を取れない）</a:t>
            </a:r>
            <a:endParaRPr lang="en-US" altLang="ja-JP" sz="1600">
              <a:latin typeface="Gill Sans MT" pitchFamily="34" charset="0"/>
            </a:endParaRPr>
          </a:p>
          <a:p>
            <a:pPr marL="547688" lvl="1" indent="-273050">
              <a:lnSpc>
                <a:spcPct val="90000"/>
              </a:lnSpc>
              <a:spcBef>
                <a:spcPts val="500"/>
              </a:spcBef>
              <a:buClr>
                <a:schemeClr val="accent2"/>
              </a:buClr>
              <a:buSzPct val="76000"/>
              <a:buFont typeface="Wingdings 3" pitchFamily="18" charset="2"/>
              <a:buChar char=""/>
            </a:pPr>
            <a:endParaRPr lang="en-US" altLang="ja-JP" sz="16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endParaRPr lang="en-US" altLang="ja-JP" sz="1600">
              <a:latin typeface="Gill Sans MT" pitchFamily="34" charset="0"/>
            </a:endParaRPr>
          </a:p>
        </p:txBody>
      </p:sp>
      <p:sp>
        <p:nvSpPr>
          <p:cNvPr id="54276" name="テキスト ボックス 8"/>
          <p:cNvSpPr txBox="1">
            <a:spLocks noChangeArrowheads="1"/>
          </p:cNvSpPr>
          <p:nvPr/>
        </p:nvSpPr>
        <p:spPr bwMode="auto">
          <a:xfrm>
            <a:off x="4873625" y="6604000"/>
            <a:ext cx="3938588" cy="244475"/>
          </a:xfrm>
          <a:prstGeom prst="rect">
            <a:avLst/>
          </a:prstGeom>
          <a:noFill/>
          <a:ln w="9525">
            <a:noFill/>
            <a:miter lim="800000"/>
            <a:headEnd/>
            <a:tailEnd/>
          </a:ln>
        </p:spPr>
        <p:txBody>
          <a:bodyPr>
            <a:spAutoFit/>
          </a:bodyPr>
          <a:lstStyle/>
          <a:p>
            <a:r>
              <a:rPr lang="en-US" altLang="ja-JP" sz="1000"/>
              <a:t>(</a:t>
            </a:r>
            <a:r>
              <a:rPr lang="ja-JP" altLang="en-US" sz="1000"/>
              <a:t>クリエイティブ・コモンズ・ジャパン　ウェブサイト等より事務局作成）</a:t>
            </a:r>
            <a:endParaRPr lang="en-US" altLang="ja-JP" sz="10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タイトル 1"/>
          <p:cNvSpPr>
            <a:spLocks noGrp="1"/>
          </p:cNvSpPr>
          <p:nvPr>
            <p:ph type="title"/>
          </p:nvPr>
        </p:nvSpPr>
        <p:spPr>
          <a:xfrm>
            <a:off x="755650" y="2492375"/>
            <a:ext cx="7704138" cy="914400"/>
          </a:xfrm>
        </p:spPr>
        <p:txBody>
          <a:bodyPr/>
          <a:lstStyle/>
          <a:p>
            <a:pPr eaLnBrk="1" hangingPunct="1"/>
            <a:r>
              <a:rPr lang="ja-JP" altLang="en-US" sz="2800" smtClean="0">
                <a:solidFill>
                  <a:schemeClr val="tx1"/>
                </a:solidFill>
              </a:rPr>
              <a:t>補足資料</a:t>
            </a:r>
          </a:p>
        </p:txBody>
      </p:sp>
      <p:sp>
        <p:nvSpPr>
          <p:cNvPr id="3" name="スライド番号プレースホルダー 2"/>
          <p:cNvSpPr>
            <a:spLocks noGrp="1"/>
          </p:cNvSpPr>
          <p:nvPr>
            <p:ph type="sldNum" sz="quarter" idx="10"/>
          </p:nvPr>
        </p:nvSpPr>
        <p:spPr/>
        <p:txBody>
          <a:bodyPr/>
          <a:lstStyle/>
          <a:p>
            <a:pPr>
              <a:defRPr/>
            </a:pPr>
            <a:fld id="{DDB9D5B6-B79A-4D12-839A-E445F2DB5A35}" type="slidenum">
              <a:rPr lang="ja-JP" altLang="en-US"/>
              <a:pPr>
                <a:defRPr/>
              </a:pPr>
              <a:t>31</a:t>
            </a:fld>
            <a:endParaRPr lang="ja-JP" altLang="en-US" dirty="0"/>
          </a:p>
        </p:txBody>
      </p:sp>
    </p:spTree>
    <p:extLst>
      <p:ext uri="{BB962C8B-B14F-4D97-AF65-F5344CB8AC3E}">
        <p14:creationId xmlns:p14="http://schemas.microsoft.com/office/powerpoint/2010/main" val="31830220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タイトル 1"/>
          <p:cNvSpPr>
            <a:spLocks noGrp="1"/>
          </p:cNvSpPr>
          <p:nvPr>
            <p:ph type="title"/>
          </p:nvPr>
        </p:nvSpPr>
        <p:spPr/>
        <p:txBody>
          <a:bodyPr/>
          <a:lstStyle/>
          <a:p>
            <a:pPr eaLnBrk="1" hangingPunct="1"/>
            <a:r>
              <a:rPr lang="ja-JP" altLang="en-US" sz="2400" smtClean="0">
                <a:solidFill>
                  <a:schemeClr val="tx1"/>
                </a:solidFill>
              </a:rPr>
              <a:t>課金した場合と無償で公開した場合の経済効果①</a:t>
            </a:r>
          </a:p>
        </p:txBody>
      </p:sp>
      <p:sp>
        <p:nvSpPr>
          <p:cNvPr id="2" name="スライド番号プレースホルダー 1"/>
          <p:cNvSpPr>
            <a:spLocks noGrp="1"/>
          </p:cNvSpPr>
          <p:nvPr>
            <p:ph type="sldNum" sz="quarter" idx="10"/>
          </p:nvPr>
        </p:nvSpPr>
        <p:spPr/>
        <p:txBody>
          <a:bodyPr/>
          <a:lstStyle/>
          <a:p>
            <a:pPr>
              <a:defRPr/>
            </a:pPr>
            <a:fld id="{42F31BC8-CA05-4C83-96D0-B869834A374A}" type="slidenum">
              <a:rPr lang="ja-JP" altLang="en-US" smtClean="0"/>
              <a:pPr>
                <a:defRPr/>
              </a:pPr>
              <a:t>32</a:t>
            </a:fld>
            <a:endParaRPr lang="ja-JP" altLang="en-US" dirty="0"/>
          </a:p>
        </p:txBody>
      </p:sp>
      <p:sp>
        <p:nvSpPr>
          <p:cNvPr id="101379" name="コンテンツ プレースホルダー 2"/>
          <p:cNvSpPr txBox="1">
            <a:spLocks/>
          </p:cNvSpPr>
          <p:nvPr/>
        </p:nvSpPr>
        <p:spPr bwMode="auto">
          <a:xfrm>
            <a:off x="457200" y="1341438"/>
            <a:ext cx="8229600" cy="5256212"/>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altLang="ja-JP" sz="2000">
                <a:latin typeface="Gill Sans MT" pitchFamily="34" charset="0"/>
              </a:rPr>
              <a:t>Commercial exploitation of Europe's public sector information, Exective summary, 20 September 2000</a:t>
            </a:r>
            <a:r>
              <a:rPr lang="ja-JP" altLang="en-US" sz="2000">
                <a:latin typeface="Gill Sans MT" pitchFamily="34" charset="0"/>
              </a:rPr>
              <a:t>より</a:t>
            </a:r>
            <a:endParaRPr lang="en-US" altLang="ja-JP" sz="200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ja-JP" altLang="en-US">
                <a:latin typeface="Gill Sans MT" pitchFamily="34" charset="0"/>
              </a:rPr>
              <a:t>紙での公開を含めた</a:t>
            </a:r>
            <a:r>
              <a:rPr lang="en-US" altLang="ja-JP">
                <a:latin typeface="Gill Sans MT" pitchFamily="34" charset="0"/>
              </a:rPr>
              <a:t>PSI</a:t>
            </a:r>
            <a:r>
              <a:rPr lang="ja-JP" altLang="en-US">
                <a:latin typeface="Gill Sans MT" pitchFamily="34" charset="0"/>
              </a:rPr>
              <a:t>全体の投資効果</a:t>
            </a:r>
            <a:r>
              <a:rPr lang="en-US" altLang="ja-JP">
                <a:latin typeface="Gill Sans MT" pitchFamily="34" charset="0"/>
              </a:rPr>
              <a:t>(1999</a:t>
            </a:r>
            <a:r>
              <a:rPr lang="ja-JP" altLang="en-US">
                <a:latin typeface="Gill Sans MT" pitchFamily="34" charset="0"/>
              </a:rPr>
              <a:t>年前後</a:t>
            </a:r>
            <a:r>
              <a:rPr lang="en-US" altLang="ja-JP">
                <a:latin typeface="Gill Sans MT" pitchFamily="34" charset="0"/>
              </a:rPr>
              <a:t>)</a:t>
            </a:r>
            <a:endParaRPr lang="ja-JP" altLang="en-US">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en-US" altLang="ja-JP" sz="1600">
                <a:latin typeface="Gill Sans MT" pitchFamily="34" charset="0"/>
              </a:rPr>
              <a:t>EU: </a:t>
            </a:r>
            <a:r>
              <a:rPr lang="ja-JP" altLang="en-US" sz="1600">
                <a:latin typeface="Gill Sans MT" pitchFamily="34" charset="0"/>
              </a:rPr>
              <a:t>投資コスト回収のため課金している</a:t>
            </a:r>
          </a:p>
          <a:p>
            <a:pPr marL="822325" lvl="2" indent="-228600">
              <a:lnSpc>
                <a:spcPct val="80000"/>
              </a:lnSpc>
              <a:spcBef>
                <a:spcPts val="500"/>
              </a:spcBef>
              <a:buClr>
                <a:srgbClr val="BCBCBC"/>
              </a:buClr>
              <a:buSzPct val="76000"/>
              <a:buFont typeface="Wingdings 3" pitchFamily="18" charset="2"/>
              <a:buNone/>
            </a:pPr>
            <a:r>
              <a:rPr lang="ja-JP" altLang="en-US" sz="1600">
                <a:latin typeface="Gill Sans MT" pitchFamily="34" charset="0"/>
              </a:rPr>
              <a:t>投資コスト </a:t>
            </a:r>
            <a:r>
              <a:rPr lang="en-US" altLang="ja-JP" sz="1600">
                <a:latin typeface="Gill Sans MT" pitchFamily="34" charset="0"/>
              </a:rPr>
              <a:t>95</a:t>
            </a:r>
            <a:r>
              <a:rPr lang="ja-JP" altLang="en-US" sz="1600">
                <a:latin typeface="Gill Sans MT" pitchFamily="34" charset="0"/>
              </a:rPr>
              <a:t>億ユーロ／年</a:t>
            </a:r>
          </a:p>
          <a:p>
            <a:pPr marL="822325" lvl="2" indent="-228600">
              <a:lnSpc>
                <a:spcPct val="80000"/>
              </a:lnSpc>
              <a:spcBef>
                <a:spcPts val="500"/>
              </a:spcBef>
              <a:buClr>
                <a:srgbClr val="BCBCBC"/>
              </a:buClr>
              <a:buSzPct val="76000"/>
              <a:buFont typeface="Wingdings 3" pitchFamily="18" charset="2"/>
              <a:buNone/>
            </a:pPr>
            <a:r>
              <a:rPr lang="ja-JP" altLang="en-US" sz="1600">
                <a:latin typeface="Gill Sans MT" pitchFamily="34" charset="0"/>
              </a:rPr>
              <a:t>経済効果</a:t>
            </a:r>
            <a:r>
              <a:rPr lang="en-US" altLang="ja-JP" sz="1600">
                <a:latin typeface="Gill Sans MT" pitchFamily="34" charset="0"/>
              </a:rPr>
              <a:t>(</a:t>
            </a:r>
            <a:r>
              <a:rPr lang="ja-JP" altLang="en-US" sz="1600">
                <a:latin typeface="Gill Sans MT" pitchFamily="34" charset="0"/>
              </a:rPr>
              <a:t>間接波及効果等も含む</a:t>
            </a:r>
            <a:r>
              <a:rPr lang="en-US" altLang="ja-JP" sz="1600">
                <a:latin typeface="Gill Sans MT" pitchFamily="34" charset="0"/>
              </a:rPr>
              <a:t>) 680</a:t>
            </a:r>
            <a:r>
              <a:rPr lang="ja-JP" altLang="en-US" sz="1600">
                <a:latin typeface="Gill Sans MT" pitchFamily="34" charset="0"/>
              </a:rPr>
              <a:t>億ユーロ</a:t>
            </a:r>
            <a:r>
              <a:rPr lang="en-US" altLang="ja-JP" sz="1600">
                <a:latin typeface="Gill Sans MT" pitchFamily="34" charset="0"/>
              </a:rPr>
              <a:t>(EU</a:t>
            </a:r>
            <a:r>
              <a:rPr lang="ja-JP" altLang="en-US" sz="1600">
                <a:latin typeface="Gill Sans MT" pitchFamily="34" charset="0"/>
              </a:rPr>
              <a:t>の</a:t>
            </a:r>
            <a:r>
              <a:rPr lang="en-US" altLang="ja-JP" sz="1600">
                <a:latin typeface="Gill Sans MT" pitchFamily="34" charset="0"/>
              </a:rPr>
              <a:t>GDP</a:t>
            </a:r>
            <a:r>
              <a:rPr lang="ja-JP" altLang="en-US" sz="1600">
                <a:latin typeface="Gill Sans MT" pitchFamily="34" charset="0"/>
              </a:rPr>
              <a:t>の</a:t>
            </a:r>
            <a:r>
              <a:rPr lang="en-US" altLang="ja-JP" sz="1600">
                <a:latin typeface="Gill Sans MT" pitchFamily="34" charset="0"/>
              </a:rPr>
              <a:t>1%</a:t>
            </a:r>
            <a:r>
              <a:rPr lang="ja-JP" altLang="en-US" sz="1600">
                <a:latin typeface="Gill Sans MT" pitchFamily="34" charset="0"/>
              </a:rPr>
              <a:t>相当</a:t>
            </a:r>
            <a:r>
              <a:rPr lang="en-US" altLang="ja-JP" sz="1600">
                <a:latin typeface="Gill Sans MT" pitchFamily="34" charset="0"/>
              </a:rPr>
              <a:t>)</a:t>
            </a:r>
          </a:p>
          <a:p>
            <a:pPr marL="822325" lvl="2" indent="-228600">
              <a:lnSpc>
                <a:spcPct val="80000"/>
              </a:lnSpc>
              <a:spcBef>
                <a:spcPts val="500"/>
              </a:spcBef>
              <a:buClr>
                <a:srgbClr val="BCBCBC"/>
              </a:buClr>
              <a:buSzPct val="76000"/>
              <a:buFont typeface="Wingdings 3" pitchFamily="18" charset="2"/>
              <a:buNone/>
            </a:pPr>
            <a:r>
              <a:rPr lang="ja-JP" altLang="en-US" sz="1600">
                <a:latin typeface="Gill Sans MT" pitchFamily="34" charset="0"/>
              </a:rPr>
              <a:t>（内訳：地理空間情報</a:t>
            </a:r>
            <a:r>
              <a:rPr lang="en-US" altLang="ja-JP" sz="1600">
                <a:latin typeface="Gill Sans MT" pitchFamily="34" charset="0"/>
              </a:rPr>
              <a:t>-358</a:t>
            </a:r>
            <a:r>
              <a:rPr lang="ja-JP" altLang="en-US" sz="1600">
                <a:latin typeface="Gill Sans MT" pitchFamily="34" charset="0"/>
              </a:rPr>
              <a:t>億、文化</a:t>
            </a:r>
            <a:r>
              <a:rPr lang="en-US" altLang="ja-JP" sz="1600">
                <a:latin typeface="Gill Sans MT" pitchFamily="34" charset="0"/>
              </a:rPr>
              <a:t>-39</a:t>
            </a:r>
            <a:r>
              <a:rPr lang="ja-JP" altLang="en-US" sz="1600">
                <a:latin typeface="Gill Sans MT" pitchFamily="34" charset="0"/>
              </a:rPr>
              <a:t>億、ビジネスサービス</a:t>
            </a:r>
            <a:r>
              <a:rPr lang="en-US" altLang="ja-JP" sz="1600">
                <a:latin typeface="Gill Sans MT" pitchFamily="34" charset="0"/>
              </a:rPr>
              <a:t>-94</a:t>
            </a:r>
            <a:r>
              <a:rPr lang="ja-JP" altLang="en-US" sz="1600">
                <a:latin typeface="Gill Sans MT" pitchFamily="34" charset="0"/>
              </a:rPr>
              <a:t>億、経済・社会</a:t>
            </a:r>
            <a:endParaRPr lang="en-US" altLang="ja-JP" sz="1600">
              <a:latin typeface="Gill Sans MT" pitchFamily="34" charset="0"/>
            </a:endParaRPr>
          </a:p>
          <a:p>
            <a:pPr marL="822325" lvl="2" indent="-228600">
              <a:lnSpc>
                <a:spcPct val="80000"/>
              </a:lnSpc>
              <a:spcBef>
                <a:spcPts val="500"/>
              </a:spcBef>
              <a:buClr>
                <a:srgbClr val="BCBCBC"/>
              </a:buClr>
              <a:buSzPct val="76000"/>
              <a:buFont typeface="Wingdings 3" pitchFamily="18" charset="2"/>
              <a:buNone/>
            </a:pPr>
            <a:r>
              <a:rPr lang="ja-JP" altLang="en-US" sz="1600">
                <a:latin typeface="Gill Sans MT" pitchFamily="34" charset="0"/>
              </a:rPr>
              <a:t>　　　　　データ</a:t>
            </a:r>
            <a:r>
              <a:rPr lang="en-US" altLang="ja-JP" sz="1600">
                <a:latin typeface="Gill Sans MT" pitchFamily="34" charset="0"/>
              </a:rPr>
              <a:t>-117</a:t>
            </a:r>
            <a:r>
              <a:rPr lang="ja-JP" altLang="en-US" sz="1600">
                <a:latin typeface="Gill Sans MT" pitchFamily="34" charset="0"/>
              </a:rPr>
              <a:t>億、その他</a:t>
            </a:r>
            <a:r>
              <a:rPr lang="en-US" altLang="ja-JP" sz="1600">
                <a:latin typeface="Gill Sans MT" pitchFamily="34" charset="0"/>
              </a:rPr>
              <a:t>-74</a:t>
            </a:r>
            <a:r>
              <a:rPr lang="ja-JP" altLang="en-US" sz="1600">
                <a:latin typeface="Gill Sans MT" pitchFamily="34" charset="0"/>
              </a:rPr>
              <a:t>億）</a:t>
            </a:r>
          </a:p>
          <a:p>
            <a:pPr marL="822325" lvl="2" indent="-228600">
              <a:lnSpc>
                <a:spcPct val="80000"/>
              </a:lnSpc>
              <a:spcBef>
                <a:spcPts val="500"/>
              </a:spcBef>
              <a:buClr>
                <a:srgbClr val="BCBCBC"/>
              </a:buClr>
              <a:buSzPct val="76000"/>
              <a:buFont typeface="Wingdings 3" pitchFamily="18" charset="2"/>
              <a:buNone/>
            </a:pPr>
            <a:r>
              <a:rPr lang="ja-JP" altLang="en-US" sz="1600" u="sng">
                <a:solidFill>
                  <a:srgbClr val="0000FF"/>
                </a:solidFill>
                <a:latin typeface="Gill Sans MT" pitchFamily="34" charset="0"/>
              </a:rPr>
              <a:t>投資効果＝経済効果／投資コスト＝</a:t>
            </a:r>
            <a:r>
              <a:rPr lang="en-US" altLang="ja-JP" sz="1600" u="sng">
                <a:solidFill>
                  <a:srgbClr val="0000FF"/>
                </a:solidFill>
                <a:latin typeface="Gill Sans MT" pitchFamily="34" charset="0"/>
              </a:rPr>
              <a:t>7.2</a:t>
            </a:r>
            <a:r>
              <a:rPr lang="ja-JP" altLang="en-US" sz="1600" u="sng">
                <a:solidFill>
                  <a:srgbClr val="0000FF"/>
                </a:solidFill>
                <a:latin typeface="Gill Sans MT" pitchFamily="34" charset="0"/>
              </a:rPr>
              <a:t>倍弱</a:t>
            </a:r>
            <a:endParaRPr lang="en-US" altLang="ja-JP" sz="1600" u="sng">
              <a:solidFill>
                <a:srgbClr val="0000FF"/>
              </a:solidFill>
              <a:latin typeface="Gill Sans MT" pitchFamily="34" charset="0"/>
            </a:endParaRPr>
          </a:p>
          <a:p>
            <a:pPr marL="822325" lvl="2" indent="-228600">
              <a:lnSpc>
                <a:spcPct val="80000"/>
              </a:lnSpc>
              <a:spcBef>
                <a:spcPts val="500"/>
              </a:spcBef>
              <a:buClr>
                <a:srgbClr val="BCBCBC"/>
              </a:buClr>
              <a:buSzPct val="76000"/>
              <a:buFont typeface="Wingdings 3" pitchFamily="18" charset="2"/>
              <a:buNone/>
            </a:pPr>
            <a:endParaRPr lang="ja-JP" altLang="en-US" sz="1600" u="sng">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en-US" altLang="ja-JP" sz="1600">
                <a:latin typeface="Gill Sans MT" pitchFamily="34" charset="0"/>
              </a:rPr>
              <a:t>US: </a:t>
            </a:r>
            <a:r>
              <a:rPr lang="ja-JP" altLang="en-US" sz="1600">
                <a:latin typeface="Gill Sans MT" pitchFamily="34" charset="0"/>
              </a:rPr>
              <a:t>基本的に無償で公開し、課金していない</a:t>
            </a:r>
          </a:p>
          <a:p>
            <a:pPr marL="822325" lvl="2" indent="-228600">
              <a:lnSpc>
                <a:spcPct val="80000"/>
              </a:lnSpc>
              <a:spcBef>
                <a:spcPts val="500"/>
              </a:spcBef>
              <a:buClr>
                <a:srgbClr val="BCBCBC"/>
              </a:buClr>
              <a:buSzPct val="76000"/>
              <a:buFont typeface="Wingdings 3" pitchFamily="18" charset="2"/>
              <a:buNone/>
            </a:pPr>
            <a:r>
              <a:rPr lang="ja-JP" altLang="en-US" sz="1600">
                <a:latin typeface="Gill Sans MT" pitchFamily="34" charset="0"/>
              </a:rPr>
              <a:t>投資コスト </a:t>
            </a:r>
            <a:r>
              <a:rPr lang="en-US" altLang="ja-JP" sz="1600">
                <a:latin typeface="Gill Sans MT" pitchFamily="34" charset="0"/>
              </a:rPr>
              <a:t>190</a:t>
            </a:r>
            <a:r>
              <a:rPr lang="ja-JP" altLang="en-US" sz="1600">
                <a:latin typeface="Gill Sans MT" pitchFamily="34" charset="0"/>
              </a:rPr>
              <a:t>億ユーロ／年（ユーロ換算）</a:t>
            </a:r>
          </a:p>
          <a:p>
            <a:pPr marL="822325" lvl="2" indent="-228600">
              <a:lnSpc>
                <a:spcPct val="80000"/>
              </a:lnSpc>
              <a:spcBef>
                <a:spcPts val="500"/>
              </a:spcBef>
              <a:buClr>
                <a:srgbClr val="BCBCBC"/>
              </a:buClr>
              <a:buSzPct val="76000"/>
              <a:buFont typeface="Wingdings 3" pitchFamily="18" charset="2"/>
              <a:buNone/>
            </a:pPr>
            <a:r>
              <a:rPr lang="ja-JP" altLang="en-US" sz="1600">
                <a:latin typeface="Gill Sans MT" pitchFamily="34" charset="0"/>
              </a:rPr>
              <a:t>経済効果</a:t>
            </a:r>
            <a:r>
              <a:rPr lang="en-US" altLang="ja-JP" sz="1600">
                <a:latin typeface="Gill Sans MT" pitchFamily="34" charset="0"/>
              </a:rPr>
              <a:t>(</a:t>
            </a:r>
            <a:r>
              <a:rPr lang="ja-JP" altLang="en-US" sz="1600">
                <a:latin typeface="Gill Sans MT" pitchFamily="34" charset="0"/>
              </a:rPr>
              <a:t>間接波及効果等も含む</a:t>
            </a:r>
            <a:r>
              <a:rPr lang="en-US" altLang="ja-JP" sz="1600">
                <a:latin typeface="Gill Sans MT" pitchFamily="34" charset="0"/>
              </a:rPr>
              <a:t>) 7,500</a:t>
            </a:r>
            <a:r>
              <a:rPr lang="ja-JP" altLang="en-US" sz="1600">
                <a:latin typeface="Gill Sans MT" pitchFamily="34" charset="0"/>
              </a:rPr>
              <a:t>億ユーロ</a:t>
            </a:r>
          </a:p>
          <a:p>
            <a:pPr marL="822325" lvl="2" indent="-228600">
              <a:lnSpc>
                <a:spcPct val="80000"/>
              </a:lnSpc>
              <a:spcBef>
                <a:spcPts val="500"/>
              </a:spcBef>
              <a:buClr>
                <a:srgbClr val="BCBCBC"/>
              </a:buClr>
              <a:buSzPct val="76000"/>
              <a:buFont typeface="Wingdings 3" pitchFamily="18" charset="2"/>
              <a:buNone/>
            </a:pPr>
            <a:r>
              <a:rPr lang="ja-JP" altLang="en-US" sz="1600" u="sng">
                <a:solidFill>
                  <a:srgbClr val="0000FF"/>
                </a:solidFill>
                <a:latin typeface="Gill Sans MT" pitchFamily="34" charset="0"/>
              </a:rPr>
              <a:t>投資効果＝経済効果／投資コスト＝</a:t>
            </a:r>
            <a:r>
              <a:rPr lang="en-US" altLang="ja-JP" sz="1600" u="sng">
                <a:solidFill>
                  <a:srgbClr val="0000FF"/>
                </a:solidFill>
                <a:latin typeface="Gill Sans MT" pitchFamily="34" charset="0"/>
              </a:rPr>
              <a:t>39.5</a:t>
            </a:r>
            <a:r>
              <a:rPr lang="ja-JP" altLang="en-US" sz="1600" u="sng">
                <a:solidFill>
                  <a:srgbClr val="0000FF"/>
                </a:solidFill>
                <a:latin typeface="Gill Sans MT" pitchFamily="34" charset="0"/>
              </a:rPr>
              <a:t>倍弱</a:t>
            </a:r>
            <a:endParaRPr lang="en-US" altLang="ja-JP" sz="1600" u="sng">
              <a:solidFill>
                <a:srgbClr val="0000FF"/>
              </a:solidFill>
              <a:latin typeface="Gill Sans MT" pitchFamily="34" charset="0"/>
            </a:endParaRPr>
          </a:p>
          <a:p>
            <a:pPr marL="822325" lvl="2" indent="-228600">
              <a:lnSpc>
                <a:spcPct val="80000"/>
              </a:lnSpc>
              <a:spcBef>
                <a:spcPts val="500"/>
              </a:spcBef>
              <a:buClr>
                <a:srgbClr val="BCBCBC"/>
              </a:buClr>
              <a:buSzPct val="76000"/>
              <a:buFont typeface="Wingdings 3" pitchFamily="18" charset="2"/>
              <a:buNone/>
            </a:pPr>
            <a:endParaRPr lang="ja-JP" altLang="en-US" sz="1600" u="sng">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en-US" altLang="ja-JP" sz="1600" u="sng">
                <a:solidFill>
                  <a:srgbClr val="0000FF"/>
                </a:solidFill>
                <a:latin typeface="Gill Sans MT" pitchFamily="34" charset="0"/>
              </a:rPr>
              <a:t>EU</a:t>
            </a:r>
            <a:r>
              <a:rPr lang="ja-JP" altLang="en-US" sz="1600" u="sng">
                <a:solidFill>
                  <a:srgbClr val="0000FF"/>
                </a:solidFill>
                <a:latin typeface="Gill Sans MT" pitchFamily="34" charset="0"/>
              </a:rPr>
              <a:t>に対して</a:t>
            </a:r>
            <a:r>
              <a:rPr lang="en-US" altLang="ja-JP" sz="1600" u="sng">
                <a:solidFill>
                  <a:srgbClr val="0000FF"/>
                </a:solidFill>
                <a:latin typeface="Gill Sans MT" pitchFamily="34" charset="0"/>
              </a:rPr>
              <a:t>US</a:t>
            </a:r>
            <a:r>
              <a:rPr lang="ja-JP" altLang="en-US" sz="1600" u="sng">
                <a:solidFill>
                  <a:srgbClr val="0000FF"/>
                </a:solidFill>
                <a:latin typeface="Gill Sans MT" pitchFamily="34" charset="0"/>
              </a:rPr>
              <a:t>は</a:t>
            </a:r>
            <a:r>
              <a:rPr lang="en-US" altLang="ja-JP" sz="1600" u="sng">
                <a:solidFill>
                  <a:srgbClr val="0000FF"/>
                </a:solidFill>
                <a:latin typeface="Gill Sans MT" pitchFamily="34" charset="0"/>
              </a:rPr>
              <a:t>5.5</a:t>
            </a:r>
            <a:r>
              <a:rPr lang="ja-JP" altLang="en-US" sz="1600" u="sng">
                <a:solidFill>
                  <a:srgbClr val="0000FF"/>
                </a:solidFill>
                <a:latin typeface="Gill Sans MT" pitchFamily="34" charset="0"/>
              </a:rPr>
              <a:t>倍も投資効率が高い</a:t>
            </a:r>
            <a:endParaRPr lang="en-US" altLang="ja-JP" sz="1600" u="sng">
              <a:solidFill>
                <a:srgbClr val="0000FF"/>
              </a:solidFill>
              <a:latin typeface="Gill Sans MT" pitchFamily="34" charset="0"/>
            </a:endParaRPr>
          </a:p>
          <a:p>
            <a:pPr marL="822325" lvl="2" indent="-228600">
              <a:lnSpc>
                <a:spcPct val="80000"/>
              </a:lnSpc>
              <a:spcBef>
                <a:spcPts val="500"/>
              </a:spcBef>
              <a:buClr>
                <a:srgbClr val="BCBCBC"/>
              </a:buClr>
              <a:buSzPct val="76000"/>
              <a:buFont typeface="Wingdings 3" pitchFamily="18" charset="2"/>
              <a:buChar char=""/>
            </a:pPr>
            <a:r>
              <a:rPr lang="en-US" altLang="ja-JP" sz="1600">
                <a:latin typeface="Gill Sans MT" pitchFamily="34" charset="0"/>
              </a:rPr>
              <a:t>EU</a:t>
            </a:r>
            <a:r>
              <a:rPr lang="ja-JP" altLang="en-US" sz="1600">
                <a:latin typeface="Gill Sans MT" pitchFamily="34" charset="0"/>
              </a:rPr>
              <a:t>においても、</a:t>
            </a:r>
            <a:r>
              <a:rPr lang="en-US" altLang="ja-JP" sz="1600">
                <a:latin typeface="Gill Sans MT" pitchFamily="34" charset="0"/>
              </a:rPr>
              <a:t>PSI</a:t>
            </a:r>
            <a:r>
              <a:rPr lang="ja-JP" altLang="en-US" sz="1600">
                <a:latin typeface="Gill Sans MT" pitchFamily="34" charset="0"/>
              </a:rPr>
              <a:t>に対する課金を全廃した分を税収で賄うには、</a:t>
            </a:r>
            <a:r>
              <a:rPr lang="en-US" altLang="ja-JP" sz="1600" u="sng">
                <a:solidFill>
                  <a:srgbClr val="0000FF"/>
                </a:solidFill>
                <a:latin typeface="Gill Sans MT" pitchFamily="34" charset="0"/>
              </a:rPr>
              <a:t>PSI</a:t>
            </a:r>
            <a:r>
              <a:rPr lang="ja-JP" altLang="en-US" sz="1600" u="sng">
                <a:solidFill>
                  <a:srgbClr val="0000FF"/>
                </a:solidFill>
                <a:latin typeface="Gill Sans MT" pitchFamily="34" charset="0"/>
              </a:rPr>
              <a:t>市場を現状の</a:t>
            </a:r>
            <a:r>
              <a:rPr lang="en-US" altLang="ja-JP" sz="1600" u="sng">
                <a:solidFill>
                  <a:srgbClr val="0000FF"/>
                </a:solidFill>
                <a:latin typeface="Gill Sans MT" pitchFamily="34" charset="0"/>
              </a:rPr>
              <a:t>2</a:t>
            </a:r>
            <a:r>
              <a:rPr lang="ja-JP" altLang="en-US" sz="1600" u="sng">
                <a:solidFill>
                  <a:srgbClr val="0000FF"/>
                </a:solidFill>
                <a:latin typeface="Gill Sans MT" pitchFamily="34" charset="0"/>
              </a:rPr>
              <a:t>倍程度まで大きくすれば賄える。</a:t>
            </a:r>
            <a:r>
              <a:rPr lang="ja-JP" altLang="en-US" sz="1600">
                <a:latin typeface="Gill Sans MT" pitchFamily="34" charset="0"/>
              </a:rPr>
              <a:t>もし、課金を止めることで</a:t>
            </a:r>
            <a:r>
              <a:rPr lang="en-US" altLang="ja-JP" sz="1600">
                <a:latin typeface="Gill Sans MT" pitchFamily="34" charset="0"/>
              </a:rPr>
              <a:t>US</a:t>
            </a:r>
            <a:r>
              <a:rPr lang="ja-JP" altLang="en-US" sz="1600">
                <a:latin typeface="Gill Sans MT" pitchFamily="34" charset="0"/>
              </a:rPr>
              <a:t>との投資効果の差分に相当する</a:t>
            </a:r>
            <a:r>
              <a:rPr lang="en-US" altLang="ja-JP" sz="1600" u="sng">
                <a:solidFill>
                  <a:srgbClr val="0000FF"/>
                </a:solidFill>
                <a:latin typeface="Gill Sans MT" pitchFamily="34" charset="0"/>
              </a:rPr>
              <a:t>5.5</a:t>
            </a:r>
            <a:r>
              <a:rPr lang="ja-JP" altLang="en-US" sz="1600" u="sng">
                <a:solidFill>
                  <a:srgbClr val="0000FF"/>
                </a:solidFill>
                <a:latin typeface="Gill Sans MT" pitchFamily="34" charset="0"/>
              </a:rPr>
              <a:t>倍の伸びが得られるなら、無償にしたほうが全体としては得になる。</a:t>
            </a:r>
            <a:endParaRPr lang="en-US" altLang="ja-JP" sz="1600" u="sng">
              <a:solidFill>
                <a:srgbClr val="0000FF"/>
              </a:solidFill>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endParaRPr lang="en-US" altLang="ja-JP" sz="1100">
              <a:latin typeface="Gill Sans MT" pitchFamily="34" charset="0"/>
            </a:endParaRPr>
          </a:p>
        </p:txBody>
      </p:sp>
    </p:spTree>
    <p:extLst>
      <p:ext uri="{BB962C8B-B14F-4D97-AF65-F5344CB8AC3E}">
        <p14:creationId xmlns:p14="http://schemas.microsoft.com/office/powerpoint/2010/main" val="35956270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タイトル 1"/>
          <p:cNvSpPr>
            <a:spLocks noGrp="1"/>
          </p:cNvSpPr>
          <p:nvPr>
            <p:ph type="title"/>
          </p:nvPr>
        </p:nvSpPr>
        <p:spPr/>
        <p:txBody>
          <a:bodyPr/>
          <a:lstStyle/>
          <a:p>
            <a:pPr eaLnBrk="1" hangingPunct="1"/>
            <a:r>
              <a:rPr lang="ja-JP" altLang="en-US" sz="2400" smtClean="0">
                <a:solidFill>
                  <a:schemeClr val="tx1"/>
                </a:solidFill>
              </a:rPr>
              <a:t>課金した場合と無償で公開した場合の経済効果②</a:t>
            </a:r>
          </a:p>
        </p:txBody>
      </p:sp>
      <p:sp>
        <p:nvSpPr>
          <p:cNvPr id="2" name="スライド番号プレースホルダー 1"/>
          <p:cNvSpPr>
            <a:spLocks noGrp="1"/>
          </p:cNvSpPr>
          <p:nvPr>
            <p:ph type="sldNum" sz="quarter" idx="10"/>
          </p:nvPr>
        </p:nvSpPr>
        <p:spPr/>
        <p:txBody>
          <a:bodyPr/>
          <a:lstStyle/>
          <a:p>
            <a:pPr>
              <a:defRPr/>
            </a:pPr>
            <a:fld id="{E3AC5129-685A-44AE-9975-A625F743B661}" type="slidenum">
              <a:rPr lang="ja-JP" altLang="en-US" smtClean="0"/>
              <a:pPr>
                <a:defRPr/>
              </a:pPr>
              <a:t>33</a:t>
            </a:fld>
            <a:endParaRPr lang="ja-JP" altLang="en-US" dirty="0"/>
          </a:p>
        </p:txBody>
      </p:sp>
      <p:sp>
        <p:nvSpPr>
          <p:cNvPr id="103427" name="コンテンツ プレースホルダー 2"/>
          <p:cNvSpPr txBox="1">
            <a:spLocks/>
          </p:cNvSpPr>
          <p:nvPr/>
        </p:nvSpPr>
        <p:spPr bwMode="auto">
          <a:xfrm>
            <a:off x="457200" y="1341438"/>
            <a:ext cx="8229600" cy="5256212"/>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altLang="ja-JP">
                <a:latin typeface="Gill Sans MT" pitchFamily="34" charset="0"/>
              </a:rPr>
              <a:t>Borders in Cyberspace: Conflicting Public Sector Information Policies and their Economic Impacts, Summary Report, February 2002</a:t>
            </a:r>
            <a:r>
              <a:rPr lang="ja-JP" altLang="en-US">
                <a:latin typeface="Gill Sans MT" pitchFamily="34" charset="0"/>
              </a:rPr>
              <a:t>より</a:t>
            </a:r>
            <a:endParaRPr lang="en-US" altLang="ja-JP">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オランダ政府地理データ委員会（</a:t>
            </a:r>
            <a:r>
              <a:rPr lang="en-US" altLang="ja-JP" sz="1600">
                <a:latin typeface="Gill Sans MT" pitchFamily="34" charset="0"/>
              </a:rPr>
              <a:t>Dutch Federal Geographic Data Committee)</a:t>
            </a:r>
            <a:r>
              <a:rPr lang="ja-JP" altLang="en-US" sz="1600">
                <a:latin typeface="Gill Sans MT" pitchFamily="34" charset="0"/>
              </a:rPr>
              <a:t>のレポート</a:t>
            </a:r>
          </a:p>
          <a:p>
            <a:pPr marL="822325" lvl="3">
              <a:lnSpc>
                <a:spcPct val="80000"/>
              </a:lnSpc>
              <a:spcBef>
                <a:spcPts val="400"/>
              </a:spcBef>
              <a:buClr>
                <a:srgbClr val="3A7075"/>
              </a:buClr>
              <a:buSzPct val="70000"/>
              <a:buFont typeface="Wingdings" pitchFamily="2" charset="2"/>
              <a:buNone/>
            </a:pPr>
            <a:r>
              <a:rPr lang="ja-JP" altLang="en-US" sz="1300">
                <a:latin typeface="Gill Sans MT" pitchFamily="34" charset="0"/>
              </a:rPr>
              <a:t>「地理情報を</a:t>
            </a:r>
            <a:r>
              <a:rPr lang="en-US" altLang="ja-JP" sz="1300">
                <a:latin typeface="Gill Sans MT" pitchFamily="34" charset="0"/>
              </a:rPr>
              <a:t>60%</a:t>
            </a:r>
            <a:r>
              <a:rPr lang="ja-JP" altLang="en-US" sz="1300">
                <a:latin typeface="Gill Sans MT" pitchFamily="34" charset="0"/>
              </a:rPr>
              <a:t>値引きしても、年</a:t>
            </a:r>
            <a:r>
              <a:rPr lang="en-US" altLang="ja-JP" sz="1300">
                <a:latin typeface="Gill Sans MT" pitchFamily="34" charset="0"/>
              </a:rPr>
              <a:t>40</a:t>
            </a:r>
            <a:r>
              <a:rPr lang="ja-JP" altLang="en-US" sz="1300">
                <a:latin typeface="Gill Sans MT" pitchFamily="34" charset="0"/>
              </a:rPr>
              <a:t>％売上増と</a:t>
            </a:r>
            <a:r>
              <a:rPr lang="en-US" altLang="ja-JP" sz="1300">
                <a:latin typeface="Gill Sans MT" pitchFamily="34" charset="0"/>
              </a:rPr>
              <a:t>800</a:t>
            </a:r>
            <a:r>
              <a:rPr lang="ja-JP" altLang="en-US" sz="1300">
                <a:latin typeface="Gill Sans MT" pitchFamily="34" charset="0"/>
              </a:rPr>
              <a:t>（名？）の雇用創出が見込めると予測」</a:t>
            </a:r>
          </a:p>
          <a:p>
            <a:pPr marL="547688" lvl="1" indent="-273050">
              <a:lnSpc>
                <a:spcPct val="80000"/>
              </a:lnSpc>
              <a:spcBef>
                <a:spcPts val="500"/>
              </a:spcBef>
              <a:buClr>
                <a:schemeClr val="accent2"/>
              </a:buClr>
              <a:buSzPct val="76000"/>
              <a:buFont typeface="Wingdings 3" pitchFamily="18" charset="2"/>
              <a:buChar char=""/>
            </a:pPr>
            <a:r>
              <a:rPr lang="en-US" altLang="ja-JP" sz="1600">
                <a:latin typeface="Gill Sans MT" pitchFamily="34" charset="0"/>
              </a:rPr>
              <a:t>US</a:t>
            </a:r>
            <a:r>
              <a:rPr lang="ja-JP" altLang="en-US" sz="1600">
                <a:latin typeface="Gill Sans MT" pitchFamily="34" charset="0"/>
              </a:rPr>
              <a:t>と</a:t>
            </a:r>
            <a:r>
              <a:rPr lang="en-US" altLang="ja-JP" sz="1600">
                <a:latin typeface="Gill Sans MT" pitchFamily="34" charset="0"/>
              </a:rPr>
              <a:t>EU</a:t>
            </a:r>
            <a:r>
              <a:rPr lang="ja-JP" altLang="en-US" sz="1600">
                <a:latin typeface="Gill Sans MT" pitchFamily="34" charset="0"/>
              </a:rPr>
              <a:t>は経済規模は同等だが、気象データの利用市場は</a:t>
            </a:r>
            <a:r>
              <a:rPr lang="en-US" altLang="ja-JP" sz="1600">
                <a:latin typeface="Gill Sans MT" pitchFamily="34" charset="0"/>
              </a:rPr>
              <a:t>EU</a:t>
            </a:r>
            <a:r>
              <a:rPr lang="ja-JP" altLang="en-US" sz="1600">
                <a:latin typeface="Gill Sans MT" pitchFamily="34" charset="0"/>
              </a:rPr>
              <a:t>の方が遥かに小さい（</a:t>
            </a:r>
            <a:r>
              <a:rPr lang="en-US" altLang="ja-JP" sz="1600">
                <a:latin typeface="Gill Sans MT" pitchFamily="34" charset="0"/>
              </a:rPr>
              <a:t>10</a:t>
            </a:r>
            <a:r>
              <a:rPr lang="ja-JP" altLang="en-US" sz="1600">
                <a:latin typeface="Gill Sans MT" pitchFamily="34" charset="0"/>
              </a:rPr>
              <a:t>倍以上の開き）。主な原因は以下と考えられる。</a:t>
            </a:r>
          </a:p>
          <a:p>
            <a:pPr marL="822325" lvl="2" indent="-228600">
              <a:lnSpc>
                <a:spcPct val="80000"/>
              </a:lnSpc>
              <a:spcBef>
                <a:spcPts val="500"/>
              </a:spcBef>
              <a:buClr>
                <a:srgbClr val="BCBCBC"/>
              </a:buClr>
              <a:buSzPct val="76000"/>
              <a:buFont typeface="Wingdings 3" pitchFamily="18" charset="2"/>
              <a:buChar char=""/>
            </a:pPr>
            <a:r>
              <a:rPr lang="ja-JP" altLang="en-US" sz="1400">
                <a:latin typeface="Gill Sans MT" pitchFamily="34" charset="0"/>
              </a:rPr>
              <a:t>費用</a:t>
            </a:r>
            <a:r>
              <a:rPr lang="en-US" altLang="ja-JP" sz="1400">
                <a:latin typeface="Gill Sans MT" pitchFamily="34" charset="0"/>
              </a:rPr>
              <a:t>: </a:t>
            </a:r>
            <a:r>
              <a:rPr lang="ja-JP" altLang="en-US" sz="1400">
                <a:latin typeface="Gill Sans MT" pitchFamily="34" charset="0"/>
              </a:rPr>
              <a:t>　</a:t>
            </a:r>
            <a:r>
              <a:rPr lang="en-US" altLang="ja-JP" sz="1400">
                <a:latin typeface="Gill Sans MT" pitchFamily="34" charset="0"/>
              </a:rPr>
              <a:t>unaffordable prices(EU)</a:t>
            </a:r>
            <a:r>
              <a:rPr lang="ja-JP" altLang="en-US" sz="1400">
                <a:latin typeface="Gill Sans MT" pitchFamily="34" charset="0"/>
              </a:rPr>
              <a:t>、</a:t>
            </a:r>
            <a:r>
              <a:rPr lang="en-US" altLang="ja-JP" sz="1400">
                <a:latin typeface="Gill Sans MT" pitchFamily="34" charset="0"/>
              </a:rPr>
              <a:t>freely available(US)</a:t>
            </a:r>
          </a:p>
          <a:p>
            <a:pPr marL="822325" lvl="2" indent="-228600">
              <a:lnSpc>
                <a:spcPct val="80000"/>
              </a:lnSpc>
              <a:spcBef>
                <a:spcPts val="500"/>
              </a:spcBef>
              <a:buClr>
                <a:srgbClr val="BCBCBC"/>
              </a:buClr>
              <a:buSzPct val="76000"/>
              <a:buFont typeface="Wingdings 3" pitchFamily="18" charset="2"/>
              <a:buChar char=""/>
            </a:pPr>
            <a:r>
              <a:rPr lang="ja-JP" altLang="en-US" sz="1400">
                <a:latin typeface="Gill Sans MT" pitchFamily="34" charset="0"/>
              </a:rPr>
              <a:t>データポリシー</a:t>
            </a:r>
            <a:r>
              <a:rPr lang="en-US" altLang="ja-JP" sz="1400">
                <a:latin typeface="Gill Sans MT" pitchFamily="34" charset="0"/>
              </a:rPr>
              <a:t>:</a:t>
            </a:r>
            <a:r>
              <a:rPr lang="ja-JP" altLang="en-US" sz="1400">
                <a:latin typeface="Gill Sans MT" pitchFamily="34" charset="0"/>
              </a:rPr>
              <a:t>　</a:t>
            </a:r>
            <a:r>
              <a:rPr lang="en-US" altLang="ja-JP" sz="1400">
                <a:latin typeface="Gill Sans MT" pitchFamily="34" charset="0"/>
              </a:rPr>
              <a:t> EU</a:t>
            </a:r>
            <a:r>
              <a:rPr lang="ja-JP" altLang="en-US" sz="1400">
                <a:latin typeface="Gill Sans MT" pitchFamily="34" charset="0"/>
              </a:rPr>
              <a:t>の国家気象サービスのデータポリシーが厳し過ぎる</a:t>
            </a:r>
          </a:p>
          <a:p>
            <a:pPr marL="822325" lvl="2" indent="-228600">
              <a:lnSpc>
                <a:spcPct val="80000"/>
              </a:lnSpc>
              <a:spcBef>
                <a:spcPts val="500"/>
              </a:spcBef>
              <a:buClr>
                <a:srgbClr val="BCBCBC"/>
              </a:buClr>
              <a:buSzPct val="76000"/>
              <a:buFont typeface="Wingdings 3" pitchFamily="18" charset="2"/>
              <a:buChar char=""/>
            </a:pPr>
            <a:r>
              <a:rPr lang="ja-JP" altLang="en-US" sz="1400">
                <a:latin typeface="Gill Sans MT" pitchFamily="34" charset="0"/>
              </a:rPr>
              <a:t>ウェザーリスクマネージメント市場規模（</a:t>
            </a:r>
            <a:r>
              <a:rPr lang="en-US" altLang="ja-JP" sz="1400">
                <a:latin typeface="Gill Sans MT" pitchFamily="34" charset="0"/>
              </a:rPr>
              <a:t>1997</a:t>
            </a:r>
            <a:r>
              <a:rPr lang="ja-JP" altLang="en-US" sz="1400">
                <a:latin typeface="Gill Sans MT" pitchFamily="34" charset="0"/>
              </a:rPr>
              <a:t>年から</a:t>
            </a:r>
            <a:r>
              <a:rPr lang="en-US" altLang="ja-JP" sz="1400">
                <a:latin typeface="Gill Sans MT" pitchFamily="34" charset="0"/>
              </a:rPr>
              <a:t>2002</a:t>
            </a:r>
            <a:r>
              <a:rPr lang="ja-JP" altLang="en-US" sz="1400">
                <a:latin typeface="Gill Sans MT" pitchFamily="34" charset="0"/>
              </a:rPr>
              <a:t>年までの</a:t>
            </a:r>
            <a:r>
              <a:rPr lang="en-US" altLang="ja-JP" sz="1400">
                <a:latin typeface="Gill Sans MT" pitchFamily="34" charset="0"/>
              </a:rPr>
              <a:t>5</a:t>
            </a:r>
            <a:r>
              <a:rPr lang="ja-JP" altLang="en-US" sz="1400">
                <a:latin typeface="Gill Sans MT" pitchFamily="34" charset="0"/>
              </a:rPr>
              <a:t>年間の合計）</a:t>
            </a:r>
          </a:p>
          <a:p>
            <a:pPr marL="822325" lvl="3">
              <a:lnSpc>
                <a:spcPct val="80000"/>
              </a:lnSpc>
              <a:spcBef>
                <a:spcPts val="400"/>
              </a:spcBef>
              <a:buClr>
                <a:srgbClr val="3A7075"/>
              </a:buClr>
              <a:buSzPct val="70000"/>
              <a:buFont typeface="Wingdings" pitchFamily="2" charset="2"/>
              <a:buChar char=""/>
            </a:pPr>
            <a:r>
              <a:rPr lang="en-US" altLang="ja-JP" sz="1300">
                <a:latin typeface="Gill Sans MT" pitchFamily="34" charset="0"/>
              </a:rPr>
              <a:t>US: 9</a:t>
            </a:r>
            <a:r>
              <a:rPr lang="ja-JP" altLang="en-US" sz="1300">
                <a:latin typeface="Gill Sans MT" pitchFamily="34" charset="0"/>
              </a:rPr>
              <a:t>兆</a:t>
            </a:r>
            <a:r>
              <a:rPr lang="en-US" altLang="ja-JP" sz="1300">
                <a:latin typeface="Gill Sans MT" pitchFamily="34" charset="0"/>
              </a:rPr>
              <a:t>6960</a:t>
            </a:r>
            <a:r>
              <a:rPr lang="ja-JP" altLang="en-US" sz="1300">
                <a:latin typeface="Gill Sans MT" pitchFamily="34" charset="0"/>
              </a:rPr>
              <a:t>億米ドル</a:t>
            </a:r>
          </a:p>
          <a:p>
            <a:pPr marL="822325" lvl="3">
              <a:lnSpc>
                <a:spcPct val="80000"/>
              </a:lnSpc>
              <a:spcBef>
                <a:spcPts val="400"/>
              </a:spcBef>
              <a:buClr>
                <a:srgbClr val="3A7075"/>
              </a:buClr>
              <a:buSzPct val="70000"/>
              <a:buFont typeface="Wingdings" pitchFamily="2" charset="2"/>
              <a:buChar char=""/>
            </a:pPr>
            <a:r>
              <a:rPr lang="en-US" altLang="ja-JP" sz="1300">
                <a:latin typeface="Gill Sans MT" pitchFamily="34" charset="0"/>
              </a:rPr>
              <a:t>EU: 7213</a:t>
            </a:r>
            <a:r>
              <a:rPr lang="ja-JP" altLang="en-US" sz="1300">
                <a:latin typeface="Gill Sans MT" pitchFamily="34" charset="0"/>
              </a:rPr>
              <a:t>億米ドル</a:t>
            </a:r>
          </a:p>
          <a:p>
            <a:pPr marL="822325" lvl="2" indent="-228600">
              <a:lnSpc>
                <a:spcPct val="80000"/>
              </a:lnSpc>
              <a:spcBef>
                <a:spcPts val="500"/>
              </a:spcBef>
              <a:buClr>
                <a:srgbClr val="BCBCBC"/>
              </a:buClr>
              <a:buSzPct val="76000"/>
              <a:buFont typeface="Wingdings 3" pitchFamily="18" charset="2"/>
              <a:buChar char=""/>
            </a:pPr>
            <a:r>
              <a:rPr lang="ja-JP" altLang="en-US" sz="1400">
                <a:latin typeface="Gill Sans MT" pitchFamily="34" charset="0"/>
              </a:rPr>
              <a:t>商業的な気象サービス市場</a:t>
            </a:r>
          </a:p>
          <a:p>
            <a:pPr marL="822325" lvl="3">
              <a:lnSpc>
                <a:spcPct val="80000"/>
              </a:lnSpc>
              <a:spcBef>
                <a:spcPts val="400"/>
              </a:spcBef>
              <a:buClr>
                <a:srgbClr val="3A7075"/>
              </a:buClr>
              <a:buSzPct val="70000"/>
              <a:buFont typeface="Wingdings" pitchFamily="2" charset="2"/>
              <a:buChar char=""/>
            </a:pPr>
            <a:r>
              <a:rPr lang="en-US" altLang="ja-JP" sz="1300">
                <a:latin typeface="Gill Sans MT" pitchFamily="34" charset="0"/>
              </a:rPr>
              <a:t>US: 4000</a:t>
            </a:r>
            <a:r>
              <a:rPr lang="ja-JP" altLang="en-US" sz="1300">
                <a:latin typeface="Gill Sans MT" pitchFamily="34" charset="0"/>
              </a:rPr>
              <a:t>～</a:t>
            </a:r>
            <a:r>
              <a:rPr lang="en-US" altLang="ja-JP" sz="1300">
                <a:latin typeface="Gill Sans MT" pitchFamily="34" charset="0"/>
              </a:rPr>
              <a:t>7000</a:t>
            </a:r>
            <a:r>
              <a:rPr lang="ja-JP" altLang="en-US" sz="1300">
                <a:latin typeface="Gill Sans MT" pitchFamily="34" charset="0"/>
              </a:rPr>
              <a:t>億米ドル、</a:t>
            </a:r>
            <a:r>
              <a:rPr lang="en-US" altLang="ja-JP" sz="1300">
                <a:latin typeface="Gill Sans MT" pitchFamily="34" charset="0"/>
              </a:rPr>
              <a:t>400</a:t>
            </a:r>
            <a:r>
              <a:rPr lang="ja-JP" altLang="en-US" sz="1300">
                <a:latin typeface="Gill Sans MT" pitchFamily="34" charset="0"/>
              </a:rPr>
              <a:t>社、</a:t>
            </a:r>
            <a:r>
              <a:rPr lang="en-US" altLang="ja-JP" sz="1300">
                <a:latin typeface="Gill Sans MT" pitchFamily="34" charset="0"/>
              </a:rPr>
              <a:t>4000</a:t>
            </a:r>
            <a:r>
              <a:rPr lang="ja-JP" altLang="en-US" sz="1300">
                <a:latin typeface="Gill Sans MT" pitchFamily="34" charset="0"/>
              </a:rPr>
              <a:t>雇用</a:t>
            </a:r>
          </a:p>
          <a:p>
            <a:pPr marL="822325" lvl="3">
              <a:lnSpc>
                <a:spcPct val="80000"/>
              </a:lnSpc>
              <a:spcBef>
                <a:spcPts val="400"/>
              </a:spcBef>
              <a:buClr>
                <a:srgbClr val="3A7075"/>
              </a:buClr>
              <a:buSzPct val="70000"/>
              <a:buFont typeface="Wingdings" pitchFamily="2" charset="2"/>
              <a:buChar char=""/>
            </a:pPr>
            <a:r>
              <a:rPr lang="en-US" altLang="ja-JP" sz="1300">
                <a:latin typeface="Gill Sans MT" pitchFamily="34" charset="0"/>
              </a:rPr>
              <a:t>EU: 300</a:t>
            </a:r>
            <a:r>
              <a:rPr lang="ja-JP" altLang="en-US" sz="1300">
                <a:latin typeface="Gill Sans MT" pitchFamily="34" charset="0"/>
              </a:rPr>
              <a:t>～</a:t>
            </a:r>
            <a:r>
              <a:rPr lang="en-US" altLang="ja-JP" sz="1300">
                <a:latin typeface="Gill Sans MT" pitchFamily="34" charset="0"/>
              </a:rPr>
              <a:t>500</a:t>
            </a:r>
            <a:r>
              <a:rPr lang="ja-JP" altLang="en-US" sz="1300">
                <a:latin typeface="Gill Sans MT" pitchFamily="34" charset="0"/>
              </a:rPr>
              <a:t>億ドル、</a:t>
            </a:r>
            <a:r>
              <a:rPr lang="en-US" altLang="ja-JP" sz="1300">
                <a:latin typeface="Gill Sans MT" pitchFamily="34" charset="0"/>
              </a:rPr>
              <a:t>30</a:t>
            </a:r>
            <a:r>
              <a:rPr lang="ja-JP" altLang="en-US" sz="1300">
                <a:latin typeface="Gill Sans MT" pitchFamily="34" charset="0"/>
              </a:rPr>
              <a:t>社、</a:t>
            </a:r>
            <a:r>
              <a:rPr lang="en-US" altLang="ja-JP" sz="1300">
                <a:latin typeface="Gill Sans MT" pitchFamily="34" charset="0"/>
              </a:rPr>
              <a:t>300</a:t>
            </a:r>
            <a:r>
              <a:rPr lang="ja-JP" altLang="en-US" sz="1300">
                <a:latin typeface="Gill Sans MT" pitchFamily="34" charset="0"/>
              </a:rPr>
              <a:t>雇用</a:t>
            </a:r>
            <a:endParaRPr lang="en-US" altLang="ja-JP" sz="130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個別事例：</a:t>
            </a:r>
            <a:r>
              <a:rPr lang="en-US" altLang="ja-JP" sz="1600">
                <a:latin typeface="Gill Sans MT" pitchFamily="34" charset="0"/>
              </a:rPr>
              <a:t>US</a:t>
            </a:r>
            <a:r>
              <a:rPr lang="ja-JP" altLang="en-US" sz="1600">
                <a:latin typeface="Gill Sans MT" pitchFamily="34" charset="0"/>
              </a:rPr>
              <a:t>で</a:t>
            </a:r>
            <a:r>
              <a:rPr lang="en-US" altLang="ja-JP" sz="1600">
                <a:latin typeface="Gill Sans MT" pitchFamily="34" charset="0"/>
              </a:rPr>
              <a:t>marginal cost</a:t>
            </a:r>
            <a:r>
              <a:rPr lang="ja-JP" altLang="en-US" sz="1600">
                <a:latin typeface="Gill Sans MT" pitchFamily="34" charset="0"/>
              </a:rPr>
              <a:t>を課金した際に期待どおりの市場を獲得出来なかった例</a:t>
            </a:r>
          </a:p>
          <a:p>
            <a:pPr marL="822325" lvl="3">
              <a:lnSpc>
                <a:spcPct val="80000"/>
              </a:lnSpc>
              <a:spcBef>
                <a:spcPts val="400"/>
              </a:spcBef>
              <a:buClr>
                <a:srgbClr val="3A7075"/>
              </a:buClr>
              <a:buSzPct val="70000"/>
              <a:buFont typeface="Wingdings" pitchFamily="2" charset="2"/>
              <a:buNone/>
            </a:pPr>
            <a:r>
              <a:rPr lang="en-US" altLang="ja-JP" sz="1300">
                <a:latin typeface="Gill Sans MT" pitchFamily="34" charset="0"/>
              </a:rPr>
              <a:t>FMC</a:t>
            </a:r>
            <a:r>
              <a:rPr lang="ja-JP" altLang="en-US" sz="1300">
                <a:latin typeface="Gill Sans MT" pitchFamily="34" charset="0"/>
              </a:rPr>
              <a:t>（</a:t>
            </a:r>
            <a:r>
              <a:rPr lang="en-US" altLang="ja-JP" sz="1300">
                <a:latin typeface="Gill Sans MT" pitchFamily="34" charset="0"/>
              </a:rPr>
              <a:t>Federal Maritime Commission</a:t>
            </a:r>
            <a:r>
              <a:rPr lang="ja-JP" altLang="en-US" sz="1300">
                <a:latin typeface="Gill Sans MT" pitchFamily="34" charset="0"/>
              </a:rPr>
              <a:t>）が</a:t>
            </a:r>
            <a:r>
              <a:rPr lang="en-US" altLang="ja-JP" sz="1300">
                <a:latin typeface="Gill Sans MT" pitchFamily="34" charset="0"/>
              </a:rPr>
              <a:t>Automated Tariff Filing and Information System(ATFI)</a:t>
            </a:r>
            <a:r>
              <a:rPr lang="ja-JP" altLang="en-US" sz="1300">
                <a:latin typeface="Gill Sans MT" pitchFamily="34" charset="0"/>
              </a:rPr>
              <a:t>を作った。利用料として</a:t>
            </a:r>
            <a:r>
              <a:rPr lang="en-US" altLang="ja-JP" sz="1300">
                <a:latin typeface="Gill Sans MT" pitchFamily="34" charset="0"/>
              </a:rPr>
              <a:t>1</a:t>
            </a:r>
            <a:r>
              <a:rPr lang="ja-JP" altLang="en-US" sz="1300">
                <a:latin typeface="Gill Sans MT" pitchFamily="34" charset="0"/>
              </a:rPr>
              <a:t>分あたり</a:t>
            </a:r>
            <a:r>
              <a:rPr lang="en-US" altLang="ja-JP" sz="1300">
                <a:latin typeface="Gill Sans MT" pitchFamily="34" charset="0"/>
              </a:rPr>
              <a:t>46</a:t>
            </a:r>
            <a:r>
              <a:rPr lang="ja-JP" altLang="en-US" sz="1300">
                <a:latin typeface="Gill Sans MT" pitchFamily="34" charset="0"/>
              </a:rPr>
              <a:t>セント課金し、</a:t>
            </a:r>
            <a:r>
              <a:rPr lang="en-US" altLang="ja-JP" sz="1300">
                <a:latin typeface="Gill Sans MT" pitchFamily="34" charset="0"/>
              </a:rPr>
              <a:t>3</a:t>
            </a:r>
            <a:r>
              <a:rPr lang="ja-JP" altLang="en-US" sz="1300">
                <a:latin typeface="Gill Sans MT" pitchFamily="34" charset="0"/>
              </a:rPr>
              <a:t>年間で、</a:t>
            </a:r>
            <a:r>
              <a:rPr lang="en-US" altLang="ja-JP" sz="1300">
                <a:latin typeface="Gill Sans MT" pitchFamily="34" charset="0"/>
              </a:rPr>
              <a:t>8</a:t>
            </a:r>
            <a:r>
              <a:rPr lang="ja-JP" altLang="en-US" sz="1300">
                <a:latin typeface="Gill Sans MT" pitchFamily="34" charset="0"/>
              </a:rPr>
              <a:t>億</a:t>
            </a:r>
            <a:r>
              <a:rPr lang="en-US" altLang="ja-JP" sz="1300">
                <a:latin typeface="Gill Sans MT" pitchFamily="34" charset="0"/>
              </a:rPr>
              <a:t>1</a:t>
            </a:r>
            <a:r>
              <a:rPr lang="ja-JP" altLang="en-US" sz="1300">
                <a:latin typeface="Gill Sans MT" pitchFamily="34" charset="0"/>
              </a:rPr>
              <a:t>千万ドル回収する目標を立てたが、現実には目標の</a:t>
            </a:r>
            <a:r>
              <a:rPr lang="en-US" altLang="ja-JP" sz="1300">
                <a:latin typeface="Gill Sans MT" pitchFamily="34" charset="0"/>
              </a:rPr>
              <a:t>0.05%</a:t>
            </a:r>
            <a:r>
              <a:rPr lang="ja-JP" altLang="en-US" sz="1300">
                <a:latin typeface="Gill Sans MT" pitchFamily="34" charset="0"/>
              </a:rPr>
              <a:t>の</a:t>
            </a:r>
            <a:r>
              <a:rPr lang="en-US" altLang="ja-JP" sz="1300">
                <a:latin typeface="Gill Sans MT" pitchFamily="34" charset="0"/>
              </a:rPr>
              <a:t>43.8</a:t>
            </a:r>
            <a:r>
              <a:rPr lang="ja-JP" altLang="en-US" sz="1300">
                <a:latin typeface="Gill Sans MT" pitchFamily="34" charset="0"/>
              </a:rPr>
              <a:t>万ドルしか得られなかった。他の組織から同様のからデータが得られるため、指示を得られなかった。</a:t>
            </a:r>
            <a:endParaRPr lang="en-US" altLang="ja-JP" sz="1300">
              <a:latin typeface="Gill Sans MT" pitchFamily="34" charset="0"/>
            </a:endParaRPr>
          </a:p>
          <a:p>
            <a:pPr marL="822325" lvl="3">
              <a:lnSpc>
                <a:spcPct val="80000"/>
              </a:lnSpc>
              <a:spcBef>
                <a:spcPts val="400"/>
              </a:spcBef>
              <a:buClr>
                <a:srgbClr val="3A7075"/>
              </a:buClr>
              <a:buSzPct val="70000"/>
              <a:buFont typeface="Wingdings" pitchFamily="2" charset="2"/>
              <a:buNone/>
            </a:pPr>
            <a:endParaRPr lang="en-US" altLang="ja-JP" sz="130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データの利用に対して僅かでも</a:t>
            </a:r>
            <a:r>
              <a:rPr lang="ja-JP" altLang="en-US" sz="1600" u="sng">
                <a:solidFill>
                  <a:srgbClr val="0000FF"/>
                </a:solidFill>
                <a:latin typeface="Gill Sans MT" pitchFamily="34" charset="0"/>
              </a:rPr>
              <a:t>課金すると利用者を逃す可能性が高い</a:t>
            </a:r>
            <a:r>
              <a:rPr lang="ja-JP" altLang="en-US" sz="1600">
                <a:latin typeface="Gill Sans MT" pitchFamily="34" charset="0"/>
              </a:rPr>
              <a:t>。なるべく課金はせずに、</a:t>
            </a:r>
            <a:r>
              <a:rPr lang="ja-JP" altLang="en-US" sz="1600" u="sng">
                <a:solidFill>
                  <a:srgbClr val="0000FF"/>
                </a:solidFill>
                <a:latin typeface="Gill Sans MT" pitchFamily="34" charset="0"/>
              </a:rPr>
              <a:t>市場全体の拡大を図るほうが全体としては効果が高い</a:t>
            </a:r>
            <a:r>
              <a:rPr lang="ja-JP" altLang="en-US" sz="1600">
                <a:latin typeface="Gill Sans MT" pitchFamily="34" charset="0"/>
              </a:rPr>
              <a:t>。</a:t>
            </a:r>
            <a:endParaRPr lang="en-US" altLang="ja-JP" sz="1600">
              <a:latin typeface="Gill Sans MT" pitchFamily="34" charset="0"/>
            </a:endParaRPr>
          </a:p>
        </p:txBody>
      </p:sp>
    </p:spTree>
    <p:extLst>
      <p:ext uri="{BB962C8B-B14F-4D97-AF65-F5344CB8AC3E}">
        <p14:creationId xmlns:p14="http://schemas.microsoft.com/office/powerpoint/2010/main" val="17082147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タイトル 1"/>
          <p:cNvSpPr>
            <a:spLocks noGrp="1"/>
          </p:cNvSpPr>
          <p:nvPr>
            <p:ph type="title"/>
          </p:nvPr>
        </p:nvSpPr>
        <p:spPr/>
        <p:txBody>
          <a:bodyPr/>
          <a:lstStyle/>
          <a:p>
            <a:pPr eaLnBrk="1" hangingPunct="1"/>
            <a:r>
              <a:rPr lang="ja-JP" altLang="en-US" sz="2400" smtClean="0">
                <a:solidFill>
                  <a:schemeClr val="tx1"/>
                </a:solidFill>
              </a:rPr>
              <a:t>課金した場合と無償で公開した場合の経済効果③</a:t>
            </a:r>
          </a:p>
        </p:txBody>
      </p:sp>
      <p:sp>
        <p:nvSpPr>
          <p:cNvPr id="2" name="スライド番号プレースホルダー 1"/>
          <p:cNvSpPr>
            <a:spLocks noGrp="1"/>
          </p:cNvSpPr>
          <p:nvPr>
            <p:ph type="sldNum" sz="quarter" idx="10"/>
          </p:nvPr>
        </p:nvSpPr>
        <p:spPr/>
        <p:txBody>
          <a:bodyPr/>
          <a:lstStyle/>
          <a:p>
            <a:pPr>
              <a:defRPr/>
            </a:pPr>
            <a:fld id="{DD2FB09F-9F09-485C-9276-9421D945F587}" type="slidenum">
              <a:rPr lang="ja-JP" altLang="en-US" smtClean="0"/>
              <a:pPr>
                <a:defRPr/>
              </a:pPr>
              <a:t>34</a:t>
            </a:fld>
            <a:endParaRPr lang="ja-JP" altLang="en-US" dirty="0"/>
          </a:p>
        </p:txBody>
      </p:sp>
      <p:sp>
        <p:nvSpPr>
          <p:cNvPr id="105475" name="コンテンツ プレースホルダー 2"/>
          <p:cNvSpPr txBox="1">
            <a:spLocks/>
          </p:cNvSpPr>
          <p:nvPr/>
        </p:nvSpPr>
        <p:spPr bwMode="auto">
          <a:xfrm>
            <a:off x="457200" y="1341438"/>
            <a:ext cx="8229600" cy="5256212"/>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altLang="ja-JP">
                <a:latin typeface="Gill Sans MT" pitchFamily="34" charset="0"/>
              </a:rPr>
              <a:t>REVIEW OF RECENT STUDIES ON PSI RE-USE AND RELATED MARKET DEVELOPMENTS</a:t>
            </a:r>
            <a:r>
              <a:rPr lang="ja-JP" altLang="en-US">
                <a:latin typeface="Gill Sans MT" pitchFamily="34" charset="0"/>
              </a:rPr>
              <a:t>より</a:t>
            </a:r>
            <a:endParaRPr lang="en-US" altLang="ja-JP">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en-US" altLang="ja-JP" sz="1600">
                <a:latin typeface="Gill Sans MT" pitchFamily="34" charset="0"/>
              </a:rPr>
              <a:t>EU27</a:t>
            </a:r>
            <a:r>
              <a:rPr lang="ja-JP" altLang="en-US" sz="1600">
                <a:latin typeface="Gill Sans MT" pitchFamily="34" charset="0"/>
              </a:rPr>
              <a:t>か国での</a:t>
            </a:r>
            <a:r>
              <a:rPr lang="en-US" altLang="ja-JP" sz="1600">
                <a:latin typeface="Gill Sans MT" pitchFamily="34" charset="0"/>
              </a:rPr>
              <a:t>PSI</a:t>
            </a:r>
            <a:r>
              <a:rPr lang="ja-JP" altLang="en-US" sz="1600">
                <a:latin typeface="Gill Sans MT" pitchFamily="34" charset="0"/>
              </a:rPr>
              <a:t>の直接的な再利用市場は</a:t>
            </a:r>
            <a:r>
              <a:rPr lang="en-US" altLang="ja-JP" sz="1600">
                <a:latin typeface="Gill Sans MT" pitchFamily="34" charset="0"/>
              </a:rPr>
              <a:t>280</a:t>
            </a:r>
            <a:r>
              <a:rPr lang="ja-JP" altLang="en-US" sz="1600">
                <a:latin typeface="Gill Sans MT" pitchFamily="34" charset="0"/>
              </a:rPr>
              <a:t>億ユーロ（</a:t>
            </a:r>
            <a:r>
              <a:rPr lang="en-US" altLang="ja-JP" sz="1600">
                <a:latin typeface="Gill Sans MT" pitchFamily="34" charset="0"/>
              </a:rPr>
              <a:t>2008</a:t>
            </a:r>
            <a:r>
              <a:rPr lang="ja-JP" altLang="en-US" sz="1600">
                <a:latin typeface="Gill Sans MT" pitchFamily="34" charset="0"/>
              </a:rPr>
              <a:t>年）、さらに関連市場を含めると</a:t>
            </a:r>
            <a:r>
              <a:rPr lang="en-US" altLang="ja-JP" sz="1600">
                <a:latin typeface="Gill Sans MT" pitchFamily="34" charset="0"/>
              </a:rPr>
              <a:t>320</a:t>
            </a:r>
            <a:r>
              <a:rPr lang="ja-JP" altLang="en-US" sz="1600">
                <a:latin typeface="Gill Sans MT" pitchFamily="34" charset="0"/>
              </a:rPr>
              <a:t>億ユーロで年</a:t>
            </a:r>
            <a:r>
              <a:rPr lang="en-US" altLang="ja-JP" sz="1600">
                <a:latin typeface="Gill Sans MT" pitchFamily="34" charset="0"/>
              </a:rPr>
              <a:t>7%</a:t>
            </a:r>
            <a:r>
              <a:rPr lang="ja-JP" altLang="en-US" sz="1600">
                <a:latin typeface="Gill Sans MT" pitchFamily="34" charset="0"/>
              </a:rPr>
              <a:t>の成長率である（</a:t>
            </a:r>
            <a:r>
              <a:rPr lang="en-US" altLang="ja-JP" sz="1600">
                <a:latin typeface="Gill Sans MT" pitchFamily="34" charset="0"/>
              </a:rPr>
              <a:t>2010</a:t>
            </a:r>
            <a:r>
              <a:rPr lang="ja-JP" altLang="en-US" sz="1600">
                <a:latin typeface="Gill Sans MT" pitchFamily="34" charset="0"/>
              </a:rPr>
              <a:t>年）</a:t>
            </a:r>
          </a:p>
          <a:p>
            <a:pPr marL="822325" lvl="3">
              <a:lnSpc>
                <a:spcPct val="80000"/>
              </a:lnSpc>
              <a:spcBef>
                <a:spcPts val="400"/>
              </a:spcBef>
              <a:buClr>
                <a:srgbClr val="3A7075"/>
              </a:buClr>
              <a:buSzPct val="70000"/>
              <a:buFont typeface="Wingdings" pitchFamily="2" charset="2"/>
              <a:buNone/>
            </a:pPr>
            <a:r>
              <a:rPr lang="ja-JP" altLang="en-US" sz="1300">
                <a:latin typeface="Gill Sans MT" pitchFamily="34" charset="0"/>
              </a:rPr>
              <a:t>→これに対し、オープンかつ無料あるいは限界コストでの提供にすれば、直接利用＋再利用市場は</a:t>
            </a:r>
            <a:r>
              <a:rPr lang="en-US" altLang="ja-JP" sz="1300">
                <a:latin typeface="Gill Sans MT" pitchFamily="34" charset="0"/>
              </a:rPr>
              <a:t>EU27</a:t>
            </a:r>
          </a:p>
          <a:p>
            <a:pPr marL="822325" lvl="3">
              <a:lnSpc>
                <a:spcPct val="80000"/>
              </a:lnSpc>
              <a:spcBef>
                <a:spcPts val="400"/>
              </a:spcBef>
              <a:buClr>
                <a:srgbClr val="3A7075"/>
              </a:buClr>
              <a:buSzPct val="70000"/>
              <a:buFont typeface="Wingdings" pitchFamily="2" charset="2"/>
              <a:buNone/>
            </a:pPr>
            <a:r>
              <a:rPr lang="ja-JP" altLang="en-US" sz="1300">
                <a:latin typeface="Gill Sans MT" pitchFamily="34" charset="0"/>
              </a:rPr>
              <a:t>　　か国で</a:t>
            </a:r>
            <a:r>
              <a:rPr lang="en-US" altLang="ja-JP" sz="1300">
                <a:latin typeface="Gill Sans MT" pitchFamily="34" charset="0"/>
              </a:rPr>
              <a:t>400</a:t>
            </a:r>
            <a:r>
              <a:rPr lang="ja-JP" altLang="en-US" sz="1300">
                <a:latin typeface="Gill Sans MT" pitchFamily="34" charset="0"/>
              </a:rPr>
              <a:t>億ユーロに上ると推計される。</a:t>
            </a: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また、間接的な経済効果（効率化による国民の時間節約等）まで入れると、</a:t>
            </a:r>
            <a:r>
              <a:rPr lang="en-US" altLang="ja-JP" sz="1600">
                <a:latin typeface="Gill Sans MT" pitchFamily="34" charset="0"/>
              </a:rPr>
              <a:t> EU27</a:t>
            </a:r>
            <a:r>
              <a:rPr lang="ja-JP" altLang="en-US" sz="1600">
                <a:latin typeface="Gill Sans MT" pitchFamily="34" charset="0"/>
              </a:rPr>
              <a:t>か国で</a:t>
            </a:r>
            <a:r>
              <a:rPr lang="en-US" altLang="ja-JP" sz="1600">
                <a:latin typeface="Gill Sans MT" pitchFamily="34" charset="0"/>
              </a:rPr>
              <a:t>1400</a:t>
            </a:r>
            <a:r>
              <a:rPr lang="ja-JP" altLang="en-US" sz="1600">
                <a:latin typeface="Gill Sans MT" pitchFamily="34" charset="0"/>
              </a:rPr>
              <a:t>億ユーロ</a:t>
            </a:r>
            <a:r>
              <a:rPr lang="en-US" altLang="ja-JP" sz="1600">
                <a:latin typeface="Gill Sans MT" pitchFamily="34" charset="0"/>
              </a:rPr>
              <a:t>/</a:t>
            </a:r>
            <a:r>
              <a:rPr lang="ja-JP" altLang="en-US" sz="1600">
                <a:latin typeface="Gill Sans MT" pitchFamily="34" charset="0"/>
              </a:rPr>
              <a:t>年の市場になると推計される。</a:t>
            </a:r>
          </a:p>
          <a:p>
            <a:pPr marL="822325" lvl="3">
              <a:lnSpc>
                <a:spcPct val="80000"/>
              </a:lnSpc>
              <a:spcBef>
                <a:spcPts val="400"/>
              </a:spcBef>
              <a:buClr>
                <a:srgbClr val="3A7075"/>
              </a:buClr>
              <a:buSzPct val="70000"/>
              <a:buFont typeface="Wingdings" pitchFamily="2" charset="2"/>
              <a:buNone/>
            </a:pPr>
            <a:r>
              <a:rPr lang="ja-JP" altLang="en-US" sz="1300">
                <a:latin typeface="Gill Sans MT" pitchFamily="34" charset="0"/>
              </a:rPr>
              <a:t>→これに対し、イージーアクセスの実現、インフラや各種障壁の改善等がされていれば、直接</a:t>
            </a:r>
            <a:r>
              <a:rPr lang="en-US" altLang="ja-JP" sz="1300">
                <a:latin typeface="Gill Sans MT" pitchFamily="34" charset="0"/>
              </a:rPr>
              <a:t>+</a:t>
            </a:r>
            <a:r>
              <a:rPr lang="ja-JP" altLang="en-US" sz="1300">
                <a:latin typeface="Gill Sans MT" pitchFamily="34" charset="0"/>
              </a:rPr>
              <a:t>間接市場</a:t>
            </a:r>
            <a:endParaRPr lang="en-US" altLang="ja-JP" sz="1300">
              <a:latin typeface="Gill Sans MT" pitchFamily="34" charset="0"/>
            </a:endParaRPr>
          </a:p>
          <a:p>
            <a:pPr marL="822325" lvl="3">
              <a:lnSpc>
                <a:spcPct val="80000"/>
              </a:lnSpc>
              <a:spcBef>
                <a:spcPts val="400"/>
              </a:spcBef>
              <a:buClr>
                <a:srgbClr val="3A7075"/>
              </a:buClr>
              <a:buSzPct val="70000"/>
              <a:buFont typeface="Wingdings" pitchFamily="2" charset="2"/>
              <a:buNone/>
            </a:pPr>
            <a:r>
              <a:rPr lang="ja-JP" altLang="en-US" sz="1300">
                <a:latin typeface="Gill Sans MT" pitchFamily="34" charset="0"/>
              </a:rPr>
              <a:t>　合わせて</a:t>
            </a:r>
            <a:r>
              <a:rPr lang="en-US" altLang="ja-JP" sz="1300">
                <a:latin typeface="Gill Sans MT" pitchFamily="34" charset="0"/>
              </a:rPr>
              <a:t>2000</a:t>
            </a:r>
            <a:r>
              <a:rPr lang="ja-JP" altLang="en-US" sz="1300">
                <a:latin typeface="Gill Sans MT" pitchFamily="34" charset="0"/>
              </a:rPr>
              <a:t>億ユーロ（</a:t>
            </a:r>
            <a:r>
              <a:rPr lang="en-US" altLang="ja-JP" sz="1300">
                <a:latin typeface="Gill Sans MT" pitchFamily="34" charset="0"/>
              </a:rPr>
              <a:t>GDP1%</a:t>
            </a:r>
            <a:r>
              <a:rPr lang="ja-JP" altLang="en-US" sz="1300">
                <a:latin typeface="Gill Sans MT" pitchFamily="34" charset="0"/>
              </a:rPr>
              <a:t>相当（</a:t>
            </a:r>
            <a:r>
              <a:rPr lang="en-US" altLang="ja-JP" sz="1300">
                <a:latin typeface="Gill Sans MT" pitchFamily="34" charset="0"/>
              </a:rPr>
              <a:t>2008</a:t>
            </a:r>
            <a:r>
              <a:rPr lang="ja-JP" altLang="en-US" sz="1300">
                <a:latin typeface="Gill Sans MT" pitchFamily="34" charset="0"/>
              </a:rPr>
              <a:t>年））まで拡大できていたものと推計される。</a:t>
            </a:r>
          </a:p>
          <a:p>
            <a:pPr marL="547688" lvl="1" indent="-273050">
              <a:lnSpc>
                <a:spcPct val="80000"/>
              </a:lnSpc>
              <a:spcBef>
                <a:spcPts val="500"/>
              </a:spcBef>
              <a:buClr>
                <a:schemeClr val="accent2"/>
              </a:buClr>
              <a:buSzPct val="76000"/>
              <a:buFont typeface="Wingdings 3" pitchFamily="18" charset="2"/>
              <a:buChar char=""/>
            </a:pPr>
            <a:endParaRPr lang="ja-JP" altLang="en-US" sz="160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総合すると、</a:t>
            </a:r>
            <a:r>
              <a:rPr lang="ja-JP" altLang="en-US" sz="1600" u="sng">
                <a:solidFill>
                  <a:srgbClr val="0000FF"/>
                </a:solidFill>
                <a:latin typeface="Gill Sans MT" pitchFamily="34" charset="0"/>
              </a:rPr>
              <a:t>費用の改善、ライセンス条件の統一、データ標準等により、</a:t>
            </a:r>
            <a:r>
              <a:rPr lang="en-US" altLang="ja-JP" sz="1600" u="sng">
                <a:solidFill>
                  <a:srgbClr val="0000FF"/>
                </a:solidFill>
                <a:latin typeface="Gill Sans MT" pitchFamily="34" charset="0"/>
              </a:rPr>
              <a:t>10</a:t>
            </a:r>
            <a:r>
              <a:rPr lang="ja-JP" altLang="en-US" sz="1600" u="sng">
                <a:solidFill>
                  <a:srgbClr val="0000FF"/>
                </a:solidFill>
                <a:latin typeface="Gill Sans MT" pitchFamily="34" charset="0"/>
              </a:rPr>
              <a:t>～</a:t>
            </a:r>
            <a:r>
              <a:rPr lang="en-US" altLang="ja-JP" sz="1600" u="sng">
                <a:solidFill>
                  <a:srgbClr val="0000FF"/>
                </a:solidFill>
                <a:latin typeface="Gill Sans MT" pitchFamily="34" charset="0"/>
              </a:rPr>
              <a:t>40</a:t>
            </a:r>
            <a:r>
              <a:rPr lang="ja-JP" altLang="en-US" sz="1600" u="sng">
                <a:solidFill>
                  <a:srgbClr val="0000FF"/>
                </a:solidFill>
                <a:latin typeface="Gill Sans MT" pitchFamily="34" charset="0"/>
              </a:rPr>
              <a:t>％の経済効果増が見込まれる</a:t>
            </a:r>
            <a:r>
              <a:rPr lang="ja-JP" altLang="en-US" sz="1600">
                <a:latin typeface="Gill Sans MT" pitchFamily="34" charset="0"/>
              </a:rPr>
              <a:t>。</a:t>
            </a: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現実には</a:t>
            </a:r>
            <a:r>
              <a:rPr lang="en-US" altLang="ja-JP" sz="1600">
                <a:latin typeface="Gill Sans MT" pitchFamily="34" charset="0"/>
              </a:rPr>
              <a:t>PSI</a:t>
            </a:r>
            <a:r>
              <a:rPr lang="ja-JP" altLang="en-US" sz="1600">
                <a:latin typeface="Gill Sans MT" pitchFamily="34" charset="0"/>
              </a:rPr>
              <a:t>から政府が得る収入はわずかで、組織予算の</a:t>
            </a:r>
            <a:r>
              <a:rPr lang="en-US" altLang="ja-JP" sz="1600">
                <a:latin typeface="Gill Sans MT" pitchFamily="34" charset="0"/>
              </a:rPr>
              <a:t>1%</a:t>
            </a:r>
            <a:r>
              <a:rPr lang="ja-JP" altLang="en-US" sz="1600">
                <a:latin typeface="Gill Sans MT" pitchFamily="34" charset="0"/>
              </a:rPr>
              <a:t>から多くても</a:t>
            </a:r>
            <a:r>
              <a:rPr lang="en-US" altLang="ja-JP" sz="1600">
                <a:latin typeface="Gill Sans MT" pitchFamily="34" charset="0"/>
              </a:rPr>
              <a:t>1/15</a:t>
            </a:r>
            <a:r>
              <a:rPr lang="ja-JP" altLang="en-US" sz="1600">
                <a:latin typeface="Gill Sans MT" pitchFamily="34" charset="0"/>
              </a:rPr>
              <a:t>程度であり、経済効果に対して遥かに少ない。</a:t>
            </a:r>
            <a:r>
              <a:rPr lang="ja-JP" altLang="en-US" sz="1600" u="sng">
                <a:solidFill>
                  <a:srgbClr val="0000FF"/>
                </a:solidFill>
                <a:latin typeface="Gill Sans MT" pitchFamily="34" charset="0"/>
              </a:rPr>
              <a:t>収入を見込むよりは経済効果を見込むほうが遥かに効果が高い。</a:t>
            </a:r>
          </a:p>
          <a:p>
            <a:pPr marL="547688" lvl="1" indent="-273050">
              <a:lnSpc>
                <a:spcPct val="80000"/>
              </a:lnSpc>
              <a:spcBef>
                <a:spcPts val="500"/>
              </a:spcBef>
              <a:buClr>
                <a:schemeClr val="accent2"/>
              </a:buClr>
              <a:buSzPct val="76000"/>
              <a:buFont typeface="Wingdings 3" pitchFamily="18" charset="2"/>
              <a:buChar char=""/>
            </a:pPr>
            <a:endParaRPr lang="ja-JP" altLang="en-US" sz="1600">
              <a:solidFill>
                <a:srgbClr val="0000FF"/>
              </a:solidFill>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pPr>
            <a:r>
              <a:rPr lang="ja-JP" altLang="en-US" sz="1600">
                <a:latin typeface="Gill Sans MT" pitchFamily="34" charset="0"/>
              </a:rPr>
              <a:t>参考（改善効果の内訳の一部）：</a:t>
            </a:r>
          </a:p>
          <a:p>
            <a:pPr marL="822325" lvl="2" indent="-228600">
              <a:lnSpc>
                <a:spcPct val="80000"/>
              </a:lnSpc>
              <a:spcBef>
                <a:spcPts val="500"/>
              </a:spcBef>
              <a:buClr>
                <a:srgbClr val="BCBCBC"/>
              </a:buClr>
              <a:buSzPct val="76000"/>
              <a:buFont typeface="Wingdings 3" pitchFamily="18" charset="2"/>
              <a:buChar char=""/>
            </a:pPr>
            <a:r>
              <a:rPr lang="ja-JP" altLang="en-US" sz="1400">
                <a:latin typeface="Gill Sans MT" pitchFamily="34" charset="0"/>
              </a:rPr>
              <a:t>情報のアクセス性を改善すると、法定の環境アセスメント費用が</a:t>
            </a:r>
            <a:r>
              <a:rPr lang="en-US" altLang="ja-JP" sz="1400">
                <a:latin typeface="Gill Sans MT" pitchFamily="34" charset="0"/>
              </a:rPr>
              <a:t>20</a:t>
            </a:r>
            <a:r>
              <a:rPr lang="ja-JP" altLang="en-US" sz="1400">
                <a:latin typeface="Gill Sans MT" pitchFamily="34" charset="0"/>
              </a:rPr>
              <a:t>％削減、年</a:t>
            </a:r>
            <a:r>
              <a:rPr lang="en-US" altLang="ja-JP" sz="1400">
                <a:latin typeface="Gill Sans MT" pitchFamily="34" charset="0"/>
              </a:rPr>
              <a:t>20</a:t>
            </a:r>
            <a:r>
              <a:rPr lang="ja-JP" altLang="en-US" sz="1400">
                <a:latin typeface="Gill Sans MT" pitchFamily="34" charset="0"/>
              </a:rPr>
              <a:t>億ユーロ節約が可能。</a:t>
            </a:r>
          </a:p>
          <a:p>
            <a:pPr marL="822325" lvl="2" indent="-228600">
              <a:lnSpc>
                <a:spcPct val="80000"/>
              </a:lnSpc>
              <a:spcBef>
                <a:spcPts val="500"/>
              </a:spcBef>
              <a:buClr>
                <a:srgbClr val="BCBCBC"/>
              </a:buClr>
              <a:buSzPct val="76000"/>
              <a:buFont typeface="Wingdings 3" pitchFamily="18" charset="2"/>
              <a:buChar char=""/>
            </a:pPr>
            <a:r>
              <a:rPr lang="en-US" altLang="ja-JP" sz="1400">
                <a:latin typeface="Gill Sans MT" pitchFamily="34" charset="0"/>
              </a:rPr>
              <a:t>R&amp;D</a:t>
            </a:r>
            <a:r>
              <a:rPr lang="ja-JP" altLang="en-US" sz="1400">
                <a:latin typeface="Gill Sans MT" pitchFamily="34" charset="0"/>
              </a:rPr>
              <a:t>成果をオープンにすると経常益</a:t>
            </a:r>
            <a:r>
              <a:rPr lang="en-US" altLang="ja-JP" sz="1400">
                <a:latin typeface="Gill Sans MT" pitchFamily="34" charset="0"/>
              </a:rPr>
              <a:t>60</a:t>
            </a:r>
            <a:r>
              <a:rPr lang="ja-JP" altLang="en-US" sz="1400">
                <a:latin typeface="Gill Sans MT" pitchFamily="34" charset="0"/>
              </a:rPr>
              <a:t>億ユーロ増。</a:t>
            </a:r>
          </a:p>
          <a:p>
            <a:pPr marL="822325" lvl="2" indent="-228600">
              <a:lnSpc>
                <a:spcPct val="80000"/>
              </a:lnSpc>
              <a:spcBef>
                <a:spcPts val="500"/>
              </a:spcBef>
              <a:buClr>
                <a:srgbClr val="BCBCBC"/>
              </a:buClr>
              <a:buSzPct val="76000"/>
              <a:buFont typeface="Wingdings 3" pitchFamily="18" charset="2"/>
              <a:buChar char=""/>
            </a:pPr>
            <a:r>
              <a:rPr lang="ja-JP" altLang="en-US" sz="1400">
                <a:latin typeface="Gill Sans MT" pitchFamily="34" charset="0"/>
              </a:rPr>
              <a:t>市民が</a:t>
            </a:r>
            <a:r>
              <a:rPr lang="en-US" altLang="ja-JP" sz="1400">
                <a:latin typeface="Gill Sans MT" pitchFamily="34" charset="0"/>
              </a:rPr>
              <a:t>2</a:t>
            </a:r>
            <a:r>
              <a:rPr lang="ja-JP" altLang="en-US" sz="1400">
                <a:latin typeface="Gill Sans MT" pitchFamily="34" charset="0"/>
              </a:rPr>
              <a:t>時間の時間節約ができれば</a:t>
            </a:r>
            <a:r>
              <a:rPr lang="en-US" altLang="ja-JP" sz="1400">
                <a:latin typeface="Gill Sans MT" pitchFamily="34" charset="0"/>
              </a:rPr>
              <a:t>140</a:t>
            </a:r>
            <a:r>
              <a:rPr lang="ja-JP" altLang="en-US" sz="1400">
                <a:latin typeface="Gill Sans MT" pitchFamily="34" charset="0"/>
              </a:rPr>
              <a:t>億ユーロの価値。</a:t>
            </a:r>
          </a:p>
        </p:txBody>
      </p:sp>
    </p:spTree>
    <p:extLst>
      <p:ext uri="{BB962C8B-B14F-4D97-AF65-F5344CB8AC3E}">
        <p14:creationId xmlns:p14="http://schemas.microsoft.com/office/powerpoint/2010/main" val="2398772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073150"/>
          </a:xfrm>
          <a:prstGeom prst="round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ja-JP" altLang="en-US" dirty="0"/>
          </a:p>
        </p:txBody>
      </p:sp>
      <p:sp>
        <p:nvSpPr>
          <p:cNvPr id="23554" name="タイトル 1"/>
          <p:cNvSpPr>
            <a:spLocks noGrp="1"/>
          </p:cNvSpPr>
          <p:nvPr>
            <p:ph type="title"/>
          </p:nvPr>
        </p:nvSpPr>
        <p:spPr>
          <a:xfrm>
            <a:off x="179388" y="152400"/>
            <a:ext cx="8640762" cy="990600"/>
          </a:xfrm>
        </p:spPr>
        <p:txBody>
          <a:bodyPr/>
          <a:lstStyle/>
          <a:p>
            <a:pPr eaLnBrk="1" hangingPunct="1"/>
            <a:r>
              <a:rPr lang="ja-JP" altLang="en-US" sz="2400" smtClean="0">
                <a:solidFill>
                  <a:schemeClr val="tx1"/>
                </a:solidFill>
              </a:rPr>
              <a:t>（１）海外における二次利用の基本的な考え方</a:t>
            </a:r>
          </a:p>
        </p:txBody>
      </p:sp>
      <p:sp>
        <p:nvSpPr>
          <p:cNvPr id="4" name="スライド番号プレースホルダー 3"/>
          <p:cNvSpPr>
            <a:spLocks noGrp="1"/>
          </p:cNvSpPr>
          <p:nvPr>
            <p:ph type="sldNum" sz="quarter" idx="10"/>
          </p:nvPr>
        </p:nvSpPr>
        <p:spPr/>
        <p:txBody>
          <a:bodyPr/>
          <a:lstStyle/>
          <a:p>
            <a:pPr>
              <a:defRPr/>
            </a:pPr>
            <a:fld id="{BDB12C1C-AB58-4CA7-8A7F-4F4D3EE5EC96}" type="slidenum">
              <a:rPr lang="ja-JP" altLang="en-US" smtClean="0"/>
              <a:pPr>
                <a:defRPr/>
              </a:pPr>
              <a:t>4</a:t>
            </a:fld>
            <a:endParaRPr lang="ja-JP" altLang="en-US" dirty="0"/>
          </a:p>
        </p:txBody>
      </p:sp>
      <p:sp>
        <p:nvSpPr>
          <p:cNvPr id="23556" name="コンテンツ プレースホルダー 2"/>
          <p:cNvSpPr>
            <a:spLocks noGrp="1"/>
          </p:cNvSpPr>
          <p:nvPr>
            <p:ph sz="quarter" idx="1"/>
          </p:nvPr>
        </p:nvSpPr>
        <p:spPr>
          <a:xfrm>
            <a:off x="457200" y="1290638"/>
            <a:ext cx="8216900" cy="1257300"/>
          </a:xfrm>
        </p:spPr>
        <p:txBody>
          <a:bodyPr/>
          <a:lstStyle/>
          <a:p>
            <a:pPr eaLnBrk="1" hangingPunct="1"/>
            <a:r>
              <a:rPr lang="en-US" altLang="ja-JP" sz="1800" smtClean="0"/>
              <a:t>OECD</a:t>
            </a:r>
            <a:r>
              <a:rPr lang="ja-JP" altLang="en-US" sz="1800" smtClean="0"/>
              <a:t>による勧告や</a:t>
            </a:r>
            <a:r>
              <a:rPr lang="en-US" altLang="ja-JP" sz="1800" smtClean="0"/>
              <a:t>EU</a:t>
            </a:r>
            <a:r>
              <a:rPr lang="ja-JP" altLang="en-US" sz="1800" smtClean="0"/>
              <a:t>指令では、基本的に著作物やデータの二次利用を推奨すべきであると明記されている。</a:t>
            </a:r>
            <a:endParaRPr lang="en-US" altLang="ja-JP" sz="1800" smtClean="0"/>
          </a:p>
          <a:p>
            <a:pPr eaLnBrk="1" hangingPunct="1"/>
            <a:r>
              <a:rPr lang="en-US" altLang="ja-JP" sz="1800" smtClean="0"/>
              <a:t>NZGOAL</a:t>
            </a:r>
            <a:r>
              <a:rPr lang="ja-JP" altLang="en-US" sz="1800" smtClean="0"/>
              <a:t>、</a:t>
            </a:r>
            <a:r>
              <a:rPr lang="en-US" altLang="ja-JP" sz="1800" smtClean="0"/>
              <a:t>AusGOAL</a:t>
            </a:r>
            <a:r>
              <a:rPr lang="ja-JP" altLang="en-US" sz="1800" smtClean="0"/>
              <a:t>では、</a:t>
            </a:r>
            <a:r>
              <a:rPr lang="en-US" altLang="ja-JP" sz="1800" smtClean="0"/>
              <a:t>CC-BY</a:t>
            </a:r>
            <a:r>
              <a:rPr lang="ja-JP" altLang="en-US" sz="1800" smtClean="0"/>
              <a:t>を標準的なライセンスとして推奨している。</a:t>
            </a:r>
            <a:endParaRPr lang="en-US" altLang="ja-JP" sz="1800" smtClean="0"/>
          </a:p>
        </p:txBody>
      </p:sp>
      <p:graphicFrame>
        <p:nvGraphicFramePr>
          <p:cNvPr id="23616" name="Group 64"/>
          <p:cNvGraphicFramePr>
            <a:graphicFrameLocks noGrp="1"/>
          </p:cNvGraphicFramePr>
          <p:nvPr>
            <p:extLst>
              <p:ext uri="{D42A27DB-BD31-4B8C-83A1-F6EECF244321}">
                <p14:modId xmlns:p14="http://schemas.microsoft.com/office/powerpoint/2010/main" val="3349167034"/>
              </p:ext>
            </p:extLst>
          </p:nvPr>
        </p:nvGraphicFramePr>
        <p:xfrm>
          <a:off x="519113" y="2486025"/>
          <a:ext cx="8116887" cy="3892233"/>
        </p:xfrm>
        <a:graphic>
          <a:graphicData uri="http://schemas.openxmlformats.org/drawingml/2006/table">
            <a:tbl>
              <a:tblPr/>
              <a:tblGrid>
                <a:gridCol w="347662"/>
                <a:gridCol w="1879600"/>
                <a:gridCol w="1963738"/>
                <a:gridCol w="1962150"/>
                <a:gridCol w="1963737"/>
              </a:tblGrid>
              <a:tr h="644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ニュージーランド</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a:t>
                      </a: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NZGOAL</a:t>
                      </a: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オーストラリア</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a:t>
                      </a: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AusGOAL</a:t>
                      </a: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OECD</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公共情報の利用に</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関する勧告</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EU</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PSI re-use</a:t>
                      </a: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指令</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a:t>
                      </a: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2011</a:t>
                      </a: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年改正案）</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160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bg1"/>
                          </a:solidFill>
                          <a:effectLst/>
                          <a:latin typeface="Gill Sans MT" pitchFamily="34" charset="0"/>
                          <a:ea typeface="ＭＳ Ｐゴシック" charset="-128"/>
                        </a:rPr>
                        <a:t>データの二次利用について</a:t>
                      </a:r>
                    </a:p>
                  </a:txBody>
                  <a:tcPr vert="eaVert"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85725" marR="0" lvl="0" indent="-85725" algn="l" defTabSz="914400" rtl="0" eaLnBrk="1" fontAlgn="base" latinLnBrk="0" hangingPunct="1">
                        <a:lnSpc>
                          <a:spcPct val="100000"/>
                        </a:lnSpc>
                        <a:spcBef>
                          <a:spcPct val="0"/>
                        </a:spcBef>
                        <a:spcAft>
                          <a:spcPct val="0"/>
                        </a:spcAft>
                        <a:buClrTx/>
                        <a:buSzTx/>
                        <a:buFontTx/>
                        <a:buChar char="•"/>
                        <a:tabLst/>
                      </a:pP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Service State agency</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（オープンデータ戦略を担当する機関）は、「著作物について再利用の利用許諾をすること」という原則を強く推奨（</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NZGOAL)</a:t>
                      </a:r>
                    </a:p>
                    <a:p>
                      <a:pPr marL="85725" marR="0" lvl="0" indent="-85725" algn="l" defTabSz="914400" rtl="0" eaLnBrk="1" fontAlgn="base" latinLnBrk="0" hangingPunct="1">
                        <a:lnSpc>
                          <a:spcPct val="100000"/>
                        </a:lnSpc>
                        <a:spcBef>
                          <a:spcPct val="0"/>
                        </a:spcBef>
                        <a:spcAft>
                          <a:spcPct val="0"/>
                        </a:spcAft>
                        <a:buClrTx/>
                        <a:buSzTx/>
                        <a:buFontTx/>
                        <a:buChar char="•"/>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ライセンスとして、クリエイティブ・コモンズ、特に</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CC-BY</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をデフォルトとして推奨（</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NZGAOL)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85725" marR="0" lvl="0" indent="-85725" algn="l" defTabSz="914400" rtl="0" eaLnBrk="1" fontAlgn="base" latinLnBrk="0" hangingPunct="1">
                        <a:lnSpc>
                          <a:spcPct val="100000"/>
                        </a:lnSpc>
                        <a:spcBef>
                          <a:spcPct val="0"/>
                        </a:spcBef>
                        <a:spcAft>
                          <a:spcPct val="0"/>
                        </a:spcAft>
                        <a:buClrTx/>
                        <a:buSzTx/>
                        <a:buFontTx/>
                        <a:buChar char="•"/>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ライセンスとして、クリエイティブ・コモンズ、特に</a:t>
                      </a:r>
                      <a:r>
                        <a:rPr kumimoji="1" lang="en-US" altLang="ja-JP" sz="1400" b="0" i="0" u="none" strike="noStrike" cap="none" normalizeH="0" baseline="0" dirty="0" smtClean="0">
                          <a:ln>
                            <a:noFill/>
                          </a:ln>
                          <a:solidFill>
                            <a:schemeClr val="tx1"/>
                          </a:solidFill>
                          <a:effectLst/>
                          <a:latin typeface="Gill Sans MT" pitchFamily="34" charset="0"/>
                          <a:ea typeface="ＭＳ Ｐゴシック" charset="-128"/>
                        </a:rPr>
                        <a:t>CC-BY</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をデフォルトとして推奨（オープンガバメント宣言、</a:t>
                      </a:r>
                      <a:r>
                        <a:rPr kumimoji="1" lang="en-US" altLang="ja-JP" sz="1400" b="0" i="0" u="none" strike="noStrike" cap="none" normalizeH="0" baseline="0" dirty="0" err="1" smtClean="0">
                          <a:ln>
                            <a:noFill/>
                          </a:ln>
                          <a:solidFill>
                            <a:schemeClr val="tx1"/>
                          </a:solidFill>
                          <a:effectLst/>
                          <a:latin typeface="Gill Sans MT" pitchFamily="34" charset="0"/>
                          <a:ea typeface="ＭＳ Ｐゴシック" charset="-128"/>
                        </a:rPr>
                        <a:t>AusGOAL</a:t>
                      </a: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85725" marR="0" lvl="0" indent="-85725" algn="l" defTabSz="914400" rtl="0" eaLnBrk="1" fontAlgn="base" latinLnBrk="0" hangingPunct="1">
                        <a:lnSpc>
                          <a:spcPct val="100000"/>
                        </a:lnSpc>
                        <a:spcBef>
                          <a:spcPct val="0"/>
                        </a:spcBef>
                        <a:spcAft>
                          <a:spcPct val="0"/>
                        </a:spcAft>
                        <a:buClrTx/>
                        <a:buSzTx/>
                        <a:buFontTx/>
                        <a:buChar char="•"/>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情報が利用、再利用、統合ないし共有されるやり方に関する不必要な制限を撤廃して、原則的に利用可能な情報は全て公開され、全員が再利用できるようにすること</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85725" marR="0" lvl="0" indent="-85725" algn="l" defTabSz="914400" rtl="0" eaLnBrk="1" fontAlgn="base" latinLnBrk="0" hangingPunct="1">
                        <a:lnSpc>
                          <a:spcPct val="100000"/>
                        </a:lnSpc>
                        <a:spcBef>
                          <a:spcPct val="0"/>
                        </a:spcBef>
                        <a:spcAft>
                          <a:spcPct val="0"/>
                        </a:spcAft>
                        <a:buClrTx/>
                        <a:buSzTx/>
                        <a:buFontTx/>
                        <a:buChar char="•"/>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対象のドキュメントを商業的、非商業的目的にかかわらず、確実に再利用可能にすること</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731837"/>
          </a:xfrm>
          <a:prstGeom prst="round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ja-JP" altLang="en-US" dirty="0">
              <a:solidFill>
                <a:schemeClr val="tx1"/>
              </a:solidFill>
            </a:endParaRPr>
          </a:p>
        </p:txBody>
      </p:sp>
      <p:sp>
        <p:nvSpPr>
          <p:cNvPr id="24578" name="タイトル 1"/>
          <p:cNvSpPr>
            <a:spLocks noGrp="1"/>
          </p:cNvSpPr>
          <p:nvPr>
            <p:ph type="title"/>
          </p:nvPr>
        </p:nvSpPr>
        <p:spPr>
          <a:xfrm>
            <a:off x="179388" y="152400"/>
            <a:ext cx="8640762" cy="990600"/>
          </a:xfrm>
        </p:spPr>
        <p:txBody>
          <a:bodyPr/>
          <a:lstStyle/>
          <a:p>
            <a:pPr eaLnBrk="1" hangingPunct="1"/>
            <a:r>
              <a:rPr lang="ja-JP" altLang="en-US" sz="2400" smtClean="0">
                <a:solidFill>
                  <a:schemeClr val="tx1"/>
                </a:solidFill>
              </a:rPr>
              <a:t>（２）</a:t>
            </a:r>
            <a:r>
              <a:rPr lang="en-US" altLang="ja-JP" sz="2400" smtClean="0">
                <a:solidFill>
                  <a:schemeClr val="tx1"/>
                </a:solidFill>
              </a:rPr>
              <a:t>OECD</a:t>
            </a:r>
            <a:r>
              <a:rPr lang="ja-JP" altLang="en-US" sz="2400" smtClean="0">
                <a:solidFill>
                  <a:schemeClr val="tx1"/>
                </a:solidFill>
              </a:rPr>
              <a:t>におけるライセンスの位置づけ①</a:t>
            </a:r>
          </a:p>
        </p:txBody>
      </p:sp>
      <p:sp>
        <p:nvSpPr>
          <p:cNvPr id="4" name="スライド番号プレースホルダー 3"/>
          <p:cNvSpPr>
            <a:spLocks noGrp="1"/>
          </p:cNvSpPr>
          <p:nvPr>
            <p:ph type="sldNum" sz="quarter" idx="10"/>
          </p:nvPr>
        </p:nvSpPr>
        <p:spPr/>
        <p:txBody>
          <a:bodyPr/>
          <a:lstStyle/>
          <a:p>
            <a:pPr>
              <a:defRPr/>
            </a:pPr>
            <a:fld id="{1F41DC34-01A0-4B6B-A3B2-E9D9BD63B5FF}" type="slidenum">
              <a:rPr lang="ja-JP" altLang="en-US" smtClean="0"/>
              <a:pPr>
                <a:defRPr/>
              </a:pPr>
              <a:t>5</a:t>
            </a:fld>
            <a:endParaRPr lang="ja-JP" altLang="en-US" dirty="0"/>
          </a:p>
        </p:txBody>
      </p:sp>
      <p:sp>
        <p:nvSpPr>
          <p:cNvPr id="24580" name="コンテンツ プレースホルダー 2"/>
          <p:cNvSpPr>
            <a:spLocks noGrp="1"/>
          </p:cNvSpPr>
          <p:nvPr>
            <p:ph sz="quarter" idx="1"/>
          </p:nvPr>
        </p:nvSpPr>
        <p:spPr>
          <a:xfrm>
            <a:off x="457200" y="1290638"/>
            <a:ext cx="8216900" cy="758825"/>
          </a:xfrm>
        </p:spPr>
        <p:txBody>
          <a:bodyPr/>
          <a:lstStyle/>
          <a:p>
            <a:pPr eaLnBrk="1" hangingPunct="1"/>
            <a:r>
              <a:rPr lang="en-US" altLang="ja-JP" sz="1800" smtClean="0"/>
              <a:t>OECD</a:t>
            </a:r>
            <a:r>
              <a:rPr lang="ja-JP" altLang="en-US" sz="1800" smtClean="0"/>
              <a:t>勧告では、公共部門の保有する情報の二次利用のためのライセンスを開発することが求められている。</a:t>
            </a:r>
            <a:endParaRPr lang="en-US" altLang="ja-JP" sz="1800" smtClean="0"/>
          </a:p>
        </p:txBody>
      </p:sp>
      <p:sp>
        <p:nvSpPr>
          <p:cNvPr id="9" name="コンテンツ プレースホルダー 2"/>
          <p:cNvSpPr txBox="1">
            <a:spLocks/>
          </p:cNvSpPr>
          <p:nvPr/>
        </p:nvSpPr>
        <p:spPr>
          <a:xfrm>
            <a:off x="457200" y="2088228"/>
            <a:ext cx="8204200" cy="4546489"/>
          </a:xfrm>
          <a:prstGeom prst="rect">
            <a:avLst/>
          </a:prstGeom>
        </p:spPr>
        <p:txBody>
          <a:bodyPr>
            <a:normAutofit fontScale="62500" lnSpcReduction="20000"/>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fontAlgn="auto">
              <a:lnSpc>
                <a:spcPct val="120000"/>
              </a:lnSpc>
              <a:spcAft>
                <a:spcPts val="0"/>
              </a:spcAft>
              <a:defRPr/>
            </a:pPr>
            <a:r>
              <a:rPr lang="ja-JP" altLang="en-US" sz="2700" dirty="0" smtClean="0"/>
              <a:t>「公共</a:t>
            </a:r>
            <a:r>
              <a:rPr lang="ja-JP" altLang="en-US" sz="2700" dirty="0"/>
              <a:t>部門情報のアクセス強化およびより効果的な利用に関する</a:t>
            </a:r>
            <a:r>
              <a:rPr lang="en-US" altLang="ja-JP" sz="2700" dirty="0"/>
              <a:t>OECD</a:t>
            </a:r>
            <a:r>
              <a:rPr lang="ja-JP" altLang="en-US" sz="2700" dirty="0"/>
              <a:t>委員会</a:t>
            </a:r>
            <a:r>
              <a:rPr lang="ja-JP" altLang="en-US" sz="2700" dirty="0" smtClean="0"/>
              <a:t>勧告」</a:t>
            </a:r>
            <a:endParaRPr lang="en-US" altLang="ja-JP" sz="2700" dirty="0" smtClean="0"/>
          </a:p>
          <a:p>
            <a:pPr lvl="1" fontAlgn="auto">
              <a:lnSpc>
                <a:spcPct val="120000"/>
              </a:lnSpc>
              <a:spcAft>
                <a:spcPts val="0"/>
              </a:spcAft>
              <a:defRPr/>
            </a:pPr>
            <a:r>
              <a:rPr lang="ja-JP" altLang="en-US" sz="2600" dirty="0" smtClean="0">
                <a:solidFill>
                  <a:schemeClr val="tx1"/>
                </a:solidFill>
              </a:rPr>
              <a:t>公共部門情報の利用について、公共部門の保有する情報の再利用のためのライセンスを発行するシステムを開発することを求めている。</a:t>
            </a:r>
            <a:endParaRPr lang="en-US" altLang="ja-JP" sz="2600" dirty="0" smtClean="0">
              <a:solidFill>
                <a:schemeClr val="tx1"/>
              </a:solidFill>
            </a:endParaRPr>
          </a:p>
          <a:p>
            <a:pPr lvl="2" fontAlgn="auto">
              <a:lnSpc>
                <a:spcPct val="120000"/>
              </a:lnSpc>
              <a:spcAft>
                <a:spcPts val="0"/>
              </a:spcAft>
              <a:defRPr/>
            </a:pPr>
            <a:r>
              <a:rPr lang="en-US" altLang="ja-JP" b="1" dirty="0"/>
              <a:t>Access and transparent conditions for re-use</a:t>
            </a:r>
            <a:r>
              <a:rPr lang="en-US" altLang="ja-JP" dirty="0" smtClean="0"/>
              <a:t>.: </a:t>
            </a:r>
            <a:r>
              <a:rPr lang="ja-JP" altLang="en-US" dirty="0" smtClean="0"/>
              <a:t>（中略） </a:t>
            </a:r>
            <a:r>
              <a:rPr lang="en-US" altLang="ja-JP" dirty="0" smtClean="0"/>
              <a:t>Making </a:t>
            </a:r>
            <a:r>
              <a:rPr lang="en-US" altLang="ja-JP" dirty="0"/>
              <a:t>available and developing automated on-line licensing systems covering re-use in those cases where licensing is applied, taking into account the copyright principle below</a:t>
            </a:r>
            <a:r>
              <a:rPr lang="en-US" altLang="ja-JP" dirty="0" smtClean="0"/>
              <a:t>.</a:t>
            </a:r>
          </a:p>
          <a:p>
            <a:pPr lvl="2" fontAlgn="auto">
              <a:lnSpc>
                <a:spcPct val="120000"/>
              </a:lnSpc>
              <a:spcAft>
                <a:spcPts val="0"/>
              </a:spcAft>
              <a:defRPr/>
            </a:pPr>
            <a:endParaRPr lang="en-US" altLang="ja-JP" sz="500" dirty="0" smtClean="0"/>
          </a:p>
          <a:p>
            <a:pPr lvl="1" fontAlgn="auto">
              <a:lnSpc>
                <a:spcPct val="120000"/>
              </a:lnSpc>
              <a:spcAft>
                <a:spcPts val="0"/>
              </a:spcAft>
              <a:defRPr/>
            </a:pPr>
            <a:r>
              <a:rPr lang="ja-JP" altLang="en-US" sz="2600" dirty="0" smtClean="0">
                <a:solidFill>
                  <a:schemeClr val="tx1"/>
                </a:solidFill>
              </a:rPr>
              <a:t>著作権</a:t>
            </a:r>
            <a:r>
              <a:rPr lang="ja-JP" altLang="en-US" sz="2600" dirty="0">
                <a:solidFill>
                  <a:schemeClr val="tx1"/>
                </a:solidFill>
              </a:rPr>
              <a:t>については</a:t>
            </a:r>
            <a:r>
              <a:rPr lang="ja-JP" altLang="en-US" sz="2600" dirty="0" smtClean="0">
                <a:solidFill>
                  <a:schemeClr val="tx1"/>
                </a:solidFill>
              </a:rPr>
              <a:t>、著作権</a:t>
            </a:r>
            <a:r>
              <a:rPr lang="ja-JP" altLang="en-US" sz="2600" dirty="0">
                <a:solidFill>
                  <a:schemeClr val="tx1"/>
                </a:solidFill>
              </a:rPr>
              <a:t>保有者が合意する場合に、広範なアクセスおよび利用を促進するため</a:t>
            </a:r>
            <a:r>
              <a:rPr lang="ja-JP" altLang="en-US" sz="2600" dirty="0" smtClean="0">
                <a:solidFill>
                  <a:schemeClr val="tx1"/>
                </a:solidFill>
              </a:rPr>
              <a:t>の</a:t>
            </a:r>
            <a:r>
              <a:rPr lang="ja-JP" altLang="en-US" sz="2600" dirty="0">
                <a:solidFill>
                  <a:schemeClr val="tx1"/>
                </a:solidFill>
              </a:rPr>
              <a:t>簡易</a:t>
            </a:r>
            <a:r>
              <a:rPr lang="ja-JP" altLang="en-US" sz="2600" dirty="0" smtClean="0">
                <a:solidFill>
                  <a:schemeClr val="tx1"/>
                </a:solidFill>
              </a:rPr>
              <a:t>な</a:t>
            </a:r>
            <a:r>
              <a:rPr lang="ja-JP" altLang="en-US" sz="2600" dirty="0">
                <a:solidFill>
                  <a:schemeClr val="tx1"/>
                </a:solidFill>
              </a:rPr>
              <a:t>システムを開発</a:t>
            </a:r>
            <a:r>
              <a:rPr lang="ja-JP" altLang="en-US" sz="2600" dirty="0" smtClean="0">
                <a:solidFill>
                  <a:schemeClr val="tx1"/>
                </a:solidFill>
              </a:rPr>
              <a:t>して、政府機関が利用</a:t>
            </a:r>
            <a:r>
              <a:rPr lang="ja-JP" altLang="en-US" sz="2600" dirty="0">
                <a:solidFill>
                  <a:schemeClr val="tx1"/>
                </a:solidFill>
              </a:rPr>
              <a:t>すること</a:t>
            </a:r>
            <a:r>
              <a:rPr lang="ja-JP" altLang="en-US" sz="2600" dirty="0" smtClean="0">
                <a:solidFill>
                  <a:schemeClr val="tx1"/>
                </a:solidFill>
              </a:rPr>
              <a:t>を奨励している。</a:t>
            </a:r>
            <a:endParaRPr lang="en-US" altLang="ja-JP" sz="2600" dirty="0" smtClean="0">
              <a:solidFill>
                <a:schemeClr val="tx1"/>
              </a:solidFill>
            </a:endParaRPr>
          </a:p>
          <a:p>
            <a:pPr lvl="2" fontAlgn="auto">
              <a:lnSpc>
                <a:spcPct val="120000"/>
              </a:lnSpc>
              <a:spcAft>
                <a:spcPts val="0"/>
              </a:spcAft>
              <a:defRPr/>
            </a:pPr>
            <a:r>
              <a:rPr lang="en-US" altLang="ja-JP" b="1" dirty="0" smtClean="0"/>
              <a:t>Copyright</a:t>
            </a:r>
            <a:r>
              <a:rPr lang="en-US" altLang="ja-JP" dirty="0" smtClean="0"/>
              <a:t>: </a:t>
            </a:r>
            <a:r>
              <a:rPr lang="ja-JP" altLang="en-US" dirty="0" smtClean="0"/>
              <a:t>（中略） </a:t>
            </a:r>
            <a:r>
              <a:rPr lang="en-US" altLang="ja-JP" dirty="0" smtClean="0"/>
              <a:t>Exercising </a:t>
            </a:r>
            <a:r>
              <a:rPr lang="en-US" altLang="ja-JP" dirty="0"/>
              <a:t>copyright in ways that facilitate re-use (including waiving copyright and creating mechanisms that facilitate waiving of copyright where copyright owners are willing and able to do so, and developing mechanisms  to deal with orphan works), and where copyright holders are in agreement, developing simple mechanisms to encourage wider access and use (including simple and effective licensing arrangements), and encouraging institutions and government agencies that fund works from outside sources to find ways to make these works  widely accessible to the </a:t>
            </a:r>
            <a:r>
              <a:rPr lang="en-US" altLang="ja-JP" dirty="0" smtClean="0"/>
              <a:t>public.</a:t>
            </a:r>
          </a:p>
          <a:p>
            <a:pPr lvl="2" fontAlgn="auto">
              <a:lnSpc>
                <a:spcPct val="120000"/>
              </a:lnSpc>
              <a:spcAft>
                <a:spcPts val="0"/>
              </a:spcAft>
              <a:defRPr/>
            </a:pPr>
            <a:endParaRPr lang="en-US" altLang="ja-JP" sz="500" dirty="0" smtClean="0"/>
          </a:p>
          <a:p>
            <a:pPr lvl="1" fontAlgn="auto">
              <a:lnSpc>
                <a:spcPct val="120000"/>
              </a:lnSpc>
              <a:spcAft>
                <a:spcPts val="0"/>
              </a:spcAft>
              <a:defRPr/>
            </a:pPr>
            <a:r>
              <a:rPr lang="ja-JP" altLang="en-US" sz="2600" dirty="0">
                <a:solidFill>
                  <a:schemeClr val="tx1"/>
                </a:solidFill>
              </a:rPr>
              <a:t>また</a:t>
            </a:r>
            <a:r>
              <a:rPr lang="ja-JP" altLang="en-US" sz="2600" dirty="0" smtClean="0">
                <a:solidFill>
                  <a:schemeClr val="tx1"/>
                </a:solidFill>
              </a:rPr>
              <a:t>、</a:t>
            </a:r>
            <a:r>
              <a:rPr lang="ja-JP" altLang="en-US" sz="2600" dirty="0">
                <a:solidFill>
                  <a:schemeClr val="tx1"/>
                </a:solidFill>
              </a:rPr>
              <a:t>苦情および不服申し立てに</a:t>
            </a:r>
            <a:r>
              <a:rPr lang="ja-JP" altLang="en-US" sz="2600" dirty="0" smtClean="0">
                <a:solidFill>
                  <a:schemeClr val="tx1"/>
                </a:solidFill>
              </a:rPr>
              <a:t>関する手続き</a:t>
            </a:r>
            <a:r>
              <a:rPr lang="ja-JP" altLang="en-US" sz="2600" dirty="0">
                <a:solidFill>
                  <a:schemeClr val="tx1"/>
                </a:solidFill>
              </a:rPr>
              <a:t>を</a:t>
            </a:r>
            <a:r>
              <a:rPr lang="ja-JP" altLang="en-US" sz="2600" dirty="0" smtClean="0">
                <a:solidFill>
                  <a:schemeClr val="tx1"/>
                </a:solidFill>
              </a:rPr>
              <a:t>提供する</a:t>
            </a:r>
            <a:r>
              <a:rPr lang="ja-JP" altLang="en-US" sz="2600" dirty="0">
                <a:solidFill>
                  <a:schemeClr val="tx1"/>
                </a:solidFill>
              </a:rPr>
              <a:t>こと</a:t>
            </a:r>
            <a:r>
              <a:rPr lang="ja-JP" altLang="en-US" sz="2600" dirty="0" smtClean="0">
                <a:solidFill>
                  <a:schemeClr val="tx1"/>
                </a:solidFill>
              </a:rPr>
              <a:t>を求めている。</a:t>
            </a:r>
            <a:endParaRPr lang="en-US" altLang="ja-JP" sz="2600" dirty="0" smtClean="0">
              <a:solidFill>
                <a:schemeClr val="tx1"/>
              </a:solidFill>
            </a:endParaRPr>
          </a:p>
          <a:p>
            <a:pPr lvl="2" fontAlgn="auto">
              <a:lnSpc>
                <a:spcPct val="120000"/>
              </a:lnSpc>
              <a:spcAft>
                <a:spcPts val="0"/>
              </a:spcAft>
              <a:defRPr/>
            </a:pPr>
            <a:r>
              <a:rPr lang="en-US" altLang="ja-JP" b="1" dirty="0"/>
              <a:t>Redress mechanisms</a:t>
            </a:r>
            <a:r>
              <a:rPr lang="en-US" altLang="ja-JP" dirty="0"/>
              <a:t>: </a:t>
            </a:r>
            <a:r>
              <a:rPr lang="en-US" altLang="ja-JP" dirty="0" smtClean="0"/>
              <a:t>Providing </a:t>
            </a:r>
            <a:r>
              <a:rPr lang="en-US" altLang="ja-JP" dirty="0"/>
              <a:t>appropriate transparent complaints and appeals processes</a:t>
            </a:r>
            <a:r>
              <a:rPr lang="en-US" altLang="ja-JP" dirty="0" smtClean="0"/>
              <a:t>.</a:t>
            </a:r>
          </a:p>
        </p:txBody>
      </p:sp>
      <p:sp>
        <p:nvSpPr>
          <p:cNvPr id="24582" name="正方形/長方形 1"/>
          <p:cNvSpPr>
            <a:spLocks noChangeArrowheads="1"/>
          </p:cNvSpPr>
          <p:nvPr/>
        </p:nvSpPr>
        <p:spPr bwMode="auto">
          <a:xfrm>
            <a:off x="-150814" y="6368904"/>
            <a:ext cx="8075613" cy="246062"/>
          </a:xfrm>
          <a:prstGeom prst="rect">
            <a:avLst/>
          </a:prstGeom>
          <a:noFill/>
          <a:ln w="9525">
            <a:noFill/>
            <a:miter lim="800000"/>
            <a:headEnd/>
            <a:tailEnd/>
          </a:ln>
        </p:spPr>
        <p:txBody>
          <a:bodyPr>
            <a:spAutoFit/>
          </a:bodyPr>
          <a:lstStyle/>
          <a:p>
            <a:pPr algn="r"/>
            <a:r>
              <a:rPr lang="ja-JP" altLang="en-US" sz="1000" dirty="0"/>
              <a:t>（</a:t>
            </a:r>
            <a:r>
              <a:rPr lang="en-US" altLang="ja-JP" sz="1000" dirty="0"/>
              <a:t>OECD</a:t>
            </a:r>
            <a:r>
              <a:rPr lang="ja-JP" altLang="en-US" sz="1000" dirty="0" smtClean="0"/>
              <a:t>勧告より</a:t>
            </a:r>
            <a:r>
              <a:rPr lang="ja-JP" altLang="en-US" sz="1000" dirty="0"/>
              <a:t>事務局作成）</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093787"/>
          </a:xfrm>
          <a:prstGeom prst="round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ja-JP" altLang="en-US" dirty="0">
              <a:solidFill>
                <a:schemeClr val="tx1"/>
              </a:solidFill>
            </a:endParaRPr>
          </a:p>
        </p:txBody>
      </p:sp>
      <p:sp>
        <p:nvSpPr>
          <p:cNvPr id="25602" name="タイトル 1"/>
          <p:cNvSpPr>
            <a:spLocks noGrp="1"/>
          </p:cNvSpPr>
          <p:nvPr>
            <p:ph type="title"/>
          </p:nvPr>
        </p:nvSpPr>
        <p:spPr>
          <a:xfrm>
            <a:off x="179388" y="152400"/>
            <a:ext cx="8640762" cy="990600"/>
          </a:xfrm>
        </p:spPr>
        <p:txBody>
          <a:bodyPr/>
          <a:lstStyle/>
          <a:p>
            <a:pPr eaLnBrk="1" hangingPunct="1"/>
            <a:r>
              <a:rPr lang="ja-JP" altLang="en-US" sz="2400" smtClean="0">
                <a:solidFill>
                  <a:schemeClr val="tx1"/>
                </a:solidFill>
              </a:rPr>
              <a:t>（２）</a:t>
            </a:r>
            <a:r>
              <a:rPr lang="en-US" altLang="ja-JP" sz="2400" smtClean="0">
                <a:solidFill>
                  <a:schemeClr val="tx1"/>
                </a:solidFill>
              </a:rPr>
              <a:t>OECD</a:t>
            </a:r>
            <a:r>
              <a:rPr lang="ja-JP" altLang="en-US" sz="2400" smtClean="0">
                <a:solidFill>
                  <a:schemeClr val="tx1"/>
                </a:solidFill>
              </a:rPr>
              <a:t>におけるライセンスの位置づけ②</a:t>
            </a:r>
          </a:p>
        </p:txBody>
      </p:sp>
      <p:sp>
        <p:nvSpPr>
          <p:cNvPr id="4" name="スライド番号プレースホルダー 3"/>
          <p:cNvSpPr>
            <a:spLocks noGrp="1"/>
          </p:cNvSpPr>
          <p:nvPr>
            <p:ph type="sldNum" sz="quarter" idx="10"/>
          </p:nvPr>
        </p:nvSpPr>
        <p:spPr/>
        <p:txBody>
          <a:bodyPr/>
          <a:lstStyle/>
          <a:p>
            <a:pPr>
              <a:defRPr/>
            </a:pPr>
            <a:fld id="{73EC10C5-FB96-42EC-A7BB-0F133FEE6C2E}" type="slidenum">
              <a:rPr lang="ja-JP" altLang="en-US" smtClean="0"/>
              <a:pPr>
                <a:defRPr/>
              </a:pPr>
              <a:t>6</a:t>
            </a:fld>
            <a:endParaRPr lang="ja-JP" altLang="en-US" dirty="0"/>
          </a:p>
        </p:txBody>
      </p:sp>
      <p:sp>
        <p:nvSpPr>
          <p:cNvPr id="25604" name="コンテンツ プレースホルダー 2"/>
          <p:cNvSpPr>
            <a:spLocks noGrp="1"/>
          </p:cNvSpPr>
          <p:nvPr>
            <p:ph sz="quarter" idx="1"/>
          </p:nvPr>
        </p:nvSpPr>
        <p:spPr>
          <a:xfrm>
            <a:off x="457200" y="1290638"/>
            <a:ext cx="8216900" cy="1071562"/>
          </a:xfrm>
        </p:spPr>
        <p:txBody>
          <a:bodyPr/>
          <a:lstStyle/>
          <a:p>
            <a:pPr eaLnBrk="1" hangingPunct="1"/>
            <a:r>
              <a:rPr lang="en-US" altLang="ja-JP" sz="1800" dirty="0" smtClean="0"/>
              <a:t>OECD</a:t>
            </a:r>
            <a:r>
              <a:rPr lang="ja-JP" altLang="en-US" sz="1800" dirty="0" smtClean="0"/>
              <a:t>勧告では、ライセンスの詳細な内容や、位置づけについては言及されていない。</a:t>
            </a:r>
            <a:endParaRPr lang="en-US" altLang="ja-JP" sz="1800" dirty="0" smtClean="0"/>
          </a:p>
          <a:p>
            <a:pPr eaLnBrk="1" hangingPunct="1"/>
            <a:r>
              <a:rPr lang="ja-JP" altLang="en-US" sz="1800" dirty="0" smtClean="0"/>
              <a:t>二次利用を行う方法として、申請をして許諾を得る方法も含まれると考えられる。</a:t>
            </a:r>
            <a:endParaRPr lang="en-US" altLang="ja-JP" sz="1800" dirty="0" smtClean="0"/>
          </a:p>
        </p:txBody>
      </p:sp>
      <p:sp>
        <p:nvSpPr>
          <p:cNvPr id="25605" name="コンテンツ プレースホルダー 2"/>
          <p:cNvSpPr txBox="1">
            <a:spLocks/>
          </p:cNvSpPr>
          <p:nvPr/>
        </p:nvSpPr>
        <p:spPr bwMode="auto">
          <a:xfrm>
            <a:off x="457200" y="2555308"/>
            <a:ext cx="8291513" cy="3879850"/>
          </a:xfrm>
          <a:prstGeom prst="rect">
            <a:avLst/>
          </a:prstGeom>
          <a:noFill/>
          <a:ln w="9525">
            <a:noFill/>
            <a:miter lim="800000"/>
            <a:headEnd/>
            <a:tailEnd/>
          </a:ln>
        </p:spPr>
        <p:txBody>
          <a:bodyPr/>
          <a:lstStyle/>
          <a:p>
            <a:pPr marL="273050" indent="-273050">
              <a:spcBef>
                <a:spcPts val="600"/>
              </a:spcBef>
              <a:buClr>
                <a:schemeClr val="accent1"/>
              </a:buClr>
              <a:buSzPct val="76000"/>
              <a:buFont typeface="Wingdings 3" pitchFamily="18" charset="2"/>
              <a:buChar char=""/>
            </a:pPr>
            <a:r>
              <a:rPr lang="ja-JP" altLang="en-US" sz="1600" dirty="0">
                <a:latin typeface="Gill Sans MT" pitchFamily="34" charset="0"/>
              </a:rPr>
              <a:t>ライセンスについて、何を利用</a:t>
            </a:r>
            <a:r>
              <a:rPr lang="ja-JP" altLang="en-US" sz="1600" dirty="0" smtClean="0">
                <a:latin typeface="Gill Sans MT" pitchFamily="34" charset="0"/>
              </a:rPr>
              <a:t>すべき</a:t>
            </a:r>
            <a:r>
              <a:rPr lang="ja-JP" altLang="en-US" sz="1600" dirty="0">
                <a:latin typeface="Gill Sans MT" pitchFamily="34" charset="0"/>
              </a:rPr>
              <a:t>か、どのように利用</a:t>
            </a:r>
            <a:r>
              <a:rPr lang="ja-JP" altLang="en-US" sz="1600" dirty="0" err="1" smtClean="0">
                <a:latin typeface="Gill Sans MT" pitchFamily="34" charset="0"/>
              </a:rPr>
              <a:t>すべき</a:t>
            </a:r>
            <a:r>
              <a:rPr lang="ja-JP" altLang="en-US" sz="1600" dirty="0" err="1">
                <a:latin typeface="Gill Sans MT" pitchFamily="34" charset="0"/>
              </a:rPr>
              <a:t>かと</a:t>
            </a:r>
            <a:r>
              <a:rPr lang="ja-JP" altLang="en-US" sz="1600" dirty="0">
                <a:latin typeface="Gill Sans MT" pitchFamily="34" charset="0"/>
              </a:rPr>
              <a:t>いうことを明確に述べている文書は見当たらない。</a:t>
            </a:r>
            <a:endParaRPr lang="en-US" altLang="ja-JP" sz="1600" dirty="0">
              <a:latin typeface="Gill Sans MT" pitchFamily="34" charset="0"/>
            </a:endParaRPr>
          </a:p>
          <a:p>
            <a:pPr marL="547688" lvl="1" indent="-273050">
              <a:spcBef>
                <a:spcPts val="500"/>
              </a:spcBef>
              <a:buClr>
                <a:schemeClr val="accent2"/>
              </a:buClr>
              <a:buSzPct val="76000"/>
              <a:buFont typeface="Wingdings 3" pitchFamily="18" charset="2"/>
              <a:buChar char=""/>
            </a:pPr>
            <a:r>
              <a:rPr lang="en-US" altLang="ja-JP" sz="1600" dirty="0">
                <a:latin typeface="Gill Sans MT" pitchFamily="34" charset="0"/>
              </a:rPr>
              <a:t>2006</a:t>
            </a:r>
            <a:r>
              <a:rPr lang="ja-JP" altLang="en-US" sz="1600" dirty="0">
                <a:latin typeface="Gill Sans MT" pitchFamily="34" charset="0"/>
              </a:rPr>
              <a:t>年の「</a:t>
            </a:r>
            <a:r>
              <a:rPr lang="en-US" altLang="ja-JP" sz="1600" dirty="0">
                <a:latin typeface="Gill Sans MT" pitchFamily="34" charset="0"/>
              </a:rPr>
              <a:t>DIGITAL BROADBAND CONTENT: PUBLIC SECTOR INFORMATION AND CONTENT</a:t>
            </a:r>
            <a:r>
              <a:rPr lang="ja-JP" altLang="en-US" sz="1600" dirty="0">
                <a:latin typeface="Gill Sans MT" pitchFamily="34" charset="0"/>
              </a:rPr>
              <a:t>」では、「コンテンツを拡散したいという人がクリエイティブ・コモンズを利用している」ということに言及しているが、採用を推奨しているわけではない。</a:t>
            </a:r>
            <a:endParaRPr lang="en-US" altLang="ja-JP" sz="1600" dirty="0">
              <a:latin typeface="Gill Sans MT" pitchFamily="34" charset="0"/>
            </a:endParaRPr>
          </a:p>
          <a:p>
            <a:pPr marL="547688" lvl="1" indent="-273050">
              <a:spcBef>
                <a:spcPts val="500"/>
              </a:spcBef>
              <a:buClr>
                <a:schemeClr val="accent2"/>
              </a:buClr>
              <a:buSzPct val="76000"/>
              <a:buFont typeface="Wingdings 3" pitchFamily="18" charset="2"/>
              <a:buChar char=""/>
            </a:pPr>
            <a:r>
              <a:rPr lang="en-US" altLang="ja-JP" sz="1600" dirty="0">
                <a:latin typeface="Gill Sans MT" pitchFamily="34" charset="0"/>
              </a:rPr>
              <a:t>2008</a:t>
            </a:r>
            <a:r>
              <a:rPr lang="ja-JP" altLang="en-US" sz="1600" dirty="0">
                <a:latin typeface="Gill Sans MT" pitchFamily="34" charset="0"/>
              </a:rPr>
              <a:t>年のワークショップでは、</a:t>
            </a:r>
            <a:r>
              <a:rPr lang="en-US" altLang="ja-JP" sz="1600" dirty="0">
                <a:latin typeface="Gill Sans MT" pitchFamily="34" charset="0"/>
              </a:rPr>
              <a:t>”Manual for Data Collection and Analysis of PSI Policies”</a:t>
            </a:r>
            <a:r>
              <a:rPr lang="ja-JP" altLang="en-US" sz="1600" dirty="0">
                <a:latin typeface="Gill Sans MT" pitchFamily="34" charset="0"/>
              </a:rPr>
              <a:t>を作成することについて言及しているが、</a:t>
            </a:r>
            <a:r>
              <a:rPr lang="en-US" altLang="ja-JP" sz="1600" dirty="0">
                <a:latin typeface="Gill Sans MT" pitchFamily="34" charset="0"/>
              </a:rPr>
              <a:t>OECD</a:t>
            </a:r>
            <a:r>
              <a:rPr lang="ja-JP" altLang="en-US" sz="1600" dirty="0">
                <a:latin typeface="Gill Sans MT" pitchFamily="34" charset="0"/>
              </a:rPr>
              <a:t>のウェブサイト上では公開されておらず、作成されていない模様。</a:t>
            </a:r>
            <a:endParaRPr lang="en-US" altLang="ja-JP" sz="1600" dirty="0">
              <a:latin typeface="Gill Sans MT" pitchFamily="34" charset="0"/>
            </a:endParaRPr>
          </a:p>
        </p:txBody>
      </p:sp>
      <p:sp>
        <p:nvSpPr>
          <p:cNvPr id="25606" name="正方形/長方形 1"/>
          <p:cNvSpPr>
            <a:spLocks noChangeArrowheads="1"/>
          </p:cNvSpPr>
          <p:nvPr/>
        </p:nvSpPr>
        <p:spPr bwMode="auto">
          <a:xfrm>
            <a:off x="-150813" y="6322422"/>
            <a:ext cx="8075613" cy="246063"/>
          </a:xfrm>
          <a:prstGeom prst="rect">
            <a:avLst/>
          </a:prstGeom>
          <a:noFill/>
          <a:ln w="9525">
            <a:noFill/>
            <a:miter lim="800000"/>
            <a:headEnd/>
            <a:tailEnd/>
          </a:ln>
        </p:spPr>
        <p:txBody>
          <a:bodyPr>
            <a:spAutoFit/>
          </a:bodyPr>
          <a:lstStyle/>
          <a:p>
            <a:pPr algn="r"/>
            <a:r>
              <a:rPr lang="ja-JP" altLang="en-US" sz="1000" dirty="0"/>
              <a:t>（</a:t>
            </a:r>
            <a:r>
              <a:rPr lang="en-US" altLang="ja-JP" sz="1000" dirty="0"/>
              <a:t>OECD</a:t>
            </a:r>
            <a:r>
              <a:rPr lang="ja-JP" altLang="en-US" sz="1000" dirty="0"/>
              <a:t>ウェブサイトより事務局作成）</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174750"/>
          </a:xfrm>
          <a:prstGeom prst="round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ja-JP" altLang="en-US" dirty="0"/>
          </a:p>
        </p:txBody>
      </p:sp>
      <p:sp>
        <p:nvSpPr>
          <p:cNvPr id="26626" name="タイトル 1"/>
          <p:cNvSpPr>
            <a:spLocks noGrp="1"/>
          </p:cNvSpPr>
          <p:nvPr>
            <p:ph type="title"/>
          </p:nvPr>
        </p:nvSpPr>
        <p:spPr>
          <a:xfrm>
            <a:off x="179388" y="152400"/>
            <a:ext cx="8640762" cy="990600"/>
          </a:xfrm>
        </p:spPr>
        <p:txBody>
          <a:bodyPr/>
          <a:lstStyle/>
          <a:p>
            <a:pPr eaLnBrk="1" hangingPunct="1"/>
            <a:r>
              <a:rPr lang="ja-JP" altLang="en-US" sz="2400" smtClean="0">
                <a:solidFill>
                  <a:schemeClr val="tx1"/>
                </a:solidFill>
              </a:rPr>
              <a:t>（３）英国におけるライセンスの位置づけ①</a:t>
            </a:r>
          </a:p>
        </p:txBody>
      </p:sp>
      <p:sp>
        <p:nvSpPr>
          <p:cNvPr id="4" name="スライド番号プレースホルダー 3"/>
          <p:cNvSpPr>
            <a:spLocks noGrp="1"/>
          </p:cNvSpPr>
          <p:nvPr>
            <p:ph type="sldNum" sz="quarter" idx="10"/>
          </p:nvPr>
        </p:nvSpPr>
        <p:spPr/>
        <p:txBody>
          <a:bodyPr/>
          <a:lstStyle/>
          <a:p>
            <a:pPr>
              <a:defRPr/>
            </a:pPr>
            <a:fld id="{6E8C1019-753A-4314-964F-73C55F9E43B0}" type="slidenum">
              <a:rPr lang="ja-JP" altLang="en-US" smtClean="0"/>
              <a:pPr>
                <a:defRPr/>
              </a:pPr>
              <a:t>7</a:t>
            </a:fld>
            <a:endParaRPr lang="ja-JP" altLang="en-US" dirty="0"/>
          </a:p>
        </p:txBody>
      </p:sp>
      <p:sp>
        <p:nvSpPr>
          <p:cNvPr id="26628" name="コンテンツ プレースホルダー 2"/>
          <p:cNvSpPr>
            <a:spLocks noGrp="1"/>
          </p:cNvSpPr>
          <p:nvPr>
            <p:ph sz="quarter" idx="1"/>
          </p:nvPr>
        </p:nvSpPr>
        <p:spPr>
          <a:xfrm>
            <a:off x="457200" y="1290638"/>
            <a:ext cx="8216900" cy="1152525"/>
          </a:xfrm>
        </p:spPr>
        <p:txBody>
          <a:bodyPr/>
          <a:lstStyle/>
          <a:p>
            <a:pPr eaLnBrk="1" hangingPunct="1">
              <a:lnSpc>
                <a:spcPct val="110000"/>
              </a:lnSpc>
            </a:pPr>
            <a:r>
              <a:rPr lang="ja-JP" altLang="en-US" sz="1800" dirty="0" smtClean="0"/>
              <a:t>英国では公共セクターの情報を管理する部署として</a:t>
            </a:r>
            <a:r>
              <a:rPr lang="en-US" altLang="ja-JP" sz="1800" dirty="0" smtClean="0"/>
              <a:t>OPSI</a:t>
            </a:r>
            <a:r>
              <a:rPr lang="ja-JP" altLang="en-US" sz="1800" dirty="0" smtClean="0"/>
              <a:t>を設置した。</a:t>
            </a:r>
            <a:endParaRPr lang="en-US" altLang="ja-JP" sz="1800" dirty="0" smtClean="0"/>
          </a:p>
          <a:p>
            <a:pPr eaLnBrk="1" hangingPunct="1">
              <a:lnSpc>
                <a:spcPct val="110000"/>
              </a:lnSpc>
            </a:pPr>
            <a:r>
              <a:rPr lang="en-US" altLang="ja-JP" sz="1800" dirty="0" smtClean="0"/>
              <a:t>OPSI</a:t>
            </a:r>
            <a:r>
              <a:rPr lang="ja-JP" altLang="en-US" sz="1800" dirty="0" smtClean="0"/>
              <a:t>を中心に、</a:t>
            </a:r>
            <a:r>
              <a:rPr lang="en-US" altLang="ja-JP" sz="1800" dirty="0" smtClean="0"/>
              <a:t>EU</a:t>
            </a:r>
            <a:r>
              <a:rPr lang="ja-JP" altLang="en-US" sz="1800" dirty="0" smtClean="0"/>
              <a:t>の</a:t>
            </a:r>
            <a:r>
              <a:rPr lang="en-US" altLang="ja-JP" sz="1800" dirty="0" smtClean="0"/>
              <a:t>PSI</a:t>
            </a:r>
            <a:r>
              <a:rPr lang="ja-JP" altLang="en-US" sz="1800" dirty="0" smtClean="0"/>
              <a:t>指令の国内への導入を実施したが、二次利用を行うためには申請して許可を</a:t>
            </a:r>
            <a:r>
              <a:rPr lang="ja-JP" altLang="en-US" sz="1800" dirty="0" smtClean="0"/>
              <a:t>得る仕組み</a:t>
            </a:r>
            <a:r>
              <a:rPr lang="ja-JP" altLang="en-US" sz="1800" dirty="0" smtClean="0"/>
              <a:t>であった。</a:t>
            </a:r>
            <a:endParaRPr lang="en-US" altLang="ja-JP" sz="1800" dirty="0" smtClean="0"/>
          </a:p>
        </p:txBody>
      </p:sp>
      <p:sp>
        <p:nvSpPr>
          <p:cNvPr id="26629" name="コンテンツ プレースホルダー 2"/>
          <p:cNvSpPr txBox="1">
            <a:spLocks/>
          </p:cNvSpPr>
          <p:nvPr/>
        </p:nvSpPr>
        <p:spPr bwMode="auto">
          <a:xfrm>
            <a:off x="417513" y="2692400"/>
            <a:ext cx="8382000" cy="3368675"/>
          </a:xfrm>
          <a:prstGeom prst="rect">
            <a:avLst/>
          </a:prstGeom>
          <a:noFill/>
          <a:ln w="9525">
            <a:noFill/>
            <a:miter lim="800000"/>
            <a:headEnd/>
            <a:tailEnd/>
          </a:ln>
        </p:spPr>
        <p:txBody>
          <a:bodyPr/>
          <a:lstStyle/>
          <a:p>
            <a:pPr marL="273050" indent="-273050">
              <a:spcBef>
                <a:spcPts val="600"/>
              </a:spcBef>
              <a:buClr>
                <a:schemeClr val="accent1"/>
              </a:buClr>
              <a:buSzPct val="76000"/>
              <a:buFont typeface="Wingdings 3" pitchFamily="18" charset="2"/>
              <a:buChar char=""/>
            </a:pPr>
            <a:r>
              <a:rPr lang="en-US" altLang="ja-JP" sz="1600">
                <a:latin typeface="Gill Sans MT" pitchFamily="34" charset="0"/>
              </a:rPr>
              <a:t>2005</a:t>
            </a:r>
            <a:r>
              <a:rPr lang="ja-JP" altLang="en-US" sz="1600">
                <a:latin typeface="Gill Sans MT" pitchFamily="34" charset="0"/>
              </a:rPr>
              <a:t>年</a:t>
            </a:r>
            <a:r>
              <a:rPr lang="en-US" altLang="ja-JP" sz="1600">
                <a:latin typeface="Gill Sans MT" pitchFamily="34" charset="0"/>
              </a:rPr>
              <a:t>5</a:t>
            </a:r>
            <a:r>
              <a:rPr lang="ja-JP" altLang="en-US" sz="1600">
                <a:latin typeface="Gill Sans MT" pitchFamily="34" charset="0"/>
              </a:rPr>
              <a:t>月、公共セクターの情報を管理する</a:t>
            </a:r>
            <a:r>
              <a:rPr lang="en-US" altLang="ja-JP" sz="1600">
                <a:latin typeface="Gill Sans MT" pitchFamily="34" charset="0"/>
              </a:rPr>
              <a:t>OPSI</a:t>
            </a:r>
            <a:r>
              <a:rPr lang="ja-JP" altLang="en-US" sz="1600">
                <a:latin typeface="Gill Sans MT" pitchFamily="34" charset="0"/>
              </a:rPr>
              <a:t> </a:t>
            </a:r>
            <a:r>
              <a:rPr lang="en-US" altLang="ja-JP" sz="1600">
                <a:latin typeface="Gill Sans MT" pitchFamily="34" charset="0"/>
              </a:rPr>
              <a:t>(Office of Public Sector Information) </a:t>
            </a:r>
            <a:r>
              <a:rPr lang="ja-JP" altLang="en-US" sz="1600">
                <a:latin typeface="Gill Sans MT" pitchFamily="34" charset="0"/>
              </a:rPr>
              <a:t>を設置</a:t>
            </a:r>
            <a:endParaRPr lang="en-US" altLang="ja-JP" sz="1600">
              <a:latin typeface="Gill Sans MT" pitchFamily="34" charset="0"/>
            </a:endParaRPr>
          </a:p>
          <a:p>
            <a:pPr marL="547688" lvl="1" indent="-273050">
              <a:spcBef>
                <a:spcPts val="500"/>
              </a:spcBef>
              <a:buClr>
                <a:schemeClr val="accent2"/>
              </a:buClr>
              <a:buSzPct val="76000"/>
              <a:buFont typeface="Wingdings 3" pitchFamily="18" charset="2"/>
              <a:buChar char=""/>
            </a:pPr>
            <a:r>
              <a:rPr lang="en-US" altLang="ja-JP" sz="1400">
                <a:latin typeface="Gill Sans MT" pitchFamily="34" charset="0"/>
              </a:rPr>
              <a:t>2006</a:t>
            </a:r>
            <a:r>
              <a:rPr lang="ja-JP" altLang="en-US" sz="1400">
                <a:latin typeface="Gill Sans MT" pitchFamily="34" charset="0"/>
              </a:rPr>
              <a:t>年</a:t>
            </a:r>
            <a:r>
              <a:rPr lang="en-US" altLang="ja-JP" sz="1400">
                <a:latin typeface="Gill Sans MT" pitchFamily="34" charset="0"/>
              </a:rPr>
              <a:t>10</a:t>
            </a:r>
            <a:r>
              <a:rPr lang="ja-JP" altLang="en-US" sz="1400">
                <a:latin typeface="Gill Sans MT" pitchFamily="34" charset="0"/>
              </a:rPr>
              <a:t>月に英国国立公文書館に吸収合併された</a:t>
            </a:r>
            <a:endParaRPr lang="en-US" altLang="ja-JP" sz="1400">
              <a:latin typeface="Gill Sans MT" pitchFamily="34" charset="0"/>
            </a:endParaRPr>
          </a:p>
          <a:p>
            <a:pPr marL="547688" lvl="1" indent="-273050">
              <a:spcBef>
                <a:spcPts val="500"/>
              </a:spcBef>
              <a:buClr>
                <a:schemeClr val="accent2"/>
              </a:buClr>
              <a:buSzPct val="76000"/>
            </a:pPr>
            <a:endParaRPr lang="en-US" altLang="ja-JP" sz="1400">
              <a:latin typeface="Gill Sans MT" pitchFamily="34" charset="0"/>
            </a:endParaRPr>
          </a:p>
          <a:p>
            <a:pPr marL="273050" indent="-273050">
              <a:spcBef>
                <a:spcPts val="600"/>
              </a:spcBef>
              <a:buClr>
                <a:schemeClr val="accent1"/>
              </a:buClr>
              <a:buSzPct val="76000"/>
              <a:buFont typeface="Wingdings 3" pitchFamily="18" charset="2"/>
              <a:buChar char=""/>
            </a:pPr>
            <a:r>
              <a:rPr lang="en-US" altLang="ja-JP" sz="1600">
                <a:latin typeface="Gill Sans MT" pitchFamily="34" charset="0"/>
              </a:rPr>
              <a:t>2005</a:t>
            </a:r>
            <a:r>
              <a:rPr lang="ja-JP" altLang="en-US" sz="1600">
                <a:latin typeface="Gill Sans MT" pitchFamily="34" charset="0"/>
              </a:rPr>
              <a:t>年</a:t>
            </a:r>
            <a:r>
              <a:rPr lang="en-US" altLang="ja-JP" sz="1600">
                <a:latin typeface="Gill Sans MT" pitchFamily="34" charset="0"/>
              </a:rPr>
              <a:t>7</a:t>
            </a:r>
            <a:r>
              <a:rPr lang="ja-JP" altLang="en-US" sz="1600">
                <a:latin typeface="Gill Sans MT" pitchFamily="34" charset="0"/>
              </a:rPr>
              <a:t>月、英国は、</a:t>
            </a:r>
            <a:r>
              <a:rPr lang="en-US" altLang="ja-JP" sz="1600">
                <a:latin typeface="Gill Sans MT" pitchFamily="34" charset="0"/>
              </a:rPr>
              <a:t>PSI</a:t>
            </a:r>
            <a:r>
              <a:rPr lang="ja-JP" altLang="en-US" sz="1600">
                <a:latin typeface="Gill Sans MT" pitchFamily="34" charset="0"/>
              </a:rPr>
              <a:t>指令を導入するために、</a:t>
            </a:r>
            <a:r>
              <a:rPr lang="en-US" altLang="ja-JP" sz="1600">
                <a:latin typeface="Gill Sans MT" pitchFamily="34" charset="0"/>
              </a:rPr>
              <a:t>”The Re-use of Public Sector Information Regulations 2005”</a:t>
            </a:r>
            <a:r>
              <a:rPr lang="ja-JP" altLang="en-US" sz="1600">
                <a:latin typeface="Gill Sans MT" pitchFamily="34" charset="0"/>
              </a:rPr>
              <a:t>（以降「行政情報の再利用規制」）を施行</a:t>
            </a:r>
            <a:endParaRPr lang="en-US" altLang="ja-JP" sz="1600">
              <a:latin typeface="Gill Sans MT" pitchFamily="34" charset="0"/>
            </a:endParaRPr>
          </a:p>
          <a:p>
            <a:pPr marL="547688" lvl="1" indent="-273050">
              <a:spcBef>
                <a:spcPts val="500"/>
              </a:spcBef>
              <a:buClr>
                <a:schemeClr val="accent2"/>
              </a:buClr>
              <a:buSzPct val="76000"/>
              <a:buFont typeface="Wingdings 3" pitchFamily="18" charset="2"/>
              <a:buChar char=""/>
            </a:pPr>
            <a:r>
              <a:rPr lang="ja-JP" altLang="en-US" sz="1400">
                <a:latin typeface="Gill Sans MT" pitchFamily="34" charset="0"/>
              </a:rPr>
              <a:t>ライセンスについては、</a:t>
            </a:r>
            <a:r>
              <a:rPr lang="en-US" altLang="ja-JP" sz="1400">
                <a:latin typeface="Gill Sans MT" pitchFamily="34" charset="0"/>
              </a:rPr>
              <a:t>Licensing Forum</a:t>
            </a:r>
            <a:r>
              <a:rPr lang="ja-JP" altLang="en-US" sz="1400">
                <a:latin typeface="Gill Sans MT" pitchFamily="34" charset="0"/>
              </a:rPr>
              <a:t>で</a:t>
            </a:r>
            <a:r>
              <a:rPr lang="en-US" altLang="ja-JP" sz="1400">
                <a:latin typeface="Gill Sans MT" pitchFamily="34" charset="0"/>
              </a:rPr>
              <a:t>2004</a:t>
            </a:r>
            <a:r>
              <a:rPr lang="ja-JP" altLang="en-US" sz="1400">
                <a:latin typeface="Gill Sans MT" pitchFamily="34" charset="0"/>
              </a:rPr>
              <a:t>年から議論が行われ、</a:t>
            </a:r>
            <a:r>
              <a:rPr lang="en-US" altLang="ja-JP" sz="1400">
                <a:latin typeface="Gill Sans MT" pitchFamily="34" charset="0"/>
              </a:rPr>
              <a:t>2006</a:t>
            </a:r>
            <a:r>
              <a:rPr lang="ja-JP" altLang="en-US" sz="1400">
                <a:latin typeface="Gill Sans MT" pitchFamily="34" charset="0"/>
              </a:rPr>
              <a:t>年に公共情報に関するライセンスが公開されている。</a:t>
            </a:r>
            <a:endParaRPr lang="en-US" altLang="ja-JP" sz="1400">
              <a:latin typeface="Gill Sans MT" pitchFamily="34" charset="0"/>
            </a:endParaRPr>
          </a:p>
          <a:p>
            <a:pPr marL="822325" lvl="2" indent="-228600">
              <a:spcBef>
                <a:spcPts val="500"/>
              </a:spcBef>
              <a:buClr>
                <a:srgbClr val="BCBCBC"/>
              </a:buClr>
              <a:buSzPct val="76000"/>
              <a:buFont typeface="Wingdings 3" pitchFamily="18" charset="2"/>
              <a:buChar char=""/>
            </a:pPr>
            <a:r>
              <a:rPr lang="ja-JP" altLang="en-US" sz="1400">
                <a:latin typeface="Gill Sans MT" pitchFamily="34" charset="0"/>
              </a:rPr>
              <a:t>行政情報の再利用規制に基づいて、公共機関が果たす責任を助けることが目的とされている。</a:t>
            </a:r>
            <a:endParaRPr lang="en-US" altLang="ja-JP" sz="1400">
              <a:latin typeface="Gill Sans MT" pitchFamily="34" charset="0"/>
            </a:endParaRPr>
          </a:p>
          <a:p>
            <a:pPr marL="822325" lvl="2" indent="-228600">
              <a:spcBef>
                <a:spcPts val="500"/>
              </a:spcBef>
              <a:buClr>
                <a:srgbClr val="BCBCBC"/>
              </a:buClr>
              <a:buSzPct val="76000"/>
              <a:buFont typeface="Wingdings 3" pitchFamily="18" charset="2"/>
              <a:buChar char=""/>
            </a:pPr>
            <a:r>
              <a:rPr lang="ja-JP" altLang="en-US" sz="1400">
                <a:latin typeface="Gill Sans MT" pitchFamily="34" charset="0"/>
              </a:rPr>
              <a:t>利用許諾を申請して許可を得る仕組みが採用されている。（クリエイティブ・コモンズのようにあらかじめ表示してあるライセンスを守るという形式ではない）</a:t>
            </a:r>
            <a:endParaRPr lang="en-US" altLang="ja-JP" sz="14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endParaRPr lang="en-US" altLang="ja-JP" sz="1600">
              <a:latin typeface="Gill Sans MT" pitchFamily="34" charset="0"/>
            </a:endParaRPr>
          </a:p>
        </p:txBody>
      </p:sp>
      <p:sp>
        <p:nvSpPr>
          <p:cNvPr id="26630" name="正方形/長方形 1"/>
          <p:cNvSpPr>
            <a:spLocks noChangeArrowheads="1"/>
          </p:cNvSpPr>
          <p:nvPr/>
        </p:nvSpPr>
        <p:spPr bwMode="auto">
          <a:xfrm>
            <a:off x="585788" y="6886575"/>
            <a:ext cx="8343900" cy="830263"/>
          </a:xfrm>
          <a:prstGeom prst="rect">
            <a:avLst/>
          </a:prstGeom>
          <a:noFill/>
          <a:ln w="9525">
            <a:noFill/>
            <a:miter lim="800000"/>
            <a:headEnd/>
            <a:tailEnd/>
          </a:ln>
        </p:spPr>
        <p:txBody>
          <a:bodyPr>
            <a:spAutoFit/>
          </a:bodyPr>
          <a:lstStyle/>
          <a:p>
            <a:r>
              <a:rPr lang="en-US" altLang="ja-JP" sz="1200">
                <a:hlinkClick r:id="rId2"/>
              </a:rPr>
              <a:t>http://www.legislation.gov.uk/uksi/2005/1515/made</a:t>
            </a:r>
          </a:p>
          <a:p>
            <a:r>
              <a:rPr lang="en-US" altLang="ja-JP" sz="1200">
                <a:hlinkClick r:id="rId2"/>
              </a:rPr>
              <a:t>http://www.oecd.org/sti/interneteconomy/36864065.pdf</a:t>
            </a:r>
            <a:endParaRPr lang="en-US" altLang="ja-JP" sz="1200"/>
          </a:p>
          <a:p>
            <a:r>
              <a:rPr lang="en-US" altLang="ja-JP" sz="1200">
                <a:hlinkClick r:id="rId3"/>
              </a:rPr>
              <a:t>http://www.nationalarchives.gov.uk/documents/information-management/uk-implementation-first-years.pdf</a:t>
            </a:r>
            <a:endParaRPr lang="en-US" altLang="ja-JP" sz="1200"/>
          </a:p>
          <a:p>
            <a:r>
              <a:rPr lang="en-US" altLang="ja-JP" sz="1200"/>
              <a:t>http://tna.europarchive.org/20080522175118/http://www.opsi.gov.uk/advice/licensing-forum.htm</a:t>
            </a:r>
            <a:endParaRPr lang="ja-JP" altLang="en-US" sz="1200"/>
          </a:p>
        </p:txBody>
      </p:sp>
      <p:sp>
        <p:nvSpPr>
          <p:cNvPr id="10" name="テキスト ボックス 9"/>
          <p:cNvSpPr txBox="1"/>
          <p:nvPr/>
        </p:nvSpPr>
        <p:spPr>
          <a:xfrm>
            <a:off x="4811713" y="6632575"/>
            <a:ext cx="4025900" cy="254000"/>
          </a:xfrm>
          <a:prstGeom prst="rect">
            <a:avLst/>
          </a:prstGeom>
          <a:noFill/>
        </p:spPr>
        <p:txBody>
          <a:bodyPr wrap="none">
            <a:spAutoFit/>
          </a:bodyPr>
          <a:lstStyle/>
          <a:p>
            <a:pPr>
              <a:defRPr/>
            </a:pPr>
            <a:r>
              <a:rPr lang="ja-JP" altLang="en-US" sz="1050" dirty="0"/>
              <a:t>（</a:t>
            </a:r>
            <a:r>
              <a:rPr lang="en-US" altLang="ja-JP" sz="1050" dirty="0"/>
              <a:t>OPSI</a:t>
            </a:r>
            <a:r>
              <a:rPr lang="ja-JP" altLang="en-US" sz="1050" dirty="0"/>
              <a:t>ウェブサイト、</a:t>
            </a:r>
            <a:r>
              <a:rPr lang="en-US" altLang="ja-JP" sz="1050" dirty="0"/>
              <a:t>National Archives</a:t>
            </a:r>
            <a:r>
              <a:rPr lang="ja-JP" altLang="en-US" sz="1050" dirty="0"/>
              <a:t>ウェブサイトより事務局作成）</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414462"/>
          </a:xfrm>
          <a:prstGeom prst="round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ja-JP" altLang="en-US" dirty="0"/>
          </a:p>
        </p:txBody>
      </p:sp>
      <p:sp>
        <p:nvSpPr>
          <p:cNvPr id="27650" name="タイトル 1"/>
          <p:cNvSpPr>
            <a:spLocks noGrp="1"/>
          </p:cNvSpPr>
          <p:nvPr>
            <p:ph type="title"/>
          </p:nvPr>
        </p:nvSpPr>
        <p:spPr>
          <a:xfrm>
            <a:off x="179388" y="152400"/>
            <a:ext cx="8640762" cy="990600"/>
          </a:xfrm>
        </p:spPr>
        <p:txBody>
          <a:bodyPr/>
          <a:lstStyle/>
          <a:p>
            <a:pPr eaLnBrk="1" hangingPunct="1"/>
            <a:r>
              <a:rPr lang="ja-JP" altLang="en-US" sz="2400" smtClean="0">
                <a:solidFill>
                  <a:schemeClr val="tx1"/>
                </a:solidFill>
              </a:rPr>
              <a:t>（３）英国におけるライセンスの位置づけ②</a:t>
            </a:r>
          </a:p>
        </p:txBody>
      </p:sp>
      <p:sp>
        <p:nvSpPr>
          <p:cNvPr id="4" name="スライド番号プレースホルダー 3"/>
          <p:cNvSpPr>
            <a:spLocks noGrp="1"/>
          </p:cNvSpPr>
          <p:nvPr>
            <p:ph type="sldNum" sz="quarter" idx="10"/>
          </p:nvPr>
        </p:nvSpPr>
        <p:spPr/>
        <p:txBody>
          <a:bodyPr/>
          <a:lstStyle/>
          <a:p>
            <a:pPr>
              <a:defRPr/>
            </a:pPr>
            <a:fld id="{D686FC57-4A9B-4865-80E8-AD0C9A0F5F9B}" type="slidenum">
              <a:rPr lang="ja-JP" altLang="en-US" smtClean="0"/>
              <a:pPr>
                <a:defRPr/>
              </a:pPr>
              <a:t>8</a:t>
            </a:fld>
            <a:endParaRPr lang="ja-JP" altLang="en-US" dirty="0"/>
          </a:p>
        </p:txBody>
      </p:sp>
      <p:sp>
        <p:nvSpPr>
          <p:cNvPr id="27652" name="コンテンツ プレースホルダー 2"/>
          <p:cNvSpPr>
            <a:spLocks noGrp="1"/>
          </p:cNvSpPr>
          <p:nvPr>
            <p:ph sz="quarter" idx="1"/>
          </p:nvPr>
        </p:nvSpPr>
        <p:spPr>
          <a:xfrm>
            <a:off x="457200" y="1290638"/>
            <a:ext cx="8216900" cy="1274762"/>
          </a:xfrm>
        </p:spPr>
        <p:txBody>
          <a:bodyPr/>
          <a:lstStyle/>
          <a:p>
            <a:pPr eaLnBrk="1" hangingPunct="1">
              <a:lnSpc>
                <a:spcPct val="110000"/>
              </a:lnSpc>
            </a:pPr>
            <a:r>
              <a:rPr lang="ja-JP" altLang="en-US" sz="1800" dirty="0" smtClean="0"/>
              <a:t>現行のライセンスに対する政府の考え方は、 </a:t>
            </a:r>
            <a:r>
              <a:rPr lang="en-US" altLang="ja-JP" sz="1800" dirty="0" smtClean="0"/>
              <a:t>2010</a:t>
            </a:r>
            <a:r>
              <a:rPr lang="ja-JP" altLang="en-US" sz="1800" dirty="0" smtClean="0"/>
              <a:t>年</a:t>
            </a:r>
            <a:r>
              <a:rPr lang="en-US" altLang="ja-JP" sz="1800" dirty="0" smtClean="0"/>
              <a:t>9</a:t>
            </a:r>
            <a:r>
              <a:rPr lang="ja-JP" altLang="en-US" sz="1800" dirty="0" smtClean="0"/>
              <a:t>月に英国国立公文書館が公表した「</a:t>
            </a:r>
            <a:r>
              <a:rPr lang="en-US" altLang="ja-JP" sz="1800" dirty="0" smtClean="0"/>
              <a:t>UK Government Licensing Framework for Public Sector Information (UKGLF) </a:t>
            </a:r>
            <a:r>
              <a:rPr lang="ja-JP" altLang="en-US" sz="1800" dirty="0" smtClean="0"/>
              <a:t>」に記載されている。</a:t>
            </a:r>
            <a:endParaRPr lang="en-US" altLang="ja-JP" sz="1800" dirty="0" smtClean="0"/>
          </a:p>
          <a:p>
            <a:pPr eaLnBrk="1" hangingPunct="1">
              <a:lnSpc>
                <a:spcPct val="110000"/>
              </a:lnSpc>
            </a:pPr>
            <a:r>
              <a:rPr lang="en-US" altLang="ja-JP" sz="1800" dirty="0" smtClean="0"/>
              <a:t>UKGLF</a:t>
            </a:r>
            <a:r>
              <a:rPr lang="ja-JP" altLang="en-US" sz="1800" dirty="0" smtClean="0"/>
              <a:t>公表時に、二次利用を行う際に申請を必要と</a:t>
            </a:r>
            <a:r>
              <a:rPr lang="ja-JP" altLang="en-US" sz="1800" dirty="0" smtClean="0"/>
              <a:t>しない仕組みに変更</a:t>
            </a:r>
            <a:r>
              <a:rPr lang="ja-JP" altLang="en-US" sz="1800" dirty="0" smtClean="0"/>
              <a:t>された。</a:t>
            </a:r>
            <a:endParaRPr lang="en-US" altLang="ja-JP" sz="1800" dirty="0" smtClean="0">
              <a:solidFill>
                <a:srgbClr val="00B050"/>
              </a:solidFill>
            </a:endParaRPr>
          </a:p>
        </p:txBody>
      </p:sp>
      <p:sp>
        <p:nvSpPr>
          <p:cNvPr id="9" name="コンテンツ プレースホルダー 2"/>
          <p:cNvSpPr txBox="1">
            <a:spLocks/>
          </p:cNvSpPr>
          <p:nvPr/>
        </p:nvSpPr>
        <p:spPr>
          <a:xfrm>
            <a:off x="457200" y="3024188"/>
            <a:ext cx="8380413" cy="3619500"/>
          </a:xfrm>
          <a:prstGeom prst="rect">
            <a:avLst/>
          </a:prstGeom>
        </p:spPr>
        <p:txBody>
          <a:bodyPr>
            <a:normAutofit/>
          </a:bodyPr>
          <a:lstStyle/>
          <a:p>
            <a:pPr marL="273050" indent="-273050">
              <a:lnSpc>
                <a:spcPct val="80000"/>
              </a:lnSpc>
              <a:spcBef>
                <a:spcPts val="600"/>
              </a:spcBef>
              <a:buClr>
                <a:schemeClr val="accent1"/>
              </a:buClr>
              <a:buSzPct val="76000"/>
              <a:buFont typeface="Wingdings 3" pitchFamily="18" charset="2"/>
              <a:buChar char=""/>
              <a:defRPr/>
            </a:pPr>
            <a:r>
              <a:rPr lang="en-US" altLang="ja-JP" sz="1600" dirty="0">
                <a:latin typeface="Gill Sans MT" pitchFamily="34" charset="0"/>
              </a:rPr>
              <a:t>2010</a:t>
            </a:r>
            <a:r>
              <a:rPr lang="ja-JP" altLang="en-US" sz="1600" dirty="0">
                <a:latin typeface="Gill Sans MT" pitchFamily="34" charset="0"/>
              </a:rPr>
              <a:t>年</a:t>
            </a:r>
            <a:r>
              <a:rPr lang="en-US" altLang="ja-JP" sz="1600" dirty="0">
                <a:latin typeface="Gill Sans MT" pitchFamily="34" charset="0"/>
              </a:rPr>
              <a:t>5</a:t>
            </a:r>
            <a:r>
              <a:rPr lang="ja-JP" altLang="en-US" sz="1600" dirty="0">
                <a:latin typeface="Gill Sans MT" pitchFamily="34" charset="0"/>
              </a:rPr>
              <a:t>月にキャメロン首相が</a:t>
            </a:r>
            <a:r>
              <a:rPr lang="en-US" altLang="ja-JP" sz="1600" dirty="0">
                <a:latin typeface="Gill Sans MT" pitchFamily="34" charset="0"/>
              </a:rPr>
              <a:t>Transparency Agenda</a:t>
            </a:r>
            <a:r>
              <a:rPr lang="ja-JP" altLang="en-US" sz="1600" dirty="0">
                <a:latin typeface="Gill Sans MT" pitchFamily="34" charset="0"/>
              </a:rPr>
              <a:t>を発表</a:t>
            </a:r>
            <a:endParaRPr lang="en-US" altLang="ja-JP" sz="1600" dirty="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defRPr/>
            </a:pPr>
            <a:r>
              <a:rPr lang="ja-JP" altLang="en-US" sz="1600" dirty="0">
                <a:latin typeface="Gill Sans MT" pitchFamily="34" charset="0"/>
              </a:rPr>
              <a:t>政府の保有するデータの一部について、公開の期限を定める。</a:t>
            </a:r>
            <a:endParaRPr lang="en-US" altLang="ja-JP" sz="1600" dirty="0">
              <a:latin typeface="Gill Sans MT" pitchFamily="34" charset="0"/>
            </a:endParaRPr>
          </a:p>
          <a:p>
            <a:pPr marL="274638" lvl="1">
              <a:lnSpc>
                <a:spcPct val="80000"/>
              </a:lnSpc>
              <a:spcBef>
                <a:spcPts val="500"/>
              </a:spcBef>
              <a:buClr>
                <a:schemeClr val="accent2"/>
              </a:buClr>
              <a:buSzPct val="76000"/>
              <a:defRPr/>
            </a:pPr>
            <a:endParaRPr lang="en-US" altLang="ja-JP" sz="1600" dirty="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defRPr/>
            </a:pPr>
            <a:r>
              <a:rPr lang="en-US" altLang="ja-JP" sz="1600" dirty="0">
                <a:latin typeface="Gill Sans MT" pitchFamily="34" charset="0"/>
              </a:rPr>
              <a:t>2010</a:t>
            </a:r>
            <a:r>
              <a:rPr lang="ja-JP" altLang="en-US" sz="1600" dirty="0">
                <a:latin typeface="Gill Sans MT" pitchFamily="34" charset="0"/>
              </a:rPr>
              <a:t>年</a:t>
            </a:r>
            <a:r>
              <a:rPr lang="en-US" altLang="ja-JP" sz="1600" dirty="0">
                <a:latin typeface="Gill Sans MT" pitchFamily="34" charset="0"/>
              </a:rPr>
              <a:t>9</a:t>
            </a:r>
            <a:r>
              <a:rPr lang="ja-JP" altLang="en-US" sz="1600" dirty="0">
                <a:latin typeface="Gill Sans MT" pitchFamily="34" charset="0"/>
              </a:rPr>
              <a:t>月に英国国立公文書館が、</a:t>
            </a:r>
            <a:r>
              <a:rPr lang="en-US" altLang="ja-JP" sz="1600" dirty="0">
                <a:latin typeface="Gill Sans MT" pitchFamily="34" charset="0"/>
              </a:rPr>
              <a:t>UK Government Licensing Framework for Public Sector Information (UKGLF) </a:t>
            </a:r>
            <a:r>
              <a:rPr lang="ja-JP" altLang="en-US" sz="1600" dirty="0">
                <a:latin typeface="Gill Sans MT" pitchFamily="34" charset="0"/>
              </a:rPr>
              <a:t>を公表。（</a:t>
            </a:r>
            <a:r>
              <a:rPr lang="en-US" altLang="ja-JP" sz="1600" dirty="0">
                <a:latin typeface="Gill Sans MT" pitchFamily="34" charset="0"/>
              </a:rPr>
              <a:t>2011</a:t>
            </a:r>
            <a:r>
              <a:rPr lang="ja-JP" altLang="en-US" sz="1600" dirty="0">
                <a:latin typeface="Gill Sans MT" pitchFamily="34" charset="0"/>
              </a:rPr>
              <a:t>年</a:t>
            </a:r>
            <a:r>
              <a:rPr lang="en-US" altLang="ja-JP" sz="1600" dirty="0">
                <a:latin typeface="Gill Sans MT" pitchFamily="34" charset="0"/>
              </a:rPr>
              <a:t>7</a:t>
            </a:r>
            <a:r>
              <a:rPr lang="ja-JP" altLang="en-US" sz="1600" dirty="0">
                <a:latin typeface="Gill Sans MT" pitchFamily="34" charset="0"/>
              </a:rPr>
              <a:t>月に第</a:t>
            </a:r>
            <a:r>
              <a:rPr lang="en-US" altLang="ja-JP" sz="1600" dirty="0">
                <a:latin typeface="Gill Sans MT" pitchFamily="34" charset="0"/>
              </a:rPr>
              <a:t>2</a:t>
            </a:r>
            <a:r>
              <a:rPr lang="ja-JP" altLang="en-US" sz="1600" dirty="0">
                <a:latin typeface="Gill Sans MT" pitchFamily="34" charset="0"/>
              </a:rPr>
              <a:t>版公表）</a:t>
            </a:r>
            <a:endParaRPr lang="en-US" altLang="ja-JP" sz="1600" dirty="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defRPr/>
            </a:pPr>
            <a:r>
              <a:rPr lang="en-US" altLang="ja-JP" sz="1600" dirty="0">
                <a:latin typeface="Gill Sans MT" pitchFamily="34" charset="0"/>
              </a:rPr>
              <a:t>Open Government </a:t>
            </a:r>
            <a:r>
              <a:rPr lang="en-US" altLang="ja-JP" sz="1600" dirty="0" err="1">
                <a:latin typeface="Gill Sans MT" pitchFamily="34" charset="0"/>
              </a:rPr>
              <a:t>Licence</a:t>
            </a:r>
            <a:r>
              <a:rPr lang="ja-JP" altLang="en-US" sz="1600" dirty="0">
                <a:latin typeface="Gill Sans MT" pitchFamily="34" charset="0"/>
              </a:rPr>
              <a:t>と</a:t>
            </a:r>
            <a:r>
              <a:rPr lang="en-US" altLang="ja-JP" sz="1600" dirty="0">
                <a:latin typeface="Gill Sans MT" pitchFamily="34" charset="0"/>
              </a:rPr>
              <a:t>Non Commercial Government </a:t>
            </a:r>
            <a:r>
              <a:rPr lang="en-US" altLang="ja-JP" sz="1600" dirty="0" err="1">
                <a:latin typeface="Gill Sans MT" pitchFamily="34" charset="0"/>
              </a:rPr>
              <a:t>Licence</a:t>
            </a:r>
            <a:r>
              <a:rPr lang="ja-JP" altLang="en-US" sz="1600" dirty="0">
                <a:latin typeface="Gill Sans MT" pitchFamily="34" charset="0"/>
              </a:rPr>
              <a:t>の提供</a:t>
            </a:r>
            <a:endParaRPr lang="en-US" altLang="ja-JP" sz="1600" dirty="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defRPr/>
            </a:pPr>
            <a:r>
              <a:rPr lang="en-US" altLang="ja-JP" sz="1600" dirty="0">
                <a:latin typeface="Gill Sans MT" pitchFamily="34" charset="0"/>
              </a:rPr>
              <a:t>Open Government </a:t>
            </a:r>
            <a:r>
              <a:rPr lang="en-US" altLang="ja-JP" sz="1600" dirty="0" err="1">
                <a:latin typeface="Gill Sans MT" pitchFamily="34" charset="0"/>
              </a:rPr>
              <a:t>Licence</a:t>
            </a:r>
            <a:r>
              <a:rPr lang="ja-JP" altLang="en-US" sz="1600" dirty="0">
                <a:latin typeface="Gill Sans MT" pitchFamily="34" charset="0"/>
              </a:rPr>
              <a:t>は、上述の</a:t>
            </a:r>
            <a:r>
              <a:rPr lang="en-US" altLang="ja-JP" sz="1600" dirty="0">
                <a:latin typeface="Gill Sans MT" pitchFamily="34" charset="0"/>
              </a:rPr>
              <a:t>PSI</a:t>
            </a:r>
            <a:r>
              <a:rPr lang="ja-JP" altLang="en-US" sz="1600" dirty="0">
                <a:latin typeface="Gill Sans MT" pitchFamily="34" charset="0"/>
              </a:rPr>
              <a:t>に関するライセンスを置き換えるものとされる。</a:t>
            </a:r>
            <a:endParaRPr lang="en-US" altLang="ja-JP" sz="1600" dirty="0">
              <a:latin typeface="Gill Sans MT" pitchFamily="34" charset="0"/>
            </a:endParaRPr>
          </a:p>
          <a:p>
            <a:pPr marL="547688" lvl="1" indent="-273050">
              <a:lnSpc>
                <a:spcPct val="80000"/>
              </a:lnSpc>
              <a:spcBef>
                <a:spcPts val="500"/>
              </a:spcBef>
              <a:buClr>
                <a:schemeClr val="accent2"/>
              </a:buClr>
              <a:buSzPct val="76000"/>
              <a:buFont typeface="Wingdings 3" pitchFamily="18" charset="2"/>
              <a:buChar char=""/>
              <a:defRPr/>
            </a:pPr>
            <a:endParaRPr lang="en-US" altLang="ja-JP" sz="1600" dirty="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defRPr/>
            </a:pPr>
            <a:endParaRPr lang="en-US" altLang="ja-JP" sz="1600" dirty="0">
              <a:latin typeface="Gill Sans MT" pitchFamily="34" charset="0"/>
            </a:endParaRPr>
          </a:p>
        </p:txBody>
      </p:sp>
      <p:sp>
        <p:nvSpPr>
          <p:cNvPr id="27654" name="正方形/長方形 1"/>
          <p:cNvSpPr>
            <a:spLocks noChangeArrowheads="1"/>
          </p:cNvSpPr>
          <p:nvPr/>
        </p:nvSpPr>
        <p:spPr bwMode="auto">
          <a:xfrm>
            <a:off x="585788" y="6886575"/>
            <a:ext cx="8343900" cy="830263"/>
          </a:xfrm>
          <a:prstGeom prst="rect">
            <a:avLst/>
          </a:prstGeom>
          <a:noFill/>
          <a:ln w="9525">
            <a:noFill/>
            <a:miter lim="800000"/>
            <a:headEnd/>
            <a:tailEnd/>
          </a:ln>
        </p:spPr>
        <p:txBody>
          <a:bodyPr>
            <a:spAutoFit/>
          </a:bodyPr>
          <a:lstStyle/>
          <a:p>
            <a:r>
              <a:rPr lang="en-US" altLang="ja-JP" sz="1200">
                <a:hlinkClick r:id="rId2"/>
              </a:rPr>
              <a:t>http://www.legislation.gov.uk/uksi/2005/1515/made</a:t>
            </a:r>
          </a:p>
          <a:p>
            <a:r>
              <a:rPr lang="en-US" altLang="ja-JP" sz="1200">
                <a:hlinkClick r:id="rId2"/>
              </a:rPr>
              <a:t>http://www.oecd.org/sti/interneteconomy/36864065.pdf</a:t>
            </a:r>
            <a:endParaRPr lang="en-US" altLang="ja-JP" sz="1200"/>
          </a:p>
          <a:p>
            <a:r>
              <a:rPr lang="en-US" altLang="ja-JP" sz="1200">
                <a:hlinkClick r:id="rId3"/>
              </a:rPr>
              <a:t>http://www.nationalarchives.gov.uk/documents/information-management/uk-implementation-first-years.pdf</a:t>
            </a:r>
            <a:endParaRPr lang="en-US" altLang="ja-JP" sz="1200"/>
          </a:p>
          <a:p>
            <a:r>
              <a:rPr lang="en-US" altLang="ja-JP" sz="1200"/>
              <a:t>http://tna.europarchive.org/20080522175118/http://www.opsi.gov.uk/advice/licensing-forum.htm</a:t>
            </a:r>
            <a:endParaRPr lang="ja-JP" altLang="en-US" sz="1200"/>
          </a:p>
        </p:txBody>
      </p:sp>
      <p:sp>
        <p:nvSpPr>
          <p:cNvPr id="10" name="テキスト ボックス 9"/>
          <p:cNvSpPr txBox="1"/>
          <p:nvPr/>
        </p:nvSpPr>
        <p:spPr>
          <a:xfrm>
            <a:off x="4811713" y="6632575"/>
            <a:ext cx="4025900" cy="254000"/>
          </a:xfrm>
          <a:prstGeom prst="rect">
            <a:avLst/>
          </a:prstGeom>
          <a:noFill/>
        </p:spPr>
        <p:txBody>
          <a:bodyPr wrap="none">
            <a:spAutoFit/>
          </a:bodyPr>
          <a:lstStyle/>
          <a:p>
            <a:pPr>
              <a:defRPr/>
            </a:pPr>
            <a:r>
              <a:rPr lang="ja-JP" altLang="en-US" sz="1050" dirty="0"/>
              <a:t>（</a:t>
            </a:r>
            <a:r>
              <a:rPr lang="en-US" altLang="ja-JP" sz="1050" dirty="0"/>
              <a:t>OPSI</a:t>
            </a:r>
            <a:r>
              <a:rPr lang="ja-JP" altLang="en-US" sz="1050" dirty="0"/>
              <a:t>ウェブサイト、</a:t>
            </a:r>
            <a:r>
              <a:rPr lang="en-US" altLang="ja-JP" sz="1050" dirty="0"/>
              <a:t>National Archives</a:t>
            </a:r>
            <a:r>
              <a:rPr lang="ja-JP" altLang="en-US" sz="1050" dirty="0"/>
              <a:t>ウェブサイトより事務局作成）</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8313" y="1268413"/>
            <a:ext cx="8280400" cy="102235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solidFill>
                <a:srgbClr val="00B050"/>
              </a:solidFill>
            </a:endParaRPr>
          </a:p>
        </p:txBody>
      </p:sp>
      <p:sp>
        <p:nvSpPr>
          <p:cNvPr id="28674" name="タイトル 1"/>
          <p:cNvSpPr>
            <a:spLocks noGrp="1"/>
          </p:cNvSpPr>
          <p:nvPr>
            <p:ph type="title"/>
          </p:nvPr>
        </p:nvSpPr>
        <p:spPr>
          <a:xfrm>
            <a:off x="260350" y="152400"/>
            <a:ext cx="8426450" cy="990600"/>
          </a:xfrm>
        </p:spPr>
        <p:txBody>
          <a:bodyPr/>
          <a:lstStyle/>
          <a:p>
            <a:pPr eaLnBrk="1" hangingPunct="1"/>
            <a:r>
              <a:rPr lang="ja-JP" altLang="en-US" sz="2400" smtClean="0">
                <a:solidFill>
                  <a:schemeClr val="tx1"/>
                </a:solidFill>
              </a:rPr>
              <a:t>（４）海外におけるデータ公開時のライセンス付与に</a:t>
            </a:r>
            <a:r>
              <a:rPr lang="en-US" altLang="ja-JP" sz="2400" smtClean="0">
                <a:solidFill>
                  <a:schemeClr val="tx1"/>
                </a:solidFill>
              </a:rPr>
              <a:t/>
            </a:r>
            <a:br>
              <a:rPr lang="en-US" altLang="ja-JP" sz="2400" smtClean="0">
                <a:solidFill>
                  <a:schemeClr val="tx1"/>
                </a:solidFill>
              </a:rPr>
            </a:br>
            <a:r>
              <a:rPr lang="ja-JP" altLang="en-US" sz="2400" smtClean="0">
                <a:solidFill>
                  <a:schemeClr val="tx1"/>
                </a:solidFill>
              </a:rPr>
              <a:t>　　　あたっての確認事項①</a:t>
            </a:r>
          </a:p>
        </p:txBody>
      </p:sp>
      <p:sp>
        <p:nvSpPr>
          <p:cNvPr id="28675" name="コンテンツ プレースホルダー 2"/>
          <p:cNvSpPr>
            <a:spLocks noGrp="1"/>
          </p:cNvSpPr>
          <p:nvPr>
            <p:ph sz="quarter" idx="1"/>
          </p:nvPr>
        </p:nvSpPr>
        <p:spPr>
          <a:xfrm>
            <a:off x="457200" y="1290638"/>
            <a:ext cx="8229600" cy="1201737"/>
          </a:xfrm>
        </p:spPr>
        <p:txBody>
          <a:bodyPr/>
          <a:lstStyle/>
          <a:p>
            <a:pPr eaLnBrk="1" hangingPunct="1"/>
            <a:r>
              <a:rPr lang="en-US" altLang="ja-JP" sz="1800" smtClean="0"/>
              <a:t>NZGOAL</a:t>
            </a:r>
            <a:r>
              <a:rPr lang="ja-JP" altLang="en-US" sz="1800" smtClean="0"/>
              <a:t>・</a:t>
            </a:r>
            <a:r>
              <a:rPr lang="en-US" altLang="ja-JP" sz="1800" smtClean="0"/>
              <a:t>AusGOAL</a:t>
            </a:r>
            <a:r>
              <a:rPr lang="ja-JP" altLang="en-US" sz="1800" smtClean="0"/>
              <a:t>では、公共データのライセンスを決定するにあたって、当該公共データについて、著作権法、個別法による制限があるかどうかが、確認すべき事項として記載されている。</a:t>
            </a:r>
            <a:endParaRPr lang="en-US" altLang="ja-JP" sz="1800" smtClean="0"/>
          </a:p>
        </p:txBody>
      </p:sp>
      <p:graphicFrame>
        <p:nvGraphicFramePr>
          <p:cNvPr id="28716" name="Group 44"/>
          <p:cNvGraphicFramePr>
            <a:graphicFrameLocks noGrp="1"/>
          </p:cNvGraphicFramePr>
          <p:nvPr>
            <p:extLst>
              <p:ext uri="{D42A27DB-BD31-4B8C-83A1-F6EECF244321}">
                <p14:modId xmlns:p14="http://schemas.microsoft.com/office/powerpoint/2010/main" val="1348157064"/>
              </p:ext>
            </p:extLst>
          </p:nvPr>
        </p:nvGraphicFramePr>
        <p:xfrm>
          <a:off x="517525" y="2470150"/>
          <a:ext cx="8181975" cy="3840480"/>
        </p:xfrm>
        <a:graphic>
          <a:graphicData uri="http://schemas.openxmlformats.org/drawingml/2006/table">
            <a:tbl>
              <a:tblPr/>
              <a:tblGrid>
                <a:gridCol w="357188"/>
                <a:gridCol w="1606550"/>
                <a:gridCol w="3063875"/>
                <a:gridCol w="3154362"/>
              </a:tblGrid>
              <a:tr h="2127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NZGOAL</a:t>
                      </a:r>
                      <a:endParaRPr kumimoji="1" lang="ja-JP" altLang="en-US" sz="140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bg1"/>
                          </a:solidFill>
                          <a:effectLst/>
                          <a:latin typeface="Gill Sans MT" pitchFamily="34" charset="0"/>
                          <a:ea typeface="ＭＳ Ｐゴシック" charset="-128"/>
                        </a:rPr>
                        <a:t>AusGOAL</a:t>
                      </a:r>
                      <a:endParaRPr kumimoji="1" lang="ja-JP" altLang="en-US" sz="140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127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適切な法制度下における作成</a:t>
                      </a:r>
                    </a:p>
                  </a:txBody>
                  <a:tcPr marL="72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12725">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著作権</a:t>
                      </a:r>
                    </a:p>
                  </a:txBody>
                  <a:tcPr vert="eaVert"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著作権の有無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1272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著作者人格権の</a:t>
                      </a:r>
                      <a:endParaRPr kumimoji="1" lang="en-US" altLang="ja-JP" sz="140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有無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1272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著作権</a:t>
                      </a:r>
                      <a:r>
                        <a:rPr kumimoji="0" lang="ja-JP" altLang="en-US" sz="1400" b="0" i="0" u="none" strike="noStrike" cap="none" normalizeH="0" baseline="0" smtClean="0">
                          <a:ln>
                            <a:noFill/>
                          </a:ln>
                          <a:solidFill>
                            <a:schemeClr val="tx1"/>
                          </a:solidFill>
                          <a:effectLst/>
                          <a:latin typeface="Gill Sans MT" pitchFamily="34" charset="0"/>
                          <a:ea typeface="ＭＳ Ｐゴシック" charset="-128"/>
                        </a:rPr>
                        <a:t>の保有状況</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1272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400" b="0" i="0" u="none" strike="noStrike" cap="none" normalizeH="0" baseline="0" smtClean="0">
                          <a:ln>
                            <a:noFill/>
                          </a:ln>
                          <a:solidFill>
                            <a:schemeClr val="tx1"/>
                          </a:solidFill>
                          <a:effectLst/>
                          <a:latin typeface="Gill Sans MT" pitchFamily="34" charset="0"/>
                          <a:ea typeface="ＭＳ Ｐゴシック" charset="-128"/>
                        </a:rPr>
                        <a:t>第三者等への独占的／非独占的な利用許諾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確認事項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344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Gill Sans MT" pitchFamily="34" charset="0"/>
                          <a:ea typeface="ＭＳ Ｐゴシック" charset="-128"/>
                        </a:rPr>
                        <a:t>個別法等</a:t>
                      </a:r>
                    </a:p>
                  </a:txBody>
                  <a:tcPr vert="eaVert"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Gill Sans MT" pitchFamily="34" charset="0"/>
                          <a:ea typeface="ＭＳ Ｐゴシック" charset="-128"/>
                        </a:rPr>
                        <a:t>著作権以外の制限が課せられる可能性</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「個人情報」、「文化的に慎重に扱う必要のある素材」を事例として掲載</a:t>
                      </a:r>
                      <a:endParaRPr kumimoji="1" lang="en-US" altLang="ja-JP" sz="1400" b="0" i="0" u="none" strike="noStrike" cap="none" normalizeH="0" baseline="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これらに当てはまる場合、</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NZGOAL</a:t>
                      </a: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では取り扱わない</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「個人情報」、「秘密情報」を事例として掲載</a:t>
                      </a:r>
                      <a:endParaRPr kumimoji="1" lang="en-US" altLang="ja-JP" sz="1400" b="0" i="0" u="none" strike="noStrike" cap="none" normalizeH="0" baseline="0" smtClean="0">
                        <a:ln>
                          <a:noFill/>
                        </a:ln>
                        <a:solidFill>
                          <a:schemeClr val="tx1"/>
                        </a:solidFill>
                        <a:effectLst/>
                        <a:latin typeface="Gill Sans MT" pitchFamily="34" charset="0"/>
                        <a:ea typeface="ＭＳ Ｐゴシック" charset="-128"/>
                      </a:endParaRP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これらに当てはまる場合は、「</a:t>
                      </a:r>
                      <a:r>
                        <a:rPr kumimoji="1" lang="en-US" altLang="ja-JP" sz="1400" b="0" i="0" u="none" strike="noStrike" cap="none" normalizeH="0" baseline="0" smtClean="0">
                          <a:ln>
                            <a:noFill/>
                          </a:ln>
                          <a:solidFill>
                            <a:schemeClr val="tx1"/>
                          </a:solidFill>
                          <a:effectLst/>
                          <a:latin typeface="Gill Sans MT" pitchFamily="34" charset="0"/>
                          <a:ea typeface="ＭＳ Ｐゴシック" charset="-128"/>
                        </a:rPr>
                        <a:t>Restrictive Licence Template</a:t>
                      </a:r>
                      <a:r>
                        <a:rPr kumimoji="1" lang="ja-JP" altLang="en-US" sz="1400" b="0" i="0" u="none" strike="noStrike" cap="none" normalizeH="0" baseline="0" smtClean="0">
                          <a:ln>
                            <a:noFill/>
                          </a:ln>
                          <a:solidFill>
                            <a:schemeClr val="tx1"/>
                          </a:solidFill>
                          <a:effectLst/>
                          <a:latin typeface="Gill Sans MT" pitchFamily="34" charset="0"/>
                          <a:ea typeface="ＭＳ Ｐゴシック" charset="-128"/>
                        </a:rPr>
                        <a:t>」での提供を確認すること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bl>
          </a:graphicData>
        </a:graphic>
      </p:graphicFrame>
      <p:sp>
        <p:nvSpPr>
          <p:cNvPr id="2" name="スライド番号プレースホルダー 1"/>
          <p:cNvSpPr>
            <a:spLocks noGrp="1"/>
          </p:cNvSpPr>
          <p:nvPr>
            <p:ph type="sldNum" sz="quarter" idx="10"/>
          </p:nvPr>
        </p:nvSpPr>
        <p:spPr/>
        <p:txBody>
          <a:bodyPr/>
          <a:lstStyle/>
          <a:p>
            <a:pPr>
              <a:defRPr/>
            </a:pPr>
            <a:fld id="{9F0027F4-B120-4F67-A68B-9B72160C00E4}" type="slidenum">
              <a:rPr lang="ja-JP" altLang="en-US" smtClean="0"/>
              <a:pPr>
                <a:defRPr/>
              </a:pPr>
              <a:t>9</a:t>
            </a:fld>
            <a:endParaRPr lang="ja-JP" altLang="en-US" dirty="0"/>
          </a:p>
        </p:txBody>
      </p:sp>
      <p:sp>
        <p:nvSpPr>
          <p:cNvPr id="7" name="テキスト ボックス 6"/>
          <p:cNvSpPr txBox="1"/>
          <p:nvPr/>
        </p:nvSpPr>
        <p:spPr>
          <a:xfrm>
            <a:off x="6042025" y="6632575"/>
            <a:ext cx="2459038" cy="254000"/>
          </a:xfrm>
          <a:prstGeom prst="rect">
            <a:avLst/>
          </a:prstGeom>
          <a:noFill/>
        </p:spPr>
        <p:txBody>
          <a:bodyPr wrap="none">
            <a:spAutoFit/>
          </a:bodyPr>
          <a:lstStyle/>
          <a:p>
            <a:pPr>
              <a:defRPr/>
            </a:pPr>
            <a:r>
              <a:rPr lang="ja-JP" altLang="en-US" sz="1050" dirty="0"/>
              <a:t>（</a:t>
            </a:r>
            <a:r>
              <a:rPr lang="en-US" altLang="ja-JP" sz="1050" dirty="0"/>
              <a:t>NZGOAL</a:t>
            </a:r>
            <a:r>
              <a:rPr lang="ja-JP" altLang="en-US" sz="1050" dirty="0" err="1"/>
              <a:t>、</a:t>
            </a:r>
            <a:r>
              <a:rPr lang="en-US" altLang="ja-JP" sz="1050" dirty="0" err="1"/>
              <a:t>AusGOAL</a:t>
            </a:r>
            <a:r>
              <a:rPr lang="ja-JP" altLang="en-US" sz="1050" dirty="0"/>
              <a:t>より事務局作成）</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Origin</Template>
  <TotalTime>13788</TotalTime>
  <Words>7168</Words>
  <Application>Microsoft Office PowerPoint</Application>
  <PresentationFormat>画面に合わせる (4:3)</PresentationFormat>
  <Paragraphs>705</Paragraphs>
  <Slides>34</Slides>
  <Notes>8</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アース</vt:lpstr>
      <vt:lpstr>データガバナンスに関する諸外国の動向</vt:lpstr>
      <vt:lpstr>目次</vt:lpstr>
      <vt:lpstr>1. 海外における二次利用の基本的な考え方</vt:lpstr>
      <vt:lpstr>（１）海外における二次利用の基本的な考え方</vt:lpstr>
      <vt:lpstr>（２）OECDにおけるライセンスの位置づけ①</vt:lpstr>
      <vt:lpstr>（２）OECDにおけるライセンスの位置づけ②</vt:lpstr>
      <vt:lpstr>（３）英国におけるライセンスの位置づけ①</vt:lpstr>
      <vt:lpstr>（３）英国におけるライセンスの位置づけ②</vt:lpstr>
      <vt:lpstr>（４）海外におけるデータ公開時のライセンス付与に 　　　あたっての確認事項①</vt:lpstr>
      <vt:lpstr>（４）海外におけるデータ公開時のライセンス付与に 　　　あたっての確認事項②</vt:lpstr>
      <vt:lpstr>参考１．NZGOAL</vt:lpstr>
      <vt:lpstr>参考１．NZGOALの選択条件</vt:lpstr>
      <vt:lpstr>参考２．AusGOAL</vt:lpstr>
      <vt:lpstr>参考２．AusGOALの選択条件</vt:lpstr>
      <vt:lpstr>参考３．OECD Recommendation of the Council for Enhanced Access and More Effective Use of Public Sector Information</vt:lpstr>
      <vt:lpstr>参考４．Directive on the re-use of public sector information（EU）</vt:lpstr>
      <vt:lpstr>２．海外で採用されているライセンスの比較</vt:lpstr>
      <vt:lpstr>PowerPoint プレゼンテーション</vt:lpstr>
      <vt:lpstr>（１）諸外国のライセンス②</vt:lpstr>
      <vt:lpstr>（２）諸外国のライセンスで選択可能な条件</vt:lpstr>
      <vt:lpstr>（３）クリエイティブ・コモンズと各国の対応</vt:lpstr>
      <vt:lpstr>３．国内での採用が考えられるライセンス 　（利用条件明示方法）の検討</vt:lpstr>
      <vt:lpstr>（１）ライセンスの検討①</vt:lpstr>
      <vt:lpstr>（１）ライセンスの検討②</vt:lpstr>
      <vt:lpstr>（２）著作権が無い場合の対応について</vt:lpstr>
      <vt:lpstr>参考１．クリエイティブ・コモンズ・ライセンスの概要①</vt:lpstr>
      <vt:lpstr>参考１．クリエイティブ・コモンズ・ライセンスの概要②</vt:lpstr>
      <vt:lpstr>参考２．クリエイティブ・コモンズ・ライセンスの種類</vt:lpstr>
      <vt:lpstr>参考３．クリエイティブ・コモンズ・ライセンスをつけて、 　　　　利益を得る場合①</vt:lpstr>
      <vt:lpstr>参考３．クリエイティブ・コモンズ・ライセンスをつけて、 　　　　利益を得る場合②</vt:lpstr>
      <vt:lpstr>補足資料</vt:lpstr>
      <vt:lpstr>課金した場合と無償で公開した場合の経済効果①</vt:lpstr>
      <vt:lpstr>課金した場合と無償で公開した場合の経済効果②</vt:lpstr>
      <vt:lpstr>課金した場合と無償で公開した場合の経済効果③</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421</cp:revision>
  <cp:lastPrinted>2013-01-08T14:24:35Z</cp:lastPrinted>
  <dcterms:created xsi:type="dcterms:W3CDTF">2012-11-30T13:43:40Z</dcterms:created>
  <dcterms:modified xsi:type="dcterms:W3CDTF">2013-01-25T07:47:13Z</dcterms:modified>
</cp:coreProperties>
</file>