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21"/>
  </p:notesMasterIdLst>
  <p:sldIdLst>
    <p:sldId id="416" r:id="rId2"/>
    <p:sldId id="462" r:id="rId3"/>
    <p:sldId id="501" r:id="rId4"/>
    <p:sldId id="502" r:id="rId5"/>
    <p:sldId id="503" r:id="rId6"/>
    <p:sldId id="504" r:id="rId7"/>
    <p:sldId id="505" r:id="rId8"/>
    <p:sldId id="506" r:id="rId9"/>
    <p:sldId id="507" r:id="rId10"/>
    <p:sldId id="508" r:id="rId11"/>
    <p:sldId id="509" r:id="rId12"/>
    <p:sldId id="510" r:id="rId13"/>
    <p:sldId id="511" r:id="rId14"/>
    <p:sldId id="512" r:id="rId15"/>
    <p:sldId id="513" r:id="rId16"/>
    <p:sldId id="514" r:id="rId17"/>
    <p:sldId id="515" r:id="rId18"/>
    <p:sldId id="516" r:id="rId19"/>
    <p:sldId id="517" r:id="rId20"/>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福島　直央" initials="福島"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02" autoAdjust="0"/>
    <p:restoredTop sz="92639" autoAdjust="0"/>
  </p:normalViewPr>
  <p:slideViewPr>
    <p:cSldViewPr snapToGrid="0">
      <p:cViewPr>
        <p:scale>
          <a:sx n="90" d="100"/>
          <a:sy n="90" d="100"/>
        </p:scale>
        <p:origin x="-1074"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4" tIns="45322" rIns="90644" bIns="45322"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90644" tIns="45322" rIns="90644" bIns="45322" rtlCol="0"/>
          <a:lstStyle>
            <a:lvl1pPr algn="r" fontAlgn="auto">
              <a:spcBef>
                <a:spcPts val="0"/>
              </a:spcBef>
              <a:spcAft>
                <a:spcPts val="0"/>
              </a:spcAft>
              <a:defRPr sz="1200">
                <a:latin typeface="+mn-lt"/>
                <a:ea typeface="+mn-ea"/>
              </a:defRPr>
            </a:lvl1pPr>
          </a:lstStyle>
          <a:p>
            <a:pPr>
              <a:defRPr/>
            </a:pPr>
            <a:fld id="{6E374AD1-7524-4A65-A188-6976E3A41289}" type="datetimeFigureOut">
              <a:rPr lang="ja-JP" altLang="en-US"/>
              <a:pPr>
                <a:defRPr/>
              </a:pPr>
              <a:t>2013/6/12</a:t>
            </a:fld>
            <a:endParaRPr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44" tIns="45322" rIns="90644" bIns="45322" rtlCol="0" anchor="ctr"/>
          <a:lstStyle/>
          <a:p>
            <a:pPr lvl="0"/>
            <a:endParaRPr lang="ja-JP" altLang="en-US" noProof="0"/>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44" tIns="45322" rIns="90644" bIns="45322"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90644" tIns="45322" rIns="90644" bIns="45322" rtlCol="0" anchor="b"/>
          <a:lstStyle>
            <a:lvl1pPr algn="r" fontAlgn="auto">
              <a:spcBef>
                <a:spcPts val="0"/>
              </a:spcBef>
              <a:spcAft>
                <a:spcPts val="0"/>
              </a:spcAft>
              <a:defRPr sz="1200">
                <a:latin typeface="+mn-lt"/>
                <a:ea typeface="+mn-ea"/>
              </a:defRPr>
            </a:lvl1pPr>
          </a:lstStyle>
          <a:p>
            <a:pPr>
              <a:defRPr/>
            </a:pPr>
            <a:fld id="{7A0B6AAA-1AEB-4CEA-ACE1-3B89FD51BB75}" type="slidenum">
              <a:rPr lang="ja-JP" altLang="en-US"/>
              <a:pPr>
                <a:defRPr/>
              </a:pPr>
              <a:t>‹#›</a:t>
            </a:fld>
            <a:endParaRPr lang="ja-JP" altLang="en-US"/>
          </a:p>
        </p:txBody>
      </p:sp>
    </p:spTree>
    <p:extLst>
      <p:ext uri="{BB962C8B-B14F-4D97-AF65-F5344CB8AC3E}">
        <p14:creationId xmlns:p14="http://schemas.microsoft.com/office/powerpoint/2010/main" val="3399837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710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38915"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96EF1F1-C1B4-4DB3-9EB7-B9F93AE582C3}" type="slidenum">
              <a:rPr lang="ja-JP" altLang="en-US"/>
              <a:pPr fontAlgn="base">
                <a:spcBef>
                  <a:spcPct val="0"/>
                </a:spcBef>
                <a:spcAft>
                  <a:spcPct val="0"/>
                </a:spcAft>
                <a:defRPr/>
              </a:pPr>
              <a:t>4</a:t>
            </a:fld>
            <a:endParaRPr lang="en-US"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120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8915"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2B24241-3100-4B47-B046-8301D6628EFB}" type="slidenum">
              <a:rPr lang="ja-JP" altLang="en-US"/>
              <a:pPr fontAlgn="base">
                <a:spcBef>
                  <a:spcPct val="0"/>
                </a:spcBef>
                <a:spcAft>
                  <a:spcPct val="0"/>
                </a:spcAft>
                <a:defRPr/>
              </a:pPr>
              <a:t>5</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srcRect/>
          <a:stretch>
            <a:fillRect/>
          </a:stretch>
        </p:blipFill>
        <p:spPr bwMode="auto">
          <a:xfrm>
            <a:off x="395288" y="5013325"/>
            <a:ext cx="3240087" cy="1409700"/>
          </a:xfrm>
          <a:prstGeom prst="rect">
            <a:avLst/>
          </a:prstGeom>
          <a:noFill/>
          <a:ln w="9525">
            <a:noFill/>
            <a:miter lim="800000"/>
            <a:headEnd/>
            <a:tailEnd/>
          </a:ln>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latin typeface="HGS明朝E" pitchFamily="18" charset="-128"/>
                <a:ea typeface="HGS明朝E" pitchFamily="18" charset="-128"/>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AEF7767C-FE26-420F-98BF-A3A5CFA0D0A0}"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549116" y="1"/>
            <a:ext cx="1594884" cy="751324"/>
          </a:xfrm>
          <a:prstGeom prst="rect">
            <a:avLst/>
          </a:prstGeom>
          <a:noFill/>
          <a:ln w="9525">
            <a:noFill/>
            <a:miter lim="800000"/>
            <a:headEnd/>
            <a:tailEnd/>
          </a:ln>
        </p:spPr>
      </p:pic>
      <p:cxnSp>
        <p:nvCxnSpPr>
          <p:cNvPr id="16" name="直線コネクタ 19"/>
          <p:cNvCxnSpPr/>
          <p:nvPr userDrawn="1"/>
        </p:nvCxnSpPr>
        <p:spPr>
          <a:xfrm>
            <a:off x="468313" y="958111"/>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46567" y="12877"/>
            <a:ext cx="8229600" cy="962695"/>
          </a:xfrm>
        </p:spPr>
        <p:txBody>
          <a:bodyPr/>
          <a:lstStyle>
            <a:lvl1pPr>
              <a:defRPr>
                <a:latin typeface="HGS明朝E" pitchFamily="18" charset="-128"/>
                <a:ea typeface="HGS明朝E" pitchFamily="18" charset="-128"/>
              </a:defRPr>
            </a:lvl1pPr>
          </a:lstStyle>
          <a:p>
            <a:r>
              <a:rPr lang="ja-JP" altLang="en-US" dirty="0" smtClean="0"/>
              <a:t>マスター タイトルの書式設定</a:t>
            </a:r>
            <a:endParaRPr lang="en-US" dirty="0"/>
          </a:p>
        </p:txBody>
      </p:sp>
      <p:sp>
        <p:nvSpPr>
          <p:cNvPr id="8" name="コンテンツ プレースホルダー 7"/>
          <p:cNvSpPr>
            <a:spLocks noGrp="1"/>
          </p:cNvSpPr>
          <p:nvPr>
            <p:ph sz="quarter" idx="1"/>
          </p:nvPr>
        </p:nvSpPr>
        <p:spPr>
          <a:xfrm>
            <a:off x="457200" y="1219200"/>
            <a:ext cx="8229600" cy="4937760"/>
          </a:xfrm>
        </p:spPr>
        <p:txBody>
          <a:bodyPr/>
          <a:lstStyle>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7"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5C489480-8482-4FE0-A015-CFEEA03935A6}" type="slidenum">
              <a:rPr lang="ja-JP" altLang="en-US"/>
              <a:pPr>
                <a:defRPr/>
              </a:pPr>
              <a:t>‹#›</a:t>
            </a:fld>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grpSp>
        <p:nvGrpSpPr>
          <p:cNvPr id="10" name="グループ化 6"/>
          <p:cNvGrpSpPr>
            <a:grpSpLocks/>
          </p:cNvGrpSpPr>
          <p:nvPr userDrawn="1"/>
        </p:nvGrpSpPr>
        <p:grpSpPr bwMode="auto">
          <a:xfrm>
            <a:off x="179388" y="6597650"/>
            <a:ext cx="8890000" cy="0"/>
            <a:chOff x="179512" y="6525344"/>
            <a:chExt cx="8890035" cy="0"/>
          </a:xfrm>
        </p:grpSpPr>
        <p:cxnSp>
          <p:nvCxnSpPr>
            <p:cNvPr id="12"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5"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16" name="タイトル 1"/>
          <p:cNvSpPr>
            <a:spLocks noGrp="1"/>
          </p:cNvSpPr>
          <p:nvPr>
            <p:ph type="title"/>
          </p:nvPr>
        </p:nvSpPr>
        <p:spPr>
          <a:xfrm>
            <a:off x="457200" y="2244"/>
            <a:ext cx="8229600" cy="962695"/>
          </a:xfrm>
        </p:spPr>
        <p:txBody>
          <a:bodyPr/>
          <a:lstStyle/>
          <a:p>
            <a:r>
              <a:rPr lang="ja-JP" altLang="en-US" dirty="0" smtClean="0"/>
              <a:t>マスター タイトルの書式設定</a:t>
            </a:r>
            <a:endParaRPr lang="en-US" dirty="0"/>
          </a:p>
        </p:txBody>
      </p:sp>
      <p:pic>
        <p:nvPicPr>
          <p:cNvPr id="20"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549116" y="0"/>
            <a:ext cx="1594884" cy="751324"/>
          </a:xfrm>
          <a:prstGeom prst="rect">
            <a:avLst/>
          </a:prstGeom>
          <a:noFill/>
          <a:ln w="9525">
            <a:noFill/>
            <a:miter lim="800000"/>
            <a:headEnd/>
            <a:tailEnd/>
          </a:ln>
        </p:spPr>
      </p:pic>
      <p:cxnSp>
        <p:nvCxnSpPr>
          <p:cNvPr id="23" name="直線コネクタ 19"/>
          <p:cNvCxnSpPr/>
          <p:nvPr userDrawn="1"/>
        </p:nvCxnSpPr>
        <p:spPr>
          <a:xfrm>
            <a:off x="468313" y="958111"/>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4"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5C489480-8482-4FE0-A015-CFEEA03935A6}" type="slidenum">
              <a:rPr lang="ja-JP" altLang="en-US"/>
              <a:pPr>
                <a:defRPr/>
              </a:pPr>
              <a:t>‹#›</a:t>
            </a:fld>
            <a:endParaRPr lang="ja-JP" alt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812088" y="6237288"/>
            <a:ext cx="1317625" cy="620712"/>
          </a:xfrm>
          <a:prstGeom prst="rect">
            <a:avLst/>
          </a:prstGeom>
          <a:noFill/>
          <a:ln w="9525">
            <a:noFill/>
            <a:miter lim="800000"/>
            <a:headEnd/>
            <a:tailEnd/>
          </a:ln>
        </p:spPr>
      </p:pic>
      <p:grpSp>
        <p:nvGrpSpPr>
          <p:cNvPr id="9" name="グループ化 6"/>
          <p:cNvGrpSpPr>
            <a:grpSpLocks/>
          </p:cNvGrpSpPr>
          <p:nvPr userDrawn="1"/>
        </p:nvGrpSpPr>
        <p:grpSpPr bwMode="auto">
          <a:xfrm>
            <a:off x="519347" y="3429000"/>
            <a:ext cx="8184915" cy="166955"/>
            <a:chOff x="179512" y="6525344"/>
            <a:chExt cx="8890035" cy="0"/>
          </a:xfrm>
        </p:grpSpPr>
        <p:cxnSp>
          <p:nvCxnSpPr>
            <p:cNvPr id="10" name="直線コネクタ 8"/>
            <p:cNvCxnSpPr/>
            <p:nvPr/>
          </p:nvCxnSpPr>
          <p:spPr>
            <a:xfrm>
              <a:off x="179512" y="6525344"/>
              <a:ext cx="820882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5863" y="6525344"/>
              <a:ext cx="152227"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203" y="6525344"/>
              <a:ext cx="152227"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320" y="6525344"/>
              <a:ext cx="152227"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smtClean="0"/>
            </a:lvl1pPr>
          </a:lstStyle>
          <a:p>
            <a:pPr>
              <a:defRPr/>
            </a:pPr>
            <a:fld id="{F52FA9F6-98CE-4D8B-9188-4B04B5C3FA61}"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BB1E81A8-7DC8-4718-AAD2-CE30D12D26F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1" r:id="rId3"/>
    <p:sldLayoutId id="2147483675" r:id="rId4"/>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kern="1200">
          <a:solidFill>
            <a:schemeClr val="tx2"/>
          </a:solidFill>
          <a:latin typeface="HGS明朝E" pitchFamily="18" charset="-128"/>
          <a:ea typeface="HGS明朝E" pitchFamily="18" charset="-128"/>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プレースホルダー 3"/>
          <p:cNvSpPr>
            <a:spLocks noGrp="1"/>
          </p:cNvSpPr>
          <p:nvPr>
            <p:ph type="body" idx="1"/>
          </p:nvPr>
        </p:nvSpPr>
        <p:spPr>
          <a:xfrm>
            <a:off x="4040371" y="3788714"/>
            <a:ext cx="4944140" cy="1612613"/>
          </a:xfrm>
        </p:spPr>
        <p:txBody>
          <a:bodyPr/>
          <a:lstStyle/>
          <a:p>
            <a:pPr algn="l" eaLnBrk="1" hangingPunct="1"/>
            <a:r>
              <a:rPr lang="ja-JP" altLang="en-US" dirty="0" smtClean="0">
                <a:solidFill>
                  <a:schemeClr val="tx1"/>
                </a:solidFill>
                <a:latin typeface="+mn-ea"/>
              </a:rPr>
              <a:t>平成</a:t>
            </a:r>
            <a:r>
              <a:rPr lang="en-US" altLang="ja-JP" dirty="0" smtClean="0">
                <a:solidFill>
                  <a:schemeClr val="tx1"/>
                </a:solidFill>
                <a:latin typeface="+mn-ea"/>
              </a:rPr>
              <a:t>25</a:t>
            </a:r>
            <a:r>
              <a:rPr lang="ja-JP" altLang="en-US" dirty="0" smtClean="0">
                <a:solidFill>
                  <a:schemeClr val="tx1"/>
                </a:solidFill>
                <a:latin typeface="+mn-ea"/>
              </a:rPr>
              <a:t>年</a:t>
            </a:r>
            <a:r>
              <a:rPr lang="en-US" altLang="ja-JP" dirty="0">
                <a:solidFill>
                  <a:schemeClr val="tx1"/>
                </a:solidFill>
                <a:latin typeface="+mn-ea"/>
              </a:rPr>
              <a:t>3</a:t>
            </a:r>
            <a:r>
              <a:rPr lang="ja-JP" altLang="en-US" dirty="0" smtClean="0">
                <a:solidFill>
                  <a:schemeClr val="tx1"/>
                </a:solidFill>
                <a:latin typeface="+mn-ea"/>
              </a:rPr>
              <a:t>月</a:t>
            </a:r>
            <a:r>
              <a:rPr lang="en-US" altLang="ja-JP" dirty="0" smtClean="0">
                <a:solidFill>
                  <a:schemeClr val="tx1"/>
                </a:solidFill>
                <a:latin typeface="+mn-ea"/>
              </a:rPr>
              <a:t>21</a:t>
            </a:r>
            <a:r>
              <a:rPr lang="ja-JP" altLang="en-US" dirty="0" smtClean="0">
                <a:solidFill>
                  <a:schemeClr val="tx1"/>
                </a:solidFill>
                <a:latin typeface="+mn-ea"/>
              </a:rPr>
              <a:t>日</a:t>
            </a:r>
            <a:endParaRPr lang="en-US" altLang="ja-JP" dirty="0" smtClean="0">
              <a:solidFill>
                <a:schemeClr val="tx1"/>
              </a:solidFill>
              <a:latin typeface="+mn-ea"/>
            </a:endParaRPr>
          </a:p>
          <a:p>
            <a:pPr algn="l" eaLnBrk="1" hangingPunct="1"/>
            <a:r>
              <a:rPr lang="ja-JP" altLang="en-US" dirty="0" smtClean="0">
                <a:solidFill>
                  <a:schemeClr val="tx1"/>
                </a:solidFill>
                <a:latin typeface="+mn-ea"/>
              </a:rPr>
              <a:t>オープンデータ流通推進コンソーシアム</a:t>
            </a:r>
            <a:endParaRPr lang="en-US" altLang="ja-JP" dirty="0" smtClean="0">
              <a:solidFill>
                <a:schemeClr val="tx1"/>
              </a:solidFill>
              <a:latin typeface="+mn-ea"/>
            </a:endParaRPr>
          </a:p>
          <a:p>
            <a:pPr algn="l" eaLnBrk="1" hangingPunct="1"/>
            <a:r>
              <a:rPr lang="ja-JP" altLang="en-US" dirty="0" smtClean="0">
                <a:solidFill>
                  <a:schemeClr val="tx1"/>
                </a:solidFill>
                <a:latin typeface="+mn-ea"/>
              </a:rPr>
              <a:t>技術委員会主査　越塚 登</a:t>
            </a:r>
            <a:endParaRPr lang="en-US" altLang="ja-JP" dirty="0" smtClean="0">
              <a:solidFill>
                <a:schemeClr val="tx1"/>
              </a:solidFill>
              <a:latin typeface="+mn-ea"/>
            </a:endParaRPr>
          </a:p>
          <a:p>
            <a:pPr algn="l" eaLnBrk="1" hangingPunct="1"/>
            <a:r>
              <a:rPr lang="ja-JP" altLang="en-US" dirty="0" smtClean="0">
                <a:solidFill>
                  <a:schemeClr val="tx1"/>
                </a:solidFill>
                <a:latin typeface="+mn-ea"/>
              </a:rPr>
              <a:t>データガバナンス委員会主査　井上 由里子</a:t>
            </a:r>
          </a:p>
        </p:txBody>
      </p:sp>
      <p:sp>
        <p:nvSpPr>
          <p:cNvPr id="5" name="タイトル 1"/>
          <p:cNvSpPr txBox="1">
            <a:spLocks/>
          </p:cNvSpPr>
          <p:nvPr/>
        </p:nvSpPr>
        <p:spPr bwMode="auto">
          <a:xfrm>
            <a:off x="1172683" y="2321941"/>
            <a:ext cx="7530957" cy="644549"/>
          </a:xfrm>
          <a:prstGeom prst="rect">
            <a:avLst/>
          </a:prstGeom>
          <a:noFill/>
          <a:ln w="9525">
            <a:noFill/>
            <a:miter lim="800000"/>
            <a:headEnd/>
            <a:tailEnd/>
          </a:ln>
        </p:spPr>
        <p:txBody>
          <a:bodyPr/>
          <a:lstStyle>
            <a:lvl1pPr algn="r" rtl="0" fontAlgn="base">
              <a:spcBef>
                <a:spcPct val="0"/>
              </a:spcBef>
              <a:spcAft>
                <a:spcPct val="0"/>
              </a:spcAft>
              <a:defRPr kumimoji="1" sz="3200" kern="1200">
                <a:solidFill>
                  <a:schemeClr val="tx1"/>
                </a:solidFill>
                <a:latin typeface="+mj-lt"/>
                <a:ea typeface="+mj-ea"/>
                <a:cs typeface="+mj-cs"/>
              </a:defRPr>
            </a:lvl1pPr>
            <a:lvl2pPr algn="l" rtl="0" fontAlgn="base">
              <a:spcBef>
                <a:spcPct val="0"/>
              </a:spcBef>
              <a:spcAft>
                <a:spcPct val="0"/>
              </a:spcAft>
              <a:defRPr kumimoji="1" sz="3200">
                <a:solidFill>
                  <a:schemeClr val="tx2"/>
                </a:solidFill>
                <a:latin typeface="Bookman Old Style" pitchFamily="18" charset="0"/>
                <a:ea typeface="HG明朝E" pitchFamily="17" charset="-128"/>
              </a:defRPr>
            </a:lvl2pPr>
            <a:lvl3pPr algn="l" rtl="0" fontAlgn="base">
              <a:spcBef>
                <a:spcPct val="0"/>
              </a:spcBef>
              <a:spcAft>
                <a:spcPct val="0"/>
              </a:spcAft>
              <a:defRPr kumimoji="1" sz="3200">
                <a:solidFill>
                  <a:schemeClr val="tx2"/>
                </a:solidFill>
                <a:latin typeface="Bookman Old Style" pitchFamily="18" charset="0"/>
                <a:ea typeface="HG明朝E" pitchFamily="17" charset="-128"/>
              </a:defRPr>
            </a:lvl3pPr>
            <a:lvl4pPr algn="l" rtl="0" fontAlgn="base">
              <a:spcBef>
                <a:spcPct val="0"/>
              </a:spcBef>
              <a:spcAft>
                <a:spcPct val="0"/>
              </a:spcAft>
              <a:defRPr kumimoji="1" sz="3200">
                <a:solidFill>
                  <a:schemeClr val="tx2"/>
                </a:solidFill>
                <a:latin typeface="Bookman Old Style" pitchFamily="18" charset="0"/>
                <a:ea typeface="HG明朝E" pitchFamily="17" charset="-128"/>
              </a:defRPr>
            </a:lvl4pPr>
            <a:lvl5pPr algn="l" rtl="0" fontAlgn="base">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pPr fontAlgn="auto">
              <a:spcAft>
                <a:spcPts val="0"/>
              </a:spcAft>
              <a:defRPr/>
            </a:pPr>
            <a:r>
              <a:rPr lang="ja-JP" altLang="en-US" sz="2400" dirty="0" smtClean="0">
                <a:latin typeface="HGS明朝E" pitchFamily="18" charset="-128"/>
                <a:ea typeface="HGS明朝E" pitchFamily="18" charset="-128"/>
              </a:rPr>
              <a:t>オープンデータ流通推進コンソーシアムの取組と提言</a:t>
            </a:r>
            <a:endParaRPr lang="en-US" altLang="ja-JP" sz="2400" dirty="0" smtClean="0">
              <a:latin typeface="HGS明朝E" pitchFamily="18" charset="-128"/>
              <a:ea typeface="HGS明朝E" pitchFamily="18" charset="-128"/>
            </a:endParaRPr>
          </a:p>
        </p:txBody>
      </p:sp>
      <p:sp>
        <p:nvSpPr>
          <p:cNvPr id="7" name="タイトル 1"/>
          <p:cNvSpPr txBox="1">
            <a:spLocks/>
          </p:cNvSpPr>
          <p:nvPr/>
        </p:nvSpPr>
        <p:spPr bwMode="auto">
          <a:xfrm>
            <a:off x="5001959" y="843207"/>
            <a:ext cx="3971923" cy="698526"/>
          </a:xfrm>
          <a:prstGeom prst="rect">
            <a:avLst/>
          </a:prstGeom>
          <a:noFill/>
          <a:ln w="9525">
            <a:noFill/>
            <a:miter lim="800000"/>
            <a:headEnd/>
            <a:tailEnd/>
          </a:ln>
        </p:spPr>
        <p:txBody>
          <a:bodyPr/>
          <a:lstStyle>
            <a:lvl1pPr algn="r" rtl="0" fontAlgn="base">
              <a:spcBef>
                <a:spcPct val="0"/>
              </a:spcBef>
              <a:spcAft>
                <a:spcPct val="0"/>
              </a:spcAft>
              <a:defRPr kumimoji="1" sz="3200" kern="1200">
                <a:solidFill>
                  <a:schemeClr val="tx1"/>
                </a:solidFill>
                <a:latin typeface="+mj-lt"/>
                <a:ea typeface="+mj-ea"/>
                <a:cs typeface="+mj-cs"/>
              </a:defRPr>
            </a:lvl1pPr>
            <a:lvl2pPr algn="l" rtl="0" fontAlgn="base">
              <a:spcBef>
                <a:spcPct val="0"/>
              </a:spcBef>
              <a:spcAft>
                <a:spcPct val="0"/>
              </a:spcAft>
              <a:defRPr kumimoji="1" sz="3200">
                <a:solidFill>
                  <a:schemeClr val="tx2"/>
                </a:solidFill>
                <a:latin typeface="Bookman Old Style" pitchFamily="18" charset="0"/>
                <a:ea typeface="HG明朝E" pitchFamily="17" charset="-128"/>
              </a:defRPr>
            </a:lvl2pPr>
            <a:lvl3pPr algn="l" rtl="0" fontAlgn="base">
              <a:spcBef>
                <a:spcPct val="0"/>
              </a:spcBef>
              <a:spcAft>
                <a:spcPct val="0"/>
              </a:spcAft>
              <a:defRPr kumimoji="1" sz="3200">
                <a:solidFill>
                  <a:schemeClr val="tx2"/>
                </a:solidFill>
                <a:latin typeface="Bookman Old Style" pitchFamily="18" charset="0"/>
                <a:ea typeface="HG明朝E" pitchFamily="17" charset="-128"/>
              </a:defRPr>
            </a:lvl3pPr>
            <a:lvl4pPr algn="l" rtl="0" fontAlgn="base">
              <a:spcBef>
                <a:spcPct val="0"/>
              </a:spcBef>
              <a:spcAft>
                <a:spcPct val="0"/>
              </a:spcAft>
              <a:defRPr kumimoji="1" sz="3200">
                <a:solidFill>
                  <a:schemeClr val="tx2"/>
                </a:solidFill>
                <a:latin typeface="Bookman Old Style" pitchFamily="18" charset="0"/>
                <a:ea typeface="HG明朝E" pitchFamily="17" charset="-128"/>
              </a:defRPr>
            </a:lvl4pPr>
            <a:lvl5pPr algn="l" rtl="0" fontAlgn="base">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pPr algn="l" fontAlgn="auto">
              <a:spcAft>
                <a:spcPts val="0"/>
              </a:spcAft>
              <a:defRPr/>
            </a:pPr>
            <a:r>
              <a:rPr lang="ja-JP" altLang="en-US" sz="1600" dirty="0">
                <a:latin typeface="HGS明朝E" pitchFamily="18" charset="-128"/>
                <a:ea typeface="HGS明朝E" pitchFamily="18" charset="-128"/>
              </a:rPr>
              <a:t>平成</a:t>
            </a:r>
            <a:r>
              <a:rPr lang="en-US" altLang="ja-JP" sz="1600" dirty="0">
                <a:latin typeface="HGS明朝E" pitchFamily="18" charset="-128"/>
                <a:ea typeface="HGS明朝E" pitchFamily="18" charset="-128"/>
              </a:rPr>
              <a:t>25</a:t>
            </a:r>
            <a:r>
              <a:rPr lang="ja-JP" altLang="en-US" sz="1600" dirty="0">
                <a:latin typeface="HGS明朝E" pitchFamily="18" charset="-128"/>
                <a:ea typeface="HGS明朝E" pitchFamily="18" charset="-128"/>
              </a:rPr>
              <a:t>年</a:t>
            </a:r>
            <a:r>
              <a:rPr lang="en-US" altLang="ja-JP" sz="1600" dirty="0">
                <a:latin typeface="HGS明朝E" pitchFamily="18" charset="-128"/>
                <a:ea typeface="HGS明朝E" pitchFamily="18" charset="-128"/>
              </a:rPr>
              <a:t>3</a:t>
            </a:r>
            <a:r>
              <a:rPr lang="ja-JP" altLang="en-US" sz="1600" dirty="0" smtClean="0">
                <a:latin typeface="HGS明朝E" pitchFamily="18" charset="-128"/>
                <a:ea typeface="HGS明朝E" pitchFamily="18" charset="-128"/>
              </a:rPr>
              <a:t>月</a:t>
            </a:r>
            <a:r>
              <a:rPr lang="en-US" altLang="ja-JP" sz="1600" dirty="0" smtClean="0">
                <a:latin typeface="HGS明朝E" pitchFamily="18" charset="-128"/>
                <a:ea typeface="HGS明朝E" pitchFamily="18" charset="-128"/>
              </a:rPr>
              <a:t>21</a:t>
            </a:r>
            <a:r>
              <a:rPr lang="ja-JP" altLang="en-US" sz="1600" dirty="0" smtClean="0">
                <a:latin typeface="HGS明朝E" pitchFamily="18" charset="-128"/>
                <a:ea typeface="HGS明朝E" pitchFamily="18" charset="-128"/>
              </a:rPr>
              <a:t>日</a:t>
            </a:r>
            <a:endParaRPr lang="en-US" altLang="ja-JP" sz="1600" dirty="0" smtClean="0">
              <a:latin typeface="HGS明朝E" pitchFamily="18" charset="-128"/>
              <a:ea typeface="HGS明朝E" pitchFamily="18" charset="-128"/>
            </a:endParaRPr>
          </a:p>
          <a:p>
            <a:pPr algn="l" fontAlgn="auto">
              <a:spcAft>
                <a:spcPts val="0"/>
              </a:spcAft>
              <a:defRPr/>
            </a:pPr>
            <a:r>
              <a:rPr lang="ja-JP" altLang="en-US" sz="1600" dirty="0" smtClean="0">
                <a:latin typeface="HGS明朝E" pitchFamily="18" charset="-128"/>
                <a:ea typeface="HGS明朝E" pitchFamily="18" charset="-128"/>
              </a:rPr>
              <a:t>電子</a:t>
            </a:r>
            <a:r>
              <a:rPr lang="ja-JP" altLang="en-US" sz="1600" dirty="0">
                <a:latin typeface="HGS明朝E" pitchFamily="18" charset="-128"/>
                <a:ea typeface="HGS明朝E" pitchFamily="18" charset="-128"/>
              </a:rPr>
              <a:t>行政オープンデータ実務者</a:t>
            </a:r>
            <a:r>
              <a:rPr lang="ja-JP" altLang="en-US" sz="1600" dirty="0" smtClean="0">
                <a:latin typeface="HGS明朝E" pitchFamily="18" charset="-128"/>
                <a:ea typeface="HGS明朝E" pitchFamily="18" charset="-128"/>
              </a:rPr>
              <a:t>会議資料</a:t>
            </a:r>
            <a:endParaRPr lang="ja-JP" altLang="en-US" sz="1600" dirty="0">
              <a:latin typeface="HGS明朝E" pitchFamily="18" charset="-128"/>
              <a:ea typeface="HGS明朝E" pitchFamily="18" charset="-128"/>
            </a:endParaRPr>
          </a:p>
        </p:txBody>
      </p:sp>
      <p:sp>
        <p:nvSpPr>
          <p:cNvPr id="6" name="テキスト ボックス 17"/>
          <p:cNvSpPr txBox="1">
            <a:spLocks noChangeArrowheads="1"/>
          </p:cNvSpPr>
          <p:nvPr/>
        </p:nvSpPr>
        <p:spPr bwMode="auto">
          <a:xfrm>
            <a:off x="7563139" y="181571"/>
            <a:ext cx="1187450" cy="338554"/>
          </a:xfrm>
          <a:prstGeom prst="rect">
            <a:avLst/>
          </a:prstGeom>
          <a:solidFill>
            <a:schemeClr val="bg1"/>
          </a:solidFill>
          <a:ln w="25400">
            <a:solidFill>
              <a:sysClr val="windowText" lastClr="000000"/>
            </a:solidFill>
            <a:miter lim="800000"/>
            <a:headEnd/>
            <a:tailEnd/>
          </a:ln>
        </p:spPr>
        <p:txBody>
          <a:bodyPr>
            <a:spAutoFit/>
          </a:bodyPr>
          <a:lstStyle>
            <a:lvl1pPr eaLnBrk="0" hangingPunct="0">
              <a:defRPr kumimoji="1" sz="2000" b="1">
                <a:solidFill>
                  <a:schemeClr val="tx1"/>
                </a:solidFill>
                <a:latin typeface="ＭＳ Ｐゴシック" charset="-128"/>
                <a:ea typeface="ＭＳ Ｐゴシック" charset="-128"/>
              </a:defRPr>
            </a:lvl1pPr>
            <a:lvl2pPr marL="742950" indent="-285750" eaLnBrk="0" hangingPunct="0">
              <a:defRPr kumimoji="1" sz="2000" b="1">
                <a:solidFill>
                  <a:schemeClr val="tx1"/>
                </a:solidFill>
                <a:latin typeface="ＭＳ Ｐゴシック" charset="-128"/>
                <a:ea typeface="ＭＳ Ｐゴシック" charset="-128"/>
              </a:defRPr>
            </a:lvl2pPr>
            <a:lvl3pPr marL="1143000" indent="-228600" eaLnBrk="0" hangingPunct="0">
              <a:defRPr kumimoji="1" sz="2000" b="1">
                <a:solidFill>
                  <a:schemeClr val="tx1"/>
                </a:solidFill>
                <a:latin typeface="ＭＳ Ｐゴシック" charset="-128"/>
                <a:ea typeface="ＭＳ Ｐゴシック" charset="-128"/>
              </a:defRPr>
            </a:lvl3pPr>
            <a:lvl4pPr marL="1600200" indent="-228600" eaLnBrk="0" hangingPunct="0">
              <a:defRPr kumimoji="1" sz="2000" b="1">
                <a:solidFill>
                  <a:schemeClr val="tx1"/>
                </a:solidFill>
                <a:latin typeface="ＭＳ Ｐゴシック" charset="-128"/>
                <a:ea typeface="ＭＳ Ｐゴシック" charset="-128"/>
              </a:defRPr>
            </a:lvl4pPr>
            <a:lvl5pPr marL="2057400" indent="-228600" eaLnBrk="0" hangingPunct="0">
              <a:defRPr kumimoji="1" sz="2000" b="1">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9pPr>
          </a:lstStyle>
          <a:p>
            <a:pPr algn="ctr" eaLnBrk="1" fontAlgn="auto" hangingPunct="1">
              <a:spcBef>
                <a:spcPts val="0"/>
              </a:spcBef>
              <a:spcAft>
                <a:spcPts val="0"/>
              </a:spcAft>
              <a:defRPr/>
            </a:pPr>
            <a:r>
              <a:rPr lang="ja-JP" altLang="en-US" sz="1600" kern="0" dirty="0" smtClean="0">
                <a:solidFill>
                  <a:sysClr val="windowText" lastClr="000000"/>
                </a:solidFill>
              </a:rPr>
              <a:t>参考資料１</a:t>
            </a:r>
            <a:endParaRPr lang="ja-JP" altLang="en-US" sz="1600" kern="0" dirty="0" smtClean="0">
              <a:solidFill>
                <a:sysClr val="windowText" lastClr="000000"/>
              </a:solidFill>
            </a:endParaRPr>
          </a:p>
        </p:txBody>
      </p:sp>
      <p:sp>
        <p:nvSpPr>
          <p:cNvPr id="2" name="テキスト ボックス 1"/>
          <p:cNvSpPr txBox="1"/>
          <p:nvPr/>
        </p:nvSpPr>
        <p:spPr>
          <a:xfrm>
            <a:off x="85060" y="127591"/>
            <a:ext cx="3488455" cy="369332"/>
          </a:xfrm>
          <a:prstGeom prst="rect">
            <a:avLst/>
          </a:prstGeom>
          <a:noFill/>
          <a:ln>
            <a:solidFill>
              <a:srgbClr val="FF0000"/>
            </a:solidFill>
          </a:ln>
        </p:spPr>
        <p:txBody>
          <a:bodyPr wrap="none" rtlCol="0">
            <a:spAutoFit/>
          </a:bodyPr>
          <a:lstStyle/>
          <a:p>
            <a:r>
              <a:rPr lang="ja-JP" altLang="en-US" dirty="0" smtClean="0">
                <a:solidFill>
                  <a:srgbClr val="FF0000"/>
                </a:solidFill>
              </a:rPr>
              <a:t>データガバナンス</a:t>
            </a:r>
            <a:r>
              <a:rPr lang="ja-JP" altLang="en-US" dirty="0">
                <a:solidFill>
                  <a:srgbClr val="FF0000"/>
                </a:solidFill>
              </a:rPr>
              <a:t>委員会部分</a:t>
            </a:r>
            <a:r>
              <a:rPr lang="ja-JP" altLang="en-US" dirty="0" smtClean="0">
                <a:solidFill>
                  <a:srgbClr val="FF0000"/>
                </a:solidFill>
              </a:rPr>
              <a:t>抜粋</a:t>
            </a:r>
            <a:endParaRPr lang="ja-JP" altLang="en-US"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solidFill>
                  <a:schemeClr val="tx1"/>
                </a:solidFill>
              </a:rPr>
              <a:pPr>
                <a:defRPr/>
              </a:pPr>
              <a:t>9</a:t>
            </a:fld>
            <a:endParaRPr lang="ja-JP" altLang="en-US" dirty="0">
              <a:solidFill>
                <a:schemeClr val="tx1"/>
              </a:solidFill>
            </a:endParaRPr>
          </a:p>
        </p:txBody>
      </p:sp>
      <p:sp>
        <p:nvSpPr>
          <p:cNvPr id="12" name="タイトル 1"/>
          <p:cNvSpPr>
            <a:spLocks noGrp="1"/>
          </p:cNvSpPr>
          <p:nvPr>
            <p:ph type="title"/>
          </p:nvPr>
        </p:nvSpPr>
        <p:spPr>
          <a:xfrm>
            <a:off x="404191" y="165653"/>
            <a:ext cx="8229600" cy="791610"/>
          </a:xfrm>
        </p:spPr>
        <p:txBody>
          <a:bodyPr/>
          <a:lstStyle/>
          <a:p>
            <a:pPr eaLnBrk="1" hangingPunct="1"/>
            <a:r>
              <a:rPr lang="ja-JP" altLang="en-US" sz="2400" dirty="0" smtClean="0"/>
              <a:t>（４）ケーススタディの検討フロー　②フルバージョン</a:t>
            </a:r>
          </a:p>
        </p:txBody>
      </p:sp>
      <p:sp>
        <p:nvSpPr>
          <p:cNvPr id="13" name="コンテンツ プレースホルダー 1"/>
          <p:cNvSpPr>
            <a:spLocks noGrp="1"/>
          </p:cNvSpPr>
          <p:nvPr>
            <p:ph sz="quarter" idx="1"/>
          </p:nvPr>
        </p:nvSpPr>
        <p:spPr>
          <a:xfrm>
            <a:off x="436652" y="972618"/>
            <a:ext cx="8579758" cy="1071938"/>
          </a:xfrm>
        </p:spPr>
        <p:txBody>
          <a:bodyPr/>
          <a:lstStyle/>
          <a:p>
            <a:pPr>
              <a:lnSpc>
                <a:spcPts val="1400"/>
              </a:lnSpc>
              <a:spcBef>
                <a:spcPts val="300"/>
              </a:spcBef>
            </a:pPr>
            <a:r>
              <a:rPr lang="ja-JP" altLang="en-US" sz="1400" dirty="0"/>
              <a:t>情報通信白書を構成する素材を検討した結果、具体的な作業手順としては、以下のようなものになる。</a:t>
            </a:r>
            <a:endParaRPr lang="en-US" altLang="ja-JP" sz="1400" dirty="0" smtClean="0"/>
          </a:p>
          <a:p>
            <a:pPr>
              <a:lnSpc>
                <a:spcPts val="1400"/>
              </a:lnSpc>
              <a:spcBef>
                <a:spcPts val="300"/>
              </a:spcBef>
            </a:pPr>
            <a:r>
              <a:rPr lang="ja-JP" altLang="en-US" sz="1400" dirty="0" smtClean="0"/>
              <a:t>「○」は</a:t>
            </a:r>
            <a:r>
              <a:rPr lang="en-US" altLang="ja-JP" sz="1400" dirty="0" smtClean="0"/>
              <a:t>CC-BY</a:t>
            </a:r>
            <a:r>
              <a:rPr lang="ja-JP" altLang="en-US" sz="1400" dirty="0" smtClean="0"/>
              <a:t>により自由に利用できる部分、「☆」は第三者の権利に関する確認が必要である部分、「★」は第三者の権利に関して許諾が得られない、または許諾の確認がとれない部分である。なお「－」は著作権がないため理論的には</a:t>
            </a:r>
            <a:r>
              <a:rPr lang="en-US" altLang="ja-JP" sz="1400" dirty="0" smtClean="0"/>
              <a:t>CC-BY</a:t>
            </a:r>
            <a:r>
              <a:rPr lang="ja-JP" altLang="en-US" sz="1400" dirty="0" smtClean="0"/>
              <a:t>を付すことができないが、自由に利用が可能な部分である。</a:t>
            </a:r>
            <a:endParaRPr lang="ja-JP" altLang="en-US" sz="14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9557" y="1790700"/>
            <a:ext cx="6659958" cy="4543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314325" y="6162675"/>
            <a:ext cx="4743450" cy="461665"/>
          </a:xfrm>
          <a:prstGeom prst="rect">
            <a:avLst/>
          </a:prstGeom>
          <a:noFill/>
        </p:spPr>
        <p:txBody>
          <a:bodyPr wrap="square" rtlCol="0">
            <a:spAutoFit/>
          </a:bodyPr>
          <a:lstStyle/>
          <a:p>
            <a:r>
              <a:rPr kumimoji="1" lang="ja-JP" altLang="en-US" sz="800" dirty="0" smtClean="0"/>
              <a:t>凡例　：</a:t>
            </a:r>
            <a:r>
              <a:rPr kumimoji="1" lang="en-US" altLang="ja-JP" sz="800" dirty="0" smtClean="0"/>
              <a:t>A = </a:t>
            </a:r>
            <a:r>
              <a:rPr kumimoji="1" lang="ja-JP" altLang="en-US" sz="800" dirty="0" smtClean="0"/>
              <a:t>総務省が独自に作成したデータ　　</a:t>
            </a:r>
            <a:r>
              <a:rPr lang="ja-JP" altLang="en-US" sz="800" dirty="0"/>
              <a:t>　</a:t>
            </a:r>
            <a:r>
              <a:rPr lang="ja-JP" altLang="en-US" sz="800" dirty="0" smtClean="0"/>
              <a:t>　</a:t>
            </a:r>
            <a:r>
              <a:rPr kumimoji="1" lang="en-US" altLang="ja-JP" sz="800" dirty="0" smtClean="0"/>
              <a:t>D = </a:t>
            </a:r>
            <a:r>
              <a:rPr kumimoji="1" lang="ja-JP" altLang="en-US" sz="800" dirty="0" smtClean="0"/>
              <a:t>引用ルールに従って掲載・利用したデータ</a:t>
            </a:r>
            <a:endParaRPr kumimoji="1" lang="en-US" altLang="ja-JP" sz="800" dirty="0" smtClean="0"/>
          </a:p>
          <a:p>
            <a:r>
              <a:rPr lang="ja-JP" altLang="en-US" sz="800" dirty="0"/>
              <a:t>　</a:t>
            </a:r>
            <a:r>
              <a:rPr lang="ja-JP" altLang="en-US" sz="800" dirty="0" smtClean="0"/>
              <a:t>　　　  </a:t>
            </a:r>
            <a:r>
              <a:rPr lang="en-US" altLang="ja-JP" sz="800" dirty="0" smtClean="0"/>
              <a:t>B = </a:t>
            </a:r>
            <a:r>
              <a:rPr lang="ja-JP" altLang="en-US" sz="800" dirty="0" smtClean="0"/>
              <a:t>総務省委託調査で作成したデータ　　 </a:t>
            </a:r>
            <a:r>
              <a:rPr lang="en-US" altLang="ja-JP" sz="800" dirty="0" smtClean="0"/>
              <a:t>E = </a:t>
            </a:r>
            <a:r>
              <a:rPr lang="ja-JP" altLang="en-US" sz="800" dirty="0" smtClean="0"/>
              <a:t>著作権対象外のデータ</a:t>
            </a:r>
            <a:endParaRPr lang="en-US" altLang="ja-JP" sz="800" dirty="0" smtClean="0"/>
          </a:p>
          <a:p>
            <a:r>
              <a:rPr kumimoji="1" lang="ja-JP" altLang="en-US" sz="800" dirty="0"/>
              <a:t>　</a:t>
            </a:r>
            <a:r>
              <a:rPr kumimoji="1" lang="ja-JP" altLang="en-US" sz="800" dirty="0" smtClean="0"/>
              <a:t>　　　  </a:t>
            </a:r>
            <a:r>
              <a:rPr kumimoji="1" lang="en-US" altLang="ja-JP" sz="800" dirty="0" smtClean="0"/>
              <a:t>C = </a:t>
            </a:r>
            <a:r>
              <a:rPr kumimoji="1" lang="ja-JP" altLang="en-US" sz="800" dirty="0" smtClean="0"/>
              <a:t>第三者から掲載の許諾を受けて利用しているデータ</a:t>
            </a:r>
            <a:r>
              <a:rPr kumimoji="1" lang="en-US" altLang="ja-JP" sz="800" dirty="0" smtClean="0"/>
              <a:t> </a:t>
            </a:r>
            <a:endParaRPr kumimoji="1" lang="ja-JP" altLang="en-US" sz="800" dirty="0"/>
          </a:p>
        </p:txBody>
      </p:sp>
    </p:spTree>
    <p:extLst>
      <p:ext uri="{BB962C8B-B14F-4D97-AF65-F5344CB8AC3E}">
        <p14:creationId xmlns:p14="http://schemas.microsoft.com/office/powerpoint/2010/main" val="2727432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solidFill>
                  <a:schemeClr val="tx1"/>
                </a:solidFill>
              </a:rPr>
              <a:pPr>
                <a:defRPr/>
              </a:pPr>
              <a:t>10</a:t>
            </a:fld>
            <a:endParaRPr lang="ja-JP" altLang="en-US" dirty="0">
              <a:solidFill>
                <a:schemeClr val="tx1"/>
              </a:solidFill>
            </a:endParaRPr>
          </a:p>
        </p:txBody>
      </p:sp>
      <p:sp>
        <p:nvSpPr>
          <p:cNvPr id="12" name="タイトル 1"/>
          <p:cNvSpPr>
            <a:spLocks noGrp="1"/>
          </p:cNvSpPr>
          <p:nvPr>
            <p:ph type="title"/>
          </p:nvPr>
        </p:nvSpPr>
        <p:spPr>
          <a:xfrm>
            <a:off x="404191" y="165653"/>
            <a:ext cx="8229600" cy="791610"/>
          </a:xfrm>
        </p:spPr>
        <p:txBody>
          <a:bodyPr/>
          <a:lstStyle/>
          <a:p>
            <a:pPr eaLnBrk="1" hangingPunct="1"/>
            <a:r>
              <a:rPr lang="ja-JP" altLang="en-US" sz="2400" dirty="0" smtClean="0"/>
              <a:t>（４）ケーススタディの検討フロー　③簡略版</a:t>
            </a:r>
          </a:p>
        </p:txBody>
      </p:sp>
      <p:sp>
        <p:nvSpPr>
          <p:cNvPr id="13" name="コンテンツ プレースホルダー 1"/>
          <p:cNvSpPr>
            <a:spLocks noGrp="1"/>
          </p:cNvSpPr>
          <p:nvPr>
            <p:ph sz="quarter" idx="1"/>
          </p:nvPr>
        </p:nvSpPr>
        <p:spPr>
          <a:xfrm>
            <a:off x="436652" y="972618"/>
            <a:ext cx="8579758" cy="1071938"/>
          </a:xfrm>
        </p:spPr>
        <p:txBody>
          <a:bodyPr/>
          <a:lstStyle/>
          <a:p>
            <a:pPr>
              <a:lnSpc>
                <a:spcPts val="1400"/>
              </a:lnSpc>
              <a:spcBef>
                <a:spcPts val="300"/>
              </a:spcBef>
            </a:pPr>
            <a:r>
              <a:rPr lang="ja-JP" altLang="en-US" sz="1400" dirty="0"/>
              <a:t>データガバナンス委員会の委員からは、前掲の手順を簡略化した方が望ましいのではないかという意見が出ており、その意見を反映させた手順が以下になる</a:t>
            </a:r>
            <a:r>
              <a:rPr lang="ja-JP" altLang="en-US" sz="1400" dirty="0" smtClean="0"/>
              <a:t>。</a:t>
            </a:r>
            <a:endParaRPr lang="ja-JP" altLang="en-US" sz="1200" dirty="0"/>
          </a:p>
          <a:p>
            <a:pPr>
              <a:lnSpc>
                <a:spcPts val="1400"/>
              </a:lnSpc>
              <a:spcBef>
                <a:spcPts val="300"/>
              </a:spcBef>
            </a:pPr>
            <a:r>
              <a:rPr lang="ja-JP" altLang="en-US" sz="1400" dirty="0" smtClean="0"/>
              <a:t>①第三者</a:t>
            </a:r>
            <a:r>
              <a:rPr lang="ja-JP" altLang="en-US" sz="1400" dirty="0"/>
              <a:t>が権利を有する部分またはその可能性のある部分の取扱いについては、</a:t>
            </a:r>
            <a:r>
              <a:rPr lang="ja-JP" altLang="en-US" sz="1400" dirty="0" smtClean="0"/>
              <a:t>省内</a:t>
            </a:r>
            <a:r>
              <a:rPr lang="ja-JP" altLang="en-US" sz="1400" dirty="0"/>
              <a:t>で確認可能な</a:t>
            </a:r>
            <a:r>
              <a:rPr lang="ja-JP" altLang="en-US" sz="1400" dirty="0" smtClean="0"/>
              <a:t>素材は、担当者に第三者の許諾をとる必要があるかどうかを確認して可能な限り自由な利用を許諾できるよう努めるが、省外に確認が必要な素材や、省外に確認の必要があると判明した素材は、「★」印を付すという整理をする、②文章については抽出対象外として利用規約で対応する、③表・グラフについては第三者が提供したもののみを抽出対象として「★」印</a:t>
            </a:r>
            <a:r>
              <a:rPr lang="ja-JP" altLang="en-US" sz="1400" smtClean="0"/>
              <a:t>を付すことで、</a:t>
            </a:r>
            <a:r>
              <a:rPr lang="ja-JP" altLang="en-US" sz="1400" dirty="0" smtClean="0"/>
              <a:t>簡略化を図っている。</a:t>
            </a:r>
            <a:endParaRPr lang="ja-JP" altLang="en-US" sz="1400"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83335" y="2351314"/>
            <a:ext cx="5923569" cy="41707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角丸四角形吹き出し 6"/>
          <p:cNvSpPr/>
          <p:nvPr/>
        </p:nvSpPr>
        <p:spPr>
          <a:xfrm>
            <a:off x="553073" y="3876319"/>
            <a:ext cx="1580388" cy="677025"/>
          </a:xfrm>
          <a:prstGeom prst="wedgeRoundRectCallout">
            <a:avLst>
              <a:gd name="adj1" fmla="val 87600"/>
              <a:gd name="adj2" fmla="val -201565"/>
              <a:gd name="adj3" fmla="val 16667"/>
            </a:avLst>
          </a:prstGeom>
          <a:solidFill>
            <a:srgbClr val="FFFFCC"/>
          </a:solidFill>
          <a:ln w="9525">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rPr>
              <a:t>②文章については全て抽出対象外とした。</a:t>
            </a:r>
            <a:endParaRPr kumimoji="1" lang="en-US" altLang="ja-JP" sz="1000" dirty="0" smtClean="0">
              <a:solidFill>
                <a:schemeClr val="tx1"/>
              </a:solidFill>
            </a:endParaRPr>
          </a:p>
          <a:p>
            <a:r>
              <a:rPr lang="ja-JP" altLang="en-US" sz="1000" dirty="0">
                <a:solidFill>
                  <a:schemeClr val="tx1"/>
                </a:solidFill>
              </a:rPr>
              <a:t>引用</a:t>
            </a:r>
            <a:r>
              <a:rPr lang="ja-JP" altLang="en-US" sz="1000" dirty="0" smtClean="0">
                <a:solidFill>
                  <a:schemeClr val="tx1"/>
                </a:solidFill>
              </a:rPr>
              <a:t>箇所については、利用規約で対応する。</a:t>
            </a:r>
            <a:endParaRPr kumimoji="1" lang="ja-JP" altLang="en-US" sz="1000" dirty="0">
              <a:solidFill>
                <a:schemeClr val="tx1"/>
              </a:solidFill>
            </a:endParaRPr>
          </a:p>
        </p:txBody>
      </p:sp>
      <p:sp>
        <p:nvSpPr>
          <p:cNvPr id="8" name="角丸四角形吹き出し 7"/>
          <p:cNvSpPr/>
          <p:nvPr/>
        </p:nvSpPr>
        <p:spPr>
          <a:xfrm>
            <a:off x="537523" y="4823932"/>
            <a:ext cx="1580388" cy="914400"/>
          </a:xfrm>
          <a:prstGeom prst="wedgeRoundRectCallout">
            <a:avLst>
              <a:gd name="adj1" fmla="val 78746"/>
              <a:gd name="adj2" fmla="val -98959"/>
              <a:gd name="adj3" fmla="val 16667"/>
            </a:avLst>
          </a:prstGeom>
          <a:solidFill>
            <a:srgbClr val="FFFFCC"/>
          </a:solidFill>
          <a:ln w="9525">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rPr>
              <a:t>③表・グラフについては第三者提供のもののみを抽出対象とし、これらを「★」として整理することとした。</a:t>
            </a:r>
            <a:endParaRPr kumimoji="1" lang="ja-JP" altLang="en-US" sz="1000" dirty="0">
              <a:solidFill>
                <a:schemeClr val="tx1"/>
              </a:solidFill>
            </a:endParaRPr>
          </a:p>
        </p:txBody>
      </p:sp>
      <p:sp>
        <p:nvSpPr>
          <p:cNvPr id="9" name="角丸四角形吹き出し 8"/>
          <p:cNvSpPr/>
          <p:nvPr/>
        </p:nvSpPr>
        <p:spPr>
          <a:xfrm>
            <a:off x="546853" y="2344322"/>
            <a:ext cx="1580388" cy="1343608"/>
          </a:xfrm>
          <a:prstGeom prst="wedgeRoundRectCallout">
            <a:avLst>
              <a:gd name="adj1" fmla="val 133602"/>
              <a:gd name="adj2" fmla="val -42050"/>
              <a:gd name="adj3" fmla="val 16667"/>
            </a:avLst>
          </a:prstGeom>
          <a:solidFill>
            <a:srgbClr val="FFFFCC"/>
          </a:solidFill>
          <a:ln w="9525">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rPr>
              <a:t>①第三者に権利関係の確認を行わなくてはいけないデータは、全て</a:t>
            </a:r>
            <a:r>
              <a:rPr lang="en-US" altLang="ja-JP" sz="1000" dirty="0" smtClean="0">
                <a:solidFill>
                  <a:schemeClr val="tx1"/>
                </a:solidFill>
              </a:rPr>
              <a:t>CC-BY</a:t>
            </a:r>
            <a:r>
              <a:rPr lang="ja-JP" altLang="en-US" sz="1000" dirty="0" smtClean="0">
                <a:solidFill>
                  <a:schemeClr val="tx1"/>
                </a:solidFill>
              </a:rPr>
              <a:t>の適用対象外と整理した。</a:t>
            </a:r>
            <a:endParaRPr lang="en-US" altLang="ja-JP" sz="1000" dirty="0" smtClean="0">
              <a:solidFill>
                <a:schemeClr val="tx1"/>
              </a:solidFill>
            </a:endParaRPr>
          </a:p>
          <a:p>
            <a:r>
              <a:rPr kumimoji="1" lang="ja-JP" altLang="en-US" sz="1000" dirty="0" smtClean="0">
                <a:solidFill>
                  <a:schemeClr val="tx1"/>
                </a:solidFill>
              </a:rPr>
              <a:t>ただし省内で確認可能なものは、可能な限り確認を行うものとする。</a:t>
            </a:r>
            <a:endParaRPr kumimoji="1" lang="ja-JP" altLang="en-US" sz="1000" dirty="0">
              <a:solidFill>
                <a:schemeClr val="tx1"/>
              </a:solidFill>
            </a:endParaRPr>
          </a:p>
        </p:txBody>
      </p:sp>
    </p:spTree>
    <p:extLst>
      <p:ext uri="{BB962C8B-B14F-4D97-AF65-F5344CB8AC3E}">
        <p14:creationId xmlns:p14="http://schemas.microsoft.com/office/powerpoint/2010/main" val="28465250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solidFill>
                  <a:schemeClr val="tx1"/>
                </a:solidFill>
              </a:rPr>
              <a:pPr>
                <a:defRPr/>
              </a:pPr>
              <a:t>11</a:t>
            </a:fld>
            <a:endParaRPr lang="ja-JP" altLang="en-US" dirty="0">
              <a:solidFill>
                <a:schemeClr val="tx1"/>
              </a:solidFill>
            </a:endParaRPr>
          </a:p>
        </p:txBody>
      </p:sp>
      <p:sp>
        <p:nvSpPr>
          <p:cNvPr id="12" name="タイトル 1"/>
          <p:cNvSpPr>
            <a:spLocks noGrp="1"/>
          </p:cNvSpPr>
          <p:nvPr>
            <p:ph type="title"/>
          </p:nvPr>
        </p:nvSpPr>
        <p:spPr>
          <a:xfrm>
            <a:off x="404191" y="165653"/>
            <a:ext cx="8229600" cy="791610"/>
          </a:xfrm>
        </p:spPr>
        <p:txBody>
          <a:bodyPr/>
          <a:lstStyle/>
          <a:p>
            <a:pPr eaLnBrk="1" hangingPunct="1"/>
            <a:r>
              <a:rPr lang="ja-JP" altLang="en-US" sz="2400" dirty="0" smtClean="0"/>
              <a:t>（５）ケーススタディの結果</a:t>
            </a:r>
          </a:p>
        </p:txBody>
      </p:sp>
      <p:sp>
        <p:nvSpPr>
          <p:cNvPr id="13" name="コンテンツ プレースホルダー 1"/>
          <p:cNvSpPr>
            <a:spLocks noGrp="1"/>
          </p:cNvSpPr>
          <p:nvPr>
            <p:ph sz="quarter" idx="1"/>
          </p:nvPr>
        </p:nvSpPr>
        <p:spPr>
          <a:xfrm>
            <a:off x="436651" y="1010093"/>
            <a:ext cx="4624447" cy="4423143"/>
          </a:xfrm>
        </p:spPr>
        <p:txBody>
          <a:bodyPr/>
          <a:lstStyle/>
          <a:p>
            <a:pPr>
              <a:lnSpc>
                <a:spcPts val="1400"/>
              </a:lnSpc>
              <a:spcBef>
                <a:spcPts val="300"/>
              </a:spcBef>
            </a:pPr>
            <a:r>
              <a:rPr lang="ja-JP" altLang="en-US" sz="1400" dirty="0"/>
              <a:t>平成</a:t>
            </a:r>
            <a:r>
              <a:rPr lang="en-US" altLang="ja-JP" sz="1400" dirty="0"/>
              <a:t>24</a:t>
            </a:r>
            <a:r>
              <a:rPr lang="ja-JP" altLang="en-US" sz="1400" dirty="0"/>
              <a:t>年版の情報通信</a:t>
            </a:r>
            <a:r>
              <a:rPr lang="ja-JP" altLang="en-US" sz="1400" dirty="0" smtClean="0"/>
              <a:t>白書について、</a:t>
            </a:r>
            <a:r>
              <a:rPr lang="ja-JP" altLang="en-US" sz="1400" dirty="0"/>
              <a:t>実際</a:t>
            </a:r>
            <a:r>
              <a:rPr lang="ja-JP" altLang="en-US" sz="1400" dirty="0" smtClean="0"/>
              <a:t>に確認が必要な素材を洗い出すと、</a:t>
            </a:r>
            <a:r>
              <a:rPr lang="en-US" altLang="ja-JP" sz="1400" dirty="0" smtClean="0"/>
              <a:t>665</a:t>
            </a:r>
            <a:r>
              <a:rPr lang="ja-JP" altLang="en-US" sz="1400" dirty="0" smtClean="0"/>
              <a:t>件の確認事項が生じた。</a:t>
            </a:r>
            <a:endParaRPr lang="en-US" altLang="ja-JP" sz="1400" dirty="0" smtClean="0"/>
          </a:p>
          <a:p>
            <a:pPr lvl="1">
              <a:lnSpc>
                <a:spcPts val="1400"/>
              </a:lnSpc>
              <a:spcBef>
                <a:spcPts val="300"/>
              </a:spcBef>
            </a:pPr>
            <a:r>
              <a:rPr lang="ja-JP" altLang="en-US" sz="1400" dirty="0"/>
              <a:t>総務</a:t>
            </a:r>
            <a:r>
              <a:rPr lang="ja-JP" altLang="en-US" sz="1400" dirty="0" smtClean="0"/>
              <a:t>省内で確認可能な素材が</a:t>
            </a:r>
            <a:r>
              <a:rPr lang="en-US" altLang="ja-JP" sz="1400" dirty="0" smtClean="0"/>
              <a:t>574</a:t>
            </a:r>
            <a:r>
              <a:rPr lang="ja-JP" altLang="en-US" sz="1400" dirty="0" smtClean="0"/>
              <a:t>件、第三者への確認を要する素材が</a:t>
            </a:r>
            <a:r>
              <a:rPr lang="en-US" altLang="ja-JP" sz="1400" dirty="0" smtClean="0"/>
              <a:t>91</a:t>
            </a:r>
            <a:r>
              <a:rPr lang="ja-JP" altLang="en-US" sz="1400" dirty="0" smtClean="0"/>
              <a:t>件の見込み。</a:t>
            </a:r>
            <a:endParaRPr lang="en-US" altLang="ja-JP" sz="1400" dirty="0" smtClean="0"/>
          </a:p>
          <a:p>
            <a:pPr>
              <a:lnSpc>
                <a:spcPts val="1400"/>
              </a:lnSpc>
              <a:spcBef>
                <a:spcPts val="300"/>
              </a:spcBef>
            </a:pPr>
            <a:r>
              <a:rPr lang="ja-JP" altLang="en-US" sz="1400" dirty="0" smtClean="0"/>
              <a:t>簡略版</a:t>
            </a:r>
            <a:r>
              <a:rPr lang="ja-JP" altLang="en-US" sz="1400" dirty="0"/>
              <a:t>での</a:t>
            </a:r>
            <a:r>
              <a:rPr lang="ja-JP" altLang="en-US" sz="1400" dirty="0" smtClean="0"/>
              <a:t>チェックを行ったところ、</a:t>
            </a:r>
            <a:r>
              <a:rPr lang="en-US" altLang="ja-JP" sz="1400" dirty="0" smtClean="0"/>
              <a:t>125</a:t>
            </a:r>
            <a:r>
              <a:rPr lang="ja-JP" altLang="en-US" sz="1400" dirty="0" smtClean="0"/>
              <a:t>件の確認事項となった。</a:t>
            </a:r>
            <a:endParaRPr lang="en-US" altLang="ja-JP" sz="1400" dirty="0" smtClean="0"/>
          </a:p>
          <a:p>
            <a:pPr lvl="1">
              <a:lnSpc>
                <a:spcPts val="1400"/>
              </a:lnSpc>
              <a:spcBef>
                <a:spcPts val="300"/>
              </a:spcBef>
            </a:pPr>
            <a:r>
              <a:rPr lang="ja-JP" altLang="en-US" sz="1400" dirty="0" smtClean="0"/>
              <a:t>全て総務省内で確認可能な素材の見込み。</a:t>
            </a:r>
            <a:endParaRPr lang="en-US" altLang="ja-JP" sz="1400" dirty="0"/>
          </a:p>
          <a:p>
            <a:pPr>
              <a:lnSpc>
                <a:spcPts val="1400"/>
              </a:lnSpc>
              <a:spcBef>
                <a:spcPts val="300"/>
              </a:spcBef>
            </a:pPr>
            <a:endParaRPr lang="en-US" altLang="ja-JP" sz="1400" dirty="0" smtClean="0"/>
          </a:p>
          <a:p>
            <a:pPr>
              <a:lnSpc>
                <a:spcPts val="1400"/>
              </a:lnSpc>
              <a:spcBef>
                <a:spcPts val="300"/>
              </a:spcBef>
            </a:pPr>
            <a:r>
              <a:rPr lang="ja-JP" altLang="en-US" sz="1400" dirty="0"/>
              <a:t>簡略版への移行で確認をしなくて良くなったもの</a:t>
            </a:r>
            <a:r>
              <a:rPr lang="ja-JP" altLang="en-US" sz="1400" dirty="0" smtClean="0"/>
              <a:t>は</a:t>
            </a:r>
            <a:r>
              <a:rPr lang="ja-JP" altLang="en-US" sz="1400" dirty="0"/>
              <a:t>、</a:t>
            </a:r>
            <a:r>
              <a:rPr lang="ja-JP" altLang="en-US" sz="1400" dirty="0" smtClean="0"/>
              <a:t>以下</a:t>
            </a:r>
            <a:r>
              <a:rPr lang="ja-JP" altLang="en-US" sz="1400" dirty="0"/>
              <a:t>の通りである。</a:t>
            </a:r>
            <a:endParaRPr lang="en-US" altLang="ja-JP" sz="1400" dirty="0"/>
          </a:p>
          <a:p>
            <a:pPr lvl="1">
              <a:lnSpc>
                <a:spcPts val="1400"/>
              </a:lnSpc>
              <a:spcBef>
                <a:spcPts val="300"/>
              </a:spcBef>
            </a:pPr>
            <a:r>
              <a:rPr lang="en-US" altLang="ja-JP" sz="1400" dirty="0"/>
              <a:t>CC-BY</a:t>
            </a:r>
            <a:r>
              <a:rPr lang="ja-JP" altLang="en-US" sz="1400" dirty="0"/>
              <a:t>適用不可候補　　</a:t>
            </a:r>
            <a:r>
              <a:rPr lang="en-US" altLang="ja-JP" sz="1400" dirty="0" smtClean="0"/>
              <a:t>540</a:t>
            </a:r>
            <a:r>
              <a:rPr lang="ja-JP" altLang="en-US" sz="1400" dirty="0" smtClean="0"/>
              <a:t>減（</a:t>
            </a:r>
            <a:r>
              <a:rPr lang="en-US" altLang="ja-JP" sz="1400" dirty="0"/>
              <a:t>665</a:t>
            </a:r>
            <a:r>
              <a:rPr lang="ja-JP" altLang="en-US" sz="1400" dirty="0"/>
              <a:t>→</a:t>
            </a:r>
            <a:r>
              <a:rPr lang="en-US" altLang="ja-JP" sz="1400" dirty="0"/>
              <a:t>125</a:t>
            </a:r>
            <a:r>
              <a:rPr lang="ja-JP" altLang="en-US" sz="1400" dirty="0"/>
              <a:t>）</a:t>
            </a:r>
            <a:endParaRPr lang="en-US" altLang="ja-JP" sz="1400" dirty="0"/>
          </a:p>
          <a:p>
            <a:pPr lvl="2">
              <a:lnSpc>
                <a:spcPts val="1400"/>
              </a:lnSpc>
              <a:spcBef>
                <a:spcPts val="300"/>
              </a:spcBef>
            </a:pPr>
            <a:r>
              <a:rPr lang="ja-JP" altLang="en-US" sz="1400" dirty="0"/>
              <a:t>文章</a:t>
            </a:r>
            <a:r>
              <a:rPr lang="en-US" altLang="ja-JP" sz="1400" dirty="0"/>
              <a:t>33</a:t>
            </a:r>
            <a:r>
              <a:rPr lang="ja-JP" altLang="en-US" sz="1400" dirty="0"/>
              <a:t>件（引用部分について利用規約でまとめて対応のため）</a:t>
            </a:r>
            <a:endParaRPr lang="en-US" altLang="ja-JP" sz="1400" dirty="0"/>
          </a:p>
          <a:p>
            <a:pPr lvl="2">
              <a:lnSpc>
                <a:spcPts val="1400"/>
              </a:lnSpc>
              <a:spcBef>
                <a:spcPts val="300"/>
              </a:spcBef>
            </a:pPr>
            <a:r>
              <a:rPr lang="ja-JP" altLang="en-US" sz="1400" dirty="0"/>
              <a:t>表・グラフ</a:t>
            </a:r>
            <a:r>
              <a:rPr lang="en-US" altLang="ja-JP" sz="1400" dirty="0"/>
              <a:t>441</a:t>
            </a:r>
            <a:r>
              <a:rPr lang="ja-JP" altLang="en-US" sz="1400" dirty="0"/>
              <a:t>件（著作権はないものと整理。また第三者の権利を有する可能性がないため）</a:t>
            </a:r>
            <a:endParaRPr lang="en-US" altLang="ja-JP" sz="1400" dirty="0"/>
          </a:p>
          <a:p>
            <a:pPr lvl="2">
              <a:lnSpc>
                <a:spcPts val="1400"/>
              </a:lnSpc>
              <a:spcBef>
                <a:spcPts val="300"/>
              </a:spcBef>
            </a:pPr>
            <a:r>
              <a:rPr lang="ja-JP" altLang="en-US" sz="1400" dirty="0"/>
              <a:t>図 </a:t>
            </a:r>
            <a:r>
              <a:rPr lang="en-US" altLang="ja-JP" sz="1400" dirty="0"/>
              <a:t>22</a:t>
            </a:r>
            <a:r>
              <a:rPr lang="ja-JP" altLang="en-US" sz="1400" dirty="0"/>
              <a:t>件（第三者が権利を有する可能性があるものは確認せずとも</a:t>
            </a:r>
            <a:r>
              <a:rPr lang="en-US" altLang="ja-JP" sz="1400" dirty="0"/>
              <a:t>CC-BY</a:t>
            </a:r>
            <a:r>
              <a:rPr lang="ja-JP" altLang="en-US" sz="1400" dirty="0"/>
              <a:t>不可としたため）</a:t>
            </a:r>
            <a:endParaRPr lang="en-US" altLang="ja-JP" sz="1400" dirty="0"/>
          </a:p>
          <a:p>
            <a:pPr lvl="2">
              <a:lnSpc>
                <a:spcPts val="1400"/>
              </a:lnSpc>
              <a:spcBef>
                <a:spcPts val="300"/>
              </a:spcBef>
            </a:pPr>
            <a:r>
              <a:rPr lang="ja-JP" altLang="en-US" sz="1400" dirty="0"/>
              <a:t>写真 </a:t>
            </a:r>
            <a:r>
              <a:rPr lang="en-US" altLang="ja-JP" sz="1400" dirty="0"/>
              <a:t>4</a:t>
            </a:r>
            <a:r>
              <a:rPr lang="ja-JP" altLang="en-US" sz="1400" dirty="0"/>
              <a:t>件（第三者が権利を有する可能性があるものは確認せずとも</a:t>
            </a:r>
            <a:r>
              <a:rPr lang="en-US" altLang="ja-JP" sz="1400" dirty="0"/>
              <a:t>CC-BY</a:t>
            </a:r>
            <a:r>
              <a:rPr lang="ja-JP" altLang="en-US" sz="1400" dirty="0"/>
              <a:t>不可としたため）</a:t>
            </a:r>
            <a:endParaRPr lang="en-US" altLang="ja-JP" sz="1400" dirty="0"/>
          </a:p>
          <a:p>
            <a:pPr lvl="2">
              <a:lnSpc>
                <a:spcPts val="1400"/>
              </a:lnSpc>
              <a:spcBef>
                <a:spcPts val="300"/>
              </a:spcBef>
            </a:pPr>
            <a:r>
              <a:rPr lang="ja-JP" altLang="en-US" sz="1400" dirty="0"/>
              <a:t>表・グラフ</a:t>
            </a:r>
            <a:r>
              <a:rPr lang="en-US" altLang="ja-JP" sz="1400" dirty="0"/>
              <a:t>40</a:t>
            </a:r>
            <a:r>
              <a:rPr lang="ja-JP" altLang="en-US" sz="1400" dirty="0"/>
              <a:t>件（第三者が権利を有する可能性があるものは確認せずとも</a:t>
            </a:r>
            <a:r>
              <a:rPr lang="en-US" altLang="ja-JP" sz="1400" dirty="0"/>
              <a:t>CC-BY</a:t>
            </a:r>
            <a:r>
              <a:rPr lang="ja-JP" altLang="en-US" sz="1400" dirty="0"/>
              <a:t>不可としたため）</a:t>
            </a:r>
            <a:endParaRPr lang="en-US" altLang="ja-JP" sz="1400" dirty="0"/>
          </a:p>
          <a:p>
            <a:pPr marL="0" indent="0">
              <a:lnSpc>
                <a:spcPts val="1400"/>
              </a:lnSpc>
              <a:spcBef>
                <a:spcPts val="300"/>
              </a:spcBef>
              <a:buNone/>
            </a:pPr>
            <a:endParaRPr lang="en-US" altLang="ja-JP" sz="1400" dirty="0" smtClean="0"/>
          </a:p>
          <a:p>
            <a:pPr>
              <a:lnSpc>
                <a:spcPts val="1400"/>
              </a:lnSpc>
              <a:spcBef>
                <a:spcPts val="300"/>
              </a:spcBef>
            </a:pPr>
            <a:r>
              <a:rPr lang="ja-JP" altLang="en-US" sz="1400" dirty="0" smtClean="0"/>
              <a:t>平成</a:t>
            </a:r>
            <a:r>
              <a:rPr lang="en-US" altLang="ja-JP" sz="1400" dirty="0" smtClean="0"/>
              <a:t>23</a:t>
            </a:r>
            <a:r>
              <a:rPr lang="ja-JP" altLang="en-US" sz="1400" dirty="0" smtClean="0"/>
              <a:t>年度以前</a:t>
            </a:r>
            <a:r>
              <a:rPr lang="ja-JP" altLang="en-US" sz="1400" dirty="0"/>
              <a:t>の年度に</a:t>
            </a:r>
            <a:r>
              <a:rPr lang="ja-JP" altLang="en-US" sz="1400" dirty="0" smtClean="0"/>
              <a:t>ついても調査を行っているがおおむね数百件の確認事項が生じる。</a:t>
            </a:r>
            <a:endParaRPr lang="en-US" altLang="ja-JP" sz="1400" dirty="0" smtClean="0"/>
          </a:p>
          <a:p>
            <a:pPr>
              <a:lnSpc>
                <a:spcPts val="1400"/>
              </a:lnSpc>
              <a:spcBef>
                <a:spcPts val="300"/>
              </a:spcBef>
            </a:pPr>
            <a:r>
              <a:rPr lang="ja-JP" altLang="en-US" sz="1400" dirty="0" smtClean="0"/>
              <a:t>近年のものについては確認先がわかるものが</a:t>
            </a:r>
            <a:r>
              <a:rPr lang="ja-JP" altLang="en-US" sz="1400" dirty="0"/>
              <a:t>多い</a:t>
            </a:r>
            <a:r>
              <a:rPr lang="ja-JP" altLang="en-US" sz="1400" dirty="0" smtClean="0"/>
              <a:t>が、過去のものになると確認先が不明になるものも多いと考えられる。</a:t>
            </a:r>
            <a:endParaRPr lang="en-US" altLang="ja-JP" sz="1400" dirty="0" smtClean="0"/>
          </a:p>
          <a:p>
            <a:pPr>
              <a:lnSpc>
                <a:spcPts val="1400"/>
              </a:lnSpc>
              <a:spcBef>
                <a:spcPts val="300"/>
              </a:spcBef>
            </a:pPr>
            <a:endParaRPr lang="ja-JP" altLang="en-US" sz="14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70626" y="1017251"/>
            <a:ext cx="3573645" cy="5541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62109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12</a:t>
            </a:fld>
            <a:endParaRPr lang="ja-JP" altLang="en-US" dirty="0"/>
          </a:p>
        </p:txBody>
      </p:sp>
      <p:sp>
        <p:nvSpPr>
          <p:cNvPr id="15365" name="タイトル 1"/>
          <p:cNvSpPr>
            <a:spLocks noGrp="1"/>
          </p:cNvSpPr>
          <p:nvPr>
            <p:ph type="title"/>
          </p:nvPr>
        </p:nvSpPr>
        <p:spPr>
          <a:xfrm>
            <a:off x="404191" y="165653"/>
            <a:ext cx="8422568" cy="791610"/>
          </a:xfrm>
        </p:spPr>
        <p:txBody>
          <a:bodyPr/>
          <a:lstStyle/>
          <a:p>
            <a:pPr eaLnBrk="1" hangingPunct="1"/>
            <a:r>
              <a:rPr lang="ja-JP" altLang="en-US" sz="2200" dirty="0" smtClean="0"/>
              <a:t>（６）利用規約</a:t>
            </a:r>
            <a:r>
              <a:rPr lang="ja-JP" altLang="en-US" sz="2200" dirty="0"/>
              <a:t>案①（情報通信</a:t>
            </a:r>
            <a:r>
              <a:rPr lang="ja-JP" altLang="en-US" sz="2200" dirty="0" smtClean="0"/>
              <a:t>白書を例として）</a:t>
            </a:r>
            <a:r>
              <a:rPr lang="ja-JP" altLang="en-US" sz="2200" dirty="0" smtClean="0">
                <a:solidFill>
                  <a:srgbClr val="FF0000"/>
                </a:solidFill>
              </a:rPr>
              <a:t>（たたき台）</a:t>
            </a:r>
          </a:p>
        </p:txBody>
      </p:sp>
      <p:sp>
        <p:nvSpPr>
          <p:cNvPr id="2" name="コンテンツ プレースホルダー 1"/>
          <p:cNvSpPr>
            <a:spLocks noGrp="1"/>
          </p:cNvSpPr>
          <p:nvPr>
            <p:ph sz="quarter" idx="1"/>
          </p:nvPr>
        </p:nvSpPr>
        <p:spPr>
          <a:xfrm>
            <a:off x="436651" y="972618"/>
            <a:ext cx="8676527" cy="1071938"/>
          </a:xfrm>
        </p:spPr>
        <p:txBody>
          <a:bodyPr/>
          <a:lstStyle/>
          <a:p>
            <a:pPr>
              <a:lnSpc>
                <a:spcPts val="1400"/>
              </a:lnSpc>
              <a:spcBef>
                <a:spcPts val="300"/>
              </a:spcBef>
            </a:pPr>
            <a:r>
              <a:rPr lang="ja-JP" altLang="en-US" sz="1400" dirty="0" smtClean="0"/>
              <a:t>二次</a:t>
            </a:r>
            <a:r>
              <a:rPr lang="ja-JP" altLang="en-US" sz="1400" dirty="0"/>
              <a:t>利用を促進するために利用規約案を</a:t>
            </a:r>
            <a:r>
              <a:rPr lang="ja-JP" altLang="en-US" sz="1400" dirty="0" smtClean="0"/>
              <a:t>、ケーススタディを行った情報</a:t>
            </a:r>
            <a:r>
              <a:rPr lang="ja-JP" altLang="en-US" sz="1400" dirty="0"/>
              <a:t>通信白書</a:t>
            </a:r>
            <a:r>
              <a:rPr lang="ja-JP" altLang="en-US" sz="1400" dirty="0" smtClean="0"/>
              <a:t>を対象に作成した。</a:t>
            </a:r>
            <a:r>
              <a:rPr lang="ja-JP" altLang="en-US" sz="1400" dirty="0"/>
              <a:t>（なお、本利用規約案は、府省のホームページ全体を対象としたものではなく、「情報通信白書」掲載ページを対象としたもので</a:t>
            </a:r>
            <a:r>
              <a:rPr lang="ja-JP" altLang="en-US" sz="1400" dirty="0" smtClean="0"/>
              <a:t>ある。）</a:t>
            </a:r>
            <a:endParaRPr lang="en-US" altLang="ja-JP" sz="1400" dirty="0" smtClean="0"/>
          </a:p>
          <a:p>
            <a:pPr>
              <a:lnSpc>
                <a:spcPts val="1400"/>
              </a:lnSpc>
              <a:spcBef>
                <a:spcPts val="300"/>
              </a:spcBef>
            </a:pPr>
            <a:r>
              <a:rPr lang="ja-JP" altLang="en-US" sz="1400" dirty="0" smtClean="0"/>
              <a:t>冒頭部分に、原則として自由に二次利用が行えることを平易に表現した上で、詳しい解説を設ける構成とした。また、著作物性のある部分については、海外との互換性や機械判読可能性を担保するため、クリエイティブ・コモンズ・ライセンスを採用し、その「表示ライセンス（</a:t>
            </a:r>
            <a:r>
              <a:rPr lang="en-US" altLang="ja-JP" sz="1400" dirty="0" smtClean="0"/>
              <a:t>CC-BY</a:t>
            </a:r>
            <a:r>
              <a:rPr lang="ja-JP" altLang="en-US" sz="1400" dirty="0" smtClean="0"/>
              <a:t>）」により利用可能な点にも言及した。</a:t>
            </a:r>
            <a:endParaRPr lang="en-US" altLang="ja-JP" sz="1400" dirty="0"/>
          </a:p>
        </p:txBody>
      </p:sp>
      <p:sp>
        <p:nvSpPr>
          <p:cNvPr id="6" name="テキスト ボックス 5"/>
          <p:cNvSpPr txBox="1"/>
          <p:nvPr/>
        </p:nvSpPr>
        <p:spPr>
          <a:xfrm>
            <a:off x="357381" y="2220685"/>
            <a:ext cx="8739964" cy="4318337"/>
          </a:xfrm>
          <a:prstGeom prst="rect">
            <a:avLst/>
          </a:prstGeom>
          <a:noFill/>
          <a:ln>
            <a:solidFill>
              <a:schemeClr val="tx1"/>
            </a:solidFill>
          </a:ln>
        </p:spPr>
        <p:txBody>
          <a:bodyPr wrap="square" rtlCol="0" anchor="ctr" anchorCtr="0">
            <a:noAutofit/>
          </a:bodyPr>
          <a:lstStyle/>
          <a:p>
            <a:pPr indent="174625"/>
            <a:r>
              <a:rPr lang="ja-JP" altLang="en-US" sz="1400" b="1" dirty="0" smtClean="0">
                <a:latin typeface="+mn-ea"/>
                <a:ea typeface="+mn-ea"/>
              </a:rPr>
              <a:t>○ 情報通信白書は、原則として、自由にご利用いただけます</a:t>
            </a:r>
            <a:endParaRPr lang="en-US" altLang="ja-JP" sz="1400" b="1" dirty="0" smtClean="0">
              <a:latin typeface="+mn-ea"/>
              <a:ea typeface="+mn-ea"/>
            </a:endParaRPr>
          </a:p>
          <a:p>
            <a:pPr indent="174625"/>
            <a:endParaRPr lang="en-US" altLang="ja-JP" sz="500" dirty="0" smtClean="0"/>
          </a:p>
          <a:p>
            <a:pPr marL="269875" indent="-95250"/>
            <a:r>
              <a:rPr lang="ja-JP" altLang="en-US" sz="1200" dirty="0" smtClean="0"/>
              <a:t>・情報</a:t>
            </a:r>
            <a:r>
              <a:rPr lang="ja-JP" altLang="en-US" sz="1200" dirty="0"/>
              <a:t>通信白書（ウェブ版）は</a:t>
            </a:r>
            <a:r>
              <a:rPr lang="ja-JP" altLang="en-US" sz="1200" dirty="0" smtClean="0"/>
              <a:t>、</a:t>
            </a:r>
            <a:r>
              <a:rPr lang="ja-JP" altLang="en-US" sz="1200" u="sng" dirty="0" smtClean="0">
                <a:solidFill>
                  <a:srgbClr val="0070C0"/>
                </a:solidFill>
              </a:rPr>
              <a:t>図表リスト</a:t>
            </a:r>
            <a:r>
              <a:rPr lang="ja-JP" altLang="en-US" sz="1200" dirty="0" smtClean="0"/>
              <a:t>で★印が付いている箇所及び第三者の出典が表示されている文章等を除き、どなたでも自由に、複製</a:t>
            </a:r>
            <a:r>
              <a:rPr lang="ja-JP" altLang="en-US" sz="1200" dirty="0"/>
              <a:t>・改変</a:t>
            </a:r>
            <a:r>
              <a:rPr lang="ja-JP" altLang="en-US" sz="1200" dirty="0" smtClean="0"/>
              <a:t>・頒布・公衆送信等のあらゆる利用ができます。商用利用も可能です。</a:t>
            </a:r>
            <a:endParaRPr lang="en-US" altLang="ja-JP" sz="1200" dirty="0" smtClean="0"/>
          </a:p>
          <a:p>
            <a:pPr marL="269875" indent="-95250"/>
            <a:r>
              <a:rPr lang="ja-JP" altLang="en-US" sz="1200" dirty="0" smtClean="0"/>
              <a:t>・</a:t>
            </a:r>
            <a:r>
              <a:rPr lang="ja-JP" altLang="en-US" sz="1200" dirty="0"/>
              <a:t>利用する際には</a:t>
            </a:r>
            <a:r>
              <a:rPr lang="ja-JP" altLang="en-US" sz="1200" dirty="0" smtClean="0"/>
              <a:t>、出典の表示</a:t>
            </a:r>
            <a:r>
              <a:rPr lang="ja-JP" altLang="en-US" sz="1200" dirty="0"/>
              <a:t>をお願いします。（</a:t>
            </a:r>
            <a:r>
              <a:rPr lang="ja-JP" altLang="en-US" sz="1200" dirty="0" smtClean="0"/>
              <a:t>→</a:t>
            </a:r>
            <a:r>
              <a:rPr lang="ja-JP" altLang="en-US" sz="1200" u="sng" dirty="0" smtClean="0">
                <a:solidFill>
                  <a:srgbClr val="0070C0"/>
                </a:solidFill>
              </a:rPr>
              <a:t>出典表示</a:t>
            </a:r>
            <a:r>
              <a:rPr lang="ja-JP" altLang="en-US" sz="1200" u="sng" dirty="0">
                <a:solidFill>
                  <a:srgbClr val="0070C0"/>
                </a:solidFill>
              </a:rPr>
              <a:t>の</a:t>
            </a:r>
            <a:r>
              <a:rPr lang="ja-JP" altLang="en-US" sz="1200" u="sng" dirty="0" smtClean="0">
                <a:solidFill>
                  <a:srgbClr val="0070C0"/>
                </a:solidFill>
              </a:rPr>
              <a:t>記載例</a:t>
            </a:r>
            <a:r>
              <a:rPr lang="ja-JP" altLang="en-US" sz="1200" dirty="0" smtClean="0"/>
              <a:t>）</a:t>
            </a:r>
            <a:endParaRPr lang="en-US" altLang="ja-JP" sz="1200" dirty="0" smtClean="0"/>
          </a:p>
          <a:p>
            <a:pPr indent="174625"/>
            <a:endParaRPr lang="en-US" altLang="ja-JP" sz="800" dirty="0" smtClean="0"/>
          </a:p>
          <a:p>
            <a:pPr indent="174625"/>
            <a:r>
              <a:rPr lang="ja-JP" altLang="en-US" sz="1400" b="1" dirty="0" smtClean="0">
                <a:latin typeface="+mn-ea"/>
                <a:ea typeface="+mn-ea"/>
              </a:rPr>
              <a:t>○ 詳しい利用方法については、以下を御覧ください</a:t>
            </a:r>
            <a:endParaRPr lang="en-US" altLang="ja-JP" sz="1400" b="1" dirty="0">
              <a:latin typeface="+mn-ea"/>
              <a:ea typeface="+mn-ea"/>
            </a:endParaRPr>
          </a:p>
          <a:p>
            <a:pPr marL="268288" indent="-93663"/>
            <a:endParaRPr lang="en-US" altLang="ja-JP" sz="500" dirty="0" smtClean="0">
              <a:latin typeface="HGP創英角ｺﾞｼｯｸUB" pitchFamily="50" charset="-128"/>
              <a:ea typeface="HGP創英角ｺﾞｼｯｸUB" pitchFamily="50" charset="-128"/>
            </a:endParaRPr>
          </a:p>
          <a:p>
            <a:pPr marL="268288" indent="-93663"/>
            <a:r>
              <a:rPr lang="en-US" altLang="ja-JP" sz="1200" dirty="0">
                <a:latin typeface="HGP創英角ｺﾞｼｯｸUB" pitchFamily="50" charset="-128"/>
                <a:ea typeface="HGP創英角ｺﾞｼｯｸUB" pitchFamily="50" charset="-128"/>
              </a:rPr>
              <a:t>【</a:t>
            </a:r>
            <a:r>
              <a:rPr lang="ja-JP" altLang="en-US" sz="1200" dirty="0">
                <a:latin typeface="HGP創英角ｺﾞｼｯｸUB" pitchFamily="50" charset="-128"/>
                <a:ea typeface="HGP創英角ｺﾞｼｯｸUB" pitchFamily="50" charset="-128"/>
              </a:rPr>
              <a:t>★印が付いている</a:t>
            </a:r>
            <a:r>
              <a:rPr lang="ja-JP" altLang="en-US" sz="1200" dirty="0" smtClean="0">
                <a:latin typeface="HGP創英角ｺﾞｼｯｸUB" pitchFamily="50" charset="-128"/>
                <a:ea typeface="HGP創英角ｺﾞｼｯｸUB" pitchFamily="50" charset="-128"/>
              </a:rPr>
              <a:t>箇所及び第三者の出典が表示されている</a:t>
            </a:r>
            <a:r>
              <a:rPr lang="ja-JP" altLang="en-US" sz="1200" dirty="0">
                <a:latin typeface="HGP創英角ｺﾞｼｯｸUB" pitchFamily="50" charset="-128"/>
                <a:ea typeface="HGP創英角ｺﾞｼｯｸUB" pitchFamily="50" charset="-128"/>
              </a:rPr>
              <a:t>文章</a:t>
            </a:r>
            <a:r>
              <a:rPr lang="en-US" altLang="ja-JP" sz="1200" dirty="0" smtClean="0">
                <a:latin typeface="HGP創英角ｺﾞｼｯｸUB" pitchFamily="50" charset="-128"/>
                <a:ea typeface="HGP創英角ｺﾞｼｯｸUB" pitchFamily="50" charset="-128"/>
              </a:rPr>
              <a:t>】</a:t>
            </a:r>
            <a:endParaRPr lang="en-US" altLang="ja-JP" sz="1200" dirty="0">
              <a:latin typeface="HGP創英角ｺﾞｼｯｸUB" pitchFamily="50" charset="-128"/>
              <a:ea typeface="HGP創英角ｺﾞｼｯｸUB" pitchFamily="50" charset="-128"/>
            </a:endParaRPr>
          </a:p>
          <a:p>
            <a:pPr marL="268288" indent="-93663"/>
            <a:r>
              <a:rPr lang="ja-JP" altLang="en-US" sz="1200" dirty="0" smtClean="0"/>
              <a:t>・</a:t>
            </a:r>
            <a:r>
              <a:rPr lang="ja-JP" altLang="en-US" sz="1200" u="sng" dirty="0" smtClean="0">
                <a:solidFill>
                  <a:srgbClr val="0070C0"/>
                </a:solidFill>
              </a:rPr>
              <a:t>図表リスト</a:t>
            </a:r>
            <a:r>
              <a:rPr lang="ja-JP" altLang="en-US" sz="1200" dirty="0" smtClean="0"/>
              <a:t>で★</a:t>
            </a:r>
            <a:r>
              <a:rPr lang="ja-JP" altLang="en-US" sz="1200" dirty="0"/>
              <a:t>印が付いている</a:t>
            </a:r>
            <a:r>
              <a:rPr lang="ja-JP" altLang="en-US" sz="1200" dirty="0" smtClean="0"/>
              <a:t>箇所または第三者の出典が表示されている文章は、第三者が著作権その他の権利（例：写真につき肖像権・パブリシティ権など）を有している可能性があります。利用にあたっては第三者の権利を侵害することのないよう注意してください。</a:t>
            </a:r>
            <a:endParaRPr lang="en-US" altLang="ja-JP" sz="1200" dirty="0" smtClean="0"/>
          </a:p>
          <a:p>
            <a:pPr marL="268288" indent="-93663"/>
            <a:r>
              <a:rPr lang="ja-JP" altLang="en-US" sz="1200" smtClean="0"/>
              <a:t>・第三者</a:t>
            </a:r>
            <a:r>
              <a:rPr lang="ja-JP" altLang="en-US" sz="1200" dirty="0"/>
              <a:t>が著作権を有している情報であっても、著作権法上、引用など、著作権者の許諾無く利用できる場合があります。（→</a:t>
            </a:r>
            <a:r>
              <a:rPr lang="ja-JP" altLang="en-US" sz="1200" u="sng" dirty="0" smtClean="0">
                <a:solidFill>
                  <a:srgbClr val="0070C0"/>
                </a:solidFill>
              </a:rPr>
              <a:t>著作権者の許諾が不要とされている利用方法</a:t>
            </a:r>
            <a:r>
              <a:rPr lang="ja-JP" altLang="en-US" sz="1200" dirty="0" smtClean="0"/>
              <a:t>）</a:t>
            </a:r>
            <a:endParaRPr lang="en-US" altLang="ja-JP" sz="800" b="1" dirty="0">
              <a:latin typeface="+mn-ea"/>
            </a:endParaRPr>
          </a:p>
          <a:p>
            <a:pPr marL="268288" indent="-93663"/>
            <a:endParaRPr lang="en-US" altLang="ja-JP" sz="500" dirty="0">
              <a:latin typeface="HGP創英角ｺﾞｼｯｸUB" pitchFamily="50" charset="-128"/>
              <a:ea typeface="HGP創英角ｺﾞｼｯｸUB" pitchFamily="50" charset="-128"/>
            </a:endParaRPr>
          </a:p>
          <a:p>
            <a:pPr marL="268288" indent="-93663"/>
            <a:r>
              <a:rPr lang="en-US" altLang="ja-JP" sz="1200" dirty="0" smtClean="0">
                <a:latin typeface="HGP創英角ｺﾞｼｯｸUB" pitchFamily="50" charset="-128"/>
                <a:ea typeface="HGP創英角ｺﾞｼｯｸUB" pitchFamily="50" charset="-128"/>
              </a:rPr>
              <a:t>【</a:t>
            </a:r>
            <a:r>
              <a:rPr lang="ja-JP" altLang="en-US" sz="1200" dirty="0" smtClean="0">
                <a:latin typeface="HGP創英角ｺﾞｼｯｸUB" pitchFamily="50" charset="-128"/>
                <a:ea typeface="HGP創英角ｺﾞｼｯｸUB" pitchFamily="50" charset="-128"/>
              </a:rPr>
              <a:t>★印が付いていない箇所</a:t>
            </a:r>
            <a:r>
              <a:rPr lang="en-US" altLang="ja-JP" sz="1200" dirty="0" smtClean="0">
                <a:latin typeface="HGP創英角ｺﾞｼｯｸUB" pitchFamily="50" charset="-128"/>
                <a:ea typeface="HGP創英角ｺﾞｼｯｸUB" pitchFamily="50" charset="-128"/>
              </a:rPr>
              <a:t>】</a:t>
            </a:r>
          </a:p>
          <a:p>
            <a:pPr marL="268288" indent="-93663"/>
            <a:r>
              <a:rPr lang="ja-JP" altLang="en-US" sz="1200" dirty="0" smtClean="0"/>
              <a:t>・数値データ、簡単な表・グラフ</a:t>
            </a:r>
            <a:r>
              <a:rPr lang="ja-JP" altLang="en-US" sz="1200" dirty="0"/>
              <a:t>等に</a:t>
            </a:r>
            <a:r>
              <a:rPr lang="ja-JP" altLang="en-US" sz="1200" dirty="0" smtClean="0"/>
              <a:t>は著作権はありませんので、自由にご利用いただけるものですが、出典表示をお願いしています。</a:t>
            </a:r>
            <a:endParaRPr lang="en-US" altLang="ja-JP" sz="1200" dirty="0" smtClean="0"/>
          </a:p>
          <a:p>
            <a:pPr marL="268288" indent="-93663"/>
            <a:r>
              <a:rPr lang="ja-JP" altLang="en-US" sz="1200" dirty="0" smtClean="0"/>
              <a:t>・著作物性のある文章や図などの著作権は、国が保有し、総務省が管理していますが、自由な利用を認める「</a:t>
            </a:r>
            <a:r>
              <a:rPr lang="ja-JP" altLang="en-US" sz="1200" u="sng" dirty="0" smtClean="0">
                <a:solidFill>
                  <a:srgbClr val="0070C0"/>
                </a:solidFill>
              </a:rPr>
              <a:t>クリエイティブ・コモンズ・ライセンス　表示 </a:t>
            </a:r>
            <a:r>
              <a:rPr lang="en-US" altLang="ja-JP" sz="1200" u="sng" dirty="0" smtClean="0">
                <a:solidFill>
                  <a:srgbClr val="0070C0"/>
                </a:solidFill>
              </a:rPr>
              <a:t>2.1 </a:t>
            </a:r>
            <a:r>
              <a:rPr lang="ja-JP" altLang="en-US" sz="1200" u="sng" dirty="0" smtClean="0">
                <a:solidFill>
                  <a:srgbClr val="0070C0"/>
                </a:solidFill>
              </a:rPr>
              <a:t>日本</a:t>
            </a:r>
            <a:r>
              <a:rPr lang="ja-JP" altLang="en-US" sz="1200" dirty="0" smtClean="0"/>
              <a:t>」により利用を許諾しています。</a:t>
            </a:r>
            <a:endParaRPr lang="en-US" altLang="ja-JP" sz="1200" dirty="0" smtClean="0"/>
          </a:p>
          <a:p>
            <a:pPr marL="268288" indent="-93663"/>
            <a:endParaRPr lang="ja-JP" altLang="en-US" sz="500" dirty="0"/>
          </a:p>
          <a:p>
            <a:pPr marL="268288" indent="-93663"/>
            <a:r>
              <a:rPr lang="ja-JP" altLang="en-US" sz="1400" b="1" dirty="0" smtClean="0">
                <a:latin typeface="+mn-ea"/>
                <a:ea typeface="+mn-ea"/>
              </a:rPr>
              <a:t>○ </a:t>
            </a:r>
            <a:r>
              <a:rPr lang="ja-JP" altLang="en-US" sz="1400" b="1" dirty="0">
                <a:latin typeface="+mn-ea"/>
                <a:ea typeface="+mn-ea"/>
              </a:rPr>
              <a:t>免責事項</a:t>
            </a:r>
            <a:endParaRPr lang="en-US" altLang="ja-JP" sz="1400" b="1" dirty="0">
              <a:latin typeface="+mn-ea"/>
              <a:ea typeface="+mn-ea"/>
            </a:endParaRPr>
          </a:p>
          <a:p>
            <a:pPr marL="268288" indent="-93663"/>
            <a:r>
              <a:rPr lang="ja-JP" altLang="en-US" sz="1200" dirty="0"/>
              <a:t>・掲載されている情報の正確さについては万全を期しておりますが、万が一、誤りなどありましたら下記までご連絡ください。</a:t>
            </a:r>
            <a:endParaRPr lang="en-US" altLang="ja-JP" sz="1200" dirty="0"/>
          </a:p>
          <a:p>
            <a:pPr marL="268288" indent="-93663"/>
            <a:r>
              <a:rPr lang="ja-JP" altLang="en-US" sz="1200" dirty="0"/>
              <a:t>・なお、情報通信白書に掲載している情報を用いたことで、利用者に損失等が発生した場合でも、総務省は責任を負いかねます。</a:t>
            </a:r>
            <a:endParaRPr lang="en-US" altLang="ja-JP" sz="1200" dirty="0"/>
          </a:p>
          <a:p>
            <a:pPr marL="268288" indent="-93663"/>
            <a:endParaRPr lang="en-US" altLang="ja-JP" sz="500" dirty="0" smtClean="0">
              <a:latin typeface="HGP創英角ｺﾞｼｯｸUB" pitchFamily="50" charset="-128"/>
              <a:ea typeface="HGP創英角ｺﾞｼｯｸUB" pitchFamily="50" charset="-128"/>
            </a:endParaRPr>
          </a:p>
          <a:p>
            <a:pPr marL="268288" indent="-93663"/>
            <a:r>
              <a:rPr lang="ja-JP" altLang="en-US" sz="1400" b="1" dirty="0" smtClean="0">
                <a:latin typeface="+mn-ea"/>
                <a:ea typeface="+mn-ea"/>
              </a:rPr>
              <a:t>○ </a:t>
            </a:r>
            <a:r>
              <a:rPr lang="ja-JP" altLang="en-US" sz="1400" b="1" dirty="0">
                <a:latin typeface="+mn-ea"/>
                <a:ea typeface="+mn-ea"/>
              </a:rPr>
              <a:t>情報通信白書に関するお問合せ先</a:t>
            </a:r>
            <a:r>
              <a:rPr lang="ja-JP" altLang="en-US" sz="1200" b="1" dirty="0">
                <a:latin typeface="+mn-ea"/>
                <a:ea typeface="+mn-ea"/>
              </a:rPr>
              <a:t>　</a:t>
            </a:r>
            <a:r>
              <a:rPr lang="ja-JP" altLang="en-US" sz="1200" dirty="0" smtClean="0">
                <a:latin typeface="ＭＳ Ｐ明朝" pitchFamily="18" charset="-128"/>
                <a:ea typeface="ＭＳ Ｐ明朝" pitchFamily="18" charset="-128"/>
              </a:rPr>
              <a:t>（以下の掲載内容は仮です）</a:t>
            </a:r>
          </a:p>
          <a:p>
            <a:pPr marL="268288" indent="-93663"/>
            <a:r>
              <a:rPr lang="ja-JP" altLang="en-US" sz="1200" dirty="0" smtClean="0"/>
              <a:t>・</a:t>
            </a:r>
            <a:r>
              <a:rPr lang="zh-TW" altLang="en-US" sz="1200" dirty="0" smtClean="0"/>
              <a:t>総務省</a:t>
            </a:r>
            <a:r>
              <a:rPr lang="ja-JP" altLang="en-US" sz="1200" dirty="0" smtClean="0"/>
              <a:t>　</a:t>
            </a:r>
            <a:r>
              <a:rPr lang="zh-TW" altLang="en-US" sz="1200" dirty="0" smtClean="0"/>
              <a:t>情報通信国際戦略局</a:t>
            </a:r>
            <a:r>
              <a:rPr lang="ja-JP" altLang="en-US" sz="1200" dirty="0" smtClean="0"/>
              <a:t>　</a:t>
            </a:r>
            <a:r>
              <a:rPr lang="zh-TW" altLang="en-US" sz="1200" dirty="0" smtClean="0"/>
              <a:t>情報通信政策課</a:t>
            </a:r>
            <a:r>
              <a:rPr lang="ja-JP" altLang="en-US" sz="1200" dirty="0" smtClean="0"/>
              <a:t>　</a:t>
            </a:r>
            <a:r>
              <a:rPr lang="zh-TW" altLang="en-US" sz="1200" dirty="0" smtClean="0"/>
              <a:t>情報通信経済室</a:t>
            </a:r>
            <a:endParaRPr lang="en-US" altLang="zh-TW" sz="1200" dirty="0" smtClean="0"/>
          </a:p>
        </p:txBody>
      </p:sp>
    </p:spTree>
    <p:extLst>
      <p:ext uri="{BB962C8B-B14F-4D97-AF65-F5344CB8AC3E}">
        <p14:creationId xmlns:p14="http://schemas.microsoft.com/office/powerpoint/2010/main" val="15048884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13</a:t>
            </a:fld>
            <a:endParaRPr lang="ja-JP" altLang="en-US" dirty="0"/>
          </a:p>
        </p:txBody>
      </p:sp>
      <p:sp>
        <p:nvSpPr>
          <p:cNvPr id="15365" name="タイトル 1"/>
          <p:cNvSpPr>
            <a:spLocks noGrp="1"/>
          </p:cNvSpPr>
          <p:nvPr>
            <p:ph type="title"/>
          </p:nvPr>
        </p:nvSpPr>
        <p:spPr>
          <a:xfrm>
            <a:off x="404191" y="165653"/>
            <a:ext cx="8229600" cy="791610"/>
          </a:xfrm>
        </p:spPr>
        <p:txBody>
          <a:bodyPr/>
          <a:lstStyle/>
          <a:p>
            <a:pPr eaLnBrk="1" hangingPunct="1"/>
            <a:r>
              <a:rPr lang="ja-JP" altLang="en-US" sz="2400" dirty="0" smtClean="0"/>
              <a:t>（７）利用規約</a:t>
            </a:r>
            <a:r>
              <a:rPr lang="ja-JP" altLang="en-US" sz="2400" dirty="0"/>
              <a:t>案②</a:t>
            </a:r>
            <a:r>
              <a:rPr lang="ja-JP" altLang="en-US" sz="2400" dirty="0" smtClean="0"/>
              <a:t>（過去データ等の場合）</a:t>
            </a:r>
            <a:r>
              <a:rPr lang="ja-JP" altLang="en-US" sz="2400" dirty="0">
                <a:solidFill>
                  <a:srgbClr val="FF0000"/>
                </a:solidFill>
              </a:rPr>
              <a:t>（たたき台）</a:t>
            </a:r>
            <a:endParaRPr lang="ja-JP" altLang="en-US" sz="2400" dirty="0" smtClean="0"/>
          </a:p>
        </p:txBody>
      </p:sp>
      <p:sp>
        <p:nvSpPr>
          <p:cNvPr id="2" name="コンテンツ プレースホルダー 1"/>
          <p:cNvSpPr>
            <a:spLocks noGrp="1"/>
          </p:cNvSpPr>
          <p:nvPr>
            <p:ph sz="quarter" idx="1"/>
          </p:nvPr>
        </p:nvSpPr>
        <p:spPr>
          <a:xfrm>
            <a:off x="436651" y="972618"/>
            <a:ext cx="8676527" cy="1071938"/>
          </a:xfrm>
        </p:spPr>
        <p:txBody>
          <a:bodyPr/>
          <a:lstStyle/>
          <a:p>
            <a:pPr>
              <a:lnSpc>
                <a:spcPts val="1400"/>
              </a:lnSpc>
              <a:spcBef>
                <a:spcPts val="300"/>
              </a:spcBef>
            </a:pPr>
            <a:r>
              <a:rPr lang="ja-JP" altLang="en-US" sz="1200" dirty="0" smtClean="0"/>
              <a:t>過去の公共データ等については、</a:t>
            </a:r>
            <a:r>
              <a:rPr lang="ja-JP" altLang="en-US" sz="1200" dirty="0"/>
              <a:t>権利関係を調査し第三者の利用許諾を確認するのに多大な労力がかかる一方、利用ニーズが</a:t>
            </a:r>
            <a:r>
              <a:rPr lang="ja-JP" altLang="en-US" sz="1200" dirty="0" smtClean="0"/>
              <a:t>小さいこともある。その場合、</a:t>
            </a:r>
            <a:r>
              <a:rPr lang="ja-JP" altLang="en-US" sz="1200" dirty="0"/>
              <a:t>費用対</a:t>
            </a:r>
            <a:r>
              <a:rPr lang="ja-JP" altLang="en-US" sz="1200" dirty="0" smtClean="0"/>
              <a:t>効果を考慮し、権利</a:t>
            </a:r>
            <a:r>
              <a:rPr lang="ja-JP" altLang="en-US" sz="1200" dirty="0"/>
              <a:t>関係の確認を</a:t>
            </a:r>
            <a:r>
              <a:rPr lang="ja-JP" altLang="en-US" sz="1200" dirty="0" smtClean="0"/>
              <a:t>行わずに公表して、</a:t>
            </a:r>
            <a:r>
              <a:rPr lang="ja-JP" altLang="en-US" sz="1200" dirty="0"/>
              <a:t>第三者の権利</a:t>
            </a:r>
            <a:r>
              <a:rPr lang="ja-JP" altLang="en-US" sz="1200" dirty="0" smtClean="0"/>
              <a:t>に係る問題</a:t>
            </a:r>
            <a:r>
              <a:rPr lang="ja-JP" altLang="en-US" sz="1200" dirty="0"/>
              <a:t>の処理は、利用者の判断と責任</a:t>
            </a:r>
            <a:r>
              <a:rPr lang="ja-JP" altLang="en-US" sz="1200" dirty="0" smtClean="0"/>
              <a:t>に任せること</a:t>
            </a:r>
            <a:r>
              <a:rPr lang="ja-JP" altLang="en-US" sz="1200" dirty="0"/>
              <a:t>が考えられる</a:t>
            </a:r>
            <a:r>
              <a:rPr lang="ja-JP" altLang="en-US" sz="1200" dirty="0" smtClean="0"/>
              <a:t>。下記は、そのような場合のための規約案である。</a:t>
            </a:r>
            <a:endParaRPr lang="en-US" altLang="ja-JP" sz="1200" dirty="0"/>
          </a:p>
          <a:p>
            <a:pPr>
              <a:lnSpc>
                <a:spcPts val="1400"/>
              </a:lnSpc>
              <a:spcBef>
                <a:spcPts val="300"/>
              </a:spcBef>
            </a:pPr>
            <a:r>
              <a:rPr lang="ja-JP" altLang="en-US" sz="1200" dirty="0"/>
              <a:t>利用者が第三者の権利のある情報であるか否かを判断するに</a:t>
            </a:r>
            <a:r>
              <a:rPr lang="ja-JP" altLang="en-US" sz="1200" dirty="0" smtClean="0"/>
              <a:t>あたって手がかりとなる出典</a:t>
            </a:r>
            <a:r>
              <a:rPr lang="ja-JP" altLang="en-US" sz="1200" dirty="0"/>
              <a:t>表記</a:t>
            </a:r>
            <a:r>
              <a:rPr lang="ja-JP" altLang="en-US" sz="1200" dirty="0" smtClean="0"/>
              <a:t>等は、権利</a:t>
            </a:r>
            <a:r>
              <a:rPr lang="ja-JP" altLang="en-US" sz="1200" dirty="0"/>
              <a:t>関係について一応の目安になるにすぎない。第三者の権利に抵触したことに</a:t>
            </a:r>
            <a:r>
              <a:rPr lang="ja-JP" altLang="en-US" sz="1200" dirty="0" smtClean="0"/>
              <a:t>よる責任は利用者が負うこととなる。</a:t>
            </a:r>
            <a:endParaRPr lang="en-US" altLang="ja-JP" sz="1200" dirty="0"/>
          </a:p>
          <a:p>
            <a:pPr marL="270000" indent="-270000">
              <a:lnSpc>
                <a:spcPts val="1400"/>
              </a:lnSpc>
              <a:spcBef>
                <a:spcPts val="300"/>
              </a:spcBef>
              <a:buNone/>
            </a:pPr>
            <a:r>
              <a:rPr lang="en-US" altLang="ja-JP" sz="1200" dirty="0" smtClean="0"/>
              <a:t>※</a:t>
            </a:r>
            <a:r>
              <a:rPr lang="ja-JP" altLang="en-US" sz="1200" dirty="0" smtClean="0"/>
              <a:t>　個</a:t>
            </a:r>
            <a:r>
              <a:rPr lang="ja-JP" altLang="en-US" sz="1200" dirty="0"/>
              <a:t>別法による制約がある場合は、「○ご利用にあたって」の欄に、禁止されている利用</a:t>
            </a:r>
            <a:r>
              <a:rPr lang="ja-JP" altLang="en-US" sz="1200" dirty="0" smtClean="0"/>
              <a:t>形態と該当する個別法名を</a:t>
            </a:r>
            <a:r>
              <a:rPr lang="ja-JP" altLang="en-US" sz="1200" dirty="0"/>
              <a:t>具体的に記載する</a:t>
            </a:r>
            <a:r>
              <a:rPr lang="ja-JP" altLang="en-US" sz="1200" dirty="0" smtClean="0"/>
              <a:t>。この</a:t>
            </a:r>
            <a:r>
              <a:rPr lang="ja-JP" altLang="en-US" sz="1200" dirty="0"/>
              <a:t>利用規約案は情報通信白書を例としているため、個別法による制約は記載していない。</a:t>
            </a:r>
          </a:p>
          <a:p>
            <a:pPr>
              <a:lnSpc>
                <a:spcPts val="1400"/>
              </a:lnSpc>
              <a:spcBef>
                <a:spcPts val="300"/>
              </a:spcBef>
            </a:pPr>
            <a:endParaRPr lang="en-US" altLang="ja-JP" sz="1200" dirty="0"/>
          </a:p>
        </p:txBody>
      </p:sp>
      <p:sp>
        <p:nvSpPr>
          <p:cNvPr id="7" name="テキスト ボックス 6"/>
          <p:cNvSpPr txBox="1"/>
          <p:nvPr/>
        </p:nvSpPr>
        <p:spPr>
          <a:xfrm>
            <a:off x="404036" y="2453951"/>
            <a:ext cx="8739964" cy="4021494"/>
          </a:xfrm>
          <a:prstGeom prst="rect">
            <a:avLst/>
          </a:prstGeom>
          <a:noFill/>
          <a:ln>
            <a:solidFill>
              <a:schemeClr val="tx1"/>
            </a:solidFill>
          </a:ln>
        </p:spPr>
        <p:txBody>
          <a:bodyPr wrap="square" rtlCol="0" anchor="ctr" anchorCtr="0">
            <a:noAutofit/>
          </a:bodyPr>
          <a:lstStyle/>
          <a:p>
            <a:pPr indent="174625"/>
            <a:r>
              <a:rPr lang="ja-JP" altLang="en-US" sz="1400" b="1" dirty="0">
                <a:latin typeface="+mn-ea"/>
                <a:ea typeface="+mn-ea"/>
              </a:rPr>
              <a:t>○ </a:t>
            </a:r>
            <a:r>
              <a:rPr lang="ja-JP" altLang="en-US" sz="1400" b="1" dirty="0" smtClean="0">
                <a:latin typeface="+mn-ea"/>
                <a:ea typeface="+mn-ea"/>
              </a:rPr>
              <a:t>ご利用にあたって</a:t>
            </a:r>
            <a:endParaRPr lang="en-US" altLang="ja-JP" sz="1400" b="1" dirty="0" smtClean="0">
              <a:latin typeface="+mn-ea"/>
              <a:ea typeface="+mn-ea"/>
            </a:endParaRPr>
          </a:p>
          <a:p>
            <a:pPr marL="252000" indent="-72000"/>
            <a:r>
              <a:rPr lang="ja-JP" altLang="en-US" sz="1200" dirty="0" smtClean="0"/>
              <a:t>・情報通信白書に掲載している情報は、第三者</a:t>
            </a:r>
            <a:r>
              <a:rPr lang="ja-JP" altLang="en-US" sz="1200" dirty="0"/>
              <a:t>の権利に抵触しないかぎり</a:t>
            </a:r>
            <a:r>
              <a:rPr lang="ja-JP" altLang="en-US" sz="1200" dirty="0" smtClean="0"/>
              <a:t>、どなたでも自由に、複製</a:t>
            </a:r>
            <a:r>
              <a:rPr lang="ja-JP" altLang="en-US" sz="1200" dirty="0"/>
              <a:t>・改変・頒布・公衆送信</a:t>
            </a:r>
            <a:r>
              <a:rPr lang="ja-JP" altLang="en-US" sz="1200" dirty="0" smtClean="0"/>
              <a:t>等のあらゆる利用ができます。商用利用も可能です。</a:t>
            </a:r>
            <a:endParaRPr lang="en-US" altLang="ja-JP" sz="1200" dirty="0" smtClean="0"/>
          </a:p>
          <a:p>
            <a:pPr lvl="0" indent="174625"/>
            <a:r>
              <a:rPr lang="ja-JP" altLang="en-US" sz="1200" dirty="0"/>
              <a:t>・利用する際には</a:t>
            </a:r>
            <a:r>
              <a:rPr lang="ja-JP" altLang="en-US" sz="1200" dirty="0" smtClean="0"/>
              <a:t>、出典の表示</a:t>
            </a:r>
            <a:r>
              <a:rPr lang="ja-JP" altLang="en-US" sz="1200" dirty="0"/>
              <a:t>をお願いします。</a:t>
            </a:r>
            <a:r>
              <a:rPr lang="ja-JP" altLang="en-US" sz="1200" dirty="0">
                <a:solidFill>
                  <a:prstClr val="black"/>
                </a:solidFill>
              </a:rPr>
              <a:t>（</a:t>
            </a:r>
            <a:r>
              <a:rPr lang="ja-JP" altLang="en-US" sz="1200" dirty="0" smtClean="0">
                <a:solidFill>
                  <a:prstClr val="black"/>
                </a:solidFill>
              </a:rPr>
              <a:t>→</a:t>
            </a:r>
            <a:r>
              <a:rPr lang="ja-JP" altLang="en-US" sz="1200" u="sng" dirty="0" smtClean="0">
                <a:solidFill>
                  <a:srgbClr val="0070C0"/>
                </a:solidFill>
              </a:rPr>
              <a:t>出典表示</a:t>
            </a:r>
            <a:r>
              <a:rPr lang="ja-JP" altLang="en-US" sz="1200" u="sng" dirty="0">
                <a:solidFill>
                  <a:srgbClr val="0070C0"/>
                </a:solidFill>
              </a:rPr>
              <a:t>の</a:t>
            </a:r>
            <a:r>
              <a:rPr lang="ja-JP" altLang="en-US" sz="1200" u="sng" dirty="0" smtClean="0">
                <a:solidFill>
                  <a:srgbClr val="0070C0"/>
                </a:solidFill>
              </a:rPr>
              <a:t>記載例</a:t>
            </a:r>
            <a:r>
              <a:rPr lang="ja-JP" altLang="en-US" sz="1200" dirty="0" smtClean="0">
                <a:solidFill>
                  <a:prstClr val="black"/>
                </a:solidFill>
              </a:rPr>
              <a:t>）</a:t>
            </a:r>
            <a:endParaRPr lang="en-US" altLang="ja-JP" sz="800" dirty="0">
              <a:solidFill>
                <a:prstClr val="black"/>
              </a:solidFill>
            </a:endParaRPr>
          </a:p>
          <a:p>
            <a:pPr indent="174625">
              <a:spcBef>
                <a:spcPts val="600"/>
              </a:spcBef>
            </a:pPr>
            <a:r>
              <a:rPr lang="ja-JP" altLang="en-US" sz="1400" b="1" dirty="0" smtClean="0">
                <a:latin typeface="+mn-ea"/>
              </a:rPr>
              <a:t>○ 詳しい</a:t>
            </a:r>
            <a:r>
              <a:rPr lang="ja-JP" altLang="en-US" sz="1400" b="1" dirty="0">
                <a:latin typeface="+mn-ea"/>
              </a:rPr>
              <a:t>利用方法について</a:t>
            </a:r>
            <a:r>
              <a:rPr lang="ja-JP" altLang="en-US" sz="1400" b="1" dirty="0" smtClean="0">
                <a:latin typeface="+mn-ea"/>
              </a:rPr>
              <a:t>は</a:t>
            </a:r>
            <a:r>
              <a:rPr lang="ja-JP" altLang="en-US" sz="1400" b="1" dirty="0">
                <a:latin typeface="+mn-ea"/>
              </a:rPr>
              <a:t>、以下をご覧</a:t>
            </a:r>
            <a:r>
              <a:rPr lang="ja-JP" altLang="en-US" sz="1400" b="1" dirty="0" smtClean="0">
                <a:latin typeface="+mn-ea"/>
              </a:rPr>
              <a:t>ください</a:t>
            </a:r>
            <a:endParaRPr lang="en-US" altLang="ja-JP" sz="1400" b="1" dirty="0">
              <a:latin typeface="+mn-ea"/>
            </a:endParaRPr>
          </a:p>
          <a:p>
            <a:pPr indent="174625"/>
            <a:r>
              <a:rPr lang="ja-JP" altLang="en-US" sz="1200" dirty="0" smtClean="0"/>
              <a:t>（１）第三者の権利を侵害しないようご注意ください。</a:t>
            </a:r>
            <a:endParaRPr lang="en-US" altLang="ja-JP" sz="1200" dirty="0" smtClean="0"/>
          </a:p>
          <a:p>
            <a:pPr marL="360000" indent="-72000"/>
            <a:r>
              <a:rPr lang="ja-JP" altLang="en-US" sz="1200" dirty="0" smtClean="0"/>
              <a:t>・第三者</a:t>
            </a:r>
            <a:r>
              <a:rPr lang="ja-JP" altLang="en-US" sz="1200" dirty="0"/>
              <a:t>が著作権を有している箇所や、第三者が著作権以外の権利（例：写真につき肖像権・パブリシティ権等）を有している情報については、利用者の責任で、個別に許諾を得て利用してください。</a:t>
            </a:r>
          </a:p>
          <a:p>
            <a:pPr marL="360000" indent="-72000"/>
            <a:r>
              <a:rPr lang="ja-JP" altLang="en-US" sz="1200" dirty="0"/>
              <a:t>・なお、数値データ、簡単な表・グラフ等には著作権はありません。また、第三者が著作権を有している情報であっても、著作権法上、引用など、著作権者の許諾無く利用できる場合があります。（→</a:t>
            </a:r>
            <a:r>
              <a:rPr lang="ja-JP" altLang="en-US" sz="1200" u="sng" dirty="0">
                <a:solidFill>
                  <a:srgbClr val="0070C0"/>
                </a:solidFill>
              </a:rPr>
              <a:t>著作権者の許諾が不要とされている利用方法</a:t>
            </a:r>
            <a:r>
              <a:rPr lang="ja-JP" altLang="en-US" sz="1200" dirty="0"/>
              <a:t>）</a:t>
            </a:r>
          </a:p>
          <a:p>
            <a:pPr indent="174625"/>
            <a:r>
              <a:rPr lang="ja-JP" altLang="en-US" sz="1200" dirty="0" smtClean="0"/>
              <a:t>（</a:t>
            </a:r>
            <a:r>
              <a:rPr lang="ja-JP" altLang="en-US" sz="1200" dirty="0"/>
              <a:t>２</a:t>
            </a:r>
            <a:r>
              <a:rPr lang="ja-JP" altLang="en-US" sz="1200" dirty="0" smtClean="0"/>
              <a:t>）クリエイティブ・コモンズ・ライセンスについて</a:t>
            </a:r>
            <a:endParaRPr lang="en-US" altLang="ja-JP" sz="1200" dirty="0" smtClean="0"/>
          </a:p>
          <a:p>
            <a:pPr marL="268288" indent="-93663"/>
            <a:r>
              <a:rPr lang="ja-JP" altLang="en-US" sz="1200" dirty="0" smtClean="0"/>
              <a:t>・掲載</a:t>
            </a:r>
            <a:r>
              <a:rPr lang="ja-JP" altLang="en-US" sz="1200" dirty="0"/>
              <a:t>され</a:t>
            </a:r>
            <a:r>
              <a:rPr lang="ja-JP" altLang="en-US" sz="1200" dirty="0" smtClean="0"/>
              <a:t>ている著作物で、</a:t>
            </a:r>
            <a:r>
              <a:rPr lang="ja-JP" altLang="en-US" sz="1200" dirty="0"/>
              <a:t>国</a:t>
            </a:r>
            <a:r>
              <a:rPr lang="ja-JP" altLang="en-US" sz="1200" dirty="0" smtClean="0"/>
              <a:t>が著作権を保有するものは、自由な利用を認める「</a:t>
            </a:r>
            <a:r>
              <a:rPr lang="ja-JP" altLang="en-US" sz="1200" u="sng" dirty="0">
                <a:solidFill>
                  <a:srgbClr val="0070C0"/>
                </a:solidFill>
              </a:rPr>
              <a:t>クリエイティブ・コモンズ・ライセンス　表示 </a:t>
            </a:r>
            <a:r>
              <a:rPr lang="en-US" altLang="ja-JP" sz="1200" u="sng" dirty="0">
                <a:solidFill>
                  <a:srgbClr val="0070C0"/>
                </a:solidFill>
              </a:rPr>
              <a:t>2.1 </a:t>
            </a:r>
            <a:r>
              <a:rPr lang="ja-JP" altLang="en-US" sz="1200" u="sng" dirty="0">
                <a:solidFill>
                  <a:srgbClr val="0070C0"/>
                </a:solidFill>
              </a:rPr>
              <a:t>日本</a:t>
            </a:r>
            <a:r>
              <a:rPr lang="ja-JP" altLang="en-US" sz="1200" dirty="0" smtClean="0"/>
              <a:t>」により利用を許諾しています。</a:t>
            </a:r>
            <a:endParaRPr lang="en-US" altLang="ja-JP" sz="1200" dirty="0" smtClean="0"/>
          </a:p>
          <a:p>
            <a:pPr marL="268288" indent="-93663"/>
            <a:r>
              <a:rPr lang="ja-JP" altLang="en-US" sz="1200" dirty="0" smtClean="0"/>
              <a:t>・</a:t>
            </a:r>
            <a:r>
              <a:rPr lang="ja-JP" altLang="en-US" sz="1200" dirty="0"/>
              <a:t>数値データ、簡単な表・グラフ等には著作権は</a:t>
            </a:r>
            <a:r>
              <a:rPr lang="ja-JP" altLang="en-US" sz="1200" dirty="0" smtClean="0"/>
              <a:t>ありませんので、自由にご利用いただけるものですが、出典表示をお願いしています。</a:t>
            </a:r>
            <a:endParaRPr lang="en-US" altLang="ja-JP" sz="1200" dirty="0" smtClean="0"/>
          </a:p>
          <a:p>
            <a:pPr marL="268288" indent="-93663"/>
            <a:endParaRPr lang="en-US" altLang="ja-JP" sz="500" dirty="0" smtClean="0">
              <a:latin typeface="HGP創英角ｺﾞｼｯｸUB" pitchFamily="50" charset="-128"/>
              <a:ea typeface="HGP創英角ｺﾞｼｯｸUB" pitchFamily="50" charset="-128"/>
            </a:endParaRPr>
          </a:p>
          <a:p>
            <a:pPr marL="268288" indent="-93663"/>
            <a:r>
              <a:rPr lang="ja-JP" altLang="en-US" sz="1400" b="1" dirty="0" smtClean="0">
                <a:latin typeface="+mn-ea"/>
                <a:ea typeface="+mn-ea"/>
              </a:rPr>
              <a:t>○ </a:t>
            </a:r>
            <a:r>
              <a:rPr lang="ja-JP" altLang="en-US" sz="1400" b="1" dirty="0">
                <a:latin typeface="+mn-ea"/>
                <a:ea typeface="+mn-ea"/>
              </a:rPr>
              <a:t>免責事項</a:t>
            </a:r>
            <a:endParaRPr lang="en-US" altLang="ja-JP" sz="1400" b="1" dirty="0">
              <a:latin typeface="+mn-ea"/>
              <a:ea typeface="+mn-ea"/>
            </a:endParaRPr>
          </a:p>
          <a:p>
            <a:pPr marL="268288" indent="-93663"/>
            <a:endParaRPr lang="en-US" altLang="ja-JP" sz="500" dirty="0" smtClean="0"/>
          </a:p>
          <a:p>
            <a:pPr marL="268288" indent="-93663"/>
            <a:r>
              <a:rPr lang="ja-JP" altLang="en-US" sz="1200" dirty="0" smtClean="0"/>
              <a:t>・</a:t>
            </a:r>
            <a:r>
              <a:rPr lang="ja-JP" altLang="en-US" sz="1200" dirty="0"/>
              <a:t>掲載されている情報の正確さについては万全を期しておりますが、万が一、誤りなどありましたら下記までご連絡ください。</a:t>
            </a:r>
            <a:endParaRPr lang="en-US" altLang="ja-JP" sz="1200" dirty="0"/>
          </a:p>
          <a:p>
            <a:pPr marL="268288" indent="-93663"/>
            <a:r>
              <a:rPr lang="ja-JP" altLang="en-US" sz="1200" dirty="0" smtClean="0"/>
              <a:t>・掲載</a:t>
            </a:r>
            <a:r>
              <a:rPr lang="ja-JP" altLang="en-US" sz="1200" dirty="0"/>
              <a:t>している情報を用いたことで、利用者に損失等が発生した場合でも</a:t>
            </a:r>
            <a:r>
              <a:rPr lang="ja-JP" altLang="en-US" sz="1200" dirty="0" smtClean="0"/>
              <a:t>、</a:t>
            </a:r>
            <a:r>
              <a:rPr lang="ja-JP" altLang="en-US" sz="1200" dirty="0"/>
              <a:t> 国</a:t>
            </a:r>
            <a:r>
              <a:rPr lang="ja-JP" altLang="en-US" sz="1200" dirty="0" smtClean="0"/>
              <a:t>は</a:t>
            </a:r>
            <a:r>
              <a:rPr lang="ja-JP" altLang="en-US" sz="1200" dirty="0"/>
              <a:t>責任を負いかねます</a:t>
            </a:r>
            <a:r>
              <a:rPr lang="ja-JP" altLang="en-US" sz="1200" dirty="0" smtClean="0"/>
              <a:t>。</a:t>
            </a:r>
            <a:endParaRPr lang="en-US" altLang="ja-JP" sz="1200" dirty="0" smtClean="0"/>
          </a:p>
          <a:p>
            <a:pPr marL="268288" indent="-93663"/>
            <a:r>
              <a:rPr lang="ja-JP" altLang="en-US" sz="1200" dirty="0" smtClean="0"/>
              <a:t>・第三者の権利に抵触したことによる損害について、</a:t>
            </a:r>
            <a:r>
              <a:rPr lang="ja-JP" altLang="en-US" sz="1200" dirty="0"/>
              <a:t> </a:t>
            </a:r>
            <a:r>
              <a:rPr lang="ja-JP" altLang="en-US" sz="1200" dirty="0" smtClean="0"/>
              <a:t>国は責任を負いかねます。</a:t>
            </a:r>
            <a:endParaRPr lang="en-US" altLang="ja-JP" sz="1200" dirty="0"/>
          </a:p>
          <a:p>
            <a:pPr marL="268288" indent="-93663"/>
            <a:endParaRPr lang="en-US" altLang="ja-JP" sz="500" dirty="0" smtClean="0">
              <a:latin typeface="HGP創英角ｺﾞｼｯｸUB" pitchFamily="50" charset="-128"/>
              <a:ea typeface="HGP創英角ｺﾞｼｯｸUB" pitchFamily="50" charset="-128"/>
            </a:endParaRPr>
          </a:p>
          <a:p>
            <a:pPr marL="268288" indent="-93663"/>
            <a:r>
              <a:rPr lang="ja-JP" altLang="en-US" sz="1400" b="1" dirty="0" smtClean="0">
                <a:latin typeface="+mn-ea"/>
                <a:ea typeface="+mn-ea"/>
              </a:rPr>
              <a:t>○ お問合せ先</a:t>
            </a:r>
            <a:r>
              <a:rPr lang="ja-JP" altLang="en-US" sz="1400" b="1" dirty="0">
                <a:latin typeface="+mn-ea"/>
                <a:ea typeface="+mn-ea"/>
              </a:rPr>
              <a:t>　</a:t>
            </a:r>
            <a:r>
              <a:rPr lang="ja-JP" altLang="en-US" sz="1400" b="1" dirty="0" smtClean="0">
                <a:latin typeface="+mn-ea"/>
                <a:ea typeface="+mn-ea"/>
              </a:rPr>
              <a:t>（略）</a:t>
            </a:r>
          </a:p>
        </p:txBody>
      </p:sp>
    </p:spTree>
    <p:extLst>
      <p:ext uri="{BB962C8B-B14F-4D97-AF65-F5344CB8AC3E}">
        <p14:creationId xmlns:p14="http://schemas.microsoft.com/office/powerpoint/2010/main" val="8428500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14</a:t>
            </a:fld>
            <a:endParaRPr lang="ja-JP" altLang="en-US" dirty="0"/>
          </a:p>
        </p:txBody>
      </p:sp>
      <p:sp>
        <p:nvSpPr>
          <p:cNvPr id="15365" name="タイトル 1"/>
          <p:cNvSpPr>
            <a:spLocks noGrp="1"/>
          </p:cNvSpPr>
          <p:nvPr>
            <p:ph type="title"/>
          </p:nvPr>
        </p:nvSpPr>
        <p:spPr>
          <a:xfrm>
            <a:off x="404191" y="165653"/>
            <a:ext cx="8229600" cy="791610"/>
          </a:xfrm>
        </p:spPr>
        <p:txBody>
          <a:bodyPr/>
          <a:lstStyle/>
          <a:p>
            <a:pPr eaLnBrk="1" hangingPunct="1"/>
            <a:r>
              <a:rPr lang="ja-JP" altLang="en-US" sz="2100" dirty="0" smtClean="0"/>
              <a:t>（８）利用規約</a:t>
            </a:r>
            <a:r>
              <a:rPr lang="ja-JP" altLang="en-US" sz="2100" dirty="0"/>
              <a:t>案③</a:t>
            </a:r>
            <a:r>
              <a:rPr lang="ja-JP" altLang="en-US" sz="2100" dirty="0" smtClean="0"/>
              <a:t>（今後</a:t>
            </a:r>
            <a:r>
              <a:rPr lang="ja-JP" altLang="en-US" sz="2100" dirty="0"/>
              <a:t>作成する</a:t>
            </a:r>
            <a:r>
              <a:rPr lang="ja-JP" altLang="en-US" sz="2100" dirty="0" smtClean="0"/>
              <a:t>データ等の場合）</a:t>
            </a:r>
            <a:r>
              <a:rPr lang="ja-JP" altLang="en-US" sz="2100" dirty="0">
                <a:solidFill>
                  <a:srgbClr val="FF0000"/>
                </a:solidFill>
              </a:rPr>
              <a:t>（たたき台）</a:t>
            </a:r>
            <a:endParaRPr lang="ja-JP" altLang="en-US" sz="2100" dirty="0" smtClean="0"/>
          </a:p>
        </p:txBody>
      </p:sp>
      <p:sp>
        <p:nvSpPr>
          <p:cNvPr id="2" name="コンテンツ プレースホルダー 1"/>
          <p:cNvSpPr>
            <a:spLocks noGrp="1"/>
          </p:cNvSpPr>
          <p:nvPr>
            <p:ph sz="quarter" idx="1"/>
          </p:nvPr>
        </p:nvSpPr>
        <p:spPr>
          <a:xfrm>
            <a:off x="436651" y="972618"/>
            <a:ext cx="8676527" cy="1071938"/>
          </a:xfrm>
        </p:spPr>
        <p:txBody>
          <a:bodyPr/>
          <a:lstStyle/>
          <a:p>
            <a:pPr>
              <a:lnSpc>
                <a:spcPts val="1400"/>
              </a:lnSpc>
              <a:spcBef>
                <a:spcPts val="300"/>
              </a:spcBef>
            </a:pPr>
            <a:r>
              <a:rPr lang="ja-JP" altLang="en-US" sz="1200" dirty="0"/>
              <a:t>情報通信</a:t>
            </a:r>
            <a:r>
              <a:rPr lang="ja-JP" altLang="en-US" sz="1200" dirty="0" smtClean="0"/>
              <a:t>白書のケーススタディで</a:t>
            </a:r>
            <a:r>
              <a:rPr lang="ja-JP" altLang="en-US" sz="1200" dirty="0"/>
              <a:t>用いた★マークは、自由に二次利用できない箇所を明示</a:t>
            </a:r>
            <a:r>
              <a:rPr lang="ja-JP" altLang="en-US" sz="1200" dirty="0" smtClean="0"/>
              <a:t>する試み</a:t>
            </a:r>
            <a:r>
              <a:rPr lang="ja-JP" altLang="en-US" sz="1200" dirty="0"/>
              <a:t>で</a:t>
            </a:r>
            <a:r>
              <a:rPr lang="ja-JP" altLang="en-US" sz="1200" dirty="0" smtClean="0"/>
              <a:t>あるが、二次利用できない理由が、第三者</a:t>
            </a:r>
            <a:r>
              <a:rPr lang="ja-JP" altLang="en-US" sz="1200" dirty="0"/>
              <a:t>の</a:t>
            </a:r>
            <a:r>
              <a:rPr lang="ja-JP" altLang="en-US" sz="1200" dirty="0" smtClean="0"/>
              <a:t>著作権が存するからなのか、著作権以外の肖像権等が存するからなのかは</a:t>
            </a:r>
            <a:r>
              <a:rPr lang="ja-JP" altLang="en-US" sz="1200" dirty="0"/>
              <a:t>明確</a:t>
            </a:r>
            <a:r>
              <a:rPr lang="ja-JP" altLang="en-US" sz="1200" dirty="0" smtClean="0"/>
              <a:t>にして</a:t>
            </a:r>
            <a:r>
              <a:rPr lang="ja-JP" altLang="en-US" sz="1200" dirty="0"/>
              <a:t>いない。これは過去のデータにおいて、確認作業を行う作業負担等を考慮したものである。</a:t>
            </a:r>
            <a:endParaRPr lang="en-US" altLang="ja-JP" sz="1200" dirty="0"/>
          </a:p>
          <a:p>
            <a:pPr>
              <a:lnSpc>
                <a:spcPts val="1400"/>
              </a:lnSpc>
              <a:spcBef>
                <a:spcPts val="300"/>
              </a:spcBef>
            </a:pPr>
            <a:r>
              <a:rPr lang="ja-JP" altLang="en-US" sz="1200" dirty="0"/>
              <a:t>今後作成</a:t>
            </a:r>
            <a:r>
              <a:rPr lang="ja-JP" altLang="en-US" sz="1200" dirty="0" smtClean="0"/>
              <a:t>する公共データ</a:t>
            </a:r>
            <a:r>
              <a:rPr lang="ja-JP" altLang="en-US" sz="1200" dirty="0"/>
              <a:t>については</a:t>
            </a:r>
            <a:r>
              <a:rPr lang="ja-JP" altLang="en-US" sz="1200" dirty="0" smtClean="0"/>
              <a:t>、自由に二次利用ができない理由を白書の素材の出典とともに表記しておく</a:t>
            </a:r>
            <a:r>
              <a:rPr lang="ja-JP" altLang="en-US" sz="1200" dirty="0"/>
              <a:t>ことで</a:t>
            </a:r>
            <a:r>
              <a:rPr lang="ja-JP" altLang="en-US" sz="1200" dirty="0" smtClean="0"/>
              <a:t>、個別の権利処理をしようとする利用者の便宜をできる限り図るようにすることができる。下記は、そのような場合の規約案である。</a:t>
            </a:r>
            <a:endParaRPr lang="en-US" altLang="ja-JP" sz="1200" dirty="0" smtClean="0"/>
          </a:p>
          <a:p>
            <a:pPr>
              <a:lnSpc>
                <a:spcPts val="1400"/>
              </a:lnSpc>
              <a:spcBef>
                <a:spcPts val="300"/>
              </a:spcBef>
            </a:pPr>
            <a:r>
              <a:rPr lang="ja-JP" altLang="en-US" sz="1200" dirty="0" smtClean="0"/>
              <a:t>２</a:t>
            </a:r>
            <a:r>
              <a:rPr lang="ja-JP" altLang="en-US" sz="1200" dirty="0"/>
              <a:t>）の</a:t>
            </a:r>
            <a:r>
              <a:rPr lang="en-US" altLang="ja-JP" sz="1200" dirty="0" smtClean="0"/>
              <a:t>【</a:t>
            </a:r>
            <a:r>
              <a:rPr lang="ja-JP" altLang="en-US" sz="1200" dirty="0" smtClean="0"/>
              <a:t>　</a:t>
            </a:r>
            <a:r>
              <a:rPr lang="en-US" altLang="ja-JP" sz="1200" dirty="0" smtClean="0"/>
              <a:t>】</a:t>
            </a:r>
            <a:r>
              <a:rPr lang="ja-JP" altLang="en-US" sz="1200" dirty="0"/>
              <a:t>内の言葉が表記されている素材については、利用する際に制約があるという整理である</a:t>
            </a:r>
            <a:r>
              <a:rPr lang="ja-JP" altLang="en-US" sz="1200" dirty="0" smtClean="0"/>
              <a:t>。また総務省名</a:t>
            </a:r>
            <a:r>
              <a:rPr lang="ja-JP" altLang="en-US" sz="1200" dirty="0"/>
              <a:t>で出典表記をする場合は確実に権利処理を</a:t>
            </a:r>
            <a:r>
              <a:rPr lang="ja-JP" altLang="en-US" sz="1200" dirty="0" smtClean="0"/>
              <a:t>行ったものに限る。</a:t>
            </a:r>
            <a:r>
              <a:rPr lang="ja-JP" altLang="en-US" sz="1200" dirty="0"/>
              <a:t>権利処理ができない場合は、</a:t>
            </a:r>
            <a:r>
              <a:rPr lang="en-US" altLang="ja-JP" sz="1200" dirty="0"/>
              <a:t>2</a:t>
            </a:r>
            <a:r>
              <a:rPr lang="en-US" altLang="ja-JP" sz="1200" dirty="0" smtClean="0"/>
              <a:t>)【</a:t>
            </a:r>
            <a:r>
              <a:rPr lang="ja-JP" altLang="en-US" sz="1200" dirty="0" smtClean="0"/>
              <a:t>　</a:t>
            </a:r>
            <a:r>
              <a:rPr lang="en-US" altLang="ja-JP" sz="1200" dirty="0" smtClean="0"/>
              <a:t>】</a:t>
            </a:r>
            <a:r>
              <a:rPr lang="ja-JP" altLang="en-US" sz="1200" dirty="0"/>
              <a:t>の表記を利用する</a:t>
            </a:r>
            <a:r>
              <a:rPr lang="ja-JP" altLang="en-US" sz="1200" dirty="0" smtClean="0"/>
              <a:t>。</a:t>
            </a:r>
            <a:endParaRPr lang="en-US" altLang="ja-JP" sz="1200" dirty="0" smtClean="0"/>
          </a:p>
          <a:p>
            <a:pPr marL="270000" indent="-270000">
              <a:lnSpc>
                <a:spcPts val="1400"/>
              </a:lnSpc>
              <a:spcBef>
                <a:spcPts val="300"/>
              </a:spcBef>
              <a:buNone/>
            </a:pPr>
            <a:r>
              <a:rPr lang="en-US" altLang="ja-JP" sz="1200" dirty="0"/>
              <a:t>※</a:t>
            </a:r>
            <a:r>
              <a:rPr lang="ja-JP" altLang="en-US" sz="1200" dirty="0"/>
              <a:t>　個別法による制約がある場合は、「○ご利用にあたって」の欄に、禁止されている利用形態と該当する個別法名を具体的に記載する。この利用規約案は情報通信白書を例としているため、個別法による制約は記載していない。</a:t>
            </a:r>
          </a:p>
          <a:p>
            <a:pPr marL="0" indent="0">
              <a:lnSpc>
                <a:spcPts val="1400"/>
              </a:lnSpc>
              <a:spcBef>
                <a:spcPts val="300"/>
              </a:spcBef>
              <a:buNone/>
            </a:pPr>
            <a:endParaRPr lang="en-US" altLang="ja-JP" sz="1200" dirty="0"/>
          </a:p>
          <a:p>
            <a:pPr>
              <a:lnSpc>
                <a:spcPts val="1400"/>
              </a:lnSpc>
              <a:spcBef>
                <a:spcPts val="300"/>
              </a:spcBef>
            </a:pPr>
            <a:endParaRPr lang="en-US" altLang="ja-JP" sz="1200" dirty="0"/>
          </a:p>
        </p:txBody>
      </p:sp>
      <p:sp>
        <p:nvSpPr>
          <p:cNvPr id="6" name="テキスト ボックス 5"/>
          <p:cNvSpPr txBox="1"/>
          <p:nvPr/>
        </p:nvSpPr>
        <p:spPr>
          <a:xfrm>
            <a:off x="365936" y="2771854"/>
            <a:ext cx="8739964" cy="3759589"/>
          </a:xfrm>
          <a:prstGeom prst="rect">
            <a:avLst/>
          </a:prstGeom>
          <a:noFill/>
          <a:ln>
            <a:solidFill>
              <a:schemeClr val="tx1"/>
            </a:solidFill>
          </a:ln>
        </p:spPr>
        <p:txBody>
          <a:bodyPr wrap="square" rtlCol="0" anchor="ctr" anchorCtr="0">
            <a:noAutofit/>
          </a:bodyPr>
          <a:lstStyle/>
          <a:p>
            <a:pPr indent="174625"/>
            <a:r>
              <a:rPr lang="ja-JP" altLang="en-US" sz="1200" b="1" dirty="0">
                <a:latin typeface="+mn-ea"/>
                <a:ea typeface="+mn-ea"/>
              </a:rPr>
              <a:t>○ </a:t>
            </a:r>
            <a:r>
              <a:rPr lang="ja-JP" altLang="en-US" sz="1200" b="1" dirty="0" smtClean="0">
                <a:latin typeface="+mn-ea"/>
                <a:ea typeface="+mn-ea"/>
              </a:rPr>
              <a:t>ご利用にあたって</a:t>
            </a:r>
            <a:endParaRPr lang="en-US" altLang="ja-JP" sz="1200" b="1" dirty="0" smtClean="0">
              <a:latin typeface="+mn-ea"/>
              <a:ea typeface="+mn-ea"/>
            </a:endParaRPr>
          </a:p>
          <a:p>
            <a:pPr marL="269875" indent="-95250"/>
            <a:r>
              <a:rPr lang="ja-JP" altLang="en-US" sz="1200" dirty="0" smtClean="0"/>
              <a:t>・情報通信白書に掲載している情報は、第三者</a:t>
            </a:r>
            <a:r>
              <a:rPr lang="ja-JP" altLang="en-US" sz="1200" dirty="0"/>
              <a:t>の権利に抵触しないかぎり、どなたでも自由に、複製・改変・頒布・公衆送信等のあらゆる利用ができます。商用利用も可能です。</a:t>
            </a:r>
            <a:endParaRPr lang="en-US" altLang="ja-JP" sz="1200" dirty="0"/>
          </a:p>
          <a:p>
            <a:pPr indent="174625"/>
            <a:r>
              <a:rPr lang="ja-JP" altLang="en-US" sz="1200" dirty="0"/>
              <a:t>・利用する際には、出典の表示をお願いします。</a:t>
            </a:r>
            <a:r>
              <a:rPr lang="ja-JP" altLang="en-US" sz="1200" dirty="0">
                <a:solidFill>
                  <a:prstClr val="black"/>
                </a:solidFill>
              </a:rPr>
              <a:t>（→</a:t>
            </a:r>
            <a:r>
              <a:rPr lang="ja-JP" altLang="en-US" sz="1200" u="sng" dirty="0">
                <a:solidFill>
                  <a:srgbClr val="0070C0"/>
                </a:solidFill>
              </a:rPr>
              <a:t>出典表示の</a:t>
            </a:r>
            <a:r>
              <a:rPr lang="ja-JP" altLang="en-US" sz="1200" u="sng" dirty="0" smtClean="0">
                <a:solidFill>
                  <a:srgbClr val="0070C0"/>
                </a:solidFill>
              </a:rPr>
              <a:t>記載例</a:t>
            </a:r>
            <a:r>
              <a:rPr lang="ja-JP" altLang="en-US" sz="1200" dirty="0" smtClean="0">
                <a:solidFill>
                  <a:prstClr val="black"/>
                </a:solidFill>
              </a:rPr>
              <a:t>）</a:t>
            </a:r>
            <a:endParaRPr lang="en-US" altLang="ja-JP" sz="1200" dirty="0" smtClean="0"/>
          </a:p>
          <a:p>
            <a:pPr indent="174625">
              <a:spcBef>
                <a:spcPts val="600"/>
              </a:spcBef>
            </a:pPr>
            <a:r>
              <a:rPr lang="ja-JP" altLang="en-US" sz="1200" b="1" dirty="0">
                <a:latin typeface="+mn-ea"/>
              </a:rPr>
              <a:t>○ 詳しい利用方法については、以下をご覧ください</a:t>
            </a:r>
            <a:endParaRPr lang="en-US" altLang="ja-JP" sz="1200" b="1" dirty="0">
              <a:latin typeface="+mn-ea"/>
            </a:endParaRPr>
          </a:p>
          <a:p>
            <a:pPr indent="174625"/>
            <a:r>
              <a:rPr lang="ja-JP" altLang="en-US" sz="1200" dirty="0" smtClean="0"/>
              <a:t>（１）第三者の権利を侵害しないようご注意ください。</a:t>
            </a:r>
            <a:endParaRPr lang="en-US" altLang="ja-JP" sz="1200" dirty="0" smtClean="0"/>
          </a:p>
          <a:p>
            <a:pPr marL="268288" indent="-93663"/>
            <a:r>
              <a:rPr lang="ja-JP" altLang="en-US" sz="1200" dirty="0"/>
              <a:t>・国以外の第三者が著作権を保有している箇所については、当該第三者にお問い合わせいただくか、</a:t>
            </a:r>
            <a:r>
              <a:rPr lang="ja-JP" altLang="en-US" sz="1200" dirty="0" smtClean="0"/>
              <a:t>著作権者の許諾が不要とされている利用の</a:t>
            </a:r>
            <a:r>
              <a:rPr lang="ja-JP" altLang="en-US" sz="1200" dirty="0"/>
              <a:t>範囲内でご利用ください。（</a:t>
            </a:r>
            <a:r>
              <a:rPr lang="ja-JP" altLang="en-US" sz="1200" dirty="0" smtClean="0"/>
              <a:t>→</a:t>
            </a:r>
            <a:r>
              <a:rPr lang="ja-JP" altLang="en-US" sz="1200" u="sng" dirty="0">
                <a:solidFill>
                  <a:srgbClr val="0070C0"/>
                </a:solidFill>
              </a:rPr>
              <a:t>著作権者の許諾が不要とされている利用方法</a:t>
            </a:r>
            <a:r>
              <a:rPr lang="ja-JP" altLang="en-US" sz="1200" dirty="0" smtClean="0"/>
              <a:t>）</a:t>
            </a:r>
            <a:endParaRPr lang="ja-JP" altLang="en-US" sz="1200" dirty="0"/>
          </a:p>
          <a:p>
            <a:pPr marL="268288" indent="-93663"/>
            <a:r>
              <a:rPr lang="ja-JP" altLang="en-US" sz="1200" dirty="0" smtClean="0">
                <a:solidFill>
                  <a:srgbClr val="00B050"/>
                </a:solidFill>
              </a:rPr>
              <a:t>　</a:t>
            </a:r>
            <a:r>
              <a:rPr lang="en-US" altLang="ja-JP" sz="1200" dirty="0" smtClean="0"/>
              <a:t>※ </a:t>
            </a:r>
            <a:r>
              <a:rPr lang="ja-JP" altLang="en-US" sz="1200" dirty="0" smtClean="0"/>
              <a:t>第三者</a:t>
            </a:r>
            <a:r>
              <a:rPr lang="ja-JP" altLang="en-US" sz="1200" dirty="0"/>
              <a:t>が著作権を保有している箇所は、以下のように表記されています。</a:t>
            </a:r>
          </a:p>
          <a:p>
            <a:pPr marL="268288" indent="-93663"/>
            <a:r>
              <a:rPr lang="ja-JP" altLang="en-US" sz="1200" dirty="0"/>
              <a:t> </a:t>
            </a:r>
            <a:r>
              <a:rPr lang="ja-JP" altLang="en-US" sz="1200" dirty="0" smtClean="0"/>
              <a:t>　　</a:t>
            </a:r>
            <a:r>
              <a:rPr lang="en-US" altLang="ja-JP" sz="1200" dirty="0" smtClean="0"/>
              <a:t>【</a:t>
            </a:r>
            <a:r>
              <a:rPr lang="ja-JP" altLang="en-US" sz="1200" dirty="0"/>
              <a:t>表記例：「出典：○○調査（○○社）」</a:t>
            </a:r>
            <a:r>
              <a:rPr lang="en-US" altLang="ja-JP" sz="1200" dirty="0"/>
              <a:t>】</a:t>
            </a:r>
            <a:r>
              <a:rPr lang="ja-JP" altLang="en-US" sz="1200" dirty="0"/>
              <a:t>（第三者により二次利用が許諾されている場合はその旨を記載してあります</a:t>
            </a:r>
            <a:r>
              <a:rPr lang="ja-JP" altLang="en-US" sz="1200" dirty="0" smtClean="0"/>
              <a:t>）</a:t>
            </a:r>
            <a:endParaRPr lang="en-US" altLang="ja-JP" sz="1200" dirty="0" smtClean="0"/>
          </a:p>
          <a:p>
            <a:pPr marL="268288" indent="-93663"/>
            <a:r>
              <a:rPr lang="ja-JP" altLang="en-US" sz="1200" dirty="0"/>
              <a:t>・著作権以外の第三者の権利（例：写真につき肖像権・パブリシティ権など）がある情報を利用する場合は、個別に権利者にお問い合わせください。</a:t>
            </a:r>
          </a:p>
          <a:p>
            <a:pPr marL="268288" indent="-93663"/>
            <a:r>
              <a:rPr lang="ja-JP" altLang="en-US" sz="1200" dirty="0" smtClean="0"/>
              <a:t>　</a:t>
            </a:r>
            <a:r>
              <a:rPr lang="en-US" altLang="ja-JP" sz="1200" dirty="0" smtClean="0"/>
              <a:t>※ </a:t>
            </a:r>
            <a:r>
              <a:rPr lang="ja-JP" altLang="en-US" sz="1200" dirty="0" smtClean="0"/>
              <a:t>第三者</a:t>
            </a:r>
            <a:r>
              <a:rPr lang="ja-JP" altLang="en-US" sz="1200" dirty="0"/>
              <a:t>が権利を有する箇所は、以下のように表記されています。</a:t>
            </a:r>
          </a:p>
          <a:p>
            <a:pPr marL="268288" indent="-93663"/>
            <a:r>
              <a:rPr lang="ja-JP" altLang="en-US" sz="1200" dirty="0" smtClean="0"/>
              <a:t>　　　</a:t>
            </a:r>
            <a:r>
              <a:rPr lang="en-US" altLang="ja-JP" sz="1200" dirty="0" smtClean="0"/>
              <a:t>【</a:t>
            </a:r>
            <a:r>
              <a:rPr lang="ja-JP" altLang="en-US" sz="1200" dirty="0"/>
              <a:t>表記例：「注：上記の写真には肖像権が</a:t>
            </a:r>
            <a:r>
              <a:rPr lang="ja-JP" altLang="en-US" sz="1200" dirty="0" smtClean="0"/>
              <a:t>あります」</a:t>
            </a:r>
            <a:r>
              <a:rPr lang="ja-JP" altLang="en-US" sz="1200" dirty="0"/>
              <a:t>等</a:t>
            </a:r>
            <a:r>
              <a:rPr lang="en-US" altLang="ja-JP" sz="1200" dirty="0"/>
              <a:t>】</a:t>
            </a:r>
          </a:p>
          <a:p>
            <a:pPr indent="174625">
              <a:spcBef>
                <a:spcPts val="600"/>
              </a:spcBef>
            </a:pPr>
            <a:r>
              <a:rPr lang="ja-JP" altLang="en-US" sz="1200" dirty="0"/>
              <a:t>（２）クリエイティブ・コモンズ・ライセンスについて</a:t>
            </a:r>
            <a:endParaRPr lang="en-US" altLang="ja-JP" sz="1200" dirty="0"/>
          </a:p>
          <a:p>
            <a:pPr marL="268288" indent="-93663"/>
            <a:r>
              <a:rPr lang="ja-JP" altLang="en-US" sz="1200" dirty="0"/>
              <a:t>・掲載されている著作物で、国が著作権を保有するものは、自由な利用を認める「</a:t>
            </a:r>
            <a:r>
              <a:rPr lang="ja-JP" altLang="en-US" sz="1200" u="sng" dirty="0">
                <a:solidFill>
                  <a:srgbClr val="0070C0"/>
                </a:solidFill>
              </a:rPr>
              <a:t>クリエイティブ・コモンズ・ライセンス　表示 </a:t>
            </a:r>
            <a:r>
              <a:rPr lang="en-US" altLang="ja-JP" sz="1200" u="sng" dirty="0">
                <a:solidFill>
                  <a:srgbClr val="0070C0"/>
                </a:solidFill>
              </a:rPr>
              <a:t>2.1 </a:t>
            </a:r>
            <a:r>
              <a:rPr lang="ja-JP" altLang="en-US" sz="1200" u="sng" dirty="0">
                <a:solidFill>
                  <a:srgbClr val="0070C0"/>
                </a:solidFill>
              </a:rPr>
              <a:t>日本</a:t>
            </a:r>
            <a:r>
              <a:rPr lang="ja-JP" altLang="en-US" sz="1200" dirty="0"/>
              <a:t>」により利用を許諾しています。）</a:t>
            </a:r>
            <a:endParaRPr lang="en-US" altLang="ja-JP" sz="1200" dirty="0"/>
          </a:p>
          <a:p>
            <a:pPr marL="268288" indent="-93663"/>
            <a:r>
              <a:rPr lang="ja-JP" altLang="en-US" sz="1200" dirty="0"/>
              <a:t>・数値データ、簡単な表・グラフ等には著作権はありませんので、自由にご利用いただけるものですが、出典表示をお願いしています</a:t>
            </a:r>
            <a:r>
              <a:rPr lang="ja-JP" altLang="en-US" sz="1200" dirty="0" smtClean="0"/>
              <a:t>。</a:t>
            </a:r>
            <a:endParaRPr lang="en-US" altLang="ja-JP" sz="1200" dirty="0" smtClean="0"/>
          </a:p>
          <a:p>
            <a:pPr marL="268288" indent="-93663">
              <a:spcBef>
                <a:spcPts val="600"/>
              </a:spcBef>
            </a:pPr>
            <a:r>
              <a:rPr lang="ja-JP" altLang="en-US" sz="1200" b="1" dirty="0">
                <a:latin typeface="+mn-ea"/>
              </a:rPr>
              <a:t>○ </a:t>
            </a:r>
            <a:r>
              <a:rPr lang="ja-JP" altLang="en-US" sz="1200" b="1" dirty="0" smtClean="0">
                <a:latin typeface="+mn-ea"/>
              </a:rPr>
              <a:t>免責事項、お問い合わせ先　（略）</a:t>
            </a:r>
            <a:endParaRPr lang="en-US" altLang="ja-JP" sz="1200" b="1" dirty="0">
              <a:latin typeface="+mn-ea"/>
            </a:endParaRPr>
          </a:p>
        </p:txBody>
      </p:sp>
    </p:spTree>
    <p:extLst>
      <p:ext uri="{BB962C8B-B14F-4D97-AF65-F5344CB8AC3E}">
        <p14:creationId xmlns:p14="http://schemas.microsoft.com/office/powerpoint/2010/main" val="25513238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solidFill>
                  <a:schemeClr val="tx1"/>
                </a:solidFill>
              </a:rPr>
              <a:pPr>
                <a:defRPr/>
              </a:pPr>
              <a:t>15</a:t>
            </a:fld>
            <a:endParaRPr lang="ja-JP" altLang="en-US" dirty="0">
              <a:solidFill>
                <a:schemeClr val="tx1"/>
              </a:solidFill>
            </a:endParaRPr>
          </a:p>
        </p:txBody>
      </p:sp>
      <p:sp>
        <p:nvSpPr>
          <p:cNvPr id="12" name="タイトル 1"/>
          <p:cNvSpPr>
            <a:spLocks noGrp="1"/>
          </p:cNvSpPr>
          <p:nvPr>
            <p:ph type="title"/>
          </p:nvPr>
        </p:nvSpPr>
        <p:spPr>
          <a:xfrm>
            <a:off x="404191" y="165653"/>
            <a:ext cx="8229600" cy="791610"/>
          </a:xfrm>
        </p:spPr>
        <p:txBody>
          <a:bodyPr/>
          <a:lstStyle/>
          <a:p>
            <a:pPr eaLnBrk="1" hangingPunct="1"/>
            <a:r>
              <a:rPr lang="ja-JP" altLang="en-US" sz="2400" dirty="0" smtClean="0"/>
              <a:t>（９）契約書に盛り込むべき条文案</a:t>
            </a:r>
            <a:r>
              <a:rPr lang="ja-JP" altLang="en-US" sz="2400" dirty="0">
                <a:solidFill>
                  <a:srgbClr val="FF0000"/>
                </a:solidFill>
              </a:rPr>
              <a:t>（たたき台）</a:t>
            </a:r>
            <a:endParaRPr lang="ja-JP" altLang="en-US" sz="2400" dirty="0" smtClean="0"/>
          </a:p>
        </p:txBody>
      </p:sp>
      <p:sp>
        <p:nvSpPr>
          <p:cNvPr id="13" name="コンテンツ プレースホルダー 1"/>
          <p:cNvSpPr>
            <a:spLocks noGrp="1"/>
          </p:cNvSpPr>
          <p:nvPr>
            <p:ph sz="quarter" idx="1"/>
          </p:nvPr>
        </p:nvSpPr>
        <p:spPr>
          <a:xfrm>
            <a:off x="298423" y="972618"/>
            <a:ext cx="8717986" cy="1071938"/>
          </a:xfrm>
        </p:spPr>
        <p:txBody>
          <a:bodyPr/>
          <a:lstStyle/>
          <a:p>
            <a:pPr>
              <a:spcBef>
                <a:spcPts val="300"/>
              </a:spcBef>
            </a:pPr>
            <a:r>
              <a:rPr lang="ja-JP" altLang="en-US" sz="1400" dirty="0"/>
              <a:t>今後作成</a:t>
            </a:r>
            <a:r>
              <a:rPr lang="ja-JP" altLang="en-US" sz="1400" dirty="0" smtClean="0"/>
              <a:t>される公共データ</a:t>
            </a:r>
            <a:r>
              <a:rPr lang="ja-JP" altLang="en-US" sz="1400" dirty="0"/>
              <a:t>については</a:t>
            </a:r>
            <a:r>
              <a:rPr lang="ja-JP" altLang="en-US" sz="1400" dirty="0" smtClean="0"/>
              <a:t>、第三者による二次利用を可能にする</a:t>
            </a:r>
            <a:r>
              <a:rPr lang="ja-JP" altLang="en-US" sz="1400" dirty="0"/>
              <a:t>ことを前提として作成することが必要である</a:t>
            </a:r>
            <a:r>
              <a:rPr lang="ja-JP" altLang="en-US" sz="1400" dirty="0" smtClean="0"/>
              <a:t>。</a:t>
            </a:r>
            <a:endParaRPr lang="en-US" altLang="ja-JP" sz="1400" dirty="0" smtClean="0"/>
          </a:p>
          <a:p>
            <a:pPr>
              <a:spcBef>
                <a:spcPts val="300"/>
              </a:spcBef>
            </a:pPr>
            <a:r>
              <a:rPr lang="ja-JP" altLang="en-US" sz="1400" dirty="0" smtClean="0"/>
              <a:t>今後</a:t>
            </a:r>
            <a:r>
              <a:rPr lang="ja-JP" altLang="en-US" sz="1400" dirty="0"/>
              <a:t>作成</a:t>
            </a:r>
            <a:r>
              <a:rPr lang="ja-JP" altLang="en-US" sz="1400" dirty="0" smtClean="0"/>
              <a:t>する公共データ</a:t>
            </a:r>
            <a:r>
              <a:rPr lang="ja-JP" altLang="en-US" sz="1400" dirty="0"/>
              <a:t>のうち、事業者等に委託して作成する場合には、委託契約書の条文に以下の３点を盛り込むことが望ましい。</a:t>
            </a:r>
            <a:endParaRPr lang="en-US" altLang="ja-JP" sz="1400" dirty="0"/>
          </a:p>
          <a:p>
            <a:pPr lvl="1">
              <a:spcBef>
                <a:spcPts val="300"/>
              </a:spcBef>
            </a:pPr>
            <a:r>
              <a:rPr lang="ja-JP" altLang="en-US" sz="1200" dirty="0" smtClean="0"/>
              <a:t>①</a:t>
            </a:r>
            <a:r>
              <a:rPr lang="ja-JP" altLang="en-US" sz="1200" dirty="0"/>
              <a:t>新たに作成した著作物の著作権は総務省に譲渡する</a:t>
            </a:r>
            <a:r>
              <a:rPr lang="ja-JP" altLang="en-US" sz="1200" dirty="0" smtClean="0"/>
              <a:t>。</a:t>
            </a:r>
            <a:endParaRPr lang="en-US" altLang="ja-JP" sz="1200" dirty="0" smtClean="0"/>
          </a:p>
          <a:p>
            <a:pPr marL="274638" lvl="1" indent="0">
              <a:spcBef>
                <a:spcPts val="300"/>
              </a:spcBef>
              <a:buNone/>
            </a:pPr>
            <a:r>
              <a:rPr lang="ja-JP" altLang="en-US" sz="1200" dirty="0" smtClean="0"/>
              <a:t>　　　　（譲渡ができない場合には）新たに作成した著作物について、第三者が二次利用することを含めて利用を許諾する。</a:t>
            </a:r>
            <a:endParaRPr lang="en-US" altLang="ja-JP" sz="1200" dirty="0"/>
          </a:p>
          <a:p>
            <a:pPr lvl="1">
              <a:spcBef>
                <a:spcPts val="300"/>
              </a:spcBef>
            </a:pPr>
            <a:r>
              <a:rPr lang="ja-JP" altLang="en-US" sz="1200" dirty="0"/>
              <a:t>②新たに作成した著作物について、総務省及び総務省以外の第三者が利用する場合に著作者人格権を行使しない。</a:t>
            </a:r>
            <a:endParaRPr lang="en-US" altLang="ja-JP" sz="1200" dirty="0"/>
          </a:p>
          <a:p>
            <a:pPr marL="360000" lvl="1" indent="-162000">
              <a:spcBef>
                <a:spcPts val="300"/>
              </a:spcBef>
              <a:buNone/>
            </a:pPr>
            <a:r>
              <a:rPr lang="en-US" altLang="ja-JP" sz="1200" dirty="0" smtClean="0"/>
              <a:t>※</a:t>
            </a:r>
            <a:r>
              <a:rPr lang="ja-JP" altLang="en-US" sz="1200" dirty="0" smtClean="0"/>
              <a:t>二次</a:t>
            </a:r>
            <a:r>
              <a:rPr lang="ja-JP" altLang="en-US" sz="1200" dirty="0"/>
              <a:t>利用に制約がある既存</a:t>
            </a:r>
            <a:r>
              <a:rPr lang="ja-JP" altLang="en-US" sz="1200" dirty="0" smtClean="0"/>
              <a:t>著作物が含まれている場合には、その部分についても可能な限り二次利用が可能となるような契約内容とし、利用許諾を得る。二次利用を可能とする許諾を得られたものと、許諾の得られなかったものが</a:t>
            </a:r>
            <a:r>
              <a:rPr lang="ja-JP" altLang="en-US" sz="1200" dirty="0"/>
              <a:t>区別できるよう</a:t>
            </a:r>
            <a:r>
              <a:rPr lang="ja-JP" altLang="en-US" sz="1200" dirty="0" smtClean="0"/>
              <a:t>にする。</a:t>
            </a:r>
            <a:endParaRPr lang="en-US" altLang="ja-JP" sz="1200" dirty="0"/>
          </a:p>
          <a:p>
            <a:pPr>
              <a:spcBef>
                <a:spcPts val="300"/>
              </a:spcBef>
            </a:pPr>
            <a:r>
              <a:rPr lang="ja-JP" altLang="en-US" sz="1400" dirty="0" smtClean="0"/>
              <a:t>以下</a:t>
            </a:r>
            <a:r>
              <a:rPr lang="ja-JP" altLang="en-US" sz="1400" dirty="0"/>
              <a:t>に、総務省及びコンソーシアム事務局</a:t>
            </a:r>
            <a:r>
              <a:rPr lang="ja-JP" altLang="en-US" sz="1400" dirty="0" smtClean="0"/>
              <a:t>企業における現在の標準的</a:t>
            </a:r>
            <a:r>
              <a:rPr lang="ja-JP" altLang="en-US" sz="1400" dirty="0"/>
              <a:t>な契約書</a:t>
            </a:r>
            <a:r>
              <a:rPr lang="ja-JP" altLang="en-US" sz="1400" dirty="0" smtClean="0"/>
              <a:t>を踏まえつつ作成した条</a:t>
            </a:r>
            <a:r>
              <a:rPr lang="ja-JP" altLang="en-US" sz="1400" dirty="0"/>
              <a:t>文案を例として示す。</a:t>
            </a:r>
            <a:endParaRPr lang="en-US" altLang="ja-JP" sz="1400" dirty="0"/>
          </a:p>
        </p:txBody>
      </p:sp>
      <p:sp>
        <p:nvSpPr>
          <p:cNvPr id="14" name="テキスト ボックス 13"/>
          <p:cNvSpPr txBox="1"/>
          <p:nvPr/>
        </p:nvSpPr>
        <p:spPr>
          <a:xfrm>
            <a:off x="574158" y="3536301"/>
            <a:ext cx="6409794" cy="2992089"/>
          </a:xfrm>
          <a:prstGeom prst="rect">
            <a:avLst/>
          </a:prstGeom>
          <a:noFill/>
          <a:ln>
            <a:solidFill>
              <a:schemeClr val="tx1"/>
            </a:solidFill>
          </a:ln>
        </p:spPr>
        <p:txBody>
          <a:bodyPr wrap="square" rtlCol="0">
            <a:noAutofit/>
          </a:bodyPr>
          <a:lstStyle/>
          <a:p>
            <a:pPr marL="87313" indent="-87313"/>
            <a:r>
              <a:rPr lang="ja-JP" altLang="en-US" sz="1200" dirty="0" smtClean="0">
                <a:latin typeface="+mn-ea"/>
                <a:ea typeface="+mn-ea"/>
              </a:rPr>
              <a:t>（甲：総務省　乙：受託者）</a:t>
            </a:r>
            <a:endParaRPr lang="en-US" altLang="ja-JP" sz="1200" dirty="0" smtClean="0">
              <a:latin typeface="+mn-ea"/>
              <a:ea typeface="+mn-ea"/>
            </a:endParaRPr>
          </a:p>
          <a:p>
            <a:pPr marL="87313" indent="-87313"/>
            <a:endParaRPr lang="en-US" altLang="ja-JP" sz="1200" dirty="0" smtClean="0">
              <a:latin typeface="+mn-ea"/>
              <a:ea typeface="+mn-ea"/>
            </a:endParaRPr>
          </a:p>
          <a:p>
            <a:pPr marL="87313" indent="-87313"/>
            <a:r>
              <a:rPr lang="ja-JP" altLang="en-US" sz="1200" dirty="0" smtClean="0">
                <a:latin typeface="+mn-ea"/>
                <a:ea typeface="+mn-ea"/>
              </a:rPr>
              <a:t>第○条</a:t>
            </a:r>
            <a:r>
              <a:rPr lang="ja-JP" altLang="en-US" sz="1200" dirty="0">
                <a:latin typeface="+mn-ea"/>
                <a:ea typeface="+mn-ea"/>
              </a:rPr>
              <a:t>　</a:t>
            </a:r>
            <a:r>
              <a:rPr lang="ja-JP" altLang="en-US" sz="1200" dirty="0" smtClean="0">
                <a:latin typeface="+mn-ea"/>
                <a:ea typeface="+mn-ea"/>
              </a:rPr>
              <a:t>著作権及び著作者人格権</a:t>
            </a:r>
            <a:endParaRPr lang="en-US" altLang="ja-JP" sz="1200" dirty="0" smtClean="0">
              <a:latin typeface="+mn-ea"/>
              <a:ea typeface="+mn-ea"/>
            </a:endParaRPr>
          </a:p>
          <a:p>
            <a:pPr marL="87313" indent="-87313"/>
            <a:r>
              <a:rPr lang="ja-JP" altLang="en-US" sz="1200" dirty="0" smtClean="0">
                <a:latin typeface="+mn-ea"/>
                <a:ea typeface="+mn-ea"/>
              </a:rPr>
              <a:t>１　乙</a:t>
            </a:r>
            <a:r>
              <a:rPr lang="ja-JP" altLang="en-US" sz="1200" dirty="0">
                <a:latin typeface="+mn-ea"/>
                <a:ea typeface="+mn-ea"/>
              </a:rPr>
              <a:t>は、乙が本業務を行うにあたり</a:t>
            </a:r>
            <a:r>
              <a:rPr lang="ja-JP" altLang="en-US" sz="1200" u="sng" dirty="0">
                <a:latin typeface="+mn-ea"/>
                <a:ea typeface="+mn-ea"/>
              </a:rPr>
              <a:t>新たに作成した著作物（以下「新規著作物」という）の著作権法第２７条及び第２８条に定める権利を含むすべての</a:t>
            </a:r>
            <a:r>
              <a:rPr lang="ja-JP" altLang="en-US" sz="1200" u="sng" dirty="0" smtClean="0">
                <a:latin typeface="+mn-ea"/>
                <a:ea typeface="+mn-ea"/>
              </a:rPr>
              <a:t>著作権を甲</a:t>
            </a:r>
            <a:r>
              <a:rPr lang="ja-JP" altLang="en-US" sz="1200" u="sng" dirty="0">
                <a:latin typeface="+mn-ea"/>
                <a:ea typeface="+mn-ea"/>
              </a:rPr>
              <a:t>に無償で譲渡する</a:t>
            </a:r>
            <a:r>
              <a:rPr lang="ja-JP" altLang="en-US" sz="1200" dirty="0" smtClean="0">
                <a:latin typeface="+mn-ea"/>
                <a:ea typeface="+mn-ea"/>
              </a:rPr>
              <a:t>。</a:t>
            </a:r>
            <a:endParaRPr lang="en-US" altLang="ja-JP" sz="1200" dirty="0" smtClean="0">
              <a:latin typeface="+mn-ea"/>
              <a:ea typeface="+mn-ea"/>
            </a:endParaRPr>
          </a:p>
          <a:p>
            <a:pPr marL="87313" indent="-87313"/>
            <a:r>
              <a:rPr lang="ja-JP" altLang="en-US" sz="1200" dirty="0" smtClean="0">
                <a:latin typeface="+mn-ea"/>
                <a:ea typeface="+mn-ea"/>
              </a:rPr>
              <a:t>［１　</a:t>
            </a:r>
            <a:r>
              <a:rPr lang="ja-JP" altLang="en-US" sz="1200" dirty="0">
                <a:latin typeface="+mn-ea"/>
              </a:rPr>
              <a:t>乙は、乙が本業務を行うにあたり新たに作成した著作物（以下「新規著作物」という）の著作権法第２７条及び第２８条に定める権利を含むすべての</a:t>
            </a:r>
            <a:r>
              <a:rPr lang="ja-JP" altLang="en-US" sz="1200" u="sng" dirty="0" smtClean="0">
                <a:latin typeface="+mn-ea"/>
              </a:rPr>
              <a:t>著作権の権利を留保するが、甲が第三者に二次利用を許諾することを含めて、無償で利用を許諾する</a:t>
            </a:r>
            <a:r>
              <a:rPr lang="ja-JP" altLang="en-US" sz="1200" dirty="0" smtClean="0">
                <a:latin typeface="+mn-ea"/>
              </a:rPr>
              <a:t>。</a:t>
            </a:r>
            <a:r>
              <a:rPr lang="ja-JP" altLang="en-US" sz="1200" dirty="0" smtClean="0">
                <a:latin typeface="+mn-ea"/>
                <a:ea typeface="+mn-ea"/>
              </a:rPr>
              <a:t>］</a:t>
            </a:r>
            <a:endParaRPr lang="en-US" altLang="ja-JP" sz="1200" dirty="0" smtClean="0">
              <a:latin typeface="+mn-ea"/>
              <a:ea typeface="+mn-ea"/>
            </a:endParaRPr>
          </a:p>
          <a:p>
            <a:pPr marL="87313" indent="-87313"/>
            <a:r>
              <a:rPr lang="ja-JP" altLang="en-US" sz="1200" dirty="0" smtClean="0">
                <a:latin typeface="+mn-ea"/>
                <a:ea typeface="+mn-ea"/>
              </a:rPr>
              <a:t>２　乙は、甲及び</a:t>
            </a:r>
            <a:r>
              <a:rPr lang="ja-JP" altLang="en-US" sz="1200" u="sng" dirty="0" smtClean="0">
                <a:latin typeface="+mn-ea"/>
                <a:ea typeface="+mn-ea"/>
              </a:rPr>
              <a:t>新規著作物と乙が従来より有している著作物（以下「既存著作物」という）を利用する第三者に対し、一切</a:t>
            </a:r>
            <a:r>
              <a:rPr lang="ja-JP" altLang="en-US" sz="1200" u="sng" dirty="0">
                <a:latin typeface="+mn-ea"/>
                <a:ea typeface="+mn-ea"/>
              </a:rPr>
              <a:t>の著作者人格権を行使</a:t>
            </a:r>
            <a:r>
              <a:rPr lang="ja-JP" altLang="en-US" sz="1200" u="sng" dirty="0" smtClean="0">
                <a:latin typeface="+mn-ea"/>
                <a:ea typeface="+mn-ea"/>
              </a:rPr>
              <a:t>しない</a:t>
            </a:r>
            <a:r>
              <a:rPr lang="ja-JP" altLang="en-US" sz="1200" dirty="0" smtClean="0">
                <a:latin typeface="+mn-ea"/>
                <a:ea typeface="+mn-ea"/>
              </a:rPr>
              <a:t>。</a:t>
            </a:r>
            <a:endParaRPr lang="en-US" altLang="ja-JP" sz="1200" dirty="0" smtClean="0">
              <a:latin typeface="+mn-ea"/>
              <a:ea typeface="+mn-ea"/>
            </a:endParaRPr>
          </a:p>
          <a:p>
            <a:pPr marL="87313" indent="-87313"/>
            <a:r>
              <a:rPr lang="ja-JP" altLang="en-US" sz="1200" dirty="0" smtClean="0">
                <a:latin typeface="+mn-ea"/>
                <a:ea typeface="+mn-ea"/>
              </a:rPr>
              <a:t>３　新規</a:t>
            </a:r>
            <a:r>
              <a:rPr lang="ja-JP" altLang="en-US" sz="1200" dirty="0">
                <a:latin typeface="+mn-ea"/>
                <a:ea typeface="+mn-ea"/>
              </a:rPr>
              <a:t>著作物の中</a:t>
            </a:r>
            <a:r>
              <a:rPr lang="ja-JP" altLang="en-US" sz="1200" dirty="0" smtClean="0">
                <a:latin typeface="+mn-ea"/>
                <a:ea typeface="+mn-ea"/>
              </a:rPr>
              <a:t>に既存著作物が含まれている場合、その</a:t>
            </a:r>
            <a:r>
              <a:rPr lang="ja-JP" altLang="en-US" sz="1200" dirty="0">
                <a:latin typeface="+mn-ea"/>
                <a:ea typeface="+mn-ea"/>
              </a:rPr>
              <a:t>著作権は</a:t>
            </a:r>
            <a:r>
              <a:rPr lang="ja-JP" altLang="en-US" sz="1200" dirty="0" smtClean="0">
                <a:latin typeface="+mn-ea"/>
                <a:ea typeface="+mn-ea"/>
              </a:rPr>
              <a:t>乙に</a:t>
            </a:r>
            <a:r>
              <a:rPr lang="ja-JP" altLang="en-US" sz="1200" dirty="0">
                <a:latin typeface="+mn-ea"/>
                <a:ea typeface="+mn-ea"/>
              </a:rPr>
              <a:t>留保</a:t>
            </a:r>
            <a:r>
              <a:rPr lang="ja-JP" altLang="en-US" sz="1200" dirty="0" smtClean="0">
                <a:latin typeface="+mn-ea"/>
                <a:ea typeface="+mn-ea"/>
              </a:rPr>
              <a:t>されるが、可能な限り、甲が第三者に二次利用することを許諾することを含めて、無償で既存著作物の利用を許諾する。また第三者の著作物が含まれている場合、その著作権は第三者に留保されるが、乙は可能な限り、甲が第三者に二次利用することを許諾することを含めて、第三者から利用許諾を取得する。</a:t>
            </a:r>
            <a:r>
              <a:rPr lang="ja-JP" altLang="en-US" sz="1200" u="sng" dirty="0" smtClean="0">
                <a:latin typeface="+mn-ea"/>
                <a:ea typeface="+mn-ea"/>
              </a:rPr>
              <a:t>成果物納品の際に</a:t>
            </a:r>
            <a:r>
              <a:rPr lang="ja-JP" altLang="en-US" sz="1200" u="sng" dirty="0">
                <a:latin typeface="+mn-ea"/>
                <a:ea typeface="+mn-ea"/>
              </a:rPr>
              <a:t>は</a:t>
            </a:r>
            <a:r>
              <a:rPr lang="ja-JP" altLang="en-US" sz="1200" u="sng" dirty="0" smtClean="0">
                <a:latin typeface="+mn-ea"/>
                <a:ea typeface="+mn-ea"/>
              </a:rPr>
              <a:t>、第三者が二次利用できる箇所とできない箇所の区別がつくように留意し、</a:t>
            </a:r>
            <a:r>
              <a:rPr lang="ja-JP" altLang="en-US" sz="1200" u="sng" dirty="0">
                <a:latin typeface="+mn-ea"/>
                <a:ea typeface="+mn-ea"/>
              </a:rPr>
              <a:t>第三者</a:t>
            </a:r>
            <a:r>
              <a:rPr lang="ja-JP" altLang="en-US" sz="1200" u="sng" dirty="0" smtClean="0">
                <a:latin typeface="+mn-ea"/>
                <a:ea typeface="+mn-ea"/>
              </a:rPr>
              <a:t>が</a:t>
            </a:r>
            <a:r>
              <a:rPr lang="ja-JP" altLang="en-US" sz="1200" u="sng" dirty="0">
                <a:latin typeface="+mn-ea"/>
                <a:ea typeface="+mn-ea"/>
              </a:rPr>
              <a:t>二次利用</a:t>
            </a:r>
            <a:r>
              <a:rPr lang="ja-JP" altLang="en-US" sz="1200" u="sng" dirty="0" smtClean="0">
                <a:latin typeface="+mn-ea"/>
                <a:ea typeface="+mn-ea"/>
              </a:rPr>
              <a:t>をできない</a:t>
            </a:r>
            <a:r>
              <a:rPr lang="ja-JP" altLang="en-US" sz="1200" u="sng" dirty="0">
                <a:latin typeface="+mn-ea"/>
                <a:ea typeface="+mn-ea"/>
              </a:rPr>
              <a:t>箇所について</a:t>
            </a:r>
            <a:r>
              <a:rPr lang="ja-JP" altLang="en-US" sz="1200" u="sng" dirty="0" smtClean="0">
                <a:latin typeface="+mn-ea"/>
                <a:ea typeface="+mn-ea"/>
              </a:rPr>
              <a:t>は</a:t>
            </a:r>
            <a:r>
              <a:rPr lang="ja-JP" altLang="en-US" sz="1200" u="sng" dirty="0">
                <a:latin typeface="+mn-ea"/>
                <a:ea typeface="+mn-ea"/>
              </a:rPr>
              <a:t>その理由について</a:t>
            </a:r>
            <a:r>
              <a:rPr lang="ja-JP" altLang="en-US" sz="1200" u="sng" dirty="0" smtClean="0">
                <a:latin typeface="+mn-ea"/>
                <a:ea typeface="+mn-ea"/>
              </a:rPr>
              <a:t>も付するものとする</a:t>
            </a:r>
            <a:r>
              <a:rPr lang="ja-JP" altLang="en-US" sz="1200" dirty="0" smtClean="0">
                <a:latin typeface="+mn-ea"/>
                <a:ea typeface="+mn-ea"/>
              </a:rPr>
              <a:t>。 </a:t>
            </a:r>
            <a:endParaRPr lang="ja-JP" altLang="en-US" sz="1200" dirty="0">
              <a:latin typeface="+mn-ea"/>
              <a:ea typeface="+mn-ea"/>
            </a:endParaRPr>
          </a:p>
        </p:txBody>
      </p:sp>
      <p:sp>
        <p:nvSpPr>
          <p:cNvPr id="15" name="角丸四角形吹き出し 14"/>
          <p:cNvSpPr/>
          <p:nvPr/>
        </p:nvSpPr>
        <p:spPr>
          <a:xfrm>
            <a:off x="7193902" y="3671042"/>
            <a:ext cx="1694917" cy="374172"/>
          </a:xfrm>
          <a:prstGeom prst="wedgeRoundRectCallout">
            <a:avLst>
              <a:gd name="adj1" fmla="val -75828"/>
              <a:gd name="adj2" fmla="val 94701"/>
              <a:gd name="adj3" fmla="val 16667"/>
            </a:avLst>
          </a:prstGeom>
          <a:solidFill>
            <a:srgbClr val="FFFFCC"/>
          </a:solidFill>
          <a:ln w="9525">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rPr>
              <a:t>① 著作権を甲に譲渡する旨を記述</a:t>
            </a:r>
            <a:endParaRPr kumimoji="1" lang="ja-JP" altLang="en-US" sz="1000" dirty="0">
              <a:solidFill>
                <a:schemeClr val="tx1"/>
              </a:solidFill>
            </a:endParaRPr>
          </a:p>
        </p:txBody>
      </p:sp>
      <p:sp>
        <p:nvSpPr>
          <p:cNvPr id="16" name="角丸四角形吹き出し 15"/>
          <p:cNvSpPr/>
          <p:nvPr/>
        </p:nvSpPr>
        <p:spPr>
          <a:xfrm>
            <a:off x="7170208" y="4968118"/>
            <a:ext cx="1764631" cy="502509"/>
          </a:xfrm>
          <a:prstGeom prst="wedgeRoundRectCallout">
            <a:avLst>
              <a:gd name="adj1" fmla="val -70849"/>
              <a:gd name="adj2" fmla="val -12195"/>
              <a:gd name="adj3" fmla="val 16667"/>
            </a:avLst>
          </a:prstGeom>
          <a:solidFill>
            <a:srgbClr val="FFFFCC"/>
          </a:solidFill>
          <a:ln w="9525">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rPr>
              <a:t>② 第三</a:t>
            </a:r>
            <a:r>
              <a:rPr lang="ja-JP" altLang="en-US" sz="1000" dirty="0" smtClean="0">
                <a:solidFill>
                  <a:schemeClr val="tx1"/>
                </a:solidFill>
              </a:rPr>
              <a:t>者が二次利用する場合にも著作人格権を行使しない旨を記述</a:t>
            </a:r>
            <a:endParaRPr kumimoji="1" lang="ja-JP" altLang="en-US" sz="1000" dirty="0">
              <a:solidFill>
                <a:schemeClr val="tx1"/>
              </a:solidFill>
            </a:endParaRPr>
          </a:p>
        </p:txBody>
      </p:sp>
      <p:sp>
        <p:nvSpPr>
          <p:cNvPr id="17" name="角丸四角形吹き出し 16"/>
          <p:cNvSpPr/>
          <p:nvPr/>
        </p:nvSpPr>
        <p:spPr>
          <a:xfrm>
            <a:off x="7159574" y="5577653"/>
            <a:ext cx="1771775" cy="961370"/>
          </a:xfrm>
          <a:prstGeom prst="wedgeRoundRectCallout">
            <a:avLst>
              <a:gd name="adj1" fmla="val -71778"/>
              <a:gd name="adj2" fmla="val -23639"/>
              <a:gd name="adj3" fmla="val 16667"/>
            </a:avLst>
          </a:prstGeom>
          <a:solidFill>
            <a:srgbClr val="FFFFCC"/>
          </a:solidFill>
          <a:ln w="9525">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smtClean="0">
                <a:solidFill>
                  <a:schemeClr val="tx1"/>
                </a:solidFill>
              </a:rPr>
              <a:t>③可能な限り既存著作物からも利用許諾を得た上で、</a:t>
            </a:r>
            <a:r>
              <a:rPr kumimoji="1" lang="ja-JP" altLang="en-US" sz="1000" dirty="0" smtClean="0">
                <a:solidFill>
                  <a:schemeClr val="tx1"/>
                </a:solidFill>
              </a:rPr>
              <a:t> 二次利用に制約がある</a:t>
            </a:r>
            <a:r>
              <a:rPr lang="ja-JP" altLang="en-US" sz="1000" dirty="0" smtClean="0">
                <a:solidFill>
                  <a:schemeClr val="tx1"/>
                </a:solidFill>
              </a:rPr>
              <a:t>既存著作物が区別できるようにする旨を記述</a:t>
            </a:r>
            <a:endParaRPr kumimoji="1" lang="ja-JP" altLang="en-US" sz="1000" dirty="0">
              <a:solidFill>
                <a:schemeClr val="tx1"/>
              </a:solidFill>
            </a:endParaRPr>
          </a:p>
        </p:txBody>
      </p:sp>
      <p:sp>
        <p:nvSpPr>
          <p:cNvPr id="9" name="角丸四角形吹き出し 8"/>
          <p:cNvSpPr/>
          <p:nvPr/>
        </p:nvSpPr>
        <p:spPr>
          <a:xfrm>
            <a:off x="7184571" y="4248744"/>
            <a:ext cx="1714881" cy="557172"/>
          </a:xfrm>
          <a:prstGeom prst="wedgeRoundRectCallout">
            <a:avLst>
              <a:gd name="adj1" fmla="val -71127"/>
              <a:gd name="adj2" fmla="val 35825"/>
              <a:gd name="adj3" fmla="val 16667"/>
            </a:avLst>
          </a:prstGeom>
          <a:solidFill>
            <a:srgbClr val="FFFFCC"/>
          </a:solidFill>
          <a:ln w="9525">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rPr>
              <a:t>①</a:t>
            </a:r>
            <a:r>
              <a:rPr kumimoji="1" lang="en-US" altLang="ja-JP" sz="1000" dirty="0" smtClean="0">
                <a:solidFill>
                  <a:schemeClr val="tx1"/>
                </a:solidFill>
              </a:rPr>
              <a:t>’</a:t>
            </a:r>
            <a:r>
              <a:rPr kumimoji="1" lang="ja-JP" altLang="en-US" sz="1000" dirty="0" smtClean="0">
                <a:solidFill>
                  <a:schemeClr val="tx1"/>
                </a:solidFill>
              </a:rPr>
              <a:t> 著作権を甲に譲渡せず、利用許諾のみをする場合の記述</a:t>
            </a:r>
            <a:endParaRPr kumimoji="1" lang="ja-JP" altLang="en-US" sz="1000" dirty="0">
              <a:solidFill>
                <a:schemeClr val="tx1"/>
              </a:solidFill>
            </a:endParaRPr>
          </a:p>
        </p:txBody>
      </p:sp>
    </p:spTree>
    <p:extLst>
      <p:ext uri="{BB962C8B-B14F-4D97-AF65-F5344CB8AC3E}">
        <p14:creationId xmlns:p14="http://schemas.microsoft.com/office/powerpoint/2010/main" val="15906702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solidFill>
                  <a:schemeClr val="tx1"/>
                </a:solidFill>
              </a:rPr>
              <a:pPr>
                <a:defRPr/>
              </a:pPr>
              <a:t>16</a:t>
            </a:fld>
            <a:endParaRPr lang="ja-JP" altLang="en-US" dirty="0">
              <a:solidFill>
                <a:schemeClr val="tx1"/>
              </a:solidFill>
            </a:endParaRPr>
          </a:p>
        </p:txBody>
      </p:sp>
      <p:sp>
        <p:nvSpPr>
          <p:cNvPr id="12" name="タイトル 1"/>
          <p:cNvSpPr>
            <a:spLocks noGrp="1"/>
          </p:cNvSpPr>
          <p:nvPr>
            <p:ph type="title"/>
          </p:nvPr>
        </p:nvSpPr>
        <p:spPr>
          <a:xfrm>
            <a:off x="404191" y="165653"/>
            <a:ext cx="8229600" cy="791610"/>
          </a:xfrm>
        </p:spPr>
        <p:txBody>
          <a:bodyPr/>
          <a:lstStyle/>
          <a:p>
            <a:pPr eaLnBrk="1" hangingPunct="1"/>
            <a:r>
              <a:rPr lang="ja-JP" altLang="en-US" sz="2400" dirty="0" smtClean="0"/>
              <a:t>（１０）その他の検討すべき事項</a:t>
            </a:r>
          </a:p>
        </p:txBody>
      </p:sp>
      <p:sp>
        <p:nvSpPr>
          <p:cNvPr id="8" name="コンテンツ プレースホルダー 1"/>
          <p:cNvSpPr>
            <a:spLocks noGrp="1"/>
          </p:cNvSpPr>
          <p:nvPr>
            <p:ph sz="quarter" idx="1"/>
          </p:nvPr>
        </p:nvSpPr>
        <p:spPr>
          <a:xfrm>
            <a:off x="436652" y="972618"/>
            <a:ext cx="8579758" cy="5502610"/>
          </a:xfrm>
        </p:spPr>
        <p:txBody>
          <a:bodyPr/>
          <a:lstStyle/>
          <a:p>
            <a:pPr>
              <a:lnSpc>
                <a:spcPts val="1400"/>
              </a:lnSpc>
              <a:spcBef>
                <a:spcPts val="300"/>
              </a:spcBef>
            </a:pPr>
            <a:r>
              <a:rPr lang="ja-JP" altLang="en-US" sz="1400" dirty="0" smtClean="0"/>
              <a:t>利用規約案や委託契約書のほかにも留意すべき事項として、今後オープンデータ化を行うに当たって、以下の５つの事項について検討を行う必要がある。</a:t>
            </a:r>
            <a:endParaRPr lang="en-US" altLang="ja-JP" sz="1400" dirty="0" smtClean="0"/>
          </a:p>
          <a:p>
            <a:pPr>
              <a:lnSpc>
                <a:spcPts val="1400"/>
              </a:lnSpc>
              <a:spcBef>
                <a:spcPts val="300"/>
              </a:spcBef>
            </a:pPr>
            <a:endParaRPr lang="en-US" altLang="ja-JP" sz="1400" dirty="0" smtClean="0"/>
          </a:p>
          <a:p>
            <a:pPr marL="617538" lvl="1" indent="-342900">
              <a:lnSpc>
                <a:spcPts val="1400"/>
              </a:lnSpc>
              <a:spcBef>
                <a:spcPts val="300"/>
              </a:spcBef>
              <a:buFont typeface="+mj-ea"/>
              <a:buAutoNum type="circleNumDbPlain"/>
            </a:pPr>
            <a:r>
              <a:rPr lang="ja-JP" altLang="en-US" sz="1400" dirty="0" smtClean="0"/>
              <a:t> </a:t>
            </a:r>
            <a:r>
              <a:rPr lang="ja-JP" altLang="en-US" sz="1400" dirty="0"/>
              <a:t>マニュアルの作成等</a:t>
            </a:r>
          </a:p>
          <a:p>
            <a:pPr marL="892175" lvl="2" indent="-342900">
              <a:lnSpc>
                <a:spcPts val="1400"/>
              </a:lnSpc>
              <a:spcBef>
                <a:spcPts val="300"/>
              </a:spcBef>
            </a:pPr>
            <a:r>
              <a:rPr lang="ja-JP" altLang="en-US" sz="1400" dirty="0"/>
              <a:t>実際</a:t>
            </a:r>
            <a:r>
              <a:rPr lang="ja-JP" altLang="en-US" sz="1400" dirty="0" smtClean="0"/>
              <a:t>に公共データ</a:t>
            </a:r>
            <a:r>
              <a:rPr lang="ja-JP" altLang="en-US" sz="1400" dirty="0"/>
              <a:t>を公開する</a:t>
            </a:r>
            <a:r>
              <a:rPr lang="ja-JP" altLang="en-US" sz="1400" dirty="0" smtClean="0"/>
              <a:t>際の手順</a:t>
            </a:r>
            <a:r>
              <a:rPr lang="ja-JP" altLang="en-US" sz="1400" dirty="0"/>
              <a:t>等を記載したマニュアルを作成し、各府省で共有する。</a:t>
            </a:r>
          </a:p>
          <a:p>
            <a:pPr marL="892175" lvl="2" indent="-342900">
              <a:lnSpc>
                <a:spcPts val="1400"/>
              </a:lnSpc>
              <a:spcBef>
                <a:spcPts val="300"/>
              </a:spcBef>
            </a:pPr>
            <a:r>
              <a:rPr lang="ja-JP" altLang="en-US" sz="1400" dirty="0" smtClean="0"/>
              <a:t>公共データ</a:t>
            </a:r>
            <a:r>
              <a:rPr lang="ja-JP" altLang="en-US" sz="1400" dirty="0"/>
              <a:t>の公開を前提として業務</a:t>
            </a:r>
            <a:r>
              <a:rPr lang="ja-JP" altLang="en-US" sz="1400" dirty="0" smtClean="0"/>
              <a:t>が実施されるよう、外部</a:t>
            </a:r>
            <a:r>
              <a:rPr lang="ja-JP" altLang="en-US" sz="1400" dirty="0"/>
              <a:t>委託方法</a:t>
            </a:r>
            <a:r>
              <a:rPr lang="ja-JP" altLang="en-US" sz="1400" dirty="0" smtClean="0"/>
              <a:t>等の業務</a:t>
            </a:r>
            <a:r>
              <a:rPr lang="ja-JP" altLang="en-US" sz="1400" dirty="0"/>
              <a:t>フローを見直す。</a:t>
            </a:r>
          </a:p>
          <a:p>
            <a:pPr marL="892175" lvl="2" indent="-342900">
              <a:lnSpc>
                <a:spcPts val="1400"/>
              </a:lnSpc>
              <a:spcBef>
                <a:spcPts val="300"/>
              </a:spcBef>
            </a:pPr>
            <a:r>
              <a:rPr lang="ja-JP" altLang="en-US" sz="1400" dirty="0"/>
              <a:t>各府省の</a:t>
            </a:r>
            <a:r>
              <a:rPr lang="ja-JP" altLang="en-US" sz="1400" dirty="0" smtClean="0"/>
              <a:t>担当者個人の判断により異なる取扱いがなされることのないよう、諸外国</a:t>
            </a:r>
            <a:r>
              <a:rPr lang="ja-JP" altLang="en-US" sz="1400" dirty="0"/>
              <a:t>で用意されているよう</a:t>
            </a:r>
            <a:r>
              <a:rPr lang="ja-JP" altLang="en-US" sz="1400" dirty="0" smtClean="0"/>
              <a:t>な公共データ</a:t>
            </a:r>
            <a:r>
              <a:rPr lang="ja-JP" altLang="en-US" sz="1400" dirty="0"/>
              <a:t>公開の支援ツールを用意する。（例：</a:t>
            </a:r>
            <a:r>
              <a:rPr lang="en-US" altLang="ja-JP" sz="1400" dirty="0" err="1"/>
              <a:t>AusGOAL</a:t>
            </a:r>
            <a:r>
              <a:rPr lang="ja-JP" altLang="en-US" sz="1400" dirty="0"/>
              <a:t>等）</a:t>
            </a:r>
          </a:p>
          <a:p>
            <a:pPr marL="617538" lvl="1" indent="-342900">
              <a:lnSpc>
                <a:spcPts val="1400"/>
              </a:lnSpc>
              <a:spcBef>
                <a:spcPts val="300"/>
              </a:spcBef>
              <a:buFont typeface="+mj-ea"/>
              <a:buAutoNum type="circleNumDbPlain"/>
            </a:pPr>
            <a:endParaRPr lang="ja-JP" altLang="en-US" sz="1400" dirty="0"/>
          </a:p>
          <a:p>
            <a:pPr marL="617538" lvl="1" indent="-342900">
              <a:lnSpc>
                <a:spcPts val="1400"/>
              </a:lnSpc>
              <a:spcBef>
                <a:spcPts val="300"/>
              </a:spcBef>
              <a:buFont typeface="+mj-ea"/>
              <a:buAutoNum type="circleNumDbPlain"/>
            </a:pPr>
            <a:r>
              <a:rPr lang="ja-JP" altLang="en-US" sz="1400" dirty="0" smtClean="0"/>
              <a:t>職員向け</a:t>
            </a:r>
            <a:r>
              <a:rPr lang="ja-JP" altLang="en-US" sz="1400" dirty="0"/>
              <a:t>の研修</a:t>
            </a:r>
          </a:p>
          <a:p>
            <a:pPr marL="892175" lvl="2" indent="-342900">
              <a:lnSpc>
                <a:spcPts val="1400"/>
              </a:lnSpc>
              <a:spcBef>
                <a:spcPts val="300"/>
              </a:spcBef>
            </a:pPr>
            <a:r>
              <a:rPr lang="ja-JP" altLang="en-US" sz="1400" dirty="0" smtClean="0"/>
              <a:t>公共データ公開の手順について、職員向けの研修</a:t>
            </a:r>
            <a:r>
              <a:rPr lang="ja-JP" altLang="en-US" sz="1400" dirty="0"/>
              <a:t>を実施する。</a:t>
            </a:r>
          </a:p>
          <a:p>
            <a:pPr marL="617538" lvl="1" indent="-342900">
              <a:lnSpc>
                <a:spcPts val="1400"/>
              </a:lnSpc>
              <a:spcBef>
                <a:spcPts val="300"/>
              </a:spcBef>
              <a:buFont typeface="+mj-ea"/>
              <a:buAutoNum type="circleNumDbPlain"/>
            </a:pPr>
            <a:endParaRPr lang="ja-JP" altLang="en-US" sz="1400" dirty="0"/>
          </a:p>
          <a:p>
            <a:pPr marL="617538" lvl="1" indent="-342900">
              <a:lnSpc>
                <a:spcPts val="1400"/>
              </a:lnSpc>
              <a:spcBef>
                <a:spcPts val="300"/>
              </a:spcBef>
              <a:buFont typeface="+mj-ea"/>
              <a:buAutoNum type="circleNumDbPlain"/>
            </a:pPr>
            <a:r>
              <a:rPr lang="ja-JP" altLang="en-US" sz="1400" dirty="0" smtClean="0"/>
              <a:t>利用者向け</a:t>
            </a:r>
            <a:r>
              <a:rPr lang="ja-JP" altLang="en-US" sz="1400" dirty="0"/>
              <a:t>のヘルプデスク・府省の担当者向けのヘルプデスク</a:t>
            </a:r>
          </a:p>
          <a:p>
            <a:pPr marL="892175" lvl="2" indent="-342900">
              <a:lnSpc>
                <a:spcPts val="1400"/>
              </a:lnSpc>
              <a:spcBef>
                <a:spcPts val="300"/>
              </a:spcBef>
            </a:pPr>
            <a:r>
              <a:rPr lang="ja-JP" altLang="en-US" sz="1400" dirty="0"/>
              <a:t>現場職員に疑問が生じた場合に問い合わせが</a:t>
            </a:r>
            <a:r>
              <a:rPr lang="ja-JP" altLang="en-US" sz="1400" dirty="0" smtClean="0"/>
              <a:t>できる職員向けヘルプデスク</a:t>
            </a:r>
            <a:r>
              <a:rPr lang="ja-JP" altLang="en-US" sz="1400" dirty="0"/>
              <a:t>を設置する。</a:t>
            </a:r>
          </a:p>
          <a:p>
            <a:pPr marL="892175" lvl="2" indent="-342900">
              <a:lnSpc>
                <a:spcPts val="1400"/>
              </a:lnSpc>
              <a:spcBef>
                <a:spcPts val="300"/>
              </a:spcBef>
            </a:pPr>
            <a:r>
              <a:rPr lang="ja-JP" altLang="en-US" sz="1400" dirty="0"/>
              <a:t>利用者が疑問を感じたときに問い合わせが</a:t>
            </a:r>
            <a:r>
              <a:rPr lang="ja-JP" altLang="en-US" sz="1400" dirty="0" smtClean="0"/>
              <a:t>できる利用者向けヘルプデスク</a:t>
            </a:r>
            <a:r>
              <a:rPr lang="ja-JP" altLang="en-US" sz="1400" dirty="0"/>
              <a:t>を設置する。</a:t>
            </a:r>
          </a:p>
          <a:p>
            <a:pPr marL="892175" lvl="2" indent="-342900">
              <a:lnSpc>
                <a:spcPts val="1400"/>
              </a:lnSpc>
              <a:spcBef>
                <a:spcPts val="300"/>
              </a:spcBef>
            </a:pPr>
            <a:r>
              <a:rPr lang="ja-JP" altLang="en-US" sz="1400" dirty="0"/>
              <a:t>多く寄せられた問い合わせ内容については</a:t>
            </a:r>
            <a:r>
              <a:rPr lang="ja-JP" altLang="en-US" sz="1400" dirty="0" smtClean="0"/>
              <a:t>、④に示す</a:t>
            </a:r>
            <a:r>
              <a:rPr lang="en-US" altLang="ja-JP" sz="1400" dirty="0"/>
              <a:t>FAQ</a:t>
            </a:r>
            <a:r>
              <a:rPr lang="ja-JP" altLang="en-US" sz="1400" dirty="0"/>
              <a:t>に掲載する</a:t>
            </a:r>
            <a:r>
              <a:rPr lang="ja-JP" altLang="en-US" sz="1400" dirty="0" smtClean="0"/>
              <a:t>。</a:t>
            </a:r>
            <a:endParaRPr lang="en-US" altLang="ja-JP" sz="1400" dirty="0" smtClean="0"/>
          </a:p>
          <a:p>
            <a:pPr marL="617538" lvl="1" indent="-342900">
              <a:lnSpc>
                <a:spcPts val="1400"/>
              </a:lnSpc>
              <a:spcBef>
                <a:spcPts val="300"/>
              </a:spcBef>
              <a:buFont typeface="+mj-ea"/>
              <a:buAutoNum type="circleNumDbPlain"/>
            </a:pPr>
            <a:endParaRPr lang="en-US" altLang="ja-JP" sz="1400" dirty="0"/>
          </a:p>
          <a:p>
            <a:pPr marL="617538" lvl="1" indent="-342900">
              <a:lnSpc>
                <a:spcPts val="1400"/>
              </a:lnSpc>
              <a:spcBef>
                <a:spcPts val="300"/>
              </a:spcBef>
              <a:buFont typeface="+mj-ea"/>
              <a:buAutoNum type="circleNumDbPlain"/>
            </a:pPr>
            <a:r>
              <a:rPr lang="ja-JP" altLang="en-US" sz="1400" dirty="0" smtClean="0"/>
              <a:t>利用者向け</a:t>
            </a:r>
            <a:r>
              <a:rPr lang="en-US" altLang="ja-JP" sz="1400" dirty="0"/>
              <a:t>FAQ</a:t>
            </a:r>
            <a:r>
              <a:rPr lang="ja-JP" altLang="en-US" sz="1400" dirty="0"/>
              <a:t>・職員向け</a:t>
            </a:r>
            <a:r>
              <a:rPr lang="en-US" altLang="ja-JP" sz="1400" dirty="0"/>
              <a:t>FAQ</a:t>
            </a:r>
            <a:r>
              <a:rPr lang="ja-JP" altLang="en-US" sz="1400" dirty="0"/>
              <a:t>の作成</a:t>
            </a:r>
          </a:p>
          <a:p>
            <a:pPr marL="892175" lvl="2" indent="-342900">
              <a:lnSpc>
                <a:spcPts val="1400"/>
              </a:lnSpc>
              <a:spcBef>
                <a:spcPts val="300"/>
              </a:spcBef>
            </a:pPr>
            <a:r>
              <a:rPr lang="ja-JP" altLang="en-US" sz="1400" dirty="0"/>
              <a:t>よくある問い合わせ等については職員向けのポータルサイト等に</a:t>
            </a:r>
            <a:r>
              <a:rPr lang="en-US" altLang="ja-JP" sz="1400" dirty="0"/>
              <a:t>FAQ</a:t>
            </a:r>
            <a:r>
              <a:rPr lang="ja-JP" altLang="en-US" sz="1400" dirty="0"/>
              <a:t>を作成・掲載する。</a:t>
            </a:r>
          </a:p>
          <a:p>
            <a:pPr marL="892175" lvl="2" indent="-342900">
              <a:lnSpc>
                <a:spcPts val="1400"/>
              </a:lnSpc>
              <a:spcBef>
                <a:spcPts val="300"/>
              </a:spcBef>
            </a:pPr>
            <a:r>
              <a:rPr lang="ja-JP" altLang="en-US" sz="1400" dirty="0"/>
              <a:t>利用者向けの問い合わせについても</a:t>
            </a:r>
            <a:r>
              <a:rPr lang="en-US" altLang="ja-JP" sz="1400" dirty="0"/>
              <a:t>FAQ</a:t>
            </a:r>
            <a:r>
              <a:rPr lang="ja-JP" altLang="en-US" sz="1400" dirty="0"/>
              <a:t>を作成する。</a:t>
            </a:r>
          </a:p>
          <a:p>
            <a:pPr marL="617538" lvl="1" indent="-342900">
              <a:lnSpc>
                <a:spcPts val="1400"/>
              </a:lnSpc>
              <a:spcBef>
                <a:spcPts val="300"/>
              </a:spcBef>
              <a:buFont typeface="+mj-ea"/>
              <a:buAutoNum type="circleNumDbPlain"/>
            </a:pPr>
            <a:endParaRPr lang="ja-JP" altLang="en-US" sz="1400" dirty="0"/>
          </a:p>
          <a:p>
            <a:pPr marL="617538" lvl="1" indent="-342900">
              <a:lnSpc>
                <a:spcPts val="1400"/>
              </a:lnSpc>
              <a:spcBef>
                <a:spcPts val="300"/>
              </a:spcBef>
              <a:buFont typeface="+mj-ea"/>
              <a:buAutoNum type="circleNumDbPlain"/>
            </a:pPr>
            <a:r>
              <a:rPr lang="ja-JP" altLang="en-US" sz="1400" dirty="0" smtClean="0"/>
              <a:t>リスク</a:t>
            </a:r>
            <a:r>
              <a:rPr lang="ja-JP" altLang="en-US" sz="1400" dirty="0"/>
              <a:t>対策とノウハウの蓄積</a:t>
            </a:r>
          </a:p>
          <a:p>
            <a:pPr marL="892175" lvl="2" indent="-342900">
              <a:lnSpc>
                <a:spcPts val="1400"/>
              </a:lnSpc>
              <a:spcBef>
                <a:spcPts val="300"/>
              </a:spcBef>
            </a:pPr>
            <a:r>
              <a:rPr lang="ja-JP" altLang="en-US" sz="1400" dirty="0"/>
              <a:t>公開</a:t>
            </a:r>
            <a:r>
              <a:rPr lang="ja-JP" altLang="en-US" sz="1400" dirty="0" smtClean="0"/>
              <a:t>した公共データ</a:t>
            </a:r>
            <a:r>
              <a:rPr lang="ja-JP" altLang="en-US" sz="1400" dirty="0"/>
              <a:t>に関するクレーム等が生じた場合に、担当者個人の責任問題とならないような</a:t>
            </a:r>
            <a:r>
              <a:rPr lang="ja-JP" altLang="en-US" sz="1400" dirty="0" smtClean="0"/>
              <a:t>対策を講ずる。</a:t>
            </a:r>
            <a:endParaRPr lang="ja-JP" altLang="en-US" sz="1400" dirty="0"/>
          </a:p>
          <a:p>
            <a:pPr marL="892175" lvl="2" indent="-342900">
              <a:lnSpc>
                <a:spcPts val="1400"/>
              </a:lnSpc>
              <a:spcBef>
                <a:spcPts val="300"/>
              </a:spcBef>
            </a:pPr>
            <a:r>
              <a:rPr lang="ja-JP" altLang="en-US" sz="1400" dirty="0"/>
              <a:t>類似のクレームが複数発生した場合には、対応のノウハウを蓄積して、</a:t>
            </a:r>
            <a:r>
              <a:rPr lang="ja-JP" altLang="en-US" sz="1400" dirty="0" smtClean="0"/>
              <a:t>各府省</a:t>
            </a:r>
            <a:r>
              <a:rPr lang="ja-JP" altLang="en-US" sz="1400" dirty="0"/>
              <a:t>で共有する</a:t>
            </a:r>
            <a:r>
              <a:rPr lang="ja-JP" altLang="en-US" sz="1400" dirty="0" smtClean="0"/>
              <a:t>仕組みを構築する。</a:t>
            </a:r>
            <a:endParaRPr lang="ja-JP" altLang="en-US" sz="1400" dirty="0"/>
          </a:p>
          <a:p>
            <a:pPr marL="617538" lvl="1" indent="-342900">
              <a:lnSpc>
                <a:spcPts val="1400"/>
              </a:lnSpc>
              <a:spcBef>
                <a:spcPts val="300"/>
              </a:spcBef>
              <a:buFont typeface="+mj-ea"/>
              <a:buAutoNum type="circleNumDbPlain"/>
            </a:pPr>
            <a:endParaRPr lang="ja-JP" altLang="en-US" sz="1400" dirty="0" smtClean="0"/>
          </a:p>
          <a:p>
            <a:pPr marL="617538" lvl="1" indent="-342900">
              <a:lnSpc>
                <a:spcPts val="1400"/>
              </a:lnSpc>
              <a:spcBef>
                <a:spcPts val="300"/>
              </a:spcBef>
              <a:buFont typeface="+mj-ea"/>
              <a:buAutoNum type="circleNumDbPlain"/>
            </a:pPr>
            <a:endParaRPr lang="ja-JP" altLang="en-US" sz="1400" dirty="0"/>
          </a:p>
          <a:p>
            <a:pPr marL="617538" lvl="1" indent="-342900">
              <a:lnSpc>
                <a:spcPts val="1400"/>
              </a:lnSpc>
              <a:spcBef>
                <a:spcPts val="300"/>
              </a:spcBef>
              <a:buFont typeface="+mj-ea"/>
              <a:buAutoNum type="circleNumDbPlain"/>
            </a:pPr>
            <a:endParaRPr lang="ja-JP" altLang="en-US" sz="1400" dirty="0"/>
          </a:p>
        </p:txBody>
      </p:sp>
    </p:spTree>
    <p:extLst>
      <p:ext uri="{BB962C8B-B14F-4D97-AF65-F5344CB8AC3E}">
        <p14:creationId xmlns:p14="http://schemas.microsoft.com/office/powerpoint/2010/main" val="19474090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solidFill>
                  <a:schemeClr val="tx1"/>
                </a:solidFill>
              </a:rPr>
              <a:pPr>
                <a:defRPr/>
              </a:pPr>
              <a:t>17</a:t>
            </a:fld>
            <a:endParaRPr lang="ja-JP" altLang="en-US" dirty="0">
              <a:solidFill>
                <a:schemeClr val="tx1"/>
              </a:solidFill>
            </a:endParaRPr>
          </a:p>
        </p:txBody>
      </p:sp>
      <p:sp>
        <p:nvSpPr>
          <p:cNvPr id="12" name="タイトル 1"/>
          <p:cNvSpPr>
            <a:spLocks noGrp="1"/>
          </p:cNvSpPr>
          <p:nvPr>
            <p:ph type="title"/>
          </p:nvPr>
        </p:nvSpPr>
        <p:spPr>
          <a:xfrm>
            <a:off x="404191" y="165653"/>
            <a:ext cx="8478552" cy="791610"/>
          </a:xfrm>
        </p:spPr>
        <p:txBody>
          <a:bodyPr/>
          <a:lstStyle/>
          <a:p>
            <a:pPr eaLnBrk="1" hangingPunct="1"/>
            <a:r>
              <a:rPr lang="ja-JP" altLang="en-US" sz="2400" dirty="0" smtClean="0"/>
              <a:t>（１１）電子</a:t>
            </a:r>
            <a:r>
              <a:rPr lang="ja-JP" altLang="en-US" sz="2400" dirty="0"/>
              <a:t>行政オープンデータ実務者会議への</a:t>
            </a:r>
            <a:r>
              <a:rPr lang="ja-JP" altLang="en-US" sz="2400" dirty="0" smtClean="0"/>
              <a:t>提言①</a:t>
            </a:r>
          </a:p>
        </p:txBody>
      </p:sp>
      <p:sp>
        <p:nvSpPr>
          <p:cNvPr id="8" name="コンテンツ プレースホルダー 1"/>
          <p:cNvSpPr>
            <a:spLocks noGrp="1"/>
          </p:cNvSpPr>
          <p:nvPr>
            <p:ph sz="quarter" idx="1"/>
          </p:nvPr>
        </p:nvSpPr>
        <p:spPr>
          <a:xfrm>
            <a:off x="436653" y="1026367"/>
            <a:ext cx="8483412" cy="5608349"/>
          </a:xfrm>
        </p:spPr>
        <p:txBody>
          <a:bodyPr/>
          <a:lstStyle/>
          <a:p>
            <a:pPr>
              <a:lnSpc>
                <a:spcPts val="1400"/>
              </a:lnSpc>
              <a:spcBef>
                <a:spcPts val="300"/>
              </a:spcBef>
            </a:pPr>
            <a:r>
              <a:rPr lang="ja-JP" altLang="en-US" sz="1400" dirty="0"/>
              <a:t>データガバナンス</a:t>
            </a:r>
            <a:r>
              <a:rPr lang="ja-JP" altLang="en-US" sz="1400" dirty="0" smtClean="0"/>
              <a:t>委員会は</a:t>
            </a:r>
            <a:r>
              <a:rPr lang="ja-JP" altLang="en-US" sz="1400" dirty="0"/>
              <a:t>、公共データの二次利用促進のための利用</a:t>
            </a:r>
            <a:r>
              <a:rPr lang="ja-JP" altLang="en-US" sz="1400" dirty="0" smtClean="0"/>
              <a:t>ルールのあり方について、以下の事項を提言する。</a:t>
            </a:r>
            <a:endParaRPr lang="en-US" altLang="ja-JP" sz="1400" dirty="0" smtClean="0"/>
          </a:p>
          <a:p>
            <a:pPr marL="617538" lvl="1" indent="-342900">
              <a:lnSpc>
                <a:spcPts val="1600"/>
              </a:lnSpc>
              <a:spcBef>
                <a:spcPts val="1200"/>
              </a:spcBef>
              <a:buFont typeface="+mj-lt"/>
              <a:buAutoNum type="arabicPeriod"/>
            </a:pPr>
            <a:r>
              <a:rPr lang="ja-JP" altLang="en-US" sz="1400" dirty="0" smtClean="0"/>
              <a:t>国</a:t>
            </a:r>
            <a:r>
              <a:rPr lang="ja-JP" altLang="en-US" sz="1400" dirty="0"/>
              <a:t>が</a:t>
            </a:r>
            <a:r>
              <a:rPr lang="ja-JP" altLang="en-US" sz="1400" dirty="0" smtClean="0"/>
              <a:t>保有する公共データは、利用を制限すべき実質的かつ合理的理由のない限り、誰もが自由に利用できるようにすべきであり、国の著作権を根拠とした利用制限を認めるのは妥当でない。したがって、国の保有する公共データは、その著作物性の有無にかかわらず、二次利用を自由に認めるのが原則であることを全府省に周知すべき。</a:t>
            </a:r>
            <a:endParaRPr lang="en-US" altLang="ja-JP" sz="1400" dirty="0" smtClean="0"/>
          </a:p>
          <a:p>
            <a:pPr marL="617538" lvl="1" indent="-342900">
              <a:lnSpc>
                <a:spcPts val="1600"/>
              </a:lnSpc>
              <a:spcBef>
                <a:spcPts val="1200"/>
              </a:spcBef>
              <a:buFont typeface="+mj-lt"/>
              <a:buAutoNum type="arabicPeriod"/>
            </a:pPr>
            <a:r>
              <a:rPr lang="ja-JP" altLang="en-US" sz="1400" dirty="0"/>
              <a:t>著作物性</a:t>
            </a:r>
            <a:r>
              <a:rPr lang="ja-JP" altLang="en-US" sz="1400" dirty="0" smtClean="0"/>
              <a:t>のある公共データについては、立法により国の著作権を否定することも考えられるが、オープンデータ戦略を早急に推進する観点から、国が自らの著作権を行使せず二次利用を認める内容の利用ルールを策定・導入することを検討すべき。</a:t>
            </a:r>
            <a:endParaRPr lang="en-US" altLang="ja-JP" sz="1400" dirty="0" smtClean="0"/>
          </a:p>
          <a:p>
            <a:pPr marL="617538" lvl="1" indent="-342900">
              <a:lnSpc>
                <a:spcPts val="1600"/>
              </a:lnSpc>
              <a:spcBef>
                <a:spcPts val="1200"/>
              </a:spcBef>
              <a:buFont typeface="+mj-lt"/>
              <a:buAutoNum type="arabicPeriod"/>
            </a:pPr>
            <a:r>
              <a:rPr lang="ja-JP" altLang="en-US" sz="1400" dirty="0"/>
              <a:t>利用ルールの策定に当たって</a:t>
            </a:r>
            <a:r>
              <a:rPr lang="ja-JP" altLang="en-US" sz="1400" dirty="0" smtClean="0"/>
              <a:t>は</a:t>
            </a:r>
            <a:r>
              <a:rPr lang="ja-JP" altLang="en-US" sz="1400" dirty="0"/>
              <a:t>、以下のような点に留意す</a:t>
            </a:r>
            <a:r>
              <a:rPr lang="ja-JP" altLang="en-US" sz="1400" dirty="0" smtClean="0"/>
              <a:t>べき。</a:t>
            </a:r>
            <a:endParaRPr lang="en-US" altLang="ja-JP" sz="1400" dirty="0" smtClean="0"/>
          </a:p>
          <a:p>
            <a:pPr marL="936625" lvl="2" indent="-342900">
              <a:lnSpc>
                <a:spcPts val="1600"/>
              </a:lnSpc>
              <a:spcBef>
                <a:spcPts val="600"/>
              </a:spcBef>
              <a:buFont typeface="+mj-ea"/>
              <a:buAutoNum type="circleNumDbPlain"/>
            </a:pPr>
            <a:r>
              <a:rPr lang="ja-JP" altLang="en-US" sz="1400" dirty="0"/>
              <a:t>利用ルール</a:t>
            </a:r>
            <a:r>
              <a:rPr lang="ja-JP" altLang="en-US" sz="1400" dirty="0" smtClean="0"/>
              <a:t>は、様々なデータを機械で重ね合わせて利用（マッシュアップ）する際の便宜のため、できる限り統一し、また、社会で広く使われているライセンスとの互換性についても明記し、機械判読可能性にも考慮すること。</a:t>
            </a:r>
            <a:endParaRPr lang="en-US" altLang="ja-JP" sz="1400" dirty="0" smtClean="0"/>
          </a:p>
          <a:p>
            <a:pPr marL="936625" lvl="2" indent="-342900">
              <a:lnSpc>
                <a:spcPts val="1600"/>
              </a:lnSpc>
              <a:spcBef>
                <a:spcPts val="600"/>
              </a:spcBef>
              <a:buFont typeface="+mj-ea"/>
              <a:buAutoNum type="circleNumDbPlain"/>
            </a:pPr>
            <a:r>
              <a:rPr lang="ja-JP" altLang="en-US" sz="1400" dirty="0"/>
              <a:t>国の保有</a:t>
            </a:r>
            <a:r>
              <a:rPr lang="ja-JP" altLang="en-US" sz="1400" dirty="0" smtClean="0"/>
              <a:t>する</a:t>
            </a:r>
            <a:r>
              <a:rPr lang="ja-JP" altLang="en-US" sz="1400" dirty="0"/>
              <a:t>公共データの中</a:t>
            </a:r>
            <a:r>
              <a:rPr lang="ja-JP" altLang="en-US" sz="1400" dirty="0" smtClean="0"/>
              <a:t>に第三者が著作権等の権利を有する部分が含まれて</a:t>
            </a:r>
            <a:r>
              <a:rPr lang="ja-JP" altLang="en-US" sz="1400" dirty="0"/>
              <a:t>いる場合には、第三者の許諾が必要となりうることから、その部分をできるかぎり明確に示して、利用者の注意を喚起すること（その際、利用者に過剰な委縮効果が生じないよう、数値データや簡単な表・グラフ等は著作権の保護対象でないこと、引用など著作権者の許諾なく利用できる場合があることなど関連法制度のポイントを付記する</a:t>
            </a:r>
            <a:r>
              <a:rPr lang="ja-JP" altLang="en-US" sz="1400" dirty="0" smtClean="0"/>
              <a:t>ことが望ましい。）</a:t>
            </a:r>
            <a:endParaRPr lang="en-US" altLang="ja-JP" sz="1400" dirty="0" smtClean="0"/>
          </a:p>
          <a:p>
            <a:pPr marL="936625" lvl="2" indent="-342900">
              <a:lnSpc>
                <a:spcPts val="1600"/>
              </a:lnSpc>
              <a:spcBef>
                <a:spcPts val="600"/>
              </a:spcBef>
              <a:buFont typeface="+mj-ea"/>
              <a:buAutoNum type="circleNumDbPlain"/>
            </a:pPr>
            <a:r>
              <a:rPr lang="ja-JP" altLang="en-US" sz="1400" dirty="0"/>
              <a:t>公共データ</a:t>
            </a:r>
            <a:r>
              <a:rPr lang="ja-JP" altLang="en-US" sz="1400" dirty="0" smtClean="0"/>
              <a:t>の二次利用を国が規制すべき旨を定めた個別法が存在する場合には、その内容をわかりやすく表示すること。</a:t>
            </a:r>
            <a:endParaRPr lang="en-US" altLang="ja-JP" sz="1400" dirty="0" smtClean="0"/>
          </a:p>
          <a:p>
            <a:pPr marL="756000" lvl="2" indent="-216000">
              <a:lnSpc>
                <a:spcPts val="1600"/>
              </a:lnSpc>
              <a:spcBef>
                <a:spcPts val="600"/>
              </a:spcBef>
              <a:buNone/>
            </a:pPr>
            <a:r>
              <a:rPr lang="en-US" altLang="ja-JP" sz="1200" dirty="0" smtClean="0"/>
              <a:t>※ </a:t>
            </a:r>
            <a:r>
              <a:rPr lang="ja-JP" altLang="en-US" sz="1200" dirty="0" smtClean="0"/>
              <a:t>データガバナンス委員会ではこれらの点に配慮した利用規約案（たたき台）を作成しているので参考とされたい（</a:t>
            </a:r>
            <a:r>
              <a:rPr lang="en-US" altLang="ja-JP" sz="1200" dirty="0" smtClean="0"/>
              <a:t>27</a:t>
            </a:r>
            <a:r>
              <a:rPr lang="ja-JP" altLang="en-US" sz="1200" dirty="0" smtClean="0"/>
              <a:t>頁～</a:t>
            </a:r>
            <a:r>
              <a:rPr lang="en-US" altLang="ja-JP" sz="1200" dirty="0" smtClean="0"/>
              <a:t>29</a:t>
            </a:r>
            <a:r>
              <a:rPr lang="ja-JP" altLang="en-US" sz="1200" dirty="0" smtClean="0"/>
              <a:t>頁参照）。</a:t>
            </a:r>
            <a:endParaRPr lang="en-US" altLang="ja-JP" sz="1200" dirty="0" smtClean="0"/>
          </a:p>
        </p:txBody>
      </p:sp>
    </p:spTree>
    <p:extLst>
      <p:ext uri="{BB962C8B-B14F-4D97-AF65-F5344CB8AC3E}">
        <p14:creationId xmlns:p14="http://schemas.microsoft.com/office/powerpoint/2010/main" val="15962120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solidFill>
                  <a:schemeClr val="tx1"/>
                </a:solidFill>
              </a:rPr>
              <a:pPr>
                <a:defRPr/>
              </a:pPr>
              <a:t>18</a:t>
            </a:fld>
            <a:endParaRPr lang="ja-JP" altLang="en-US" dirty="0">
              <a:solidFill>
                <a:schemeClr val="tx1"/>
              </a:solidFill>
            </a:endParaRPr>
          </a:p>
        </p:txBody>
      </p:sp>
      <p:sp>
        <p:nvSpPr>
          <p:cNvPr id="12" name="タイトル 1"/>
          <p:cNvSpPr>
            <a:spLocks noGrp="1"/>
          </p:cNvSpPr>
          <p:nvPr>
            <p:ph type="title"/>
          </p:nvPr>
        </p:nvSpPr>
        <p:spPr>
          <a:xfrm>
            <a:off x="404191" y="165653"/>
            <a:ext cx="8478552" cy="791610"/>
          </a:xfrm>
        </p:spPr>
        <p:txBody>
          <a:bodyPr/>
          <a:lstStyle/>
          <a:p>
            <a:pPr eaLnBrk="1" hangingPunct="1"/>
            <a:r>
              <a:rPr lang="ja-JP" altLang="en-US" sz="2400" dirty="0" smtClean="0"/>
              <a:t>（１１）電子</a:t>
            </a:r>
            <a:r>
              <a:rPr lang="ja-JP" altLang="en-US" sz="2400" dirty="0"/>
              <a:t>行政オープンデータ実務者会議への</a:t>
            </a:r>
            <a:r>
              <a:rPr lang="ja-JP" altLang="en-US" sz="2400" dirty="0" smtClean="0"/>
              <a:t>提言②</a:t>
            </a:r>
          </a:p>
        </p:txBody>
      </p:sp>
      <p:sp>
        <p:nvSpPr>
          <p:cNvPr id="8" name="コンテンツ プレースホルダー 1"/>
          <p:cNvSpPr>
            <a:spLocks noGrp="1"/>
          </p:cNvSpPr>
          <p:nvPr>
            <p:ph sz="quarter" idx="1"/>
          </p:nvPr>
        </p:nvSpPr>
        <p:spPr>
          <a:xfrm>
            <a:off x="436653" y="1095152"/>
            <a:ext cx="8483412" cy="5539564"/>
          </a:xfrm>
        </p:spPr>
        <p:txBody>
          <a:bodyPr/>
          <a:lstStyle/>
          <a:p>
            <a:pPr marL="617538" lvl="1" indent="-342900">
              <a:lnSpc>
                <a:spcPts val="1600"/>
              </a:lnSpc>
              <a:spcBef>
                <a:spcPts val="600"/>
              </a:spcBef>
              <a:buFont typeface="+mj-lt"/>
              <a:buAutoNum type="arabicPeriod" startAt="4"/>
            </a:pPr>
            <a:r>
              <a:rPr lang="ja-JP" altLang="en-US" sz="1400" dirty="0" smtClean="0"/>
              <a:t>今後</a:t>
            </a:r>
            <a:r>
              <a:rPr lang="ja-JP" altLang="en-US" sz="1400" dirty="0"/>
              <a:t>新たに作成する公共データと過去の公共データは、取り扱いを区別し、それぞれ以下のような取扱い</a:t>
            </a:r>
            <a:r>
              <a:rPr lang="ja-JP" altLang="en-US" sz="1400" dirty="0" smtClean="0"/>
              <a:t>とする</a:t>
            </a:r>
            <a:r>
              <a:rPr lang="ja-JP" altLang="en-US" sz="1400" dirty="0"/>
              <a:t>方向で検討す</a:t>
            </a:r>
            <a:r>
              <a:rPr lang="ja-JP" altLang="en-US" sz="1400" dirty="0" smtClean="0"/>
              <a:t>べき。</a:t>
            </a:r>
            <a:endParaRPr lang="en-US" altLang="ja-JP" sz="1400" dirty="0" smtClean="0"/>
          </a:p>
          <a:p>
            <a:pPr marL="936625" lvl="2" indent="-342900">
              <a:lnSpc>
                <a:spcPts val="1600"/>
              </a:lnSpc>
              <a:spcBef>
                <a:spcPts val="600"/>
              </a:spcBef>
              <a:buFont typeface="+mj-ea"/>
              <a:buAutoNum type="circleNumDbPlain"/>
            </a:pPr>
            <a:r>
              <a:rPr lang="ja-JP" altLang="en-US" sz="1400" dirty="0"/>
              <a:t>今後新たに作成</a:t>
            </a:r>
            <a:r>
              <a:rPr lang="ja-JP" altLang="en-US" sz="1400" dirty="0" smtClean="0"/>
              <a:t>する</a:t>
            </a:r>
            <a:r>
              <a:rPr lang="ja-JP" altLang="en-US" sz="1400" dirty="0"/>
              <a:t>公共データについては、たとえば調査研究等を外部に委託する際に、その報告書の二次利用を可能にする内容を委託契約書に盛り込むなど、二次利用を前提として予め権利関係の集約化・明確化を図ること</a:t>
            </a:r>
            <a:r>
              <a:rPr lang="ja-JP" altLang="en-US" sz="1400" dirty="0" smtClean="0"/>
              <a:t>。</a:t>
            </a:r>
            <a:endParaRPr lang="en-US" altLang="ja-JP" sz="1400" dirty="0" smtClean="0"/>
          </a:p>
          <a:p>
            <a:pPr marL="593725" lvl="2" indent="0">
              <a:lnSpc>
                <a:spcPts val="1600"/>
              </a:lnSpc>
              <a:spcBef>
                <a:spcPts val="600"/>
              </a:spcBef>
              <a:buNone/>
            </a:pPr>
            <a:r>
              <a:rPr lang="ja-JP" altLang="en-US" sz="1400" dirty="0" smtClean="0"/>
              <a:t>　　　</a:t>
            </a:r>
            <a:r>
              <a:rPr lang="en-US" altLang="ja-JP" sz="1200" dirty="0"/>
              <a:t>※ </a:t>
            </a:r>
            <a:r>
              <a:rPr lang="ja-JP" altLang="en-US" sz="1200" dirty="0" smtClean="0"/>
              <a:t>データガバナンス</a:t>
            </a:r>
            <a:r>
              <a:rPr lang="ja-JP" altLang="en-US" sz="1200" dirty="0"/>
              <a:t>委員会では、委託契約書の</a:t>
            </a:r>
            <a:r>
              <a:rPr lang="ja-JP" altLang="en-US" sz="1200" dirty="0" smtClean="0"/>
              <a:t>例（たたき台）を</a:t>
            </a:r>
            <a:r>
              <a:rPr lang="ja-JP" altLang="en-US" sz="1200" dirty="0"/>
              <a:t>作成しているので参考と</a:t>
            </a:r>
            <a:r>
              <a:rPr lang="ja-JP" altLang="en-US" sz="1200" dirty="0" smtClean="0"/>
              <a:t>されたい（</a:t>
            </a:r>
            <a:r>
              <a:rPr lang="en-US" altLang="ja-JP" sz="1200" dirty="0" smtClean="0"/>
              <a:t>30</a:t>
            </a:r>
            <a:r>
              <a:rPr lang="ja-JP" altLang="en-US" sz="1200" dirty="0" smtClean="0"/>
              <a:t>頁参照）。</a:t>
            </a:r>
            <a:endParaRPr lang="en-US" altLang="ja-JP" sz="1200" dirty="0" smtClean="0"/>
          </a:p>
          <a:p>
            <a:pPr marL="936625" lvl="2" indent="-342900">
              <a:lnSpc>
                <a:spcPts val="1600"/>
              </a:lnSpc>
              <a:spcBef>
                <a:spcPts val="600"/>
              </a:spcBef>
              <a:buFont typeface="+mj-ea"/>
              <a:buAutoNum type="circleNumDbPlain" startAt="2"/>
            </a:pPr>
            <a:r>
              <a:rPr lang="ja-JP" altLang="en-US" sz="1400" dirty="0" smtClean="0"/>
              <a:t>一方、過去の公共データについては、権利関係の確認作業等の負担が大きく、費用対効果の観点から見合わないと判断される場合には、権利関係の確認は利用者の責任に委ねることとし、その旨を利用ルールに明示すれば足りるとすること。</a:t>
            </a:r>
            <a:endParaRPr lang="en-US" altLang="ja-JP" sz="1400" dirty="0" smtClean="0"/>
          </a:p>
          <a:p>
            <a:pPr marL="1143000" lvl="4" indent="-180000">
              <a:lnSpc>
                <a:spcPts val="1600"/>
              </a:lnSpc>
              <a:spcBef>
                <a:spcPts val="600"/>
              </a:spcBef>
              <a:buNone/>
            </a:pPr>
            <a:r>
              <a:rPr lang="en-US" altLang="ja-JP" sz="1200" dirty="0" smtClean="0"/>
              <a:t>※ </a:t>
            </a:r>
            <a:r>
              <a:rPr lang="ja-JP" altLang="en-US" sz="1200" dirty="0"/>
              <a:t>データガバナンス委員会で</a:t>
            </a:r>
            <a:r>
              <a:rPr lang="ja-JP" altLang="en-US" sz="1200" dirty="0" smtClean="0"/>
              <a:t>は、各府省</a:t>
            </a:r>
            <a:r>
              <a:rPr lang="ja-JP" altLang="en-US" sz="1200" dirty="0"/>
              <a:t>が権利関係の調査及び第三者等の許諾の可否の確認を行う場合の</a:t>
            </a:r>
            <a:r>
              <a:rPr lang="ja-JP" altLang="en-US" sz="1200" dirty="0" smtClean="0"/>
              <a:t>手順（</a:t>
            </a:r>
            <a:r>
              <a:rPr lang="en-US" altLang="ja-JP" sz="1200" dirty="0" smtClean="0"/>
              <a:t>23</a:t>
            </a:r>
            <a:r>
              <a:rPr lang="ja-JP" altLang="en-US" sz="1200" dirty="0" smtClean="0"/>
              <a:t>頁～</a:t>
            </a:r>
            <a:r>
              <a:rPr lang="en-US" altLang="ja-JP" sz="1200" dirty="0" smtClean="0"/>
              <a:t>25</a:t>
            </a:r>
            <a:r>
              <a:rPr lang="ja-JP" altLang="en-US" sz="1200" dirty="0" smtClean="0"/>
              <a:t>頁参照）及び利用規約案（たたき台）（</a:t>
            </a:r>
            <a:r>
              <a:rPr lang="en-US" altLang="ja-JP" sz="1200" dirty="0" smtClean="0"/>
              <a:t>28</a:t>
            </a:r>
            <a:r>
              <a:rPr lang="ja-JP" altLang="en-US" sz="1200" dirty="0" smtClean="0"/>
              <a:t>頁参照）を作成しているので参考とされたい。</a:t>
            </a:r>
            <a:endParaRPr lang="en-US" altLang="ja-JP" sz="1200" dirty="0" smtClean="0"/>
          </a:p>
          <a:p>
            <a:pPr marL="617538" lvl="1" indent="-342900">
              <a:lnSpc>
                <a:spcPts val="1600"/>
              </a:lnSpc>
              <a:spcBef>
                <a:spcPts val="1200"/>
              </a:spcBef>
              <a:buFont typeface="+mj-lt"/>
              <a:buAutoNum type="arabicPeriod" startAt="4"/>
            </a:pPr>
            <a:r>
              <a:rPr lang="ja-JP" altLang="en-US" sz="1400" dirty="0" smtClean="0"/>
              <a:t>上記と並行して、関連マニュアルの作成、職員向け研修の実施、ヘルプデスクや</a:t>
            </a:r>
            <a:r>
              <a:rPr lang="en-US" altLang="ja-JP" sz="1400" dirty="0" smtClean="0"/>
              <a:t>FAQ</a:t>
            </a:r>
            <a:r>
              <a:rPr lang="ja-JP" altLang="en-US" sz="1400" dirty="0" smtClean="0"/>
              <a:t>の整備、リスク対策等、様々な環境整備を行ってほしい。</a:t>
            </a:r>
            <a:endParaRPr lang="en-US" altLang="ja-JP" sz="1400" dirty="0" smtClean="0"/>
          </a:p>
        </p:txBody>
      </p:sp>
    </p:spTree>
    <p:extLst>
      <p:ext uri="{BB962C8B-B14F-4D97-AF65-F5344CB8AC3E}">
        <p14:creationId xmlns:p14="http://schemas.microsoft.com/office/powerpoint/2010/main" val="53609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1</a:t>
            </a:fld>
            <a:endParaRPr lang="ja-JP" altLang="en-US" dirty="0"/>
          </a:p>
        </p:txBody>
      </p:sp>
      <p:sp>
        <p:nvSpPr>
          <p:cNvPr id="7" name="タイトル 1"/>
          <p:cNvSpPr>
            <a:spLocks noGrp="1"/>
          </p:cNvSpPr>
          <p:nvPr>
            <p:ph type="title"/>
          </p:nvPr>
        </p:nvSpPr>
        <p:spPr>
          <a:xfrm>
            <a:off x="482884" y="2472348"/>
            <a:ext cx="8753582" cy="914400"/>
          </a:xfrm>
        </p:spPr>
        <p:txBody>
          <a:bodyPr/>
          <a:lstStyle/>
          <a:p>
            <a:pPr eaLnBrk="1" hangingPunct="1"/>
            <a:r>
              <a:rPr lang="ja-JP" altLang="en-US" sz="2800" dirty="0"/>
              <a:t>２</a:t>
            </a:r>
            <a:r>
              <a:rPr lang="ja-JP" altLang="en-US" sz="2800" dirty="0" smtClean="0"/>
              <a:t>．</a:t>
            </a:r>
            <a:r>
              <a:rPr lang="ja-JP" altLang="en-US" sz="2800" dirty="0"/>
              <a:t>データガバナンス</a:t>
            </a:r>
            <a:r>
              <a:rPr lang="ja-JP" altLang="en-US" sz="2800" dirty="0" smtClean="0"/>
              <a:t>委員会の取組と提言</a:t>
            </a:r>
            <a:endParaRPr lang="ja-JP" altLang="en-US" sz="2800" dirty="0" smtClean="0">
              <a:solidFill>
                <a:schemeClr val="tx1"/>
              </a:solidFill>
            </a:endParaRPr>
          </a:p>
        </p:txBody>
      </p:sp>
      <p:sp>
        <p:nvSpPr>
          <p:cNvPr id="5" name="テキスト プレースホルダー 3"/>
          <p:cNvSpPr txBox="1">
            <a:spLocks/>
          </p:cNvSpPr>
          <p:nvPr/>
        </p:nvSpPr>
        <p:spPr>
          <a:xfrm>
            <a:off x="3891515" y="4309724"/>
            <a:ext cx="5039833" cy="953391"/>
          </a:xfrm>
          <a:prstGeom prst="rect">
            <a:avLst/>
          </a:prstGeom>
        </p:spPr>
        <p:txBody>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marL="0" indent="0" eaLnBrk="1" hangingPunct="1">
              <a:buNone/>
            </a:pPr>
            <a:r>
              <a:rPr lang="ja-JP" altLang="en-US" sz="2000" dirty="0" smtClean="0"/>
              <a:t>オープンデータ流通推進コンソーシアム</a:t>
            </a:r>
            <a:endParaRPr lang="en-US" altLang="ja-JP" sz="2000" dirty="0" smtClean="0"/>
          </a:p>
          <a:p>
            <a:pPr marL="0" indent="0" eaLnBrk="1" hangingPunct="1">
              <a:buNone/>
            </a:pPr>
            <a:r>
              <a:rPr lang="ja-JP" altLang="en-US" sz="2000" dirty="0"/>
              <a:t>データガバナンス委員会主査　井上 由里子</a:t>
            </a:r>
          </a:p>
        </p:txBody>
      </p:sp>
    </p:spTree>
    <p:extLst>
      <p:ext uri="{BB962C8B-B14F-4D97-AF65-F5344CB8AC3E}">
        <p14:creationId xmlns:p14="http://schemas.microsoft.com/office/powerpoint/2010/main" val="33234409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2</a:t>
            </a:fld>
            <a:endParaRPr lang="ja-JP" altLang="en-US" dirty="0"/>
          </a:p>
        </p:txBody>
      </p:sp>
      <p:sp>
        <p:nvSpPr>
          <p:cNvPr id="15365" name="タイトル 1"/>
          <p:cNvSpPr>
            <a:spLocks noGrp="1"/>
          </p:cNvSpPr>
          <p:nvPr>
            <p:ph type="title"/>
          </p:nvPr>
        </p:nvSpPr>
        <p:spPr>
          <a:xfrm>
            <a:off x="184936" y="165653"/>
            <a:ext cx="8660483" cy="791610"/>
          </a:xfrm>
        </p:spPr>
        <p:txBody>
          <a:bodyPr/>
          <a:lstStyle/>
          <a:p>
            <a:pPr eaLnBrk="1" hangingPunct="1"/>
            <a:r>
              <a:rPr lang="ja-JP" altLang="en-US" sz="2200" dirty="0" smtClean="0"/>
              <a:t>（１）オープンデータ戦略推進の</a:t>
            </a:r>
            <a:r>
              <a:rPr lang="ja-JP" altLang="en-US" sz="2200" dirty="0"/>
              <a:t>ためのデータ利用ルールの</a:t>
            </a:r>
            <a:r>
              <a:rPr lang="ja-JP" altLang="en-US" sz="2200" dirty="0" smtClean="0"/>
              <a:t>在り方</a:t>
            </a:r>
          </a:p>
        </p:txBody>
      </p:sp>
      <p:sp>
        <p:nvSpPr>
          <p:cNvPr id="2" name="コンテンツ プレースホルダー 1"/>
          <p:cNvSpPr>
            <a:spLocks noGrp="1"/>
          </p:cNvSpPr>
          <p:nvPr>
            <p:ph sz="quarter" idx="1"/>
          </p:nvPr>
        </p:nvSpPr>
        <p:spPr>
          <a:xfrm>
            <a:off x="436651" y="972618"/>
            <a:ext cx="8676527" cy="1071938"/>
          </a:xfrm>
        </p:spPr>
        <p:txBody>
          <a:bodyPr/>
          <a:lstStyle/>
          <a:p>
            <a:pPr>
              <a:lnSpc>
                <a:spcPts val="1400"/>
              </a:lnSpc>
              <a:spcBef>
                <a:spcPts val="300"/>
              </a:spcBef>
            </a:pPr>
            <a:r>
              <a:rPr lang="ja-JP" altLang="en-US" sz="1400" dirty="0" smtClean="0"/>
              <a:t>国等が</a:t>
            </a:r>
            <a:r>
              <a:rPr lang="ja-JP" altLang="en-US" sz="1400" dirty="0"/>
              <a:t>保有する公共</a:t>
            </a:r>
            <a:r>
              <a:rPr lang="ja-JP" altLang="en-US" sz="1400" dirty="0" smtClean="0"/>
              <a:t>データ（</a:t>
            </a:r>
            <a:r>
              <a:rPr lang="ja-JP" altLang="en-US" sz="1400" dirty="0"/>
              <a:t>以下</a:t>
            </a:r>
            <a:r>
              <a:rPr lang="ja-JP" altLang="en-US" sz="1400" dirty="0" smtClean="0"/>
              <a:t>「公共データ」という。）を、広く</a:t>
            </a:r>
            <a:r>
              <a:rPr lang="ja-JP" altLang="en-US" sz="1400" dirty="0"/>
              <a:t>国民が活用</a:t>
            </a:r>
            <a:r>
              <a:rPr lang="ja-JP" altLang="en-US" sz="1400" dirty="0" smtClean="0"/>
              <a:t>しやすくするためには、国等の著作権の取扱いを明確にし、誰もが自由に利用できるようにする環境を整備すること</a:t>
            </a:r>
            <a:r>
              <a:rPr lang="ja-JP" altLang="en-US" sz="1400" dirty="0"/>
              <a:t>が</a:t>
            </a:r>
            <a:r>
              <a:rPr lang="ja-JP" altLang="en-US" sz="1400" dirty="0" smtClean="0"/>
              <a:t>急務である。（なお、数値データ、法令等には著作権がないことに留意）</a:t>
            </a:r>
            <a:endParaRPr lang="ja-JP" altLang="en-US" sz="1400" dirty="0"/>
          </a:p>
          <a:p>
            <a:pPr>
              <a:lnSpc>
                <a:spcPts val="1400"/>
              </a:lnSpc>
              <a:spcBef>
                <a:spcPts val="300"/>
              </a:spcBef>
            </a:pPr>
            <a:r>
              <a:rPr lang="ja-JP" altLang="en-US" sz="1400" dirty="0" smtClean="0"/>
              <a:t>上記</a:t>
            </a:r>
            <a:r>
              <a:rPr lang="ja-JP" altLang="en-US" sz="1400" dirty="0"/>
              <a:t>の検討に当たっては</a:t>
            </a:r>
            <a:r>
              <a:rPr lang="ja-JP" altLang="en-US" sz="1400" dirty="0" smtClean="0"/>
              <a:t>、公共</a:t>
            </a:r>
            <a:r>
              <a:rPr lang="ja-JP" altLang="en-US" sz="1400" dirty="0"/>
              <a:t>データは税金</a:t>
            </a:r>
            <a:r>
              <a:rPr lang="ja-JP" altLang="en-US" sz="1400" dirty="0" smtClean="0"/>
              <a:t>で作成されたもの</a:t>
            </a:r>
            <a:r>
              <a:rPr lang="ja-JP" altLang="en-US" sz="1400" dirty="0"/>
              <a:t>であり</a:t>
            </a:r>
            <a:r>
              <a:rPr lang="ja-JP" altLang="en-US" sz="1400" dirty="0" smtClean="0"/>
              <a:t>、著作権の有無にかかわらず国民</a:t>
            </a:r>
            <a:r>
              <a:rPr lang="ja-JP" altLang="en-US" sz="1400" dirty="0"/>
              <a:t>共有</a:t>
            </a:r>
            <a:r>
              <a:rPr lang="ja-JP" altLang="en-US" sz="1400" dirty="0" smtClean="0"/>
              <a:t>の財産</a:t>
            </a:r>
            <a:r>
              <a:rPr lang="ja-JP" altLang="en-US" sz="1400" dirty="0"/>
              <a:t>であるという観点を十分に踏まえる</a:t>
            </a:r>
            <a:r>
              <a:rPr lang="ja-JP" altLang="en-US" sz="1400" dirty="0" smtClean="0"/>
              <a:t>必要がある。</a:t>
            </a:r>
            <a:endParaRPr kumimoji="1" lang="en-US" altLang="ja-JP" sz="1800" dirty="0" smtClean="0"/>
          </a:p>
        </p:txBody>
      </p:sp>
      <p:graphicFrame>
        <p:nvGraphicFramePr>
          <p:cNvPr id="4" name="表 3"/>
          <p:cNvGraphicFramePr>
            <a:graphicFrameLocks noGrp="1"/>
          </p:cNvGraphicFramePr>
          <p:nvPr>
            <p:extLst>
              <p:ext uri="{D42A27DB-BD31-4B8C-83A1-F6EECF244321}">
                <p14:modId xmlns:p14="http://schemas.microsoft.com/office/powerpoint/2010/main" val="1753342152"/>
              </p:ext>
            </p:extLst>
          </p:nvPr>
        </p:nvGraphicFramePr>
        <p:xfrm>
          <a:off x="580047" y="2010579"/>
          <a:ext cx="8317373" cy="3799297"/>
        </p:xfrm>
        <a:graphic>
          <a:graphicData uri="http://schemas.openxmlformats.org/drawingml/2006/table">
            <a:tbl>
              <a:tblPr firstRow="1" bandRow="1">
                <a:tableStyleId>{5C22544A-7EE6-4342-B048-85BDC9FD1C3A}</a:tableStyleId>
              </a:tblPr>
              <a:tblGrid>
                <a:gridCol w="2131255"/>
                <a:gridCol w="6186118"/>
              </a:tblGrid>
              <a:tr h="276274">
                <a:tc>
                  <a:txBody>
                    <a:bodyPr/>
                    <a:lstStyle/>
                    <a:p>
                      <a:pPr algn="ctr">
                        <a:lnSpc>
                          <a:spcPts val="1500"/>
                        </a:lnSpc>
                      </a:pPr>
                      <a:r>
                        <a:rPr kumimoji="1" lang="ja-JP" altLang="en-US" sz="1400" u="none" dirty="0" smtClean="0">
                          <a:solidFill>
                            <a:schemeClr val="bg1"/>
                          </a:solidFill>
                        </a:rPr>
                        <a:t>課題解決の方向性</a:t>
                      </a:r>
                      <a:endParaRPr kumimoji="1" lang="ja-JP" altLang="en-US" sz="1400" u="none" dirty="0">
                        <a:solidFill>
                          <a:schemeClr val="bg1"/>
                        </a:solidFill>
                      </a:endParaRPr>
                    </a:p>
                  </a:txBody>
                  <a:tcPr/>
                </a:tc>
                <a:tc>
                  <a:txBody>
                    <a:bodyPr/>
                    <a:lstStyle/>
                    <a:p>
                      <a:pPr algn="ctr">
                        <a:lnSpc>
                          <a:spcPts val="1500"/>
                        </a:lnSpc>
                      </a:pPr>
                      <a:r>
                        <a:rPr kumimoji="1" lang="ja-JP" altLang="en-US" sz="1400" u="none" dirty="0" smtClean="0">
                          <a:solidFill>
                            <a:schemeClr val="bg1"/>
                          </a:solidFill>
                        </a:rPr>
                        <a:t>具体的内容と課題</a:t>
                      </a:r>
                      <a:endParaRPr kumimoji="1" lang="ja-JP" altLang="en-US" sz="1400" u="none" dirty="0">
                        <a:solidFill>
                          <a:schemeClr val="bg1"/>
                        </a:solidFill>
                      </a:endParaRPr>
                    </a:p>
                  </a:txBody>
                  <a:tcPr/>
                </a:tc>
              </a:tr>
              <a:tr h="951933">
                <a:tc>
                  <a:txBody>
                    <a:bodyPr/>
                    <a:lstStyle/>
                    <a:p>
                      <a:pPr marL="265113" indent="-265113">
                        <a:lnSpc>
                          <a:spcPts val="1500"/>
                        </a:lnSpc>
                      </a:pPr>
                      <a:r>
                        <a:rPr kumimoji="1" lang="ja-JP" altLang="en-US" sz="1400" u="none" dirty="0" smtClean="0">
                          <a:solidFill>
                            <a:schemeClr val="tx1"/>
                          </a:solidFill>
                        </a:rPr>
                        <a:t>（１）立法によるパブリックドメイン化</a:t>
                      </a:r>
                      <a:endParaRPr kumimoji="1" lang="ja-JP" altLang="en-US" sz="1400" u="none" dirty="0">
                        <a:solidFill>
                          <a:schemeClr val="tx1"/>
                        </a:solidFill>
                      </a:endParaRPr>
                    </a:p>
                  </a:txBody>
                  <a:tcPr/>
                </a:tc>
                <a:tc>
                  <a:txBody>
                    <a:bodyPr/>
                    <a:lstStyle/>
                    <a:p>
                      <a:pPr marL="174625" indent="-174625">
                        <a:lnSpc>
                          <a:spcPts val="1500"/>
                        </a:lnSpc>
                        <a:buFont typeface="Arial" pitchFamily="34" charset="0"/>
                        <a:buNone/>
                      </a:pPr>
                      <a:r>
                        <a:rPr kumimoji="1" lang="ja-JP" altLang="en-US" sz="1400" u="none" dirty="0" smtClean="0">
                          <a:solidFill>
                            <a:schemeClr val="tx1"/>
                          </a:solidFill>
                        </a:rPr>
                        <a:t>○米国の立法例に倣い、国等が保有する公共データには著作権が発生しないよう著作権法を改正する。</a:t>
                      </a:r>
                      <a:endParaRPr kumimoji="1" lang="en-US" altLang="ja-JP" sz="1400" u="none" dirty="0" smtClean="0">
                        <a:solidFill>
                          <a:schemeClr val="tx1"/>
                        </a:solidFill>
                      </a:endParaRPr>
                    </a:p>
                    <a:p>
                      <a:pPr marL="396000" marR="0" indent="-198000" algn="l" defTabSz="914400" rtl="0" eaLnBrk="1" fontAlgn="auto" latinLnBrk="0" hangingPunct="1">
                        <a:lnSpc>
                          <a:spcPts val="1500"/>
                        </a:lnSpc>
                        <a:spcBef>
                          <a:spcPts val="0"/>
                        </a:spcBef>
                        <a:spcAft>
                          <a:spcPts val="0"/>
                        </a:spcAft>
                        <a:buClrTx/>
                        <a:buSzTx/>
                        <a:buFont typeface="Arial" pitchFamily="34" charset="0"/>
                        <a:buNone/>
                        <a:tabLst/>
                        <a:defRPr/>
                      </a:pPr>
                      <a:r>
                        <a:rPr kumimoji="1" lang="en-US" altLang="ja-JP" sz="1200" u="none" dirty="0" smtClean="0">
                          <a:solidFill>
                            <a:schemeClr val="tx1"/>
                          </a:solidFill>
                          <a:latin typeface="ＭＳ Ｐ明朝" pitchFamily="18" charset="-128"/>
                          <a:ea typeface="ＭＳ Ｐ明朝" pitchFamily="18" charset="-128"/>
                        </a:rPr>
                        <a:t>※ </a:t>
                      </a:r>
                      <a:r>
                        <a:rPr kumimoji="1" lang="ja-JP" altLang="en-US" sz="1200" u="none" dirty="0" smtClean="0">
                          <a:solidFill>
                            <a:schemeClr val="tx1"/>
                          </a:solidFill>
                          <a:latin typeface="ＭＳ Ｐ明朝" pitchFamily="18" charset="-128"/>
                          <a:ea typeface="ＭＳ Ｐ明朝" pitchFamily="18" charset="-128"/>
                        </a:rPr>
                        <a:t>著作権法は、創作を奨励するためのインセンティブとして著作権という独占権を与える制度であり、国民の税金を用いて作成される公共データの創出プロセスに著作権がインセンティブとして働く余地はない。</a:t>
                      </a:r>
                      <a:endParaRPr kumimoji="1" lang="en-US" altLang="ja-JP" sz="1200" u="none" dirty="0" smtClean="0">
                        <a:solidFill>
                          <a:schemeClr val="tx1"/>
                        </a:solidFill>
                      </a:endParaRPr>
                    </a:p>
                    <a:p>
                      <a:pPr marL="0" indent="0">
                        <a:lnSpc>
                          <a:spcPts val="1500"/>
                        </a:lnSpc>
                        <a:buFont typeface="Arial" pitchFamily="34" charset="0"/>
                        <a:buNone/>
                      </a:pPr>
                      <a:r>
                        <a:rPr kumimoji="1" lang="ja-JP" altLang="en-US" sz="1400" u="none" dirty="0" smtClean="0">
                          <a:solidFill>
                            <a:schemeClr val="tx1"/>
                          </a:solidFill>
                        </a:rPr>
                        <a:t>［課題］著作権法の改正には長期間の検討が必要。</a:t>
                      </a:r>
                      <a:r>
                        <a:rPr kumimoji="1" lang="ja-JP" altLang="en-US" sz="1100" u="none" dirty="0" smtClean="0">
                          <a:solidFill>
                            <a:schemeClr val="tx1"/>
                          </a:solidFill>
                          <a:latin typeface="ＭＳ Ｐ明朝" pitchFamily="18" charset="-128"/>
                          <a:ea typeface="ＭＳ Ｐ明朝" pitchFamily="18" charset="-128"/>
                        </a:rPr>
                        <a:t>　　</a:t>
                      </a:r>
                      <a:endParaRPr kumimoji="1" lang="en-US" altLang="ja-JP" sz="1100" u="none" dirty="0" smtClean="0">
                        <a:solidFill>
                          <a:schemeClr val="tx1"/>
                        </a:solidFill>
                        <a:latin typeface="ＭＳ Ｐ明朝" pitchFamily="18" charset="-128"/>
                        <a:ea typeface="ＭＳ Ｐ明朝" pitchFamily="18" charset="-128"/>
                      </a:endParaRPr>
                    </a:p>
                  </a:txBody>
                  <a:tcPr/>
                </a:tc>
              </a:tr>
              <a:tr h="857977">
                <a:tc>
                  <a:txBody>
                    <a:bodyPr/>
                    <a:lstStyle/>
                    <a:p>
                      <a:pPr>
                        <a:lnSpc>
                          <a:spcPts val="1500"/>
                        </a:lnSpc>
                      </a:pPr>
                      <a:r>
                        <a:rPr kumimoji="1" lang="ja-JP" altLang="en-US" sz="1400" u="none" dirty="0" smtClean="0">
                          <a:solidFill>
                            <a:schemeClr val="tx1"/>
                          </a:solidFill>
                        </a:rPr>
                        <a:t>（２）国等の著作権の放棄</a:t>
                      </a:r>
                      <a:endParaRPr kumimoji="1" lang="ja-JP" altLang="en-US" sz="1400" u="none" dirty="0">
                        <a:solidFill>
                          <a:schemeClr val="tx1"/>
                        </a:solidFill>
                      </a:endParaRPr>
                    </a:p>
                  </a:txBody>
                  <a:tcPr/>
                </a:tc>
                <a:tc>
                  <a:txBody>
                    <a:bodyPr/>
                    <a:lstStyle/>
                    <a:p>
                      <a:pPr marL="174625" indent="-174625">
                        <a:lnSpc>
                          <a:spcPts val="1500"/>
                        </a:lnSpc>
                        <a:buFont typeface="Arial" pitchFamily="34" charset="0"/>
                        <a:buNone/>
                      </a:pPr>
                      <a:r>
                        <a:rPr kumimoji="1" lang="ja-JP" altLang="en-US" sz="1400" u="none" dirty="0" smtClean="0">
                          <a:solidFill>
                            <a:schemeClr val="tx1"/>
                          </a:solidFill>
                        </a:rPr>
                        <a:t>○国等が著作権を有することを前提としつつ、国等が自らの著作権を放棄する。</a:t>
                      </a:r>
                      <a:endParaRPr kumimoji="1" lang="en-US" altLang="ja-JP" sz="1400" u="none" dirty="0" smtClean="0">
                        <a:solidFill>
                          <a:schemeClr val="tx1"/>
                        </a:solidFill>
                      </a:endParaRPr>
                    </a:p>
                    <a:p>
                      <a:pPr marL="540000" indent="-540000">
                        <a:lnSpc>
                          <a:spcPts val="1500"/>
                        </a:lnSpc>
                        <a:buFont typeface="Arial" pitchFamily="34" charset="0"/>
                        <a:buNone/>
                      </a:pPr>
                      <a:r>
                        <a:rPr kumimoji="1" lang="ja-JP" altLang="en-US" sz="1400" u="none" dirty="0" smtClean="0">
                          <a:solidFill>
                            <a:schemeClr val="tx1"/>
                          </a:solidFill>
                        </a:rPr>
                        <a:t>［課題］著作権も国・地方公共団体の財産権を構成しうるものであり、国有財産法、財政法、地方自治法、補助金等適正化法等との関係において、権利放棄を行うことが適当かどうか検討が必要。</a:t>
                      </a:r>
                      <a:endParaRPr kumimoji="1" lang="ja-JP" altLang="en-US" sz="1400" u="none" dirty="0">
                        <a:solidFill>
                          <a:schemeClr val="tx1"/>
                        </a:solidFill>
                      </a:endParaRPr>
                    </a:p>
                  </a:txBody>
                  <a:tcPr/>
                </a:tc>
              </a:tr>
              <a:tr h="1374835">
                <a:tc>
                  <a:txBody>
                    <a:bodyPr/>
                    <a:lstStyle/>
                    <a:p>
                      <a:pPr marL="266700" indent="-266700">
                        <a:lnSpc>
                          <a:spcPts val="1500"/>
                        </a:lnSpc>
                      </a:pPr>
                      <a:r>
                        <a:rPr kumimoji="1" lang="ja-JP" altLang="en-US" sz="1400" u="none" dirty="0" smtClean="0">
                          <a:solidFill>
                            <a:schemeClr val="tx1"/>
                          </a:solidFill>
                        </a:rPr>
                        <a:t>（３）二次利用促進のためのパブリック・ライセンスの活用</a:t>
                      </a:r>
                      <a:endParaRPr kumimoji="1" lang="ja-JP" altLang="en-US" sz="1400" u="none" dirty="0">
                        <a:solidFill>
                          <a:schemeClr val="tx1"/>
                        </a:solidFill>
                      </a:endParaRPr>
                    </a:p>
                  </a:txBody>
                  <a:tcPr/>
                </a:tc>
                <a:tc>
                  <a:txBody>
                    <a:bodyPr/>
                    <a:lstStyle/>
                    <a:p>
                      <a:pPr marL="174625" indent="-174625">
                        <a:lnSpc>
                          <a:spcPts val="1500"/>
                        </a:lnSpc>
                        <a:buFont typeface="Arial" pitchFamily="34" charset="0"/>
                        <a:buNone/>
                      </a:pPr>
                      <a:r>
                        <a:rPr kumimoji="1" lang="ja-JP" altLang="en-US" sz="1400" u="none" dirty="0" smtClean="0">
                          <a:solidFill>
                            <a:schemeClr val="tx1"/>
                          </a:solidFill>
                        </a:rPr>
                        <a:t>○欧州の一部や豪・ニュージーランドの例に倣い、国等が著作権を有することを前提としつつ、二次利用を促進するために著作権の不行使を内容とするパブリック・ライセンスを採用し、利用できる範囲を利用者にわかりやすく表示し、個別の交渉なしにオンラインで処理できるようにする。</a:t>
                      </a:r>
                      <a:endParaRPr kumimoji="1" lang="en-US" altLang="ja-JP" sz="1400" u="none" dirty="0" smtClean="0">
                        <a:solidFill>
                          <a:schemeClr val="tx1"/>
                        </a:solidFill>
                      </a:endParaRPr>
                    </a:p>
                    <a:p>
                      <a:pPr marL="174625" indent="-174625">
                        <a:lnSpc>
                          <a:spcPts val="1500"/>
                        </a:lnSpc>
                        <a:buFont typeface="Arial" pitchFamily="34" charset="0"/>
                        <a:buNone/>
                      </a:pPr>
                      <a:r>
                        <a:rPr kumimoji="1" lang="ja-JP" altLang="en-US" sz="1400" u="none" dirty="0" smtClean="0">
                          <a:solidFill>
                            <a:schemeClr val="tx1"/>
                          </a:solidFill>
                        </a:rPr>
                        <a:t>［メリット］早期の実現が可能</a:t>
                      </a:r>
                      <a:endParaRPr kumimoji="1" lang="en-US" altLang="ja-JP" sz="1400" u="none" dirty="0" smtClean="0">
                        <a:solidFill>
                          <a:schemeClr val="tx1"/>
                        </a:solidFill>
                      </a:endParaRPr>
                    </a:p>
                    <a:p>
                      <a:pPr marL="720000" indent="-720000">
                        <a:lnSpc>
                          <a:spcPts val="1500"/>
                        </a:lnSpc>
                        <a:buFont typeface="Arial" pitchFamily="34" charset="0"/>
                        <a:buNone/>
                      </a:pPr>
                      <a:r>
                        <a:rPr kumimoji="1" lang="ja-JP" altLang="en-US" sz="1400" u="none" dirty="0" smtClean="0">
                          <a:solidFill>
                            <a:schemeClr val="tx1"/>
                          </a:solidFill>
                        </a:rPr>
                        <a:t>　　　　　　個別交渉無しに簡便な権利処理が可能であり、実質的に（１）及び（２）と同等の結果を実現できる。</a:t>
                      </a:r>
                      <a:endParaRPr kumimoji="1" lang="ja-JP" altLang="en-US" sz="1200" u="none" dirty="0">
                        <a:solidFill>
                          <a:schemeClr val="tx1"/>
                        </a:solidFill>
                        <a:latin typeface="ＭＳ Ｐ明朝" pitchFamily="18" charset="-128"/>
                        <a:ea typeface="ＭＳ Ｐ明朝" pitchFamily="18" charset="-128"/>
                      </a:endParaRPr>
                    </a:p>
                  </a:txBody>
                  <a:tcPr/>
                </a:tc>
              </a:tr>
            </a:tbl>
          </a:graphicData>
        </a:graphic>
      </p:graphicFrame>
      <p:sp>
        <p:nvSpPr>
          <p:cNvPr id="5" name="正方形/長方形 4"/>
          <p:cNvSpPr/>
          <p:nvPr/>
        </p:nvSpPr>
        <p:spPr>
          <a:xfrm>
            <a:off x="184936" y="5998617"/>
            <a:ext cx="8866598" cy="451406"/>
          </a:xfrm>
          <a:prstGeom prst="rect">
            <a:avLst/>
          </a:prstGeom>
        </p:spPr>
        <p:txBody>
          <a:bodyPr wrap="square">
            <a:spAutoFit/>
          </a:bodyPr>
          <a:lstStyle/>
          <a:p>
            <a:pPr>
              <a:lnSpc>
                <a:spcPts val="1400"/>
              </a:lnSpc>
            </a:pPr>
            <a:r>
              <a:rPr lang="ja-JP" altLang="en-US" sz="1400" dirty="0"/>
              <a:t>データガバナンス委員会では、オープンデータ戦略の早急な推進が求められていることを踏まえ、国に著作権のある公共データについて、（３）の二次利用促進のためのパブリック・ライセンスの活用を前提として検討を行った</a:t>
            </a:r>
            <a:endParaRPr lang="en-US" altLang="ja-JP" sz="1400" dirty="0"/>
          </a:p>
        </p:txBody>
      </p:sp>
      <p:sp>
        <p:nvSpPr>
          <p:cNvPr id="7" name="下矢印 6"/>
          <p:cNvSpPr/>
          <p:nvPr/>
        </p:nvSpPr>
        <p:spPr>
          <a:xfrm>
            <a:off x="4044950" y="5877272"/>
            <a:ext cx="1054100" cy="1110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Tree>
    <p:extLst>
      <p:ext uri="{BB962C8B-B14F-4D97-AF65-F5344CB8AC3E}">
        <p14:creationId xmlns:p14="http://schemas.microsoft.com/office/powerpoint/2010/main" val="26849261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3</a:t>
            </a:fld>
            <a:endParaRPr lang="ja-JP" altLang="en-US" dirty="0"/>
          </a:p>
        </p:txBody>
      </p:sp>
      <p:sp>
        <p:nvSpPr>
          <p:cNvPr id="15365" name="タイトル 1"/>
          <p:cNvSpPr>
            <a:spLocks noGrp="1"/>
          </p:cNvSpPr>
          <p:nvPr>
            <p:ph type="title"/>
          </p:nvPr>
        </p:nvSpPr>
        <p:spPr>
          <a:xfrm>
            <a:off x="404191" y="165653"/>
            <a:ext cx="8229600" cy="791610"/>
          </a:xfrm>
        </p:spPr>
        <p:txBody>
          <a:bodyPr/>
          <a:lstStyle/>
          <a:p>
            <a:pPr eaLnBrk="1" hangingPunct="1"/>
            <a:r>
              <a:rPr lang="ja-JP" altLang="en-US" sz="2400" dirty="0" smtClean="0"/>
              <a:t>（２）国内</a:t>
            </a:r>
            <a:r>
              <a:rPr lang="ja-JP" altLang="en-US" sz="2400" dirty="0"/>
              <a:t>での採用が考えられるライセンスの</a:t>
            </a:r>
            <a:r>
              <a:rPr lang="ja-JP" altLang="en-US" sz="2400" dirty="0" smtClean="0"/>
              <a:t>検討</a:t>
            </a:r>
          </a:p>
        </p:txBody>
      </p:sp>
      <p:sp>
        <p:nvSpPr>
          <p:cNvPr id="2" name="コンテンツ プレースホルダー 1"/>
          <p:cNvSpPr>
            <a:spLocks noGrp="1"/>
          </p:cNvSpPr>
          <p:nvPr>
            <p:ph sz="quarter" idx="1"/>
          </p:nvPr>
        </p:nvSpPr>
        <p:spPr>
          <a:xfrm>
            <a:off x="457200" y="1003447"/>
            <a:ext cx="8301038" cy="589050"/>
          </a:xfrm>
        </p:spPr>
        <p:txBody>
          <a:bodyPr/>
          <a:lstStyle/>
          <a:p>
            <a:r>
              <a:rPr lang="ja-JP" altLang="en-US" sz="1400" dirty="0" smtClean="0"/>
              <a:t>諸外国で利用されている</a:t>
            </a:r>
            <a:r>
              <a:rPr lang="ja-JP" altLang="en-US" sz="1400" dirty="0" smtClean="0">
                <a:solidFill>
                  <a:srgbClr val="007A37"/>
                </a:solidFill>
              </a:rPr>
              <a:t>パブリック・</a:t>
            </a:r>
            <a:r>
              <a:rPr lang="ja-JP" altLang="en-US" sz="1400" dirty="0" smtClean="0"/>
              <a:t>ライセンスを比較検討すると、以下のようになる。</a:t>
            </a:r>
            <a:endParaRPr kumimoji="1" lang="en-US" altLang="ja-JP" sz="1800" dirty="0" smtClean="0"/>
          </a:p>
        </p:txBody>
      </p:sp>
      <p:graphicFrame>
        <p:nvGraphicFramePr>
          <p:cNvPr id="7" name="Group 69"/>
          <p:cNvGraphicFramePr>
            <a:graphicFrameLocks noGrp="1"/>
          </p:cNvGraphicFramePr>
          <p:nvPr>
            <p:extLst>
              <p:ext uri="{D42A27DB-BD31-4B8C-83A1-F6EECF244321}">
                <p14:modId xmlns:p14="http://schemas.microsoft.com/office/powerpoint/2010/main" val="4092052350"/>
              </p:ext>
            </p:extLst>
          </p:nvPr>
        </p:nvGraphicFramePr>
        <p:xfrm>
          <a:off x="624186" y="1324169"/>
          <a:ext cx="7935094" cy="3479940"/>
        </p:xfrm>
        <a:graphic>
          <a:graphicData uri="http://schemas.openxmlformats.org/drawingml/2006/table">
            <a:tbl>
              <a:tblPr/>
              <a:tblGrid>
                <a:gridCol w="2734834"/>
                <a:gridCol w="992155"/>
                <a:gridCol w="1203649"/>
                <a:gridCol w="1268963"/>
                <a:gridCol w="1735493"/>
              </a:tblGrid>
              <a:tr h="497403">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rgbClr val="FFFFFF"/>
                          </a:solidFill>
                          <a:effectLst/>
                          <a:latin typeface="Gill Sans MT" pitchFamily="34" charset="0"/>
                          <a:ea typeface="ＭＳ Ｐゴシック" charset="-128"/>
                        </a:rPr>
                        <a:t>ライセンスの特徴</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n-ea"/>
                          <a:ea typeface="+mn-ea"/>
                        </a:rPr>
                        <a:t>Open Government </a:t>
                      </a:r>
                      <a:r>
                        <a:rPr kumimoji="1" lang="en-US" altLang="ja-JP" sz="1200" b="0" i="0" u="none" strike="noStrike" cap="none" normalizeH="0" baseline="0" dirty="0" err="1" smtClean="0">
                          <a:ln>
                            <a:noFill/>
                          </a:ln>
                          <a:solidFill>
                            <a:srgbClr val="000000"/>
                          </a:solidFill>
                          <a:effectLst/>
                          <a:latin typeface="+mn-ea"/>
                          <a:ea typeface="+mn-ea"/>
                        </a:rPr>
                        <a:t>Licence</a:t>
                      </a:r>
                      <a:endParaRPr kumimoji="1" lang="ja-JP" altLang="en-US" sz="1200" b="0" i="0" u="none" strike="noStrike" cap="none" normalizeH="0" baseline="0" dirty="0" smtClean="0">
                        <a:ln>
                          <a:noFill/>
                        </a:ln>
                        <a:solidFill>
                          <a:srgbClr val="000000"/>
                        </a:solidFill>
                        <a:effectLst/>
                        <a:latin typeface="+mn-ea"/>
                        <a:ea typeface="+mn-ea"/>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n-ea"/>
                          <a:ea typeface="+mn-ea"/>
                        </a:rPr>
                        <a:t>Open License</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mn-ea"/>
                          <a:ea typeface="+mn-ea"/>
                        </a:rPr>
                        <a:t>(LICENCE OUVERTE)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n-ea"/>
                          <a:ea typeface="+mn-ea"/>
                        </a:rPr>
                        <a:t>Open Data Commons License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n-ea"/>
                          <a:ea typeface="+mn-ea"/>
                        </a:rPr>
                        <a:t>Creative Commons License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r h="355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Gill Sans MT" pitchFamily="34" charset="0"/>
                          <a:ea typeface="ＭＳ Ｐゴシック" charset="-128"/>
                        </a:rPr>
                        <a:t>二次利用促進のための制約の少ないライセンス</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r h="21317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Gill Sans MT" pitchFamily="34" charset="0"/>
                          <a:ea typeface="ＭＳ Ｐゴシック" charset="-128"/>
                        </a:rPr>
                        <a:t>出典表示を義務としている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r h="2799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Gill Sans MT" pitchFamily="34" charset="0"/>
                          <a:ea typeface="ＭＳ Ｐゴシック" charset="-128"/>
                        </a:rPr>
                        <a:t>一部の条件の選択を認める柔軟性（</a:t>
                      </a:r>
                      <a:r>
                        <a:rPr kumimoji="1" lang="en-US" altLang="ja-JP" sz="1200" b="0" i="0" u="none" strike="noStrike" cap="none" normalizeH="0" baseline="0" dirty="0" smtClean="0">
                          <a:ln>
                            <a:noFill/>
                          </a:ln>
                          <a:solidFill>
                            <a:schemeClr val="tx1"/>
                          </a:solidFill>
                          <a:effectLst/>
                          <a:latin typeface="Gill Sans MT" pitchFamily="34" charset="0"/>
                          <a:ea typeface="ＭＳ Ｐゴシック" charset="-128"/>
                        </a:rPr>
                        <a:t>※</a:t>
                      </a:r>
                      <a:r>
                        <a:rPr kumimoji="1" lang="ja-JP" altLang="en-US" sz="1200" b="0" i="0" u="none" strike="noStrike" cap="none" normalizeH="0" baseline="0" dirty="0" smtClean="0">
                          <a:ln>
                            <a:noFill/>
                          </a:ln>
                          <a:solidFill>
                            <a:schemeClr val="tx1"/>
                          </a:solidFill>
                          <a:effectLst/>
                          <a:latin typeface="Gill Sans MT" pitchFamily="34" charset="0"/>
                          <a:ea typeface="ＭＳ Ｐゴシック" charset="-128"/>
                        </a:rPr>
                        <a:t>）</a:t>
                      </a:r>
                      <a:endParaRPr kumimoji="1" lang="en-US" altLang="ja-JP" sz="1200" b="0" i="0" u="none" strike="noStrike" cap="none" normalizeH="0" baseline="0" dirty="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n-ea"/>
                          <a:ea typeface="+mn-ea"/>
                        </a:rPr>
                        <a:t>△</a:t>
                      </a:r>
                      <a:endParaRPr kumimoji="1" lang="en-US" altLang="ja-JP" sz="1200" b="0" i="0" u="none" strike="noStrike" cap="none" normalizeH="0" baseline="0" dirty="0" smtClean="0">
                        <a:ln>
                          <a:noFill/>
                        </a:ln>
                        <a:solidFill>
                          <a:schemeClr val="tx1"/>
                        </a:solidFill>
                        <a:effectLst/>
                        <a:latin typeface="+mn-ea"/>
                        <a:ea typeface="+mn-ea"/>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n-ea"/>
                          <a:ea typeface="+mn-ea"/>
                        </a:rPr>
                        <a:t>（商用のみ）</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mn-ea"/>
                          <a:ea typeface="+mn-ea"/>
                        </a:rPr>
                        <a:t>×</a:t>
                      </a:r>
                      <a:endParaRPr kumimoji="1" lang="ja-JP" altLang="en-US" sz="1200" b="0" i="0" u="none" strike="noStrike" cap="none" normalizeH="0" baseline="0" smtClean="0">
                        <a:ln>
                          <a:noFill/>
                        </a:ln>
                        <a:solidFill>
                          <a:schemeClr val="tx1"/>
                        </a:solidFill>
                        <a:effectLst/>
                        <a:latin typeface="+mn-ea"/>
                        <a:ea typeface="+mn-ea"/>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n-ea"/>
                          <a:ea typeface="+mn-ea"/>
                        </a:rPr>
                        <a:t>△</a:t>
                      </a:r>
                      <a:endParaRPr kumimoji="1" lang="en-US" altLang="ja-JP" sz="1200" b="0" i="0" u="none" strike="noStrike" cap="none" normalizeH="0" baseline="0" dirty="0" smtClean="0">
                        <a:ln>
                          <a:noFill/>
                        </a:ln>
                        <a:solidFill>
                          <a:schemeClr val="tx1"/>
                        </a:solidFill>
                        <a:effectLst/>
                        <a:latin typeface="+mn-ea"/>
                        <a:ea typeface="+mn-ea"/>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rPr>
                        <a:t>（改変時の承継の有無のみ）</a:t>
                      </a:r>
                      <a:endParaRPr kumimoji="1" lang="en-US" altLang="ja-JP" sz="1100" b="0" i="0" u="none" strike="noStrike" cap="none" normalizeH="0" baseline="0" dirty="0" smtClean="0">
                        <a:ln>
                          <a:noFill/>
                        </a:ln>
                        <a:solidFill>
                          <a:schemeClr val="tx1"/>
                        </a:solidFill>
                        <a:effectLst/>
                        <a:latin typeface="+mn-ea"/>
                        <a:ea typeface="+mn-ea"/>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r h="3100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Gill Sans MT" pitchFamily="34" charset="0"/>
                          <a:ea typeface="ＭＳ Ｐゴシック" charset="-128"/>
                        </a:rPr>
                        <a:t>無保証に対応していること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Gill Sans MT" pitchFamily="34" charset="0"/>
                          <a:ea typeface="ＭＳ Ｐゴシック" charset="-128"/>
                        </a:rPr>
                        <a:t>他のパブリック・ライセンスとの互換性有り</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r h="213173">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Gill Sans MT" pitchFamily="34" charset="0"/>
                          <a:ea typeface="ＭＳ Ｐゴシック" charset="-128"/>
                        </a:rPr>
                        <a:t>採用の実績</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n-ea"/>
                          <a:ea typeface="+mn-ea"/>
                        </a:rPr>
                        <a:t>×</a:t>
                      </a:r>
                      <a:endParaRPr kumimoji="1" lang="ja-JP" altLang="en-US" sz="1200" b="0" i="0" u="none" strike="noStrike" cap="none" normalizeH="0" baseline="0" dirty="0" smtClean="0">
                        <a:ln>
                          <a:noFill/>
                        </a:ln>
                        <a:solidFill>
                          <a:schemeClr val="tx1"/>
                        </a:solidFill>
                        <a:effectLst/>
                        <a:latin typeface="+mn-ea"/>
                        <a:ea typeface="+mn-ea"/>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n-ea"/>
                          <a:ea typeface="+mn-ea"/>
                        </a:rPr>
                        <a:t>×</a:t>
                      </a:r>
                      <a:endParaRPr kumimoji="1" lang="ja-JP" altLang="en-US" sz="1200" b="0" i="0" u="none" strike="noStrike" cap="none" normalizeH="0" baseline="0" dirty="0" smtClean="0">
                        <a:ln>
                          <a:noFill/>
                        </a:ln>
                        <a:solidFill>
                          <a:schemeClr val="tx1"/>
                        </a:solidFill>
                        <a:effectLst/>
                        <a:latin typeface="+mn-ea"/>
                        <a:ea typeface="+mn-ea"/>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7A37"/>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r h="21317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n-ea"/>
                          <a:ea typeface="+mn-ea"/>
                        </a:rPr>
                        <a:t>イギリス</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n-ea"/>
                          <a:ea typeface="+mn-ea"/>
                        </a:rPr>
                        <a:t>フランス</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n-ea"/>
                          <a:ea typeface="+mn-ea"/>
                        </a:rPr>
                        <a:t>パリ市、ドイツ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n-ea"/>
                          <a:ea typeface="+mn-ea"/>
                        </a:rPr>
                        <a:t>ドイツ、ニュージーランド、オーストラリア</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bl>
          </a:graphicData>
        </a:graphic>
      </p:graphicFrame>
      <p:sp>
        <p:nvSpPr>
          <p:cNvPr id="8" name="下矢印 7"/>
          <p:cNvSpPr/>
          <p:nvPr/>
        </p:nvSpPr>
        <p:spPr>
          <a:xfrm>
            <a:off x="4044950" y="4829174"/>
            <a:ext cx="1054100" cy="3905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9" name="コンテンツ プレースホルダー 1"/>
          <p:cNvSpPr txBox="1">
            <a:spLocks/>
          </p:cNvSpPr>
          <p:nvPr/>
        </p:nvSpPr>
        <p:spPr bwMode="auto">
          <a:xfrm>
            <a:off x="462576" y="5276850"/>
            <a:ext cx="8208813" cy="155450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a:lnSpc>
                <a:spcPts val="1500"/>
              </a:lnSpc>
            </a:pPr>
            <a:r>
              <a:rPr lang="ja-JP" altLang="en-US" sz="1400" dirty="0"/>
              <a:t>オープンデータ戦略を推進するためのパブリック・ライセンスに求められる条件としては、広く自由利用を認める内容であること、出典表示を義務づけることの２点を軸として、場合によって条件の一部の選択ができること、無保証に対応していること、互換性のあるライセンスであること等が挙げられる（諸外国での採用実績も</a:t>
            </a:r>
            <a:r>
              <a:rPr lang="ja-JP" altLang="en-US" sz="1400" dirty="0" smtClean="0"/>
              <a:t>考慮要素</a:t>
            </a:r>
            <a:r>
              <a:rPr lang="ja-JP" altLang="en-US" sz="1400" dirty="0"/>
              <a:t>となる）。</a:t>
            </a:r>
          </a:p>
          <a:p>
            <a:pPr>
              <a:lnSpc>
                <a:spcPts val="1500"/>
              </a:lnSpc>
            </a:pPr>
            <a:r>
              <a:rPr lang="ja-JP" altLang="en-US" sz="1400" dirty="0" smtClean="0"/>
              <a:t>上記</a:t>
            </a:r>
            <a:r>
              <a:rPr lang="ja-JP" altLang="en-US" sz="1400" dirty="0"/>
              <a:t>の観点からは、クリエイティブ・コモンズ・ライセンスを採用し、その中で利用にあたって最も制約の少ない</a:t>
            </a:r>
            <a:r>
              <a:rPr lang="en-US" altLang="ja-JP" sz="1400" dirty="0" smtClean="0"/>
              <a:t>CC-BY</a:t>
            </a:r>
            <a:r>
              <a:rPr lang="ja-JP" altLang="en-US" sz="1400" dirty="0" smtClean="0"/>
              <a:t>ライセンスを原則</a:t>
            </a:r>
            <a:r>
              <a:rPr lang="ja-JP" altLang="en-US" sz="1400" dirty="0"/>
              <a:t>とするのが望ましいと考えられる</a:t>
            </a:r>
            <a:r>
              <a:rPr lang="ja-JP" altLang="en-US" sz="1400" dirty="0" smtClean="0"/>
              <a:t>。</a:t>
            </a:r>
            <a:endParaRPr lang="en-US" altLang="ja-JP" sz="1400" b="1" dirty="0"/>
          </a:p>
        </p:txBody>
      </p:sp>
      <p:sp>
        <p:nvSpPr>
          <p:cNvPr id="4" name="正方形/長方形 3"/>
          <p:cNvSpPr/>
          <p:nvPr/>
        </p:nvSpPr>
        <p:spPr>
          <a:xfrm>
            <a:off x="4762500" y="4761168"/>
            <a:ext cx="4038600" cy="515526"/>
          </a:xfrm>
          <a:prstGeom prst="rect">
            <a:avLst/>
          </a:prstGeom>
        </p:spPr>
        <p:txBody>
          <a:bodyPr wrap="square">
            <a:spAutoFit/>
          </a:bodyPr>
          <a:lstStyle/>
          <a:p>
            <a:pPr marL="452438" lvl="1" indent="-452438">
              <a:lnSpc>
                <a:spcPts val="1100"/>
              </a:lnSpc>
              <a:spcBef>
                <a:spcPts val="0"/>
              </a:spcBef>
              <a:buClr>
                <a:schemeClr val="accent1"/>
              </a:buClr>
              <a:buNone/>
            </a:pPr>
            <a:r>
              <a:rPr lang="ja-JP" altLang="en-US" sz="1050" dirty="0">
                <a:latin typeface="ＭＳ Ｐ明朝" pitchFamily="18" charset="-128"/>
                <a:ea typeface="ＭＳ Ｐ明朝" pitchFamily="18" charset="-128"/>
              </a:rPr>
              <a:t>　　　</a:t>
            </a:r>
            <a:r>
              <a:rPr lang="en-US" altLang="ja-JP" sz="1050" dirty="0">
                <a:latin typeface="ＭＳ Ｐ明朝" pitchFamily="18" charset="-128"/>
                <a:ea typeface="ＭＳ Ｐ明朝" pitchFamily="18" charset="-128"/>
              </a:rPr>
              <a:t>※</a:t>
            </a:r>
            <a:r>
              <a:rPr lang="ja-JP" altLang="en-US" sz="1050" dirty="0">
                <a:latin typeface="ＭＳ Ｐ明朝" pitchFamily="18" charset="-128"/>
                <a:ea typeface="ＭＳ Ｐ明朝" pitchFamily="18" charset="-128"/>
              </a:rPr>
              <a:t>　</a:t>
            </a:r>
            <a:r>
              <a:rPr lang="en-US" altLang="ja-JP" sz="1050" dirty="0">
                <a:latin typeface="ＭＳ Ｐ明朝" pitchFamily="18" charset="-128"/>
                <a:ea typeface="ＭＳ Ｐ明朝" pitchFamily="18" charset="-128"/>
              </a:rPr>
              <a:t>CC-BY</a:t>
            </a:r>
            <a:r>
              <a:rPr lang="ja-JP" altLang="en-US" sz="1050" dirty="0">
                <a:latin typeface="ＭＳ Ｐ明朝" pitchFamily="18" charset="-128"/>
                <a:ea typeface="ＭＳ Ｐ明朝" pitchFamily="18" charset="-128"/>
              </a:rPr>
              <a:t>を付与することができない</a:t>
            </a:r>
            <a:r>
              <a:rPr lang="ja-JP" altLang="en-US" sz="1050" dirty="0" smtClean="0">
                <a:latin typeface="ＭＳ Ｐ明朝" pitchFamily="18" charset="-128"/>
                <a:ea typeface="ＭＳ Ｐ明朝" pitchFamily="18" charset="-128"/>
              </a:rPr>
              <a:t>場合でも、</a:t>
            </a:r>
            <a:r>
              <a:rPr lang="ja-JP" altLang="en-US" sz="1050" dirty="0">
                <a:latin typeface="ＭＳ Ｐ明朝" pitchFamily="18" charset="-128"/>
                <a:ea typeface="ＭＳ Ｐ明朝" pitchFamily="18" charset="-128"/>
              </a:rPr>
              <a:t>それ以外のクリエイティブ・コモンズ・ライセンス（商用利用無しとする</a:t>
            </a:r>
            <a:r>
              <a:rPr lang="en-US" altLang="ja-JP" sz="1050" dirty="0">
                <a:latin typeface="ＭＳ Ｐ明朝" pitchFamily="18" charset="-128"/>
                <a:ea typeface="ＭＳ Ｐ明朝" pitchFamily="18" charset="-128"/>
              </a:rPr>
              <a:t>CC-BY-NC</a:t>
            </a:r>
            <a:r>
              <a:rPr lang="ja-JP" altLang="en-US" sz="1050" dirty="0" err="1">
                <a:latin typeface="ＭＳ Ｐ明朝" pitchFamily="18" charset="-128"/>
                <a:ea typeface="ＭＳ Ｐ明朝" pitchFamily="18" charset="-128"/>
              </a:rPr>
              <a:t>、</a:t>
            </a:r>
            <a:r>
              <a:rPr lang="ja-JP" altLang="en-US" sz="1050" dirty="0">
                <a:latin typeface="ＭＳ Ｐ明朝" pitchFamily="18" charset="-128"/>
                <a:ea typeface="ＭＳ Ｐ明朝" pitchFamily="18" charset="-128"/>
              </a:rPr>
              <a:t>改変利用無しとする</a:t>
            </a:r>
            <a:r>
              <a:rPr lang="en-US" altLang="ja-JP" sz="1050" dirty="0">
                <a:latin typeface="ＭＳ Ｐ明朝" pitchFamily="18" charset="-128"/>
                <a:ea typeface="ＭＳ Ｐ明朝" pitchFamily="18" charset="-128"/>
              </a:rPr>
              <a:t>CC-BY-ND</a:t>
            </a:r>
            <a:r>
              <a:rPr lang="ja-JP" altLang="en-US" sz="1050" dirty="0">
                <a:latin typeface="ＭＳ Ｐ明朝" pitchFamily="18" charset="-128"/>
                <a:ea typeface="ＭＳ Ｐ明朝" pitchFamily="18" charset="-128"/>
              </a:rPr>
              <a:t>等）</a:t>
            </a:r>
            <a:r>
              <a:rPr lang="ja-JP" altLang="en-US" sz="1050" dirty="0" smtClean="0">
                <a:latin typeface="ＭＳ Ｐ明朝" pitchFamily="18" charset="-128"/>
                <a:ea typeface="ＭＳ Ｐ明朝" pitchFamily="18" charset="-128"/>
              </a:rPr>
              <a:t>の採用が可能になる。</a:t>
            </a:r>
            <a:endParaRPr lang="en-US" altLang="ja-JP" sz="1050" dirty="0">
              <a:latin typeface="ＭＳ Ｐ明朝" pitchFamily="18" charset="-128"/>
              <a:ea typeface="ＭＳ Ｐ明朝" pitchFamily="18" charset="-128"/>
            </a:endParaRPr>
          </a:p>
        </p:txBody>
      </p:sp>
    </p:spTree>
    <p:extLst>
      <p:ext uri="{BB962C8B-B14F-4D97-AF65-F5344CB8AC3E}">
        <p14:creationId xmlns:p14="http://schemas.microsoft.com/office/powerpoint/2010/main" val="540974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タイトル 1"/>
          <p:cNvSpPr>
            <a:spLocks noGrp="1"/>
          </p:cNvSpPr>
          <p:nvPr>
            <p:ph type="title"/>
          </p:nvPr>
        </p:nvSpPr>
        <p:spPr/>
        <p:txBody>
          <a:bodyPr/>
          <a:lstStyle/>
          <a:p>
            <a:pPr eaLnBrk="1" hangingPunct="1"/>
            <a:r>
              <a:rPr lang="ja-JP" altLang="en-US" sz="2400" dirty="0" smtClean="0"/>
              <a:t>参考１．クリエイティブ・コモンズ・ライセンスの概要</a:t>
            </a:r>
          </a:p>
        </p:txBody>
      </p:sp>
      <p:sp>
        <p:nvSpPr>
          <p:cNvPr id="46082" name="コンテンツ プレースホルダー 2"/>
          <p:cNvSpPr>
            <a:spLocks noGrp="1"/>
          </p:cNvSpPr>
          <p:nvPr>
            <p:ph sz="quarter" idx="1"/>
          </p:nvPr>
        </p:nvSpPr>
        <p:spPr>
          <a:xfrm>
            <a:off x="558800" y="1218720"/>
            <a:ext cx="8047038" cy="2379662"/>
          </a:xfrm>
        </p:spPr>
        <p:txBody>
          <a:bodyPr/>
          <a:lstStyle/>
          <a:p>
            <a:pPr eaLnBrk="1" hangingPunct="1">
              <a:lnSpc>
                <a:spcPct val="80000"/>
              </a:lnSpc>
            </a:pPr>
            <a:r>
              <a:rPr lang="ja-JP" altLang="en-US" sz="1800" dirty="0" smtClean="0"/>
              <a:t>概要</a:t>
            </a:r>
            <a:endParaRPr lang="en-US" altLang="ja-JP" sz="1800" dirty="0" smtClean="0"/>
          </a:p>
          <a:p>
            <a:pPr lvl="1" eaLnBrk="1" hangingPunct="1">
              <a:lnSpc>
                <a:spcPct val="80000"/>
              </a:lnSpc>
            </a:pPr>
            <a:r>
              <a:rPr lang="ja-JP" altLang="en-US" sz="1400" dirty="0" smtClean="0">
                <a:solidFill>
                  <a:schemeClr val="tx1"/>
                </a:solidFill>
              </a:rPr>
              <a:t>クリエイティブ・コモンズとは、クリエイティブ・コモンズ・ライセンス（</a:t>
            </a:r>
            <a:r>
              <a:rPr lang="en-US" altLang="ja-JP" sz="1400" dirty="0" smtClean="0">
                <a:solidFill>
                  <a:schemeClr val="tx1"/>
                </a:solidFill>
              </a:rPr>
              <a:t>CC</a:t>
            </a:r>
            <a:r>
              <a:rPr lang="ja-JP" altLang="en-US" sz="1400" dirty="0" smtClean="0">
                <a:solidFill>
                  <a:schemeClr val="tx1"/>
                </a:solidFill>
              </a:rPr>
              <a:t>ライセンス）を提供している国際的非営利組織とそのプロジェクトの総称。</a:t>
            </a:r>
            <a:endParaRPr lang="en-US" altLang="ja-JP" sz="1400" dirty="0" smtClean="0">
              <a:solidFill>
                <a:schemeClr val="tx1"/>
              </a:solidFill>
            </a:endParaRPr>
          </a:p>
          <a:p>
            <a:pPr lvl="1" eaLnBrk="1" hangingPunct="1">
              <a:lnSpc>
                <a:spcPct val="80000"/>
              </a:lnSpc>
            </a:pPr>
            <a:r>
              <a:rPr lang="en-US" altLang="ja-JP" sz="1400" dirty="0" smtClean="0">
                <a:solidFill>
                  <a:schemeClr val="tx1"/>
                </a:solidFill>
              </a:rPr>
              <a:t>2001</a:t>
            </a:r>
            <a:r>
              <a:rPr lang="ja-JP" altLang="en-US" sz="1400" dirty="0" smtClean="0">
                <a:solidFill>
                  <a:schemeClr val="tx1"/>
                </a:solidFill>
              </a:rPr>
              <a:t>年に組織が設立され、</a:t>
            </a:r>
            <a:r>
              <a:rPr lang="en-US" altLang="ja-JP" sz="1400" dirty="0" smtClean="0">
                <a:solidFill>
                  <a:schemeClr val="tx1"/>
                </a:solidFill>
              </a:rPr>
              <a:t>2002</a:t>
            </a:r>
            <a:r>
              <a:rPr lang="ja-JP" altLang="en-US" sz="1400" dirty="0" smtClean="0">
                <a:solidFill>
                  <a:schemeClr val="tx1"/>
                </a:solidFill>
              </a:rPr>
              <a:t>年にアメリカにおいて、ライセンスの最初のバージョンが公開されている。（日本では</a:t>
            </a:r>
            <a:r>
              <a:rPr lang="en-US" altLang="ja-JP" sz="1400" dirty="0" smtClean="0">
                <a:solidFill>
                  <a:schemeClr val="tx1"/>
                </a:solidFill>
              </a:rPr>
              <a:t>2004</a:t>
            </a:r>
            <a:r>
              <a:rPr lang="ja-JP" altLang="en-US" sz="1400" dirty="0" smtClean="0">
                <a:solidFill>
                  <a:schemeClr val="tx1"/>
                </a:solidFill>
              </a:rPr>
              <a:t>年に最初のバージョンが公開）</a:t>
            </a:r>
            <a:endParaRPr lang="en-US" altLang="ja-JP" sz="1400" dirty="0" smtClean="0">
              <a:solidFill>
                <a:schemeClr val="tx1"/>
              </a:solidFill>
            </a:endParaRPr>
          </a:p>
          <a:p>
            <a:pPr lvl="1" eaLnBrk="1" hangingPunct="1">
              <a:lnSpc>
                <a:spcPct val="80000"/>
              </a:lnSpc>
            </a:pPr>
            <a:r>
              <a:rPr lang="en-US" altLang="ja-JP" sz="1400" dirty="0" smtClean="0">
                <a:solidFill>
                  <a:schemeClr val="tx1"/>
                </a:solidFill>
              </a:rPr>
              <a:t>CC</a:t>
            </a:r>
            <a:r>
              <a:rPr lang="ja-JP" altLang="en-US" sz="1400" dirty="0" smtClean="0">
                <a:solidFill>
                  <a:schemeClr val="tx1"/>
                </a:solidFill>
              </a:rPr>
              <a:t>ライセンスはインターネット時代のための新しい著作権ルールの普及を目指し、様々な作品の作者が自ら「この条件を守れば</a:t>
            </a:r>
            <a:r>
              <a:rPr lang="ja-JP" altLang="en-US" sz="1400" dirty="0" smtClean="0"/>
              <a:t>自分</a:t>
            </a:r>
            <a:r>
              <a:rPr lang="ja-JP" altLang="en-US" sz="1400" dirty="0" smtClean="0">
                <a:solidFill>
                  <a:schemeClr val="tx1"/>
                </a:solidFill>
              </a:rPr>
              <a:t>の作品を自由に使って良い」という意思表示をするためのツール。</a:t>
            </a:r>
            <a:endParaRPr lang="en-US" altLang="ja-JP" sz="1400" dirty="0" smtClean="0">
              <a:solidFill>
                <a:schemeClr val="tx1"/>
              </a:solidFill>
            </a:endParaRPr>
          </a:p>
          <a:p>
            <a:pPr lvl="1" eaLnBrk="1" hangingPunct="1">
              <a:lnSpc>
                <a:spcPct val="80000"/>
              </a:lnSpc>
            </a:pPr>
            <a:r>
              <a:rPr lang="en-US" altLang="ja-JP" sz="1400" dirty="0" smtClean="0">
                <a:solidFill>
                  <a:schemeClr val="tx1"/>
                </a:solidFill>
              </a:rPr>
              <a:t>CC</a:t>
            </a:r>
            <a:r>
              <a:rPr lang="ja-JP" altLang="en-US" sz="1400" dirty="0" smtClean="0">
                <a:solidFill>
                  <a:schemeClr val="tx1"/>
                </a:solidFill>
              </a:rPr>
              <a:t>ライセンスを利用することで、作者は著作権を保持したまま作品を自由に流通させることができ、受け手はライセンス条件の範囲内で再配布やリミックスなどをすることができる。</a:t>
            </a:r>
            <a:endParaRPr lang="en-US" altLang="ja-JP" sz="1400" dirty="0" smtClean="0">
              <a:solidFill>
                <a:schemeClr val="tx1"/>
              </a:solidFill>
            </a:endParaRPr>
          </a:p>
          <a:p>
            <a:pPr lvl="1" eaLnBrk="1" hangingPunct="1">
              <a:lnSpc>
                <a:spcPct val="80000"/>
              </a:lnSpc>
            </a:pPr>
            <a:r>
              <a:rPr lang="ja-JP" altLang="en-US" sz="1400" dirty="0"/>
              <a:t>機械可読</a:t>
            </a:r>
            <a:r>
              <a:rPr lang="ja-JP" altLang="en-US" sz="1400" dirty="0" smtClean="0"/>
              <a:t>性があるので、</a:t>
            </a:r>
            <a:r>
              <a:rPr lang="en-US" altLang="ja-JP" sz="1400" dirty="0" smtClean="0"/>
              <a:t>CC</a:t>
            </a:r>
            <a:r>
              <a:rPr lang="ja-JP" altLang="en-US" sz="1400" dirty="0" smtClean="0"/>
              <a:t>ライセンスの付された著作物を検索する</a:t>
            </a:r>
            <a:r>
              <a:rPr lang="ja-JP" altLang="en-US" sz="1400" dirty="0"/>
              <a:t>こと</a:t>
            </a:r>
            <a:r>
              <a:rPr lang="ja-JP" altLang="en-US" sz="1400" dirty="0" smtClean="0"/>
              <a:t>は容易である。</a:t>
            </a:r>
            <a:endParaRPr lang="ja-JP" altLang="en-US" sz="1400" dirty="0"/>
          </a:p>
        </p:txBody>
      </p:sp>
      <p:sp>
        <p:nvSpPr>
          <p:cNvPr id="3" name="スライド番号プレースホルダー 2"/>
          <p:cNvSpPr>
            <a:spLocks noGrp="1"/>
          </p:cNvSpPr>
          <p:nvPr>
            <p:ph type="sldNum" sz="quarter" idx="10"/>
          </p:nvPr>
        </p:nvSpPr>
        <p:spPr/>
        <p:txBody>
          <a:bodyPr/>
          <a:lstStyle/>
          <a:p>
            <a:pPr>
              <a:defRPr/>
            </a:pPr>
            <a:fld id="{F50EC95A-1C0C-4228-90F0-344183D8569D}" type="slidenum">
              <a:rPr lang="ja-JP" altLang="en-US" smtClean="0"/>
              <a:pPr>
                <a:defRPr/>
              </a:pPr>
              <a:t>4</a:t>
            </a:fld>
            <a:endParaRPr lang="ja-JP" altLang="en-US" dirty="0"/>
          </a:p>
        </p:txBody>
      </p:sp>
      <p:sp>
        <p:nvSpPr>
          <p:cNvPr id="46084" name="テキスト ボックス 7"/>
          <p:cNvSpPr txBox="1">
            <a:spLocks noChangeArrowheads="1"/>
          </p:cNvSpPr>
          <p:nvPr/>
        </p:nvSpPr>
        <p:spPr bwMode="auto">
          <a:xfrm>
            <a:off x="1222625" y="6234862"/>
            <a:ext cx="7685073" cy="246221"/>
          </a:xfrm>
          <a:prstGeom prst="rect">
            <a:avLst/>
          </a:prstGeom>
          <a:noFill/>
          <a:ln w="9525">
            <a:noFill/>
            <a:miter lim="800000"/>
            <a:headEnd/>
            <a:tailEnd/>
          </a:ln>
        </p:spPr>
        <p:txBody>
          <a:bodyPr wrap="square">
            <a:spAutoFit/>
          </a:bodyPr>
          <a:lstStyle/>
          <a:p>
            <a:pPr algn="r"/>
            <a:r>
              <a:rPr lang="en-US" altLang="ja-JP" sz="1000" dirty="0" smtClean="0"/>
              <a:t>【</a:t>
            </a:r>
            <a:r>
              <a:rPr lang="ja-JP" altLang="en-US" sz="1000" dirty="0" smtClean="0"/>
              <a:t>出典</a:t>
            </a:r>
            <a:r>
              <a:rPr lang="en-US" altLang="ja-JP" sz="1000" dirty="0" smtClean="0"/>
              <a:t>】 </a:t>
            </a:r>
            <a:r>
              <a:rPr lang="ja-JP" altLang="en-US" sz="1000" dirty="0" smtClean="0"/>
              <a:t>クリエイティブ</a:t>
            </a:r>
            <a:r>
              <a:rPr lang="ja-JP" altLang="en-US" sz="1000" dirty="0"/>
              <a:t>・コモンズ・</a:t>
            </a:r>
            <a:r>
              <a:rPr lang="ja-JP" altLang="en-US" sz="1000" dirty="0" smtClean="0"/>
              <a:t>ジャパン ウェブサイト（</a:t>
            </a:r>
            <a:r>
              <a:rPr lang="en-US" altLang="ja-JP" sz="1000" dirty="0"/>
              <a:t> http://creativecommons.jp/licenses/ </a:t>
            </a:r>
            <a:r>
              <a:rPr lang="ja-JP" altLang="en-US" sz="1000" dirty="0" smtClean="0"/>
              <a:t>）を</a:t>
            </a:r>
            <a:r>
              <a:rPr lang="ja-JP" altLang="en-US" sz="1000" dirty="0"/>
              <a:t>もとにデータガバナンス委員会事務局作成</a:t>
            </a:r>
            <a:endParaRPr lang="en-US" altLang="ja-JP" sz="1000" dirty="0"/>
          </a:p>
        </p:txBody>
      </p:sp>
      <p:pic>
        <p:nvPicPr>
          <p:cNvPr id="46085" name="Picture 2" descr="http://creativecommons.jp/wp/wp-content/uploads/images/licenses/3strata.png"/>
          <p:cNvPicPr>
            <a:picLocks noChangeAspect="1" noChangeArrowheads="1"/>
          </p:cNvPicPr>
          <p:nvPr/>
        </p:nvPicPr>
        <p:blipFill>
          <a:blip r:embed="rId3" cstate="print"/>
          <a:srcRect/>
          <a:stretch>
            <a:fillRect/>
          </a:stretch>
        </p:blipFill>
        <p:spPr bwMode="auto">
          <a:xfrm>
            <a:off x="5122316" y="4142716"/>
            <a:ext cx="3644900" cy="2051050"/>
          </a:xfrm>
          <a:prstGeom prst="rect">
            <a:avLst/>
          </a:prstGeom>
          <a:noFill/>
          <a:ln w="9525">
            <a:noFill/>
            <a:miter lim="800000"/>
            <a:headEnd/>
            <a:tailEnd/>
          </a:ln>
        </p:spPr>
      </p:pic>
      <p:sp>
        <p:nvSpPr>
          <p:cNvPr id="46086" name="コンテンツ プレースホルダー 2"/>
          <p:cNvSpPr txBox="1">
            <a:spLocks/>
          </p:cNvSpPr>
          <p:nvPr/>
        </p:nvSpPr>
        <p:spPr bwMode="auto">
          <a:xfrm>
            <a:off x="522520" y="3883953"/>
            <a:ext cx="4553338" cy="2578100"/>
          </a:xfrm>
          <a:prstGeom prst="rect">
            <a:avLst/>
          </a:prstGeom>
          <a:noFill/>
          <a:ln w="9525">
            <a:noFill/>
            <a:miter lim="800000"/>
            <a:headEnd/>
            <a:tailEnd/>
          </a:ln>
        </p:spPr>
        <p:txBody>
          <a:bodyPr/>
          <a:lstStyle/>
          <a:p>
            <a:pPr marL="342900" indent="-342900">
              <a:lnSpc>
                <a:spcPct val="80000"/>
              </a:lnSpc>
              <a:spcBef>
                <a:spcPts val="600"/>
              </a:spcBef>
              <a:buClr>
                <a:schemeClr val="accent1"/>
              </a:buClr>
              <a:buSzPct val="76000"/>
              <a:buFont typeface="Wingdings 3" pitchFamily="18" charset="2"/>
              <a:buChar char=""/>
            </a:pPr>
            <a:r>
              <a:rPr lang="ja-JP" altLang="en-US" dirty="0">
                <a:latin typeface="Gill Sans MT" pitchFamily="34" charset="0"/>
              </a:rPr>
              <a:t>ライセンスの特徴</a:t>
            </a:r>
            <a:endParaRPr lang="en-US" altLang="ja-JP" dirty="0">
              <a:latin typeface="Gill Sans MT" pitchFamily="34" charset="0"/>
            </a:endParaRPr>
          </a:p>
          <a:p>
            <a:pPr marL="617538" lvl="1" indent="-342900">
              <a:lnSpc>
                <a:spcPct val="80000"/>
              </a:lnSpc>
              <a:spcBef>
                <a:spcPts val="500"/>
              </a:spcBef>
              <a:buClr>
                <a:schemeClr val="accent2"/>
              </a:buClr>
              <a:buSzPct val="76000"/>
              <a:buFont typeface="Wingdings 3" pitchFamily="18" charset="2"/>
              <a:buChar char=""/>
            </a:pPr>
            <a:r>
              <a:rPr lang="en-US" altLang="ja-JP" sz="1400" dirty="0">
                <a:latin typeface="Gill Sans MT" pitchFamily="34" charset="0"/>
              </a:rPr>
              <a:t>CC</a:t>
            </a:r>
            <a:r>
              <a:rPr lang="ja-JP" altLang="en-US" sz="1400" dirty="0">
                <a:latin typeface="Gill Sans MT" pitchFamily="34" charset="0"/>
              </a:rPr>
              <a:t>ライセンスは三つの要素に</a:t>
            </a:r>
            <a:r>
              <a:rPr lang="ja-JP" altLang="en-US" sz="1400" dirty="0" smtClean="0">
                <a:latin typeface="Gill Sans MT" pitchFamily="34" charset="0"/>
              </a:rPr>
              <a:t>よって構成されて</a:t>
            </a:r>
            <a:r>
              <a:rPr lang="ja-JP" altLang="en-US" sz="1400" dirty="0">
                <a:latin typeface="Gill Sans MT" pitchFamily="34" charset="0"/>
              </a:rPr>
              <a:t>いる。</a:t>
            </a:r>
            <a:endParaRPr lang="en-US" altLang="ja-JP" sz="1400" dirty="0">
              <a:latin typeface="Gill Sans MT" pitchFamily="34" charset="0"/>
            </a:endParaRPr>
          </a:p>
          <a:p>
            <a:pPr marL="892175" lvl="2" indent="-342900">
              <a:lnSpc>
                <a:spcPct val="80000"/>
              </a:lnSpc>
              <a:spcBef>
                <a:spcPts val="500"/>
              </a:spcBef>
              <a:buClr>
                <a:schemeClr val="tx1"/>
              </a:buClr>
              <a:buSzPct val="76000"/>
              <a:buFontTx/>
              <a:buAutoNum type="circleNumDbPlain"/>
            </a:pPr>
            <a:r>
              <a:rPr lang="ja-JP" altLang="en-US" sz="1400" dirty="0" smtClean="0">
                <a:latin typeface="Gill Sans MT" pitchFamily="34" charset="0"/>
              </a:rPr>
              <a:t>「コモンズ証」：法律</a:t>
            </a:r>
            <a:r>
              <a:rPr lang="ja-JP" altLang="en-US" sz="1400" dirty="0">
                <a:latin typeface="Gill Sans MT" pitchFamily="34" charset="0"/>
              </a:rPr>
              <a:t>に詳しくない人でもライセンスの内容がすぐに理解できる簡潔な説明</a:t>
            </a:r>
            <a:r>
              <a:rPr lang="ja-JP" altLang="en-US" sz="1400" dirty="0" smtClean="0">
                <a:latin typeface="Gill Sans MT" pitchFamily="34" charset="0"/>
              </a:rPr>
              <a:t>文</a:t>
            </a:r>
            <a:endParaRPr lang="en-US" altLang="ja-JP" sz="1400" dirty="0">
              <a:latin typeface="Gill Sans MT" pitchFamily="34" charset="0"/>
            </a:endParaRPr>
          </a:p>
          <a:p>
            <a:pPr marL="892175" lvl="2" indent="-342900">
              <a:lnSpc>
                <a:spcPct val="80000"/>
              </a:lnSpc>
              <a:spcBef>
                <a:spcPts val="500"/>
              </a:spcBef>
              <a:buClr>
                <a:schemeClr val="tx1"/>
              </a:buClr>
              <a:buSzPct val="76000"/>
              <a:buFontTx/>
              <a:buAutoNum type="circleNumDbPlain"/>
            </a:pPr>
            <a:r>
              <a:rPr lang="ja-JP" altLang="en-US" sz="1400" dirty="0">
                <a:latin typeface="Gill Sans MT" pitchFamily="34" charset="0"/>
              </a:rPr>
              <a:t>「利用許諾」（ライセンス原文</a:t>
            </a:r>
            <a:r>
              <a:rPr lang="ja-JP" altLang="en-US" sz="1400" dirty="0" smtClean="0">
                <a:latin typeface="Gill Sans MT" pitchFamily="34" charset="0"/>
              </a:rPr>
              <a:t>）：同じ</a:t>
            </a:r>
            <a:r>
              <a:rPr lang="ja-JP" altLang="en-US" sz="1400" dirty="0">
                <a:latin typeface="Gill Sans MT" pitchFamily="34" charset="0"/>
              </a:rPr>
              <a:t>内容を法律の専門家が読むために法的に記述</a:t>
            </a:r>
            <a:r>
              <a:rPr lang="ja-JP" altLang="en-US" sz="1400" dirty="0" smtClean="0">
                <a:latin typeface="Gill Sans MT" pitchFamily="34" charset="0"/>
              </a:rPr>
              <a:t>したもの</a:t>
            </a:r>
            <a:endParaRPr lang="en-US" altLang="ja-JP" sz="1400" dirty="0" smtClean="0">
              <a:latin typeface="Gill Sans MT" pitchFamily="34" charset="0"/>
            </a:endParaRPr>
          </a:p>
          <a:p>
            <a:pPr marL="892175" lvl="2" indent="-342900">
              <a:lnSpc>
                <a:spcPct val="80000"/>
              </a:lnSpc>
              <a:spcBef>
                <a:spcPts val="500"/>
              </a:spcBef>
              <a:buClr>
                <a:schemeClr val="tx1"/>
              </a:buClr>
              <a:buSzPct val="76000"/>
              <a:buFontTx/>
              <a:buAutoNum type="circleNumDbPlain"/>
            </a:pPr>
            <a:r>
              <a:rPr lang="ja-JP" altLang="en-US" sz="1400" dirty="0">
                <a:latin typeface="Gill Sans MT" pitchFamily="34" charset="0"/>
              </a:rPr>
              <a:t>「メタデータ</a:t>
            </a:r>
            <a:r>
              <a:rPr lang="ja-JP" altLang="en-US" sz="1400" dirty="0" smtClean="0">
                <a:latin typeface="Gill Sans MT" pitchFamily="34" charset="0"/>
              </a:rPr>
              <a:t>」：検索</a:t>
            </a:r>
            <a:r>
              <a:rPr lang="ja-JP" altLang="en-US" sz="1400" dirty="0">
                <a:latin typeface="Gill Sans MT" pitchFamily="34" charset="0"/>
              </a:rPr>
              <a:t>エンジンが利用するための、作品そのもの（コンテンツ）に</a:t>
            </a:r>
            <a:r>
              <a:rPr lang="ja-JP" altLang="en-US" sz="1400" dirty="0" smtClean="0">
                <a:latin typeface="Gill Sans MT" pitchFamily="34" charset="0"/>
              </a:rPr>
              <a:t>付された機械可読性のあるデータ</a:t>
            </a:r>
            <a:endParaRPr lang="ja-JP" altLang="en-US" sz="1400" dirty="0">
              <a:latin typeface="Gill Sans MT" pitchFamily="34" charset="0"/>
            </a:endParaRPr>
          </a:p>
        </p:txBody>
      </p:sp>
    </p:spTree>
    <p:extLst>
      <p:ext uri="{BB962C8B-B14F-4D97-AF65-F5344CB8AC3E}">
        <p14:creationId xmlns:p14="http://schemas.microsoft.com/office/powerpoint/2010/main" val="27367600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タイトル 1"/>
          <p:cNvSpPr>
            <a:spLocks noGrp="1"/>
          </p:cNvSpPr>
          <p:nvPr>
            <p:ph type="title"/>
          </p:nvPr>
        </p:nvSpPr>
        <p:spPr>
          <a:xfrm>
            <a:off x="416103" y="12877"/>
            <a:ext cx="8933381" cy="962695"/>
          </a:xfrm>
        </p:spPr>
        <p:txBody>
          <a:bodyPr/>
          <a:lstStyle/>
          <a:p>
            <a:pPr eaLnBrk="1" hangingPunct="1"/>
            <a:r>
              <a:rPr lang="ja-JP" altLang="en-US" sz="2400" dirty="0" smtClean="0"/>
              <a:t>参考２．クリエイティブ・コモンズ・ライセンスの種類・評価</a:t>
            </a:r>
          </a:p>
        </p:txBody>
      </p:sp>
      <p:graphicFrame>
        <p:nvGraphicFramePr>
          <p:cNvPr id="50255" name="Group 79"/>
          <p:cNvGraphicFramePr>
            <a:graphicFrameLocks noGrp="1"/>
          </p:cNvGraphicFramePr>
          <p:nvPr>
            <p:extLst>
              <p:ext uri="{D42A27DB-BD31-4B8C-83A1-F6EECF244321}">
                <p14:modId xmlns:p14="http://schemas.microsoft.com/office/powerpoint/2010/main" val="4267888428"/>
              </p:ext>
            </p:extLst>
          </p:nvPr>
        </p:nvGraphicFramePr>
        <p:xfrm>
          <a:off x="458039" y="1191007"/>
          <a:ext cx="8355012" cy="4883222"/>
        </p:xfrm>
        <a:graphic>
          <a:graphicData uri="http://schemas.openxmlformats.org/drawingml/2006/table">
            <a:tbl>
              <a:tblPr/>
              <a:tblGrid>
                <a:gridCol w="1130300"/>
                <a:gridCol w="1658295"/>
                <a:gridCol w="1256355"/>
                <a:gridCol w="1174750"/>
                <a:gridCol w="1733550"/>
                <a:gridCol w="1401762"/>
              </a:tblGrid>
              <a:tr h="327025">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FFFFFF"/>
                          </a:solidFill>
                          <a:effectLst/>
                          <a:latin typeface="Gill Sans MT" pitchFamily="34" charset="0"/>
                          <a:ea typeface="ＭＳ Ｐゴシック" charset="-128"/>
                        </a:rPr>
                        <a:t>イメージ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smtClean="0">
                          <a:ln>
                            <a:noFill/>
                          </a:ln>
                          <a:solidFill>
                            <a:srgbClr val="FFFFFF"/>
                          </a:solidFill>
                          <a:effectLst/>
                          <a:latin typeface="Gill Sans MT" pitchFamily="34" charset="0"/>
                          <a:ea typeface="ＭＳ Ｐゴシック" charset="-128"/>
                        </a:rPr>
                        <a:t>ライセンス名称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smtClean="0">
                          <a:ln>
                            <a:noFill/>
                          </a:ln>
                          <a:solidFill>
                            <a:srgbClr val="FFFFFF"/>
                          </a:solidFill>
                          <a:effectLst/>
                          <a:latin typeface="Gill Sans MT" pitchFamily="34" charset="0"/>
                          <a:ea typeface="ＭＳ Ｐゴシック" charset="-128"/>
                        </a:rPr>
                        <a:t>要求事項</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Gill Sans MT" pitchFamily="34" charset="0"/>
                          <a:ea typeface="ＭＳ Ｐゴシック" charset="-128"/>
                        </a:rPr>
                        <a:t>公共データに適用する上での当委員会の評価</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27025">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rgbClr val="000000"/>
                          </a:solidFill>
                          <a:effectLst/>
                          <a:latin typeface="Gill Sans MT" pitchFamily="34" charset="0"/>
                          <a:ea typeface="ＭＳ Ｐゴシック" charset="-128"/>
                        </a:rPr>
                        <a:t>出典表示</a:t>
                      </a:r>
                    </a:p>
                  </a:txBody>
                  <a:tcPr anchor="ctr"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rgbClr val="000000"/>
                          </a:solidFill>
                          <a:effectLst/>
                          <a:latin typeface="Gill Sans MT" pitchFamily="34" charset="0"/>
                          <a:ea typeface="ＭＳ Ｐゴシック" charset="-128"/>
                        </a:rPr>
                        <a:t>商業利用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rgbClr val="000000"/>
                          </a:solidFill>
                          <a:effectLst/>
                          <a:latin typeface="Gill Sans MT" pitchFamily="34" charset="0"/>
                          <a:ea typeface="ＭＳ Ｐゴシック" charset="-128"/>
                        </a:rPr>
                        <a:t>改変</a:t>
                      </a:r>
                    </a:p>
                  </a:txBody>
                  <a:tcPr anchor="ctr"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vMerge="1">
                  <a:txBody>
                    <a:bodyPr/>
                    <a:lstStyle/>
                    <a:p>
                      <a:endParaRPr kumimoji="1" lang="ja-JP" altLang="en-US"/>
                    </a:p>
                  </a:txBody>
                  <a:tcPr/>
                </a:tc>
              </a:tr>
              <a:tr h="658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 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(CC-BY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Gill Sans MT" pitchFamily="34" charset="0"/>
                          <a:ea typeface="ＭＳ Ｐゴシック" charset="-128"/>
                        </a:rPr>
                        <a:t>改変を許可する（</a:t>
                      </a:r>
                      <a:r>
                        <a:rPr kumimoji="1" lang="en-US" altLang="ja-JP" sz="1000" b="0" i="0" u="none" strike="noStrike" cap="none" normalizeH="0" baseline="0" dirty="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dirty="0" smtClean="0">
                          <a:ln>
                            <a:noFill/>
                          </a:ln>
                          <a:solidFill>
                            <a:srgbClr val="000000"/>
                          </a:solidFill>
                          <a:effectLst/>
                          <a:latin typeface="Gill Sans MT" pitchFamily="34" charset="0"/>
                          <a:ea typeface="ＭＳ Ｐゴシック" charset="-128"/>
                        </a:rPr>
                        <a:t>）</a:t>
                      </a:r>
                      <a:endParaRPr kumimoji="1" lang="en-US" altLang="ja-JP" sz="1000" b="0" i="0" u="none" strike="noStrike" cap="none" normalizeH="0" baseline="0" dirty="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Gill Sans MT" pitchFamily="34" charset="0"/>
                          <a:ea typeface="ＭＳ Ｐゴシック" charset="-128"/>
                        </a:rPr>
                        <a:t>最も利用範囲が広いので、推奨。</a:t>
                      </a:r>
                      <a:endParaRPr kumimoji="1" lang="en-US" altLang="ja-JP" sz="1000" b="0" i="0" u="none" strike="noStrike" cap="none" normalizeH="0" baseline="0" dirty="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684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非営利 </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(CC-BY-NC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許可しない</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（改変されたものの商業利用も許可しない）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Gill Sans MT" pitchFamily="34" charset="0"/>
                          <a:ea typeface="ＭＳ Ｐゴシック" charset="-128"/>
                        </a:rPr>
                        <a:t>改変を許可する（</a:t>
                      </a:r>
                      <a:r>
                        <a:rPr kumimoji="1" lang="en-US" altLang="ja-JP" sz="1000" b="0" i="0" u="none" strike="noStrike" cap="none" normalizeH="0" baseline="0" dirty="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dirty="0" smtClean="0">
                          <a:ln>
                            <a:noFill/>
                          </a:ln>
                          <a:solidFill>
                            <a:srgbClr val="000000"/>
                          </a:solidFill>
                          <a:effectLst/>
                          <a:latin typeface="Gill Sans MT" pitchFamily="34" charset="0"/>
                          <a:ea typeface="ＭＳ Ｐゴシック" charset="-128"/>
                        </a:rPr>
                        <a:t>）</a:t>
                      </a:r>
                      <a:endParaRPr kumimoji="1" lang="en-US" altLang="ja-JP" sz="1000" b="0" i="0" u="none" strike="noStrike" cap="none" normalizeH="0" baseline="0" dirty="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Gill Sans MT" pitchFamily="34" charset="0"/>
                          <a:ea typeface="ＭＳ Ｐゴシック" charset="-128"/>
                        </a:rPr>
                        <a:t>電子行政オープンデータ戦略では、「営利目的・非営利目的を問わず」としている。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684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改変禁止 </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(CC-BY-ND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Gill Sans MT" pitchFamily="34" charset="0"/>
                          <a:ea typeface="ＭＳ Ｐゴシック" charset="-128"/>
                        </a:rPr>
                        <a:t>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Gill Sans MT" pitchFamily="34" charset="0"/>
                          <a:ea typeface="ＭＳ Ｐゴシック" charset="-128"/>
                        </a:rPr>
                        <a:t>改変（二次利用）を行うことができない。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684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非営利</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改変禁止 </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(CC-BY-NC-ND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許可しない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Gill Sans MT" pitchFamily="34" charset="0"/>
                          <a:ea typeface="ＭＳ Ｐゴシック" charset="-128"/>
                        </a:rPr>
                        <a:t>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Gill Sans MT" pitchFamily="34" charset="0"/>
                          <a:ea typeface="ＭＳ Ｐゴシック" charset="-128"/>
                        </a:rPr>
                        <a:t>電子行政オープンデータ戦略では、「営利目的・非営利目的を問わず」としている。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693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継承 </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(CC-BY-SA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Gill Sans MT" pitchFamily="34" charset="0"/>
                          <a:ea typeface="ＭＳ Ｐゴシック" charset="-128"/>
                        </a:rPr>
                        <a:t>改変を許可するが、改変されてできた二次的著作物は、このライセンスと同一のライセンスを採用すること。（</a:t>
                      </a:r>
                      <a:r>
                        <a:rPr kumimoji="1" lang="en-US" altLang="ja-JP" sz="1000" b="0" i="0" u="none" strike="noStrike" cap="none" normalizeH="0" baseline="0" dirty="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Gill Sans MT" pitchFamily="34" charset="0"/>
                          <a:ea typeface="ＭＳ Ｐゴシック" charset="-128"/>
                        </a:rPr>
                        <a:t>同一ライセンス同士でなくては結合できないため、利用しづらい。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70555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非営利</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継承 </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(CC-NC-SA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許可しない</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（改変されたものの商業利用も許可しない）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Gill Sans MT" pitchFamily="34" charset="0"/>
                          <a:ea typeface="ＭＳ Ｐゴシック" charset="-128"/>
                        </a:rPr>
                        <a:t>改変を許可するが、改変されてできた二次的著作物は、このライセンスと同一のライセンスを採用すること。（</a:t>
                      </a:r>
                      <a:r>
                        <a:rPr kumimoji="1" lang="en-US" altLang="ja-JP" sz="1000" b="0" i="0" u="none" strike="noStrike" cap="none" normalizeH="0" baseline="0" dirty="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dirty="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Gill Sans MT" pitchFamily="34" charset="0"/>
                          <a:ea typeface="ＭＳ Ｐゴシック" charset="-128"/>
                        </a:rPr>
                        <a:t>同一ライセンス同士でなくては結合できないため、利用しづらい。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bl>
          </a:graphicData>
        </a:graphic>
      </p:graphicFrame>
      <p:pic>
        <p:nvPicPr>
          <p:cNvPr id="50244" name="Picture 4" descr="クリエイティブ・コモンズ・ライセンス"/>
          <p:cNvPicPr>
            <a:picLocks noChangeAspect="1" noChangeArrowheads="1"/>
          </p:cNvPicPr>
          <p:nvPr/>
        </p:nvPicPr>
        <p:blipFill>
          <a:blip r:embed="rId3" cstate="print"/>
          <a:srcRect/>
          <a:stretch>
            <a:fillRect/>
          </a:stretch>
        </p:blipFill>
        <p:spPr bwMode="auto">
          <a:xfrm>
            <a:off x="565150" y="2792347"/>
            <a:ext cx="838200" cy="295275"/>
          </a:xfrm>
          <a:prstGeom prst="rect">
            <a:avLst/>
          </a:prstGeom>
          <a:noFill/>
          <a:ln w="9525">
            <a:noFill/>
            <a:miter lim="800000"/>
            <a:headEnd/>
            <a:tailEnd/>
          </a:ln>
        </p:spPr>
      </p:pic>
      <p:pic>
        <p:nvPicPr>
          <p:cNvPr id="50245" name="Picture 6" descr="クリエイティブ・コモンズ・ライセンス"/>
          <p:cNvPicPr>
            <a:picLocks noChangeAspect="1" noChangeArrowheads="1"/>
          </p:cNvPicPr>
          <p:nvPr/>
        </p:nvPicPr>
        <p:blipFill>
          <a:blip r:embed="rId4" cstate="print"/>
          <a:srcRect/>
          <a:stretch>
            <a:fillRect/>
          </a:stretch>
        </p:blipFill>
        <p:spPr bwMode="auto">
          <a:xfrm>
            <a:off x="565150" y="2143059"/>
            <a:ext cx="838200" cy="295275"/>
          </a:xfrm>
          <a:prstGeom prst="rect">
            <a:avLst/>
          </a:prstGeom>
          <a:noFill/>
          <a:ln w="9525">
            <a:noFill/>
            <a:miter lim="800000"/>
            <a:headEnd/>
            <a:tailEnd/>
          </a:ln>
        </p:spPr>
      </p:pic>
      <p:pic>
        <p:nvPicPr>
          <p:cNvPr id="50246" name="Picture 8" descr="クリエイティブ・コモンズ・ライセンス"/>
          <p:cNvPicPr>
            <a:picLocks noChangeAspect="1" noChangeArrowheads="1"/>
          </p:cNvPicPr>
          <p:nvPr/>
        </p:nvPicPr>
        <p:blipFill>
          <a:blip r:embed="rId5" cstate="print"/>
          <a:srcRect/>
          <a:stretch>
            <a:fillRect/>
          </a:stretch>
        </p:blipFill>
        <p:spPr bwMode="auto">
          <a:xfrm>
            <a:off x="565150" y="3440047"/>
            <a:ext cx="838200" cy="295275"/>
          </a:xfrm>
          <a:prstGeom prst="rect">
            <a:avLst/>
          </a:prstGeom>
          <a:noFill/>
          <a:ln w="9525">
            <a:noFill/>
            <a:miter lim="800000"/>
            <a:headEnd/>
            <a:tailEnd/>
          </a:ln>
        </p:spPr>
      </p:pic>
      <p:pic>
        <p:nvPicPr>
          <p:cNvPr id="50247" name="Picture 10" descr="クリエイティブ・コモンズ・ライセンス"/>
          <p:cNvPicPr>
            <a:picLocks noChangeAspect="1" noChangeArrowheads="1"/>
          </p:cNvPicPr>
          <p:nvPr/>
        </p:nvPicPr>
        <p:blipFill>
          <a:blip r:embed="rId6" cstate="print"/>
          <a:srcRect/>
          <a:stretch>
            <a:fillRect/>
          </a:stretch>
        </p:blipFill>
        <p:spPr bwMode="auto">
          <a:xfrm>
            <a:off x="565150" y="4098859"/>
            <a:ext cx="838200" cy="295275"/>
          </a:xfrm>
          <a:prstGeom prst="rect">
            <a:avLst/>
          </a:prstGeom>
          <a:noFill/>
          <a:ln w="9525">
            <a:noFill/>
            <a:miter lim="800000"/>
            <a:headEnd/>
            <a:tailEnd/>
          </a:ln>
        </p:spPr>
      </p:pic>
      <p:pic>
        <p:nvPicPr>
          <p:cNvPr id="50248" name="Picture 12" descr="クリエイティブ・コモンズ・ライセンス"/>
          <p:cNvPicPr>
            <a:picLocks noChangeAspect="1" noChangeArrowheads="1"/>
          </p:cNvPicPr>
          <p:nvPr/>
        </p:nvPicPr>
        <p:blipFill>
          <a:blip r:embed="rId7" cstate="print"/>
          <a:srcRect/>
          <a:stretch>
            <a:fillRect/>
          </a:stretch>
        </p:blipFill>
        <p:spPr bwMode="auto">
          <a:xfrm>
            <a:off x="565150" y="4808472"/>
            <a:ext cx="838200" cy="295275"/>
          </a:xfrm>
          <a:prstGeom prst="rect">
            <a:avLst/>
          </a:prstGeom>
          <a:noFill/>
          <a:ln w="9525">
            <a:noFill/>
            <a:miter lim="800000"/>
            <a:headEnd/>
            <a:tailEnd/>
          </a:ln>
        </p:spPr>
      </p:pic>
      <p:pic>
        <p:nvPicPr>
          <p:cNvPr id="50249" name="Picture 14" descr="クリエイティブ・コモンズ・ライセンス"/>
          <p:cNvPicPr>
            <a:picLocks noChangeAspect="1" noChangeArrowheads="1"/>
          </p:cNvPicPr>
          <p:nvPr/>
        </p:nvPicPr>
        <p:blipFill>
          <a:blip r:embed="rId8" cstate="print"/>
          <a:srcRect/>
          <a:stretch>
            <a:fillRect/>
          </a:stretch>
        </p:blipFill>
        <p:spPr bwMode="auto">
          <a:xfrm>
            <a:off x="565150" y="5600634"/>
            <a:ext cx="838200" cy="295275"/>
          </a:xfrm>
          <a:prstGeom prst="rect">
            <a:avLst/>
          </a:prstGeom>
          <a:noFill/>
          <a:ln w="9525">
            <a:noFill/>
            <a:miter lim="800000"/>
            <a:headEnd/>
            <a:tailEnd/>
          </a:ln>
        </p:spPr>
      </p:pic>
      <p:sp>
        <p:nvSpPr>
          <p:cNvPr id="3" name="スライド番号プレースホルダー 2"/>
          <p:cNvSpPr>
            <a:spLocks noGrp="1"/>
          </p:cNvSpPr>
          <p:nvPr>
            <p:ph type="sldNum" sz="quarter" idx="10"/>
          </p:nvPr>
        </p:nvSpPr>
        <p:spPr/>
        <p:txBody>
          <a:bodyPr/>
          <a:lstStyle/>
          <a:p>
            <a:pPr>
              <a:defRPr/>
            </a:pPr>
            <a:fld id="{2A512940-C0E6-42E4-B944-813B6C7176E2}" type="slidenum">
              <a:rPr lang="ja-JP" altLang="en-US" smtClean="0"/>
              <a:pPr>
                <a:defRPr/>
              </a:pPr>
              <a:t>5</a:t>
            </a:fld>
            <a:endParaRPr lang="ja-JP" altLang="en-US" dirty="0"/>
          </a:p>
        </p:txBody>
      </p:sp>
      <p:sp>
        <p:nvSpPr>
          <p:cNvPr id="50252" name="テキスト ボックス 12"/>
          <p:cNvSpPr txBox="1">
            <a:spLocks noChangeArrowheads="1"/>
          </p:cNvSpPr>
          <p:nvPr/>
        </p:nvSpPr>
        <p:spPr bwMode="auto">
          <a:xfrm>
            <a:off x="779893" y="6340546"/>
            <a:ext cx="8060074" cy="246221"/>
          </a:xfrm>
          <a:prstGeom prst="rect">
            <a:avLst/>
          </a:prstGeom>
          <a:noFill/>
          <a:ln w="9525">
            <a:noFill/>
            <a:miter lim="800000"/>
            <a:headEnd/>
            <a:tailEnd/>
          </a:ln>
        </p:spPr>
        <p:txBody>
          <a:bodyPr wrap="square">
            <a:spAutoFit/>
          </a:bodyPr>
          <a:lstStyle/>
          <a:p>
            <a:pPr algn="r"/>
            <a:r>
              <a:rPr lang="en-US" altLang="ja-JP" sz="1000" dirty="0" smtClean="0"/>
              <a:t>【</a:t>
            </a:r>
            <a:r>
              <a:rPr lang="ja-JP" altLang="en-US" sz="1000" dirty="0" smtClean="0"/>
              <a:t>出典</a:t>
            </a:r>
            <a:r>
              <a:rPr lang="en-US" altLang="ja-JP" sz="1000" dirty="0" smtClean="0"/>
              <a:t>】</a:t>
            </a:r>
            <a:r>
              <a:rPr lang="ja-JP" altLang="en-US" sz="1000" dirty="0" smtClean="0"/>
              <a:t>　クリエイティブ</a:t>
            </a:r>
            <a:r>
              <a:rPr lang="ja-JP" altLang="en-US" sz="1000" dirty="0"/>
              <a:t>・コモンズ・</a:t>
            </a:r>
            <a:r>
              <a:rPr lang="ja-JP" altLang="en-US" sz="1000" dirty="0" smtClean="0"/>
              <a:t>ジャパン ウェブサイト（</a:t>
            </a:r>
            <a:r>
              <a:rPr lang="en-US" altLang="ja-JP" sz="1000" dirty="0"/>
              <a:t> http://creativecommons.jp/licenses/ </a:t>
            </a:r>
            <a:r>
              <a:rPr lang="ja-JP" altLang="en-US" sz="1000" dirty="0" smtClean="0"/>
              <a:t>）等をもと</a:t>
            </a:r>
            <a:r>
              <a:rPr lang="ja-JP" altLang="en-US" sz="1000" dirty="0"/>
              <a:t>にデータガバナンス委員会事務局作成</a:t>
            </a:r>
            <a:endParaRPr lang="en-US" altLang="ja-JP" sz="1000" dirty="0"/>
          </a:p>
        </p:txBody>
      </p:sp>
      <p:sp>
        <p:nvSpPr>
          <p:cNvPr id="2" name="正方形/長方形 1"/>
          <p:cNvSpPr/>
          <p:nvPr/>
        </p:nvSpPr>
        <p:spPr>
          <a:xfrm>
            <a:off x="5673013" y="6082301"/>
            <a:ext cx="3181738" cy="261610"/>
          </a:xfrm>
          <a:prstGeom prst="rect">
            <a:avLst/>
          </a:prstGeom>
        </p:spPr>
        <p:txBody>
          <a:bodyPr wrap="square">
            <a:spAutoFit/>
          </a:bodyPr>
          <a:lstStyle/>
          <a:p>
            <a:pPr lvl="0"/>
            <a:r>
              <a:rPr lang="en-US" altLang="ja-JP" sz="1100" dirty="0" smtClean="0">
                <a:solidFill>
                  <a:srgbClr val="000000"/>
                </a:solidFill>
                <a:latin typeface="Gill Sans MT" pitchFamily="34" charset="0"/>
              </a:rPr>
              <a:t>※</a:t>
            </a:r>
            <a:r>
              <a:rPr lang="ja-JP" altLang="en-US" sz="1100" dirty="0" smtClean="0">
                <a:solidFill>
                  <a:srgbClr val="000000"/>
                </a:solidFill>
                <a:latin typeface="Gill Sans MT" pitchFamily="34" charset="0"/>
              </a:rPr>
              <a:t> 著作者</a:t>
            </a:r>
            <a:r>
              <a:rPr lang="ja-JP" altLang="en-US" sz="1100" dirty="0">
                <a:solidFill>
                  <a:srgbClr val="000000"/>
                </a:solidFill>
                <a:latin typeface="Gill Sans MT" pitchFamily="34" charset="0"/>
              </a:rPr>
              <a:t>の人格権を侵害する改変は許可</a:t>
            </a:r>
            <a:r>
              <a:rPr lang="ja-JP" altLang="en-US" sz="1100" dirty="0" smtClean="0">
                <a:solidFill>
                  <a:srgbClr val="000000"/>
                </a:solidFill>
                <a:latin typeface="Gill Sans MT" pitchFamily="34" charset="0"/>
              </a:rPr>
              <a:t>しない</a:t>
            </a:r>
            <a:endParaRPr lang="ja-JP" altLang="en-US" sz="1100" dirty="0">
              <a:solidFill>
                <a:srgbClr val="000000"/>
              </a:solidFill>
              <a:latin typeface="Gill Sans MT" pitchFamily="34" charset="0"/>
            </a:endParaRPr>
          </a:p>
        </p:txBody>
      </p:sp>
    </p:spTree>
    <p:extLst>
      <p:ext uri="{BB962C8B-B14F-4D97-AF65-F5344CB8AC3E}">
        <p14:creationId xmlns:p14="http://schemas.microsoft.com/office/powerpoint/2010/main" val="7418315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6</a:t>
            </a:fld>
            <a:endParaRPr lang="ja-JP" altLang="en-US" dirty="0"/>
          </a:p>
        </p:txBody>
      </p:sp>
      <p:sp>
        <p:nvSpPr>
          <p:cNvPr id="15365" name="タイトル 1"/>
          <p:cNvSpPr>
            <a:spLocks noGrp="1"/>
          </p:cNvSpPr>
          <p:nvPr>
            <p:ph type="title"/>
          </p:nvPr>
        </p:nvSpPr>
        <p:spPr>
          <a:xfrm>
            <a:off x="404191" y="165653"/>
            <a:ext cx="8229600" cy="791610"/>
          </a:xfrm>
        </p:spPr>
        <p:txBody>
          <a:bodyPr/>
          <a:lstStyle/>
          <a:p>
            <a:pPr eaLnBrk="1" hangingPunct="1"/>
            <a:r>
              <a:rPr lang="ja-JP" altLang="en-US" sz="2400" dirty="0" smtClean="0"/>
              <a:t>（３）利用ルールを策定する上での留意点（例）①</a:t>
            </a:r>
          </a:p>
        </p:txBody>
      </p:sp>
      <p:sp>
        <p:nvSpPr>
          <p:cNvPr id="9" name="コンテンツ プレースホルダー 1"/>
          <p:cNvSpPr>
            <a:spLocks noGrp="1"/>
          </p:cNvSpPr>
          <p:nvPr>
            <p:ph sz="quarter" idx="1"/>
          </p:nvPr>
        </p:nvSpPr>
        <p:spPr>
          <a:xfrm>
            <a:off x="361952" y="1023994"/>
            <a:ext cx="8296274" cy="5448725"/>
          </a:xfrm>
        </p:spPr>
        <p:txBody>
          <a:bodyPr/>
          <a:lstStyle/>
          <a:p>
            <a:r>
              <a:rPr lang="en-US" altLang="ja-JP" sz="1400" b="1" dirty="0" smtClean="0"/>
              <a:t>CC</a:t>
            </a:r>
            <a:r>
              <a:rPr lang="ja-JP" altLang="en-US" sz="1400" b="1" dirty="0" smtClean="0"/>
              <a:t>ライセンス（</a:t>
            </a:r>
            <a:r>
              <a:rPr lang="en-US" altLang="ja-JP" sz="1400" b="1" dirty="0" smtClean="0"/>
              <a:t>CC-BY</a:t>
            </a:r>
            <a:r>
              <a:rPr lang="ja-JP" altLang="en-US" sz="1400" b="1" dirty="0" smtClean="0"/>
              <a:t>）を活用した利用ルールを策定するに当たっては、以下のような点について留意する必要がある。</a:t>
            </a:r>
            <a:endParaRPr lang="en-US" altLang="ja-JP" sz="1400" b="1" dirty="0" smtClean="0"/>
          </a:p>
          <a:p>
            <a:endParaRPr lang="en-US" altLang="ja-JP" sz="1400" b="1" dirty="0" smtClean="0"/>
          </a:p>
          <a:p>
            <a:pPr marL="0" indent="0">
              <a:buNone/>
            </a:pPr>
            <a:r>
              <a:rPr lang="ja-JP" altLang="en-US" sz="1400" b="1" dirty="0" smtClean="0"/>
              <a:t>○　</a:t>
            </a:r>
            <a:r>
              <a:rPr lang="ja-JP" altLang="en-US" sz="1400" b="1" dirty="0"/>
              <a:t>著作権が</a:t>
            </a:r>
            <a:r>
              <a:rPr lang="ja-JP" altLang="en-US" sz="1400" b="1" dirty="0" smtClean="0"/>
              <a:t>ない数値データや簡単なグラフ・表の取扱い</a:t>
            </a:r>
            <a:endParaRPr lang="en-US" altLang="ja-JP" sz="1400" b="1" dirty="0" smtClean="0"/>
          </a:p>
          <a:p>
            <a:pPr lvl="1"/>
            <a:r>
              <a:rPr lang="ja-JP" altLang="en-US" sz="1400" dirty="0" smtClean="0"/>
              <a:t>数値データや簡単なグラフ・表には著作物性がないが、</a:t>
            </a:r>
            <a:r>
              <a:rPr lang="en-US" altLang="ja-JP" sz="1400" dirty="0" smtClean="0"/>
              <a:t>CC</a:t>
            </a:r>
            <a:r>
              <a:rPr lang="ja-JP" altLang="en-US" sz="1400" dirty="0" smtClean="0"/>
              <a:t>ライセンス</a:t>
            </a:r>
            <a:r>
              <a:rPr lang="ja-JP" altLang="en-US" sz="1400" dirty="0"/>
              <a:t>は</a:t>
            </a:r>
            <a:r>
              <a:rPr lang="ja-JP" altLang="en-US" sz="1400" dirty="0" smtClean="0"/>
              <a:t>、ライセンスの対象が著作物である</a:t>
            </a:r>
            <a:r>
              <a:rPr lang="ja-JP" altLang="en-US" sz="1400" dirty="0"/>
              <a:t>ことを</a:t>
            </a:r>
            <a:r>
              <a:rPr lang="ja-JP" altLang="en-US" sz="1400" dirty="0" smtClean="0"/>
              <a:t>前提</a:t>
            </a:r>
            <a:r>
              <a:rPr lang="ja-JP" altLang="en-US" sz="1400" dirty="0"/>
              <a:t>にしている</a:t>
            </a:r>
            <a:r>
              <a:rPr lang="ja-JP" altLang="en-US" sz="1400" dirty="0" smtClean="0"/>
              <a:t>。</a:t>
            </a:r>
            <a:endParaRPr lang="en-US" altLang="ja-JP" sz="1400" dirty="0"/>
          </a:p>
          <a:p>
            <a:pPr lvl="1">
              <a:spcBef>
                <a:spcPts val="0"/>
              </a:spcBef>
            </a:pPr>
            <a:r>
              <a:rPr lang="ja-JP" altLang="en-US" sz="1400" dirty="0" smtClean="0"/>
              <a:t>著作物性のない部分を含む公共</a:t>
            </a:r>
            <a:r>
              <a:rPr lang="ja-JP" altLang="en-US" sz="1400" dirty="0"/>
              <a:t>データにライセンスを付与した場合、以下のよう</a:t>
            </a:r>
            <a:r>
              <a:rPr lang="ja-JP" altLang="en-US" sz="1400" dirty="0" smtClean="0"/>
              <a:t>な問題が</a:t>
            </a:r>
            <a:r>
              <a:rPr lang="ja-JP" altLang="en-US" sz="1400" dirty="0"/>
              <a:t>ある。</a:t>
            </a:r>
            <a:endParaRPr lang="en-US" altLang="ja-JP" sz="1400" dirty="0"/>
          </a:p>
          <a:p>
            <a:pPr lvl="2">
              <a:spcBef>
                <a:spcPts val="0"/>
              </a:spcBef>
            </a:pPr>
            <a:r>
              <a:rPr lang="ja-JP" altLang="en-US" sz="1400" dirty="0"/>
              <a:t>本来は著作権がないものであるにも</a:t>
            </a:r>
            <a:r>
              <a:rPr lang="ja-JP" altLang="en-US" sz="1400" dirty="0" smtClean="0"/>
              <a:t>関わらず著作権</a:t>
            </a:r>
            <a:r>
              <a:rPr lang="ja-JP" altLang="en-US" sz="1400" dirty="0"/>
              <a:t>があるかの</a:t>
            </a:r>
            <a:r>
              <a:rPr lang="ja-JP" altLang="en-US" sz="1400" dirty="0" smtClean="0"/>
              <a:t>ような誤解を与えるおそれがある（</a:t>
            </a:r>
            <a:r>
              <a:rPr lang="ja-JP" altLang="en-US" sz="1400" dirty="0"/>
              <a:t>負のラベリング効果）。</a:t>
            </a:r>
          </a:p>
          <a:p>
            <a:pPr lvl="2">
              <a:spcBef>
                <a:spcPts val="0"/>
              </a:spcBef>
            </a:pPr>
            <a:r>
              <a:rPr lang="ja-JP" altLang="en-US" sz="1400" dirty="0" smtClean="0"/>
              <a:t>クリエイティブ・コモンズの</a:t>
            </a:r>
            <a:r>
              <a:rPr lang="en-US" altLang="ja-JP" sz="1400" dirty="0" smtClean="0"/>
              <a:t>CC-BY</a:t>
            </a:r>
            <a:r>
              <a:rPr lang="ja-JP" altLang="en-US" sz="1400" dirty="0" smtClean="0"/>
              <a:t>を用いると、出典の明示が法的義務であるかのような誤解を与える恐れがある。</a:t>
            </a:r>
            <a:endParaRPr lang="ja-JP" altLang="en-US" sz="1400" dirty="0"/>
          </a:p>
          <a:p>
            <a:pPr marL="274638" lvl="1" indent="0">
              <a:lnSpc>
                <a:spcPts val="1500"/>
              </a:lnSpc>
              <a:spcBef>
                <a:spcPts val="0"/>
              </a:spcBef>
              <a:buNone/>
            </a:pPr>
            <a:endParaRPr lang="en-US" altLang="ja-JP" sz="1400" dirty="0" smtClean="0"/>
          </a:p>
          <a:p>
            <a:pPr marL="274638" lvl="1" indent="0">
              <a:lnSpc>
                <a:spcPts val="1500"/>
              </a:lnSpc>
              <a:spcBef>
                <a:spcPts val="0"/>
              </a:spcBef>
              <a:buNone/>
            </a:pPr>
            <a:r>
              <a:rPr lang="en-US" altLang="ja-JP" sz="1400" dirty="0" smtClean="0"/>
              <a:t>【</a:t>
            </a:r>
            <a:r>
              <a:rPr lang="ja-JP" altLang="en-US" sz="1400" dirty="0"/>
              <a:t>考えられる対応方法（例）</a:t>
            </a:r>
            <a:r>
              <a:rPr lang="en-US" altLang="ja-JP" sz="1400" dirty="0"/>
              <a:t>】</a:t>
            </a:r>
            <a:r>
              <a:rPr lang="ja-JP" altLang="en-US" sz="1400" dirty="0"/>
              <a:t>　</a:t>
            </a:r>
            <a:endParaRPr lang="en-US" altLang="ja-JP" sz="1400" dirty="0"/>
          </a:p>
          <a:p>
            <a:pPr marL="648000" lvl="1" indent="-300038">
              <a:lnSpc>
                <a:spcPts val="1500"/>
              </a:lnSpc>
              <a:spcBef>
                <a:spcPts val="0"/>
              </a:spcBef>
              <a:buNone/>
            </a:pPr>
            <a:r>
              <a:rPr lang="ja-JP" altLang="en-US" sz="1400" dirty="0">
                <a:latin typeface="+mn-ea"/>
              </a:rPr>
              <a:t>　</a:t>
            </a:r>
            <a:r>
              <a:rPr lang="ja-JP" altLang="en-US" sz="1400" dirty="0" smtClean="0">
                <a:latin typeface="+mn-ea"/>
              </a:rPr>
              <a:t>（１）著作権のない</a:t>
            </a:r>
            <a:r>
              <a:rPr lang="ja-JP" altLang="en-US" sz="1400" dirty="0">
                <a:latin typeface="+mn-ea"/>
              </a:rPr>
              <a:t>部分</a:t>
            </a:r>
            <a:r>
              <a:rPr lang="ja-JP" altLang="en-US" sz="1400" dirty="0" smtClean="0">
                <a:latin typeface="+mn-ea"/>
              </a:rPr>
              <a:t>を個別に特定した</a:t>
            </a:r>
            <a:r>
              <a:rPr lang="ja-JP" altLang="en-US" sz="1400" dirty="0">
                <a:latin typeface="+mn-ea"/>
              </a:rPr>
              <a:t>上で</a:t>
            </a:r>
            <a:r>
              <a:rPr lang="ja-JP" altLang="en-US" sz="1400" dirty="0" smtClean="0">
                <a:latin typeface="+mn-ea"/>
              </a:rPr>
              <a:t>、当該部分に著作権</a:t>
            </a:r>
            <a:r>
              <a:rPr lang="ja-JP" altLang="en-US" sz="1400" dirty="0">
                <a:latin typeface="+mn-ea"/>
              </a:rPr>
              <a:t>のない旨の</a:t>
            </a:r>
            <a:r>
              <a:rPr lang="ja-JP" altLang="en-US" sz="1400" dirty="0" smtClean="0">
                <a:latin typeface="+mn-ea"/>
              </a:rPr>
              <a:t>表示を付す。</a:t>
            </a:r>
            <a:endParaRPr lang="en-US" altLang="ja-JP" sz="1400" dirty="0">
              <a:latin typeface="+mn-ea"/>
            </a:endParaRPr>
          </a:p>
          <a:p>
            <a:pPr marL="619126" lvl="1" indent="-300038">
              <a:lnSpc>
                <a:spcPts val="1500"/>
              </a:lnSpc>
              <a:spcBef>
                <a:spcPts val="0"/>
              </a:spcBef>
              <a:buNone/>
            </a:pPr>
            <a:r>
              <a:rPr lang="en-US" altLang="ja-JP" sz="1400" dirty="0">
                <a:latin typeface="+mn-ea"/>
              </a:rPr>
              <a:t>    </a:t>
            </a:r>
            <a:r>
              <a:rPr lang="ja-JP" altLang="en-US" sz="1400" dirty="0" smtClean="0">
                <a:latin typeface="+mn-ea"/>
              </a:rPr>
              <a:t>　　・ 限界事例では著作物性の判定は容易ではないという問題がある。</a:t>
            </a:r>
            <a:endParaRPr lang="en-US" altLang="ja-JP" sz="1400" dirty="0" smtClean="0">
              <a:latin typeface="+mn-ea"/>
            </a:endParaRPr>
          </a:p>
          <a:p>
            <a:pPr marL="619126" lvl="1" indent="-300038">
              <a:lnSpc>
                <a:spcPts val="1500"/>
              </a:lnSpc>
              <a:spcBef>
                <a:spcPts val="0"/>
              </a:spcBef>
              <a:buNone/>
            </a:pPr>
            <a:endParaRPr lang="en-US" altLang="ja-JP" sz="1400" dirty="0" smtClean="0">
              <a:latin typeface="+mn-ea"/>
            </a:endParaRPr>
          </a:p>
          <a:p>
            <a:pPr marL="720000" lvl="1" indent="-360000">
              <a:lnSpc>
                <a:spcPts val="1500"/>
              </a:lnSpc>
              <a:spcBef>
                <a:spcPts val="0"/>
              </a:spcBef>
              <a:buNone/>
            </a:pPr>
            <a:r>
              <a:rPr lang="ja-JP" altLang="en-US" sz="1400" dirty="0"/>
              <a:t>　</a:t>
            </a:r>
            <a:r>
              <a:rPr lang="ja-JP" altLang="en-US" sz="1400" dirty="0" smtClean="0"/>
              <a:t>（２）個々の情報の著作物性の判定はせず、著作権が無い部分についてはもともと自由に利用できるものであり出典明示は提供者側の希望であること</a:t>
            </a:r>
            <a:r>
              <a:rPr lang="ja-JP" altLang="en-US" sz="1400" dirty="0"/>
              <a:t>を利用ルールに説明</a:t>
            </a:r>
            <a:r>
              <a:rPr lang="ja-JP" altLang="en-US" sz="1400" dirty="0" smtClean="0"/>
              <a:t>する。</a:t>
            </a:r>
            <a:endParaRPr lang="en-US" altLang="ja-JP" sz="1400" dirty="0"/>
          </a:p>
          <a:p>
            <a:pPr marL="0" indent="0">
              <a:spcBef>
                <a:spcPts val="1200"/>
              </a:spcBef>
              <a:buNone/>
            </a:pPr>
            <a:endParaRPr lang="ja-JP" altLang="en-US" sz="1400" b="1" dirty="0"/>
          </a:p>
        </p:txBody>
      </p:sp>
    </p:spTree>
    <p:extLst>
      <p:ext uri="{BB962C8B-B14F-4D97-AF65-F5344CB8AC3E}">
        <p14:creationId xmlns:p14="http://schemas.microsoft.com/office/powerpoint/2010/main" val="16513201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7</a:t>
            </a:fld>
            <a:endParaRPr lang="ja-JP" altLang="en-US" dirty="0"/>
          </a:p>
        </p:txBody>
      </p:sp>
      <p:sp>
        <p:nvSpPr>
          <p:cNvPr id="15365" name="タイトル 1"/>
          <p:cNvSpPr>
            <a:spLocks noGrp="1"/>
          </p:cNvSpPr>
          <p:nvPr>
            <p:ph type="title"/>
          </p:nvPr>
        </p:nvSpPr>
        <p:spPr>
          <a:xfrm>
            <a:off x="404191" y="165653"/>
            <a:ext cx="8229600" cy="791610"/>
          </a:xfrm>
        </p:spPr>
        <p:txBody>
          <a:bodyPr/>
          <a:lstStyle/>
          <a:p>
            <a:pPr eaLnBrk="1" hangingPunct="1"/>
            <a:r>
              <a:rPr lang="ja-JP" altLang="en-US" sz="2400" dirty="0" smtClean="0"/>
              <a:t>（３）利用ルールを策定する上での留意点（例）②</a:t>
            </a:r>
          </a:p>
        </p:txBody>
      </p:sp>
      <p:sp>
        <p:nvSpPr>
          <p:cNvPr id="9" name="コンテンツ プレースホルダー 1"/>
          <p:cNvSpPr>
            <a:spLocks noGrp="1"/>
          </p:cNvSpPr>
          <p:nvPr>
            <p:ph sz="quarter" idx="1"/>
          </p:nvPr>
        </p:nvSpPr>
        <p:spPr>
          <a:xfrm>
            <a:off x="361952" y="1023994"/>
            <a:ext cx="8296274" cy="5448725"/>
          </a:xfrm>
        </p:spPr>
        <p:txBody>
          <a:bodyPr/>
          <a:lstStyle/>
          <a:p>
            <a:pPr marL="0" indent="0">
              <a:spcBef>
                <a:spcPts val="1200"/>
              </a:spcBef>
              <a:buNone/>
            </a:pPr>
            <a:r>
              <a:rPr lang="ja-JP" altLang="en-US" sz="1400" b="1" dirty="0" smtClean="0"/>
              <a:t>○　第三者の権利の取扱い</a:t>
            </a:r>
            <a:endParaRPr lang="en-US" altLang="ja-JP" sz="1400" b="1" dirty="0" smtClean="0"/>
          </a:p>
          <a:p>
            <a:pPr lvl="1">
              <a:spcBef>
                <a:spcPts val="0"/>
              </a:spcBef>
            </a:pPr>
            <a:r>
              <a:rPr lang="ja-JP" altLang="en-US" sz="1400" dirty="0" smtClean="0"/>
              <a:t>公共データに、第三者が著作権その他の権利（肖像権、商標権等）を有する部分が含まれている場合（例：白書）、以下のような課題がある。</a:t>
            </a:r>
            <a:endParaRPr lang="en-US" altLang="ja-JP" sz="1400" dirty="0" smtClean="0"/>
          </a:p>
          <a:p>
            <a:pPr lvl="2">
              <a:spcBef>
                <a:spcPts val="0"/>
              </a:spcBef>
            </a:pPr>
            <a:r>
              <a:rPr lang="ja-JP" altLang="en-US" sz="1400" dirty="0" smtClean="0"/>
              <a:t>第三者が権利を有する部分については、国が利用を許諾することをできるわけではない。</a:t>
            </a:r>
            <a:endParaRPr lang="en-US" altLang="ja-JP" sz="1400" dirty="0" smtClean="0"/>
          </a:p>
          <a:p>
            <a:pPr lvl="2">
              <a:spcBef>
                <a:spcPts val="0"/>
              </a:spcBef>
            </a:pPr>
            <a:r>
              <a:rPr lang="ja-JP" altLang="en-US" sz="1400" dirty="0" smtClean="0"/>
              <a:t>公共データの利用者にとって、第三者が権利を有する部分がわかりづらい。</a:t>
            </a:r>
            <a:endParaRPr lang="en-US" altLang="ja-JP" sz="1400" dirty="0" smtClean="0"/>
          </a:p>
          <a:p>
            <a:pPr marL="319088" lvl="1" indent="0">
              <a:spcBef>
                <a:spcPts val="600"/>
              </a:spcBef>
              <a:buNone/>
            </a:pPr>
            <a:r>
              <a:rPr lang="en-US" altLang="ja-JP" sz="1400" dirty="0" smtClean="0"/>
              <a:t>【</a:t>
            </a:r>
            <a:r>
              <a:rPr lang="ja-JP" altLang="en-US" sz="1400" dirty="0" smtClean="0"/>
              <a:t>考えられる対応方法（例）</a:t>
            </a:r>
            <a:r>
              <a:rPr lang="en-US" altLang="ja-JP" sz="1400" dirty="0" smtClean="0"/>
              <a:t>】</a:t>
            </a:r>
          </a:p>
          <a:p>
            <a:pPr marL="720000" lvl="1" indent="-468000">
              <a:spcBef>
                <a:spcPts val="0"/>
              </a:spcBef>
              <a:buNone/>
            </a:pPr>
            <a:r>
              <a:rPr lang="ja-JP" altLang="en-US" sz="1400" dirty="0" smtClean="0"/>
              <a:t>　　（１）利用者が第三者の権利との抵触を回避することができるよう、公開にあたり、第三者の権利について調査・確認を行い、当該部分を削除したり、当該部分を明示して</a:t>
            </a:r>
            <a:r>
              <a:rPr lang="en-US" altLang="ja-JP" sz="1400" dirty="0" smtClean="0"/>
              <a:t>CC</a:t>
            </a:r>
            <a:r>
              <a:rPr lang="ja-JP" altLang="en-US" sz="1400" dirty="0" smtClean="0"/>
              <a:t>ライセンスの適用除外となる旨を明記する。</a:t>
            </a:r>
            <a:endParaRPr lang="en-US" altLang="ja-JP" sz="1400" dirty="0" smtClean="0"/>
          </a:p>
          <a:p>
            <a:pPr marL="792000" lvl="2" indent="-72000">
              <a:spcBef>
                <a:spcPts val="0"/>
              </a:spcBef>
              <a:buNone/>
            </a:pPr>
            <a:r>
              <a:rPr lang="ja-JP" altLang="en-US" sz="1400" dirty="0" smtClean="0"/>
              <a:t>・特に過去の公共データについては、権利関係の確認には多大な労力がかかる</a:t>
            </a:r>
            <a:endParaRPr lang="en-US" altLang="ja-JP" sz="1400" dirty="0" smtClean="0"/>
          </a:p>
          <a:p>
            <a:pPr marL="792000" lvl="2" indent="-72000">
              <a:spcBef>
                <a:spcPts val="0"/>
              </a:spcBef>
              <a:buNone/>
            </a:pPr>
            <a:r>
              <a:rPr lang="ja-JP" altLang="en-US" sz="1400" dirty="0" smtClean="0"/>
              <a:t>・新たに作成される公共データについては、たとえば、調査研究を委託する際、作成される報告書の二次利用を可能とする内容の契約として、予め権利の集約・明確化を図ることが可能である。</a:t>
            </a:r>
            <a:endParaRPr lang="en-US" altLang="ja-JP" sz="1400" dirty="0" smtClean="0"/>
          </a:p>
          <a:p>
            <a:pPr marL="720000" lvl="1" indent="-468000">
              <a:spcBef>
                <a:spcPts val="600"/>
              </a:spcBef>
              <a:buNone/>
            </a:pPr>
            <a:r>
              <a:rPr lang="ja-JP" altLang="en-US" sz="1400" dirty="0" smtClean="0"/>
              <a:t>　　（２）第三者の権利との抵触の回避は利用者の判断と責任に委ね、公開に際して、権利関係の調査・確認は行わない。</a:t>
            </a:r>
            <a:endParaRPr lang="en-US" altLang="ja-JP" sz="1400" dirty="0" smtClean="0"/>
          </a:p>
          <a:p>
            <a:pPr marL="792000" lvl="2" indent="-72000">
              <a:spcBef>
                <a:spcPts val="0"/>
              </a:spcBef>
              <a:buNone/>
            </a:pPr>
            <a:r>
              <a:rPr lang="ja-JP" altLang="en-US" sz="1400" dirty="0" smtClean="0"/>
              <a:t>・過去の公共データについては、利用のニーズ等を踏まえ、費用対効果の観点から取扱いを決めることが妥当であると考えられる。</a:t>
            </a:r>
            <a:endParaRPr lang="en-US" altLang="ja-JP" sz="1400" dirty="0" smtClean="0"/>
          </a:p>
          <a:p>
            <a:pPr marL="571363" lvl="1" indent="-252000">
              <a:spcBef>
                <a:spcPts val="1200"/>
              </a:spcBef>
              <a:buNone/>
            </a:pPr>
            <a:r>
              <a:rPr lang="en-US" altLang="ja-JP" sz="1400" dirty="0" smtClean="0"/>
              <a:t>※</a:t>
            </a:r>
            <a:r>
              <a:rPr lang="ja-JP" altLang="en-US" sz="1400" dirty="0" smtClean="0"/>
              <a:t>　データを提供した第三者との契約によって国の再利用の許諾権原が制限されている場合の取扱いについては、当該契約の内容を精査する必要がある。</a:t>
            </a:r>
            <a:endParaRPr lang="en-US" altLang="ja-JP" sz="1400" dirty="0" smtClean="0"/>
          </a:p>
          <a:p>
            <a:pPr marL="571363" lvl="1" indent="-252000">
              <a:spcBef>
                <a:spcPts val="600"/>
              </a:spcBef>
              <a:buNone/>
            </a:pPr>
            <a:endParaRPr lang="en-US" altLang="ja-JP" sz="1400" dirty="0" smtClean="0"/>
          </a:p>
          <a:p>
            <a:pPr marL="0" indent="0">
              <a:buNone/>
            </a:pPr>
            <a:r>
              <a:rPr lang="ja-JP" altLang="en-US" sz="1400" b="1" dirty="0" smtClean="0"/>
              <a:t>○　個別法による制約のある公共データの扱い　（例：気象業務法、測量法等）</a:t>
            </a:r>
            <a:endParaRPr lang="en-US" altLang="ja-JP" sz="1400" b="1" dirty="0" smtClean="0"/>
          </a:p>
          <a:p>
            <a:pPr lvl="1">
              <a:spcBef>
                <a:spcPts val="0"/>
              </a:spcBef>
            </a:pPr>
            <a:r>
              <a:rPr lang="ja-JP" altLang="en-US" sz="1400" dirty="0" smtClean="0"/>
              <a:t>著作権法以外の個</a:t>
            </a:r>
            <a:r>
              <a:rPr lang="ja-JP" altLang="en-US" sz="1400" dirty="0"/>
              <a:t>別法に二次利用を制約する根拠がある場合には、利用ルールにわかりやすく説明することが必要となる</a:t>
            </a:r>
            <a:r>
              <a:rPr lang="ja-JP" altLang="en-US" sz="1400" dirty="0" smtClean="0"/>
              <a:t>。</a:t>
            </a:r>
            <a:endParaRPr lang="ja-JP" altLang="en-US" sz="1400" b="1" dirty="0"/>
          </a:p>
        </p:txBody>
      </p:sp>
    </p:spTree>
    <p:extLst>
      <p:ext uri="{BB962C8B-B14F-4D97-AF65-F5344CB8AC3E}">
        <p14:creationId xmlns:p14="http://schemas.microsoft.com/office/powerpoint/2010/main" val="191668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solidFill>
                  <a:schemeClr val="tx1"/>
                </a:solidFill>
              </a:rPr>
              <a:pPr>
                <a:defRPr/>
              </a:pPr>
              <a:t>8</a:t>
            </a:fld>
            <a:endParaRPr lang="ja-JP" altLang="en-US" dirty="0">
              <a:solidFill>
                <a:schemeClr val="tx1"/>
              </a:solidFill>
            </a:endParaRPr>
          </a:p>
        </p:txBody>
      </p:sp>
      <p:sp>
        <p:nvSpPr>
          <p:cNvPr id="12" name="タイトル 1"/>
          <p:cNvSpPr>
            <a:spLocks noGrp="1"/>
          </p:cNvSpPr>
          <p:nvPr>
            <p:ph type="title"/>
          </p:nvPr>
        </p:nvSpPr>
        <p:spPr>
          <a:xfrm>
            <a:off x="404191" y="165653"/>
            <a:ext cx="8229600" cy="791610"/>
          </a:xfrm>
        </p:spPr>
        <p:txBody>
          <a:bodyPr/>
          <a:lstStyle/>
          <a:p>
            <a:pPr eaLnBrk="1" hangingPunct="1"/>
            <a:r>
              <a:rPr lang="ja-JP" altLang="en-US" sz="2400" dirty="0" smtClean="0"/>
              <a:t>（４）ケーススタディの検討フロー　①全体像</a:t>
            </a:r>
          </a:p>
        </p:txBody>
      </p:sp>
      <p:sp>
        <p:nvSpPr>
          <p:cNvPr id="13" name="コンテンツ プレースホルダー 1"/>
          <p:cNvSpPr>
            <a:spLocks noGrp="1"/>
          </p:cNvSpPr>
          <p:nvPr>
            <p:ph sz="quarter" idx="1"/>
          </p:nvPr>
        </p:nvSpPr>
        <p:spPr>
          <a:xfrm>
            <a:off x="436652" y="972618"/>
            <a:ext cx="8579758" cy="1071938"/>
          </a:xfrm>
        </p:spPr>
        <p:txBody>
          <a:bodyPr/>
          <a:lstStyle/>
          <a:p>
            <a:pPr>
              <a:lnSpc>
                <a:spcPts val="1400"/>
              </a:lnSpc>
              <a:spcBef>
                <a:spcPts val="300"/>
              </a:spcBef>
            </a:pPr>
            <a:r>
              <a:rPr lang="ja-JP" altLang="en-US" sz="1400" dirty="0" smtClean="0"/>
              <a:t>データガバナンス委員会では、情報</a:t>
            </a:r>
            <a:r>
              <a:rPr lang="ja-JP" altLang="en-US" sz="1400" dirty="0"/>
              <a:t>通信白書（ウェブ版）を対象に</a:t>
            </a:r>
            <a:r>
              <a:rPr lang="ja-JP" altLang="en-US" sz="1400" dirty="0" smtClean="0"/>
              <a:t>、①</a:t>
            </a:r>
            <a:r>
              <a:rPr lang="en-US" altLang="ja-JP" sz="1400" dirty="0" smtClean="0"/>
              <a:t>CC</a:t>
            </a:r>
            <a:r>
              <a:rPr lang="ja-JP" altLang="en-US" sz="1400" dirty="0" smtClean="0"/>
              <a:t>ライセンス（</a:t>
            </a:r>
            <a:r>
              <a:rPr lang="en-US" altLang="ja-JP" sz="1400" dirty="0" smtClean="0"/>
              <a:t>CC-BY</a:t>
            </a:r>
            <a:r>
              <a:rPr lang="ja-JP" altLang="en-US" sz="1400" dirty="0" smtClean="0"/>
              <a:t>）を採用する場合の課題の洗い出し、②第三者の権利関係の確認等にかかる労力等の調査を目的として、ケーススタディを実施した。</a:t>
            </a:r>
            <a:endParaRPr lang="ja-JP" altLang="en-US" sz="1400" dirty="0"/>
          </a:p>
          <a:p>
            <a:pPr>
              <a:lnSpc>
                <a:spcPts val="1400"/>
              </a:lnSpc>
              <a:spcBef>
                <a:spcPts val="300"/>
              </a:spcBef>
            </a:pPr>
            <a:r>
              <a:rPr lang="ja-JP" altLang="en-US" sz="1400" dirty="0"/>
              <a:t>情報通信白書（ウェブ版）の全体をチェックし、</a:t>
            </a:r>
            <a:r>
              <a:rPr lang="ja-JP" altLang="en-US" sz="1400" dirty="0" smtClean="0"/>
              <a:t>①著作物性の有無、第三者が権利を有する可能性のある部分等の要検討箇所</a:t>
            </a:r>
            <a:r>
              <a:rPr lang="ja-JP" altLang="en-US" sz="1400" dirty="0"/>
              <a:t>の抽出・分類、</a:t>
            </a:r>
            <a:r>
              <a:rPr lang="ja-JP" altLang="en-US" sz="1400" dirty="0" smtClean="0"/>
              <a:t>②第三者の許諾の確認をした上で、③</a:t>
            </a:r>
            <a:r>
              <a:rPr lang="en-US" altLang="ja-JP" sz="1400" dirty="0" smtClean="0"/>
              <a:t>CC-BY</a:t>
            </a:r>
            <a:r>
              <a:rPr lang="ja-JP" altLang="en-US" sz="1400" dirty="0" smtClean="0"/>
              <a:t>が適用されない部分を明示して公開することを予定している。</a:t>
            </a:r>
            <a:endParaRPr lang="ja-JP" altLang="en-US" sz="1400" dirty="0"/>
          </a:p>
        </p:txBody>
      </p:sp>
      <p:sp>
        <p:nvSpPr>
          <p:cNvPr id="5" name="テキスト ボックス 4"/>
          <p:cNvSpPr txBox="1"/>
          <p:nvPr/>
        </p:nvSpPr>
        <p:spPr>
          <a:xfrm>
            <a:off x="202017" y="6198781"/>
            <a:ext cx="5492209" cy="415498"/>
          </a:xfrm>
          <a:prstGeom prst="rect">
            <a:avLst/>
          </a:prstGeom>
          <a:noFill/>
        </p:spPr>
        <p:txBody>
          <a:bodyPr wrap="none" rtlCol="0">
            <a:spAutoFit/>
          </a:bodyPr>
          <a:lstStyle/>
          <a:p>
            <a:r>
              <a:rPr kumimoji="1" lang="en-US" altLang="ja-JP" sz="1050" dirty="0" smtClean="0"/>
              <a:t>※</a:t>
            </a:r>
            <a:r>
              <a:rPr kumimoji="1" lang="ja-JP" altLang="en-US" sz="1050" dirty="0" smtClean="0"/>
              <a:t>「</a:t>
            </a:r>
            <a:r>
              <a:rPr kumimoji="1" lang="en-US" altLang="ja-JP" sz="1050" dirty="0" smtClean="0"/>
              <a:t>CC-BY</a:t>
            </a:r>
            <a:r>
              <a:rPr kumimoji="1" lang="ja-JP" altLang="en-US" sz="1050" dirty="0" smtClean="0"/>
              <a:t>」とは、「クリエイティブ・コモンズ・ライセンス　表示ライセンス」を指す。</a:t>
            </a:r>
            <a:endParaRPr kumimoji="1" lang="en-US" altLang="ja-JP" sz="1050" dirty="0" smtClean="0"/>
          </a:p>
          <a:p>
            <a:r>
              <a:rPr lang="ja-JP" altLang="en-US" sz="1050" dirty="0"/>
              <a:t>　</a:t>
            </a:r>
            <a:r>
              <a:rPr lang="ja-JP" altLang="en-US" sz="1050" dirty="0" smtClean="0"/>
              <a:t>　</a:t>
            </a:r>
            <a:r>
              <a:rPr kumimoji="1" lang="ja-JP" altLang="en-US" sz="1050" dirty="0" smtClean="0"/>
              <a:t>出所を表示すれば、商業的な利用を含めて自由に利用ができるという条件のライセンス。</a:t>
            </a:r>
            <a:endParaRPr kumimoji="1" lang="ja-JP" altLang="en-US" sz="1050" dirty="0"/>
          </a:p>
        </p:txBody>
      </p:sp>
      <p:sp>
        <p:nvSpPr>
          <p:cNvPr id="38" name="1 つの角を切り取った四角形 37"/>
          <p:cNvSpPr/>
          <p:nvPr/>
        </p:nvSpPr>
        <p:spPr bwMode="auto">
          <a:xfrm>
            <a:off x="743051" y="2498794"/>
            <a:ext cx="879526" cy="1098817"/>
          </a:xfrm>
          <a:prstGeom prst="snip1Rect">
            <a:avLst/>
          </a:prstGeom>
          <a:solidFill>
            <a:schemeClr val="bg1">
              <a:lumMod val="85000"/>
            </a:schemeClr>
          </a:solidFill>
          <a:ln w="9525" cap="flat" cmpd="sng" algn="ctr">
            <a:solidFill>
              <a:schemeClr val="tx2"/>
            </a:solidFill>
            <a:prstDash val="solid"/>
            <a:round/>
            <a:headEnd type="none" w="med" len="med"/>
            <a:tailEnd type="triangle" w="med" len="med"/>
          </a:ln>
          <a:effectLst/>
        </p:spPr>
        <p:txBody>
          <a:bodyPr vert="horz" wrap="square" lIns="0" tIns="0" rIns="0" bIns="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1" lang="ja-JP" altLang="en-US" sz="1400" b="0" i="0" u="none" strike="noStrike" cap="none" normalizeH="0" baseline="0" dirty="0" smtClean="0">
              <a:ln>
                <a:noFill/>
              </a:ln>
              <a:effectLst/>
              <a:latin typeface="ＭＳ Ｐゴシック" pitchFamily="50" charset="-128"/>
              <a:ea typeface="ＭＳ Ｐゴシック" pitchFamily="50" charset="-128"/>
            </a:endParaRPr>
          </a:p>
        </p:txBody>
      </p:sp>
      <p:sp>
        <p:nvSpPr>
          <p:cNvPr id="40" name="1 つの角を切り取った四角形 39"/>
          <p:cNvSpPr/>
          <p:nvPr/>
        </p:nvSpPr>
        <p:spPr bwMode="auto">
          <a:xfrm>
            <a:off x="876635" y="2712666"/>
            <a:ext cx="879526" cy="1098817"/>
          </a:xfrm>
          <a:prstGeom prst="snip1Rect">
            <a:avLst/>
          </a:prstGeom>
          <a:solidFill>
            <a:schemeClr val="bg1">
              <a:lumMod val="85000"/>
            </a:schemeClr>
          </a:solidFill>
          <a:ln w="9525" cap="flat" cmpd="sng" algn="ctr">
            <a:solidFill>
              <a:schemeClr val="tx2"/>
            </a:solidFill>
            <a:prstDash val="solid"/>
            <a:round/>
            <a:headEnd type="none" w="med" len="med"/>
            <a:tailEnd type="triangle" w="med" len="med"/>
          </a:ln>
          <a:effectLst/>
        </p:spPr>
        <p:txBody>
          <a:bodyPr vert="horz" wrap="square" lIns="0" tIns="0" rIns="0" bIns="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1" lang="ja-JP" altLang="en-US" sz="1400" b="0" i="0" u="none" strike="noStrike" cap="none" normalizeH="0" baseline="0" dirty="0" smtClean="0">
              <a:ln>
                <a:noFill/>
              </a:ln>
              <a:effectLst/>
              <a:latin typeface="ＭＳ Ｐゴシック" pitchFamily="50" charset="-128"/>
              <a:ea typeface="ＭＳ Ｐゴシック" pitchFamily="50" charset="-128"/>
            </a:endParaRPr>
          </a:p>
        </p:txBody>
      </p:sp>
      <p:sp>
        <p:nvSpPr>
          <p:cNvPr id="41" name="テキスト ボックス 40"/>
          <p:cNvSpPr txBox="1"/>
          <p:nvPr/>
        </p:nvSpPr>
        <p:spPr>
          <a:xfrm>
            <a:off x="648165" y="2081598"/>
            <a:ext cx="1107996" cy="461665"/>
          </a:xfrm>
          <a:prstGeom prst="rect">
            <a:avLst/>
          </a:prstGeom>
          <a:noFill/>
        </p:spPr>
        <p:txBody>
          <a:bodyPr wrap="none" rtlCol="0">
            <a:spAutoFit/>
          </a:bodyPr>
          <a:lstStyle/>
          <a:p>
            <a:pPr algn="ctr"/>
            <a:r>
              <a:rPr kumimoji="1" lang="ja-JP" altLang="en-US" sz="1200" dirty="0" smtClean="0">
                <a:latin typeface="HGP創英角ｺﾞｼｯｸUB" pitchFamily="50" charset="-128"/>
                <a:ea typeface="HGP創英角ｺﾞｼｯｸUB" pitchFamily="50" charset="-128"/>
              </a:rPr>
              <a:t>情報通信白書</a:t>
            </a:r>
            <a:endParaRPr kumimoji="1" lang="en-US" altLang="ja-JP" sz="1200" dirty="0" smtClean="0">
              <a:latin typeface="HGP創英角ｺﾞｼｯｸUB" pitchFamily="50" charset="-128"/>
              <a:ea typeface="HGP創英角ｺﾞｼｯｸUB" pitchFamily="50" charset="-128"/>
            </a:endParaRPr>
          </a:p>
          <a:p>
            <a:pPr algn="ctr"/>
            <a:r>
              <a:rPr lang="ja-JP" altLang="en-US" sz="1200" dirty="0" smtClean="0">
                <a:latin typeface="HGP創英角ｺﾞｼｯｸUB" pitchFamily="50" charset="-128"/>
                <a:ea typeface="HGP創英角ｺﾞｼｯｸUB" pitchFamily="50" charset="-128"/>
              </a:rPr>
              <a:t>（ウェブ版）</a:t>
            </a:r>
            <a:endParaRPr kumimoji="1" lang="en-US" altLang="ja-JP" sz="1200" dirty="0" smtClean="0">
              <a:latin typeface="HGP創英角ｺﾞｼｯｸUB" pitchFamily="50" charset="-128"/>
              <a:ea typeface="HGP創英角ｺﾞｼｯｸUB" pitchFamily="50" charset="-128"/>
            </a:endParaRPr>
          </a:p>
        </p:txBody>
      </p:sp>
      <p:sp>
        <p:nvSpPr>
          <p:cNvPr id="42" name="テキスト ボックス 41"/>
          <p:cNvSpPr txBox="1"/>
          <p:nvPr/>
        </p:nvSpPr>
        <p:spPr>
          <a:xfrm>
            <a:off x="2231559" y="2407113"/>
            <a:ext cx="646331" cy="461665"/>
          </a:xfrm>
          <a:prstGeom prst="rect">
            <a:avLst/>
          </a:prstGeom>
          <a:noFill/>
        </p:spPr>
        <p:txBody>
          <a:bodyPr wrap="none" rtlCol="0">
            <a:spAutoFit/>
          </a:bodyPr>
          <a:lstStyle/>
          <a:p>
            <a:pPr algn="l"/>
            <a:r>
              <a:rPr lang="en-US" altLang="ja-JP" sz="1200" dirty="0" smtClean="0">
                <a:latin typeface="HGP創英角ｺﾞｼｯｸUB" pitchFamily="50" charset="-128"/>
                <a:ea typeface="HGP創英角ｺﾞｼｯｸUB" pitchFamily="50" charset="-128"/>
              </a:rPr>
              <a:t>※</a:t>
            </a:r>
            <a:r>
              <a:rPr lang="ja-JP" altLang="en-US" sz="1200" dirty="0" smtClean="0">
                <a:latin typeface="HGP創英角ｺﾞｼｯｸUB" pitchFamily="50" charset="-128"/>
                <a:ea typeface="HGP創英角ｺﾞｼｯｸUB" pitchFamily="50" charset="-128"/>
              </a:rPr>
              <a:t>作業</a:t>
            </a:r>
            <a:endParaRPr lang="en-US" altLang="ja-JP" sz="1200" dirty="0" smtClean="0">
              <a:latin typeface="HGP創英角ｺﾞｼｯｸUB" pitchFamily="50" charset="-128"/>
              <a:ea typeface="HGP創英角ｺﾞｼｯｸUB" pitchFamily="50" charset="-128"/>
            </a:endParaRPr>
          </a:p>
          <a:p>
            <a:pPr algn="l"/>
            <a:r>
              <a:rPr lang="ja-JP" altLang="en-US" sz="1200" dirty="0">
                <a:latin typeface="HGP創英角ｺﾞｼｯｸUB" pitchFamily="50" charset="-128"/>
                <a:ea typeface="HGP創英角ｺﾞｼｯｸUB" pitchFamily="50" charset="-128"/>
              </a:rPr>
              <a:t>　</a:t>
            </a:r>
            <a:r>
              <a:rPr lang="ja-JP" altLang="en-US" sz="1200" dirty="0" smtClean="0">
                <a:latin typeface="HGP創英角ｺﾞｼｯｸUB" pitchFamily="50" charset="-128"/>
                <a:ea typeface="HGP創英角ｺﾞｼｯｸUB" pitchFamily="50" charset="-128"/>
              </a:rPr>
              <a:t> 手順</a:t>
            </a:r>
            <a:endParaRPr kumimoji="1" lang="ja-JP" altLang="en-US" sz="1200" dirty="0">
              <a:latin typeface="HGP創英角ｺﾞｼｯｸUB" pitchFamily="50" charset="-128"/>
              <a:ea typeface="HGP創英角ｺﾞｼｯｸUB" pitchFamily="50" charset="-128"/>
            </a:endParaRPr>
          </a:p>
        </p:txBody>
      </p:sp>
      <p:sp>
        <p:nvSpPr>
          <p:cNvPr id="43" name="テキスト ボックス 42"/>
          <p:cNvSpPr txBox="1"/>
          <p:nvPr/>
        </p:nvSpPr>
        <p:spPr>
          <a:xfrm>
            <a:off x="5522704" y="2361236"/>
            <a:ext cx="2038766" cy="276999"/>
          </a:xfrm>
          <a:prstGeom prst="rect">
            <a:avLst/>
          </a:prstGeom>
          <a:noFill/>
        </p:spPr>
        <p:txBody>
          <a:bodyPr wrap="square" rtlCol="0">
            <a:spAutoFit/>
          </a:bodyPr>
          <a:lstStyle/>
          <a:p>
            <a:r>
              <a:rPr kumimoji="1" lang="en-US" altLang="ja-JP" sz="1200" dirty="0" smtClean="0">
                <a:latin typeface="HGP創英角ｺﾞｼｯｸUB" pitchFamily="50" charset="-128"/>
                <a:ea typeface="HGP創英角ｺﾞｼｯｸUB" pitchFamily="50" charset="-128"/>
              </a:rPr>
              <a:t>※</a:t>
            </a:r>
            <a:r>
              <a:rPr kumimoji="1" lang="ja-JP" altLang="en-US" sz="1200" dirty="0" smtClean="0">
                <a:latin typeface="HGP創英角ｺﾞｼｯｸUB" pitchFamily="50" charset="-128"/>
                <a:ea typeface="HGP創英角ｺﾞｼｯｸUB" pitchFamily="50" charset="-128"/>
              </a:rPr>
              <a:t>作業シートに記載</a:t>
            </a:r>
            <a:endParaRPr kumimoji="1" lang="ja-JP" altLang="en-US" sz="1200" dirty="0">
              <a:latin typeface="HGP創英角ｺﾞｼｯｸUB" pitchFamily="50" charset="-128"/>
              <a:ea typeface="HGP創英角ｺﾞｼｯｸUB" pitchFamily="50" charset="-128"/>
            </a:endParaRPr>
          </a:p>
        </p:txBody>
      </p:sp>
      <p:cxnSp>
        <p:nvCxnSpPr>
          <p:cNvPr id="44" name="直線矢印コネクタ 43"/>
          <p:cNvCxnSpPr/>
          <p:nvPr/>
        </p:nvCxnSpPr>
        <p:spPr bwMode="auto">
          <a:xfrm>
            <a:off x="1884261" y="3382780"/>
            <a:ext cx="2868770" cy="0"/>
          </a:xfrm>
          <a:prstGeom prst="straightConnector1">
            <a:avLst/>
          </a:prstGeom>
          <a:solidFill>
            <a:schemeClr val="accent1"/>
          </a:solidFill>
          <a:ln w="57150" cap="flat" cmpd="sng" algn="ctr">
            <a:solidFill>
              <a:srgbClr val="0070C0"/>
            </a:solidFill>
            <a:prstDash val="solid"/>
            <a:round/>
            <a:headEnd type="none" w="med" len="med"/>
            <a:tailEnd type="arrow"/>
          </a:ln>
          <a:effectLst/>
        </p:spPr>
      </p:cxnSp>
      <p:graphicFrame>
        <p:nvGraphicFramePr>
          <p:cNvPr id="45" name="表 44"/>
          <p:cNvGraphicFramePr>
            <a:graphicFrameLocks noGrp="1"/>
          </p:cNvGraphicFramePr>
          <p:nvPr>
            <p:extLst>
              <p:ext uri="{D42A27DB-BD31-4B8C-83A1-F6EECF244321}">
                <p14:modId xmlns:p14="http://schemas.microsoft.com/office/powerpoint/2010/main" val="1071251605"/>
              </p:ext>
            </p:extLst>
          </p:nvPr>
        </p:nvGraphicFramePr>
        <p:xfrm>
          <a:off x="4780895" y="5576693"/>
          <a:ext cx="3196361" cy="731520"/>
        </p:xfrm>
        <a:graphic>
          <a:graphicData uri="http://schemas.openxmlformats.org/drawingml/2006/table">
            <a:tbl>
              <a:tblPr firstRow="1" bandRow="1">
                <a:tableStyleId>{5940675A-B579-460E-94D1-54222C63F5DA}</a:tableStyleId>
              </a:tblPr>
              <a:tblGrid>
                <a:gridCol w="456623"/>
                <a:gridCol w="456623"/>
                <a:gridCol w="456623"/>
                <a:gridCol w="456623"/>
                <a:gridCol w="456623"/>
                <a:gridCol w="456623"/>
                <a:gridCol w="456623"/>
              </a:tblGrid>
              <a:tr h="171415">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r>
              <a:tr h="171415">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r h="171415">
                <a:tc>
                  <a:txBody>
                    <a:bodyPr/>
                    <a:lstStyle/>
                    <a:p>
                      <a:endParaRPr kumimoji="1" lang="ja-JP" altLang="en-US" sz="600"/>
                    </a:p>
                  </a:txBody>
                  <a:tcPr marL="84406" marR="84406"/>
                </a:tc>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r h="171415">
                <a:tc>
                  <a:txBody>
                    <a:bodyPr/>
                    <a:lstStyle/>
                    <a:p>
                      <a:endParaRPr kumimoji="1" lang="ja-JP" altLang="en-US" sz="600"/>
                    </a:p>
                  </a:txBody>
                  <a:tcPr marL="84406" marR="84406"/>
                </a:tc>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bl>
          </a:graphicData>
        </a:graphic>
      </p:graphicFrame>
      <p:sp>
        <p:nvSpPr>
          <p:cNvPr id="46" name="1 つの角を切り取った四角形 45"/>
          <p:cNvSpPr/>
          <p:nvPr/>
        </p:nvSpPr>
        <p:spPr bwMode="auto">
          <a:xfrm>
            <a:off x="773132" y="4773926"/>
            <a:ext cx="879526" cy="1098817"/>
          </a:xfrm>
          <a:prstGeom prst="snip1Rect">
            <a:avLst/>
          </a:prstGeom>
          <a:solidFill>
            <a:srgbClr val="92D050"/>
          </a:solidFill>
          <a:ln w="9525" cap="flat" cmpd="sng" algn="ctr">
            <a:solidFill>
              <a:schemeClr val="tx2"/>
            </a:solidFill>
            <a:prstDash val="solid"/>
            <a:round/>
            <a:headEnd type="none" w="med" len="med"/>
            <a:tailEnd type="triangle" w="med" len="med"/>
          </a:ln>
          <a:effectLst/>
        </p:spPr>
        <p:txBody>
          <a:bodyPr vert="horz" wrap="square" lIns="0" tIns="0" rIns="0" bIns="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1" lang="ja-JP" altLang="en-US" sz="1400" b="0" i="0" u="none" strike="noStrike" cap="none" normalizeH="0" baseline="0" dirty="0" smtClean="0">
              <a:ln>
                <a:noFill/>
              </a:ln>
              <a:effectLst/>
              <a:latin typeface="ＭＳ Ｐゴシック" pitchFamily="50" charset="-128"/>
              <a:ea typeface="ＭＳ Ｐゴシック" pitchFamily="50" charset="-128"/>
            </a:endParaRPr>
          </a:p>
        </p:txBody>
      </p:sp>
      <p:sp>
        <p:nvSpPr>
          <p:cNvPr id="47" name="1 つの角を切り取った四角形 46"/>
          <p:cNvSpPr/>
          <p:nvPr/>
        </p:nvSpPr>
        <p:spPr bwMode="auto">
          <a:xfrm>
            <a:off x="906716" y="4987798"/>
            <a:ext cx="879526" cy="1098817"/>
          </a:xfrm>
          <a:prstGeom prst="snip1Rect">
            <a:avLst/>
          </a:prstGeom>
          <a:solidFill>
            <a:srgbClr val="92D050"/>
          </a:solidFill>
          <a:ln w="9525" cap="flat" cmpd="sng" algn="ctr">
            <a:solidFill>
              <a:schemeClr val="tx2"/>
            </a:solidFill>
            <a:prstDash val="solid"/>
            <a:round/>
            <a:headEnd type="none" w="med" len="med"/>
            <a:tailEnd type="triangle" w="med" len="med"/>
          </a:ln>
          <a:effectLst/>
        </p:spPr>
        <p:txBody>
          <a:bodyPr vert="horz" wrap="square" lIns="0" tIns="0" rIns="0" bIns="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1" lang="ja-JP" altLang="en-US" sz="1400" b="0" i="0" u="none" strike="noStrike" cap="none" normalizeH="0" baseline="0" dirty="0" smtClean="0">
              <a:ln>
                <a:noFill/>
              </a:ln>
              <a:effectLst/>
              <a:latin typeface="ＭＳ Ｐゴシック" pitchFamily="50" charset="-128"/>
              <a:ea typeface="ＭＳ Ｐゴシック" pitchFamily="50" charset="-128"/>
            </a:endParaRPr>
          </a:p>
        </p:txBody>
      </p:sp>
      <p:cxnSp>
        <p:nvCxnSpPr>
          <p:cNvPr id="48" name="直線矢印コネクタ 47"/>
          <p:cNvCxnSpPr/>
          <p:nvPr/>
        </p:nvCxnSpPr>
        <p:spPr bwMode="auto">
          <a:xfrm flipH="1">
            <a:off x="1894895" y="5845654"/>
            <a:ext cx="2773027" cy="0"/>
          </a:xfrm>
          <a:prstGeom prst="straightConnector1">
            <a:avLst/>
          </a:prstGeom>
          <a:solidFill>
            <a:schemeClr val="accent1"/>
          </a:solidFill>
          <a:ln w="57150" cap="flat" cmpd="sng" algn="ctr">
            <a:solidFill>
              <a:srgbClr val="0070C0"/>
            </a:solidFill>
            <a:prstDash val="solid"/>
            <a:round/>
            <a:headEnd type="none" w="med" len="med"/>
            <a:tailEnd type="arrow"/>
          </a:ln>
          <a:effectLst/>
        </p:spPr>
      </p:cxnSp>
      <p:sp>
        <p:nvSpPr>
          <p:cNvPr id="49" name="テキスト ボックス 48"/>
          <p:cNvSpPr txBox="1"/>
          <p:nvPr/>
        </p:nvSpPr>
        <p:spPr>
          <a:xfrm>
            <a:off x="5586173" y="3579721"/>
            <a:ext cx="3403010" cy="1569660"/>
          </a:xfrm>
          <a:prstGeom prst="rect">
            <a:avLst/>
          </a:prstGeom>
          <a:solidFill>
            <a:srgbClr val="FFFFCC"/>
          </a:solidFill>
          <a:ln>
            <a:solidFill>
              <a:srgbClr val="7030A0"/>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pPr algn="l"/>
            <a:r>
              <a:rPr lang="ja-JP" altLang="en-US" sz="1200" dirty="0" smtClean="0">
                <a:latin typeface="HGP創英角ｺﾞｼｯｸUB" pitchFamily="50" charset="-128"/>
                <a:ea typeface="HGP創英角ｺﾞｼｯｸUB" pitchFamily="50" charset="-128"/>
              </a:rPr>
              <a:t>② 第三者の許諾の確認（各担当）</a:t>
            </a:r>
            <a:endParaRPr lang="en-US" altLang="ja-JP" sz="1200" dirty="0" smtClean="0">
              <a:latin typeface="HGP創英角ｺﾞｼｯｸUB" pitchFamily="50" charset="-128"/>
              <a:ea typeface="HGP創英角ｺﾞｼｯｸUB" pitchFamily="50" charset="-128"/>
            </a:endParaRPr>
          </a:p>
          <a:p>
            <a:pPr marL="87313" indent="-87313" algn="l"/>
            <a:r>
              <a:rPr lang="ja-JP" altLang="en-US" sz="1050" dirty="0" smtClean="0">
                <a:latin typeface="+mn-ea"/>
                <a:ea typeface="+mn-ea"/>
              </a:rPr>
              <a:t>・①で抽出・分類した要検討箇所について、以下の作業を行う。</a:t>
            </a:r>
            <a:endParaRPr lang="en-US" altLang="ja-JP" sz="1050" dirty="0" smtClean="0">
              <a:latin typeface="+mn-ea"/>
              <a:ea typeface="+mn-ea"/>
            </a:endParaRPr>
          </a:p>
          <a:p>
            <a:pPr algn="l"/>
            <a:r>
              <a:rPr lang="ja-JP" altLang="en-US" sz="1050" dirty="0" smtClean="0">
                <a:latin typeface="+mn-ea"/>
                <a:ea typeface="+mn-ea"/>
              </a:rPr>
              <a:t>　</a:t>
            </a:r>
            <a:r>
              <a:rPr lang="en-US" altLang="ja-JP" sz="1050" dirty="0" smtClean="0">
                <a:latin typeface="+mn-ea"/>
                <a:ea typeface="+mn-ea"/>
              </a:rPr>
              <a:t>a. </a:t>
            </a:r>
            <a:r>
              <a:rPr lang="ja-JP" altLang="en-US" sz="1050" dirty="0" smtClean="0">
                <a:latin typeface="+mn-ea"/>
                <a:ea typeface="+mn-ea"/>
              </a:rPr>
              <a:t>照会先の特定</a:t>
            </a:r>
            <a:endParaRPr lang="en-US" altLang="ja-JP" sz="1050" dirty="0" smtClean="0">
              <a:latin typeface="+mn-ea"/>
              <a:ea typeface="+mn-ea"/>
            </a:endParaRPr>
          </a:p>
          <a:p>
            <a:pPr algn="l"/>
            <a:r>
              <a:rPr kumimoji="1" lang="ja-JP" altLang="en-US" sz="1050" dirty="0">
                <a:latin typeface="+mn-ea"/>
                <a:ea typeface="+mn-ea"/>
              </a:rPr>
              <a:t>　</a:t>
            </a:r>
            <a:r>
              <a:rPr kumimoji="1" lang="en-US" altLang="ja-JP" sz="1050" dirty="0" smtClean="0">
                <a:latin typeface="+mn-ea"/>
                <a:ea typeface="+mn-ea"/>
              </a:rPr>
              <a:t>b. </a:t>
            </a:r>
            <a:r>
              <a:rPr kumimoji="1" lang="ja-JP" altLang="en-US" sz="1050" dirty="0" smtClean="0">
                <a:latin typeface="+mn-ea"/>
                <a:ea typeface="+mn-ea"/>
              </a:rPr>
              <a:t>第三者による二次利用の可否の確認</a:t>
            </a:r>
            <a:endParaRPr kumimoji="1" lang="en-US" altLang="ja-JP" sz="1050" dirty="0" smtClean="0">
              <a:latin typeface="+mn-ea"/>
              <a:ea typeface="+mn-ea"/>
            </a:endParaRPr>
          </a:p>
          <a:p>
            <a:pPr algn="l"/>
            <a:r>
              <a:rPr kumimoji="1" lang="ja-JP" altLang="en-US" sz="1050" dirty="0" smtClean="0">
                <a:latin typeface="+mn-ea"/>
                <a:ea typeface="+mn-ea"/>
              </a:rPr>
              <a:t>　</a:t>
            </a:r>
            <a:r>
              <a:rPr kumimoji="1" lang="en-US" altLang="ja-JP" sz="1050" dirty="0" smtClean="0">
                <a:latin typeface="+mn-ea"/>
                <a:ea typeface="+mn-ea"/>
              </a:rPr>
              <a:t>c</a:t>
            </a:r>
            <a:r>
              <a:rPr lang="en-US" altLang="ja-JP" sz="1050" dirty="0" smtClean="0">
                <a:latin typeface="+mn-ea"/>
                <a:ea typeface="+mn-ea"/>
              </a:rPr>
              <a:t>. </a:t>
            </a:r>
            <a:r>
              <a:rPr lang="ja-JP" altLang="en-US" sz="1050" dirty="0" smtClean="0">
                <a:latin typeface="+mn-ea"/>
                <a:ea typeface="+mn-ea"/>
              </a:rPr>
              <a:t>（必要があれば）著作権者等への二次利用許諾依頼</a:t>
            </a:r>
            <a:endParaRPr kumimoji="1" lang="en-US" altLang="ja-JP" sz="1050" dirty="0" smtClean="0">
              <a:latin typeface="+mn-ea"/>
              <a:ea typeface="+mn-ea"/>
            </a:endParaRPr>
          </a:p>
          <a:p>
            <a:pPr algn="l"/>
            <a:r>
              <a:rPr lang="ja-JP" altLang="en-US" sz="1050" dirty="0" smtClean="0">
                <a:latin typeface="+mn-ea"/>
                <a:ea typeface="+mn-ea"/>
              </a:rPr>
              <a:t>　</a:t>
            </a:r>
            <a:r>
              <a:rPr lang="en-US" altLang="ja-JP" sz="1050" dirty="0" smtClean="0">
                <a:latin typeface="+mn-ea"/>
                <a:ea typeface="+mn-ea"/>
              </a:rPr>
              <a:t>d. </a:t>
            </a:r>
            <a:r>
              <a:rPr lang="ja-JP" altLang="en-US" sz="1050" dirty="0" smtClean="0">
                <a:latin typeface="+mn-ea"/>
                <a:ea typeface="+mn-ea"/>
              </a:rPr>
              <a:t>確認結果及び依頼結果の整理</a:t>
            </a:r>
            <a:endParaRPr lang="en-US" altLang="ja-JP" sz="1050" dirty="0" smtClean="0">
              <a:latin typeface="+mn-ea"/>
              <a:ea typeface="+mn-ea"/>
            </a:endParaRPr>
          </a:p>
          <a:p>
            <a:pPr marL="87313" indent="-87313"/>
            <a:r>
              <a:rPr lang="ja-JP" altLang="en-US" sz="1050" dirty="0" smtClean="0">
                <a:latin typeface="+mn-ea"/>
                <a:ea typeface="+mn-ea"/>
              </a:rPr>
              <a:t>・作業負荷が大きい場合（特に過去の資料について）、要検討箇所全てを</a:t>
            </a:r>
            <a:r>
              <a:rPr lang="en-US" altLang="ja-JP" sz="1050" dirty="0" smtClean="0">
                <a:latin typeface="+mn-ea"/>
                <a:ea typeface="+mn-ea"/>
              </a:rPr>
              <a:t>CC-BY</a:t>
            </a:r>
            <a:r>
              <a:rPr lang="ja-JP" altLang="en-US" sz="1050" dirty="0" smtClean="0">
                <a:latin typeface="+mn-ea"/>
                <a:ea typeface="+mn-ea"/>
              </a:rPr>
              <a:t>適用外とすることも考えられる。</a:t>
            </a:r>
            <a:endParaRPr kumimoji="1" lang="ja-JP" altLang="en-US" sz="1050" dirty="0">
              <a:latin typeface="+mn-ea"/>
              <a:ea typeface="+mn-ea"/>
            </a:endParaRPr>
          </a:p>
        </p:txBody>
      </p:sp>
      <p:graphicFrame>
        <p:nvGraphicFramePr>
          <p:cNvPr id="50" name="表 49"/>
          <p:cNvGraphicFramePr>
            <a:graphicFrameLocks noGrp="1"/>
          </p:cNvGraphicFramePr>
          <p:nvPr>
            <p:extLst>
              <p:ext uri="{D42A27DB-BD31-4B8C-83A1-F6EECF244321}">
                <p14:modId xmlns:p14="http://schemas.microsoft.com/office/powerpoint/2010/main" val="3615842824"/>
              </p:ext>
            </p:extLst>
          </p:nvPr>
        </p:nvGraphicFramePr>
        <p:xfrm>
          <a:off x="4854023" y="2714540"/>
          <a:ext cx="3196361" cy="731520"/>
        </p:xfrm>
        <a:graphic>
          <a:graphicData uri="http://schemas.openxmlformats.org/drawingml/2006/table">
            <a:tbl>
              <a:tblPr firstRow="1" bandRow="1">
                <a:tableStyleId>{5940675A-B579-460E-94D1-54222C63F5DA}</a:tableStyleId>
              </a:tblPr>
              <a:tblGrid>
                <a:gridCol w="456623"/>
                <a:gridCol w="456623"/>
                <a:gridCol w="456623"/>
                <a:gridCol w="456623"/>
                <a:gridCol w="456623"/>
                <a:gridCol w="456623"/>
                <a:gridCol w="456623"/>
              </a:tblGrid>
              <a:tr h="171415">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r>
              <a:tr h="171415">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r h="171415">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r h="171415">
                <a:tc>
                  <a:txBody>
                    <a:bodyPr/>
                    <a:lstStyle/>
                    <a:p>
                      <a:endParaRPr kumimoji="1" lang="ja-JP" altLang="en-US" sz="600"/>
                    </a:p>
                  </a:txBody>
                  <a:tcPr marL="84406" marR="84406"/>
                </a:tc>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bl>
          </a:graphicData>
        </a:graphic>
      </p:graphicFrame>
      <p:sp>
        <p:nvSpPr>
          <p:cNvPr id="51" name="正方形/長方形 50"/>
          <p:cNvSpPr/>
          <p:nvPr/>
        </p:nvSpPr>
        <p:spPr>
          <a:xfrm>
            <a:off x="4821182" y="2674692"/>
            <a:ext cx="2335576" cy="8152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52" name="直線矢印コネクタ 51"/>
          <p:cNvCxnSpPr/>
          <p:nvPr/>
        </p:nvCxnSpPr>
        <p:spPr bwMode="auto">
          <a:xfrm>
            <a:off x="5418305" y="3495742"/>
            <a:ext cx="25900" cy="1977663"/>
          </a:xfrm>
          <a:prstGeom prst="straightConnector1">
            <a:avLst/>
          </a:prstGeom>
          <a:solidFill>
            <a:schemeClr val="accent1"/>
          </a:solidFill>
          <a:ln w="57150" cap="flat" cmpd="sng" algn="ctr">
            <a:solidFill>
              <a:srgbClr val="0070C0"/>
            </a:solidFill>
            <a:prstDash val="solid"/>
            <a:round/>
            <a:headEnd type="none" w="med" len="med"/>
            <a:tailEnd type="arrow"/>
          </a:ln>
          <a:effectLst/>
        </p:spPr>
      </p:cxnSp>
      <p:sp>
        <p:nvSpPr>
          <p:cNvPr id="53" name="正方形/長方形 52"/>
          <p:cNvSpPr/>
          <p:nvPr/>
        </p:nvSpPr>
        <p:spPr>
          <a:xfrm>
            <a:off x="7024874" y="5544189"/>
            <a:ext cx="982338" cy="8152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4" name="テキスト ボックス 53"/>
          <p:cNvSpPr txBox="1"/>
          <p:nvPr/>
        </p:nvSpPr>
        <p:spPr>
          <a:xfrm>
            <a:off x="896083" y="2837446"/>
            <a:ext cx="864339" cy="1015663"/>
          </a:xfrm>
          <a:prstGeom prst="rect">
            <a:avLst/>
          </a:prstGeom>
          <a:noFill/>
        </p:spPr>
        <p:txBody>
          <a:bodyPr wrap="none" rtlCol="0">
            <a:spAutoFit/>
          </a:bodyPr>
          <a:lstStyle/>
          <a:p>
            <a:r>
              <a:rPr lang="ja-JP" altLang="en-US" sz="1000" dirty="0" err="1" smtClean="0"/>
              <a:t>．．．．．．．．</a:t>
            </a:r>
            <a:endParaRPr lang="en-US" altLang="ja-JP" sz="1000" dirty="0" smtClean="0"/>
          </a:p>
          <a:p>
            <a:r>
              <a:rPr lang="ja-JP" altLang="en-US" sz="1000" dirty="0" err="1"/>
              <a:t>．．．．．．．．</a:t>
            </a:r>
            <a:endParaRPr lang="ja-JP" altLang="en-US" sz="1000" dirty="0"/>
          </a:p>
          <a:p>
            <a:r>
              <a:rPr lang="ja-JP" altLang="en-US" sz="1000" dirty="0" err="1" smtClean="0"/>
              <a:t>．</a:t>
            </a:r>
            <a:r>
              <a:rPr lang="ja-JP" altLang="en-US" sz="1000" dirty="0" err="1"/>
              <a:t>．</a:t>
            </a:r>
            <a:r>
              <a:rPr lang="ja-JP" altLang="en-US" sz="1000" dirty="0" err="1" smtClean="0"/>
              <a:t>．</a:t>
            </a:r>
            <a:endParaRPr lang="ja-JP" altLang="en-US" sz="1000" dirty="0"/>
          </a:p>
          <a:p>
            <a:r>
              <a:rPr lang="ja-JP" altLang="en-US" sz="1000" dirty="0" err="1"/>
              <a:t>．．</a:t>
            </a:r>
            <a:r>
              <a:rPr lang="ja-JP" altLang="en-US" sz="1000" dirty="0" err="1" smtClean="0"/>
              <a:t>．</a:t>
            </a:r>
            <a:endParaRPr lang="ja-JP" altLang="en-US" sz="1000" dirty="0"/>
          </a:p>
          <a:p>
            <a:r>
              <a:rPr lang="ja-JP" altLang="en-US" sz="1000" dirty="0" err="1"/>
              <a:t>．．．．．．．．</a:t>
            </a:r>
            <a:endParaRPr lang="ja-JP" altLang="en-US" sz="1000" dirty="0"/>
          </a:p>
          <a:p>
            <a:endParaRPr lang="ja-JP" altLang="en-US" sz="1000" dirty="0"/>
          </a:p>
        </p:txBody>
      </p:sp>
      <p:sp>
        <p:nvSpPr>
          <p:cNvPr id="55" name="正方形/長方形 54"/>
          <p:cNvSpPr/>
          <p:nvPr/>
        </p:nvSpPr>
        <p:spPr>
          <a:xfrm>
            <a:off x="1303708" y="3245069"/>
            <a:ext cx="363556" cy="275422"/>
          </a:xfrm>
          <a:prstGeom prst="rect">
            <a:avLst/>
          </a:prstGeom>
          <a:solidFill>
            <a:schemeClr val="accent2">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6" name="テキスト ボックス 55"/>
          <p:cNvSpPr txBox="1"/>
          <p:nvPr/>
        </p:nvSpPr>
        <p:spPr>
          <a:xfrm>
            <a:off x="1911803" y="3517904"/>
            <a:ext cx="2568102" cy="438582"/>
          </a:xfrm>
          <a:prstGeom prst="rect">
            <a:avLst/>
          </a:prstGeom>
          <a:solidFill>
            <a:srgbClr val="FFFFCC"/>
          </a:solidFill>
          <a:ln>
            <a:solidFill>
              <a:srgbClr val="7030A0"/>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pPr marL="176213" indent="-176213"/>
            <a:r>
              <a:rPr kumimoji="1" lang="ja-JP" altLang="en-US" sz="1200" dirty="0" smtClean="0">
                <a:latin typeface="HGP創英角ｺﾞｼｯｸUB" pitchFamily="50" charset="-128"/>
                <a:ea typeface="HGP創英角ｺﾞｼｯｸUB" pitchFamily="50" charset="-128"/>
              </a:rPr>
              <a:t>① 要検討箇所の抽出</a:t>
            </a:r>
            <a:r>
              <a:rPr kumimoji="1" lang="ja-JP" altLang="en-US" sz="1100" dirty="0" smtClean="0">
                <a:latin typeface="HGP創英角ｺﾞｼｯｸUB" pitchFamily="50" charset="-128"/>
                <a:ea typeface="HGP創英角ｺﾞｼｯｸUB" pitchFamily="50" charset="-128"/>
              </a:rPr>
              <a:t> </a:t>
            </a:r>
            <a:endParaRPr kumimoji="1" lang="en-US" altLang="ja-JP" sz="1100" dirty="0" smtClean="0">
              <a:latin typeface="HGP創英角ｺﾞｼｯｸUB" pitchFamily="50" charset="-128"/>
              <a:ea typeface="HGP創英角ｺﾞｼｯｸUB" pitchFamily="50" charset="-128"/>
            </a:endParaRPr>
          </a:p>
          <a:p>
            <a:pPr marL="87313" indent="-87313"/>
            <a:r>
              <a:rPr lang="ja-JP" altLang="en-US" sz="1050" dirty="0" smtClean="0">
                <a:latin typeface="+mn-ea"/>
                <a:ea typeface="+mn-ea"/>
              </a:rPr>
              <a:t>・作業手順に則り、該当箇所を抽出・分類。</a:t>
            </a:r>
            <a:endParaRPr lang="ja-JP" altLang="en-US" sz="1050" dirty="0">
              <a:latin typeface="+mn-ea"/>
              <a:ea typeface="+mn-ea"/>
            </a:endParaRPr>
          </a:p>
        </p:txBody>
      </p:sp>
      <p:sp>
        <p:nvSpPr>
          <p:cNvPr id="57" name="テキスト ボックス 56"/>
          <p:cNvSpPr txBox="1"/>
          <p:nvPr/>
        </p:nvSpPr>
        <p:spPr>
          <a:xfrm>
            <a:off x="5439537" y="5299253"/>
            <a:ext cx="2038766" cy="276999"/>
          </a:xfrm>
          <a:prstGeom prst="rect">
            <a:avLst/>
          </a:prstGeom>
          <a:noFill/>
        </p:spPr>
        <p:txBody>
          <a:bodyPr wrap="square" rtlCol="0">
            <a:spAutoFit/>
          </a:bodyPr>
          <a:lstStyle/>
          <a:p>
            <a:r>
              <a:rPr kumimoji="1" lang="en-US" altLang="ja-JP" sz="1200" dirty="0" smtClean="0">
                <a:latin typeface="HGP創英角ｺﾞｼｯｸUB" pitchFamily="50" charset="-128"/>
                <a:ea typeface="HGP創英角ｺﾞｼｯｸUB" pitchFamily="50" charset="-128"/>
              </a:rPr>
              <a:t>※</a:t>
            </a:r>
            <a:r>
              <a:rPr kumimoji="1" lang="ja-JP" altLang="en-US" sz="1200" dirty="0" smtClean="0">
                <a:latin typeface="HGP創英角ｺﾞｼｯｸUB" pitchFamily="50" charset="-128"/>
                <a:ea typeface="HGP創英角ｺﾞｼｯｸUB" pitchFamily="50" charset="-128"/>
              </a:rPr>
              <a:t>作業シートに結果を記載</a:t>
            </a:r>
            <a:endParaRPr kumimoji="1" lang="ja-JP" altLang="en-US" sz="1200" dirty="0">
              <a:latin typeface="HGP創英角ｺﾞｼｯｸUB" pitchFamily="50" charset="-128"/>
              <a:ea typeface="HGP創英角ｺﾞｼｯｸUB" pitchFamily="50" charset="-128"/>
            </a:endParaRPr>
          </a:p>
        </p:txBody>
      </p:sp>
      <p:sp>
        <p:nvSpPr>
          <p:cNvPr id="58" name="テキスト ボックス 57"/>
          <p:cNvSpPr txBox="1"/>
          <p:nvPr/>
        </p:nvSpPr>
        <p:spPr>
          <a:xfrm>
            <a:off x="1913105" y="4805430"/>
            <a:ext cx="2745486" cy="954107"/>
          </a:xfrm>
          <a:prstGeom prst="rect">
            <a:avLst/>
          </a:prstGeom>
          <a:solidFill>
            <a:srgbClr val="FFFFCC"/>
          </a:solidFill>
          <a:ln>
            <a:solidFill>
              <a:srgbClr val="7030A0"/>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pPr marL="176213" indent="-176213" algn="l"/>
            <a:r>
              <a:rPr lang="ja-JP" altLang="en-US" sz="1200" dirty="0" smtClean="0">
                <a:latin typeface="HGP創英角ｺﾞｼｯｸUB" pitchFamily="50" charset="-128"/>
                <a:ea typeface="HGP創英角ｺﾞｼｯｸUB" pitchFamily="50" charset="-128"/>
              </a:rPr>
              <a:t>③ </a:t>
            </a:r>
            <a:r>
              <a:rPr lang="en-US" altLang="ja-JP" sz="1200" dirty="0" smtClean="0">
                <a:latin typeface="HGP創英角ｺﾞｼｯｸUB" pitchFamily="50" charset="-128"/>
                <a:ea typeface="HGP創英角ｺﾞｼｯｸUB" pitchFamily="50" charset="-128"/>
              </a:rPr>
              <a:t>CC-BY</a:t>
            </a:r>
            <a:r>
              <a:rPr lang="ja-JP" altLang="en-US" sz="1200" dirty="0" smtClean="0">
                <a:latin typeface="HGP創英角ｺﾞｼｯｸUB" pitchFamily="50" charset="-128"/>
                <a:ea typeface="HGP創英角ｺﾞｼｯｸUB" pitchFamily="50" charset="-128"/>
              </a:rPr>
              <a:t>が適用されない部分を明示の上、公開</a:t>
            </a:r>
            <a:endParaRPr lang="en-US" altLang="ja-JP" sz="1200" dirty="0" smtClean="0">
              <a:latin typeface="HGP創英角ｺﾞｼｯｸUB" pitchFamily="50" charset="-128"/>
              <a:ea typeface="HGP創英角ｺﾞｼｯｸUB" pitchFamily="50" charset="-128"/>
            </a:endParaRPr>
          </a:p>
          <a:p>
            <a:pPr marL="176213" indent="-176213" algn="l"/>
            <a:r>
              <a:rPr kumimoji="1" lang="ja-JP" altLang="en-US" sz="1050" dirty="0" smtClean="0">
                <a:latin typeface="+mn-ea"/>
                <a:ea typeface="+mn-ea"/>
              </a:rPr>
              <a:t>・②の結果に基づき、</a:t>
            </a:r>
            <a:r>
              <a:rPr kumimoji="1" lang="en-US" altLang="ja-JP" sz="1050" dirty="0" smtClean="0">
                <a:latin typeface="+mn-ea"/>
                <a:ea typeface="+mn-ea"/>
              </a:rPr>
              <a:t>CC-BY</a:t>
            </a:r>
            <a:r>
              <a:rPr kumimoji="1" lang="ja-JP" altLang="en-US" sz="1050" dirty="0" smtClean="0">
                <a:latin typeface="+mn-ea"/>
                <a:ea typeface="+mn-ea"/>
              </a:rPr>
              <a:t>が適用されない部分を明示し、</a:t>
            </a:r>
            <a:r>
              <a:rPr kumimoji="1" lang="en-US" altLang="ja-JP" sz="1050" dirty="0" smtClean="0">
                <a:latin typeface="+mn-ea"/>
                <a:ea typeface="+mn-ea"/>
              </a:rPr>
              <a:t>CC-BY</a:t>
            </a:r>
            <a:r>
              <a:rPr kumimoji="1" lang="ja-JP" altLang="en-US" sz="1050" dirty="0" smtClean="0">
                <a:latin typeface="+mn-ea"/>
                <a:ea typeface="+mn-ea"/>
              </a:rPr>
              <a:t>を前提とした利用規約とともに公開する</a:t>
            </a:r>
            <a:r>
              <a:rPr kumimoji="1" lang="ja-JP" altLang="en-US" sz="1100" dirty="0" smtClean="0">
                <a:latin typeface="HGP創英角ｺﾞｼｯｸUB" pitchFamily="50" charset="-128"/>
                <a:ea typeface="HGP創英角ｺﾞｼｯｸUB" pitchFamily="50" charset="-128"/>
              </a:rPr>
              <a:t>。</a:t>
            </a:r>
            <a:endParaRPr kumimoji="1" lang="ja-JP" altLang="en-US" sz="1100" dirty="0">
              <a:latin typeface="HGP創英角ｺﾞｼｯｸUB" pitchFamily="50" charset="-128"/>
              <a:ea typeface="HGP創英角ｺﾞｼｯｸUB" pitchFamily="50" charset="-128"/>
            </a:endParaRPr>
          </a:p>
        </p:txBody>
      </p:sp>
      <p:sp>
        <p:nvSpPr>
          <p:cNvPr id="59" name="テキスト ボックス 58"/>
          <p:cNvSpPr txBox="1"/>
          <p:nvPr/>
        </p:nvSpPr>
        <p:spPr>
          <a:xfrm>
            <a:off x="5018139" y="3032253"/>
            <a:ext cx="2038766" cy="253916"/>
          </a:xfrm>
          <a:prstGeom prst="rect">
            <a:avLst/>
          </a:prstGeom>
          <a:noFill/>
        </p:spPr>
        <p:txBody>
          <a:bodyPr wrap="square" rtlCol="0">
            <a:spAutoFit/>
          </a:bodyPr>
          <a:lstStyle/>
          <a:p>
            <a:pPr algn="ctr"/>
            <a:r>
              <a:rPr kumimoji="1" lang="ja-JP" altLang="en-US" sz="1050" dirty="0" smtClean="0">
                <a:latin typeface="HGP創英角ｺﾞｼｯｸUB" pitchFamily="50" charset="-128"/>
                <a:ea typeface="HGP創英角ｺﾞｼｯｸUB" pitchFamily="50" charset="-128"/>
              </a:rPr>
              <a:t>要検討箇所抽出</a:t>
            </a:r>
            <a:endParaRPr kumimoji="1" lang="ja-JP" altLang="en-US" sz="1050" dirty="0">
              <a:latin typeface="HGP創英角ｺﾞｼｯｸUB" pitchFamily="50" charset="-128"/>
              <a:ea typeface="HGP創英角ｺﾞｼｯｸUB" pitchFamily="50" charset="-128"/>
            </a:endParaRPr>
          </a:p>
        </p:txBody>
      </p:sp>
      <p:sp>
        <p:nvSpPr>
          <p:cNvPr id="60" name="テキスト ボックス 59"/>
          <p:cNvSpPr txBox="1"/>
          <p:nvPr/>
        </p:nvSpPr>
        <p:spPr>
          <a:xfrm>
            <a:off x="7076974" y="5794104"/>
            <a:ext cx="882485" cy="415498"/>
          </a:xfrm>
          <a:prstGeom prst="rect">
            <a:avLst/>
          </a:prstGeom>
          <a:noFill/>
        </p:spPr>
        <p:txBody>
          <a:bodyPr wrap="square" rtlCol="0">
            <a:spAutoFit/>
          </a:bodyPr>
          <a:lstStyle/>
          <a:p>
            <a:pPr algn="ctr"/>
            <a:r>
              <a:rPr kumimoji="1" lang="ja-JP" altLang="en-US" sz="1050" dirty="0" smtClean="0">
                <a:latin typeface="HGP創英角ｺﾞｼｯｸUB" pitchFamily="50" charset="-128"/>
                <a:ea typeface="HGP創英角ｺﾞｼｯｸUB" pitchFamily="50" charset="-128"/>
              </a:rPr>
              <a:t>確認結果を整理</a:t>
            </a:r>
            <a:endParaRPr kumimoji="1" lang="ja-JP" altLang="en-US" sz="1050" dirty="0">
              <a:latin typeface="HGP創英角ｺﾞｼｯｸUB" pitchFamily="50" charset="-128"/>
              <a:ea typeface="HGP創英角ｺﾞｼｯｸUB" pitchFamily="50" charset="-128"/>
            </a:endParaRPr>
          </a:p>
        </p:txBody>
      </p:sp>
      <p:sp>
        <p:nvSpPr>
          <p:cNvPr id="61" name="テキスト ボックス 60"/>
          <p:cNvSpPr txBox="1"/>
          <p:nvPr/>
        </p:nvSpPr>
        <p:spPr>
          <a:xfrm>
            <a:off x="7046278" y="5155933"/>
            <a:ext cx="2402380" cy="276999"/>
          </a:xfrm>
          <a:prstGeom prst="rect">
            <a:avLst/>
          </a:prstGeom>
          <a:noFill/>
        </p:spPr>
        <p:txBody>
          <a:bodyPr wrap="square" rtlCol="0">
            <a:spAutoFit/>
          </a:bodyPr>
          <a:lstStyle/>
          <a:p>
            <a:r>
              <a:rPr kumimoji="1" lang="en-US" altLang="ja-JP" sz="1200" dirty="0" smtClean="0">
                <a:latin typeface="HGP創英角ｺﾞｼｯｸUB" pitchFamily="50" charset="-128"/>
                <a:ea typeface="HGP創英角ｺﾞｼｯｸUB" pitchFamily="50" charset="-128"/>
              </a:rPr>
              <a:t>※</a:t>
            </a:r>
            <a:r>
              <a:rPr kumimoji="1" lang="ja-JP" altLang="en-US" sz="1200" dirty="0" smtClean="0">
                <a:latin typeface="HGP創英角ｺﾞｼｯｸUB" pitchFamily="50" charset="-128"/>
                <a:ea typeface="HGP創英角ｺﾞｼｯｸUB" pitchFamily="50" charset="-128"/>
              </a:rPr>
              <a:t>二次利用許諾確認書の送付</a:t>
            </a:r>
            <a:endParaRPr kumimoji="1" lang="ja-JP" altLang="en-US" sz="1200" dirty="0">
              <a:latin typeface="HGP創英角ｺﾞｼｯｸUB" pitchFamily="50" charset="-128"/>
              <a:ea typeface="HGP創英角ｺﾞｼｯｸUB" pitchFamily="50" charset="-128"/>
            </a:endParaRPr>
          </a:p>
        </p:txBody>
      </p:sp>
      <p:pic>
        <p:nvPicPr>
          <p:cNvPr id="62"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21075" y="2321030"/>
            <a:ext cx="1544599" cy="952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85307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クラシック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12383</TotalTime>
  <Words>4518</Words>
  <Application>Microsoft Office PowerPoint</Application>
  <PresentationFormat>画面に合わせる (4:3)</PresentationFormat>
  <Paragraphs>377</Paragraphs>
  <Slides>19</Slides>
  <Notes>2</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アース</vt:lpstr>
      <vt:lpstr>PowerPoint プレゼンテーション</vt:lpstr>
      <vt:lpstr>２．データガバナンス委員会の取組と提言</vt:lpstr>
      <vt:lpstr>（１）オープンデータ戦略推進のためのデータ利用ルールの在り方</vt:lpstr>
      <vt:lpstr>（２）国内での採用が考えられるライセンスの検討</vt:lpstr>
      <vt:lpstr>参考１．クリエイティブ・コモンズ・ライセンスの概要</vt:lpstr>
      <vt:lpstr>参考２．クリエイティブ・コモンズ・ライセンスの種類・評価</vt:lpstr>
      <vt:lpstr>（３）利用ルールを策定する上での留意点（例）①</vt:lpstr>
      <vt:lpstr>（３）利用ルールを策定する上での留意点（例）②</vt:lpstr>
      <vt:lpstr>（４）ケーススタディの検討フロー　①全体像</vt:lpstr>
      <vt:lpstr>（４）ケーススタディの検討フロー　②フルバージョン</vt:lpstr>
      <vt:lpstr>（４）ケーススタディの検討フロー　③簡略版</vt:lpstr>
      <vt:lpstr>（５）ケーススタディの結果</vt:lpstr>
      <vt:lpstr>（６）利用規約案①（情報通信白書を例として）（たたき台）</vt:lpstr>
      <vt:lpstr>（７）利用規約案②（過去データ等の場合）（たたき台）</vt:lpstr>
      <vt:lpstr>（８）利用規約案③（今後作成するデータ等の場合）（たたき台）</vt:lpstr>
      <vt:lpstr>（９）契約書に盛り込むべき条文案（たたき台）</vt:lpstr>
      <vt:lpstr>（１０）その他の検討すべき事項</vt:lpstr>
      <vt:lpstr>（１１）電子行政オープンデータ実務者会議への提言①</vt:lpstr>
      <vt:lpstr>（１１）電子行政オープンデータ実務者会議への提言②</vt:lpstr>
    </vt:vector>
  </TitlesOfParts>
  <Company>SPU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データガバナンス</dc:title>
  <dc:creator>OpenData</dc:creator>
  <cp:lastModifiedBy>高野　侑子</cp:lastModifiedBy>
  <cp:revision>405</cp:revision>
  <cp:lastPrinted>2013-03-19T01:43:43Z</cp:lastPrinted>
  <dcterms:created xsi:type="dcterms:W3CDTF">2012-11-30T13:43:40Z</dcterms:created>
  <dcterms:modified xsi:type="dcterms:W3CDTF">2013-06-12T03:25:46Z</dcterms:modified>
</cp:coreProperties>
</file>