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8"/>
  </p:notesMasterIdLst>
  <p:sldIdLst>
    <p:sldId id="416" r:id="rId2"/>
    <p:sldId id="441" r:id="rId3"/>
    <p:sldId id="474" r:id="rId4"/>
    <p:sldId id="475" r:id="rId5"/>
    <p:sldId id="476" r:id="rId6"/>
    <p:sldId id="445" r:id="rId7"/>
  </p:sldIdLst>
  <p:sldSz cx="9144000" cy="6858000" type="screen4x3"/>
  <p:notesSz cx="6807200" cy="99456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5" autoAdjust="0"/>
    <p:restoredTop sz="92639" autoAdjust="0"/>
  </p:normalViewPr>
  <p:slideViewPr>
    <p:cSldViewPr snapToGrid="0">
      <p:cViewPr>
        <p:scale>
          <a:sx n="80" d="100"/>
          <a:sy n="80" d="100"/>
        </p:scale>
        <p:origin x="-2430" y="-7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7205"/>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40" y="0"/>
            <a:ext cx="2949575" cy="497205"/>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2013/6/12</a:t>
            </a:fld>
            <a:endParaRPr lang="ja-JP" altLang="en-US"/>
          </a:p>
        </p:txBody>
      </p:sp>
      <p:sp>
        <p:nvSpPr>
          <p:cNvPr id="4" name="スライド イメージ プレースホルダー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9" y="4724241"/>
            <a:ext cx="5445125" cy="4474845"/>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2" y="9446896"/>
            <a:ext cx="2949575" cy="497204"/>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0" y="9446896"/>
            <a:ext cx="2949575" cy="497204"/>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0" y="6309673"/>
            <a:ext cx="1222612" cy="575953"/>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3004458" y="3851564"/>
            <a:ext cx="5760692" cy="1143000"/>
          </a:xfrm>
        </p:spPr>
        <p:txBody>
          <a:bodyPr/>
          <a:lstStyle/>
          <a:p>
            <a:pPr eaLnBrk="1" hangingPunct="1"/>
            <a:r>
              <a:rPr lang="en-US" altLang="ja-JP" dirty="0" smtClean="0">
                <a:solidFill>
                  <a:schemeClr val="tx1"/>
                </a:solidFill>
                <a:latin typeface="+mj-ea"/>
                <a:ea typeface="+mj-ea"/>
              </a:rPr>
              <a:t>2013.6.13</a:t>
            </a:r>
          </a:p>
          <a:p>
            <a:pPr eaLnBrk="1" hangingPunct="1"/>
            <a:endParaRPr lang="en-US" altLang="ja-JP" dirty="0" smtClean="0">
              <a:solidFill>
                <a:schemeClr val="tx1"/>
              </a:solidFill>
              <a:latin typeface="+mj-ea"/>
              <a:ea typeface="+mj-ea"/>
            </a:endParaRPr>
          </a:p>
          <a:p>
            <a:pPr eaLnBrk="1" hangingPunct="1"/>
            <a:r>
              <a:rPr lang="ja-JP" altLang="en-US" dirty="0" smtClean="0">
                <a:solidFill>
                  <a:schemeClr val="tx1"/>
                </a:solidFill>
                <a:latin typeface="+mj-ea"/>
                <a:ea typeface="+mj-ea"/>
              </a:rPr>
              <a:t>オープンデータ流通推進コンソーシアム</a:t>
            </a:r>
            <a:endParaRPr lang="en-US" altLang="ja-JP" dirty="0">
              <a:solidFill>
                <a:schemeClr val="tx1"/>
              </a:solidFill>
              <a:latin typeface="+mj-ea"/>
              <a:ea typeface="+mj-ea"/>
            </a:endParaRPr>
          </a:p>
          <a:p>
            <a:pPr eaLnBrk="1" hangingPunct="1"/>
            <a:r>
              <a:rPr lang="ja-JP" altLang="en-US" dirty="0" smtClean="0">
                <a:solidFill>
                  <a:schemeClr val="tx1"/>
                </a:solidFill>
                <a:latin typeface="+mj-ea"/>
                <a:ea typeface="+mj-ea"/>
              </a:rPr>
              <a:t>技術委員会主査　越塚 登</a:t>
            </a:r>
            <a:endParaRPr lang="en-US" altLang="ja-JP" dirty="0" smtClean="0">
              <a:solidFill>
                <a:schemeClr val="tx1"/>
              </a:solidFill>
              <a:latin typeface="+mj-ea"/>
              <a:ea typeface="+mj-ea"/>
            </a:endParaRPr>
          </a:p>
        </p:txBody>
      </p:sp>
      <p:sp>
        <p:nvSpPr>
          <p:cNvPr id="5" name="タイトル 1"/>
          <p:cNvSpPr txBox="1">
            <a:spLocks/>
          </p:cNvSpPr>
          <p:nvPr/>
        </p:nvSpPr>
        <p:spPr bwMode="auto">
          <a:xfrm>
            <a:off x="991631" y="1828800"/>
            <a:ext cx="7918846" cy="1398213"/>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algn="ctr" fontAlgn="auto">
              <a:spcAft>
                <a:spcPts val="0"/>
              </a:spcAft>
              <a:defRPr/>
            </a:pPr>
            <a:r>
              <a:rPr lang="ja-JP" altLang="en-US" sz="2800" dirty="0" smtClean="0">
                <a:latin typeface="+mj-ea"/>
              </a:rPr>
              <a:t>技術委員会の</a:t>
            </a:r>
          </a:p>
          <a:p>
            <a:pPr algn="ctr" fontAlgn="auto">
              <a:spcAft>
                <a:spcPts val="0"/>
              </a:spcAft>
              <a:defRPr/>
            </a:pPr>
            <a:r>
              <a:rPr lang="ja-JP" altLang="en-US" sz="2800" dirty="0" smtClean="0">
                <a:latin typeface="+mj-ea"/>
              </a:rPr>
              <a:t>平成</a:t>
            </a:r>
            <a:r>
              <a:rPr lang="en-US" altLang="ja-JP" sz="2800" dirty="0">
                <a:latin typeface="+mj-ea"/>
              </a:rPr>
              <a:t>24</a:t>
            </a:r>
            <a:r>
              <a:rPr lang="ja-JP" altLang="en-US" sz="2800" dirty="0">
                <a:latin typeface="+mj-ea"/>
              </a:rPr>
              <a:t>年度活動報告と平成</a:t>
            </a:r>
            <a:r>
              <a:rPr lang="en-US" altLang="ja-JP" sz="2800" dirty="0">
                <a:latin typeface="+mj-ea"/>
              </a:rPr>
              <a:t>25</a:t>
            </a:r>
            <a:r>
              <a:rPr lang="ja-JP" altLang="en-US" sz="2800" dirty="0">
                <a:latin typeface="+mj-ea"/>
              </a:rPr>
              <a:t>年度</a:t>
            </a:r>
            <a:r>
              <a:rPr lang="ja-JP" altLang="en-US" sz="2800" dirty="0" smtClean="0">
                <a:latin typeface="+mj-ea"/>
              </a:rPr>
              <a:t>活動方針案</a:t>
            </a:r>
            <a:endParaRPr lang="en-US" altLang="ja-JP" sz="2800" dirty="0" smtClean="0">
              <a:latin typeface="+mj-ea"/>
            </a:endParaRPr>
          </a:p>
        </p:txBody>
      </p:sp>
      <p:sp>
        <p:nvSpPr>
          <p:cNvPr id="7" name="テキスト ボックス 6"/>
          <p:cNvSpPr txBox="1"/>
          <p:nvPr/>
        </p:nvSpPr>
        <p:spPr>
          <a:xfrm>
            <a:off x="7676833" y="152986"/>
            <a:ext cx="1191352" cy="369332"/>
          </a:xfrm>
          <a:prstGeom prst="rect">
            <a:avLst/>
          </a:prstGeom>
          <a:noFill/>
          <a:ln>
            <a:solidFill>
              <a:schemeClr val="tx1"/>
            </a:solidFill>
          </a:ln>
        </p:spPr>
        <p:txBody>
          <a:bodyPr wrap="none" rtlCol="0">
            <a:spAutoFit/>
          </a:bodyPr>
          <a:lstStyle/>
          <a:p>
            <a:r>
              <a:rPr lang="ja-JP" altLang="en-US" smtClean="0"/>
              <a:t>資料</a:t>
            </a:r>
            <a:r>
              <a:rPr lang="ja-JP" altLang="en-US"/>
              <a:t>３</a:t>
            </a:r>
            <a:r>
              <a:rPr lang="ja-JP" altLang="en-US" smtClean="0"/>
              <a:t>－１</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latin typeface="+mj-ea"/>
              </a:rPr>
              <a:t>１．</a:t>
            </a:r>
            <a:r>
              <a:rPr lang="ja-JP" altLang="en-US" sz="2800" dirty="0" smtClean="0">
                <a:latin typeface="+mj-ea"/>
              </a:rPr>
              <a:t>平成</a:t>
            </a:r>
            <a:r>
              <a:rPr lang="en-US" altLang="ja-JP" sz="2800" dirty="0" smtClean="0">
                <a:latin typeface="+mj-ea"/>
              </a:rPr>
              <a:t>24</a:t>
            </a:r>
            <a:r>
              <a:rPr lang="ja-JP" altLang="en-US" sz="2800" dirty="0" smtClean="0">
                <a:latin typeface="+mj-ea"/>
              </a:rPr>
              <a:t>年度活動報告　（１）概要</a:t>
            </a:r>
            <a:endParaRPr kumimoji="1" lang="ja-JP" altLang="en-US" sz="28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059200328"/>
              </p:ext>
            </p:extLst>
          </p:nvPr>
        </p:nvGraphicFramePr>
        <p:xfrm>
          <a:off x="443344" y="815109"/>
          <a:ext cx="8095013" cy="5162994"/>
        </p:xfrm>
        <a:graphic>
          <a:graphicData uri="http://schemas.openxmlformats.org/drawingml/2006/table">
            <a:tbl>
              <a:tblPr firstRow="1" bandRow="1">
                <a:tableStyleId>{5C22544A-7EE6-4342-B048-85BDC9FD1C3A}</a:tableStyleId>
              </a:tblPr>
              <a:tblGrid>
                <a:gridCol w="1290453"/>
                <a:gridCol w="2766950"/>
                <a:gridCol w="4037610"/>
              </a:tblGrid>
              <a:tr h="434148">
                <a:tc>
                  <a:txBody>
                    <a:bodyPr/>
                    <a:lstStyle/>
                    <a:p>
                      <a:pPr algn="ctr"/>
                      <a:r>
                        <a:rPr kumimoji="1" lang="ja-JP" altLang="en-US" sz="1400" dirty="0" smtClean="0">
                          <a:latin typeface="+mj-ea"/>
                          <a:ea typeface="+mj-ea"/>
                        </a:rPr>
                        <a:t>日付</a:t>
                      </a:r>
                      <a:endParaRPr kumimoji="1" lang="ja-JP" altLang="en-US" sz="1400" dirty="0">
                        <a:latin typeface="+mj-ea"/>
                        <a:ea typeface="+mj-ea"/>
                      </a:endParaRPr>
                    </a:p>
                  </a:txBody>
                  <a:tcPr anchor="ctr"/>
                </a:tc>
                <a:tc>
                  <a:txBody>
                    <a:bodyPr/>
                    <a:lstStyle/>
                    <a:p>
                      <a:pPr algn="ctr"/>
                      <a:r>
                        <a:rPr kumimoji="1" lang="ja-JP" altLang="en-US" sz="1400" dirty="0" smtClean="0">
                          <a:latin typeface="+mj-ea"/>
                          <a:ea typeface="+mj-ea"/>
                        </a:rPr>
                        <a:t>タイトル</a:t>
                      </a:r>
                      <a:endParaRPr kumimoji="1" lang="ja-JP" altLang="en-US" sz="1400" dirty="0">
                        <a:latin typeface="+mj-ea"/>
                        <a:ea typeface="+mj-ea"/>
                      </a:endParaRPr>
                    </a:p>
                  </a:txBody>
                  <a:tcPr anchor="ctr"/>
                </a:tc>
                <a:tc>
                  <a:txBody>
                    <a:bodyPr/>
                    <a:lstStyle/>
                    <a:p>
                      <a:pPr algn="ctr"/>
                      <a:r>
                        <a:rPr kumimoji="1" lang="ja-JP" altLang="en-US" sz="1400" dirty="0" smtClean="0">
                          <a:latin typeface="+mj-ea"/>
                          <a:ea typeface="+mj-ea"/>
                        </a:rPr>
                        <a:t>概要</a:t>
                      </a:r>
                      <a:endParaRPr kumimoji="1" lang="ja-JP" altLang="en-US" sz="1400" dirty="0">
                        <a:latin typeface="+mj-ea"/>
                        <a:ea typeface="+mj-ea"/>
                      </a:endParaRPr>
                    </a:p>
                  </a:txBody>
                  <a:tcPr anchor="ctr"/>
                </a:tc>
              </a:tr>
              <a:tr h="434148">
                <a:tc>
                  <a:txBody>
                    <a:bodyPr/>
                    <a:lstStyle/>
                    <a:p>
                      <a:pPr algn="ctr"/>
                      <a:r>
                        <a:rPr kumimoji="1" lang="en-US" altLang="ja-JP" sz="1400" dirty="0" smtClean="0">
                          <a:latin typeface="+mj-ea"/>
                          <a:ea typeface="+mj-ea"/>
                        </a:rPr>
                        <a:t>2012.10.24</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第１回技術委員会</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本委員会の運営とミッションについて　他</a:t>
                      </a:r>
                      <a:endParaRPr kumimoji="1" lang="ja-JP" altLang="en-US" sz="1400" dirty="0">
                        <a:latin typeface="+mj-ea"/>
                        <a:ea typeface="+mj-ea"/>
                      </a:endParaRPr>
                    </a:p>
                  </a:txBody>
                  <a:tcPr anchor="ctr"/>
                </a:tc>
              </a:tr>
              <a:tr h="606618">
                <a:tc>
                  <a:txBody>
                    <a:bodyPr/>
                    <a:lstStyle/>
                    <a:p>
                      <a:pPr algn="ctr"/>
                      <a:r>
                        <a:rPr kumimoji="1" lang="en-US" altLang="ja-JP" sz="1400" dirty="0" smtClean="0">
                          <a:latin typeface="+mj-ea"/>
                          <a:ea typeface="+mj-ea"/>
                        </a:rPr>
                        <a:t>2013.01.09</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第２回技術委員会</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技術委員会の論点</a:t>
                      </a:r>
                    </a:p>
                    <a:p>
                      <a:r>
                        <a:rPr kumimoji="1" lang="ja-JP" altLang="en-US" sz="1400" dirty="0" smtClean="0">
                          <a:latin typeface="+mj-ea"/>
                          <a:ea typeface="+mj-ea"/>
                        </a:rPr>
                        <a:t>ボキャブラリに関する先進動向　他</a:t>
                      </a:r>
                      <a:endParaRPr kumimoji="1" lang="ja-JP" altLang="en-US" sz="1400" dirty="0">
                        <a:latin typeface="+mj-ea"/>
                        <a:ea typeface="+mj-ea"/>
                      </a:endParaRPr>
                    </a:p>
                  </a:txBody>
                  <a:tcPr anchor="ctr"/>
                </a:tc>
              </a:tr>
              <a:tr h="606618">
                <a:tc>
                  <a:txBody>
                    <a:bodyPr/>
                    <a:lstStyle/>
                    <a:p>
                      <a:pPr algn="ctr"/>
                      <a:r>
                        <a:rPr kumimoji="1" lang="en-US" altLang="ja-JP" sz="1400" dirty="0" smtClean="0">
                          <a:latin typeface="+mj-ea"/>
                          <a:ea typeface="+mj-ea"/>
                        </a:rPr>
                        <a:t>2013.01.28</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第３回技術委員会</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オープンデータ化のためのデータ作成に関する技術ガイド</a:t>
                      </a:r>
                    </a:p>
                    <a:p>
                      <a:r>
                        <a:rPr kumimoji="1" lang="en-US" altLang="ja-JP" sz="1400" dirty="0" smtClean="0">
                          <a:latin typeface="+mj-ea"/>
                          <a:ea typeface="+mj-ea"/>
                        </a:rPr>
                        <a:t>NIEM</a:t>
                      </a:r>
                      <a:r>
                        <a:rPr kumimoji="1" lang="ja-JP" altLang="en-US" sz="1400" dirty="0" smtClean="0">
                          <a:latin typeface="+mj-ea"/>
                          <a:ea typeface="+mj-ea"/>
                        </a:rPr>
                        <a:t>等海外調査報告</a:t>
                      </a:r>
                    </a:p>
                    <a:p>
                      <a:r>
                        <a:rPr kumimoji="1" lang="ja-JP" altLang="en-US" sz="1400" dirty="0" smtClean="0">
                          <a:latin typeface="+mj-ea"/>
                          <a:ea typeface="+mj-ea"/>
                        </a:rPr>
                        <a:t>国際標準化動向調査　他</a:t>
                      </a:r>
                      <a:endParaRPr kumimoji="1" lang="en-US" altLang="ja-JP" sz="1400" dirty="0" smtClean="0">
                        <a:latin typeface="+mj-ea"/>
                        <a:ea typeface="+mj-ea"/>
                      </a:endParaRPr>
                    </a:p>
                  </a:txBody>
                  <a:tcPr anchor="ctr"/>
                </a:tc>
              </a:tr>
              <a:tr h="1355969">
                <a:tc>
                  <a:txBody>
                    <a:bodyPr/>
                    <a:lstStyle/>
                    <a:p>
                      <a:pPr algn="ctr"/>
                      <a:r>
                        <a:rPr kumimoji="1" lang="en-US" altLang="ja-JP" sz="1400" dirty="0" smtClean="0">
                          <a:latin typeface="+mj-ea"/>
                          <a:ea typeface="+mj-ea"/>
                        </a:rPr>
                        <a:t>2013.03.21</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第３回電子行政オープンデータ実務者会議</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技術委員会の取組と提言について報告。</a:t>
                      </a:r>
                    </a:p>
                    <a:p>
                      <a:r>
                        <a:rPr kumimoji="1" lang="ja-JP" altLang="en-US" sz="1400" dirty="0" smtClean="0">
                          <a:latin typeface="+mj-ea"/>
                          <a:ea typeface="+mj-ea"/>
                        </a:rPr>
                        <a:t>オープンデータ化する際のデータの形式に関する技術的な要求事項や実現手順をまとめた技術ガイド案、オープンデータ化のための</a:t>
                      </a:r>
                      <a:r>
                        <a:rPr kumimoji="1" lang="en-US" altLang="ja-JP" sz="1400" dirty="0" smtClean="0">
                          <a:latin typeface="+mj-ea"/>
                          <a:ea typeface="+mj-ea"/>
                        </a:rPr>
                        <a:t>CSV</a:t>
                      </a:r>
                      <a:r>
                        <a:rPr kumimoji="1" lang="ja-JP" altLang="en-US" sz="1400" dirty="0" smtClean="0">
                          <a:latin typeface="+mj-ea"/>
                          <a:ea typeface="+mj-ea"/>
                        </a:rPr>
                        <a:t>形式データの規格案や情報流通連携基盤システムの外部仕様書案をまとめたコンソーシアム規格案、これらを踏まえたオープンデータの技術的観点からの提言を発表。</a:t>
                      </a:r>
                    </a:p>
                  </a:txBody>
                  <a:tcPr anchor="ctr"/>
                </a:tc>
              </a:tr>
              <a:tr h="845763">
                <a:tc>
                  <a:txBody>
                    <a:bodyPr/>
                    <a:lstStyle/>
                    <a:p>
                      <a:pPr algn="ctr"/>
                      <a:r>
                        <a:rPr kumimoji="1" lang="en-US" altLang="ja-JP" sz="1400" dirty="0" smtClean="0">
                          <a:latin typeface="+mj-ea"/>
                          <a:ea typeface="+mj-ea"/>
                        </a:rPr>
                        <a:t>2013.06.03</a:t>
                      </a:r>
                      <a:endParaRPr kumimoji="1" lang="ja-JP" altLang="en-US" sz="1400" dirty="0">
                        <a:latin typeface="+mj-ea"/>
                        <a:ea typeface="+mj-ea"/>
                      </a:endParaRPr>
                    </a:p>
                  </a:txBody>
                  <a:tcPr anchor="ctr"/>
                </a:tc>
                <a:tc>
                  <a:txBody>
                    <a:bodyPr/>
                    <a:lstStyle/>
                    <a:p>
                      <a:r>
                        <a:rPr kumimoji="1" lang="ja-JP" altLang="en-US" sz="1400" dirty="0" smtClean="0">
                          <a:latin typeface="+mj-ea"/>
                          <a:ea typeface="+mj-ea"/>
                        </a:rPr>
                        <a:t>第４回技術委員会</a:t>
                      </a:r>
                    </a:p>
                  </a:txBody>
                  <a:tcPr anchor="ctr"/>
                </a:tc>
                <a:tc>
                  <a:txBody>
                    <a:bodyPr/>
                    <a:lstStyle/>
                    <a:p>
                      <a:r>
                        <a:rPr kumimoji="1" lang="ja-JP" altLang="en-US" sz="1400" dirty="0" smtClean="0">
                          <a:latin typeface="+mj-ea"/>
                          <a:ea typeface="+mj-ea"/>
                        </a:rPr>
                        <a:t>情報流通連携基盤システム外部仕様書に関するケーススタディ報告</a:t>
                      </a:r>
                    </a:p>
                    <a:p>
                      <a:r>
                        <a:rPr kumimoji="1" lang="ja-JP" altLang="en-US" sz="1400" dirty="0" smtClean="0">
                          <a:latin typeface="+mj-ea"/>
                          <a:ea typeface="+mj-ea"/>
                        </a:rPr>
                        <a:t>平成</a:t>
                      </a:r>
                      <a:r>
                        <a:rPr kumimoji="1" lang="en-US" altLang="ja-JP" sz="1400" dirty="0" smtClean="0">
                          <a:latin typeface="+mj-ea"/>
                          <a:ea typeface="+mj-ea"/>
                        </a:rPr>
                        <a:t>24</a:t>
                      </a:r>
                      <a:r>
                        <a:rPr kumimoji="1" lang="ja-JP" altLang="en-US" sz="1400" dirty="0" smtClean="0">
                          <a:latin typeface="+mj-ea"/>
                          <a:ea typeface="+mj-ea"/>
                        </a:rPr>
                        <a:t>年度技術委員会報告書について</a:t>
                      </a:r>
                    </a:p>
                    <a:p>
                      <a:r>
                        <a:rPr kumimoji="1" lang="ja-JP" altLang="en-US" sz="1400" dirty="0" smtClean="0">
                          <a:latin typeface="+mj-ea"/>
                          <a:ea typeface="+mj-ea"/>
                        </a:rPr>
                        <a:t>平成</a:t>
                      </a:r>
                      <a:r>
                        <a:rPr kumimoji="1" lang="en-US" altLang="ja-JP" sz="1400" dirty="0" smtClean="0">
                          <a:latin typeface="+mj-ea"/>
                          <a:ea typeface="+mj-ea"/>
                        </a:rPr>
                        <a:t>25</a:t>
                      </a:r>
                      <a:r>
                        <a:rPr kumimoji="1" lang="ja-JP" altLang="en-US" sz="1400" dirty="0" smtClean="0">
                          <a:latin typeface="+mj-ea"/>
                          <a:ea typeface="+mj-ea"/>
                        </a:rPr>
                        <a:t>年度活動方針について　他</a:t>
                      </a:r>
                    </a:p>
                  </a:txBody>
                  <a:tcPr anchor="ctr"/>
                </a:tc>
              </a:tr>
            </a:tbl>
          </a:graphicData>
        </a:graphic>
      </p:graphicFrame>
    </p:spTree>
    <p:extLst>
      <p:ext uri="{BB962C8B-B14F-4D97-AF65-F5344CB8AC3E}">
        <p14:creationId xmlns:p14="http://schemas.microsoft.com/office/powerpoint/2010/main" val="1202682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sp>
        <p:nvSpPr>
          <p:cNvPr id="13" name="コンテンツ プレースホルダー 1"/>
          <p:cNvSpPr txBox="1">
            <a:spLocks/>
          </p:cNvSpPr>
          <p:nvPr/>
        </p:nvSpPr>
        <p:spPr>
          <a:xfrm>
            <a:off x="436653" y="1026367"/>
            <a:ext cx="8483412" cy="5334802"/>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400"/>
              </a:lnSpc>
              <a:spcBef>
                <a:spcPts val="300"/>
              </a:spcBef>
            </a:pPr>
            <a:r>
              <a:rPr lang="ja-JP" altLang="en-US" sz="2000" dirty="0"/>
              <a:t>技術</a:t>
            </a:r>
            <a:r>
              <a:rPr lang="ja-JP" altLang="en-US" sz="2000" dirty="0" smtClean="0"/>
              <a:t>委員会における活動成果は以下の通り。</a:t>
            </a:r>
            <a:endParaRPr lang="en-US" altLang="ja-JP" sz="2000" dirty="0" smtClean="0"/>
          </a:p>
          <a:p>
            <a:pPr>
              <a:lnSpc>
                <a:spcPts val="1400"/>
              </a:lnSpc>
              <a:spcBef>
                <a:spcPts val="300"/>
              </a:spcBef>
            </a:pPr>
            <a:endParaRPr lang="en-US" altLang="ja-JP" sz="2000" dirty="0" smtClean="0"/>
          </a:p>
          <a:p>
            <a:pPr lvl="1">
              <a:spcBef>
                <a:spcPts val="300"/>
              </a:spcBef>
            </a:pPr>
            <a:r>
              <a:rPr lang="en-US" altLang="ja-JP" sz="1800" dirty="0"/>
              <a:t>Call for Comment</a:t>
            </a:r>
            <a:r>
              <a:rPr lang="ja-JP" altLang="en-US" sz="1800" dirty="0"/>
              <a:t>を求められる技術文書の</a:t>
            </a:r>
            <a:r>
              <a:rPr lang="ja-JP" altLang="en-US" sz="1800" dirty="0" smtClean="0"/>
              <a:t>作成</a:t>
            </a:r>
            <a:endParaRPr lang="en-US" altLang="ja-JP" sz="1800" dirty="0" smtClean="0"/>
          </a:p>
          <a:p>
            <a:pPr marL="936625" lvl="2" indent="-342900">
              <a:spcBef>
                <a:spcPts val="300"/>
              </a:spcBef>
              <a:buFont typeface="+mj-lt"/>
              <a:buAutoNum type="arabicPeriod"/>
            </a:pPr>
            <a:r>
              <a:rPr lang="ja-JP" altLang="en-US" sz="1800" dirty="0" smtClean="0"/>
              <a:t>オープンデータ化</a:t>
            </a:r>
            <a:r>
              <a:rPr lang="ja-JP" altLang="en-US" sz="1800" dirty="0"/>
              <a:t>のためのデータ作成に関する技術</a:t>
            </a:r>
            <a:r>
              <a:rPr lang="ja-JP" altLang="en-US" sz="1800" dirty="0" smtClean="0"/>
              <a:t>ガイド</a:t>
            </a:r>
            <a:r>
              <a:rPr lang="en-US" altLang="ja-JP" sz="1800" baseline="30000" dirty="0" smtClean="0"/>
              <a:t>(*1)</a:t>
            </a:r>
            <a:endParaRPr lang="ja-JP" altLang="en-US" sz="1600" baseline="30000" dirty="0"/>
          </a:p>
          <a:p>
            <a:pPr marL="936625" lvl="2" indent="-342900">
              <a:spcBef>
                <a:spcPts val="300"/>
              </a:spcBef>
              <a:buFont typeface="+mj-lt"/>
              <a:buAutoNum type="arabicPeriod"/>
            </a:pPr>
            <a:r>
              <a:rPr lang="ja-JP" altLang="en-US" sz="1800" dirty="0"/>
              <a:t>オープンデータ化のための</a:t>
            </a:r>
            <a:r>
              <a:rPr lang="en-US" altLang="ja-JP" sz="1800" dirty="0"/>
              <a:t>CSV</a:t>
            </a:r>
            <a:r>
              <a:rPr lang="ja-JP" altLang="en-US" sz="1800" dirty="0"/>
              <a:t>形式データ</a:t>
            </a:r>
            <a:r>
              <a:rPr lang="ja-JP" altLang="en-US" sz="1800" dirty="0" smtClean="0"/>
              <a:t>規格</a:t>
            </a:r>
            <a:r>
              <a:rPr lang="en-US" altLang="ja-JP" sz="1800" baseline="30000" dirty="0" smtClean="0"/>
              <a:t>(*2)</a:t>
            </a:r>
            <a:endParaRPr lang="ja-JP" altLang="en-US" sz="1600" baseline="30000" dirty="0"/>
          </a:p>
          <a:p>
            <a:pPr marL="936625" lvl="2" indent="-342900">
              <a:spcBef>
                <a:spcPts val="300"/>
              </a:spcBef>
              <a:buFont typeface="+mj-lt"/>
              <a:buAutoNum type="arabicPeriod"/>
            </a:pPr>
            <a:r>
              <a:rPr lang="ja-JP" altLang="en-US" sz="1800" dirty="0"/>
              <a:t>情報流通連携基盤システム外部仕様書</a:t>
            </a:r>
            <a:r>
              <a:rPr lang="en-US" altLang="ja-JP" sz="1800" dirty="0"/>
              <a:t>(</a:t>
            </a:r>
            <a:r>
              <a:rPr lang="ja-JP" altLang="en-US" sz="1800" dirty="0"/>
              <a:t>平成</a:t>
            </a:r>
            <a:r>
              <a:rPr lang="en-US" altLang="ja-JP" sz="1800" dirty="0"/>
              <a:t>24</a:t>
            </a:r>
            <a:r>
              <a:rPr lang="ja-JP" altLang="en-US" sz="1800" dirty="0"/>
              <a:t>年度版</a:t>
            </a:r>
            <a:r>
              <a:rPr lang="en-US" altLang="ja-JP" sz="1800" dirty="0" smtClean="0"/>
              <a:t>)</a:t>
            </a:r>
            <a:r>
              <a:rPr lang="en-US" altLang="ja-JP" sz="1800" baseline="30000" dirty="0" smtClean="0"/>
              <a:t>(*3)</a:t>
            </a:r>
            <a:endParaRPr lang="ja-JP" altLang="en-US" sz="1800" baseline="30000" dirty="0" smtClean="0"/>
          </a:p>
          <a:p>
            <a:pPr marL="593725" lvl="2" indent="0">
              <a:spcBef>
                <a:spcPts val="300"/>
              </a:spcBef>
              <a:buNone/>
            </a:pPr>
            <a:endParaRPr lang="ja-JP" altLang="en-US" sz="1800" dirty="0"/>
          </a:p>
          <a:p>
            <a:pPr lvl="1">
              <a:spcBef>
                <a:spcPts val="300"/>
              </a:spcBef>
            </a:pPr>
            <a:r>
              <a:rPr lang="ja-JP" altLang="en-US" sz="1800" dirty="0" smtClean="0"/>
              <a:t>上記</a:t>
            </a:r>
            <a:r>
              <a:rPr lang="ja-JP" altLang="en-US" sz="1800" dirty="0"/>
              <a:t>のうち</a:t>
            </a:r>
            <a:r>
              <a:rPr lang="en-US" altLang="ja-JP" sz="1800" dirty="0"/>
              <a:t>1.</a:t>
            </a:r>
            <a:r>
              <a:rPr lang="ja-JP" altLang="en-US" sz="1800" dirty="0"/>
              <a:t>と</a:t>
            </a:r>
            <a:r>
              <a:rPr lang="en-US" altLang="ja-JP" sz="1800" dirty="0"/>
              <a:t>2.</a:t>
            </a:r>
            <a:r>
              <a:rPr lang="ja-JP" altLang="en-US" sz="1800" dirty="0" smtClean="0"/>
              <a:t>について、</a:t>
            </a:r>
            <a:r>
              <a:rPr lang="ja-JP" altLang="en-US" sz="1800" dirty="0"/>
              <a:t>「電子行政オープンデータ実務者会議</a:t>
            </a:r>
            <a:r>
              <a:rPr lang="ja-JP" altLang="en-US" sz="1800" dirty="0" smtClean="0"/>
              <a:t>」へインプット</a:t>
            </a:r>
            <a:endParaRPr lang="en-US" altLang="ja-JP" sz="1800" dirty="0" smtClean="0"/>
          </a:p>
          <a:p>
            <a:pPr marL="936625" lvl="2" indent="-342900">
              <a:spcBef>
                <a:spcPts val="300"/>
              </a:spcBef>
              <a:buFont typeface="+mj-lt"/>
              <a:buAutoNum type="arabicPeriod"/>
            </a:pPr>
            <a:r>
              <a:rPr lang="en-US" altLang="ja-JP" sz="1800" dirty="0"/>
              <a:t>6</a:t>
            </a:r>
            <a:r>
              <a:rPr lang="ja-JP" altLang="en-US" sz="1800" dirty="0"/>
              <a:t>月</a:t>
            </a:r>
            <a:r>
              <a:rPr lang="en-US" altLang="ja-JP" sz="1800" dirty="0"/>
              <a:t>7</a:t>
            </a:r>
            <a:r>
              <a:rPr lang="ja-JP" altLang="en-US" sz="1800" dirty="0"/>
              <a:t>日までパブリックコメントが募集されて</a:t>
            </a:r>
            <a:r>
              <a:rPr lang="ja-JP" altLang="en-US" sz="1800" dirty="0" smtClean="0"/>
              <a:t>いた、電子行政オープンデータ実務者会議の「</a:t>
            </a:r>
            <a:r>
              <a:rPr lang="ja-JP" altLang="en-US" sz="1800" dirty="0"/>
              <a:t>数値（表）、文章、地理空間情報のデータ作成に当たっての留意事項（ガイドライン別添）</a:t>
            </a:r>
            <a:r>
              <a:rPr lang="ja-JP" altLang="en-US" sz="1800" dirty="0" smtClean="0"/>
              <a:t>」</a:t>
            </a:r>
            <a:r>
              <a:rPr lang="en-US" altLang="ja-JP" sz="1800" baseline="30000" dirty="0" smtClean="0"/>
              <a:t>(*4)</a:t>
            </a:r>
            <a:r>
              <a:rPr lang="ja-JP" altLang="en-US" sz="1800" dirty="0" smtClean="0"/>
              <a:t>は、本委員会がインプット</a:t>
            </a:r>
            <a:r>
              <a:rPr lang="ja-JP" altLang="en-US" sz="1800" dirty="0"/>
              <a:t>した</a:t>
            </a:r>
            <a:r>
              <a:rPr lang="ja-JP" altLang="en-US" sz="1800" dirty="0" smtClean="0"/>
              <a:t>文書がもとになっている。</a:t>
            </a:r>
            <a:endParaRPr lang="ja-JP" altLang="en-US" sz="1800" dirty="0"/>
          </a:p>
          <a:p>
            <a:pPr marL="274638" lvl="1" indent="0">
              <a:spcBef>
                <a:spcPts val="300"/>
              </a:spcBef>
              <a:buNone/>
            </a:pPr>
            <a:endParaRPr lang="ja-JP" altLang="en-US" sz="1800" dirty="0"/>
          </a:p>
          <a:p>
            <a:pPr lvl="1">
              <a:spcBef>
                <a:spcPts val="300"/>
              </a:spcBef>
            </a:pPr>
            <a:endParaRPr lang="ja-JP" altLang="en-US" sz="1800" dirty="0"/>
          </a:p>
          <a:p>
            <a:pPr lvl="1">
              <a:spcBef>
                <a:spcPts val="300"/>
              </a:spcBef>
            </a:pPr>
            <a:endParaRPr lang="ja-JP" altLang="en-US" sz="1800" dirty="0"/>
          </a:p>
          <a:p>
            <a:pPr lvl="1">
              <a:spcBef>
                <a:spcPts val="300"/>
              </a:spcBef>
            </a:pPr>
            <a:endParaRPr lang="ja-JP" altLang="en-US" sz="1800" dirty="0"/>
          </a:p>
        </p:txBody>
      </p:sp>
      <p:sp>
        <p:nvSpPr>
          <p:cNvPr id="14" name="テキスト ボックス 13"/>
          <p:cNvSpPr txBox="1"/>
          <p:nvPr/>
        </p:nvSpPr>
        <p:spPr>
          <a:xfrm>
            <a:off x="6787499" y="6222670"/>
            <a:ext cx="2060179" cy="276999"/>
          </a:xfrm>
          <a:prstGeom prst="rect">
            <a:avLst/>
          </a:prstGeom>
          <a:noFill/>
        </p:spPr>
        <p:txBody>
          <a:bodyPr wrap="none" rtlCol="0">
            <a:spAutoFit/>
          </a:bodyPr>
          <a:lstStyle/>
          <a:p>
            <a:r>
              <a:rPr lang="ja-JP" altLang="en-US" sz="1200" dirty="0" smtClean="0"/>
              <a:t>出典：第４回技術委員会資料</a:t>
            </a:r>
            <a:endParaRPr kumimoji="1" lang="ja-JP" altLang="en-US" sz="1200" dirty="0"/>
          </a:p>
        </p:txBody>
      </p:sp>
      <p:sp>
        <p:nvSpPr>
          <p:cNvPr id="7" name="タイトル 1"/>
          <p:cNvSpPr>
            <a:spLocks noGrp="1"/>
          </p:cNvSpPr>
          <p:nvPr>
            <p:ph type="title"/>
          </p:nvPr>
        </p:nvSpPr>
        <p:spPr>
          <a:xfrm>
            <a:off x="457200" y="12877"/>
            <a:ext cx="8229600" cy="654943"/>
          </a:xfrm>
        </p:spPr>
        <p:txBody>
          <a:bodyPr/>
          <a:lstStyle/>
          <a:p>
            <a:r>
              <a:rPr lang="ja-JP" altLang="en-US" sz="2800" dirty="0">
                <a:latin typeface="+mj-ea"/>
              </a:rPr>
              <a:t>１．平成</a:t>
            </a:r>
            <a:r>
              <a:rPr lang="en-US" altLang="ja-JP" sz="2800" dirty="0">
                <a:latin typeface="+mj-ea"/>
              </a:rPr>
              <a:t>24</a:t>
            </a:r>
            <a:r>
              <a:rPr lang="ja-JP" altLang="en-US" sz="2800" dirty="0">
                <a:latin typeface="+mj-ea"/>
              </a:rPr>
              <a:t>年度活動報告　</a:t>
            </a:r>
            <a:r>
              <a:rPr lang="ja-JP" altLang="en-US" sz="2800" dirty="0" smtClean="0">
                <a:latin typeface="+mj-ea"/>
              </a:rPr>
              <a:t>（２）成果</a:t>
            </a:r>
            <a:endParaRPr kumimoji="1" lang="ja-JP" altLang="en-US" sz="2800" dirty="0">
              <a:latin typeface="+mj-ea"/>
            </a:endParaRPr>
          </a:p>
        </p:txBody>
      </p:sp>
      <p:sp>
        <p:nvSpPr>
          <p:cNvPr id="2" name="テキスト ボックス 1"/>
          <p:cNvSpPr txBox="1"/>
          <p:nvPr/>
        </p:nvSpPr>
        <p:spPr>
          <a:xfrm>
            <a:off x="3221099" y="5725092"/>
            <a:ext cx="5641288" cy="707886"/>
          </a:xfrm>
          <a:prstGeom prst="rect">
            <a:avLst/>
          </a:prstGeom>
          <a:noFill/>
        </p:spPr>
        <p:txBody>
          <a:bodyPr wrap="none" rtlCol="0">
            <a:spAutoFit/>
          </a:bodyPr>
          <a:lstStyle/>
          <a:p>
            <a:r>
              <a:rPr kumimoji="1" lang="en-US" altLang="ja-JP" sz="1000" dirty="0" smtClean="0"/>
              <a:t>(*1) </a:t>
            </a:r>
            <a:r>
              <a:rPr kumimoji="1" lang="ja-JP" altLang="en-US" sz="1000" dirty="0" smtClean="0"/>
              <a:t>第</a:t>
            </a:r>
            <a:r>
              <a:rPr kumimoji="1" lang="en-US" altLang="ja-JP" sz="1000" dirty="0" smtClean="0"/>
              <a:t>3</a:t>
            </a:r>
            <a:r>
              <a:rPr kumimoji="1" lang="ja-JP" altLang="en-US" sz="1000" dirty="0" smtClean="0"/>
              <a:t>回技術委員会資料</a:t>
            </a:r>
            <a:r>
              <a:rPr kumimoji="1" lang="en-US" altLang="ja-JP" sz="1000" dirty="0" smtClean="0"/>
              <a:t>3-4</a:t>
            </a:r>
            <a:r>
              <a:rPr kumimoji="1" lang="ja-JP" altLang="en-US" sz="1000" dirty="0" smtClean="0"/>
              <a:t>参照 </a:t>
            </a:r>
            <a:r>
              <a:rPr lang="en-US" altLang="ja-JP" sz="1000" dirty="0"/>
              <a:t>http://www.opendata.gr.jp/committee/technical/documents.php</a:t>
            </a:r>
            <a:endParaRPr kumimoji="1" lang="en-US" altLang="ja-JP" sz="1000" dirty="0" smtClean="0"/>
          </a:p>
          <a:p>
            <a:r>
              <a:rPr lang="en-US" altLang="ja-JP" sz="1000" dirty="0" smtClean="0"/>
              <a:t>(*2) </a:t>
            </a:r>
            <a:r>
              <a:rPr lang="ja-JP" altLang="en-US" sz="1000" dirty="0" smtClean="0"/>
              <a:t>第</a:t>
            </a:r>
            <a:r>
              <a:rPr lang="en-US" altLang="ja-JP" sz="1000" dirty="0" smtClean="0"/>
              <a:t>3</a:t>
            </a:r>
            <a:r>
              <a:rPr lang="ja-JP" altLang="en-US" sz="1000" dirty="0"/>
              <a:t>回技術委員会</a:t>
            </a:r>
            <a:r>
              <a:rPr lang="ja-JP" altLang="en-US" sz="1000" dirty="0" smtClean="0"/>
              <a:t>資料</a:t>
            </a:r>
            <a:r>
              <a:rPr lang="en-US" altLang="ja-JP" sz="1000" dirty="0" smtClean="0"/>
              <a:t>3-6</a:t>
            </a:r>
            <a:r>
              <a:rPr lang="ja-JP" altLang="en-US" sz="1000" dirty="0" smtClean="0"/>
              <a:t>参照 </a:t>
            </a:r>
            <a:r>
              <a:rPr lang="en-US" altLang="ja-JP" sz="1000" dirty="0"/>
              <a:t>http://www.opendata.gr.jp/committee/technical/documents.php</a:t>
            </a:r>
          </a:p>
          <a:p>
            <a:r>
              <a:rPr lang="en-US" altLang="ja-JP" sz="1000" dirty="0" smtClean="0"/>
              <a:t>(*3) </a:t>
            </a:r>
            <a:r>
              <a:rPr lang="ja-JP" altLang="en-US" sz="1000" dirty="0" smtClean="0"/>
              <a:t>第</a:t>
            </a:r>
            <a:r>
              <a:rPr lang="en-US" altLang="ja-JP" sz="1000" dirty="0" smtClean="0"/>
              <a:t>4</a:t>
            </a:r>
            <a:r>
              <a:rPr lang="ja-JP" altLang="en-US" sz="1000" dirty="0" smtClean="0"/>
              <a:t>回</a:t>
            </a:r>
            <a:r>
              <a:rPr lang="ja-JP" altLang="en-US" sz="1000" dirty="0"/>
              <a:t>技術委員会</a:t>
            </a:r>
            <a:r>
              <a:rPr lang="ja-JP" altLang="en-US" sz="1000" dirty="0" smtClean="0"/>
              <a:t>資料</a:t>
            </a:r>
            <a:r>
              <a:rPr lang="en-US" altLang="ja-JP" sz="1000" dirty="0" smtClean="0"/>
              <a:t>2-4</a:t>
            </a:r>
            <a:r>
              <a:rPr lang="ja-JP" altLang="en-US" sz="1000" dirty="0" smtClean="0"/>
              <a:t>参照 </a:t>
            </a:r>
            <a:r>
              <a:rPr lang="en-US" altLang="ja-JP" sz="1000" dirty="0"/>
              <a:t>http://www.opendata.gr.jp/committee/technical/documents.php</a:t>
            </a:r>
          </a:p>
          <a:p>
            <a:r>
              <a:rPr kumimoji="1" lang="en-US" altLang="ja-JP" sz="1000" dirty="0" smtClean="0"/>
              <a:t>(*4</a:t>
            </a:r>
            <a:r>
              <a:rPr lang="en-US" altLang="ja-JP" sz="1000" dirty="0"/>
              <a:t>) http://www.kantei.go.jp/jp/singi/it2/info/h250524-g2.pdf</a:t>
            </a:r>
            <a:endParaRPr kumimoji="1" lang="ja-JP" altLang="en-US" sz="1000" dirty="0"/>
          </a:p>
        </p:txBody>
      </p:sp>
    </p:spTree>
    <p:extLst>
      <p:ext uri="{BB962C8B-B14F-4D97-AF65-F5344CB8AC3E}">
        <p14:creationId xmlns:p14="http://schemas.microsoft.com/office/powerpoint/2010/main" val="886960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12877"/>
            <a:ext cx="8520546" cy="654943"/>
          </a:xfrm>
        </p:spPr>
        <p:txBody>
          <a:bodyPr/>
          <a:lstStyle/>
          <a:p>
            <a:r>
              <a:rPr lang="ja-JP" altLang="en-US" sz="2200" dirty="0" smtClean="0">
                <a:latin typeface="+mj-ea"/>
              </a:rPr>
              <a:t>参考：電子行政オープンデータ実務者会議への提言（技術関係）</a:t>
            </a:r>
            <a:endParaRPr kumimoji="1" lang="ja-JP" altLang="en-US" sz="22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3</a:t>
            </a:fld>
            <a:endParaRPr lang="ja-JP" altLang="en-US" dirty="0"/>
          </a:p>
        </p:txBody>
      </p:sp>
      <p:sp>
        <p:nvSpPr>
          <p:cNvPr id="13" name="コンテンツ プレースホルダー 1"/>
          <p:cNvSpPr txBox="1">
            <a:spLocks/>
          </p:cNvSpPr>
          <p:nvPr/>
        </p:nvSpPr>
        <p:spPr>
          <a:xfrm>
            <a:off x="436653" y="1026367"/>
            <a:ext cx="8483412" cy="4804417"/>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spcBef>
                <a:spcPts val="300"/>
              </a:spcBef>
            </a:pPr>
            <a:r>
              <a:rPr lang="ja-JP" altLang="en-US" sz="2000" b="1" dirty="0"/>
              <a:t>技術委員会は、これまでの検討をもとに、以下を提言する。先行省庁での試行をふまえつつ、実務者会議におけるオープンデータ推進に向けたルール整備の参考としていただきたい。</a:t>
            </a:r>
          </a:p>
          <a:p>
            <a:pPr marL="0" indent="0">
              <a:lnSpc>
                <a:spcPts val="1400"/>
              </a:lnSpc>
              <a:spcBef>
                <a:spcPts val="300"/>
              </a:spcBef>
              <a:buNone/>
            </a:pPr>
            <a:endParaRPr lang="en-US" altLang="ja-JP" sz="1400" dirty="0" smtClean="0"/>
          </a:p>
          <a:p>
            <a:pPr marL="617538" lvl="1" indent="-342900">
              <a:spcBef>
                <a:spcPts val="1200"/>
              </a:spcBef>
              <a:buFont typeface="+mj-lt"/>
              <a:buAutoNum type="arabicPeriod"/>
            </a:pPr>
            <a:r>
              <a:rPr lang="ja-JP" altLang="en-US" sz="1800" dirty="0" smtClean="0"/>
              <a:t>表</a:t>
            </a:r>
            <a:r>
              <a:rPr lang="ja-JP" altLang="en-US" sz="1800" dirty="0"/>
              <a:t>形式データや文書形式データ、地理情報データ、リアルタイムデータをオープンデータ化する際のデータ構造・形式に、技術委員会で検討した技術ガイド案、および規格書案を参考にしていただきたい。</a:t>
            </a:r>
          </a:p>
          <a:p>
            <a:pPr marL="617538" lvl="1" indent="-342900">
              <a:spcBef>
                <a:spcPts val="1200"/>
              </a:spcBef>
              <a:buFont typeface="+mj-lt"/>
              <a:buAutoNum type="arabicPeriod"/>
            </a:pPr>
            <a:r>
              <a:rPr lang="ja-JP" altLang="en-US" sz="1800" dirty="0"/>
              <a:t>政府がオープンデータを公開する</a:t>
            </a:r>
            <a:r>
              <a:rPr lang="en-US" altLang="ja-JP" sz="1800" dirty="0"/>
              <a:t>API</a:t>
            </a:r>
            <a:r>
              <a:rPr lang="ja-JP" altLang="en-US" sz="1800" dirty="0"/>
              <a:t>や高度なデータ形式について検討する際には、技術委員会で検討した平成</a:t>
            </a:r>
            <a:r>
              <a:rPr lang="en-US" altLang="ja-JP" sz="1800" dirty="0"/>
              <a:t>24</a:t>
            </a:r>
            <a:r>
              <a:rPr lang="ja-JP" altLang="en-US" sz="1800" dirty="0"/>
              <a:t>年度版「情報流通連携基盤の外部仕様書（第１版）（案）」を参考にしていただきたい。</a:t>
            </a:r>
          </a:p>
          <a:p>
            <a:pPr marL="617538" lvl="1" indent="-342900">
              <a:spcBef>
                <a:spcPts val="1200"/>
              </a:spcBef>
              <a:buFont typeface="+mj-lt"/>
              <a:buAutoNum type="arabicPeriod"/>
            </a:pPr>
            <a:r>
              <a:rPr lang="ja-JP" altLang="en-US" sz="1800" dirty="0"/>
              <a:t>政府の保有する情報をオープンデータ化するためには、フォーマットに関するルールのほかにデータ公開ポリシ作成や、データの信頼性確保のためのガイド制定が必要である。また、マニュアルやツール・テンプレートの整備、職員への研修などの周辺環境を整備する必要がある。これらの点についても並行して検討していただきたい。</a:t>
            </a:r>
          </a:p>
          <a:p>
            <a:pPr marL="274638" lvl="1" indent="0">
              <a:lnSpc>
                <a:spcPts val="1600"/>
              </a:lnSpc>
              <a:spcBef>
                <a:spcPts val="1200"/>
              </a:spcBef>
              <a:buNone/>
            </a:pPr>
            <a:endParaRPr lang="en-US" altLang="ja-JP" sz="1400" dirty="0" smtClean="0"/>
          </a:p>
          <a:p>
            <a:pPr marL="936625" lvl="2" indent="-342900">
              <a:lnSpc>
                <a:spcPts val="1600"/>
              </a:lnSpc>
              <a:spcBef>
                <a:spcPts val="600"/>
              </a:spcBef>
              <a:buFont typeface="+mj-ea"/>
              <a:buAutoNum type="circleNumDbPlain"/>
            </a:pPr>
            <a:endParaRPr lang="en-US" altLang="ja-JP" sz="1200" dirty="0" smtClean="0"/>
          </a:p>
        </p:txBody>
      </p:sp>
      <p:sp>
        <p:nvSpPr>
          <p:cNvPr id="14" name="テキスト ボックス 13"/>
          <p:cNvSpPr txBox="1"/>
          <p:nvPr/>
        </p:nvSpPr>
        <p:spPr>
          <a:xfrm>
            <a:off x="918671" y="6234545"/>
            <a:ext cx="8225329" cy="276999"/>
          </a:xfrm>
          <a:prstGeom prst="rect">
            <a:avLst/>
          </a:prstGeom>
          <a:noFill/>
        </p:spPr>
        <p:txBody>
          <a:bodyPr wrap="none" rtlCol="0">
            <a:spAutoFit/>
          </a:bodyPr>
          <a:lstStyle/>
          <a:p>
            <a:r>
              <a:rPr lang="ja-JP" altLang="en-US" sz="1200" dirty="0" smtClean="0"/>
              <a:t>出典：</a:t>
            </a:r>
            <a:r>
              <a:rPr lang="ja-JP" altLang="en-US" sz="1200" dirty="0"/>
              <a:t>平成</a:t>
            </a:r>
            <a:r>
              <a:rPr lang="en-US" altLang="ja-JP" sz="1200" dirty="0"/>
              <a:t>25</a:t>
            </a:r>
            <a:r>
              <a:rPr lang="ja-JP" altLang="en-US" sz="1200" dirty="0"/>
              <a:t>年</a:t>
            </a:r>
            <a:r>
              <a:rPr lang="en-US" altLang="ja-JP" sz="1200" dirty="0"/>
              <a:t>3</a:t>
            </a:r>
            <a:r>
              <a:rPr lang="ja-JP" altLang="en-US" sz="1200" dirty="0"/>
              <a:t>月</a:t>
            </a:r>
            <a:r>
              <a:rPr lang="en-US" altLang="ja-JP" sz="1200" dirty="0"/>
              <a:t>21</a:t>
            </a:r>
            <a:r>
              <a:rPr lang="ja-JP" altLang="en-US" sz="1200" dirty="0"/>
              <a:t>日　第３回</a:t>
            </a:r>
            <a:r>
              <a:rPr lang="ja-JP" altLang="en-US" sz="1200" dirty="0" smtClean="0"/>
              <a:t>電子行政オープンデータ実務者会議「</a:t>
            </a:r>
            <a:r>
              <a:rPr lang="ja-JP" altLang="en-US" sz="1200" dirty="0"/>
              <a:t>オープンデータ流通推進コンソーシアムの取組と提言」</a:t>
            </a:r>
            <a:endParaRPr kumimoji="1" lang="ja-JP" altLang="en-US" sz="1200" dirty="0"/>
          </a:p>
        </p:txBody>
      </p:sp>
    </p:spTree>
    <p:extLst>
      <p:ext uri="{BB962C8B-B14F-4D97-AF65-F5344CB8AC3E}">
        <p14:creationId xmlns:p14="http://schemas.microsoft.com/office/powerpoint/2010/main" val="1154912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4</a:t>
            </a:fld>
            <a:endParaRPr lang="ja-JP" altLang="en-US" dirty="0"/>
          </a:p>
        </p:txBody>
      </p:sp>
      <p:sp>
        <p:nvSpPr>
          <p:cNvPr id="13" name="コンテンツ プレースホルダー 1"/>
          <p:cNvSpPr txBox="1">
            <a:spLocks/>
          </p:cNvSpPr>
          <p:nvPr/>
        </p:nvSpPr>
        <p:spPr>
          <a:xfrm>
            <a:off x="436652" y="1026367"/>
            <a:ext cx="8552969" cy="5136927"/>
          </a:xfrm>
          <a:prstGeom prst="rect">
            <a:avLst/>
          </a:prstGeom>
        </p:spPr>
        <p:txBody>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400"/>
              </a:lnSpc>
              <a:spcBef>
                <a:spcPts val="300"/>
              </a:spcBef>
            </a:pPr>
            <a:r>
              <a:rPr lang="ja-JP" altLang="en-US" sz="2000" dirty="0"/>
              <a:t>技術</a:t>
            </a:r>
            <a:r>
              <a:rPr lang="ja-JP" altLang="en-US" sz="2000" dirty="0" smtClean="0"/>
              <a:t>委員会におけて、平成</a:t>
            </a:r>
            <a:r>
              <a:rPr lang="en-US" altLang="ja-JP" sz="2000" dirty="0" smtClean="0"/>
              <a:t>24</a:t>
            </a:r>
            <a:r>
              <a:rPr lang="ja-JP" altLang="en-US" sz="2000" dirty="0" smtClean="0"/>
              <a:t>年度は下記項目を実施した。</a:t>
            </a:r>
            <a:endParaRPr lang="en-US" altLang="ja-JP" sz="2000" dirty="0" smtClean="0"/>
          </a:p>
          <a:p>
            <a:pPr>
              <a:lnSpc>
                <a:spcPts val="1400"/>
              </a:lnSpc>
              <a:spcBef>
                <a:spcPts val="300"/>
              </a:spcBef>
            </a:pPr>
            <a:endParaRPr lang="en-US" altLang="ja-JP" sz="2000" dirty="0" smtClean="0"/>
          </a:p>
          <a:p>
            <a:pPr lvl="1">
              <a:spcBef>
                <a:spcPts val="300"/>
              </a:spcBef>
            </a:pPr>
            <a:r>
              <a:rPr lang="ja-JP" altLang="en-US" sz="1800" dirty="0" smtClean="0"/>
              <a:t>既存のオープンデータ関連技術の調査・整理</a:t>
            </a:r>
          </a:p>
          <a:p>
            <a:pPr lvl="2">
              <a:spcBef>
                <a:spcPts val="300"/>
              </a:spcBef>
            </a:pPr>
            <a:r>
              <a:rPr lang="ja-JP" altLang="en-US" sz="1500" dirty="0"/>
              <a:t>世の中に既に存在している各種データ</a:t>
            </a:r>
            <a:r>
              <a:rPr lang="ja-JP" altLang="en-US" sz="1500" dirty="0" smtClean="0"/>
              <a:t>形式や</a:t>
            </a:r>
            <a:r>
              <a:rPr lang="en-US" altLang="ja-JP" sz="1500" dirty="0" smtClean="0"/>
              <a:t>API</a:t>
            </a:r>
            <a:r>
              <a:rPr lang="ja-JP" altLang="en-US" sz="1500" dirty="0" err="1" smtClean="0"/>
              <a:t>、</a:t>
            </a:r>
            <a:r>
              <a:rPr lang="ja-JP" altLang="en-US" sz="1500" dirty="0" smtClean="0"/>
              <a:t>および国際的な事例について</a:t>
            </a:r>
            <a:r>
              <a:rPr lang="ja-JP" altLang="en-US" sz="1500" dirty="0"/>
              <a:t>調査を</a:t>
            </a:r>
            <a:r>
              <a:rPr lang="ja-JP" altLang="en-US" sz="1500" dirty="0" smtClean="0"/>
              <a:t>行い、それらの利用指針や課題を抽出した。</a:t>
            </a:r>
          </a:p>
          <a:p>
            <a:pPr lvl="3">
              <a:spcBef>
                <a:spcPts val="300"/>
              </a:spcBef>
            </a:pPr>
            <a:r>
              <a:rPr lang="ja-JP" altLang="en-US" sz="1300" dirty="0" smtClean="0"/>
              <a:t>データ</a:t>
            </a:r>
            <a:r>
              <a:rPr lang="ja-JP" altLang="en-US" sz="1300" dirty="0"/>
              <a:t>を公開</a:t>
            </a:r>
            <a:r>
              <a:rPr lang="ja-JP" altLang="en-US" sz="1300" dirty="0" smtClean="0"/>
              <a:t>する要素</a:t>
            </a:r>
            <a:r>
              <a:rPr lang="ja-JP" altLang="en-US" sz="1300" dirty="0"/>
              <a:t>技術は整っているが、具体的な</a:t>
            </a:r>
            <a:r>
              <a:rPr lang="ja-JP" altLang="en-US" sz="1300" dirty="0" smtClean="0"/>
              <a:t>指針やベストプラクティスが確立されていない。</a:t>
            </a:r>
          </a:p>
          <a:p>
            <a:pPr lvl="3">
              <a:spcBef>
                <a:spcPts val="300"/>
              </a:spcBef>
            </a:pPr>
            <a:r>
              <a:rPr lang="ja-JP" altLang="en-US" sz="1400" dirty="0" smtClean="0"/>
              <a:t>ボキャブラリやコード、</a:t>
            </a:r>
            <a:r>
              <a:rPr lang="en-US" altLang="ja-JP" sz="1400" dirty="0" smtClean="0"/>
              <a:t>ID</a:t>
            </a:r>
            <a:r>
              <a:rPr lang="ja-JP" altLang="en-US" sz="1400" dirty="0" err="1" smtClean="0"/>
              <a:t>や識</a:t>
            </a:r>
            <a:r>
              <a:rPr lang="ja-JP" altLang="en-US" sz="1400" dirty="0" smtClean="0"/>
              <a:t>別子の運用など、上位層で規定を整備する必要がある。</a:t>
            </a:r>
            <a:endParaRPr lang="ja-JP" altLang="en-US" sz="1300" dirty="0" smtClean="0"/>
          </a:p>
          <a:p>
            <a:pPr lvl="1">
              <a:spcBef>
                <a:spcPts val="300"/>
              </a:spcBef>
            </a:pPr>
            <a:r>
              <a:rPr lang="ja-JP" altLang="en-US" sz="1800" dirty="0" smtClean="0"/>
              <a:t>技術文書の作成</a:t>
            </a:r>
          </a:p>
          <a:p>
            <a:pPr lvl="2">
              <a:spcBef>
                <a:spcPts val="300"/>
              </a:spcBef>
            </a:pPr>
            <a:r>
              <a:rPr lang="ja-JP" altLang="en-US" sz="1500" dirty="0" smtClean="0"/>
              <a:t>上記分析に基づき、データを公開・利用するための指針、上位層での規定案として、下記文書を作成した。</a:t>
            </a:r>
            <a:endParaRPr lang="en-US" altLang="ja-JP" sz="1500" dirty="0"/>
          </a:p>
          <a:p>
            <a:pPr marL="1211263" lvl="3" indent="-342900">
              <a:spcBef>
                <a:spcPts val="300"/>
              </a:spcBef>
              <a:buFont typeface="+mj-lt"/>
              <a:buAutoNum type="arabicPeriod"/>
            </a:pPr>
            <a:r>
              <a:rPr lang="ja-JP" altLang="en-US" sz="1600" dirty="0" smtClean="0"/>
              <a:t>オープンデータ化</a:t>
            </a:r>
            <a:r>
              <a:rPr lang="ja-JP" altLang="en-US" sz="1600" dirty="0"/>
              <a:t>のためのデータ作成に関する技術</a:t>
            </a:r>
            <a:r>
              <a:rPr lang="ja-JP" altLang="en-US" sz="1600" dirty="0" smtClean="0"/>
              <a:t>ガイド</a:t>
            </a:r>
          </a:p>
          <a:p>
            <a:pPr lvl="4"/>
            <a:r>
              <a:rPr lang="ja-JP" altLang="en-US" sz="1400" dirty="0"/>
              <a:t>幅広いアプリケーションやサービスが有効に利活用するために、政府自治体、企業等、さまざまな組織が保持するデータをオープンデータ化するための技術的な要求事項、およびそれを実現するための手順を示したガイド</a:t>
            </a:r>
            <a:r>
              <a:rPr lang="ja-JP" altLang="en-US" sz="1400" dirty="0" smtClean="0"/>
              <a:t>。</a:t>
            </a:r>
            <a:endParaRPr lang="ja-JP" altLang="en-US" sz="1400" dirty="0"/>
          </a:p>
          <a:p>
            <a:pPr marL="1211263" lvl="3" indent="-342900">
              <a:spcBef>
                <a:spcPts val="300"/>
              </a:spcBef>
              <a:buFont typeface="+mj-lt"/>
              <a:buAutoNum type="arabicPeriod"/>
            </a:pPr>
            <a:r>
              <a:rPr lang="ja-JP" altLang="en-US" sz="1600" dirty="0"/>
              <a:t>オープンデータ化のための</a:t>
            </a:r>
            <a:r>
              <a:rPr lang="en-US" altLang="ja-JP" sz="1600" dirty="0"/>
              <a:t>CSV</a:t>
            </a:r>
            <a:r>
              <a:rPr lang="ja-JP" altLang="en-US" sz="1600" dirty="0"/>
              <a:t>形式データ</a:t>
            </a:r>
            <a:r>
              <a:rPr lang="ja-JP" altLang="en-US" sz="1600" dirty="0" smtClean="0"/>
              <a:t>規格</a:t>
            </a:r>
          </a:p>
          <a:p>
            <a:pPr lvl="4"/>
            <a:r>
              <a:rPr lang="ja-JP" altLang="en-US" sz="1400" dirty="0" smtClean="0"/>
              <a:t>上記技術ガイドを満たすデータ形式の具体例として</a:t>
            </a:r>
            <a:r>
              <a:rPr lang="en-US" altLang="ja-JP" sz="1400" dirty="0" smtClean="0"/>
              <a:t>CSV</a:t>
            </a:r>
            <a:r>
              <a:rPr lang="ja-JP" altLang="en-US" sz="1400" dirty="0"/>
              <a:t>形式を取り上げ、データを記述する際のルール</a:t>
            </a:r>
            <a:r>
              <a:rPr lang="ja-JP" altLang="en-US" sz="1400" dirty="0" smtClean="0"/>
              <a:t>やフォーマットを規定。</a:t>
            </a:r>
            <a:endParaRPr lang="ja-JP" altLang="en-US" sz="1400" dirty="0"/>
          </a:p>
          <a:p>
            <a:pPr marL="1211263" lvl="3" indent="-342900">
              <a:spcBef>
                <a:spcPts val="300"/>
              </a:spcBef>
              <a:buFont typeface="+mj-lt"/>
              <a:buAutoNum type="arabicPeriod"/>
            </a:pPr>
            <a:r>
              <a:rPr lang="ja-JP" altLang="en-US" sz="1600" dirty="0"/>
              <a:t>情報流通連携基盤システム外部仕様書</a:t>
            </a:r>
            <a:r>
              <a:rPr lang="en-US" altLang="ja-JP" sz="1600" dirty="0"/>
              <a:t>(</a:t>
            </a:r>
            <a:r>
              <a:rPr lang="ja-JP" altLang="en-US" sz="1600" dirty="0"/>
              <a:t>平成</a:t>
            </a:r>
            <a:r>
              <a:rPr lang="en-US" altLang="ja-JP" sz="1600" dirty="0"/>
              <a:t>24</a:t>
            </a:r>
            <a:r>
              <a:rPr lang="ja-JP" altLang="en-US" sz="1600" dirty="0"/>
              <a:t>年度版</a:t>
            </a:r>
            <a:r>
              <a:rPr lang="en-US" altLang="ja-JP" sz="1600" dirty="0" smtClean="0"/>
              <a:t>)</a:t>
            </a:r>
            <a:endParaRPr lang="ja-JP" altLang="en-US" sz="1600" dirty="0" smtClean="0"/>
          </a:p>
          <a:p>
            <a:pPr lvl="4"/>
            <a:r>
              <a:rPr lang="ja-JP" altLang="en-US" sz="1400" dirty="0" smtClean="0"/>
              <a:t>公開データ</a:t>
            </a:r>
            <a:r>
              <a:rPr lang="ja-JP" altLang="en-US" sz="1400" dirty="0"/>
              <a:t>を利用したシステム構築手法の</a:t>
            </a:r>
            <a:r>
              <a:rPr lang="en-US" altLang="ja-JP" sz="1400" dirty="0"/>
              <a:t>1</a:t>
            </a:r>
            <a:r>
              <a:rPr lang="ja-JP" altLang="en-US" sz="1400" dirty="0" smtClean="0"/>
              <a:t>つとして、</a:t>
            </a:r>
            <a:r>
              <a:rPr lang="en-US" altLang="ja-JP" sz="1400" dirty="0"/>
              <a:t>SPARQL</a:t>
            </a:r>
            <a:r>
              <a:rPr lang="ja-JP" altLang="en-US" sz="1400" dirty="0"/>
              <a:t>規格に基づく</a:t>
            </a:r>
            <a:r>
              <a:rPr lang="en-US" altLang="ja-JP" sz="1400" dirty="0"/>
              <a:t>API</a:t>
            </a:r>
            <a:r>
              <a:rPr lang="ja-JP" altLang="en-US" sz="1400" dirty="0"/>
              <a:t>と</a:t>
            </a:r>
            <a:r>
              <a:rPr lang="en-US" altLang="ja-JP" sz="1400" dirty="0"/>
              <a:t>REST</a:t>
            </a:r>
            <a:r>
              <a:rPr lang="ja-JP" altLang="en-US" sz="1400" dirty="0"/>
              <a:t>ベースの</a:t>
            </a:r>
            <a:r>
              <a:rPr lang="en-US" altLang="ja-JP" sz="1400" dirty="0" smtClean="0"/>
              <a:t>API</a:t>
            </a:r>
            <a:r>
              <a:rPr lang="ja-JP" altLang="en-US" sz="1400" dirty="0" err="1" smtClean="0"/>
              <a:t>、</a:t>
            </a:r>
            <a:r>
              <a:rPr lang="ja-JP" altLang="en-US" sz="1400" dirty="0" smtClean="0"/>
              <a:t>およびボキャブラリ群を提供。</a:t>
            </a:r>
          </a:p>
          <a:p>
            <a:pPr lvl="4"/>
            <a:r>
              <a:rPr lang="ja-JP" altLang="en-US" sz="1400" dirty="0"/>
              <a:t>平成</a:t>
            </a:r>
            <a:r>
              <a:rPr lang="en-US" altLang="ja-JP" sz="1400" dirty="0"/>
              <a:t>24</a:t>
            </a:r>
            <a:r>
              <a:rPr lang="ja-JP" altLang="en-US" sz="1400" dirty="0"/>
              <a:t>年度は情報流通連携基盤システム実証</a:t>
            </a:r>
            <a:r>
              <a:rPr lang="ja-JP" altLang="en-US" sz="1400" dirty="0" smtClean="0"/>
              <a:t>事業向けに提供し、ケーススタディを実施。</a:t>
            </a:r>
            <a:endParaRPr lang="en-US" altLang="ja-JP" sz="1400" dirty="0"/>
          </a:p>
        </p:txBody>
      </p:sp>
      <p:sp>
        <p:nvSpPr>
          <p:cNvPr id="7" name="タイトル 1"/>
          <p:cNvSpPr>
            <a:spLocks noGrp="1"/>
          </p:cNvSpPr>
          <p:nvPr>
            <p:ph type="title"/>
          </p:nvPr>
        </p:nvSpPr>
        <p:spPr>
          <a:xfrm>
            <a:off x="457200" y="12877"/>
            <a:ext cx="8229600" cy="654943"/>
          </a:xfrm>
        </p:spPr>
        <p:txBody>
          <a:bodyPr/>
          <a:lstStyle/>
          <a:p>
            <a:r>
              <a:rPr lang="ja-JP" altLang="en-US" sz="2800" dirty="0">
                <a:latin typeface="+mj-ea"/>
              </a:rPr>
              <a:t>１．平成</a:t>
            </a:r>
            <a:r>
              <a:rPr lang="en-US" altLang="ja-JP" sz="2800" dirty="0">
                <a:latin typeface="+mj-ea"/>
              </a:rPr>
              <a:t>24</a:t>
            </a:r>
            <a:r>
              <a:rPr lang="ja-JP" altLang="en-US" sz="2800" dirty="0">
                <a:latin typeface="+mj-ea"/>
              </a:rPr>
              <a:t>年度活動報告　（３）実施事項</a:t>
            </a:r>
            <a:endParaRPr kumimoji="1" lang="ja-JP" altLang="en-US" sz="2800" dirty="0">
              <a:latin typeface="+mj-ea"/>
            </a:endParaRPr>
          </a:p>
        </p:txBody>
      </p:sp>
    </p:spTree>
    <p:extLst>
      <p:ext uri="{BB962C8B-B14F-4D97-AF65-F5344CB8AC3E}">
        <p14:creationId xmlns:p14="http://schemas.microsoft.com/office/powerpoint/2010/main" val="2521516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latin typeface="+mj-ea"/>
              </a:rPr>
              <a:t>２．技術委員会の平成</a:t>
            </a:r>
            <a:r>
              <a:rPr kumimoji="1" lang="en-US" altLang="ja-JP" sz="2800" dirty="0" smtClean="0">
                <a:latin typeface="+mj-ea"/>
              </a:rPr>
              <a:t>25</a:t>
            </a:r>
            <a:r>
              <a:rPr kumimoji="1" lang="ja-JP" altLang="en-US" sz="2800" dirty="0" smtClean="0">
                <a:latin typeface="+mj-ea"/>
              </a:rPr>
              <a:t>年度活動方針</a:t>
            </a:r>
            <a:r>
              <a:rPr lang="ja-JP" altLang="en-US" sz="2800" dirty="0" smtClean="0">
                <a:latin typeface="+mj-ea"/>
              </a:rPr>
              <a:t>案</a:t>
            </a:r>
            <a:endParaRPr kumimoji="1" lang="ja-JP" altLang="en-US" sz="2800" dirty="0">
              <a:latin typeface="+mj-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5</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953500583"/>
              </p:ext>
            </p:extLst>
          </p:nvPr>
        </p:nvGraphicFramePr>
        <p:xfrm>
          <a:off x="558139" y="3321300"/>
          <a:ext cx="8063346" cy="3048000"/>
        </p:xfrm>
        <a:graphic>
          <a:graphicData uri="http://schemas.openxmlformats.org/drawingml/2006/table">
            <a:tbl>
              <a:tblPr firstRow="1" bandRow="1">
                <a:tableStyleId>{5C22544A-7EE6-4342-B048-85BDC9FD1C3A}</a:tableStyleId>
              </a:tblPr>
              <a:tblGrid>
                <a:gridCol w="2173186"/>
                <a:gridCol w="5890160"/>
              </a:tblGrid>
              <a:tr h="218670">
                <a:tc>
                  <a:txBody>
                    <a:bodyPr/>
                    <a:lstStyle/>
                    <a:p>
                      <a:pPr algn="ctr"/>
                      <a:r>
                        <a:rPr kumimoji="1" lang="ja-JP" altLang="en-US" sz="1400" dirty="0" smtClean="0">
                          <a:latin typeface="+mj-ea"/>
                          <a:ea typeface="+mj-ea"/>
                        </a:rPr>
                        <a:t>タイトル</a:t>
                      </a:r>
                      <a:endParaRPr kumimoji="1" lang="ja-JP" altLang="en-US" sz="1400" dirty="0">
                        <a:latin typeface="+mj-ea"/>
                        <a:ea typeface="+mj-ea"/>
                      </a:endParaRPr>
                    </a:p>
                  </a:txBody>
                  <a:tcPr anchor="ctr"/>
                </a:tc>
                <a:tc>
                  <a:txBody>
                    <a:bodyPr/>
                    <a:lstStyle/>
                    <a:p>
                      <a:pPr algn="ctr"/>
                      <a:r>
                        <a:rPr kumimoji="1" lang="ja-JP" altLang="en-US" sz="1400" dirty="0" smtClean="0">
                          <a:latin typeface="+mj-ea"/>
                          <a:ea typeface="+mj-ea"/>
                        </a:rPr>
                        <a:t>概要</a:t>
                      </a:r>
                      <a:endParaRPr kumimoji="1" lang="ja-JP" altLang="en-US" sz="1400" dirty="0">
                        <a:latin typeface="+mj-ea"/>
                        <a:ea typeface="+mj-ea"/>
                      </a:endParaRPr>
                    </a:p>
                  </a:txBody>
                  <a:tcPr anchor="ctr"/>
                </a:tc>
              </a:tr>
              <a:tr h="7646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kern="1200" dirty="0" smtClean="0">
                          <a:solidFill>
                            <a:schemeClr val="dk1"/>
                          </a:solidFill>
                          <a:latin typeface="+mj-ea"/>
                          <a:ea typeface="+mj-ea"/>
                          <a:cs typeface="+mn-cs"/>
                        </a:rPr>
                        <a:t>24</a:t>
                      </a:r>
                      <a:r>
                        <a:rPr kumimoji="1" lang="ja-JP" altLang="en-US" sz="1400" kern="1200" dirty="0" smtClean="0">
                          <a:solidFill>
                            <a:schemeClr val="dk1"/>
                          </a:solidFill>
                          <a:latin typeface="+mj-ea"/>
                          <a:ea typeface="+mj-ea"/>
                          <a:cs typeface="+mn-cs"/>
                        </a:rPr>
                        <a:t>年度成果の精査と普及</a:t>
                      </a:r>
                    </a:p>
                  </a:txBody>
                  <a:tcPr anchor="ctr"/>
                </a:tc>
                <a:tc>
                  <a:txBody>
                    <a:bodyPr/>
                    <a:lstStyle/>
                    <a:p>
                      <a:r>
                        <a:rPr kumimoji="1" lang="ja-JP" altLang="en-US" sz="1400" dirty="0" smtClean="0">
                          <a:latin typeface="+mj-ea"/>
                          <a:ea typeface="+mj-ea"/>
                        </a:rPr>
                        <a:t>平成</a:t>
                      </a:r>
                      <a:r>
                        <a:rPr kumimoji="1" lang="en-US" altLang="ja-JP" sz="1400" dirty="0" smtClean="0">
                          <a:latin typeface="+mj-ea"/>
                          <a:ea typeface="+mj-ea"/>
                        </a:rPr>
                        <a:t>24</a:t>
                      </a:r>
                      <a:r>
                        <a:rPr kumimoji="1" lang="ja-JP" altLang="en-US" sz="1400" dirty="0" smtClean="0">
                          <a:latin typeface="+mj-ea"/>
                          <a:ea typeface="+mj-ea"/>
                        </a:rPr>
                        <a:t>年度に作成したガイドや規格案の</a:t>
                      </a:r>
                      <a:r>
                        <a:rPr kumimoji="1" lang="en-US" altLang="ja-JP" sz="1400" dirty="0" smtClean="0">
                          <a:latin typeface="+mj-ea"/>
                          <a:ea typeface="+mj-ea"/>
                        </a:rPr>
                        <a:t>Call for Comments</a:t>
                      </a:r>
                      <a:r>
                        <a:rPr kumimoji="1" lang="ja-JP" altLang="en-US" sz="1400" dirty="0" smtClean="0">
                          <a:latin typeface="+mj-ea"/>
                          <a:ea typeface="+mj-ea"/>
                        </a:rPr>
                        <a:t>を実施し、得られたコメントの反映等を行う。さらに、ボキャブラリを共有（登録・参照）する仕組みや外部仕様書のプロファイル化等を検討する。</a:t>
                      </a:r>
                    </a:p>
                    <a:p>
                      <a:r>
                        <a:rPr kumimoji="1" lang="ja-JP" altLang="en-US" sz="1400" dirty="0" smtClean="0">
                          <a:latin typeface="+mj-ea"/>
                          <a:ea typeface="+mj-ea"/>
                        </a:rPr>
                        <a:t>ガイド・規格を普及させるための体制や周辺ツール整備として、規格やサービスを維持・メンテナンスする組織体制について検討する。</a:t>
                      </a:r>
                    </a:p>
                    <a:p>
                      <a:r>
                        <a:rPr kumimoji="1" lang="ja-JP" altLang="en-US" sz="1400" dirty="0" smtClean="0">
                          <a:latin typeface="+mj-ea"/>
                          <a:ea typeface="+mj-ea"/>
                        </a:rPr>
                        <a:t>また、国内外を問わず、オープンデータに関する取組調査や技術的な意見交換を実施することにより、普及のためのコミュニティ形成を目指す。</a:t>
                      </a:r>
                    </a:p>
                  </a:txBody>
                  <a:tcPr anchor="ctr"/>
                </a:tc>
              </a:tr>
              <a:tr h="645672">
                <a:tc>
                  <a:txBody>
                    <a:bodyPr/>
                    <a:lstStyle/>
                    <a:p>
                      <a:r>
                        <a:rPr kumimoji="1" lang="ja-JP" altLang="en-US" sz="1400" b="0" dirty="0" smtClean="0">
                          <a:latin typeface="+mj-ea"/>
                          <a:ea typeface="+mj-ea"/>
                        </a:rPr>
                        <a:t>国際化・標準化関連活動</a:t>
                      </a:r>
                      <a:endParaRPr kumimoji="1" lang="ja-JP" altLang="en-US" sz="1400" b="0" dirty="0">
                        <a:latin typeface="+mj-ea"/>
                        <a:ea typeface="+mj-ea"/>
                      </a:endParaRPr>
                    </a:p>
                  </a:txBody>
                  <a:tcPr anchor="ctr"/>
                </a:tc>
                <a:tc>
                  <a:txBody>
                    <a:bodyPr/>
                    <a:lstStyle/>
                    <a:p>
                      <a:r>
                        <a:rPr kumimoji="1" lang="ja-JP" altLang="en-US" sz="1400" dirty="0" smtClean="0">
                          <a:latin typeface="+mj-ea"/>
                          <a:ea typeface="+mj-ea"/>
                        </a:rPr>
                        <a:t>国際的な舞台に日本の取り込みを紹介し、プロモーションを実施する。さらに、上記精査により有用と判断された部分については、標準化団体やコミュニティにコミットする、コンソーシアム内でコミュニティを形成して提案する、等の対応を行う。また、フロントランナーとなれる分野を発掘し、そこから標準化活動に取り組む。</a:t>
                      </a:r>
                    </a:p>
                  </a:txBody>
                  <a:tcPr anchor="ctr"/>
                </a:tc>
              </a:tr>
            </a:tbl>
          </a:graphicData>
        </a:graphic>
      </p:graphicFrame>
      <p:sp>
        <p:nvSpPr>
          <p:cNvPr id="3" name="正方形/長方形 2"/>
          <p:cNvSpPr/>
          <p:nvPr/>
        </p:nvSpPr>
        <p:spPr>
          <a:xfrm>
            <a:off x="558139" y="1181543"/>
            <a:ext cx="8075221" cy="15497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3050" indent="-273050">
              <a:spcAft>
                <a:spcPts val="600"/>
              </a:spcAft>
            </a:pPr>
            <a:r>
              <a:rPr lang="ja-JP" altLang="en-US" sz="1400" dirty="0" smtClean="0">
                <a:latin typeface="+mj-ea"/>
                <a:ea typeface="+mj-ea"/>
              </a:rPr>
              <a:t>① </a:t>
            </a:r>
            <a:r>
              <a:rPr lang="en-US" altLang="ja-JP" sz="1400" dirty="0" smtClean="0">
                <a:latin typeface="+mj-ea"/>
                <a:ea typeface="+mj-ea"/>
              </a:rPr>
              <a:t>24</a:t>
            </a:r>
            <a:r>
              <a:rPr lang="ja-JP" altLang="en-US" sz="1400" dirty="0" smtClean="0">
                <a:latin typeface="+mj-ea"/>
                <a:ea typeface="+mj-ea"/>
              </a:rPr>
              <a:t>年度の成果を精査し、普及させるための活動を実施する。</a:t>
            </a:r>
            <a:endParaRPr lang="ja-JP" altLang="en-US" sz="1400" dirty="0">
              <a:latin typeface="+mj-ea"/>
              <a:ea typeface="+mj-ea"/>
            </a:endParaRPr>
          </a:p>
          <a:p>
            <a:pPr marL="273050" indent="-273050">
              <a:spcAft>
                <a:spcPts val="600"/>
              </a:spcAft>
            </a:pPr>
            <a:r>
              <a:rPr lang="ja-JP" altLang="en-US" sz="1400" dirty="0">
                <a:latin typeface="+mj-ea"/>
                <a:ea typeface="+mj-ea"/>
              </a:rPr>
              <a:t>②</a:t>
            </a:r>
            <a:r>
              <a:rPr lang="ja-JP" altLang="en-US" sz="1400" dirty="0" smtClean="0">
                <a:latin typeface="+mj-ea"/>
                <a:ea typeface="+mj-ea"/>
              </a:rPr>
              <a:t> 国際化</a:t>
            </a:r>
            <a:r>
              <a:rPr lang="ja-JP" altLang="en-US" sz="1400" dirty="0">
                <a:latin typeface="+mj-ea"/>
                <a:ea typeface="+mj-ea"/>
              </a:rPr>
              <a:t>・標準化関連について、実施策の検討や具体的活動を実施する。</a:t>
            </a:r>
          </a:p>
          <a:p>
            <a:pPr marL="273050" indent="-273050">
              <a:spcAft>
                <a:spcPts val="600"/>
              </a:spcAft>
            </a:pPr>
            <a:r>
              <a:rPr lang="ja-JP" altLang="en-US" sz="1400" dirty="0" smtClean="0">
                <a:latin typeface="+mj-ea"/>
                <a:ea typeface="+mj-ea"/>
              </a:rPr>
              <a:t>③ データガバナンス委員会や利活用・普及委員会との連携を今までよりも密にし、データの利用希望者、データの保有者のニーズに沿った検討を実施する</a:t>
            </a:r>
            <a:r>
              <a:rPr kumimoji="1" lang="ja-JP" altLang="en-US" sz="1400" dirty="0" smtClean="0">
                <a:latin typeface="+mj-ea"/>
                <a:ea typeface="+mj-ea"/>
              </a:rPr>
              <a:t>。</a:t>
            </a:r>
            <a:endParaRPr kumimoji="1" lang="ja-JP" altLang="en-US" sz="1400" dirty="0">
              <a:latin typeface="+mj-ea"/>
              <a:ea typeface="+mj-ea"/>
            </a:endParaRPr>
          </a:p>
        </p:txBody>
      </p:sp>
      <p:sp>
        <p:nvSpPr>
          <p:cNvPr id="5" name="テキスト ボックス 4"/>
          <p:cNvSpPr txBox="1"/>
          <p:nvPr/>
        </p:nvSpPr>
        <p:spPr>
          <a:xfrm>
            <a:off x="336870" y="838430"/>
            <a:ext cx="2236510" cy="338554"/>
          </a:xfrm>
          <a:prstGeom prst="rect">
            <a:avLst/>
          </a:prstGeom>
          <a:noFill/>
        </p:spPr>
        <p:txBody>
          <a:bodyPr wrap="none" rtlCol="0">
            <a:spAutoFit/>
          </a:bodyPr>
          <a:lstStyle/>
          <a:p>
            <a:r>
              <a:rPr kumimoji="1" lang="ja-JP" altLang="en-US" sz="1600" dirty="0" smtClean="0">
                <a:latin typeface="HG明朝E" pitchFamily="17" charset="-128"/>
                <a:ea typeface="HG明朝E" pitchFamily="17" charset="-128"/>
              </a:rPr>
              <a:t>（１）活動方針（案）</a:t>
            </a:r>
            <a:endParaRPr kumimoji="1" lang="ja-JP" altLang="en-US" sz="1600" dirty="0">
              <a:latin typeface="HG明朝E" pitchFamily="17" charset="-128"/>
              <a:ea typeface="HG明朝E" pitchFamily="17" charset="-128"/>
            </a:endParaRPr>
          </a:p>
        </p:txBody>
      </p:sp>
      <p:sp>
        <p:nvSpPr>
          <p:cNvPr id="8" name="テキスト ボックス 7"/>
          <p:cNvSpPr txBox="1"/>
          <p:nvPr/>
        </p:nvSpPr>
        <p:spPr>
          <a:xfrm>
            <a:off x="360620" y="2905448"/>
            <a:ext cx="2236510" cy="338554"/>
          </a:xfrm>
          <a:prstGeom prst="rect">
            <a:avLst/>
          </a:prstGeom>
          <a:noFill/>
        </p:spPr>
        <p:txBody>
          <a:bodyPr wrap="none" rtlCol="0">
            <a:spAutoFit/>
          </a:bodyPr>
          <a:lstStyle/>
          <a:p>
            <a:r>
              <a:rPr kumimoji="1" lang="ja-JP" altLang="en-US" sz="1600" dirty="0" smtClean="0">
                <a:latin typeface="HG明朝E" pitchFamily="17" charset="-128"/>
                <a:ea typeface="HG明朝E" pitchFamily="17" charset="-128"/>
              </a:rPr>
              <a:t>（２）主な活動（案）</a:t>
            </a:r>
            <a:endParaRPr kumimoji="1" lang="ja-JP" altLang="en-US" sz="1600" dirty="0">
              <a:latin typeface="HG明朝E" pitchFamily="17" charset="-128"/>
              <a:ea typeface="HG明朝E" pitchFamily="17" charset="-128"/>
            </a:endParaRPr>
          </a:p>
        </p:txBody>
      </p:sp>
    </p:spTree>
    <p:extLst>
      <p:ext uri="{BB962C8B-B14F-4D97-AF65-F5344CB8AC3E}">
        <p14:creationId xmlns:p14="http://schemas.microsoft.com/office/powerpoint/2010/main" val="29103916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13232</TotalTime>
  <Words>1213</Words>
  <Application>Microsoft Office PowerPoint</Application>
  <PresentationFormat>画面に合わせる (4:3)</PresentationFormat>
  <Paragraphs>91</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アース</vt:lpstr>
      <vt:lpstr>PowerPoint プレゼンテーション</vt:lpstr>
      <vt:lpstr>１．平成24年度活動報告　（１）概要</vt:lpstr>
      <vt:lpstr>１．平成24年度活動報告　（２）成果</vt:lpstr>
      <vt:lpstr>参考：電子行政オープンデータ実務者会議への提言（技術関係）</vt:lpstr>
      <vt:lpstr>１．平成24年度活動報告　（３）実施事項</vt:lpstr>
      <vt:lpstr>２．技術委員会の平成25年度活動方針案</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helpuser</cp:lastModifiedBy>
  <cp:revision>434</cp:revision>
  <cp:lastPrinted>2013-06-06T02:52:08Z</cp:lastPrinted>
  <dcterms:created xsi:type="dcterms:W3CDTF">2012-11-30T13:43:40Z</dcterms:created>
  <dcterms:modified xsi:type="dcterms:W3CDTF">2013-06-12T06:24:43Z</dcterms:modified>
</cp:coreProperties>
</file>