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4"/>
  </p:notesMasterIdLst>
  <p:handoutMasterIdLst>
    <p:handoutMasterId r:id="rId15"/>
  </p:handoutMasterIdLst>
  <p:sldIdLst>
    <p:sldId id="256" r:id="rId2"/>
    <p:sldId id="384" r:id="rId3"/>
    <p:sldId id="370" r:id="rId4"/>
    <p:sldId id="389" r:id="rId5"/>
    <p:sldId id="377" r:id="rId6"/>
    <p:sldId id="391" r:id="rId7"/>
    <p:sldId id="388" r:id="rId8"/>
    <p:sldId id="379" r:id="rId9"/>
    <p:sldId id="372" r:id="rId10"/>
    <p:sldId id="385" r:id="rId11"/>
    <p:sldId id="362" r:id="rId12"/>
    <p:sldId id="381" r:id="rId13"/>
  </p:sldIdLst>
  <p:sldSz cx="9906000" cy="6858000" type="A4"/>
  <p:notesSz cx="6805613" cy="9939338"/>
  <p:defaultTextStyle>
    <a:defPPr>
      <a:defRPr lang="ja-JP"/>
    </a:defPPr>
    <a:lvl1pPr algn="l" rtl="0" fontAlgn="base">
      <a:spcBef>
        <a:spcPct val="0"/>
      </a:spcBef>
      <a:spcAft>
        <a:spcPct val="0"/>
      </a:spcAft>
      <a:defRPr kumimoji="1" sz="1400" b="1" kern="1200">
        <a:solidFill>
          <a:srgbClr val="000066"/>
        </a:solidFill>
        <a:latin typeface="Arial" charset="0"/>
        <a:ea typeface="ＭＳ Ｐゴシック" charset="-128"/>
        <a:cs typeface="+mn-cs"/>
      </a:defRPr>
    </a:lvl1pPr>
    <a:lvl2pPr marL="455613" indent="1588" algn="l" rtl="0" fontAlgn="base">
      <a:spcBef>
        <a:spcPct val="0"/>
      </a:spcBef>
      <a:spcAft>
        <a:spcPct val="0"/>
      </a:spcAft>
      <a:defRPr kumimoji="1" sz="1400" b="1" kern="1200">
        <a:solidFill>
          <a:srgbClr val="000066"/>
        </a:solidFill>
        <a:latin typeface="Arial" charset="0"/>
        <a:ea typeface="ＭＳ Ｐゴシック" charset="-128"/>
        <a:cs typeface="+mn-cs"/>
      </a:defRPr>
    </a:lvl2pPr>
    <a:lvl3pPr marL="912813" indent="1588" algn="l" rtl="0" fontAlgn="base">
      <a:spcBef>
        <a:spcPct val="0"/>
      </a:spcBef>
      <a:spcAft>
        <a:spcPct val="0"/>
      </a:spcAft>
      <a:defRPr kumimoji="1" sz="1400" b="1" kern="1200">
        <a:solidFill>
          <a:srgbClr val="000066"/>
        </a:solidFill>
        <a:latin typeface="Arial" charset="0"/>
        <a:ea typeface="ＭＳ Ｐゴシック" charset="-128"/>
        <a:cs typeface="+mn-cs"/>
      </a:defRPr>
    </a:lvl3pPr>
    <a:lvl4pPr marL="1370013" indent="1588" algn="l" rtl="0" fontAlgn="base">
      <a:spcBef>
        <a:spcPct val="0"/>
      </a:spcBef>
      <a:spcAft>
        <a:spcPct val="0"/>
      </a:spcAft>
      <a:defRPr kumimoji="1" sz="1400" b="1" kern="1200">
        <a:solidFill>
          <a:srgbClr val="000066"/>
        </a:solidFill>
        <a:latin typeface="Arial" charset="0"/>
        <a:ea typeface="ＭＳ Ｐゴシック" charset="-128"/>
        <a:cs typeface="+mn-cs"/>
      </a:defRPr>
    </a:lvl4pPr>
    <a:lvl5pPr marL="1827213" indent="1588" algn="l" rtl="0" fontAlgn="base">
      <a:spcBef>
        <a:spcPct val="0"/>
      </a:spcBef>
      <a:spcAft>
        <a:spcPct val="0"/>
      </a:spcAft>
      <a:defRPr kumimoji="1" sz="1400" b="1" kern="1200">
        <a:solidFill>
          <a:srgbClr val="000066"/>
        </a:solidFill>
        <a:latin typeface="Arial" charset="0"/>
        <a:ea typeface="ＭＳ Ｐゴシック" charset="-128"/>
        <a:cs typeface="+mn-cs"/>
      </a:defRPr>
    </a:lvl5pPr>
    <a:lvl6pPr marL="2286000" algn="l" defTabSz="914400" rtl="0" eaLnBrk="1" latinLnBrk="0" hangingPunct="1">
      <a:defRPr kumimoji="1" sz="1400" b="1" kern="1200">
        <a:solidFill>
          <a:srgbClr val="000066"/>
        </a:solidFill>
        <a:latin typeface="Arial" charset="0"/>
        <a:ea typeface="ＭＳ Ｐゴシック" charset="-128"/>
        <a:cs typeface="+mn-cs"/>
      </a:defRPr>
    </a:lvl6pPr>
    <a:lvl7pPr marL="2743200" algn="l" defTabSz="914400" rtl="0" eaLnBrk="1" latinLnBrk="0" hangingPunct="1">
      <a:defRPr kumimoji="1" sz="1400" b="1" kern="1200">
        <a:solidFill>
          <a:srgbClr val="000066"/>
        </a:solidFill>
        <a:latin typeface="Arial" charset="0"/>
        <a:ea typeface="ＭＳ Ｐゴシック" charset="-128"/>
        <a:cs typeface="+mn-cs"/>
      </a:defRPr>
    </a:lvl7pPr>
    <a:lvl8pPr marL="3200400" algn="l" defTabSz="914400" rtl="0" eaLnBrk="1" latinLnBrk="0" hangingPunct="1">
      <a:defRPr kumimoji="1" sz="1400" b="1" kern="1200">
        <a:solidFill>
          <a:srgbClr val="000066"/>
        </a:solidFill>
        <a:latin typeface="Arial" charset="0"/>
        <a:ea typeface="ＭＳ Ｐゴシック" charset="-128"/>
        <a:cs typeface="+mn-cs"/>
      </a:defRPr>
    </a:lvl8pPr>
    <a:lvl9pPr marL="3657600" algn="l" defTabSz="914400" rtl="0" eaLnBrk="1" latinLnBrk="0" hangingPunct="1">
      <a:defRPr kumimoji="1" sz="1400" b="1" kern="1200">
        <a:solidFill>
          <a:srgbClr val="000066"/>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FF"/>
    <a:srgbClr val="0000FF"/>
    <a:srgbClr val="FFFFFF"/>
    <a:srgbClr val="FFCCFF"/>
    <a:srgbClr val="FFFFCC"/>
    <a:srgbClr val="99CCFF"/>
    <a:srgbClr val="DCE6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27" autoAdjust="0"/>
    <p:restoredTop sz="94667" autoAdjust="0"/>
  </p:normalViewPr>
  <p:slideViewPr>
    <p:cSldViewPr>
      <p:cViewPr>
        <p:scale>
          <a:sx n="100" d="100"/>
          <a:sy n="100" d="100"/>
        </p:scale>
        <p:origin x="-1974" y="-36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72" y="-9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9575" cy="495300"/>
          </a:xfrm>
          <a:prstGeom prst="rect">
            <a:avLst/>
          </a:prstGeom>
          <a:noFill/>
          <a:ln w="9525">
            <a:noFill/>
            <a:miter lim="800000"/>
            <a:headEnd/>
            <a:tailEnd/>
          </a:ln>
        </p:spPr>
        <p:txBody>
          <a:bodyPr vert="horz" wrap="square" lIns="92176" tIns="46088" rIns="92176" bIns="46088" numCol="1" anchor="t" anchorCtr="0" compatLnSpc="1">
            <a:prstTxWarp prst="textNoShape">
              <a:avLst/>
            </a:prstTxWarp>
          </a:bodyPr>
          <a:lstStyle>
            <a:lvl1pPr defTabSz="912375">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4450" y="0"/>
            <a:ext cx="2949575" cy="495300"/>
          </a:xfrm>
          <a:prstGeom prst="rect">
            <a:avLst/>
          </a:prstGeom>
          <a:noFill/>
          <a:ln w="9525">
            <a:noFill/>
            <a:miter lim="800000"/>
            <a:headEnd/>
            <a:tailEnd/>
          </a:ln>
        </p:spPr>
        <p:txBody>
          <a:bodyPr vert="horz" wrap="square" lIns="92176" tIns="46088" rIns="92176" bIns="46088" numCol="1" anchor="t" anchorCtr="0" compatLnSpc="1">
            <a:prstTxWarp prst="textNoShape">
              <a:avLst/>
            </a:prstTxWarp>
          </a:bodyPr>
          <a:lstStyle>
            <a:lvl1pPr algn="r" defTabSz="912375">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0" y="9442450"/>
            <a:ext cx="2949575" cy="495300"/>
          </a:xfrm>
          <a:prstGeom prst="rect">
            <a:avLst/>
          </a:prstGeom>
          <a:noFill/>
          <a:ln w="9525">
            <a:noFill/>
            <a:miter lim="800000"/>
            <a:headEnd/>
            <a:tailEnd/>
          </a:ln>
        </p:spPr>
        <p:txBody>
          <a:bodyPr vert="horz" wrap="square" lIns="92176" tIns="46088" rIns="92176" bIns="46088" numCol="1" anchor="b" anchorCtr="0" compatLnSpc="1">
            <a:prstTxWarp prst="textNoShape">
              <a:avLst/>
            </a:prstTxWarp>
          </a:bodyPr>
          <a:lstStyle>
            <a:lvl1pPr defTabSz="912375">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4450" y="9442450"/>
            <a:ext cx="2949575" cy="495300"/>
          </a:xfrm>
          <a:prstGeom prst="rect">
            <a:avLst/>
          </a:prstGeom>
          <a:noFill/>
          <a:ln w="9525">
            <a:noFill/>
            <a:miter lim="800000"/>
            <a:headEnd/>
            <a:tailEnd/>
          </a:ln>
        </p:spPr>
        <p:txBody>
          <a:bodyPr vert="horz" wrap="square" lIns="92176" tIns="46088" rIns="92176" bIns="46088" numCol="1" anchor="b" anchorCtr="0" compatLnSpc="1">
            <a:prstTxWarp prst="textNoShape">
              <a:avLst/>
            </a:prstTxWarp>
          </a:bodyPr>
          <a:lstStyle>
            <a:lvl1pPr algn="r" defTabSz="912375">
              <a:buFontTx/>
              <a:buNone/>
              <a:defRPr sz="1200" b="0">
                <a:solidFill>
                  <a:schemeClr val="tx1"/>
                </a:solidFill>
                <a:latin typeface="Arial" charset="0"/>
                <a:ea typeface="ＭＳ Ｐゴシック" pitchFamily="50" charset="-128"/>
              </a:defRPr>
            </a:lvl1pPr>
          </a:lstStyle>
          <a:p>
            <a:pPr>
              <a:defRPr/>
            </a:pPr>
            <a:fld id="{B58A0D0E-1957-4DC4-ABD1-057A2D77ABFB}" type="slidenum">
              <a:rPr lang="en-US" altLang="ja-JP"/>
              <a:pPr>
                <a:defRPr/>
              </a:pPr>
              <a:t>‹#›</a:t>
            </a:fld>
            <a:endParaRPr lang="en-US" altLang="ja-JP" dirty="0"/>
          </a:p>
        </p:txBody>
      </p:sp>
    </p:spTree>
    <p:extLst>
      <p:ext uri="{BB962C8B-B14F-4D97-AF65-F5344CB8AC3E}">
        <p14:creationId xmlns:p14="http://schemas.microsoft.com/office/powerpoint/2010/main" val="3477653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9575" cy="495300"/>
          </a:xfrm>
          <a:prstGeom prst="rect">
            <a:avLst/>
          </a:prstGeom>
          <a:noFill/>
          <a:ln w="9525">
            <a:noFill/>
            <a:miter lim="800000"/>
            <a:headEnd/>
            <a:tailEnd/>
          </a:ln>
        </p:spPr>
        <p:txBody>
          <a:bodyPr vert="horz" wrap="square" lIns="92176" tIns="46088" rIns="92176" bIns="46088" numCol="1" anchor="t" anchorCtr="0" compatLnSpc="1">
            <a:prstTxWarp prst="textNoShape">
              <a:avLst/>
            </a:prstTxWarp>
          </a:bodyPr>
          <a:lstStyle>
            <a:lvl1pPr defTabSz="912375">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54450" y="0"/>
            <a:ext cx="2949575" cy="495300"/>
          </a:xfrm>
          <a:prstGeom prst="rect">
            <a:avLst/>
          </a:prstGeom>
          <a:noFill/>
          <a:ln w="9525">
            <a:noFill/>
            <a:miter lim="800000"/>
            <a:headEnd/>
            <a:tailEnd/>
          </a:ln>
        </p:spPr>
        <p:txBody>
          <a:bodyPr vert="horz" wrap="square" lIns="92176" tIns="46088" rIns="92176" bIns="46088" numCol="1" anchor="t" anchorCtr="0" compatLnSpc="1">
            <a:prstTxWarp prst="textNoShape">
              <a:avLst/>
            </a:prstTxWarp>
          </a:bodyPr>
          <a:lstStyle>
            <a:lvl1pPr algn="r" defTabSz="912375">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709613" y="744538"/>
            <a:ext cx="5386387"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7863" y="4721225"/>
            <a:ext cx="5449887" cy="4473575"/>
          </a:xfrm>
          <a:prstGeom prst="rect">
            <a:avLst/>
          </a:prstGeom>
          <a:noFill/>
          <a:ln w="9525">
            <a:noFill/>
            <a:miter lim="800000"/>
            <a:headEnd/>
            <a:tailEnd/>
          </a:ln>
        </p:spPr>
        <p:txBody>
          <a:bodyPr vert="horz" wrap="square" lIns="92176" tIns="46088" rIns="92176" bIns="4608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9442450"/>
            <a:ext cx="2949575" cy="495300"/>
          </a:xfrm>
          <a:prstGeom prst="rect">
            <a:avLst/>
          </a:prstGeom>
          <a:noFill/>
          <a:ln w="9525">
            <a:noFill/>
            <a:miter lim="800000"/>
            <a:headEnd/>
            <a:tailEnd/>
          </a:ln>
        </p:spPr>
        <p:txBody>
          <a:bodyPr vert="horz" wrap="square" lIns="92176" tIns="46088" rIns="92176" bIns="46088" numCol="1" anchor="b" anchorCtr="0" compatLnSpc="1">
            <a:prstTxWarp prst="textNoShape">
              <a:avLst/>
            </a:prstTxWarp>
          </a:bodyPr>
          <a:lstStyle>
            <a:lvl1pPr defTabSz="912375">
              <a:buFontTx/>
              <a:buNone/>
              <a:defRPr sz="1200" b="0">
                <a:solidFill>
                  <a:schemeClr val="tx1"/>
                </a:solidFill>
                <a:latin typeface="Arial"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4450" y="9442450"/>
            <a:ext cx="2949575" cy="495300"/>
          </a:xfrm>
          <a:prstGeom prst="rect">
            <a:avLst/>
          </a:prstGeom>
          <a:noFill/>
          <a:ln w="9525">
            <a:noFill/>
            <a:miter lim="800000"/>
            <a:headEnd/>
            <a:tailEnd/>
          </a:ln>
        </p:spPr>
        <p:txBody>
          <a:bodyPr vert="horz" wrap="square" lIns="92176" tIns="46088" rIns="92176" bIns="46088" numCol="1" anchor="b" anchorCtr="0" compatLnSpc="1">
            <a:prstTxWarp prst="textNoShape">
              <a:avLst/>
            </a:prstTxWarp>
          </a:bodyPr>
          <a:lstStyle>
            <a:lvl1pPr algn="r" defTabSz="912375">
              <a:buFontTx/>
              <a:buNone/>
              <a:defRPr sz="1200" b="0">
                <a:solidFill>
                  <a:schemeClr val="tx1"/>
                </a:solidFill>
                <a:latin typeface="Arial" charset="0"/>
                <a:ea typeface="ＭＳ Ｐゴシック" pitchFamily="50" charset="-128"/>
              </a:defRPr>
            </a:lvl1pPr>
          </a:lstStyle>
          <a:p>
            <a:pPr>
              <a:defRPr/>
            </a:pPr>
            <a:fld id="{0D0F6D20-684C-4F0F-B43C-24014948F6EA}" type="slidenum">
              <a:rPr lang="en-US" altLang="ja-JP"/>
              <a:pPr>
                <a:defRPr/>
              </a:pPr>
              <a:t>‹#›</a:t>
            </a:fld>
            <a:endParaRPr lang="en-US" altLang="ja-JP" dirty="0"/>
          </a:p>
        </p:txBody>
      </p:sp>
    </p:spTree>
    <p:extLst>
      <p:ext uri="{BB962C8B-B14F-4D97-AF65-F5344CB8AC3E}">
        <p14:creationId xmlns:p14="http://schemas.microsoft.com/office/powerpoint/2010/main" val="29896365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pitchFamily="-112" charset="-128"/>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pitchFamily="-112" charset="-128"/>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pitchFamily="-112" charset="-128"/>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pitchFamily="-112" charset="-128"/>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pitchFamily="-112" charset="-128"/>
      </a:defRPr>
    </a:lvl5pPr>
    <a:lvl6pPr marL="2284538" algn="l" defTabSz="913815" rtl="0" eaLnBrk="1" latinLnBrk="0" hangingPunct="1">
      <a:defRPr kumimoji="1" sz="1200" kern="1200">
        <a:solidFill>
          <a:schemeClr val="tx1"/>
        </a:solidFill>
        <a:latin typeface="+mn-lt"/>
        <a:ea typeface="+mn-ea"/>
        <a:cs typeface="+mn-cs"/>
      </a:defRPr>
    </a:lvl6pPr>
    <a:lvl7pPr marL="2741445" algn="l" defTabSz="913815" rtl="0" eaLnBrk="1" latinLnBrk="0" hangingPunct="1">
      <a:defRPr kumimoji="1" sz="1200" kern="1200">
        <a:solidFill>
          <a:schemeClr val="tx1"/>
        </a:solidFill>
        <a:latin typeface="+mn-lt"/>
        <a:ea typeface="+mn-ea"/>
        <a:cs typeface="+mn-cs"/>
      </a:defRPr>
    </a:lvl7pPr>
    <a:lvl8pPr marL="3198355" algn="l" defTabSz="913815" rtl="0" eaLnBrk="1" latinLnBrk="0" hangingPunct="1">
      <a:defRPr kumimoji="1" sz="1200" kern="1200">
        <a:solidFill>
          <a:schemeClr val="tx1"/>
        </a:solidFill>
        <a:latin typeface="+mn-lt"/>
        <a:ea typeface="+mn-ea"/>
        <a:cs typeface="+mn-cs"/>
      </a:defRPr>
    </a:lvl8pPr>
    <a:lvl9pPr marL="3655260" algn="l" defTabSz="913815"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11"/>
          <p:cNvSpPr>
            <a:spLocks noChangeArrowheads="1"/>
          </p:cNvSpPr>
          <p:nvPr/>
        </p:nvSpPr>
        <p:spPr bwMode="auto">
          <a:xfrm flipV="1">
            <a:off x="128588" y="549275"/>
            <a:ext cx="9577387" cy="71438"/>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lIns="91380" tIns="45690" rIns="91380" bIns="45690" anchor="ctr"/>
          <a:lstStyle/>
          <a:p>
            <a:endParaRPr lang="ja-JP" altLang="en-US" sz="1800" b="0">
              <a:solidFill>
                <a:schemeClr val="tx1"/>
              </a:solidFill>
            </a:endParaRPr>
          </a:p>
        </p:txBody>
      </p:sp>
      <p:sp>
        <p:nvSpPr>
          <p:cNvPr id="6146" name="Rectangle 2"/>
          <p:cNvSpPr>
            <a:spLocks noGrp="1" noChangeArrowheads="1"/>
          </p:cNvSpPr>
          <p:nvPr>
            <p:ph type="ctrTitle"/>
          </p:nvPr>
        </p:nvSpPr>
        <p:spPr>
          <a:xfrm>
            <a:off x="985850" y="2205038"/>
            <a:ext cx="8791575" cy="792162"/>
          </a:xfrm>
        </p:spPr>
        <p:txBody>
          <a:bodyPr/>
          <a:lstStyle>
            <a:lvl1pPr>
              <a:defRPr sz="3200"/>
            </a:lvl1pPr>
          </a:lstStyle>
          <a:p>
            <a:r>
              <a:rPr lang="en-US" altLang="ja-JP"/>
              <a:t>○○○</a:t>
            </a:r>
            <a:r>
              <a:rPr lang="ja-JP" altLang="en-US"/>
              <a:t>の現状について（丸ゴシック</a:t>
            </a:r>
            <a:r>
              <a:rPr lang="en-US" altLang="ja-JP"/>
              <a:t>32</a:t>
            </a:r>
            <a:r>
              <a:rPr lang="ja-JP" altLang="en-US"/>
              <a:t>～</a:t>
            </a:r>
            <a:r>
              <a:rPr lang="en-US" altLang="ja-JP"/>
              <a:t>44P</a:t>
            </a:r>
            <a:r>
              <a:rPr lang="ja-JP" altLang="en-US"/>
              <a:t>）</a:t>
            </a:r>
          </a:p>
        </p:txBody>
      </p:sp>
      <p:sp>
        <p:nvSpPr>
          <p:cNvPr id="6147" name="Rectangle 3"/>
          <p:cNvSpPr>
            <a:spLocks noGrp="1" noChangeArrowheads="1"/>
          </p:cNvSpPr>
          <p:nvPr>
            <p:ph type="subTitle" idx="1"/>
          </p:nvPr>
        </p:nvSpPr>
        <p:spPr>
          <a:xfrm>
            <a:off x="2073275" y="4581525"/>
            <a:ext cx="6934200" cy="1512888"/>
          </a:xfrm>
        </p:spPr>
        <p:txBody>
          <a:bodyPr/>
          <a:lstStyle>
            <a:lvl1pPr marL="0" indent="0" algn="r">
              <a:buFont typeface="Wingdings" pitchFamily="2" charset="2"/>
              <a:buNone/>
              <a:defRPr sz="2400" b="1">
                <a:solidFill>
                  <a:schemeClr val="hlink"/>
                </a:solidFill>
              </a:defRPr>
            </a:lvl1pPr>
          </a:lstStyle>
          <a:p>
            <a:r>
              <a:rPr lang="ja-JP" altLang="en-US"/>
              <a:t>平成１９年４月２４日</a:t>
            </a:r>
          </a:p>
          <a:p>
            <a:r>
              <a:rPr lang="ja-JP" altLang="en-US"/>
              <a:t>大臣官房　総務課</a:t>
            </a:r>
          </a:p>
          <a:p>
            <a:r>
              <a:rPr lang="ja-JP" altLang="en-US"/>
              <a:t>●●太郎</a:t>
            </a:r>
          </a:p>
        </p:txBody>
      </p:sp>
      <p:sp>
        <p:nvSpPr>
          <p:cNvPr id="5" name="スライド番号プレースホルダ 10"/>
          <p:cNvSpPr>
            <a:spLocks noGrp="1"/>
          </p:cNvSpPr>
          <p:nvPr>
            <p:ph type="sldNum" sz="quarter" idx="10"/>
          </p:nvPr>
        </p:nvSpPr>
        <p:spPr/>
        <p:txBody>
          <a:bodyPr/>
          <a:lstStyle>
            <a:lvl1pPr>
              <a:defRPr/>
            </a:lvl1pPr>
          </a:lstStyle>
          <a:p>
            <a:pPr>
              <a:defRPr/>
            </a:pPr>
            <a:fld id="{47C6DADC-B2BD-4715-A351-1F93E939637F}" type="slidenum">
              <a:rPr lang="en-US" altLang="ja-JP"/>
              <a:pPr>
                <a:defRPr/>
              </a:pPr>
              <a:t>‹#›</a:t>
            </a:fld>
            <a:endParaRPr lang="en-US" altLang="ja-JP" dirty="0"/>
          </a:p>
        </p:txBody>
      </p:sp>
    </p:spTree>
    <p:extLst>
      <p:ext uri="{BB962C8B-B14F-4D97-AF65-F5344CB8AC3E}">
        <p14:creationId xmlns:p14="http://schemas.microsoft.com/office/powerpoint/2010/main" val="1931559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6908" indent="0">
              <a:buNone/>
              <a:defRPr sz="2800"/>
            </a:lvl2pPr>
            <a:lvl3pPr marL="913815" indent="0">
              <a:buNone/>
              <a:defRPr sz="2400"/>
            </a:lvl3pPr>
            <a:lvl4pPr marL="1370724" indent="0">
              <a:buNone/>
              <a:defRPr sz="2000"/>
            </a:lvl4pPr>
            <a:lvl5pPr marL="1827630" indent="0">
              <a:buNone/>
              <a:defRPr sz="2000"/>
            </a:lvl5pPr>
            <a:lvl6pPr marL="2284538" indent="0">
              <a:buNone/>
              <a:defRPr sz="2000"/>
            </a:lvl6pPr>
            <a:lvl7pPr marL="2741445" indent="0">
              <a:buNone/>
              <a:defRPr sz="2000"/>
            </a:lvl7pPr>
            <a:lvl8pPr marL="3198355" indent="0">
              <a:buNone/>
              <a:defRPr sz="2000"/>
            </a:lvl8pPr>
            <a:lvl9pPr marL="365526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6908" indent="0">
              <a:buNone/>
              <a:defRPr sz="1200"/>
            </a:lvl2pPr>
            <a:lvl3pPr marL="913815" indent="0">
              <a:buNone/>
              <a:defRPr sz="1000"/>
            </a:lvl3pPr>
            <a:lvl4pPr marL="1370724" indent="0">
              <a:buNone/>
              <a:defRPr sz="900"/>
            </a:lvl4pPr>
            <a:lvl5pPr marL="1827630" indent="0">
              <a:buNone/>
              <a:defRPr sz="900"/>
            </a:lvl5pPr>
            <a:lvl6pPr marL="2284538" indent="0">
              <a:buNone/>
              <a:defRPr sz="900"/>
            </a:lvl6pPr>
            <a:lvl7pPr marL="2741445" indent="0">
              <a:buNone/>
              <a:defRPr sz="900"/>
            </a:lvl7pPr>
            <a:lvl8pPr marL="3198355" indent="0">
              <a:buNone/>
              <a:defRPr sz="900"/>
            </a:lvl8pPr>
            <a:lvl9pPr marL="365526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C663CDEA-A637-4DA2-8EEE-712F57A33DB1}" type="slidenum">
              <a:rPr lang="en-US" altLang="ja-JP"/>
              <a:pPr>
                <a:defRPr/>
              </a:pPr>
              <a:t>‹#›</a:t>
            </a:fld>
            <a:endParaRPr lang="en-US" altLang="ja-JP" dirty="0"/>
          </a:p>
        </p:txBody>
      </p:sp>
    </p:spTree>
    <p:extLst>
      <p:ext uri="{BB962C8B-B14F-4D97-AF65-F5344CB8AC3E}">
        <p14:creationId xmlns:p14="http://schemas.microsoft.com/office/powerpoint/2010/main" val="171209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4B2DC6DF-3C5C-4778-979A-BFADB7B5233C}" type="slidenum">
              <a:rPr lang="en-US" altLang="ja-JP"/>
              <a:pPr>
                <a:defRPr/>
              </a:pPr>
              <a:t>‹#›</a:t>
            </a:fld>
            <a:endParaRPr lang="en-US" altLang="ja-JP" dirty="0"/>
          </a:p>
        </p:txBody>
      </p:sp>
    </p:spTree>
    <p:extLst>
      <p:ext uri="{BB962C8B-B14F-4D97-AF65-F5344CB8AC3E}">
        <p14:creationId xmlns:p14="http://schemas.microsoft.com/office/powerpoint/2010/main" val="4146850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77102" y="115892"/>
            <a:ext cx="2357438" cy="22320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0037" y="115892"/>
            <a:ext cx="6924675" cy="22320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93FA151C-A0DB-4305-B781-4E8248195F82}" type="slidenum">
              <a:rPr lang="en-US" altLang="ja-JP"/>
              <a:pPr>
                <a:defRPr/>
              </a:pPr>
              <a:t>‹#›</a:t>
            </a:fld>
            <a:endParaRPr lang="en-US" altLang="ja-JP" dirty="0"/>
          </a:p>
        </p:txBody>
      </p:sp>
    </p:spTree>
    <p:extLst>
      <p:ext uri="{BB962C8B-B14F-4D97-AF65-F5344CB8AC3E}">
        <p14:creationId xmlns:p14="http://schemas.microsoft.com/office/powerpoint/2010/main" val="60860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AAD97457-BA17-420F-AAEA-DB2939FA41B3}" type="slidenum">
              <a:rPr lang="en-US" altLang="ja-JP"/>
              <a:pPr>
                <a:defRPr/>
              </a:pPr>
              <a:t>‹#›</a:t>
            </a:fld>
            <a:endParaRPr lang="en-US" altLang="ja-JP" dirty="0"/>
          </a:p>
        </p:txBody>
      </p:sp>
    </p:spTree>
    <p:extLst>
      <p:ext uri="{BB962C8B-B14F-4D97-AF65-F5344CB8AC3E}">
        <p14:creationId xmlns:p14="http://schemas.microsoft.com/office/powerpoint/2010/main" val="1475323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518F72F5-5A71-4811-82C8-3FCA00AB4D3F}" type="slidenum">
              <a:rPr lang="en-US" altLang="ja-JP"/>
              <a:pPr>
                <a:defRPr/>
              </a:pPr>
              <a:t>‹#›</a:t>
            </a:fld>
            <a:endParaRPr lang="en-US" altLang="ja-JP" dirty="0"/>
          </a:p>
        </p:txBody>
      </p:sp>
    </p:spTree>
    <p:extLst>
      <p:ext uri="{BB962C8B-B14F-4D97-AF65-F5344CB8AC3E}">
        <p14:creationId xmlns:p14="http://schemas.microsoft.com/office/powerpoint/2010/main" val="1674837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4"/>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6908" indent="0">
              <a:buNone/>
              <a:defRPr sz="1800"/>
            </a:lvl2pPr>
            <a:lvl3pPr marL="913815" indent="0">
              <a:buNone/>
              <a:defRPr sz="1600"/>
            </a:lvl3pPr>
            <a:lvl4pPr marL="1370724" indent="0">
              <a:buNone/>
              <a:defRPr sz="1400"/>
            </a:lvl4pPr>
            <a:lvl5pPr marL="1827630" indent="0">
              <a:buNone/>
              <a:defRPr sz="1400"/>
            </a:lvl5pPr>
            <a:lvl6pPr marL="2284538" indent="0">
              <a:buNone/>
              <a:defRPr sz="1400"/>
            </a:lvl6pPr>
            <a:lvl7pPr marL="2741445" indent="0">
              <a:buNone/>
              <a:defRPr sz="1400"/>
            </a:lvl7pPr>
            <a:lvl8pPr marL="3198355" indent="0">
              <a:buNone/>
              <a:defRPr sz="1400"/>
            </a:lvl8pPr>
            <a:lvl9pPr marL="365526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49D6EB5A-D756-4585-BFA9-D3E1CBE6764C}" type="slidenum">
              <a:rPr lang="en-US" altLang="ja-JP"/>
              <a:pPr>
                <a:defRPr/>
              </a:pPr>
              <a:t>‹#›</a:t>
            </a:fld>
            <a:endParaRPr lang="en-US" altLang="ja-JP" dirty="0"/>
          </a:p>
        </p:txBody>
      </p:sp>
    </p:spTree>
    <p:extLst>
      <p:ext uri="{BB962C8B-B14F-4D97-AF65-F5344CB8AC3E}">
        <p14:creationId xmlns:p14="http://schemas.microsoft.com/office/powerpoint/2010/main" val="4091414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71475" y="836620"/>
            <a:ext cx="46053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2" y="836620"/>
            <a:ext cx="4605338"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CF4EF205-282A-49C4-900B-7A3B31D461EF}" type="slidenum">
              <a:rPr lang="en-US" altLang="ja-JP"/>
              <a:pPr>
                <a:defRPr/>
              </a:pPr>
              <a:t>‹#›</a:t>
            </a:fld>
            <a:endParaRPr lang="en-US" altLang="ja-JP" dirty="0"/>
          </a:p>
        </p:txBody>
      </p:sp>
    </p:spTree>
    <p:extLst>
      <p:ext uri="{BB962C8B-B14F-4D97-AF65-F5344CB8AC3E}">
        <p14:creationId xmlns:p14="http://schemas.microsoft.com/office/powerpoint/2010/main" val="42323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6908" indent="0">
              <a:buNone/>
              <a:defRPr sz="2000" b="1"/>
            </a:lvl2pPr>
            <a:lvl3pPr marL="913815" indent="0">
              <a:buNone/>
              <a:defRPr sz="1800" b="1"/>
            </a:lvl3pPr>
            <a:lvl4pPr marL="1370724" indent="0">
              <a:buNone/>
              <a:defRPr sz="1600" b="1"/>
            </a:lvl4pPr>
            <a:lvl5pPr marL="1827630" indent="0">
              <a:buNone/>
              <a:defRPr sz="1600" b="1"/>
            </a:lvl5pPr>
            <a:lvl6pPr marL="2284538" indent="0">
              <a:buNone/>
              <a:defRPr sz="1600" b="1"/>
            </a:lvl6pPr>
            <a:lvl7pPr marL="2741445" indent="0">
              <a:buNone/>
              <a:defRPr sz="1600" b="1"/>
            </a:lvl7pPr>
            <a:lvl8pPr marL="3198355" indent="0">
              <a:buNone/>
              <a:defRPr sz="1600" b="1"/>
            </a:lvl8pPr>
            <a:lvl9pPr marL="365526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84" y="1535113"/>
            <a:ext cx="4378325" cy="639762"/>
          </a:xfrm>
        </p:spPr>
        <p:txBody>
          <a:bodyPr anchor="b"/>
          <a:lstStyle>
            <a:lvl1pPr marL="0" indent="0">
              <a:buNone/>
              <a:defRPr sz="2400" b="1"/>
            </a:lvl1pPr>
            <a:lvl2pPr marL="456908" indent="0">
              <a:buNone/>
              <a:defRPr sz="2000" b="1"/>
            </a:lvl2pPr>
            <a:lvl3pPr marL="913815" indent="0">
              <a:buNone/>
              <a:defRPr sz="1800" b="1"/>
            </a:lvl3pPr>
            <a:lvl4pPr marL="1370724" indent="0">
              <a:buNone/>
              <a:defRPr sz="1600" b="1"/>
            </a:lvl4pPr>
            <a:lvl5pPr marL="1827630" indent="0">
              <a:buNone/>
              <a:defRPr sz="1600" b="1"/>
            </a:lvl5pPr>
            <a:lvl6pPr marL="2284538" indent="0">
              <a:buNone/>
              <a:defRPr sz="1600" b="1"/>
            </a:lvl6pPr>
            <a:lvl7pPr marL="2741445" indent="0">
              <a:buNone/>
              <a:defRPr sz="1600" b="1"/>
            </a:lvl7pPr>
            <a:lvl8pPr marL="3198355" indent="0">
              <a:buNone/>
              <a:defRPr sz="1600" b="1"/>
            </a:lvl8pPr>
            <a:lvl9pPr marL="365526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84"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991CC93E-1D9C-418A-8671-AD48503F72D3}" type="slidenum">
              <a:rPr lang="en-US" altLang="ja-JP"/>
              <a:pPr>
                <a:defRPr/>
              </a:pPr>
              <a:t>‹#›</a:t>
            </a:fld>
            <a:endParaRPr lang="en-US" altLang="ja-JP" dirty="0"/>
          </a:p>
        </p:txBody>
      </p:sp>
    </p:spTree>
    <p:extLst>
      <p:ext uri="{BB962C8B-B14F-4D97-AF65-F5344CB8AC3E}">
        <p14:creationId xmlns:p14="http://schemas.microsoft.com/office/powerpoint/2010/main" val="3672260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2A30D8A4-59C0-4993-8614-CC889CE5577D}" type="slidenum">
              <a:rPr lang="en-US" altLang="ja-JP"/>
              <a:pPr>
                <a:defRPr/>
              </a:pPr>
              <a:t>‹#›</a:t>
            </a:fld>
            <a:endParaRPr lang="en-US" altLang="ja-JP" dirty="0"/>
          </a:p>
        </p:txBody>
      </p:sp>
    </p:spTree>
    <p:extLst>
      <p:ext uri="{BB962C8B-B14F-4D97-AF65-F5344CB8AC3E}">
        <p14:creationId xmlns:p14="http://schemas.microsoft.com/office/powerpoint/2010/main" val="4169111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C80F2C0-68F4-43E5-8EF8-79056CE0F738}" type="slidenum">
              <a:rPr lang="en-US" altLang="ja-JP"/>
              <a:pPr>
                <a:defRPr/>
              </a:pPr>
              <a:t>‹#›</a:t>
            </a:fld>
            <a:endParaRPr lang="en-US" altLang="ja-JP" dirty="0"/>
          </a:p>
        </p:txBody>
      </p:sp>
    </p:spTree>
    <p:extLst>
      <p:ext uri="{BB962C8B-B14F-4D97-AF65-F5344CB8AC3E}">
        <p14:creationId xmlns:p14="http://schemas.microsoft.com/office/powerpoint/2010/main" val="250361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63"/>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4" y="1435109"/>
            <a:ext cx="3259138" cy="4691063"/>
          </a:xfrm>
        </p:spPr>
        <p:txBody>
          <a:bodyPr/>
          <a:lstStyle>
            <a:lvl1pPr marL="0" indent="0">
              <a:buNone/>
              <a:defRPr sz="1400"/>
            </a:lvl1pPr>
            <a:lvl2pPr marL="456908" indent="0">
              <a:buNone/>
              <a:defRPr sz="1200"/>
            </a:lvl2pPr>
            <a:lvl3pPr marL="913815" indent="0">
              <a:buNone/>
              <a:defRPr sz="1000"/>
            </a:lvl3pPr>
            <a:lvl4pPr marL="1370724" indent="0">
              <a:buNone/>
              <a:defRPr sz="900"/>
            </a:lvl4pPr>
            <a:lvl5pPr marL="1827630" indent="0">
              <a:buNone/>
              <a:defRPr sz="900"/>
            </a:lvl5pPr>
            <a:lvl6pPr marL="2284538" indent="0">
              <a:buNone/>
              <a:defRPr sz="900"/>
            </a:lvl6pPr>
            <a:lvl7pPr marL="2741445" indent="0">
              <a:buNone/>
              <a:defRPr sz="900"/>
            </a:lvl7pPr>
            <a:lvl8pPr marL="3198355" indent="0">
              <a:buNone/>
              <a:defRPr sz="900"/>
            </a:lvl8pPr>
            <a:lvl9pPr marL="365526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2EE955BD-C40E-40EC-9847-F3BD8D20DAC6}" type="slidenum">
              <a:rPr lang="en-US" altLang="ja-JP"/>
              <a:pPr>
                <a:defRPr/>
              </a:pPr>
              <a:t>‹#›</a:t>
            </a:fld>
            <a:endParaRPr lang="en-US" altLang="ja-JP" dirty="0"/>
          </a:p>
        </p:txBody>
      </p:sp>
    </p:spTree>
    <p:extLst>
      <p:ext uri="{BB962C8B-B14F-4D97-AF65-F5344CB8AC3E}">
        <p14:creationId xmlns:p14="http://schemas.microsoft.com/office/powerpoint/2010/main" val="2668865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0025" y="115888"/>
            <a:ext cx="792162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0" rIns="91380" bIns="45690" numCol="1" anchor="ctr" anchorCtr="0" compatLnSpc="1">
            <a:prstTxWarp prst="textNoShape">
              <a:avLst/>
            </a:prstTxWarp>
          </a:bodyPr>
          <a:lstStyle/>
          <a:p>
            <a:pPr lvl="0"/>
            <a:r>
              <a:rPr lang="ja-JP" altLang="en-US" smtClean="0"/>
              <a:t>１．タイトル　</a:t>
            </a:r>
          </a:p>
        </p:txBody>
      </p:sp>
      <p:sp>
        <p:nvSpPr>
          <p:cNvPr id="1030" name="Rectangle 6"/>
          <p:cNvSpPr>
            <a:spLocks noGrp="1" noChangeArrowheads="1"/>
          </p:cNvSpPr>
          <p:nvPr>
            <p:ph type="sldNum" sz="quarter" idx="4"/>
          </p:nvPr>
        </p:nvSpPr>
        <p:spPr bwMode="auto">
          <a:xfrm>
            <a:off x="7610475" y="6553200"/>
            <a:ext cx="2311400" cy="476250"/>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r">
              <a:buFontTx/>
              <a:buNone/>
              <a:defRPr sz="1400" b="0">
                <a:solidFill>
                  <a:schemeClr val="tx1"/>
                </a:solidFill>
                <a:latin typeface="Arial" pitchFamily="34" charset="0"/>
                <a:ea typeface="ＭＳ Ｐゴシック" pitchFamily="50" charset="-128"/>
              </a:defRPr>
            </a:lvl1pPr>
          </a:lstStyle>
          <a:p>
            <a:pPr>
              <a:defRPr/>
            </a:pPr>
            <a:fld id="{FF97A0B5-4244-407B-9ED5-315A20B2872B}" type="slidenum">
              <a:rPr lang="en-US" altLang="ja-JP"/>
              <a:pPr>
                <a:defRPr/>
              </a:pPr>
              <a:t>‹#›</a:t>
            </a:fld>
            <a:endParaRPr lang="en-US" altLang="ja-JP" dirty="0"/>
          </a:p>
        </p:txBody>
      </p:sp>
      <p:sp>
        <p:nvSpPr>
          <p:cNvPr id="1028" name="Rectangle 25"/>
          <p:cNvSpPr>
            <a:spLocks noGrp="1" noChangeArrowheads="1"/>
          </p:cNvSpPr>
          <p:nvPr>
            <p:ph type="body" idx="1"/>
          </p:nvPr>
        </p:nvSpPr>
        <p:spPr bwMode="auto">
          <a:xfrm>
            <a:off x="271463" y="836613"/>
            <a:ext cx="9363075"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0" rIns="91380" bIns="45690" numCol="1" anchor="t" anchorCtr="0" compatLnSpc="1">
            <a:prstTxWarp prst="textNoShape">
              <a:avLst/>
            </a:prstTxWarp>
          </a:bodyPr>
          <a:lstStyle/>
          <a:p>
            <a:pPr lvl="0"/>
            <a:r>
              <a:rPr lang="ja-JP" altLang="en-US" smtClean="0"/>
              <a:t>第１レベル　（１６～１８Ｐ）</a:t>
            </a:r>
          </a:p>
          <a:p>
            <a:pPr lvl="1"/>
            <a:r>
              <a:rPr lang="ja-JP" altLang="en-US" smtClean="0"/>
              <a:t>第 </a:t>
            </a:r>
            <a:r>
              <a:rPr lang="en-US" altLang="ja-JP" smtClean="0"/>
              <a:t>2 </a:t>
            </a:r>
            <a:r>
              <a:rPr lang="ja-JP" altLang="en-US" smtClean="0"/>
              <a:t>レベル　　（１６Ｐ）</a:t>
            </a:r>
          </a:p>
          <a:p>
            <a:pPr lvl="2"/>
            <a:r>
              <a:rPr lang="ja-JP" altLang="en-US" smtClean="0"/>
              <a:t>第３レベル　　　　　　（１４Ｐ～１６Ｐ）</a:t>
            </a:r>
          </a:p>
        </p:txBody>
      </p:sp>
      <p:sp>
        <p:nvSpPr>
          <p:cNvPr id="1029" name="AutoShape 31"/>
          <p:cNvSpPr>
            <a:spLocks noChangeArrowheads="1"/>
          </p:cNvSpPr>
          <p:nvPr/>
        </p:nvSpPr>
        <p:spPr bwMode="auto">
          <a:xfrm flipV="1">
            <a:off x="200025" y="549275"/>
            <a:ext cx="9705975" cy="76200"/>
          </a:xfrm>
          <a:prstGeom prst="roundRect">
            <a:avLst>
              <a:gd name="adj" fmla="val 16667"/>
            </a:avLst>
          </a:prstGeom>
          <a:gradFill rotWithShape="1">
            <a:gsLst>
              <a:gs pos="0">
                <a:srgbClr val="3333FF"/>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lIns="91380" tIns="45690" rIns="91380" bIns="45690" anchor="ctr"/>
          <a:lstStyle/>
          <a:p>
            <a:endParaRPr lang="ja-JP" altLang="en-US" sz="1800" b="0">
              <a:solidFill>
                <a:schemeClr val="tx1"/>
              </a:solidFill>
            </a:endParaRPr>
          </a:p>
        </p:txBody>
      </p:sp>
    </p:spTree>
  </p:cSld>
  <p:clrMap bg1="lt1" tx1="dk1" bg2="lt2" tx2="dk2" accent1="accent1" accent2="accent2" accent3="accent3" accent4="accent4" accent5="accent5" accent6="accent6" hlink="hlink" folHlink="folHlink"/>
  <p:sldLayoutIdLst>
    <p:sldLayoutId id="2147485743" r:id="rId1"/>
    <p:sldLayoutId id="2147485732" r:id="rId2"/>
    <p:sldLayoutId id="2147485733" r:id="rId3"/>
    <p:sldLayoutId id="2147485734" r:id="rId4"/>
    <p:sldLayoutId id="2147485735" r:id="rId5"/>
    <p:sldLayoutId id="2147485736" r:id="rId6"/>
    <p:sldLayoutId id="2147485737" r:id="rId7"/>
    <p:sldLayoutId id="2147485738" r:id="rId8"/>
    <p:sldLayoutId id="2147485739" r:id="rId9"/>
    <p:sldLayoutId id="2147485740" r:id="rId10"/>
    <p:sldLayoutId id="2147485741" r:id="rId11"/>
    <p:sldLayoutId id="2147485742" r:id="rId12"/>
  </p:sldLayoutIdLst>
  <p:hf hdr="0" ftr="0" dt="0"/>
  <p:txStyles>
    <p:titleStyle>
      <a:lvl1pPr algn="l" rtl="0" eaLnBrk="0" fontAlgn="base" hangingPunct="0">
        <a:spcBef>
          <a:spcPct val="0"/>
        </a:spcBef>
        <a:spcAft>
          <a:spcPct val="0"/>
        </a:spcAft>
        <a:defRPr sz="2400" b="1">
          <a:solidFill>
            <a:srgbClr val="3333FF"/>
          </a:solidFill>
          <a:latin typeface="+mj-lt"/>
          <a:ea typeface="+mj-ea"/>
          <a:cs typeface="HG丸ｺﾞｼｯｸM-PRO" pitchFamily="50" charset="-128"/>
        </a:defRPr>
      </a:lvl1pPr>
      <a:lvl2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2pPr>
      <a:lvl3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3pPr>
      <a:lvl4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4pPr>
      <a:lvl5pPr algn="l" rtl="0" eaLnBrk="0" fontAlgn="base" hangingPunct="0">
        <a:spcBef>
          <a:spcPct val="0"/>
        </a:spcBef>
        <a:spcAft>
          <a:spcPct val="0"/>
        </a:spcAft>
        <a:defRPr sz="2400" b="1">
          <a:solidFill>
            <a:srgbClr val="3333FF"/>
          </a:solidFill>
          <a:latin typeface="Arial" charset="0"/>
          <a:ea typeface="HG丸ｺﾞｼｯｸM-PRO" pitchFamily="49" charset="-128"/>
          <a:cs typeface="HG丸ｺﾞｼｯｸM-PRO" pitchFamily="50" charset="-128"/>
        </a:defRPr>
      </a:lvl5pPr>
      <a:lvl6pPr marL="456908" algn="l" rtl="0" fontAlgn="base">
        <a:spcBef>
          <a:spcPct val="0"/>
        </a:spcBef>
        <a:spcAft>
          <a:spcPct val="0"/>
        </a:spcAft>
        <a:defRPr sz="2400" b="1">
          <a:solidFill>
            <a:srgbClr val="3333FF"/>
          </a:solidFill>
          <a:latin typeface="Arial" charset="0"/>
          <a:ea typeface="HG丸ｺﾞｼｯｸM-PRO" pitchFamily="49" charset="-128"/>
        </a:defRPr>
      </a:lvl6pPr>
      <a:lvl7pPr marL="913815" algn="l" rtl="0" fontAlgn="base">
        <a:spcBef>
          <a:spcPct val="0"/>
        </a:spcBef>
        <a:spcAft>
          <a:spcPct val="0"/>
        </a:spcAft>
        <a:defRPr sz="2400" b="1">
          <a:solidFill>
            <a:srgbClr val="3333FF"/>
          </a:solidFill>
          <a:latin typeface="Arial" charset="0"/>
          <a:ea typeface="HG丸ｺﾞｼｯｸM-PRO" pitchFamily="49" charset="-128"/>
        </a:defRPr>
      </a:lvl7pPr>
      <a:lvl8pPr marL="1370724" algn="l" rtl="0" fontAlgn="base">
        <a:spcBef>
          <a:spcPct val="0"/>
        </a:spcBef>
        <a:spcAft>
          <a:spcPct val="0"/>
        </a:spcAft>
        <a:defRPr sz="2400" b="1">
          <a:solidFill>
            <a:srgbClr val="3333FF"/>
          </a:solidFill>
          <a:latin typeface="Arial" charset="0"/>
          <a:ea typeface="HG丸ｺﾞｼｯｸM-PRO" pitchFamily="49" charset="-128"/>
        </a:defRPr>
      </a:lvl8pPr>
      <a:lvl9pPr marL="1827630" algn="l" rtl="0" fontAlgn="base">
        <a:spcBef>
          <a:spcPct val="0"/>
        </a:spcBef>
        <a:spcAft>
          <a:spcPct val="0"/>
        </a:spcAft>
        <a:defRPr sz="2400" b="1">
          <a:solidFill>
            <a:srgbClr val="3333FF"/>
          </a:solidFill>
          <a:latin typeface="Arial" charset="0"/>
          <a:ea typeface="HG丸ｺﾞｼｯｸM-PRO" pitchFamily="49" charset="-128"/>
        </a:defRPr>
      </a:lvl9pPr>
    </p:titleStyle>
    <p:bodyStyle>
      <a:lvl1pPr marL="341313" indent="-341313" algn="l" rtl="0" eaLnBrk="0" fontAlgn="base" hangingPunct="0">
        <a:spcBef>
          <a:spcPct val="20000"/>
        </a:spcBef>
        <a:spcAft>
          <a:spcPct val="0"/>
        </a:spcAft>
        <a:buFont typeface="Wingdings" pitchFamily="2" charset="2"/>
        <a:buChar char="n"/>
        <a:defRPr kumimoji="1" sz="2000">
          <a:solidFill>
            <a:schemeClr val="tx1"/>
          </a:solidFill>
          <a:latin typeface="+mn-lt"/>
          <a:ea typeface="+mn-ea"/>
          <a:cs typeface="HG丸ｺﾞｼｯｸM-PRO" pitchFamily="50" charset="-128"/>
        </a:defRPr>
      </a:lvl1pPr>
      <a:lvl2pPr marL="741363" indent="-284163" algn="l" rtl="0" eaLnBrk="0" fontAlgn="base" hangingPunct="0">
        <a:spcBef>
          <a:spcPct val="20000"/>
        </a:spcBef>
        <a:spcAft>
          <a:spcPct val="0"/>
        </a:spcAft>
        <a:buFont typeface="Wingdings" pitchFamily="2" charset="2"/>
        <a:buChar char="Ø"/>
        <a:defRPr kumimoji="1" sz="1600">
          <a:solidFill>
            <a:schemeClr val="tx1"/>
          </a:solidFill>
          <a:latin typeface="+mn-lt"/>
          <a:ea typeface="+mn-ea"/>
          <a:cs typeface="HG丸ｺﾞｼｯｸM-PRO" pitchFamily="50" charset="-128"/>
        </a:defRPr>
      </a:lvl2pPr>
      <a:lvl3pPr marL="1141413" indent="-227013" algn="l" rtl="0" eaLnBrk="0" fontAlgn="base" hangingPunct="0">
        <a:spcBef>
          <a:spcPct val="20000"/>
        </a:spcBef>
        <a:spcAft>
          <a:spcPct val="0"/>
        </a:spcAft>
        <a:buChar char="•"/>
        <a:defRPr kumimoji="1" sz="1400">
          <a:solidFill>
            <a:schemeClr val="tx1"/>
          </a:solidFill>
          <a:latin typeface="+mj-lt"/>
          <a:ea typeface="ＭＳ Ｐゴシック" pitchFamily="50" charset="-128"/>
          <a:cs typeface="ＭＳ Ｐゴシック" pitchFamily="-112" charset="-128"/>
        </a:defRPr>
      </a:lvl3pPr>
      <a:lvl4pPr marL="1598613" indent="-227013" algn="l" rtl="0" eaLnBrk="0" fontAlgn="base" hangingPunct="0">
        <a:spcBef>
          <a:spcPct val="20000"/>
        </a:spcBef>
        <a:spcAft>
          <a:spcPct val="0"/>
        </a:spcAft>
        <a:buChar char="–"/>
        <a:defRPr kumimoji="1" sz="1200">
          <a:solidFill>
            <a:schemeClr val="tx1"/>
          </a:solidFill>
          <a:latin typeface="+mj-lt"/>
          <a:ea typeface="ＭＳ Ｐゴシック" pitchFamily="50" charset="-128"/>
        </a:defRPr>
      </a:lvl4pPr>
      <a:lvl5pPr marL="2055813" indent="-227013" algn="l" rtl="0" eaLnBrk="0" fontAlgn="base" hangingPunct="0">
        <a:spcBef>
          <a:spcPct val="20000"/>
        </a:spcBef>
        <a:spcAft>
          <a:spcPct val="0"/>
        </a:spcAft>
        <a:buChar char="»"/>
        <a:defRPr kumimoji="1" sz="2000">
          <a:solidFill>
            <a:schemeClr val="tx1"/>
          </a:solidFill>
          <a:latin typeface="+mj-lt"/>
          <a:ea typeface="ＭＳ Ｐゴシック" pitchFamily="50" charset="-128"/>
        </a:defRPr>
      </a:lvl5pPr>
      <a:lvl6pPr marL="2512992" indent="-228454" algn="l" rtl="0" fontAlgn="base">
        <a:spcBef>
          <a:spcPct val="20000"/>
        </a:spcBef>
        <a:spcAft>
          <a:spcPct val="0"/>
        </a:spcAft>
        <a:buChar char="»"/>
        <a:defRPr kumimoji="1" sz="2000">
          <a:solidFill>
            <a:schemeClr val="tx1"/>
          </a:solidFill>
          <a:latin typeface="+mj-lt"/>
          <a:ea typeface="ＭＳ Ｐゴシック" pitchFamily="50" charset="-128"/>
        </a:defRPr>
      </a:lvl6pPr>
      <a:lvl7pPr marL="2969899" indent="-228454" algn="l" rtl="0" fontAlgn="base">
        <a:spcBef>
          <a:spcPct val="20000"/>
        </a:spcBef>
        <a:spcAft>
          <a:spcPct val="0"/>
        </a:spcAft>
        <a:buChar char="»"/>
        <a:defRPr kumimoji="1" sz="2000">
          <a:solidFill>
            <a:schemeClr val="tx1"/>
          </a:solidFill>
          <a:latin typeface="+mj-lt"/>
          <a:ea typeface="ＭＳ Ｐゴシック" pitchFamily="50" charset="-128"/>
        </a:defRPr>
      </a:lvl7pPr>
      <a:lvl8pPr marL="3426805" indent="-228454" algn="l" rtl="0" fontAlgn="base">
        <a:spcBef>
          <a:spcPct val="20000"/>
        </a:spcBef>
        <a:spcAft>
          <a:spcPct val="0"/>
        </a:spcAft>
        <a:buChar char="»"/>
        <a:defRPr kumimoji="1" sz="2000">
          <a:solidFill>
            <a:schemeClr val="tx1"/>
          </a:solidFill>
          <a:latin typeface="+mj-lt"/>
          <a:ea typeface="ＭＳ Ｐゴシック" pitchFamily="50" charset="-128"/>
        </a:defRPr>
      </a:lvl8pPr>
      <a:lvl9pPr marL="3883715" indent="-228454" algn="l" rtl="0" fontAlgn="base">
        <a:spcBef>
          <a:spcPct val="20000"/>
        </a:spcBef>
        <a:spcAft>
          <a:spcPct val="0"/>
        </a:spcAft>
        <a:buChar char="»"/>
        <a:defRPr kumimoji="1" sz="2000">
          <a:solidFill>
            <a:schemeClr val="tx1"/>
          </a:solidFill>
          <a:latin typeface="+mj-lt"/>
          <a:ea typeface="ＭＳ Ｐゴシック" pitchFamily="50" charset="-128"/>
        </a:defRPr>
      </a:lvl9pPr>
    </p:bodyStyle>
    <p:otherStyle>
      <a:defPPr>
        <a:defRPr lang="ja-JP"/>
      </a:defPPr>
      <a:lvl1pPr marL="0" algn="l" defTabSz="913815" rtl="0" eaLnBrk="1" latinLnBrk="0" hangingPunct="1">
        <a:defRPr kumimoji="1" sz="1800" kern="1200">
          <a:solidFill>
            <a:schemeClr val="tx1"/>
          </a:solidFill>
          <a:latin typeface="+mn-lt"/>
          <a:ea typeface="+mn-ea"/>
          <a:cs typeface="+mn-cs"/>
        </a:defRPr>
      </a:lvl1pPr>
      <a:lvl2pPr marL="456908" algn="l" defTabSz="913815" rtl="0" eaLnBrk="1" latinLnBrk="0" hangingPunct="1">
        <a:defRPr kumimoji="1" sz="1800" kern="1200">
          <a:solidFill>
            <a:schemeClr val="tx1"/>
          </a:solidFill>
          <a:latin typeface="+mn-lt"/>
          <a:ea typeface="+mn-ea"/>
          <a:cs typeface="+mn-cs"/>
        </a:defRPr>
      </a:lvl2pPr>
      <a:lvl3pPr marL="913815" algn="l" defTabSz="913815" rtl="0" eaLnBrk="1" latinLnBrk="0" hangingPunct="1">
        <a:defRPr kumimoji="1" sz="1800" kern="1200">
          <a:solidFill>
            <a:schemeClr val="tx1"/>
          </a:solidFill>
          <a:latin typeface="+mn-lt"/>
          <a:ea typeface="+mn-ea"/>
          <a:cs typeface="+mn-cs"/>
        </a:defRPr>
      </a:lvl3pPr>
      <a:lvl4pPr marL="1370724" algn="l" defTabSz="913815" rtl="0" eaLnBrk="1" latinLnBrk="0" hangingPunct="1">
        <a:defRPr kumimoji="1" sz="1800" kern="1200">
          <a:solidFill>
            <a:schemeClr val="tx1"/>
          </a:solidFill>
          <a:latin typeface="+mn-lt"/>
          <a:ea typeface="+mn-ea"/>
          <a:cs typeface="+mn-cs"/>
        </a:defRPr>
      </a:lvl4pPr>
      <a:lvl5pPr marL="1827630" algn="l" defTabSz="913815" rtl="0" eaLnBrk="1" latinLnBrk="0" hangingPunct="1">
        <a:defRPr kumimoji="1" sz="1800" kern="1200">
          <a:solidFill>
            <a:schemeClr val="tx1"/>
          </a:solidFill>
          <a:latin typeface="+mn-lt"/>
          <a:ea typeface="+mn-ea"/>
          <a:cs typeface="+mn-cs"/>
        </a:defRPr>
      </a:lvl5pPr>
      <a:lvl6pPr marL="2284538" algn="l" defTabSz="913815" rtl="0" eaLnBrk="1" latinLnBrk="0" hangingPunct="1">
        <a:defRPr kumimoji="1" sz="1800" kern="1200">
          <a:solidFill>
            <a:schemeClr val="tx1"/>
          </a:solidFill>
          <a:latin typeface="+mn-lt"/>
          <a:ea typeface="+mn-ea"/>
          <a:cs typeface="+mn-cs"/>
        </a:defRPr>
      </a:lvl6pPr>
      <a:lvl7pPr marL="2741445" algn="l" defTabSz="913815" rtl="0" eaLnBrk="1" latinLnBrk="0" hangingPunct="1">
        <a:defRPr kumimoji="1" sz="1800" kern="1200">
          <a:solidFill>
            <a:schemeClr val="tx1"/>
          </a:solidFill>
          <a:latin typeface="+mn-lt"/>
          <a:ea typeface="+mn-ea"/>
          <a:cs typeface="+mn-cs"/>
        </a:defRPr>
      </a:lvl7pPr>
      <a:lvl8pPr marL="3198355" algn="l" defTabSz="913815" rtl="0" eaLnBrk="1" latinLnBrk="0" hangingPunct="1">
        <a:defRPr kumimoji="1" sz="1800" kern="1200">
          <a:solidFill>
            <a:schemeClr val="tx1"/>
          </a:solidFill>
          <a:latin typeface="+mn-lt"/>
          <a:ea typeface="+mn-ea"/>
          <a:cs typeface="+mn-cs"/>
        </a:defRPr>
      </a:lvl8pPr>
      <a:lvl9pPr marL="3655260" algn="l" defTabSz="91381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datameti.go.jp/"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opendata.openlabs.go.jp/"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ctrTitle"/>
          </p:nvPr>
        </p:nvSpPr>
        <p:spPr>
          <a:xfrm>
            <a:off x="273050" y="2349500"/>
            <a:ext cx="9359900" cy="792163"/>
          </a:xfrm>
        </p:spPr>
        <p:txBody>
          <a:bodyPr/>
          <a:lstStyle/>
          <a:p>
            <a:pPr algn="ctr"/>
            <a:r>
              <a:rPr kumimoji="1" lang="ja-JP" altLang="en-US" smtClean="0"/>
              <a:t>オープンデータに関する経済産業省の取組と提言</a:t>
            </a:r>
          </a:p>
        </p:txBody>
      </p:sp>
      <p:sp>
        <p:nvSpPr>
          <p:cNvPr id="3075" name="サブタイトル 2"/>
          <p:cNvSpPr>
            <a:spLocks noGrp="1"/>
          </p:cNvSpPr>
          <p:nvPr>
            <p:ph type="subTitle" idx="1"/>
          </p:nvPr>
        </p:nvSpPr>
        <p:spPr>
          <a:xfrm>
            <a:off x="3249613" y="4581525"/>
            <a:ext cx="3406775" cy="1512888"/>
          </a:xfrm>
        </p:spPr>
        <p:txBody>
          <a:bodyPr/>
          <a:lstStyle/>
          <a:p>
            <a:pPr algn="dist"/>
            <a:r>
              <a:rPr lang="ja-JP" altLang="en-US" smtClean="0"/>
              <a:t>平成</a:t>
            </a:r>
            <a:r>
              <a:rPr lang="en-US" altLang="ja-JP" smtClean="0"/>
              <a:t>2</a:t>
            </a:r>
            <a:r>
              <a:rPr lang="ja-JP" altLang="en-US" smtClean="0"/>
              <a:t>５年６月</a:t>
            </a:r>
            <a:endParaRPr lang="en-US" altLang="ja-JP" smtClean="0"/>
          </a:p>
          <a:p>
            <a:pPr algn="dist"/>
            <a:r>
              <a:rPr lang="ja-JP" altLang="en-US" smtClean="0"/>
              <a:t>経済産業省</a:t>
            </a:r>
            <a:endParaRPr lang="en-US" altLang="ja-JP" smtClean="0"/>
          </a:p>
        </p:txBody>
      </p:sp>
      <p:sp>
        <p:nvSpPr>
          <p:cNvPr id="5" name="テキスト ボックス 4"/>
          <p:cNvSpPr txBox="1"/>
          <p:nvPr/>
        </p:nvSpPr>
        <p:spPr>
          <a:xfrm>
            <a:off x="8329958" y="152986"/>
            <a:ext cx="1311578" cy="400110"/>
          </a:xfrm>
          <a:prstGeom prst="rect">
            <a:avLst/>
          </a:prstGeom>
          <a:noFill/>
          <a:ln>
            <a:solidFill>
              <a:schemeClr val="tx1"/>
            </a:solidFill>
          </a:ln>
        </p:spPr>
        <p:txBody>
          <a:bodyPr wrap="none" rtlCol="0">
            <a:spAutoFit/>
          </a:bodyPr>
          <a:lstStyle/>
          <a:p>
            <a:r>
              <a:rPr lang="ja-JP" altLang="en-US" sz="2000" dirty="0" smtClean="0">
                <a:solidFill>
                  <a:schemeClr val="tx1"/>
                </a:solidFill>
              </a:rPr>
              <a:t>資料</a:t>
            </a:r>
            <a:r>
              <a:rPr lang="ja-JP" altLang="en-US" sz="2000" dirty="0" smtClean="0">
                <a:solidFill>
                  <a:schemeClr val="tx1"/>
                </a:solidFill>
              </a:rPr>
              <a:t>２－</a:t>
            </a:r>
            <a:r>
              <a:rPr lang="ja-JP" altLang="en-US" sz="2000" dirty="0">
                <a:solidFill>
                  <a:schemeClr val="tx1"/>
                </a:solidFill>
              </a:rPr>
              <a:t>３</a:t>
            </a:r>
            <a:endParaRPr kumimoji="1" lang="ja-JP" altLang="en-US" sz="2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コンテンツ プレースホルダー 2"/>
          <p:cNvSpPr>
            <a:spLocks noGrp="1"/>
          </p:cNvSpPr>
          <p:nvPr>
            <p:ph idx="1"/>
          </p:nvPr>
        </p:nvSpPr>
        <p:spPr>
          <a:xfrm>
            <a:off x="271463" y="2638425"/>
            <a:ext cx="9363075" cy="1511300"/>
          </a:xfrm>
        </p:spPr>
        <p:txBody>
          <a:bodyPr anchor="ctr"/>
          <a:lstStyle/>
          <a:p>
            <a:pPr marL="0" indent="0" algn="ctr">
              <a:buFont typeface="Wingdings" pitchFamily="2" charset="2"/>
              <a:buNone/>
            </a:pPr>
            <a:r>
              <a:rPr lang="ja-JP" altLang="en-US" sz="4000" smtClean="0"/>
              <a:t>オープンデータ実現に向けた提言</a:t>
            </a:r>
          </a:p>
        </p:txBody>
      </p:sp>
      <p:sp>
        <p:nvSpPr>
          <p:cNvPr id="12291"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fld id="{A57477B3-9909-450F-8506-2DED78DAA7EE}" type="slidenum">
              <a:rPr lang="en-US" altLang="ja-JP" b="0" smtClean="0">
                <a:solidFill>
                  <a:schemeClr val="tx1"/>
                </a:solidFill>
              </a:rPr>
              <a:pPr eaLnBrk="1" hangingPunct="1"/>
              <a:t>9</a:t>
            </a:fld>
            <a:endParaRPr lang="en-US" altLang="ja-JP" b="0" smtClean="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kumimoji="1" lang="ja-JP" altLang="en-US" smtClean="0"/>
              <a:t>経済産業省での検討を踏まえた実務者会議への提言</a:t>
            </a:r>
          </a:p>
        </p:txBody>
      </p:sp>
      <p:sp>
        <p:nvSpPr>
          <p:cNvPr id="13315"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fld id="{E71C188E-7FDC-4828-8891-B96D849F5A03}" type="slidenum">
              <a:rPr lang="en-US" altLang="ja-JP" b="0" smtClean="0">
                <a:solidFill>
                  <a:schemeClr val="tx1"/>
                </a:solidFill>
              </a:rPr>
              <a:pPr eaLnBrk="1" hangingPunct="1"/>
              <a:t>10</a:t>
            </a:fld>
            <a:endParaRPr lang="en-US" altLang="ja-JP" b="0" smtClean="0">
              <a:solidFill>
                <a:schemeClr val="tx1"/>
              </a:solidFill>
            </a:endParaRPr>
          </a:p>
        </p:txBody>
      </p:sp>
      <p:graphicFrame>
        <p:nvGraphicFramePr>
          <p:cNvPr id="5" name="表 4"/>
          <p:cNvGraphicFramePr>
            <a:graphicFrameLocks noGrp="1"/>
          </p:cNvGraphicFramePr>
          <p:nvPr/>
        </p:nvGraphicFramePr>
        <p:xfrm>
          <a:off x="200025" y="692150"/>
          <a:ext cx="9432925" cy="5761038"/>
        </p:xfrm>
        <a:graphic>
          <a:graphicData uri="http://schemas.openxmlformats.org/drawingml/2006/table">
            <a:tbl>
              <a:tblPr firstRow="1" bandRow="1">
                <a:tableStyleId>{5C22544A-7EE6-4342-B048-85BDC9FD1C3A}</a:tableStyleId>
              </a:tblPr>
              <a:tblGrid>
                <a:gridCol w="1080106"/>
                <a:gridCol w="1800177"/>
                <a:gridCol w="6552642"/>
              </a:tblGrid>
              <a:tr h="412047">
                <a:tc gridSpan="2">
                  <a:txBody>
                    <a:bodyPr/>
                    <a:lstStyle/>
                    <a:p>
                      <a:pPr algn="ctr"/>
                      <a:r>
                        <a:rPr kumimoji="1" lang="ja-JP" altLang="en-US" sz="1400" b="1" dirty="0" smtClean="0">
                          <a:solidFill>
                            <a:schemeClr val="tx1"/>
                          </a:solidFill>
                          <a:latin typeface="ＭＳ Ｐゴシック" pitchFamily="50" charset="-128"/>
                          <a:ea typeface="ＭＳ Ｐゴシック" pitchFamily="50" charset="-128"/>
                        </a:rPr>
                        <a:t>ロードマップ項目</a:t>
                      </a:r>
                      <a:endParaRPr kumimoji="1" lang="en-US" altLang="ja-JP" sz="1400" b="1" dirty="0" smtClean="0">
                        <a:solidFill>
                          <a:schemeClr val="tx1"/>
                        </a:solidFill>
                        <a:latin typeface="ＭＳ Ｐゴシック" pitchFamily="50" charset="-128"/>
                        <a:ea typeface="ＭＳ Ｐゴシック" pitchFamily="50" charset="-128"/>
                      </a:endParaRPr>
                    </a:p>
                  </a:txBody>
                  <a:tcPr marL="36000" marR="36000" marT="36002" marB="360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en-US" altLang="ja-JP" sz="1400" b="1" dirty="0" smtClean="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solidFill>
                            <a:schemeClr val="tx1"/>
                          </a:solidFill>
                          <a:latin typeface="ＭＳ Ｐゴシック" pitchFamily="50" charset="-128"/>
                          <a:ea typeface="ＭＳ Ｐゴシック" pitchFamily="50" charset="-128"/>
                        </a:rPr>
                        <a:t>提言内容</a:t>
                      </a:r>
                      <a:endParaRPr kumimoji="1" lang="ja-JP" altLang="en-US" sz="1400" b="1" dirty="0">
                        <a:solidFill>
                          <a:schemeClr val="tx1"/>
                        </a:solidFill>
                        <a:latin typeface="ＭＳ Ｐゴシック" pitchFamily="50" charset="-128"/>
                        <a:ea typeface="ＭＳ Ｐゴシック" pitchFamily="50" charset="-128"/>
                      </a:endParaRPr>
                    </a:p>
                  </a:txBody>
                  <a:tcPr marL="36000" marR="36000" marT="36002" marB="360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04259">
                <a:tc rowSpan="5">
                  <a:txBody>
                    <a:bodyPr/>
                    <a:lstStyle/>
                    <a:p>
                      <a:pPr marL="0" marR="0" indent="0" algn="l" defTabSz="913815" rtl="0" eaLnBrk="1" fontAlgn="auto" latinLnBrk="0" hangingPunct="1">
                        <a:lnSpc>
                          <a:spcPct val="100000"/>
                        </a:lnSpc>
                        <a:spcBef>
                          <a:spcPts val="0"/>
                        </a:spcBef>
                        <a:spcAft>
                          <a:spcPts val="0"/>
                        </a:spcAft>
                        <a:buClrTx/>
                        <a:buSzTx/>
                        <a:buFontTx/>
                        <a:buNone/>
                        <a:tabLst/>
                        <a:defRPr/>
                      </a:pPr>
                      <a:r>
                        <a:rPr kumimoji="1" lang="ja-JP" altLang="ja-JP" sz="1200" b="0" kern="1200" dirty="0" smtClean="0">
                          <a:solidFill>
                            <a:schemeClr val="dk1"/>
                          </a:solidFill>
                          <a:effectLst/>
                          <a:latin typeface="ＭＳ Ｐゴシック" pitchFamily="50" charset="-128"/>
                          <a:ea typeface="ＭＳ Ｐゴシック" pitchFamily="50" charset="-128"/>
                          <a:cs typeface="+mn-cs"/>
                        </a:rPr>
                        <a:t>電子行政オープンデータ推進のための具体的な取組</a:t>
                      </a:r>
                    </a:p>
                  </a:txBody>
                  <a:tcPr marL="36000" marR="36000" marT="36002" marB="360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Ｐゴシック" pitchFamily="50" charset="-128"/>
                          <a:ea typeface="ＭＳ Ｐゴシック" pitchFamily="50" charset="-128"/>
                        </a:rPr>
                        <a:t>二次利用を促進する利用ルールの整備</a:t>
                      </a:r>
                      <a:endParaRPr lang="en-US" altLang="ja-JP" sz="1200" b="0" dirty="0" smtClean="0">
                        <a:solidFill>
                          <a:schemeClr val="tx1"/>
                        </a:solidFill>
                        <a:latin typeface="ＭＳ Ｐゴシック" pitchFamily="50" charset="-128"/>
                        <a:ea typeface="ＭＳ Ｐゴシック" pitchFamily="50" charset="-128"/>
                      </a:endParaRPr>
                    </a:p>
                  </a:txBody>
                  <a:tcPr marL="36000" marR="36000" marT="36002" marB="360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8775" indent="-285750" algn="l" fontAlgn="ctr">
                        <a:lnSpc>
                          <a:spcPct val="100000"/>
                        </a:lnSpc>
                        <a:spcBef>
                          <a:spcPts val="0"/>
                        </a:spcBef>
                        <a:spcAft>
                          <a:spcPts val="0"/>
                        </a:spcAft>
                        <a:buFont typeface="Wingdings" pitchFamily="2" charset="2"/>
                        <a:buChar char="Ø"/>
                      </a:pPr>
                      <a:r>
                        <a:rPr lang="ja-JP" altLang="en-US" sz="1200" dirty="0" smtClean="0">
                          <a:solidFill>
                            <a:schemeClr val="tx1"/>
                          </a:solidFill>
                          <a:effectLst/>
                          <a:latin typeface="+mn-ea"/>
                          <a:ea typeface="+mn-ea"/>
                        </a:rPr>
                        <a:t>地方自治体等が</a:t>
                      </a:r>
                      <a:r>
                        <a:rPr lang="ja-JP" altLang="ja-JP" sz="1200" dirty="0" smtClean="0">
                          <a:solidFill>
                            <a:schemeClr val="tx1"/>
                          </a:solidFill>
                          <a:effectLst/>
                          <a:latin typeface="+mn-ea"/>
                          <a:ea typeface="+mn-ea"/>
                        </a:rPr>
                        <a:t>法令に基づ</a:t>
                      </a:r>
                      <a:r>
                        <a:rPr lang="ja-JP" altLang="en-US" sz="1200" dirty="0" smtClean="0">
                          <a:solidFill>
                            <a:schemeClr val="tx1"/>
                          </a:solidFill>
                          <a:effectLst/>
                          <a:latin typeface="+mn-ea"/>
                          <a:ea typeface="+mn-ea"/>
                        </a:rPr>
                        <a:t>き作成・取得する</a:t>
                      </a:r>
                      <a:r>
                        <a:rPr lang="ja-JP" altLang="ja-JP" sz="1200" dirty="0" smtClean="0">
                          <a:solidFill>
                            <a:schemeClr val="tx1"/>
                          </a:solidFill>
                          <a:effectLst/>
                          <a:latin typeface="+mn-ea"/>
                          <a:ea typeface="+mn-ea"/>
                        </a:rPr>
                        <a:t>データの利用可能範囲</a:t>
                      </a:r>
                      <a:r>
                        <a:rPr lang="ja-JP" altLang="en-US" sz="1200" dirty="0" smtClean="0">
                          <a:solidFill>
                            <a:schemeClr val="tx1"/>
                          </a:solidFill>
                          <a:effectLst/>
                          <a:latin typeface="+mn-ea"/>
                          <a:ea typeface="+mn-ea"/>
                        </a:rPr>
                        <a:t>の明確化</a:t>
                      </a:r>
                      <a:endParaRPr lang="en-US" altLang="ja-JP" sz="1200" b="0" i="0" u="none" strike="noStrike" dirty="0" smtClean="0">
                        <a:solidFill>
                          <a:schemeClr val="tx1"/>
                        </a:solidFill>
                        <a:effectLst/>
                        <a:latin typeface="+mn-ea"/>
                        <a:ea typeface="+mn-ea"/>
                      </a:endParaRPr>
                    </a:p>
                    <a:p>
                      <a:pPr marL="358775" marR="0" indent="-285750" algn="l" defTabSz="913815" rtl="0" eaLnBrk="1" fontAlgn="ctr" latinLnBrk="0" hangingPunct="1">
                        <a:lnSpc>
                          <a:spcPct val="100000"/>
                        </a:lnSpc>
                        <a:spcBef>
                          <a:spcPts val="0"/>
                        </a:spcBef>
                        <a:spcAft>
                          <a:spcPts val="0"/>
                        </a:spcAft>
                        <a:buClrTx/>
                        <a:buSzTx/>
                        <a:buFont typeface="Wingdings" pitchFamily="2" charset="2"/>
                        <a:buChar char="Ø"/>
                        <a:tabLst/>
                        <a:defRPr/>
                      </a:pPr>
                      <a:r>
                        <a:rPr lang="ja-JP" altLang="en-US" sz="1200" b="0" i="0" u="none" strike="noStrike" dirty="0" smtClean="0">
                          <a:solidFill>
                            <a:schemeClr val="tx1"/>
                          </a:solidFill>
                          <a:effectLst/>
                          <a:latin typeface="ＭＳ Ｐゴシック" pitchFamily="50" charset="-128"/>
                          <a:ea typeface="ＭＳ Ｐゴシック" pitchFamily="50" charset="-128"/>
                        </a:rPr>
                        <a:t>二次利用を可能とする利用条件の設定の優先的実施</a:t>
                      </a:r>
                    </a:p>
                    <a:p>
                      <a:pPr marL="358775" indent="-285750" algn="l" fontAlgn="ctr">
                        <a:lnSpc>
                          <a:spcPct val="100000"/>
                        </a:lnSpc>
                        <a:spcBef>
                          <a:spcPts val="0"/>
                        </a:spcBef>
                        <a:spcAft>
                          <a:spcPts val="0"/>
                        </a:spcAft>
                        <a:buFont typeface="Wingdings" pitchFamily="2" charset="2"/>
                        <a:buChar char="Ø"/>
                      </a:pPr>
                      <a:r>
                        <a:rPr lang="ja-JP" altLang="en-US" sz="1200" b="0" i="0" u="none" strike="noStrike" dirty="0" smtClean="0">
                          <a:solidFill>
                            <a:schemeClr val="tx1"/>
                          </a:solidFill>
                          <a:effectLst/>
                          <a:latin typeface="ＭＳ Ｐゴシック" pitchFamily="50" charset="-128"/>
                          <a:ea typeface="ＭＳ Ｐゴシック" pitchFamily="50" charset="-128"/>
                        </a:rPr>
                        <a:t>各府省ホームページの利用規約の統一</a:t>
                      </a:r>
                      <a:endParaRPr lang="en-US" altLang="ja-JP" sz="1200" b="0" i="0" u="none" strike="noStrike" dirty="0" smtClean="0">
                        <a:solidFill>
                          <a:schemeClr val="tx1"/>
                        </a:solidFill>
                        <a:effectLst/>
                        <a:latin typeface="ＭＳ Ｐゴシック" pitchFamily="50" charset="-128"/>
                        <a:ea typeface="ＭＳ Ｐゴシック" pitchFamily="50" charset="-128"/>
                      </a:endParaRPr>
                    </a:p>
                    <a:p>
                      <a:pPr marL="358775" marR="0" indent="-285750" algn="l" defTabSz="913815" rtl="0" eaLnBrk="1" fontAlgn="ctr" latinLnBrk="0" hangingPunct="1">
                        <a:lnSpc>
                          <a:spcPct val="100000"/>
                        </a:lnSpc>
                        <a:spcBef>
                          <a:spcPts val="0"/>
                        </a:spcBef>
                        <a:spcAft>
                          <a:spcPts val="0"/>
                        </a:spcAft>
                        <a:buClrTx/>
                        <a:buSzTx/>
                        <a:buFont typeface="Wingdings" pitchFamily="2" charset="2"/>
                        <a:buChar char="Ø"/>
                        <a:tabLst/>
                        <a:defRPr/>
                      </a:pPr>
                      <a:r>
                        <a:rPr lang="ja-JP" altLang="en-US" sz="1200" b="0" i="0" u="none" strike="noStrike" dirty="0" smtClean="0">
                          <a:solidFill>
                            <a:schemeClr val="tx1"/>
                          </a:solidFill>
                          <a:effectLst/>
                          <a:latin typeface="ＭＳ Ｐゴシック" pitchFamily="50" charset="-128"/>
                          <a:ea typeface="ＭＳ Ｐゴシック" pitchFamily="50" charset="-128"/>
                        </a:rPr>
                        <a:t>委託調査事業の成果物の二次利用を可能とする契約条項等の導入</a:t>
                      </a:r>
                      <a:endParaRPr lang="en-US" altLang="ja-JP" sz="1200" b="0" i="0" u="none" strike="noStrike" dirty="0" smtClean="0">
                        <a:solidFill>
                          <a:schemeClr val="tx1"/>
                        </a:solidFill>
                        <a:effectLst/>
                        <a:latin typeface="ＭＳ Ｐゴシック" pitchFamily="50" charset="-128"/>
                        <a:ea typeface="ＭＳ Ｐゴシック" pitchFamily="50" charset="-128"/>
                      </a:endParaRPr>
                    </a:p>
                  </a:txBody>
                  <a:tcPr marL="36000" marR="36000" marT="36002" marB="360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04259">
                <a:tc vMerge="1">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b="0" dirty="0" smtClean="0">
                          <a:solidFill>
                            <a:schemeClr val="tx1"/>
                          </a:solidFill>
                          <a:latin typeface="ＭＳ Ｐゴシック" pitchFamily="50" charset="-128"/>
                          <a:ea typeface="ＭＳ Ｐゴシック" pitchFamily="50" charset="-128"/>
                        </a:rPr>
                        <a:t>機械判読に適したデータ形式での公開の拡大</a:t>
                      </a:r>
                      <a:endParaRPr lang="en-US" altLang="ja-JP" sz="1200" b="0" dirty="0" smtClean="0">
                        <a:solidFill>
                          <a:schemeClr val="tx1"/>
                        </a:solidFill>
                        <a:latin typeface="ＭＳ Ｐゴシック" pitchFamily="50" charset="-128"/>
                        <a:ea typeface="ＭＳ Ｐゴシック" pitchFamily="50" charset="-128"/>
                      </a:endParaRPr>
                    </a:p>
                  </a:txBody>
                  <a:tcPr marL="36000" marR="36000" marT="36002" marB="360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8775" indent="-285750" algn="l" fontAlgn="ctr">
                        <a:lnSpc>
                          <a:spcPct val="100000"/>
                        </a:lnSpc>
                        <a:spcBef>
                          <a:spcPts val="0"/>
                        </a:spcBef>
                        <a:spcAft>
                          <a:spcPts val="0"/>
                        </a:spcAft>
                        <a:buFont typeface="Wingdings" pitchFamily="2" charset="2"/>
                        <a:buChar char="Ø"/>
                      </a:pPr>
                      <a:r>
                        <a:rPr lang="ja-JP" altLang="en-US" sz="1200" b="0" i="0" u="none" strike="noStrike" dirty="0" smtClean="0">
                          <a:solidFill>
                            <a:schemeClr val="tx1"/>
                          </a:solidFill>
                          <a:effectLst/>
                          <a:latin typeface="ＭＳ Ｐゴシック" pitchFamily="50" charset="-128"/>
                          <a:ea typeface="ＭＳ Ｐゴシック" pitchFamily="50" charset="-128"/>
                        </a:rPr>
                        <a:t>オープンデータ実務手引書や政府内で共有可能なオープンデータに関するツールの整備</a:t>
                      </a:r>
                    </a:p>
                    <a:p>
                      <a:pPr marL="358775" indent="-285750" algn="l" fontAlgn="ctr">
                        <a:lnSpc>
                          <a:spcPct val="100000"/>
                        </a:lnSpc>
                        <a:spcBef>
                          <a:spcPts val="0"/>
                        </a:spcBef>
                        <a:spcAft>
                          <a:spcPts val="0"/>
                        </a:spcAft>
                        <a:buFont typeface="Wingdings" pitchFamily="2" charset="2"/>
                        <a:buChar char="Ø"/>
                      </a:pPr>
                      <a:r>
                        <a:rPr lang="ja-JP" altLang="en-US" sz="1200" b="0" i="0" u="none" strike="noStrike" dirty="0" smtClean="0">
                          <a:solidFill>
                            <a:schemeClr val="tx1"/>
                          </a:solidFill>
                          <a:effectLst/>
                          <a:latin typeface="ＭＳ Ｐゴシック" pitchFamily="50" charset="-128"/>
                          <a:ea typeface="ＭＳ Ｐゴシック" pitchFamily="50" charset="-128"/>
                        </a:rPr>
                        <a:t>オープンデータを考慮した行政情報システムの開発改修</a:t>
                      </a:r>
                    </a:p>
                    <a:p>
                      <a:pPr marL="358775" indent="-285750" algn="l" fontAlgn="ctr">
                        <a:lnSpc>
                          <a:spcPct val="100000"/>
                        </a:lnSpc>
                        <a:spcBef>
                          <a:spcPts val="0"/>
                        </a:spcBef>
                        <a:spcAft>
                          <a:spcPts val="0"/>
                        </a:spcAft>
                        <a:buFont typeface="Wingdings" pitchFamily="2" charset="2"/>
                        <a:buChar char="Ø"/>
                      </a:pPr>
                      <a:r>
                        <a:rPr lang="ja-JP" altLang="en-US" sz="1200" b="0" i="0" u="none" strike="noStrike" dirty="0" smtClean="0">
                          <a:solidFill>
                            <a:schemeClr val="tx1"/>
                          </a:solidFill>
                          <a:effectLst/>
                          <a:latin typeface="ＭＳ Ｐゴシック" pitchFamily="50" charset="-128"/>
                          <a:ea typeface="ＭＳ Ｐゴシック" pitchFamily="50" charset="-128"/>
                        </a:rPr>
                        <a:t>コード情報など、広くかつ早急に普遍性が求められる情報の優先的な共通化・オープン化</a:t>
                      </a:r>
                    </a:p>
                    <a:p>
                      <a:pPr marL="358775" indent="-285750" algn="l" fontAlgn="ctr">
                        <a:lnSpc>
                          <a:spcPct val="100000"/>
                        </a:lnSpc>
                        <a:spcBef>
                          <a:spcPts val="0"/>
                        </a:spcBef>
                        <a:spcAft>
                          <a:spcPts val="0"/>
                        </a:spcAft>
                        <a:buFont typeface="Wingdings" pitchFamily="2" charset="2"/>
                        <a:buChar char="Ø"/>
                      </a:pPr>
                      <a:r>
                        <a:rPr lang="ja-JP" altLang="en-US" sz="1200" b="0" i="0" u="none" strike="noStrike" dirty="0" smtClean="0">
                          <a:solidFill>
                            <a:schemeClr val="tx1"/>
                          </a:solidFill>
                          <a:effectLst/>
                          <a:latin typeface="+mn-ea"/>
                          <a:ea typeface="+mn-ea"/>
                        </a:rPr>
                        <a:t>情報交換を円滑にするための共通語彙・文字基盤を整備する体制の構築</a:t>
                      </a:r>
                    </a:p>
                  </a:txBody>
                  <a:tcPr marL="36000" marR="36000" marT="36002" marB="360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2047">
                <a:tc vMerge="1">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3815"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Ｐゴシック" pitchFamily="50" charset="-128"/>
                          <a:ea typeface="ＭＳ Ｐゴシック" pitchFamily="50" charset="-128"/>
                        </a:rPr>
                        <a:t>データカタログの整備</a:t>
                      </a:r>
                      <a:endParaRPr kumimoji="1" lang="en-US" altLang="ja-JP" sz="1200" b="0" dirty="0" smtClean="0">
                        <a:solidFill>
                          <a:schemeClr val="tx1"/>
                        </a:solidFill>
                        <a:latin typeface="ＭＳ Ｐゴシック" pitchFamily="50" charset="-128"/>
                        <a:ea typeface="ＭＳ Ｐゴシック" pitchFamily="50" charset="-128"/>
                      </a:endParaRPr>
                    </a:p>
                  </a:txBody>
                  <a:tcPr marL="36000" marR="36000" marT="36002" marB="360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8775" indent="-285750" algn="l" fontAlgn="ctr">
                        <a:lnSpc>
                          <a:spcPct val="100000"/>
                        </a:lnSpc>
                        <a:spcBef>
                          <a:spcPts val="0"/>
                        </a:spcBef>
                        <a:spcAft>
                          <a:spcPts val="0"/>
                        </a:spcAft>
                        <a:buFont typeface="Wingdings" pitchFamily="2" charset="2"/>
                        <a:buChar char="Ø"/>
                      </a:pPr>
                      <a:r>
                        <a:rPr lang="ja-JP" altLang="en-US" sz="1200" b="0" i="0" u="none" strike="noStrike" dirty="0" smtClean="0">
                          <a:solidFill>
                            <a:schemeClr val="tx1"/>
                          </a:solidFill>
                          <a:effectLst/>
                          <a:latin typeface="+mn-ea"/>
                          <a:ea typeface="+mn-ea"/>
                        </a:rPr>
                        <a:t>日本政府の統一データポータルサイトの構築</a:t>
                      </a:r>
                      <a:endParaRPr lang="ja-JP" altLang="en-US" sz="1200" b="0" i="0" u="none" strike="noStrike" dirty="0">
                        <a:solidFill>
                          <a:schemeClr val="tx1"/>
                        </a:solidFill>
                        <a:effectLst/>
                        <a:latin typeface="+mn-ea"/>
                        <a:ea typeface="+mn-ea"/>
                      </a:endParaRPr>
                    </a:p>
                  </a:txBody>
                  <a:tcPr marL="36000" marR="36000" marT="36002" marB="360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2107">
                <a:tc vMerge="1">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3815"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Ｐゴシック" pitchFamily="50" charset="-128"/>
                          <a:ea typeface="ＭＳ Ｐゴシック" pitchFamily="50" charset="-128"/>
                        </a:rPr>
                        <a:t>公開データの拡大</a:t>
                      </a:r>
                      <a:endParaRPr kumimoji="1" lang="en-US" altLang="ja-JP" sz="1200" b="0" dirty="0" smtClean="0">
                        <a:solidFill>
                          <a:schemeClr val="tx1"/>
                        </a:solidFill>
                        <a:latin typeface="ＭＳ Ｐゴシック" pitchFamily="50" charset="-128"/>
                        <a:ea typeface="ＭＳ Ｐゴシック" pitchFamily="50" charset="-128"/>
                      </a:endParaRPr>
                    </a:p>
                  </a:txBody>
                  <a:tcPr marL="36000" marR="36000" marT="36002" marB="360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3538" indent="-276225" algn="l" fontAlgn="ctr">
                        <a:lnSpc>
                          <a:spcPct val="100000"/>
                        </a:lnSpc>
                        <a:spcBef>
                          <a:spcPts val="0"/>
                        </a:spcBef>
                        <a:spcAft>
                          <a:spcPts val="0"/>
                        </a:spcAft>
                        <a:buFont typeface="Wingdings" pitchFamily="2" charset="2"/>
                        <a:buChar char="Ø"/>
                        <a:tabLst>
                          <a:tab pos="87313" algn="l"/>
                        </a:tabLst>
                      </a:pPr>
                      <a:r>
                        <a:rPr lang="ja-JP" altLang="en-US" sz="1200" b="0" i="0" u="none" strike="noStrike" dirty="0" smtClean="0">
                          <a:solidFill>
                            <a:schemeClr val="tx1"/>
                          </a:solidFill>
                          <a:effectLst/>
                          <a:latin typeface="ＭＳ Ｐゴシック" pitchFamily="50" charset="-128"/>
                          <a:ea typeface="ＭＳ Ｐゴシック" pitchFamily="50" charset="-128"/>
                        </a:rPr>
                        <a:t>期限を定めた具体的な目標の設定</a:t>
                      </a:r>
                      <a:endParaRPr lang="en-US" altLang="ja-JP" sz="1200" b="0" i="0" u="none" strike="noStrike" dirty="0" smtClean="0">
                        <a:solidFill>
                          <a:schemeClr val="tx1"/>
                        </a:solidFill>
                        <a:effectLst/>
                        <a:latin typeface="ＭＳ Ｐゴシック" pitchFamily="50" charset="-128"/>
                        <a:ea typeface="ＭＳ Ｐゴシック" pitchFamily="50" charset="-128"/>
                      </a:endParaRPr>
                    </a:p>
                    <a:p>
                      <a:pPr marL="363538" marR="0" indent="-276225" algn="l" defTabSz="913815" rtl="0" eaLnBrk="1" fontAlgn="ctr" latinLnBrk="0" hangingPunct="1">
                        <a:lnSpc>
                          <a:spcPct val="100000"/>
                        </a:lnSpc>
                        <a:spcBef>
                          <a:spcPts val="0"/>
                        </a:spcBef>
                        <a:spcAft>
                          <a:spcPts val="0"/>
                        </a:spcAft>
                        <a:buClrTx/>
                        <a:buSzTx/>
                        <a:buFont typeface="Wingdings" pitchFamily="2" charset="2"/>
                        <a:buChar char="Ø"/>
                        <a:tabLst>
                          <a:tab pos="87313" algn="l"/>
                        </a:tabLst>
                        <a:defRPr/>
                      </a:pPr>
                      <a:r>
                        <a:rPr kumimoji="1" lang="ja-JP" altLang="en-US" sz="1200" b="0" dirty="0" smtClean="0">
                          <a:solidFill>
                            <a:schemeClr val="tx1"/>
                          </a:solidFill>
                          <a:effectLst/>
                          <a:latin typeface="ＭＳ Ｐゴシック" pitchFamily="50" charset="-128"/>
                          <a:ea typeface="ＭＳ Ｐゴシック" pitchFamily="50" charset="-128"/>
                        </a:rPr>
                        <a:t>地方公共団体や独立行政法人も加えたオープンデータの実施</a:t>
                      </a:r>
                    </a:p>
                  </a:txBody>
                  <a:tcPr marL="36000" marR="36000" marT="36002" marB="360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2107">
                <a:tc vMerge="1">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b="0" dirty="0" smtClean="0">
                          <a:solidFill>
                            <a:schemeClr val="tx1"/>
                          </a:solidFill>
                          <a:latin typeface="ＭＳ Ｐゴシック" pitchFamily="50" charset="-128"/>
                          <a:ea typeface="ＭＳ Ｐゴシック" pitchFamily="50" charset="-128"/>
                        </a:rPr>
                        <a:t>普及・啓発、評価</a:t>
                      </a:r>
                      <a:endParaRPr lang="en-US" altLang="ja-JP" sz="1200" b="0" dirty="0" smtClean="0">
                        <a:solidFill>
                          <a:schemeClr val="tx1"/>
                        </a:solidFill>
                        <a:latin typeface="ＭＳ Ｐゴシック" pitchFamily="50" charset="-128"/>
                        <a:ea typeface="ＭＳ Ｐゴシック" pitchFamily="50" charset="-128"/>
                      </a:endParaRPr>
                    </a:p>
                  </a:txBody>
                  <a:tcPr marL="36000" marR="36000" marT="36002" marB="360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8775" indent="-285750">
                        <a:lnSpc>
                          <a:spcPct val="100000"/>
                        </a:lnSpc>
                        <a:spcBef>
                          <a:spcPts val="0"/>
                        </a:spcBef>
                        <a:spcAft>
                          <a:spcPts val="0"/>
                        </a:spcAft>
                        <a:buFont typeface="Wingdings" pitchFamily="2" charset="2"/>
                        <a:buChar char="Ø"/>
                      </a:pPr>
                      <a:r>
                        <a:rPr kumimoji="1" lang="ja-JP" altLang="en-US" sz="1200" b="0" dirty="0" smtClean="0">
                          <a:solidFill>
                            <a:schemeClr val="tx1"/>
                          </a:solidFill>
                          <a:effectLst/>
                          <a:latin typeface="ＭＳ Ｐゴシック" pitchFamily="50" charset="-128"/>
                          <a:ea typeface="ＭＳ Ｐゴシック" pitchFamily="50" charset="-128"/>
                        </a:rPr>
                        <a:t>ワンストップ相談窓口の設置</a:t>
                      </a:r>
                    </a:p>
                    <a:p>
                      <a:pPr marL="358775" indent="-285750">
                        <a:lnSpc>
                          <a:spcPct val="100000"/>
                        </a:lnSpc>
                        <a:spcBef>
                          <a:spcPts val="0"/>
                        </a:spcBef>
                        <a:spcAft>
                          <a:spcPts val="0"/>
                        </a:spcAft>
                        <a:buFont typeface="Wingdings" pitchFamily="2" charset="2"/>
                        <a:buChar char="Ø"/>
                      </a:pPr>
                      <a:r>
                        <a:rPr kumimoji="1" lang="ja-JP" altLang="en-US" sz="1200" b="0" dirty="0" smtClean="0">
                          <a:solidFill>
                            <a:schemeClr val="tx1"/>
                          </a:solidFill>
                          <a:effectLst/>
                          <a:latin typeface="ＭＳ Ｐゴシック" pitchFamily="50" charset="-128"/>
                          <a:ea typeface="ＭＳ Ｐゴシック" pitchFamily="50" charset="-128"/>
                        </a:rPr>
                        <a:t>オープンデータに関する各府省に対するコンサルティング</a:t>
                      </a:r>
                    </a:p>
                  </a:txBody>
                  <a:tcPr marL="36000" marR="36000" marT="36002" marB="360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8035">
                <a:tc gridSpan="3">
                  <a:txBody>
                    <a:bodyPr/>
                    <a:lstStyle/>
                    <a:p>
                      <a:endParaRPr lang="en-US" altLang="ja-JP" sz="1200" b="0" dirty="0" smtClean="0">
                        <a:solidFill>
                          <a:schemeClr val="tx1"/>
                        </a:solidFill>
                        <a:effectLst/>
                        <a:latin typeface="ＭＳ Ｐゴシック" pitchFamily="50" charset="-128"/>
                        <a:ea typeface="ＭＳ Ｐゴシック" pitchFamily="50" charset="-128"/>
                      </a:endParaRPr>
                    </a:p>
                  </a:txBody>
                  <a:tcPr marL="36000" marR="36000" marT="36002" marB="3600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pPr marL="358775" indent="-285750">
                        <a:lnSpc>
                          <a:spcPct val="100000"/>
                        </a:lnSpc>
                        <a:spcBef>
                          <a:spcPts val="0"/>
                        </a:spcBef>
                        <a:spcAft>
                          <a:spcPts val="0"/>
                        </a:spcAft>
                        <a:buFont typeface="Wingdings" pitchFamily="2" charset="2"/>
                        <a:buChar char="Ø"/>
                      </a:pPr>
                      <a:endParaRPr kumimoji="1" lang="ja-JP" altLang="en-US" sz="1200" b="0" dirty="0" smtClean="0">
                        <a:solidFill>
                          <a:schemeClr val="tx1"/>
                        </a:solidFill>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96177">
                <a:tc gridSpan="2">
                  <a:txBody>
                    <a:bodyPr/>
                    <a:lstStyle/>
                    <a:p>
                      <a:r>
                        <a:rPr lang="ja-JP" altLang="en-US" sz="1200" b="0" dirty="0" smtClean="0">
                          <a:solidFill>
                            <a:schemeClr val="tx1"/>
                          </a:solidFill>
                          <a:latin typeface="ＭＳ Ｐゴシック" pitchFamily="50" charset="-128"/>
                          <a:ea typeface="ＭＳ Ｐゴシック" pitchFamily="50" charset="-128"/>
                        </a:rPr>
                        <a:t>その他追加すべき内容</a:t>
                      </a:r>
                      <a:endParaRPr lang="en-US" altLang="ja-JP" sz="1200" b="0" dirty="0" smtClean="0">
                        <a:solidFill>
                          <a:schemeClr val="tx1"/>
                        </a:solidFill>
                        <a:latin typeface="ＭＳ Ｐゴシック" pitchFamily="50" charset="-128"/>
                        <a:ea typeface="ＭＳ Ｐゴシック" pitchFamily="50" charset="-128"/>
                      </a:endParaRPr>
                    </a:p>
                  </a:txBody>
                  <a:tcPr marL="36000" marR="36000" marT="36002" marB="360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358775" indent="-285750">
                        <a:lnSpc>
                          <a:spcPct val="100000"/>
                        </a:lnSpc>
                        <a:spcBef>
                          <a:spcPts val="0"/>
                        </a:spcBef>
                        <a:spcAft>
                          <a:spcPts val="0"/>
                        </a:spcAft>
                        <a:buFont typeface="Wingdings" pitchFamily="2" charset="2"/>
                        <a:buChar char="Ø"/>
                      </a:pPr>
                      <a:r>
                        <a:rPr kumimoji="1" lang="ja-JP" altLang="en-US" sz="1200" b="0" dirty="0" smtClean="0">
                          <a:solidFill>
                            <a:schemeClr val="tx1"/>
                          </a:solidFill>
                          <a:effectLst/>
                          <a:latin typeface="ＭＳ Ｐゴシック" pitchFamily="50" charset="-128"/>
                          <a:ea typeface="ＭＳ Ｐゴシック" pitchFamily="50" charset="-128"/>
                        </a:rPr>
                        <a:t>人材育成のための環境整備</a:t>
                      </a:r>
                      <a:endParaRPr kumimoji="1" lang="en-US" altLang="ja-JP" sz="1200" b="0" dirty="0" smtClean="0">
                        <a:solidFill>
                          <a:schemeClr val="tx1"/>
                        </a:solidFill>
                        <a:effectLst/>
                        <a:latin typeface="ＭＳ Ｐゴシック" pitchFamily="50" charset="-128"/>
                        <a:ea typeface="ＭＳ Ｐゴシック" pitchFamily="50" charset="-128"/>
                      </a:endParaRPr>
                    </a:p>
                    <a:p>
                      <a:pPr marL="358775" indent="-285750">
                        <a:lnSpc>
                          <a:spcPct val="100000"/>
                        </a:lnSpc>
                        <a:spcBef>
                          <a:spcPts val="0"/>
                        </a:spcBef>
                        <a:spcAft>
                          <a:spcPts val="0"/>
                        </a:spcAft>
                        <a:buFont typeface="Wingdings" pitchFamily="2" charset="2"/>
                        <a:buChar char="Ø"/>
                      </a:pPr>
                      <a:r>
                        <a:rPr kumimoji="1" lang="ja-JP" altLang="en-US" sz="1200" b="0" dirty="0" smtClean="0">
                          <a:solidFill>
                            <a:schemeClr val="tx1"/>
                          </a:solidFill>
                          <a:effectLst/>
                          <a:latin typeface="ＭＳ Ｐゴシック" pitchFamily="50" charset="-128"/>
                          <a:ea typeface="ＭＳ Ｐゴシック" pitchFamily="50" charset="-128"/>
                        </a:rPr>
                        <a:t>実行インセンティブの付与（ベストプラクティスの紹介やコンテストの実施など）</a:t>
                      </a:r>
                      <a:endParaRPr kumimoji="1" lang="en-US" altLang="ja-JP" sz="1200" b="0" dirty="0" smtClean="0">
                        <a:solidFill>
                          <a:schemeClr val="tx1"/>
                        </a:solidFill>
                        <a:effectLst/>
                        <a:latin typeface="ＭＳ Ｐゴシック" pitchFamily="50" charset="-128"/>
                        <a:ea typeface="ＭＳ Ｐゴシック" pitchFamily="50" charset="-128"/>
                      </a:endParaRPr>
                    </a:p>
                    <a:p>
                      <a:pPr marL="358775" indent="-285750">
                        <a:lnSpc>
                          <a:spcPct val="100000"/>
                        </a:lnSpc>
                        <a:spcBef>
                          <a:spcPts val="0"/>
                        </a:spcBef>
                        <a:spcAft>
                          <a:spcPts val="0"/>
                        </a:spcAft>
                        <a:buFont typeface="Wingdings" pitchFamily="2" charset="2"/>
                        <a:buChar char="Ø"/>
                      </a:pPr>
                      <a:r>
                        <a:rPr kumimoji="1" lang="ja-JP" altLang="en-US" sz="1200" b="0" dirty="0" smtClean="0">
                          <a:solidFill>
                            <a:schemeClr val="tx1"/>
                          </a:solidFill>
                          <a:effectLst/>
                          <a:latin typeface="ＭＳ Ｐゴシック" pitchFamily="50" charset="-128"/>
                          <a:ea typeface="ＭＳ Ｐゴシック" pitchFamily="50" charset="-128"/>
                        </a:rPr>
                        <a:t>国際的な協調等のための日本政府としての一元的な体制の構築</a:t>
                      </a:r>
                    </a:p>
                  </a:txBody>
                  <a:tcPr marL="36000" marR="36000" marT="36002" marB="360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ー 1"/>
          <p:cNvSpPr>
            <a:spLocks noGrp="1"/>
          </p:cNvSpPr>
          <p:nvPr>
            <p:ph type="sldNum" sz="quarter" idx="10"/>
          </p:nvPr>
        </p:nvSpPr>
        <p:spPr>
          <a:xfrm>
            <a:off x="7594600" y="6456363"/>
            <a:ext cx="23114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fld id="{98CAE608-E9BE-4E60-BB1C-FF7971D4F14F}" type="slidenum">
              <a:rPr lang="en-US" altLang="ja-JP" b="0" smtClean="0">
                <a:solidFill>
                  <a:schemeClr val="tx1"/>
                </a:solidFill>
              </a:rPr>
              <a:pPr eaLnBrk="1" hangingPunct="1"/>
              <a:t>11</a:t>
            </a:fld>
            <a:endParaRPr lang="en-US" altLang="ja-JP" b="0" smtClean="0">
              <a:solidFill>
                <a:schemeClr val="tx1"/>
              </a:solidFill>
            </a:endParaRPr>
          </a:p>
        </p:txBody>
      </p:sp>
      <p:sp>
        <p:nvSpPr>
          <p:cNvPr id="14339" name="タイトル 1"/>
          <p:cNvSpPr txBox="1">
            <a:spLocks/>
          </p:cNvSpPr>
          <p:nvPr/>
        </p:nvSpPr>
        <p:spPr bwMode="auto">
          <a:xfrm>
            <a:off x="200025" y="115888"/>
            <a:ext cx="792162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r>
              <a:rPr lang="ja-JP" altLang="en-US" sz="2400">
                <a:solidFill>
                  <a:srgbClr val="3333FF"/>
                </a:solidFill>
                <a:ea typeface="HG丸ｺﾞｼｯｸM-PRO" pitchFamily="50" charset="-128"/>
              </a:rPr>
              <a:t>平成２５年度の取組</a:t>
            </a:r>
          </a:p>
        </p:txBody>
      </p:sp>
      <p:grpSp>
        <p:nvGrpSpPr>
          <p:cNvPr id="14340" name="グループ化 54"/>
          <p:cNvGrpSpPr>
            <a:grpSpLocks/>
          </p:cNvGrpSpPr>
          <p:nvPr/>
        </p:nvGrpSpPr>
        <p:grpSpPr bwMode="auto">
          <a:xfrm>
            <a:off x="795338" y="3173413"/>
            <a:ext cx="6408737" cy="668337"/>
            <a:chOff x="2864768" y="3284984"/>
            <a:chExt cx="6408712" cy="669492"/>
          </a:xfrm>
        </p:grpSpPr>
        <p:sp>
          <p:nvSpPr>
            <p:cNvPr id="14351" name="正方形/長方形 11"/>
            <p:cNvSpPr>
              <a:spLocks noChangeArrowheads="1"/>
            </p:cNvSpPr>
            <p:nvPr/>
          </p:nvSpPr>
          <p:spPr bwMode="auto">
            <a:xfrm>
              <a:off x="3071776" y="3615996"/>
              <a:ext cx="6201704" cy="338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lvl="2" indent="-285750" defTabSz="261938">
                <a:buFont typeface="Wingdings" pitchFamily="2" charset="2"/>
                <a:buChar char="ü"/>
              </a:pPr>
              <a:r>
                <a:rPr lang="ja-JP" altLang="en-US" sz="1600" b="0">
                  <a:solidFill>
                    <a:schemeClr val="tx1"/>
                  </a:solidFill>
                  <a:latin typeface="ＭＳ Ｐゴシック" charset="-128"/>
                </a:rPr>
                <a:t>課題解決型コンテスト</a:t>
              </a:r>
              <a:endParaRPr lang="en-US" altLang="ja-JP" sz="1600" b="0">
                <a:solidFill>
                  <a:schemeClr val="tx1"/>
                </a:solidFill>
                <a:latin typeface="ＭＳ Ｐゴシック" charset="-128"/>
              </a:endParaRPr>
            </a:p>
          </p:txBody>
        </p:sp>
        <p:sp>
          <p:nvSpPr>
            <p:cNvPr id="13" name="正方形/長方形 12"/>
            <p:cNvSpPr/>
            <p:nvPr/>
          </p:nvSpPr>
          <p:spPr>
            <a:xfrm>
              <a:off x="2864768" y="3284984"/>
              <a:ext cx="3422637" cy="368936"/>
            </a:xfrm>
            <a:prstGeom prst="rect">
              <a:avLst/>
            </a:prstGeom>
          </p:spPr>
          <p:txBody>
            <a:bodyPr wrap="none">
              <a:spAutoFit/>
            </a:bodyPr>
            <a:lstStyle/>
            <a:p>
              <a:pPr marL="6350" lvl="1" indent="0">
                <a:defRPr/>
              </a:pPr>
              <a:r>
                <a:rPr lang="ja-JP" altLang="en-US" sz="1800" b="0" dirty="0">
                  <a:latin typeface="+mn-ea"/>
                  <a:ea typeface="+mn-ea"/>
                </a:rPr>
                <a:t>２．オープンデータコンテスト</a:t>
              </a:r>
            </a:p>
          </p:txBody>
        </p:sp>
      </p:grpSp>
      <p:grpSp>
        <p:nvGrpSpPr>
          <p:cNvPr id="14341" name="グループ化 55"/>
          <p:cNvGrpSpPr>
            <a:grpSpLocks/>
          </p:cNvGrpSpPr>
          <p:nvPr/>
        </p:nvGrpSpPr>
        <p:grpSpPr bwMode="auto">
          <a:xfrm>
            <a:off x="795338" y="1747838"/>
            <a:ext cx="6696075" cy="1162050"/>
            <a:chOff x="2864768" y="1844824"/>
            <a:chExt cx="6696744" cy="1162009"/>
          </a:xfrm>
        </p:grpSpPr>
        <p:sp>
          <p:nvSpPr>
            <p:cNvPr id="14349" name="正方形/長方形 14"/>
            <p:cNvSpPr>
              <a:spLocks noChangeArrowheads="1"/>
            </p:cNvSpPr>
            <p:nvPr/>
          </p:nvSpPr>
          <p:spPr bwMode="auto">
            <a:xfrm>
              <a:off x="3095306" y="2175836"/>
              <a:ext cx="64662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lvl="2" indent="-285750" defTabSz="261938">
                <a:buFont typeface="Wingdings" pitchFamily="2" charset="2"/>
                <a:buChar char="ü"/>
              </a:pPr>
              <a:r>
                <a:rPr lang="ja-JP" altLang="en-US" sz="1600" b="0">
                  <a:solidFill>
                    <a:schemeClr val="tx1"/>
                  </a:solidFill>
                  <a:latin typeface="ＭＳ Ｐゴシック" charset="-128"/>
                </a:rPr>
                <a:t>文字基盤（オープンデータ、行政機関間）</a:t>
              </a:r>
              <a:endParaRPr lang="en-US" altLang="ja-JP" sz="1600" b="0">
                <a:solidFill>
                  <a:schemeClr val="tx1"/>
                </a:solidFill>
                <a:latin typeface="ＭＳ Ｐゴシック" charset="-128"/>
              </a:endParaRPr>
            </a:p>
            <a:p>
              <a:pPr marL="285750" lvl="2" indent="-285750" defTabSz="261938">
                <a:buFont typeface="Wingdings" pitchFamily="2" charset="2"/>
                <a:buChar char="ü"/>
              </a:pPr>
              <a:r>
                <a:rPr lang="ja-JP" altLang="en-US" sz="1600" b="0">
                  <a:solidFill>
                    <a:schemeClr val="tx1"/>
                  </a:solidFill>
                  <a:latin typeface="ＭＳ Ｐゴシック" charset="-128"/>
                </a:rPr>
                <a:t>共通語彙基盤</a:t>
              </a:r>
              <a:endParaRPr lang="en-US" altLang="ja-JP" sz="1600" b="0">
                <a:solidFill>
                  <a:schemeClr val="tx1"/>
                </a:solidFill>
                <a:latin typeface="ＭＳ Ｐゴシック" charset="-128"/>
              </a:endParaRPr>
            </a:p>
            <a:p>
              <a:pPr marL="285750" lvl="2" indent="-285750" defTabSz="261938">
                <a:buFont typeface="Wingdings" pitchFamily="2" charset="2"/>
                <a:buChar char="ü"/>
              </a:pPr>
              <a:r>
                <a:rPr lang="ja-JP" altLang="en-US" sz="1600" b="0">
                  <a:solidFill>
                    <a:schemeClr val="tx1"/>
                  </a:solidFill>
                  <a:latin typeface="ＭＳ Ｐゴシック" charset="-128"/>
                </a:rPr>
                <a:t>オープンデータ提供及び活用ツール（ＯＳＳの採用）</a:t>
              </a:r>
              <a:endParaRPr lang="en-US" altLang="ja-JP" sz="1600" b="0">
                <a:solidFill>
                  <a:schemeClr val="tx1"/>
                </a:solidFill>
                <a:latin typeface="ＭＳ Ｐゴシック" charset="-128"/>
              </a:endParaRPr>
            </a:p>
          </p:txBody>
        </p:sp>
        <p:sp>
          <p:nvSpPr>
            <p:cNvPr id="16" name="正方形/長方形 15"/>
            <p:cNvSpPr/>
            <p:nvPr/>
          </p:nvSpPr>
          <p:spPr>
            <a:xfrm>
              <a:off x="2864768" y="1844824"/>
              <a:ext cx="3885000" cy="369874"/>
            </a:xfrm>
            <a:prstGeom prst="rect">
              <a:avLst/>
            </a:prstGeom>
          </p:spPr>
          <p:txBody>
            <a:bodyPr wrap="none">
              <a:spAutoFit/>
            </a:bodyPr>
            <a:lstStyle/>
            <a:p>
              <a:pPr marL="6350" lvl="1" indent="0">
                <a:defRPr/>
              </a:pPr>
              <a:r>
                <a:rPr lang="ja-JP" altLang="en-US" sz="1800" b="0" dirty="0">
                  <a:latin typeface="+mn-ea"/>
                  <a:ea typeface="+mn-ea"/>
                </a:rPr>
                <a:t>１．情報連携基盤の整備（ＩＰＡ）</a:t>
              </a:r>
            </a:p>
          </p:txBody>
        </p:sp>
      </p:grpSp>
      <p:grpSp>
        <p:nvGrpSpPr>
          <p:cNvPr id="14342" name="グループ化 52"/>
          <p:cNvGrpSpPr>
            <a:grpSpLocks/>
          </p:cNvGrpSpPr>
          <p:nvPr/>
        </p:nvGrpSpPr>
        <p:grpSpPr bwMode="auto">
          <a:xfrm>
            <a:off x="795338" y="5286375"/>
            <a:ext cx="6534150" cy="1408113"/>
            <a:chOff x="2864768" y="5579359"/>
            <a:chExt cx="5038559" cy="1408192"/>
          </a:xfrm>
        </p:grpSpPr>
        <p:sp>
          <p:nvSpPr>
            <p:cNvPr id="14347" name="正方形/長方形 16"/>
            <p:cNvSpPr>
              <a:spLocks noChangeArrowheads="1"/>
            </p:cNvSpPr>
            <p:nvPr/>
          </p:nvSpPr>
          <p:spPr bwMode="auto">
            <a:xfrm>
              <a:off x="3071776" y="5910371"/>
              <a:ext cx="4831551" cy="1077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lvl="2" indent="-285750" defTabSz="261938">
                <a:buFont typeface="Wingdings" pitchFamily="2" charset="2"/>
                <a:buChar char="ü"/>
              </a:pPr>
              <a:r>
                <a:rPr lang="ja-JP" altLang="en-US" sz="1600" b="0">
                  <a:solidFill>
                    <a:schemeClr val="tx1"/>
                  </a:solidFill>
                  <a:latin typeface="ＭＳ Ｐゴシック" charset="-128"/>
                </a:rPr>
                <a:t>企業データ</a:t>
              </a:r>
              <a:endParaRPr lang="en-US" altLang="ja-JP" sz="1600" b="0">
                <a:solidFill>
                  <a:schemeClr val="tx1"/>
                </a:solidFill>
                <a:latin typeface="ＭＳ Ｐゴシック" charset="-128"/>
              </a:endParaRPr>
            </a:p>
            <a:p>
              <a:pPr marL="285750" lvl="2" indent="-285750" defTabSz="261938">
                <a:buFont typeface="Wingdings" pitchFamily="2" charset="2"/>
                <a:buChar char="ü"/>
              </a:pPr>
              <a:r>
                <a:rPr lang="ja-JP" altLang="en-US" sz="1600" b="0">
                  <a:solidFill>
                    <a:schemeClr val="tx1"/>
                  </a:solidFill>
                  <a:latin typeface="ＭＳ Ｐゴシック" charset="-128"/>
                </a:rPr>
                <a:t>ＬＯＤ</a:t>
              </a:r>
              <a:endParaRPr lang="en-US" altLang="ja-JP" sz="1600" b="0">
                <a:solidFill>
                  <a:schemeClr val="tx1"/>
                </a:solidFill>
                <a:latin typeface="ＭＳ Ｐゴシック" charset="-128"/>
              </a:endParaRPr>
            </a:p>
            <a:p>
              <a:pPr marL="285750" lvl="2" indent="-285750" defTabSz="261938">
                <a:buFont typeface="Wingdings" pitchFamily="2" charset="2"/>
                <a:buChar char="ü"/>
              </a:pPr>
              <a:r>
                <a:rPr lang="ja-JP" altLang="en-US" sz="1600" b="0">
                  <a:solidFill>
                    <a:schemeClr val="tx1"/>
                  </a:solidFill>
                  <a:latin typeface="ＭＳ Ｐゴシック" charset="-128"/>
                </a:rPr>
                <a:t>ニーズやアイデアへの対応状況のフォローアップ状況</a:t>
              </a:r>
              <a:endParaRPr lang="en-US" altLang="ja-JP" sz="1600" b="0">
                <a:solidFill>
                  <a:schemeClr val="tx1"/>
                </a:solidFill>
                <a:latin typeface="ＭＳ Ｐゴシック" charset="-128"/>
              </a:endParaRPr>
            </a:p>
            <a:p>
              <a:pPr marL="285750" lvl="2" indent="-285750" defTabSz="261938">
                <a:buFont typeface="Wingdings" pitchFamily="2" charset="2"/>
                <a:buChar char="ü"/>
              </a:pPr>
              <a:r>
                <a:rPr lang="ja-JP" altLang="en-US" sz="1600" b="0">
                  <a:solidFill>
                    <a:schemeClr val="tx1"/>
                  </a:solidFill>
                  <a:latin typeface="ＭＳ Ｐゴシック" charset="-128"/>
                </a:rPr>
                <a:t>内部業務の見直し</a:t>
              </a:r>
              <a:endParaRPr lang="en-US" altLang="ja-JP" sz="1600" b="0">
                <a:solidFill>
                  <a:schemeClr val="tx1"/>
                </a:solidFill>
                <a:latin typeface="ＭＳ Ｐゴシック" charset="-128"/>
              </a:endParaRPr>
            </a:p>
          </p:txBody>
        </p:sp>
        <p:sp>
          <p:nvSpPr>
            <p:cNvPr id="18" name="正方形/長方形 17"/>
            <p:cNvSpPr/>
            <p:nvPr/>
          </p:nvSpPr>
          <p:spPr>
            <a:xfrm>
              <a:off x="2864768" y="5579359"/>
              <a:ext cx="3707919" cy="369909"/>
            </a:xfrm>
            <a:prstGeom prst="rect">
              <a:avLst/>
            </a:prstGeom>
          </p:spPr>
          <p:txBody>
            <a:bodyPr wrap="none">
              <a:spAutoFit/>
            </a:bodyPr>
            <a:lstStyle/>
            <a:p>
              <a:pPr marL="6350" lvl="1" indent="0">
                <a:defRPr/>
              </a:pPr>
              <a:r>
                <a:rPr lang="ja-JP" altLang="en-US" sz="1800" b="0" dirty="0">
                  <a:latin typeface="+mn-ea"/>
                  <a:ea typeface="+mn-ea"/>
                </a:rPr>
                <a:t>４．経済産業省自身のオープンデータの拡充</a:t>
              </a:r>
            </a:p>
          </p:txBody>
        </p:sp>
      </p:grpSp>
      <p:sp>
        <p:nvSpPr>
          <p:cNvPr id="14343" name="コンテンツ プレースホルダー 2"/>
          <p:cNvSpPr txBox="1">
            <a:spLocks/>
          </p:cNvSpPr>
          <p:nvPr/>
        </p:nvSpPr>
        <p:spPr bwMode="auto">
          <a:xfrm>
            <a:off x="271463" y="620713"/>
            <a:ext cx="9363075"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341313"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a:spcBef>
                <a:spcPct val="20000"/>
              </a:spcBef>
              <a:buFont typeface="Wingdings" pitchFamily="2" charset="2"/>
              <a:buChar char="n"/>
            </a:pPr>
            <a:r>
              <a:rPr lang="ja-JP" altLang="en-US" sz="2000" b="0">
                <a:solidFill>
                  <a:schemeClr val="tx1"/>
                </a:solidFill>
                <a:latin typeface="HG丸ｺﾞｼｯｸM-PRO" pitchFamily="50" charset="-128"/>
                <a:ea typeface="HG丸ｺﾞｼｯｸM-PRO" pitchFamily="50" charset="-128"/>
              </a:rPr>
              <a:t>平成</a:t>
            </a:r>
            <a:r>
              <a:rPr lang="en-US" altLang="ja-JP" sz="2000" b="0">
                <a:solidFill>
                  <a:schemeClr val="tx1"/>
                </a:solidFill>
                <a:latin typeface="HG丸ｺﾞｼｯｸM-PRO" pitchFamily="50" charset="-128"/>
                <a:ea typeface="HG丸ｺﾞｼｯｸM-PRO" pitchFamily="50" charset="-128"/>
              </a:rPr>
              <a:t>24</a:t>
            </a:r>
            <a:r>
              <a:rPr lang="ja-JP" altLang="en-US" sz="2000" b="0">
                <a:solidFill>
                  <a:schemeClr val="tx1"/>
                </a:solidFill>
                <a:latin typeface="HG丸ｺﾞｼｯｸM-PRO" pitchFamily="50" charset="-128"/>
                <a:ea typeface="HG丸ｺﾞｼｯｸM-PRO" pitchFamily="50" charset="-128"/>
              </a:rPr>
              <a:t>年度の実施内容を踏まえ、これまでの取組をより充実させていくとともに、業務プロセスへの反映等、</a:t>
            </a:r>
            <a:r>
              <a:rPr lang="en-US" altLang="ja-JP" sz="2000" b="0">
                <a:solidFill>
                  <a:schemeClr val="tx1"/>
                </a:solidFill>
                <a:latin typeface="HG丸ｺﾞｼｯｸM-PRO" pitchFamily="50" charset="-128"/>
                <a:ea typeface="HG丸ｺﾞｼｯｸM-PRO" pitchFamily="50" charset="-128"/>
              </a:rPr>
              <a:t>Open by Default</a:t>
            </a:r>
            <a:r>
              <a:rPr lang="ja-JP" altLang="en-US" sz="2000" b="0">
                <a:solidFill>
                  <a:schemeClr val="tx1"/>
                </a:solidFill>
                <a:latin typeface="HG丸ｺﾞｼｯｸM-PRO" pitchFamily="50" charset="-128"/>
                <a:ea typeface="HG丸ｺﾞｼｯｸM-PRO" pitchFamily="50" charset="-128"/>
              </a:rPr>
              <a:t>に向けた取組を加速させていく。</a:t>
            </a:r>
            <a:endParaRPr lang="en-US" altLang="ja-JP" sz="2000" b="0">
              <a:solidFill>
                <a:schemeClr val="tx1"/>
              </a:solidFill>
              <a:latin typeface="HG丸ｺﾞｼｯｸM-PRO" pitchFamily="50" charset="-128"/>
              <a:ea typeface="HG丸ｺﾞｼｯｸM-PRO" pitchFamily="50" charset="-128"/>
            </a:endParaRPr>
          </a:p>
        </p:txBody>
      </p:sp>
      <p:grpSp>
        <p:nvGrpSpPr>
          <p:cNvPr id="14344" name="グループ化 53"/>
          <p:cNvGrpSpPr>
            <a:grpSpLocks/>
          </p:cNvGrpSpPr>
          <p:nvPr/>
        </p:nvGrpSpPr>
        <p:grpSpPr bwMode="auto">
          <a:xfrm>
            <a:off x="776288" y="4183063"/>
            <a:ext cx="6769100" cy="669925"/>
            <a:chOff x="2864767" y="4499239"/>
            <a:chExt cx="6769781" cy="669385"/>
          </a:xfrm>
        </p:grpSpPr>
        <p:sp>
          <p:nvSpPr>
            <p:cNvPr id="14345" name="正方形/長方形 47"/>
            <p:cNvSpPr>
              <a:spLocks noChangeArrowheads="1"/>
            </p:cNvSpPr>
            <p:nvPr/>
          </p:nvSpPr>
          <p:spPr bwMode="auto">
            <a:xfrm>
              <a:off x="3071775" y="4830251"/>
              <a:ext cx="6562773" cy="338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lvl="2" indent="-285750" defTabSz="261938">
                <a:buFont typeface="Wingdings" pitchFamily="2" charset="2"/>
                <a:buChar char="ü"/>
              </a:pPr>
              <a:r>
                <a:rPr lang="ja-JP" altLang="en-US" sz="1600" b="0">
                  <a:solidFill>
                    <a:schemeClr val="tx1"/>
                  </a:solidFill>
                  <a:latin typeface="ＭＳ Ｐゴシック" charset="-128"/>
                </a:rPr>
                <a:t>連携する地方自治体の範囲を拡大しより多様なツールを実証</a:t>
              </a:r>
              <a:endParaRPr lang="en-US" altLang="ja-JP" sz="1600" b="0">
                <a:solidFill>
                  <a:schemeClr val="tx1"/>
                </a:solidFill>
                <a:latin typeface="ＭＳ Ｐゴシック" charset="-128"/>
              </a:endParaRPr>
            </a:p>
          </p:txBody>
        </p:sp>
        <p:sp>
          <p:nvSpPr>
            <p:cNvPr id="49" name="正方形/長方形 48"/>
            <p:cNvSpPr/>
            <p:nvPr/>
          </p:nvSpPr>
          <p:spPr>
            <a:xfrm>
              <a:off x="2864767" y="4499239"/>
              <a:ext cx="4347012" cy="369589"/>
            </a:xfrm>
            <a:prstGeom prst="rect">
              <a:avLst/>
            </a:prstGeom>
          </p:spPr>
          <p:txBody>
            <a:bodyPr wrap="none">
              <a:spAutoFit/>
            </a:bodyPr>
            <a:lstStyle/>
            <a:p>
              <a:pPr marL="6350" lvl="1" indent="0">
                <a:defRPr/>
              </a:pPr>
              <a:r>
                <a:rPr lang="ja-JP" altLang="en-US" sz="1800" b="0" dirty="0">
                  <a:latin typeface="+mn-ea"/>
                  <a:ea typeface="+mn-ea"/>
                </a:rPr>
                <a:t>３．地域におけるオープンデータツール</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コンテンツ プレースホルダー 2"/>
          <p:cNvSpPr>
            <a:spLocks noGrp="1"/>
          </p:cNvSpPr>
          <p:nvPr>
            <p:ph idx="1"/>
          </p:nvPr>
        </p:nvSpPr>
        <p:spPr>
          <a:xfrm>
            <a:off x="271463" y="2638425"/>
            <a:ext cx="9363075" cy="1511300"/>
          </a:xfrm>
        </p:spPr>
        <p:txBody>
          <a:bodyPr anchor="ctr"/>
          <a:lstStyle/>
          <a:p>
            <a:pPr marL="0" indent="0" algn="ctr">
              <a:buFont typeface="Wingdings" pitchFamily="2" charset="2"/>
              <a:buNone/>
            </a:pPr>
            <a:r>
              <a:rPr lang="ja-JP" altLang="en-US" sz="4000" smtClean="0"/>
              <a:t>平成</a:t>
            </a:r>
            <a:r>
              <a:rPr lang="en-US" altLang="ja-JP" sz="4000" smtClean="0"/>
              <a:t>24</a:t>
            </a:r>
            <a:r>
              <a:rPr lang="ja-JP" altLang="en-US" sz="4000" smtClean="0"/>
              <a:t>年度の実施内容</a:t>
            </a:r>
          </a:p>
        </p:txBody>
      </p:sp>
      <p:sp>
        <p:nvSpPr>
          <p:cNvPr id="4099"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fld id="{81DC7278-8DC6-4C3D-BAA6-3B87789E2D78}" type="slidenum">
              <a:rPr lang="en-US" altLang="ja-JP" b="0" smtClean="0">
                <a:solidFill>
                  <a:schemeClr val="tx1"/>
                </a:solidFill>
              </a:rPr>
              <a:pPr eaLnBrk="1" hangingPunct="1"/>
              <a:t>1</a:t>
            </a:fld>
            <a:endParaRPr lang="en-US" altLang="ja-JP" b="0" smtClean="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en-US" altLang="ja-JP" smtClean="0"/>
              <a:t>HP</a:t>
            </a:r>
            <a:r>
              <a:rPr kumimoji="1" lang="ja-JP" altLang="en-US" smtClean="0"/>
              <a:t>公開データの棚卸しについて</a:t>
            </a:r>
          </a:p>
        </p:txBody>
      </p:sp>
      <p:sp>
        <p:nvSpPr>
          <p:cNvPr id="5123"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fld id="{A3C0AEDA-18E0-46A1-8ED5-D4645989696E}" type="slidenum">
              <a:rPr lang="en-US" altLang="ja-JP" b="0" smtClean="0">
                <a:solidFill>
                  <a:schemeClr val="tx1"/>
                </a:solidFill>
              </a:rPr>
              <a:pPr eaLnBrk="1" hangingPunct="1"/>
              <a:t>2</a:t>
            </a:fld>
            <a:endParaRPr lang="en-US" altLang="ja-JP" b="0" smtClean="0">
              <a:solidFill>
                <a:schemeClr val="tx1"/>
              </a:solidFill>
            </a:endParaRPr>
          </a:p>
        </p:txBody>
      </p:sp>
      <p:sp>
        <p:nvSpPr>
          <p:cNvPr id="5124" name="コンテンツ プレースホルダー 2"/>
          <p:cNvSpPr>
            <a:spLocks noGrp="1"/>
          </p:cNvSpPr>
          <p:nvPr>
            <p:ph idx="1"/>
          </p:nvPr>
        </p:nvSpPr>
        <p:spPr>
          <a:xfrm>
            <a:off x="271463" y="692150"/>
            <a:ext cx="9363075" cy="1511300"/>
          </a:xfrm>
        </p:spPr>
        <p:txBody>
          <a:bodyPr lIns="83756" tIns="41878" rIns="83756" bIns="41878"/>
          <a:lstStyle/>
          <a:p>
            <a:pPr marL="355600" indent="-355600"/>
            <a:r>
              <a:rPr lang="en-US" altLang="ja-JP" smtClean="0"/>
              <a:t>HP</a:t>
            </a:r>
            <a:r>
              <a:rPr lang="ja-JP" altLang="en-US" smtClean="0"/>
              <a:t>公開データの棚卸しを、本省、地方局、所管独立行政法人について実施。</a:t>
            </a:r>
            <a:endParaRPr lang="en-US" altLang="ja-JP" smtClean="0"/>
          </a:p>
          <a:p>
            <a:pPr marL="355600" indent="-355600"/>
            <a:r>
              <a:rPr lang="ja-JP" altLang="en-US" smtClean="0"/>
              <a:t>対象データ数は約</a:t>
            </a:r>
            <a:r>
              <a:rPr lang="en-US" altLang="ja-JP" smtClean="0"/>
              <a:t>10,000</a:t>
            </a:r>
            <a:r>
              <a:rPr lang="ja-JP" altLang="en-US" smtClean="0"/>
              <a:t>件。総作業時間は約</a:t>
            </a:r>
            <a:r>
              <a:rPr lang="en-US" altLang="ja-JP" smtClean="0"/>
              <a:t>425</a:t>
            </a:r>
            <a:r>
              <a:rPr lang="ja-JP" altLang="en-US" smtClean="0"/>
              <a:t>時間。</a:t>
            </a:r>
            <a:endParaRPr lang="en-US" altLang="ja-JP" smtClean="0"/>
          </a:p>
        </p:txBody>
      </p:sp>
      <p:sp>
        <p:nvSpPr>
          <p:cNvPr id="5125" name="テキスト ボックス 3"/>
          <p:cNvSpPr txBox="1">
            <a:spLocks noChangeArrowheads="1"/>
          </p:cNvSpPr>
          <p:nvPr/>
        </p:nvSpPr>
        <p:spPr bwMode="auto">
          <a:xfrm>
            <a:off x="6105525" y="4789488"/>
            <a:ext cx="3579813"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4" tIns="45699" rIns="91394" bIns="45699">
            <a:spAutoFit/>
          </a:bodyPr>
          <a:lstStyle>
            <a:lvl1pPr marL="342900" indent="-342900" eaLnBrk="0" hangingPunct="0">
              <a:defRPr kumimoji="1" sz="1400" b="1">
                <a:solidFill>
                  <a:srgbClr val="000066"/>
                </a:solidFill>
                <a:latin typeface="Arial" charset="0"/>
                <a:ea typeface="ＭＳ Ｐゴシック" charset="-128"/>
              </a:defRPr>
            </a:lvl1pPr>
            <a:lvl2pPr marL="158750" eaLnBrk="0" hangingPunct="0">
              <a:defRPr kumimoji="1" sz="1400" b="1">
                <a:solidFill>
                  <a:srgbClr val="000066"/>
                </a:solidFill>
                <a:latin typeface="Arial" charset="0"/>
                <a:ea typeface="ＭＳ Ｐゴシック" charset="-128"/>
              </a:defRPr>
            </a:lvl2pPr>
            <a:lvl3pPr marL="538163" indent="-26035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lvl="1" indent="0" eaLnBrk="1" hangingPunct="1"/>
            <a:r>
              <a:rPr lang="ja-JP" altLang="en-US" sz="1200" b="0">
                <a:solidFill>
                  <a:schemeClr val="tx1"/>
                </a:solidFill>
              </a:rPr>
              <a:t>調査項目：分類、データ名、区分、種類、形式、更新頻度、作成部署名、階層、最終更新日、代表</a:t>
            </a:r>
            <a:r>
              <a:rPr lang="en-US" altLang="ja-JP" sz="1200" b="0">
                <a:solidFill>
                  <a:schemeClr val="tx1"/>
                </a:solidFill>
              </a:rPr>
              <a:t>URL</a:t>
            </a:r>
            <a:r>
              <a:rPr lang="ja-JP" altLang="en-US" sz="1200" b="0">
                <a:solidFill>
                  <a:schemeClr val="tx1"/>
                </a:solidFill>
              </a:rPr>
              <a:t>など</a:t>
            </a:r>
            <a:endParaRPr lang="en-US" altLang="ja-JP" sz="1200" b="0">
              <a:solidFill>
                <a:schemeClr val="tx1"/>
              </a:solidFill>
            </a:endParaRPr>
          </a:p>
          <a:p>
            <a:pPr lvl="1" indent="0" eaLnBrk="1" hangingPunct="1"/>
            <a:r>
              <a:rPr lang="ja-JP" altLang="en-US" sz="1200" b="0">
                <a:solidFill>
                  <a:schemeClr val="tx1"/>
                </a:solidFill>
              </a:rPr>
              <a:t>次の情報は対象外</a:t>
            </a:r>
            <a:r>
              <a:rPr lang="ja-JP" altLang="ja-JP" sz="1200" b="0">
                <a:solidFill>
                  <a:schemeClr val="tx1"/>
                </a:solidFill>
              </a:rPr>
              <a:t>。</a:t>
            </a:r>
            <a:endParaRPr lang="en-US" altLang="ja-JP" sz="1200" b="0">
              <a:solidFill>
                <a:schemeClr val="tx1"/>
              </a:solidFill>
            </a:endParaRPr>
          </a:p>
          <a:p>
            <a:pPr lvl="2" eaLnBrk="1" hangingPunct="1">
              <a:buFont typeface="Wingdings" pitchFamily="2" charset="2"/>
              <a:buChar char="ü"/>
            </a:pPr>
            <a:r>
              <a:rPr lang="ja-JP" altLang="ja-JP" sz="1200" b="0">
                <a:solidFill>
                  <a:schemeClr val="tx1"/>
                </a:solidFill>
              </a:rPr>
              <a:t>ニュースリリース等の非固定的・断片的なデータまとめられたドキュメント </a:t>
            </a:r>
            <a:endParaRPr lang="en-US" altLang="ja-JP" sz="1200" b="0">
              <a:solidFill>
                <a:schemeClr val="tx1"/>
              </a:solidFill>
            </a:endParaRPr>
          </a:p>
          <a:p>
            <a:pPr lvl="2" eaLnBrk="1" hangingPunct="1">
              <a:buFont typeface="Wingdings" pitchFamily="2" charset="2"/>
              <a:buChar char="ü"/>
            </a:pPr>
            <a:r>
              <a:rPr lang="ja-JP" altLang="ja-JP" sz="1200" b="0">
                <a:solidFill>
                  <a:schemeClr val="tx1"/>
                </a:solidFill>
              </a:rPr>
              <a:t>審議会・研究会の各会議資料</a:t>
            </a:r>
            <a:r>
              <a:rPr lang="ja-JP" altLang="en-US" sz="1200" b="0">
                <a:solidFill>
                  <a:schemeClr val="tx1"/>
                </a:solidFill>
              </a:rPr>
              <a:t>（報告書等のとりまとめ資料は対象）</a:t>
            </a:r>
            <a:endParaRPr lang="en-US" altLang="ja-JP" sz="1200" b="0">
              <a:solidFill>
                <a:schemeClr val="tx1"/>
              </a:solidFill>
            </a:endParaRPr>
          </a:p>
          <a:p>
            <a:pPr lvl="2" eaLnBrk="1" hangingPunct="1">
              <a:buFont typeface="Wingdings" pitchFamily="2" charset="2"/>
              <a:buChar char="ü"/>
            </a:pPr>
            <a:r>
              <a:rPr lang="ja-JP" altLang="ja-JP" sz="1200" b="0">
                <a:solidFill>
                  <a:schemeClr val="tx1"/>
                </a:solidFill>
              </a:rPr>
              <a:t>個々の入札・公募情報</a:t>
            </a:r>
            <a:r>
              <a:rPr lang="ja-JP" altLang="en-US" sz="1200" b="0">
                <a:solidFill>
                  <a:schemeClr val="tx1"/>
                </a:solidFill>
              </a:rPr>
              <a:t>（</a:t>
            </a:r>
            <a:r>
              <a:rPr lang="ja-JP" altLang="ja-JP" sz="1200" b="0">
                <a:solidFill>
                  <a:schemeClr val="tx1"/>
                </a:solidFill>
              </a:rPr>
              <a:t>支出や契約の結果のリストは対象</a:t>
            </a:r>
            <a:r>
              <a:rPr lang="ja-JP" altLang="en-US" sz="1200" b="0">
                <a:solidFill>
                  <a:schemeClr val="tx1"/>
                </a:solidFill>
              </a:rPr>
              <a:t>）</a:t>
            </a:r>
            <a:endParaRPr lang="en-US" altLang="ja-JP" sz="1200" b="0">
              <a:solidFill>
                <a:schemeClr val="tx1"/>
              </a:solidFill>
            </a:endParaRPr>
          </a:p>
        </p:txBody>
      </p:sp>
      <p:graphicFrame>
        <p:nvGraphicFramePr>
          <p:cNvPr id="8" name="表 7"/>
          <p:cNvGraphicFramePr>
            <a:graphicFrameLocks noGrp="1"/>
          </p:cNvGraphicFramePr>
          <p:nvPr/>
        </p:nvGraphicFramePr>
        <p:xfrm>
          <a:off x="5384800" y="1654175"/>
          <a:ext cx="4392613" cy="2854865"/>
        </p:xfrm>
        <a:graphic>
          <a:graphicData uri="http://schemas.openxmlformats.org/drawingml/2006/table">
            <a:tbl>
              <a:tblPr>
                <a:tableStyleId>{5C22544A-7EE6-4342-B048-85BDC9FD1C3A}</a:tableStyleId>
              </a:tblPr>
              <a:tblGrid>
                <a:gridCol w="1279067"/>
                <a:gridCol w="815060"/>
                <a:gridCol w="766162"/>
                <a:gridCol w="766162"/>
                <a:gridCol w="766162"/>
              </a:tblGrid>
              <a:tr h="219563">
                <a:tc>
                  <a:txBody>
                    <a:bodyPr/>
                    <a:lstStyle/>
                    <a:p>
                      <a:pPr algn="ctr" rtl="0" fontAlgn="ctr"/>
                      <a:r>
                        <a:rPr lang="ja-JP" altLang="en-US" sz="1400" u="none" strike="noStrike" dirty="0" smtClean="0">
                          <a:solidFill>
                            <a:schemeClr val="bg1"/>
                          </a:solidFill>
                          <a:effectLst/>
                          <a:latin typeface="ＭＳ Ｐゴシック" pitchFamily="50" charset="-128"/>
                          <a:ea typeface="ＭＳ Ｐゴシック" pitchFamily="50" charset="-128"/>
                        </a:rPr>
                        <a:t>分類①</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ja-JP" altLang="en-US" sz="1400" u="none" strike="noStrike">
                          <a:solidFill>
                            <a:schemeClr val="bg1"/>
                          </a:solidFill>
                          <a:effectLst/>
                          <a:latin typeface="ＭＳ Ｐゴシック" pitchFamily="50" charset="-128"/>
                          <a:ea typeface="ＭＳ Ｐゴシック" pitchFamily="50" charset="-128"/>
                        </a:rPr>
                        <a:t>合計</a:t>
                      </a:r>
                      <a:endParaRPr lang="ja-JP" altLang="en-US" sz="1400" b="0" i="0" u="none" strike="noStrike">
                        <a:solidFill>
                          <a:schemeClr val="bg1"/>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ja-JP" altLang="en-US" sz="1400" u="none" strike="noStrike" dirty="0">
                          <a:solidFill>
                            <a:schemeClr val="bg1"/>
                          </a:solidFill>
                          <a:effectLst/>
                          <a:latin typeface="ＭＳ Ｐゴシック" pitchFamily="50" charset="-128"/>
                          <a:ea typeface="ＭＳ Ｐゴシック" pitchFamily="50" charset="-128"/>
                        </a:rPr>
                        <a:t>本省</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ja-JP" altLang="en-US" sz="1400" u="none" strike="noStrike" dirty="0">
                          <a:solidFill>
                            <a:schemeClr val="bg1"/>
                          </a:solidFill>
                          <a:effectLst/>
                          <a:latin typeface="ＭＳ Ｐゴシック" pitchFamily="50" charset="-128"/>
                          <a:ea typeface="ＭＳ Ｐゴシック" pitchFamily="50" charset="-128"/>
                        </a:rPr>
                        <a:t>地方局</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ja-JP" altLang="en-US" sz="1400" u="none" strike="noStrike" dirty="0">
                          <a:solidFill>
                            <a:schemeClr val="bg1"/>
                          </a:solidFill>
                          <a:effectLst/>
                          <a:latin typeface="ＭＳ Ｐゴシック" pitchFamily="50" charset="-128"/>
                          <a:ea typeface="ＭＳ Ｐゴシック" pitchFamily="50" charset="-128"/>
                        </a:rPr>
                        <a:t>独法</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r>
              <a:tr h="219563">
                <a:tc>
                  <a:txBody>
                    <a:bodyPr/>
                    <a:lstStyle/>
                    <a:p>
                      <a:pPr algn="l" rtl="0" fontAlgn="ctr"/>
                      <a:r>
                        <a:rPr lang="en-US" altLang="ja-JP" sz="1400" u="none" strike="noStrike" dirty="0">
                          <a:effectLst/>
                          <a:latin typeface="ＭＳ Ｐゴシック" pitchFamily="50" charset="-128"/>
                          <a:ea typeface="ＭＳ Ｐゴシック" pitchFamily="50" charset="-128"/>
                        </a:rPr>
                        <a:t>1.</a:t>
                      </a:r>
                      <a:r>
                        <a:rPr lang="ja-JP" altLang="en-US" sz="1400" u="none" strike="noStrike" dirty="0">
                          <a:effectLst/>
                          <a:latin typeface="ＭＳ Ｐゴシック" pitchFamily="50" charset="-128"/>
                          <a:ea typeface="ＭＳ Ｐゴシック" pitchFamily="50" charset="-128"/>
                        </a:rPr>
                        <a:t>経済産業</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3,311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702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975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1,634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9563">
                <a:tc>
                  <a:txBody>
                    <a:bodyPr/>
                    <a:lstStyle/>
                    <a:p>
                      <a:pPr algn="l" rtl="0" fontAlgn="ctr"/>
                      <a:r>
                        <a:rPr lang="en-US" altLang="ja-JP" sz="1400" u="none" strike="noStrike" dirty="0">
                          <a:effectLst/>
                          <a:latin typeface="ＭＳ Ｐゴシック" pitchFamily="50" charset="-128"/>
                          <a:ea typeface="ＭＳ Ｐゴシック" pitchFamily="50" charset="-128"/>
                        </a:rPr>
                        <a:t>2.</a:t>
                      </a:r>
                      <a:r>
                        <a:rPr lang="ja-JP" altLang="en-US" sz="1400" u="none" strike="noStrike" dirty="0">
                          <a:effectLst/>
                          <a:latin typeface="ＭＳ Ｐゴシック" pitchFamily="50" charset="-128"/>
                          <a:ea typeface="ＭＳ Ｐゴシック" pitchFamily="50" charset="-128"/>
                        </a:rPr>
                        <a:t>対外経済</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866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a:effectLst/>
                          <a:latin typeface="ＭＳ Ｐゴシック" pitchFamily="50" charset="-128"/>
                          <a:ea typeface="ＭＳ Ｐゴシック" pitchFamily="50" charset="-128"/>
                        </a:rPr>
                        <a:t>311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63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492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r>
              <a:tr h="219563">
                <a:tc>
                  <a:txBody>
                    <a:bodyPr/>
                    <a:lstStyle/>
                    <a:p>
                      <a:pPr algn="l" rtl="0" fontAlgn="ctr"/>
                      <a:r>
                        <a:rPr lang="en-US" altLang="ja-JP" sz="1400" u="none" strike="noStrike">
                          <a:effectLst/>
                          <a:latin typeface="ＭＳ Ｐゴシック" pitchFamily="50" charset="-128"/>
                          <a:ea typeface="ＭＳ Ｐゴシック" pitchFamily="50" charset="-128"/>
                        </a:rPr>
                        <a:t>3.</a:t>
                      </a:r>
                      <a:r>
                        <a:rPr lang="ja-JP" altLang="en-US" sz="1400" u="none" strike="noStrike">
                          <a:effectLst/>
                          <a:latin typeface="ＭＳ Ｐゴシック" pitchFamily="50" charset="-128"/>
                          <a:ea typeface="ＭＳ Ｐゴシック" pitchFamily="50" charset="-128"/>
                        </a:rPr>
                        <a:t>ものづくり</a:t>
                      </a:r>
                      <a:endParaRPr lang="ja-JP" altLang="en-US"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455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294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138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23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9563">
                <a:tc>
                  <a:txBody>
                    <a:bodyPr/>
                    <a:lstStyle/>
                    <a:p>
                      <a:pPr algn="l" rtl="0" fontAlgn="ctr"/>
                      <a:r>
                        <a:rPr lang="en-US" altLang="ja-JP" sz="1400" u="none" strike="noStrike" dirty="0">
                          <a:effectLst/>
                          <a:latin typeface="ＭＳ Ｐゴシック" pitchFamily="50" charset="-128"/>
                          <a:ea typeface="ＭＳ Ｐゴシック" pitchFamily="50" charset="-128"/>
                        </a:rPr>
                        <a:t>4.</a:t>
                      </a:r>
                      <a:r>
                        <a:rPr lang="ja-JP" altLang="en-US" sz="1400" u="none" strike="noStrike" dirty="0">
                          <a:effectLst/>
                          <a:latin typeface="ＭＳ Ｐゴシック" pitchFamily="50" charset="-128"/>
                          <a:ea typeface="ＭＳ Ｐゴシック" pitchFamily="50" charset="-128"/>
                        </a:rPr>
                        <a:t>情報</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645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201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45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399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r>
              <a:tr h="219563">
                <a:tc>
                  <a:txBody>
                    <a:bodyPr/>
                    <a:lstStyle/>
                    <a:p>
                      <a:pPr algn="l" rtl="0" fontAlgn="ctr"/>
                      <a:r>
                        <a:rPr lang="en-US" altLang="ja-JP" sz="1400" u="none" strike="noStrike">
                          <a:effectLst/>
                          <a:latin typeface="ＭＳ Ｐゴシック" pitchFamily="50" charset="-128"/>
                          <a:ea typeface="ＭＳ Ｐゴシック" pitchFamily="50" charset="-128"/>
                        </a:rPr>
                        <a:t>5.</a:t>
                      </a:r>
                      <a:r>
                        <a:rPr lang="ja-JP" altLang="en-US" sz="1400" u="none" strike="noStrike">
                          <a:effectLst/>
                          <a:latin typeface="ＭＳ Ｐゴシック" pitchFamily="50" charset="-128"/>
                          <a:ea typeface="ＭＳ Ｐゴシック" pitchFamily="50" charset="-128"/>
                        </a:rPr>
                        <a:t>流通</a:t>
                      </a:r>
                      <a:endParaRPr lang="ja-JP" altLang="en-US"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94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64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30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0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9563">
                <a:tc>
                  <a:txBody>
                    <a:bodyPr/>
                    <a:lstStyle/>
                    <a:p>
                      <a:pPr algn="l" rtl="0" fontAlgn="ctr"/>
                      <a:r>
                        <a:rPr lang="en-US" altLang="ja-JP" sz="1400" u="none" strike="noStrike" dirty="0">
                          <a:effectLst/>
                          <a:latin typeface="ＭＳ Ｐゴシック" pitchFamily="50" charset="-128"/>
                          <a:ea typeface="ＭＳ Ｐゴシック" pitchFamily="50" charset="-128"/>
                        </a:rPr>
                        <a:t>6.</a:t>
                      </a:r>
                      <a:r>
                        <a:rPr lang="ja-JP" altLang="en-US" sz="1400" u="none" strike="noStrike" dirty="0">
                          <a:effectLst/>
                          <a:latin typeface="ＭＳ Ｐゴシック" pitchFamily="50" charset="-128"/>
                          <a:ea typeface="ＭＳ Ｐゴシック" pitchFamily="50" charset="-128"/>
                        </a:rPr>
                        <a:t>サービス</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207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150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57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0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r>
              <a:tr h="219563">
                <a:tc>
                  <a:txBody>
                    <a:bodyPr/>
                    <a:lstStyle/>
                    <a:p>
                      <a:pPr algn="l" rtl="0" fontAlgn="ctr"/>
                      <a:r>
                        <a:rPr lang="en-US" altLang="ja-JP" sz="1400" u="none" strike="noStrike">
                          <a:effectLst/>
                          <a:latin typeface="ＭＳ Ｐゴシック" pitchFamily="50" charset="-128"/>
                          <a:ea typeface="ＭＳ Ｐゴシック" pitchFamily="50" charset="-128"/>
                        </a:rPr>
                        <a:t>7.</a:t>
                      </a:r>
                      <a:r>
                        <a:rPr lang="ja-JP" altLang="en-US" sz="1400" u="none" strike="noStrike">
                          <a:effectLst/>
                          <a:latin typeface="ＭＳ Ｐゴシック" pitchFamily="50" charset="-128"/>
                          <a:ea typeface="ＭＳ Ｐゴシック" pitchFamily="50" charset="-128"/>
                        </a:rPr>
                        <a:t>中小</a:t>
                      </a:r>
                      <a:endParaRPr lang="ja-JP" altLang="en-US"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1,416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916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124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376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9563">
                <a:tc>
                  <a:txBody>
                    <a:bodyPr/>
                    <a:lstStyle/>
                    <a:p>
                      <a:pPr algn="l" rtl="0" fontAlgn="ctr"/>
                      <a:r>
                        <a:rPr lang="en-US" altLang="ja-JP" sz="1400" u="none" strike="noStrike" dirty="0">
                          <a:effectLst/>
                          <a:latin typeface="ＭＳ Ｐゴシック" pitchFamily="50" charset="-128"/>
                          <a:ea typeface="ＭＳ Ｐゴシック" pitchFamily="50" charset="-128"/>
                        </a:rPr>
                        <a:t>8.</a:t>
                      </a:r>
                      <a:r>
                        <a:rPr lang="ja-JP" altLang="en-US" sz="1400" u="none" strike="noStrike" dirty="0">
                          <a:effectLst/>
                          <a:latin typeface="ＭＳ Ｐゴシック" pitchFamily="50" charset="-128"/>
                          <a:ea typeface="ＭＳ Ｐゴシック" pitchFamily="50" charset="-128"/>
                        </a:rPr>
                        <a:t>地域</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a:effectLst/>
                          <a:latin typeface="ＭＳ Ｐゴシック" pitchFamily="50" charset="-128"/>
                          <a:ea typeface="ＭＳ Ｐゴシック" pitchFamily="50" charset="-128"/>
                        </a:rPr>
                        <a:t>696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412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175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109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r>
              <a:tr h="219563">
                <a:tc>
                  <a:txBody>
                    <a:bodyPr/>
                    <a:lstStyle/>
                    <a:p>
                      <a:pPr algn="l" rtl="0" fontAlgn="ctr"/>
                      <a:r>
                        <a:rPr lang="en-US" altLang="ja-JP" sz="1400" u="none" strike="noStrike">
                          <a:effectLst/>
                          <a:latin typeface="ＭＳ Ｐゴシック" pitchFamily="50" charset="-128"/>
                          <a:ea typeface="ＭＳ Ｐゴシック" pitchFamily="50" charset="-128"/>
                        </a:rPr>
                        <a:t>9.</a:t>
                      </a:r>
                      <a:r>
                        <a:rPr lang="ja-JP" altLang="en-US" sz="1400" u="none" strike="noStrike">
                          <a:effectLst/>
                          <a:latin typeface="ＭＳ Ｐゴシック" pitchFamily="50" charset="-128"/>
                          <a:ea typeface="ＭＳ Ｐゴシック" pitchFamily="50" charset="-128"/>
                        </a:rPr>
                        <a:t>エネルギー</a:t>
                      </a:r>
                      <a:endParaRPr lang="ja-JP" altLang="en-US"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1,007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545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232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230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9563">
                <a:tc>
                  <a:txBody>
                    <a:bodyPr/>
                    <a:lstStyle/>
                    <a:p>
                      <a:pPr algn="l" rtl="0" fontAlgn="ctr"/>
                      <a:r>
                        <a:rPr lang="en-US" altLang="ja-JP" sz="1400" u="none" strike="noStrike" dirty="0">
                          <a:effectLst/>
                          <a:latin typeface="ＭＳ Ｐゴシック" pitchFamily="50" charset="-128"/>
                          <a:ea typeface="ＭＳ Ｐゴシック" pitchFamily="50" charset="-128"/>
                        </a:rPr>
                        <a:t>10.</a:t>
                      </a:r>
                      <a:r>
                        <a:rPr lang="ja-JP" altLang="en-US" sz="1400" u="none" strike="noStrike" dirty="0">
                          <a:effectLst/>
                          <a:latin typeface="ＭＳ Ｐゴシック" pitchFamily="50" charset="-128"/>
                          <a:ea typeface="ＭＳ Ｐゴシック" pitchFamily="50" charset="-128"/>
                        </a:rPr>
                        <a:t>環境</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542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382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160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0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r>
              <a:tr h="219563">
                <a:tc>
                  <a:txBody>
                    <a:bodyPr/>
                    <a:lstStyle/>
                    <a:p>
                      <a:pPr algn="l" rtl="0" fontAlgn="ctr"/>
                      <a:r>
                        <a:rPr lang="en-US" altLang="ja-JP" sz="1400" u="none" strike="noStrike">
                          <a:effectLst/>
                          <a:latin typeface="ＭＳ Ｐゴシック" pitchFamily="50" charset="-128"/>
                          <a:ea typeface="ＭＳ Ｐゴシック" pitchFamily="50" charset="-128"/>
                        </a:rPr>
                        <a:t>11.</a:t>
                      </a:r>
                      <a:r>
                        <a:rPr lang="ja-JP" altLang="en-US" sz="1400" u="none" strike="noStrike">
                          <a:effectLst/>
                          <a:latin typeface="ＭＳ Ｐゴシック" pitchFamily="50" charset="-128"/>
                          <a:ea typeface="ＭＳ Ｐゴシック" pitchFamily="50" charset="-128"/>
                        </a:rPr>
                        <a:t>安全・安心</a:t>
                      </a:r>
                      <a:endParaRPr lang="ja-JP" altLang="en-US"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594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457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41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96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9563">
                <a:tc>
                  <a:txBody>
                    <a:bodyPr/>
                    <a:lstStyle/>
                    <a:p>
                      <a:pPr algn="l" rtl="0" fontAlgn="ctr"/>
                      <a:r>
                        <a:rPr lang="en-US" altLang="ja-JP" sz="1400" u="none" strike="noStrike" dirty="0">
                          <a:effectLst/>
                          <a:latin typeface="ＭＳ Ｐゴシック" pitchFamily="50" charset="-128"/>
                          <a:ea typeface="ＭＳ Ｐゴシック" pitchFamily="50" charset="-128"/>
                        </a:rPr>
                        <a:t>12.</a:t>
                      </a:r>
                      <a:r>
                        <a:rPr lang="ja-JP" altLang="en-US" sz="1400" u="none" strike="noStrike" dirty="0">
                          <a:effectLst/>
                          <a:latin typeface="ＭＳ Ｐゴシック" pitchFamily="50" charset="-128"/>
                          <a:ea typeface="ＭＳ Ｐゴシック" pitchFamily="50" charset="-128"/>
                        </a:rPr>
                        <a:t>その他</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903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111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85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707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6250" marR="6250" marT="62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r>
            </a:tbl>
          </a:graphicData>
        </a:graphic>
      </p:graphicFrame>
      <p:graphicFrame>
        <p:nvGraphicFramePr>
          <p:cNvPr id="9" name="表 8"/>
          <p:cNvGraphicFramePr>
            <a:graphicFrameLocks noGrp="1"/>
          </p:cNvGraphicFramePr>
          <p:nvPr/>
        </p:nvGraphicFramePr>
        <p:xfrm>
          <a:off x="273050" y="2949575"/>
          <a:ext cx="4733925" cy="1560510"/>
        </p:xfrm>
        <a:graphic>
          <a:graphicData uri="http://schemas.openxmlformats.org/drawingml/2006/table">
            <a:tbl>
              <a:tblPr>
                <a:tableStyleId>{5C22544A-7EE6-4342-B048-85BDC9FD1C3A}</a:tableStyleId>
              </a:tblPr>
              <a:tblGrid>
                <a:gridCol w="1052234"/>
                <a:gridCol w="800368"/>
                <a:gridCol w="960441"/>
                <a:gridCol w="960441"/>
                <a:gridCol w="960441"/>
              </a:tblGrid>
              <a:tr h="222930">
                <a:tc>
                  <a:txBody>
                    <a:bodyPr/>
                    <a:lstStyle/>
                    <a:p>
                      <a:pPr algn="ctr" rtl="0" fontAlgn="ctr"/>
                      <a:r>
                        <a:rPr lang="ja-JP" altLang="en-US" sz="1400" u="none" strike="noStrike" dirty="0" smtClean="0">
                          <a:solidFill>
                            <a:schemeClr val="bg1"/>
                          </a:solidFill>
                          <a:effectLst/>
                          <a:latin typeface="ＭＳ Ｐゴシック" pitchFamily="50" charset="-128"/>
                          <a:ea typeface="ＭＳ Ｐゴシック" pitchFamily="50" charset="-128"/>
                        </a:rPr>
                        <a:t>分類②</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9522" marR="9522" marT="9519" marB="0" anchor="ctr">
                    <a:solidFill>
                      <a:schemeClr val="accent3">
                        <a:lumMod val="50000"/>
                      </a:schemeClr>
                    </a:solidFill>
                  </a:tcPr>
                </a:tc>
                <a:tc>
                  <a:txBody>
                    <a:bodyPr/>
                    <a:lstStyle/>
                    <a:p>
                      <a:pPr algn="ctr" rtl="0" fontAlgn="ctr"/>
                      <a:r>
                        <a:rPr lang="ja-JP" altLang="en-US" sz="1400" u="none" strike="noStrike" dirty="0">
                          <a:solidFill>
                            <a:schemeClr val="bg1"/>
                          </a:solidFill>
                          <a:effectLst/>
                          <a:latin typeface="ＭＳ Ｐゴシック" pitchFamily="50" charset="-128"/>
                          <a:ea typeface="ＭＳ Ｐゴシック" pitchFamily="50" charset="-128"/>
                        </a:rPr>
                        <a:t>合計</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9522" marR="9522" marT="9519" marB="0" anchor="ctr">
                    <a:solidFill>
                      <a:schemeClr val="accent3">
                        <a:lumMod val="50000"/>
                      </a:schemeClr>
                    </a:solidFill>
                  </a:tcPr>
                </a:tc>
                <a:tc>
                  <a:txBody>
                    <a:bodyPr/>
                    <a:lstStyle/>
                    <a:p>
                      <a:pPr algn="ctr" rtl="0" fontAlgn="ctr"/>
                      <a:r>
                        <a:rPr lang="ja-JP" altLang="en-US" sz="1400" u="none" strike="noStrike" dirty="0">
                          <a:solidFill>
                            <a:schemeClr val="bg1"/>
                          </a:solidFill>
                          <a:effectLst/>
                          <a:latin typeface="ＭＳ Ｐゴシック" pitchFamily="50" charset="-128"/>
                          <a:ea typeface="ＭＳ Ｐゴシック" pitchFamily="50" charset="-128"/>
                        </a:rPr>
                        <a:t>本省</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9522" marR="9522" marT="9519" marB="0" anchor="ctr">
                    <a:solidFill>
                      <a:schemeClr val="accent3">
                        <a:lumMod val="50000"/>
                      </a:schemeClr>
                    </a:solidFill>
                  </a:tcPr>
                </a:tc>
                <a:tc>
                  <a:txBody>
                    <a:bodyPr/>
                    <a:lstStyle/>
                    <a:p>
                      <a:pPr algn="ctr" rtl="0" fontAlgn="ctr"/>
                      <a:r>
                        <a:rPr lang="ja-JP" altLang="en-US" sz="1400" u="none" strike="noStrike" dirty="0">
                          <a:solidFill>
                            <a:schemeClr val="bg1"/>
                          </a:solidFill>
                          <a:effectLst/>
                          <a:latin typeface="ＭＳ Ｐゴシック" pitchFamily="50" charset="-128"/>
                          <a:ea typeface="ＭＳ Ｐゴシック" pitchFamily="50" charset="-128"/>
                        </a:rPr>
                        <a:t>地方局</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9522" marR="9522" marT="9519" marB="0" anchor="ctr">
                    <a:solidFill>
                      <a:schemeClr val="accent3">
                        <a:lumMod val="50000"/>
                      </a:schemeClr>
                    </a:solidFill>
                  </a:tcPr>
                </a:tc>
                <a:tc>
                  <a:txBody>
                    <a:bodyPr/>
                    <a:lstStyle/>
                    <a:p>
                      <a:pPr algn="ctr" rtl="0" fontAlgn="ctr"/>
                      <a:r>
                        <a:rPr lang="ja-JP" altLang="en-US" sz="1400" u="none" strike="noStrike" dirty="0">
                          <a:solidFill>
                            <a:schemeClr val="bg1"/>
                          </a:solidFill>
                          <a:effectLst/>
                          <a:latin typeface="ＭＳ Ｐゴシック" pitchFamily="50" charset="-128"/>
                          <a:ea typeface="ＭＳ Ｐゴシック" pitchFamily="50" charset="-128"/>
                        </a:rPr>
                        <a:t>独法</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9522" marR="9522" marT="9519" marB="0" anchor="ctr">
                    <a:solidFill>
                      <a:schemeClr val="accent3">
                        <a:lumMod val="50000"/>
                      </a:schemeClr>
                    </a:solidFill>
                  </a:tcPr>
                </a:tc>
              </a:tr>
              <a:tr h="222930">
                <a:tc>
                  <a:txBody>
                    <a:bodyPr/>
                    <a:lstStyle/>
                    <a:p>
                      <a:pPr algn="l" rtl="0" fontAlgn="ctr"/>
                      <a:r>
                        <a:rPr lang="ja-JP" altLang="en-US" sz="1400" u="none" strike="noStrike" dirty="0">
                          <a:effectLst/>
                          <a:latin typeface="ＭＳ Ｐゴシック" pitchFamily="50" charset="-128"/>
                          <a:ea typeface="ＭＳ Ｐゴシック" pitchFamily="50" charset="-128"/>
                        </a:rPr>
                        <a:t>統計・数値</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686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249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203 </a:t>
                      </a:r>
                      <a:endParaRPr lang="ja-JP" altLang="en-US"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234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noFill/>
                  </a:tcPr>
                </a:tc>
              </a:tr>
              <a:tr h="222930">
                <a:tc>
                  <a:txBody>
                    <a:bodyPr/>
                    <a:lstStyle/>
                    <a:p>
                      <a:pPr algn="l" rtl="0" fontAlgn="ctr"/>
                      <a:r>
                        <a:rPr lang="ja-JP" altLang="en-US" sz="1400" u="none" strike="noStrike" dirty="0">
                          <a:effectLst/>
                          <a:latin typeface="ＭＳ Ｐゴシック" pitchFamily="50" charset="-128"/>
                          <a:ea typeface="ＭＳ Ｐゴシック" pitchFamily="50" charset="-128"/>
                        </a:rPr>
                        <a:t>白書</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8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6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0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2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r>
              <a:tr h="222930">
                <a:tc>
                  <a:txBody>
                    <a:bodyPr/>
                    <a:lstStyle/>
                    <a:p>
                      <a:pPr algn="l" rtl="0" fontAlgn="ctr"/>
                      <a:r>
                        <a:rPr lang="ja-JP" altLang="en-US" sz="1400" u="none" strike="noStrike">
                          <a:effectLst/>
                          <a:latin typeface="ＭＳ Ｐゴシック" pitchFamily="50" charset="-128"/>
                          <a:ea typeface="ＭＳ Ｐゴシック" pitchFamily="50" charset="-128"/>
                        </a:rPr>
                        <a:t>報告書等</a:t>
                      </a:r>
                      <a:endParaRPr lang="ja-JP" altLang="en-US"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7,603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3,873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1,240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2,490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noFill/>
                  </a:tcPr>
                </a:tc>
              </a:tr>
              <a:tr h="222930">
                <a:tc>
                  <a:txBody>
                    <a:bodyPr/>
                    <a:lstStyle/>
                    <a:p>
                      <a:pPr algn="l" rtl="0" fontAlgn="ctr"/>
                      <a:r>
                        <a:rPr lang="ja-JP" altLang="en-US" sz="1400" u="none" strike="noStrike" dirty="0">
                          <a:effectLst/>
                          <a:latin typeface="ＭＳ Ｐゴシック" pitchFamily="50" charset="-128"/>
                          <a:ea typeface="ＭＳ Ｐゴシック" pitchFamily="50" charset="-128"/>
                        </a:rPr>
                        <a:t>パンフレット</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r" rtl="0" fontAlgn="ctr"/>
                      <a:r>
                        <a:rPr lang="en-US" altLang="ja-JP" sz="1400" u="none" strike="noStrike">
                          <a:effectLst/>
                          <a:latin typeface="ＭＳ Ｐゴシック" pitchFamily="50" charset="-128"/>
                          <a:ea typeface="ＭＳ Ｐゴシック" pitchFamily="50" charset="-128"/>
                        </a:rPr>
                        <a:t>1,145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174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367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604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r>
              <a:tr h="222930">
                <a:tc>
                  <a:txBody>
                    <a:bodyPr/>
                    <a:lstStyle/>
                    <a:p>
                      <a:pPr algn="l" rtl="0" fontAlgn="ctr"/>
                      <a:r>
                        <a:rPr lang="ja-JP" altLang="en-US" sz="1400" u="none" strike="noStrike">
                          <a:effectLst/>
                          <a:latin typeface="ＭＳ Ｐゴシック" pitchFamily="50" charset="-128"/>
                          <a:ea typeface="ＭＳ Ｐゴシック" pitchFamily="50" charset="-128"/>
                        </a:rPr>
                        <a:t>リスト</a:t>
                      </a:r>
                      <a:endParaRPr lang="ja-JP" altLang="en-US"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1,048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243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315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490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noFill/>
                  </a:tcPr>
                </a:tc>
              </a:tr>
              <a:tr h="222930">
                <a:tc>
                  <a:txBody>
                    <a:bodyPr/>
                    <a:lstStyle/>
                    <a:p>
                      <a:pPr algn="l" rtl="0" fontAlgn="ctr"/>
                      <a:r>
                        <a:rPr lang="ja-JP" altLang="en-US" sz="1400" u="none" strike="noStrike" dirty="0">
                          <a:effectLst/>
                          <a:latin typeface="ＭＳ Ｐゴシック" pitchFamily="50" charset="-128"/>
                          <a:ea typeface="ＭＳ Ｐゴシック" pitchFamily="50" charset="-128"/>
                        </a:rPr>
                        <a:t>データベース</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r" rtl="0" fontAlgn="ctr"/>
                      <a:r>
                        <a:rPr lang="en-US" altLang="ja-JP" sz="1400" u="none" strike="noStrike">
                          <a:effectLst/>
                          <a:latin typeface="ＭＳ Ｐゴシック" pitchFamily="50" charset="-128"/>
                          <a:ea typeface="ＭＳ Ｐゴシック" pitchFamily="50" charset="-128"/>
                        </a:rPr>
                        <a:t>246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l" rtl="0" fontAlgn="ctr"/>
                      <a:r>
                        <a:rPr lang="ja-JP" altLang="en-US" sz="1400" u="none" strike="noStrike" dirty="0">
                          <a:effectLst/>
                          <a:latin typeface="ＭＳ Ｐゴシック" pitchFamily="50" charset="-128"/>
                          <a:ea typeface="ＭＳ Ｐゴシック" pitchFamily="50" charset="-128"/>
                        </a:rPr>
                        <a:t>　</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l" rtl="0" fontAlgn="ctr"/>
                      <a:r>
                        <a:rPr lang="ja-JP" altLang="en-US" sz="1400" u="none" strike="noStrike" dirty="0">
                          <a:effectLst/>
                          <a:latin typeface="ＭＳ Ｐゴシック" pitchFamily="50" charset="-128"/>
                          <a:ea typeface="ＭＳ Ｐゴシック" pitchFamily="50" charset="-128"/>
                        </a:rPr>
                        <a:t>　</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246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522" marR="9522" marT="9519" marB="0" anchor="ctr">
                    <a:solidFill>
                      <a:schemeClr val="accent3">
                        <a:lumMod val="20000"/>
                        <a:lumOff val="80000"/>
                      </a:schemeClr>
                    </a:solidFill>
                  </a:tcPr>
                </a:tc>
              </a:tr>
            </a:tbl>
          </a:graphicData>
        </a:graphic>
      </p:graphicFrame>
      <p:graphicFrame>
        <p:nvGraphicFramePr>
          <p:cNvPr id="10" name="表 9"/>
          <p:cNvGraphicFramePr>
            <a:graphicFrameLocks noGrp="1"/>
          </p:cNvGraphicFramePr>
          <p:nvPr/>
        </p:nvGraphicFramePr>
        <p:xfrm>
          <a:off x="206375" y="4724400"/>
          <a:ext cx="5559425" cy="2001834"/>
        </p:xfrm>
        <a:graphic>
          <a:graphicData uri="http://schemas.openxmlformats.org/drawingml/2006/table">
            <a:tbl>
              <a:tblPr>
                <a:tableStyleId>{5C22544A-7EE6-4342-B048-85BDC9FD1C3A}</a:tableStyleId>
              </a:tblPr>
              <a:tblGrid>
                <a:gridCol w="3267710"/>
                <a:gridCol w="518124"/>
                <a:gridCol w="518124"/>
                <a:gridCol w="605438"/>
                <a:gridCol w="650029"/>
              </a:tblGrid>
              <a:tr h="222426">
                <a:tc>
                  <a:txBody>
                    <a:bodyPr/>
                    <a:lstStyle/>
                    <a:p>
                      <a:pPr algn="ctr" rtl="0" fontAlgn="ctr"/>
                      <a:r>
                        <a:rPr lang="ja-JP" altLang="en-US" sz="1400" u="none" strike="noStrike" dirty="0" smtClean="0">
                          <a:solidFill>
                            <a:schemeClr val="bg1"/>
                          </a:solidFill>
                          <a:effectLst/>
                          <a:latin typeface="ＭＳ Ｐゴシック" pitchFamily="50" charset="-128"/>
                          <a:ea typeface="ＭＳ Ｐゴシック" pitchFamily="50" charset="-128"/>
                        </a:rPr>
                        <a:t>分類③</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9028" marR="9028" marT="9030" marB="0" anchor="ctr">
                    <a:solidFill>
                      <a:schemeClr val="accent6">
                        <a:lumMod val="50000"/>
                      </a:schemeClr>
                    </a:solidFill>
                  </a:tcPr>
                </a:tc>
                <a:tc>
                  <a:txBody>
                    <a:bodyPr/>
                    <a:lstStyle/>
                    <a:p>
                      <a:pPr algn="ctr" rtl="0" fontAlgn="ctr"/>
                      <a:r>
                        <a:rPr lang="ja-JP" altLang="en-US" sz="1400" u="none" strike="noStrike" dirty="0">
                          <a:solidFill>
                            <a:schemeClr val="bg1"/>
                          </a:solidFill>
                          <a:effectLst/>
                          <a:latin typeface="ＭＳ Ｐゴシック" pitchFamily="50" charset="-128"/>
                          <a:ea typeface="ＭＳ Ｐゴシック" pitchFamily="50" charset="-128"/>
                        </a:rPr>
                        <a:t>合計</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9028" marR="9028" marT="9030" marB="0" anchor="ctr">
                    <a:solidFill>
                      <a:schemeClr val="accent6">
                        <a:lumMod val="50000"/>
                      </a:schemeClr>
                    </a:solidFill>
                  </a:tcPr>
                </a:tc>
                <a:tc>
                  <a:txBody>
                    <a:bodyPr/>
                    <a:lstStyle/>
                    <a:p>
                      <a:pPr algn="ctr" rtl="0" fontAlgn="ctr"/>
                      <a:r>
                        <a:rPr lang="ja-JP" altLang="en-US" sz="1400" u="none" strike="noStrike" dirty="0">
                          <a:solidFill>
                            <a:schemeClr val="bg1"/>
                          </a:solidFill>
                          <a:effectLst/>
                          <a:latin typeface="ＭＳ Ｐゴシック" pitchFamily="50" charset="-128"/>
                          <a:ea typeface="ＭＳ Ｐゴシック" pitchFamily="50" charset="-128"/>
                        </a:rPr>
                        <a:t>本省</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9028" marR="9028" marT="9030" marB="0" anchor="ctr">
                    <a:solidFill>
                      <a:schemeClr val="accent6">
                        <a:lumMod val="50000"/>
                      </a:schemeClr>
                    </a:solidFill>
                  </a:tcPr>
                </a:tc>
                <a:tc>
                  <a:txBody>
                    <a:bodyPr/>
                    <a:lstStyle/>
                    <a:p>
                      <a:pPr algn="ctr" rtl="0" fontAlgn="ctr"/>
                      <a:r>
                        <a:rPr lang="ja-JP" altLang="en-US" sz="1400" u="none" strike="noStrike" dirty="0">
                          <a:solidFill>
                            <a:schemeClr val="bg1"/>
                          </a:solidFill>
                          <a:effectLst/>
                          <a:latin typeface="ＭＳ Ｐゴシック" pitchFamily="50" charset="-128"/>
                          <a:ea typeface="ＭＳ Ｐゴシック" pitchFamily="50" charset="-128"/>
                        </a:rPr>
                        <a:t>地方局</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9028" marR="9028" marT="9030" marB="0" anchor="ctr">
                    <a:solidFill>
                      <a:schemeClr val="accent6">
                        <a:lumMod val="50000"/>
                      </a:schemeClr>
                    </a:solidFill>
                  </a:tcPr>
                </a:tc>
                <a:tc>
                  <a:txBody>
                    <a:bodyPr/>
                    <a:lstStyle/>
                    <a:p>
                      <a:pPr algn="ctr" rtl="0" fontAlgn="ctr"/>
                      <a:r>
                        <a:rPr lang="ja-JP" altLang="en-US" sz="1400" u="none" strike="noStrike" dirty="0">
                          <a:solidFill>
                            <a:schemeClr val="bg1"/>
                          </a:solidFill>
                          <a:effectLst/>
                          <a:latin typeface="ＭＳ Ｐゴシック" pitchFamily="50" charset="-128"/>
                          <a:ea typeface="ＭＳ Ｐゴシック" pitchFamily="50" charset="-128"/>
                        </a:rPr>
                        <a:t>独法</a:t>
                      </a:r>
                      <a:endParaRPr lang="ja-JP" altLang="en-US" sz="1400" b="0" i="0" u="none" strike="noStrike" dirty="0">
                        <a:solidFill>
                          <a:schemeClr val="bg1"/>
                        </a:solidFill>
                        <a:effectLst/>
                        <a:latin typeface="ＭＳ Ｐゴシック" pitchFamily="50" charset="-128"/>
                        <a:ea typeface="ＭＳ Ｐゴシック" pitchFamily="50" charset="-128"/>
                      </a:endParaRPr>
                    </a:p>
                  </a:txBody>
                  <a:tcPr marL="9028" marR="9028" marT="9030" marB="0" anchor="ctr">
                    <a:solidFill>
                      <a:schemeClr val="accent6">
                        <a:lumMod val="50000"/>
                      </a:schemeClr>
                    </a:solidFill>
                  </a:tcPr>
                </a:tc>
              </a:tr>
              <a:tr h="222426">
                <a:tc>
                  <a:txBody>
                    <a:bodyPr/>
                    <a:lstStyle/>
                    <a:p>
                      <a:pPr algn="l" rtl="0" fontAlgn="ctr"/>
                      <a:r>
                        <a:rPr lang="ja-JP" altLang="en-US" sz="1400" u="none" strike="noStrike" dirty="0">
                          <a:effectLst/>
                          <a:latin typeface="ＭＳ Ｐゴシック" pitchFamily="50" charset="-128"/>
                          <a:ea typeface="ＭＳ Ｐゴシック" pitchFamily="50" charset="-128"/>
                        </a:rPr>
                        <a:t>①公共機関そのものに関するデータ</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2,564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684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532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1,348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noFill/>
                  </a:tcPr>
                </a:tc>
              </a:tr>
              <a:tr h="222426">
                <a:tc>
                  <a:txBody>
                    <a:bodyPr/>
                    <a:lstStyle/>
                    <a:p>
                      <a:pPr algn="l" rtl="0" fontAlgn="ctr"/>
                      <a:r>
                        <a:rPr lang="ja-JP" altLang="en-US" sz="1400" u="none" strike="noStrike" dirty="0">
                          <a:effectLst/>
                          <a:latin typeface="ＭＳ Ｐゴシック" pitchFamily="50" charset="-128"/>
                          <a:ea typeface="ＭＳ Ｐゴシック" pitchFamily="50" charset="-128"/>
                        </a:rPr>
                        <a:t>②申請・届出等で収集しているデータ</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179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a:effectLst/>
                          <a:latin typeface="ＭＳ Ｐゴシック" pitchFamily="50" charset="-128"/>
                          <a:ea typeface="ＭＳ Ｐゴシック" pitchFamily="50" charset="-128"/>
                        </a:rPr>
                        <a:t>44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83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52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r>
              <a:tr h="222426">
                <a:tc>
                  <a:txBody>
                    <a:bodyPr/>
                    <a:lstStyle/>
                    <a:p>
                      <a:pPr algn="l" rtl="0" fontAlgn="ctr"/>
                      <a:r>
                        <a:rPr lang="ja-JP" altLang="en-US" sz="1400" u="none" strike="noStrike" dirty="0">
                          <a:effectLst/>
                          <a:latin typeface="ＭＳ Ｐゴシック" pitchFamily="50" charset="-128"/>
                          <a:ea typeface="ＭＳ Ｐゴシック" pitchFamily="50" charset="-128"/>
                        </a:rPr>
                        <a:t>③経産省等で観測しているデータ</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99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15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6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78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r>
              <a:tr h="222426">
                <a:tc>
                  <a:txBody>
                    <a:bodyPr/>
                    <a:lstStyle/>
                    <a:p>
                      <a:pPr algn="l" rtl="0" fontAlgn="ctr"/>
                      <a:r>
                        <a:rPr lang="ja-JP" altLang="en-US" sz="1400" u="none" strike="noStrike" dirty="0">
                          <a:effectLst/>
                          <a:latin typeface="ＭＳ Ｐゴシック" pitchFamily="50" charset="-128"/>
                          <a:ea typeface="ＭＳ Ｐゴシック" pitchFamily="50" charset="-128"/>
                        </a:rPr>
                        <a:t>④経産省等が認定する資格情報</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a:effectLst/>
                          <a:latin typeface="ＭＳ Ｐゴシック" pitchFamily="50" charset="-128"/>
                          <a:ea typeface="ＭＳ Ｐゴシック" pitchFamily="50" charset="-128"/>
                        </a:rPr>
                        <a:t>24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12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a:effectLst/>
                          <a:latin typeface="ＭＳ Ｐゴシック" pitchFamily="50" charset="-128"/>
                          <a:ea typeface="ＭＳ Ｐゴシック" pitchFamily="50" charset="-128"/>
                        </a:rPr>
                        <a:t>0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12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r>
              <a:tr h="222426">
                <a:tc>
                  <a:txBody>
                    <a:bodyPr/>
                    <a:lstStyle/>
                    <a:p>
                      <a:pPr algn="l" rtl="0" fontAlgn="ctr"/>
                      <a:r>
                        <a:rPr lang="ja-JP" altLang="en-US" sz="1400" u="none" strike="noStrike">
                          <a:effectLst/>
                          <a:latin typeface="ＭＳ Ｐゴシック" pitchFamily="50" charset="-128"/>
                          <a:ea typeface="ＭＳ Ｐゴシック" pitchFamily="50" charset="-128"/>
                        </a:rPr>
                        <a:t>⑤経産省等で調査を行っているデータ</a:t>
                      </a:r>
                      <a:endParaRPr lang="ja-JP" altLang="en-US"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52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37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9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6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r>
              <a:tr h="222426">
                <a:tc>
                  <a:txBody>
                    <a:bodyPr/>
                    <a:lstStyle/>
                    <a:p>
                      <a:pPr algn="l" rtl="0" fontAlgn="ctr"/>
                      <a:r>
                        <a:rPr lang="ja-JP" altLang="en-US" sz="1400" u="none" strike="noStrike" dirty="0">
                          <a:effectLst/>
                          <a:latin typeface="ＭＳ Ｐゴシック" pitchFamily="50" charset="-128"/>
                          <a:ea typeface="ＭＳ Ｐゴシック" pitchFamily="50" charset="-128"/>
                        </a:rPr>
                        <a:t>⑥経産省等で調査を行っている統計データ</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289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a:effectLst/>
                          <a:latin typeface="ＭＳ Ｐゴシック" pitchFamily="50" charset="-128"/>
                          <a:ea typeface="ＭＳ Ｐゴシック" pitchFamily="50" charset="-128"/>
                        </a:rPr>
                        <a:t>93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150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46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r>
              <a:tr h="222426">
                <a:tc>
                  <a:txBody>
                    <a:bodyPr/>
                    <a:lstStyle/>
                    <a:p>
                      <a:pPr algn="l" rtl="0" fontAlgn="ctr"/>
                      <a:r>
                        <a:rPr lang="ja-JP" altLang="en-US" sz="1400" u="none" strike="noStrike" dirty="0">
                          <a:effectLst/>
                          <a:latin typeface="ＭＳ Ｐゴシック" pitchFamily="50" charset="-128"/>
                          <a:ea typeface="ＭＳ Ｐゴシック" pitchFamily="50" charset="-128"/>
                        </a:rPr>
                        <a:t>⑦行政活動等において生成されるデータ</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69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8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22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c>
                  <a:txBody>
                    <a:bodyPr/>
                    <a:lstStyle/>
                    <a:p>
                      <a:pPr algn="r" rtl="0" fontAlgn="ctr"/>
                      <a:r>
                        <a:rPr lang="en-US" altLang="ja-JP" sz="1400" u="none" strike="noStrike">
                          <a:effectLst/>
                          <a:latin typeface="ＭＳ Ｐゴシック" pitchFamily="50" charset="-128"/>
                          <a:ea typeface="ＭＳ Ｐゴシック" pitchFamily="50" charset="-128"/>
                        </a:rPr>
                        <a:t>39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noFill/>
                  </a:tcPr>
                </a:tc>
              </a:tr>
              <a:tr h="222426">
                <a:tc>
                  <a:txBody>
                    <a:bodyPr/>
                    <a:lstStyle/>
                    <a:p>
                      <a:pPr algn="l" rtl="0" fontAlgn="ctr"/>
                      <a:r>
                        <a:rPr lang="ja-JP" altLang="en-US" sz="1400" u="none" strike="noStrike" dirty="0">
                          <a:effectLst/>
                          <a:latin typeface="ＭＳ Ｐゴシック" pitchFamily="50" charset="-128"/>
                          <a:ea typeface="ＭＳ Ｐゴシック" pitchFamily="50" charset="-128"/>
                        </a:rPr>
                        <a:t>⑧経産省等が作成するドキュメントデータ</a:t>
                      </a:r>
                      <a:endParaRPr lang="ja-JP" altLang="en-US"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a:effectLst/>
                          <a:latin typeface="ＭＳ Ｐゴシック" pitchFamily="50" charset="-128"/>
                          <a:ea typeface="ＭＳ Ｐゴシック" pitchFamily="50" charset="-128"/>
                        </a:rPr>
                        <a:t>7,460 </a:t>
                      </a:r>
                      <a:endParaRPr lang="en-US" altLang="ja-JP" sz="1400" b="0" i="0" u="none" strike="noStrike">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3,652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1,323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c>
                  <a:txBody>
                    <a:bodyPr/>
                    <a:lstStyle/>
                    <a:p>
                      <a:pPr algn="r" rtl="0" fontAlgn="ctr"/>
                      <a:r>
                        <a:rPr lang="en-US" altLang="ja-JP" sz="1400" u="none" strike="noStrike" dirty="0">
                          <a:effectLst/>
                          <a:latin typeface="ＭＳ Ｐゴシック" pitchFamily="50" charset="-128"/>
                          <a:ea typeface="ＭＳ Ｐゴシック" pitchFamily="50" charset="-128"/>
                        </a:rPr>
                        <a:t>2,485 </a:t>
                      </a:r>
                      <a:endParaRPr lang="en-US" altLang="ja-JP" sz="1400" b="0" i="0" u="none" strike="noStrike" dirty="0">
                        <a:solidFill>
                          <a:srgbClr val="000000"/>
                        </a:solidFill>
                        <a:effectLst/>
                        <a:latin typeface="ＭＳ Ｐゴシック" pitchFamily="50" charset="-128"/>
                        <a:ea typeface="ＭＳ Ｐゴシック" pitchFamily="50" charset="-128"/>
                      </a:endParaRPr>
                    </a:p>
                  </a:txBody>
                  <a:tcPr marL="9028" marR="9028" marT="9030" marB="0" anchor="ctr">
                    <a:solidFill>
                      <a:schemeClr val="accent6">
                        <a:lumMod val="20000"/>
                        <a:lumOff val="80000"/>
                      </a:schemeClr>
                    </a:solidFill>
                  </a:tcPr>
                </a:tc>
              </a:tr>
            </a:tbl>
          </a:graphicData>
        </a:graphic>
      </p:graphicFrame>
      <p:sp>
        <p:nvSpPr>
          <p:cNvPr id="11" name="テキスト ボックス 10"/>
          <p:cNvSpPr txBox="1"/>
          <p:nvPr/>
        </p:nvSpPr>
        <p:spPr>
          <a:xfrm>
            <a:off x="344488" y="1628775"/>
            <a:ext cx="3313112" cy="1016000"/>
          </a:xfrm>
          <a:prstGeom prst="rect">
            <a:avLst/>
          </a:prstGeom>
          <a:noFill/>
        </p:spPr>
        <p:txBody>
          <a:bodyPr>
            <a:spAutoFit/>
          </a:bodyPr>
          <a:lstStyle/>
          <a:p>
            <a:pPr marL="1887538" indent="-1887538">
              <a:tabLst>
                <a:tab pos="3048000" algn="l"/>
              </a:tabLst>
              <a:defRPr/>
            </a:pPr>
            <a:r>
              <a:rPr lang="ja-JP" altLang="en-US" sz="1600" u="sng" dirty="0">
                <a:ea typeface="ＭＳ Ｐゴシック" pitchFamily="50" charset="-128"/>
              </a:rPr>
              <a:t>合計：</a:t>
            </a:r>
            <a:r>
              <a:rPr lang="en-US" altLang="ja-JP" sz="1600" u="sng" dirty="0">
                <a:ea typeface="ＭＳ Ｐゴシック" pitchFamily="50" charset="-128"/>
              </a:rPr>
              <a:t>10,736</a:t>
            </a:r>
            <a:r>
              <a:rPr lang="ja-JP" altLang="en-US" sz="1600" u="sng" dirty="0">
                <a:ea typeface="ＭＳ Ｐゴシック" pitchFamily="50" charset="-128"/>
              </a:rPr>
              <a:t>件　</a:t>
            </a:r>
            <a:endParaRPr lang="en-US" altLang="ja-JP" sz="1600" u="sng" dirty="0">
              <a:ea typeface="ＭＳ Ｐゴシック" pitchFamily="50" charset="-128"/>
            </a:endParaRPr>
          </a:p>
          <a:p>
            <a:pPr marL="711200" indent="-711200">
              <a:tabLst>
                <a:tab pos="2147888" algn="l"/>
              </a:tabLst>
              <a:defRPr/>
            </a:pPr>
            <a:r>
              <a:rPr lang="ja-JP" altLang="en-US" sz="1600" b="0" dirty="0">
                <a:ea typeface="ＭＳ Ｐゴシック" pitchFamily="50" charset="-128"/>
              </a:rPr>
              <a:t>　　</a:t>
            </a:r>
            <a:r>
              <a:rPr lang="ja-JP" altLang="en-US" b="0" dirty="0">
                <a:ea typeface="ＭＳ Ｐゴシック" pitchFamily="50" charset="-128"/>
              </a:rPr>
              <a:t>うち</a:t>
            </a:r>
            <a:r>
              <a:rPr lang="en-US" altLang="ja-JP" b="0" dirty="0">
                <a:ea typeface="ＭＳ Ｐゴシック" pitchFamily="50" charset="-128"/>
              </a:rPr>
              <a:t>	</a:t>
            </a:r>
            <a:r>
              <a:rPr lang="ja-JP" altLang="en-US" b="0" dirty="0">
                <a:ea typeface="ＭＳ Ｐゴシック" pitchFamily="50" charset="-128"/>
              </a:rPr>
              <a:t>本省</a:t>
            </a:r>
            <a:r>
              <a:rPr lang="en-US" altLang="ja-JP" b="0" dirty="0">
                <a:ea typeface="ＭＳ Ｐゴシック" pitchFamily="50" charset="-128"/>
              </a:rPr>
              <a:t>	4,545</a:t>
            </a:r>
            <a:r>
              <a:rPr lang="ja-JP" altLang="en-US" b="0" dirty="0">
                <a:ea typeface="ＭＳ Ｐゴシック" pitchFamily="50" charset="-128"/>
              </a:rPr>
              <a:t>件</a:t>
            </a:r>
            <a:endParaRPr lang="en-US" altLang="ja-JP" b="0" dirty="0">
              <a:ea typeface="ＭＳ Ｐゴシック" pitchFamily="50" charset="-128"/>
            </a:endParaRPr>
          </a:p>
          <a:p>
            <a:pPr marL="711200" indent="-711200">
              <a:tabLst>
                <a:tab pos="2147888" algn="l"/>
              </a:tabLst>
              <a:defRPr/>
            </a:pPr>
            <a:r>
              <a:rPr lang="en-US" altLang="ja-JP" b="0" dirty="0">
                <a:ea typeface="ＭＳ Ｐゴシック" pitchFamily="50" charset="-128"/>
              </a:rPr>
              <a:t>	</a:t>
            </a:r>
            <a:r>
              <a:rPr lang="ja-JP" altLang="en-US" b="0" dirty="0">
                <a:ea typeface="ＭＳ Ｐゴシック" pitchFamily="50" charset="-128"/>
              </a:rPr>
              <a:t>地方局</a:t>
            </a:r>
            <a:r>
              <a:rPr lang="en-US" altLang="ja-JP" b="0" dirty="0">
                <a:ea typeface="ＭＳ Ｐゴシック" pitchFamily="50" charset="-128"/>
              </a:rPr>
              <a:t>	2,125</a:t>
            </a:r>
            <a:r>
              <a:rPr lang="ja-JP" altLang="en-US" b="0" dirty="0">
                <a:ea typeface="ＭＳ Ｐゴシック" pitchFamily="50" charset="-128"/>
              </a:rPr>
              <a:t>件</a:t>
            </a:r>
            <a:endParaRPr lang="en-US" altLang="ja-JP" b="0" dirty="0">
              <a:ea typeface="ＭＳ Ｐゴシック" pitchFamily="50" charset="-128"/>
            </a:endParaRPr>
          </a:p>
          <a:p>
            <a:pPr marL="711200" indent="-711200">
              <a:tabLst>
                <a:tab pos="2147888" algn="l"/>
              </a:tabLst>
              <a:defRPr/>
            </a:pPr>
            <a:r>
              <a:rPr lang="en-US" altLang="ja-JP" b="0" dirty="0">
                <a:ea typeface="ＭＳ Ｐゴシック" pitchFamily="50" charset="-128"/>
              </a:rPr>
              <a:t>	</a:t>
            </a:r>
            <a:r>
              <a:rPr lang="ja-JP" altLang="en-US" b="0" dirty="0">
                <a:ea typeface="ＭＳ Ｐゴシック" pitchFamily="50" charset="-128"/>
              </a:rPr>
              <a:t>独立行政法人</a:t>
            </a:r>
            <a:r>
              <a:rPr lang="en-US" altLang="ja-JP" b="0" dirty="0">
                <a:ea typeface="ＭＳ Ｐゴシック" pitchFamily="50" charset="-128"/>
              </a:rPr>
              <a:t>	4,066</a:t>
            </a:r>
            <a:r>
              <a:rPr lang="ja-JP" altLang="en-US" b="0" dirty="0">
                <a:ea typeface="ＭＳ Ｐゴシック" pitchFamily="50" charset="-128"/>
              </a:rPr>
              <a:t>件</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en-US" altLang="ja-JP" dirty="0">
                <a:latin typeface="+mj-ea"/>
              </a:rPr>
              <a:t>Open DATA METI</a:t>
            </a:r>
            <a:r>
              <a:rPr lang="ja-JP" altLang="en-US" dirty="0">
                <a:latin typeface="+mj-ea"/>
              </a:rPr>
              <a:t>サイトの</a:t>
            </a:r>
            <a:r>
              <a:rPr lang="ja-JP" altLang="en-US" dirty="0" smtClean="0">
                <a:latin typeface="+mj-ea"/>
              </a:rPr>
              <a:t>構築</a:t>
            </a:r>
            <a:endParaRPr kumimoji="1" lang="ja-JP" altLang="en-US" dirty="0"/>
          </a:p>
        </p:txBody>
      </p:sp>
      <p:sp>
        <p:nvSpPr>
          <p:cNvPr id="3" name="コンテンツ プレースホルダー 2"/>
          <p:cNvSpPr>
            <a:spLocks noGrp="1"/>
          </p:cNvSpPr>
          <p:nvPr>
            <p:ph idx="1"/>
          </p:nvPr>
        </p:nvSpPr>
        <p:spPr>
          <a:xfrm>
            <a:off x="271463" y="620713"/>
            <a:ext cx="9363075" cy="1511300"/>
          </a:xfrm>
        </p:spPr>
        <p:txBody>
          <a:bodyPr/>
          <a:lstStyle/>
          <a:p>
            <a:pPr marL="342680" indent="-342680">
              <a:defRPr/>
            </a:pPr>
            <a:r>
              <a:rPr lang="ja-JP" altLang="en-US" dirty="0">
                <a:latin typeface="+mn-ea"/>
              </a:rPr>
              <a:t>平成</a:t>
            </a:r>
            <a:r>
              <a:rPr lang="en-US" altLang="ja-JP" dirty="0">
                <a:latin typeface="+mn-ea"/>
              </a:rPr>
              <a:t>25</a:t>
            </a:r>
            <a:r>
              <a:rPr lang="ja-JP" altLang="en-US" dirty="0">
                <a:latin typeface="+mn-ea"/>
              </a:rPr>
              <a:t>年１月末からオープンデータのための特別サイト「</a:t>
            </a:r>
            <a:r>
              <a:rPr lang="en-US" altLang="ja-JP" dirty="0">
                <a:latin typeface="+mn-ea"/>
              </a:rPr>
              <a:t>Open DATA METI</a:t>
            </a:r>
            <a:r>
              <a:rPr lang="ja-JP" altLang="en-US" dirty="0">
                <a:latin typeface="+mn-ea"/>
              </a:rPr>
              <a:t>」（</a:t>
            </a:r>
            <a:r>
              <a:rPr lang="en-US" altLang="ja-JP" dirty="0">
                <a:latin typeface="+mn-ea"/>
              </a:rPr>
              <a:t>β</a:t>
            </a:r>
            <a:r>
              <a:rPr lang="ja-JP" altLang="en-US" dirty="0">
                <a:latin typeface="+mn-ea"/>
              </a:rPr>
              <a:t>版）</a:t>
            </a:r>
            <a:r>
              <a:rPr lang="ja-JP" altLang="en-US" dirty="0">
                <a:latin typeface="ＭＳ Ｐゴシック" charset="-128"/>
              </a:rPr>
              <a:t>（</a:t>
            </a:r>
            <a:r>
              <a:rPr lang="en-US" altLang="ja-JP" dirty="0">
                <a:latin typeface="Calibri" pitchFamily="34" charset="0"/>
                <a:hlinkClick r:id="rId2"/>
              </a:rPr>
              <a:t> http://datameti.go.jp/ </a:t>
            </a:r>
            <a:r>
              <a:rPr lang="ja-JP" altLang="en-US" dirty="0">
                <a:latin typeface="ＭＳ Ｐゴシック" charset="-128"/>
              </a:rPr>
              <a:t>）</a:t>
            </a:r>
            <a:r>
              <a:rPr lang="ja-JP" altLang="en-US" dirty="0">
                <a:latin typeface="+mn-ea"/>
              </a:rPr>
              <a:t>を公開</a:t>
            </a:r>
            <a:r>
              <a:rPr lang="ja-JP" altLang="en-US" dirty="0" smtClean="0">
                <a:latin typeface="+mn-ea"/>
              </a:rPr>
              <a:t>。</a:t>
            </a:r>
            <a:endParaRPr lang="en-US" altLang="ja-JP" dirty="0">
              <a:latin typeface="+mn-ea"/>
            </a:endParaRPr>
          </a:p>
          <a:p>
            <a:pPr marL="742476" lvl="1" indent="-285567">
              <a:defRPr/>
            </a:pPr>
            <a:r>
              <a:rPr lang="ja-JP" altLang="en-US" dirty="0" smtClean="0">
                <a:latin typeface="+mn-ea"/>
              </a:rPr>
              <a:t>経済</a:t>
            </a:r>
            <a:r>
              <a:rPr lang="ja-JP" altLang="en-US" dirty="0">
                <a:latin typeface="+mn-ea"/>
              </a:rPr>
              <a:t>産業省保有データのオープンデータを実践するための試験データカタログサイト</a:t>
            </a:r>
            <a:r>
              <a:rPr lang="ja-JP" altLang="en-US" dirty="0" smtClean="0">
                <a:latin typeface="+mn-ea"/>
              </a:rPr>
              <a:t>。</a:t>
            </a:r>
            <a:endParaRPr lang="en-US" altLang="ja-JP" dirty="0" smtClean="0">
              <a:latin typeface="+mn-ea"/>
            </a:endParaRPr>
          </a:p>
          <a:p>
            <a:pPr marL="742476" lvl="1" indent="-285567">
              <a:defRPr/>
            </a:pPr>
            <a:r>
              <a:rPr lang="ja-JP" altLang="en-US" dirty="0" smtClean="0">
                <a:latin typeface="+mn-ea"/>
              </a:rPr>
              <a:t>データ</a:t>
            </a:r>
            <a:r>
              <a:rPr lang="ja-JP" altLang="en-US" dirty="0">
                <a:latin typeface="+mn-ea"/>
              </a:rPr>
              <a:t>の利活用・普及がより促進されるよう、オープンデータの実践を通じて、データを利用しやすい条件、公開方法、データ形式等について試行錯誤を経ながら検討を行う</a:t>
            </a:r>
            <a:r>
              <a:rPr lang="ja-JP" altLang="en-US" dirty="0" smtClean="0">
                <a:latin typeface="+mn-ea"/>
              </a:rPr>
              <a:t>。</a:t>
            </a:r>
            <a:endParaRPr lang="en-US" altLang="ja-JP" dirty="0" smtClean="0">
              <a:latin typeface="+mn-ea"/>
            </a:endParaRPr>
          </a:p>
          <a:p>
            <a:pPr marL="742476" lvl="1" indent="-285567">
              <a:defRPr/>
            </a:pPr>
            <a:r>
              <a:rPr lang="ja-JP" altLang="en-US" dirty="0" smtClean="0">
                <a:latin typeface="+mn-ea"/>
              </a:rPr>
              <a:t>検討</a:t>
            </a:r>
            <a:r>
              <a:rPr lang="ja-JP" altLang="en-US" dirty="0">
                <a:latin typeface="+mn-ea"/>
              </a:rPr>
              <a:t>に当たっては、企業、個人等のユーザからの意見等も募集</a:t>
            </a:r>
            <a:r>
              <a:rPr lang="ja-JP" altLang="en-US" dirty="0" smtClean="0">
                <a:latin typeface="+mn-ea"/>
              </a:rPr>
              <a:t>。</a:t>
            </a:r>
            <a:endParaRPr lang="en-US" altLang="ja-JP" dirty="0">
              <a:latin typeface="+mn-ea"/>
            </a:endParaRPr>
          </a:p>
        </p:txBody>
      </p:sp>
      <p:sp>
        <p:nvSpPr>
          <p:cNvPr id="6148"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fld id="{B951C071-1AA5-4D6D-BC21-9F048297B20E}" type="slidenum">
              <a:rPr lang="en-US" altLang="ja-JP" b="0" smtClean="0">
                <a:solidFill>
                  <a:schemeClr val="tx1"/>
                </a:solidFill>
              </a:rPr>
              <a:pPr eaLnBrk="1" hangingPunct="1"/>
              <a:t>3</a:t>
            </a:fld>
            <a:endParaRPr lang="en-US" altLang="ja-JP" b="0" smtClean="0">
              <a:solidFill>
                <a:schemeClr val="tx1"/>
              </a:solidFill>
            </a:endParaRPr>
          </a:p>
        </p:txBody>
      </p:sp>
      <p:sp>
        <p:nvSpPr>
          <p:cNvPr id="5" name="正方形/長方形 31"/>
          <p:cNvSpPr>
            <a:spLocks noChangeArrowheads="1"/>
          </p:cNvSpPr>
          <p:nvPr/>
        </p:nvSpPr>
        <p:spPr bwMode="auto">
          <a:xfrm>
            <a:off x="3873500" y="5676900"/>
            <a:ext cx="5832475" cy="1076325"/>
          </a:xfrm>
          <a:prstGeom prst="rect">
            <a:avLst/>
          </a:prstGeom>
          <a:noFill/>
          <a:ln w="9525">
            <a:noFill/>
            <a:prstDash val="dash"/>
            <a:miter lim="800000"/>
            <a:headEnd/>
            <a:tailEnd/>
          </a:ln>
          <a:extLst>
            <a:ext uri="{909E8E84-426E-40DD-AFC4-6F175D3DCCD1}">
              <a14:hiddenFill xmlns:a14="http://schemas.microsoft.com/office/drawing/2010/main">
                <a:solidFill>
                  <a:srgbClr val="FFFFFF"/>
                </a:solidFill>
              </a14:hiddenFill>
            </a:ext>
          </a:extLst>
        </p:spPr>
        <p:txBody>
          <a:bodyPr lIns="91347" tIns="45675" rIns="91347" bIns="45675">
            <a:spAutoFit/>
          </a:bodyPr>
          <a:lstStyle/>
          <a:p>
            <a:pPr defTabSz="912813">
              <a:tabLst>
                <a:tab pos="1160463" algn="l"/>
              </a:tabLst>
              <a:defRPr/>
            </a:pPr>
            <a:r>
              <a:rPr lang="ja-JP" altLang="en-US" sz="1600" u="sng" dirty="0">
                <a:solidFill>
                  <a:schemeClr val="tx1"/>
                </a:solidFill>
                <a:latin typeface="+mn-ea"/>
                <a:ea typeface="+mn-ea"/>
              </a:rPr>
              <a:t>現在の登録データ</a:t>
            </a:r>
            <a:endParaRPr lang="en-US" altLang="ja-JP" sz="1600" u="sng" dirty="0">
              <a:solidFill>
                <a:schemeClr val="tx1"/>
              </a:solidFill>
              <a:latin typeface="+mn-ea"/>
              <a:ea typeface="+mn-ea"/>
              <a:cs typeface="Times New Roman" pitchFamily="18" charset="0"/>
            </a:endParaRPr>
          </a:p>
          <a:p>
            <a:pPr marL="265113" indent="-265113" defTabSz="912813">
              <a:buFont typeface="Wingdings" pitchFamily="2" charset="2"/>
              <a:buChar char="ü"/>
              <a:tabLst>
                <a:tab pos="1160463" algn="l"/>
              </a:tabLst>
              <a:defRPr/>
            </a:pPr>
            <a:r>
              <a:rPr lang="ja-JP" altLang="en-US" sz="1600" dirty="0">
                <a:solidFill>
                  <a:schemeClr val="tx1"/>
                </a:solidFill>
                <a:latin typeface="ＭＳ ゴシック" pitchFamily="49" charset="-128"/>
                <a:ea typeface="ＭＳ ゴシック" pitchFamily="49" charset="-128"/>
                <a:cs typeface="Times New Roman" pitchFamily="18" charset="0"/>
              </a:rPr>
              <a:t>白書等</a:t>
            </a:r>
            <a:r>
              <a:rPr lang="ja-JP" altLang="en-US" sz="1600" dirty="0">
                <a:solidFill>
                  <a:schemeClr val="tx1"/>
                </a:solidFill>
                <a:ea typeface="ＭＳ ゴシック" pitchFamily="49" charset="-128"/>
                <a:cs typeface="Times New Roman" pitchFamily="18" charset="0"/>
              </a:rPr>
              <a:t>  </a:t>
            </a:r>
            <a:r>
              <a:rPr lang="ja-JP" altLang="en-US" sz="1600" dirty="0">
                <a:solidFill>
                  <a:schemeClr val="tx1"/>
                </a:solidFill>
                <a:latin typeface="ＭＳ ゴシック" pitchFamily="49" charset="-128"/>
                <a:ea typeface="ＭＳ ゴシック" pitchFamily="49" charset="-128"/>
                <a:cs typeface="Times New Roman" pitchFamily="18" charset="0"/>
              </a:rPr>
              <a:t>エネルギー白書、中小企業白書、</a:t>
            </a:r>
            <a:r>
              <a:rPr lang="ja-JP" altLang="ja-JP" sz="1600" dirty="0">
                <a:solidFill>
                  <a:schemeClr val="tx1"/>
                </a:solidFill>
                <a:latin typeface="ＭＳ ゴシック" pitchFamily="49" charset="-128"/>
                <a:ea typeface="ＭＳ ゴシック" pitchFamily="49" charset="-128"/>
                <a:cs typeface="Times New Roman" pitchFamily="18" charset="0"/>
              </a:rPr>
              <a:t>通商白書</a:t>
            </a:r>
            <a:endParaRPr lang="en-US" altLang="ja-JP" sz="1600" dirty="0">
              <a:solidFill>
                <a:schemeClr val="tx1"/>
              </a:solidFill>
              <a:latin typeface="ＭＳ ゴシック" pitchFamily="49" charset="-128"/>
              <a:ea typeface="ＭＳ ゴシック" pitchFamily="49" charset="-128"/>
              <a:cs typeface="Times New Roman" pitchFamily="18" charset="0"/>
            </a:endParaRPr>
          </a:p>
          <a:p>
            <a:pPr marL="265113" indent="-265113" defTabSz="912813">
              <a:buFont typeface="Wingdings" pitchFamily="2" charset="2"/>
              <a:buChar char="ü"/>
              <a:tabLst>
                <a:tab pos="987425" algn="l"/>
              </a:tabLst>
              <a:defRPr/>
            </a:pPr>
            <a:r>
              <a:rPr lang="ja-JP" altLang="ja-JP" sz="1600" dirty="0">
                <a:solidFill>
                  <a:schemeClr val="tx1"/>
                </a:solidFill>
                <a:latin typeface="ＭＳ ゴシック" pitchFamily="49" charset="-128"/>
                <a:ea typeface="ＭＳ ゴシック" pitchFamily="49" charset="-128"/>
                <a:cs typeface="Times New Roman" pitchFamily="18" charset="0"/>
              </a:rPr>
              <a:t>統計</a:t>
            </a:r>
            <a:r>
              <a:rPr lang="ja-JP" altLang="en-US" sz="1600" dirty="0">
                <a:solidFill>
                  <a:schemeClr val="tx1"/>
                </a:solidFill>
                <a:latin typeface="ＭＳ ゴシック" pitchFamily="49" charset="-128"/>
                <a:ea typeface="ＭＳ ゴシック" pitchFamily="49" charset="-128"/>
                <a:cs typeface="Times New Roman" pitchFamily="18" charset="0"/>
              </a:rPr>
              <a:t>   </a:t>
            </a:r>
            <a:r>
              <a:rPr lang="ja-JP" altLang="ja-JP" sz="1600" dirty="0">
                <a:solidFill>
                  <a:schemeClr val="tx1"/>
                </a:solidFill>
                <a:latin typeface="ＭＳ ゴシック" pitchFamily="49" charset="-128"/>
                <a:ea typeface="ＭＳ ゴシック" pitchFamily="49" charset="-128"/>
                <a:cs typeface="Times New Roman" pitchFamily="18" charset="0"/>
              </a:rPr>
              <a:t>工業統計調査</a:t>
            </a:r>
            <a:r>
              <a:rPr lang="ja-JP" altLang="en-US" sz="1600" dirty="0">
                <a:solidFill>
                  <a:schemeClr val="tx1"/>
                </a:solidFill>
                <a:latin typeface="ＭＳ ゴシック" pitchFamily="49" charset="-128"/>
                <a:ea typeface="ＭＳ ゴシック" pitchFamily="49" charset="-128"/>
                <a:cs typeface="Times New Roman" pitchFamily="18" charset="0"/>
              </a:rPr>
              <a:t>、</a:t>
            </a:r>
            <a:r>
              <a:rPr lang="ja-JP" altLang="ja-JP" sz="1600" dirty="0">
                <a:solidFill>
                  <a:schemeClr val="tx1"/>
                </a:solidFill>
                <a:latin typeface="ＭＳ ゴシック" pitchFamily="49" charset="-128"/>
                <a:ea typeface="ＭＳ ゴシック" pitchFamily="49" charset="-128"/>
                <a:cs typeface="Times New Roman" pitchFamily="18" charset="0"/>
              </a:rPr>
              <a:t>商業統計調査</a:t>
            </a:r>
            <a:r>
              <a:rPr lang="ja-JP" altLang="en-US" sz="1600" dirty="0">
                <a:solidFill>
                  <a:schemeClr val="tx1"/>
                </a:solidFill>
                <a:latin typeface="ＭＳ ゴシック" pitchFamily="49" charset="-128"/>
                <a:ea typeface="ＭＳ ゴシック" pitchFamily="49" charset="-128"/>
                <a:cs typeface="Times New Roman" pitchFamily="18" charset="0"/>
              </a:rPr>
              <a:t>、</a:t>
            </a:r>
            <a:r>
              <a:rPr lang="ja-JP" altLang="ja-JP" sz="1600" dirty="0">
                <a:solidFill>
                  <a:schemeClr val="tx1"/>
                </a:solidFill>
                <a:latin typeface="ＭＳ ゴシック" pitchFamily="49" charset="-128"/>
                <a:ea typeface="ＭＳ ゴシック" pitchFamily="49" charset="-128"/>
                <a:cs typeface="Times New Roman" pitchFamily="18" charset="0"/>
              </a:rPr>
              <a:t>商業動態統計調査</a:t>
            </a:r>
            <a:r>
              <a:rPr lang="ja-JP" altLang="en-US" sz="1600" dirty="0">
                <a:solidFill>
                  <a:schemeClr val="tx1"/>
                </a:solidFill>
                <a:latin typeface="ＭＳ ゴシック" pitchFamily="49" charset="-128"/>
                <a:ea typeface="ＭＳ ゴシック" pitchFamily="49" charset="-128"/>
                <a:cs typeface="Times New Roman" pitchFamily="18" charset="0"/>
              </a:rPr>
              <a:t>、</a:t>
            </a:r>
            <a:r>
              <a:rPr lang="en-US" altLang="ja-JP" sz="1600" dirty="0">
                <a:solidFill>
                  <a:schemeClr val="tx1"/>
                </a:solidFill>
                <a:latin typeface="ＭＳ ゴシック" pitchFamily="49" charset="-128"/>
                <a:ea typeface="ＭＳ ゴシック" pitchFamily="49" charset="-128"/>
                <a:cs typeface="Times New Roman" pitchFamily="18" charset="0"/>
              </a:rPr>
              <a:t>	</a:t>
            </a:r>
            <a:r>
              <a:rPr lang="ja-JP" altLang="ja-JP" sz="1600" dirty="0">
                <a:solidFill>
                  <a:schemeClr val="tx1"/>
                </a:solidFill>
                <a:latin typeface="ＭＳ ゴシック" pitchFamily="49" charset="-128"/>
                <a:ea typeface="ＭＳ ゴシック" pitchFamily="49" charset="-128"/>
                <a:cs typeface="Times New Roman" pitchFamily="18" charset="0"/>
              </a:rPr>
              <a:t>総合エネルギー統計</a:t>
            </a:r>
            <a:r>
              <a:rPr lang="ja-JP" altLang="en-US" sz="1600" dirty="0">
                <a:solidFill>
                  <a:schemeClr val="tx1"/>
                </a:solidFill>
                <a:latin typeface="ＭＳ ゴシック" pitchFamily="49" charset="-128"/>
                <a:ea typeface="ＭＳ ゴシック" pitchFamily="49" charset="-128"/>
                <a:cs typeface="Times New Roman" pitchFamily="18" charset="0"/>
              </a:rPr>
              <a:t>、</a:t>
            </a:r>
            <a:r>
              <a:rPr lang="ja-JP" altLang="ja-JP" sz="1600" dirty="0">
                <a:solidFill>
                  <a:schemeClr val="tx1"/>
                </a:solidFill>
                <a:latin typeface="ＭＳ ゴシック" pitchFamily="49" charset="-128"/>
                <a:ea typeface="ＭＳ ゴシック" pitchFamily="49" charset="-128"/>
                <a:cs typeface="Times New Roman" pitchFamily="18" charset="0"/>
              </a:rPr>
              <a:t>知的財産活動調査</a:t>
            </a:r>
            <a:r>
              <a:rPr lang="ja-JP" altLang="en-US" sz="1600" dirty="0">
                <a:solidFill>
                  <a:schemeClr val="tx1"/>
                </a:solidFill>
                <a:latin typeface="ＭＳ ゴシック" pitchFamily="49" charset="-128"/>
                <a:ea typeface="ＭＳ ゴシック" pitchFamily="49" charset="-128"/>
                <a:cs typeface="Times New Roman" pitchFamily="18" charset="0"/>
              </a:rPr>
              <a:t>　など</a:t>
            </a:r>
            <a:endParaRPr lang="en-US" altLang="ja-JP" sz="1600" dirty="0">
              <a:solidFill>
                <a:schemeClr val="tx1"/>
              </a:solidFill>
              <a:latin typeface="ＭＳ ゴシック" pitchFamily="49" charset="-128"/>
              <a:ea typeface="ＭＳ ゴシック" pitchFamily="49" charset="-128"/>
              <a:cs typeface="Times New Roman" pitchFamily="18" charset="0"/>
            </a:endParaRPr>
          </a:p>
        </p:txBody>
      </p:sp>
      <p:sp>
        <p:nvSpPr>
          <p:cNvPr id="6150" name="テキスト ボックス 4"/>
          <p:cNvSpPr txBox="1">
            <a:spLocks noChangeArrowheads="1"/>
          </p:cNvSpPr>
          <p:nvPr/>
        </p:nvSpPr>
        <p:spPr bwMode="auto">
          <a:xfrm>
            <a:off x="404813" y="5902325"/>
            <a:ext cx="34051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07" tIns="45705" rIns="91407" bIns="45705">
            <a:spAutoFit/>
          </a:bodyPr>
          <a:lstStyle>
            <a:lvl1pPr marL="285750" indent="-285750"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buFont typeface="Wingdings" pitchFamily="2" charset="2"/>
              <a:buChar char="ü"/>
            </a:pPr>
            <a:r>
              <a:rPr lang="ja-JP" altLang="en-US" sz="1600">
                <a:solidFill>
                  <a:schemeClr val="tx1"/>
                </a:solidFill>
              </a:rPr>
              <a:t>ページビュー数</a:t>
            </a:r>
            <a:r>
              <a:rPr lang="en-US" altLang="ja-JP" sz="1600">
                <a:solidFill>
                  <a:schemeClr val="tx1"/>
                </a:solidFill>
              </a:rPr>
              <a:t>	</a:t>
            </a:r>
            <a:r>
              <a:rPr lang="ja-JP" altLang="en-US" sz="1600">
                <a:solidFill>
                  <a:srgbClr val="0000FF"/>
                </a:solidFill>
              </a:rPr>
              <a:t>約</a:t>
            </a:r>
            <a:r>
              <a:rPr lang="en-US" altLang="ja-JP" sz="1600">
                <a:solidFill>
                  <a:srgbClr val="0000FF"/>
                </a:solidFill>
              </a:rPr>
              <a:t>66,000</a:t>
            </a:r>
            <a:r>
              <a:rPr lang="ja-JP" altLang="en-US" sz="1600">
                <a:solidFill>
                  <a:srgbClr val="0000FF"/>
                </a:solidFill>
              </a:rPr>
              <a:t>回</a:t>
            </a:r>
            <a:endParaRPr lang="en-US" altLang="ja-JP" sz="1600">
              <a:solidFill>
                <a:srgbClr val="0000FF"/>
              </a:solidFill>
            </a:endParaRPr>
          </a:p>
          <a:p>
            <a:pPr eaLnBrk="1" hangingPunct="1">
              <a:buFont typeface="Wingdings" pitchFamily="2" charset="2"/>
              <a:buChar char="ü"/>
            </a:pPr>
            <a:r>
              <a:rPr lang="ja-JP" altLang="en-US" sz="1600">
                <a:solidFill>
                  <a:schemeClr val="tx1"/>
                </a:solidFill>
              </a:rPr>
              <a:t>ダウンロード数</a:t>
            </a:r>
            <a:r>
              <a:rPr lang="en-US" altLang="ja-JP" sz="1600">
                <a:solidFill>
                  <a:schemeClr val="tx1"/>
                </a:solidFill>
              </a:rPr>
              <a:t>	</a:t>
            </a:r>
            <a:r>
              <a:rPr lang="ja-JP" altLang="en-US" sz="1600">
                <a:solidFill>
                  <a:srgbClr val="0000FF"/>
                </a:solidFill>
              </a:rPr>
              <a:t>約</a:t>
            </a:r>
            <a:r>
              <a:rPr lang="en-US" altLang="ja-JP" sz="1600">
                <a:solidFill>
                  <a:srgbClr val="0000FF"/>
                </a:solidFill>
              </a:rPr>
              <a:t>2,600</a:t>
            </a:r>
            <a:r>
              <a:rPr lang="ja-JP" altLang="en-US" sz="1600">
                <a:solidFill>
                  <a:srgbClr val="0000FF"/>
                </a:solidFill>
              </a:rPr>
              <a:t>回</a:t>
            </a:r>
            <a:endParaRPr lang="en-US" altLang="ja-JP" sz="1600">
              <a:solidFill>
                <a:srgbClr val="0000FF"/>
              </a:solidFill>
            </a:endParaRPr>
          </a:p>
          <a:p>
            <a:pPr eaLnBrk="1" hangingPunct="1">
              <a:buFont typeface="Wingdings" pitchFamily="2" charset="2"/>
              <a:buChar char="ü"/>
            </a:pPr>
            <a:r>
              <a:rPr lang="ja-JP" altLang="en-US" sz="1600">
                <a:solidFill>
                  <a:schemeClr val="tx1"/>
                </a:solidFill>
              </a:rPr>
              <a:t>掲載データ数　</a:t>
            </a:r>
            <a:r>
              <a:rPr lang="en-US" altLang="ja-JP" sz="1600">
                <a:solidFill>
                  <a:schemeClr val="tx1"/>
                </a:solidFill>
              </a:rPr>
              <a:t>	</a:t>
            </a:r>
            <a:r>
              <a:rPr lang="en-US" altLang="ja-JP" sz="1600">
                <a:solidFill>
                  <a:srgbClr val="0000FF"/>
                </a:solidFill>
              </a:rPr>
              <a:t>197</a:t>
            </a:r>
            <a:r>
              <a:rPr lang="ja-JP" altLang="en-US" sz="1600">
                <a:solidFill>
                  <a:srgbClr val="0000FF"/>
                </a:solidFill>
              </a:rPr>
              <a:t>データセット</a:t>
            </a:r>
            <a:endParaRPr lang="en-US" altLang="ja-JP" sz="1600">
              <a:solidFill>
                <a:srgbClr val="0000FF"/>
              </a:solidFill>
            </a:endParaRPr>
          </a:p>
        </p:txBody>
      </p:sp>
      <p:grpSp>
        <p:nvGrpSpPr>
          <p:cNvPr id="6151" name="グループ化 33"/>
          <p:cNvGrpSpPr>
            <a:grpSpLocks/>
          </p:cNvGrpSpPr>
          <p:nvPr/>
        </p:nvGrpSpPr>
        <p:grpSpPr bwMode="auto">
          <a:xfrm>
            <a:off x="298450" y="2565400"/>
            <a:ext cx="4600575" cy="2978150"/>
            <a:chOff x="179923" y="693236"/>
            <a:chExt cx="4158194" cy="2591748"/>
          </a:xfrm>
        </p:grpSpPr>
        <p:pic>
          <p:nvPicPr>
            <p:cNvPr id="616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795339"/>
              <a:ext cx="4051865" cy="2489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正方形/長方形 8"/>
            <p:cNvSpPr/>
            <p:nvPr/>
          </p:nvSpPr>
          <p:spPr>
            <a:xfrm>
              <a:off x="179923" y="693236"/>
              <a:ext cx="4158194" cy="259036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grpSp>
      <p:grpSp>
        <p:nvGrpSpPr>
          <p:cNvPr id="6152" name="グループ化 1"/>
          <p:cNvGrpSpPr>
            <a:grpSpLocks/>
          </p:cNvGrpSpPr>
          <p:nvPr/>
        </p:nvGrpSpPr>
        <p:grpSpPr bwMode="auto">
          <a:xfrm>
            <a:off x="5103813" y="2589213"/>
            <a:ext cx="4365625" cy="2954337"/>
            <a:chOff x="4608004" y="4177901"/>
            <a:chExt cx="3744416" cy="2505088"/>
          </a:xfrm>
        </p:grpSpPr>
        <p:sp>
          <p:nvSpPr>
            <p:cNvPr id="11" name="正方形/長方形 10"/>
            <p:cNvSpPr/>
            <p:nvPr/>
          </p:nvSpPr>
          <p:spPr>
            <a:xfrm>
              <a:off x="4608004" y="4177901"/>
              <a:ext cx="3744416" cy="250374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pic>
          <p:nvPicPr>
            <p:cNvPr id="616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7" y="4221088"/>
              <a:ext cx="3600399" cy="2440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6153" name="テキスト ボックス 19"/>
          <p:cNvSpPr txBox="1">
            <a:spLocks noChangeArrowheads="1"/>
          </p:cNvSpPr>
          <p:nvPr/>
        </p:nvSpPr>
        <p:spPr bwMode="auto">
          <a:xfrm>
            <a:off x="5943600" y="5078413"/>
            <a:ext cx="3284538" cy="338137"/>
          </a:xfrm>
          <a:prstGeom prst="rect">
            <a:avLst/>
          </a:prstGeom>
          <a:solidFill>
            <a:schemeClr val="bg1"/>
          </a:solidFill>
          <a:ln w="22225">
            <a:solidFill>
              <a:srgbClr val="0000FF"/>
            </a:solidFill>
            <a:miter lim="800000"/>
            <a:headEnd/>
            <a:tailEnd/>
          </a:ln>
        </p:spPr>
        <p:txBody>
          <a:bodyPr lIns="91379" tIns="45689" rIns="91379" bIns="45689">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algn="ctr" eaLnBrk="1" hangingPunct="1"/>
            <a:r>
              <a:rPr lang="ja-JP" altLang="en-US" sz="1600">
                <a:solidFill>
                  <a:srgbClr val="000000"/>
                </a:solidFill>
                <a:latin typeface="Calibri" pitchFamily="34" charset="0"/>
              </a:rPr>
              <a:t>公開データやコンテンツは順次拡充</a:t>
            </a:r>
            <a:endParaRPr lang="en-US" altLang="ja-JP" sz="1600">
              <a:solidFill>
                <a:srgbClr val="000000"/>
              </a:solidFill>
              <a:latin typeface="Calibri" pitchFamily="34" charset="0"/>
            </a:endParaRPr>
          </a:p>
        </p:txBody>
      </p:sp>
      <p:grpSp>
        <p:nvGrpSpPr>
          <p:cNvPr id="6154" name="グループ化 2"/>
          <p:cNvGrpSpPr>
            <a:grpSpLocks/>
          </p:cNvGrpSpPr>
          <p:nvPr/>
        </p:nvGrpSpPr>
        <p:grpSpPr bwMode="auto">
          <a:xfrm>
            <a:off x="7170738" y="2976563"/>
            <a:ext cx="1873250" cy="1279525"/>
            <a:chOff x="3448050" y="2690650"/>
            <a:chExt cx="1873250" cy="1279525"/>
          </a:xfrm>
        </p:grpSpPr>
        <p:sp>
          <p:nvSpPr>
            <p:cNvPr id="15" name="四角形吹き出し 14"/>
            <p:cNvSpPr/>
            <p:nvPr/>
          </p:nvSpPr>
          <p:spPr bwMode="auto">
            <a:xfrm>
              <a:off x="3448050" y="2690650"/>
              <a:ext cx="1873250" cy="1279525"/>
            </a:xfrm>
            <a:prstGeom prst="wedgeRectCallout">
              <a:avLst>
                <a:gd name="adj1" fmla="val -28431"/>
                <a:gd name="adj2" fmla="val 7084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200" u="sng" dirty="0">
                  <a:solidFill>
                    <a:schemeClr val="tx1"/>
                  </a:solidFill>
                  <a:latin typeface="ＭＳ Ｐゴシック" pitchFamily="50" charset="-128"/>
                </a:rPr>
                <a:t>各データセットごとにＣＣライセンスを付加することで、ユーザの利用条件を分かりやすく提示。</a:t>
              </a:r>
              <a:endParaRPr lang="en-US" altLang="ja-JP" sz="1200" u="sng" dirty="0">
                <a:solidFill>
                  <a:schemeClr val="tx1"/>
                </a:solidFill>
                <a:latin typeface="ＭＳ Ｐゴシック" pitchFamily="50" charset="-128"/>
              </a:endParaRPr>
            </a:p>
            <a:p>
              <a:pPr algn="ctr">
                <a:defRPr/>
              </a:pPr>
              <a:endParaRPr lang="ja-JP" altLang="en-US" sz="1200" dirty="0">
                <a:solidFill>
                  <a:schemeClr val="tx1"/>
                </a:solidFill>
                <a:latin typeface="ＭＳ Ｐゴシック" pitchFamily="50" charset="-128"/>
              </a:endParaRPr>
            </a:p>
          </p:txBody>
        </p:sp>
        <p:pic>
          <p:nvPicPr>
            <p:cNvPr id="615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62095" y="3510564"/>
              <a:ext cx="1106464" cy="377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55" name="テキスト ボックス 19"/>
          <p:cNvSpPr txBox="1">
            <a:spLocks noChangeArrowheads="1"/>
          </p:cNvSpPr>
          <p:nvPr/>
        </p:nvSpPr>
        <p:spPr bwMode="auto">
          <a:xfrm>
            <a:off x="488950" y="4786313"/>
            <a:ext cx="1638300" cy="584200"/>
          </a:xfrm>
          <a:prstGeom prst="rect">
            <a:avLst/>
          </a:prstGeom>
          <a:solidFill>
            <a:schemeClr val="bg1"/>
          </a:solidFill>
          <a:ln w="22225">
            <a:solidFill>
              <a:srgbClr val="0000FF"/>
            </a:solidFill>
            <a:miter lim="800000"/>
            <a:headEnd/>
            <a:tailEnd/>
          </a:ln>
        </p:spPr>
        <p:txBody>
          <a:bodyPr lIns="91379" tIns="45689" rIns="91379" bIns="45689">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algn="ctr" eaLnBrk="1" hangingPunct="1"/>
            <a:r>
              <a:rPr lang="ja-JP" altLang="en-US" sz="1600">
                <a:solidFill>
                  <a:srgbClr val="000000"/>
                </a:solidFill>
                <a:latin typeface="Calibri" pitchFamily="34" charset="0"/>
              </a:rPr>
              <a:t>データを集約し</a:t>
            </a:r>
            <a:endParaRPr lang="en-US" altLang="ja-JP" sz="1600">
              <a:solidFill>
                <a:srgbClr val="000000"/>
              </a:solidFill>
              <a:latin typeface="Calibri" pitchFamily="34" charset="0"/>
            </a:endParaRPr>
          </a:p>
          <a:p>
            <a:pPr algn="ctr" eaLnBrk="1" hangingPunct="1"/>
            <a:r>
              <a:rPr lang="ja-JP" altLang="en-US" sz="1600">
                <a:solidFill>
                  <a:srgbClr val="000000"/>
                </a:solidFill>
                <a:latin typeface="Calibri" pitchFamily="34" charset="0"/>
              </a:rPr>
              <a:t>カタログ化</a:t>
            </a:r>
            <a:endParaRPr lang="en-US" altLang="ja-JP" sz="1600">
              <a:solidFill>
                <a:srgbClr val="000000"/>
              </a:solidFill>
              <a:latin typeface="Calibri" pitchFamily="34" charset="0"/>
            </a:endParaRPr>
          </a:p>
        </p:txBody>
      </p:sp>
      <p:sp>
        <p:nvSpPr>
          <p:cNvPr id="6156" name="テキスト ボックス 4"/>
          <p:cNvSpPr txBox="1">
            <a:spLocks noChangeArrowheads="1"/>
          </p:cNvSpPr>
          <p:nvPr/>
        </p:nvSpPr>
        <p:spPr bwMode="auto">
          <a:xfrm>
            <a:off x="331788" y="5637213"/>
            <a:ext cx="33591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r>
              <a:rPr lang="ja-JP" altLang="en-US" sz="1600" u="sng">
                <a:solidFill>
                  <a:schemeClr val="tx1"/>
                </a:solidFill>
                <a:latin typeface="HG丸ｺﾞｼｯｸM-PRO" pitchFamily="50" charset="-128"/>
                <a:ea typeface="HG丸ｺﾞｼｯｸM-PRO" pitchFamily="50" charset="-128"/>
              </a:rPr>
              <a:t>現在の利用状況</a:t>
            </a:r>
            <a:r>
              <a:rPr lang="ja-JP" altLang="en-US" sz="1200" b="0" u="sng">
                <a:solidFill>
                  <a:schemeClr val="tx1"/>
                </a:solidFill>
                <a:latin typeface="HG丸ｺﾞｼｯｸM-PRO" pitchFamily="50" charset="-128"/>
                <a:ea typeface="HG丸ｺﾞｼｯｸM-PRO" pitchFamily="50" charset="-128"/>
              </a:rPr>
              <a:t>（平成</a:t>
            </a:r>
            <a:r>
              <a:rPr lang="en-US" altLang="ja-JP" sz="1200" b="0" u="sng">
                <a:solidFill>
                  <a:schemeClr val="tx1"/>
                </a:solidFill>
                <a:latin typeface="HG丸ｺﾞｼｯｸM-PRO" pitchFamily="50" charset="-128"/>
                <a:ea typeface="HG丸ｺﾞｼｯｸM-PRO" pitchFamily="50" charset="-128"/>
              </a:rPr>
              <a:t>25</a:t>
            </a:r>
            <a:r>
              <a:rPr lang="ja-JP" altLang="en-US" sz="1200" b="0" u="sng">
                <a:solidFill>
                  <a:schemeClr val="tx1"/>
                </a:solidFill>
                <a:latin typeface="HG丸ｺﾞｼｯｸM-PRO" pitchFamily="50" charset="-128"/>
                <a:ea typeface="HG丸ｺﾞｼｯｸM-PRO" pitchFamily="50" charset="-128"/>
              </a:rPr>
              <a:t>年</a:t>
            </a:r>
            <a:r>
              <a:rPr lang="en-US" altLang="ja-JP" sz="1200" b="0" u="sng">
                <a:solidFill>
                  <a:schemeClr val="tx1"/>
                </a:solidFill>
                <a:latin typeface="HG丸ｺﾞｼｯｸM-PRO" pitchFamily="50" charset="-128"/>
                <a:ea typeface="HG丸ｺﾞｼｯｸM-PRO" pitchFamily="50" charset="-128"/>
              </a:rPr>
              <a:t>3</a:t>
            </a:r>
            <a:r>
              <a:rPr lang="ja-JP" altLang="en-US" sz="1200" b="0" u="sng">
                <a:solidFill>
                  <a:schemeClr val="tx1"/>
                </a:solidFill>
                <a:latin typeface="HG丸ｺﾞｼｯｸM-PRO" pitchFamily="50" charset="-128"/>
                <a:ea typeface="HG丸ｺﾞｼｯｸM-PRO" pitchFamily="50" charset="-128"/>
              </a:rPr>
              <a:t>月末時点）</a:t>
            </a:r>
            <a:endParaRPr lang="ja-JP" altLang="en-US" b="0" u="sng">
              <a:solidFill>
                <a:schemeClr val="tx1"/>
              </a:solidFill>
              <a:latin typeface="HG丸ｺﾞｼｯｸM-PRO" pitchFamily="50" charset="-128"/>
              <a:ea typeface="HG丸ｺﾞｼｯｸM-PRO"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コンテンツ プレースホルダー 2"/>
          <p:cNvSpPr>
            <a:spLocks noGrp="1"/>
          </p:cNvSpPr>
          <p:nvPr>
            <p:ph idx="4294967295"/>
          </p:nvPr>
        </p:nvSpPr>
        <p:spPr>
          <a:xfrm>
            <a:off x="3167063" y="3703638"/>
            <a:ext cx="6610350" cy="1127125"/>
          </a:xfrm>
        </p:spPr>
        <p:txBody>
          <a:bodyPr/>
          <a:lstStyle/>
          <a:p>
            <a:pPr marL="285750" lvl="2" indent="-285750">
              <a:buFont typeface="Wingdings" pitchFamily="2" charset="2"/>
              <a:buChar char="ü"/>
            </a:pPr>
            <a:r>
              <a:rPr lang="ja-JP" altLang="en-US" sz="1600" smtClean="0">
                <a:latin typeface="ＭＳ Ｐゴシック" charset="-128"/>
                <a:ea typeface="ＭＳ Ｐゴシック" charset="-128"/>
              </a:rPr>
              <a:t>空間位置情報を中心に、利活用テーマ（観光、防災、インフラ整備、エリアマーケティング）ごとにデータカタログを整備し、モデル実証を実施。</a:t>
            </a:r>
            <a:endParaRPr lang="en-US" altLang="ja-JP" sz="1600" smtClean="0">
              <a:latin typeface="ＭＳ Ｐゴシック" charset="-128"/>
              <a:ea typeface="ＭＳ Ｐゴシック" charset="-128"/>
            </a:endParaRPr>
          </a:p>
          <a:p>
            <a:pPr marL="285750" lvl="2" indent="-285750">
              <a:buFont typeface="Wingdings" pitchFamily="2" charset="2"/>
              <a:buChar char="ü"/>
            </a:pPr>
            <a:r>
              <a:rPr lang="ja-JP" altLang="en-US" sz="1600" smtClean="0">
                <a:latin typeface="ＭＳ Ｐゴシック" charset="-128"/>
                <a:ea typeface="ＭＳ Ｐゴシック" charset="-128"/>
              </a:rPr>
              <a:t>自治体保有データの利活用に当たっての課題と今後のアクションプランを整理</a:t>
            </a:r>
            <a:endParaRPr lang="ja-JP" altLang="ja-JP" sz="1600" smtClean="0">
              <a:latin typeface="ＭＳ Ｐゴシック" charset="-128"/>
              <a:ea typeface="ＭＳ Ｐゴシック" charset="-128"/>
            </a:endParaRPr>
          </a:p>
        </p:txBody>
      </p:sp>
      <p:sp>
        <p:nvSpPr>
          <p:cNvPr id="12" name="正方形/長方形 11"/>
          <p:cNvSpPr/>
          <p:nvPr/>
        </p:nvSpPr>
        <p:spPr>
          <a:xfrm>
            <a:off x="2960688" y="3370263"/>
            <a:ext cx="6672262" cy="369887"/>
          </a:xfrm>
          <a:prstGeom prst="rect">
            <a:avLst/>
          </a:prstGeom>
        </p:spPr>
        <p:txBody>
          <a:bodyPr>
            <a:spAutoFit/>
          </a:bodyPr>
          <a:lstStyle/>
          <a:p>
            <a:pPr marL="0" lvl="1" indent="0">
              <a:defRPr/>
            </a:pPr>
            <a:r>
              <a:rPr lang="ja-JP" altLang="ja-JP" sz="1800" b="0" dirty="0">
                <a:latin typeface="+mn-ea"/>
                <a:ea typeface="+mn-ea"/>
              </a:rPr>
              <a:t>地方自治体と連携したオープンデータの具体化</a:t>
            </a:r>
            <a:endParaRPr lang="ja-JP" altLang="en-US" sz="1800" b="0" dirty="0">
              <a:latin typeface="+mn-ea"/>
              <a:ea typeface="+mn-ea"/>
            </a:endParaRPr>
          </a:p>
        </p:txBody>
      </p:sp>
      <p:sp>
        <p:nvSpPr>
          <p:cNvPr id="7172" name="タイトル 1"/>
          <p:cNvSpPr>
            <a:spLocks noGrp="1"/>
          </p:cNvSpPr>
          <p:nvPr>
            <p:ph type="title" idx="4294967295"/>
          </p:nvPr>
        </p:nvSpPr>
        <p:spPr/>
        <p:txBody>
          <a:bodyPr/>
          <a:lstStyle/>
          <a:p>
            <a:r>
              <a:rPr kumimoji="1" lang="ja-JP" altLang="en-US" smtClean="0"/>
              <a:t>平成２４年度の主な実施内容</a:t>
            </a:r>
          </a:p>
        </p:txBody>
      </p:sp>
      <p:sp>
        <p:nvSpPr>
          <p:cNvPr id="7173" name="スライド番号プレースホルダー 3"/>
          <p:cNvSpPr txBox="1">
            <a:spLocks noGrp="1"/>
          </p:cNvSpPr>
          <p:nvPr/>
        </p:nvSpPr>
        <p:spPr bwMode="auto">
          <a:xfrm>
            <a:off x="7610475" y="655320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0" rIns="91380" bIns="45690"/>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algn="r" eaLnBrk="1" hangingPunct="1"/>
            <a:fld id="{5D7F405A-5120-4E80-A6FA-99371D7933F5}" type="slidenum">
              <a:rPr lang="en-US" altLang="ja-JP" b="0">
                <a:solidFill>
                  <a:schemeClr val="tx1"/>
                </a:solidFill>
              </a:rPr>
              <a:pPr algn="r" eaLnBrk="1" hangingPunct="1"/>
              <a:t>4</a:t>
            </a:fld>
            <a:endParaRPr lang="en-US" altLang="ja-JP" b="0">
              <a:solidFill>
                <a:schemeClr val="tx1"/>
              </a:solidFill>
            </a:endParaRPr>
          </a:p>
        </p:txBody>
      </p:sp>
      <p:sp>
        <p:nvSpPr>
          <p:cNvPr id="2" name="角丸四角形 1"/>
          <p:cNvSpPr/>
          <p:nvPr/>
        </p:nvSpPr>
        <p:spPr>
          <a:xfrm>
            <a:off x="273050" y="765175"/>
            <a:ext cx="1690688" cy="719138"/>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600" b="0" dirty="0"/>
              <a:t>保有データ</a:t>
            </a:r>
            <a:endParaRPr lang="en-US" altLang="ja-JP" sz="1600" b="0" dirty="0"/>
          </a:p>
          <a:p>
            <a:pPr algn="ctr">
              <a:defRPr/>
            </a:pPr>
            <a:r>
              <a:rPr lang="ja-JP" altLang="en-US" sz="1600" b="0" dirty="0"/>
              <a:t>の提供</a:t>
            </a:r>
          </a:p>
        </p:txBody>
      </p:sp>
      <p:sp>
        <p:nvSpPr>
          <p:cNvPr id="6" name="角丸四角形 5"/>
          <p:cNvSpPr/>
          <p:nvPr/>
        </p:nvSpPr>
        <p:spPr>
          <a:xfrm>
            <a:off x="273050" y="1801813"/>
            <a:ext cx="1690688" cy="72072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spcAft>
                <a:spcPts val="0"/>
              </a:spcAft>
              <a:defRPr/>
            </a:pPr>
            <a:r>
              <a:rPr lang="ja-JP" altLang="en-US" sz="1600" b="0" dirty="0"/>
              <a:t>技術や制度</a:t>
            </a:r>
            <a:endParaRPr lang="en-US" altLang="ja-JP" sz="1600" b="0" dirty="0"/>
          </a:p>
          <a:p>
            <a:pPr algn="ctr">
              <a:spcAft>
                <a:spcPts val="0"/>
              </a:spcAft>
              <a:defRPr/>
            </a:pPr>
            <a:r>
              <a:rPr lang="ja-JP" altLang="en-US" sz="1600" b="0" dirty="0"/>
              <a:t>の検討</a:t>
            </a:r>
          </a:p>
        </p:txBody>
      </p:sp>
      <p:sp>
        <p:nvSpPr>
          <p:cNvPr id="7" name="角丸四角形 6"/>
          <p:cNvSpPr/>
          <p:nvPr/>
        </p:nvSpPr>
        <p:spPr>
          <a:xfrm>
            <a:off x="273050" y="2840038"/>
            <a:ext cx="1690688" cy="719137"/>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spcAft>
                <a:spcPts val="0"/>
              </a:spcAft>
              <a:defRPr/>
            </a:pPr>
            <a:r>
              <a:rPr lang="ja-JP" altLang="en-US" sz="1600" b="0" dirty="0"/>
              <a:t>データポータルサイトの構築</a:t>
            </a:r>
            <a:endParaRPr lang="en-US" altLang="ja-JP" sz="1600" b="0" dirty="0"/>
          </a:p>
        </p:txBody>
      </p:sp>
      <p:sp>
        <p:nvSpPr>
          <p:cNvPr id="8" name="角丸四角形 7"/>
          <p:cNvSpPr/>
          <p:nvPr/>
        </p:nvSpPr>
        <p:spPr>
          <a:xfrm>
            <a:off x="273050" y="3876675"/>
            <a:ext cx="1690688" cy="72072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spcAft>
                <a:spcPts val="0"/>
              </a:spcAft>
              <a:defRPr/>
            </a:pPr>
            <a:r>
              <a:rPr lang="ja-JP" altLang="en-US" sz="1600" b="0" dirty="0"/>
              <a:t>ユースケースの</a:t>
            </a:r>
            <a:endParaRPr lang="en-US" altLang="ja-JP" sz="1600" b="0" dirty="0"/>
          </a:p>
          <a:p>
            <a:pPr algn="ctr">
              <a:spcAft>
                <a:spcPts val="0"/>
              </a:spcAft>
              <a:defRPr/>
            </a:pPr>
            <a:r>
              <a:rPr lang="ja-JP" altLang="en-US" sz="1600" b="0" dirty="0"/>
              <a:t>創成と共有</a:t>
            </a:r>
          </a:p>
        </p:txBody>
      </p:sp>
      <p:sp>
        <p:nvSpPr>
          <p:cNvPr id="9" name="角丸四角形 8"/>
          <p:cNvSpPr/>
          <p:nvPr/>
        </p:nvSpPr>
        <p:spPr>
          <a:xfrm>
            <a:off x="273050" y="4914900"/>
            <a:ext cx="1690688" cy="719138"/>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600" b="0" dirty="0"/>
              <a:t>住民や事業者</a:t>
            </a:r>
            <a:endParaRPr lang="en-US" altLang="ja-JP" sz="1600" b="0" dirty="0"/>
          </a:p>
          <a:p>
            <a:pPr algn="ctr">
              <a:defRPr/>
            </a:pPr>
            <a:r>
              <a:rPr lang="ja-JP" altLang="en-US" sz="1600" b="0" dirty="0"/>
              <a:t>による利活用</a:t>
            </a:r>
          </a:p>
        </p:txBody>
      </p:sp>
      <p:sp>
        <p:nvSpPr>
          <p:cNvPr id="10" name="角丸四角形 9"/>
          <p:cNvSpPr/>
          <p:nvPr/>
        </p:nvSpPr>
        <p:spPr>
          <a:xfrm>
            <a:off x="273050" y="5951538"/>
            <a:ext cx="1690688" cy="72072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600" b="0" dirty="0"/>
              <a:t>ニーズや課題の</a:t>
            </a:r>
            <a:endParaRPr lang="en-US" altLang="ja-JP" sz="1600" b="0" dirty="0"/>
          </a:p>
          <a:p>
            <a:pPr algn="ctr">
              <a:defRPr/>
            </a:pPr>
            <a:r>
              <a:rPr lang="ja-JP" altLang="en-US" sz="1600" b="0" dirty="0"/>
              <a:t>把握</a:t>
            </a:r>
          </a:p>
        </p:txBody>
      </p:sp>
      <p:grpSp>
        <p:nvGrpSpPr>
          <p:cNvPr id="7180" name="グループ化 46"/>
          <p:cNvGrpSpPr>
            <a:grpSpLocks/>
          </p:cNvGrpSpPr>
          <p:nvPr/>
        </p:nvGrpSpPr>
        <p:grpSpPr bwMode="auto">
          <a:xfrm>
            <a:off x="2960688" y="750888"/>
            <a:ext cx="6672262" cy="1162050"/>
            <a:chOff x="2960306" y="750190"/>
            <a:chExt cx="6673214" cy="1162009"/>
          </a:xfrm>
        </p:grpSpPr>
        <p:sp>
          <p:nvSpPr>
            <p:cNvPr id="7194" name="正方形/長方形 3"/>
            <p:cNvSpPr>
              <a:spLocks noChangeArrowheads="1"/>
            </p:cNvSpPr>
            <p:nvPr/>
          </p:nvSpPr>
          <p:spPr bwMode="auto">
            <a:xfrm>
              <a:off x="3167314" y="1081202"/>
              <a:ext cx="64662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lvl="2" indent="-285750" defTabSz="261938">
                <a:buFont typeface="Wingdings" pitchFamily="2" charset="2"/>
                <a:buChar char="ü"/>
              </a:pPr>
              <a:r>
                <a:rPr lang="ja-JP" altLang="en-US" sz="1600" b="0">
                  <a:solidFill>
                    <a:schemeClr val="tx1"/>
                  </a:solidFill>
                  <a:latin typeface="ＭＳ Ｐゴシック" charset="-128"/>
                </a:rPr>
                <a:t>白書、統計データのデータカタログサイトの構築</a:t>
              </a:r>
              <a:endParaRPr lang="en-US" altLang="ja-JP" sz="1600" b="0">
                <a:solidFill>
                  <a:schemeClr val="tx1"/>
                </a:solidFill>
                <a:latin typeface="ＭＳ Ｐゴシック" charset="-128"/>
              </a:endParaRPr>
            </a:p>
            <a:p>
              <a:pPr marL="285750" lvl="2" indent="-285750" defTabSz="261938">
                <a:buFont typeface="Wingdings" pitchFamily="2" charset="2"/>
                <a:buChar char="ü"/>
              </a:pPr>
              <a:r>
                <a:rPr lang="en-US" altLang="ja-JP" sz="1600" b="0">
                  <a:solidFill>
                    <a:srgbClr val="FF0000"/>
                  </a:solidFill>
                  <a:latin typeface="ＭＳ Ｐゴシック" charset="-128"/>
                </a:rPr>
                <a:t>CKAN</a:t>
              </a:r>
              <a:r>
                <a:rPr lang="ja-JP" altLang="en-US" sz="1600" b="0">
                  <a:solidFill>
                    <a:schemeClr val="tx1"/>
                  </a:solidFill>
                  <a:latin typeface="ＭＳ Ｐゴシック" charset="-128"/>
                </a:rPr>
                <a:t>を活用したデータカタログの作成</a:t>
              </a:r>
            </a:p>
            <a:p>
              <a:pPr marL="285750" lvl="2" indent="-285750" defTabSz="261938">
                <a:buFont typeface="Wingdings" pitchFamily="2" charset="2"/>
                <a:buChar char="ü"/>
              </a:pPr>
              <a:r>
                <a:rPr lang="ja-JP" altLang="en-US" sz="1600" b="0">
                  <a:solidFill>
                    <a:schemeClr val="tx1"/>
                  </a:solidFill>
                  <a:latin typeface="ＭＳ Ｐゴシック" charset="-128"/>
                </a:rPr>
                <a:t>データセットごとに</a:t>
              </a:r>
              <a:r>
                <a:rPr lang="ja-JP" altLang="en-US" sz="1600" b="0">
                  <a:solidFill>
                    <a:srgbClr val="FF0000"/>
                  </a:solidFill>
                  <a:latin typeface="ＭＳ Ｐゴシック" charset="-128"/>
                </a:rPr>
                <a:t>クリエイティブ・コモンズ</a:t>
              </a:r>
              <a:r>
                <a:rPr lang="ja-JP" altLang="en-US" sz="1600" b="0">
                  <a:solidFill>
                    <a:schemeClr val="tx1"/>
                  </a:solidFill>
                  <a:latin typeface="ＭＳ Ｐゴシック" charset="-128"/>
                </a:rPr>
                <a:t>を付け利用条件を明確化</a:t>
              </a:r>
            </a:p>
          </p:txBody>
        </p:sp>
        <p:sp>
          <p:nvSpPr>
            <p:cNvPr id="5" name="正方形/長方形 4"/>
            <p:cNvSpPr/>
            <p:nvPr/>
          </p:nvSpPr>
          <p:spPr>
            <a:xfrm>
              <a:off x="2960306" y="750190"/>
              <a:ext cx="3688288" cy="369874"/>
            </a:xfrm>
            <a:prstGeom prst="rect">
              <a:avLst/>
            </a:prstGeom>
          </p:spPr>
          <p:txBody>
            <a:bodyPr wrap="none">
              <a:spAutoFit/>
            </a:bodyPr>
            <a:lstStyle/>
            <a:p>
              <a:pPr marL="6350" lvl="1" indent="0">
                <a:defRPr/>
              </a:pPr>
              <a:r>
                <a:rPr lang="en-US" altLang="ja-JP" sz="1800" b="0" dirty="0">
                  <a:latin typeface="+mn-ea"/>
                  <a:ea typeface="+mn-ea"/>
                </a:rPr>
                <a:t>Open DATA METI</a:t>
              </a:r>
              <a:r>
                <a:rPr lang="ja-JP" altLang="ja-JP" sz="1800" b="0" dirty="0">
                  <a:latin typeface="+mn-ea"/>
                  <a:ea typeface="+mn-ea"/>
                </a:rPr>
                <a:t>サイトの構築</a:t>
              </a:r>
              <a:endParaRPr lang="ja-JP" altLang="en-US" sz="1800" b="0" dirty="0">
                <a:latin typeface="+mn-ea"/>
                <a:ea typeface="+mn-ea"/>
              </a:endParaRPr>
            </a:p>
          </p:txBody>
        </p:sp>
      </p:grpSp>
      <p:grpSp>
        <p:nvGrpSpPr>
          <p:cNvPr id="7181" name="グループ化 47"/>
          <p:cNvGrpSpPr>
            <a:grpSpLocks/>
          </p:cNvGrpSpPr>
          <p:nvPr/>
        </p:nvGrpSpPr>
        <p:grpSpPr bwMode="auto">
          <a:xfrm>
            <a:off x="2960688" y="2193925"/>
            <a:ext cx="6672262" cy="730250"/>
            <a:chOff x="2960306" y="2337494"/>
            <a:chExt cx="6673214" cy="731466"/>
          </a:xfrm>
        </p:grpSpPr>
        <p:sp>
          <p:nvSpPr>
            <p:cNvPr id="13" name="正方形/長方形 12"/>
            <p:cNvSpPr/>
            <p:nvPr/>
          </p:nvSpPr>
          <p:spPr>
            <a:xfrm>
              <a:off x="2960306" y="2337494"/>
              <a:ext cx="2268861" cy="368913"/>
            </a:xfrm>
            <a:prstGeom prst="rect">
              <a:avLst/>
            </a:prstGeom>
          </p:spPr>
          <p:txBody>
            <a:bodyPr wrap="none">
              <a:spAutoFit/>
            </a:bodyPr>
            <a:lstStyle/>
            <a:p>
              <a:pPr marL="6350" lvl="1" indent="0">
                <a:defRPr/>
              </a:pPr>
              <a:r>
                <a:rPr lang="ja-JP" altLang="en-US" sz="1800" b="0" dirty="0">
                  <a:latin typeface="+mn-ea"/>
                  <a:ea typeface="+mn-ea"/>
                </a:rPr>
                <a:t>共通語彙基盤の検討</a:t>
              </a:r>
            </a:p>
          </p:txBody>
        </p:sp>
        <p:sp>
          <p:nvSpPr>
            <p:cNvPr id="7193" name="正方形/長方形 10"/>
            <p:cNvSpPr>
              <a:spLocks noChangeArrowheads="1"/>
            </p:cNvSpPr>
            <p:nvPr/>
          </p:nvSpPr>
          <p:spPr bwMode="auto">
            <a:xfrm>
              <a:off x="3167314" y="2730406"/>
              <a:ext cx="646620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lvl="2" indent="-342900">
                <a:buFont typeface="Wingdings" pitchFamily="2" charset="2"/>
                <a:buChar char="ü"/>
              </a:pPr>
              <a:r>
                <a:rPr lang="ja-JP" altLang="en-US" sz="1600" b="0">
                  <a:solidFill>
                    <a:schemeClr val="tx1"/>
                  </a:solidFill>
                  <a:latin typeface="ＭＳ Ｐゴシック" charset="-128"/>
                </a:rPr>
                <a:t>情報交換を円滑にするための共通</a:t>
              </a:r>
              <a:r>
                <a:rPr lang="ja-JP" altLang="en-US" sz="1600" b="0">
                  <a:solidFill>
                    <a:srgbClr val="FF0000"/>
                  </a:solidFill>
                  <a:latin typeface="ＭＳ Ｐゴシック" charset="-128"/>
                </a:rPr>
                <a:t>語彙</a:t>
              </a:r>
              <a:r>
                <a:rPr lang="ja-JP" altLang="en-US" sz="1600" b="0">
                  <a:solidFill>
                    <a:schemeClr val="tx1"/>
                  </a:solidFill>
                  <a:latin typeface="ＭＳ Ｐゴシック" charset="-128"/>
                </a:rPr>
                <a:t>の検討・検証を実施。</a:t>
              </a:r>
              <a:endParaRPr lang="en-US" altLang="ja-JP" sz="1600" b="0">
                <a:solidFill>
                  <a:schemeClr val="tx1"/>
                </a:solidFill>
                <a:latin typeface="ＭＳ Ｐゴシック" charset="-128"/>
              </a:endParaRPr>
            </a:p>
          </p:txBody>
        </p:sp>
      </p:grpSp>
      <p:grpSp>
        <p:nvGrpSpPr>
          <p:cNvPr id="7182" name="グループ化 48"/>
          <p:cNvGrpSpPr>
            <a:grpSpLocks/>
          </p:cNvGrpSpPr>
          <p:nvPr/>
        </p:nvGrpSpPr>
        <p:grpSpPr bwMode="auto">
          <a:xfrm>
            <a:off x="2960688" y="5089525"/>
            <a:ext cx="6816725" cy="1457325"/>
            <a:chOff x="2960306" y="5089862"/>
            <a:chExt cx="6817230" cy="1456868"/>
          </a:xfrm>
        </p:grpSpPr>
        <p:sp>
          <p:nvSpPr>
            <p:cNvPr id="7190" name="コンテンツ プレースホルダー 2"/>
            <p:cNvSpPr txBox="1">
              <a:spLocks/>
            </p:cNvSpPr>
            <p:nvPr/>
          </p:nvSpPr>
          <p:spPr bwMode="auto">
            <a:xfrm>
              <a:off x="3080792" y="5420328"/>
              <a:ext cx="6696744" cy="1126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0" rIns="91380" bIns="45690">
              <a:spAutoFit/>
            </a:bodyPr>
            <a:lstStyle>
              <a:lvl1pPr marL="342900" indent="-342900"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285750" indent="-28575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lvl="2">
                <a:spcBef>
                  <a:spcPct val="20000"/>
                </a:spcBef>
                <a:buFont typeface="Wingdings" pitchFamily="2" charset="2"/>
                <a:buChar char="ü"/>
              </a:pPr>
              <a:r>
                <a:rPr lang="ja-JP" altLang="en-US" sz="1600" b="0">
                  <a:solidFill>
                    <a:schemeClr val="tx1"/>
                  </a:solidFill>
                  <a:latin typeface="ＭＳ Ｐゴシック" charset="-128"/>
                </a:rPr>
                <a:t>内閣官房、総務省、経済産業省合同で、</a:t>
              </a:r>
              <a:r>
                <a:rPr lang="ja-JP" altLang="ja-JP" sz="1600" b="0">
                  <a:solidFill>
                    <a:schemeClr val="tx1"/>
                  </a:solidFill>
                  <a:latin typeface="ＭＳ Ｐゴシック" charset="-128"/>
                </a:rPr>
                <a:t>国民や企業から広くアイディアを募るサイトであるアイディアボックスを使</a:t>
              </a:r>
              <a:r>
                <a:rPr lang="ja-JP" altLang="en-US" sz="1600" b="0">
                  <a:solidFill>
                    <a:schemeClr val="tx1"/>
                  </a:solidFill>
                  <a:latin typeface="ＭＳ Ｐゴシック" charset="-128"/>
                </a:rPr>
                <a:t>い</a:t>
              </a:r>
              <a:r>
                <a:rPr lang="ja-JP" altLang="ja-JP" sz="1600" b="0">
                  <a:solidFill>
                    <a:schemeClr val="tx1"/>
                  </a:solidFill>
                  <a:latin typeface="ＭＳ Ｐゴシック" charset="-128"/>
                </a:rPr>
                <a:t>、オープンデータに関する幅広い議論を</a:t>
              </a:r>
              <a:r>
                <a:rPr lang="ja-JP" altLang="en-US" sz="1600" b="0">
                  <a:solidFill>
                    <a:schemeClr val="tx1"/>
                  </a:solidFill>
                  <a:latin typeface="ＭＳ Ｐゴシック" charset="-128"/>
                </a:rPr>
                <a:t>実施。</a:t>
              </a:r>
              <a:endParaRPr lang="en-US" altLang="ja-JP" sz="1600" b="0">
                <a:solidFill>
                  <a:schemeClr val="tx1"/>
                </a:solidFill>
                <a:latin typeface="ＭＳ Ｐゴシック" charset="-128"/>
              </a:endParaRPr>
            </a:p>
            <a:p>
              <a:pPr lvl="2">
                <a:spcBef>
                  <a:spcPct val="20000"/>
                </a:spcBef>
                <a:buFont typeface="Wingdings" pitchFamily="2" charset="2"/>
                <a:buChar char="ü"/>
              </a:pPr>
              <a:r>
                <a:rPr lang="ja-JP" altLang="en-US" sz="1600" b="0">
                  <a:solidFill>
                    <a:schemeClr val="tx1"/>
                  </a:solidFill>
                  <a:latin typeface="ＭＳ Ｐゴシック" charset="-128"/>
                </a:rPr>
                <a:t>民間企業へのアンケートやヒアリングの実施</a:t>
              </a:r>
            </a:p>
          </p:txBody>
        </p:sp>
        <p:sp>
          <p:nvSpPr>
            <p:cNvPr id="14" name="正方形/長方形 13"/>
            <p:cNvSpPr/>
            <p:nvPr/>
          </p:nvSpPr>
          <p:spPr>
            <a:xfrm>
              <a:off x="2960306" y="5089862"/>
              <a:ext cx="6529871" cy="369772"/>
            </a:xfrm>
            <a:prstGeom prst="rect">
              <a:avLst/>
            </a:prstGeom>
          </p:spPr>
          <p:txBody>
            <a:bodyPr>
              <a:spAutoFit/>
            </a:bodyPr>
            <a:lstStyle/>
            <a:p>
              <a:pPr marL="0" lvl="1" indent="0">
                <a:buFont typeface="Wingdings" pitchFamily="2" charset="2"/>
                <a:buNone/>
                <a:defRPr/>
              </a:pPr>
              <a:r>
                <a:rPr lang="ja-JP" altLang="en-US" sz="1800" b="0" dirty="0">
                  <a:latin typeface="+mn-ea"/>
                  <a:ea typeface="+mn-ea"/>
                </a:rPr>
                <a:t>アイディア</a:t>
              </a:r>
              <a:r>
                <a:rPr lang="ja-JP" altLang="ja-JP" sz="1800" b="0" dirty="0">
                  <a:latin typeface="+mn-ea"/>
                  <a:ea typeface="+mn-ea"/>
                </a:rPr>
                <a:t>ボックス等によるニーズ・</a:t>
              </a:r>
              <a:r>
                <a:rPr lang="ja-JP" altLang="en-US" sz="1800" b="0" dirty="0">
                  <a:latin typeface="+mn-ea"/>
                  <a:ea typeface="+mn-ea"/>
                </a:rPr>
                <a:t>アイディア</a:t>
              </a:r>
              <a:r>
                <a:rPr lang="ja-JP" altLang="ja-JP" sz="1800" b="0" dirty="0">
                  <a:latin typeface="+mn-ea"/>
                  <a:ea typeface="+mn-ea"/>
                </a:rPr>
                <a:t>の把握</a:t>
              </a:r>
              <a:endParaRPr lang="ja-JP" altLang="en-US" sz="1800" b="0" dirty="0">
                <a:latin typeface="+mn-ea"/>
                <a:ea typeface="+mn-ea"/>
              </a:endParaRPr>
            </a:p>
          </p:txBody>
        </p:sp>
      </p:grpSp>
      <p:cxnSp>
        <p:nvCxnSpPr>
          <p:cNvPr id="19" name="カギ線コネクタ 18"/>
          <p:cNvCxnSpPr>
            <a:stCxn id="2" idx="3"/>
            <a:endCxn id="5" idx="1"/>
          </p:cNvCxnSpPr>
          <p:nvPr/>
        </p:nvCxnSpPr>
        <p:spPr>
          <a:xfrm flipV="1">
            <a:off x="1963738" y="935038"/>
            <a:ext cx="996950" cy="188912"/>
          </a:xfrm>
          <a:prstGeom prst="bentConnector3">
            <a:avLst/>
          </a:prstGeom>
          <a:ln w="762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3" name="カギ線コネクタ 22"/>
          <p:cNvCxnSpPr>
            <a:stCxn id="6" idx="3"/>
            <a:endCxn id="5" idx="1"/>
          </p:cNvCxnSpPr>
          <p:nvPr/>
        </p:nvCxnSpPr>
        <p:spPr>
          <a:xfrm flipV="1">
            <a:off x="1963738" y="935038"/>
            <a:ext cx="996950" cy="1227137"/>
          </a:xfrm>
          <a:prstGeom prst="bentConnector3">
            <a:avLst>
              <a:gd name="adj1" fmla="val 50000"/>
            </a:avLst>
          </a:prstGeom>
          <a:ln w="762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26" name="カギ線コネクタ 25"/>
          <p:cNvCxnSpPr>
            <a:stCxn id="7" idx="3"/>
            <a:endCxn id="5" idx="1"/>
          </p:cNvCxnSpPr>
          <p:nvPr/>
        </p:nvCxnSpPr>
        <p:spPr>
          <a:xfrm flipV="1">
            <a:off x="1963738" y="935038"/>
            <a:ext cx="996950" cy="2265362"/>
          </a:xfrm>
          <a:prstGeom prst="bentConnector3">
            <a:avLst>
              <a:gd name="adj1" fmla="val 50000"/>
            </a:avLst>
          </a:prstGeom>
          <a:ln w="762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0" name="カギ線コネクタ 29"/>
          <p:cNvCxnSpPr>
            <a:stCxn id="8" idx="3"/>
            <a:endCxn id="12" idx="1"/>
          </p:cNvCxnSpPr>
          <p:nvPr/>
        </p:nvCxnSpPr>
        <p:spPr>
          <a:xfrm flipV="1">
            <a:off x="1963738" y="3556000"/>
            <a:ext cx="996950" cy="681038"/>
          </a:xfrm>
          <a:prstGeom prst="bentConnector3">
            <a:avLst>
              <a:gd name="adj1" fmla="val 50000"/>
            </a:avLst>
          </a:prstGeom>
          <a:ln w="762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3" name="カギ線コネクタ 32"/>
          <p:cNvCxnSpPr>
            <a:stCxn id="10" idx="3"/>
            <a:endCxn id="14" idx="1"/>
          </p:cNvCxnSpPr>
          <p:nvPr/>
        </p:nvCxnSpPr>
        <p:spPr>
          <a:xfrm flipV="1">
            <a:off x="1963738" y="5275263"/>
            <a:ext cx="996950" cy="1036637"/>
          </a:xfrm>
          <a:prstGeom prst="bentConnector3">
            <a:avLst>
              <a:gd name="adj1" fmla="val 50000"/>
            </a:avLst>
          </a:prstGeom>
          <a:ln w="762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7" name="カギ線コネクタ 36"/>
          <p:cNvCxnSpPr>
            <a:stCxn id="9" idx="3"/>
            <a:endCxn id="14" idx="1"/>
          </p:cNvCxnSpPr>
          <p:nvPr/>
        </p:nvCxnSpPr>
        <p:spPr>
          <a:xfrm>
            <a:off x="1963738" y="5275263"/>
            <a:ext cx="996950" cy="12700"/>
          </a:xfrm>
          <a:prstGeom prst="bentConnector3">
            <a:avLst>
              <a:gd name="adj1" fmla="val 50000"/>
            </a:avLst>
          </a:prstGeom>
          <a:ln w="762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40" name="カギ線コネクタ 39"/>
          <p:cNvCxnSpPr/>
          <p:nvPr/>
        </p:nvCxnSpPr>
        <p:spPr>
          <a:xfrm>
            <a:off x="1963738" y="2382838"/>
            <a:ext cx="996950" cy="0"/>
          </a:xfrm>
          <a:prstGeom prst="bentConnector3">
            <a:avLst>
              <a:gd name="adj1" fmla="val 32510"/>
            </a:avLst>
          </a:prstGeom>
          <a:ln w="76200">
            <a:solidFill>
              <a:schemeClr val="accent6"/>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kumimoji="1" lang="ja-JP" altLang="en-US" smtClean="0"/>
              <a:t>共通語彙の検討</a:t>
            </a:r>
          </a:p>
        </p:txBody>
      </p:sp>
      <p:sp>
        <p:nvSpPr>
          <p:cNvPr id="8195" name="コンテンツ プレースホルダー 2"/>
          <p:cNvSpPr>
            <a:spLocks noGrp="1"/>
          </p:cNvSpPr>
          <p:nvPr>
            <p:ph idx="1"/>
          </p:nvPr>
        </p:nvSpPr>
        <p:spPr>
          <a:xfrm>
            <a:off x="271463" y="620713"/>
            <a:ext cx="9363075" cy="1511300"/>
          </a:xfrm>
        </p:spPr>
        <p:txBody>
          <a:bodyPr/>
          <a:lstStyle/>
          <a:p>
            <a:r>
              <a:rPr lang="ja-JP" altLang="en-US" smtClean="0"/>
              <a:t>平成</a:t>
            </a:r>
            <a:r>
              <a:rPr lang="en-US" altLang="ja-JP" smtClean="0"/>
              <a:t>24</a:t>
            </a:r>
            <a:r>
              <a:rPr lang="ja-JP" altLang="en-US" smtClean="0"/>
              <a:t>年度は、国内の行政機関で共通する語彙基盤の整備を開始。</a:t>
            </a:r>
            <a:endParaRPr lang="en-US" altLang="ja-JP" smtClean="0"/>
          </a:p>
          <a:p>
            <a:r>
              <a:rPr lang="ja-JP" altLang="en-US" smtClean="0"/>
              <a:t>「人」「場所」「物」等、どのような業務でも使用する用語（コア）と、実際の業務エリア（ドメイン）として防災の「支援物資」に関する用語を整理。各用語辞書案を整備するとともに辞書間を連携させる仕組みを検証。</a:t>
            </a:r>
          </a:p>
          <a:p>
            <a:endParaRPr lang="ja-JP" altLang="en-US" smtClean="0"/>
          </a:p>
        </p:txBody>
      </p:sp>
      <p:sp>
        <p:nvSpPr>
          <p:cNvPr id="8196"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fld id="{55721318-63E5-4D1B-A67E-86D2A56378A2}" type="slidenum">
              <a:rPr lang="en-US" altLang="ja-JP" b="0" smtClean="0">
                <a:solidFill>
                  <a:schemeClr val="tx1"/>
                </a:solidFill>
              </a:rPr>
              <a:pPr eaLnBrk="1" hangingPunct="1"/>
              <a:t>5</a:t>
            </a:fld>
            <a:endParaRPr lang="en-US" altLang="ja-JP" b="0" smtClean="0">
              <a:solidFill>
                <a:schemeClr val="tx1"/>
              </a:solidFill>
            </a:endParaRPr>
          </a:p>
        </p:txBody>
      </p:sp>
      <p:sp>
        <p:nvSpPr>
          <p:cNvPr id="8197" name="テキスト ボックス 11"/>
          <p:cNvSpPr txBox="1">
            <a:spLocks noChangeArrowheads="1"/>
          </p:cNvSpPr>
          <p:nvPr/>
        </p:nvSpPr>
        <p:spPr bwMode="auto">
          <a:xfrm>
            <a:off x="107950" y="4868863"/>
            <a:ext cx="37433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r>
              <a:rPr lang="ja-JP" altLang="en-US" sz="1200"/>
              <a:t>「避難者数」といっても定義や基準日が違う等の揺れがあり、情報交換やマッシュアップするためには「私はこのことを言っています」という意味付きの辞書が必要。</a:t>
            </a:r>
          </a:p>
        </p:txBody>
      </p:sp>
      <p:grpSp>
        <p:nvGrpSpPr>
          <p:cNvPr id="8198" name="グループ化 12"/>
          <p:cNvGrpSpPr>
            <a:grpSpLocks/>
          </p:cNvGrpSpPr>
          <p:nvPr/>
        </p:nvGrpSpPr>
        <p:grpSpPr bwMode="auto">
          <a:xfrm>
            <a:off x="3348038" y="2530475"/>
            <a:ext cx="3603625" cy="3630613"/>
            <a:chOff x="3224808" y="3068960"/>
            <a:chExt cx="3604022" cy="3630401"/>
          </a:xfrm>
        </p:grpSpPr>
        <p:sp>
          <p:nvSpPr>
            <p:cNvPr id="8216" name="Freeform 6"/>
            <p:cNvSpPr>
              <a:spLocks/>
            </p:cNvSpPr>
            <p:nvPr/>
          </p:nvSpPr>
          <p:spPr bwMode="gray">
            <a:xfrm>
              <a:off x="3891895" y="3068960"/>
              <a:ext cx="2102055" cy="1400451"/>
            </a:xfrm>
            <a:custGeom>
              <a:avLst/>
              <a:gdLst>
                <a:gd name="T0" fmla="*/ 0 w 1804"/>
                <a:gd name="T1" fmla="*/ 2147483647 h 1187"/>
                <a:gd name="T2" fmla="*/ 2147483647 w 1804"/>
                <a:gd name="T3" fmla="*/ 2147483647 h 1187"/>
                <a:gd name="T4" fmla="*/ 2147483647 w 1804"/>
                <a:gd name="T5" fmla="*/ 2147483647 h 1187"/>
                <a:gd name="T6" fmla="*/ 2147483647 w 1804"/>
                <a:gd name="T7" fmla="*/ 2147483647 h 1187"/>
                <a:gd name="T8" fmla="*/ 2147483647 w 1804"/>
                <a:gd name="T9" fmla="*/ 2147483647 h 1187"/>
                <a:gd name="T10" fmla="*/ 2147483647 w 1804"/>
                <a:gd name="T11" fmla="*/ 2147483647 h 1187"/>
                <a:gd name="T12" fmla="*/ 0 w 1804"/>
                <a:gd name="T13" fmla="*/ 2147483647 h 1187"/>
                <a:gd name="T14" fmla="*/ 0 60000 65536"/>
                <a:gd name="T15" fmla="*/ 0 60000 65536"/>
                <a:gd name="T16" fmla="*/ 0 60000 65536"/>
                <a:gd name="T17" fmla="*/ 0 60000 65536"/>
                <a:gd name="T18" fmla="*/ 0 60000 65536"/>
                <a:gd name="T19" fmla="*/ 0 60000 65536"/>
                <a:gd name="T20" fmla="*/ 0 60000 65536"/>
                <a:gd name="T21" fmla="*/ 0 w 1804"/>
                <a:gd name="T22" fmla="*/ 0 h 1187"/>
                <a:gd name="T23" fmla="*/ 1804 w 1804"/>
                <a:gd name="T24" fmla="*/ 1187 h 11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04" h="1187">
                  <a:moveTo>
                    <a:pt x="0" y="705"/>
                  </a:moveTo>
                  <a:cubicBezTo>
                    <a:pt x="0" y="707"/>
                    <a:pt x="367" y="803"/>
                    <a:pt x="367" y="806"/>
                  </a:cubicBezTo>
                  <a:cubicBezTo>
                    <a:pt x="368" y="811"/>
                    <a:pt x="466" y="1187"/>
                    <a:pt x="465" y="1187"/>
                  </a:cubicBezTo>
                  <a:cubicBezTo>
                    <a:pt x="710" y="849"/>
                    <a:pt x="1122" y="885"/>
                    <a:pt x="1330" y="1037"/>
                  </a:cubicBezTo>
                  <a:cubicBezTo>
                    <a:pt x="1333" y="1040"/>
                    <a:pt x="1704" y="941"/>
                    <a:pt x="1708" y="936"/>
                  </a:cubicBezTo>
                  <a:cubicBezTo>
                    <a:pt x="1710" y="935"/>
                    <a:pt x="1802" y="569"/>
                    <a:pt x="1804" y="567"/>
                  </a:cubicBezTo>
                  <a:cubicBezTo>
                    <a:pt x="1122" y="0"/>
                    <a:pt x="306" y="320"/>
                    <a:pt x="0" y="705"/>
                  </a:cubicBezTo>
                  <a:close/>
                </a:path>
              </a:pathLst>
            </a:custGeom>
            <a:solidFill>
              <a:srgbClr val="96A8C0"/>
            </a:solidFill>
            <a:ln>
              <a:noFill/>
            </a:ln>
            <a:extLst>
              <a:ext uri="{91240B29-F687-4F45-9708-019B960494DF}">
                <a14:hiddenLine xmlns:a14="http://schemas.microsoft.com/office/drawing/2010/main" w="3175" cap="flat" cmpd="sng">
                  <a:solidFill>
                    <a:srgbClr val="000000"/>
                  </a:solidFill>
                  <a:prstDash val="solid"/>
                  <a:round/>
                  <a:headEnd type="none" w="med" len="med"/>
                  <a:tailEnd type="none" w="med" len="med"/>
                </a14:hiddenLine>
              </a:ext>
            </a:extLst>
          </p:spPr>
          <p:txBody>
            <a:bodyPr lIns="0" tIns="0" rIns="0" bIns="0" anchor="ctr"/>
            <a:lstStyle/>
            <a:p>
              <a:endParaRPr lang="ja-JP" altLang="en-US"/>
            </a:p>
          </p:txBody>
        </p:sp>
        <p:sp>
          <p:nvSpPr>
            <p:cNvPr id="8217" name="Freeform 7"/>
            <p:cNvSpPr>
              <a:spLocks/>
            </p:cNvSpPr>
            <p:nvPr/>
          </p:nvSpPr>
          <p:spPr bwMode="gray">
            <a:xfrm>
              <a:off x="3888400" y="3203460"/>
              <a:ext cx="2105550" cy="742109"/>
            </a:xfrm>
            <a:custGeom>
              <a:avLst/>
              <a:gdLst>
                <a:gd name="T0" fmla="*/ 0 w 1807"/>
                <a:gd name="T1" fmla="*/ 2147483647 h 629"/>
                <a:gd name="T2" fmla="*/ 2147483647 w 1807"/>
                <a:gd name="T3" fmla="*/ 2147483647 h 629"/>
                <a:gd name="T4" fmla="*/ 2147483647 w 1807"/>
                <a:gd name="T5" fmla="*/ 2147483647 h 629"/>
                <a:gd name="T6" fmla="*/ 2147483647 w 1807"/>
                <a:gd name="T7" fmla="*/ 2147483647 h 629"/>
                <a:gd name="T8" fmla="*/ 0 w 1807"/>
                <a:gd name="T9" fmla="*/ 2147483647 h 629"/>
                <a:gd name="T10" fmla="*/ 0 60000 65536"/>
                <a:gd name="T11" fmla="*/ 0 60000 65536"/>
                <a:gd name="T12" fmla="*/ 0 60000 65536"/>
                <a:gd name="T13" fmla="*/ 0 60000 65536"/>
                <a:gd name="T14" fmla="*/ 0 60000 65536"/>
                <a:gd name="T15" fmla="*/ 0 w 1807"/>
                <a:gd name="T16" fmla="*/ 0 h 629"/>
                <a:gd name="T17" fmla="*/ 1807 w 1807"/>
                <a:gd name="T18" fmla="*/ 629 h 629"/>
              </a:gdLst>
              <a:ahLst/>
              <a:cxnLst>
                <a:cxn ang="T10">
                  <a:pos x="T0" y="T1"/>
                </a:cxn>
                <a:cxn ang="T11">
                  <a:pos x="T2" y="T3"/>
                </a:cxn>
                <a:cxn ang="T12">
                  <a:pos x="T4" y="T5"/>
                </a:cxn>
                <a:cxn ang="T13">
                  <a:pos x="T6" y="T7"/>
                </a:cxn>
                <a:cxn ang="T14">
                  <a:pos x="T8" y="T9"/>
                </a:cxn>
              </a:cxnLst>
              <a:rect l="T15" t="T16" r="T17" b="T18"/>
              <a:pathLst>
                <a:path w="1807" h="629">
                  <a:moveTo>
                    <a:pt x="0" y="591"/>
                  </a:moveTo>
                  <a:cubicBezTo>
                    <a:pt x="469" y="44"/>
                    <a:pt x="1291" y="0"/>
                    <a:pt x="1807" y="452"/>
                  </a:cubicBezTo>
                  <a:cubicBezTo>
                    <a:pt x="1804" y="456"/>
                    <a:pt x="1771" y="589"/>
                    <a:pt x="1774" y="590"/>
                  </a:cubicBezTo>
                  <a:cubicBezTo>
                    <a:pt x="1417" y="215"/>
                    <a:pt x="637" y="97"/>
                    <a:pt x="133" y="629"/>
                  </a:cubicBezTo>
                  <a:cubicBezTo>
                    <a:pt x="133" y="629"/>
                    <a:pt x="3" y="588"/>
                    <a:pt x="0" y="591"/>
                  </a:cubicBezTo>
                  <a:close/>
                </a:path>
              </a:pathLst>
            </a:custGeom>
            <a:solidFill>
              <a:srgbClr val="3E5E84"/>
            </a:solidFill>
            <a:ln>
              <a:noFill/>
            </a:ln>
            <a:extLst>
              <a:ext uri="{91240B29-F687-4F45-9708-019B960494DF}">
                <a14:hiddenLine xmlns:a14="http://schemas.microsoft.com/office/drawing/2010/main" w="3175" cap="flat" cmpd="sng">
                  <a:solidFill>
                    <a:srgbClr val="000000"/>
                  </a:solidFill>
                  <a:prstDash val="solid"/>
                  <a:round/>
                  <a:headEnd type="none" w="med" len="med"/>
                  <a:tailEnd type="none" w="med" len="med"/>
                </a14:hiddenLine>
              </a:ext>
            </a:extLst>
          </p:spPr>
          <p:txBody>
            <a:bodyPr lIns="0" tIns="0" rIns="0" bIns="0" anchor="ctr"/>
            <a:lstStyle/>
            <a:p>
              <a:endParaRPr lang="ja-JP" altLang="en-US"/>
            </a:p>
          </p:txBody>
        </p:sp>
        <p:grpSp>
          <p:nvGrpSpPr>
            <p:cNvPr id="8218" name="Group 8"/>
            <p:cNvGrpSpPr>
              <a:grpSpLocks/>
            </p:cNvGrpSpPr>
            <p:nvPr/>
          </p:nvGrpSpPr>
          <p:grpSpPr bwMode="auto">
            <a:xfrm flipH="1" flipV="1">
              <a:off x="4025312" y="5298909"/>
              <a:ext cx="2105551" cy="1400452"/>
              <a:chOff x="2141" y="1143"/>
              <a:chExt cx="1807" cy="1187"/>
            </a:xfrm>
          </p:grpSpPr>
          <p:sp>
            <p:nvSpPr>
              <p:cNvPr id="8241" name="Freeform 9"/>
              <p:cNvSpPr>
                <a:spLocks/>
              </p:cNvSpPr>
              <p:nvPr/>
            </p:nvSpPr>
            <p:spPr bwMode="gray">
              <a:xfrm>
                <a:off x="2144" y="1143"/>
                <a:ext cx="1804" cy="1187"/>
              </a:xfrm>
              <a:custGeom>
                <a:avLst/>
                <a:gdLst>
                  <a:gd name="T0" fmla="*/ 0 w 1804"/>
                  <a:gd name="T1" fmla="*/ 705 h 1187"/>
                  <a:gd name="T2" fmla="*/ 367 w 1804"/>
                  <a:gd name="T3" fmla="*/ 806 h 1187"/>
                  <a:gd name="T4" fmla="*/ 465 w 1804"/>
                  <a:gd name="T5" fmla="*/ 1187 h 1187"/>
                  <a:gd name="T6" fmla="*/ 1330 w 1804"/>
                  <a:gd name="T7" fmla="*/ 1037 h 1187"/>
                  <a:gd name="T8" fmla="*/ 1708 w 1804"/>
                  <a:gd name="T9" fmla="*/ 936 h 1187"/>
                  <a:gd name="T10" fmla="*/ 1804 w 1804"/>
                  <a:gd name="T11" fmla="*/ 567 h 1187"/>
                  <a:gd name="T12" fmla="*/ 0 w 1804"/>
                  <a:gd name="T13" fmla="*/ 705 h 1187"/>
                  <a:gd name="T14" fmla="*/ 0 60000 65536"/>
                  <a:gd name="T15" fmla="*/ 0 60000 65536"/>
                  <a:gd name="T16" fmla="*/ 0 60000 65536"/>
                  <a:gd name="T17" fmla="*/ 0 60000 65536"/>
                  <a:gd name="T18" fmla="*/ 0 60000 65536"/>
                  <a:gd name="T19" fmla="*/ 0 60000 65536"/>
                  <a:gd name="T20" fmla="*/ 0 60000 65536"/>
                  <a:gd name="T21" fmla="*/ 0 w 1804"/>
                  <a:gd name="T22" fmla="*/ 0 h 1187"/>
                  <a:gd name="T23" fmla="*/ 1804 w 1804"/>
                  <a:gd name="T24" fmla="*/ 1187 h 11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04" h="1187">
                    <a:moveTo>
                      <a:pt x="0" y="705"/>
                    </a:moveTo>
                    <a:cubicBezTo>
                      <a:pt x="0" y="707"/>
                      <a:pt x="367" y="803"/>
                      <a:pt x="367" y="806"/>
                    </a:cubicBezTo>
                    <a:cubicBezTo>
                      <a:pt x="368" y="811"/>
                      <a:pt x="466" y="1187"/>
                      <a:pt x="465" y="1187"/>
                    </a:cubicBezTo>
                    <a:cubicBezTo>
                      <a:pt x="710" y="849"/>
                      <a:pt x="1122" y="885"/>
                      <a:pt x="1330" y="1037"/>
                    </a:cubicBezTo>
                    <a:cubicBezTo>
                      <a:pt x="1333" y="1040"/>
                      <a:pt x="1704" y="941"/>
                      <a:pt x="1708" y="936"/>
                    </a:cubicBezTo>
                    <a:cubicBezTo>
                      <a:pt x="1710" y="935"/>
                      <a:pt x="1802" y="569"/>
                      <a:pt x="1804" y="567"/>
                    </a:cubicBezTo>
                    <a:cubicBezTo>
                      <a:pt x="1122" y="0"/>
                      <a:pt x="306" y="320"/>
                      <a:pt x="0" y="705"/>
                    </a:cubicBezTo>
                    <a:close/>
                  </a:path>
                </a:pathLst>
              </a:custGeom>
              <a:solidFill>
                <a:srgbClr val="99B67C"/>
              </a:solidFill>
              <a:ln>
                <a:noFill/>
              </a:ln>
              <a:extLst>
                <a:ext uri="{91240B29-F687-4F45-9708-019B960494DF}">
                  <a14:hiddenLine xmlns:a14="http://schemas.microsoft.com/office/drawing/2010/main" w="3175" cap="flat" cmpd="sng">
                    <a:solidFill>
                      <a:srgbClr val="000000"/>
                    </a:solidFill>
                    <a:prstDash val="solid"/>
                    <a:round/>
                    <a:headEnd type="none" w="med" len="med"/>
                    <a:tailEnd type="none" w="med" len="med"/>
                  </a14:hiddenLine>
                </a:ext>
              </a:extLst>
            </p:spPr>
            <p:txBody>
              <a:bodyPr lIns="0" tIns="0" rIns="0" bIns="0" anchor="ctr"/>
              <a:lstStyle/>
              <a:p>
                <a:endParaRPr lang="ja-JP" altLang="en-US"/>
              </a:p>
            </p:txBody>
          </p:sp>
          <p:sp>
            <p:nvSpPr>
              <p:cNvPr id="8242" name="Freeform 10"/>
              <p:cNvSpPr>
                <a:spLocks/>
              </p:cNvSpPr>
              <p:nvPr/>
            </p:nvSpPr>
            <p:spPr bwMode="gray">
              <a:xfrm>
                <a:off x="2141" y="1257"/>
                <a:ext cx="1807" cy="629"/>
              </a:xfrm>
              <a:custGeom>
                <a:avLst/>
                <a:gdLst>
                  <a:gd name="T0" fmla="*/ 0 w 1807"/>
                  <a:gd name="T1" fmla="*/ 591 h 629"/>
                  <a:gd name="T2" fmla="*/ 1807 w 1807"/>
                  <a:gd name="T3" fmla="*/ 452 h 629"/>
                  <a:gd name="T4" fmla="*/ 1774 w 1807"/>
                  <a:gd name="T5" fmla="*/ 590 h 629"/>
                  <a:gd name="T6" fmla="*/ 133 w 1807"/>
                  <a:gd name="T7" fmla="*/ 629 h 629"/>
                  <a:gd name="T8" fmla="*/ 0 w 1807"/>
                  <a:gd name="T9" fmla="*/ 591 h 629"/>
                  <a:gd name="T10" fmla="*/ 0 60000 65536"/>
                  <a:gd name="T11" fmla="*/ 0 60000 65536"/>
                  <a:gd name="T12" fmla="*/ 0 60000 65536"/>
                  <a:gd name="T13" fmla="*/ 0 60000 65536"/>
                  <a:gd name="T14" fmla="*/ 0 60000 65536"/>
                  <a:gd name="T15" fmla="*/ 0 w 1807"/>
                  <a:gd name="T16" fmla="*/ 0 h 629"/>
                  <a:gd name="T17" fmla="*/ 1807 w 1807"/>
                  <a:gd name="T18" fmla="*/ 629 h 629"/>
                </a:gdLst>
                <a:ahLst/>
                <a:cxnLst>
                  <a:cxn ang="T10">
                    <a:pos x="T0" y="T1"/>
                  </a:cxn>
                  <a:cxn ang="T11">
                    <a:pos x="T2" y="T3"/>
                  </a:cxn>
                  <a:cxn ang="T12">
                    <a:pos x="T4" y="T5"/>
                  </a:cxn>
                  <a:cxn ang="T13">
                    <a:pos x="T6" y="T7"/>
                  </a:cxn>
                  <a:cxn ang="T14">
                    <a:pos x="T8" y="T9"/>
                  </a:cxn>
                </a:cxnLst>
                <a:rect l="T15" t="T16" r="T17" b="T18"/>
                <a:pathLst>
                  <a:path w="1807" h="629">
                    <a:moveTo>
                      <a:pt x="0" y="591"/>
                    </a:moveTo>
                    <a:cubicBezTo>
                      <a:pt x="469" y="44"/>
                      <a:pt x="1291" y="0"/>
                      <a:pt x="1807" y="452"/>
                    </a:cubicBezTo>
                    <a:cubicBezTo>
                      <a:pt x="1804" y="456"/>
                      <a:pt x="1771" y="589"/>
                      <a:pt x="1774" y="590"/>
                    </a:cubicBezTo>
                    <a:cubicBezTo>
                      <a:pt x="1417" y="215"/>
                      <a:pt x="637" y="97"/>
                      <a:pt x="133" y="629"/>
                    </a:cubicBezTo>
                    <a:cubicBezTo>
                      <a:pt x="133" y="629"/>
                      <a:pt x="3" y="588"/>
                      <a:pt x="0" y="591"/>
                    </a:cubicBezTo>
                    <a:close/>
                  </a:path>
                </a:pathLst>
              </a:custGeom>
              <a:solidFill>
                <a:srgbClr val="496827"/>
              </a:solidFill>
              <a:ln>
                <a:noFill/>
              </a:ln>
              <a:extLst>
                <a:ext uri="{91240B29-F687-4F45-9708-019B960494DF}">
                  <a14:hiddenLine xmlns:a14="http://schemas.microsoft.com/office/drawing/2010/main" w="3175" cap="flat" cmpd="sng">
                    <a:solidFill>
                      <a:srgbClr val="000000"/>
                    </a:solidFill>
                    <a:prstDash val="solid"/>
                    <a:round/>
                    <a:headEnd type="none" w="med" len="med"/>
                    <a:tailEnd type="none" w="med" len="med"/>
                  </a14:hiddenLine>
                </a:ext>
              </a:extLst>
            </p:spPr>
            <p:txBody>
              <a:bodyPr lIns="0" tIns="0" rIns="0" bIns="0" anchor="ctr"/>
              <a:lstStyle/>
              <a:p>
                <a:endParaRPr lang="ja-JP" altLang="en-US"/>
              </a:p>
            </p:txBody>
          </p:sp>
        </p:grpSp>
        <p:sp>
          <p:nvSpPr>
            <p:cNvPr id="8219" name="Freeform 12"/>
            <p:cNvSpPr>
              <a:spLocks/>
            </p:cNvSpPr>
            <p:nvPr/>
          </p:nvSpPr>
          <p:spPr bwMode="gray">
            <a:xfrm rot="5400000">
              <a:off x="5073071" y="4120593"/>
              <a:ext cx="2128403" cy="1383115"/>
            </a:xfrm>
            <a:custGeom>
              <a:avLst/>
              <a:gdLst>
                <a:gd name="T0" fmla="*/ 0 w 1804"/>
                <a:gd name="T1" fmla="*/ 2147483647 h 1187"/>
                <a:gd name="T2" fmla="*/ 2147483647 w 1804"/>
                <a:gd name="T3" fmla="*/ 2147483647 h 1187"/>
                <a:gd name="T4" fmla="*/ 2147483647 w 1804"/>
                <a:gd name="T5" fmla="*/ 2147483647 h 1187"/>
                <a:gd name="T6" fmla="*/ 2147483647 w 1804"/>
                <a:gd name="T7" fmla="*/ 2147483647 h 1187"/>
                <a:gd name="T8" fmla="*/ 2147483647 w 1804"/>
                <a:gd name="T9" fmla="*/ 2147483647 h 1187"/>
                <a:gd name="T10" fmla="*/ 2147483647 w 1804"/>
                <a:gd name="T11" fmla="*/ 2147483647 h 1187"/>
                <a:gd name="T12" fmla="*/ 0 w 1804"/>
                <a:gd name="T13" fmla="*/ 2147483647 h 1187"/>
                <a:gd name="T14" fmla="*/ 0 60000 65536"/>
                <a:gd name="T15" fmla="*/ 0 60000 65536"/>
                <a:gd name="T16" fmla="*/ 0 60000 65536"/>
                <a:gd name="T17" fmla="*/ 0 60000 65536"/>
                <a:gd name="T18" fmla="*/ 0 60000 65536"/>
                <a:gd name="T19" fmla="*/ 0 60000 65536"/>
                <a:gd name="T20" fmla="*/ 0 60000 65536"/>
                <a:gd name="T21" fmla="*/ 0 w 1804"/>
                <a:gd name="T22" fmla="*/ 0 h 1187"/>
                <a:gd name="T23" fmla="*/ 1804 w 1804"/>
                <a:gd name="T24" fmla="*/ 1187 h 11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04" h="1187">
                  <a:moveTo>
                    <a:pt x="0" y="705"/>
                  </a:moveTo>
                  <a:cubicBezTo>
                    <a:pt x="0" y="707"/>
                    <a:pt x="367" y="803"/>
                    <a:pt x="367" y="806"/>
                  </a:cubicBezTo>
                  <a:cubicBezTo>
                    <a:pt x="368" y="811"/>
                    <a:pt x="466" y="1187"/>
                    <a:pt x="465" y="1187"/>
                  </a:cubicBezTo>
                  <a:cubicBezTo>
                    <a:pt x="710" y="849"/>
                    <a:pt x="1122" y="885"/>
                    <a:pt x="1330" y="1037"/>
                  </a:cubicBezTo>
                  <a:cubicBezTo>
                    <a:pt x="1333" y="1040"/>
                    <a:pt x="1704" y="941"/>
                    <a:pt x="1708" y="936"/>
                  </a:cubicBezTo>
                  <a:cubicBezTo>
                    <a:pt x="1710" y="935"/>
                    <a:pt x="1802" y="569"/>
                    <a:pt x="1804" y="567"/>
                  </a:cubicBezTo>
                  <a:cubicBezTo>
                    <a:pt x="1122" y="0"/>
                    <a:pt x="306" y="320"/>
                    <a:pt x="0" y="705"/>
                  </a:cubicBezTo>
                  <a:close/>
                </a:path>
              </a:pathLst>
            </a:custGeom>
            <a:solidFill>
              <a:srgbClr val="8AB6C1"/>
            </a:solidFill>
            <a:ln>
              <a:noFill/>
            </a:ln>
            <a:extLst>
              <a:ext uri="{91240B29-F687-4F45-9708-019B960494DF}">
                <a14:hiddenLine xmlns:a14="http://schemas.microsoft.com/office/drawing/2010/main" w="3175" cap="flat" cmpd="sng">
                  <a:solidFill>
                    <a:srgbClr val="000000"/>
                  </a:solidFill>
                  <a:prstDash val="solid"/>
                  <a:round/>
                  <a:headEnd type="none" w="med" len="med"/>
                  <a:tailEnd type="none" w="med" len="med"/>
                </a14:hiddenLine>
              </a:ext>
            </a:extLst>
          </p:spPr>
          <p:txBody>
            <a:bodyPr lIns="0" tIns="0" rIns="0" bIns="0" anchor="ctr"/>
            <a:lstStyle/>
            <a:p>
              <a:endParaRPr lang="ja-JP" altLang="en-US"/>
            </a:p>
          </p:txBody>
        </p:sp>
        <p:sp>
          <p:nvSpPr>
            <p:cNvPr id="8220" name="Freeform 13"/>
            <p:cNvSpPr>
              <a:spLocks/>
            </p:cNvSpPr>
            <p:nvPr/>
          </p:nvSpPr>
          <p:spPr bwMode="gray">
            <a:xfrm rot="5400000">
              <a:off x="5262980" y="4444509"/>
              <a:ext cx="2131942" cy="732922"/>
            </a:xfrm>
            <a:custGeom>
              <a:avLst/>
              <a:gdLst>
                <a:gd name="T0" fmla="*/ 0 w 1807"/>
                <a:gd name="T1" fmla="*/ 2147483647 h 629"/>
                <a:gd name="T2" fmla="*/ 2147483647 w 1807"/>
                <a:gd name="T3" fmla="*/ 2147483647 h 629"/>
                <a:gd name="T4" fmla="*/ 2147483647 w 1807"/>
                <a:gd name="T5" fmla="*/ 2147483647 h 629"/>
                <a:gd name="T6" fmla="*/ 2147483647 w 1807"/>
                <a:gd name="T7" fmla="*/ 2147483647 h 629"/>
                <a:gd name="T8" fmla="*/ 0 w 1807"/>
                <a:gd name="T9" fmla="*/ 2147483647 h 629"/>
                <a:gd name="T10" fmla="*/ 0 60000 65536"/>
                <a:gd name="T11" fmla="*/ 0 60000 65536"/>
                <a:gd name="T12" fmla="*/ 0 60000 65536"/>
                <a:gd name="T13" fmla="*/ 0 60000 65536"/>
                <a:gd name="T14" fmla="*/ 0 60000 65536"/>
                <a:gd name="T15" fmla="*/ 0 w 1807"/>
                <a:gd name="T16" fmla="*/ 0 h 629"/>
                <a:gd name="T17" fmla="*/ 1807 w 1807"/>
                <a:gd name="T18" fmla="*/ 629 h 629"/>
              </a:gdLst>
              <a:ahLst/>
              <a:cxnLst>
                <a:cxn ang="T10">
                  <a:pos x="T0" y="T1"/>
                </a:cxn>
                <a:cxn ang="T11">
                  <a:pos x="T2" y="T3"/>
                </a:cxn>
                <a:cxn ang="T12">
                  <a:pos x="T4" y="T5"/>
                </a:cxn>
                <a:cxn ang="T13">
                  <a:pos x="T6" y="T7"/>
                </a:cxn>
                <a:cxn ang="T14">
                  <a:pos x="T8" y="T9"/>
                </a:cxn>
              </a:cxnLst>
              <a:rect l="T15" t="T16" r="T17" b="T18"/>
              <a:pathLst>
                <a:path w="1807" h="629">
                  <a:moveTo>
                    <a:pt x="0" y="591"/>
                  </a:moveTo>
                  <a:cubicBezTo>
                    <a:pt x="469" y="44"/>
                    <a:pt x="1291" y="0"/>
                    <a:pt x="1807" y="452"/>
                  </a:cubicBezTo>
                  <a:cubicBezTo>
                    <a:pt x="1804" y="456"/>
                    <a:pt x="1771" y="589"/>
                    <a:pt x="1774" y="590"/>
                  </a:cubicBezTo>
                  <a:cubicBezTo>
                    <a:pt x="1417" y="215"/>
                    <a:pt x="637" y="97"/>
                    <a:pt x="133" y="629"/>
                  </a:cubicBezTo>
                  <a:cubicBezTo>
                    <a:pt x="133" y="629"/>
                    <a:pt x="3" y="588"/>
                    <a:pt x="0" y="591"/>
                  </a:cubicBezTo>
                  <a:close/>
                </a:path>
              </a:pathLst>
            </a:custGeom>
            <a:solidFill>
              <a:srgbClr val="2D6C7B"/>
            </a:solidFill>
            <a:ln>
              <a:noFill/>
            </a:ln>
            <a:extLst>
              <a:ext uri="{91240B29-F687-4F45-9708-019B960494DF}">
                <a14:hiddenLine xmlns:a14="http://schemas.microsoft.com/office/drawing/2010/main" w="3175" cap="flat" cmpd="sng">
                  <a:solidFill>
                    <a:srgbClr val="000000"/>
                  </a:solidFill>
                  <a:prstDash val="solid"/>
                  <a:round/>
                  <a:headEnd type="none" w="med" len="med"/>
                  <a:tailEnd type="none" w="med" len="med"/>
                </a14:hiddenLine>
              </a:ext>
            </a:extLst>
          </p:spPr>
          <p:txBody>
            <a:bodyPr lIns="0" tIns="0" rIns="0" bIns="0" anchor="ctr"/>
            <a:lstStyle/>
            <a:p>
              <a:endParaRPr lang="ja-JP" altLang="en-US"/>
            </a:p>
          </p:txBody>
        </p:sp>
        <p:sp>
          <p:nvSpPr>
            <p:cNvPr id="8221" name="Freeform 14"/>
            <p:cNvSpPr>
              <a:spLocks/>
            </p:cNvSpPr>
            <p:nvPr/>
          </p:nvSpPr>
          <p:spPr bwMode="gray">
            <a:xfrm rot="5400000" flipH="1" flipV="1">
              <a:off x="2852164" y="4281049"/>
              <a:ext cx="2128403" cy="1383115"/>
            </a:xfrm>
            <a:custGeom>
              <a:avLst/>
              <a:gdLst>
                <a:gd name="T0" fmla="*/ 0 w 1804"/>
                <a:gd name="T1" fmla="*/ 2147483647 h 1187"/>
                <a:gd name="T2" fmla="*/ 2147483647 w 1804"/>
                <a:gd name="T3" fmla="*/ 2147483647 h 1187"/>
                <a:gd name="T4" fmla="*/ 2147483647 w 1804"/>
                <a:gd name="T5" fmla="*/ 2147483647 h 1187"/>
                <a:gd name="T6" fmla="*/ 2147483647 w 1804"/>
                <a:gd name="T7" fmla="*/ 2147483647 h 1187"/>
                <a:gd name="T8" fmla="*/ 2147483647 w 1804"/>
                <a:gd name="T9" fmla="*/ 2147483647 h 1187"/>
                <a:gd name="T10" fmla="*/ 2147483647 w 1804"/>
                <a:gd name="T11" fmla="*/ 2147483647 h 1187"/>
                <a:gd name="T12" fmla="*/ 0 w 1804"/>
                <a:gd name="T13" fmla="*/ 2147483647 h 1187"/>
                <a:gd name="T14" fmla="*/ 0 60000 65536"/>
                <a:gd name="T15" fmla="*/ 0 60000 65536"/>
                <a:gd name="T16" fmla="*/ 0 60000 65536"/>
                <a:gd name="T17" fmla="*/ 0 60000 65536"/>
                <a:gd name="T18" fmla="*/ 0 60000 65536"/>
                <a:gd name="T19" fmla="*/ 0 60000 65536"/>
                <a:gd name="T20" fmla="*/ 0 60000 65536"/>
                <a:gd name="T21" fmla="*/ 0 w 1804"/>
                <a:gd name="T22" fmla="*/ 0 h 1187"/>
                <a:gd name="T23" fmla="*/ 1804 w 1804"/>
                <a:gd name="T24" fmla="*/ 1187 h 11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04" h="1187">
                  <a:moveTo>
                    <a:pt x="0" y="705"/>
                  </a:moveTo>
                  <a:cubicBezTo>
                    <a:pt x="0" y="707"/>
                    <a:pt x="367" y="803"/>
                    <a:pt x="367" y="806"/>
                  </a:cubicBezTo>
                  <a:cubicBezTo>
                    <a:pt x="368" y="811"/>
                    <a:pt x="466" y="1187"/>
                    <a:pt x="465" y="1187"/>
                  </a:cubicBezTo>
                  <a:cubicBezTo>
                    <a:pt x="710" y="849"/>
                    <a:pt x="1122" y="885"/>
                    <a:pt x="1330" y="1037"/>
                  </a:cubicBezTo>
                  <a:cubicBezTo>
                    <a:pt x="1333" y="1040"/>
                    <a:pt x="1704" y="941"/>
                    <a:pt x="1708" y="936"/>
                  </a:cubicBezTo>
                  <a:cubicBezTo>
                    <a:pt x="1710" y="935"/>
                    <a:pt x="1802" y="569"/>
                    <a:pt x="1804" y="567"/>
                  </a:cubicBezTo>
                  <a:cubicBezTo>
                    <a:pt x="1122" y="0"/>
                    <a:pt x="306" y="320"/>
                    <a:pt x="0" y="705"/>
                  </a:cubicBezTo>
                  <a:close/>
                </a:path>
              </a:pathLst>
            </a:custGeom>
            <a:solidFill>
              <a:srgbClr val="8AB68A"/>
            </a:solidFill>
            <a:ln>
              <a:noFill/>
            </a:ln>
            <a:extLst>
              <a:ext uri="{91240B29-F687-4F45-9708-019B960494DF}">
                <a14:hiddenLine xmlns:a14="http://schemas.microsoft.com/office/drawing/2010/main" w="3175" cap="flat" cmpd="sng">
                  <a:solidFill>
                    <a:srgbClr val="000000"/>
                  </a:solidFill>
                  <a:prstDash val="solid"/>
                  <a:round/>
                  <a:headEnd type="none" w="med" len="med"/>
                  <a:tailEnd type="none" w="med" len="med"/>
                </a14:hiddenLine>
              </a:ext>
            </a:extLst>
          </p:spPr>
          <p:txBody>
            <a:bodyPr lIns="0" tIns="0" rIns="0" bIns="0" anchor="ctr"/>
            <a:lstStyle/>
            <a:p>
              <a:endParaRPr lang="ja-JP" altLang="en-US"/>
            </a:p>
          </p:txBody>
        </p:sp>
        <p:sp>
          <p:nvSpPr>
            <p:cNvPr id="8222" name="Freeform 15"/>
            <p:cNvSpPr>
              <a:spLocks/>
            </p:cNvSpPr>
            <p:nvPr/>
          </p:nvSpPr>
          <p:spPr bwMode="gray">
            <a:xfrm rot="5400000" flipH="1" flipV="1">
              <a:off x="2657551" y="4608504"/>
              <a:ext cx="2131942" cy="732922"/>
            </a:xfrm>
            <a:custGeom>
              <a:avLst/>
              <a:gdLst>
                <a:gd name="T0" fmla="*/ 0 w 1807"/>
                <a:gd name="T1" fmla="*/ 2147483647 h 629"/>
                <a:gd name="T2" fmla="*/ 2147483647 w 1807"/>
                <a:gd name="T3" fmla="*/ 2147483647 h 629"/>
                <a:gd name="T4" fmla="*/ 2147483647 w 1807"/>
                <a:gd name="T5" fmla="*/ 2147483647 h 629"/>
                <a:gd name="T6" fmla="*/ 2147483647 w 1807"/>
                <a:gd name="T7" fmla="*/ 2147483647 h 629"/>
                <a:gd name="T8" fmla="*/ 0 w 1807"/>
                <a:gd name="T9" fmla="*/ 2147483647 h 629"/>
                <a:gd name="T10" fmla="*/ 0 60000 65536"/>
                <a:gd name="T11" fmla="*/ 0 60000 65536"/>
                <a:gd name="T12" fmla="*/ 0 60000 65536"/>
                <a:gd name="T13" fmla="*/ 0 60000 65536"/>
                <a:gd name="T14" fmla="*/ 0 60000 65536"/>
                <a:gd name="T15" fmla="*/ 0 w 1807"/>
                <a:gd name="T16" fmla="*/ 0 h 629"/>
                <a:gd name="T17" fmla="*/ 1807 w 1807"/>
                <a:gd name="T18" fmla="*/ 629 h 629"/>
              </a:gdLst>
              <a:ahLst/>
              <a:cxnLst>
                <a:cxn ang="T10">
                  <a:pos x="T0" y="T1"/>
                </a:cxn>
                <a:cxn ang="T11">
                  <a:pos x="T2" y="T3"/>
                </a:cxn>
                <a:cxn ang="T12">
                  <a:pos x="T4" y="T5"/>
                </a:cxn>
                <a:cxn ang="T13">
                  <a:pos x="T6" y="T7"/>
                </a:cxn>
                <a:cxn ang="T14">
                  <a:pos x="T8" y="T9"/>
                </a:cxn>
              </a:cxnLst>
              <a:rect l="T15" t="T16" r="T17" b="T18"/>
              <a:pathLst>
                <a:path w="1807" h="629">
                  <a:moveTo>
                    <a:pt x="0" y="591"/>
                  </a:moveTo>
                  <a:cubicBezTo>
                    <a:pt x="469" y="44"/>
                    <a:pt x="1291" y="0"/>
                    <a:pt x="1807" y="452"/>
                  </a:cubicBezTo>
                  <a:cubicBezTo>
                    <a:pt x="1804" y="456"/>
                    <a:pt x="1771" y="589"/>
                    <a:pt x="1774" y="590"/>
                  </a:cubicBezTo>
                  <a:cubicBezTo>
                    <a:pt x="1417" y="215"/>
                    <a:pt x="637" y="97"/>
                    <a:pt x="133" y="629"/>
                  </a:cubicBezTo>
                  <a:cubicBezTo>
                    <a:pt x="133" y="629"/>
                    <a:pt x="3" y="588"/>
                    <a:pt x="0" y="591"/>
                  </a:cubicBezTo>
                  <a:close/>
                </a:path>
              </a:pathLst>
            </a:custGeom>
            <a:solidFill>
              <a:srgbClr val="2E6D39"/>
            </a:solidFill>
            <a:ln>
              <a:noFill/>
            </a:ln>
            <a:extLst>
              <a:ext uri="{91240B29-F687-4F45-9708-019B960494DF}">
                <a14:hiddenLine xmlns:a14="http://schemas.microsoft.com/office/drawing/2010/main" w="3175" cap="flat" cmpd="sng">
                  <a:solidFill>
                    <a:srgbClr val="000000"/>
                  </a:solidFill>
                  <a:prstDash val="solid"/>
                  <a:round/>
                  <a:headEnd type="none" w="med" len="med"/>
                  <a:tailEnd type="none" w="med" len="med"/>
                </a14:hiddenLine>
              </a:ext>
            </a:extLst>
          </p:spPr>
          <p:txBody>
            <a:bodyPr lIns="0" tIns="0" rIns="0" bIns="0" anchor="ctr"/>
            <a:lstStyle/>
            <a:p>
              <a:endParaRPr lang="ja-JP" altLang="en-US"/>
            </a:p>
          </p:txBody>
        </p:sp>
        <p:sp>
          <p:nvSpPr>
            <p:cNvPr id="8223" name="Freeform 16"/>
            <p:cNvSpPr>
              <a:spLocks/>
            </p:cNvSpPr>
            <p:nvPr/>
          </p:nvSpPr>
          <p:spPr bwMode="gray">
            <a:xfrm>
              <a:off x="5405515" y="3708425"/>
              <a:ext cx="595427" cy="595811"/>
            </a:xfrm>
            <a:custGeom>
              <a:avLst/>
              <a:gdLst>
                <a:gd name="T0" fmla="*/ 0 w 511"/>
                <a:gd name="T1" fmla="*/ 2147483647 h 505"/>
                <a:gd name="T2" fmla="*/ 2147483647 w 511"/>
                <a:gd name="T3" fmla="*/ 2147483647 h 505"/>
                <a:gd name="T4" fmla="*/ 2147483647 w 511"/>
                <a:gd name="T5" fmla="*/ 0 h 505"/>
                <a:gd name="T6" fmla="*/ 0 60000 65536"/>
                <a:gd name="T7" fmla="*/ 0 60000 65536"/>
                <a:gd name="T8" fmla="*/ 0 60000 65536"/>
                <a:gd name="T9" fmla="*/ 0 w 511"/>
                <a:gd name="T10" fmla="*/ 0 h 505"/>
                <a:gd name="T11" fmla="*/ 511 w 511"/>
                <a:gd name="T12" fmla="*/ 505 h 505"/>
              </a:gdLst>
              <a:ahLst/>
              <a:cxnLst>
                <a:cxn ang="T6">
                  <a:pos x="T0" y="T1"/>
                </a:cxn>
                <a:cxn ang="T7">
                  <a:pos x="T2" y="T3"/>
                </a:cxn>
                <a:cxn ang="T8">
                  <a:pos x="T4" y="T5"/>
                </a:cxn>
              </a:cxnLst>
              <a:rect l="T9" t="T10" r="T11" b="T12"/>
              <a:pathLst>
                <a:path w="511" h="505">
                  <a:moveTo>
                    <a:pt x="0" y="505"/>
                  </a:moveTo>
                  <a:lnTo>
                    <a:pt x="409" y="396"/>
                  </a:lnTo>
                  <a:lnTo>
                    <a:pt x="511" y="0"/>
                  </a:lnTo>
                </a:path>
              </a:pathLst>
            </a:custGeom>
            <a:noFill/>
            <a:ln w="76200" cap="flat" cmpd="sng">
              <a:solidFill>
                <a:srgbClr val="FFFF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nchor="ctr"/>
            <a:lstStyle/>
            <a:p>
              <a:endParaRPr lang="ja-JP" altLang="en-US"/>
            </a:p>
          </p:txBody>
        </p:sp>
        <p:sp>
          <p:nvSpPr>
            <p:cNvPr id="8224" name="Freeform 17"/>
            <p:cNvSpPr>
              <a:spLocks/>
            </p:cNvSpPr>
            <p:nvPr/>
          </p:nvSpPr>
          <p:spPr bwMode="gray">
            <a:xfrm>
              <a:off x="3856939" y="3892477"/>
              <a:ext cx="584940" cy="606430"/>
            </a:xfrm>
            <a:custGeom>
              <a:avLst/>
              <a:gdLst>
                <a:gd name="T0" fmla="*/ 0 w 502"/>
                <a:gd name="T1" fmla="*/ 0 h 514"/>
                <a:gd name="T2" fmla="*/ 2147483647 w 502"/>
                <a:gd name="T3" fmla="*/ 2147483647 h 514"/>
                <a:gd name="T4" fmla="*/ 2147483647 w 502"/>
                <a:gd name="T5" fmla="*/ 2147483647 h 514"/>
                <a:gd name="T6" fmla="*/ 0 60000 65536"/>
                <a:gd name="T7" fmla="*/ 0 60000 65536"/>
                <a:gd name="T8" fmla="*/ 0 60000 65536"/>
                <a:gd name="T9" fmla="*/ 0 w 502"/>
                <a:gd name="T10" fmla="*/ 0 h 514"/>
                <a:gd name="T11" fmla="*/ 502 w 502"/>
                <a:gd name="T12" fmla="*/ 514 h 514"/>
              </a:gdLst>
              <a:ahLst/>
              <a:cxnLst>
                <a:cxn ang="T6">
                  <a:pos x="T0" y="T1"/>
                </a:cxn>
                <a:cxn ang="T7">
                  <a:pos x="T2" y="T3"/>
                </a:cxn>
                <a:cxn ang="T8">
                  <a:pos x="T4" y="T5"/>
                </a:cxn>
              </a:cxnLst>
              <a:rect l="T9" t="T10" r="T11" b="T12"/>
              <a:pathLst>
                <a:path w="502" h="514">
                  <a:moveTo>
                    <a:pt x="0" y="0"/>
                  </a:moveTo>
                  <a:lnTo>
                    <a:pt x="396" y="105"/>
                  </a:lnTo>
                  <a:lnTo>
                    <a:pt x="502" y="514"/>
                  </a:lnTo>
                </a:path>
              </a:pathLst>
            </a:custGeom>
            <a:noFill/>
            <a:ln w="76200" cap="flat" cmpd="sng">
              <a:solidFill>
                <a:srgbClr val="FFFF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nchor="ctr"/>
            <a:lstStyle/>
            <a:p>
              <a:endParaRPr lang="ja-JP" altLang="en-US"/>
            </a:p>
          </p:txBody>
        </p:sp>
        <p:sp>
          <p:nvSpPr>
            <p:cNvPr id="8225" name="Freeform 18"/>
            <p:cNvSpPr>
              <a:spLocks/>
            </p:cNvSpPr>
            <p:nvPr/>
          </p:nvSpPr>
          <p:spPr bwMode="gray">
            <a:xfrm>
              <a:off x="5605933" y="5283490"/>
              <a:ext cx="583774" cy="609969"/>
            </a:xfrm>
            <a:custGeom>
              <a:avLst/>
              <a:gdLst>
                <a:gd name="T0" fmla="*/ 2147483647 w 501"/>
                <a:gd name="T1" fmla="*/ 2147483647 h 517"/>
                <a:gd name="T2" fmla="*/ 2147483647 w 501"/>
                <a:gd name="T3" fmla="*/ 2147483647 h 517"/>
                <a:gd name="T4" fmla="*/ 0 w 501"/>
                <a:gd name="T5" fmla="*/ 0 h 517"/>
                <a:gd name="T6" fmla="*/ 0 60000 65536"/>
                <a:gd name="T7" fmla="*/ 0 60000 65536"/>
                <a:gd name="T8" fmla="*/ 0 60000 65536"/>
                <a:gd name="T9" fmla="*/ 0 w 501"/>
                <a:gd name="T10" fmla="*/ 0 h 517"/>
                <a:gd name="T11" fmla="*/ 501 w 501"/>
                <a:gd name="T12" fmla="*/ 517 h 517"/>
              </a:gdLst>
              <a:ahLst/>
              <a:cxnLst>
                <a:cxn ang="T6">
                  <a:pos x="T0" y="T1"/>
                </a:cxn>
                <a:cxn ang="T7">
                  <a:pos x="T2" y="T3"/>
                </a:cxn>
                <a:cxn ang="T8">
                  <a:pos x="T4" y="T5"/>
                </a:cxn>
              </a:cxnLst>
              <a:rect l="T9" t="T10" r="T11" b="T12"/>
              <a:pathLst>
                <a:path w="501" h="517">
                  <a:moveTo>
                    <a:pt x="501" y="517"/>
                  </a:moveTo>
                  <a:lnTo>
                    <a:pt x="104" y="412"/>
                  </a:lnTo>
                  <a:lnTo>
                    <a:pt x="0" y="0"/>
                  </a:lnTo>
                </a:path>
              </a:pathLst>
            </a:custGeom>
            <a:noFill/>
            <a:ln w="76200" cap="flat" cmpd="sng">
              <a:solidFill>
                <a:srgbClr val="FFFF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nchor="ctr"/>
            <a:lstStyle/>
            <a:p>
              <a:endParaRPr lang="ja-JP" altLang="en-US"/>
            </a:p>
          </p:txBody>
        </p:sp>
        <p:sp>
          <p:nvSpPr>
            <p:cNvPr id="8226" name="Freeform 19"/>
            <p:cNvSpPr>
              <a:spLocks/>
            </p:cNvSpPr>
            <p:nvPr/>
          </p:nvSpPr>
          <p:spPr bwMode="gray">
            <a:xfrm>
              <a:off x="4043374" y="5479340"/>
              <a:ext cx="593096" cy="596991"/>
            </a:xfrm>
            <a:custGeom>
              <a:avLst/>
              <a:gdLst>
                <a:gd name="T0" fmla="*/ 2147483647 w 509"/>
                <a:gd name="T1" fmla="*/ 0 h 506"/>
                <a:gd name="T2" fmla="*/ 2147483647 w 509"/>
                <a:gd name="T3" fmla="*/ 2147483647 h 506"/>
                <a:gd name="T4" fmla="*/ 0 w 509"/>
                <a:gd name="T5" fmla="*/ 2147483647 h 506"/>
                <a:gd name="T6" fmla="*/ 0 60000 65536"/>
                <a:gd name="T7" fmla="*/ 0 60000 65536"/>
                <a:gd name="T8" fmla="*/ 0 60000 65536"/>
                <a:gd name="T9" fmla="*/ 0 w 509"/>
                <a:gd name="T10" fmla="*/ 0 h 506"/>
                <a:gd name="T11" fmla="*/ 509 w 509"/>
                <a:gd name="T12" fmla="*/ 506 h 506"/>
              </a:gdLst>
              <a:ahLst/>
              <a:cxnLst>
                <a:cxn ang="T6">
                  <a:pos x="T0" y="T1"/>
                </a:cxn>
                <a:cxn ang="T7">
                  <a:pos x="T2" y="T3"/>
                </a:cxn>
                <a:cxn ang="T8">
                  <a:pos x="T4" y="T5"/>
                </a:cxn>
              </a:cxnLst>
              <a:rect l="T9" t="T10" r="T11" b="T12"/>
              <a:pathLst>
                <a:path w="509" h="506">
                  <a:moveTo>
                    <a:pt x="509" y="0"/>
                  </a:moveTo>
                  <a:lnTo>
                    <a:pt x="103" y="108"/>
                  </a:lnTo>
                  <a:lnTo>
                    <a:pt x="0" y="506"/>
                  </a:lnTo>
                </a:path>
              </a:pathLst>
            </a:custGeom>
            <a:noFill/>
            <a:ln w="76200" cap="flat" cmpd="sng">
              <a:solidFill>
                <a:srgbClr val="FFFF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nchor="ctr"/>
            <a:lstStyle/>
            <a:p>
              <a:endParaRPr lang="ja-JP" altLang="en-US"/>
            </a:p>
          </p:txBody>
        </p:sp>
        <p:sp>
          <p:nvSpPr>
            <p:cNvPr id="18" name="Text Box 22"/>
            <p:cNvSpPr txBox="1">
              <a:spLocks noChangeArrowheads="1"/>
            </p:cNvSpPr>
            <p:nvPr/>
          </p:nvSpPr>
          <p:spPr bwMode="gray">
            <a:xfrm>
              <a:off x="6412859" y="4803997"/>
              <a:ext cx="84146" cy="147628"/>
            </a:xfrm>
            <a:prstGeom prst="rect">
              <a:avLst/>
            </a:prstGeom>
            <a:noFill/>
            <a:ln>
              <a:noFill/>
            </a:ln>
            <a:effectLst/>
            <a:extLst/>
          </p:spPr>
          <p:txBody>
            <a:bodyPr wrap="none" lIns="0" tIns="0" rIns="0" bIns="0"/>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lnSpc>
                  <a:spcPct val="80000"/>
                </a:lnSpc>
                <a:buClr>
                  <a:schemeClr val="accent2"/>
                </a:buClr>
                <a:defRPr/>
              </a:pPr>
              <a:endParaRPr lang="en-US" altLang="ja-JP" sz="1800" dirty="0">
                <a:solidFill>
                  <a:srgbClr val="FFFFFF"/>
                </a:solidFill>
                <a:latin typeface="+mn-lt"/>
                <a:ea typeface="+mn-ea"/>
              </a:endParaRPr>
            </a:p>
          </p:txBody>
        </p:sp>
        <p:sp>
          <p:nvSpPr>
            <p:cNvPr id="19" name="円/楕円 18"/>
            <p:cNvSpPr/>
            <p:nvPr/>
          </p:nvSpPr>
          <p:spPr bwMode="auto">
            <a:xfrm>
              <a:off x="4053574" y="3932510"/>
              <a:ext cx="1906797" cy="1908064"/>
            </a:xfrm>
            <a:prstGeom prst="ellipse">
              <a:avLst/>
            </a:prstGeom>
            <a:solidFill>
              <a:schemeClr val="bg1">
                <a:lumMod val="95000"/>
              </a:schemeClr>
            </a:solidFill>
            <a:ln w="57150" cap="flat" cmpd="sng" algn="ctr">
              <a:solidFill>
                <a:schemeClr val="bg1"/>
              </a:solidFill>
              <a:prstDash val="solid"/>
              <a:round/>
              <a:headEnd type="none" w="med" len="med"/>
              <a:tailEnd type="none" w="med" len="med"/>
            </a:ln>
            <a:effectLst/>
          </p:spPr>
          <p:txBody>
            <a:bodyPr lIns="0" tIns="0" rIns="0" bIns="0" anchor="ctr"/>
            <a:lstStyle/>
            <a:p>
              <a:pPr>
                <a:buClr>
                  <a:schemeClr val="accent2"/>
                </a:buClr>
                <a:buFont typeface="Wingdings" pitchFamily="2" charset="2"/>
                <a:buNone/>
                <a:defRPr/>
              </a:pPr>
              <a:endParaRPr lang="ja-JP" altLang="en-US">
                <a:latin typeface="ＭＳ Ｐゴシック" pitchFamily="50" charset="-128"/>
                <a:ea typeface="ＭＳ Ｐゴシック" pitchFamily="50" charset="-128"/>
              </a:endParaRPr>
            </a:p>
          </p:txBody>
        </p:sp>
        <p:sp>
          <p:nvSpPr>
            <p:cNvPr id="20" name="Text Box 26"/>
            <p:cNvSpPr txBox="1">
              <a:spLocks noChangeArrowheads="1"/>
            </p:cNvSpPr>
            <p:nvPr/>
          </p:nvSpPr>
          <p:spPr bwMode="gray">
            <a:xfrm>
              <a:off x="5668239" y="4802409"/>
              <a:ext cx="1084382" cy="169853"/>
            </a:xfrm>
            <a:prstGeom prst="rect">
              <a:avLst/>
            </a:prstGeom>
            <a:noFill/>
            <a:ln>
              <a:noFill/>
            </a:ln>
            <a:effectLst/>
            <a:extLst/>
          </p:spPr>
          <p:txBody>
            <a:bodyPr lIns="36000" tIns="0" rIns="0" bIns="0" anchor="ctr">
              <a:spAutoFit/>
            </a:bodyP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defRPr/>
              </a:pPr>
              <a:r>
                <a:rPr lang="ja-JP" altLang="en-US" sz="1100" dirty="0" smtClean="0">
                  <a:solidFill>
                    <a:srgbClr val="000000"/>
                  </a:solidFill>
                  <a:latin typeface="+mn-lt"/>
                  <a:ea typeface="+mn-ea"/>
                </a:rPr>
                <a:t>防災</a:t>
              </a:r>
              <a:endParaRPr lang="en-US" altLang="ja-JP" sz="1100" dirty="0">
                <a:solidFill>
                  <a:srgbClr val="000000"/>
                </a:solidFill>
                <a:latin typeface="+mn-lt"/>
                <a:ea typeface="+mn-ea"/>
              </a:endParaRPr>
            </a:p>
          </p:txBody>
        </p:sp>
        <p:sp>
          <p:nvSpPr>
            <p:cNvPr id="21" name="Text Box 26"/>
            <p:cNvSpPr txBox="1">
              <a:spLocks noChangeArrowheads="1"/>
            </p:cNvSpPr>
            <p:nvPr/>
          </p:nvSpPr>
          <p:spPr bwMode="gray">
            <a:xfrm>
              <a:off x="4247271" y="5991377"/>
              <a:ext cx="1573385" cy="169852"/>
            </a:xfrm>
            <a:prstGeom prst="rect">
              <a:avLst/>
            </a:prstGeom>
            <a:noFill/>
            <a:ln>
              <a:noFill/>
            </a:ln>
            <a:effectLst/>
            <a:extLst/>
          </p:spPr>
          <p:txBody>
            <a:bodyPr lIns="36000" tIns="0" rIns="0" bIns="0" anchor="ctr">
              <a:spAutoFit/>
            </a:bodyP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defRPr/>
              </a:pPr>
              <a:r>
                <a:rPr lang="ja-JP" altLang="en-US" sz="1100" dirty="0">
                  <a:solidFill>
                    <a:srgbClr val="000000"/>
                  </a:solidFill>
                  <a:latin typeface="+mn-lt"/>
                  <a:ea typeface="+mn-ea"/>
                </a:rPr>
                <a:t>社会保障</a:t>
              </a:r>
              <a:endParaRPr lang="en-US" altLang="ja-JP" sz="1100" dirty="0" smtClean="0">
                <a:solidFill>
                  <a:srgbClr val="000000"/>
                </a:solidFill>
                <a:latin typeface="+mn-lt"/>
                <a:ea typeface="+mn-ea"/>
              </a:endParaRPr>
            </a:p>
          </p:txBody>
        </p:sp>
        <p:sp>
          <p:nvSpPr>
            <p:cNvPr id="22" name="Text Box 26"/>
            <p:cNvSpPr txBox="1">
              <a:spLocks noChangeArrowheads="1"/>
            </p:cNvSpPr>
            <p:nvPr/>
          </p:nvSpPr>
          <p:spPr bwMode="gray">
            <a:xfrm>
              <a:off x="3356585" y="4770661"/>
              <a:ext cx="892273" cy="169853"/>
            </a:xfrm>
            <a:prstGeom prst="rect">
              <a:avLst/>
            </a:prstGeom>
            <a:noFill/>
            <a:ln>
              <a:noFill/>
            </a:ln>
            <a:effectLst/>
            <a:extLst/>
          </p:spPr>
          <p:txBody>
            <a:bodyPr lIns="36000" tIns="0" rIns="0" bIns="0" anchor="ctr">
              <a:spAutoFit/>
            </a:bodyP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defRPr/>
              </a:pPr>
              <a:r>
                <a:rPr lang="ja-JP" altLang="en-US" sz="1100" dirty="0" smtClean="0">
                  <a:solidFill>
                    <a:srgbClr val="000000"/>
                  </a:solidFill>
                  <a:latin typeface="+mn-lt"/>
                  <a:ea typeface="+mn-ea"/>
                </a:rPr>
                <a:t>税</a:t>
              </a:r>
              <a:endParaRPr lang="en-US" altLang="ja-JP" sz="1100" dirty="0">
                <a:solidFill>
                  <a:srgbClr val="000000"/>
                </a:solidFill>
                <a:latin typeface="+mn-lt"/>
                <a:ea typeface="+mn-ea"/>
              </a:endParaRPr>
            </a:p>
          </p:txBody>
        </p:sp>
        <p:sp>
          <p:nvSpPr>
            <p:cNvPr id="23" name="Text Box 26"/>
            <p:cNvSpPr txBox="1">
              <a:spLocks noChangeArrowheads="1"/>
            </p:cNvSpPr>
            <p:nvPr/>
          </p:nvSpPr>
          <p:spPr bwMode="gray">
            <a:xfrm>
              <a:off x="4599734" y="3624553"/>
              <a:ext cx="890685" cy="168265"/>
            </a:xfrm>
            <a:prstGeom prst="rect">
              <a:avLst/>
            </a:prstGeom>
            <a:noFill/>
            <a:ln>
              <a:noFill/>
            </a:ln>
            <a:effectLst/>
            <a:extLst/>
          </p:spPr>
          <p:txBody>
            <a:bodyPr lIns="36000" tIns="0" rIns="0" bIns="0" anchor="ctr">
              <a:spAutoFit/>
            </a:bodyP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defRPr/>
              </a:pPr>
              <a:r>
                <a:rPr lang="en-US" altLang="ja-JP" sz="1100" dirty="0">
                  <a:solidFill>
                    <a:srgbClr val="000000"/>
                  </a:solidFill>
                  <a:latin typeface="+mn-lt"/>
                  <a:ea typeface="+mn-ea"/>
                </a:rPr>
                <a:t>…</a:t>
              </a:r>
            </a:p>
          </p:txBody>
        </p:sp>
        <p:sp>
          <p:nvSpPr>
            <p:cNvPr id="8233" name="正方形/長方形 30"/>
            <p:cNvSpPr>
              <a:spLocks noChangeArrowheads="1"/>
            </p:cNvSpPr>
            <p:nvPr/>
          </p:nvSpPr>
          <p:spPr bwMode="auto">
            <a:xfrm>
              <a:off x="4765978" y="4231930"/>
              <a:ext cx="338614" cy="276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200"/>
                <a:t>人</a:t>
              </a:r>
              <a:endParaRPr lang="en-US" altLang="ja-JP" sz="1200"/>
            </a:p>
          </p:txBody>
        </p:sp>
        <p:sp>
          <p:nvSpPr>
            <p:cNvPr id="8234" name="正方形/長方形 31"/>
            <p:cNvSpPr>
              <a:spLocks noChangeArrowheads="1"/>
            </p:cNvSpPr>
            <p:nvPr/>
          </p:nvSpPr>
          <p:spPr bwMode="auto">
            <a:xfrm>
              <a:off x="5202082" y="5361924"/>
              <a:ext cx="327392" cy="261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100"/>
                <a:t>ID</a:t>
              </a:r>
              <a:endParaRPr lang="ja-JP" altLang="en-US" sz="1100"/>
            </a:p>
          </p:txBody>
        </p:sp>
        <p:sp>
          <p:nvSpPr>
            <p:cNvPr id="8235" name="正方形/長方形 32"/>
            <p:cNvSpPr>
              <a:spLocks noChangeArrowheads="1"/>
            </p:cNvSpPr>
            <p:nvPr/>
          </p:nvSpPr>
          <p:spPr bwMode="auto">
            <a:xfrm>
              <a:off x="5385433" y="4842509"/>
              <a:ext cx="338614" cy="276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lvl="1" indent="0" algn="ctr"/>
              <a:r>
                <a:rPr lang="ja-JP" altLang="en-US" sz="1200">
                  <a:solidFill>
                    <a:srgbClr val="7030A0"/>
                  </a:solidFill>
                </a:rPr>
                <a:t>物</a:t>
              </a:r>
              <a:endParaRPr lang="en-US" altLang="ja-JP" sz="1200">
                <a:solidFill>
                  <a:srgbClr val="7030A0"/>
                </a:solidFill>
              </a:endParaRPr>
            </a:p>
          </p:txBody>
        </p:sp>
        <p:sp>
          <p:nvSpPr>
            <p:cNvPr id="8236" name="正方形/長方形 33"/>
            <p:cNvSpPr>
              <a:spLocks noChangeArrowheads="1"/>
            </p:cNvSpPr>
            <p:nvPr/>
          </p:nvSpPr>
          <p:spPr bwMode="auto">
            <a:xfrm>
              <a:off x="4414410" y="5217917"/>
              <a:ext cx="466877" cy="261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100"/>
                <a:t>活動</a:t>
              </a:r>
            </a:p>
          </p:txBody>
        </p:sp>
        <p:sp>
          <p:nvSpPr>
            <p:cNvPr id="8237" name="正方形/長方形 34"/>
            <p:cNvSpPr>
              <a:spLocks noChangeArrowheads="1"/>
            </p:cNvSpPr>
            <p:nvPr/>
          </p:nvSpPr>
          <p:spPr bwMode="auto">
            <a:xfrm>
              <a:off x="4164534" y="4640244"/>
              <a:ext cx="466877" cy="261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100"/>
                <a:t>業務</a:t>
              </a:r>
            </a:p>
          </p:txBody>
        </p:sp>
        <p:sp>
          <p:nvSpPr>
            <p:cNvPr id="8238" name="正方形/長方形 35"/>
            <p:cNvSpPr>
              <a:spLocks noChangeArrowheads="1"/>
            </p:cNvSpPr>
            <p:nvPr/>
          </p:nvSpPr>
          <p:spPr bwMode="auto">
            <a:xfrm>
              <a:off x="5116207" y="4448145"/>
              <a:ext cx="492531" cy="276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200"/>
                <a:t>場所</a:t>
              </a:r>
              <a:endParaRPr lang="en-US" altLang="ja-JP" sz="1200"/>
            </a:p>
          </p:txBody>
        </p:sp>
        <p:sp>
          <p:nvSpPr>
            <p:cNvPr id="30" name="正方形/長方形 29"/>
            <p:cNvSpPr/>
            <p:nvPr/>
          </p:nvSpPr>
          <p:spPr>
            <a:xfrm>
              <a:off x="4791843" y="4759549"/>
              <a:ext cx="490592" cy="307957"/>
            </a:xfrm>
            <a:prstGeom prst="rect">
              <a:avLst/>
            </a:prstGeom>
            <a:solidFill>
              <a:schemeClr val="bg1">
                <a:lumMod val="95000"/>
                <a:alpha val="58000"/>
              </a:schemeClr>
            </a:solidFill>
          </p:spPr>
          <p:txBody>
            <a:bodyPr wrap="none">
              <a:spAutoFit/>
            </a:bodyPr>
            <a:lstStyle/>
            <a:p>
              <a:pPr algn="ctr">
                <a:defRPr/>
              </a:pPr>
              <a:r>
                <a:rPr lang="ja-JP" altLang="en-US" dirty="0">
                  <a:solidFill>
                    <a:srgbClr val="FF0000"/>
                  </a:solidFill>
                  <a:ea typeface="ＭＳ Ｐゴシック" pitchFamily="50" charset="-128"/>
                </a:rPr>
                <a:t>コア</a:t>
              </a:r>
            </a:p>
          </p:txBody>
        </p:sp>
        <p:sp>
          <p:nvSpPr>
            <p:cNvPr id="31" name="正方形/長方形 30"/>
            <p:cNvSpPr/>
            <p:nvPr/>
          </p:nvSpPr>
          <p:spPr>
            <a:xfrm>
              <a:off x="4682294" y="3257862"/>
              <a:ext cx="665235" cy="277796"/>
            </a:xfrm>
            <a:prstGeom prst="rect">
              <a:avLst/>
            </a:prstGeom>
            <a:solidFill>
              <a:schemeClr val="bg1">
                <a:lumMod val="95000"/>
                <a:alpha val="58000"/>
              </a:schemeClr>
            </a:solidFill>
          </p:spPr>
          <p:txBody>
            <a:bodyPr wrap="none">
              <a:spAutoFit/>
            </a:bodyPr>
            <a:lstStyle/>
            <a:p>
              <a:pPr algn="ctr">
                <a:defRPr/>
              </a:pPr>
              <a:r>
                <a:rPr lang="ja-JP" altLang="en-US" sz="1200" dirty="0">
                  <a:solidFill>
                    <a:srgbClr val="FF0000"/>
                  </a:solidFill>
                  <a:ea typeface="ＭＳ Ｐゴシック" pitchFamily="50" charset="-128"/>
                </a:rPr>
                <a:t>ドメイン</a:t>
              </a:r>
            </a:p>
          </p:txBody>
        </p:sp>
      </p:grpSp>
      <p:sp>
        <p:nvSpPr>
          <p:cNvPr id="34" name="正方形/長方形 33"/>
          <p:cNvSpPr/>
          <p:nvPr/>
        </p:nvSpPr>
        <p:spPr>
          <a:xfrm>
            <a:off x="330200" y="4581525"/>
            <a:ext cx="9302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dirty="0">
                <a:solidFill>
                  <a:schemeClr val="tx1"/>
                </a:solidFill>
              </a:rPr>
              <a:t>国民</a:t>
            </a:r>
            <a:r>
              <a:rPr lang="en-US" altLang="ja-JP" dirty="0">
                <a:solidFill>
                  <a:schemeClr val="tx1"/>
                </a:solidFill>
              </a:rPr>
              <a:t>ID</a:t>
            </a:r>
            <a:endParaRPr lang="ja-JP" altLang="en-US" dirty="0" err="1">
              <a:solidFill>
                <a:schemeClr val="tx1"/>
              </a:solidFill>
            </a:endParaRPr>
          </a:p>
        </p:txBody>
      </p:sp>
      <p:sp>
        <p:nvSpPr>
          <p:cNvPr id="35" name="正方形/長方形 34"/>
          <p:cNvSpPr/>
          <p:nvPr/>
        </p:nvSpPr>
        <p:spPr>
          <a:xfrm>
            <a:off x="1331913" y="4581525"/>
            <a:ext cx="9302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dirty="0">
                <a:solidFill>
                  <a:schemeClr val="tx1"/>
                </a:solidFill>
              </a:rPr>
              <a:t>企業</a:t>
            </a:r>
            <a:r>
              <a:rPr lang="en-US" altLang="ja-JP" dirty="0">
                <a:solidFill>
                  <a:schemeClr val="tx1"/>
                </a:solidFill>
              </a:rPr>
              <a:t> ID</a:t>
            </a:r>
            <a:endParaRPr lang="ja-JP" altLang="en-US" dirty="0" err="1">
              <a:solidFill>
                <a:schemeClr val="tx1"/>
              </a:solidFill>
            </a:endParaRPr>
          </a:p>
        </p:txBody>
      </p:sp>
      <p:sp>
        <p:nvSpPr>
          <p:cNvPr id="36" name="正方形/長方形 35"/>
          <p:cNvSpPr/>
          <p:nvPr/>
        </p:nvSpPr>
        <p:spPr>
          <a:xfrm>
            <a:off x="2339975" y="4581525"/>
            <a:ext cx="9302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dirty="0">
                <a:solidFill>
                  <a:schemeClr val="tx1"/>
                </a:solidFill>
              </a:rPr>
              <a:t>文字セット</a:t>
            </a:r>
          </a:p>
        </p:txBody>
      </p:sp>
      <p:sp>
        <p:nvSpPr>
          <p:cNvPr id="37" name="正方形/長方形 36"/>
          <p:cNvSpPr/>
          <p:nvPr/>
        </p:nvSpPr>
        <p:spPr>
          <a:xfrm>
            <a:off x="330200" y="4221163"/>
            <a:ext cx="2946400" cy="26987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用語辞書</a:t>
            </a:r>
          </a:p>
        </p:txBody>
      </p:sp>
      <p:sp>
        <p:nvSpPr>
          <p:cNvPr id="38" name="正方形/長方形 37"/>
          <p:cNvSpPr/>
          <p:nvPr/>
        </p:nvSpPr>
        <p:spPr>
          <a:xfrm>
            <a:off x="330200" y="3573463"/>
            <a:ext cx="2946400" cy="5762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共有、交換、蓄積</a:t>
            </a:r>
            <a:endParaRPr lang="en-US" altLang="ja-JP" dirty="0">
              <a:solidFill>
                <a:schemeClr val="tx1"/>
              </a:solidFill>
            </a:endParaRPr>
          </a:p>
          <a:p>
            <a:pPr algn="ctr">
              <a:defRPr/>
            </a:pPr>
            <a:r>
              <a:rPr lang="ja-JP" altLang="en-US" dirty="0">
                <a:solidFill>
                  <a:schemeClr val="tx1"/>
                </a:solidFill>
              </a:rPr>
              <a:t>（フォーマット）</a:t>
            </a:r>
          </a:p>
        </p:txBody>
      </p:sp>
      <p:sp>
        <p:nvSpPr>
          <p:cNvPr id="39" name="正方形/長方形 38"/>
          <p:cNvSpPr/>
          <p:nvPr/>
        </p:nvSpPr>
        <p:spPr>
          <a:xfrm>
            <a:off x="330200" y="2565400"/>
            <a:ext cx="2946400" cy="9350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アプリケーション</a:t>
            </a:r>
          </a:p>
        </p:txBody>
      </p:sp>
      <p:sp>
        <p:nvSpPr>
          <p:cNvPr id="40" name="角丸四角形 39"/>
          <p:cNvSpPr/>
          <p:nvPr/>
        </p:nvSpPr>
        <p:spPr>
          <a:xfrm>
            <a:off x="611188" y="4076700"/>
            <a:ext cx="2305050" cy="576263"/>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err="1">
              <a:solidFill>
                <a:schemeClr val="tx1"/>
              </a:solidFill>
            </a:endParaRPr>
          </a:p>
        </p:txBody>
      </p:sp>
      <p:sp>
        <p:nvSpPr>
          <p:cNvPr id="41" name="右矢印 40"/>
          <p:cNvSpPr/>
          <p:nvPr/>
        </p:nvSpPr>
        <p:spPr>
          <a:xfrm>
            <a:off x="2994025" y="4321175"/>
            <a:ext cx="625475" cy="207963"/>
          </a:xfrm>
          <a:prstGeom prst="right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err="1">
              <a:solidFill>
                <a:schemeClr val="tx1"/>
              </a:solidFill>
            </a:endParaRPr>
          </a:p>
        </p:txBody>
      </p:sp>
      <p:pic>
        <p:nvPicPr>
          <p:cNvPr id="820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9738" y="2559050"/>
            <a:ext cx="2516187"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2113" y="4652963"/>
            <a:ext cx="2611437"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9" name="テキスト ボックス 43"/>
          <p:cNvSpPr txBox="1">
            <a:spLocks noChangeArrowheads="1"/>
          </p:cNvSpPr>
          <p:nvPr/>
        </p:nvSpPr>
        <p:spPr bwMode="auto">
          <a:xfrm>
            <a:off x="7237413" y="3849688"/>
            <a:ext cx="16208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r>
              <a:rPr lang="ja-JP" altLang="en-US"/>
              <a:t>コア辞書案を整備</a:t>
            </a:r>
          </a:p>
        </p:txBody>
      </p:sp>
      <p:sp>
        <p:nvSpPr>
          <p:cNvPr id="8210" name="テキスト ボックス 44"/>
          <p:cNvSpPr txBox="1">
            <a:spLocks noChangeArrowheads="1"/>
          </p:cNvSpPr>
          <p:nvPr/>
        </p:nvSpPr>
        <p:spPr bwMode="auto">
          <a:xfrm>
            <a:off x="6699250" y="4418013"/>
            <a:ext cx="26971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r>
              <a:rPr lang="ja-JP" altLang="en-US"/>
              <a:t>防災（支援物資）辞書案を整備</a:t>
            </a:r>
          </a:p>
        </p:txBody>
      </p:sp>
      <p:sp>
        <p:nvSpPr>
          <p:cNvPr id="46" name="角丸四角形 45"/>
          <p:cNvSpPr/>
          <p:nvPr/>
        </p:nvSpPr>
        <p:spPr>
          <a:xfrm>
            <a:off x="920750" y="6308725"/>
            <a:ext cx="7993063" cy="43338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tx1"/>
                </a:solidFill>
              </a:rPr>
              <a:t>用語辞書があって初めて、</a:t>
            </a:r>
            <a:r>
              <a:rPr lang="ja-JP" altLang="en-US" sz="1600" u="sng" dirty="0">
                <a:solidFill>
                  <a:schemeClr val="tx1"/>
                </a:solidFill>
              </a:rPr>
              <a:t>データ間を正しく連携</a:t>
            </a:r>
            <a:r>
              <a:rPr lang="ja-JP" altLang="en-US" sz="1600" dirty="0">
                <a:solidFill>
                  <a:schemeClr val="tx1"/>
                </a:solidFill>
              </a:rPr>
              <a:t>させることができる</a:t>
            </a:r>
          </a:p>
        </p:txBody>
      </p:sp>
      <p:sp>
        <p:nvSpPr>
          <p:cNvPr id="8212" name="正方形/長方形 32"/>
          <p:cNvSpPr>
            <a:spLocks noChangeArrowheads="1"/>
          </p:cNvSpPr>
          <p:nvPr/>
        </p:nvSpPr>
        <p:spPr bwMode="auto">
          <a:xfrm>
            <a:off x="6024563" y="4508500"/>
            <a:ext cx="492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lvl="1" indent="0" algn="ctr"/>
            <a:r>
              <a:rPr lang="ja-JP" altLang="en-US" sz="1200">
                <a:solidFill>
                  <a:srgbClr val="7030A0"/>
                </a:solidFill>
              </a:rPr>
              <a:t>支援</a:t>
            </a:r>
            <a:endParaRPr lang="en-US" altLang="ja-JP" sz="1200">
              <a:solidFill>
                <a:srgbClr val="7030A0"/>
              </a:solidFill>
            </a:endParaRPr>
          </a:p>
          <a:p>
            <a:pPr marL="0" lvl="1" indent="0" algn="ctr"/>
            <a:r>
              <a:rPr lang="ja-JP" altLang="en-US" sz="1200">
                <a:solidFill>
                  <a:srgbClr val="7030A0"/>
                </a:solidFill>
              </a:rPr>
              <a:t>物資</a:t>
            </a:r>
            <a:endParaRPr lang="en-US" altLang="ja-JP" sz="1200">
              <a:solidFill>
                <a:srgbClr val="7030A0"/>
              </a:solidFill>
            </a:endParaRPr>
          </a:p>
        </p:txBody>
      </p:sp>
      <p:cxnSp>
        <p:nvCxnSpPr>
          <p:cNvPr id="48" name="直線矢印コネクタ 47"/>
          <p:cNvCxnSpPr/>
          <p:nvPr/>
        </p:nvCxnSpPr>
        <p:spPr>
          <a:xfrm>
            <a:off x="5795963" y="4508500"/>
            <a:ext cx="288925" cy="144463"/>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9" name="下矢印 48"/>
          <p:cNvSpPr/>
          <p:nvPr/>
        </p:nvSpPr>
        <p:spPr>
          <a:xfrm>
            <a:off x="7889875" y="4171950"/>
            <a:ext cx="315913" cy="280988"/>
          </a:xfrm>
          <a:prstGeom prst="downArrow">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err="1">
              <a:solidFill>
                <a:schemeClr val="tx1"/>
              </a:solidFill>
            </a:endParaRPr>
          </a:p>
        </p:txBody>
      </p:sp>
      <p:sp>
        <p:nvSpPr>
          <p:cNvPr id="51" name="テキスト ボックス 50"/>
          <p:cNvSpPr txBox="1"/>
          <p:nvPr/>
        </p:nvSpPr>
        <p:spPr>
          <a:xfrm>
            <a:off x="273050" y="2098675"/>
            <a:ext cx="8783638" cy="338138"/>
          </a:xfrm>
          <a:prstGeom prst="rect">
            <a:avLst/>
          </a:prstGeom>
          <a:ln/>
        </p:spPr>
        <p:style>
          <a:lnRef idx="1">
            <a:schemeClr val="accent5"/>
          </a:lnRef>
          <a:fillRef idx="2">
            <a:schemeClr val="accent5"/>
          </a:fillRef>
          <a:effectRef idx="1">
            <a:schemeClr val="accent5"/>
          </a:effectRef>
          <a:fontRef idx="minor">
            <a:schemeClr val="dk1"/>
          </a:fontRef>
        </p:style>
        <p:txBody>
          <a:bodyPr>
            <a:spAutoFit/>
          </a:bodyPr>
          <a:lstStyle/>
          <a:p>
            <a:pPr>
              <a:defRPr/>
            </a:pPr>
            <a:r>
              <a:rPr lang="ja-JP" altLang="en-US" sz="1600" b="0" dirty="0">
                <a:latin typeface="+mn-ea"/>
              </a:rPr>
              <a:t>共通語彙基盤</a:t>
            </a:r>
            <a:r>
              <a:rPr lang="en-US" altLang="ja-JP" sz="1600" b="0" dirty="0">
                <a:latin typeface="+mn-ea"/>
              </a:rPr>
              <a:t> IMI</a:t>
            </a:r>
            <a:r>
              <a:rPr lang="ja-JP" altLang="en-US" sz="1600" b="0" dirty="0">
                <a:latin typeface="+mn-ea"/>
              </a:rPr>
              <a:t>（</a:t>
            </a:r>
            <a:r>
              <a:rPr lang="en-US" altLang="ja-JP" sz="1600" b="0" dirty="0">
                <a:solidFill>
                  <a:srgbClr val="FF0000"/>
                </a:solidFill>
                <a:latin typeface="+mn-ea"/>
              </a:rPr>
              <a:t>I</a:t>
            </a:r>
            <a:r>
              <a:rPr lang="en-US" altLang="ja-JP" sz="1600" b="0" dirty="0">
                <a:latin typeface="+mn-ea"/>
              </a:rPr>
              <a:t>nfrastructure for </a:t>
            </a:r>
            <a:r>
              <a:rPr lang="en-US" altLang="ja-JP" sz="1600" b="0" dirty="0">
                <a:solidFill>
                  <a:srgbClr val="FF0000"/>
                </a:solidFill>
                <a:latin typeface="+mn-ea"/>
              </a:rPr>
              <a:t>M</a:t>
            </a:r>
            <a:r>
              <a:rPr lang="en-US" altLang="ja-JP" sz="1600" b="0" dirty="0">
                <a:latin typeface="+mn-ea"/>
              </a:rPr>
              <a:t>ultilayer </a:t>
            </a:r>
            <a:r>
              <a:rPr lang="en-US" altLang="ja-JP" sz="1600" b="0" dirty="0">
                <a:solidFill>
                  <a:srgbClr val="FF0000"/>
                </a:solidFill>
                <a:latin typeface="+mn-ea"/>
              </a:rPr>
              <a:t>I</a:t>
            </a:r>
            <a:r>
              <a:rPr lang="en-US" altLang="ja-JP" sz="1600" b="0" dirty="0">
                <a:latin typeface="+mn-ea"/>
              </a:rPr>
              <a:t>nteroperability</a:t>
            </a:r>
            <a:r>
              <a:rPr lang="ja-JP" altLang="en-US" sz="1600" b="0" dirty="0">
                <a:latin typeface="+mn-ea"/>
              </a:rPr>
              <a:t>）のイメージ</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lang="ja-JP" altLang="ja-JP" smtClean="0"/>
              <a:t>地方自治体と連携したオープンデータの具体化</a:t>
            </a:r>
            <a:endParaRPr kumimoji="1" lang="ja-JP" altLang="en-US" smtClean="0"/>
          </a:p>
        </p:txBody>
      </p:sp>
      <p:sp>
        <p:nvSpPr>
          <p:cNvPr id="9219"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fld id="{60ACCD31-AE70-490E-A4B2-04CC7C8C4176}" type="slidenum">
              <a:rPr lang="en-US" altLang="ja-JP" b="0" smtClean="0">
                <a:solidFill>
                  <a:schemeClr val="tx1"/>
                </a:solidFill>
              </a:rPr>
              <a:pPr eaLnBrk="1" hangingPunct="1"/>
              <a:t>6</a:t>
            </a:fld>
            <a:endParaRPr lang="en-US" altLang="ja-JP" b="0" smtClean="0">
              <a:solidFill>
                <a:schemeClr val="tx1"/>
              </a:solidFill>
            </a:endParaRPr>
          </a:p>
        </p:txBody>
      </p:sp>
      <p:sp>
        <p:nvSpPr>
          <p:cNvPr id="5" name="コンテンツ プレースホルダ 22"/>
          <p:cNvSpPr>
            <a:spLocks noGrp="1"/>
          </p:cNvSpPr>
          <p:nvPr>
            <p:ph idx="1"/>
          </p:nvPr>
        </p:nvSpPr>
        <p:spPr>
          <a:xfrm>
            <a:off x="273050" y="692150"/>
            <a:ext cx="9366250" cy="5113338"/>
          </a:xfrm>
          <a:ln w="76200" cmpd="dbl"/>
        </p:spPr>
        <p:txBody>
          <a:bodyPr/>
          <a:lstStyle/>
          <a:p>
            <a:pPr marL="342680" indent="-342680">
              <a:defRPr/>
            </a:pPr>
            <a:r>
              <a:rPr lang="ja-JP" altLang="en-US" sz="1800" dirty="0" smtClean="0"/>
              <a:t> 問題意識</a:t>
            </a:r>
            <a:endParaRPr lang="en-US" altLang="ja-JP" sz="1800" dirty="0" smtClean="0"/>
          </a:p>
          <a:p>
            <a:pPr marL="449263" lvl="1" indent="-361950">
              <a:defRPr/>
            </a:pPr>
            <a:r>
              <a:rPr lang="ja-JP" altLang="en-US" sz="1400" dirty="0" smtClean="0"/>
              <a:t>自治体保有の公共データに関して、空間位置情報との関係性の整理と有効的な組み合わせについて調査し、</a:t>
            </a:r>
            <a:endParaRPr lang="en-US" altLang="ja-JP" sz="1400" dirty="0" smtClean="0"/>
          </a:p>
          <a:p>
            <a:pPr marL="449263" lvl="1" indent="0">
              <a:buFont typeface="Wingdings" pitchFamily="2" charset="2"/>
              <a:buNone/>
              <a:defRPr/>
            </a:pPr>
            <a:r>
              <a:rPr lang="ja-JP" altLang="en-US" sz="1400" dirty="0" smtClean="0"/>
              <a:t>サービス利用の促進に必要となる課題などを整理する。</a:t>
            </a:r>
            <a:endParaRPr lang="en-US" altLang="ja-JP" sz="1400" dirty="0" smtClean="0"/>
          </a:p>
          <a:p>
            <a:pPr marL="342680" indent="-342680">
              <a:defRPr/>
            </a:pPr>
            <a:r>
              <a:rPr lang="ja-JP" altLang="en-US" sz="1800" dirty="0" smtClean="0"/>
              <a:t>実施内容</a:t>
            </a:r>
            <a:endParaRPr lang="en-US" altLang="ja-JP" sz="1800" dirty="0" smtClean="0"/>
          </a:p>
          <a:p>
            <a:pPr marL="449263" lvl="1" indent="-361950">
              <a:defRPr/>
            </a:pPr>
            <a:r>
              <a:rPr lang="ja-JP" altLang="en-US" sz="1400" dirty="0" smtClean="0"/>
              <a:t>観光・防災・エリアマーケティング・インフラ整備をテーマに、自治体と連携し、データカタログ作成</a:t>
            </a:r>
            <a:endParaRPr lang="en-US" altLang="ja-JP" sz="1400" b="1" dirty="0" smtClean="0">
              <a:solidFill>
                <a:srgbClr val="FF0000"/>
              </a:solidFill>
            </a:endParaRPr>
          </a:p>
          <a:p>
            <a:pPr marL="711200" lvl="2" indent="-174625">
              <a:defRPr/>
            </a:pPr>
            <a:r>
              <a:rPr lang="ja-JP" altLang="en-US" sz="1200" dirty="0" smtClean="0">
                <a:latin typeface="HG丸ｺﾞｼｯｸM-PRO" pitchFamily="50" charset="-128"/>
                <a:ea typeface="HG丸ｺﾞｼｯｸM-PRO" pitchFamily="50" charset="-128"/>
              </a:rPr>
              <a:t>民間（ｇコンテンツ流通推進協議会など）から、ニーズを抽出（</a:t>
            </a:r>
            <a:r>
              <a:rPr lang="en-US" altLang="ja-JP" sz="1200" dirty="0" smtClean="0">
                <a:solidFill>
                  <a:srgbClr val="FF0000"/>
                </a:solidFill>
                <a:latin typeface="HG丸ｺﾞｼｯｸM-PRO" pitchFamily="50" charset="-128"/>
                <a:ea typeface="HG丸ｺﾞｼｯｸM-PRO" pitchFamily="50" charset="-128"/>
              </a:rPr>
              <a:t>140</a:t>
            </a:r>
            <a:r>
              <a:rPr lang="ja-JP" altLang="en-US" sz="1200" dirty="0" smtClean="0">
                <a:solidFill>
                  <a:srgbClr val="FF0000"/>
                </a:solidFill>
                <a:latin typeface="HG丸ｺﾞｼｯｸM-PRO" pitchFamily="50" charset="-128"/>
                <a:ea typeface="HG丸ｺﾞｼｯｸM-PRO" pitchFamily="50" charset="-128"/>
              </a:rPr>
              <a:t>項目</a:t>
            </a:r>
            <a:r>
              <a:rPr lang="ja-JP" altLang="en-US" sz="1200" dirty="0" smtClean="0">
                <a:latin typeface="HG丸ｺﾞｼｯｸM-PRO" pitchFamily="50" charset="-128"/>
                <a:ea typeface="HG丸ｺﾞｼｯｸM-PRO" pitchFamily="50" charset="-128"/>
              </a:rPr>
              <a:t>）</a:t>
            </a:r>
            <a:endParaRPr lang="en-US" altLang="ja-JP" sz="1200" dirty="0" smtClean="0">
              <a:latin typeface="HG丸ｺﾞｼｯｸM-PRO" pitchFamily="50" charset="-128"/>
              <a:ea typeface="HG丸ｺﾞｼｯｸM-PRO" pitchFamily="50" charset="-128"/>
            </a:endParaRPr>
          </a:p>
          <a:p>
            <a:pPr marL="711200" lvl="2" indent="-174625">
              <a:defRPr/>
            </a:pPr>
            <a:r>
              <a:rPr lang="ja-JP" altLang="en-US" sz="1200" dirty="0" smtClean="0">
                <a:latin typeface="HG丸ｺﾞｼｯｸM-PRO" pitchFamily="50" charset="-128"/>
                <a:ea typeface="HG丸ｺﾞｼｯｸM-PRO" pitchFamily="50" charset="-128"/>
              </a:rPr>
              <a:t>協力自治体（千葉県浦安市・流山市、東京都北区）が保有しているデータを抽出し、台帳毎に関連法制度によって、</a:t>
            </a:r>
            <a:r>
              <a:rPr lang="en-US" altLang="ja-JP" sz="1200" dirty="0" smtClean="0">
                <a:latin typeface="HG丸ｺﾞｼｯｸM-PRO" pitchFamily="50" charset="-128"/>
                <a:ea typeface="HG丸ｺﾞｼｯｸM-PRO" pitchFamily="50" charset="-128"/>
              </a:rPr>
              <a:t>2</a:t>
            </a:r>
            <a:r>
              <a:rPr lang="ja-JP" altLang="en-US" sz="1200" dirty="0" smtClean="0">
                <a:latin typeface="HG丸ｺﾞｼｯｸM-PRO" pitchFamily="50" charset="-128"/>
                <a:ea typeface="HG丸ｺﾞｼｯｸM-PRO" pitchFamily="50" charset="-128"/>
              </a:rPr>
              <a:t>次利用が可能かどうかを整理（</a:t>
            </a:r>
            <a:r>
              <a:rPr lang="en-US" altLang="ja-JP" sz="1200" dirty="0" smtClean="0">
                <a:solidFill>
                  <a:srgbClr val="FF0000"/>
                </a:solidFill>
                <a:latin typeface="HG丸ｺﾞｼｯｸM-PRO" pitchFamily="50" charset="-128"/>
                <a:ea typeface="HG丸ｺﾞｼｯｸM-PRO" pitchFamily="50" charset="-128"/>
              </a:rPr>
              <a:t>68</a:t>
            </a:r>
            <a:r>
              <a:rPr lang="ja-JP" altLang="en-US" sz="1200" dirty="0" smtClean="0">
                <a:solidFill>
                  <a:srgbClr val="FF0000"/>
                </a:solidFill>
                <a:latin typeface="HG丸ｺﾞｼｯｸM-PRO" pitchFamily="50" charset="-128"/>
                <a:ea typeface="HG丸ｺﾞｼｯｸM-PRO" pitchFamily="50" charset="-128"/>
              </a:rPr>
              <a:t>件</a:t>
            </a:r>
            <a:r>
              <a:rPr lang="ja-JP" altLang="en-US" sz="1200" dirty="0" smtClean="0">
                <a:latin typeface="HG丸ｺﾞｼｯｸM-PRO" pitchFamily="50" charset="-128"/>
                <a:ea typeface="HG丸ｺﾞｼｯｸM-PRO" pitchFamily="50" charset="-128"/>
              </a:rPr>
              <a:t>についてカタログ化を実施）</a:t>
            </a:r>
            <a:endParaRPr lang="en-US" altLang="ja-JP" sz="1200" dirty="0" smtClean="0">
              <a:latin typeface="HG丸ｺﾞｼｯｸM-PRO" pitchFamily="50" charset="-128"/>
              <a:ea typeface="HG丸ｺﾞｼｯｸM-PRO" pitchFamily="50" charset="-128"/>
            </a:endParaRPr>
          </a:p>
          <a:p>
            <a:pPr marL="1142269" lvl="2" indent="-228454">
              <a:defRPr/>
            </a:pPr>
            <a:endParaRPr lang="en-US" altLang="ja-JP" sz="1200" dirty="0" smtClean="0">
              <a:latin typeface="HG丸ｺﾞｼｯｸM-PRO" pitchFamily="50" charset="-128"/>
              <a:ea typeface="HG丸ｺﾞｼｯｸM-PRO" pitchFamily="50" charset="-128"/>
            </a:endParaRPr>
          </a:p>
          <a:p>
            <a:pPr marL="342680" indent="-342680">
              <a:defRPr/>
            </a:pPr>
            <a:endParaRPr lang="ja-JP" altLang="en-US" sz="1800" dirty="0"/>
          </a:p>
        </p:txBody>
      </p:sp>
      <p:graphicFrame>
        <p:nvGraphicFramePr>
          <p:cNvPr id="8" name="表 7"/>
          <p:cNvGraphicFramePr>
            <a:graphicFrameLocks noGrp="1"/>
          </p:cNvGraphicFramePr>
          <p:nvPr/>
        </p:nvGraphicFramePr>
        <p:xfrm>
          <a:off x="488950" y="2852738"/>
          <a:ext cx="8982075" cy="2163784"/>
        </p:xfrm>
        <a:graphic>
          <a:graphicData uri="http://schemas.openxmlformats.org/drawingml/2006/table">
            <a:tbl>
              <a:tblPr firstRow="1" bandRow="1">
                <a:tableStyleId>{5940675A-B579-460E-94D1-54222C63F5DA}</a:tableStyleId>
              </a:tblPr>
              <a:tblGrid>
                <a:gridCol w="1944019"/>
                <a:gridCol w="2003500"/>
                <a:gridCol w="2058018"/>
                <a:gridCol w="2976538"/>
              </a:tblGrid>
              <a:tr h="304723">
                <a:tc>
                  <a:txBody>
                    <a:bodyPr/>
                    <a:lstStyle/>
                    <a:p>
                      <a:pPr algn="ctr"/>
                      <a:r>
                        <a:rPr kumimoji="1" lang="ja-JP" altLang="en-US" sz="1400" b="0" dirty="0" smtClean="0">
                          <a:latin typeface="HG丸ｺﾞｼｯｸM-PRO" pitchFamily="50" charset="-128"/>
                          <a:ea typeface="HG丸ｺﾞｼｯｸM-PRO" pitchFamily="50" charset="-128"/>
                        </a:rPr>
                        <a:t>利用条件</a:t>
                      </a:r>
                      <a:endParaRPr kumimoji="1" lang="ja-JP" altLang="en-US" sz="1400" b="0" dirty="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400" b="0" dirty="0" smtClean="0">
                          <a:latin typeface="HG丸ｺﾞｼｯｸM-PRO" pitchFamily="50" charset="-128"/>
                          <a:ea typeface="HG丸ｺﾞｼｯｸM-PRO" pitchFamily="50" charset="-128"/>
                        </a:rPr>
                        <a:t>該当情報</a:t>
                      </a:r>
                      <a:endParaRPr kumimoji="1" lang="ja-JP" altLang="en-US" sz="1400" b="0" dirty="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HG丸ｺﾞｼｯｸM-PRO" pitchFamily="50" charset="-128"/>
                          <a:ea typeface="HG丸ｺﾞｼｯｸM-PRO" pitchFamily="50" charset="-128"/>
                        </a:rPr>
                        <a:t>オープンデータ</a:t>
                      </a:r>
                      <a:endParaRPr kumimoji="1" lang="ja-JP" altLang="en-US" sz="1400" b="0" dirty="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HG丸ｺﾞｼｯｸM-PRO" pitchFamily="50" charset="-128"/>
                          <a:ea typeface="HG丸ｺﾞｼｯｸM-PRO" pitchFamily="50" charset="-128"/>
                        </a:rPr>
                        <a:t>対策（案）</a:t>
                      </a:r>
                      <a:endParaRPr kumimoji="1" lang="ja-JP" altLang="en-US" sz="1400" b="1" dirty="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457121">
                <a:tc>
                  <a:txBody>
                    <a:bodyPr/>
                    <a:lstStyle/>
                    <a:p>
                      <a:r>
                        <a:rPr lang="ja-JP" altLang="en-US" sz="1200" b="0" dirty="0" smtClean="0">
                          <a:latin typeface="HG丸ｺﾞｼｯｸM-PRO" pitchFamily="50" charset="-128"/>
                          <a:ea typeface="HG丸ｺﾞｼｯｸM-PRO" pitchFamily="50" charset="-128"/>
                        </a:rPr>
                        <a:t>固有の法令規則等</a:t>
                      </a:r>
                      <a:r>
                        <a:rPr lang="ja-JP" altLang="en-US" sz="1200" b="0" baseline="30000" dirty="0" smtClean="0">
                          <a:latin typeface="HG丸ｺﾞｼｯｸM-PRO" pitchFamily="50" charset="-128"/>
                          <a:ea typeface="HG丸ｺﾞｼｯｸM-PRO" pitchFamily="50" charset="-128"/>
                        </a:rPr>
                        <a:t>１</a:t>
                      </a:r>
                      <a:r>
                        <a:rPr lang="ja-JP" altLang="en-US" sz="1200" b="0" dirty="0" smtClean="0">
                          <a:latin typeface="HG丸ｺﾞｼｯｸM-PRO" pitchFamily="50" charset="-128"/>
                          <a:ea typeface="HG丸ｺﾞｼｯｸM-PRO" pitchFamily="50" charset="-128"/>
                        </a:rPr>
                        <a:t>なし</a:t>
                      </a:r>
                      <a:endParaRPr lang="en-US" altLang="ja-JP" sz="1200" b="0" dirty="0" smtClean="0">
                        <a:latin typeface="HG丸ｺﾞｼｯｸM-PRO" pitchFamily="50" charset="-128"/>
                        <a:ea typeface="HG丸ｺﾞｼｯｸM-PRO" pitchFamily="50" charset="-128"/>
                      </a:endParaRPr>
                    </a:p>
                    <a:p>
                      <a:pPr algn="r"/>
                      <a:r>
                        <a:rPr lang="ja-JP" altLang="en-US" sz="1200" b="0" dirty="0" smtClean="0">
                          <a:latin typeface="HG丸ｺﾞｼｯｸM-PRO" pitchFamily="50" charset="-128"/>
                          <a:ea typeface="HG丸ｺﾞｼｯｸM-PRO" pitchFamily="50" charset="-128"/>
                        </a:rPr>
                        <a:t>（</a:t>
                      </a:r>
                      <a:r>
                        <a:rPr lang="en-US" altLang="ja-JP" sz="1200" b="0" dirty="0" smtClean="0">
                          <a:latin typeface="HG丸ｺﾞｼｯｸM-PRO" pitchFamily="50" charset="-128"/>
                          <a:ea typeface="HG丸ｺﾞｼｯｸM-PRO" pitchFamily="50" charset="-128"/>
                        </a:rPr>
                        <a:t>23</a:t>
                      </a:r>
                      <a:r>
                        <a:rPr lang="ja-JP" altLang="en-US" sz="1200" b="0" dirty="0" smtClean="0">
                          <a:latin typeface="HG丸ｺﾞｼｯｸM-PRO" pitchFamily="50" charset="-128"/>
                          <a:ea typeface="HG丸ｺﾞｼｯｸM-PRO" pitchFamily="50" charset="-128"/>
                        </a:rPr>
                        <a:t>項目）</a:t>
                      </a:r>
                      <a:endParaRPr lang="ja-JP" altLang="en-US" sz="1200" b="0" dirty="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000" b="0" dirty="0" smtClean="0">
                          <a:latin typeface="HG丸ｺﾞｼｯｸM-PRO" pitchFamily="50" charset="-128"/>
                          <a:ea typeface="HG丸ｺﾞｼｯｸM-PRO" pitchFamily="50" charset="-128"/>
                        </a:rPr>
                        <a:t>観光パンフレット、</a:t>
                      </a:r>
                      <a:r>
                        <a:rPr lang="en-US" altLang="ja-JP" sz="1000" b="0" dirty="0" smtClean="0">
                          <a:latin typeface="HG丸ｺﾞｼｯｸM-PRO" pitchFamily="50" charset="-128"/>
                          <a:ea typeface="HG丸ｺﾞｼｯｸM-PRO" pitchFamily="50" charset="-128"/>
                        </a:rPr>
                        <a:t>AED</a:t>
                      </a:r>
                    </a:p>
                    <a:p>
                      <a:r>
                        <a:rPr lang="ja-JP" altLang="en-US" sz="1000" b="0" dirty="0" smtClean="0">
                          <a:latin typeface="HG丸ｺﾞｼｯｸM-PRO" pitchFamily="50" charset="-128"/>
                          <a:ea typeface="HG丸ｺﾞｼｯｸM-PRO" pitchFamily="50" charset="-128"/>
                        </a:rPr>
                        <a:t>消火器、コミュニティバス　等</a:t>
                      </a: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itchFamily="2" charset="2"/>
                        <a:buNone/>
                      </a:pPr>
                      <a:r>
                        <a:rPr kumimoji="1" lang="ja-JP" altLang="en-US" sz="1200" b="0" dirty="0" smtClean="0">
                          <a:latin typeface="HG丸ｺﾞｼｯｸM-PRO" pitchFamily="50" charset="-128"/>
                          <a:ea typeface="HG丸ｺﾞｼｯｸM-PRO" pitchFamily="50" charset="-128"/>
                        </a:rPr>
                        <a:t>自治体判断で整備しており、オープンデータ化可能。</a:t>
                      </a:r>
                      <a:endParaRPr kumimoji="1" lang="en-US" altLang="ja-JP" sz="1200" b="0" dirty="0" smtClean="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Wingdings" pitchFamily="2" charset="2"/>
                        <a:buNone/>
                      </a:pPr>
                      <a:r>
                        <a:rPr kumimoji="1" lang="ja-JP" altLang="en-US" sz="1200" b="0" dirty="0" smtClean="0">
                          <a:latin typeface="HG丸ｺﾞｼｯｸM-PRO" pitchFamily="50" charset="-128"/>
                          <a:ea typeface="HG丸ｺﾞｼｯｸM-PRO" pitchFamily="50" charset="-128"/>
                        </a:rPr>
                        <a:t>１．データの作成方法のマニュアル整備</a:t>
                      </a:r>
                      <a:endParaRPr kumimoji="1" lang="en-US" altLang="ja-JP" sz="1200" b="0" dirty="0" smtClean="0">
                        <a:latin typeface="HG丸ｺﾞｼｯｸM-PRO" pitchFamily="50" charset="-128"/>
                        <a:ea typeface="HG丸ｺﾞｼｯｸM-PRO" pitchFamily="50" charset="-128"/>
                      </a:endParaRPr>
                    </a:p>
                    <a:p>
                      <a:pPr marL="0" indent="0">
                        <a:buFont typeface="Wingdings" pitchFamily="2" charset="2"/>
                        <a:buNone/>
                      </a:pPr>
                      <a:r>
                        <a:rPr kumimoji="1" lang="ja-JP" altLang="en-US" sz="1200" b="0" dirty="0" smtClean="0">
                          <a:latin typeface="HG丸ｺﾞｼｯｸM-PRO" pitchFamily="50" charset="-128"/>
                          <a:ea typeface="HG丸ｺﾞｼｯｸM-PRO" pitchFamily="50" charset="-128"/>
                        </a:rPr>
                        <a:t>２．支援ツールの配布</a:t>
                      </a:r>
                      <a:endParaRPr kumimoji="1" lang="en-US" altLang="ja-JP" sz="1200" b="0" dirty="0" smtClean="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560">
                <a:tc>
                  <a:txBody>
                    <a:bodyPr/>
                    <a:lstStyle/>
                    <a:p>
                      <a:pPr marL="0" marR="0" indent="0" algn="l" defTabSz="913815"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HG丸ｺﾞｼｯｸM-PRO" pitchFamily="50" charset="-128"/>
                          <a:ea typeface="HG丸ｺﾞｼｯｸM-PRO" pitchFamily="50" charset="-128"/>
                        </a:rPr>
                        <a:t>固有の法令規則等</a:t>
                      </a:r>
                      <a:r>
                        <a:rPr lang="ja-JP" altLang="en-US" sz="1200" b="0" baseline="30000" dirty="0" smtClean="0">
                          <a:latin typeface="HG丸ｺﾞｼｯｸM-PRO" pitchFamily="50" charset="-128"/>
                          <a:ea typeface="HG丸ｺﾞｼｯｸM-PRO" pitchFamily="50" charset="-128"/>
                        </a:rPr>
                        <a:t>１</a:t>
                      </a:r>
                      <a:r>
                        <a:rPr kumimoji="1" lang="ja-JP" altLang="en-US" sz="1200" b="0" dirty="0" smtClean="0">
                          <a:latin typeface="HG丸ｺﾞｼｯｸM-PRO" pitchFamily="50" charset="-128"/>
                          <a:ea typeface="HG丸ｺﾞｼｯｸM-PRO" pitchFamily="50" charset="-128"/>
                        </a:rPr>
                        <a:t>に提供</a:t>
                      </a:r>
                      <a:r>
                        <a:rPr kumimoji="1" lang="ja-JP" altLang="en-US" sz="1200" b="0" baseline="30000" dirty="0" smtClean="0">
                          <a:latin typeface="HG丸ｺﾞｼｯｸM-PRO" pitchFamily="50" charset="-128"/>
                          <a:ea typeface="HG丸ｺﾞｼｯｸM-PRO" pitchFamily="50" charset="-128"/>
                        </a:rPr>
                        <a:t>２</a:t>
                      </a:r>
                      <a:r>
                        <a:rPr kumimoji="1" lang="ja-JP" altLang="en-US" sz="1200" b="0" dirty="0" smtClean="0">
                          <a:latin typeface="HG丸ｺﾞｼｯｸM-PRO" pitchFamily="50" charset="-128"/>
                          <a:ea typeface="HG丸ｺﾞｼｯｸM-PRO" pitchFamily="50" charset="-128"/>
                        </a:rPr>
                        <a:t>規定なし（</a:t>
                      </a:r>
                      <a:r>
                        <a:rPr kumimoji="1" lang="en-US" altLang="ja-JP" sz="1200" b="0" dirty="0" smtClean="0">
                          <a:latin typeface="HG丸ｺﾞｼｯｸM-PRO" pitchFamily="50" charset="-128"/>
                          <a:ea typeface="HG丸ｺﾞｼｯｸM-PRO" pitchFamily="50" charset="-128"/>
                        </a:rPr>
                        <a:t>19</a:t>
                      </a:r>
                      <a:r>
                        <a:rPr kumimoji="1" lang="zh-TW" altLang="en-US" sz="1200" b="0" dirty="0" smtClean="0">
                          <a:latin typeface="HG丸ｺﾞｼｯｸM-PRO" pitchFamily="50" charset="-128"/>
                          <a:ea typeface="HG丸ｺﾞｼｯｸM-PRO" pitchFamily="50" charset="-128"/>
                        </a:rPr>
                        <a:t>項目</a:t>
                      </a:r>
                      <a:r>
                        <a:rPr kumimoji="1" lang="ja-JP" altLang="en-US" sz="1200" b="0" dirty="0" smtClean="0">
                          <a:latin typeface="HG丸ｺﾞｼｯｸM-PRO" pitchFamily="50" charset="-128"/>
                          <a:ea typeface="HG丸ｺﾞｼｯｸM-PRO" pitchFamily="50" charset="-128"/>
                        </a:rPr>
                        <a:t>）</a:t>
                      </a:r>
                      <a:endParaRPr kumimoji="1" lang="ja-JP" altLang="en-US" sz="1200" b="0" dirty="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smtClean="0">
                          <a:latin typeface="HG丸ｺﾞｼｯｸM-PRO" pitchFamily="50" charset="-128"/>
                          <a:ea typeface="HG丸ｺﾞｼｯｸM-PRO" pitchFamily="50" charset="-128"/>
                        </a:rPr>
                        <a:t>路外駐車場設置届</a:t>
                      </a:r>
                      <a:endParaRPr kumimoji="1" lang="en-US" altLang="ja-JP" sz="1000" b="0" dirty="0" smtClean="0">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smtClean="0">
                          <a:latin typeface="HG丸ｺﾞｼｯｸM-PRO" pitchFamily="50" charset="-128"/>
                          <a:ea typeface="HG丸ｺﾞｼｯｸM-PRO" pitchFamily="50" charset="-128"/>
                        </a:rPr>
                        <a:t>道路占用許可申請書</a:t>
                      </a:r>
                      <a:endParaRPr kumimoji="1" lang="en-US" altLang="ja-JP" sz="1000" b="0" dirty="0" smtClean="0">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smtClean="0">
                          <a:latin typeface="HG丸ｺﾞｼｯｸM-PRO" pitchFamily="50" charset="-128"/>
                          <a:ea typeface="HG丸ｺﾞｼｯｸM-PRO" pitchFamily="50" charset="-128"/>
                        </a:rPr>
                        <a:t>都市計画基礎調査　</a:t>
                      </a:r>
                      <a:r>
                        <a:rPr kumimoji="1" lang="ja-JP" altLang="en-US" sz="1000" b="0" dirty="0" smtClean="0">
                          <a:latin typeface="HG丸ｺﾞｼｯｸM-PRO" pitchFamily="50" charset="-128"/>
                          <a:ea typeface="HG丸ｺﾞｼｯｸM-PRO" pitchFamily="50" charset="-128"/>
                        </a:rPr>
                        <a:t>　</a:t>
                      </a:r>
                      <a:r>
                        <a:rPr kumimoji="1" lang="zh-TW" altLang="en-US" sz="1000" b="0" dirty="0" smtClean="0">
                          <a:latin typeface="HG丸ｺﾞｼｯｸM-PRO" pitchFamily="50" charset="-128"/>
                          <a:ea typeface="HG丸ｺﾞｼｯｸM-PRO" pitchFamily="50" charset="-128"/>
                        </a:rPr>
                        <a:t>等</a:t>
                      </a:r>
                      <a:endParaRPr kumimoji="1" lang="ja-JP" altLang="en-US" sz="1000" b="0" dirty="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indent="0">
                        <a:buFont typeface="Wingdings" pitchFamily="2" charset="2"/>
                        <a:buNone/>
                      </a:pPr>
                      <a:r>
                        <a:rPr kumimoji="1" lang="ja-JP" altLang="en-US" sz="1200" b="0" dirty="0" smtClean="0">
                          <a:latin typeface="HG丸ｺﾞｼｯｸM-PRO" pitchFamily="50" charset="-128"/>
                          <a:ea typeface="HG丸ｺﾞｼｯｸM-PRO" pitchFamily="50" charset="-128"/>
                        </a:rPr>
                        <a:t>固有の法令に基づいて整備等しているものは、目的外利用にあたる可能性があるため、地方自治体判断で出しにくい。</a:t>
                      </a:r>
                      <a:endParaRPr kumimoji="1" lang="en-US" altLang="ja-JP" sz="1200" b="0" dirty="0" smtClean="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285750" indent="-285750">
                        <a:buFont typeface="Wingdings" pitchFamily="2" charset="2"/>
                        <a:buNone/>
                      </a:pPr>
                      <a:r>
                        <a:rPr kumimoji="1" lang="ja-JP" altLang="en-US" sz="1200" b="0" dirty="0" smtClean="0">
                          <a:latin typeface="HG丸ｺﾞｼｯｸM-PRO" pitchFamily="50" charset="-128"/>
                          <a:ea typeface="HG丸ｺﾞｼｯｸM-PRO" pitchFamily="50" charset="-128"/>
                        </a:rPr>
                        <a:t>１．情報提供（２次利用）の指針作成</a:t>
                      </a:r>
                      <a:endParaRPr kumimoji="1" lang="en-US" altLang="ja-JP" sz="1200" b="0" dirty="0" smtClean="0">
                        <a:latin typeface="HG丸ｺﾞｼｯｸM-PRO" pitchFamily="50" charset="-128"/>
                        <a:ea typeface="HG丸ｺﾞｼｯｸM-PRO" pitchFamily="50" charset="-128"/>
                      </a:endParaRPr>
                    </a:p>
                    <a:p>
                      <a:pPr marL="285750" indent="-285750">
                        <a:buFont typeface="Wingdings" pitchFamily="2" charset="2"/>
                        <a:buNone/>
                      </a:pPr>
                      <a:r>
                        <a:rPr kumimoji="1" lang="ja-JP" altLang="en-US" sz="1200" b="0" dirty="0" smtClean="0">
                          <a:latin typeface="HG丸ｺﾞｼｯｸM-PRO" pitchFamily="50" charset="-128"/>
                          <a:ea typeface="HG丸ｺﾞｼｯｸM-PRO" pitchFamily="50" charset="-128"/>
                        </a:rPr>
                        <a:t>２．データ作成方法のマニュアル整備</a:t>
                      </a:r>
                      <a:endParaRPr kumimoji="1" lang="en-US" altLang="ja-JP" sz="1200" b="0" dirty="0" smtClean="0">
                        <a:latin typeface="HG丸ｺﾞｼｯｸM-PRO" pitchFamily="50" charset="-128"/>
                        <a:ea typeface="HG丸ｺﾞｼｯｸM-PRO" pitchFamily="50" charset="-128"/>
                      </a:endParaRPr>
                    </a:p>
                    <a:p>
                      <a:pPr marL="285750" indent="-285750">
                        <a:buFont typeface="Wingdings" pitchFamily="2" charset="2"/>
                        <a:buNone/>
                      </a:pPr>
                      <a:r>
                        <a:rPr kumimoji="1" lang="ja-JP" altLang="en-US" sz="1200" b="0" dirty="0" smtClean="0">
                          <a:latin typeface="HG丸ｺﾞｼｯｸM-PRO" pitchFamily="50" charset="-128"/>
                          <a:ea typeface="HG丸ｺﾞｼｯｸM-PRO" pitchFamily="50" charset="-128"/>
                        </a:rPr>
                        <a:t>３．支援ツールの配布</a:t>
                      </a:r>
                      <a:endParaRPr kumimoji="1" lang="en-US" altLang="ja-JP" sz="1200" b="0" dirty="0" smtClean="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3357">
                <a:tc>
                  <a:txBody>
                    <a:bodyPr/>
                    <a:lstStyle/>
                    <a:p>
                      <a:pPr marL="0" marR="0" indent="0" algn="l" defTabSz="913815"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HG丸ｺﾞｼｯｸM-PRO" pitchFamily="50" charset="-128"/>
                          <a:ea typeface="HG丸ｺﾞｼｯｸM-PRO" pitchFamily="50" charset="-128"/>
                        </a:rPr>
                        <a:t>固有の法令規則等</a:t>
                      </a:r>
                      <a:r>
                        <a:rPr lang="ja-JP" altLang="en-US" sz="1200" b="0" baseline="30000" dirty="0" smtClean="0">
                          <a:latin typeface="HG丸ｺﾞｼｯｸM-PRO" pitchFamily="50" charset="-128"/>
                          <a:ea typeface="HG丸ｺﾞｼｯｸM-PRO" pitchFamily="50" charset="-128"/>
                        </a:rPr>
                        <a:t>１</a:t>
                      </a:r>
                      <a:r>
                        <a:rPr kumimoji="1" lang="ja-JP" altLang="en-US" sz="1200" b="0" dirty="0" smtClean="0">
                          <a:latin typeface="HG丸ｺﾞｼｯｸM-PRO" pitchFamily="50" charset="-128"/>
                          <a:ea typeface="HG丸ｺﾞｼｯｸM-PRO" pitchFamily="50" charset="-128"/>
                        </a:rPr>
                        <a:t>に基づいて提供</a:t>
                      </a:r>
                      <a:r>
                        <a:rPr kumimoji="1" lang="ja-JP" altLang="en-US" sz="1200" b="0" baseline="30000" dirty="0" smtClean="0">
                          <a:latin typeface="HG丸ｺﾞｼｯｸM-PRO" pitchFamily="50" charset="-128"/>
                          <a:ea typeface="HG丸ｺﾞｼｯｸM-PRO" pitchFamily="50" charset="-128"/>
                        </a:rPr>
                        <a:t>２</a:t>
                      </a:r>
                      <a:r>
                        <a:rPr kumimoji="1" lang="ja-JP" altLang="en-US" sz="1200" b="0" dirty="0" smtClean="0">
                          <a:latin typeface="HG丸ｺﾞｼｯｸM-PRO" pitchFamily="50" charset="-128"/>
                          <a:ea typeface="HG丸ｺﾞｼｯｸM-PRO" pitchFamily="50" charset="-128"/>
                        </a:rPr>
                        <a:t>可能</a:t>
                      </a:r>
                      <a:endParaRPr kumimoji="1" lang="en-US" altLang="ja-JP" sz="1200" b="0" dirty="0" smtClean="0">
                        <a:latin typeface="HG丸ｺﾞｼｯｸM-PRO" pitchFamily="50" charset="-128"/>
                        <a:ea typeface="HG丸ｺﾞｼｯｸM-PRO" pitchFamily="50" charset="-128"/>
                      </a:endParaRPr>
                    </a:p>
                    <a:p>
                      <a:pPr marL="0" marR="0" indent="0" algn="r" defTabSz="913815"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HG丸ｺﾞｼｯｸM-PRO" pitchFamily="50" charset="-128"/>
                          <a:ea typeface="HG丸ｺﾞｼｯｸM-PRO" pitchFamily="50" charset="-128"/>
                        </a:rPr>
                        <a:t>（</a:t>
                      </a:r>
                      <a:r>
                        <a:rPr kumimoji="1" lang="en-US" altLang="ja-JP" sz="1200" b="0" dirty="0" smtClean="0">
                          <a:latin typeface="HG丸ｺﾞｼｯｸM-PRO" pitchFamily="50" charset="-128"/>
                          <a:ea typeface="HG丸ｺﾞｼｯｸM-PRO" pitchFamily="50" charset="-128"/>
                        </a:rPr>
                        <a:t>17</a:t>
                      </a:r>
                      <a:r>
                        <a:rPr kumimoji="1" lang="ja-JP" altLang="en-US" sz="1200" b="0" dirty="0" smtClean="0">
                          <a:latin typeface="HG丸ｺﾞｼｯｸM-PRO" pitchFamily="50" charset="-128"/>
                          <a:ea typeface="HG丸ｺﾞｼｯｸM-PRO" pitchFamily="50" charset="-128"/>
                        </a:rPr>
                        <a:t>項目）</a:t>
                      </a:r>
                      <a:endParaRPr kumimoji="1" lang="ja-JP" altLang="en-US" sz="1200" b="0" dirty="0">
                        <a:latin typeface="HG丸ｺﾞｼｯｸM-PRO" pitchFamily="50" charset="-128"/>
                        <a:ea typeface="HG丸ｺﾞｼｯｸM-PRO" pitchFamily="50" charset="-128"/>
                      </a:endParaRP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smtClean="0">
                          <a:latin typeface="HG丸ｺﾞｼｯｸM-PRO" pitchFamily="50" charset="-128"/>
                          <a:ea typeface="HG丸ｺﾞｼｯｸM-PRO" pitchFamily="50" charset="-128"/>
                        </a:rPr>
                        <a:t>市町村地域防災計画</a:t>
                      </a:r>
                    </a:p>
                    <a:p>
                      <a:r>
                        <a:rPr kumimoji="1" lang="ja-JP" altLang="en-US" sz="1000" b="0" dirty="0" smtClean="0">
                          <a:latin typeface="HG丸ｺﾞｼｯｸM-PRO" pitchFamily="50" charset="-128"/>
                          <a:ea typeface="HG丸ｺﾞｼｯｸM-PRO" pitchFamily="50" charset="-128"/>
                        </a:rPr>
                        <a:t>交通バリアフリー基本構想</a:t>
                      </a:r>
                    </a:p>
                    <a:p>
                      <a:r>
                        <a:rPr kumimoji="1" lang="ja-JP" altLang="en-US" sz="1000" b="0" dirty="0" smtClean="0">
                          <a:latin typeface="HG丸ｺﾞｼｯｸM-PRO" pitchFamily="50" charset="-128"/>
                          <a:ea typeface="HG丸ｺﾞｼｯｸM-PRO" pitchFamily="50" charset="-128"/>
                        </a:rPr>
                        <a:t>洪水ハザードマップ</a:t>
                      </a:r>
                    </a:p>
                    <a:p>
                      <a:r>
                        <a:rPr kumimoji="1" lang="ja-JP" altLang="en-US" sz="1000" b="0" dirty="0" smtClean="0">
                          <a:latin typeface="HG丸ｺﾞｼｯｸM-PRO" pitchFamily="50" charset="-128"/>
                          <a:ea typeface="HG丸ｺﾞｼｯｸM-PRO" pitchFamily="50" charset="-128"/>
                        </a:rPr>
                        <a:t>道路台帳、都市公園台帳</a:t>
                      </a:r>
                    </a:p>
                    <a:p>
                      <a:r>
                        <a:rPr kumimoji="1" lang="ja-JP" altLang="en-US" sz="1000" b="0" dirty="0" smtClean="0">
                          <a:latin typeface="HG丸ｺﾞｼｯｸM-PRO" pitchFamily="50" charset="-128"/>
                          <a:ea typeface="HG丸ｺﾞｼｯｸM-PRO" pitchFamily="50" charset="-128"/>
                        </a:rPr>
                        <a:t>都市計画図、下水道台帳　等</a:t>
                      </a:r>
                    </a:p>
                  </a:txBody>
                  <a:tcPr marL="91411" marR="91411"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indent="0">
                        <a:buFont typeface="Wingdings" pitchFamily="2" charset="2"/>
                        <a:buNone/>
                      </a:pPr>
                      <a:endParaRPr kumimoji="1" lang="ja-JP" altLang="en-US" sz="1400" dirty="0">
                        <a:latin typeface="HG丸ｺﾞｼｯｸM-PRO" pitchFamily="50" charset="-128"/>
                        <a:ea typeface="HG丸ｺﾞｼｯｸM-PRO" pitchFamily="50" charset="-128"/>
                      </a:endParaRPr>
                    </a:p>
                  </a:txBody>
                  <a:tcPr marL="91426" marR="91426" marT="45718" marB="45718"/>
                </a:tc>
                <a:tc vMerge="1">
                  <a:txBody>
                    <a:bodyPr/>
                    <a:lstStyle/>
                    <a:p>
                      <a:endParaRPr kumimoji="1" lang="ja-JP" altLang="en-US"/>
                    </a:p>
                  </a:txBody>
                  <a:tcPr/>
                </a:tc>
              </a:tr>
            </a:tbl>
          </a:graphicData>
        </a:graphic>
      </p:graphicFrame>
      <p:sp>
        <p:nvSpPr>
          <p:cNvPr id="9246" name="コンテンツ プレースホルダ 22"/>
          <p:cNvSpPr txBox="1">
            <a:spLocks/>
          </p:cNvSpPr>
          <p:nvPr/>
        </p:nvSpPr>
        <p:spPr bwMode="auto">
          <a:xfrm>
            <a:off x="273050" y="5516563"/>
            <a:ext cx="93599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dbl">
                <a:solidFill>
                  <a:srgbClr val="000000"/>
                </a:solidFill>
                <a:miter lim="800000"/>
                <a:headEnd/>
                <a:tailEnd/>
              </a14:hiddenLine>
            </a:ext>
          </a:extLst>
        </p:spPr>
        <p:txBody>
          <a:bodyPr/>
          <a:lstStyle>
            <a:lvl1pPr marL="341313" indent="-341313"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536575" indent="-36195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a:spcBef>
                <a:spcPct val="20000"/>
              </a:spcBef>
              <a:buFont typeface="Wingdings" pitchFamily="2" charset="2"/>
              <a:buChar char="n"/>
            </a:pPr>
            <a:r>
              <a:rPr lang="ja-JP" altLang="en-US" sz="1800" b="0">
                <a:solidFill>
                  <a:schemeClr val="tx1"/>
                </a:solidFill>
                <a:latin typeface="HG丸ｺﾞｼｯｸM-PRO" pitchFamily="50" charset="-128"/>
                <a:ea typeface="HG丸ｺﾞｼｯｸM-PRO" pitchFamily="50" charset="-128"/>
              </a:rPr>
              <a:t> モデル実証</a:t>
            </a:r>
            <a:endParaRPr lang="en-US" altLang="ja-JP" sz="2000" b="0">
              <a:solidFill>
                <a:schemeClr val="tx1"/>
              </a:solidFill>
              <a:latin typeface="HG丸ｺﾞｼｯｸM-PRO" pitchFamily="50" charset="-128"/>
              <a:ea typeface="HG丸ｺﾞｼｯｸM-PRO" pitchFamily="50" charset="-128"/>
            </a:endParaRPr>
          </a:p>
          <a:p>
            <a:pPr lvl="2">
              <a:spcBef>
                <a:spcPct val="20000"/>
              </a:spcBef>
              <a:buFont typeface="Wingdings" pitchFamily="2" charset="2"/>
              <a:buChar char="Ø"/>
            </a:pPr>
            <a:r>
              <a:rPr lang="ja-JP" altLang="en-US" b="0">
                <a:solidFill>
                  <a:schemeClr val="tx1"/>
                </a:solidFill>
                <a:latin typeface="HG丸ｺﾞｼｯｸM-PRO" pitchFamily="50" charset="-128"/>
                <a:ea typeface="HG丸ｺﾞｼｯｸM-PRO" pitchFamily="50" charset="-128"/>
                <a:cs typeface="ＭＳ Ｐゴシック" charset="-128"/>
              </a:rPr>
              <a:t>東京都北区が保有している公共データ（観光・防災）の一部を使用して、データ公開に関する作業コストの把握コンテンツ入手、加工コスト圧縮等の観点から、実証実験を実施。</a:t>
            </a:r>
          </a:p>
        </p:txBody>
      </p:sp>
      <p:sp>
        <p:nvSpPr>
          <p:cNvPr id="9247" name="テキスト ボックス 9"/>
          <p:cNvSpPr txBox="1">
            <a:spLocks noChangeArrowheads="1"/>
          </p:cNvSpPr>
          <p:nvPr/>
        </p:nvSpPr>
        <p:spPr bwMode="auto">
          <a:xfrm>
            <a:off x="587375" y="4989513"/>
            <a:ext cx="74596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r>
              <a:rPr lang="en-US" altLang="ja-JP" b="0">
                <a:solidFill>
                  <a:schemeClr val="tx1"/>
                </a:solidFill>
                <a:latin typeface="ＭＳ Ｐゴシック" charset="-128"/>
              </a:rPr>
              <a:t>※</a:t>
            </a:r>
            <a:r>
              <a:rPr lang="ja-JP" altLang="en-US" b="0">
                <a:solidFill>
                  <a:schemeClr val="tx1"/>
                </a:solidFill>
                <a:latin typeface="ＭＳ Ｐゴシック" charset="-128"/>
              </a:rPr>
              <a:t>この他、固有の法令規則により提供が不可が</a:t>
            </a:r>
            <a:r>
              <a:rPr lang="en-US" altLang="ja-JP" b="0">
                <a:solidFill>
                  <a:schemeClr val="tx1"/>
                </a:solidFill>
                <a:latin typeface="ＭＳ Ｐゴシック" charset="-128"/>
              </a:rPr>
              <a:t>1</a:t>
            </a:r>
            <a:r>
              <a:rPr lang="ja-JP" altLang="en-US" b="0">
                <a:solidFill>
                  <a:schemeClr val="tx1"/>
                </a:solidFill>
                <a:latin typeface="ＭＳ Ｐゴシック" charset="-128"/>
              </a:rPr>
              <a:t>件（人口動態調査）。要確認が</a:t>
            </a:r>
            <a:r>
              <a:rPr lang="en-US" altLang="ja-JP" b="0">
                <a:solidFill>
                  <a:schemeClr val="tx1"/>
                </a:solidFill>
                <a:latin typeface="ＭＳ Ｐゴシック" charset="-128"/>
              </a:rPr>
              <a:t>8</a:t>
            </a:r>
            <a:r>
              <a:rPr lang="ja-JP" altLang="en-US" b="0">
                <a:solidFill>
                  <a:schemeClr val="tx1"/>
                </a:solidFill>
                <a:latin typeface="ＭＳ Ｐゴシック" charset="-128"/>
              </a:rPr>
              <a:t>件となっている。</a:t>
            </a:r>
            <a:endParaRPr lang="en-US" altLang="ja-JP" b="0">
              <a:solidFill>
                <a:schemeClr val="tx1"/>
              </a:solidFill>
              <a:latin typeface="ＭＳ Ｐゴシック" charset="-128"/>
            </a:endParaRPr>
          </a:p>
          <a:p>
            <a:pPr eaLnBrk="1" hangingPunct="1"/>
            <a:r>
              <a:rPr lang="en-US" altLang="ja-JP" b="0">
                <a:solidFill>
                  <a:schemeClr val="tx1"/>
                </a:solidFill>
                <a:latin typeface="ＭＳ Ｐゴシック" charset="-128"/>
              </a:rPr>
              <a:t>※140</a:t>
            </a:r>
            <a:r>
              <a:rPr lang="ja-JP" altLang="en-US" b="0">
                <a:solidFill>
                  <a:schemeClr val="tx1"/>
                </a:solidFill>
                <a:latin typeface="ＭＳ Ｐゴシック" charset="-128"/>
              </a:rPr>
              <a:t>項目のニーズに対して、調査対象部局に該当する公共データがなかったニーズは</a:t>
            </a:r>
            <a:r>
              <a:rPr lang="en-US" altLang="ja-JP" b="0">
                <a:solidFill>
                  <a:schemeClr val="tx1"/>
                </a:solidFill>
                <a:latin typeface="ＭＳ Ｐゴシック" charset="-128"/>
              </a:rPr>
              <a:t>78</a:t>
            </a:r>
            <a:r>
              <a:rPr lang="ja-JP" altLang="en-US" b="0">
                <a:solidFill>
                  <a:schemeClr val="tx1"/>
                </a:solidFill>
                <a:latin typeface="ＭＳ Ｐゴシック" charset="-128"/>
              </a:rPr>
              <a:t>項目。</a:t>
            </a:r>
          </a:p>
        </p:txBody>
      </p:sp>
      <p:sp>
        <p:nvSpPr>
          <p:cNvPr id="9248" name="正方形/長方形 2"/>
          <p:cNvSpPr>
            <a:spLocks noChangeArrowheads="1"/>
          </p:cNvSpPr>
          <p:nvPr/>
        </p:nvSpPr>
        <p:spPr bwMode="auto">
          <a:xfrm>
            <a:off x="287338" y="6423025"/>
            <a:ext cx="93456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1200" b="0"/>
              <a:t>１：</a:t>
            </a:r>
            <a:r>
              <a:rPr lang="ja-JP" altLang="ja-JP" sz="1200" b="0"/>
              <a:t>当該公共データの整備・管理・更新・提供に言及する文書（法律、施行令、施行規則、条例、通達、指針、手引き、ガイドブック等）</a:t>
            </a:r>
            <a:r>
              <a:rPr lang="ja-JP" altLang="en-US" sz="1200" b="0"/>
              <a:t>によるもの</a:t>
            </a:r>
            <a:endParaRPr lang="ja-JP" altLang="ja-JP" sz="1200" b="0"/>
          </a:p>
          <a:p>
            <a:r>
              <a:rPr lang="ja-JP" altLang="en-US" sz="1200" b="0"/>
              <a:t>２：</a:t>
            </a:r>
            <a:r>
              <a:rPr lang="ja-JP" altLang="ja-JP" sz="1200" b="0"/>
              <a:t>「提供」には当該公共データの外部への提供に係る内容（「公表」「閲覧」「縦覧」「写しの交付」等）が含まれ</a:t>
            </a:r>
            <a:r>
              <a:rPr lang="ja-JP" altLang="en-US" sz="1200" b="0"/>
              <a:t>る</a:t>
            </a:r>
            <a:r>
              <a:rPr lang="ja-JP" altLang="ja-JP" sz="1200" b="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idx="4294967295"/>
          </p:nvPr>
        </p:nvSpPr>
        <p:spPr/>
        <p:txBody>
          <a:bodyPr lIns="87202" tIns="43603" rIns="87202" bIns="43603"/>
          <a:lstStyle/>
          <a:p>
            <a:r>
              <a:rPr kumimoji="1" lang="ja-JP" altLang="en-US" sz="2300" smtClean="0"/>
              <a:t>アイディアボックス等によるニーズ・アイディアの把握</a:t>
            </a:r>
            <a:endParaRPr kumimoji="1" lang="en-US" altLang="ja-JP" smtClean="0"/>
          </a:p>
        </p:txBody>
      </p:sp>
      <p:sp>
        <p:nvSpPr>
          <p:cNvPr id="10243" name="コンテンツ プレースホルダー 2"/>
          <p:cNvSpPr>
            <a:spLocks noGrp="1"/>
          </p:cNvSpPr>
          <p:nvPr>
            <p:ph idx="4294967295"/>
          </p:nvPr>
        </p:nvSpPr>
        <p:spPr>
          <a:xfrm>
            <a:off x="350838" y="898525"/>
            <a:ext cx="9155112" cy="1511300"/>
          </a:xfrm>
        </p:spPr>
        <p:txBody>
          <a:bodyPr lIns="87202" tIns="43603" rIns="87202" bIns="43603"/>
          <a:lstStyle/>
          <a:p>
            <a:pPr marL="325438" indent="-325438"/>
            <a:r>
              <a:rPr lang="ja-JP" altLang="ja-JP" sz="1700" smtClean="0"/>
              <a:t>国民や企業から広くアイディアを募るサイトであるアイディアボックスを使</a:t>
            </a:r>
            <a:r>
              <a:rPr lang="ja-JP" altLang="en-US" sz="1700" smtClean="0"/>
              <a:t>い</a:t>
            </a:r>
            <a:r>
              <a:rPr lang="ja-JP" altLang="ja-JP" sz="1700" smtClean="0"/>
              <a:t>、オープンデータに関する幅広い議論を</a:t>
            </a:r>
            <a:r>
              <a:rPr lang="ja-JP" altLang="en-US" sz="1700" smtClean="0"/>
              <a:t>実施。</a:t>
            </a:r>
            <a:endParaRPr lang="en-US" altLang="ja-JP" sz="1700" smtClean="0"/>
          </a:p>
          <a:p>
            <a:pPr marL="325438" indent="-325438"/>
            <a:r>
              <a:rPr lang="ja-JP" altLang="en-US" sz="1700" smtClean="0">
                <a:solidFill>
                  <a:srgbClr val="000000"/>
                </a:solidFill>
              </a:rPr>
              <a:t>内閣官房（</a:t>
            </a:r>
            <a:r>
              <a:rPr lang="en-US" altLang="ja-JP" sz="1700" smtClean="0">
                <a:solidFill>
                  <a:srgbClr val="000000"/>
                </a:solidFill>
              </a:rPr>
              <a:t>IT</a:t>
            </a:r>
            <a:r>
              <a:rPr lang="ja-JP" altLang="en-US" sz="1700" smtClean="0">
                <a:solidFill>
                  <a:srgbClr val="000000"/>
                </a:solidFill>
              </a:rPr>
              <a:t>担当室）、総務省、経済産業省の</a:t>
            </a:r>
            <a:r>
              <a:rPr lang="en-US" altLang="ja-JP" sz="1700" smtClean="0">
                <a:solidFill>
                  <a:srgbClr val="000000"/>
                </a:solidFill>
              </a:rPr>
              <a:t>3</a:t>
            </a:r>
            <a:r>
              <a:rPr lang="ja-JP" altLang="en-US" sz="1700" smtClean="0">
                <a:solidFill>
                  <a:srgbClr val="000000"/>
                </a:solidFill>
              </a:rPr>
              <a:t>府省で合同主催。</a:t>
            </a:r>
          </a:p>
          <a:p>
            <a:pPr marL="325438" indent="-325438"/>
            <a:endParaRPr lang="en-US" altLang="ja-JP" sz="1700" smtClean="0"/>
          </a:p>
        </p:txBody>
      </p:sp>
      <p:sp>
        <p:nvSpPr>
          <p:cNvPr id="10244" name="スライド番号プレースホルダー 3"/>
          <p:cNvSpPr txBox="1">
            <a:spLocks noGrp="1"/>
          </p:cNvSpPr>
          <p:nvPr/>
        </p:nvSpPr>
        <p:spPr bwMode="auto">
          <a:xfrm>
            <a:off x="7610475" y="655320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202" tIns="43603" rIns="87202" bIns="43603"/>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algn="r" eaLnBrk="1" hangingPunct="1"/>
            <a:fld id="{626D2FFA-DA78-43E1-BE2F-538EFE7C32D0}" type="slidenum">
              <a:rPr lang="en-US" altLang="ja-JP" b="0">
                <a:solidFill>
                  <a:srgbClr val="000000"/>
                </a:solidFill>
              </a:rPr>
              <a:pPr algn="r" eaLnBrk="1" hangingPunct="1"/>
              <a:t>7</a:t>
            </a:fld>
            <a:endParaRPr lang="en-US" altLang="ja-JP" b="0">
              <a:solidFill>
                <a:srgbClr val="000000"/>
              </a:solidFill>
            </a:endParaRPr>
          </a:p>
        </p:txBody>
      </p:sp>
      <p:sp>
        <p:nvSpPr>
          <p:cNvPr id="9" name="テキスト ボックス 6"/>
          <p:cNvSpPr txBox="1"/>
          <p:nvPr/>
        </p:nvSpPr>
        <p:spPr>
          <a:xfrm>
            <a:off x="206375" y="1933575"/>
            <a:ext cx="3475038" cy="2338388"/>
          </a:xfrm>
          <a:prstGeom prst="rect">
            <a:avLst/>
          </a:prstGeom>
          <a:noFill/>
        </p:spPr>
        <p:txBody>
          <a:bodyPr wrap="none">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r>
              <a:rPr lang="ja-JP" altLang="en-US" sz="1600" dirty="0"/>
              <a:t>開設期間：平成</a:t>
            </a:r>
            <a:r>
              <a:rPr lang="en-US" altLang="ja-JP" sz="1600" dirty="0"/>
              <a:t>25</a:t>
            </a:r>
            <a:r>
              <a:rPr lang="ja-JP" altLang="en-US" sz="1600" dirty="0"/>
              <a:t>年</a:t>
            </a:r>
            <a:r>
              <a:rPr lang="en-US" altLang="ja-JP" sz="1600" dirty="0"/>
              <a:t>2</a:t>
            </a:r>
            <a:r>
              <a:rPr lang="ja-JP" altLang="en-US" sz="1600" dirty="0"/>
              <a:t>月</a:t>
            </a:r>
            <a:r>
              <a:rPr lang="en-US" altLang="ja-JP" sz="1600" dirty="0"/>
              <a:t>1</a:t>
            </a:r>
            <a:r>
              <a:rPr lang="ja-JP" altLang="en-US" sz="1600" dirty="0"/>
              <a:t>日～</a:t>
            </a:r>
            <a:r>
              <a:rPr lang="en-US" altLang="ja-JP" sz="1600" dirty="0"/>
              <a:t>28</a:t>
            </a:r>
            <a:r>
              <a:rPr lang="ja-JP" altLang="en-US" sz="1600" dirty="0"/>
              <a:t>日</a:t>
            </a:r>
            <a:endParaRPr lang="en-US" altLang="ja-JP" sz="1600" dirty="0"/>
          </a:p>
          <a:p>
            <a:pPr>
              <a:defRPr/>
            </a:pPr>
            <a:r>
              <a:rPr lang="ja-JP" altLang="en-US" sz="1600" dirty="0"/>
              <a:t>議論のテーマ</a:t>
            </a:r>
            <a:endParaRPr lang="en-US" altLang="ja-JP" sz="1600" dirty="0"/>
          </a:p>
          <a:p>
            <a:pPr marL="285750" indent="-285750">
              <a:buFont typeface="Arial" pitchFamily="34" charset="0"/>
              <a:buChar char="•"/>
              <a:defRPr/>
            </a:pPr>
            <a:r>
              <a:rPr lang="ja-JP" altLang="en-US" dirty="0">
                <a:latin typeface="+mn-ea"/>
              </a:rPr>
              <a:t>オープンデータの活用アイディア</a:t>
            </a:r>
            <a:endParaRPr lang="en-US" altLang="ja-JP" dirty="0">
              <a:latin typeface="+mn-ea"/>
            </a:endParaRPr>
          </a:p>
          <a:p>
            <a:pPr marL="285750" indent="-285750">
              <a:buFont typeface="Arial" pitchFamily="34" charset="0"/>
              <a:buChar char="•"/>
              <a:defRPr/>
            </a:pPr>
            <a:r>
              <a:rPr lang="ja-JP" altLang="en-US" dirty="0">
                <a:latin typeface="+mn-ea"/>
              </a:rPr>
              <a:t>公開を希望するデータ</a:t>
            </a:r>
            <a:endParaRPr lang="en-US" altLang="ja-JP" dirty="0">
              <a:latin typeface="+mn-ea"/>
            </a:endParaRPr>
          </a:p>
          <a:p>
            <a:pPr marL="285750" indent="-285750">
              <a:buFont typeface="Arial" pitchFamily="34" charset="0"/>
              <a:buChar char="•"/>
              <a:defRPr/>
            </a:pPr>
            <a:r>
              <a:rPr lang="ja-JP" altLang="en-US" dirty="0">
                <a:latin typeface="+mn-ea"/>
              </a:rPr>
              <a:t>利用規約等のルール</a:t>
            </a:r>
            <a:endParaRPr lang="en-US" altLang="ja-JP" dirty="0">
              <a:latin typeface="+mn-ea"/>
            </a:endParaRPr>
          </a:p>
          <a:p>
            <a:pPr marL="285750" indent="-285750">
              <a:buFont typeface="Arial" pitchFamily="34" charset="0"/>
              <a:buChar char="•"/>
              <a:defRPr/>
            </a:pPr>
            <a:r>
              <a:rPr lang="ja-JP" altLang="en-US" dirty="0">
                <a:latin typeface="+mn-ea"/>
              </a:rPr>
              <a:t>オープンデータ全般</a:t>
            </a:r>
            <a:endParaRPr lang="en-US" altLang="ja-JP" dirty="0">
              <a:latin typeface="+mn-ea"/>
            </a:endParaRPr>
          </a:p>
          <a:p>
            <a:pPr marL="285750" indent="-285750">
              <a:buFont typeface="Arial" pitchFamily="34" charset="0"/>
              <a:buChar char="•"/>
              <a:defRPr/>
            </a:pPr>
            <a:r>
              <a:rPr lang="ja-JP" altLang="en-US" dirty="0">
                <a:latin typeface="+mn-ea"/>
              </a:rPr>
              <a:t>ベストプラクティス</a:t>
            </a:r>
            <a:endParaRPr lang="en-US" altLang="ja-JP" dirty="0">
              <a:latin typeface="+mn-ea"/>
            </a:endParaRPr>
          </a:p>
          <a:p>
            <a:pPr marL="285750" indent="-285750">
              <a:buFont typeface="Arial" pitchFamily="34" charset="0"/>
              <a:buChar char="•"/>
              <a:defRPr/>
            </a:pPr>
            <a:r>
              <a:rPr lang="ja-JP" altLang="en-US" dirty="0">
                <a:latin typeface="+mn-ea"/>
              </a:rPr>
              <a:t>その他</a:t>
            </a:r>
            <a:endParaRPr lang="en-US" altLang="ja-JP" dirty="0"/>
          </a:p>
          <a:p>
            <a:pPr>
              <a:defRPr/>
            </a:pPr>
            <a:r>
              <a:rPr lang="en-US" altLang="ja-JP" dirty="0"/>
              <a:t>URL</a:t>
            </a:r>
            <a:r>
              <a:rPr lang="ja-JP" altLang="en-US" dirty="0"/>
              <a:t>：</a:t>
            </a:r>
            <a:r>
              <a:rPr lang="en-US" altLang="ja-JP" dirty="0">
                <a:latin typeface="+mn-ea"/>
                <a:hlinkClick r:id="rId2"/>
              </a:rPr>
              <a:t>http://opendata.openlabs.go.jp</a:t>
            </a:r>
            <a:endParaRPr lang="en-US" altLang="ja-JP" dirty="0"/>
          </a:p>
          <a:p>
            <a:pPr>
              <a:defRPr/>
            </a:pPr>
            <a:endParaRPr lang="ja-JP" altLang="en-US" sz="1600" dirty="0">
              <a:latin typeface="+mn-ea"/>
            </a:endParaRPr>
          </a:p>
        </p:txBody>
      </p:sp>
      <p:sp>
        <p:nvSpPr>
          <p:cNvPr id="10" name="下矢印 9"/>
          <p:cNvSpPr/>
          <p:nvPr/>
        </p:nvSpPr>
        <p:spPr>
          <a:xfrm rot="16200000">
            <a:off x="775494" y="4463257"/>
            <a:ext cx="485775" cy="4333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5613" indent="1588" algn="l" rtl="0" fontAlgn="base">
              <a:spcBef>
                <a:spcPct val="0"/>
              </a:spcBef>
              <a:spcAft>
                <a:spcPct val="0"/>
              </a:spcAft>
              <a:defRPr kumimoji="1" kern="1200">
                <a:solidFill>
                  <a:schemeClr val="lt1"/>
                </a:solidFill>
                <a:latin typeface="+mn-lt"/>
                <a:ea typeface="+mn-ea"/>
                <a:cs typeface="+mn-cs"/>
              </a:defRPr>
            </a:lvl2pPr>
            <a:lvl3pPr marL="912813" indent="1588" algn="l" rtl="0" fontAlgn="base">
              <a:spcBef>
                <a:spcPct val="0"/>
              </a:spcBef>
              <a:spcAft>
                <a:spcPct val="0"/>
              </a:spcAft>
              <a:defRPr kumimoji="1" kern="1200">
                <a:solidFill>
                  <a:schemeClr val="lt1"/>
                </a:solidFill>
                <a:latin typeface="+mn-lt"/>
                <a:ea typeface="+mn-ea"/>
                <a:cs typeface="+mn-cs"/>
              </a:defRPr>
            </a:lvl3pPr>
            <a:lvl4pPr marL="1370013" indent="1588" algn="l" rtl="0" fontAlgn="base">
              <a:spcBef>
                <a:spcPct val="0"/>
              </a:spcBef>
              <a:spcAft>
                <a:spcPct val="0"/>
              </a:spcAft>
              <a:defRPr kumimoji="1" kern="1200">
                <a:solidFill>
                  <a:schemeClr val="lt1"/>
                </a:solidFill>
                <a:latin typeface="+mn-lt"/>
                <a:ea typeface="+mn-ea"/>
                <a:cs typeface="+mn-cs"/>
              </a:defRPr>
            </a:lvl4pPr>
            <a:lvl5pPr marL="1827213" indent="1588"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ja-JP" altLang="en-US"/>
          </a:p>
        </p:txBody>
      </p:sp>
      <p:sp>
        <p:nvSpPr>
          <p:cNvPr id="11" name="テキスト ボックス 10"/>
          <p:cNvSpPr txBox="1"/>
          <p:nvPr/>
        </p:nvSpPr>
        <p:spPr>
          <a:xfrm>
            <a:off x="1358900" y="4217988"/>
            <a:ext cx="2082800" cy="73818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5613" indent="1588" algn="l" rtl="0" fontAlgn="base">
              <a:spcBef>
                <a:spcPct val="0"/>
              </a:spcBef>
              <a:spcAft>
                <a:spcPct val="0"/>
              </a:spcAft>
              <a:defRPr kumimoji="1" kern="1200">
                <a:solidFill>
                  <a:schemeClr val="dk1"/>
                </a:solidFill>
                <a:latin typeface="+mn-lt"/>
                <a:ea typeface="+mn-ea"/>
                <a:cs typeface="+mn-cs"/>
              </a:defRPr>
            </a:lvl2pPr>
            <a:lvl3pPr marL="912813" indent="1588" algn="l" rtl="0" fontAlgn="base">
              <a:spcBef>
                <a:spcPct val="0"/>
              </a:spcBef>
              <a:spcAft>
                <a:spcPct val="0"/>
              </a:spcAft>
              <a:defRPr kumimoji="1" kern="1200">
                <a:solidFill>
                  <a:schemeClr val="dk1"/>
                </a:solidFill>
                <a:latin typeface="+mn-lt"/>
                <a:ea typeface="+mn-ea"/>
                <a:cs typeface="+mn-cs"/>
              </a:defRPr>
            </a:lvl3pPr>
            <a:lvl4pPr marL="1370013" indent="1588" algn="l" rtl="0" fontAlgn="base">
              <a:spcBef>
                <a:spcPct val="0"/>
              </a:spcBef>
              <a:spcAft>
                <a:spcPct val="0"/>
              </a:spcAft>
              <a:defRPr kumimoji="1" kern="1200">
                <a:solidFill>
                  <a:schemeClr val="dk1"/>
                </a:solidFill>
                <a:latin typeface="+mn-lt"/>
                <a:ea typeface="+mn-ea"/>
                <a:cs typeface="+mn-cs"/>
              </a:defRPr>
            </a:lvl4pPr>
            <a:lvl5pPr marL="1827213" indent="1588"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1257300" indent="-1257300">
              <a:defRPr/>
            </a:pPr>
            <a:r>
              <a:rPr lang="ja-JP" altLang="en-US" dirty="0">
                <a:solidFill>
                  <a:srgbClr val="0000FF"/>
                </a:solidFill>
              </a:rPr>
              <a:t>アイデア数</a:t>
            </a:r>
            <a:r>
              <a:rPr lang="en-US" altLang="ja-JP" dirty="0">
                <a:solidFill>
                  <a:srgbClr val="0000FF"/>
                </a:solidFill>
              </a:rPr>
              <a:t>	123</a:t>
            </a:r>
            <a:r>
              <a:rPr lang="ja-JP" altLang="en-US" dirty="0">
                <a:solidFill>
                  <a:srgbClr val="0000FF"/>
                </a:solidFill>
              </a:rPr>
              <a:t>件</a:t>
            </a:r>
            <a:endParaRPr lang="en-US" altLang="ja-JP" dirty="0">
              <a:solidFill>
                <a:srgbClr val="0000FF"/>
              </a:solidFill>
            </a:endParaRPr>
          </a:p>
          <a:p>
            <a:pPr marL="1257300" indent="-1257300">
              <a:defRPr/>
            </a:pPr>
            <a:r>
              <a:rPr lang="ja-JP" altLang="en-US" dirty="0">
                <a:solidFill>
                  <a:srgbClr val="0000FF"/>
                </a:solidFill>
              </a:rPr>
              <a:t>コメント数</a:t>
            </a:r>
            <a:r>
              <a:rPr lang="en-US" altLang="ja-JP" dirty="0">
                <a:solidFill>
                  <a:srgbClr val="0000FF"/>
                </a:solidFill>
              </a:rPr>
              <a:t>	213</a:t>
            </a:r>
            <a:r>
              <a:rPr lang="ja-JP" altLang="en-US" dirty="0">
                <a:solidFill>
                  <a:srgbClr val="0000FF"/>
                </a:solidFill>
              </a:rPr>
              <a:t>件</a:t>
            </a:r>
            <a:endParaRPr lang="en-US" altLang="ja-JP" dirty="0">
              <a:solidFill>
                <a:srgbClr val="0000FF"/>
              </a:solidFill>
            </a:endParaRPr>
          </a:p>
          <a:p>
            <a:pPr marL="1257300" indent="-1257300">
              <a:defRPr/>
            </a:pPr>
            <a:r>
              <a:rPr lang="ja-JP" altLang="en-US" dirty="0">
                <a:solidFill>
                  <a:srgbClr val="0000FF"/>
                </a:solidFill>
              </a:rPr>
              <a:t>ユーザ数</a:t>
            </a:r>
            <a:r>
              <a:rPr lang="en-US" altLang="ja-JP" dirty="0">
                <a:solidFill>
                  <a:srgbClr val="0000FF"/>
                </a:solidFill>
              </a:rPr>
              <a:t>	</a:t>
            </a:r>
            <a:r>
              <a:rPr lang="en-US" altLang="ja-JP" dirty="0" smtClean="0">
                <a:solidFill>
                  <a:srgbClr val="0000FF"/>
                </a:solidFill>
              </a:rPr>
              <a:t>368</a:t>
            </a:r>
            <a:r>
              <a:rPr lang="ja-JP" altLang="en-US" dirty="0" smtClean="0">
                <a:solidFill>
                  <a:srgbClr val="0000FF"/>
                </a:solidFill>
              </a:rPr>
              <a:t>名</a:t>
            </a:r>
            <a:endParaRPr lang="ja-JP" altLang="en-US" dirty="0">
              <a:solidFill>
                <a:srgbClr val="0000FF"/>
              </a:solidFill>
            </a:endParaRPr>
          </a:p>
        </p:txBody>
      </p:sp>
      <p:sp>
        <p:nvSpPr>
          <p:cNvPr id="10248" name="コンテンツ プレースホルダー 2"/>
          <p:cNvSpPr txBox="1">
            <a:spLocks/>
          </p:cNvSpPr>
          <p:nvPr/>
        </p:nvSpPr>
        <p:spPr bwMode="auto">
          <a:xfrm>
            <a:off x="344488" y="5732463"/>
            <a:ext cx="9155112"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202" tIns="43603" rIns="87202" bIns="43603"/>
          <a:lstStyle>
            <a:lvl1pPr marL="325438" indent="-325438"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a:spcBef>
                <a:spcPct val="20000"/>
              </a:spcBef>
              <a:buFont typeface="Wingdings" pitchFamily="2" charset="2"/>
              <a:buChar char="n"/>
            </a:pPr>
            <a:r>
              <a:rPr lang="ja-JP" altLang="en-US" sz="1700" b="0">
                <a:solidFill>
                  <a:schemeClr val="tx1"/>
                </a:solidFill>
                <a:latin typeface="HG丸ｺﾞｼｯｸM-PRO" pitchFamily="50" charset="-128"/>
                <a:ea typeface="HG丸ｺﾞｼｯｸM-PRO" pitchFamily="50" charset="-128"/>
              </a:rPr>
              <a:t>日本情報システム・ユーザー協会（ＪＵＡＳ）の会員企業、</a:t>
            </a:r>
            <a:r>
              <a:rPr lang="en-US" altLang="ja-JP" sz="1700" b="0">
                <a:solidFill>
                  <a:schemeClr val="tx1"/>
                </a:solidFill>
                <a:latin typeface="HG丸ｺﾞｼｯｸM-PRO" pitchFamily="50" charset="-128"/>
                <a:ea typeface="HG丸ｺﾞｼｯｸM-PRO" pitchFamily="50" charset="-128"/>
              </a:rPr>
              <a:t>g</a:t>
            </a:r>
            <a:r>
              <a:rPr lang="ja-JP" altLang="en-US" sz="1700" b="0">
                <a:solidFill>
                  <a:schemeClr val="tx1"/>
                </a:solidFill>
                <a:latin typeface="HG丸ｺﾞｼｯｸM-PRO" pitchFamily="50" charset="-128"/>
                <a:ea typeface="HG丸ｺﾞｼｯｸM-PRO" pitchFamily="50" charset="-128"/>
              </a:rPr>
              <a:t>コンテンツ流通推進協議会会員企業等の</a:t>
            </a:r>
            <a:r>
              <a:rPr lang="en-US" altLang="ja-JP" sz="1700" b="0">
                <a:solidFill>
                  <a:schemeClr val="tx1"/>
                </a:solidFill>
                <a:latin typeface="HG丸ｺﾞｼｯｸM-PRO" pitchFamily="50" charset="-128"/>
                <a:ea typeface="HG丸ｺﾞｼｯｸM-PRO" pitchFamily="50" charset="-128"/>
              </a:rPr>
              <a:t>62</a:t>
            </a:r>
            <a:r>
              <a:rPr lang="ja-JP" altLang="en-US" sz="1700" b="0">
                <a:solidFill>
                  <a:schemeClr val="tx1"/>
                </a:solidFill>
                <a:latin typeface="HG丸ｺﾞｼｯｸM-PRO" pitchFamily="50" charset="-128"/>
                <a:ea typeface="HG丸ｺﾞｼｯｸM-PRO" pitchFamily="50" charset="-128"/>
              </a:rPr>
              <a:t>企業からオープンデータに関するアンケートを回答。</a:t>
            </a:r>
            <a:endParaRPr lang="en-US" altLang="ja-JP" sz="1700" b="0">
              <a:solidFill>
                <a:schemeClr val="tx1"/>
              </a:solidFill>
              <a:latin typeface="HG丸ｺﾞｼｯｸM-PRO" pitchFamily="50" charset="-128"/>
              <a:ea typeface="HG丸ｺﾞｼｯｸM-PRO" pitchFamily="50" charset="-128"/>
            </a:endParaRPr>
          </a:p>
          <a:p>
            <a:pPr>
              <a:spcBef>
                <a:spcPct val="20000"/>
              </a:spcBef>
              <a:buFont typeface="Wingdings" pitchFamily="2" charset="2"/>
              <a:buChar char="n"/>
            </a:pPr>
            <a:r>
              <a:rPr lang="ja-JP" altLang="en-US" sz="1700" b="0">
                <a:solidFill>
                  <a:srgbClr val="000000"/>
                </a:solidFill>
                <a:latin typeface="HG丸ｺﾞｼｯｸM-PRO" pitchFamily="50" charset="-128"/>
                <a:ea typeface="HG丸ｺﾞｼｯｸM-PRO" pitchFamily="50" charset="-128"/>
              </a:rPr>
              <a:t>日本商工会議所から紹介してもらった中小企業を含め、約</a:t>
            </a:r>
            <a:r>
              <a:rPr lang="en-US" altLang="ja-JP" sz="1700" b="0">
                <a:solidFill>
                  <a:srgbClr val="000000"/>
                </a:solidFill>
                <a:latin typeface="HG丸ｺﾞｼｯｸM-PRO" pitchFamily="50" charset="-128"/>
                <a:ea typeface="HG丸ｺﾞｼｯｸM-PRO" pitchFamily="50" charset="-128"/>
              </a:rPr>
              <a:t>20</a:t>
            </a:r>
            <a:r>
              <a:rPr lang="ja-JP" altLang="en-US" sz="1700" b="0">
                <a:solidFill>
                  <a:srgbClr val="000000"/>
                </a:solidFill>
                <a:latin typeface="HG丸ｺﾞｼｯｸM-PRO" pitchFamily="50" charset="-128"/>
                <a:ea typeface="HG丸ｺﾞｼｯｸM-PRO" pitchFamily="50" charset="-128"/>
              </a:rPr>
              <a:t>社にヒアリングを実施。</a:t>
            </a:r>
          </a:p>
        </p:txBody>
      </p:sp>
      <p:sp>
        <p:nvSpPr>
          <p:cNvPr id="10249" name="テキスト ボックス 1"/>
          <p:cNvSpPr txBox="1">
            <a:spLocks noChangeArrowheads="1"/>
          </p:cNvSpPr>
          <p:nvPr/>
        </p:nvSpPr>
        <p:spPr bwMode="auto">
          <a:xfrm>
            <a:off x="128588" y="620713"/>
            <a:ext cx="2185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r>
              <a:rPr lang="ja-JP" altLang="en-US" sz="1800">
                <a:solidFill>
                  <a:schemeClr val="tx1"/>
                </a:solidFill>
              </a:rPr>
              <a:t>○アイディアボックス</a:t>
            </a:r>
          </a:p>
        </p:txBody>
      </p:sp>
      <p:sp>
        <p:nvSpPr>
          <p:cNvPr id="10250" name="テキスト ボックス 14"/>
          <p:cNvSpPr txBox="1">
            <a:spLocks noChangeArrowheads="1"/>
          </p:cNvSpPr>
          <p:nvPr/>
        </p:nvSpPr>
        <p:spPr bwMode="auto">
          <a:xfrm>
            <a:off x="128588" y="5373688"/>
            <a:ext cx="2508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r>
              <a:rPr lang="ja-JP" altLang="en-US" sz="1800">
                <a:solidFill>
                  <a:schemeClr val="tx1"/>
                </a:solidFill>
              </a:rPr>
              <a:t>○アンケート・ヒアリング</a:t>
            </a:r>
          </a:p>
        </p:txBody>
      </p:sp>
      <p:grpSp>
        <p:nvGrpSpPr>
          <p:cNvPr id="10251" name="グループ化 5"/>
          <p:cNvGrpSpPr>
            <a:grpSpLocks/>
          </p:cNvGrpSpPr>
          <p:nvPr/>
        </p:nvGrpSpPr>
        <p:grpSpPr bwMode="auto">
          <a:xfrm>
            <a:off x="4027488" y="1906588"/>
            <a:ext cx="5678487" cy="3322637"/>
            <a:chOff x="4027041" y="1906562"/>
            <a:chExt cx="5678487" cy="3322638"/>
          </a:xfrm>
        </p:grpSpPr>
        <p:grpSp>
          <p:nvGrpSpPr>
            <p:cNvPr id="10252" name="グループ化 7"/>
            <p:cNvGrpSpPr>
              <a:grpSpLocks noChangeAspect="1"/>
            </p:cNvGrpSpPr>
            <p:nvPr/>
          </p:nvGrpSpPr>
          <p:grpSpPr bwMode="auto">
            <a:xfrm>
              <a:off x="4027041" y="1906562"/>
              <a:ext cx="5678487" cy="3322638"/>
              <a:chOff x="81641" y="3251505"/>
              <a:chExt cx="9520247" cy="5571418"/>
            </a:xfrm>
          </p:grpSpPr>
          <p:pic>
            <p:nvPicPr>
              <p:cNvPr id="102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41" y="3251505"/>
                <a:ext cx="9520247" cy="557141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正方形/長方形 12"/>
              <p:cNvSpPr/>
              <p:nvPr/>
            </p:nvSpPr>
            <p:spPr>
              <a:xfrm>
                <a:off x="3224892" y="3286109"/>
                <a:ext cx="4032200" cy="50310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5613" indent="1588" algn="l" rtl="0" fontAlgn="base">
                  <a:spcBef>
                    <a:spcPct val="0"/>
                  </a:spcBef>
                  <a:spcAft>
                    <a:spcPct val="0"/>
                  </a:spcAft>
                  <a:defRPr kumimoji="1" kern="1200">
                    <a:solidFill>
                      <a:schemeClr val="lt1"/>
                    </a:solidFill>
                    <a:latin typeface="+mn-lt"/>
                    <a:ea typeface="+mn-ea"/>
                    <a:cs typeface="+mn-cs"/>
                  </a:defRPr>
                </a:lvl2pPr>
                <a:lvl3pPr marL="912813" indent="1588" algn="l" rtl="0" fontAlgn="base">
                  <a:spcBef>
                    <a:spcPct val="0"/>
                  </a:spcBef>
                  <a:spcAft>
                    <a:spcPct val="0"/>
                  </a:spcAft>
                  <a:defRPr kumimoji="1" kern="1200">
                    <a:solidFill>
                      <a:schemeClr val="lt1"/>
                    </a:solidFill>
                    <a:latin typeface="+mn-lt"/>
                    <a:ea typeface="+mn-ea"/>
                    <a:cs typeface="+mn-cs"/>
                  </a:defRPr>
                </a:lvl3pPr>
                <a:lvl4pPr marL="1370013" indent="1588" algn="l" rtl="0" fontAlgn="base">
                  <a:spcBef>
                    <a:spcPct val="0"/>
                  </a:spcBef>
                  <a:spcAft>
                    <a:spcPct val="0"/>
                  </a:spcAft>
                  <a:defRPr kumimoji="1" kern="1200">
                    <a:solidFill>
                      <a:schemeClr val="lt1"/>
                    </a:solidFill>
                    <a:latin typeface="+mn-lt"/>
                    <a:ea typeface="+mn-ea"/>
                    <a:cs typeface="+mn-cs"/>
                  </a:defRPr>
                </a:lvl4pPr>
                <a:lvl5pPr marL="1827213" indent="1588"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ja-JP" altLang="en-US"/>
              </a:p>
            </p:txBody>
          </p:sp>
        </p:grpSp>
        <p:grpSp>
          <p:nvGrpSpPr>
            <p:cNvPr id="10253" name="グループ化 19"/>
            <p:cNvGrpSpPr>
              <a:grpSpLocks/>
            </p:cNvGrpSpPr>
            <p:nvPr/>
          </p:nvGrpSpPr>
          <p:grpSpPr bwMode="auto">
            <a:xfrm>
              <a:off x="7122319" y="2795588"/>
              <a:ext cx="927025" cy="347761"/>
              <a:chOff x="7122319" y="2795588"/>
              <a:chExt cx="927025" cy="347761"/>
            </a:xfrm>
          </p:grpSpPr>
          <p:sp>
            <p:nvSpPr>
              <p:cNvPr id="21" name="テキスト ボックス 20"/>
              <p:cNvSpPr txBox="1"/>
              <p:nvPr/>
            </p:nvSpPr>
            <p:spPr>
              <a:xfrm>
                <a:off x="7122666" y="2795562"/>
                <a:ext cx="927100" cy="347662"/>
              </a:xfrm>
              <a:prstGeom prst="rect">
                <a:avLst/>
              </a:prstGeom>
              <a:gradFill>
                <a:gsLst>
                  <a:gs pos="0">
                    <a:schemeClr val="bg1">
                      <a:lumMod val="85000"/>
                    </a:schemeClr>
                  </a:gs>
                  <a:gs pos="100000">
                    <a:schemeClr val="bg1"/>
                  </a:gs>
                </a:gsLst>
                <a:lin ang="5400000" scaled="0"/>
              </a:gradFill>
            </p:spPr>
            <p:txBody>
              <a:bodyPr anchor="ctr"/>
              <a:lstStyle/>
              <a:p>
                <a:pPr algn="ctr">
                  <a:defRPr/>
                </a:pPr>
                <a:endParaRPr lang="ja-JP" altLang="en-US" sz="1000" dirty="0">
                  <a:solidFill>
                    <a:schemeClr val="tx1"/>
                  </a:solidFill>
                  <a:ea typeface="ＭＳ Ｐゴシック" pitchFamily="50" charset="-128"/>
                </a:endParaRPr>
              </a:p>
            </p:txBody>
          </p:sp>
          <p:sp>
            <p:nvSpPr>
              <p:cNvPr id="10255" name="テキスト ボックス 21"/>
              <p:cNvSpPr txBox="1">
                <a:spLocks noChangeArrowheads="1"/>
              </p:cNvSpPr>
              <p:nvPr/>
            </p:nvSpPr>
            <p:spPr bwMode="auto">
              <a:xfrm>
                <a:off x="7326883" y="2944366"/>
                <a:ext cx="42058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algn="ctr" eaLnBrk="1" hangingPunct="1"/>
                <a:r>
                  <a:rPr lang="en-US" altLang="ja-JP" sz="1000">
                    <a:solidFill>
                      <a:schemeClr val="tx1"/>
                    </a:solidFill>
                  </a:rPr>
                  <a:t>368</a:t>
                </a:r>
                <a:endParaRPr lang="ja-JP" altLang="en-US" sz="1000">
                  <a:solidFill>
                    <a:schemeClr val="tx1"/>
                  </a:solidFill>
                </a:endParaRPr>
              </a:p>
            </p:txBody>
          </p:sp>
          <p:sp>
            <p:nvSpPr>
              <p:cNvPr id="10256" name="テキスト ボックス 22"/>
              <p:cNvSpPr txBox="1">
                <a:spLocks noChangeArrowheads="1"/>
              </p:cNvSpPr>
              <p:nvPr/>
            </p:nvSpPr>
            <p:spPr bwMode="auto">
              <a:xfrm>
                <a:off x="7588279" y="2964373"/>
                <a:ext cx="27657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algn="ctr" eaLnBrk="1" hangingPunct="1"/>
                <a:r>
                  <a:rPr lang="ja-JP" altLang="en-US" sz="900" b="0">
                    <a:solidFill>
                      <a:schemeClr val="tx1"/>
                    </a:solidFill>
                  </a:rPr>
                  <a:t>人</a:t>
                </a:r>
              </a:p>
            </p:txBody>
          </p:sp>
          <p:sp>
            <p:nvSpPr>
              <p:cNvPr id="10257" name="テキスト ボックス 23"/>
              <p:cNvSpPr txBox="1">
                <a:spLocks noChangeArrowheads="1"/>
              </p:cNvSpPr>
              <p:nvPr/>
            </p:nvSpPr>
            <p:spPr bwMode="auto">
              <a:xfrm>
                <a:off x="7233446" y="2807670"/>
                <a:ext cx="64807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algn="ctr" eaLnBrk="1" hangingPunct="1"/>
                <a:r>
                  <a:rPr lang="ja-JP" altLang="en-US" sz="600" i="1">
                    <a:solidFill>
                      <a:srgbClr val="FF3300"/>
                    </a:solidFill>
                  </a:rPr>
                  <a:t>現在のユーザ数</a:t>
                </a:r>
              </a:p>
            </p:txBody>
          </p:sp>
        </p:gr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ja-JP" altLang="en-US" smtClean="0"/>
              <a:t>オープンデータに関するニーズ調査</a:t>
            </a:r>
            <a:endParaRPr kumimoji="1" lang="ja-JP" altLang="en-US" smtClean="0"/>
          </a:p>
        </p:txBody>
      </p:sp>
      <p:sp>
        <p:nvSpPr>
          <p:cNvPr id="11267" name="コンテンツ プレースホルダー 2"/>
          <p:cNvSpPr>
            <a:spLocks noGrp="1"/>
          </p:cNvSpPr>
          <p:nvPr>
            <p:ph idx="1"/>
          </p:nvPr>
        </p:nvSpPr>
        <p:spPr>
          <a:xfrm>
            <a:off x="271463" y="620713"/>
            <a:ext cx="9363075" cy="1511300"/>
          </a:xfrm>
        </p:spPr>
        <p:txBody>
          <a:bodyPr/>
          <a:lstStyle/>
          <a:p>
            <a:r>
              <a:rPr lang="ja-JP" altLang="en-US" smtClean="0"/>
              <a:t>平成</a:t>
            </a:r>
            <a:r>
              <a:rPr lang="en-US" altLang="ja-JP" smtClean="0"/>
              <a:t>24</a:t>
            </a:r>
            <a:r>
              <a:rPr lang="ja-JP" altLang="en-US" smtClean="0"/>
              <a:t>年度はアンケート調査やヒアリングなど複数の取組によりニーズ調査を実施。</a:t>
            </a:r>
            <a:endParaRPr lang="en-US" altLang="ja-JP" smtClean="0"/>
          </a:p>
          <a:p>
            <a:r>
              <a:rPr lang="ja-JP" altLang="en-US" smtClean="0"/>
              <a:t>平成</a:t>
            </a:r>
            <a:r>
              <a:rPr lang="en-US" altLang="ja-JP" smtClean="0"/>
              <a:t>25</a:t>
            </a:r>
            <a:r>
              <a:rPr lang="ja-JP" altLang="en-US" smtClean="0"/>
              <a:t>年度は他のニーズに対するシーズのマッチングも検討していく。</a:t>
            </a:r>
            <a:endParaRPr lang="ja-JP" altLang="en-US" i="1" smtClean="0"/>
          </a:p>
        </p:txBody>
      </p:sp>
      <p:sp>
        <p:nvSpPr>
          <p:cNvPr id="11268"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b="1">
                <a:solidFill>
                  <a:srgbClr val="000066"/>
                </a:solidFill>
                <a:latin typeface="Arial" charset="0"/>
                <a:ea typeface="ＭＳ Ｐゴシック" charset="-128"/>
              </a:defRPr>
            </a:lvl1pPr>
            <a:lvl2pPr marL="742950" indent="-285750"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eaLnBrk="1" hangingPunct="1"/>
            <a:fld id="{D977B1EC-8DFE-4255-BF39-FB798F7C016E}" type="slidenum">
              <a:rPr lang="en-US" altLang="ja-JP" b="0" smtClean="0">
                <a:solidFill>
                  <a:schemeClr val="tx1"/>
                </a:solidFill>
              </a:rPr>
              <a:pPr eaLnBrk="1" hangingPunct="1"/>
              <a:t>8</a:t>
            </a:fld>
            <a:endParaRPr lang="en-US" altLang="ja-JP" b="0" smtClean="0">
              <a:solidFill>
                <a:schemeClr val="tx1"/>
              </a:solidFill>
            </a:endParaRPr>
          </a:p>
        </p:txBody>
      </p:sp>
      <p:sp>
        <p:nvSpPr>
          <p:cNvPr id="11269" name="コンテンツ プレースホルダー 2"/>
          <p:cNvSpPr txBox="1">
            <a:spLocks/>
          </p:cNvSpPr>
          <p:nvPr/>
        </p:nvSpPr>
        <p:spPr bwMode="auto">
          <a:xfrm>
            <a:off x="560388" y="2311400"/>
            <a:ext cx="8929687" cy="435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0" rIns="91380" bIns="45690">
            <a:spAutoFit/>
          </a:bodyPr>
          <a:lstStyle>
            <a:lvl1pPr marL="341313" indent="-341313" eaLnBrk="0" hangingPunct="0">
              <a:defRPr kumimoji="1" sz="1400" b="1">
                <a:solidFill>
                  <a:srgbClr val="000066"/>
                </a:solidFill>
                <a:latin typeface="Arial" charset="0"/>
                <a:ea typeface="ＭＳ Ｐゴシック" charset="-128"/>
              </a:defRPr>
            </a:lvl1pPr>
            <a:lvl2pPr marL="741363" indent="-284163" eaLnBrk="0" hangingPunct="0">
              <a:defRPr kumimoji="1" sz="1400" b="1">
                <a:solidFill>
                  <a:srgbClr val="000066"/>
                </a:solidFill>
                <a:latin typeface="Arial" charset="0"/>
                <a:ea typeface="ＭＳ Ｐゴシック" charset="-128"/>
              </a:defRPr>
            </a:lvl2pPr>
            <a:lvl3pPr marL="1143000" indent="-228600" eaLnBrk="0" hangingPunct="0">
              <a:defRPr kumimoji="1" sz="1400" b="1">
                <a:solidFill>
                  <a:srgbClr val="000066"/>
                </a:solidFill>
                <a:latin typeface="Arial" charset="0"/>
                <a:ea typeface="ＭＳ Ｐゴシック" charset="-128"/>
              </a:defRPr>
            </a:lvl3pPr>
            <a:lvl4pPr marL="1600200" indent="-228600" eaLnBrk="0" hangingPunct="0">
              <a:defRPr kumimoji="1" sz="1400" b="1">
                <a:solidFill>
                  <a:srgbClr val="000066"/>
                </a:solidFill>
                <a:latin typeface="Arial" charset="0"/>
                <a:ea typeface="ＭＳ Ｐゴシック" charset="-128"/>
              </a:defRPr>
            </a:lvl4pPr>
            <a:lvl5pPr marL="2057400" indent="-228600" eaLnBrk="0" hangingPunct="0">
              <a:defRPr kumimoji="1" sz="1400" b="1">
                <a:solidFill>
                  <a:srgbClr val="000066"/>
                </a:solidFill>
                <a:latin typeface="Arial" charset="0"/>
                <a:ea typeface="ＭＳ Ｐゴシック" charset="-128"/>
              </a:defRPr>
            </a:lvl5pPr>
            <a:lvl6pPr marL="2514600" indent="-228600" eaLnBrk="0" fontAlgn="base" hangingPunct="0">
              <a:spcBef>
                <a:spcPct val="0"/>
              </a:spcBef>
              <a:spcAft>
                <a:spcPct val="0"/>
              </a:spcAft>
              <a:defRPr kumimoji="1" sz="1400" b="1">
                <a:solidFill>
                  <a:srgbClr val="000066"/>
                </a:solidFill>
                <a:latin typeface="Arial" charset="0"/>
                <a:ea typeface="ＭＳ Ｐゴシック" charset="-128"/>
              </a:defRPr>
            </a:lvl6pPr>
            <a:lvl7pPr marL="2971800" indent="-228600" eaLnBrk="0" fontAlgn="base" hangingPunct="0">
              <a:spcBef>
                <a:spcPct val="0"/>
              </a:spcBef>
              <a:spcAft>
                <a:spcPct val="0"/>
              </a:spcAft>
              <a:defRPr kumimoji="1" sz="1400" b="1">
                <a:solidFill>
                  <a:srgbClr val="000066"/>
                </a:solidFill>
                <a:latin typeface="Arial" charset="0"/>
                <a:ea typeface="ＭＳ Ｐゴシック" charset="-128"/>
              </a:defRPr>
            </a:lvl7pPr>
            <a:lvl8pPr marL="3429000" indent="-228600" eaLnBrk="0" fontAlgn="base" hangingPunct="0">
              <a:spcBef>
                <a:spcPct val="0"/>
              </a:spcBef>
              <a:spcAft>
                <a:spcPct val="0"/>
              </a:spcAft>
              <a:defRPr kumimoji="1" sz="1400" b="1">
                <a:solidFill>
                  <a:srgbClr val="000066"/>
                </a:solidFill>
                <a:latin typeface="Arial" charset="0"/>
                <a:ea typeface="ＭＳ Ｐゴシック" charset="-128"/>
              </a:defRPr>
            </a:lvl8pPr>
            <a:lvl9pPr marL="3886200" indent="-228600" eaLnBrk="0" fontAlgn="base" hangingPunct="0">
              <a:spcBef>
                <a:spcPct val="0"/>
              </a:spcBef>
              <a:spcAft>
                <a:spcPct val="0"/>
              </a:spcAft>
              <a:defRPr kumimoji="1" sz="1400" b="1">
                <a:solidFill>
                  <a:srgbClr val="000066"/>
                </a:solidFill>
                <a:latin typeface="Arial" charset="0"/>
                <a:ea typeface="ＭＳ Ｐゴシック" charset="-128"/>
              </a:defRPr>
            </a:lvl9pPr>
          </a:lstStyle>
          <a:p>
            <a:pPr>
              <a:spcBef>
                <a:spcPct val="20000"/>
              </a:spcBef>
              <a:buFont typeface="Wingdings" pitchFamily="2" charset="2"/>
              <a:buChar char="Ø"/>
            </a:pPr>
            <a:r>
              <a:rPr lang="ja-JP" altLang="en-US" sz="1600" b="0">
                <a:solidFill>
                  <a:schemeClr val="tx1"/>
                </a:solidFill>
                <a:latin typeface="ＭＳ Ｐゴシック" charset="-128"/>
                <a:ea typeface="HG丸ｺﾞｼｯｸM-PRO" pitchFamily="50" charset="-128"/>
              </a:rPr>
              <a:t>白書</a:t>
            </a:r>
            <a:endParaRPr lang="en-US" altLang="ja-JP" sz="1600" b="0">
              <a:solidFill>
                <a:schemeClr val="tx1"/>
              </a:solidFill>
              <a:latin typeface="ＭＳ Ｐゴシック" charset="-128"/>
              <a:ea typeface="HG丸ｺﾞｼｯｸM-PRO" pitchFamily="50" charset="-128"/>
            </a:endParaRPr>
          </a:p>
          <a:p>
            <a:pPr lvl="1">
              <a:spcBef>
                <a:spcPct val="20000"/>
              </a:spcBef>
              <a:buFont typeface="Arial" charset="0"/>
              <a:buChar char="•"/>
            </a:pPr>
            <a:r>
              <a:rPr lang="ja-JP" altLang="en-US" b="0">
                <a:solidFill>
                  <a:schemeClr val="tx1"/>
                </a:solidFill>
                <a:latin typeface="ＭＳ Ｐゴシック" charset="-128"/>
                <a:ea typeface="HG丸ｺﾞｼｯｸM-PRO" pitchFamily="50" charset="-128"/>
              </a:rPr>
              <a:t>白書に関するニーズだけでなく、研修資料や講演資料に関するニーズも挙げられている。</a:t>
            </a:r>
            <a:endParaRPr lang="en-US" altLang="ja-JP" b="0">
              <a:solidFill>
                <a:schemeClr val="tx1"/>
              </a:solidFill>
              <a:latin typeface="ＭＳ Ｐゴシック" charset="-128"/>
              <a:ea typeface="HG丸ｺﾞｼｯｸM-PRO" pitchFamily="50" charset="-128"/>
            </a:endParaRPr>
          </a:p>
          <a:p>
            <a:pPr>
              <a:spcBef>
                <a:spcPct val="20000"/>
              </a:spcBef>
              <a:buFont typeface="Wingdings" pitchFamily="2" charset="2"/>
              <a:buChar char="Ø"/>
            </a:pPr>
            <a:r>
              <a:rPr lang="ja-JP" altLang="en-US" sz="1600" b="0">
                <a:solidFill>
                  <a:schemeClr val="tx1"/>
                </a:solidFill>
                <a:latin typeface="ＭＳ Ｐゴシック" charset="-128"/>
                <a:ea typeface="HG丸ｺﾞｼｯｸM-PRO" pitchFamily="50" charset="-128"/>
              </a:rPr>
              <a:t>防災情報</a:t>
            </a:r>
            <a:endParaRPr lang="en-US" altLang="ja-JP" sz="1600" b="0">
              <a:solidFill>
                <a:schemeClr val="tx1"/>
              </a:solidFill>
              <a:latin typeface="ＭＳ Ｐゴシック" charset="-128"/>
              <a:ea typeface="HG丸ｺﾞｼｯｸM-PRO" pitchFamily="50" charset="-128"/>
            </a:endParaRPr>
          </a:p>
          <a:p>
            <a:pPr lvl="1">
              <a:spcBef>
                <a:spcPct val="20000"/>
              </a:spcBef>
              <a:buFont typeface="Arial" charset="0"/>
              <a:buChar char="•"/>
            </a:pPr>
            <a:r>
              <a:rPr lang="ja-JP" altLang="en-US" b="0">
                <a:solidFill>
                  <a:schemeClr val="tx1"/>
                </a:solidFill>
                <a:latin typeface="ＭＳ Ｐゴシック" charset="-128"/>
                <a:ea typeface="HG丸ｺﾞｼｯｸM-PRO" pitchFamily="50" charset="-128"/>
              </a:rPr>
              <a:t>事前検討したリスク情報、ハザードマップ、避難所情報等に対するニーズが大きい。</a:t>
            </a:r>
            <a:endParaRPr lang="en-US" altLang="ja-JP" b="0">
              <a:solidFill>
                <a:schemeClr val="tx1"/>
              </a:solidFill>
              <a:latin typeface="ＭＳ Ｐゴシック" charset="-128"/>
              <a:ea typeface="HG丸ｺﾞｼｯｸM-PRO" pitchFamily="50" charset="-128"/>
            </a:endParaRPr>
          </a:p>
          <a:p>
            <a:pPr lvl="1">
              <a:spcBef>
                <a:spcPct val="20000"/>
              </a:spcBef>
              <a:buFont typeface="Arial" charset="0"/>
              <a:buChar char="•"/>
            </a:pPr>
            <a:r>
              <a:rPr lang="ja-JP" altLang="en-US" b="0">
                <a:solidFill>
                  <a:schemeClr val="tx1"/>
                </a:solidFill>
                <a:latin typeface="ＭＳ Ｐゴシック" charset="-128"/>
                <a:ea typeface="HG丸ｺﾞｼｯｸM-PRO" pitchFamily="50" charset="-128"/>
              </a:rPr>
              <a:t>発災時には、防災無線、</a:t>
            </a:r>
            <a:r>
              <a:rPr lang="en-US" altLang="ja-JP" b="0">
                <a:solidFill>
                  <a:schemeClr val="tx1"/>
                </a:solidFill>
                <a:latin typeface="ＭＳ Ｐゴシック" charset="-128"/>
                <a:ea typeface="HG丸ｺﾞｼｯｸM-PRO" pitchFamily="50" charset="-128"/>
              </a:rPr>
              <a:t>J-ALART</a:t>
            </a:r>
            <a:r>
              <a:rPr lang="ja-JP" altLang="en-US" b="0">
                <a:solidFill>
                  <a:schemeClr val="tx1"/>
                </a:solidFill>
                <a:latin typeface="ＭＳ Ｐゴシック" charset="-128"/>
                <a:ea typeface="HG丸ｺﾞｼｯｸM-PRO" pitchFamily="50" charset="-128"/>
              </a:rPr>
              <a:t>、公共情報コモンズ等の情報を、</a:t>
            </a:r>
            <a:r>
              <a:rPr lang="en-US" altLang="ja-JP" b="0">
                <a:solidFill>
                  <a:schemeClr val="tx1"/>
                </a:solidFill>
                <a:latin typeface="ＭＳ Ｐゴシック" charset="-128"/>
                <a:ea typeface="HG丸ｺﾞｼｯｸM-PRO" pitchFamily="50" charset="-128"/>
              </a:rPr>
              <a:t>API</a:t>
            </a:r>
            <a:r>
              <a:rPr lang="ja-JP" altLang="en-US" b="0">
                <a:solidFill>
                  <a:schemeClr val="tx1"/>
                </a:solidFill>
                <a:latin typeface="ＭＳ Ｐゴシック" charset="-128"/>
                <a:ea typeface="HG丸ｺﾞｼｯｸM-PRO" pitchFamily="50" charset="-128"/>
              </a:rPr>
              <a:t>等を通じて一般へ公開することが望まれている。</a:t>
            </a:r>
            <a:endParaRPr lang="en-US" altLang="ja-JP" b="0">
              <a:solidFill>
                <a:schemeClr val="tx1"/>
              </a:solidFill>
              <a:latin typeface="ＭＳ Ｐゴシック" charset="-128"/>
              <a:ea typeface="HG丸ｺﾞｼｯｸM-PRO" pitchFamily="50" charset="-128"/>
            </a:endParaRPr>
          </a:p>
          <a:p>
            <a:pPr>
              <a:spcBef>
                <a:spcPct val="20000"/>
              </a:spcBef>
              <a:buFont typeface="Wingdings" pitchFamily="2" charset="2"/>
              <a:buChar char="Ø"/>
            </a:pPr>
            <a:r>
              <a:rPr lang="ja-JP" altLang="en-US" sz="1600" b="0">
                <a:solidFill>
                  <a:schemeClr val="tx1"/>
                </a:solidFill>
                <a:latin typeface="ＭＳ Ｐゴシック" charset="-128"/>
                <a:ea typeface="HG丸ｺﾞｼｯｸM-PRO" pitchFamily="50" charset="-128"/>
              </a:rPr>
              <a:t>地理空間情報</a:t>
            </a:r>
            <a:endParaRPr lang="en-US" altLang="ja-JP" sz="1600" b="0">
              <a:solidFill>
                <a:schemeClr val="tx1"/>
              </a:solidFill>
              <a:latin typeface="ＭＳ Ｐゴシック" charset="-128"/>
              <a:ea typeface="HG丸ｺﾞｼｯｸM-PRO" pitchFamily="50" charset="-128"/>
            </a:endParaRPr>
          </a:p>
          <a:p>
            <a:pPr lvl="1">
              <a:spcBef>
                <a:spcPct val="20000"/>
              </a:spcBef>
              <a:buFont typeface="Arial" charset="0"/>
              <a:buChar char="•"/>
            </a:pPr>
            <a:r>
              <a:rPr lang="ja-JP" altLang="en-US" b="0">
                <a:solidFill>
                  <a:schemeClr val="tx1"/>
                </a:solidFill>
                <a:latin typeface="ＭＳ Ｐゴシック" charset="-128"/>
                <a:ea typeface="HG丸ｺﾞｼｯｸM-PRO" pitchFamily="50" charset="-128"/>
              </a:rPr>
              <a:t>町字データの公開等、基本情報に対する公開要望が大きい。</a:t>
            </a:r>
            <a:endParaRPr lang="en-US" altLang="ja-JP" b="0">
              <a:solidFill>
                <a:schemeClr val="tx1"/>
              </a:solidFill>
              <a:latin typeface="ＭＳ Ｐゴシック" charset="-128"/>
              <a:ea typeface="HG丸ｺﾞｼｯｸM-PRO" pitchFamily="50" charset="-128"/>
            </a:endParaRPr>
          </a:p>
          <a:p>
            <a:pPr lvl="1">
              <a:spcBef>
                <a:spcPct val="20000"/>
              </a:spcBef>
              <a:buFont typeface="Arial" charset="0"/>
              <a:buChar char="•"/>
            </a:pPr>
            <a:r>
              <a:rPr lang="ja-JP" altLang="en-US" b="0">
                <a:solidFill>
                  <a:schemeClr val="tx1"/>
                </a:solidFill>
                <a:latin typeface="ＭＳ Ｐゴシック" charset="-128"/>
                <a:ea typeface="HG丸ｺﾞｼｯｸM-PRO" pitchFamily="50" charset="-128"/>
              </a:rPr>
              <a:t>また、都市計画関連情報に対する要望が大きい</a:t>
            </a:r>
            <a:endParaRPr lang="en-US" altLang="ja-JP" b="0">
              <a:solidFill>
                <a:schemeClr val="tx1"/>
              </a:solidFill>
              <a:latin typeface="ＭＳ Ｐゴシック" charset="-128"/>
              <a:ea typeface="HG丸ｺﾞｼｯｸM-PRO" pitchFamily="50" charset="-128"/>
            </a:endParaRPr>
          </a:p>
          <a:p>
            <a:pPr>
              <a:spcBef>
                <a:spcPct val="20000"/>
              </a:spcBef>
              <a:buFont typeface="Wingdings" pitchFamily="2" charset="2"/>
              <a:buChar char="Ø"/>
            </a:pPr>
            <a:r>
              <a:rPr lang="ja-JP" altLang="en-US" sz="1600" b="0">
                <a:solidFill>
                  <a:schemeClr val="tx1"/>
                </a:solidFill>
                <a:latin typeface="ＭＳ Ｐゴシック" charset="-128"/>
                <a:ea typeface="HG丸ｺﾞｼｯｸM-PRO" pitchFamily="50" charset="-128"/>
              </a:rPr>
              <a:t>人の移動に関する情報</a:t>
            </a:r>
            <a:endParaRPr lang="en-US" altLang="ja-JP" sz="1600" b="0">
              <a:solidFill>
                <a:schemeClr val="tx1"/>
              </a:solidFill>
              <a:latin typeface="ＭＳ Ｐゴシック" charset="-128"/>
              <a:ea typeface="HG丸ｺﾞｼｯｸM-PRO" pitchFamily="50" charset="-128"/>
            </a:endParaRPr>
          </a:p>
          <a:p>
            <a:pPr lvl="1">
              <a:spcBef>
                <a:spcPct val="20000"/>
              </a:spcBef>
              <a:buFont typeface="Arial" charset="0"/>
              <a:buChar char="•"/>
            </a:pPr>
            <a:r>
              <a:rPr lang="ja-JP" altLang="en-US" b="0">
                <a:solidFill>
                  <a:schemeClr val="tx1"/>
                </a:solidFill>
                <a:latin typeface="ＭＳ Ｐゴシック" charset="-128"/>
                <a:ea typeface="HG丸ｺﾞｼｯｸM-PRO" pitchFamily="50" charset="-128"/>
              </a:rPr>
              <a:t>交通（通行量、規制、事故等）のリアルタイムデータ、事故情報に対するニーズが大きい。</a:t>
            </a:r>
            <a:endParaRPr lang="en-US" altLang="ja-JP" b="0">
              <a:solidFill>
                <a:schemeClr val="tx1"/>
              </a:solidFill>
              <a:latin typeface="ＭＳ Ｐゴシック" charset="-128"/>
              <a:ea typeface="HG丸ｺﾞｼｯｸM-PRO" pitchFamily="50" charset="-128"/>
            </a:endParaRPr>
          </a:p>
          <a:p>
            <a:pPr>
              <a:spcBef>
                <a:spcPct val="20000"/>
              </a:spcBef>
              <a:buFont typeface="Wingdings" pitchFamily="2" charset="2"/>
              <a:buChar char="Ø"/>
            </a:pPr>
            <a:r>
              <a:rPr lang="ja-JP" altLang="en-US" sz="1600" b="0">
                <a:solidFill>
                  <a:schemeClr val="tx1"/>
                </a:solidFill>
                <a:latin typeface="ＭＳ Ｐゴシック" charset="-128"/>
                <a:ea typeface="HG丸ｺﾞｼｯｸM-PRO" pitchFamily="50" charset="-128"/>
              </a:rPr>
              <a:t>予算・決算・調達情報</a:t>
            </a:r>
            <a:endParaRPr lang="en-US" altLang="ja-JP" sz="1600" b="0">
              <a:solidFill>
                <a:schemeClr val="tx1"/>
              </a:solidFill>
              <a:latin typeface="ＭＳ Ｐゴシック" charset="-128"/>
              <a:ea typeface="HG丸ｺﾞｼｯｸM-PRO" pitchFamily="50" charset="-128"/>
            </a:endParaRPr>
          </a:p>
          <a:p>
            <a:pPr lvl="1">
              <a:spcBef>
                <a:spcPct val="20000"/>
              </a:spcBef>
              <a:buFont typeface="Arial" charset="0"/>
              <a:buChar char="•"/>
            </a:pPr>
            <a:r>
              <a:rPr lang="ja-JP" altLang="en-US" b="0">
                <a:solidFill>
                  <a:schemeClr val="tx1"/>
                </a:solidFill>
                <a:latin typeface="ＭＳ Ｐゴシック" charset="-128"/>
                <a:ea typeface="HG丸ｺﾞｼｯｸM-PRO" pitchFamily="50" charset="-128"/>
              </a:rPr>
              <a:t>予算開示ニーズと調達（公告）情報のニーズが大きい</a:t>
            </a:r>
            <a:endParaRPr lang="en-US" altLang="ja-JP" b="0">
              <a:solidFill>
                <a:schemeClr val="tx1"/>
              </a:solidFill>
              <a:latin typeface="ＭＳ Ｐゴシック" charset="-128"/>
              <a:ea typeface="HG丸ｺﾞｼｯｸM-PRO" pitchFamily="50" charset="-128"/>
            </a:endParaRPr>
          </a:p>
          <a:p>
            <a:pPr>
              <a:spcBef>
                <a:spcPct val="20000"/>
              </a:spcBef>
              <a:buFont typeface="Wingdings" pitchFamily="2" charset="2"/>
              <a:buChar char="Ø"/>
            </a:pPr>
            <a:r>
              <a:rPr lang="ja-JP" altLang="en-US" sz="1600" b="0">
                <a:solidFill>
                  <a:schemeClr val="tx1"/>
                </a:solidFill>
                <a:latin typeface="ＭＳ Ｐゴシック" charset="-128"/>
                <a:ea typeface="HG丸ｺﾞｼｯｸM-PRO" pitchFamily="50" charset="-128"/>
              </a:rPr>
              <a:t>その他</a:t>
            </a:r>
            <a:r>
              <a:rPr lang="ja-JP" altLang="en-US" sz="1200" b="0">
                <a:solidFill>
                  <a:schemeClr val="tx1"/>
                </a:solidFill>
                <a:latin typeface="ＭＳ Ｐゴシック" charset="-128"/>
                <a:ea typeface="HG丸ｺﾞｼｯｸM-PRO" pitchFamily="50" charset="-128"/>
              </a:rPr>
              <a:t>（重点分野以外で企業、国民の双方からニーズが大きい分野）</a:t>
            </a:r>
            <a:endParaRPr lang="en-US" altLang="ja-JP" sz="1800" b="0">
              <a:solidFill>
                <a:schemeClr val="tx1"/>
              </a:solidFill>
              <a:latin typeface="ＭＳ Ｐゴシック" charset="-128"/>
              <a:ea typeface="HG丸ｺﾞｼｯｸM-PRO" pitchFamily="50" charset="-128"/>
            </a:endParaRPr>
          </a:p>
          <a:p>
            <a:pPr lvl="1">
              <a:spcBef>
                <a:spcPct val="20000"/>
              </a:spcBef>
              <a:buFont typeface="Arial" charset="0"/>
              <a:buChar char="•"/>
            </a:pPr>
            <a:r>
              <a:rPr lang="ja-JP" altLang="en-US" b="0">
                <a:solidFill>
                  <a:schemeClr val="tx1"/>
                </a:solidFill>
                <a:latin typeface="ＭＳ Ｐゴシック" charset="-128"/>
                <a:ea typeface="HG丸ｺﾞｼｯｸM-PRO" pitchFamily="50" charset="-128"/>
              </a:rPr>
              <a:t>法律、判例等の公開に対する要望が大きい（改善要望含む）</a:t>
            </a:r>
            <a:endParaRPr lang="en-US" altLang="ja-JP" b="0">
              <a:solidFill>
                <a:schemeClr val="tx1"/>
              </a:solidFill>
              <a:latin typeface="ＭＳ Ｐゴシック" charset="-128"/>
              <a:ea typeface="HG丸ｺﾞｼｯｸM-PRO" pitchFamily="50" charset="-128"/>
            </a:endParaRPr>
          </a:p>
          <a:p>
            <a:pPr lvl="1">
              <a:spcBef>
                <a:spcPct val="20000"/>
              </a:spcBef>
              <a:buFont typeface="Arial" charset="0"/>
              <a:buChar char="•"/>
            </a:pPr>
            <a:r>
              <a:rPr lang="ja-JP" altLang="en-US" b="0">
                <a:solidFill>
                  <a:schemeClr val="tx1"/>
                </a:solidFill>
                <a:latin typeface="ＭＳ Ｐゴシック" charset="-128"/>
                <a:ea typeface="HG丸ｺﾞｼｯｸM-PRO" pitchFamily="50" charset="-128"/>
              </a:rPr>
              <a:t>雇用に関しては詳細上の公開等の要望がある。</a:t>
            </a:r>
            <a:endParaRPr lang="en-US" altLang="ja-JP" b="0">
              <a:solidFill>
                <a:schemeClr val="tx1"/>
              </a:solidFill>
              <a:latin typeface="ＭＳ Ｐゴシック" charset="-128"/>
              <a:ea typeface="HG丸ｺﾞｼｯｸM-PRO" pitchFamily="50" charset="-128"/>
            </a:endParaRPr>
          </a:p>
        </p:txBody>
      </p:sp>
      <p:sp>
        <p:nvSpPr>
          <p:cNvPr id="7" name="テキスト ボックス 6"/>
          <p:cNvSpPr txBox="1"/>
          <p:nvPr/>
        </p:nvSpPr>
        <p:spPr>
          <a:xfrm>
            <a:off x="441325" y="1916113"/>
            <a:ext cx="3287713" cy="338137"/>
          </a:xfrm>
          <a:prstGeom prst="rect">
            <a:avLst/>
          </a:prstGeom>
          <a:ln/>
        </p:spPr>
        <p:style>
          <a:lnRef idx="1">
            <a:schemeClr val="accent5"/>
          </a:lnRef>
          <a:fillRef idx="2">
            <a:schemeClr val="accent5"/>
          </a:fillRef>
          <a:effectRef idx="1">
            <a:schemeClr val="accent5"/>
          </a:effectRef>
          <a:fontRef idx="minor">
            <a:schemeClr val="dk1"/>
          </a:fontRef>
        </p:style>
        <p:txBody>
          <a:bodyPr>
            <a:spAutoFit/>
          </a:bodyPr>
          <a:lstStyle/>
          <a:p>
            <a:pPr>
              <a:defRPr/>
            </a:pPr>
            <a:r>
              <a:rPr lang="ja-JP" altLang="en-US" sz="1600" dirty="0"/>
              <a:t>重点分野における主なニーズ</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2231</Words>
  <Application>Microsoft Office PowerPoint</Application>
  <PresentationFormat>A4 210 x 297 mm</PresentationFormat>
  <Paragraphs>365</Paragraphs>
  <Slides>12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Arial</vt:lpstr>
      <vt:lpstr>ＭＳ Ｐゴシック</vt:lpstr>
      <vt:lpstr>HG丸ｺﾞｼｯｸM-PRO</vt:lpstr>
      <vt:lpstr>Wingdings</vt:lpstr>
      <vt:lpstr>ＭＳ Ｐ明朝</vt:lpstr>
      <vt:lpstr>Calibri</vt:lpstr>
      <vt:lpstr>Times New Roman</vt:lpstr>
      <vt:lpstr>ＭＳ ゴシック</vt:lpstr>
      <vt:lpstr>標準デザイン</vt:lpstr>
      <vt:lpstr>オープンデータに関する経済産業省の取組と提言</vt:lpstr>
      <vt:lpstr>PowerPoint プレゼンテーション</vt:lpstr>
      <vt:lpstr>HP公開データの棚卸しについて</vt:lpstr>
      <vt:lpstr>Open DATA METIサイトの構築</vt:lpstr>
      <vt:lpstr>平成２４年度の主な実施内容</vt:lpstr>
      <vt:lpstr>共通語彙の検討</vt:lpstr>
      <vt:lpstr>地方自治体と連携したオープンデータの具体化</vt:lpstr>
      <vt:lpstr>アイディアボックス等によるニーズ・アイディアの把握</vt:lpstr>
      <vt:lpstr>オープンデータに関するニーズ調査</vt:lpstr>
      <vt:lpstr>PowerPoint プレゼンテーション</vt:lpstr>
      <vt:lpstr>経済産業省での検討を踏まえた実務者会議への提言</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2013-03-21T06:43:32Z</dcterms:created>
  <dcterms:modified xsi:type="dcterms:W3CDTF">2013-06-12T07:35:18Z</dcterms:modified>
</cp:coreProperties>
</file>