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97" r:id="rId2"/>
  </p:sldMasterIdLst>
  <p:notesMasterIdLst>
    <p:notesMasterId r:id="rId13"/>
  </p:notesMasterIdLst>
  <p:sldIdLst>
    <p:sldId id="307" r:id="rId3"/>
    <p:sldId id="310" r:id="rId4"/>
    <p:sldId id="306" r:id="rId5"/>
    <p:sldId id="299" r:id="rId6"/>
    <p:sldId id="300" r:id="rId7"/>
    <p:sldId id="301" r:id="rId8"/>
    <p:sldId id="302" r:id="rId9"/>
    <p:sldId id="303" r:id="rId10"/>
    <p:sldId id="304" r:id="rId11"/>
    <p:sldId id="309"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85"/>
    <a:srgbClr val="FFCCCC"/>
    <a:srgbClr val="FF99FF"/>
    <a:srgbClr val="FF9966"/>
    <a:srgbClr val="FFFFFF"/>
    <a:srgbClr val="FFFF00"/>
    <a:srgbClr val="99FF99"/>
    <a:srgbClr val="FFCC66"/>
    <a:srgbClr val="FF7C8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94" autoAdjust="0"/>
  </p:normalViewPr>
  <p:slideViewPr>
    <p:cSldViewPr>
      <p:cViewPr>
        <p:scale>
          <a:sx n="68" d="100"/>
          <a:sy n="68" d="100"/>
        </p:scale>
        <p:origin x="-1746" y="-24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6D19CED8-4593-468C-8BC5-04927B847A14}" type="datetimeFigureOut">
              <a:rPr kumimoji="1" lang="ja-JP" altLang="en-US" smtClean="0"/>
              <a:t>2013/6/12</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5AA26470-3F2C-4C93-BFD1-F1F9947F1DA9}" type="slidenum">
              <a:rPr kumimoji="1" lang="ja-JP" altLang="en-US" smtClean="0"/>
              <a:t>‹#›</a:t>
            </a:fld>
            <a:endParaRPr kumimoji="1" lang="ja-JP" altLang="en-US"/>
          </a:p>
        </p:txBody>
      </p:sp>
    </p:spTree>
    <p:extLst>
      <p:ext uri="{BB962C8B-B14F-4D97-AF65-F5344CB8AC3E}">
        <p14:creationId xmlns:p14="http://schemas.microsoft.com/office/powerpoint/2010/main" val="19550709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スライド イメージ プレースホルダー 1"/>
          <p:cNvSpPr>
            <a:spLocks noGrp="1" noRot="1" noChangeAspect="1" noTextEdit="1"/>
          </p:cNvSpPr>
          <p:nvPr>
            <p:ph type="sldImg"/>
          </p:nvPr>
        </p:nvSpPr>
        <p:spPr>
          <a:ln/>
        </p:spPr>
      </p:sp>
      <p:sp>
        <p:nvSpPr>
          <p:cNvPr id="181251" name="ノート プレースホルダー 2"/>
          <p:cNvSpPr>
            <a:spLocks noGrp="1"/>
          </p:cNvSpPr>
          <p:nvPr>
            <p:ph type="body" idx="1"/>
          </p:nvPr>
        </p:nvSpPr>
        <p:spPr>
          <a:noFill/>
        </p:spPr>
        <p:txBody>
          <a:bodyPr/>
          <a:lstStyle/>
          <a:p>
            <a:endParaRPr lang="ja-JP" altLang="en-US" smtClean="0"/>
          </a:p>
        </p:txBody>
      </p:sp>
      <p:sp>
        <p:nvSpPr>
          <p:cNvPr id="181252" name="スライド番号プレースホルダー 3"/>
          <p:cNvSpPr>
            <a:spLocks noGrp="1"/>
          </p:cNvSpPr>
          <p:nvPr>
            <p:ph type="sldNum" sz="quarter" idx="5"/>
          </p:nvPr>
        </p:nvSpPr>
        <p:spPr>
          <a:noFill/>
        </p:spPr>
        <p:txBody>
          <a:bodyPr/>
          <a:lstStyle>
            <a:lvl1pPr defTabSz="909638" eaLnBrk="0" hangingPunct="0">
              <a:defRPr kumimoji="1" sz="2000" b="1">
                <a:solidFill>
                  <a:schemeClr val="tx1"/>
                </a:solidFill>
                <a:latin typeface="ＭＳ Ｐゴシック" charset="-128"/>
                <a:ea typeface="ＭＳ Ｐゴシック" charset="-128"/>
              </a:defRPr>
            </a:lvl1pPr>
            <a:lvl2pPr marL="742950" indent="-285750" defTabSz="909638" eaLnBrk="0" hangingPunct="0">
              <a:defRPr kumimoji="1" sz="2000" b="1">
                <a:solidFill>
                  <a:schemeClr val="tx1"/>
                </a:solidFill>
                <a:latin typeface="ＭＳ Ｐゴシック" charset="-128"/>
                <a:ea typeface="ＭＳ Ｐゴシック" charset="-128"/>
              </a:defRPr>
            </a:lvl2pPr>
            <a:lvl3pPr marL="1143000" indent="-228600" defTabSz="909638" eaLnBrk="0" hangingPunct="0">
              <a:defRPr kumimoji="1" sz="2000" b="1">
                <a:solidFill>
                  <a:schemeClr val="tx1"/>
                </a:solidFill>
                <a:latin typeface="ＭＳ Ｐゴシック" charset="-128"/>
                <a:ea typeface="ＭＳ Ｐゴシック" charset="-128"/>
              </a:defRPr>
            </a:lvl3pPr>
            <a:lvl4pPr marL="1600200" indent="-228600" defTabSz="909638" eaLnBrk="0" hangingPunct="0">
              <a:defRPr kumimoji="1" sz="2000" b="1">
                <a:solidFill>
                  <a:schemeClr val="tx1"/>
                </a:solidFill>
                <a:latin typeface="ＭＳ Ｐゴシック" charset="-128"/>
                <a:ea typeface="ＭＳ Ｐゴシック" charset="-128"/>
              </a:defRPr>
            </a:lvl4pPr>
            <a:lvl5pPr marL="2057400" indent="-228600" defTabSz="909638" eaLnBrk="0" hangingPunct="0">
              <a:defRPr kumimoji="1" sz="2000" b="1">
                <a:solidFill>
                  <a:schemeClr val="tx1"/>
                </a:solidFill>
                <a:latin typeface="ＭＳ Ｐゴシック" charset="-128"/>
                <a:ea typeface="ＭＳ Ｐゴシック" charset="-128"/>
              </a:defRPr>
            </a:lvl5pPr>
            <a:lvl6pPr marL="2514600" indent="-228600" defTabSz="909638"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defTabSz="909638"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defTabSz="909638"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defTabSz="909638"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E586FA9-9964-4AD8-B0EC-BBD7A67A5EF3}" type="slidenum">
              <a:rPr lang="en-US" altLang="ja-JP" sz="1200" b="0" smtClean="0">
                <a:latin typeface="Arial" charset="0"/>
              </a:rPr>
              <a:pPr eaLnBrk="1" hangingPunct="1"/>
              <a:t>0</a:t>
            </a:fld>
            <a:endParaRPr lang="en-US" altLang="ja-JP" sz="1200" b="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055"/>
          <p:cNvSpPr>
            <a:spLocks noGrp="1" noChangeArrowheads="1"/>
          </p:cNvSpPr>
          <p:nvPr>
            <p:ph type="sldNum" sz="quarter" idx="5"/>
          </p:nvPr>
        </p:nvSpPr>
        <p:spPr>
          <a:noFill/>
        </p:spPr>
        <p:txBody>
          <a:bodyPr/>
          <a:lstStyle>
            <a:lvl1pPr defTabSz="912813" eaLnBrk="0" hangingPunct="0">
              <a:defRPr kumimoji="1" sz="2000" b="1">
                <a:solidFill>
                  <a:schemeClr val="tx1"/>
                </a:solidFill>
                <a:latin typeface="ＭＳ Ｐゴシック" charset="-128"/>
                <a:ea typeface="ＭＳ Ｐゴシック" charset="-128"/>
              </a:defRPr>
            </a:lvl1pPr>
            <a:lvl2pPr marL="742950" indent="-285750" defTabSz="912813" eaLnBrk="0" hangingPunct="0">
              <a:defRPr kumimoji="1" sz="2000" b="1">
                <a:solidFill>
                  <a:schemeClr val="tx1"/>
                </a:solidFill>
                <a:latin typeface="ＭＳ Ｐゴシック" charset="-128"/>
                <a:ea typeface="ＭＳ Ｐゴシック" charset="-128"/>
              </a:defRPr>
            </a:lvl2pPr>
            <a:lvl3pPr marL="1143000" indent="-228600" defTabSz="912813" eaLnBrk="0" hangingPunct="0">
              <a:defRPr kumimoji="1" sz="2000" b="1">
                <a:solidFill>
                  <a:schemeClr val="tx1"/>
                </a:solidFill>
                <a:latin typeface="ＭＳ Ｐゴシック" charset="-128"/>
                <a:ea typeface="ＭＳ Ｐゴシック" charset="-128"/>
              </a:defRPr>
            </a:lvl3pPr>
            <a:lvl4pPr marL="1600200" indent="-228600" defTabSz="912813" eaLnBrk="0" hangingPunct="0">
              <a:defRPr kumimoji="1" sz="2000" b="1">
                <a:solidFill>
                  <a:schemeClr val="tx1"/>
                </a:solidFill>
                <a:latin typeface="ＭＳ Ｐゴシック" charset="-128"/>
                <a:ea typeface="ＭＳ Ｐゴシック" charset="-128"/>
              </a:defRPr>
            </a:lvl4pPr>
            <a:lvl5pPr marL="2057400" indent="-228600" defTabSz="912813" eaLnBrk="0" hangingPunct="0">
              <a:defRPr kumimoji="1" sz="2000" b="1">
                <a:solidFill>
                  <a:schemeClr val="tx1"/>
                </a:solidFill>
                <a:latin typeface="ＭＳ Ｐゴシック" charset="-128"/>
                <a:ea typeface="ＭＳ Ｐゴシック" charset="-128"/>
              </a:defRPr>
            </a:lvl5pPr>
            <a:lvl6pPr marL="2514600" indent="-228600" defTabSz="912813"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defTabSz="912813"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defTabSz="912813"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defTabSz="912813"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0B4B01B5-A20A-4BA9-8553-B4AEAC90EADC}" type="slidenum">
              <a:rPr lang="en-US" altLang="ja-JP" sz="1200" b="0">
                <a:solidFill>
                  <a:srgbClr val="000000"/>
                </a:solidFill>
                <a:latin typeface="Times New Roman" pitchFamily="18" charset="0"/>
              </a:rPr>
              <a:pPr eaLnBrk="1" hangingPunct="1"/>
              <a:t>9</a:t>
            </a:fld>
            <a:endParaRPr lang="en-US" altLang="ja-JP" sz="1200" b="0">
              <a:solidFill>
                <a:srgbClr val="000000"/>
              </a:solidFill>
              <a:latin typeface="Times New Roman" pitchFamily="18" charset="0"/>
            </a:endParaRPr>
          </a:p>
        </p:txBody>
      </p:sp>
      <p:sp>
        <p:nvSpPr>
          <p:cNvPr id="201731" name="Rectangle 2"/>
          <p:cNvSpPr>
            <a:spLocks noGrp="1" noRot="1" noChangeAspect="1" noChangeArrowheads="1" noTextEdit="1"/>
          </p:cNvSpPr>
          <p:nvPr>
            <p:ph type="sldImg"/>
          </p:nvPr>
        </p:nvSpPr>
        <p:spPr>
          <a:xfrm>
            <a:off x="919163" y="746125"/>
            <a:ext cx="4968875" cy="3725863"/>
          </a:xfrm>
          <a:ln/>
        </p:spPr>
      </p:sp>
      <p:sp>
        <p:nvSpPr>
          <p:cNvPr id="201732"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xfrm>
            <a:off x="917575" y="744538"/>
            <a:ext cx="4973638" cy="3729037"/>
          </a:xfrm>
          <a:ln/>
        </p:spPr>
      </p:sp>
      <p:sp>
        <p:nvSpPr>
          <p:cNvPr id="186371" name="Rectangle 3"/>
          <p:cNvSpPr>
            <a:spLocks noGrp="1" noChangeArrowheads="1"/>
          </p:cNvSpPr>
          <p:nvPr>
            <p:ph type="body" idx="1"/>
          </p:nvPr>
        </p:nvSpPr>
        <p:spPr>
          <a:xfrm>
            <a:off x="682625" y="4721225"/>
            <a:ext cx="5441950" cy="4473575"/>
          </a:xfrm>
          <a:noFill/>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dirty="0"/>
          </a:p>
        </p:txBody>
      </p:sp>
      <p:sp>
        <p:nvSpPr>
          <p:cNvPr id="4" name="スライド番号プレースホルダー 3"/>
          <p:cNvSpPr>
            <a:spLocks noGrp="1"/>
          </p:cNvSpPr>
          <p:nvPr>
            <p:ph type="sldNum" sz="quarter" idx="10"/>
          </p:nvPr>
        </p:nvSpPr>
        <p:spPr/>
        <p:txBody>
          <a:bodyPr/>
          <a:lstStyle/>
          <a:p>
            <a:fld id="{5AA26470-3F2C-4C93-BFD1-F1F9947F1DA9}" type="slidenum">
              <a:rPr kumimoji="1" lang="ja-JP" altLang="en-US" smtClean="0"/>
              <a:t>2</a:t>
            </a:fld>
            <a:endParaRPr kumimoji="1" lang="ja-JP" altLang="en-US"/>
          </a:p>
        </p:txBody>
      </p:sp>
    </p:spTree>
    <p:extLst>
      <p:ext uri="{BB962C8B-B14F-4D97-AF65-F5344CB8AC3E}">
        <p14:creationId xmlns:p14="http://schemas.microsoft.com/office/powerpoint/2010/main" val="4078141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dirty="0"/>
          </a:p>
        </p:txBody>
      </p:sp>
      <p:sp>
        <p:nvSpPr>
          <p:cNvPr id="4" name="スライド番号プレースホルダー 3"/>
          <p:cNvSpPr>
            <a:spLocks noGrp="1"/>
          </p:cNvSpPr>
          <p:nvPr>
            <p:ph type="sldNum" sz="quarter" idx="10"/>
          </p:nvPr>
        </p:nvSpPr>
        <p:spPr/>
        <p:txBody>
          <a:bodyPr/>
          <a:lstStyle/>
          <a:p>
            <a:fld id="{5AA26470-3F2C-4C93-BFD1-F1F9947F1DA9}" type="slidenum">
              <a:rPr kumimoji="1" lang="ja-JP" altLang="en-US" smtClean="0"/>
              <a:t>3</a:t>
            </a:fld>
            <a:endParaRPr kumimoji="1" lang="ja-JP" altLang="en-US"/>
          </a:p>
        </p:txBody>
      </p:sp>
    </p:spTree>
    <p:extLst>
      <p:ext uri="{BB962C8B-B14F-4D97-AF65-F5344CB8AC3E}">
        <p14:creationId xmlns:p14="http://schemas.microsoft.com/office/powerpoint/2010/main" val="2243128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dirty="0"/>
          </a:p>
        </p:txBody>
      </p:sp>
      <p:sp>
        <p:nvSpPr>
          <p:cNvPr id="4" name="スライド番号プレースホルダー 3"/>
          <p:cNvSpPr>
            <a:spLocks noGrp="1"/>
          </p:cNvSpPr>
          <p:nvPr>
            <p:ph type="sldNum" sz="quarter" idx="10"/>
          </p:nvPr>
        </p:nvSpPr>
        <p:spPr/>
        <p:txBody>
          <a:bodyPr/>
          <a:lstStyle/>
          <a:p>
            <a:fld id="{5AA26470-3F2C-4C93-BFD1-F1F9947F1DA9}" type="slidenum">
              <a:rPr kumimoji="1" lang="ja-JP" altLang="en-US" smtClean="0"/>
              <a:t>4</a:t>
            </a:fld>
            <a:endParaRPr kumimoji="1" lang="ja-JP" altLang="en-US"/>
          </a:p>
        </p:txBody>
      </p:sp>
    </p:spTree>
    <p:extLst>
      <p:ext uri="{BB962C8B-B14F-4D97-AF65-F5344CB8AC3E}">
        <p14:creationId xmlns:p14="http://schemas.microsoft.com/office/powerpoint/2010/main" val="2638985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ja-JP" altLang="en-US" sz="1800" dirty="0"/>
          </a:p>
        </p:txBody>
      </p:sp>
      <p:sp>
        <p:nvSpPr>
          <p:cNvPr id="4" name="スライド番号プレースホルダー 3"/>
          <p:cNvSpPr>
            <a:spLocks noGrp="1"/>
          </p:cNvSpPr>
          <p:nvPr>
            <p:ph type="sldNum" sz="quarter" idx="10"/>
          </p:nvPr>
        </p:nvSpPr>
        <p:spPr/>
        <p:txBody>
          <a:bodyPr/>
          <a:lstStyle/>
          <a:p>
            <a:fld id="{5AA26470-3F2C-4C93-BFD1-F1F9947F1DA9}" type="slidenum">
              <a:rPr kumimoji="1" lang="ja-JP" altLang="en-US" smtClean="0"/>
              <a:t>5</a:t>
            </a:fld>
            <a:endParaRPr kumimoji="1" lang="ja-JP" altLang="en-US"/>
          </a:p>
        </p:txBody>
      </p:sp>
    </p:spTree>
    <p:extLst>
      <p:ext uri="{BB962C8B-B14F-4D97-AF65-F5344CB8AC3E}">
        <p14:creationId xmlns:p14="http://schemas.microsoft.com/office/powerpoint/2010/main" val="337681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ja-JP" altLang="en-US" sz="1800" dirty="0"/>
          </a:p>
        </p:txBody>
      </p:sp>
      <p:sp>
        <p:nvSpPr>
          <p:cNvPr id="4" name="スライド番号プレースホルダー 3"/>
          <p:cNvSpPr>
            <a:spLocks noGrp="1"/>
          </p:cNvSpPr>
          <p:nvPr>
            <p:ph type="sldNum" sz="quarter" idx="10"/>
          </p:nvPr>
        </p:nvSpPr>
        <p:spPr/>
        <p:txBody>
          <a:bodyPr/>
          <a:lstStyle/>
          <a:p>
            <a:fld id="{5AA26470-3F2C-4C93-BFD1-F1F9947F1DA9}" type="slidenum">
              <a:rPr kumimoji="1" lang="ja-JP" altLang="en-US" smtClean="0"/>
              <a:t>6</a:t>
            </a:fld>
            <a:endParaRPr kumimoji="1" lang="ja-JP" altLang="en-US"/>
          </a:p>
        </p:txBody>
      </p:sp>
    </p:spTree>
    <p:extLst>
      <p:ext uri="{BB962C8B-B14F-4D97-AF65-F5344CB8AC3E}">
        <p14:creationId xmlns:p14="http://schemas.microsoft.com/office/powerpoint/2010/main" val="3223263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dirty="0"/>
          </a:p>
        </p:txBody>
      </p:sp>
      <p:sp>
        <p:nvSpPr>
          <p:cNvPr id="4" name="スライド番号プレースホルダー 3"/>
          <p:cNvSpPr>
            <a:spLocks noGrp="1"/>
          </p:cNvSpPr>
          <p:nvPr>
            <p:ph type="sldNum" sz="quarter" idx="10"/>
          </p:nvPr>
        </p:nvSpPr>
        <p:spPr/>
        <p:txBody>
          <a:bodyPr/>
          <a:lstStyle/>
          <a:p>
            <a:fld id="{5AA26470-3F2C-4C93-BFD1-F1F9947F1DA9}" type="slidenum">
              <a:rPr kumimoji="1" lang="ja-JP" altLang="en-US" smtClean="0"/>
              <a:t>7</a:t>
            </a:fld>
            <a:endParaRPr kumimoji="1" lang="ja-JP" altLang="en-US"/>
          </a:p>
        </p:txBody>
      </p:sp>
    </p:spTree>
    <p:extLst>
      <p:ext uri="{BB962C8B-B14F-4D97-AF65-F5344CB8AC3E}">
        <p14:creationId xmlns:p14="http://schemas.microsoft.com/office/powerpoint/2010/main" val="1204075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dirty="0"/>
          </a:p>
        </p:txBody>
      </p:sp>
      <p:sp>
        <p:nvSpPr>
          <p:cNvPr id="4" name="スライド番号プレースホルダー 3"/>
          <p:cNvSpPr>
            <a:spLocks noGrp="1"/>
          </p:cNvSpPr>
          <p:nvPr>
            <p:ph type="sldNum" sz="quarter" idx="10"/>
          </p:nvPr>
        </p:nvSpPr>
        <p:spPr/>
        <p:txBody>
          <a:bodyPr/>
          <a:lstStyle/>
          <a:p>
            <a:fld id="{5AA26470-3F2C-4C93-BFD1-F1F9947F1DA9}" type="slidenum">
              <a:rPr kumimoji="1" lang="ja-JP" altLang="en-US" smtClean="0"/>
              <a:t>8</a:t>
            </a:fld>
            <a:endParaRPr kumimoji="1" lang="ja-JP" altLang="en-US"/>
          </a:p>
        </p:txBody>
      </p:sp>
    </p:spTree>
    <p:extLst>
      <p:ext uri="{BB962C8B-B14F-4D97-AF65-F5344CB8AC3E}">
        <p14:creationId xmlns:p14="http://schemas.microsoft.com/office/powerpoint/2010/main" val="403093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18"/>
            <a:ext cx="7772400" cy="1470025"/>
          </a:xfrm>
          <a:prstGeom prst="rect">
            <a:avLst/>
          </a:prstGeo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065" indent="0" algn="ctr">
              <a:buNone/>
              <a:defRPr/>
            </a:lvl2pPr>
            <a:lvl3pPr marL="914124" indent="0" algn="ctr">
              <a:buNone/>
              <a:defRPr/>
            </a:lvl3pPr>
            <a:lvl4pPr marL="1371189" indent="0" algn="ctr">
              <a:buNone/>
              <a:defRPr/>
            </a:lvl4pPr>
            <a:lvl5pPr marL="1828251" indent="0" algn="ctr">
              <a:buNone/>
              <a:defRPr/>
            </a:lvl5pPr>
            <a:lvl6pPr marL="2285316" indent="0" algn="ctr">
              <a:buNone/>
              <a:defRPr/>
            </a:lvl6pPr>
            <a:lvl7pPr marL="2742375" indent="0" algn="ctr">
              <a:buNone/>
              <a:defRPr/>
            </a:lvl7pPr>
            <a:lvl8pPr marL="3199440" indent="0" algn="ctr">
              <a:buNone/>
              <a:defRPr/>
            </a:lvl8pPr>
            <a:lvl9pPr marL="3656503"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BD00EBF7-9D6F-49BD-BE03-07CF7902D3BB}" type="datetime1">
              <a:rPr lang="ja-JP" altLang="en-US">
                <a:solidFill>
                  <a:srgbClr val="000000"/>
                </a:solidFill>
              </a:rPr>
              <a:pPr>
                <a:defRPr/>
              </a:pPr>
              <a:t>2013/6/12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E97262-C6FA-4CCF-9412-C39F4DC5E90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331774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856765"/>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513E5563-2F88-42A1-81B8-FE939D910401}" type="datetime1">
              <a:rPr lang="ja-JP" altLang="en-US">
                <a:solidFill>
                  <a:srgbClr val="000000"/>
                </a:solidFill>
              </a:rPr>
              <a:pPr>
                <a:defRPr/>
              </a:pPr>
              <a:t>2013/6/12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E2D9DB-1258-4288-99FC-43545A9CDB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6686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1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3" y="27481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8906C84-E642-4C4C-9431-522A569DC412}" type="datetime1">
              <a:rPr lang="ja-JP" altLang="en-US">
                <a:solidFill>
                  <a:srgbClr val="000000"/>
                </a:solidFill>
              </a:rPr>
              <a:pPr>
                <a:defRPr/>
              </a:pPr>
              <a:t>2013/6/12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91EAFBE-C4A0-45F1-92FE-B6FD996519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51747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3" y="274638"/>
            <a:ext cx="8229600" cy="1143000"/>
          </a:xfrm>
          <a:prstGeom prst="rect">
            <a:avLst/>
          </a:prstGeom>
        </p:spPr>
        <p:txBody>
          <a:bodyPr/>
          <a:lstStyle/>
          <a:p>
            <a:r>
              <a:rPr lang="ja-JP" altLang="en-US"/>
              <a:t>マスタ タイトルの書式設定</a:t>
            </a:r>
          </a:p>
        </p:txBody>
      </p:sp>
      <p:sp>
        <p:nvSpPr>
          <p:cNvPr id="3" name="SmartArt プレースホルダ 2"/>
          <p:cNvSpPr>
            <a:spLocks noGrp="1"/>
          </p:cNvSpPr>
          <p:nvPr>
            <p:ph type="dgm" idx="1"/>
          </p:nvPr>
        </p:nvSpPr>
        <p:spPr>
          <a:xfrm>
            <a:off x="457203" y="1600216"/>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AC136C21-E8B4-4477-82FA-98CC5F04F584}" type="datetime1">
              <a:rPr lang="ja-JP" altLang="en-US">
                <a:solidFill>
                  <a:srgbClr val="000000"/>
                </a:solidFill>
              </a:rPr>
              <a:pPr>
                <a:defRPr/>
              </a:pPr>
              <a:t>2013/6/12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1EACA8-1EA8-4D36-A006-461010B679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6183046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66"/>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069" indent="0" algn="ctr">
              <a:buNone/>
              <a:defRPr/>
            </a:lvl2pPr>
            <a:lvl3pPr marL="914138" indent="0" algn="ctr">
              <a:buNone/>
              <a:defRPr/>
            </a:lvl3pPr>
            <a:lvl4pPr marL="1371206" indent="0" algn="ctr">
              <a:buNone/>
              <a:defRPr/>
            </a:lvl4pPr>
            <a:lvl5pPr marL="1828275" indent="0" algn="ctr">
              <a:buNone/>
              <a:defRPr/>
            </a:lvl5pPr>
            <a:lvl6pPr marL="2285345" indent="0" algn="ctr">
              <a:buNone/>
              <a:defRPr/>
            </a:lvl6pPr>
            <a:lvl7pPr marL="2742412" indent="0" algn="ctr">
              <a:buNone/>
              <a:defRPr/>
            </a:lvl7pPr>
            <a:lvl8pPr marL="3199482" indent="0" algn="ctr">
              <a:buNone/>
              <a:defRPr/>
            </a:lvl8pPr>
            <a:lvl9pPr marL="365655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1A6CF806-0457-4698-8655-733AE20E34A5}" type="slidenum">
              <a:rPr lang="en-US" altLang="ja-JP"/>
              <a:pPr>
                <a:defRPr/>
              </a:pPr>
              <a:t>‹#›</a:t>
            </a:fld>
            <a:endParaRPr lang="en-US" altLang="ja-JP"/>
          </a:p>
        </p:txBody>
      </p:sp>
    </p:spTree>
    <p:extLst>
      <p:ext uri="{BB962C8B-B14F-4D97-AF65-F5344CB8AC3E}">
        <p14:creationId xmlns:p14="http://schemas.microsoft.com/office/powerpoint/2010/main" val="4242975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B6CFAD31-CA1B-454A-8D72-1A06BA27840C}" type="slidenum">
              <a:rPr lang="en-US" altLang="ja-JP"/>
              <a:pPr>
                <a:defRPr/>
              </a:pPr>
              <a:t>‹#›</a:t>
            </a:fld>
            <a:endParaRPr lang="en-US" altLang="ja-JP"/>
          </a:p>
        </p:txBody>
      </p:sp>
    </p:spTree>
    <p:extLst>
      <p:ext uri="{BB962C8B-B14F-4D97-AF65-F5344CB8AC3E}">
        <p14:creationId xmlns:p14="http://schemas.microsoft.com/office/powerpoint/2010/main" val="2116610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44"/>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435" y="2906713"/>
            <a:ext cx="7772400" cy="1500187"/>
          </a:xfrm>
        </p:spPr>
        <p:txBody>
          <a:bodyPr anchor="b"/>
          <a:lstStyle>
            <a:lvl1pPr marL="0" indent="0">
              <a:buNone/>
              <a:defRPr sz="2000"/>
            </a:lvl1pPr>
            <a:lvl2pPr marL="457069" indent="0">
              <a:buNone/>
              <a:defRPr sz="1800"/>
            </a:lvl2pPr>
            <a:lvl3pPr marL="914138" indent="0">
              <a:buNone/>
              <a:defRPr sz="1600"/>
            </a:lvl3pPr>
            <a:lvl4pPr marL="1371206" indent="0">
              <a:buNone/>
              <a:defRPr sz="1400"/>
            </a:lvl4pPr>
            <a:lvl5pPr marL="1828275" indent="0">
              <a:buNone/>
              <a:defRPr sz="1400"/>
            </a:lvl5pPr>
            <a:lvl6pPr marL="2285345" indent="0">
              <a:buNone/>
              <a:defRPr sz="1400"/>
            </a:lvl6pPr>
            <a:lvl7pPr marL="2742412" indent="0">
              <a:buNone/>
              <a:defRPr sz="1400"/>
            </a:lvl7pPr>
            <a:lvl8pPr marL="3199482" indent="0">
              <a:buNone/>
              <a:defRPr sz="1400"/>
            </a:lvl8pPr>
            <a:lvl9pPr marL="365655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DFF644F5-DFA1-41C3-8E56-E212125B8E33}" type="slidenum">
              <a:rPr lang="en-US" altLang="ja-JP"/>
              <a:pPr>
                <a:defRPr/>
              </a:pPr>
              <a:t>‹#›</a:t>
            </a:fld>
            <a:endParaRPr lang="en-US" altLang="ja-JP"/>
          </a:p>
        </p:txBody>
      </p:sp>
    </p:spTree>
    <p:extLst>
      <p:ext uri="{BB962C8B-B14F-4D97-AF65-F5344CB8AC3E}">
        <p14:creationId xmlns:p14="http://schemas.microsoft.com/office/powerpoint/2010/main" val="3864414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3" y="1981200"/>
            <a:ext cx="381586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2338" y="1981200"/>
            <a:ext cx="381586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BAD05874-5842-45BA-82E7-D892F022ADC4}" type="slidenum">
              <a:rPr lang="en-US" altLang="ja-JP"/>
              <a:pPr>
                <a:defRPr/>
              </a:pPr>
              <a:t>‹#›</a:t>
            </a:fld>
            <a:endParaRPr lang="en-US" altLang="ja-JP"/>
          </a:p>
        </p:txBody>
      </p:sp>
    </p:spTree>
    <p:extLst>
      <p:ext uri="{BB962C8B-B14F-4D97-AF65-F5344CB8AC3E}">
        <p14:creationId xmlns:p14="http://schemas.microsoft.com/office/powerpoint/2010/main" val="2012751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066" cy="639762"/>
          </a:xfrm>
        </p:spPr>
        <p:txBody>
          <a:bodyPr anchor="b"/>
          <a:lstStyle>
            <a:lvl1pPr marL="0" indent="0">
              <a:buNone/>
              <a:defRPr sz="2400" b="1"/>
            </a:lvl1pPr>
            <a:lvl2pPr marL="457069" indent="0">
              <a:buNone/>
              <a:defRPr sz="2000" b="1"/>
            </a:lvl2pPr>
            <a:lvl3pPr marL="914138" indent="0">
              <a:buNone/>
              <a:defRPr sz="1800" b="1"/>
            </a:lvl3pPr>
            <a:lvl4pPr marL="1371206" indent="0">
              <a:buNone/>
              <a:defRPr sz="1600" b="1"/>
            </a:lvl4pPr>
            <a:lvl5pPr marL="1828275" indent="0">
              <a:buNone/>
              <a:defRPr sz="1600" b="1"/>
            </a:lvl5pPr>
            <a:lvl6pPr marL="2285345" indent="0">
              <a:buNone/>
              <a:defRPr sz="1600" b="1"/>
            </a:lvl6pPr>
            <a:lvl7pPr marL="2742412" indent="0">
              <a:buNone/>
              <a:defRPr sz="1600" b="1"/>
            </a:lvl7pPr>
            <a:lvl8pPr marL="3199482" indent="0">
              <a:buNone/>
              <a:defRPr sz="1600" b="1"/>
            </a:lvl8pPr>
            <a:lvl9pPr marL="365655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294" y="1535113"/>
            <a:ext cx="4041531" cy="639762"/>
          </a:xfrm>
        </p:spPr>
        <p:txBody>
          <a:bodyPr anchor="b"/>
          <a:lstStyle>
            <a:lvl1pPr marL="0" indent="0">
              <a:buNone/>
              <a:defRPr sz="2400" b="1"/>
            </a:lvl1pPr>
            <a:lvl2pPr marL="457069" indent="0">
              <a:buNone/>
              <a:defRPr sz="2000" b="1"/>
            </a:lvl2pPr>
            <a:lvl3pPr marL="914138" indent="0">
              <a:buNone/>
              <a:defRPr sz="1800" b="1"/>
            </a:lvl3pPr>
            <a:lvl4pPr marL="1371206" indent="0">
              <a:buNone/>
              <a:defRPr sz="1600" b="1"/>
            </a:lvl4pPr>
            <a:lvl5pPr marL="1828275" indent="0">
              <a:buNone/>
              <a:defRPr sz="1600" b="1"/>
            </a:lvl5pPr>
            <a:lvl6pPr marL="2285345" indent="0">
              <a:buNone/>
              <a:defRPr sz="1600" b="1"/>
            </a:lvl6pPr>
            <a:lvl7pPr marL="2742412" indent="0">
              <a:buNone/>
              <a:defRPr sz="1600" b="1"/>
            </a:lvl7pPr>
            <a:lvl8pPr marL="3199482" indent="0">
              <a:buNone/>
              <a:defRPr sz="1600" b="1"/>
            </a:lvl8pPr>
            <a:lvl9pPr marL="365655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294"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8" name="Rectangle 6"/>
          <p:cNvSpPr>
            <a:spLocks noGrp="1" noChangeArrowheads="1"/>
          </p:cNvSpPr>
          <p:nvPr>
            <p:ph type="sldNum" sz="quarter" idx="11"/>
          </p:nvPr>
        </p:nvSpPr>
        <p:spPr/>
        <p:txBody>
          <a:bodyPr/>
          <a:lstStyle>
            <a:lvl1pPr>
              <a:defRPr b="1">
                <a:latin typeface="ＭＳ Ｐゴシック" charset="-128"/>
              </a:defRPr>
            </a:lvl1pPr>
          </a:lstStyle>
          <a:p>
            <a:pPr>
              <a:defRPr/>
            </a:pPr>
            <a:fld id="{488DA337-CF19-483D-B676-72F65F565B67}" type="slidenum">
              <a:rPr lang="en-US" altLang="ja-JP"/>
              <a:pPr>
                <a:defRPr/>
              </a:pPr>
              <a:t>‹#›</a:t>
            </a:fld>
            <a:endParaRPr lang="en-US" altLang="ja-JP"/>
          </a:p>
        </p:txBody>
      </p:sp>
    </p:spTree>
    <p:extLst>
      <p:ext uri="{BB962C8B-B14F-4D97-AF65-F5344CB8AC3E}">
        <p14:creationId xmlns:p14="http://schemas.microsoft.com/office/powerpoint/2010/main" val="194645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4" name="Rectangle 6"/>
          <p:cNvSpPr>
            <a:spLocks noGrp="1" noChangeArrowheads="1"/>
          </p:cNvSpPr>
          <p:nvPr>
            <p:ph type="sldNum" sz="quarter" idx="11"/>
          </p:nvPr>
        </p:nvSpPr>
        <p:spPr/>
        <p:txBody>
          <a:bodyPr/>
          <a:lstStyle>
            <a:lvl1pPr>
              <a:defRPr b="1">
                <a:latin typeface="ＭＳ Ｐゴシック" charset="-128"/>
              </a:defRPr>
            </a:lvl1pPr>
          </a:lstStyle>
          <a:p>
            <a:pPr>
              <a:defRPr/>
            </a:pPr>
            <a:fld id="{3C5D208A-2027-4E2A-BABA-627C762DE3A8}" type="slidenum">
              <a:rPr lang="en-US" altLang="ja-JP"/>
              <a:pPr>
                <a:defRPr/>
              </a:pPr>
              <a:t>‹#›</a:t>
            </a:fld>
            <a:endParaRPr lang="en-US" altLang="ja-JP"/>
          </a:p>
        </p:txBody>
      </p:sp>
    </p:spTree>
    <p:extLst>
      <p:ext uri="{BB962C8B-B14F-4D97-AF65-F5344CB8AC3E}">
        <p14:creationId xmlns:p14="http://schemas.microsoft.com/office/powerpoint/2010/main" val="4133405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3" name="Rectangle 6"/>
          <p:cNvSpPr>
            <a:spLocks noGrp="1" noChangeArrowheads="1"/>
          </p:cNvSpPr>
          <p:nvPr>
            <p:ph type="sldNum" sz="quarter" idx="11"/>
          </p:nvPr>
        </p:nvSpPr>
        <p:spPr/>
        <p:txBody>
          <a:bodyPr/>
          <a:lstStyle>
            <a:lvl1pPr>
              <a:defRPr b="1">
                <a:latin typeface="ＭＳ Ｐゴシック" charset="-128"/>
              </a:defRPr>
            </a:lvl1pPr>
          </a:lstStyle>
          <a:p>
            <a:pPr>
              <a:defRPr/>
            </a:pPr>
            <a:fld id="{8EF0526D-0B3F-4920-AD8F-15C5AB31CD07}" type="slidenum">
              <a:rPr lang="en-US" altLang="ja-JP"/>
              <a:pPr>
                <a:defRPr/>
              </a:pPr>
              <a:t>‹#›</a:t>
            </a:fld>
            <a:endParaRPr lang="en-US" altLang="ja-JP"/>
          </a:p>
        </p:txBody>
      </p:sp>
    </p:spTree>
    <p:extLst>
      <p:ext uri="{BB962C8B-B14F-4D97-AF65-F5344CB8AC3E}">
        <p14:creationId xmlns:p14="http://schemas.microsoft.com/office/powerpoint/2010/main" val="640234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856765"/>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202B5F2-D812-429A-8B2D-D8E01A8D0B53}" type="datetime1">
              <a:rPr lang="ja-JP" altLang="en-US">
                <a:solidFill>
                  <a:srgbClr val="000000"/>
                </a:solidFill>
              </a:rPr>
              <a:pPr>
                <a:defRPr/>
              </a:pPr>
              <a:t>2013/6/12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D819FA-CF22-4F55-AF5B-24B22BBDAF2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8285284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7" y="273050"/>
            <a:ext cx="3008435"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538" y="273094"/>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7" y="1435113"/>
            <a:ext cx="3008435" cy="4691063"/>
          </a:xfrm>
        </p:spPr>
        <p:txBody>
          <a:bodyPr/>
          <a:lstStyle>
            <a:lvl1pPr marL="0" indent="0">
              <a:buNone/>
              <a:defRPr sz="1400"/>
            </a:lvl1pPr>
            <a:lvl2pPr marL="457069" indent="0">
              <a:buNone/>
              <a:defRPr sz="1200"/>
            </a:lvl2pPr>
            <a:lvl3pPr marL="914138" indent="0">
              <a:buNone/>
              <a:defRPr sz="1000"/>
            </a:lvl3pPr>
            <a:lvl4pPr marL="1371206" indent="0">
              <a:buNone/>
              <a:defRPr sz="900"/>
            </a:lvl4pPr>
            <a:lvl5pPr marL="1828275" indent="0">
              <a:buNone/>
              <a:defRPr sz="900"/>
            </a:lvl5pPr>
            <a:lvl6pPr marL="2285345" indent="0">
              <a:buNone/>
              <a:defRPr sz="900"/>
            </a:lvl6pPr>
            <a:lvl7pPr marL="2742412" indent="0">
              <a:buNone/>
              <a:defRPr sz="900"/>
            </a:lvl7pPr>
            <a:lvl8pPr marL="3199482" indent="0">
              <a:buNone/>
              <a:defRPr sz="900"/>
            </a:lvl8pPr>
            <a:lvl9pPr marL="365655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7BB3B85C-7AC9-4971-8666-139356D4B12B}" type="slidenum">
              <a:rPr lang="en-US" altLang="ja-JP"/>
              <a:pPr>
                <a:defRPr/>
              </a:pPr>
              <a:t>‹#›</a:t>
            </a:fld>
            <a:endParaRPr lang="en-US" altLang="ja-JP"/>
          </a:p>
        </p:txBody>
      </p:sp>
    </p:spTree>
    <p:extLst>
      <p:ext uri="{BB962C8B-B14F-4D97-AF65-F5344CB8AC3E}">
        <p14:creationId xmlns:p14="http://schemas.microsoft.com/office/powerpoint/2010/main" val="25521666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1"/>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166" y="612775"/>
            <a:ext cx="5486400" cy="4114800"/>
          </a:xfrm>
        </p:spPr>
        <p:txBody>
          <a:bodyPr/>
          <a:lstStyle>
            <a:lvl1pPr marL="0" indent="0">
              <a:buNone/>
              <a:defRPr sz="3200"/>
            </a:lvl1pPr>
            <a:lvl2pPr marL="457069" indent="0">
              <a:buNone/>
              <a:defRPr sz="2800"/>
            </a:lvl2pPr>
            <a:lvl3pPr marL="914138" indent="0">
              <a:buNone/>
              <a:defRPr sz="2400"/>
            </a:lvl3pPr>
            <a:lvl4pPr marL="1371206" indent="0">
              <a:buNone/>
              <a:defRPr sz="2000"/>
            </a:lvl4pPr>
            <a:lvl5pPr marL="1828275" indent="0">
              <a:buNone/>
              <a:defRPr sz="2000"/>
            </a:lvl5pPr>
            <a:lvl6pPr marL="2285345" indent="0">
              <a:buNone/>
              <a:defRPr sz="2000"/>
            </a:lvl6pPr>
            <a:lvl7pPr marL="2742412" indent="0">
              <a:buNone/>
              <a:defRPr sz="2000"/>
            </a:lvl7pPr>
            <a:lvl8pPr marL="3199482" indent="0">
              <a:buNone/>
              <a:defRPr sz="2000"/>
            </a:lvl8pPr>
            <a:lvl9pPr marL="365655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166" y="5367339"/>
            <a:ext cx="5486400" cy="804862"/>
          </a:xfrm>
        </p:spPr>
        <p:txBody>
          <a:bodyPr/>
          <a:lstStyle>
            <a:lvl1pPr marL="0" indent="0">
              <a:buNone/>
              <a:defRPr sz="1400"/>
            </a:lvl1pPr>
            <a:lvl2pPr marL="457069" indent="0">
              <a:buNone/>
              <a:defRPr sz="1200"/>
            </a:lvl2pPr>
            <a:lvl3pPr marL="914138" indent="0">
              <a:buNone/>
              <a:defRPr sz="1000"/>
            </a:lvl3pPr>
            <a:lvl4pPr marL="1371206" indent="0">
              <a:buNone/>
              <a:defRPr sz="900"/>
            </a:lvl4pPr>
            <a:lvl5pPr marL="1828275" indent="0">
              <a:buNone/>
              <a:defRPr sz="900"/>
            </a:lvl5pPr>
            <a:lvl6pPr marL="2285345" indent="0">
              <a:buNone/>
              <a:defRPr sz="900"/>
            </a:lvl6pPr>
            <a:lvl7pPr marL="2742412" indent="0">
              <a:buNone/>
              <a:defRPr sz="900"/>
            </a:lvl7pPr>
            <a:lvl8pPr marL="3199482" indent="0">
              <a:buNone/>
              <a:defRPr sz="900"/>
            </a:lvl8pPr>
            <a:lvl9pPr marL="365655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831CFB98-6227-4648-81B0-2874359509F4}" type="slidenum">
              <a:rPr lang="en-US" altLang="ja-JP"/>
              <a:pPr>
                <a:defRPr/>
              </a:pPr>
              <a:t>‹#›</a:t>
            </a:fld>
            <a:endParaRPr lang="en-US" altLang="ja-JP"/>
          </a:p>
        </p:txBody>
      </p:sp>
    </p:spTree>
    <p:extLst>
      <p:ext uri="{BB962C8B-B14F-4D97-AF65-F5344CB8AC3E}">
        <p14:creationId xmlns:p14="http://schemas.microsoft.com/office/powerpoint/2010/main" val="3488568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5CB0E534-72E0-47AB-BBF6-33BE30D28BB1}" type="slidenum">
              <a:rPr lang="en-US" altLang="ja-JP"/>
              <a:pPr>
                <a:defRPr/>
              </a:pPr>
              <a:t>‹#›</a:t>
            </a:fld>
            <a:endParaRPr lang="en-US" altLang="ja-JP"/>
          </a:p>
        </p:txBody>
      </p:sp>
    </p:spTree>
    <p:extLst>
      <p:ext uri="{BB962C8B-B14F-4D97-AF65-F5344CB8AC3E}">
        <p14:creationId xmlns:p14="http://schemas.microsoft.com/office/powerpoint/2010/main" val="1852744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25" y="609600"/>
            <a:ext cx="5688623"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5A67F846-DAEC-4E61-97FC-0B07AF0832D9}" type="slidenum">
              <a:rPr lang="en-US" altLang="ja-JP"/>
              <a:pPr>
                <a:defRPr/>
              </a:pPr>
              <a:t>‹#›</a:t>
            </a:fld>
            <a:endParaRPr lang="en-US" altLang="ja-JP"/>
          </a:p>
        </p:txBody>
      </p:sp>
    </p:spTree>
    <p:extLst>
      <p:ext uri="{BB962C8B-B14F-4D97-AF65-F5344CB8AC3E}">
        <p14:creationId xmlns:p14="http://schemas.microsoft.com/office/powerpoint/2010/main" val="316286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19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lvl1pPr>
            <a:lvl2pPr marL="457065" indent="0">
              <a:buNone/>
              <a:defRPr sz="1800"/>
            </a:lvl2pPr>
            <a:lvl3pPr marL="914124" indent="0">
              <a:buNone/>
              <a:defRPr sz="1600"/>
            </a:lvl3pPr>
            <a:lvl4pPr marL="1371189" indent="0">
              <a:buNone/>
              <a:defRPr sz="1400"/>
            </a:lvl4pPr>
            <a:lvl5pPr marL="1828251" indent="0">
              <a:buNone/>
              <a:defRPr sz="1400"/>
            </a:lvl5pPr>
            <a:lvl6pPr marL="2285316" indent="0">
              <a:buNone/>
              <a:defRPr sz="1400"/>
            </a:lvl6pPr>
            <a:lvl7pPr marL="2742375" indent="0">
              <a:buNone/>
              <a:defRPr sz="1400"/>
            </a:lvl7pPr>
            <a:lvl8pPr marL="3199440" indent="0">
              <a:buNone/>
              <a:defRPr sz="1400"/>
            </a:lvl8pPr>
            <a:lvl9pPr marL="3656503"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811AB5FC-55AE-4968-9D9D-889C0CE6D86B}" type="datetime1">
              <a:rPr lang="ja-JP" altLang="en-US">
                <a:solidFill>
                  <a:srgbClr val="000000"/>
                </a:solidFill>
              </a:rPr>
              <a:pPr>
                <a:defRPr/>
              </a:pPr>
              <a:t>2013/6/12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48BC375-67FD-45D4-9D9D-CCD7C2EA5A9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074135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856765"/>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3"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8BE01B1F-7EB4-4B3E-AE42-040C1FFACBC9}" type="datetime1">
              <a:rPr lang="ja-JP" altLang="en-US">
                <a:solidFill>
                  <a:srgbClr val="000000"/>
                </a:solidFill>
              </a:rPr>
              <a:pPr>
                <a:defRPr/>
              </a:pPr>
              <a:t>2013/6/12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56B1AAD-C82A-482E-9442-8130E827FA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854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856765"/>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065" indent="0">
              <a:buNone/>
              <a:defRPr sz="2000" b="1"/>
            </a:lvl2pPr>
            <a:lvl3pPr marL="914124" indent="0">
              <a:buNone/>
              <a:defRPr sz="1800" b="1"/>
            </a:lvl3pPr>
            <a:lvl4pPr marL="1371189" indent="0">
              <a:buNone/>
              <a:defRPr sz="1600" b="1"/>
            </a:lvl4pPr>
            <a:lvl5pPr marL="1828251" indent="0">
              <a:buNone/>
              <a:defRPr sz="1600" b="1"/>
            </a:lvl5pPr>
            <a:lvl6pPr marL="2285316" indent="0">
              <a:buNone/>
              <a:defRPr sz="1600" b="1"/>
            </a:lvl6pPr>
            <a:lvl7pPr marL="2742375" indent="0">
              <a:buNone/>
              <a:defRPr sz="1600" b="1"/>
            </a:lvl7pPr>
            <a:lvl8pPr marL="3199440" indent="0">
              <a:buNone/>
              <a:defRPr sz="1600" b="1"/>
            </a:lvl8pPr>
            <a:lvl9pPr marL="365650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8"/>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32" y="1535113"/>
            <a:ext cx="4041775" cy="639762"/>
          </a:xfrm>
        </p:spPr>
        <p:txBody>
          <a:bodyPr anchor="b"/>
          <a:lstStyle>
            <a:lvl1pPr marL="0" indent="0">
              <a:buNone/>
              <a:defRPr sz="2400" b="1"/>
            </a:lvl1pPr>
            <a:lvl2pPr marL="457065" indent="0">
              <a:buNone/>
              <a:defRPr sz="2000" b="1"/>
            </a:lvl2pPr>
            <a:lvl3pPr marL="914124" indent="0">
              <a:buNone/>
              <a:defRPr sz="1800" b="1"/>
            </a:lvl3pPr>
            <a:lvl4pPr marL="1371189" indent="0">
              <a:buNone/>
              <a:defRPr sz="1600" b="1"/>
            </a:lvl4pPr>
            <a:lvl5pPr marL="1828251" indent="0">
              <a:buNone/>
              <a:defRPr sz="1600" b="1"/>
            </a:lvl5pPr>
            <a:lvl6pPr marL="2285316" indent="0">
              <a:buNone/>
              <a:defRPr sz="1600" b="1"/>
            </a:lvl6pPr>
            <a:lvl7pPr marL="2742375" indent="0">
              <a:buNone/>
              <a:defRPr sz="1600" b="1"/>
            </a:lvl7pPr>
            <a:lvl8pPr marL="3199440" indent="0">
              <a:buNone/>
              <a:defRPr sz="1600" b="1"/>
            </a:lvl8pPr>
            <a:lvl9pPr marL="365650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32" y="217487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5CC35DE5-0C39-48D4-84B6-AEC6938077FE}" type="datetime1">
              <a:rPr lang="ja-JP" altLang="en-US">
                <a:solidFill>
                  <a:srgbClr val="000000"/>
                </a:solidFill>
              </a:rPr>
              <a:pPr>
                <a:defRPr/>
              </a:pPr>
              <a:t>2013/6/12</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4EF95B4-38D1-4F68-ABC0-7F358563D86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1268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856765"/>
          </a:xfrm>
          <a:prstGeom prst="rect">
            <a:avLst/>
          </a:prstGeo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17B196B0-7258-4023-8B99-73C47BC80427}" type="datetime1">
              <a:rPr lang="ja-JP" altLang="en-US">
                <a:solidFill>
                  <a:srgbClr val="000000"/>
                </a:solidFill>
              </a:rPr>
              <a:pPr>
                <a:defRPr/>
              </a:pPr>
              <a:t>2013/6/12</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C6E50F7-9821-453C-9F26-42EEC18B7FD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1602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F33B817-AB8E-4BDC-BB71-8A09CC5FB87A}" type="datetime1">
              <a:rPr lang="ja-JP" altLang="en-US">
                <a:solidFill>
                  <a:srgbClr val="000000"/>
                </a:solidFill>
              </a:rPr>
              <a:pPr>
                <a:defRPr/>
              </a:pPr>
              <a:t>2013/6/12</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5135A83-486F-406D-86FC-89171DDE607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46767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23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13"/>
            <a:ext cx="3008313" cy="4691063"/>
          </a:xfrm>
        </p:spPr>
        <p:txBody>
          <a:bodyPr/>
          <a:lstStyle>
            <a:lvl1pPr marL="0" indent="0">
              <a:buNone/>
              <a:defRPr sz="1400"/>
            </a:lvl1pPr>
            <a:lvl2pPr marL="457065" indent="0">
              <a:buNone/>
              <a:defRPr sz="1200"/>
            </a:lvl2pPr>
            <a:lvl3pPr marL="914124" indent="0">
              <a:buNone/>
              <a:defRPr sz="1000"/>
            </a:lvl3pPr>
            <a:lvl4pPr marL="1371189" indent="0">
              <a:buNone/>
              <a:defRPr sz="900"/>
            </a:lvl4pPr>
            <a:lvl5pPr marL="1828251" indent="0">
              <a:buNone/>
              <a:defRPr sz="900"/>
            </a:lvl5pPr>
            <a:lvl6pPr marL="2285316" indent="0">
              <a:buNone/>
              <a:defRPr sz="900"/>
            </a:lvl6pPr>
            <a:lvl7pPr marL="2742375" indent="0">
              <a:buNone/>
              <a:defRPr sz="900"/>
            </a:lvl7pPr>
            <a:lvl8pPr marL="3199440" indent="0">
              <a:buNone/>
              <a:defRPr sz="900"/>
            </a:lvl8pPr>
            <a:lvl9pPr marL="3656503"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D07CA13D-39E5-4E25-9BE7-73F8934F6E59}" type="datetime1">
              <a:rPr lang="ja-JP" altLang="en-US">
                <a:solidFill>
                  <a:srgbClr val="000000"/>
                </a:solidFill>
              </a:rPr>
              <a:pPr>
                <a:defRPr/>
              </a:pPr>
              <a:t>2013/6/12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C51A20D-7AB7-4C6B-8FAE-D45EDAE99BB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73347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3"/>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8"/>
            <a:ext cx="5486400" cy="4114800"/>
          </a:xfrm>
        </p:spPr>
        <p:txBody>
          <a:bodyPr/>
          <a:lstStyle>
            <a:lvl1pPr marL="0" indent="0">
              <a:buNone/>
              <a:defRPr sz="3200"/>
            </a:lvl1pPr>
            <a:lvl2pPr marL="457065" indent="0">
              <a:buNone/>
              <a:defRPr sz="2800"/>
            </a:lvl2pPr>
            <a:lvl3pPr marL="914124" indent="0">
              <a:buNone/>
              <a:defRPr sz="2400"/>
            </a:lvl3pPr>
            <a:lvl4pPr marL="1371189" indent="0">
              <a:buNone/>
              <a:defRPr sz="2000"/>
            </a:lvl4pPr>
            <a:lvl5pPr marL="1828251" indent="0">
              <a:buNone/>
              <a:defRPr sz="2000"/>
            </a:lvl5pPr>
            <a:lvl6pPr marL="2285316" indent="0">
              <a:buNone/>
              <a:defRPr sz="2000"/>
            </a:lvl6pPr>
            <a:lvl7pPr marL="2742375" indent="0">
              <a:buNone/>
              <a:defRPr sz="2000"/>
            </a:lvl7pPr>
            <a:lvl8pPr marL="3199440" indent="0">
              <a:buNone/>
              <a:defRPr sz="2000"/>
            </a:lvl8pPr>
            <a:lvl9pPr marL="365650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065" indent="0">
              <a:buNone/>
              <a:defRPr sz="1200"/>
            </a:lvl2pPr>
            <a:lvl3pPr marL="914124" indent="0">
              <a:buNone/>
              <a:defRPr sz="1000"/>
            </a:lvl3pPr>
            <a:lvl4pPr marL="1371189" indent="0">
              <a:buNone/>
              <a:defRPr sz="900"/>
            </a:lvl4pPr>
            <a:lvl5pPr marL="1828251" indent="0">
              <a:buNone/>
              <a:defRPr sz="900"/>
            </a:lvl5pPr>
            <a:lvl6pPr marL="2285316" indent="0">
              <a:buNone/>
              <a:defRPr sz="900"/>
            </a:lvl6pPr>
            <a:lvl7pPr marL="2742375" indent="0">
              <a:buNone/>
              <a:defRPr sz="900"/>
            </a:lvl7pPr>
            <a:lvl8pPr marL="3199440" indent="0">
              <a:buNone/>
              <a:defRPr sz="900"/>
            </a:lvl8pPr>
            <a:lvl9pPr marL="3656503"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396AEA8-4EEF-45E6-97E8-C95B237A018E}" type="datetime1">
              <a:rPr lang="ja-JP" altLang="en-US">
                <a:solidFill>
                  <a:srgbClr val="000000"/>
                </a:solidFill>
              </a:rPr>
              <a:pPr>
                <a:defRPr/>
              </a:pPr>
              <a:t>2013/6/12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A503B1-7FE9-4353-862F-D0C1E3A7A21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2949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8" rIns="91413" bIns="457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13" tIns="45708" rIns="91413" bIns="45708" numCol="1" anchor="t" anchorCtr="0" compatLnSpc="1">
            <a:prstTxWarp prst="textNoShape">
              <a:avLst/>
            </a:prstTxWarp>
          </a:bodyPr>
          <a:lstStyle>
            <a:lvl1pPr algn="l">
              <a:defRPr sz="1400" b="0">
                <a:latin typeface="Arial" pitchFamily="34" charset="0"/>
                <a:ea typeface="ＭＳ Ｐゴシック" pitchFamily="50" charset="-128"/>
              </a:defRPr>
            </a:lvl1pPr>
          </a:lstStyle>
          <a:p>
            <a:pPr fontAlgn="base">
              <a:spcBef>
                <a:spcPct val="0"/>
              </a:spcBef>
              <a:spcAft>
                <a:spcPct val="0"/>
              </a:spcAft>
              <a:defRPr/>
            </a:pPr>
            <a:fld id="{46A8CE74-9D56-43DD-B095-230937064DB0}" type="datetime1">
              <a:rPr lang="ja-JP" altLang="en-US">
                <a:solidFill>
                  <a:srgbClr val="000000"/>
                </a:solidFill>
              </a:rPr>
              <a:pPr fontAlgn="base">
                <a:spcBef>
                  <a:spcPct val="0"/>
                </a:spcBef>
                <a:spcAft>
                  <a:spcPct val="0"/>
                </a:spcAft>
                <a:defRPr/>
              </a:pPr>
              <a:t>2013/6/12</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13" tIns="45708" rIns="91413" bIns="45708" numCol="1" anchor="t" anchorCtr="0" compatLnSpc="1">
            <a:prstTxWarp prst="textNoShape">
              <a:avLst/>
            </a:prstTxWarp>
          </a:bodyPr>
          <a:lstStyle>
            <a:lvl1pPr algn="ctr">
              <a:defRPr sz="1400" b="0">
                <a:latin typeface="Arial" pitchFamily="34"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46913" y="6453188"/>
            <a:ext cx="2133600" cy="476250"/>
          </a:xfrm>
          <a:prstGeom prst="rect">
            <a:avLst/>
          </a:prstGeom>
          <a:noFill/>
          <a:ln w="9525">
            <a:noFill/>
            <a:miter lim="800000"/>
            <a:headEnd/>
            <a:tailEnd/>
          </a:ln>
          <a:effectLst/>
        </p:spPr>
        <p:txBody>
          <a:bodyPr vert="horz" wrap="square" lIns="91413" tIns="45708" rIns="91413" bIns="45708" numCol="1" anchor="t" anchorCtr="0" compatLnSpc="1">
            <a:prstTxWarp prst="textNoShape">
              <a:avLst/>
            </a:prstTxWarp>
          </a:bodyPr>
          <a:lstStyle>
            <a:lvl1pPr algn="r">
              <a:defRPr sz="1800" b="0">
                <a:latin typeface="+mn-lt"/>
                <a:ea typeface="ＭＳ Ｐゴシック" pitchFamily="50" charset="-128"/>
              </a:defRPr>
            </a:lvl1pPr>
          </a:lstStyle>
          <a:p>
            <a:pPr fontAlgn="base">
              <a:spcBef>
                <a:spcPct val="0"/>
              </a:spcBef>
              <a:spcAft>
                <a:spcPct val="0"/>
              </a:spcAft>
              <a:defRPr/>
            </a:pPr>
            <a:fld id="{68143213-1488-40D7-88B2-FFE41D616012}"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277696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alpha val="43137"/>
              </a:srgbClr>
            </a:outerShdw>
          </a:effectLst>
          <a:latin typeface="HGS創英角ｺﾞｼｯｸUB" pitchFamily="50" charset="-128"/>
          <a:ea typeface="HGS創英角ｺﾞｼｯｸUB"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065" algn="ctr" rtl="0" fontAlgn="base">
        <a:spcBef>
          <a:spcPct val="0"/>
        </a:spcBef>
        <a:spcAft>
          <a:spcPct val="0"/>
        </a:spcAft>
        <a:defRPr kumimoji="1" sz="4400">
          <a:solidFill>
            <a:schemeClr val="tx2"/>
          </a:solidFill>
          <a:latin typeface="Arial" charset="0"/>
          <a:ea typeface="ＭＳ Ｐゴシック" pitchFamily="50" charset="-128"/>
        </a:defRPr>
      </a:lvl6pPr>
      <a:lvl7pPr marL="914124" algn="ctr" rtl="0" fontAlgn="base">
        <a:spcBef>
          <a:spcPct val="0"/>
        </a:spcBef>
        <a:spcAft>
          <a:spcPct val="0"/>
        </a:spcAft>
        <a:defRPr kumimoji="1" sz="4400">
          <a:solidFill>
            <a:schemeClr val="tx2"/>
          </a:solidFill>
          <a:latin typeface="Arial" charset="0"/>
          <a:ea typeface="ＭＳ Ｐゴシック" pitchFamily="50" charset="-128"/>
        </a:defRPr>
      </a:lvl7pPr>
      <a:lvl8pPr marL="1371189" algn="ctr" rtl="0" fontAlgn="base">
        <a:spcBef>
          <a:spcPct val="0"/>
        </a:spcBef>
        <a:spcAft>
          <a:spcPct val="0"/>
        </a:spcAft>
        <a:defRPr kumimoji="1" sz="4400">
          <a:solidFill>
            <a:schemeClr val="tx2"/>
          </a:solidFill>
          <a:latin typeface="Arial" charset="0"/>
          <a:ea typeface="ＭＳ Ｐゴシック" pitchFamily="50" charset="-128"/>
        </a:defRPr>
      </a:lvl8pPr>
      <a:lvl9pPr marL="1828251"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3844" indent="-228531" algn="l" rtl="0" fontAlgn="base">
        <a:spcBef>
          <a:spcPct val="20000"/>
        </a:spcBef>
        <a:spcAft>
          <a:spcPct val="0"/>
        </a:spcAft>
        <a:buChar char="»"/>
        <a:defRPr kumimoji="1" sz="2000">
          <a:solidFill>
            <a:schemeClr val="tx1"/>
          </a:solidFill>
          <a:latin typeface="+mn-lt"/>
          <a:ea typeface="+mn-ea"/>
        </a:defRPr>
      </a:lvl6pPr>
      <a:lvl7pPr marL="2970909" indent="-228531" algn="l" rtl="0" fontAlgn="base">
        <a:spcBef>
          <a:spcPct val="20000"/>
        </a:spcBef>
        <a:spcAft>
          <a:spcPct val="0"/>
        </a:spcAft>
        <a:buChar char="»"/>
        <a:defRPr kumimoji="1" sz="2000">
          <a:solidFill>
            <a:schemeClr val="tx1"/>
          </a:solidFill>
          <a:latin typeface="+mn-lt"/>
          <a:ea typeface="+mn-ea"/>
        </a:defRPr>
      </a:lvl7pPr>
      <a:lvl8pPr marL="3427971" indent="-228531" algn="l" rtl="0" fontAlgn="base">
        <a:spcBef>
          <a:spcPct val="20000"/>
        </a:spcBef>
        <a:spcAft>
          <a:spcPct val="0"/>
        </a:spcAft>
        <a:buChar char="»"/>
        <a:defRPr kumimoji="1" sz="2000">
          <a:solidFill>
            <a:schemeClr val="tx1"/>
          </a:solidFill>
          <a:latin typeface="+mn-lt"/>
          <a:ea typeface="+mn-ea"/>
        </a:defRPr>
      </a:lvl8pPr>
      <a:lvl9pPr marL="3885036" indent="-22853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124" rtl="0" eaLnBrk="1" latinLnBrk="0" hangingPunct="1">
        <a:defRPr kumimoji="1" sz="1800" kern="1200">
          <a:solidFill>
            <a:schemeClr val="tx1"/>
          </a:solidFill>
          <a:latin typeface="+mn-lt"/>
          <a:ea typeface="+mn-ea"/>
          <a:cs typeface="+mn-cs"/>
        </a:defRPr>
      </a:lvl1pPr>
      <a:lvl2pPr marL="457065" algn="l" defTabSz="914124" rtl="0" eaLnBrk="1" latinLnBrk="0" hangingPunct="1">
        <a:defRPr kumimoji="1" sz="1800" kern="1200">
          <a:solidFill>
            <a:schemeClr val="tx1"/>
          </a:solidFill>
          <a:latin typeface="+mn-lt"/>
          <a:ea typeface="+mn-ea"/>
          <a:cs typeface="+mn-cs"/>
        </a:defRPr>
      </a:lvl2pPr>
      <a:lvl3pPr marL="914124" algn="l" defTabSz="914124" rtl="0" eaLnBrk="1" latinLnBrk="0" hangingPunct="1">
        <a:defRPr kumimoji="1" sz="1800" kern="1200">
          <a:solidFill>
            <a:schemeClr val="tx1"/>
          </a:solidFill>
          <a:latin typeface="+mn-lt"/>
          <a:ea typeface="+mn-ea"/>
          <a:cs typeface="+mn-cs"/>
        </a:defRPr>
      </a:lvl3pPr>
      <a:lvl4pPr marL="1371189" algn="l" defTabSz="914124" rtl="0" eaLnBrk="1" latinLnBrk="0" hangingPunct="1">
        <a:defRPr kumimoji="1" sz="1800" kern="1200">
          <a:solidFill>
            <a:schemeClr val="tx1"/>
          </a:solidFill>
          <a:latin typeface="+mn-lt"/>
          <a:ea typeface="+mn-ea"/>
          <a:cs typeface="+mn-cs"/>
        </a:defRPr>
      </a:lvl4pPr>
      <a:lvl5pPr marL="1828251" algn="l" defTabSz="914124" rtl="0" eaLnBrk="1" latinLnBrk="0" hangingPunct="1">
        <a:defRPr kumimoji="1" sz="1800" kern="1200">
          <a:solidFill>
            <a:schemeClr val="tx1"/>
          </a:solidFill>
          <a:latin typeface="+mn-lt"/>
          <a:ea typeface="+mn-ea"/>
          <a:cs typeface="+mn-cs"/>
        </a:defRPr>
      </a:lvl5pPr>
      <a:lvl6pPr marL="2285316" algn="l" defTabSz="914124" rtl="0" eaLnBrk="1" latinLnBrk="0" hangingPunct="1">
        <a:defRPr kumimoji="1" sz="1800" kern="1200">
          <a:solidFill>
            <a:schemeClr val="tx1"/>
          </a:solidFill>
          <a:latin typeface="+mn-lt"/>
          <a:ea typeface="+mn-ea"/>
          <a:cs typeface="+mn-cs"/>
        </a:defRPr>
      </a:lvl6pPr>
      <a:lvl7pPr marL="2742375" algn="l" defTabSz="914124" rtl="0" eaLnBrk="1" latinLnBrk="0" hangingPunct="1">
        <a:defRPr kumimoji="1" sz="1800" kern="1200">
          <a:solidFill>
            <a:schemeClr val="tx1"/>
          </a:solidFill>
          <a:latin typeface="+mn-lt"/>
          <a:ea typeface="+mn-ea"/>
          <a:cs typeface="+mn-cs"/>
        </a:defRPr>
      </a:lvl7pPr>
      <a:lvl8pPr marL="3199440" algn="l" defTabSz="914124" rtl="0" eaLnBrk="1" latinLnBrk="0" hangingPunct="1">
        <a:defRPr kumimoji="1" sz="1800" kern="1200">
          <a:solidFill>
            <a:schemeClr val="tx1"/>
          </a:solidFill>
          <a:latin typeface="+mn-lt"/>
          <a:ea typeface="+mn-ea"/>
          <a:cs typeface="+mn-cs"/>
        </a:defRPr>
      </a:lvl8pPr>
      <a:lvl9pPr marL="3656503" algn="l" defTabSz="9141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ctr" anchorCtr="0" compatLnSpc="1">
            <a:prstTxWarp prst="textNoShape">
              <a:avLst/>
            </a:prstTxWarp>
          </a:bodyPr>
          <a:lstStyle/>
          <a:p>
            <a:pPr lvl="0"/>
            <a:r>
              <a:rPr lang="ja-JP" altLang="en-US" smtClean="0"/>
              <a:t>マスタ タイトルの書式設定</a:t>
            </a:r>
          </a:p>
        </p:txBody>
      </p:sp>
      <p:sp>
        <p:nvSpPr>
          <p:cNvPr id="614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lvl1pPr algn="l">
              <a:defRPr sz="1400" b="0">
                <a:solidFill>
                  <a:srgbClr val="000000"/>
                </a:solidFill>
                <a:latin typeface="Times New Roman" pitchFamily="18" charset="0"/>
                <a:ea typeface="ＭＳ Ｐゴシック"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8164513" y="6642100"/>
            <a:ext cx="979487"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lvl1pPr algn="r">
              <a:defRPr sz="1200" b="0">
                <a:solidFill>
                  <a:srgbClr val="000000"/>
                </a:solidFill>
                <a:latin typeface="Times New Roman" pitchFamily="18" charset="0"/>
                <a:ea typeface="ＭＳ Ｐゴシック" charset="-128"/>
              </a:defRPr>
            </a:lvl1pPr>
          </a:lstStyle>
          <a:p>
            <a:pPr fontAlgn="base">
              <a:spcBef>
                <a:spcPct val="0"/>
              </a:spcBef>
              <a:spcAft>
                <a:spcPct val="0"/>
              </a:spcAft>
              <a:defRPr/>
            </a:pPr>
            <a:fld id="{12E94168-4F85-4C50-B5DC-A17B6C56A5F3}"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197547003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069"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138"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206"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275"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3875" indent="-228535" algn="l" rtl="0" fontAlgn="base">
        <a:spcBef>
          <a:spcPct val="20000"/>
        </a:spcBef>
        <a:spcAft>
          <a:spcPct val="0"/>
        </a:spcAft>
        <a:buChar char="»"/>
        <a:defRPr kumimoji="1" sz="2000">
          <a:solidFill>
            <a:schemeClr val="tx1"/>
          </a:solidFill>
          <a:latin typeface="+mn-lt"/>
          <a:ea typeface="+mn-ea"/>
        </a:defRPr>
      </a:lvl6pPr>
      <a:lvl7pPr marL="2970947" indent="-228535" algn="l" rtl="0" fontAlgn="base">
        <a:spcBef>
          <a:spcPct val="20000"/>
        </a:spcBef>
        <a:spcAft>
          <a:spcPct val="0"/>
        </a:spcAft>
        <a:buChar char="»"/>
        <a:defRPr kumimoji="1" sz="2000">
          <a:solidFill>
            <a:schemeClr val="tx1"/>
          </a:solidFill>
          <a:latin typeface="+mn-lt"/>
          <a:ea typeface="+mn-ea"/>
        </a:defRPr>
      </a:lvl7pPr>
      <a:lvl8pPr marL="3428016" indent="-228535" algn="l" rtl="0" fontAlgn="base">
        <a:spcBef>
          <a:spcPct val="20000"/>
        </a:spcBef>
        <a:spcAft>
          <a:spcPct val="0"/>
        </a:spcAft>
        <a:buChar char="»"/>
        <a:defRPr kumimoji="1" sz="2000">
          <a:solidFill>
            <a:schemeClr val="tx1"/>
          </a:solidFill>
          <a:latin typeface="+mn-lt"/>
          <a:ea typeface="+mn-ea"/>
        </a:defRPr>
      </a:lvl8pPr>
      <a:lvl9pPr marL="3885085" indent="-228535"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138" rtl="0" eaLnBrk="1" latinLnBrk="0" hangingPunct="1">
        <a:defRPr kumimoji="1" sz="1800" kern="1200">
          <a:solidFill>
            <a:schemeClr val="tx1"/>
          </a:solidFill>
          <a:latin typeface="+mn-lt"/>
          <a:ea typeface="+mn-ea"/>
          <a:cs typeface="+mn-cs"/>
        </a:defRPr>
      </a:lvl1pPr>
      <a:lvl2pPr marL="457069" algn="l" defTabSz="914138" rtl="0" eaLnBrk="1" latinLnBrk="0" hangingPunct="1">
        <a:defRPr kumimoji="1" sz="1800" kern="1200">
          <a:solidFill>
            <a:schemeClr val="tx1"/>
          </a:solidFill>
          <a:latin typeface="+mn-lt"/>
          <a:ea typeface="+mn-ea"/>
          <a:cs typeface="+mn-cs"/>
        </a:defRPr>
      </a:lvl2pPr>
      <a:lvl3pPr marL="914138" algn="l" defTabSz="914138" rtl="0" eaLnBrk="1" latinLnBrk="0" hangingPunct="1">
        <a:defRPr kumimoji="1" sz="1800" kern="1200">
          <a:solidFill>
            <a:schemeClr val="tx1"/>
          </a:solidFill>
          <a:latin typeface="+mn-lt"/>
          <a:ea typeface="+mn-ea"/>
          <a:cs typeface="+mn-cs"/>
        </a:defRPr>
      </a:lvl3pPr>
      <a:lvl4pPr marL="1371206" algn="l" defTabSz="914138" rtl="0" eaLnBrk="1" latinLnBrk="0" hangingPunct="1">
        <a:defRPr kumimoji="1" sz="1800" kern="1200">
          <a:solidFill>
            <a:schemeClr val="tx1"/>
          </a:solidFill>
          <a:latin typeface="+mn-lt"/>
          <a:ea typeface="+mn-ea"/>
          <a:cs typeface="+mn-cs"/>
        </a:defRPr>
      </a:lvl4pPr>
      <a:lvl5pPr marL="1828275" algn="l" defTabSz="914138" rtl="0" eaLnBrk="1" latinLnBrk="0" hangingPunct="1">
        <a:defRPr kumimoji="1" sz="1800" kern="1200">
          <a:solidFill>
            <a:schemeClr val="tx1"/>
          </a:solidFill>
          <a:latin typeface="+mn-lt"/>
          <a:ea typeface="+mn-ea"/>
          <a:cs typeface="+mn-cs"/>
        </a:defRPr>
      </a:lvl5pPr>
      <a:lvl6pPr marL="2285345" algn="l" defTabSz="914138" rtl="0" eaLnBrk="1" latinLnBrk="0" hangingPunct="1">
        <a:defRPr kumimoji="1" sz="1800" kern="1200">
          <a:solidFill>
            <a:schemeClr val="tx1"/>
          </a:solidFill>
          <a:latin typeface="+mn-lt"/>
          <a:ea typeface="+mn-ea"/>
          <a:cs typeface="+mn-cs"/>
        </a:defRPr>
      </a:lvl6pPr>
      <a:lvl7pPr marL="2742412" algn="l" defTabSz="914138" rtl="0" eaLnBrk="1" latinLnBrk="0" hangingPunct="1">
        <a:defRPr kumimoji="1" sz="1800" kern="1200">
          <a:solidFill>
            <a:schemeClr val="tx1"/>
          </a:solidFill>
          <a:latin typeface="+mn-lt"/>
          <a:ea typeface="+mn-ea"/>
          <a:cs typeface="+mn-cs"/>
        </a:defRPr>
      </a:lvl7pPr>
      <a:lvl8pPr marL="3199482" algn="l" defTabSz="914138" rtl="0" eaLnBrk="1" latinLnBrk="0" hangingPunct="1">
        <a:defRPr kumimoji="1" sz="1800" kern="1200">
          <a:solidFill>
            <a:schemeClr val="tx1"/>
          </a:solidFill>
          <a:latin typeface="+mn-lt"/>
          <a:ea typeface="+mn-ea"/>
          <a:cs typeface="+mn-cs"/>
        </a:defRPr>
      </a:lvl8pPr>
      <a:lvl9pPr marL="3656550" algn="l" defTabSz="91413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6"/>
          <p:cNvSpPr>
            <a:spLocks noChangeArrowheads="1"/>
          </p:cNvSpPr>
          <p:nvPr/>
        </p:nvSpPr>
        <p:spPr bwMode="auto">
          <a:xfrm>
            <a:off x="303213" y="1081088"/>
            <a:ext cx="8509000" cy="2290762"/>
          </a:xfrm>
          <a:prstGeom prst="rect">
            <a:avLst/>
          </a:prstGeom>
          <a:solidFill>
            <a:srgbClr val="000099"/>
          </a:solidFill>
          <a:ln w="57150">
            <a:solidFill>
              <a:srgbClr val="00FFFF"/>
            </a:solidFill>
            <a:miter lim="800000"/>
            <a:headEnd/>
            <a:tailEnd/>
          </a:ln>
        </p:spPr>
        <p:txBody>
          <a:bodyPr lIns="0" tIns="45690" rIns="0" bIns="45690" anchor="ctr"/>
          <a:lstStyle/>
          <a:p>
            <a:pPr algn="ctr" eaLnBrk="0" hangingPunct="0"/>
            <a:endParaRPr lang="ja-JP" altLang="en-US" sz="3200">
              <a:solidFill>
                <a:srgbClr val="000000"/>
              </a:solidFill>
              <a:latin typeface="HG丸ｺﾞｼｯｸM-PRO" pitchFamily="50" charset="-128"/>
              <a:ea typeface="HG丸ｺﾞｼｯｸM-PRO" pitchFamily="50" charset="-128"/>
            </a:endParaRPr>
          </a:p>
        </p:txBody>
      </p:sp>
      <p:sp>
        <p:nvSpPr>
          <p:cNvPr id="15368" name="AutoShape 8"/>
          <p:cNvSpPr>
            <a:spLocks noChangeArrowheads="1"/>
          </p:cNvSpPr>
          <p:nvPr/>
        </p:nvSpPr>
        <p:spPr bwMode="auto">
          <a:xfrm>
            <a:off x="503238" y="1485900"/>
            <a:ext cx="8126412" cy="1516063"/>
          </a:xfrm>
          <a:prstGeom prst="roundRect">
            <a:avLst>
              <a:gd name="adj" fmla="val 24537"/>
            </a:avLst>
          </a:prstGeom>
          <a:solidFill>
            <a:srgbClr val="FFFFFF"/>
          </a:solidFill>
          <a:ln>
            <a:noFill/>
          </a:ln>
          <a:extLst>
            <a:ext uri="{91240B29-F687-4F45-9708-019B960494DF}">
              <a14:hiddenLine xmlns:a14="http://schemas.microsoft.com/office/drawing/2010/main" w="57150">
                <a:solidFill>
                  <a:srgbClr val="00FFFF"/>
                </a:solidFill>
                <a:round/>
                <a:headEnd/>
                <a:tailEnd/>
              </a14:hiddenLine>
            </a:ext>
          </a:extLst>
        </p:spPr>
        <p:txBody>
          <a:bodyPr lIns="0" tIns="45690" rIns="0" bIns="45690" anchor="ctr"/>
          <a:lstStyle/>
          <a:p>
            <a:pPr algn="ctr" eaLnBrk="0" hangingPunct="0">
              <a:defRPr/>
            </a:pPr>
            <a:endParaRPr lang="ja-JP" altLang="en-US" b="0">
              <a:solidFill>
                <a:srgbClr val="000099"/>
              </a:solidFill>
              <a:effectLst>
                <a:outerShdw blurRad="38100" dist="38100" dir="2700000" algn="tl">
                  <a:srgbClr val="C0C0C0"/>
                </a:outerShdw>
              </a:effectLst>
              <a:latin typeface="HGS創英角ｺﾞｼｯｸUB" pitchFamily="50" charset="-128"/>
              <a:ea typeface="HGS創英角ｺﾞｼｯｸUB" pitchFamily="50" charset="-128"/>
            </a:endParaRPr>
          </a:p>
        </p:txBody>
      </p:sp>
      <p:sp>
        <p:nvSpPr>
          <p:cNvPr id="44041" name="Rectangle 9"/>
          <p:cNvSpPr>
            <a:spLocks noChangeArrowheads="1"/>
          </p:cNvSpPr>
          <p:nvPr/>
        </p:nvSpPr>
        <p:spPr bwMode="auto">
          <a:xfrm>
            <a:off x="533400" y="1550451"/>
            <a:ext cx="8094663" cy="120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86" tIns="45696" rIns="91386" bIns="45696">
            <a:spAutoFit/>
          </a:bodyPr>
          <a:lstStyle/>
          <a:p>
            <a:pPr algn="ctr">
              <a:defRPr/>
            </a:pPr>
            <a:r>
              <a:rPr lang="ja-JP" altLang="en-US" sz="3600" b="0" dirty="0" smtClean="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新たなＩＴ戦略（案）および</a:t>
            </a:r>
            <a:endParaRPr lang="en-US" altLang="ja-JP" sz="3600" b="0" dirty="0" smtClean="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a:p>
            <a:pPr algn="ctr">
              <a:defRPr/>
            </a:pPr>
            <a:r>
              <a:rPr lang="ja-JP" altLang="en-US" sz="3600" b="0" dirty="0" smtClean="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オープンデータロードマップ</a:t>
            </a:r>
            <a:r>
              <a:rPr lang="en-US" altLang="ja-JP" sz="3600" b="0" dirty="0" smtClean="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a:t>
            </a:r>
            <a:r>
              <a:rPr lang="ja-JP" altLang="en-US" sz="3600" b="0" dirty="0" smtClean="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案</a:t>
            </a:r>
            <a:r>
              <a:rPr lang="en-US" altLang="ja-JP" sz="3600" b="0" dirty="0" smtClean="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a:t>
            </a:r>
            <a:r>
              <a:rPr lang="ja-JP" altLang="en-US" sz="3600" b="0" dirty="0" smtClean="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について</a:t>
            </a:r>
            <a:endParaRPr lang="ja-JP" altLang="en-US" sz="3600" b="0" dirty="0">
              <a:solidFill>
                <a:srgbClr val="00000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
        <p:nvSpPr>
          <p:cNvPr id="132101" name="Text Box 8"/>
          <p:cNvSpPr txBox="1">
            <a:spLocks noChangeArrowheads="1"/>
          </p:cNvSpPr>
          <p:nvPr/>
        </p:nvSpPr>
        <p:spPr bwMode="auto">
          <a:xfrm>
            <a:off x="1143000" y="4027488"/>
            <a:ext cx="6654800" cy="180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5400" dir="5400000" algn="ctr" rotWithShape="0">
                    <a:srgbClr val="00FFFF"/>
                  </a:outerShdw>
                </a:effectLst>
              </a14:hiddenEffects>
            </a:ext>
          </a:extLst>
        </p:spPr>
        <p:txBody>
          <a:bodyPr lIns="91414" tIns="45707" rIns="91414" bIns="45707">
            <a:spAutoFit/>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algn="ctr" eaLnBrk="1" hangingPunct="1"/>
            <a:r>
              <a:rPr lang="en-US" altLang="ja-JP" sz="2600" b="0" dirty="0">
                <a:latin typeface="HGP創英角ｺﾞｼｯｸUB" pitchFamily="50" charset="-128"/>
                <a:ea typeface="HGP創英角ｺﾞｼｯｸUB" pitchFamily="50" charset="-128"/>
              </a:rPr>
              <a:t>2013</a:t>
            </a:r>
            <a:r>
              <a:rPr lang="ja-JP" altLang="en-US" sz="2600" b="0" dirty="0">
                <a:latin typeface="HGP創英角ｺﾞｼｯｸUB" pitchFamily="50" charset="-128"/>
                <a:ea typeface="HGP創英角ｺﾞｼｯｸUB" pitchFamily="50" charset="-128"/>
              </a:rPr>
              <a:t>年</a:t>
            </a:r>
            <a:r>
              <a:rPr lang="en-US" altLang="ja-JP" sz="2600" b="0" dirty="0">
                <a:latin typeface="HGP創英角ｺﾞｼｯｸUB" pitchFamily="50" charset="-128"/>
                <a:ea typeface="HGP創英角ｺﾞｼｯｸUB" pitchFamily="50" charset="-128"/>
              </a:rPr>
              <a:t>6</a:t>
            </a:r>
            <a:r>
              <a:rPr lang="ja-JP" altLang="en-US" sz="2600" b="0" dirty="0" smtClean="0">
                <a:latin typeface="HGP創英角ｺﾞｼｯｸUB" pitchFamily="50" charset="-128"/>
                <a:ea typeface="HGP創英角ｺﾞｼｯｸUB" pitchFamily="50" charset="-128"/>
              </a:rPr>
              <a:t>月</a:t>
            </a:r>
            <a:r>
              <a:rPr lang="en-US" altLang="ja-JP" sz="2600" b="0">
                <a:latin typeface="HGP創英角ｺﾞｼｯｸUB" pitchFamily="50" charset="-128"/>
                <a:ea typeface="HGP創英角ｺﾞｼｯｸUB" pitchFamily="50" charset="-128"/>
              </a:rPr>
              <a:t>13</a:t>
            </a:r>
            <a:r>
              <a:rPr lang="ja-JP" altLang="en-US" sz="2600" b="0" smtClean="0">
                <a:latin typeface="HGP創英角ｺﾞｼｯｸUB" pitchFamily="50" charset="-128"/>
                <a:ea typeface="HGP創英角ｺﾞｼｯｸUB" pitchFamily="50" charset="-128"/>
              </a:rPr>
              <a:t>日</a:t>
            </a:r>
            <a:endParaRPr lang="ja-JP" altLang="en-US" sz="2600" b="0" dirty="0">
              <a:latin typeface="HGP創英角ｺﾞｼｯｸUB" pitchFamily="50" charset="-128"/>
              <a:ea typeface="HGP創英角ｺﾞｼｯｸUB" pitchFamily="50" charset="-128"/>
            </a:endParaRPr>
          </a:p>
          <a:p>
            <a:pPr algn="ctr" eaLnBrk="1" hangingPunct="1"/>
            <a:endParaRPr lang="ja-JP" altLang="en-US" sz="2600" b="0" dirty="0">
              <a:latin typeface="HGP創英角ｺﾞｼｯｸUB" pitchFamily="50" charset="-128"/>
              <a:ea typeface="HGP創英角ｺﾞｼｯｸUB" pitchFamily="50" charset="-128"/>
            </a:endParaRPr>
          </a:p>
          <a:p>
            <a:pPr algn="ctr" eaLnBrk="1" hangingPunct="1"/>
            <a:r>
              <a:rPr lang="ja-JP" altLang="en-US" sz="2400" b="0" dirty="0">
                <a:latin typeface="HGP創英角ｺﾞｼｯｸUB" pitchFamily="50" charset="-128"/>
                <a:ea typeface="HGP創英角ｺﾞｼｯｸUB" pitchFamily="50" charset="-128"/>
              </a:rPr>
              <a:t>内　　　 閣　　　 官　　　 房</a:t>
            </a:r>
            <a:endParaRPr lang="en-US" altLang="ja-JP" sz="2400" b="0" dirty="0">
              <a:latin typeface="HGP創英角ｺﾞｼｯｸUB" pitchFamily="50" charset="-128"/>
              <a:ea typeface="HGP創英角ｺﾞｼｯｸUB" pitchFamily="50" charset="-128"/>
            </a:endParaRPr>
          </a:p>
          <a:p>
            <a:pPr algn="ctr" eaLnBrk="1" hangingPunct="1"/>
            <a:endParaRPr lang="en-US" altLang="ja-JP" sz="800" b="0" dirty="0">
              <a:latin typeface="HGP創英角ｺﾞｼｯｸUB" pitchFamily="50" charset="-128"/>
              <a:ea typeface="HGP創英角ｺﾞｼｯｸUB" pitchFamily="50" charset="-128"/>
            </a:endParaRPr>
          </a:p>
          <a:p>
            <a:pPr algn="ctr" eaLnBrk="1" hangingPunct="1"/>
            <a:r>
              <a:rPr lang="ja-JP" altLang="en-US" sz="2400" b="0" dirty="0">
                <a:latin typeface="HGP創英角ｺﾞｼｯｸUB" pitchFamily="50" charset="-128"/>
                <a:ea typeface="HGP創英角ｺﾞｼｯｸUB" pitchFamily="50" charset="-128"/>
              </a:rPr>
              <a:t>情報通信技術（ＩＴ</a:t>
            </a:r>
            <a:r>
              <a:rPr lang="ja-JP" altLang="en-US" sz="2400" b="0" dirty="0" smtClean="0">
                <a:latin typeface="HGP創英角ｺﾞｼｯｸUB" pitchFamily="50" charset="-128"/>
                <a:ea typeface="HGP創英角ｺﾞｼｯｸUB" pitchFamily="50" charset="-128"/>
              </a:rPr>
              <a:t>）総合戦略室</a:t>
            </a:r>
            <a:endParaRPr lang="ja-JP" altLang="en-US" sz="2400" b="0" dirty="0">
              <a:latin typeface="HGP創英角ｺﾞｼｯｸUB" pitchFamily="50" charset="-128"/>
              <a:ea typeface="HGP創英角ｺﾞｼｯｸUB" pitchFamily="50" charset="-128"/>
            </a:endParaRPr>
          </a:p>
        </p:txBody>
      </p:sp>
      <p:sp>
        <p:nvSpPr>
          <p:cNvPr id="6" name="テキスト ボックス 5"/>
          <p:cNvSpPr txBox="1"/>
          <p:nvPr/>
        </p:nvSpPr>
        <p:spPr>
          <a:xfrm>
            <a:off x="7678177" y="143374"/>
            <a:ext cx="1191352" cy="369332"/>
          </a:xfrm>
          <a:prstGeom prst="rect">
            <a:avLst/>
          </a:prstGeom>
          <a:noFill/>
          <a:ln>
            <a:solidFill>
              <a:schemeClr val="tx1"/>
            </a:solidFill>
          </a:ln>
        </p:spPr>
        <p:txBody>
          <a:bodyPr wrap="none" rtlCol="0">
            <a:spAutoFit/>
          </a:bodyPr>
          <a:lstStyle/>
          <a:p>
            <a:r>
              <a:rPr lang="ja-JP" altLang="en-US" dirty="0" smtClean="0"/>
              <a:t>資料２－２</a:t>
            </a:r>
            <a:endParaRPr kumimoji="1" lang="ja-JP" altLang="en-US" dirty="0"/>
          </a:p>
        </p:txBody>
      </p:sp>
    </p:spTree>
    <p:extLst>
      <p:ext uri="{BB962C8B-B14F-4D97-AF65-F5344CB8AC3E}">
        <p14:creationId xmlns:p14="http://schemas.microsoft.com/office/powerpoint/2010/main" val="3517243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72" name="Rectangle 8" descr="横線"/>
          <p:cNvSpPr>
            <a:spLocks noChangeArrowheads="1"/>
          </p:cNvSpPr>
          <p:nvPr/>
        </p:nvSpPr>
        <p:spPr bwMode="auto">
          <a:xfrm>
            <a:off x="26" y="5"/>
            <a:ext cx="9143999" cy="581890"/>
          </a:xfrm>
          <a:prstGeom prst="rect">
            <a:avLst/>
          </a:prstGeom>
          <a:pattFill prst="ltHorz">
            <a:fgClr>
              <a:schemeClr val="hlink"/>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fontAlgn="base">
              <a:lnSpc>
                <a:spcPts val="1000"/>
              </a:lnSpc>
              <a:spcBef>
                <a:spcPct val="0"/>
              </a:spcBef>
              <a:spcAft>
                <a:spcPct val="0"/>
              </a:spcAft>
              <a:defRPr/>
            </a:pPr>
            <a:r>
              <a:rPr lang="ja-JP" altLang="en-US" sz="26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電子行政オープンデータ推進のためのロードマップ（案）の概要</a:t>
            </a:r>
            <a:endParaRPr lang="en-US" altLang="ja-JP" sz="26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22" name="Rectangle 16"/>
          <p:cNvSpPr>
            <a:spLocks noChangeArrowheads="1"/>
          </p:cNvSpPr>
          <p:nvPr/>
        </p:nvSpPr>
        <p:spPr bwMode="auto">
          <a:xfrm>
            <a:off x="68263" y="768350"/>
            <a:ext cx="8864600" cy="1081088"/>
          </a:xfrm>
          <a:prstGeom prst="rect">
            <a:avLst/>
          </a:prstGeom>
          <a:gradFill>
            <a:gsLst>
              <a:gs pos="0">
                <a:srgbClr val="FFFF66"/>
              </a:gs>
              <a:gs pos="50000">
                <a:srgbClr val="FFFF99"/>
              </a:gs>
              <a:gs pos="100000">
                <a:srgbClr val="FFFFCC"/>
              </a:gs>
            </a:gsLst>
            <a:lin ang="5400000" scaled="0"/>
          </a:gradFill>
          <a:ln>
            <a:headEnd/>
            <a:tailEnd/>
          </a:ln>
        </p:spPr>
        <p:style>
          <a:lnRef idx="1">
            <a:schemeClr val="accent2"/>
          </a:lnRef>
          <a:fillRef idx="2">
            <a:schemeClr val="accent2"/>
          </a:fillRef>
          <a:effectRef idx="1">
            <a:schemeClr val="accent2"/>
          </a:effectRef>
          <a:fontRef idx="minor">
            <a:schemeClr val="dk1"/>
          </a:fontRef>
        </p:style>
        <p:txBody>
          <a:bodyPr lIns="17995" tIns="71979" rIns="17995" bIns="10795"/>
          <a:lstStyle/>
          <a:p>
            <a:pPr fontAlgn="base">
              <a:lnSpc>
                <a:spcPct val="130000"/>
              </a:lnSpc>
              <a:spcBef>
                <a:spcPct val="0"/>
              </a:spcBef>
              <a:spcAft>
                <a:spcPct val="0"/>
              </a:spcAft>
              <a:defRPr/>
            </a:pPr>
            <a:endParaRPr lang="ja-JP" altLang="en-US" sz="1200" dirty="0">
              <a:solidFill>
                <a:srgbClr val="000000"/>
              </a:solidFill>
              <a:ea typeface="ＭＳ ゴシック" pitchFamily="49" charset="-128"/>
            </a:endParaRPr>
          </a:p>
        </p:txBody>
      </p:sp>
      <p:sp>
        <p:nvSpPr>
          <p:cNvPr id="23" name="Text Box 7"/>
          <p:cNvSpPr txBox="1">
            <a:spLocks noChangeArrowheads="1"/>
          </p:cNvSpPr>
          <p:nvPr/>
        </p:nvSpPr>
        <p:spPr bwMode="auto">
          <a:xfrm>
            <a:off x="42863" y="468313"/>
            <a:ext cx="3040062" cy="355600"/>
          </a:xfrm>
          <a:prstGeom prst="rect">
            <a:avLst/>
          </a:prstGeom>
          <a:ln/>
        </p:spPr>
        <p:style>
          <a:lnRef idx="3">
            <a:schemeClr val="lt1"/>
          </a:lnRef>
          <a:fillRef idx="1">
            <a:schemeClr val="accent2"/>
          </a:fillRef>
          <a:effectRef idx="1">
            <a:schemeClr val="accent2"/>
          </a:effectRef>
          <a:fontRef idx="minor">
            <a:schemeClr val="lt1"/>
          </a:fontRef>
        </p:style>
        <p:txBody>
          <a:bodyPr lIns="91414" tIns="45707" rIns="91414" bIns="45707"/>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fontAlgn="base">
              <a:spcBef>
                <a:spcPct val="0"/>
              </a:spcBef>
              <a:spcAft>
                <a:spcPct val="0"/>
              </a:spcAft>
              <a:defRPr/>
            </a:pPr>
            <a:r>
              <a:rPr lang="ja-JP" altLang="en-US" sz="1600" dirty="0">
                <a:solidFill>
                  <a:srgbClr val="FFFFFF"/>
                </a:solidFill>
              </a:rPr>
              <a:t>１　オープンデータ推進の重要性</a:t>
            </a:r>
          </a:p>
        </p:txBody>
      </p:sp>
      <p:sp>
        <p:nvSpPr>
          <p:cNvPr id="17" name="Rectangle 16"/>
          <p:cNvSpPr>
            <a:spLocks noChangeArrowheads="1"/>
          </p:cNvSpPr>
          <p:nvPr/>
        </p:nvSpPr>
        <p:spPr bwMode="auto">
          <a:xfrm>
            <a:off x="-50800" y="798513"/>
            <a:ext cx="8993188" cy="1123950"/>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7995" tIns="71979" rIns="17995" bIns="10795"/>
          <a:lstStyle/>
          <a:p>
            <a:pPr marL="180922" indent="-180922" fontAlgn="base">
              <a:spcBef>
                <a:spcPct val="0"/>
              </a:spcBef>
              <a:spcAft>
                <a:spcPct val="0"/>
              </a:spcAft>
              <a:defRPr/>
            </a:pPr>
            <a:r>
              <a:rPr lang="ja-JP" altLang="en-US" sz="1400" dirty="0">
                <a:solidFill>
                  <a:srgbClr val="000000"/>
                </a:solidFill>
                <a:latin typeface="Meiryo UI" pitchFamily="50" charset="-128"/>
                <a:ea typeface="Meiryo UI" pitchFamily="50" charset="-128"/>
                <a:cs typeface="Meiryo UI" pitchFamily="50" charset="-128"/>
              </a:rPr>
              <a:t>　○　技術の進展等により大量・多様なデータの処理・利用が可能となってきている</a:t>
            </a:r>
          </a:p>
          <a:p>
            <a:pPr marL="180922" indent="-180922" fontAlgn="base">
              <a:spcBef>
                <a:spcPct val="0"/>
              </a:spcBef>
              <a:spcAft>
                <a:spcPct val="0"/>
              </a:spcAft>
              <a:defRPr/>
            </a:pPr>
            <a:r>
              <a:rPr lang="ja-JP" altLang="en-US" sz="1400" dirty="0">
                <a:solidFill>
                  <a:srgbClr val="000000"/>
                </a:solidFill>
                <a:latin typeface="Meiryo UI" pitchFamily="50" charset="-128"/>
                <a:ea typeface="Meiryo UI" pitchFamily="50" charset="-128"/>
                <a:cs typeface="Meiryo UI" pitchFamily="50" charset="-128"/>
              </a:rPr>
              <a:t>　　　　　→　政府、独法、自治体等が保有する公共データのビジネスや新サービスへの活用が期待されている</a:t>
            </a:r>
          </a:p>
          <a:p>
            <a:pPr marL="180922" indent="-180922" fontAlgn="base">
              <a:spcBef>
                <a:spcPct val="0"/>
              </a:spcBef>
              <a:spcAft>
                <a:spcPct val="0"/>
              </a:spcAft>
              <a:defRPr/>
            </a:pPr>
            <a:r>
              <a:rPr lang="ja-JP" altLang="en-US" sz="1400" dirty="0">
                <a:solidFill>
                  <a:srgbClr val="000000"/>
                </a:solidFill>
                <a:latin typeface="Meiryo UI" pitchFamily="50" charset="-128"/>
                <a:ea typeface="Meiryo UI" pitchFamily="50" charset="-128"/>
                <a:cs typeface="Meiryo UI" pitchFamily="50" charset="-128"/>
              </a:rPr>
              <a:t>　○　公共データの活用促進のため、営利目的も含めた二次利用可能なルール、機械判読</a:t>
            </a:r>
            <a:r>
              <a:rPr lang="ja-JP" altLang="en-US" sz="1200" dirty="0">
                <a:solidFill>
                  <a:srgbClr val="000000"/>
                </a:solidFill>
                <a:latin typeface="ＭＳ Ｐ明朝" pitchFamily="18" charset="-128"/>
                <a:ea typeface="ＭＳ Ｐ明朝" pitchFamily="18" charset="-128"/>
                <a:cs typeface="Meiryo UI" pitchFamily="50" charset="-128"/>
              </a:rPr>
              <a:t>（</a:t>
            </a:r>
            <a:r>
              <a:rPr lang="en-US" altLang="ja-JP" sz="1200" dirty="0">
                <a:solidFill>
                  <a:srgbClr val="000000"/>
                </a:solidFill>
                <a:latin typeface="ＭＳ Ｐ明朝" pitchFamily="18" charset="-128"/>
                <a:ea typeface="ＭＳ Ｐ明朝" pitchFamily="18" charset="-128"/>
                <a:cs typeface="Meiryo UI" pitchFamily="50" charset="-128"/>
              </a:rPr>
              <a:t>※</a:t>
            </a:r>
            <a:r>
              <a:rPr lang="ja-JP" altLang="en-US" sz="1200" dirty="0">
                <a:solidFill>
                  <a:srgbClr val="000000"/>
                </a:solidFill>
                <a:latin typeface="ＭＳ Ｐ明朝" pitchFamily="18" charset="-128"/>
                <a:ea typeface="ＭＳ Ｐ明朝" pitchFamily="18" charset="-128"/>
                <a:cs typeface="Meiryo UI" pitchFamily="50" charset="-128"/>
              </a:rPr>
              <a:t>）</a:t>
            </a:r>
            <a:r>
              <a:rPr lang="ja-JP" altLang="en-US" sz="1400" dirty="0">
                <a:solidFill>
                  <a:srgbClr val="000000"/>
                </a:solidFill>
                <a:latin typeface="Meiryo UI" pitchFamily="50" charset="-128"/>
                <a:ea typeface="Meiryo UI" pitchFamily="50" charset="-128"/>
                <a:cs typeface="Meiryo UI" pitchFamily="50" charset="-128"/>
              </a:rPr>
              <a:t>に適したデータ形式での</a:t>
            </a:r>
            <a:endParaRPr lang="en-US" altLang="ja-JP" sz="1400" dirty="0">
              <a:solidFill>
                <a:srgbClr val="000000"/>
              </a:solidFill>
              <a:latin typeface="Meiryo UI" pitchFamily="50" charset="-128"/>
              <a:ea typeface="Meiryo UI" pitchFamily="50" charset="-128"/>
              <a:cs typeface="Meiryo UI" pitchFamily="50" charset="-128"/>
            </a:endParaRPr>
          </a:p>
          <a:p>
            <a:pPr marL="180922" indent="-180922" fontAlgn="base">
              <a:spcBef>
                <a:spcPct val="0"/>
              </a:spcBef>
              <a:spcAft>
                <a:spcPct val="0"/>
              </a:spcAft>
              <a:defRPr/>
            </a:pPr>
            <a:r>
              <a:rPr lang="en-US" altLang="ja-JP" sz="1400" dirty="0">
                <a:solidFill>
                  <a:srgbClr val="000000"/>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公共データの公開（オープンデータ）を推進</a:t>
            </a:r>
            <a:r>
              <a:rPr lang="ja-JP" altLang="en-US" sz="1600" dirty="0">
                <a:solidFill>
                  <a:srgbClr val="000000"/>
                </a:solidFill>
                <a:latin typeface="Meiryo UI" pitchFamily="50" charset="-128"/>
                <a:ea typeface="Meiryo UI" pitchFamily="50" charset="-128"/>
                <a:cs typeface="Meiryo UI" pitchFamily="50" charset="-128"/>
              </a:rPr>
              <a:t>　  </a:t>
            </a:r>
            <a:r>
              <a:rPr lang="ja-JP" altLang="en-US" sz="1200" dirty="0">
                <a:solidFill>
                  <a:srgbClr val="000000"/>
                </a:solidFill>
                <a:latin typeface="ＭＳ Ｐ明朝" pitchFamily="18" charset="-128"/>
                <a:ea typeface="ＭＳ Ｐ明朝" pitchFamily="18" charset="-128"/>
                <a:cs typeface="Meiryo UI" pitchFamily="50" charset="-128"/>
              </a:rPr>
              <a:t>（</a:t>
            </a:r>
            <a:r>
              <a:rPr lang="en-US" altLang="ja-JP" sz="1200" dirty="0">
                <a:solidFill>
                  <a:srgbClr val="000000"/>
                </a:solidFill>
                <a:latin typeface="ＭＳ Ｐ明朝" pitchFamily="18" charset="-128"/>
                <a:ea typeface="ＭＳ Ｐ明朝" pitchFamily="18" charset="-128"/>
                <a:cs typeface="Meiryo UI" pitchFamily="50" charset="-128"/>
              </a:rPr>
              <a:t>※</a:t>
            </a:r>
            <a:r>
              <a:rPr lang="ja-JP" altLang="en-US" sz="1200" dirty="0">
                <a:solidFill>
                  <a:srgbClr val="000000"/>
                </a:solidFill>
                <a:latin typeface="ＭＳ Ｐ明朝" pitchFamily="18" charset="-128"/>
                <a:ea typeface="ＭＳ Ｐ明朝" pitchFamily="18" charset="-128"/>
                <a:cs typeface="Meiryo UI" pitchFamily="50" charset="-128"/>
              </a:rPr>
              <a:t>）コンピュータプログラムが自動的にデータを再利用（加工、編集等）できること。</a:t>
            </a:r>
            <a:endParaRPr lang="ja-JP" altLang="en-US" sz="1600" dirty="0">
              <a:solidFill>
                <a:srgbClr val="000000"/>
              </a:solidFill>
              <a:latin typeface="ＭＳ Ｐ明朝" pitchFamily="18" charset="-128"/>
              <a:ea typeface="ＭＳ Ｐ明朝" pitchFamily="18" charset="-128"/>
              <a:cs typeface="Meiryo UI" pitchFamily="50" charset="-128"/>
            </a:endParaRPr>
          </a:p>
        </p:txBody>
      </p:sp>
      <p:sp>
        <p:nvSpPr>
          <p:cNvPr id="24" name="Rectangle 16"/>
          <p:cNvSpPr>
            <a:spLocks noChangeArrowheads="1"/>
          </p:cNvSpPr>
          <p:nvPr/>
        </p:nvSpPr>
        <p:spPr bwMode="auto">
          <a:xfrm>
            <a:off x="49213" y="2227263"/>
            <a:ext cx="9094787" cy="3435350"/>
          </a:xfrm>
          <a:prstGeom prst="rect">
            <a:avLst/>
          </a:prstGeom>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7995" tIns="71979" rIns="17995" bIns="10795"/>
          <a:lstStyle/>
          <a:p>
            <a:pPr marL="88875" fontAlgn="base">
              <a:lnSpc>
                <a:spcPct val="110000"/>
              </a:lnSpc>
              <a:spcBef>
                <a:spcPct val="0"/>
              </a:spcBef>
              <a:spcAft>
                <a:spcPct val="0"/>
              </a:spcAft>
              <a:defRPr/>
            </a:pPr>
            <a:r>
              <a:rPr lang="ja-JP" altLang="en-US" sz="1400" b="1" dirty="0">
                <a:solidFill>
                  <a:srgbClr val="3333CC">
                    <a:lumMod val="75000"/>
                  </a:srgbClr>
                </a:solidFill>
                <a:latin typeface="Meiryo UI" pitchFamily="50" charset="-128"/>
                <a:ea typeface="Meiryo UI" pitchFamily="50" charset="-128"/>
                <a:cs typeface="Meiryo UI" pitchFamily="50" charset="-128"/>
              </a:rPr>
              <a:t>（１）二次利用を促進する利用ルールの整備</a:t>
            </a:r>
            <a:endParaRPr lang="en-US" altLang="ja-JP" sz="1400" b="1" dirty="0">
              <a:solidFill>
                <a:srgbClr val="000000"/>
              </a:solidFill>
              <a:latin typeface="Meiryo UI" pitchFamily="50" charset="-128"/>
              <a:ea typeface="Meiryo UI" pitchFamily="50" charset="-128"/>
              <a:cs typeface="Meiryo UI" pitchFamily="50" charset="-128"/>
            </a:endParaRPr>
          </a:p>
          <a:p>
            <a:pPr marL="88875" fontAlgn="base">
              <a:lnSpc>
                <a:spcPct val="110000"/>
              </a:lnSpc>
              <a:spcBef>
                <a:spcPct val="0"/>
              </a:spcBef>
              <a:spcAft>
                <a:spcPct val="0"/>
              </a:spcAft>
              <a:defRPr/>
            </a:pPr>
            <a:r>
              <a:rPr lang="ja-JP" altLang="en-US" sz="1400" dirty="0">
                <a:solidFill>
                  <a:srgbClr val="000000"/>
                </a:solidFill>
                <a:latin typeface="Meiryo UI" pitchFamily="50" charset="-128"/>
                <a:ea typeface="Meiryo UI" pitchFamily="50" charset="-128"/>
                <a:cs typeface="Meiryo UI" pitchFamily="50" charset="-128"/>
              </a:rPr>
              <a:t>　○国が著作権者である公開データについては、二次利用を認めることを原則とする。</a:t>
            </a:r>
          </a:p>
          <a:p>
            <a:pPr marL="266624" indent="-180922" fontAlgn="base">
              <a:lnSpc>
                <a:spcPct val="110000"/>
              </a:lnSpc>
              <a:spcBef>
                <a:spcPct val="0"/>
              </a:spcBef>
              <a:spcAft>
                <a:spcPct val="0"/>
              </a:spcAft>
              <a:defRPr/>
            </a:pPr>
            <a:r>
              <a:rPr lang="ja-JP" altLang="en-US" sz="1400" b="1" dirty="0">
                <a:solidFill>
                  <a:srgbClr val="3333CC">
                    <a:lumMod val="75000"/>
                  </a:srgbClr>
                </a:solidFill>
                <a:latin typeface="Meiryo UI" pitchFamily="50" charset="-128"/>
                <a:ea typeface="Meiryo UI" pitchFamily="50" charset="-128"/>
                <a:cs typeface="Meiryo UI" pitchFamily="50" charset="-128"/>
              </a:rPr>
              <a:t>（２）機械判読に適したデータ形式での公開の拡大</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dirty="0">
                <a:solidFill>
                  <a:srgbClr val="3333CC">
                    <a:lumMod val="75000"/>
                  </a:srgbClr>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○今後インターネットを通じて公開するデータについては、機械判読に適した構造・データ形式でも公開することを原則とする。</a:t>
            </a:r>
            <a:endParaRPr lang="en-US" altLang="ja-JP" sz="1400" dirty="0">
              <a:solidFill>
                <a:srgbClr val="000000"/>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dirty="0">
                <a:solidFill>
                  <a:srgbClr val="000000"/>
                </a:solidFill>
                <a:latin typeface="Meiryo UI" pitchFamily="50" charset="-128"/>
                <a:ea typeface="Meiryo UI" pitchFamily="50" charset="-128"/>
                <a:cs typeface="Meiryo UI" pitchFamily="50" charset="-128"/>
              </a:rPr>
              <a:t>　○重点分野</a:t>
            </a:r>
            <a:r>
              <a:rPr lang="ja-JP" altLang="en-US" sz="1300" dirty="0">
                <a:solidFill>
                  <a:srgbClr val="000000"/>
                </a:solidFill>
                <a:latin typeface="Meiryo UI" pitchFamily="50" charset="-128"/>
                <a:ea typeface="Meiryo UI" pitchFamily="50" charset="-128"/>
                <a:cs typeface="Meiryo UI" pitchFamily="50" charset="-128"/>
              </a:rPr>
              <a:t>（白書、防災・減災情報、地理空間情報、人の移動に関する情報、予算・決算・調達情報）</a:t>
            </a:r>
            <a:r>
              <a:rPr lang="ja-JP" altLang="en-US" sz="1400" dirty="0">
                <a:solidFill>
                  <a:srgbClr val="000000"/>
                </a:solidFill>
                <a:latin typeface="Meiryo UI" pitchFamily="50" charset="-128"/>
                <a:ea typeface="Meiryo UI" pitchFamily="50" charset="-128"/>
                <a:cs typeface="Meiryo UI" pitchFamily="50" charset="-128"/>
              </a:rPr>
              <a:t>から優先的に取り組む。　</a:t>
            </a:r>
            <a:endParaRPr lang="en-US" altLang="ja-JP" sz="1400" dirty="0">
              <a:solidFill>
                <a:srgbClr val="000000"/>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b="1" dirty="0">
                <a:solidFill>
                  <a:srgbClr val="3333CC">
                    <a:lumMod val="75000"/>
                  </a:srgbClr>
                </a:solidFill>
                <a:latin typeface="Meiryo UI" pitchFamily="50" charset="-128"/>
                <a:ea typeface="Meiryo UI" pitchFamily="50" charset="-128"/>
                <a:cs typeface="Meiryo UI" pitchFamily="50" charset="-128"/>
              </a:rPr>
              <a:t>（３）データカタログ（ポータルサイト）の整備</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dirty="0">
                <a:solidFill>
                  <a:srgbClr val="3333CC">
                    <a:lumMod val="75000"/>
                  </a:srgbClr>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a:t>
            </a:r>
            <a:r>
              <a:rPr lang="ja-JP" altLang="en-US" sz="1400" dirty="0">
                <a:solidFill>
                  <a:srgbClr val="FF0000"/>
                </a:solidFill>
                <a:latin typeface="Meiryo UI" pitchFamily="50" charset="-128"/>
                <a:ea typeface="Meiryo UI" pitchFamily="50" charset="-128"/>
                <a:cs typeface="Meiryo UI" pitchFamily="50" charset="-128"/>
              </a:rPr>
              <a:t>データの横断的検索や自動的提供等の機能を備えた「データカタログ」（ポータルサイト）を整備する。</a:t>
            </a:r>
          </a:p>
          <a:p>
            <a:pPr marL="361846" fontAlgn="base">
              <a:spcBef>
                <a:spcPct val="0"/>
              </a:spcBef>
              <a:spcAft>
                <a:spcPct val="0"/>
              </a:spcAft>
              <a:defRPr/>
            </a:pPr>
            <a:r>
              <a:rPr lang="ja-JP" altLang="en-US" sz="1400" dirty="0">
                <a:solidFill>
                  <a:srgbClr val="FF0000"/>
                </a:solidFill>
                <a:latin typeface="Meiryo UI" pitchFamily="50" charset="-128"/>
                <a:ea typeface="Meiryo UI" pitchFamily="50" charset="-128"/>
                <a:cs typeface="Meiryo UI" pitchFamily="50" charset="-128"/>
              </a:rPr>
              <a:t>（平成</a:t>
            </a:r>
            <a:r>
              <a:rPr lang="en-US" altLang="ja-JP" sz="1400" dirty="0">
                <a:solidFill>
                  <a:srgbClr val="FF0000"/>
                </a:solidFill>
                <a:latin typeface="Meiryo UI" pitchFamily="50" charset="-128"/>
                <a:ea typeface="Meiryo UI" pitchFamily="50" charset="-128"/>
                <a:cs typeface="Meiryo UI" pitchFamily="50" charset="-128"/>
              </a:rPr>
              <a:t>25</a:t>
            </a:r>
            <a:r>
              <a:rPr lang="ja-JP" altLang="en-US" sz="1400" dirty="0">
                <a:solidFill>
                  <a:srgbClr val="FF0000"/>
                </a:solidFill>
                <a:latin typeface="Meiryo UI" pitchFamily="50" charset="-128"/>
                <a:ea typeface="Meiryo UI" pitchFamily="50" charset="-128"/>
                <a:cs typeface="Meiryo UI" pitchFamily="50" charset="-128"/>
              </a:rPr>
              <a:t>年度に試行版の立ち上げ、平成</a:t>
            </a:r>
            <a:r>
              <a:rPr lang="en-US" altLang="ja-JP" sz="1400" dirty="0">
                <a:solidFill>
                  <a:srgbClr val="FF0000"/>
                </a:solidFill>
                <a:latin typeface="Meiryo UI" pitchFamily="50" charset="-128"/>
                <a:ea typeface="Meiryo UI" pitchFamily="50" charset="-128"/>
                <a:cs typeface="Meiryo UI" pitchFamily="50" charset="-128"/>
              </a:rPr>
              <a:t>26</a:t>
            </a:r>
            <a:r>
              <a:rPr lang="ja-JP" altLang="en-US" sz="1400" dirty="0">
                <a:solidFill>
                  <a:srgbClr val="FF0000"/>
                </a:solidFill>
                <a:latin typeface="Meiryo UI" pitchFamily="50" charset="-128"/>
                <a:ea typeface="Meiryo UI" pitchFamily="50" charset="-128"/>
                <a:cs typeface="Meiryo UI" pitchFamily="50" charset="-128"/>
              </a:rPr>
              <a:t>年度に本運用開始）</a:t>
            </a:r>
          </a:p>
          <a:p>
            <a:pPr marL="266624" indent="-180922" fontAlgn="base">
              <a:lnSpc>
                <a:spcPct val="110000"/>
              </a:lnSpc>
              <a:spcBef>
                <a:spcPct val="0"/>
              </a:spcBef>
              <a:spcAft>
                <a:spcPct val="0"/>
              </a:spcAft>
              <a:defRPr/>
            </a:pPr>
            <a:r>
              <a:rPr lang="ja-JP" altLang="en-US" sz="1400" b="1" dirty="0">
                <a:solidFill>
                  <a:srgbClr val="3333CC">
                    <a:lumMod val="75000"/>
                  </a:srgbClr>
                </a:solidFill>
                <a:latin typeface="Meiryo UI" pitchFamily="50" charset="-128"/>
                <a:ea typeface="Meiryo UI" pitchFamily="50" charset="-128"/>
                <a:cs typeface="Meiryo UI" pitchFamily="50" charset="-128"/>
              </a:rPr>
              <a:t>（４）公開データの拡大</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dirty="0">
                <a:solidFill>
                  <a:srgbClr val="3333CC">
                    <a:lumMod val="75000"/>
                  </a:srgbClr>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○重点分野について、新ビジネスへの利用が期待される等のデータについて、実務者会議の検討を踏まえ、公開を拡大。</a:t>
            </a:r>
            <a:endParaRPr lang="en-US" altLang="ja-JP" sz="1400" dirty="0">
              <a:solidFill>
                <a:srgbClr val="000000"/>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dirty="0">
                <a:solidFill>
                  <a:srgbClr val="000000"/>
                </a:solidFill>
                <a:latin typeface="Meiryo UI" pitchFamily="50" charset="-128"/>
                <a:ea typeface="Meiryo UI" pitchFamily="50" charset="-128"/>
                <a:cs typeface="Meiryo UI" pitchFamily="50" charset="-128"/>
              </a:rPr>
              <a:t>　○新規公開のコストが低いもの、利用者のニーズが高いものは、公開できない・二次利用が認められないものを除き公開を拡大。</a:t>
            </a:r>
          </a:p>
          <a:p>
            <a:pPr marL="266624" indent="-180922" fontAlgn="base">
              <a:lnSpc>
                <a:spcPct val="110000"/>
              </a:lnSpc>
              <a:spcBef>
                <a:spcPct val="0"/>
              </a:spcBef>
              <a:spcAft>
                <a:spcPct val="0"/>
              </a:spcAft>
              <a:defRPr/>
            </a:pPr>
            <a:r>
              <a:rPr lang="ja-JP" altLang="en-US" sz="1400" b="1" dirty="0">
                <a:solidFill>
                  <a:srgbClr val="3333CC">
                    <a:lumMod val="75000"/>
                  </a:srgbClr>
                </a:solidFill>
                <a:latin typeface="Meiryo UI" pitchFamily="50" charset="-128"/>
                <a:ea typeface="Meiryo UI" pitchFamily="50" charset="-128"/>
                <a:cs typeface="Meiryo UI" pitchFamily="50" charset="-128"/>
              </a:rPr>
              <a:t>（５）普及・啓発、評価</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dirty="0">
                <a:solidFill>
                  <a:srgbClr val="3333CC">
                    <a:lumMod val="75000"/>
                  </a:srgbClr>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○ニーズの発掘・喚起、新サービス・ビジネスの創出のため、利活用の支援を行う。</a:t>
            </a:r>
            <a:endParaRPr lang="en-US" altLang="ja-JP" sz="1400" dirty="0">
              <a:solidFill>
                <a:srgbClr val="000000"/>
              </a:solidFill>
              <a:latin typeface="Meiryo UI" pitchFamily="50" charset="-128"/>
              <a:ea typeface="Meiryo UI" pitchFamily="50" charset="-128"/>
              <a:cs typeface="Meiryo UI" pitchFamily="50" charset="-128"/>
            </a:endParaRPr>
          </a:p>
          <a:p>
            <a:pPr marL="266624" indent="-180922" fontAlgn="base">
              <a:lnSpc>
                <a:spcPct val="110000"/>
              </a:lnSpc>
              <a:spcBef>
                <a:spcPct val="0"/>
              </a:spcBef>
              <a:spcAft>
                <a:spcPct val="0"/>
              </a:spcAft>
              <a:defRPr/>
            </a:pPr>
            <a:r>
              <a:rPr lang="ja-JP" altLang="en-US" sz="1400" dirty="0">
                <a:solidFill>
                  <a:srgbClr val="000000"/>
                </a:solidFill>
                <a:latin typeface="Meiryo UI" pitchFamily="50" charset="-128"/>
                <a:ea typeface="Meiryo UI" pitchFamily="50" charset="-128"/>
                <a:cs typeface="Meiryo UI" pitchFamily="50" charset="-128"/>
              </a:rPr>
              <a:t>　○利用者のニーズ・意見を把握し、取組に反映させる仕組みを構築する。</a:t>
            </a:r>
            <a:endParaRPr lang="en-US" altLang="ja-JP" sz="1600" dirty="0">
              <a:solidFill>
                <a:srgbClr val="000000"/>
              </a:solidFill>
              <a:latin typeface="ＭＳ ゴシック" pitchFamily="49" charset="-128"/>
              <a:ea typeface="ＭＳ ゴシック" pitchFamily="49" charset="-128"/>
            </a:endParaRPr>
          </a:p>
          <a:p>
            <a:pPr fontAlgn="base">
              <a:lnSpc>
                <a:spcPct val="110000"/>
              </a:lnSpc>
              <a:spcBef>
                <a:spcPct val="0"/>
              </a:spcBef>
              <a:spcAft>
                <a:spcPct val="0"/>
              </a:spcAft>
              <a:defRPr/>
            </a:pPr>
            <a:endParaRPr lang="en-US" altLang="ja-JP" sz="1400" b="1" dirty="0">
              <a:solidFill>
                <a:srgbClr val="000000"/>
              </a:solidFill>
              <a:latin typeface="ＭＳ ゴシック" pitchFamily="49" charset="-128"/>
              <a:ea typeface="ＭＳ ゴシック" pitchFamily="49" charset="-128"/>
            </a:endParaRPr>
          </a:p>
          <a:p>
            <a:pPr fontAlgn="base">
              <a:lnSpc>
                <a:spcPct val="110000"/>
              </a:lnSpc>
              <a:spcBef>
                <a:spcPct val="0"/>
              </a:spcBef>
              <a:spcAft>
                <a:spcPct val="0"/>
              </a:spcAft>
              <a:defRPr/>
            </a:pPr>
            <a:r>
              <a:rPr lang="ja-JP" altLang="en-US" sz="1400" b="1" dirty="0">
                <a:solidFill>
                  <a:srgbClr val="000000"/>
                </a:solidFill>
                <a:latin typeface="ＭＳ ゴシック" pitchFamily="49" charset="-128"/>
                <a:ea typeface="ＭＳ ゴシック" pitchFamily="49" charset="-128"/>
              </a:rPr>
              <a:t>　</a:t>
            </a:r>
            <a:endParaRPr lang="en-US" altLang="ja-JP" sz="1400" b="1" dirty="0">
              <a:solidFill>
                <a:srgbClr val="000000"/>
              </a:solidFill>
              <a:latin typeface="ＭＳ ゴシック" pitchFamily="49" charset="-128"/>
              <a:ea typeface="ＭＳ ゴシック" pitchFamily="49" charset="-128"/>
            </a:endParaRPr>
          </a:p>
          <a:p>
            <a:pPr fontAlgn="base">
              <a:lnSpc>
                <a:spcPct val="110000"/>
              </a:lnSpc>
              <a:spcBef>
                <a:spcPct val="0"/>
              </a:spcBef>
              <a:spcAft>
                <a:spcPct val="0"/>
              </a:spcAft>
              <a:defRPr/>
            </a:pPr>
            <a:endParaRPr lang="en-US" altLang="ja-JP" sz="1400" dirty="0">
              <a:solidFill>
                <a:srgbClr val="000000"/>
              </a:solidFill>
              <a:latin typeface="ＭＳ ゴシック" pitchFamily="49" charset="-128"/>
              <a:ea typeface="ＭＳ ゴシック" pitchFamily="49" charset="-128"/>
            </a:endParaRPr>
          </a:p>
          <a:p>
            <a:pPr fontAlgn="base">
              <a:lnSpc>
                <a:spcPct val="110000"/>
              </a:lnSpc>
              <a:spcBef>
                <a:spcPct val="0"/>
              </a:spcBef>
              <a:spcAft>
                <a:spcPct val="0"/>
              </a:spcAft>
              <a:defRPr/>
            </a:pPr>
            <a:endParaRPr lang="en-US" altLang="ja-JP" sz="1400" dirty="0">
              <a:solidFill>
                <a:srgbClr val="000000"/>
              </a:solidFill>
              <a:latin typeface="ＭＳ ゴシック" pitchFamily="49" charset="-128"/>
              <a:ea typeface="ＭＳ ゴシック" pitchFamily="49" charset="-128"/>
            </a:endParaRPr>
          </a:p>
          <a:p>
            <a:pPr fontAlgn="base">
              <a:lnSpc>
                <a:spcPct val="110000"/>
              </a:lnSpc>
              <a:spcBef>
                <a:spcPct val="0"/>
              </a:spcBef>
              <a:spcAft>
                <a:spcPct val="0"/>
              </a:spcAft>
              <a:defRPr/>
            </a:pPr>
            <a:endParaRPr lang="en-US" altLang="ja-JP" sz="1400" dirty="0">
              <a:solidFill>
                <a:srgbClr val="000000"/>
              </a:solidFill>
              <a:latin typeface="ＭＳ ゴシック" pitchFamily="49" charset="-128"/>
              <a:ea typeface="ＭＳ ゴシック" pitchFamily="49" charset="-128"/>
            </a:endParaRPr>
          </a:p>
          <a:p>
            <a:pPr fontAlgn="base">
              <a:lnSpc>
                <a:spcPct val="130000"/>
              </a:lnSpc>
              <a:spcBef>
                <a:spcPct val="0"/>
              </a:spcBef>
              <a:spcAft>
                <a:spcPct val="0"/>
              </a:spcAft>
              <a:defRPr/>
            </a:pPr>
            <a:endParaRPr lang="en-US" altLang="ja-JP" sz="1200" dirty="0">
              <a:solidFill>
                <a:srgbClr val="000000"/>
              </a:solidFill>
              <a:latin typeface="ＭＳ Ｐゴシック"/>
            </a:endParaRPr>
          </a:p>
          <a:p>
            <a:pPr fontAlgn="base">
              <a:lnSpc>
                <a:spcPct val="130000"/>
              </a:lnSpc>
              <a:spcBef>
                <a:spcPct val="0"/>
              </a:spcBef>
              <a:spcAft>
                <a:spcPct val="0"/>
              </a:spcAft>
              <a:defRPr/>
            </a:pPr>
            <a:endParaRPr lang="ja-JP" altLang="en-US" sz="1200" dirty="0">
              <a:solidFill>
                <a:srgbClr val="000000"/>
              </a:solidFill>
              <a:latin typeface="ＭＳ Ｐゴシック"/>
            </a:endParaRPr>
          </a:p>
          <a:p>
            <a:pPr fontAlgn="base">
              <a:lnSpc>
                <a:spcPct val="130000"/>
              </a:lnSpc>
              <a:spcBef>
                <a:spcPct val="0"/>
              </a:spcBef>
              <a:spcAft>
                <a:spcPct val="0"/>
              </a:spcAft>
              <a:defRPr/>
            </a:pPr>
            <a:endParaRPr lang="ja-JP" altLang="en-US" sz="1200" dirty="0">
              <a:solidFill>
                <a:srgbClr val="000000"/>
              </a:solidFill>
              <a:ea typeface="ＭＳ ゴシック" pitchFamily="49" charset="-128"/>
            </a:endParaRPr>
          </a:p>
        </p:txBody>
      </p:sp>
      <p:sp>
        <p:nvSpPr>
          <p:cNvPr id="21" name="Text Box 7"/>
          <p:cNvSpPr txBox="1">
            <a:spLocks noChangeArrowheads="1"/>
          </p:cNvSpPr>
          <p:nvPr/>
        </p:nvSpPr>
        <p:spPr bwMode="auto">
          <a:xfrm>
            <a:off x="25400" y="1885950"/>
            <a:ext cx="5202238" cy="350838"/>
          </a:xfrm>
          <a:prstGeom prst="rect">
            <a:avLst/>
          </a:prstGeom>
          <a:ln/>
        </p:spPr>
        <p:style>
          <a:lnRef idx="3">
            <a:schemeClr val="lt1"/>
          </a:lnRef>
          <a:fillRef idx="1">
            <a:schemeClr val="accent2"/>
          </a:fillRef>
          <a:effectRef idx="1">
            <a:schemeClr val="accent2"/>
          </a:effectRef>
          <a:fontRef idx="minor">
            <a:schemeClr val="lt1"/>
          </a:fontRef>
        </p:style>
        <p:txBody>
          <a:bodyPr lIns="91414" tIns="45707" rIns="91414" bIns="45707"/>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fontAlgn="base">
              <a:spcBef>
                <a:spcPct val="0"/>
              </a:spcBef>
              <a:spcAft>
                <a:spcPct val="0"/>
              </a:spcAft>
              <a:defRPr/>
            </a:pPr>
            <a:r>
              <a:rPr lang="ja-JP" altLang="en-US" sz="1600" dirty="0">
                <a:solidFill>
                  <a:srgbClr val="FFFFFF"/>
                </a:solidFill>
              </a:rPr>
              <a:t>２　電子行政オープンデータ推進のための具体的取組</a:t>
            </a:r>
          </a:p>
        </p:txBody>
      </p:sp>
      <p:sp>
        <p:nvSpPr>
          <p:cNvPr id="176136" name="テキスト ボックス 54"/>
          <p:cNvSpPr txBox="1">
            <a:spLocks noChangeArrowheads="1"/>
          </p:cNvSpPr>
          <p:nvPr/>
        </p:nvSpPr>
        <p:spPr bwMode="auto">
          <a:xfrm>
            <a:off x="50800" y="6032500"/>
            <a:ext cx="8769672"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4" tIns="45707" rIns="91414" bIns="45707">
            <a:spAutoFit/>
          </a:bodyPr>
          <a:lstStyle>
            <a:lvl1pPr marL="180975" indent="-180975"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fontAlgn="base">
              <a:spcBef>
                <a:spcPct val="0"/>
              </a:spcBef>
              <a:spcAft>
                <a:spcPct val="0"/>
              </a:spcAft>
            </a:pPr>
            <a:r>
              <a:rPr lang="ja-JP" altLang="en-US" sz="1400" b="0" smtClean="0">
                <a:solidFill>
                  <a:srgbClr val="000000"/>
                </a:solidFill>
                <a:latin typeface="Meiryo UI" pitchFamily="50" charset="-128"/>
                <a:ea typeface="Meiryo UI" pitchFamily="50" charset="-128"/>
                <a:cs typeface="Meiryo UI" pitchFamily="50" charset="-128"/>
              </a:rPr>
              <a:t>　○　各府省による平成</a:t>
            </a:r>
            <a:r>
              <a:rPr lang="en-US" altLang="ja-JP" sz="1400" b="0" smtClean="0">
                <a:solidFill>
                  <a:srgbClr val="000000"/>
                </a:solidFill>
                <a:latin typeface="Meiryo UI" pitchFamily="50" charset="-128"/>
                <a:ea typeface="Meiryo UI" pitchFamily="50" charset="-128"/>
                <a:cs typeface="Meiryo UI" pitchFamily="50" charset="-128"/>
              </a:rPr>
              <a:t>25</a:t>
            </a:r>
            <a:r>
              <a:rPr lang="ja-JP" altLang="en-US" sz="1400" b="0" smtClean="0">
                <a:solidFill>
                  <a:srgbClr val="000000"/>
                </a:solidFill>
                <a:latin typeface="Meiryo UI" pitchFamily="50" charset="-128"/>
                <a:ea typeface="Meiryo UI" pitchFamily="50" charset="-128"/>
                <a:cs typeface="Meiryo UI" pitchFamily="50" charset="-128"/>
              </a:rPr>
              <a:t>年度以降の進め方を、工程表として整理。</a:t>
            </a:r>
          </a:p>
          <a:p>
            <a:pPr fontAlgn="base">
              <a:spcBef>
                <a:spcPct val="0"/>
              </a:spcBef>
              <a:spcAft>
                <a:spcPct val="0"/>
              </a:spcAft>
            </a:pPr>
            <a:r>
              <a:rPr lang="ja-JP" altLang="en-US" sz="1400" b="0" smtClean="0">
                <a:solidFill>
                  <a:srgbClr val="000000"/>
                </a:solidFill>
                <a:latin typeface="Meiryo UI" pitchFamily="50" charset="-128"/>
                <a:ea typeface="Meiryo UI" pitchFamily="50" charset="-128"/>
                <a:cs typeface="Meiryo UI" pitchFamily="50" charset="-128"/>
              </a:rPr>
              <a:t>　○　</a:t>
            </a:r>
            <a:r>
              <a:rPr lang="ja-JP" altLang="en-US" sz="1400" b="0" smtClean="0">
                <a:solidFill>
                  <a:srgbClr val="FF0000"/>
                </a:solidFill>
                <a:latin typeface="Meiryo UI" pitchFamily="50" charset="-128"/>
                <a:ea typeface="Meiryo UI" pitchFamily="50" charset="-128"/>
                <a:cs typeface="Meiryo UI" pitchFamily="50" charset="-128"/>
              </a:rPr>
              <a:t>平成</a:t>
            </a:r>
            <a:r>
              <a:rPr lang="en-US" altLang="ja-JP" sz="1400" b="0" smtClean="0">
                <a:solidFill>
                  <a:srgbClr val="FF0000"/>
                </a:solidFill>
                <a:latin typeface="Meiryo UI" pitchFamily="50" charset="-128"/>
                <a:ea typeface="Meiryo UI" pitchFamily="50" charset="-128"/>
                <a:cs typeface="Meiryo UI" pitchFamily="50" charset="-128"/>
              </a:rPr>
              <a:t>27</a:t>
            </a:r>
            <a:r>
              <a:rPr lang="ja-JP" altLang="en-US" sz="1400" b="0" smtClean="0">
                <a:solidFill>
                  <a:srgbClr val="FF0000"/>
                </a:solidFill>
                <a:latin typeface="Meiryo UI" pitchFamily="50" charset="-128"/>
                <a:ea typeface="Meiryo UI" pitchFamily="50" charset="-128"/>
                <a:cs typeface="Meiryo UI" pitchFamily="50" charset="-128"/>
              </a:rPr>
              <a:t>年度末において、他の先進国と同水準のオープンデータの公開と利用を実現する。</a:t>
            </a:r>
          </a:p>
          <a:p>
            <a:pPr eaLnBrk="1" fontAlgn="base" hangingPunct="1">
              <a:spcBef>
                <a:spcPct val="0"/>
              </a:spcBef>
              <a:spcAft>
                <a:spcPct val="0"/>
              </a:spcAft>
            </a:pPr>
            <a:r>
              <a:rPr lang="ja-JP" altLang="en-US" sz="1400" b="0" smtClean="0">
                <a:solidFill>
                  <a:srgbClr val="000000"/>
                </a:solidFill>
                <a:latin typeface="Meiryo UI" pitchFamily="50" charset="-128"/>
                <a:ea typeface="Meiryo UI" pitchFamily="50" charset="-128"/>
                <a:cs typeface="Meiryo UI" pitchFamily="50" charset="-128"/>
              </a:rPr>
              <a:t>　○　ロードマップに記載された施策の取組状況や課題等について、内閣官房は各府省から適宜報告・説明を求める。</a:t>
            </a:r>
            <a:endParaRPr lang="en-US" altLang="ja-JP" sz="1400" b="0" smtClean="0">
              <a:solidFill>
                <a:srgbClr val="006600"/>
              </a:solidFill>
              <a:latin typeface="Meiryo UI" pitchFamily="50" charset="-128"/>
              <a:ea typeface="Meiryo UI" pitchFamily="50" charset="-128"/>
              <a:cs typeface="Meiryo UI" pitchFamily="50" charset="-128"/>
            </a:endParaRPr>
          </a:p>
        </p:txBody>
      </p:sp>
      <p:sp>
        <p:nvSpPr>
          <p:cNvPr id="176137" name="正方形/長方形 12"/>
          <p:cNvSpPr>
            <a:spLocks noChangeArrowheads="1"/>
          </p:cNvSpPr>
          <p:nvPr/>
        </p:nvSpPr>
        <p:spPr bwMode="auto">
          <a:xfrm>
            <a:off x="85725" y="6010275"/>
            <a:ext cx="8734747" cy="762000"/>
          </a:xfrm>
          <a:prstGeom prst="rect">
            <a:avLst/>
          </a:prstGeom>
          <a:noFill/>
          <a:ln w="19050" algn="ctr">
            <a:solidFill>
              <a:srgbClr val="00B050"/>
            </a:solidFill>
            <a:round/>
            <a:headEnd/>
            <a:tailEnd/>
          </a:ln>
          <a:extLst>
            <a:ext uri="{909E8E84-426E-40DD-AFC4-6F175D3DCCD1}">
              <a14:hiddenFill xmlns:a14="http://schemas.microsoft.com/office/drawing/2010/main">
                <a:solidFill>
                  <a:srgbClr val="FFFFFF"/>
                </a:solidFill>
              </a14:hiddenFill>
            </a:ext>
          </a:extLst>
        </p:spPr>
        <p:txBody>
          <a:bodyPr lIns="91414" tIns="45707" rIns="91414" bIns="45707" anchor="ctr"/>
          <a:lstStyle/>
          <a:p>
            <a:pPr algn="ctr" defTabSz="955675" fontAlgn="base">
              <a:spcBef>
                <a:spcPct val="0"/>
              </a:spcBef>
              <a:spcAft>
                <a:spcPct val="0"/>
              </a:spcAft>
            </a:pPr>
            <a:endParaRPr lang="ja-JP" altLang="en-US" sz="2400" smtClean="0">
              <a:solidFill>
                <a:srgbClr val="FFFFFF"/>
              </a:solidFill>
            </a:endParaRPr>
          </a:p>
        </p:txBody>
      </p:sp>
      <p:sp>
        <p:nvSpPr>
          <p:cNvPr id="14" name="Text Box 7"/>
          <p:cNvSpPr txBox="1">
            <a:spLocks noChangeArrowheads="1"/>
          </p:cNvSpPr>
          <p:nvPr/>
        </p:nvSpPr>
        <p:spPr bwMode="auto">
          <a:xfrm>
            <a:off x="14288" y="5662613"/>
            <a:ext cx="5472112" cy="352425"/>
          </a:xfrm>
          <a:prstGeom prst="rect">
            <a:avLst/>
          </a:prstGeom>
          <a:ln/>
        </p:spPr>
        <p:style>
          <a:lnRef idx="3">
            <a:schemeClr val="lt1"/>
          </a:lnRef>
          <a:fillRef idx="1">
            <a:schemeClr val="accent2"/>
          </a:fillRef>
          <a:effectRef idx="1">
            <a:schemeClr val="accent2"/>
          </a:effectRef>
          <a:fontRef idx="minor">
            <a:schemeClr val="lt1"/>
          </a:fontRef>
        </p:style>
        <p:txBody>
          <a:bodyPr lIns="91414" tIns="45707" rIns="91414" bIns="45707"/>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fontAlgn="base">
              <a:spcBef>
                <a:spcPct val="0"/>
              </a:spcBef>
              <a:spcAft>
                <a:spcPct val="0"/>
              </a:spcAft>
              <a:defRPr/>
            </a:pPr>
            <a:r>
              <a:rPr lang="ja-JP" altLang="en-US" sz="1600" dirty="0">
                <a:solidFill>
                  <a:srgbClr val="FFFFFF"/>
                </a:solidFill>
              </a:rPr>
              <a:t>３　電子行政オープンデータ推進のためのロードマップ</a:t>
            </a:r>
          </a:p>
        </p:txBody>
      </p:sp>
      <p:sp>
        <p:nvSpPr>
          <p:cNvPr id="12" name="Rectangle 6"/>
          <p:cNvSpPr>
            <a:spLocks noGrp="1" noChangeArrowheads="1"/>
          </p:cNvSpPr>
          <p:nvPr>
            <p:ph type="sldNum" sz="quarter" idx="4294967295"/>
          </p:nvPr>
        </p:nvSpPr>
        <p:spPr>
          <a:xfrm>
            <a:off x="8460432" y="6453336"/>
            <a:ext cx="776288" cy="4048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algn="r" eaLnBrk="1" hangingPunct="1"/>
            <a:fld id="{4C1486FB-5816-4927-95C7-5D231B656F9E}" type="slidenum">
              <a:rPr lang="en-US" altLang="ja-JP" sz="1800" smtClean="0"/>
              <a:pPr algn="r" eaLnBrk="1" hangingPunct="1"/>
              <a:t>9</a:t>
            </a:fld>
            <a:endParaRPr lang="en-US" altLang="ja-JP" sz="1800" dirty="0" smtClean="0"/>
          </a:p>
        </p:txBody>
      </p:sp>
    </p:spTree>
    <p:extLst>
      <p:ext uri="{BB962C8B-B14F-4D97-AF65-F5344CB8AC3E}">
        <p14:creationId xmlns:p14="http://schemas.microsoft.com/office/powerpoint/2010/main" val="3512727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Line 23"/>
          <p:cNvSpPr>
            <a:spLocks noChangeShapeType="1"/>
          </p:cNvSpPr>
          <p:nvPr/>
        </p:nvSpPr>
        <p:spPr bwMode="auto">
          <a:xfrm>
            <a:off x="7756921" y="2657475"/>
            <a:ext cx="0" cy="129063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25" name="Rectangle 4"/>
          <p:cNvSpPr>
            <a:spLocks noChangeArrowheads="1"/>
          </p:cNvSpPr>
          <p:nvPr/>
        </p:nvSpPr>
        <p:spPr bwMode="auto">
          <a:xfrm>
            <a:off x="544513" y="654050"/>
            <a:ext cx="8080375" cy="1501775"/>
          </a:xfrm>
          <a:prstGeom prst="rect">
            <a:avLst/>
          </a:prstGeom>
          <a:gradFill rotWithShape="1">
            <a:gsLst>
              <a:gs pos="0">
                <a:srgbClr val="D9EDEF"/>
              </a:gs>
              <a:gs pos="50000">
                <a:schemeClr val="bg1"/>
              </a:gs>
              <a:gs pos="100000">
                <a:srgbClr val="D9EDEF"/>
              </a:gs>
            </a:gsLst>
            <a:lin ang="5400000" scaled="1"/>
          </a:gradFill>
          <a:ln w="38100" cmpd="dbl"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75" tIns="45690" rIns="91375" bIns="45690" anchor="ctr"/>
          <a:lstStyle/>
          <a:p>
            <a:pPr algn="ctr">
              <a:defRPr/>
            </a:pPr>
            <a:r>
              <a:rPr lang="ja-JP" altLang="en-US" sz="2800" dirty="0">
                <a:solidFill>
                  <a:srgbClr val="000000"/>
                </a:solidFill>
              </a:rPr>
              <a:t>高度情報通信ネットワーク社会推進戦略本部</a:t>
            </a:r>
            <a:endParaRPr lang="en-US" altLang="ja-JP" sz="2800" dirty="0">
              <a:solidFill>
                <a:srgbClr val="000000"/>
              </a:solidFill>
            </a:endParaRPr>
          </a:p>
          <a:p>
            <a:pPr algn="ctr">
              <a:defRPr/>
            </a:pPr>
            <a:r>
              <a:rPr lang="ja-JP" altLang="en-US" sz="2800" dirty="0">
                <a:solidFill>
                  <a:srgbClr val="000000"/>
                </a:solidFill>
              </a:rPr>
              <a:t>（</a:t>
            </a:r>
            <a:r>
              <a:rPr lang="en-US" altLang="ja-JP" sz="2800" dirty="0">
                <a:solidFill>
                  <a:srgbClr val="000000"/>
                </a:solidFill>
              </a:rPr>
              <a:t>IT</a:t>
            </a:r>
            <a:r>
              <a:rPr lang="ja-JP" altLang="en-US" sz="2800" dirty="0">
                <a:solidFill>
                  <a:srgbClr val="000000"/>
                </a:solidFill>
              </a:rPr>
              <a:t>総合戦略本部）</a:t>
            </a:r>
          </a:p>
          <a:p>
            <a:pPr eaLnBrk="0" hangingPunct="0">
              <a:lnSpc>
                <a:spcPct val="80000"/>
              </a:lnSpc>
              <a:defRPr/>
            </a:pPr>
            <a:r>
              <a:rPr lang="ja-JP" altLang="en-US" sz="1200" dirty="0">
                <a:solidFill>
                  <a:srgbClr val="000000"/>
                </a:solidFill>
              </a:rPr>
              <a:t>　　　　　　　　　　　　　　　　　</a:t>
            </a:r>
            <a:endParaRPr lang="en-US" altLang="ja-JP" sz="1200" dirty="0">
              <a:solidFill>
                <a:srgbClr val="000000"/>
              </a:solidFill>
            </a:endParaRPr>
          </a:p>
          <a:p>
            <a:pPr eaLnBrk="0" hangingPunct="0">
              <a:lnSpc>
                <a:spcPct val="80000"/>
              </a:lnSpc>
              <a:defRPr/>
            </a:pPr>
            <a:r>
              <a:rPr lang="ja-JP" altLang="en-US" sz="1200" dirty="0">
                <a:solidFill>
                  <a:srgbClr val="000000"/>
                </a:solidFill>
              </a:rPr>
              <a:t>　　　　　　　　　　　　　　　　　本部長　　：内閣総理大臣</a:t>
            </a:r>
            <a:endParaRPr lang="en-US" altLang="ja-JP" sz="1200" dirty="0">
              <a:solidFill>
                <a:srgbClr val="000000"/>
              </a:solidFill>
            </a:endParaRPr>
          </a:p>
          <a:p>
            <a:pPr eaLnBrk="0" hangingPunct="0">
              <a:lnSpc>
                <a:spcPct val="80000"/>
              </a:lnSpc>
              <a:defRPr/>
            </a:pPr>
            <a:r>
              <a:rPr lang="ja-JP" altLang="en-US" sz="1200" dirty="0">
                <a:solidFill>
                  <a:srgbClr val="000000"/>
                </a:solidFill>
              </a:rPr>
              <a:t>　　　　　　　　　　　　　　　　　副本部長：</a:t>
            </a:r>
            <a:r>
              <a:rPr lang="en-US" altLang="ja-JP" sz="1200" u="sng" dirty="0">
                <a:solidFill>
                  <a:srgbClr val="FF0000"/>
                </a:solidFill>
              </a:rPr>
              <a:t>IT</a:t>
            </a:r>
            <a:r>
              <a:rPr lang="ja-JP" altLang="en-US" sz="1200" u="sng" dirty="0">
                <a:solidFill>
                  <a:srgbClr val="FF0000"/>
                </a:solidFill>
              </a:rPr>
              <a:t>政策担当大臣</a:t>
            </a:r>
            <a:r>
              <a:rPr lang="ja-JP" altLang="en-US" sz="1200" dirty="0">
                <a:solidFill>
                  <a:srgbClr val="000000"/>
                </a:solidFill>
              </a:rPr>
              <a:t>、内閣官房長官、総務大臣、経済産業大臣</a:t>
            </a:r>
            <a:endParaRPr lang="en-US" altLang="ja-JP" sz="1200" dirty="0">
              <a:solidFill>
                <a:srgbClr val="000000"/>
              </a:solidFill>
            </a:endParaRPr>
          </a:p>
          <a:p>
            <a:pPr eaLnBrk="0" hangingPunct="0">
              <a:lnSpc>
                <a:spcPct val="80000"/>
              </a:lnSpc>
              <a:defRPr/>
            </a:pPr>
            <a:r>
              <a:rPr lang="ja-JP" altLang="en-US" sz="1200" dirty="0">
                <a:solidFill>
                  <a:srgbClr val="000000"/>
                </a:solidFill>
              </a:rPr>
              <a:t>　　　　　　　　　　　　　　　　　本部員　　：本部長・副本部長を除く前国務大臣及び有識者（</a:t>
            </a:r>
            <a:r>
              <a:rPr lang="en-US" altLang="ja-JP" sz="1200" dirty="0">
                <a:solidFill>
                  <a:srgbClr val="000000"/>
                </a:solidFill>
              </a:rPr>
              <a:t>10</a:t>
            </a:r>
            <a:r>
              <a:rPr lang="ja-JP" altLang="en-US" sz="1200" dirty="0">
                <a:solidFill>
                  <a:srgbClr val="000000"/>
                </a:solidFill>
              </a:rPr>
              <a:t>名以内）</a:t>
            </a:r>
            <a:endParaRPr lang="en-US" altLang="ja-JP" sz="1200" dirty="0">
              <a:solidFill>
                <a:srgbClr val="000000"/>
              </a:solidFill>
            </a:endParaRPr>
          </a:p>
        </p:txBody>
      </p:sp>
      <p:sp>
        <p:nvSpPr>
          <p:cNvPr id="269318" name="Text Box 6"/>
          <p:cNvSpPr txBox="1">
            <a:spLocks noChangeArrowheads="1"/>
          </p:cNvSpPr>
          <p:nvPr/>
        </p:nvSpPr>
        <p:spPr bwMode="auto">
          <a:xfrm>
            <a:off x="5890021" y="3609975"/>
            <a:ext cx="1214438" cy="3098800"/>
          </a:xfrm>
          <a:prstGeom prst="rect">
            <a:avLst/>
          </a:prstGeom>
          <a:gradFill rotWithShape="0">
            <a:gsLst>
              <a:gs pos="0">
                <a:srgbClr val="CCFFFF"/>
              </a:gs>
              <a:gs pos="50000">
                <a:schemeClr val="bg1"/>
              </a:gs>
              <a:gs pos="100000">
                <a:srgbClr val="CCFFFF"/>
              </a:gs>
            </a:gsLst>
            <a:lin ang="5400000" scaled="1"/>
          </a:gra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143914" tIns="46769" rIns="143914" bIns="45685" anchor="ctr">
            <a:spAutoFit/>
          </a:bodyPr>
          <a:lstStyle/>
          <a:p>
            <a:pPr>
              <a:defRPr/>
            </a:pPr>
            <a:r>
              <a:rPr lang="ja-JP" altLang="en-US" b="0" dirty="0">
                <a:solidFill>
                  <a:srgbClr val="000000"/>
                </a:solidFill>
              </a:rPr>
              <a:t>　情報通信技術利活用の</a:t>
            </a:r>
            <a:endParaRPr lang="en-US" altLang="ja-JP" b="0" dirty="0">
              <a:solidFill>
                <a:srgbClr val="000000"/>
              </a:solidFill>
            </a:endParaRPr>
          </a:p>
          <a:p>
            <a:pPr>
              <a:defRPr/>
            </a:pPr>
            <a:r>
              <a:rPr lang="ja-JP" altLang="en-US" b="0" dirty="0">
                <a:solidFill>
                  <a:srgbClr val="000000"/>
                </a:solidFill>
              </a:rPr>
              <a:t>　ための規制・制度改革</a:t>
            </a:r>
            <a:endParaRPr lang="en-US" altLang="ja-JP" b="0" dirty="0">
              <a:solidFill>
                <a:srgbClr val="000000"/>
              </a:solidFill>
            </a:endParaRPr>
          </a:p>
          <a:p>
            <a:pPr>
              <a:defRPr/>
            </a:pPr>
            <a:r>
              <a:rPr lang="ja-JP" altLang="en-US" b="0" dirty="0">
                <a:solidFill>
                  <a:srgbClr val="000000"/>
                </a:solidFill>
              </a:rPr>
              <a:t>　に関する専門調査会</a:t>
            </a:r>
          </a:p>
        </p:txBody>
      </p:sp>
      <p:sp>
        <p:nvSpPr>
          <p:cNvPr id="137221" name="Line 5"/>
          <p:cNvSpPr>
            <a:spLocks noChangeShapeType="1"/>
          </p:cNvSpPr>
          <p:nvPr/>
        </p:nvSpPr>
        <p:spPr bwMode="auto">
          <a:xfrm>
            <a:off x="3908821" y="2681288"/>
            <a:ext cx="0" cy="9318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28" name="Text Box 6"/>
          <p:cNvSpPr txBox="1">
            <a:spLocks noChangeArrowheads="1"/>
          </p:cNvSpPr>
          <p:nvPr/>
        </p:nvSpPr>
        <p:spPr bwMode="auto">
          <a:xfrm>
            <a:off x="4677171" y="3609975"/>
            <a:ext cx="906463" cy="3062288"/>
          </a:xfrm>
          <a:prstGeom prst="rect">
            <a:avLst/>
          </a:prstGeom>
          <a:gradFill rotWithShape="0">
            <a:gsLst>
              <a:gs pos="0">
                <a:srgbClr val="CCFFFF"/>
              </a:gs>
              <a:gs pos="50000">
                <a:schemeClr val="bg1"/>
              </a:gs>
              <a:gs pos="100000">
                <a:srgbClr val="CCFFFF"/>
              </a:gs>
            </a:gsLst>
            <a:lin ang="5400000" scaled="1"/>
          </a:gra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143914" tIns="46769" rIns="143914" bIns="45685" anchor="ctr">
            <a:spAutoFit/>
          </a:bodyPr>
          <a:lstStyle/>
          <a:p>
            <a:pPr algn="ctr" fontAlgn="auto">
              <a:spcBef>
                <a:spcPts val="0"/>
              </a:spcBef>
              <a:spcAft>
                <a:spcPts val="0"/>
              </a:spcAft>
              <a:defRPr/>
            </a:pPr>
            <a:r>
              <a:rPr lang="ja-JP" altLang="en-US" b="0" dirty="0">
                <a:solidFill>
                  <a:prstClr val="black"/>
                </a:solidFill>
                <a:latin typeface="Calibri"/>
                <a:ea typeface="ＭＳ Ｐゴシック"/>
              </a:rPr>
              <a:t>ＩＴ防災ライフライン</a:t>
            </a:r>
            <a:endParaRPr lang="en-US" altLang="ja-JP" b="0" dirty="0">
              <a:solidFill>
                <a:prstClr val="black"/>
              </a:solidFill>
              <a:latin typeface="Calibri"/>
              <a:ea typeface="ＭＳ Ｐゴシック"/>
            </a:endParaRPr>
          </a:p>
          <a:p>
            <a:pPr algn="ctr" fontAlgn="auto">
              <a:spcBef>
                <a:spcPts val="0"/>
              </a:spcBef>
              <a:spcAft>
                <a:spcPts val="0"/>
              </a:spcAft>
              <a:defRPr/>
            </a:pPr>
            <a:r>
              <a:rPr lang="ja-JP" altLang="en-US" b="0" dirty="0">
                <a:solidFill>
                  <a:prstClr val="black"/>
                </a:solidFill>
                <a:latin typeface="Calibri"/>
                <a:ea typeface="ＭＳ Ｐゴシック"/>
              </a:rPr>
              <a:t>推進協議会</a:t>
            </a:r>
          </a:p>
        </p:txBody>
      </p:sp>
      <p:sp>
        <p:nvSpPr>
          <p:cNvPr id="137223" name="Line 23"/>
          <p:cNvSpPr>
            <a:spLocks noChangeShapeType="1"/>
          </p:cNvSpPr>
          <p:nvPr/>
        </p:nvSpPr>
        <p:spPr bwMode="auto">
          <a:xfrm>
            <a:off x="2718196" y="2681288"/>
            <a:ext cx="0" cy="92868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31" name="Text Box 6"/>
          <p:cNvSpPr txBox="1">
            <a:spLocks noChangeArrowheads="1"/>
          </p:cNvSpPr>
          <p:nvPr/>
        </p:nvSpPr>
        <p:spPr bwMode="auto">
          <a:xfrm>
            <a:off x="2295084" y="3609975"/>
            <a:ext cx="844637" cy="3040063"/>
          </a:xfrm>
          <a:prstGeom prst="rect">
            <a:avLst/>
          </a:prstGeom>
          <a:gradFill rotWithShape="0">
            <a:gsLst>
              <a:gs pos="0">
                <a:srgbClr val="CCFFFF"/>
              </a:gs>
              <a:gs pos="50000">
                <a:schemeClr val="bg1"/>
              </a:gs>
              <a:gs pos="100000">
                <a:srgbClr val="CCFFFF"/>
              </a:gs>
            </a:gsLst>
            <a:lin ang="5400000" scaled="1"/>
          </a:gra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143914" tIns="46769" rIns="143914" bIns="45685" anchor="ctr">
            <a:spAutoFit/>
          </a:bodyPr>
          <a:lstStyle/>
          <a:p>
            <a:pPr>
              <a:defRPr/>
            </a:pPr>
            <a:r>
              <a:rPr lang="ja-JP" altLang="en-US" b="0" dirty="0">
                <a:solidFill>
                  <a:srgbClr val="000000"/>
                </a:solidFill>
              </a:rPr>
              <a:t>　</a:t>
            </a:r>
            <a:r>
              <a:rPr lang="ja-JP" altLang="en-US" b="1" dirty="0">
                <a:solidFill>
                  <a:srgbClr val="FF0000"/>
                </a:solidFill>
              </a:rPr>
              <a:t>電子行政オープンデータ</a:t>
            </a:r>
            <a:endParaRPr lang="en-US" altLang="ja-JP" b="1" dirty="0">
              <a:solidFill>
                <a:srgbClr val="FF0000"/>
              </a:solidFill>
            </a:endParaRPr>
          </a:p>
          <a:p>
            <a:pPr algn="ctr">
              <a:defRPr/>
            </a:pPr>
            <a:r>
              <a:rPr lang="ja-JP" altLang="en-US" b="1" dirty="0">
                <a:solidFill>
                  <a:srgbClr val="FF0000"/>
                </a:solidFill>
              </a:rPr>
              <a:t>　実務者会議</a:t>
            </a:r>
          </a:p>
        </p:txBody>
      </p:sp>
      <p:sp>
        <p:nvSpPr>
          <p:cNvPr id="22" name="Text Box 6"/>
          <p:cNvSpPr txBox="1">
            <a:spLocks noChangeArrowheads="1"/>
          </p:cNvSpPr>
          <p:nvPr/>
        </p:nvSpPr>
        <p:spPr bwMode="auto">
          <a:xfrm>
            <a:off x="3446859" y="3609975"/>
            <a:ext cx="906462" cy="3040063"/>
          </a:xfrm>
          <a:prstGeom prst="rect">
            <a:avLst/>
          </a:prstGeom>
          <a:gradFill rotWithShape="0">
            <a:gsLst>
              <a:gs pos="0">
                <a:srgbClr val="CCFFFF"/>
              </a:gs>
              <a:gs pos="50000">
                <a:schemeClr val="bg1"/>
              </a:gs>
              <a:gs pos="100000">
                <a:srgbClr val="CCFFFF"/>
              </a:gs>
            </a:gsLst>
            <a:lin ang="5400000" scaled="1"/>
          </a:gra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143914" tIns="46769" rIns="143914" bIns="45685" anchor="ctr">
            <a:spAutoFit/>
          </a:bodyPr>
          <a:lstStyle/>
          <a:p>
            <a:pPr algn="ctr" fontAlgn="auto">
              <a:spcBef>
                <a:spcPts val="0"/>
              </a:spcBef>
              <a:spcAft>
                <a:spcPts val="0"/>
              </a:spcAft>
              <a:defRPr/>
            </a:pPr>
            <a:r>
              <a:rPr lang="ja-JP" altLang="en-US" b="0" dirty="0">
                <a:solidFill>
                  <a:prstClr val="black"/>
                </a:solidFill>
                <a:latin typeface="Calibri"/>
                <a:ea typeface="ＭＳ Ｐゴシック"/>
              </a:rPr>
              <a:t>各府省情報化統括</a:t>
            </a:r>
            <a:endParaRPr lang="en-US" altLang="ja-JP" b="0" dirty="0">
              <a:solidFill>
                <a:prstClr val="black"/>
              </a:solidFill>
              <a:latin typeface="Calibri"/>
              <a:ea typeface="ＭＳ Ｐゴシック"/>
            </a:endParaRPr>
          </a:p>
          <a:p>
            <a:pPr algn="ctr" fontAlgn="auto">
              <a:spcBef>
                <a:spcPts val="0"/>
              </a:spcBef>
              <a:spcAft>
                <a:spcPts val="0"/>
              </a:spcAft>
              <a:defRPr/>
            </a:pPr>
            <a:r>
              <a:rPr lang="ja-JP" altLang="en-US" b="0" dirty="0">
                <a:solidFill>
                  <a:prstClr val="black"/>
                </a:solidFill>
                <a:latin typeface="Calibri"/>
                <a:ea typeface="ＭＳ Ｐゴシック"/>
              </a:rPr>
              <a:t>責任者（ＣＩＯ）連絡会議</a:t>
            </a:r>
          </a:p>
        </p:txBody>
      </p:sp>
      <p:sp>
        <p:nvSpPr>
          <p:cNvPr id="137226" name="Line 8"/>
          <p:cNvSpPr>
            <a:spLocks noChangeShapeType="1"/>
          </p:cNvSpPr>
          <p:nvPr/>
        </p:nvSpPr>
        <p:spPr bwMode="auto">
          <a:xfrm flipH="1">
            <a:off x="1687909" y="2681288"/>
            <a:ext cx="6088062"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137227" name="Line 10"/>
          <p:cNvSpPr>
            <a:spLocks noChangeShapeType="1"/>
          </p:cNvSpPr>
          <p:nvPr/>
        </p:nvSpPr>
        <p:spPr bwMode="auto">
          <a:xfrm>
            <a:off x="4510484" y="2155825"/>
            <a:ext cx="0" cy="5254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137228" name="Line 10"/>
          <p:cNvSpPr>
            <a:spLocks noChangeShapeType="1"/>
          </p:cNvSpPr>
          <p:nvPr/>
        </p:nvSpPr>
        <p:spPr bwMode="auto">
          <a:xfrm>
            <a:off x="6501209" y="2681288"/>
            <a:ext cx="4762" cy="92868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33" name="Text Box 6"/>
          <p:cNvSpPr txBox="1">
            <a:spLocks noChangeArrowheads="1"/>
          </p:cNvSpPr>
          <p:nvPr/>
        </p:nvSpPr>
        <p:spPr bwMode="auto">
          <a:xfrm>
            <a:off x="7431484" y="3609975"/>
            <a:ext cx="596900" cy="3062288"/>
          </a:xfrm>
          <a:prstGeom prst="rect">
            <a:avLst/>
          </a:prstGeom>
          <a:gradFill rotWithShape="0">
            <a:gsLst>
              <a:gs pos="0">
                <a:srgbClr val="CCFFFF"/>
              </a:gs>
              <a:gs pos="50000">
                <a:schemeClr val="bg1"/>
              </a:gs>
              <a:gs pos="100000">
                <a:srgbClr val="CCFFFF"/>
              </a:gs>
            </a:gsLst>
            <a:lin ang="5400000" scaled="1"/>
          </a:gra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143914" tIns="46769" rIns="143914" bIns="45685" anchor="ctr">
            <a:spAutoFit/>
          </a:bodyPr>
          <a:lstStyle/>
          <a:p>
            <a:pPr algn="ctr" fontAlgn="auto">
              <a:spcBef>
                <a:spcPts val="0"/>
              </a:spcBef>
              <a:spcAft>
                <a:spcPts val="0"/>
              </a:spcAft>
              <a:defRPr/>
            </a:pPr>
            <a:r>
              <a:rPr lang="ja-JP" altLang="en-US" b="0" dirty="0">
                <a:solidFill>
                  <a:prstClr val="black"/>
                </a:solidFill>
                <a:latin typeface="Calibri"/>
                <a:ea typeface="ＭＳ Ｐゴシック"/>
              </a:rPr>
              <a:t>情報セキュリティ政策会議</a:t>
            </a:r>
          </a:p>
        </p:txBody>
      </p:sp>
      <p:grpSp>
        <p:nvGrpSpPr>
          <p:cNvPr id="137230" name="正方形/長方形 5"/>
          <p:cNvGrpSpPr>
            <a:grpSpLocks/>
          </p:cNvGrpSpPr>
          <p:nvPr/>
        </p:nvGrpSpPr>
        <p:grpSpPr bwMode="auto">
          <a:xfrm>
            <a:off x="0" y="474663"/>
            <a:ext cx="9144000" cy="177800"/>
            <a:chOff x="-4" y="276"/>
            <a:chExt cx="5764" cy="112"/>
          </a:xfrm>
        </p:grpSpPr>
        <p:pic>
          <p:nvPicPr>
            <p:cNvPr id="137238" name="正方形/長方形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137231" name="テキスト ボックス 1"/>
          <p:cNvSpPr txBox="1">
            <a:spLocks noChangeArrowheads="1"/>
          </p:cNvSpPr>
          <p:nvPr/>
        </p:nvSpPr>
        <p:spPr bwMode="auto">
          <a:xfrm>
            <a:off x="3101975" y="17463"/>
            <a:ext cx="3013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4" tIns="45707" rIns="91414" bIns="45707">
            <a:spAutoFit/>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r>
              <a:rPr lang="en-US" altLang="ja-JP" sz="2800"/>
              <a:t>IT</a:t>
            </a:r>
            <a:r>
              <a:rPr lang="ja-JP" altLang="en-US" sz="2800"/>
              <a:t>戦略本部の体制</a:t>
            </a:r>
          </a:p>
        </p:txBody>
      </p:sp>
      <p:sp>
        <p:nvSpPr>
          <p:cNvPr id="19" name="Text Box 6"/>
          <p:cNvSpPr txBox="1">
            <a:spLocks noChangeArrowheads="1"/>
          </p:cNvSpPr>
          <p:nvPr/>
        </p:nvSpPr>
        <p:spPr bwMode="auto">
          <a:xfrm>
            <a:off x="1431871" y="3609975"/>
            <a:ext cx="567638" cy="3044825"/>
          </a:xfrm>
          <a:prstGeom prst="rect">
            <a:avLst/>
          </a:prstGeom>
          <a:gradFill rotWithShape="0">
            <a:gsLst>
              <a:gs pos="0">
                <a:srgbClr val="CCFFFF"/>
              </a:gs>
              <a:gs pos="50000">
                <a:schemeClr val="bg1"/>
              </a:gs>
              <a:gs pos="100000">
                <a:srgbClr val="CCFFFF"/>
              </a:gs>
            </a:gsLst>
            <a:lin ang="5400000" scaled="1"/>
          </a:gra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143914" tIns="46769" rIns="143914" bIns="45685" anchor="ctr">
            <a:spAutoFit/>
          </a:bodyPr>
          <a:lstStyle/>
          <a:p>
            <a:pPr algn="ctr">
              <a:defRPr/>
            </a:pPr>
            <a:r>
              <a:rPr lang="ja-JP" altLang="en-US" b="1" dirty="0">
                <a:solidFill>
                  <a:srgbClr val="FF0000"/>
                </a:solidFill>
              </a:rPr>
              <a:t>ＩＴ戦略起草委員会</a:t>
            </a:r>
            <a:endParaRPr lang="en-US" altLang="ja-JP" b="1" dirty="0">
              <a:solidFill>
                <a:srgbClr val="FF0000"/>
              </a:solidFill>
            </a:endParaRPr>
          </a:p>
        </p:txBody>
      </p:sp>
      <p:sp>
        <p:nvSpPr>
          <p:cNvPr id="137233" name="Line 23"/>
          <p:cNvSpPr>
            <a:spLocks noChangeShapeType="1"/>
          </p:cNvSpPr>
          <p:nvPr/>
        </p:nvSpPr>
        <p:spPr bwMode="auto">
          <a:xfrm>
            <a:off x="1706959" y="2657475"/>
            <a:ext cx="0" cy="9556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137234" name="Line 5"/>
          <p:cNvSpPr>
            <a:spLocks noChangeShapeType="1"/>
          </p:cNvSpPr>
          <p:nvPr/>
        </p:nvSpPr>
        <p:spPr bwMode="auto">
          <a:xfrm>
            <a:off x="5110559" y="2676525"/>
            <a:ext cx="9525" cy="93345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769" rIns="0" bIns="45685" anchor="ctr">
            <a:spAutoFit/>
          </a:bodyPr>
          <a:lstStyle/>
          <a:p>
            <a:endParaRPr lang="ja-JP" altLang="en-US"/>
          </a:p>
        </p:txBody>
      </p:sp>
      <p:sp>
        <p:nvSpPr>
          <p:cNvPr id="137237" name="Rectangle 6"/>
          <p:cNvSpPr>
            <a:spLocks noGrp="1" noChangeArrowheads="1"/>
          </p:cNvSpPr>
          <p:nvPr>
            <p:ph type="sldNum" sz="quarter" idx="12"/>
          </p:nvPr>
        </p:nvSpPr>
        <p:spPr>
          <a:xfrm>
            <a:off x="8332216"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1</a:t>
            </a:fld>
            <a:endParaRPr lang="en-US" altLang="ja-JP" sz="1800" dirty="0" smtClean="0"/>
          </a:p>
        </p:txBody>
      </p:sp>
    </p:spTree>
    <p:extLst>
      <p:ext uri="{BB962C8B-B14F-4D97-AF65-F5344CB8AC3E}">
        <p14:creationId xmlns:p14="http://schemas.microsoft.com/office/powerpoint/2010/main" val="570654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bwMode="auto">
          <a:xfrm>
            <a:off x="4895528" y="841643"/>
            <a:ext cx="4248472" cy="2731373"/>
          </a:xfrm>
          <a:prstGeom prst="ellipse">
            <a:avLst/>
          </a:prstGeom>
          <a:gradFill flip="none" rotWithShape="1">
            <a:gsLst>
              <a:gs pos="99000">
                <a:srgbClr val="FF9966"/>
              </a:gs>
              <a:gs pos="0">
                <a:schemeClr val="bg1"/>
              </a:gs>
            </a:gsLst>
            <a:path path="circle">
              <a:fillToRect l="50000" t="50000" r="50000" b="50000"/>
            </a:path>
            <a:tileRect/>
          </a:gradFill>
          <a:ln w="12700" cap="flat" cmpd="sng" algn="ctr">
            <a:solidFill>
              <a:schemeClr val="bg1">
                <a:lumMod val="7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altLang="ja-JP" sz="2800" b="1" dirty="0" smtClean="0">
                <a:latin typeface="Meiryo UI" pitchFamily="50" charset="-128"/>
                <a:ea typeface="Meiryo UI" pitchFamily="50" charset="-128"/>
                <a:cs typeface="Meiryo UI" pitchFamily="50" charset="-128"/>
              </a:rPr>
              <a:t>Ⅲ</a:t>
            </a:r>
            <a:r>
              <a:rPr lang="en-US" altLang="ja-JP" sz="2800" b="1" dirty="0">
                <a:latin typeface="Meiryo UI" pitchFamily="50" charset="-128"/>
                <a:ea typeface="Meiryo UI" pitchFamily="50" charset="-128"/>
                <a:cs typeface="Meiryo UI" pitchFamily="50" charset="-128"/>
              </a:rPr>
              <a:t>.</a:t>
            </a:r>
            <a:r>
              <a:rPr lang="ja-JP" altLang="en-US" sz="2800" b="1" dirty="0">
                <a:latin typeface="Meiryo UI" pitchFamily="50" charset="-128"/>
                <a:ea typeface="Meiryo UI" pitchFamily="50" charset="-128"/>
                <a:cs typeface="Meiryo UI" pitchFamily="50" charset="-128"/>
              </a:rPr>
              <a:t>目指すべき社会・姿</a:t>
            </a:r>
            <a:r>
              <a:rPr lang="ja-JP" altLang="en-US" sz="2800" b="1" dirty="0" smtClean="0">
                <a:latin typeface="Meiryo UI" pitchFamily="50" charset="-128"/>
                <a:ea typeface="Meiryo UI" pitchFamily="50" charset="-128"/>
                <a:cs typeface="Meiryo UI" pitchFamily="50" charset="-128"/>
              </a:rPr>
              <a:t>を</a:t>
            </a:r>
            <a:endParaRPr lang="en-US" altLang="ja-JP" sz="2800" b="1"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sz="2800" b="1" dirty="0" smtClean="0">
                <a:latin typeface="Meiryo UI" pitchFamily="50" charset="-128"/>
                <a:ea typeface="Meiryo UI" pitchFamily="50" charset="-128"/>
                <a:cs typeface="Meiryo UI" pitchFamily="50" charset="-128"/>
              </a:rPr>
              <a:t>実現</a:t>
            </a:r>
            <a:r>
              <a:rPr lang="ja-JP" altLang="en-US" sz="2800" b="1" dirty="0">
                <a:latin typeface="Meiryo UI" pitchFamily="50" charset="-128"/>
                <a:ea typeface="Meiryo UI" pitchFamily="50" charset="-128"/>
                <a:cs typeface="Meiryo UI" pitchFamily="50" charset="-128"/>
              </a:rPr>
              <a:t>するための取り組み</a:t>
            </a:r>
          </a:p>
        </p:txBody>
      </p:sp>
      <p:sp>
        <p:nvSpPr>
          <p:cNvPr id="37" name="円/楕円 36"/>
          <p:cNvSpPr/>
          <p:nvPr/>
        </p:nvSpPr>
        <p:spPr bwMode="auto">
          <a:xfrm>
            <a:off x="0" y="4082003"/>
            <a:ext cx="4248472" cy="2731373"/>
          </a:xfrm>
          <a:prstGeom prst="ellipse">
            <a:avLst/>
          </a:prstGeom>
          <a:gradFill flip="none" rotWithShape="1">
            <a:gsLst>
              <a:gs pos="100000">
                <a:srgbClr val="FFCCCC"/>
              </a:gs>
              <a:gs pos="0">
                <a:schemeClr val="bg1"/>
              </a:gs>
            </a:gsLst>
            <a:path path="circle">
              <a:fillToRect l="50000" t="50000" r="50000" b="50000"/>
            </a:path>
            <a:tileRect/>
          </a:gradFill>
          <a:ln w="12700" cap="flat" cmpd="sng" algn="ctr">
            <a:solidFill>
              <a:schemeClr val="bg1">
                <a:lumMod val="9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altLang="ja-JP" sz="2800" b="1" dirty="0">
                <a:latin typeface="Meiryo UI" pitchFamily="50" charset="-128"/>
                <a:ea typeface="Meiryo UI" pitchFamily="50" charset="-128"/>
                <a:cs typeface="Meiryo UI" pitchFamily="50" charset="-128"/>
              </a:rPr>
              <a:t>Ⅳ.</a:t>
            </a:r>
            <a:r>
              <a:rPr lang="ja-JP" altLang="en-US" sz="2800" b="1" dirty="0">
                <a:latin typeface="Meiryo UI" pitchFamily="50" charset="-128"/>
                <a:ea typeface="Meiryo UI" pitchFamily="50" charset="-128"/>
                <a:cs typeface="Meiryo UI" pitchFamily="50" charset="-128"/>
              </a:rPr>
              <a:t>利活用の裾野拡大</a:t>
            </a:r>
            <a:r>
              <a:rPr lang="ja-JP" altLang="en-US" sz="2800" b="1" dirty="0" smtClean="0">
                <a:latin typeface="Meiryo UI" pitchFamily="50" charset="-128"/>
                <a:ea typeface="Meiryo UI" pitchFamily="50" charset="-128"/>
                <a:cs typeface="Meiryo UI" pitchFamily="50" charset="-128"/>
              </a:rPr>
              <a:t>を</a:t>
            </a:r>
            <a:endParaRPr lang="en-US" altLang="ja-JP" sz="2800" b="1"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sz="2800" b="1" dirty="0" smtClean="0">
                <a:latin typeface="Meiryo UI" pitchFamily="50" charset="-128"/>
                <a:ea typeface="Meiryo UI" pitchFamily="50" charset="-128"/>
                <a:cs typeface="Meiryo UI" pitchFamily="50" charset="-128"/>
              </a:rPr>
              <a:t>推進</a:t>
            </a:r>
            <a:r>
              <a:rPr lang="ja-JP" altLang="en-US" sz="2800" b="1" dirty="0">
                <a:latin typeface="Meiryo UI" pitchFamily="50" charset="-128"/>
                <a:ea typeface="Meiryo UI" pitchFamily="50" charset="-128"/>
                <a:cs typeface="Meiryo UI" pitchFamily="50" charset="-128"/>
              </a:rPr>
              <a:t>するための基盤の強化</a:t>
            </a:r>
          </a:p>
        </p:txBody>
      </p:sp>
      <p:sp>
        <p:nvSpPr>
          <p:cNvPr id="39" name="円/楕円 38"/>
          <p:cNvSpPr/>
          <p:nvPr/>
        </p:nvSpPr>
        <p:spPr bwMode="auto">
          <a:xfrm>
            <a:off x="4895528" y="4082003"/>
            <a:ext cx="4248472" cy="2731373"/>
          </a:xfrm>
          <a:prstGeom prst="ellipse">
            <a:avLst/>
          </a:prstGeom>
          <a:gradFill flip="none" rotWithShape="1">
            <a:gsLst>
              <a:gs pos="100000">
                <a:schemeClr val="accent5">
                  <a:lumMod val="90000"/>
                </a:schemeClr>
              </a:gs>
              <a:gs pos="0">
                <a:schemeClr val="bg1"/>
              </a:gs>
            </a:gsLst>
            <a:path path="circle">
              <a:fillToRect l="50000" t="50000" r="50000" b="50000"/>
            </a:path>
            <a:tileRect/>
          </a:gradFill>
          <a:ln w="12700" cap="flat" cmpd="sng" algn="ctr">
            <a:solidFill>
              <a:schemeClr val="bg1">
                <a:lumMod val="9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altLang="ja-JP" sz="2800" b="1" dirty="0">
                <a:latin typeface="Meiryo UI" pitchFamily="50" charset="-128"/>
                <a:ea typeface="Meiryo UI" pitchFamily="50" charset="-128"/>
                <a:cs typeface="Meiryo UI" pitchFamily="50" charset="-128"/>
              </a:rPr>
              <a:t>Ⅴ.</a:t>
            </a:r>
            <a:r>
              <a:rPr lang="ja-JP" altLang="en-US" sz="2800" b="1" dirty="0">
                <a:latin typeface="Meiryo UI" pitchFamily="50" charset="-128"/>
                <a:ea typeface="Meiryo UI" pitchFamily="50" charset="-128"/>
                <a:cs typeface="Meiryo UI" pitchFamily="50" charset="-128"/>
              </a:rPr>
              <a:t>本戦略</a:t>
            </a:r>
            <a:r>
              <a:rPr lang="ja-JP" altLang="en-US" sz="2800" b="1" dirty="0" smtClean="0">
                <a:latin typeface="Meiryo UI" pitchFamily="50" charset="-128"/>
                <a:ea typeface="Meiryo UI" pitchFamily="50" charset="-128"/>
                <a:cs typeface="Meiryo UI" pitchFamily="50" charset="-128"/>
              </a:rPr>
              <a:t>の</a:t>
            </a:r>
            <a:endParaRPr lang="en-US" altLang="ja-JP" sz="2800" b="1"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sz="2800" b="1" dirty="0" smtClean="0">
                <a:latin typeface="Meiryo UI" pitchFamily="50" charset="-128"/>
                <a:ea typeface="Meiryo UI" pitchFamily="50" charset="-128"/>
                <a:cs typeface="Meiryo UI" pitchFamily="50" charset="-128"/>
              </a:rPr>
              <a:t>推進</a:t>
            </a:r>
            <a:r>
              <a:rPr lang="ja-JP" altLang="en-US" sz="2800" b="1" dirty="0">
                <a:latin typeface="Meiryo UI" pitchFamily="50" charset="-128"/>
                <a:ea typeface="Meiryo UI" pitchFamily="50" charset="-128"/>
                <a:cs typeface="Meiryo UI" pitchFamily="50" charset="-128"/>
              </a:rPr>
              <a:t>体制・推進方策</a:t>
            </a:r>
          </a:p>
        </p:txBody>
      </p:sp>
      <p:sp>
        <p:nvSpPr>
          <p:cNvPr id="11" name="円/楕円 10"/>
          <p:cNvSpPr/>
          <p:nvPr/>
        </p:nvSpPr>
        <p:spPr bwMode="auto">
          <a:xfrm>
            <a:off x="0" y="841643"/>
            <a:ext cx="4248472" cy="2731373"/>
          </a:xfrm>
          <a:prstGeom prst="ellipse">
            <a:avLst/>
          </a:prstGeom>
          <a:gradFill flip="none" rotWithShape="1">
            <a:gsLst>
              <a:gs pos="99000">
                <a:srgbClr val="FFFF00"/>
              </a:gs>
              <a:gs pos="0">
                <a:schemeClr val="bg1"/>
              </a:gs>
            </a:gsLst>
            <a:path path="circle">
              <a:fillToRect l="50000" t="50000" r="50000" b="50000"/>
            </a:path>
            <a:tileRect/>
          </a:gradFill>
          <a:ln w="12700" cap="flat" cmpd="sng" algn="ctr">
            <a:solidFill>
              <a:schemeClr val="bg1">
                <a:lumMod val="7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altLang="ja-JP" sz="2800" b="1" dirty="0">
                <a:latin typeface="Meiryo UI" pitchFamily="50" charset="-128"/>
                <a:ea typeface="Meiryo UI" pitchFamily="50" charset="-128"/>
                <a:cs typeface="Meiryo UI" pitchFamily="50" charset="-128"/>
              </a:rPr>
              <a:t>Ⅱ.</a:t>
            </a:r>
            <a:r>
              <a:rPr lang="ja-JP" altLang="en-US" sz="2800" b="1" dirty="0">
                <a:latin typeface="Meiryo UI" pitchFamily="50" charset="-128"/>
                <a:ea typeface="Meiryo UI" pitchFamily="50" charset="-128"/>
                <a:cs typeface="Meiryo UI" pitchFamily="50" charset="-128"/>
              </a:rPr>
              <a:t>目指すべき社会・</a:t>
            </a:r>
            <a:r>
              <a:rPr lang="ja-JP" altLang="en-US" sz="2800" b="1" dirty="0" smtClean="0">
                <a:latin typeface="Meiryo UI" pitchFamily="50" charset="-128"/>
                <a:ea typeface="Meiryo UI" pitchFamily="50" charset="-128"/>
                <a:cs typeface="Meiryo UI" pitchFamily="50" charset="-128"/>
              </a:rPr>
              <a:t>姿</a:t>
            </a:r>
            <a:endParaRPr lang="ja-JP" altLang="en-US" sz="2800" b="1" dirty="0">
              <a:latin typeface="Meiryo UI" pitchFamily="50" charset="-128"/>
              <a:ea typeface="Meiryo UI" pitchFamily="50" charset="-128"/>
              <a:cs typeface="Meiryo UI" pitchFamily="50" charset="-128"/>
            </a:endParaRPr>
          </a:p>
        </p:txBody>
      </p:sp>
      <p:sp>
        <p:nvSpPr>
          <p:cNvPr id="36" name="円/楕円 35"/>
          <p:cNvSpPr/>
          <p:nvPr/>
        </p:nvSpPr>
        <p:spPr bwMode="auto">
          <a:xfrm>
            <a:off x="2411760" y="2639378"/>
            <a:ext cx="4248472" cy="2376264"/>
          </a:xfrm>
          <a:prstGeom prst="ellipse">
            <a:avLst/>
          </a:prstGeom>
          <a:gradFill flip="none" rotWithShape="1">
            <a:gsLst>
              <a:gs pos="100000">
                <a:srgbClr val="99FF99"/>
              </a:gs>
              <a:gs pos="0">
                <a:schemeClr val="bg1"/>
              </a:gs>
            </a:gsLst>
            <a:path path="circle">
              <a:fillToRect l="50000" t="50000" r="50000" b="50000"/>
            </a:path>
            <a:tileRect/>
          </a:gradFill>
          <a:ln w="12700" cap="flat" cmpd="sng" algn="ctr">
            <a:solidFill>
              <a:schemeClr val="bg1">
                <a:lumMod val="7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altLang="ja-JP" sz="2800" b="1" dirty="0">
                <a:latin typeface="Meiryo UI" pitchFamily="50" charset="-128"/>
                <a:ea typeface="Meiryo UI" pitchFamily="50" charset="-128"/>
                <a:cs typeface="Meiryo UI" pitchFamily="50" charset="-128"/>
              </a:rPr>
              <a:t>Ⅰ.</a:t>
            </a:r>
            <a:r>
              <a:rPr lang="ja-JP" altLang="en-US" sz="2800" b="1" dirty="0">
                <a:latin typeface="Meiryo UI" pitchFamily="50" charset="-128"/>
                <a:ea typeface="Meiryo UI" pitchFamily="50" charset="-128"/>
                <a:cs typeface="Meiryo UI" pitchFamily="50" charset="-128"/>
              </a:rPr>
              <a:t>基本</a:t>
            </a:r>
            <a:r>
              <a:rPr lang="ja-JP" altLang="en-US" sz="2800" b="1" dirty="0" smtClean="0">
                <a:latin typeface="Meiryo UI" pitchFamily="50" charset="-128"/>
                <a:ea typeface="Meiryo UI" pitchFamily="50" charset="-128"/>
                <a:cs typeface="Meiryo UI" pitchFamily="50" charset="-128"/>
              </a:rPr>
              <a:t>理念</a:t>
            </a:r>
            <a:endParaRPr lang="ja-JP" altLang="en-US" sz="2800" b="1" dirty="0">
              <a:latin typeface="Meiryo UI" pitchFamily="50" charset="-128"/>
              <a:ea typeface="Meiryo UI" pitchFamily="50" charset="-128"/>
              <a:cs typeface="Meiryo UI" pitchFamily="50" charset="-128"/>
            </a:endParaRPr>
          </a:p>
        </p:txBody>
      </p:sp>
      <p:sp>
        <p:nvSpPr>
          <p:cNvPr id="14" name="タイトル 2"/>
          <p:cNvSpPr>
            <a:spLocks noGrp="1"/>
          </p:cNvSpPr>
          <p:nvPr>
            <p:ph type="title"/>
          </p:nvPr>
        </p:nvSpPr>
        <p:spPr>
          <a:xfrm>
            <a:off x="0" y="195971"/>
            <a:ext cx="9144000" cy="856765"/>
          </a:xfrm>
        </p:spPr>
        <p:txBody>
          <a:bodyPr/>
          <a:lstStyle/>
          <a:p>
            <a:r>
              <a:rPr lang="ja-JP" altLang="en-US" sz="3600" u="sng" dirty="0">
                <a:solidFill>
                  <a:srgbClr val="FF0000"/>
                </a:solidFill>
                <a:effectLst/>
              </a:rPr>
              <a:t>「世界</a:t>
            </a:r>
            <a:r>
              <a:rPr lang="ja-JP" altLang="en-US" sz="3600" u="sng" dirty="0" smtClean="0">
                <a:solidFill>
                  <a:srgbClr val="FF0000"/>
                </a:solidFill>
                <a:effectLst/>
              </a:rPr>
              <a:t>最先端ＩＴ</a:t>
            </a:r>
            <a:r>
              <a:rPr lang="ja-JP" altLang="en-US" sz="3600" u="sng" dirty="0">
                <a:solidFill>
                  <a:srgbClr val="FF0000"/>
                </a:solidFill>
                <a:effectLst/>
              </a:rPr>
              <a:t>国家創造」</a:t>
            </a:r>
            <a:r>
              <a:rPr lang="ja-JP" altLang="en-US" sz="3600" u="sng" dirty="0" smtClean="0">
                <a:solidFill>
                  <a:srgbClr val="FF0000"/>
                </a:solidFill>
                <a:effectLst/>
              </a:rPr>
              <a:t>宣言</a:t>
            </a:r>
            <a:r>
              <a:rPr lang="en-US" altLang="ja-JP" sz="3600" u="sng" dirty="0" smtClean="0">
                <a:solidFill>
                  <a:srgbClr val="FF0000"/>
                </a:solidFill>
                <a:effectLst/>
              </a:rPr>
              <a:t>(</a:t>
            </a:r>
            <a:r>
              <a:rPr lang="ja-JP" altLang="en-US" sz="3600" u="sng" dirty="0" smtClean="0">
                <a:solidFill>
                  <a:srgbClr val="FF0000"/>
                </a:solidFill>
                <a:effectLst/>
              </a:rPr>
              <a:t>案</a:t>
            </a:r>
            <a:r>
              <a:rPr lang="en-US" altLang="ja-JP" sz="3600" u="sng" dirty="0" smtClean="0">
                <a:solidFill>
                  <a:srgbClr val="FF0000"/>
                </a:solidFill>
                <a:effectLst/>
              </a:rPr>
              <a:t>)</a:t>
            </a:r>
            <a:endParaRPr kumimoji="1" lang="ja-JP" altLang="en-US" sz="3600" u="sng" dirty="0">
              <a:solidFill>
                <a:srgbClr val="FF0000"/>
              </a:solidFill>
              <a:effectLst/>
            </a:endParaRPr>
          </a:p>
        </p:txBody>
      </p:sp>
      <p:sp>
        <p:nvSpPr>
          <p:cNvPr id="10" name="Rectangle 6"/>
          <p:cNvSpPr>
            <a:spLocks noGrp="1" noChangeArrowheads="1"/>
          </p:cNvSpPr>
          <p:nvPr>
            <p:ph type="sldNum" sz="quarter" idx="12"/>
          </p:nvPr>
        </p:nvSpPr>
        <p:spPr>
          <a:xfrm>
            <a:off x="8332216"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2</a:t>
            </a:fld>
            <a:endParaRPr lang="en-US" altLang="ja-JP" sz="1800" dirty="0" smtClean="0"/>
          </a:p>
        </p:txBody>
      </p:sp>
    </p:spTree>
    <p:extLst>
      <p:ext uri="{BB962C8B-B14F-4D97-AF65-F5344CB8AC3E}">
        <p14:creationId xmlns:p14="http://schemas.microsoft.com/office/powerpoint/2010/main" val="585841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7"/>
          <p:cNvSpPr txBox="1">
            <a:spLocks noChangeArrowheads="1"/>
          </p:cNvSpPr>
          <p:nvPr/>
        </p:nvSpPr>
        <p:spPr bwMode="auto">
          <a:xfrm>
            <a:off x="219217" y="188640"/>
            <a:ext cx="8705566" cy="504056"/>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Ⅰ. </a:t>
            </a:r>
            <a:r>
              <a:rPr lang="ja-JP" altLang="en-US" sz="2800" dirty="0" smtClean="0"/>
              <a:t>基本</a:t>
            </a:r>
            <a:r>
              <a:rPr lang="ja-JP" altLang="en-US" sz="2800" dirty="0"/>
              <a:t>理念</a:t>
            </a:r>
          </a:p>
        </p:txBody>
      </p:sp>
      <p:sp>
        <p:nvSpPr>
          <p:cNvPr id="10" name="角丸四角形 9"/>
          <p:cNvSpPr/>
          <p:nvPr/>
        </p:nvSpPr>
        <p:spPr>
          <a:xfrm>
            <a:off x="235288" y="908720"/>
            <a:ext cx="8689495" cy="669448"/>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en-US" altLang="ja-JP"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1</a:t>
            </a:r>
            <a:r>
              <a:rPr lang="en-US" altLang="ja-JP" sz="24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24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閉塞</a:t>
            </a:r>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を打破し、再生する日本</a:t>
            </a:r>
            <a:r>
              <a:rPr lang="ja-JP" altLang="en-US" sz="24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へ</a:t>
            </a:r>
            <a:endParaRPr lang="en-US" altLang="ja-JP"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3" name="角丸四角形 12"/>
          <p:cNvSpPr/>
          <p:nvPr/>
        </p:nvSpPr>
        <p:spPr>
          <a:xfrm>
            <a:off x="239645" y="3573016"/>
            <a:ext cx="8689495" cy="64807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en-US" altLang="ja-JP"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a:t>
            </a:r>
            <a:r>
              <a:rPr lang="en-US" altLang="ja-JP" sz="24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24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世界</a:t>
            </a:r>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最高水準のＩＴ利活用社会の実現に</a:t>
            </a:r>
            <a:r>
              <a:rPr lang="ja-JP" altLang="en-US" sz="24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向けて</a:t>
            </a:r>
            <a:endPar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38" name="Rectangle 16"/>
          <p:cNvSpPr>
            <a:spLocks noChangeArrowheads="1"/>
          </p:cNvSpPr>
          <p:nvPr/>
        </p:nvSpPr>
        <p:spPr bwMode="auto">
          <a:xfrm>
            <a:off x="219216" y="1700808"/>
            <a:ext cx="8705567" cy="1512168"/>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sz="2000" dirty="0" smtClean="0">
                <a:latin typeface="Meiryo UI" pitchFamily="50" charset="-128"/>
                <a:ea typeface="Meiryo UI" pitchFamily="50" charset="-128"/>
                <a:cs typeface="Meiryo UI" pitchFamily="50" charset="-128"/>
              </a:rPr>
              <a:t>景気</a:t>
            </a:r>
            <a:r>
              <a:rPr lang="ja-JP" altLang="en-US" sz="2000" dirty="0">
                <a:latin typeface="Meiryo UI" pitchFamily="50" charset="-128"/>
                <a:ea typeface="Meiryo UI" pitchFamily="50" charset="-128"/>
                <a:cs typeface="Meiryo UI" pitchFamily="50" charset="-128"/>
              </a:rPr>
              <a:t>長期低迷・経済成長率の鈍化による国際的地位の</a:t>
            </a:r>
            <a:r>
              <a:rPr lang="ja-JP" altLang="en-US" sz="2000" dirty="0" smtClean="0">
                <a:latin typeface="Meiryo UI" pitchFamily="50" charset="-128"/>
                <a:ea typeface="Meiryo UI" pitchFamily="50" charset="-128"/>
                <a:cs typeface="Meiryo UI" pitchFamily="50" charset="-128"/>
              </a:rPr>
              <a:t>後退</a:t>
            </a:r>
            <a:endParaRPr lang="en-US" altLang="ja-JP" sz="2000" dirty="0" smtClean="0">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defRPr/>
            </a:pPr>
            <a:endParaRPr lang="ja-JP" altLang="en-US" sz="600" dirty="0">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defRPr/>
            </a:pPr>
            <a:r>
              <a:rPr lang="ja-JP" altLang="en-US" sz="2000" dirty="0" smtClean="0">
                <a:latin typeface="Meiryo UI" pitchFamily="50" charset="-128"/>
                <a:ea typeface="Meiryo UI" pitchFamily="50" charset="-128"/>
                <a:cs typeface="Meiryo UI" pitchFamily="50" charset="-128"/>
              </a:rPr>
              <a:t>少子</a:t>
            </a:r>
            <a:r>
              <a:rPr lang="ja-JP" altLang="en-US" sz="2000" dirty="0">
                <a:latin typeface="Meiryo UI" pitchFamily="50" charset="-128"/>
                <a:ea typeface="Meiryo UI" pitchFamily="50" charset="-128"/>
                <a:cs typeface="Meiryo UI" pitchFamily="50" charset="-128"/>
              </a:rPr>
              <a:t>高齢化、社会保障給付費増大、大規模災害対策等、課題</a:t>
            </a:r>
            <a:r>
              <a:rPr lang="ja-JP" altLang="en-US" sz="2000" dirty="0" smtClean="0">
                <a:latin typeface="Meiryo UI" pitchFamily="50" charset="-128"/>
                <a:ea typeface="Meiryo UI" pitchFamily="50" charset="-128"/>
                <a:cs typeface="Meiryo UI" pitchFamily="50" charset="-128"/>
              </a:rPr>
              <a:t>先進国</a:t>
            </a:r>
            <a:endParaRPr lang="en-US" altLang="ja-JP" sz="2000" dirty="0" smtClean="0">
              <a:latin typeface="Meiryo UI" pitchFamily="50" charset="-128"/>
              <a:ea typeface="Meiryo UI" pitchFamily="50" charset="-128"/>
              <a:cs typeface="Meiryo UI" pitchFamily="50" charset="-128"/>
            </a:endParaRPr>
          </a:p>
          <a:p>
            <a:pPr>
              <a:buClr>
                <a:srgbClr val="C00000"/>
              </a:buClr>
              <a:defRPr/>
            </a:pPr>
            <a:endParaRPr lang="ja-JP" altLang="en-US" sz="600" dirty="0">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defRPr/>
            </a:pPr>
            <a:r>
              <a:rPr lang="en-US" altLang="ja-JP" sz="2000" b="1" dirty="0" smtClean="0">
                <a:solidFill>
                  <a:srgbClr val="FF0000"/>
                </a:solidFill>
                <a:latin typeface="Meiryo UI" pitchFamily="50" charset="-128"/>
                <a:ea typeface="Meiryo UI" pitchFamily="50" charset="-128"/>
                <a:cs typeface="Meiryo UI" pitchFamily="50" charset="-128"/>
              </a:rPr>
              <a:t> </a:t>
            </a:r>
            <a:r>
              <a:rPr lang="ja-JP" altLang="en-US" sz="2000" b="1" dirty="0">
                <a:solidFill>
                  <a:srgbClr val="FF0000"/>
                </a:solidFill>
                <a:latin typeface="Meiryo UI" pitchFamily="50" charset="-128"/>
                <a:ea typeface="Meiryo UI" pitchFamily="50" charset="-128"/>
                <a:cs typeface="Meiryo UI" pitchFamily="50" charset="-128"/>
              </a:rPr>
              <a:t>「成長戦略」の柱として、ＩＴを成長エンジンとして活用</a:t>
            </a:r>
            <a:r>
              <a:rPr lang="ja-JP" altLang="en-US" sz="2000" dirty="0">
                <a:latin typeface="Meiryo UI" pitchFamily="50" charset="-128"/>
                <a:ea typeface="Meiryo UI" pitchFamily="50" charset="-128"/>
                <a:cs typeface="Meiryo UI" pitchFamily="50" charset="-128"/>
              </a:rPr>
              <a:t>し、日本の閉塞の打破、持続的な成長と発展</a:t>
            </a:r>
            <a:endParaRPr lang="ja-JP" altLang="en-US" sz="2000" dirty="0">
              <a:solidFill>
                <a:schemeClr val="tx1"/>
              </a:solidFill>
              <a:latin typeface="Meiryo UI" pitchFamily="50" charset="-128"/>
              <a:ea typeface="Meiryo UI" pitchFamily="50" charset="-128"/>
              <a:cs typeface="Meiryo UI" pitchFamily="50" charset="-128"/>
            </a:endParaRPr>
          </a:p>
        </p:txBody>
      </p:sp>
      <p:sp>
        <p:nvSpPr>
          <p:cNvPr id="39" name="Rectangle 16"/>
          <p:cNvSpPr>
            <a:spLocks noChangeArrowheads="1"/>
          </p:cNvSpPr>
          <p:nvPr/>
        </p:nvSpPr>
        <p:spPr bwMode="auto">
          <a:xfrm>
            <a:off x="239645" y="4365104"/>
            <a:ext cx="8904355" cy="1872208"/>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371475" indent="-285750">
              <a:lnSpc>
                <a:spcPct val="110000"/>
              </a:lnSpc>
              <a:buClr>
                <a:srgbClr val="C00000"/>
              </a:buClr>
              <a:buFont typeface="Wingdings" pitchFamily="2" charset="2"/>
              <a:buChar char="Ø"/>
              <a:defRPr/>
            </a:pPr>
            <a:r>
              <a:rPr lang="ja-JP" altLang="en-US" sz="2000" dirty="0" smtClean="0">
                <a:latin typeface="Meiryo UI" pitchFamily="50" charset="-128"/>
                <a:ea typeface="Meiryo UI" pitchFamily="50" charset="-128"/>
                <a:cs typeface="Meiryo UI" pitchFamily="50" charset="-128"/>
              </a:rPr>
              <a:t>過去</a:t>
            </a:r>
            <a:r>
              <a:rPr lang="ja-JP" altLang="en-US" sz="2000" dirty="0">
                <a:latin typeface="Meiryo UI" pitchFamily="50" charset="-128"/>
                <a:ea typeface="Meiryo UI" pitchFamily="50" charset="-128"/>
                <a:cs typeface="Meiryo UI" pitchFamily="50" charset="-128"/>
              </a:rPr>
              <a:t>の反省を踏まえ、</a:t>
            </a:r>
            <a:r>
              <a:rPr lang="ja-JP" altLang="en-US" sz="2000" b="1" dirty="0">
                <a:solidFill>
                  <a:srgbClr val="FF0000"/>
                </a:solidFill>
                <a:latin typeface="Meiryo UI" pitchFamily="50" charset="-128"/>
                <a:ea typeface="Meiryo UI" pitchFamily="50" charset="-128"/>
                <a:cs typeface="Meiryo UI" pitchFamily="50" charset="-128"/>
              </a:rPr>
              <a:t>ＩＴ総合戦略本部、政府ＣＩＯにより、省庁の縦割り</a:t>
            </a:r>
            <a:r>
              <a:rPr lang="ja-JP" altLang="en-US" sz="2000" b="1" dirty="0" smtClean="0">
                <a:solidFill>
                  <a:srgbClr val="FF0000"/>
                </a:solidFill>
                <a:latin typeface="Meiryo UI" pitchFamily="50" charset="-128"/>
                <a:ea typeface="Meiryo UI" pitchFamily="50" charset="-128"/>
                <a:cs typeface="Meiryo UI" pitchFamily="50" charset="-128"/>
              </a:rPr>
              <a:t>を</a:t>
            </a:r>
            <a:endParaRPr lang="en-US" altLang="ja-JP" sz="2000" b="1" dirty="0" smtClean="0">
              <a:solidFill>
                <a:srgbClr val="FF0000"/>
              </a:solidFill>
              <a:latin typeface="Meiryo UI" pitchFamily="50" charset="-128"/>
              <a:ea typeface="Meiryo UI" pitchFamily="50" charset="-128"/>
              <a:cs typeface="Meiryo UI" pitchFamily="50" charset="-128"/>
            </a:endParaRPr>
          </a:p>
          <a:p>
            <a:pPr marL="85725">
              <a:lnSpc>
                <a:spcPct val="110000"/>
              </a:lnSpc>
              <a:buClr>
                <a:srgbClr val="C00000"/>
              </a:buClr>
              <a:defRPr/>
            </a:pPr>
            <a:r>
              <a:rPr lang="ja-JP" altLang="en-US" sz="2000" b="1" dirty="0">
                <a:solidFill>
                  <a:srgbClr val="FF0000"/>
                </a:solidFill>
                <a:latin typeface="Meiryo UI" pitchFamily="50" charset="-128"/>
                <a:ea typeface="Meiryo UI" pitchFamily="50" charset="-128"/>
                <a:cs typeface="Meiryo UI" pitchFamily="50" charset="-128"/>
              </a:rPr>
              <a:t>　</a:t>
            </a:r>
            <a:r>
              <a:rPr lang="ja-JP" altLang="en-US" sz="2000" b="1" dirty="0" smtClean="0">
                <a:solidFill>
                  <a:srgbClr val="FF0000"/>
                </a:solidFill>
                <a:latin typeface="Meiryo UI" pitchFamily="50" charset="-128"/>
                <a:ea typeface="Meiryo UI" pitchFamily="50" charset="-128"/>
                <a:cs typeface="Meiryo UI" pitchFamily="50" charset="-128"/>
              </a:rPr>
              <a:t>　打破、政府</a:t>
            </a:r>
            <a:r>
              <a:rPr lang="ja-JP" altLang="en-US" sz="2000" b="1" dirty="0">
                <a:solidFill>
                  <a:srgbClr val="FF0000"/>
                </a:solidFill>
                <a:latin typeface="Meiryo UI" pitchFamily="50" charset="-128"/>
                <a:ea typeface="Meiryo UI" pitchFamily="50" charset="-128"/>
                <a:cs typeface="Meiryo UI" pitchFamily="50" charset="-128"/>
              </a:rPr>
              <a:t>全体を横串で通し、ＩＴ施策の前進、</a:t>
            </a:r>
            <a:r>
              <a:rPr lang="ja-JP" altLang="en-US" sz="2000" dirty="0">
                <a:solidFill>
                  <a:schemeClr val="tx1"/>
                </a:solidFill>
                <a:latin typeface="Meiryo UI" pitchFamily="50" charset="-128"/>
                <a:ea typeface="Meiryo UI" pitchFamily="50" charset="-128"/>
                <a:cs typeface="Meiryo UI" pitchFamily="50" charset="-128"/>
              </a:rPr>
              <a:t>政策課題への</a:t>
            </a:r>
            <a:r>
              <a:rPr lang="ja-JP" altLang="en-US" sz="2000" dirty="0" smtClean="0">
                <a:solidFill>
                  <a:schemeClr val="tx1"/>
                </a:solidFill>
                <a:latin typeface="Meiryo UI" pitchFamily="50" charset="-128"/>
                <a:ea typeface="Meiryo UI" pitchFamily="50" charset="-128"/>
                <a:cs typeface="Meiryo UI" pitchFamily="50" charset="-128"/>
              </a:rPr>
              <a:t>取組</a:t>
            </a:r>
            <a:endParaRPr lang="en-US" altLang="ja-JP" sz="2000" dirty="0">
              <a:solidFill>
                <a:schemeClr val="tx1"/>
              </a:solidFill>
              <a:latin typeface="Meiryo UI" pitchFamily="50" charset="-128"/>
              <a:ea typeface="Meiryo UI" pitchFamily="50" charset="-128"/>
              <a:cs typeface="Meiryo UI" pitchFamily="50" charset="-128"/>
            </a:endParaRPr>
          </a:p>
          <a:p>
            <a:pPr marL="85725">
              <a:lnSpc>
                <a:spcPct val="110000"/>
              </a:lnSpc>
              <a:buClr>
                <a:srgbClr val="C00000"/>
              </a:buClr>
              <a:defRPr/>
            </a:pPr>
            <a:endParaRPr lang="en-US" altLang="ja-JP" sz="600" dirty="0">
              <a:latin typeface="Meiryo UI" pitchFamily="50" charset="-128"/>
              <a:ea typeface="Meiryo UI" pitchFamily="50" charset="-128"/>
              <a:cs typeface="Meiryo UI" pitchFamily="50" charset="-128"/>
            </a:endParaRPr>
          </a:p>
          <a:p>
            <a:pPr marL="371475" indent="-285750">
              <a:lnSpc>
                <a:spcPct val="110000"/>
              </a:lnSpc>
              <a:buClr>
                <a:srgbClr val="C00000"/>
              </a:buClr>
              <a:buFont typeface="Wingdings" pitchFamily="2" charset="2"/>
              <a:buChar char="Ø"/>
              <a:defRPr/>
            </a:pPr>
            <a:r>
              <a:rPr lang="ja-JP" altLang="en-US" sz="2000" dirty="0" smtClean="0">
                <a:latin typeface="Meiryo UI" pitchFamily="50" charset="-128"/>
                <a:ea typeface="Meiryo UI" pitchFamily="50" charset="-128"/>
                <a:cs typeface="Meiryo UI" pitchFamily="50" charset="-128"/>
              </a:rPr>
              <a:t>ＩＴ</a:t>
            </a:r>
            <a:r>
              <a:rPr lang="ja-JP" altLang="en-US" sz="2000" dirty="0">
                <a:latin typeface="Meiryo UI" pitchFamily="50" charset="-128"/>
                <a:ea typeface="Meiryo UI" pitchFamily="50" charset="-128"/>
                <a:cs typeface="Meiryo UI" pitchFamily="50" charset="-128"/>
              </a:rPr>
              <a:t>利活用の裾野拡大に向けた組織の壁・制度、ルールの打破、成功モデル</a:t>
            </a:r>
            <a:r>
              <a:rPr lang="ja-JP" altLang="en-US" sz="2000" dirty="0" smtClean="0">
                <a:latin typeface="Meiryo UI" pitchFamily="50" charset="-128"/>
                <a:ea typeface="Meiryo UI" pitchFamily="50" charset="-128"/>
                <a:cs typeface="Meiryo UI" pitchFamily="50" charset="-128"/>
              </a:rPr>
              <a:t>の</a:t>
            </a:r>
            <a:endParaRPr lang="en-US" altLang="ja-JP" sz="2000" dirty="0" smtClean="0">
              <a:latin typeface="Meiryo UI" pitchFamily="50" charset="-128"/>
              <a:ea typeface="Meiryo UI" pitchFamily="50" charset="-128"/>
              <a:cs typeface="Meiryo UI" pitchFamily="50" charset="-128"/>
            </a:endParaRPr>
          </a:p>
          <a:p>
            <a:pPr marL="85725">
              <a:lnSpc>
                <a:spcPct val="110000"/>
              </a:lnSpc>
              <a:buClr>
                <a:srgbClr val="C00000"/>
              </a:buClr>
              <a:defRPr/>
            </a:pPr>
            <a:r>
              <a:rPr lang="ja-JP" altLang="en-US" sz="2000" dirty="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　実証・提示</a:t>
            </a:r>
            <a:r>
              <a:rPr lang="ja-JP" altLang="en-US" sz="2000" dirty="0">
                <a:latin typeface="Meiryo UI" pitchFamily="50" charset="-128"/>
                <a:ea typeface="Meiryo UI" pitchFamily="50" charset="-128"/>
                <a:cs typeface="Meiryo UI" pitchFamily="50" charset="-128"/>
              </a:rPr>
              <a:t>・国際</a:t>
            </a:r>
            <a:r>
              <a:rPr lang="ja-JP" altLang="en-US" sz="2000" dirty="0" smtClean="0">
                <a:latin typeface="Meiryo UI" pitchFamily="50" charset="-128"/>
                <a:ea typeface="Meiryo UI" pitchFamily="50" charset="-128"/>
                <a:cs typeface="Meiryo UI" pitchFamily="50" charset="-128"/>
              </a:rPr>
              <a:t>展開</a:t>
            </a:r>
            <a:endParaRPr lang="en-US" altLang="ja-JP" sz="2000" dirty="0" smtClean="0">
              <a:latin typeface="Meiryo UI" pitchFamily="50" charset="-128"/>
              <a:ea typeface="Meiryo UI" pitchFamily="50" charset="-128"/>
              <a:cs typeface="Meiryo UI" pitchFamily="50" charset="-128"/>
            </a:endParaRPr>
          </a:p>
          <a:p>
            <a:pPr marL="85725">
              <a:lnSpc>
                <a:spcPct val="110000"/>
              </a:lnSpc>
              <a:buClr>
                <a:srgbClr val="C00000"/>
              </a:buClr>
              <a:defRPr/>
            </a:pPr>
            <a:endParaRPr lang="en-US" altLang="ja-JP" sz="600" dirty="0">
              <a:latin typeface="Meiryo UI" pitchFamily="50" charset="-128"/>
              <a:ea typeface="Meiryo UI" pitchFamily="50" charset="-128"/>
              <a:cs typeface="Meiryo UI" pitchFamily="50" charset="-128"/>
            </a:endParaRPr>
          </a:p>
          <a:p>
            <a:pPr marL="371475" indent="-285750">
              <a:lnSpc>
                <a:spcPct val="110000"/>
              </a:lnSpc>
              <a:buClr>
                <a:srgbClr val="C00000"/>
              </a:buClr>
              <a:buFont typeface="Wingdings" pitchFamily="2" charset="2"/>
              <a:buChar char="Ø"/>
              <a:defRPr/>
            </a:pPr>
            <a:r>
              <a:rPr lang="ja-JP" altLang="en-US" sz="2000" dirty="0" smtClean="0">
                <a:latin typeface="Meiryo UI" pitchFamily="50" charset="-128"/>
                <a:ea typeface="Meiryo UI" pitchFamily="50" charset="-128"/>
                <a:cs typeface="Meiryo UI" pitchFamily="50" charset="-128"/>
              </a:rPr>
              <a:t>５年</a:t>
            </a:r>
            <a:r>
              <a:rPr lang="ja-JP" altLang="en-US" sz="2000" dirty="0">
                <a:latin typeface="Meiryo UI" pitchFamily="50" charset="-128"/>
                <a:ea typeface="Meiryo UI" pitchFamily="50" charset="-128"/>
                <a:cs typeface="Meiryo UI" pitchFamily="50" charset="-128"/>
              </a:rPr>
              <a:t>程度の期間（</a:t>
            </a:r>
            <a:r>
              <a:rPr lang="en-US" altLang="ja-JP" sz="2000" dirty="0">
                <a:latin typeface="Meiryo UI" pitchFamily="50" charset="-128"/>
                <a:ea typeface="Meiryo UI" pitchFamily="50" charset="-128"/>
                <a:cs typeface="Meiryo UI" pitchFamily="50" charset="-128"/>
              </a:rPr>
              <a:t>2020</a:t>
            </a:r>
            <a:r>
              <a:rPr lang="ja-JP" altLang="en-US" sz="2000" dirty="0">
                <a:latin typeface="Meiryo UI" pitchFamily="50" charset="-128"/>
                <a:ea typeface="Meiryo UI" pitchFamily="50" charset="-128"/>
                <a:cs typeface="Meiryo UI" pitchFamily="50" charset="-128"/>
              </a:rPr>
              <a:t>年）での実現</a:t>
            </a:r>
            <a:endParaRPr lang="en-US" altLang="ja-JP" sz="2000" b="1" dirty="0">
              <a:solidFill>
                <a:schemeClr val="tx1"/>
              </a:solidFill>
              <a:latin typeface="Meiryo UI" pitchFamily="50" charset="-128"/>
              <a:ea typeface="Meiryo UI" pitchFamily="50" charset="-128"/>
              <a:cs typeface="Meiryo UI" pitchFamily="50" charset="-128"/>
            </a:endParaRPr>
          </a:p>
        </p:txBody>
      </p:sp>
      <p:sp>
        <p:nvSpPr>
          <p:cNvPr id="9" name="Rectangle 6"/>
          <p:cNvSpPr>
            <a:spLocks noGrp="1" noChangeArrowheads="1"/>
          </p:cNvSpPr>
          <p:nvPr>
            <p:ph type="sldNum" sz="quarter" idx="12"/>
          </p:nvPr>
        </p:nvSpPr>
        <p:spPr>
          <a:xfrm>
            <a:off x="8332216"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3</a:t>
            </a:fld>
            <a:endParaRPr lang="en-US" altLang="ja-JP" sz="1800" dirty="0" smtClean="0"/>
          </a:p>
        </p:txBody>
      </p:sp>
    </p:spTree>
    <p:extLst>
      <p:ext uri="{BB962C8B-B14F-4D97-AF65-F5344CB8AC3E}">
        <p14:creationId xmlns:p14="http://schemas.microsoft.com/office/powerpoint/2010/main" val="4146234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7"/>
          <p:cNvSpPr txBox="1">
            <a:spLocks noChangeArrowheads="1"/>
          </p:cNvSpPr>
          <p:nvPr/>
        </p:nvSpPr>
        <p:spPr bwMode="auto">
          <a:xfrm>
            <a:off x="213485" y="485292"/>
            <a:ext cx="8705566" cy="432048"/>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Ⅲ. </a:t>
            </a:r>
            <a:r>
              <a:rPr lang="ja-JP" altLang="en-US" sz="2800" dirty="0" smtClean="0"/>
              <a:t>目指す</a:t>
            </a:r>
            <a:r>
              <a:rPr lang="ja-JP" altLang="en-US" sz="2800" dirty="0"/>
              <a:t>べき社会・姿を実現するための取り組み</a:t>
            </a:r>
          </a:p>
        </p:txBody>
      </p:sp>
      <p:sp>
        <p:nvSpPr>
          <p:cNvPr id="23" name="Rectangle 16"/>
          <p:cNvSpPr>
            <a:spLocks noChangeArrowheads="1"/>
          </p:cNvSpPr>
          <p:nvPr/>
        </p:nvSpPr>
        <p:spPr bwMode="auto">
          <a:xfrm>
            <a:off x="716714" y="4360938"/>
            <a:ext cx="8208069" cy="652238"/>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en-US" altLang="ja-JP" dirty="0" smtClean="0">
                <a:solidFill>
                  <a:schemeClr val="tx1"/>
                </a:solidFill>
                <a:latin typeface="Meiryo UI" pitchFamily="50" charset="-128"/>
                <a:ea typeface="Meiryo UI" pitchFamily="50" charset="-128"/>
                <a:cs typeface="Meiryo UI" pitchFamily="50" charset="-128"/>
              </a:rPr>
              <a:t>2016</a:t>
            </a:r>
            <a:r>
              <a:rPr lang="ja-JP" altLang="en-US" dirty="0">
                <a:solidFill>
                  <a:schemeClr val="tx1"/>
                </a:solidFill>
                <a:latin typeface="Meiryo UI" pitchFamily="50" charset="-128"/>
                <a:ea typeface="Meiryo UI" pitchFamily="50" charset="-128"/>
                <a:cs typeface="Meiryo UI" pitchFamily="50" charset="-128"/>
              </a:rPr>
              <a:t>年度までに、篤農家の知恵を多面的利活用する新たな生産方式「ＡＩ（</a:t>
            </a:r>
            <a:r>
              <a:rPr lang="ja-JP" altLang="en-US" dirty="0" smtClean="0">
                <a:solidFill>
                  <a:schemeClr val="tx1"/>
                </a:solidFill>
                <a:latin typeface="Meiryo UI" pitchFamily="50" charset="-128"/>
                <a:ea typeface="Meiryo UI" pitchFamily="50" charset="-128"/>
                <a:cs typeface="Meiryo UI" pitchFamily="50" charset="-128"/>
              </a:rPr>
              <a:t>アグリインフォマティックス</a:t>
            </a:r>
            <a:r>
              <a:rPr lang="ja-JP" altLang="en-US" dirty="0">
                <a:solidFill>
                  <a:schemeClr val="tx1"/>
                </a:solidFill>
                <a:latin typeface="Meiryo UI" pitchFamily="50" charset="-128"/>
                <a:ea typeface="Meiryo UI" pitchFamily="50" charset="-128"/>
                <a:cs typeface="Meiryo UI" pitchFamily="50" charset="-128"/>
              </a:rPr>
              <a:t>）農業」を構築し、国内外に展開</a:t>
            </a:r>
            <a:r>
              <a:rPr lang="ja-JP" altLang="en-US" dirty="0" smtClean="0">
                <a:solidFill>
                  <a:schemeClr val="tx1"/>
                </a:solidFill>
                <a:latin typeface="Meiryo UI" pitchFamily="50" charset="-128"/>
                <a:ea typeface="Meiryo UI" pitchFamily="50" charset="-128"/>
                <a:cs typeface="Meiryo UI" pitchFamily="50" charset="-128"/>
              </a:rPr>
              <a:t>。</a:t>
            </a: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255877" y="1052737"/>
            <a:ext cx="8668906" cy="504055"/>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en-US" altLang="ja-JP" sz="20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1. </a:t>
            </a:r>
            <a:r>
              <a:rPr lang="ja-JP" altLang="en-US" sz="20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革新的</a:t>
            </a:r>
            <a:r>
              <a:rPr lang="ja-JP" altLang="en-US" sz="20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な新産業・新サービスの創出と全産業の成長</a:t>
            </a:r>
            <a:r>
              <a:rPr lang="ja-JP" altLang="en-US" sz="20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を促進する社会</a:t>
            </a:r>
            <a:r>
              <a:rPr lang="ja-JP" altLang="en-US" sz="20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の実現</a:t>
            </a:r>
          </a:p>
        </p:txBody>
      </p:sp>
      <p:sp>
        <p:nvSpPr>
          <p:cNvPr id="5" name="フリーフォーム 4"/>
          <p:cNvSpPr/>
          <p:nvPr/>
        </p:nvSpPr>
        <p:spPr>
          <a:xfrm>
            <a:off x="673145" y="1673914"/>
            <a:ext cx="8241214" cy="672619"/>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22" name="フリーフォーム 21"/>
          <p:cNvSpPr/>
          <p:nvPr/>
        </p:nvSpPr>
        <p:spPr>
          <a:xfrm>
            <a:off x="683568" y="3821620"/>
            <a:ext cx="8220258" cy="502403"/>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32" name="角丸四角形 31"/>
          <p:cNvSpPr/>
          <p:nvPr/>
        </p:nvSpPr>
        <p:spPr>
          <a:xfrm>
            <a:off x="683568" y="3821620"/>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（２）農業</a:t>
            </a:r>
            <a:r>
              <a:rPr lang="ja-JP" altLang="en-US" sz="2000" dirty="0">
                <a:solidFill>
                  <a:schemeClr val="tx1"/>
                </a:solidFill>
                <a:latin typeface="Meiryo UI" pitchFamily="50" charset="-128"/>
                <a:ea typeface="Meiryo UI" pitchFamily="50" charset="-128"/>
                <a:cs typeface="Meiryo UI" pitchFamily="50" charset="-128"/>
              </a:rPr>
              <a:t>・周辺産業の高度化・知識</a:t>
            </a:r>
            <a:r>
              <a:rPr lang="ja-JP" altLang="en-US" sz="2000" dirty="0" smtClean="0">
                <a:solidFill>
                  <a:schemeClr val="tx1"/>
                </a:solidFill>
                <a:latin typeface="Meiryo UI" pitchFamily="50" charset="-128"/>
                <a:ea typeface="Meiryo UI" pitchFamily="50" charset="-128"/>
                <a:cs typeface="Meiryo UI" pitchFamily="50" charset="-128"/>
              </a:rPr>
              <a:t>産業化</a:t>
            </a:r>
            <a:endParaRPr lang="ja-JP" altLang="en-US" sz="1600" dirty="0"/>
          </a:p>
        </p:txBody>
      </p:sp>
      <p:sp>
        <p:nvSpPr>
          <p:cNvPr id="33" name="角丸四角形 32"/>
          <p:cNvSpPr/>
          <p:nvPr/>
        </p:nvSpPr>
        <p:spPr>
          <a:xfrm>
            <a:off x="673145" y="1781143"/>
            <a:ext cx="8011598"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a:defRPr/>
            </a:pPr>
            <a:r>
              <a:rPr lang="ja-JP" altLang="en-US" sz="2000" dirty="0" smtClean="0">
                <a:solidFill>
                  <a:schemeClr val="tx1"/>
                </a:solidFill>
                <a:latin typeface="Meiryo UI" pitchFamily="50" charset="-128"/>
                <a:ea typeface="Meiryo UI" pitchFamily="50" charset="-128"/>
                <a:cs typeface="Meiryo UI" pitchFamily="50" charset="-128"/>
              </a:rPr>
              <a:t>（１）</a:t>
            </a:r>
            <a:r>
              <a:rPr lang="ja-JP" altLang="en-US" sz="2000" b="1" dirty="0" smtClean="0">
                <a:solidFill>
                  <a:srgbClr val="FF0000"/>
                </a:solidFill>
                <a:latin typeface="Meiryo UI" pitchFamily="50" charset="-128"/>
                <a:ea typeface="Meiryo UI" pitchFamily="50" charset="-128"/>
                <a:cs typeface="Meiryo UI" pitchFamily="50" charset="-128"/>
              </a:rPr>
              <a:t>公共</a:t>
            </a:r>
            <a:r>
              <a:rPr lang="ja-JP" altLang="en-US" sz="2000" b="1" dirty="0">
                <a:solidFill>
                  <a:srgbClr val="FF0000"/>
                </a:solidFill>
                <a:latin typeface="Meiryo UI" pitchFamily="50" charset="-128"/>
                <a:ea typeface="Meiryo UI" pitchFamily="50" charset="-128"/>
                <a:cs typeface="Meiryo UI" pitchFamily="50" charset="-128"/>
              </a:rPr>
              <a:t>データの民間開放（オープンデータ）の推進</a:t>
            </a:r>
            <a:r>
              <a:rPr lang="ja-JP" altLang="en-US" sz="2000" dirty="0" smtClean="0">
                <a:solidFill>
                  <a:schemeClr val="tx1"/>
                </a:solidFill>
                <a:latin typeface="Meiryo UI" pitchFamily="50" charset="-128"/>
                <a:ea typeface="Meiryo UI" pitchFamily="50" charset="-128"/>
                <a:cs typeface="Meiryo UI" pitchFamily="50" charset="-128"/>
              </a:rPr>
              <a:t>、</a:t>
            </a:r>
            <a:endParaRPr lang="en-US" altLang="ja-JP" sz="2000" dirty="0" smtClean="0">
              <a:solidFill>
                <a:schemeClr val="tx1"/>
              </a:solidFill>
              <a:latin typeface="Meiryo UI" pitchFamily="50" charset="-128"/>
              <a:ea typeface="Meiryo UI" pitchFamily="50" charset="-128"/>
              <a:cs typeface="Meiryo UI" pitchFamily="50" charset="-128"/>
            </a:endParaRPr>
          </a:p>
          <a:p>
            <a:pPr>
              <a:defRPr/>
            </a:pPr>
            <a:r>
              <a:rPr lang="ja-JP" altLang="en-US" sz="2000" dirty="0" smtClean="0">
                <a:solidFill>
                  <a:schemeClr val="tx1"/>
                </a:solidFill>
                <a:latin typeface="Meiryo UI" pitchFamily="50" charset="-128"/>
                <a:ea typeface="Meiryo UI" pitchFamily="50" charset="-128"/>
                <a:cs typeface="Meiryo UI" pitchFamily="50" charset="-128"/>
              </a:rPr>
              <a:t>　　　　ビッグデータ</a:t>
            </a:r>
            <a:r>
              <a:rPr lang="ja-JP" altLang="en-US" sz="2000" dirty="0">
                <a:solidFill>
                  <a:schemeClr val="tx1"/>
                </a:solidFill>
                <a:latin typeface="Meiryo UI" pitchFamily="50" charset="-128"/>
                <a:ea typeface="Meiryo UI" pitchFamily="50" charset="-128"/>
                <a:cs typeface="Meiryo UI" pitchFamily="50" charset="-128"/>
              </a:rPr>
              <a:t>の利活用推進（パーソナルデータの流通・促進</a:t>
            </a:r>
            <a:r>
              <a:rPr lang="ja-JP" altLang="en-US" sz="2000" dirty="0" smtClean="0">
                <a:solidFill>
                  <a:schemeClr val="tx1"/>
                </a:solidFill>
                <a:latin typeface="Meiryo UI" pitchFamily="50" charset="-128"/>
                <a:ea typeface="Meiryo UI" pitchFamily="50" charset="-128"/>
                <a:cs typeface="Meiryo UI" pitchFamily="50" charset="-128"/>
              </a:rPr>
              <a:t>等）</a:t>
            </a:r>
            <a:endParaRPr lang="ja-JP" altLang="en-US" sz="1600" dirty="0"/>
          </a:p>
        </p:txBody>
      </p:sp>
      <p:sp>
        <p:nvSpPr>
          <p:cNvPr id="36" name="フリーフォーム 35"/>
          <p:cNvSpPr/>
          <p:nvPr/>
        </p:nvSpPr>
        <p:spPr>
          <a:xfrm>
            <a:off x="683568" y="5133079"/>
            <a:ext cx="8220258" cy="463638"/>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21" name="角丸四角形 20"/>
          <p:cNvSpPr/>
          <p:nvPr/>
        </p:nvSpPr>
        <p:spPr>
          <a:xfrm>
            <a:off x="683568" y="5118504"/>
            <a:ext cx="8011598"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a:defRPr/>
            </a:pPr>
            <a:r>
              <a:rPr lang="ja-JP" altLang="en-US" sz="2000" dirty="0" smtClean="0">
                <a:solidFill>
                  <a:schemeClr val="tx1"/>
                </a:solidFill>
                <a:latin typeface="Meiryo UI" pitchFamily="50" charset="-128"/>
                <a:ea typeface="Meiryo UI" pitchFamily="50" charset="-128"/>
                <a:cs typeface="Meiryo UI" pitchFamily="50" charset="-128"/>
              </a:rPr>
              <a:t>（３）オープンイノベーション</a:t>
            </a:r>
            <a:r>
              <a:rPr lang="ja-JP" altLang="en-US" sz="2000" dirty="0">
                <a:solidFill>
                  <a:schemeClr val="tx1"/>
                </a:solidFill>
                <a:latin typeface="Meiryo UI" pitchFamily="50" charset="-128"/>
                <a:ea typeface="Meiryo UI" pitchFamily="50" charset="-128"/>
                <a:cs typeface="Meiryo UI" pitchFamily="50" charset="-128"/>
              </a:rPr>
              <a:t>の推進</a:t>
            </a:r>
            <a:r>
              <a:rPr lang="ja-JP" altLang="en-US" sz="2000" dirty="0" smtClean="0">
                <a:solidFill>
                  <a:schemeClr val="tx1"/>
                </a:solidFill>
                <a:latin typeface="Meiryo UI" pitchFamily="50" charset="-128"/>
                <a:ea typeface="Meiryo UI" pitchFamily="50" charset="-128"/>
                <a:cs typeface="Meiryo UI" pitchFamily="50" charset="-128"/>
              </a:rPr>
              <a:t>等</a:t>
            </a:r>
            <a:endParaRPr lang="en-US" altLang="ja-JP" sz="2000" dirty="0">
              <a:solidFill>
                <a:schemeClr val="tx1"/>
              </a:solidFill>
              <a:latin typeface="Meiryo UI" pitchFamily="50" charset="-128"/>
              <a:ea typeface="Meiryo UI" pitchFamily="50" charset="-128"/>
              <a:cs typeface="Meiryo UI" pitchFamily="50" charset="-128"/>
            </a:endParaRPr>
          </a:p>
        </p:txBody>
      </p:sp>
      <p:sp>
        <p:nvSpPr>
          <p:cNvPr id="37" name="フリーフォーム 36"/>
          <p:cNvSpPr/>
          <p:nvPr/>
        </p:nvSpPr>
        <p:spPr>
          <a:xfrm>
            <a:off x="697202" y="5695532"/>
            <a:ext cx="8220258" cy="471618"/>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34" name="角丸四角形 33"/>
          <p:cNvSpPr/>
          <p:nvPr/>
        </p:nvSpPr>
        <p:spPr>
          <a:xfrm>
            <a:off x="697202" y="5694568"/>
            <a:ext cx="7444809"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a:defRPr/>
            </a:pPr>
            <a:r>
              <a:rPr lang="ja-JP" altLang="en-US" sz="2000" dirty="0" smtClean="0">
                <a:solidFill>
                  <a:schemeClr val="tx1"/>
                </a:solidFill>
                <a:latin typeface="Meiryo UI" pitchFamily="50" charset="-128"/>
                <a:ea typeface="Meiryo UI" pitchFamily="50" charset="-128"/>
                <a:cs typeface="Meiryo UI" pitchFamily="50" charset="-128"/>
              </a:rPr>
              <a:t>（４）地域</a:t>
            </a:r>
            <a:r>
              <a:rPr lang="ja-JP" altLang="en-US" sz="2000" dirty="0">
                <a:solidFill>
                  <a:schemeClr val="tx1"/>
                </a:solidFill>
                <a:latin typeface="Meiryo UI" pitchFamily="50" charset="-128"/>
                <a:ea typeface="Meiryo UI" pitchFamily="50" charset="-128"/>
                <a:cs typeface="Meiryo UI" pitchFamily="50" charset="-128"/>
              </a:rPr>
              <a:t>（離島を含む。）の活性化</a:t>
            </a:r>
            <a:endParaRPr lang="en-US" altLang="ja-JP" sz="2000" dirty="0">
              <a:solidFill>
                <a:schemeClr val="tx1"/>
              </a:solidFill>
              <a:latin typeface="Meiryo UI" pitchFamily="50" charset="-128"/>
              <a:ea typeface="Meiryo UI" pitchFamily="50" charset="-128"/>
              <a:cs typeface="Meiryo UI" pitchFamily="50" charset="-128"/>
            </a:endParaRPr>
          </a:p>
        </p:txBody>
      </p:sp>
      <p:sp>
        <p:nvSpPr>
          <p:cNvPr id="38" name="フリーフォーム 37"/>
          <p:cNvSpPr/>
          <p:nvPr/>
        </p:nvSpPr>
        <p:spPr>
          <a:xfrm>
            <a:off x="697202" y="6235605"/>
            <a:ext cx="8220258" cy="471618"/>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35" name="角丸四角形 34"/>
          <p:cNvSpPr/>
          <p:nvPr/>
        </p:nvSpPr>
        <p:spPr>
          <a:xfrm>
            <a:off x="697202" y="6240361"/>
            <a:ext cx="7586847"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（５）次世代</a:t>
            </a:r>
            <a:r>
              <a:rPr lang="ja-JP" altLang="en-US" sz="2000" dirty="0">
                <a:solidFill>
                  <a:schemeClr val="tx1"/>
                </a:solidFill>
                <a:latin typeface="Meiryo UI" pitchFamily="50" charset="-128"/>
                <a:ea typeface="Meiryo UI" pitchFamily="50" charset="-128"/>
                <a:cs typeface="Meiryo UI" pitchFamily="50" charset="-128"/>
              </a:rPr>
              <a:t>放送</a:t>
            </a:r>
            <a:r>
              <a:rPr lang="ja-JP" altLang="en-US" sz="2000" dirty="0" smtClean="0">
                <a:solidFill>
                  <a:schemeClr val="tx1"/>
                </a:solidFill>
                <a:latin typeface="Meiryo UI" pitchFamily="50" charset="-128"/>
                <a:ea typeface="Meiryo UI" pitchFamily="50" charset="-128"/>
                <a:cs typeface="Meiryo UI" pitchFamily="50" charset="-128"/>
              </a:rPr>
              <a:t>サービス実現による映像</a:t>
            </a:r>
            <a:r>
              <a:rPr lang="ja-JP" altLang="en-US" sz="2000" dirty="0">
                <a:solidFill>
                  <a:schemeClr val="tx1"/>
                </a:solidFill>
                <a:latin typeface="Meiryo UI" pitchFamily="50" charset="-128"/>
                <a:ea typeface="Meiryo UI" pitchFamily="50" charset="-128"/>
                <a:cs typeface="Meiryo UI" pitchFamily="50" charset="-128"/>
              </a:rPr>
              <a:t>産業分野の新事業の創出</a:t>
            </a:r>
          </a:p>
        </p:txBody>
      </p:sp>
      <p:sp>
        <p:nvSpPr>
          <p:cNvPr id="40" name="Rectangle 16"/>
          <p:cNvSpPr>
            <a:spLocks noChangeArrowheads="1"/>
          </p:cNvSpPr>
          <p:nvPr/>
        </p:nvSpPr>
        <p:spPr bwMode="auto">
          <a:xfrm>
            <a:off x="716714" y="2379063"/>
            <a:ext cx="8208069" cy="1337969"/>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b="1" dirty="0" smtClean="0">
                <a:solidFill>
                  <a:srgbClr val="FF0000"/>
                </a:solidFill>
                <a:latin typeface="Meiryo UI" pitchFamily="50" charset="-128"/>
                <a:ea typeface="Meiryo UI" pitchFamily="50" charset="-128"/>
                <a:cs typeface="Meiryo UI" pitchFamily="50" charset="-128"/>
              </a:rPr>
              <a:t>データカタログサイト</a:t>
            </a:r>
            <a:r>
              <a:rPr lang="ja-JP" altLang="en-US" b="1" dirty="0">
                <a:solidFill>
                  <a:srgbClr val="FF0000"/>
                </a:solidFill>
                <a:latin typeface="Meiryo UI" pitchFamily="50" charset="-128"/>
                <a:ea typeface="Meiryo UI" pitchFamily="50" charset="-128"/>
                <a:cs typeface="Meiryo UI" pitchFamily="50" charset="-128"/>
              </a:rPr>
              <a:t>を</a:t>
            </a:r>
            <a:r>
              <a:rPr lang="en-US" altLang="ja-JP" b="1" dirty="0">
                <a:solidFill>
                  <a:srgbClr val="FF0000"/>
                </a:solidFill>
                <a:latin typeface="Meiryo UI" pitchFamily="50" charset="-128"/>
                <a:ea typeface="Meiryo UI" pitchFamily="50" charset="-128"/>
                <a:cs typeface="Meiryo UI" pitchFamily="50" charset="-128"/>
              </a:rPr>
              <a:t>2013</a:t>
            </a:r>
            <a:r>
              <a:rPr lang="ja-JP" altLang="en-US" b="1" dirty="0">
                <a:solidFill>
                  <a:srgbClr val="FF0000"/>
                </a:solidFill>
                <a:latin typeface="Meiryo UI" pitchFamily="50" charset="-128"/>
                <a:ea typeface="Meiryo UI" pitchFamily="50" charset="-128"/>
                <a:cs typeface="Meiryo UI" pitchFamily="50" charset="-128"/>
              </a:rPr>
              <a:t>年度中に試行版を立ち上げ、</a:t>
            </a:r>
            <a:r>
              <a:rPr lang="en-US" altLang="ja-JP" b="1" dirty="0">
                <a:solidFill>
                  <a:srgbClr val="FF0000"/>
                </a:solidFill>
                <a:latin typeface="Meiryo UI" pitchFamily="50" charset="-128"/>
                <a:ea typeface="Meiryo UI" pitchFamily="50" charset="-128"/>
                <a:cs typeface="Meiryo UI" pitchFamily="50" charset="-128"/>
              </a:rPr>
              <a:t>2014</a:t>
            </a:r>
            <a:r>
              <a:rPr lang="ja-JP" altLang="en-US" b="1" dirty="0">
                <a:solidFill>
                  <a:srgbClr val="FF0000"/>
                </a:solidFill>
                <a:latin typeface="Meiryo UI" pitchFamily="50" charset="-128"/>
                <a:ea typeface="Meiryo UI" pitchFamily="50" charset="-128"/>
                <a:cs typeface="Meiryo UI" pitchFamily="50" charset="-128"/>
              </a:rPr>
              <a:t>年度から本格運用を実施</a:t>
            </a:r>
            <a:r>
              <a:rPr lang="ja-JP" altLang="en-US" b="1" dirty="0" smtClean="0">
                <a:solidFill>
                  <a:srgbClr val="FF0000"/>
                </a:solidFill>
                <a:latin typeface="Meiryo UI" pitchFamily="50" charset="-128"/>
                <a:ea typeface="Meiryo UI" pitchFamily="50" charset="-128"/>
                <a:cs typeface="Meiryo UI" pitchFamily="50" charset="-128"/>
              </a:rPr>
              <a:t>。</a:t>
            </a:r>
            <a:r>
              <a:rPr lang="en-US" altLang="ja-JP" b="1" dirty="0" smtClean="0">
                <a:solidFill>
                  <a:srgbClr val="FF0000"/>
                </a:solidFill>
                <a:latin typeface="Meiryo UI" pitchFamily="50" charset="-128"/>
                <a:ea typeface="Meiryo UI" pitchFamily="50" charset="-128"/>
                <a:cs typeface="Meiryo UI" pitchFamily="50" charset="-128"/>
              </a:rPr>
              <a:t>2015</a:t>
            </a:r>
            <a:r>
              <a:rPr lang="ja-JP" altLang="en-US" b="1" dirty="0">
                <a:solidFill>
                  <a:srgbClr val="FF0000"/>
                </a:solidFill>
                <a:latin typeface="Meiryo UI" pitchFamily="50" charset="-128"/>
                <a:ea typeface="Meiryo UI" pitchFamily="50" charset="-128"/>
                <a:cs typeface="Meiryo UI" pitchFamily="50" charset="-128"/>
              </a:rPr>
              <a:t>年度末には、他の先進国と同水準の公開内容を</a:t>
            </a:r>
            <a:r>
              <a:rPr lang="ja-JP" altLang="en-US" b="1" dirty="0" smtClean="0">
                <a:solidFill>
                  <a:srgbClr val="FF0000"/>
                </a:solidFill>
                <a:latin typeface="Meiryo UI" pitchFamily="50" charset="-128"/>
                <a:ea typeface="Meiryo UI" pitchFamily="50" charset="-128"/>
                <a:cs typeface="Meiryo UI" pitchFamily="50" charset="-128"/>
              </a:rPr>
              <a:t>実現。</a:t>
            </a:r>
            <a:endParaRPr lang="en-US" altLang="ja-JP" b="1" dirty="0" smtClean="0">
              <a:solidFill>
                <a:srgbClr val="FF0000"/>
              </a:solidFill>
              <a:latin typeface="Meiryo UI" pitchFamily="50" charset="-128"/>
              <a:ea typeface="Meiryo UI" pitchFamily="50" charset="-128"/>
              <a:cs typeface="Meiryo UI" pitchFamily="50" charset="-128"/>
            </a:endParaRPr>
          </a:p>
          <a:p>
            <a:pPr>
              <a:buClr>
                <a:srgbClr val="C00000"/>
              </a:buClr>
              <a:defRPr/>
            </a:pPr>
            <a:endParaRPr lang="en-US" altLang="ja-JP" sz="900" dirty="0" smtClean="0">
              <a:solidFill>
                <a:schemeClr val="tx1"/>
              </a:solidFill>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パーソナルデータ」の取扱いについて</a:t>
            </a:r>
            <a:r>
              <a:rPr lang="ja-JP" altLang="en-US" dirty="0" smtClean="0">
                <a:solidFill>
                  <a:schemeClr val="tx1"/>
                </a:solidFill>
                <a:latin typeface="Meiryo UI" pitchFamily="50" charset="-128"/>
                <a:ea typeface="Meiryo UI" pitchFamily="50" charset="-128"/>
                <a:cs typeface="Meiryo UI" pitchFamily="50" charset="-128"/>
              </a:rPr>
              <a:t>、第三者</a:t>
            </a:r>
            <a:r>
              <a:rPr lang="ja-JP" altLang="en-US" dirty="0">
                <a:solidFill>
                  <a:schemeClr val="tx1"/>
                </a:solidFill>
                <a:latin typeface="Meiryo UI" pitchFamily="50" charset="-128"/>
                <a:ea typeface="Meiryo UI" pitchFamily="50" charset="-128"/>
                <a:cs typeface="Meiryo UI" pitchFamily="50" charset="-128"/>
              </a:rPr>
              <a:t>機関の設置を含む、新たな法的措置も視野</a:t>
            </a:r>
            <a:r>
              <a:rPr lang="ja-JP" altLang="en-US" dirty="0" smtClean="0">
                <a:solidFill>
                  <a:schemeClr val="tx1"/>
                </a:solidFill>
                <a:latin typeface="Meiryo UI" pitchFamily="50" charset="-128"/>
                <a:ea typeface="Meiryo UI" pitchFamily="50" charset="-128"/>
                <a:cs typeface="Meiryo UI" pitchFamily="50" charset="-128"/>
              </a:rPr>
              <a:t>に入れた、制度</a:t>
            </a:r>
            <a:r>
              <a:rPr lang="ja-JP" altLang="en-US" dirty="0">
                <a:solidFill>
                  <a:schemeClr val="tx1"/>
                </a:solidFill>
                <a:latin typeface="Meiryo UI" pitchFamily="50" charset="-128"/>
                <a:ea typeface="Meiryo UI" pitchFamily="50" charset="-128"/>
                <a:cs typeface="Meiryo UI" pitchFamily="50" charset="-128"/>
              </a:rPr>
              <a:t>見直し方針を年内に</a:t>
            </a:r>
            <a:r>
              <a:rPr lang="ja-JP" altLang="en-US" dirty="0" smtClean="0">
                <a:solidFill>
                  <a:schemeClr val="tx1"/>
                </a:solidFill>
                <a:latin typeface="Meiryo UI" pitchFamily="50" charset="-128"/>
                <a:ea typeface="Meiryo UI" pitchFamily="50" charset="-128"/>
                <a:cs typeface="Meiryo UI" pitchFamily="50" charset="-128"/>
              </a:rPr>
              <a:t>策定。</a:t>
            </a:r>
            <a:endParaRPr lang="ja-JP" altLang="en-US" dirty="0">
              <a:solidFill>
                <a:schemeClr val="tx1"/>
              </a:solidFill>
              <a:latin typeface="Meiryo UI" pitchFamily="50" charset="-128"/>
              <a:ea typeface="Meiryo UI" pitchFamily="50" charset="-128"/>
              <a:cs typeface="Meiryo UI" pitchFamily="50" charset="-128"/>
            </a:endParaRPr>
          </a:p>
        </p:txBody>
      </p:sp>
      <p:sp>
        <p:nvSpPr>
          <p:cNvPr id="42" name="Text Box 7"/>
          <p:cNvSpPr txBox="1">
            <a:spLocks noChangeArrowheads="1"/>
          </p:cNvSpPr>
          <p:nvPr/>
        </p:nvSpPr>
        <p:spPr bwMode="auto">
          <a:xfrm>
            <a:off x="213485" y="44624"/>
            <a:ext cx="8705566" cy="432048"/>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Ⅱ</a:t>
            </a:r>
            <a:r>
              <a:rPr lang="en-US" altLang="ja-JP" sz="2800" dirty="0"/>
              <a:t>.</a:t>
            </a:r>
            <a:r>
              <a:rPr lang="ja-JP" altLang="en-US" sz="2800" dirty="0"/>
              <a:t>目指すべき社会・姿</a:t>
            </a:r>
          </a:p>
        </p:txBody>
      </p:sp>
      <p:sp>
        <p:nvSpPr>
          <p:cNvPr id="19" name="Rectangle 6"/>
          <p:cNvSpPr>
            <a:spLocks noGrp="1" noChangeArrowheads="1"/>
          </p:cNvSpPr>
          <p:nvPr>
            <p:ph type="sldNum" sz="quarter" idx="12"/>
          </p:nvPr>
        </p:nvSpPr>
        <p:spPr>
          <a:xfrm>
            <a:off x="8460432"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4</a:t>
            </a:fld>
            <a:endParaRPr lang="en-US" altLang="ja-JP" sz="1800" dirty="0" smtClean="0"/>
          </a:p>
        </p:txBody>
      </p:sp>
    </p:spTree>
    <p:extLst>
      <p:ext uri="{BB962C8B-B14F-4D97-AF65-F5344CB8AC3E}">
        <p14:creationId xmlns:p14="http://schemas.microsoft.com/office/powerpoint/2010/main" val="1276050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16"/>
          <p:cNvSpPr>
            <a:spLocks noChangeArrowheads="1"/>
          </p:cNvSpPr>
          <p:nvPr/>
        </p:nvSpPr>
        <p:spPr bwMode="auto">
          <a:xfrm>
            <a:off x="683568" y="2060848"/>
            <a:ext cx="8220258" cy="684902"/>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多様</a:t>
            </a:r>
            <a:r>
              <a:rPr lang="ja-JP" altLang="en-US" dirty="0">
                <a:solidFill>
                  <a:schemeClr val="tx1"/>
                </a:solidFill>
                <a:latin typeface="Meiryo UI" pitchFamily="50" charset="-128"/>
                <a:ea typeface="Meiryo UI" pitchFamily="50" charset="-128"/>
                <a:cs typeface="Meiryo UI" pitchFamily="50" charset="-128"/>
              </a:rPr>
              <a:t>な主体が共有・連携する仕組みとして、</a:t>
            </a:r>
            <a:r>
              <a:rPr lang="ja-JP" altLang="ja-JP" dirty="0">
                <a:solidFill>
                  <a:schemeClr val="tx1"/>
                </a:solidFill>
                <a:latin typeface="Meiryo UI" pitchFamily="50" charset="-128"/>
                <a:ea typeface="Meiryo UI" pitchFamily="50" charset="-128"/>
                <a:cs typeface="Meiryo UI" pitchFamily="50" charset="-128"/>
              </a:rPr>
              <a:t>医療情報連携ネットワーク</a:t>
            </a:r>
            <a:r>
              <a:rPr lang="ja-JP" altLang="en-US" dirty="0">
                <a:solidFill>
                  <a:schemeClr val="tx1"/>
                </a:solidFill>
                <a:latin typeface="Meiryo UI" pitchFamily="50" charset="-128"/>
                <a:ea typeface="Meiryo UI" pitchFamily="50" charset="-128"/>
                <a:cs typeface="Meiryo UI" pitchFamily="50" charset="-128"/>
              </a:rPr>
              <a:t>を標準化や費用対効果の向上等を図りつつ</a:t>
            </a:r>
            <a:r>
              <a:rPr lang="en-US" altLang="ja-JP" dirty="0">
                <a:solidFill>
                  <a:schemeClr val="tx1"/>
                </a:solidFill>
                <a:latin typeface="Meiryo UI" pitchFamily="50" charset="-128"/>
                <a:ea typeface="Meiryo UI" pitchFamily="50" charset="-128"/>
                <a:cs typeface="Meiryo UI" pitchFamily="50" charset="-128"/>
              </a:rPr>
              <a:t>2018</a:t>
            </a:r>
            <a:r>
              <a:rPr lang="ja-JP" altLang="ja-JP" dirty="0">
                <a:solidFill>
                  <a:schemeClr val="tx1"/>
                </a:solidFill>
                <a:latin typeface="Meiryo UI" pitchFamily="50" charset="-128"/>
                <a:ea typeface="Meiryo UI" pitchFamily="50" charset="-128"/>
                <a:cs typeface="Meiryo UI" pitchFamily="50" charset="-128"/>
              </a:rPr>
              <a:t>年度までに全国へ普及・</a:t>
            </a:r>
            <a:r>
              <a:rPr lang="ja-JP" altLang="ja-JP" dirty="0" smtClean="0">
                <a:solidFill>
                  <a:schemeClr val="tx1"/>
                </a:solidFill>
                <a:latin typeface="Meiryo UI" pitchFamily="50" charset="-128"/>
                <a:ea typeface="Meiryo UI" pitchFamily="50" charset="-128"/>
                <a:cs typeface="Meiryo UI" pitchFamily="50" charset="-128"/>
              </a:rPr>
              <a:t>展開</a:t>
            </a:r>
            <a:r>
              <a:rPr lang="ja-JP" altLang="en-US" dirty="0" smtClean="0">
                <a:solidFill>
                  <a:schemeClr val="tx1"/>
                </a:solidFill>
                <a:latin typeface="Meiryo UI" pitchFamily="50" charset="-128"/>
                <a:ea typeface="Meiryo UI" pitchFamily="50" charset="-128"/>
                <a:cs typeface="Meiryo UI" pitchFamily="50" charset="-128"/>
              </a:rPr>
              <a:t>。</a:t>
            </a:r>
            <a:endParaRPr lang="ja-JP" altLang="ja-JP" dirty="0" smtClean="0">
              <a:solidFill>
                <a:schemeClr val="tx1"/>
              </a:solidFill>
              <a:latin typeface="Meiryo UI" pitchFamily="50" charset="-128"/>
              <a:ea typeface="Meiryo UI" pitchFamily="50" charset="-128"/>
              <a:cs typeface="Meiryo UI" pitchFamily="50" charset="-128"/>
            </a:endParaRPr>
          </a:p>
        </p:txBody>
      </p:sp>
      <p:sp>
        <p:nvSpPr>
          <p:cNvPr id="15" name="フリーフォーム 14"/>
          <p:cNvSpPr/>
          <p:nvPr/>
        </p:nvSpPr>
        <p:spPr>
          <a:xfrm>
            <a:off x="683568" y="1625884"/>
            <a:ext cx="8220258" cy="462304"/>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18" name="角丸四角形 17"/>
          <p:cNvSpPr/>
          <p:nvPr/>
        </p:nvSpPr>
        <p:spPr>
          <a:xfrm>
            <a:off x="683568" y="1617225"/>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（１）健康</a:t>
            </a:r>
            <a:r>
              <a:rPr lang="ja-JP" altLang="en-US" sz="2000" dirty="0">
                <a:solidFill>
                  <a:schemeClr val="tx1"/>
                </a:solidFill>
                <a:latin typeface="Meiryo UI" pitchFamily="50" charset="-128"/>
                <a:ea typeface="Meiryo UI" pitchFamily="50" charset="-128"/>
                <a:cs typeface="Meiryo UI" pitchFamily="50" charset="-128"/>
              </a:rPr>
              <a:t>長寿社会の</a:t>
            </a:r>
            <a:r>
              <a:rPr lang="ja-JP" altLang="en-US" sz="2000" dirty="0" smtClean="0">
                <a:solidFill>
                  <a:schemeClr val="tx1"/>
                </a:solidFill>
                <a:latin typeface="Meiryo UI" pitchFamily="50" charset="-128"/>
                <a:ea typeface="Meiryo UI" pitchFamily="50" charset="-128"/>
                <a:cs typeface="Meiryo UI" pitchFamily="50" charset="-128"/>
              </a:rPr>
              <a:t>実現</a:t>
            </a:r>
            <a:endParaRPr lang="ja-JP" altLang="en-US" sz="2000" dirty="0">
              <a:solidFill>
                <a:schemeClr val="tx1"/>
              </a:solidFill>
              <a:latin typeface="Meiryo UI" pitchFamily="50" charset="-128"/>
              <a:ea typeface="Meiryo UI" pitchFamily="50" charset="-128"/>
              <a:cs typeface="Meiryo UI" pitchFamily="50" charset="-128"/>
            </a:endParaRPr>
          </a:p>
        </p:txBody>
      </p:sp>
      <p:sp>
        <p:nvSpPr>
          <p:cNvPr id="19" name="フリーフォーム 18"/>
          <p:cNvSpPr/>
          <p:nvPr/>
        </p:nvSpPr>
        <p:spPr>
          <a:xfrm>
            <a:off x="683568" y="2855461"/>
            <a:ext cx="8220258" cy="471618"/>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21" name="角丸四角形 20"/>
          <p:cNvSpPr/>
          <p:nvPr/>
        </p:nvSpPr>
        <p:spPr>
          <a:xfrm>
            <a:off x="683568" y="2898761"/>
            <a:ext cx="7848872" cy="39433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（２）世界一</a:t>
            </a:r>
            <a:r>
              <a:rPr lang="ja-JP" altLang="en-US" sz="2000" dirty="0">
                <a:solidFill>
                  <a:schemeClr val="tx1"/>
                </a:solidFill>
                <a:latin typeface="Meiryo UI" pitchFamily="50" charset="-128"/>
                <a:ea typeface="Meiryo UI" pitchFamily="50" charset="-128"/>
                <a:cs typeface="Meiryo UI" pitchFamily="50" charset="-128"/>
              </a:rPr>
              <a:t>安全で災害に強い社会の実現</a:t>
            </a:r>
          </a:p>
        </p:txBody>
      </p:sp>
      <p:sp>
        <p:nvSpPr>
          <p:cNvPr id="22" name="フリーフォーム 21"/>
          <p:cNvSpPr/>
          <p:nvPr/>
        </p:nvSpPr>
        <p:spPr>
          <a:xfrm>
            <a:off x="683568" y="4097121"/>
            <a:ext cx="8220258" cy="462304"/>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24" name="角丸四角形 23"/>
          <p:cNvSpPr/>
          <p:nvPr/>
        </p:nvSpPr>
        <p:spPr>
          <a:xfrm>
            <a:off x="683568" y="4077072"/>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（３）効率的</a:t>
            </a:r>
            <a:r>
              <a:rPr lang="ja-JP" altLang="en-US" sz="2000" dirty="0">
                <a:solidFill>
                  <a:schemeClr val="tx1"/>
                </a:solidFill>
                <a:latin typeface="Meiryo UI" pitchFamily="50" charset="-128"/>
                <a:ea typeface="Meiryo UI" pitchFamily="50" charset="-128"/>
                <a:cs typeface="Meiryo UI" pitchFamily="50" charset="-128"/>
              </a:rPr>
              <a:t>・安定的なエネルギーマネジメントの</a:t>
            </a:r>
            <a:r>
              <a:rPr lang="ja-JP" altLang="en-US" sz="2000" dirty="0" smtClean="0">
                <a:solidFill>
                  <a:schemeClr val="tx1"/>
                </a:solidFill>
                <a:latin typeface="Meiryo UI" pitchFamily="50" charset="-128"/>
                <a:ea typeface="Meiryo UI" pitchFamily="50" charset="-128"/>
                <a:cs typeface="Meiryo UI" pitchFamily="50" charset="-128"/>
              </a:rPr>
              <a:t>実現</a:t>
            </a:r>
            <a:endParaRPr lang="en-US" altLang="ja-JP" sz="2000" dirty="0">
              <a:solidFill>
                <a:schemeClr val="tx1"/>
              </a:solidFill>
              <a:latin typeface="Meiryo UI" pitchFamily="50" charset="-128"/>
              <a:ea typeface="Meiryo UI" pitchFamily="50" charset="-128"/>
              <a:cs typeface="Meiryo UI" pitchFamily="50" charset="-128"/>
            </a:endParaRPr>
          </a:p>
        </p:txBody>
      </p:sp>
      <p:sp>
        <p:nvSpPr>
          <p:cNvPr id="28" name="フリーフォーム 27"/>
          <p:cNvSpPr/>
          <p:nvPr/>
        </p:nvSpPr>
        <p:spPr>
          <a:xfrm>
            <a:off x="683568" y="4745193"/>
            <a:ext cx="8220258" cy="462304"/>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29" name="角丸四角形 28"/>
          <p:cNvSpPr/>
          <p:nvPr/>
        </p:nvSpPr>
        <p:spPr>
          <a:xfrm>
            <a:off x="683568" y="4725144"/>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（４）世界</a:t>
            </a:r>
            <a:r>
              <a:rPr lang="ja-JP" altLang="en-US" sz="2000" dirty="0">
                <a:solidFill>
                  <a:schemeClr val="tx1"/>
                </a:solidFill>
                <a:latin typeface="Meiryo UI" pitchFamily="50" charset="-128"/>
                <a:ea typeface="Meiryo UI" pitchFamily="50" charset="-128"/>
                <a:cs typeface="Meiryo UI" pitchFamily="50" charset="-128"/>
              </a:rPr>
              <a:t>で最も安全で環境にやさしく経済的な道路交通社会の実現</a:t>
            </a:r>
            <a:endParaRPr lang="en-US" altLang="ja-JP" sz="2000" dirty="0">
              <a:solidFill>
                <a:schemeClr val="tx1"/>
              </a:solidFill>
              <a:latin typeface="Meiryo UI" pitchFamily="50" charset="-128"/>
              <a:ea typeface="Meiryo UI" pitchFamily="50" charset="-128"/>
              <a:cs typeface="Meiryo UI" pitchFamily="50" charset="-128"/>
            </a:endParaRPr>
          </a:p>
        </p:txBody>
      </p:sp>
      <p:sp>
        <p:nvSpPr>
          <p:cNvPr id="30" name="フリーフォーム 29"/>
          <p:cNvSpPr/>
          <p:nvPr/>
        </p:nvSpPr>
        <p:spPr>
          <a:xfrm>
            <a:off x="683568" y="5825313"/>
            <a:ext cx="8220258" cy="462304"/>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31" name="角丸四角形 30"/>
          <p:cNvSpPr/>
          <p:nvPr/>
        </p:nvSpPr>
        <p:spPr>
          <a:xfrm>
            <a:off x="683568" y="5805264"/>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（５）雇用</a:t>
            </a:r>
            <a:r>
              <a:rPr lang="ja-JP" altLang="en-US" sz="2000" dirty="0">
                <a:solidFill>
                  <a:schemeClr val="tx1"/>
                </a:solidFill>
                <a:latin typeface="Meiryo UI" pitchFamily="50" charset="-128"/>
                <a:ea typeface="Meiryo UI" pitchFamily="50" charset="-128"/>
                <a:cs typeface="Meiryo UI" pitchFamily="50" charset="-128"/>
              </a:rPr>
              <a:t>形態の多様化とワークライフバランスの実現</a:t>
            </a:r>
            <a:endParaRPr lang="ja-JP" altLang="en-US" sz="1600" dirty="0"/>
          </a:p>
        </p:txBody>
      </p:sp>
      <p:sp>
        <p:nvSpPr>
          <p:cNvPr id="32" name="Rectangle 16"/>
          <p:cNvSpPr>
            <a:spLocks noChangeArrowheads="1"/>
          </p:cNvSpPr>
          <p:nvPr/>
        </p:nvSpPr>
        <p:spPr bwMode="auto">
          <a:xfrm>
            <a:off x="683568" y="3338311"/>
            <a:ext cx="8220258" cy="677277"/>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en-US" altLang="ja-JP" dirty="0" smtClean="0">
                <a:solidFill>
                  <a:schemeClr val="tx1"/>
                </a:solidFill>
                <a:latin typeface="Meiryo UI" pitchFamily="50" charset="-128"/>
                <a:ea typeface="Meiryo UI" pitchFamily="50" charset="-128"/>
                <a:cs typeface="Meiryo UI" pitchFamily="50" charset="-128"/>
              </a:rPr>
              <a:t>2020</a:t>
            </a:r>
            <a:r>
              <a:rPr lang="ja-JP" altLang="en-US" dirty="0">
                <a:solidFill>
                  <a:schemeClr val="tx1"/>
                </a:solidFill>
                <a:latin typeface="Meiryo UI" pitchFamily="50" charset="-128"/>
                <a:ea typeface="Meiryo UI" pitchFamily="50" charset="-128"/>
                <a:cs typeface="Meiryo UI" pitchFamily="50" charset="-128"/>
              </a:rPr>
              <a:t>年度までには、国内の重要インフラ・老朽化インフラの</a:t>
            </a:r>
            <a:r>
              <a:rPr lang="en-US" altLang="ja-JP" dirty="0">
                <a:solidFill>
                  <a:schemeClr val="tx1"/>
                </a:solidFill>
                <a:latin typeface="Meiryo UI" pitchFamily="50" charset="-128"/>
                <a:ea typeface="Meiryo UI" pitchFamily="50" charset="-128"/>
                <a:cs typeface="Meiryo UI" pitchFamily="50" charset="-128"/>
              </a:rPr>
              <a:t>20</a:t>
            </a:r>
            <a:r>
              <a:rPr lang="ja-JP" altLang="en-US" dirty="0">
                <a:solidFill>
                  <a:schemeClr val="tx1"/>
                </a:solidFill>
                <a:latin typeface="Meiryo UI" pitchFamily="50" charset="-128"/>
                <a:ea typeface="Meiryo UI" pitchFamily="50" charset="-128"/>
                <a:cs typeface="Meiryo UI" pitchFamily="50" charset="-128"/>
              </a:rPr>
              <a:t>％はセンサー等の活用により点検・補修を実施</a:t>
            </a:r>
            <a:r>
              <a:rPr lang="ja-JP" altLang="en-US" dirty="0" smtClean="0">
                <a:solidFill>
                  <a:schemeClr val="tx1"/>
                </a:solidFill>
                <a:latin typeface="Meiryo UI" pitchFamily="50" charset="-128"/>
                <a:ea typeface="Meiryo UI" pitchFamily="50" charset="-128"/>
                <a:cs typeface="Meiryo UI" pitchFamily="50" charset="-128"/>
              </a:rPr>
              <a:t>。</a:t>
            </a:r>
            <a:endParaRPr lang="ja-JP" altLang="en-US" dirty="0">
              <a:solidFill>
                <a:schemeClr val="tx1"/>
              </a:solidFill>
              <a:latin typeface="Meiryo UI" pitchFamily="50" charset="-128"/>
              <a:ea typeface="Meiryo UI" pitchFamily="50" charset="-128"/>
              <a:cs typeface="Meiryo UI" pitchFamily="50" charset="-128"/>
            </a:endParaRPr>
          </a:p>
        </p:txBody>
      </p:sp>
      <p:sp>
        <p:nvSpPr>
          <p:cNvPr id="37" name="Text Box 7"/>
          <p:cNvSpPr txBox="1">
            <a:spLocks noChangeArrowheads="1"/>
          </p:cNvSpPr>
          <p:nvPr/>
        </p:nvSpPr>
        <p:spPr bwMode="auto">
          <a:xfrm>
            <a:off x="213485" y="485292"/>
            <a:ext cx="8705566" cy="432048"/>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Ⅲ. </a:t>
            </a:r>
            <a:r>
              <a:rPr lang="ja-JP" altLang="en-US" sz="2800" dirty="0" smtClean="0"/>
              <a:t>目指す</a:t>
            </a:r>
            <a:r>
              <a:rPr lang="ja-JP" altLang="en-US" sz="2800" dirty="0"/>
              <a:t>べき社会・姿を実現するための取り組み</a:t>
            </a:r>
          </a:p>
        </p:txBody>
      </p:sp>
      <p:sp>
        <p:nvSpPr>
          <p:cNvPr id="38" name="角丸四角形 37"/>
          <p:cNvSpPr/>
          <p:nvPr/>
        </p:nvSpPr>
        <p:spPr>
          <a:xfrm>
            <a:off x="255877" y="1052737"/>
            <a:ext cx="8668906" cy="504055"/>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en-US" altLang="ja-JP" sz="20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 </a:t>
            </a:r>
            <a:r>
              <a:rPr lang="ja-JP" altLang="en-US" sz="20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健康で安心して快適に生活できる、世界一安全で災害に強い社会</a:t>
            </a:r>
          </a:p>
        </p:txBody>
      </p:sp>
      <p:sp>
        <p:nvSpPr>
          <p:cNvPr id="39" name="Text Box 7"/>
          <p:cNvSpPr txBox="1">
            <a:spLocks noChangeArrowheads="1"/>
          </p:cNvSpPr>
          <p:nvPr/>
        </p:nvSpPr>
        <p:spPr bwMode="auto">
          <a:xfrm>
            <a:off x="213485" y="44624"/>
            <a:ext cx="8705566" cy="432048"/>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Ⅱ</a:t>
            </a:r>
            <a:r>
              <a:rPr lang="en-US" altLang="ja-JP" sz="2800" dirty="0"/>
              <a:t>.</a:t>
            </a:r>
            <a:r>
              <a:rPr lang="ja-JP" altLang="en-US" sz="2800" dirty="0"/>
              <a:t>目指すべき社会・姿</a:t>
            </a:r>
          </a:p>
        </p:txBody>
      </p:sp>
      <p:sp>
        <p:nvSpPr>
          <p:cNvPr id="26" name="Rectangle 16"/>
          <p:cNvSpPr>
            <a:spLocks noChangeArrowheads="1"/>
          </p:cNvSpPr>
          <p:nvPr/>
        </p:nvSpPr>
        <p:spPr bwMode="auto">
          <a:xfrm>
            <a:off x="683568" y="5301209"/>
            <a:ext cx="8220258" cy="338638"/>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en-US" altLang="ja-JP" dirty="0" smtClean="0">
                <a:solidFill>
                  <a:schemeClr val="tx1"/>
                </a:solidFill>
                <a:latin typeface="Meiryo UI" pitchFamily="50" charset="-128"/>
                <a:ea typeface="Meiryo UI" pitchFamily="50" charset="-128"/>
                <a:cs typeface="Meiryo UI" pitchFamily="50" charset="-128"/>
              </a:rPr>
              <a:t>2020</a:t>
            </a:r>
            <a:r>
              <a:rPr lang="ja-JP" altLang="en-US" dirty="0">
                <a:solidFill>
                  <a:schemeClr val="tx1"/>
                </a:solidFill>
                <a:latin typeface="Meiryo UI" pitchFamily="50" charset="-128"/>
                <a:ea typeface="Meiryo UI" pitchFamily="50" charset="-128"/>
                <a:cs typeface="Meiryo UI" pitchFamily="50" charset="-128"/>
              </a:rPr>
              <a:t>年度までには</a:t>
            </a:r>
            <a:r>
              <a:rPr lang="ja-JP" altLang="en-US" dirty="0" smtClean="0">
                <a:solidFill>
                  <a:schemeClr val="tx1"/>
                </a:solidFill>
                <a:latin typeface="Meiryo UI" pitchFamily="50" charset="-128"/>
                <a:ea typeface="Meiryo UI" pitchFamily="50" charset="-128"/>
                <a:cs typeface="Meiryo UI" pitchFamily="50" charset="-128"/>
              </a:rPr>
              <a:t>、世界で最も安全な道路交通社会を実現。</a:t>
            </a:r>
            <a:endParaRPr lang="ja-JP" altLang="en-US" dirty="0">
              <a:solidFill>
                <a:schemeClr val="tx1"/>
              </a:solidFill>
              <a:latin typeface="Meiryo UI" pitchFamily="50" charset="-128"/>
              <a:ea typeface="Meiryo UI" pitchFamily="50" charset="-128"/>
              <a:cs typeface="Meiryo UI" pitchFamily="50" charset="-128"/>
            </a:endParaRPr>
          </a:p>
        </p:txBody>
      </p:sp>
      <p:sp>
        <p:nvSpPr>
          <p:cNvPr id="34" name="Rectangle 16"/>
          <p:cNvSpPr>
            <a:spLocks noChangeArrowheads="1"/>
          </p:cNvSpPr>
          <p:nvPr/>
        </p:nvSpPr>
        <p:spPr bwMode="auto">
          <a:xfrm>
            <a:off x="683568" y="6330722"/>
            <a:ext cx="8220258" cy="338638"/>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en-US" altLang="ja-JP" dirty="0" smtClean="0">
                <a:solidFill>
                  <a:schemeClr val="tx1"/>
                </a:solidFill>
                <a:latin typeface="Meiryo UI" pitchFamily="50" charset="-128"/>
                <a:ea typeface="Meiryo UI" pitchFamily="50" charset="-128"/>
                <a:cs typeface="Meiryo UI" pitchFamily="50" charset="-128"/>
              </a:rPr>
              <a:t>2020</a:t>
            </a:r>
            <a:r>
              <a:rPr lang="ja-JP" altLang="en-US" dirty="0">
                <a:solidFill>
                  <a:schemeClr val="tx1"/>
                </a:solidFill>
                <a:latin typeface="Meiryo UI" pitchFamily="50" charset="-128"/>
                <a:ea typeface="Meiryo UI" pitchFamily="50" charset="-128"/>
                <a:cs typeface="Meiryo UI" pitchFamily="50" charset="-128"/>
              </a:rPr>
              <a:t>年度までには</a:t>
            </a:r>
            <a:r>
              <a:rPr lang="ja-JP" altLang="en-US" dirty="0" smtClean="0">
                <a:solidFill>
                  <a:schemeClr val="tx1"/>
                </a:solidFill>
                <a:latin typeface="Meiryo UI" pitchFamily="50" charset="-128"/>
                <a:ea typeface="Meiryo UI" pitchFamily="50" charset="-128"/>
                <a:cs typeface="Meiryo UI" pitchFamily="50" charset="-128"/>
              </a:rPr>
              <a:t>、テレワーク導入企業を</a:t>
            </a:r>
            <a:r>
              <a:rPr lang="en-US" altLang="ja-JP" dirty="0" smtClean="0">
                <a:solidFill>
                  <a:schemeClr val="tx1"/>
                </a:solidFill>
                <a:latin typeface="Meiryo UI" pitchFamily="50" charset="-128"/>
                <a:ea typeface="Meiryo UI" pitchFamily="50" charset="-128"/>
                <a:cs typeface="Meiryo UI" pitchFamily="50" charset="-128"/>
              </a:rPr>
              <a:t>2012</a:t>
            </a:r>
            <a:r>
              <a:rPr lang="ja-JP" altLang="en-US" dirty="0" smtClean="0">
                <a:solidFill>
                  <a:schemeClr val="tx1"/>
                </a:solidFill>
                <a:latin typeface="Meiryo UI" pitchFamily="50" charset="-128"/>
                <a:ea typeface="Meiryo UI" pitchFamily="50" charset="-128"/>
                <a:cs typeface="Meiryo UI" pitchFamily="50" charset="-128"/>
              </a:rPr>
              <a:t>年度比で３倍。</a:t>
            </a:r>
            <a:endParaRPr lang="ja-JP" altLang="en-US" dirty="0">
              <a:solidFill>
                <a:schemeClr val="tx1"/>
              </a:solidFill>
              <a:latin typeface="Meiryo UI" pitchFamily="50" charset="-128"/>
              <a:ea typeface="Meiryo UI" pitchFamily="50" charset="-128"/>
              <a:cs typeface="Meiryo UI" pitchFamily="50" charset="-128"/>
            </a:endParaRPr>
          </a:p>
        </p:txBody>
      </p:sp>
      <p:sp>
        <p:nvSpPr>
          <p:cNvPr id="23" name="Rectangle 6"/>
          <p:cNvSpPr>
            <a:spLocks noGrp="1" noChangeArrowheads="1"/>
          </p:cNvSpPr>
          <p:nvPr>
            <p:ph type="sldNum" sz="quarter" idx="12"/>
          </p:nvPr>
        </p:nvSpPr>
        <p:spPr>
          <a:xfrm>
            <a:off x="8332216"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5</a:t>
            </a:fld>
            <a:endParaRPr lang="en-US" altLang="ja-JP" sz="1800" dirty="0" smtClean="0"/>
          </a:p>
        </p:txBody>
      </p:sp>
    </p:spTree>
    <p:extLst>
      <p:ext uri="{BB962C8B-B14F-4D97-AF65-F5344CB8AC3E}">
        <p14:creationId xmlns:p14="http://schemas.microsoft.com/office/powerpoint/2010/main" val="3287532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16"/>
          <p:cNvSpPr>
            <a:spLocks noChangeArrowheads="1"/>
          </p:cNvSpPr>
          <p:nvPr/>
        </p:nvSpPr>
        <p:spPr bwMode="auto">
          <a:xfrm>
            <a:off x="680555" y="3128030"/>
            <a:ext cx="8223271" cy="864096"/>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pPr>
            <a:r>
              <a:rPr lang="en-US" altLang="ja-JP" dirty="0" smtClean="0">
                <a:solidFill>
                  <a:schemeClr val="tx1"/>
                </a:solidFill>
                <a:latin typeface="Meiryo UI" pitchFamily="50" charset="-128"/>
                <a:ea typeface="Meiryo UI" pitchFamily="50" charset="-128"/>
                <a:cs typeface="Meiryo UI" pitchFamily="50" charset="-128"/>
              </a:rPr>
              <a:t>2018</a:t>
            </a:r>
            <a:r>
              <a:rPr lang="ja-JP" altLang="ja-JP" dirty="0">
                <a:solidFill>
                  <a:schemeClr val="tx1"/>
                </a:solidFill>
                <a:latin typeface="Meiryo UI" pitchFamily="50" charset="-128"/>
                <a:ea typeface="Meiryo UI" pitchFamily="50" charset="-128"/>
                <a:cs typeface="Meiryo UI" pitchFamily="50" charset="-128"/>
              </a:rPr>
              <a:t>年度までに現在の情報システム数（</a:t>
            </a:r>
            <a:r>
              <a:rPr lang="en-US" altLang="ja-JP" dirty="0">
                <a:solidFill>
                  <a:schemeClr val="tx1"/>
                </a:solidFill>
                <a:latin typeface="Meiryo UI" pitchFamily="50" charset="-128"/>
                <a:ea typeface="Meiryo UI" pitchFamily="50" charset="-128"/>
                <a:cs typeface="Meiryo UI" pitchFamily="50" charset="-128"/>
              </a:rPr>
              <a:t>2012</a:t>
            </a:r>
            <a:r>
              <a:rPr lang="ja-JP" altLang="ja-JP" dirty="0">
                <a:solidFill>
                  <a:schemeClr val="tx1"/>
                </a:solidFill>
                <a:latin typeface="Meiryo UI" pitchFamily="50" charset="-128"/>
                <a:ea typeface="Meiryo UI" pitchFamily="50" charset="-128"/>
                <a:cs typeface="Meiryo UI" pitchFamily="50" charset="-128"/>
              </a:rPr>
              <a:t>年度：約</a:t>
            </a:r>
            <a:r>
              <a:rPr lang="en-US" altLang="ja-JP" dirty="0">
                <a:solidFill>
                  <a:schemeClr val="tx1"/>
                </a:solidFill>
                <a:latin typeface="Meiryo UI" pitchFamily="50" charset="-128"/>
                <a:ea typeface="Meiryo UI" pitchFamily="50" charset="-128"/>
                <a:cs typeface="Meiryo UI" pitchFamily="50" charset="-128"/>
              </a:rPr>
              <a:t>1,500</a:t>
            </a:r>
            <a:r>
              <a:rPr lang="ja-JP" altLang="ja-JP" dirty="0">
                <a:solidFill>
                  <a:schemeClr val="tx1"/>
                </a:solidFill>
                <a:latin typeface="Meiryo UI" pitchFamily="50" charset="-128"/>
                <a:ea typeface="Meiryo UI" pitchFamily="50" charset="-128"/>
                <a:cs typeface="Meiryo UI" pitchFamily="50" charset="-128"/>
              </a:rPr>
              <a:t>）を半数近くまで削減、</a:t>
            </a:r>
            <a:r>
              <a:rPr lang="en-US" altLang="ja-JP" dirty="0">
                <a:solidFill>
                  <a:schemeClr val="tx1"/>
                </a:solidFill>
                <a:latin typeface="Meiryo UI" pitchFamily="50" charset="-128"/>
                <a:ea typeface="Meiryo UI" pitchFamily="50" charset="-128"/>
                <a:cs typeface="Meiryo UI" pitchFamily="50" charset="-128"/>
              </a:rPr>
              <a:t>2021</a:t>
            </a:r>
            <a:r>
              <a:rPr lang="ja-JP" altLang="ja-JP" dirty="0">
                <a:solidFill>
                  <a:schemeClr val="tx1"/>
                </a:solidFill>
                <a:latin typeface="Meiryo UI" pitchFamily="50" charset="-128"/>
                <a:ea typeface="Meiryo UI" pitchFamily="50" charset="-128"/>
                <a:cs typeface="Meiryo UI" pitchFamily="50" charset="-128"/>
              </a:rPr>
              <a:t>年度目途に、原則すべての政府情報システムを</a:t>
            </a:r>
            <a:r>
              <a:rPr lang="ja-JP" altLang="ja-JP" dirty="0" smtClean="0">
                <a:solidFill>
                  <a:schemeClr val="tx1"/>
                </a:solidFill>
                <a:latin typeface="Meiryo UI" pitchFamily="50" charset="-128"/>
                <a:ea typeface="Meiryo UI" pitchFamily="50" charset="-128"/>
                <a:cs typeface="Meiryo UI" pitchFamily="50" charset="-128"/>
              </a:rPr>
              <a:t>クラウド化、</a:t>
            </a:r>
            <a:r>
              <a:rPr lang="ja-JP" altLang="ja-JP" dirty="0">
                <a:solidFill>
                  <a:schemeClr val="tx1"/>
                </a:solidFill>
                <a:latin typeface="Meiryo UI" pitchFamily="50" charset="-128"/>
                <a:ea typeface="Meiryo UI" pitchFamily="50" charset="-128"/>
                <a:cs typeface="Meiryo UI" pitchFamily="50" charset="-128"/>
              </a:rPr>
              <a:t>運用コスト</a:t>
            </a:r>
            <a:r>
              <a:rPr lang="ja-JP" altLang="en-US" dirty="0">
                <a:solidFill>
                  <a:schemeClr val="tx1"/>
                </a:solidFill>
                <a:latin typeface="Meiryo UI" pitchFamily="50" charset="-128"/>
                <a:ea typeface="Meiryo UI" pitchFamily="50" charset="-128"/>
                <a:cs typeface="Meiryo UI" pitchFamily="50" charset="-128"/>
              </a:rPr>
              <a:t>を</a:t>
            </a:r>
            <a:r>
              <a:rPr lang="ja-JP" altLang="ja-JP" dirty="0" smtClean="0">
                <a:solidFill>
                  <a:schemeClr val="tx1"/>
                </a:solidFill>
                <a:latin typeface="Meiryo UI" pitchFamily="50" charset="-128"/>
                <a:ea typeface="Meiryo UI" pitchFamily="50" charset="-128"/>
                <a:cs typeface="Meiryo UI" pitchFamily="50" charset="-128"/>
              </a:rPr>
              <a:t>圧縮（</a:t>
            </a:r>
            <a:r>
              <a:rPr lang="ja-JP" altLang="ja-JP" dirty="0">
                <a:solidFill>
                  <a:schemeClr val="tx1"/>
                </a:solidFill>
                <a:latin typeface="Meiryo UI" pitchFamily="50" charset="-128"/>
                <a:ea typeface="Meiryo UI" pitchFamily="50" charset="-128"/>
                <a:cs typeface="Meiryo UI" pitchFamily="50" charset="-128"/>
              </a:rPr>
              <a:t>３割減を目指す）</a:t>
            </a:r>
            <a:r>
              <a:rPr lang="ja-JP" altLang="ja-JP" dirty="0" smtClean="0">
                <a:solidFill>
                  <a:schemeClr val="tx1"/>
                </a:solidFill>
              </a:rPr>
              <a:t>。</a:t>
            </a:r>
            <a:endParaRPr lang="ja-JP" altLang="ja-JP" dirty="0">
              <a:solidFill>
                <a:schemeClr val="tx1"/>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6872" y="6597352"/>
            <a:ext cx="7229424" cy="261610"/>
          </a:xfrm>
          <a:prstGeom prst="rect">
            <a:avLst/>
          </a:prstGeom>
          <a:noFill/>
        </p:spPr>
        <p:txBody>
          <a:bodyPr wrap="square" rtlCol="0">
            <a:spAutoFit/>
          </a:bodyPr>
          <a:lstStyle/>
          <a:p>
            <a:r>
              <a:rPr lang="en-US" altLang="ja-JP" sz="1100" dirty="0" smtClean="0">
                <a:latin typeface="+mn-ea"/>
              </a:rPr>
              <a:t>(*1) </a:t>
            </a:r>
            <a:r>
              <a:rPr lang="ja-JP" altLang="en-US" sz="1100" dirty="0" smtClean="0">
                <a:latin typeface="+mn-ea"/>
              </a:rPr>
              <a:t>各府省</a:t>
            </a:r>
            <a:r>
              <a:rPr lang="ja-JP" altLang="en-US" sz="1100" dirty="0">
                <a:latin typeface="+mn-ea"/>
              </a:rPr>
              <a:t>のＩＴ投資の状況等をインターネット経由で一覧性をもって国民が確認できる仕組み。</a:t>
            </a:r>
            <a:endParaRPr kumimoji="1" lang="ja-JP" altLang="en-US" sz="1100" dirty="0">
              <a:latin typeface="+mn-ea"/>
            </a:endParaRPr>
          </a:p>
        </p:txBody>
      </p:sp>
      <p:sp>
        <p:nvSpPr>
          <p:cNvPr id="15" name="フリーフォーム 14"/>
          <p:cNvSpPr/>
          <p:nvPr/>
        </p:nvSpPr>
        <p:spPr>
          <a:xfrm>
            <a:off x="683568" y="1624521"/>
            <a:ext cx="8220258" cy="514918"/>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18" name="角丸四角形 17"/>
          <p:cNvSpPr/>
          <p:nvPr/>
        </p:nvSpPr>
        <p:spPr>
          <a:xfrm>
            <a:off x="683568" y="1667821"/>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（１）利便性</a:t>
            </a:r>
            <a:r>
              <a:rPr lang="ja-JP" altLang="en-US" sz="2000" dirty="0">
                <a:solidFill>
                  <a:schemeClr val="tx1"/>
                </a:solidFill>
                <a:latin typeface="Meiryo UI" pitchFamily="50" charset="-128"/>
                <a:ea typeface="Meiryo UI" pitchFamily="50" charset="-128"/>
                <a:cs typeface="Meiryo UI" pitchFamily="50" charset="-128"/>
              </a:rPr>
              <a:t>の高い電子行政サービスの提供</a:t>
            </a:r>
          </a:p>
        </p:txBody>
      </p:sp>
      <p:sp>
        <p:nvSpPr>
          <p:cNvPr id="28" name="フリーフォーム 27"/>
          <p:cNvSpPr/>
          <p:nvPr/>
        </p:nvSpPr>
        <p:spPr>
          <a:xfrm>
            <a:off x="683568" y="2586893"/>
            <a:ext cx="8220258" cy="471619"/>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29" name="角丸四角形 28"/>
          <p:cNvSpPr/>
          <p:nvPr/>
        </p:nvSpPr>
        <p:spPr>
          <a:xfrm>
            <a:off x="683568" y="2571501"/>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（２）国</a:t>
            </a:r>
            <a:r>
              <a:rPr lang="ja-JP" altLang="en-US" sz="2000" dirty="0">
                <a:solidFill>
                  <a:schemeClr val="tx1"/>
                </a:solidFill>
                <a:latin typeface="Meiryo UI" pitchFamily="50" charset="-128"/>
                <a:ea typeface="Meiryo UI" pitchFamily="50" charset="-128"/>
                <a:cs typeface="Meiryo UI" pitchFamily="50" charset="-128"/>
              </a:rPr>
              <a:t>・地方を通じた行政情報システムの改革</a:t>
            </a:r>
          </a:p>
        </p:txBody>
      </p:sp>
      <p:sp>
        <p:nvSpPr>
          <p:cNvPr id="30" name="フリーフォーム 29"/>
          <p:cNvSpPr/>
          <p:nvPr/>
        </p:nvSpPr>
        <p:spPr>
          <a:xfrm>
            <a:off x="683568" y="4288492"/>
            <a:ext cx="8220258" cy="471618"/>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1433830" tIns="87630" rIns="87630" bIns="87630" numCol="1" spcCol="1270" anchor="t" anchorCtr="0">
            <a:noAutofit/>
          </a:bodyPr>
          <a:lstStyle/>
          <a:p>
            <a:pPr marL="171450" lvl="1" indent="-171450" algn="l" defTabSz="800100">
              <a:lnSpc>
                <a:spcPct val="90000"/>
              </a:lnSpc>
              <a:spcBef>
                <a:spcPct val="0"/>
              </a:spcBef>
              <a:spcAft>
                <a:spcPct val="15000"/>
              </a:spcAft>
              <a:buChar char="••"/>
            </a:pPr>
            <a:endParaRPr kumimoji="1" lang="ja-JP" altLang="en-US" sz="1800" kern="1200" dirty="0"/>
          </a:p>
        </p:txBody>
      </p:sp>
      <p:sp>
        <p:nvSpPr>
          <p:cNvPr id="31" name="角丸四角形 30"/>
          <p:cNvSpPr/>
          <p:nvPr/>
        </p:nvSpPr>
        <p:spPr>
          <a:xfrm>
            <a:off x="683568" y="4273100"/>
            <a:ext cx="7848872" cy="502403"/>
          </a:xfrm>
          <a:prstGeom prst="roundRect">
            <a:avLst/>
          </a:prstGeom>
          <a:noFill/>
          <a:ln>
            <a:no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pPr marL="180975" indent="-180975">
              <a:defRPr/>
            </a:pPr>
            <a:r>
              <a:rPr lang="ja-JP" altLang="en-US" sz="2000" dirty="0" smtClean="0">
                <a:solidFill>
                  <a:schemeClr val="tx1"/>
                </a:solidFill>
                <a:latin typeface="Meiryo UI" pitchFamily="50" charset="-128"/>
                <a:ea typeface="Meiryo UI" pitchFamily="50" charset="-128"/>
                <a:cs typeface="Meiryo UI" pitchFamily="50" charset="-128"/>
              </a:rPr>
              <a:t>（３）政府</a:t>
            </a:r>
            <a:r>
              <a:rPr lang="ja-JP" altLang="en-US" sz="2000" dirty="0">
                <a:solidFill>
                  <a:schemeClr val="tx1"/>
                </a:solidFill>
                <a:latin typeface="Meiryo UI" pitchFamily="50" charset="-128"/>
                <a:ea typeface="Meiryo UI" pitchFamily="50" charset="-128"/>
                <a:cs typeface="Meiryo UI" pitchFamily="50" charset="-128"/>
              </a:rPr>
              <a:t>におけるＩＴガバナンスの強化</a:t>
            </a:r>
          </a:p>
        </p:txBody>
      </p:sp>
      <p:sp>
        <p:nvSpPr>
          <p:cNvPr id="32" name="Rectangle 16"/>
          <p:cNvSpPr>
            <a:spLocks noChangeArrowheads="1"/>
          </p:cNvSpPr>
          <p:nvPr/>
        </p:nvSpPr>
        <p:spPr bwMode="auto">
          <a:xfrm>
            <a:off x="669209" y="4843452"/>
            <a:ext cx="8223271" cy="864096"/>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ja-JP" dirty="0" smtClean="0">
                <a:solidFill>
                  <a:schemeClr val="tx1"/>
                </a:solidFill>
                <a:latin typeface="Meiryo UI" pitchFamily="50" charset="-128"/>
                <a:ea typeface="Meiryo UI" pitchFamily="50" charset="-128"/>
                <a:cs typeface="Meiryo UI" pitchFamily="50" charset="-128"/>
              </a:rPr>
              <a:t>日本版</a:t>
            </a:r>
            <a:r>
              <a:rPr lang="ja-JP"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ＩＴ</a:t>
            </a:r>
            <a:r>
              <a:rPr lang="ja-JP" altLang="ja-JP" dirty="0">
                <a:solidFill>
                  <a:schemeClr val="tx1"/>
                </a:solidFill>
                <a:latin typeface="Meiryo UI" pitchFamily="50" charset="-128"/>
                <a:ea typeface="Meiryo UI" pitchFamily="50" charset="-128"/>
                <a:cs typeface="Meiryo UI" pitchFamily="50" charset="-128"/>
              </a:rPr>
              <a:t>ダッシュボード」</a:t>
            </a:r>
            <a:r>
              <a:rPr lang="ja-JP" altLang="ja-JP" dirty="0" smtClean="0">
                <a:solidFill>
                  <a:schemeClr val="tx1"/>
                </a:solidFill>
                <a:latin typeface="Meiryo UI" pitchFamily="50" charset="-128"/>
                <a:ea typeface="Meiryo UI" pitchFamily="50" charset="-128"/>
                <a:cs typeface="Meiryo UI" pitchFamily="50" charset="-128"/>
              </a:rPr>
              <a:t>（</a:t>
            </a:r>
            <a:r>
              <a:rPr lang="en-US" altLang="ja-JP" dirty="0" smtClean="0">
                <a:solidFill>
                  <a:schemeClr val="tx1"/>
                </a:solidFill>
                <a:latin typeface="Meiryo UI" pitchFamily="50" charset="-128"/>
                <a:ea typeface="Meiryo UI" pitchFamily="50" charset="-128"/>
                <a:cs typeface="Meiryo UI" pitchFamily="50" charset="-128"/>
              </a:rPr>
              <a:t>*1</a:t>
            </a:r>
            <a:r>
              <a:rPr lang="ja-JP" altLang="ja-JP" dirty="0" smtClean="0">
                <a:solidFill>
                  <a:schemeClr val="tx1"/>
                </a:solidFill>
                <a:latin typeface="Meiryo UI" pitchFamily="50" charset="-128"/>
                <a:ea typeface="Meiryo UI" pitchFamily="50" charset="-128"/>
                <a:cs typeface="Meiryo UI" pitchFamily="50" charset="-128"/>
              </a:rPr>
              <a:t>）</a:t>
            </a:r>
            <a:r>
              <a:rPr lang="ja-JP" altLang="ja-JP" dirty="0">
                <a:solidFill>
                  <a:schemeClr val="tx1"/>
                </a:solidFill>
                <a:latin typeface="Meiryo UI" pitchFamily="50" charset="-128"/>
                <a:ea typeface="Meiryo UI" pitchFamily="50" charset="-128"/>
                <a:cs typeface="Meiryo UI" pitchFamily="50" charset="-128"/>
              </a:rPr>
              <a:t>の整備を進め、</a:t>
            </a:r>
            <a:r>
              <a:rPr lang="en-US" altLang="ja-JP" dirty="0">
                <a:solidFill>
                  <a:schemeClr val="tx1"/>
                </a:solidFill>
                <a:latin typeface="Meiryo UI" pitchFamily="50" charset="-128"/>
                <a:ea typeface="Meiryo UI" pitchFamily="50" charset="-128"/>
                <a:cs typeface="Meiryo UI" pitchFamily="50" charset="-128"/>
              </a:rPr>
              <a:t>2014</a:t>
            </a:r>
            <a:r>
              <a:rPr lang="ja-JP" altLang="ja-JP" dirty="0">
                <a:solidFill>
                  <a:schemeClr val="tx1"/>
                </a:solidFill>
                <a:latin typeface="Meiryo UI" pitchFamily="50" charset="-128"/>
                <a:ea typeface="Meiryo UI" pitchFamily="50" charset="-128"/>
                <a:cs typeface="Meiryo UI" pitchFamily="50" charset="-128"/>
              </a:rPr>
              <a:t>年度から運用を</a:t>
            </a:r>
            <a:r>
              <a:rPr lang="ja-JP" altLang="ja-JP" dirty="0" smtClean="0">
                <a:solidFill>
                  <a:schemeClr val="tx1"/>
                </a:solidFill>
                <a:latin typeface="Meiryo UI" pitchFamily="50" charset="-128"/>
                <a:ea typeface="Meiryo UI" pitchFamily="50" charset="-128"/>
                <a:cs typeface="Meiryo UI" pitchFamily="50" charset="-128"/>
              </a:rPr>
              <a:t>開始</a:t>
            </a:r>
            <a:r>
              <a:rPr lang="ja-JP" altLang="en-US" dirty="0">
                <a:solidFill>
                  <a:schemeClr val="tx1"/>
                </a:solidFill>
                <a:latin typeface="Meiryo UI" pitchFamily="50" charset="-128"/>
                <a:ea typeface="Meiryo UI" pitchFamily="50" charset="-128"/>
                <a:cs typeface="Meiryo UI" pitchFamily="50" charset="-128"/>
              </a:rPr>
              <a:t>。</a:t>
            </a:r>
            <a:endParaRPr lang="en-US" altLang="ja-JP" dirty="0">
              <a:solidFill>
                <a:schemeClr val="tx1"/>
              </a:solidFill>
              <a:latin typeface="Meiryo UI" pitchFamily="50" charset="-128"/>
              <a:ea typeface="Meiryo UI" pitchFamily="50" charset="-128"/>
              <a:cs typeface="Meiryo UI" pitchFamily="50" charset="-128"/>
            </a:endParaRPr>
          </a:p>
        </p:txBody>
      </p:sp>
      <p:sp>
        <p:nvSpPr>
          <p:cNvPr id="33" name="Text Box 7"/>
          <p:cNvSpPr txBox="1">
            <a:spLocks noChangeArrowheads="1"/>
          </p:cNvSpPr>
          <p:nvPr/>
        </p:nvSpPr>
        <p:spPr bwMode="auto">
          <a:xfrm>
            <a:off x="213485" y="485292"/>
            <a:ext cx="8705566" cy="432048"/>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Ⅲ. </a:t>
            </a:r>
            <a:r>
              <a:rPr lang="ja-JP" altLang="en-US" sz="2800" dirty="0" smtClean="0"/>
              <a:t>目指す</a:t>
            </a:r>
            <a:r>
              <a:rPr lang="ja-JP" altLang="en-US" sz="2800" dirty="0"/>
              <a:t>べき社会・姿を実現するための取り組み</a:t>
            </a:r>
          </a:p>
        </p:txBody>
      </p:sp>
      <p:sp>
        <p:nvSpPr>
          <p:cNvPr id="34" name="Text Box 7"/>
          <p:cNvSpPr txBox="1">
            <a:spLocks noChangeArrowheads="1"/>
          </p:cNvSpPr>
          <p:nvPr/>
        </p:nvSpPr>
        <p:spPr bwMode="auto">
          <a:xfrm>
            <a:off x="213485" y="44624"/>
            <a:ext cx="8705566" cy="432048"/>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Ⅱ</a:t>
            </a:r>
            <a:r>
              <a:rPr lang="en-US" altLang="ja-JP" sz="2800" dirty="0"/>
              <a:t>.</a:t>
            </a:r>
            <a:r>
              <a:rPr lang="ja-JP" altLang="en-US" sz="2800" dirty="0"/>
              <a:t>目指すべき社会・姿</a:t>
            </a:r>
          </a:p>
        </p:txBody>
      </p:sp>
      <p:sp>
        <p:nvSpPr>
          <p:cNvPr id="35" name="角丸四角形 34"/>
          <p:cNvSpPr/>
          <p:nvPr/>
        </p:nvSpPr>
        <p:spPr>
          <a:xfrm>
            <a:off x="255877" y="1052737"/>
            <a:ext cx="8668906" cy="504055"/>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en-US" altLang="ja-JP" sz="20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3. </a:t>
            </a:r>
            <a:r>
              <a:rPr lang="ja-JP" altLang="en-US" sz="20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公共サービスがワンストップで誰でもどこでもいつでも受けられる社会の実現</a:t>
            </a:r>
          </a:p>
        </p:txBody>
      </p:sp>
      <p:sp>
        <p:nvSpPr>
          <p:cNvPr id="16" name="Rectangle 6"/>
          <p:cNvSpPr>
            <a:spLocks noGrp="1" noChangeArrowheads="1"/>
          </p:cNvSpPr>
          <p:nvPr>
            <p:ph type="sldNum" sz="quarter" idx="12"/>
          </p:nvPr>
        </p:nvSpPr>
        <p:spPr>
          <a:xfrm>
            <a:off x="8332216"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6</a:t>
            </a:fld>
            <a:endParaRPr lang="en-US" altLang="ja-JP" sz="1800" dirty="0" smtClean="0"/>
          </a:p>
        </p:txBody>
      </p:sp>
    </p:spTree>
    <p:extLst>
      <p:ext uri="{BB962C8B-B14F-4D97-AF65-F5344CB8AC3E}">
        <p14:creationId xmlns:p14="http://schemas.microsoft.com/office/powerpoint/2010/main" val="1588892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7"/>
          <p:cNvSpPr txBox="1">
            <a:spLocks noChangeArrowheads="1"/>
          </p:cNvSpPr>
          <p:nvPr/>
        </p:nvSpPr>
        <p:spPr bwMode="auto">
          <a:xfrm>
            <a:off x="219217" y="188640"/>
            <a:ext cx="8705566" cy="504056"/>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Ⅳ. </a:t>
            </a:r>
            <a:r>
              <a:rPr lang="ja-JP" altLang="en-US" sz="2800" dirty="0" smtClean="0"/>
              <a:t>利</a:t>
            </a:r>
            <a:r>
              <a:rPr lang="ja-JP" altLang="en-US" sz="2800" dirty="0"/>
              <a:t>活用の裾野拡大を推進するための基盤の強化</a:t>
            </a:r>
          </a:p>
        </p:txBody>
      </p:sp>
      <p:sp>
        <p:nvSpPr>
          <p:cNvPr id="8" name="角丸四角形 7"/>
          <p:cNvSpPr/>
          <p:nvPr/>
        </p:nvSpPr>
        <p:spPr>
          <a:xfrm>
            <a:off x="241883" y="884716"/>
            <a:ext cx="8689495" cy="488054"/>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smtClean="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１．人材</a:t>
            </a:r>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育成・教育</a:t>
            </a:r>
          </a:p>
        </p:txBody>
      </p:sp>
      <p:sp>
        <p:nvSpPr>
          <p:cNvPr id="9" name="角丸四角形 8"/>
          <p:cNvSpPr/>
          <p:nvPr/>
        </p:nvSpPr>
        <p:spPr>
          <a:xfrm>
            <a:off x="241883" y="2728351"/>
            <a:ext cx="8689495" cy="488054"/>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２．世界最高水準のＩＴインフラ環境の確保</a:t>
            </a:r>
          </a:p>
        </p:txBody>
      </p:sp>
      <p:sp>
        <p:nvSpPr>
          <p:cNvPr id="11" name="角丸四角形 10"/>
          <p:cNvSpPr/>
          <p:nvPr/>
        </p:nvSpPr>
        <p:spPr>
          <a:xfrm>
            <a:off x="241883" y="4019924"/>
            <a:ext cx="8689495" cy="488054"/>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３．サイバーセキュリティ</a:t>
            </a:r>
          </a:p>
        </p:txBody>
      </p:sp>
      <p:sp>
        <p:nvSpPr>
          <p:cNvPr id="13" name="角丸四角形 12"/>
          <p:cNvSpPr/>
          <p:nvPr/>
        </p:nvSpPr>
        <p:spPr>
          <a:xfrm>
            <a:off x="241883" y="5311497"/>
            <a:ext cx="8689495" cy="488054"/>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４．研究開発の推進・研究開発成果との連携</a:t>
            </a:r>
          </a:p>
        </p:txBody>
      </p:sp>
      <p:sp>
        <p:nvSpPr>
          <p:cNvPr id="16" name="Rectangle 16"/>
          <p:cNvSpPr>
            <a:spLocks noChangeArrowheads="1"/>
          </p:cNvSpPr>
          <p:nvPr/>
        </p:nvSpPr>
        <p:spPr bwMode="auto">
          <a:xfrm>
            <a:off x="219217" y="1450493"/>
            <a:ext cx="8705566" cy="1200135"/>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en-US" altLang="ja-JP" dirty="0" smtClean="0">
                <a:solidFill>
                  <a:schemeClr val="tx1"/>
                </a:solidFill>
                <a:latin typeface="Meiryo UI" pitchFamily="50" charset="-128"/>
                <a:ea typeface="Meiryo UI" pitchFamily="50" charset="-128"/>
                <a:cs typeface="Meiryo UI" pitchFamily="50" charset="-128"/>
              </a:rPr>
              <a:t>2010</a:t>
            </a:r>
            <a:r>
              <a:rPr lang="ja-JP" altLang="en-US" dirty="0">
                <a:solidFill>
                  <a:schemeClr val="tx1"/>
                </a:solidFill>
                <a:latin typeface="Meiryo UI" pitchFamily="50" charset="-128"/>
                <a:ea typeface="Meiryo UI" pitchFamily="50" charset="-128"/>
                <a:cs typeface="Meiryo UI" pitchFamily="50" charset="-128"/>
              </a:rPr>
              <a:t>年代中にはすべての小学校、中学校、高等学校、特別支援学校で教育環境の</a:t>
            </a:r>
            <a:r>
              <a:rPr lang="en-US" altLang="ja-JP" dirty="0">
                <a:solidFill>
                  <a:schemeClr val="tx1"/>
                </a:solidFill>
                <a:latin typeface="Meiryo UI" pitchFamily="50" charset="-128"/>
                <a:ea typeface="Meiryo UI" pitchFamily="50" charset="-128"/>
                <a:cs typeface="Meiryo UI" pitchFamily="50" charset="-128"/>
              </a:rPr>
              <a:t>IT</a:t>
            </a:r>
            <a:r>
              <a:rPr lang="ja-JP" altLang="en-US" dirty="0">
                <a:solidFill>
                  <a:schemeClr val="tx1"/>
                </a:solidFill>
                <a:latin typeface="Meiryo UI" pitchFamily="50" charset="-128"/>
                <a:ea typeface="Meiryo UI" pitchFamily="50" charset="-128"/>
                <a:cs typeface="Meiryo UI" pitchFamily="50" charset="-128"/>
              </a:rPr>
              <a:t>化を</a:t>
            </a:r>
            <a:r>
              <a:rPr lang="ja-JP" altLang="en-US" dirty="0" smtClean="0">
                <a:solidFill>
                  <a:schemeClr val="tx1"/>
                </a:solidFill>
                <a:latin typeface="Meiryo UI" pitchFamily="50" charset="-128"/>
                <a:ea typeface="Meiryo UI" pitchFamily="50" charset="-128"/>
                <a:cs typeface="Meiryo UI" pitchFamily="50" charset="-128"/>
              </a:rPr>
              <a:t>実現。</a:t>
            </a:r>
            <a:endParaRPr lang="ja-JP" altLang="en-US" dirty="0">
              <a:solidFill>
                <a:schemeClr val="tx1"/>
              </a:solidFill>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子供</a:t>
            </a:r>
            <a:r>
              <a:rPr lang="ja-JP" altLang="en-US" dirty="0">
                <a:solidFill>
                  <a:schemeClr val="tx1"/>
                </a:solidFill>
                <a:latin typeface="Meiryo UI" pitchFamily="50" charset="-128"/>
                <a:ea typeface="Meiryo UI" pitchFamily="50" charset="-128"/>
                <a:cs typeface="Meiryo UI" pitchFamily="50" charset="-128"/>
              </a:rPr>
              <a:t>から学生、社会人、高齢者に至るまで、年代層別に、ＩＴに関する知識を身につけるための取り組みを</a:t>
            </a:r>
            <a:r>
              <a:rPr lang="ja-JP" altLang="en-US" dirty="0" smtClean="0">
                <a:solidFill>
                  <a:schemeClr val="tx1"/>
                </a:solidFill>
                <a:latin typeface="Meiryo UI" pitchFamily="50" charset="-128"/>
                <a:ea typeface="Meiryo UI" pitchFamily="50" charset="-128"/>
                <a:cs typeface="Meiryo UI" pitchFamily="50" charset="-128"/>
              </a:rPr>
              <a:t>推進。</a:t>
            </a:r>
            <a:endParaRPr lang="ja-JP" altLang="en-US" dirty="0">
              <a:solidFill>
                <a:schemeClr val="tx1"/>
              </a:solidFill>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7" name="Rectangle 16"/>
          <p:cNvSpPr>
            <a:spLocks noChangeArrowheads="1"/>
          </p:cNvSpPr>
          <p:nvPr/>
        </p:nvSpPr>
        <p:spPr bwMode="auto">
          <a:xfrm>
            <a:off x="219217" y="3294128"/>
            <a:ext cx="8705566" cy="648073"/>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大規模</a:t>
            </a:r>
            <a:r>
              <a:rPr lang="ja-JP" altLang="en-US" dirty="0">
                <a:solidFill>
                  <a:schemeClr val="tx1"/>
                </a:solidFill>
                <a:latin typeface="Meiryo UI" pitchFamily="50" charset="-128"/>
                <a:ea typeface="Meiryo UI" pitchFamily="50" charset="-128"/>
                <a:cs typeface="Meiryo UI" pitchFamily="50" charset="-128"/>
              </a:rPr>
              <a:t>災害時にも、ＩＴ利活用が可能となるよう、強靭かつリダンダンシー（冗長的）</a:t>
            </a:r>
            <a:r>
              <a:rPr lang="ja-JP" altLang="en-US" dirty="0" smtClean="0">
                <a:solidFill>
                  <a:schemeClr val="tx1"/>
                </a:solidFill>
                <a:latin typeface="Meiryo UI" pitchFamily="50" charset="-128"/>
                <a:ea typeface="Meiryo UI" pitchFamily="50" charset="-128"/>
                <a:cs typeface="Meiryo UI" pitchFamily="50" charset="-128"/>
              </a:rPr>
              <a:t>な</a:t>
            </a:r>
            <a:endParaRPr lang="en-US" altLang="ja-JP" dirty="0">
              <a:solidFill>
                <a:schemeClr val="tx1"/>
              </a:solidFill>
              <a:latin typeface="Meiryo UI" pitchFamily="50" charset="-128"/>
              <a:ea typeface="Meiryo UI" pitchFamily="50" charset="-128"/>
              <a:cs typeface="Meiryo UI" pitchFamily="50" charset="-128"/>
            </a:endParaRPr>
          </a:p>
          <a:p>
            <a:pPr>
              <a:buClr>
                <a:srgbClr val="C00000"/>
              </a:buClr>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ＩＴ</a:t>
            </a:r>
            <a:r>
              <a:rPr lang="ja-JP" altLang="en-US" dirty="0">
                <a:solidFill>
                  <a:schemeClr val="tx1"/>
                </a:solidFill>
                <a:latin typeface="Meiryo UI" pitchFamily="50" charset="-128"/>
                <a:ea typeface="Meiryo UI" pitchFamily="50" charset="-128"/>
                <a:cs typeface="Meiryo UI" pitchFamily="50" charset="-128"/>
              </a:rPr>
              <a:t>インフラ環境を</a:t>
            </a:r>
            <a:r>
              <a:rPr lang="ja-JP" altLang="en-US" dirty="0" smtClean="0">
                <a:solidFill>
                  <a:schemeClr val="tx1"/>
                </a:solidFill>
                <a:latin typeface="Meiryo UI" pitchFamily="50" charset="-128"/>
                <a:ea typeface="Meiryo UI" pitchFamily="50" charset="-128"/>
                <a:cs typeface="Meiryo UI" pitchFamily="50" charset="-128"/>
              </a:rPr>
              <a:t>確保。</a:t>
            </a:r>
            <a:endParaRPr lang="ja-JP" altLang="en-US" dirty="0">
              <a:solidFill>
                <a:schemeClr val="tx1"/>
              </a:solidFill>
              <a:latin typeface="Meiryo UI" pitchFamily="50" charset="-128"/>
              <a:ea typeface="Meiryo UI" pitchFamily="50" charset="-128"/>
              <a:cs typeface="Meiryo UI" pitchFamily="50" charset="-128"/>
            </a:endParaRPr>
          </a:p>
        </p:txBody>
      </p:sp>
      <p:sp>
        <p:nvSpPr>
          <p:cNvPr id="18" name="Rectangle 16"/>
          <p:cNvSpPr>
            <a:spLocks noChangeArrowheads="1"/>
          </p:cNvSpPr>
          <p:nvPr/>
        </p:nvSpPr>
        <p:spPr bwMode="auto">
          <a:xfrm>
            <a:off x="221344" y="4585701"/>
            <a:ext cx="8705566" cy="648073"/>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サイバーセキュリティ戦略</a:t>
            </a:r>
            <a:r>
              <a:rPr lang="ja-JP" altLang="en-US" dirty="0" smtClean="0">
                <a:solidFill>
                  <a:schemeClr val="tx1"/>
                </a:solidFill>
                <a:latin typeface="Meiryo UI" pitchFamily="50" charset="-128"/>
                <a:ea typeface="Meiryo UI" pitchFamily="50" charset="-128"/>
                <a:cs typeface="Meiryo UI" pitchFamily="50" charset="-128"/>
              </a:rPr>
              <a:t>」に</a:t>
            </a:r>
            <a:r>
              <a:rPr lang="ja-JP" altLang="en-US" dirty="0">
                <a:solidFill>
                  <a:schemeClr val="tx1"/>
                </a:solidFill>
                <a:latin typeface="Meiryo UI" pitchFamily="50" charset="-128"/>
                <a:ea typeface="Meiryo UI" pitchFamily="50" charset="-128"/>
                <a:cs typeface="Meiryo UI" pitchFamily="50" charset="-128"/>
              </a:rPr>
              <a:t>基づき、具体的な施策を推進することを通じて</a:t>
            </a:r>
            <a:r>
              <a:rPr lang="ja-JP" altLang="en-US" dirty="0" smtClean="0">
                <a:solidFill>
                  <a:schemeClr val="tx1"/>
                </a:solidFill>
                <a:latin typeface="Meiryo UI" pitchFamily="50" charset="-128"/>
                <a:ea typeface="Meiryo UI" pitchFamily="50" charset="-128"/>
                <a:cs typeface="Meiryo UI" pitchFamily="50" charset="-128"/>
              </a:rPr>
              <a:t>、世界</a:t>
            </a:r>
            <a:r>
              <a:rPr lang="ja-JP" altLang="en-US" dirty="0">
                <a:solidFill>
                  <a:schemeClr val="tx1"/>
                </a:solidFill>
                <a:latin typeface="Meiryo UI" pitchFamily="50" charset="-128"/>
                <a:ea typeface="Meiryo UI" pitchFamily="50" charset="-128"/>
                <a:cs typeface="Meiryo UI" pitchFamily="50" charset="-128"/>
              </a:rPr>
              <a:t>を率先する強靭で活力あるサイバー空間を構築することにより「サイバーセキュリティ立国」を</a:t>
            </a:r>
            <a:r>
              <a:rPr lang="ja-JP" altLang="en-US" dirty="0" smtClean="0">
                <a:solidFill>
                  <a:schemeClr val="tx1"/>
                </a:solidFill>
                <a:latin typeface="Meiryo UI" pitchFamily="50" charset="-128"/>
                <a:ea typeface="Meiryo UI" pitchFamily="50" charset="-128"/>
                <a:cs typeface="Meiryo UI" pitchFamily="50" charset="-128"/>
              </a:rPr>
              <a:t>実現。</a:t>
            </a:r>
            <a:endParaRPr lang="ja-JP" altLang="en-US" dirty="0">
              <a:solidFill>
                <a:schemeClr val="tx1"/>
              </a:solidFill>
              <a:latin typeface="Meiryo UI" pitchFamily="50" charset="-128"/>
              <a:ea typeface="Meiryo UI" pitchFamily="50" charset="-128"/>
              <a:cs typeface="Meiryo UI" pitchFamily="50" charset="-128"/>
            </a:endParaRPr>
          </a:p>
        </p:txBody>
      </p:sp>
      <p:sp>
        <p:nvSpPr>
          <p:cNvPr id="19" name="Rectangle 16"/>
          <p:cNvSpPr>
            <a:spLocks noChangeArrowheads="1"/>
          </p:cNvSpPr>
          <p:nvPr/>
        </p:nvSpPr>
        <p:spPr bwMode="auto">
          <a:xfrm>
            <a:off x="221344" y="5877271"/>
            <a:ext cx="8705566" cy="648073"/>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総合</a:t>
            </a:r>
            <a:r>
              <a:rPr lang="ja-JP" altLang="en-US" dirty="0">
                <a:solidFill>
                  <a:schemeClr val="tx1"/>
                </a:solidFill>
                <a:latin typeface="Meiryo UI" pitchFamily="50" charset="-128"/>
                <a:ea typeface="Meiryo UI" pitchFamily="50" charset="-128"/>
                <a:cs typeface="Meiryo UI" pitchFamily="50" charset="-128"/>
              </a:rPr>
              <a:t>科学技術会議等とも連携を図りつつ、研究開発を推進、研究開発成果の国際標準に向けた取り組みを</a:t>
            </a:r>
            <a:r>
              <a:rPr lang="ja-JP" altLang="en-US" dirty="0" smtClean="0">
                <a:solidFill>
                  <a:schemeClr val="tx1"/>
                </a:solidFill>
                <a:latin typeface="Meiryo UI" pitchFamily="50" charset="-128"/>
                <a:ea typeface="Meiryo UI" pitchFamily="50" charset="-128"/>
                <a:cs typeface="Meiryo UI" pitchFamily="50" charset="-128"/>
              </a:rPr>
              <a:t>推進。</a:t>
            </a: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Rectangle 6"/>
          <p:cNvSpPr>
            <a:spLocks noGrp="1" noChangeArrowheads="1"/>
          </p:cNvSpPr>
          <p:nvPr>
            <p:ph type="sldNum" sz="quarter" idx="12"/>
          </p:nvPr>
        </p:nvSpPr>
        <p:spPr>
          <a:xfrm>
            <a:off x="8332216"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7</a:t>
            </a:fld>
            <a:endParaRPr lang="en-US" altLang="ja-JP" sz="1800" dirty="0" smtClean="0"/>
          </a:p>
        </p:txBody>
      </p:sp>
    </p:spTree>
    <p:extLst>
      <p:ext uri="{BB962C8B-B14F-4D97-AF65-F5344CB8AC3E}">
        <p14:creationId xmlns:p14="http://schemas.microsoft.com/office/powerpoint/2010/main" val="216013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7"/>
          <p:cNvSpPr txBox="1">
            <a:spLocks noChangeArrowheads="1"/>
          </p:cNvSpPr>
          <p:nvPr/>
        </p:nvSpPr>
        <p:spPr bwMode="auto">
          <a:xfrm>
            <a:off x="219217" y="188640"/>
            <a:ext cx="8705566" cy="504056"/>
          </a:xfrm>
          <a:prstGeom prst="rect">
            <a:avLst/>
          </a:prstGeom>
          <a:solidFill>
            <a:schemeClr val="accent6">
              <a:lumMod val="40000"/>
              <a:lumOff val="60000"/>
            </a:schemeClr>
          </a:solid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r>
              <a:rPr lang="en-US" altLang="ja-JP" sz="2800" dirty="0" smtClean="0"/>
              <a:t>Ⅴ. </a:t>
            </a:r>
            <a:r>
              <a:rPr lang="ja-JP" altLang="en-US" sz="2800" dirty="0" smtClean="0"/>
              <a:t>本戦略</a:t>
            </a:r>
            <a:r>
              <a:rPr lang="ja-JP" altLang="en-US" sz="2800" dirty="0"/>
              <a:t>の推進体制・推進方策</a:t>
            </a:r>
          </a:p>
        </p:txBody>
      </p:sp>
      <p:sp>
        <p:nvSpPr>
          <p:cNvPr id="10" name="角丸四角形 9"/>
          <p:cNvSpPr/>
          <p:nvPr/>
        </p:nvSpPr>
        <p:spPr>
          <a:xfrm>
            <a:off x="235288" y="884717"/>
            <a:ext cx="8689495" cy="488053"/>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１．本戦略の</a:t>
            </a:r>
            <a:r>
              <a:rPr lang="en-US" altLang="ja-JP"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PDCA</a:t>
            </a:r>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サイクル等の推進管理体制</a:t>
            </a:r>
          </a:p>
        </p:txBody>
      </p:sp>
      <p:sp>
        <p:nvSpPr>
          <p:cNvPr id="16" name="角丸四角形 15"/>
          <p:cNvSpPr/>
          <p:nvPr/>
        </p:nvSpPr>
        <p:spPr>
          <a:xfrm>
            <a:off x="251520" y="2292875"/>
            <a:ext cx="8689495" cy="488053"/>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２．目標・進捗管理における評価指標</a:t>
            </a:r>
          </a:p>
        </p:txBody>
      </p:sp>
      <p:sp>
        <p:nvSpPr>
          <p:cNvPr id="17" name="角丸四角形 16"/>
          <p:cNvSpPr/>
          <p:nvPr/>
        </p:nvSpPr>
        <p:spPr>
          <a:xfrm>
            <a:off x="251520" y="3685031"/>
            <a:ext cx="8689495" cy="488053"/>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３．規制改革と環境整備</a:t>
            </a:r>
          </a:p>
        </p:txBody>
      </p:sp>
      <p:sp>
        <p:nvSpPr>
          <p:cNvPr id="18" name="角丸四角形 17"/>
          <p:cNvSpPr/>
          <p:nvPr/>
        </p:nvSpPr>
        <p:spPr>
          <a:xfrm>
            <a:off x="251520" y="5349217"/>
            <a:ext cx="8689495" cy="488053"/>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nchor="ctr"/>
          <a:lstStyle/>
          <a:p>
            <a:r>
              <a:rPr lang="ja-JP" altLang="en-US" sz="2400" b="1" dirty="0">
                <a:solidFill>
                  <a:schemeClr val="tx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４．成功モデルの実証・展開</a:t>
            </a:r>
          </a:p>
        </p:txBody>
      </p:sp>
      <p:sp>
        <p:nvSpPr>
          <p:cNvPr id="26" name="Rectangle 16"/>
          <p:cNvSpPr>
            <a:spLocks noChangeArrowheads="1"/>
          </p:cNvSpPr>
          <p:nvPr/>
        </p:nvSpPr>
        <p:spPr bwMode="auto">
          <a:xfrm>
            <a:off x="219216" y="1484783"/>
            <a:ext cx="8924783" cy="696079"/>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政府</a:t>
            </a:r>
            <a:r>
              <a:rPr lang="ja-JP" altLang="en-US" dirty="0">
                <a:solidFill>
                  <a:schemeClr val="tx1"/>
                </a:solidFill>
                <a:latin typeface="Meiryo UI" pitchFamily="50" charset="-128"/>
                <a:ea typeface="Meiryo UI" pitchFamily="50" charset="-128"/>
                <a:cs typeface="Meiryo UI" pitchFamily="50" charset="-128"/>
              </a:rPr>
              <a:t>ＣＩＯの司令塔機能の</a:t>
            </a:r>
            <a:r>
              <a:rPr lang="ja-JP" altLang="en-US" dirty="0" smtClean="0">
                <a:solidFill>
                  <a:schemeClr val="tx1"/>
                </a:solidFill>
                <a:latin typeface="Meiryo UI" pitchFamily="50" charset="-128"/>
                <a:ea typeface="Meiryo UI" pitchFamily="50" charset="-128"/>
                <a:cs typeface="Meiryo UI" pitchFamily="50" charset="-128"/>
              </a:rPr>
              <a:t>発揮（府省横断的な推進計画の作成等）</a:t>
            </a:r>
            <a:endParaRPr lang="ja-JP" altLang="en-US" dirty="0">
              <a:solidFill>
                <a:schemeClr val="tx1"/>
              </a:solidFill>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ＩＴ</a:t>
            </a:r>
            <a:r>
              <a:rPr lang="ja-JP" altLang="en-US" dirty="0">
                <a:solidFill>
                  <a:schemeClr val="tx1"/>
                </a:solidFill>
                <a:latin typeface="Meiryo UI" pitchFamily="50" charset="-128"/>
                <a:ea typeface="Meiryo UI" pitchFamily="50" charset="-128"/>
                <a:cs typeface="Meiryo UI" pitchFamily="50" charset="-128"/>
              </a:rPr>
              <a:t>総合戦略本部における推進管理</a:t>
            </a:r>
            <a:r>
              <a:rPr lang="ja-JP" altLang="en-US" dirty="0" smtClean="0">
                <a:solidFill>
                  <a:schemeClr val="tx1"/>
                </a:solidFill>
                <a:latin typeface="Meiryo UI" pitchFamily="50" charset="-128"/>
                <a:ea typeface="Meiryo UI" pitchFamily="50" charset="-128"/>
                <a:cs typeface="Meiryo UI" pitchFamily="50" charset="-128"/>
              </a:rPr>
              <a:t>体制（政府ＣＩＯを中心とした専門調査会の設置）</a:t>
            </a:r>
            <a:endParaRPr lang="ja-JP" altLang="en-US" dirty="0">
              <a:solidFill>
                <a:schemeClr val="tx1"/>
              </a:solidFill>
              <a:latin typeface="Meiryo UI" pitchFamily="50" charset="-128"/>
              <a:ea typeface="Meiryo UI" pitchFamily="50" charset="-128"/>
              <a:cs typeface="Meiryo UI" pitchFamily="50" charset="-128"/>
            </a:endParaRPr>
          </a:p>
        </p:txBody>
      </p:sp>
      <p:sp>
        <p:nvSpPr>
          <p:cNvPr id="27" name="Rectangle 16"/>
          <p:cNvSpPr>
            <a:spLocks noChangeArrowheads="1"/>
          </p:cNvSpPr>
          <p:nvPr/>
        </p:nvSpPr>
        <p:spPr bwMode="auto">
          <a:xfrm>
            <a:off x="251519" y="2892941"/>
            <a:ext cx="8924783" cy="680077"/>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defRPr/>
            </a:pPr>
            <a:r>
              <a:rPr lang="ja-JP" altLang="en-US" dirty="0" smtClean="0">
                <a:solidFill>
                  <a:schemeClr val="tx1"/>
                </a:solidFill>
                <a:latin typeface="Meiryo UI" pitchFamily="50" charset="-128"/>
                <a:ea typeface="Meiryo UI" pitchFamily="50" charset="-128"/>
                <a:cs typeface="Meiryo UI" pitchFamily="50" charset="-128"/>
              </a:rPr>
              <a:t>可能</a:t>
            </a:r>
            <a:r>
              <a:rPr lang="ja-JP" altLang="en-US" dirty="0">
                <a:solidFill>
                  <a:schemeClr val="tx1"/>
                </a:solidFill>
                <a:latin typeface="Meiryo UI" pitchFamily="50" charset="-128"/>
                <a:ea typeface="Meiryo UI" pitchFamily="50" charset="-128"/>
                <a:cs typeface="Meiryo UI" pitchFamily="50" charset="-128"/>
              </a:rPr>
              <a:t>な限り、定量的なＫＰＩ（重要業績評価指標：</a:t>
            </a:r>
            <a:r>
              <a:rPr lang="en-US" altLang="ja-JP" dirty="0">
                <a:solidFill>
                  <a:schemeClr val="tx1"/>
                </a:solidFill>
                <a:latin typeface="Meiryo UI" pitchFamily="50" charset="-128"/>
                <a:ea typeface="Meiryo UI" pitchFamily="50" charset="-128"/>
                <a:cs typeface="Meiryo UI" pitchFamily="50" charset="-128"/>
              </a:rPr>
              <a:t>Key Performance Indicator</a:t>
            </a:r>
            <a:r>
              <a:rPr lang="ja-JP" altLang="en-US" dirty="0" smtClean="0">
                <a:solidFill>
                  <a:schemeClr val="tx1"/>
                </a:solidFill>
                <a:latin typeface="Meiryo UI" pitchFamily="50" charset="-128"/>
                <a:ea typeface="Meiryo UI" pitchFamily="50" charset="-128"/>
                <a:cs typeface="Meiryo UI" pitchFamily="50" charset="-128"/>
              </a:rPr>
              <a:t>）</a:t>
            </a:r>
            <a:endParaRPr lang="en-US" altLang="ja-JP" dirty="0" smtClean="0">
              <a:solidFill>
                <a:schemeClr val="tx1"/>
              </a:solidFill>
              <a:latin typeface="Meiryo UI" pitchFamily="50" charset="-128"/>
              <a:ea typeface="Meiryo UI" pitchFamily="50" charset="-128"/>
              <a:cs typeface="Meiryo UI" pitchFamily="50" charset="-128"/>
            </a:endParaRPr>
          </a:p>
          <a:p>
            <a:pPr>
              <a:buClr>
                <a:srgbClr val="C00000"/>
              </a:buClr>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を</a:t>
            </a:r>
            <a:r>
              <a:rPr lang="ja-JP" altLang="en-US" dirty="0">
                <a:solidFill>
                  <a:schemeClr val="tx1"/>
                </a:solidFill>
                <a:latin typeface="Meiryo UI" pitchFamily="50" charset="-128"/>
                <a:ea typeface="Meiryo UI" pitchFamily="50" charset="-128"/>
                <a:cs typeface="Meiryo UI" pitchFamily="50" charset="-128"/>
              </a:rPr>
              <a:t>設定し、推進管理</a:t>
            </a:r>
          </a:p>
        </p:txBody>
      </p:sp>
      <p:sp>
        <p:nvSpPr>
          <p:cNvPr id="28" name="Rectangle 16"/>
          <p:cNvSpPr>
            <a:spLocks noChangeArrowheads="1"/>
          </p:cNvSpPr>
          <p:nvPr/>
        </p:nvSpPr>
        <p:spPr bwMode="auto">
          <a:xfrm>
            <a:off x="251519" y="4285097"/>
            <a:ext cx="8924783" cy="952107"/>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pPr>
            <a:r>
              <a:rPr lang="ja-JP" altLang="en-US" dirty="0" smtClean="0">
                <a:solidFill>
                  <a:schemeClr val="tx1"/>
                </a:solidFill>
                <a:latin typeface="Meiryo UI" pitchFamily="50" charset="-128"/>
                <a:ea typeface="Meiryo UI" pitchFamily="50" charset="-128"/>
                <a:cs typeface="Meiryo UI" pitchFamily="50" charset="-128"/>
              </a:rPr>
              <a:t>規制</a:t>
            </a:r>
            <a:r>
              <a:rPr lang="ja-JP" altLang="en-US" dirty="0">
                <a:solidFill>
                  <a:schemeClr val="tx1"/>
                </a:solidFill>
                <a:latin typeface="Meiryo UI" pitchFamily="50" charset="-128"/>
                <a:ea typeface="Meiryo UI" pitchFamily="50" charset="-128"/>
                <a:cs typeface="Meiryo UI" pitchFamily="50" charset="-128"/>
              </a:rPr>
              <a:t>改革会議と</a:t>
            </a:r>
            <a:r>
              <a:rPr lang="ja-JP" altLang="en-US" dirty="0" smtClean="0">
                <a:solidFill>
                  <a:schemeClr val="tx1"/>
                </a:solidFill>
                <a:latin typeface="Meiryo UI" pitchFamily="50" charset="-128"/>
                <a:ea typeface="Meiryo UI" pitchFamily="50" charset="-128"/>
                <a:cs typeface="Meiryo UI" pitchFamily="50" charset="-128"/>
              </a:rPr>
              <a:t>連携し取組み</a:t>
            </a:r>
            <a:r>
              <a:rPr lang="ja-JP" altLang="en-US" dirty="0">
                <a:solidFill>
                  <a:schemeClr val="tx1"/>
                </a:solidFill>
                <a:latin typeface="Meiryo UI" pitchFamily="50" charset="-128"/>
                <a:ea typeface="Meiryo UI" pitchFamily="50" charset="-128"/>
                <a:cs typeface="Meiryo UI" pitchFamily="50" charset="-128"/>
              </a:rPr>
              <a:t>を推進</a:t>
            </a:r>
            <a:r>
              <a:rPr lang="ja-JP" altLang="en-US" dirty="0" smtClean="0">
                <a:solidFill>
                  <a:schemeClr val="tx1"/>
                </a:solidFill>
                <a:latin typeface="Meiryo UI" pitchFamily="50" charset="-128"/>
                <a:ea typeface="Meiryo UI" pitchFamily="50" charset="-128"/>
                <a:cs typeface="Meiryo UI" pitchFamily="50" charset="-128"/>
              </a:rPr>
              <a:t>。</a:t>
            </a:r>
            <a:r>
              <a:rPr lang="ja-JP" altLang="ja-JP" dirty="0" smtClean="0">
                <a:solidFill>
                  <a:schemeClr val="tx1"/>
                </a:solidFill>
                <a:latin typeface="Meiryo UI" pitchFamily="50" charset="-128"/>
                <a:ea typeface="Meiryo UI" pitchFamily="50" charset="-128"/>
                <a:cs typeface="Meiryo UI" pitchFamily="50" charset="-128"/>
              </a:rPr>
              <a:t>本年中</a:t>
            </a:r>
            <a:r>
              <a:rPr lang="ja-JP" altLang="ja-JP" dirty="0">
                <a:solidFill>
                  <a:schemeClr val="tx1"/>
                </a:solidFill>
                <a:latin typeface="Meiryo UI" pitchFamily="50" charset="-128"/>
                <a:ea typeface="Meiryo UI" pitchFamily="50" charset="-128"/>
                <a:cs typeface="Meiryo UI" pitchFamily="50" charset="-128"/>
              </a:rPr>
              <a:t>を目途に、「ＩＴ利活用の裾野拡大のため</a:t>
            </a:r>
            <a:r>
              <a:rPr lang="ja-JP" altLang="ja-JP" dirty="0" smtClean="0">
                <a:solidFill>
                  <a:schemeClr val="tx1"/>
                </a:solidFill>
                <a:latin typeface="Meiryo UI" pitchFamily="50" charset="-128"/>
                <a:ea typeface="Meiryo UI" pitchFamily="50" charset="-128"/>
                <a:cs typeface="Meiryo UI" pitchFamily="50" charset="-128"/>
              </a:rPr>
              <a:t>の</a:t>
            </a:r>
            <a:endParaRPr lang="en-US" altLang="ja-JP" dirty="0" smtClean="0">
              <a:solidFill>
                <a:schemeClr val="tx1"/>
              </a:solidFill>
              <a:latin typeface="Meiryo UI" pitchFamily="50" charset="-128"/>
              <a:ea typeface="Meiryo UI" pitchFamily="50" charset="-128"/>
              <a:cs typeface="Meiryo UI" pitchFamily="50" charset="-128"/>
            </a:endParaRPr>
          </a:p>
          <a:p>
            <a:pPr>
              <a:buClr>
                <a:srgbClr val="C00000"/>
              </a:buClr>
            </a:pPr>
            <a:r>
              <a:rPr lang="ja-JP" altLang="en-US" dirty="0" smtClean="0">
                <a:solidFill>
                  <a:schemeClr val="tx1"/>
                </a:solidFill>
                <a:latin typeface="Meiryo UI" pitchFamily="50" charset="-128"/>
                <a:ea typeface="Meiryo UI" pitchFamily="50" charset="-128"/>
                <a:cs typeface="Meiryo UI" pitchFamily="50" charset="-128"/>
              </a:rPr>
              <a:t>　　</a:t>
            </a:r>
            <a:r>
              <a:rPr lang="ja-JP" altLang="ja-JP" dirty="0" smtClean="0">
                <a:solidFill>
                  <a:schemeClr val="tx1"/>
                </a:solidFill>
                <a:latin typeface="Meiryo UI" pitchFamily="50" charset="-128"/>
                <a:ea typeface="Meiryo UI" pitchFamily="50" charset="-128"/>
                <a:cs typeface="Meiryo UI" pitchFamily="50" charset="-128"/>
              </a:rPr>
              <a:t>規制</a:t>
            </a:r>
            <a:r>
              <a:rPr lang="ja-JP" altLang="ja-JP" dirty="0">
                <a:solidFill>
                  <a:schemeClr val="tx1"/>
                </a:solidFill>
                <a:latin typeface="Meiryo UI" pitchFamily="50" charset="-128"/>
                <a:ea typeface="Meiryo UI" pitchFamily="50" charset="-128"/>
                <a:cs typeface="Meiryo UI" pitchFamily="50" charset="-128"/>
              </a:rPr>
              <a:t>制度改革集中アクションプラン」（仮称）を策定。　</a:t>
            </a:r>
            <a:endParaRPr lang="en-US" altLang="ja-JP" dirty="0" smtClean="0">
              <a:solidFill>
                <a:schemeClr val="tx1"/>
              </a:solidFill>
              <a:latin typeface="Meiryo UI" pitchFamily="50" charset="-128"/>
              <a:ea typeface="Meiryo UI" pitchFamily="50" charset="-128"/>
              <a:cs typeface="Meiryo UI" pitchFamily="50" charset="-128"/>
            </a:endParaRPr>
          </a:p>
          <a:p>
            <a:pPr marL="285750" indent="-285750">
              <a:buClr>
                <a:srgbClr val="C00000"/>
              </a:buClr>
              <a:buFont typeface="Wingdings" pitchFamily="2" charset="2"/>
              <a:buChar char="Ø"/>
            </a:pPr>
            <a:r>
              <a:rPr lang="ja-JP" altLang="en-US" dirty="0" smtClean="0">
                <a:solidFill>
                  <a:schemeClr val="tx1"/>
                </a:solidFill>
                <a:latin typeface="Meiryo UI" pitchFamily="50" charset="-128"/>
                <a:ea typeface="Meiryo UI" pitchFamily="50" charset="-128"/>
                <a:cs typeface="Meiryo UI" pitchFamily="50" charset="-128"/>
              </a:rPr>
              <a:t>併せてＩＴ利活用を推進するための法的措置（「基本法」）の検討</a:t>
            </a:r>
            <a:endParaRPr lang="en-US" altLang="ja-JP" dirty="0" smtClean="0">
              <a:solidFill>
                <a:schemeClr val="tx1"/>
              </a:solidFill>
              <a:latin typeface="Meiryo UI" pitchFamily="50" charset="-128"/>
              <a:ea typeface="Meiryo UI" pitchFamily="50" charset="-128"/>
              <a:cs typeface="Meiryo UI" pitchFamily="50" charset="-128"/>
            </a:endParaRPr>
          </a:p>
        </p:txBody>
      </p:sp>
      <p:sp>
        <p:nvSpPr>
          <p:cNvPr id="29" name="Rectangle 16"/>
          <p:cNvSpPr>
            <a:spLocks noChangeArrowheads="1"/>
          </p:cNvSpPr>
          <p:nvPr/>
        </p:nvSpPr>
        <p:spPr bwMode="auto">
          <a:xfrm>
            <a:off x="251519" y="5949280"/>
            <a:ext cx="8784977" cy="768087"/>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285750" indent="-285750">
              <a:buClr>
                <a:srgbClr val="C00000"/>
              </a:buClr>
              <a:buFont typeface="Wingdings" pitchFamily="2" charset="2"/>
              <a:buChar char="Ø"/>
            </a:pPr>
            <a:r>
              <a:rPr lang="ja-JP" altLang="en-US" dirty="0" smtClean="0">
                <a:solidFill>
                  <a:schemeClr val="tx1"/>
                </a:solidFill>
                <a:latin typeface="Meiryo UI" pitchFamily="50" charset="-128"/>
                <a:ea typeface="Meiryo UI" pitchFamily="50" charset="-128"/>
                <a:cs typeface="Meiryo UI" pitchFamily="50" charset="-128"/>
              </a:rPr>
              <a:t>ＩＴ</a:t>
            </a:r>
            <a:r>
              <a:rPr lang="ja-JP" altLang="en-US" dirty="0">
                <a:solidFill>
                  <a:schemeClr val="tx1"/>
                </a:solidFill>
                <a:latin typeface="Meiryo UI" pitchFamily="50" charset="-128"/>
                <a:ea typeface="Meiryo UI" pitchFamily="50" charset="-128"/>
                <a:cs typeface="Meiryo UI" pitchFamily="50" charset="-128"/>
              </a:rPr>
              <a:t>総合戦略本部において、課題や地域を特定し、各省の政策資源を集中的に投入し</a:t>
            </a:r>
            <a:r>
              <a:rPr lang="ja-JP" altLang="en-US" dirty="0" smtClean="0">
                <a:solidFill>
                  <a:schemeClr val="tx1"/>
                </a:solidFill>
                <a:latin typeface="Meiryo UI" pitchFamily="50" charset="-128"/>
                <a:ea typeface="Meiryo UI" pitchFamily="50" charset="-128"/>
                <a:cs typeface="Meiryo UI" pitchFamily="50" charset="-128"/>
              </a:rPr>
              <a:t>、</a:t>
            </a:r>
            <a:endParaRPr lang="en-US" altLang="ja-JP" dirty="0">
              <a:solidFill>
                <a:schemeClr val="tx1"/>
              </a:solidFill>
              <a:latin typeface="Meiryo UI" pitchFamily="50" charset="-128"/>
              <a:ea typeface="Meiryo UI" pitchFamily="50" charset="-128"/>
              <a:cs typeface="Meiryo UI" pitchFamily="50" charset="-128"/>
            </a:endParaRPr>
          </a:p>
          <a:p>
            <a:pPr>
              <a:buClr>
                <a:srgbClr val="C00000"/>
              </a:buClr>
            </a:pPr>
            <a:r>
              <a:rPr lang="ja-JP" altLang="en-US" dirty="0" smtClean="0">
                <a:solidFill>
                  <a:schemeClr val="tx1"/>
                </a:solidFill>
                <a:latin typeface="Meiryo UI" pitchFamily="50" charset="-128"/>
                <a:ea typeface="Meiryo UI" pitchFamily="50" charset="-128"/>
                <a:cs typeface="Meiryo UI" pitchFamily="50" charset="-128"/>
              </a:rPr>
              <a:t>　　国家</a:t>
            </a:r>
            <a:r>
              <a:rPr lang="ja-JP" altLang="en-US" dirty="0">
                <a:solidFill>
                  <a:schemeClr val="tx1"/>
                </a:solidFill>
                <a:latin typeface="Meiryo UI" pitchFamily="50" charset="-128"/>
                <a:ea typeface="Meiryo UI" pitchFamily="50" charset="-128"/>
                <a:cs typeface="Meiryo UI" pitchFamily="50" charset="-128"/>
              </a:rPr>
              <a:t>プロジェクトとして推進し、成功モデルの実証・提示、国際</a:t>
            </a:r>
            <a:r>
              <a:rPr lang="ja-JP" altLang="en-US" dirty="0" smtClean="0">
                <a:solidFill>
                  <a:schemeClr val="tx1"/>
                </a:solidFill>
                <a:latin typeface="Meiryo UI" pitchFamily="50" charset="-128"/>
                <a:ea typeface="Meiryo UI" pitchFamily="50" charset="-128"/>
                <a:cs typeface="Meiryo UI" pitchFamily="50" charset="-128"/>
              </a:rPr>
              <a:t>展開</a:t>
            </a:r>
            <a:endParaRPr lang="ja-JP" altLang="ja-JP" dirty="0">
              <a:solidFill>
                <a:schemeClr val="tx1"/>
              </a:solidFill>
              <a:latin typeface="Meiryo UI" pitchFamily="50" charset="-128"/>
              <a:ea typeface="Meiryo UI" pitchFamily="50" charset="-128"/>
              <a:cs typeface="Meiryo UI" pitchFamily="50" charset="-128"/>
            </a:endParaRPr>
          </a:p>
        </p:txBody>
      </p:sp>
      <p:sp>
        <p:nvSpPr>
          <p:cNvPr id="13" name="Rectangle 6"/>
          <p:cNvSpPr>
            <a:spLocks noGrp="1" noChangeArrowheads="1"/>
          </p:cNvSpPr>
          <p:nvPr>
            <p:ph type="sldNum" sz="quarter" idx="12"/>
          </p:nvPr>
        </p:nvSpPr>
        <p:spPr>
          <a:xfrm>
            <a:off x="8332216" y="6453336"/>
            <a:ext cx="776288" cy="404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eaLnBrk="1" hangingPunct="1"/>
            <a:fld id="{4C1486FB-5816-4927-95C7-5D231B656F9E}" type="slidenum">
              <a:rPr lang="en-US" altLang="ja-JP" sz="1800" smtClean="0"/>
              <a:pPr eaLnBrk="1" hangingPunct="1"/>
              <a:t>8</a:t>
            </a:fld>
            <a:endParaRPr lang="en-US" altLang="ja-JP" sz="1800" dirty="0" smtClean="0"/>
          </a:p>
        </p:txBody>
      </p:sp>
    </p:spTree>
    <p:extLst>
      <p:ext uri="{BB962C8B-B14F-4D97-AF65-F5344CB8AC3E}">
        <p14:creationId xmlns:p14="http://schemas.microsoft.com/office/powerpoint/2010/main" val="1934173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99"/>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rgbClr val="CCFF99"/>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1011</TotalTime>
  <Words>1169</Words>
  <Application>Microsoft Office PowerPoint</Application>
  <PresentationFormat>画面に合わせる (4:3)</PresentationFormat>
  <Paragraphs>158</Paragraphs>
  <Slides>10</Slides>
  <Notes>10</Notes>
  <HiddenSlides>0</HiddenSlides>
  <MMClips>0</MMClips>
  <ScaleCrop>false</ScaleCrop>
  <HeadingPairs>
    <vt:vector size="4" baseType="variant">
      <vt:variant>
        <vt:lpstr>テーマ</vt:lpstr>
      </vt:variant>
      <vt:variant>
        <vt:i4>2</vt:i4>
      </vt:variant>
      <vt:variant>
        <vt:lpstr>スライド タイトル</vt:lpstr>
      </vt:variant>
      <vt:variant>
        <vt:i4>10</vt:i4>
      </vt:variant>
    </vt:vector>
  </HeadingPairs>
  <TitlesOfParts>
    <vt:vector size="12" baseType="lpstr">
      <vt:lpstr>標準デザイン</vt:lpstr>
      <vt:lpstr>3_標準デザイン</vt:lpstr>
      <vt:lpstr>PowerPoint プレゼンテーション</vt:lpstr>
      <vt:lpstr>PowerPoint プレゼンテーション</vt:lpstr>
      <vt:lpstr>「世界最先端ＩＴ国家創造」宣言(案)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高野　侑子</dc:creator>
  <cp:lastModifiedBy>高野　侑子</cp:lastModifiedBy>
  <cp:revision>1</cp:revision>
  <cp:lastPrinted>2013-05-23T10:13:16Z</cp:lastPrinted>
  <dcterms:created xsi:type="dcterms:W3CDTF">2012-12-27T09:50:22Z</dcterms:created>
  <dcterms:modified xsi:type="dcterms:W3CDTF">2013-06-12T10:34:58Z</dcterms:modified>
</cp:coreProperties>
</file>