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57" r:id="rId2"/>
    <p:sldId id="265" r:id="rId3"/>
    <p:sldId id="266" r:id="rId4"/>
    <p:sldId id="264" r:id="rId5"/>
  </p:sldIdLst>
  <p:sldSz cx="9906000" cy="6858000" type="A4"/>
  <p:notesSz cx="6807200" cy="9945688"/>
  <p:defaultTextStyle>
    <a:defPPr>
      <a:defRPr lang="ko-KR"/>
    </a:defPPr>
    <a:lvl1pPr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1pPr>
    <a:lvl2pPr marL="33627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2pPr>
    <a:lvl3pPr marL="672541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3pPr>
    <a:lvl4pPr marL="100881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4pPr>
    <a:lvl5pPr marL="1345082" algn="ctr" rtl="0" fontAlgn="base" latinLnBrk="1">
      <a:spcBef>
        <a:spcPct val="0"/>
      </a:spcBef>
      <a:spcAft>
        <a:spcPct val="0"/>
      </a:spcAft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5pPr>
    <a:lvl6pPr marL="1681353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6pPr>
    <a:lvl7pPr marL="201762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7pPr>
    <a:lvl8pPr marL="2353894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8pPr>
    <a:lvl9pPr marL="2690165" algn="l" defTabSz="672541" rtl="0" eaLnBrk="1" latinLnBrk="0" hangingPunct="1">
      <a:defRPr sz="1800" kern="1200">
        <a:solidFill>
          <a:schemeClr val="tx1"/>
        </a:solidFill>
        <a:latin typeface="ＤＦＧ華康ゴシック体W5" pitchFamily="50" charset="-128"/>
        <a:ea typeface="ＤＦＧ華康ゴシック体W5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216469E-EC6C-40AC-A117-E342A30599F9}">
          <p14:sldIdLst>
            <p14:sldId id="257"/>
            <p14:sldId id="265"/>
            <p14:sldId id="266"/>
            <p14:sldId id="264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4180">
          <p15:clr>
            <a:srgbClr val="A4A3A4"/>
          </p15:clr>
        </p15:guide>
        <p15:guide id="2" pos="59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5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FF"/>
    <a:srgbClr val="336699"/>
    <a:srgbClr val="E2D9B6"/>
    <a:srgbClr val="EAEAEA"/>
    <a:srgbClr val="003366"/>
    <a:srgbClr val="FF9933"/>
    <a:srgbClr val="DDDDDD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7292A2E-F333-43FB-9621-5CBBE7FDCDCB}" styleName="淡色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淡色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中間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中間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濃色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淡色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淡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淡色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C083E6E3-FA7D-4D7B-A595-EF9225AFEA82}" styleName="淡色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93D81CF-94F2-401A-BA57-92F5A7B2D0C5}" styleName="中間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7B26C5-4107-4FEC-AEDC-1716B250A1EF}" styleName="淡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淡色 2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中間 3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中間 3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82" autoAdjust="0"/>
    <p:restoredTop sz="99486" autoAdjust="0"/>
  </p:normalViewPr>
  <p:slideViewPr>
    <p:cSldViewPr>
      <p:cViewPr varScale="1">
        <p:scale>
          <a:sx n="96" d="100"/>
          <a:sy n="96" d="100"/>
        </p:scale>
        <p:origin x="-642" y="-96"/>
      </p:cViewPr>
      <p:guideLst>
        <p:guide orient="horz" pos="4180"/>
        <p:guide pos="5984"/>
      </p:guideLst>
    </p:cSldViewPr>
  </p:slideViewPr>
  <p:outlineViewPr>
    <p:cViewPr>
      <p:scale>
        <a:sx n="33" d="100"/>
        <a:sy n="33" d="100"/>
      </p:scale>
      <p:origin x="24" y="137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1400"/>
    </p:cViewPr>
  </p:sorterViewPr>
  <p:notesViewPr>
    <p:cSldViewPr>
      <p:cViewPr varScale="1">
        <p:scale>
          <a:sx n="91" d="100"/>
          <a:sy n="91" d="100"/>
        </p:scale>
        <p:origin x="-2772" y="-102"/>
      </p:cViewPr>
      <p:guideLst>
        <p:guide orient="horz" pos="313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pPr>
              <a:defRPr/>
            </a:pPr>
            <a:fld id="{434E4037-DC3D-481B-8B35-43134549800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56961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60261" y="3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70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8025" y="744538"/>
            <a:ext cx="5391150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745" y="4724210"/>
            <a:ext cx="4989714" cy="447710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l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0261" y="9451499"/>
            <a:ext cx="2946945" cy="49419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5512" tIns="47758" rIns="95512" bIns="47758" numCol="1" anchor="b" anchorCtr="0" compatLnSpc="1">
            <a:prstTxWarp prst="textNoShape">
              <a:avLst/>
            </a:prstTxWarp>
          </a:bodyPr>
          <a:lstStyle>
            <a:lvl1pPr algn="r" defTabSz="955663">
              <a:defRPr kumimoji="1" sz="1100" smtClean="0">
                <a:latin typeface="ＭＳ Ｐ明朝" pitchFamily="18" charset="-128"/>
                <a:ea typeface="ＭＳ Ｐ明朝" pitchFamily="18" charset="-128"/>
              </a:defRPr>
            </a:lvl1pPr>
          </a:lstStyle>
          <a:p>
            <a:pPr>
              <a:defRPr/>
            </a:pPr>
            <a:fld id="{7743D88F-1C60-4A18-8316-3E48C676585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6096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1pPr>
    <a:lvl2pPr marL="33627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2pPr>
    <a:lvl3pPr marL="672541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3pPr>
    <a:lvl4pPr marL="100881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4pPr>
    <a:lvl5pPr marL="1345082" algn="l" rtl="0" eaLnBrk="0" fontAlgn="base" latinLnBrk="1" hangingPunct="0">
      <a:spcBef>
        <a:spcPct val="30000"/>
      </a:spcBef>
      <a:spcAft>
        <a:spcPct val="0"/>
      </a:spcAft>
      <a:defRPr kumimoji="1" sz="900" kern="1200">
        <a:solidFill>
          <a:schemeClr val="tx1"/>
        </a:solidFill>
        <a:latin typeface="ＭＳ Ｐ明朝" pitchFamily="18" charset="-128"/>
        <a:ea typeface="ＭＳ Ｐ明朝" pitchFamily="18" charset="-128"/>
        <a:cs typeface="+mn-cs"/>
      </a:defRPr>
    </a:lvl5pPr>
    <a:lvl6pPr marL="1681353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6pPr>
    <a:lvl7pPr marL="201762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7pPr>
    <a:lvl8pPr marL="2353894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8pPr>
    <a:lvl9pPr marL="2690165" algn="l" defTabSz="672541" rtl="0" eaLnBrk="1" latinLnBrk="0" hangingPunct="1">
      <a:defRPr kumimoji="1"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88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989995" y="5134039"/>
            <a:ext cx="6419106" cy="437233"/>
          </a:xfrm>
          <a:ln w="12700" cap="sq">
            <a:headEnd type="none" w="sm" len="sm"/>
            <a:tailEnd type="none" w="sm" len="sm"/>
          </a:ln>
        </p:spPr>
        <p:txBody>
          <a:bodyPr wrap="square" lIns="67245" rIns="67245" anchorCtr="0">
            <a:spAutoFit/>
          </a:bodyPr>
          <a:lstStyle>
            <a:lvl1pPr marL="0" indent="0" algn="l">
              <a:lnSpc>
                <a:spcPct val="100000"/>
              </a:lnSpc>
              <a:spcBef>
                <a:spcPct val="0"/>
              </a:spcBef>
              <a:buFont typeface="平成明朝" pitchFamily="17" charset="-128"/>
              <a:buNone/>
              <a:defRPr sz="2400">
                <a:solidFill>
                  <a:schemeClr val="bg2">
                    <a:lumMod val="50000"/>
                    <a:lumOff val="50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サブタイトルの書式設定</a:t>
            </a:r>
          </a:p>
        </p:txBody>
      </p:sp>
      <p:sp>
        <p:nvSpPr>
          <p:cNvPr id="1914885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2971800" y="3035389"/>
            <a:ext cx="6359403" cy="560343"/>
          </a:xfrm>
          <a:ln w="12700" cap="sq">
            <a:headEnd type="none" w="sm" len="sm"/>
            <a:tailEnd type="none" w="sm" len="sm"/>
          </a:ln>
        </p:spPr>
        <p:txBody>
          <a:bodyPr wrap="square" lIns="67245" tIns="33622" rIns="67245" bIns="33622" anchor="b">
            <a:spAutoFit/>
          </a:bodyPr>
          <a:lstStyle>
            <a:lvl1pPr algn="l">
              <a:defRPr sz="3200" b="1" i="0">
                <a:solidFill>
                  <a:srgbClr val="404040"/>
                </a:solidFill>
                <a:latin typeface="メイリオ"/>
                <a:ea typeface="メイリオ"/>
                <a:cs typeface="メイリオ"/>
              </a:defRPr>
            </a:lvl1pPr>
          </a:lstStyle>
          <a:p>
            <a:r>
              <a:rPr lang="ja-JP" altLang="en-US" dirty="0"/>
              <a:t>マスタ</a:t>
            </a:r>
            <a:r>
              <a:rPr lang="en-US" altLang="ja-JP" dirty="0"/>
              <a:t> </a:t>
            </a:r>
            <a:r>
              <a:rPr lang="ja-JP" altLang="en-US" dirty="0"/>
              <a:t>タイトルの書式設定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4697" y="169366"/>
            <a:ext cx="9134339" cy="585081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272626"/>
            <a:ext cx="4515242" cy="5138501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982586" y="1272626"/>
            <a:ext cx="4515243" cy="2457263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982586" y="3930482"/>
            <a:ext cx="4515243" cy="2480645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652962-3989-4FF4-990D-68B87D3CA273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2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t" anchorCtr="0"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200"/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168A96-8FC6-49A7-AAFF-8891F4FD4FE2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12708" y="2225443"/>
            <a:ext cx="7090465" cy="1913424"/>
          </a:xfrm>
        </p:spPr>
        <p:txBody>
          <a:bodyPr/>
          <a:lstStyle>
            <a:lvl1pPr algn="l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112708" y="4431965"/>
            <a:ext cx="7090465" cy="1501093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11" name="正方形/長方形 10"/>
          <p:cNvSpPr/>
          <p:nvPr userDrawn="1"/>
        </p:nvSpPr>
        <p:spPr bwMode="auto">
          <a:xfrm>
            <a:off x="1752600" y="2198705"/>
            <a:ext cx="154210" cy="3744895"/>
          </a:xfrm>
          <a:prstGeom prst="rect">
            <a:avLst/>
          </a:prstGeom>
          <a:solidFill>
            <a:srgbClr val="1F497D"/>
          </a:solidFill>
          <a:ln w="38100" cap="sq" cmpd="sng" algn="ctr">
            <a:solidFill>
              <a:srgbClr val="1F497D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95441" y="1021902"/>
            <a:ext cx="8307732" cy="2139643"/>
          </a:xfrm>
        </p:spPr>
        <p:txBody>
          <a:bodyPr/>
          <a:lstStyle>
            <a:lvl1pPr algn="ctr">
              <a:defRPr sz="4400" b="0" cap="none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N W6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95441" y="3589473"/>
            <a:ext cx="8307732" cy="2343585"/>
          </a:xfrm>
        </p:spPr>
        <p:txBody>
          <a:bodyPr anchor="ctr"/>
          <a:lstStyle>
            <a:lvl1pPr marL="0" indent="0" algn="ctr">
              <a:buNone/>
              <a:defRPr sz="2600">
                <a:solidFill>
                  <a:schemeClr val="bg2">
                    <a:lumMod val="75000"/>
                    <a:lumOff val="25000"/>
                  </a:schemeClr>
                </a:solidFill>
                <a:latin typeface="Franklin Gothic Demi" pitchFamily="34" charset="0"/>
                <a:ea typeface="ヒラギノ角ゴ Pro W6"/>
              </a:defRPr>
            </a:lvl1pPr>
            <a:lvl2pPr marL="336271" indent="0">
              <a:buNone/>
              <a:defRPr sz="1300"/>
            </a:lvl2pPr>
            <a:lvl3pPr marL="672541" indent="0">
              <a:buNone/>
              <a:defRPr sz="1200"/>
            </a:lvl3pPr>
            <a:lvl4pPr marL="1008812" indent="0">
              <a:buNone/>
              <a:defRPr sz="1000"/>
            </a:lvl4pPr>
            <a:lvl5pPr marL="1345082" indent="0">
              <a:buNone/>
              <a:defRPr sz="1000"/>
            </a:lvl5pPr>
            <a:lvl6pPr marL="1681353" indent="0">
              <a:buNone/>
              <a:defRPr sz="1000"/>
            </a:lvl6pPr>
            <a:lvl7pPr marL="2017624" indent="0">
              <a:buNone/>
              <a:defRPr sz="1000"/>
            </a:lvl7pPr>
            <a:lvl8pPr marL="2353894" indent="0">
              <a:buNone/>
              <a:defRPr sz="1000"/>
            </a:lvl8pPr>
            <a:lvl9pPr marL="2690165" indent="0">
              <a:buNone/>
              <a:defRPr sz="1000"/>
            </a:lvl9pPr>
          </a:lstStyle>
          <a:p>
            <a:pPr lvl="0"/>
            <a:r>
              <a:rPr lang="ja-JP" altLang="en-US" dirty="0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7F7E3-2EA5-4E0E-99DF-9D27F789031C}" type="slidenum">
              <a:rPr lang="ja-JP" altLang="en-US"/>
              <a:pPr/>
              <a:t>‹#›</a:t>
            </a:fld>
            <a:endParaRPr lang="en-US" altLang="ja-JP"/>
          </a:p>
        </p:txBody>
      </p:sp>
      <p:sp>
        <p:nvSpPr>
          <p:cNvPr id="5" name="正方形/長方形 4"/>
          <p:cNvSpPr/>
          <p:nvPr userDrawn="1"/>
        </p:nvSpPr>
        <p:spPr bwMode="auto">
          <a:xfrm>
            <a:off x="0" y="0"/>
            <a:ext cx="9906000" cy="1128884"/>
          </a:xfrm>
          <a:prstGeom prst="rect">
            <a:avLst/>
          </a:prstGeom>
          <a:solidFill>
            <a:srgbClr val="FFFFFF"/>
          </a:solidFill>
          <a:ln w="38100" cap="sq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none" lIns="67254" tIns="33627" rIns="67254" bIns="33627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672541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ＤＦＧ華康ゴシック体W5" pitchFamily="50" charset="-128"/>
              <a:ea typeface="ＤＦＧ華康ゴシック体W5" pitchFamily="50" charset="-128"/>
            </a:endParaRPr>
          </a:p>
        </p:txBody>
      </p:sp>
      <p:sp>
        <p:nvSpPr>
          <p:cNvPr id="6" name="Rectangle 15"/>
          <p:cNvSpPr>
            <a:spLocks noChangeArrowheads="1"/>
          </p:cNvSpPr>
          <p:nvPr userDrawn="1"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51414" y="1322775"/>
            <a:ext cx="4515242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2586" y="1322775"/>
            <a:ext cx="4515243" cy="508835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143000"/>
            <a:ext cx="9183247" cy="25146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3810001"/>
            <a:ext cx="9182040" cy="260112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15789" y="1322775"/>
            <a:ext cx="9183247" cy="119687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15789" y="2733616"/>
            <a:ext cx="9182040" cy="3677511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6C6A59-D97A-40CC-8D04-C7788F30EB56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9EB0C9-E24B-463D-BB62-FF98DEA61778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D94DB2-09C9-4810-9F23-4FAAE8E978D7}" type="slidenum">
              <a:rPr lang="ja-JP" altLang="en-US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3871" name="Rectangle 15"/>
          <p:cNvSpPr>
            <a:spLocks noChangeArrowheads="1"/>
          </p:cNvSpPr>
          <p:nvPr/>
        </p:nvSpPr>
        <p:spPr bwMode="auto">
          <a:xfrm>
            <a:off x="0" y="1"/>
            <a:ext cx="9906000" cy="2285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  <a:headEnd type="none" w="sm" len="sm"/>
            <a:tailEnd type="none" w="sm" len="sm"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lIns="67254" tIns="33627" rIns="67254" bIns="33627" anchor="ctr"/>
          <a:lstStyle/>
          <a:p>
            <a:pPr algn="r">
              <a:defRPr/>
            </a:pPr>
            <a:r>
              <a:rPr lang="ja-JP" altLang="en-US" sz="1200" b="1" i="0" dirty="0" smtClean="0">
                <a:latin typeface="メイリオ"/>
                <a:ea typeface="メイリオ"/>
                <a:cs typeface="メイリオ"/>
              </a:rPr>
              <a:t>オープンデータ流通推進コンソーシアム</a:t>
            </a:r>
            <a:endParaRPr lang="en-US" altLang="ja-JP" sz="1200" b="1" i="0" dirty="0">
              <a:latin typeface="メイリオ"/>
              <a:ea typeface="メイリオ"/>
              <a:cs typeface="メイリオ"/>
            </a:endParaRPr>
          </a:p>
        </p:txBody>
      </p:sp>
      <p:sp>
        <p:nvSpPr>
          <p:cNvPr id="1913859" name="Line 3"/>
          <p:cNvSpPr>
            <a:spLocks noChangeShapeType="1"/>
          </p:cNvSpPr>
          <p:nvPr/>
        </p:nvSpPr>
        <p:spPr bwMode="auto">
          <a:xfrm>
            <a:off x="0" y="6576804"/>
            <a:ext cx="9906000" cy="0"/>
          </a:xfrm>
          <a:prstGeom prst="line">
            <a:avLst/>
          </a:prstGeom>
          <a:noFill/>
          <a:ln w="12700" cap="sq" cmpd="sng" algn="ctr">
            <a:solidFill>
              <a:srgbClr val="40404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1414" y="1143000"/>
            <a:ext cx="9146415" cy="5268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3622" rIns="0" bIns="3362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191386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99036" y="6602804"/>
            <a:ext cx="406964" cy="25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7245" tIns="33622" rIns="67245" bIns="33622" numCol="1" anchor="b" anchorCtr="0" compatLnSpc="1">
            <a:prstTxWarp prst="textNoShape">
              <a:avLst/>
            </a:prstTxWarp>
          </a:bodyPr>
          <a:lstStyle>
            <a:lvl1pPr algn="r">
              <a:defRPr kumimoji="1" sz="1100">
                <a:solidFill>
                  <a:srgbClr val="336699"/>
                </a:solidFill>
                <a:latin typeface="Arial" charset="0"/>
                <a:ea typeface="굴림" pitchFamily="34" charset="-127"/>
              </a:defRPr>
            </a:lvl1pPr>
          </a:lstStyle>
          <a:p>
            <a:fld id="{4AB2DD74-10E0-4AB2-B6D0-27B412D7252C}" type="slidenum">
              <a:rPr lang="ja-JP" altLang="en-US" smtClean="0"/>
              <a:pPr/>
              <a:t>‹#›</a:t>
            </a:fld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87642" y="304800"/>
            <a:ext cx="9134339" cy="581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ja-JP" altLang="en-US" dirty="0" smtClean="0"/>
              <a:t>マスタ タイトルの書式設定</a:t>
            </a:r>
          </a:p>
        </p:txBody>
      </p:sp>
      <p:sp>
        <p:nvSpPr>
          <p:cNvPr id="1913873" name="Text Box 17"/>
          <p:cNvSpPr txBox="1">
            <a:spLocks noChangeArrowheads="1"/>
          </p:cNvSpPr>
          <p:nvPr/>
        </p:nvSpPr>
        <p:spPr bwMode="auto">
          <a:xfrm>
            <a:off x="217155" y="6638448"/>
            <a:ext cx="4037531" cy="221799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67254" tIns="33627" rIns="67254" bIns="33627">
            <a:spAutoFit/>
          </a:bodyPr>
          <a:lstStyle/>
          <a:p>
            <a:pPr>
              <a:defRPr/>
            </a:pP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© 2014 Open Data Promotion Consortium</a:t>
            </a:r>
            <a:r>
              <a:rPr lang="en-US" altLang="ja-JP" sz="1000" b="1" baseline="0" dirty="0" smtClean="0">
                <a:solidFill>
                  <a:srgbClr val="353535"/>
                </a:solidFill>
                <a:latin typeface="Arial" charset="0"/>
              </a:rPr>
              <a:t>.</a:t>
            </a:r>
            <a:r>
              <a:rPr lang="en-US" altLang="ja-JP" sz="1000" b="1" dirty="0" smtClean="0">
                <a:solidFill>
                  <a:srgbClr val="353535"/>
                </a:solidFill>
                <a:latin typeface="Arial" charset="0"/>
              </a:rPr>
              <a:t> </a:t>
            </a:r>
            <a:r>
              <a:rPr lang="en-US" altLang="ja-JP" sz="1000" b="1" dirty="0">
                <a:solidFill>
                  <a:srgbClr val="353535"/>
                </a:solidFill>
                <a:latin typeface="Arial" charset="0"/>
              </a:rPr>
              <a:t>All Rights Reserved.</a:t>
            </a:r>
          </a:p>
        </p:txBody>
      </p:sp>
      <p:sp>
        <p:nvSpPr>
          <p:cNvPr id="9" name="Line 3"/>
          <p:cNvSpPr>
            <a:spLocks noChangeShapeType="1"/>
          </p:cNvSpPr>
          <p:nvPr/>
        </p:nvSpPr>
        <p:spPr bwMode="auto">
          <a:xfrm>
            <a:off x="0" y="990600"/>
            <a:ext cx="9906000" cy="0"/>
          </a:xfrm>
          <a:prstGeom prst="line">
            <a:avLst/>
          </a:prstGeom>
          <a:noFill/>
          <a:ln w="12700" cap="sq" cmpd="sng" algn="ctr">
            <a:solidFill>
              <a:schemeClr val="bg2">
                <a:lumMod val="75000"/>
                <a:lumOff val="2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wrap="none" lIns="67254" tIns="33627" rIns="67254" bIns="33627" anchor="ctr"/>
          <a:lstStyle/>
          <a:p>
            <a:pPr>
              <a:defRPr/>
            </a:pPr>
            <a:endParaRPr lang="ja-JP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2" r:id="rId2"/>
    <p:sldLayoutId id="2147483673" r:id="rId3"/>
    <p:sldLayoutId id="2147483702" r:id="rId4"/>
    <p:sldLayoutId id="2147483674" r:id="rId5"/>
    <p:sldLayoutId id="2147483689" r:id="rId6"/>
    <p:sldLayoutId id="2147483705" r:id="rId7"/>
    <p:sldLayoutId id="2147483676" r:id="rId8"/>
    <p:sldLayoutId id="2147483677" r:id="rId9"/>
    <p:sldLayoutId id="2147483684" r:id="rId10"/>
  </p:sldLayoutIdLst>
  <p:hf hdr="0" ftr="0" dt="0"/>
  <p:txStyles>
    <p:titleStyle>
      <a:lvl1pPr algn="l" defTabSz="972616" rtl="0" eaLnBrk="0" fontAlgn="base" hangingPunct="0">
        <a:spcBef>
          <a:spcPct val="0"/>
        </a:spcBef>
        <a:spcAft>
          <a:spcPct val="0"/>
        </a:spcAft>
        <a:defRPr kumimoji="1" sz="2600" baseline="0">
          <a:solidFill>
            <a:schemeClr val="bg2">
              <a:lumMod val="75000"/>
              <a:lumOff val="25000"/>
            </a:schemeClr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2pPr>
      <a:lvl3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3pPr>
      <a:lvl4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4pPr>
      <a:lvl5pPr algn="l" defTabSz="972616" rtl="0" eaLnBrk="0" fontAlgn="base" hangingPunct="0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Franklin Gothic Demi" pitchFamily="34" charset="0"/>
          <a:ea typeface="ＤＦＧ平成ゴシック体W7" pitchFamily="50" charset="-128"/>
        </a:defRPr>
      </a:lvl5pPr>
      <a:lvl6pPr marL="33627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6pPr>
      <a:lvl7pPr marL="672541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7pPr>
      <a:lvl8pPr marL="100881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8pPr>
      <a:lvl9pPr marL="1345082" algn="l" defTabSz="972616" rtl="0" fontAlgn="base">
        <a:spcBef>
          <a:spcPct val="0"/>
        </a:spcBef>
        <a:spcAft>
          <a:spcPct val="0"/>
        </a:spcAft>
        <a:defRPr kumimoji="1" sz="3500">
          <a:solidFill>
            <a:schemeClr val="tx1"/>
          </a:solidFill>
          <a:latin typeface="ＤＦＧ平成ゴシック体W7" pitchFamily="50" charset="-128"/>
          <a:ea typeface="ＤＦＧ平成ゴシック体W7" pitchFamily="50" charset="-128"/>
        </a:defRPr>
      </a:lvl9pPr>
    </p:titleStyle>
    <p:bodyStyle>
      <a:lvl1pPr marL="326930" indent="-326930" algn="l" defTabSz="972616" rtl="0" eaLnBrk="1" fontAlgn="base" hangingPunct="1">
        <a:spcBef>
          <a:spcPct val="50000"/>
        </a:spcBef>
        <a:spcAft>
          <a:spcPct val="0"/>
        </a:spcAft>
        <a:buClr>
          <a:schemeClr val="accent2"/>
        </a:buClr>
        <a:buFont typeface="平成明朝" pitchFamily="17" charset="-128"/>
        <a:buChar char="■"/>
        <a:tabLst>
          <a:tab pos="775291" algn="l"/>
        </a:tabLst>
        <a:defRPr kumimoji="1" sz="2100" b="0" i="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533400" indent="-177800" algn="l" defTabSz="972616" rtl="0" eaLnBrk="0" fontAlgn="base" hangingPunct="0">
        <a:spcBef>
          <a:spcPct val="35000"/>
        </a:spcBef>
        <a:spcAft>
          <a:spcPct val="0"/>
        </a:spcAft>
        <a:buClr>
          <a:schemeClr val="bg1"/>
        </a:buClr>
        <a:buSzPct val="75000"/>
        <a:buFont typeface="ヒラギノ角ゴ ProN W3"/>
        <a:buChar char="▶"/>
        <a:tabLst>
          <a:tab pos="533400" algn="l"/>
        </a:tabLst>
        <a:defRPr kumimoji="1" sz="18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622300" indent="-88900" algn="l" defTabSz="972616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charset="2"/>
        <a:buChar char=""/>
        <a:tabLst>
          <a:tab pos="622300" algn="l"/>
        </a:tabLst>
        <a:defRPr kumimoji="1" sz="15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923925" indent="-200025" algn="l" defTabSz="972616" rtl="0" eaLnBrk="0" fontAlgn="base" hangingPunct="0">
        <a:spcBef>
          <a:spcPct val="20000"/>
        </a:spcBef>
        <a:spcAft>
          <a:spcPct val="0"/>
        </a:spcAft>
        <a:buClr>
          <a:schemeClr val="accent3"/>
        </a:buClr>
        <a:buFont typeface="Wingdings" charset="2"/>
        <a:buChar char="u"/>
        <a:tabLst>
          <a:tab pos="924744" algn="l"/>
        </a:tabLst>
        <a:defRPr kumimoji="1" sz="13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990130" indent="0" algn="l" defTabSz="972616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tabLst>
          <a:tab pos="990130" algn="l"/>
        </a:tabLst>
        <a:defRPr kumimoji="1" sz="1200" baseline="0">
          <a:solidFill>
            <a:srgbClr val="464646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322369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6pPr>
      <a:lvl7pPr marL="265864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7pPr>
      <a:lvl8pPr marL="2994910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8pPr>
      <a:lvl9pPr marL="3331181" indent="-242862" algn="l" defTabSz="972616" rtl="0" fontAlgn="base">
        <a:spcBef>
          <a:spcPct val="20000"/>
        </a:spcBef>
        <a:spcAft>
          <a:spcPct val="0"/>
        </a:spcAft>
        <a:buClr>
          <a:schemeClr val="tx1"/>
        </a:buClr>
        <a:tabLst>
          <a:tab pos="775291" algn="l"/>
        </a:tabLst>
        <a:defRPr kumimoji="1">
          <a:solidFill>
            <a:srgbClr val="336699"/>
          </a:solidFill>
          <a:latin typeface="+mn-lt"/>
          <a:ea typeface="ＤＦＧ平成ゴシック体W3" pitchFamily="50" charset="-128"/>
        </a:defRPr>
      </a:lvl9pPr>
    </p:bodyStyle>
    <p:otherStyle>
      <a:defPPr>
        <a:defRPr lang="ja-JP"/>
      </a:defPPr>
      <a:lvl1pPr marL="0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3627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72541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81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45082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81353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1762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53894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90165" algn="l" defTabSz="672541" rtl="0" eaLnBrk="1" latinLnBrk="0" hangingPunct="1"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sz="quarter" idx="1"/>
          </p:nvPr>
        </p:nvSpPr>
        <p:spPr>
          <a:xfrm>
            <a:off x="2989995" y="5134039"/>
            <a:ext cx="6419106" cy="683454"/>
          </a:xfrm>
        </p:spPr>
        <p:txBody>
          <a:bodyPr/>
          <a:lstStyle/>
          <a:p>
            <a:r>
              <a:rPr lang="en-US" altLang="ja-JP" sz="2000" dirty="0" smtClean="0"/>
              <a:t>2014.05.29</a:t>
            </a:r>
            <a:r>
              <a:rPr lang="ja-JP" altLang="en-US" sz="2000" dirty="0" smtClean="0"/>
              <a:t/>
            </a:r>
            <a:br>
              <a:rPr lang="ja-JP" altLang="en-US" sz="2000" dirty="0" smtClean="0"/>
            </a:br>
            <a:r>
              <a:rPr lang="ja-JP" altLang="en-US" sz="2000" dirty="0" smtClean="0"/>
              <a:t>オープンデータ流通推進コンソーシアム 事務局</a:t>
            </a:r>
            <a:endParaRPr lang="en-US" altLang="ja-JP" sz="2000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ctrTitle" sz="quarter"/>
          </p:nvPr>
        </p:nvSpPr>
        <p:spPr>
          <a:xfrm>
            <a:off x="2971800" y="3363421"/>
            <a:ext cx="6427985" cy="929675"/>
          </a:xfrm>
        </p:spPr>
        <p:txBody>
          <a:bodyPr/>
          <a:lstStyle/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オープンデータ流通推進コンソーシアム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/>
            </a:r>
            <a:b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</a:b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平成</a:t>
            </a:r>
            <a:r>
              <a:rPr lang="en-US" altLang="ja-JP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年度検討事項（案）</a:t>
            </a:r>
            <a:endParaRPr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" y="1447800"/>
            <a:ext cx="2286000" cy="2097740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3048000" y="1981200"/>
            <a:ext cx="6858000" cy="369332"/>
          </a:xfrm>
          <a:prstGeom prst="rect">
            <a:avLst/>
          </a:prstGeom>
          <a:solidFill>
            <a:schemeClr val="bg1"/>
          </a:solidFill>
          <a:ln>
            <a:solidFill>
              <a:srgbClr val="1F497D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平成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25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年度第</a:t>
            </a:r>
            <a:r>
              <a:rPr kumimoji="1" lang="en-US" altLang="ja-JP" dirty="0" smtClean="0">
                <a:latin typeface="ヒラギノ角ゴ ProN W6"/>
                <a:ea typeface="ヒラギノ角ゴ ProN W6"/>
                <a:cs typeface="ヒラギノ角ゴ ProN W6"/>
              </a:rPr>
              <a:t>4</a:t>
            </a:r>
            <a:r>
              <a:rPr kumimoji="1" lang="ja-JP" altLang="en-US" dirty="0" smtClean="0">
                <a:latin typeface="ヒラギノ角ゴ ProN W6"/>
                <a:ea typeface="ヒラギノ角ゴ ProN W6"/>
                <a:cs typeface="ヒラギノ角ゴ ProN W6"/>
              </a:rPr>
              <a:t>回技術委員会</a:t>
            </a:r>
          </a:p>
        </p:txBody>
      </p:sp>
      <p:sp>
        <p:nvSpPr>
          <p:cNvPr id="8" name="Text Box 785"/>
          <p:cNvSpPr txBox="1">
            <a:spLocks noChangeArrowheads="1"/>
          </p:cNvSpPr>
          <p:nvPr/>
        </p:nvSpPr>
        <p:spPr bwMode="auto">
          <a:xfrm>
            <a:off x="8755694" y="195513"/>
            <a:ext cx="1058430" cy="276999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defTabSz="957263" eaLnBrk="0" hangingPunct="0"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9572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dirty="0" smtClean="0">
                <a:solidFill>
                  <a:schemeClr val="bg2"/>
                </a:solidFill>
              </a:rPr>
              <a:t>資料</a:t>
            </a:r>
            <a:r>
              <a:rPr lang="en-US" altLang="ja-JP" smtClean="0">
                <a:solidFill>
                  <a:schemeClr val="bg2"/>
                </a:solidFill>
              </a:rPr>
              <a:t>4-6</a:t>
            </a:r>
            <a:endParaRPr lang="en-US" altLang="ja-JP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96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平成</a:t>
            </a:r>
            <a:r>
              <a:rPr kumimoji="1" lang="en-US" altLang="ja-JP" dirty="0" smtClean="0"/>
              <a:t>26</a:t>
            </a:r>
            <a:r>
              <a:rPr kumimoji="1" lang="ja-JP" altLang="en-US" dirty="0" smtClean="0"/>
              <a:t>年度検討事項案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255" indent="-457200">
              <a:buFont typeface="+mj-lt"/>
              <a:buAutoNum type="arabicPeriod"/>
            </a:pPr>
            <a:r>
              <a:rPr lang="ja-JP" altLang="en-US" dirty="0"/>
              <a:t>メタデータの記述方法に関する調査・検討</a:t>
            </a:r>
          </a:p>
          <a:p>
            <a:pPr marL="606425" lvl="1" indent="-342900"/>
            <a:r>
              <a:rPr lang="ja-JP" altLang="en-US" dirty="0"/>
              <a:t>下記に挙げるような、メタデータを記述する際に自明でない事項について、</a:t>
            </a:r>
            <a:br>
              <a:rPr lang="ja-JP" altLang="en-US" dirty="0"/>
            </a:br>
            <a:r>
              <a:rPr lang="ja-JP" altLang="en-US" dirty="0"/>
              <a:t>効率的な、またはわかりやすい記述方法を検討する。</a:t>
            </a:r>
          </a:p>
          <a:p>
            <a:pPr marL="695325" lvl="2" indent="-342900"/>
            <a:r>
              <a:rPr lang="ja-JP" altLang="en-US" dirty="0"/>
              <a:t>単位つき数値の記述方法</a:t>
            </a:r>
          </a:p>
          <a:p>
            <a:pPr marL="695325" lvl="2" indent="-342900"/>
            <a:r>
              <a:rPr lang="ja-JP" altLang="en-US" dirty="0"/>
              <a:t>属性値として漢字とひらがな（よみがな）を共存させる場合の記述方法</a:t>
            </a:r>
          </a:p>
          <a:p>
            <a:pPr marL="695325" lvl="2" indent="-342900"/>
            <a:r>
              <a:rPr lang="ja-JP" altLang="en-US" dirty="0"/>
              <a:t>データへ</a:t>
            </a:r>
            <a:r>
              <a:rPr lang="ja-JP" altLang="en-US" dirty="0" smtClean="0"/>
              <a:t>の効率的な識別子の付与方法</a:t>
            </a:r>
            <a:endParaRPr lang="ja-JP" altLang="en-US" dirty="0"/>
          </a:p>
          <a:p>
            <a:pPr marL="695325" lvl="2" indent="-342900"/>
            <a:r>
              <a:rPr lang="ja-JP" altLang="en-US" dirty="0"/>
              <a:t>メタデータの効率的な付与</a:t>
            </a:r>
            <a:r>
              <a:rPr lang="ja-JP" altLang="en-US" dirty="0" smtClean="0"/>
              <a:t>方法</a:t>
            </a:r>
            <a:endParaRPr lang="ja-JP" altLang="en-US" dirty="0"/>
          </a:p>
          <a:p>
            <a:pPr marL="695325" lvl="2" indent="-342900"/>
            <a:r>
              <a:rPr lang="ja-JP" altLang="en-US" dirty="0" smtClean="0"/>
              <a:t>リアルタイムデータ</a:t>
            </a:r>
            <a:r>
              <a:rPr lang="ja-JP" altLang="en-US" dirty="0"/>
              <a:t>の記述</a:t>
            </a:r>
            <a:r>
              <a:rPr lang="ja-JP" altLang="en-US" dirty="0" smtClean="0"/>
              <a:t>方法</a:t>
            </a:r>
          </a:p>
          <a:p>
            <a:pPr marL="695325" lvl="2" indent="-342900"/>
            <a:endParaRPr lang="ja-JP" altLang="en-US" dirty="0"/>
          </a:p>
          <a:p>
            <a:pPr marL="514255" indent="-457200">
              <a:buFont typeface="+mj-lt"/>
              <a:buAutoNum type="arabicPeriod"/>
            </a:pPr>
            <a:r>
              <a:rPr lang="ja-JP" altLang="en-US" dirty="0" smtClean="0"/>
              <a:t>情報</a:t>
            </a:r>
            <a:r>
              <a:rPr lang="ja-JP" altLang="en-US" dirty="0"/>
              <a:t>流通連携基盤システムの普及ツールに関する調査・検討</a:t>
            </a:r>
          </a:p>
          <a:p>
            <a:pPr marL="606425" lvl="1" indent="-342900"/>
            <a:r>
              <a:rPr lang="ja-JP" altLang="en-US" dirty="0"/>
              <a:t>情報流通連携基盤システムの導入障壁を軽減させるようなツールを整備する。</a:t>
            </a:r>
          </a:p>
          <a:p>
            <a:pPr marL="695325" lvl="2" indent="-342900"/>
            <a:r>
              <a:rPr lang="ja-JP" altLang="en-US" dirty="0"/>
              <a:t>参照実装</a:t>
            </a:r>
            <a:r>
              <a:rPr lang="ja-JP" altLang="en-US" dirty="0" smtClean="0"/>
              <a:t>パッケージ</a:t>
            </a:r>
            <a:endParaRPr lang="ja-JP" altLang="en-US" dirty="0"/>
          </a:p>
          <a:p>
            <a:pPr marL="695325" lvl="2" indent="-342900"/>
            <a:r>
              <a:rPr lang="ja-JP" altLang="en-US" dirty="0"/>
              <a:t>ボキャブラリ管理</a:t>
            </a:r>
            <a:r>
              <a:rPr lang="ja-JP" altLang="en-US" dirty="0" smtClean="0"/>
              <a:t>ツール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27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平成</a:t>
            </a:r>
            <a:r>
              <a:rPr lang="en-US" altLang="ja-JP" dirty="0"/>
              <a:t>26</a:t>
            </a:r>
            <a:r>
              <a:rPr lang="ja-JP" altLang="en-US" dirty="0"/>
              <a:t>年度検討事項案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kumimoji="1" lang="ja-JP" altLang="en-US" dirty="0" smtClean="0"/>
              <a:t>オープンデータ化指標</a:t>
            </a:r>
          </a:p>
          <a:p>
            <a:pPr lvl="1"/>
            <a:r>
              <a:rPr lang="ja-JP" altLang="en-US" dirty="0"/>
              <a:t>オープンデータの取組状況</a:t>
            </a:r>
            <a:r>
              <a:rPr lang="ja-JP" altLang="en-US" dirty="0" smtClean="0"/>
              <a:t>を（技術的に）評価</a:t>
            </a:r>
            <a:r>
              <a:rPr lang="ja-JP" altLang="en-US" dirty="0"/>
              <a:t>する</a:t>
            </a:r>
            <a:r>
              <a:rPr lang="ja-JP" altLang="en-US" dirty="0" smtClean="0"/>
              <a:t>指標</a:t>
            </a:r>
          </a:p>
          <a:p>
            <a:pPr lvl="1"/>
            <a:r>
              <a:rPr lang="ja-JP" altLang="en-US" dirty="0" smtClean="0"/>
              <a:t>平成</a:t>
            </a:r>
            <a:r>
              <a:rPr lang="en-US" altLang="ja-JP" dirty="0" smtClean="0"/>
              <a:t>25</a:t>
            </a:r>
            <a:r>
              <a:rPr lang="ja-JP" altLang="en-US" dirty="0" smtClean="0"/>
              <a:t>年度第</a:t>
            </a:r>
            <a:r>
              <a:rPr lang="en-US" altLang="ja-JP" dirty="0" smtClean="0"/>
              <a:t>2</a:t>
            </a:r>
            <a:r>
              <a:rPr lang="ja-JP" altLang="en-US" dirty="0" smtClean="0"/>
              <a:t>回委員会の素案をベースに検討を進める</a:t>
            </a:r>
          </a:p>
          <a:p>
            <a:pPr lvl="2"/>
            <a:r>
              <a:rPr lang="ja-JP" altLang="en-US" dirty="0" smtClean="0"/>
              <a:t>素案</a:t>
            </a:r>
            <a:r>
              <a:rPr lang="en-US" altLang="ja-JP" dirty="0" smtClean="0"/>
              <a:t>: Open </a:t>
            </a:r>
            <a:r>
              <a:rPr lang="en-US" altLang="ja-JP" dirty="0"/>
              <a:t>Data </a:t>
            </a:r>
            <a:r>
              <a:rPr lang="en-US" altLang="ja-JP" dirty="0" smtClean="0"/>
              <a:t>Certificate</a:t>
            </a:r>
            <a:r>
              <a:rPr lang="ja-JP" altLang="en-US" dirty="0" smtClean="0"/>
              <a:t>に日本独自の課題とオープンデータ化ガイドの内容を追記</a:t>
            </a:r>
            <a:endParaRPr lang="ja-JP" altLang="en-US" dirty="0"/>
          </a:p>
          <a:p>
            <a:pPr lvl="1"/>
            <a:endParaRPr kumimoji="1" lang="ja-JP" altLang="en-US" dirty="0" smtClean="0"/>
          </a:p>
          <a:p>
            <a:pPr marL="457200" indent="-457200">
              <a:buFont typeface="+mj-lt"/>
              <a:buAutoNum type="arabicPeriod" startAt="3"/>
            </a:pPr>
            <a:r>
              <a:rPr kumimoji="1" lang="ja-JP" altLang="en-US" dirty="0" smtClean="0"/>
              <a:t>既存成果のブラッシュアップ</a:t>
            </a:r>
          </a:p>
          <a:p>
            <a:pPr marL="606425" lvl="1" indent="-342900"/>
            <a:r>
              <a:rPr lang="ja-JP" altLang="en-US" dirty="0"/>
              <a:t>情報流通連携基盤システム外部仕様書、オープンデータ化ガイド（技術編）に関するコメント結果を反映</a:t>
            </a:r>
          </a:p>
          <a:p>
            <a:pPr marL="606425" lvl="1" indent="-342900"/>
            <a:r>
              <a:rPr lang="ja-JP" altLang="en-US" dirty="0"/>
              <a:t>チェックツールの</a:t>
            </a:r>
            <a:r>
              <a:rPr lang="ja-JP" altLang="en-US" dirty="0" smtClean="0"/>
              <a:t>整備</a:t>
            </a:r>
          </a:p>
          <a:p>
            <a:pPr marL="606425" lvl="1" indent="-342900"/>
            <a:endParaRPr kumimoji="1" lang="ja-JP" altLang="en-US" dirty="0" smtClean="0"/>
          </a:p>
          <a:p>
            <a:pPr marL="457200" indent="-457200">
              <a:buFont typeface="+mj-lt"/>
              <a:buAutoNum type="arabicPeriod" startAt="3"/>
            </a:pPr>
            <a:r>
              <a:rPr lang="ja-JP" altLang="en-US" dirty="0" smtClean="0"/>
              <a:t>成果の国際展開</a:t>
            </a:r>
            <a:endParaRPr lang="en-US" altLang="ja-JP" dirty="0" smtClean="0"/>
          </a:p>
          <a:p>
            <a:pPr marL="606425" lvl="1" indent="-342900"/>
            <a:r>
              <a:rPr lang="ja-JP" altLang="en-US" dirty="0" smtClean="0"/>
              <a:t>国際標準化の推進方法の検討（</a:t>
            </a:r>
            <a:r>
              <a:rPr lang="en-US" altLang="ja-JP" dirty="0" smtClean="0"/>
              <a:t>ITU-T</a:t>
            </a:r>
            <a:r>
              <a:rPr lang="ja-JP" altLang="en-US" dirty="0" smtClean="0"/>
              <a:t>や</a:t>
            </a:r>
            <a:r>
              <a:rPr lang="en-US" altLang="ja-JP" dirty="0" smtClean="0"/>
              <a:t>W3C</a:t>
            </a:r>
            <a:r>
              <a:rPr lang="ja-JP" altLang="en-US" dirty="0" smtClean="0"/>
              <a:t>などへの参加・関与の在り方など）</a:t>
            </a:r>
            <a:endParaRPr lang="en-US" altLang="ja-JP" dirty="0" smtClean="0"/>
          </a:p>
          <a:p>
            <a:pPr marL="606425" lvl="1" indent="-342900"/>
            <a:r>
              <a:rPr lang="ja-JP" altLang="en-US" dirty="0" smtClean="0"/>
              <a:t>これまでの成果を活用し、国際標準化に向けた国際展開活動を開始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168A96-8FC6-49A7-AAFF-8891F4FD4FE2}" type="slidenum">
              <a:rPr lang="ja-JP" altLang="en-US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2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10000" y="2743200"/>
            <a:ext cx="2286000" cy="20977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PER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ＤＦＧ華康ゴシック体W5" pitchFamily="50" charset="-128"/>
            <a:ea typeface="ＤＦＧ華康ゴシック体W5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 algn="l">
          <a:defRPr kumimoji="1" dirty="0" smtClean="0">
            <a:solidFill>
              <a:schemeClr val="bg2"/>
            </a:solidFill>
            <a:latin typeface="メイリオ" panose="020B0604030504040204" pitchFamily="50" charset="-128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>
    <a:extraClrScheme>
      <a:clrScheme name="SUPERP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CCFF"/>
        </a:accent1>
        <a:accent2>
          <a:srgbClr val="00FFCC"/>
        </a:accent2>
        <a:accent3>
          <a:srgbClr val="AAB8E2"/>
        </a:accent3>
        <a:accent4>
          <a:srgbClr val="DADADA"/>
        </a:accent4>
        <a:accent5>
          <a:srgbClr val="AAE2FF"/>
        </a:accent5>
        <a:accent6>
          <a:srgbClr val="00E7B9"/>
        </a:accent6>
        <a:hlink>
          <a:srgbClr val="FF33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UPERP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UPERP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169</Words>
  <Application>Microsoft Office PowerPoint</Application>
  <PresentationFormat>A4 210 x 297 mm</PresentationFormat>
  <Paragraphs>32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SUPERP</vt:lpstr>
      <vt:lpstr>オープンデータ流通推進コンソーシアム 平成26年度検討事項（案）</vt:lpstr>
      <vt:lpstr>平成26年度検討事項案</vt:lpstr>
      <vt:lpstr>平成26年度検討事項案</vt:lpstr>
      <vt:lpstr>PowerPoint プレゼンテーション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2013-01-10T00:12:03Z</dcterms:created>
  <dcterms:modified xsi:type="dcterms:W3CDTF">2014-05-27T12:08:34Z</dcterms:modified>
</cp:coreProperties>
</file>