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64" r:id="rId11"/>
  </p:sldIdLst>
  <p:sldSz cx="9906000" cy="6858000" type="A4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36699"/>
    <a:srgbClr val="E2D9B6"/>
    <a:srgbClr val="EAEAEA"/>
    <a:srgbClr val="FFFFFF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82" autoAdjust="0"/>
    <p:restoredTop sz="99566" autoAdjust="0"/>
  </p:normalViewPr>
  <p:slideViewPr>
    <p:cSldViewPr>
      <p:cViewPr varScale="1">
        <p:scale>
          <a:sx n="79" d="100"/>
          <a:sy n="79" d="100"/>
        </p:scale>
        <p:origin x="-264" y="-90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857" y="9433394"/>
            <a:ext cx="2942822" cy="493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84" tIns="47695" rIns="95384" bIns="47695" numCol="1" anchor="b" anchorCtr="0" compatLnSpc="1">
            <a:prstTxWarp prst="textNoShape">
              <a:avLst/>
            </a:prstTxWarp>
          </a:bodyPr>
          <a:lstStyle>
            <a:lvl1pPr algn="r" defTabSz="954393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84" tIns="47695" rIns="95384" bIns="47695" numCol="1" anchor="ctr" anchorCtr="0" compatLnSpc="1">
            <a:prstTxWarp prst="textNoShape">
              <a:avLst/>
            </a:prstTxWarp>
          </a:bodyPr>
          <a:lstStyle>
            <a:lvl1pPr algn="l" defTabSz="95439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857" y="3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84" tIns="47695" rIns="95384" bIns="47695" numCol="1" anchor="ctr" anchorCtr="0" compatLnSpc="1">
            <a:prstTxWarp prst="textNoShape">
              <a:avLst/>
            </a:prstTxWarp>
          </a:bodyPr>
          <a:lstStyle>
            <a:lvl1pPr algn="r" defTabSz="95439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81625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73" y="4715159"/>
            <a:ext cx="4982732" cy="446852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84" tIns="47695" rIns="95384" bIns="476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3394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84" tIns="47695" rIns="95384" bIns="47695" numCol="1" anchor="b" anchorCtr="0" compatLnSpc="1">
            <a:prstTxWarp prst="textNoShape">
              <a:avLst/>
            </a:prstTxWarp>
          </a:bodyPr>
          <a:lstStyle>
            <a:lvl1pPr algn="l" defTabSz="95439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857" y="9433394"/>
            <a:ext cx="2942822" cy="49324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384" tIns="47695" rIns="95384" bIns="47695" numCol="1" anchor="b" anchorCtr="0" compatLnSpc="1">
            <a:prstTxWarp prst="textNoShape">
              <a:avLst/>
            </a:prstTxWarp>
          </a:bodyPr>
          <a:lstStyle>
            <a:lvl1pPr algn="r" defTabSz="95439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89995" y="5134039"/>
            <a:ext cx="6419106" cy="437233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400">
                <a:solidFill>
                  <a:schemeClr val="bg2">
                    <a:lumMod val="50000"/>
                    <a:lumOff val="50000"/>
                  </a:schemeClr>
                </a:solidFill>
                <a:latin typeface="ヒラギノ角ゴ Pro W6"/>
                <a:ea typeface="ヒラギノ角ゴ Pro W6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971800" y="3035389"/>
            <a:ext cx="6359403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 baseline="0"/>
            </a:lvl1pPr>
            <a:lvl2pPr>
              <a:defRPr sz="1800" baseline="0"/>
            </a:lvl2pPr>
            <a:lvl3pPr>
              <a:defRPr sz="1500" baseline="0"/>
            </a:lvl3pPr>
            <a:lvl4pPr>
              <a:defRPr sz="1300" baseline="0"/>
            </a:lvl4pPr>
            <a:lvl5pPr>
              <a:defRPr sz="1200" baseline="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rgbClr val="1F497D"/>
          </a:solidFill>
          <a:ln w="38100" cap="sq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5441" y="1021902"/>
            <a:ext cx="8307732" cy="2139643"/>
          </a:xfrm>
        </p:spPr>
        <p:txBody>
          <a:bodyPr/>
          <a:lstStyle>
            <a:lvl1pPr algn="ctr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95441" y="3589473"/>
            <a:ext cx="8307732" cy="2343585"/>
          </a:xfrm>
        </p:spPr>
        <p:txBody>
          <a:bodyPr anchor="ctr"/>
          <a:lstStyle>
            <a:lvl1pPr marL="0" indent="0" algn="ctr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322775"/>
            <a:ext cx="9183247" cy="119687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2733616"/>
            <a:ext cx="9182040" cy="367751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3967000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2013 Open Data Promotion Consortium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702" r:id="rId4"/>
    <p:sldLayoutId id="2147483674" r:id="rId5"/>
    <p:sldLayoutId id="2147483689" r:id="rId6"/>
    <p:sldLayoutId id="2147483705" r:id="rId7"/>
    <p:sldLayoutId id="2147483676" r:id="rId8"/>
    <p:sldLayoutId id="2147483677" r:id="rId9"/>
    <p:sldLayoutId id="2147483684" r:id="rId10"/>
  </p:sldLayoutIdLst>
  <p:hf hdr="0" ftr="0" dt="0"/>
  <p:txStyles>
    <p:titleStyle>
      <a:lvl1pPr algn="l" defTabSz="972616" rtl="0" eaLnBrk="0" fontAlgn="base" hangingPunct="0">
        <a:spcBef>
          <a:spcPct val="0"/>
        </a:spcBef>
        <a:spcAft>
          <a:spcPct val="0"/>
        </a:spcAft>
        <a:defRPr kumimoji="1" sz="2600" baseline="0">
          <a:solidFill>
            <a:schemeClr val="bg2">
              <a:lumMod val="75000"/>
              <a:lumOff val="25000"/>
            </a:schemeClr>
          </a:solidFill>
          <a:latin typeface="Arial" pitchFamily="34" charset="0"/>
          <a:ea typeface="ヒラギノ角ゴ ProN W6" pitchFamily="34" charset="-128"/>
          <a:cs typeface="+mj-cs"/>
        </a:defRPr>
      </a:lvl1pPr>
      <a:lvl2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Calibri" pitchFamily="34" charset="0"/>
          <a:ea typeface="ヒラギノ角ゴ ProN W3" pitchFamily="34" charset="-128"/>
          <a:cs typeface="ヒラギノ角ゴ Pro W6"/>
        </a:defRPr>
      </a:lvl1pPr>
      <a:lvl2pPr marL="533400" indent="-177800" algn="l" defTabSz="972616" rtl="0" eaLnBrk="0" fontAlgn="base" hangingPunct="0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Calibri" pitchFamily="34" charset="0"/>
          <a:ea typeface="ヒラギノ角ゴ ProN W3" pitchFamily="34" charset="-128"/>
        </a:defRPr>
      </a:lvl2pPr>
      <a:lvl3pPr marL="622300" indent="-88900" algn="l" defTabSz="972616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Calibri" pitchFamily="34" charset="0"/>
          <a:ea typeface="ヒラギノ角ゴ ProN W3" pitchFamily="34" charset="-128"/>
        </a:defRPr>
      </a:lvl3pPr>
      <a:lvl4pPr marL="923925" indent="-200025" algn="l" defTabSz="972616" rtl="0" eaLnBrk="0" fontAlgn="base" hangingPunct="0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Calibri" pitchFamily="34" charset="0"/>
          <a:ea typeface="ヒラギノ角ゴ ProN W3" pitchFamily="34" charset="-128"/>
        </a:defRPr>
      </a:lvl4pPr>
      <a:lvl5pPr marL="990130" indent="0" algn="l" defTabSz="972616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Calibri" pitchFamily="34" charset="0"/>
          <a:ea typeface="ヒラギノ角ゴ ProN W3" pitchFamily="34" charset="-128"/>
        </a:defRPr>
      </a:lvl5pPr>
      <a:lvl6pPr marL="2322369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989995" y="5134039"/>
            <a:ext cx="6419106" cy="683454"/>
          </a:xfrm>
        </p:spPr>
        <p:txBody>
          <a:bodyPr/>
          <a:lstStyle/>
          <a:p>
            <a:r>
              <a:rPr lang="en-US" altLang="ja-JP" sz="2000" dirty="0" smtClean="0">
                <a:latin typeface="ヒラギノ角ゴ ProN W6" pitchFamily="34" charset="-128"/>
                <a:ea typeface="ヒラギノ角ゴ ProN W6" pitchFamily="34" charset="-128"/>
              </a:rPr>
              <a:t>2013.2.26</a:t>
            </a: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/>
            </a:r>
            <a:b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</a:b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>オープンデータ流通推進コンソーシアム 事務局</a:t>
            </a:r>
            <a:endParaRPr lang="en-US" altLang="ja-JP" sz="2000" dirty="0" smtClean="0">
              <a:latin typeface="ヒラギノ角ゴ ProN W6" pitchFamily="34" charset="-128"/>
              <a:ea typeface="ヒラギノ角ゴ ProN W6" pitchFamily="34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971800" y="1927393"/>
            <a:ext cx="6359403" cy="2149679"/>
          </a:xfrm>
        </p:spPr>
        <p:txBody>
          <a:bodyPr/>
          <a:lstStyle/>
          <a:p>
            <a:r>
              <a:rPr lang="ja-JP" altLang="en-US" sz="2400" dirty="0" smtClean="0"/>
              <a:t>オープンデータ流通推進コンソーシアム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4000" dirty="0" smtClean="0"/>
              <a:t>オープンデータ化のための</a:t>
            </a:r>
            <a:r>
              <a:rPr lang="en-US" altLang="ja-JP" sz="4000" dirty="0" smtClean="0"/>
              <a:t>CSV</a:t>
            </a:r>
            <a:r>
              <a:rPr lang="ja-JP" altLang="en-US" sz="4000" dirty="0" smtClean="0"/>
              <a:t>データ規格案</a:t>
            </a:r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447800"/>
            <a:ext cx="2286000" cy="209774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048000" y="1981200"/>
            <a:ext cx="6858000" cy="369332"/>
          </a:xfrm>
          <a:prstGeom prst="rect">
            <a:avLst/>
          </a:prstGeom>
          <a:solidFill>
            <a:schemeClr val="bg1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第三回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 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技術委員会資料</a:t>
            </a:r>
          </a:p>
        </p:txBody>
      </p:sp>
      <p:sp>
        <p:nvSpPr>
          <p:cNvPr id="6" name="Text Box 785"/>
          <p:cNvSpPr txBox="1">
            <a:spLocks noChangeArrowheads="1"/>
          </p:cNvSpPr>
          <p:nvPr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dirty="0" smtClean="0">
                <a:solidFill>
                  <a:schemeClr val="bg2"/>
                </a:solidFill>
              </a:rPr>
              <a:t>資料</a:t>
            </a:r>
            <a:r>
              <a:rPr lang="en-US" altLang="ja-JP" dirty="0" smtClean="0">
                <a:solidFill>
                  <a:schemeClr val="bg2"/>
                </a:solidFill>
              </a:rPr>
              <a:t>3-5</a:t>
            </a:r>
            <a:endParaRPr lang="en-US" altLang="ja-JP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2743200"/>
            <a:ext cx="2286000" cy="20977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技術委員会の論点（再掲）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58114" y="1143000"/>
            <a:ext cx="7863437" cy="545435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ja-JP" altLang="en-US" sz="1200" dirty="0" smtClean="0"/>
              <a:t>本委員会が扱うオープンデータの全体像</a:t>
            </a:r>
          </a:p>
          <a:p>
            <a:pPr marL="698500" lvl="1" indent="-342900"/>
            <a:r>
              <a:rPr lang="ja-JP" altLang="en-US" sz="1050" dirty="0" smtClean="0"/>
              <a:t>扱うデータの全体像</a:t>
            </a:r>
            <a:endParaRPr lang="en-US" altLang="ja-JP" sz="1050" dirty="0" smtClean="0"/>
          </a:p>
          <a:p>
            <a:pPr marL="698500" lvl="1" indent="-342900"/>
            <a:r>
              <a:rPr lang="ja-JP" altLang="en-US" sz="1050" dirty="0" smtClean="0"/>
              <a:t>データ規格の概要</a:t>
            </a:r>
          </a:p>
          <a:p>
            <a:pPr marL="698500" lvl="1" indent="-342900"/>
            <a:r>
              <a:rPr lang="en-US" altLang="ja-JP" sz="1050" dirty="0" smtClean="0"/>
              <a:t>API</a:t>
            </a:r>
            <a:r>
              <a:rPr lang="ja-JP" altLang="en-US" sz="1050" dirty="0" smtClean="0"/>
              <a:t>規格の概要</a:t>
            </a:r>
          </a:p>
          <a:p>
            <a:pPr marL="457200" indent="-457200">
              <a:buFont typeface="+mj-lt"/>
              <a:buAutoNum type="arabicPeriod"/>
            </a:pPr>
            <a:r>
              <a:rPr lang="ja-JP" altLang="en-US" sz="1200" dirty="0" smtClean="0"/>
              <a:t>オープンデータのデータ規格</a:t>
            </a:r>
          </a:p>
          <a:p>
            <a:pPr marL="457200" indent="-457200">
              <a:buFont typeface="+mj-lt"/>
              <a:buAutoNum type="arabicPeriod"/>
            </a:pPr>
            <a:r>
              <a:rPr lang="ja-JP" altLang="en-US" sz="1200" dirty="0" smtClean="0"/>
              <a:t>オープンデータアクセスの</a:t>
            </a:r>
            <a:r>
              <a:rPr lang="en-US" altLang="ja-JP" sz="1200" dirty="0" smtClean="0"/>
              <a:t>API</a:t>
            </a:r>
            <a:r>
              <a:rPr lang="ja-JP" altLang="en-US" sz="1200" dirty="0" smtClean="0"/>
              <a:t>規格</a:t>
            </a:r>
          </a:p>
          <a:p>
            <a:pPr marL="457200" indent="-457200">
              <a:buFont typeface="+mj-lt"/>
              <a:buAutoNum type="arabicPeriod"/>
            </a:pPr>
            <a:r>
              <a:rPr lang="ja-JP" altLang="en-US" sz="1200" dirty="0" smtClean="0"/>
              <a:t>データ規格・</a:t>
            </a:r>
            <a:r>
              <a:rPr lang="en-US" altLang="ja-JP" sz="1200" dirty="0" smtClean="0"/>
              <a:t>API</a:t>
            </a:r>
            <a:r>
              <a:rPr lang="ja-JP" altLang="en-US" sz="1200" dirty="0" smtClean="0"/>
              <a:t>規格のありかた（技術ガイド）</a:t>
            </a:r>
            <a:endParaRPr lang="ja-JP" altLang="en-US" sz="1200" dirty="0"/>
          </a:p>
          <a:p>
            <a:pPr marL="698500" lvl="1" indent="-342900"/>
            <a:r>
              <a:rPr lang="ja-JP" altLang="en-US" sz="1050" dirty="0"/>
              <a:t>公共／産業界が保有する具体的なデータを事例とした</a:t>
            </a:r>
            <a:r>
              <a:rPr lang="ja-JP" altLang="en-US" sz="1050" dirty="0" smtClean="0"/>
              <a:t>、</a:t>
            </a:r>
            <a:br>
              <a:rPr lang="ja-JP" altLang="en-US" sz="1050" dirty="0" smtClean="0"/>
            </a:br>
            <a:r>
              <a:rPr lang="ja-JP" altLang="en-US" sz="1050" dirty="0" smtClean="0"/>
              <a:t>オープンデータ化を実施するため</a:t>
            </a:r>
            <a:r>
              <a:rPr lang="ja-JP" altLang="en-US" sz="1050" dirty="0"/>
              <a:t>の技術ガイド</a:t>
            </a:r>
          </a:p>
          <a:p>
            <a:pPr marL="457200" indent="-457200">
              <a:buFont typeface="+mj-lt"/>
              <a:buAutoNum type="arabicPeriod"/>
            </a:pPr>
            <a:r>
              <a:rPr lang="ja-JP" altLang="en-US" sz="1200" dirty="0" smtClean="0"/>
              <a:t>コンソーシアム規格</a:t>
            </a:r>
          </a:p>
          <a:p>
            <a:pPr lvl="1"/>
            <a:r>
              <a:rPr lang="ja-JP" altLang="en-US" sz="1050" dirty="0">
                <a:solidFill>
                  <a:schemeClr val="bg2"/>
                </a:solidFill>
              </a:rPr>
              <a:t>情報流通連携</a:t>
            </a:r>
            <a:r>
              <a:rPr lang="ja-JP" altLang="en-US" sz="1050" dirty="0" smtClean="0">
                <a:solidFill>
                  <a:schemeClr val="bg2"/>
                </a:solidFill>
              </a:rPr>
              <a:t>基盤</a:t>
            </a:r>
            <a:r>
              <a:rPr lang="ja-JP" altLang="en-US" sz="1050" dirty="0">
                <a:solidFill>
                  <a:schemeClr val="bg2"/>
                </a:solidFill>
              </a:rPr>
              <a:t>システム</a:t>
            </a:r>
            <a:r>
              <a:rPr lang="ja-JP" altLang="en-US" sz="1050" dirty="0" smtClean="0">
                <a:solidFill>
                  <a:schemeClr val="bg2"/>
                </a:solidFill>
              </a:rPr>
              <a:t>外部仕様書案（平成</a:t>
            </a:r>
            <a:r>
              <a:rPr lang="en-US" altLang="ja-JP" sz="1050" dirty="0" smtClean="0">
                <a:solidFill>
                  <a:schemeClr val="bg2"/>
                </a:solidFill>
              </a:rPr>
              <a:t>24</a:t>
            </a:r>
            <a:r>
              <a:rPr lang="ja-JP" altLang="en-US" sz="1050" dirty="0" smtClean="0">
                <a:solidFill>
                  <a:schemeClr val="bg2"/>
                </a:solidFill>
              </a:rPr>
              <a:t>年度版）</a:t>
            </a:r>
          </a:p>
          <a:p>
            <a:pPr lvl="1"/>
            <a:r>
              <a:rPr lang="ja-JP" altLang="en-US" sz="1050" dirty="0" smtClean="0"/>
              <a:t>オープンデータ化のための</a:t>
            </a:r>
            <a:r>
              <a:rPr lang="en-US" altLang="ja-JP" sz="1050" dirty="0" smtClean="0"/>
              <a:t>CSV</a:t>
            </a:r>
            <a:r>
              <a:rPr lang="ja-JP" altLang="en-US" sz="1050" dirty="0" smtClean="0"/>
              <a:t>形式データ規格案</a:t>
            </a:r>
            <a:r>
              <a:rPr lang="ja-JP" altLang="en-US" sz="1050" dirty="0"/>
              <a:t>（平成</a:t>
            </a:r>
            <a:r>
              <a:rPr lang="en-US" altLang="ja-JP" sz="1050" dirty="0"/>
              <a:t>24</a:t>
            </a:r>
            <a:r>
              <a:rPr lang="ja-JP" altLang="en-US" sz="1050" dirty="0"/>
              <a:t>年度版）</a:t>
            </a:r>
            <a:endParaRPr lang="ja-JP" altLang="en-US" sz="1050" dirty="0" smtClean="0"/>
          </a:p>
          <a:p>
            <a:pPr marL="457200" indent="-457200">
              <a:buFont typeface="+mj-lt"/>
              <a:buAutoNum type="arabicPeriod"/>
            </a:pPr>
            <a:r>
              <a:rPr lang="ja-JP" altLang="en-US" sz="1200" dirty="0" smtClean="0"/>
              <a:t>ケーススタディ</a:t>
            </a:r>
          </a:p>
          <a:p>
            <a:pPr marL="698500" lvl="1" indent="-342900"/>
            <a:r>
              <a:rPr lang="ja-JP" altLang="en-US" sz="1050" dirty="0" smtClean="0"/>
              <a:t>各実証実験からの評価（利用した技術・外部仕様書に追加した項目）</a:t>
            </a:r>
          </a:p>
          <a:p>
            <a:pPr marL="457200" indent="-457200">
              <a:buFont typeface="+mj-lt"/>
              <a:buAutoNum type="arabicPeriod"/>
            </a:pPr>
            <a:r>
              <a:rPr lang="ja-JP" altLang="en-US" sz="1200" dirty="0" smtClean="0"/>
              <a:t>国際標準化</a:t>
            </a:r>
          </a:p>
          <a:p>
            <a:pPr marL="698500" lvl="1" indent="-342900"/>
            <a:r>
              <a:rPr lang="ja-JP" altLang="en-US" sz="1050" dirty="0" smtClean="0"/>
              <a:t>標準化の範囲と手順</a:t>
            </a:r>
          </a:p>
          <a:p>
            <a:pPr marL="457200" indent="-457200">
              <a:buFont typeface="+mj-lt"/>
              <a:buAutoNum type="arabicPeriod"/>
            </a:pPr>
            <a:r>
              <a:rPr lang="ja-JP" altLang="en-US" sz="1200" dirty="0" smtClean="0"/>
              <a:t>次年度以降の課題</a:t>
            </a:r>
          </a:p>
          <a:p>
            <a:pPr marL="698500" lvl="1" indent="-342900"/>
            <a:r>
              <a:rPr lang="ja-JP" altLang="en-US" sz="1050" dirty="0" smtClean="0"/>
              <a:t>規格やサービスの維持・メンテナンスする組織のありかた</a:t>
            </a:r>
          </a:p>
          <a:p>
            <a:pPr marL="698500" lvl="1" indent="-342900"/>
            <a:r>
              <a:rPr lang="ja-JP" altLang="en-US" sz="1050" dirty="0" smtClean="0"/>
              <a:t>データ利用者・アプリケーション開発者向けツール（ライブラリやルーチンなど）、マニュアル等の整備</a:t>
            </a:r>
          </a:p>
          <a:p>
            <a:pPr marL="698500" lvl="1" indent="-342900"/>
            <a:r>
              <a:rPr lang="ja-JP" altLang="en-US" sz="1050" dirty="0" smtClean="0"/>
              <a:t>データホルダ向けツール（データ編集・変換ソフトウェアなど）、マニュアル等の整備</a:t>
            </a:r>
            <a:endParaRPr lang="en-US" altLang="ja-JP" sz="1050" dirty="0" smtClean="0"/>
          </a:p>
          <a:p>
            <a:pPr marL="698500" lvl="1" indent="-342900"/>
            <a:r>
              <a:rPr lang="ja-JP" altLang="en-US" sz="1050" dirty="0" smtClean="0"/>
              <a:t>オープンデータライセンスをシステム</a:t>
            </a:r>
            <a:r>
              <a:rPr lang="ja-JP" altLang="en-US" sz="1050" dirty="0"/>
              <a:t>が扱う（機械可読にする）手法</a:t>
            </a:r>
            <a:endParaRPr lang="ja-JP" altLang="en-US" sz="1050" dirty="0" smtClean="0"/>
          </a:p>
          <a:p>
            <a:pPr marL="698500" lvl="1" indent="-342900"/>
            <a:r>
              <a:rPr lang="ja-JP" altLang="en-US" sz="1050" dirty="0" smtClean="0"/>
              <a:t>ヘルプデスク					</a:t>
            </a:r>
            <a:r>
              <a:rPr lang="ja-JP" altLang="en-US" sz="1050" dirty="0"/>
              <a:t>な</a:t>
            </a:r>
            <a:r>
              <a:rPr lang="ja-JP" altLang="en-US" sz="1050" dirty="0" smtClean="0"/>
              <a:t>ど</a:t>
            </a:r>
          </a:p>
          <a:p>
            <a:pPr lvl="1"/>
            <a:endParaRPr lang="ja-JP" altLang="en-US" sz="105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6" name="右中かっこ 5"/>
          <p:cNvSpPr/>
          <p:nvPr/>
        </p:nvSpPr>
        <p:spPr bwMode="auto">
          <a:xfrm>
            <a:off x="7606163" y="2590800"/>
            <a:ext cx="457428" cy="1447800"/>
          </a:xfrm>
          <a:prstGeom prst="rightBrace">
            <a:avLst>
              <a:gd name="adj1" fmla="val 33320"/>
              <a:gd name="adj2" fmla="val 50000"/>
            </a:avLst>
          </a:prstGeom>
          <a:noFill/>
          <a:ln w="1905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15763" y="2971800"/>
            <a:ext cx="163378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電子行政オープン</a:t>
            </a:r>
            <a:endParaRPr kumimoji="1" lang="en-US" altLang="ja-JP" sz="14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algn="l"/>
            <a:r>
              <a:rPr kumimoji="1" lang="ja-JP" altLang="en-US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データ実務者会議</a:t>
            </a:r>
            <a:r>
              <a:rPr kumimoji="1" lang="en-US" altLang="ja-JP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/>
            </a:r>
            <a:br>
              <a:rPr kumimoji="1" lang="en-US" altLang="ja-JP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</a:br>
            <a:r>
              <a:rPr kumimoji="1" lang="ja-JP" altLang="en-US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へのインプット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15552" y="1177007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4528" y="1177007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4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3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24608" y="1177007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第</a:t>
            </a:r>
            <a:r>
              <a:rPr kumimoji="1" lang="en-US" altLang="ja-JP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4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回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0512" y="980728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検討範囲（案）</a:t>
            </a:r>
          </a:p>
        </p:txBody>
      </p:sp>
      <p:sp>
        <p:nvSpPr>
          <p:cNvPr id="26" name="上下矢印 25"/>
          <p:cNvSpPr/>
          <p:nvPr/>
        </p:nvSpPr>
        <p:spPr bwMode="auto">
          <a:xfrm>
            <a:off x="157185" y="1484784"/>
            <a:ext cx="259311" cy="2376264"/>
          </a:xfrm>
          <a:prstGeom prst="up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27" name="上下矢印 26"/>
          <p:cNvSpPr/>
          <p:nvPr/>
        </p:nvSpPr>
        <p:spPr bwMode="auto">
          <a:xfrm>
            <a:off x="877265" y="2708920"/>
            <a:ext cx="259311" cy="1440160"/>
          </a:xfrm>
          <a:prstGeom prst="up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28" name="上下矢印 27"/>
          <p:cNvSpPr/>
          <p:nvPr/>
        </p:nvSpPr>
        <p:spPr bwMode="auto">
          <a:xfrm>
            <a:off x="877265" y="4653136"/>
            <a:ext cx="259311" cy="504056"/>
          </a:xfrm>
          <a:prstGeom prst="up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30" name="上下矢印 29"/>
          <p:cNvSpPr/>
          <p:nvPr/>
        </p:nvSpPr>
        <p:spPr bwMode="auto">
          <a:xfrm>
            <a:off x="1597345" y="1484784"/>
            <a:ext cx="259311" cy="1368152"/>
          </a:xfrm>
          <a:prstGeom prst="upDownArrow">
            <a:avLst/>
          </a:prstGeom>
          <a:solidFill>
            <a:schemeClr val="bg1">
              <a:lumMod val="40000"/>
              <a:lumOff val="6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31" name="上下矢印 30"/>
          <p:cNvSpPr/>
          <p:nvPr/>
        </p:nvSpPr>
        <p:spPr bwMode="auto">
          <a:xfrm>
            <a:off x="1597345" y="5013176"/>
            <a:ext cx="259311" cy="1512168"/>
          </a:xfrm>
          <a:prstGeom prst="upDownArrow">
            <a:avLst/>
          </a:prstGeom>
          <a:solidFill>
            <a:schemeClr val="bg1">
              <a:lumMod val="40000"/>
              <a:lumOff val="6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29" name="上下矢印 28"/>
          <p:cNvSpPr/>
          <p:nvPr/>
        </p:nvSpPr>
        <p:spPr bwMode="auto">
          <a:xfrm>
            <a:off x="1597345" y="2708920"/>
            <a:ext cx="259311" cy="2448272"/>
          </a:xfrm>
          <a:prstGeom prst="up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>
            <a:off x="2360712" y="3710464"/>
            <a:ext cx="4176464" cy="294600"/>
          </a:xfrm>
          <a:prstGeom prst="rect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262065" y="2729969"/>
            <a:ext cx="1370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rgbClr val="FF0000"/>
                </a:solidFill>
                <a:latin typeface="ヒラギノ角ゴ ProN W6"/>
                <a:ea typeface="ヒラギノ角ゴ ProN W6"/>
                <a:cs typeface="ヒラギノ角ゴ ProN W6"/>
              </a:rPr>
              <a:t>本資料が扱う範囲</a:t>
            </a:r>
          </a:p>
        </p:txBody>
      </p:sp>
      <p:cxnSp>
        <p:nvCxnSpPr>
          <p:cNvPr id="19" name="曲線コネクタ 18"/>
          <p:cNvCxnSpPr>
            <a:stCxn id="18" idx="2"/>
            <a:endCxn id="5" idx="3"/>
          </p:cNvCxnSpPr>
          <p:nvPr/>
        </p:nvCxnSpPr>
        <p:spPr bwMode="auto">
          <a:xfrm rot="5400000">
            <a:off x="6316945" y="3227200"/>
            <a:ext cx="850796" cy="410333"/>
          </a:xfrm>
          <a:prstGeom prst="curvedConnector2">
            <a:avLst/>
          </a:prstGeom>
          <a:solidFill>
            <a:schemeClr val="accent1"/>
          </a:solidFill>
          <a:ln w="28575" cap="sq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6498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CSV</a:t>
            </a:r>
            <a:r>
              <a:rPr kumimoji="1" lang="ja-JP" altLang="en-US" dirty="0" smtClean="0"/>
              <a:t>データ規格の概要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354114" cy="5268127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dirty="0"/>
              <a:t>目的（</a:t>
            </a:r>
            <a:r>
              <a:rPr lang="en-US" altLang="ja-JP" dirty="0"/>
              <a:t>Objective</a:t>
            </a:r>
            <a:r>
              <a:rPr lang="ja-JP" altLang="en-US" dirty="0"/>
              <a:t>）</a:t>
            </a:r>
          </a:p>
          <a:p>
            <a:pPr lvl="1"/>
            <a:r>
              <a:rPr lang="ja-JP" altLang="en-US" dirty="0" smtClean="0"/>
              <a:t>公共データの</a:t>
            </a:r>
            <a:r>
              <a:rPr lang="ja-JP" altLang="en-US" dirty="0"/>
              <a:t>機械可読性を高めるために、データセット</a:t>
            </a:r>
            <a:r>
              <a:rPr lang="ja-JP" altLang="en-US" dirty="0" smtClean="0"/>
              <a:t>のキャプションやタイトル、単位</a:t>
            </a:r>
            <a:r>
              <a:rPr lang="ja-JP" altLang="en-US" dirty="0"/>
              <a:t>を付与するための</a:t>
            </a:r>
            <a:r>
              <a:rPr lang="en-US" altLang="ja-JP" dirty="0"/>
              <a:t>CSV</a:t>
            </a:r>
            <a:r>
              <a:rPr lang="ja-JP" altLang="en-US" dirty="0"/>
              <a:t>形式を規定</a:t>
            </a:r>
            <a:r>
              <a:rPr lang="ja-JP" altLang="en-US" dirty="0" smtClean="0"/>
              <a:t>する。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つまり、技術ガイドの表形式データレベル</a:t>
            </a:r>
            <a:r>
              <a:rPr lang="en-US" altLang="ja-JP" dirty="0" smtClean="0"/>
              <a:t>1</a:t>
            </a:r>
            <a:r>
              <a:rPr lang="ja-JP" altLang="en-US" dirty="0" smtClean="0"/>
              <a:t>（必須レベル）をレベル</a:t>
            </a:r>
            <a:r>
              <a:rPr lang="en-US" altLang="ja-JP" dirty="0" smtClean="0"/>
              <a:t>2</a:t>
            </a:r>
            <a:r>
              <a:rPr lang="ja-JP" altLang="en-US" dirty="0"/>
              <a:t> </a:t>
            </a:r>
            <a:r>
              <a:rPr lang="ja-JP" altLang="en-US" dirty="0" smtClean="0"/>
              <a:t>（推奨レベル）にするための規格である。</a:t>
            </a:r>
            <a:endParaRPr lang="ja-JP" altLang="en-US" dirty="0"/>
          </a:p>
          <a:p>
            <a:r>
              <a:rPr lang="ja-JP" altLang="en-US" dirty="0" smtClean="0"/>
              <a:t>用語定義（</a:t>
            </a:r>
            <a:r>
              <a:rPr lang="en-US" altLang="ja-JP" dirty="0" smtClean="0"/>
              <a:t>Terms Definition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「技術ガイド」と同じ</a:t>
            </a:r>
            <a:r>
              <a:rPr lang="en-US" altLang="ja-JP" dirty="0" smtClean="0"/>
              <a:t>｡</a:t>
            </a:r>
          </a:p>
          <a:p>
            <a:r>
              <a:rPr lang="ja-JP" altLang="en-US" dirty="0" smtClean="0"/>
              <a:t>対象</a:t>
            </a:r>
            <a:r>
              <a:rPr lang="ja-JP" altLang="en-US" dirty="0"/>
              <a:t>（</a:t>
            </a:r>
            <a:r>
              <a:rPr lang="en-US" altLang="ja-JP" dirty="0"/>
              <a:t>Scope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kumimoji="1" lang="ja-JP" altLang="en-US" dirty="0" smtClean="0"/>
              <a:t>技術ガイドに記載されている</a:t>
            </a:r>
            <a:r>
              <a:rPr kumimoji="1" lang="ja-JP" altLang="en-US" dirty="0" smtClean="0"/>
              <a:t>、表形式データ</a:t>
            </a:r>
            <a:r>
              <a:rPr kumimoji="1" lang="ja-JP" altLang="en-US" dirty="0" smtClean="0"/>
              <a:t>・レベル</a:t>
            </a:r>
            <a:r>
              <a:rPr kumimoji="1" lang="en-US" altLang="ja-JP" dirty="0" smtClean="0"/>
              <a:t>1</a:t>
            </a:r>
            <a:r>
              <a:rPr lang="ja-JP" altLang="en-US" dirty="0" smtClean="0"/>
              <a:t>の条件を満たすデータを対象とする。</a:t>
            </a:r>
            <a:br>
              <a:rPr lang="ja-JP" altLang="en-US" dirty="0" smtClean="0"/>
            </a:br>
            <a:r>
              <a:rPr lang="ja-JP" altLang="en-US" dirty="0" smtClean="0"/>
              <a:t>具体的には、下記を満たす</a:t>
            </a:r>
            <a:r>
              <a:rPr lang="en-US" altLang="ja-JP" dirty="0" smtClean="0"/>
              <a:t>CSV</a:t>
            </a:r>
            <a:r>
              <a:rPr lang="ja-JP" altLang="en-US" dirty="0" smtClean="0"/>
              <a:t>データが対象である。</a:t>
            </a:r>
          </a:p>
          <a:p>
            <a:pPr lvl="1"/>
            <a:r>
              <a:rPr lang="ja-JP" altLang="en-US" dirty="0"/>
              <a:t>テーブル全体に対する要件</a:t>
            </a:r>
          </a:p>
          <a:p>
            <a:pPr marL="876300" lvl="2" indent="-342900">
              <a:buFont typeface="+mj-lt"/>
              <a:buAutoNum type="arabicPeriod"/>
            </a:pPr>
            <a:r>
              <a:rPr lang="en-US" altLang="ja-JP" dirty="0"/>
              <a:t>1</a:t>
            </a:r>
            <a:r>
              <a:rPr lang="ja-JP" altLang="en-US" dirty="0" err="1"/>
              <a:t>つの</a:t>
            </a:r>
            <a:r>
              <a:rPr lang="ja-JP" altLang="en-US" dirty="0"/>
              <a:t>データシートには</a:t>
            </a:r>
            <a:r>
              <a:rPr lang="en-US" altLang="ja-JP" dirty="0"/>
              <a:t>､1</a:t>
            </a:r>
            <a:r>
              <a:rPr lang="ja-JP" altLang="en-US" dirty="0"/>
              <a:t>種類の表のみを含むべきである</a:t>
            </a:r>
            <a:r>
              <a:rPr lang="ja-JP" altLang="en-US" dirty="0" smtClean="0"/>
              <a:t>。</a:t>
            </a:r>
          </a:p>
          <a:p>
            <a:pPr marL="876300" lvl="2" indent="-342900">
              <a:buFont typeface="+mj-lt"/>
              <a:buAutoNum type="arabicPeriod"/>
            </a:pPr>
            <a:r>
              <a:rPr lang="ja-JP" altLang="en-US" dirty="0" smtClean="0"/>
              <a:t>セル</a:t>
            </a:r>
            <a:r>
              <a:rPr lang="ja-JP" altLang="en-US" dirty="0"/>
              <a:t>に、整形のためのスペース・改行、位取りのカンマを含めるべきではない</a:t>
            </a:r>
            <a:r>
              <a:rPr lang="en-US" altLang="ja-JP" dirty="0"/>
              <a:t>｡</a:t>
            </a:r>
            <a:r>
              <a:rPr lang="ja-JP" altLang="en-US" dirty="0"/>
              <a:t>	</a:t>
            </a:r>
            <a:r>
              <a:rPr lang="en-US" altLang="ja-JP" dirty="0">
                <a:sym typeface="Wingdings" pitchFamily="2" charset="2"/>
              </a:rPr>
              <a:t> (5),(9)</a:t>
            </a:r>
          </a:p>
          <a:p>
            <a:pPr marL="876300" lvl="2" indent="-342900">
              <a:buFont typeface="+mj-lt"/>
              <a:buAutoNum type="arabicPeriod"/>
            </a:pPr>
            <a:r>
              <a:rPr lang="ja-JP" altLang="en-US" dirty="0">
                <a:sym typeface="Wingdings" pitchFamily="2" charset="2"/>
              </a:rPr>
              <a:t>年の値には、西暦表記を備えるべきである</a:t>
            </a:r>
            <a:r>
              <a:rPr lang="en-US" altLang="ja-JP" dirty="0" smtClean="0">
                <a:sym typeface="Wingdings" pitchFamily="2" charset="2"/>
              </a:rPr>
              <a:t>｡</a:t>
            </a:r>
            <a:endParaRPr lang="ja-JP" altLang="en-US" dirty="0" smtClean="0">
              <a:sym typeface="Wingdings" pitchFamily="2" charset="2"/>
            </a:endParaRPr>
          </a:p>
          <a:p>
            <a:pPr marL="876300" lvl="2" indent="-342900">
              <a:buFont typeface="+mj-lt"/>
              <a:buAutoNum type="arabicPeriod"/>
            </a:pPr>
            <a:r>
              <a:rPr lang="ja-JP" altLang="en-US" dirty="0" smtClean="0"/>
              <a:t>数値</a:t>
            </a:r>
            <a:r>
              <a:rPr lang="ja-JP" altLang="en-US" dirty="0"/>
              <a:t>やタイトル・単位以外の情報（ラベル・注釈など）を、セルに含めるべきではない</a:t>
            </a:r>
            <a:r>
              <a:rPr lang="ja-JP" altLang="en-US" dirty="0" smtClean="0"/>
              <a:t>。</a:t>
            </a:r>
            <a:endParaRPr lang="ja-JP" altLang="en-US" dirty="0"/>
          </a:p>
          <a:p>
            <a:pPr lvl="1"/>
            <a:r>
              <a:rPr lang="ja-JP" altLang="en-US" dirty="0"/>
              <a:t>セルに関する条件</a:t>
            </a:r>
          </a:p>
          <a:p>
            <a:pPr marL="876300" lvl="2" indent="-342900">
              <a:buFont typeface="+mj-lt"/>
              <a:buAutoNum type="arabicPeriod" startAt="5"/>
            </a:pPr>
            <a:r>
              <a:rPr lang="ja-JP" altLang="en-US" dirty="0"/>
              <a:t>すべてのセルが、他のセルと結合されているべきではない</a:t>
            </a:r>
            <a:r>
              <a:rPr lang="ja-JP" altLang="en-US" dirty="0" smtClean="0"/>
              <a:t>。</a:t>
            </a:r>
          </a:p>
          <a:p>
            <a:pPr marL="876300" lvl="2" indent="-342900">
              <a:buFont typeface="+mj-lt"/>
              <a:buAutoNum type="arabicPeriod" startAt="5"/>
            </a:pPr>
            <a:r>
              <a:rPr lang="ja-JP" altLang="en-US" dirty="0" smtClean="0">
                <a:sym typeface="Wingdings" pitchFamily="2" charset="2"/>
              </a:rPr>
              <a:t>値</a:t>
            </a:r>
            <a:r>
              <a:rPr lang="ja-JP" altLang="en-US" dirty="0">
                <a:sym typeface="Wingdings" pitchFamily="2" charset="2"/>
              </a:rPr>
              <a:t>がない場合を除き、データセルの値を空白にすべきではない</a:t>
            </a:r>
            <a:r>
              <a:rPr lang="ja-JP" altLang="en-US" dirty="0" smtClean="0">
                <a:sym typeface="Wingdings" pitchFamily="2" charset="2"/>
              </a:rPr>
              <a:t>。</a:t>
            </a:r>
            <a:endParaRPr lang="en-US" altLang="ja-JP" dirty="0"/>
          </a:p>
          <a:p>
            <a:pPr lvl="1"/>
            <a:r>
              <a:rPr lang="ja-JP" altLang="en-US" dirty="0"/>
              <a:t>タイトルに関する条件</a:t>
            </a:r>
          </a:p>
          <a:p>
            <a:pPr marL="876300" lvl="2" indent="-342900">
              <a:buFont typeface="+mj-lt"/>
              <a:buAutoNum type="arabicPeriod" startAt="7"/>
            </a:pPr>
            <a:r>
              <a:rPr lang="ja-JP" altLang="en-US" dirty="0"/>
              <a:t>データの内容を示すタイトルは、</a:t>
            </a:r>
            <a:r>
              <a:rPr lang="en-US" altLang="ja-JP" dirty="0"/>
              <a:t>1</a:t>
            </a:r>
            <a:r>
              <a:rPr lang="ja-JP" altLang="en-US" dirty="0"/>
              <a:t>行で構成すべきである</a:t>
            </a:r>
            <a:r>
              <a:rPr lang="ja-JP" altLang="en-US" dirty="0" smtClean="0"/>
              <a:t>。</a:t>
            </a:r>
            <a:endParaRPr lang="en-US" altLang="ja-JP" dirty="0">
              <a:sym typeface="Wingdings" pitchFamily="2" charset="2"/>
            </a:endParaRPr>
          </a:p>
          <a:p>
            <a:pPr marL="876300" lvl="2" indent="-342900">
              <a:buFont typeface="+mj-lt"/>
              <a:buAutoNum type="arabicPeriod" startAt="7"/>
            </a:pPr>
            <a:r>
              <a:rPr lang="ja-JP" altLang="en-US" dirty="0"/>
              <a:t>データの単位を明記すべきである</a:t>
            </a:r>
            <a:r>
              <a:rPr lang="ja-JP" altLang="en-US" dirty="0" smtClean="0"/>
              <a:t>。</a:t>
            </a:r>
            <a:endParaRPr lang="ja-JP" altLang="en-US" dirty="0"/>
          </a:p>
          <a:p>
            <a:pPr marL="876300" lvl="2" indent="-342900">
              <a:buFont typeface="+mj-lt"/>
              <a:buAutoNum type="arabicPeriod" startAt="7"/>
            </a:pPr>
            <a:r>
              <a:rPr lang="ja-JP" altLang="en-US" dirty="0"/>
              <a:t>データセルの内容・単位・記数単位を示すタイトルを、それぞれ別の行に記載すべきである。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6715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CSV</a:t>
            </a:r>
            <a:r>
              <a:rPr lang="ja-JP" altLang="en-US" dirty="0"/>
              <a:t>データ規格</a:t>
            </a:r>
            <a:r>
              <a:rPr lang="ja-JP" altLang="en-US" dirty="0" smtClean="0"/>
              <a:t>が定義</a:t>
            </a:r>
            <a:r>
              <a:rPr kumimoji="1" lang="ja-JP" altLang="en-US" dirty="0" smtClean="0"/>
              <a:t>するヘッダ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0"/>
            <a:ext cx="9426122" cy="5268127"/>
          </a:xfrm>
        </p:spPr>
        <p:txBody>
          <a:bodyPr/>
          <a:lstStyle/>
          <a:p>
            <a:r>
              <a:rPr lang="ja-JP" altLang="en-US" dirty="0" smtClean="0"/>
              <a:t>データセル</a:t>
            </a:r>
            <a:r>
              <a:rPr kumimoji="1" lang="ja-JP" altLang="en-US" dirty="0" smtClean="0"/>
              <a:t>の先頭に、下記のヘッダを付与することにより、キャプション、タイトル、およびセルに関する情報を機械可読にする。</a:t>
            </a:r>
          </a:p>
          <a:p>
            <a:pPr lvl="1"/>
            <a:r>
              <a:rPr lang="en-US" altLang="ja-JP" dirty="0" smtClean="0"/>
              <a:t>@</a:t>
            </a:r>
            <a:r>
              <a:rPr lang="ja-JP" altLang="en-US" dirty="0" smtClean="0"/>
              <a:t>で始まるヘッダは、</a:t>
            </a:r>
            <a:r>
              <a:rPr lang="en-US" altLang="ja-JP" dirty="0" smtClean="0"/>
              <a:t>1</a:t>
            </a:r>
            <a:r>
              <a:rPr lang="ja-JP" altLang="en-US" dirty="0" smtClean="0"/>
              <a:t>行で定義する。</a:t>
            </a:r>
          </a:p>
          <a:p>
            <a:pPr lvl="1"/>
            <a:r>
              <a:rPr kumimoji="1" lang="en-US" altLang="ja-JP" dirty="0" smtClean="0"/>
              <a:t>@@</a:t>
            </a:r>
            <a:r>
              <a:rPr kumimoji="1" lang="ja-JP" altLang="en-US" dirty="0" smtClean="0"/>
              <a:t>で始まるヘッダは、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行で定義する。</a:t>
            </a:r>
          </a:p>
          <a:p>
            <a:pPr lvl="1"/>
            <a:endParaRPr lang="ja-JP" altLang="en-US" dirty="0"/>
          </a:p>
          <a:p>
            <a:pPr lvl="1"/>
            <a:endParaRPr kumimoji="1" lang="ja-JP" altLang="en-US" dirty="0" smtClean="0"/>
          </a:p>
          <a:p>
            <a:pPr lvl="1"/>
            <a:endParaRPr lang="ja-JP" altLang="en-US" dirty="0"/>
          </a:p>
          <a:p>
            <a:pPr lvl="1"/>
            <a:endParaRPr kumimoji="1" lang="ja-JP" altLang="en-US" dirty="0" smtClean="0"/>
          </a:p>
          <a:p>
            <a:pPr lvl="1"/>
            <a:endParaRPr lang="ja-JP" altLang="en-US" dirty="0"/>
          </a:p>
          <a:p>
            <a:pPr lvl="1"/>
            <a:endParaRPr kumimoji="1" lang="ja-JP" altLang="en-US" dirty="0" smtClean="0"/>
          </a:p>
          <a:p>
            <a:pPr lvl="1"/>
            <a:endParaRPr lang="ja-JP" altLang="en-US" dirty="0"/>
          </a:p>
          <a:p>
            <a:pPr lvl="2"/>
            <a:endParaRPr kumimoji="1" lang="ja-JP" altLang="en-US" dirty="0" smtClean="0"/>
          </a:p>
          <a:p>
            <a:pPr lvl="1"/>
            <a:r>
              <a:rPr lang="en-US" altLang="ja-JP" dirty="0" smtClean="0"/>
              <a:t>Notation3</a:t>
            </a:r>
            <a:r>
              <a:rPr lang="en-US" altLang="ja-JP" baseline="30000" dirty="0" smtClean="0"/>
              <a:t>(*1)</a:t>
            </a:r>
            <a:r>
              <a:rPr lang="ja-JP" altLang="en-US" dirty="0" smtClean="0"/>
              <a:t>記法</a:t>
            </a:r>
            <a:r>
              <a:rPr lang="ja-JP" altLang="en-US" dirty="0"/>
              <a:t>に</a:t>
            </a:r>
            <a:r>
              <a:rPr lang="ja-JP" altLang="en-US" dirty="0" smtClean="0"/>
              <a:t>準じて、ヘッダの先頭にアットマーク</a:t>
            </a:r>
            <a:r>
              <a:rPr lang="en-US" altLang="ja-JP" dirty="0" smtClean="0"/>
              <a:t>”@”</a:t>
            </a:r>
            <a:r>
              <a:rPr lang="ja-JP" altLang="en-US" dirty="0" smtClean="0"/>
              <a:t>を付与している。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217415"/>
              </p:ext>
            </p:extLst>
          </p:nvPr>
        </p:nvGraphicFramePr>
        <p:xfrm>
          <a:off x="1064568" y="2681416"/>
          <a:ext cx="4752528" cy="260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3456384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ヒラギノ角ゴ ProN W6" pitchFamily="34" charset="-128"/>
                          <a:ea typeface="ヒラギノ角ゴ ProN W6" pitchFamily="34" charset="-128"/>
                        </a:rPr>
                        <a:t>ヘッダ名</a:t>
                      </a:r>
                      <a:endParaRPr kumimoji="1" lang="ja-JP" altLang="en-US" dirty="0">
                        <a:latin typeface="ヒラギノ角ゴ ProN W6" pitchFamily="34" charset="-128"/>
                        <a:ea typeface="ヒラギノ角ゴ ProN W6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ヒラギノ角ゴ ProN W6" pitchFamily="34" charset="-128"/>
                          <a:ea typeface="ヒラギノ角ゴ ProN W6" pitchFamily="34" charset="-128"/>
                        </a:rPr>
                        <a:t>意味</a:t>
                      </a:r>
                      <a:endParaRPr kumimoji="1" lang="ja-JP" altLang="en-US" dirty="0">
                        <a:latin typeface="ヒラギノ角ゴ ProN W6" pitchFamily="34" charset="-128"/>
                        <a:ea typeface="ヒラギノ角ゴ ProN W6" pitchFamily="34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@Caption</a:t>
                      </a:r>
                      <a:endParaRPr kumimoji="1" lang="ja-JP" altLang="en-US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データセットのキャプション</a:t>
                      </a:r>
                      <a:endParaRPr kumimoji="1" lang="ja-JP" altLang="en-US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@Creator</a:t>
                      </a:r>
                      <a:endParaRPr kumimoji="1" lang="ja-JP" altLang="en-US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データセットの作成者</a:t>
                      </a:r>
                      <a:endParaRPr kumimoji="1" lang="ja-JP" altLang="en-US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@Date</a:t>
                      </a:r>
                      <a:endParaRPr kumimoji="1" lang="ja-JP" altLang="en-US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データセットの公開日</a:t>
                      </a:r>
                      <a:endParaRPr kumimoji="1" lang="ja-JP" altLang="en-US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@Language</a:t>
                      </a:r>
                      <a:endParaRPr kumimoji="1" lang="ja-JP" altLang="en-US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データセットの基本言語</a:t>
                      </a:r>
                      <a:endParaRPr kumimoji="1" lang="ja-JP" altLang="en-US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@@Title</a:t>
                      </a:r>
                      <a:endParaRPr kumimoji="1" lang="ja-JP" altLang="en-US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タイトル</a:t>
                      </a:r>
                      <a:endParaRPr kumimoji="1" lang="ja-JP" altLang="en-US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@@Unit</a:t>
                      </a:r>
                      <a:endParaRPr kumimoji="1" lang="ja-JP" altLang="en-US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カラムの単位（物理単位・貨幣単位）</a:t>
                      </a:r>
                      <a:endParaRPr kumimoji="1" lang="ja-JP" altLang="en-US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@@</a:t>
                      </a:r>
                      <a:r>
                        <a:rPr kumimoji="1" lang="en-US" altLang="ja-JP" dirty="0" err="1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Baseval</a:t>
                      </a:r>
                      <a:endParaRPr kumimoji="1" lang="ja-JP" altLang="en-US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カラムの記数単位</a:t>
                      </a:r>
                      <a:endParaRPr kumimoji="1" lang="ja-JP" altLang="en-US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@@</a:t>
                      </a:r>
                      <a:r>
                        <a:rPr kumimoji="1" lang="en-US" altLang="ja-JP" dirty="0" err="1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Datatype</a:t>
                      </a:r>
                      <a:endParaRPr kumimoji="1" lang="ja-JP" altLang="en-US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カラムのデータタイプ</a:t>
                      </a:r>
                      <a:endParaRPr kumimoji="1" lang="ja-JP" altLang="en-US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右中かっこ 5"/>
          <p:cNvSpPr/>
          <p:nvPr/>
        </p:nvSpPr>
        <p:spPr bwMode="auto">
          <a:xfrm>
            <a:off x="5961112" y="2983200"/>
            <a:ext cx="216024" cy="1152128"/>
          </a:xfrm>
          <a:prstGeom prst="rightBrace">
            <a:avLst/>
          </a:prstGeom>
          <a:noFill/>
          <a:ln w="1270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77136" y="3395503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メタデータとして広く使われている。</a:t>
            </a:r>
          </a:p>
        </p:txBody>
      </p:sp>
      <p:sp>
        <p:nvSpPr>
          <p:cNvPr id="8" name="右中かっこ 7"/>
          <p:cNvSpPr/>
          <p:nvPr/>
        </p:nvSpPr>
        <p:spPr bwMode="auto">
          <a:xfrm>
            <a:off x="5961112" y="4135328"/>
            <a:ext cx="216024" cy="1152128"/>
          </a:xfrm>
          <a:prstGeom prst="rightBrace">
            <a:avLst/>
          </a:prstGeom>
          <a:noFill/>
          <a:ln w="12700" cap="sq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77136" y="4476204"/>
            <a:ext cx="3236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データセットを定義・解釈するために</a:t>
            </a:r>
          </a:p>
          <a:p>
            <a:pPr algn="l"/>
            <a:r>
              <a:rPr kumimoji="1" lang="ja-JP" altLang="en-US" sz="14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必須と</a:t>
            </a:r>
            <a:r>
              <a:rPr kumimoji="1" lang="ja-JP" altLang="en-US" sz="14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なる項目である。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808984" y="6035216"/>
            <a:ext cx="50970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ja-JP" sz="1000" dirty="0" smtClean="0">
                <a:solidFill>
                  <a:schemeClr val="bg2"/>
                </a:solidFill>
                <a:latin typeface="+mn-lt"/>
              </a:rPr>
              <a:t>(*1</a:t>
            </a:r>
            <a:r>
              <a:rPr lang="en-US" altLang="ja-JP" sz="1000" dirty="0">
                <a:solidFill>
                  <a:schemeClr val="bg2"/>
                </a:solidFill>
                <a:latin typeface="+mn-lt"/>
              </a:rPr>
              <a:t>) </a:t>
            </a:r>
            <a:r>
              <a:rPr lang="en-US" altLang="ja-JP" sz="1000" dirty="0" smtClean="0">
                <a:solidFill>
                  <a:schemeClr val="bg2"/>
                </a:solidFill>
                <a:latin typeface="+mn-lt"/>
              </a:rPr>
              <a:t>RDF</a:t>
            </a:r>
            <a:r>
              <a:rPr lang="ja-JP" altLang="en-US" sz="1000" dirty="0" smtClean="0">
                <a:solidFill>
                  <a:schemeClr val="bg2"/>
                </a:solidFill>
                <a:latin typeface="+mn-lt"/>
              </a:rPr>
              <a:t>の主語・述語・目的語を </a:t>
            </a:r>
            <a:r>
              <a:rPr lang="en-US" altLang="ja-JP" sz="1000" dirty="0" smtClean="0">
                <a:solidFill>
                  <a:schemeClr val="bg2"/>
                </a:solidFill>
                <a:latin typeface="+mn-lt"/>
              </a:rPr>
              <a:t/>
            </a:r>
            <a:br>
              <a:rPr lang="en-US" altLang="ja-JP" sz="1000" dirty="0" smtClean="0">
                <a:solidFill>
                  <a:schemeClr val="bg2"/>
                </a:solidFill>
                <a:latin typeface="+mn-lt"/>
              </a:rPr>
            </a:br>
            <a:r>
              <a:rPr lang="en-US" altLang="ja-JP" sz="1000" dirty="0" smtClean="0">
                <a:solidFill>
                  <a:schemeClr val="bg2"/>
                </a:solidFill>
                <a:latin typeface="+mn-lt"/>
              </a:rPr>
              <a:t>&lt;</a:t>
            </a:r>
            <a:r>
              <a:rPr lang="ja-JP" altLang="en-US" sz="1000" dirty="0" smtClean="0">
                <a:solidFill>
                  <a:schemeClr val="bg2"/>
                </a:solidFill>
                <a:latin typeface="+mn-lt"/>
              </a:rPr>
              <a:t>主語</a:t>
            </a:r>
            <a:r>
              <a:rPr lang="en-US" altLang="ja-JP" sz="1000" dirty="0" smtClean="0">
                <a:solidFill>
                  <a:schemeClr val="bg2"/>
                </a:solidFill>
                <a:latin typeface="+mn-lt"/>
              </a:rPr>
              <a:t>&gt; &lt;</a:t>
            </a:r>
            <a:r>
              <a:rPr lang="ja-JP" altLang="en-US" sz="1000" dirty="0" smtClean="0">
                <a:solidFill>
                  <a:schemeClr val="bg2"/>
                </a:solidFill>
                <a:latin typeface="+mn-lt"/>
              </a:rPr>
              <a:t>述語</a:t>
            </a:r>
            <a:r>
              <a:rPr lang="en-US" altLang="ja-JP" sz="1000" dirty="0" smtClean="0">
                <a:solidFill>
                  <a:schemeClr val="bg2"/>
                </a:solidFill>
                <a:latin typeface="+mn-lt"/>
              </a:rPr>
              <a:t>&gt; &lt;</a:t>
            </a:r>
            <a:r>
              <a:rPr lang="ja-JP" altLang="en-US" sz="1000" dirty="0" smtClean="0">
                <a:solidFill>
                  <a:schemeClr val="bg2"/>
                </a:solidFill>
                <a:latin typeface="+mn-lt"/>
              </a:rPr>
              <a:t>目的語</a:t>
            </a:r>
            <a:r>
              <a:rPr lang="en-US" altLang="ja-JP" sz="1000" dirty="0" smtClean="0">
                <a:solidFill>
                  <a:schemeClr val="bg2"/>
                </a:solidFill>
                <a:latin typeface="+mn-lt"/>
              </a:rPr>
              <a:t>&gt; . </a:t>
            </a:r>
            <a:br>
              <a:rPr lang="en-US" altLang="ja-JP" sz="1000" dirty="0" smtClean="0">
                <a:solidFill>
                  <a:schemeClr val="bg2"/>
                </a:solidFill>
                <a:latin typeface="+mn-lt"/>
              </a:rPr>
            </a:br>
            <a:r>
              <a:rPr lang="ja-JP" altLang="en-US" sz="1000" dirty="0" smtClean="0">
                <a:solidFill>
                  <a:schemeClr val="bg2"/>
                </a:solidFill>
                <a:latin typeface="+mn-lt"/>
              </a:rPr>
              <a:t>という形で表現する表記法。ネームスペース定義などを</a:t>
            </a:r>
            <a:r>
              <a:rPr lang="en-US" altLang="ja-JP" sz="1000" dirty="0" smtClean="0">
                <a:solidFill>
                  <a:schemeClr val="bg2"/>
                </a:solidFill>
                <a:latin typeface="+mn-lt"/>
              </a:rPr>
              <a:t>@prefix</a:t>
            </a:r>
            <a:r>
              <a:rPr lang="ja-JP" altLang="en-US" sz="1000" dirty="0" smtClean="0">
                <a:solidFill>
                  <a:schemeClr val="bg2"/>
                </a:solidFill>
                <a:latin typeface="+mn-lt"/>
              </a:rPr>
              <a:t>宣言として冒頭に記述できる。</a:t>
            </a:r>
            <a:endParaRPr lang="ja-JP" altLang="en-US" sz="1000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0945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ヘッダの規定 </a:t>
            </a:r>
            <a:r>
              <a:rPr kumimoji="1" lang="en-US" altLang="ja-JP" dirty="0" smtClean="0"/>
              <a:t>1/2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@Caption: </a:t>
            </a:r>
            <a:r>
              <a:rPr kumimoji="1" lang="ja-JP" altLang="en-US" dirty="0" smtClean="0"/>
              <a:t>データセットのキャプション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形式は「</a:t>
            </a:r>
            <a:r>
              <a:rPr lang="en-US" altLang="ja-JP" dirty="0" smtClean="0"/>
              <a:t>@Caption,</a:t>
            </a:r>
            <a:r>
              <a:rPr lang="ja-JP" altLang="en-US" dirty="0"/>
              <a:t>キャプション</a:t>
            </a:r>
            <a:r>
              <a:rPr lang="ja-JP" altLang="en-US" dirty="0" smtClean="0"/>
              <a:t>名</a:t>
            </a:r>
            <a:r>
              <a:rPr lang="en-US" altLang="ja-JP" dirty="0" smtClean="0"/>
              <a:t>,</a:t>
            </a:r>
            <a:r>
              <a:rPr lang="ja-JP" altLang="en-US" dirty="0" smtClean="0"/>
              <a:t>言語コード」</a:t>
            </a:r>
          </a:p>
          <a:p>
            <a:pPr lvl="1"/>
            <a:r>
              <a:rPr kumimoji="1" lang="ja-JP" altLang="en-US" dirty="0" smtClean="0"/>
              <a:t>言語</a:t>
            </a:r>
            <a:r>
              <a:rPr kumimoji="1" lang="ja-JP" altLang="en-US" dirty="0" smtClean="0"/>
              <a:t>コードは</a:t>
            </a:r>
            <a:r>
              <a:rPr kumimoji="1" lang="en-US" altLang="ja-JP" dirty="0" smtClean="0"/>
              <a:t>ISO639-1</a:t>
            </a:r>
            <a:r>
              <a:rPr kumimoji="1" lang="ja-JP" altLang="en-US" dirty="0" smtClean="0"/>
              <a:t>に基づく値（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文字の言語コード）であり、省略可能。</a:t>
            </a:r>
          </a:p>
          <a:p>
            <a:pPr lvl="2"/>
            <a:r>
              <a:rPr lang="ja-JP" altLang="en-US" dirty="0"/>
              <a:t>省略した場合</a:t>
            </a:r>
            <a:r>
              <a:rPr lang="ja-JP" altLang="en-US" dirty="0" smtClean="0"/>
              <a:t>は、</a:t>
            </a:r>
            <a:r>
              <a:rPr lang="en-US" altLang="ja-JP" dirty="0" smtClean="0"/>
              <a:t>@Language</a:t>
            </a:r>
            <a:r>
              <a:rPr lang="ja-JP" altLang="en-US" dirty="0" smtClean="0"/>
              <a:t>ヘッダが指定する言語コードと同じ。</a:t>
            </a:r>
          </a:p>
          <a:p>
            <a:r>
              <a:rPr lang="en-US" altLang="ja-JP" dirty="0" smtClean="0"/>
              <a:t>@Creator: </a:t>
            </a:r>
            <a:r>
              <a:rPr lang="ja-JP" altLang="en-US" dirty="0"/>
              <a:t>データセット</a:t>
            </a:r>
            <a:r>
              <a:rPr lang="ja-JP" altLang="en-US" dirty="0" smtClean="0"/>
              <a:t>の作成者</a:t>
            </a:r>
            <a:endParaRPr lang="en-US" altLang="ja-JP" dirty="0"/>
          </a:p>
          <a:p>
            <a:pPr lvl="1"/>
            <a:r>
              <a:rPr lang="ja-JP" altLang="en-US" dirty="0"/>
              <a:t>形式は</a:t>
            </a:r>
            <a:r>
              <a:rPr lang="ja-JP" altLang="en-US" dirty="0" smtClean="0"/>
              <a:t>「</a:t>
            </a:r>
            <a:r>
              <a:rPr lang="en-US" altLang="ja-JP" dirty="0" smtClean="0"/>
              <a:t>@Caption,</a:t>
            </a:r>
            <a:r>
              <a:rPr lang="ja-JP" altLang="en-US" dirty="0" smtClean="0"/>
              <a:t>作成者名</a:t>
            </a:r>
            <a:r>
              <a:rPr lang="en-US" altLang="ja-JP" dirty="0" smtClean="0"/>
              <a:t>,</a:t>
            </a:r>
            <a:r>
              <a:rPr lang="ja-JP" altLang="en-US" dirty="0"/>
              <a:t>言語コード」</a:t>
            </a:r>
          </a:p>
          <a:p>
            <a:pPr lvl="1"/>
            <a:r>
              <a:rPr lang="ja-JP" altLang="en-US" dirty="0"/>
              <a:t>言語コードは</a:t>
            </a:r>
            <a:r>
              <a:rPr lang="en-US" altLang="ja-JP" dirty="0"/>
              <a:t>ISO639-1</a:t>
            </a:r>
            <a:r>
              <a:rPr lang="ja-JP" altLang="en-US" dirty="0"/>
              <a:t>に基づく値（</a:t>
            </a:r>
            <a:r>
              <a:rPr lang="en-US" altLang="ja-JP" dirty="0"/>
              <a:t>2</a:t>
            </a:r>
            <a:r>
              <a:rPr lang="ja-JP" altLang="en-US" dirty="0"/>
              <a:t>文字の言語コード）であり、省略可能。</a:t>
            </a:r>
          </a:p>
          <a:p>
            <a:pPr lvl="2"/>
            <a:r>
              <a:rPr lang="ja-JP" altLang="en-US" dirty="0"/>
              <a:t>省略した場合は、</a:t>
            </a:r>
            <a:r>
              <a:rPr lang="en-US" altLang="ja-JP" dirty="0"/>
              <a:t>@Language</a:t>
            </a:r>
            <a:r>
              <a:rPr lang="ja-JP" altLang="en-US" dirty="0"/>
              <a:t>ヘッダが指定する言語コードと同じ</a:t>
            </a:r>
            <a:r>
              <a:rPr lang="ja-JP" altLang="en-US" dirty="0" smtClean="0"/>
              <a:t>。</a:t>
            </a:r>
          </a:p>
          <a:p>
            <a:r>
              <a:rPr lang="en-US" altLang="ja-JP" dirty="0" smtClean="0"/>
              <a:t>@Date: </a:t>
            </a:r>
            <a:r>
              <a:rPr lang="ja-JP" altLang="en-US" dirty="0"/>
              <a:t>データセット</a:t>
            </a:r>
            <a:r>
              <a:rPr lang="ja-JP" altLang="en-US" dirty="0" smtClean="0"/>
              <a:t>の公開日</a:t>
            </a:r>
            <a:endParaRPr lang="en-US" altLang="ja-JP" dirty="0"/>
          </a:p>
          <a:p>
            <a:pPr lvl="1"/>
            <a:r>
              <a:rPr lang="ja-JP" altLang="en-US" dirty="0"/>
              <a:t>形式は</a:t>
            </a:r>
            <a:r>
              <a:rPr lang="ja-JP" altLang="en-US" dirty="0" smtClean="0"/>
              <a:t>「</a:t>
            </a:r>
            <a:r>
              <a:rPr lang="en-US" altLang="ja-JP" dirty="0" smtClean="0"/>
              <a:t>@Date,</a:t>
            </a:r>
            <a:r>
              <a:rPr lang="ja-JP" altLang="en-US" dirty="0"/>
              <a:t>公開</a:t>
            </a:r>
            <a:r>
              <a:rPr lang="ja-JP" altLang="en-US" dirty="0" smtClean="0"/>
              <a:t>日」</a:t>
            </a:r>
            <a:endParaRPr lang="ja-JP" altLang="en-US" dirty="0"/>
          </a:p>
          <a:p>
            <a:pPr lvl="1"/>
            <a:r>
              <a:rPr lang="ja-JP" altLang="en-US" dirty="0"/>
              <a:t>日付</a:t>
            </a:r>
            <a:r>
              <a:rPr lang="ja-JP" altLang="en-US" dirty="0" smtClean="0"/>
              <a:t>は</a:t>
            </a:r>
            <a:r>
              <a:rPr lang="en-US" altLang="ja-JP" dirty="0" smtClean="0"/>
              <a:t>ISO8610</a:t>
            </a:r>
            <a:r>
              <a:rPr lang="ja-JP" altLang="en-US" dirty="0" smtClean="0"/>
              <a:t>に基づく値（例</a:t>
            </a:r>
            <a:r>
              <a:rPr lang="en-US" altLang="ja-JP" dirty="0" smtClean="0"/>
              <a:t>: 2013-02-26</a:t>
            </a:r>
            <a:r>
              <a:rPr lang="ja-JP" altLang="en-US" dirty="0" smtClean="0"/>
              <a:t>）。</a:t>
            </a:r>
            <a:endParaRPr lang="en-US" altLang="ja-JP" dirty="0" smtClean="0"/>
          </a:p>
          <a:p>
            <a:r>
              <a:rPr lang="en-US" altLang="ja-JP" dirty="0" smtClean="0"/>
              <a:t>@Language: </a:t>
            </a:r>
            <a:r>
              <a:rPr lang="ja-JP" altLang="en-US" dirty="0"/>
              <a:t>データセット</a:t>
            </a:r>
            <a:r>
              <a:rPr lang="ja-JP" altLang="en-US" dirty="0" smtClean="0"/>
              <a:t>の基本言語</a:t>
            </a:r>
            <a:endParaRPr lang="en-US" altLang="ja-JP" dirty="0"/>
          </a:p>
          <a:p>
            <a:pPr lvl="1"/>
            <a:r>
              <a:rPr lang="ja-JP" altLang="en-US" dirty="0"/>
              <a:t>形式は</a:t>
            </a:r>
            <a:r>
              <a:rPr lang="ja-JP" altLang="en-US" dirty="0" smtClean="0"/>
              <a:t>「</a:t>
            </a:r>
            <a:r>
              <a:rPr lang="en-US" altLang="ja-JP" dirty="0" smtClean="0"/>
              <a:t>@Language,</a:t>
            </a:r>
            <a:r>
              <a:rPr lang="ja-JP" altLang="en-US" dirty="0" smtClean="0"/>
              <a:t>言語</a:t>
            </a:r>
            <a:r>
              <a:rPr lang="ja-JP" altLang="en-US" dirty="0"/>
              <a:t>コード」</a:t>
            </a:r>
          </a:p>
          <a:p>
            <a:pPr lvl="1"/>
            <a:r>
              <a:rPr lang="ja-JP" altLang="en-US" dirty="0" smtClean="0"/>
              <a:t>言語コードは</a:t>
            </a:r>
            <a:r>
              <a:rPr lang="en-US" altLang="ja-JP" dirty="0" smtClean="0"/>
              <a:t>ISO639-1</a:t>
            </a:r>
            <a:r>
              <a:rPr lang="ja-JP" altLang="en-US" dirty="0" smtClean="0"/>
              <a:t>に基づく値（</a:t>
            </a:r>
            <a:r>
              <a:rPr lang="en-US" altLang="ja-JP" dirty="0" smtClean="0"/>
              <a:t>2</a:t>
            </a:r>
            <a:r>
              <a:rPr lang="ja-JP" altLang="en-US" dirty="0" smtClean="0"/>
              <a:t>文字の言語コード）。</a:t>
            </a:r>
          </a:p>
          <a:p>
            <a:pPr lvl="1"/>
            <a:endParaRPr lang="ja-JP" altLang="en-US" dirty="0"/>
          </a:p>
          <a:p>
            <a:pPr lvl="2"/>
            <a:endParaRPr lang="ja-JP" altLang="en-US" dirty="0"/>
          </a:p>
          <a:p>
            <a:pPr lvl="2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8866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ヘッダの規定 </a:t>
            </a:r>
            <a:r>
              <a:rPr kumimoji="1" lang="en-US" altLang="ja-JP" dirty="0" smtClean="0"/>
              <a:t>2/2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ja-JP" dirty="0" smtClean="0"/>
              <a:t>@@</a:t>
            </a:r>
            <a:r>
              <a:rPr lang="en-US" altLang="ja-JP" dirty="0"/>
              <a:t>T</a:t>
            </a:r>
            <a:r>
              <a:rPr kumimoji="1" lang="en-US" altLang="ja-JP" dirty="0" smtClean="0"/>
              <a:t>itle: </a:t>
            </a:r>
            <a:r>
              <a:rPr kumimoji="1" lang="ja-JP" altLang="en-US" dirty="0" smtClean="0"/>
              <a:t>タイトル行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1</a:t>
            </a:r>
            <a:r>
              <a:rPr lang="ja-JP" altLang="en-US" dirty="0" smtClean="0"/>
              <a:t>行目の形式は「</a:t>
            </a:r>
            <a:r>
              <a:rPr lang="en-US" altLang="ja-JP" dirty="0" smtClean="0"/>
              <a:t>@@Title,</a:t>
            </a:r>
            <a:r>
              <a:rPr lang="ja-JP" altLang="en-US" dirty="0" smtClean="0"/>
              <a:t>言語コード」</a:t>
            </a:r>
          </a:p>
          <a:p>
            <a:pPr lvl="1"/>
            <a:r>
              <a:rPr lang="en-US" altLang="ja-JP" dirty="0" smtClean="0"/>
              <a:t>2</a:t>
            </a:r>
            <a:r>
              <a:rPr lang="ja-JP" altLang="en-US" dirty="0" smtClean="0"/>
              <a:t>行目の形式は各タイトルの名称</a:t>
            </a:r>
          </a:p>
          <a:p>
            <a:r>
              <a:rPr lang="en-US" altLang="ja-JP" dirty="0" smtClean="0"/>
              <a:t>@@Unit: </a:t>
            </a:r>
            <a:r>
              <a:rPr lang="ja-JP" altLang="en-US" dirty="0" smtClean="0"/>
              <a:t>カラムの単位</a:t>
            </a:r>
            <a:endParaRPr lang="en-US" altLang="ja-JP" dirty="0"/>
          </a:p>
          <a:p>
            <a:pPr lvl="1"/>
            <a:r>
              <a:rPr lang="en-US" altLang="ja-JP" dirty="0" smtClean="0"/>
              <a:t>1</a:t>
            </a:r>
            <a:r>
              <a:rPr lang="ja-JP" altLang="en-US" dirty="0" smtClean="0"/>
              <a:t>行目の形式</a:t>
            </a:r>
            <a:r>
              <a:rPr lang="ja-JP" altLang="en-US" dirty="0"/>
              <a:t>は「</a:t>
            </a:r>
            <a:r>
              <a:rPr lang="en-US" altLang="ja-JP" dirty="0" smtClean="0"/>
              <a:t>@@Unit,</a:t>
            </a:r>
            <a:r>
              <a:rPr lang="ja-JP" altLang="en-US" dirty="0"/>
              <a:t>言語コード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2</a:t>
            </a:r>
            <a:r>
              <a:rPr lang="ja-JP" altLang="en-US" dirty="0" smtClean="0"/>
              <a:t>行目の形式は各カラムの単位</a:t>
            </a:r>
            <a:endParaRPr lang="ja-JP" altLang="en-US" dirty="0"/>
          </a:p>
          <a:p>
            <a:pPr lvl="2"/>
            <a:r>
              <a:rPr lang="ja-JP" altLang="en-US" dirty="0" smtClean="0"/>
              <a:t>単位に記数単位を含めてはならない。</a:t>
            </a:r>
            <a:endParaRPr lang="en-US" altLang="ja-JP" dirty="0" smtClean="0"/>
          </a:p>
          <a:p>
            <a:pPr lvl="2"/>
            <a:r>
              <a:rPr lang="ja-JP" altLang="en-US" dirty="0"/>
              <a:t>物理単位</a:t>
            </a:r>
            <a:r>
              <a:rPr lang="ja-JP" altLang="en-US" dirty="0" smtClean="0"/>
              <a:t>のべき乗数は、そのままテキストで記述する（例</a:t>
            </a:r>
            <a:r>
              <a:rPr lang="en-US" altLang="ja-JP" dirty="0" smtClean="0"/>
              <a:t>: m/s2</a:t>
            </a:r>
            <a:r>
              <a:rPr lang="ja-JP" altLang="en-US" dirty="0" smtClean="0"/>
              <a:t>）。</a:t>
            </a:r>
          </a:p>
          <a:p>
            <a:r>
              <a:rPr lang="en-US" altLang="ja-JP" dirty="0" smtClean="0"/>
              <a:t>@@</a:t>
            </a:r>
            <a:r>
              <a:rPr lang="en-US" altLang="ja-JP" dirty="0" err="1" smtClean="0"/>
              <a:t>Baseval</a:t>
            </a:r>
            <a:r>
              <a:rPr lang="en-US" altLang="ja-JP" dirty="0" smtClean="0"/>
              <a:t>: </a:t>
            </a:r>
            <a:r>
              <a:rPr lang="ja-JP" altLang="en-US" dirty="0" smtClean="0"/>
              <a:t>カラムの記数単位</a:t>
            </a:r>
            <a:endParaRPr lang="en-US" altLang="ja-JP" dirty="0"/>
          </a:p>
          <a:p>
            <a:pPr lvl="1"/>
            <a:r>
              <a:rPr lang="en-US" altLang="ja-JP" dirty="0"/>
              <a:t>1</a:t>
            </a:r>
            <a:r>
              <a:rPr lang="ja-JP" altLang="en-US" dirty="0"/>
              <a:t>行目の形式は「</a:t>
            </a:r>
            <a:r>
              <a:rPr lang="en-US" altLang="ja-JP" dirty="0" smtClean="0"/>
              <a:t>@@</a:t>
            </a:r>
            <a:r>
              <a:rPr lang="en-US" altLang="ja-JP" dirty="0" err="1" smtClean="0"/>
              <a:t>Baseval</a:t>
            </a:r>
            <a:r>
              <a:rPr lang="ja-JP" altLang="en-US" dirty="0" smtClean="0"/>
              <a:t>」</a:t>
            </a:r>
            <a:endParaRPr lang="en-US" altLang="ja-JP" dirty="0"/>
          </a:p>
          <a:p>
            <a:pPr lvl="1"/>
            <a:r>
              <a:rPr lang="en-US" altLang="ja-JP" dirty="0"/>
              <a:t>2</a:t>
            </a:r>
            <a:r>
              <a:rPr lang="ja-JP" altLang="en-US" dirty="0"/>
              <a:t>行目の形式は各カラム</a:t>
            </a:r>
            <a:r>
              <a:rPr lang="ja-JP" altLang="en-US" dirty="0" smtClean="0"/>
              <a:t>の記数単位。</a:t>
            </a:r>
          </a:p>
          <a:p>
            <a:pPr lvl="2"/>
            <a:r>
              <a:rPr lang="ja-JP" altLang="en-US" dirty="0" smtClean="0"/>
              <a:t>値を省略した場合は、「</a:t>
            </a:r>
            <a:r>
              <a:rPr lang="en-US" altLang="ja-JP" dirty="0" smtClean="0"/>
              <a:t>1</a:t>
            </a:r>
            <a:r>
              <a:rPr lang="ja-JP" altLang="en-US" dirty="0" smtClean="0"/>
              <a:t>」が指定されていると見なす。</a:t>
            </a:r>
            <a:endParaRPr lang="en-US" altLang="ja-JP" dirty="0" smtClean="0"/>
          </a:p>
          <a:p>
            <a:r>
              <a:rPr lang="en-US" altLang="ja-JP" dirty="0" smtClean="0"/>
              <a:t>@@</a:t>
            </a:r>
            <a:r>
              <a:rPr lang="en-US" altLang="ja-JP" dirty="0" err="1" smtClean="0"/>
              <a:t>Datatype</a:t>
            </a:r>
            <a:r>
              <a:rPr lang="en-US" altLang="ja-JP" dirty="0" smtClean="0"/>
              <a:t>: </a:t>
            </a:r>
            <a:r>
              <a:rPr lang="ja-JP" altLang="en-US" dirty="0" smtClean="0"/>
              <a:t>カラムのデータタイプ</a:t>
            </a:r>
            <a:endParaRPr lang="en-US" altLang="ja-JP" dirty="0"/>
          </a:p>
          <a:p>
            <a:pPr lvl="1"/>
            <a:r>
              <a:rPr lang="en-US" altLang="ja-JP" dirty="0" smtClean="0"/>
              <a:t>1</a:t>
            </a:r>
            <a:r>
              <a:rPr lang="ja-JP" altLang="en-US" dirty="0" smtClean="0"/>
              <a:t>行目の形式</a:t>
            </a:r>
            <a:r>
              <a:rPr lang="ja-JP" altLang="en-US" dirty="0"/>
              <a:t>は</a:t>
            </a:r>
            <a:r>
              <a:rPr lang="ja-JP" altLang="en-US" dirty="0" smtClean="0"/>
              <a:t>「</a:t>
            </a:r>
            <a:r>
              <a:rPr lang="en-US" altLang="ja-JP" dirty="0" smtClean="0"/>
              <a:t>@</a:t>
            </a:r>
            <a:r>
              <a:rPr lang="en-US" altLang="ja-JP" dirty="0" err="1" smtClean="0"/>
              <a:t>Datatype</a:t>
            </a:r>
            <a:r>
              <a:rPr lang="ja-JP" altLang="en-US" dirty="0" smtClean="0"/>
              <a:t>」</a:t>
            </a:r>
            <a:endParaRPr lang="ja-JP" altLang="en-US" dirty="0"/>
          </a:p>
          <a:p>
            <a:pPr lvl="1"/>
            <a:r>
              <a:rPr lang="en-US" altLang="ja-JP" dirty="0" smtClean="0"/>
              <a:t>2</a:t>
            </a:r>
            <a:r>
              <a:rPr lang="ja-JP" altLang="en-US" dirty="0" smtClean="0"/>
              <a:t>行目の形式は、</a:t>
            </a:r>
            <a:r>
              <a:rPr lang="en-US" altLang="ja-JP" dirty="0" smtClean="0"/>
              <a:t>XML Schema</a:t>
            </a:r>
            <a:r>
              <a:rPr lang="ja-JP" altLang="en-US" dirty="0" smtClean="0"/>
              <a:t>に基づくデータタイプ値（例</a:t>
            </a:r>
            <a:r>
              <a:rPr lang="en-US" altLang="ja-JP" dirty="0" smtClean="0"/>
              <a:t>: </a:t>
            </a:r>
            <a:r>
              <a:rPr lang="ja-JP" altLang="en-US" dirty="0" smtClean="0"/>
              <a:t>整数であれば</a:t>
            </a:r>
            <a:r>
              <a:rPr lang="en-US" altLang="ja-JP" dirty="0" err="1" smtClean="0"/>
              <a:t>xsd:integer</a:t>
            </a:r>
            <a:r>
              <a:rPr lang="ja-JP" altLang="en-US" dirty="0" smtClean="0"/>
              <a:t>）。</a:t>
            </a:r>
          </a:p>
          <a:p>
            <a:pPr lvl="1"/>
            <a:endParaRPr lang="ja-JP" altLang="en-US" dirty="0"/>
          </a:p>
          <a:p>
            <a:pPr lvl="2"/>
            <a:endParaRPr lang="ja-JP" altLang="en-US" dirty="0"/>
          </a:p>
          <a:p>
            <a:pPr lvl="2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3411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ヘッダの追加手順 </a:t>
            </a:r>
            <a:r>
              <a:rPr kumimoji="1" lang="en-US" altLang="ja-JP" dirty="0" smtClean="0"/>
              <a:t>1/3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表形式</a:t>
            </a:r>
            <a:r>
              <a:rPr kumimoji="1" lang="ja-JP" altLang="en-US" dirty="0" smtClean="0"/>
              <a:t>データを、技術ガイド・表形式データのレベル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の条件を満たすように整形する。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7</a:t>
            </a:fld>
            <a:endParaRPr lang="en-US" altLang="ja-JP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44" y="1844824"/>
            <a:ext cx="3125148" cy="446449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737028" y="6301532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オリジナルデータ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39489" y="6237312"/>
            <a:ext cx="2448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レベル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1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表形式データ形式に整形</a:t>
            </a:r>
          </a:p>
        </p:txBody>
      </p:sp>
      <p:sp>
        <p:nvSpPr>
          <p:cNvPr id="9" name="右矢印 8"/>
          <p:cNvSpPr/>
          <p:nvPr/>
        </p:nvSpPr>
        <p:spPr bwMode="auto">
          <a:xfrm>
            <a:off x="4160912" y="3802068"/>
            <a:ext cx="648072" cy="563036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pic>
        <p:nvPicPr>
          <p:cNvPr id="10" name="図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642" y="1844824"/>
            <a:ext cx="3471766" cy="439248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70478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ヘッダの追加手順 </a:t>
            </a:r>
            <a:r>
              <a:rPr kumimoji="1" lang="en-US" altLang="ja-JP" dirty="0" smtClean="0"/>
              <a:t>2/3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ja-JP" altLang="en-US" dirty="0" smtClean="0"/>
              <a:t>カラムタイトルの上下に、必要なヘッダを</a:t>
            </a:r>
            <a:r>
              <a:rPr lang="ja-JP" altLang="en-US" dirty="0"/>
              <a:t>追加</a:t>
            </a:r>
            <a:r>
              <a:rPr lang="ja-JP" altLang="en-US" dirty="0" smtClean="0"/>
              <a:t>する。</a:t>
            </a:r>
          </a:p>
          <a:p>
            <a:pPr lvl="1"/>
            <a:r>
              <a:rPr kumimoji="1" lang="ja-JP" altLang="en-US" dirty="0"/>
              <a:t>追加</a:t>
            </a:r>
            <a:r>
              <a:rPr kumimoji="1" lang="ja-JP" altLang="en-US" dirty="0" smtClean="0"/>
              <a:t>するヘッダとその箇所</a:t>
            </a:r>
          </a:p>
          <a:p>
            <a:pPr lvl="1"/>
            <a:endParaRPr lang="ja-JP" altLang="en-US" dirty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/>
          </a:p>
          <a:p>
            <a:pPr lvl="1"/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kumimoji="1" lang="ja-JP" altLang="en-US" dirty="0" smtClean="0"/>
          </a:p>
          <a:p>
            <a:pPr lvl="1"/>
            <a:r>
              <a:rPr kumimoji="1" lang="en-US" altLang="ja-JP" dirty="0" smtClean="0"/>
              <a:t>Microsoft Excel</a:t>
            </a:r>
            <a:r>
              <a:rPr kumimoji="1" lang="ja-JP" altLang="en-US" dirty="0" smtClean="0"/>
              <a:t>で編集する際の留意事項</a:t>
            </a:r>
          </a:p>
          <a:p>
            <a:pPr lvl="2"/>
            <a:r>
              <a:rPr lang="ja-JP" altLang="en-US" dirty="0" smtClean="0"/>
              <a:t>ヘッダ名の先頭に、アポストロフィ「</a:t>
            </a:r>
            <a:r>
              <a:rPr lang="en-US" altLang="ja-JP" dirty="0" smtClean="0"/>
              <a:t>’</a:t>
            </a:r>
            <a:r>
              <a:rPr lang="ja-JP" altLang="en-US" dirty="0" smtClean="0"/>
              <a:t>」をつける。</a:t>
            </a:r>
          </a:p>
          <a:p>
            <a:pPr lvl="3"/>
            <a:r>
              <a:rPr lang="ja-JP" altLang="en-US" dirty="0" smtClean="0"/>
              <a:t>理由</a:t>
            </a:r>
            <a:r>
              <a:rPr lang="en-US" altLang="ja-JP" dirty="0" smtClean="0"/>
              <a:t>: @</a:t>
            </a:r>
            <a:r>
              <a:rPr lang="ja-JP" altLang="en-US" dirty="0" smtClean="0"/>
              <a:t>で始まる文字列を</a:t>
            </a:r>
            <a:r>
              <a:rPr lang="en-US" altLang="ja-JP" dirty="0" smtClean="0"/>
              <a:t>Microsoft Excel</a:t>
            </a:r>
            <a:r>
              <a:rPr lang="ja-JP" altLang="en-US" dirty="0" smtClean="0"/>
              <a:t>が関数と判断するため。</a:t>
            </a:r>
          </a:p>
          <a:p>
            <a:pPr lvl="2"/>
            <a:r>
              <a:rPr kumimoji="1" lang="ja-JP" altLang="en-US" dirty="0" smtClean="0"/>
              <a:t>日付値「</a:t>
            </a:r>
            <a:r>
              <a:rPr kumimoji="1" lang="en-US" altLang="ja-JP" dirty="0" smtClean="0"/>
              <a:t>2010-10-01</a:t>
            </a:r>
            <a:r>
              <a:rPr kumimoji="1" lang="ja-JP" altLang="en-US" dirty="0" smtClean="0"/>
              <a:t>」の先頭に</a:t>
            </a:r>
            <a:r>
              <a:rPr lang="ja-JP" altLang="en-US" dirty="0"/>
              <a:t>アポストロフィ「</a:t>
            </a:r>
            <a:r>
              <a:rPr lang="en-US" altLang="ja-JP" dirty="0"/>
              <a:t>’</a:t>
            </a:r>
            <a:r>
              <a:rPr lang="ja-JP" altLang="en-US" dirty="0"/>
              <a:t>」をつける</a:t>
            </a:r>
            <a:r>
              <a:rPr lang="ja-JP" altLang="en-US" dirty="0" smtClean="0"/>
              <a:t>。</a:t>
            </a:r>
          </a:p>
          <a:p>
            <a:pPr lvl="3"/>
            <a:r>
              <a:rPr kumimoji="1" lang="en-US" altLang="ja-JP" dirty="0" smtClean="0"/>
              <a:t>Microsoft Excel</a:t>
            </a:r>
            <a:r>
              <a:rPr kumimoji="1" lang="ja-JP" altLang="en-US" dirty="0" smtClean="0"/>
              <a:t>が日付値を自動的に「</a:t>
            </a:r>
            <a:r>
              <a:rPr kumimoji="1" lang="en-US" altLang="ja-JP" dirty="0" smtClean="0"/>
              <a:t>2010/10/01</a:t>
            </a:r>
            <a:r>
              <a:rPr kumimoji="1" lang="ja-JP" altLang="en-US" dirty="0" smtClean="0"/>
              <a:t>」等の形式に変換してしまうため。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8</a:t>
            </a:fld>
            <a:endParaRPr lang="en-US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750021"/>
              </p:ext>
            </p:extLst>
          </p:nvPr>
        </p:nvGraphicFramePr>
        <p:xfrm>
          <a:off x="1208584" y="1700808"/>
          <a:ext cx="8136904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4884"/>
                <a:gridCol w="3241010"/>
                <a:gridCol w="3241010"/>
              </a:tblGrid>
              <a:tr h="14401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ヒラギノ角ゴ ProN W6" pitchFamily="34" charset="-128"/>
                          <a:ea typeface="ヒラギノ角ゴ ProN W6" pitchFamily="34" charset="-128"/>
                        </a:rPr>
                        <a:t>追加するヘッダ名</a:t>
                      </a:r>
                      <a:endParaRPr kumimoji="1" lang="ja-JP" altLang="en-US" sz="1200" dirty="0">
                        <a:latin typeface="ヒラギノ角ゴ ProN W6" pitchFamily="34" charset="-128"/>
                        <a:ea typeface="ヒラギノ角ゴ ProN W6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ヒラギノ角ゴ ProN W6" pitchFamily="34" charset="-128"/>
                          <a:ea typeface="ヒラギノ角ゴ ProN W6" pitchFamily="34" charset="-128"/>
                        </a:rPr>
                        <a:t>追加する箇所</a:t>
                      </a:r>
                      <a:endParaRPr kumimoji="1" lang="ja-JP" altLang="en-US" sz="1200" dirty="0">
                        <a:latin typeface="ヒラギノ角ゴ ProN W6" pitchFamily="34" charset="-128"/>
                        <a:ea typeface="ヒラギノ角ゴ ProN W6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ヒラギノ角ゴ ProN W6" pitchFamily="34" charset="-128"/>
                          <a:ea typeface="ヒラギノ角ゴ ProN W6" pitchFamily="34" charset="-128"/>
                        </a:rPr>
                        <a:t>追加する値</a:t>
                      </a:r>
                      <a:endParaRPr kumimoji="1" lang="ja-JP" altLang="en-US" sz="1200" dirty="0">
                        <a:latin typeface="ヒラギノ角ゴ ProN W6" pitchFamily="34" charset="-128"/>
                        <a:ea typeface="ヒラギノ角ゴ ProN W6" pitchFamily="34" charset="-128"/>
                      </a:endParaRPr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@Caption</a:t>
                      </a:r>
                      <a:endParaRPr kumimoji="1" lang="ja-JP" altLang="en-US" sz="1200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先頭行</a:t>
                      </a:r>
                      <a:endParaRPr kumimoji="1" lang="ja-JP" altLang="en-US" sz="12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都道府県別人口と人口増加率</a:t>
                      </a:r>
                      <a:endParaRPr kumimoji="1" lang="ja-JP" altLang="en-US" sz="12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@Creator</a:t>
                      </a:r>
                      <a:endParaRPr kumimoji="1" lang="ja-JP" altLang="en-US" sz="1200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第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</a:t>
                      </a:r>
                      <a:endParaRPr kumimoji="1" lang="ja-JP" altLang="en-US" sz="12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総務省統計局</a:t>
                      </a:r>
                      <a:endParaRPr kumimoji="1" lang="ja-JP" altLang="en-US" sz="12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@Date</a:t>
                      </a:r>
                      <a:endParaRPr kumimoji="1" lang="ja-JP" altLang="en-US" sz="1200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第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3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</a:t>
                      </a:r>
                      <a:endParaRPr kumimoji="1" lang="ja-JP" altLang="en-US" sz="12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2010-10-01</a:t>
                      </a:r>
                      <a:endParaRPr kumimoji="1" lang="ja-JP" altLang="en-US" sz="1200" baseline="300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@Language</a:t>
                      </a:r>
                      <a:endParaRPr kumimoji="1" lang="ja-JP" altLang="en-US" sz="1200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第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4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</a:t>
                      </a:r>
                      <a:endParaRPr kumimoji="1" lang="ja-JP" altLang="en-US" sz="12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ja</a:t>
                      </a:r>
                      <a:endParaRPr kumimoji="1" lang="ja-JP" altLang="en-US" sz="12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@@Title</a:t>
                      </a:r>
                      <a:endParaRPr kumimoji="1" lang="ja-JP" altLang="en-US" sz="1200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タイトル行の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行上</a:t>
                      </a:r>
                      <a:endParaRPr kumimoji="1" lang="ja-JP" altLang="en-US" sz="12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行目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: </a:t>
                      </a:r>
                      <a:r>
                        <a:rPr kumimoji="1" lang="en-US" altLang="ja-JP" sz="1200" dirty="0" err="1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ja</a:t>
                      </a:r>
                      <a:endParaRPr kumimoji="1" lang="en-US" altLang="ja-JP" sz="1200" dirty="0" smtClean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行目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: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 （カラムのタイトルを示す行自体）</a:t>
                      </a:r>
                      <a:endParaRPr kumimoji="1" lang="ja-JP" altLang="en-US" sz="12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@@Unit</a:t>
                      </a:r>
                      <a:endParaRPr kumimoji="1" lang="ja-JP" altLang="en-US" sz="1200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カラムの単位（物理単位・貨幣単位）が記載されている行の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行上</a:t>
                      </a:r>
                      <a:endParaRPr kumimoji="1" lang="ja-JP" altLang="en-US" sz="12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行目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: </a:t>
                      </a:r>
                      <a:r>
                        <a:rPr kumimoji="1" lang="en-US" altLang="ja-JP" sz="1200" dirty="0" err="1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ja</a:t>
                      </a:r>
                      <a:endParaRPr kumimoji="1" lang="en-US" altLang="ja-JP" sz="1200" dirty="0" smtClean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行目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: 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（カラムの単位を示す行自体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）</a:t>
                      </a:r>
                    </a:p>
                  </a:txBody>
                  <a:tcPr/>
                </a:tc>
              </a:tr>
              <a:tr h="240027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@@</a:t>
                      </a:r>
                      <a:r>
                        <a:rPr kumimoji="1" lang="en-US" altLang="ja-JP" sz="1200" dirty="0" err="1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Baseval</a:t>
                      </a:r>
                      <a:endParaRPr kumimoji="1" lang="ja-JP" altLang="en-US" sz="1200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カラムの記数単位が記載されている行の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行上</a:t>
                      </a:r>
                      <a:endParaRPr kumimoji="1" lang="ja-JP" altLang="en-US" sz="12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行目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:</a:t>
                      </a:r>
                      <a:r>
                        <a:rPr kumimoji="1" lang="en-US" altLang="ja-JP" sz="1200" baseline="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 </a:t>
                      </a:r>
                      <a:r>
                        <a:rPr kumimoji="1" lang="ja-JP" altLang="en-US" sz="1200" baseline="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（なし）</a:t>
                      </a:r>
                      <a:endParaRPr kumimoji="1" lang="en-US" altLang="ja-JP" sz="1200" baseline="0" dirty="0" smtClean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2</a:t>
                      </a:r>
                      <a:r>
                        <a:rPr kumimoji="1" lang="ja-JP" altLang="en-US" sz="1200" baseline="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行目</a:t>
                      </a:r>
                      <a:r>
                        <a:rPr kumimoji="1" lang="en-US" altLang="ja-JP" sz="1200" baseline="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: </a:t>
                      </a:r>
                      <a:r>
                        <a:rPr kumimoji="1" lang="ja-JP" altLang="en-US" sz="1200" baseline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（カラム</a:t>
                      </a:r>
                      <a:r>
                        <a:rPr kumimoji="1" lang="ja-JP" altLang="en-US" sz="1200" baseline="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の記数単位を示す行自体）</a:t>
                      </a:r>
                      <a:endParaRPr kumimoji="1" lang="ja-JP" altLang="en-US" sz="1200" dirty="0" smtClean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@@</a:t>
                      </a:r>
                      <a:r>
                        <a:rPr kumimoji="1" lang="en-US" altLang="ja-JP" sz="1200" dirty="0" err="1" smtClean="0">
                          <a:latin typeface="Courier New" pitchFamily="49" charset="0"/>
                          <a:ea typeface="ヒラギノ角ゴ ProN W3" pitchFamily="34" charset="-128"/>
                          <a:cs typeface="Courier New" pitchFamily="49" charset="0"/>
                        </a:rPr>
                        <a:t>Datatype</a:t>
                      </a:r>
                      <a:endParaRPr kumimoji="1" lang="ja-JP" altLang="en-US" sz="1200" dirty="0">
                        <a:latin typeface="Courier New" pitchFamily="49" charset="0"/>
                        <a:ea typeface="ヒラギノ角ゴ ProN W3" pitchFamily="34" charset="-128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カラムのデータタイプが記載されている行の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行上</a:t>
                      </a:r>
                      <a:endParaRPr kumimoji="1" lang="ja-JP" altLang="en-US" sz="12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行目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  <a:sym typeface="Wingdings" pitchFamily="2" charset="2"/>
                        </a:rPr>
                        <a:t>: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  <a:sym typeface="Wingdings" pitchFamily="2" charset="2"/>
                        </a:rPr>
                        <a:t>（なし）</a:t>
                      </a:r>
                      <a:endParaRPr kumimoji="1" lang="en-US" altLang="ja-JP" sz="1200" dirty="0" smtClean="0">
                        <a:latin typeface="ヒラギノ角ゴ ProN W3" pitchFamily="34" charset="-128"/>
                        <a:ea typeface="ヒラギノ角ゴ ProN W3" pitchFamily="34" charset="-128"/>
                        <a:sym typeface="Wingdings" pitchFamily="2" charset="2"/>
                      </a:endParaRPr>
                    </a:p>
                    <a:p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  <a:sym typeface="Wingdings" pitchFamily="2" charset="2"/>
                        </a:rPr>
                        <a:t>2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  <a:sym typeface="Wingdings" pitchFamily="2" charset="2"/>
                        </a:rPr>
                        <a:t>行目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  <a:sym typeface="Wingdings" pitchFamily="2" charset="2"/>
                        </a:rPr>
                        <a:t>:</a:t>
                      </a:r>
                      <a:r>
                        <a:rPr kumimoji="1" lang="en-US" altLang="ja-JP" sz="1200" baseline="0" dirty="0" smtClean="0">
                          <a:latin typeface="ヒラギノ角ゴ ProN W3" pitchFamily="34" charset="-128"/>
                          <a:ea typeface="ヒラギノ角ゴ ProN W3" pitchFamily="34" charset="-128"/>
                          <a:sym typeface="Wingdings" pitchFamily="2" charset="2"/>
                        </a:rPr>
                        <a:t>  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第</a:t>
                      </a:r>
                      <a:r>
                        <a:rPr kumimoji="1" lang="en-US" altLang="ja-JP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列は</a:t>
                      </a:r>
                      <a:r>
                        <a:rPr kumimoji="1" lang="en-US" altLang="ja-JP" sz="1200" dirty="0" err="1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xsd:string</a:t>
                      </a:r>
                      <a:endParaRPr kumimoji="1" lang="en-US" altLang="ja-JP" sz="1200" dirty="0" smtClean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           整数値の列は</a:t>
                      </a:r>
                      <a:r>
                        <a:rPr kumimoji="1" lang="en-US" altLang="ja-JP" sz="1200" dirty="0" err="1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xsd:integer</a:t>
                      </a:r>
                      <a:endParaRPr kumimoji="1" lang="en-US" altLang="ja-JP" sz="1200" dirty="0" smtClean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          それ以外の列は</a:t>
                      </a:r>
                      <a:r>
                        <a:rPr kumimoji="1" lang="en-US" altLang="ja-JP" sz="1200" dirty="0" err="1" smtClean="0">
                          <a:latin typeface="ヒラギノ角ゴ ProN W3" pitchFamily="34" charset="-128"/>
                          <a:ea typeface="ヒラギノ角ゴ ProN W3" pitchFamily="34" charset="-128"/>
                        </a:rPr>
                        <a:t>xsd:double</a:t>
                      </a:r>
                      <a:endParaRPr kumimoji="1" lang="ja-JP" altLang="en-US" sz="1200" dirty="0">
                        <a:latin typeface="ヒラギノ角ゴ ProN W3" pitchFamily="34" charset="-128"/>
                        <a:ea typeface="ヒラギノ角ゴ ProN W3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694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ヘッダの追加手順 </a:t>
            </a:r>
            <a:r>
              <a:rPr kumimoji="1" lang="en-US" altLang="ja-JP" dirty="0" smtClean="0"/>
              <a:t>3/3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altLang="ja-JP" dirty="0" smtClean="0"/>
              <a:t>CSV</a:t>
            </a:r>
            <a:r>
              <a:rPr lang="ja-JP" altLang="en-US" dirty="0"/>
              <a:t>形式</a:t>
            </a:r>
            <a:r>
              <a:rPr lang="ja-JP" altLang="en-US" dirty="0" smtClean="0"/>
              <a:t>で出力する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9</a:t>
            </a:fld>
            <a:endParaRPr lang="en-US" altLang="ja-JP"/>
          </a:p>
        </p:txBody>
      </p:sp>
      <p:sp>
        <p:nvSpPr>
          <p:cNvPr id="6" name="正方形/長方形 5"/>
          <p:cNvSpPr/>
          <p:nvPr/>
        </p:nvSpPr>
        <p:spPr>
          <a:xfrm>
            <a:off x="1482313" y="5746284"/>
            <a:ext cx="21403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kumimoji="1" lang="ja-JP" altLang="en-US" sz="12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手順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の結果の表形式データ</a:t>
            </a:r>
            <a:endParaRPr kumimoji="1" lang="ja-JP" altLang="en-US" sz="1200" dirty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7" name="右矢印 6"/>
          <p:cNvSpPr/>
          <p:nvPr/>
        </p:nvSpPr>
        <p:spPr bwMode="auto">
          <a:xfrm>
            <a:off x="4320480" y="3861048"/>
            <a:ext cx="648072" cy="563036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40560" y="1967929"/>
            <a:ext cx="4520952" cy="369331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l"/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@Caption,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都道府県別人口と人口増加率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</a:t>
            </a:r>
            <a:r>
              <a:rPr kumimoji="1" lang="en-US" altLang="zh-TW" sz="600" dirty="0" err="1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ja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,,,,,,</a:t>
            </a:r>
          </a:p>
          <a:p>
            <a:pPr algn="l"/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@Creator,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総務省統計局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</a:t>
            </a:r>
            <a:r>
              <a:rPr kumimoji="1" lang="en-US" altLang="zh-TW" sz="600" dirty="0" err="1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ja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,,,,,,</a:t>
            </a:r>
          </a:p>
          <a:p>
            <a:pPr algn="l"/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@Date,2010-10-01,,,,,,,</a:t>
            </a:r>
          </a:p>
          <a:p>
            <a:pPr algn="l"/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@</a:t>
            </a:r>
            <a:r>
              <a:rPr kumimoji="1" lang="en-US" altLang="zh-TW" sz="600" dirty="0" err="1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Language,ja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,,,,,,,</a:t>
            </a:r>
          </a:p>
          <a:p>
            <a:pPr algn="l"/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@@</a:t>
            </a:r>
            <a:r>
              <a:rPr kumimoji="1" lang="en-US" altLang="zh-TW" sz="600" dirty="0" err="1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Title,ja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,,,,,,,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都道府県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,2000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年の人口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,2005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年の人口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,2005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年の人口集中地区の人口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,2000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～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2005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年の人口増減率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,2010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年の人口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,2010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年の人口性比（女性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100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に対する男性）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,2010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年の人口密度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,2005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～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2010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年の人口増減率</a:t>
            </a:r>
          </a:p>
          <a:p>
            <a:pPr algn="l"/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@@</a:t>
            </a:r>
            <a:r>
              <a:rPr kumimoji="1" lang="en-US" altLang="zh-TW" sz="600" dirty="0" err="1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Baseval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,,,,,,,,</a:t>
            </a:r>
          </a:p>
          <a:p>
            <a:pPr algn="l"/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,1000 ,1000 ,1000 ,,1000 ,,,</a:t>
            </a:r>
          </a:p>
          <a:p>
            <a:pPr algn="l"/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@@</a:t>
            </a:r>
            <a:r>
              <a:rPr kumimoji="1" lang="en-US" altLang="zh-TW" sz="600" dirty="0" err="1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Unit,ja</a:t>
            </a:r>
            <a:r>
              <a:rPr kumimoji="1" lang="en-US" altLang="zh-TW" sz="6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,,,,,,,</a:t>
            </a:r>
            <a:endParaRPr kumimoji="1" lang="en-US" altLang="zh-TW" sz="600" dirty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  <a:p>
            <a:pPr algn="l"/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,,,,%,,,</a:t>
            </a:r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／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km2,%</a:t>
            </a:r>
          </a:p>
          <a:p>
            <a:pPr algn="l"/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@@</a:t>
            </a:r>
            <a:r>
              <a:rPr kumimoji="1" lang="en-US" altLang="zh-TW" sz="600" dirty="0" err="1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Datatype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,,,,,,,,</a:t>
            </a:r>
          </a:p>
          <a:p>
            <a:pPr algn="l"/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xsd:string,xsd:integer,xsd:integer,xsd:integer,xsd:double,xsd:integer,xsd:double,xsd:doule,xsd:double</a:t>
            </a:r>
          </a:p>
          <a:p>
            <a:pPr algn="l"/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,,,,,,,,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全国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,126926 ,127768 ,84331 ,0.7,128057 ,94.8,343.4 ,0.2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北海道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,5683 ,5628 ,4108 ,-1.0,5506 ,89.7,70.2 ,-2.2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青森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,1476 ,1437 ,653 ,-2.6,1373 ,88.9,142.4 ,-4.4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岩手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,1416 ,1385 ,407 ,-2.2,1330 ,91.3,87.1 ,-4.0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宮城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,2365 ,2360 ,1371 ,-0.2,2348 ,94.3,322.3 ,-0.5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秋田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,1189 ,1146 ,386 ,-3.7,1086 ,88.5,93.3 ,-5.2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山形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,1244 ,1216 ,504 ,-2.2,1169 ,92.2,125.4 ,-3.9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福島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,2127 ,2091 ,806 ,-1.7,2029 ,94.3,147.2 ,-3.0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茨城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,2986 ,2975 ,1068 ,-0.4,2970 ,99.3,487.2 ,-0.2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栃木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,2005 ,2017 ,860 ,0.6,2008 ,98.6,313.3 ,-0.4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群馬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,2025 ,2024 ,801 ,-0.0,2008 ,96.9,315.6 ,-0.8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埼玉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,6938 ,7054 ,5566 ,1.7,7195 ,100.6,1894.2 ,2.0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千葉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,5926 ,6056 ,4342 ,2.2,6216 ,99.4,1205.5 ,2.6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東京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,12064 ,12577 ,12329 ,4.2,13159 ,98.0,6015.7 ,4.6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神奈川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,8490 ,8792 ,8250 ,3.6,9048 ,100.9,3745.4 ,2.9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新潟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,2476 ,2431 ,1139 ,-1.8,2374 ,93.6,188.7 ,-2.3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富山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,1121 ,1112 ,398 ,-0.8,1093 ,92.9,257.4 ,-1.7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石川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,1181 ,1174 ,573 ,-0.6,1170 ,93.4,279.5 ,-0.4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福井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,829 ,822 ,333 ,-0.9,806 ,93.5,192.4 ,-1.9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山梨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,888 ,885 ,305 ,-0.4,863 ,95.9,193.3 ,-2.4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長野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,2215 ,2196 ,764 ,-0.8,2152 ,94.6,158.7 ,-2.0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岐阜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,2108 ,2107 ,822 ,-0.1,2081 ,93.6,195.9 ,-1.3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静岡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,3767 ,3792 ,2216 ,0.7,3765 ,97.0,483.9 ,-0.7</a:t>
            </a:r>
          </a:p>
          <a:p>
            <a:pPr algn="l"/>
            <a:r>
              <a:rPr kumimoji="1" lang="zh-TW" altLang="en-US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愛知</a:t>
            </a:r>
            <a:r>
              <a:rPr kumimoji="1" lang="en-US" altLang="zh-TW" sz="600" dirty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,7043 ,7255 ,5480 ,3.0,7411 ,99.9,1434.8 ,2.2</a:t>
            </a:r>
          </a:p>
          <a:p>
            <a:pPr algn="l"/>
            <a:r>
              <a:rPr kumimoji="1" lang="en-US" altLang="zh-TW" sz="6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…</a:t>
            </a:r>
            <a:endParaRPr kumimoji="1" lang="en-US" altLang="zh-TW" sz="600" dirty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512487" y="5740557"/>
            <a:ext cx="17684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出力された</a:t>
            </a:r>
            <a:r>
              <a:rPr kumimoji="1" lang="en-US" altLang="ja-JP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CSV</a:t>
            </a:r>
            <a:r>
              <a:rPr kumimoji="1" lang="ja-JP" altLang="en-US" sz="1200" dirty="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データ</a:t>
            </a:r>
            <a:endParaRPr kumimoji="1" lang="ja-JP" altLang="en-US" sz="1200" dirty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948" y="1852125"/>
            <a:ext cx="330106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9924252"/>
      </p:ext>
    </p:extLst>
  </p:cSld>
  <p:clrMapOvr>
    <a:masterClrMapping/>
  </p:clrMapOvr>
</p:sld>
</file>

<file path=ppt/theme/theme1.xml><?xml version="1.0" encoding="utf-8"?>
<a:theme xmlns:a="http://schemas.openxmlformats.org/drawingml/2006/main" name="SUP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1439</Words>
  <Application>Microsoft Office PowerPoint</Application>
  <PresentationFormat>A4 210 x 297 mm</PresentationFormat>
  <Paragraphs>230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SUPERP</vt:lpstr>
      <vt:lpstr>オープンデータ流通推進コンソーシアム オープンデータ化のためのCSVデータ規格案</vt:lpstr>
      <vt:lpstr>技術委員会の論点（再掲）</vt:lpstr>
      <vt:lpstr>CSVデータ規格の概要</vt:lpstr>
      <vt:lpstr>CSVデータ規格が定義するヘッダ</vt:lpstr>
      <vt:lpstr>ヘッダの規定 1/2</vt:lpstr>
      <vt:lpstr>ヘッダの規定 2/2</vt:lpstr>
      <vt:lpstr>ヘッダの追加手順 1/3</vt:lpstr>
      <vt:lpstr>ヘッダの追加手順 2/3</vt:lpstr>
      <vt:lpstr>ヘッダの追加手順 3/3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2013-01-10T00:12:03Z</dcterms:created>
  <dcterms:modified xsi:type="dcterms:W3CDTF">2013-03-02T02:58:45Z</dcterms:modified>
</cp:coreProperties>
</file>