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44"/>
  </p:notesMasterIdLst>
  <p:handoutMasterIdLst>
    <p:handoutMasterId r:id="rId45"/>
  </p:handoutMasterIdLst>
  <p:sldIdLst>
    <p:sldId id="257" r:id="rId2"/>
    <p:sldId id="259" r:id="rId3"/>
    <p:sldId id="289" r:id="rId4"/>
    <p:sldId id="290" r:id="rId5"/>
    <p:sldId id="320" r:id="rId6"/>
    <p:sldId id="299" r:id="rId7"/>
    <p:sldId id="321" r:id="rId8"/>
    <p:sldId id="322" r:id="rId9"/>
    <p:sldId id="292" r:id="rId10"/>
    <p:sldId id="293" r:id="rId11"/>
    <p:sldId id="291" r:id="rId12"/>
    <p:sldId id="309" r:id="rId13"/>
    <p:sldId id="319" r:id="rId14"/>
    <p:sldId id="272" r:id="rId15"/>
    <p:sldId id="274" r:id="rId16"/>
    <p:sldId id="294" r:id="rId17"/>
    <p:sldId id="280" r:id="rId18"/>
    <p:sldId id="296" r:id="rId19"/>
    <p:sldId id="297" r:id="rId20"/>
    <p:sldId id="298" r:id="rId21"/>
    <p:sldId id="307" r:id="rId22"/>
    <p:sldId id="313" r:id="rId23"/>
    <p:sldId id="314" r:id="rId24"/>
    <p:sldId id="315" r:id="rId25"/>
    <p:sldId id="323" r:id="rId26"/>
    <p:sldId id="324" r:id="rId27"/>
    <p:sldId id="325" r:id="rId28"/>
    <p:sldId id="326" r:id="rId29"/>
    <p:sldId id="327" r:id="rId30"/>
    <p:sldId id="328" r:id="rId31"/>
    <p:sldId id="329" r:id="rId32"/>
    <p:sldId id="310" r:id="rId33"/>
    <p:sldId id="278" r:id="rId34"/>
    <p:sldId id="285" r:id="rId35"/>
    <p:sldId id="311" r:id="rId36"/>
    <p:sldId id="281" r:id="rId37"/>
    <p:sldId id="287" r:id="rId38"/>
    <p:sldId id="317" r:id="rId39"/>
    <p:sldId id="306" r:id="rId40"/>
    <p:sldId id="295" r:id="rId41"/>
    <p:sldId id="318" r:id="rId42"/>
    <p:sldId id="264" r:id="rId43"/>
  </p:sldIdLst>
  <p:sldSz cx="9906000" cy="6858000" type="A4"/>
  <p:notesSz cx="7099300" cy="10234613"/>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7" autoAdjust="0"/>
    <p:restoredTop sz="99566" autoAdjust="0"/>
  </p:normalViewPr>
  <p:slideViewPr>
    <p:cSldViewPr>
      <p:cViewPr varScale="1">
        <p:scale>
          <a:sx n="76" d="100"/>
          <a:sy n="76" d="100"/>
        </p:scale>
        <p:origin x="-360" y="-96"/>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225"/>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4025905" y="9726067"/>
            <a:ext cx="3073400" cy="508552"/>
          </a:xfrm>
          <a:prstGeom prst="rect">
            <a:avLst/>
          </a:prstGeom>
          <a:noFill/>
          <a:ln w="9525">
            <a:noFill/>
            <a:miter lim="800000"/>
            <a:headEnd/>
            <a:tailEnd/>
          </a:ln>
          <a:effectLst/>
        </p:spPr>
        <p:txBody>
          <a:bodyPr vert="horz" wrap="square" lIns="98848" tIns="49427" rIns="98848" bIns="49427" numCol="1" anchor="b" anchorCtr="0" compatLnSpc="1">
            <a:prstTxWarp prst="textNoShape">
              <a:avLst/>
            </a:prstTxWarp>
          </a:bodyPr>
          <a:lstStyle>
            <a:lvl1pPr algn="r" defTabSz="989047">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lvl1pPr algn="l" defTabSz="989047">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4025905" y="3"/>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lvl1pPr algn="r" defTabSz="989047">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74700" y="766763"/>
            <a:ext cx="5549900" cy="38417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47739" y="4861448"/>
            <a:ext cx="5203825" cy="4607166"/>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726067"/>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b" anchorCtr="0" compatLnSpc="1">
            <a:prstTxWarp prst="textNoShape">
              <a:avLst/>
            </a:prstTxWarp>
          </a:bodyPr>
          <a:lstStyle>
            <a:lvl1pPr algn="l" defTabSz="989047">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4025905" y="9726067"/>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b" anchorCtr="0" compatLnSpc="1">
            <a:prstTxWarp prst="textNoShape">
              <a:avLst/>
            </a:prstTxWarp>
          </a:bodyPr>
          <a:lstStyle>
            <a:lvl1pPr algn="r" defTabSz="989047">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ヒラギノ角ゴ Pro W6"/>
                <a:ea typeface="ヒラギノ角ゴ Pro W6"/>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rgbClr val="1F497D"/>
          </a:solidFill>
          <a:ln w="38100" cap="sq" cmpd="sng" algn="ctr">
            <a:solidFill>
              <a:srgbClr val="1F497D"/>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95441" y="1021902"/>
            <a:ext cx="8307732" cy="2139643"/>
          </a:xfrm>
        </p:spPr>
        <p:txBody>
          <a:bodyPr/>
          <a:lstStyle>
            <a:lvl1pPr algn="ctr">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895441" y="3589473"/>
            <a:ext cx="8307732" cy="2343585"/>
          </a:xfrm>
        </p:spPr>
        <p:txBody>
          <a:bodyPr anchor="ctr"/>
          <a:lstStyle>
            <a:lvl1pPr marL="0" indent="0" algn="ctr">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Rectangle 15"/>
          <p:cNvSpPr>
            <a:spLocks noChangeArrowheads="1"/>
          </p:cNvSpPr>
          <p:nvPr userDrawn="1"/>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322775"/>
            <a:ext cx="9183247" cy="119687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2733616"/>
            <a:ext cx="9182040" cy="3677511"/>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userDrawn="1"/>
        </p:nvSpPr>
        <p:spPr bwMode="auto">
          <a:xfrm>
            <a:off x="252420" y="6638448"/>
            <a:ext cx="3967000"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defRPr/>
            </a:pPr>
            <a:r>
              <a:rPr lang="en-US" altLang="ja-JP" sz="1000" b="1" dirty="0" smtClean="0">
                <a:solidFill>
                  <a:srgbClr val="353535"/>
                </a:solidFill>
                <a:latin typeface="Arial" charset="0"/>
              </a:rPr>
              <a:t>© 2013 Open Data Promotion Consortium</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userDrawn="1"/>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702" r:id="rId4"/>
    <p:sldLayoutId id="2147483674" r:id="rId5"/>
    <p:sldLayoutId id="2147483689" r:id="rId6"/>
    <p:sldLayoutId id="2147483705" r:id="rId7"/>
    <p:sldLayoutId id="2147483676" r:id="rId8"/>
    <p:sldLayoutId id="2147483677" r:id="rId9"/>
    <p:sldLayoutId id="2147483684" r:id="rId10"/>
  </p:sldLayoutIdLst>
  <p:hf hdr="0" ftr="0" dt="0"/>
  <p:txStyles>
    <p:titleStyle>
      <a:lvl1pPr algn="l" defTabSz="972616" rtl="0" eaLnBrk="0" fontAlgn="base" hangingPunct="0">
        <a:spcBef>
          <a:spcPct val="0"/>
        </a:spcBef>
        <a:spcAft>
          <a:spcPct val="0"/>
        </a:spcAft>
        <a:defRPr kumimoji="1" sz="2600" baseline="0">
          <a:solidFill>
            <a:schemeClr val="bg2">
              <a:lumMod val="75000"/>
              <a:lumOff val="25000"/>
            </a:schemeClr>
          </a:solidFill>
          <a:latin typeface="Arial" pitchFamily="34" charset="0"/>
          <a:ea typeface="ヒラギノ角ゴ ProN W6" pitchFamily="34" charset="-128"/>
          <a:cs typeface="+mj-cs"/>
        </a:defRPr>
      </a:lvl1pPr>
      <a:lvl2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0" fontAlgn="base" hangingPunct="0">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Calibri" pitchFamily="34" charset="0"/>
          <a:ea typeface="ヒラギノ角ゴ ProN W3" pitchFamily="34" charset="-128"/>
          <a:cs typeface="ヒラギノ角ゴ ProN W3" pitchFamily="34" charset="-128"/>
        </a:defRPr>
      </a:lvl1pPr>
      <a:lvl2pPr marL="533400" indent="-177800" algn="l" defTabSz="972616" rtl="0" eaLnBrk="0" fontAlgn="base" hangingPunct="0">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Calibri" pitchFamily="34" charset="0"/>
          <a:ea typeface="ＤＦ華康ゴシック体W3" pitchFamily="50" charset="-128"/>
        </a:defRPr>
      </a:lvl2pPr>
      <a:lvl3pPr marL="622300" indent="-88900" algn="l" defTabSz="972616" rtl="0" eaLnBrk="0" fontAlgn="base" hangingPunct="0">
        <a:spcBef>
          <a:spcPct val="20000"/>
        </a:spcBef>
        <a:spcAft>
          <a:spcPct val="0"/>
        </a:spcAft>
        <a:buClr>
          <a:schemeClr val="bg2"/>
        </a:buClr>
        <a:buFont typeface="Wingdings" charset="2"/>
        <a:buChar char=""/>
        <a:tabLst>
          <a:tab pos="622300" algn="l"/>
        </a:tabLst>
        <a:defRPr kumimoji="1" sz="1500" baseline="0">
          <a:solidFill>
            <a:srgbClr val="464646"/>
          </a:solidFill>
          <a:latin typeface="Calibri" pitchFamily="34" charset="0"/>
          <a:ea typeface="ＤＦ華康ゴシック体W3" pitchFamily="50" charset="-128"/>
        </a:defRPr>
      </a:lvl3pPr>
      <a:lvl4pPr marL="923925" indent="-200025" algn="l" defTabSz="972616" rtl="0" eaLnBrk="0" fontAlgn="base" hangingPunct="0">
        <a:spcBef>
          <a:spcPct val="20000"/>
        </a:spcBef>
        <a:spcAft>
          <a:spcPct val="0"/>
        </a:spcAft>
        <a:buClr>
          <a:schemeClr val="accent3"/>
        </a:buClr>
        <a:buFont typeface="Wingdings" charset="2"/>
        <a:buChar char="u"/>
        <a:tabLst>
          <a:tab pos="924744" algn="l"/>
        </a:tabLst>
        <a:defRPr kumimoji="1" sz="1300" baseline="0">
          <a:solidFill>
            <a:srgbClr val="464646"/>
          </a:solidFill>
          <a:latin typeface="Calibri" pitchFamily="34" charset="0"/>
          <a:ea typeface="ＤＦ華康ゴシック体W3" pitchFamily="50" charset="-128"/>
        </a:defRPr>
      </a:lvl4pPr>
      <a:lvl5pPr marL="990130" indent="0" algn="l" defTabSz="972616" rtl="0" eaLnBrk="0" fontAlgn="base" hangingPunct="0">
        <a:spcBef>
          <a:spcPct val="20000"/>
        </a:spcBef>
        <a:spcAft>
          <a:spcPct val="0"/>
        </a:spcAft>
        <a:buClr>
          <a:schemeClr val="tx1"/>
        </a:buClr>
        <a:tabLst>
          <a:tab pos="990130" algn="l"/>
        </a:tabLst>
        <a:defRPr kumimoji="1" sz="1200" baseline="0">
          <a:solidFill>
            <a:srgbClr val="464646"/>
          </a:solidFill>
          <a:latin typeface="Calibri" pitchFamily="34" charset="0"/>
          <a:ea typeface="ＤＦ華康ゴシック体W3"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989995" y="5134039"/>
            <a:ext cx="6419106" cy="683454"/>
          </a:xfrm>
        </p:spPr>
        <p:txBody>
          <a:bodyPr/>
          <a:lstStyle/>
          <a:p>
            <a:r>
              <a:rPr lang="en-US" altLang="ja-JP" sz="2000" dirty="0" smtClean="0">
                <a:latin typeface="ヒラギノ角ゴ ProN W6" pitchFamily="34" charset="-128"/>
                <a:ea typeface="ヒラギノ角ゴ ProN W6" pitchFamily="34" charset="-128"/>
              </a:rPr>
              <a:t>2013.2.26</a:t>
            </a:r>
            <a:r>
              <a:rPr lang="ja-JP" altLang="en-US" sz="2000" dirty="0" smtClean="0">
                <a:latin typeface="ヒラギノ角ゴ ProN W6" pitchFamily="34" charset="-128"/>
                <a:ea typeface="ヒラギノ角ゴ ProN W6" pitchFamily="34" charset="-128"/>
              </a:rPr>
              <a:t/>
            </a:r>
            <a:br>
              <a:rPr lang="ja-JP" altLang="en-US" sz="2000" dirty="0" smtClean="0">
                <a:latin typeface="ヒラギノ角ゴ ProN W6" pitchFamily="34" charset="-128"/>
                <a:ea typeface="ヒラギノ角ゴ ProN W6" pitchFamily="34" charset="-128"/>
              </a:rPr>
            </a:br>
            <a:r>
              <a:rPr lang="ja-JP" altLang="en-US" sz="2000" dirty="0" smtClean="0">
                <a:latin typeface="ヒラギノ角ゴ ProN W6" pitchFamily="34" charset="-128"/>
                <a:ea typeface="ヒラギノ角ゴ ProN W6" pitchFamily="34" charset="-128"/>
              </a:rPr>
              <a:t>オープンデータ流通推進コンソーシアム 事務局</a:t>
            </a:r>
            <a:endParaRPr lang="en-US" altLang="ja-JP" sz="2000" dirty="0" smtClean="0">
              <a:latin typeface="ヒラギノ角ゴ ProN W6" pitchFamily="34" charset="-128"/>
              <a:ea typeface="ヒラギノ角ゴ ProN W6" pitchFamily="34" charset="-128"/>
            </a:endParaRPr>
          </a:p>
        </p:txBody>
      </p:sp>
      <p:sp>
        <p:nvSpPr>
          <p:cNvPr id="3" name="タイトル 2"/>
          <p:cNvSpPr>
            <a:spLocks noGrp="1"/>
          </p:cNvSpPr>
          <p:nvPr>
            <p:ph type="ctrTitle" sz="quarter"/>
          </p:nvPr>
        </p:nvSpPr>
        <p:spPr>
          <a:xfrm>
            <a:off x="2971800" y="2173614"/>
            <a:ext cx="6427985" cy="1759442"/>
          </a:xfrm>
        </p:spPr>
        <p:txBody>
          <a:bodyPr/>
          <a:lstStyle/>
          <a:p>
            <a:r>
              <a:rPr lang="ja-JP" altLang="en-US" sz="2400" dirty="0" smtClean="0">
                <a:latin typeface="メイリオ" pitchFamily="50" charset="-128"/>
                <a:ea typeface="メイリオ" pitchFamily="50" charset="-128"/>
                <a:cs typeface="メイリオ" pitchFamily="50" charset="-128"/>
              </a:rPr>
              <a:t>オープンデータ流通推進コンソーシアム</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ja-JP" altLang="en-US" dirty="0">
                <a:latin typeface="メイリオ" pitchFamily="50" charset="-128"/>
                <a:ea typeface="メイリオ" pitchFamily="50" charset="-128"/>
                <a:cs typeface="メイリオ" pitchFamily="50" charset="-128"/>
              </a:rPr>
              <a:t>オープンデータ化のためのデータ作成に関する技術ガイド</a:t>
            </a:r>
          </a:p>
        </p:txBody>
      </p:sp>
      <p:pic>
        <p:nvPicPr>
          <p:cNvPr id="5" name="図 4"/>
          <p:cNvPicPr>
            <a:picLocks noChangeAspect="1"/>
          </p:cNvPicPr>
          <p:nvPr/>
        </p:nvPicPr>
        <p:blipFill>
          <a:blip r:embed="rId2" cstate="print"/>
          <a:stretch>
            <a:fillRect/>
          </a:stretch>
        </p:blipFill>
        <p:spPr>
          <a:xfrm>
            <a:off x="381000" y="1447800"/>
            <a:ext cx="2286000" cy="2097740"/>
          </a:xfrm>
          <a:prstGeom prst="rect">
            <a:avLst/>
          </a:prstGeom>
        </p:spPr>
      </p:pic>
      <p:sp>
        <p:nvSpPr>
          <p:cNvPr id="7" name="テキスト ボックス 6"/>
          <p:cNvSpPr txBox="1"/>
          <p:nvPr/>
        </p:nvSpPr>
        <p:spPr>
          <a:xfrm>
            <a:off x="3048000" y="1981200"/>
            <a:ext cx="6858000" cy="369332"/>
          </a:xfrm>
          <a:prstGeom prst="rect">
            <a:avLst/>
          </a:prstGeom>
          <a:solidFill>
            <a:schemeClr val="bg1"/>
          </a:solidFill>
          <a:ln>
            <a:solidFill>
              <a:srgbClr val="1F497D"/>
            </a:solidFill>
          </a:ln>
        </p:spPr>
        <p:txBody>
          <a:bodyPr wrap="square" rtlCol="0">
            <a:spAutoFit/>
          </a:bodyPr>
          <a:lstStyle/>
          <a:p>
            <a:pPr algn="l"/>
            <a:r>
              <a:rPr kumimoji="1" lang="ja-JP" altLang="en-US" dirty="0" smtClean="0">
                <a:latin typeface="ヒラギノ角ゴ ProN W6"/>
                <a:ea typeface="ヒラギノ角ゴ ProN W6"/>
                <a:cs typeface="ヒラギノ角ゴ ProN W6"/>
              </a:rPr>
              <a:t>第三回</a:t>
            </a:r>
            <a:r>
              <a:rPr kumimoji="1" lang="en-US" altLang="ja-JP" dirty="0" smtClean="0">
                <a:latin typeface="ヒラギノ角ゴ ProN W6"/>
                <a:ea typeface="ヒラギノ角ゴ ProN W6"/>
                <a:cs typeface="ヒラギノ角ゴ ProN W6"/>
              </a:rPr>
              <a:t> </a:t>
            </a:r>
            <a:r>
              <a:rPr kumimoji="1" lang="ja-JP" altLang="en-US" dirty="0" smtClean="0">
                <a:latin typeface="ヒラギノ角ゴ ProN W6"/>
                <a:ea typeface="ヒラギノ角ゴ ProN W6"/>
                <a:cs typeface="ヒラギノ角ゴ ProN W6"/>
              </a:rPr>
              <a:t>技術委員会資料</a:t>
            </a:r>
          </a:p>
        </p:txBody>
      </p:sp>
      <p:sp>
        <p:nvSpPr>
          <p:cNvPr id="6" name="Text Box 785"/>
          <p:cNvSpPr txBox="1">
            <a:spLocks noChangeArrowheads="1"/>
          </p:cNvSpPr>
          <p:nvPr/>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r>
              <a:rPr lang="ja-JP" altLang="en-US" dirty="0" smtClean="0">
                <a:solidFill>
                  <a:schemeClr val="bg2"/>
                </a:solidFill>
              </a:rPr>
              <a:t>資料</a:t>
            </a:r>
            <a:r>
              <a:rPr lang="en-US" altLang="ja-JP" dirty="0" smtClean="0">
                <a:solidFill>
                  <a:schemeClr val="bg2"/>
                </a:solidFill>
              </a:rPr>
              <a:t>3-3</a:t>
            </a:r>
            <a:endParaRPr lang="en-US" altLang="ja-JP" dirty="0">
              <a:solidFill>
                <a:schemeClr val="bg2"/>
              </a:solidFill>
            </a:endParaRPr>
          </a:p>
        </p:txBody>
      </p:sp>
    </p:spTree>
    <p:extLst>
      <p:ext uri="{BB962C8B-B14F-4D97-AF65-F5344CB8AC3E}">
        <p14:creationId xmlns:p14="http://schemas.microsoft.com/office/powerpoint/2010/main" val="26169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対象データの利用目的</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表形式データ</a:t>
            </a:r>
          </a:p>
          <a:p>
            <a:pPr lvl="1"/>
            <a:r>
              <a:rPr lang="ja-JP" altLang="en-US" dirty="0" smtClean="0"/>
              <a:t>フォーマットを変換して解釈する</a:t>
            </a:r>
            <a:r>
              <a:rPr lang="ja-JP" altLang="en-US" dirty="0"/>
              <a:t>。</a:t>
            </a:r>
            <a:endParaRPr lang="ja-JP" altLang="en-US" dirty="0" smtClean="0"/>
          </a:p>
          <a:p>
            <a:pPr lvl="1"/>
            <a:r>
              <a:rPr kumimoji="1" lang="ja-JP" altLang="en-US" dirty="0"/>
              <a:t>別</a:t>
            </a:r>
            <a:r>
              <a:rPr kumimoji="1" lang="ja-JP" altLang="en-US" dirty="0" smtClean="0"/>
              <a:t>の表形式データとマッシュアップする</a:t>
            </a:r>
            <a:r>
              <a:rPr lang="ja-JP" altLang="en-US" dirty="0"/>
              <a:t>。</a:t>
            </a:r>
            <a:endParaRPr kumimoji="1" lang="ja-JP" altLang="en-US" dirty="0" smtClean="0"/>
          </a:p>
          <a:p>
            <a:r>
              <a:rPr kumimoji="1" lang="ja-JP" altLang="en-US" dirty="0" smtClean="0"/>
              <a:t>リアルタイムデータ</a:t>
            </a:r>
          </a:p>
          <a:p>
            <a:pPr lvl="1"/>
            <a:r>
              <a:rPr lang="ja-JP" altLang="en-US" dirty="0"/>
              <a:t>ファーマットに</a:t>
            </a:r>
            <a:r>
              <a:rPr lang="ja-JP" altLang="en-US" dirty="0" smtClean="0"/>
              <a:t>従って繰り返しデータを取得し、解析する。</a:t>
            </a:r>
          </a:p>
          <a:p>
            <a:r>
              <a:rPr lang="ja-JP" altLang="en-US" dirty="0" smtClean="0"/>
              <a:t>地理</a:t>
            </a:r>
            <a:r>
              <a:rPr lang="ja-JP" altLang="en-US" dirty="0"/>
              <a:t>情報</a:t>
            </a:r>
            <a:r>
              <a:rPr lang="ja-JP" altLang="en-US" dirty="0" smtClean="0"/>
              <a:t>データ</a:t>
            </a:r>
          </a:p>
          <a:p>
            <a:pPr lvl="1"/>
            <a:r>
              <a:rPr lang="ja-JP" altLang="en-US" dirty="0" smtClean="0"/>
              <a:t>他のデータとマッシュアップする</a:t>
            </a:r>
            <a:r>
              <a:rPr lang="ja-JP" altLang="en-US" dirty="0"/>
              <a:t>。</a:t>
            </a:r>
            <a:endParaRPr lang="ja-JP" altLang="en-US" dirty="0" smtClean="0"/>
          </a:p>
          <a:p>
            <a:r>
              <a:rPr lang="ja-JP" altLang="en-US" dirty="0" smtClean="0"/>
              <a:t>文書形式データ</a:t>
            </a:r>
          </a:p>
          <a:p>
            <a:pPr lvl="1"/>
            <a:r>
              <a:rPr lang="ja-JP" altLang="en-US" dirty="0" smtClean="0"/>
              <a:t>検索・翻訳を行う。</a:t>
            </a:r>
          </a:p>
          <a:p>
            <a:pPr lvl="1"/>
            <a:r>
              <a:rPr lang="ja-JP" altLang="en-US" dirty="0" smtClean="0"/>
              <a:t>読み上げる（視覚障碍者のためのツール）。</a:t>
            </a:r>
          </a:p>
          <a:p>
            <a:pPr lvl="1"/>
            <a:endParaRPr lang="ja-JP" altLang="en-US" dirty="0"/>
          </a:p>
          <a:p>
            <a:r>
              <a:rPr lang="ja-JP" altLang="en-US" dirty="0" smtClean="0"/>
              <a:t>さらに、どのような形式のデータであれ</a:t>
            </a:r>
            <a:r>
              <a:rPr lang="en-US" altLang="ja-JP" dirty="0" smtClean="0"/>
              <a:t>…</a:t>
            </a:r>
          </a:p>
          <a:p>
            <a:pPr lvl="1"/>
            <a:r>
              <a:rPr lang="ja-JP" altLang="en-US" dirty="0" smtClean="0"/>
              <a:t>他のデータとマッシュアップして利用する。</a:t>
            </a:r>
          </a:p>
          <a:p>
            <a:pPr lvl="1"/>
            <a:r>
              <a:rPr lang="ja-JP" altLang="en-US" dirty="0" smtClean="0"/>
              <a:t>人間が取得するだけでなく、機械が直接取得して処理する。</a:t>
            </a:r>
          </a:p>
          <a:p>
            <a:pPr lvl="1"/>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a:p>
        </p:txBody>
      </p:sp>
    </p:spTree>
    <p:extLst>
      <p:ext uri="{BB962C8B-B14F-4D97-AF65-F5344CB8AC3E}">
        <p14:creationId xmlns:p14="http://schemas.microsoft.com/office/powerpoint/2010/main" val="291974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技術ガイドの作成方針</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留意点（満たすべき条件）に「レベル」を設ける。</a:t>
            </a:r>
            <a:endParaRPr lang="ja-JP" altLang="en-US" dirty="0"/>
          </a:p>
          <a:p>
            <a:pPr lvl="1"/>
            <a:r>
              <a:rPr lang="ja-JP" altLang="en-US" dirty="0" smtClean="0"/>
              <a:t>レベル</a:t>
            </a:r>
            <a:r>
              <a:rPr lang="en-US" altLang="ja-JP" dirty="0"/>
              <a:t>1</a:t>
            </a:r>
            <a:r>
              <a:rPr lang="ja-JP" altLang="en-US" dirty="0"/>
              <a:t>（必須レベル）</a:t>
            </a:r>
          </a:p>
          <a:p>
            <a:pPr lvl="2"/>
            <a:r>
              <a:rPr lang="ja-JP" altLang="en-US" dirty="0"/>
              <a:t>データを見た人間</a:t>
            </a:r>
            <a:r>
              <a:rPr lang="ja-JP" altLang="en-US" dirty="0" smtClean="0"/>
              <a:t>は、機械</a:t>
            </a:r>
            <a:r>
              <a:rPr lang="ja-JP" altLang="en-US" dirty="0"/>
              <a:t>にそのデータを解読させるための方針を</a:t>
            </a:r>
            <a:r>
              <a:rPr lang="ja-JP" altLang="en-US" dirty="0" smtClean="0"/>
              <a:t>立てられる。</a:t>
            </a:r>
            <a:endParaRPr lang="ja-JP" altLang="en-US" dirty="0"/>
          </a:p>
          <a:p>
            <a:pPr lvl="1"/>
            <a:r>
              <a:rPr lang="ja-JP" altLang="en-US" dirty="0"/>
              <a:t>レベル</a:t>
            </a:r>
            <a:r>
              <a:rPr lang="en-US" altLang="ja-JP" dirty="0"/>
              <a:t>2</a:t>
            </a:r>
            <a:r>
              <a:rPr lang="ja-JP" altLang="en-US" dirty="0"/>
              <a:t>（推奨レベル）</a:t>
            </a:r>
          </a:p>
          <a:p>
            <a:pPr lvl="2"/>
            <a:r>
              <a:rPr lang="ja-JP" altLang="en-US" dirty="0"/>
              <a:t>データを取得した機械</a:t>
            </a:r>
            <a:r>
              <a:rPr lang="ja-JP" altLang="en-US" dirty="0" smtClean="0"/>
              <a:t>は、その</a:t>
            </a:r>
            <a:r>
              <a:rPr lang="ja-JP" altLang="en-US" dirty="0"/>
              <a:t>データの項目（タイトル）・値・単位を正しく解読できる。</a:t>
            </a:r>
            <a:endParaRPr lang="ja-JP" altLang="en-US" dirty="0" smtClean="0"/>
          </a:p>
          <a:p>
            <a:pPr lvl="1"/>
            <a:r>
              <a:rPr kumimoji="1" lang="ja-JP" altLang="en-US" dirty="0" smtClean="0"/>
              <a:t>レベル</a:t>
            </a:r>
            <a:r>
              <a:rPr kumimoji="1" lang="en-US" altLang="ja-JP" dirty="0" smtClean="0"/>
              <a:t>3</a:t>
            </a:r>
            <a:r>
              <a:rPr kumimoji="1" lang="ja-JP" altLang="en-US" dirty="0" smtClean="0"/>
              <a:t>（理想レベル）</a:t>
            </a:r>
          </a:p>
          <a:p>
            <a:pPr lvl="2"/>
            <a:r>
              <a:rPr lang="ja-JP" altLang="en-US" dirty="0"/>
              <a:t>データを取得した機械</a:t>
            </a:r>
            <a:r>
              <a:rPr lang="ja-JP" altLang="en-US" dirty="0" smtClean="0"/>
              <a:t>は、その</a:t>
            </a:r>
            <a:r>
              <a:rPr lang="ja-JP" altLang="en-US" dirty="0"/>
              <a:t>データの意味を理解</a:t>
            </a:r>
            <a:r>
              <a:rPr lang="ja-JP" altLang="en-US" dirty="0" smtClean="0"/>
              <a:t>でき、他</a:t>
            </a:r>
            <a:r>
              <a:rPr lang="ja-JP" altLang="en-US" dirty="0"/>
              <a:t>のデータと自動的にマッシュアップできる。</a:t>
            </a:r>
            <a:endParaRPr lang="ja-JP" altLang="en-US" dirty="0" smtClean="0"/>
          </a:p>
          <a:p>
            <a:pPr lvl="2"/>
            <a:endParaRPr lang="ja-JP" altLang="en-US" dirty="0"/>
          </a:p>
          <a:p>
            <a:pPr lvl="1"/>
            <a:r>
              <a:rPr lang="ja-JP" altLang="en-US" dirty="0" smtClean="0"/>
              <a:t>レベル</a:t>
            </a:r>
            <a:r>
              <a:rPr lang="en-US" altLang="ja-JP" dirty="0" smtClean="0"/>
              <a:t>2</a:t>
            </a:r>
            <a:r>
              <a:rPr lang="ja-JP" altLang="en-US" dirty="0" smtClean="0"/>
              <a:t>・レベル</a:t>
            </a:r>
            <a:r>
              <a:rPr lang="en-US" altLang="ja-JP" dirty="0" smtClean="0"/>
              <a:t>3</a:t>
            </a:r>
            <a:r>
              <a:rPr lang="ja-JP" altLang="en-US" dirty="0"/>
              <a:t>を満たす</a:t>
            </a:r>
            <a:r>
              <a:rPr lang="ja-JP" altLang="en-US" dirty="0" smtClean="0"/>
              <a:t>データについては、機械が自動的にデータを取得・解読することにより幅広い</a:t>
            </a:r>
            <a:r>
              <a:rPr lang="ja-JP" altLang="en-US" dirty="0"/>
              <a:t>アプリケーションでの利</a:t>
            </a:r>
            <a:r>
              <a:rPr lang="ja-JP" altLang="en-US" dirty="0" smtClean="0"/>
              <a:t>活用が期待される。</a:t>
            </a:r>
            <a:endParaRPr lang="en-US" altLang="ja-JP" dirty="0" smtClean="0"/>
          </a:p>
          <a:p>
            <a:pPr lvl="1"/>
            <a:endParaRPr lang="ja-JP" altLang="en-US" dirty="0"/>
          </a:p>
          <a:p>
            <a:r>
              <a:rPr lang="ja-JP" altLang="en-US" dirty="0"/>
              <a:t>公開されているデータを提示しながら</a:t>
            </a:r>
            <a:r>
              <a:rPr lang="ja-JP" altLang="en-US" dirty="0" smtClean="0"/>
              <a:t>、各レベルを満たすための要求項目をまとめる。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a:p>
        </p:txBody>
      </p:sp>
    </p:spTree>
    <p:extLst>
      <p:ext uri="{BB962C8B-B14F-4D97-AF65-F5344CB8AC3E}">
        <p14:creationId xmlns:p14="http://schemas.microsoft.com/office/powerpoint/2010/main" val="399998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表形式</a:t>
            </a:r>
            <a:r>
              <a:rPr kumimoji="1" lang="ja-JP" altLang="en-US" dirty="0" smtClean="0"/>
              <a:t>データに対する</a:t>
            </a:r>
            <a:br>
              <a:rPr kumimoji="1" lang="ja-JP" altLang="en-US" dirty="0" smtClean="0"/>
            </a:br>
            <a:r>
              <a:rPr kumimoji="1" lang="ja-JP" altLang="en-US" dirty="0" smtClean="0"/>
              <a:t>技術ガイド</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a:p>
        </p:txBody>
      </p:sp>
    </p:spTree>
    <p:extLst>
      <p:ext uri="{BB962C8B-B14F-4D97-AF65-F5344CB8AC3E}">
        <p14:creationId xmlns:p14="http://schemas.microsoft.com/office/powerpoint/2010/main" val="2720546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1081088"/>
            <a:ext cx="6195188" cy="544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正方形/長方形 45"/>
          <p:cNvSpPr/>
          <p:nvPr/>
        </p:nvSpPr>
        <p:spPr bwMode="auto">
          <a:xfrm>
            <a:off x="2422530" y="1456128"/>
            <a:ext cx="5914845" cy="4997208"/>
          </a:xfrm>
          <a:prstGeom prst="rect">
            <a:avLst/>
          </a:prstGeom>
          <a:solidFill>
            <a:schemeClr val="accent3">
              <a:lumMod val="60000"/>
              <a:lumOff val="40000"/>
              <a:alpha val="4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5" name="タイトル 4"/>
          <p:cNvSpPr>
            <a:spLocks noGrp="1"/>
          </p:cNvSpPr>
          <p:nvPr>
            <p:ph type="title"/>
          </p:nvPr>
        </p:nvSpPr>
        <p:spPr/>
        <p:txBody>
          <a:bodyPr/>
          <a:lstStyle/>
          <a:p>
            <a:r>
              <a:rPr kumimoji="1" lang="ja-JP" altLang="en-US" dirty="0" smtClean="0"/>
              <a:t>表形式データの構成要素に関する定義</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13</a:t>
            </a:fld>
            <a:endParaRPr lang="en-US" altLang="ja-JP"/>
          </a:p>
        </p:txBody>
      </p:sp>
      <p:sp>
        <p:nvSpPr>
          <p:cNvPr id="8" name="正方形/長方形 7"/>
          <p:cNvSpPr/>
          <p:nvPr/>
        </p:nvSpPr>
        <p:spPr bwMode="auto">
          <a:xfrm>
            <a:off x="4016896" y="1081088"/>
            <a:ext cx="2808312" cy="217062"/>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テキスト ボックス 8"/>
          <p:cNvSpPr txBox="1"/>
          <p:nvPr/>
        </p:nvSpPr>
        <p:spPr>
          <a:xfrm>
            <a:off x="521761" y="1051119"/>
            <a:ext cx="1728192" cy="276999"/>
          </a:xfrm>
          <a:prstGeom prst="rect">
            <a:avLst/>
          </a:prstGeom>
          <a:noFill/>
          <a:ln>
            <a:noFill/>
          </a:ln>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キャプション（表題）</a:t>
            </a:r>
          </a:p>
        </p:txBody>
      </p:sp>
      <p:cxnSp>
        <p:nvCxnSpPr>
          <p:cNvPr id="11" name="直線矢印コネクタ 10"/>
          <p:cNvCxnSpPr>
            <a:stCxn id="9" idx="3"/>
            <a:endCxn id="8" idx="1"/>
          </p:cNvCxnSpPr>
          <p:nvPr/>
        </p:nvCxnSpPr>
        <p:spPr bwMode="auto">
          <a:xfrm>
            <a:off x="2249953" y="1189619"/>
            <a:ext cx="1766943" cy="0"/>
          </a:xfrm>
          <a:prstGeom prst="straightConnector1">
            <a:avLst/>
          </a:prstGeom>
          <a:solidFill>
            <a:schemeClr val="accent1"/>
          </a:solidFill>
          <a:ln w="12700" cap="sq" cmpd="sng" algn="ctr">
            <a:solidFill>
              <a:srgbClr val="FF0000"/>
            </a:solidFill>
            <a:prstDash val="solid"/>
            <a:round/>
            <a:headEnd type="none" w="sm" len="sm"/>
            <a:tailEnd type="arrow"/>
          </a:ln>
          <a:effectLst/>
        </p:spPr>
      </p:cxnSp>
      <p:sp>
        <p:nvSpPr>
          <p:cNvPr id="14" name="正方形/長方形 13"/>
          <p:cNvSpPr/>
          <p:nvPr/>
        </p:nvSpPr>
        <p:spPr bwMode="auto">
          <a:xfrm>
            <a:off x="2422530" y="1456128"/>
            <a:ext cx="5914846" cy="661454"/>
          </a:xfrm>
          <a:prstGeom prst="rect">
            <a:avLst/>
          </a:prstGeom>
          <a:noFill/>
          <a:ln w="57150" cap="sq" cmpd="sng" algn="ctr">
            <a:solidFill>
              <a:schemeClr val="bg1">
                <a:lumMod val="60000"/>
                <a:lumOff val="40000"/>
              </a:schemeClr>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5" name="テキスト ボックス 14"/>
          <p:cNvSpPr txBox="1"/>
          <p:nvPr/>
        </p:nvSpPr>
        <p:spPr>
          <a:xfrm>
            <a:off x="521761" y="1655046"/>
            <a:ext cx="952416" cy="276999"/>
          </a:xfrm>
          <a:prstGeom prst="rect">
            <a:avLst/>
          </a:prstGeom>
          <a:noFill/>
          <a:ln>
            <a:noFill/>
          </a:ln>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タイトル行</a:t>
            </a:r>
          </a:p>
        </p:txBody>
      </p:sp>
      <p:cxnSp>
        <p:nvCxnSpPr>
          <p:cNvPr id="16" name="直線矢印コネクタ 15"/>
          <p:cNvCxnSpPr>
            <a:stCxn id="15" idx="3"/>
            <a:endCxn id="14" idx="1"/>
          </p:cNvCxnSpPr>
          <p:nvPr/>
        </p:nvCxnSpPr>
        <p:spPr bwMode="auto">
          <a:xfrm flipV="1">
            <a:off x="1474177" y="1786855"/>
            <a:ext cx="948353" cy="6691"/>
          </a:xfrm>
          <a:prstGeom prst="straightConnector1">
            <a:avLst/>
          </a:prstGeom>
          <a:solidFill>
            <a:schemeClr val="accent1"/>
          </a:solidFill>
          <a:ln w="12700" cap="sq" cmpd="sng" algn="ctr">
            <a:solidFill>
              <a:schemeClr val="bg1">
                <a:lumMod val="60000"/>
                <a:lumOff val="40000"/>
              </a:schemeClr>
            </a:solidFill>
            <a:prstDash val="solid"/>
            <a:round/>
            <a:headEnd type="none" w="sm" len="sm"/>
            <a:tailEnd type="arrow"/>
          </a:ln>
          <a:effectLst/>
        </p:spPr>
      </p:cxnSp>
      <p:sp>
        <p:nvSpPr>
          <p:cNvPr id="27" name="正方形/長方形 26"/>
          <p:cNvSpPr/>
          <p:nvPr/>
        </p:nvSpPr>
        <p:spPr bwMode="auto">
          <a:xfrm>
            <a:off x="2427952" y="2337216"/>
            <a:ext cx="5909423" cy="115649"/>
          </a:xfrm>
          <a:prstGeom prst="rect">
            <a:avLst/>
          </a:prstGeom>
          <a:noFill/>
          <a:ln w="57150" cap="sq" cmpd="sng" algn="ctr">
            <a:solidFill>
              <a:schemeClr val="bg1">
                <a:lumMod val="60000"/>
                <a:lumOff val="40000"/>
              </a:schemeClr>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030" name="小波 1029"/>
          <p:cNvSpPr/>
          <p:nvPr/>
        </p:nvSpPr>
        <p:spPr bwMode="auto">
          <a:xfrm>
            <a:off x="2193357" y="4365104"/>
            <a:ext cx="6378612" cy="216024"/>
          </a:xfrm>
          <a:prstGeom prst="doubleWave">
            <a:avLst/>
          </a:prstGeom>
          <a:solidFill>
            <a:schemeClr val="tx1"/>
          </a:solid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031" name="正方形/長方形 1030"/>
          <p:cNvSpPr/>
          <p:nvPr/>
        </p:nvSpPr>
        <p:spPr bwMode="auto">
          <a:xfrm>
            <a:off x="2097814" y="4221088"/>
            <a:ext cx="183424" cy="648072"/>
          </a:xfrm>
          <a:prstGeom prst="rect">
            <a:avLst/>
          </a:prstGeom>
          <a:solidFill>
            <a:schemeClr val="tx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40" name="正方形/長方形 39"/>
          <p:cNvSpPr/>
          <p:nvPr/>
        </p:nvSpPr>
        <p:spPr bwMode="auto">
          <a:xfrm>
            <a:off x="8467038" y="4221088"/>
            <a:ext cx="183424" cy="648072"/>
          </a:xfrm>
          <a:prstGeom prst="rect">
            <a:avLst/>
          </a:prstGeom>
          <a:solidFill>
            <a:schemeClr val="tx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41" name="テキスト ボックス 40"/>
          <p:cNvSpPr txBox="1"/>
          <p:nvPr/>
        </p:nvSpPr>
        <p:spPr>
          <a:xfrm>
            <a:off x="521761" y="2256541"/>
            <a:ext cx="952416" cy="276999"/>
          </a:xfrm>
          <a:prstGeom prst="rect">
            <a:avLst/>
          </a:prstGeom>
          <a:noFill/>
          <a:ln>
            <a:noFill/>
          </a:ln>
          <a:effectLst/>
        </p:spPr>
        <p:txBody>
          <a:bodyPr wrap="square" rtlCol="0">
            <a:spAutoFit/>
          </a:bodyPr>
          <a:lstStyle/>
          <a:p>
            <a:pPr algn="l"/>
            <a:r>
              <a:rPr kumimoji="1" lang="ja-JP" altLang="en-US" sz="1200" dirty="0">
                <a:solidFill>
                  <a:schemeClr val="bg2"/>
                </a:solidFill>
                <a:latin typeface="ヒラギノ角ゴ ProN W6"/>
                <a:ea typeface="ヒラギノ角ゴ ProN W6"/>
                <a:cs typeface="ヒラギノ角ゴ ProN W6"/>
              </a:rPr>
              <a:t>ロウ（</a:t>
            </a:r>
            <a:r>
              <a:rPr kumimoji="1" lang="ja-JP" altLang="en-US" sz="1200" dirty="0" smtClean="0">
                <a:solidFill>
                  <a:schemeClr val="bg2"/>
                </a:solidFill>
                <a:latin typeface="ヒラギノ角ゴ ProN W6"/>
                <a:ea typeface="ヒラギノ角ゴ ProN W6"/>
                <a:cs typeface="ヒラギノ角ゴ ProN W6"/>
              </a:rPr>
              <a:t>行）</a:t>
            </a:r>
          </a:p>
        </p:txBody>
      </p:sp>
      <p:cxnSp>
        <p:nvCxnSpPr>
          <p:cNvPr id="42" name="直線矢印コネクタ 41"/>
          <p:cNvCxnSpPr>
            <a:stCxn id="41" idx="3"/>
            <a:endCxn id="27" idx="1"/>
          </p:cNvCxnSpPr>
          <p:nvPr/>
        </p:nvCxnSpPr>
        <p:spPr bwMode="auto">
          <a:xfrm>
            <a:off x="1474177" y="2395041"/>
            <a:ext cx="953775" cy="0"/>
          </a:xfrm>
          <a:prstGeom prst="straightConnector1">
            <a:avLst/>
          </a:prstGeom>
          <a:solidFill>
            <a:schemeClr val="accent1"/>
          </a:solidFill>
          <a:ln w="12700" cap="sq" cmpd="sng" algn="ctr">
            <a:solidFill>
              <a:schemeClr val="bg1">
                <a:lumMod val="60000"/>
                <a:lumOff val="40000"/>
              </a:schemeClr>
            </a:solidFill>
            <a:prstDash val="solid"/>
            <a:round/>
            <a:headEnd type="none" w="sm" len="sm"/>
            <a:tailEnd type="arrow"/>
          </a:ln>
          <a:effectLst/>
        </p:spPr>
      </p:cxnSp>
      <p:sp>
        <p:nvSpPr>
          <p:cNvPr id="48" name="正方形/長方形 47"/>
          <p:cNvSpPr/>
          <p:nvPr/>
        </p:nvSpPr>
        <p:spPr bwMode="auto">
          <a:xfrm>
            <a:off x="3080792" y="1456128"/>
            <a:ext cx="648072" cy="4277127"/>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49" name="テキスト ボックス 48"/>
          <p:cNvSpPr txBox="1"/>
          <p:nvPr/>
        </p:nvSpPr>
        <p:spPr>
          <a:xfrm>
            <a:off x="521761" y="3456191"/>
            <a:ext cx="1240448" cy="276999"/>
          </a:xfrm>
          <a:prstGeom prst="rect">
            <a:avLst/>
          </a:prstGeom>
          <a:noFill/>
          <a:ln>
            <a:noFill/>
          </a:ln>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カラム（列）</a:t>
            </a:r>
          </a:p>
        </p:txBody>
      </p:sp>
      <p:cxnSp>
        <p:nvCxnSpPr>
          <p:cNvPr id="52" name="直線矢印コネクタ 51"/>
          <p:cNvCxnSpPr>
            <a:stCxn id="49" idx="3"/>
            <a:endCxn id="48" idx="1"/>
          </p:cNvCxnSpPr>
          <p:nvPr/>
        </p:nvCxnSpPr>
        <p:spPr bwMode="auto">
          <a:xfrm>
            <a:off x="1762209" y="3594691"/>
            <a:ext cx="1318583" cy="1"/>
          </a:xfrm>
          <a:prstGeom prst="straightConnector1">
            <a:avLst/>
          </a:prstGeom>
          <a:solidFill>
            <a:schemeClr val="accent1"/>
          </a:solidFill>
          <a:ln w="12700" cap="sq" cmpd="sng" algn="ctr">
            <a:solidFill>
              <a:srgbClr val="FF0000"/>
            </a:solidFill>
            <a:prstDash val="solid"/>
            <a:round/>
            <a:headEnd type="none" w="sm" len="sm"/>
            <a:tailEnd type="arrow"/>
          </a:ln>
          <a:effectLst/>
        </p:spPr>
      </p:cxnSp>
      <p:sp>
        <p:nvSpPr>
          <p:cNvPr id="58" name="正方形/長方形 57"/>
          <p:cNvSpPr/>
          <p:nvPr/>
        </p:nvSpPr>
        <p:spPr bwMode="auto">
          <a:xfrm>
            <a:off x="4376936" y="1543697"/>
            <a:ext cx="648072" cy="573885"/>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59" name="正方形/長方形 58"/>
          <p:cNvSpPr/>
          <p:nvPr/>
        </p:nvSpPr>
        <p:spPr bwMode="auto">
          <a:xfrm>
            <a:off x="7075702" y="2989419"/>
            <a:ext cx="648072" cy="151549"/>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0" name="テキスト ボックス 59"/>
          <p:cNvSpPr txBox="1"/>
          <p:nvPr/>
        </p:nvSpPr>
        <p:spPr>
          <a:xfrm>
            <a:off x="8602358" y="2397445"/>
            <a:ext cx="620224" cy="276999"/>
          </a:xfrm>
          <a:prstGeom prst="rect">
            <a:avLst/>
          </a:prstGeom>
          <a:noFill/>
          <a:ln>
            <a:noFill/>
          </a:ln>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セル</a:t>
            </a:r>
          </a:p>
        </p:txBody>
      </p:sp>
      <p:cxnSp>
        <p:nvCxnSpPr>
          <p:cNvPr id="62" name="直線矢印コネクタ 61"/>
          <p:cNvCxnSpPr>
            <a:stCxn id="60" idx="1"/>
            <a:endCxn id="58" idx="3"/>
          </p:cNvCxnSpPr>
          <p:nvPr/>
        </p:nvCxnSpPr>
        <p:spPr bwMode="auto">
          <a:xfrm flipH="1" flipV="1">
            <a:off x="5025008" y="1830640"/>
            <a:ext cx="3577350" cy="705305"/>
          </a:xfrm>
          <a:prstGeom prst="straightConnector1">
            <a:avLst/>
          </a:prstGeom>
          <a:solidFill>
            <a:schemeClr val="accent1"/>
          </a:solidFill>
          <a:ln w="12700" cap="sq" cmpd="sng" algn="ctr">
            <a:solidFill>
              <a:srgbClr val="FF0000"/>
            </a:solidFill>
            <a:prstDash val="solid"/>
            <a:round/>
            <a:headEnd type="none" w="sm" len="sm"/>
            <a:tailEnd type="arrow"/>
          </a:ln>
          <a:effectLst/>
        </p:spPr>
      </p:cxnSp>
      <p:cxnSp>
        <p:nvCxnSpPr>
          <p:cNvPr id="65" name="直線矢印コネクタ 64"/>
          <p:cNvCxnSpPr>
            <a:stCxn id="60" idx="1"/>
            <a:endCxn id="59" idx="3"/>
          </p:cNvCxnSpPr>
          <p:nvPr/>
        </p:nvCxnSpPr>
        <p:spPr bwMode="auto">
          <a:xfrm flipH="1">
            <a:off x="7723774" y="2535945"/>
            <a:ext cx="878584" cy="529249"/>
          </a:xfrm>
          <a:prstGeom prst="straightConnector1">
            <a:avLst/>
          </a:prstGeom>
          <a:solidFill>
            <a:schemeClr val="accent1"/>
          </a:solidFill>
          <a:ln w="12700" cap="sq" cmpd="sng" algn="ctr">
            <a:solidFill>
              <a:srgbClr val="FF0000"/>
            </a:solidFill>
            <a:prstDash val="solid"/>
            <a:round/>
            <a:headEnd type="none" w="sm" len="sm"/>
            <a:tailEnd type="arrow"/>
          </a:ln>
          <a:effectLst/>
        </p:spPr>
      </p:cxnSp>
      <p:sp>
        <p:nvSpPr>
          <p:cNvPr id="68" name="テキスト ボックス 67"/>
          <p:cNvSpPr txBox="1"/>
          <p:nvPr/>
        </p:nvSpPr>
        <p:spPr>
          <a:xfrm>
            <a:off x="8602358" y="3706865"/>
            <a:ext cx="958082" cy="276999"/>
          </a:xfrm>
          <a:prstGeom prst="rect">
            <a:avLst/>
          </a:prstGeom>
          <a:noFill/>
          <a:ln>
            <a:noFill/>
          </a:ln>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データセル</a:t>
            </a:r>
          </a:p>
        </p:txBody>
      </p:sp>
      <p:sp>
        <p:nvSpPr>
          <p:cNvPr id="69" name="正方形/長方形 68"/>
          <p:cNvSpPr/>
          <p:nvPr/>
        </p:nvSpPr>
        <p:spPr bwMode="auto">
          <a:xfrm>
            <a:off x="7041232" y="4015872"/>
            <a:ext cx="648072" cy="151549"/>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0" name="正方形/長方形 69"/>
          <p:cNvSpPr/>
          <p:nvPr/>
        </p:nvSpPr>
        <p:spPr bwMode="auto">
          <a:xfrm>
            <a:off x="7689304" y="3568748"/>
            <a:ext cx="648072" cy="151549"/>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71" name="直線矢印コネクタ 70"/>
          <p:cNvCxnSpPr>
            <a:stCxn id="68" idx="1"/>
            <a:endCxn id="70" idx="3"/>
          </p:cNvCxnSpPr>
          <p:nvPr/>
        </p:nvCxnSpPr>
        <p:spPr bwMode="auto">
          <a:xfrm flipH="1" flipV="1">
            <a:off x="8337376" y="3644523"/>
            <a:ext cx="264982" cy="200842"/>
          </a:xfrm>
          <a:prstGeom prst="straightConnector1">
            <a:avLst/>
          </a:prstGeom>
          <a:solidFill>
            <a:schemeClr val="accent1"/>
          </a:solidFill>
          <a:ln w="12700" cap="sq" cmpd="sng" algn="ctr">
            <a:solidFill>
              <a:srgbClr val="FF0000"/>
            </a:solidFill>
            <a:prstDash val="solid"/>
            <a:round/>
            <a:headEnd type="none" w="sm" len="sm"/>
            <a:tailEnd type="arrow"/>
          </a:ln>
          <a:effectLst/>
        </p:spPr>
      </p:cxnSp>
      <p:cxnSp>
        <p:nvCxnSpPr>
          <p:cNvPr id="75" name="直線矢印コネクタ 74"/>
          <p:cNvCxnSpPr>
            <a:stCxn id="68" idx="1"/>
            <a:endCxn id="69" idx="3"/>
          </p:cNvCxnSpPr>
          <p:nvPr/>
        </p:nvCxnSpPr>
        <p:spPr bwMode="auto">
          <a:xfrm flipH="1">
            <a:off x="7689304" y="3845365"/>
            <a:ext cx="913054" cy="246282"/>
          </a:xfrm>
          <a:prstGeom prst="straightConnector1">
            <a:avLst/>
          </a:prstGeom>
          <a:solidFill>
            <a:schemeClr val="accent1"/>
          </a:solidFill>
          <a:ln w="12700" cap="sq" cmpd="sng" algn="ctr">
            <a:solidFill>
              <a:srgbClr val="FF0000"/>
            </a:solidFill>
            <a:prstDash val="solid"/>
            <a:round/>
            <a:headEnd type="none" w="sm" len="sm"/>
            <a:tailEnd type="arrow"/>
          </a:ln>
          <a:effectLst/>
        </p:spPr>
      </p:cxnSp>
      <p:sp>
        <p:nvSpPr>
          <p:cNvPr id="78" name="正方形/長方形 77"/>
          <p:cNvSpPr/>
          <p:nvPr/>
        </p:nvSpPr>
        <p:spPr bwMode="auto">
          <a:xfrm>
            <a:off x="2372531" y="5733254"/>
            <a:ext cx="5914846" cy="792089"/>
          </a:xfrm>
          <a:prstGeom prst="rect">
            <a:avLst/>
          </a:prstGeom>
          <a:noFill/>
          <a:ln w="28575" cap="sq" cmpd="sng" algn="ctr">
            <a:solidFill>
              <a:schemeClr val="accent2"/>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9" name="テキスト ボックス 78"/>
          <p:cNvSpPr txBox="1"/>
          <p:nvPr/>
        </p:nvSpPr>
        <p:spPr>
          <a:xfrm>
            <a:off x="521761" y="5990799"/>
            <a:ext cx="620224" cy="276999"/>
          </a:xfrm>
          <a:prstGeom prst="rect">
            <a:avLst/>
          </a:prstGeom>
          <a:noFill/>
          <a:ln>
            <a:noFill/>
          </a:ln>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脚注</a:t>
            </a:r>
          </a:p>
        </p:txBody>
      </p:sp>
      <p:cxnSp>
        <p:nvCxnSpPr>
          <p:cNvPr id="80" name="直線矢印コネクタ 79"/>
          <p:cNvCxnSpPr>
            <a:stCxn id="79" idx="3"/>
            <a:endCxn id="78" idx="1"/>
          </p:cNvCxnSpPr>
          <p:nvPr/>
        </p:nvCxnSpPr>
        <p:spPr bwMode="auto">
          <a:xfrm>
            <a:off x="1141985" y="6129299"/>
            <a:ext cx="1230546" cy="0"/>
          </a:xfrm>
          <a:prstGeom prst="straightConnector1">
            <a:avLst/>
          </a:prstGeom>
          <a:solidFill>
            <a:schemeClr val="accent1"/>
          </a:solidFill>
          <a:ln w="12700" cap="sq" cmpd="sng" algn="ctr">
            <a:solidFill>
              <a:schemeClr val="accent2"/>
            </a:solidFill>
            <a:prstDash val="solid"/>
            <a:round/>
            <a:headEnd type="none" w="sm" len="sm"/>
            <a:tailEnd type="arrow"/>
          </a:ln>
          <a:effectLst/>
        </p:spPr>
      </p:cxnSp>
      <p:sp>
        <p:nvSpPr>
          <p:cNvPr id="85" name="正方形/長方形 84"/>
          <p:cNvSpPr/>
          <p:nvPr/>
        </p:nvSpPr>
        <p:spPr bwMode="auto">
          <a:xfrm>
            <a:off x="7399738" y="1918132"/>
            <a:ext cx="289566" cy="249173"/>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86" name="テキスト ボックス 85"/>
          <p:cNvSpPr txBox="1"/>
          <p:nvPr/>
        </p:nvSpPr>
        <p:spPr>
          <a:xfrm>
            <a:off x="8602358" y="1904219"/>
            <a:ext cx="837320" cy="276999"/>
          </a:xfrm>
          <a:prstGeom prst="rect">
            <a:avLst/>
          </a:prstGeom>
          <a:noFill/>
          <a:ln>
            <a:noFill/>
          </a:ln>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脚注番号</a:t>
            </a:r>
          </a:p>
        </p:txBody>
      </p:sp>
      <p:cxnSp>
        <p:nvCxnSpPr>
          <p:cNvPr id="87" name="直線矢印コネクタ 86"/>
          <p:cNvCxnSpPr>
            <a:stCxn id="86" idx="1"/>
            <a:endCxn id="85" idx="3"/>
          </p:cNvCxnSpPr>
          <p:nvPr/>
        </p:nvCxnSpPr>
        <p:spPr bwMode="auto">
          <a:xfrm flipH="1">
            <a:off x="7689304" y="2042719"/>
            <a:ext cx="913054" cy="0"/>
          </a:xfrm>
          <a:prstGeom prst="straightConnector1">
            <a:avLst/>
          </a:prstGeom>
          <a:solidFill>
            <a:schemeClr val="accent1"/>
          </a:solidFill>
          <a:ln w="12700" cap="sq" cmpd="sng" algn="ctr">
            <a:solidFill>
              <a:srgbClr val="FF0000"/>
            </a:solidFill>
            <a:prstDash val="solid"/>
            <a:round/>
            <a:headEnd type="none" w="sm" len="sm"/>
            <a:tailEnd type="arrow"/>
          </a:ln>
          <a:effectLst/>
        </p:spPr>
      </p:cxnSp>
      <p:sp>
        <p:nvSpPr>
          <p:cNvPr id="92" name="正方形/長方形 91"/>
          <p:cNvSpPr/>
          <p:nvPr/>
        </p:nvSpPr>
        <p:spPr bwMode="auto">
          <a:xfrm>
            <a:off x="3260044" y="1830639"/>
            <a:ext cx="468819" cy="198166"/>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3" name="テキスト ボックス 92"/>
          <p:cNvSpPr txBox="1"/>
          <p:nvPr/>
        </p:nvSpPr>
        <p:spPr>
          <a:xfrm>
            <a:off x="521761" y="1916832"/>
            <a:ext cx="837320" cy="276999"/>
          </a:xfrm>
          <a:prstGeom prst="rect">
            <a:avLst/>
          </a:prstGeom>
          <a:noFill/>
          <a:ln>
            <a:noFill/>
          </a:ln>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記数単位</a:t>
            </a:r>
          </a:p>
        </p:txBody>
      </p:sp>
      <p:cxnSp>
        <p:nvCxnSpPr>
          <p:cNvPr id="94" name="直線矢印コネクタ 93"/>
          <p:cNvCxnSpPr>
            <a:stCxn id="93" idx="3"/>
            <a:endCxn id="92" idx="1"/>
          </p:cNvCxnSpPr>
          <p:nvPr/>
        </p:nvCxnSpPr>
        <p:spPr bwMode="auto">
          <a:xfrm flipV="1">
            <a:off x="1359081" y="1929722"/>
            <a:ext cx="1900963" cy="125610"/>
          </a:xfrm>
          <a:prstGeom prst="straightConnector1">
            <a:avLst/>
          </a:prstGeom>
          <a:solidFill>
            <a:schemeClr val="accent1"/>
          </a:solidFill>
          <a:ln w="12700" cap="sq" cmpd="sng" algn="ctr">
            <a:solidFill>
              <a:srgbClr val="FF0000"/>
            </a:solidFill>
            <a:prstDash val="solid"/>
            <a:round/>
            <a:headEnd type="none" w="sm" len="sm"/>
            <a:tailEnd type="arrow"/>
          </a:ln>
          <a:effectLst/>
        </p:spPr>
      </p:cxnSp>
      <p:sp>
        <p:nvSpPr>
          <p:cNvPr id="101" name="テキスト ボックス 100"/>
          <p:cNvSpPr txBox="1"/>
          <p:nvPr/>
        </p:nvSpPr>
        <p:spPr>
          <a:xfrm>
            <a:off x="521761" y="3816232"/>
            <a:ext cx="1261983" cy="276999"/>
          </a:xfrm>
          <a:prstGeom prst="rect">
            <a:avLst/>
          </a:prstGeom>
          <a:noFill/>
          <a:ln>
            <a:noFill/>
          </a:ln>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テーブル（表）</a:t>
            </a:r>
          </a:p>
        </p:txBody>
      </p:sp>
      <p:cxnSp>
        <p:nvCxnSpPr>
          <p:cNvPr id="102" name="直線矢印コネクタ 101"/>
          <p:cNvCxnSpPr>
            <a:stCxn id="101" idx="3"/>
            <a:endCxn id="46" idx="1"/>
          </p:cNvCxnSpPr>
          <p:nvPr/>
        </p:nvCxnSpPr>
        <p:spPr bwMode="auto">
          <a:xfrm>
            <a:off x="1783744" y="3954732"/>
            <a:ext cx="638786" cy="0"/>
          </a:xfrm>
          <a:prstGeom prst="straightConnector1">
            <a:avLst/>
          </a:prstGeom>
          <a:solidFill>
            <a:schemeClr val="accent1"/>
          </a:solidFill>
          <a:ln w="12700" cap="sq" cmpd="sng" algn="ctr">
            <a:solidFill>
              <a:schemeClr val="accent3">
                <a:lumMod val="75000"/>
              </a:schemeClr>
            </a:solidFill>
            <a:prstDash val="solid"/>
            <a:round/>
            <a:headEnd type="none" w="sm" len="sm"/>
            <a:tailEnd type="arrow"/>
          </a:ln>
          <a:effectLst/>
        </p:spPr>
      </p:cxnSp>
      <p:sp>
        <p:nvSpPr>
          <p:cNvPr id="107" name="正方形/長方形 106"/>
          <p:cNvSpPr/>
          <p:nvPr/>
        </p:nvSpPr>
        <p:spPr bwMode="auto">
          <a:xfrm>
            <a:off x="6393160" y="1581466"/>
            <a:ext cx="648072" cy="536116"/>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08" name="テキスト ボックス 107"/>
          <p:cNvSpPr txBox="1"/>
          <p:nvPr/>
        </p:nvSpPr>
        <p:spPr>
          <a:xfrm>
            <a:off x="8602358" y="1081677"/>
            <a:ext cx="952416" cy="276999"/>
          </a:xfrm>
          <a:prstGeom prst="rect">
            <a:avLst/>
          </a:prstGeom>
          <a:noFill/>
          <a:ln>
            <a:noFill/>
          </a:ln>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タイトル</a:t>
            </a:r>
          </a:p>
        </p:txBody>
      </p:sp>
      <p:cxnSp>
        <p:nvCxnSpPr>
          <p:cNvPr id="109" name="直線矢印コネクタ 108"/>
          <p:cNvCxnSpPr>
            <a:stCxn id="108" idx="1"/>
            <a:endCxn id="107" idx="3"/>
          </p:cNvCxnSpPr>
          <p:nvPr/>
        </p:nvCxnSpPr>
        <p:spPr bwMode="auto">
          <a:xfrm flipH="1">
            <a:off x="7041232" y="1220177"/>
            <a:ext cx="1561126" cy="629347"/>
          </a:xfrm>
          <a:prstGeom prst="straightConnector1">
            <a:avLst/>
          </a:prstGeom>
          <a:solidFill>
            <a:schemeClr val="accent1"/>
          </a:solidFill>
          <a:ln w="12700" cap="sq"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71060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データの例（表形式データ） </a:t>
            </a:r>
            <a:r>
              <a:rPr kumimoji="1" lang="en-US" altLang="ja-JP" dirty="0" smtClean="0"/>
              <a:t>1/5</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a:p>
        </p:txBody>
      </p:sp>
      <p:sp>
        <p:nvSpPr>
          <p:cNvPr id="5" name="テキスト ボックス 4"/>
          <p:cNvSpPr txBox="1"/>
          <p:nvPr/>
        </p:nvSpPr>
        <p:spPr>
          <a:xfrm>
            <a:off x="4798858" y="548680"/>
            <a:ext cx="5097870" cy="276999"/>
          </a:xfrm>
          <a:prstGeom prst="rect">
            <a:avLst/>
          </a:prstGeom>
          <a:noFill/>
        </p:spPr>
        <p:txBody>
          <a:bodyPr wrap="none" rtlCol="0">
            <a:spAutoFit/>
          </a:bodyPr>
          <a:lstStyle/>
          <a:p>
            <a:pPr algn="r"/>
            <a:r>
              <a:rPr lang="ja-JP" altLang="en-US" sz="1200" dirty="0" smtClean="0">
                <a:solidFill>
                  <a:schemeClr val="bg2"/>
                </a:solidFill>
              </a:rPr>
              <a:t>総務省</a:t>
            </a:r>
            <a:r>
              <a:rPr lang="ja-JP" altLang="en-US" sz="1200" dirty="0">
                <a:solidFill>
                  <a:schemeClr val="bg2"/>
                </a:solidFill>
              </a:rPr>
              <a:t>統計局</a:t>
            </a:r>
            <a:r>
              <a:rPr lang="ja-JP" altLang="en-US" sz="1200" dirty="0" smtClean="0">
                <a:solidFill>
                  <a:schemeClr val="bg2"/>
                </a:solidFill>
              </a:rPr>
              <a:t>刊行、総務省</a:t>
            </a:r>
            <a:r>
              <a:rPr lang="ja-JP" altLang="en-US" sz="1200" dirty="0">
                <a:solidFill>
                  <a:schemeClr val="bg2"/>
                </a:solidFill>
              </a:rPr>
              <a:t>統計研修所編集「日本の統計 </a:t>
            </a:r>
            <a:r>
              <a:rPr lang="en-US" altLang="ja-JP" sz="1200" dirty="0">
                <a:solidFill>
                  <a:schemeClr val="bg2"/>
                </a:solidFill>
              </a:rPr>
              <a:t>2012</a:t>
            </a:r>
            <a:r>
              <a:rPr lang="ja-JP" altLang="en-US" sz="1200" dirty="0" smtClean="0">
                <a:solidFill>
                  <a:schemeClr val="bg2"/>
                </a:solidFill>
              </a:rPr>
              <a:t>」</a:t>
            </a:r>
            <a:r>
              <a:rPr lang="en-US" altLang="ja-JP" sz="1200" baseline="30000" dirty="0" smtClean="0">
                <a:solidFill>
                  <a:schemeClr val="bg2"/>
                </a:solidFill>
              </a:rPr>
              <a:t>(*1)</a:t>
            </a:r>
            <a:r>
              <a:rPr lang="ja-JP" altLang="en-US" sz="1200" dirty="0" smtClean="0">
                <a:solidFill>
                  <a:schemeClr val="bg2"/>
                </a:solidFill>
              </a:rPr>
              <a:t>による</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3" name="正方形/長方形 2"/>
          <p:cNvSpPr/>
          <p:nvPr/>
        </p:nvSpPr>
        <p:spPr>
          <a:xfrm>
            <a:off x="7113239" y="6599510"/>
            <a:ext cx="2626883" cy="246221"/>
          </a:xfrm>
          <a:prstGeom prst="rect">
            <a:avLst/>
          </a:prstGeom>
        </p:spPr>
        <p:txBody>
          <a:bodyPr wrap="square">
            <a:spAutoFit/>
          </a:bodyPr>
          <a:lstStyle/>
          <a:p>
            <a:pPr algn="r"/>
            <a:r>
              <a:rPr lang="en-US" altLang="ja-JP" sz="1000" dirty="0" smtClean="0">
                <a:solidFill>
                  <a:schemeClr val="bg2"/>
                </a:solidFill>
                <a:latin typeface="+mn-lt"/>
              </a:rPr>
              <a:t>(*1</a:t>
            </a:r>
            <a:r>
              <a:rPr lang="en-US" altLang="ja-JP" sz="1000" dirty="0">
                <a:solidFill>
                  <a:schemeClr val="bg2"/>
                </a:solidFill>
                <a:latin typeface="+mn-lt"/>
              </a:rPr>
              <a:t>) http://www.stat.go.jp/data/nihon/02.htm</a:t>
            </a:r>
            <a:endParaRPr lang="ja-JP" altLang="en-US" sz="1000" dirty="0">
              <a:solidFill>
                <a:schemeClr val="bg2"/>
              </a:solidFill>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8829" y="1052736"/>
            <a:ext cx="3800475"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bwMode="auto">
          <a:xfrm>
            <a:off x="6043700" y="1763235"/>
            <a:ext cx="432048" cy="144016"/>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6" name="正方形/長方形 35"/>
          <p:cNvSpPr/>
          <p:nvPr/>
        </p:nvSpPr>
        <p:spPr bwMode="auto">
          <a:xfrm>
            <a:off x="3136300" y="6011706"/>
            <a:ext cx="3672408" cy="470279"/>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0" name="テキスト ボックス 9"/>
          <p:cNvSpPr txBox="1"/>
          <p:nvPr/>
        </p:nvSpPr>
        <p:spPr>
          <a:xfrm>
            <a:off x="6663631" y="3016697"/>
            <a:ext cx="2954655" cy="1015663"/>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脚注を示すラベルと、数値やタイトルが同じセルに記載されている。このセルの数値やタイトルを機械が取得するには、セル値からラベルを除かなければならない。単位についても同様である</a:t>
            </a:r>
            <a:r>
              <a:rPr kumimoji="1" lang="en-US" altLang="ja-JP" sz="1200" dirty="0" smtClean="0">
                <a:solidFill>
                  <a:schemeClr val="bg2"/>
                </a:solidFill>
                <a:latin typeface="ヒラギノ角ゴ ProN W6"/>
                <a:ea typeface="ヒラギノ角ゴ ProN W6"/>
                <a:cs typeface="ヒラギノ角ゴ ProN W6"/>
              </a:rPr>
              <a:t>｡</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39" name="テキスト ボックス 38"/>
          <p:cNvSpPr txBox="1"/>
          <p:nvPr/>
        </p:nvSpPr>
        <p:spPr>
          <a:xfrm>
            <a:off x="199524" y="5384249"/>
            <a:ext cx="2954655" cy="646331"/>
          </a:xfrm>
          <a:prstGeom prst="rect">
            <a:avLst/>
          </a:prstGeom>
          <a:solidFill>
            <a:schemeClr val="tx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機械がこの脚注を解読する必要はない。</a:t>
            </a:r>
          </a:p>
          <a:p>
            <a:pPr algn="l"/>
            <a:r>
              <a:rPr kumimoji="1" lang="ja-JP" altLang="en-US" sz="1200" dirty="0" smtClean="0">
                <a:solidFill>
                  <a:schemeClr val="bg2"/>
                </a:solidFill>
                <a:latin typeface="ヒラギノ角ゴ ProN W6"/>
                <a:ea typeface="ヒラギノ角ゴ ProN W6"/>
                <a:cs typeface="ヒラギノ角ゴ ProN W6"/>
              </a:rPr>
              <a:t>従って、データ行に脚注を入れない方が、機械は解読しやすい。</a:t>
            </a:r>
          </a:p>
        </p:txBody>
      </p:sp>
      <p:sp>
        <p:nvSpPr>
          <p:cNvPr id="40" name="正方形/長方形 39"/>
          <p:cNvSpPr/>
          <p:nvPr/>
        </p:nvSpPr>
        <p:spPr bwMode="auto">
          <a:xfrm>
            <a:off x="6003162" y="1385193"/>
            <a:ext cx="432048" cy="306034"/>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41" name="正方形/長方形 40"/>
          <p:cNvSpPr/>
          <p:nvPr/>
        </p:nvSpPr>
        <p:spPr bwMode="auto">
          <a:xfrm>
            <a:off x="4371567" y="1331187"/>
            <a:ext cx="432048" cy="36004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12" name="曲線コネクタ 11"/>
          <p:cNvCxnSpPr>
            <a:stCxn id="10" idx="0"/>
            <a:endCxn id="6" idx="2"/>
          </p:cNvCxnSpPr>
          <p:nvPr/>
        </p:nvCxnSpPr>
        <p:spPr bwMode="auto">
          <a:xfrm rot="16200000" flipV="1">
            <a:off x="6645619" y="1521356"/>
            <a:ext cx="1109446" cy="1881235"/>
          </a:xfrm>
          <a:prstGeom prst="curvedConnector3">
            <a:avLst>
              <a:gd name="adj1" fmla="val 50000"/>
            </a:avLst>
          </a:prstGeom>
          <a:solidFill>
            <a:schemeClr val="accent1"/>
          </a:solidFill>
          <a:ln w="12700" cap="sq" cmpd="sng" algn="ctr">
            <a:solidFill>
              <a:srgbClr val="FF0000"/>
            </a:solidFill>
            <a:prstDash val="solid"/>
            <a:round/>
            <a:headEnd type="none" w="sm" len="sm"/>
            <a:tailEnd type="arrow"/>
          </a:ln>
          <a:effectLst/>
        </p:spPr>
      </p:cxnSp>
      <p:cxnSp>
        <p:nvCxnSpPr>
          <p:cNvPr id="47" name="曲線コネクタ 46"/>
          <p:cNvCxnSpPr>
            <a:stCxn id="10" idx="0"/>
            <a:endCxn id="40" idx="1"/>
          </p:cNvCxnSpPr>
          <p:nvPr/>
        </p:nvCxnSpPr>
        <p:spPr bwMode="auto">
          <a:xfrm rot="16200000" flipV="1">
            <a:off x="6332818" y="1208555"/>
            <a:ext cx="1478487" cy="2137797"/>
          </a:xfrm>
          <a:prstGeom prst="curvedConnector4">
            <a:avLst>
              <a:gd name="adj1" fmla="val 44825"/>
              <a:gd name="adj2" fmla="val 110693"/>
            </a:avLst>
          </a:prstGeom>
          <a:solidFill>
            <a:schemeClr val="accent1"/>
          </a:solidFill>
          <a:ln w="12700" cap="sq" cmpd="sng" algn="ctr">
            <a:solidFill>
              <a:srgbClr val="FF0000"/>
            </a:solidFill>
            <a:prstDash val="solid"/>
            <a:round/>
            <a:headEnd type="none" w="sm" len="sm"/>
            <a:tailEnd type="arrow"/>
          </a:ln>
          <a:effectLst/>
        </p:spPr>
      </p:cxnSp>
      <p:cxnSp>
        <p:nvCxnSpPr>
          <p:cNvPr id="48" name="曲線コネクタ 47"/>
          <p:cNvCxnSpPr>
            <a:stCxn id="10" idx="0"/>
            <a:endCxn id="41" idx="2"/>
          </p:cNvCxnSpPr>
          <p:nvPr/>
        </p:nvCxnSpPr>
        <p:spPr bwMode="auto">
          <a:xfrm rot="16200000" flipV="1">
            <a:off x="5701540" y="577278"/>
            <a:ext cx="1325470" cy="3553368"/>
          </a:xfrm>
          <a:prstGeom prst="curvedConnector3">
            <a:avLst>
              <a:gd name="adj1" fmla="val 50000"/>
            </a:avLst>
          </a:prstGeom>
          <a:solidFill>
            <a:schemeClr val="accent1"/>
          </a:solidFill>
          <a:ln w="12700" cap="sq" cmpd="sng" algn="ctr">
            <a:solidFill>
              <a:srgbClr val="FF0000"/>
            </a:solidFill>
            <a:prstDash val="solid"/>
            <a:round/>
            <a:headEnd type="none" w="sm" len="sm"/>
            <a:tailEnd type="arrow"/>
          </a:ln>
          <a:effectLst/>
        </p:spPr>
      </p:cxnSp>
      <p:sp>
        <p:nvSpPr>
          <p:cNvPr id="55" name="正方形/長方形 54"/>
          <p:cNvSpPr/>
          <p:nvPr/>
        </p:nvSpPr>
        <p:spPr bwMode="auto">
          <a:xfrm>
            <a:off x="4000396" y="1303567"/>
            <a:ext cx="371171" cy="18002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3" name="正方形/長方形 62"/>
          <p:cNvSpPr/>
          <p:nvPr/>
        </p:nvSpPr>
        <p:spPr bwMode="auto">
          <a:xfrm>
            <a:off x="3568348" y="1295183"/>
            <a:ext cx="371171" cy="18002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4" name="テキスト ボックス 63"/>
          <p:cNvSpPr txBox="1"/>
          <p:nvPr/>
        </p:nvSpPr>
        <p:spPr>
          <a:xfrm>
            <a:off x="444267" y="2670011"/>
            <a:ext cx="2592288" cy="830997"/>
          </a:xfrm>
          <a:prstGeom prst="rect">
            <a:avLst/>
          </a:prstGeom>
          <a:solidFill>
            <a:schemeClr val="tx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人間は、第</a:t>
            </a:r>
            <a:r>
              <a:rPr kumimoji="1" lang="en-US" altLang="ja-JP" sz="1200" dirty="0" smtClean="0">
                <a:solidFill>
                  <a:schemeClr val="bg2"/>
                </a:solidFill>
                <a:latin typeface="ヒラギノ角ゴ ProN W6"/>
                <a:ea typeface="ヒラギノ角ゴ ProN W6"/>
                <a:cs typeface="ヒラギノ角ゴ ProN W6"/>
              </a:rPr>
              <a:t>3</a:t>
            </a:r>
            <a:r>
              <a:rPr kumimoji="1" lang="ja-JP" altLang="en-US" sz="1200" dirty="0" smtClean="0">
                <a:solidFill>
                  <a:schemeClr val="bg2"/>
                </a:solidFill>
                <a:latin typeface="ヒラギノ角ゴ ProN W6"/>
                <a:ea typeface="ヒラギノ角ゴ ProN W6"/>
                <a:cs typeface="ヒラギノ角ゴ ProN W6"/>
              </a:rPr>
              <a:t>カラムの「</a:t>
            </a:r>
            <a:r>
              <a:rPr kumimoji="1" lang="en-US" altLang="ja-JP" sz="1200" dirty="0" smtClean="0">
                <a:solidFill>
                  <a:schemeClr val="bg2"/>
                </a:solidFill>
                <a:latin typeface="ヒラギノ角ゴ ProN W6"/>
                <a:ea typeface="ヒラギノ角ゴ ProN W6"/>
                <a:cs typeface="ヒラギノ角ゴ ProN W6"/>
              </a:rPr>
              <a:t>17</a:t>
            </a:r>
            <a:r>
              <a:rPr kumimoji="1" lang="ja-JP" altLang="en-US" sz="1200" dirty="0" smtClean="0">
                <a:solidFill>
                  <a:schemeClr val="bg2"/>
                </a:solidFill>
                <a:latin typeface="ヒラギノ角ゴ ProN W6"/>
                <a:ea typeface="ヒラギノ角ゴ ProN W6"/>
                <a:cs typeface="ヒラギノ角ゴ ProN W6"/>
              </a:rPr>
              <a:t>年」が「平成</a:t>
            </a:r>
            <a:r>
              <a:rPr kumimoji="1" lang="en-US" altLang="ja-JP" sz="1200" dirty="0" smtClean="0">
                <a:solidFill>
                  <a:schemeClr val="bg2"/>
                </a:solidFill>
                <a:latin typeface="ヒラギノ角ゴ ProN W6"/>
                <a:ea typeface="ヒラギノ角ゴ ProN W6"/>
                <a:cs typeface="ヒラギノ角ゴ ProN W6"/>
              </a:rPr>
              <a:t>17</a:t>
            </a:r>
            <a:r>
              <a:rPr kumimoji="1" lang="ja-JP" altLang="en-US" sz="1200" dirty="0" smtClean="0">
                <a:solidFill>
                  <a:schemeClr val="bg2"/>
                </a:solidFill>
                <a:latin typeface="ヒラギノ角ゴ ProN W6"/>
                <a:ea typeface="ヒラギノ角ゴ ProN W6"/>
                <a:cs typeface="ヒラギノ角ゴ ProN W6"/>
              </a:rPr>
              <a:t>年」のことであるとわかる。しかし、機械はそれを指示されなければわからない。</a:t>
            </a:r>
          </a:p>
        </p:txBody>
      </p:sp>
      <p:cxnSp>
        <p:nvCxnSpPr>
          <p:cNvPr id="66" name="曲線コネクタ 65"/>
          <p:cNvCxnSpPr>
            <a:stCxn id="64" idx="3"/>
            <a:endCxn id="55" idx="2"/>
          </p:cNvCxnSpPr>
          <p:nvPr/>
        </p:nvCxnSpPr>
        <p:spPr bwMode="auto">
          <a:xfrm flipV="1">
            <a:off x="3036555" y="1483587"/>
            <a:ext cx="1149427" cy="1601923"/>
          </a:xfrm>
          <a:prstGeom prst="curvedConnector2">
            <a:avLst/>
          </a:prstGeom>
          <a:solidFill>
            <a:schemeClr val="accent1"/>
          </a:solidFill>
          <a:ln w="12700" cap="sq" cmpd="sng" algn="ctr">
            <a:solidFill>
              <a:srgbClr val="FF0000"/>
            </a:solidFill>
            <a:prstDash val="solid"/>
            <a:round/>
            <a:headEnd type="none" w="sm" len="sm"/>
            <a:tailEnd type="arrow"/>
          </a:ln>
          <a:effectLst/>
        </p:spPr>
      </p:cxnSp>
      <p:cxnSp>
        <p:nvCxnSpPr>
          <p:cNvPr id="69" name="曲線コネクタ 68"/>
          <p:cNvCxnSpPr>
            <a:stCxn id="64" idx="3"/>
            <a:endCxn id="63" idx="2"/>
          </p:cNvCxnSpPr>
          <p:nvPr/>
        </p:nvCxnSpPr>
        <p:spPr bwMode="auto">
          <a:xfrm flipV="1">
            <a:off x="3036555" y="1475203"/>
            <a:ext cx="717379" cy="1610307"/>
          </a:xfrm>
          <a:prstGeom prst="curvedConnector2">
            <a:avLst/>
          </a:prstGeom>
          <a:solidFill>
            <a:schemeClr val="accent1"/>
          </a:solidFill>
          <a:ln w="12700" cap="sq" cmpd="sng" algn="ctr">
            <a:solidFill>
              <a:srgbClr val="FF0000"/>
            </a:solidFill>
            <a:prstDash val="solid"/>
            <a:round/>
            <a:headEnd type="none" w="sm" len="sm"/>
            <a:tailEnd type="arrow"/>
          </a:ln>
          <a:effectLst/>
        </p:spPr>
      </p:cxnSp>
      <p:cxnSp>
        <p:nvCxnSpPr>
          <p:cNvPr id="76" name="曲線コネクタ 75"/>
          <p:cNvCxnSpPr>
            <a:stCxn id="39" idx="3"/>
            <a:endCxn id="36" idx="0"/>
          </p:cNvCxnSpPr>
          <p:nvPr/>
        </p:nvCxnSpPr>
        <p:spPr bwMode="auto">
          <a:xfrm>
            <a:off x="3154179" y="5707415"/>
            <a:ext cx="1818325" cy="304291"/>
          </a:xfrm>
          <a:prstGeom prst="curvedConnector2">
            <a:avLst/>
          </a:prstGeom>
          <a:solidFill>
            <a:schemeClr val="accent1"/>
          </a:solidFill>
          <a:ln w="12700" cap="sq" cmpd="sng" algn="ctr">
            <a:solidFill>
              <a:srgbClr val="FF0000"/>
            </a:solidFill>
            <a:prstDash val="solid"/>
            <a:round/>
            <a:headEnd type="none" w="sm" len="sm"/>
            <a:tailEnd type="arrow"/>
          </a:ln>
          <a:effectLst/>
        </p:spPr>
      </p:cxnSp>
      <p:sp>
        <p:nvSpPr>
          <p:cNvPr id="79" name="正方形/長方形 78"/>
          <p:cNvSpPr/>
          <p:nvPr/>
        </p:nvSpPr>
        <p:spPr bwMode="auto">
          <a:xfrm>
            <a:off x="3068829" y="1040928"/>
            <a:ext cx="3672408" cy="235139"/>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80" name="テキスト ボックス 79"/>
          <p:cNvSpPr txBox="1"/>
          <p:nvPr/>
        </p:nvSpPr>
        <p:spPr>
          <a:xfrm>
            <a:off x="35962" y="1301859"/>
            <a:ext cx="2954655" cy="830997"/>
          </a:xfrm>
          <a:prstGeom prst="rect">
            <a:avLst/>
          </a:prstGeom>
          <a:solidFill>
            <a:schemeClr val="tx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これはキャプションである。機械にこのデータセットを解読させるときに、キャプションの位置を指示するか、または読み飛ばすように指示する必要がある。</a:t>
            </a:r>
          </a:p>
        </p:txBody>
      </p:sp>
      <p:cxnSp>
        <p:nvCxnSpPr>
          <p:cNvPr id="83" name="曲線コネクタ 82"/>
          <p:cNvCxnSpPr>
            <a:stCxn id="80" idx="0"/>
            <a:endCxn id="79" idx="1"/>
          </p:cNvCxnSpPr>
          <p:nvPr/>
        </p:nvCxnSpPr>
        <p:spPr bwMode="auto">
          <a:xfrm rot="5400000" flipH="1" flipV="1">
            <a:off x="2219379" y="452410"/>
            <a:ext cx="143361" cy="1555539"/>
          </a:xfrm>
          <a:prstGeom prst="curvedConnector2">
            <a:avLst/>
          </a:prstGeom>
          <a:solidFill>
            <a:schemeClr val="accent1"/>
          </a:solidFill>
          <a:ln w="12700" cap="sq" cmpd="sng" algn="ctr">
            <a:solidFill>
              <a:srgbClr val="FF0000"/>
            </a:solidFill>
            <a:prstDash val="solid"/>
            <a:round/>
            <a:headEnd type="none" w="sm" len="sm"/>
            <a:tailEnd type="arrow"/>
          </a:ln>
          <a:effectLst/>
        </p:spPr>
      </p:cxnSp>
      <p:sp>
        <p:nvSpPr>
          <p:cNvPr id="88" name="テキスト ボックス 87"/>
          <p:cNvSpPr txBox="1"/>
          <p:nvPr/>
        </p:nvSpPr>
        <p:spPr>
          <a:xfrm>
            <a:off x="6915297" y="1240305"/>
            <a:ext cx="2954655" cy="830997"/>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カラムのタイトルの階層を、セルの結合により表現して</a:t>
            </a:r>
            <a:r>
              <a:rPr kumimoji="1" lang="ja-JP" altLang="en-US" sz="1200" dirty="0">
                <a:solidFill>
                  <a:schemeClr val="bg2"/>
                </a:solidFill>
                <a:latin typeface="ヒラギノ角ゴ ProN W6"/>
                <a:ea typeface="ヒラギノ角ゴ ProN W6"/>
                <a:cs typeface="ヒラギノ角ゴ ProN W6"/>
              </a:rPr>
              <a:t>いる。これを機械に解読させるためには、前行の内容を覚えさせておく必要がある</a:t>
            </a:r>
            <a:r>
              <a:rPr kumimoji="1" lang="ja-JP" altLang="en-US" sz="1200" dirty="0" smtClean="0">
                <a:solidFill>
                  <a:schemeClr val="bg2"/>
                </a:solidFill>
                <a:latin typeface="ヒラギノ角ゴ ProN W6"/>
                <a:ea typeface="ヒラギノ角ゴ ProN W6"/>
                <a:cs typeface="ヒラギノ角ゴ ProN W6"/>
              </a:rPr>
              <a:t>。</a:t>
            </a:r>
            <a:endParaRPr kumimoji="1" lang="ja-JP" altLang="en-US" sz="1200" dirty="0">
              <a:solidFill>
                <a:schemeClr val="bg2"/>
              </a:solidFill>
              <a:latin typeface="ヒラギノ角ゴ ProN W6"/>
              <a:ea typeface="ヒラギノ角ゴ ProN W6"/>
              <a:cs typeface="ヒラギノ角ゴ ProN W6"/>
            </a:endParaRPr>
          </a:p>
        </p:txBody>
      </p:sp>
      <p:sp>
        <p:nvSpPr>
          <p:cNvPr id="89" name="正方形/長方形 88"/>
          <p:cNvSpPr/>
          <p:nvPr/>
        </p:nvSpPr>
        <p:spPr bwMode="auto">
          <a:xfrm>
            <a:off x="5169024" y="1276067"/>
            <a:ext cx="864096" cy="415159"/>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90" name="曲線コネクタ 89"/>
          <p:cNvCxnSpPr>
            <a:stCxn id="88" idx="1"/>
            <a:endCxn id="40" idx="3"/>
          </p:cNvCxnSpPr>
          <p:nvPr/>
        </p:nvCxnSpPr>
        <p:spPr bwMode="auto">
          <a:xfrm rot="10800000">
            <a:off x="6435211" y="1538210"/>
            <a:ext cx="480087" cy="117594"/>
          </a:xfrm>
          <a:prstGeom prst="curvedConnector3">
            <a:avLst>
              <a:gd name="adj1" fmla="val 50000"/>
            </a:avLst>
          </a:prstGeom>
          <a:solidFill>
            <a:schemeClr val="accent1"/>
          </a:solidFill>
          <a:ln w="12700" cap="sq" cmpd="sng" algn="ctr">
            <a:solidFill>
              <a:srgbClr val="FF0000"/>
            </a:solidFill>
            <a:prstDash val="solid"/>
            <a:round/>
            <a:headEnd type="none" w="sm" len="sm"/>
            <a:tailEnd type="arrow"/>
          </a:ln>
          <a:effectLst/>
        </p:spPr>
      </p:cxnSp>
      <p:cxnSp>
        <p:nvCxnSpPr>
          <p:cNvPr id="93" name="曲線コネクタ 92"/>
          <p:cNvCxnSpPr>
            <a:stCxn id="88" idx="1"/>
            <a:endCxn id="89" idx="0"/>
          </p:cNvCxnSpPr>
          <p:nvPr/>
        </p:nvCxnSpPr>
        <p:spPr bwMode="auto">
          <a:xfrm rot="10800000">
            <a:off x="5601073" y="1276068"/>
            <a:ext cx="1314225" cy="379737"/>
          </a:xfrm>
          <a:prstGeom prst="curvedConnector4">
            <a:avLst>
              <a:gd name="adj1" fmla="val 33563"/>
              <a:gd name="adj2" fmla="val 160200"/>
            </a:avLst>
          </a:prstGeom>
          <a:solidFill>
            <a:schemeClr val="accent1"/>
          </a:solidFill>
          <a:ln w="12700" cap="sq" cmpd="sng" algn="ctr">
            <a:solidFill>
              <a:srgbClr val="FF0000"/>
            </a:solidFill>
            <a:prstDash val="solid"/>
            <a:round/>
            <a:headEnd type="none" w="sm" len="sm"/>
            <a:tailEnd type="arrow"/>
          </a:ln>
          <a:effectLst/>
        </p:spPr>
      </p:cxnSp>
      <p:sp>
        <p:nvSpPr>
          <p:cNvPr id="101" name="テキスト ボックス 100"/>
          <p:cNvSpPr txBox="1"/>
          <p:nvPr/>
        </p:nvSpPr>
        <p:spPr>
          <a:xfrm>
            <a:off x="334659" y="2430863"/>
            <a:ext cx="457176"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(3)</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102" name="テキスト ボックス 101"/>
          <p:cNvSpPr txBox="1"/>
          <p:nvPr/>
        </p:nvSpPr>
        <p:spPr>
          <a:xfrm>
            <a:off x="188362" y="5076472"/>
            <a:ext cx="457176"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(6)</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103" name="テキスト ボックス 102"/>
          <p:cNvSpPr txBox="1"/>
          <p:nvPr/>
        </p:nvSpPr>
        <p:spPr>
          <a:xfrm>
            <a:off x="6890617" y="980728"/>
            <a:ext cx="457176"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(2)</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104" name="テキスト ボックス 103"/>
          <p:cNvSpPr txBox="1"/>
          <p:nvPr/>
        </p:nvSpPr>
        <p:spPr>
          <a:xfrm>
            <a:off x="6843473" y="2708920"/>
            <a:ext cx="457176"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(4)</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107" name="テキスト ボックス 106"/>
          <p:cNvSpPr txBox="1"/>
          <p:nvPr/>
        </p:nvSpPr>
        <p:spPr>
          <a:xfrm>
            <a:off x="31328" y="1032991"/>
            <a:ext cx="457176"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34" name="正方形/長方形 33"/>
          <p:cNvSpPr/>
          <p:nvPr/>
        </p:nvSpPr>
        <p:spPr bwMode="auto">
          <a:xfrm>
            <a:off x="3154179" y="3093175"/>
            <a:ext cx="414169" cy="2291073"/>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5" name="テキスト ボックス 34"/>
          <p:cNvSpPr txBox="1"/>
          <p:nvPr/>
        </p:nvSpPr>
        <p:spPr>
          <a:xfrm>
            <a:off x="416496" y="4571256"/>
            <a:ext cx="2592288" cy="461665"/>
          </a:xfrm>
          <a:prstGeom prst="rect">
            <a:avLst/>
          </a:prstGeom>
          <a:solidFill>
            <a:schemeClr val="tx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整形のためのスペース・改行を除いた方が、機械は解読しやすい</a:t>
            </a:r>
            <a:r>
              <a:rPr kumimoji="1" lang="en-US" altLang="ja-JP" sz="1200" dirty="0" smtClean="0">
                <a:solidFill>
                  <a:schemeClr val="bg2"/>
                </a:solidFill>
                <a:latin typeface="ヒラギノ角ゴ ProN W6"/>
                <a:ea typeface="ヒラギノ角ゴ ProN W6"/>
                <a:cs typeface="ヒラギノ角ゴ ProN W6"/>
              </a:rPr>
              <a:t>｡</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37" name="テキスト ボックス 36"/>
          <p:cNvSpPr txBox="1"/>
          <p:nvPr/>
        </p:nvSpPr>
        <p:spPr>
          <a:xfrm>
            <a:off x="344488" y="4293096"/>
            <a:ext cx="457176"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(5)</a:t>
            </a:r>
            <a:endParaRPr kumimoji="1" lang="ja-JP" altLang="en-US" sz="1400" dirty="0" smtClean="0">
              <a:solidFill>
                <a:srgbClr val="FF0000"/>
              </a:solidFill>
              <a:latin typeface="ヒラギノ角ゴ ProN W6"/>
              <a:ea typeface="ヒラギノ角ゴ ProN W6"/>
              <a:cs typeface="ヒラギノ角ゴ ProN W6"/>
            </a:endParaRPr>
          </a:p>
        </p:txBody>
      </p:sp>
      <p:cxnSp>
        <p:nvCxnSpPr>
          <p:cNvPr id="38" name="曲線コネクタ 37"/>
          <p:cNvCxnSpPr>
            <a:stCxn id="35" idx="0"/>
            <a:endCxn id="34" idx="1"/>
          </p:cNvCxnSpPr>
          <p:nvPr/>
        </p:nvCxnSpPr>
        <p:spPr bwMode="auto">
          <a:xfrm rot="5400000" flipH="1" flipV="1">
            <a:off x="2267137" y="3684215"/>
            <a:ext cx="332544" cy="1441539"/>
          </a:xfrm>
          <a:prstGeom prst="curvedConnector2">
            <a:avLst/>
          </a:prstGeom>
          <a:solidFill>
            <a:schemeClr val="accent1"/>
          </a:solidFill>
          <a:ln w="12700" cap="sq"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3879750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データの例</a:t>
            </a:r>
            <a:r>
              <a:rPr lang="ja-JP" altLang="en-US" dirty="0" smtClean="0"/>
              <a:t>（表形式データ） </a:t>
            </a:r>
            <a:r>
              <a:rPr lang="en-US" altLang="ja-JP" dirty="0" smtClean="0"/>
              <a:t>2/5</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672" y="1052736"/>
            <a:ext cx="5904656" cy="549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088717" y="703729"/>
            <a:ext cx="3829895" cy="276999"/>
          </a:xfrm>
          <a:prstGeom prst="rect">
            <a:avLst/>
          </a:prstGeom>
          <a:noFill/>
        </p:spPr>
        <p:txBody>
          <a:bodyPr wrap="none" rtlCol="0">
            <a:spAutoFit/>
          </a:bodyPr>
          <a:lstStyle/>
          <a:p>
            <a:pPr algn="r"/>
            <a:r>
              <a:rPr lang="ja-JP" altLang="en-US" sz="1200" dirty="0" smtClean="0">
                <a:solidFill>
                  <a:schemeClr val="bg2"/>
                </a:solidFill>
              </a:rPr>
              <a:t>経済産業省「工業統計調査 </a:t>
            </a:r>
            <a:r>
              <a:rPr lang="en-US" altLang="ja-JP" sz="1200" dirty="0" smtClean="0">
                <a:solidFill>
                  <a:schemeClr val="bg2"/>
                </a:solidFill>
              </a:rPr>
              <a:t>2010</a:t>
            </a:r>
            <a:r>
              <a:rPr lang="ja-JP" altLang="en-US" sz="1200" dirty="0" smtClean="0">
                <a:solidFill>
                  <a:schemeClr val="bg2"/>
                </a:solidFill>
              </a:rPr>
              <a:t>年版</a:t>
            </a:r>
            <a:r>
              <a:rPr lang="en-US" altLang="ja-JP" sz="1200" dirty="0" smtClean="0">
                <a:solidFill>
                  <a:schemeClr val="bg2"/>
                </a:solidFill>
              </a:rPr>
              <a:t>(</a:t>
            </a:r>
            <a:r>
              <a:rPr lang="ja-JP" altLang="en-US" sz="1200" dirty="0" smtClean="0">
                <a:solidFill>
                  <a:schemeClr val="bg2"/>
                </a:solidFill>
              </a:rPr>
              <a:t>概要</a:t>
            </a:r>
            <a:r>
              <a:rPr lang="en-US" altLang="ja-JP" sz="1200" dirty="0" smtClean="0">
                <a:solidFill>
                  <a:schemeClr val="bg2"/>
                </a:solidFill>
              </a:rPr>
              <a:t>)</a:t>
            </a:r>
            <a:r>
              <a:rPr lang="ja-JP" altLang="en-US" sz="1200" dirty="0" smtClean="0">
                <a:solidFill>
                  <a:schemeClr val="bg2"/>
                </a:solidFill>
              </a:rPr>
              <a:t>」</a:t>
            </a:r>
            <a:r>
              <a:rPr lang="en-US" altLang="ja-JP" sz="1200" baseline="30000" dirty="0">
                <a:solidFill>
                  <a:schemeClr val="bg2"/>
                </a:solidFill>
              </a:rPr>
              <a:t> </a:t>
            </a:r>
            <a:r>
              <a:rPr lang="en-US" altLang="ja-JP" sz="1200" baseline="30000" dirty="0" smtClean="0">
                <a:solidFill>
                  <a:schemeClr val="bg2"/>
                </a:solidFill>
              </a:rPr>
              <a:t>(*2)</a:t>
            </a:r>
            <a:r>
              <a:rPr lang="ja-JP" altLang="en-US" sz="1200" dirty="0" smtClean="0">
                <a:solidFill>
                  <a:schemeClr val="bg2"/>
                </a:solidFill>
              </a:rPr>
              <a:t>による</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48" name="正方形/長方形 47"/>
          <p:cNvSpPr/>
          <p:nvPr/>
        </p:nvSpPr>
        <p:spPr bwMode="auto">
          <a:xfrm>
            <a:off x="6105128" y="1903232"/>
            <a:ext cx="504056" cy="139613"/>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51" name="曲線コネクタ 50"/>
          <p:cNvCxnSpPr>
            <a:stCxn id="70" idx="0"/>
            <a:endCxn id="48" idx="2"/>
          </p:cNvCxnSpPr>
          <p:nvPr/>
        </p:nvCxnSpPr>
        <p:spPr bwMode="auto">
          <a:xfrm rot="16200000" flipV="1">
            <a:off x="6996228" y="1403774"/>
            <a:ext cx="1242139" cy="2520281"/>
          </a:xfrm>
          <a:prstGeom prst="curvedConnector3">
            <a:avLst>
              <a:gd name="adj1" fmla="val 50000"/>
            </a:avLst>
          </a:prstGeom>
          <a:solidFill>
            <a:schemeClr val="accent1"/>
          </a:solidFill>
          <a:ln w="12700" cap="sq" cmpd="sng" algn="ctr">
            <a:solidFill>
              <a:srgbClr val="FF0000"/>
            </a:solidFill>
            <a:prstDash val="solid"/>
            <a:round/>
            <a:headEnd type="none" w="med" len="med"/>
            <a:tailEnd type="arrow" w="med" len="med"/>
          </a:ln>
          <a:effectLst/>
        </p:spPr>
      </p:cxnSp>
      <p:sp>
        <p:nvSpPr>
          <p:cNvPr id="52" name="正方形/長方形 51"/>
          <p:cNvSpPr/>
          <p:nvPr/>
        </p:nvSpPr>
        <p:spPr bwMode="auto">
          <a:xfrm>
            <a:off x="5452989" y="1888389"/>
            <a:ext cx="504056" cy="187263"/>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53" name="曲線コネクタ 52"/>
          <p:cNvCxnSpPr>
            <a:stCxn id="70" idx="0"/>
            <a:endCxn id="52" idx="2"/>
          </p:cNvCxnSpPr>
          <p:nvPr/>
        </p:nvCxnSpPr>
        <p:spPr bwMode="auto">
          <a:xfrm rot="16200000" flipV="1">
            <a:off x="6686561" y="1094108"/>
            <a:ext cx="1209332" cy="3172420"/>
          </a:xfrm>
          <a:prstGeom prst="curvedConnector3">
            <a:avLst>
              <a:gd name="adj1" fmla="val 50000"/>
            </a:avLst>
          </a:prstGeom>
          <a:solidFill>
            <a:schemeClr val="accent1"/>
          </a:solidFill>
          <a:ln w="12700" cap="sq" cmpd="sng" algn="ctr">
            <a:solidFill>
              <a:srgbClr val="FF0000"/>
            </a:solidFill>
            <a:prstDash val="solid"/>
            <a:round/>
            <a:headEnd type="none" w="med" len="med"/>
            <a:tailEnd type="arrow" w="med" len="med"/>
          </a:ln>
          <a:effectLst/>
        </p:spPr>
      </p:cxnSp>
      <p:sp>
        <p:nvSpPr>
          <p:cNvPr id="54" name="正方形/長方形 53"/>
          <p:cNvSpPr/>
          <p:nvPr/>
        </p:nvSpPr>
        <p:spPr bwMode="auto">
          <a:xfrm>
            <a:off x="6681192" y="1899323"/>
            <a:ext cx="504056" cy="139613"/>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55" name="正方形/長方形 54"/>
          <p:cNvSpPr/>
          <p:nvPr/>
        </p:nvSpPr>
        <p:spPr bwMode="auto">
          <a:xfrm>
            <a:off x="7284404" y="1899323"/>
            <a:ext cx="476908" cy="96875"/>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56" name="曲線コネクタ 55"/>
          <p:cNvCxnSpPr>
            <a:stCxn id="70" idx="0"/>
            <a:endCxn id="54" idx="2"/>
          </p:cNvCxnSpPr>
          <p:nvPr/>
        </p:nvCxnSpPr>
        <p:spPr bwMode="auto">
          <a:xfrm rot="16200000" flipV="1">
            <a:off x="7282305" y="1689851"/>
            <a:ext cx="1246048" cy="1944217"/>
          </a:xfrm>
          <a:prstGeom prst="curvedConnector3">
            <a:avLst>
              <a:gd name="adj1" fmla="val 50000"/>
            </a:avLst>
          </a:prstGeom>
          <a:solidFill>
            <a:schemeClr val="accent1"/>
          </a:solidFill>
          <a:ln w="12700" cap="sq" cmpd="sng" algn="ctr">
            <a:solidFill>
              <a:srgbClr val="FF0000"/>
            </a:solidFill>
            <a:prstDash val="solid"/>
            <a:round/>
            <a:headEnd type="none" w="med" len="med"/>
            <a:tailEnd type="arrow" w="med" len="med"/>
          </a:ln>
          <a:effectLst/>
        </p:spPr>
      </p:cxnSp>
      <p:cxnSp>
        <p:nvCxnSpPr>
          <p:cNvPr id="57" name="曲線コネクタ 56"/>
          <p:cNvCxnSpPr>
            <a:stCxn id="70" idx="0"/>
            <a:endCxn id="55" idx="2"/>
          </p:cNvCxnSpPr>
          <p:nvPr/>
        </p:nvCxnSpPr>
        <p:spPr bwMode="auto">
          <a:xfrm rot="16200000" flipV="1">
            <a:off x="7555755" y="1963301"/>
            <a:ext cx="1288786" cy="1354579"/>
          </a:xfrm>
          <a:prstGeom prst="curvedConnector3">
            <a:avLst>
              <a:gd name="adj1" fmla="val 50000"/>
            </a:avLst>
          </a:prstGeom>
          <a:solidFill>
            <a:schemeClr val="accent1"/>
          </a:solidFill>
          <a:ln w="12700" cap="sq" cmpd="sng" algn="ctr">
            <a:solidFill>
              <a:srgbClr val="FF0000"/>
            </a:solidFill>
            <a:prstDash val="solid"/>
            <a:round/>
            <a:headEnd type="none" w="med" len="med"/>
            <a:tailEnd type="arrow" w="med" len="med"/>
          </a:ln>
          <a:effectLst/>
        </p:spPr>
      </p:cxnSp>
      <p:sp>
        <p:nvSpPr>
          <p:cNvPr id="70" name="テキスト ボックス 69"/>
          <p:cNvSpPr txBox="1"/>
          <p:nvPr/>
        </p:nvSpPr>
        <p:spPr>
          <a:xfrm>
            <a:off x="7905328" y="3284984"/>
            <a:ext cx="1944217" cy="1569660"/>
          </a:xfrm>
          <a:prstGeom prst="rect">
            <a:avLst/>
          </a:prstGeom>
          <a:noFill/>
          <a:ln w="12700">
            <a:solidFill>
              <a:srgbClr val="FF0000"/>
            </a:solidFill>
          </a:ln>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「百万円」には、貨幣単位である「円」と数値の表記単位である「百万」の両方が含まれている。この両者を別々に記述するか「</a:t>
            </a:r>
            <a:r>
              <a:rPr kumimoji="1" lang="en-US" altLang="ja-JP" sz="1200" dirty="0" smtClean="0">
                <a:solidFill>
                  <a:schemeClr val="bg2"/>
                </a:solidFill>
                <a:latin typeface="ヒラギノ角ゴ ProN W6"/>
                <a:ea typeface="ヒラギノ角ゴ ProN W6"/>
                <a:cs typeface="ヒラギノ角ゴ ProN W6"/>
              </a:rPr>
              <a:t>1000000</a:t>
            </a:r>
            <a:r>
              <a:rPr kumimoji="1" lang="ja-JP" altLang="en-US" sz="1200" dirty="0" smtClean="0">
                <a:solidFill>
                  <a:schemeClr val="bg2"/>
                </a:solidFill>
                <a:latin typeface="ヒラギノ角ゴ ProN W6"/>
                <a:ea typeface="ヒラギノ角ゴ ProN W6"/>
                <a:cs typeface="ヒラギノ角ゴ ProN W6"/>
              </a:rPr>
              <a:t>円」と記述する方が機械は解読しやすい。</a:t>
            </a:r>
            <a:endParaRPr kumimoji="1" lang="ja-JP" altLang="en-US" sz="1200" dirty="0">
              <a:solidFill>
                <a:schemeClr val="bg2"/>
              </a:solidFill>
              <a:latin typeface="ヒラギノ角ゴ ProN W6"/>
              <a:ea typeface="ヒラギノ角ゴ ProN W6"/>
              <a:cs typeface="ヒラギノ角ゴ ProN W6"/>
            </a:endParaRPr>
          </a:p>
        </p:txBody>
      </p:sp>
      <p:sp>
        <p:nvSpPr>
          <p:cNvPr id="27" name="正方形/長方形 26"/>
          <p:cNvSpPr/>
          <p:nvPr/>
        </p:nvSpPr>
        <p:spPr>
          <a:xfrm>
            <a:off x="5169949" y="6599510"/>
            <a:ext cx="4570175" cy="246221"/>
          </a:xfrm>
          <a:prstGeom prst="rect">
            <a:avLst/>
          </a:prstGeom>
        </p:spPr>
        <p:txBody>
          <a:bodyPr wrap="square">
            <a:spAutoFit/>
          </a:bodyPr>
          <a:lstStyle/>
          <a:p>
            <a:pPr algn="r"/>
            <a:r>
              <a:rPr lang="en-US" altLang="ja-JP" sz="1000" dirty="0" smtClean="0">
                <a:solidFill>
                  <a:schemeClr val="bg2"/>
                </a:solidFill>
                <a:latin typeface="+mn-lt"/>
              </a:rPr>
              <a:t>(*2) </a:t>
            </a:r>
            <a:r>
              <a:rPr lang="en-US" altLang="ja-JP" sz="1000" dirty="0">
                <a:solidFill>
                  <a:schemeClr val="bg2"/>
                </a:solidFill>
                <a:latin typeface="+mn-lt"/>
              </a:rPr>
              <a:t>http://www.meti.go.jp/statistics/tyo/kougyo/result-2/h22/gaiyo/index.html</a:t>
            </a:r>
            <a:endParaRPr lang="ja-JP" altLang="en-US" sz="1000" dirty="0">
              <a:solidFill>
                <a:schemeClr val="bg2"/>
              </a:solidFill>
              <a:latin typeface="+mn-lt"/>
            </a:endParaRPr>
          </a:p>
        </p:txBody>
      </p:sp>
      <p:sp>
        <p:nvSpPr>
          <p:cNvPr id="64" name="テキスト ボックス 63"/>
          <p:cNvSpPr txBox="1"/>
          <p:nvPr/>
        </p:nvSpPr>
        <p:spPr>
          <a:xfrm>
            <a:off x="7905328" y="2977207"/>
            <a:ext cx="457176"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(8)</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65" name="テキスト ボックス 64"/>
          <p:cNvSpPr txBox="1"/>
          <p:nvPr/>
        </p:nvSpPr>
        <p:spPr>
          <a:xfrm>
            <a:off x="7905328" y="1383159"/>
            <a:ext cx="1944217" cy="461665"/>
          </a:xfrm>
          <a:prstGeom prst="rect">
            <a:avLst/>
          </a:prstGeom>
          <a:noFill/>
          <a:ln w="12700">
            <a:solidFill>
              <a:srgbClr val="FF0000"/>
            </a:solidFill>
          </a:ln>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数値データに単位は</a:t>
            </a:r>
            <a:r>
              <a:rPr kumimoji="1" lang="ja-JP" altLang="en-US" sz="1200" dirty="0">
                <a:solidFill>
                  <a:schemeClr val="bg2"/>
                </a:solidFill>
                <a:latin typeface="ヒラギノ角ゴ ProN W6"/>
                <a:ea typeface="ヒラギノ角ゴ ProN W6"/>
                <a:cs typeface="ヒラギノ角ゴ ProN W6"/>
              </a:rPr>
              <a:t>必須</a:t>
            </a:r>
            <a:r>
              <a:rPr kumimoji="1" lang="ja-JP" altLang="en-US" sz="1200" dirty="0" smtClean="0">
                <a:solidFill>
                  <a:schemeClr val="bg2"/>
                </a:solidFill>
                <a:latin typeface="ヒラギノ角ゴ ProN W6"/>
                <a:ea typeface="ヒラギノ角ゴ ProN W6"/>
                <a:cs typeface="ヒラギノ角ゴ ProN W6"/>
              </a:rPr>
              <a:t>である。</a:t>
            </a:r>
            <a:endParaRPr kumimoji="1" lang="ja-JP" altLang="en-US" sz="1200" dirty="0">
              <a:solidFill>
                <a:schemeClr val="bg2"/>
              </a:solidFill>
              <a:latin typeface="ヒラギノ角ゴ ProN W6"/>
              <a:ea typeface="ヒラギノ角ゴ ProN W6"/>
              <a:cs typeface="ヒラギノ角ゴ ProN W6"/>
            </a:endParaRPr>
          </a:p>
        </p:txBody>
      </p:sp>
      <p:sp>
        <p:nvSpPr>
          <p:cNvPr id="66" name="テキスト ボックス 65"/>
          <p:cNvSpPr txBox="1"/>
          <p:nvPr/>
        </p:nvSpPr>
        <p:spPr>
          <a:xfrm>
            <a:off x="9464376" y="1124744"/>
            <a:ext cx="457176"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(7)</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67" name="正方形/長方形 66"/>
          <p:cNvSpPr/>
          <p:nvPr/>
        </p:nvSpPr>
        <p:spPr bwMode="auto">
          <a:xfrm>
            <a:off x="4880992" y="1844824"/>
            <a:ext cx="504056" cy="187263"/>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68" name="曲線コネクタ 67"/>
          <p:cNvCxnSpPr>
            <a:stCxn id="65" idx="0"/>
            <a:endCxn id="55" idx="0"/>
          </p:cNvCxnSpPr>
          <p:nvPr/>
        </p:nvCxnSpPr>
        <p:spPr bwMode="auto">
          <a:xfrm rot="16200000" flipH="1" flipV="1">
            <a:off x="7942066" y="963951"/>
            <a:ext cx="516164" cy="1354579"/>
          </a:xfrm>
          <a:prstGeom prst="curvedConnector3">
            <a:avLst>
              <a:gd name="adj1" fmla="val -44288"/>
            </a:avLst>
          </a:prstGeom>
          <a:solidFill>
            <a:schemeClr val="accent1"/>
          </a:solidFill>
          <a:ln w="12700" cap="sq" cmpd="sng" algn="ctr">
            <a:solidFill>
              <a:srgbClr val="FF0000"/>
            </a:solidFill>
            <a:prstDash val="solid"/>
            <a:round/>
            <a:headEnd type="none" w="med" len="med"/>
            <a:tailEnd type="arrow" w="med" len="med"/>
          </a:ln>
          <a:effectLst/>
        </p:spPr>
      </p:cxnSp>
      <p:cxnSp>
        <p:nvCxnSpPr>
          <p:cNvPr id="69" name="曲線コネクタ 68"/>
          <p:cNvCxnSpPr>
            <a:stCxn id="65" idx="0"/>
            <a:endCxn id="54" idx="0"/>
          </p:cNvCxnSpPr>
          <p:nvPr/>
        </p:nvCxnSpPr>
        <p:spPr bwMode="auto">
          <a:xfrm rot="16200000" flipH="1" flipV="1">
            <a:off x="7647247" y="669132"/>
            <a:ext cx="516164" cy="1944217"/>
          </a:xfrm>
          <a:prstGeom prst="curvedConnector3">
            <a:avLst>
              <a:gd name="adj1" fmla="val -44288"/>
            </a:avLst>
          </a:prstGeom>
          <a:solidFill>
            <a:schemeClr val="accent1"/>
          </a:solidFill>
          <a:ln w="12700" cap="sq" cmpd="sng" algn="ctr">
            <a:solidFill>
              <a:srgbClr val="FF0000"/>
            </a:solidFill>
            <a:prstDash val="solid"/>
            <a:round/>
            <a:headEnd type="none" w="med" len="med"/>
            <a:tailEnd type="arrow" w="med" len="med"/>
          </a:ln>
          <a:effectLst/>
        </p:spPr>
      </p:cxnSp>
      <p:cxnSp>
        <p:nvCxnSpPr>
          <p:cNvPr id="71" name="曲線コネクタ 70"/>
          <p:cNvCxnSpPr>
            <a:stCxn id="65" idx="0"/>
            <a:endCxn id="48" idx="0"/>
          </p:cNvCxnSpPr>
          <p:nvPr/>
        </p:nvCxnSpPr>
        <p:spPr bwMode="auto">
          <a:xfrm rot="16200000" flipH="1" flipV="1">
            <a:off x="7357260" y="383054"/>
            <a:ext cx="520073" cy="2520281"/>
          </a:xfrm>
          <a:prstGeom prst="curvedConnector3">
            <a:avLst>
              <a:gd name="adj1" fmla="val -43955"/>
            </a:avLst>
          </a:prstGeom>
          <a:solidFill>
            <a:schemeClr val="accent1"/>
          </a:solidFill>
          <a:ln w="12700" cap="sq" cmpd="sng" algn="ctr">
            <a:solidFill>
              <a:srgbClr val="FF0000"/>
            </a:solidFill>
            <a:prstDash val="solid"/>
            <a:round/>
            <a:headEnd type="none" w="med" len="med"/>
            <a:tailEnd type="arrow" w="med" len="med"/>
          </a:ln>
          <a:effectLst/>
        </p:spPr>
      </p:cxnSp>
      <p:cxnSp>
        <p:nvCxnSpPr>
          <p:cNvPr id="74" name="曲線コネクタ 73"/>
          <p:cNvCxnSpPr>
            <a:stCxn id="65" idx="0"/>
            <a:endCxn id="52" idx="0"/>
          </p:cNvCxnSpPr>
          <p:nvPr/>
        </p:nvCxnSpPr>
        <p:spPr bwMode="auto">
          <a:xfrm rot="16200000" flipH="1" flipV="1">
            <a:off x="7038612" y="49564"/>
            <a:ext cx="505230" cy="3172420"/>
          </a:xfrm>
          <a:prstGeom prst="curvedConnector3">
            <a:avLst>
              <a:gd name="adj1" fmla="val -45247"/>
            </a:avLst>
          </a:prstGeom>
          <a:solidFill>
            <a:schemeClr val="accent1"/>
          </a:solidFill>
          <a:ln w="12700" cap="sq" cmpd="sng" algn="ctr">
            <a:solidFill>
              <a:srgbClr val="FF0000"/>
            </a:solidFill>
            <a:prstDash val="solid"/>
            <a:round/>
            <a:headEnd type="none" w="med" len="med"/>
            <a:tailEnd type="arrow" w="med" len="med"/>
          </a:ln>
          <a:effectLst/>
        </p:spPr>
      </p:cxnSp>
      <p:cxnSp>
        <p:nvCxnSpPr>
          <p:cNvPr id="77" name="曲線コネクタ 76"/>
          <p:cNvCxnSpPr>
            <a:stCxn id="65" idx="0"/>
            <a:endCxn id="67" idx="0"/>
          </p:cNvCxnSpPr>
          <p:nvPr/>
        </p:nvCxnSpPr>
        <p:spPr bwMode="auto">
          <a:xfrm rot="16200000" flipH="1" flipV="1">
            <a:off x="6774396" y="-258218"/>
            <a:ext cx="461665" cy="3744417"/>
          </a:xfrm>
          <a:prstGeom prst="curvedConnector3">
            <a:avLst>
              <a:gd name="adj1" fmla="val -49516"/>
            </a:avLst>
          </a:prstGeom>
          <a:solidFill>
            <a:schemeClr val="accent1"/>
          </a:solidFill>
          <a:ln w="12700" cap="sq" cmpd="sng" algn="ctr">
            <a:solidFill>
              <a:srgbClr val="FF0000"/>
            </a:solidFill>
            <a:prstDash val="solid"/>
            <a:round/>
            <a:headEnd type="none" w="med" len="med"/>
            <a:tailEnd type="arrow" w="med" len="med"/>
          </a:ln>
          <a:effectLst/>
        </p:spPr>
      </p:cxnSp>
      <p:sp>
        <p:nvSpPr>
          <p:cNvPr id="25" name="正方形/長方形 24"/>
          <p:cNvSpPr/>
          <p:nvPr/>
        </p:nvSpPr>
        <p:spPr bwMode="auto">
          <a:xfrm>
            <a:off x="4419418" y="2139447"/>
            <a:ext cx="3485910" cy="4406146"/>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6" name="テキスト ボックス 25"/>
          <p:cNvSpPr txBox="1"/>
          <p:nvPr/>
        </p:nvSpPr>
        <p:spPr>
          <a:xfrm>
            <a:off x="848544" y="5949280"/>
            <a:ext cx="3114761" cy="461665"/>
          </a:xfrm>
          <a:prstGeom prst="rect">
            <a:avLst/>
          </a:prstGeom>
          <a:solidFill>
            <a:schemeClr val="tx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位取りのカンマを除いた方が、機械は解読しやすい</a:t>
            </a:r>
            <a:r>
              <a:rPr kumimoji="1" lang="en-US" altLang="ja-JP" sz="1200" dirty="0" smtClean="0">
                <a:solidFill>
                  <a:schemeClr val="bg2"/>
                </a:solidFill>
                <a:latin typeface="ヒラギノ角ゴ ProN W6"/>
                <a:ea typeface="ヒラギノ角ゴ ProN W6"/>
                <a:cs typeface="ヒラギノ角ゴ ProN W6"/>
              </a:rPr>
              <a:t>｡</a:t>
            </a:r>
            <a:endParaRPr kumimoji="1" lang="ja-JP" altLang="en-US" sz="1200" dirty="0" smtClean="0">
              <a:solidFill>
                <a:schemeClr val="bg2"/>
              </a:solidFill>
              <a:latin typeface="ヒラギノ角ゴ ProN W6"/>
              <a:ea typeface="ヒラギノ角ゴ ProN W6"/>
              <a:cs typeface="ヒラギノ角ゴ ProN W6"/>
            </a:endParaRPr>
          </a:p>
        </p:txBody>
      </p:sp>
      <p:cxnSp>
        <p:nvCxnSpPr>
          <p:cNvPr id="28" name="曲線コネクタ 27"/>
          <p:cNvCxnSpPr>
            <a:stCxn id="26" idx="0"/>
            <a:endCxn id="25" idx="1"/>
          </p:cNvCxnSpPr>
          <p:nvPr/>
        </p:nvCxnSpPr>
        <p:spPr bwMode="auto">
          <a:xfrm rot="5400000" flipH="1" flipV="1">
            <a:off x="2609291" y="4139154"/>
            <a:ext cx="1606760" cy="2013493"/>
          </a:xfrm>
          <a:prstGeom prst="curvedConnector2">
            <a:avLst/>
          </a:prstGeom>
          <a:solidFill>
            <a:schemeClr val="accent1"/>
          </a:solidFill>
          <a:ln w="12700" cap="sq" cmpd="sng" algn="ctr">
            <a:solidFill>
              <a:srgbClr val="FF0000"/>
            </a:solidFill>
            <a:prstDash val="solid"/>
            <a:round/>
            <a:headEnd type="none" w="sm" len="sm"/>
            <a:tailEnd type="arrow"/>
          </a:ln>
          <a:effectLst/>
        </p:spPr>
      </p:cxnSp>
      <p:sp>
        <p:nvSpPr>
          <p:cNvPr id="30" name="テキスト ボックス 29"/>
          <p:cNvSpPr txBox="1"/>
          <p:nvPr/>
        </p:nvSpPr>
        <p:spPr>
          <a:xfrm>
            <a:off x="848544" y="5641503"/>
            <a:ext cx="457176"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(9)</a:t>
            </a:r>
            <a:endParaRPr kumimoji="1" lang="ja-JP" altLang="en-US" sz="1400" dirty="0" smtClean="0">
              <a:solidFill>
                <a:srgbClr val="FF0000"/>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2594219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データの例</a:t>
            </a:r>
            <a:r>
              <a:rPr lang="ja-JP" altLang="en-US" dirty="0" smtClean="0"/>
              <a:t>（表形式データ） </a:t>
            </a:r>
            <a:r>
              <a:rPr lang="en-US" altLang="ja-JP" dirty="0" smtClean="0"/>
              <a:t>3/5</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16</a:t>
            </a:fld>
            <a:endParaRPr lang="en-US" altLang="ja-JP"/>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576" y="1052736"/>
            <a:ext cx="7122581" cy="544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880327" y="703729"/>
            <a:ext cx="4038285" cy="276999"/>
          </a:xfrm>
          <a:prstGeom prst="rect">
            <a:avLst/>
          </a:prstGeom>
          <a:noFill/>
        </p:spPr>
        <p:txBody>
          <a:bodyPr wrap="none" rtlCol="0">
            <a:spAutoFit/>
          </a:bodyPr>
          <a:lstStyle/>
          <a:p>
            <a:pPr algn="r"/>
            <a:r>
              <a:rPr lang="ja-JP" altLang="en-US" sz="1200" dirty="0" smtClean="0">
                <a:solidFill>
                  <a:schemeClr val="bg2"/>
                </a:solidFill>
              </a:rPr>
              <a:t>経済産業省「平成</a:t>
            </a:r>
            <a:r>
              <a:rPr lang="en-US" altLang="ja-JP" sz="1200" dirty="0" smtClean="0">
                <a:solidFill>
                  <a:schemeClr val="bg2"/>
                </a:solidFill>
              </a:rPr>
              <a:t>24</a:t>
            </a:r>
            <a:r>
              <a:rPr lang="ja-JP" altLang="en-US" sz="1200" dirty="0" smtClean="0">
                <a:solidFill>
                  <a:schemeClr val="bg2"/>
                </a:solidFill>
              </a:rPr>
              <a:t>年</a:t>
            </a:r>
            <a:r>
              <a:rPr lang="en-US" altLang="ja-JP" sz="1200" dirty="0" smtClean="0">
                <a:solidFill>
                  <a:schemeClr val="bg2"/>
                </a:solidFill>
              </a:rPr>
              <a:t>7-9</a:t>
            </a:r>
            <a:r>
              <a:rPr lang="ja-JP" altLang="en-US" sz="1200" dirty="0" smtClean="0">
                <a:solidFill>
                  <a:schemeClr val="bg2"/>
                </a:solidFill>
              </a:rPr>
              <a:t>月</a:t>
            </a:r>
            <a:r>
              <a:rPr lang="zh-TW" altLang="en-US" sz="1200" dirty="0" smtClean="0">
                <a:solidFill>
                  <a:schemeClr val="bg2"/>
                </a:solidFill>
              </a:rPr>
              <a:t>砕石</a:t>
            </a:r>
            <a:r>
              <a:rPr lang="zh-TW" altLang="en-US" sz="1200" dirty="0">
                <a:solidFill>
                  <a:schemeClr val="bg2"/>
                </a:solidFill>
              </a:rPr>
              <a:t>動態統計</a:t>
            </a:r>
            <a:r>
              <a:rPr lang="zh-TW" altLang="en-US" sz="1200" dirty="0" smtClean="0">
                <a:solidFill>
                  <a:schemeClr val="bg2"/>
                </a:solidFill>
              </a:rPr>
              <a:t>調査</a:t>
            </a:r>
            <a:r>
              <a:rPr lang="ja-JP" altLang="en-US" sz="1200" dirty="0" smtClean="0">
                <a:solidFill>
                  <a:schemeClr val="bg2"/>
                </a:solidFill>
              </a:rPr>
              <a:t>」</a:t>
            </a:r>
            <a:r>
              <a:rPr lang="en-US" altLang="ja-JP" sz="1200" baseline="30000" dirty="0" smtClean="0">
                <a:solidFill>
                  <a:schemeClr val="bg2"/>
                </a:solidFill>
              </a:rPr>
              <a:t> (*3)</a:t>
            </a:r>
            <a:r>
              <a:rPr lang="ja-JP" altLang="en-US" sz="1200" dirty="0" smtClean="0">
                <a:solidFill>
                  <a:schemeClr val="bg2"/>
                </a:solidFill>
              </a:rPr>
              <a:t>による</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7" name="正方形/長方形 6"/>
          <p:cNvSpPr/>
          <p:nvPr/>
        </p:nvSpPr>
        <p:spPr bwMode="auto">
          <a:xfrm>
            <a:off x="1136575" y="1277904"/>
            <a:ext cx="7122581" cy="2583144"/>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8" name="正方形/長方形 7"/>
          <p:cNvSpPr/>
          <p:nvPr/>
        </p:nvSpPr>
        <p:spPr bwMode="auto">
          <a:xfrm>
            <a:off x="1136576" y="3942200"/>
            <a:ext cx="7122581" cy="2583144"/>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正方形/長方形 8"/>
          <p:cNvSpPr/>
          <p:nvPr/>
        </p:nvSpPr>
        <p:spPr>
          <a:xfrm>
            <a:off x="5169949" y="6599510"/>
            <a:ext cx="4570175" cy="246221"/>
          </a:xfrm>
          <a:prstGeom prst="rect">
            <a:avLst/>
          </a:prstGeom>
        </p:spPr>
        <p:txBody>
          <a:bodyPr wrap="square">
            <a:spAutoFit/>
          </a:bodyPr>
          <a:lstStyle/>
          <a:p>
            <a:pPr algn="r"/>
            <a:r>
              <a:rPr lang="en-US" altLang="ja-JP" sz="1000" dirty="0" smtClean="0">
                <a:solidFill>
                  <a:schemeClr val="bg2"/>
                </a:solidFill>
                <a:latin typeface="+mn-lt"/>
              </a:rPr>
              <a:t>(*3</a:t>
            </a:r>
            <a:r>
              <a:rPr lang="en-US" altLang="ja-JP" sz="1000" dirty="0">
                <a:solidFill>
                  <a:schemeClr val="bg2"/>
                </a:solidFill>
                <a:latin typeface="+mn-lt"/>
              </a:rPr>
              <a:t>) http://www.meti.go.jp/statistics/sei/saiseki/result-2.html</a:t>
            </a:r>
            <a:endParaRPr lang="ja-JP" altLang="en-US" sz="1000" dirty="0">
              <a:solidFill>
                <a:schemeClr val="bg2"/>
              </a:solidFill>
              <a:latin typeface="+mn-lt"/>
            </a:endParaRPr>
          </a:p>
        </p:txBody>
      </p:sp>
      <p:sp>
        <p:nvSpPr>
          <p:cNvPr id="10" name="テキスト ボックス 9"/>
          <p:cNvSpPr txBox="1"/>
          <p:nvPr/>
        </p:nvSpPr>
        <p:spPr>
          <a:xfrm>
            <a:off x="6422141" y="4345432"/>
            <a:ext cx="2954655" cy="646331"/>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en-US" altLang="ja-JP" sz="1200" dirty="0" smtClean="0">
                <a:solidFill>
                  <a:schemeClr val="bg2"/>
                </a:solidFill>
                <a:latin typeface="ヒラギノ角ゴ ProN W6"/>
                <a:ea typeface="ヒラギノ角ゴ ProN W6"/>
                <a:cs typeface="ヒラギノ角ゴ ProN W6"/>
              </a:rPr>
              <a:t>1</a:t>
            </a:r>
            <a:r>
              <a:rPr kumimoji="1" lang="ja-JP" altLang="en-US" sz="1200" dirty="0" err="1" smtClean="0">
                <a:solidFill>
                  <a:schemeClr val="bg2"/>
                </a:solidFill>
                <a:latin typeface="ヒラギノ角ゴ ProN W6"/>
                <a:ea typeface="ヒラギノ角ゴ ProN W6"/>
                <a:cs typeface="ヒラギノ角ゴ ProN W6"/>
              </a:rPr>
              <a:t>つの</a:t>
            </a:r>
            <a:r>
              <a:rPr kumimoji="1" lang="ja-JP" altLang="en-US" sz="1200" dirty="0" smtClean="0">
                <a:solidFill>
                  <a:schemeClr val="bg2"/>
                </a:solidFill>
                <a:latin typeface="ヒラギノ角ゴ ProN W6"/>
                <a:ea typeface="ヒラギノ角ゴ ProN W6"/>
                <a:cs typeface="ヒラギノ角ゴ ProN W6"/>
              </a:rPr>
              <a:t>データセットに複数の表がある。機械にこれを解読させるためには、表の切れ目を指示しなければならない。</a:t>
            </a:r>
          </a:p>
        </p:txBody>
      </p:sp>
      <p:cxnSp>
        <p:nvCxnSpPr>
          <p:cNvPr id="11" name="曲線コネクタ 10"/>
          <p:cNvCxnSpPr>
            <a:stCxn id="10" idx="3"/>
            <a:endCxn id="7" idx="3"/>
          </p:cNvCxnSpPr>
          <p:nvPr/>
        </p:nvCxnSpPr>
        <p:spPr bwMode="auto">
          <a:xfrm flipH="1" flipV="1">
            <a:off x="8259156" y="2569476"/>
            <a:ext cx="1117640" cy="2099122"/>
          </a:xfrm>
          <a:prstGeom prst="curvedConnector3">
            <a:avLst>
              <a:gd name="adj1" fmla="val -20454"/>
            </a:avLst>
          </a:prstGeom>
          <a:solidFill>
            <a:schemeClr val="accent1"/>
          </a:solidFill>
          <a:ln w="12700" cap="sq" cmpd="sng" algn="ctr">
            <a:solidFill>
              <a:srgbClr val="FF0000"/>
            </a:solidFill>
            <a:prstDash val="solid"/>
            <a:round/>
            <a:headEnd type="none" w="sm" len="sm"/>
            <a:tailEnd type="arrow"/>
          </a:ln>
          <a:effectLst/>
        </p:spPr>
      </p:cxnSp>
      <p:cxnSp>
        <p:nvCxnSpPr>
          <p:cNvPr id="16" name="曲線コネクタ 15"/>
          <p:cNvCxnSpPr>
            <a:stCxn id="10" idx="3"/>
            <a:endCxn id="8" idx="3"/>
          </p:cNvCxnSpPr>
          <p:nvPr/>
        </p:nvCxnSpPr>
        <p:spPr bwMode="auto">
          <a:xfrm flipH="1">
            <a:off x="8259157" y="4668598"/>
            <a:ext cx="1117639" cy="565174"/>
          </a:xfrm>
          <a:prstGeom prst="curvedConnector3">
            <a:avLst>
              <a:gd name="adj1" fmla="val -20454"/>
            </a:avLst>
          </a:prstGeom>
          <a:solidFill>
            <a:schemeClr val="accent1"/>
          </a:solidFill>
          <a:ln w="12700" cap="sq" cmpd="sng" algn="ctr">
            <a:solidFill>
              <a:srgbClr val="FF0000"/>
            </a:solidFill>
            <a:prstDash val="solid"/>
            <a:round/>
            <a:headEnd type="none" w="sm" len="sm"/>
            <a:tailEnd type="arrow"/>
          </a:ln>
          <a:effectLst/>
        </p:spPr>
      </p:cxnSp>
      <p:sp>
        <p:nvSpPr>
          <p:cNvPr id="22" name="テキスト ボックス 21"/>
          <p:cNvSpPr txBox="1"/>
          <p:nvPr/>
        </p:nvSpPr>
        <p:spPr>
          <a:xfrm>
            <a:off x="344488" y="3111203"/>
            <a:ext cx="2954655" cy="1200329"/>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これらは「平成</a:t>
            </a:r>
            <a:r>
              <a:rPr kumimoji="1" lang="en-US" altLang="ja-JP" sz="1200" dirty="0" smtClean="0">
                <a:solidFill>
                  <a:schemeClr val="bg2"/>
                </a:solidFill>
                <a:latin typeface="ヒラギノ角ゴ ProN W6"/>
                <a:ea typeface="ヒラギノ角ゴ ProN W6"/>
                <a:cs typeface="ヒラギノ角ゴ ProN W6"/>
              </a:rPr>
              <a:t>23</a:t>
            </a:r>
            <a:r>
              <a:rPr kumimoji="1" lang="ja-JP" altLang="en-US" sz="1200" dirty="0" smtClean="0">
                <a:solidFill>
                  <a:schemeClr val="bg2"/>
                </a:solidFill>
                <a:latin typeface="ヒラギノ角ゴ ProN W6"/>
                <a:ea typeface="ヒラギノ角ゴ ProN W6"/>
                <a:cs typeface="ヒラギノ角ゴ ProN W6"/>
              </a:rPr>
              <a:t>年</a:t>
            </a:r>
            <a:r>
              <a:rPr kumimoji="1" lang="en-US" altLang="ja-JP" sz="1200" dirty="0" smtClean="0">
                <a:solidFill>
                  <a:schemeClr val="bg2"/>
                </a:solidFill>
                <a:latin typeface="ヒラギノ角ゴ ProN W6"/>
                <a:ea typeface="ヒラギノ角ゴ ProN W6"/>
                <a:cs typeface="ヒラギノ角ゴ ProN W6"/>
              </a:rPr>
              <a:t>7</a:t>
            </a:r>
            <a:r>
              <a:rPr kumimoji="1" lang="ja-JP" altLang="en-US" sz="1200" dirty="0" smtClean="0">
                <a:solidFill>
                  <a:schemeClr val="bg2"/>
                </a:solidFill>
                <a:latin typeface="ヒラギノ角ゴ ProN W6"/>
                <a:ea typeface="ヒラギノ角ゴ ProN W6"/>
                <a:cs typeface="ヒラギノ角ゴ ProN W6"/>
              </a:rPr>
              <a:t>月」「平成</a:t>
            </a:r>
            <a:r>
              <a:rPr kumimoji="1" lang="en-US" altLang="ja-JP" sz="1200" dirty="0">
                <a:solidFill>
                  <a:schemeClr val="bg2"/>
                </a:solidFill>
                <a:latin typeface="ヒラギノ角ゴ ProN W6"/>
                <a:ea typeface="ヒラギノ角ゴ ProN W6"/>
                <a:cs typeface="ヒラギノ角ゴ ProN W6"/>
              </a:rPr>
              <a:t>23</a:t>
            </a:r>
            <a:r>
              <a:rPr kumimoji="1" lang="ja-JP" altLang="en-US" sz="1200" dirty="0" smtClean="0">
                <a:solidFill>
                  <a:schemeClr val="bg2"/>
                </a:solidFill>
                <a:latin typeface="ヒラギノ角ゴ ProN W6"/>
                <a:ea typeface="ヒラギノ角ゴ ProN W6"/>
                <a:cs typeface="ヒラギノ角ゴ ProN W6"/>
              </a:rPr>
              <a:t>年</a:t>
            </a:r>
            <a:r>
              <a:rPr kumimoji="1" lang="en-US" altLang="ja-JP" sz="1200" dirty="0" smtClean="0">
                <a:solidFill>
                  <a:schemeClr val="bg2"/>
                </a:solidFill>
                <a:latin typeface="ヒラギノ角ゴ ProN W6"/>
                <a:ea typeface="ヒラギノ角ゴ ProN W6"/>
                <a:cs typeface="ヒラギノ角ゴ ProN W6"/>
              </a:rPr>
              <a:t>8</a:t>
            </a:r>
            <a:r>
              <a:rPr kumimoji="1" lang="ja-JP" altLang="en-US" sz="1200" dirty="0" smtClean="0">
                <a:solidFill>
                  <a:schemeClr val="bg2"/>
                </a:solidFill>
                <a:latin typeface="ヒラギノ角ゴ ProN W6"/>
                <a:ea typeface="ヒラギノ角ゴ ProN W6"/>
                <a:cs typeface="ヒラギノ角ゴ ProN W6"/>
              </a:rPr>
              <a:t>月」「</a:t>
            </a:r>
            <a:r>
              <a:rPr kumimoji="1" lang="ja-JP" altLang="en-US" sz="1200" dirty="0">
                <a:solidFill>
                  <a:schemeClr val="bg2"/>
                </a:solidFill>
                <a:latin typeface="ヒラギノ角ゴ ProN W6"/>
                <a:ea typeface="ヒラギノ角ゴ ProN W6"/>
                <a:cs typeface="ヒラギノ角ゴ ProN W6"/>
              </a:rPr>
              <a:t>平成</a:t>
            </a:r>
            <a:r>
              <a:rPr kumimoji="1" lang="en-US" altLang="ja-JP" sz="1200" dirty="0">
                <a:solidFill>
                  <a:schemeClr val="bg2"/>
                </a:solidFill>
                <a:latin typeface="ヒラギノ角ゴ ProN W6"/>
                <a:ea typeface="ヒラギノ角ゴ ProN W6"/>
                <a:cs typeface="ヒラギノ角ゴ ProN W6"/>
              </a:rPr>
              <a:t>23</a:t>
            </a:r>
            <a:r>
              <a:rPr kumimoji="1" lang="ja-JP" altLang="en-US" sz="1200" dirty="0" smtClean="0">
                <a:solidFill>
                  <a:schemeClr val="bg2"/>
                </a:solidFill>
                <a:latin typeface="ヒラギノ角ゴ ProN W6"/>
                <a:ea typeface="ヒラギノ角ゴ ProN W6"/>
                <a:cs typeface="ヒラギノ角ゴ ProN W6"/>
              </a:rPr>
              <a:t>年</a:t>
            </a:r>
            <a:r>
              <a:rPr kumimoji="1" lang="en-US" altLang="ja-JP" sz="1200" dirty="0" smtClean="0">
                <a:solidFill>
                  <a:schemeClr val="bg2"/>
                </a:solidFill>
                <a:latin typeface="ヒラギノ角ゴ ProN W6"/>
                <a:ea typeface="ヒラギノ角ゴ ProN W6"/>
                <a:cs typeface="ヒラギノ角ゴ ProN W6"/>
              </a:rPr>
              <a:t>9</a:t>
            </a:r>
            <a:r>
              <a:rPr kumimoji="1" lang="ja-JP" altLang="en-US" sz="1200" dirty="0" smtClean="0">
                <a:solidFill>
                  <a:schemeClr val="bg2"/>
                </a:solidFill>
                <a:latin typeface="ヒラギノ角ゴ ProN W6"/>
                <a:ea typeface="ヒラギノ角ゴ ProN W6"/>
                <a:cs typeface="ヒラギノ角ゴ ProN W6"/>
              </a:rPr>
              <a:t>月」の意味である。これを機械に解読させるためには、前行の内容を覚えさせておく必要がある。</a:t>
            </a:r>
          </a:p>
          <a:p>
            <a:pPr algn="l"/>
            <a:r>
              <a:rPr kumimoji="1" lang="en-US" altLang="ja-JP" sz="1200" dirty="0" smtClean="0">
                <a:solidFill>
                  <a:schemeClr val="bg2"/>
                </a:solidFill>
                <a:latin typeface="ヒラギノ角ゴ ProN W6"/>
                <a:ea typeface="ヒラギノ角ゴ ProN W6"/>
                <a:cs typeface="ヒラギノ角ゴ ProN W6"/>
              </a:rPr>
              <a:t>※</a:t>
            </a:r>
            <a:r>
              <a:rPr kumimoji="1" lang="ja-JP" altLang="en-US" sz="1200" dirty="0" smtClean="0">
                <a:solidFill>
                  <a:schemeClr val="bg2"/>
                </a:solidFill>
                <a:latin typeface="ヒラギノ角ゴ ProN W6"/>
                <a:ea typeface="ヒラギノ角ゴ ProN W6"/>
                <a:cs typeface="ヒラギノ角ゴ ProN W6"/>
              </a:rPr>
              <a:t>セルの統合によって表現している例もある。それについても同様。</a:t>
            </a:r>
          </a:p>
        </p:txBody>
      </p:sp>
      <p:sp>
        <p:nvSpPr>
          <p:cNvPr id="23" name="正方形/長方形 22"/>
          <p:cNvSpPr/>
          <p:nvPr/>
        </p:nvSpPr>
        <p:spPr bwMode="auto">
          <a:xfrm>
            <a:off x="1136575" y="2060848"/>
            <a:ext cx="504058" cy="216024"/>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24" name="曲線コネクタ 23"/>
          <p:cNvCxnSpPr>
            <a:stCxn id="22" idx="0"/>
            <a:endCxn id="23" idx="2"/>
          </p:cNvCxnSpPr>
          <p:nvPr/>
        </p:nvCxnSpPr>
        <p:spPr bwMode="auto">
          <a:xfrm rot="16200000" flipV="1">
            <a:off x="1188045" y="2477432"/>
            <a:ext cx="834331" cy="433212"/>
          </a:xfrm>
          <a:prstGeom prst="curvedConnector3">
            <a:avLst>
              <a:gd name="adj1" fmla="val 50000"/>
            </a:avLst>
          </a:prstGeom>
          <a:solidFill>
            <a:schemeClr val="accent1"/>
          </a:solidFill>
          <a:ln w="12700" cap="sq" cmpd="sng" algn="ctr">
            <a:solidFill>
              <a:srgbClr val="FF0000"/>
            </a:solidFill>
            <a:prstDash val="solid"/>
            <a:round/>
            <a:headEnd type="none" w="sm" len="sm"/>
            <a:tailEnd type="arrow"/>
          </a:ln>
          <a:effectLst/>
        </p:spPr>
      </p:cxnSp>
      <p:sp>
        <p:nvSpPr>
          <p:cNvPr id="30" name="テキスト ボックス 29"/>
          <p:cNvSpPr txBox="1"/>
          <p:nvPr/>
        </p:nvSpPr>
        <p:spPr>
          <a:xfrm>
            <a:off x="344488" y="2803426"/>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(10)</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31" name="テキスト ボックス 30"/>
          <p:cNvSpPr txBox="1"/>
          <p:nvPr/>
        </p:nvSpPr>
        <p:spPr>
          <a:xfrm>
            <a:off x="8919620" y="4031052"/>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(11)</a:t>
            </a:r>
            <a:endParaRPr kumimoji="1" lang="ja-JP" altLang="en-US" sz="1400" dirty="0" smtClean="0">
              <a:solidFill>
                <a:srgbClr val="FF0000"/>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2459902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512" y="1076344"/>
            <a:ext cx="8154352" cy="542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ja-JP" altLang="en-US" dirty="0"/>
              <a:t>データの例</a:t>
            </a:r>
            <a:r>
              <a:rPr lang="ja-JP" altLang="en-US" dirty="0" smtClean="0"/>
              <a:t>（表形式データ） </a:t>
            </a:r>
            <a:r>
              <a:rPr lang="en-US" altLang="ja-JP" dirty="0" smtClean="0"/>
              <a:t>4/5</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17</a:t>
            </a:fld>
            <a:endParaRPr lang="en-US" altLang="ja-JP"/>
          </a:p>
        </p:txBody>
      </p:sp>
      <p:sp>
        <p:nvSpPr>
          <p:cNvPr id="6" name="テキスト ボックス 5"/>
          <p:cNvSpPr txBox="1"/>
          <p:nvPr/>
        </p:nvSpPr>
        <p:spPr>
          <a:xfrm>
            <a:off x="5800685" y="703729"/>
            <a:ext cx="4089581" cy="276999"/>
          </a:xfrm>
          <a:prstGeom prst="rect">
            <a:avLst/>
          </a:prstGeom>
          <a:noFill/>
        </p:spPr>
        <p:txBody>
          <a:bodyPr wrap="none" rtlCol="0">
            <a:spAutoFit/>
          </a:bodyPr>
          <a:lstStyle/>
          <a:p>
            <a:pPr algn="r"/>
            <a:r>
              <a:rPr lang="ja-JP" altLang="en-US" sz="1200" dirty="0" smtClean="0">
                <a:solidFill>
                  <a:schemeClr val="bg2"/>
                </a:solidFill>
              </a:rPr>
              <a:t>内閣府「景気</a:t>
            </a:r>
            <a:r>
              <a:rPr lang="ja-JP" altLang="en-US" sz="1200" dirty="0">
                <a:solidFill>
                  <a:schemeClr val="bg2"/>
                </a:solidFill>
              </a:rPr>
              <a:t>動向</a:t>
            </a:r>
            <a:r>
              <a:rPr lang="ja-JP" altLang="en-US" sz="1200" dirty="0" smtClean="0">
                <a:solidFill>
                  <a:schemeClr val="bg2"/>
                </a:solidFill>
              </a:rPr>
              <a:t>指数・長期系列</a:t>
            </a:r>
            <a:r>
              <a:rPr lang="en-US" altLang="ja-JP" sz="1200" dirty="0" smtClean="0">
                <a:solidFill>
                  <a:schemeClr val="bg2"/>
                </a:solidFill>
              </a:rPr>
              <a:t>(2013/02/07)</a:t>
            </a:r>
            <a:r>
              <a:rPr lang="ja-JP" altLang="en-US" sz="1200" dirty="0" smtClean="0">
                <a:solidFill>
                  <a:schemeClr val="bg2"/>
                </a:solidFill>
              </a:rPr>
              <a:t>」</a:t>
            </a:r>
            <a:r>
              <a:rPr lang="en-US" altLang="ja-JP" sz="1200" baseline="30000" dirty="0">
                <a:solidFill>
                  <a:schemeClr val="bg2"/>
                </a:solidFill>
              </a:rPr>
              <a:t> </a:t>
            </a:r>
            <a:r>
              <a:rPr lang="en-US" altLang="ja-JP" sz="1200" baseline="30000" dirty="0" smtClean="0">
                <a:solidFill>
                  <a:schemeClr val="bg2"/>
                </a:solidFill>
              </a:rPr>
              <a:t>(*4)</a:t>
            </a:r>
            <a:r>
              <a:rPr lang="ja-JP" altLang="en-US" sz="1200" dirty="0" smtClean="0">
                <a:solidFill>
                  <a:schemeClr val="bg2"/>
                </a:solidFill>
              </a:rPr>
              <a:t>による</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24" name="正方形/長方形 23"/>
          <p:cNvSpPr/>
          <p:nvPr/>
        </p:nvSpPr>
        <p:spPr bwMode="auto">
          <a:xfrm>
            <a:off x="560512" y="2132856"/>
            <a:ext cx="936104" cy="144016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9" name="正方形/長方形 38"/>
          <p:cNvSpPr/>
          <p:nvPr/>
        </p:nvSpPr>
        <p:spPr>
          <a:xfrm>
            <a:off x="4304928" y="6599510"/>
            <a:ext cx="5435195" cy="246221"/>
          </a:xfrm>
          <a:prstGeom prst="rect">
            <a:avLst/>
          </a:prstGeom>
        </p:spPr>
        <p:txBody>
          <a:bodyPr wrap="square">
            <a:spAutoFit/>
          </a:bodyPr>
          <a:lstStyle/>
          <a:p>
            <a:pPr algn="r"/>
            <a:r>
              <a:rPr lang="en-US" altLang="ja-JP" sz="1000" dirty="0" smtClean="0">
                <a:solidFill>
                  <a:schemeClr val="bg2"/>
                </a:solidFill>
                <a:latin typeface="+mn-lt"/>
              </a:rPr>
              <a:t>(*3</a:t>
            </a:r>
            <a:r>
              <a:rPr lang="en-US" altLang="ja-JP" sz="1000" dirty="0">
                <a:solidFill>
                  <a:schemeClr val="bg2"/>
                </a:solidFill>
                <a:latin typeface="+mn-lt"/>
              </a:rPr>
              <a:t>) http://www.esri.cao.go.jp/jp/stat/di/di.html</a:t>
            </a:r>
            <a:endParaRPr lang="ja-JP" altLang="en-US" sz="1000" dirty="0">
              <a:solidFill>
                <a:schemeClr val="bg2"/>
              </a:solidFill>
              <a:latin typeface="+mn-lt"/>
            </a:endParaRPr>
          </a:p>
        </p:txBody>
      </p:sp>
      <p:sp>
        <p:nvSpPr>
          <p:cNvPr id="25" name="テキスト ボックス 24"/>
          <p:cNvSpPr txBox="1"/>
          <p:nvPr/>
        </p:nvSpPr>
        <p:spPr>
          <a:xfrm>
            <a:off x="373995" y="4077072"/>
            <a:ext cx="2954655" cy="461665"/>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このように、同じ値を繰り返し記述する方が、機械は解読しやすい。</a:t>
            </a:r>
          </a:p>
        </p:txBody>
      </p:sp>
      <p:cxnSp>
        <p:nvCxnSpPr>
          <p:cNvPr id="26" name="曲線コネクタ 25"/>
          <p:cNvCxnSpPr>
            <a:stCxn id="25" idx="0"/>
            <a:endCxn id="24" idx="2"/>
          </p:cNvCxnSpPr>
          <p:nvPr/>
        </p:nvCxnSpPr>
        <p:spPr bwMode="auto">
          <a:xfrm rot="16200000" flipV="1">
            <a:off x="1187916" y="3413664"/>
            <a:ext cx="504056" cy="822759"/>
          </a:xfrm>
          <a:prstGeom prst="curvedConnector3">
            <a:avLst>
              <a:gd name="adj1" fmla="val 50000"/>
            </a:avLst>
          </a:prstGeom>
          <a:solidFill>
            <a:schemeClr val="accent1"/>
          </a:solidFill>
          <a:ln w="12700" cap="sq" cmpd="sng" algn="ctr">
            <a:solidFill>
              <a:srgbClr val="FF0000"/>
            </a:solidFill>
            <a:prstDash val="solid"/>
            <a:round/>
            <a:headEnd type="none" w="sm" len="sm"/>
            <a:tailEnd type="arrow"/>
          </a:ln>
          <a:effectLst/>
        </p:spPr>
      </p:cxnSp>
      <p:sp>
        <p:nvSpPr>
          <p:cNvPr id="27" name="テキスト ボックス 26"/>
          <p:cNvSpPr txBox="1"/>
          <p:nvPr/>
        </p:nvSpPr>
        <p:spPr>
          <a:xfrm>
            <a:off x="373995" y="3781763"/>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(12)</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29" name="正方形/長方形 28"/>
          <p:cNvSpPr/>
          <p:nvPr/>
        </p:nvSpPr>
        <p:spPr bwMode="auto">
          <a:xfrm>
            <a:off x="1861860" y="1196752"/>
            <a:ext cx="6853003" cy="72008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0" name="テキスト ボックス 29"/>
          <p:cNvSpPr txBox="1"/>
          <p:nvPr/>
        </p:nvSpPr>
        <p:spPr>
          <a:xfrm>
            <a:off x="6368147" y="2595508"/>
            <a:ext cx="2954655" cy="830997"/>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タイトルが複数行からなり、日英併記になっている。機械がここから英語のタイトルを抽出するには、英語のタイトルが何行目にあるのか指示する必要がある。</a:t>
            </a:r>
          </a:p>
        </p:txBody>
      </p:sp>
      <p:sp>
        <p:nvSpPr>
          <p:cNvPr id="31" name="テキスト ボックス 30"/>
          <p:cNvSpPr txBox="1"/>
          <p:nvPr/>
        </p:nvSpPr>
        <p:spPr>
          <a:xfrm>
            <a:off x="8852654" y="2287731"/>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(13)</a:t>
            </a:r>
            <a:endParaRPr kumimoji="1" lang="ja-JP" altLang="en-US" sz="1400" dirty="0" smtClean="0">
              <a:solidFill>
                <a:srgbClr val="FF0000"/>
              </a:solidFill>
              <a:latin typeface="ヒラギノ角ゴ ProN W6"/>
              <a:ea typeface="ヒラギノ角ゴ ProN W6"/>
              <a:cs typeface="ヒラギノ角ゴ ProN W6"/>
            </a:endParaRPr>
          </a:p>
        </p:txBody>
      </p:sp>
      <p:cxnSp>
        <p:nvCxnSpPr>
          <p:cNvPr id="32" name="曲線コネクタ 31"/>
          <p:cNvCxnSpPr>
            <a:stCxn id="30" idx="0"/>
            <a:endCxn id="29" idx="2"/>
          </p:cNvCxnSpPr>
          <p:nvPr/>
        </p:nvCxnSpPr>
        <p:spPr bwMode="auto">
          <a:xfrm rot="16200000" flipV="1">
            <a:off x="6227581" y="977613"/>
            <a:ext cx="678676" cy="2557113"/>
          </a:xfrm>
          <a:prstGeom prst="curvedConnector3">
            <a:avLst>
              <a:gd name="adj1" fmla="val 50000"/>
            </a:avLst>
          </a:prstGeom>
          <a:solidFill>
            <a:schemeClr val="accent1"/>
          </a:solidFill>
          <a:ln w="12700" cap="sq" cmpd="sng" algn="ctr">
            <a:solidFill>
              <a:srgbClr val="FF0000"/>
            </a:solidFill>
            <a:prstDash val="solid"/>
            <a:round/>
            <a:headEnd type="none" w="sm" len="sm"/>
            <a:tailEnd type="arrow"/>
          </a:ln>
          <a:effectLst/>
        </p:spPr>
      </p:cxnSp>
      <p:sp>
        <p:nvSpPr>
          <p:cNvPr id="16" name="正方形/長方形 15"/>
          <p:cNvSpPr/>
          <p:nvPr/>
        </p:nvSpPr>
        <p:spPr bwMode="auto">
          <a:xfrm>
            <a:off x="992560" y="5013176"/>
            <a:ext cx="504056" cy="144016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7" name="テキスト ボックス 16"/>
          <p:cNvSpPr txBox="1"/>
          <p:nvPr/>
        </p:nvSpPr>
        <p:spPr>
          <a:xfrm>
            <a:off x="1683033" y="6037346"/>
            <a:ext cx="3269967" cy="461665"/>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年の表記として西暦がある方が、機械は解読しやすい。（大小比較が容易なので）</a:t>
            </a:r>
          </a:p>
        </p:txBody>
      </p:sp>
      <p:cxnSp>
        <p:nvCxnSpPr>
          <p:cNvPr id="18" name="曲線コネクタ 17"/>
          <p:cNvCxnSpPr>
            <a:stCxn id="17" idx="0"/>
            <a:endCxn id="16" idx="3"/>
          </p:cNvCxnSpPr>
          <p:nvPr/>
        </p:nvCxnSpPr>
        <p:spPr bwMode="auto">
          <a:xfrm rot="16200000" flipV="1">
            <a:off x="2255272" y="4974600"/>
            <a:ext cx="304090" cy="1821401"/>
          </a:xfrm>
          <a:prstGeom prst="curvedConnector2">
            <a:avLst/>
          </a:prstGeom>
          <a:solidFill>
            <a:schemeClr val="accent1"/>
          </a:solidFill>
          <a:ln w="12700" cap="sq" cmpd="sng" algn="ctr">
            <a:solidFill>
              <a:srgbClr val="FF0000"/>
            </a:solidFill>
            <a:prstDash val="solid"/>
            <a:round/>
            <a:headEnd type="none" w="sm" len="sm"/>
            <a:tailEnd type="arrow"/>
          </a:ln>
          <a:effectLst/>
        </p:spPr>
      </p:cxnSp>
      <p:sp>
        <p:nvSpPr>
          <p:cNvPr id="28" name="テキスト ボックス 27"/>
          <p:cNvSpPr txBox="1"/>
          <p:nvPr/>
        </p:nvSpPr>
        <p:spPr>
          <a:xfrm>
            <a:off x="4367583" y="5729569"/>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(14)</a:t>
            </a:r>
            <a:endParaRPr kumimoji="1" lang="ja-JP" altLang="en-US" sz="1400" dirty="0" smtClean="0">
              <a:solidFill>
                <a:srgbClr val="FF0000"/>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119199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データの例</a:t>
            </a:r>
            <a:r>
              <a:rPr lang="ja-JP" altLang="en-US" dirty="0" smtClean="0"/>
              <a:t>（表形式データ） </a:t>
            </a:r>
            <a:r>
              <a:rPr lang="en-US" altLang="ja-JP" dirty="0" smtClean="0"/>
              <a:t>5/5</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18</a:t>
            </a:fld>
            <a:endParaRPr lang="en-US" altLang="ja-JP"/>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86" y="1340768"/>
            <a:ext cx="9621314" cy="486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bwMode="auto">
          <a:xfrm>
            <a:off x="416496" y="2433374"/>
            <a:ext cx="9334004" cy="167534"/>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0" name="テキスト ボックス 19"/>
          <p:cNvSpPr txBox="1"/>
          <p:nvPr/>
        </p:nvSpPr>
        <p:spPr>
          <a:xfrm>
            <a:off x="5758233" y="703729"/>
            <a:ext cx="4163319" cy="276999"/>
          </a:xfrm>
          <a:prstGeom prst="rect">
            <a:avLst/>
          </a:prstGeom>
          <a:noFill/>
        </p:spPr>
        <p:txBody>
          <a:bodyPr wrap="none" rtlCol="0">
            <a:spAutoFit/>
          </a:bodyPr>
          <a:lstStyle/>
          <a:p>
            <a:pPr algn="r"/>
            <a:r>
              <a:rPr lang="en-US" altLang="ja-JP" sz="1200" dirty="0" smtClean="0">
                <a:solidFill>
                  <a:schemeClr val="bg2"/>
                </a:solidFill>
              </a:rPr>
              <a:t>data.gov</a:t>
            </a:r>
            <a:r>
              <a:rPr lang="ja-JP" altLang="en-US" sz="1200" dirty="0" smtClean="0">
                <a:solidFill>
                  <a:schemeClr val="bg2"/>
                </a:solidFill>
              </a:rPr>
              <a:t>の「</a:t>
            </a:r>
            <a:r>
              <a:rPr lang="en-US" altLang="ja-JP" sz="1200" dirty="0" smtClean="0">
                <a:solidFill>
                  <a:schemeClr val="bg2"/>
                </a:solidFill>
              </a:rPr>
              <a:t>Tax Year 2007 County Income Data</a:t>
            </a:r>
            <a:r>
              <a:rPr lang="ja-JP" altLang="en-US" sz="1200" dirty="0" smtClean="0">
                <a:solidFill>
                  <a:schemeClr val="bg2"/>
                </a:solidFill>
              </a:rPr>
              <a:t>」</a:t>
            </a:r>
            <a:r>
              <a:rPr lang="en-US" altLang="ja-JP" sz="1200" baseline="30000" dirty="0">
                <a:solidFill>
                  <a:schemeClr val="bg2"/>
                </a:solidFill>
              </a:rPr>
              <a:t> </a:t>
            </a:r>
            <a:r>
              <a:rPr lang="en-US" altLang="ja-JP" sz="1200" baseline="30000" dirty="0" smtClean="0">
                <a:solidFill>
                  <a:schemeClr val="bg2"/>
                </a:solidFill>
              </a:rPr>
              <a:t>(*5)</a:t>
            </a:r>
            <a:r>
              <a:rPr lang="ja-JP" altLang="en-US" sz="1200" dirty="0" smtClean="0">
                <a:solidFill>
                  <a:schemeClr val="bg2"/>
                </a:solidFill>
              </a:rPr>
              <a:t>による</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23" name="正方形/長方形 22"/>
          <p:cNvSpPr/>
          <p:nvPr/>
        </p:nvSpPr>
        <p:spPr>
          <a:xfrm>
            <a:off x="4664968" y="6599510"/>
            <a:ext cx="5075155" cy="246221"/>
          </a:xfrm>
          <a:prstGeom prst="rect">
            <a:avLst/>
          </a:prstGeom>
        </p:spPr>
        <p:txBody>
          <a:bodyPr wrap="square">
            <a:spAutoFit/>
          </a:bodyPr>
          <a:lstStyle/>
          <a:p>
            <a:pPr algn="r"/>
            <a:r>
              <a:rPr lang="en-US" altLang="ja-JP" sz="1000" dirty="0" smtClean="0">
                <a:solidFill>
                  <a:schemeClr val="bg2"/>
                </a:solidFill>
                <a:latin typeface="+mn-lt"/>
              </a:rPr>
              <a:t>(*5) </a:t>
            </a:r>
            <a:r>
              <a:rPr lang="en-US" altLang="ja-JP" sz="1000" dirty="0">
                <a:solidFill>
                  <a:schemeClr val="bg2"/>
                </a:solidFill>
                <a:latin typeface="+mn-lt"/>
              </a:rPr>
              <a:t>https://explore.data.gov/Population/Tax-Year-2007-County-Income-Data/wvps-imhx</a:t>
            </a:r>
            <a:endParaRPr lang="ja-JP" altLang="en-US" sz="1000" dirty="0">
              <a:solidFill>
                <a:schemeClr val="bg2"/>
              </a:solidFill>
              <a:latin typeface="+mn-lt"/>
            </a:endParaRPr>
          </a:p>
        </p:txBody>
      </p:sp>
      <p:sp>
        <p:nvSpPr>
          <p:cNvPr id="19" name="テキスト ボックス 18"/>
          <p:cNvSpPr txBox="1"/>
          <p:nvPr/>
        </p:nvSpPr>
        <p:spPr>
          <a:xfrm>
            <a:off x="5725217" y="3212976"/>
            <a:ext cx="2954655" cy="461665"/>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このように、カラムのタイトルが</a:t>
            </a:r>
            <a:r>
              <a:rPr kumimoji="1" lang="en-US" altLang="ja-JP" sz="1200" dirty="0" smtClean="0">
                <a:solidFill>
                  <a:schemeClr val="bg2"/>
                </a:solidFill>
                <a:latin typeface="ヒラギノ角ゴ ProN W6"/>
                <a:ea typeface="ヒラギノ角ゴ ProN W6"/>
                <a:cs typeface="ヒラギノ角ゴ ProN W6"/>
              </a:rPr>
              <a:t>1</a:t>
            </a:r>
            <a:r>
              <a:rPr kumimoji="1" lang="ja-JP" altLang="en-US" sz="1200" dirty="0" smtClean="0">
                <a:solidFill>
                  <a:schemeClr val="bg2"/>
                </a:solidFill>
                <a:latin typeface="ヒラギノ角ゴ ProN W6"/>
                <a:ea typeface="ヒラギノ角ゴ ProN W6"/>
                <a:cs typeface="ヒラギノ角ゴ ProN W6"/>
              </a:rPr>
              <a:t>行になっている方が、機械は解読しやすい。</a:t>
            </a:r>
          </a:p>
        </p:txBody>
      </p:sp>
      <p:cxnSp>
        <p:nvCxnSpPr>
          <p:cNvPr id="21" name="曲線コネクタ 20"/>
          <p:cNvCxnSpPr>
            <a:stCxn id="19" idx="1"/>
            <a:endCxn id="6" idx="2"/>
          </p:cNvCxnSpPr>
          <p:nvPr/>
        </p:nvCxnSpPr>
        <p:spPr bwMode="auto">
          <a:xfrm rot="10800000">
            <a:off x="5083499" y="2600909"/>
            <a:ext cx="641719" cy="842901"/>
          </a:xfrm>
          <a:prstGeom prst="curvedConnector2">
            <a:avLst/>
          </a:prstGeom>
          <a:solidFill>
            <a:schemeClr val="accent1"/>
          </a:solidFill>
          <a:ln w="12700" cap="sq" cmpd="sng" algn="ctr">
            <a:solidFill>
              <a:srgbClr val="FF0000"/>
            </a:solidFill>
            <a:prstDash val="solid"/>
            <a:round/>
            <a:headEnd type="none" w="sm" len="sm"/>
            <a:tailEnd type="arrow"/>
          </a:ln>
          <a:effectLst/>
        </p:spPr>
      </p:cxnSp>
      <p:sp>
        <p:nvSpPr>
          <p:cNvPr id="22" name="テキスト ボックス 21"/>
          <p:cNvSpPr txBox="1"/>
          <p:nvPr/>
        </p:nvSpPr>
        <p:spPr>
          <a:xfrm>
            <a:off x="5673080" y="2924944"/>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(15)</a:t>
            </a:r>
            <a:endParaRPr kumimoji="1" lang="ja-JP" altLang="en-US" sz="1400" dirty="0" smtClean="0">
              <a:solidFill>
                <a:srgbClr val="FF0000"/>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3464309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a:t>
            </a:r>
            <a:r>
              <a:rPr kumimoji="1" lang="en-US" altLang="ja-JP" dirty="0" smtClean="0"/>
              <a:t>data.gov</a:t>
            </a:r>
            <a:r>
              <a:rPr lang="ja-JP" altLang="en-US" dirty="0" smtClean="0"/>
              <a:t>の表形式データ</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19</a:t>
            </a:fld>
            <a:endParaRPr lang="en-US" altLang="ja-JP"/>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464" y="1124744"/>
            <a:ext cx="97033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808984" y="6581001"/>
            <a:ext cx="4953000" cy="276999"/>
          </a:xfrm>
          <a:prstGeom prst="rect">
            <a:avLst/>
          </a:prstGeom>
        </p:spPr>
        <p:txBody>
          <a:bodyPr>
            <a:spAutoFit/>
          </a:bodyPr>
          <a:lstStyle/>
          <a:p>
            <a:pPr algn="r"/>
            <a:r>
              <a:rPr lang="en-US" altLang="ja-JP" sz="1200" dirty="0" smtClean="0">
                <a:solidFill>
                  <a:schemeClr val="bg2"/>
                </a:solidFill>
                <a:latin typeface="+mn-lt"/>
              </a:rPr>
              <a:t>(*6) https</a:t>
            </a:r>
            <a:r>
              <a:rPr lang="en-US" altLang="ja-JP" sz="1200" dirty="0">
                <a:solidFill>
                  <a:schemeClr val="bg2"/>
                </a:solidFill>
                <a:latin typeface="+mn-lt"/>
              </a:rPr>
              <a:t>://explore.data.gov/Other/Data-gov-Catalog/pyv4-fkgv</a:t>
            </a:r>
            <a:endParaRPr lang="ja-JP" altLang="en-US" sz="1200" dirty="0">
              <a:solidFill>
                <a:schemeClr val="bg2"/>
              </a:solidFill>
              <a:latin typeface="+mn-lt"/>
            </a:endParaRPr>
          </a:p>
        </p:txBody>
      </p:sp>
      <p:sp>
        <p:nvSpPr>
          <p:cNvPr id="6" name="テキスト ボックス 5"/>
          <p:cNvSpPr txBox="1"/>
          <p:nvPr/>
        </p:nvSpPr>
        <p:spPr>
          <a:xfrm>
            <a:off x="6707689" y="980728"/>
            <a:ext cx="3198311" cy="461665"/>
          </a:xfrm>
          <a:prstGeom prst="rect">
            <a:avLst/>
          </a:prstGeom>
          <a:noFill/>
        </p:spPr>
        <p:txBody>
          <a:bodyPr wrap="none" rtlCol="0">
            <a:spAutoFit/>
          </a:bodyPr>
          <a:lstStyle/>
          <a:p>
            <a:pPr algn="l"/>
            <a:r>
              <a:rPr lang="en-US" altLang="ja-JP" sz="1200" smtClean="0">
                <a:solidFill>
                  <a:schemeClr val="bg2"/>
                </a:solidFill>
              </a:rPr>
              <a:t>※ data.gov</a:t>
            </a:r>
            <a:r>
              <a:rPr lang="ja-JP" altLang="en-US" sz="1200" smtClean="0">
                <a:solidFill>
                  <a:schemeClr val="bg2"/>
                </a:solidFill>
              </a:rPr>
              <a:t>は、保有する</a:t>
            </a:r>
            <a:r>
              <a:rPr lang="en-US" altLang="ja-JP" sz="1200" smtClean="0">
                <a:solidFill>
                  <a:schemeClr val="bg2"/>
                </a:solidFill>
              </a:rPr>
              <a:t>Dataset</a:t>
            </a:r>
            <a:r>
              <a:rPr lang="ja-JP" altLang="en-US" sz="1200" smtClean="0">
                <a:solidFill>
                  <a:schemeClr val="bg2"/>
                </a:solidFill>
              </a:rPr>
              <a:t>形式のデータ</a:t>
            </a:r>
            <a:br>
              <a:rPr lang="ja-JP" altLang="en-US" sz="1200" smtClean="0">
                <a:solidFill>
                  <a:schemeClr val="bg2"/>
                </a:solidFill>
              </a:rPr>
            </a:br>
            <a:r>
              <a:rPr lang="ja-JP" altLang="en-US" sz="1200" smtClean="0">
                <a:solidFill>
                  <a:schemeClr val="bg2"/>
                </a:solidFill>
              </a:rPr>
              <a:t>（表形式データ）をすべてこの形で提供している</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8" name="テキスト ボックス 7"/>
          <p:cNvSpPr txBox="1"/>
          <p:nvPr/>
        </p:nvSpPr>
        <p:spPr>
          <a:xfrm>
            <a:off x="7021399" y="703729"/>
            <a:ext cx="2900153" cy="276999"/>
          </a:xfrm>
          <a:prstGeom prst="rect">
            <a:avLst/>
          </a:prstGeom>
          <a:noFill/>
        </p:spPr>
        <p:txBody>
          <a:bodyPr wrap="none" rtlCol="0">
            <a:spAutoFit/>
          </a:bodyPr>
          <a:lstStyle/>
          <a:p>
            <a:pPr algn="r"/>
            <a:r>
              <a:rPr lang="en-US" altLang="ja-JP" sz="1200" dirty="0" smtClean="0">
                <a:solidFill>
                  <a:schemeClr val="bg2"/>
                </a:solidFill>
              </a:rPr>
              <a:t>data.gov</a:t>
            </a:r>
            <a:r>
              <a:rPr lang="ja-JP" altLang="en-US" sz="1200" dirty="0" smtClean="0">
                <a:solidFill>
                  <a:schemeClr val="bg2"/>
                </a:solidFill>
              </a:rPr>
              <a:t>の「</a:t>
            </a:r>
            <a:r>
              <a:rPr lang="en-US" altLang="ja-JP" sz="1200" dirty="0" smtClean="0">
                <a:solidFill>
                  <a:schemeClr val="bg2"/>
                </a:solidFill>
              </a:rPr>
              <a:t>Data.gov Catalog</a:t>
            </a:r>
            <a:r>
              <a:rPr lang="ja-JP" altLang="en-US" sz="1200" dirty="0" smtClean="0">
                <a:solidFill>
                  <a:schemeClr val="bg2"/>
                </a:solidFill>
              </a:rPr>
              <a:t>」</a:t>
            </a:r>
            <a:r>
              <a:rPr lang="en-US" altLang="ja-JP" sz="1200" baseline="30000" dirty="0" smtClean="0">
                <a:solidFill>
                  <a:schemeClr val="bg2"/>
                </a:solidFill>
              </a:rPr>
              <a:t> (*6)</a:t>
            </a:r>
            <a:r>
              <a:rPr lang="ja-JP" altLang="en-US" sz="1200" dirty="0" smtClean="0">
                <a:solidFill>
                  <a:schemeClr val="bg2"/>
                </a:solidFill>
              </a:rPr>
              <a:t>による</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38" name="正方形/長方形 37"/>
          <p:cNvSpPr/>
          <p:nvPr/>
        </p:nvSpPr>
        <p:spPr bwMode="auto">
          <a:xfrm>
            <a:off x="7833320" y="2238509"/>
            <a:ext cx="864096" cy="199201"/>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6" name="テキスト ボックス 25"/>
          <p:cNvSpPr txBox="1"/>
          <p:nvPr/>
        </p:nvSpPr>
        <p:spPr>
          <a:xfrm>
            <a:off x="4414070" y="2007676"/>
            <a:ext cx="2954655" cy="461665"/>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このように、タイトルが</a:t>
            </a:r>
            <a:r>
              <a:rPr kumimoji="1" lang="en-US" altLang="ja-JP" sz="1200" dirty="0" smtClean="0">
                <a:solidFill>
                  <a:schemeClr val="bg2"/>
                </a:solidFill>
                <a:latin typeface="ヒラギノ角ゴ ProN W6"/>
                <a:ea typeface="ヒラギノ角ゴ ProN W6"/>
                <a:cs typeface="ヒラギノ角ゴ ProN W6"/>
              </a:rPr>
              <a:t>1</a:t>
            </a:r>
            <a:r>
              <a:rPr kumimoji="1" lang="ja-JP" altLang="en-US" sz="1200" dirty="0" smtClean="0">
                <a:solidFill>
                  <a:schemeClr val="bg2"/>
                </a:solidFill>
                <a:latin typeface="ヒラギノ角ゴ ProN W6"/>
                <a:ea typeface="ヒラギノ角ゴ ProN W6"/>
                <a:cs typeface="ヒラギノ角ゴ ProN W6"/>
              </a:rPr>
              <a:t>行であっても、カラムの階層構造を表現できる。</a:t>
            </a:r>
          </a:p>
        </p:txBody>
      </p:sp>
      <p:sp>
        <p:nvSpPr>
          <p:cNvPr id="27" name="正方形/長方形 26"/>
          <p:cNvSpPr/>
          <p:nvPr/>
        </p:nvSpPr>
        <p:spPr bwMode="auto">
          <a:xfrm>
            <a:off x="7833320" y="2420888"/>
            <a:ext cx="864096" cy="199201"/>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8" name="テキスト ボックス 27"/>
          <p:cNvSpPr txBox="1"/>
          <p:nvPr/>
        </p:nvSpPr>
        <p:spPr>
          <a:xfrm>
            <a:off x="7184084" y="3163846"/>
            <a:ext cx="2574782" cy="276999"/>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カラムのデータ型も示せるとよい。</a:t>
            </a:r>
          </a:p>
        </p:txBody>
      </p:sp>
      <p:sp>
        <p:nvSpPr>
          <p:cNvPr id="29" name="テキスト ボックス 28"/>
          <p:cNvSpPr txBox="1"/>
          <p:nvPr/>
        </p:nvSpPr>
        <p:spPr>
          <a:xfrm>
            <a:off x="4367583" y="1753071"/>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(16)</a:t>
            </a:r>
            <a:endParaRPr kumimoji="1" lang="ja-JP" altLang="en-US" sz="1400" dirty="0" smtClean="0">
              <a:solidFill>
                <a:srgbClr val="FF0000"/>
              </a:solidFill>
              <a:latin typeface="ヒラギノ角ゴ ProN W6"/>
              <a:ea typeface="ヒラギノ角ゴ ProN W6"/>
              <a:cs typeface="ヒラギノ角ゴ ProN W6"/>
            </a:endParaRPr>
          </a:p>
        </p:txBody>
      </p:sp>
      <p:cxnSp>
        <p:nvCxnSpPr>
          <p:cNvPr id="31" name="曲線コネクタ 30"/>
          <p:cNvCxnSpPr>
            <a:stCxn id="26" idx="3"/>
            <a:endCxn id="38" idx="1"/>
          </p:cNvCxnSpPr>
          <p:nvPr/>
        </p:nvCxnSpPr>
        <p:spPr bwMode="auto">
          <a:xfrm>
            <a:off x="7368725" y="2238509"/>
            <a:ext cx="464595" cy="99601"/>
          </a:xfrm>
          <a:prstGeom prst="curvedConnector3">
            <a:avLst>
              <a:gd name="adj1" fmla="val 50000"/>
            </a:avLst>
          </a:prstGeom>
          <a:solidFill>
            <a:schemeClr val="accent1"/>
          </a:solidFill>
          <a:ln w="12700" cap="sq" cmpd="sng" algn="ctr">
            <a:solidFill>
              <a:srgbClr val="FF0000"/>
            </a:solidFill>
            <a:prstDash val="solid"/>
            <a:round/>
            <a:headEnd type="none" w="sm" len="sm"/>
            <a:tailEnd type="arrow"/>
          </a:ln>
          <a:effectLst/>
        </p:spPr>
      </p:cxnSp>
      <p:cxnSp>
        <p:nvCxnSpPr>
          <p:cNvPr id="33" name="曲線コネクタ 32"/>
          <p:cNvCxnSpPr>
            <a:stCxn id="28" idx="0"/>
            <a:endCxn id="27" idx="2"/>
          </p:cNvCxnSpPr>
          <p:nvPr/>
        </p:nvCxnSpPr>
        <p:spPr bwMode="auto">
          <a:xfrm rot="16200000" flipV="1">
            <a:off x="8096544" y="2788914"/>
            <a:ext cx="543757" cy="206107"/>
          </a:xfrm>
          <a:prstGeom prst="curvedConnector3">
            <a:avLst>
              <a:gd name="adj1" fmla="val 50000"/>
            </a:avLst>
          </a:prstGeom>
          <a:solidFill>
            <a:schemeClr val="accent1"/>
          </a:solidFill>
          <a:ln w="12700" cap="sq" cmpd="sng" algn="ctr">
            <a:solidFill>
              <a:srgbClr val="FF0000"/>
            </a:solidFill>
            <a:prstDash val="solid"/>
            <a:round/>
            <a:headEnd type="none" w="sm" len="sm"/>
            <a:tailEnd type="arrow"/>
          </a:ln>
          <a:effectLst/>
        </p:spPr>
      </p:cxnSp>
      <p:sp>
        <p:nvSpPr>
          <p:cNvPr id="36" name="テキスト ボックス 35"/>
          <p:cNvSpPr txBox="1"/>
          <p:nvPr/>
        </p:nvSpPr>
        <p:spPr>
          <a:xfrm>
            <a:off x="7113240" y="2905199"/>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(17)</a:t>
            </a:r>
            <a:endParaRPr kumimoji="1" lang="ja-JP" altLang="en-US" sz="1400" dirty="0" smtClean="0">
              <a:solidFill>
                <a:srgbClr val="FF0000"/>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165570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技術委員会の論点（再掲）</a:t>
            </a:r>
            <a:endParaRPr lang="ja-JP" altLang="en-US" dirty="0"/>
          </a:p>
        </p:txBody>
      </p:sp>
      <p:sp>
        <p:nvSpPr>
          <p:cNvPr id="3" name="コンテンツ プレースホルダー 2"/>
          <p:cNvSpPr>
            <a:spLocks noGrp="1"/>
          </p:cNvSpPr>
          <p:nvPr>
            <p:ph idx="1"/>
          </p:nvPr>
        </p:nvSpPr>
        <p:spPr>
          <a:xfrm>
            <a:off x="2058114" y="1143000"/>
            <a:ext cx="7863437" cy="5454352"/>
          </a:xfrm>
        </p:spPr>
        <p:txBody>
          <a:bodyPr>
            <a:noAutofit/>
          </a:bodyPr>
          <a:lstStyle/>
          <a:p>
            <a:pPr marL="457200" indent="-457200">
              <a:buFont typeface="+mj-lt"/>
              <a:buAutoNum type="arabicPeriod"/>
            </a:pPr>
            <a:r>
              <a:rPr lang="ja-JP" altLang="en-US" sz="1200" dirty="0" smtClean="0"/>
              <a:t>本委員会が扱うオープンデータの全体像</a:t>
            </a:r>
          </a:p>
          <a:p>
            <a:pPr marL="698500" lvl="1" indent="-342900"/>
            <a:r>
              <a:rPr lang="ja-JP" altLang="en-US" sz="1050" dirty="0" smtClean="0"/>
              <a:t>扱うデータの全体像</a:t>
            </a:r>
            <a:endParaRPr lang="en-US" altLang="ja-JP" sz="1050" dirty="0" smtClean="0"/>
          </a:p>
          <a:p>
            <a:pPr marL="698500" lvl="1" indent="-342900"/>
            <a:r>
              <a:rPr lang="ja-JP" altLang="en-US" sz="1050" dirty="0" smtClean="0"/>
              <a:t>データ規格の概要</a:t>
            </a:r>
          </a:p>
          <a:p>
            <a:pPr marL="698500" lvl="1" indent="-342900"/>
            <a:r>
              <a:rPr lang="en-US" altLang="ja-JP" sz="1050" dirty="0" smtClean="0"/>
              <a:t>API</a:t>
            </a:r>
            <a:r>
              <a:rPr lang="ja-JP" altLang="en-US" sz="1050" dirty="0" smtClean="0"/>
              <a:t>規格の概要</a:t>
            </a:r>
          </a:p>
          <a:p>
            <a:pPr marL="457200" indent="-457200">
              <a:buFont typeface="+mj-lt"/>
              <a:buAutoNum type="arabicPeriod"/>
            </a:pPr>
            <a:r>
              <a:rPr lang="ja-JP" altLang="en-US" sz="1200" dirty="0" smtClean="0"/>
              <a:t>オープンデータのデータ規格</a:t>
            </a:r>
          </a:p>
          <a:p>
            <a:pPr marL="457200" indent="-457200">
              <a:buFont typeface="+mj-lt"/>
              <a:buAutoNum type="arabicPeriod"/>
            </a:pPr>
            <a:r>
              <a:rPr lang="ja-JP" altLang="en-US" sz="1200" dirty="0" smtClean="0"/>
              <a:t>オープンデータアクセスの</a:t>
            </a:r>
            <a:r>
              <a:rPr lang="en-US" altLang="ja-JP" sz="1200" dirty="0" smtClean="0"/>
              <a:t>API</a:t>
            </a:r>
            <a:r>
              <a:rPr lang="ja-JP" altLang="en-US" sz="1200" dirty="0" smtClean="0"/>
              <a:t>規格</a:t>
            </a:r>
          </a:p>
          <a:p>
            <a:pPr marL="457200" indent="-457200">
              <a:buFont typeface="+mj-lt"/>
              <a:buAutoNum type="arabicPeriod"/>
            </a:pPr>
            <a:r>
              <a:rPr lang="ja-JP" altLang="en-US" sz="1200" dirty="0" smtClean="0"/>
              <a:t>データ規格・</a:t>
            </a:r>
            <a:r>
              <a:rPr lang="en-US" altLang="ja-JP" sz="1200" dirty="0" smtClean="0"/>
              <a:t>API</a:t>
            </a:r>
            <a:r>
              <a:rPr lang="ja-JP" altLang="en-US" sz="1200" dirty="0" smtClean="0"/>
              <a:t>規格のありかた（技術ガイド）</a:t>
            </a:r>
            <a:endParaRPr lang="ja-JP" altLang="en-US" sz="1200" dirty="0"/>
          </a:p>
          <a:p>
            <a:pPr marL="698500" lvl="1" indent="-342900"/>
            <a:r>
              <a:rPr lang="ja-JP" altLang="en-US" sz="1050" dirty="0"/>
              <a:t>公共／産業界が保有する具体的なデータを事例とした</a:t>
            </a:r>
            <a:r>
              <a:rPr lang="ja-JP" altLang="en-US" sz="1050" dirty="0" smtClean="0"/>
              <a:t>、</a:t>
            </a:r>
            <a:br>
              <a:rPr lang="ja-JP" altLang="en-US" sz="1050" dirty="0" smtClean="0"/>
            </a:br>
            <a:r>
              <a:rPr lang="ja-JP" altLang="en-US" sz="1050" dirty="0" smtClean="0"/>
              <a:t>オープンデータ化を実施するため</a:t>
            </a:r>
            <a:r>
              <a:rPr lang="ja-JP" altLang="en-US" sz="1050" dirty="0"/>
              <a:t>の技術ガイド</a:t>
            </a:r>
          </a:p>
          <a:p>
            <a:pPr marL="457200" indent="-457200">
              <a:buFont typeface="+mj-lt"/>
              <a:buAutoNum type="arabicPeriod"/>
            </a:pPr>
            <a:r>
              <a:rPr lang="ja-JP" altLang="en-US" sz="1200" dirty="0" smtClean="0"/>
              <a:t>コンソーシアム規格</a:t>
            </a:r>
          </a:p>
          <a:p>
            <a:pPr lvl="1"/>
            <a:r>
              <a:rPr lang="ja-JP" altLang="en-US" sz="1050" dirty="0"/>
              <a:t>情報流通連携</a:t>
            </a:r>
            <a:r>
              <a:rPr lang="ja-JP" altLang="en-US" sz="1050" dirty="0" smtClean="0"/>
              <a:t>基盤</a:t>
            </a:r>
            <a:r>
              <a:rPr lang="ja-JP" altLang="en-US" sz="1050" dirty="0"/>
              <a:t>システム</a:t>
            </a:r>
            <a:r>
              <a:rPr lang="ja-JP" altLang="en-US" sz="1050" dirty="0" smtClean="0"/>
              <a:t>外部仕様書案（平成</a:t>
            </a:r>
            <a:r>
              <a:rPr lang="en-US" altLang="ja-JP" sz="1050" dirty="0" smtClean="0"/>
              <a:t>24</a:t>
            </a:r>
            <a:r>
              <a:rPr lang="ja-JP" altLang="en-US" sz="1050" dirty="0" smtClean="0"/>
              <a:t>年度版）</a:t>
            </a:r>
          </a:p>
          <a:p>
            <a:pPr lvl="1"/>
            <a:r>
              <a:rPr lang="ja-JP" altLang="en-US" sz="1050" dirty="0" smtClean="0"/>
              <a:t>オープンデータ化のための</a:t>
            </a:r>
            <a:r>
              <a:rPr lang="en-US" altLang="ja-JP" sz="1050" dirty="0" smtClean="0"/>
              <a:t>CSV</a:t>
            </a:r>
            <a:r>
              <a:rPr lang="ja-JP" altLang="en-US" sz="1050" dirty="0" smtClean="0"/>
              <a:t>形式データ規格案</a:t>
            </a:r>
            <a:r>
              <a:rPr lang="ja-JP" altLang="en-US" sz="1050" dirty="0"/>
              <a:t>（平成</a:t>
            </a:r>
            <a:r>
              <a:rPr lang="en-US" altLang="ja-JP" sz="1050" dirty="0"/>
              <a:t>24</a:t>
            </a:r>
            <a:r>
              <a:rPr lang="ja-JP" altLang="en-US" sz="1050" dirty="0"/>
              <a:t>年度版）</a:t>
            </a:r>
            <a:endParaRPr lang="ja-JP" altLang="en-US" sz="1050" dirty="0" smtClean="0"/>
          </a:p>
          <a:p>
            <a:pPr marL="457200" indent="-457200">
              <a:buFont typeface="+mj-lt"/>
              <a:buAutoNum type="arabicPeriod"/>
            </a:pPr>
            <a:r>
              <a:rPr lang="ja-JP" altLang="en-US" sz="1200" dirty="0" smtClean="0"/>
              <a:t>ケーススタディ</a:t>
            </a:r>
          </a:p>
          <a:p>
            <a:pPr marL="698500" lvl="1" indent="-342900"/>
            <a:r>
              <a:rPr lang="ja-JP" altLang="en-US" sz="1050" dirty="0" smtClean="0"/>
              <a:t>各実証実験からの評価（利用した技術・外部仕様書に追加した項目）</a:t>
            </a:r>
          </a:p>
          <a:p>
            <a:pPr marL="457200" indent="-457200">
              <a:buFont typeface="+mj-lt"/>
              <a:buAutoNum type="arabicPeriod"/>
            </a:pPr>
            <a:r>
              <a:rPr lang="ja-JP" altLang="en-US" sz="1200" dirty="0" smtClean="0"/>
              <a:t>国際標準化</a:t>
            </a:r>
          </a:p>
          <a:p>
            <a:pPr marL="698500" lvl="1" indent="-342900"/>
            <a:r>
              <a:rPr lang="ja-JP" altLang="en-US" sz="1050" dirty="0" smtClean="0"/>
              <a:t>標準化の範囲と手順</a:t>
            </a:r>
          </a:p>
          <a:p>
            <a:pPr marL="457200" indent="-457200">
              <a:buFont typeface="+mj-lt"/>
              <a:buAutoNum type="arabicPeriod"/>
            </a:pPr>
            <a:r>
              <a:rPr lang="ja-JP" altLang="en-US" sz="1200" dirty="0" smtClean="0"/>
              <a:t>次年度以降の課題</a:t>
            </a:r>
          </a:p>
          <a:p>
            <a:pPr marL="698500" lvl="1" indent="-342900"/>
            <a:r>
              <a:rPr lang="ja-JP" altLang="en-US" sz="1050" dirty="0" smtClean="0"/>
              <a:t>規格やサービスの維持・メンテナンスする組織のありかた</a:t>
            </a:r>
          </a:p>
          <a:p>
            <a:pPr marL="698500" lvl="1" indent="-342900"/>
            <a:r>
              <a:rPr lang="ja-JP" altLang="en-US" sz="1050" dirty="0" smtClean="0"/>
              <a:t>データ利用者・アプリケーション開発者向けツール（ライブラリやルーチンなど）、マニュアル等の整備</a:t>
            </a:r>
          </a:p>
          <a:p>
            <a:pPr marL="698500" lvl="1" indent="-342900"/>
            <a:r>
              <a:rPr lang="ja-JP" altLang="en-US" sz="1050" dirty="0" smtClean="0"/>
              <a:t>データホルダ向けツール（データ編集・変換ソフトウェアなど）、マニュアル等の整備</a:t>
            </a:r>
            <a:endParaRPr lang="en-US" altLang="ja-JP" sz="1050" dirty="0" smtClean="0"/>
          </a:p>
          <a:p>
            <a:pPr marL="698500" lvl="1" indent="-342900"/>
            <a:r>
              <a:rPr lang="ja-JP" altLang="en-US" sz="1050" dirty="0" smtClean="0"/>
              <a:t>オープンデータライセンスをシステム</a:t>
            </a:r>
            <a:r>
              <a:rPr lang="ja-JP" altLang="en-US" sz="1050" dirty="0"/>
              <a:t>が扱う（機械可読にする）手法</a:t>
            </a:r>
            <a:endParaRPr lang="ja-JP" altLang="en-US" sz="1050" dirty="0" smtClean="0"/>
          </a:p>
          <a:p>
            <a:pPr marL="698500" lvl="1" indent="-342900"/>
            <a:r>
              <a:rPr lang="ja-JP" altLang="en-US" sz="1050" dirty="0" smtClean="0"/>
              <a:t>ヘルプデスク					</a:t>
            </a:r>
            <a:r>
              <a:rPr lang="ja-JP" altLang="en-US" sz="1050" dirty="0"/>
              <a:t>な</a:t>
            </a:r>
            <a:r>
              <a:rPr lang="ja-JP" altLang="en-US" sz="1050" dirty="0" smtClean="0"/>
              <a:t>ど</a:t>
            </a:r>
          </a:p>
          <a:p>
            <a:pPr lvl="1"/>
            <a:endParaRPr lang="ja-JP" altLang="en-US" sz="1050"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
        <p:nvSpPr>
          <p:cNvPr id="6" name="右中かっこ 5"/>
          <p:cNvSpPr/>
          <p:nvPr/>
        </p:nvSpPr>
        <p:spPr bwMode="auto">
          <a:xfrm>
            <a:off x="7606163" y="2590800"/>
            <a:ext cx="457428" cy="1447800"/>
          </a:xfrm>
          <a:prstGeom prst="rightBrace">
            <a:avLst>
              <a:gd name="adj1" fmla="val 33320"/>
              <a:gd name="adj2" fmla="val 50000"/>
            </a:avLst>
          </a:prstGeom>
          <a:noFill/>
          <a:ln w="1905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8215763" y="2971800"/>
            <a:ext cx="1633781" cy="738664"/>
          </a:xfrm>
          <a:prstGeom prst="rect">
            <a:avLst/>
          </a:prstGeom>
          <a:noFill/>
        </p:spPr>
        <p:txBody>
          <a:bodyPr wrap="none" rtlCol="0">
            <a:spAutoFit/>
          </a:bodyPr>
          <a:lstStyle/>
          <a:p>
            <a:pPr algn="l"/>
            <a:r>
              <a:rPr kumimoji="1" lang="ja-JP" altLang="en-US" sz="1400" dirty="0" smtClean="0">
                <a:solidFill>
                  <a:schemeClr val="bg2"/>
                </a:solidFill>
                <a:latin typeface="ヒラギノ角ゴ ProN W6"/>
                <a:ea typeface="ヒラギノ角ゴ ProN W6"/>
                <a:cs typeface="ヒラギノ角ゴ ProN W6"/>
              </a:rPr>
              <a:t>電子行政オープン</a:t>
            </a:r>
            <a:endParaRPr kumimoji="1" lang="en-US" altLang="ja-JP" sz="1400" dirty="0" smtClean="0">
              <a:solidFill>
                <a:schemeClr val="bg2"/>
              </a:solidFill>
              <a:latin typeface="ヒラギノ角ゴ ProN W6"/>
              <a:ea typeface="ヒラギノ角ゴ ProN W6"/>
              <a:cs typeface="ヒラギノ角ゴ ProN W6"/>
            </a:endParaRPr>
          </a:p>
          <a:p>
            <a:pPr algn="l"/>
            <a:r>
              <a:rPr kumimoji="1" lang="ja-JP" altLang="en-US" sz="1400" dirty="0" smtClean="0">
                <a:solidFill>
                  <a:schemeClr val="bg2"/>
                </a:solidFill>
                <a:latin typeface="ヒラギノ角ゴ ProN W6"/>
                <a:ea typeface="ヒラギノ角ゴ ProN W6"/>
                <a:cs typeface="ヒラギノ角ゴ ProN W6"/>
              </a:rPr>
              <a:t>データ実務者会議</a:t>
            </a:r>
            <a:r>
              <a:rPr kumimoji="1" lang="en-US" altLang="ja-JP" sz="1400" dirty="0" smtClean="0">
                <a:solidFill>
                  <a:schemeClr val="bg2"/>
                </a:solidFill>
                <a:latin typeface="ヒラギノ角ゴ ProN W6"/>
                <a:ea typeface="ヒラギノ角ゴ ProN W6"/>
                <a:cs typeface="ヒラギノ角ゴ ProN W6"/>
              </a:rPr>
              <a:t/>
            </a:r>
            <a:br>
              <a:rPr kumimoji="1" lang="en-US" altLang="ja-JP" sz="1400" dirty="0" smtClean="0">
                <a:solidFill>
                  <a:schemeClr val="bg2"/>
                </a:solidFill>
                <a:latin typeface="ヒラギノ角ゴ ProN W6"/>
                <a:ea typeface="ヒラギノ角ゴ ProN W6"/>
                <a:cs typeface="ヒラギノ角ゴ ProN W6"/>
              </a:rPr>
            </a:br>
            <a:r>
              <a:rPr kumimoji="1" lang="ja-JP" altLang="en-US" sz="1400" dirty="0" smtClean="0">
                <a:solidFill>
                  <a:schemeClr val="bg2"/>
                </a:solidFill>
                <a:latin typeface="ヒラギノ角ゴ ProN W6"/>
                <a:ea typeface="ヒラギノ角ゴ ProN W6"/>
                <a:cs typeface="ヒラギノ角ゴ ProN W6"/>
              </a:rPr>
              <a:t>へのインプット</a:t>
            </a:r>
          </a:p>
        </p:txBody>
      </p:sp>
      <p:sp>
        <p:nvSpPr>
          <p:cNvPr id="10" name="テキスト ボックス 9"/>
          <p:cNvSpPr txBox="1"/>
          <p:nvPr/>
        </p:nvSpPr>
        <p:spPr>
          <a:xfrm>
            <a:off x="-15552" y="1177007"/>
            <a:ext cx="633507" cy="307777"/>
          </a:xfrm>
          <a:prstGeom prst="rect">
            <a:avLst/>
          </a:prstGeom>
          <a:noFill/>
        </p:spPr>
        <p:txBody>
          <a:bodyPr wrap="none" rtlCol="0">
            <a:spAutoFit/>
          </a:bodyPr>
          <a:lstStyle/>
          <a:p>
            <a:pPr algn="l"/>
            <a:r>
              <a:rPr kumimoji="1" lang="ja-JP" altLang="en-US" sz="1400" dirty="0" smtClean="0">
                <a:solidFill>
                  <a:schemeClr val="bg2"/>
                </a:solidFill>
                <a:latin typeface="ヒラギノ角ゴ ProN W6"/>
                <a:ea typeface="ヒラギノ角ゴ ProN W6"/>
                <a:cs typeface="ヒラギノ角ゴ ProN W6"/>
              </a:rPr>
              <a:t>第</a:t>
            </a:r>
            <a:r>
              <a:rPr kumimoji="1" lang="en-US" altLang="ja-JP" sz="1400" dirty="0" smtClean="0">
                <a:solidFill>
                  <a:schemeClr val="bg2"/>
                </a:solidFill>
                <a:latin typeface="ヒラギノ角ゴ ProN W6"/>
                <a:ea typeface="ヒラギノ角ゴ ProN W6"/>
                <a:cs typeface="ヒラギノ角ゴ ProN W6"/>
              </a:rPr>
              <a:t>2</a:t>
            </a:r>
            <a:r>
              <a:rPr kumimoji="1" lang="ja-JP" altLang="en-US" sz="1400" dirty="0" smtClean="0">
                <a:solidFill>
                  <a:schemeClr val="bg2"/>
                </a:solidFill>
                <a:latin typeface="ヒラギノ角ゴ ProN W6"/>
                <a:ea typeface="ヒラギノ角ゴ ProN W6"/>
                <a:cs typeface="ヒラギノ角ゴ ProN W6"/>
              </a:rPr>
              <a:t>回</a:t>
            </a:r>
          </a:p>
        </p:txBody>
      </p:sp>
      <p:sp>
        <p:nvSpPr>
          <p:cNvPr id="13" name="テキスト ボックス 12"/>
          <p:cNvSpPr txBox="1"/>
          <p:nvPr/>
        </p:nvSpPr>
        <p:spPr>
          <a:xfrm>
            <a:off x="704528" y="1177007"/>
            <a:ext cx="633507" cy="307777"/>
          </a:xfrm>
          <a:prstGeom prst="rect">
            <a:avLst/>
          </a:prstGeom>
          <a:noFill/>
        </p:spPr>
        <p:txBody>
          <a:bodyPr wrap="none" rtlCol="0">
            <a:spAutoFit/>
          </a:bodyPr>
          <a:lstStyle/>
          <a:p>
            <a:pPr algn="l"/>
            <a:r>
              <a:rPr kumimoji="1" lang="ja-JP" altLang="en-US" sz="1400" dirty="0" smtClean="0">
                <a:solidFill>
                  <a:schemeClr val="bg2"/>
                </a:solidFill>
                <a:latin typeface="ヒラギノ角ゴ ProN W6"/>
                <a:ea typeface="ヒラギノ角ゴ ProN W6"/>
                <a:cs typeface="ヒラギノ角ゴ ProN W6"/>
              </a:rPr>
              <a:t>第</a:t>
            </a:r>
            <a:r>
              <a:rPr kumimoji="1" lang="en-US" altLang="ja-JP" sz="1400" dirty="0">
                <a:solidFill>
                  <a:schemeClr val="bg2"/>
                </a:solidFill>
                <a:latin typeface="ヒラギノ角ゴ ProN W6"/>
                <a:ea typeface="ヒラギノ角ゴ ProN W6"/>
                <a:cs typeface="ヒラギノ角ゴ ProN W6"/>
              </a:rPr>
              <a:t>3</a:t>
            </a:r>
            <a:r>
              <a:rPr kumimoji="1" lang="ja-JP" altLang="en-US" sz="1400" dirty="0" smtClean="0">
                <a:solidFill>
                  <a:schemeClr val="bg2"/>
                </a:solidFill>
                <a:latin typeface="ヒラギノ角ゴ ProN W6"/>
                <a:ea typeface="ヒラギノ角ゴ ProN W6"/>
                <a:cs typeface="ヒラギノ角ゴ ProN W6"/>
              </a:rPr>
              <a:t>回</a:t>
            </a:r>
          </a:p>
        </p:txBody>
      </p:sp>
      <p:sp>
        <p:nvSpPr>
          <p:cNvPr id="14" name="テキスト ボックス 13"/>
          <p:cNvSpPr txBox="1"/>
          <p:nvPr/>
        </p:nvSpPr>
        <p:spPr>
          <a:xfrm>
            <a:off x="1424608" y="1177007"/>
            <a:ext cx="633507" cy="307777"/>
          </a:xfrm>
          <a:prstGeom prst="rect">
            <a:avLst/>
          </a:prstGeom>
          <a:noFill/>
        </p:spPr>
        <p:txBody>
          <a:bodyPr wrap="none" rtlCol="0">
            <a:spAutoFit/>
          </a:bodyPr>
          <a:lstStyle/>
          <a:p>
            <a:pPr algn="l"/>
            <a:r>
              <a:rPr kumimoji="1" lang="ja-JP" altLang="en-US" sz="1400" dirty="0" smtClean="0">
                <a:solidFill>
                  <a:schemeClr val="bg2"/>
                </a:solidFill>
                <a:latin typeface="ヒラギノ角ゴ ProN W6"/>
                <a:ea typeface="ヒラギノ角ゴ ProN W6"/>
                <a:cs typeface="ヒラギノ角ゴ ProN W6"/>
              </a:rPr>
              <a:t>第</a:t>
            </a:r>
            <a:r>
              <a:rPr kumimoji="1" lang="en-US" altLang="ja-JP" sz="1400" dirty="0" smtClean="0">
                <a:solidFill>
                  <a:schemeClr val="bg2"/>
                </a:solidFill>
                <a:latin typeface="ヒラギノ角ゴ ProN W6"/>
                <a:ea typeface="ヒラギノ角ゴ ProN W6"/>
                <a:cs typeface="ヒラギノ角ゴ ProN W6"/>
              </a:rPr>
              <a:t>4</a:t>
            </a:r>
            <a:r>
              <a:rPr kumimoji="1" lang="ja-JP" altLang="en-US" sz="1400" dirty="0" smtClean="0">
                <a:solidFill>
                  <a:schemeClr val="bg2"/>
                </a:solidFill>
                <a:latin typeface="ヒラギノ角ゴ ProN W6"/>
                <a:ea typeface="ヒラギノ角ゴ ProN W6"/>
                <a:cs typeface="ヒラギノ角ゴ ProN W6"/>
              </a:rPr>
              <a:t>回</a:t>
            </a:r>
          </a:p>
        </p:txBody>
      </p:sp>
      <p:sp>
        <p:nvSpPr>
          <p:cNvPr id="25" name="テキスト ボックス 24"/>
          <p:cNvSpPr txBox="1"/>
          <p:nvPr/>
        </p:nvSpPr>
        <p:spPr>
          <a:xfrm>
            <a:off x="560512" y="980728"/>
            <a:ext cx="1441420" cy="307777"/>
          </a:xfrm>
          <a:prstGeom prst="rect">
            <a:avLst/>
          </a:prstGeom>
          <a:noFill/>
        </p:spPr>
        <p:txBody>
          <a:bodyPr wrap="none" rtlCol="0">
            <a:spAutoFit/>
          </a:bodyPr>
          <a:lstStyle/>
          <a:p>
            <a:pPr algn="l"/>
            <a:r>
              <a:rPr kumimoji="1" lang="ja-JP" altLang="en-US" sz="1400" dirty="0" smtClean="0">
                <a:solidFill>
                  <a:schemeClr val="bg2"/>
                </a:solidFill>
                <a:latin typeface="ヒラギノ角ゴ ProN W6"/>
                <a:ea typeface="ヒラギノ角ゴ ProN W6"/>
                <a:cs typeface="ヒラギノ角ゴ ProN W6"/>
              </a:rPr>
              <a:t>検討範囲（案）</a:t>
            </a:r>
          </a:p>
        </p:txBody>
      </p:sp>
      <p:sp>
        <p:nvSpPr>
          <p:cNvPr id="26" name="上下矢印 25"/>
          <p:cNvSpPr/>
          <p:nvPr/>
        </p:nvSpPr>
        <p:spPr bwMode="auto">
          <a:xfrm>
            <a:off x="157185" y="1484784"/>
            <a:ext cx="259311" cy="2376264"/>
          </a:xfrm>
          <a:prstGeom prst="up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7" name="上下矢印 26"/>
          <p:cNvSpPr/>
          <p:nvPr/>
        </p:nvSpPr>
        <p:spPr bwMode="auto">
          <a:xfrm>
            <a:off x="877265" y="2708920"/>
            <a:ext cx="259311" cy="1440160"/>
          </a:xfrm>
          <a:prstGeom prst="up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8" name="上下矢印 27"/>
          <p:cNvSpPr/>
          <p:nvPr/>
        </p:nvSpPr>
        <p:spPr bwMode="auto">
          <a:xfrm>
            <a:off x="877265" y="4653136"/>
            <a:ext cx="259311" cy="504056"/>
          </a:xfrm>
          <a:prstGeom prst="up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0" name="上下矢印 29"/>
          <p:cNvSpPr/>
          <p:nvPr/>
        </p:nvSpPr>
        <p:spPr bwMode="auto">
          <a:xfrm>
            <a:off x="1597345" y="1484784"/>
            <a:ext cx="259311" cy="1368152"/>
          </a:xfrm>
          <a:prstGeom prst="upDownArrow">
            <a:avLst/>
          </a:prstGeom>
          <a:solidFill>
            <a:schemeClr val="bg1">
              <a:lumMod val="40000"/>
              <a:lumOff val="6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1" name="上下矢印 30"/>
          <p:cNvSpPr/>
          <p:nvPr/>
        </p:nvSpPr>
        <p:spPr bwMode="auto">
          <a:xfrm>
            <a:off x="1597345" y="5013176"/>
            <a:ext cx="259311" cy="1512168"/>
          </a:xfrm>
          <a:prstGeom prst="upDownArrow">
            <a:avLst/>
          </a:prstGeom>
          <a:solidFill>
            <a:schemeClr val="bg1">
              <a:lumMod val="40000"/>
              <a:lumOff val="6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9" name="上下矢印 28"/>
          <p:cNvSpPr/>
          <p:nvPr/>
        </p:nvSpPr>
        <p:spPr bwMode="auto">
          <a:xfrm>
            <a:off x="1597345" y="2708920"/>
            <a:ext cx="259311" cy="2448272"/>
          </a:xfrm>
          <a:prstGeom prst="up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5" name="正方形/長方形 4"/>
          <p:cNvSpPr/>
          <p:nvPr/>
        </p:nvSpPr>
        <p:spPr bwMode="auto">
          <a:xfrm>
            <a:off x="1856656" y="2590800"/>
            <a:ext cx="4536504" cy="72390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8" name="テキスト ボックス 17"/>
          <p:cNvSpPr txBox="1"/>
          <p:nvPr/>
        </p:nvSpPr>
        <p:spPr>
          <a:xfrm>
            <a:off x="5889104" y="2098333"/>
            <a:ext cx="1370888" cy="276999"/>
          </a:xfrm>
          <a:prstGeom prst="rect">
            <a:avLst/>
          </a:prstGeom>
          <a:noFill/>
        </p:spPr>
        <p:txBody>
          <a:bodyPr wrap="none" rtlCol="0">
            <a:spAutoFit/>
          </a:bodyPr>
          <a:lstStyle/>
          <a:p>
            <a:pPr algn="l"/>
            <a:r>
              <a:rPr kumimoji="1" lang="ja-JP" altLang="en-US" sz="1200" dirty="0" smtClean="0">
                <a:solidFill>
                  <a:srgbClr val="FF0000"/>
                </a:solidFill>
                <a:latin typeface="ヒラギノ角ゴ ProN W6"/>
                <a:ea typeface="ヒラギノ角ゴ ProN W6"/>
                <a:cs typeface="ヒラギノ角ゴ ProN W6"/>
              </a:rPr>
              <a:t>本資料が扱う範囲</a:t>
            </a:r>
          </a:p>
        </p:txBody>
      </p:sp>
      <p:cxnSp>
        <p:nvCxnSpPr>
          <p:cNvPr id="19" name="曲線コネクタ 18"/>
          <p:cNvCxnSpPr>
            <a:stCxn id="18" idx="2"/>
            <a:endCxn id="5" idx="3"/>
          </p:cNvCxnSpPr>
          <p:nvPr/>
        </p:nvCxnSpPr>
        <p:spPr bwMode="auto">
          <a:xfrm rot="5400000">
            <a:off x="6195145" y="2573347"/>
            <a:ext cx="577418" cy="181388"/>
          </a:xfrm>
          <a:prstGeom prst="curvedConnector2">
            <a:avLst/>
          </a:prstGeom>
          <a:solidFill>
            <a:schemeClr val="accent1"/>
          </a:solidFill>
          <a:ln w="28575" cap="sq" cmpd="sng" algn="ctr">
            <a:solidFill>
              <a:srgbClr val="FF0000"/>
            </a:solidFill>
            <a:prstDash val="solid"/>
            <a:round/>
            <a:headEnd type="none" w="med" len="med"/>
            <a:tailEnd type="arrow" w="med" len="med"/>
          </a:ln>
          <a:effectLst/>
        </p:spPr>
      </p:cxnSp>
    </p:spTree>
    <p:extLst>
      <p:ext uri="{BB962C8B-B14F-4D97-AF65-F5344CB8AC3E}">
        <p14:creationId xmlns:p14="http://schemas.microsoft.com/office/powerpoint/2010/main" val="464988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技術ガイド案（表形式データ）</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fontScale="92500"/>
          </a:bodyPr>
          <a:lstStyle/>
          <a:p>
            <a:r>
              <a:rPr lang="ja-JP" altLang="en-US" dirty="0" smtClean="0"/>
              <a:t>レベル</a:t>
            </a:r>
            <a:r>
              <a:rPr lang="en-US" altLang="ja-JP" dirty="0" smtClean="0"/>
              <a:t>1</a:t>
            </a:r>
            <a:r>
              <a:rPr lang="ja-JP" altLang="en-US" dirty="0" smtClean="0"/>
              <a:t>（必須レベル）</a:t>
            </a:r>
            <a:endParaRPr kumimoji="1" lang="ja-JP" altLang="en-US" dirty="0" smtClean="0"/>
          </a:p>
          <a:p>
            <a:pPr lvl="1"/>
            <a:r>
              <a:rPr lang="ja-JP" altLang="en-US" dirty="0" smtClean="0"/>
              <a:t>テーブル全体に対する要件</a:t>
            </a:r>
          </a:p>
          <a:p>
            <a:pPr marL="876300" lvl="2" indent="-342900">
              <a:buFont typeface="+mj-lt"/>
              <a:buAutoNum type="arabicPeriod"/>
            </a:pPr>
            <a:r>
              <a:rPr lang="en-US" altLang="ja-JP" dirty="0" smtClean="0"/>
              <a:t>1</a:t>
            </a:r>
            <a:r>
              <a:rPr lang="ja-JP" altLang="en-US" dirty="0" err="1"/>
              <a:t>つの</a:t>
            </a:r>
            <a:r>
              <a:rPr lang="ja-JP" altLang="en-US" dirty="0" smtClean="0"/>
              <a:t>データシートには</a:t>
            </a:r>
            <a:r>
              <a:rPr lang="en-US" altLang="ja-JP" dirty="0" smtClean="0"/>
              <a:t>､</a:t>
            </a:r>
            <a:r>
              <a:rPr lang="en-US" altLang="ja-JP" dirty="0"/>
              <a:t>1</a:t>
            </a:r>
            <a:r>
              <a:rPr lang="ja-JP" altLang="en-US" dirty="0"/>
              <a:t>種類</a:t>
            </a:r>
            <a:r>
              <a:rPr lang="ja-JP" altLang="en-US" dirty="0" smtClean="0"/>
              <a:t>の表のみを</a:t>
            </a:r>
            <a:r>
              <a:rPr lang="ja-JP" altLang="en-US" dirty="0" smtClean="0"/>
              <a:t>含む。</a:t>
            </a:r>
            <a:r>
              <a:rPr lang="ja-JP" altLang="en-US" dirty="0" smtClean="0"/>
              <a:t>		</a:t>
            </a:r>
            <a:r>
              <a:rPr lang="ja-JP" altLang="en-US" dirty="0" smtClean="0"/>
              <a:t>	</a:t>
            </a:r>
            <a:r>
              <a:rPr lang="ja-JP" altLang="en-US" dirty="0" smtClean="0"/>
              <a:t>	</a:t>
            </a:r>
            <a:r>
              <a:rPr lang="en-US" altLang="ja-JP" dirty="0" smtClean="0">
                <a:sym typeface="Wingdings" pitchFamily="2" charset="2"/>
              </a:rPr>
              <a:t> (11)</a:t>
            </a:r>
            <a:endParaRPr lang="ja-JP" altLang="en-US" dirty="0" smtClean="0"/>
          </a:p>
          <a:p>
            <a:pPr marL="876300" lvl="2" indent="-342900">
              <a:buFont typeface="+mj-lt"/>
              <a:buAutoNum type="arabicPeriod"/>
            </a:pPr>
            <a:r>
              <a:rPr lang="ja-JP" altLang="en-US" dirty="0" smtClean="0"/>
              <a:t>セルに、整形</a:t>
            </a:r>
            <a:r>
              <a:rPr lang="ja-JP" altLang="en-US" dirty="0"/>
              <a:t>のためのスペース・改行、位取りのカンマを</a:t>
            </a:r>
            <a:r>
              <a:rPr lang="ja-JP" altLang="en-US" dirty="0" smtClean="0"/>
              <a:t>含めない</a:t>
            </a:r>
            <a:r>
              <a:rPr lang="en-US" altLang="ja-JP" dirty="0" smtClean="0"/>
              <a:t>｡</a:t>
            </a:r>
            <a:r>
              <a:rPr lang="ja-JP" altLang="en-US" dirty="0" smtClean="0"/>
              <a:t>	</a:t>
            </a:r>
            <a:r>
              <a:rPr lang="ja-JP" altLang="en-US" dirty="0"/>
              <a:t>	</a:t>
            </a:r>
            <a:r>
              <a:rPr lang="en-US" altLang="ja-JP" dirty="0" smtClean="0">
                <a:sym typeface="Wingdings" pitchFamily="2" charset="2"/>
              </a:rPr>
              <a:t> </a:t>
            </a:r>
            <a:r>
              <a:rPr lang="en-US" altLang="ja-JP" dirty="0">
                <a:sym typeface="Wingdings" pitchFamily="2" charset="2"/>
              </a:rPr>
              <a:t>(5),(9)</a:t>
            </a:r>
          </a:p>
          <a:p>
            <a:pPr marL="876300" lvl="2" indent="-342900">
              <a:buFont typeface="+mj-lt"/>
              <a:buAutoNum type="arabicPeriod"/>
            </a:pPr>
            <a:r>
              <a:rPr lang="ja-JP" altLang="en-US" dirty="0">
                <a:sym typeface="Wingdings" pitchFamily="2" charset="2"/>
              </a:rPr>
              <a:t>年の</a:t>
            </a:r>
            <a:r>
              <a:rPr lang="ja-JP" altLang="en-US" dirty="0" smtClean="0">
                <a:sym typeface="Wingdings" pitchFamily="2" charset="2"/>
              </a:rPr>
              <a:t>値には、西暦表記を</a:t>
            </a:r>
            <a:r>
              <a:rPr lang="ja-JP" altLang="en-US" dirty="0" smtClean="0">
                <a:sym typeface="Wingdings" pitchFamily="2" charset="2"/>
              </a:rPr>
              <a:t>備える</a:t>
            </a:r>
            <a:r>
              <a:rPr lang="en-US" altLang="ja-JP" dirty="0" smtClean="0">
                <a:sym typeface="Wingdings" pitchFamily="2" charset="2"/>
              </a:rPr>
              <a:t>｡</a:t>
            </a:r>
            <a:r>
              <a:rPr lang="ja-JP" altLang="en-US" dirty="0">
                <a:sym typeface="Wingdings" pitchFamily="2" charset="2"/>
              </a:rPr>
              <a:t>		</a:t>
            </a:r>
            <a:r>
              <a:rPr lang="ja-JP" altLang="en-US" dirty="0" smtClean="0">
                <a:sym typeface="Wingdings" pitchFamily="2" charset="2"/>
              </a:rPr>
              <a:t>	</a:t>
            </a:r>
            <a:r>
              <a:rPr lang="ja-JP" altLang="en-US" dirty="0">
                <a:sym typeface="Wingdings" pitchFamily="2" charset="2"/>
              </a:rPr>
              <a:t>	</a:t>
            </a:r>
            <a:r>
              <a:rPr lang="ja-JP" altLang="en-US" dirty="0" smtClean="0">
                <a:sym typeface="Wingdings" pitchFamily="2" charset="2"/>
              </a:rPr>
              <a:t>	</a:t>
            </a:r>
            <a:r>
              <a:rPr lang="en-US" altLang="ja-JP" dirty="0" smtClean="0">
                <a:sym typeface="Wingdings" pitchFamily="2" charset="2"/>
              </a:rPr>
              <a:t> </a:t>
            </a:r>
            <a:r>
              <a:rPr lang="en-US" altLang="ja-JP" dirty="0">
                <a:sym typeface="Wingdings" pitchFamily="2" charset="2"/>
              </a:rPr>
              <a:t>(14)</a:t>
            </a:r>
            <a:endParaRPr lang="ja-JP" altLang="en-US" dirty="0">
              <a:sym typeface="Wingdings" pitchFamily="2" charset="2"/>
            </a:endParaRPr>
          </a:p>
          <a:p>
            <a:pPr lvl="3"/>
            <a:r>
              <a:rPr lang="ja-JP" altLang="en-US" dirty="0" smtClean="0">
                <a:sym typeface="Wingdings" pitchFamily="2" charset="2"/>
              </a:rPr>
              <a:t>和暦を併記してもよい</a:t>
            </a:r>
            <a:r>
              <a:rPr lang="en-US" altLang="ja-JP" dirty="0" smtClean="0">
                <a:sym typeface="Wingdings" pitchFamily="2" charset="2"/>
              </a:rPr>
              <a:t>｡</a:t>
            </a:r>
            <a:endParaRPr lang="ja-JP" altLang="en-US" dirty="0"/>
          </a:p>
          <a:p>
            <a:pPr marL="876300" lvl="2" indent="-342900">
              <a:buFont typeface="+mj-lt"/>
              <a:buAutoNum type="arabicPeriod"/>
            </a:pPr>
            <a:r>
              <a:rPr lang="ja-JP" altLang="en-US" dirty="0" smtClean="0"/>
              <a:t>数値やタイトル・単位以外の情報（ラベル・注釈など）を、セルに</a:t>
            </a:r>
            <a:r>
              <a:rPr lang="ja-JP" altLang="en-US" dirty="0" smtClean="0"/>
              <a:t>含まれない。	</a:t>
            </a:r>
            <a:r>
              <a:rPr lang="en-US" altLang="ja-JP" dirty="0" smtClean="0">
                <a:sym typeface="Wingdings" pitchFamily="2" charset="2"/>
              </a:rPr>
              <a:t> </a:t>
            </a:r>
            <a:r>
              <a:rPr lang="en-US" altLang="ja-JP" dirty="0" smtClean="0">
                <a:sym typeface="Wingdings" pitchFamily="2" charset="2"/>
              </a:rPr>
              <a:t>(1),(4),(6) </a:t>
            </a:r>
            <a:endParaRPr lang="ja-JP" altLang="en-US" dirty="0" smtClean="0"/>
          </a:p>
          <a:p>
            <a:pPr lvl="3"/>
            <a:r>
              <a:rPr lang="ja-JP" altLang="en-US" dirty="0"/>
              <a:t>データセルの末尾</a:t>
            </a:r>
            <a:r>
              <a:rPr lang="ja-JP" altLang="en-US" dirty="0" smtClean="0"/>
              <a:t>にも注釈などを入れない。</a:t>
            </a:r>
            <a:endParaRPr lang="ja-JP" altLang="en-US" dirty="0"/>
          </a:p>
          <a:p>
            <a:pPr lvl="1"/>
            <a:r>
              <a:rPr lang="ja-JP" altLang="en-US" dirty="0" smtClean="0"/>
              <a:t>セル</a:t>
            </a:r>
            <a:r>
              <a:rPr lang="ja-JP" altLang="en-US" dirty="0"/>
              <a:t>に関する条件</a:t>
            </a:r>
          </a:p>
          <a:p>
            <a:pPr marL="876300" lvl="2" indent="-342900">
              <a:buFont typeface="+mj-lt"/>
              <a:buAutoNum type="arabicPeriod" startAt="5"/>
            </a:pPr>
            <a:r>
              <a:rPr lang="ja-JP" altLang="en-US" dirty="0"/>
              <a:t>すべて</a:t>
            </a:r>
            <a:r>
              <a:rPr lang="ja-JP" altLang="en-US" dirty="0" smtClean="0"/>
              <a:t>のセル</a:t>
            </a:r>
            <a:r>
              <a:rPr lang="ja-JP" altLang="en-US" dirty="0"/>
              <a:t>が、他</a:t>
            </a:r>
            <a:r>
              <a:rPr lang="ja-JP" altLang="en-US" dirty="0" smtClean="0"/>
              <a:t>のセル</a:t>
            </a:r>
            <a:r>
              <a:rPr lang="ja-JP" altLang="en-US" dirty="0"/>
              <a:t>と結合</a:t>
            </a:r>
            <a:r>
              <a:rPr lang="ja-JP" altLang="en-US" dirty="0" smtClean="0"/>
              <a:t>されて</a:t>
            </a:r>
            <a:r>
              <a:rPr lang="ja-JP" altLang="en-US" dirty="0" smtClean="0"/>
              <a:t>いない</a:t>
            </a:r>
            <a:r>
              <a:rPr lang="ja-JP" altLang="en-US" dirty="0"/>
              <a:t>。</a:t>
            </a:r>
            <a:r>
              <a:rPr lang="en-US" altLang="ja-JP" dirty="0"/>
              <a:t>	</a:t>
            </a:r>
            <a:r>
              <a:rPr lang="ja-JP" altLang="en-US" dirty="0"/>
              <a:t>	</a:t>
            </a:r>
            <a:r>
              <a:rPr lang="ja-JP" altLang="en-US" dirty="0" smtClean="0"/>
              <a:t>	</a:t>
            </a:r>
            <a:r>
              <a:rPr lang="ja-JP" altLang="en-US" dirty="0" smtClean="0"/>
              <a:t>	</a:t>
            </a:r>
            <a:r>
              <a:rPr lang="en-US" altLang="ja-JP" dirty="0" smtClean="0">
                <a:sym typeface="Wingdings" pitchFamily="2" charset="2"/>
              </a:rPr>
              <a:t> </a:t>
            </a:r>
            <a:r>
              <a:rPr lang="en-US" altLang="ja-JP" dirty="0">
                <a:sym typeface="Wingdings" pitchFamily="2" charset="2"/>
              </a:rPr>
              <a:t>(3),(10),(12)</a:t>
            </a:r>
          </a:p>
          <a:p>
            <a:pPr marL="876300" lvl="2" indent="-342900">
              <a:buFont typeface="+mj-lt"/>
              <a:buAutoNum type="arabicPeriod" startAt="5"/>
            </a:pPr>
            <a:r>
              <a:rPr lang="ja-JP" altLang="en-US" dirty="0">
                <a:sym typeface="Wingdings" pitchFamily="2" charset="2"/>
              </a:rPr>
              <a:t>値がない場合を除き、</a:t>
            </a:r>
            <a:r>
              <a:rPr lang="ja-JP" altLang="en-US" dirty="0" smtClean="0">
                <a:sym typeface="Wingdings" pitchFamily="2" charset="2"/>
              </a:rPr>
              <a:t>データセルが空白でない。</a:t>
            </a:r>
            <a:endParaRPr lang="ja-JP" altLang="en-US" dirty="0">
              <a:sym typeface="Wingdings" pitchFamily="2" charset="2"/>
            </a:endParaRPr>
          </a:p>
          <a:p>
            <a:pPr lvl="3"/>
            <a:r>
              <a:rPr lang="ja-JP" altLang="en-US" dirty="0">
                <a:sym typeface="Wingdings" pitchFamily="2" charset="2"/>
              </a:rPr>
              <a:t>前行と同じデータであっても</a:t>
            </a:r>
            <a:r>
              <a:rPr lang="ja-JP" altLang="en-US" dirty="0" smtClean="0">
                <a:sym typeface="Wingdings" pitchFamily="2" charset="2"/>
              </a:rPr>
              <a:t>省略するべきではない。</a:t>
            </a:r>
            <a:endParaRPr lang="en-US" altLang="ja-JP" dirty="0"/>
          </a:p>
          <a:p>
            <a:pPr lvl="1"/>
            <a:r>
              <a:rPr lang="ja-JP" altLang="en-US" dirty="0" smtClean="0"/>
              <a:t>タイトルに関する条件</a:t>
            </a:r>
          </a:p>
          <a:p>
            <a:pPr marL="876300" lvl="2" indent="-342900">
              <a:buFont typeface="+mj-lt"/>
              <a:buAutoNum type="arabicPeriod" startAt="7"/>
            </a:pPr>
            <a:r>
              <a:rPr lang="ja-JP" altLang="en-US" dirty="0" smtClean="0"/>
              <a:t>データの内容を示すタイトルは、</a:t>
            </a:r>
            <a:r>
              <a:rPr lang="en-US" altLang="ja-JP" dirty="0" smtClean="0"/>
              <a:t>1</a:t>
            </a:r>
            <a:r>
              <a:rPr lang="ja-JP" altLang="en-US" dirty="0" smtClean="0"/>
              <a:t>行で</a:t>
            </a:r>
            <a:r>
              <a:rPr lang="ja-JP" altLang="en-US" dirty="0" smtClean="0"/>
              <a:t>構成されている。</a:t>
            </a:r>
            <a:r>
              <a:rPr lang="ja-JP" altLang="en-US" dirty="0" smtClean="0"/>
              <a:t>			</a:t>
            </a:r>
            <a:r>
              <a:rPr lang="en-US" altLang="ja-JP" dirty="0" smtClean="0">
                <a:sym typeface="Wingdings" pitchFamily="2" charset="2"/>
              </a:rPr>
              <a:t>(2),(13),(15),(16)</a:t>
            </a:r>
          </a:p>
          <a:p>
            <a:pPr lvl="3"/>
            <a:r>
              <a:rPr lang="ja-JP" altLang="en-US" dirty="0" smtClean="0"/>
              <a:t>タイトルが</a:t>
            </a:r>
            <a:r>
              <a:rPr lang="ja-JP" altLang="en-US" dirty="0"/>
              <a:t>セルの結合などに階層化されている場合は、文言を補うことにより</a:t>
            </a:r>
            <a:r>
              <a:rPr lang="en-US" altLang="ja-JP" dirty="0"/>
              <a:t>1</a:t>
            </a:r>
            <a:r>
              <a:rPr lang="ja-JP" altLang="en-US" dirty="0"/>
              <a:t>行で表</a:t>
            </a:r>
            <a:r>
              <a:rPr lang="ja-JP" altLang="en-US" dirty="0" smtClean="0"/>
              <a:t>記すべきである。</a:t>
            </a:r>
            <a:endParaRPr lang="en-US" altLang="ja-JP" dirty="0" smtClean="0">
              <a:sym typeface="Wingdings" pitchFamily="2" charset="2"/>
            </a:endParaRPr>
          </a:p>
          <a:p>
            <a:pPr marL="876300" lvl="2" indent="-342900">
              <a:buFont typeface="+mj-lt"/>
              <a:buAutoNum type="arabicPeriod" startAt="7"/>
            </a:pPr>
            <a:r>
              <a:rPr lang="ja-JP" altLang="en-US" dirty="0"/>
              <a:t>データの</a:t>
            </a:r>
            <a:r>
              <a:rPr lang="ja-JP" altLang="en-US" dirty="0" smtClean="0"/>
              <a:t>単位が明記されている。</a:t>
            </a:r>
            <a:r>
              <a:rPr lang="ja-JP" altLang="en-US" dirty="0"/>
              <a:t>					</a:t>
            </a:r>
            <a:r>
              <a:rPr lang="en-US" altLang="ja-JP" dirty="0">
                <a:sym typeface="Wingdings" pitchFamily="2" charset="2"/>
              </a:rPr>
              <a:t> (4),(7</a:t>
            </a:r>
            <a:r>
              <a:rPr lang="en-US" altLang="ja-JP" dirty="0" smtClean="0">
                <a:sym typeface="Wingdings" pitchFamily="2" charset="2"/>
              </a:rPr>
              <a:t>)</a:t>
            </a:r>
          </a:p>
          <a:p>
            <a:pPr lvl="3"/>
            <a:r>
              <a:rPr lang="ja-JP" altLang="en-US" dirty="0">
                <a:sym typeface="Wingdings" pitchFamily="2" charset="2"/>
              </a:rPr>
              <a:t>「</a:t>
            </a:r>
            <a:r>
              <a:rPr lang="ja-JP" altLang="en-US" dirty="0" smtClean="0"/>
              <a:t>人</a:t>
            </a:r>
            <a:r>
              <a:rPr lang="ja-JP" altLang="en-US" dirty="0"/>
              <a:t>」「個」などの助数詞を単位としている場合は、カラムのタイトルにそれが分かるような文言を追加し、単位は空白と</a:t>
            </a:r>
            <a:r>
              <a:rPr lang="ja-JP" altLang="en-US" dirty="0" smtClean="0"/>
              <a:t>すべきである。（たとえば</a:t>
            </a:r>
            <a:r>
              <a:rPr lang="ja-JP" altLang="en-US" dirty="0"/>
              <a:t>「○○の人数」</a:t>
            </a:r>
            <a:r>
              <a:rPr lang="ja-JP" altLang="en-US" dirty="0" smtClean="0"/>
              <a:t>など）</a:t>
            </a:r>
          </a:p>
          <a:p>
            <a:pPr marL="876300" lvl="2" indent="-342900">
              <a:buFont typeface="+mj-lt"/>
              <a:buAutoNum type="arabicPeriod" startAt="7"/>
            </a:pPr>
            <a:r>
              <a:rPr lang="ja-JP" altLang="en-US" dirty="0"/>
              <a:t>データセルの</a:t>
            </a:r>
            <a:r>
              <a:rPr lang="ja-JP" altLang="en-US" dirty="0" smtClean="0"/>
              <a:t>内容・単位・記数</a:t>
            </a:r>
            <a:r>
              <a:rPr lang="ja-JP" altLang="en-US" dirty="0"/>
              <a:t>単位を示す</a:t>
            </a:r>
            <a:r>
              <a:rPr lang="ja-JP" altLang="en-US" dirty="0" smtClean="0"/>
              <a:t>タイトルが、</a:t>
            </a:r>
            <a:r>
              <a:rPr lang="ja-JP" altLang="en-US" dirty="0" smtClean="0"/>
              <a:t>それぞれ</a:t>
            </a:r>
            <a:r>
              <a:rPr lang="ja-JP" altLang="en-US" dirty="0"/>
              <a:t>別の行に</a:t>
            </a:r>
            <a:r>
              <a:rPr lang="ja-JP" altLang="en-US" dirty="0" smtClean="0"/>
              <a:t>記載されている。</a:t>
            </a: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20</a:t>
            </a:fld>
            <a:endParaRPr lang="en-US" altLang="ja-JP"/>
          </a:p>
        </p:txBody>
      </p:sp>
    </p:spTree>
    <p:extLst>
      <p:ext uri="{BB962C8B-B14F-4D97-AF65-F5344CB8AC3E}">
        <p14:creationId xmlns:p14="http://schemas.microsoft.com/office/powerpoint/2010/main" val="395390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技術ガイド案（</a:t>
            </a:r>
            <a:r>
              <a:rPr lang="ja-JP" altLang="en-US" dirty="0"/>
              <a:t>表形式</a:t>
            </a:r>
            <a:r>
              <a:rPr kumimoji="1" lang="ja-JP" altLang="en-US" dirty="0" smtClean="0"/>
              <a:t>データ）</a:t>
            </a:r>
            <a:endParaRPr kumimoji="1" lang="ja-JP" altLang="en-US" dirty="0"/>
          </a:p>
        </p:txBody>
      </p:sp>
      <p:sp>
        <p:nvSpPr>
          <p:cNvPr id="3" name="コンテンツ プレースホルダー 2"/>
          <p:cNvSpPr>
            <a:spLocks noGrp="1"/>
          </p:cNvSpPr>
          <p:nvPr>
            <p:ph idx="1"/>
          </p:nvPr>
        </p:nvSpPr>
        <p:spPr>
          <a:xfrm>
            <a:off x="351414" y="1143000"/>
            <a:ext cx="9354114" cy="5268127"/>
          </a:xfrm>
        </p:spPr>
        <p:txBody>
          <a:bodyPr>
            <a:normAutofit/>
          </a:bodyPr>
          <a:lstStyle/>
          <a:p>
            <a:r>
              <a:rPr lang="ja-JP" altLang="en-US" dirty="0" smtClean="0"/>
              <a:t>レベル</a:t>
            </a:r>
            <a:r>
              <a:rPr lang="en-US" altLang="ja-JP" dirty="0" smtClean="0"/>
              <a:t>2</a:t>
            </a:r>
            <a:r>
              <a:rPr lang="ja-JP" altLang="en-US" dirty="0" smtClean="0"/>
              <a:t>（推奨レベル）</a:t>
            </a:r>
          </a:p>
          <a:p>
            <a:pPr lvl="1"/>
            <a:r>
              <a:rPr kumimoji="1" lang="ja-JP" altLang="en-US" dirty="0" smtClean="0"/>
              <a:t>タイトルに関する要件</a:t>
            </a:r>
          </a:p>
          <a:p>
            <a:pPr marL="876300" lvl="2" indent="-342900">
              <a:buFont typeface="+mj-lt"/>
              <a:buAutoNum type="arabicPeriod" startAt="10"/>
            </a:pPr>
            <a:r>
              <a:rPr kumimoji="1" lang="ja-JP" altLang="en-US" dirty="0" smtClean="0"/>
              <a:t>タイトルやデータ型は</a:t>
            </a:r>
            <a:r>
              <a:rPr kumimoji="1" lang="ja-JP" altLang="en-US" dirty="0" smtClean="0"/>
              <a:t>、</a:t>
            </a:r>
            <a:r>
              <a:rPr lang="ja-JP" altLang="ja-JP" dirty="0"/>
              <a:t>機械可読な形で記述されている</a:t>
            </a:r>
            <a:r>
              <a:rPr kumimoji="1" lang="ja-JP" altLang="en-US" dirty="0" smtClean="0"/>
              <a:t>。</a:t>
            </a:r>
            <a:r>
              <a:rPr kumimoji="1" lang="ja-JP" altLang="en-US" dirty="0" smtClean="0"/>
              <a:t>	</a:t>
            </a:r>
            <a:r>
              <a:rPr kumimoji="1" lang="en-US" altLang="ja-JP" dirty="0" smtClean="0">
                <a:sym typeface="Wingdings" pitchFamily="2" charset="2"/>
              </a:rPr>
              <a:t>(8),(17)</a:t>
            </a:r>
            <a:endParaRPr kumimoji="1" lang="ja-JP" altLang="en-US" dirty="0" smtClean="0">
              <a:sym typeface="Wingdings" pitchFamily="2" charset="2"/>
            </a:endParaRPr>
          </a:p>
          <a:p>
            <a:pPr lvl="3"/>
            <a:r>
              <a:rPr lang="ja-JP" altLang="en-US" dirty="0">
                <a:sym typeface="Wingdings" pitchFamily="2" charset="2"/>
              </a:rPr>
              <a:t>詳細</a:t>
            </a:r>
            <a:r>
              <a:rPr lang="ja-JP" altLang="en-US" dirty="0" smtClean="0">
                <a:sym typeface="Wingdings" pitchFamily="2" charset="2"/>
              </a:rPr>
              <a:t>は</a:t>
            </a:r>
            <a:r>
              <a:rPr lang="en-US" altLang="ja-JP" dirty="0" smtClean="0">
                <a:sym typeface="Wingdings" pitchFamily="2" charset="2"/>
              </a:rPr>
              <a:t>[</a:t>
            </a:r>
            <a:r>
              <a:rPr lang="ja-JP" altLang="en-US" dirty="0" smtClean="0">
                <a:sym typeface="Wingdings" pitchFamily="2" charset="2"/>
              </a:rPr>
              <a:t>資料</a:t>
            </a:r>
            <a:r>
              <a:rPr lang="en-US" altLang="ja-JP" dirty="0" smtClean="0">
                <a:sym typeface="Wingdings" pitchFamily="2" charset="2"/>
              </a:rPr>
              <a:t>3-5][</a:t>
            </a:r>
            <a:r>
              <a:rPr lang="ja-JP" altLang="en-US" dirty="0" smtClean="0">
                <a:sym typeface="Wingdings" pitchFamily="2" charset="2"/>
              </a:rPr>
              <a:t>資料</a:t>
            </a:r>
            <a:r>
              <a:rPr lang="en-US" altLang="ja-JP" dirty="0" smtClean="0">
                <a:sym typeface="Wingdings" pitchFamily="2" charset="2"/>
              </a:rPr>
              <a:t>3-6]</a:t>
            </a:r>
            <a:r>
              <a:rPr lang="ja-JP" altLang="en-US" dirty="0" smtClean="0">
                <a:sym typeface="Wingdings" pitchFamily="2" charset="2"/>
              </a:rPr>
              <a:t>参照。</a:t>
            </a:r>
          </a:p>
          <a:p>
            <a:pPr lvl="1"/>
            <a:r>
              <a:rPr kumimoji="1" lang="ja-JP" altLang="en-US" dirty="0" smtClean="0">
                <a:sym typeface="Wingdings" pitchFamily="2" charset="2"/>
              </a:rPr>
              <a:t>データの公開形式に関する要件</a:t>
            </a:r>
          </a:p>
          <a:p>
            <a:pPr marL="876300" lvl="2" indent="-342900">
              <a:buFont typeface="+mj-lt"/>
              <a:buAutoNum type="arabicPeriod" startAt="11"/>
            </a:pPr>
            <a:r>
              <a:rPr lang="ja-JP" altLang="en-US" dirty="0" smtClean="0">
                <a:sym typeface="Wingdings" pitchFamily="2" charset="2"/>
              </a:rPr>
              <a:t>データセットは、オープン</a:t>
            </a:r>
            <a:r>
              <a:rPr lang="ja-JP" altLang="en-US" dirty="0" smtClean="0">
                <a:sym typeface="Wingdings" pitchFamily="2" charset="2"/>
              </a:rPr>
              <a:t>なフォーマットで提供されている。</a:t>
            </a:r>
            <a:endParaRPr kumimoji="1" lang="ja-JP" altLang="en-US" dirty="0" smtClean="0"/>
          </a:p>
          <a:p>
            <a:r>
              <a:rPr kumimoji="1" lang="ja-JP" altLang="en-US" dirty="0" smtClean="0"/>
              <a:t>レベル</a:t>
            </a:r>
            <a:r>
              <a:rPr kumimoji="1" lang="en-US" altLang="ja-JP" dirty="0" smtClean="0"/>
              <a:t>3</a:t>
            </a:r>
            <a:r>
              <a:rPr kumimoji="1" lang="ja-JP" altLang="en-US" dirty="0" smtClean="0"/>
              <a:t>（理想レベル）</a:t>
            </a:r>
            <a:endParaRPr kumimoji="1" lang="en-US" altLang="ja-JP" dirty="0" smtClean="0"/>
          </a:p>
          <a:p>
            <a:pPr lvl="1"/>
            <a:r>
              <a:rPr lang="ja-JP" altLang="en-US" dirty="0" smtClean="0"/>
              <a:t>データの公開形式に関する要件</a:t>
            </a:r>
          </a:p>
          <a:p>
            <a:pPr marL="876300" lvl="2" indent="-342900">
              <a:buFont typeface="+mj-lt"/>
              <a:buAutoNum type="arabicPeriod" startAt="12"/>
            </a:pPr>
            <a:r>
              <a:rPr lang="ja-JP" altLang="en-US" dirty="0"/>
              <a:t>データに</a:t>
            </a:r>
            <a:r>
              <a:rPr lang="ja-JP" altLang="en-US" dirty="0" smtClean="0"/>
              <a:t>対する利用者</a:t>
            </a:r>
            <a:r>
              <a:rPr lang="ja-JP" altLang="en-US" dirty="0"/>
              <a:t>が理解できる説明</a:t>
            </a:r>
            <a:r>
              <a:rPr lang="ja-JP" altLang="en-US" dirty="0" smtClean="0"/>
              <a:t>が、</a:t>
            </a:r>
            <a:r>
              <a:rPr lang="en-US" altLang="ja-JP" dirty="0" smtClean="0"/>
              <a:t>XML</a:t>
            </a:r>
            <a:r>
              <a:rPr lang="ja-JP" altLang="en-US" dirty="0"/>
              <a:t>や</a:t>
            </a:r>
            <a:r>
              <a:rPr lang="en-US" altLang="ja-JP" dirty="0" smtClean="0"/>
              <a:t>RDF</a:t>
            </a:r>
            <a:r>
              <a:rPr lang="ja-JP" altLang="en-US" dirty="0" smtClean="0"/>
              <a:t>に</a:t>
            </a:r>
            <a:r>
              <a:rPr lang="ja-JP" altLang="en-US" dirty="0"/>
              <a:t>よりメタデータ記述されて</a:t>
            </a:r>
            <a:r>
              <a:rPr lang="ja-JP" altLang="en-US" dirty="0" smtClean="0"/>
              <a:t>いる。</a:t>
            </a:r>
            <a:br>
              <a:rPr lang="ja-JP" altLang="en-US" dirty="0" smtClean="0"/>
            </a:br>
            <a:r>
              <a:rPr lang="ja-JP" altLang="en-US" dirty="0" smtClean="0"/>
              <a:t>かつ、その</a:t>
            </a:r>
            <a:r>
              <a:rPr lang="ja-JP" altLang="en-US" dirty="0"/>
              <a:t>説明記述がデータをリンクして</a:t>
            </a:r>
            <a:r>
              <a:rPr lang="ja-JP" altLang="en-US" dirty="0" smtClean="0"/>
              <a:t>いる。</a:t>
            </a:r>
            <a:endParaRPr lang="ja-JP" altLang="en-US" dirty="0" smtClean="0"/>
          </a:p>
          <a:p>
            <a:pPr marL="876300" lvl="2" indent="-342900">
              <a:buFont typeface="+mj-lt"/>
              <a:buAutoNum type="arabicPeriod" startAt="12"/>
            </a:pPr>
            <a:r>
              <a:rPr lang="ja-JP" altLang="en-US" dirty="0"/>
              <a:t>データ本体</a:t>
            </a:r>
            <a:r>
              <a:rPr lang="ja-JP" altLang="en-US" dirty="0" smtClean="0"/>
              <a:t>が、</a:t>
            </a:r>
            <a:r>
              <a:rPr lang="en-US" altLang="ja-JP" dirty="0" smtClean="0"/>
              <a:t>XML</a:t>
            </a:r>
            <a:r>
              <a:rPr lang="ja-JP" altLang="en-US" dirty="0"/>
              <a:t>や</a:t>
            </a:r>
            <a:r>
              <a:rPr lang="en-US" altLang="ja-JP" dirty="0"/>
              <a:t>RDF</a:t>
            </a:r>
            <a:r>
              <a:rPr lang="ja-JP" altLang="en-US" dirty="0"/>
              <a:t>によりメタデータ記述されて</a:t>
            </a:r>
            <a:r>
              <a:rPr lang="ja-JP" altLang="en-US" dirty="0" smtClean="0"/>
              <a:t>いる</a:t>
            </a:r>
            <a:r>
              <a:rPr lang="ja-JP" altLang="en-US" dirty="0" smtClean="0"/>
              <a:t>。</a:t>
            </a:r>
            <a:endParaRPr lang="ja-JP" altLang="en-US" dirty="0" smtClean="0"/>
          </a:p>
          <a:p>
            <a:pPr lvl="3"/>
            <a:r>
              <a:rPr lang="ja-JP" altLang="en-US" dirty="0" smtClean="0"/>
              <a:t>たとえば、「情報流通連携基盤システム外部仕様書」に準拠したデータ記述。</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21</a:t>
            </a:fld>
            <a:endParaRPr lang="en-US" altLang="ja-JP"/>
          </a:p>
        </p:txBody>
      </p:sp>
    </p:spTree>
    <p:extLst>
      <p:ext uri="{BB962C8B-B14F-4D97-AF65-F5344CB8AC3E}">
        <p14:creationId xmlns:p14="http://schemas.microsoft.com/office/powerpoint/2010/main" val="395390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技術ガイド案に基づいたデータの作成例</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t>サンプル</a:t>
            </a:r>
            <a:r>
              <a:rPr lang="en-US" altLang="ja-JP" dirty="0" smtClean="0"/>
              <a:t>:</a:t>
            </a:r>
            <a:r>
              <a:rPr lang="ja-JP" altLang="en-US" dirty="0" smtClean="0"/>
              <a:t>都道府県別人口</a:t>
            </a:r>
            <a:r>
              <a:rPr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22</a:t>
            </a:fld>
            <a:endParaRPr lang="en-US" altLang="ja-JP"/>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944" y="1073311"/>
            <a:ext cx="3816424" cy="545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751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050822" y="1484784"/>
            <a:ext cx="4654706" cy="3888432"/>
          </a:xfrm>
          <a:prstGeom prst="rect">
            <a:avLst/>
          </a:prstGeom>
          <a:noFill/>
          <a:ln w="9525">
            <a:noFill/>
            <a:miter lim="800000"/>
            <a:headEnd/>
            <a:tailEnd/>
          </a:ln>
        </p:spPr>
      </p:pic>
      <p:sp>
        <p:nvSpPr>
          <p:cNvPr id="6" name="タイトル 5"/>
          <p:cNvSpPr>
            <a:spLocks noGrp="1"/>
          </p:cNvSpPr>
          <p:nvPr>
            <p:ph type="title"/>
          </p:nvPr>
        </p:nvSpPr>
        <p:spPr/>
        <p:txBody>
          <a:bodyPr/>
          <a:lstStyle/>
          <a:p>
            <a:r>
              <a:rPr kumimoji="1" lang="ja-JP" altLang="en-US" dirty="0" smtClean="0"/>
              <a:t>表形式データをレベル</a:t>
            </a:r>
            <a:r>
              <a:rPr kumimoji="1" lang="en-US" altLang="ja-JP" dirty="0" smtClean="0"/>
              <a:t>1</a:t>
            </a:r>
            <a:r>
              <a:rPr kumimoji="1" lang="ja-JP" altLang="en-US" dirty="0" smtClean="0"/>
              <a:t>にするまでの手順</a:t>
            </a:r>
            <a:endParaRPr kumimoji="1" lang="ja-JP" altLang="en-US" dirty="0"/>
          </a:p>
        </p:txBody>
      </p:sp>
      <p:sp>
        <p:nvSpPr>
          <p:cNvPr id="7" name="コンテンツ プレースホルダー 6"/>
          <p:cNvSpPr>
            <a:spLocks noGrp="1"/>
          </p:cNvSpPr>
          <p:nvPr>
            <p:ph idx="1"/>
          </p:nvPr>
        </p:nvSpPr>
        <p:spPr>
          <a:xfrm>
            <a:off x="351415" y="1143000"/>
            <a:ext cx="4601586" cy="5310335"/>
          </a:xfrm>
        </p:spPr>
        <p:txBody>
          <a:bodyPr>
            <a:normAutofit/>
          </a:bodyPr>
          <a:lstStyle/>
          <a:p>
            <a:pPr marL="457200" indent="-457200">
              <a:buFont typeface="+mj-lt"/>
              <a:buAutoNum type="arabicPeriod"/>
            </a:pPr>
            <a:r>
              <a:rPr kumimoji="1" lang="en-US" altLang="ja-JP" dirty="0" smtClean="0"/>
              <a:t>2</a:t>
            </a:r>
            <a:r>
              <a:rPr kumimoji="1" lang="ja-JP" altLang="en-US" dirty="0" smtClean="0"/>
              <a:t>種類以上のテーブルが含まれる場合は、データセットを分割する</a:t>
            </a:r>
            <a:r>
              <a:rPr kumimoji="1" lang="en-US" altLang="ja-JP" dirty="0" smtClean="0"/>
              <a:t>｡</a:t>
            </a:r>
            <a:endParaRPr kumimoji="1" lang="ja-JP" altLang="en-US" dirty="0" smtClean="0"/>
          </a:p>
          <a:p>
            <a:pPr marL="457200" indent="-457200">
              <a:buFont typeface="+mj-lt"/>
              <a:buAutoNum type="arabicPeriod"/>
            </a:pPr>
            <a:r>
              <a:rPr lang="ja-JP" altLang="en-US" dirty="0" smtClean="0"/>
              <a:t>整形のためのスペース・改行・カンマを除く</a:t>
            </a:r>
            <a:r>
              <a:rPr lang="en-US" altLang="ja-JP" dirty="0" smtClean="0"/>
              <a:t>｡</a:t>
            </a:r>
            <a:endParaRPr lang="ja-JP" altLang="en-US" dirty="0" smtClean="0"/>
          </a:p>
          <a:p>
            <a:pPr marL="457200" indent="-457200">
              <a:buFont typeface="+mj-lt"/>
              <a:buAutoNum type="arabicPeriod"/>
            </a:pPr>
            <a:r>
              <a:rPr lang="ja-JP" altLang="en-US" dirty="0" smtClean="0"/>
              <a:t>年を西暦表記にする</a:t>
            </a:r>
            <a:r>
              <a:rPr lang="en-US" altLang="ja-JP" dirty="0" smtClean="0"/>
              <a:t>｡</a:t>
            </a:r>
          </a:p>
          <a:p>
            <a:pPr marL="457200" indent="-457200">
              <a:buFont typeface="+mj-lt"/>
              <a:buAutoNum type="arabicPeriod"/>
            </a:pPr>
            <a:r>
              <a:rPr lang="ja-JP" altLang="en-US" dirty="0" smtClean="0"/>
              <a:t>数値とタイトル以外が記載されたセルを整形する</a:t>
            </a:r>
            <a:r>
              <a:rPr lang="en-US" altLang="ja-JP" dirty="0" smtClean="0"/>
              <a:t>｡</a:t>
            </a:r>
            <a:endParaRPr lang="ja-JP" altLang="en-US" dirty="0" smtClean="0"/>
          </a:p>
          <a:p>
            <a:pPr marL="457200" indent="-457200">
              <a:buFont typeface="+mj-lt"/>
              <a:buAutoNum type="arabicPeriod"/>
            </a:pPr>
            <a:r>
              <a:rPr lang="ja-JP" altLang="en-US" dirty="0"/>
              <a:t>セルの結合を解除する。</a:t>
            </a:r>
          </a:p>
          <a:p>
            <a:pPr marL="457200" indent="-457200">
              <a:buFont typeface="+mj-lt"/>
              <a:buAutoNum type="arabicPeriod"/>
            </a:pPr>
            <a:r>
              <a:rPr lang="ja-JP" altLang="en-US" dirty="0"/>
              <a:t>省略されたセルをコピーする</a:t>
            </a:r>
            <a:r>
              <a:rPr lang="ja-JP" altLang="en-US" dirty="0" smtClean="0"/>
              <a:t>。</a:t>
            </a:r>
          </a:p>
          <a:p>
            <a:pPr marL="457200" indent="-457200">
              <a:buFont typeface="+mj-lt"/>
              <a:buAutoNum type="arabicPeriod"/>
            </a:pPr>
            <a:r>
              <a:rPr lang="ja-JP" altLang="en-US" dirty="0" smtClean="0"/>
              <a:t>タイトルを</a:t>
            </a:r>
            <a:r>
              <a:rPr lang="en-US" altLang="ja-JP" dirty="0" smtClean="0"/>
              <a:t>1</a:t>
            </a:r>
            <a:r>
              <a:rPr lang="ja-JP" altLang="en-US" dirty="0" smtClean="0"/>
              <a:t>行にまとめる。</a:t>
            </a:r>
          </a:p>
          <a:p>
            <a:pPr marL="457200" indent="-457200">
              <a:buFont typeface="+mj-lt"/>
              <a:buAutoNum type="arabicPeriod"/>
            </a:pPr>
            <a:r>
              <a:rPr lang="ja-JP" altLang="en-US" dirty="0" smtClean="0"/>
              <a:t>データの単位を明記する。</a:t>
            </a:r>
          </a:p>
          <a:p>
            <a:pPr marL="457200" indent="-457200">
              <a:buFont typeface="+mj-lt"/>
              <a:buAutoNum type="arabicPeriod"/>
            </a:pPr>
            <a:r>
              <a:rPr kumimoji="1" lang="ja-JP" altLang="en-US" dirty="0" smtClean="0"/>
              <a:t>単位や記数単位を別の行に移す。</a:t>
            </a:r>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23</a:t>
            </a:fld>
            <a:endParaRPr lang="en-US" altLang="ja-JP"/>
          </a:p>
        </p:txBody>
      </p:sp>
      <p:sp>
        <p:nvSpPr>
          <p:cNvPr id="8" name="テキスト ボックス 7"/>
          <p:cNvSpPr txBox="1"/>
          <p:nvPr/>
        </p:nvSpPr>
        <p:spPr>
          <a:xfrm>
            <a:off x="6681192" y="1010831"/>
            <a:ext cx="1497526" cy="307777"/>
          </a:xfrm>
          <a:prstGeom prst="rect">
            <a:avLst/>
          </a:prstGeom>
          <a:noFill/>
          <a:ln>
            <a:solidFill>
              <a:srgbClr val="FF0000"/>
            </a:solidFill>
          </a:ln>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4. </a:t>
            </a:r>
            <a:r>
              <a:rPr kumimoji="1" lang="ja-JP" altLang="en-US" sz="1400" dirty="0" smtClean="0">
                <a:solidFill>
                  <a:srgbClr val="FF0000"/>
                </a:solidFill>
                <a:latin typeface="ヒラギノ角ゴ ProN W6"/>
                <a:ea typeface="ヒラギノ角ゴ ProN W6"/>
                <a:cs typeface="ヒラギノ角ゴ ProN W6"/>
              </a:rPr>
              <a:t>タイトル除去</a:t>
            </a:r>
          </a:p>
        </p:txBody>
      </p:sp>
      <p:sp>
        <p:nvSpPr>
          <p:cNvPr id="10" name="テキスト ボックス 9"/>
          <p:cNvSpPr txBox="1"/>
          <p:nvPr/>
        </p:nvSpPr>
        <p:spPr>
          <a:xfrm>
            <a:off x="6537176" y="5517232"/>
            <a:ext cx="1138453" cy="307777"/>
          </a:xfrm>
          <a:prstGeom prst="rect">
            <a:avLst/>
          </a:prstGeom>
          <a:noFill/>
          <a:ln>
            <a:solidFill>
              <a:srgbClr val="FF0000"/>
            </a:solidFill>
          </a:ln>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4. </a:t>
            </a:r>
            <a:r>
              <a:rPr kumimoji="1" lang="ja-JP" altLang="en-US" sz="1400" dirty="0" smtClean="0">
                <a:solidFill>
                  <a:srgbClr val="FF0000"/>
                </a:solidFill>
                <a:latin typeface="ヒラギノ角ゴ ProN W6"/>
                <a:ea typeface="ヒラギノ角ゴ ProN W6"/>
                <a:cs typeface="ヒラギノ角ゴ ProN W6"/>
              </a:rPr>
              <a:t>脚注除去</a:t>
            </a:r>
          </a:p>
        </p:txBody>
      </p:sp>
      <p:sp>
        <p:nvSpPr>
          <p:cNvPr id="9" name="角丸四角形吹き出し 8"/>
          <p:cNvSpPr/>
          <p:nvPr/>
        </p:nvSpPr>
        <p:spPr bwMode="auto">
          <a:xfrm>
            <a:off x="7617295" y="2276872"/>
            <a:ext cx="1368153" cy="288032"/>
          </a:xfrm>
          <a:prstGeom prst="wedgeRoundRectCallout">
            <a:avLst>
              <a:gd name="adj1" fmla="val 17578"/>
              <a:gd name="adj2" fmla="val -98057"/>
              <a:gd name="adj3" fmla="val 16667"/>
            </a:avLst>
          </a:prstGeom>
          <a:solidFill>
            <a:schemeClr val="tx1"/>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en-US" altLang="ja-JP" sz="1400" dirty="0" smtClean="0">
                <a:solidFill>
                  <a:srgbClr val="FF0000"/>
                </a:solidFill>
                <a:latin typeface="ヒラギノ角ゴ ProN W6"/>
                <a:ea typeface="ヒラギノ角ゴ ProN W6"/>
                <a:cs typeface="ヒラギノ角ゴ ProN W6"/>
              </a:rPr>
              <a:t>4. </a:t>
            </a:r>
            <a:r>
              <a:rPr kumimoji="1" lang="ja-JP" altLang="en-US" sz="1400" dirty="0" smtClean="0">
                <a:solidFill>
                  <a:srgbClr val="FF0000"/>
                </a:solidFill>
                <a:latin typeface="ヒラギノ角ゴ ProN W6"/>
                <a:ea typeface="ヒラギノ角ゴ ProN W6"/>
                <a:cs typeface="ヒラギノ角ゴ ProN W6"/>
              </a:rPr>
              <a:t>ラベル除去</a:t>
            </a:r>
            <a:endParaRPr kumimoji="1" lang="ja-JP" altLang="en-US" sz="1400" dirty="0">
              <a:solidFill>
                <a:srgbClr val="FF0000"/>
              </a:solidFill>
              <a:latin typeface="ヒラギノ角ゴ ProN W6"/>
              <a:ea typeface="ヒラギノ角ゴ ProN W6"/>
              <a:cs typeface="ヒラギノ角ゴ ProN W6"/>
            </a:endParaRPr>
          </a:p>
        </p:txBody>
      </p:sp>
      <p:sp>
        <p:nvSpPr>
          <p:cNvPr id="12" name="角丸四角形吹き出し 11"/>
          <p:cNvSpPr/>
          <p:nvPr/>
        </p:nvSpPr>
        <p:spPr bwMode="auto">
          <a:xfrm>
            <a:off x="8409384" y="1010831"/>
            <a:ext cx="1368153" cy="288032"/>
          </a:xfrm>
          <a:prstGeom prst="wedgeRoundRectCallout">
            <a:avLst>
              <a:gd name="adj1" fmla="val -43879"/>
              <a:gd name="adj2" fmla="val 106288"/>
              <a:gd name="adj3" fmla="val 16667"/>
            </a:avLst>
          </a:prstGeom>
          <a:solidFill>
            <a:schemeClr val="tx1"/>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en-US" altLang="ja-JP" sz="1400" dirty="0" smtClean="0">
                <a:solidFill>
                  <a:srgbClr val="FF0000"/>
                </a:solidFill>
                <a:latin typeface="ヒラギノ角ゴ ProN W6"/>
                <a:ea typeface="ヒラギノ角ゴ ProN W6"/>
                <a:cs typeface="ヒラギノ角ゴ ProN W6"/>
              </a:rPr>
              <a:t>4. </a:t>
            </a:r>
            <a:r>
              <a:rPr kumimoji="1" lang="ja-JP" altLang="en-US" sz="1400" dirty="0" smtClean="0">
                <a:solidFill>
                  <a:srgbClr val="FF0000"/>
                </a:solidFill>
                <a:latin typeface="ヒラギノ角ゴ ProN W6"/>
                <a:ea typeface="ヒラギノ角ゴ ProN W6"/>
                <a:cs typeface="ヒラギノ角ゴ ProN W6"/>
              </a:rPr>
              <a:t>ラベル除去</a:t>
            </a:r>
            <a:endParaRPr kumimoji="1" lang="ja-JP" altLang="en-US" sz="1400" dirty="0">
              <a:solidFill>
                <a:srgbClr val="FF0000"/>
              </a:solidFill>
              <a:latin typeface="ヒラギノ角ゴ ProN W6"/>
              <a:ea typeface="ヒラギノ角ゴ ProN W6"/>
              <a:cs typeface="ヒラギノ角ゴ ProN W6"/>
            </a:endParaRPr>
          </a:p>
        </p:txBody>
      </p:sp>
      <p:sp>
        <p:nvSpPr>
          <p:cNvPr id="15" name="角丸四角形吹き出し 14"/>
          <p:cNvSpPr/>
          <p:nvPr/>
        </p:nvSpPr>
        <p:spPr bwMode="auto">
          <a:xfrm>
            <a:off x="5266770" y="1051445"/>
            <a:ext cx="1368153" cy="288032"/>
          </a:xfrm>
          <a:prstGeom prst="wedgeRoundRectCallout">
            <a:avLst>
              <a:gd name="adj1" fmla="val -23470"/>
              <a:gd name="adj2" fmla="val 114621"/>
              <a:gd name="adj3" fmla="val 16667"/>
            </a:avLst>
          </a:prstGeom>
          <a:solidFill>
            <a:schemeClr val="tx1"/>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en-US" altLang="ja-JP" sz="1400" dirty="0" smtClean="0">
                <a:solidFill>
                  <a:srgbClr val="FF0000"/>
                </a:solidFill>
                <a:latin typeface="ヒラギノ角ゴ ProN W6"/>
                <a:ea typeface="ヒラギノ角ゴ ProN W6"/>
                <a:cs typeface="ヒラギノ角ゴ ProN W6"/>
              </a:rPr>
              <a:t>3. </a:t>
            </a:r>
            <a:r>
              <a:rPr kumimoji="1" lang="ja-JP" altLang="en-US" sz="1400" dirty="0" smtClean="0">
                <a:solidFill>
                  <a:srgbClr val="FF0000"/>
                </a:solidFill>
                <a:latin typeface="ヒラギノ角ゴ ProN W6"/>
                <a:ea typeface="ヒラギノ角ゴ ProN W6"/>
                <a:cs typeface="ヒラギノ角ゴ ProN W6"/>
              </a:rPr>
              <a:t>西暦表記</a:t>
            </a:r>
            <a:endParaRPr kumimoji="1" lang="ja-JP" altLang="en-US" sz="1400" dirty="0">
              <a:solidFill>
                <a:srgbClr val="FF0000"/>
              </a:solidFill>
              <a:latin typeface="ヒラギノ角ゴ ProN W6"/>
              <a:ea typeface="ヒラギノ角ゴ ProN W6"/>
              <a:cs typeface="ヒラギノ角ゴ ProN W6"/>
            </a:endParaRPr>
          </a:p>
        </p:txBody>
      </p:sp>
      <p:sp>
        <p:nvSpPr>
          <p:cNvPr id="17" name="角丸四角形吹き出し 16"/>
          <p:cNvSpPr/>
          <p:nvPr/>
        </p:nvSpPr>
        <p:spPr bwMode="auto">
          <a:xfrm>
            <a:off x="5313040" y="4005064"/>
            <a:ext cx="1496266" cy="288032"/>
          </a:xfrm>
          <a:prstGeom prst="wedgeRoundRectCallout">
            <a:avLst>
              <a:gd name="adj1" fmla="val -59243"/>
              <a:gd name="adj2" fmla="val -87110"/>
              <a:gd name="adj3" fmla="val 16667"/>
            </a:avLst>
          </a:prstGeom>
          <a:solidFill>
            <a:schemeClr val="tx1"/>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en-US" altLang="ja-JP" sz="1400" dirty="0" smtClean="0">
                <a:solidFill>
                  <a:srgbClr val="FF0000"/>
                </a:solidFill>
                <a:latin typeface="ヒラギノ角ゴ ProN W6"/>
                <a:ea typeface="ヒラギノ角ゴ ProN W6"/>
                <a:cs typeface="ヒラギノ角ゴ ProN W6"/>
              </a:rPr>
              <a:t>2. </a:t>
            </a:r>
            <a:r>
              <a:rPr kumimoji="1" lang="ja-JP" altLang="en-US" sz="1400" dirty="0" smtClean="0">
                <a:solidFill>
                  <a:srgbClr val="FF0000"/>
                </a:solidFill>
                <a:latin typeface="ヒラギノ角ゴ ProN W6"/>
                <a:ea typeface="ヒラギノ角ゴ ProN W6"/>
                <a:cs typeface="ヒラギノ角ゴ ProN W6"/>
              </a:rPr>
              <a:t>スペース除去</a:t>
            </a:r>
            <a:endParaRPr kumimoji="1" lang="ja-JP" altLang="en-US" sz="1400" dirty="0">
              <a:solidFill>
                <a:srgbClr val="FF0000"/>
              </a:solidFill>
              <a:latin typeface="ヒラギノ角ゴ ProN W6"/>
              <a:ea typeface="ヒラギノ角ゴ ProN W6"/>
              <a:cs typeface="ヒラギノ角ゴ ProN W6"/>
            </a:endParaRPr>
          </a:p>
        </p:txBody>
      </p:sp>
      <p:sp>
        <p:nvSpPr>
          <p:cNvPr id="18" name="角丸四角形吹き出し 17"/>
          <p:cNvSpPr/>
          <p:nvPr/>
        </p:nvSpPr>
        <p:spPr bwMode="auto">
          <a:xfrm>
            <a:off x="6249144" y="1988840"/>
            <a:ext cx="1187711" cy="288032"/>
          </a:xfrm>
          <a:prstGeom prst="wedgeRoundRectCallout">
            <a:avLst>
              <a:gd name="adj1" fmla="val 17578"/>
              <a:gd name="adj2" fmla="val -98057"/>
              <a:gd name="adj3" fmla="val 16667"/>
            </a:avLst>
          </a:prstGeom>
          <a:solidFill>
            <a:schemeClr val="tx1"/>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en-US" altLang="ja-JP" sz="1400" dirty="0" smtClean="0">
                <a:solidFill>
                  <a:srgbClr val="FF0000"/>
                </a:solidFill>
                <a:latin typeface="ヒラギノ角ゴ ProN W6"/>
                <a:ea typeface="ヒラギノ角ゴ ProN W6"/>
                <a:cs typeface="ヒラギノ角ゴ ProN W6"/>
              </a:rPr>
              <a:t>8. </a:t>
            </a:r>
            <a:r>
              <a:rPr kumimoji="1" lang="ja-JP" altLang="en-US" sz="1400" dirty="0" smtClean="0">
                <a:solidFill>
                  <a:srgbClr val="FF0000"/>
                </a:solidFill>
                <a:latin typeface="ヒラギノ角ゴ ProN W6"/>
                <a:ea typeface="ヒラギノ角ゴ ProN W6"/>
                <a:cs typeface="ヒラギノ角ゴ ProN W6"/>
              </a:rPr>
              <a:t>単位記載</a:t>
            </a:r>
            <a:endParaRPr kumimoji="1" lang="ja-JP" altLang="en-US" sz="1400" dirty="0">
              <a:solidFill>
                <a:srgbClr val="FF0000"/>
              </a:solidFill>
              <a:latin typeface="ヒラギノ角ゴ ProN W6"/>
              <a:ea typeface="ヒラギノ角ゴ ProN W6"/>
              <a:cs typeface="ヒラギノ角ゴ ProN W6"/>
            </a:endParaRPr>
          </a:p>
        </p:txBody>
      </p:sp>
      <p:sp>
        <p:nvSpPr>
          <p:cNvPr id="20" name="角丸四角形吹き出し 19"/>
          <p:cNvSpPr/>
          <p:nvPr/>
        </p:nvSpPr>
        <p:spPr bwMode="auto">
          <a:xfrm>
            <a:off x="7251048" y="5229200"/>
            <a:ext cx="1496266" cy="288032"/>
          </a:xfrm>
          <a:prstGeom prst="wedgeRoundRectCallout">
            <a:avLst>
              <a:gd name="adj1" fmla="val -59243"/>
              <a:gd name="adj2" fmla="val -87110"/>
              <a:gd name="adj3" fmla="val 16667"/>
            </a:avLst>
          </a:prstGeom>
          <a:solidFill>
            <a:schemeClr val="tx1"/>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en-US" altLang="ja-JP" sz="1400" dirty="0" smtClean="0">
                <a:solidFill>
                  <a:srgbClr val="FF0000"/>
                </a:solidFill>
                <a:latin typeface="ヒラギノ角ゴ ProN W6"/>
                <a:ea typeface="ヒラギノ角ゴ ProN W6"/>
                <a:cs typeface="ヒラギノ角ゴ ProN W6"/>
              </a:rPr>
              <a:t>2. </a:t>
            </a:r>
            <a:r>
              <a:rPr kumimoji="1" lang="ja-JP" altLang="en-US" sz="1400" dirty="0" smtClean="0">
                <a:solidFill>
                  <a:srgbClr val="FF0000"/>
                </a:solidFill>
                <a:latin typeface="ヒラギノ角ゴ ProN W6"/>
                <a:ea typeface="ヒラギノ角ゴ ProN W6"/>
                <a:cs typeface="ヒラギノ角ゴ ProN W6"/>
              </a:rPr>
              <a:t>カンマ除去</a:t>
            </a:r>
            <a:endParaRPr kumimoji="1" lang="ja-JP" altLang="en-US" sz="1400" dirty="0">
              <a:solidFill>
                <a:srgbClr val="FF0000"/>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373655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表形式データをレベル</a:t>
            </a:r>
            <a:r>
              <a:rPr kumimoji="1" lang="en-US" altLang="ja-JP" dirty="0" smtClean="0"/>
              <a:t>2</a:t>
            </a:r>
            <a:r>
              <a:rPr kumimoji="1" lang="ja-JP" altLang="en-US" dirty="0" smtClean="0"/>
              <a:t>にするための手順</a:t>
            </a:r>
            <a:endParaRPr kumimoji="1" lang="ja-JP" altLang="en-US" dirty="0"/>
          </a:p>
        </p:txBody>
      </p:sp>
      <p:sp>
        <p:nvSpPr>
          <p:cNvPr id="3" name="コンテンツ プレースホルダー 2"/>
          <p:cNvSpPr>
            <a:spLocks noGrp="1"/>
          </p:cNvSpPr>
          <p:nvPr>
            <p:ph idx="1"/>
          </p:nvPr>
        </p:nvSpPr>
        <p:spPr>
          <a:xfrm>
            <a:off x="351414" y="1143001"/>
            <a:ext cx="9282106" cy="2862063"/>
          </a:xfrm>
        </p:spPr>
        <p:txBody>
          <a:bodyPr/>
          <a:lstStyle/>
          <a:p>
            <a:pPr marL="457200" indent="-457200"/>
            <a:r>
              <a:rPr kumimoji="1" lang="en-US" altLang="ja-JP" dirty="0" smtClean="0"/>
              <a:t>[</a:t>
            </a:r>
            <a:r>
              <a:rPr kumimoji="1" lang="ja-JP" altLang="en-US" dirty="0" smtClean="0"/>
              <a:t>資料</a:t>
            </a:r>
            <a:r>
              <a:rPr kumimoji="1" lang="en-US" altLang="ja-JP" dirty="0" smtClean="0"/>
              <a:t>3-5][</a:t>
            </a:r>
            <a:r>
              <a:rPr kumimoji="1" lang="ja-JP" altLang="en-US" dirty="0" smtClean="0"/>
              <a:t>資料</a:t>
            </a:r>
            <a:r>
              <a:rPr lang="en-US" altLang="ja-JP" dirty="0" smtClean="0"/>
              <a:t>3-6]</a:t>
            </a:r>
            <a:r>
              <a:rPr kumimoji="1" lang="ja-JP" altLang="en-US" dirty="0" smtClean="0"/>
              <a:t>に基づき、タイトルの前にヘッダを追加する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24</a:t>
            </a:fld>
            <a:endParaRPr lang="en-US" altLang="ja-JP"/>
          </a:p>
        </p:txBody>
      </p:sp>
      <p:sp>
        <p:nvSpPr>
          <p:cNvPr id="6" name="右矢印 5"/>
          <p:cNvSpPr/>
          <p:nvPr/>
        </p:nvSpPr>
        <p:spPr bwMode="auto">
          <a:xfrm>
            <a:off x="3467529" y="2951001"/>
            <a:ext cx="511998" cy="405991"/>
          </a:xfrm>
          <a:prstGeom prst="rightArrow">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右矢印 11"/>
          <p:cNvSpPr/>
          <p:nvPr/>
        </p:nvSpPr>
        <p:spPr bwMode="auto">
          <a:xfrm>
            <a:off x="6341367" y="4327607"/>
            <a:ext cx="312352" cy="405991"/>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472972" y="1442189"/>
            <a:ext cx="2701381" cy="276999"/>
          </a:xfrm>
          <a:prstGeom prst="rect">
            <a:avLst/>
          </a:prstGeom>
          <a:noFill/>
        </p:spPr>
        <p:txBody>
          <a:bodyPr wrap="none" rtlCol="0">
            <a:spAutoFit/>
          </a:bodyPr>
          <a:lstStyle/>
          <a:p>
            <a:pPr algn="l"/>
            <a:r>
              <a:rPr kumimoji="1" lang="en-US" altLang="ja-JP" sz="1200" dirty="0" smtClean="0">
                <a:solidFill>
                  <a:schemeClr val="bg2"/>
                </a:solidFill>
                <a:latin typeface="ヒラギノ角ゴ ProN W6"/>
                <a:ea typeface="ヒラギノ角ゴ ProN W6"/>
                <a:cs typeface="ヒラギノ角ゴ ProN W6"/>
              </a:rPr>
              <a:t>1. </a:t>
            </a:r>
            <a:r>
              <a:rPr kumimoji="1" lang="ja-JP" altLang="en-US" sz="1200" dirty="0" smtClean="0">
                <a:solidFill>
                  <a:schemeClr val="bg2"/>
                </a:solidFill>
                <a:latin typeface="ヒラギノ角ゴ ProN W6"/>
                <a:ea typeface="ヒラギノ角ゴ ProN W6"/>
                <a:cs typeface="ヒラギノ角ゴ ProN W6"/>
              </a:rPr>
              <a:t> レベル</a:t>
            </a:r>
            <a:r>
              <a:rPr kumimoji="1" lang="en-US" altLang="ja-JP" sz="1200" dirty="0" smtClean="0">
                <a:solidFill>
                  <a:schemeClr val="bg2"/>
                </a:solidFill>
                <a:latin typeface="ヒラギノ角ゴ ProN W6"/>
                <a:ea typeface="ヒラギノ角ゴ ProN W6"/>
                <a:cs typeface="ヒラギノ角ゴ ProN W6"/>
              </a:rPr>
              <a:t>1</a:t>
            </a:r>
            <a:r>
              <a:rPr kumimoji="1" lang="ja-JP" altLang="en-US" sz="1200" dirty="0" smtClean="0">
                <a:solidFill>
                  <a:schemeClr val="bg2"/>
                </a:solidFill>
                <a:latin typeface="ヒラギノ角ゴ ProN W6"/>
                <a:ea typeface="ヒラギノ角ゴ ProN W6"/>
                <a:cs typeface="ヒラギノ角ゴ ProN W6"/>
              </a:rPr>
              <a:t>に準拠する表形式データ</a:t>
            </a:r>
          </a:p>
        </p:txBody>
      </p:sp>
      <p:sp>
        <p:nvSpPr>
          <p:cNvPr id="14" name="テキスト ボックス 13"/>
          <p:cNvSpPr txBox="1"/>
          <p:nvPr/>
        </p:nvSpPr>
        <p:spPr>
          <a:xfrm>
            <a:off x="4886261" y="1442189"/>
            <a:ext cx="1309974" cy="276999"/>
          </a:xfrm>
          <a:prstGeom prst="rect">
            <a:avLst/>
          </a:prstGeom>
          <a:noFill/>
        </p:spPr>
        <p:txBody>
          <a:bodyPr wrap="none" rtlCol="0">
            <a:spAutoFit/>
          </a:bodyPr>
          <a:lstStyle/>
          <a:p>
            <a:pPr algn="l"/>
            <a:r>
              <a:rPr kumimoji="1" lang="en-US" altLang="ja-JP" sz="1200" dirty="0" smtClean="0">
                <a:solidFill>
                  <a:schemeClr val="bg2"/>
                </a:solidFill>
                <a:latin typeface="ヒラギノ角ゴ ProN W6"/>
                <a:ea typeface="ヒラギノ角ゴ ProN W6"/>
                <a:cs typeface="ヒラギノ角ゴ ProN W6"/>
              </a:rPr>
              <a:t>2. </a:t>
            </a:r>
            <a:r>
              <a:rPr kumimoji="1" lang="ja-JP" altLang="en-US" sz="1200" dirty="0" smtClean="0">
                <a:solidFill>
                  <a:schemeClr val="bg2"/>
                </a:solidFill>
                <a:latin typeface="ヒラギノ角ゴ ProN W6"/>
                <a:ea typeface="ヒラギノ角ゴ ProN W6"/>
                <a:cs typeface="ヒラギノ角ゴ ProN W6"/>
              </a:rPr>
              <a:t>ヘッダを追加</a:t>
            </a:r>
          </a:p>
        </p:txBody>
      </p:sp>
      <p:sp>
        <p:nvSpPr>
          <p:cNvPr id="15" name="テキスト ボックス 14"/>
          <p:cNvSpPr txBox="1"/>
          <p:nvPr/>
        </p:nvSpPr>
        <p:spPr>
          <a:xfrm>
            <a:off x="7404694" y="6109662"/>
            <a:ext cx="1508746" cy="276999"/>
          </a:xfrm>
          <a:prstGeom prst="rect">
            <a:avLst/>
          </a:prstGeom>
          <a:noFill/>
        </p:spPr>
        <p:txBody>
          <a:bodyPr wrap="none" rtlCol="0">
            <a:spAutoFit/>
          </a:bodyPr>
          <a:lstStyle/>
          <a:p>
            <a:pPr algn="l"/>
            <a:r>
              <a:rPr kumimoji="1" lang="en-US" altLang="ja-JP" sz="1200" dirty="0" smtClean="0">
                <a:solidFill>
                  <a:schemeClr val="bg2"/>
                </a:solidFill>
                <a:latin typeface="ヒラギノ角ゴ ProN W6"/>
                <a:ea typeface="ヒラギノ角ゴ ProN W6"/>
                <a:cs typeface="ヒラギノ角ゴ ProN W6"/>
              </a:rPr>
              <a:t>3. CSV</a:t>
            </a:r>
            <a:r>
              <a:rPr kumimoji="1" lang="ja-JP" altLang="en-US" sz="1200" dirty="0" smtClean="0">
                <a:solidFill>
                  <a:schemeClr val="bg2"/>
                </a:solidFill>
                <a:latin typeface="ヒラギノ角ゴ ProN W6"/>
                <a:ea typeface="ヒラギノ角ゴ ProN W6"/>
                <a:cs typeface="ヒラギノ角ゴ ProN W6"/>
              </a:rPr>
              <a:t>形式で出力</a:t>
            </a:r>
          </a:p>
        </p:txBody>
      </p:sp>
      <p:sp>
        <p:nvSpPr>
          <p:cNvPr id="9" name="曲折矢印 8"/>
          <p:cNvSpPr/>
          <p:nvPr/>
        </p:nvSpPr>
        <p:spPr bwMode="auto">
          <a:xfrm rot="5400000">
            <a:off x="7859220" y="2525840"/>
            <a:ext cx="1100328" cy="1004690"/>
          </a:xfrm>
          <a:prstGeom prst="bentArrow">
            <a:avLst>
              <a:gd name="adj1" fmla="val 34949"/>
              <a:gd name="adj2" fmla="val 34120"/>
              <a:gd name="adj3" fmla="val 25000"/>
              <a:gd name="adj4" fmla="val 43750"/>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pic>
        <p:nvPicPr>
          <p:cNvPr id="17" name="図 16"/>
          <p:cNvPicPr/>
          <p:nvPr/>
        </p:nvPicPr>
        <p:blipFill>
          <a:blip r:embed="rId2">
            <a:extLst>
              <a:ext uri="{28A0092B-C50C-407E-A947-70E740481C1C}">
                <a14:useLocalDpi xmlns:a14="http://schemas.microsoft.com/office/drawing/2010/main" val="0"/>
              </a:ext>
            </a:extLst>
          </a:blip>
          <a:srcRect/>
          <a:stretch>
            <a:fillRect/>
          </a:stretch>
        </p:blipFill>
        <p:spPr bwMode="auto">
          <a:xfrm>
            <a:off x="128464" y="1685557"/>
            <a:ext cx="3471766" cy="4392488"/>
          </a:xfrm>
          <a:prstGeom prst="rect">
            <a:avLst/>
          </a:prstGeom>
          <a:noFill/>
          <a:ln>
            <a:noFill/>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526" y="1695773"/>
            <a:ext cx="3720301" cy="438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bwMode="auto">
          <a:xfrm>
            <a:off x="3979526" y="1685557"/>
            <a:ext cx="3665999" cy="1095371"/>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0" name="テキスト ボックス 9"/>
          <p:cNvSpPr txBox="1"/>
          <p:nvPr/>
        </p:nvSpPr>
        <p:spPr>
          <a:xfrm>
            <a:off x="5385049" y="3578349"/>
            <a:ext cx="4520952" cy="2862322"/>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l"/>
            <a:r>
              <a:rPr kumimoji="1" lang="en-US" altLang="zh-TW" sz="600" dirty="0">
                <a:solidFill>
                  <a:schemeClr val="bg2"/>
                </a:solidFill>
                <a:latin typeface="ヒラギノ角ゴ ProN W6"/>
                <a:ea typeface="ヒラギノ角ゴ ProN W6"/>
                <a:cs typeface="ヒラギノ角ゴ ProN W6"/>
              </a:rPr>
              <a:t>@Caption,</a:t>
            </a:r>
            <a:r>
              <a:rPr kumimoji="1" lang="zh-TW" altLang="en-US" sz="600" dirty="0">
                <a:solidFill>
                  <a:schemeClr val="bg2"/>
                </a:solidFill>
                <a:latin typeface="ヒラギノ角ゴ ProN W6"/>
                <a:ea typeface="ヒラギノ角ゴ ProN W6"/>
                <a:cs typeface="ヒラギノ角ゴ ProN W6"/>
              </a:rPr>
              <a:t>都道府県別人口と人口増加率</a:t>
            </a:r>
            <a:r>
              <a:rPr kumimoji="1" lang="en-US" altLang="zh-TW" sz="600" dirty="0">
                <a:solidFill>
                  <a:schemeClr val="bg2"/>
                </a:solidFill>
                <a:latin typeface="ヒラギノ角ゴ ProN W6"/>
                <a:ea typeface="ヒラギノ角ゴ ProN W6"/>
                <a:cs typeface="ヒラギノ角ゴ ProN W6"/>
              </a:rPr>
              <a:t>,</a:t>
            </a:r>
            <a:r>
              <a:rPr kumimoji="1" lang="en-US" altLang="zh-TW" sz="600" dirty="0" err="1">
                <a:solidFill>
                  <a:schemeClr val="bg2"/>
                </a:solidFill>
                <a:latin typeface="ヒラギノ角ゴ ProN W6"/>
                <a:ea typeface="ヒラギノ角ゴ ProN W6"/>
                <a:cs typeface="ヒラギノ角ゴ ProN W6"/>
              </a:rPr>
              <a:t>ja</a:t>
            </a:r>
            <a:r>
              <a:rPr kumimoji="1" lang="en-US" altLang="zh-TW" sz="600" dirty="0">
                <a:solidFill>
                  <a:schemeClr val="bg2"/>
                </a:solidFill>
                <a:latin typeface="ヒラギノ角ゴ ProN W6"/>
                <a:ea typeface="ヒラギノ角ゴ ProN W6"/>
                <a:cs typeface="ヒラギノ角ゴ ProN W6"/>
              </a:rPr>
              <a:t>,,,,,,</a:t>
            </a:r>
          </a:p>
          <a:p>
            <a:pPr algn="l"/>
            <a:r>
              <a:rPr kumimoji="1" lang="en-US" altLang="zh-TW" sz="600" dirty="0">
                <a:solidFill>
                  <a:schemeClr val="bg2"/>
                </a:solidFill>
                <a:latin typeface="ヒラギノ角ゴ ProN W6"/>
                <a:ea typeface="ヒラギノ角ゴ ProN W6"/>
                <a:cs typeface="ヒラギノ角ゴ ProN W6"/>
              </a:rPr>
              <a:t>@Creator,</a:t>
            </a:r>
            <a:r>
              <a:rPr kumimoji="1" lang="zh-TW" altLang="en-US" sz="600" dirty="0">
                <a:solidFill>
                  <a:schemeClr val="bg2"/>
                </a:solidFill>
                <a:latin typeface="ヒラギノ角ゴ ProN W6"/>
                <a:ea typeface="ヒラギノ角ゴ ProN W6"/>
                <a:cs typeface="ヒラギノ角ゴ ProN W6"/>
              </a:rPr>
              <a:t>総務省統計局</a:t>
            </a:r>
            <a:r>
              <a:rPr kumimoji="1" lang="en-US" altLang="zh-TW" sz="600" dirty="0">
                <a:solidFill>
                  <a:schemeClr val="bg2"/>
                </a:solidFill>
                <a:latin typeface="ヒラギノ角ゴ ProN W6"/>
                <a:ea typeface="ヒラギノ角ゴ ProN W6"/>
                <a:cs typeface="ヒラギノ角ゴ ProN W6"/>
              </a:rPr>
              <a:t>,</a:t>
            </a:r>
            <a:r>
              <a:rPr kumimoji="1" lang="en-US" altLang="zh-TW" sz="600" dirty="0" err="1">
                <a:solidFill>
                  <a:schemeClr val="bg2"/>
                </a:solidFill>
                <a:latin typeface="ヒラギノ角ゴ ProN W6"/>
                <a:ea typeface="ヒラギノ角ゴ ProN W6"/>
                <a:cs typeface="ヒラギノ角ゴ ProN W6"/>
              </a:rPr>
              <a:t>ja</a:t>
            </a:r>
            <a:r>
              <a:rPr kumimoji="1" lang="en-US" altLang="zh-TW" sz="600" dirty="0">
                <a:solidFill>
                  <a:schemeClr val="bg2"/>
                </a:solidFill>
                <a:latin typeface="ヒラギノ角ゴ ProN W6"/>
                <a:ea typeface="ヒラギノ角ゴ ProN W6"/>
                <a:cs typeface="ヒラギノ角ゴ ProN W6"/>
              </a:rPr>
              <a:t>,,,,,,</a:t>
            </a:r>
          </a:p>
          <a:p>
            <a:pPr algn="l"/>
            <a:r>
              <a:rPr kumimoji="1" lang="en-US" altLang="zh-TW" sz="600" dirty="0">
                <a:solidFill>
                  <a:schemeClr val="bg2"/>
                </a:solidFill>
                <a:latin typeface="ヒラギノ角ゴ ProN W6"/>
                <a:ea typeface="ヒラギノ角ゴ ProN W6"/>
                <a:cs typeface="ヒラギノ角ゴ ProN W6"/>
              </a:rPr>
              <a:t>@Date,2010-10-01,,,,,,,</a:t>
            </a:r>
          </a:p>
          <a:p>
            <a:pPr algn="l"/>
            <a:r>
              <a:rPr kumimoji="1" lang="en-US" altLang="zh-TW" sz="600" dirty="0">
                <a:solidFill>
                  <a:schemeClr val="bg2"/>
                </a:solidFill>
                <a:latin typeface="ヒラギノ角ゴ ProN W6"/>
                <a:ea typeface="ヒラギノ角ゴ ProN W6"/>
                <a:cs typeface="ヒラギノ角ゴ ProN W6"/>
              </a:rPr>
              <a:t>@</a:t>
            </a:r>
            <a:r>
              <a:rPr kumimoji="1" lang="en-US" altLang="zh-TW" sz="600" dirty="0" err="1">
                <a:solidFill>
                  <a:schemeClr val="bg2"/>
                </a:solidFill>
                <a:latin typeface="ヒラギノ角ゴ ProN W6"/>
                <a:ea typeface="ヒラギノ角ゴ ProN W6"/>
                <a:cs typeface="ヒラギノ角ゴ ProN W6"/>
              </a:rPr>
              <a:t>Language,ja</a:t>
            </a:r>
            <a:r>
              <a:rPr kumimoji="1" lang="en-US" altLang="zh-TW" sz="600" dirty="0">
                <a:solidFill>
                  <a:schemeClr val="bg2"/>
                </a:solidFill>
                <a:latin typeface="ヒラギノ角ゴ ProN W6"/>
                <a:ea typeface="ヒラギノ角ゴ ProN W6"/>
                <a:cs typeface="ヒラギノ角ゴ ProN W6"/>
              </a:rPr>
              <a:t>,,,,,,,</a:t>
            </a:r>
          </a:p>
          <a:p>
            <a:pPr algn="l"/>
            <a:r>
              <a:rPr kumimoji="1" lang="en-US" altLang="zh-TW" sz="600" dirty="0">
                <a:solidFill>
                  <a:schemeClr val="bg2"/>
                </a:solidFill>
                <a:latin typeface="ヒラギノ角ゴ ProN W6"/>
                <a:ea typeface="ヒラギノ角ゴ ProN W6"/>
                <a:cs typeface="ヒラギノ角ゴ ProN W6"/>
              </a:rPr>
              <a:t>@@</a:t>
            </a:r>
            <a:r>
              <a:rPr kumimoji="1" lang="en-US" altLang="zh-TW" sz="600" dirty="0" err="1">
                <a:solidFill>
                  <a:schemeClr val="bg2"/>
                </a:solidFill>
                <a:latin typeface="ヒラギノ角ゴ ProN W6"/>
                <a:ea typeface="ヒラギノ角ゴ ProN W6"/>
                <a:cs typeface="ヒラギノ角ゴ ProN W6"/>
              </a:rPr>
              <a:t>Title,ja</a:t>
            </a:r>
            <a:r>
              <a:rPr kumimoji="1" lang="en-US" altLang="zh-TW" sz="600" dirty="0">
                <a:solidFill>
                  <a:schemeClr val="bg2"/>
                </a:solidFill>
                <a:latin typeface="ヒラギノ角ゴ ProN W6"/>
                <a:ea typeface="ヒラギノ角ゴ ProN W6"/>
                <a:cs typeface="ヒラギノ角ゴ ProN W6"/>
              </a:rPr>
              <a:t>,,,,,,,</a:t>
            </a:r>
          </a:p>
          <a:p>
            <a:pPr algn="l"/>
            <a:r>
              <a:rPr kumimoji="1" lang="zh-TW" altLang="en-US" sz="600" dirty="0">
                <a:solidFill>
                  <a:schemeClr val="bg2"/>
                </a:solidFill>
                <a:latin typeface="ヒラギノ角ゴ ProN W6"/>
                <a:ea typeface="ヒラギノ角ゴ ProN W6"/>
                <a:cs typeface="ヒラギノ角ゴ ProN W6"/>
              </a:rPr>
              <a:t>都道府県</a:t>
            </a:r>
            <a:r>
              <a:rPr kumimoji="1" lang="en-US" altLang="zh-TW" sz="600" dirty="0">
                <a:solidFill>
                  <a:schemeClr val="bg2"/>
                </a:solidFill>
                <a:latin typeface="ヒラギノ角ゴ ProN W6"/>
                <a:ea typeface="ヒラギノ角ゴ ProN W6"/>
                <a:cs typeface="ヒラギノ角ゴ ProN W6"/>
              </a:rPr>
              <a:t>,2000</a:t>
            </a:r>
            <a:r>
              <a:rPr kumimoji="1" lang="zh-TW" altLang="en-US" sz="600" dirty="0">
                <a:solidFill>
                  <a:schemeClr val="bg2"/>
                </a:solidFill>
                <a:latin typeface="ヒラギノ角ゴ ProN W6"/>
                <a:ea typeface="ヒラギノ角ゴ ProN W6"/>
                <a:cs typeface="ヒラギノ角ゴ ProN W6"/>
              </a:rPr>
              <a:t>年の人口</a:t>
            </a:r>
            <a:r>
              <a:rPr kumimoji="1" lang="en-US" altLang="zh-TW" sz="600" dirty="0">
                <a:solidFill>
                  <a:schemeClr val="bg2"/>
                </a:solidFill>
                <a:latin typeface="ヒラギノ角ゴ ProN W6"/>
                <a:ea typeface="ヒラギノ角ゴ ProN W6"/>
                <a:cs typeface="ヒラギノ角ゴ ProN W6"/>
              </a:rPr>
              <a:t>,2005</a:t>
            </a:r>
            <a:r>
              <a:rPr kumimoji="1" lang="zh-TW" altLang="en-US" sz="600" dirty="0">
                <a:solidFill>
                  <a:schemeClr val="bg2"/>
                </a:solidFill>
                <a:latin typeface="ヒラギノ角ゴ ProN W6"/>
                <a:ea typeface="ヒラギノ角ゴ ProN W6"/>
                <a:cs typeface="ヒラギノ角ゴ ProN W6"/>
              </a:rPr>
              <a:t>年の人口</a:t>
            </a:r>
            <a:r>
              <a:rPr kumimoji="1" lang="en-US" altLang="zh-TW" sz="600" dirty="0">
                <a:solidFill>
                  <a:schemeClr val="bg2"/>
                </a:solidFill>
                <a:latin typeface="ヒラギノ角ゴ ProN W6"/>
                <a:ea typeface="ヒラギノ角ゴ ProN W6"/>
                <a:cs typeface="ヒラギノ角ゴ ProN W6"/>
              </a:rPr>
              <a:t>,2005</a:t>
            </a:r>
            <a:r>
              <a:rPr kumimoji="1" lang="zh-TW" altLang="en-US" sz="600" dirty="0">
                <a:solidFill>
                  <a:schemeClr val="bg2"/>
                </a:solidFill>
                <a:latin typeface="ヒラギノ角ゴ ProN W6"/>
                <a:ea typeface="ヒラギノ角ゴ ProN W6"/>
                <a:cs typeface="ヒラギノ角ゴ ProN W6"/>
              </a:rPr>
              <a:t>年の人口集中地区の人口</a:t>
            </a:r>
            <a:r>
              <a:rPr kumimoji="1" lang="en-US" altLang="zh-TW" sz="600" dirty="0">
                <a:solidFill>
                  <a:schemeClr val="bg2"/>
                </a:solidFill>
                <a:latin typeface="ヒラギノ角ゴ ProN W6"/>
                <a:ea typeface="ヒラギノ角ゴ ProN W6"/>
                <a:cs typeface="ヒラギノ角ゴ ProN W6"/>
              </a:rPr>
              <a:t>,2000</a:t>
            </a:r>
            <a:r>
              <a:rPr kumimoji="1" lang="zh-TW" altLang="en-US" sz="600" dirty="0">
                <a:solidFill>
                  <a:schemeClr val="bg2"/>
                </a:solidFill>
                <a:latin typeface="ヒラギノ角ゴ ProN W6"/>
                <a:ea typeface="ヒラギノ角ゴ ProN W6"/>
                <a:cs typeface="ヒラギノ角ゴ ProN W6"/>
              </a:rPr>
              <a:t>～</a:t>
            </a:r>
            <a:r>
              <a:rPr kumimoji="1" lang="en-US" altLang="zh-TW" sz="600" dirty="0">
                <a:solidFill>
                  <a:schemeClr val="bg2"/>
                </a:solidFill>
                <a:latin typeface="ヒラギノ角ゴ ProN W6"/>
                <a:ea typeface="ヒラギノ角ゴ ProN W6"/>
                <a:cs typeface="ヒラギノ角ゴ ProN W6"/>
              </a:rPr>
              <a:t>2005</a:t>
            </a:r>
            <a:r>
              <a:rPr kumimoji="1" lang="zh-TW" altLang="en-US" sz="600" dirty="0">
                <a:solidFill>
                  <a:schemeClr val="bg2"/>
                </a:solidFill>
                <a:latin typeface="ヒラギノ角ゴ ProN W6"/>
                <a:ea typeface="ヒラギノ角ゴ ProN W6"/>
                <a:cs typeface="ヒラギノ角ゴ ProN W6"/>
              </a:rPr>
              <a:t>年の人口増減率</a:t>
            </a:r>
            <a:r>
              <a:rPr kumimoji="1" lang="en-US" altLang="zh-TW" sz="600" dirty="0">
                <a:solidFill>
                  <a:schemeClr val="bg2"/>
                </a:solidFill>
                <a:latin typeface="ヒラギノ角ゴ ProN W6"/>
                <a:ea typeface="ヒラギノ角ゴ ProN W6"/>
                <a:cs typeface="ヒラギノ角ゴ ProN W6"/>
              </a:rPr>
              <a:t>,2010</a:t>
            </a:r>
            <a:r>
              <a:rPr kumimoji="1" lang="zh-TW" altLang="en-US" sz="600" dirty="0">
                <a:solidFill>
                  <a:schemeClr val="bg2"/>
                </a:solidFill>
                <a:latin typeface="ヒラギノ角ゴ ProN W6"/>
                <a:ea typeface="ヒラギノ角ゴ ProN W6"/>
                <a:cs typeface="ヒラギノ角ゴ ProN W6"/>
              </a:rPr>
              <a:t>年の人口</a:t>
            </a:r>
            <a:r>
              <a:rPr kumimoji="1" lang="en-US" altLang="zh-TW" sz="600" dirty="0">
                <a:solidFill>
                  <a:schemeClr val="bg2"/>
                </a:solidFill>
                <a:latin typeface="ヒラギノ角ゴ ProN W6"/>
                <a:ea typeface="ヒラギノ角ゴ ProN W6"/>
                <a:cs typeface="ヒラギノ角ゴ ProN W6"/>
              </a:rPr>
              <a:t>,2010</a:t>
            </a:r>
            <a:r>
              <a:rPr kumimoji="1" lang="zh-TW" altLang="en-US" sz="600" dirty="0">
                <a:solidFill>
                  <a:schemeClr val="bg2"/>
                </a:solidFill>
                <a:latin typeface="ヒラギノ角ゴ ProN W6"/>
                <a:ea typeface="ヒラギノ角ゴ ProN W6"/>
                <a:cs typeface="ヒラギノ角ゴ ProN W6"/>
              </a:rPr>
              <a:t>年の人口性比（女性</a:t>
            </a:r>
            <a:r>
              <a:rPr kumimoji="1" lang="en-US" altLang="zh-TW" sz="600" dirty="0">
                <a:solidFill>
                  <a:schemeClr val="bg2"/>
                </a:solidFill>
                <a:latin typeface="ヒラギノ角ゴ ProN W6"/>
                <a:ea typeface="ヒラギノ角ゴ ProN W6"/>
                <a:cs typeface="ヒラギノ角ゴ ProN W6"/>
              </a:rPr>
              <a:t>100</a:t>
            </a:r>
            <a:r>
              <a:rPr kumimoji="1" lang="zh-TW" altLang="en-US" sz="600" dirty="0">
                <a:solidFill>
                  <a:schemeClr val="bg2"/>
                </a:solidFill>
                <a:latin typeface="ヒラギノ角ゴ ProN W6"/>
                <a:ea typeface="ヒラギノ角ゴ ProN W6"/>
                <a:cs typeface="ヒラギノ角ゴ ProN W6"/>
              </a:rPr>
              <a:t>に対する男性）</a:t>
            </a:r>
            <a:r>
              <a:rPr kumimoji="1" lang="en-US" altLang="zh-TW" sz="600" dirty="0">
                <a:solidFill>
                  <a:schemeClr val="bg2"/>
                </a:solidFill>
                <a:latin typeface="ヒラギノ角ゴ ProN W6"/>
                <a:ea typeface="ヒラギノ角ゴ ProN W6"/>
                <a:cs typeface="ヒラギノ角ゴ ProN W6"/>
              </a:rPr>
              <a:t>,2010</a:t>
            </a:r>
            <a:r>
              <a:rPr kumimoji="1" lang="zh-TW" altLang="en-US" sz="600" dirty="0">
                <a:solidFill>
                  <a:schemeClr val="bg2"/>
                </a:solidFill>
                <a:latin typeface="ヒラギノ角ゴ ProN W6"/>
                <a:ea typeface="ヒラギノ角ゴ ProN W6"/>
                <a:cs typeface="ヒラギノ角ゴ ProN W6"/>
              </a:rPr>
              <a:t>年の人口密度</a:t>
            </a:r>
            <a:r>
              <a:rPr kumimoji="1" lang="en-US" altLang="zh-TW" sz="600" dirty="0">
                <a:solidFill>
                  <a:schemeClr val="bg2"/>
                </a:solidFill>
                <a:latin typeface="ヒラギノ角ゴ ProN W6"/>
                <a:ea typeface="ヒラギノ角ゴ ProN W6"/>
                <a:cs typeface="ヒラギノ角ゴ ProN W6"/>
              </a:rPr>
              <a:t>,2005</a:t>
            </a:r>
            <a:r>
              <a:rPr kumimoji="1" lang="zh-TW" altLang="en-US" sz="600" dirty="0">
                <a:solidFill>
                  <a:schemeClr val="bg2"/>
                </a:solidFill>
                <a:latin typeface="ヒラギノ角ゴ ProN W6"/>
                <a:ea typeface="ヒラギノ角ゴ ProN W6"/>
                <a:cs typeface="ヒラギノ角ゴ ProN W6"/>
              </a:rPr>
              <a:t>～</a:t>
            </a:r>
            <a:r>
              <a:rPr kumimoji="1" lang="en-US" altLang="zh-TW" sz="600" dirty="0">
                <a:solidFill>
                  <a:schemeClr val="bg2"/>
                </a:solidFill>
                <a:latin typeface="ヒラギノ角ゴ ProN W6"/>
                <a:ea typeface="ヒラギノ角ゴ ProN W6"/>
                <a:cs typeface="ヒラギノ角ゴ ProN W6"/>
              </a:rPr>
              <a:t>2010</a:t>
            </a:r>
            <a:r>
              <a:rPr kumimoji="1" lang="zh-TW" altLang="en-US" sz="600" dirty="0">
                <a:solidFill>
                  <a:schemeClr val="bg2"/>
                </a:solidFill>
                <a:latin typeface="ヒラギノ角ゴ ProN W6"/>
                <a:ea typeface="ヒラギノ角ゴ ProN W6"/>
                <a:cs typeface="ヒラギノ角ゴ ProN W6"/>
              </a:rPr>
              <a:t>年の人口増減率</a:t>
            </a:r>
          </a:p>
          <a:p>
            <a:pPr algn="l"/>
            <a:r>
              <a:rPr kumimoji="1" lang="en-US" altLang="zh-TW" sz="600" dirty="0">
                <a:solidFill>
                  <a:schemeClr val="bg2"/>
                </a:solidFill>
                <a:latin typeface="ヒラギノ角ゴ ProN W6"/>
                <a:ea typeface="ヒラギノ角ゴ ProN W6"/>
                <a:cs typeface="ヒラギノ角ゴ ProN W6"/>
              </a:rPr>
              <a:t>@@</a:t>
            </a:r>
            <a:r>
              <a:rPr kumimoji="1" lang="en-US" altLang="zh-TW" sz="600" dirty="0" err="1">
                <a:solidFill>
                  <a:schemeClr val="bg2"/>
                </a:solidFill>
                <a:latin typeface="ヒラギノ角ゴ ProN W6"/>
                <a:ea typeface="ヒラギノ角ゴ ProN W6"/>
                <a:cs typeface="ヒラギノ角ゴ ProN W6"/>
              </a:rPr>
              <a:t>Baseval</a:t>
            </a:r>
            <a:r>
              <a:rPr kumimoji="1" lang="en-US" altLang="zh-TW" sz="600" dirty="0">
                <a:solidFill>
                  <a:schemeClr val="bg2"/>
                </a:solidFill>
                <a:latin typeface="ヒラギノ角ゴ ProN W6"/>
                <a:ea typeface="ヒラギノ角ゴ ProN W6"/>
                <a:cs typeface="ヒラギノ角ゴ ProN W6"/>
              </a:rPr>
              <a:t>,,,,,,,,</a:t>
            </a:r>
          </a:p>
          <a:p>
            <a:pPr algn="l"/>
            <a:r>
              <a:rPr kumimoji="1" lang="en-US" altLang="zh-TW" sz="600" dirty="0">
                <a:solidFill>
                  <a:schemeClr val="bg2"/>
                </a:solidFill>
                <a:latin typeface="ヒラギノ角ゴ ProN W6"/>
                <a:ea typeface="ヒラギノ角ゴ ProN W6"/>
                <a:cs typeface="ヒラギノ角ゴ ProN W6"/>
              </a:rPr>
              <a:t>,1000 ,1000 ,1000 ,,1000 ,,,</a:t>
            </a:r>
          </a:p>
          <a:p>
            <a:pPr algn="l"/>
            <a:r>
              <a:rPr kumimoji="1" lang="en-US" altLang="zh-TW" sz="600" dirty="0">
                <a:solidFill>
                  <a:schemeClr val="bg2"/>
                </a:solidFill>
                <a:latin typeface="ヒラギノ角ゴ ProN W6"/>
                <a:ea typeface="ヒラギノ角ゴ ProN W6"/>
                <a:cs typeface="ヒラギノ角ゴ ProN W6"/>
              </a:rPr>
              <a:t>@@</a:t>
            </a:r>
            <a:r>
              <a:rPr kumimoji="1" lang="en-US" altLang="zh-TW" sz="600" dirty="0" err="1" smtClean="0">
                <a:solidFill>
                  <a:schemeClr val="bg2"/>
                </a:solidFill>
                <a:latin typeface="ヒラギノ角ゴ ProN W6"/>
                <a:ea typeface="ヒラギノ角ゴ ProN W6"/>
                <a:cs typeface="ヒラギノ角ゴ ProN W6"/>
              </a:rPr>
              <a:t>Unit,ja</a:t>
            </a:r>
            <a:r>
              <a:rPr kumimoji="1" lang="en-US" altLang="zh-TW" sz="600" dirty="0" smtClean="0">
                <a:solidFill>
                  <a:schemeClr val="bg2"/>
                </a:solidFill>
                <a:latin typeface="ヒラギノ角ゴ ProN W6"/>
                <a:ea typeface="ヒラギノ角ゴ ProN W6"/>
                <a:cs typeface="ヒラギノ角ゴ ProN W6"/>
              </a:rPr>
              <a:t>,,,,,,,</a:t>
            </a:r>
            <a:endParaRPr kumimoji="1" lang="en-US" altLang="zh-TW" sz="600" dirty="0">
              <a:solidFill>
                <a:schemeClr val="bg2"/>
              </a:solidFill>
              <a:latin typeface="ヒラギノ角ゴ ProN W6"/>
              <a:ea typeface="ヒラギノ角ゴ ProN W6"/>
              <a:cs typeface="ヒラギノ角ゴ ProN W6"/>
            </a:endParaRPr>
          </a:p>
          <a:p>
            <a:pPr algn="l"/>
            <a:r>
              <a:rPr kumimoji="1" lang="en-US" altLang="zh-TW" sz="600" dirty="0">
                <a:solidFill>
                  <a:schemeClr val="bg2"/>
                </a:solidFill>
                <a:latin typeface="ヒラギノ角ゴ ProN W6"/>
                <a:ea typeface="ヒラギノ角ゴ ProN W6"/>
                <a:cs typeface="ヒラギノ角ゴ ProN W6"/>
              </a:rPr>
              <a:t>,,,,%,,,</a:t>
            </a:r>
            <a:r>
              <a:rPr kumimoji="1" lang="zh-TW" altLang="en-US" sz="600" dirty="0">
                <a:solidFill>
                  <a:schemeClr val="bg2"/>
                </a:solidFill>
                <a:latin typeface="ヒラギノ角ゴ ProN W6"/>
                <a:ea typeface="ヒラギノ角ゴ ProN W6"/>
                <a:cs typeface="ヒラギノ角ゴ ProN W6"/>
              </a:rPr>
              <a:t>／</a:t>
            </a:r>
            <a:r>
              <a:rPr kumimoji="1" lang="en-US" altLang="zh-TW" sz="600" dirty="0">
                <a:solidFill>
                  <a:schemeClr val="bg2"/>
                </a:solidFill>
                <a:latin typeface="ヒラギノ角ゴ ProN W6"/>
                <a:ea typeface="ヒラギノ角ゴ ProN W6"/>
                <a:cs typeface="ヒラギノ角ゴ ProN W6"/>
              </a:rPr>
              <a:t>km2,%</a:t>
            </a:r>
          </a:p>
          <a:p>
            <a:pPr algn="l"/>
            <a:r>
              <a:rPr kumimoji="1" lang="en-US" altLang="zh-TW" sz="600" dirty="0">
                <a:solidFill>
                  <a:schemeClr val="bg2"/>
                </a:solidFill>
                <a:latin typeface="ヒラギノ角ゴ ProN W6"/>
                <a:ea typeface="ヒラギノ角ゴ ProN W6"/>
                <a:cs typeface="ヒラギノ角ゴ ProN W6"/>
              </a:rPr>
              <a:t>@@</a:t>
            </a:r>
            <a:r>
              <a:rPr kumimoji="1" lang="en-US" altLang="zh-TW" sz="600" dirty="0" err="1">
                <a:solidFill>
                  <a:schemeClr val="bg2"/>
                </a:solidFill>
                <a:latin typeface="ヒラギノ角ゴ ProN W6"/>
                <a:ea typeface="ヒラギノ角ゴ ProN W6"/>
                <a:cs typeface="ヒラギノ角ゴ ProN W6"/>
              </a:rPr>
              <a:t>Datatype</a:t>
            </a:r>
            <a:r>
              <a:rPr kumimoji="1" lang="en-US" altLang="zh-TW" sz="600" dirty="0">
                <a:solidFill>
                  <a:schemeClr val="bg2"/>
                </a:solidFill>
                <a:latin typeface="ヒラギノ角ゴ ProN W6"/>
                <a:ea typeface="ヒラギノ角ゴ ProN W6"/>
                <a:cs typeface="ヒラギノ角ゴ ProN W6"/>
              </a:rPr>
              <a:t>,,,,,,,,</a:t>
            </a:r>
          </a:p>
          <a:p>
            <a:pPr algn="l"/>
            <a:r>
              <a:rPr kumimoji="1" lang="en-US" altLang="zh-TW" sz="600" dirty="0">
                <a:solidFill>
                  <a:schemeClr val="bg2"/>
                </a:solidFill>
                <a:latin typeface="ヒラギノ角ゴ ProN W6"/>
                <a:ea typeface="ヒラギノ角ゴ ProN W6"/>
                <a:cs typeface="ヒラギノ角ゴ ProN W6"/>
              </a:rPr>
              <a:t>xsd:string,xsd:integer,xsd:integer,xsd:integer,xsd:double,xsd:integer,xsd:double,xsd:doule,xsd:double</a:t>
            </a:r>
          </a:p>
          <a:p>
            <a:pPr algn="l"/>
            <a:r>
              <a:rPr kumimoji="1" lang="en-US" altLang="zh-TW" sz="600" dirty="0">
                <a:solidFill>
                  <a:schemeClr val="bg2"/>
                </a:solidFill>
                <a:latin typeface="ヒラギノ角ゴ ProN W6"/>
                <a:ea typeface="ヒラギノ角ゴ ProN W6"/>
                <a:cs typeface="ヒラギノ角ゴ ProN W6"/>
              </a:rPr>
              <a:t>,,,,,,,,</a:t>
            </a:r>
          </a:p>
          <a:p>
            <a:pPr algn="l"/>
            <a:r>
              <a:rPr kumimoji="1" lang="zh-TW" altLang="en-US" sz="600" dirty="0">
                <a:solidFill>
                  <a:schemeClr val="bg2"/>
                </a:solidFill>
                <a:latin typeface="ヒラギノ角ゴ ProN W6"/>
                <a:ea typeface="ヒラギノ角ゴ ProN W6"/>
                <a:cs typeface="ヒラギノ角ゴ ProN W6"/>
              </a:rPr>
              <a:t>全国</a:t>
            </a:r>
            <a:r>
              <a:rPr kumimoji="1" lang="en-US" altLang="zh-TW" sz="600" dirty="0">
                <a:solidFill>
                  <a:schemeClr val="bg2"/>
                </a:solidFill>
                <a:latin typeface="ヒラギノ角ゴ ProN W6"/>
                <a:ea typeface="ヒラギノ角ゴ ProN W6"/>
                <a:cs typeface="ヒラギノ角ゴ ProN W6"/>
              </a:rPr>
              <a:t>,126926 ,127768 ,84331 ,0.7,128057 ,94.8,343.4 ,0.2</a:t>
            </a:r>
          </a:p>
          <a:p>
            <a:pPr algn="l"/>
            <a:r>
              <a:rPr kumimoji="1" lang="zh-TW" altLang="en-US" sz="600" dirty="0">
                <a:solidFill>
                  <a:schemeClr val="bg2"/>
                </a:solidFill>
                <a:latin typeface="ヒラギノ角ゴ ProN W6"/>
                <a:ea typeface="ヒラギノ角ゴ ProN W6"/>
                <a:cs typeface="ヒラギノ角ゴ ProN W6"/>
              </a:rPr>
              <a:t>北海道</a:t>
            </a:r>
            <a:r>
              <a:rPr kumimoji="1" lang="en-US" altLang="zh-TW" sz="600" dirty="0">
                <a:solidFill>
                  <a:schemeClr val="bg2"/>
                </a:solidFill>
                <a:latin typeface="ヒラギノ角ゴ ProN W6"/>
                <a:ea typeface="ヒラギノ角ゴ ProN W6"/>
                <a:cs typeface="ヒラギノ角ゴ ProN W6"/>
              </a:rPr>
              <a:t>,5683 ,5628 ,4108 ,-1.0,5506 ,89.7,70.2 ,-2.2</a:t>
            </a:r>
          </a:p>
          <a:p>
            <a:pPr algn="l"/>
            <a:r>
              <a:rPr kumimoji="1" lang="zh-TW" altLang="en-US" sz="600" dirty="0">
                <a:solidFill>
                  <a:schemeClr val="bg2"/>
                </a:solidFill>
                <a:latin typeface="ヒラギノ角ゴ ProN W6"/>
                <a:ea typeface="ヒラギノ角ゴ ProN W6"/>
                <a:cs typeface="ヒラギノ角ゴ ProN W6"/>
              </a:rPr>
              <a:t>青森</a:t>
            </a:r>
            <a:r>
              <a:rPr kumimoji="1" lang="en-US" altLang="zh-TW" sz="600" dirty="0">
                <a:solidFill>
                  <a:schemeClr val="bg2"/>
                </a:solidFill>
                <a:latin typeface="ヒラギノ角ゴ ProN W6"/>
                <a:ea typeface="ヒラギノ角ゴ ProN W6"/>
                <a:cs typeface="ヒラギノ角ゴ ProN W6"/>
              </a:rPr>
              <a:t>,1476 ,1437 ,653 ,-2.6,1373 ,88.9,142.4 ,-4.4</a:t>
            </a:r>
          </a:p>
          <a:p>
            <a:pPr algn="l"/>
            <a:r>
              <a:rPr kumimoji="1" lang="zh-TW" altLang="en-US" sz="600" dirty="0">
                <a:solidFill>
                  <a:schemeClr val="bg2"/>
                </a:solidFill>
                <a:latin typeface="ヒラギノ角ゴ ProN W6"/>
                <a:ea typeface="ヒラギノ角ゴ ProN W6"/>
                <a:cs typeface="ヒラギノ角ゴ ProN W6"/>
              </a:rPr>
              <a:t>岩手</a:t>
            </a:r>
            <a:r>
              <a:rPr kumimoji="1" lang="en-US" altLang="zh-TW" sz="600" dirty="0">
                <a:solidFill>
                  <a:schemeClr val="bg2"/>
                </a:solidFill>
                <a:latin typeface="ヒラギノ角ゴ ProN W6"/>
                <a:ea typeface="ヒラギノ角ゴ ProN W6"/>
                <a:cs typeface="ヒラギノ角ゴ ProN W6"/>
              </a:rPr>
              <a:t>,1416 ,1385 ,407 ,-2.2,1330 ,91.3,87.1 ,-4.0</a:t>
            </a:r>
          </a:p>
          <a:p>
            <a:pPr algn="l"/>
            <a:r>
              <a:rPr kumimoji="1" lang="zh-TW" altLang="en-US" sz="600" dirty="0">
                <a:solidFill>
                  <a:schemeClr val="bg2"/>
                </a:solidFill>
                <a:latin typeface="ヒラギノ角ゴ ProN W6"/>
                <a:ea typeface="ヒラギノ角ゴ ProN W6"/>
                <a:cs typeface="ヒラギノ角ゴ ProN W6"/>
              </a:rPr>
              <a:t>宮城</a:t>
            </a:r>
            <a:r>
              <a:rPr kumimoji="1" lang="en-US" altLang="zh-TW" sz="600" dirty="0">
                <a:solidFill>
                  <a:schemeClr val="bg2"/>
                </a:solidFill>
                <a:latin typeface="ヒラギノ角ゴ ProN W6"/>
                <a:ea typeface="ヒラギノ角ゴ ProN W6"/>
                <a:cs typeface="ヒラギノ角ゴ ProN W6"/>
              </a:rPr>
              <a:t>,2365 ,2360 ,1371 ,-0.2,2348 ,94.3,322.3 ,-0.5</a:t>
            </a:r>
          </a:p>
          <a:p>
            <a:pPr algn="l"/>
            <a:r>
              <a:rPr kumimoji="1" lang="zh-TW" altLang="en-US" sz="600" dirty="0">
                <a:solidFill>
                  <a:schemeClr val="bg2"/>
                </a:solidFill>
                <a:latin typeface="ヒラギノ角ゴ ProN W6"/>
                <a:ea typeface="ヒラギノ角ゴ ProN W6"/>
                <a:cs typeface="ヒラギノ角ゴ ProN W6"/>
              </a:rPr>
              <a:t>秋田</a:t>
            </a:r>
            <a:r>
              <a:rPr kumimoji="1" lang="en-US" altLang="zh-TW" sz="600" dirty="0">
                <a:solidFill>
                  <a:schemeClr val="bg2"/>
                </a:solidFill>
                <a:latin typeface="ヒラギノ角ゴ ProN W6"/>
                <a:ea typeface="ヒラギノ角ゴ ProN W6"/>
                <a:cs typeface="ヒラギノ角ゴ ProN W6"/>
              </a:rPr>
              <a:t>,1189 ,1146 ,386 ,-3.7,1086 ,88.5,93.3 ,-5.2</a:t>
            </a:r>
          </a:p>
          <a:p>
            <a:pPr algn="l"/>
            <a:r>
              <a:rPr kumimoji="1" lang="zh-TW" altLang="en-US" sz="600" dirty="0">
                <a:solidFill>
                  <a:schemeClr val="bg2"/>
                </a:solidFill>
                <a:latin typeface="ヒラギノ角ゴ ProN W6"/>
                <a:ea typeface="ヒラギノ角ゴ ProN W6"/>
                <a:cs typeface="ヒラギノ角ゴ ProN W6"/>
              </a:rPr>
              <a:t>山形</a:t>
            </a:r>
            <a:r>
              <a:rPr kumimoji="1" lang="en-US" altLang="zh-TW" sz="600" dirty="0">
                <a:solidFill>
                  <a:schemeClr val="bg2"/>
                </a:solidFill>
                <a:latin typeface="ヒラギノ角ゴ ProN W6"/>
                <a:ea typeface="ヒラギノ角ゴ ProN W6"/>
                <a:cs typeface="ヒラギノ角ゴ ProN W6"/>
              </a:rPr>
              <a:t>,1244 ,1216 ,504 ,-2.2,1169 ,92.2,125.4 ,-3.9</a:t>
            </a:r>
          </a:p>
          <a:p>
            <a:pPr algn="l"/>
            <a:r>
              <a:rPr kumimoji="1" lang="zh-TW" altLang="en-US" sz="600" dirty="0">
                <a:solidFill>
                  <a:schemeClr val="bg2"/>
                </a:solidFill>
                <a:latin typeface="ヒラギノ角ゴ ProN W6"/>
                <a:ea typeface="ヒラギノ角ゴ ProN W6"/>
                <a:cs typeface="ヒラギノ角ゴ ProN W6"/>
              </a:rPr>
              <a:t>福島</a:t>
            </a:r>
            <a:r>
              <a:rPr kumimoji="1" lang="en-US" altLang="zh-TW" sz="600" dirty="0">
                <a:solidFill>
                  <a:schemeClr val="bg2"/>
                </a:solidFill>
                <a:latin typeface="ヒラギノ角ゴ ProN W6"/>
                <a:ea typeface="ヒラギノ角ゴ ProN W6"/>
                <a:cs typeface="ヒラギノ角ゴ ProN W6"/>
              </a:rPr>
              <a:t>,2127 ,2091 ,806 ,-1.7,2029 ,94.3,147.2 ,-3.0</a:t>
            </a:r>
          </a:p>
          <a:p>
            <a:pPr algn="l"/>
            <a:r>
              <a:rPr kumimoji="1" lang="zh-TW" altLang="en-US" sz="600" dirty="0">
                <a:solidFill>
                  <a:schemeClr val="bg2"/>
                </a:solidFill>
                <a:latin typeface="ヒラギノ角ゴ ProN W6"/>
                <a:ea typeface="ヒラギノ角ゴ ProN W6"/>
                <a:cs typeface="ヒラギノ角ゴ ProN W6"/>
              </a:rPr>
              <a:t>茨城</a:t>
            </a:r>
            <a:r>
              <a:rPr kumimoji="1" lang="en-US" altLang="zh-TW" sz="600" dirty="0">
                <a:solidFill>
                  <a:schemeClr val="bg2"/>
                </a:solidFill>
                <a:latin typeface="ヒラギノ角ゴ ProN W6"/>
                <a:ea typeface="ヒラギノ角ゴ ProN W6"/>
                <a:cs typeface="ヒラギノ角ゴ ProN W6"/>
              </a:rPr>
              <a:t>,2986 ,2975 ,1068 ,-0.4,2970 ,99.3,487.2 ,-0.2</a:t>
            </a:r>
          </a:p>
          <a:p>
            <a:pPr algn="l"/>
            <a:r>
              <a:rPr kumimoji="1" lang="zh-TW" altLang="en-US" sz="600" dirty="0">
                <a:solidFill>
                  <a:schemeClr val="bg2"/>
                </a:solidFill>
                <a:latin typeface="ヒラギノ角ゴ ProN W6"/>
                <a:ea typeface="ヒラギノ角ゴ ProN W6"/>
                <a:cs typeface="ヒラギノ角ゴ ProN W6"/>
              </a:rPr>
              <a:t>栃木</a:t>
            </a:r>
            <a:r>
              <a:rPr kumimoji="1" lang="en-US" altLang="zh-TW" sz="600" dirty="0">
                <a:solidFill>
                  <a:schemeClr val="bg2"/>
                </a:solidFill>
                <a:latin typeface="ヒラギノ角ゴ ProN W6"/>
                <a:ea typeface="ヒラギノ角ゴ ProN W6"/>
                <a:cs typeface="ヒラギノ角ゴ ProN W6"/>
              </a:rPr>
              <a:t>,2005 ,2017 ,860 ,0.6,2008 ,98.6,313.3 ,-0.4</a:t>
            </a:r>
          </a:p>
          <a:p>
            <a:pPr algn="l"/>
            <a:r>
              <a:rPr kumimoji="1" lang="zh-TW" altLang="en-US" sz="600" dirty="0">
                <a:solidFill>
                  <a:schemeClr val="bg2"/>
                </a:solidFill>
                <a:latin typeface="ヒラギノ角ゴ ProN W6"/>
                <a:ea typeface="ヒラギノ角ゴ ProN W6"/>
                <a:cs typeface="ヒラギノ角ゴ ProN W6"/>
              </a:rPr>
              <a:t>群馬</a:t>
            </a:r>
            <a:r>
              <a:rPr kumimoji="1" lang="en-US" altLang="zh-TW" sz="600" dirty="0">
                <a:solidFill>
                  <a:schemeClr val="bg2"/>
                </a:solidFill>
                <a:latin typeface="ヒラギノ角ゴ ProN W6"/>
                <a:ea typeface="ヒラギノ角ゴ ProN W6"/>
                <a:cs typeface="ヒラギノ角ゴ ProN W6"/>
              </a:rPr>
              <a:t>,2025 ,2024 ,801 ,-0.0,2008 ,96.9,315.6 ,-0.8</a:t>
            </a:r>
          </a:p>
          <a:p>
            <a:pPr algn="l"/>
            <a:r>
              <a:rPr kumimoji="1" lang="zh-TW" altLang="en-US" sz="600" dirty="0">
                <a:solidFill>
                  <a:schemeClr val="bg2"/>
                </a:solidFill>
                <a:latin typeface="ヒラギノ角ゴ ProN W6"/>
                <a:ea typeface="ヒラギノ角ゴ ProN W6"/>
                <a:cs typeface="ヒラギノ角ゴ ProN W6"/>
              </a:rPr>
              <a:t>埼玉</a:t>
            </a:r>
            <a:r>
              <a:rPr kumimoji="1" lang="en-US" altLang="zh-TW" sz="600" dirty="0">
                <a:solidFill>
                  <a:schemeClr val="bg2"/>
                </a:solidFill>
                <a:latin typeface="ヒラギノ角ゴ ProN W6"/>
                <a:ea typeface="ヒラギノ角ゴ ProN W6"/>
                <a:cs typeface="ヒラギノ角ゴ ProN W6"/>
              </a:rPr>
              <a:t>,6938 ,7054 ,5566 ,1.7,7195 ,100.6,1894.2 ,2.0</a:t>
            </a:r>
          </a:p>
          <a:p>
            <a:pPr algn="l"/>
            <a:r>
              <a:rPr kumimoji="1" lang="zh-TW" altLang="en-US" sz="600" dirty="0">
                <a:solidFill>
                  <a:schemeClr val="bg2"/>
                </a:solidFill>
                <a:latin typeface="ヒラギノ角ゴ ProN W6"/>
                <a:ea typeface="ヒラギノ角ゴ ProN W6"/>
                <a:cs typeface="ヒラギノ角ゴ ProN W6"/>
              </a:rPr>
              <a:t>千葉</a:t>
            </a:r>
            <a:r>
              <a:rPr kumimoji="1" lang="en-US" altLang="zh-TW" sz="600" dirty="0">
                <a:solidFill>
                  <a:schemeClr val="bg2"/>
                </a:solidFill>
                <a:latin typeface="ヒラギノ角ゴ ProN W6"/>
                <a:ea typeface="ヒラギノ角ゴ ProN W6"/>
                <a:cs typeface="ヒラギノ角ゴ ProN W6"/>
              </a:rPr>
              <a:t>,5926 ,6056 ,4342 ,2.2,6216 ,99.4,1205.5 ,2.6</a:t>
            </a:r>
          </a:p>
          <a:p>
            <a:pPr algn="l"/>
            <a:r>
              <a:rPr kumimoji="1" lang="zh-TW" altLang="en-US" sz="600" dirty="0">
                <a:solidFill>
                  <a:schemeClr val="bg2"/>
                </a:solidFill>
                <a:latin typeface="ヒラギノ角ゴ ProN W6"/>
                <a:ea typeface="ヒラギノ角ゴ ProN W6"/>
                <a:cs typeface="ヒラギノ角ゴ ProN W6"/>
              </a:rPr>
              <a:t>東京</a:t>
            </a:r>
            <a:r>
              <a:rPr kumimoji="1" lang="en-US" altLang="zh-TW" sz="600" dirty="0">
                <a:solidFill>
                  <a:schemeClr val="bg2"/>
                </a:solidFill>
                <a:latin typeface="ヒラギノ角ゴ ProN W6"/>
                <a:ea typeface="ヒラギノ角ゴ ProN W6"/>
                <a:cs typeface="ヒラギノ角ゴ ProN W6"/>
              </a:rPr>
              <a:t>,12064 ,12577 ,12329 ,4.2,13159 ,98.0,6015.7 ,4.6</a:t>
            </a:r>
          </a:p>
          <a:p>
            <a:pPr algn="l"/>
            <a:r>
              <a:rPr kumimoji="1" lang="zh-TW" altLang="en-US" sz="600" dirty="0">
                <a:solidFill>
                  <a:schemeClr val="bg2"/>
                </a:solidFill>
                <a:latin typeface="ヒラギノ角ゴ ProN W6"/>
                <a:ea typeface="ヒラギノ角ゴ ProN W6"/>
                <a:cs typeface="ヒラギノ角ゴ ProN W6"/>
              </a:rPr>
              <a:t>神奈川</a:t>
            </a:r>
            <a:r>
              <a:rPr kumimoji="1" lang="en-US" altLang="zh-TW" sz="600" dirty="0">
                <a:solidFill>
                  <a:schemeClr val="bg2"/>
                </a:solidFill>
                <a:latin typeface="ヒラギノ角ゴ ProN W6"/>
                <a:ea typeface="ヒラギノ角ゴ ProN W6"/>
                <a:cs typeface="ヒラギノ角ゴ ProN W6"/>
              </a:rPr>
              <a:t>,8490 ,8792 ,8250 ,3.6,9048 ,100.9,3745.4 ,2.9</a:t>
            </a:r>
          </a:p>
          <a:p>
            <a:pPr algn="l"/>
            <a:r>
              <a:rPr kumimoji="1" lang="en-US" altLang="zh-TW" sz="600" dirty="0" smtClean="0">
                <a:solidFill>
                  <a:schemeClr val="bg2"/>
                </a:solidFill>
                <a:latin typeface="ヒラギノ角ゴ ProN W6"/>
                <a:ea typeface="ヒラギノ角ゴ ProN W6"/>
                <a:cs typeface="ヒラギノ角ゴ ProN W6"/>
              </a:rPr>
              <a:t>…</a:t>
            </a:r>
            <a:endParaRPr kumimoji="1" lang="en-US" altLang="zh-TW" sz="600" dirty="0">
              <a:solidFill>
                <a:schemeClr val="bg2"/>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50559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dirty="0" smtClean="0"/>
              <a:t>文書形式データに対する</a:t>
            </a:r>
            <a:br>
              <a:rPr kumimoji="1" lang="ja-JP" altLang="en-US" dirty="0" smtClean="0"/>
            </a:br>
            <a:r>
              <a:rPr kumimoji="1" lang="ja-JP" altLang="en-US" dirty="0" smtClean="0"/>
              <a:t>技術ガイド</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25</a:t>
            </a:fld>
            <a:endParaRPr lang="en-US" altLang="ja-JP"/>
          </a:p>
        </p:txBody>
      </p:sp>
    </p:spTree>
    <p:extLst>
      <p:ext uri="{BB962C8B-B14F-4D97-AF65-F5344CB8AC3E}">
        <p14:creationId xmlns:p14="http://schemas.microsoft.com/office/powerpoint/2010/main" val="55848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文書形式データの例（白書）</a:t>
            </a:r>
            <a:endParaRPr kumimoji="1" lang="ja-JP" altLang="en-US" dirty="0"/>
          </a:p>
        </p:txBody>
      </p:sp>
      <p:sp>
        <p:nvSpPr>
          <p:cNvPr id="5" name="コンテンツ プレースホルダー 4"/>
          <p:cNvSpPr>
            <a:spLocks noGrp="1"/>
          </p:cNvSpPr>
          <p:nvPr>
            <p:ph idx="1"/>
          </p:nvPr>
        </p:nvSpPr>
        <p:spPr>
          <a:xfrm>
            <a:off x="351414" y="1143001"/>
            <a:ext cx="9403882" cy="1637927"/>
          </a:xfrm>
        </p:spPr>
        <p:txBody>
          <a:bodyPr>
            <a:normAutofit fontScale="77500" lnSpcReduction="20000"/>
          </a:bodyPr>
          <a:lstStyle/>
          <a:p>
            <a:r>
              <a:rPr kumimoji="1" lang="ja-JP" altLang="en-US" dirty="0" smtClean="0"/>
              <a:t>文書は構造を持っている。</a:t>
            </a:r>
          </a:p>
          <a:p>
            <a:pPr lvl="1"/>
            <a:r>
              <a:rPr kumimoji="1" lang="ja-JP" altLang="en-US" dirty="0" smtClean="0"/>
              <a:t>部・章・節・段落など</a:t>
            </a:r>
          </a:p>
          <a:p>
            <a:pPr lvl="1"/>
            <a:r>
              <a:rPr lang="ja-JP" altLang="en-US" dirty="0"/>
              <a:t>図表</a:t>
            </a:r>
            <a:r>
              <a:rPr lang="ja-JP" altLang="en-US" dirty="0" smtClean="0"/>
              <a:t>とそのタイトルが関連付いていることが望ましい。</a:t>
            </a:r>
          </a:p>
          <a:p>
            <a:pPr lvl="2"/>
            <a:r>
              <a:rPr kumimoji="1" lang="ja-JP" altLang="en-US" dirty="0" smtClean="0"/>
              <a:t>キーワード検索により適切な図表を入手するために必要。</a:t>
            </a:r>
          </a:p>
          <a:p>
            <a:r>
              <a:rPr kumimoji="1" lang="ja-JP" altLang="en-US" dirty="0" smtClean="0"/>
              <a:t>文書の中に表やグラフ・地図が多く含まれる。それらの参照先を記載するのが望ましい。</a:t>
            </a:r>
          </a:p>
          <a:p>
            <a:pPr lvl="1"/>
            <a:r>
              <a:rPr kumimoji="1" lang="ja-JP" altLang="en-US" dirty="0" smtClean="0"/>
              <a:t>マッシュアップする際に、データの取得元が必要であるから。</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26</a:t>
            </a:fld>
            <a:endParaRPr lang="en-US" altLang="ja-JP"/>
          </a:p>
        </p:txBody>
      </p:sp>
      <p:sp>
        <p:nvSpPr>
          <p:cNvPr id="6" name="正方形/長方形 5"/>
          <p:cNvSpPr/>
          <p:nvPr/>
        </p:nvSpPr>
        <p:spPr>
          <a:xfrm>
            <a:off x="0" y="5983611"/>
            <a:ext cx="3080792" cy="276999"/>
          </a:xfrm>
          <a:prstGeom prst="rect">
            <a:avLst/>
          </a:prstGeom>
        </p:spPr>
        <p:txBody>
          <a:bodyPr wrap="square">
            <a:spAutoFit/>
          </a:bodyPr>
          <a:lstStyle/>
          <a:p>
            <a:pPr algn="l"/>
            <a:r>
              <a:rPr kumimoji="1" lang="ja-JP" altLang="en-US" sz="1200" dirty="0" smtClean="0">
                <a:solidFill>
                  <a:schemeClr val="bg2"/>
                </a:solidFill>
                <a:cs typeface="ヒラギノ角ゴ ProN W6"/>
              </a:rPr>
              <a:t>内閣府「平成</a:t>
            </a:r>
            <a:r>
              <a:rPr kumimoji="1" lang="en-US" altLang="ja-JP" sz="1200" dirty="0" smtClean="0">
                <a:solidFill>
                  <a:schemeClr val="bg2"/>
                </a:solidFill>
                <a:cs typeface="ヒラギノ角ゴ ProN W6"/>
              </a:rPr>
              <a:t>24</a:t>
            </a:r>
            <a:r>
              <a:rPr kumimoji="1" lang="ja-JP" altLang="en-US" sz="1200" dirty="0" smtClean="0">
                <a:solidFill>
                  <a:schemeClr val="bg2"/>
                </a:solidFill>
                <a:cs typeface="ヒラギノ角ゴ ProN W6"/>
              </a:rPr>
              <a:t>年度版防災白書」</a:t>
            </a:r>
            <a:r>
              <a:rPr lang="en-US" altLang="ja-JP" sz="1200" baseline="30000" dirty="0">
                <a:solidFill>
                  <a:schemeClr val="bg2"/>
                </a:solidFill>
              </a:rPr>
              <a:t> (*</a:t>
            </a:r>
            <a:r>
              <a:rPr lang="en-US" altLang="ja-JP" sz="1200" baseline="30000" dirty="0" smtClean="0">
                <a:solidFill>
                  <a:schemeClr val="bg2"/>
                </a:solidFill>
              </a:rPr>
              <a:t>10)</a:t>
            </a:r>
            <a:r>
              <a:rPr kumimoji="1" lang="ja-JP" altLang="en-US" sz="1200" dirty="0" smtClean="0">
                <a:solidFill>
                  <a:schemeClr val="bg2"/>
                </a:solidFill>
                <a:cs typeface="ヒラギノ角ゴ ProN W6"/>
              </a:rPr>
              <a:t>による</a:t>
            </a:r>
            <a:endParaRPr kumimoji="1" lang="ja-JP" altLang="en-US" sz="1200" dirty="0">
              <a:solidFill>
                <a:schemeClr val="bg2"/>
              </a:solidFill>
              <a:cs typeface="ヒラギノ角ゴ ProN W6"/>
            </a:endParaRP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56" y="2924944"/>
            <a:ext cx="2880936" cy="3001253"/>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785" y="2865365"/>
            <a:ext cx="2909943" cy="3173427"/>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0" name="正方形/長方形 9"/>
          <p:cNvSpPr/>
          <p:nvPr/>
        </p:nvSpPr>
        <p:spPr>
          <a:xfrm>
            <a:off x="2936777" y="6066855"/>
            <a:ext cx="3312367" cy="276999"/>
          </a:xfrm>
          <a:prstGeom prst="rect">
            <a:avLst/>
          </a:prstGeom>
        </p:spPr>
        <p:txBody>
          <a:bodyPr wrap="square">
            <a:spAutoFit/>
          </a:bodyPr>
          <a:lstStyle/>
          <a:p>
            <a:pPr algn="l"/>
            <a:r>
              <a:rPr kumimoji="1" lang="ja-JP" altLang="en-US" sz="1200" dirty="0" smtClean="0">
                <a:solidFill>
                  <a:schemeClr val="bg2"/>
                </a:solidFill>
                <a:cs typeface="ヒラギノ角ゴ ProN W6"/>
              </a:rPr>
              <a:t>経済産業省「通商白書</a:t>
            </a:r>
            <a:r>
              <a:rPr kumimoji="1" lang="en-US" altLang="ja-JP" sz="1200" dirty="0" smtClean="0">
                <a:solidFill>
                  <a:schemeClr val="bg2"/>
                </a:solidFill>
                <a:cs typeface="ヒラギノ角ゴ ProN W6"/>
              </a:rPr>
              <a:t>2012</a:t>
            </a:r>
            <a:r>
              <a:rPr kumimoji="1" lang="ja-JP" altLang="en-US" sz="1200" dirty="0" smtClean="0">
                <a:solidFill>
                  <a:schemeClr val="bg2"/>
                </a:solidFill>
                <a:cs typeface="ヒラギノ角ゴ ProN W6"/>
              </a:rPr>
              <a:t>年度版」</a:t>
            </a:r>
            <a:r>
              <a:rPr lang="en-US" altLang="ja-JP" sz="1200" baseline="30000" dirty="0">
                <a:solidFill>
                  <a:schemeClr val="bg2"/>
                </a:solidFill>
              </a:rPr>
              <a:t> (*</a:t>
            </a:r>
            <a:r>
              <a:rPr lang="en-US" altLang="ja-JP" sz="1200" baseline="30000" dirty="0" smtClean="0">
                <a:solidFill>
                  <a:schemeClr val="bg2"/>
                </a:solidFill>
              </a:rPr>
              <a:t>11)</a:t>
            </a:r>
            <a:r>
              <a:rPr kumimoji="1" lang="ja-JP" altLang="en-US" sz="1200" dirty="0" smtClean="0">
                <a:solidFill>
                  <a:schemeClr val="bg2"/>
                </a:solidFill>
                <a:cs typeface="ヒラギノ角ゴ ProN W6"/>
              </a:rPr>
              <a:t>による</a:t>
            </a:r>
            <a:endParaRPr kumimoji="1" lang="ja-JP" altLang="en-US" sz="1200" dirty="0">
              <a:solidFill>
                <a:schemeClr val="bg2"/>
              </a:solidFill>
              <a:cs typeface="ヒラギノ角ゴ ProN W6"/>
            </a:endParaRPr>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795" y="2845606"/>
            <a:ext cx="3404717" cy="3202123"/>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 name="正方形/長方形 12"/>
          <p:cNvSpPr/>
          <p:nvPr/>
        </p:nvSpPr>
        <p:spPr>
          <a:xfrm>
            <a:off x="6224812" y="6068325"/>
            <a:ext cx="3336700" cy="276999"/>
          </a:xfrm>
          <a:prstGeom prst="rect">
            <a:avLst/>
          </a:prstGeom>
        </p:spPr>
        <p:txBody>
          <a:bodyPr wrap="square">
            <a:spAutoFit/>
          </a:bodyPr>
          <a:lstStyle/>
          <a:p>
            <a:pPr algn="l"/>
            <a:r>
              <a:rPr kumimoji="1" lang="ja-JP" altLang="en-US" sz="1200" dirty="0">
                <a:solidFill>
                  <a:schemeClr val="bg2"/>
                </a:solidFill>
                <a:cs typeface="ヒラギノ角ゴ ProN W6"/>
              </a:rPr>
              <a:t>総務省「 平成</a:t>
            </a:r>
            <a:r>
              <a:rPr kumimoji="1" lang="en-US" altLang="ja-JP" sz="1200" dirty="0">
                <a:solidFill>
                  <a:schemeClr val="bg2"/>
                </a:solidFill>
                <a:cs typeface="ヒラギノ角ゴ ProN W6"/>
              </a:rPr>
              <a:t>24</a:t>
            </a:r>
            <a:r>
              <a:rPr kumimoji="1" lang="ja-JP" altLang="en-US" sz="1200" dirty="0">
                <a:solidFill>
                  <a:schemeClr val="bg2"/>
                </a:solidFill>
                <a:cs typeface="ヒラギノ角ゴ ProN W6"/>
              </a:rPr>
              <a:t>年版　情報通信</a:t>
            </a:r>
            <a:r>
              <a:rPr kumimoji="1" lang="ja-JP" altLang="en-US" sz="1200" dirty="0" smtClean="0">
                <a:solidFill>
                  <a:schemeClr val="bg2"/>
                </a:solidFill>
                <a:cs typeface="ヒラギノ角ゴ ProN W6"/>
              </a:rPr>
              <a:t>白書」</a:t>
            </a:r>
            <a:r>
              <a:rPr lang="en-US" altLang="ja-JP" sz="1200" baseline="30000" dirty="0">
                <a:solidFill>
                  <a:schemeClr val="bg2"/>
                </a:solidFill>
              </a:rPr>
              <a:t> (*</a:t>
            </a:r>
            <a:r>
              <a:rPr lang="en-US" altLang="ja-JP" sz="1200" baseline="30000" dirty="0" smtClean="0">
                <a:solidFill>
                  <a:schemeClr val="bg2"/>
                </a:solidFill>
              </a:rPr>
              <a:t>12)</a:t>
            </a:r>
            <a:r>
              <a:rPr kumimoji="1" lang="ja-JP" altLang="en-US" sz="1200" dirty="0" smtClean="0">
                <a:solidFill>
                  <a:schemeClr val="bg2"/>
                </a:solidFill>
                <a:cs typeface="ヒラギノ角ゴ ProN W6"/>
              </a:rPr>
              <a:t>による</a:t>
            </a:r>
            <a:endParaRPr kumimoji="1" lang="ja-JP" altLang="en-US" sz="1200" dirty="0">
              <a:solidFill>
                <a:schemeClr val="bg2"/>
              </a:solidFill>
              <a:cs typeface="ヒラギノ角ゴ ProN W6"/>
            </a:endParaRPr>
          </a:p>
        </p:txBody>
      </p:sp>
      <p:sp>
        <p:nvSpPr>
          <p:cNvPr id="7" name="角丸四角形 6"/>
          <p:cNvSpPr/>
          <p:nvPr/>
        </p:nvSpPr>
        <p:spPr bwMode="auto">
          <a:xfrm>
            <a:off x="3008784" y="5949280"/>
            <a:ext cx="1008112" cy="119045"/>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5" name="角丸四角形 14"/>
          <p:cNvSpPr/>
          <p:nvPr/>
        </p:nvSpPr>
        <p:spPr bwMode="auto">
          <a:xfrm>
            <a:off x="6105128" y="5661248"/>
            <a:ext cx="1512168" cy="21602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6" name="角丸四角形 15"/>
          <p:cNvSpPr/>
          <p:nvPr/>
        </p:nvSpPr>
        <p:spPr bwMode="auto">
          <a:xfrm>
            <a:off x="6136336" y="5868335"/>
            <a:ext cx="3137144" cy="198520"/>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7" name="正方形/長方形 16"/>
          <p:cNvSpPr/>
          <p:nvPr/>
        </p:nvSpPr>
        <p:spPr>
          <a:xfrm>
            <a:off x="5241032" y="6381328"/>
            <a:ext cx="4499091" cy="553998"/>
          </a:xfrm>
          <a:prstGeom prst="rect">
            <a:avLst/>
          </a:prstGeom>
        </p:spPr>
        <p:txBody>
          <a:bodyPr wrap="square">
            <a:spAutoFit/>
          </a:bodyPr>
          <a:lstStyle/>
          <a:p>
            <a:pPr algn="r"/>
            <a:r>
              <a:rPr lang="en-US" altLang="ja-JP" sz="1000" dirty="0" smtClean="0">
                <a:solidFill>
                  <a:schemeClr val="bg2"/>
                </a:solidFill>
                <a:latin typeface="+mj-lt"/>
              </a:rPr>
              <a:t>(*10) </a:t>
            </a:r>
            <a:r>
              <a:rPr lang="en-US" altLang="ja-JP" sz="1000" dirty="0">
                <a:solidFill>
                  <a:schemeClr val="bg2"/>
                </a:solidFill>
                <a:latin typeface="+mj-lt"/>
              </a:rPr>
              <a:t>http://</a:t>
            </a:r>
            <a:r>
              <a:rPr lang="en-US" altLang="ja-JP" sz="1000" dirty="0" smtClean="0">
                <a:solidFill>
                  <a:schemeClr val="bg2"/>
                </a:solidFill>
                <a:latin typeface="+mj-lt"/>
              </a:rPr>
              <a:t>www.bousai.go.jp/hakusho/hakusho.html</a:t>
            </a:r>
          </a:p>
          <a:p>
            <a:pPr algn="r"/>
            <a:r>
              <a:rPr lang="en-US" altLang="ja-JP" sz="1000" dirty="0" smtClean="0">
                <a:solidFill>
                  <a:schemeClr val="bg2"/>
                </a:solidFill>
                <a:latin typeface="+mj-lt"/>
              </a:rPr>
              <a:t>(*11) </a:t>
            </a:r>
            <a:r>
              <a:rPr lang="en-US" altLang="ja-JP" sz="1000" dirty="0">
                <a:solidFill>
                  <a:schemeClr val="bg2"/>
                </a:solidFill>
                <a:latin typeface="+mj-lt"/>
              </a:rPr>
              <a:t>http://</a:t>
            </a:r>
            <a:r>
              <a:rPr lang="en-US" altLang="ja-JP" sz="1000" dirty="0" smtClean="0">
                <a:solidFill>
                  <a:schemeClr val="bg2"/>
                </a:solidFill>
                <a:latin typeface="+mj-lt"/>
              </a:rPr>
              <a:t>www.meti.go.jp/report/tsuhaku2012/index.html</a:t>
            </a:r>
            <a:br>
              <a:rPr lang="en-US" altLang="ja-JP" sz="1000" dirty="0" smtClean="0">
                <a:solidFill>
                  <a:schemeClr val="bg2"/>
                </a:solidFill>
                <a:latin typeface="+mj-lt"/>
              </a:rPr>
            </a:br>
            <a:r>
              <a:rPr lang="en-US" altLang="ja-JP" sz="1000" dirty="0" smtClean="0">
                <a:solidFill>
                  <a:schemeClr val="bg2"/>
                </a:solidFill>
                <a:latin typeface="+mj-lt"/>
              </a:rPr>
              <a:t>(*12) </a:t>
            </a:r>
            <a:r>
              <a:rPr lang="en-US" altLang="ja-JP" sz="1000" dirty="0">
                <a:solidFill>
                  <a:schemeClr val="bg2"/>
                </a:solidFill>
                <a:latin typeface="+mj-lt"/>
              </a:rPr>
              <a:t>http://www.soumu.go.jp/johotsusintokei/whitepaper/index.html</a:t>
            </a:r>
            <a:endParaRPr lang="ja-JP" altLang="en-US" sz="1000" dirty="0">
              <a:solidFill>
                <a:schemeClr val="bg2"/>
              </a:solidFill>
              <a:latin typeface="+mj-lt"/>
            </a:endParaRPr>
          </a:p>
        </p:txBody>
      </p:sp>
      <p:sp>
        <p:nvSpPr>
          <p:cNvPr id="18" name="テキスト ボックス 17"/>
          <p:cNvSpPr txBox="1"/>
          <p:nvPr/>
        </p:nvSpPr>
        <p:spPr>
          <a:xfrm>
            <a:off x="3040997" y="1187016"/>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(22)</a:t>
            </a:r>
            <a:endParaRPr kumimoji="1" lang="ja-JP" altLang="en-US" sz="1400" dirty="0" smtClean="0">
              <a:solidFill>
                <a:srgbClr val="FF0000"/>
              </a:solidFill>
              <a:latin typeface="ヒラギノ角ゴ ProN W6"/>
              <a:ea typeface="ヒラギノ角ゴ ProN W6"/>
              <a:cs typeface="ヒラギノ角ゴ ProN W6"/>
            </a:endParaRPr>
          </a:p>
        </p:txBody>
      </p:sp>
      <p:cxnSp>
        <p:nvCxnSpPr>
          <p:cNvPr id="20" name="直線コネクタ 19"/>
          <p:cNvCxnSpPr/>
          <p:nvPr/>
        </p:nvCxnSpPr>
        <p:spPr bwMode="auto">
          <a:xfrm>
            <a:off x="794056" y="2014448"/>
            <a:ext cx="4230952" cy="0"/>
          </a:xfrm>
          <a:prstGeom prst="line">
            <a:avLst/>
          </a:prstGeom>
          <a:solidFill>
            <a:schemeClr val="accent1"/>
          </a:solidFill>
          <a:ln w="12700" cap="sq" cmpd="sng" algn="ctr">
            <a:solidFill>
              <a:srgbClr val="FF0000"/>
            </a:solidFill>
            <a:prstDash val="solid"/>
            <a:round/>
            <a:headEnd type="none" w="sm" len="sm"/>
            <a:tailEnd type="none" w="sm" len="sm"/>
          </a:ln>
          <a:effectLst/>
        </p:spPr>
      </p:cxnSp>
      <p:sp>
        <p:nvSpPr>
          <p:cNvPr id="21" name="テキスト ボックス 20"/>
          <p:cNvSpPr txBox="1"/>
          <p:nvPr/>
        </p:nvSpPr>
        <p:spPr>
          <a:xfrm>
            <a:off x="4943647" y="1916832"/>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(23)</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23" name="テキスト ボックス 22"/>
          <p:cNvSpPr txBox="1"/>
          <p:nvPr/>
        </p:nvSpPr>
        <p:spPr>
          <a:xfrm>
            <a:off x="8521689" y="2348880"/>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(24)</a:t>
            </a:r>
            <a:endParaRPr kumimoji="1" lang="ja-JP" altLang="en-US" sz="1400" dirty="0" smtClean="0">
              <a:solidFill>
                <a:srgbClr val="FF0000"/>
              </a:solidFill>
              <a:latin typeface="ヒラギノ角ゴ ProN W6"/>
              <a:ea typeface="ヒラギノ角ゴ ProN W6"/>
              <a:cs typeface="ヒラギノ角ゴ ProN W6"/>
            </a:endParaRPr>
          </a:p>
        </p:txBody>
      </p:sp>
      <p:cxnSp>
        <p:nvCxnSpPr>
          <p:cNvPr id="14" name="直線コネクタ 13"/>
          <p:cNvCxnSpPr/>
          <p:nvPr/>
        </p:nvCxnSpPr>
        <p:spPr bwMode="auto">
          <a:xfrm>
            <a:off x="5094677" y="2348881"/>
            <a:ext cx="3890771" cy="0"/>
          </a:xfrm>
          <a:prstGeom prst="line">
            <a:avLst/>
          </a:prstGeom>
          <a:solidFill>
            <a:schemeClr val="accent1"/>
          </a:solidFill>
          <a:ln w="12700" cap="sq" cmpd="sng" algn="ctr">
            <a:solidFill>
              <a:srgbClr val="FF0000"/>
            </a:solidFill>
            <a:prstDash val="solid"/>
            <a:round/>
            <a:headEnd type="none" w="sm" len="sm"/>
            <a:tailEnd type="none" w="sm" len="sm"/>
          </a:ln>
          <a:effectLst/>
        </p:spPr>
      </p:cxnSp>
      <p:cxnSp>
        <p:nvCxnSpPr>
          <p:cNvPr id="24" name="直線コネクタ 23"/>
          <p:cNvCxnSpPr/>
          <p:nvPr/>
        </p:nvCxnSpPr>
        <p:spPr bwMode="auto">
          <a:xfrm>
            <a:off x="1352600" y="1340768"/>
            <a:ext cx="1677376" cy="0"/>
          </a:xfrm>
          <a:prstGeom prst="line">
            <a:avLst/>
          </a:prstGeom>
          <a:solidFill>
            <a:schemeClr val="accent1"/>
          </a:solidFill>
          <a:ln w="12700"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015691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技術ガイド案（文書形式データ）</a:t>
            </a:r>
            <a:endParaRPr kumimoji="1" lang="ja-JP" altLang="en-US" dirty="0"/>
          </a:p>
        </p:txBody>
      </p:sp>
      <p:sp>
        <p:nvSpPr>
          <p:cNvPr id="3" name="コンテンツ プレースホルダー 2"/>
          <p:cNvSpPr>
            <a:spLocks noGrp="1"/>
          </p:cNvSpPr>
          <p:nvPr>
            <p:ph idx="1"/>
          </p:nvPr>
        </p:nvSpPr>
        <p:spPr>
          <a:xfrm>
            <a:off x="351414" y="1143000"/>
            <a:ext cx="9210098" cy="5268127"/>
          </a:xfrm>
        </p:spPr>
        <p:txBody>
          <a:bodyPr>
            <a:normAutofit fontScale="92500" lnSpcReduction="10000"/>
          </a:bodyPr>
          <a:lstStyle/>
          <a:p>
            <a:r>
              <a:rPr kumimoji="1" lang="ja-JP" altLang="en-US" dirty="0" smtClean="0"/>
              <a:t>必須事項（</a:t>
            </a:r>
            <a:r>
              <a:rPr lang="ja-JP" altLang="en-US" dirty="0" smtClean="0"/>
              <a:t>レベル</a:t>
            </a:r>
            <a:r>
              <a:rPr lang="en-US" altLang="ja-JP" dirty="0" smtClean="0"/>
              <a:t>1</a:t>
            </a:r>
            <a:r>
              <a:rPr lang="ja-JP" altLang="en-US" dirty="0" smtClean="0"/>
              <a:t>）</a:t>
            </a:r>
            <a:endParaRPr kumimoji="1" lang="ja-JP" altLang="en-US" dirty="0" smtClean="0"/>
          </a:p>
          <a:p>
            <a:pPr lvl="1"/>
            <a:r>
              <a:rPr lang="ja-JP" altLang="en-US" dirty="0"/>
              <a:t>文章に存在する部・章・節・図表などの構造</a:t>
            </a:r>
            <a:r>
              <a:rPr lang="ja-JP" altLang="en-US" dirty="0" smtClean="0"/>
              <a:t>が</a:t>
            </a:r>
            <a:r>
              <a:rPr lang="ja-JP" altLang="en-US" dirty="0" smtClean="0"/>
              <a:t>、明快に分かる形</a:t>
            </a:r>
            <a:r>
              <a:rPr lang="ja-JP" altLang="en-US" dirty="0"/>
              <a:t>で記述されて</a:t>
            </a:r>
            <a:r>
              <a:rPr lang="ja-JP" altLang="en-US" dirty="0" smtClean="0"/>
              <a:t>いる。</a:t>
            </a:r>
            <a:r>
              <a:rPr lang="en-US" altLang="ja-JP" dirty="0" smtClean="0"/>
              <a:t>	</a:t>
            </a:r>
            <a:r>
              <a:rPr lang="ja-JP" altLang="en-US" dirty="0" smtClean="0"/>
              <a:t>				</a:t>
            </a:r>
            <a:r>
              <a:rPr lang="ja-JP" altLang="en-US" dirty="0" smtClean="0"/>
              <a:t>			</a:t>
            </a:r>
            <a:r>
              <a:rPr lang="en-US" altLang="ja-JP" dirty="0" smtClean="0"/>
              <a:t>	</a:t>
            </a:r>
            <a:r>
              <a:rPr lang="en-US" altLang="ja-JP" dirty="0" smtClean="0">
                <a:sym typeface="Wingdings" pitchFamily="2" charset="2"/>
              </a:rPr>
              <a:t> (22)</a:t>
            </a:r>
            <a:endParaRPr lang="ja-JP" altLang="en-US" dirty="0" smtClean="0"/>
          </a:p>
          <a:p>
            <a:pPr lvl="2"/>
            <a:r>
              <a:rPr lang="ja-JP" altLang="en-US" dirty="0" smtClean="0"/>
              <a:t>部・章・節・図表名などの区別を</a:t>
            </a:r>
            <a:r>
              <a:rPr lang="en-US" altLang="ja-JP" dirty="0" smtClean="0"/>
              <a:t>､</a:t>
            </a:r>
            <a:r>
              <a:rPr lang="ja-JP" altLang="en-US" dirty="0" smtClean="0"/>
              <a:t>フォントや文字飾りではなく</a:t>
            </a:r>
            <a:r>
              <a:rPr lang="en-US" altLang="ja-JP" dirty="0" smtClean="0"/>
              <a:t>､</a:t>
            </a:r>
            <a:r>
              <a:rPr lang="ja-JP" altLang="en-US" dirty="0" smtClean="0"/>
              <a:t>スタイル機能を利用する。</a:t>
            </a:r>
          </a:p>
          <a:p>
            <a:pPr lvl="1"/>
            <a:r>
              <a:rPr lang="ja-JP" altLang="en-US" dirty="0" smtClean="0"/>
              <a:t>文章内に、整形</a:t>
            </a:r>
            <a:r>
              <a:rPr lang="ja-JP" altLang="en-US" dirty="0"/>
              <a:t>のため</a:t>
            </a:r>
            <a:r>
              <a:rPr lang="ja-JP" altLang="en-US" dirty="0" smtClean="0"/>
              <a:t>の空白・</a:t>
            </a:r>
            <a:r>
              <a:rPr lang="ja-JP" altLang="en-US" dirty="0"/>
              <a:t>改行</a:t>
            </a:r>
            <a:r>
              <a:rPr lang="ja-JP" altLang="en-US" dirty="0" smtClean="0"/>
              <a:t>などを含めない</a:t>
            </a:r>
            <a:r>
              <a:rPr lang="ja-JP" altLang="en-US" dirty="0" smtClean="0"/>
              <a:t>。</a:t>
            </a:r>
            <a:endParaRPr lang="ja-JP" altLang="en-US" dirty="0"/>
          </a:p>
          <a:p>
            <a:pPr lvl="2"/>
            <a:r>
              <a:rPr lang="ja-JP" altLang="en-US" dirty="0"/>
              <a:t>文章</a:t>
            </a:r>
            <a:r>
              <a:rPr lang="ja-JP" altLang="en-US" dirty="0" smtClean="0"/>
              <a:t>に含まれる空白や改行に意味があるか否か、機械は判断できない。</a:t>
            </a:r>
          </a:p>
          <a:p>
            <a:pPr lvl="2"/>
            <a:r>
              <a:rPr lang="ja-JP" altLang="en-US" dirty="0"/>
              <a:t>文字の</a:t>
            </a:r>
            <a:r>
              <a:rPr lang="ja-JP" altLang="en-US" dirty="0" smtClean="0"/>
              <a:t>サイズを変えて読む人もいる。</a:t>
            </a:r>
          </a:p>
          <a:p>
            <a:pPr lvl="2"/>
            <a:r>
              <a:rPr lang="ja-JP" altLang="en-US" dirty="0"/>
              <a:t>文書</a:t>
            </a:r>
            <a:r>
              <a:rPr lang="ja-JP" altLang="en-US" dirty="0" smtClean="0"/>
              <a:t>の解析や読み上げ機能を利用する際に、これらは支障となる。</a:t>
            </a:r>
            <a:endParaRPr kumimoji="1" lang="ja-JP" altLang="en-US" dirty="0" smtClean="0"/>
          </a:p>
          <a:p>
            <a:r>
              <a:rPr lang="ja-JP" altLang="en-US" dirty="0" smtClean="0"/>
              <a:t>推奨事項（レベル</a:t>
            </a:r>
            <a:r>
              <a:rPr lang="en-US" altLang="ja-JP" dirty="0" smtClean="0"/>
              <a:t>2</a:t>
            </a:r>
            <a:r>
              <a:rPr lang="ja-JP" altLang="en-US" dirty="0" smtClean="0"/>
              <a:t>）</a:t>
            </a:r>
          </a:p>
          <a:p>
            <a:pPr lvl="1"/>
            <a:r>
              <a:rPr lang="ja-JP" altLang="en-US" dirty="0"/>
              <a:t>オープンに利用できるデータフォーマットで公開</a:t>
            </a:r>
            <a:r>
              <a:rPr lang="ja-JP" altLang="en-US" dirty="0" smtClean="0"/>
              <a:t>する</a:t>
            </a:r>
            <a:r>
              <a:rPr kumimoji="1" lang="ja-JP" altLang="en-US" dirty="0" smtClean="0"/>
              <a:t>。</a:t>
            </a:r>
            <a:endParaRPr kumimoji="1" lang="ja-JP" altLang="en-US" dirty="0" smtClean="0"/>
          </a:p>
          <a:p>
            <a:pPr lvl="2"/>
            <a:r>
              <a:rPr lang="en-US" altLang="ja-JP" dirty="0" smtClean="0"/>
              <a:t>HTML､XML</a:t>
            </a:r>
            <a:r>
              <a:rPr lang="ja-JP" altLang="en-US" dirty="0" smtClean="0"/>
              <a:t>形式など。</a:t>
            </a:r>
            <a:endParaRPr lang="en-US" altLang="ja-JP" dirty="0" smtClean="0"/>
          </a:p>
          <a:p>
            <a:pPr lvl="1"/>
            <a:r>
              <a:rPr lang="ja-JP" altLang="en-US" dirty="0"/>
              <a:t>文書形式データが図表を含む場合，それらを構成するレベル</a:t>
            </a:r>
            <a:r>
              <a:rPr lang="en-US" altLang="ja-JP" dirty="0"/>
              <a:t>1</a:t>
            </a:r>
            <a:r>
              <a:rPr lang="ja-JP" altLang="en-US" dirty="0"/>
              <a:t>以上の表形式データが添付されて</a:t>
            </a:r>
            <a:r>
              <a:rPr lang="ja-JP" altLang="en-US" dirty="0" smtClean="0"/>
              <a:t>いる</a:t>
            </a:r>
            <a:r>
              <a:rPr lang="ja-JP" altLang="en-US" dirty="0" smtClean="0"/>
              <a:t>。</a:t>
            </a:r>
            <a:r>
              <a:rPr lang="ja-JP" altLang="en-US" dirty="0" smtClean="0"/>
              <a:t>							</a:t>
            </a:r>
            <a:r>
              <a:rPr lang="en-US" altLang="ja-JP" dirty="0" smtClean="0">
                <a:sym typeface="Wingdings" pitchFamily="2" charset="2"/>
              </a:rPr>
              <a:t> (23)</a:t>
            </a:r>
            <a:endParaRPr lang="ja-JP" altLang="en-US" dirty="0" smtClean="0">
              <a:sym typeface="Wingdings" pitchFamily="2" charset="2"/>
            </a:endParaRPr>
          </a:p>
          <a:p>
            <a:r>
              <a:rPr lang="ja-JP" altLang="en-US" dirty="0" smtClean="0"/>
              <a:t> </a:t>
            </a:r>
            <a:r>
              <a:rPr kumimoji="1" lang="ja-JP" altLang="en-US" dirty="0" smtClean="0"/>
              <a:t>理想事項（レベル</a:t>
            </a:r>
            <a:r>
              <a:rPr kumimoji="1" lang="en-US" altLang="ja-JP" dirty="0" smtClean="0"/>
              <a:t>3</a:t>
            </a:r>
            <a:r>
              <a:rPr kumimoji="1" lang="ja-JP" altLang="en-US" dirty="0" smtClean="0"/>
              <a:t>）</a:t>
            </a:r>
            <a:endParaRPr kumimoji="1" lang="en-US" altLang="ja-JP" dirty="0" smtClean="0"/>
          </a:p>
          <a:p>
            <a:pPr lvl="1"/>
            <a:r>
              <a:rPr lang="ja-JP" altLang="en-US" dirty="0"/>
              <a:t>図表やグラフとそのキャプションが結びつくよう</a:t>
            </a:r>
            <a:r>
              <a:rPr lang="ja-JP" altLang="en-US" dirty="0" smtClean="0"/>
              <a:t>に、文書</a:t>
            </a:r>
            <a:r>
              <a:rPr lang="ja-JP" altLang="en-US" dirty="0"/>
              <a:t>形式データが構成されている</a:t>
            </a:r>
            <a:r>
              <a:rPr kumimoji="1" lang="en-US" altLang="ja-JP" dirty="0" smtClean="0"/>
              <a:t>｡</a:t>
            </a:r>
            <a:r>
              <a:rPr kumimoji="1" lang="ja-JP" altLang="en-US" dirty="0" smtClean="0"/>
              <a:t>								</a:t>
            </a:r>
            <a:r>
              <a:rPr kumimoji="1" lang="en-US" altLang="ja-JP" dirty="0" smtClean="0">
                <a:sym typeface="Wingdings" pitchFamily="2" charset="2"/>
              </a:rPr>
              <a:t> (24)</a:t>
            </a:r>
            <a:endParaRPr kumimoji="1" lang="ja-JP" altLang="en-US" dirty="0" smtClean="0"/>
          </a:p>
          <a:p>
            <a:pPr lvl="1"/>
            <a:r>
              <a:rPr lang="ja-JP" altLang="en-US" dirty="0"/>
              <a:t>文章の構造を利用者が理解できるような説明がメタデータとして記述</a:t>
            </a:r>
            <a:r>
              <a:rPr lang="ja-JP" altLang="en-US" dirty="0" smtClean="0"/>
              <a:t>され、文書</a:t>
            </a:r>
            <a:r>
              <a:rPr lang="ja-JP" altLang="en-US" dirty="0"/>
              <a:t>にリンクされている</a:t>
            </a:r>
            <a:r>
              <a:rPr kumimoji="1" lang="ja-JP" altLang="en-US" dirty="0" smtClean="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27</a:t>
            </a:fld>
            <a:endParaRPr lang="en-US" altLang="ja-JP"/>
          </a:p>
        </p:txBody>
      </p:sp>
    </p:spTree>
    <p:extLst>
      <p:ext uri="{BB962C8B-B14F-4D97-AF65-F5344CB8AC3E}">
        <p14:creationId xmlns:p14="http://schemas.microsoft.com/office/powerpoint/2010/main" val="2605365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技術ガイド案に基づいた文書形式データの作成例</a:t>
            </a:r>
            <a:endParaRPr kumimoji="1" lang="ja-JP" altLang="en-US" dirty="0"/>
          </a:p>
        </p:txBody>
      </p:sp>
      <p:sp>
        <p:nvSpPr>
          <p:cNvPr id="5" name="コンテンツ プレースホルダー 4"/>
          <p:cNvSpPr>
            <a:spLocks noGrp="1"/>
          </p:cNvSpPr>
          <p:nvPr>
            <p:ph idx="1"/>
          </p:nvPr>
        </p:nvSpPr>
        <p:spPr/>
        <p:txBody>
          <a:bodyPr/>
          <a:lstStyle/>
          <a:p>
            <a:r>
              <a:rPr lang="ja-JP" altLang="en-US" dirty="0"/>
              <a:t>サンプル</a:t>
            </a:r>
            <a:r>
              <a:rPr lang="en-US" altLang="ja-JP" dirty="0"/>
              <a:t>: </a:t>
            </a:r>
            <a:r>
              <a:rPr lang="ja-JP" altLang="en-US" dirty="0"/>
              <a:t>情報通信</a:t>
            </a:r>
            <a:r>
              <a:rPr lang="ja-JP" altLang="en-US" dirty="0" smtClean="0"/>
              <a:t>白書</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28</a:t>
            </a:fld>
            <a:endParaRPr lang="en-US" altLang="ja-JP"/>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640" y="1556792"/>
            <a:ext cx="5112568" cy="4808350"/>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72047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文書形式データ</a:t>
            </a:r>
            <a:r>
              <a:rPr lang="ja-JP" altLang="en-US" dirty="0"/>
              <a:t>をレベル</a:t>
            </a:r>
            <a:r>
              <a:rPr lang="en-US" altLang="ja-JP" dirty="0"/>
              <a:t>1</a:t>
            </a:r>
            <a:r>
              <a:rPr lang="ja-JP" altLang="en-US" dirty="0"/>
              <a:t>にするまでの手順</a:t>
            </a:r>
            <a:endParaRPr kumimoji="1" lang="ja-JP" altLang="en-US" dirty="0"/>
          </a:p>
        </p:txBody>
      </p:sp>
      <p:sp>
        <p:nvSpPr>
          <p:cNvPr id="3" name="コンテンツ プレースホルダー 2"/>
          <p:cNvSpPr>
            <a:spLocks noGrp="1"/>
          </p:cNvSpPr>
          <p:nvPr>
            <p:ph idx="1"/>
          </p:nvPr>
        </p:nvSpPr>
        <p:spPr>
          <a:xfrm>
            <a:off x="351415" y="1143000"/>
            <a:ext cx="4529578" cy="5268127"/>
          </a:xfrm>
        </p:spPr>
        <p:txBody>
          <a:bodyPr/>
          <a:lstStyle/>
          <a:p>
            <a:pPr marL="457200" indent="-457200">
              <a:buFont typeface="+mj-lt"/>
              <a:buAutoNum type="arabicPeriod"/>
            </a:pPr>
            <a:r>
              <a:rPr lang="ja-JP" altLang="en-US" dirty="0" smtClean="0"/>
              <a:t>部・章・節などの構造と、見出しレベルを対応づける</a:t>
            </a:r>
          </a:p>
          <a:p>
            <a:pPr lvl="1"/>
            <a:r>
              <a:rPr lang="ja-JP" altLang="en-US" dirty="0" smtClean="0"/>
              <a:t>例えば</a:t>
            </a:r>
            <a:r>
              <a:rPr lang="en-US" altLang="ja-JP" dirty="0" smtClean="0"/>
              <a:t>…</a:t>
            </a:r>
          </a:p>
          <a:p>
            <a:pPr lvl="2"/>
            <a:r>
              <a:rPr lang="ja-JP" altLang="en-US" dirty="0" smtClean="0"/>
              <a:t>部＝見出し</a:t>
            </a:r>
            <a:r>
              <a:rPr lang="en-US" altLang="ja-JP" dirty="0" smtClean="0"/>
              <a:t>1</a:t>
            </a:r>
          </a:p>
          <a:p>
            <a:pPr lvl="2"/>
            <a:r>
              <a:rPr lang="ja-JP" altLang="en-US" dirty="0" smtClean="0"/>
              <a:t>節＝見出し</a:t>
            </a:r>
            <a:r>
              <a:rPr lang="en-US" altLang="ja-JP" dirty="0" smtClean="0"/>
              <a:t>2</a:t>
            </a:r>
          </a:p>
          <a:p>
            <a:pPr lvl="2"/>
            <a:r>
              <a:rPr lang="ja-JP" altLang="en-US" dirty="0" smtClean="0"/>
              <a:t>小節＝見出し</a:t>
            </a:r>
            <a:r>
              <a:rPr lang="en-US" altLang="ja-JP" dirty="0" smtClean="0"/>
              <a:t>3</a:t>
            </a:r>
          </a:p>
          <a:p>
            <a:pPr lvl="2"/>
            <a:r>
              <a:rPr lang="ja-JP" altLang="en-US" dirty="0" smtClean="0"/>
              <a:t>小々節</a:t>
            </a:r>
            <a:r>
              <a:rPr lang="en-US" altLang="ja-JP" dirty="0" smtClean="0"/>
              <a:t>=</a:t>
            </a:r>
            <a:r>
              <a:rPr lang="ja-JP" altLang="en-US" dirty="0" smtClean="0"/>
              <a:t>見出し</a:t>
            </a:r>
            <a:r>
              <a:rPr lang="en-US" altLang="ja-JP" dirty="0" smtClean="0"/>
              <a:t>4</a:t>
            </a:r>
          </a:p>
          <a:p>
            <a:pPr lvl="2"/>
            <a:r>
              <a:rPr lang="ja-JP" altLang="en-US" dirty="0"/>
              <a:t>図表</a:t>
            </a:r>
            <a:r>
              <a:rPr lang="ja-JP" altLang="en-US" dirty="0" smtClean="0"/>
              <a:t>タイトル＝図表番号</a:t>
            </a:r>
          </a:p>
          <a:p>
            <a:pPr marL="457200" indent="-457200">
              <a:buFont typeface="+mj-lt"/>
              <a:buAutoNum type="arabicPeriod"/>
            </a:pPr>
            <a:r>
              <a:rPr kumimoji="1" lang="ja-JP" altLang="en-US" dirty="0" smtClean="0"/>
              <a:t>対応づけた規則に従って、文章を執筆する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29</a:t>
            </a:fld>
            <a:endParaRPr lang="en-US" altLang="ja-JP"/>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196752"/>
            <a:ext cx="479843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吹き出し 6"/>
          <p:cNvSpPr/>
          <p:nvPr/>
        </p:nvSpPr>
        <p:spPr bwMode="auto">
          <a:xfrm>
            <a:off x="8409385" y="1010831"/>
            <a:ext cx="864096" cy="288032"/>
          </a:xfrm>
          <a:prstGeom prst="wedgeRoundRectCallout">
            <a:avLst>
              <a:gd name="adj1" fmla="val -102942"/>
              <a:gd name="adj2" fmla="val 54608"/>
              <a:gd name="adj3" fmla="val 16667"/>
            </a:avLst>
          </a:prstGeom>
          <a:solidFill>
            <a:schemeClr val="tx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ja-JP" altLang="en-US" sz="1400" dirty="0" smtClean="0">
                <a:solidFill>
                  <a:schemeClr val="bg1"/>
                </a:solidFill>
                <a:latin typeface="ヒラギノ角ゴ ProN W6"/>
                <a:ea typeface="ヒラギノ角ゴ ProN W6"/>
                <a:cs typeface="ヒラギノ角ゴ ProN W6"/>
              </a:rPr>
              <a:t>見出し</a:t>
            </a:r>
            <a:r>
              <a:rPr kumimoji="1" lang="en-US" altLang="ja-JP" sz="1400" dirty="0" smtClean="0">
                <a:solidFill>
                  <a:schemeClr val="bg1"/>
                </a:solidFill>
                <a:latin typeface="ヒラギノ角ゴ ProN W6"/>
                <a:ea typeface="ヒラギノ角ゴ ProN W6"/>
                <a:cs typeface="ヒラギノ角ゴ ProN W6"/>
              </a:rPr>
              <a:t>1</a:t>
            </a:r>
            <a:endParaRPr kumimoji="1" lang="ja-JP" altLang="en-US" sz="1400" dirty="0">
              <a:solidFill>
                <a:schemeClr val="bg1"/>
              </a:solidFill>
              <a:latin typeface="ヒラギノ角ゴ ProN W6"/>
              <a:ea typeface="ヒラギノ角ゴ ProN W6"/>
              <a:cs typeface="ヒラギノ角ゴ ProN W6"/>
            </a:endParaRPr>
          </a:p>
        </p:txBody>
      </p:sp>
      <p:sp>
        <p:nvSpPr>
          <p:cNvPr id="8" name="角丸四角形吹き出し 7"/>
          <p:cNvSpPr/>
          <p:nvPr/>
        </p:nvSpPr>
        <p:spPr bwMode="auto">
          <a:xfrm>
            <a:off x="7375371" y="1451263"/>
            <a:ext cx="864096" cy="288032"/>
          </a:xfrm>
          <a:prstGeom prst="wedgeRoundRectCallout">
            <a:avLst>
              <a:gd name="adj1" fmla="val -126321"/>
              <a:gd name="adj2" fmla="val -41369"/>
              <a:gd name="adj3" fmla="val 16667"/>
            </a:avLst>
          </a:prstGeom>
          <a:solidFill>
            <a:schemeClr val="tx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ja-JP" altLang="en-US" sz="1400" dirty="0" smtClean="0">
                <a:solidFill>
                  <a:schemeClr val="bg1"/>
                </a:solidFill>
                <a:latin typeface="ヒラギノ角ゴ ProN W6"/>
                <a:ea typeface="ヒラギノ角ゴ ProN W6"/>
                <a:cs typeface="ヒラギノ角ゴ ProN W6"/>
              </a:rPr>
              <a:t>見出し</a:t>
            </a:r>
            <a:r>
              <a:rPr kumimoji="1" lang="en-US" altLang="ja-JP" sz="1400" dirty="0" smtClean="0">
                <a:solidFill>
                  <a:schemeClr val="bg1"/>
                </a:solidFill>
                <a:latin typeface="ヒラギノ角ゴ ProN W6"/>
                <a:ea typeface="ヒラギノ角ゴ ProN W6"/>
                <a:cs typeface="ヒラギノ角ゴ ProN W6"/>
              </a:rPr>
              <a:t>2</a:t>
            </a:r>
            <a:endParaRPr kumimoji="1" lang="ja-JP" altLang="en-US" sz="1400" dirty="0">
              <a:solidFill>
                <a:schemeClr val="bg1"/>
              </a:solidFill>
              <a:latin typeface="ヒラギノ角ゴ ProN W6"/>
              <a:ea typeface="ヒラギノ角ゴ ProN W6"/>
              <a:cs typeface="ヒラギノ角ゴ ProN W6"/>
            </a:endParaRPr>
          </a:p>
        </p:txBody>
      </p:sp>
      <p:sp>
        <p:nvSpPr>
          <p:cNvPr id="9" name="角丸四角形吹き出し 8"/>
          <p:cNvSpPr/>
          <p:nvPr/>
        </p:nvSpPr>
        <p:spPr bwMode="auto">
          <a:xfrm>
            <a:off x="6488120" y="1603663"/>
            <a:ext cx="864096" cy="288032"/>
          </a:xfrm>
          <a:prstGeom prst="wedgeRoundRectCallout">
            <a:avLst>
              <a:gd name="adj1" fmla="val -80793"/>
              <a:gd name="adj2" fmla="val -30295"/>
              <a:gd name="adj3" fmla="val 16667"/>
            </a:avLst>
          </a:prstGeom>
          <a:solidFill>
            <a:schemeClr val="tx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ja-JP" altLang="en-US" sz="1400" dirty="0" smtClean="0">
                <a:solidFill>
                  <a:schemeClr val="bg1"/>
                </a:solidFill>
                <a:latin typeface="ヒラギノ角ゴ ProN W6"/>
                <a:ea typeface="ヒラギノ角ゴ ProN W6"/>
                <a:cs typeface="ヒラギノ角ゴ ProN W6"/>
              </a:rPr>
              <a:t>見出し</a:t>
            </a:r>
            <a:r>
              <a:rPr kumimoji="1" lang="en-US" altLang="ja-JP" sz="1400" dirty="0" smtClean="0">
                <a:solidFill>
                  <a:schemeClr val="bg1"/>
                </a:solidFill>
                <a:latin typeface="ヒラギノ角ゴ ProN W6"/>
                <a:ea typeface="ヒラギノ角ゴ ProN W6"/>
                <a:cs typeface="ヒラギノ角ゴ ProN W6"/>
              </a:rPr>
              <a:t>3</a:t>
            </a:r>
            <a:endParaRPr kumimoji="1" lang="ja-JP" altLang="en-US" sz="1400" dirty="0">
              <a:solidFill>
                <a:schemeClr val="bg1"/>
              </a:solidFill>
              <a:latin typeface="ヒラギノ角ゴ ProN W6"/>
              <a:ea typeface="ヒラギノ角ゴ ProN W6"/>
              <a:cs typeface="ヒラギノ角ゴ ProN W6"/>
            </a:endParaRPr>
          </a:p>
        </p:txBody>
      </p:sp>
      <p:sp>
        <p:nvSpPr>
          <p:cNvPr id="10" name="角丸四角形吹き出し 9"/>
          <p:cNvSpPr/>
          <p:nvPr/>
        </p:nvSpPr>
        <p:spPr bwMode="auto">
          <a:xfrm>
            <a:off x="6488120" y="1904018"/>
            <a:ext cx="864096" cy="288032"/>
          </a:xfrm>
          <a:prstGeom prst="wedgeRoundRectCallout">
            <a:avLst>
              <a:gd name="adj1" fmla="val -68488"/>
              <a:gd name="adj2" fmla="val -763"/>
              <a:gd name="adj3" fmla="val 16667"/>
            </a:avLst>
          </a:prstGeom>
          <a:solidFill>
            <a:schemeClr val="tx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ja-JP" altLang="en-US" sz="1400" dirty="0" smtClean="0">
                <a:solidFill>
                  <a:schemeClr val="bg1"/>
                </a:solidFill>
                <a:latin typeface="ヒラギノ角ゴ ProN W6"/>
                <a:ea typeface="ヒラギノ角ゴ ProN W6"/>
                <a:cs typeface="ヒラギノ角ゴ ProN W6"/>
              </a:rPr>
              <a:t>見出し</a:t>
            </a:r>
            <a:r>
              <a:rPr kumimoji="1" lang="en-US" altLang="ja-JP" sz="1400" dirty="0" smtClean="0">
                <a:solidFill>
                  <a:schemeClr val="bg1"/>
                </a:solidFill>
                <a:latin typeface="ヒラギノ角ゴ ProN W6"/>
                <a:ea typeface="ヒラギノ角ゴ ProN W6"/>
                <a:cs typeface="ヒラギノ角ゴ ProN W6"/>
              </a:rPr>
              <a:t>4</a:t>
            </a:r>
            <a:endParaRPr kumimoji="1" lang="ja-JP" altLang="en-US" sz="1400" dirty="0">
              <a:solidFill>
                <a:schemeClr val="bg1"/>
              </a:solidFill>
              <a:latin typeface="ヒラギノ角ゴ ProN W6"/>
              <a:ea typeface="ヒラギノ角ゴ ProN W6"/>
              <a:cs typeface="ヒラギノ角ゴ ProN W6"/>
            </a:endParaRPr>
          </a:p>
        </p:txBody>
      </p:sp>
      <p:sp>
        <p:nvSpPr>
          <p:cNvPr id="11" name="角丸四角形吹き出し 10"/>
          <p:cNvSpPr/>
          <p:nvPr/>
        </p:nvSpPr>
        <p:spPr bwMode="auto">
          <a:xfrm>
            <a:off x="8241870" y="1907057"/>
            <a:ext cx="601966" cy="288032"/>
          </a:xfrm>
          <a:prstGeom prst="wedgeRoundRectCallout">
            <a:avLst>
              <a:gd name="adj1" fmla="val -9745"/>
              <a:gd name="adj2" fmla="val 106290"/>
              <a:gd name="adj3" fmla="val 16667"/>
            </a:avLst>
          </a:prstGeom>
          <a:solidFill>
            <a:schemeClr val="tx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ja-JP" altLang="en-US" sz="1400" dirty="0" smtClean="0">
                <a:solidFill>
                  <a:schemeClr val="bg1"/>
                </a:solidFill>
                <a:latin typeface="ヒラギノ角ゴ ProN W6"/>
                <a:ea typeface="ヒラギノ角ゴ ProN W6"/>
                <a:cs typeface="ヒラギノ角ゴ ProN W6"/>
              </a:rPr>
              <a:t>本文</a:t>
            </a:r>
            <a:endParaRPr kumimoji="1" lang="ja-JP" altLang="en-US" sz="1400" dirty="0">
              <a:solidFill>
                <a:schemeClr val="bg1"/>
              </a:solidFill>
              <a:latin typeface="ヒラギノ角ゴ ProN W6"/>
              <a:ea typeface="ヒラギノ角ゴ ProN W6"/>
              <a:cs typeface="ヒラギノ角ゴ ProN W6"/>
            </a:endParaRPr>
          </a:p>
        </p:txBody>
      </p:sp>
      <p:sp>
        <p:nvSpPr>
          <p:cNvPr id="12" name="角丸四角形吹き出し 11"/>
          <p:cNvSpPr/>
          <p:nvPr/>
        </p:nvSpPr>
        <p:spPr bwMode="auto">
          <a:xfrm>
            <a:off x="8410679" y="3356992"/>
            <a:ext cx="862801" cy="288032"/>
          </a:xfrm>
          <a:prstGeom prst="wedgeRoundRectCallout">
            <a:avLst>
              <a:gd name="adj1" fmla="val -87463"/>
              <a:gd name="adj2" fmla="val 17695"/>
              <a:gd name="adj3" fmla="val 16667"/>
            </a:avLst>
          </a:prstGeom>
          <a:solidFill>
            <a:schemeClr val="tx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ja-JP" altLang="en-US" sz="1400" dirty="0" smtClean="0">
                <a:solidFill>
                  <a:schemeClr val="bg1"/>
                </a:solidFill>
                <a:latin typeface="ヒラギノ角ゴ ProN W6"/>
                <a:ea typeface="ヒラギノ角ゴ ProN W6"/>
                <a:cs typeface="ヒラギノ角ゴ ProN W6"/>
              </a:rPr>
              <a:t>図表番号</a:t>
            </a:r>
            <a:endParaRPr kumimoji="1" lang="ja-JP" altLang="en-US" sz="1400" dirty="0">
              <a:solidFill>
                <a:schemeClr val="bg1"/>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143481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技術ガイドの概要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目的（</a:t>
            </a:r>
            <a:r>
              <a:rPr kumimoji="1" lang="en-US" altLang="ja-JP" dirty="0" smtClean="0"/>
              <a:t>Objective</a:t>
            </a:r>
            <a:r>
              <a:rPr kumimoji="1" lang="ja-JP" altLang="en-US" dirty="0" smtClean="0"/>
              <a:t>）</a:t>
            </a:r>
          </a:p>
          <a:p>
            <a:pPr lvl="1"/>
            <a:r>
              <a:rPr lang="ja-JP" altLang="en-US" dirty="0"/>
              <a:t>幅広いアプリケーションや</a:t>
            </a:r>
            <a:r>
              <a:rPr lang="ja-JP" altLang="en-US" dirty="0" smtClean="0"/>
              <a:t>サービスが有効</a:t>
            </a:r>
            <a:r>
              <a:rPr lang="ja-JP" altLang="en-US" dirty="0"/>
              <a:t>に利</a:t>
            </a:r>
            <a:r>
              <a:rPr lang="ja-JP" altLang="en-US" dirty="0" smtClean="0"/>
              <a:t>活用するために、政府自治体、企業等、さまざま</a:t>
            </a:r>
            <a:r>
              <a:rPr lang="ja-JP" altLang="en-US" dirty="0"/>
              <a:t>な組織が保持するデータ</a:t>
            </a:r>
            <a:r>
              <a:rPr lang="ja-JP" altLang="en-US" dirty="0" smtClean="0"/>
              <a:t>をオープンデータ化</a:t>
            </a:r>
            <a:r>
              <a:rPr lang="ja-JP" altLang="en-US" dirty="0"/>
              <a:t>するための技術的な</a:t>
            </a:r>
            <a:r>
              <a:rPr lang="ja-JP" altLang="en-US" dirty="0" smtClean="0"/>
              <a:t>要求事項、および</a:t>
            </a:r>
            <a:r>
              <a:rPr lang="ja-JP" altLang="en-US" dirty="0"/>
              <a:t>それを実現するための</a:t>
            </a:r>
            <a:r>
              <a:rPr lang="ja-JP" altLang="en-US" dirty="0" smtClean="0"/>
              <a:t>手順を示す。</a:t>
            </a:r>
            <a:endParaRPr kumimoji="1" lang="ja-JP" altLang="en-US" dirty="0" smtClean="0"/>
          </a:p>
          <a:p>
            <a:r>
              <a:rPr lang="ja-JP" altLang="en-US" dirty="0" smtClean="0"/>
              <a:t>対象（</a:t>
            </a:r>
            <a:r>
              <a:rPr lang="en-US" altLang="ja-JP" dirty="0" smtClean="0"/>
              <a:t>Scope</a:t>
            </a:r>
            <a:r>
              <a:rPr lang="ja-JP" altLang="en-US" dirty="0" smtClean="0"/>
              <a:t>）</a:t>
            </a:r>
            <a:endParaRPr lang="en-US" altLang="ja-JP" dirty="0" smtClean="0"/>
          </a:p>
          <a:p>
            <a:pPr lvl="1"/>
            <a:r>
              <a:rPr kumimoji="1" lang="ja-JP" altLang="en-US" dirty="0" smtClean="0"/>
              <a:t>位置づけ</a:t>
            </a:r>
          </a:p>
          <a:p>
            <a:pPr lvl="2"/>
            <a:r>
              <a:rPr lang="ja-JP" altLang="en-US" dirty="0" smtClean="0"/>
              <a:t>公開データの形式に関するガイド（本書）</a:t>
            </a:r>
            <a:endParaRPr lang="en-US" altLang="ja-JP" dirty="0" smtClean="0"/>
          </a:p>
          <a:p>
            <a:pPr lvl="3"/>
            <a:r>
              <a:rPr lang="ja-JP" altLang="en-US" dirty="0" smtClean="0"/>
              <a:t>データを「どのような形式で」公開するかを規定</a:t>
            </a:r>
          </a:p>
          <a:p>
            <a:pPr lvl="2"/>
            <a:r>
              <a:rPr lang="ja-JP" altLang="en-US" dirty="0" smtClean="0"/>
              <a:t>データ公開ポリシ作成のためのガイド</a:t>
            </a:r>
          </a:p>
          <a:p>
            <a:pPr lvl="3"/>
            <a:r>
              <a:rPr lang="ja-JP" altLang="en-US" dirty="0" smtClean="0"/>
              <a:t>「どんなデータを」公開するかを決めるための指針を規定</a:t>
            </a:r>
          </a:p>
          <a:p>
            <a:pPr lvl="2"/>
            <a:r>
              <a:rPr kumimoji="1" lang="ja-JP" altLang="en-US" dirty="0"/>
              <a:t>データの</a:t>
            </a:r>
            <a:r>
              <a:rPr kumimoji="1" lang="ja-JP" altLang="en-US" dirty="0" smtClean="0"/>
              <a:t>信頼性確保のためのガイド</a:t>
            </a:r>
          </a:p>
          <a:p>
            <a:pPr lvl="2"/>
            <a:r>
              <a:rPr lang="ja-JP" altLang="en-US" dirty="0"/>
              <a:t>データの</a:t>
            </a:r>
            <a:r>
              <a:rPr lang="ja-JP" altLang="en-US" dirty="0" smtClean="0"/>
              <a:t>ライセンス策定のためのガイド</a:t>
            </a:r>
            <a:endParaRPr kumimoji="1" lang="ja-JP" altLang="en-US" dirty="0" smtClean="0"/>
          </a:p>
          <a:p>
            <a:pPr lvl="1"/>
            <a:r>
              <a:rPr kumimoji="1" lang="ja-JP" altLang="en-US" dirty="0" smtClean="0"/>
              <a:t>以下のデータを対象とする。</a:t>
            </a:r>
            <a:endParaRPr lang="ja-JP" altLang="en-US" dirty="0" smtClean="0"/>
          </a:p>
          <a:p>
            <a:pPr lvl="2"/>
            <a:r>
              <a:rPr lang="ja-JP" altLang="en-US" dirty="0" smtClean="0"/>
              <a:t>表形式データ</a:t>
            </a:r>
          </a:p>
          <a:p>
            <a:pPr lvl="2"/>
            <a:r>
              <a:rPr lang="ja-JP" altLang="en-US" dirty="0"/>
              <a:t>文書形式データ</a:t>
            </a:r>
          </a:p>
          <a:p>
            <a:pPr lvl="2"/>
            <a:r>
              <a:rPr kumimoji="1" lang="ja-JP" altLang="en-US" dirty="0" smtClean="0"/>
              <a:t>地理空間データ</a:t>
            </a:r>
          </a:p>
          <a:p>
            <a:pPr lvl="2"/>
            <a:r>
              <a:rPr lang="ja-JP" altLang="en-US" dirty="0" smtClean="0"/>
              <a:t>リアルタイムデータ</a:t>
            </a:r>
            <a:endParaRPr kumimoji="1" lang="ja-JP" altLang="en-US" dirty="0" smtClean="0"/>
          </a:p>
          <a:p>
            <a:pPr lvl="2"/>
            <a:endParaRPr kumimoji="1" lang="ja-JP" altLang="en-US" dirty="0" smtClean="0"/>
          </a:p>
          <a:p>
            <a:pPr lvl="2"/>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sp>
        <p:nvSpPr>
          <p:cNvPr id="5" name="正方形/長方形 4"/>
          <p:cNvSpPr/>
          <p:nvPr/>
        </p:nvSpPr>
        <p:spPr bwMode="auto">
          <a:xfrm>
            <a:off x="776536" y="3340176"/>
            <a:ext cx="4320480" cy="520872"/>
          </a:xfrm>
          <a:prstGeom prst="rect">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6303054" y="3446723"/>
            <a:ext cx="1980029" cy="307777"/>
          </a:xfrm>
          <a:prstGeom prst="rect">
            <a:avLst/>
          </a:prstGeom>
          <a:noFill/>
        </p:spPr>
        <p:txBody>
          <a:bodyPr wrap="none" rtlCol="0">
            <a:spAutoFit/>
          </a:bodyPr>
          <a:lstStyle/>
          <a:p>
            <a:pPr algn="l"/>
            <a:r>
              <a:rPr kumimoji="1" lang="ja-JP" altLang="en-US" sz="1400" dirty="0" smtClean="0">
                <a:solidFill>
                  <a:srgbClr val="FF0000"/>
                </a:solidFill>
                <a:latin typeface="ＤＦ華康ゴシック体W3" pitchFamily="49" charset="-128"/>
                <a:ea typeface="ＤＦ華康ゴシック体W3" pitchFamily="49" charset="-128"/>
                <a:cs typeface="ヒラギノ角ゴ ProN W6"/>
              </a:rPr>
              <a:t>技術ガイドの規定範囲</a:t>
            </a:r>
          </a:p>
        </p:txBody>
      </p:sp>
      <p:cxnSp>
        <p:nvCxnSpPr>
          <p:cNvPr id="8" name="直線矢印コネクタ 7"/>
          <p:cNvCxnSpPr>
            <a:stCxn id="6" idx="1"/>
            <a:endCxn id="5" idx="3"/>
          </p:cNvCxnSpPr>
          <p:nvPr/>
        </p:nvCxnSpPr>
        <p:spPr bwMode="auto">
          <a:xfrm flipH="1">
            <a:off x="5097016" y="3600612"/>
            <a:ext cx="1206038" cy="0"/>
          </a:xfrm>
          <a:prstGeom prst="straightConnector1">
            <a:avLst/>
          </a:prstGeom>
          <a:solidFill>
            <a:schemeClr val="accent1"/>
          </a:solidFill>
          <a:ln w="12700" cap="sq" cmpd="sng" algn="ctr">
            <a:solidFill>
              <a:srgbClr val="FF0000"/>
            </a:solidFill>
            <a:prstDash val="solid"/>
            <a:round/>
            <a:headEnd type="none" w="sm" len="sm"/>
            <a:tailEnd type="arrow"/>
          </a:ln>
          <a:effectLst/>
        </p:spPr>
      </p:cxnSp>
      <p:sp>
        <p:nvSpPr>
          <p:cNvPr id="10" name="右中かっこ 9"/>
          <p:cNvSpPr/>
          <p:nvPr/>
        </p:nvSpPr>
        <p:spPr bwMode="auto">
          <a:xfrm>
            <a:off x="5569128" y="3861048"/>
            <a:ext cx="360040" cy="936104"/>
          </a:xfrm>
          <a:prstGeom prst="rightBrace">
            <a:avLst/>
          </a:prstGeom>
          <a:no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2" name="テキスト ボックス 11"/>
          <p:cNvSpPr txBox="1"/>
          <p:nvPr/>
        </p:nvSpPr>
        <p:spPr>
          <a:xfrm>
            <a:off x="5929168" y="4067199"/>
            <a:ext cx="3416320" cy="307777"/>
          </a:xfrm>
          <a:prstGeom prst="rect">
            <a:avLst/>
          </a:prstGeom>
          <a:noFill/>
        </p:spPr>
        <p:txBody>
          <a:bodyPr wrap="none" rtlCol="0">
            <a:spAutoFit/>
          </a:bodyPr>
          <a:lstStyle/>
          <a:p>
            <a:pPr algn="l"/>
            <a:r>
              <a:rPr kumimoji="1" lang="ja-JP" altLang="en-US" sz="1400" dirty="0" smtClean="0">
                <a:solidFill>
                  <a:schemeClr val="bg1"/>
                </a:solidFill>
                <a:latin typeface="ＤＦ華康ゴシック体W3" pitchFamily="49" charset="-128"/>
                <a:ea typeface="ＤＦ華康ゴシック体W3" pitchFamily="49" charset="-128"/>
                <a:cs typeface="ヒラギノ角ゴ ProN W6"/>
              </a:rPr>
              <a:t>技術ガイドの規定範囲外（別途定める）</a:t>
            </a:r>
          </a:p>
        </p:txBody>
      </p:sp>
    </p:spTree>
    <p:extLst>
      <p:ext uri="{BB962C8B-B14F-4D97-AF65-F5344CB8AC3E}">
        <p14:creationId xmlns:p14="http://schemas.microsoft.com/office/powerpoint/2010/main" val="939883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文書形式データをレベル</a:t>
            </a:r>
            <a:r>
              <a:rPr lang="en-US" altLang="ja-JP" dirty="0" smtClean="0"/>
              <a:t>2</a:t>
            </a:r>
            <a:r>
              <a:rPr lang="ja-JP" altLang="en-US" dirty="0" smtClean="0"/>
              <a:t>に</a:t>
            </a:r>
            <a:r>
              <a:rPr lang="ja-JP" altLang="en-US" dirty="0"/>
              <a:t>するまでの手順</a:t>
            </a:r>
            <a:endParaRPr kumimoji="1" lang="ja-JP" altLang="en-US" dirty="0"/>
          </a:p>
        </p:txBody>
      </p:sp>
      <p:sp>
        <p:nvSpPr>
          <p:cNvPr id="3" name="コンテンツ プレースホルダー 2"/>
          <p:cNvSpPr>
            <a:spLocks noGrp="1"/>
          </p:cNvSpPr>
          <p:nvPr>
            <p:ph idx="1"/>
          </p:nvPr>
        </p:nvSpPr>
        <p:spPr>
          <a:xfrm>
            <a:off x="351415" y="1143000"/>
            <a:ext cx="4673594" cy="5268127"/>
          </a:xfrm>
        </p:spPr>
        <p:txBody>
          <a:bodyPr>
            <a:normAutofit/>
          </a:bodyPr>
          <a:lstStyle/>
          <a:p>
            <a:pPr marL="457200" indent="-457200">
              <a:buFont typeface="+mj-lt"/>
              <a:buAutoNum type="arabicPeriod"/>
            </a:pPr>
            <a:r>
              <a:rPr lang="ja-JP" altLang="en-US" dirty="0" smtClean="0"/>
              <a:t>編集した文書を、</a:t>
            </a:r>
            <a:r>
              <a:rPr lang="en-US" altLang="ja-JP" dirty="0" smtClean="0"/>
              <a:t>HTML</a:t>
            </a:r>
            <a:r>
              <a:rPr lang="ja-JP" altLang="en-US" dirty="0" smtClean="0"/>
              <a:t>形式や</a:t>
            </a:r>
            <a:r>
              <a:rPr lang="en-US" altLang="ja-JP" dirty="0" smtClean="0"/>
              <a:t>XML</a:t>
            </a:r>
            <a:r>
              <a:rPr lang="ja-JP" altLang="en-US" dirty="0" smtClean="0"/>
              <a:t>形式で書き出す</a:t>
            </a:r>
            <a:r>
              <a:rPr lang="en-US" altLang="ja-JP" dirty="0" smtClean="0"/>
              <a:t>｡</a:t>
            </a:r>
            <a:endParaRPr lang="ja-JP" altLang="en-US" dirty="0" smtClean="0"/>
          </a:p>
          <a:p>
            <a:pPr lvl="1"/>
            <a:r>
              <a:rPr lang="en-US" altLang="ja-JP" dirty="0" smtClean="0"/>
              <a:t>Microsoft Word</a:t>
            </a:r>
            <a:r>
              <a:rPr lang="ja-JP" altLang="en-US" dirty="0"/>
              <a:t>であれば「ファイル」→「名前をつけて保存」の順に選択し</a:t>
            </a:r>
            <a:r>
              <a:rPr lang="ja-JP" altLang="en-US" dirty="0" smtClean="0"/>
              <a:t>、</a:t>
            </a:r>
            <a:endParaRPr lang="en-US" altLang="ja-JP" dirty="0" smtClean="0"/>
          </a:p>
          <a:p>
            <a:pPr lvl="2"/>
            <a:r>
              <a:rPr lang="ja-JP" altLang="en-US" dirty="0" smtClean="0"/>
              <a:t>「</a:t>
            </a:r>
            <a:r>
              <a:rPr lang="ja-JP" altLang="en-US" dirty="0"/>
              <a:t>ファイルの種類」</a:t>
            </a:r>
            <a:r>
              <a:rPr lang="ja-JP" altLang="en-US" dirty="0" smtClean="0"/>
              <a:t>を「</a:t>
            </a:r>
            <a:r>
              <a:rPr lang="en-US" altLang="ja-JP" dirty="0" smtClean="0"/>
              <a:t>Web</a:t>
            </a:r>
            <a:r>
              <a:rPr lang="ja-JP" altLang="en-US" dirty="0" smtClean="0"/>
              <a:t>ページ（</a:t>
            </a:r>
            <a:r>
              <a:rPr lang="en-US" altLang="ja-JP" dirty="0" smtClean="0"/>
              <a:t>.html</a:t>
            </a:r>
            <a:r>
              <a:rPr lang="ja-JP" altLang="en-US" dirty="0" smtClean="0"/>
              <a:t>）」に指定すれば、</a:t>
            </a:r>
            <a:r>
              <a:rPr lang="en-US" altLang="ja-JP" dirty="0" smtClean="0"/>
              <a:t>HTML</a:t>
            </a:r>
            <a:r>
              <a:rPr lang="ja-JP" altLang="en-US" dirty="0" smtClean="0"/>
              <a:t>形式で出力する</a:t>
            </a:r>
            <a:r>
              <a:rPr lang="en-US" altLang="ja-JP" dirty="0" smtClean="0"/>
              <a:t>｡</a:t>
            </a:r>
            <a:endParaRPr lang="ja-JP" altLang="en-US" dirty="0" smtClean="0"/>
          </a:p>
          <a:p>
            <a:pPr lvl="2"/>
            <a:r>
              <a:rPr lang="ja-JP" altLang="en-US" dirty="0"/>
              <a:t>「ファイルの種類」</a:t>
            </a:r>
            <a:r>
              <a:rPr lang="ja-JP" altLang="en-US" dirty="0" smtClean="0"/>
              <a:t>を「</a:t>
            </a:r>
            <a:r>
              <a:rPr lang="en-US" altLang="ja-JP" dirty="0" err="1" smtClean="0"/>
              <a:t>OpenDocument</a:t>
            </a:r>
            <a:r>
              <a:rPr lang="ja-JP" altLang="en-US" dirty="0" smtClean="0"/>
              <a:t>テキスト（</a:t>
            </a:r>
            <a:r>
              <a:rPr lang="en-US" altLang="ja-JP" dirty="0" smtClean="0"/>
              <a:t>.</a:t>
            </a:r>
            <a:r>
              <a:rPr lang="en-US" altLang="ja-JP" dirty="0" err="1" smtClean="0"/>
              <a:t>odt</a:t>
            </a:r>
            <a:r>
              <a:rPr lang="ja-JP" altLang="en-US" dirty="0" smtClean="0"/>
              <a:t>）</a:t>
            </a:r>
            <a:r>
              <a:rPr lang="ja-JP" altLang="en-US" dirty="0"/>
              <a:t>に指定すれば</a:t>
            </a:r>
            <a:r>
              <a:rPr lang="ja-JP" altLang="en-US" dirty="0" smtClean="0"/>
              <a:t>、</a:t>
            </a:r>
            <a:r>
              <a:rPr lang="en-US" altLang="ja-JP" dirty="0" err="1" smtClean="0"/>
              <a:t>OpenDocument</a:t>
            </a:r>
            <a:r>
              <a:rPr lang="ja-JP" altLang="en-US" dirty="0" smtClean="0"/>
              <a:t>規格準拠の</a:t>
            </a:r>
            <a:r>
              <a:rPr lang="en-US" altLang="ja-JP" dirty="0" smtClean="0"/>
              <a:t>XML</a:t>
            </a:r>
            <a:r>
              <a:rPr lang="ja-JP" altLang="en-US" dirty="0" smtClean="0"/>
              <a:t>形式で</a:t>
            </a:r>
            <a:r>
              <a:rPr lang="ja-JP" altLang="en-US" dirty="0"/>
              <a:t>出力する</a:t>
            </a:r>
            <a:r>
              <a:rPr lang="en-US" altLang="ja-JP" dirty="0" smtClean="0"/>
              <a:t>｡</a:t>
            </a:r>
            <a:endParaRPr lang="ja-JP" altLang="en-US" dirty="0" smtClean="0"/>
          </a:p>
          <a:p>
            <a:pPr lvl="3"/>
            <a:r>
              <a:rPr lang="en-US" altLang="ja-JP" dirty="0" smtClean="0"/>
              <a:t>.</a:t>
            </a:r>
            <a:r>
              <a:rPr lang="en-US" altLang="ja-JP" dirty="0" err="1" smtClean="0"/>
              <a:t>odt</a:t>
            </a:r>
            <a:r>
              <a:rPr lang="ja-JP" altLang="en-US" dirty="0" smtClean="0"/>
              <a:t>ファイルは</a:t>
            </a:r>
            <a:r>
              <a:rPr lang="en-US" altLang="ja-JP" dirty="0" smtClean="0"/>
              <a:t>zip</a:t>
            </a:r>
            <a:r>
              <a:rPr lang="ja-JP" altLang="en-US" dirty="0"/>
              <a:t>形式</a:t>
            </a:r>
            <a:r>
              <a:rPr lang="ja-JP" altLang="en-US" dirty="0" smtClean="0"/>
              <a:t>で圧縮されている</a:t>
            </a:r>
            <a:r>
              <a:rPr lang="en-US" altLang="ja-JP" dirty="0" smtClean="0"/>
              <a:t>｡</a:t>
            </a:r>
            <a:r>
              <a:rPr lang="ja-JP" altLang="en-US" dirty="0" smtClean="0"/>
              <a:t>ファイルの拡張子を</a:t>
            </a:r>
            <a:r>
              <a:rPr lang="en-US" altLang="ja-JP" dirty="0" smtClean="0"/>
              <a:t>.zip</a:t>
            </a:r>
            <a:r>
              <a:rPr lang="ja-JP" altLang="en-US" dirty="0" smtClean="0"/>
              <a:t>に変更して展開してみると、複数の</a:t>
            </a:r>
            <a:r>
              <a:rPr lang="en-US" altLang="ja-JP" dirty="0" smtClean="0"/>
              <a:t>XML</a:t>
            </a:r>
            <a:r>
              <a:rPr lang="ja-JP" altLang="en-US" dirty="0" smtClean="0"/>
              <a:t>ファイルと画像データから構成されていることが分かる</a:t>
            </a:r>
            <a:r>
              <a:rPr lang="en-US" altLang="ja-JP" dirty="0" smtClean="0"/>
              <a:t>｡</a:t>
            </a:r>
            <a:endParaRPr lang="ja-JP" altLang="en-US" dirty="0" smtClean="0"/>
          </a:p>
          <a:p>
            <a:pPr marL="457200" indent="-457200">
              <a:buFont typeface="+mj-lt"/>
              <a:buAutoNum type="arabicPeriod"/>
            </a:pPr>
            <a:r>
              <a:rPr kumimoji="1" lang="ja-JP" altLang="en-US" dirty="0" smtClean="0"/>
              <a:t>生成したファイルに、図表を構成する表形式データのリンクを追加する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30</a:t>
            </a:fld>
            <a:endParaRPr lang="en-US" altLang="ja-JP"/>
          </a:p>
        </p:txBody>
      </p:sp>
      <p:pic>
        <p:nvPicPr>
          <p:cNvPr id="1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7056" y="1628800"/>
            <a:ext cx="4071256" cy="3829000"/>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4" name="正方形/長方形 13"/>
          <p:cNvSpPr/>
          <p:nvPr/>
        </p:nvSpPr>
        <p:spPr bwMode="auto">
          <a:xfrm>
            <a:off x="5313041" y="5229200"/>
            <a:ext cx="3456384" cy="22860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5" name="テキスト ボックス 14"/>
          <p:cNvSpPr txBox="1"/>
          <p:nvPr/>
        </p:nvSpPr>
        <p:spPr>
          <a:xfrm>
            <a:off x="7113240" y="1988840"/>
            <a:ext cx="1887055" cy="307777"/>
          </a:xfrm>
          <a:prstGeom prst="rect">
            <a:avLst/>
          </a:prstGeom>
          <a:noFill/>
          <a:ln>
            <a:solidFill>
              <a:srgbClr val="FF0000"/>
            </a:solidFill>
          </a:ln>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 HTML</a:t>
            </a:r>
            <a:r>
              <a:rPr kumimoji="1" lang="ja-JP" altLang="en-US" sz="1400" dirty="0" smtClean="0">
                <a:solidFill>
                  <a:srgbClr val="FF0000"/>
                </a:solidFill>
                <a:latin typeface="ヒラギノ角ゴ ProN W6"/>
                <a:ea typeface="ヒラギノ角ゴ ProN W6"/>
                <a:cs typeface="ヒラギノ角ゴ ProN W6"/>
              </a:rPr>
              <a:t>形式で出力</a:t>
            </a:r>
          </a:p>
        </p:txBody>
      </p:sp>
      <p:sp>
        <p:nvSpPr>
          <p:cNvPr id="16" name="角丸四角形吹き出し 15"/>
          <p:cNvSpPr/>
          <p:nvPr/>
        </p:nvSpPr>
        <p:spPr bwMode="auto">
          <a:xfrm>
            <a:off x="7144658" y="5661248"/>
            <a:ext cx="1696773" cy="288032"/>
          </a:xfrm>
          <a:prstGeom prst="wedgeRoundRectCallout">
            <a:avLst>
              <a:gd name="adj1" fmla="val -15578"/>
              <a:gd name="adj2" fmla="val -126273"/>
              <a:gd name="adj3" fmla="val 16667"/>
            </a:avLst>
          </a:prstGeom>
          <a:solidFill>
            <a:schemeClr val="tx1"/>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l"/>
            <a:r>
              <a:rPr kumimoji="1" lang="en-US" altLang="ja-JP" sz="1400" dirty="0" smtClean="0">
                <a:solidFill>
                  <a:srgbClr val="FF0000"/>
                </a:solidFill>
                <a:latin typeface="ヒラギノ角ゴ ProN W6"/>
                <a:ea typeface="ヒラギノ角ゴ ProN W6"/>
                <a:cs typeface="ヒラギノ角ゴ ProN W6"/>
              </a:rPr>
              <a:t>2. </a:t>
            </a:r>
            <a:r>
              <a:rPr kumimoji="1" lang="ja-JP" altLang="en-US" sz="1400" dirty="0" smtClean="0">
                <a:solidFill>
                  <a:srgbClr val="FF0000"/>
                </a:solidFill>
                <a:latin typeface="ヒラギノ角ゴ ProN W6"/>
                <a:ea typeface="ヒラギノ角ゴ ProN W6"/>
                <a:cs typeface="ヒラギノ角ゴ ProN W6"/>
              </a:rPr>
              <a:t>参照リンク追加</a:t>
            </a:r>
            <a:endParaRPr kumimoji="1" lang="ja-JP" altLang="en-US" sz="1400" dirty="0">
              <a:solidFill>
                <a:srgbClr val="FF0000"/>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3624716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134339" cy="675928"/>
          </a:xfrm>
        </p:spPr>
        <p:txBody>
          <a:bodyPr>
            <a:noAutofit/>
          </a:bodyPr>
          <a:lstStyle/>
          <a:p>
            <a:r>
              <a:rPr kumimoji="1" lang="ja-JP" altLang="en-US" sz="2400" dirty="0" smtClean="0"/>
              <a:t>文書形式データをレベル</a:t>
            </a:r>
            <a:r>
              <a:rPr kumimoji="1" lang="en-US" altLang="ja-JP" sz="2400" dirty="0" smtClean="0"/>
              <a:t>3</a:t>
            </a:r>
            <a:r>
              <a:rPr kumimoji="1" lang="ja-JP" altLang="en-US" sz="2400" dirty="0" smtClean="0"/>
              <a:t>にするための手法</a:t>
            </a:r>
            <a:br>
              <a:rPr kumimoji="1" lang="ja-JP" altLang="en-US" sz="2400" dirty="0" smtClean="0"/>
            </a:br>
            <a:r>
              <a:rPr lang="ja-JP" altLang="en-US" sz="2400" dirty="0" smtClean="0"/>
              <a:t>（</a:t>
            </a:r>
            <a:r>
              <a:rPr kumimoji="1" lang="ja-JP" altLang="en-US" sz="2400" dirty="0" smtClean="0"/>
              <a:t>画像とタイトルを結びつけた</a:t>
            </a:r>
            <a:r>
              <a:rPr kumimoji="1" lang="en-US" altLang="ja-JP" sz="2400" dirty="0" smtClean="0"/>
              <a:t>XML</a:t>
            </a:r>
            <a:r>
              <a:rPr kumimoji="1" lang="ja-JP" altLang="en-US" sz="2400" dirty="0" smtClean="0"/>
              <a:t>の生成方法）</a:t>
            </a:r>
            <a:endParaRPr kumimoji="1" lang="ja-JP" altLang="en-US" sz="2400" dirty="0"/>
          </a:p>
        </p:txBody>
      </p:sp>
      <p:sp>
        <p:nvSpPr>
          <p:cNvPr id="3" name="コンテンツ プレースホルダー 2"/>
          <p:cNvSpPr>
            <a:spLocks noGrp="1"/>
          </p:cNvSpPr>
          <p:nvPr>
            <p:ph idx="1"/>
          </p:nvPr>
        </p:nvSpPr>
        <p:spPr>
          <a:xfrm>
            <a:off x="351415" y="1143000"/>
            <a:ext cx="4673594" cy="3723973"/>
          </a:xfrm>
        </p:spPr>
        <p:txBody>
          <a:bodyPr>
            <a:normAutofit lnSpcReduction="10000"/>
          </a:bodyPr>
          <a:lstStyle/>
          <a:p>
            <a:pPr marL="457200" indent="-457200">
              <a:buFont typeface="+mj-lt"/>
              <a:buAutoNum type="arabicPeriod"/>
            </a:pPr>
            <a:r>
              <a:rPr kumimoji="1" lang="en-US" altLang="ja-JP" dirty="0" err="1" smtClean="0"/>
              <a:t>OpenOffice</a:t>
            </a:r>
            <a:r>
              <a:rPr lang="ja-JP" altLang="en-US" dirty="0"/>
              <a:t> </a:t>
            </a:r>
            <a:r>
              <a:rPr lang="en-US" altLang="ja-JP" dirty="0" smtClean="0"/>
              <a:t>Writer</a:t>
            </a:r>
            <a:r>
              <a:rPr lang="ja-JP" altLang="en-US" dirty="0" smtClean="0"/>
              <a:t>を利用する</a:t>
            </a:r>
            <a:r>
              <a:rPr lang="en-US" altLang="ja-JP" dirty="0" smtClean="0"/>
              <a:t>｡</a:t>
            </a:r>
            <a:endParaRPr lang="ja-JP" altLang="en-US" dirty="0" smtClean="0"/>
          </a:p>
          <a:p>
            <a:pPr lvl="1"/>
            <a:r>
              <a:rPr kumimoji="1" lang="ja-JP" altLang="en-US" dirty="0" smtClean="0"/>
              <a:t>図を右クリックして「図表番号」を選択し、図表のタイトルを入力する</a:t>
            </a:r>
            <a:r>
              <a:rPr kumimoji="1" lang="en-US" altLang="ja-JP" dirty="0" smtClean="0"/>
              <a:t>｡</a:t>
            </a:r>
            <a:r>
              <a:rPr kumimoji="1" lang="ja-JP" altLang="en-US" dirty="0" smtClean="0"/>
              <a:t>この状態で</a:t>
            </a:r>
            <a:r>
              <a:rPr kumimoji="1" lang="en-US" altLang="ja-JP" dirty="0" smtClean="0"/>
              <a:t>Open Office Text</a:t>
            </a:r>
            <a:r>
              <a:rPr kumimoji="1" lang="ja-JP" altLang="en-US" dirty="0" smtClean="0"/>
              <a:t>形式</a:t>
            </a:r>
            <a:r>
              <a:rPr kumimoji="1" lang="en-US" altLang="ja-JP" dirty="0" smtClean="0"/>
              <a:t>(.</a:t>
            </a:r>
            <a:r>
              <a:rPr kumimoji="1" lang="en-US" altLang="ja-JP" dirty="0" err="1" smtClean="0"/>
              <a:t>odt</a:t>
            </a:r>
            <a:r>
              <a:rPr kumimoji="1" lang="en-US" altLang="ja-JP" dirty="0" smtClean="0"/>
              <a:t>)</a:t>
            </a:r>
            <a:r>
              <a:rPr kumimoji="1" lang="ja-JP" altLang="en-US" dirty="0" err="1" smtClean="0"/>
              <a:t>で保</a:t>
            </a:r>
            <a:r>
              <a:rPr kumimoji="1" lang="ja-JP" altLang="en-US" dirty="0" smtClean="0"/>
              <a:t>存して得られる</a:t>
            </a:r>
            <a:r>
              <a:rPr kumimoji="1" lang="en-US" altLang="ja-JP" dirty="0" smtClean="0"/>
              <a:t>XML</a:t>
            </a:r>
            <a:r>
              <a:rPr kumimoji="1" lang="ja-JP" altLang="en-US" dirty="0" smtClean="0"/>
              <a:t>ファイルを見ると、図とタイトルが結びついていることが分かる</a:t>
            </a:r>
            <a:r>
              <a:rPr kumimoji="1" lang="en-US" altLang="ja-JP" dirty="0" smtClean="0"/>
              <a:t>｡</a:t>
            </a:r>
            <a:endParaRPr kumimoji="1" lang="ja-JP" altLang="en-US" dirty="0" smtClean="0"/>
          </a:p>
          <a:p>
            <a:pPr marL="457200" indent="-457200">
              <a:buFont typeface="+mj-lt"/>
              <a:buAutoNum type="arabicPeriod"/>
            </a:pPr>
            <a:r>
              <a:rPr lang="en-US" altLang="ja-JP" dirty="0" err="1" smtClean="0"/>
              <a:t>DocBook</a:t>
            </a:r>
            <a:r>
              <a:rPr lang="ja-JP" altLang="en-US" dirty="0" smtClean="0"/>
              <a:t>形式のデータを生成する</a:t>
            </a:r>
            <a:r>
              <a:rPr lang="en-US" altLang="ja-JP" dirty="0" smtClean="0"/>
              <a:t>｡</a:t>
            </a:r>
            <a:endParaRPr lang="ja-JP" altLang="en-US" dirty="0" smtClean="0"/>
          </a:p>
          <a:p>
            <a:pPr lvl="1"/>
            <a:r>
              <a:rPr kumimoji="1" lang="en-US" altLang="ja-JP" dirty="0" err="1" smtClean="0"/>
              <a:t>DocBook</a:t>
            </a:r>
            <a:r>
              <a:rPr kumimoji="1" lang="ja-JP" altLang="en-US" dirty="0" smtClean="0"/>
              <a:t>は、技術文書を記述するための</a:t>
            </a:r>
            <a:r>
              <a:rPr kumimoji="1" lang="en-US" altLang="ja-JP" dirty="0" smtClean="0"/>
              <a:t>XML</a:t>
            </a:r>
            <a:r>
              <a:rPr kumimoji="1" lang="ja-JP" altLang="en-US" dirty="0" smtClean="0"/>
              <a:t>形式の言語である</a:t>
            </a:r>
            <a:r>
              <a:rPr kumimoji="1" lang="en-US" altLang="ja-JP" dirty="0" smtClean="0"/>
              <a:t>｡</a:t>
            </a:r>
            <a:endParaRPr kumimoji="1" lang="ja-JP" altLang="en-US" dirty="0" smtClean="0"/>
          </a:p>
          <a:p>
            <a:pPr lvl="1"/>
            <a:r>
              <a:rPr lang="ja-JP" altLang="en-US" dirty="0"/>
              <a:t>部・章・節などの構造</a:t>
            </a:r>
            <a:r>
              <a:rPr lang="ja-JP" altLang="en-US" dirty="0" smtClean="0"/>
              <a:t>を</a:t>
            </a:r>
            <a:r>
              <a:rPr lang="en-US" altLang="ja-JP" dirty="0" smtClean="0"/>
              <a:t>XML</a:t>
            </a:r>
            <a:r>
              <a:rPr lang="ja-JP" altLang="en-US" dirty="0" smtClean="0"/>
              <a:t>ドキュメントとして執筆し、変換することにより</a:t>
            </a:r>
            <a:r>
              <a:rPr lang="en-US" altLang="ja-JP" dirty="0" smtClean="0"/>
              <a:t>PDF</a:t>
            </a:r>
            <a:r>
              <a:rPr lang="ja-JP" altLang="en-US" dirty="0" smtClean="0"/>
              <a:t>や</a:t>
            </a:r>
            <a:r>
              <a:rPr lang="en-US" altLang="ja-JP" dirty="0" smtClean="0"/>
              <a:t>HTML</a:t>
            </a:r>
            <a:r>
              <a:rPr lang="ja-JP" altLang="en-US" dirty="0" smtClean="0"/>
              <a:t>などの文章を生成できる</a:t>
            </a:r>
            <a:r>
              <a:rPr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31</a:t>
            </a:fld>
            <a:endParaRPr lang="en-US" altLang="ja-JP"/>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9024" y="1071860"/>
            <a:ext cx="3071108" cy="2861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097016" y="4149080"/>
            <a:ext cx="4608512" cy="2431435"/>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a:spAutoFit/>
          </a:bodyPr>
          <a:lstStyle/>
          <a:p>
            <a:pPr algn="l"/>
            <a:r>
              <a:rPr lang="en-US" altLang="ja-JP" sz="800" dirty="0">
                <a:solidFill>
                  <a:schemeClr val="bg1"/>
                </a:solidFill>
              </a:rPr>
              <a:t>&lt;</a:t>
            </a:r>
            <a:r>
              <a:rPr lang="en-US" altLang="ja-JP" sz="800" dirty="0" err="1">
                <a:solidFill>
                  <a:schemeClr val="bg1"/>
                </a:solidFill>
              </a:rPr>
              <a:t>text:p</a:t>
            </a:r>
            <a:r>
              <a:rPr lang="en-US" altLang="ja-JP" sz="800" dirty="0">
                <a:solidFill>
                  <a:schemeClr val="bg1"/>
                </a:solidFill>
              </a:rPr>
              <a:t> </a:t>
            </a:r>
            <a:r>
              <a:rPr lang="en-US" altLang="ja-JP" sz="800" dirty="0" err="1">
                <a:solidFill>
                  <a:schemeClr val="bg1"/>
                </a:solidFill>
              </a:rPr>
              <a:t>text:style-name</a:t>
            </a:r>
            <a:r>
              <a:rPr lang="en-US" altLang="ja-JP" sz="800" dirty="0">
                <a:solidFill>
                  <a:schemeClr val="bg1"/>
                </a:solidFill>
              </a:rPr>
              <a:t>="P4"&gt;</a:t>
            </a:r>
          </a:p>
          <a:p>
            <a:pPr algn="l"/>
            <a:r>
              <a:rPr lang="en-US" altLang="ja-JP" sz="800" dirty="0">
                <a:solidFill>
                  <a:schemeClr val="bg1"/>
                </a:solidFill>
              </a:rPr>
              <a:t>&lt;</a:t>
            </a:r>
            <a:r>
              <a:rPr lang="en-US" altLang="ja-JP" sz="800" dirty="0" err="1">
                <a:solidFill>
                  <a:schemeClr val="bg1"/>
                </a:solidFill>
              </a:rPr>
              <a:t>draw:frame</a:t>
            </a:r>
            <a:r>
              <a:rPr lang="en-US" altLang="ja-JP" sz="800" dirty="0">
                <a:solidFill>
                  <a:schemeClr val="bg1"/>
                </a:solidFill>
              </a:rPr>
              <a:t> </a:t>
            </a:r>
            <a:r>
              <a:rPr lang="en-US" altLang="ja-JP" sz="800" dirty="0" err="1">
                <a:solidFill>
                  <a:schemeClr val="bg1"/>
                </a:solidFill>
              </a:rPr>
              <a:t>draw:style-name</a:t>
            </a:r>
            <a:r>
              <a:rPr lang="en-US" altLang="ja-JP" sz="800" dirty="0">
                <a:solidFill>
                  <a:schemeClr val="bg1"/>
                </a:solidFill>
              </a:rPr>
              <a:t>="fr1" </a:t>
            </a:r>
            <a:r>
              <a:rPr lang="en-US" altLang="ja-JP" sz="800" dirty="0" err="1">
                <a:solidFill>
                  <a:schemeClr val="bg1"/>
                </a:solidFill>
              </a:rPr>
              <a:t>draw:name</a:t>
            </a:r>
            <a:r>
              <a:rPr lang="en-US" altLang="ja-JP" sz="800" dirty="0">
                <a:solidFill>
                  <a:schemeClr val="bg1"/>
                </a:solidFill>
              </a:rPr>
              <a:t>="</a:t>
            </a:r>
            <a:r>
              <a:rPr lang="ja-JP" altLang="en-US" sz="800" dirty="0">
                <a:solidFill>
                  <a:schemeClr val="bg1"/>
                </a:solidFill>
              </a:rPr>
              <a:t>枠</a:t>
            </a:r>
            <a:r>
              <a:rPr lang="en-US" altLang="ja-JP" sz="800" dirty="0">
                <a:solidFill>
                  <a:schemeClr val="bg1"/>
                </a:solidFill>
              </a:rPr>
              <a:t>1" </a:t>
            </a:r>
            <a:r>
              <a:rPr lang="en-US" altLang="ja-JP" sz="800" dirty="0" err="1">
                <a:solidFill>
                  <a:schemeClr val="bg1"/>
                </a:solidFill>
              </a:rPr>
              <a:t>text:anchor-type</a:t>
            </a:r>
            <a:r>
              <a:rPr lang="en-US" altLang="ja-JP" sz="800" dirty="0">
                <a:solidFill>
                  <a:schemeClr val="bg1"/>
                </a:solidFill>
              </a:rPr>
              <a:t>="as-char" </a:t>
            </a:r>
            <a:r>
              <a:rPr lang="en-US" altLang="ja-JP" sz="800" dirty="0" err="1">
                <a:solidFill>
                  <a:schemeClr val="bg1"/>
                </a:solidFill>
              </a:rPr>
              <a:t>svg:width</a:t>
            </a:r>
            <a:r>
              <a:rPr lang="en-US" altLang="ja-JP" sz="800" dirty="0">
                <a:solidFill>
                  <a:schemeClr val="bg1"/>
                </a:solidFill>
              </a:rPr>
              <a:t>="10.848cm"draw:z-index="0"&gt;</a:t>
            </a:r>
          </a:p>
          <a:p>
            <a:pPr algn="l"/>
            <a:r>
              <a:rPr lang="en-US" altLang="ja-JP" sz="800" dirty="0" smtClean="0">
                <a:solidFill>
                  <a:schemeClr val="bg1"/>
                </a:solidFill>
              </a:rPr>
              <a:t>  &lt;</a:t>
            </a:r>
            <a:r>
              <a:rPr lang="en-US" altLang="ja-JP" sz="800" dirty="0" err="1">
                <a:solidFill>
                  <a:schemeClr val="bg1"/>
                </a:solidFill>
              </a:rPr>
              <a:t>draw:text-box</a:t>
            </a:r>
            <a:r>
              <a:rPr lang="en-US" altLang="ja-JP" sz="800" dirty="0">
                <a:solidFill>
                  <a:schemeClr val="bg1"/>
                </a:solidFill>
              </a:rPr>
              <a:t> </a:t>
            </a:r>
            <a:r>
              <a:rPr lang="en-US" altLang="ja-JP" sz="800" dirty="0" err="1">
                <a:solidFill>
                  <a:schemeClr val="bg1"/>
                </a:solidFill>
              </a:rPr>
              <a:t>fo:min-height</a:t>
            </a:r>
            <a:r>
              <a:rPr lang="en-US" altLang="ja-JP" sz="800" dirty="0">
                <a:solidFill>
                  <a:schemeClr val="bg1"/>
                </a:solidFill>
              </a:rPr>
              <a:t>="6.747cm"&gt;</a:t>
            </a:r>
          </a:p>
          <a:p>
            <a:pPr algn="l"/>
            <a:r>
              <a:rPr lang="en-US" altLang="ja-JP" sz="800" dirty="0" smtClean="0">
                <a:solidFill>
                  <a:schemeClr val="bg1"/>
                </a:solidFill>
              </a:rPr>
              <a:t>  &lt;</a:t>
            </a:r>
            <a:r>
              <a:rPr lang="en-US" altLang="ja-JP" sz="800" dirty="0" err="1">
                <a:solidFill>
                  <a:schemeClr val="bg1"/>
                </a:solidFill>
              </a:rPr>
              <a:t>text:p</a:t>
            </a:r>
            <a:r>
              <a:rPr lang="en-US" altLang="ja-JP" sz="800" dirty="0">
                <a:solidFill>
                  <a:schemeClr val="bg1"/>
                </a:solidFill>
              </a:rPr>
              <a:t> </a:t>
            </a:r>
            <a:r>
              <a:rPr lang="en-US" altLang="ja-JP" sz="800" dirty="0" err="1">
                <a:solidFill>
                  <a:schemeClr val="bg1"/>
                </a:solidFill>
              </a:rPr>
              <a:t>text:style-name</a:t>
            </a:r>
            <a:r>
              <a:rPr lang="en-US" altLang="ja-JP" sz="800" dirty="0">
                <a:solidFill>
                  <a:schemeClr val="bg1"/>
                </a:solidFill>
              </a:rPr>
              <a:t>="Illustration"&gt;</a:t>
            </a:r>
          </a:p>
          <a:p>
            <a:pPr algn="l"/>
            <a:r>
              <a:rPr lang="en-US" altLang="ja-JP" sz="800" dirty="0" smtClean="0">
                <a:solidFill>
                  <a:schemeClr val="bg1"/>
                </a:solidFill>
              </a:rPr>
              <a:t>    &lt;</a:t>
            </a:r>
            <a:r>
              <a:rPr lang="en-US" altLang="ja-JP" sz="800" dirty="0" err="1">
                <a:solidFill>
                  <a:schemeClr val="bg1"/>
                </a:solidFill>
              </a:rPr>
              <a:t>draw:frame</a:t>
            </a:r>
            <a:r>
              <a:rPr lang="en-US" altLang="ja-JP" sz="800" dirty="0">
                <a:solidFill>
                  <a:schemeClr val="bg1"/>
                </a:solidFill>
              </a:rPr>
              <a:t> </a:t>
            </a:r>
            <a:r>
              <a:rPr lang="en-US" altLang="ja-JP" sz="800" dirty="0" err="1">
                <a:solidFill>
                  <a:schemeClr val="bg1"/>
                </a:solidFill>
              </a:rPr>
              <a:t>draw:style-name</a:t>
            </a:r>
            <a:r>
              <a:rPr lang="en-US" altLang="ja-JP" sz="800" dirty="0">
                <a:solidFill>
                  <a:schemeClr val="bg1"/>
                </a:solidFill>
              </a:rPr>
              <a:t>="fr2" </a:t>
            </a:r>
            <a:r>
              <a:rPr lang="en-US" altLang="ja-JP" sz="800" dirty="0" err="1">
                <a:solidFill>
                  <a:schemeClr val="bg1"/>
                </a:solidFill>
              </a:rPr>
              <a:t>draw:name</a:t>
            </a:r>
            <a:r>
              <a:rPr lang="en-US" altLang="ja-JP" sz="800" dirty="0">
                <a:solidFill>
                  <a:schemeClr val="bg1"/>
                </a:solidFill>
              </a:rPr>
              <a:t>="</a:t>
            </a:r>
            <a:r>
              <a:rPr lang="ja-JP" altLang="en-US" sz="800" dirty="0">
                <a:solidFill>
                  <a:schemeClr val="bg1"/>
                </a:solidFill>
              </a:rPr>
              <a:t>グラフィックス</a:t>
            </a:r>
            <a:r>
              <a:rPr lang="en-US" altLang="ja-JP" sz="800" dirty="0">
                <a:solidFill>
                  <a:schemeClr val="bg1"/>
                </a:solidFill>
              </a:rPr>
              <a:t>1" </a:t>
            </a:r>
            <a:r>
              <a:rPr lang="en-US" altLang="ja-JP" sz="800" dirty="0" err="1">
                <a:solidFill>
                  <a:schemeClr val="bg1"/>
                </a:solidFill>
              </a:rPr>
              <a:t>text:anchor-type</a:t>
            </a:r>
            <a:r>
              <a:rPr lang="en-US" altLang="ja-JP" sz="800" dirty="0">
                <a:solidFill>
                  <a:schemeClr val="bg1"/>
                </a:solidFill>
              </a:rPr>
              <a:t>="</a:t>
            </a:r>
            <a:r>
              <a:rPr lang="en-US" altLang="ja-JP" sz="800" dirty="0" err="1">
                <a:solidFill>
                  <a:schemeClr val="bg1"/>
                </a:solidFill>
              </a:rPr>
              <a:t>paragraph"svg:x</a:t>
            </a:r>
            <a:r>
              <a:rPr lang="en-US" altLang="ja-JP" sz="800" dirty="0">
                <a:solidFill>
                  <a:schemeClr val="bg1"/>
                </a:solidFill>
              </a:rPr>
              <a:t>="0.004cm" </a:t>
            </a:r>
            <a:r>
              <a:rPr lang="en-US" altLang="ja-JP" sz="800" dirty="0" err="1">
                <a:solidFill>
                  <a:schemeClr val="bg1"/>
                </a:solidFill>
              </a:rPr>
              <a:t>svg:y</a:t>
            </a:r>
            <a:r>
              <a:rPr lang="en-US" altLang="ja-JP" sz="800" dirty="0">
                <a:solidFill>
                  <a:schemeClr val="bg1"/>
                </a:solidFill>
              </a:rPr>
              <a:t>="0.002cm" </a:t>
            </a:r>
            <a:r>
              <a:rPr lang="en-US" altLang="ja-JP" sz="800" dirty="0" err="1">
                <a:solidFill>
                  <a:schemeClr val="bg1"/>
                </a:solidFill>
              </a:rPr>
              <a:t>svg:width</a:t>
            </a:r>
            <a:r>
              <a:rPr lang="en-US" altLang="ja-JP" sz="800" dirty="0">
                <a:solidFill>
                  <a:schemeClr val="bg1"/>
                </a:solidFill>
              </a:rPr>
              <a:t>="10.848cm" </a:t>
            </a:r>
            <a:r>
              <a:rPr lang="en-US" altLang="ja-JP" sz="800" dirty="0" err="1">
                <a:solidFill>
                  <a:schemeClr val="bg1"/>
                </a:solidFill>
              </a:rPr>
              <a:t>style:rel-width</a:t>
            </a:r>
            <a:r>
              <a:rPr lang="en-US" altLang="ja-JP" sz="800" dirty="0">
                <a:solidFill>
                  <a:schemeClr val="bg1"/>
                </a:solidFill>
              </a:rPr>
              <a:t>="100%"svg:height="6.747cm" </a:t>
            </a:r>
            <a:r>
              <a:rPr lang="en-US" altLang="ja-JP" sz="800" dirty="0" err="1">
                <a:solidFill>
                  <a:schemeClr val="bg1"/>
                </a:solidFill>
              </a:rPr>
              <a:t>style:rel-height</a:t>
            </a:r>
            <a:r>
              <a:rPr lang="en-US" altLang="ja-JP" sz="800" dirty="0">
                <a:solidFill>
                  <a:schemeClr val="bg1"/>
                </a:solidFill>
              </a:rPr>
              <a:t>="scale" </a:t>
            </a:r>
            <a:r>
              <a:rPr lang="en-US" altLang="ja-JP" sz="800" dirty="0" err="1">
                <a:solidFill>
                  <a:schemeClr val="bg1"/>
                </a:solidFill>
              </a:rPr>
              <a:t>draw:z-index</a:t>
            </a:r>
            <a:r>
              <a:rPr lang="en-US" altLang="ja-JP" sz="800" dirty="0">
                <a:solidFill>
                  <a:schemeClr val="bg1"/>
                </a:solidFill>
              </a:rPr>
              <a:t>="1"&gt;</a:t>
            </a:r>
          </a:p>
          <a:p>
            <a:pPr algn="l"/>
            <a:r>
              <a:rPr lang="en-US" altLang="ja-JP" sz="800" dirty="0" smtClean="0">
                <a:solidFill>
                  <a:schemeClr val="bg1"/>
                </a:solidFill>
              </a:rPr>
              <a:t>    &lt;</a:t>
            </a:r>
            <a:r>
              <a:rPr lang="en-US" altLang="ja-JP" sz="800" dirty="0" err="1">
                <a:solidFill>
                  <a:schemeClr val="bg1"/>
                </a:solidFill>
              </a:rPr>
              <a:t>draw:imagexlink:href</a:t>
            </a:r>
            <a:r>
              <a:rPr lang="en-US" altLang="ja-JP" sz="800" dirty="0">
                <a:solidFill>
                  <a:schemeClr val="bg1"/>
                </a:solidFill>
              </a:rPr>
              <a:t>="http://www.soumu.go.jp/johotsusintokei/whitepaper/ja/h24/image/n1201010.png"xlink:type="simple" </a:t>
            </a:r>
            <a:r>
              <a:rPr lang="en-US" altLang="ja-JP" sz="800" dirty="0" err="1">
                <a:solidFill>
                  <a:schemeClr val="bg1"/>
                </a:solidFill>
              </a:rPr>
              <a:t>xlink:show</a:t>
            </a:r>
            <a:r>
              <a:rPr lang="en-US" altLang="ja-JP" sz="800" dirty="0">
                <a:solidFill>
                  <a:schemeClr val="bg1"/>
                </a:solidFill>
              </a:rPr>
              <a:t>="embed" </a:t>
            </a:r>
            <a:r>
              <a:rPr lang="en-US" altLang="ja-JP" sz="800" dirty="0" err="1">
                <a:solidFill>
                  <a:schemeClr val="bg1"/>
                </a:solidFill>
              </a:rPr>
              <a:t>xlink:actuate</a:t>
            </a:r>
            <a:r>
              <a:rPr lang="en-US" altLang="ja-JP" sz="800" dirty="0">
                <a:solidFill>
                  <a:schemeClr val="bg1"/>
                </a:solidFill>
              </a:rPr>
              <a:t>="</a:t>
            </a:r>
            <a:r>
              <a:rPr lang="en-US" altLang="ja-JP" sz="800" dirty="0" err="1">
                <a:solidFill>
                  <a:schemeClr val="bg1"/>
                </a:solidFill>
              </a:rPr>
              <a:t>onLoad</a:t>
            </a:r>
            <a:r>
              <a:rPr lang="en-US" altLang="ja-JP" sz="800" dirty="0">
                <a:solidFill>
                  <a:schemeClr val="bg1"/>
                </a:solidFill>
              </a:rPr>
              <a:t>"/&gt;</a:t>
            </a:r>
          </a:p>
          <a:p>
            <a:pPr algn="l"/>
            <a:r>
              <a:rPr lang="en-US" altLang="ja-JP" sz="800" dirty="0" smtClean="0">
                <a:solidFill>
                  <a:schemeClr val="bg1"/>
                </a:solidFill>
              </a:rPr>
              <a:t>    &lt;</a:t>
            </a:r>
            <a:r>
              <a:rPr lang="en-US" altLang="ja-JP" sz="800" dirty="0" err="1">
                <a:solidFill>
                  <a:schemeClr val="bg1"/>
                </a:solidFill>
              </a:rPr>
              <a:t>svg:title</a:t>
            </a:r>
            <a:r>
              <a:rPr lang="en-US" altLang="ja-JP" sz="800" dirty="0">
                <a:solidFill>
                  <a:schemeClr val="bg1"/>
                </a:solidFill>
              </a:rPr>
              <a:t>&gt;</a:t>
            </a:r>
            <a:r>
              <a:rPr lang="ja-JP" altLang="en-US" sz="800" dirty="0">
                <a:solidFill>
                  <a:schemeClr val="bg1"/>
                </a:solidFill>
              </a:rPr>
              <a:t>図表</a:t>
            </a:r>
            <a:r>
              <a:rPr lang="en-US" altLang="ja-JP" sz="800" dirty="0">
                <a:solidFill>
                  <a:schemeClr val="bg1"/>
                </a:solidFill>
              </a:rPr>
              <a:t>1-2-1-1</a:t>
            </a:r>
            <a:r>
              <a:rPr lang="ja-JP" altLang="en-US" sz="800" dirty="0">
                <a:solidFill>
                  <a:schemeClr val="bg1"/>
                </a:solidFill>
              </a:rPr>
              <a:t>　我が国の実質</a:t>
            </a:r>
            <a:r>
              <a:rPr lang="en-US" altLang="ja-JP" sz="800" dirty="0">
                <a:solidFill>
                  <a:schemeClr val="bg1"/>
                </a:solidFill>
              </a:rPr>
              <a:t>GDP</a:t>
            </a:r>
            <a:r>
              <a:rPr lang="ja-JP" altLang="en-US" sz="800" dirty="0">
                <a:solidFill>
                  <a:schemeClr val="bg1"/>
                </a:solidFill>
              </a:rPr>
              <a:t>成長率及び名目</a:t>
            </a:r>
            <a:r>
              <a:rPr lang="en-US" altLang="ja-JP" sz="800" dirty="0">
                <a:solidFill>
                  <a:schemeClr val="bg1"/>
                </a:solidFill>
              </a:rPr>
              <a:t>GDP</a:t>
            </a:r>
            <a:r>
              <a:rPr lang="ja-JP" altLang="en-US" sz="800" dirty="0">
                <a:solidFill>
                  <a:schemeClr val="bg1"/>
                </a:solidFill>
              </a:rPr>
              <a:t>成長率の推移のグラフ</a:t>
            </a:r>
            <a:r>
              <a:rPr lang="en-US" altLang="ja-JP" sz="800" dirty="0">
                <a:solidFill>
                  <a:schemeClr val="bg1"/>
                </a:solidFill>
              </a:rPr>
              <a:t>&lt;/</a:t>
            </a:r>
            <a:r>
              <a:rPr lang="en-US" altLang="ja-JP" sz="800" dirty="0" err="1">
                <a:solidFill>
                  <a:schemeClr val="bg1"/>
                </a:solidFill>
              </a:rPr>
              <a:t>svg:title</a:t>
            </a:r>
            <a:r>
              <a:rPr lang="en-US" altLang="ja-JP" sz="800" dirty="0">
                <a:solidFill>
                  <a:schemeClr val="bg1"/>
                </a:solidFill>
              </a:rPr>
              <a:t>&gt;</a:t>
            </a:r>
          </a:p>
          <a:p>
            <a:pPr algn="l"/>
            <a:r>
              <a:rPr lang="en-US" altLang="ja-JP" sz="800" dirty="0" smtClean="0">
                <a:solidFill>
                  <a:schemeClr val="bg1"/>
                </a:solidFill>
              </a:rPr>
              <a:t>  &lt;/</a:t>
            </a:r>
            <a:r>
              <a:rPr lang="en-US" altLang="ja-JP" sz="800" dirty="0" err="1">
                <a:solidFill>
                  <a:schemeClr val="bg1"/>
                </a:solidFill>
              </a:rPr>
              <a:t>draw:frame</a:t>
            </a:r>
            <a:r>
              <a:rPr lang="en-US" altLang="ja-JP" sz="800" dirty="0">
                <a:solidFill>
                  <a:schemeClr val="bg1"/>
                </a:solidFill>
              </a:rPr>
              <a:t>&gt;</a:t>
            </a:r>
          </a:p>
          <a:p>
            <a:pPr algn="l"/>
            <a:r>
              <a:rPr lang="ja-JP" altLang="en-US" sz="800" dirty="0" smtClean="0">
                <a:solidFill>
                  <a:schemeClr val="bg1"/>
                </a:solidFill>
              </a:rPr>
              <a:t>  図</a:t>
            </a:r>
            <a:r>
              <a:rPr lang="en-US" altLang="ja-JP" sz="800" dirty="0">
                <a:solidFill>
                  <a:schemeClr val="bg1"/>
                </a:solidFill>
              </a:rPr>
              <a:t>&lt;</a:t>
            </a:r>
            <a:r>
              <a:rPr lang="en-US" altLang="ja-JP" sz="800" dirty="0" err="1">
                <a:solidFill>
                  <a:schemeClr val="bg1"/>
                </a:solidFill>
              </a:rPr>
              <a:t>text:sequence</a:t>
            </a:r>
            <a:r>
              <a:rPr lang="en-US" altLang="ja-JP" sz="800" dirty="0">
                <a:solidFill>
                  <a:schemeClr val="bg1"/>
                </a:solidFill>
              </a:rPr>
              <a:t> </a:t>
            </a:r>
            <a:r>
              <a:rPr lang="en-US" altLang="ja-JP" sz="800" dirty="0" err="1">
                <a:solidFill>
                  <a:schemeClr val="bg1"/>
                </a:solidFill>
              </a:rPr>
              <a:t>text:ref-name</a:t>
            </a:r>
            <a:r>
              <a:rPr lang="en-US" altLang="ja-JP" sz="800" dirty="0">
                <a:solidFill>
                  <a:schemeClr val="bg1"/>
                </a:solidFill>
              </a:rPr>
              <a:t>="refIllustration0" </a:t>
            </a:r>
            <a:r>
              <a:rPr lang="en-US" altLang="ja-JP" sz="800" dirty="0" err="1">
                <a:solidFill>
                  <a:schemeClr val="bg1"/>
                </a:solidFill>
              </a:rPr>
              <a:t>text:name</a:t>
            </a:r>
            <a:r>
              <a:rPr lang="en-US" altLang="ja-JP" sz="800" dirty="0">
                <a:solidFill>
                  <a:schemeClr val="bg1"/>
                </a:solidFill>
              </a:rPr>
              <a:t>="</a:t>
            </a:r>
            <a:r>
              <a:rPr lang="en-US" altLang="ja-JP" sz="800" dirty="0" err="1">
                <a:solidFill>
                  <a:schemeClr val="bg1"/>
                </a:solidFill>
              </a:rPr>
              <a:t>Illustration"text:formula</a:t>
            </a:r>
            <a:r>
              <a:rPr lang="en-US" altLang="ja-JP" sz="800" dirty="0">
                <a:solidFill>
                  <a:schemeClr val="bg1"/>
                </a:solidFill>
              </a:rPr>
              <a:t>="ooow:Illustration+1" </a:t>
            </a:r>
            <a:r>
              <a:rPr lang="en-US" altLang="ja-JP" sz="800" dirty="0" err="1">
                <a:solidFill>
                  <a:schemeClr val="bg1"/>
                </a:solidFill>
              </a:rPr>
              <a:t>style:num-format</a:t>
            </a:r>
            <a:r>
              <a:rPr lang="en-US" altLang="ja-JP" sz="800" dirty="0">
                <a:solidFill>
                  <a:schemeClr val="bg1"/>
                </a:solidFill>
              </a:rPr>
              <a:t>="1"&gt;1&lt;/</a:t>
            </a:r>
            <a:r>
              <a:rPr lang="en-US" altLang="ja-JP" sz="800" dirty="0" err="1">
                <a:solidFill>
                  <a:schemeClr val="bg1"/>
                </a:solidFill>
              </a:rPr>
              <a:t>text:sequence</a:t>
            </a:r>
            <a:r>
              <a:rPr lang="en-US" altLang="ja-JP" sz="800" dirty="0" smtClean="0">
                <a:solidFill>
                  <a:schemeClr val="bg1"/>
                </a:solidFill>
              </a:rPr>
              <a:t>&gt;:</a:t>
            </a:r>
            <a:r>
              <a:rPr lang="ja-JP" altLang="en-US" sz="800" dirty="0">
                <a:solidFill>
                  <a:schemeClr val="bg1"/>
                </a:solidFill>
              </a:rPr>
              <a:t>我が国の実質</a:t>
            </a:r>
            <a:r>
              <a:rPr lang="en-US" altLang="ja-JP" sz="800" dirty="0">
                <a:solidFill>
                  <a:schemeClr val="bg1"/>
                </a:solidFill>
              </a:rPr>
              <a:t>GDP</a:t>
            </a:r>
            <a:r>
              <a:rPr lang="ja-JP" altLang="en-US" sz="800" dirty="0">
                <a:solidFill>
                  <a:schemeClr val="bg1"/>
                </a:solidFill>
              </a:rPr>
              <a:t>成長率及び名目</a:t>
            </a:r>
            <a:r>
              <a:rPr lang="en-US" altLang="ja-JP" sz="800" dirty="0">
                <a:solidFill>
                  <a:schemeClr val="bg1"/>
                </a:solidFill>
              </a:rPr>
              <a:t>GDP</a:t>
            </a:r>
            <a:r>
              <a:rPr lang="ja-JP" altLang="en-US" sz="800" dirty="0">
                <a:solidFill>
                  <a:schemeClr val="bg1"/>
                </a:solidFill>
              </a:rPr>
              <a:t>成長率の推移</a:t>
            </a:r>
          </a:p>
          <a:p>
            <a:pPr algn="l"/>
            <a:r>
              <a:rPr lang="en-US" altLang="ja-JP" sz="800" dirty="0" smtClean="0">
                <a:solidFill>
                  <a:schemeClr val="bg1"/>
                </a:solidFill>
              </a:rPr>
              <a:t>  &lt;/</a:t>
            </a:r>
            <a:r>
              <a:rPr lang="en-US" altLang="ja-JP" sz="800" dirty="0" err="1">
                <a:solidFill>
                  <a:schemeClr val="bg1"/>
                </a:solidFill>
              </a:rPr>
              <a:t>text:p</a:t>
            </a:r>
            <a:r>
              <a:rPr lang="en-US" altLang="ja-JP" sz="800" dirty="0">
                <a:solidFill>
                  <a:schemeClr val="bg1"/>
                </a:solidFill>
              </a:rPr>
              <a:t>&gt;</a:t>
            </a:r>
          </a:p>
          <a:p>
            <a:pPr algn="l"/>
            <a:r>
              <a:rPr lang="en-US" altLang="ja-JP" sz="800" dirty="0" smtClean="0">
                <a:solidFill>
                  <a:schemeClr val="bg1"/>
                </a:solidFill>
              </a:rPr>
              <a:t> &lt;/</a:t>
            </a:r>
            <a:r>
              <a:rPr lang="en-US" altLang="ja-JP" sz="800" dirty="0" err="1">
                <a:solidFill>
                  <a:schemeClr val="bg1"/>
                </a:solidFill>
              </a:rPr>
              <a:t>draw:text-box</a:t>
            </a:r>
            <a:r>
              <a:rPr lang="en-US" altLang="ja-JP" sz="800" dirty="0">
                <a:solidFill>
                  <a:schemeClr val="bg1"/>
                </a:solidFill>
              </a:rPr>
              <a:t>&gt;</a:t>
            </a:r>
          </a:p>
          <a:p>
            <a:pPr algn="l"/>
            <a:r>
              <a:rPr lang="en-US" altLang="ja-JP" sz="800" dirty="0">
                <a:solidFill>
                  <a:schemeClr val="bg1"/>
                </a:solidFill>
              </a:rPr>
              <a:t>&lt;/</a:t>
            </a:r>
            <a:r>
              <a:rPr lang="en-US" altLang="ja-JP" sz="800" dirty="0" err="1">
                <a:solidFill>
                  <a:schemeClr val="bg1"/>
                </a:solidFill>
              </a:rPr>
              <a:t>draw:frame</a:t>
            </a:r>
            <a:r>
              <a:rPr lang="en-US" altLang="ja-JP" sz="800" dirty="0">
                <a:solidFill>
                  <a:schemeClr val="bg1"/>
                </a:solidFill>
              </a:rPr>
              <a:t>&gt;</a:t>
            </a:r>
          </a:p>
          <a:p>
            <a:pPr algn="l"/>
            <a:r>
              <a:rPr lang="en-US" altLang="ja-JP" sz="800" dirty="0">
                <a:solidFill>
                  <a:schemeClr val="bg1"/>
                </a:solidFill>
              </a:rPr>
              <a:t>&lt;/</a:t>
            </a:r>
            <a:r>
              <a:rPr lang="en-US" altLang="ja-JP" sz="800" dirty="0" err="1">
                <a:solidFill>
                  <a:schemeClr val="bg1"/>
                </a:solidFill>
              </a:rPr>
              <a:t>text:p</a:t>
            </a:r>
            <a:r>
              <a:rPr lang="en-US" altLang="ja-JP" sz="800" dirty="0">
                <a:solidFill>
                  <a:schemeClr val="bg1"/>
                </a:solidFill>
              </a:rPr>
              <a:t>&gt;</a:t>
            </a:r>
          </a:p>
        </p:txBody>
      </p:sp>
      <p:sp>
        <p:nvSpPr>
          <p:cNvPr id="6" name="曲折矢印 5"/>
          <p:cNvSpPr/>
          <p:nvPr/>
        </p:nvSpPr>
        <p:spPr bwMode="auto">
          <a:xfrm rot="5400000">
            <a:off x="7545288" y="3243883"/>
            <a:ext cx="864096" cy="1008112"/>
          </a:xfrm>
          <a:prstGeom prst="bentArrow">
            <a:avLst>
              <a:gd name="adj1" fmla="val 37305"/>
              <a:gd name="adj2" fmla="val 25000"/>
              <a:gd name="adj3" fmla="val 25000"/>
              <a:gd name="adj4" fmla="val 43750"/>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正方形/長方形 6"/>
          <p:cNvSpPr/>
          <p:nvPr/>
        </p:nvSpPr>
        <p:spPr bwMode="auto">
          <a:xfrm>
            <a:off x="5169024" y="4797152"/>
            <a:ext cx="4536504" cy="864096"/>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0" name="正方形/長方形 9"/>
          <p:cNvSpPr/>
          <p:nvPr/>
        </p:nvSpPr>
        <p:spPr bwMode="auto">
          <a:xfrm>
            <a:off x="5169024" y="5157192"/>
            <a:ext cx="4536504" cy="254124"/>
          </a:xfrm>
          <a:prstGeom prst="rect">
            <a:avLst/>
          </a:prstGeom>
          <a:solidFill>
            <a:srgbClr val="FFC000">
              <a:alpha val="30000"/>
            </a:srgbClr>
          </a:solidFill>
          <a:ln w="952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p:nvSpPr>
        <p:spPr bwMode="auto">
          <a:xfrm>
            <a:off x="5169024" y="5411316"/>
            <a:ext cx="4536504" cy="105916"/>
          </a:xfrm>
          <a:prstGeom prst="rect">
            <a:avLst/>
          </a:prstGeom>
          <a:solidFill>
            <a:srgbClr val="FFC000">
              <a:alpha val="30000"/>
            </a:srgbClr>
          </a:solidFill>
          <a:ln w="952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8" name="テキスト ボックス 7"/>
          <p:cNvSpPr txBox="1"/>
          <p:nvPr/>
        </p:nvSpPr>
        <p:spPr>
          <a:xfrm>
            <a:off x="8193360" y="6320353"/>
            <a:ext cx="1540806" cy="276999"/>
          </a:xfrm>
          <a:prstGeom prst="rect">
            <a:avLst/>
          </a:prstGeom>
          <a:noFill/>
        </p:spPr>
        <p:txBody>
          <a:bodyPr wrap="none" rtlCol="0">
            <a:spAutoFit/>
          </a:bodyPr>
          <a:lstStyle/>
          <a:p>
            <a:pPr algn="l"/>
            <a:r>
              <a:rPr kumimoji="1" lang="en-US" altLang="ja-JP" sz="1200" dirty="0" err="1" smtClean="0">
                <a:solidFill>
                  <a:schemeClr val="bg2"/>
                </a:solidFill>
                <a:latin typeface="ヒラギノ角ゴ ProN W6"/>
                <a:ea typeface="ヒラギノ角ゴ ProN W6"/>
                <a:cs typeface="ヒラギノ角ゴ ProN W6"/>
              </a:rPr>
              <a:t>odt</a:t>
            </a:r>
            <a:r>
              <a:rPr kumimoji="1" lang="ja-JP" altLang="en-US" sz="1200" dirty="0" smtClean="0">
                <a:solidFill>
                  <a:schemeClr val="bg2"/>
                </a:solidFill>
                <a:latin typeface="ヒラギノ角ゴ ProN W6"/>
                <a:ea typeface="ヒラギノ角ゴ ProN W6"/>
                <a:cs typeface="ヒラギノ角ゴ ProN W6"/>
              </a:rPr>
              <a:t>ファイルの抜粋</a:t>
            </a:r>
          </a:p>
        </p:txBody>
      </p:sp>
      <p:sp>
        <p:nvSpPr>
          <p:cNvPr id="13" name="正方形/長方形 12"/>
          <p:cNvSpPr/>
          <p:nvPr/>
        </p:nvSpPr>
        <p:spPr>
          <a:xfrm>
            <a:off x="332858" y="4866973"/>
            <a:ext cx="4608512" cy="1692771"/>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a:spAutoFit/>
          </a:bodyPr>
          <a:lstStyle/>
          <a:p>
            <a:pPr algn="l"/>
            <a:r>
              <a:rPr lang="en-US" altLang="ja-JP" sz="800" dirty="0" smtClean="0">
                <a:solidFill>
                  <a:schemeClr val="bg1"/>
                </a:solidFill>
              </a:rPr>
              <a:t>&lt;sect1&gt;</a:t>
            </a:r>
          </a:p>
          <a:p>
            <a:pPr algn="l"/>
            <a:r>
              <a:rPr lang="en-US" altLang="ja-JP" sz="800" dirty="0">
                <a:solidFill>
                  <a:schemeClr val="bg1"/>
                </a:solidFill>
              </a:rPr>
              <a:t> </a:t>
            </a:r>
            <a:r>
              <a:rPr lang="en-US" altLang="ja-JP" sz="800" dirty="0" smtClean="0">
                <a:solidFill>
                  <a:schemeClr val="bg1"/>
                </a:solidFill>
              </a:rPr>
              <a:t> &lt;title&gt;</a:t>
            </a:r>
            <a:r>
              <a:rPr lang="ja-JP" altLang="en-US" sz="800" dirty="0" smtClean="0">
                <a:solidFill>
                  <a:schemeClr val="bg1"/>
                </a:solidFill>
              </a:rPr>
              <a:t>我が国のポジションの低下</a:t>
            </a:r>
            <a:r>
              <a:rPr lang="en-US" altLang="ja-JP" sz="800" dirty="0" smtClean="0">
                <a:solidFill>
                  <a:schemeClr val="bg1"/>
                </a:solidFill>
              </a:rPr>
              <a:t>&lt;/title&gt;</a:t>
            </a:r>
          </a:p>
          <a:p>
            <a:pPr algn="l"/>
            <a:r>
              <a:rPr lang="en-US" altLang="ja-JP" sz="800" dirty="0">
                <a:solidFill>
                  <a:schemeClr val="bg1"/>
                </a:solidFill>
              </a:rPr>
              <a:t> </a:t>
            </a:r>
            <a:r>
              <a:rPr lang="en-US" altLang="ja-JP" sz="800" dirty="0" smtClean="0">
                <a:solidFill>
                  <a:schemeClr val="bg1"/>
                </a:solidFill>
              </a:rPr>
              <a:t>  &lt;</a:t>
            </a:r>
            <a:r>
              <a:rPr lang="en-US" altLang="ja-JP" sz="800" dirty="0" err="1" smtClean="0">
                <a:solidFill>
                  <a:schemeClr val="bg1"/>
                </a:solidFill>
              </a:rPr>
              <a:t>para</a:t>
            </a:r>
            <a:r>
              <a:rPr lang="en-US" altLang="ja-JP" sz="800" dirty="0" smtClean="0">
                <a:solidFill>
                  <a:schemeClr val="bg1"/>
                </a:solidFill>
              </a:rPr>
              <a:t>&gt;</a:t>
            </a:r>
            <a:r>
              <a:rPr lang="ja-JP" altLang="en-US" sz="800" dirty="0">
                <a:solidFill>
                  <a:schemeClr val="bg1"/>
                </a:solidFill>
              </a:rPr>
              <a:t>我が国経済の状況を実質及び名目</a:t>
            </a:r>
            <a:r>
              <a:rPr lang="en-US" altLang="ja-JP" sz="800" dirty="0">
                <a:solidFill>
                  <a:schemeClr val="bg1"/>
                </a:solidFill>
              </a:rPr>
              <a:t>GDP</a:t>
            </a:r>
            <a:r>
              <a:rPr lang="ja-JP" altLang="en-US" sz="800" dirty="0">
                <a:solidFill>
                  <a:schemeClr val="bg1"/>
                </a:solidFill>
              </a:rPr>
              <a:t>成長率の推移から見てみると、緩やかなデフレ状況が続く中、名目</a:t>
            </a:r>
            <a:r>
              <a:rPr lang="en-US" altLang="ja-JP" sz="800" dirty="0">
                <a:solidFill>
                  <a:schemeClr val="bg1"/>
                </a:solidFill>
              </a:rPr>
              <a:t>GDP</a:t>
            </a:r>
            <a:r>
              <a:rPr lang="ja-JP" altLang="en-US" sz="800" dirty="0">
                <a:solidFill>
                  <a:schemeClr val="bg1"/>
                </a:solidFill>
              </a:rPr>
              <a:t>成長率を実質</a:t>
            </a:r>
            <a:r>
              <a:rPr lang="en-US" altLang="ja-JP" sz="800" dirty="0">
                <a:solidFill>
                  <a:schemeClr val="bg1"/>
                </a:solidFill>
              </a:rPr>
              <a:t>GDP</a:t>
            </a:r>
            <a:r>
              <a:rPr lang="ja-JP" altLang="en-US" sz="800" dirty="0">
                <a:solidFill>
                  <a:schemeClr val="bg1"/>
                </a:solidFill>
              </a:rPr>
              <a:t>成長率が上回る状況が続いている（図</a:t>
            </a:r>
            <a:r>
              <a:rPr lang="en-US" altLang="ja-JP" sz="800" dirty="0">
                <a:solidFill>
                  <a:schemeClr val="bg1"/>
                </a:solidFill>
              </a:rPr>
              <a:t>1</a:t>
            </a:r>
            <a:r>
              <a:rPr lang="ja-JP" altLang="en-US" sz="800" dirty="0">
                <a:solidFill>
                  <a:schemeClr val="bg1"/>
                </a:solidFill>
              </a:rPr>
              <a:t>）。近年では、平成</a:t>
            </a:r>
            <a:r>
              <a:rPr lang="en-US" altLang="ja-JP" sz="800" dirty="0">
                <a:solidFill>
                  <a:schemeClr val="bg1"/>
                </a:solidFill>
              </a:rPr>
              <a:t>20</a:t>
            </a:r>
            <a:r>
              <a:rPr lang="ja-JP" altLang="en-US" sz="800" dirty="0">
                <a:solidFill>
                  <a:schemeClr val="bg1"/>
                </a:solidFill>
              </a:rPr>
              <a:t>年及び平成</a:t>
            </a:r>
            <a:r>
              <a:rPr lang="en-US" altLang="ja-JP" sz="800" dirty="0">
                <a:solidFill>
                  <a:schemeClr val="bg1"/>
                </a:solidFill>
              </a:rPr>
              <a:t>21</a:t>
            </a:r>
            <a:r>
              <a:rPr lang="ja-JP" altLang="en-US" sz="800" dirty="0">
                <a:solidFill>
                  <a:schemeClr val="bg1"/>
                </a:solidFill>
              </a:rPr>
              <a:t>年には、リーマンショックの影響により、実質及び名目成長率いずれもマイナス成長になるなど大きな落ち込みがみられた。平成</a:t>
            </a:r>
            <a:r>
              <a:rPr lang="en-US" altLang="ja-JP" sz="800" dirty="0">
                <a:solidFill>
                  <a:schemeClr val="bg1"/>
                </a:solidFill>
              </a:rPr>
              <a:t>22</a:t>
            </a:r>
            <a:r>
              <a:rPr lang="ja-JP" altLang="en-US" sz="800" dirty="0">
                <a:solidFill>
                  <a:schemeClr val="bg1"/>
                </a:solidFill>
              </a:rPr>
              <a:t>年にはプラス成長（名目</a:t>
            </a:r>
            <a:r>
              <a:rPr lang="en-US" altLang="ja-JP" sz="800" dirty="0">
                <a:solidFill>
                  <a:schemeClr val="bg1"/>
                </a:solidFill>
              </a:rPr>
              <a:t>:2.3</a:t>
            </a:r>
            <a:r>
              <a:rPr lang="ja-JP" altLang="en-US" sz="800" dirty="0">
                <a:solidFill>
                  <a:schemeClr val="bg1"/>
                </a:solidFill>
              </a:rPr>
              <a:t>％、実質</a:t>
            </a:r>
            <a:r>
              <a:rPr lang="en-US" altLang="ja-JP" sz="800" dirty="0">
                <a:solidFill>
                  <a:schemeClr val="bg1"/>
                </a:solidFill>
              </a:rPr>
              <a:t>:4.4</a:t>
            </a:r>
            <a:r>
              <a:rPr lang="ja-JP" altLang="en-US" sz="800" dirty="0">
                <a:solidFill>
                  <a:schemeClr val="bg1"/>
                </a:solidFill>
              </a:rPr>
              <a:t>％）に回復したものの、平成</a:t>
            </a:r>
            <a:r>
              <a:rPr lang="en-US" altLang="ja-JP" sz="800" dirty="0">
                <a:solidFill>
                  <a:schemeClr val="bg1"/>
                </a:solidFill>
              </a:rPr>
              <a:t>23</a:t>
            </a:r>
            <a:r>
              <a:rPr lang="ja-JP" altLang="en-US" sz="800" dirty="0">
                <a:solidFill>
                  <a:schemeClr val="bg1"/>
                </a:solidFill>
              </a:rPr>
              <a:t>年は再びマイナス成長（名目</a:t>
            </a:r>
            <a:r>
              <a:rPr lang="en-US" altLang="ja-JP" sz="800" dirty="0">
                <a:solidFill>
                  <a:schemeClr val="bg1"/>
                </a:solidFill>
              </a:rPr>
              <a:t>:-2.8</a:t>
            </a:r>
            <a:r>
              <a:rPr lang="ja-JP" altLang="en-US" sz="800" dirty="0">
                <a:solidFill>
                  <a:schemeClr val="bg1"/>
                </a:solidFill>
              </a:rPr>
              <a:t>％、実質</a:t>
            </a:r>
            <a:r>
              <a:rPr lang="en-US" altLang="ja-JP" sz="800" dirty="0">
                <a:solidFill>
                  <a:schemeClr val="bg1"/>
                </a:solidFill>
              </a:rPr>
              <a:t>:-0.7</a:t>
            </a:r>
            <a:r>
              <a:rPr lang="ja-JP" altLang="en-US" sz="800" dirty="0">
                <a:solidFill>
                  <a:schemeClr val="bg1"/>
                </a:solidFill>
              </a:rPr>
              <a:t>％）となっている</a:t>
            </a:r>
            <a:r>
              <a:rPr lang="ja-JP" altLang="en-US" sz="800" dirty="0" smtClean="0">
                <a:solidFill>
                  <a:schemeClr val="bg1"/>
                </a:solidFill>
              </a:rPr>
              <a:t>。</a:t>
            </a:r>
            <a:r>
              <a:rPr lang="en-US" altLang="ja-JP" sz="800" dirty="0" smtClean="0">
                <a:solidFill>
                  <a:schemeClr val="bg1"/>
                </a:solidFill>
              </a:rPr>
              <a:t>&lt;/</a:t>
            </a:r>
            <a:r>
              <a:rPr lang="en-US" altLang="ja-JP" sz="800" dirty="0" err="1" smtClean="0">
                <a:solidFill>
                  <a:schemeClr val="bg1"/>
                </a:solidFill>
              </a:rPr>
              <a:t>para</a:t>
            </a:r>
            <a:r>
              <a:rPr lang="en-US" altLang="ja-JP" sz="800" dirty="0" smtClean="0">
                <a:solidFill>
                  <a:schemeClr val="bg1"/>
                </a:solidFill>
              </a:rPr>
              <a:t>&gt;</a:t>
            </a:r>
          </a:p>
          <a:p>
            <a:pPr algn="l"/>
            <a:r>
              <a:rPr lang="en-US" altLang="ja-JP" sz="800" dirty="0">
                <a:solidFill>
                  <a:schemeClr val="bg1"/>
                </a:solidFill>
              </a:rPr>
              <a:t> </a:t>
            </a:r>
            <a:r>
              <a:rPr lang="en-US" altLang="ja-JP" sz="800" dirty="0" smtClean="0">
                <a:solidFill>
                  <a:schemeClr val="bg1"/>
                </a:solidFill>
              </a:rPr>
              <a:t>  &lt;figure&gt;</a:t>
            </a:r>
          </a:p>
          <a:p>
            <a:pPr algn="l"/>
            <a:r>
              <a:rPr lang="en-US" altLang="ja-JP" sz="800" dirty="0">
                <a:solidFill>
                  <a:schemeClr val="bg1"/>
                </a:solidFill>
              </a:rPr>
              <a:t> </a:t>
            </a:r>
            <a:r>
              <a:rPr lang="en-US" altLang="ja-JP" sz="800" dirty="0" smtClean="0">
                <a:solidFill>
                  <a:schemeClr val="bg1"/>
                </a:solidFill>
              </a:rPr>
              <a:t>     &lt;title&gt;</a:t>
            </a:r>
            <a:r>
              <a:rPr lang="ja-JP" altLang="en-US" sz="800" dirty="0">
                <a:solidFill>
                  <a:schemeClr val="bg1"/>
                </a:solidFill>
              </a:rPr>
              <a:t>我が国の実質</a:t>
            </a:r>
            <a:r>
              <a:rPr lang="en-US" altLang="ja-JP" sz="800" dirty="0">
                <a:solidFill>
                  <a:schemeClr val="bg1"/>
                </a:solidFill>
              </a:rPr>
              <a:t>GDP</a:t>
            </a:r>
            <a:r>
              <a:rPr lang="ja-JP" altLang="en-US" sz="800" dirty="0">
                <a:solidFill>
                  <a:schemeClr val="bg1"/>
                </a:solidFill>
              </a:rPr>
              <a:t>成長率及び名目</a:t>
            </a:r>
            <a:r>
              <a:rPr lang="en-US" altLang="ja-JP" sz="800" dirty="0">
                <a:solidFill>
                  <a:schemeClr val="bg1"/>
                </a:solidFill>
              </a:rPr>
              <a:t>GDP</a:t>
            </a:r>
            <a:r>
              <a:rPr lang="ja-JP" altLang="en-US" sz="800" dirty="0">
                <a:solidFill>
                  <a:schemeClr val="bg1"/>
                </a:solidFill>
              </a:rPr>
              <a:t>成長率の</a:t>
            </a:r>
            <a:r>
              <a:rPr lang="ja-JP" altLang="en-US" sz="800" dirty="0" smtClean="0">
                <a:solidFill>
                  <a:schemeClr val="bg1"/>
                </a:solidFill>
              </a:rPr>
              <a:t>推移</a:t>
            </a:r>
            <a:r>
              <a:rPr lang="en-US" altLang="ja-JP" sz="800" dirty="0" smtClean="0">
                <a:solidFill>
                  <a:schemeClr val="bg1"/>
                </a:solidFill>
              </a:rPr>
              <a:t>&lt;/title&gt;</a:t>
            </a:r>
          </a:p>
          <a:p>
            <a:pPr algn="l"/>
            <a:r>
              <a:rPr lang="en-US" altLang="ja-JP" sz="800" dirty="0">
                <a:solidFill>
                  <a:schemeClr val="bg1"/>
                </a:solidFill>
              </a:rPr>
              <a:t> </a:t>
            </a:r>
            <a:r>
              <a:rPr lang="en-US" altLang="ja-JP" sz="800" dirty="0" smtClean="0">
                <a:solidFill>
                  <a:schemeClr val="bg1"/>
                </a:solidFill>
              </a:rPr>
              <a:t>     &lt;graphic </a:t>
            </a:r>
            <a:r>
              <a:rPr lang="en-US" altLang="ja-JP" sz="800" dirty="0" err="1" smtClean="0">
                <a:solidFill>
                  <a:schemeClr val="bg1"/>
                </a:solidFill>
              </a:rPr>
              <a:t>fileref</a:t>
            </a:r>
            <a:r>
              <a:rPr lang="en-US" altLang="ja-JP" sz="800" dirty="0" smtClean="0">
                <a:solidFill>
                  <a:schemeClr val="bg1"/>
                </a:solidFill>
              </a:rPr>
              <a:t>=“…” /&gt;</a:t>
            </a:r>
          </a:p>
          <a:p>
            <a:pPr algn="l"/>
            <a:r>
              <a:rPr lang="en-US" altLang="ja-JP" sz="800" dirty="0">
                <a:solidFill>
                  <a:schemeClr val="bg1"/>
                </a:solidFill>
              </a:rPr>
              <a:t> </a:t>
            </a:r>
            <a:r>
              <a:rPr lang="en-US" altLang="ja-JP" sz="800" dirty="0" smtClean="0">
                <a:solidFill>
                  <a:schemeClr val="bg1"/>
                </a:solidFill>
              </a:rPr>
              <a:t>  &lt;/figure&gt;</a:t>
            </a:r>
          </a:p>
          <a:p>
            <a:pPr algn="l"/>
            <a:r>
              <a:rPr lang="en-US" altLang="ja-JP" sz="800" dirty="0" smtClean="0">
                <a:solidFill>
                  <a:schemeClr val="bg1"/>
                </a:solidFill>
              </a:rPr>
              <a:t>&lt;/sect1&gt;</a:t>
            </a:r>
          </a:p>
          <a:p>
            <a:pPr algn="l"/>
            <a:endParaRPr lang="en-US" altLang="ja-JP" sz="800" dirty="0">
              <a:solidFill>
                <a:schemeClr val="bg1"/>
              </a:solidFill>
            </a:endParaRPr>
          </a:p>
        </p:txBody>
      </p:sp>
      <p:sp>
        <p:nvSpPr>
          <p:cNvPr id="14" name="正方形/長方形 13"/>
          <p:cNvSpPr/>
          <p:nvPr/>
        </p:nvSpPr>
        <p:spPr bwMode="auto">
          <a:xfrm>
            <a:off x="562845" y="5877272"/>
            <a:ext cx="3598067" cy="146112"/>
          </a:xfrm>
          <a:prstGeom prst="rect">
            <a:avLst/>
          </a:prstGeom>
          <a:solidFill>
            <a:srgbClr val="FFC000">
              <a:alpha val="30000"/>
            </a:srgbClr>
          </a:solid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rgbClr val="FF0000"/>
                </a:solidFill>
                <a:effectLst/>
                <a:latin typeface="ＤＦＧ華康ゴシック体W5" pitchFamily="50" charset="-128"/>
                <a:ea typeface="ＤＦＧ華康ゴシック体W5" pitchFamily="50" charset="-128"/>
              </a:rPr>
              <a:t>タイトル</a:t>
            </a:r>
          </a:p>
        </p:txBody>
      </p:sp>
      <p:sp>
        <p:nvSpPr>
          <p:cNvPr id="16" name="正方形/長方形 15"/>
          <p:cNvSpPr/>
          <p:nvPr/>
        </p:nvSpPr>
        <p:spPr bwMode="auto">
          <a:xfrm>
            <a:off x="562845" y="6029672"/>
            <a:ext cx="3598067" cy="146112"/>
          </a:xfrm>
          <a:prstGeom prst="rect">
            <a:avLst/>
          </a:prstGeom>
          <a:solidFill>
            <a:srgbClr val="FFC000">
              <a:alpha val="30000"/>
            </a:srgbClr>
          </a:solid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r>
              <a:rPr lang="ja-JP" altLang="en-US" sz="800" dirty="0">
                <a:solidFill>
                  <a:srgbClr val="FF0000"/>
                </a:solidFill>
              </a:rPr>
              <a:t>画像</a:t>
            </a:r>
            <a:endParaRPr kumimoji="0" lang="ja-JP" altLang="en-US" sz="800" b="0" i="0" u="none" strike="noStrike" cap="none" normalizeH="0" baseline="0" dirty="0" smtClean="0">
              <a:ln>
                <a:noFill/>
              </a:ln>
              <a:solidFill>
                <a:srgbClr val="FF0000"/>
              </a:solidFill>
              <a:effectLst/>
            </a:endParaRPr>
          </a:p>
        </p:txBody>
      </p:sp>
      <p:sp>
        <p:nvSpPr>
          <p:cNvPr id="17" name="正方形/長方形 16"/>
          <p:cNvSpPr/>
          <p:nvPr/>
        </p:nvSpPr>
        <p:spPr bwMode="auto">
          <a:xfrm>
            <a:off x="404866" y="5743737"/>
            <a:ext cx="4332110" cy="565584"/>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rgbClr val="FF0000"/>
                </a:solidFill>
                <a:effectLst/>
                <a:latin typeface="ＤＦＧ華康ゴシック体W5" pitchFamily="50" charset="-128"/>
                <a:ea typeface="ＤＦＧ華康ゴシック体W5" pitchFamily="50" charset="-128"/>
              </a:rPr>
              <a:t>図タブ</a:t>
            </a:r>
          </a:p>
        </p:txBody>
      </p:sp>
      <p:sp>
        <p:nvSpPr>
          <p:cNvPr id="18" name="テキスト ボックス 17"/>
          <p:cNvSpPr txBox="1"/>
          <p:nvPr/>
        </p:nvSpPr>
        <p:spPr>
          <a:xfrm>
            <a:off x="3008784" y="6309320"/>
            <a:ext cx="1920719" cy="276999"/>
          </a:xfrm>
          <a:prstGeom prst="rect">
            <a:avLst/>
          </a:prstGeom>
          <a:noFill/>
        </p:spPr>
        <p:txBody>
          <a:bodyPr wrap="none" rtlCol="0">
            <a:spAutoFit/>
          </a:bodyPr>
          <a:lstStyle/>
          <a:p>
            <a:pPr algn="l"/>
            <a:r>
              <a:rPr kumimoji="1" lang="en-US" altLang="ja-JP" sz="1200" dirty="0" err="1" smtClean="0">
                <a:solidFill>
                  <a:schemeClr val="bg2"/>
                </a:solidFill>
                <a:latin typeface="ヒラギノ角ゴ ProN W6"/>
                <a:ea typeface="ヒラギノ角ゴ ProN W6"/>
                <a:cs typeface="ヒラギノ角ゴ ProN W6"/>
              </a:rPr>
              <a:t>DocBook</a:t>
            </a:r>
            <a:r>
              <a:rPr kumimoji="1" lang="ja-JP" altLang="en-US" sz="1200" dirty="0" smtClean="0">
                <a:solidFill>
                  <a:schemeClr val="bg2"/>
                </a:solidFill>
                <a:latin typeface="ヒラギノ角ゴ ProN W6"/>
                <a:ea typeface="ヒラギノ角ゴ ProN W6"/>
                <a:cs typeface="ヒラギノ角ゴ ProN W6"/>
              </a:rPr>
              <a:t>形式の</a:t>
            </a:r>
            <a:r>
              <a:rPr kumimoji="1" lang="en-US" altLang="ja-JP" sz="1200" dirty="0" smtClean="0">
                <a:solidFill>
                  <a:schemeClr val="bg2"/>
                </a:solidFill>
                <a:latin typeface="ヒラギノ角ゴ ProN W6"/>
                <a:ea typeface="ヒラギノ角ゴ ProN W6"/>
                <a:cs typeface="ヒラギノ角ゴ ProN W6"/>
              </a:rPr>
              <a:t>XML</a:t>
            </a:r>
            <a:r>
              <a:rPr kumimoji="1" lang="ja-JP" altLang="en-US" sz="1200" dirty="0" smtClean="0">
                <a:solidFill>
                  <a:schemeClr val="bg2"/>
                </a:solidFill>
                <a:latin typeface="ヒラギノ角ゴ ProN W6"/>
                <a:ea typeface="ヒラギノ角ゴ ProN W6"/>
                <a:cs typeface="ヒラギノ角ゴ ProN W6"/>
              </a:rPr>
              <a:t>例</a:t>
            </a:r>
          </a:p>
        </p:txBody>
      </p:sp>
      <p:sp>
        <p:nvSpPr>
          <p:cNvPr id="9" name="テキスト ボックス 8"/>
          <p:cNvSpPr txBox="1"/>
          <p:nvPr/>
        </p:nvSpPr>
        <p:spPr>
          <a:xfrm>
            <a:off x="9241723" y="5373216"/>
            <a:ext cx="492443" cy="184666"/>
          </a:xfrm>
          <a:prstGeom prst="rect">
            <a:avLst/>
          </a:prstGeom>
          <a:noFill/>
        </p:spPr>
        <p:txBody>
          <a:bodyPr wrap="none" rtlCol="0">
            <a:spAutoFit/>
          </a:bodyPr>
          <a:lstStyle/>
          <a:p>
            <a:pPr algn="l"/>
            <a:r>
              <a:rPr kumimoji="1" lang="ja-JP" altLang="en-US" sz="600" dirty="0" smtClean="0">
                <a:solidFill>
                  <a:srgbClr val="FF0000"/>
                </a:solidFill>
                <a:latin typeface="ヒラギノ角ゴ ProN W6"/>
                <a:ea typeface="ヒラギノ角ゴ ProN W6"/>
                <a:cs typeface="ヒラギノ角ゴ ProN W6"/>
              </a:rPr>
              <a:t>タイトル</a:t>
            </a:r>
          </a:p>
        </p:txBody>
      </p:sp>
      <p:sp>
        <p:nvSpPr>
          <p:cNvPr id="20" name="テキスト ボックス 19"/>
          <p:cNvSpPr txBox="1"/>
          <p:nvPr/>
        </p:nvSpPr>
        <p:spPr>
          <a:xfrm>
            <a:off x="9366974" y="5241221"/>
            <a:ext cx="338554" cy="184666"/>
          </a:xfrm>
          <a:prstGeom prst="rect">
            <a:avLst/>
          </a:prstGeom>
          <a:noFill/>
        </p:spPr>
        <p:txBody>
          <a:bodyPr wrap="none" rtlCol="0">
            <a:spAutoFit/>
          </a:bodyPr>
          <a:lstStyle/>
          <a:p>
            <a:pPr algn="l"/>
            <a:r>
              <a:rPr kumimoji="1" lang="ja-JP" altLang="en-US" sz="600" dirty="0" smtClean="0">
                <a:solidFill>
                  <a:srgbClr val="FF0000"/>
                </a:solidFill>
                <a:latin typeface="ヒラギノ角ゴ ProN W6"/>
                <a:ea typeface="ヒラギノ角ゴ ProN W6"/>
                <a:cs typeface="ヒラギノ角ゴ ProN W6"/>
              </a:rPr>
              <a:t>画像</a:t>
            </a:r>
          </a:p>
        </p:txBody>
      </p:sp>
      <p:sp>
        <p:nvSpPr>
          <p:cNvPr id="21" name="テキスト ボックス 20"/>
          <p:cNvSpPr txBox="1"/>
          <p:nvPr/>
        </p:nvSpPr>
        <p:spPr>
          <a:xfrm>
            <a:off x="9345488" y="5517232"/>
            <a:ext cx="415498" cy="184666"/>
          </a:xfrm>
          <a:prstGeom prst="rect">
            <a:avLst/>
          </a:prstGeom>
          <a:noFill/>
        </p:spPr>
        <p:txBody>
          <a:bodyPr wrap="none" rtlCol="0">
            <a:spAutoFit/>
          </a:bodyPr>
          <a:lstStyle/>
          <a:p>
            <a:pPr algn="l"/>
            <a:r>
              <a:rPr kumimoji="1" lang="ja-JP" altLang="en-US" sz="600" dirty="0">
                <a:solidFill>
                  <a:srgbClr val="FF0000"/>
                </a:solidFill>
                <a:latin typeface="ヒラギノ角ゴ ProN W6"/>
                <a:ea typeface="ヒラギノ角ゴ ProN W6"/>
                <a:cs typeface="ヒラギノ角ゴ ProN W6"/>
              </a:rPr>
              <a:t>図タブ</a:t>
            </a:r>
            <a:endParaRPr kumimoji="1" lang="en-US" altLang="ja-JP" sz="600" dirty="0" smtClean="0">
              <a:solidFill>
                <a:srgbClr val="FF0000"/>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249326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地理空間情報に対する</a:t>
            </a:r>
            <a:br>
              <a:rPr kumimoji="1" lang="ja-JP" altLang="en-US" dirty="0" smtClean="0"/>
            </a:br>
            <a:r>
              <a:rPr kumimoji="1" lang="ja-JP" altLang="en-US" dirty="0" smtClean="0"/>
              <a:t>技術ガイド</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32</a:t>
            </a:fld>
            <a:endParaRPr lang="en-US" altLang="ja-JP"/>
          </a:p>
        </p:txBody>
      </p:sp>
    </p:spTree>
    <p:extLst>
      <p:ext uri="{BB962C8B-B14F-4D97-AF65-F5344CB8AC3E}">
        <p14:creationId xmlns:p14="http://schemas.microsoft.com/office/powerpoint/2010/main" val="974428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933011" y="1277144"/>
            <a:ext cx="5460149" cy="4555093"/>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noAutofit/>
          </a:bodyPr>
          <a:lstStyle/>
          <a:p>
            <a:pPr algn="l"/>
            <a:endParaRPr kumimoji="1" lang="ja-JP" altLang="en-US" sz="1000" dirty="0" smtClean="0">
              <a:solidFill>
                <a:schemeClr val="bg2"/>
              </a:solidFill>
              <a:latin typeface="ヒラギノ角ゴ ProN W6"/>
              <a:ea typeface="ヒラギノ角ゴ ProN W6"/>
              <a:cs typeface="ヒラギノ角ゴ ProN W6"/>
            </a:endParaRPr>
          </a:p>
        </p:txBody>
      </p:sp>
      <p:sp>
        <p:nvSpPr>
          <p:cNvPr id="2" name="タイトル 1"/>
          <p:cNvSpPr>
            <a:spLocks noGrp="1"/>
          </p:cNvSpPr>
          <p:nvPr>
            <p:ph type="title"/>
          </p:nvPr>
        </p:nvSpPr>
        <p:spPr/>
        <p:txBody>
          <a:bodyPr/>
          <a:lstStyle/>
          <a:p>
            <a:r>
              <a:rPr kumimoji="1" lang="ja-JP" altLang="en-US" dirty="0" smtClean="0"/>
              <a:t>データの例（地理空間データ）</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33</a:t>
            </a:fld>
            <a:endParaRPr lang="en-US" altLang="ja-JP"/>
          </a:p>
        </p:txBody>
      </p:sp>
      <p:sp>
        <p:nvSpPr>
          <p:cNvPr id="5" name="テキスト ボックス 4"/>
          <p:cNvSpPr txBox="1"/>
          <p:nvPr/>
        </p:nvSpPr>
        <p:spPr>
          <a:xfrm>
            <a:off x="56456" y="1124744"/>
            <a:ext cx="5460149" cy="4555093"/>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spAutoFit/>
          </a:bodyPr>
          <a:lstStyle/>
          <a:p>
            <a:pPr algn="l"/>
            <a:r>
              <a:rPr kumimoji="1" lang="en-US" altLang="ja-JP" sz="1000" dirty="0">
                <a:solidFill>
                  <a:schemeClr val="bg2"/>
                </a:solidFill>
                <a:latin typeface="+mn-ea"/>
                <a:ea typeface="+mn-ea"/>
                <a:cs typeface="ヒラギノ角ゴ ProN W6"/>
              </a:rPr>
              <a:t>&lt;?xml version="1.0" encoding="UTF-8</a:t>
            </a:r>
            <a:r>
              <a:rPr kumimoji="1" lang="en-US" altLang="ja-JP" sz="1000" dirty="0" smtClean="0">
                <a:solidFill>
                  <a:schemeClr val="bg2"/>
                </a:solidFill>
                <a:latin typeface="+mn-ea"/>
                <a:ea typeface="+mn-ea"/>
                <a:cs typeface="ヒラギノ角ゴ ProN W6"/>
              </a:rPr>
              <a:t>"?</a:t>
            </a:r>
          </a:p>
          <a:p>
            <a:pPr algn="l"/>
            <a:r>
              <a:rPr kumimoji="1" lang="en-US" altLang="ja-JP" sz="1000" dirty="0" smtClean="0">
                <a:solidFill>
                  <a:schemeClr val="bg2"/>
                </a:solidFill>
                <a:latin typeface="+mn-ea"/>
                <a:ea typeface="+mn-ea"/>
                <a:cs typeface="ヒラギノ角ゴ ProN W6"/>
              </a:rPr>
              <a:t>&lt;</a:t>
            </a:r>
            <a:r>
              <a:rPr kumimoji="1" lang="en-US" altLang="ja-JP" sz="1000" dirty="0" err="1" smtClean="0">
                <a:solidFill>
                  <a:schemeClr val="bg2"/>
                </a:solidFill>
                <a:latin typeface="+mn-ea"/>
                <a:ea typeface="+mn-ea"/>
                <a:cs typeface="ヒラギノ角ゴ ProN W6"/>
              </a:rPr>
              <a:t>ksj:Dataset</a:t>
            </a:r>
            <a:r>
              <a:rPr kumimoji="1" lang="en-US" altLang="ja-JP" sz="1000" dirty="0" smtClean="0">
                <a:solidFill>
                  <a:schemeClr val="bg2"/>
                </a:solidFill>
                <a:latin typeface="+mn-ea"/>
                <a:ea typeface="+mn-ea"/>
                <a:cs typeface="ヒラギノ角ゴ ProN W6"/>
              </a:rPr>
              <a:t> </a:t>
            </a:r>
            <a:r>
              <a:rPr kumimoji="1" lang="en-US" altLang="ja-JP" sz="1000" dirty="0" err="1">
                <a:solidFill>
                  <a:schemeClr val="bg2"/>
                </a:solidFill>
                <a:latin typeface="+mn-ea"/>
                <a:ea typeface="+mn-ea"/>
                <a:cs typeface="ヒラギノ角ゴ ProN W6"/>
              </a:rPr>
              <a:t>gml:id</a:t>
            </a:r>
            <a:r>
              <a:rPr kumimoji="1" lang="en-US" altLang="ja-JP" sz="1000" dirty="0">
                <a:solidFill>
                  <a:schemeClr val="bg2"/>
                </a:solidFill>
                <a:latin typeface="+mn-ea"/>
                <a:ea typeface="+mn-ea"/>
                <a:cs typeface="ヒラギノ角ゴ ProN W6"/>
              </a:rPr>
              <a:t>="N02Dataset"</a:t>
            </a:r>
            <a:endParaRPr kumimoji="1" lang="en-US" altLang="ja-JP" sz="1000" dirty="0" smtClean="0">
              <a:solidFill>
                <a:schemeClr val="bg2"/>
              </a:solidFill>
              <a:latin typeface="+mn-ea"/>
              <a:ea typeface="+mn-ea"/>
              <a:cs typeface="ヒラギノ角ゴ ProN W6"/>
            </a:endParaRPr>
          </a:p>
          <a:p>
            <a:pPr algn="l"/>
            <a:r>
              <a:rPr kumimoji="1" lang="en-US" altLang="ja-JP" sz="1000" dirty="0" smtClean="0">
                <a:solidFill>
                  <a:schemeClr val="bg2"/>
                </a:solidFill>
                <a:latin typeface="+mn-ea"/>
                <a:ea typeface="+mn-ea"/>
                <a:cs typeface="ヒラギノ角ゴ ProN W6"/>
              </a:rPr>
              <a:t> </a:t>
            </a:r>
            <a:r>
              <a:rPr kumimoji="1" lang="en-US" altLang="ja-JP" sz="1000" dirty="0" err="1">
                <a:solidFill>
                  <a:schemeClr val="bg2"/>
                </a:solidFill>
                <a:latin typeface="+mn-ea"/>
                <a:ea typeface="+mn-ea"/>
                <a:cs typeface="ヒラギノ角ゴ ProN W6"/>
              </a:rPr>
              <a:t>xmlns:ksj</a:t>
            </a:r>
            <a:r>
              <a:rPr kumimoji="1" lang="en-US" altLang="ja-JP" sz="1000" dirty="0">
                <a:solidFill>
                  <a:schemeClr val="bg2"/>
                </a:solidFill>
                <a:latin typeface="+mn-ea"/>
                <a:ea typeface="+mn-ea"/>
                <a:cs typeface="ヒラギノ角ゴ ProN W6"/>
              </a:rPr>
              <a:t>="http://nlftp.mlit.go.jp/</a:t>
            </a:r>
            <a:r>
              <a:rPr kumimoji="1" lang="en-US" altLang="ja-JP" sz="1000" dirty="0" err="1">
                <a:solidFill>
                  <a:schemeClr val="bg2"/>
                </a:solidFill>
                <a:latin typeface="+mn-ea"/>
                <a:ea typeface="+mn-ea"/>
                <a:cs typeface="ヒラギノ角ゴ ProN W6"/>
              </a:rPr>
              <a:t>ksj</a:t>
            </a:r>
            <a:r>
              <a:rPr kumimoji="1" lang="en-US" altLang="ja-JP" sz="1000" dirty="0">
                <a:solidFill>
                  <a:schemeClr val="bg2"/>
                </a:solidFill>
                <a:latin typeface="+mn-ea"/>
                <a:ea typeface="+mn-ea"/>
                <a:cs typeface="ヒラギノ角ゴ ProN W6"/>
              </a:rPr>
              <a:t>/schemas/</a:t>
            </a:r>
            <a:r>
              <a:rPr kumimoji="1" lang="en-US" altLang="ja-JP" sz="1000" dirty="0" err="1">
                <a:solidFill>
                  <a:schemeClr val="bg2"/>
                </a:solidFill>
                <a:latin typeface="+mn-ea"/>
                <a:ea typeface="+mn-ea"/>
                <a:cs typeface="ヒラギノ角ゴ ProN W6"/>
              </a:rPr>
              <a:t>ksj</a:t>
            </a:r>
            <a:r>
              <a:rPr kumimoji="1" lang="en-US" altLang="ja-JP" sz="1000" dirty="0">
                <a:solidFill>
                  <a:schemeClr val="bg2"/>
                </a:solidFill>
                <a:latin typeface="+mn-ea"/>
                <a:ea typeface="+mn-ea"/>
                <a:cs typeface="ヒラギノ角ゴ ProN W6"/>
              </a:rPr>
              <a:t>-app"</a:t>
            </a:r>
            <a:endParaRPr kumimoji="1" lang="en-US" altLang="ja-JP" sz="1000" dirty="0" smtClean="0">
              <a:solidFill>
                <a:schemeClr val="bg2"/>
              </a:solidFill>
              <a:latin typeface="+mn-ea"/>
              <a:ea typeface="+mn-ea"/>
              <a:cs typeface="ヒラギノ角ゴ ProN W6"/>
            </a:endParaRPr>
          </a:p>
          <a:p>
            <a:pPr algn="l"/>
            <a:r>
              <a:rPr kumimoji="1" lang="en-US" altLang="ja-JP" sz="1000" dirty="0" smtClean="0">
                <a:solidFill>
                  <a:schemeClr val="bg2"/>
                </a:solidFill>
                <a:latin typeface="+mn-ea"/>
                <a:ea typeface="+mn-ea"/>
                <a:cs typeface="ヒラギノ角ゴ ProN W6"/>
              </a:rPr>
              <a:t> </a:t>
            </a:r>
            <a:r>
              <a:rPr kumimoji="1" lang="en-US" altLang="ja-JP" sz="1000" dirty="0" err="1">
                <a:solidFill>
                  <a:schemeClr val="bg2"/>
                </a:solidFill>
                <a:latin typeface="+mn-ea"/>
                <a:ea typeface="+mn-ea"/>
                <a:cs typeface="ヒラギノ角ゴ ProN W6"/>
              </a:rPr>
              <a:t>xmlns:gml</a:t>
            </a:r>
            <a:r>
              <a:rPr kumimoji="1" lang="en-US" altLang="ja-JP" sz="1000" dirty="0">
                <a:solidFill>
                  <a:schemeClr val="bg2"/>
                </a:solidFill>
                <a:latin typeface="+mn-ea"/>
                <a:ea typeface="+mn-ea"/>
                <a:cs typeface="ヒラギノ角ゴ ProN W6"/>
              </a:rPr>
              <a:t>="http://www.opengis.net/gml/3.2"</a:t>
            </a:r>
            <a:endParaRPr kumimoji="1" lang="en-US" altLang="ja-JP" sz="1000" dirty="0" smtClean="0">
              <a:solidFill>
                <a:schemeClr val="bg2"/>
              </a:solidFill>
              <a:latin typeface="+mn-ea"/>
              <a:ea typeface="+mn-ea"/>
              <a:cs typeface="ヒラギノ角ゴ ProN W6"/>
            </a:endParaRPr>
          </a:p>
          <a:p>
            <a:pPr algn="l"/>
            <a:r>
              <a:rPr kumimoji="1" lang="en-US" altLang="ja-JP" sz="1000" dirty="0" smtClean="0">
                <a:solidFill>
                  <a:schemeClr val="bg2"/>
                </a:solidFill>
                <a:latin typeface="+mn-ea"/>
                <a:ea typeface="+mn-ea"/>
                <a:cs typeface="ヒラギノ角ゴ ProN W6"/>
              </a:rPr>
              <a:t> </a:t>
            </a:r>
            <a:r>
              <a:rPr kumimoji="1" lang="en-US" altLang="ja-JP" sz="1000" dirty="0" err="1">
                <a:solidFill>
                  <a:schemeClr val="bg2"/>
                </a:solidFill>
                <a:latin typeface="+mn-ea"/>
                <a:ea typeface="+mn-ea"/>
                <a:cs typeface="ヒラギノ角ゴ ProN W6"/>
              </a:rPr>
              <a:t>xmlns:xlink</a:t>
            </a:r>
            <a:r>
              <a:rPr kumimoji="1" lang="en-US" altLang="ja-JP" sz="1000" dirty="0">
                <a:solidFill>
                  <a:schemeClr val="bg2"/>
                </a:solidFill>
                <a:latin typeface="+mn-ea"/>
                <a:ea typeface="+mn-ea"/>
                <a:cs typeface="ヒラギノ角ゴ ProN W6"/>
              </a:rPr>
              <a:t>="http://www.w3.org/1999/xlink"</a:t>
            </a:r>
            <a:endParaRPr kumimoji="1" lang="en-US" altLang="ja-JP" sz="1000" dirty="0" smtClean="0">
              <a:solidFill>
                <a:schemeClr val="bg2"/>
              </a:solidFill>
              <a:latin typeface="+mn-ea"/>
              <a:ea typeface="+mn-ea"/>
              <a:cs typeface="ヒラギノ角ゴ ProN W6"/>
            </a:endParaRPr>
          </a:p>
          <a:p>
            <a:pPr algn="l"/>
            <a:r>
              <a:rPr kumimoji="1" lang="en-US" altLang="ja-JP" sz="1000" dirty="0" smtClean="0">
                <a:solidFill>
                  <a:schemeClr val="bg2"/>
                </a:solidFill>
                <a:latin typeface="+mn-ea"/>
                <a:ea typeface="+mn-ea"/>
                <a:cs typeface="ヒラギノ角ゴ ProN W6"/>
              </a:rPr>
              <a:t> </a:t>
            </a:r>
            <a:r>
              <a:rPr kumimoji="1" lang="en-US" altLang="ja-JP" sz="1000" dirty="0" err="1">
                <a:solidFill>
                  <a:schemeClr val="bg2"/>
                </a:solidFill>
                <a:latin typeface="+mn-ea"/>
                <a:ea typeface="+mn-ea"/>
                <a:cs typeface="ヒラギノ角ゴ ProN W6"/>
              </a:rPr>
              <a:t>xmlns:xsi</a:t>
            </a:r>
            <a:r>
              <a:rPr kumimoji="1" lang="en-US" altLang="ja-JP" sz="1000" dirty="0">
                <a:solidFill>
                  <a:schemeClr val="bg2"/>
                </a:solidFill>
                <a:latin typeface="+mn-ea"/>
                <a:ea typeface="+mn-ea"/>
                <a:cs typeface="ヒラギノ角ゴ ProN W6"/>
              </a:rPr>
              <a:t>="http://www.w3.org/2001/XMLSchema-instance"</a:t>
            </a:r>
            <a:endParaRPr kumimoji="1" lang="en-US" altLang="ja-JP" sz="1000" dirty="0" smtClean="0">
              <a:solidFill>
                <a:schemeClr val="bg2"/>
              </a:solidFill>
              <a:latin typeface="+mn-ea"/>
              <a:ea typeface="+mn-ea"/>
              <a:cs typeface="ヒラギノ角ゴ ProN W6"/>
            </a:endParaRPr>
          </a:p>
          <a:p>
            <a:pPr algn="l"/>
            <a:r>
              <a:rPr kumimoji="1" lang="en-US" altLang="ja-JP" sz="1000" dirty="0" smtClean="0">
                <a:solidFill>
                  <a:schemeClr val="bg2"/>
                </a:solidFill>
                <a:latin typeface="+mn-ea"/>
                <a:ea typeface="+mn-ea"/>
                <a:cs typeface="ヒラギノ角ゴ ProN W6"/>
              </a:rPr>
              <a:t> </a:t>
            </a:r>
            <a:r>
              <a:rPr kumimoji="1" lang="en-US" altLang="ja-JP" sz="1000" dirty="0" err="1">
                <a:solidFill>
                  <a:schemeClr val="bg2"/>
                </a:solidFill>
                <a:latin typeface="+mn-ea"/>
                <a:ea typeface="+mn-ea"/>
                <a:cs typeface="ヒラギノ角ゴ ProN W6"/>
              </a:rPr>
              <a:t>xsi:schemaLocation</a:t>
            </a:r>
            <a:r>
              <a:rPr kumimoji="1" lang="en-US" altLang="ja-JP" sz="1000" dirty="0">
                <a:solidFill>
                  <a:schemeClr val="bg2"/>
                </a:solidFill>
                <a:latin typeface="+mn-ea"/>
                <a:ea typeface="+mn-ea"/>
                <a:cs typeface="ヒラギノ角ゴ ProN W6"/>
              </a:rPr>
              <a:t>="http://nlftp.mlit.go.jp/</a:t>
            </a:r>
            <a:r>
              <a:rPr kumimoji="1" lang="en-US" altLang="ja-JP" sz="1000" dirty="0" err="1">
                <a:solidFill>
                  <a:schemeClr val="bg2"/>
                </a:solidFill>
                <a:latin typeface="+mn-ea"/>
                <a:ea typeface="+mn-ea"/>
                <a:cs typeface="ヒラギノ角ゴ ProN W6"/>
              </a:rPr>
              <a:t>ksj</a:t>
            </a:r>
            <a:r>
              <a:rPr kumimoji="1" lang="en-US" altLang="ja-JP" sz="1000" dirty="0">
                <a:solidFill>
                  <a:schemeClr val="bg2"/>
                </a:solidFill>
                <a:latin typeface="+mn-ea"/>
                <a:ea typeface="+mn-ea"/>
                <a:cs typeface="ヒラギノ角ゴ ProN W6"/>
              </a:rPr>
              <a:t>/schemas/</a:t>
            </a:r>
            <a:r>
              <a:rPr kumimoji="1" lang="en-US" altLang="ja-JP" sz="1000" dirty="0" err="1">
                <a:solidFill>
                  <a:schemeClr val="bg2"/>
                </a:solidFill>
                <a:latin typeface="+mn-ea"/>
                <a:ea typeface="+mn-ea"/>
                <a:cs typeface="ヒラギノ角ゴ ProN W6"/>
              </a:rPr>
              <a:t>ksj</a:t>
            </a:r>
            <a:r>
              <a:rPr kumimoji="1" lang="en-US" altLang="ja-JP" sz="1000" dirty="0">
                <a:solidFill>
                  <a:schemeClr val="bg2"/>
                </a:solidFill>
                <a:latin typeface="+mn-ea"/>
                <a:ea typeface="+mn-ea"/>
                <a:cs typeface="ヒラギノ角ゴ ProN W6"/>
              </a:rPr>
              <a:t>-app KsjAppSchema-N02-V2_0.xsd</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gml:description</a:t>
            </a:r>
            <a:r>
              <a:rPr kumimoji="1" lang="en-US" altLang="ja-JP" sz="1000" dirty="0">
                <a:solidFill>
                  <a:schemeClr val="bg2"/>
                </a:solidFill>
                <a:latin typeface="+mn-ea"/>
                <a:ea typeface="+mn-ea"/>
                <a:cs typeface="ヒラギノ角ゴ ProN W6"/>
              </a:rPr>
              <a:t>&gt;</a:t>
            </a:r>
            <a:r>
              <a:rPr kumimoji="1" lang="ja-JP" altLang="en-US" sz="1000" dirty="0">
                <a:solidFill>
                  <a:schemeClr val="bg2"/>
                </a:solidFill>
                <a:latin typeface="+mn-ea"/>
                <a:ea typeface="+mn-ea"/>
                <a:cs typeface="ヒラギノ角ゴ ProN W6"/>
              </a:rPr>
              <a:t>国土数値情報（鉄道）データ </a:t>
            </a:r>
            <a:r>
              <a:rPr kumimoji="1" lang="en-US" altLang="ja-JP" sz="1000" dirty="0">
                <a:solidFill>
                  <a:schemeClr val="bg2"/>
                </a:solidFill>
                <a:latin typeface="+mn-ea"/>
                <a:ea typeface="+mn-ea"/>
                <a:cs typeface="ヒラギノ角ゴ ProN W6"/>
              </a:rPr>
              <a:t>2011</a:t>
            </a:r>
            <a:r>
              <a:rPr kumimoji="1" lang="ja-JP" altLang="en-US" sz="1000" dirty="0">
                <a:solidFill>
                  <a:schemeClr val="bg2"/>
                </a:solidFill>
                <a:latin typeface="+mn-ea"/>
                <a:ea typeface="+mn-ea"/>
                <a:cs typeface="ヒラギノ角ゴ ProN W6"/>
              </a:rPr>
              <a:t>年度</a:t>
            </a:r>
            <a:r>
              <a:rPr kumimoji="1" lang="en-US" altLang="ja-JP" sz="1000" dirty="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gml:description</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gml:boundedBy</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smtClean="0">
                <a:solidFill>
                  <a:schemeClr val="bg2"/>
                </a:solidFill>
                <a:latin typeface="+mn-ea"/>
                <a:ea typeface="+mn-ea"/>
                <a:cs typeface="ヒラギノ角ゴ ProN W6"/>
              </a:rPr>
              <a:t>gml:EnvelopeWithTimePeriod</a:t>
            </a:r>
            <a:endParaRPr kumimoji="1" lang="en-US" altLang="ja-JP" sz="1000" dirty="0" smtClean="0">
              <a:solidFill>
                <a:schemeClr val="bg2"/>
              </a:solidFill>
              <a:latin typeface="+mn-ea"/>
              <a:ea typeface="+mn-ea"/>
              <a:cs typeface="ヒラギノ角ゴ ProN W6"/>
            </a:endParaRPr>
          </a:p>
          <a:p>
            <a:pPr algn="l"/>
            <a:r>
              <a:rPr kumimoji="1" lang="en-US" altLang="ja-JP" sz="1000" dirty="0" smtClean="0">
                <a:solidFill>
                  <a:schemeClr val="bg2"/>
                </a:solidFill>
                <a:latin typeface="+mn-ea"/>
                <a:ea typeface="+mn-ea"/>
                <a:cs typeface="ヒラギノ角ゴ ProN W6"/>
              </a:rPr>
              <a:t> </a:t>
            </a:r>
            <a:r>
              <a:rPr kumimoji="1" lang="en-US" altLang="ja-JP" sz="1000" dirty="0" err="1">
                <a:solidFill>
                  <a:schemeClr val="bg2"/>
                </a:solidFill>
                <a:latin typeface="+mn-ea"/>
                <a:ea typeface="+mn-ea"/>
                <a:cs typeface="ヒラギノ角ゴ ProN W6"/>
              </a:rPr>
              <a:t>srsName</a:t>
            </a:r>
            <a:r>
              <a:rPr kumimoji="1" lang="en-US" altLang="ja-JP" sz="1000" dirty="0">
                <a:solidFill>
                  <a:schemeClr val="bg2"/>
                </a:solidFill>
                <a:latin typeface="+mn-ea"/>
                <a:ea typeface="+mn-ea"/>
                <a:cs typeface="ヒラギノ角ゴ ProN W6"/>
              </a:rPr>
              <a:t>="JGD2000 / (B, L)" frame="GC / JST</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gml:lowerCorner</a:t>
            </a:r>
            <a:r>
              <a:rPr kumimoji="1" lang="en-US" altLang="ja-JP" sz="1000" dirty="0">
                <a:solidFill>
                  <a:schemeClr val="bg2"/>
                </a:solidFill>
                <a:latin typeface="+mn-ea"/>
                <a:ea typeface="+mn-ea"/>
                <a:cs typeface="ヒラギノ角ゴ ProN W6"/>
              </a:rPr>
              <a:t>&gt;20 123&lt;/</a:t>
            </a:r>
            <a:r>
              <a:rPr kumimoji="1" lang="en-US" altLang="ja-JP" sz="1000" dirty="0" err="1" smtClean="0">
                <a:solidFill>
                  <a:schemeClr val="bg2"/>
                </a:solidFill>
                <a:latin typeface="+mn-ea"/>
                <a:ea typeface="+mn-ea"/>
                <a:cs typeface="ヒラギノ角ゴ ProN W6"/>
              </a:rPr>
              <a:t>gml:lowerCorner</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gml:upperCorner</a:t>
            </a:r>
            <a:r>
              <a:rPr kumimoji="1" lang="en-US" altLang="ja-JP" sz="1000" dirty="0">
                <a:solidFill>
                  <a:schemeClr val="bg2"/>
                </a:solidFill>
                <a:latin typeface="+mn-ea"/>
                <a:ea typeface="+mn-ea"/>
                <a:cs typeface="ヒラギノ角ゴ ProN W6"/>
              </a:rPr>
              <a:t>&gt;46 154&lt;/</a:t>
            </a:r>
            <a:r>
              <a:rPr kumimoji="1" lang="en-US" altLang="ja-JP" sz="1000" dirty="0" err="1">
                <a:solidFill>
                  <a:schemeClr val="bg2"/>
                </a:solidFill>
                <a:latin typeface="+mn-ea"/>
                <a:ea typeface="+mn-ea"/>
                <a:cs typeface="ヒラギノ角ゴ ProN W6"/>
              </a:rPr>
              <a:t>gml:upperCorner</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gml:beginPosition</a:t>
            </a:r>
            <a:r>
              <a:rPr kumimoji="1" lang="en-US" altLang="ja-JP" sz="1000" dirty="0">
                <a:solidFill>
                  <a:schemeClr val="bg2"/>
                </a:solidFill>
                <a:latin typeface="+mn-ea"/>
                <a:ea typeface="+mn-ea"/>
                <a:cs typeface="ヒラギノ角ゴ ProN W6"/>
              </a:rPr>
              <a:t> </a:t>
            </a:r>
            <a:r>
              <a:rPr kumimoji="1" lang="en-US" altLang="ja-JP" sz="1000" dirty="0" err="1">
                <a:solidFill>
                  <a:schemeClr val="bg2"/>
                </a:solidFill>
                <a:latin typeface="+mn-ea"/>
                <a:ea typeface="+mn-ea"/>
                <a:cs typeface="ヒラギノ角ゴ ProN W6"/>
              </a:rPr>
              <a:t>calendarEraName</a:t>
            </a:r>
            <a:r>
              <a:rPr kumimoji="1" lang="en-US" altLang="ja-JP" sz="1000" dirty="0">
                <a:solidFill>
                  <a:schemeClr val="bg2"/>
                </a:solidFill>
                <a:latin typeface="+mn-ea"/>
                <a:ea typeface="+mn-ea"/>
                <a:cs typeface="ヒラギノ角ゴ ProN W6"/>
              </a:rPr>
              <a:t>="</a:t>
            </a:r>
            <a:r>
              <a:rPr kumimoji="1" lang="ja-JP" altLang="en-US" sz="1000" dirty="0">
                <a:solidFill>
                  <a:schemeClr val="bg2"/>
                </a:solidFill>
                <a:latin typeface="+mn-ea"/>
                <a:ea typeface="+mn-ea"/>
                <a:cs typeface="ヒラギノ角ゴ ProN W6"/>
              </a:rPr>
              <a:t>西暦</a:t>
            </a:r>
            <a:r>
              <a:rPr kumimoji="1" lang="en-US" altLang="ja-JP" sz="1000" dirty="0">
                <a:solidFill>
                  <a:schemeClr val="bg2"/>
                </a:solidFill>
                <a:latin typeface="+mn-ea"/>
                <a:ea typeface="+mn-ea"/>
                <a:cs typeface="ヒラギノ角ゴ ProN W6"/>
              </a:rPr>
              <a:t>"&gt;1900&lt;/</a:t>
            </a:r>
            <a:r>
              <a:rPr kumimoji="1" lang="en-US" altLang="ja-JP" sz="1000" dirty="0" err="1">
                <a:solidFill>
                  <a:schemeClr val="bg2"/>
                </a:solidFill>
                <a:latin typeface="+mn-ea"/>
                <a:ea typeface="+mn-ea"/>
                <a:cs typeface="ヒラギノ角ゴ ProN W6"/>
              </a:rPr>
              <a:t>gml:beginPosition</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gml:endPosition</a:t>
            </a:r>
            <a:r>
              <a:rPr kumimoji="1" lang="en-US" altLang="ja-JP" sz="1000" dirty="0">
                <a:solidFill>
                  <a:schemeClr val="bg2"/>
                </a:solidFill>
                <a:latin typeface="+mn-ea"/>
                <a:ea typeface="+mn-ea"/>
                <a:cs typeface="ヒラギノ角ゴ ProN W6"/>
              </a:rPr>
              <a:t> </a:t>
            </a:r>
            <a:r>
              <a:rPr kumimoji="1" lang="en-US" altLang="ja-JP" sz="1000" dirty="0" err="1">
                <a:solidFill>
                  <a:schemeClr val="bg2"/>
                </a:solidFill>
                <a:latin typeface="+mn-ea"/>
                <a:ea typeface="+mn-ea"/>
                <a:cs typeface="ヒラギノ角ゴ ProN W6"/>
              </a:rPr>
              <a:t>indeterminatePosition</a:t>
            </a:r>
            <a:r>
              <a:rPr kumimoji="1" lang="en-US" altLang="ja-JP" sz="1000" dirty="0">
                <a:solidFill>
                  <a:schemeClr val="bg2"/>
                </a:solidFill>
                <a:latin typeface="+mn-ea"/>
                <a:ea typeface="+mn-ea"/>
                <a:cs typeface="ヒラギノ角ゴ ProN W6"/>
              </a:rPr>
              <a:t>="unknown" </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gml:EnvelopeWithTimePeriod</a:t>
            </a:r>
            <a:r>
              <a:rPr kumimoji="1" lang="en-US" altLang="ja-JP" sz="1000" dirty="0">
                <a:solidFill>
                  <a:schemeClr val="bg2"/>
                </a:solidFill>
                <a:latin typeface="+mn-ea"/>
                <a:ea typeface="+mn-ea"/>
                <a:cs typeface="ヒラギノ角ゴ ProN W6"/>
              </a:rPr>
              <a:t>&gt;&lt;/</a:t>
            </a:r>
            <a:r>
              <a:rPr kumimoji="1" lang="en-US" altLang="ja-JP" sz="1000" dirty="0" err="1">
                <a:solidFill>
                  <a:schemeClr val="bg2"/>
                </a:solidFill>
                <a:latin typeface="+mn-ea"/>
                <a:ea typeface="+mn-ea"/>
                <a:cs typeface="ヒラギノ角ゴ ProN W6"/>
              </a:rPr>
              <a:t>gml:boundedBy</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gml:Curve</a:t>
            </a:r>
            <a:r>
              <a:rPr kumimoji="1" lang="en-US" altLang="ja-JP" sz="1000" dirty="0">
                <a:solidFill>
                  <a:schemeClr val="bg2"/>
                </a:solidFill>
                <a:latin typeface="+mn-ea"/>
                <a:ea typeface="+mn-ea"/>
                <a:cs typeface="ヒラギノ角ゴ ProN W6"/>
              </a:rPr>
              <a:t> </a:t>
            </a:r>
            <a:r>
              <a:rPr kumimoji="1" lang="en-US" altLang="ja-JP" sz="1000" dirty="0" err="1">
                <a:solidFill>
                  <a:schemeClr val="bg2"/>
                </a:solidFill>
                <a:latin typeface="+mn-ea"/>
                <a:ea typeface="+mn-ea"/>
                <a:cs typeface="ヒラギノ角ゴ ProN W6"/>
              </a:rPr>
              <a:t>gml:id</a:t>
            </a:r>
            <a:r>
              <a:rPr kumimoji="1" lang="en-US" altLang="ja-JP" sz="1000" dirty="0">
                <a:solidFill>
                  <a:schemeClr val="bg2"/>
                </a:solidFill>
                <a:latin typeface="+mn-ea"/>
                <a:ea typeface="+mn-ea"/>
                <a:cs typeface="ヒラギノ角ゴ ProN W6"/>
              </a:rPr>
              <a:t>="cv_rss1</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gml:segments</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gml:LineStringSegment</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gml:posList</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26.21454 127.67948</a:t>
            </a:r>
          </a:p>
          <a:p>
            <a:pPr algn="l"/>
            <a:r>
              <a:rPr kumimoji="1" lang="en-US" altLang="ja-JP" sz="1000" dirty="0" smtClean="0">
                <a:solidFill>
                  <a:schemeClr val="bg2"/>
                </a:solidFill>
                <a:latin typeface="+mn-ea"/>
                <a:ea typeface="+mn-ea"/>
                <a:cs typeface="ヒラギノ角ゴ ProN W6"/>
              </a:rPr>
              <a:t>26.21474 127.6797</a:t>
            </a:r>
          </a:p>
          <a:p>
            <a:pPr algn="l"/>
            <a:r>
              <a:rPr kumimoji="1" lang="en-US" altLang="ja-JP" sz="1000" dirty="0" smtClean="0">
                <a:solidFill>
                  <a:schemeClr val="bg2"/>
                </a:solidFill>
                <a:latin typeface="+mn-ea"/>
                <a:ea typeface="+mn-ea"/>
                <a:cs typeface="ヒラギノ角ゴ ProN W6"/>
              </a:rPr>
              <a:t>26.2148 127.67975</a:t>
            </a:r>
          </a:p>
          <a:p>
            <a:pPr algn="l"/>
            <a:r>
              <a:rPr kumimoji="1" lang="en-US" altLang="ja-JP" sz="1000" dirty="0" smtClean="0">
                <a:solidFill>
                  <a:schemeClr val="bg2"/>
                </a:solidFill>
                <a:latin typeface="+mn-ea"/>
                <a:ea typeface="+mn-ea"/>
                <a:cs typeface="ヒラギノ角ゴ ProN W6"/>
              </a:rPr>
              <a:t>26.21728 127.68217</a:t>
            </a:r>
          </a:p>
          <a:p>
            <a:pPr algn="l"/>
            <a:r>
              <a:rPr kumimoji="1" lang="en-US" altLang="ja-JP" sz="1000" dirty="0" smtClean="0">
                <a:solidFill>
                  <a:schemeClr val="bg2"/>
                </a:solidFill>
                <a:latin typeface="+mn-ea"/>
                <a:ea typeface="+mn-ea"/>
                <a:cs typeface="ヒラギノ角ゴ ProN W6"/>
              </a:rPr>
              <a:t>26.21862 127.68357</a:t>
            </a:r>
          </a:p>
          <a:p>
            <a:pPr algn="l"/>
            <a:r>
              <a:rPr kumimoji="1" lang="en-US" altLang="ja-JP" sz="1000" dirty="0" smtClean="0">
                <a:solidFill>
                  <a:schemeClr val="bg2"/>
                </a:solidFill>
                <a:latin typeface="+mn-ea"/>
                <a:ea typeface="+mn-ea"/>
                <a:cs typeface="ヒラギノ角ゴ ProN W6"/>
              </a:rPr>
              <a:t>26.21891 127.6839</a:t>
            </a:r>
          </a:p>
          <a:p>
            <a:pPr algn="l"/>
            <a:r>
              <a:rPr kumimoji="1" lang="en-US" altLang="ja-JP" sz="1000" dirty="0" smtClean="0">
                <a:solidFill>
                  <a:schemeClr val="bg2"/>
                </a:solidFill>
                <a:latin typeface="+mn-ea"/>
                <a:ea typeface="+mn-ea"/>
                <a:cs typeface="ヒラギノ角ゴ ProN W6"/>
              </a:rPr>
              <a:t>26.21905 127.68419</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gml:posList</a:t>
            </a:r>
            <a:r>
              <a:rPr kumimoji="1" lang="en-US" altLang="ja-JP" sz="1000" dirty="0" smtClean="0">
                <a:solidFill>
                  <a:schemeClr val="bg2"/>
                </a:solidFill>
                <a:latin typeface="+mn-ea"/>
                <a:ea typeface="+mn-ea"/>
                <a:cs typeface="ヒラギノ角ゴ ProN W6"/>
              </a:rPr>
              <a:t>&gt;</a:t>
            </a:r>
          </a:p>
          <a:p>
            <a:pPr algn="l"/>
            <a:r>
              <a:rPr kumimoji="1" lang="en-US" altLang="ja-JP" sz="1000" dirty="0" smtClean="0">
                <a:solidFill>
                  <a:schemeClr val="bg2"/>
                </a:solidFill>
                <a:latin typeface="+mn-ea"/>
                <a:ea typeface="+mn-ea"/>
                <a:cs typeface="ヒラギノ角ゴ ProN W6"/>
              </a:rPr>
              <a:t>&lt;/</a:t>
            </a:r>
            <a:r>
              <a:rPr kumimoji="1" lang="en-US" altLang="ja-JP" sz="1000" dirty="0" err="1">
                <a:solidFill>
                  <a:schemeClr val="bg2"/>
                </a:solidFill>
                <a:latin typeface="+mn-ea"/>
                <a:ea typeface="+mn-ea"/>
                <a:cs typeface="ヒラギノ角ゴ ProN W6"/>
              </a:rPr>
              <a:t>gml:LineStringSegment</a:t>
            </a:r>
            <a:r>
              <a:rPr kumimoji="1" lang="en-US" altLang="ja-JP" sz="1000" dirty="0">
                <a:solidFill>
                  <a:schemeClr val="bg2"/>
                </a:solidFill>
                <a:latin typeface="+mn-ea"/>
                <a:ea typeface="+mn-ea"/>
                <a:cs typeface="ヒラギノ角ゴ ProN W6"/>
              </a:rPr>
              <a:t>&gt;&lt;/</a:t>
            </a:r>
            <a:r>
              <a:rPr kumimoji="1" lang="en-US" altLang="ja-JP" sz="1000" dirty="0" err="1">
                <a:solidFill>
                  <a:schemeClr val="bg2"/>
                </a:solidFill>
                <a:latin typeface="+mn-ea"/>
                <a:ea typeface="+mn-ea"/>
                <a:cs typeface="ヒラギノ角ゴ ProN W6"/>
              </a:rPr>
              <a:t>gml:segments</a:t>
            </a:r>
            <a:r>
              <a:rPr kumimoji="1" lang="en-US" altLang="ja-JP" sz="1000" dirty="0">
                <a:solidFill>
                  <a:schemeClr val="bg2"/>
                </a:solidFill>
                <a:latin typeface="+mn-ea"/>
                <a:ea typeface="+mn-ea"/>
                <a:cs typeface="ヒラギノ角ゴ ProN W6"/>
              </a:rPr>
              <a:t>&gt;&lt;/</a:t>
            </a:r>
            <a:r>
              <a:rPr kumimoji="1" lang="en-US" altLang="ja-JP" sz="1000" dirty="0" err="1">
                <a:solidFill>
                  <a:schemeClr val="bg2"/>
                </a:solidFill>
                <a:latin typeface="+mn-ea"/>
                <a:ea typeface="+mn-ea"/>
                <a:cs typeface="ヒラギノ角ゴ ProN W6"/>
              </a:rPr>
              <a:t>gml:Curve</a:t>
            </a:r>
            <a:r>
              <a:rPr kumimoji="1" lang="en-US" altLang="ja-JP" sz="1000" dirty="0" smtClean="0">
                <a:solidFill>
                  <a:schemeClr val="bg2"/>
                </a:solidFill>
                <a:latin typeface="+mn-ea"/>
                <a:ea typeface="+mn-ea"/>
                <a:cs typeface="ヒラギノ角ゴ ProN W6"/>
              </a:rPr>
              <a:t>&gt;</a:t>
            </a:r>
            <a:endParaRPr kumimoji="1" lang="ja-JP" altLang="en-US" sz="1000" dirty="0" smtClean="0">
              <a:solidFill>
                <a:schemeClr val="bg2"/>
              </a:solidFill>
              <a:latin typeface="+mn-ea"/>
              <a:ea typeface="+mn-ea"/>
              <a:cs typeface="ヒラギノ角ゴ ProN W6"/>
            </a:endParaRPr>
          </a:p>
        </p:txBody>
      </p:sp>
      <p:sp>
        <p:nvSpPr>
          <p:cNvPr id="7" name="テキスト ボックス 6"/>
          <p:cNvSpPr txBox="1"/>
          <p:nvPr/>
        </p:nvSpPr>
        <p:spPr>
          <a:xfrm>
            <a:off x="6249144" y="496144"/>
            <a:ext cx="3655168" cy="461665"/>
          </a:xfrm>
          <a:prstGeom prst="rect">
            <a:avLst/>
          </a:prstGeom>
          <a:noFill/>
        </p:spPr>
        <p:txBody>
          <a:bodyPr wrap="none" rtlCol="0">
            <a:spAutoFit/>
          </a:bodyPr>
          <a:lstStyle/>
          <a:p>
            <a:pPr algn="l"/>
            <a:r>
              <a:rPr kumimoji="1" lang="ja-JP" altLang="en-US" sz="1200" dirty="0">
                <a:solidFill>
                  <a:schemeClr val="bg2"/>
                </a:solidFill>
                <a:cs typeface="ヒラギノ角ゴ ProN W6"/>
              </a:rPr>
              <a:t>国土交通省</a:t>
            </a:r>
            <a:r>
              <a:rPr kumimoji="1" lang="ja-JP" altLang="en-US" sz="1200" dirty="0" smtClean="0">
                <a:solidFill>
                  <a:schemeClr val="bg2"/>
                </a:solidFill>
                <a:cs typeface="ヒラギノ角ゴ ProN W6"/>
              </a:rPr>
              <a:t>「</a:t>
            </a:r>
            <a:r>
              <a:rPr kumimoji="1" lang="ja-JP" altLang="en-US" sz="1200" dirty="0">
                <a:solidFill>
                  <a:schemeClr val="bg2"/>
                </a:solidFill>
                <a:cs typeface="ヒラギノ角ゴ ProN W6"/>
              </a:rPr>
              <a:t>国土数値情報</a:t>
            </a:r>
            <a:r>
              <a:rPr kumimoji="1" lang="ja-JP" altLang="en-US" sz="1200" dirty="0" smtClean="0">
                <a:solidFill>
                  <a:schemeClr val="bg2"/>
                </a:solidFill>
                <a:cs typeface="ヒラギノ角ゴ ProN W6"/>
              </a:rPr>
              <a:t>（鉄道データ）」</a:t>
            </a:r>
            <a:r>
              <a:rPr lang="en-US" altLang="ja-JP" sz="1200" baseline="30000" dirty="0">
                <a:solidFill>
                  <a:schemeClr val="bg2"/>
                </a:solidFill>
              </a:rPr>
              <a:t> </a:t>
            </a:r>
            <a:r>
              <a:rPr lang="en-US" altLang="ja-JP" sz="1200" baseline="30000" dirty="0" smtClean="0">
                <a:solidFill>
                  <a:schemeClr val="bg2"/>
                </a:solidFill>
              </a:rPr>
              <a:t>(*6)</a:t>
            </a:r>
            <a:endParaRPr kumimoji="1" lang="ja-JP" altLang="en-US" sz="1200" dirty="0" smtClean="0">
              <a:solidFill>
                <a:schemeClr val="bg2"/>
              </a:solidFill>
              <a:cs typeface="ヒラギノ角ゴ ProN W6"/>
            </a:endParaRPr>
          </a:p>
          <a:p>
            <a:pPr algn="r"/>
            <a:r>
              <a:rPr kumimoji="1" lang="ja-JP" altLang="en-US" sz="1200" dirty="0" smtClean="0">
                <a:solidFill>
                  <a:schemeClr val="bg2"/>
                </a:solidFill>
                <a:cs typeface="ヒラギノ角ゴ ProN W6"/>
              </a:rPr>
              <a:t>および</a:t>
            </a:r>
            <a:r>
              <a:rPr kumimoji="1" lang="ja-JP" altLang="en-US" sz="1200" dirty="0">
                <a:solidFill>
                  <a:schemeClr val="bg2"/>
                </a:solidFill>
                <a:cs typeface="ヒラギノ角ゴ ProN W6"/>
              </a:rPr>
              <a:t>「</a:t>
            </a:r>
            <a:r>
              <a:rPr kumimoji="1" lang="ja-JP" altLang="en-US" sz="1200" dirty="0" smtClean="0">
                <a:solidFill>
                  <a:schemeClr val="bg2"/>
                </a:solidFill>
                <a:cs typeface="ヒラギノ角ゴ ProN W6"/>
              </a:rPr>
              <a:t>国土交通ウェブマッピングシステム」</a:t>
            </a:r>
            <a:r>
              <a:rPr lang="en-US" altLang="ja-JP" sz="1200" baseline="30000" dirty="0">
                <a:solidFill>
                  <a:schemeClr val="bg2"/>
                </a:solidFill>
              </a:rPr>
              <a:t> </a:t>
            </a:r>
            <a:r>
              <a:rPr lang="en-US" altLang="ja-JP" sz="1200" baseline="30000" dirty="0" smtClean="0">
                <a:solidFill>
                  <a:schemeClr val="bg2"/>
                </a:solidFill>
              </a:rPr>
              <a:t>(*7)</a:t>
            </a:r>
            <a:r>
              <a:rPr kumimoji="1" lang="ja-JP" altLang="en-US" sz="1200" dirty="0" smtClean="0">
                <a:solidFill>
                  <a:schemeClr val="bg2"/>
                </a:solidFill>
                <a:cs typeface="ヒラギノ角ゴ ProN W6"/>
              </a:rPr>
              <a:t>による</a:t>
            </a:r>
          </a:p>
        </p:txBody>
      </p:sp>
      <p:sp>
        <p:nvSpPr>
          <p:cNvPr id="8" name="曲折矢印 7"/>
          <p:cNvSpPr/>
          <p:nvPr/>
        </p:nvSpPr>
        <p:spPr bwMode="auto">
          <a:xfrm rot="5400000">
            <a:off x="6518918" y="1916832"/>
            <a:ext cx="720080" cy="720080"/>
          </a:xfrm>
          <a:prstGeom prst="bentArrow">
            <a:avLst>
              <a:gd name="adj1" fmla="val 31349"/>
              <a:gd name="adj2" fmla="val 24365"/>
              <a:gd name="adj3" fmla="val 18651"/>
              <a:gd name="adj4" fmla="val 57718"/>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
        <p:nvSpPr>
          <p:cNvPr id="9" name="テキスト ボックス 8"/>
          <p:cNvSpPr txBox="1"/>
          <p:nvPr/>
        </p:nvSpPr>
        <p:spPr>
          <a:xfrm>
            <a:off x="7238998" y="2138372"/>
            <a:ext cx="1656223" cy="276999"/>
          </a:xfrm>
          <a:prstGeom prst="rect">
            <a:avLst/>
          </a:prstGeom>
          <a:noFill/>
        </p:spPr>
        <p:txBody>
          <a:bodyPr wrap="none" rtlCol="0">
            <a:spAutoFit/>
          </a:bodyPr>
          <a:lstStyle/>
          <a:p>
            <a:pPr algn="l"/>
            <a:r>
              <a:rPr kumimoji="1" lang="ja-JP" altLang="en-US" sz="1200" dirty="0" smtClean="0">
                <a:solidFill>
                  <a:schemeClr val="bg2"/>
                </a:solidFill>
                <a:cs typeface="ヒラギノ角ゴ ProN W6"/>
              </a:rPr>
              <a:t>地図上に図示すると</a:t>
            </a:r>
            <a:r>
              <a:rPr kumimoji="1" lang="en-US" altLang="ja-JP" sz="1200" dirty="0" smtClean="0">
                <a:solidFill>
                  <a:schemeClr val="bg2"/>
                </a:solidFill>
                <a:cs typeface="ヒラギノ角ゴ ProN W6"/>
              </a:rPr>
              <a:t>…</a:t>
            </a:r>
            <a:endParaRPr kumimoji="1" lang="ja-JP" altLang="en-US" sz="1200" dirty="0" smtClean="0">
              <a:solidFill>
                <a:schemeClr val="bg2"/>
              </a:solidFill>
              <a:cs typeface="ヒラギノ角ゴ ProN W6"/>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6896" y="2636912"/>
            <a:ext cx="5805091" cy="38086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4617000" y="1124743"/>
            <a:ext cx="899605" cy="276999"/>
          </a:xfrm>
          <a:prstGeom prst="rect">
            <a:avLst/>
          </a:prstGeom>
          <a:noFill/>
        </p:spPr>
        <p:txBody>
          <a:bodyPr wrap="none" rtlCol="0">
            <a:spAutoFit/>
          </a:bodyPr>
          <a:lstStyle/>
          <a:p>
            <a:pPr algn="l"/>
            <a:r>
              <a:rPr kumimoji="1" lang="en-US" altLang="ja-JP" sz="1200" dirty="0" smtClean="0">
                <a:solidFill>
                  <a:schemeClr val="bg2"/>
                </a:solidFill>
                <a:cs typeface="ヒラギノ角ゴ ProN W6"/>
              </a:rPr>
              <a:t>GML</a:t>
            </a:r>
            <a:r>
              <a:rPr kumimoji="1" lang="ja-JP" altLang="en-US" sz="1200" dirty="0" smtClean="0">
                <a:solidFill>
                  <a:schemeClr val="bg2"/>
                </a:solidFill>
                <a:cs typeface="ヒラギノ角ゴ ProN W6"/>
              </a:rPr>
              <a:t>データ</a:t>
            </a:r>
          </a:p>
        </p:txBody>
      </p:sp>
      <p:sp>
        <p:nvSpPr>
          <p:cNvPr id="14" name="テキスト ボックス 13"/>
          <p:cNvSpPr txBox="1"/>
          <p:nvPr/>
        </p:nvSpPr>
        <p:spPr>
          <a:xfrm>
            <a:off x="5493555" y="1268760"/>
            <a:ext cx="966931" cy="276999"/>
          </a:xfrm>
          <a:prstGeom prst="rect">
            <a:avLst/>
          </a:prstGeom>
          <a:noFill/>
        </p:spPr>
        <p:txBody>
          <a:bodyPr wrap="none" rtlCol="0">
            <a:spAutoFit/>
          </a:bodyPr>
          <a:lstStyle/>
          <a:p>
            <a:pPr algn="l"/>
            <a:r>
              <a:rPr kumimoji="1" lang="en-US" altLang="ja-JP" sz="1200" dirty="0" smtClean="0">
                <a:solidFill>
                  <a:schemeClr val="bg2"/>
                </a:solidFill>
                <a:cs typeface="ヒラギノ角ゴ ProN W6"/>
              </a:rPr>
              <a:t>shape</a:t>
            </a:r>
            <a:r>
              <a:rPr kumimoji="1" lang="ja-JP" altLang="en-US" sz="1200" dirty="0" smtClean="0">
                <a:solidFill>
                  <a:schemeClr val="bg2"/>
                </a:solidFill>
                <a:cs typeface="ヒラギノ角ゴ ProN W6"/>
              </a:rPr>
              <a:t>データ</a:t>
            </a:r>
          </a:p>
        </p:txBody>
      </p:sp>
      <p:sp>
        <p:nvSpPr>
          <p:cNvPr id="15" name="正方形/長方形 14"/>
          <p:cNvSpPr/>
          <p:nvPr/>
        </p:nvSpPr>
        <p:spPr>
          <a:xfrm>
            <a:off x="6321153" y="6525344"/>
            <a:ext cx="3418970" cy="400110"/>
          </a:xfrm>
          <a:prstGeom prst="rect">
            <a:avLst/>
          </a:prstGeom>
        </p:spPr>
        <p:txBody>
          <a:bodyPr wrap="square">
            <a:spAutoFit/>
          </a:bodyPr>
          <a:lstStyle/>
          <a:p>
            <a:pPr algn="r"/>
            <a:r>
              <a:rPr lang="en-US" altLang="ja-JP" sz="1000" dirty="0" smtClean="0">
                <a:solidFill>
                  <a:schemeClr val="bg2"/>
                </a:solidFill>
                <a:latin typeface="+mn-lt"/>
              </a:rPr>
              <a:t>(*5) </a:t>
            </a:r>
            <a:r>
              <a:rPr lang="en-US" altLang="ja-JP" sz="1000" dirty="0">
                <a:solidFill>
                  <a:schemeClr val="bg2"/>
                </a:solidFill>
                <a:latin typeface="+mn-lt"/>
              </a:rPr>
              <a:t>http://nlftp.mlit.go.jp/ksj/gml/datalist/KsjTmplt-N02.html</a:t>
            </a:r>
            <a:endParaRPr lang="en-US" altLang="ja-JP" sz="1000" dirty="0" smtClean="0">
              <a:solidFill>
                <a:schemeClr val="bg2"/>
              </a:solidFill>
              <a:latin typeface="+mn-lt"/>
            </a:endParaRPr>
          </a:p>
          <a:p>
            <a:pPr algn="r"/>
            <a:r>
              <a:rPr lang="en-US" altLang="ja-JP" sz="1000" dirty="0" smtClean="0">
                <a:solidFill>
                  <a:schemeClr val="bg2"/>
                </a:solidFill>
                <a:latin typeface="+mn-lt"/>
              </a:rPr>
              <a:t>(*6) </a:t>
            </a:r>
            <a:r>
              <a:rPr lang="en-US" altLang="ja-JP" sz="1000" dirty="0">
                <a:solidFill>
                  <a:schemeClr val="bg2"/>
                </a:solidFill>
                <a:latin typeface="+mn-lt"/>
              </a:rPr>
              <a:t>http://nrb-www.mlit.go.jp/webmapc/mapmain.html</a:t>
            </a:r>
            <a:endParaRPr lang="ja-JP" altLang="en-US" sz="1000" dirty="0">
              <a:solidFill>
                <a:schemeClr val="bg2"/>
              </a:solidFill>
              <a:latin typeface="+mn-lt"/>
            </a:endParaRPr>
          </a:p>
        </p:txBody>
      </p:sp>
      <p:sp>
        <p:nvSpPr>
          <p:cNvPr id="16" name="正方形/長方形 15"/>
          <p:cNvSpPr/>
          <p:nvPr/>
        </p:nvSpPr>
        <p:spPr bwMode="auto">
          <a:xfrm>
            <a:off x="704528" y="2672989"/>
            <a:ext cx="1080120" cy="179947"/>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7" name="テキスト ボックス 16"/>
          <p:cNvSpPr txBox="1"/>
          <p:nvPr/>
        </p:nvSpPr>
        <p:spPr>
          <a:xfrm>
            <a:off x="488504" y="5879013"/>
            <a:ext cx="3368317" cy="461665"/>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測地系は、機械が位置を正しく知るために必須の情報である。</a:t>
            </a:r>
          </a:p>
        </p:txBody>
      </p:sp>
      <p:cxnSp>
        <p:nvCxnSpPr>
          <p:cNvPr id="18" name="曲線コネクタ 17"/>
          <p:cNvCxnSpPr>
            <a:stCxn id="17" idx="0"/>
            <a:endCxn id="16" idx="2"/>
          </p:cNvCxnSpPr>
          <p:nvPr/>
        </p:nvCxnSpPr>
        <p:spPr bwMode="auto">
          <a:xfrm rot="16200000" flipV="1">
            <a:off x="195588" y="3901937"/>
            <a:ext cx="3026077" cy="928075"/>
          </a:xfrm>
          <a:prstGeom prst="curvedConnector3">
            <a:avLst>
              <a:gd name="adj1" fmla="val 50000"/>
            </a:avLst>
          </a:prstGeom>
          <a:solidFill>
            <a:schemeClr val="accent1"/>
          </a:solidFill>
          <a:ln w="12700" cap="sq" cmpd="sng" algn="ctr">
            <a:solidFill>
              <a:srgbClr val="FF0000"/>
            </a:solidFill>
            <a:prstDash val="solid"/>
            <a:round/>
            <a:headEnd type="none" w="sm" len="sm"/>
            <a:tailEnd type="arrow"/>
          </a:ln>
          <a:effectLst/>
        </p:spPr>
      </p:cxnSp>
      <p:sp>
        <p:nvSpPr>
          <p:cNvPr id="19" name="正方形/長方形 18"/>
          <p:cNvSpPr/>
          <p:nvPr/>
        </p:nvSpPr>
        <p:spPr bwMode="auto">
          <a:xfrm>
            <a:off x="4526742" y="1123805"/>
            <a:ext cx="1866418" cy="504995"/>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0" name="テキスト ボックス 19"/>
          <p:cNvSpPr txBox="1"/>
          <p:nvPr/>
        </p:nvSpPr>
        <p:spPr>
          <a:xfrm>
            <a:off x="6726151" y="1266627"/>
            <a:ext cx="3095836" cy="461665"/>
          </a:xfrm>
          <a:prstGeom prst="rect">
            <a:avLst/>
          </a:prstGeom>
          <a:solidFill>
            <a:srgbClr val="FFFFFF"/>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l"/>
            <a:r>
              <a:rPr kumimoji="1" lang="ja-JP" altLang="en-US" sz="1200" dirty="0" smtClean="0">
                <a:solidFill>
                  <a:schemeClr val="bg2"/>
                </a:solidFill>
                <a:latin typeface="ヒラギノ角ゴ ProN W6"/>
                <a:ea typeface="ヒラギノ角ゴ ProN W6"/>
                <a:cs typeface="ヒラギノ角ゴ ProN W6"/>
              </a:rPr>
              <a:t>地理空間データは、</a:t>
            </a:r>
            <a:r>
              <a:rPr kumimoji="1" lang="en-US" altLang="ja-JP" sz="1200" dirty="0" smtClean="0">
                <a:solidFill>
                  <a:schemeClr val="bg2"/>
                </a:solidFill>
                <a:latin typeface="ヒラギノ角ゴ ProN W6"/>
                <a:ea typeface="ヒラギノ角ゴ ProN W6"/>
                <a:cs typeface="ヒラギノ角ゴ ProN W6"/>
              </a:rPr>
              <a:t>GML</a:t>
            </a:r>
            <a:r>
              <a:rPr kumimoji="1" lang="ja-JP" altLang="en-US" sz="1200" dirty="0" smtClean="0">
                <a:solidFill>
                  <a:schemeClr val="bg2"/>
                </a:solidFill>
                <a:latin typeface="ヒラギノ角ゴ ProN W6"/>
                <a:ea typeface="ヒラギノ角ゴ ProN W6"/>
                <a:cs typeface="ヒラギノ角ゴ ProN W6"/>
              </a:rPr>
              <a:t>形式や</a:t>
            </a:r>
            <a:r>
              <a:rPr kumimoji="1" lang="en-US" altLang="ja-JP" sz="1200" dirty="0" smtClean="0">
                <a:solidFill>
                  <a:schemeClr val="bg2"/>
                </a:solidFill>
                <a:latin typeface="ヒラギノ角ゴ ProN W6"/>
                <a:ea typeface="ヒラギノ角ゴ ProN W6"/>
                <a:cs typeface="ヒラギノ角ゴ ProN W6"/>
              </a:rPr>
              <a:t>shape</a:t>
            </a:r>
            <a:r>
              <a:rPr kumimoji="1" lang="ja-JP" altLang="en-US" sz="1200" dirty="0" smtClean="0">
                <a:solidFill>
                  <a:schemeClr val="bg2"/>
                </a:solidFill>
                <a:latin typeface="ヒラギノ角ゴ ProN W6"/>
                <a:ea typeface="ヒラギノ角ゴ ProN W6"/>
                <a:cs typeface="ヒラギノ角ゴ ProN W6"/>
              </a:rPr>
              <a:t>形式で提供されることが多い。</a:t>
            </a:r>
          </a:p>
        </p:txBody>
      </p:sp>
      <p:cxnSp>
        <p:nvCxnSpPr>
          <p:cNvPr id="21" name="曲線コネクタ 20"/>
          <p:cNvCxnSpPr>
            <a:stCxn id="20" idx="1"/>
            <a:endCxn id="19" idx="3"/>
          </p:cNvCxnSpPr>
          <p:nvPr/>
        </p:nvCxnSpPr>
        <p:spPr bwMode="auto">
          <a:xfrm rot="10800000">
            <a:off x="6393161" y="1376304"/>
            <a:ext cx="332991" cy="121157"/>
          </a:xfrm>
          <a:prstGeom prst="curvedConnector3">
            <a:avLst>
              <a:gd name="adj1" fmla="val 50000"/>
            </a:avLst>
          </a:prstGeom>
          <a:solidFill>
            <a:schemeClr val="accent1"/>
          </a:solidFill>
          <a:ln w="12700" cap="sq" cmpd="sng" algn="ctr">
            <a:solidFill>
              <a:srgbClr val="FF0000"/>
            </a:solidFill>
            <a:prstDash val="solid"/>
            <a:round/>
            <a:headEnd type="none" w="sm" len="sm"/>
            <a:tailEnd type="arrow"/>
          </a:ln>
          <a:effectLst/>
        </p:spPr>
      </p:cxnSp>
      <p:sp>
        <p:nvSpPr>
          <p:cNvPr id="24" name="テキスト ボックス 23"/>
          <p:cNvSpPr txBox="1"/>
          <p:nvPr/>
        </p:nvSpPr>
        <p:spPr>
          <a:xfrm>
            <a:off x="-15552" y="5879013"/>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(18)</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25" name="テキスト ボックス 24"/>
          <p:cNvSpPr txBox="1"/>
          <p:nvPr/>
        </p:nvSpPr>
        <p:spPr>
          <a:xfrm>
            <a:off x="6714266" y="970855"/>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(19)</a:t>
            </a:r>
            <a:endParaRPr kumimoji="1" lang="ja-JP" altLang="en-US" sz="1400" dirty="0" smtClean="0">
              <a:solidFill>
                <a:srgbClr val="FF0000"/>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1913629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技術ガイド案（地理空間データ）</a:t>
            </a:r>
            <a:endParaRPr kumimoji="1" lang="ja-JP" altLang="en-US" dirty="0"/>
          </a:p>
        </p:txBody>
      </p:sp>
      <p:sp>
        <p:nvSpPr>
          <p:cNvPr id="3" name="コンテンツ プレースホルダー 2"/>
          <p:cNvSpPr>
            <a:spLocks noGrp="1"/>
          </p:cNvSpPr>
          <p:nvPr>
            <p:ph idx="1"/>
          </p:nvPr>
        </p:nvSpPr>
        <p:spPr>
          <a:xfrm>
            <a:off x="351414" y="1143000"/>
            <a:ext cx="9354114" cy="5268127"/>
          </a:xfrm>
        </p:spPr>
        <p:txBody>
          <a:bodyPr>
            <a:normAutofit/>
          </a:bodyPr>
          <a:lstStyle/>
          <a:p>
            <a:r>
              <a:rPr kumimoji="1" lang="ja-JP" altLang="en-US" dirty="0" smtClean="0"/>
              <a:t>必須事項（</a:t>
            </a:r>
            <a:r>
              <a:rPr lang="ja-JP" altLang="en-US" dirty="0" smtClean="0"/>
              <a:t>レベル</a:t>
            </a:r>
            <a:r>
              <a:rPr lang="en-US" altLang="ja-JP" dirty="0" smtClean="0"/>
              <a:t>1</a:t>
            </a:r>
            <a:r>
              <a:rPr lang="ja-JP" altLang="en-US" dirty="0" smtClean="0"/>
              <a:t>）</a:t>
            </a:r>
            <a:endParaRPr kumimoji="1" lang="ja-JP" altLang="en-US" dirty="0" smtClean="0"/>
          </a:p>
          <a:p>
            <a:pPr lvl="1"/>
            <a:r>
              <a:rPr lang="ja-JP" altLang="en-US" dirty="0" smtClean="0"/>
              <a:t>測地系が明記されている。</a:t>
            </a:r>
            <a:r>
              <a:rPr lang="ja-JP" altLang="en-US" dirty="0" smtClean="0"/>
              <a:t>		</a:t>
            </a:r>
            <a:r>
              <a:rPr lang="ja-JP" altLang="en-US" dirty="0" smtClean="0"/>
              <a:t>		</a:t>
            </a:r>
            <a:r>
              <a:rPr lang="en-US" altLang="ja-JP" dirty="0" smtClean="0">
                <a:sym typeface="Wingdings" pitchFamily="2" charset="2"/>
              </a:rPr>
              <a:t>  </a:t>
            </a:r>
            <a:r>
              <a:rPr lang="en-US" altLang="ja-JP" dirty="0" smtClean="0">
                <a:sym typeface="Wingdings" pitchFamily="2" charset="2"/>
              </a:rPr>
              <a:t>(18)</a:t>
            </a:r>
            <a:endParaRPr lang="ja-JP" altLang="en-US" dirty="0" smtClean="0"/>
          </a:p>
          <a:p>
            <a:pPr lvl="2"/>
            <a:r>
              <a:rPr lang="ja-JP" altLang="en-US" dirty="0" smtClean="0"/>
              <a:t>屋外であれば、世界測地系を利用することが望ましい。</a:t>
            </a:r>
          </a:p>
          <a:p>
            <a:pPr lvl="2"/>
            <a:r>
              <a:rPr lang="ja-JP" altLang="en-US" dirty="0" smtClean="0"/>
              <a:t>屋内であれば、座標系と縮尺は必須。</a:t>
            </a:r>
          </a:p>
          <a:p>
            <a:r>
              <a:rPr lang="ja-JP" altLang="en-US" dirty="0" smtClean="0"/>
              <a:t>推奨事項（レベル</a:t>
            </a:r>
            <a:r>
              <a:rPr lang="en-US" altLang="ja-JP" dirty="0" smtClean="0"/>
              <a:t>2</a:t>
            </a:r>
            <a:r>
              <a:rPr lang="ja-JP" altLang="en-US" dirty="0" smtClean="0"/>
              <a:t>）</a:t>
            </a:r>
          </a:p>
          <a:p>
            <a:pPr lvl="1"/>
            <a:r>
              <a:rPr kumimoji="1" lang="ja-JP" altLang="en-US" dirty="0" smtClean="0"/>
              <a:t>広く</a:t>
            </a:r>
            <a:r>
              <a:rPr kumimoji="1" lang="ja-JP" altLang="en-US" dirty="0" smtClean="0"/>
              <a:t>利用されているフォーマットで記述</a:t>
            </a:r>
            <a:r>
              <a:rPr kumimoji="1" lang="ja-JP" altLang="en-US" dirty="0" smtClean="0"/>
              <a:t>されている。</a:t>
            </a:r>
            <a:r>
              <a:rPr kumimoji="1" lang="ja-JP" altLang="en-US" dirty="0" smtClean="0"/>
              <a:t>	</a:t>
            </a:r>
            <a:r>
              <a:rPr kumimoji="1" lang="en-US" altLang="ja-JP" dirty="0" smtClean="0">
                <a:sym typeface="Wingdings" pitchFamily="2" charset="2"/>
              </a:rPr>
              <a:t> (19)</a:t>
            </a:r>
            <a:endParaRPr kumimoji="1" lang="ja-JP" altLang="en-US" dirty="0" smtClean="0"/>
          </a:p>
          <a:p>
            <a:pPr lvl="2"/>
            <a:r>
              <a:rPr lang="en-US" altLang="ja-JP" dirty="0" err="1" smtClean="0"/>
              <a:t>GML､KML､shape</a:t>
            </a:r>
            <a:r>
              <a:rPr lang="ja-JP" altLang="en-US" dirty="0" smtClean="0"/>
              <a:t>形式など。</a:t>
            </a:r>
            <a:endParaRPr kumimoji="1" lang="ja-JP" altLang="en-US" dirty="0" smtClean="0"/>
          </a:p>
          <a:p>
            <a:r>
              <a:rPr kumimoji="1" lang="ja-JP" altLang="en-US" dirty="0" smtClean="0"/>
              <a:t>理想事項（レベル</a:t>
            </a:r>
            <a:r>
              <a:rPr kumimoji="1" lang="en-US" altLang="ja-JP" dirty="0" smtClean="0"/>
              <a:t>3</a:t>
            </a:r>
            <a:r>
              <a:rPr kumimoji="1" lang="ja-JP" altLang="en-US" dirty="0" smtClean="0"/>
              <a:t>）</a:t>
            </a:r>
            <a:endParaRPr kumimoji="1" lang="en-US" altLang="ja-JP" dirty="0" smtClean="0"/>
          </a:p>
          <a:p>
            <a:pPr lvl="1"/>
            <a:r>
              <a:rPr lang="ja-JP" altLang="en-US" kern="100" dirty="0">
                <a:latin typeface="ＭＳ ゴシック"/>
                <a:ea typeface="ＭＳ ゴシック"/>
              </a:rPr>
              <a:t>データに</a:t>
            </a:r>
            <a:r>
              <a:rPr lang="ja-JP" altLang="en-US" kern="100" dirty="0" smtClean="0">
                <a:latin typeface="ＭＳ ゴシック"/>
                <a:ea typeface="ＭＳ ゴシック"/>
              </a:rPr>
              <a:t>対する利用者</a:t>
            </a:r>
            <a:r>
              <a:rPr lang="ja-JP" altLang="en-US" kern="100" dirty="0">
                <a:latin typeface="ＭＳ ゴシック"/>
                <a:ea typeface="ＭＳ ゴシック"/>
              </a:rPr>
              <a:t>が理解できる説明</a:t>
            </a:r>
            <a:r>
              <a:rPr lang="ja-JP" altLang="en-US" kern="100" dirty="0" smtClean="0">
                <a:latin typeface="ＭＳ ゴシック"/>
                <a:ea typeface="ＭＳ ゴシック"/>
              </a:rPr>
              <a:t>が、</a:t>
            </a:r>
            <a:r>
              <a:rPr lang="en-US" altLang="ja-JP" kern="100" dirty="0" smtClean="0">
                <a:latin typeface="ＭＳ ゴシック"/>
                <a:ea typeface="ＭＳ ゴシック"/>
              </a:rPr>
              <a:t>XML</a:t>
            </a:r>
            <a:r>
              <a:rPr lang="ja-JP" altLang="en-US" kern="100" dirty="0">
                <a:latin typeface="ＭＳ ゴシック"/>
                <a:ea typeface="ＭＳ ゴシック"/>
              </a:rPr>
              <a:t>や</a:t>
            </a:r>
            <a:r>
              <a:rPr lang="en-US" altLang="ja-JP" kern="100" dirty="0">
                <a:latin typeface="ＭＳ ゴシック"/>
                <a:ea typeface="ＭＳ ゴシック"/>
              </a:rPr>
              <a:t>RDF</a:t>
            </a:r>
            <a:r>
              <a:rPr lang="ja-JP" altLang="en-US" kern="100" dirty="0">
                <a:latin typeface="ＭＳ ゴシック"/>
                <a:ea typeface="ＭＳ ゴシック"/>
              </a:rPr>
              <a:t>によりメタデータ記述されて</a:t>
            </a:r>
            <a:r>
              <a:rPr lang="ja-JP" altLang="en-US" kern="100" dirty="0" smtClean="0">
                <a:latin typeface="ＭＳ ゴシック"/>
                <a:ea typeface="ＭＳ ゴシック"/>
              </a:rPr>
              <a:t>おり、かつ</a:t>
            </a:r>
            <a:r>
              <a:rPr lang="ja-JP" altLang="en-US" kern="100" dirty="0">
                <a:latin typeface="ＭＳ ゴシック"/>
                <a:ea typeface="ＭＳ ゴシック"/>
              </a:rPr>
              <a:t>その説明がデータをリンクしている</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34</a:t>
            </a:fld>
            <a:endParaRPr lang="en-US" altLang="ja-JP"/>
          </a:p>
        </p:txBody>
      </p:sp>
    </p:spTree>
    <p:extLst>
      <p:ext uri="{BB962C8B-B14F-4D97-AF65-F5344CB8AC3E}">
        <p14:creationId xmlns:p14="http://schemas.microsoft.com/office/powerpoint/2010/main" val="3996832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ja-JP" altLang="en-US" dirty="0" smtClean="0"/>
              <a:t>リアルタイムデータに対する</a:t>
            </a:r>
            <a:br>
              <a:rPr kumimoji="1" lang="ja-JP" altLang="en-US" dirty="0" smtClean="0"/>
            </a:br>
            <a:r>
              <a:rPr kumimoji="1" lang="ja-JP" altLang="en-US" dirty="0" smtClean="0"/>
              <a:t>技術ガイド</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35</a:t>
            </a:fld>
            <a:endParaRPr lang="en-US" altLang="ja-JP"/>
          </a:p>
        </p:txBody>
      </p:sp>
    </p:spTree>
    <p:extLst>
      <p:ext uri="{BB962C8B-B14F-4D97-AF65-F5344CB8AC3E}">
        <p14:creationId xmlns:p14="http://schemas.microsoft.com/office/powerpoint/2010/main" val="1766582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464" y="2079088"/>
            <a:ext cx="3605052" cy="4197187"/>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p:txBody>
          <a:bodyPr/>
          <a:lstStyle/>
          <a:p>
            <a:r>
              <a:rPr kumimoji="1" lang="ja-JP" altLang="en-US" dirty="0" smtClean="0"/>
              <a:t>データの例（リアルタイムデータ）</a:t>
            </a:r>
            <a:endParaRPr kumimoji="1" lang="ja-JP" altLang="en-US" dirty="0"/>
          </a:p>
        </p:txBody>
      </p:sp>
      <p:sp>
        <p:nvSpPr>
          <p:cNvPr id="3" name="コンテンツ プレースホルダー 2"/>
          <p:cNvSpPr>
            <a:spLocks noGrp="1"/>
          </p:cNvSpPr>
          <p:nvPr>
            <p:ph idx="1"/>
          </p:nvPr>
        </p:nvSpPr>
        <p:spPr>
          <a:xfrm>
            <a:off x="351414" y="1143001"/>
            <a:ext cx="9282106" cy="773832"/>
          </a:xfrm>
        </p:spPr>
        <p:txBody>
          <a:bodyPr>
            <a:normAutofit fontScale="85000" lnSpcReduction="20000"/>
          </a:bodyPr>
          <a:lstStyle/>
          <a:p>
            <a:r>
              <a:rPr kumimoji="1" lang="ja-JP" altLang="en-US" dirty="0" smtClean="0"/>
              <a:t>データの形式は、表形式データや地理空間データと変わらないが、頻繁に更新されるという点が異なる。</a:t>
            </a:r>
            <a:endParaRPr kumimoji="1" lang="en-US" altLang="ja-JP" dirty="0" smtClean="0"/>
          </a:p>
          <a:p>
            <a:pPr lvl="1"/>
            <a:r>
              <a:rPr kumimoji="1" lang="ja-JP" altLang="en-US" dirty="0" smtClean="0">
                <a:sym typeface="Wingdings" pitchFamily="2" charset="2"/>
              </a:rPr>
              <a:t>機械解読しやすいフォーマットや、最新値や差分を取得する手法が必要。</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36</a:t>
            </a:fld>
            <a:endParaRPr lang="en-US" altLang="ja-JP"/>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8864" y="3645024"/>
            <a:ext cx="3951933" cy="2364714"/>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テキスト ボックス 6"/>
          <p:cNvSpPr txBox="1"/>
          <p:nvPr/>
        </p:nvSpPr>
        <p:spPr>
          <a:xfrm>
            <a:off x="688117" y="6309320"/>
            <a:ext cx="2056973" cy="276999"/>
          </a:xfrm>
          <a:prstGeom prst="rect">
            <a:avLst/>
          </a:prstGeom>
          <a:noFill/>
        </p:spPr>
        <p:txBody>
          <a:bodyPr wrap="none" rtlCol="0">
            <a:spAutoFit/>
          </a:bodyPr>
          <a:lstStyle/>
          <a:p>
            <a:pPr algn="r"/>
            <a:r>
              <a:rPr lang="ja-JP" altLang="en-US" sz="1200" dirty="0" smtClean="0">
                <a:solidFill>
                  <a:schemeClr val="bg2"/>
                </a:solidFill>
              </a:rPr>
              <a:t>気象庁「地震情報」</a:t>
            </a:r>
            <a:r>
              <a:rPr lang="en-US" altLang="ja-JP" sz="1200" baseline="30000" dirty="0">
                <a:solidFill>
                  <a:schemeClr val="bg2"/>
                </a:solidFill>
              </a:rPr>
              <a:t> </a:t>
            </a:r>
            <a:r>
              <a:rPr lang="en-US" altLang="ja-JP" sz="1200" baseline="30000" dirty="0" smtClean="0">
                <a:solidFill>
                  <a:schemeClr val="bg2"/>
                </a:solidFill>
              </a:rPr>
              <a:t>(*8)</a:t>
            </a:r>
            <a:r>
              <a:rPr lang="ja-JP" altLang="en-US" sz="1200" dirty="0" smtClean="0">
                <a:solidFill>
                  <a:schemeClr val="bg2"/>
                </a:solidFill>
              </a:rPr>
              <a:t>による</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8" name="テキスト ボックス 7"/>
          <p:cNvSpPr txBox="1"/>
          <p:nvPr/>
        </p:nvSpPr>
        <p:spPr>
          <a:xfrm>
            <a:off x="4332726" y="6042782"/>
            <a:ext cx="2953053" cy="276999"/>
          </a:xfrm>
          <a:prstGeom prst="rect">
            <a:avLst/>
          </a:prstGeom>
          <a:noFill/>
        </p:spPr>
        <p:txBody>
          <a:bodyPr wrap="none" rtlCol="0">
            <a:spAutoFit/>
          </a:bodyPr>
          <a:lstStyle/>
          <a:p>
            <a:pPr algn="just"/>
            <a:r>
              <a:rPr lang="ja-JP" altLang="en-US" sz="1200" dirty="0" smtClean="0">
                <a:solidFill>
                  <a:schemeClr val="bg2"/>
                </a:solidFill>
              </a:rPr>
              <a:t>気象庁「浅間山火山ガス放出量」</a:t>
            </a:r>
            <a:r>
              <a:rPr lang="en-US" altLang="ja-JP" sz="1200" baseline="30000" dirty="0">
                <a:solidFill>
                  <a:schemeClr val="bg2"/>
                </a:solidFill>
              </a:rPr>
              <a:t> </a:t>
            </a:r>
            <a:r>
              <a:rPr lang="en-US" altLang="ja-JP" sz="1200" baseline="30000" dirty="0" smtClean="0">
                <a:solidFill>
                  <a:schemeClr val="bg2"/>
                </a:solidFill>
              </a:rPr>
              <a:t>(*9)</a:t>
            </a:r>
            <a:r>
              <a:rPr lang="ja-JP" altLang="en-US" sz="1200" dirty="0" smtClean="0">
                <a:solidFill>
                  <a:schemeClr val="bg2"/>
                </a:solidFill>
              </a:rPr>
              <a:t>による</a:t>
            </a:r>
            <a:endParaRPr kumimoji="1" lang="ja-JP" altLang="en-US" sz="1200" dirty="0" smtClean="0">
              <a:solidFill>
                <a:schemeClr val="bg2"/>
              </a:solidFill>
              <a:latin typeface="ヒラギノ角ゴ ProN W6"/>
              <a:ea typeface="ヒラギノ角ゴ ProN W6"/>
              <a:cs typeface="ヒラギノ角ゴ ProN W6"/>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9561" y="2217588"/>
            <a:ext cx="2566988" cy="2795588"/>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1" name="テキスト ボックス 10"/>
          <p:cNvSpPr txBox="1"/>
          <p:nvPr/>
        </p:nvSpPr>
        <p:spPr>
          <a:xfrm>
            <a:off x="7380148" y="1940589"/>
            <a:ext cx="2674130" cy="276999"/>
          </a:xfrm>
          <a:prstGeom prst="rect">
            <a:avLst/>
          </a:prstGeom>
          <a:noFill/>
        </p:spPr>
        <p:txBody>
          <a:bodyPr wrap="none" rtlCol="0">
            <a:spAutoFit/>
          </a:bodyPr>
          <a:lstStyle/>
          <a:p>
            <a:pPr algn="just"/>
            <a:r>
              <a:rPr lang="ja-JP" altLang="en-US" sz="1200" dirty="0" smtClean="0">
                <a:solidFill>
                  <a:schemeClr val="bg2"/>
                </a:solidFill>
              </a:rPr>
              <a:t>東京電力「電力使用データ」</a:t>
            </a:r>
            <a:r>
              <a:rPr lang="en-US" altLang="ja-JP" sz="1200" baseline="30000" dirty="0">
                <a:solidFill>
                  <a:schemeClr val="bg2"/>
                </a:solidFill>
              </a:rPr>
              <a:t> </a:t>
            </a:r>
            <a:r>
              <a:rPr lang="en-US" altLang="ja-JP" sz="1200" baseline="30000" dirty="0" smtClean="0">
                <a:solidFill>
                  <a:schemeClr val="bg2"/>
                </a:solidFill>
              </a:rPr>
              <a:t>(*10)</a:t>
            </a:r>
            <a:r>
              <a:rPr lang="ja-JP" altLang="en-US" sz="1200" dirty="0" smtClean="0">
                <a:solidFill>
                  <a:schemeClr val="bg2"/>
                </a:solidFill>
              </a:rPr>
              <a:t>による</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12" name="正方形/長方形 11"/>
          <p:cNvSpPr/>
          <p:nvPr/>
        </p:nvSpPr>
        <p:spPr>
          <a:xfrm>
            <a:off x="4300666" y="6381328"/>
            <a:ext cx="5439457" cy="553998"/>
          </a:xfrm>
          <a:prstGeom prst="rect">
            <a:avLst/>
          </a:prstGeom>
        </p:spPr>
        <p:txBody>
          <a:bodyPr wrap="square">
            <a:spAutoFit/>
          </a:bodyPr>
          <a:lstStyle/>
          <a:p>
            <a:pPr algn="r"/>
            <a:r>
              <a:rPr lang="en-US" altLang="ja-JP" sz="1000" dirty="0" smtClean="0">
                <a:solidFill>
                  <a:schemeClr val="bg2"/>
                </a:solidFill>
                <a:latin typeface="+mj-lt"/>
              </a:rPr>
              <a:t>(*8) </a:t>
            </a:r>
            <a:r>
              <a:rPr lang="en-US" altLang="ja-JP" sz="1000" dirty="0">
                <a:solidFill>
                  <a:schemeClr val="bg2"/>
                </a:solidFill>
                <a:latin typeface="+mj-lt"/>
              </a:rPr>
              <a:t>http://www.jma.go.jp/jp/quake/20130209134635391-091343.html</a:t>
            </a:r>
            <a:r>
              <a:rPr lang="en-US" altLang="ja-JP" sz="1000" dirty="0" smtClean="0">
                <a:solidFill>
                  <a:schemeClr val="bg2"/>
                </a:solidFill>
                <a:latin typeface="+mj-lt"/>
              </a:rPr>
              <a:t/>
            </a:r>
            <a:br>
              <a:rPr lang="en-US" altLang="ja-JP" sz="1000" dirty="0" smtClean="0">
                <a:solidFill>
                  <a:schemeClr val="bg2"/>
                </a:solidFill>
                <a:latin typeface="+mj-lt"/>
              </a:rPr>
            </a:br>
            <a:r>
              <a:rPr lang="en-US" altLang="ja-JP" sz="1000" dirty="0" smtClean="0">
                <a:solidFill>
                  <a:schemeClr val="bg2"/>
                </a:solidFill>
                <a:latin typeface="+mj-lt"/>
              </a:rPr>
              <a:t>(*9) </a:t>
            </a:r>
            <a:r>
              <a:rPr lang="en-US" altLang="ja-JP" sz="1000" dirty="0">
                <a:solidFill>
                  <a:schemeClr val="bg2"/>
                </a:solidFill>
                <a:latin typeface="+mj-lt"/>
              </a:rPr>
              <a:t>http://www.seisvol.kishou.go.jp/tokyo/306_Asamayama/306_So2emission.htm</a:t>
            </a:r>
            <a:r>
              <a:rPr lang="en-US" altLang="ja-JP" sz="1000" dirty="0" smtClean="0">
                <a:solidFill>
                  <a:schemeClr val="bg2"/>
                </a:solidFill>
                <a:latin typeface="+mj-lt"/>
              </a:rPr>
              <a:t/>
            </a:r>
            <a:br>
              <a:rPr lang="en-US" altLang="ja-JP" sz="1000" dirty="0" smtClean="0">
                <a:solidFill>
                  <a:schemeClr val="bg2"/>
                </a:solidFill>
                <a:latin typeface="+mj-lt"/>
              </a:rPr>
            </a:br>
            <a:r>
              <a:rPr lang="en-US" altLang="ja-JP" sz="1000" dirty="0" smtClean="0">
                <a:solidFill>
                  <a:schemeClr val="bg2"/>
                </a:solidFill>
                <a:latin typeface="+mj-lt"/>
              </a:rPr>
              <a:t>(*10) </a:t>
            </a:r>
            <a:r>
              <a:rPr lang="en-US" altLang="ja-JP" sz="1000" dirty="0">
                <a:solidFill>
                  <a:schemeClr val="bg2"/>
                </a:solidFill>
                <a:latin typeface="+mj-lt"/>
              </a:rPr>
              <a:t>http://</a:t>
            </a:r>
            <a:r>
              <a:rPr lang="en-US" altLang="ja-JP" sz="1000" dirty="0" smtClean="0">
                <a:solidFill>
                  <a:schemeClr val="bg2"/>
                </a:solidFill>
                <a:latin typeface="+mj-lt"/>
              </a:rPr>
              <a:t>www.tepco.co.jp/forecast/index-j.html</a:t>
            </a:r>
            <a:endParaRPr lang="ja-JP" altLang="en-US" sz="1000" dirty="0">
              <a:solidFill>
                <a:schemeClr val="bg2"/>
              </a:solidFill>
              <a:latin typeface="+mj-lt"/>
            </a:endParaRPr>
          </a:p>
        </p:txBody>
      </p:sp>
      <p:cxnSp>
        <p:nvCxnSpPr>
          <p:cNvPr id="6" name="直線コネクタ 5"/>
          <p:cNvCxnSpPr/>
          <p:nvPr/>
        </p:nvCxnSpPr>
        <p:spPr bwMode="auto">
          <a:xfrm>
            <a:off x="848544" y="1844824"/>
            <a:ext cx="2376264" cy="0"/>
          </a:xfrm>
          <a:prstGeom prst="line">
            <a:avLst/>
          </a:prstGeom>
          <a:solidFill>
            <a:schemeClr val="accent1"/>
          </a:solidFill>
          <a:ln w="12700" cap="sq" cmpd="sng" algn="ctr">
            <a:solidFill>
              <a:srgbClr val="FF0000"/>
            </a:solidFill>
            <a:prstDash val="solid"/>
            <a:round/>
            <a:headEnd type="none" w="sm" len="sm"/>
            <a:tailEnd type="none" w="sm" len="sm"/>
          </a:ln>
          <a:effectLst/>
        </p:spPr>
      </p:cxnSp>
      <p:cxnSp>
        <p:nvCxnSpPr>
          <p:cNvPr id="14" name="直線コネクタ 13"/>
          <p:cNvCxnSpPr/>
          <p:nvPr/>
        </p:nvCxnSpPr>
        <p:spPr bwMode="auto">
          <a:xfrm>
            <a:off x="3584848" y="1844824"/>
            <a:ext cx="2376264" cy="0"/>
          </a:xfrm>
          <a:prstGeom prst="line">
            <a:avLst/>
          </a:prstGeom>
          <a:solidFill>
            <a:schemeClr val="accent1"/>
          </a:solidFill>
          <a:ln w="12700" cap="sq" cmpd="sng" algn="ctr">
            <a:solidFill>
              <a:srgbClr val="FF0000"/>
            </a:solidFill>
            <a:prstDash val="solid"/>
            <a:round/>
            <a:headEnd type="none" w="sm" len="sm"/>
            <a:tailEnd type="none" w="sm" len="sm"/>
          </a:ln>
          <a:effectLst/>
        </p:spPr>
      </p:cxnSp>
      <p:sp>
        <p:nvSpPr>
          <p:cNvPr id="15" name="テキスト ボックス 14"/>
          <p:cNvSpPr txBox="1"/>
          <p:nvPr/>
        </p:nvSpPr>
        <p:spPr>
          <a:xfrm>
            <a:off x="2783407" y="1825079"/>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(20)</a:t>
            </a:r>
            <a:endParaRPr kumimoji="1" lang="ja-JP" altLang="en-US" sz="1400" dirty="0" smtClean="0">
              <a:solidFill>
                <a:srgbClr val="FF0000"/>
              </a:solidFill>
              <a:latin typeface="ヒラギノ角ゴ ProN W6"/>
              <a:ea typeface="ヒラギノ角ゴ ProN W6"/>
              <a:cs typeface="ヒラギノ角ゴ ProN W6"/>
            </a:endParaRPr>
          </a:p>
        </p:txBody>
      </p:sp>
      <p:sp>
        <p:nvSpPr>
          <p:cNvPr id="16" name="テキスト ボックス 15"/>
          <p:cNvSpPr txBox="1"/>
          <p:nvPr/>
        </p:nvSpPr>
        <p:spPr>
          <a:xfrm>
            <a:off x="5519711" y="1825079"/>
            <a:ext cx="585417" cy="307777"/>
          </a:xfrm>
          <a:prstGeom prst="rect">
            <a:avLst/>
          </a:prstGeom>
          <a:noFill/>
        </p:spPr>
        <p:txBody>
          <a:bodyPr wrap="none" rtlCol="0">
            <a:spAutoFit/>
          </a:bodyPr>
          <a:lstStyle/>
          <a:p>
            <a:pPr algn="l"/>
            <a:r>
              <a:rPr kumimoji="1" lang="en-US" altLang="ja-JP" sz="1400" dirty="0" smtClean="0">
                <a:solidFill>
                  <a:srgbClr val="FF0000"/>
                </a:solidFill>
                <a:latin typeface="ヒラギノ角ゴ ProN W6"/>
                <a:ea typeface="ヒラギノ角ゴ ProN W6"/>
                <a:cs typeface="ヒラギノ角ゴ ProN W6"/>
              </a:rPr>
              <a:t>(21)</a:t>
            </a:r>
            <a:endParaRPr kumimoji="1" lang="ja-JP" altLang="en-US" sz="1400" dirty="0" smtClean="0">
              <a:solidFill>
                <a:srgbClr val="FF0000"/>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3449968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技術ガイド案（リアルタイムデータ）</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必須事項（</a:t>
            </a:r>
            <a:r>
              <a:rPr lang="ja-JP" altLang="en-US" dirty="0" smtClean="0"/>
              <a:t>レベル</a:t>
            </a:r>
            <a:r>
              <a:rPr lang="en-US" altLang="ja-JP" dirty="0" smtClean="0"/>
              <a:t>1</a:t>
            </a:r>
            <a:r>
              <a:rPr lang="ja-JP" altLang="en-US" dirty="0" smtClean="0"/>
              <a:t>）</a:t>
            </a:r>
            <a:endParaRPr kumimoji="1" lang="ja-JP" altLang="en-US" dirty="0" smtClean="0"/>
          </a:p>
          <a:p>
            <a:pPr lvl="1"/>
            <a:r>
              <a:rPr lang="ja-JP" altLang="en-US" dirty="0"/>
              <a:t>表形式データ・地理空間データのレベル</a:t>
            </a:r>
            <a:r>
              <a:rPr lang="en-US" altLang="ja-JP" dirty="0"/>
              <a:t>2</a:t>
            </a:r>
            <a:r>
              <a:rPr lang="ja-JP" altLang="en-US" dirty="0"/>
              <a:t>以上に準拠した形式のデータ</a:t>
            </a:r>
            <a:r>
              <a:rPr lang="ja-JP" altLang="en-US" dirty="0" smtClean="0"/>
              <a:t>を、ファイル</a:t>
            </a:r>
            <a:r>
              <a:rPr lang="ja-JP" altLang="en-US" dirty="0"/>
              <a:t>として取得</a:t>
            </a:r>
            <a:r>
              <a:rPr lang="ja-JP" altLang="en-US" dirty="0" smtClean="0"/>
              <a:t>できる</a:t>
            </a:r>
            <a:r>
              <a:rPr lang="en-US" altLang="ja-JP" dirty="0" smtClean="0"/>
              <a:t>｡</a:t>
            </a:r>
            <a:r>
              <a:rPr lang="ja-JP" altLang="en-US" dirty="0" smtClean="0"/>
              <a:t>			</a:t>
            </a:r>
            <a:r>
              <a:rPr lang="ja-JP" altLang="en-US" dirty="0" smtClean="0"/>
              <a:t>	</a:t>
            </a:r>
            <a:r>
              <a:rPr lang="ja-JP" altLang="en-US" dirty="0" smtClean="0"/>
              <a:t>		</a:t>
            </a:r>
            <a:r>
              <a:rPr lang="en-US" altLang="ja-JP" dirty="0" smtClean="0">
                <a:sym typeface="Wingdings" pitchFamily="2" charset="2"/>
              </a:rPr>
              <a:t>(20)</a:t>
            </a:r>
            <a:endParaRPr lang="ja-JP" altLang="en-US" dirty="0" smtClean="0"/>
          </a:p>
          <a:p>
            <a:pPr lvl="2"/>
            <a:r>
              <a:rPr lang="ja-JP" altLang="en-US" dirty="0"/>
              <a:t>データ</a:t>
            </a:r>
            <a:r>
              <a:rPr lang="ja-JP" altLang="en-US" dirty="0" smtClean="0"/>
              <a:t>の取得周期が短いため、機械が自動的に解読できる形式が望ましい</a:t>
            </a:r>
            <a:r>
              <a:rPr lang="en-US" altLang="ja-JP" dirty="0" smtClean="0"/>
              <a:t>｡</a:t>
            </a:r>
            <a:endParaRPr lang="ja-JP" altLang="en-US" dirty="0" smtClean="0"/>
          </a:p>
          <a:p>
            <a:r>
              <a:rPr lang="ja-JP" altLang="en-US" dirty="0" smtClean="0"/>
              <a:t>推奨事項（レベル</a:t>
            </a:r>
            <a:r>
              <a:rPr lang="en-US" altLang="ja-JP" dirty="0" smtClean="0"/>
              <a:t>2</a:t>
            </a:r>
            <a:r>
              <a:rPr lang="ja-JP" altLang="en-US" dirty="0" smtClean="0"/>
              <a:t>）</a:t>
            </a:r>
          </a:p>
          <a:p>
            <a:pPr lvl="1"/>
            <a:r>
              <a:rPr lang="ja-JP" altLang="en-US" dirty="0"/>
              <a:t>リアルタイムデータの最新値・差分を取得する手法が提供されて</a:t>
            </a:r>
            <a:r>
              <a:rPr lang="ja-JP" altLang="en-US" dirty="0" smtClean="0"/>
              <a:t>いる。</a:t>
            </a:r>
            <a:r>
              <a:rPr kumimoji="1" lang="en-US" altLang="ja-JP" dirty="0" smtClean="0">
                <a:sym typeface="Wingdings" pitchFamily="2" charset="2"/>
              </a:rPr>
              <a:t></a:t>
            </a:r>
            <a:r>
              <a:rPr kumimoji="1" lang="en-US" altLang="ja-JP" dirty="0" smtClean="0">
                <a:sym typeface="Wingdings" pitchFamily="2" charset="2"/>
              </a:rPr>
              <a:t>(21)</a:t>
            </a:r>
            <a:endParaRPr kumimoji="1" lang="ja-JP" altLang="en-US" dirty="0" smtClean="0"/>
          </a:p>
          <a:p>
            <a:pPr lvl="2"/>
            <a:r>
              <a:rPr lang="ja-JP" altLang="en-US" dirty="0" smtClean="0"/>
              <a:t>その手法の仕様・利用法を</a:t>
            </a:r>
            <a:r>
              <a:rPr lang="ja-JP" altLang="en-US" dirty="0"/>
              <a:t>説明</a:t>
            </a:r>
            <a:r>
              <a:rPr lang="ja-JP" altLang="en-US" dirty="0" smtClean="0"/>
              <a:t>するページを設けること。</a:t>
            </a:r>
            <a:endParaRPr kumimoji="1" lang="ja-JP" altLang="en-US" dirty="0" smtClean="0"/>
          </a:p>
          <a:p>
            <a:r>
              <a:rPr kumimoji="1" lang="ja-JP" altLang="en-US" dirty="0" smtClean="0"/>
              <a:t>理想事項（レベル</a:t>
            </a:r>
            <a:r>
              <a:rPr kumimoji="1" lang="en-US" altLang="ja-JP" dirty="0" smtClean="0"/>
              <a:t>3</a:t>
            </a:r>
            <a:r>
              <a:rPr kumimoji="1" lang="ja-JP" altLang="en-US" dirty="0" smtClean="0"/>
              <a:t>）</a:t>
            </a:r>
            <a:endParaRPr kumimoji="1" lang="en-US" altLang="ja-JP" dirty="0" smtClean="0"/>
          </a:p>
          <a:p>
            <a:pPr lvl="1"/>
            <a:r>
              <a:rPr lang="ja-JP" altLang="en-US" dirty="0"/>
              <a:t>リアルタイムデータの最新値や差分を取得するため</a:t>
            </a:r>
            <a:r>
              <a:rPr lang="ja-JP" altLang="en-US" dirty="0" smtClean="0"/>
              <a:t>の、メタデータ</a:t>
            </a:r>
            <a:r>
              <a:rPr lang="ja-JP" altLang="en-US" dirty="0"/>
              <a:t>記述に対応したデータ取得規約が提供されて</a:t>
            </a:r>
            <a:r>
              <a:rPr lang="ja-JP" altLang="en-US" dirty="0" smtClean="0"/>
              <a:t>いる。また</a:t>
            </a:r>
            <a:r>
              <a:rPr lang="ja-JP" altLang="en-US" dirty="0"/>
              <a:t>はメタデータ記述されたリアルタイムデータを取得する手法が提供されている</a:t>
            </a:r>
            <a:r>
              <a:rPr kumimoji="1" lang="ja-JP" altLang="en-US" dirty="0" smtClean="0"/>
              <a:t>。</a:t>
            </a:r>
            <a:endParaRPr kumimoji="1" lang="ja-JP" altLang="en-US" dirty="0" smtClean="0"/>
          </a:p>
          <a:p>
            <a:pPr lvl="2"/>
            <a:r>
              <a:rPr lang="ja-JP" altLang="en-US" dirty="0"/>
              <a:t>たとえば「情報流通連携基盤システム外部仕様書</a:t>
            </a:r>
            <a:r>
              <a:rPr lang="ja-JP" altLang="en-US" dirty="0" smtClean="0"/>
              <a:t>」によるデータ提供やリアルタイムでの</a:t>
            </a:r>
            <a:r>
              <a:rPr lang="en-US" altLang="ja-JP" dirty="0" smtClean="0"/>
              <a:t>RDF</a:t>
            </a:r>
            <a:r>
              <a:rPr lang="ja-JP" altLang="en-US" dirty="0" smtClean="0"/>
              <a:t>データ提供。</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37</a:t>
            </a:fld>
            <a:endParaRPr lang="en-US" altLang="ja-JP"/>
          </a:p>
        </p:txBody>
      </p:sp>
    </p:spTree>
    <p:extLst>
      <p:ext uri="{BB962C8B-B14F-4D97-AF65-F5344CB8AC3E}">
        <p14:creationId xmlns:p14="http://schemas.microsoft.com/office/powerpoint/2010/main" val="4285519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dirty="0" smtClean="0"/>
              <a:t>補足</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38</a:t>
            </a:fld>
            <a:endParaRPr lang="en-US" altLang="ja-JP"/>
          </a:p>
        </p:txBody>
      </p:sp>
    </p:spTree>
    <p:extLst>
      <p:ext uri="{BB962C8B-B14F-4D97-AF65-F5344CB8AC3E}">
        <p14:creationId xmlns:p14="http://schemas.microsoft.com/office/powerpoint/2010/main" val="953835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オープンデータ化されたデータの利用イメージ</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表形式データと地理空間データのマッシュアップ</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39</a:t>
            </a:fld>
            <a:endParaRPr lang="en-US" altLang="ja-JP"/>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520" y="1556792"/>
            <a:ext cx="7920880" cy="464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2874375" y="6165304"/>
            <a:ext cx="3446777" cy="276999"/>
          </a:xfrm>
          <a:prstGeom prst="rect">
            <a:avLst/>
          </a:prstGeom>
          <a:noFill/>
        </p:spPr>
        <p:txBody>
          <a:bodyPr wrap="none" rtlCol="0">
            <a:spAutoFit/>
          </a:bodyPr>
          <a:lstStyle/>
          <a:p>
            <a:pPr algn="r"/>
            <a:r>
              <a:rPr lang="ja-JP" altLang="en-US" sz="1200" dirty="0" smtClean="0">
                <a:solidFill>
                  <a:schemeClr val="bg2"/>
                </a:solidFill>
              </a:rPr>
              <a:t>地理情報共有</a:t>
            </a:r>
            <a:r>
              <a:rPr lang="en-US" altLang="ja-JP" sz="1200" dirty="0" smtClean="0">
                <a:solidFill>
                  <a:schemeClr val="bg2"/>
                </a:solidFill>
              </a:rPr>
              <a:t>Web</a:t>
            </a:r>
            <a:r>
              <a:rPr lang="ja-JP" altLang="en-US" sz="1200" dirty="0" smtClean="0">
                <a:solidFill>
                  <a:schemeClr val="bg2"/>
                </a:solidFill>
              </a:rPr>
              <a:t>システムゲートウェイ</a:t>
            </a:r>
            <a:r>
              <a:rPr lang="en-US" altLang="ja-JP" sz="1200" baseline="30000" dirty="0" smtClean="0">
                <a:solidFill>
                  <a:schemeClr val="bg2"/>
                </a:solidFill>
              </a:rPr>
              <a:t>(*11)</a:t>
            </a:r>
            <a:r>
              <a:rPr lang="ja-JP" altLang="en-US" sz="1200" dirty="0" smtClean="0">
                <a:solidFill>
                  <a:schemeClr val="bg2"/>
                </a:solidFill>
              </a:rPr>
              <a:t>を利用</a:t>
            </a:r>
            <a:endParaRPr kumimoji="1" lang="ja-JP" altLang="en-US" sz="1200" dirty="0" smtClean="0">
              <a:solidFill>
                <a:schemeClr val="bg2"/>
              </a:solidFill>
              <a:latin typeface="ヒラギノ角ゴ ProN W6"/>
              <a:ea typeface="ヒラギノ角ゴ ProN W6"/>
              <a:cs typeface="ヒラギノ角ゴ ProN W6"/>
            </a:endParaRPr>
          </a:p>
        </p:txBody>
      </p:sp>
      <p:sp>
        <p:nvSpPr>
          <p:cNvPr id="7" name="正方形/長方形 6"/>
          <p:cNvSpPr/>
          <p:nvPr/>
        </p:nvSpPr>
        <p:spPr>
          <a:xfrm>
            <a:off x="4300666" y="6381328"/>
            <a:ext cx="5439457" cy="246221"/>
          </a:xfrm>
          <a:prstGeom prst="rect">
            <a:avLst/>
          </a:prstGeom>
        </p:spPr>
        <p:txBody>
          <a:bodyPr wrap="square">
            <a:spAutoFit/>
          </a:bodyPr>
          <a:lstStyle/>
          <a:p>
            <a:pPr algn="r"/>
            <a:r>
              <a:rPr lang="en-US" altLang="ja-JP" sz="1000" dirty="0">
                <a:solidFill>
                  <a:schemeClr val="bg2"/>
                </a:solidFill>
                <a:latin typeface="+mj-lt"/>
              </a:rPr>
              <a:t>(*11) http://</a:t>
            </a:r>
            <a:r>
              <a:rPr lang="en-US" altLang="ja-JP" sz="1000" dirty="0" smtClean="0">
                <a:solidFill>
                  <a:schemeClr val="bg2"/>
                </a:solidFill>
                <a:latin typeface="+mj-lt"/>
              </a:rPr>
              <a:t>mapgateway.gis.go.jp/WMSGateway/</a:t>
            </a:r>
            <a:endParaRPr lang="ja-JP" altLang="en-US" sz="1000" dirty="0">
              <a:solidFill>
                <a:schemeClr val="bg2"/>
              </a:solidFill>
              <a:latin typeface="+mj-lt"/>
            </a:endParaRPr>
          </a:p>
        </p:txBody>
      </p:sp>
    </p:spTree>
    <p:extLst>
      <p:ext uri="{BB962C8B-B14F-4D97-AF65-F5344CB8AC3E}">
        <p14:creationId xmlns:p14="http://schemas.microsoft.com/office/powerpoint/2010/main" val="325131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用語定義</a:t>
            </a:r>
            <a:r>
              <a:rPr lang="ja-JP" altLang="en-US" dirty="0"/>
              <a:t> </a:t>
            </a:r>
            <a:r>
              <a:rPr lang="en-US" altLang="ja-JP" dirty="0" smtClean="0"/>
              <a:t>(1)</a:t>
            </a:r>
            <a:r>
              <a:rPr lang="ja-JP" altLang="en-US" dirty="0" smtClean="0"/>
              <a:t>一般的な用語定義</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二次利用</a:t>
            </a:r>
          </a:p>
          <a:p>
            <a:pPr lvl="1"/>
            <a:r>
              <a:rPr kumimoji="1" lang="ja-JP" altLang="en-US" dirty="0" smtClean="0"/>
              <a:t>公開されているデータを引用・転載・コピーして利用すること。</a:t>
            </a:r>
          </a:p>
          <a:p>
            <a:r>
              <a:rPr lang="ja-JP" altLang="en-US" dirty="0" smtClean="0"/>
              <a:t>機械可読</a:t>
            </a:r>
          </a:p>
          <a:p>
            <a:pPr lvl="1"/>
            <a:r>
              <a:rPr kumimoji="1" lang="ja-JP" altLang="en-US" dirty="0" smtClean="0"/>
              <a:t>コンピュータプログラムに代表される機械が、データを自動的に解読し、技術的に二次利用できること</a:t>
            </a:r>
            <a:r>
              <a:rPr lang="ja-JP" altLang="en-US" dirty="0"/>
              <a:t>。</a:t>
            </a:r>
            <a:endParaRPr kumimoji="1" lang="ja-JP" altLang="en-US" dirty="0" smtClean="0"/>
          </a:p>
          <a:p>
            <a:r>
              <a:rPr kumimoji="1" lang="ja-JP" altLang="en-US" dirty="0" smtClean="0"/>
              <a:t>オープンデータ化</a:t>
            </a:r>
          </a:p>
          <a:p>
            <a:pPr lvl="1"/>
            <a:r>
              <a:rPr lang="ja-JP" altLang="en-US" dirty="0" smtClean="0"/>
              <a:t>データを、機械可読</a:t>
            </a:r>
            <a:r>
              <a:rPr lang="ja-JP" altLang="en-US" dirty="0"/>
              <a:t>な</a:t>
            </a:r>
            <a:r>
              <a:rPr lang="ja-JP" altLang="en-US" dirty="0" smtClean="0"/>
              <a:t>形式に加工すること。</a:t>
            </a:r>
            <a:endParaRPr lang="en-US" altLang="ja-JP" dirty="0" smtClean="0"/>
          </a:p>
          <a:p>
            <a:pPr lvl="2"/>
            <a:r>
              <a:rPr lang="ja-JP" altLang="en-US" dirty="0" smtClean="0"/>
              <a:t>本来、オープンデータ化には、技術的要件として</a:t>
            </a:r>
            <a:r>
              <a:rPr lang="en-US" altLang="ja-JP" dirty="0" smtClean="0"/>
              <a:t>(1) </a:t>
            </a:r>
            <a:r>
              <a:rPr lang="ja-JP" altLang="en-US" dirty="0" smtClean="0"/>
              <a:t>データが技術的に機械可読であること、 </a:t>
            </a:r>
            <a:r>
              <a:rPr lang="en-US" altLang="ja-JP" dirty="0" smtClean="0"/>
              <a:t>(2)</a:t>
            </a:r>
            <a:r>
              <a:rPr lang="ja-JP" altLang="en-US" dirty="0"/>
              <a:t>データ項目の定義やボキャブラリ</a:t>
            </a:r>
            <a:r>
              <a:rPr lang="ja-JP" altLang="en-US" dirty="0" smtClean="0"/>
              <a:t>が標準に</a:t>
            </a:r>
            <a:r>
              <a:rPr lang="ja-JP" altLang="en-US" dirty="0"/>
              <a:t>則っていること</a:t>
            </a:r>
            <a:r>
              <a:rPr lang="ja-JP" altLang="en-US" dirty="0" smtClean="0"/>
              <a:t>、ライセンスとして</a:t>
            </a:r>
            <a:r>
              <a:rPr lang="en-US" altLang="ja-JP" dirty="0" smtClean="0"/>
              <a:t>(3)</a:t>
            </a:r>
            <a:r>
              <a:rPr lang="ja-JP" altLang="en-US" dirty="0" smtClean="0"/>
              <a:t>二次利用が可能な利用条件で公開されていること、の</a:t>
            </a:r>
            <a:r>
              <a:rPr lang="en-US" altLang="ja-JP" dirty="0" smtClean="0"/>
              <a:t>3</a:t>
            </a:r>
            <a:r>
              <a:rPr lang="ja-JP" altLang="en-US" dirty="0" smtClean="0"/>
              <a:t>つが必要である。しかし、本書では技術的要件のみを扱うため、</a:t>
            </a:r>
            <a:r>
              <a:rPr lang="en-US" altLang="ja-JP" dirty="0" smtClean="0"/>
              <a:t>(3)</a:t>
            </a:r>
            <a:r>
              <a:rPr lang="ja-JP" altLang="en-US" dirty="0" err="1" smtClean="0"/>
              <a:t>には</a:t>
            </a:r>
            <a:r>
              <a:rPr lang="ja-JP" altLang="en-US" dirty="0" smtClean="0"/>
              <a:t>触れない。</a:t>
            </a:r>
          </a:p>
          <a:p>
            <a:r>
              <a:rPr lang="ja-JP" altLang="en-US" dirty="0" smtClean="0"/>
              <a:t>表形式データ</a:t>
            </a:r>
            <a:endParaRPr lang="ja-JP" altLang="en-US" dirty="0"/>
          </a:p>
          <a:p>
            <a:pPr lvl="1"/>
            <a:r>
              <a:rPr lang="ja-JP" altLang="en-US" dirty="0"/>
              <a:t>行と列</a:t>
            </a:r>
            <a:r>
              <a:rPr lang="ja-JP" altLang="en-US" dirty="0" smtClean="0"/>
              <a:t>の、縦横</a:t>
            </a:r>
            <a:r>
              <a:rPr lang="en-US" altLang="ja-JP" dirty="0"/>
              <a:t>2</a:t>
            </a:r>
            <a:r>
              <a:rPr lang="ja-JP" altLang="en-US" dirty="0"/>
              <a:t>次元状に配列された</a:t>
            </a:r>
            <a:r>
              <a:rPr lang="ja-JP" altLang="en-US" dirty="0" smtClean="0"/>
              <a:t>データ。</a:t>
            </a:r>
          </a:p>
          <a:p>
            <a:r>
              <a:rPr kumimoji="1" lang="ja-JP" altLang="en-US" dirty="0" smtClean="0"/>
              <a:t>文書形式データ</a:t>
            </a:r>
          </a:p>
          <a:p>
            <a:pPr lvl="1"/>
            <a:r>
              <a:rPr lang="en-US" altLang="ja-JP" dirty="0" smtClean="0"/>
              <a:t>1</a:t>
            </a:r>
            <a:r>
              <a:rPr lang="ja-JP" altLang="en-US" dirty="0"/>
              <a:t>次元状に配列された文字を主な構成要素と</a:t>
            </a:r>
            <a:r>
              <a:rPr lang="ja-JP" altLang="en-US" dirty="0" smtClean="0"/>
              <a:t>し、一部図</a:t>
            </a:r>
            <a:r>
              <a:rPr lang="ja-JP" altLang="en-US" dirty="0"/>
              <a:t>や費用などを</a:t>
            </a:r>
            <a:r>
              <a:rPr lang="ja-JP" altLang="en-US" dirty="0" smtClean="0"/>
              <a:t>含み、人間</a:t>
            </a:r>
            <a:r>
              <a:rPr lang="ja-JP" altLang="en-US" dirty="0"/>
              <a:t>がそれを読む</a:t>
            </a:r>
            <a:r>
              <a:rPr lang="ja-JP" altLang="en-US" dirty="0" smtClean="0"/>
              <a:t>ことによって</a:t>
            </a:r>
            <a:r>
              <a:rPr lang="ja-JP" altLang="en-US" dirty="0"/>
              <a:t>人間に何らかの作用を与えることを目的とした</a:t>
            </a:r>
            <a:r>
              <a:rPr lang="ja-JP" altLang="en-US" dirty="0" smtClean="0"/>
              <a:t>データ。</a:t>
            </a:r>
            <a:endParaRPr lang="ja-JP" altLang="en-US" dirty="0"/>
          </a:p>
          <a:p>
            <a:r>
              <a:rPr lang="ja-JP" altLang="en-US" dirty="0"/>
              <a:t>地理空間データ</a:t>
            </a:r>
          </a:p>
          <a:p>
            <a:pPr lvl="1"/>
            <a:r>
              <a:rPr lang="en-US" altLang="ja-JP" dirty="0"/>
              <a:t>2</a:t>
            </a:r>
            <a:r>
              <a:rPr lang="ja-JP" altLang="en-US" dirty="0"/>
              <a:t>次元平面状の地図の地点や領域と関連づけられたデータ。</a:t>
            </a:r>
          </a:p>
          <a:p>
            <a:r>
              <a:rPr lang="ja-JP" altLang="en-US" dirty="0" smtClean="0"/>
              <a:t>リアルタイムデータ</a:t>
            </a:r>
          </a:p>
          <a:p>
            <a:pPr lvl="1"/>
            <a:r>
              <a:rPr lang="ja-JP" altLang="en-US" dirty="0" smtClean="0"/>
              <a:t>値</a:t>
            </a:r>
            <a:r>
              <a:rPr lang="ja-JP" altLang="en-US" dirty="0"/>
              <a:t>が時刻に応じて刻々と変化する</a:t>
            </a:r>
            <a:r>
              <a:rPr lang="ja-JP" altLang="en-US" dirty="0" smtClean="0"/>
              <a:t>データ。</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Tree>
    <p:extLst>
      <p:ext uri="{BB962C8B-B14F-4D97-AF65-F5344CB8AC3E}">
        <p14:creationId xmlns:p14="http://schemas.microsoft.com/office/powerpoint/2010/main" val="1325991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データの改竄について</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kumimoji="1" lang="ja-JP" altLang="en-US" dirty="0" smtClean="0"/>
              <a:t>改竄の定義</a:t>
            </a:r>
          </a:p>
          <a:p>
            <a:pPr lvl="1"/>
            <a:r>
              <a:rPr lang="ja-JP" altLang="en-US" dirty="0"/>
              <a:t>ここで</a:t>
            </a:r>
            <a:r>
              <a:rPr lang="ja-JP" altLang="en-US" dirty="0" smtClean="0"/>
              <a:t>は「オリジナルデータを改変し、それをオリジナルデータだと偽る」ことをいう。</a:t>
            </a:r>
          </a:p>
          <a:p>
            <a:r>
              <a:rPr kumimoji="1" lang="ja-JP" altLang="en-US" dirty="0"/>
              <a:t>技術的</a:t>
            </a:r>
            <a:r>
              <a:rPr kumimoji="1" lang="ja-JP" altLang="en-US" dirty="0" smtClean="0"/>
              <a:t>な対処法</a:t>
            </a:r>
          </a:p>
          <a:p>
            <a:pPr lvl="1"/>
            <a:r>
              <a:rPr lang="ja-JP" altLang="en-US" dirty="0"/>
              <a:t>以下のデータフォーマットには</a:t>
            </a:r>
            <a:r>
              <a:rPr lang="en-US" altLang="ja-JP" dirty="0"/>
              <a:t>､</a:t>
            </a:r>
            <a:r>
              <a:rPr lang="ja-JP" altLang="en-US" dirty="0" smtClean="0"/>
              <a:t>データを改変できなくする仕組み</a:t>
            </a:r>
            <a:r>
              <a:rPr lang="ja-JP" altLang="en-US" dirty="0"/>
              <a:t>がある。</a:t>
            </a:r>
          </a:p>
          <a:p>
            <a:pPr lvl="2"/>
            <a:r>
              <a:rPr lang="en-US" altLang="ja-JP" dirty="0"/>
              <a:t>PDF: 		Adobe PDF</a:t>
            </a:r>
            <a:r>
              <a:rPr lang="ja-JP" altLang="en-US" dirty="0"/>
              <a:t>形式</a:t>
            </a:r>
          </a:p>
          <a:p>
            <a:pPr lvl="2"/>
            <a:r>
              <a:rPr lang="en-US" altLang="ja-JP" dirty="0"/>
              <a:t>doc(x)､</a:t>
            </a:r>
            <a:r>
              <a:rPr lang="en-US" altLang="ja-JP" dirty="0" err="1"/>
              <a:t>xls</a:t>
            </a:r>
            <a:r>
              <a:rPr lang="en-US" altLang="ja-JP" dirty="0"/>
              <a:t>(x)､</a:t>
            </a:r>
            <a:r>
              <a:rPr lang="en-US" altLang="ja-JP" dirty="0" err="1"/>
              <a:t>ppt</a:t>
            </a:r>
            <a:r>
              <a:rPr lang="en-US" altLang="ja-JP" dirty="0"/>
              <a:t>(x): 	Microsoft Office</a:t>
            </a:r>
            <a:r>
              <a:rPr lang="ja-JP" altLang="en-US" dirty="0"/>
              <a:t>形式</a:t>
            </a:r>
          </a:p>
          <a:p>
            <a:pPr lvl="2"/>
            <a:r>
              <a:rPr lang="en-US" altLang="ja-JP" dirty="0" err="1"/>
              <a:t>ods</a:t>
            </a:r>
            <a:r>
              <a:rPr lang="en-US" altLang="ja-JP" dirty="0"/>
              <a:t>:		</a:t>
            </a:r>
            <a:r>
              <a:rPr lang="en-US" altLang="ja-JP" dirty="0" err="1"/>
              <a:t>OpenDocument</a:t>
            </a:r>
            <a:r>
              <a:rPr lang="ja-JP" altLang="en-US" dirty="0"/>
              <a:t>の</a:t>
            </a:r>
            <a:r>
              <a:rPr lang="en-US" altLang="ja-JP" dirty="0" err="1"/>
              <a:t>SpreadSheet</a:t>
            </a:r>
            <a:r>
              <a:rPr lang="ja-JP" altLang="en-US" dirty="0" smtClean="0"/>
              <a:t>形式</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40</a:t>
            </a:fld>
            <a:endParaRPr lang="en-US" altLang="ja-JP"/>
          </a:p>
        </p:txBody>
      </p:sp>
    </p:spTree>
    <p:extLst>
      <p:ext uri="{BB962C8B-B14F-4D97-AF65-F5344CB8AC3E}">
        <p14:creationId xmlns:p14="http://schemas.microsoft.com/office/powerpoint/2010/main" val="2350080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データの改竄について</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lang="ja-JP" altLang="en-US" dirty="0"/>
              <a:t>技術的</a:t>
            </a:r>
            <a:r>
              <a:rPr lang="ja-JP" altLang="en-US" dirty="0" smtClean="0"/>
              <a:t>な対処法</a:t>
            </a:r>
          </a:p>
          <a:p>
            <a:pPr lvl="1"/>
            <a:r>
              <a:rPr lang="ja-JP" altLang="en-US" dirty="0" smtClean="0"/>
              <a:t>改竄を完全に防止</a:t>
            </a:r>
            <a:r>
              <a:rPr lang="ja-JP" altLang="en-US" dirty="0"/>
              <a:t>する仕組みはない。ただし発見・抑止する仕組みはある。</a:t>
            </a:r>
          </a:p>
          <a:p>
            <a:pPr lvl="2"/>
            <a:r>
              <a:rPr lang="ja-JP" altLang="en-US" dirty="0"/>
              <a:t>オリジナルデータにハッシュ値や電子署名を付与し、それを公開する。</a:t>
            </a:r>
          </a:p>
          <a:p>
            <a:pPr lvl="3"/>
            <a:r>
              <a:rPr lang="ja-JP" altLang="en-US" dirty="0"/>
              <a:t>改竄されたデータのハッシュ値はオリジナルデータのそれと全く違う値になる</a:t>
            </a:r>
            <a:r>
              <a:rPr lang="ja-JP" altLang="en-US" dirty="0" smtClean="0"/>
              <a:t>。</a:t>
            </a:r>
          </a:p>
          <a:p>
            <a:pPr lvl="3"/>
            <a:endParaRPr kumimoji="1" lang="ja-JP" altLang="en-US" dirty="0"/>
          </a:p>
          <a:p>
            <a:pPr lvl="3"/>
            <a:endParaRPr lang="ja-JP" altLang="en-US" dirty="0" smtClean="0"/>
          </a:p>
          <a:p>
            <a:pPr lvl="3"/>
            <a:endParaRPr kumimoji="1" lang="ja-JP" altLang="en-US" dirty="0"/>
          </a:p>
          <a:p>
            <a:pPr lvl="3"/>
            <a:endParaRPr lang="ja-JP" altLang="en-US" dirty="0" smtClean="0"/>
          </a:p>
          <a:p>
            <a:pPr lvl="3"/>
            <a:endParaRPr kumimoji="1" lang="ja-JP" altLang="en-US" dirty="0"/>
          </a:p>
          <a:p>
            <a:pPr lvl="2"/>
            <a:r>
              <a:rPr kumimoji="1" lang="ja-JP" altLang="en-US" dirty="0" smtClean="0"/>
              <a:t>データ</a:t>
            </a:r>
            <a:r>
              <a:rPr kumimoji="1" lang="ja-JP" altLang="en-US" dirty="0"/>
              <a:t>の</a:t>
            </a:r>
            <a:r>
              <a:rPr kumimoji="1" lang="ja-JP" altLang="en-US" dirty="0" smtClean="0"/>
              <a:t>トレーサビリティを実施する。</a:t>
            </a:r>
          </a:p>
          <a:p>
            <a:pPr lvl="3"/>
            <a:r>
              <a:rPr lang="ja-JP" altLang="en-US" dirty="0" smtClean="0"/>
              <a:t>データにはすべて</a:t>
            </a:r>
            <a:r>
              <a:rPr lang="en-US" altLang="ja-JP" dirty="0" smtClean="0"/>
              <a:t>ID</a:t>
            </a:r>
            <a:r>
              <a:rPr lang="ja-JP" altLang="en-US" dirty="0" smtClean="0"/>
              <a:t>を付与する。</a:t>
            </a:r>
          </a:p>
          <a:p>
            <a:pPr lvl="3"/>
            <a:r>
              <a:rPr lang="ja-JP" altLang="en-US" dirty="0" smtClean="0"/>
              <a:t>データを</a:t>
            </a:r>
            <a:r>
              <a:rPr lang="ja-JP" altLang="en-US" dirty="0"/>
              <a:t>改変</a:t>
            </a:r>
            <a:r>
              <a:rPr lang="ja-JP" altLang="en-US" dirty="0" smtClean="0"/>
              <a:t>し公開するときに、そのデータのメタデータとして、改変元の</a:t>
            </a:r>
            <a:r>
              <a:rPr lang="en-US" altLang="ja-JP" dirty="0" smtClean="0"/>
              <a:t>ID</a:t>
            </a:r>
            <a:r>
              <a:rPr lang="ja-JP" altLang="en-US" dirty="0" smtClean="0"/>
              <a:t>を記述する。</a:t>
            </a:r>
          </a:p>
          <a:p>
            <a:pPr lvl="3">
              <a:buFont typeface="Wingdings"/>
              <a:buChar char="à"/>
            </a:pPr>
            <a:r>
              <a:rPr lang="ja-JP" altLang="en-US" dirty="0" smtClean="0">
                <a:sym typeface="Wingdings" pitchFamily="2" charset="2"/>
              </a:rPr>
              <a:t>これにより、データの改変履歴が公開されることになり、どこで改竄されたか追跡できる。</a:t>
            </a:r>
            <a:endParaRPr lang="ja-JP" altLang="en-US" dirty="0" smtClean="0"/>
          </a:p>
          <a:p>
            <a:r>
              <a:rPr lang="ja-JP" altLang="en-US" dirty="0"/>
              <a:t>制度的</a:t>
            </a:r>
            <a:r>
              <a:rPr lang="ja-JP" altLang="en-US" dirty="0" smtClean="0"/>
              <a:t>な対処法</a:t>
            </a:r>
          </a:p>
          <a:p>
            <a:pPr lvl="1"/>
            <a:r>
              <a:rPr kumimoji="1" lang="ja-JP" altLang="en-US" dirty="0" smtClean="0"/>
              <a:t>利用規約に以下の条項を含める。</a:t>
            </a:r>
          </a:p>
          <a:p>
            <a:pPr lvl="2"/>
            <a:r>
              <a:rPr lang="en-US" altLang="ja-JP" dirty="0" smtClean="0"/>
              <a:t>2</a:t>
            </a:r>
            <a:r>
              <a:rPr lang="ja-JP" altLang="en-US" dirty="0" smtClean="0"/>
              <a:t>次利用する際に、</a:t>
            </a:r>
            <a:r>
              <a:rPr kumimoji="1" lang="ja-JP" altLang="en-US" dirty="0" smtClean="0"/>
              <a:t>参照元を明記しなければならない。</a:t>
            </a:r>
          </a:p>
          <a:p>
            <a:pPr lvl="2"/>
            <a:r>
              <a:rPr kumimoji="1" lang="ja-JP" altLang="en-US" dirty="0" smtClean="0"/>
              <a:t>原本掲載ページから取得したデータのみを有効にする。</a:t>
            </a:r>
          </a:p>
          <a:p>
            <a:pPr lvl="2"/>
            <a:r>
              <a:rPr kumimoji="1" lang="ja-JP" altLang="en-US" dirty="0" smtClean="0"/>
              <a:t>データの利用・利用不能に関する保証をしない（無保証）。</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41</a:t>
            </a:fld>
            <a:endParaRPr lang="en-US" altLang="ja-JP"/>
          </a:p>
        </p:txBody>
      </p:sp>
      <p:sp>
        <p:nvSpPr>
          <p:cNvPr id="5" name="テキスト ボックス 4"/>
          <p:cNvSpPr txBox="1"/>
          <p:nvPr/>
        </p:nvSpPr>
        <p:spPr>
          <a:xfrm>
            <a:off x="1856656" y="2420888"/>
            <a:ext cx="1651533" cy="954107"/>
          </a:xfrm>
          <a:prstGeom prst="rect">
            <a:avLst/>
          </a:prstGeom>
          <a:noFill/>
          <a:ln>
            <a:solidFill>
              <a:schemeClr val="bg1"/>
            </a:solidFill>
          </a:ln>
        </p:spPr>
        <p:txBody>
          <a:bodyPr wrap="square" rtlCol="0">
            <a:spAutoFit/>
          </a:bodyPr>
          <a:lstStyle/>
          <a:p>
            <a:pPr algn="l"/>
            <a:r>
              <a:rPr kumimoji="1" lang="zh-TW" altLang="en-US" sz="1400" dirty="0">
                <a:solidFill>
                  <a:schemeClr val="bg2"/>
                </a:solidFill>
                <a:latin typeface="+mn-lt"/>
                <a:cs typeface="ヒラギノ角ゴ ProN W6"/>
              </a:rPr>
              <a:t>○○統計</a:t>
            </a:r>
          </a:p>
          <a:p>
            <a:pPr algn="l"/>
            <a:r>
              <a:rPr kumimoji="1" lang="zh-TW" altLang="en-US" sz="1400" dirty="0">
                <a:solidFill>
                  <a:schemeClr val="bg2"/>
                </a:solidFill>
                <a:latin typeface="+mn-lt"/>
                <a:cs typeface="ヒラギノ角ゴ ProN W6"/>
              </a:rPr>
              <a:t>作成者</a:t>
            </a:r>
            <a:r>
              <a:rPr kumimoji="1" lang="en-US" altLang="zh-TW" sz="1400" dirty="0">
                <a:solidFill>
                  <a:schemeClr val="bg2"/>
                </a:solidFill>
                <a:latin typeface="+mn-lt"/>
                <a:cs typeface="ヒラギノ角ゴ ProN W6"/>
              </a:rPr>
              <a:t>: </a:t>
            </a:r>
            <a:r>
              <a:rPr kumimoji="1" lang="zh-TW" altLang="en-US" sz="1400" dirty="0">
                <a:solidFill>
                  <a:schemeClr val="bg2"/>
                </a:solidFill>
                <a:latin typeface="+mn-lt"/>
                <a:cs typeface="ヒラギノ角ゴ ProN W6"/>
              </a:rPr>
              <a:t>総務省</a:t>
            </a:r>
          </a:p>
          <a:p>
            <a:pPr algn="l"/>
            <a:endParaRPr kumimoji="1" lang="zh-TW" altLang="en-US" sz="1400" dirty="0">
              <a:solidFill>
                <a:schemeClr val="bg2"/>
              </a:solidFill>
              <a:latin typeface="+mn-lt"/>
              <a:cs typeface="ヒラギノ角ゴ ProN W6"/>
            </a:endParaRPr>
          </a:p>
          <a:p>
            <a:pPr algn="l"/>
            <a:r>
              <a:rPr kumimoji="1" lang="en-US" altLang="zh-TW" sz="1400" dirty="0" smtClean="0">
                <a:solidFill>
                  <a:schemeClr val="bg2"/>
                </a:solidFill>
                <a:latin typeface="+mn-lt"/>
                <a:cs typeface="ヒラギノ角ゴ ProN W6"/>
              </a:rPr>
              <a:t>1,2,3,4,5,6,7,8,9,10</a:t>
            </a:r>
            <a:endParaRPr kumimoji="1" lang="en-US" altLang="zh-TW" sz="1400" dirty="0">
              <a:solidFill>
                <a:schemeClr val="bg2"/>
              </a:solidFill>
              <a:latin typeface="+mn-lt"/>
              <a:cs typeface="ヒラギノ角ゴ ProN W6"/>
            </a:endParaRPr>
          </a:p>
        </p:txBody>
      </p:sp>
      <p:sp>
        <p:nvSpPr>
          <p:cNvPr id="6" name="テキスト ボックス 5"/>
          <p:cNvSpPr txBox="1"/>
          <p:nvPr/>
        </p:nvSpPr>
        <p:spPr>
          <a:xfrm>
            <a:off x="888993" y="3368025"/>
            <a:ext cx="3415935" cy="276999"/>
          </a:xfrm>
          <a:prstGeom prst="rect">
            <a:avLst/>
          </a:prstGeom>
          <a:noFill/>
        </p:spPr>
        <p:txBody>
          <a:bodyPr wrap="none" rtlCol="0">
            <a:spAutoFit/>
          </a:bodyPr>
          <a:lstStyle/>
          <a:p>
            <a:pPr algn="l"/>
            <a:r>
              <a:rPr kumimoji="1" lang="ja-JP" altLang="en-US" sz="1200" dirty="0" smtClean="0">
                <a:solidFill>
                  <a:schemeClr val="bg2"/>
                </a:solidFill>
                <a:latin typeface="+mn-lt"/>
                <a:ea typeface="ヒラギノ角ゴ ProN W6"/>
                <a:cs typeface="ヒラギノ角ゴ ProN W6"/>
              </a:rPr>
              <a:t>ハッシュ値</a:t>
            </a:r>
            <a:r>
              <a:rPr kumimoji="1" lang="en-US" altLang="ja-JP" sz="1200" dirty="0">
                <a:solidFill>
                  <a:schemeClr val="bg2"/>
                </a:solidFill>
                <a:latin typeface="+mn-lt"/>
                <a:ea typeface="ヒラギノ角ゴ ProN W6"/>
                <a:cs typeface="ヒラギノ角ゴ ProN W6"/>
              </a:rPr>
              <a:t>: f6f93531d6b27bda4a6b4a8a3c27efe0</a:t>
            </a:r>
            <a:endParaRPr kumimoji="1" lang="ja-JP" altLang="en-US" sz="1200" dirty="0" smtClean="0">
              <a:solidFill>
                <a:schemeClr val="bg2"/>
              </a:solidFill>
              <a:latin typeface="+mn-lt"/>
              <a:ea typeface="ヒラギノ角ゴ ProN W6"/>
              <a:cs typeface="ヒラギノ角ゴ ProN W6"/>
            </a:endParaRPr>
          </a:p>
        </p:txBody>
      </p:sp>
      <p:sp>
        <p:nvSpPr>
          <p:cNvPr id="7" name="右矢印 6"/>
          <p:cNvSpPr/>
          <p:nvPr/>
        </p:nvSpPr>
        <p:spPr bwMode="auto">
          <a:xfrm>
            <a:off x="4016896" y="2564904"/>
            <a:ext cx="1296144" cy="659105"/>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8" name="テキスト ボックス 7"/>
          <p:cNvSpPr txBox="1"/>
          <p:nvPr/>
        </p:nvSpPr>
        <p:spPr>
          <a:xfrm>
            <a:off x="5745088" y="2420888"/>
            <a:ext cx="1651533" cy="954107"/>
          </a:xfrm>
          <a:prstGeom prst="rect">
            <a:avLst/>
          </a:prstGeom>
          <a:noFill/>
          <a:ln>
            <a:solidFill>
              <a:schemeClr val="bg1"/>
            </a:solidFill>
          </a:ln>
        </p:spPr>
        <p:txBody>
          <a:bodyPr wrap="square" rtlCol="0">
            <a:spAutoFit/>
          </a:bodyPr>
          <a:lstStyle/>
          <a:p>
            <a:pPr algn="l"/>
            <a:r>
              <a:rPr kumimoji="1" lang="zh-TW" altLang="en-US" sz="1400" dirty="0">
                <a:solidFill>
                  <a:schemeClr val="bg2"/>
                </a:solidFill>
                <a:latin typeface="+mn-lt"/>
                <a:cs typeface="ヒラギノ角ゴ ProN W6"/>
              </a:rPr>
              <a:t>○○統計</a:t>
            </a:r>
          </a:p>
          <a:p>
            <a:pPr algn="l"/>
            <a:r>
              <a:rPr kumimoji="1" lang="zh-TW" altLang="en-US" sz="1400" dirty="0">
                <a:solidFill>
                  <a:schemeClr val="bg2"/>
                </a:solidFill>
                <a:latin typeface="+mn-lt"/>
                <a:cs typeface="ヒラギノ角ゴ ProN W6"/>
              </a:rPr>
              <a:t>作成者</a:t>
            </a:r>
            <a:r>
              <a:rPr kumimoji="1" lang="en-US" altLang="zh-TW" sz="1400" dirty="0">
                <a:solidFill>
                  <a:schemeClr val="bg2"/>
                </a:solidFill>
                <a:latin typeface="+mn-lt"/>
                <a:cs typeface="ヒラギノ角ゴ ProN W6"/>
              </a:rPr>
              <a:t>: </a:t>
            </a:r>
            <a:r>
              <a:rPr kumimoji="1" lang="zh-TW" altLang="en-US" sz="1400" dirty="0">
                <a:solidFill>
                  <a:schemeClr val="bg2"/>
                </a:solidFill>
                <a:latin typeface="+mn-lt"/>
                <a:cs typeface="ヒラギノ角ゴ ProN W6"/>
              </a:rPr>
              <a:t>総務省</a:t>
            </a:r>
          </a:p>
          <a:p>
            <a:pPr algn="l"/>
            <a:endParaRPr kumimoji="1" lang="zh-TW" altLang="en-US" sz="1400" dirty="0">
              <a:solidFill>
                <a:schemeClr val="bg2"/>
              </a:solidFill>
              <a:latin typeface="+mn-lt"/>
              <a:cs typeface="ヒラギノ角ゴ ProN W6"/>
            </a:endParaRPr>
          </a:p>
          <a:p>
            <a:pPr algn="l"/>
            <a:r>
              <a:rPr kumimoji="1" lang="en-US" altLang="zh-TW" sz="1400" dirty="0" smtClean="0">
                <a:solidFill>
                  <a:schemeClr val="bg2"/>
                </a:solidFill>
                <a:latin typeface="+mn-lt"/>
                <a:cs typeface="ヒラギノ角ゴ ProN W6"/>
              </a:rPr>
              <a:t>1,2,3,4,5,6,7,8,9,</a:t>
            </a:r>
            <a:r>
              <a:rPr kumimoji="1" lang="en-US" altLang="zh-TW" sz="1400" dirty="0" smtClean="0">
                <a:solidFill>
                  <a:srgbClr val="FF0000"/>
                </a:solidFill>
                <a:latin typeface="+mn-lt"/>
                <a:cs typeface="ヒラギノ角ゴ ProN W6"/>
              </a:rPr>
              <a:t>11</a:t>
            </a:r>
            <a:endParaRPr kumimoji="1" lang="en-US" altLang="zh-TW" sz="1400" dirty="0">
              <a:solidFill>
                <a:srgbClr val="FF0000"/>
              </a:solidFill>
              <a:latin typeface="+mn-lt"/>
              <a:cs typeface="ヒラギノ角ゴ ProN W6"/>
            </a:endParaRPr>
          </a:p>
        </p:txBody>
      </p:sp>
      <p:sp>
        <p:nvSpPr>
          <p:cNvPr id="9" name="テキスト ボックス 8"/>
          <p:cNvSpPr txBox="1"/>
          <p:nvPr/>
        </p:nvSpPr>
        <p:spPr>
          <a:xfrm>
            <a:off x="4777425" y="3368025"/>
            <a:ext cx="3449662" cy="276999"/>
          </a:xfrm>
          <a:prstGeom prst="rect">
            <a:avLst/>
          </a:prstGeom>
          <a:noFill/>
        </p:spPr>
        <p:txBody>
          <a:bodyPr wrap="none" rtlCol="0">
            <a:spAutoFit/>
          </a:bodyPr>
          <a:lstStyle/>
          <a:p>
            <a:pPr algn="l"/>
            <a:r>
              <a:rPr kumimoji="1" lang="ja-JP" altLang="en-US" sz="1200" dirty="0" smtClean="0">
                <a:solidFill>
                  <a:schemeClr val="bg2"/>
                </a:solidFill>
                <a:latin typeface="+mn-lt"/>
                <a:ea typeface="ヒラギノ角ゴ ProN W6"/>
                <a:cs typeface="ヒラギノ角ゴ ProN W6"/>
              </a:rPr>
              <a:t>ハッシュ値</a:t>
            </a:r>
            <a:r>
              <a:rPr kumimoji="1" lang="en-US" altLang="ja-JP" sz="1200" dirty="0">
                <a:solidFill>
                  <a:schemeClr val="bg2"/>
                </a:solidFill>
                <a:latin typeface="+mn-lt"/>
                <a:ea typeface="ヒラギノ角ゴ ProN W6"/>
                <a:cs typeface="ヒラギノ角ゴ ProN W6"/>
              </a:rPr>
              <a:t>: </a:t>
            </a:r>
            <a:r>
              <a:rPr kumimoji="1" lang="en-US" altLang="ja-JP" sz="1200" dirty="0">
                <a:solidFill>
                  <a:srgbClr val="FF0000"/>
                </a:solidFill>
                <a:latin typeface="+mn-lt"/>
                <a:ea typeface="ヒラギノ角ゴ ProN W6"/>
                <a:cs typeface="ヒラギノ角ゴ ProN W6"/>
              </a:rPr>
              <a:t>317dfb4ca358b4334e2e66dc40fe0d2d</a:t>
            </a:r>
            <a:endParaRPr kumimoji="1" lang="ja-JP" altLang="en-US" sz="1200" dirty="0" smtClean="0">
              <a:solidFill>
                <a:srgbClr val="FF0000"/>
              </a:solidFill>
              <a:latin typeface="+mn-lt"/>
              <a:ea typeface="ヒラギノ角ゴ ProN W6"/>
              <a:cs typeface="ヒラギノ角ゴ ProN W6"/>
            </a:endParaRPr>
          </a:p>
        </p:txBody>
      </p:sp>
    </p:spTree>
    <p:extLst>
      <p:ext uri="{BB962C8B-B14F-4D97-AF65-F5344CB8AC3E}">
        <p14:creationId xmlns:p14="http://schemas.microsoft.com/office/powerpoint/2010/main" val="2350080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stretch>
            <a:fillRect/>
          </a:stretch>
        </p:blipFill>
        <p:spPr>
          <a:xfrm>
            <a:off x="3810000" y="2743200"/>
            <a:ext cx="2286000" cy="20977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用語定義</a:t>
            </a:r>
            <a:r>
              <a:rPr lang="ja-JP" altLang="en-US" dirty="0"/>
              <a:t> </a:t>
            </a:r>
            <a:r>
              <a:rPr lang="en-US" altLang="ja-JP" dirty="0" smtClean="0"/>
              <a:t>(1)</a:t>
            </a:r>
            <a:r>
              <a:rPr lang="ja-JP" altLang="en-US" dirty="0" smtClean="0"/>
              <a:t>一般的な用語定義</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メタデータ</a:t>
            </a:r>
          </a:p>
          <a:p>
            <a:pPr lvl="1"/>
            <a:r>
              <a:rPr lang="ja-JP" altLang="en-US" dirty="0" smtClean="0"/>
              <a:t>ある</a:t>
            </a:r>
            <a:r>
              <a:rPr lang="ja-JP" altLang="en-US" dirty="0"/>
              <a:t>データ自身について記述した、抽象度の高い付加データ</a:t>
            </a:r>
            <a:r>
              <a:rPr lang="en-US" altLang="ja-JP" dirty="0" smtClean="0"/>
              <a:t>｡</a:t>
            </a:r>
            <a:endParaRPr lang="ja-JP" altLang="en-US" dirty="0" smtClean="0"/>
          </a:p>
          <a:p>
            <a:r>
              <a:rPr lang="ja-JP" altLang="en-US" dirty="0" smtClean="0"/>
              <a:t>オープン</a:t>
            </a:r>
            <a:r>
              <a:rPr lang="ja-JP" altLang="en-US" dirty="0"/>
              <a:t>な</a:t>
            </a:r>
            <a:r>
              <a:rPr lang="ja-JP" altLang="en-US" dirty="0" smtClean="0"/>
              <a:t>形式</a:t>
            </a:r>
          </a:p>
          <a:p>
            <a:pPr lvl="1"/>
            <a:r>
              <a:rPr lang="ja-JP" altLang="en-US" dirty="0" smtClean="0"/>
              <a:t>仕様</a:t>
            </a:r>
            <a:r>
              <a:rPr lang="ja-JP" altLang="en-US" dirty="0"/>
              <a:t>が公開されて</a:t>
            </a:r>
            <a:r>
              <a:rPr lang="ja-JP" altLang="en-US" dirty="0" smtClean="0"/>
              <a:t>おり、それが</a:t>
            </a:r>
            <a:r>
              <a:rPr lang="ja-JP" altLang="en-US" dirty="0"/>
              <a:t>国際標準化団体や関連分野におけるコミュニティによって</a:t>
            </a:r>
            <a:r>
              <a:rPr lang="ja-JP" altLang="en-US" dirty="0" smtClean="0"/>
              <a:t>提唱され標準化</a:t>
            </a:r>
            <a:r>
              <a:rPr lang="ja-JP" altLang="en-US" dirty="0"/>
              <a:t>されて</a:t>
            </a:r>
            <a:r>
              <a:rPr lang="ja-JP" altLang="en-US" dirty="0" smtClean="0"/>
              <a:t>いる、また</a:t>
            </a:r>
            <a:r>
              <a:rPr lang="ja-JP" altLang="en-US" dirty="0"/>
              <a:t>はデファクト標準として 流通している</a:t>
            </a:r>
            <a:r>
              <a:rPr lang="ja-JP" altLang="en-US" dirty="0" smtClean="0"/>
              <a:t>形式。</a:t>
            </a:r>
            <a:endParaRPr lang="en-US" altLang="ja-JP" dirty="0" smtClean="0"/>
          </a:p>
          <a:p>
            <a:r>
              <a:rPr lang="en-US" altLang="ja-JP" dirty="0"/>
              <a:t>CSV</a:t>
            </a:r>
            <a:r>
              <a:rPr lang="ja-JP" altLang="en-US" dirty="0"/>
              <a:t>（</a:t>
            </a:r>
            <a:r>
              <a:rPr lang="en-US" altLang="ja-JP" dirty="0"/>
              <a:t>Comma Separated Values</a:t>
            </a:r>
            <a:r>
              <a:rPr lang="ja-JP" altLang="en-US" dirty="0"/>
              <a:t>）</a:t>
            </a:r>
            <a:endParaRPr lang="en-US" altLang="ja-JP" dirty="0"/>
          </a:p>
          <a:p>
            <a:pPr lvl="1"/>
            <a:r>
              <a:rPr lang="ja-JP" altLang="en-US" dirty="0"/>
              <a:t>表形式数値データの行を改行で区切り、セルを半角のカンマ「</a:t>
            </a:r>
            <a:r>
              <a:rPr lang="en-US" altLang="ja-JP" dirty="0"/>
              <a:t>,</a:t>
            </a:r>
            <a:r>
              <a:rPr lang="ja-JP" altLang="en-US" dirty="0"/>
              <a:t>」で区切る、テキストデータの表現形式。</a:t>
            </a:r>
          </a:p>
          <a:p>
            <a:pPr lvl="1"/>
            <a:r>
              <a:rPr lang="en-US" altLang="ja-JP" dirty="0"/>
              <a:t>RFC 4180</a:t>
            </a:r>
            <a:r>
              <a:rPr lang="ja-JP" altLang="en-US" dirty="0"/>
              <a:t>により標準化されている。</a:t>
            </a:r>
          </a:p>
          <a:p>
            <a:r>
              <a:rPr lang="en-US" altLang="ja-JP" dirty="0"/>
              <a:t>RDF</a:t>
            </a:r>
            <a:r>
              <a:rPr lang="ja-JP" altLang="en-US" dirty="0"/>
              <a:t>（</a:t>
            </a:r>
            <a:r>
              <a:rPr lang="en-US" altLang="ja-JP" dirty="0"/>
              <a:t>Resource Description Framework</a:t>
            </a:r>
            <a:r>
              <a:rPr lang="ja-JP" altLang="en-US" dirty="0"/>
              <a:t>）</a:t>
            </a:r>
            <a:endParaRPr lang="en-US" altLang="ja-JP" dirty="0"/>
          </a:p>
          <a:p>
            <a:pPr lvl="1"/>
            <a:r>
              <a:rPr lang="ja-JP" altLang="en-US" dirty="0"/>
              <a:t>主語・述語・目的語の</a:t>
            </a:r>
            <a:r>
              <a:rPr lang="en-US" altLang="ja-JP" dirty="0"/>
              <a:t>3</a:t>
            </a:r>
            <a:r>
              <a:rPr lang="ja-JP" altLang="en-US" dirty="0"/>
              <a:t>つ組で物事を表現するモデル。</a:t>
            </a:r>
          </a:p>
          <a:p>
            <a:pPr lvl="1"/>
            <a:r>
              <a:rPr lang="en-US" altLang="ja-JP" dirty="0"/>
              <a:t>Web</a:t>
            </a:r>
            <a:r>
              <a:rPr lang="ja-JP" altLang="en-US" dirty="0"/>
              <a:t>技術の標準化団体</a:t>
            </a:r>
            <a:r>
              <a:rPr lang="en-US" altLang="ja-JP" dirty="0"/>
              <a:t>World Wide Web Consortium (W3C) </a:t>
            </a:r>
            <a:r>
              <a:rPr lang="ja-JP" altLang="en-US" dirty="0"/>
              <a:t>が標準化している。</a:t>
            </a:r>
          </a:p>
          <a:p>
            <a:r>
              <a:rPr lang="ja-JP" altLang="en-US" dirty="0" smtClean="0"/>
              <a:t>ハッシュ</a:t>
            </a:r>
            <a:endParaRPr lang="ja-JP" altLang="en-US" dirty="0"/>
          </a:p>
          <a:p>
            <a:pPr lvl="1"/>
            <a:r>
              <a:rPr lang="ja-JP" altLang="en-US" dirty="0"/>
              <a:t>あるデータが与えられた場合に、そのデータを代表する数値。</a:t>
            </a:r>
          </a:p>
          <a:p>
            <a:pPr lvl="1"/>
            <a:r>
              <a:rPr lang="ja-JP" altLang="en-US" dirty="0"/>
              <a:t>同じハッシュ値をもつ別のデータを生成することが難しい性質を利用して、データの改竄検知に利用されることがある</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spTree>
    <p:extLst>
      <p:ext uri="{BB962C8B-B14F-4D97-AF65-F5344CB8AC3E}">
        <p14:creationId xmlns:p14="http://schemas.microsoft.com/office/powerpoint/2010/main" val="132599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用語定義 </a:t>
            </a:r>
            <a:r>
              <a:rPr lang="en-US" altLang="ja-JP" dirty="0"/>
              <a:t>(2)</a:t>
            </a:r>
            <a:r>
              <a:rPr lang="ja-JP" altLang="en-US" dirty="0"/>
              <a:t>表形式データに関する用語定義</a:t>
            </a:r>
            <a:endParaRPr kumimoji="1" lang="ja-JP" altLang="en-US" dirty="0">
              <a:latin typeface="+mj-lt"/>
            </a:endParaRPr>
          </a:p>
        </p:txBody>
      </p:sp>
      <p:sp>
        <p:nvSpPr>
          <p:cNvPr id="3" name="コンテンツ プレースホルダー 2"/>
          <p:cNvSpPr>
            <a:spLocks noGrp="1"/>
          </p:cNvSpPr>
          <p:nvPr>
            <p:ph idx="1"/>
          </p:nvPr>
        </p:nvSpPr>
        <p:spPr>
          <a:xfrm>
            <a:off x="351414" y="1113201"/>
            <a:ext cx="9146415" cy="5268127"/>
          </a:xfrm>
        </p:spPr>
        <p:txBody>
          <a:bodyPr>
            <a:normAutofit fontScale="77500" lnSpcReduction="20000"/>
          </a:bodyPr>
          <a:lstStyle/>
          <a:p>
            <a:r>
              <a:rPr lang="ja-JP" altLang="en-US" dirty="0" smtClean="0"/>
              <a:t>表計算ソフト</a:t>
            </a:r>
          </a:p>
          <a:p>
            <a:pPr lvl="1"/>
            <a:r>
              <a:rPr lang="ja-JP" altLang="en-US" dirty="0"/>
              <a:t>数値データの集計・分析に用いられる</a:t>
            </a:r>
            <a:r>
              <a:rPr lang="ja-JP" altLang="en-US" dirty="0" smtClean="0"/>
              <a:t>アプリケーションソフトウェア。</a:t>
            </a:r>
          </a:p>
          <a:p>
            <a:pPr lvl="1"/>
            <a:r>
              <a:rPr lang="ja-JP" altLang="en-US" dirty="0" smtClean="0"/>
              <a:t>画</a:t>
            </a:r>
            <a:r>
              <a:rPr lang="ja-JP" altLang="en-US" dirty="0"/>
              <a:t>面上に格子状のマス目を表示し、そのマス目にデータを入れることにより表を作成する機能を有する。</a:t>
            </a:r>
          </a:p>
          <a:p>
            <a:r>
              <a:rPr lang="ja-JP" altLang="en-US" dirty="0"/>
              <a:t>キャプション（</a:t>
            </a:r>
            <a:r>
              <a:rPr lang="en-US" altLang="ja-JP" dirty="0"/>
              <a:t>Caption</a:t>
            </a:r>
            <a:r>
              <a:rPr lang="ja-JP" altLang="en-US" dirty="0"/>
              <a:t>・表題</a:t>
            </a:r>
            <a:r>
              <a:rPr lang="ja-JP" altLang="en-US" dirty="0" smtClean="0"/>
              <a:t>）</a:t>
            </a:r>
          </a:p>
          <a:p>
            <a:pPr lvl="1"/>
            <a:r>
              <a:rPr lang="ja-JP" altLang="en-US" dirty="0" smtClean="0"/>
              <a:t>表</a:t>
            </a:r>
            <a:r>
              <a:rPr lang="ja-JP" altLang="en-US" dirty="0"/>
              <a:t>形式データ全体を表す短い</a:t>
            </a:r>
            <a:r>
              <a:rPr lang="ja-JP" altLang="en-US" dirty="0" smtClean="0"/>
              <a:t>説明。</a:t>
            </a:r>
            <a:endParaRPr lang="ja-JP" altLang="en-US" dirty="0"/>
          </a:p>
          <a:p>
            <a:r>
              <a:rPr lang="ja-JP" altLang="en-US" dirty="0"/>
              <a:t>カラム（</a:t>
            </a:r>
            <a:r>
              <a:rPr lang="en-US" altLang="ja-JP" dirty="0"/>
              <a:t>Column</a:t>
            </a:r>
            <a:r>
              <a:rPr lang="ja-JP" altLang="en-US" dirty="0" smtClean="0"/>
              <a:t>）</a:t>
            </a:r>
          </a:p>
          <a:p>
            <a:pPr lvl="1"/>
            <a:r>
              <a:rPr lang="ja-JP" altLang="en-US" dirty="0" smtClean="0"/>
              <a:t>表</a:t>
            </a:r>
            <a:r>
              <a:rPr lang="ja-JP" altLang="en-US" dirty="0"/>
              <a:t>形式データ</a:t>
            </a:r>
            <a:r>
              <a:rPr lang="ja-JP" altLang="en-US" dirty="0" smtClean="0"/>
              <a:t>の、縦</a:t>
            </a:r>
            <a:r>
              <a:rPr lang="ja-JP" altLang="en-US" dirty="0"/>
              <a:t>方向の</a:t>
            </a:r>
            <a:r>
              <a:rPr lang="ja-JP" altLang="en-US" dirty="0" smtClean="0"/>
              <a:t>列。</a:t>
            </a:r>
            <a:endParaRPr lang="ja-JP" altLang="en-US" dirty="0"/>
          </a:p>
          <a:p>
            <a:r>
              <a:rPr lang="ja-JP" altLang="en-US" dirty="0"/>
              <a:t>ロウ（</a:t>
            </a:r>
            <a:r>
              <a:rPr lang="en-US" altLang="ja-JP" dirty="0"/>
              <a:t>Row</a:t>
            </a:r>
            <a:r>
              <a:rPr lang="ja-JP" altLang="en-US" dirty="0" smtClean="0"/>
              <a:t>）</a:t>
            </a:r>
          </a:p>
          <a:p>
            <a:pPr lvl="1"/>
            <a:r>
              <a:rPr lang="ja-JP" altLang="en-US" dirty="0" smtClean="0"/>
              <a:t>表</a:t>
            </a:r>
            <a:r>
              <a:rPr lang="ja-JP" altLang="en-US" dirty="0"/>
              <a:t>形式データ</a:t>
            </a:r>
            <a:r>
              <a:rPr lang="ja-JP" altLang="en-US" dirty="0" smtClean="0"/>
              <a:t>の、横</a:t>
            </a:r>
            <a:r>
              <a:rPr lang="ja-JP" altLang="en-US" dirty="0"/>
              <a:t>方向の</a:t>
            </a:r>
            <a:r>
              <a:rPr lang="ja-JP" altLang="en-US" dirty="0" smtClean="0"/>
              <a:t>行。</a:t>
            </a:r>
            <a:endParaRPr lang="ja-JP" altLang="en-US" dirty="0"/>
          </a:p>
          <a:p>
            <a:r>
              <a:rPr lang="ja-JP" altLang="en-US" dirty="0"/>
              <a:t>セル（</a:t>
            </a:r>
            <a:r>
              <a:rPr lang="en-US" altLang="ja-JP" dirty="0"/>
              <a:t>Cell</a:t>
            </a:r>
            <a:r>
              <a:rPr lang="ja-JP" altLang="en-US" dirty="0" smtClean="0"/>
              <a:t>）</a:t>
            </a:r>
          </a:p>
          <a:p>
            <a:pPr lvl="1"/>
            <a:r>
              <a:rPr lang="ja-JP" altLang="en-US" dirty="0" smtClean="0"/>
              <a:t>表</a:t>
            </a:r>
            <a:r>
              <a:rPr lang="ja-JP" altLang="en-US" dirty="0"/>
              <a:t>形式データの</a:t>
            </a:r>
            <a:r>
              <a:rPr lang="ja-JP" altLang="en-US" dirty="0" smtClean="0"/>
              <a:t>各項目。表</a:t>
            </a:r>
            <a:r>
              <a:rPr lang="ja-JP" altLang="en-US" dirty="0"/>
              <a:t>計算ソフトで</a:t>
            </a:r>
            <a:r>
              <a:rPr lang="ja-JP" altLang="en-US" dirty="0" smtClean="0"/>
              <a:t>は、個々</a:t>
            </a:r>
            <a:r>
              <a:rPr lang="ja-JP" altLang="en-US" dirty="0"/>
              <a:t>のマス目として表現</a:t>
            </a:r>
            <a:r>
              <a:rPr lang="ja-JP" altLang="en-US" dirty="0" smtClean="0"/>
              <a:t>される。</a:t>
            </a:r>
            <a:endParaRPr lang="ja-JP" altLang="en-US" dirty="0"/>
          </a:p>
          <a:p>
            <a:r>
              <a:rPr lang="ja-JP" altLang="en-US" dirty="0" smtClean="0"/>
              <a:t>データセル</a:t>
            </a:r>
          </a:p>
          <a:p>
            <a:pPr lvl="1"/>
            <a:r>
              <a:rPr lang="ja-JP" altLang="en-US" dirty="0" smtClean="0"/>
              <a:t>表</a:t>
            </a:r>
            <a:r>
              <a:rPr lang="ja-JP" altLang="en-US" dirty="0"/>
              <a:t>形式データに</a:t>
            </a:r>
            <a:r>
              <a:rPr lang="ja-JP" altLang="en-US" dirty="0" smtClean="0"/>
              <a:t>おいて、データ</a:t>
            </a:r>
            <a:r>
              <a:rPr lang="ja-JP" altLang="en-US" dirty="0"/>
              <a:t>本体の値が格納されるべき</a:t>
            </a:r>
            <a:r>
              <a:rPr lang="ja-JP" altLang="en-US" dirty="0" smtClean="0"/>
              <a:t>セル。</a:t>
            </a:r>
            <a:endParaRPr lang="ja-JP" altLang="en-US" dirty="0"/>
          </a:p>
          <a:p>
            <a:r>
              <a:rPr lang="ja-JP" altLang="en-US" dirty="0"/>
              <a:t>タイトル（</a:t>
            </a:r>
            <a:r>
              <a:rPr lang="en-US" altLang="ja-JP" dirty="0"/>
              <a:t>Title</a:t>
            </a:r>
            <a:r>
              <a:rPr lang="ja-JP" altLang="en-US" dirty="0"/>
              <a:t>・題目</a:t>
            </a:r>
            <a:r>
              <a:rPr lang="ja-JP" altLang="en-US" dirty="0" smtClean="0"/>
              <a:t>）</a:t>
            </a:r>
          </a:p>
          <a:p>
            <a:pPr lvl="1"/>
            <a:r>
              <a:rPr lang="ja-JP" altLang="en-US" dirty="0" smtClean="0"/>
              <a:t>表</a:t>
            </a:r>
            <a:r>
              <a:rPr lang="ja-JP" altLang="en-US" dirty="0"/>
              <a:t>形式データ</a:t>
            </a:r>
            <a:r>
              <a:rPr lang="ja-JP" altLang="en-US" dirty="0" smtClean="0"/>
              <a:t>の、各カラム</a:t>
            </a:r>
            <a:r>
              <a:rPr lang="ja-JP" altLang="en-US" dirty="0"/>
              <a:t>の</a:t>
            </a:r>
            <a:r>
              <a:rPr lang="ja-JP" altLang="en-US" dirty="0" smtClean="0"/>
              <a:t>冒頭。カラム</a:t>
            </a:r>
            <a:r>
              <a:rPr lang="ja-JP" altLang="en-US" dirty="0"/>
              <a:t>に含まれるデータセルの内容や単位を説明</a:t>
            </a:r>
            <a:r>
              <a:rPr lang="ja-JP" altLang="en-US" dirty="0" smtClean="0"/>
              <a:t>する。</a:t>
            </a:r>
            <a:endParaRPr lang="en-US" altLang="ja-JP" dirty="0" smtClean="0"/>
          </a:p>
          <a:p>
            <a:r>
              <a:rPr lang="ja-JP" altLang="en-US" dirty="0"/>
              <a:t>タイトル行</a:t>
            </a:r>
            <a:endParaRPr lang="en-US" altLang="ja-JP" dirty="0"/>
          </a:p>
          <a:p>
            <a:pPr lvl="1"/>
            <a:r>
              <a:rPr lang="ja-JP" altLang="en-US" dirty="0"/>
              <a:t>タイトルが配置された行</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Tree>
    <p:extLst>
      <p:ext uri="{BB962C8B-B14F-4D97-AF65-F5344CB8AC3E}">
        <p14:creationId xmlns:p14="http://schemas.microsoft.com/office/powerpoint/2010/main" val="90337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用語定義 </a:t>
            </a:r>
            <a:r>
              <a:rPr lang="en-US" altLang="ja-JP" dirty="0"/>
              <a:t>(2)</a:t>
            </a:r>
            <a:r>
              <a:rPr lang="ja-JP" altLang="en-US" dirty="0"/>
              <a:t>表形式データに関する用語定義</a:t>
            </a:r>
            <a:endParaRPr kumimoji="1" lang="ja-JP" altLang="en-US" dirty="0">
              <a:latin typeface="+mj-lt"/>
            </a:endParaRPr>
          </a:p>
        </p:txBody>
      </p:sp>
      <p:sp>
        <p:nvSpPr>
          <p:cNvPr id="3" name="コンテンツ プレースホルダー 2"/>
          <p:cNvSpPr>
            <a:spLocks noGrp="1"/>
          </p:cNvSpPr>
          <p:nvPr>
            <p:ph idx="1"/>
          </p:nvPr>
        </p:nvSpPr>
        <p:spPr>
          <a:xfrm>
            <a:off x="351414" y="1113201"/>
            <a:ext cx="9146415" cy="5268127"/>
          </a:xfrm>
        </p:spPr>
        <p:txBody>
          <a:bodyPr>
            <a:normAutofit fontScale="77500" lnSpcReduction="20000"/>
          </a:bodyPr>
          <a:lstStyle/>
          <a:p>
            <a:r>
              <a:rPr lang="ja-JP" altLang="en-US" dirty="0" smtClean="0"/>
              <a:t>データセット</a:t>
            </a:r>
            <a:r>
              <a:rPr lang="ja-JP" altLang="en-US" dirty="0"/>
              <a:t>（</a:t>
            </a:r>
            <a:r>
              <a:rPr lang="en-US" altLang="ja-JP" dirty="0"/>
              <a:t>Dataset</a:t>
            </a:r>
            <a:r>
              <a:rPr lang="ja-JP" altLang="en-US" dirty="0"/>
              <a:t>）</a:t>
            </a:r>
          </a:p>
          <a:p>
            <a:pPr lvl="1"/>
            <a:r>
              <a:rPr lang="ja-JP" altLang="en-US" dirty="0"/>
              <a:t>機械がセルを取得する対象となる、表形式データの基本単位。表計算ソフトでは、</a:t>
            </a:r>
            <a:r>
              <a:rPr lang="en-US" altLang="ja-JP" dirty="0"/>
              <a:t>1</a:t>
            </a:r>
            <a:r>
              <a:rPr lang="ja-JP" altLang="en-US" dirty="0"/>
              <a:t>シートにあたる。</a:t>
            </a:r>
            <a:r>
              <a:rPr lang="en-US" altLang="ja-JP" dirty="0"/>
              <a:t>CSV</a:t>
            </a:r>
            <a:r>
              <a:rPr lang="ja-JP" altLang="en-US" dirty="0"/>
              <a:t>形式ファイルでは、</a:t>
            </a:r>
            <a:r>
              <a:rPr lang="en-US" altLang="ja-JP" dirty="0"/>
              <a:t>1</a:t>
            </a:r>
            <a:r>
              <a:rPr lang="ja-JP" altLang="en-US" dirty="0"/>
              <a:t>ファイルにあたる</a:t>
            </a:r>
            <a:r>
              <a:rPr lang="ja-JP" altLang="en-US" dirty="0" smtClean="0"/>
              <a:t>。</a:t>
            </a:r>
            <a:endParaRPr lang="en-US" altLang="ja-JP" dirty="0" smtClean="0"/>
          </a:p>
          <a:p>
            <a:r>
              <a:rPr lang="ja-JP" altLang="en-US" dirty="0"/>
              <a:t>テーブル（</a:t>
            </a:r>
            <a:r>
              <a:rPr lang="en-US" altLang="ja-JP" dirty="0"/>
              <a:t>Table</a:t>
            </a:r>
            <a:r>
              <a:rPr lang="ja-JP" altLang="en-US" dirty="0"/>
              <a:t>・表）</a:t>
            </a:r>
          </a:p>
          <a:p>
            <a:pPr lvl="1"/>
            <a:r>
              <a:rPr lang="en-US" altLang="ja-JP" dirty="0"/>
              <a:t>1</a:t>
            </a:r>
            <a:r>
              <a:rPr lang="ja-JP" altLang="en-US" dirty="0"/>
              <a:t>行以上からなるタイトル行、</a:t>
            </a:r>
            <a:r>
              <a:rPr lang="en-US" altLang="ja-JP" dirty="0"/>
              <a:t>1</a:t>
            </a:r>
            <a:r>
              <a:rPr lang="ja-JP" altLang="en-US" dirty="0"/>
              <a:t>行以上のデータセル、</a:t>
            </a:r>
            <a:r>
              <a:rPr lang="en-US" altLang="ja-JP" dirty="0"/>
              <a:t>0</a:t>
            </a:r>
            <a:r>
              <a:rPr lang="ja-JP" altLang="en-US" dirty="0"/>
              <a:t>行以上の脚注からなる、セルの集合。</a:t>
            </a:r>
          </a:p>
          <a:p>
            <a:r>
              <a:rPr lang="ja-JP" altLang="en-US" dirty="0"/>
              <a:t>脚注</a:t>
            </a:r>
          </a:p>
          <a:p>
            <a:pPr lvl="1"/>
            <a:r>
              <a:rPr lang="ja-JP" altLang="en-US" dirty="0"/>
              <a:t>テーブルの末尾に付与する、カラムのタイトルやデータセルに対する補助説明。</a:t>
            </a:r>
          </a:p>
          <a:p>
            <a:r>
              <a:rPr lang="ja-JP" altLang="en-US" dirty="0"/>
              <a:t>脚注番号</a:t>
            </a:r>
          </a:p>
          <a:p>
            <a:pPr lvl="1"/>
            <a:r>
              <a:rPr lang="ja-JP" altLang="en-US" dirty="0"/>
              <a:t>タイトルやデータセルに付与する、脚注と結びつけるための番号。</a:t>
            </a:r>
          </a:p>
          <a:p>
            <a:r>
              <a:rPr lang="ja-JP" altLang="en-US" dirty="0"/>
              <a:t>単位</a:t>
            </a:r>
          </a:p>
          <a:p>
            <a:pPr lvl="1"/>
            <a:r>
              <a:rPr lang="ja-JP" altLang="en-US" dirty="0"/>
              <a:t>数値の基準となる、約束された一定量。「</a:t>
            </a:r>
            <a:r>
              <a:rPr lang="en-US" altLang="ja-JP" dirty="0"/>
              <a:t>m</a:t>
            </a:r>
            <a:r>
              <a:rPr lang="ja-JP" altLang="en-US" dirty="0"/>
              <a:t>」「</a:t>
            </a:r>
            <a:r>
              <a:rPr lang="en-US" altLang="ja-JP" dirty="0"/>
              <a:t>g</a:t>
            </a:r>
            <a:r>
              <a:rPr lang="ja-JP" altLang="en-US" dirty="0"/>
              <a:t>」に代表される物理単位、または「円」「ドル」に代表される貨幣単位である。</a:t>
            </a:r>
          </a:p>
          <a:p>
            <a:pPr lvl="1"/>
            <a:r>
              <a:rPr lang="ja-JP" altLang="en-US" dirty="0"/>
              <a:t>助数詞（「人」「個」など）は含まない</a:t>
            </a:r>
            <a:r>
              <a:rPr lang="en-US" altLang="ja-JP" dirty="0"/>
              <a:t>｡</a:t>
            </a:r>
            <a:endParaRPr lang="ja-JP" altLang="en-US" dirty="0"/>
          </a:p>
          <a:p>
            <a:r>
              <a:rPr lang="ja-JP" altLang="en-US" dirty="0"/>
              <a:t>記数単位</a:t>
            </a:r>
          </a:p>
          <a:p>
            <a:pPr lvl="1"/>
            <a:r>
              <a:rPr lang="ja-JP" altLang="en-US" dirty="0"/>
              <a:t>データセルの値の桁を示す数。たとえば、単位が「百万円」である場合、記数単位は「</a:t>
            </a:r>
            <a:r>
              <a:rPr lang="en-US" altLang="ja-JP" dirty="0"/>
              <a:t>1,000,000</a:t>
            </a:r>
            <a:r>
              <a:rPr lang="ja-JP" altLang="en-US" dirty="0"/>
              <a:t>」である。</a:t>
            </a:r>
          </a:p>
          <a:p>
            <a:pPr lvl="1"/>
            <a:r>
              <a:rPr lang="ja-JP" altLang="en-US" dirty="0"/>
              <a:t>実際の値は、データセルの値に記数単位を乗じたものである。</a:t>
            </a:r>
          </a:p>
          <a:p>
            <a:r>
              <a:rPr lang="ja-JP" altLang="en-US" dirty="0"/>
              <a:t>データ型</a:t>
            </a:r>
          </a:p>
          <a:p>
            <a:pPr lvl="1"/>
            <a:r>
              <a:rPr lang="ja-JP" altLang="en-US" dirty="0"/>
              <a:t>機械が扱うデータの形式。文字列型・整数型・実数型・日付型などを指す</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spTree>
    <p:extLst>
      <p:ext uri="{BB962C8B-B14F-4D97-AF65-F5344CB8AC3E}">
        <p14:creationId xmlns:p14="http://schemas.microsoft.com/office/powerpoint/2010/main" val="90337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用語定義 </a:t>
            </a:r>
            <a:r>
              <a:rPr lang="en-US" altLang="ja-JP" dirty="0" smtClean="0"/>
              <a:t>(3)</a:t>
            </a:r>
            <a:r>
              <a:rPr lang="ja-JP" altLang="en-US" dirty="0" smtClean="0"/>
              <a:t>文書形式</a:t>
            </a:r>
            <a:r>
              <a:rPr lang="ja-JP" altLang="en-US" dirty="0"/>
              <a:t>データに関する用語定義</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見出し</a:t>
            </a:r>
          </a:p>
          <a:p>
            <a:pPr lvl="1"/>
            <a:r>
              <a:rPr lang="ja-JP" altLang="en-US" dirty="0" smtClean="0"/>
              <a:t>文章</a:t>
            </a:r>
            <a:r>
              <a:rPr lang="ja-JP" altLang="en-US" dirty="0"/>
              <a:t>において内容の要点を非常に短い言葉に</a:t>
            </a:r>
            <a:r>
              <a:rPr lang="ja-JP" altLang="en-US" dirty="0" smtClean="0"/>
              <a:t>まとめ、本文</a:t>
            </a:r>
            <a:r>
              <a:rPr lang="ja-JP" altLang="en-US" dirty="0"/>
              <a:t>より大きな字で章や節の最初に置かれる</a:t>
            </a:r>
            <a:r>
              <a:rPr lang="ja-JP" altLang="en-US" dirty="0" smtClean="0"/>
              <a:t>言葉。</a:t>
            </a:r>
          </a:p>
          <a:p>
            <a:pPr lvl="1"/>
            <a:r>
              <a:rPr lang="ja-JP" altLang="en-US" dirty="0" smtClean="0"/>
              <a:t>大きい</a:t>
            </a:r>
            <a:r>
              <a:rPr lang="ja-JP" altLang="en-US" dirty="0"/>
              <a:t>方から編（部）・章・節・項・目といった名称が付けられる慣習が</a:t>
            </a:r>
            <a:r>
              <a:rPr lang="ja-JP" altLang="en-US" dirty="0" smtClean="0"/>
              <a:t>ある。</a:t>
            </a:r>
            <a:endParaRPr lang="ja-JP" altLang="en-US" dirty="0"/>
          </a:p>
          <a:p>
            <a:r>
              <a:rPr lang="ja-JP" altLang="en-US" dirty="0" smtClean="0"/>
              <a:t>プレインテキスト</a:t>
            </a:r>
          </a:p>
          <a:p>
            <a:pPr lvl="1"/>
            <a:r>
              <a:rPr lang="ja-JP" altLang="en-US" dirty="0" smtClean="0"/>
              <a:t>コンピュータ上</a:t>
            </a:r>
            <a:r>
              <a:rPr lang="ja-JP" altLang="en-US" dirty="0"/>
              <a:t>で文章を扱うための一般的な</a:t>
            </a:r>
            <a:r>
              <a:rPr lang="ja-JP" altLang="en-US" dirty="0" smtClean="0"/>
              <a:t>ファイルフォーマット、また</a:t>
            </a:r>
            <a:r>
              <a:rPr lang="ja-JP" altLang="en-US" dirty="0"/>
              <a:t>は文字列の形式の</a:t>
            </a:r>
            <a:r>
              <a:rPr lang="en-US" altLang="ja-JP" dirty="0"/>
              <a:t>1</a:t>
            </a:r>
            <a:r>
              <a:rPr lang="ja-JP" altLang="en-US" dirty="0" smtClean="0"/>
              <a:t>つ。</a:t>
            </a:r>
          </a:p>
          <a:p>
            <a:pPr lvl="1"/>
            <a:r>
              <a:rPr lang="ja-JP" altLang="en-US" dirty="0" smtClean="0"/>
              <a:t>文字</a:t>
            </a:r>
            <a:r>
              <a:rPr lang="ja-JP" altLang="en-US" dirty="0"/>
              <a:t>以外の</a:t>
            </a:r>
            <a:r>
              <a:rPr lang="ja-JP" altLang="en-US" dirty="0" smtClean="0"/>
              <a:t>情報、たとえば</a:t>
            </a:r>
            <a:r>
              <a:rPr lang="ja-JP" altLang="en-US" dirty="0"/>
              <a:t>文字の色や</a:t>
            </a:r>
            <a:r>
              <a:rPr lang="ja-JP" altLang="en-US" dirty="0" smtClean="0"/>
              <a:t>大きさ、形状、文章</a:t>
            </a:r>
            <a:r>
              <a:rPr lang="ja-JP" altLang="en-US" dirty="0"/>
              <a:t>に含まれる図表などの情報を</a:t>
            </a:r>
            <a:r>
              <a:rPr lang="ja-JP" altLang="en-US" dirty="0" smtClean="0"/>
              <a:t>含まない。</a:t>
            </a:r>
            <a:endParaRPr lang="ja-JP" altLang="en-US" dirty="0"/>
          </a:p>
          <a:p>
            <a:r>
              <a:rPr lang="ja-JP" altLang="en-US" dirty="0" smtClean="0"/>
              <a:t>タグ</a:t>
            </a:r>
          </a:p>
          <a:p>
            <a:pPr lvl="1"/>
            <a:r>
              <a:rPr lang="ja-JP" altLang="en-US" dirty="0" smtClean="0"/>
              <a:t>文章</a:t>
            </a:r>
            <a:r>
              <a:rPr lang="ja-JP" altLang="en-US" dirty="0"/>
              <a:t>に対する構造（章・節・図表など）や見栄え（色・大きさ・形状など）に関する</a:t>
            </a:r>
            <a:r>
              <a:rPr lang="ja-JP" altLang="en-US" dirty="0" smtClean="0"/>
              <a:t>指定、また</a:t>
            </a:r>
            <a:r>
              <a:rPr lang="ja-JP" altLang="en-US" dirty="0"/>
              <a:t>はその指定</a:t>
            </a:r>
            <a:r>
              <a:rPr lang="ja-JP" altLang="en-US" dirty="0" smtClean="0"/>
              <a:t>方法。</a:t>
            </a:r>
            <a:endParaRPr lang="ja-JP" altLang="en-US" dirty="0"/>
          </a:p>
          <a:p>
            <a:r>
              <a:rPr lang="ja-JP" altLang="en-US" dirty="0"/>
              <a:t>マークアップ</a:t>
            </a:r>
            <a:r>
              <a:rPr lang="ja-JP" altLang="en-US" dirty="0" smtClean="0"/>
              <a:t>言語</a:t>
            </a:r>
          </a:p>
          <a:p>
            <a:pPr lvl="1"/>
            <a:r>
              <a:rPr lang="ja-JP" altLang="en-US" dirty="0" smtClean="0"/>
              <a:t>文章</a:t>
            </a:r>
            <a:r>
              <a:rPr lang="ja-JP" altLang="en-US" dirty="0"/>
              <a:t>の構造や見栄えに関する指定</a:t>
            </a:r>
            <a:r>
              <a:rPr lang="ja-JP" altLang="en-US" dirty="0" smtClean="0"/>
              <a:t>を、文章</a:t>
            </a:r>
            <a:r>
              <a:rPr lang="ja-JP" altLang="en-US" dirty="0"/>
              <a:t>とともにテキストファイルに記述するための</a:t>
            </a:r>
            <a:r>
              <a:rPr lang="ja-JP" altLang="en-US" dirty="0" smtClean="0"/>
              <a:t>言語。</a:t>
            </a:r>
            <a:endParaRPr lang="ja-JP" altLang="en-US" dirty="0"/>
          </a:p>
          <a:p>
            <a:r>
              <a:rPr lang="ja-JP" altLang="en-US" dirty="0" smtClean="0"/>
              <a:t>ワープロソフト</a:t>
            </a:r>
          </a:p>
          <a:p>
            <a:pPr lvl="1"/>
            <a:r>
              <a:rPr lang="ja-JP" altLang="en-US" dirty="0" smtClean="0"/>
              <a:t>コンピュータ上</a:t>
            </a:r>
            <a:r>
              <a:rPr lang="ja-JP" altLang="en-US" dirty="0"/>
              <a:t>で動作</a:t>
            </a:r>
            <a:r>
              <a:rPr lang="ja-JP" altLang="en-US" dirty="0" smtClean="0"/>
              <a:t>する、文章</a:t>
            </a:r>
            <a:r>
              <a:rPr lang="ja-JP" altLang="en-US" dirty="0"/>
              <a:t>の入力・編集・印刷機能（ワードプロセッサ機能）を実現した</a:t>
            </a:r>
            <a:r>
              <a:rPr lang="ja-JP" altLang="en-US" dirty="0" smtClean="0"/>
              <a:t>ソフトウェア。</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a:p>
        </p:txBody>
      </p:sp>
    </p:spTree>
    <p:extLst>
      <p:ext uri="{BB962C8B-B14F-4D97-AF65-F5344CB8AC3E}">
        <p14:creationId xmlns:p14="http://schemas.microsoft.com/office/powerpoint/2010/main" val="398539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mj-lt"/>
              </a:rPr>
              <a:t>用語定義 </a:t>
            </a:r>
            <a:r>
              <a:rPr lang="en-US" altLang="ja-JP" dirty="0" smtClean="0"/>
              <a:t>(4)</a:t>
            </a:r>
            <a:r>
              <a:rPr lang="ja-JP" altLang="en-US" dirty="0" smtClean="0"/>
              <a:t>地理空間データに関する</a:t>
            </a:r>
            <a:r>
              <a:rPr lang="ja-JP" altLang="en-US" dirty="0"/>
              <a:t>用語</a:t>
            </a:r>
            <a:r>
              <a:rPr lang="ja-JP" altLang="en-US" dirty="0" smtClean="0"/>
              <a:t>定義</a:t>
            </a:r>
            <a:endParaRPr kumimoji="1" lang="ja-JP" altLang="en-US" dirty="0">
              <a:latin typeface="+mj-lt"/>
            </a:endParaRPr>
          </a:p>
        </p:txBody>
      </p:sp>
      <p:sp>
        <p:nvSpPr>
          <p:cNvPr id="3" name="コンテンツ プレースホルダー 2"/>
          <p:cNvSpPr>
            <a:spLocks noGrp="1"/>
          </p:cNvSpPr>
          <p:nvPr>
            <p:ph idx="1"/>
          </p:nvPr>
        </p:nvSpPr>
        <p:spPr>
          <a:xfrm>
            <a:off x="351414" y="1143000"/>
            <a:ext cx="9282106" cy="5382344"/>
          </a:xfrm>
        </p:spPr>
        <p:txBody>
          <a:bodyPr>
            <a:normAutofit fontScale="92500" lnSpcReduction="20000"/>
          </a:bodyPr>
          <a:lstStyle/>
          <a:p>
            <a:r>
              <a:rPr lang="ja-JP" altLang="en-US" dirty="0" smtClean="0"/>
              <a:t>測地系</a:t>
            </a:r>
          </a:p>
          <a:p>
            <a:pPr lvl="1"/>
            <a:r>
              <a:rPr lang="ja-JP" altLang="en-US" dirty="0" smtClean="0"/>
              <a:t>位置</a:t>
            </a:r>
            <a:r>
              <a:rPr lang="ja-JP" altLang="en-US" dirty="0"/>
              <a:t>を緯度・経度・標高からなる座標で表すときの前提</a:t>
            </a:r>
            <a:r>
              <a:rPr lang="ja-JP" altLang="en-US" dirty="0" smtClean="0"/>
              <a:t>条件。</a:t>
            </a:r>
          </a:p>
          <a:p>
            <a:pPr lvl="2"/>
            <a:r>
              <a:rPr lang="ja-JP" altLang="en-US" dirty="0"/>
              <a:t>測地座標</a:t>
            </a:r>
            <a:r>
              <a:rPr lang="ja-JP" altLang="en-US" dirty="0" smtClean="0"/>
              <a:t>系（直交座標系としての定義）・準拠楕円体（地球をモデル化する楕円体）・ジオイド面（標高の基準）の</a:t>
            </a:r>
            <a:r>
              <a:rPr lang="en-US" altLang="ja-JP" dirty="0" smtClean="0"/>
              <a:t>3</a:t>
            </a:r>
            <a:r>
              <a:rPr lang="ja-JP" altLang="en-US" dirty="0" smtClean="0"/>
              <a:t>つからなる。</a:t>
            </a:r>
          </a:p>
          <a:p>
            <a:pPr lvl="1"/>
            <a:r>
              <a:rPr lang="ja-JP" altLang="en-US" dirty="0"/>
              <a:t>代表的</a:t>
            </a:r>
            <a:r>
              <a:rPr lang="ja-JP" altLang="en-US" dirty="0" smtClean="0"/>
              <a:t>なものとしては、</a:t>
            </a:r>
            <a:r>
              <a:rPr lang="en-US" altLang="ja-JP" dirty="0" smtClean="0"/>
              <a:t>WGS84</a:t>
            </a:r>
            <a:r>
              <a:rPr lang="ja-JP" altLang="en-US" dirty="0" smtClean="0"/>
              <a:t>（</a:t>
            </a:r>
            <a:r>
              <a:rPr lang="en-US" altLang="ja-JP" dirty="0" smtClean="0"/>
              <a:t>World Geodetic System 1984</a:t>
            </a:r>
            <a:r>
              <a:rPr lang="ja-JP" altLang="en-US" dirty="0" smtClean="0"/>
              <a:t>）、</a:t>
            </a:r>
            <a:r>
              <a:rPr lang="en-US" altLang="ja-JP" dirty="0" smtClean="0"/>
              <a:t>JGD2000</a:t>
            </a:r>
            <a:r>
              <a:rPr lang="ja-JP" altLang="en-US" dirty="0" smtClean="0"/>
              <a:t>（</a:t>
            </a:r>
            <a:r>
              <a:rPr lang="en-US" altLang="ja-JP" dirty="0" smtClean="0"/>
              <a:t>Japan Geodetic Datum 2000</a:t>
            </a:r>
            <a:r>
              <a:rPr lang="ja-JP" altLang="en-US" dirty="0" smtClean="0"/>
              <a:t>）などがある。</a:t>
            </a:r>
          </a:p>
          <a:p>
            <a:r>
              <a:rPr lang="en-US" altLang="ja-JP" dirty="0" smtClean="0"/>
              <a:t>GIS </a:t>
            </a:r>
            <a:r>
              <a:rPr lang="ja-JP" altLang="en-US" dirty="0" smtClean="0"/>
              <a:t>（</a:t>
            </a:r>
            <a:r>
              <a:rPr lang="en-US" altLang="ja-JP" dirty="0" smtClean="0"/>
              <a:t>Geographic </a:t>
            </a:r>
            <a:r>
              <a:rPr lang="en-US" altLang="ja-JP" dirty="0"/>
              <a:t>Information </a:t>
            </a:r>
            <a:r>
              <a:rPr lang="en-US" altLang="ja-JP" dirty="0" smtClean="0"/>
              <a:t>System</a:t>
            </a:r>
            <a:r>
              <a:rPr lang="ja-JP" altLang="en-US" dirty="0" smtClean="0"/>
              <a:t>）</a:t>
            </a:r>
          </a:p>
          <a:p>
            <a:pPr lvl="1"/>
            <a:r>
              <a:rPr lang="ja-JP" altLang="en-US" dirty="0" smtClean="0"/>
              <a:t>コンピュータ上</a:t>
            </a:r>
            <a:r>
              <a:rPr lang="ja-JP" altLang="en-US" dirty="0"/>
              <a:t>に地図情報やさまざまな付加情報を持たせ、作成・保存・利用・管理し、地理情報を参照できるように表示・検索機能を</a:t>
            </a:r>
            <a:r>
              <a:rPr lang="ja-JP" altLang="en-US" dirty="0" smtClean="0"/>
              <a:t>もった、地理情報システムのこと。</a:t>
            </a:r>
            <a:endParaRPr lang="en-US" altLang="ja-JP" dirty="0" smtClean="0"/>
          </a:p>
          <a:p>
            <a:r>
              <a:rPr lang="en-US" altLang="ja-JP" dirty="0" smtClean="0"/>
              <a:t>GML</a:t>
            </a:r>
            <a:r>
              <a:rPr lang="ja-JP" altLang="en-US" dirty="0" smtClean="0"/>
              <a:t>（</a:t>
            </a:r>
            <a:r>
              <a:rPr lang="en-US" altLang="ja-JP" dirty="0"/>
              <a:t>Geography Markup Language</a:t>
            </a:r>
            <a:r>
              <a:rPr lang="ja-JP" altLang="en-US" dirty="0" smtClean="0"/>
              <a:t>）</a:t>
            </a:r>
            <a:endParaRPr lang="en-US" altLang="ja-JP" dirty="0" smtClean="0"/>
          </a:p>
          <a:p>
            <a:pPr lvl="1"/>
            <a:r>
              <a:rPr lang="ja-JP" altLang="en-US" dirty="0"/>
              <a:t>地理的特徴を表現する </a:t>
            </a:r>
            <a:r>
              <a:rPr lang="en-US" altLang="ja-JP" dirty="0"/>
              <a:t>XML</a:t>
            </a:r>
            <a:r>
              <a:rPr lang="ja-JP" altLang="en-US" dirty="0"/>
              <a:t>ベースのマークアップ</a:t>
            </a:r>
            <a:r>
              <a:rPr lang="ja-JP" altLang="en-US" dirty="0" smtClean="0"/>
              <a:t>言語。</a:t>
            </a:r>
            <a:r>
              <a:rPr lang="en-US" altLang="ja-JP" dirty="0"/>
              <a:t>Open Geospatial Consortium (OGC)</a:t>
            </a:r>
            <a:r>
              <a:rPr lang="ja-JP" altLang="en-US" dirty="0"/>
              <a:t>によって開発</a:t>
            </a:r>
            <a:r>
              <a:rPr lang="ja-JP" altLang="en-US" dirty="0" smtClean="0"/>
              <a:t>され、現在は</a:t>
            </a:r>
            <a:r>
              <a:rPr lang="en-US" altLang="ja-JP" dirty="0" smtClean="0"/>
              <a:t>ISO 19136</a:t>
            </a:r>
            <a:r>
              <a:rPr lang="ja-JP" altLang="en-US" dirty="0" smtClean="0"/>
              <a:t>として標準化されている。</a:t>
            </a:r>
          </a:p>
          <a:p>
            <a:r>
              <a:rPr lang="en-US" altLang="ja-JP" dirty="0" smtClean="0"/>
              <a:t>KML</a:t>
            </a:r>
          </a:p>
          <a:p>
            <a:pPr lvl="1"/>
            <a:r>
              <a:rPr lang="en-US" altLang="ja-JP" dirty="0" smtClean="0"/>
              <a:t>3</a:t>
            </a:r>
            <a:r>
              <a:rPr lang="ja-JP" altLang="en-US" dirty="0" smtClean="0"/>
              <a:t>次元</a:t>
            </a:r>
            <a:r>
              <a:rPr lang="ja-JP" altLang="en-US" dirty="0"/>
              <a:t>地理空間情報の表示を管理する</a:t>
            </a:r>
            <a:r>
              <a:rPr lang="ja-JP" altLang="en-US" dirty="0" smtClean="0"/>
              <a:t>ための、</a:t>
            </a:r>
            <a:r>
              <a:rPr lang="en-US" altLang="ja-JP" dirty="0"/>
              <a:t>XML</a:t>
            </a:r>
            <a:r>
              <a:rPr lang="ja-JP" altLang="en-US" dirty="0"/>
              <a:t>ベースのマークアップ</a:t>
            </a:r>
            <a:r>
              <a:rPr lang="ja-JP" altLang="en-US" dirty="0" smtClean="0"/>
              <a:t>言語。</a:t>
            </a:r>
          </a:p>
          <a:p>
            <a:r>
              <a:rPr lang="en-US" altLang="ja-JP" dirty="0" smtClean="0"/>
              <a:t>shape</a:t>
            </a:r>
          </a:p>
          <a:p>
            <a:pPr lvl="1"/>
            <a:r>
              <a:rPr lang="ja-JP" altLang="en-US" dirty="0"/>
              <a:t>米国</a:t>
            </a:r>
            <a:r>
              <a:rPr lang="ja-JP" altLang="en-US" dirty="0" smtClean="0"/>
              <a:t>の</a:t>
            </a:r>
            <a:r>
              <a:rPr lang="en-US" altLang="ja-JP" dirty="0" smtClean="0"/>
              <a:t>ESRI</a:t>
            </a:r>
            <a:r>
              <a:rPr lang="ja-JP" altLang="en-US" dirty="0" smtClean="0"/>
              <a:t>社が規定する</a:t>
            </a:r>
            <a:r>
              <a:rPr lang="en-US" altLang="ja-JP" dirty="0" smtClean="0"/>
              <a:t>GIS</a:t>
            </a:r>
            <a:r>
              <a:rPr lang="ja-JP" altLang="en-US" dirty="0" smtClean="0"/>
              <a:t>標準データフォーマット形式。</a:t>
            </a:r>
          </a:p>
          <a:p>
            <a:pPr lvl="1"/>
            <a:r>
              <a:rPr lang="ja-JP" altLang="en-US" dirty="0"/>
              <a:t>事実上</a:t>
            </a:r>
            <a:r>
              <a:rPr lang="ja-JP" altLang="en-US" dirty="0" smtClean="0"/>
              <a:t>の業界標準であり、多くの企業が発売している</a:t>
            </a:r>
            <a:r>
              <a:rPr lang="en-US" altLang="ja-JP" dirty="0" smtClean="0"/>
              <a:t>GIS</a:t>
            </a:r>
            <a:r>
              <a:rPr lang="ja-JP" altLang="en-US" dirty="0" smtClean="0"/>
              <a:t>システムは、この形式をサポートしている。</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spTree>
    <p:extLst>
      <p:ext uri="{BB962C8B-B14F-4D97-AF65-F5344CB8AC3E}">
        <p14:creationId xmlns:p14="http://schemas.microsoft.com/office/powerpoint/2010/main" val="3788117241"/>
      </p:ext>
    </p:extLst>
  </p:cSld>
  <p:clrMapOvr>
    <a:masterClrMapping/>
  </p:clrMapOvr>
</p:sld>
</file>

<file path=ppt/theme/theme1.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4594</Words>
  <Application>Microsoft Office PowerPoint</Application>
  <PresentationFormat>A4 210 x 297 mm</PresentationFormat>
  <Paragraphs>569</Paragraphs>
  <Slides>42</Slides>
  <Notes>0</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SUPERP</vt:lpstr>
      <vt:lpstr>オープンデータ流通推進コンソーシアム オープンデータ化のためのデータ作成に関する技術ガイド</vt:lpstr>
      <vt:lpstr>技術委員会の論点（再掲）</vt:lpstr>
      <vt:lpstr>技術ガイドの概要</vt:lpstr>
      <vt:lpstr>用語定義 (1)一般的な用語定義</vt:lpstr>
      <vt:lpstr>用語定義 (1)一般的な用語定義</vt:lpstr>
      <vt:lpstr>用語定義 (2)表形式データに関する用語定義</vt:lpstr>
      <vt:lpstr>用語定義 (2)表形式データに関する用語定義</vt:lpstr>
      <vt:lpstr>用語定義 (3)文書形式データに関する用語定義</vt:lpstr>
      <vt:lpstr>用語定義 (4)地理空間データに関する用語定義</vt:lpstr>
      <vt:lpstr>対象データの利用目的</vt:lpstr>
      <vt:lpstr>技術ガイドの作成方針</vt:lpstr>
      <vt:lpstr>表形式データに対する 技術ガイド</vt:lpstr>
      <vt:lpstr>表形式データの構成要素に関する定義</vt:lpstr>
      <vt:lpstr>データの例（表形式データ） 1/5</vt:lpstr>
      <vt:lpstr>データの例（表形式データ） 2/5</vt:lpstr>
      <vt:lpstr>データの例（表形式データ） 3/5</vt:lpstr>
      <vt:lpstr>データの例（表形式データ） 4/5</vt:lpstr>
      <vt:lpstr>データの例（表形式データ） 5/5</vt:lpstr>
      <vt:lpstr>（参考）data.govの表形式データ</vt:lpstr>
      <vt:lpstr>技術ガイド案（表形式データ）</vt:lpstr>
      <vt:lpstr>技術ガイド案（表形式データ）</vt:lpstr>
      <vt:lpstr>技術ガイド案に基づいたデータの作成例</vt:lpstr>
      <vt:lpstr>表形式データをレベル1にするまでの手順</vt:lpstr>
      <vt:lpstr>表形式データをレベル2にするための手順</vt:lpstr>
      <vt:lpstr>文書形式データに対する 技術ガイド</vt:lpstr>
      <vt:lpstr>文書形式データの例（白書）</vt:lpstr>
      <vt:lpstr>技術ガイド案（文書形式データ）</vt:lpstr>
      <vt:lpstr>技術ガイド案に基づいた文書形式データの作成例</vt:lpstr>
      <vt:lpstr>文書形式データをレベル1にするまでの手順</vt:lpstr>
      <vt:lpstr>文書形式データをレベル2にするまでの手順</vt:lpstr>
      <vt:lpstr>文書形式データをレベル3にするための手法 （画像とタイトルを結びつけたXMLの生成方法）</vt:lpstr>
      <vt:lpstr>地理空間情報に対する 技術ガイド</vt:lpstr>
      <vt:lpstr>データの例（地理空間データ）</vt:lpstr>
      <vt:lpstr>技術ガイド案（地理空間データ）</vt:lpstr>
      <vt:lpstr>リアルタイムデータに対する 技術ガイド</vt:lpstr>
      <vt:lpstr>データの例（リアルタイムデータ）</vt:lpstr>
      <vt:lpstr>技術ガイド案（リアルタイムデータ）</vt:lpstr>
      <vt:lpstr>補足</vt:lpstr>
      <vt:lpstr>オープンデータ化されたデータの利用イメージ</vt:lpstr>
      <vt:lpstr>データの改竄について</vt:lpstr>
      <vt:lpstr>データの改竄について</vt:lpstr>
      <vt:lpstr>PowerPoint プレゼンテーション</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2013-01-10T00:12:03Z</dcterms:created>
  <dcterms:modified xsi:type="dcterms:W3CDTF">2013-03-06T11:51:26Z</dcterms:modified>
</cp:coreProperties>
</file>