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5" r:id="rId3"/>
    <p:sldId id="269" r:id="rId4"/>
    <p:sldId id="266" r:id="rId5"/>
    <p:sldId id="270" r:id="rId6"/>
    <p:sldId id="268" r:id="rId7"/>
    <p:sldId id="271" r:id="rId8"/>
    <p:sldId id="272" r:id="rId9"/>
    <p:sldId id="267" r:id="rId10"/>
    <p:sldId id="264" r:id="rId11"/>
  </p:sldIdLst>
  <p:sldSz cx="9906000" cy="6858000" type="A4"/>
  <p:notesSz cx="6797675" cy="992663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216469E-EC6C-40AC-A117-E342A30599F9}">
          <p14:sldIdLst>
            <p14:sldId id="257"/>
            <p14:sldId id="265"/>
            <p14:sldId id="269"/>
            <p14:sldId id="266"/>
            <p14:sldId id="270"/>
            <p14:sldId id="268"/>
            <p14:sldId id="271"/>
            <p14:sldId id="272"/>
            <p14:sldId id="267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94" autoAdjust="0"/>
    <p:restoredTop sz="99566" autoAdjust="0"/>
  </p:normalViewPr>
  <p:slideViewPr>
    <p:cSldViewPr>
      <p:cViewPr varScale="1">
        <p:scale>
          <a:sx n="76" d="100"/>
          <a:sy n="76" d="100"/>
        </p:scale>
        <p:origin x="-336" y="-96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128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858" y="9433395"/>
            <a:ext cx="2942822" cy="493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9" tIns="47687" rIns="95369" bIns="47687" numCol="1" anchor="b" anchorCtr="0" compatLnSpc="1">
            <a:prstTxWarp prst="textNoShape">
              <a:avLst/>
            </a:prstTxWarp>
          </a:bodyPr>
          <a:lstStyle>
            <a:lvl1pPr algn="r" defTabSz="954233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2822" cy="49324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69" tIns="47687" rIns="95369" bIns="47687" numCol="1" anchor="ctr" anchorCtr="0" compatLnSpc="1">
            <a:prstTxWarp prst="textNoShape">
              <a:avLst/>
            </a:prstTxWarp>
          </a:bodyPr>
          <a:lstStyle>
            <a:lvl1pPr algn="l" defTabSz="95423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858" y="3"/>
            <a:ext cx="2942822" cy="49324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69" tIns="47687" rIns="95369" bIns="47687" numCol="1" anchor="ctr" anchorCtr="0" compatLnSpc="1">
            <a:prstTxWarp prst="textNoShape">
              <a:avLst/>
            </a:prstTxWarp>
          </a:bodyPr>
          <a:lstStyle>
            <a:lvl1pPr algn="r" defTabSz="95423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8025" y="742950"/>
            <a:ext cx="538162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73" y="4715160"/>
            <a:ext cx="4982732" cy="446852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69" tIns="47687" rIns="95369" bIns="476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3395"/>
            <a:ext cx="2942822" cy="49324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69" tIns="47687" rIns="95369" bIns="47687" numCol="1" anchor="b" anchorCtr="0" compatLnSpc="1">
            <a:prstTxWarp prst="textNoShape">
              <a:avLst/>
            </a:prstTxWarp>
          </a:bodyPr>
          <a:lstStyle>
            <a:lvl1pPr algn="l" defTabSz="95423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858" y="9433395"/>
            <a:ext cx="2942822" cy="49324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69" tIns="47687" rIns="95369" bIns="47687" numCol="1" anchor="b" anchorCtr="0" compatLnSpc="1">
            <a:prstTxWarp prst="textNoShape">
              <a:avLst/>
            </a:prstTxWarp>
          </a:bodyPr>
          <a:lstStyle>
            <a:lvl1pPr algn="r" defTabSz="95423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989995" y="5134039"/>
            <a:ext cx="6419106" cy="437233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4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サブタイトルの書式設定</a:t>
            </a:r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971800" y="3035389"/>
            <a:ext cx="6359403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0" cap="none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N W6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 W6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rgbClr val="1F497D"/>
          </a:solidFill>
          <a:ln w="38100" cap="sq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5441" y="1021902"/>
            <a:ext cx="8307732" cy="2139643"/>
          </a:xfrm>
        </p:spPr>
        <p:txBody>
          <a:bodyPr/>
          <a:lstStyle>
            <a:lvl1pPr algn="ctr">
              <a:defRPr sz="4400" b="0" cap="none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N W6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95441" y="3589473"/>
            <a:ext cx="8307732" cy="2343585"/>
          </a:xfrm>
        </p:spPr>
        <p:txBody>
          <a:bodyPr anchor="ctr"/>
          <a:lstStyle>
            <a:lvl1pPr marL="0" indent="0" algn="ctr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 W6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オープンデータ流通推進コンソーシアム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322775"/>
            <a:ext cx="9183247" cy="119687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2733616"/>
            <a:ext cx="9182040" cy="3677511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オープンデータ流通推進コンソーシアム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 userDrawn="1"/>
        </p:nvSpPr>
        <p:spPr bwMode="auto">
          <a:xfrm>
            <a:off x="252420" y="6638448"/>
            <a:ext cx="3967000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>
              <a:defRPr/>
            </a:pP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© 2014 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Open Data Promotion Consortium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702" r:id="rId4"/>
    <p:sldLayoutId id="2147483674" r:id="rId5"/>
    <p:sldLayoutId id="2147483689" r:id="rId6"/>
    <p:sldLayoutId id="2147483705" r:id="rId7"/>
    <p:sldLayoutId id="2147483676" r:id="rId8"/>
    <p:sldLayoutId id="2147483677" r:id="rId9"/>
    <p:sldLayoutId id="2147483684" r:id="rId10"/>
  </p:sldLayoutIdLst>
  <p:hf hdr="0" ftr="0" dt="0"/>
  <p:txStyles>
    <p:titleStyle>
      <a:lvl1pPr algn="l" defTabSz="972616" rtl="0" eaLnBrk="0" fontAlgn="base" hangingPunct="0">
        <a:spcBef>
          <a:spcPct val="0"/>
        </a:spcBef>
        <a:spcAft>
          <a:spcPct val="0"/>
        </a:spcAft>
        <a:defRPr kumimoji="1" sz="2600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2989995" y="5134039"/>
            <a:ext cx="6419106" cy="683454"/>
          </a:xfrm>
        </p:spPr>
        <p:txBody>
          <a:bodyPr/>
          <a:lstStyle/>
          <a:p>
            <a:r>
              <a:rPr lang="en-US" altLang="ja-JP" sz="2000" dirty="0" smtClean="0">
                <a:latin typeface="ヒラギノ角ゴ ProN W6" pitchFamily="34" charset="-128"/>
                <a:ea typeface="ヒラギノ角ゴ ProN W6" pitchFamily="34" charset="-128"/>
              </a:rPr>
              <a:t>2014.02.14</a:t>
            </a:r>
            <a:r>
              <a:rPr lang="ja-JP" altLang="en-US" sz="2000" dirty="0" smtClean="0">
                <a:latin typeface="ヒラギノ角ゴ ProN W6" pitchFamily="34" charset="-128"/>
                <a:ea typeface="ヒラギノ角ゴ ProN W6" pitchFamily="34" charset="-128"/>
              </a:rPr>
              <a:t/>
            </a:r>
            <a:br>
              <a:rPr lang="ja-JP" altLang="en-US" sz="2000" dirty="0" smtClean="0">
                <a:latin typeface="ヒラギノ角ゴ ProN W6" pitchFamily="34" charset="-128"/>
                <a:ea typeface="ヒラギノ角ゴ ProN W6" pitchFamily="34" charset="-128"/>
              </a:rPr>
            </a:br>
            <a:r>
              <a:rPr lang="ja-JP" altLang="en-US" sz="2000" dirty="0" smtClean="0">
                <a:latin typeface="ヒラギノ角ゴ ProN W6" pitchFamily="34" charset="-128"/>
                <a:ea typeface="ヒラギノ角ゴ ProN W6" pitchFamily="34" charset="-128"/>
              </a:rPr>
              <a:t>オープンデータ流通推進コンソーシアム 事務局</a:t>
            </a:r>
            <a:endParaRPr lang="en-US" altLang="ja-JP" sz="2000" dirty="0" smtClean="0">
              <a:latin typeface="ヒラギノ角ゴ ProN W6" pitchFamily="34" charset="-128"/>
              <a:ea typeface="ヒラギノ角ゴ ProN W6" pitchFamily="34" charset="-128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/>
          </p:nvPr>
        </p:nvSpPr>
        <p:spPr>
          <a:xfrm>
            <a:off x="2971800" y="3363421"/>
            <a:ext cx="6427985" cy="929675"/>
          </a:xfrm>
        </p:spPr>
        <p:txBody>
          <a:bodyPr/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オープンデータ流通推進コンソーシアム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オープンデータ化の評価指標案</a:t>
            </a:r>
            <a:endParaRPr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447800"/>
            <a:ext cx="2286000" cy="209774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048000" y="1981200"/>
            <a:ext cx="6858000" cy="369332"/>
          </a:xfrm>
          <a:prstGeom prst="rect">
            <a:avLst/>
          </a:prstGeom>
          <a:solidFill>
            <a:schemeClr val="bg1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平成</a:t>
            </a:r>
            <a:r>
              <a:rPr kumimoji="1" lang="en-US" altLang="ja-JP" dirty="0" smtClean="0">
                <a:latin typeface="ヒラギノ角ゴ ProN W6"/>
                <a:ea typeface="ヒラギノ角ゴ ProN W6"/>
                <a:cs typeface="ヒラギノ角ゴ ProN W6"/>
              </a:rPr>
              <a:t>25</a:t>
            </a:r>
            <a:r>
              <a:rPr kumimoji="1" lang="ja-JP" altLang="en-US" dirty="0">
                <a:latin typeface="ヒラギノ角ゴ ProN W6"/>
                <a:ea typeface="ヒラギノ角ゴ ProN W6"/>
                <a:cs typeface="ヒラギノ角ゴ ProN W6"/>
              </a:rPr>
              <a:t>年度</a:t>
            </a:r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技術委員会</a:t>
            </a:r>
          </a:p>
        </p:txBody>
      </p:sp>
      <p:sp>
        <p:nvSpPr>
          <p:cNvPr id="6" name="Text Box 785"/>
          <p:cNvSpPr txBox="1">
            <a:spLocks noChangeArrowheads="1"/>
          </p:cNvSpPr>
          <p:nvPr/>
        </p:nvSpPr>
        <p:spPr bwMode="auto">
          <a:xfrm>
            <a:off x="8755694" y="195513"/>
            <a:ext cx="1058430" cy="27699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dirty="0" smtClean="0">
                <a:solidFill>
                  <a:schemeClr val="bg2"/>
                </a:solidFill>
              </a:rPr>
              <a:t>資料</a:t>
            </a:r>
            <a:r>
              <a:rPr lang="en-US" altLang="ja-JP" dirty="0" smtClean="0">
                <a:solidFill>
                  <a:schemeClr val="bg2"/>
                </a:solidFill>
              </a:rPr>
              <a:t>2-7</a:t>
            </a:r>
            <a:endParaRPr lang="en-US" altLang="ja-JP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960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2743200"/>
            <a:ext cx="2286000" cy="20977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背景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オープンデータ化への取組の拡大</a:t>
            </a:r>
          </a:p>
          <a:p>
            <a:pPr lvl="1"/>
            <a:r>
              <a:rPr lang="ja-JP" altLang="en-US" dirty="0" smtClean="0"/>
              <a:t>政府データポータルサイト（</a:t>
            </a:r>
            <a:r>
              <a:rPr lang="en-US" altLang="ja-JP" dirty="0" smtClean="0"/>
              <a:t>data.go.jp</a:t>
            </a:r>
            <a:r>
              <a:rPr lang="ja-JP" altLang="en-US" dirty="0" smtClean="0"/>
              <a:t>）</a:t>
            </a:r>
          </a:p>
          <a:p>
            <a:pPr lvl="1"/>
            <a:r>
              <a:rPr lang="en-US" altLang="ja-JP" dirty="0" smtClean="0"/>
              <a:t>Open </a:t>
            </a:r>
            <a:r>
              <a:rPr lang="en-US" altLang="ja-JP" dirty="0"/>
              <a:t>Data METI</a:t>
            </a:r>
            <a:r>
              <a:rPr lang="ja-JP" altLang="en-US" dirty="0"/>
              <a:t>（経済産業省）</a:t>
            </a:r>
          </a:p>
          <a:p>
            <a:pPr lvl="1"/>
            <a:r>
              <a:rPr lang="ja-JP" altLang="en-US" dirty="0"/>
              <a:t>情報通信白書のオープンデータ化（総務省）</a:t>
            </a:r>
          </a:p>
          <a:p>
            <a:pPr lvl="1"/>
            <a:r>
              <a:rPr lang="ja-JP" altLang="en-US" dirty="0"/>
              <a:t>自治体によるオープンデータ化への取組（鯖江市・横浜市・流山市・静岡県など</a:t>
            </a:r>
            <a:r>
              <a:rPr lang="ja-JP" altLang="en-US" dirty="0" smtClean="0"/>
              <a:t>）</a:t>
            </a:r>
          </a:p>
          <a:p>
            <a:pPr lvl="2"/>
            <a:r>
              <a:rPr lang="ja-JP" altLang="en-US" dirty="0" smtClean="0"/>
              <a:t>さまざまな規模の組織がデータを公開している。</a:t>
            </a:r>
            <a:endParaRPr lang="ja-JP" altLang="en-US" dirty="0"/>
          </a:p>
          <a:p>
            <a:endParaRPr kumimoji="1" lang="ja-JP" altLang="en-US" dirty="0" smtClean="0"/>
          </a:p>
          <a:p>
            <a:r>
              <a:rPr kumimoji="1" lang="ja-JP" altLang="en-US" dirty="0" smtClean="0"/>
              <a:t>オープンデータの取組状況を評価する指標が必要</a:t>
            </a:r>
          </a:p>
          <a:p>
            <a:pPr lvl="1"/>
            <a:r>
              <a:rPr lang="ja-JP" altLang="en-US" dirty="0"/>
              <a:t>目標を</a:t>
            </a:r>
            <a:r>
              <a:rPr lang="ja-JP" altLang="en-US" dirty="0" smtClean="0"/>
              <a:t>立て、それに基づいてオープンデータ化の実践を推進するため。</a:t>
            </a:r>
          </a:p>
          <a:p>
            <a:pPr lvl="1"/>
            <a:r>
              <a:rPr lang="ja-JP" altLang="en-US" dirty="0"/>
              <a:t>電子行政</a:t>
            </a:r>
            <a:r>
              <a:rPr lang="ja-JP" altLang="en-US" dirty="0" smtClean="0"/>
              <a:t>オープンデータ実務者会議においても、検討事項の</a:t>
            </a:r>
            <a:r>
              <a:rPr lang="en-US" altLang="ja-JP" dirty="0" smtClean="0"/>
              <a:t>1</a:t>
            </a:r>
            <a:r>
              <a:rPr lang="ja-JP" altLang="en-US" dirty="0" smtClean="0"/>
              <a:t>つとして挙げられている。</a:t>
            </a:r>
          </a:p>
          <a:p>
            <a:pPr lvl="2"/>
            <a:r>
              <a:rPr lang="ja-JP" altLang="en-US" dirty="0" smtClean="0"/>
              <a:t>「第</a:t>
            </a:r>
            <a:r>
              <a:rPr lang="en-US" altLang="ja-JP" dirty="0" smtClean="0"/>
              <a:t>5</a:t>
            </a:r>
            <a:r>
              <a:rPr lang="ja-JP" altLang="en-US" dirty="0" smtClean="0"/>
              <a:t>回電子行政オープンデータ実務者会議」資料</a:t>
            </a:r>
            <a:r>
              <a:rPr lang="en-US" altLang="ja-JP" dirty="0" smtClean="0"/>
              <a:t>5</a:t>
            </a:r>
            <a:r>
              <a:rPr lang="ja-JP" altLang="en-US" dirty="0" smtClean="0"/>
              <a:t>による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1276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既存のオープンデータ指標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ja-JP" altLang="en-US" dirty="0" smtClean="0"/>
              <a:t>取組全体を評価する指標</a:t>
            </a:r>
          </a:p>
          <a:p>
            <a:pPr lvl="1"/>
            <a:r>
              <a:rPr lang="en-US" altLang="ja-JP" dirty="0" smtClean="0"/>
              <a:t>Open </a:t>
            </a:r>
            <a:r>
              <a:rPr lang="en-US" altLang="ja-JP" dirty="0"/>
              <a:t>Data Index (World Wide Web Foundation)</a:t>
            </a:r>
            <a:endParaRPr lang="ja-JP" altLang="en-US" dirty="0" smtClean="0"/>
          </a:p>
          <a:p>
            <a:pPr lvl="1"/>
            <a:r>
              <a:rPr lang="en-US" altLang="ja-JP" dirty="0" smtClean="0"/>
              <a:t>Open </a:t>
            </a:r>
            <a:r>
              <a:rPr lang="en-US" altLang="ja-JP" dirty="0"/>
              <a:t>Data </a:t>
            </a:r>
            <a:r>
              <a:rPr lang="en-US" altLang="ja-JP" dirty="0" smtClean="0"/>
              <a:t>Barometer (Open Data Institute)</a:t>
            </a:r>
            <a:endParaRPr lang="ja-JP" alt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ja-JP" altLang="en-US" dirty="0" smtClean="0"/>
              <a:t>データを評価する指標</a:t>
            </a:r>
          </a:p>
          <a:p>
            <a:pPr lvl="1"/>
            <a:r>
              <a:rPr lang="en-US" altLang="ja-JP" dirty="0"/>
              <a:t>Open Data Certificate (Open Data Institute</a:t>
            </a:r>
            <a:r>
              <a:rPr lang="en-US" altLang="ja-JP" dirty="0" smtClean="0"/>
              <a:t>)</a:t>
            </a:r>
          </a:p>
          <a:p>
            <a:pPr marL="0" indent="0">
              <a:buNone/>
            </a:pPr>
            <a:r>
              <a:rPr kumimoji="1" lang="en-US" altLang="ja-JP" dirty="0" smtClean="0"/>
              <a:t>…</a:t>
            </a:r>
            <a:r>
              <a:rPr kumimoji="1" lang="ja-JP" altLang="en-US" dirty="0" smtClean="0"/>
              <a:t>など</a:t>
            </a:r>
          </a:p>
          <a:p>
            <a:pPr marL="0" indent="0">
              <a:buNone/>
            </a:pPr>
            <a:endParaRPr lang="ja-JP" altLang="en-US" dirty="0"/>
          </a:p>
          <a:p>
            <a:r>
              <a:rPr kumimoji="1" lang="ja-JP" altLang="en-US" dirty="0" smtClean="0"/>
              <a:t>本技術委員会での検討事項は、「</a:t>
            </a:r>
            <a:r>
              <a:rPr kumimoji="1" lang="en-US" altLang="ja-JP" dirty="0" smtClean="0"/>
              <a:t>2. </a:t>
            </a:r>
            <a:r>
              <a:rPr kumimoji="1" lang="ja-JP" altLang="en-US" dirty="0" smtClean="0"/>
              <a:t>データを評価する指標」との関係性が高い。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9603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Open Data Index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0"/>
            <a:ext cx="9354114" cy="5268127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ja-JP" dirty="0" smtClean="0"/>
              <a:t>World Wide Web Foundation</a:t>
            </a:r>
            <a:r>
              <a:rPr kumimoji="1" lang="ja-JP" altLang="en-US" dirty="0" smtClean="0"/>
              <a:t>による指標のうち、</a:t>
            </a:r>
            <a:r>
              <a:rPr lang="ja-JP" altLang="en-US" dirty="0" smtClean="0"/>
              <a:t>オープンデータに関する</a:t>
            </a:r>
            <a:r>
              <a:rPr lang="en-US" altLang="ja-JP" dirty="0" smtClean="0"/>
              <a:t>14</a:t>
            </a:r>
            <a:r>
              <a:rPr lang="ja-JP" altLang="en-US" dirty="0" smtClean="0"/>
              <a:t>の指標。下記の項目について</a:t>
            </a:r>
            <a:r>
              <a:rPr lang="en-US" altLang="ja-JP" dirty="0" smtClean="0"/>
              <a:t>10</a:t>
            </a:r>
            <a:r>
              <a:rPr lang="ja-JP" altLang="en-US" dirty="0" smtClean="0"/>
              <a:t>段階で評価したもの。</a:t>
            </a:r>
            <a:r>
              <a:rPr lang="en-US" altLang="ja-JP" baseline="30000" dirty="0" smtClean="0"/>
              <a:t>(*1)</a:t>
            </a:r>
            <a:endParaRPr lang="ja-JP" altLang="en-US" baseline="30000" dirty="0" smtClean="0"/>
          </a:p>
          <a:p>
            <a:pPr marL="698500" lvl="1" indent="-342900">
              <a:buFont typeface="+mj-lt"/>
              <a:buAutoNum type="arabicPeriod"/>
            </a:pPr>
            <a:r>
              <a:rPr lang="ja-JP" altLang="en-US" dirty="0"/>
              <a:t>ウェブに情報を公開している政府機関が、どの程度オープンライセンスを使用しているか</a:t>
            </a:r>
          </a:p>
          <a:p>
            <a:pPr marL="698500" lvl="1" indent="-342900">
              <a:buFont typeface="+mj-lt"/>
              <a:buAutoNum type="arabicPeriod"/>
            </a:pPr>
            <a:r>
              <a:rPr lang="ja-JP" altLang="en-US" dirty="0"/>
              <a:t>国際貿易に関する政府データが、</a:t>
            </a:r>
            <a:r>
              <a:rPr lang="en-US" altLang="ja-JP" dirty="0"/>
              <a:t>Web</a:t>
            </a:r>
            <a:r>
              <a:rPr lang="ja-JP" altLang="en-US" dirty="0"/>
              <a:t>にどの程度公開されているか</a:t>
            </a:r>
          </a:p>
          <a:p>
            <a:pPr marL="698500" lvl="1" indent="-342900">
              <a:buFont typeface="+mj-lt"/>
              <a:buAutoNum type="arabicPeriod"/>
            </a:pPr>
            <a:r>
              <a:rPr lang="ja-JP" altLang="en-US" dirty="0"/>
              <a:t>各部門の予算と実支出に関する詳細な政府データが、</a:t>
            </a:r>
            <a:r>
              <a:rPr lang="en-US" altLang="ja-JP" dirty="0"/>
              <a:t>Web</a:t>
            </a:r>
            <a:r>
              <a:rPr lang="ja-JP" altLang="en-US" dirty="0"/>
              <a:t>にどの程度公開されているか</a:t>
            </a:r>
          </a:p>
          <a:p>
            <a:pPr marL="698500" lvl="1" indent="-342900">
              <a:buFont typeface="+mj-lt"/>
              <a:buAutoNum type="arabicPeriod"/>
            </a:pPr>
            <a:r>
              <a:rPr lang="ja-JP" altLang="en-US" dirty="0"/>
              <a:t>保険医療セクター</a:t>
            </a:r>
            <a:r>
              <a:rPr lang="en-US" altLang="ja-JP" dirty="0"/>
              <a:t>(</a:t>
            </a:r>
            <a:r>
              <a:rPr lang="ja-JP" altLang="en-US" dirty="0"/>
              <a:t>病院、医者など</a:t>
            </a:r>
            <a:r>
              <a:rPr lang="en-US" altLang="ja-JP" dirty="0"/>
              <a:t>)</a:t>
            </a:r>
            <a:r>
              <a:rPr lang="ja-JP" altLang="en-US" dirty="0"/>
              <a:t>の業績に関する政府データが、</a:t>
            </a:r>
            <a:r>
              <a:rPr lang="en-US" altLang="ja-JP" dirty="0"/>
              <a:t>Web</a:t>
            </a:r>
            <a:r>
              <a:rPr lang="ja-JP" altLang="en-US" dirty="0"/>
              <a:t>にどの程度公開されているか</a:t>
            </a:r>
          </a:p>
          <a:p>
            <a:pPr marL="698500" lvl="1" indent="-342900">
              <a:buFont typeface="+mj-lt"/>
              <a:buAutoNum type="arabicPeriod"/>
            </a:pPr>
            <a:r>
              <a:rPr lang="ja-JP" altLang="en-US" dirty="0"/>
              <a:t>教育の業績に関する政府データが、</a:t>
            </a:r>
            <a:r>
              <a:rPr lang="en-US" altLang="ja-JP" dirty="0"/>
              <a:t>Web</a:t>
            </a:r>
            <a:r>
              <a:rPr lang="ja-JP" altLang="en-US" dirty="0"/>
              <a:t>にどの程度公開されているか</a:t>
            </a:r>
          </a:p>
          <a:p>
            <a:pPr marL="698500" lvl="1" indent="-342900">
              <a:buFont typeface="+mj-lt"/>
              <a:buAutoNum type="arabicPeriod"/>
            </a:pPr>
            <a:r>
              <a:rPr lang="ja-JP" altLang="en-US" dirty="0"/>
              <a:t>交通機関の状況やスケジュールに関する政府データが、</a:t>
            </a:r>
            <a:r>
              <a:rPr lang="en-US" altLang="ja-JP" dirty="0"/>
              <a:t>Web</a:t>
            </a:r>
            <a:r>
              <a:rPr lang="ja-JP" altLang="en-US" dirty="0"/>
              <a:t>にどの程度公開されているか</a:t>
            </a:r>
          </a:p>
          <a:p>
            <a:pPr marL="698500" lvl="1" indent="-342900">
              <a:buFont typeface="+mj-lt"/>
              <a:buAutoNum type="arabicPeriod"/>
            </a:pPr>
            <a:r>
              <a:rPr lang="ja-JP" altLang="en-US" dirty="0"/>
              <a:t>統計</a:t>
            </a:r>
            <a:r>
              <a:rPr lang="en-US" altLang="ja-JP" dirty="0"/>
              <a:t>(</a:t>
            </a:r>
            <a:r>
              <a:rPr lang="ja-JP" altLang="en-US" dirty="0"/>
              <a:t>年齢、収入、投票、移住など</a:t>
            </a:r>
            <a:r>
              <a:rPr lang="en-US" altLang="ja-JP" dirty="0"/>
              <a:t>)</a:t>
            </a:r>
            <a:r>
              <a:rPr lang="ja-JP" altLang="en-US" dirty="0"/>
              <a:t>に関する政府データが、</a:t>
            </a:r>
            <a:r>
              <a:rPr lang="en-US" altLang="ja-JP" dirty="0"/>
              <a:t>Web</a:t>
            </a:r>
            <a:r>
              <a:rPr lang="ja-JP" altLang="en-US" dirty="0"/>
              <a:t>にどの程度公開されているか</a:t>
            </a:r>
          </a:p>
          <a:p>
            <a:pPr marL="698500" lvl="1" indent="-342900">
              <a:buFont typeface="+mj-lt"/>
              <a:buAutoNum type="arabicPeriod"/>
            </a:pPr>
            <a:r>
              <a:rPr lang="ja-JP" altLang="en-US" dirty="0"/>
              <a:t>政府の地図データが、</a:t>
            </a:r>
            <a:r>
              <a:rPr lang="en-US" altLang="ja-JP" dirty="0"/>
              <a:t>Web</a:t>
            </a:r>
            <a:r>
              <a:rPr lang="ja-JP" altLang="en-US" dirty="0"/>
              <a:t>にどの程度公開されているか</a:t>
            </a:r>
          </a:p>
          <a:p>
            <a:pPr marL="698500" lvl="1" indent="-342900">
              <a:buFont typeface="+mj-lt"/>
              <a:buAutoNum type="arabicPeriod"/>
            </a:pPr>
            <a:r>
              <a:rPr lang="ja-JP" altLang="en-US" dirty="0"/>
              <a:t>納税申告書のデータとその提出方法に関する政府データが、</a:t>
            </a:r>
            <a:r>
              <a:rPr lang="en-US" altLang="ja-JP" dirty="0"/>
              <a:t>Web</a:t>
            </a:r>
            <a:r>
              <a:rPr lang="ja-JP" altLang="en-US" dirty="0"/>
              <a:t>にどの程度公開されているか</a:t>
            </a:r>
          </a:p>
          <a:p>
            <a:pPr marL="698500" lvl="1" indent="-342900">
              <a:buFont typeface="+mj-lt"/>
              <a:buAutoNum type="arabicPeriod"/>
            </a:pPr>
            <a:r>
              <a:rPr lang="ja-JP" altLang="en-US" dirty="0"/>
              <a:t>政府の各サービス提供者</a:t>
            </a:r>
            <a:r>
              <a:rPr lang="en-US" altLang="ja-JP" dirty="0"/>
              <a:t>(</a:t>
            </a:r>
            <a:r>
              <a:rPr lang="ja-JP" altLang="en-US" dirty="0"/>
              <a:t>例えば、地方の警察所、図書館など</a:t>
            </a:r>
            <a:r>
              <a:rPr lang="en-US" altLang="ja-JP" dirty="0"/>
              <a:t>)</a:t>
            </a:r>
            <a:r>
              <a:rPr lang="ja-JP" altLang="en-US" dirty="0"/>
              <a:t>の連絡先に関する政府データが、</a:t>
            </a:r>
            <a:r>
              <a:rPr lang="en-US" altLang="ja-JP" dirty="0"/>
              <a:t>Web</a:t>
            </a:r>
            <a:r>
              <a:rPr lang="ja-JP" altLang="en-US" dirty="0"/>
              <a:t>にどの程度公開されているか</a:t>
            </a:r>
          </a:p>
          <a:p>
            <a:pPr marL="698500" lvl="1" indent="-342900">
              <a:buFont typeface="+mj-lt"/>
              <a:buAutoNum type="arabicPeriod"/>
            </a:pPr>
            <a:r>
              <a:rPr lang="ja-JP" altLang="en-US" dirty="0"/>
              <a:t>国内の犯罪に関する政府データが、</a:t>
            </a:r>
            <a:r>
              <a:rPr lang="en-US" altLang="ja-JP" dirty="0"/>
              <a:t>Web</a:t>
            </a:r>
            <a:r>
              <a:rPr lang="ja-JP" altLang="en-US" dirty="0"/>
              <a:t>にどの程度公開されているか</a:t>
            </a:r>
          </a:p>
          <a:p>
            <a:pPr marL="698500" lvl="1" indent="-342900">
              <a:buFont typeface="+mj-lt"/>
              <a:buAutoNum type="arabicPeriod"/>
            </a:pPr>
            <a:r>
              <a:rPr lang="en-US" altLang="ja-JP" dirty="0"/>
              <a:t>Web</a:t>
            </a:r>
            <a:r>
              <a:rPr lang="ja-JP" altLang="en-US" dirty="0"/>
              <a:t>上の政府データ</a:t>
            </a:r>
            <a:r>
              <a:rPr lang="en-US" altLang="ja-JP" dirty="0"/>
              <a:t>(</a:t>
            </a:r>
            <a:r>
              <a:rPr lang="ja-JP" altLang="en-US" dirty="0"/>
              <a:t>例えば上記質問に示したデータ</a:t>
            </a:r>
            <a:r>
              <a:rPr lang="en-US" altLang="ja-JP" dirty="0"/>
              <a:t>)</a:t>
            </a:r>
            <a:r>
              <a:rPr lang="ja-JP" altLang="en-US" dirty="0"/>
              <a:t>に対して、オープンでマシンリーダブルな形式</a:t>
            </a:r>
            <a:r>
              <a:rPr lang="en-US" altLang="ja-JP" dirty="0"/>
              <a:t>(.csv</a:t>
            </a:r>
            <a:r>
              <a:rPr lang="ja-JP" altLang="en-US" dirty="0"/>
              <a:t>や</a:t>
            </a:r>
            <a:r>
              <a:rPr lang="en-US" altLang="ja-JP" dirty="0"/>
              <a:t>.</a:t>
            </a:r>
            <a:r>
              <a:rPr lang="en-US" altLang="ja-JP" dirty="0" err="1"/>
              <a:t>xls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XML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RDF</a:t>
            </a:r>
            <a:r>
              <a:rPr lang="ja-JP" altLang="en-US" dirty="0"/>
              <a:t>など</a:t>
            </a:r>
            <a:r>
              <a:rPr lang="en-US" altLang="ja-JP" dirty="0"/>
              <a:t>)</a:t>
            </a:r>
            <a:r>
              <a:rPr lang="ja-JP" altLang="en-US" dirty="0"/>
              <a:t>で、どの程度容易にアクセスできるか</a:t>
            </a:r>
          </a:p>
          <a:p>
            <a:pPr marL="698500" lvl="1" indent="-342900">
              <a:buFont typeface="+mj-lt"/>
              <a:buAutoNum type="arabicPeriod"/>
            </a:pPr>
            <a:r>
              <a:rPr lang="ja-JP" altLang="en-US" dirty="0"/>
              <a:t>政府は特別にオープンデータイニシアティブを実施しているか</a:t>
            </a:r>
          </a:p>
          <a:p>
            <a:pPr marL="698500" lvl="1" indent="-342900">
              <a:buFont typeface="+mj-lt"/>
              <a:buAutoNum type="arabicPeriod"/>
            </a:pPr>
            <a:r>
              <a:rPr lang="ja-JP" altLang="en-US" dirty="0"/>
              <a:t>保険医療、教育、安全、予算などの分野において、政府データを活用した</a:t>
            </a:r>
            <a:r>
              <a:rPr lang="en-US" altLang="ja-JP" dirty="0"/>
              <a:t>Web</a:t>
            </a:r>
            <a:r>
              <a:rPr lang="ja-JP" altLang="en-US" dirty="0"/>
              <a:t>アプリケーションやサービスがどの程度存在しているか</a:t>
            </a:r>
            <a:r>
              <a:rPr lang="en-US" altLang="ja-JP" dirty="0"/>
              <a:t>(</a:t>
            </a:r>
            <a:r>
              <a:rPr lang="ja-JP" altLang="en-US" dirty="0"/>
              <a:t>つまり、それらの分野において、公開されている政府データから導き出された新しく価値のある情報やサービスが存在しているかどうかということ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4</a:t>
            </a:fld>
            <a:endParaRPr lang="en-US" altLang="ja-JP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56856" y="6093296"/>
            <a:ext cx="6230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2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(*1</a:t>
            </a:r>
            <a:r>
              <a:rPr kumimoji="1" lang="en-US" altLang="ja-JP" sz="1200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 http://www.webfoundation.org/2012/09/introducing-the-open-data-index</a:t>
            </a:r>
            <a:r>
              <a:rPr kumimoji="1" lang="en-US" altLang="ja-JP" sz="12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</a:p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およびこれに関する </a:t>
            </a:r>
            <a:r>
              <a:rPr kumimoji="1" lang="en-US" altLang="ja-JP" sz="12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Open Knowledge Foundation Japan </a:t>
            </a:r>
            <a:r>
              <a:rPr kumimoji="1" lang="ja-JP" altLang="en-US" sz="12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の解説記事による</a:t>
            </a:r>
          </a:p>
        </p:txBody>
      </p:sp>
    </p:spTree>
    <p:extLst>
      <p:ext uri="{BB962C8B-B14F-4D97-AF65-F5344CB8AC3E}">
        <p14:creationId xmlns:p14="http://schemas.microsoft.com/office/powerpoint/2010/main" val="2844738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Open Data Barometer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Open Data </a:t>
            </a:r>
            <a:r>
              <a:rPr lang="en-US" altLang="ja-JP" dirty="0" smtClean="0"/>
              <a:t>Institute</a:t>
            </a:r>
            <a:r>
              <a:rPr lang="ja-JP" altLang="en-US" dirty="0"/>
              <a:t>が提唱する、各国政府のオープンデータ度を測定する</a:t>
            </a:r>
            <a:r>
              <a:rPr lang="ja-JP" altLang="en-US" dirty="0" smtClean="0"/>
              <a:t>指標。</a:t>
            </a:r>
          </a:p>
          <a:p>
            <a:r>
              <a:rPr lang="ja-JP" altLang="en-US" dirty="0"/>
              <a:t>以下</a:t>
            </a:r>
            <a:r>
              <a:rPr lang="ja-JP" altLang="en-US" dirty="0" smtClean="0"/>
              <a:t>の</a:t>
            </a:r>
            <a:r>
              <a:rPr lang="en-US" altLang="ja-JP" dirty="0" smtClean="0"/>
              <a:t>3</a:t>
            </a:r>
            <a:r>
              <a:rPr lang="ja-JP" altLang="en-US" dirty="0"/>
              <a:t>種類</a:t>
            </a:r>
            <a:r>
              <a:rPr lang="ja-JP" altLang="en-US" dirty="0" smtClean="0"/>
              <a:t>の指標からなる。</a:t>
            </a:r>
          </a:p>
          <a:p>
            <a:pPr marL="698500" lvl="1" indent="-342900">
              <a:buFont typeface="+mj-lt"/>
              <a:buAutoNum type="arabicPeriod"/>
            </a:pPr>
            <a:r>
              <a:rPr lang="ja-JP" altLang="en-US" dirty="0" smtClean="0"/>
              <a:t>準備度（</a:t>
            </a:r>
            <a:r>
              <a:rPr lang="en-US" altLang="ja-JP" dirty="0" smtClean="0"/>
              <a:t>Readiness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政府・起業家／ビジネス・市民社会に対するオープンデータの認知度をはかる。</a:t>
            </a:r>
          </a:p>
          <a:p>
            <a:pPr marL="698500" lvl="1" indent="-342900">
              <a:buFont typeface="+mj-lt"/>
              <a:buAutoNum type="arabicPeriod"/>
            </a:pPr>
            <a:r>
              <a:rPr lang="ja-JP" altLang="en-US" dirty="0" smtClean="0"/>
              <a:t>実施度（</a:t>
            </a:r>
            <a:r>
              <a:rPr lang="en-US" altLang="ja-JP" dirty="0" smtClean="0"/>
              <a:t>Implementation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説明責任・社会政策・イノベーションに必要なオープンデータが公開されているかをはかる。</a:t>
            </a:r>
            <a:endParaRPr lang="en-US" altLang="ja-JP" dirty="0" smtClean="0"/>
          </a:p>
          <a:p>
            <a:pPr marL="698500" lvl="1" indent="-342900">
              <a:buFont typeface="+mj-lt"/>
              <a:buAutoNum type="arabicPeriod"/>
            </a:pPr>
            <a:r>
              <a:rPr lang="ja-JP" altLang="en-US" dirty="0" smtClean="0"/>
              <a:t>影響（</a:t>
            </a:r>
            <a:r>
              <a:rPr lang="en-US" altLang="ja-JP" dirty="0"/>
              <a:t>Emerging </a:t>
            </a:r>
            <a:r>
              <a:rPr lang="en-US" altLang="ja-JP" dirty="0" smtClean="0"/>
              <a:t>impacts</a:t>
            </a:r>
            <a:r>
              <a:rPr lang="ja-JP" altLang="en-US" dirty="0" smtClean="0"/>
              <a:t>）</a:t>
            </a:r>
          </a:p>
          <a:p>
            <a:pPr lvl="2"/>
            <a:r>
              <a:rPr lang="ja-JP" altLang="en-US" dirty="0"/>
              <a:t>政治的・経済的・社会的</a:t>
            </a:r>
            <a:r>
              <a:rPr lang="ja-JP" altLang="en-US" dirty="0" smtClean="0"/>
              <a:t>な影響力をはかる。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7233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Open Data Certificate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Open Data </a:t>
            </a:r>
            <a:r>
              <a:rPr lang="en-US" altLang="ja-JP" dirty="0" smtClean="0"/>
              <a:t>Institute</a:t>
            </a:r>
            <a:r>
              <a:rPr lang="ja-JP" altLang="en-US" dirty="0" smtClean="0"/>
              <a:t>によって運用されている、そのデータが「どれくらい利用しやすいか」を示す指標。</a:t>
            </a:r>
          </a:p>
          <a:p>
            <a:r>
              <a:rPr kumimoji="1" lang="ja-JP" altLang="en-US" dirty="0"/>
              <a:t>データ</a:t>
            </a:r>
            <a:r>
              <a:rPr kumimoji="1" lang="ja-JP" altLang="en-US" dirty="0" smtClean="0"/>
              <a:t>提供者が質問に答えることにより、該当するデータに対して以下の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つのいずれかの証明書が発行される。</a:t>
            </a:r>
          </a:p>
          <a:p>
            <a:pPr marL="698500" lvl="1" indent="-342900">
              <a:buFont typeface="+mj-lt"/>
              <a:buAutoNum type="arabicPeriod"/>
            </a:pPr>
            <a:r>
              <a:rPr lang="en-US" altLang="ja-JP" dirty="0"/>
              <a:t>Raw: A great start at the basics of publishing open </a:t>
            </a:r>
            <a:r>
              <a:rPr lang="en-US" altLang="ja-JP" dirty="0" smtClean="0"/>
              <a:t>data</a:t>
            </a:r>
            <a:br>
              <a:rPr lang="en-US" altLang="ja-JP" dirty="0" smtClean="0"/>
            </a:br>
            <a:r>
              <a:rPr lang="ja-JP" altLang="en-US" dirty="0" smtClean="0"/>
              <a:t>（オープンデータ公開の基本に基づく第一歩）</a:t>
            </a:r>
          </a:p>
          <a:p>
            <a:pPr marL="698500" lvl="1" indent="-342900">
              <a:buFont typeface="+mj-lt"/>
              <a:buAutoNum type="arabicPeriod"/>
            </a:pPr>
            <a:r>
              <a:rPr lang="en-US" altLang="ja-JP" dirty="0"/>
              <a:t>Pilot: Data users receive extra support from, and can provide feedback to the publisher</a:t>
            </a:r>
            <a:r>
              <a:rPr lang="en-US" altLang="ja-JP" dirty="0" smtClean="0"/>
              <a:t>.</a:t>
            </a:r>
            <a:br>
              <a:rPr lang="en-US" altLang="ja-JP" dirty="0" smtClean="0"/>
            </a:br>
            <a:r>
              <a:rPr lang="ja-JP" altLang="en-US" dirty="0" smtClean="0"/>
              <a:t>（データ利用者はデータ提供者に対してサポートを受ける、またはフィードバックを与えることができる）</a:t>
            </a:r>
          </a:p>
          <a:p>
            <a:pPr marL="698500" lvl="1" indent="-342900">
              <a:buFont typeface="+mj-lt"/>
              <a:buAutoNum type="arabicPeriod"/>
            </a:pPr>
            <a:r>
              <a:rPr lang="en-US" altLang="ja-JP" dirty="0"/>
              <a:t>Standard: Regularly published open data with robust support that people can rely on</a:t>
            </a:r>
            <a:r>
              <a:rPr lang="en-US" altLang="ja-JP" dirty="0" smtClean="0"/>
              <a:t>.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 smtClean="0"/>
              <a:t>（信頼できるしっかりしたサポートが受けられる、標準的なオープンデータ）</a:t>
            </a:r>
          </a:p>
          <a:p>
            <a:pPr marL="698500" lvl="1" indent="-342900">
              <a:buFont typeface="+mj-lt"/>
              <a:buAutoNum type="arabicPeriod"/>
            </a:pPr>
            <a:r>
              <a:rPr lang="en-US" altLang="ja-JP" dirty="0"/>
              <a:t>Expert: An exceptional example of information infrastructure</a:t>
            </a:r>
            <a:r>
              <a:rPr lang="en-US" altLang="ja-JP" dirty="0" smtClean="0"/>
              <a:t>.</a:t>
            </a:r>
            <a:r>
              <a:rPr lang="ja-JP" altLang="en-US" dirty="0"/>
              <a:t/>
            </a:r>
            <a:br>
              <a:rPr lang="ja-JP" altLang="en-US" dirty="0"/>
            </a:br>
            <a:r>
              <a:rPr lang="ja-JP" altLang="en-US" dirty="0"/>
              <a:t>（情報基盤の例と</a:t>
            </a:r>
            <a:r>
              <a:rPr lang="ja-JP" altLang="en-US" dirty="0" smtClean="0"/>
              <a:t>なり得る、非常</a:t>
            </a:r>
            <a:r>
              <a:rPr lang="ja-JP" altLang="en-US" dirty="0"/>
              <a:t>に</a:t>
            </a:r>
            <a:r>
              <a:rPr lang="ja-JP" altLang="en-US" dirty="0" smtClean="0"/>
              <a:t>優れたオープンデータ）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5610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Open Data Certificate</a:t>
            </a:r>
            <a:r>
              <a:rPr lang="ja-JP" altLang="en-US" dirty="0" smtClean="0"/>
              <a:t>における質問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基本的事項</a:t>
            </a:r>
          </a:p>
          <a:p>
            <a:pPr lvl="1"/>
            <a:r>
              <a:rPr lang="ja-JP" altLang="en-US" dirty="0"/>
              <a:t>データの</a:t>
            </a:r>
            <a:r>
              <a:rPr lang="ja-JP" altLang="en-US" dirty="0" smtClean="0"/>
              <a:t>名称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データが掲載されている</a:t>
            </a:r>
            <a:r>
              <a:rPr lang="en-US" altLang="ja-JP" dirty="0" smtClean="0"/>
              <a:t>URL</a:t>
            </a:r>
          </a:p>
          <a:p>
            <a:pPr lvl="1"/>
            <a:r>
              <a:rPr lang="ja-JP" altLang="en-US" dirty="0"/>
              <a:t>データの</a:t>
            </a:r>
            <a:r>
              <a:rPr lang="ja-JP" altLang="en-US" dirty="0" smtClean="0"/>
              <a:t>提供者</a:t>
            </a:r>
          </a:p>
          <a:p>
            <a:pPr lvl="1"/>
            <a:r>
              <a:rPr lang="ja-JP" altLang="en-US" dirty="0"/>
              <a:t>データ</a:t>
            </a:r>
            <a:r>
              <a:rPr lang="ja-JP" altLang="en-US" dirty="0" smtClean="0"/>
              <a:t>提供者の</a:t>
            </a:r>
            <a:r>
              <a:rPr lang="en-US" altLang="ja-JP" dirty="0" smtClean="0"/>
              <a:t>URL</a:t>
            </a:r>
          </a:p>
          <a:p>
            <a:pPr lvl="1"/>
            <a:r>
              <a:rPr lang="ja-JP" altLang="en-US" dirty="0"/>
              <a:t>データ</a:t>
            </a:r>
            <a:r>
              <a:rPr lang="ja-JP" altLang="en-US" dirty="0" smtClean="0"/>
              <a:t>のリリース頻度と種類</a:t>
            </a:r>
          </a:p>
          <a:p>
            <a:pPr lvl="2"/>
            <a:r>
              <a:rPr lang="ja-JP" altLang="en-US" dirty="0"/>
              <a:t>データ形式</a:t>
            </a:r>
            <a:r>
              <a:rPr lang="ja-JP" altLang="en-US" dirty="0" smtClean="0"/>
              <a:t>は単一か複数か</a:t>
            </a:r>
          </a:p>
          <a:p>
            <a:pPr lvl="2"/>
            <a:r>
              <a:rPr lang="en-US" altLang="ja-JP" dirty="0" smtClean="0"/>
              <a:t>1</a:t>
            </a:r>
            <a:r>
              <a:rPr lang="ja-JP" altLang="en-US" dirty="0" smtClean="0"/>
              <a:t>回限り／定期的リリース／</a:t>
            </a:r>
            <a:r>
              <a:rPr lang="en-US" altLang="ja-JP" dirty="0" smtClean="0"/>
              <a:t>API</a:t>
            </a:r>
            <a:r>
              <a:rPr lang="ja-JP" altLang="en-US" dirty="0" smtClean="0"/>
              <a:t>提供</a:t>
            </a:r>
          </a:p>
          <a:p>
            <a:r>
              <a:rPr lang="ja-JP" altLang="en-US" dirty="0" smtClean="0"/>
              <a:t>法的関係（ライセンス・プライバシ）</a:t>
            </a:r>
          </a:p>
          <a:p>
            <a:pPr lvl="1"/>
            <a:r>
              <a:rPr lang="ja-JP" altLang="en-US" dirty="0" smtClean="0"/>
              <a:t>オープンデータ</a:t>
            </a:r>
            <a:r>
              <a:rPr lang="ja-JP" altLang="en-US" dirty="0"/>
              <a:t>と</a:t>
            </a:r>
            <a:r>
              <a:rPr lang="ja-JP" altLang="en-US" dirty="0" smtClean="0"/>
              <a:t>して公開できるか／権利は明確</a:t>
            </a:r>
            <a:r>
              <a:rPr lang="ja-JP" altLang="en-US" dirty="0" smtClean="0"/>
              <a:t>か</a:t>
            </a:r>
          </a:p>
          <a:p>
            <a:pPr lvl="2"/>
            <a:r>
              <a:rPr lang="en-US" altLang="ja-JP" dirty="0" smtClean="0"/>
              <a:t>Yes</a:t>
            </a:r>
            <a:r>
              <a:rPr lang="ja-JP" altLang="en-US" dirty="0" smtClean="0"/>
              <a:t>／</a:t>
            </a:r>
            <a:r>
              <a:rPr lang="en-US" altLang="ja-JP" dirty="0" smtClean="0"/>
              <a:t>No</a:t>
            </a:r>
            <a:r>
              <a:rPr lang="ja-JP" altLang="en-US" dirty="0" smtClean="0"/>
              <a:t>／不明／複雑すぎて</a:t>
            </a:r>
            <a:r>
              <a:rPr lang="ja-JP" altLang="en-US" dirty="0"/>
              <a:t>説明できない。</a:t>
            </a:r>
            <a:endParaRPr lang="ja-JP" altLang="en-US" dirty="0" smtClean="0"/>
          </a:p>
          <a:p>
            <a:pPr lvl="1"/>
            <a:r>
              <a:rPr lang="en-US" altLang="ja-JP" dirty="0" smtClean="0"/>
              <a:t>rights statement</a:t>
            </a:r>
            <a:r>
              <a:rPr lang="ja-JP" altLang="en-US" dirty="0" smtClean="0"/>
              <a:t>を宣言している</a:t>
            </a:r>
            <a:r>
              <a:rPr lang="en-US" altLang="ja-JP" dirty="0" smtClean="0"/>
              <a:t>URL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人々がこの</a:t>
            </a:r>
            <a:r>
              <a:rPr lang="ja-JP" altLang="en-US" dirty="0" smtClean="0"/>
              <a:t>データをオープンデータとして利用</a:t>
            </a:r>
            <a:r>
              <a:rPr lang="ja-JP" altLang="en-US" dirty="0"/>
              <a:t>できるライセンスが存在する</a:t>
            </a:r>
            <a:r>
              <a:rPr lang="ja-JP" altLang="en-US" dirty="0" smtClean="0"/>
              <a:t>か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著作権を誰が持っているか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なし／単一の個人・団体／複数の個人・団体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このデータから個人が識別できるか</a:t>
            </a:r>
          </a:p>
          <a:p>
            <a:pPr lvl="1"/>
            <a:endParaRPr lang="en-US" altLang="ja-JP" dirty="0" smtClean="0"/>
          </a:p>
          <a:p>
            <a:pPr lvl="1"/>
            <a:endParaRPr lang="ja-JP" altLang="en-US" dirty="0" smtClean="0"/>
          </a:p>
          <a:p>
            <a:pPr marL="355600" lvl="1" indent="0">
              <a:buNone/>
            </a:pP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実用性</a:t>
            </a:r>
          </a:p>
          <a:p>
            <a:pPr lvl="1"/>
            <a:r>
              <a:rPr kumimoji="1" lang="ja-JP" altLang="en-US" dirty="0" smtClean="0"/>
              <a:t>そのデータに対してホームページ（主たる</a:t>
            </a:r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サイト）からリンクされているか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（データカタログ等の）目録に掲載されているか</a:t>
            </a:r>
          </a:p>
          <a:p>
            <a:pPr lvl="1"/>
            <a:r>
              <a:rPr lang="ja-JP" altLang="en-US" dirty="0"/>
              <a:t>出版物等</a:t>
            </a:r>
            <a:r>
              <a:rPr lang="ja-JP" altLang="en-US" dirty="0" smtClean="0"/>
              <a:t>からそのデータが参照されているか</a:t>
            </a:r>
          </a:p>
          <a:p>
            <a:pPr lvl="1"/>
            <a:r>
              <a:rPr kumimoji="1" lang="ja-JP" altLang="en-US" dirty="0" smtClean="0"/>
              <a:t>その</a:t>
            </a:r>
            <a:r>
              <a:rPr kumimoji="1" lang="ja-JP" altLang="en-US" dirty="0"/>
              <a:t>データ</a:t>
            </a:r>
            <a:r>
              <a:rPr kumimoji="1" lang="ja-JP" altLang="en-US" dirty="0" smtClean="0"/>
              <a:t>は最新か古く</a:t>
            </a:r>
            <a:r>
              <a:rPr kumimoji="1" lang="ja-JP" altLang="en-US" dirty="0" smtClean="0"/>
              <a:t>なるか</a:t>
            </a:r>
          </a:p>
          <a:p>
            <a:pPr lvl="1"/>
            <a:r>
              <a:rPr lang="ja-JP" altLang="en-US" dirty="0"/>
              <a:t>データ</a:t>
            </a:r>
            <a:r>
              <a:rPr lang="ja-JP" altLang="en-US" dirty="0" smtClean="0"/>
              <a:t>の信頼性に</a:t>
            </a:r>
            <a:r>
              <a:rPr lang="ja-JP" altLang="en-US" dirty="0" smtClean="0"/>
              <a:t>ついて記載した</a:t>
            </a:r>
            <a:r>
              <a:rPr lang="en-US" altLang="ja-JP" dirty="0" smtClean="0"/>
              <a:t>URL</a:t>
            </a:r>
          </a:p>
          <a:p>
            <a:pPr lvl="1"/>
            <a:r>
              <a:rPr lang="ja-JP" altLang="en-US" dirty="0"/>
              <a:t>データの品質</a:t>
            </a:r>
            <a:r>
              <a:rPr lang="ja-JP" altLang="en-US" dirty="0" smtClean="0"/>
              <a:t>管理</a:t>
            </a:r>
            <a:r>
              <a:rPr lang="ja-JP" altLang="en-US" dirty="0"/>
              <a:t>プロセスに</a:t>
            </a:r>
            <a:r>
              <a:rPr lang="ja-JP" altLang="en-US" dirty="0" smtClean="0"/>
              <a:t>ついて記載された</a:t>
            </a:r>
            <a:r>
              <a:rPr lang="en-US" altLang="ja-JP" dirty="0" smtClean="0"/>
              <a:t>URL</a:t>
            </a:r>
          </a:p>
          <a:p>
            <a:pPr lvl="1"/>
            <a:r>
              <a:rPr lang="ja-JP" altLang="en-US" dirty="0"/>
              <a:t>いつでもアクセスできるか</a:t>
            </a:r>
          </a:p>
          <a:p>
            <a:pPr lvl="2"/>
            <a:r>
              <a:rPr lang="ja-JP" altLang="en-US" dirty="0"/>
              <a:t>オフサイトバックアップを取っているか</a:t>
            </a:r>
          </a:p>
          <a:p>
            <a:pPr lvl="1"/>
            <a:r>
              <a:rPr lang="ja-JP" altLang="en-US" dirty="0"/>
              <a:t>そのデータ</a:t>
            </a:r>
            <a:r>
              <a:rPr lang="ja-JP" altLang="en-US" dirty="0" smtClean="0"/>
              <a:t>はいつまで利用可能</a:t>
            </a:r>
            <a:r>
              <a:rPr lang="ja-JP" altLang="en-US" dirty="0"/>
              <a:t>か</a:t>
            </a:r>
            <a:r>
              <a:rPr lang="ja-JP" altLang="en-US" dirty="0" smtClean="0"/>
              <a:t>？</a:t>
            </a:r>
            <a:endParaRPr kumimoji="1" lang="ja-JP" altLang="en-US" dirty="0" smtClean="0"/>
          </a:p>
          <a:p>
            <a:pPr lvl="1"/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7</a:t>
            </a:fld>
            <a:endParaRPr lang="en-US" altLang="ja-JP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029041" y="6320353"/>
            <a:ext cx="58925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2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 https://certificates.theodi.org </a:t>
            </a:r>
            <a:r>
              <a:rPr kumimoji="1" lang="ja-JP" altLang="en-US" sz="12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に掲載されている、自己診断の質問文から抜粋</a:t>
            </a:r>
          </a:p>
        </p:txBody>
      </p:sp>
    </p:spTree>
    <p:extLst>
      <p:ext uri="{BB962C8B-B14F-4D97-AF65-F5344CB8AC3E}">
        <p14:creationId xmlns:p14="http://schemas.microsoft.com/office/powerpoint/2010/main" val="3413034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Open Data Certificate</a:t>
            </a:r>
            <a:r>
              <a:rPr lang="ja-JP" altLang="en-US" dirty="0"/>
              <a:t>における質問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kumimoji="1" lang="ja-JP" altLang="en-US" dirty="0" smtClean="0"/>
              <a:t>技術的情報（データ形式・信頼性）</a:t>
            </a:r>
          </a:p>
          <a:p>
            <a:pPr lvl="1"/>
            <a:r>
              <a:rPr lang="ja-JP" altLang="en-US" dirty="0" smtClean="0"/>
              <a:t>その</a:t>
            </a:r>
            <a:r>
              <a:rPr lang="ja-JP" altLang="en-US" dirty="0"/>
              <a:t>データ</a:t>
            </a:r>
            <a:r>
              <a:rPr lang="ja-JP" altLang="en-US" dirty="0"/>
              <a:t>にどこでどのようにアクセスする</a:t>
            </a:r>
            <a:r>
              <a:rPr lang="ja-JP" altLang="en-US" dirty="0" smtClean="0"/>
              <a:t>か。そのアクセス</a:t>
            </a:r>
            <a:r>
              <a:rPr lang="ja-JP" altLang="en-US" dirty="0" smtClean="0"/>
              <a:t>方法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そのデータは機械可読か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画像や表形式ソフト形式のデータでなく、</a:t>
            </a:r>
            <a:r>
              <a:rPr lang="en-US" altLang="ja-JP" dirty="0" smtClean="0"/>
              <a:t>CSV</a:t>
            </a:r>
            <a:r>
              <a:rPr lang="ja-JP" altLang="en-US" dirty="0" smtClean="0"/>
              <a:t>等で提供しているか</a:t>
            </a:r>
          </a:p>
          <a:p>
            <a:pPr lvl="1"/>
            <a:r>
              <a:rPr kumimoji="1" lang="ja-JP" altLang="en-US" dirty="0"/>
              <a:t>そのデータ</a:t>
            </a:r>
            <a:r>
              <a:rPr kumimoji="1" lang="ja-JP" altLang="en-US" dirty="0" smtClean="0"/>
              <a:t>は標準的・オープンなフォーマットで提供されているか</a:t>
            </a:r>
          </a:p>
          <a:p>
            <a:pPr lvl="2"/>
            <a:r>
              <a:rPr kumimoji="1" lang="ja-JP" altLang="en-US" dirty="0" smtClean="0"/>
              <a:t>たとえば</a:t>
            </a:r>
            <a:r>
              <a:rPr kumimoji="1" lang="en-US" altLang="ja-JP" dirty="0" smtClean="0"/>
              <a:t>XML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CSV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JSON</a:t>
            </a:r>
            <a:r>
              <a:rPr kumimoji="1" lang="ja-JP" altLang="en-US" dirty="0" smtClean="0"/>
              <a:t>など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公開しているデータの種類</a:t>
            </a:r>
          </a:p>
          <a:p>
            <a:pPr lvl="2"/>
            <a:r>
              <a:rPr lang="ja-JP" altLang="en-US" dirty="0"/>
              <a:t>人間が</a:t>
            </a:r>
            <a:r>
              <a:rPr lang="ja-JP" altLang="en-US" dirty="0" smtClean="0"/>
              <a:t>読む文書／統計データ／地理データ／その他構造化データ</a:t>
            </a:r>
          </a:p>
          <a:p>
            <a:pPr lvl="1"/>
            <a:r>
              <a:rPr kumimoji="1" lang="ja-JP" altLang="en-US" dirty="0"/>
              <a:t>永続的</a:t>
            </a:r>
            <a:r>
              <a:rPr kumimoji="1" lang="ja-JP" altLang="en-US" dirty="0" smtClean="0"/>
              <a:t>な</a:t>
            </a:r>
            <a:r>
              <a:rPr kumimoji="1" lang="en-US" altLang="ja-JP" dirty="0" smtClean="0"/>
              <a:t>ID</a:t>
            </a:r>
            <a:r>
              <a:rPr kumimoji="1" lang="ja-JP" altLang="en-US" dirty="0" smtClean="0"/>
              <a:t>があるか？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機械可読なデータの</a:t>
            </a:r>
            <a:r>
              <a:rPr lang="ja-JP" altLang="en-US" dirty="0"/>
              <a:t>取得先（どのようなデータをどこで取得して、どのような処理をしたかという由来、起源のデータ）を</a:t>
            </a:r>
            <a:r>
              <a:rPr kumimoji="1" lang="ja-JP" altLang="en-US" dirty="0" smtClean="0"/>
              <a:t>提供しているか</a:t>
            </a:r>
          </a:p>
          <a:p>
            <a:pPr lvl="1"/>
            <a:r>
              <a:rPr lang="ja-JP" altLang="en-US" dirty="0" smtClean="0"/>
              <a:t>データの</a:t>
            </a:r>
            <a:r>
              <a:rPr lang="ja-JP" altLang="en-US" dirty="0" smtClean="0"/>
              <a:t>提供元（</a:t>
            </a:r>
            <a:r>
              <a:rPr lang="ja-JP" altLang="en-US" dirty="0" smtClean="0"/>
              <a:t>取得</a:t>
            </a:r>
            <a:r>
              <a:rPr lang="ja-JP" altLang="en-US" dirty="0"/>
              <a:t>したデータが本当にそこで提供されたもの</a:t>
            </a:r>
            <a:r>
              <a:rPr lang="ja-JP" altLang="en-US" dirty="0" smtClean="0"/>
              <a:t>か／途中</a:t>
            </a:r>
            <a:r>
              <a:rPr lang="ja-JP" altLang="en-US" dirty="0"/>
              <a:t>で</a:t>
            </a:r>
            <a:r>
              <a:rPr lang="ja-JP" altLang="en-US" dirty="0" smtClean="0"/>
              <a:t>改ざんや偽データ</a:t>
            </a:r>
            <a:r>
              <a:rPr lang="ja-JP" altLang="en-US" dirty="0"/>
              <a:t>で置き換えられていない</a:t>
            </a:r>
            <a:r>
              <a:rPr lang="ja-JP" altLang="en-US" dirty="0" smtClean="0"/>
              <a:t>か）を検証</a:t>
            </a:r>
            <a:r>
              <a:rPr lang="ja-JP" altLang="en-US" dirty="0" smtClean="0"/>
              <a:t>する</a:t>
            </a:r>
            <a:r>
              <a:rPr lang="ja-JP" altLang="en-US" dirty="0" smtClean="0"/>
              <a:t>手段を提供している</a:t>
            </a:r>
            <a:r>
              <a:rPr lang="en-US" altLang="ja-JP" dirty="0" smtClean="0"/>
              <a:t>URL</a:t>
            </a:r>
            <a:endParaRPr kumimoji="1" lang="en-US" altLang="ja-JP" dirty="0" smtClean="0"/>
          </a:p>
          <a:p>
            <a:pPr lvl="2"/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kumimoji="1" lang="ja-JP" altLang="en-US" dirty="0" smtClean="0"/>
              <a:t>社会的な情報</a:t>
            </a:r>
          </a:p>
          <a:p>
            <a:pPr lvl="1"/>
            <a:r>
              <a:rPr lang="ja-JP" altLang="en-US" dirty="0"/>
              <a:t>そのデータに</a:t>
            </a:r>
            <a:r>
              <a:rPr lang="ja-JP" altLang="en-US" dirty="0" smtClean="0"/>
              <a:t>関する技術的解説文書の</a:t>
            </a:r>
            <a:r>
              <a:rPr lang="en-US" altLang="ja-JP" dirty="0" smtClean="0"/>
              <a:t>URL</a:t>
            </a:r>
          </a:p>
          <a:p>
            <a:pPr lvl="1"/>
            <a:r>
              <a:rPr lang="ja-JP" altLang="en-US" dirty="0"/>
              <a:t>そのデータ</a:t>
            </a:r>
            <a:r>
              <a:rPr lang="ja-JP" altLang="en-US" dirty="0" smtClean="0"/>
              <a:t>はスキーマやボキャブラリを利用しているか。</a:t>
            </a:r>
          </a:p>
          <a:p>
            <a:pPr lvl="1"/>
            <a:r>
              <a:rPr kumimoji="1" lang="ja-JP" altLang="en-US" dirty="0"/>
              <a:t>そのデータに</a:t>
            </a:r>
            <a:r>
              <a:rPr kumimoji="1" lang="ja-JP" altLang="en-US" dirty="0" smtClean="0"/>
              <a:t>はコード（分類・識別用の番号等）が使われているか</a:t>
            </a:r>
          </a:p>
          <a:p>
            <a:pPr lvl="1"/>
            <a:r>
              <a:rPr kumimoji="1" lang="ja-JP" altLang="en-US" dirty="0" smtClean="0"/>
              <a:t>そのデータに関する質問をする</a:t>
            </a:r>
            <a:r>
              <a:rPr lang="ja-JP" altLang="en-US" dirty="0" smtClean="0"/>
              <a:t>方法（問い合わせ先）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そのデータに</a:t>
            </a:r>
            <a:r>
              <a:rPr lang="ja-JP" altLang="en-US" dirty="0" smtClean="0"/>
              <a:t>対するフィードバックをするための</a:t>
            </a:r>
            <a:r>
              <a:rPr lang="en-US" altLang="ja-JP" dirty="0" smtClean="0"/>
              <a:t>URL</a:t>
            </a:r>
          </a:p>
          <a:p>
            <a:pPr lvl="1"/>
            <a:r>
              <a:rPr lang="ja-JP" altLang="en-US" dirty="0"/>
              <a:t>そのデータに</a:t>
            </a:r>
            <a:r>
              <a:rPr lang="ja-JP" altLang="en-US" dirty="0" smtClean="0"/>
              <a:t>関するプライバシに関する質問</a:t>
            </a:r>
            <a:r>
              <a:rPr lang="ja-JP" altLang="en-US" dirty="0"/>
              <a:t>をする</a:t>
            </a:r>
            <a:r>
              <a:rPr lang="ja-JP" altLang="en-US" dirty="0" smtClean="0"/>
              <a:t>ための</a:t>
            </a:r>
            <a:r>
              <a:rPr lang="ja-JP" altLang="en-US" dirty="0"/>
              <a:t>方法（</a:t>
            </a:r>
            <a:r>
              <a:rPr lang="ja-JP" altLang="en-US" dirty="0" smtClean="0"/>
              <a:t>問い合わせ先）</a:t>
            </a:r>
            <a:endParaRPr lang="en-US" altLang="ja-JP" dirty="0"/>
          </a:p>
          <a:p>
            <a:pPr lvl="1"/>
            <a:r>
              <a:rPr kumimoji="1" lang="ja-JP" altLang="en-US" dirty="0" smtClean="0"/>
              <a:t>そのデータを利用する人々と交流するためのソーシャルメディアを利用しているか</a:t>
            </a:r>
          </a:p>
          <a:p>
            <a:pPr lvl="1"/>
            <a:r>
              <a:rPr kumimoji="1" lang="ja-JP" altLang="en-US" dirty="0" smtClean="0"/>
              <a:t>そのデータについて議論するフォーラムや</a:t>
            </a:r>
            <a:r>
              <a:rPr kumimoji="1" lang="ja-JP" altLang="en-US" dirty="0" smtClean="0"/>
              <a:t>メーリングリストがあるか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そのデータについて積極的な議論</a:t>
            </a:r>
            <a:r>
              <a:rPr kumimoji="1" lang="ja-JP" altLang="en-US" smtClean="0"/>
              <a:t>する</a:t>
            </a:r>
            <a:r>
              <a:rPr lang="ja-JP" altLang="en-US"/>
              <a:t>コミュニティを育成する担当者が</a:t>
            </a:r>
            <a:r>
              <a:rPr lang="ja-JP" altLang="en-US"/>
              <a:t>いる</a:t>
            </a:r>
            <a:r>
              <a:rPr lang="ja-JP" altLang="en-US" smtClean="0"/>
              <a:t>か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データを利用するためのツールを示した</a:t>
            </a:r>
            <a:r>
              <a:rPr kumimoji="1" lang="en-US" altLang="ja-JP" dirty="0" smtClean="0"/>
              <a:t>URL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C6A59-D97A-40CC-8D04-C7788F30EB56}" type="slidenum">
              <a:rPr lang="ja-JP" altLang="en-US" smtClean="0"/>
              <a:pPr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01408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latin typeface="メイリオ" pitchFamily="50" charset="-128"/>
              </a:rPr>
              <a:t>評価指標に関する案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Open Data Certificate</a:t>
            </a:r>
            <a:r>
              <a:rPr kumimoji="1" lang="ja-JP" altLang="en-US" dirty="0" smtClean="0"/>
              <a:t>に記載されている評価指標に下記を加えてはどうか？</a:t>
            </a:r>
            <a:endParaRPr kumimoji="1" lang="en-US" altLang="ja-JP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kumimoji="1" lang="ja-JP" altLang="en-US" dirty="0" smtClean="0"/>
              <a:t>日本独自の指標</a:t>
            </a:r>
          </a:p>
          <a:p>
            <a:pPr marL="698500" lvl="1" indent="-342900">
              <a:buFont typeface="+mj-lt"/>
              <a:buAutoNum type="arabicPeriod"/>
            </a:pPr>
            <a:r>
              <a:rPr lang="ja-JP" altLang="en-US" dirty="0" smtClean="0"/>
              <a:t>データを提供する言語</a:t>
            </a:r>
          </a:p>
          <a:p>
            <a:pPr lvl="2"/>
            <a:r>
              <a:rPr lang="ja-JP" altLang="en-US" dirty="0" smtClean="0"/>
              <a:t>国際的なオープンデータ化を目指すならば、多言語（少なくとも英語）のデータが必要がある。</a:t>
            </a:r>
          </a:p>
          <a:p>
            <a:pPr lvl="2"/>
            <a:r>
              <a:rPr lang="ja-JP" altLang="en-US" dirty="0" smtClean="0"/>
              <a:t>従って、「多言語（少なくとも英語）のデータがあるか？」という指標が必要ではないか。</a:t>
            </a:r>
          </a:p>
          <a:p>
            <a:pPr marL="698500" lvl="1" indent="-342900">
              <a:buFont typeface="+mj-lt"/>
              <a:buAutoNum type="arabicPeriod"/>
            </a:pPr>
            <a:r>
              <a:rPr lang="ja-JP" altLang="en-US" dirty="0"/>
              <a:t>文字</a:t>
            </a:r>
            <a:r>
              <a:rPr lang="ja-JP" altLang="en-US" dirty="0" smtClean="0"/>
              <a:t>コードの問題</a:t>
            </a:r>
          </a:p>
          <a:p>
            <a:pPr lvl="2"/>
            <a:r>
              <a:rPr lang="ja-JP" altLang="en-US" dirty="0" smtClean="0"/>
              <a:t>日本語を記述する文字コードには、</a:t>
            </a:r>
            <a:r>
              <a:rPr lang="en-US" altLang="ja-JP" dirty="0" smtClean="0"/>
              <a:t>ISO-2022-JP(JIS)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Shift-JIS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EUC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UTF-8</a:t>
            </a:r>
            <a:r>
              <a:rPr lang="ja-JP" altLang="en-US" dirty="0" smtClean="0"/>
              <a:t>など複数存在する。</a:t>
            </a:r>
          </a:p>
          <a:p>
            <a:pPr lvl="3"/>
            <a:r>
              <a:rPr lang="ja-JP" altLang="en-US" dirty="0" smtClean="0"/>
              <a:t>これらが明記されていなければ、機械はデータを解読できない。</a:t>
            </a:r>
          </a:p>
          <a:p>
            <a:pPr lvl="3"/>
            <a:r>
              <a:rPr lang="en-US" altLang="ja-JP" dirty="0" smtClean="0"/>
              <a:t>JSON</a:t>
            </a:r>
            <a:r>
              <a:rPr lang="ja-JP" altLang="en-US" dirty="0" smtClean="0"/>
              <a:t>や</a:t>
            </a:r>
            <a:r>
              <a:rPr lang="en-US" altLang="ja-JP" dirty="0" smtClean="0"/>
              <a:t>Simple Data Format</a:t>
            </a:r>
            <a:r>
              <a:rPr lang="ja-JP" altLang="en-US" dirty="0" smtClean="0"/>
              <a:t>など他の規格との整合性を考慮すると、データは</a:t>
            </a:r>
            <a:r>
              <a:rPr lang="en-US" altLang="ja-JP" dirty="0" smtClean="0"/>
              <a:t>UTF-8</a:t>
            </a:r>
            <a:r>
              <a:rPr lang="ja-JP" altLang="en-US" dirty="0" err="1" smtClean="0"/>
              <a:t>で提</a:t>
            </a:r>
            <a:r>
              <a:rPr lang="ja-JP" altLang="en-US" dirty="0" smtClean="0"/>
              <a:t>供されることが望ましい。</a:t>
            </a:r>
          </a:p>
          <a:p>
            <a:pPr lvl="2"/>
            <a:r>
              <a:rPr lang="ja-JP" altLang="en-US" dirty="0" smtClean="0"/>
              <a:t>従って、「データを提供する文字コードが明記されているか」「</a:t>
            </a:r>
            <a:r>
              <a:rPr lang="en-US" altLang="ja-JP" dirty="0" smtClean="0"/>
              <a:t>UTF-8</a:t>
            </a:r>
            <a:r>
              <a:rPr lang="ja-JP" altLang="en-US" dirty="0" smtClean="0"/>
              <a:t>を利用しているか」という指標が必要ではないか。</a:t>
            </a:r>
          </a:p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機械可読</a:t>
            </a:r>
            <a:r>
              <a:rPr lang="ja-JP" altLang="en-US" dirty="0" smtClean="0"/>
              <a:t>性に関して</a:t>
            </a:r>
          </a:p>
          <a:p>
            <a:pPr lvl="1"/>
            <a:r>
              <a:rPr kumimoji="1" lang="ja-JP" altLang="en-US" dirty="0" smtClean="0"/>
              <a:t>機械可読に関する指標は、</a:t>
            </a:r>
            <a:r>
              <a:rPr lang="ja-JP" altLang="en-US" dirty="0" smtClean="0"/>
              <a:t>「</a:t>
            </a:r>
            <a:r>
              <a:rPr lang="ja-JP" altLang="en-US" dirty="0"/>
              <a:t>オープンデータ化のための技術ガイド</a:t>
            </a:r>
            <a:r>
              <a:rPr lang="ja-JP" altLang="en-US" dirty="0" smtClean="0"/>
              <a:t>」の方が詳しい。</a:t>
            </a:r>
          </a:p>
          <a:p>
            <a:pPr lvl="1"/>
            <a:r>
              <a:rPr lang="ja-JP" altLang="en-US" dirty="0"/>
              <a:t>「オープンデータ化のための技術ガイド</a:t>
            </a:r>
            <a:r>
              <a:rPr lang="ja-JP" altLang="en-US" dirty="0" smtClean="0"/>
              <a:t>」を満たしている項目数は、機械可読性をはかる指標にならないか。</a:t>
            </a:r>
          </a:p>
          <a:p>
            <a:pPr eaLnBrk="1" hangingPunct="1"/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773668"/>
      </p:ext>
    </p:extLst>
  </p:cSld>
  <p:clrMapOvr>
    <a:masterClrMapping/>
  </p:clrMapOvr>
</p:sld>
</file>

<file path=ppt/theme/theme1.xml><?xml version="1.0" encoding="utf-8"?>
<a:theme xmlns:a="http://schemas.openxmlformats.org/drawingml/2006/main" name="SUPER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1492</Words>
  <Application>Microsoft Office PowerPoint</Application>
  <PresentationFormat>A4 210 x 297 mm</PresentationFormat>
  <Paragraphs>133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SUPERP</vt:lpstr>
      <vt:lpstr>オープンデータ流通推進コンソーシアム オープンデータ化の評価指標案</vt:lpstr>
      <vt:lpstr>背景</vt:lpstr>
      <vt:lpstr>既存のオープンデータ指標</vt:lpstr>
      <vt:lpstr>Open Data Index</vt:lpstr>
      <vt:lpstr>Open Data Barometer</vt:lpstr>
      <vt:lpstr>Open Data Certificate</vt:lpstr>
      <vt:lpstr>Open Data Certificateにおける質問</vt:lpstr>
      <vt:lpstr>Open Data Certificateにおける質問</vt:lpstr>
      <vt:lpstr>評価指標に関する案</vt:lpstr>
      <vt:lpstr>PowerPoint プレゼンテーション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2013-01-10T00:12:03Z</dcterms:created>
  <dcterms:modified xsi:type="dcterms:W3CDTF">2014-02-11T08:31:25Z</dcterms:modified>
</cp:coreProperties>
</file>