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30"/>
  </p:notesMasterIdLst>
  <p:handoutMasterIdLst>
    <p:handoutMasterId r:id="rId31"/>
  </p:handoutMasterIdLst>
  <p:sldIdLst>
    <p:sldId id="257" r:id="rId2"/>
    <p:sldId id="285" r:id="rId3"/>
    <p:sldId id="265" r:id="rId4"/>
    <p:sldId id="266" r:id="rId5"/>
    <p:sldId id="268" r:id="rId6"/>
    <p:sldId id="269" r:id="rId7"/>
    <p:sldId id="267" r:id="rId8"/>
    <p:sldId id="278" r:id="rId9"/>
    <p:sldId id="270" r:id="rId10"/>
    <p:sldId id="279" r:id="rId11"/>
    <p:sldId id="280" r:id="rId12"/>
    <p:sldId id="281" r:id="rId13"/>
    <p:sldId id="272" r:id="rId14"/>
    <p:sldId id="273" r:id="rId15"/>
    <p:sldId id="274" r:id="rId16"/>
    <p:sldId id="276" r:id="rId17"/>
    <p:sldId id="288" r:id="rId18"/>
    <p:sldId id="289" r:id="rId19"/>
    <p:sldId id="290" r:id="rId20"/>
    <p:sldId id="292" r:id="rId21"/>
    <p:sldId id="293" r:id="rId22"/>
    <p:sldId id="282" r:id="rId23"/>
    <p:sldId id="275" r:id="rId24"/>
    <p:sldId id="277" r:id="rId25"/>
    <p:sldId id="283" r:id="rId26"/>
    <p:sldId id="291" r:id="rId27"/>
    <p:sldId id="284" r:id="rId28"/>
    <p:sldId id="264" r:id="rId29"/>
  </p:sldIdLst>
  <p:sldSz cx="9906000" cy="6858000" type="A4"/>
  <p:notesSz cx="6807200" cy="994568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521415D9-36F7-43E2-AB2F-B90AF26B5E84}">
      <p14:sectionLst xmlns:p14="http://schemas.microsoft.com/office/powerpoint/2010/main">
        <p14:section name="既定のセクション" id="{A216469E-EC6C-40AC-A117-E342A30599F9}">
          <p14:sldIdLst>
            <p14:sldId id="257"/>
            <p14:sldId id="285"/>
            <p14:sldId id="265"/>
            <p14:sldId id="266"/>
            <p14:sldId id="268"/>
            <p14:sldId id="269"/>
            <p14:sldId id="267"/>
            <p14:sldId id="278"/>
            <p14:sldId id="270"/>
            <p14:sldId id="279"/>
            <p14:sldId id="280"/>
            <p14:sldId id="281"/>
            <p14:sldId id="272"/>
            <p14:sldId id="273"/>
            <p14:sldId id="274"/>
            <p14:sldId id="276"/>
            <p14:sldId id="288"/>
            <p14:sldId id="289"/>
            <p14:sldId id="290"/>
            <p14:sldId id="292"/>
            <p14:sldId id="293"/>
            <p14:sldId id="282"/>
            <p14:sldId id="275"/>
            <p14:sldId id="277"/>
            <p14:sldId id="283"/>
            <p14:sldId id="291"/>
            <p14:sldId id="284"/>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82" autoAdjust="0"/>
    <p:restoredTop sz="99486" autoAdjust="0"/>
  </p:normalViewPr>
  <p:slideViewPr>
    <p:cSldViewPr>
      <p:cViewPr varScale="1">
        <p:scale>
          <a:sx n="76" d="100"/>
          <a:sy n="76" d="100"/>
        </p:scale>
        <p:origin x="-336" y="-96"/>
      </p:cViewPr>
      <p:guideLst>
        <p:guide orient="horz" pos="4180"/>
        <p:guide pos="5984"/>
      </p:guideLst>
    </p:cSldViewPr>
  </p:slideViewPr>
  <p:outlineViewPr>
    <p:cViewPr>
      <p:scale>
        <a:sx n="33" d="100"/>
        <a:sy n="33" d="100"/>
      </p:scale>
      <p:origin x="24" y="13734"/>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51499"/>
            <a:ext cx="2946945" cy="494196"/>
          </a:xfrm>
          <a:prstGeom prst="rect">
            <a:avLst/>
          </a:prstGeom>
          <a:noFill/>
          <a:ln w="9525">
            <a:noFill/>
            <a:miter lim="800000"/>
            <a:headEnd/>
            <a:tailEnd/>
          </a:ln>
          <a:effectLst/>
        </p:spPr>
        <p:txBody>
          <a:bodyPr vert="horz" wrap="square" lIns="95522" tIns="47763" rIns="95522" bIns="47763" numCol="1" anchor="b" anchorCtr="0" compatLnSpc="1">
            <a:prstTxWarp prst="textNoShape">
              <a:avLst/>
            </a:prstTxWarp>
          </a:bodyPr>
          <a:lstStyle>
            <a:lvl1pPr algn="r" defTabSz="95576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2" y="3"/>
            <a:ext cx="2946945" cy="494196"/>
          </a:xfrm>
          <a:prstGeom prst="rect">
            <a:avLst/>
          </a:prstGeom>
          <a:noFill/>
          <a:ln w="12700" cap="sq">
            <a:noFill/>
            <a:miter lim="800000"/>
            <a:headEnd type="none" w="sm" len="sm"/>
            <a:tailEnd type="none" w="sm" len="sm"/>
          </a:ln>
          <a:effectLst/>
        </p:spPr>
        <p:txBody>
          <a:bodyPr vert="horz" wrap="none" lIns="95522" tIns="47763" rIns="95522" bIns="47763" numCol="1" anchor="ctr" anchorCtr="0" compatLnSpc="1">
            <a:prstTxWarp prst="textNoShape">
              <a:avLst/>
            </a:prstTxWarp>
          </a:bodyPr>
          <a:lstStyle>
            <a:lvl1pPr algn="l" defTabSz="95576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4196"/>
          </a:xfrm>
          <a:prstGeom prst="rect">
            <a:avLst/>
          </a:prstGeom>
          <a:noFill/>
          <a:ln w="12700" cap="sq">
            <a:noFill/>
            <a:miter lim="800000"/>
            <a:headEnd type="none" w="sm" len="sm"/>
            <a:tailEnd type="none" w="sm" len="sm"/>
          </a:ln>
          <a:effectLst/>
        </p:spPr>
        <p:txBody>
          <a:bodyPr vert="horz" wrap="none" lIns="95522" tIns="47763" rIns="95522" bIns="47763" numCol="1" anchor="ctr" anchorCtr="0" compatLnSpc="1">
            <a:prstTxWarp prst="textNoShape">
              <a:avLst/>
            </a:prstTxWarp>
          </a:bodyPr>
          <a:lstStyle>
            <a:lvl1pPr algn="r" defTabSz="95576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8025" y="744538"/>
            <a:ext cx="5391150" cy="373380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4209"/>
            <a:ext cx="4989714" cy="4477105"/>
          </a:xfrm>
          <a:prstGeom prst="rect">
            <a:avLst/>
          </a:prstGeom>
          <a:noFill/>
          <a:ln w="12700" cap="sq">
            <a:noFill/>
            <a:miter lim="800000"/>
            <a:headEnd type="none" w="sm" len="sm"/>
            <a:tailEnd type="none" w="sm" len="sm"/>
          </a:ln>
          <a:effectLst/>
        </p:spPr>
        <p:txBody>
          <a:bodyPr vert="horz" wrap="none" lIns="95522" tIns="47763" rIns="95522" bIns="47763"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2" y="9451499"/>
            <a:ext cx="2946945" cy="494196"/>
          </a:xfrm>
          <a:prstGeom prst="rect">
            <a:avLst/>
          </a:prstGeom>
          <a:noFill/>
          <a:ln w="12700" cap="sq">
            <a:noFill/>
            <a:miter lim="800000"/>
            <a:headEnd type="none" w="sm" len="sm"/>
            <a:tailEnd type="none" w="sm" len="sm"/>
          </a:ln>
          <a:effectLst/>
        </p:spPr>
        <p:txBody>
          <a:bodyPr vert="horz" wrap="none" lIns="95522" tIns="47763" rIns="95522" bIns="47763" numCol="1" anchor="b" anchorCtr="0" compatLnSpc="1">
            <a:prstTxWarp prst="textNoShape">
              <a:avLst/>
            </a:prstTxWarp>
          </a:bodyPr>
          <a:lstStyle>
            <a:lvl1pPr algn="l" defTabSz="95576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51499"/>
            <a:ext cx="2946945" cy="494196"/>
          </a:xfrm>
          <a:prstGeom prst="rect">
            <a:avLst/>
          </a:prstGeom>
          <a:noFill/>
          <a:ln w="12700" cap="sq">
            <a:noFill/>
            <a:miter lim="800000"/>
            <a:headEnd type="none" w="sm" len="sm"/>
            <a:tailEnd type="none" w="sm" len="sm"/>
          </a:ln>
          <a:effectLst/>
        </p:spPr>
        <p:txBody>
          <a:bodyPr vert="horz" wrap="none" lIns="95522" tIns="47763" rIns="95522" bIns="47763" numCol="1" anchor="b" anchorCtr="0" compatLnSpc="1">
            <a:prstTxWarp prst="textNoShape">
              <a:avLst/>
            </a:prstTxWarp>
          </a:bodyPr>
          <a:lstStyle>
            <a:lvl1pPr algn="r" defTabSz="95576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989995" y="5134039"/>
            <a:ext cx="6419106" cy="437233"/>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400">
                <a:solidFill>
                  <a:schemeClr val="bg2">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a:t>
            </a:r>
            <a:r>
              <a:rPr lang="en-US" altLang="ja-JP" dirty="0"/>
              <a:t> </a:t>
            </a:r>
            <a:r>
              <a:rPr lang="ja-JP" altLang="en-US" dirty="0"/>
              <a:t>サブタイトルの書式設定</a:t>
            </a:r>
          </a:p>
        </p:txBody>
      </p:sp>
      <p:sp>
        <p:nvSpPr>
          <p:cNvPr id="1914885" name="Rectangle 5"/>
          <p:cNvSpPr>
            <a:spLocks noGrp="1" noChangeArrowheads="1"/>
          </p:cNvSpPr>
          <p:nvPr>
            <p:ph type="ctrTitle" sz="quarter"/>
          </p:nvPr>
        </p:nvSpPr>
        <p:spPr>
          <a:xfrm>
            <a:off x="2971800" y="3035389"/>
            <a:ext cx="6359403"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dirty="0"/>
              <a:t>マスタ</a:t>
            </a:r>
            <a:r>
              <a:rPr lang="en-US" altLang="ja-JP" dirty="0"/>
              <a:t> </a:t>
            </a:r>
            <a:r>
              <a:rPr lang="ja-JP" altLang="en-US" dirty="0"/>
              <a:t>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rgbClr val="1F497D"/>
          </a:solidFill>
          <a:ln w="38100" cap="sq" cmpd="sng" algn="ctr">
            <a:solidFill>
              <a:srgbClr val="1F497D"/>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95441" y="1021902"/>
            <a:ext cx="8307732" cy="2139643"/>
          </a:xfrm>
        </p:spPr>
        <p:txBody>
          <a:bodyPr/>
          <a:lstStyle>
            <a:lvl1pPr algn="ctr">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895441" y="3589473"/>
            <a:ext cx="8307732" cy="2343585"/>
          </a:xfrm>
        </p:spPr>
        <p:txBody>
          <a:bodyPr anchor="ctr"/>
          <a:lstStyle>
            <a:lvl1pPr marL="0" indent="0" algn="ctr">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Rectangle 15"/>
          <p:cNvSpPr>
            <a:spLocks noChangeArrowheads="1"/>
          </p:cNvSpPr>
          <p:nvPr userDrawn="1"/>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322775"/>
            <a:ext cx="9183247" cy="1196877"/>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2733616"/>
            <a:ext cx="9182040" cy="3677511"/>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17155" y="6638448"/>
            <a:ext cx="403753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defRPr/>
            </a:pPr>
            <a:r>
              <a:rPr lang="en-US" altLang="ja-JP" sz="1000" b="1" dirty="0" smtClean="0">
                <a:solidFill>
                  <a:srgbClr val="353535"/>
                </a:solidFill>
                <a:latin typeface="Arial" charset="0"/>
              </a:rPr>
              <a:t>© 2014 Open Data Promotion Consortium</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702" r:id="rId4"/>
    <p:sldLayoutId id="2147483674" r:id="rId5"/>
    <p:sldLayoutId id="2147483689" r:id="rId6"/>
    <p:sldLayoutId id="2147483705" r:id="rId7"/>
    <p:sldLayoutId id="2147483676" r:id="rId8"/>
    <p:sldLayoutId id="2147483677" r:id="rId9"/>
    <p:sldLayoutId id="2147483684" r:id="rId10"/>
  </p:sldLayoutIdLst>
  <p:hf hdr="0" ftr="0" dt="0"/>
  <p:txStyles>
    <p:titleStyle>
      <a:lvl1pPr algn="l" defTabSz="972616" rtl="0" eaLnBrk="0" fontAlgn="base" hangingPunct="0">
        <a:spcBef>
          <a:spcPct val="0"/>
        </a:spcBef>
        <a:spcAft>
          <a:spcPct val="0"/>
        </a:spcAft>
        <a:defRPr kumimoji="1" sz="2600" baseline="0">
          <a:solidFill>
            <a:schemeClr val="bg2">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0" fontAlgn="base" hangingPunct="0">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0" fontAlgn="base" hangingPunct="0">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0" fontAlgn="base" hangingPunct="0">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0" fontAlgn="base" hangingPunct="0">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989995" y="5134039"/>
            <a:ext cx="6419106" cy="683454"/>
          </a:xfrm>
        </p:spPr>
        <p:txBody>
          <a:bodyPr/>
          <a:lstStyle/>
          <a:p>
            <a:r>
              <a:rPr lang="en-US" altLang="ja-JP" sz="2000" smtClean="0">
                <a:latin typeface="ヒラギノ角ゴ ProN W6" pitchFamily="34" charset="-128"/>
                <a:ea typeface="ヒラギノ角ゴ ProN W6" pitchFamily="34" charset="-128"/>
              </a:rPr>
              <a:t>2014.02.14</a:t>
            </a:r>
            <a:r>
              <a:rPr lang="ja-JP" altLang="en-US" sz="2000" dirty="0" smtClean="0">
                <a:latin typeface="ヒラギノ角ゴ ProN W6" pitchFamily="34" charset="-128"/>
                <a:ea typeface="ヒラギノ角ゴ ProN W6" pitchFamily="34" charset="-128"/>
              </a:rPr>
              <a:t/>
            </a:r>
            <a:br>
              <a:rPr lang="ja-JP" altLang="en-US" sz="2000" dirty="0" smtClean="0">
                <a:latin typeface="ヒラギノ角ゴ ProN W6" pitchFamily="34" charset="-128"/>
                <a:ea typeface="ヒラギノ角ゴ ProN W6" pitchFamily="34" charset="-128"/>
              </a:rPr>
            </a:br>
            <a:r>
              <a:rPr lang="ja-JP" altLang="en-US" sz="2000" dirty="0" smtClean="0">
                <a:latin typeface="ヒラギノ角ゴ ProN W6" pitchFamily="34" charset="-128"/>
                <a:ea typeface="ヒラギノ角ゴ ProN W6" pitchFamily="34" charset="-128"/>
              </a:rPr>
              <a:t>オープンデータ流通推進コンソーシアム 事務局</a:t>
            </a:r>
            <a:endParaRPr lang="en-US" altLang="ja-JP" sz="2000" dirty="0" smtClean="0">
              <a:latin typeface="ヒラギノ角ゴ ProN W6" pitchFamily="34" charset="-128"/>
              <a:ea typeface="ヒラギノ角ゴ ProN W6" pitchFamily="34" charset="-128"/>
            </a:endParaRPr>
          </a:p>
        </p:txBody>
      </p:sp>
      <p:sp>
        <p:nvSpPr>
          <p:cNvPr id="3" name="タイトル 2"/>
          <p:cNvSpPr>
            <a:spLocks noGrp="1"/>
          </p:cNvSpPr>
          <p:nvPr>
            <p:ph type="ctrTitle" sz="quarter"/>
          </p:nvPr>
        </p:nvSpPr>
        <p:spPr>
          <a:xfrm>
            <a:off x="2971800" y="2870978"/>
            <a:ext cx="6427985" cy="1422118"/>
          </a:xfrm>
        </p:spPr>
        <p:txBody>
          <a:bodyPr/>
          <a:lstStyle/>
          <a:p>
            <a:r>
              <a:rPr lang="ja-JP" altLang="en-US" sz="2400" dirty="0" smtClean="0">
                <a:latin typeface="メイリオ" pitchFamily="50" charset="-128"/>
                <a:ea typeface="メイリオ" pitchFamily="50" charset="-128"/>
                <a:cs typeface="メイリオ" pitchFamily="50" charset="-128"/>
              </a:rPr>
              <a:t>オープンデータ流通推進コンソーシアム</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情報流通連携基盤外部仕様書の</a:t>
            </a:r>
            <a:br>
              <a:rPr lang="ja-JP" altLang="en-US"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改訂案</a:t>
            </a:r>
            <a:endParaRPr lang="ja-JP" altLang="en-US" dirty="0">
              <a:latin typeface="メイリオ" pitchFamily="50" charset="-128"/>
              <a:ea typeface="メイリオ" pitchFamily="50" charset="-128"/>
              <a:cs typeface="メイリオ" pitchFamily="50" charset="-128"/>
            </a:endParaRPr>
          </a:p>
        </p:txBody>
      </p:sp>
      <p:pic>
        <p:nvPicPr>
          <p:cNvPr id="5" name="図 4"/>
          <p:cNvPicPr>
            <a:picLocks noChangeAspect="1"/>
          </p:cNvPicPr>
          <p:nvPr/>
        </p:nvPicPr>
        <p:blipFill>
          <a:blip r:embed="rId2" cstate="print"/>
          <a:stretch>
            <a:fillRect/>
          </a:stretch>
        </p:blipFill>
        <p:spPr>
          <a:xfrm>
            <a:off x="381000" y="1447800"/>
            <a:ext cx="2286000" cy="2097740"/>
          </a:xfrm>
          <a:prstGeom prst="rect">
            <a:avLst/>
          </a:prstGeom>
        </p:spPr>
      </p:pic>
      <p:sp>
        <p:nvSpPr>
          <p:cNvPr id="7" name="テキスト ボックス 6"/>
          <p:cNvSpPr txBox="1"/>
          <p:nvPr/>
        </p:nvSpPr>
        <p:spPr>
          <a:xfrm>
            <a:off x="3048000" y="1981200"/>
            <a:ext cx="6858000" cy="369332"/>
          </a:xfrm>
          <a:prstGeom prst="rect">
            <a:avLst/>
          </a:prstGeom>
          <a:solidFill>
            <a:schemeClr val="bg1"/>
          </a:solidFill>
          <a:ln>
            <a:solidFill>
              <a:srgbClr val="1F497D"/>
            </a:solidFill>
          </a:ln>
        </p:spPr>
        <p:txBody>
          <a:bodyPr wrap="square" rtlCol="0">
            <a:spAutoFit/>
          </a:bodyPr>
          <a:lstStyle/>
          <a:p>
            <a:pPr algn="l"/>
            <a:r>
              <a:rPr kumimoji="1" lang="ja-JP" altLang="en-US" dirty="0" smtClean="0">
                <a:latin typeface="ヒラギノ角ゴ ProN W6"/>
                <a:ea typeface="ヒラギノ角ゴ ProN W6"/>
                <a:cs typeface="ヒラギノ角ゴ ProN W6"/>
              </a:rPr>
              <a:t>平成</a:t>
            </a:r>
            <a:r>
              <a:rPr kumimoji="1" lang="en-US" altLang="ja-JP" dirty="0" smtClean="0">
                <a:latin typeface="ヒラギノ角ゴ ProN W6"/>
                <a:ea typeface="ヒラギノ角ゴ ProN W6"/>
                <a:cs typeface="ヒラギノ角ゴ ProN W6"/>
              </a:rPr>
              <a:t>25</a:t>
            </a:r>
            <a:r>
              <a:rPr kumimoji="1" lang="ja-JP" altLang="en-US" dirty="0">
                <a:latin typeface="ヒラギノ角ゴ ProN W6"/>
                <a:ea typeface="ヒラギノ角ゴ ProN W6"/>
                <a:cs typeface="ヒラギノ角ゴ ProN W6"/>
              </a:rPr>
              <a:t>年度</a:t>
            </a:r>
            <a:r>
              <a:rPr kumimoji="1" lang="ja-JP" altLang="en-US" dirty="0" smtClean="0">
                <a:latin typeface="ヒラギノ角ゴ ProN W6"/>
                <a:ea typeface="ヒラギノ角ゴ ProN W6"/>
                <a:cs typeface="ヒラギノ角ゴ ProN W6"/>
              </a:rPr>
              <a:t>技術委員会</a:t>
            </a:r>
          </a:p>
        </p:txBody>
      </p:sp>
      <p:sp>
        <p:nvSpPr>
          <p:cNvPr id="8" name="Text Box 785"/>
          <p:cNvSpPr txBox="1">
            <a:spLocks noChangeArrowheads="1"/>
          </p:cNvSpPr>
          <p:nvPr/>
        </p:nvSpPr>
        <p:spPr bwMode="auto">
          <a:xfrm>
            <a:off x="8755694" y="195513"/>
            <a:ext cx="1058430" cy="276999"/>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r>
              <a:rPr lang="ja-JP" altLang="en-US" dirty="0" smtClean="0">
                <a:solidFill>
                  <a:schemeClr val="bg2"/>
                </a:solidFill>
              </a:rPr>
              <a:t>資料</a:t>
            </a:r>
            <a:r>
              <a:rPr lang="en-US" altLang="ja-JP" dirty="0" smtClean="0">
                <a:solidFill>
                  <a:schemeClr val="bg2"/>
                </a:solidFill>
              </a:rPr>
              <a:t>2-6</a:t>
            </a:r>
            <a:endParaRPr lang="en-US" altLang="ja-JP" dirty="0">
              <a:solidFill>
                <a:schemeClr val="bg2"/>
              </a:solidFill>
            </a:endParaRPr>
          </a:p>
        </p:txBody>
      </p:sp>
    </p:spTree>
    <p:extLst>
      <p:ext uri="{BB962C8B-B14F-4D97-AF65-F5344CB8AC3E}">
        <p14:creationId xmlns:p14="http://schemas.microsoft.com/office/powerpoint/2010/main" val="26169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RDF</a:t>
            </a:r>
            <a:r>
              <a:rPr kumimoji="1" lang="ja-JP" altLang="en-US" dirty="0" smtClean="0"/>
              <a:t>に関するアクセス制御検討の現状</a:t>
            </a:r>
            <a:endParaRPr kumimoji="1" lang="ja-JP" altLang="en-US" dirty="0"/>
          </a:p>
        </p:txBody>
      </p:sp>
      <p:sp>
        <p:nvSpPr>
          <p:cNvPr id="3" name="コンテンツ プレースホルダー 2"/>
          <p:cNvSpPr>
            <a:spLocks noGrp="1"/>
          </p:cNvSpPr>
          <p:nvPr>
            <p:ph idx="1"/>
          </p:nvPr>
        </p:nvSpPr>
        <p:spPr>
          <a:xfrm>
            <a:off x="351414" y="1143000"/>
            <a:ext cx="9146415" cy="5371311"/>
          </a:xfrm>
        </p:spPr>
        <p:txBody>
          <a:bodyPr>
            <a:normAutofit/>
          </a:bodyPr>
          <a:lstStyle/>
          <a:p>
            <a:r>
              <a:rPr lang="ja-JP" altLang="en-US" dirty="0"/>
              <a:t>現時点で</a:t>
            </a:r>
            <a:r>
              <a:rPr lang="ja-JP" altLang="en-US" dirty="0" smtClean="0"/>
              <a:t>は、</a:t>
            </a:r>
            <a:r>
              <a:rPr lang="en-US" altLang="ja-JP" dirty="0" smtClean="0"/>
              <a:t>W3C</a:t>
            </a:r>
            <a:r>
              <a:rPr lang="ja-JP" altLang="en-US" dirty="0" smtClean="0"/>
              <a:t>のワーキンググループ等でアクセス制御の検討がなされているが、標準化には至っていない。</a:t>
            </a:r>
          </a:p>
          <a:p>
            <a:pPr lvl="1"/>
            <a:r>
              <a:rPr lang="en-US" altLang="ja-JP" dirty="0" smtClean="0"/>
              <a:t>Shi3ld </a:t>
            </a:r>
            <a:r>
              <a:rPr lang="en-US" altLang="ja-JP" dirty="0"/>
              <a:t>(Context-Aware Authorization for Graph Stores</a:t>
            </a:r>
            <a:r>
              <a:rPr lang="en-US" altLang="ja-JP" dirty="0" smtClean="0"/>
              <a:t>)</a:t>
            </a:r>
            <a:r>
              <a:rPr lang="en-US" altLang="ja-JP" baseline="30000" dirty="0" smtClean="0"/>
              <a:t> (*2)</a:t>
            </a:r>
            <a:endParaRPr lang="ja-JP" altLang="en-US" baseline="30000" dirty="0" smtClean="0"/>
          </a:p>
          <a:p>
            <a:pPr lvl="2"/>
            <a:r>
              <a:rPr lang="ja-JP" altLang="en-US" dirty="0"/>
              <a:t>グラフの各要素レベル</a:t>
            </a:r>
            <a:r>
              <a:rPr lang="ja-JP" altLang="en-US" dirty="0" smtClean="0"/>
              <a:t>で、かつクエリ形式のレベルまでのアクセス制御を記述できる。</a:t>
            </a:r>
          </a:p>
          <a:p>
            <a:pPr lvl="3"/>
            <a:r>
              <a:rPr kumimoji="1" lang="ja-JP" altLang="en-US" dirty="0" smtClean="0"/>
              <a:t>たとえば「</a:t>
            </a:r>
            <a:r>
              <a:rPr lang="en-US" altLang="ja-JP" dirty="0" smtClean="0"/>
              <a:t>POI</a:t>
            </a:r>
            <a:r>
              <a:rPr lang="ja-JP" altLang="en-US" dirty="0"/>
              <a:t>の</a:t>
            </a:r>
            <a:r>
              <a:rPr lang="en-US" altLang="ja-JP" dirty="0"/>
              <a:t>500m</a:t>
            </a:r>
            <a:r>
              <a:rPr lang="ja-JP" altLang="en-US" dirty="0"/>
              <a:t>以内から発行された</a:t>
            </a:r>
            <a:r>
              <a:rPr lang="ja-JP" altLang="en-US" dirty="0" smtClean="0"/>
              <a:t>クエリに限り検索できる」という記述は以下の通り。</a:t>
            </a:r>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ja-JP" altLang="en-US" dirty="0" smtClean="0"/>
          </a:p>
          <a:p>
            <a:pPr lvl="2"/>
            <a:endParaRPr lang="ja-JP" altLang="en-US" dirty="0"/>
          </a:p>
          <a:p>
            <a:pPr lvl="2"/>
            <a:endParaRPr kumimoji="1" lang="en-US" altLang="ja-JP" dirty="0" smtClean="0"/>
          </a:p>
          <a:p>
            <a:pPr lvl="2"/>
            <a:endParaRPr lang="en-US" altLang="ja-JP" dirty="0"/>
          </a:p>
          <a:p>
            <a:pPr lvl="2"/>
            <a:r>
              <a:rPr kumimoji="1" lang="ja-JP" altLang="en-US" dirty="0" smtClean="0"/>
              <a:t>問題点</a:t>
            </a:r>
          </a:p>
          <a:p>
            <a:pPr lvl="3"/>
            <a:r>
              <a:rPr kumimoji="1" lang="ja-JP" altLang="en-US" dirty="0" smtClean="0"/>
              <a:t>アクセス制御の記述が複雑すぎる。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5" name="テキスト ボックス 4"/>
          <p:cNvSpPr txBox="1"/>
          <p:nvPr/>
        </p:nvSpPr>
        <p:spPr>
          <a:xfrm>
            <a:off x="6070241" y="6237312"/>
            <a:ext cx="3544496" cy="276999"/>
          </a:xfrm>
          <a:prstGeom prst="rect">
            <a:avLst/>
          </a:prstGeom>
          <a:noFill/>
        </p:spPr>
        <p:txBody>
          <a:bodyPr wrap="none" rtlCol="0">
            <a:spAutoFit/>
          </a:bodyPr>
          <a:lstStyle/>
          <a:p>
            <a:pPr algn="l"/>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2) http://wimmics.inria.fr/projects/shi3ld/</a:t>
            </a:r>
            <a:endPar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円/楕円 12"/>
          <p:cNvSpPr/>
          <p:nvPr/>
        </p:nvSpPr>
        <p:spPr bwMode="auto">
          <a:xfrm>
            <a:off x="560512" y="2708920"/>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17" name="円/楕円 16"/>
          <p:cNvSpPr/>
          <p:nvPr/>
        </p:nvSpPr>
        <p:spPr bwMode="auto">
          <a:xfrm>
            <a:off x="2792760" y="3068960"/>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Data#1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18" name="カギ線コネクタ 17"/>
          <p:cNvCxnSpPr>
            <a:stCxn id="13" idx="4"/>
            <a:endCxn id="17" idx="2"/>
          </p:cNvCxnSpPr>
          <p:nvPr/>
        </p:nvCxnSpPr>
        <p:spPr bwMode="auto">
          <a:xfrm rot="16200000" flipH="1">
            <a:off x="1750901" y="2175632"/>
            <a:ext cx="211510" cy="1872208"/>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0" name="円/楕円 19"/>
          <p:cNvSpPr/>
          <p:nvPr/>
        </p:nvSpPr>
        <p:spPr bwMode="auto">
          <a:xfrm>
            <a:off x="2792760" y="3501008"/>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21" name="円/楕円 20"/>
          <p:cNvSpPr/>
          <p:nvPr/>
        </p:nvSpPr>
        <p:spPr bwMode="auto">
          <a:xfrm>
            <a:off x="2792760" y="4398851"/>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ACS#1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22" name="カギ線コネクタ 21"/>
          <p:cNvCxnSpPr>
            <a:stCxn id="13" idx="4"/>
            <a:endCxn id="20" idx="2"/>
          </p:cNvCxnSpPr>
          <p:nvPr/>
        </p:nvCxnSpPr>
        <p:spPr bwMode="auto">
          <a:xfrm rot="16200000" flipH="1">
            <a:off x="1534877" y="2391656"/>
            <a:ext cx="643558" cy="1872208"/>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23" name="カギ線コネクタ 22"/>
          <p:cNvCxnSpPr>
            <a:stCxn id="13" idx="4"/>
            <a:endCxn id="21" idx="2"/>
          </p:cNvCxnSpPr>
          <p:nvPr/>
        </p:nvCxnSpPr>
        <p:spPr bwMode="auto">
          <a:xfrm rot="16200000" flipH="1">
            <a:off x="1085956" y="2840577"/>
            <a:ext cx="1541401" cy="1872208"/>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4" name="テキスト ボックス 23"/>
          <p:cNvSpPr txBox="1"/>
          <p:nvPr/>
        </p:nvSpPr>
        <p:spPr>
          <a:xfrm>
            <a:off x="920552" y="3007985"/>
            <a:ext cx="1091133" cy="276999"/>
          </a:xfrm>
          <a:prstGeom prst="rect">
            <a:avLst/>
          </a:prstGeom>
          <a:noFill/>
        </p:spPr>
        <p:txBody>
          <a:bodyPr wrap="none" rtlCol="0">
            <a:spAutoFit/>
          </a:bodyPr>
          <a:lstStyle/>
          <a:p>
            <a:pPr algn="l"/>
            <a:r>
              <a:rPr kumimoji="1" lang="en-US" altLang="ja-JP" sz="1200" dirty="0" smtClean="0">
                <a:solidFill>
                  <a:schemeClr val="bg2"/>
                </a:solidFill>
                <a:latin typeface="+mn-lt"/>
                <a:ea typeface="メイリオ" panose="020B0604030504040204" pitchFamily="50" charset="-128"/>
                <a:cs typeface="メイリオ" panose="020B0604030504040204" pitchFamily="50" charset="-128"/>
              </a:rPr>
              <a:t>s4ac:appliesTo</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920552" y="4232121"/>
            <a:ext cx="1945533" cy="276999"/>
          </a:xfrm>
          <a:prstGeom prst="rect">
            <a:avLst/>
          </a:prstGeom>
          <a:noFill/>
        </p:spPr>
        <p:txBody>
          <a:bodyPr wrap="none" rtlCol="0">
            <a:spAutoFit/>
          </a:bodyPr>
          <a:lstStyle/>
          <a:p>
            <a:pPr algn="l"/>
            <a:r>
              <a:rPr kumimoji="1" lang="en-US" altLang="ja-JP" sz="1200" dirty="0" smtClean="0">
                <a:solidFill>
                  <a:schemeClr val="bg2"/>
                </a:solidFill>
                <a:latin typeface="+mn-lt"/>
                <a:ea typeface="メイリオ" panose="020B0604030504040204" pitchFamily="50" charset="-128"/>
                <a:cs typeface="メイリオ" panose="020B0604030504040204" pitchFamily="50" charset="-128"/>
              </a:rPr>
              <a:t>s4ac:hasAccessConditionSet</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920552" y="3356992"/>
            <a:ext cx="1672574" cy="276999"/>
          </a:xfrm>
          <a:prstGeom prst="rect">
            <a:avLst/>
          </a:prstGeom>
          <a:noFill/>
        </p:spPr>
        <p:txBody>
          <a:bodyPr wrap="none" rtlCol="0">
            <a:spAutoFit/>
          </a:bodyPr>
          <a:lstStyle/>
          <a:p>
            <a:pPr algn="l"/>
            <a:r>
              <a:rPr kumimoji="1" lang="en-US" altLang="ja-JP" sz="1200" dirty="0" smtClean="0">
                <a:solidFill>
                  <a:schemeClr val="bg2"/>
                </a:solidFill>
                <a:latin typeface="+mn-lt"/>
                <a:ea typeface="メイリオ" panose="020B0604030504040204" pitchFamily="50" charset="-128"/>
                <a:cs typeface="メイリオ" panose="020B0604030504040204" pitchFamily="50" charset="-128"/>
              </a:rPr>
              <a:t>s4ac:hasAccessPrivilege</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27" name="円/楕円 26"/>
          <p:cNvSpPr/>
          <p:nvPr/>
        </p:nvSpPr>
        <p:spPr bwMode="auto">
          <a:xfrm>
            <a:off x="3872880" y="3852019"/>
            <a:ext cx="864096"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s4ac:Read</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28" name="カギ線コネクタ 27"/>
          <p:cNvCxnSpPr>
            <a:stCxn id="20" idx="4"/>
            <a:endCxn id="27" idx="2"/>
          </p:cNvCxnSpPr>
          <p:nvPr/>
        </p:nvCxnSpPr>
        <p:spPr bwMode="auto">
          <a:xfrm rot="16200000" flipH="1">
            <a:off x="3411600" y="3539269"/>
            <a:ext cx="202481" cy="720080"/>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29" name="カギ線コネクタ 28"/>
          <p:cNvCxnSpPr>
            <a:stCxn id="36" idx="6"/>
            <a:endCxn id="30" idx="1"/>
          </p:cNvCxnSpPr>
          <p:nvPr/>
        </p:nvCxnSpPr>
        <p:spPr bwMode="auto">
          <a:xfrm>
            <a:off x="5817096" y="5087442"/>
            <a:ext cx="1345954" cy="1270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30" name="角丸四角形 29"/>
          <p:cNvSpPr/>
          <p:nvPr/>
        </p:nvSpPr>
        <p:spPr bwMode="auto">
          <a:xfrm>
            <a:off x="7163050" y="4153595"/>
            <a:ext cx="2614486" cy="1867693"/>
          </a:xfrm>
          <a:prstGeom prst="roundRect">
            <a:avLst>
              <a:gd name="adj" fmla="val 6980"/>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l"/>
            <a:r>
              <a:rPr lang="en-US" altLang="ja-JP" sz="1400" dirty="0">
                <a:solidFill>
                  <a:schemeClr val="bg2"/>
                </a:solidFill>
                <a:latin typeface="+mn-lt"/>
              </a:rPr>
              <a:t>ASK {?context</a:t>
            </a:r>
          </a:p>
          <a:p>
            <a:pPr algn="l"/>
            <a:r>
              <a:rPr lang="en-US" altLang="ja-JP" sz="1400" dirty="0" smtClean="0">
                <a:solidFill>
                  <a:schemeClr val="bg2"/>
                </a:solidFill>
                <a:latin typeface="+mn-lt"/>
              </a:rPr>
              <a:t>    </a:t>
            </a:r>
            <a:r>
              <a:rPr lang="en-US" altLang="ja-JP" sz="1400" dirty="0">
                <a:solidFill>
                  <a:schemeClr val="bg2"/>
                </a:solidFill>
                <a:latin typeface="+mn-lt"/>
              </a:rPr>
              <a:t>a </a:t>
            </a:r>
            <a:r>
              <a:rPr lang="en-US" altLang="ja-JP" sz="1400" dirty="0" err="1">
                <a:solidFill>
                  <a:schemeClr val="bg2"/>
                </a:solidFill>
                <a:latin typeface="+mn-lt"/>
              </a:rPr>
              <a:t>prissma:Context</a:t>
            </a:r>
            <a:r>
              <a:rPr lang="en-US" altLang="ja-JP" sz="1400" dirty="0">
                <a:solidFill>
                  <a:schemeClr val="bg2"/>
                </a:solidFill>
                <a:latin typeface="+mn-lt"/>
              </a:rPr>
              <a:t>; </a:t>
            </a:r>
          </a:p>
          <a:p>
            <a:pPr algn="l"/>
            <a:r>
              <a:rPr lang="en-US" altLang="ja-JP" sz="1400" dirty="0" smtClean="0">
                <a:solidFill>
                  <a:schemeClr val="bg2"/>
                </a:solidFill>
                <a:latin typeface="+mn-lt"/>
              </a:rPr>
              <a:t>     </a:t>
            </a:r>
            <a:r>
              <a:rPr lang="en-US" altLang="ja-JP" sz="1400" dirty="0" err="1" smtClean="0">
                <a:solidFill>
                  <a:schemeClr val="bg2"/>
                </a:solidFill>
                <a:latin typeface="+mn-lt"/>
              </a:rPr>
              <a:t>prissma:environment</a:t>
            </a:r>
            <a:r>
              <a:rPr lang="en-US" altLang="ja-JP" sz="1400" dirty="0" smtClean="0">
                <a:solidFill>
                  <a:schemeClr val="bg2"/>
                </a:solidFill>
                <a:latin typeface="+mn-lt"/>
              </a:rPr>
              <a:t> </a:t>
            </a:r>
            <a:r>
              <a:rPr lang="en-US" altLang="ja-JP" sz="1400" dirty="0">
                <a:solidFill>
                  <a:schemeClr val="bg2"/>
                </a:solidFill>
                <a:latin typeface="+mn-lt"/>
              </a:rPr>
              <a:t>?</a:t>
            </a:r>
            <a:r>
              <a:rPr lang="en-US" altLang="ja-JP" sz="1400" dirty="0" err="1">
                <a:solidFill>
                  <a:schemeClr val="bg2"/>
                </a:solidFill>
                <a:latin typeface="+mn-lt"/>
              </a:rPr>
              <a:t>env</a:t>
            </a:r>
            <a:r>
              <a:rPr lang="en-US" altLang="ja-JP" sz="1400" dirty="0">
                <a:solidFill>
                  <a:schemeClr val="bg2"/>
                </a:solidFill>
                <a:latin typeface="+mn-lt"/>
              </a:rPr>
              <a:t>.</a:t>
            </a:r>
          </a:p>
          <a:p>
            <a:pPr algn="l"/>
            <a:r>
              <a:rPr lang="en-US" altLang="ja-JP" sz="1400" dirty="0" smtClean="0">
                <a:solidFill>
                  <a:schemeClr val="bg2"/>
                </a:solidFill>
                <a:latin typeface="+mn-lt"/>
              </a:rPr>
              <a:t>  </a:t>
            </a:r>
            <a:r>
              <a:rPr lang="en-US" altLang="ja-JP" sz="1400" dirty="0">
                <a:solidFill>
                  <a:schemeClr val="bg2"/>
                </a:solidFill>
                <a:latin typeface="+mn-lt"/>
              </a:rPr>
              <a:t>?</a:t>
            </a:r>
            <a:r>
              <a:rPr lang="en-US" altLang="ja-JP" sz="1400" dirty="0" err="1">
                <a:solidFill>
                  <a:schemeClr val="bg2"/>
                </a:solidFill>
                <a:latin typeface="+mn-lt"/>
              </a:rPr>
              <a:t>env</a:t>
            </a:r>
            <a:r>
              <a:rPr lang="en-US" altLang="ja-JP" sz="1400" dirty="0">
                <a:solidFill>
                  <a:schemeClr val="bg2"/>
                </a:solidFill>
                <a:latin typeface="+mn-lt"/>
              </a:rPr>
              <a:t> </a:t>
            </a:r>
            <a:r>
              <a:rPr lang="en-US" altLang="ja-JP" sz="1400" dirty="0" err="1">
                <a:solidFill>
                  <a:schemeClr val="bg2"/>
                </a:solidFill>
                <a:latin typeface="+mn-lt"/>
              </a:rPr>
              <a:t>prissma:currentPOI</a:t>
            </a:r>
            <a:r>
              <a:rPr lang="en-US" altLang="ja-JP" sz="1400" dirty="0">
                <a:solidFill>
                  <a:schemeClr val="bg2"/>
                </a:solidFill>
                <a:latin typeface="+mn-lt"/>
              </a:rPr>
              <a:t> ?poi.  </a:t>
            </a:r>
          </a:p>
          <a:p>
            <a:pPr algn="l"/>
            <a:r>
              <a:rPr lang="en-US" altLang="ja-JP" sz="1400" dirty="0" smtClean="0">
                <a:solidFill>
                  <a:schemeClr val="bg2"/>
                </a:solidFill>
                <a:latin typeface="+mn-lt"/>
              </a:rPr>
              <a:t>  </a:t>
            </a:r>
            <a:r>
              <a:rPr lang="en-US" altLang="ja-JP" sz="1400" dirty="0">
                <a:solidFill>
                  <a:schemeClr val="bg2"/>
                </a:solidFill>
                <a:latin typeface="+mn-lt"/>
              </a:rPr>
              <a:t>?poi </a:t>
            </a:r>
            <a:r>
              <a:rPr lang="en-US" altLang="ja-JP" sz="1400" dirty="0" err="1">
                <a:solidFill>
                  <a:schemeClr val="bg2"/>
                </a:solidFill>
                <a:latin typeface="+mn-lt"/>
              </a:rPr>
              <a:t>prissma:radius</a:t>
            </a:r>
            <a:r>
              <a:rPr lang="en-US" altLang="ja-JP" sz="1400" dirty="0">
                <a:solidFill>
                  <a:schemeClr val="bg2"/>
                </a:solidFill>
                <a:latin typeface="+mn-lt"/>
              </a:rPr>
              <a:t> "500";</a:t>
            </a:r>
          </a:p>
          <a:p>
            <a:pPr algn="l"/>
            <a:r>
              <a:rPr lang="en-US" altLang="ja-JP" sz="1400" dirty="0" smtClean="0">
                <a:solidFill>
                  <a:schemeClr val="bg2"/>
                </a:solidFill>
                <a:latin typeface="+mn-lt"/>
              </a:rPr>
              <a:t>            </a:t>
            </a:r>
            <a:r>
              <a:rPr lang="en-US" altLang="ja-JP" sz="1400" dirty="0" err="1">
                <a:solidFill>
                  <a:schemeClr val="bg2"/>
                </a:solidFill>
                <a:latin typeface="+mn-lt"/>
              </a:rPr>
              <a:t>foaf:based_near</a:t>
            </a:r>
            <a:r>
              <a:rPr lang="en-US" altLang="ja-JP" sz="1400" dirty="0">
                <a:solidFill>
                  <a:schemeClr val="bg2"/>
                </a:solidFill>
                <a:latin typeface="+mn-lt"/>
              </a:rPr>
              <a:t> ?p. </a:t>
            </a:r>
          </a:p>
          <a:p>
            <a:pPr algn="l"/>
            <a:r>
              <a:rPr lang="en-US" altLang="ja-JP" sz="1400" dirty="0" smtClean="0">
                <a:solidFill>
                  <a:schemeClr val="bg2"/>
                </a:solidFill>
                <a:latin typeface="+mn-lt"/>
              </a:rPr>
              <a:t>  </a:t>
            </a:r>
            <a:r>
              <a:rPr lang="en-US" altLang="ja-JP" sz="1400" dirty="0">
                <a:solidFill>
                  <a:schemeClr val="bg2"/>
                </a:solidFill>
                <a:latin typeface="+mn-lt"/>
              </a:rPr>
              <a:t>?p </a:t>
            </a:r>
            <a:r>
              <a:rPr lang="en-US" altLang="ja-JP" sz="1400" dirty="0" err="1">
                <a:solidFill>
                  <a:schemeClr val="bg2"/>
                </a:solidFill>
                <a:latin typeface="+mn-lt"/>
              </a:rPr>
              <a:t>geo:lat</a:t>
            </a:r>
            <a:r>
              <a:rPr lang="en-US" altLang="ja-JP" sz="1400" dirty="0">
                <a:solidFill>
                  <a:schemeClr val="bg2"/>
                </a:solidFill>
                <a:latin typeface="+mn-lt"/>
              </a:rPr>
              <a:t> "43.615811";</a:t>
            </a:r>
          </a:p>
          <a:p>
            <a:pPr algn="l"/>
            <a:r>
              <a:rPr lang="en-US" altLang="ja-JP" sz="1400" dirty="0" smtClean="0">
                <a:solidFill>
                  <a:schemeClr val="bg2"/>
                </a:solidFill>
                <a:latin typeface="+mn-lt"/>
              </a:rPr>
              <a:t>        </a:t>
            </a:r>
            <a:r>
              <a:rPr lang="en-US" altLang="ja-JP" sz="1400" dirty="0" err="1" smtClean="0">
                <a:solidFill>
                  <a:schemeClr val="bg2"/>
                </a:solidFill>
                <a:latin typeface="+mn-lt"/>
              </a:rPr>
              <a:t>geo:long</a:t>
            </a:r>
            <a:r>
              <a:rPr lang="en-US" altLang="ja-JP" sz="1400" dirty="0" smtClean="0">
                <a:solidFill>
                  <a:schemeClr val="bg2"/>
                </a:solidFill>
                <a:latin typeface="+mn-lt"/>
              </a:rPr>
              <a:t> </a:t>
            </a:r>
            <a:r>
              <a:rPr lang="en-US" altLang="ja-JP" sz="1400" dirty="0">
                <a:solidFill>
                  <a:schemeClr val="bg2"/>
                </a:solidFill>
                <a:latin typeface="+mn-lt"/>
              </a:rPr>
              <a:t>"7.068532".}</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34" name="テキスト ボックス 33"/>
          <p:cNvSpPr txBox="1"/>
          <p:nvPr/>
        </p:nvSpPr>
        <p:spPr>
          <a:xfrm>
            <a:off x="5812804" y="4800411"/>
            <a:ext cx="1375698" cy="276999"/>
          </a:xfrm>
          <a:prstGeom prst="rect">
            <a:avLst/>
          </a:prstGeom>
          <a:noFill/>
        </p:spPr>
        <p:txBody>
          <a:bodyPr wrap="none" rtlCol="0">
            <a:spAutoFit/>
          </a:bodyPr>
          <a:lstStyle/>
          <a:p>
            <a:pPr algn="l"/>
            <a:r>
              <a:rPr kumimoji="1" lang="en-US" altLang="ja-JP" sz="1200" dirty="0" smtClean="0">
                <a:solidFill>
                  <a:schemeClr val="bg2"/>
                </a:solidFill>
                <a:latin typeface="+mn-lt"/>
                <a:ea typeface="メイリオ" panose="020B0604030504040204" pitchFamily="50" charset="-128"/>
                <a:cs typeface="メイリオ" panose="020B0604030504040204" pitchFamily="50" charset="-128"/>
              </a:rPr>
              <a:t>s4ac:hasQueryAsk</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36" name="円/楕円 35"/>
          <p:cNvSpPr/>
          <p:nvPr/>
        </p:nvSpPr>
        <p:spPr bwMode="auto">
          <a:xfrm>
            <a:off x="5097016" y="4938911"/>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AC#1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42" name="カギ線コネクタ 41"/>
          <p:cNvCxnSpPr>
            <a:stCxn id="21" idx="4"/>
            <a:endCxn id="36" idx="2"/>
          </p:cNvCxnSpPr>
          <p:nvPr/>
        </p:nvCxnSpPr>
        <p:spPr bwMode="auto">
          <a:xfrm rot="16200000" flipH="1">
            <a:off x="3929143" y="3919569"/>
            <a:ext cx="391530" cy="1944216"/>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45" name="テキスト ボックス 44"/>
          <p:cNvSpPr txBox="1"/>
          <p:nvPr/>
        </p:nvSpPr>
        <p:spPr>
          <a:xfrm>
            <a:off x="3296816" y="4823143"/>
            <a:ext cx="1797480" cy="276999"/>
          </a:xfrm>
          <a:prstGeom prst="rect">
            <a:avLst/>
          </a:prstGeom>
          <a:noFill/>
        </p:spPr>
        <p:txBody>
          <a:bodyPr wrap="none" rtlCol="0">
            <a:spAutoFit/>
          </a:bodyPr>
          <a:lstStyle/>
          <a:p>
            <a:pPr algn="l"/>
            <a:r>
              <a:rPr kumimoji="1" lang="en-US" altLang="ja-JP" sz="1200" dirty="0" smtClean="0">
                <a:solidFill>
                  <a:schemeClr val="bg2"/>
                </a:solidFill>
                <a:latin typeface="+mn-lt"/>
                <a:ea typeface="メイリオ" panose="020B0604030504040204" pitchFamily="50" charset="-128"/>
                <a:cs typeface="メイリオ" panose="020B0604030504040204" pitchFamily="50" charset="-128"/>
              </a:rPr>
              <a:t>s4ac:hasAccessCondition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56492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5048" y="3677684"/>
            <a:ext cx="4464496" cy="241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コンテンツ プレースホルダー 2"/>
          <p:cNvSpPr>
            <a:spLocks noGrp="1"/>
          </p:cNvSpPr>
          <p:nvPr>
            <p:ph idx="1"/>
          </p:nvPr>
        </p:nvSpPr>
        <p:spPr/>
        <p:txBody>
          <a:bodyPr>
            <a:normAutofit/>
          </a:bodyPr>
          <a:lstStyle/>
          <a:p>
            <a:r>
              <a:rPr kumimoji="1" lang="ja-JP" altLang="en-US" dirty="0" smtClean="0"/>
              <a:t>昨年度仕様からの変更点</a:t>
            </a:r>
          </a:p>
          <a:p>
            <a:pPr marL="698500" lvl="1" indent="-342900">
              <a:buFont typeface="+mj-lt"/>
              <a:buAutoNum type="arabicPeriod"/>
            </a:pPr>
            <a:r>
              <a:rPr kumimoji="1" lang="ja-JP" altLang="en-US" dirty="0" smtClean="0"/>
              <a:t>データの集合を示す「データセット」単位でのアクセス制御</a:t>
            </a:r>
          </a:p>
          <a:p>
            <a:pPr lvl="2"/>
            <a:r>
              <a:rPr lang="ja-JP" altLang="en-US" dirty="0" smtClean="0"/>
              <a:t>昨年度の仕様は、アクセス制御の記述単位がデータのみであった。</a:t>
            </a:r>
          </a:p>
          <a:p>
            <a:pPr marL="698500" lvl="1" indent="-342900">
              <a:buFont typeface="+mj-lt"/>
              <a:buAutoNum type="arabicPeriod"/>
            </a:pPr>
            <a:r>
              <a:rPr lang="ja-JP" altLang="en-US" dirty="0" smtClean="0"/>
              <a:t>アクセス制御の仕組みを明確化・簡素化</a:t>
            </a:r>
          </a:p>
          <a:p>
            <a:pPr marL="698500" lvl="1" indent="-342900">
              <a:buFont typeface="+mj-lt"/>
              <a:buAutoNum type="arabicPeriod"/>
            </a:pPr>
            <a:r>
              <a:rPr lang="ja-JP" altLang="en-US" dirty="0" smtClean="0"/>
              <a:t>広く使われている認可の仕組みである</a:t>
            </a:r>
            <a:r>
              <a:rPr lang="en-US" altLang="ja-JP" dirty="0" smtClean="0"/>
              <a:t>OAuth2.0</a:t>
            </a:r>
            <a:r>
              <a:rPr lang="ja-JP" altLang="en-US" dirty="0" smtClean="0"/>
              <a:t>との整合性を確保</a:t>
            </a:r>
          </a:p>
          <a:p>
            <a:r>
              <a:rPr lang="ja-JP" altLang="en-US" dirty="0"/>
              <a:t>改訂版仕様の</a:t>
            </a:r>
            <a:r>
              <a:rPr lang="ja-JP" altLang="en-US" dirty="0" smtClean="0"/>
              <a:t>特徴</a:t>
            </a:r>
            <a:r>
              <a:rPr lang="en-US" altLang="ja-JP" dirty="0" smtClean="0"/>
              <a:t>: </a:t>
            </a:r>
            <a:r>
              <a:rPr lang="ja-JP" altLang="en-US" dirty="0" smtClean="0"/>
              <a:t>ロールベース</a:t>
            </a:r>
            <a:r>
              <a:rPr lang="ja-JP" altLang="en-US" dirty="0"/>
              <a:t>でのアクセス制御</a:t>
            </a:r>
          </a:p>
          <a:p>
            <a:pPr lvl="1"/>
            <a:r>
              <a:rPr lang="ja-JP" altLang="en-US" dirty="0"/>
              <a:t>ユーザは</a:t>
            </a:r>
            <a:r>
              <a:rPr lang="en-US" altLang="ja-JP" dirty="0"/>
              <a:t>OAuth2</a:t>
            </a:r>
            <a:r>
              <a:rPr lang="en-US" altLang="ja-JP" baseline="30000" dirty="0"/>
              <a:t>(*3)</a:t>
            </a:r>
            <a:r>
              <a:rPr lang="ja-JP" altLang="en-US" dirty="0"/>
              <a:t>の仕組みで発行</a:t>
            </a:r>
            <a:r>
              <a:rPr lang="ja-JP" altLang="en-US" dirty="0" smtClean="0"/>
              <a:t>される</a:t>
            </a:r>
            <a:br>
              <a:rPr lang="ja-JP" altLang="en-US" dirty="0" smtClean="0"/>
            </a:br>
            <a:r>
              <a:rPr lang="en-US" altLang="ja-JP" dirty="0" smtClean="0"/>
              <a:t>Consumer </a:t>
            </a:r>
            <a:r>
              <a:rPr lang="en-US" altLang="ja-JP" dirty="0"/>
              <a:t>Key</a:t>
            </a:r>
            <a:r>
              <a:rPr lang="ja-JP" altLang="en-US" dirty="0"/>
              <a:t>によって識別</a:t>
            </a:r>
          </a:p>
          <a:p>
            <a:pPr lvl="1"/>
            <a:r>
              <a:rPr lang="ja-JP" altLang="en-US" dirty="0"/>
              <a:t>ロールは、それぞれの</a:t>
            </a:r>
            <a:r>
              <a:rPr lang="en-US" altLang="ja-JP" dirty="0"/>
              <a:t>Key</a:t>
            </a:r>
            <a:r>
              <a:rPr lang="ja-JP" altLang="en-US" dirty="0"/>
              <a:t>がデータセット</a:t>
            </a:r>
            <a:r>
              <a:rPr lang="ja-JP" altLang="en-US" dirty="0" smtClean="0"/>
              <a:t>に</a:t>
            </a:r>
            <a:r>
              <a:rPr lang="en-US" altLang="ja-JP" dirty="0" smtClean="0"/>
              <a:t/>
            </a:r>
            <a:br>
              <a:rPr lang="en-US" altLang="ja-JP" dirty="0" smtClean="0"/>
            </a:br>
            <a:r>
              <a:rPr lang="ja-JP" altLang="en-US" dirty="0" smtClean="0"/>
              <a:t>対して</a:t>
            </a:r>
            <a:r>
              <a:rPr lang="en-US" altLang="ja-JP" dirty="0" smtClean="0"/>
              <a:t>Create</a:t>
            </a:r>
            <a:r>
              <a:rPr lang="ja-JP" altLang="en-US" dirty="0" err="1"/>
              <a:t>、</a:t>
            </a:r>
            <a:r>
              <a:rPr lang="en-US" altLang="ja-JP" dirty="0"/>
              <a:t>Read</a:t>
            </a:r>
            <a:r>
              <a:rPr lang="ja-JP" altLang="en-US" dirty="0" err="1"/>
              <a:t>、</a:t>
            </a:r>
            <a:r>
              <a:rPr lang="en-US" altLang="ja-JP" dirty="0"/>
              <a:t>Update</a:t>
            </a:r>
            <a:r>
              <a:rPr lang="ja-JP" altLang="en-US" dirty="0" err="1"/>
              <a:t>、</a:t>
            </a:r>
            <a:r>
              <a:rPr lang="en-US" altLang="ja-JP" dirty="0" smtClean="0"/>
              <a:t>Delete</a:t>
            </a:r>
            <a:br>
              <a:rPr lang="en-US" altLang="ja-JP" dirty="0" smtClean="0"/>
            </a:br>
            <a:r>
              <a:rPr lang="ja-JP" altLang="en-US" dirty="0" smtClean="0"/>
              <a:t>（</a:t>
            </a:r>
            <a:r>
              <a:rPr lang="en-US" altLang="ja-JP" dirty="0"/>
              <a:t>CRUD</a:t>
            </a:r>
            <a:r>
              <a:rPr lang="ja-JP" altLang="en-US" dirty="0"/>
              <a:t>）</a:t>
            </a:r>
            <a:r>
              <a:rPr lang="ja-JP" altLang="en-US" dirty="0" smtClean="0"/>
              <a:t>の各操作</a:t>
            </a:r>
            <a:r>
              <a:rPr lang="ja-JP" altLang="en-US" dirty="0"/>
              <a:t>の可否を</a:t>
            </a:r>
            <a:r>
              <a:rPr lang="ja-JP" altLang="en-US" dirty="0" smtClean="0"/>
              <a:t>記述</a:t>
            </a:r>
            <a:endParaRPr lang="en-US" altLang="ja-JP" dirty="0" smtClean="0"/>
          </a:p>
          <a:p>
            <a:pPr lvl="1"/>
            <a:r>
              <a:rPr lang="ja-JP" altLang="en-US" dirty="0" smtClean="0"/>
              <a:t>記述を単純化</a:t>
            </a:r>
          </a:p>
          <a:p>
            <a:pPr lvl="2"/>
            <a:r>
              <a:rPr lang="en-US" altLang="ja-JP" dirty="0" smtClean="0"/>
              <a:t>1</a:t>
            </a:r>
            <a:r>
              <a:rPr lang="ja-JP" altLang="en-US" dirty="0" err="1" smtClean="0"/>
              <a:t>つの</a:t>
            </a:r>
            <a:r>
              <a:rPr lang="ja-JP" altLang="en-US" dirty="0" smtClean="0"/>
              <a:t>ロールには、</a:t>
            </a:r>
            <a:r>
              <a:rPr lang="en-US" altLang="ja-JP" dirty="0" smtClean="0"/>
              <a:t>1</a:t>
            </a:r>
            <a:r>
              <a:rPr lang="ja-JP" altLang="en-US" dirty="0" smtClean="0"/>
              <a:t>ユーザ・</a:t>
            </a:r>
            <a:r>
              <a:rPr lang="en-US" altLang="ja-JP" dirty="0" smtClean="0"/>
              <a:t>1</a:t>
            </a:r>
            <a:r>
              <a:rPr lang="ja-JP" altLang="en-US" dirty="0"/>
              <a:t>データセット</a:t>
            </a:r>
            <a:r>
              <a:rPr lang="ja-JP" altLang="en-US" dirty="0" smtClean="0"/>
              <a:t>に</a:t>
            </a:r>
            <a:br>
              <a:rPr lang="ja-JP" altLang="en-US" dirty="0" smtClean="0"/>
            </a:br>
            <a:r>
              <a:rPr lang="ja-JP" altLang="en-US" dirty="0" smtClean="0"/>
              <a:t>対する</a:t>
            </a:r>
            <a:r>
              <a:rPr lang="ja-JP" altLang="en-US" dirty="0"/>
              <a:t>アクセス制御を記述</a:t>
            </a:r>
          </a:p>
        </p:txBody>
      </p:sp>
      <p:sp>
        <p:nvSpPr>
          <p:cNvPr id="6" name="テキスト ボックス 5"/>
          <p:cNvSpPr txBox="1"/>
          <p:nvPr/>
        </p:nvSpPr>
        <p:spPr>
          <a:xfrm>
            <a:off x="5385048" y="6165304"/>
            <a:ext cx="4506747" cy="461665"/>
          </a:xfrm>
          <a:prstGeom prst="rect">
            <a:avLst/>
          </a:prstGeom>
          <a:noFill/>
        </p:spPr>
        <p:txBody>
          <a:bodyPr wrap="none" rtlCol="0">
            <a:spAutoFit/>
          </a:bodyPr>
          <a:lstStyle/>
          <a:p>
            <a:pPr algn="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The </a:t>
            </a:r>
            <a:r>
              <a:rPr kumimoji="1" lang="en-US" altLang="ja-JP" sz="1200" dirty="0" err="1">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OAuth</a:t>
            </a: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2.0 Authorization </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Framework,  </a:t>
            </a: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RFC6749.</a:t>
            </a:r>
            <a:b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http://tools.ietf.org/html/rfc6749</a:t>
            </a:r>
            <a:endPar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r>
              <a:rPr lang="ja-JP" altLang="en-US" dirty="0"/>
              <a:t>外部仕様書</a:t>
            </a:r>
            <a:r>
              <a:rPr lang="ja-JP" altLang="en-US" dirty="0" smtClean="0"/>
              <a:t>に</a:t>
            </a:r>
            <a:r>
              <a:rPr lang="ja-JP" altLang="en-US" dirty="0"/>
              <a:t>おけるアクセス制御の実現案</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227082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アクセス制御の評価方法</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a:t>ロール記述の基本方針</a:t>
            </a:r>
          </a:p>
          <a:p>
            <a:pPr lvl="1"/>
            <a:r>
              <a:rPr lang="en-US" altLang="ja-JP" dirty="0" smtClean="0"/>
              <a:t>1</a:t>
            </a:r>
            <a:r>
              <a:rPr lang="ja-JP" altLang="en-US" dirty="0" err="1" smtClean="0"/>
              <a:t>つの</a:t>
            </a:r>
            <a:r>
              <a:rPr lang="ja-JP" altLang="en-US" dirty="0" smtClean="0"/>
              <a:t>ロールには、</a:t>
            </a:r>
            <a:r>
              <a:rPr lang="en-US" altLang="ja-JP" dirty="0"/>
              <a:t>1</a:t>
            </a:r>
            <a:r>
              <a:rPr lang="ja-JP" altLang="en-US" dirty="0"/>
              <a:t>ユーザ、</a:t>
            </a:r>
            <a:r>
              <a:rPr lang="en-US" altLang="ja-JP" dirty="0"/>
              <a:t>1</a:t>
            </a:r>
            <a:r>
              <a:rPr lang="ja-JP" altLang="en-US" dirty="0"/>
              <a:t>データセット</a:t>
            </a:r>
            <a:r>
              <a:rPr lang="ja-JP" altLang="en-US" dirty="0" smtClean="0"/>
              <a:t>に対する</a:t>
            </a:r>
            <a:r>
              <a:rPr lang="ja-JP" altLang="en-US" dirty="0"/>
              <a:t>アクセス制御を記述</a:t>
            </a:r>
          </a:p>
          <a:p>
            <a:pPr lvl="2"/>
            <a:r>
              <a:rPr lang="ja-JP" altLang="en-US" dirty="0"/>
              <a:t>ユーザを指定しない場合は全ユーザが対象</a:t>
            </a:r>
          </a:p>
          <a:p>
            <a:pPr lvl="2"/>
            <a:r>
              <a:rPr lang="ja-JP" altLang="en-US" dirty="0"/>
              <a:t>データセットを市内場合は全データセットが対象</a:t>
            </a:r>
          </a:p>
          <a:p>
            <a:pPr lvl="1"/>
            <a:r>
              <a:rPr lang="ja-JP" altLang="en-US" dirty="0"/>
              <a:t>ロールに記述されていない処理は</a:t>
            </a:r>
            <a:r>
              <a:rPr lang="ja-JP" altLang="en-US" dirty="0" smtClean="0"/>
              <a:t>不許可</a:t>
            </a:r>
          </a:p>
          <a:p>
            <a:r>
              <a:rPr kumimoji="1" lang="ja-JP" altLang="en-US" dirty="0"/>
              <a:t>ロール評価</a:t>
            </a:r>
            <a:r>
              <a:rPr kumimoji="1" lang="ja-JP" altLang="en-US" dirty="0" smtClean="0"/>
              <a:t>の優先度</a:t>
            </a:r>
          </a:p>
          <a:p>
            <a:pPr marL="698500" lvl="1" indent="-342900">
              <a:buFont typeface="+mj-lt"/>
              <a:buAutoNum type="arabicPeriod"/>
            </a:pPr>
            <a:r>
              <a:rPr lang="ja-JP" altLang="en-US" dirty="0"/>
              <a:t>ユーザ・データセット</a:t>
            </a:r>
            <a:r>
              <a:rPr lang="ja-JP" altLang="en-US" dirty="0" smtClean="0"/>
              <a:t>の両方が指定されないロール		低</a:t>
            </a:r>
          </a:p>
          <a:p>
            <a:pPr marL="698500" lvl="1" indent="-342900">
              <a:buFont typeface="+mj-lt"/>
              <a:buAutoNum type="arabicPeriod"/>
            </a:pPr>
            <a:r>
              <a:rPr kumimoji="1" lang="ja-JP" altLang="en-US" dirty="0" smtClean="0"/>
              <a:t>データセットのみが指定されたロール</a:t>
            </a:r>
          </a:p>
          <a:p>
            <a:pPr marL="698500" lvl="1" indent="-342900">
              <a:buFont typeface="+mj-lt"/>
              <a:buAutoNum type="arabicPeriod"/>
            </a:pPr>
            <a:r>
              <a:rPr lang="ja-JP" altLang="en-US" dirty="0" smtClean="0"/>
              <a:t>ユーザのみが指定されたロール</a:t>
            </a:r>
          </a:p>
          <a:p>
            <a:pPr marL="698500" lvl="1" indent="-342900">
              <a:buFont typeface="+mj-lt"/>
              <a:buAutoNum type="arabicPeriod"/>
            </a:pPr>
            <a:r>
              <a:rPr lang="ja-JP" altLang="en-US" dirty="0"/>
              <a:t>ユーザ・データセットの両方が指定</a:t>
            </a:r>
            <a:r>
              <a:rPr lang="ja-JP" altLang="en-US" dirty="0" smtClean="0"/>
              <a:t>されたロール		高</a:t>
            </a:r>
          </a:p>
          <a:p>
            <a:pPr lvl="1"/>
            <a:r>
              <a:rPr kumimoji="1" lang="ja-JP" altLang="en-US" dirty="0" smtClean="0"/>
              <a:t>優先度をこのように設定する理由</a:t>
            </a:r>
          </a:p>
          <a:p>
            <a:pPr lvl="2"/>
            <a:r>
              <a:rPr lang="ja-JP" altLang="en-US" dirty="0" smtClean="0"/>
              <a:t>指定の細かいルールほど、ユーザ並びにデータを特定しているため、優先度を高くする。</a:t>
            </a:r>
          </a:p>
          <a:p>
            <a:pPr lvl="2"/>
            <a:r>
              <a:rPr lang="ja-JP" altLang="en-US" dirty="0" smtClean="0"/>
              <a:t>アクセス</a:t>
            </a:r>
            <a:r>
              <a:rPr lang="ja-JP" altLang="en-US" dirty="0"/>
              <a:t>制御</a:t>
            </a:r>
            <a:r>
              <a:rPr lang="ja-JP" altLang="en-US" dirty="0" smtClean="0"/>
              <a:t>はユーザに対するものであるから、データセットのみが指定されたロールよりも、ユーザのみ</a:t>
            </a:r>
            <a:r>
              <a:rPr lang="ja-JP" altLang="en-US" dirty="0"/>
              <a:t>が</a:t>
            </a:r>
            <a:r>
              <a:rPr lang="ja-JP" altLang="en-US" dirty="0" smtClean="0"/>
              <a:t>指定されたロールを優先する。</a:t>
            </a:r>
            <a:endParaRPr lang="en-US" altLang="ja-JP" dirty="0" smtClean="0"/>
          </a:p>
          <a:p>
            <a:r>
              <a:rPr kumimoji="1" lang="ja-JP" altLang="en-US" dirty="0" smtClean="0"/>
              <a:t>矛盾する記述への対応</a:t>
            </a:r>
          </a:p>
          <a:p>
            <a:pPr lvl="1"/>
            <a:r>
              <a:rPr kumimoji="1" lang="ja-JP" altLang="en-US" dirty="0" smtClean="0"/>
              <a:t>例えば「すべてのデータに対する閲覧を許可」という</a:t>
            </a:r>
            <a:r>
              <a:rPr lang="ja-JP" altLang="en-US" dirty="0"/>
              <a:t>ロールと「すべてのデータに対する閲覧</a:t>
            </a:r>
            <a:r>
              <a:rPr lang="ja-JP" altLang="en-US" dirty="0" smtClean="0"/>
              <a:t>を禁止」というロールは矛盾する。</a:t>
            </a:r>
          </a:p>
          <a:p>
            <a:pPr lvl="1"/>
            <a:r>
              <a:rPr kumimoji="1" lang="ja-JP" altLang="en-US" dirty="0" smtClean="0"/>
              <a:t>ロールの登録時に検証し、矛盾するロールが含まれてる場合は登録を拒否することにより、この問題を回避する。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
        <p:nvSpPr>
          <p:cNvPr id="5" name="下矢印 4"/>
          <p:cNvSpPr/>
          <p:nvPr/>
        </p:nvSpPr>
        <p:spPr bwMode="auto">
          <a:xfrm>
            <a:off x="7041232" y="3140968"/>
            <a:ext cx="432048" cy="648072"/>
          </a:xfrm>
          <a:prstGeom prst="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075531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アクセス制御を記述するためのボキャブラリ案</a:t>
            </a:r>
            <a:endParaRPr kumimoji="1" lang="ja-JP" altLang="en-US" dirty="0"/>
          </a:p>
        </p:txBody>
      </p:sp>
      <p:sp>
        <p:nvSpPr>
          <p:cNvPr id="5" name="コンテンツ プレースホルダー 4"/>
          <p:cNvSpPr>
            <a:spLocks noGrp="1"/>
          </p:cNvSpPr>
          <p:nvPr>
            <p:ph idx="1"/>
          </p:nvPr>
        </p:nvSpPr>
        <p:spPr/>
        <p:txBody>
          <a:bodyPr>
            <a:normAutofit/>
          </a:bodyPr>
          <a:lstStyle/>
          <a:p>
            <a:r>
              <a:rPr kumimoji="1" lang="ja-JP" altLang="en-US" sz="2000" dirty="0" smtClean="0"/>
              <a:t>ネームスペース</a:t>
            </a:r>
          </a:p>
          <a:p>
            <a:pPr lvl="1"/>
            <a:r>
              <a:rPr lang="en-US" altLang="ja-JP" sz="1600" dirty="0" smtClean="0"/>
              <a:t>http://uidcenter.org/ucr/vocab/oddp-acl#</a:t>
            </a:r>
            <a:r>
              <a:rPr lang="ja-JP" altLang="en-US" sz="1600" dirty="0"/>
              <a:t> </a:t>
            </a:r>
            <a:r>
              <a:rPr lang="ja-JP" altLang="en-US" sz="1600" dirty="0" smtClean="0"/>
              <a:t> （本書では</a:t>
            </a:r>
            <a:r>
              <a:rPr lang="en-US" altLang="ja-JP" sz="1600" dirty="0" err="1" smtClean="0"/>
              <a:t>odacl</a:t>
            </a:r>
            <a:r>
              <a:rPr lang="en-US" altLang="ja-JP" sz="1600" dirty="0" smtClean="0"/>
              <a:t>:</a:t>
            </a:r>
            <a:r>
              <a:rPr lang="ja-JP" altLang="en-US" sz="1600" dirty="0" err="1" smtClean="0"/>
              <a:t>を接頭辞と</a:t>
            </a:r>
            <a:r>
              <a:rPr lang="ja-JP" altLang="en-US" sz="1600" dirty="0" smtClean="0"/>
              <a:t>する）</a:t>
            </a:r>
            <a:endParaRPr lang="ja-JP" altLang="en-US" sz="1600" dirty="0"/>
          </a:p>
          <a:p>
            <a:r>
              <a:rPr kumimoji="1" lang="ja-JP" altLang="en-US" sz="2000" dirty="0" smtClean="0"/>
              <a:t>クラス</a:t>
            </a:r>
          </a:p>
          <a:p>
            <a:pPr lvl="1"/>
            <a:endParaRPr kumimoji="1" lang="en-US" altLang="ja-JP" sz="1700" dirty="0" smtClean="0"/>
          </a:p>
          <a:p>
            <a:pPr lvl="1"/>
            <a:endParaRPr lang="en-US" altLang="ja-JP" sz="1600" dirty="0" smtClean="0"/>
          </a:p>
          <a:p>
            <a:pPr lvl="1"/>
            <a:endParaRPr lang="en-US" altLang="ja-JP" sz="1600" dirty="0"/>
          </a:p>
          <a:p>
            <a:r>
              <a:rPr lang="ja-JP" altLang="en-US" sz="2000" dirty="0" smtClean="0"/>
              <a:t>プロパティ</a:t>
            </a:r>
            <a:endParaRPr kumimoji="1" lang="ja-JP" altLang="en-US" sz="20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373056445"/>
              </p:ext>
            </p:extLst>
          </p:nvPr>
        </p:nvGraphicFramePr>
        <p:xfrm>
          <a:off x="632520" y="2248664"/>
          <a:ext cx="9073008" cy="1036320"/>
        </p:xfrm>
        <a:graphic>
          <a:graphicData uri="http://schemas.openxmlformats.org/drawingml/2006/table">
            <a:tbl>
              <a:tblPr firstRow="1" bandRow="1">
                <a:tableStyleId>{5C22544A-7EE6-4342-B048-85BDC9FD1C3A}</a:tableStyleId>
              </a:tblPr>
              <a:tblGrid>
                <a:gridCol w="3024336"/>
                <a:gridCol w="3024336"/>
                <a:gridCol w="3024336"/>
              </a:tblGrid>
              <a:tr h="252028">
                <a:tc>
                  <a:txBody>
                    <a:bodyPr/>
                    <a:lstStyle/>
                    <a:p>
                      <a:r>
                        <a:rPr kumimoji="1" lang="ja-JP" altLang="en-US" sz="1100" dirty="0" smtClean="0"/>
                        <a:t>ボキャブラリ名</a:t>
                      </a:r>
                      <a:endParaRPr kumimoji="1" lang="ja-JP" altLang="en-US" sz="1100" dirty="0"/>
                    </a:p>
                  </a:txBody>
                  <a:tcPr/>
                </a:tc>
                <a:tc>
                  <a:txBody>
                    <a:bodyPr/>
                    <a:lstStyle/>
                    <a:p>
                      <a:r>
                        <a:rPr kumimoji="1" lang="en-US" altLang="ja-JP" sz="1100" dirty="0" err="1" smtClean="0"/>
                        <a:t>rdfs:subClassOf</a:t>
                      </a:r>
                      <a:r>
                        <a:rPr kumimoji="1" lang="ja-JP" altLang="en-US" sz="1100" dirty="0" smtClean="0"/>
                        <a:t>（親クラス）</a:t>
                      </a:r>
                      <a:endParaRPr kumimoji="1" lang="ja-JP" altLang="en-US" sz="1100" dirty="0"/>
                    </a:p>
                  </a:txBody>
                  <a:tcPr/>
                </a:tc>
                <a:tc>
                  <a:txBody>
                    <a:bodyPr/>
                    <a:lstStyle/>
                    <a:p>
                      <a:r>
                        <a:rPr kumimoji="1" lang="ja-JP" altLang="en-US" sz="1100" dirty="0" smtClean="0"/>
                        <a:t>意味</a:t>
                      </a:r>
                      <a:endParaRPr kumimoji="1" lang="ja-JP" altLang="en-US" sz="1100" dirty="0"/>
                    </a:p>
                  </a:txBody>
                  <a:tcPr/>
                </a:tc>
              </a:tr>
              <a:tr h="252028">
                <a:tc>
                  <a:txBody>
                    <a:bodyPr/>
                    <a:lstStyle/>
                    <a:p>
                      <a:r>
                        <a:rPr kumimoji="1" lang="en-US" altLang="ja-JP" sz="1100" dirty="0" err="1" smtClean="0"/>
                        <a:t>odcal:ACLObject</a:t>
                      </a:r>
                      <a:endParaRPr kumimoji="1" lang="ja-JP" altLang="en-US" sz="1100" dirty="0"/>
                    </a:p>
                  </a:txBody>
                  <a:tcPr/>
                </a:tc>
                <a:tc>
                  <a:txBody>
                    <a:bodyPr/>
                    <a:lstStyle/>
                    <a:p>
                      <a:r>
                        <a:rPr kumimoji="1" lang="en-US" altLang="ja-JP" sz="1100" dirty="0" err="1" smtClean="0"/>
                        <a:t>rdfs:Class</a:t>
                      </a:r>
                      <a:endParaRPr kumimoji="1" lang="ja-JP" altLang="en-US" sz="1100" dirty="0"/>
                    </a:p>
                  </a:txBody>
                  <a:tcPr/>
                </a:tc>
                <a:tc>
                  <a:txBody>
                    <a:bodyPr/>
                    <a:lstStyle/>
                    <a:p>
                      <a:r>
                        <a:rPr kumimoji="1" lang="ja-JP" altLang="en-US" sz="1100" dirty="0" smtClean="0"/>
                        <a:t>アクセス制御用データのクラス</a:t>
                      </a:r>
                      <a:endParaRPr kumimoji="1" lang="ja-JP" altLang="en-US" sz="1100" dirty="0"/>
                    </a:p>
                  </a:txBody>
                  <a:tcPr/>
                </a:tc>
              </a:tr>
              <a:tr h="252028">
                <a:tc>
                  <a:txBody>
                    <a:bodyPr/>
                    <a:lstStyle/>
                    <a:p>
                      <a:r>
                        <a:rPr kumimoji="1" lang="en-US" altLang="ja-JP" sz="1100" dirty="0" err="1" smtClean="0"/>
                        <a:t>odacl:RightsStatement</a:t>
                      </a:r>
                      <a:endParaRPr kumimoji="1" lang="ja-JP" altLang="en-US" sz="1100" dirty="0"/>
                    </a:p>
                  </a:txBody>
                  <a:tcPr/>
                </a:tc>
                <a:tc>
                  <a:txBody>
                    <a:bodyPr/>
                    <a:lstStyle/>
                    <a:p>
                      <a:r>
                        <a:rPr kumimoji="1" lang="en-US" altLang="ja-JP" sz="1100" dirty="0" err="1" smtClean="0"/>
                        <a:t>dcterms:RightsStatement</a:t>
                      </a:r>
                      <a:r>
                        <a:rPr kumimoji="1" lang="en-US" altLang="ja-JP" sz="1100" dirty="0" smtClean="0"/>
                        <a:t>, </a:t>
                      </a:r>
                      <a:r>
                        <a:rPr kumimoji="1" lang="en-US" altLang="ja-JP" sz="1100" dirty="0" err="1" smtClean="0"/>
                        <a:t>odacl:ACLObject</a:t>
                      </a:r>
                      <a:endParaRPr kumimoji="1" lang="ja-JP" altLang="en-US" sz="1100" dirty="0"/>
                    </a:p>
                  </a:txBody>
                  <a:tcPr/>
                </a:tc>
                <a:tc>
                  <a:txBody>
                    <a:bodyPr/>
                    <a:lstStyle/>
                    <a:p>
                      <a:r>
                        <a:rPr kumimoji="1" lang="ja-JP" altLang="en-US" sz="1100" dirty="0" smtClean="0"/>
                        <a:t>ロール</a:t>
                      </a:r>
                      <a:endParaRPr kumimoji="1" lang="ja-JP" altLang="en-US" sz="1100" dirty="0"/>
                    </a:p>
                  </a:txBody>
                  <a:tcPr/>
                </a:tc>
              </a:tr>
              <a:tr h="252028">
                <a:tc>
                  <a:txBody>
                    <a:bodyPr/>
                    <a:lstStyle/>
                    <a:p>
                      <a:r>
                        <a:rPr kumimoji="1" lang="en-US" altLang="ja-JP" sz="1100" dirty="0" err="1" smtClean="0"/>
                        <a:t>odacl:Dataset</a:t>
                      </a:r>
                      <a:endParaRPr kumimoji="1" lang="ja-JP" altLang="en-US" sz="1100" dirty="0"/>
                    </a:p>
                  </a:txBody>
                  <a:tcPr/>
                </a:tc>
                <a:tc>
                  <a:txBody>
                    <a:bodyPr/>
                    <a:lstStyle/>
                    <a:p>
                      <a:r>
                        <a:rPr kumimoji="1" lang="en-US" altLang="ja-JP" sz="1100" dirty="0" err="1" smtClean="0"/>
                        <a:t>dcat:Dataset</a:t>
                      </a:r>
                      <a:r>
                        <a:rPr kumimoji="1" lang="en-US" altLang="ja-JP" sz="1100" dirty="0" smtClean="0"/>
                        <a:t>, </a:t>
                      </a:r>
                      <a:r>
                        <a:rPr kumimoji="1" lang="en-US" altLang="ja-JP" sz="1100" dirty="0" err="1" smtClean="0"/>
                        <a:t>odacl:ACLObject</a:t>
                      </a:r>
                      <a:endParaRPr kumimoji="1" lang="ja-JP" altLang="en-US" sz="1100" dirty="0"/>
                    </a:p>
                  </a:txBody>
                  <a:tcPr/>
                </a:tc>
                <a:tc>
                  <a:txBody>
                    <a:bodyPr/>
                    <a:lstStyle/>
                    <a:p>
                      <a:r>
                        <a:rPr kumimoji="1" lang="ja-JP" altLang="en-US" sz="1100" dirty="0" smtClean="0"/>
                        <a:t>データセット</a:t>
                      </a:r>
                      <a:endParaRPr kumimoji="1" lang="ja-JP" altLang="en-US" sz="1100"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02679286"/>
              </p:ext>
            </p:extLst>
          </p:nvPr>
        </p:nvGraphicFramePr>
        <p:xfrm>
          <a:off x="632520" y="3671272"/>
          <a:ext cx="9073009" cy="2926080"/>
        </p:xfrm>
        <a:graphic>
          <a:graphicData uri="http://schemas.openxmlformats.org/drawingml/2006/table">
            <a:tbl>
              <a:tblPr firstRow="1" bandRow="1">
                <a:tableStyleId>{5C22544A-7EE6-4342-B048-85BDC9FD1C3A}</a:tableStyleId>
              </a:tblPr>
              <a:tblGrid>
                <a:gridCol w="1800200"/>
                <a:gridCol w="1440160"/>
                <a:gridCol w="1584176"/>
                <a:gridCol w="1008112"/>
                <a:gridCol w="3240361"/>
              </a:tblGrid>
              <a:tr h="256835">
                <a:tc>
                  <a:txBody>
                    <a:bodyPr/>
                    <a:lstStyle/>
                    <a:p>
                      <a:pPr algn="ctr"/>
                      <a:r>
                        <a:rPr kumimoji="1" lang="ja-JP" altLang="en-US" sz="1050" dirty="0" smtClean="0"/>
                        <a:t>ボキャブラリ名</a:t>
                      </a:r>
                      <a:endParaRPr kumimoji="1" lang="ja-JP" altLang="en-US" sz="1050" dirty="0"/>
                    </a:p>
                  </a:txBody>
                  <a:tcPr/>
                </a:tc>
                <a:tc>
                  <a:txBody>
                    <a:bodyPr/>
                    <a:lstStyle/>
                    <a:p>
                      <a:pPr algn="ctr"/>
                      <a:r>
                        <a:rPr kumimoji="1" lang="en-US" altLang="ja-JP" sz="1050" dirty="0" err="1" smtClean="0"/>
                        <a:t>rdfs:subPropertyOf</a:t>
                      </a:r>
                      <a:r>
                        <a:rPr kumimoji="1" lang="en-US" altLang="ja-JP" sz="1050" dirty="0" smtClean="0"/>
                        <a:t/>
                      </a:r>
                      <a:br>
                        <a:rPr kumimoji="1" lang="en-US" altLang="ja-JP" sz="1050" dirty="0" smtClean="0"/>
                      </a:br>
                      <a:r>
                        <a:rPr kumimoji="1" lang="ja-JP" altLang="en-US" sz="1050" dirty="0" smtClean="0"/>
                        <a:t>（親プロパティ）</a:t>
                      </a:r>
                      <a:endParaRPr kumimoji="1" lang="ja-JP" altLang="en-US" sz="1050" dirty="0"/>
                    </a:p>
                  </a:txBody>
                  <a:tcPr/>
                </a:tc>
                <a:tc>
                  <a:txBody>
                    <a:bodyPr/>
                    <a:lstStyle/>
                    <a:p>
                      <a:pPr algn="ctr"/>
                      <a:r>
                        <a:rPr kumimoji="1" lang="en-US" altLang="ja-JP" sz="1050" dirty="0" err="1" smtClean="0"/>
                        <a:t>rdfs:domain</a:t>
                      </a:r>
                      <a:r>
                        <a:rPr kumimoji="1" lang="en-US" altLang="ja-JP" sz="1050" dirty="0" smtClean="0"/>
                        <a:t/>
                      </a:r>
                      <a:br>
                        <a:rPr kumimoji="1" lang="en-US" altLang="ja-JP" sz="1050" dirty="0" smtClean="0"/>
                      </a:br>
                      <a:r>
                        <a:rPr kumimoji="1" lang="ja-JP" altLang="en-US" sz="1050" dirty="0" smtClean="0"/>
                        <a:t>（定義域）</a:t>
                      </a:r>
                      <a:endParaRPr kumimoji="1" lang="ja-JP" altLang="en-US" sz="1050" dirty="0"/>
                    </a:p>
                  </a:txBody>
                  <a:tcPr/>
                </a:tc>
                <a:tc>
                  <a:txBody>
                    <a:bodyPr/>
                    <a:lstStyle/>
                    <a:p>
                      <a:pPr algn="ctr"/>
                      <a:r>
                        <a:rPr kumimoji="1" lang="en-US" altLang="ja-JP" sz="1050" dirty="0" err="1" smtClean="0"/>
                        <a:t>rdfs:range</a:t>
                      </a:r>
                      <a:r>
                        <a:rPr kumimoji="1" lang="ja-JP" altLang="en-US" sz="1050" dirty="0" smtClean="0"/>
                        <a:t/>
                      </a:r>
                      <a:br>
                        <a:rPr kumimoji="1" lang="ja-JP" altLang="en-US" sz="1050" dirty="0" smtClean="0"/>
                      </a:br>
                      <a:r>
                        <a:rPr kumimoji="1" lang="ja-JP" altLang="en-US" sz="1050" dirty="0" smtClean="0"/>
                        <a:t>（値域）</a:t>
                      </a:r>
                      <a:endParaRPr kumimoji="1" lang="ja-JP" altLang="en-US" sz="1050" dirty="0"/>
                    </a:p>
                  </a:txBody>
                  <a:tcPr/>
                </a:tc>
                <a:tc>
                  <a:txBody>
                    <a:bodyPr/>
                    <a:lstStyle/>
                    <a:p>
                      <a:pPr algn="ctr"/>
                      <a:r>
                        <a:rPr kumimoji="1" lang="ja-JP" altLang="en-US" sz="1050" dirty="0" smtClean="0"/>
                        <a:t>意味</a:t>
                      </a:r>
                      <a:endParaRPr kumimoji="1" lang="ja-JP" altLang="en-US" sz="1050" dirty="0"/>
                    </a:p>
                  </a:txBody>
                  <a:tcPr/>
                </a:tc>
              </a:tr>
              <a:tr h="228169">
                <a:tc>
                  <a:txBody>
                    <a:bodyPr/>
                    <a:lstStyle/>
                    <a:p>
                      <a:r>
                        <a:rPr kumimoji="1" lang="en-US" altLang="ja-JP" sz="1050" dirty="0" err="1" smtClean="0"/>
                        <a:t>odacl:accessTarget</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dirty="0" err="1" smtClean="0"/>
                        <a:t>odcal:Dataset</a:t>
                      </a:r>
                      <a:endParaRPr kumimoji="1" lang="en-US" altLang="ja-JP" sz="1050" dirty="0" smtClean="0"/>
                    </a:p>
                  </a:txBody>
                  <a:tcPr/>
                </a:tc>
                <a:tc>
                  <a:txBody>
                    <a:bodyPr/>
                    <a:lstStyle/>
                    <a:p>
                      <a:r>
                        <a:rPr kumimoji="1" lang="ja-JP" altLang="en-US" sz="1050" dirty="0" smtClean="0"/>
                        <a:t>ロールが対象とするデータセットの</a:t>
                      </a:r>
                      <a:r>
                        <a:rPr kumimoji="1" lang="en-US" altLang="ja-JP" sz="1050" dirty="0" smtClean="0"/>
                        <a:t>URI</a:t>
                      </a:r>
                      <a:endParaRPr kumimoji="1" lang="ja-JP" altLang="en-US" sz="1050" dirty="0"/>
                    </a:p>
                  </a:txBody>
                  <a:tcPr/>
                </a:tc>
              </a:tr>
              <a:tr h="178083">
                <a:tc>
                  <a:txBody>
                    <a:bodyPr/>
                    <a:lstStyle/>
                    <a:p>
                      <a:r>
                        <a:rPr kumimoji="1" lang="en-US" altLang="ja-JP" sz="1050" dirty="0" err="1" smtClean="0"/>
                        <a:t>odacl:memberOf</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rdf:Class</a:t>
                      </a:r>
                      <a:endParaRPr kumimoji="1" lang="ja-JP" altLang="en-US" sz="1050" dirty="0"/>
                    </a:p>
                  </a:txBody>
                  <a:tcPr/>
                </a:tc>
                <a:tc>
                  <a:txBody>
                    <a:bodyPr/>
                    <a:lstStyle/>
                    <a:p>
                      <a:r>
                        <a:rPr kumimoji="1" lang="en-US" altLang="ja-JP" sz="1050" dirty="0" err="1" smtClean="0"/>
                        <a:t>odacl:Dataset</a:t>
                      </a:r>
                      <a:endParaRPr kumimoji="1" lang="ja-JP" altLang="en-US" sz="1050" dirty="0"/>
                    </a:p>
                  </a:txBody>
                  <a:tcPr/>
                </a:tc>
                <a:tc>
                  <a:txBody>
                    <a:bodyPr/>
                    <a:lstStyle/>
                    <a:p>
                      <a:r>
                        <a:rPr kumimoji="1" lang="ja-JP" altLang="en-US" sz="1050" dirty="0" smtClean="0"/>
                        <a:t>（アクセス制御対象の）データセットに属している</a:t>
                      </a:r>
                      <a:endParaRPr kumimoji="1" lang="ja-JP" altLang="en-US" sz="1050" dirty="0"/>
                    </a:p>
                  </a:txBody>
                  <a:tcPr/>
                </a:tc>
              </a:tr>
              <a:tr h="155936">
                <a:tc>
                  <a:txBody>
                    <a:bodyPr/>
                    <a:lstStyle/>
                    <a:p>
                      <a:r>
                        <a:rPr kumimoji="1" lang="en-US" altLang="ja-JP" sz="1050" dirty="0" err="1" smtClean="0"/>
                        <a:t>odacl:consumerKey</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dirty="0" err="1" smtClean="0"/>
                        <a:t>xsd:String</a:t>
                      </a:r>
                      <a:endParaRPr kumimoji="1" lang="ja-JP" altLang="en-US" sz="1050" dirty="0"/>
                    </a:p>
                  </a:txBody>
                  <a:tcPr/>
                </a:tc>
                <a:tc>
                  <a:txBody>
                    <a:bodyPr/>
                    <a:lstStyle/>
                    <a:p>
                      <a:r>
                        <a:rPr kumimoji="1" lang="en-US" altLang="ja-JP" sz="1050" dirty="0" smtClean="0"/>
                        <a:t>OAuth2</a:t>
                      </a:r>
                      <a:r>
                        <a:rPr kumimoji="1" lang="ja-JP" altLang="en-US" sz="1050" dirty="0" smtClean="0"/>
                        <a:t>の</a:t>
                      </a:r>
                      <a:r>
                        <a:rPr kumimoji="1" lang="en-US" altLang="ja-JP" sz="1050" dirty="0" smtClean="0"/>
                        <a:t>Consumer Key</a:t>
                      </a:r>
                      <a:endParaRPr kumimoji="1" lang="ja-JP" altLang="en-US" sz="1050" dirty="0"/>
                    </a:p>
                  </a:txBody>
                  <a:tcPr/>
                </a:tc>
              </a:tr>
              <a:tr h="155936">
                <a:tc>
                  <a:txBody>
                    <a:bodyPr/>
                    <a:lstStyle/>
                    <a:p>
                      <a:r>
                        <a:rPr kumimoji="1" lang="en-US" altLang="ja-JP" sz="1050" dirty="0" err="1" smtClean="0"/>
                        <a:t>odacl:hasCreatePermission</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dirty="0" err="1" smtClean="0"/>
                        <a:t>xsd:boolean</a:t>
                      </a:r>
                      <a:endParaRPr kumimoji="1" lang="ja-JP" altLang="en-US" sz="1050" dirty="0"/>
                    </a:p>
                  </a:txBody>
                  <a:tcPr/>
                </a:tc>
                <a:tc>
                  <a:txBody>
                    <a:bodyPr/>
                    <a:lstStyle/>
                    <a:p>
                      <a:r>
                        <a:rPr kumimoji="1" lang="ja-JP" altLang="en-US" sz="1050" dirty="0" smtClean="0"/>
                        <a:t>データセットに対する作成権限の有無</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odacl:hasReadPermission</a:t>
                      </a:r>
                      <a:endParaRPr kumimoji="1" lang="ja-JP" altLang="en-US" sz="1050" dirty="0" smtClean="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smtClean="0"/>
                        <a:t>xsd:boolean</a:t>
                      </a:r>
                      <a:endParaRPr kumimoji="1" lang="ja-JP" altLang="en-US" sz="1050" dirty="0"/>
                    </a:p>
                  </a:txBody>
                  <a:tcPr/>
                </a:tc>
                <a:tc>
                  <a:txBody>
                    <a:bodyPr/>
                    <a:lstStyle/>
                    <a:p>
                      <a:r>
                        <a:rPr kumimoji="1" lang="ja-JP" altLang="en-US" sz="1050" dirty="0" smtClean="0"/>
                        <a:t>データセットに対する閲覧権限の有無</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odacl:hasUpdatePermission</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smtClean="0"/>
                        <a:t>xsd:boolean</a:t>
                      </a:r>
                      <a:endParaRPr kumimoji="1" lang="ja-JP" altLang="en-US" sz="1050" dirty="0"/>
                    </a:p>
                  </a:txBody>
                  <a:tcPr/>
                </a:tc>
                <a:tc>
                  <a:txBody>
                    <a:bodyPr/>
                    <a:lstStyle/>
                    <a:p>
                      <a:r>
                        <a:rPr kumimoji="1" lang="ja-JP" altLang="en-US" sz="1050" dirty="0" smtClean="0"/>
                        <a:t>データセットに対する更新権限の有無</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odacl:hasDeletePermission</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odacl:RightsStatement</a:t>
                      </a:r>
                      <a:endParaRPr kumimoji="1" lang="ja-JP" altLang="en-US" sz="1050" dirty="0"/>
                    </a:p>
                  </a:txBody>
                  <a:tcPr/>
                </a:tc>
                <a:tc>
                  <a:txBody>
                    <a:bodyPr/>
                    <a:lstStyle/>
                    <a:p>
                      <a:r>
                        <a:rPr kumimoji="1" lang="en-US" altLang="ja-JP" sz="1050" dirty="0" err="1" smtClean="0"/>
                        <a:t>xsd:boolean</a:t>
                      </a:r>
                      <a:endParaRPr kumimoji="1" lang="ja-JP" altLang="en-US" sz="1050" dirty="0"/>
                    </a:p>
                  </a:txBody>
                  <a:tcPr/>
                </a:tc>
                <a:tc>
                  <a:txBody>
                    <a:bodyPr/>
                    <a:lstStyle/>
                    <a:p>
                      <a:r>
                        <a:rPr kumimoji="1" lang="ja-JP" altLang="en-US" sz="1050" dirty="0" smtClean="0"/>
                        <a:t>データセットに対する削除権限の有無</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odacl:terms</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odacl:Dataset</a:t>
                      </a:r>
                      <a:endParaRPr kumimoji="1" lang="ja-JP" altLang="en-US" sz="1050" dirty="0"/>
                    </a:p>
                  </a:txBody>
                  <a:tcPr/>
                </a:tc>
                <a:tc>
                  <a:txBody>
                    <a:bodyPr/>
                    <a:lstStyle/>
                    <a:p>
                      <a:r>
                        <a:rPr kumimoji="1" lang="en-US" altLang="ja-JP" sz="1050" dirty="0" err="1" smtClean="0"/>
                        <a:t>xsd:String</a:t>
                      </a:r>
                      <a:endParaRPr kumimoji="1" lang="ja-JP" altLang="en-US" sz="1050" dirty="0"/>
                    </a:p>
                  </a:txBody>
                  <a:tcPr/>
                </a:tc>
                <a:tc>
                  <a:txBody>
                    <a:bodyPr/>
                    <a:lstStyle/>
                    <a:p>
                      <a:r>
                        <a:rPr kumimoji="1" lang="ja-JP" altLang="en-US" sz="1050" dirty="0" smtClean="0"/>
                        <a:t>データセットの利用規約</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odacl:condition</a:t>
                      </a:r>
                      <a:endParaRPr kumimoji="1" lang="ja-JP" altLang="en-US" sz="1050" dirty="0"/>
                    </a:p>
                  </a:txBody>
                  <a:tcPr/>
                </a:tc>
                <a:tc>
                  <a:txBody>
                    <a:bodyPr/>
                    <a:lstStyle/>
                    <a:p>
                      <a:endParaRPr kumimoji="1" lang="ja-JP" altLang="en-US" sz="1050" dirty="0"/>
                    </a:p>
                  </a:txBody>
                  <a:tcPr/>
                </a:tc>
                <a:tc>
                  <a:txBody>
                    <a:bodyPr/>
                    <a:lstStyle/>
                    <a:p>
                      <a:r>
                        <a:rPr kumimoji="1" lang="en-US" altLang="ja-JP" sz="1050" dirty="0" err="1" smtClean="0"/>
                        <a:t>odacl:Dataset</a:t>
                      </a:r>
                      <a:endParaRPr kumimoji="1" lang="ja-JP" altLang="en-US" sz="1050" dirty="0"/>
                    </a:p>
                  </a:txBody>
                  <a:tcPr/>
                </a:tc>
                <a:tc>
                  <a:txBody>
                    <a:bodyPr/>
                    <a:lstStyle/>
                    <a:p>
                      <a:r>
                        <a:rPr kumimoji="1" lang="en-US" altLang="ja-JP" sz="1050" dirty="0" err="1" smtClean="0"/>
                        <a:t>xsd:String</a:t>
                      </a:r>
                      <a:endParaRPr kumimoji="1" lang="ja-JP" altLang="en-US" sz="1050" dirty="0"/>
                    </a:p>
                  </a:txBody>
                  <a:tcPr/>
                </a:tc>
                <a:tc>
                  <a:txBody>
                    <a:bodyPr/>
                    <a:lstStyle/>
                    <a:p>
                      <a:r>
                        <a:rPr kumimoji="1" lang="ja-JP" altLang="en-US" sz="1050" dirty="0" smtClean="0"/>
                        <a:t>データセットの利用規約</a:t>
                      </a:r>
                      <a:endParaRPr kumimoji="1" lang="ja-JP" altLang="en-US" sz="1050" dirty="0"/>
                    </a:p>
                  </a:txBody>
                  <a:tcPr/>
                </a:tc>
              </a:tr>
              <a:tr h="155936">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err="1" smtClean="0"/>
                        <a:t>odacl:isActive</a:t>
                      </a:r>
                      <a:endParaRPr kumimoji="1" lang="ja-JP" altLang="en-US" sz="1050" dirty="0"/>
                    </a:p>
                  </a:txBody>
                  <a:tcPr/>
                </a:tc>
                <a:tc>
                  <a:txBody>
                    <a:bodyPr/>
                    <a:lstStyle/>
                    <a:p>
                      <a:r>
                        <a:rPr kumimoji="1" lang="en-US" altLang="ja-JP" sz="1050" dirty="0" err="1" smtClean="0"/>
                        <a:t>uc:isValid</a:t>
                      </a:r>
                      <a:endParaRPr kumimoji="1" lang="ja-JP" altLang="en-US" sz="1050" dirty="0"/>
                    </a:p>
                  </a:txBody>
                  <a:tcPr/>
                </a:tc>
                <a:tc>
                  <a:txBody>
                    <a:bodyPr/>
                    <a:lstStyle/>
                    <a:p>
                      <a:r>
                        <a:rPr kumimoji="1" lang="en-US" altLang="ja-JP" sz="1050" dirty="0" err="1" smtClean="0"/>
                        <a:t>odacl:ACLObject</a:t>
                      </a:r>
                      <a:endParaRPr kumimoji="1" lang="ja-JP" altLang="en-US" sz="1050" dirty="0"/>
                    </a:p>
                  </a:txBody>
                  <a:tcPr/>
                </a:tc>
                <a:tc>
                  <a:txBody>
                    <a:bodyPr/>
                    <a:lstStyle/>
                    <a:p>
                      <a:r>
                        <a:rPr kumimoji="1" lang="en-US" altLang="ja-JP" sz="1050" dirty="0" err="1" smtClean="0"/>
                        <a:t>xsd:boolean</a:t>
                      </a:r>
                      <a:endParaRPr kumimoji="1" lang="ja-JP" altLang="en-US" sz="1050" dirty="0"/>
                    </a:p>
                  </a:txBody>
                  <a:tcPr/>
                </a:tc>
                <a:tc>
                  <a:txBody>
                    <a:bodyPr/>
                    <a:lstStyle/>
                    <a:p>
                      <a:r>
                        <a:rPr kumimoji="1" lang="ja-JP" altLang="en-US" sz="1050" dirty="0" smtClean="0"/>
                        <a:t>データセット・ルールの有効性</a:t>
                      </a:r>
                      <a:endParaRPr kumimoji="1" lang="ja-JP" altLang="en-US" sz="1050" dirty="0"/>
                    </a:p>
                  </a:txBody>
                  <a:tcPr/>
                </a:tc>
              </a:tr>
            </a:tbl>
          </a:graphicData>
        </a:graphic>
      </p:graphicFrame>
    </p:spTree>
    <p:extLst>
      <p:ext uri="{BB962C8B-B14F-4D97-AF65-F5344CB8AC3E}">
        <p14:creationId xmlns:p14="http://schemas.microsoft.com/office/powerpoint/2010/main" val="3155136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a:endCxn id="10" idx="0"/>
          </p:cNvCxnSpPr>
          <p:nvPr/>
        </p:nvCxnSpPr>
        <p:spPr bwMode="auto">
          <a:xfrm flipV="1">
            <a:off x="1945414" y="2586549"/>
            <a:ext cx="0" cy="3938795"/>
          </a:xfrm>
          <a:prstGeom prst="line">
            <a:avLst/>
          </a:prstGeom>
          <a:solidFill>
            <a:schemeClr val="accent1"/>
          </a:solidFill>
          <a:ln w="38100" cap="sq" cmpd="sng" algn="ctr">
            <a:solidFill>
              <a:schemeClr val="accent6"/>
            </a:solidFill>
            <a:prstDash val="solid"/>
            <a:round/>
            <a:headEnd type="none" w="sm" len="sm"/>
            <a:tailEnd type="none" w="sm" len="sm"/>
          </a:ln>
          <a:effectLst/>
        </p:spPr>
      </p:cxnSp>
      <p:sp>
        <p:nvSpPr>
          <p:cNvPr id="2" name="タイトル 1"/>
          <p:cNvSpPr>
            <a:spLocks noGrp="1"/>
          </p:cNvSpPr>
          <p:nvPr>
            <p:ph type="title"/>
          </p:nvPr>
        </p:nvSpPr>
        <p:spPr/>
        <p:txBody>
          <a:bodyPr/>
          <a:lstStyle/>
          <a:p>
            <a:r>
              <a:rPr kumimoji="1" lang="ja-JP" altLang="en-US" dirty="0" smtClean="0"/>
              <a:t>アクセス制御の記述例</a:t>
            </a:r>
            <a:endParaRPr kumimoji="1" lang="ja-JP" altLang="en-US" dirty="0"/>
          </a:p>
        </p:txBody>
      </p:sp>
      <p:sp>
        <p:nvSpPr>
          <p:cNvPr id="20" name="コンテンツ プレースホルダー 19"/>
          <p:cNvSpPr>
            <a:spLocks noGrp="1"/>
          </p:cNvSpPr>
          <p:nvPr>
            <p:ph idx="1"/>
          </p:nvPr>
        </p:nvSpPr>
        <p:spPr>
          <a:xfrm>
            <a:off x="351414" y="1143000"/>
            <a:ext cx="9146415" cy="1604151"/>
          </a:xfrm>
        </p:spPr>
        <p:txBody>
          <a:bodyPr>
            <a:normAutofit fontScale="92500" lnSpcReduction="20000"/>
          </a:bodyPr>
          <a:lstStyle/>
          <a:p>
            <a:r>
              <a:rPr kumimoji="1" lang="ja-JP" altLang="en-US" dirty="0" smtClean="0"/>
              <a:t>以下のようなアクセス制御記述があるとき</a:t>
            </a:r>
            <a:endParaRPr kumimoji="1" lang="en-US" altLang="ja-JP" dirty="0" smtClean="0"/>
          </a:p>
          <a:p>
            <a:pPr lvl="1"/>
            <a:r>
              <a:rPr lang="ja-JP" altLang="en-US" dirty="0"/>
              <a:t>すべて</a:t>
            </a:r>
            <a:r>
              <a:rPr lang="ja-JP" altLang="en-US" dirty="0" smtClean="0"/>
              <a:t>のユーザは</a:t>
            </a:r>
            <a:r>
              <a:rPr lang="en-US" altLang="ja-JP" dirty="0" smtClean="0"/>
              <a:t>Data#1, Data#2, Data#3</a:t>
            </a:r>
            <a:r>
              <a:rPr lang="ja-JP" altLang="en-US" dirty="0" smtClean="0"/>
              <a:t>を閲覧できる。</a:t>
            </a:r>
          </a:p>
          <a:p>
            <a:pPr lvl="1"/>
            <a:r>
              <a:rPr lang="en-US" altLang="ja-JP" dirty="0" err="1" smtClean="0"/>
              <a:t>ConsumerKey</a:t>
            </a:r>
            <a:r>
              <a:rPr lang="en-US" altLang="ja-JP" dirty="0" smtClean="0"/>
              <a:t>=Key1</a:t>
            </a:r>
            <a:r>
              <a:rPr lang="ja-JP" altLang="en-US" dirty="0" smtClean="0"/>
              <a:t>をもつユーザは、</a:t>
            </a:r>
            <a:r>
              <a:rPr lang="en-US" altLang="ja-JP" dirty="0" smtClean="0"/>
              <a:t>Data#1, Data#2</a:t>
            </a:r>
            <a:r>
              <a:rPr lang="ja-JP" altLang="en-US" dirty="0" smtClean="0"/>
              <a:t>の更新・削除ができる。</a:t>
            </a:r>
          </a:p>
          <a:p>
            <a:pPr lvl="1"/>
            <a:r>
              <a:rPr lang="en-US" altLang="ja-JP" dirty="0" err="1" smtClean="0"/>
              <a:t>ConsumerKey</a:t>
            </a:r>
            <a:r>
              <a:rPr lang="en-US" altLang="ja-JP" dirty="0" smtClean="0"/>
              <a:t>=Key2</a:t>
            </a:r>
            <a:r>
              <a:rPr lang="ja-JP" altLang="en-US" dirty="0" smtClean="0"/>
              <a:t>を</a:t>
            </a:r>
            <a:r>
              <a:rPr lang="ja-JP" altLang="en-US" dirty="0"/>
              <a:t>もつユーザは、</a:t>
            </a:r>
            <a:r>
              <a:rPr lang="en-US" altLang="ja-JP" dirty="0" smtClean="0"/>
              <a:t>Data#1, Data#2, Data#3</a:t>
            </a:r>
            <a:r>
              <a:rPr lang="ja-JP" altLang="en-US" dirty="0" smtClean="0"/>
              <a:t>の更新が</a:t>
            </a:r>
            <a:r>
              <a:rPr lang="ja-JP" altLang="en-US" dirty="0"/>
              <a:t>できる</a:t>
            </a:r>
            <a:r>
              <a:rPr lang="ja-JP" altLang="en-US" dirty="0" smtClean="0"/>
              <a:t>。</a:t>
            </a:r>
          </a:p>
          <a:p>
            <a:pPr lvl="1"/>
            <a:r>
              <a:rPr lang="ja-JP" altLang="en-US" dirty="0" smtClean="0"/>
              <a:t>上記以外のアクセスは許されない。</a:t>
            </a:r>
          </a:p>
          <a:p>
            <a:pPr lvl="1"/>
            <a:endParaRPr kumimoji="1"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
        <p:nvSpPr>
          <p:cNvPr id="5" name="円/楕円 4"/>
          <p:cNvSpPr/>
          <p:nvPr/>
        </p:nvSpPr>
        <p:spPr bwMode="auto">
          <a:xfrm>
            <a:off x="5032047" y="3059931"/>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Role#2</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6" name="円/楕円 5"/>
          <p:cNvSpPr/>
          <p:nvPr/>
        </p:nvSpPr>
        <p:spPr bwMode="auto">
          <a:xfrm>
            <a:off x="2517635" y="3059931"/>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Dataset#1</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7" name="円/楕円 6"/>
          <p:cNvSpPr/>
          <p:nvPr/>
        </p:nvSpPr>
        <p:spPr bwMode="auto">
          <a:xfrm>
            <a:off x="128464" y="2636848"/>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Data#1</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10" name="テキスト ボックス 9"/>
          <p:cNvSpPr txBox="1"/>
          <p:nvPr/>
        </p:nvSpPr>
        <p:spPr>
          <a:xfrm>
            <a:off x="1322487" y="2586549"/>
            <a:ext cx="1245854"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odacl:memberOf</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cxnSp>
        <p:nvCxnSpPr>
          <p:cNvPr id="11" name="直線矢印コネクタ 10"/>
          <p:cNvCxnSpPr>
            <a:stCxn id="5" idx="2"/>
            <a:endCxn id="6" idx="6"/>
          </p:cNvCxnSpPr>
          <p:nvPr/>
        </p:nvCxnSpPr>
        <p:spPr bwMode="auto">
          <a:xfrm flipH="1">
            <a:off x="3687088" y="3287325"/>
            <a:ext cx="1344959" cy="0"/>
          </a:xfrm>
          <a:prstGeom prst="straightConnector1">
            <a:avLst/>
          </a:prstGeom>
          <a:solidFill>
            <a:schemeClr val="accent1"/>
          </a:solidFill>
          <a:ln w="12700" cap="sq" cmpd="sng" algn="ctr">
            <a:solidFill>
              <a:schemeClr val="bg2"/>
            </a:solidFill>
            <a:prstDash val="solid"/>
            <a:round/>
            <a:headEnd type="none" w="sm" len="sm"/>
            <a:tailEnd type="arrow"/>
          </a:ln>
          <a:effectLst/>
        </p:spPr>
      </p:cxnSp>
      <p:sp>
        <p:nvSpPr>
          <p:cNvPr id="14" name="テキスト ボックス 13"/>
          <p:cNvSpPr txBox="1"/>
          <p:nvPr/>
        </p:nvSpPr>
        <p:spPr>
          <a:xfrm>
            <a:off x="3773951" y="3002887"/>
            <a:ext cx="1352999"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odacl:accessTarget</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15" name="角丸四角形 14"/>
          <p:cNvSpPr/>
          <p:nvPr/>
        </p:nvSpPr>
        <p:spPr bwMode="auto">
          <a:xfrm>
            <a:off x="8074249" y="3626997"/>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Key1</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17" name="カギ線コネクタ 16"/>
          <p:cNvCxnSpPr>
            <a:stCxn id="5" idx="4"/>
            <a:endCxn id="15" idx="1"/>
          </p:cNvCxnSpPr>
          <p:nvPr/>
        </p:nvCxnSpPr>
        <p:spPr bwMode="auto">
          <a:xfrm rot="16200000" flipH="1">
            <a:off x="6730316" y="2401175"/>
            <a:ext cx="230391"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19" name="テキスト ボックス 18"/>
          <p:cNvSpPr txBox="1"/>
          <p:nvPr/>
        </p:nvSpPr>
        <p:spPr>
          <a:xfrm>
            <a:off x="6086187" y="3491066"/>
            <a:ext cx="1405962"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odacl:consumerKey</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21" name="角丸四角形 20"/>
          <p:cNvSpPr/>
          <p:nvPr/>
        </p:nvSpPr>
        <p:spPr bwMode="auto">
          <a:xfrm>
            <a:off x="8074249" y="3928191"/>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true</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22" name="円/楕円 21"/>
          <p:cNvSpPr/>
          <p:nvPr/>
        </p:nvSpPr>
        <p:spPr bwMode="auto">
          <a:xfrm>
            <a:off x="5032047" y="2562197"/>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Role#1</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23" name="角丸四角形 22"/>
          <p:cNvSpPr/>
          <p:nvPr/>
        </p:nvSpPr>
        <p:spPr bwMode="auto">
          <a:xfrm>
            <a:off x="8074249" y="2688720"/>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true</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24" name="カギ線コネクタ 23"/>
          <p:cNvCxnSpPr>
            <a:stCxn id="22" idx="6"/>
            <a:endCxn id="23" idx="1"/>
          </p:cNvCxnSpPr>
          <p:nvPr/>
        </p:nvCxnSpPr>
        <p:spPr bwMode="auto">
          <a:xfrm>
            <a:off x="6201500" y="2789591"/>
            <a:ext cx="1872749" cy="17241"/>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27" name="カギ線コネクタ 26"/>
          <p:cNvCxnSpPr>
            <a:stCxn id="5" idx="4"/>
            <a:endCxn id="21" idx="1"/>
          </p:cNvCxnSpPr>
          <p:nvPr/>
        </p:nvCxnSpPr>
        <p:spPr bwMode="auto">
          <a:xfrm rot="16200000" flipH="1">
            <a:off x="6579719" y="2551772"/>
            <a:ext cx="531585"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30" name="カギ線コネクタ 29"/>
          <p:cNvCxnSpPr>
            <a:stCxn id="7" idx="6"/>
            <a:endCxn id="6" idx="1"/>
          </p:cNvCxnSpPr>
          <p:nvPr/>
        </p:nvCxnSpPr>
        <p:spPr bwMode="auto">
          <a:xfrm>
            <a:off x="1297917" y="2864242"/>
            <a:ext cx="1390980" cy="262291"/>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34" name="円/楕円 33"/>
          <p:cNvSpPr/>
          <p:nvPr/>
        </p:nvSpPr>
        <p:spPr bwMode="auto">
          <a:xfrm>
            <a:off x="128464" y="3522071"/>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Data#2</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35" name="テキスト ボックス 34"/>
          <p:cNvSpPr txBox="1"/>
          <p:nvPr/>
        </p:nvSpPr>
        <p:spPr>
          <a:xfrm>
            <a:off x="1322487" y="3471771"/>
            <a:ext cx="1245854"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odacl:memberOf</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cxnSp>
        <p:nvCxnSpPr>
          <p:cNvPr id="36" name="カギ線コネクタ 35"/>
          <p:cNvCxnSpPr>
            <a:stCxn id="34" idx="6"/>
            <a:endCxn id="6" idx="3"/>
          </p:cNvCxnSpPr>
          <p:nvPr/>
        </p:nvCxnSpPr>
        <p:spPr bwMode="auto">
          <a:xfrm flipV="1">
            <a:off x="1297917" y="3448116"/>
            <a:ext cx="1390980" cy="301349"/>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39" name="円/楕円 38"/>
          <p:cNvSpPr/>
          <p:nvPr/>
        </p:nvSpPr>
        <p:spPr bwMode="auto">
          <a:xfrm>
            <a:off x="128464" y="5485830"/>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en-US" altLang="ja-JP" sz="1400" dirty="0" smtClean="0">
                <a:solidFill>
                  <a:schemeClr val="bg2"/>
                </a:solidFill>
                <a:latin typeface="+mn-lt"/>
              </a:rPr>
              <a:t>Data#3</a:t>
            </a:r>
            <a:endParaRPr kumimoji="0" lang="ja-JP" altLang="en-US" sz="1400" b="0" i="0" u="none" strike="noStrike" cap="none" normalizeH="0" baseline="0" dirty="0" smtClean="0">
              <a:ln>
                <a:noFill/>
              </a:ln>
              <a:solidFill>
                <a:schemeClr val="bg2"/>
              </a:solidFill>
              <a:effectLst/>
              <a:latin typeface="+mn-lt"/>
            </a:endParaRPr>
          </a:p>
        </p:txBody>
      </p:sp>
      <p:cxnSp>
        <p:nvCxnSpPr>
          <p:cNvPr id="40" name="カギ線コネクタ 39"/>
          <p:cNvCxnSpPr>
            <a:stCxn id="39" idx="6"/>
            <a:endCxn id="43" idx="2"/>
          </p:cNvCxnSpPr>
          <p:nvPr/>
        </p:nvCxnSpPr>
        <p:spPr bwMode="auto">
          <a:xfrm>
            <a:off x="1297917" y="5713224"/>
            <a:ext cx="1232799" cy="1270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43" name="円/楕円 42"/>
          <p:cNvSpPr/>
          <p:nvPr/>
        </p:nvSpPr>
        <p:spPr bwMode="auto">
          <a:xfrm>
            <a:off x="2530716" y="5485830"/>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en-US" altLang="ja-JP" sz="1400" dirty="0" smtClean="0">
                <a:solidFill>
                  <a:schemeClr val="bg2"/>
                </a:solidFill>
                <a:latin typeface="+mn-lt"/>
              </a:rPr>
              <a:t>Dataset#2</a:t>
            </a:r>
            <a:endParaRPr kumimoji="0" lang="ja-JP" altLang="en-US" sz="1400" b="0" i="0" u="none" strike="noStrike" cap="none" normalizeH="0" baseline="0" dirty="0" smtClean="0">
              <a:ln>
                <a:noFill/>
              </a:ln>
              <a:solidFill>
                <a:schemeClr val="bg2"/>
              </a:solidFill>
              <a:effectLst/>
              <a:latin typeface="+mn-lt"/>
            </a:endParaRPr>
          </a:p>
        </p:txBody>
      </p:sp>
      <p:sp>
        <p:nvSpPr>
          <p:cNvPr id="46" name="円/楕円 45"/>
          <p:cNvSpPr/>
          <p:nvPr/>
        </p:nvSpPr>
        <p:spPr bwMode="auto">
          <a:xfrm>
            <a:off x="5032047" y="4511286"/>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Role#3</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47" name="テキスト ボックス 46"/>
          <p:cNvSpPr txBox="1"/>
          <p:nvPr/>
        </p:nvSpPr>
        <p:spPr>
          <a:xfrm>
            <a:off x="6077374" y="3796620"/>
            <a:ext cx="1924053"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odacl:hasUpdatepermission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6104045" y="2497227"/>
            <a:ext cx="1776961"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odacl:hasReadpermission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51" name="角丸四角形 50"/>
          <p:cNvSpPr/>
          <p:nvPr/>
        </p:nvSpPr>
        <p:spPr bwMode="auto">
          <a:xfrm>
            <a:off x="8074249" y="5013382"/>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Key2</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52" name="角丸四角形 51"/>
          <p:cNvSpPr/>
          <p:nvPr/>
        </p:nvSpPr>
        <p:spPr bwMode="auto">
          <a:xfrm>
            <a:off x="8074249" y="5314575"/>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true</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53" name="角丸四角形 52"/>
          <p:cNvSpPr/>
          <p:nvPr/>
        </p:nvSpPr>
        <p:spPr bwMode="auto">
          <a:xfrm>
            <a:off x="8074249" y="4251407"/>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true</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54" name="カギ線コネクタ 53"/>
          <p:cNvCxnSpPr>
            <a:stCxn id="5" idx="4"/>
            <a:endCxn id="53" idx="1"/>
          </p:cNvCxnSpPr>
          <p:nvPr/>
        </p:nvCxnSpPr>
        <p:spPr bwMode="auto">
          <a:xfrm rot="16200000" flipH="1">
            <a:off x="6418111" y="2713380"/>
            <a:ext cx="854801"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57" name="テキスト ボックス 56"/>
          <p:cNvSpPr txBox="1"/>
          <p:nvPr/>
        </p:nvSpPr>
        <p:spPr>
          <a:xfrm>
            <a:off x="6095682" y="4103653"/>
            <a:ext cx="1874937"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odacl:hasDeletepermission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cxnSp>
        <p:nvCxnSpPr>
          <p:cNvPr id="58" name="カギ線コネクタ 57"/>
          <p:cNvCxnSpPr>
            <a:stCxn id="46" idx="4"/>
            <a:endCxn id="52" idx="1"/>
          </p:cNvCxnSpPr>
          <p:nvPr/>
        </p:nvCxnSpPr>
        <p:spPr bwMode="auto">
          <a:xfrm rot="16200000" flipH="1">
            <a:off x="6612204" y="3970642"/>
            <a:ext cx="466614"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61" name="カギ線コネクタ 60"/>
          <p:cNvCxnSpPr>
            <a:stCxn id="46" idx="4"/>
            <a:endCxn id="51" idx="1"/>
          </p:cNvCxnSpPr>
          <p:nvPr/>
        </p:nvCxnSpPr>
        <p:spPr bwMode="auto">
          <a:xfrm rot="16200000" flipH="1">
            <a:off x="6762801" y="3820045"/>
            <a:ext cx="165421"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64" name="テキスト ボックス 63"/>
          <p:cNvSpPr txBox="1"/>
          <p:nvPr/>
        </p:nvSpPr>
        <p:spPr>
          <a:xfrm>
            <a:off x="6104494" y="4902583"/>
            <a:ext cx="1405962"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odacl:consumerKey</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65" name="テキスト ボックス 64"/>
          <p:cNvSpPr txBox="1"/>
          <p:nvPr/>
        </p:nvSpPr>
        <p:spPr>
          <a:xfrm>
            <a:off x="6095682" y="5208136"/>
            <a:ext cx="1924053"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odacl:hasUpdatepermission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cxnSp>
        <p:nvCxnSpPr>
          <p:cNvPr id="69" name="カギ線コネクタ 68"/>
          <p:cNvCxnSpPr>
            <a:stCxn id="46" idx="1"/>
            <a:endCxn id="6" idx="5"/>
          </p:cNvCxnSpPr>
          <p:nvPr/>
        </p:nvCxnSpPr>
        <p:spPr bwMode="auto">
          <a:xfrm rot="16200000" flipV="1">
            <a:off x="3794682" y="3169260"/>
            <a:ext cx="1129772" cy="1687483"/>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72" name="テキスト ボックス 71"/>
          <p:cNvSpPr txBox="1"/>
          <p:nvPr/>
        </p:nvSpPr>
        <p:spPr>
          <a:xfrm>
            <a:off x="3765139" y="3731650"/>
            <a:ext cx="1352999"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odacl:accessTarget</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73" name="円/楕円 72"/>
          <p:cNvSpPr/>
          <p:nvPr/>
        </p:nvSpPr>
        <p:spPr bwMode="auto">
          <a:xfrm>
            <a:off x="5032047" y="5485830"/>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Role#4</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74" name="角丸四角形 73"/>
          <p:cNvSpPr/>
          <p:nvPr/>
        </p:nvSpPr>
        <p:spPr bwMode="auto">
          <a:xfrm>
            <a:off x="8074249" y="5987926"/>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Key2</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75" name="角丸四角形 74"/>
          <p:cNvSpPr/>
          <p:nvPr/>
        </p:nvSpPr>
        <p:spPr bwMode="auto">
          <a:xfrm>
            <a:off x="8074249" y="6289120"/>
            <a:ext cx="1559271" cy="236224"/>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mn-lt"/>
                <a:ea typeface="ＤＦＧ華康ゴシック体W5" pitchFamily="50" charset="-128"/>
              </a:rPr>
              <a:t>true</a:t>
            </a:r>
            <a:endParaRPr kumimoji="0" lang="ja-JP" altLang="en-US" sz="14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76" name="カギ線コネクタ 75"/>
          <p:cNvCxnSpPr>
            <a:stCxn id="73" idx="4"/>
            <a:endCxn id="75" idx="1"/>
          </p:cNvCxnSpPr>
          <p:nvPr/>
        </p:nvCxnSpPr>
        <p:spPr bwMode="auto">
          <a:xfrm rot="16200000" flipH="1">
            <a:off x="6612204" y="4945186"/>
            <a:ext cx="466615"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77" name="カギ線コネクタ 76"/>
          <p:cNvCxnSpPr>
            <a:stCxn id="73" idx="4"/>
            <a:endCxn id="74" idx="1"/>
          </p:cNvCxnSpPr>
          <p:nvPr/>
        </p:nvCxnSpPr>
        <p:spPr bwMode="auto">
          <a:xfrm rot="16200000" flipH="1">
            <a:off x="6762801" y="4794589"/>
            <a:ext cx="165421" cy="2457475"/>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78" name="テキスト ボックス 77"/>
          <p:cNvSpPr txBox="1"/>
          <p:nvPr/>
        </p:nvSpPr>
        <p:spPr>
          <a:xfrm>
            <a:off x="6169464" y="5877127"/>
            <a:ext cx="1405962"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odacl:consumerKey</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79" name="テキスト ボックス 78"/>
          <p:cNvSpPr txBox="1"/>
          <p:nvPr/>
        </p:nvSpPr>
        <p:spPr>
          <a:xfrm>
            <a:off x="6160652" y="6182681"/>
            <a:ext cx="1924053"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odacl:hasUpdatepermission</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cxnSp>
        <p:nvCxnSpPr>
          <p:cNvPr id="83" name="カギ線コネクタ 82"/>
          <p:cNvCxnSpPr>
            <a:stCxn id="73" idx="2"/>
            <a:endCxn id="43" idx="6"/>
          </p:cNvCxnSpPr>
          <p:nvPr/>
        </p:nvCxnSpPr>
        <p:spPr bwMode="auto">
          <a:xfrm rot="10800000">
            <a:off x="3700169" y="5713224"/>
            <a:ext cx="1331878" cy="1270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87" name="テキスト ボックス 86"/>
          <p:cNvSpPr txBox="1"/>
          <p:nvPr/>
        </p:nvSpPr>
        <p:spPr>
          <a:xfrm>
            <a:off x="3800872" y="5445224"/>
            <a:ext cx="1352999"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odacl:accessTarget</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88" name="テキスト ボックス 87"/>
          <p:cNvSpPr txBox="1"/>
          <p:nvPr/>
        </p:nvSpPr>
        <p:spPr>
          <a:xfrm>
            <a:off x="1280592" y="5445224"/>
            <a:ext cx="1245854"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odacl:memberOf</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9" name="右矢印 8"/>
          <p:cNvSpPr/>
          <p:nvPr/>
        </p:nvSpPr>
        <p:spPr bwMode="auto">
          <a:xfrm>
            <a:off x="1945412" y="6106037"/>
            <a:ext cx="1570414" cy="362672"/>
          </a:xfrm>
          <a:prstGeom prst="rightArrow">
            <a:avLst/>
          </a:prstGeom>
          <a:solidFill>
            <a:schemeClr val="accent6">
              <a:lumMod val="60000"/>
              <a:lumOff val="40000"/>
            </a:schemeClr>
          </a:solidFill>
          <a:ln w="12700" cap="sq" cmpd="sng" algn="ctr">
            <a:solidFill>
              <a:schemeClr val="accent6"/>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アクセス制御の記述</a:t>
            </a:r>
          </a:p>
        </p:txBody>
      </p:sp>
      <p:sp>
        <p:nvSpPr>
          <p:cNvPr id="56" name="右矢印 55"/>
          <p:cNvSpPr/>
          <p:nvPr/>
        </p:nvSpPr>
        <p:spPr bwMode="auto">
          <a:xfrm flipH="1">
            <a:off x="713190" y="6070862"/>
            <a:ext cx="1231944" cy="419914"/>
          </a:xfrm>
          <a:prstGeom prst="rightArrow">
            <a:avLst/>
          </a:prstGeom>
          <a:solidFill>
            <a:schemeClr val="accent6">
              <a:lumMod val="60000"/>
              <a:lumOff val="40000"/>
            </a:schemeClr>
          </a:solidFill>
          <a:ln w="12700" cap="sq" cmpd="sng" algn="ctr">
            <a:solidFill>
              <a:schemeClr val="accent6"/>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chemeClr val="bg2"/>
                </a:solidFill>
                <a:effectLst/>
                <a:latin typeface="メイリオ" panose="020B0604030504040204" pitchFamily="50" charset="-128"/>
                <a:ea typeface="メイリオ" panose="020B0604030504040204" pitchFamily="50" charset="-128"/>
                <a:cs typeface="メイリオ" panose="020B0604030504040204" pitchFamily="50" charset="-128"/>
              </a:rPr>
              <a:t>データの記述</a:t>
            </a:r>
          </a:p>
        </p:txBody>
      </p:sp>
    </p:spTree>
    <p:extLst>
      <p:ext uri="{BB962C8B-B14F-4D97-AF65-F5344CB8AC3E}">
        <p14:creationId xmlns:p14="http://schemas.microsoft.com/office/powerpoint/2010/main" val="263957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Security Management Command</a:t>
            </a:r>
            <a:r>
              <a:rPr kumimoji="1" lang="ja-JP" altLang="en-US" dirty="0" smtClean="0"/>
              <a:t>の</a:t>
            </a:r>
            <a:r>
              <a:rPr lang="en-US" altLang="ja-JP" dirty="0" smtClean="0"/>
              <a:t>API</a:t>
            </a:r>
            <a:r>
              <a:rPr lang="ja-JP" altLang="en-US" dirty="0" smtClean="0"/>
              <a:t>案</a:t>
            </a:r>
            <a:endParaRPr kumimoji="1" lang="ja-JP" altLang="en-US" dirty="0"/>
          </a:p>
        </p:txBody>
      </p:sp>
      <p:graphicFrame>
        <p:nvGraphicFramePr>
          <p:cNvPr id="5" name="コンテンツ プレースホルダー 4"/>
          <p:cNvGraphicFramePr>
            <a:graphicFrameLocks noGrp="1"/>
          </p:cNvGraphicFramePr>
          <p:nvPr>
            <p:ph sz="half" idx="1"/>
            <p:extLst>
              <p:ext uri="{D42A27DB-BD31-4B8C-83A1-F6EECF244321}">
                <p14:modId xmlns:p14="http://schemas.microsoft.com/office/powerpoint/2010/main" val="3878708234"/>
              </p:ext>
            </p:extLst>
          </p:nvPr>
        </p:nvGraphicFramePr>
        <p:xfrm>
          <a:off x="315913" y="1143000"/>
          <a:ext cx="9183687" cy="2026920"/>
        </p:xfrm>
        <a:graphic>
          <a:graphicData uri="http://schemas.openxmlformats.org/drawingml/2006/table">
            <a:tbl>
              <a:tblPr firstRow="1" bandRow="1">
                <a:tableStyleId>{5C22544A-7EE6-4342-B048-85BDC9FD1C3A}</a:tableStyleId>
              </a:tblPr>
              <a:tblGrid>
                <a:gridCol w="3061229"/>
                <a:gridCol w="3061229"/>
                <a:gridCol w="3061229"/>
              </a:tblGrid>
              <a:tr h="213416">
                <a:tc>
                  <a:txBody>
                    <a:bodyPr/>
                    <a:lstStyle/>
                    <a:p>
                      <a:r>
                        <a:rPr kumimoji="1" lang="en-US" altLang="ja-JP" dirty="0" smtClean="0"/>
                        <a:t>URL</a:t>
                      </a:r>
                      <a:r>
                        <a:rPr kumimoji="1" lang="ja-JP" altLang="en-US" dirty="0" smtClean="0"/>
                        <a:t>パス</a:t>
                      </a:r>
                      <a:endParaRPr kumimoji="1" lang="ja-JP" altLang="en-US" dirty="0"/>
                    </a:p>
                  </a:txBody>
                  <a:tcPr marL="91805" marR="91805"/>
                </a:tc>
                <a:tc>
                  <a:txBody>
                    <a:bodyPr/>
                    <a:lstStyle/>
                    <a:p>
                      <a:r>
                        <a:rPr kumimoji="1" lang="en-US" altLang="ja-JP" dirty="0" smtClean="0"/>
                        <a:t>HTTP</a:t>
                      </a:r>
                      <a:r>
                        <a:rPr kumimoji="1" lang="ja-JP" altLang="en-US" dirty="0" smtClean="0"/>
                        <a:t>メソッド</a:t>
                      </a:r>
                      <a:endParaRPr kumimoji="1" lang="ja-JP" altLang="en-US" dirty="0"/>
                    </a:p>
                  </a:txBody>
                  <a:tcPr marL="91805" marR="91805"/>
                </a:tc>
                <a:tc>
                  <a:txBody>
                    <a:bodyPr/>
                    <a:lstStyle/>
                    <a:p>
                      <a:r>
                        <a:rPr kumimoji="1" lang="ja-JP" altLang="en-US" dirty="0" smtClean="0"/>
                        <a:t>意味</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/v2/roles</a:t>
                      </a:r>
                      <a:endParaRPr kumimoji="1" lang="ja-JP" altLang="en-US" dirty="0"/>
                    </a:p>
                  </a:txBody>
                  <a:tcPr marL="91805" marR="91805"/>
                </a:tc>
                <a:tc>
                  <a:txBody>
                    <a:bodyPr/>
                    <a:lstStyle/>
                    <a:p>
                      <a:r>
                        <a:rPr kumimoji="1" lang="en-US" altLang="ja-JP" dirty="0" smtClean="0"/>
                        <a:t>GET</a:t>
                      </a:r>
                      <a:endParaRPr kumimoji="1" lang="ja-JP" altLang="en-US" dirty="0"/>
                    </a:p>
                  </a:txBody>
                  <a:tcPr marL="91805" marR="91805"/>
                </a:tc>
                <a:tc>
                  <a:txBody>
                    <a:bodyPr/>
                    <a:lstStyle/>
                    <a:p>
                      <a:r>
                        <a:rPr kumimoji="1" lang="ja-JP" altLang="en-US" dirty="0" smtClean="0"/>
                        <a:t>ロールを検索する</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/v2/roles</a:t>
                      </a:r>
                      <a:endParaRPr kumimoji="1" lang="ja-JP" altLang="en-US" dirty="0"/>
                    </a:p>
                  </a:txBody>
                  <a:tcPr marL="91805" marR="91805"/>
                </a:tc>
                <a:tc>
                  <a:txBody>
                    <a:bodyPr/>
                    <a:lstStyle/>
                    <a:p>
                      <a:r>
                        <a:rPr kumimoji="1" lang="en-US" altLang="ja-JP" dirty="0" smtClean="0"/>
                        <a:t>POST</a:t>
                      </a:r>
                      <a:endParaRPr kumimoji="1" lang="ja-JP" altLang="en-US" dirty="0"/>
                    </a:p>
                  </a:txBody>
                  <a:tcPr marL="91805" marR="91805"/>
                </a:tc>
                <a:tc>
                  <a:txBody>
                    <a:bodyPr/>
                    <a:lstStyle/>
                    <a:p>
                      <a:r>
                        <a:rPr kumimoji="1" lang="ja-JP" altLang="en-US" dirty="0" smtClean="0"/>
                        <a:t>ロールを新規登録する</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/v2/roles/&lt;target&gt;</a:t>
                      </a:r>
                      <a:endParaRPr kumimoji="1" lang="ja-JP" altLang="en-US" dirty="0"/>
                    </a:p>
                  </a:txBody>
                  <a:tcPr marL="91805" marR="91805"/>
                </a:tc>
                <a:tc>
                  <a:txBody>
                    <a:bodyPr/>
                    <a:lstStyle/>
                    <a:p>
                      <a:r>
                        <a:rPr kumimoji="1" lang="en-US" altLang="ja-JP" dirty="0" smtClean="0"/>
                        <a:t>GET</a:t>
                      </a:r>
                      <a:endParaRPr kumimoji="1" lang="ja-JP" altLang="en-US" dirty="0"/>
                    </a:p>
                  </a:txBody>
                  <a:tcPr marL="91805" marR="91805"/>
                </a:tc>
                <a:tc>
                  <a:txBody>
                    <a:bodyPr/>
                    <a:lstStyle/>
                    <a:p>
                      <a:r>
                        <a:rPr kumimoji="1" lang="ja-JP" altLang="en-US" dirty="0" smtClean="0"/>
                        <a:t>ロールを閲覧する</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/v2/roles/&lt;target&gt;</a:t>
                      </a:r>
                      <a:endParaRPr kumimoji="1" lang="ja-JP" altLang="en-US" dirty="0"/>
                    </a:p>
                  </a:txBody>
                  <a:tcPr marL="91805" marR="91805"/>
                </a:tc>
                <a:tc>
                  <a:txBody>
                    <a:bodyPr/>
                    <a:lstStyle/>
                    <a:p>
                      <a:r>
                        <a:rPr kumimoji="1" lang="en-US" altLang="ja-JP" dirty="0" smtClean="0"/>
                        <a:t>PUT</a:t>
                      </a:r>
                      <a:endParaRPr kumimoji="1" lang="ja-JP" altLang="en-US" dirty="0"/>
                    </a:p>
                  </a:txBody>
                  <a:tcPr marL="91805" marR="91805"/>
                </a:tc>
                <a:tc>
                  <a:txBody>
                    <a:bodyPr/>
                    <a:lstStyle/>
                    <a:p>
                      <a:r>
                        <a:rPr kumimoji="1" lang="ja-JP" altLang="en-US" dirty="0" smtClean="0"/>
                        <a:t>ロールを更新する</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/v2/roles/&lt;target&gt;</a:t>
                      </a:r>
                      <a:endParaRPr kumimoji="1" lang="ja-JP" altLang="en-US" dirty="0"/>
                    </a:p>
                  </a:txBody>
                  <a:tcPr marL="91805" marR="91805"/>
                </a:tc>
                <a:tc>
                  <a:txBody>
                    <a:bodyPr/>
                    <a:lstStyle/>
                    <a:p>
                      <a:r>
                        <a:rPr kumimoji="1" lang="en-US" altLang="ja-JP" dirty="0" smtClean="0"/>
                        <a:t>DELETE</a:t>
                      </a:r>
                      <a:endParaRPr kumimoji="1" lang="ja-JP" altLang="en-US" dirty="0"/>
                    </a:p>
                  </a:txBody>
                  <a:tcPr marL="91805" marR="91805"/>
                </a:tc>
                <a:tc>
                  <a:txBody>
                    <a:bodyPr/>
                    <a:lstStyle/>
                    <a:p>
                      <a:r>
                        <a:rPr kumimoji="1" lang="ja-JP" altLang="en-US" dirty="0" smtClean="0"/>
                        <a:t>ロールを削除する</a:t>
                      </a:r>
                      <a:endParaRPr kumimoji="1" lang="ja-JP" altLang="en-US" dirty="0"/>
                    </a:p>
                  </a:txBody>
                  <a:tcPr marL="91805" marR="91805"/>
                </a:tc>
              </a:tr>
              <a:tr h="213416">
                <a:tc>
                  <a:txBody>
                    <a:bodyPr/>
                    <a:lstStyle/>
                    <a:p>
                      <a:r>
                        <a:rPr kumimoji="1" lang="en-US" altLang="ja-JP" dirty="0" smtClean="0"/>
                        <a:t>/</a:t>
                      </a:r>
                      <a:r>
                        <a:rPr kumimoji="1" lang="en-US" altLang="ja-JP" dirty="0" err="1" smtClean="0"/>
                        <a:t>api</a:t>
                      </a:r>
                      <a:r>
                        <a:rPr kumimoji="1" lang="en-US" altLang="ja-JP" dirty="0" smtClean="0"/>
                        <a:t>/v2/datasets</a:t>
                      </a:r>
                      <a:endParaRPr kumimoji="1" lang="ja-JP" altLang="en-US" dirty="0"/>
                    </a:p>
                  </a:txBody>
                  <a:tcPr marL="91805" marR="91805"/>
                </a:tc>
                <a:tc>
                  <a:txBody>
                    <a:bodyPr/>
                    <a:lstStyle/>
                    <a:p>
                      <a:r>
                        <a:rPr kumimoji="1" lang="en-US" altLang="ja-JP" dirty="0" smtClean="0"/>
                        <a:t>GET</a:t>
                      </a:r>
                      <a:endParaRPr kumimoji="1" lang="ja-JP" altLang="en-US" dirty="0"/>
                    </a:p>
                  </a:txBody>
                  <a:tcPr marL="91805" marR="91805"/>
                </a:tc>
                <a:tc>
                  <a:txBody>
                    <a:bodyPr/>
                    <a:lstStyle/>
                    <a:p>
                      <a:r>
                        <a:rPr kumimoji="1" lang="ja-JP" altLang="en-US" dirty="0" smtClean="0"/>
                        <a:t>データセットを検索する</a:t>
                      </a:r>
                      <a:endParaRPr kumimoji="1" lang="ja-JP" altLang="en-US" dirty="0"/>
                    </a:p>
                  </a:txBody>
                  <a:tcPr marL="91805" marR="91805"/>
                </a:tc>
              </a:tr>
            </a:tbl>
          </a:graphicData>
        </a:graphic>
      </p:graphicFrame>
      <p:sp>
        <p:nvSpPr>
          <p:cNvPr id="3" name="コンテンツ プレースホルダー 2"/>
          <p:cNvSpPr>
            <a:spLocks noGrp="1"/>
          </p:cNvSpPr>
          <p:nvPr>
            <p:ph sz="half" idx="2"/>
          </p:nvPr>
        </p:nvSpPr>
        <p:spPr>
          <a:xfrm>
            <a:off x="315789" y="3212976"/>
            <a:ext cx="9182040" cy="3198153"/>
          </a:xfrm>
        </p:spPr>
        <p:txBody>
          <a:bodyPr>
            <a:normAutofit fontScale="92500" lnSpcReduction="10000"/>
          </a:bodyPr>
          <a:lstStyle/>
          <a:p>
            <a:r>
              <a:rPr kumimoji="1" lang="en-US" altLang="ja-JP" dirty="0" smtClean="0"/>
              <a:t>Linked Data Platform</a:t>
            </a:r>
            <a:r>
              <a:rPr kumimoji="1" lang="en-US" altLang="ja-JP" baseline="30000" dirty="0" smtClean="0"/>
              <a:t>(*4)</a:t>
            </a:r>
            <a:r>
              <a:rPr kumimoji="1" lang="ja-JP" altLang="en-US" dirty="0" smtClean="0"/>
              <a:t>との関係</a:t>
            </a:r>
          </a:p>
          <a:p>
            <a:pPr lvl="1" eaLnBrk="1" hangingPunct="1"/>
            <a:r>
              <a:rPr kumimoji="1" lang="en-US" altLang="ja-JP" dirty="0" smtClean="0"/>
              <a:t>Linked Data Platform</a:t>
            </a:r>
            <a:r>
              <a:rPr kumimoji="1" lang="ja-JP" altLang="en-US" dirty="0" smtClean="0"/>
              <a:t>には、アクセスコントロールやセキュリティ管理に関する規定はない。</a:t>
            </a:r>
          </a:p>
          <a:p>
            <a:pPr lvl="1" eaLnBrk="1" hangingPunct="1"/>
            <a:r>
              <a:rPr lang="ja-JP" altLang="en-US" dirty="0" smtClean="0"/>
              <a:t>入出力</a:t>
            </a:r>
            <a:r>
              <a:rPr lang="ja-JP" altLang="en-US" dirty="0" smtClean="0"/>
              <a:t>形式に関する</a:t>
            </a:r>
            <a:r>
              <a:rPr lang="ja-JP" altLang="en-US" dirty="0" smtClean="0"/>
              <a:t>規定部分に若干の調整が必要。</a:t>
            </a:r>
            <a:endParaRPr lang="ja-JP" altLang="en-US" dirty="0" smtClean="0"/>
          </a:p>
          <a:p>
            <a:pPr lvl="2" eaLnBrk="1" hangingPunct="1"/>
            <a:r>
              <a:rPr lang="en-US" altLang="ja-JP" dirty="0" smtClean="0"/>
              <a:t>Linked Data Platform</a:t>
            </a:r>
            <a:r>
              <a:rPr lang="ja-JP" altLang="en-US" dirty="0" smtClean="0"/>
              <a:t>は</a:t>
            </a:r>
            <a:r>
              <a:rPr lang="en-US" altLang="ja-JP" dirty="0" smtClean="0"/>
              <a:t>RDF</a:t>
            </a:r>
            <a:r>
              <a:rPr lang="ja-JP" altLang="en-US" dirty="0" smtClean="0"/>
              <a:t>データの入出力フォーマットとして</a:t>
            </a:r>
            <a:r>
              <a:rPr lang="en-US" altLang="ja-JP" dirty="0" smtClean="0"/>
              <a:t>Turtle</a:t>
            </a:r>
            <a:r>
              <a:rPr lang="en-US" altLang="ja-JP" baseline="30000" dirty="0" smtClean="0"/>
              <a:t>(*5)</a:t>
            </a:r>
            <a:r>
              <a:rPr lang="ja-JP" altLang="en-US" dirty="0" smtClean="0"/>
              <a:t>形式をデフォルトとしているが、上記</a:t>
            </a:r>
            <a:r>
              <a:rPr lang="en-US" altLang="ja-JP" dirty="0" smtClean="0"/>
              <a:t>API</a:t>
            </a:r>
            <a:r>
              <a:rPr lang="ja-JP" altLang="en-US" dirty="0"/>
              <a:t>案で</a:t>
            </a:r>
            <a:r>
              <a:rPr lang="ja-JP" altLang="en-US" dirty="0" smtClean="0"/>
              <a:t>は</a:t>
            </a:r>
            <a:r>
              <a:rPr lang="en-US" altLang="ja-JP" dirty="0" smtClean="0"/>
              <a:t>JSON-LD</a:t>
            </a:r>
            <a:r>
              <a:rPr lang="en-US" altLang="ja-JP" baseline="30000" dirty="0" smtClean="0"/>
              <a:t>(*6)</a:t>
            </a:r>
            <a:r>
              <a:rPr lang="ja-JP" altLang="en-US" dirty="0" smtClean="0"/>
              <a:t>をデフォルトとしている。</a:t>
            </a:r>
          </a:p>
          <a:p>
            <a:pPr lvl="2" eaLnBrk="1" hangingPunct="1"/>
            <a:r>
              <a:rPr kumimoji="1" lang="ja-JP" altLang="en-US" dirty="0" smtClean="0"/>
              <a:t>本</a:t>
            </a:r>
            <a:r>
              <a:rPr kumimoji="1" lang="en-US" altLang="ja-JP" dirty="0" smtClean="0"/>
              <a:t>API</a:t>
            </a:r>
            <a:r>
              <a:rPr kumimoji="1" lang="ja-JP" altLang="en-US" dirty="0" smtClean="0"/>
              <a:t>が</a:t>
            </a:r>
            <a:r>
              <a:rPr lang="en-US" altLang="ja-JP" dirty="0"/>
              <a:t>JSON-LD</a:t>
            </a:r>
            <a:r>
              <a:rPr lang="ja-JP" altLang="en-US" dirty="0"/>
              <a:t>をデフォルトとして</a:t>
            </a:r>
            <a:r>
              <a:rPr lang="ja-JP" altLang="en-US" dirty="0" smtClean="0"/>
              <a:t>いるのは、昨年度の交通実証での知見による。</a:t>
            </a:r>
          </a:p>
          <a:p>
            <a:pPr lvl="3" eaLnBrk="1" hangingPunct="1"/>
            <a:r>
              <a:rPr lang="en-US" altLang="ja-JP" dirty="0" smtClean="0"/>
              <a:t>RDF</a:t>
            </a:r>
            <a:r>
              <a:rPr lang="ja-JP" altLang="en-US" dirty="0" smtClean="0"/>
              <a:t>に詳しくない開発者でも、</a:t>
            </a:r>
            <a:r>
              <a:rPr lang="en-US" altLang="ja-JP" dirty="0" smtClean="0"/>
              <a:t>JSON</a:t>
            </a:r>
            <a:r>
              <a:rPr lang="ja-JP" altLang="en-US" dirty="0" smtClean="0"/>
              <a:t>形式での入出力機能をサポートすることにより開発期間の短縮に成功した。</a:t>
            </a:r>
            <a:endParaRPr kumimoji="1" lang="ja-JP" altLang="en-US" dirty="0" smtClean="0"/>
          </a:p>
          <a:p>
            <a:r>
              <a:rPr kumimoji="1" lang="ja-JP" altLang="en-US" dirty="0" smtClean="0"/>
              <a:t>本</a:t>
            </a:r>
            <a:r>
              <a:rPr kumimoji="1" lang="en-US" altLang="ja-JP" dirty="0" smtClean="0"/>
              <a:t>API</a:t>
            </a:r>
            <a:r>
              <a:rPr kumimoji="1" lang="ja-JP" altLang="en-US" dirty="0" smtClean="0"/>
              <a:t>の整備に関する進捗</a:t>
            </a:r>
          </a:p>
          <a:p>
            <a:pPr lvl="1" eaLnBrk="1" hangingPunct="1"/>
            <a:r>
              <a:rPr lang="ja-JP" altLang="en-US" dirty="0" smtClean="0"/>
              <a:t>公共交通実証において本</a:t>
            </a:r>
            <a:r>
              <a:rPr lang="en-US" altLang="ja-JP" dirty="0" smtClean="0"/>
              <a:t>API</a:t>
            </a:r>
            <a:r>
              <a:rPr lang="ja-JP" altLang="en-US" dirty="0" smtClean="0"/>
              <a:t>を実装し、提供しているデータセットとユーザ（データ閲覧者）ごとにアクセス権を設定した運用を実証中である。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
        <p:nvSpPr>
          <p:cNvPr id="7" name="テキスト ボックス 6"/>
          <p:cNvSpPr txBox="1"/>
          <p:nvPr/>
        </p:nvSpPr>
        <p:spPr>
          <a:xfrm>
            <a:off x="6138596" y="5949280"/>
            <a:ext cx="3926972" cy="646331"/>
          </a:xfrm>
          <a:prstGeom prst="rect">
            <a:avLst/>
          </a:prstGeom>
          <a:noFill/>
        </p:spPr>
        <p:txBody>
          <a:bodyPr wrap="none" rtlCol="0">
            <a:spAutoFit/>
          </a:bodyPr>
          <a:lstStyle/>
          <a:p>
            <a:pPr algn="l"/>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 http://www.w3.org/TR/ldp</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p>
          <a:p>
            <a:pPr algn="l"/>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(*5) http://www.w3.org/TeamSubmission/turtle</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p>
          <a:p>
            <a:pPr algn="l"/>
            <a:r>
              <a:rPr kumimoji="1" lang="en-US" altLang="ja-JP" sz="12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(*6) http://www.w3.org/TR/json-ld/</a:t>
            </a:r>
            <a:endPar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28567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2. </a:t>
            </a:r>
            <a:r>
              <a:rPr kumimoji="1" lang="ja-JP" altLang="en-US" dirty="0" smtClean="0"/>
              <a:t>ボキャブラリ精査案</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spTree>
    <p:extLst>
      <p:ext uri="{BB962C8B-B14F-4D97-AF65-F5344CB8AC3E}">
        <p14:creationId xmlns:p14="http://schemas.microsoft.com/office/powerpoint/2010/main" val="4247348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外部</a:t>
            </a:r>
            <a:r>
              <a:rPr lang="ja-JP" altLang="en-US" dirty="0" smtClean="0"/>
              <a:t>仕様書に掲載している、広く用いられているボキャブラリ</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35789546"/>
              </p:ext>
            </p:extLst>
          </p:nvPr>
        </p:nvGraphicFramePr>
        <p:xfrm>
          <a:off x="350838" y="1143000"/>
          <a:ext cx="9147176" cy="4953000"/>
        </p:xfrm>
        <a:graphic>
          <a:graphicData uri="http://schemas.openxmlformats.org/drawingml/2006/table">
            <a:tbl>
              <a:tblPr firstRow="1" bandRow="1">
                <a:tableStyleId>{5C22544A-7EE6-4342-B048-85BDC9FD1C3A}</a:tableStyleId>
              </a:tblPr>
              <a:tblGrid>
                <a:gridCol w="1433810"/>
                <a:gridCol w="2664296"/>
                <a:gridCol w="2762276"/>
                <a:gridCol w="2286794"/>
              </a:tblGrid>
              <a:tr h="127789">
                <a:tc>
                  <a:txBody>
                    <a:bodyPr/>
                    <a:lstStyle/>
                    <a:p>
                      <a:pPr algn="ctr"/>
                      <a:r>
                        <a:rPr kumimoji="1" lang="ja-JP" altLang="en-US" dirty="0" smtClean="0">
                          <a:latin typeface="メイリオ" pitchFamily="50" charset="-128"/>
                          <a:ea typeface="メイリオ" pitchFamily="50" charset="-128"/>
                          <a:cs typeface="メイリオ" pitchFamily="50" charset="-128"/>
                        </a:rPr>
                        <a:t>名称</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規定範囲</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ネームスペース</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ボキャブラリ例</a:t>
                      </a:r>
                      <a:endParaRPr kumimoji="1" lang="ja-JP" altLang="en-US" dirty="0">
                        <a:latin typeface="メイリオ" pitchFamily="50" charset="-128"/>
                        <a:ea typeface="メイリオ" pitchFamily="50" charset="-128"/>
                        <a:cs typeface="メイリオ" pitchFamily="50" charset="-128"/>
                      </a:endParaRPr>
                    </a:p>
                  </a:txBody>
                  <a:tcPr/>
                </a:tc>
              </a:tr>
              <a:tr h="127789">
                <a:tc>
                  <a:txBody>
                    <a:bodyPr/>
                    <a:lstStyle/>
                    <a:p>
                      <a:r>
                        <a:rPr kumimoji="1" lang="en-US" altLang="ja-JP" sz="1050" dirty="0" smtClean="0"/>
                        <a:t>RDF</a:t>
                      </a:r>
                      <a:r>
                        <a:rPr kumimoji="1" lang="ja-JP" altLang="en-US" sz="1050" dirty="0" smtClean="0"/>
                        <a:t>基本構造</a:t>
                      </a:r>
                      <a:endParaRPr kumimoji="1" lang="ja-JP" altLang="en-US" sz="1050" dirty="0"/>
                    </a:p>
                  </a:txBody>
                  <a:tcPr marL="89681" marR="89681"/>
                </a:tc>
                <a:tc>
                  <a:txBody>
                    <a:bodyPr/>
                    <a:lstStyle/>
                    <a:p>
                      <a:r>
                        <a:rPr kumimoji="1" lang="en-US" altLang="ja-JP" sz="1050" dirty="0" smtClean="0"/>
                        <a:t>RDF</a:t>
                      </a:r>
                      <a:r>
                        <a:rPr kumimoji="1" lang="ja-JP" altLang="en-US" sz="1050" dirty="0" smtClean="0"/>
                        <a:t>でデータ構造を表現するための基本的なボキャブラリ。</a:t>
                      </a:r>
                      <a:endParaRPr kumimoji="1" lang="ja-JP" altLang="en-US" sz="1050" dirty="0"/>
                    </a:p>
                  </a:txBody>
                  <a:tcPr marL="89681" marR="89681"/>
                </a:tc>
                <a:tc>
                  <a:txBody>
                    <a:bodyPr/>
                    <a:lstStyle/>
                    <a:p>
                      <a:r>
                        <a:rPr kumimoji="1" lang="en-US" altLang="ja-JP" sz="1050" dirty="0" smtClean="0"/>
                        <a:t>http://www.w3.org/1999/02/22-rdf-syntax-ns#</a:t>
                      </a:r>
                      <a:endParaRPr kumimoji="1" lang="ja-JP" altLang="en-US" sz="1050" dirty="0"/>
                    </a:p>
                  </a:txBody>
                  <a:tcPr marL="89681" marR="89681"/>
                </a:tc>
                <a:tc>
                  <a:txBody>
                    <a:bodyPr/>
                    <a:lstStyle/>
                    <a:p>
                      <a:r>
                        <a:rPr kumimoji="1" lang="en-US" altLang="ja-JP" sz="1050" dirty="0" err="1" smtClean="0"/>
                        <a:t>rdf:subject</a:t>
                      </a:r>
                      <a:r>
                        <a:rPr kumimoji="1" lang="en-US" altLang="ja-JP" sz="1050" dirty="0" smtClean="0"/>
                        <a:t>(</a:t>
                      </a:r>
                      <a:r>
                        <a:rPr kumimoji="1" lang="ja-JP" altLang="en-US" sz="1050" dirty="0" smtClean="0"/>
                        <a:t>主語</a:t>
                      </a:r>
                      <a:r>
                        <a:rPr kumimoji="1" lang="en-US" altLang="ja-JP" sz="1050" dirty="0" smtClean="0"/>
                        <a:t>), </a:t>
                      </a:r>
                      <a:r>
                        <a:rPr kumimoji="1" lang="en-US" altLang="ja-JP" sz="1050" dirty="0" err="1" smtClean="0"/>
                        <a:t>rdf:predicate</a:t>
                      </a:r>
                      <a:r>
                        <a:rPr kumimoji="1" lang="en-US" altLang="ja-JP" sz="1050" dirty="0" smtClean="0"/>
                        <a:t>(</a:t>
                      </a:r>
                      <a:r>
                        <a:rPr kumimoji="1" lang="ja-JP" altLang="en-US" sz="1050" dirty="0" smtClean="0"/>
                        <a:t>述語</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RDF</a:t>
                      </a:r>
                      <a:r>
                        <a:rPr kumimoji="1" lang="ja-JP" altLang="en-US" sz="1050" dirty="0" smtClean="0"/>
                        <a:t>スキーマ</a:t>
                      </a:r>
                      <a:endParaRPr kumimoji="1" lang="ja-JP" altLang="en-US" sz="1050" dirty="0"/>
                    </a:p>
                  </a:txBody>
                  <a:tcPr marL="89681" marR="89681"/>
                </a:tc>
                <a:tc>
                  <a:txBody>
                    <a:bodyPr/>
                    <a:lstStyle/>
                    <a:p>
                      <a:r>
                        <a:rPr kumimoji="1" lang="ja-JP" altLang="en-US" sz="1050" dirty="0" smtClean="0"/>
                        <a:t>ボキャブラリを定義するためのボキャブラリ。</a:t>
                      </a:r>
                      <a:endParaRPr kumimoji="1" lang="ja-JP" altLang="en-US" sz="1050" dirty="0"/>
                    </a:p>
                  </a:txBody>
                  <a:tcPr marL="89681" marR="89681"/>
                </a:tc>
                <a:tc>
                  <a:txBody>
                    <a:bodyPr/>
                    <a:lstStyle/>
                    <a:p>
                      <a:r>
                        <a:rPr kumimoji="1" lang="en-US" altLang="ja-JP" sz="1050" dirty="0" smtClean="0"/>
                        <a:t>http://www.w3.org/2000/01/rdf-schema#</a:t>
                      </a:r>
                    </a:p>
                  </a:txBody>
                  <a:tcPr marL="89681" marR="89681"/>
                </a:tc>
                <a:tc>
                  <a:txBody>
                    <a:bodyPr/>
                    <a:lstStyle/>
                    <a:p>
                      <a:r>
                        <a:rPr kumimoji="1" lang="en-US" altLang="ja-JP" sz="1050" dirty="0" err="1" smtClean="0"/>
                        <a:t>rdfs:subClassOf</a:t>
                      </a:r>
                      <a:r>
                        <a:rPr kumimoji="1" lang="en-US" altLang="ja-JP" sz="1050" dirty="0" smtClean="0"/>
                        <a:t>(</a:t>
                      </a:r>
                      <a:r>
                        <a:rPr kumimoji="1" lang="ja-JP" altLang="en-US" sz="1050" dirty="0" smtClean="0"/>
                        <a:t>サブクラス</a:t>
                      </a:r>
                      <a:r>
                        <a:rPr kumimoji="1" lang="en-US" altLang="ja-JP" sz="1050" dirty="0" smtClean="0"/>
                        <a:t>), </a:t>
                      </a:r>
                      <a:r>
                        <a:rPr kumimoji="1" lang="en-US" altLang="ja-JP" sz="1050" dirty="0" err="1" smtClean="0"/>
                        <a:t>rdf:range</a:t>
                      </a:r>
                      <a:r>
                        <a:rPr kumimoji="1" lang="en-US" altLang="ja-JP" sz="1050" dirty="0" smtClean="0"/>
                        <a:t>(</a:t>
                      </a:r>
                      <a:r>
                        <a:rPr kumimoji="1" lang="ja-JP" altLang="en-US" sz="1050" dirty="0" smtClean="0"/>
                        <a:t>値域</a:t>
                      </a:r>
                      <a:r>
                        <a:rPr kumimoji="1" lang="en-US" altLang="ja-JP" sz="1050" dirty="0" smtClean="0"/>
                        <a:t>), </a:t>
                      </a:r>
                      <a:r>
                        <a:rPr kumimoji="1" lang="en-US" altLang="ja-JP" sz="1050" dirty="0" err="1" smtClean="0"/>
                        <a:t>rdfs:subPropertyOf</a:t>
                      </a:r>
                      <a:r>
                        <a:rPr kumimoji="1" lang="en-US" altLang="ja-JP" sz="1050" dirty="0" smtClean="0"/>
                        <a:t>(</a:t>
                      </a:r>
                      <a:r>
                        <a:rPr kumimoji="1" lang="ja-JP" altLang="en-US" sz="1050" dirty="0" smtClean="0"/>
                        <a:t>サブプロパティ</a:t>
                      </a:r>
                      <a:r>
                        <a:rPr kumimoji="1" lang="en-US" altLang="ja-JP" sz="1050" dirty="0" smtClean="0"/>
                        <a:t>), </a:t>
                      </a:r>
                      <a:endParaRPr kumimoji="1" lang="ja-JP" altLang="en-US" sz="1050" dirty="0"/>
                    </a:p>
                  </a:txBody>
                  <a:tcPr marL="89681" marR="89681"/>
                </a:tc>
              </a:tr>
              <a:tr h="127789">
                <a:tc>
                  <a:txBody>
                    <a:bodyPr/>
                    <a:lstStyle/>
                    <a:p>
                      <a:r>
                        <a:rPr kumimoji="1" lang="en-US" altLang="ja-JP" sz="1050" dirty="0" smtClean="0"/>
                        <a:t>OWL</a:t>
                      </a:r>
                      <a:endParaRPr kumimoji="1" lang="ja-JP" altLang="en-US" sz="1050" dirty="0"/>
                    </a:p>
                  </a:txBody>
                  <a:tcPr marL="89681" marR="89681"/>
                </a:tc>
                <a:tc>
                  <a:txBody>
                    <a:bodyPr/>
                    <a:lstStyle/>
                    <a:p>
                      <a:r>
                        <a:rPr kumimoji="1" lang="ja-JP" altLang="en-US" sz="1050" dirty="0" smtClean="0"/>
                        <a:t>オントロジを記述するためのボキャブラリ。</a:t>
                      </a:r>
                      <a:endParaRPr kumimoji="1" lang="ja-JP" altLang="en-US" sz="1050" dirty="0"/>
                    </a:p>
                  </a:txBody>
                  <a:tcPr marL="89681" marR="89681"/>
                </a:tc>
                <a:tc>
                  <a:txBody>
                    <a:bodyPr/>
                    <a:lstStyle/>
                    <a:p>
                      <a:r>
                        <a:rPr kumimoji="1" lang="en-US" altLang="ja-JP" sz="1050" dirty="0" smtClean="0"/>
                        <a:t>http://www.w3.org/2002/07/owl#</a:t>
                      </a:r>
                      <a:endParaRPr kumimoji="1" lang="ja-JP" altLang="en-US" sz="1050" dirty="0"/>
                    </a:p>
                  </a:txBody>
                  <a:tcPr marL="89681" marR="89681"/>
                </a:tc>
                <a:tc>
                  <a:txBody>
                    <a:bodyPr/>
                    <a:lstStyle/>
                    <a:p>
                      <a:r>
                        <a:rPr kumimoji="1" lang="en-US" altLang="ja-JP" sz="1050" dirty="0" err="1" smtClean="0"/>
                        <a:t>owl:sameAs</a:t>
                      </a:r>
                      <a:r>
                        <a:rPr kumimoji="1" lang="en-US" altLang="ja-JP" sz="1050" dirty="0" smtClean="0"/>
                        <a:t>(</a:t>
                      </a:r>
                      <a:r>
                        <a:rPr kumimoji="1" lang="ja-JP" altLang="en-US" sz="1050" dirty="0" smtClean="0"/>
                        <a:t>同義</a:t>
                      </a:r>
                      <a:r>
                        <a:rPr kumimoji="1" lang="en-US" altLang="ja-JP" sz="1050" dirty="0" smtClean="0"/>
                        <a:t>), </a:t>
                      </a:r>
                      <a:r>
                        <a:rPr kumimoji="1" lang="en-US" altLang="ja-JP" sz="1050" dirty="0" err="1" smtClean="0"/>
                        <a:t>owl:inverseOf</a:t>
                      </a:r>
                      <a:r>
                        <a:rPr kumimoji="1" lang="en-US" altLang="ja-JP" sz="1050" dirty="0" smtClean="0"/>
                        <a:t>(</a:t>
                      </a:r>
                      <a:r>
                        <a:rPr kumimoji="1" lang="ja-JP" altLang="en-US" sz="1050" dirty="0" smtClean="0"/>
                        <a:t>反意</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ダブリンコア基本要素</a:t>
                      </a:r>
                      <a:endParaRPr kumimoji="1" lang="ja-JP" altLang="en-US" sz="1050" dirty="0"/>
                    </a:p>
                  </a:txBody>
                  <a:tcPr marL="89681" marR="89681"/>
                </a:tc>
                <a:tc>
                  <a:txBody>
                    <a:bodyPr/>
                    <a:lstStyle/>
                    <a:p>
                      <a:r>
                        <a:rPr kumimoji="1" lang="ja-JP" altLang="en-US" sz="1050" dirty="0" smtClean="0"/>
                        <a:t>書誌情報を記述するためのボキャブラリセットであるが、</a:t>
                      </a:r>
                      <a:r>
                        <a:rPr kumimoji="1" lang="en-US" altLang="ja-JP" sz="1050" dirty="0" smtClean="0"/>
                        <a:t>Web</a:t>
                      </a:r>
                      <a:r>
                        <a:rPr kumimoji="1" lang="ja-JP" altLang="en-US" sz="1050" dirty="0" smtClean="0"/>
                        <a:t>リソースの属性を記述するために広く用いられている。</a:t>
                      </a:r>
                      <a:r>
                        <a:rPr kumimoji="1" lang="en-US" altLang="ja-JP" sz="1050" dirty="0" smtClean="0"/>
                        <a:t>ISO</a:t>
                      </a:r>
                      <a:r>
                        <a:rPr kumimoji="1" lang="en-US" altLang="ja-JP" sz="1050" baseline="0" dirty="0" smtClean="0"/>
                        <a:t> 15836</a:t>
                      </a:r>
                      <a:r>
                        <a:rPr kumimoji="1" lang="ja-JP" altLang="en-US" sz="1050" baseline="0" dirty="0" err="1" smtClean="0"/>
                        <a:t>にて</a:t>
                      </a:r>
                      <a:r>
                        <a:rPr kumimoji="1" lang="ja-JP" altLang="en-US" sz="1050" baseline="0" dirty="0" smtClean="0"/>
                        <a:t>標準化。</a:t>
                      </a:r>
                      <a:endParaRPr kumimoji="1" lang="ja-JP" altLang="en-US" sz="1050" dirty="0" smtClean="0"/>
                    </a:p>
                  </a:txBody>
                  <a:tcPr marL="89681" marR="89681"/>
                </a:tc>
                <a:tc>
                  <a:txBody>
                    <a:bodyPr/>
                    <a:lstStyle/>
                    <a:p>
                      <a:r>
                        <a:rPr kumimoji="1" lang="en-US" altLang="ja-JP" sz="1050" dirty="0" smtClean="0"/>
                        <a:t>http://purl.org/dc/elements/1.1/</a:t>
                      </a:r>
                      <a:endParaRPr kumimoji="1" lang="ja-JP" altLang="en-US" sz="1050" dirty="0"/>
                    </a:p>
                  </a:txBody>
                  <a:tcPr marL="89681" marR="89681"/>
                </a:tc>
                <a:tc>
                  <a:txBody>
                    <a:bodyPr/>
                    <a:lstStyle/>
                    <a:p>
                      <a:r>
                        <a:rPr kumimoji="1" lang="en-US" altLang="ja-JP" sz="1050" dirty="0" err="1" smtClean="0"/>
                        <a:t>dc:title</a:t>
                      </a:r>
                      <a:r>
                        <a:rPr kumimoji="1" lang="en-US" altLang="ja-JP" sz="1050" dirty="0" smtClean="0"/>
                        <a:t>(</a:t>
                      </a:r>
                      <a:r>
                        <a:rPr kumimoji="1" lang="ja-JP" altLang="en-US" sz="1050" dirty="0" smtClean="0"/>
                        <a:t>名前</a:t>
                      </a:r>
                      <a:r>
                        <a:rPr kumimoji="1" lang="en-US" altLang="ja-JP" sz="1050" dirty="0" smtClean="0"/>
                        <a:t>), </a:t>
                      </a:r>
                      <a:r>
                        <a:rPr kumimoji="1" lang="en-US" altLang="ja-JP" sz="1050" dirty="0" err="1" smtClean="0"/>
                        <a:t>dc:description</a:t>
                      </a:r>
                      <a:r>
                        <a:rPr kumimoji="1" lang="en-US" altLang="ja-JP" sz="1050" dirty="0" smtClean="0"/>
                        <a:t>(</a:t>
                      </a:r>
                      <a:r>
                        <a:rPr kumimoji="1" lang="ja-JP" altLang="en-US" sz="1050" dirty="0" smtClean="0"/>
                        <a:t>説明文</a:t>
                      </a:r>
                      <a:r>
                        <a:rPr kumimoji="1" lang="en-US" altLang="ja-JP" sz="1050" dirty="0" smtClean="0"/>
                        <a:t>) ,</a:t>
                      </a:r>
                      <a:r>
                        <a:rPr kumimoji="1" lang="en-US" altLang="ja-JP" sz="1050" baseline="0" dirty="0" smtClean="0"/>
                        <a:t> </a:t>
                      </a:r>
                      <a:r>
                        <a:rPr kumimoji="1" lang="en-US" altLang="ja-JP" sz="1050" baseline="0" dirty="0" err="1" smtClean="0"/>
                        <a:t>dc:creator</a:t>
                      </a:r>
                      <a:r>
                        <a:rPr kumimoji="1" lang="en-US" altLang="ja-JP" sz="1050" baseline="0" dirty="0" smtClean="0"/>
                        <a:t>(</a:t>
                      </a:r>
                      <a:r>
                        <a:rPr kumimoji="1" lang="ja-JP" altLang="en-US" sz="1050" baseline="0" dirty="0" smtClean="0"/>
                        <a:t>作者</a:t>
                      </a:r>
                      <a:r>
                        <a:rPr kumimoji="1" lang="en-US" altLang="ja-JP" sz="1050" baseline="0" dirty="0" smtClean="0"/>
                        <a:t>), </a:t>
                      </a:r>
                      <a:r>
                        <a:rPr kumimoji="1" lang="en-US" altLang="ja-JP" sz="1050" baseline="0" dirty="0" err="1" smtClean="0"/>
                        <a:t>dc:format</a:t>
                      </a:r>
                      <a:r>
                        <a:rPr kumimoji="1" lang="en-US" altLang="ja-JP" sz="1050" baseline="0" dirty="0" smtClean="0"/>
                        <a:t>(</a:t>
                      </a:r>
                      <a:r>
                        <a:rPr kumimoji="1" lang="ja-JP" altLang="en-US" sz="1050" baseline="0" dirty="0" smtClean="0"/>
                        <a:t>メディアタイプ</a:t>
                      </a:r>
                      <a:r>
                        <a:rPr kumimoji="1" lang="en-US" altLang="ja-JP" sz="1050" baseline="0" dirty="0" smtClean="0"/>
                        <a:t>)</a:t>
                      </a:r>
                      <a:endParaRPr kumimoji="1" lang="ja-JP" altLang="en-US" sz="1050" dirty="0"/>
                    </a:p>
                  </a:txBody>
                  <a:tcPr marL="89681" marR="89681"/>
                </a:tc>
              </a:tr>
              <a:tr h="127789">
                <a:tc>
                  <a:txBody>
                    <a:bodyPr/>
                    <a:lstStyle/>
                    <a:p>
                      <a:r>
                        <a:rPr kumimoji="1" lang="en-US" altLang="ja-JP" sz="1050" dirty="0" smtClean="0"/>
                        <a:t>DCMI</a:t>
                      </a:r>
                      <a:r>
                        <a:rPr kumimoji="1" lang="ja-JP" altLang="en-US" sz="1050" dirty="0" smtClean="0"/>
                        <a:t>語彙</a:t>
                      </a:r>
                      <a:endParaRPr kumimoji="1" lang="ja-JP" altLang="en-US" sz="1050" dirty="0"/>
                    </a:p>
                  </a:txBody>
                  <a:tcPr marL="89681" marR="89681"/>
                </a:tc>
                <a:tc>
                  <a:txBody>
                    <a:bodyPr/>
                    <a:lstStyle/>
                    <a:p>
                      <a:r>
                        <a:rPr kumimoji="1" lang="ja-JP" altLang="en-US" sz="1050" dirty="0" smtClean="0"/>
                        <a:t>ダブリンコア基本要素を拡張し、その意味を細分化したボキャブラリ。</a:t>
                      </a:r>
                      <a:endParaRPr kumimoji="1" lang="ja-JP" altLang="en-US" sz="1050" dirty="0"/>
                    </a:p>
                  </a:txBody>
                  <a:tcPr marL="89681" marR="89681"/>
                </a:tc>
                <a:tc>
                  <a:txBody>
                    <a:bodyPr/>
                    <a:lstStyle/>
                    <a:p>
                      <a:r>
                        <a:rPr kumimoji="1" lang="en-US" altLang="ja-JP" sz="1050" dirty="0" smtClean="0"/>
                        <a:t>http://purl.org/dc/terms/</a:t>
                      </a:r>
                      <a:endParaRPr kumimoji="1" lang="ja-JP" altLang="en-US" sz="1050" dirty="0"/>
                    </a:p>
                  </a:txBody>
                  <a:tcPr marL="89681" marR="89681"/>
                </a:tc>
                <a:tc>
                  <a:txBody>
                    <a:bodyPr/>
                    <a:lstStyle/>
                    <a:p>
                      <a:r>
                        <a:rPr kumimoji="1" lang="en-US" altLang="ja-JP" sz="1050" dirty="0" err="1" smtClean="0"/>
                        <a:t>dcterms:alternative</a:t>
                      </a:r>
                      <a:r>
                        <a:rPr kumimoji="1" lang="en-US" altLang="ja-JP" sz="1050" dirty="0" smtClean="0"/>
                        <a:t>(</a:t>
                      </a:r>
                      <a:r>
                        <a:rPr kumimoji="1" lang="ja-JP" altLang="en-US" sz="1050" dirty="0" smtClean="0"/>
                        <a:t>代替タイトル</a:t>
                      </a:r>
                      <a:r>
                        <a:rPr kumimoji="1" lang="en-US" altLang="ja-JP" sz="1050" dirty="0" smtClean="0"/>
                        <a:t>), </a:t>
                      </a:r>
                      <a:r>
                        <a:rPr kumimoji="1" lang="en-US" altLang="ja-JP" sz="1050" dirty="0" err="1" smtClean="0"/>
                        <a:t>dcterms:audience</a:t>
                      </a:r>
                      <a:r>
                        <a:rPr kumimoji="1" lang="en-US" altLang="ja-JP" sz="1050" dirty="0" smtClean="0"/>
                        <a:t>(</a:t>
                      </a:r>
                      <a:r>
                        <a:rPr kumimoji="1" lang="ja-JP" altLang="en-US" sz="1050" dirty="0" smtClean="0"/>
                        <a:t>対象としている利用者</a:t>
                      </a:r>
                      <a:r>
                        <a:rPr kumimoji="1" lang="en-US" altLang="ja-JP" sz="1050" dirty="0" smtClean="0"/>
                        <a:t>)</a:t>
                      </a:r>
                      <a:endParaRPr kumimoji="1" lang="ja-JP" altLang="en-US" sz="1050" dirty="0"/>
                    </a:p>
                  </a:txBody>
                  <a:tcPr marL="89681" marR="89681"/>
                </a:tc>
              </a:tr>
              <a:tr h="127789">
                <a:tc>
                  <a:txBody>
                    <a:bodyPr/>
                    <a:lstStyle/>
                    <a:p>
                      <a:r>
                        <a:rPr kumimoji="1" lang="en-US" altLang="ja-JP" sz="1050" dirty="0" err="1" smtClean="0"/>
                        <a:t>FoaF</a:t>
                      </a:r>
                      <a:endParaRPr kumimoji="1" lang="ja-JP" altLang="en-US" sz="1050" dirty="0"/>
                    </a:p>
                  </a:txBody>
                  <a:tcPr marL="89681" marR="89681"/>
                </a:tc>
                <a:tc>
                  <a:txBody>
                    <a:bodyPr/>
                    <a:lstStyle/>
                    <a:p>
                      <a:r>
                        <a:rPr kumimoji="1" lang="ja-JP" altLang="en-US" sz="1050" dirty="0" smtClean="0"/>
                        <a:t>人や組織に関する情報を</a:t>
                      </a:r>
                      <a:r>
                        <a:rPr kumimoji="1" lang="en-US" altLang="ja-JP" sz="1050" dirty="0" smtClean="0"/>
                        <a:t>RDF</a:t>
                      </a:r>
                      <a:r>
                        <a:rPr kumimoji="1" lang="ja-JP" altLang="en-US" sz="1050" dirty="0" smtClean="0"/>
                        <a:t>で記述するためのボキャブラリ。</a:t>
                      </a:r>
                      <a:endParaRPr kumimoji="1" lang="ja-JP" altLang="en-US" sz="1050" dirty="0"/>
                    </a:p>
                  </a:txBody>
                  <a:tcPr marL="89681" marR="89681"/>
                </a:tc>
                <a:tc>
                  <a:txBody>
                    <a:bodyPr/>
                    <a:lstStyle/>
                    <a:p>
                      <a:r>
                        <a:rPr kumimoji="1" lang="en-US" altLang="ja-JP" sz="1050" dirty="0" smtClean="0"/>
                        <a:t>http://xmlns.com/foaf/0.1/</a:t>
                      </a:r>
                      <a:endParaRPr kumimoji="1" lang="ja-JP" altLang="en-US" sz="1050" dirty="0"/>
                    </a:p>
                  </a:txBody>
                  <a:tcPr marL="89681" marR="89681"/>
                </a:tc>
                <a:tc>
                  <a:txBody>
                    <a:bodyPr/>
                    <a:lstStyle/>
                    <a:p>
                      <a:r>
                        <a:rPr kumimoji="1" lang="en-US" altLang="ja-JP" sz="1050" dirty="0" err="1" smtClean="0"/>
                        <a:t>foaf:familyName</a:t>
                      </a:r>
                      <a:r>
                        <a:rPr kumimoji="1" lang="en-US" altLang="ja-JP" sz="1050" dirty="0" smtClean="0"/>
                        <a:t>(</a:t>
                      </a:r>
                      <a:r>
                        <a:rPr kumimoji="1" lang="ja-JP" altLang="en-US" sz="1050" dirty="0" smtClean="0"/>
                        <a:t>姓</a:t>
                      </a:r>
                      <a:r>
                        <a:rPr kumimoji="1" lang="en-US" altLang="ja-JP" sz="1050" dirty="0" smtClean="0"/>
                        <a:t>),</a:t>
                      </a:r>
                      <a:r>
                        <a:rPr kumimoji="1" lang="en-US" altLang="ja-JP" sz="1050" baseline="0" dirty="0" smtClean="0"/>
                        <a:t> </a:t>
                      </a:r>
                      <a:r>
                        <a:rPr kumimoji="1" lang="en-US" altLang="ja-JP" sz="1050" baseline="0" dirty="0" err="1" smtClean="0"/>
                        <a:t>foaf:givenName</a:t>
                      </a:r>
                      <a:r>
                        <a:rPr kumimoji="1" lang="en-US" altLang="ja-JP" sz="1050" baseline="0" dirty="0" smtClean="0"/>
                        <a:t>(</a:t>
                      </a:r>
                      <a:r>
                        <a:rPr kumimoji="1" lang="ja-JP" altLang="en-US" sz="1050" baseline="0" dirty="0" smtClean="0"/>
                        <a:t>名</a:t>
                      </a:r>
                      <a:r>
                        <a:rPr kumimoji="1" lang="en-US" altLang="ja-JP" sz="1050" baseline="0" dirty="0" smtClean="0"/>
                        <a:t>), </a:t>
                      </a:r>
                      <a:r>
                        <a:rPr kumimoji="1" lang="en-US" altLang="ja-JP" sz="1050" baseline="0" dirty="0" err="1" smtClean="0"/>
                        <a:t>foaf:age</a:t>
                      </a:r>
                      <a:r>
                        <a:rPr kumimoji="1" lang="en-US" altLang="ja-JP" sz="1050" baseline="0" dirty="0" smtClean="0"/>
                        <a:t>(</a:t>
                      </a:r>
                      <a:r>
                        <a:rPr kumimoji="1" lang="ja-JP" altLang="en-US" sz="1050" baseline="0" dirty="0" smtClean="0"/>
                        <a:t>年齢</a:t>
                      </a:r>
                      <a:r>
                        <a:rPr kumimoji="1" lang="en-US" altLang="ja-JP" sz="1050" baseline="0" dirty="0" smtClean="0"/>
                        <a:t>)</a:t>
                      </a:r>
                      <a:endParaRPr kumimoji="1" lang="ja-JP" altLang="en-US" sz="1050" dirty="0"/>
                    </a:p>
                  </a:txBody>
                  <a:tcPr marL="89681" marR="89681"/>
                </a:tc>
              </a:tr>
              <a:tr h="127789">
                <a:tc>
                  <a:txBody>
                    <a:bodyPr/>
                    <a:lstStyle/>
                    <a:p>
                      <a:r>
                        <a:rPr kumimoji="1" lang="en-US" altLang="ja-JP" sz="1050" dirty="0" err="1" smtClean="0"/>
                        <a:t>geoSPARQL</a:t>
                      </a:r>
                      <a:endParaRPr kumimoji="1" lang="ja-JP" altLang="en-US" sz="1050" dirty="0"/>
                    </a:p>
                  </a:txBody>
                  <a:tcPr marL="89681" marR="89681"/>
                </a:tc>
                <a:tc>
                  <a:txBody>
                    <a:bodyPr/>
                    <a:lstStyle/>
                    <a:p>
                      <a:r>
                        <a:rPr kumimoji="1" lang="ja-JP" altLang="en-US" sz="1050" dirty="0" smtClean="0"/>
                        <a:t>位置や形状に関するボキャブラリや、空間演算を行うための関数ボキャブラリが定義されている。</a:t>
                      </a:r>
                    </a:p>
                  </a:txBody>
                  <a:tcPr marL="89681" marR="89681"/>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smtClean="0"/>
                        <a:t>http://www.opengis.net/ont/geosparql#</a:t>
                      </a:r>
                      <a:endParaRPr kumimoji="1" lang="ja-JP" altLang="en-US" sz="1050" dirty="0" smtClean="0"/>
                    </a:p>
                    <a:p>
                      <a:r>
                        <a:rPr kumimoji="1" lang="en-US" altLang="ja-JP" sz="1050" dirty="0" smtClean="0"/>
                        <a:t>http://www.opengis.net/ont/sf#</a:t>
                      </a:r>
                      <a:r>
                        <a:rPr kumimoji="1" lang="ja-JP" altLang="en-US" sz="1050" dirty="0" smtClean="0"/>
                        <a:t> 　　など</a:t>
                      </a:r>
                      <a:endParaRPr kumimoji="1" lang="ja-JP" altLang="en-US" sz="1050" dirty="0"/>
                    </a:p>
                  </a:txBody>
                  <a:tcPr marL="89681" marR="89681"/>
                </a:tc>
                <a:tc>
                  <a:txBody>
                    <a:bodyPr/>
                    <a:lstStyle/>
                    <a:p>
                      <a:r>
                        <a:rPr kumimoji="1" lang="en-US" altLang="ja-JP" sz="1050" dirty="0" err="1" smtClean="0"/>
                        <a:t>geo:wktLiteral</a:t>
                      </a:r>
                      <a:r>
                        <a:rPr kumimoji="1" lang="en-US" altLang="ja-JP" sz="1050" dirty="0" smtClean="0"/>
                        <a:t>(Well-Known Text</a:t>
                      </a:r>
                      <a:r>
                        <a:rPr kumimoji="1" lang="ja-JP" altLang="en-US" sz="1050" dirty="0" smtClean="0"/>
                        <a:t>規格の地理情報</a:t>
                      </a:r>
                      <a:r>
                        <a:rPr kumimoji="1" lang="en-US" altLang="ja-JP" sz="1050" dirty="0" smtClean="0"/>
                        <a:t>), </a:t>
                      </a:r>
                      <a:r>
                        <a:rPr kumimoji="1" lang="en-US" altLang="ja-JP" sz="1050" dirty="0" err="1" smtClean="0"/>
                        <a:t>geo:gmlLiteral</a:t>
                      </a:r>
                      <a:r>
                        <a:rPr kumimoji="1" lang="en-US" altLang="ja-JP" sz="1050" dirty="0" smtClean="0"/>
                        <a:t>(GML</a:t>
                      </a:r>
                      <a:r>
                        <a:rPr kumimoji="1" lang="ja-JP" altLang="en-US" sz="1050" dirty="0" smtClean="0"/>
                        <a:t>規格の地理情報</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W3C Basic Geo</a:t>
                      </a:r>
                      <a:endParaRPr kumimoji="1" lang="ja-JP" altLang="en-US" sz="1050" dirty="0"/>
                    </a:p>
                  </a:txBody>
                  <a:tcPr marL="89681" marR="89681"/>
                </a:tc>
                <a:tc>
                  <a:txBody>
                    <a:bodyPr/>
                    <a:lstStyle/>
                    <a:p>
                      <a:r>
                        <a:rPr kumimoji="1" lang="en-US" altLang="ja-JP" sz="1050" dirty="0" smtClean="0"/>
                        <a:t>WGS84</a:t>
                      </a:r>
                      <a:r>
                        <a:rPr kumimoji="1" lang="ja-JP" altLang="en-US" sz="1050" dirty="0" smtClean="0"/>
                        <a:t>に基づく一点を表現するためのボキャブラリ。</a:t>
                      </a:r>
                    </a:p>
                  </a:txBody>
                  <a:tcPr marL="89681" marR="89681"/>
                </a:tc>
                <a:tc>
                  <a:txBody>
                    <a:bodyPr/>
                    <a:lstStyle/>
                    <a:p>
                      <a:r>
                        <a:rPr kumimoji="1" lang="en-US" altLang="ja-JP" sz="1050" dirty="0" smtClean="0"/>
                        <a:t>http://www.w3.org/2003/01/geo/wgs84_pos#</a:t>
                      </a:r>
                      <a:endParaRPr kumimoji="1" lang="ja-JP" altLang="en-US" sz="1050" dirty="0"/>
                    </a:p>
                  </a:txBody>
                  <a:tcPr marL="89681" marR="89681"/>
                </a:tc>
                <a:tc>
                  <a:txBody>
                    <a:bodyPr/>
                    <a:lstStyle/>
                    <a:p>
                      <a:r>
                        <a:rPr kumimoji="1" lang="en-US" altLang="ja-JP" sz="1050" dirty="0" smtClean="0"/>
                        <a:t>wgs84_pos:lat(</a:t>
                      </a:r>
                      <a:r>
                        <a:rPr kumimoji="1" lang="ja-JP" altLang="en-US" sz="1050" dirty="0" smtClean="0"/>
                        <a:t>緯度</a:t>
                      </a:r>
                      <a:r>
                        <a:rPr kumimoji="1" lang="en-US" altLang="ja-JP" sz="1050" dirty="0" smtClean="0"/>
                        <a:t>)</a:t>
                      </a:r>
                      <a:r>
                        <a:rPr kumimoji="1" lang="ja-JP" altLang="en-US" sz="1050" dirty="0" smtClean="0"/>
                        <a:t>・</a:t>
                      </a:r>
                      <a:r>
                        <a:rPr kumimoji="1" lang="en-US" altLang="ja-JP" sz="1050" dirty="0" smtClean="0"/>
                        <a:t>wgs84_pos:long(</a:t>
                      </a:r>
                      <a:r>
                        <a:rPr kumimoji="1" lang="ja-JP" altLang="en-US" sz="1050" dirty="0" smtClean="0"/>
                        <a:t>経度</a:t>
                      </a:r>
                      <a:r>
                        <a:rPr kumimoji="1" lang="en-US" altLang="ja-JP" sz="1050" dirty="0" smtClean="0"/>
                        <a:t>)</a:t>
                      </a:r>
                      <a:endParaRPr kumimoji="1" lang="ja-JP" altLang="en-US" sz="1050" dirty="0"/>
                    </a:p>
                  </a:txBody>
                  <a:tcPr marL="89681" marR="89681"/>
                </a:tc>
              </a:tr>
              <a:tr h="127789">
                <a:tc>
                  <a:txBody>
                    <a:bodyPr/>
                    <a:lstStyle/>
                    <a:p>
                      <a:r>
                        <a:rPr kumimoji="1" lang="en-US" altLang="ja-JP" sz="1050" dirty="0" smtClean="0"/>
                        <a:t>DCAT</a:t>
                      </a:r>
                      <a:endParaRPr kumimoji="1" lang="ja-JP" altLang="en-US" sz="1050" dirty="0"/>
                    </a:p>
                  </a:txBody>
                  <a:tcPr marL="89681" marR="89681"/>
                </a:tc>
                <a:tc>
                  <a:txBody>
                    <a:bodyPr/>
                    <a:lstStyle/>
                    <a:p>
                      <a:r>
                        <a:rPr kumimoji="1" lang="ja-JP" altLang="en-US" sz="1050" dirty="0" smtClean="0"/>
                        <a:t>データセットを記述するためのボキャブラリが定義されている。</a:t>
                      </a:r>
                    </a:p>
                  </a:txBody>
                  <a:tcPr marL="89681" marR="89681"/>
                </a:tc>
                <a:tc>
                  <a:txBody>
                    <a:bodyPr/>
                    <a:lstStyle/>
                    <a:p>
                      <a:r>
                        <a:rPr kumimoji="1" lang="en-US" altLang="ja-JP" sz="1050" dirty="0" smtClean="0"/>
                        <a:t>http://www.w3.org/ns/dcat#</a:t>
                      </a:r>
                      <a:endParaRPr kumimoji="1" lang="ja-JP" altLang="en-US" sz="1050" dirty="0"/>
                    </a:p>
                  </a:txBody>
                  <a:tcPr marL="89681" marR="89681"/>
                </a:tc>
                <a:tc>
                  <a:txBody>
                    <a:bodyPr/>
                    <a:lstStyle/>
                    <a:p>
                      <a:r>
                        <a:rPr kumimoji="1" lang="en-US" altLang="ja-JP" sz="1050" dirty="0" err="1" smtClean="0"/>
                        <a:t>dcat:theme</a:t>
                      </a:r>
                      <a:r>
                        <a:rPr kumimoji="1" lang="ja-JP" altLang="en-US" sz="1050" dirty="0" smtClean="0"/>
                        <a:t>（データセットのカテゴリ）</a:t>
                      </a:r>
                      <a:r>
                        <a:rPr kumimoji="1" lang="en-US" altLang="ja-JP" sz="1050" dirty="0" smtClean="0"/>
                        <a:t>, </a:t>
                      </a:r>
                      <a:r>
                        <a:rPr kumimoji="1" lang="en-US" altLang="ja-JP" sz="1050" dirty="0" err="1" smtClean="0"/>
                        <a:t>dcat:accessURL</a:t>
                      </a:r>
                      <a:r>
                        <a:rPr kumimoji="1" lang="ja-JP" altLang="en-US" sz="1050" dirty="0" smtClean="0"/>
                        <a:t>（データにアクセスするためのリンク先情報）</a:t>
                      </a:r>
                      <a:endParaRPr kumimoji="1" lang="ja-JP" altLang="en-US" sz="1050" dirty="0"/>
                    </a:p>
                  </a:txBody>
                  <a:tcPr marL="89681" marR="8968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spTree>
    <p:extLst>
      <p:ext uri="{BB962C8B-B14F-4D97-AF65-F5344CB8AC3E}">
        <p14:creationId xmlns:p14="http://schemas.microsoft.com/office/powerpoint/2010/main" val="1889930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平成</a:t>
            </a:r>
            <a:r>
              <a:rPr lang="en-US" altLang="ja-JP" dirty="0" smtClean="0"/>
              <a:t>24</a:t>
            </a:r>
            <a:r>
              <a:rPr lang="ja-JP" altLang="en-US" dirty="0" smtClean="0"/>
              <a:t>年度版外部仕様書で追加したボキャブラリ</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03670099"/>
              </p:ext>
            </p:extLst>
          </p:nvPr>
        </p:nvGraphicFramePr>
        <p:xfrm>
          <a:off x="350838" y="1124744"/>
          <a:ext cx="9354689" cy="3581400"/>
        </p:xfrm>
        <a:graphic>
          <a:graphicData uri="http://schemas.openxmlformats.org/drawingml/2006/table">
            <a:tbl>
              <a:tblPr firstRow="1" bandRow="1">
                <a:tableStyleId>{5C22544A-7EE6-4342-B048-85BDC9FD1C3A}</a:tableStyleId>
              </a:tblPr>
              <a:tblGrid>
                <a:gridCol w="1404166"/>
                <a:gridCol w="2375938"/>
                <a:gridCol w="2550250"/>
                <a:gridCol w="3024335"/>
              </a:tblGrid>
              <a:tr h="127789">
                <a:tc>
                  <a:txBody>
                    <a:bodyPr/>
                    <a:lstStyle/>
                    <a:p>
                      <a:pPr algn="ctr"/>
                      <a:r>
                        <a:rPr kumimoji="1" lang="ja-JP" altLang="en-US" dirty="0" smtClean="0">
                          <a:latin typeface="メイリオ" pitchFamily="50" charset="-128"/>
                          <a:ea typeface="メイリオ" pitchFamily="50" charset="-128"/>
                          <a:cs typeface="メイリオ" pitchFamily="50" charset="-128"/>
                        </a:rPr>
                        <a:t>名称</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規定範囲</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ネームスペース</a:t>
                      </a:r>
                      <a:endParaRPr kumimoji="1" lang="ja-JP" altLang="en-US" dirty="0">
                        <a:latin typeface="メイリオ" pitchFamily="50" charset="-128"/>
                        <a:ea typeface="メイリオ" pitchFamily="50" charset="-128"/>
                        <a:cs typeface="メイリオ" pitchFamily="50" charset="-128"/>
                      </a:endParaRPr>
                    </a:p>
                  </a:txBody>
                  <a:tcPr/>
                </a:tc>
                <a:tc>
                  <a:txBody>
                    <a:bodyPr/>
                    <a:lstStyle/>
                    <a:p>
                      <a:pPr algn="ctr"/>
                      <a:r>
                        <a:rPr kumimoji="1" lang="ja-JP" altLang="en-US" dirty="0" smtClean="0">
                          <a:latin typeface="メイリオ" pitchFamily="50" charset="-128"/>
                          <a:ea typeface="メイリオ" pitchFamily="50" charset="-128"/>
                          <a:cs typeface="メイリオ" pitchFamily="50" charset="-128"/>
                        </a:rPr>
                        <a:t>ボキャブラリ例</a:t>
                      </a:r>
                      <a:endParaRPr kumimoji="1" lang="ja-JP" altLang="en-US" dirty="0">
                        <a:latin typeface="メイリオ" pitchFamily="50" charset="-128"/>
                        <a:ea typeface="メイリオ" pitchFamily="50" charset="-128"/>
                        <a:cs typeface="メイリオ" pitchFamily="50" charset="-128"/>
                      </a:endParaRPr>
                    </a:p>
                  </a:txBody>
                  <a:tcPr/>
                </a:tc>
              </a:tr>
              <a:tr h="127789">
                <a:tc>
                  <a:txBody>
                    <a:bodyPr/>
                    <a:lstStyle/>
                    <a:p>
                      <a:r>
                        <a:rPr kumimoji="1" lang="ja-JP" altLang="en-US" sz="1050" dirty="0" smtClean="0"/>
                        <a:t>事物の基本クラス・物理量</a:t>
                      </a:r>
                      <a:endParaRPr kumimoji="1" lang="ja-JP" altLang="en-US" sz="1050" dirty="0"/>
                    </a:p>
                  </a:txBody>
                  <a:tcPr marL="89681" marR="89681"/>
                </a:tc>
                <a:tc>
                  <a:txBody>
                    <a:bodyPr/>
                    <a:lstStyle/>
                    <a:p>
                      <a:r>
                        <a:rPr kumimoji="1" lang="ja-JP" altLang="en-US" sz="1050" dirty="0" smtClean="0"/>
                        <a:t>事物の基本クラス・物理量を扱う基本的なボキャブラリ。</a:t>
                      </a:r>
                      <a:endParaRPr kumimoji="1" lang="ja-JP" altLang="en-US" sz="1050" dirty="0"/>
                    </a:p>
                  </a:txBody>
                  <a:tcPr marL="89681" marR="89681"/>
                </a:tc>
                <a:tc rowSpan="2">
                  <a:txBody>
                    <a:bodyPr/>
                    <a:lstStyle/>
                    <a:p>
                      <a:r>
                        <a:rPr kumimoji="1" lang="en-US" altLang="ja-JP" sz="1050" dirty="0" smtClean="0"/>
                        <a:t>http://uidcenter.org/ucr/vocab/uc#</a:t>
                      </a:r>
                    </a:p>
                  </a:txBody>
                  <a:tcPr marL="89681" marR="89681"/>
                </a:tc>
                <a:tc>
                  <a:txBody>
                    <a:bodyPr/>
                    <a:lstStyle/>
                    <a:p>
                      <a:r>
                        <a:rPr kumimoji="1" lang="en-US" altLang="ja-JP" sz="1050" dirty="0" err="1" smtClean="0"/>
                        <a:t>uc:Entity</a:t>
                      </a:r>
                      <a:r>
                        <a:rPr kumimoji="1" lang="en-US" altLang="ja-JP" sz="1050" dirty="0" smtClean="0"/>
                        <a:t>(</a:t>
                      </a:r>
                      <a:r>
                        <a:rPr kumimoji="1" lang="ja-JP" altLang="en-US" sz="1050" dirty="0" smtClean="0"/>
                        <a:t>エンティティクラス</a:t>
                      </a:r>
                      <a:r>
                        <a:rPr kumimoji="1" lang="en-US" altLang="ja-JP" sz="1050" dirty="0" smtClean="0"/>
                        <a:t>),</a:t>
                      </a:r>
                      <a:r>
                        <a:rPr kumimoji="1" lang="en-US" altLang="ja-JP" sz="1050" baseline="0" dirty="0" smtClean="0"/>
                        <a:t> </a:t>
                      </a:r>
                      <a:r>
                        <a:rPr kumimoji="1" lang="en-US" altLang="ja-JP" sz="1050" baseline="0" dirty="0" err="1" smtClean="0"/>
                        <a:t>uc:length</a:t>
                      </a:r>
                      <a:r>
                        <a:rPr kumimoji="1" lang="en-US" altLang="ja-JP" sz="1050" baseline="0" dirty="0" smtClean="0"/>
                        <a:t>(</a:t>
                      </a:r>
                      <a:r>
                        <a:rPr kumimoji="1" lang="ja-JP" altLang="en-US" sz="1050" baseline="0" dirty="0" smtClean="0"/>
                        <a:t>長さ</a:t>
                      </a:r>
                      <a:r>
                        <a:rPr kumimoji="1" lang="en-US" altLang="ja-JP" sz="1050" baseline="0" dirty="0" smtClean="0"/>
                        <a:t>), </a:t>
                      </a:r>
                      <a:r>
                        <a:rPr kumimoji="1" lang="en-US" altLang="ja-JP" sz="1050" baseline="0" dirty="0" err="1" smtClean="0"/>
                        <a:t>uc:issued</a:t>
                      </a:r>
                      <a:r>
                        <a:rPr kumimoji="1" lang="en-US" altLang="ja-JP" sz="1050" baseline="0" dirty="0" smtClean="0"/>
                        <a:t>(ucode</a:t>
                      </a:r>
                      <a:r>
                        <a:rPr kumimoji="1" lang="ja-JP" altLang="en-US" sz="1050" baseline="0" dirty="0" smtClean="0"/>
                        <a:t>発行日</a:t>
                      </a:r>
                      <a:r>
                        <a:rPr kumimoji="1" lang="en-US" altLang="ja-JP" sz="1050" baseline="0" dirty="0" smtClean="0"/>
                        <a:t>)</a:t>
                      </a:r>
                      <a:endParaRPr kumimoji="1" lang="ja-JP" altLang="en-US" sz="1050" dirty="0"/>
                    </a:p>
                  </a:txBody>
                  <a:tcPr marL="89681" marR="89681"/>
                </a:tc>
              </a:tr>
              <a:tr h="127789">
                <a:tc>
                  <a:txBody>
                    <a:bodyPr/>
                    <a:lstStyle/>
                    <a:p>
                      <a:r>
                        <a:rPr kumimoji="1" lang="ja-JP" altLang="en-US" sz="1050" dirty="0" smtClean="0"/>
                        <a:t>単位系</a:t>
                      </a:r>
                      <a:endParaRPr kumimoji="1" lang="ja-JP" altLang="en-US" sz="1050" dirty="0"/>
                    </a:p>
                  </a:txBody>
                  <a:tcPr marL="89681" marR="89681"/>
                </a:tc>
                <a:tc>
                  <a:txBody>
                    <a:bodyPr/>
                    <a:lstStyle/>
                    <a:p>
                      <a:r>
                        <a:rPr kumimoji="1" lang="ja-JP" altLang="en-US" sz="1050" dirty="0" smtClean="0"/>
                        <a:t>物理量・貨幣単位を記述するボキャブラリ。</a:t>
                      </a:r>
                    </a:p>
                  </a:txBody>
                  <a:tcPr marL="89681" marR="89681"/>
                </a:tc>
                <a:tc vMerge="1">
                  <a:txBody>
                    <a:bodyPr/>
                    <a:lstStyle/>
                    <a:p>
                      <a:endParaRPr kumimoji="1" lang="en-US" altLang="ja-JP" sz="1050" dirty="0" smtClean="0"/>
                    </a:p>
                  </a:txBody>
                  <a:tcPr marL="89681" marR="89681"/>
                </a:tc>
                <a:tc>
                  <a:txBody>
                    <a:bodyPr/>
                    <a:lstStyle/>
                    <a:p>
                      <a:r>
                        <a:rPr kumimoji="1" lang="en-US" altLang="ja-JP" sz="1050" dirty="0" err="1" smtClean="0"/>
                        <a:t>uc:Meter</a:t>
                      </a:r>
                      <a:r>
                        <a:rPr kumimoji="1" lang="en-US" altLang="ja-JP" sz="1050" dirty="0" smtClean="0"/>
                        <a:t>(</a:t>
                      </a:r>
                      <a:r>
                        <a:rPr kumimoji="1" lang="ja-JP" altLang="en-US" sz="1050" dirty="0" smtClean="0"/>
                        <a:t>メートル</a:t>
                      </a:r>
                      <a:r>
                        <a:rPr kumimoji="1" lang="en-US" altLang="ja-JP" sz="1050" dirty="0" smtClean="0"/>
                        <a:t>), </a:t>
                      </a:r>
                      <a:r>
                        <a:rPr kumimoji="1" lang="en-US" altLang="ja-JP" sz="1050" dirty="0" err="1" smtClean="0"/>
                        <a:t>uc:Seconds</a:t>
                      </a:r>
                      <a:r>
                        <a:rPr kumimoji="1" lang="en-US" altLang="ja-JP" sz="1050" dirty="0" smtClean="0"/>
                        <a:t>(</a:t>
                      </a:r>
                      <a:r>
                        <a:rPr kumimoji="1" lang="ja-JP" altLang="en-US" sz="1050" dirty="0" smtClean="0"/>
                        <a:t>秒</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地物</a:t>
                      </a:r>
                      <a:endParaRPr kumimoji="1" lang="ja-JP" altLang="en-US" sz="1050" dirty="0"/>
                    </a:p>
                  </a:txBody>
                  <a:tcPr marL="89681" marR="89681"/>
                </a:tc>
                <a:tc>
                  <a:txBody>
                    <a:bodyPr/>
                    <a:lstStyle/>
                    <a:p>
                      <a:r>
                        <a:rPr kumimoji="1" lang="ja-JP" altLang="en-US" sz="1050" dirty="0" smtClean="0"/>
                        <a:t>山・建物・移動体，行政界や関心地点など，場所に関するボキャブラリ。</a:t>
                      </a:r>
                      <a:endParaRPr kumimoji="1" lang="ja-JP" altLang="en-US" sz="1050" dirty="0"/>
                    </a:p>
                  </a:txBody>
                  <a:tcPr marL="89681" marR="89681"/>
                </a:tc>
                <a:tc>
                  <a:txBody>
                    <a:bodyPr/>
                    <a:lstStyle/>
                    <a:p>
                      <a:r>
                        <a:rPr kumimoji="1" lang="en-US" altLang="ja-JP" sz="1050" dirty="0" smtClean="0"/>
                        <a:t>http://uidcenter.org/ucr/vocab/ug#</a:t>
                      </a:r>
                    </a:p>
                  </a:txBody>
                  <a:tcPr marL="89681" marR="89681"/>
                </a:tc>
                <a:tc>
                  <a:txBody>
                    <a:bodyPr/>
                    <a:lstStyle/>
                    <a:p>
                      <a:r>
                        <a:rPr kumimoji="1" lang="en-US" altLang="ja-JP" sz="1050" dirty="0" err="1" smtClean="0"/>
                        <a:t>ug:Facility</a:t>
                      </a:r>
                      <a:r>
                        <a:rPr kumimoji="1" lang="en-US" altLang="ja-JP" sz="1050" dirty="0" smtClean="0"/>
                        <a:t>(</a:t>
                      </a:r>
                      <a:r>
                        <a:rPr kumimoji="1" lang="ja-JP" altLang="en-US" sz="1050" dirty="0" smtClean="0"/>
                        <a:t>施設</a:t>
                      </a:r>
                      <a:r>
                        <a:rPr kumimoji="1" lang="en-US" altLang="ja-JP" sz="1050" dirty="0" smtClean="0"/>
                        <a:t>), </a:t>
                      </a:r>
                      <a:r>
                        <a:rPr kumimoji="1" lang="en-US" altLang="ja-JP" sz="1050" dirty="0" err="1" smtClean="0"/>
                        <a:t>ug:Railway</a:t>
                      </a:r>
                      <a:r>
                        <a:rPr kumimoji="1" lang="en-US" altLang="ja-JP" sz="1050" dirty="0" smtClean="0"/>
                        <a:t>(</a:t>
                      </a:r>
                      <a:r>
                        <a:rPr kumimoji="1" lang="ja-JP" altLang="en-US" sz="1050" dirty="0" smtClean="0"/>
                        <a:t>鉄道</a:t>
                      </a:r>
                      <a:r>
                        <a:rPr kumimoji="1" lang="en-US" altLang="ja-JP" sz="1050" dirty="0" smtClean="0"/>
                        <a:t>),</a:t>
                      </a:r>
                      <a:r>
                        <a:rPr kumimoji="1" lang="en-US" altLang="ja-JP" sz="1050" baseline="0" dirty="0" smtClean="0"/>
                        <a:t> </a:t>
                      </a:r>
                      <a:r>
                        <a:rPr kumimoji="1" lang="en-US" altLang="ja-JP" sz="1050" baseline="0" dirty="0" err="1" smtClean="0"/>
                        <a:t>ug:floor</a:t>
                      </a:r>
                      <a:r>
                        <a:rPr kumimoji="1" lang="en-US" altLang="ja-JP" sz="1050" baseline="0" dirty="0" smtClean="0"/>
                        <a:t>(</a:t>
                      </a:r>
                      <a:r>
                        <a:rPr kumimoji="1" lang="ja-JP" altLang="en-US" sz="1050" baseline="0" dirty="0" smtClean="0"/>
                        <a:t>階層</a:t>
                      </a:r>
                      <a:r>
                        <a:rPr kumimoji="1" lang="en-US" altLang="ja-JP" sz="1050" baseline="0" dirty="0" smtClean="0"/>
                        <a:t>), </a:t>
                      </a:r>
                      <a:r>
                        <a:rPr kumimoji="1" lang="en-US" altLang="ja-JP" sz="1050" baseline="0" dirty="0" err="1" smtClean="0"/>
                        <a:t>ug:consistsOf</a:t>
                      </a:r>
                      <a:r>
                        <a:rPr kumimoji="1" lang="en-US" altLang="ja-JP" sz="1050" baseline="0" dirty="0" smtClean="0"/>
                        <a:t>(</a:t>
                      </a:r>
                      <a:r>
                        <a:rPr kumimoji="1" lang="ja-JP" altLang="en-US" sz="1050" baseline="0" dirty="0" smtClean="0"/>
                        <a:t>含んでいる</a:t>
                      </a:r>
                      <a:r>
                        <a:rPr kumimoji="1" lang="en-US" altLang="ja-JP" sz="1050" baseline="0" dirty="0" smtClean="0"/>
                        <a:t>)</a:t>
                      </a:r>
                      <a:endParaRPr kumimoji="1" lang="ja-JP" altLang="en-US" sz="1050" dirty="0"/>
                    </a:p>
                  </a:txBody>
                  <a:tcPr marL="89681" marR="89681"/>
                </a:tc>
              </a:tr>
              <a:tr h="127789">
                <a:tc>
                  <a:txBody>
                    <a:bodyPr/>
                    <a:lstStyle/>
                    <a:p>
                      <a:r>
                        <a:rPr kumimoji="1" lang="ja-JP" altLang="en-US" sz="1050" dirty="0" smtClean="0"/>
                        <a:t>地理情報サービス</a:t>
                      </a:r>
                      <a:endParaRPr kumimoji="1" lang="ja-JP" altLang="en-US" sz="1050" dirty="0"/>
                    </a:p>
                  </a:txBody>
                  <a:tcPr marL="89681" marR="89681"/>
                </a:tc>
                <a:tc>
                  <a:txBody>
                    <a:bodyPr/>
                    <a:lstStyle/>
                    <a:p>
                      <a:r>
                        <a:rPr kumimoji="1" lang="ja-JP" altLang="en-US" sz="1050" dirty="0" smtClean="0"/>
                        <a:t>地物や施設に関するサービス情報を記述するボキャブラリ。</a:t>
                      </a:r>
                      <a:endParaRPr kumimoji="1" lang="ja-JP" altLang="en-US" sz="1050" dirty="0"/>
                    </a:p>
                  </a:txBody>
                  <a:tcPr marL="89681" marR="89681"/>
                </a:tc>
                <a:tc>
                  <a:txBody>
                    <a:bodyPr/>
                    <a:lstStyle/>
                    <a:p>
                      <a:r>
                        <a:rPr kumimoji="1" lang="en-US" altLang="ja-JP" sz="1050" dirty="0" smtClean="0"/>
                        <a:t>http://uidcenter.org/ucr/vocab/ugsrv#</a:t>
                      </a:r>
                    </a:p>
                  </a:txBody>
                  <a:tcPr marL="89681" marR="89681"/>
                </a:tc>
                <a:tc>
                  <a:txBody>
                    <a:bodyPr/>
                    <a:lstStyle/>
                    <a:p>
                      <a:r>
                        <a:rPr kumimoji="1" lang="en-US" altLang="ja-JP" sz="1050" dirty="0" err="1" smtClean="0"/>
                        <a:t>ugsrv:keyword</a:t>
                      </a:r>
                      <a:r>
                        <a:rPr kumimoji="1" lang="en-US" altLang="ja-JP" sz="1050" dirty="0" smtClean="0"/>
                        <a:t>(</a:t>
                      </a:r>
                      <a:r>
                        <a:rPr kumimoji="1" lang="ja-JP" altLang="en-US" sz="1050" dirty="0" smtClean="0"/>
                        <a:t>キーワード</a:t>
                      </a:r>
                      <a:r>
                        <a:rPr kumimoji="1" lang="en-US" altLang="ja-JP" sz="1050" dirty="0" smtClean="0"/>
                        <a:t>), </a:t>
                      </a:r>
                      <a:r>
                        <a:rPr kumimoji="1" lang="en-US" altLang="ja-JP" sz="1050" dirty="0" err="1" smtClean="0"/>
                        <a:t>ugsrv:price</a:t>
                      </a:r>
                      <a:r>
                        <a:rPr kumimoji="1" lang="en-US" altLang="ja-JP" sz="1050" dirty="0" smtClean="0"/>
                        <a:t>(</a:t>
                      </a:r>
                      <a:r>
                        <a:rPr kumimoji="1" lang="ja-JP" altLang="en-US" sz="1050" dirty="0" smtClean="0"/>
                        <a:t>料金</a:t>
                      </a:r>
                      <a:r>
                        <a:rPr kumimoji="1" lang="en-US" altLang="ja-JP" sz="1050" dirty="0" smtClean="0"/>
                        <a:t>), </a:t>
                      </a:r>
                      <a:r>
                        <a:rPr kumimoji="1" lang="en-US" altLang="ja-JP" sz="1050" dirty="0" err="1" smtClean="0"/>
                        <a:t>ugsrv:lowerAge</a:t>
                      </a:r>
                      <a:r>
                        <a:rPr kumimoji="1" lang="en-US" altLang="ja-JP" sz="1050" dirty="0" smtClean="0"/>
                        <a:t>(</a:t>
                      </a:r>
                      <a:r>
                        <a:rPr kumimoji="1" lang="ja-JP" altLang="en-US" sz="1050" dirty="0" smtClean="0"/>
                        <a:t>利用可能な最低年齢</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地物アクセシビリティ</a:t>
                      </a:r>
                      <a:endParaRPr kumimoji="1" lang="ja-JP" altLang="en-US" sz="1050" dirty="0"/>
                    </a:p>
                  </a:txBody>
                  <a:tcPr marL="89681" marR="89681"/>
                </a:tc>
                <a:tc>
                  <a:txBody>
                    <a:bodyPr/>
                    <a:lstStyle/>
                    <a:p>
                      <a:r>
                        <a:rPr kumimoji="1" lang="ja-JP" altLang="en-US" sz="1050" dirty="0" smtClean="0"/>
                        <a:t>関心地点に関する通行可能性について記述するボキャブラリ。</a:t>
                      </a:r>
                      <a:endParaRPr kumimoji="1" lang="ja-JP" altLang="en-US" sz="1050" dirty="0"/>
                    </a:p>
                  </a:txBody>
                  <a:tcPr marL="89681" marR="89681"/>
                </a:tc>
                <a:tc>
                  <a:txBody>
                    <a:bodyPr/>
                    <a:lstStyle/>
                    <a:p>
                      <a:r>
                        <a:rPr kumimoji="1" lang="en-US" altLang="ja-JP" sz="1050" dirty="0" smtClean="0"/>
                        <a:t>http://uidcenter.org/ucr/vocab/spac#</a:t>
                      </a:r>
                    </a:p>
                  </a:txBody>
                  <a:tcPr marL="89681" marR="89681"/>
                </a:tc>
                <a:tc>
                  <a:txBody>
                    <a:bodyPr/>
                    <a:lstStyle/>
                    <a:p>
                      <a:r>
                        <a:rPr kumimoji="1" lang="en-US" altLang="ja-JP" sz="1050" dirty="0" err="1" smtClean="0"/>
                        <a:t>spac:Walker</a:t>
                      </a:r>
                      <a:r>
                        <a:rPr kumimoji="1" lang="en-US" altLang="ja-JP" sz="1050" dirty="0" smtClean="0"/>
                        <a:t>(</a:t>
                      </a:r>
                      <a:r>
                        <a:rPr kumimoji="1" lang="ja-JP" altLang="en-US" sz="1050" dirty="0" smtClean="0"/>
                        <a:t>歩行者</a:t>
                      </a:r>
                      <a:r>
                        <a:rPr kumimoji="1" lang="en-US" altLang="ja-JP" sz="1050" dirty="0" smtClean="0"/>
                        <a:t>), </a:t>
                      </a:r>
                      <a:r>
                        <a:rPr kumimoji="1" lang="en-US" altLang="ja-JP" sz="1050" dirty="0" err="1" smtClean="0"/>
                        <a:t>spac:Bamp</a:t>
                      </a:r>
                      <a:r>
                        <a:rPr kumimoji="1" lang="en-US" altLang="ja-JP" sz="1050" dirty="0" smtClean="0"/>
                        <a:t>(</a:t>
                      </a:r>
                      <a:r>
                        <a:rPr kumimoji="1" lang="ja-JP" altLang="en-US" sz="1050" dirty="0" smtClean="0"/>
                        <a:t>段差</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製品・物品</a:t>
                      </a:r>
                      <a:endParaRPr kumimoji="1" lang="ja-JP" altLang="en-US" sz="1050" dirty="0"/>
                    </a:p>
                  </a:txBody>
                  <a:tcPr marL="89681" marR="89681"/>
                </a:tc>
                <a:tc>
                  <a:txBody>
                    <a:bodyPr/>
                    <a:lstStyle/>
                    <a:p>
                      <a:r>
                        <a:rPr kumimoji="1" lang="ja-JP" altLang="en-US" sz="1050" dirty="0" smtClean="0"/>
                        <a:t>製品や物品に関する基本的な情報を記述するボキャブラリ。</a:t>
                      </a:r>
                    </a:p>
                  </a:txBody>
                  <a:tcPr marL="89681" marR="89681"/>
                </a:tc>
                <a:tc>
                  <a:txBody>
                    <a:bodyPr/>
                    <a:lstStyle/>
                    <a:p>
                      <a:r>
                        <a:rPr kumimoji="1" lang="en-US" altLang="ja-JP" sz="1050" dirty="0" smtClean="0"/>
                        <a:t>http://uidcenter.org/ucr/vocab/uobj#</a:t>
                      </a:r>
                    </a:p>
                  </a:txBody>
                  <a:tcPr marL="89681" marR="89681"/>
                </a:tc>
                <a:tc>
                  <a:txBody>
                    <a:bodyPr/>
                    <a:lstStyle/>
                    <a:p>
                      <a:r>
                        <a:rPr kumimoji="1" lang="en-US" altLang="ja-JP" sz="1050" dirty="0" err="1" smtClean="0"/>
                        <a:t>uobj:InsuatrialProduct</a:t>
                      </a:r>
                      <a:r>
                        <a:rPr kumimoji="1" lang="en-US" altLang="ja-JP" sz="1050" dirty="0" smtClean="0"/>
                        <a:t>(</a:t>
                      </a:r>
                      <a:r>
                        <a:rPr kumimoji="1" lang="ja-JP" altLang="en-US" sz="1050" dirty="0" smtClean="0"/>
                        <a:t>工業製品</a:t>
                      </a:r>
                      <a:r>
                        <a:rPr kumimoji="1" lang="en-US" altLang="ja-JP" sz="1050" dirty="0" smtClean="0"/>
                        <a:t>), </a:t>
                      </a:r>
                      <a:r>
                        <a:rPr kumimoji="1" lang="en-US" altLang="ja-JP" sz="1050" dirty="0" err="1" smtClean="0"/>
                        <a:t>uc:owner</a:t>
                      </a:r>
                      <a:r>
                        <a:rPr kumimoji="1" lang="en-US" altLang="ja-JP" sz="1050" dirty="0" smtClean="0"/>
                        <a:t>(</a:t>
                      </a:r>
                      <a:r>
                        <a:rPr kumimoji="1" lang="ja-JP" altLang="en-US" sz="1050" dirty="0" smtClean="0"/>
                        <a:t>管理者</a:t>
                      </a:r>
                      <a:r>
                        <a:rPr kumimoji="1" lang="en-US" altLang="ja-JP" sz="1050" dirty="0" smtClean="0"/>
                        <a:t>), </a:t>
                      </a:r>
                      <a:r>
                        <a:rPr kumimoji="1" lang="en-US" altLang="ja-JP" sz="1050" dirty="0" err="1" smtClean="0"/>
                        <a:t>uc:producer</a:t>
                      </a:r>
                      <a:r>
                        <a:rPr kumimoji="1" lang="en-US" altLang="ja-JP" sz="1050" dirty="0" smtClean="0"/>
                        <a:t>(</a:t>
                      </a:r>
                      <a:r>
                        <a:rPr kumimoji="1" lang="ja-JP" altLang="en-US" sz="1050" dirty="0" smtClean="0"/>
                        <a:t>生産者</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イベント</a:t>
                      </a:r>
                      <a:endParaRPr kumimoji="1" lang="ja-JP" altLang="en-US" sz="1050" dirty="0"/>
                    </a:p>
                  </a:txBody>
                  <a:tcPr marL="89681" marR="89681"/>
                </a:tc>
                <a:tc>
                  <a:txBody>
                    <a:bodyPr/>
                    <a:lstStyle/>
                    <a:p>
                      <a:r>
                        <a:rPr kumimoji="1" lang="ja-JP" altLang="en-US" sz="1050" dirty="0" smtClean="0"/>
                        <a:t>生成・流通等のイベントを記述するボキャブラリ。</a:t>
                      </a:r>
                      <a:endParaRPr kumimoji="1" lang="ja-JP" altLang="en-US" sz="1050" dirty="0"/>
                    </a:p>
                  </a:txBody>
                  <a:tcPr marL="89681" marR="89681"/>
                </a:tc>
                <a:tc>
                  <a:txBody>
                    <a:bodyPr/>
                    <a:lstStyle/>
                    <a:p>
                      <a:r>
                        <a:rPr kumimoji="1" lang="en-US" altLang="ja-JP" sz="1050" dirty="0" smtClean="0"/>
                        <a:t>http://uidcenter.org/ucr/vocab/ev#</a:t>
                      </a:r>
                    </a:p>
                  </a:txBody>
                  <a:tcPr marL="89681" marR="89681"/>
                </a:tc>
                <a:tc>
                  <a:txBody>
                    <a:bodyPr/>
                    <a:lstStyle/>
                    <a:p>
                      <a:r>
                        <a:rPr kumimoji="1" lang="en-US" altLang="ja-JP" sz="1050" dirty="0" err="1" smtClean="0"/>
                        <a:t>ev:IssuedEvent</a:t>
                      </a:r>
                      <a:r>
                        <a:rPr kumimoji="1" lang="en-US" altLang="ja-JP" sz="1050" dirty="0" smtClean="0"/>
                        <a:t>(</a:t>
                      </a:r>
                      <a:r>
                        <a:rPr kumimoji="1" lang="ja-JP" altLang="en-US" sz="1050" dirty="0" smtClean="0"/>
                        <a:t>発生</a:t>
                      </a:r>
                      <a:r>
                        <a:rPr kumimoji="1" lang="en-US" altLang="ja-JP" sz="1050" dirty="0" smtClean="0"/>
                        <a:t>), </a:t>
                      </a:r>
                      <a:r>
                        <a:rPr kumimoji="1" lang="en-US" altLang="ja-JP" sz="1050" dirty="0" err="1" smtClean="0"/>
                        <a:t>ev:DivisionEvent</a:t>
                      </a:r>
                      <a:r>
                        <a:rPr kumimoji="1" lang="en-US" altLang="ja-JP" sz="1050" dirty="0" smtClean="0"/>
                        <a:t>(</a:t>
                      </a:r>
                      <a:r>
                        <a:rPr kumimoji="1" lang="ja-JP" altLang="en-US" sz="1050" dirty="0" smtClean="0"/>
                        <a:t>分割</a:t>
                      </a:r>
                      <a:r>
                        <a:rPr kumimoji="1" lang="en-US" altLang="ja-JP" sz="1050" dirty="0" smtClean="0"/>
                        <a:t>), </a:t>
                      </a:r>
                      <a:r>
                        <a:rPr kumimoji="1" lang="en-US" altLang="ja-JP" sz="1050" dirty="0" err="1" smtClean="0"/>
                        <a:t>ev:target</a:t>
                      </a:r>
                      <a:r>
                        <a:rPr kumimoji="1" lang="en-US" altLang="ja-JP" sz="1050" dirty="0" smtClean="0"/>
                        <a:t>(</a:t>
                      </a:r>
                      <a:r>
                        <a:rPr kumimoji="1" lang="ja-JP" altLang="en-US" sz="1050" dirty="0" smtClean="0"/>
                        <a:t>対象物</a:t>
                      </a:r>
                      <a:r>
                        <a:rPr kumimoji="1" lang="en-US" altLang="ja-JP" sz="1050" dirty="0" smtClean="0"/>
                        <a:t>)</a:t>
                      </a:r>
                      <a:endParaRPr kumimoji="1" lang="ja-JP" altLang="en-US" sz="1050" dirty="0"/>
                    </a:p>
                  </a:txBody>
                  <a:tcPr marL="89681" marR="89681"/>
                </a:tc>
              </a:tr>
              <a:tr h="127789">
                <a:tc>
                  <a:txBody>
                    <a:bodyPr/>
                    <a:lstStyle/>
                    <a:p>
                      <a:r>
                        <a:rPr kumimoji="1" lang="ja-JP" altLang="en-US" sz="1050" dirty="0" smtClean="0"/>
                        <a:t>取引</a:t>
                      </a:r>
                      <a:endParaRPr kumimoji="1" lang="ja-JP" altLang="en-US" sz="1050" dirty="0"/>
                    </a:p>
                  </a:txBody>
                  <a:tcPr marL="89681" marR="89681"/>
                </a:tc>
                <a:tc>
                  <a:txBody>
                    <a:bodyPr/>
                    <a:lstStyle/>
                    <a:p>
                      <a:r>
                        <a:rPr kumimoji="1" lang="ja-JP" altLang="en-US" sz="1050" dirty="0" smtClean="0"/>
                        <a:t>取引に関するボキャブラリ</a:t>
                      </a:r>
                    </a:p>
                  </a:txBody>
                  <a:tcPr marL="89681" marR="89681"/>
                </a:tc>
                <a:tc>
                  <a:txBody>
                    <a:bodyPr/>
                    <a:lstStyle/>
                    <a:p>
                      <a:r>
                        <a:rPr kumimoji="1" lang="en-US" altLang="ja-JP" sz="1050" dirty="0" smtClean="0"/>
                        <a:t>http://uidcenter.org/ucr/vocab/trans#</a:t>
                      </a:r>
                    </a:p>
                  </a:txBody>
                  <a:tcPr marL="89681" marR="89681"/>
                </a:tc>
                <a:tc>
                  <a:txBody>
                    <a:bodyPr/>
                    <a:lstStyle/>
                    <a:p>
                      <a:r>
                        <a:rPr kumimoji="1" lang="en-US" altLang="ja-JP" sz="1050" dirty="0" err="1" smtClean="0"/>
                        <a:t>trans:Receipt</a:t>
                      </a:r>
                      <a:r>
                        <a:rPr kumimoji="1" lang="en-US" altLang="ja-JP" sz="1050" dirty="0" smtClean="0"/>
                        <a:t>(</a:t>
                      </a:r>
                      <a:r>
                        <a:rPr kumimoji="1" lang="ja-JP" altLang="en-US" sz="1050" dirty="0" smtClean="0"/>
                        <a:t>領収書</a:t>
                      </a:r>
                      <a:r>
                        <a:rPr kumimoji="1" lang="en-US" altLang="ja-JP" sz="1050" dirty="0" smtClean="0"/>
                        <a:t>), </a:t>
                      </a:r>
                      <a:r>
                        <a:rPr kumimoji="1" lang="en-US" altLang="ja-JP" sz="1050" dirty="0" err="1" smtClean="0"/>
                        <a:t>trans:creditor</a:t>
                      </a:r>
                      <a:r>
                        <a:rPr kumimoji="1" lang="en-US" altLang="ja-JP" sz="1050" dirty="0" smtClean="0"/>
                        <a:t>(</a:t>
                      </a:r>
                      <a:r>
                        <a:rPr kumimoji="1" lang="ja-JP" altLang="en-US" sz="1050" dirty="0" smtClean="0"/>
                        <a:t>販売者</a:t>
                      </a:r>
                      <a:r>
                        <a:rPr kumimoji="1" lang="en-US" altLang="ja-JP" sz="1050" dirty="0" smtClean="0"/>
                        <a:t>), </a:t>
                      </a:r>
                      <a:r>
                        <a:rPr kumimoji="1" lang="en-US" altLang="ja-JP" sz="1050" dirty="0" err="1" smtClean="0"/>
                        <a:t>trans:priceUnit</a:t>
                      </a:r>
                      <a:r>
                        <a:rPr kumimoji="1" lang="en-US" altLang="ja-JP" sz="1050" dirty="0" smtClean="0"/>
                        <a:t>(</a:t>
                      </a:r>
                      <a:r>
                        <a:rPr kumimoji="1" lang="ja-JP" altLang="en-US" sz="1050" dirty="0" smtClean="0"/>
                        <a:t>金額単位</a:t>
                      </a:r>
                      <a:r>
                        <a:rPr kumimoji="1" lang="en-US" altLang="ja-JP" sz="1050" dirty="0" smtClean="0"/>
                        <a:t>)</a:t>
                      </a:r>
                      <a:endParaRPr kumimoji="1" lang="ja-JP" altLang="en-US" sz="1050" dirty="0"/>
                    </a:p>
                  </a:txBody>
                  <a:tcPr marL="89681" marR="89681"/>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spTree>
    <p:extLst>
      <p:ext uri="{BB962C8B-B14F-4D97-AF65-F5344CB8AC3E}">
        <p14:creationId xmlns:p14="http://schemas.microsoft.com/office/powerpoint/2010/main" val="995048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ボキャブラリ精査の基本方針</a:t>
            </a:r>
            <a:endParaRPr kumimoji="1" lang="ja-JP" altLang="en-US" dirty="0"/>
          </a:p>
        </p:txBody>
      </p:sp>
      <p:sp>
        <p:nvSpPr>
          <p:cNvPr id="6" name="コンテンツ プレースホルダー 5"/>
          <p:cNvSpPr>
            <a:spLocks noGrp="1"/>
          </p:cNvSpPr>
          <p:nvPr>
            <p:ph idx="1"/>
          </p:nvPr>
        </p:nvSpPr>
        <p:spPr>
          <a:xfrm>
            <a:off x="351414" y="1143001"/>
            <a:ext cx="9146415" cy="4374232"/>
          </a:xfrm>
        </p:spPr>
        <p:txBody>
          <a:bodyPr>
            <a:normAutofit/>
          </a:bodyPr>
          <a:lstStyle/>
          <a:p>
            <a:r>
              <a:rPr lang="ja-JP" altLang="en-US" dirty="0"/>
              <a:t>ニーズのある</a:t>
            </a:r>
            <a:r>
              <a:rPr lang="ja-JP" altLang="en-US" dirty="0" smtClean="0"/>
              <a:t>ボキャブラリから、順次精査する。</a:t>
            </a:r>
          </a:p>
          <a:p>
            <a:pPr marL="698500" lvl="1" indent="-342900">
              <a:buFont typeface="+mj-lt"/>
              <a:buAutoNum type="arabicPeriod"/>
            </a:pPr>
            <a:r>
              <a:rPr lang="ja-JP" altLang="en-US" dirty="0"/>
              <a:t>総務省が実施する実証において、外部仕様書に掲載されているボキャブラリに対する要望があったもの。</a:t>
            </a:r>
          </a:p>
          <a:p>
            <a:pPr marL="698500" lvl="1" indent="-342900">
              <a:buFont typeface="+mj-lt"/>
              <a:buAutoNum type="arabicPeriod"/>
            </a:pPr>
            <a:r>
              <a:rPr lang="ja-JP" altLang="en-US" dirty="0"/>
              <a:t>総務省が実施する実証に</a:t>
            </a:r>
            <a:r>
              <a:rPr lang="ja-JP" altLang="en-US" dirty="0" smtClean="0"/>
              <a:t>おいて追加で定義すべきボキャブラリのうち、</a:t>
            </a:r>
            <a:r>
              <a:rPr lang="ja-JP" altLang="en-US" dirty="0"/>
              <a:t>分野によらず利用できる見込みのあるもの</a:t>
            </a:r>
            <a:r>
              <a:rPr lang="ja-JP" altLang="en-US" dirty="0" smtClean="0"/>
              <a:t>。</a:t>
            </a:r>
          </a:p>
          <a:p>
            <a:r>
              <a:rPr lang="ja-JP" altLang="en-US" dirty="0" smtClean="0"/>
              <a:t>情報流通連携基盤ボキャブラリの管理システムの準備</a:t>
            </a:r>
          </a:p>
          <a:p>
            <a:pPr lvl="1"/>
            <a:r>
              <a:rPr lang="ja-JP" altLang="en-US" dirty="0"/>
              <a:t>「開発者向け</a:t>
            </a:r>
            <a:r>
              <a:rPr lang="ja-JP" altLang="en-US" dirty="0" smtClean="0"/>
              <a:t>ツール」の一環</a:t>
            </a:r>
          </a:p>
          <a:p>
            <a:pPr lvl="1"/>
            <a:r>
              <a:rPr lang="ja-JP" altLang="en-US" dirty="0" smtClean="0"/>
              <a:t>網羅性・完全性の高いボキャブラリ設計は理想である。一方でニーズのあるボキャブラリを先行して追加するアドホックな運用が必要な場面もある。</a:t>
            </a:r>
            <a:br>
              <a:rPr lang="ja-JP" altLang="en-US" dirty="0" smtClean="0"/>
            </a:br>
            <a:r>
              <a:rPr lang="en-US" altLang="ja-JP" dirty="0" smtClean="0">
                <a:sym typeface="Wingdings" panose="05000000000000000000" pitchFamily="2" charset="2"/>
              </a:rPr>
              <a:t> </a:t>
            </a:r>
            <a:r>
              <a:rPr lang="ja-JP" altLang="en-US" dirty="0" smtClean="0">
                <a:sym typeface="Wingdings" panose="05000000000000000000" pitchFamily="2" charset="2"/>
              </a:rPr>
              <a:t>ボキャブラリが動的に精査・追加されるケースがありえる</a:t>
            </a:r>
          </a:p>
          <a:p>
            <a:pPr marL="533400" lvl="2" indent="0">
              <a:buNone/>
            </a:pPr>
            <a:endParaRPr lang="ja-JP" altLang="en-US" dirty="0" smtClean="0"/>
          </a:p>
          <a:p>
            <a:pPr lvl="1"/>
            <a:endParaRPr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19</a:t>
            </a:fld>
            <a:endParaRPr lang="en-US" altLang="ja-JP"/>
          </a:p>
        </p:txBody>
      </p:sp>
      <p:sp>
        <p:nvSpPr>
          <p:cNvPr id="7" name="角丸四角形 6"/>
          <p:cNvSpPr/>
          <p:nvPr/>
        </p:nvSpPr>
        <p:spPr bwMode="auto">
          <a:xfrm>
            <a:off x="488504" y="5013176"/>
            <a:ext cx="6264696" cy="1440160"/>
          </a:xfrm>
          <a:prstGeom prst="roundRec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8" name="テキスト ボックス 7"/>
          <p:cNvSpPr txBox="1"/>
          <p:nvPr/>
        </p:nvSpPr>
        <p:spPr>
          <a:xfrm>
            <a:off x="1717184" y="4849415"/>
            <a:ext cx="3595856" cy="307777"/>
          </a:xfrm>
          <a:prstGeom prst="rect">
            <a:avLst/>
          </a:prstGeom>
          <a:solidFill>
            <a:schemeClr val="tx1"/>
          </a:solid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情報流連携基盤ボキャブラリ管理システム</a:t>
            </a:r>
          </a:p>
        </p:txBody>
      </p:sp>
      <p:sp>
        <p:nvSpPr>
          <p:cNvPr id="10" name="角丸四角形 9"/>
          <p:cNvSpPr/>
          <p:nvPr/>
        </p:nvSpPr>
        <p:spPr bwMode="auto">
          <a:xfrm>
            <a:off x="640904" y="5157192"/>
            <a:ext cx="5896272" cy="360040"/>
          </a:xfrm>
          <a:prstGeom prst="roundRec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角丸四角形 10"/>
          <p:cNvSpPr/>
          <p:nvPr/>
        </p:nvSpPr>
        <p:spPr bwMode="auto">
          <a:xfrm>
            <a:off x="640904" y="5589240"/>
            <a:ext cx="5896272" cy="360040"/>
          </a:xfrm>
          <a:prstGeom prst="roundRec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2" name="角丸四角形 11"/>
          <p:cNvSpPr/>
          <p:nvPr/>
        </p:nvSpPr>
        <p:spPr bwMode="auto">
          <a:xfrm>
            <a:off x="632520" y="6021288"/>
            <a:ext cx="5896272" cy="360040"/>
          </a:xfrm>
          <a:prstGeom prst="roundRec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3" name="下矢印 12"/>
          <p:cNvSpPr/>
          <p:nvPr/>
        </p:nvSpPr>
        <p:spPr bwMode="auto">
          <a:xfrm>
            <a:off x="3800872" y="4528865"/>
            <a:ext cx="576064" cy="340295"/>
          </a:xfrm>
          <a:prstGeom prst="downArrow">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4" name="角丸四角形 13"/>
          <p:cNvSpPr/>
          <p:nvPr/>
        </p:nvSpPr>
        <p:spPr bwMode="auto">
          <a:xfrm>
            <a:off x="776536" y="5193196"/>
            <a:ext cx="504056" cy="307777"/>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dc</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bwMode="auto">
          <a:xfrm>
            <a:off x="1352600" y="5206262"/>
            <a:ext cx="648072" cy="281645"/>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en-US" altLang="ja-JP" sz="1600" dirty="0" err="1" smtClean="0">
                <a:latin typeface="メイリオ" panose="020B0604030504040204" pitchFamily="50" charset="-128"/>
                <a:ea typeface="メイリオ" panose="020B0604030504040204" pitchFamily="50" charset="-128"/>
                <a:cs typeface="メイリオ" panose="020B0604030504040204" pitchFamily="50" charset="-128"/>
              </a:rPr>
              <a:t>FoaF</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bwMode="auto">
          <a:xfrm>
            <a:off x="2072680" y="5206262"/>
            <a:ext cx="648072" cy="281645"/>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en-US" altLang="ja-JP" sz="1600" dirty="0" err="1" smtClean="0">
                <a:latin typeface="メイリオ" panose="020B0604030504040204" pitchFamily="50" charset="-128"/>
                <a:ea typeface="メイリオ" panose="020B0604030504040204" pitchFamily="50" charset="-128"/>
                <a:cs typeface="メイリオ" panose="020B0604030504040204" pitchFamily="50" charset="-128"/>
              </a:rPr>
              <a:t>dcat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2756520" y="5193196"/>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3800872" y="5195399"/>
            <a:ext cx="2698175" cy="307777"/>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広く使われているボキャブラリ</a:t>
            </a:r>
          </a:p>
        </p:txBody>
      </p:sp>
      <p:sp>
        <p:nvSpPr>
          <p:cNvPr id="19" name="テキスト ボックス 18"/>
          <p:cNvSpPr txBox="1"/>
          <p:nvPr/>
        </p:nvSpPr>
        <p:spPr>
          <a:xfrm>
            <a:off x="3800872" y="5641503"/>
            <a:ext cx="2698175" cy="307777"/>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共通に利用できるボキャブラリ</a:t>
            </a:r>
          </a:p>
        </p:txBody>
      </p:sp>
      <p:sp>
        <p:nvSpPr>
          <p:cNvPr id="20" name="テキスト ボックス 19"/>
          <p:cNvSpPr txBox="1"/>
          <p:nvPr/>
        </p:nvSpPr>
        <p:spPr>
          <a:xfrm>
            <a:off x="3656856" y="6073551"/>
            <a:ext cx="2877711" cy="307777"/>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実証用・応用依存のボキャブラリ</a:t>
            </a:r>
          </a:p>
        </p:txBody>
      </p:sp>
      <p:sp>
        <p:nvSpPr>
          <p:cNvPr id="21" name="角丸四角形 20"/>
          <p:cNvSpPr/>
          <p:nvPr/>
        </p:nvSpPr>
        <p:spPr bwMode="auto">
          <a:xfrm>
            <a:off x="776536" y="5641503"/>
            <a:ext cx="504056" cy="307777"/>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地物</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bwMode="auto">
          <a:xfrm>
            <a:off x="1352600" y="5654569"/>
            <a:ext cx="864096" cy="281645"/>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イベント</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bwMode="auto">
          <a:xfrm>
            <a:off x="722530" y="6073551"/>
            <a:ext cx="954106" cy="307777"/>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自治体</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bwMode="auto">
          <a:xfrm>
            <a:off x="1784648" y="6086617"/>
            <a:ext cx="971872" cy="281645"/>
          </a:xfrm>
          <a:prstGeom prst="roundRect">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公共交通</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2216696" y="5579948"/>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2864768" y="6011996"/>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bwMode="auto">
          <a:xfrm>
            <a:off x="7977335" y="5013176"/>
            <a:ext cx="1478289" cy="1440160"/>
          </a:xfrm>
          <a:prstGeom prst="roundRect">
            <a:avLst/>
          </a:prstGeom>
          <a:solidFill>
            <a:schemeClr val="tx1"/>
          </a:solidFill>
          <a:ln w="12700" cap="sq" cmpd="sng" algn="ctr">
            <a:solidFill>
              <a:schemeClr val="bg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IMI</a:t>
            </a:r>
            <a:endParaRPr kumimoji="0" lang="ja-JP" altLang="en-US" sz="1600" b="0"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ボキャブラリ</a:t>
            </a:r>
          </a:p>
        </p:txBody>
      </p:sp>
      <p:sp>
        <p:nvSpPr>
          <p:cNvPr id="29" name="左右矢印 28"/>
          <p:cNvSpPr/>
          <p:nvPr/>
        </p:nvSpPr>
        <p:spPr bwMode="auto">
          <a:xfrm>
            <a:off x="6897216" y="5451903"/>
            <a:ext cx="936104" cy="569385"/>
          </a:xfrm>
          <a:prstGeom prst="lef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連携</a:t>
            </a:r>
          </a:p>
        </p:txBody>
      </p:sp>
    </p:spTree>
    <p:extLst>
      <p:ext uri="{BB962C8B-B14F-4D97-AF65-F5344CB8AC3E}">
        <p14:creationId xmlns:p14="http://schemas.microsoft.com/office/powerpoint/2010/main" val="324820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整備計画</a:t>
            </a:r>
            <a:endParaRPr kumimoji="1" lang="ja-JP" altLang="en-US" dirty="0"/>
          </a:p>
        </p:txBody>
      </p:sp>
      <p:sp>
        <p:nvSpPr>
          <p:cNvPr id="6" name="コンテンツ プレースホルダー 5"/>
          <p:cNvSpPr>
            <a:spLocks noGrp="1"/>
          </p:cNvSpPr>
          <p:nvPr>
            <p:ph idx="1"/>
          </p:nvPr>
        </p:nvSpPr>
        <p:spPr>
          <a:xfrm>
            <a:off x="351414" y="1143000"/>
            <a:ext cx="9210098" cy="5454352"/>
          </a:xfrm>
        </p:spPr>
        <p:txBody>
          <a:bodyPr>
            <a:normAutofit fontScale="77500" lnSpcReduction="20000"/>
          </a:bodyPr>
          <a:lstStyle/>
          <a:p>
            <a:r>
              <a:rPr lang="ja-JP" altLang="en-US" dirty="0"/>
              <a:t>情報流通連携基盤</a:t>
            </a:r>
            <a:r>
              <a:rPr kumimoji="1" lang="ja-JP" altLang="en-US" dirty="0" smtClean="0"/>
              <a:t>外部仕様書／</a:t>
            </a:r>
            <a:r>
              <a:rPr kumimoji="1" lang="en-US" altLang="ja-JP" dirty="0" smtClean="0"/>
              <a:t>API</a:t>
            </a:r>
            <a:r>
              <a:rPr kumimoji="1" lang="ja-JP" altLang="en-US" dirty="0" smtClean="0"/>
              <a:t>部分</a:t>
            </a:r>
          </a:p>
          <a:p>
            <a:pPr lvl="1"/>
            <a:r>
              <a:rPr lang="ja-JP" altLang="en-US" dirty="0" smtClean="0"/>
              <a:t>現状</a:t>
            </a:r>
          </a:p>
          <a:p>
            <a:pPr lvl="2"/>
            <a:r>
              <a:rPr kumimoji="1" lang="en-US" altLang="ja-JP" dirty="0" smtClean="0"/>
              <a:t>7</a:t>
            </a:r>
            <a:r>
              <a:rPr kumimoji="1" lang="ja-JP" altLang="en-US" dirty="0" err="1" smtClean="0"/>
              <a:t>つの</a:t>
            </a:r>
            <a:r>
              <a:rPr kumimoji="1" lang="ja-JP" altLang="en-US" dirty="0" smtClean="0"/>
              <a:t>実証実験に</a:t>
            </a:r>
            <a:r>
              <a:rPr lang="ja-JP" altLang="en-US" dirty="0"/>
              <a:t>おいて、外部</a:t>
            </a:r>
            <a:r>
              <a:rPr lang="ja-JP" altLang="en-US" dirty="0" smtClean="0"/>
              <a:t>仕様書の</a:t>
            </a:r>
            <a:r>
              <a:rPr lang="en-US" altLang="ja-JP" dirty="0" smtClean="0"/>
              <a:t>API</a:t>
            </a:r>
            <a:r>
              <a:rPr lang="ja-JP" altLang="en-US" dirty="0" smtClean="0"/>
              <a:t>に基づく基盤システムを構築し、アプリコンテストを実施中</a:t>
            </a:r>
            <a:endParaRPr kumimoji="1" lang="ja-JP" altLang="en-US" dirty="0" smtClean="0"/>
          </a:p>
          <a:p>
            <a:pPr lvl="2"/>
            <a:r>
              <a:rPr kumimoji="1" lang="en-US" altLang="ja-JP" dirty="0" smtClean="0"/>
              <a:t>Security </a:t>
            </a:r>
            <a:r>
              <a:rPr kumimoji="1" lang="en-US" altLang="ja-JP" dirty="0" smtClean="0"/>
              <a:t>Management Command</a:t>
            </a:r>
            <a:r>
              <a:rPr kumimoji="1" lang="ja-JP" altLang="en-US" dirty="0" smtClean="0"/>
              <a:t>部分を中心に精査</a:t>
            </a:r>
            <a:r>
              <a:rPr lang="ja-JP" altLang="en-US" dirty="0" smtClean="0"/>
              <a:t>、交通実証にて実装・実証中</a:t>
            </a:r>
            <a:endParaRPr kumimoji="1" lang="ja-JP" altLang="en-US" dirty="0" smtClean="0"/>
          </a:p>
          <a:p>
            <a:pPr lvl="1"/>
            <a:r>
              <a:rPr lang="ja-JP" altLang="en-US" dirty="0" smtClean="0"/>
              <a:t>今後の予定</a:t>
            </a:r>
          </a:p>
          <a:p>
            <a:pPr lvl="2"/>
            <a:r>
              <a:rPr kumimoji="1" lang="en-US" altLang="ja-JP" dirty="0" smtClean="0"/>
              <a:t>2014.02	</a:t>
            </a:r>
            <a:r>
              <a:rPr kumimoji="1" lang="ja-JP" altLang="en-US" dirty="0" smtClean="0"/>
              <a:t>実証事業者からのフィードバック</a:t>
            </a:r>
          </a:p>
          <a:p>
            <a:pPr lvl="2"/>
            <a:r>
              <a:rPr kumimoji="1" lang="en-US" altLang="ja-JP" dirty="0" smtClean="0"/>
              <a:t>2014.03</a:t>
            </a:r>
            <a:r>
              <a:rPr kumimoji="1" lang="ja-JP" altLang="en-US" dirty="0" smtClean="0"/>
              <a:t>	</a:t>
            </a:r>
            <a:r>
              <a:rPr kumimoji="1" lang="en-US" altLang="ja-JP" dirty="0" smtClean="0"/>
              <a:t>ver</a:t>
            </a:r>
            <a:r>
              <a:rPr lang="en-US" altLang="ja-JP" dirty="0" smtClean="0"/>
              <a:t>sion </a:t>
            </a:r>
            <a:r>
              <a:rPr kumimoji="1" lang="en-US" altLang="ja-JP" dirty="0" smtClean="0"/>
              <a:t>2.0α</a:t>
            </a:r>
            <a:r>
              <a:rPr kumimoji="1" lang="ja-JP" altLang="en-US" dirty="0" smtClean="0"/>
              <a:t>版作成</a:t>
            </a:r>
          </a:p>
          <a:p>
            <a:pPr lvl="2"/>
            <a:r>
              <a:rPr lang="en-US" altLang="ja-JP" dirty="0" smtClean="0"/>
              <a:t>2014.06</a:t>
            </a:r>
            <a:r>
              <a:rPr lang="ja-JP" altLang="en-US" dirty="0" smtClean="0"/>
              <a:t>	</a:t>
            </a:r>
            <a:r>
              <a:rPr lang="en-US" altLang="ja-JP" dirty="0" smtClean="0"/>
              <a:t>version 2.0</a:t>
            </a:r>
            <a:r>
              <a:rPr lang="ja-JP" altLang="en-US" dirty="0" smtClean="0"/>
              <a:t>公開</a:t>
            </a:r>
            <a:endParaRPr kumimoji="1" lang="ja-JP" altLang="en-US" dirty="0" smtClean="0"/>
          </a:p>
          <a:p>
            <a:r>
              <a:rPr lang="ja-JP" altLang="en-US" dirty="0"/>
              <a:t>情報流通連携基盤</a:t>
            </a:r>
            <a:r>
              <a:rPr lang="ja-JP" altLang="en-US" dirty="0" smtClean="0"/>
              <a:t>外部仕様書／ボキャブラリ部分</a:t>
            </a:r>
            <a:endParaRPr lang="ja-JP" altLang="en-US" dirty="0"/>
          </a:p>
          <a:p>
            <a:pPr lvl="1"/>
            <a:r>
              <a:rPr lang="ja-JP" altLang="en-US" dirty="0" smtClean="0"/>
              <a:t>現状</a:t>
            </a:r>
          </a:p>
          <a:p>
            <a:pPr lvl="2"/>
            <a:r>
              <a:rPr lang="en-US" altLang="ja-JP" dirty="0"/>
              <a:t>7</a:t>
            </a:r>
            <a:r>
              <a:rPr lang="ja-JP" altLang="en-US" dirty="0" err="1"/>
              <a:t>つの</a:t>
            </a:r>
            <a:r>
              <a:rPr lang="ja-JP" altLang="en-US" dirty="0"/>
              <a:t>実証実験において、外部</a:t>
            </a:r>
            <a:r>
              <a:rPr lang="ja-JP" altLang="en-US" dirty="0" smtClean="0"/>
              <a:t>仕様書に記載されたボキャブラリをベースとしてデータを記述し、アプリコンテスト</a:t>
            </a:r>
            <a:r>
              <a:rPr lang="ja-JP" altLang="en-US" dirty="0"/>
              <a:t>を実施中</a:t>
            </a:r>
          </a:p>
          <a:p>
            <a:pPr lvl="2"/>
            <a:r>
              <a:rPr lang="ja-JP" altLang="en-US" dirty="0" smtClean="0"/>
              <a:t>規定</a:t>
            </a:r>
            <a:r>
              <a:rPr lang="ja-JP" altLang="en-US" dirty="0" smtClean="0"/>
              <a:t>範囲の修正と、実証</a:t>
            </a:r>
            <a:r>
              <a:rPr lang="ja-JP" altLang="en-US" dirty="0"/>
              <a:t>実験等でニーズのある</a:t>
            </a:r>
            <a:r>
              <a:rPr lang="ja-JP" altLang="en-US" dirty="0" smtClean="0"/>
              <a:t>ボキャブラリの精査中</a:t>
            </a:r>
          </a:p>
          <a:p>
            <a:pPr lvl="1"/>
            <a:r>
              <a:rPr lang="ja-JP" altLang="en-US" dirty="0"/>
              <a:t>今後の</a:t>
            </a:r>
            <a:r>
              <a:rPr lang="ja-JP" altLang="en-US" dirty="0" smtClean="0"/>
              <a:t>予定</a:t>
            </a:r>
          </a:p>
          <a:p>
            <a:pPr lvl="2"/>
            <a:r>
              <a:rPr lang="en-US" altLang="ja-JP" dirty="0" smtClean="0"/>
              <a:t>API</a:t>
            </a:r>
            <a:r>
              <a:rPr lang="ja-JP" altLang="en-US" dirty="0" smtClean="0"/>
              <a:t>部分と同じ</a:t>
            </a:r>
            <a:endParaRPr lang="ja-JP" altLang="en-US" dirty="0"/>
          </a:p>
          <a:p>
            <a:r>
              <a:rPr lang="ja-JP" altLang="en-US" dirty="0"/>
              <a:t>情報流通連携</a:t>
            </a:r>
            <a:r>
              <a:rPr lang="ja-JP" altLang="en-US" dirty="0" smtClean="0"/>
              <a:t>基盤の</a:t>
            </a:r>
            <a:r>
              <a:rPr kumimoji="1" lang="ja-JP" altLang="en-US" dirty="0" smtClean="0"/>
              <a:t>ボキャブラリ管理サービス</a:t>
            </a:r>
          </a:p>
          <a:p>
            <a:pPr lvl="1"/>
            <a:r>
              <a:rPr lang="ja-JP" altLang="en-US" dirty="0" smtClean="0"/>
              <a:t>提供する機能</a:t>
            </a:r>
          </a:p>
          <a:p>
            <a:pPr lvl="2"/>
            <a:r>
              <a:rPr lang="ja-JP" altLang="en-US" dirty="0"/>
              <a:t>（アカウント発</a:t>
            </a:r>
            <a:r>
              <a:rPr lang="ja-JP" altLang="en-US" dirty="0" smtClean="0"/>
              <a:t>行者に対する）ボキャブラリセットの登録</a:t>
            </a:r>
          </a:p>
          <a:p>
            <a:pPr lvl="2"/>
            <a:r>
              <a:rPr lang="ja-JP" altLang="en-US" dirty="0"/>
              <a:t>登録されて</a:t>
            </a:r>
            <a:r>
              <a:rPr lang="ja-JP" altLang="en-US" dirty="0" smtClean="0"/>
              <a:t>いるボキャブラリの登録・検索</a:t>
            </a:r>
          </a:p>
          <a:p>
            <a:pPr lvl="2"/>
            <a:r>
              <a:rPr lang="ja-JP" altLang="en-US" dirty="0"/>
              <a:t>外部</a:t>
            </a:r>
            <a:r>
              <a:rPr lang="ja-JP" altLang="en-US" dirty="0" smtClean="0"/>
              <a:t>仕様書に掲載されているボキャブラリや、実証で定義されたボキャブラリを掲載予定</a:t>
            </a:r>
          </a:p>
          <a:p>
            <a:pPr lvl="2"/>
            <a:r>
              <a:rPr lang="en-US" altLang="ja-JP" dirty="0" smtClean="0"/>
              <a:t>IMI</a:t>
            </a:r>
            <a:r>
              <a:rPr lang="ja-JP" altLang="en-US" dirty="0" smtClean="0"/>
              <a:t>のボキャブラリとも連携</a:t>
            </a:r>
          </a:p>
          <a:p>
            <a:pPr lvl="1"/>
            <a:r>
              <a:rPr lang="ja-JP" altLang="en-US" dirty="0"/>
              <a:t>今後の</a:t>
            </a:r>
            <a:r>
              <a:rPr lang="ja-JP" altLang="en-US" dirty="0" smtClean="0"/>
              <a:t>予定</a:t>
            </a:r>
          </a:p>
          <a:p>
            <a:pPr lvl="2"/>
            <a:r>
              <a:rPr lang="en-US" altLang="ja-JP" dirty="0" smtClean="0"/>
              <a:t>2014.03</a:t>
            </a:r>
            <a:r>
              <a:rPr lang="ja-JP" altLang="en-US" dirty="0" smtClean="0"/>
              <a:t>	</a:t>
            </a:r>
            <a:r>
              <a:rPr lang="en-US" altLang="ja-JP" dirty="0" smtClean="0"/>
              <a:t>α</a:t>
            </a:r>
            <a:r>
              <a:rPr lang="ja-JP" altLang="en-US" dirty="0" smtClean="0"/>
              <a:t>版構築</a:t>
            </a:r>
          </a:p>
          <a:p>
            <a:pPr lvl="2"/>
            <a:r>
              <a:rPr lang="en-US" altLang="ja-JP" dirty="0" smtClean="0"/>
              <a:t>2014.06</a:t>
            </a:r>
            <a:r>
              <a:rPr lang="ja-JP" altLang="en-US" dirty="0" smtClean="0"/>
              <a:t>	公開</a:t>
            </a:r>
          </a:p>
          <a:p>
            <a:pPr lvl="1"/>
            <a:endParaRPr lang="en-US" altLang="ja-JP"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2</a:t>
            </a:fld>
            <a:endParaRPr lang="en-US" altLang="ja-JP"/>
          </a:p>
        </p:txBody>
      </p:sp>
    </p:spTree>
    <p:extLst>
      <p:ext uri="{BB962C8B-B14F-4D97-AF65-F5344CB8AC3E}">
        <p14:creationId xmlns:p14="http://schemas.microsoft.com/office/powerpoint/2010/main" val="2051463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外部仕様書に記載するボキャブラリに関する規定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現行</a:t>
            </a:r>
          </a:p>
          <a:p>
            <a:pPr lvl="1"/>
            <a:r>
              <a:rPr kumimoji="1" lang="ja-JP" altLang="en-US" dirty="0" smtClean="0"/>
              <a:t>個々のボキャブラリを定義している。</a:t>
            </a:r>
          </a:p>
          <a:p>
            <a:pPr lvl="1"/>
            <a:r>
              <a:rPr lang="ja-JP" altLang="en-US" dirty="0" smtClean="0"/>
              <a:t>問題点</a:t>
            </a:r>
            <a:endParaRPr lang="ja-JP" altLang="en-US" dirty="0"/>
          </a:p>
          <a:p>
            <a:pPr marL="876300" lvl="2" indent="-342900">
              <a:buFont typeface="+mj-lt"/>
              <a:buAutoNum type="arabicPeriod"/>
            </a:pPr>
            <a:r>
              <a:rPr lang="ja-JP" altLang="en-US" dirty="0" smtClean="0"/>
              <a:t>個々の定義に</a:t>
            </a:r>
            <a:r>
              <a:rPr lang="en-US" altLang="ja-JP" dirty="0" smtClean="0"/>
              <a:t>authority</a:t>
            </a:r>
            <a:r>
              <a:rPr lang="ja-JP" altLang="en-US" dirty="0" smtClean="0"/>
              <a:t>を与えることは難しい。</a:t>
            </a:r>
          </a:p>
          <a:p>
            <a:pPr marL="876300" lvl="2" indent="-342900">
              <a:buFont typeface="+mj-lt"/>
              <a:buAutoNum type="arabicPeriod"/>
            </a:pPr>
            <a:r>
              <a:rPr kumimoji="1" lang="ja-JP" altLang="en-US" dirty="0"/>
              <a:t>ボキャブラリの更新頻度</a:t>
            </a:r>
            <a:r>
              <a:rPr kumimoji="1" lang="ja-JP" altLang="en-US" dirty="0" smtClean="0"/>
              <a:t>は</a:t>
            </a:r>
            <a:r>
              <a:rPr kumimoji="1" lang="en-US" altLang="ja-JP" dirty="0" smtClean="0"/>
              <a:t>API</a:t>
            </a:r>
            <a:r>
              <a:rPr kumimoji="1" lang="ja-JP" altLang="en-US" dirty="0" smtClean="0"/>
              <a:t>規格に比べて高いため（数ヶ月～随時更新のペース）、仕様書の維持コストが高くなる。</a:t>
            </a:r>
          </a:p>
          <a:p>
            <a:endParaRPr kumimoji="1" lang="ja-JP" altLang="en-US" dirty="0" smtClean="0"/>
          </a:p>
          <a:p>
            <a:endParaRPr kumimoji="1" lang="ja-JP" altLang="en-US" dirty="0" smtClean="0"/>
          </a:p>
          <a:p>
            <a:r>
              <a:rPr lang="ja-JP" altLang="en-US" dirty="0"/>
              <a:t>改訂</a:t>
            </a:r>
            <a:r>
              <a:rPr lang="ja-JP" altLang="en-US" dirty="0" smtClean="0"/>
              <a:t>案</a:t>
            </a:r>
          </a:p>
          <a:p>
            <a:pPr lvl="1"/>
            <a:r>
              <a:rPr kumimoji="1" lang="ja-JP" altLang="en-US" dirty="0" smtClean="0"/>
              <a:t>ボキャブラリを定義・公開するときに必要なメタデータを規定する。</a:t>
            </a:r>
          </a:p>
          <a:p>
            <a:pPr lvl="2"/>
            <a:r>
              <a:rPr lang="ja-JP" altLang="en-US" dirty="0" smtClean="0"/>
              <a:t>一般に用途が共通である複数のボキャブラリをひとまとまりにして定義・公開する。</a:t>
            </a:r>
          </a:p>
          <a:p>
            <a:pPr lvl="3"/>
            <a:r>
              <a:rPr lang="ja-JP" altLang="en-US" dirty="0" smtClean="0"/>
              <a:t>例</a:t>
            </a:r>
            <a:r>
              <a:rPr lang="en-US" altLang="ja-JP" dirty="0" smtClean="0"/>
              <a:t>: Dublin Core </a:t>
            </a:r>
            <a:r>
              <a:rPr lang="ja-JP" altLang="en-US" dirty="0" smtClean="0"/>
              <a:t>（</a:t>
            </a:r>
            <a:r>
              <a:rPr lang="en-US" altLang="ja-JP" dirty="0" smtClean="0"/>
              <a:t>15</a:t>
            </a:r>
            <a:r>
              <a:rPr lang="ja-JP" altLang="en-US" dirty="0" smtClean="0"/>
              <a:t>種類のボキャブラリを</a:t>
            </a:r>
            <a:r>
              <a:rPr lang="en-US" altLang="ja-JP" dirty="0" smtClean="0"/>
              <a:t>1</a:t>
            </a:r>
            <a:r>
              <a:rPr lang="ja-JP" altLang="en-US" dirty="0" smtClean="0"/>
              <a:t>セットにしている）</a:t>
            </a:r>
          </a:p>
          <a:p>
            <a:pPr lvl="2"/>
            <a:r>
              <a:rPr kumimoji="1" lang="ja-JP" altLang="en-US" dirty="0"/>
              <a:t>これ</a:t>
            </a:r>
            <a:r>
              <a:rPr kumimoji="1" lang="ja-JP" altLang="en-US" dirty="0" smtClean="0"/>
              <a:t>を「ボキャブラリセット」と呼び、これに必要な</a:t>
            </a:r>
            <a:r>
              <a:rPr lang="ja-JP" altLang="en-US" dirty="0" smtClean="0"/>
              <a:t>メタデータも規定</a:t>
            </a:r>
            <a:r>
              <a:rPr lang="ja-JP" altLang="en-US" dirty="0"/>
              <a:t>する</a:t>
            </a:r>
            <a:r>
              <a:rPr lang="ja-JP" altLang="en-US" dirty="0" smtClean="0"/>
              <a:t>。</a:t>
            </a:r>
            <a:endParaRPr kumimoji="1" lang="ja-JP" altLang="en-US" dirty="0" smtClean="0"/>
          </a:p>
          <a:p>
            <a:pPr lvl="1"/>
            <a:r>
              <a:rPr lang="ja-JP" altLang="en-US" dirty="0"/>
              <a:t>個々</a:t>
            </a:r>
            <a:r>
              <a:rPr lang="ja-JP" altLang="en-US" dirty="0" smtClean="0"/>
              <a:t>のボキャブラリは、その定義例とする。</a:t>
            </a:r>
          </a:p>
          <a:p>
            <a:pPr lvl="2"/>
            <a:r>
              <a:rPr lang="ja-JP" altLang="en-US" dirty="0" smtClean="0"/>
              <a:t>詳細は、「情報</a:t>
            </a:r>
            <a:r>
              <a:rPr lang="ja-JP" altLang="en-US" dirty="0"/>
              <a:t>流通連携基盤ボキャブラリの管理</a:t>
            </a:r>
            <a:r>
              <a:rPr lang="ja-JP" altLang="en-US" dirty="0" smtClean="0"/>
              <a:t>システム」に掲載する。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
        <p:nvSpPr>
          <p:cNvPr id="5" name="下矢印 4"/>
          <p:cNvSpPr/>
          <p:nvPr/>
        </p:nvSpPr>
        <p:spPr bwMode="auto">
          <a:xfrm>
            <a:off x="1424608" y="3140968"/>
            <a:ext cx="720080" cy="864096"/>
          </a:xfrm>
          <a:prstGeom prst="downArrow">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extLst>
      <p:ext uri="{BB962C8B-B14F-4D97-AF65-F5344CB8AC3E}">
        <p14:creationId xmlns:p14="http://schemas.microsoft.com/office/powerpoint/2010/main" val="3651415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ボキャブラリを定義・公開するときに必要な</a:t>
            </a:r>
            <a:r>
              <a:rPr lang="ja-JP" altLang="en-US" dirty="0" smtClean="0"/>
              <a:t>メタデータ</a:t>
            </a:r>
            <a:r>
              <a:rPr lang="ja-JP" altLang="en-US" dirty="0"/>
              <a:t>案</a:t>
            </a:r>
            <a:endParaRPr kumimoji="1" lang="ja-JP" altLang="en-US" dirty="0"/>
          </a:p>
        </p:txBody>
      </p:sp>
      <p:sp>
        <p:nvSpPr>
          <p:cNvPr id="3" name="コンテンツ プレースホルダー 2"/>
          <p:cNvSpPr>
            <a:spLocks noGrp="1"/>
          </p:cNvSpPr>
          <p:nvPr>
            <p:ph sz="half" idx="1"/>
          </p:nvPr>
        </p:nvSpPr>
        <p:spPr/>
        <p:txBody>
          <a:bodyPr>
            <a:normAutofit/>
          </a:bodyPr>
          <a:lstStyle/>
          <a:p>
            <a:r>
              <a:rPr kumimoji="1" lang="ja-JP" altLang="en-US" dirty="0" smtClean="0"/>
              <a:t>必須項目</a:t>
            </a:r>
          </a:p>
          <a:p>
            <a:pPr lvl="1"/>
            <a:r>
              <a:rPr lang="ja-JP" altLang="en-US" dirty="0" smtClean="0"/>
              <a:t>ボキャブラリセット</a:t>
            </a:r>
          </a:p>
          <a:p>
            <a:pPr lvl="2"/>
            <a:r>
              <a:rPr lang="ja-JP" altLang="en-US" dirty="0" smtClean="0"/>
              <a:t>名称</a:t>
            </a:r>
            <a:endParaRPr lang="en-US" altLang="ja-JP" dirty="0" smtClean="0"/>
          </a:p>
          <a:p>
            <a:pPr lvl="2"/>
            <a:r>
              <a:rPr lang="ja-JP" altLang="en-US" dirty="0" smtClean="0"/>
              <a:t>名前空間</a:t>
            </a:r>
            <a:endParaRPr lang="en-US" altLang="ja-JP" dirty="0" smtClean="0"/>
          </a:p>
          <a:p>
            <a:pPr lvl="1"/>
            <a:r>
              <a:rPr lang="ja-JP" altLang="en-US" dirty="0" smtClean="0"/>
              <a:t>ボキャブラリ</a:t>
            </a:r>
          </a:p>
          <a:p>
            <a:pPr lvl="2"/>
            <a:r>
              <a:rPr lang="ja-JP" altLang="en-US" dirty="0" smtClean="0"/>
              <a:t>名称（</a:t>
            </a:r>
            <a:r>
              <a:rPr lang="en-US" altLang="ja-JP" dirty="0" err="1" smtClean="0"/>
              <a:t>QName</a:t>
            </a:r>
            <a:r>
              <a:rPr lang="ja-JP" altLang="en-US" dirty="0" smtClean="0"/>
              <a:t>）</a:t>
            </a:r>
            <a:endParaRPr lang="en-US" altLang="ja-JP" dirty="0" smtClean="0"/>
          </a:p>
          <a:p>
            <a:pPr lvl="2"/>
            <a:r>
              <a:rPr lang="ja-JP" altLang="en-US" dirty="0" smtClean="0"/>
              <a:t>表示名（</a:t>
            </a:r>
            <a:r>
              <a:rPr lang="en-US" altLang="ja-JP" dirty="0" smtClean="0"/>
              <a:t>Label</a:t>
            </a:r>
            <a:r>
              <a:rPr lang="ja-JP" altLang="en-US" dirty="0" smtClean="0"/>
              <a:t>）</a:t>
            </a:r>
            <a:endParaRPr lang="en-US" altLang="ja-JP" dirty="0" smtClean="0"/>
          </a:p>
          <a:p>
            <a:pPr lvl="2"/>
            <a:r>
              <a:rPr lang="en-US" altLang="ja-JP" dirty="0" smtClean="0"/>
              <a:t>URI</a:t>
            </a:r>
          </a:p>
          <a:p>
            <a:pPr lvl="2"/>
            <a:r>
              <a:rPr lang="ja-JP" altLang="en-US" dirty="0" smtClean="0"/>
              <a:t>定義（</a:t>
            </a:r>
            <a:r>
              <a:rPr lang="en-US" altLang="ja-JP" dirty="0" smtClean="0"/>
              <a:t>Definition</a:t>
            </a:r>
            <a:r>
              <a:rPr lang="ja-JP" altLang="en-US" dirty="0" smtClean="0"/>
              <a:t>）</a:t>
            </a:r>
            <a:endParaRPr lang="en-US" altLang="ja-JP" dirty="0" smtClean="0"/>
          </a:p>
          <a:p>
            <a:pPr lvl="2"/>
            <a:r>
              <a:rPr lang="ja-JP" altLang="en-US" dirty="0" smtClean="0"/>
              <a:t>タイプ（</a:t>
            </a:r>
            <a:r>
              <a:rPr lang="en-US" altLang="ja-JP" dirty="0" smtClean="0"/>
              <a:t>Type of Term</a:t>
            </a:r>
            <a:r>
              <a:rPr lang="ja-JP" altLang="en-US" dirty="0" smtClean="0"/>
              <a:t>）</a:t>
            </a:r>
            <a:endParaRPr lang="en-US" altLang="ja-JP" dirty="0" smtClean="0"/>
          </a:p>
          <a:p>
            <a:pPr lvl="3"/>
            <a:r>
              <a:rPr lang="ja-JP" altLang="en-US" dirty="0"/>
              <a:t>クラス</a:t>
            </a:r>
            <a:r>
              <a:rPr lang="ja-JP" altLang="en-US" dirty="0" smtClean="0"/>
              <a:t>かプロパティか</a:t>
            </a:r>
            <a:endParaRPr lang="ja-JP" altLang="en-US" dirty="0"/>
          </a:p>
          <a:p>
            <a:pPr lvl="1"/>
            <a:endParaRPr kumimoji="1" lang="ja-JP" altLang="en-US" dirty="0"/>
          </a:p>
        </p:txBody>
      </p:sp>
      <p:sp>
        <p:nvSpPr>
          <p:cNvPr id="5" name="コンテンツ プレースホルダー 4"/>
          <p:cNvSpPr>
            <a:spLocks noGrp="1"/>
          </p:cNvSpPr>
          <p:nvPr>
            <p:ph sz="half" idx="2"/>
          </p:nvPr>
        </p:nvSpPr>
        <p:spPr/>
        <p:txBody>
          <a:bodyPr>
            <a:normAutofit/>
          </a:bodyPr>
          <a:lstStyle/>
          <a:p>
            <a:r>
              <a:rPr lang="ja-JP" altLang="en-US" dirty="0" smtClean="0"/>
              <a:t>推奨項目</a:t>
            </a:r>
            <a:endParaRPr lang="en-US" altLang="ja-JP" dirty="0"/>
          </a:p>
          <a:p>
            <a:pPr lvl="1"/>
            <a:r>
              <a:rPr lang="ja-JP" altLang="en-US" dirty="0" smtClean="0"/>
              <a:t>ボキャブラリセット</a:t>
            </a:r>
          </a:p>
          <a:p>
            <a:pPr lvl="2"/>
            <a:r>
              <a:rPr lang="ja-JP" altLang="en-US" dirty="0" smtClean="0"/>
              <a:t>作成者</a:t>
            </a:r>
          </a:p>
          <a:p>
            <a:pPr lvl="2"/>
            <a:r>
              <a:rPr lang="ja-JP" altLang="en-US" dirty="0"/>
              <a:t>最終更新</a:t>
            </a:r>
            <a:r>
              <a:rPr lang="ja-JP" altLang="en-US" dirty="0" smtClean="0"/>
              <a:t>日</a:t>
            </a:r>
          </a:p>
          <a:p>
            <a:pPr lvl="2"/>
            <a:r>
              <a:rPr lang="ja-JP" altLang="en-US" dirty="0" smtClean="0"/>
              <a:t>ボキャブラリセットの説明</a:t>
            </a:r>
            <a:endParaRPr lang="ja-JP" altLang="en-US" dirty="0"/>
          </a:p>
          <a:p>
            <a:pPr lvl="1"/>
            <a:r>
              <a:rPr lang="ja-JP" altLang="en-US" dirty="0" smtClean="0"/>
              <a:t>ボキャブラリ</a:t>
            </a:r>
            <a:endParaRPr lang="ja-JP" altLang="en-US" dirty="0"/>
          </a:p>
          <a:p>
            <a:pPr lvl="2"/>
            <a:r>
              <a:rPr lang="ja-JP" altLang="en-US" dirty="0" smtClean="0"/>
              <a:t>補足説明（</a:t>
            </a:r>
            <a:r>
              <a:rPr lang="en-US" altLang="ja-JP" dirty="0" smtClean="0"/>
              <a:t>Comment</a:t>
            </a:r>
            <a:r>
              <a:rPr lang="ja-JP" altLang="en-US" dirty="0" smtClean="0"/>
              <a:t>）</a:t>
            </a:r>
          </a:p>
          <a:p>
            <a:pPr lvl="2"/>
            <a:r>
              <a:rPr lang="ja-JP" altLang="en-US" dirty="0" smtClean="0"/>
              <a:t>参照（</a:t>
            </a:r>
            <a:r>
              <a:rPr lang="en-US" altLang="ja-JP" dirty="0" smtClean="0"/>
              <a:t>See</a:t>
            </a:r>
            <a:r>
              <a:rPr lang="ja-JP" altLang="en-US" dirty="0" smtClean="0"/>
              <a:t>）</a:t>
            </a:r>
          </a:p>
          <a:p>
            <a:pPr lvl="2"/>
            <a:r>
              <a:rPr lang="en-US" altLang="ja-JP" dirty="0" smtClean="0"/>
              <a:t>Resource</a:t>
            </a:r>
            <a:r>
              <a:rPr lang="ja-JP" altLang="en-US" dirty="0" err="1" smtClean="0"/>
              <a:t>へ</a:t>
            </a:r>
            <a:r>
              <a:rPr lang="ja-JP" altLang="en-US" dirty="0" err="1"/>
              <a:t>の</a:t>
            </a:r>
            <a:r>
              <a:rPr lang="ja-JP" altLang="en-US" dirty="0" smtClean="0"/>
              <a:t>リファレンス（</a:t>
            </a:r>
            <a:r>
              <a:rPr lang="en-US" altLang="ja-JP" dirty="0" smtClean="0"/>
              <a:t>References</a:t>
            </a:r>
            <a:r>
              <a:rPr lang="ja-JP" altLang="en-US" dirty="0" smtClean="0"/>
              <a:t>）</a:t>
            </a:r>
          </a:p>
          <a:p>
            <a:pPr lvl="2"/>
            <a:r>
              <a:rPr lang="en-US" altLang="ja-JP" dirty="0" smtClean="0"/>
              <a:t>Sub property</a:t>
            </a:r>
            <a:r>
              <a:rPr lang="ja-JP" altLang="en-US" dirty="0" smtClean="0"/>
              <a:t>と</a:t>
            </a:r>
            <a:r>
              <a:rPr lang="ja-JP" altLang="en-US" dirty="0"/>
              <a:t>なる </a:t>
            </a:r>
            <a:r>
              <a:rPr lang="en-US" altLang="ja-JP" dirty="0" smtClean="0"/>
              <a:t>property</a:t>
            </a:r>
            <a:r>
              <a:rPr lang="ja-JP" altLang="en-US" dirty="0" smtClean="0"/>
              <a:t>（</a:t>
            </a:r>
            <a:r>
              <a:rPr lang="en-US" altLang="ja-JP" dirty="0" smtClean="0"/>
              <a:t>Refines)</a:t>
            </a:r>
            <a:endParaRPr lang="ja-JP" altLang="en-US" dirty="0" smtClean="0"/>
          </a:p>
          <a:p>
            <a:pPr lvl="2"/>
            <a:r>
              <a:rPr lang="ja-JP" altLang="en-US" dirty="0"/>
              <a:t>概念的に</a:t>
            </a:r>
            <a:r>
              <a:rPr lang="ja-JP" altLang="en-US" dirty="0" smtClean="0"/>
              <a:t>スーパークラス（</a:t>
            </a:r>
            <a:r>
              <a:rPr lang="en-US" altLang="ja-JP" dirty="0" smtClean="0"/>
              <a:t>Broader Than)</a:t>
            </a:r>
            <a:endParaRPr lang="ja-JP" altLang="en-US" dirty="0" smtClean="0"/>
          </a:p>
          <a:p>
            <a:pPr lvl="2"/>
            <a:r>
              <a:rPr lang="ja-JP" altLang="en-US" dirty="0"/>
              <a:t>概念的に</a:t>
            </a:r>
            <a:r>
              <a:rPr lang="ja-JP" altLang="en-US" dirty="0" smtClean="0"/>
              <a:t>サブクラス（</a:t>
            </a:r>
            <a:r>
              <a:rPr lang="en-US" altLang="ja-JP" dirty="0" smtClean="0"/>
              <a:t>Narrower Than</a:t>
            </a:r>
            <a:r>
              <a:rPr lang="ja-JP" altLang="en-US" dirty="0" smtClean="0"/>
              <a:t>）</a:t>
            </a:r>
            <a:br>
              <a:rPr lang="ja-JP" altLang="en-US" dirty="0" smtClean="0"/>
            </a:br>
            <a:r>
              <a:rPr lang="ja-JP" altLang="en-US" dirty="0" smtClean="0"/>
              <a:t>など</a:t>
            </a:r>
            <a:endParaRPr lang="ja-JP" altLang="en-US" dirty="0"/>
          </a:p>
          <a:p>
            <a:pPr lvl="2"/>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Tree>
    <p:extLst>
      <p:ext uri="{BB962C8B-B14F-4D97-AF65-F5344CB8AC3E}">
        <p14:creationId xmlns:p14="http://schemas.microsoft.com/office/powerpoint/2010/main" val="201880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（参考）ボキャブラリ精査の進捗</a:t>
            </a:r>
            <a:endParaRPr kumimoji="1" lang="ja-JP" altLang="en-US" dirty="0"/>
          </a:p>
        </p:txBody>
      </p:sp>
      <p:sp>
        <p:nvSpPr>
          <p:cNvPr id="6" name="コンテンツ プレースホルダー 5"/>
          <p:cNvSpPr>
            <a:spLocks noGrp="1"/>
          </p:cNvSpPr>
          <p:nvPr>
            <p:ph idx="1"/>
          </p:nvPr>
        </p:nvSpPr>
        <p:spPr/>
        <p:txBody>
          <a:bodyPr/>
          <a:lstStyle/>
          <a:p>
            <a:r>
              <a:rPr lang="ja-JP" altLang="en-US" dirty="0" smtClean="0"/>
              <a:t>今回精査中のボキャブラリ</a:t>
            </a:r>
          </a:p>
          <a:p>
            <a:pPr lvl="1"/>
            <a:r>
              <a:rPr lang="ja-JP" altLang="en-US" dirty="0"/>
              <a:t>地物</a:t>
            </a:r>
            <a:r>
              <a:rPr lang="ja-JP" altLang="en-US" dirty="0" smtClean="0"/>
              <a:t>属性ボキャブラリ</a:t>
            </a:r>
          </a:p>
          <a:p>
            <a:pPr lvl="2"/>
            <a:r>
              <a:rPr lang="ja-JP" altLang="en-US" dirty="0"/>
              <a:t>交通</a:t>
            </a:r>
            <a:r>
              <a:rPr lang="ja-JP" altLang="en-US" dirty="0" smtClean="0"/>
              <a:t>実証・観光実証等で共通に利用されているが、ボキャブラリの階層化を用いた検索を利用する要望があったため、外部仕様書に掲載されていたボキャブラリを精査している。</a:t>
            </a:r>
          </a:p>
          <a:p>
            <a:pPr lvl="1"/>
            <a:r>
              <a:rPr lang="ja-JP" altLang="en-US" dirty="0" smtClean="0"/>
              <a:t>医薬品関連ボキャブラリ</a:t>
            </a:r>
          </a:p>
          <a:p>
            <a:pPr lvl="2"/>
            <a:r>
              <a:rPr lang="ja-JP" altLang="en-US" dirty="0" smtClean="0"/>
              <a:t>花粉実証において、花粉症患者に処方した医薬品を記述する必要性が生じた。</a:t>
            </a:r>
          </a:p>
          <a:p>
            <a:pPr lvl="2"/>
            <a:r>
              <a:rPr lang="ja-JP" altLang="en-US" dirty="0"/>
              <a:t>医</a:t>
            </a:r>
            <a:r>
              <a:rPr lang="ja-JP" altLang="en-US" dirty="0" smtClean="0"/>
              <a:t>薬品の種類については、本実証に限らず利用できる可能性がある。</a:t>
            </a:r>
          </a:p>
          <a:p>
            <a:pPr lvl="1"/>
            <a:endParaRPr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22</a:t>
            </a:fld>
            <a:endParaRPr lang="en-US" altLang="ja-JP"/>
          </a:p>
        </p:txBody>
      </p:sp>
    </p:spTree>
    <p:extLst>
      <p:ext uri="{BB962C8B-B14F-4D97-AF65-F5344CB8AC3E}">
        <p14:creationId xmlns:p14="http://schemas.microsoft.com/office/powerpoint/2010/main" val="814410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（参考）地物</a:t>
            </a:r>
            <a:r>
              <a:rPr kumimoji="1" lang="ja-JP" altLang="en-US" dirty="0" smtClean="0"/>
              <a:t>属性語彙</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精査の概要</a:t>
            </a:r>
          </a:p>
          <a:p>
            <a:pPr lvl="1"/>
            <a:r>
              <a:rPr kumimoji="1" lang="ja-JP" altLang="en-US" dirty="0" smtClean="0"/>
              <a:t>交通実証と観光実証において、場所・地物に関するボキャブラリを検討するにあたり、外部仕様書に定義されている地物関連のボキャブラリ</a:t>
            </a:r>
            <a:r>
              <a:rPr lang="ja-JP" altLang="en-US" dirty="0" smtClean="0"/>
              <a:t>を精査している</a:t>
            </a:r>
            <a:r>
              <a:rPr kumimoji="1" lang="ja-JP" altLang="en-US" dirty="0" smtClean="0"/>
              <a:t>。</a:t>
            </a:r>
          </a:p>
          <a:p>
            <a:pPr lvl="2"/>
            <a:r>
              <a:rPr lang="ja-JP" altLang="en-US" dirty="0"/>
              <a:t>階層化の実施に</a:t>
            </a:r>
            <a:r>
              <a:rPr lang="ja-JP" altLang="en-US" dirty="0" smtClean="0"/>
              <a:t>より、たとえば「施設（</a:t>
            </a:r>
            <a:r>
              <a:rPr lang="en-US" altLang="ja-JP" dirty="0" err="1" smtClean="0"/>
              <a:t>ug:Facility</a:t>
            </a:r>
            <a:r>
              <a:rPr lang="ja-JP" altLang="en-US" dirty="0" smtClean="0"/>
              <a:t>）」というクラスに属する地物を検索すると、関連する「金融施設」「医療施設」「鉄道」「道路」等の地物が得られるようなクエリ／レスポンスが可能になる。</a:t>
            </a:r>
            <a:endParaRPr kumimoji="1" lang="ja-JP" altLang="en-US" dirty="0" smtClean="0"/>
          </a:p>
          <a:p>
            <a:pPr lvl="1"/>
            <a:r>
              <a:rPr lang="ja-JP" altLang="en-US" dirty="0" smtClean="0"/>
              <a:t>地物を目的語とする述語</a:t>
            </a:r>
            <a:r>
              <a:rPr lang="en-US" altLang="ja-JP" dirty="0" err="1" smtClean="0"/>
              <a:t>ug:locatedAt</a:t>
            </a:r>
            <a:r>
              <a:rPr lang="ja-JP" altLang="en-US" dirty="0" smtClean="0"/>
              <a:t>を追加し、「～にある」という事象を記述できるようにした。</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23</a:t>
            </a:fld>
            <a:endParaRPr lang="en-US" altLang="ja-JP"/>
          </a:p>
        </p:txBody>
      </p:sp>
      <p:sp>
        <p:nvSpPr>
          <p:cNvPr id="5" name="円/楕円 4"/>
          <p:cNvSpPr/>
          <p:nvPr/>
        </p:nvSpPr>
        <p:spPr bwMode="auto">
          <a:xfrm>
            <a:off x="4088904" y="3345623"/>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ug:Feature</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地物</a:t>
            </a:r>
            <a:r>
              <a:rPr lang="en-US" altLang="ja-JP" sz="1200" dirty="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6" name="円/楕円 5"/>
          <p:cNvSpPr/>
          <p:nvPr/>
        </p:nvSpPr>
        <p:spPr bwMode="auto">
          <a:xfrm>
            <a:off x="5889104" y="3345623"/>
            <a:ext cx="1368152"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uc:</a:t>
            </a:r>
            <a:r>
              <a:rPr lang="en-US" altLang="ja-JP" sz="1200" dirty="0" err="1" smtClean="0">
                <a:solidFill>
                  <a:schemeClr val="bg2"/>
                </a:solidFill>
                <a:latin typeface="+mn-lt"/>
                <a:ea typeface="メイリオ" panose="020B0604030504040204" pitchFamily="50" charset="-128"/>
              </a:rPr>
              <a:t>SpaitialThings</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場所</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7" name="円/楕円 6"/>
          <p:cNvSpPr/>
          <p:nvPr/>
        </p:nvSpPr>
        <p:spPr bwMode="auto">
          <a:xfrm>
            <a:off x="7977336" y="3345623"/>
            <a:ext cx="1656184"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rPr>
              <a:t>w3cgeo:</a:t>
            </a:r>
            <a:r>
              <a:rPr lang="en-US" altLang="ja-JP" sz="1200" dirty="0" smtClean="0">
                <a:solidFill>
                  <a:schemeClr val="bg2"/>
                </a:solidFill>
                <a:latin typeface="+mn-lt"/>
                <a:ea typeface="メイリオ" panose="020B0604030504040204" pitchFamily="50" charset="-128"/>
              </a:rPr>
              <a:t>SpaitialThings</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場所</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8" name="直線矢印コネクタ 7"/>
          <p:cNvCxnSpPr>
            <a:stCxn id="5" idx="6"/>
            <a:endCxn id="6" idx="2"/>
          </p:cNvCxnSpPr>
          <p:nvPr/>
        </p:nvCxnSpPr>
        <p:spPr bwMode="auto">
          <a:xfrm>
            <a:off x="5258357" y="3573017"/>
            <a:ext cx="630747" cy="0"/>
          </a:xfrm>
          <a:prstGeom prst="straightConnector1">
            <a:avLst/>
          </a:prstGeom>
          <a:solidFill>
            <a:schemeClr val="accent1"/>
          </a:solidFill>
          <a:ln w="12700" cap="sq" cmpd="sng" algn="ctr">
            <a:solidFill>
              <a:schemeClr val="bg2"/>
            </a:solidFill>
            <a:prstDash val="solid"/>
            <a:round/>
            <a:headEnd type="none" w="sm" len="sm"/>
            <a:tailEnd type="arrow"/>
          </a:ln>
          <a:effectLst/>
        </p:spPr>
      </p:cxnSp>
      <p:cxnSp>
        <p:nvCxnSpPr>
          <p:cNvPr id="9" name="直線矢印コネクタ 8"/>
          <p:cNvCxnSpPr>
            <a:stCxn id="6" idx="6"/>
            <a:endCxn id="7" idx="2"/>
          </p:cNvCxnSpPr>
          <p:nvPr/>
        </p:nvCxnSpPr>
        <p:spPr bwMode="auto">
          <a:xfrm>
            <a:off x="7257256" y="3573017"/>
            <a:ext cx="720080" cy="0"/>
          </a:xfrm>
          <a:prstGeom prst="straightConnector1">
            <a:avLst/>
          </a:prstGeom>
          <a:solidFill>
            <a:schemeClr val="accent1"/>
          </a:solidFill>
          <a:ln w="12700" cap="sq" cmpd="sng" algn="ctr">
            <a:solidFill>
              <a:schemeClr val="bg2"/>
            </a:solidFill>
            <a:prstDash val="solid"/>
            <a:round/>
            <a:headEnd type="none" w="sm" len="sm"/>
            <a:tailEnd type="arrow"/>
          </a:ln>
          <a:effectLst/>
        </p:spPr>
      </p:cxnSp>
      <p:sp>
        <p:nvSpPr>
          <p:cNvPr id="10" name="円/楕円 9"/>
          <p:cNvSpPr/>
          <p:nvPr/>
        </p:nvSpPr>
        <p:spPr bwMode="auto">
          <a:xfrm>
            <a:off x="200472" y="421332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ug:Region</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空間的領域</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11" name="円/楕円 10"/>
          <p:cNvSpPr/>
          <p:nvPr/>
        </p:nvSpPr>
        <p:spPr bwMode="auto">
          <a:xfrm>
            <a:off x="210622" y="5134453"/>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ug:Point</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地点</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12" name="円/楕円 11"/>
          <p:cNvSpPr/>
          <p:nvPr/>
        </p:nvSpPr>
        <p:spPr bwMode="auto">
          <a:xfrm>
            <a:off x="4088904" y="421332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ug:Facility</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施設</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13" name="カギ線コネクタ 12"/>
          <p:cNvCxnSpPr>
            <a:stCxn id="12" idx="0"/>
            <a:endCxn id="5" idx="4"/>
          </p:cNvCxnSpPr>
          <p:nvPr/>
        </p:nvCxnSpPr>
        <p:spPr bwMode="auto">
          <a:xfrm rot="5400000" flipH="1" flipV="1">
            <a:off x="4467175" y="4006866"/>
            <a:ext cx="412912" cy="1270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14" name="カギ線コネクタ 13"/>
          <p:cNvCxnSpPr>
            <a:stCxn id="10" idx="0"/>
            <a:endCxn id="5" idx="4"/>
          </p:cNvCxnSpPr>
          <p:nvPr/>
        </p:nvCxnSpPr>
        <p:spPr bwMode="auto">
          <a:xfrm rot="5400000" flipH="1" flipV="1">
            <a:off x="2522959" y="2062650"/>
            <a:ext cx="412912" cy="3888432"/>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15" name="カギ線コネクタ 14"/>
          <p:cNvCxnSpPr>
            <a:stCxn id="11" idx="0"/>
            <a:endCxn id="10" idx="4"/>
          </p:cNvCxnSpPr>
          <p:nvPr/>
        </p:nvCxnSpPr>
        <p:spPr bwMode="auto">
          <a:xfrm rot="16200000" flipV="1">
            <a:off x="557102" y="4896206"/>
            <a:ext cx="466344" cy="1015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16" name="円/楕円 15"/>
          <p:cNvSpPr/>
          <p:nvPr/>
        </p:nvSpPr>
        <p:spPr bwMode="auto">
          <a:xfrm>
            <a:off x="1551299" y="421332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ug:Poi</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関心地点</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17" name="カギ線コネクタ 16"/>
          <p:cNvCxnSpPr>
            <a:stCxn id="16" idx="0"/>
            <a:endCxn id="5" idx="4"/>
          </p:cNvCxnSpPr>
          <p:nvPr/>
        </p:nvCxnSpPr>
        <p:spPr bwMode="auto">
          <a:xfrm rot="5400000" flipH="1" flipV="1">
            <a:off x="3198372" y="2738064"/>
            <a:ext cx="412912" cy="2537605"/>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18" name="円/楕円 17"/>
          <p:cNvSpPr/>
          <p:nvPr/>
        </p:nvSpPr>
        <p:spPr bwMode="auto">
          <a:xfrm>
            <a:off x="1568624" y="5134453"/>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ug:PublicOffice</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公共施設</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19" name="円/楕円 18"/>
          <p:cNvSpPr/>
          <p:nvPr/>
        </p:nvSpPr>
        <p:spPr bwMode="auto">
          <a:xfrm>
            <a:off x="128464" y="5926541"/>
            <a:ext cx="1601501"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ug:GovermentOffice</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smtClean="0">
                <a:solidFill>
                  <a:schemeClr val="bg2"/>
                </a:solidFill>
                <a:latin typeface="+mn-lt"/>
                <a:ea typeface="メイリオ" panose="020B0604030504040204" pitchFamily="50" charset="-128"/>
              </a:rPr>
              <a:t>役所・庁舎</a:t>
            </a:r>
            <a:r>
              <a:rPr lang="en-US" altLang="ja-JP" sz="120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20" name="円/楕円 19"/>
          <p:cNvSpPr/>
          <p:nvPr/>
        </p:nvSpPr>
        <p:spPr bwMode="auto">
          <a:xfrm>
            <a:off x="1767323" y="5926541"/>
            <a:ext cx="1601501"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ug:PoliceStation</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警察</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21" name="カギ線コネクタ 20"/>
          <p:cNvCxnSpPr>
            <a:stCxn id="18" idx="0"/>
            <a:endCxn id="12" idx="4"/>
          </p:cNvCxnSpPr>
          <p:nvPr/>
        </p:nvCxnSpPr>
        <p:spPr bwMode="auto">
          <a:xfrm rot="5400000" flipH="1" flipV="1">
            <a:off x="3180319" y="3641141"/>
            <a:ext cx="466344" cy="2520280"/>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22" name="カギ線コネクタ 21"/>
          <p:cNvCxnSpPr>
            <a:stCxn id="19" idx="0"/>
            <a:endCxn id="18" idx="4"/>
          </p:cNvCxnSpPr>
          <p:nvPr/>
        </p:nvCxnSpPr>
        <p:spPr bwMode="auto">
          <a:xfrm rot="5400000" flipH="1" flipV="1">
            <a:off x="1372633" y="5145823"/>
            <a:ext cx="337301" cy="1224136"/>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23" name="カギ線コネクタ 22"/>
          <p:cNvCxnSpPr>
            <a:stCxn id="20" idx="0"/>
            <a:endCxn id="18" idx="4"/>
          </p:cNvCxnSpPr>
          <p:nvPr/>
        </p:nvCxnSpPr>
        <p:spPr bwMode="auto">
          <a:xfrm rot="16200000" flipV="1">
            <a:off x="2192063" y="5550529"/>
            <a:ext cx="337301" cy="414723"/>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24" name="円/楕円 23"/>
          <p:cNvSpPr/>
          <p:nvPr/>
        </p:nvSpPr>
        <p:spPr bwMode="auto">
          <a:xfrm>
            <a:off x="6348493" y="421332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ug:Transportation</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乗り物</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25" name="カギ線コネクタ 24"/>
          <p:cNvCxnSpPr>
            <a:stCxn id="24" idx="0"/>
            <a:endCxn id="5" idx="4"/>
          </p:cNvCxnSpPr>
          <p:nvPr/>
        </p:nvCxnSpPr>
        <p:spPr bwMode="auto">
          <a:xfrm rot="16200000" flipV="1">
            <a:off x="5596970" y="2877071"/>
            <a:ext cx="412912" cy="2259589"/>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26" name="円/楕円 25"/>
          <p:cNvSpPr/>
          <p:nvPr/>
        </p:nvSpPr>
        <p:spPr bwMode="auto">
          <a:xfrm>
            <a:off x="2864768" y="515719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ug:Banking</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a:solidFill>
                  <a:schemeClr val="bg2"/>
                </a:solidFill>
                <a:latin typeface="+mn-lt"/>
                <a:ea typeface="メイリオ" panose="020B0604030504040204" pitchFamily="50" charset="-128"/>
              </a:rPr>
              <a:t>金融</a:t>
            </a:r>
            <a:r>
              <a:rPr lang="ja-JP" altLang="en-US" sz="1200" dirty="0" smtClean="0">
                <a:solidFill>
                  <a:schemeClr val="bg2"/>
                </a:solidFill>
                <a:latin typeface="+mn-lt"/>
                <a:ea typeface="メイリオ" panose="020B0604030504040204" pitchFamily="50" charset="-128"/>
              </a:rPr>
              <a:t>施設</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27" name="円/楕円 26"/>
          <p:cNvSpPr/>
          <p:nvPr/>
        </p:nvSpPr>
        <p:spPr bwMode="auto">
          <a:xfrm>
            <a:off x="3423507" y="5926541"/>
            <a:ext cx="1601501"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ug:FireStation</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消防</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28" name="カギ線コネクタ 27"/>
          <p:cNvCxnSpPr>
            <a:stCxn id="27" idx="0"/>
            <a:endCxn id="18" idx="4"/>
          </p:cNvCxnSpPr>
          <p:nvPr/>
        </p:nvCxnSpPr>
        <p:spPr bwMode="auto">
          <a:xfrm rot="16200000" flipV="1">
            <a:off x="3020155" y="4722437"/>
            <a:ext cx="337301" cy="2070907"/>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29" name="円/楕円 28"/>
          <p:cNvSpPr/>
          <p:nvPr/>
        </p:nvSpPr>
        <p:spPr bwMode="auto">
          <a:xfrm>
            <a:off x="4160912" y="515719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ug:Hospital</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医療施設</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30" name="円/楕円 29"/>
          <p:cNvSpPr/>
          <p:nvPr/>
        </p:nvSpPr>
        <p:spPr bwMode="auto">
          <a:xfrm>
            <a:off x="5457056" y="515719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ug:Railway</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鉄道</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31" name="円/楕円 30"/>
          <p:cNvSpPr/>
          <p:nvPr/>
        </p:nvSpPr>
        <p:spPr bwMode="auto">
          <a:xfrm>
            <a:off x="6681192" y="515719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ug:Road</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道路</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32" name="カギ線コネクタ 31"/>
          <p:cNvCxnSpPr>
            <a:stCxn id="26" idx="0"/>
            <a:endCxn id="12" idx="4"/>
          </p:cNvCxnSpPr>
          <p:nvPr/>
        </p:nvCxnSpPr>
        <p:spPr bwMode="auto">
          <a:xfrm rot="5400000" flipH="1" flipV="1">
            <a:off x="3817022" y="4300583"/>
            <a:ext cx="489083" cy="1224136"/>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33" name="カギ線コネクタ 32"/>
          <p:cNvCxnSpPr>
            <a:stCxn id="29" idx="0"/>
            <a:endCxn id="12" idx="4"/>
          </p:cNvCxnSpPr>
          <p:nvPr/>
        </p:nvCxnSpPr>
        <p:spPr bwMode="auto">
          <a:xfrm rot="16200000" flipV="1">
            <a:off x="4465094" y="4876647"/>
            <a:ext cx="489083" cy="72008"/>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34" name="カギ線コネクタ 33"/>
          <p:cNvCxnSpPr>
            <a:stCxn id="30" idx="0"/>
            <a:endCxn id="12" idx="4"/>
          </p:cNvCxnSpPr>
          <p:nvPr/>
        </p:nvCxnSpPr>
        <p:spPr bwMode="auto">
          <a:xfrm rot="16200000" flipV="1">
            <a:off x="5113166" y="4228575"/>
            <a:ext cx="489083" cy="1368152"/>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35" name="円/楕円 34"/>
          <p:cNvSpPr/>
          <p:nvPr/>
        </p:nvSpPr>
        <p:spPr bwMode="auto">
          <a:xfrm>
            <a:off x="7888003" y="5157192"/>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ug:Commerce</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商業施設</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36" name="カギ線コネクタ 35"/>
          <p:cNvCxnSpPr>
            <a:stCxn id="31" idx="0"/>
            <a:endCxn id="12" idx="4"/>
          </p:cNvCxnSpPr>
          <p:nvPr/>
        </p:nvCxnSpPr>
        <p:spPr bwMode="auto">
          <a:xfrm rot="16200000" flipV="1">
            <a:off x="5725234" y="3616507"/>
            <a:ext cx="489083" cy="2592288"/>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37" name="カギ線コネクタ 36"/>
          <p:cNvCxnSpPr>
            <a:stCxn id="35" idx="0"/>
            <a:endCxn id="12" idx="4"/>
          </p:cNvCxnSpPr>
          <p:nvPr/>
        </p:nvCxnSpPr>
        <p:spPr bwMode="auto">
          <a:xfrm rot="16200000" flipV="1">
            <a:off x="6328640" y="3013101"/>
            <a:ext cx="489083" cy="3799099"/>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38" name="円/楕円 37"/>
          <p:cNvSpPr/>
          <p:nvPr/>
        </p:nvSpPr>
        <p:spPr bwMode="auto">
          <a:xfrm>
            <a:off x="6825208" y="5865903"/>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ug:Shop</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小売店舗</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sp>
        <p:nvSpPr>
          <p:cNvPr id="39" name="円/楕円 38"/>
          <p:cNvSpPr/>
          <p:nvPr/>
        </p:nvSpPr>
        <p:spPr bwMode="auto">
          <a:xfrm>
            <a:off x="8104027" y="5865903"/>
            <a:ext cx="1169453" cy="454787"/>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メイリオ" panose="020B0604030504040204" pitchFamily="50" charset="-128"/>
              </a:rPr>
              <a:t>ug:Restaurant</a:t>
            </a:r>
            <a:endParaRPr kumimoji="0" lang="en-US" altLang="ja-JP" sz="1200" b="0" i="0" u="none" strike="noStrike" cap="none" normalizeH="0" baseline="0" dirty="0" smtClean="0">
              <a:ln>
                <a:noFill/>
              </a:ln>
              <a:solidFill>
                <a:schemeClr val="bg2"/>
              </a:solidFill>
              <a:effectLst/>
              <a:latin typeface="+mn-lt"/>
              <a:ea typeface="メイリオ" panose="020B0604030504040204"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lang="en-US" altLang="ja-JP" sz="1200" dirty="0" smtClean="0">
                <a:solidFill>
                  <a:schemeClr val="bg2"/>
                </a:solidFill>
                <a:latin typeface="+mn-lt"/>
                <a:ea typeface="メイリオ" panose="020B0604030504040204" pitchFamily="50" charset="-128"/>
              </a:rPr>
              <a:t>(</a:t>
            </a:r>
            <a:r>
              <a:rPr lang="ja-JP" altLang="en-US" sz="1200" dirty="0" smtClean="0">
                <a:solidFill>
                  <a:schemeClr val="bg2"/>
                </a:solidFill>
                <a:latin typeface="+mn-lt"/>
                <a:ea typeface="メイリオ" panose="020B0604030504040204" pitchFamily="50" charset="-128"/>
              </a:rPr>
              <a:t>飲食店</a:t>
            </a:r>
            <a:r>
              <a:rPr lang="en-US" altLang="ja-JP" sz="1200" dirty="0" smtClean="0">
                <a:solidFill>
                  <a:schemeClr val="bg2"/>
                </a:solidFill>
                <a:latin typeface="+mn-lt"/>
                <a:ea typeface="メイリオ" panose="020B0604030504040204" pitchFamily="50" charset="-128"/>
              </a:rPr>
              <a:t>)</a:t>
            </a:r>
            <a:endParaRPr kumimoji="0" lang="ja-JP" altLang="en-US" sz="1200" b="0" i="0" u="none" strike="noStrike" cap="none" normalizeH="0" baseline="0" dirty="0" smtClean="0">
              <a:ln>
                <a:noFill/>
              </a:ln>
              <a:solidFill>
                <a:schemeClr val="bg2"/>
              </a:solidFill>
              <a:effectLst/>
              <a:latin typeface="+mn-lt"/>
              <a:ea typeface="メイリオ" panose="020B0604030504040204" pitchFamily="50" charset="-128"/>
            </a:endParaRPr>
          </a:p>
        </p:txBody>
      </p:sp>
      <p:cxnSp>
        <p:nvCxnSpPr>
          <p:cNvPr id="40" name="カギ線コネクタ 39"/>
          <p:cNvCxnSpPr>
            <a:stCxn id="39" idx="0"/>
            <a:endCxn id="35" idx="4"/>
          </p:cNvCxnSpPr>
          <p:nvPr/>
        </p:nvCxnSpPr>
        <p:spPr bwMode="auto">
          <a:xfrm rot="16200000" flipV="1">
            <a:off x="8453780" y="5630929"/>
            <a:ext cx="253924" cy="216024"/>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cxnSp>
        <p:nvCxnSpPr>
          <p:cNvPr id="41" name="カギ線コネクタ 40"/>
          <p:cNvCxnSpPr>
            <a:stCxn id="38" idx="0"/>
            <a:endCxn id="35" idx="4"/>
          </p:cNvCxnSpPr>
          <p:nvPr/>
        </p:nvCxnSpPr>
        <p:spPr bwMode="auto">
          <a:xfrm rot="5400000" flipH="1" flipV="1">
            <a:off x="7814370" y="5207544"/>
            <a:ext cx="253924" cy="1062795"/>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42" name="テキスト ボックス 41"/>
          <p:cNvSpPr txBox="1"/>
          <p:nvPr/>
        </p:nvSpPr>
        <p:spPr>
          <a:xfrm>
            <a:off x="7120772" y="3302761"/>
            <a:ext cx="939103"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owl:sameAs</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5165600" y="6320353"/>
            <a:ext cx="4740400" cy="276999"/>
          </a:xfrm>
          <a:prstGeom prst="rect">
            <a:avLst/>
          </a:prstGeom>
          <a:noFill/>
        </p:spPr>
        <p:txBody>
          <a:bodyPr wrap="none" rtlCol="0">
            <a:spAutoFit/>
          </a:bodyPr>
          <a:lstStyle/>
          <a:p>
            <a:pPr algn="l"/>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プロパティ名を表記していない箇所は、すべて</a:t>
            </a:r>
            <a:r>
              <a:rPr kumimoji="1" lang="en-US" altLang="ja-JP" sz="1200" dirty="0" err="1"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rdfs:subClassOf</a:t>
            </a:r>
            <a:endPar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9208404" y="5157192"/>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カギ線コネクタ 44"/>
          <p:cNvCxnSpPr>
            <a:stCxn id="44" idx="0"/>
            <a:endCxn id="12" idx="4"/>
          </p:cNvCxnSpPr>
          <p:nvPr/>
        </p:nvCxnSpPr>
        <p:spPr bwMode="auto">
          <a:xfrm rot="16200000" flipV="1">
            <a:off x="6802756" y="2538985"/>
            <a:ext cx="489083" cy="4747331"/>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48" name="テキスト ボックス 47"/>
          <p:cNvSpPr txBox="1"/>
          <p:nvPr/>
        </p:nvSpPr>
        <p:spPr>
          <a:xfrm>
            <a:off x="9345488" y="5867980"/>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9" name="カギ線コネクタ 48"/>
          <p:cNvCxnSpPr>
            <a:stCxn id="48" idx="0"/>
            <a:endCxn id="35" idx="4"/>
          </p:cNvCxnSpPr>
          <p:nvPr/>
        </p:nvCxnSpPr>
        <p:spPr bwMode="auto">
          <a:xfrm rot="16200000" flipV="1">
            <a:off x="8887388" y="5197322"/>
            <a:ext cx="256001" cy="1085316"/>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52" name="テキスト ボックス 51"/>
          <p:cNvSpPr txBox="1"/>
          <p:nvPr/>
        </p:nvSpPr>
        <p:spPr>
          <a:xfrm>
            <a:off x="5097016" y="5949280"/>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3" name="カギ線コネクタ 52"/>
          <p:cNvCxnSpPr>
            <a:stCxn id="52" idx="0"/>
            <a:endCxn id="18" idx="4"/>
          </p:cNvCxnSpPr>
          <p:nvPr/>
        </p:nvCxnSpPr>
        <p:spPr bwMode="auto">
          <a:xfrm rot="16200000" flipV="1">
            <a:off x="3551443" y="4191148"/>
            <a:ext cx="360040" cy="3156223"/>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
        <p:nvSpPr>
          <p:cNvPr id="50" name="テキスト ボックス 49"/>
          <p:cNvSpPr txBox="1"/>
          <p:nvPr/>
        </p:nvSpPr>
        <p:spPr>
          <a:xfrm>
            <a:off x="8049344" y="4213322"/>
            <a:ext cx="425116" cy="369332"/>
          </a:xfrm>
          <a:prstGeom prst="rect">
            <a:avLst/>
          </a:prstGeom>
          <a:noFill/>
        </p:spPr>
        <p:txBody>
          <a:bodyPr wrap="none" rtlCol="0">
            <a:spAutoFit/>
          </a:bodyPr>
          <a:lstStyle/>
          <a:p>
            <a:pPr algn="l"/>
            <a:r>
              <a:rPr kumimoji="1" lang="en-US" altLang="ja-JP"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1" name="カギ線コネクタ 50"/>
          <p:cNvCxnSpPr>
            <a:stCxn id="50" idx="0"/>
            <a:endCxn id="5" idx="4"/>
          </p:cNvCxnSpPr>
          <p:nvPr/>
        </p:nvCxnSpPr>
        <p:spPr bwMode="auto">
          <a:xfrm rot="16200000" flipV="1">
            <a:off x="6261311" y="2212730"/>
            <a:ext cx="412912" cy="3588271"/>
          </a:xfrm>
          <a:prstGeom prst="bentConnector3">
            <a:avLst>
              <a:gd name="adj1" fmla="val 50000"/>
            </a:avLst>
          </a:prstGeom>
          <a:solidFill>
            <a:schemeClr val="accent1"/>
          </a:solidFill>
          <a:ln w="12700" cap="sq" cmpd="sng" algn="ctr">
            <a:solidFill>
              <a:schemeClr val="bg2"/>
            </a:solidFill>
            <a:prstDash val="solid"/>
            <a:round/>
            <a:headEnd type="none" w="sm" len="sm"/>
            <a:tailEnd type="arrow"/>
          </a:ln>
          <a:effectLst/>
        </p:spPr>
      </p:cxnSp>
    </p:spTree>
    <p:extLst>
      <p:ext uri="{BB962C8B-B14F-4D97-AF65-F5344CB8AC3E}">
        <p14:creationId xmlns:p14="http://schemas.microsoft.com/office/powerpoint/2010/main" val="108253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（参考）医</a:t>
            </a:r>
            <a:r>
              <a:rPr kumimoji="1" lang="ja-JP" altLang="en-US" dirty="0" smtClean="0"/>
              <a:t>薬品関連語彙</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概要</a:t>
            </a:r>
            <a:endParaRPr kumimoji="1" lang="ja-JP" altLang="en-US" dirty="0" smtClean="0"/>
          </a:p>
          <a:p>
            <a:pPr lvl="1"/>
            <a:r>
              <a:rPr lang="ja-JP" altLang="en-US" dirty="0" smtClean="0"/>
              <a:t>「花粉実証」において、花粉症患者が投与されている医薬品の種別を記述したいという要望があった。</a:t>
            </a:r>
          </a:p>
          <a:p>
            <a:pPr lvl="1"/>
            <a:r>
              <a:rPr lang="ja-JP" altLang="en-US" dirty="0" smtClean="0"/>
              <a:t>このため、医薬品関連ボキャブラリとして、以下の分類に基づき、医薬品の種別クラスを定義した。</a:t>
            </a:r>
          </a:p>
          <a:p>
            <a:pPr lvl="2"/>
            <a:r>
              <a:rPr kumimoji="1" lang="ja-JP" altLang="en-US" dirty="0" smtClean="0"/>
              <a:t>薬事法第</a:t>
            </a:r>
            <a:r>
              <a:rPr kumimoji="1" lang="en-US" altLang="ja-JP" dirty="0" smtClean="0"/>
              <a:t>49</a:t>
            </a:r>
            <a:r>
              <a:rPr lang="ja-JP" altLang="en-US" dirty="0" smtClean="0"/>
              <a:t>条</a:t>
            </a:r>
            <a:r>
              <a:rPr kumimoji="1" lang="ja-JP" altLang="en-US" dirty="0" smtClean="0"/>
              <a:t>による、処方箋医薬品と一般用医薬品</a:t>
            </a:r>
            <a:r>
              <a:rPr kumimoji="1" lang="en-US" altLang="ja-JP" dirty="0" smtClean="0"/>
              <a:t>[OTC]</a:t>
            </a:r>
            <a:r>
              <a:rPr kumimoji="1" lang="ja-JP" altLang="en-US" dirty="0" smtClean="0"/>
              <a:t>）</a:t>
            </a:r>
            <a:endParaRPr kumimoji="1" lang="en-US" altLang="ja-JP" dirty="0" smtClean="0"/>
          </a:p>
          <a:p>
            <a:pPr lvl="2"/>
            <a:r>
              <a:rPr kumimoji="1" lang="ja-JP" altLang="en-US" dirty="0" smtClean="0"/>
              <a:t>日本薬局方第</a:t>
            </a:r>
            <a:r>
              <a:rPr kumimoji="1" lang="en-US" altLang="ja-JP" dirty="0" smtClean="0"/>
              <a:t>16</a:t>
            </a:r>
            <a:r>
              <a:rPr kumimoji="1" lang="ja-JP" altLang="en-US" dirty="0" smtClean="0"/>
              <a:t>改正</a:t>
            </a:r>
            <a:r>
              <a:rPr kumimoji="1" lang="en-US" altLang="ja-JP" baseline="30000" dirty="0" smtClean="0"/>
              <a:t>(*</a:t>
            </a:r>
            <a:r>
              <a:rPr kumimoji="1" lang="ja-JP" altLang="en-US" baseline="30000" dirty="0" smtClean="0"/>
              <a:t>７</a:t>
            </a:r>
            <a:r>
              <a:rPr kumimoji="1" lang="en-US" altLang="ja-JP" baseline="30000" dirty="0" smtClean="0"/>
              <a:t>)</a:t>
            </a:r>
            <a:r>
              <a:rPr kumimoji="1" lang="ja-JP" altLang="en-US" dirty="0" smtClean="0"/>
              <a:t>にある「製剤各条」に基づく分類</a:t>
            </a:r>
          </a:p>
          <a:p>
            <a:pPr lvl="3"/>
            <a:r>
              <a:rPr lang="ja-JP" altLang="en-US" dirty="0"/>
              <a:t>経口投与する</a:t>
            </a:r>
            <a:r>
              <a:rPr lang="ja-JP" altLang="en-US" dirty="0" smtClean="0"/>
              <a:t>製剤、</a:t>
            </a:r>
            <a:r>
              <a:rPr lang="ja-JP" altLang="en-US" dirty="0"/>
              <a:t>口腔内に適用する</a:t>
            </a:r>
            <a:r>
              <a:rPr lang="ja-JP" altLang="en-US" dirty="0" smtClean="0"/>
              <a:t>製剤など大分類</a:t>
            </a:r>
            <a:r>
              <a:rPr lang="en-US" altLang="ja-JP" dirty="0" smtClean="0"/>
              <a:t>11</a:t>
            </a:r>
            <a:r>
              <a:rPr lang="ja-JP" altLang="en-US" dirty="0" err="1" smtClean="0"/>
              <a:t>、</a:t>
            </a:r>
            <a:r>
              <a:rPr lang="ja-JP" altLang="en-US" dirty="0" smtClean="0"/>
              <a:t>小分類</a:t>
            </a:r>
            <a:r>
              <a:rPr lang="en-US" altLang="ja-JP" dirty="0" smtClean="0"/>
              <a:t>73</a:t>
            </a:r>
          </a:p>
          <a:p>
            <a:pPr lvl="2"/>
            <a:r>
              <a:rPr kumimoji="1" lang="en-US" altLang="ja-JP" dirty="0" err="1" smtClean="0"/>
              <a:t>wikipedia</a:t>
            </a:r>
            <a:r>
              <a:rPr kumimoji="1" lang="ja-JP" altLang="en-US" dirty="0" smtClean="0"/>
              <a:t>等に掲載されている、一般的に知られている分類</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24</a:t>
            </a:fld>
            <a:endParaRPr lang="en-US" altLang="ja-JP"/>
          </a:p>
        </p:txBody>
      </p:sp>
      <p:sp>
        <p:nvSpPr>
          <p:cNvPr id="5" name="正方形/長方形 4"/>
          <p:cNvSpPr/>
          <p:nvPr/>
        </p:nvSpPr>
        <p:spPr>
          <a:xfrm>
            <a:off x="4953000" y="6247184"/>
            <a:ext cx="4953000" cy="307777"/>
          </a:xfrm>
          <a:prstGeom prst="rect">
            <a:avLst/>
          </a:prstGeom>
        </p:spPr>
        <p:txBody>
          <a:bodyPr>
            <a:spAutoFit/>
          </a:bodyPr>
          <a:lstStyle/>
          <a:p>
            <a:r>
              <a:rPr lang="en-US" altLang="ja-JP" sz="1400" dirty="0" smtClean="0">
                <a:solidFill>
                  <a:schemeClr val="bg2"/>
                </a:solidFill>
                <a:latin typeface="+mn-lt"/>
              </a:rPr>
              <a:t>(*</a:t>
            </a:r>
            <a:r>
              <a:rPr lang="ja-JP" altLang="en-US" sz="1400" dirty="0" smtClean="0">
                <a:solidFill>
                  <a:schemeClr val="bg2"/>
                </a:solidFill>
                <a:latin typeface="+mn-lt"/>
              </a:rPr>
              <a:t>７</a:t>
            </a:r>
            <a:r>
              <a:rPr lang="en-US" altLang="ja-JP" sz="1400" dirty="0" smtClean="0">
                <a:solidFill>
                  <a:schemeClr val="bg2"/>
                </a:solidFill>
                <a:latin typeface="+mn-lt"/>
              </a:rPr>
              <a:t>) http</a:t>
            </a:r>
            <a:r>
              <a:rPr lang="en-US" altLang="ja-JP" sz="1400" dirty="0">
                <a:solidFill>
                  <a:schemeClr val="bg2"/>
                </a:solidFill>
                <a:latin typeface="+mn-lt"/>
              </a:rPr>
              <a:t>://jpdb.nihs.go.jp/jp16/YAKKYOKUHOU16.pdf</a:t>
            </a:r>
            <a:endParaRPr lang="ja-JP" altLang="en-US" sz="1400" dirty="0">
              <a:solidFill>
                <a:schemeClr val="bg2"/>
              </a:solidFill>
              <a:latin typeface="+mn-lt"/>
            </a:endParaRPr>
          </a:p>
        </p:txBody>
      </p:sp>
    </p:spTree>
    <p:extLst>
      <p:ext uri="{BB962C8B-B14F-4D97-AF65-F5344CB8AC3E}">
        <p14:creationId xmlns:p14="http://schemas.microsoft.com/office/powerpoint/2010/main" val="1799602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fld id="{93D94DB2-09C9-4810-9F23-4FAAE8E978D7}" type="slidenum">
              <a:rPr lang="ja-JP" altLang="en-US" smtClean="0"/>
              <a:pPr/>
              <a:t>25</a:t>
            </a:fld>
            <a:endParaRPr lang="en-US" altLang="ja-JP"/>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915525" cy="635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1324724" y="-27384"/>
            <a:ext cx="1107996" cy="369332"/>
          </a:xfrm>
          <a:prstGeom prst="rect">
            <a:avLst/>
          </a:prstGeom>
          <a:solidFill>
            <a:schemeClr val="tx1"/>
          </a:solidFill>
        </p:spPr>
        <p:txBody>
          <a:bodyPr wrap="none" rtlCol="0" anchor="ctr" anchorCtr="0">
            <a:spAutoFit/>
          </a:bodyPr>
          <a:lstStyle/>
          <a:p>
            <a:pPr algn="l"/>
            <a:r>
              <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（参考）</a:t>
            </a:r>
          </a:p>
        </p:txBody>
      </p:sp>
      <p:sp>
        <p:nvSpPr>
          <p:cNvPr id="4" name="テキスト ボックス 3"/>
          <p:cNvSpPr txBox="1"/>
          <p:nvPr/>
        </p:nvSpPr>
        <p:spPr>
          <a:xfrm>
            <a:off x="3940905" y="6325791"/>
            <a:ext cx="5965095" cy="276999"/>
          </a:xfrm>
          <a:prstGeom prst="rect">
            <a:avLst/>
          </a:prstGeom>
          <a:noFill/>
        </p:spPr>
        <p:txBody>
          <a:bodyPr wrap="none" rtlCol="0">
            <a:spAutoFit/>
          </a:bodyPr>
          <a:lstStyle/>
          <a:p>
            <a:pPr algn="l"/>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オープンデータ流通推進コンソーシアム技術委員会・平成</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年第</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回資料</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による</a:t>
            </a:r>
          </a:p>
        </p:txBody>
      </p:sp>
    </p:spTree>
    <p:extLst>
      <p:ext uri="{BB962C8B-B14F-4D97-AF65-F5344CB8AC3E}">
        <p14:creationId xmlns:p14="http://schemas.microsoft.com/office/powerpoint/2010/main" val="3920123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2" y="-27384"/>
            <a:ext cx="9944100" cy="6724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0"/>
          </p:nvPr>
        </p:nvSpPr>
        <p:spPr/>
        <p:txBody>
          <a:bodyPr/>
          <a:lstStyle/>
          <a:p>
            <a:fld id="{93D94DB2-09C9-4810-9F23-4FAAE8E978D7}" type="slidenum">
              <a:rPr lang="ja-JP" altLang="en-US" smtClean="0"/>
              <a:pPr/>
              <a:t>26</a:t>
            </a:fld>
            <a:endParaRPr lang="en-US" altLang="ja-JP"/>
          </a:p>
        </p:txBody>
      </p:sp>
      <p:sp>
        <p:nvSpPr>
          <p:cNvPr id="4" name="テキスト ボックス 3"/>
          <p:cNvSpPr txBox="1"/>
          <p:nvPr/>
        </p:nvSpPr>
        <p:spPr>
          <a:xfrm>
            <a:off x="1064568" y="-27384"/>
            <a:ext cx="1107996" cy="369332"/>
          </a:xfrm>
          <a:prstGeom prst="rect">
            <a:avLst/>
          </a:prstGeom>
          <a:solidFill>
            <a:schemeClr val="tx1"/>
          </a:solidFill>
        </p:spPr>
        <p:txBody>
          <a:bodyPr wrap="none" rtlCol="0" anchor="ctr" anchorCtr="0">
            <a:spAutoFit/>
          </a:bodyPr>
          <a:lstStyle/>
          <a:p>
            <a:pPr algn="l"/>
            <a:r>
              <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（参考）</a:t>
            </a:r>
          </a:p>
        </p:txBody>
      </p:sp>
    </p:spTree>
    <p:extLst>
      <p:ext uri="{BB962C8B-B14F-4D97-AF65-F5344CB8AC3E}">
        <p14:creationId xmlns:p14="http://schemas.microsoft.com/office/powerpoint/2010/main" val="3013859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5999" cy="6736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0"/>
          </p:nvPr>
        </p:nvSpPr>
        <p:spPr/>
        <p:txBody>
          <a:bodyPr/>
          <a:lstStyle/>
          <a:p>
            <a:fld id="{93D94DB2-09C9-4810-9F23-4FAAE8E978D7}" type="slidenum">
              <a:rPr lang="ja-JP" altLang="en-US" smtClean="0"/>
              <a:pPr/>
              <a:t>27</a:t>
            </a:fld>
            <a:endParaRPr lang="en-US" altLang="ja-JP"/>
          </a:p>
        </p:txBody>
      </p:sp>
      <p:sp>
        <p:nvSpPr>
          <p:cNvPr id="4" name="テキスト ボックス 3"/>
          <p:cNvSpPr txBox="1"/>
          <p:nvPr/>
        </p:nvSpPr>
        <p:spPr>
          <a:xfrm>
            <a:off x="676652" y="35332"/>
            <a:ext cx="1107996" cy="369332"/>
          </a:xfrm>
          <a:prstGeom prst="rect">
            <a:avLst/>
          </a:prstGeom>
          <a:solidFill>
            <a:schemeClr val="tx1"/>
          </a:solidFill>
        </p:spPr>
        <p:txBody>
          <a:bodyPr wrap="none" rtlCol="0" anchor="ctr" anchorCtr="0">
            <a:spAutoFit/>
          </a:bodyPr>
          <a:lstStyle/>
          <a:p>
            <a:pPr algn="l"/>
            <a:r>
              <a:rPr kumimoji="1" lang="ja-JP" altLang="en-US"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（参考）</a:t>
            </a:r>
          </a:p>
        </p:txBody>
      </p:sp>
      <p:sp>
        <p:nvSpPr>
          <p:cNvPr id="3" name="正方形/長方形 2"/>
          <p:cNvSpPr/>
          <p:nvPr/>
        </p:nvSpPr>
        <p:spPr bwMode="auto">
          <a:xfrm>
            <a:off x="0" y="6680393"/>
            <a:ext cx="4160912" cy="177607"/>
          </a:xfrm>
          <a:prstGeom prst="rect">
            <a:avLst/>
          </a:prstGeom>
          <a:solidFill>
            <a:schemeClr val="tx1"/>
          </a:solidFill>
          <a:ln w="12700" cap="sq"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5" name="テキスト ボックス 4"/>
          <p:cNvSpPr txBox="1"/>
          <p:nvPr/>
        </p:nvSpPr>
        <p:spPr>
          <a:xfrm>
            <a:off x="3940905" y="6680393"/>
            <a:ext cx="5965095" cy="276999"/>
          </a:xfrm>
          <a:prstGeom prst="rect">
            <a:avLst/>
          </a:prstGeom>
          <a:noFill/>
        </p:spPr>
        <p:txBody>
          <a:bodyPr wrap="none" rtlCol="0">
            <a:spAutoFit/>
          </a:bodyPr>
          <a:lstStyle/>
          <a:p>
            <a:pPr algn="l"/>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オープンデータ流通推進コンソーシアム技術委員会・平成</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年第</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回資料</a:t>
            </a:r>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による</a:t>
            </a:r>
          </a:p>
        </p:txBody>
      </p:sp>
    </p:spTree>
    <p:extLst>
      <p:ext uri="{BB962C8B-B14F-4D97-AF65-F5344CB8AC3E}">
        <p14:creationId xmlns:p14="http://schemas.microsoft.com/office/powerpoint/2010/main" val="1330021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stretch>
            <a:fillRect/>
          </a:stretch>
        </p:blipFill>
        <p:spPr>
          <a:xfrm>
            <a:off x="3810000" y="2743200"/>
            <a:ext cx="2286000" cy="20977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en-US" altLang="ja-JP" dirty="0" smtClean="0"/>
              <a:t>Security Management Command</a:t>
            </a:r>
            <a:r>
              <a:rPr kumimoji="1" lang="ja-JP" altLang="en-US" dirty="0" smtClean="0"/>
              <a:t>の改訂案</a:t>
            </a:r>
          </a:p>
          <a:p>
            <a:pPr marL="457200" indent="-457200">
              <a:buFont typeface="+mj-lt"/>
              <a:buAutoNum type="arabicPeriod"/>
            </a:pPr>
            <a:r>
              <a:rPr lang="ja-JP" altLang="en-US" dirty="0" smtClean="0"/>
              <a:t>ボキャブラリ精査案</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175367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en-US" altLang="ja-JP" dirty="0" smtClean="0"/>
              <a:t>1. Security Management Command</a:t>
            </a:r>
            <a:r>
              <a:rPr kumimoji="1" lang="ja-JP" altLang="en-US" dirty="0" smtClean="0"/>
              <a:t>の改訂</a:t>
            </a:r>
            <a:r>
              <a:rPr lang="ja-JP" altLang="en-US" dirty="0"/>
              <a:t>案</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82776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「情報流通連携基盤外部仕様書</a:t>
            </a:r>
            <a:r>
              <a:rPr lang="zh-TW" altLang="en-US" dirty="0" smtClean="0"/>
              <a:t>」</a:t>
            </a:r>
            <a:r>
              <a:rPr lang="ja-JP" altLang="en-US" dirty="0" smtClean="0"/>
              <a:t>の位置づけ</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a:bodyPr>
          <a:lstStyle/>
          <a:p>
            <a:r>
              <a:rPr lang="ja-JP" altLang="en-US" dirty="0" smtClean="0"/>
              <a:t>背景・目的</a:t>
            </a:r>
          </a:p>
          <a:p>
            <a:pPr lvl="1"/>
            <a:r>
              <a:rPr lang="ja-JP" altLang="en-US" dirty="0" smtClean="0"/>
              <a:t>さまざまなデータを情報</a:t>
            </a:r>
            <a:r>
              <a:rPr lang="ja-JP" altLang="en-US" dirty="0"/>
              <a:t>通信ネットワークを経由して</a:t>
            </a:r>
            <a:r>
              <a:rPr lang="ja-JP" altLang="en-US" dirty="0" smtClean="0"/>
              <a:t>提供可能</a:t>
            </a:r>
          </a:p>
          <a:p>
            <a:pPr lvl="2"/>
            <a:r>
              <a:rPr lang="ja-JP" altLang="en-US" dirty="0" smtClean="0"/>
              <a:t>文書</a:t>
            </a:r>
            <a:r>
              <a:rPr lang="ja-JP" altLang="en-US" dirty="0"/>
              <a:t>や統計に関する</a:t>
            </a:r>
            <a:r>
              <a:rPr lang="ja-JP" altLang="en-US" dirty="0" smtClean="0"/>
              <a:t>データ</a:t>
            </a:r>
          </a:p>
          <a:p>
            <a:pPr lvl="2"/>
            <a:r>
              <a:rPr lang="ja-JP" altLang="en-US" dirty="0" smtClean="0"/>
              <a:t>センサ</a:t>
            </a:r>
            <a:r>
              <a:rPr lang="ja-JP" altLang="en-US" dirty="0"/>
              <a:t>によって計測された</a:t>
            </a:r>
            <a:r>
              <a:rPr lang="ja-JP" altLang="en-US" dirty="0" smtClean="0"/>
              <a:t>データ	など</a:t>
            </a:r>
          </a:p>
          <a:p>
            <a:pPr lvl="1"/>
            <a:r>
              <a:rPr lang="ja-JP" altLang="en-US" dirty="0" smtClean="0"/>
              <a:t>機械</a:t>
            </a:r>
            <a:r>
              <a:rPr lang="ja-JP" altLang="en-US" dirty="0"/>
              <a:t>判読に適したデータ</a:t>
            </a:r>
            <a:r>
              <a:rPr lang="ja-JP" altLang="en-US" dirty="0" smtClean="0"/>
              <a:t>形式＋二次</a:t>
            </a:r>
            <a:r>
              <a:rPr lang="ja-JP" altLang="en-US" dirty="0"/>
              <a:t>利用が可能な利用ルール（ライセンス）に</a:t>
            </a:r>
            <a:r>
              <a:rPr lang="ja-JP" altLang="en-US" dirty="0" smtClean="0"/>
              <a:t>より</a:t>
            </a:r>
            <a:r>
              <a:rPr lang="en-US" altLang="ja-JP" dirty="0" smtClean="0"/>
              <a:t/>
            </a:r>
            <a:br>
              <a:rPr lang="en-US" altLang="ja-JP" dirty="0" smtClean="0"/>
            </a:br>
            <a:r>
              <a:rPr lang="ja-JP" altLang="en-US" dirty="0" smtClean="0"/>
              <a:t>公開</a:t>
            </a:r>
            <a:r>
              <a:rPr lang="ja-JP" altLang="en-US" dirty="0"/>
              <a:t>し、流通させようとする、オープンデータ化の</a:t>
            </a:r>
            <a:r>
              <a:rPr lang="ja-JP" altLang="en-US" dirty="0" smtClean="0"/>
              <a:t>動き</a:t>
            </a:r>
            <a:r>
              <a:rPr lang="ja-JP" altLang="en-US" dirty="0"/>
              <a:t>の</a:t>
            </a:r>
            <a:r>
              <a:rPr lang="ja-JP" altLang="en-US" dirty="0" smtClean="0"/>
              <a:t>広がり</a:t>
            </a:r>
          </a:p>
          <a:p>
            <a:pPr lvl="1"/>
            <a:endParaRPr lang="ja-JP" altLang="en-US" dirty="0"/>
          </a:p>
          <a:p>
            <a:pPr lvl="1"/>
            <a:r>
              <a:rPr lang="ja-JP" altLang="en-US" dirty="0" smtClean="0"/>
              <a:t>これら各種</a:t>
            </a:r>
            <a:r>
              <a:rPr lang="ja-JP" altLang="en-US" dirty="0"/>
              <a:t>のオープンデータを登録・利用するアプリケーションやサーバの構築方法を示すことにより、これらの構築を容易にする</a:t>
            </a:r>
            <a:r>
              <a:rPr lang="ja-JP" altLang="en-US" dirty="0" smtClean="0"/>
              <a:t>ことが本書の目的</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5" name="下矢印 4"/>
          <p:cNvSpPr/>
          <p:nvPr/>
        </p:nvSpPr>
        <p:spPr bwMode="auto">
          <a:xfrm>
            <a:off x="4664968" y="2996952"/>
            <a:ext cx="792088" cy="504056"/>
          </a:xfrm>
          <a:prstGeom prst="downArrow">
            <a:avLst/>
          </a:prstGeom>
          <a:solidFill>
            <a:schemeClr val="accent1"/>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テキスト ボックス 5"/>
          <p:cNvSpPr txBox="1"/>
          <p:nvPr/>
        </p:nvSpPr>
        <p:spPr>
          <a:xfrm>
            <a:off x="4155708" y="1032991"/>
            <a:ext cx="5750292" cy="307777"/>
          </a:xfrm>
          <a:prstGeom prst="rect">
            <a:avLst/>
          </a:prstGeom>
          <a:noFill/>
        </p:spPr>
        <p:txBody>
          <a:bodyPr wrap="none" rtlCol="0">
            <a:spAutoFit/>
          </a:bodyPr>
          <a:lstStyle/>
          <a:p>
            <a:pPr algn="l"/>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以下</a:t>
            </a:r>
            <a:r>
              <a:rPr kumimoji="1" lang="zh-TW" altLang="en-US" sz="1400" dirty="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「情報流通連携基盤外部仕様書</a:t>
            </a:r>
            <a:r>
              <a:rPr kumimoji="1" lang="zh-TW"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を「外部仕様書」と略記する。</a:t>
            </a:r>
          </a:p>
        </p:txBody>
      </p:sp>
    </p:spTree>
    <p:extLst>
      <p:ext uri="{BB962C8B-B14F-4D97-AF65-F5344CB8AC3E}">
        <p14:creationId xmlns:p14="http://schemas.microsoft.com/office/powerpoint/2010/main" val="341617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a:t>
            </a:r>
            <a:r>
              <a:rPr lang="ja-JP" altLang="en-US" dirty="0"/>
              <a:t>仕様書</a:t>
            </a:r>
            <a:r>
              <a:rPr lang="ja-JP" altLang="en-US" dirty="0" smtClean="0"/>
              <a:t>の</a:t>
            </a:r>
            <a:r>
              <a:rPr lang="en-US" altLang="ja-JP" dirty="0" smtClean="0"/>
              <a:t>API</a:t>
            </a:r>
            <a:r>
              <a:rPr lang="ja-JP" altLang="en-US" dirty="0" smtClean="0"/>
              <a:t>規格</a:t>
            </a:r>
            <a:endParaRPr kumimoji="1" lang="ja-JP" altLang="en-US" dirty="0"/>
          </a:p>
        </p:txBody>
      </p:sp>
      <p:sp>
        <p:nvSpPr>
          <p:cNvPr id="3" name="コンテンツ プレースホルダー 2"/>
          <p:cNvSpPr>
            <a:spLocks noGrp="1"/>
          </p:cNvSpPr>
          <p:nvPr>
            <p:ph sz="half" idx="1"/>
          </p:nvPr>
        </p:nvSpPr>
        <p:spPr/>
        <p:txBody>
          <a:bodyPr>
            <a:normAutofit fontScale="85000" lnSpcReduction="10000"/>
          </a:bodyPr>
          <a:lstStyle/>
          <a:p>
            <a:r>
              <a:rPr lang="en-US" altLang="ja-JP" dirty="0" smtClean="0"/>
              <a:t>REST</a:t>
            </a:r>
            <a:r>
              <a:rPr lang="ja-JP" altLang="en-US" dirty="0" smtClean="0"/>
              <a:t>ベースの</a:t>
            </a:r>
            <a:r>
              <a:rPr lang="en-US" altLang="ja-JP" dirty="0" smtClean="0"/>
              <a:t>API</a:t>
            </a:r>
            <a:r>
              <a:rPr lang="ja-JP" altLang="en-US" dirty="0" smtClean="0"/>
              <a:t>と</a:t>
            </a:r>
            <a:r>
              <a:rPr lang="en-US" altLang="ja-JP" dirty="0" smtClean="0"/>
              <a:t>SPARQL</a:t>
            </a:r>
            <a:r>
              <a:rPr lang="ja-JP" altLang="en-US" dirty="0" smtClean="0"/>
              <a:t>ベースの</a:t>
            </a:r>
            <a:r>
              <a:rPr lang="en-US" altLang="ja-JP" dirty="0" smtClean="0"/>
              <a:t>API</a:t>
            </a:r>
            <a:r>
              <a:rPr lang="ja-JP" altLang="en-US" dirty="0" err="1" smtClean="0"/>
              <a:t>を提</a:t>
            </a:r>
            <a:r>
              <a:rPr lang="ja-JP" altLang="en-US" dirty="0" smtClean="0"/>
              <a:t>供する。</a:t>
            </a:r>
          </a:p>
          <a:p>
            <a:pPr lvl="1"/>
            <a:r>
              <a:rPr lang="en-US" altLang="ja-JP" dirty="0" smtClean="0"/>
              <a:t>REST</a:t>
            </a:r>
            <a:r>
              <a:rPr lang="ja-JP" altLang="en-US" dirty="0" smtClean="0"/>
              <a:t>ベースの</a:t>
            </a:r>
            <a:r>
              <a:rPr lang="en-US" altLang="ja-JP" dirty="0" smtClean="0"/>
              <a:t>API</a:t>
            </a:r>
            <a:r>
              <a:rPr lang="ja-JP" altLang="en-US" dirty="0" smtClean="0"/>
              <a:t>でも、データ検索・取得コマンドのレスポンスに</a:t>
            </a:r>
            <a:r>
              <a:rPr lang="en-US" altLang="ja-JP" dirty="0" smtClean="0"/>
              <a:t>RDF/XML</a:t>
            </a:r>
            <a:r>
              <a:rPr lang="ja-JP" altLang="en-US" dirty="0" err="1" smtClean="0"/>
              <a:t>、</a:t>
            </a:r>
            <a:r>
              <a:rPr lang="en-US" altLang="ja-JP" dirty="0" smtClean="0"/>
              <a:t>RDF/JSON</a:t>
            </a:r>
            <a:r>
              <a:rPr lang="ja-JP" altLang="en-US" dirty="0" smtClean="0"/>
              <a:t>等を利用</a:t>
            </a:r>
            <a:r>
              <a:rPr lang="ja-JP" altLang="en-US" dirty="0"/>
              <a:t>して</a:t>
            </a:r>
            <a:r>
              <a:rPr lang="ja-JP" altLang="en-US" dirty="0" smtClean="0"/>
              <a:t>いる。これは、</a:t>
            </a:r>
            <a:r>
              <a:rPr lang="en-US" altLang="ja-JP" dirty="0" smtClean="0"/>
              <a:t>RDF</a:t>
            </a:r>
            <a:r>
              <a:rPr lang="ja-JP" altLang="en-US" dirty="0"/>
              <a:t>モデルに</a:t>
            </a:r>
            <a:r>
              <a:rPr lang="ja-JP" altLang="en-US" dirty="0" smtClean="0"/>
              <a:t>基づくデータとの互換性を保つためである。</a:t>
            </a:r>
          </a:p>
          <a:p>
            <a:pPr lvl="1"/>
            <a:r>
              <a:rPr lang="en-US" altLang="ja-JP" dirty="0" smtClean="0"/>
              <a:t>Streams API</a:t>
            </a:r>
            <a:r>
              <a:rPr lang="ja-JP" altLang="en-US" dirty="0" smtClean="0"/>
              <a:t>に対応することにより、リアルタイムデータの送受信にも対応している。</a:t>
            </a:r>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7" name="コンテンツ プレースホルダ 10"/>
          <p:cNvGraphicFramePr>
            <a:graphicFrameLocks/>
          </p:cNvGraphicFramePr>
          <p:nvPr>
            <p:extLst>
              <p:ext uri="{D42A27DB-BD31-4B8C-83A1-F6EECF244321}">
                <p14:modId xmlns:p14="http://schemas.microsoft.com/office/powerpoint/2010/main" val="2334963513"/>
              </p:ext>
            </p:extLst>
          </p:nvPr>
        </p:nvGraphicFramePr>
        <p:xfrm>
          <a:off x="908212" y="2481694"/>
          <a:ext cx="8581292" cy="3680995"/>
        </p:xfrm>
        <a:graphic>
          <a:graphicData uri="http://schemas.openxmlformats.org/drawingml/2006/table">
            <a:tbl>
              <a:tblPr firstRow="1" bandRow="1">
                <a:tableStyleId>{5C22544A-7EE6-4342-B048-85BDC9FD1C3A}</a:tableStyleId>
              </a:tblPr>
              <a:tblGrid>
                <a:gridCol w="214287"/>
                <a:gridCol w="2505135"/>
                <a:gridCol w="5861870"/>
              </a:tblGrid>
              <a:tr h="138495">
                <a:tc gridSpan="2">
                  <a:txBody>
                    <a:bodyPr/>
                    <a:lstStyle/>
                    <a:p>
                      <a:r>
                        <a:rPr kumimoji="1" lang="ja-JP" altLang="en-US" sz="1100" dirty="0" smtClean="0"/>
                        <a:t>機能名</a:t>
                      </a:r>
                      <a:endParaRPr kumimoji="1" lang="ja-JP" altLang="en-US" sz="11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a:txBody>
                    <a:bodyPr/>
                    <a:lstStyle/>
                    <a:p>
                      <a:r>
                        <a:rPr kumimoji="1" lang="ja-JP" altLang="en-US" sz="1100" dirty="0" smtClean="0"/>
                        <a:t>概要</a:t>
                      </a:r>
                      <a:endParaRPr kumimoji="1" lang="ja-JP" altLang="en-US" sz="1100" dirty="0">
                        <a:latin typeface="メイリオ" pitchFamily="50" charset="-128"/>
                        <a:ea typeface="メイリオ" pitchFamily="50" charset="-128"/>
                        <a:cs typeface="メイリオ" pitchFamily="50" charset="-128"/>
                      </a:endParaRPr>
                    </a:p>
                  </a:txBody>
                  <a:tcPr marL="64207" marR="64207" marT="32095" marB="32095"/>
                </a:tc>
              </a:tr>
              <a:tr h="148977">
                <a:tc gridSpan="3">
                  <a:txBody>
                    <a:bodyPr/>
                    <a:lstStyle/>
                    <a:p>
                      <a:r>
                        <a:rPr kumimoji="1" lang="en-US" altLang="ja-JP" sz="1200" dirty="0" smtClean="0"/>
                        <a:t>SPARQL</a:t>
                      </a:r>
                      <a:r>
                        <a:rPr kumimoji="1" lang="ja-JP" altLang="en-US" sz="1200" dirty="0" smtClean="0"/>
                        <a:t>ベースの</a:t>
                      </a:r>
                      <a:r>
                        <a:rPr kumimoji="1" lang="en-US" altLang="ja-JP" sz="1200" dirty="0" smtClean="0"/>
                        <a:t>API</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hMerge="1">
                  <a:txBody>
                    <a:bodyPr/>
                    <a:lstStyle/>
                    <a:p>
                      <a:endParaRPr kumimoji="1" lang="ja-JP" altLang="en-US"/>
                    </a:p>
                  </a:txBody>
                  <a:tcPr/>
                </a:tc>
              </a:tr>
              <a:tr h="148977">
                <a:tc>
                  <a:txBody>
                    <a:bodyPr/>
                    <a:lstStyle/>
                    <a:p>
                      <a:endParaRPr lang="ja-JP" altLang="en-US" sz="200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SPARQL-based</a:t>
                      </a:r>
                      <a:r>
                        <a:rPr kumimoji="1" lang="en-US" altLang="ja-JP" sz="1200" baseline="0" dirty="0" smtClean="0"/>
                        <a:t> Command</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SPARQL 1.1</a:t>
                      </a:r>
                      <a:r>
                        <a:rPr kumimoji="1" lang="ja-JP" altLang="en-US" sz="1200" dirty="0" smtClean="0"/>
                        <a:t>準拠のデータ操作</a:t>
                      </a:r>
                      <a:r>
                        <a:rPr kumimoji="1" lang="en-US" altLang="ja-JP" sz="1200" dirty="0" smtClean="0"/>
                        <a:t>API</a:t>
                      </a:r>
                      <a:r>
                        <a:rPr kumimoji="1" lang="ja-JP" altLang="en-US" sz="1200" dirty="0" err="1" smtClean="0"/>
                        <a:t>を提</a:t>
                      </a:r>
                      <a:r>
                        <a:rPr kumimoji="1" lang="ja-JP" altLang="en-US" sz="1200" dirty="0" smtClean="0"/>
                        <a:t>供する。</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r h="148977">
                <a:tc gridSpan="3">
                  <a:txBody>
                    <a:bodyPr/>
                    <a:lstStyle/>
                    <a:p>
                      <a:r>
                        <a:rPr kumimoji="1" lang="en-US" altLang="ja-JP" sz="1200" dirty="0" smtClean="0"/>
                        <a:t>REST</a:t>
                      </a:r>
                      <a:r>
                        <a:rPr kumimoji="1" lang="ja-JP" altLang="en-US" sz="1200" dirty="0" smtClean="0"/>
                        <a:t>ベースの</a:t>
                      </a:r>
                      <a:r>
                        <a:rPr kumimoji="1" lang="en-US" altLang="ja-JP" sz="1200" dirty="0" smtClean="0"/>
                        <a:t>API</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hMerge="1">
                  <a:txBody>
                    <a:bodyPr/>
                    <a:lstStyle/>
                    <a:p>
                      <a:endParaRPr kumimoji="1" lang="ja-JP" altLang="en-US"/>
                    </a:p>
                  </a:txBody>
                  <a:tcPr/>
                </a:tc>
                <a:tc hMerge="1">
                  <a:txBody>
                    <a:bodyPr/>
                    <a:lstStyle/>
                    <a:p>
                      <a:endParaRPr kumimoji="1" lang="ja-JP" altLang="en-US"/>
                    </a:p>
                  </a:txBody>
                  <a:tcPr/>
                </a:tc>
              </a:tr>
              <a:tr h="358629">
                <a:tc rowSpan="7">
                  <a:txBody>
                    <a:bodyPr/>
                    <a:lstStyle/>
                    <a:p>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Traceability/</a:t>
                      </a:r>
                      <a:r>
                        <a:rPr kumimoji="1" lang="en-US" altLang="ja-JP" sz="1200" dirty="0" err="1" smtClean="0"/>
                        <a:t>Realtime</a:t>
                      </a:r>
                      <a:r>
                        <a:rPr kumimoji="1" lang="en-US" altLang="ja-JP" sz="1200" dirty="0" smtClean="0"/>
                        <a:t> Data Management Command</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200" dirty="0" smtClean="0"/>
                        <a:t>トレースフォワード・トレースバックを含む、トレーサビリティに代表されるイベントを管理する機能</a:t>
                      </a:r>
                      <a:r>
                        <a:rPr kumimoji="1" lang="en-US" altLang="ja-JP" sz="1200" dirty="0" smtClean="0"/>
                        <a:t>｡</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en-US" altLang="ja-JP" sz="1000" dirty="0" smtClean="0"/>
                    </a:p>
                  </a:txBody>
                  <a:tcPr marL="69558" marR="69558" marT="32095" marB="32095"/>
                </a:tc>
                <a:tc>
                  <a:txBody>
                    <a:bodyPr/>
                    <a:lstStyle/>
                    <a:p>
                      <a:r>
                        <a:rPr kumimoji="1" lang="en-US" altLang="ja-JP" sz="1200" dirty="0" smtClean="0"/>
                        <a:t>Geographical Data Management Command</a:t>
                      </a:r>
                      <a:endParaRPr kumimoji="1" lang="en-US" altLang="ja-JP" sz="1200" dirty="0" smtClean="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GIS</a:t>
                      </a:r>
                      <a:r>
                        <a:rPr kumimoji="1" lang="ja-JP" altLang="en-US" sz="1200" dirty="0" smtClean="0"/>
                        <a:t>等地理情報処理を必要とするデータ検索・取得・操作機能。</a:t>
                      </a:r>
                      <a:endParaRPr kumimoji="1" lang="ja-JP" altLang="en-US" sz="1200" dirty="0" smtClean="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en-US" altLang="ja-JP" sz="1200" dirty="0" smtClean="0"/>
                        <a:t>Notification Management Command</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200" dirty="0" smtClean="0"/>
                        <a:t>データの登録・更新をトリガとしてデータ利用者のシステムにコールバックする（</a:t>
                      </a:r>
                      <a:r>
                        <a:rPr kumimoji="1" lang="en-US" altLang="ja-JP" sz="1200" dirty="0" smtClean="0"/>
                        <a:t>Notification</a:t>
                      </a:r>
                      <a:r>
                        <a:rPr kumimoji="1" lang="ja-JP" altLang="en-US" sz="1200" dirty="0" smtClean="0"/>
                        <a:t>）仕組み。</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r h="358629">
                <a:tc vMerge="1">
                  <a:txBody>
                    <a:bodyPr/>
                    <a:lstStyle/>
                    <a:p>
                      <a:endParaRPr kumimoji="1" lang="ja-JP" altLang="en-US" sz="1000" dirty="0"/>
                    </a:p>
                  </a:txBody>
                  <a:tcPr marL="69558" marR="69558" marT="32095" marB="32095"/>
                </a:tc>
                <a:tc>
                  <a:txBody>
                    <a:bodyPr/>
                    <a:lstStyle/>
                    <a:p>
                      <a:r>
                        <a:rPr kumimoji="1" lang="en-US" altLang="ja-JP" sz="1200" dirty="0" smtClean="0">
                          <a:solidFill>
                            <a:srgbClr val="FF0000"/>
                          </a:solidFill>
                        </a:rPr>
                        <a:t>Security Management Command</a:t>
                      </a:r>
                      <a:endParaRPr kumimoji="1" lang="ja-JP" altLang="en-US" sz="1200" dirty="0">
                        <a:solidFill>
                          <a:srgbClr val="FF0000"/>
                        </a:solidFill>
                        <a:latin typeface="メイリオ" pitchFamily="50" charset="-128"/>
                        <a:ea typeface="メイリオ" pitchFamily="50" charset="-128"/>
                        <a:cs typeface="メイリオ" pitchFamily="50" charset="-128"/>
                      </a:endParaRPr>
                    </a:p>
                  </a:txBody>
                  <a:tcPr marL="64207" marR="64207" marT="32095" marB="32095">
                    <a:solidFill>
                      <a:schemeClr val="accent2">
                        <a:lumMod val="20000"/>
                        <a:lumOff val="80000"/>
                      </a:schemeClr>
                    </a:solidFill>
                  </a:tcPr>
                </a:tc>
                <a:tc>
                  <a:txBody>
                    <a:bodyPr/>
                    <a:lstStyle/>
                    <a:p>
                      <a:r>
                        <a:rPr kumimoji="1" lang="ja-JP" altLang="en-US" sz="1200" dirty="0" smtClean="0">
                          <a:solidFill>
                            <a:srgbClr val="FF0000"/>
                          </a:solidFill>
                        </a:rPr>
                        <a:t>ユーザ・グループの管理と、データのアクセスルールに関する機能。</a:t>
                      </a:r>
                      <a:endParaRPr kumimoji="1" lang="ja-JP" altLang="en-US" sz="1200" dirty="0">
                        <a:solidFill>
                          <a:srgbClr val="FF0000"/>
                        </a:solidFill>
                        <a:latin typeface="メイリオ" pitchFamily="50" charset="-128"/>
                        <a:ea typeface="メイリオ" pitchFamily="50" charset="-128"/>
                        <a:cs typeface="メイリオ" pitchFamily="50" charset="-128"/>
                      </a:endParaRPr>
                    </a:p>
                  </a:txBody>
                  <a:tcPr marL="64207" marR="64207" marT="32095" marB="32095">
                    <a:solidFill>
                      <a:schemeClr val="accent2">
                        <a:lumMod val="20000"/>
                        <a:lumOff val="80000"/>
                      </a:schemeClr>
                    </a:solidFill>
                  </a:tcPr>
                </a:tc>
              </a:tr>
              <a:tr h="253803">
                <a:tc vMerge="1">
                  <a:txBody>
                    <a:bodyPr/>
                    <a:lstStyle/>
                    <a:p>
                      <a:endParaRPr kumimoji="1" lang="ja-JP" altLang="en-US" sz="1000" dirty="0"/>
                    </a:p>
                  </a:txBody>
                  <a:tcPr marL="69558" marR="69558" marT="32095" marB="32095"/>
                </a:tc>
                <a:tc>
                  <a:txBody>
                    <a:bodyPr/>
                    <a:lstStyle/>
                    <a:p>
                      <a:r>
                        <a:rPr kumimoji="1" lang="en-US" altLang="ja-JP" sz="1200" dirty="0" smtClean="0"/>
                        <a:t>Vocabulary Management Command</a:t>
                      </a:r>
                    </a:p>
                    <a:p>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ja-JP" altLang="en-US" sz="1200" dirty="0" smtClean="0"/>
                        <a:t>ボキャブラリ情報の登録・検索・取得に関する機能。</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fr-FR" altLang="ja-JP" sz="1200" dirty="0" smtClean="0"/>
                        <a:t>Triple Management Command</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RDF</a:t>
                      </a:r>
                      <a:r>
                        <a:rPr kumimoji="1" lang="ja-JP" altLang="en-US" sz="1200" dirty="0" smtClean="0"/>
                        <a:t>モデルの主語・述語・目的語からなる基本データの登録・検索・取得に関する機能。</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r h="253803">
                <a:tc vMerge="1">
                  <a:txBody>
                    <a:bodyPr/>
                    <a:lstStyle/>
                    <a:p>
                      <a:endParaRPr kumimoji="1" lang="ja-JP" altLang="en-US" sz="1000" dirty="0"/>
                    </a:p>
                  </a:txBody>
                  <a:tcPr marL="69558" marR="69558" marT="32095" marB="32095"/>
                </a:tc>
                <a:tc>
                  <a:txBody>
                    <a:bodyPr/>
                    <a:lstStyle/>
                    <a:p>
                      <a:r>
                        <a:rPr kumimoji="1" lang="en-US" altLang="ja-JP" sz="1200" dirty="0" smtClean="0"/>
                        <a:t>Identification Resolution Command</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c>
                  <a:txBody>
                    <a:bodyPr/>
                    <a:lstStyle/>
                    <a:p>
                      <a:r>
                        <a:rPr kumimoji="1" lang="en-US" altLang="ja-JP" sz="1200" dirty="0" smtClean="0"/>
                        <a:t>ID</a:t>
                      </a:r>
                      <a:r>
                        <a:rPr kumimoji="1" lang="ja-JP" altLang="en-US" sz="1200" dirty="0" smtClean="0"/>
                        <a:t>をキーとしてデータを登録・検索する機能。</a:t>
                      </a:r>
                      <a:endParaRPr kumimoji="1" lang="ja-JP" altLang="en-US" sz="1200" dirty="0">
                        <a:latin typeface="メイリオ" pitchFamily="50" charset="-128"/>
                        <a:ea typeface="メイリオ" pitchFamily="50" charset="-128"/>
                        <a:cs typeface="メイリオ" pitchFamily="50" charset="-128"/>
                      </a:endParaRPr>
                    </a:p>
                  </a:txBody>
                  <a:tcPr marL="64207" marR="64207" marT="32095" marB="32095"/>
                </a:tc>
              </a:tr>
            </a:tbl>
          </a:graphicData>
        </a:graphic>
      </p:graphicFrame>
    </p:spTree>
    <p:extLst>
      <p:ext uri="{BB962C8B-B14F-4D97-AF65-F5344CB8AC3E}">
        <p14:creationId xmlns:p14="http://schemas.microsoft.com/office/powerpoint/2010/main" val="3601524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ja-JP" altLang="en-US" smtClean="0"/>
              <a:t>外部仕様書に</a:t>
            </a:r>
            <a:r>
              <a:rPr lang="en-US" altLang="ja-JP" smtClean="0"/>
              <a:t>Security Management Command</a:t>
            </a:r>
            <a:r>
              <a:rPr lang="ja-JP" altLang="en-US" smtClean="0"/>
              <a:t>が必要である理由</a:t>
            </a:r>
            <a:endParaRPr lang="ja-JP" altLang="en-US" dirty="0"/>
          </a:p>
        </p:txBody>
      </p:sp>
      <p:sp>
        <p:nvSpPr>
          <p:cNvPr id="6" name="コンテンツ プレースホルダー 5"/>
          <p:cNvSpPr>
            <a:spLocks noGrp="1"/>
          </p:cNvSpPr>
          <p:nvPr>
            <p:ph idx="1"/>
          </p:nvPr>
        </p:nvSpPr>
        <p:spPr/>
        <p:txBody>
          <a:bodyPr/>
          <a:lstStyle/>
          <a:p>
            <a:r>
              <a:rPr lang="ja-JP" altLang="en-US" dirty="0" smtClean="0"/>
              <a:t>オープンデータであっても、作成・閲覧・更新・削除（</a:t>
            </a:r>
            <a:r>
              <a:rPr lang="en-US" altLang="ja-JP" dirty="0" smtClean="0"/>
              <a:t>CRUD</a:t>
            </a:r>
            <a:r>
              <a:rPr lang="ja-JP" altLang="en-US" dirty="0" smtClean="0"/>
              <a:t>）の全てが許可されているとは限らないから。</a:t>
            </a:r>
          </a:p>
          <a:p>
            <a:pPr lvl="1"/>
            <a:r>
              <a:rPr lang="ja-JP" altLang="en-US" dirty="0" smtClean="0"/>
              <a:t>対象ユーザを限定すべき作成・更新・削除の各操作を、</a:t>
            </a:r>
            <a:r>
              <a:rPr lang="en-US" altLang="ja-JP" dirty="0" smtClean="0"/>
              <a:t>API</a:t>
            </a:r>
            <a:r>
              <a:rPr lang="ja-JP" altLang="en-US" dirty="0" smtClean="0"/>
              <a:t>経由で行う可能性がある。</a:t>
            </a:r>
          </a:p>
          <a:p>
            <a:pPr lvl="2"/>
            <a:r>
              <a:rPr lang="ja-JP" altLang="en-US" dirty="0" smtClean="0"/>
              <a:t>特にリアルタイムデータについては、</a:t>
            </a:r>
            <a:r>
              <a:rPr lang="en-US" altLang="ja-JP" dirty="0" smtClean="0"/>
              <a:t>API</a:t>
            </a:r>
            <a:r>
              <a:rPr lang="ja-JP" altLang="en-US" dirty="0" smtClean="0"/>
              <a:t>経由で更新する要求がある。</a:t>
            </a:r>
          </a:p>
          <a:p>
            <a:pPr lvl="1"/>
            <a:r>
              <a:rPr lang="ja-JP" altLang="en-US" dirty="0" smtClean="0"/>
              <a:t>閲覧においても、データの所在を示すが非公開にするケースがある。</a:t>
            </a:r>
          </a:p>
          <a:p>
            <a:pPr lvl="2"/>
            <a:r>
              <a:rPr lang="ja-JP" altLang="en-US" dirty="0" smtClean="0"/>
              <a:t>公開前の確認段階にあるデータや、現時点ではオープンデータ化されていないデータなど。</a:t>
            </a:r>
          </a:p>
          <a:p>
            <a:pPr lvl="2"/>
            <a:r>
              <a:rPr lang="en-US" altLang="ja-JP" dirty="0" smtClean="0"/>
              <a:t>data.gov</a:t>
            </a:r>
            <a:r>
              <a:rPr lang="ja-JP" altLang="en-US" dirty="0" smtClean="0"/>
              <a:t>などにも、非公開のデータがある。</a:t>
            </a:r>
          </a:p>
          <a:p>
            <a:pPr lvl="2"/>
            <a:r>
              <a:rPr lang="ja-JP" altLang="en-US" dirty="0" smtClean="0"/>
              <a:t>データカタログサイトを提供するソフトウェアである</a:t>
            </a:r>
            <a:r>
              <a:rPr lang="en-US" altLang="ja-JP" dirty="0" smtClean="0"/>
              <a:t>CKAN</a:t>
            </a:r>
            <a:r>
              <a:rPr lang="ja-JP" altLang="en-US" dirty="0" smtClean="0"/>
              <a:t>には、組織の</a:t>
            </a:r>
            <a:r>
              <a:rPr lang="en-US" altLang="ja-JP" dirty="0" smtClean="0"/>
              <a:t>admin</a:t>
            </a:r>
            <a:r>
              <a:rPr lang="ja-JP" altLang="en-US" dirty="0" smtClean="0"/>
              <a:t>が、データセットを公開にするか否かを設定できるようになっている。これは、上記のような要望に応えるためであろう。</a:t>
            </a:r>
          </a:p>
          <a:p>
            <a:pPr lvl="2"/>
            <a:endParaRPr lang="ja-JP" altLang="en-US"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7</a:t>
            </a:fld>
            <a:endParaRPr lang="en-US" altLang="ja-JP"/>
          </a:p>
        </p:txBody>
      </p:sp>
    </p:spTree>
    <p:extLst>
      <p:ext uri="{BB962C8B-B14F-4D97-AF65-F5344CB8AC3E}">
        <p14:creationId xmlns:p14="http://schemas.microsoft.com/office/powerpoint/2010/main" val="2721160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Security Management Command</a:t>
            </a:r>
            <a:r>
              <a:rPr kumimoji="1" lang="ja-JP" altLang="en-US" dirty="0" err="1" smtClean="0"/>
              <a:t>への</a:t>
            </a:r>
            <a:r>
              <a:rPr kumimoji="1" lang="ja-JP" altLang="en-US" dirty="0" smtClean="0"/>
              <a:t>要求</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457200" indent="-457200">
              <a:buFont typeface="+mj-lt"/>
              <a:buAutoNum type="arabicPeriod"/>
            </a:pPr>
            <a:r>
              <a:rPr lang="ja-JP" altLang="en-US" dirty="0" smtClean="0"/>
              <a:t>アクセス制限を課す</a:t>
            </a:r>
            <a:r>
              <a:rPr kumimoji="1" lang="ja-JP" altLang="en-US" dirty="0" smtClean="0"/>
              <a:t>データとそうでないデータの同一視</a:t>
            </a:r>
          </a:p>
          <a:p>
            <a:pPr lvl="1"/>
            <a:r>
              <a:rPr kumimoji="1" lang="ja-JP" altLang="en-US" dirty="0" smtClean="0"/>
              <a:t>運用に伴って、当初設定していたアクセス制限が解除されるケースが考えられる。</a:t>
            </a:r>
            <a:br>
              <a:rPr kumimoji="1" lang="ja-JP" altLang="en-US" dirty="0" smtClean="0"/>
            </a:br>
            <a:r>
              <a:rPr kumimoji="1" lang="ja-JP" altLang="en-US" dirty="0" smtClean="0"/>
              <a:t>その際に、設定を変更するだけで移行できるようにすることが望ましい。</a:t>
            </a:r>
          </a:p>
          <a:p>
            <a:pPr marL="457200" indent="-457200">
              <a:buFont typeface="+mj-lt"/>
              <a:buAutoNum type="arabicPeriod"/>
            </a:pPr>
            <a:r>
              <a:rPr kumimoji="1" lang="ja-JP" altLang="en-US" dirty="0" smtClean="0"/>
              <a:t>機能の簡素化</a:t>
            </a:r>
          </a:p>
          <a:p>
            <a:pPr lvl="1"/>
            <a:r>
              <a:rPr kumimoji="1" lang="ja-JP" altLang="en-US" dirty="0" smtClean="0"/>
              <a:t>実装を容易にするために、機能を簡素化した方がよい。</a:t>
            </a:r>
          </a:p>
          <a:p>
            <a:pPr lvl="2"/>
            <a:r>
              <a:rPr lang="ja-JP" altLang="en-US" dirty="0"/>
              <a:t>昨今</a:t>
            </a:r>
            <a:r>
              <a:rPr lang="ja-JP" altLang="en-US" dirty="0" smtClean="0"/>
              <a:t>のマシンスペックを見ると、ルールを複雑化して記述量を減らすよりも、量は多くてもルールを単純化した方が実装しやすい。</a:t>
            </a:r>
            <a:endParaRPr kumimoji="1" lang="ja-JP" altLang="en-US" dirty="0" smtClean="0"/>
          </a:p>
          <a:p>
            <a:pPr lvl="1"/>
            <a:r>
              <a:rPr lang="ja-JP" altLang="en-US" dirty="0"/>
              <a:t>アクセス制</a:t>
            </a:r>
            <a:r>
              <a:rPr lang="ja-JP" altLang="en-US" dirty="0" smtClean="0"/>
              <a:t>御対象の粒度</a:t>
            </a:r>
            <a:r>
              <a:rPr kumimoji="1" lang="ja-JP" altLang="en-US" dirty="0" smtClean="0"/>
              <a:t>は、同種のデータの集合程度で</a:t>
            </a:r>
            <a:r>
              <a:rPr lang="ja-JP" altLang="en-US" dirty="0" smtClean="0"/>
              <a:t>よい</a:t>
            </a:r>
            <a:r>
              <a:rPr kumimoji="1" lang="ja-JP" altLang="en-US" dirty="0" smtClean="0"/>
              <a:t>。</a:t>
            </a:r>
          </a:p>
          <a:p>
            <a:pPr lvl="2"/>
            <a:r>
              <a:rPr lang="ja-JP" altLang="en-US" dirty="0"/>
              <a:t>データの提供者</a:t>
            </a:r>
            <a:r>
              <a:rPr lang="ja-JP" altLang="en-US" dirty="0" smtClean="0"/>
              <a:t>は、基本的に、同じアクセス制御記述に準拠するべき、ある粒度のデータの組を提供する。</a:t>
            </a:r>
          </a:p>
          <a:p>
            <a:pPr lvl="2"/>
            <a:r>
              <a:rPr lang="ja-JP" altLang="en-US" dirty="0" smtClean="0"/>
              <a:t>個々のデータ、あるいは個々の属性に対するアクセス制御が必要なシーンは非常に少ない。</a:t>
            </a:r>
          </a:p>
          <a:p>
            <a:pPr marL="457200" indent="-457200">
              <a:buFont typeface="+mj-lt"/>
              <a:buAutoNum type="arabicPeriod"/>
            </a:pPr>
            <a:r>
              <a:rPr kumimoji="1" lang="en-US" altLang="ja-JP" dirty="0" smtClean="0"/>
              <a:t>2</a:t>
            </a:r>
            <a:r>
              <a:rPr kumimoji="1" lang="ja-JP" altLang="en-US" dirty="0" smtClean="0"/>
              <a:t>種類のアクセス制御の記述形式に対応</a:t>
            </a:r>
          </a:p>
          <a:p>
            <a:pPr lvl="1"/>
            <a:r>
              <a:rPr lang="ja-JP" altLang="en-US" dirty="0"/>
              <a:t>ホワイトリスト</a:t>
            </a:r>
            <a:r>
              <a:rPr lang="ja-JP" altLang="en-US" dirty="0" smtClean="0"/>
              <a:t>形式</a:t>
            </a:r>
          </a:p>
          <a:p>
            <a:pPr lvl="2"/>
            <a:r>
              <a:rPr lang="ja-JP" altLang="en-US" dirty="0" smtClean="0"/>
              <a:t>アクセスを許可するユーザと操作を記載する。記載されているユーザのみ、アクセスできる。</a:t>
            </a:r>
          </a:p>
          <a:p>
            <a:pPr lvl="1"/>
            <a:r>
              <a:rPr kumimoji="1" lang="ja-JP" altLang="en-US" dirty="0" smtClean="0"/>
              <a:t>ブラックリスト形式</a:t>
            </a:r>
          </a:p>
          <a:p>
            <a:pPr lvl="2"/>
            <a:r>
              <a:rPr lang="ja-JP" altLang="en-US" dirty="0"/>
              <a:t>アクセス</a:t>
            </a:r>
            <a:r>
              <a:rPr lang="ja-JP" altLang="en-US" dirty="0" smtClean="0"/>
              <a:t>を禁止する</a:t>
            </a:r>
            <a:r>
              <a:rPr lang="ja-JP" altLang="en-US" dirty="0"/>
              <a:t>ユーザと操作</a:t>
            </a:r>
            <a:r>
              <a:rPr lang="ja-JP" altLang="en-US" dirty="0" smtClean="0"/>
              <a:t>を</a:t>
            </a:r>
            <a:r>
              <a:rPr lang="ja-JP" altLang="en-US" dirty="0"/>
              <a:t>記載する。記載されて</a:t>
            </a:r>
            <a:r>
              <a:rPr lang="ja-JP" altLang="en-US" dirty="0" smtClean="0"/>
              <a:t>いるユーザのみ、アクセス</a:t>
            </a:r>
            <a:r>
              <a:rPr lang="ja-JP" altLang="en-US" dirty="0"/>
              <a:t>できない</a:t>
            </a:r>
            <a:r>
              <a:rPr lang="ja-JP" altLang="en-US" dirty="0" smtClean="0"/>
              <a:t>。</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4120014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RDF</a:t>
            </a:r>
            <a:r>
              <a:rPr kumimoji="1" lang="ja-JP" altLang="en-US" dirty="0" smtClean="0"/>
              <a:t>に関するアクセス制御検討の現状</a:t>
            </a:r>
            <a:endParaRPr kumimoji="1" lang="ja-JP" altLang="en-US" dirty="0"/>
          </a:p>
        </p:txBody>
      </p:sp>
      <p:sp>
        <p:nvSpPr>
          <p:cNvPr id="3" name="コンテンツ プレースホルダー 2"/>
          <p:cNvSpPr>
            <a:spLocks noGrp="1"/>
          </p:cNvSpPr>
          <p:nvPr>
            <p:ph idx="1"/>
          </p:nvPr>
        </p:nvSpPr>
        <p:spPr/>
        <p:txBody>
          <a:bodyPr/>
          <a:lstStyle/>
          <a:p>
            <a:r>
              <a:rPr lang="ja-JP" altLang="en-US" dirty="0"/>
              <a:t>現時点で</a:t>
            </a:r>
            <a:r>
              <a:rPr lang="ja-JP" altLang="en-US" dirty="0" smtClean="0"/>
              <a:t>は、</a:t>
            </a:r>
            <a:r>
              <a:rPr lang="en-US" altLang="ja-JP" dirty="0" smtClean="0"/>
              <a:t>W3C</a:t>
            </a:r>
            <a:r>
              <a:rPr lang="ja-JP" altLang="en-US" dirty="0" smtClean="0"/>
              <a:t>のワーキンググループ等でアクセス制御の検討がなされているが、標準化には至っていない。</a:t>
            </a:r>
          </a:p>
          <a:p>
            <a:pPr lvl="1"/>
            <a:r>
              <a:rPr kumimoji="1" lang="en-US" altLang="ja-JP" dirty="0" smtClean="0"/>
              <a:t>W3C Web Access Control </a:t>
            </a:r>
            <a:r>
              <a:rPr kumimoji="1" lang="en-US" altLang="ja-JP" baseline="30000" dirty="0" smtClean="0"/>
              <a:t>(*1)</a:t>
            </a:r>
          </a:p>
          <a:p>
            <a:pPr lvl="2"/>
            <a:r>
              <a:rPr lang="en-US" altLang="ja-JP" dirty="0"/>
              <a:t>RDF</a:t>
            </a:r>
            <a:r>
              <a:rPr lang="ja-JP" altLang="en-US" dirty="0"/>
              <a:t>ファイルへのアクセスコントロールを</a:t>
            </a:r>
            <a:r>
              <a:rPr lang="ja-JP" altLang="en-US" dirty="0" smtClean="0"/>
              <a:t>記述するためのボキャブラリを規定。</a:t>
            </a:r>
          </a:p>
          <a:p>
            <a:pPr lvl="2"/>
            <a:r>
              <a:rPr lang="ja-JP" altLang="en-US" dirty="0" smtClean="0"/>
              <a:t>アクセスコントロール記述を分散できる。</a:t>
            </a:r>
            <a:endParaRPr lang="en-US" altLang="ja-JP" dirty="0" smtClean="0"/>
          </a:p>
          <a:p>
            <a:pPr lvl="2"/>
            <a:r>
              <a:rPr lang="ja-JP" altLang="en-US" dirty="0" smtClean="0"/>
              <a:t>記述例</a:t>
            </a:r>
          </a:p>
          <a:p>
            <a:pPr lvl="3"/>
            <a:r>
              <a:rPr lang="en-US" altLang="ja-JP" dirty="0" smtClean="0"/>
              <a:t>Group#1</a:t>
            </a:r>
            <a:r>
              <a:rPr lang="ja-JP" altLang="en-US" dirty="0" smtClean="0"/>
              <a:t>に属する人は、</a:t>
            </a:r>
            <a:r>
              <a:rPr lang="en-US" altLang="ja-JP" dirty="0" smtClean="0"/>
              <a:t>Data#1</a:t>
            </a:r>
            <a:r>
              <a:rPr lang="ja-JP" altLang="en-US" dirty="0" smtClean="0"/>
              <a:t>を閲覧できる。</a:t>
            </a:r>
            <a:r>
              <a:rPr lang="en-US" altLang="ja-JP" dirty="0"/>
              <a:t> </a:t>
            </a:r>
            <a:r>
              <a:rPr lang="en-US" altLang="ja-JP" dirty="0" smtClean="0"/>
              <a:t>Group#2</a:t>
            </a:r>
            <a:r>
              <a:rPr lang="ja-JP" altLang="en-US" dirty="0" smtClean="0"/>
              <a:t>に</a:t>
            </a:r>
            <a:r>
              <a:rPr lang="ja-JP" altLang="en-US" dirty="0"/>
              <a:t>属する人は、</a:t>
            </a:r>
            <a:r>
              <a:rPr lang="en-US" altLang="ja-JP" dirty="0"/>
              <a:t>Data#1</a:t>
            </a:r>
            <a:r>
              <a:rPr lang="ja-JP" altLang="en-US" dirty="0"/>
              <a:t>を</a:t>
            </a:r>
            <a:r>
              <a:rPr lang="ja-JP" altLang="en-US" dirty="0" smtClean="0"/>
              <a:t>閲覧・更新できる</a:t>
            </a:r>
            <a:r>
              <a:rPr lang="ja-JP" altLang="en-US" dirty="0"/>
              <a:t>。</a:t>
            </a:r>
            <a:endParaRPr lang="ja-JP" altLang="en-US" dirty="0" smtClean="0"/>
          </a:p>
          <a:p>
            <a:pPr lvl="2"/>
            <a:endParaRPr lang="ja-JP" altLang="en-US" dirty="0"/>
          </a:p>
          <a:p>
            <a:pPr lvl="2"/>
            <a:endParaRPr lang="ja-JP" altLang="en-US" dirty="0" smtClean="0"/>
          </a:p>
          <a:p>
            <a:pPr lvl="2"/>
            <a:endParaRPr lang="ja-JP" altLang="en-US" dirty="0" smtClean="0"/>
          </a:p>
          <a:p>
            <a:pPr lvl="2"/>
            <a:endParaRPr lang="ja-JP" altLang="en-US" dirty="0" smtClean="0"/>
          </a:p>
          <a:p>
            <a:pPr lvl="2"/>
            <a:endParaRPr lang="ja-JP" altLang="en-US" dirty="0"/>
          </a:p>
          <a:p>
            <a:pPr lvl="2"/>
            <a:endParaRPr lang="en-US" altLang="ja-JP" dirty="0" smtClean="0"/>
          </a:p>
          <a:p>
            <a:pPr lvl="2"/>
            <a:endParaRPr lang="en-US" altLang="ja-JP" dirty="0" smtClean="0"/>
          </a:p>
          <a:p>
            <a:pPr lvl="2"/>
            <a:r>
              <a:rPr lang="ja-JP" altLang="en-US" dirty="0" smtClean="0"/>
              <a:t>問題点</a:t>
            </a:r>
          </a:p>
          <a:p>
            <a:pPr lvl="3"/>
            <a:r>
              <a:rPr lang="ja-JP" altLang="en-US" dirty="0" smtClean="0"/>
              <a:t>ホワイトリストは記述できるが、ブラックリストは記述できない。（アクセスを禁止する記述ができない）</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5" name="テキスト ボックス 4"/>
          <p:cNvSpPr txBox="1"/>
          <p:nvPr/>
        </p:nvSpPr>
        <p:spPr>
          <a:xfrm>
            <a:off x="6070241" y="6320353"/>
            <a:ext cx="3851311" cy="276999"/>
          </a:xfrm>
          <a:prstGeom prst="rect">
            <a:avLst/>
          </a:prstGeom>
          <a:noFill/>
        </p:spPr>
        <p:txBody>
          <a:bodyPr wrap="none" rtlCol="0">
            <a:spAutoFit/>
          </a:bodyPr>
          <a:lstStyle/>
          <a:p>
            <a:pPr algn="l"/>
            <a:r>
              <a:rPr kumimoji="1" lang="en-US" altLang="ja-JP"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rPr>
              <a:t>(*1) http://www.w3.org/wiki/WebAccessControl</a:t>
            </a:r>
            <a:endParaRPr kumimoji="1" lang="ja-JP" altLang="en-US" sz="1200"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円/楕円 5"/>
          <p:cNvSpPr/>
          <p:nvPr/>
        </p:nvSpPr>
        <p:spPr bwMode="auto">
          <a:xfrm>
            <a:off x="1424608" y="3275955"/>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7" name="円/楕円 6"/>
          <p:cNvSpPr/>
          <p:nvPr/>
        </p:nvSpPr>
        <p:spPr bwMode="auto">
          <a:xfrm>
            <a:off x="3080792" y="3635995"/>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#Data1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8" name="カギ線コネクタ 7"/>
          <p:cNvCxnSpPr>
            <a:stCxn id="6" idx="4"/>
            <a:endCxn id="7" idx="2"/>
          </p:cNvCxnSpPr>
          <p:nvPr/>
        </p:nvCxnSpPr>
        <p:spPr bwMode="auto">
          <a:xfrm rot="16200000" flipH="1">
            <a:off x="2326965" y="3030699"/>
            <a:ext cx="211510"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14" name="円/楕円 13"/>
          <p:cNvSpPr/>
          <p:nvPr/>
        </p:nvSpPr>
        <p:spPr bwMode="auto">
          <a:xfrm>
            <a:off x="3080792" y="4068043"/>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Group#1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15" name="円/楕円 14"/>
          <p:cNvSpPr/>
          <p:nvPr/>
        </p:nvSpPr>
        <p:spPr bwMode="auto">
          <a:xfrm>
            <a:off x="3080792" y="4428083"/>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ＤＦＧ華康ゴシック体W5" pitchFamily="50" charset="-128"/>
              </a:rPr>
              <a:t>acl:Read</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16" name="カギ線コネクタ 15"/>
          <p:cNvCxnSpPr>
            <a:stCxn id="6" idx="4"/>
            <a:endCxn id="14" idx="2"/>
          </p:cNvCxnSpPr>
          <p:nvPr/>
        </p:nvCxnSpPr>
        <p:spPr bwMode="auto">
          <a:xfrm rot="16200000" flipH="1">
            <a:off x="2110941" y="3246723"/>
            <a:ext cx="643558"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19" name="カギ線コネクタ 18"/>
          <p:cNvCxnSpPr>
            <a:stCxn id="6" idx="4"/>
            <a:endCxn id="15" idx="2"/>
          </p:cNvCxnSpPr>
          <p:nvPr/>
        </p:nvCxnSpPr>
        <p:spPr bwMode="auto">
          <a:xfrm rot="16200000" flipH="1">
            <a:off x="1930921" y="3426743"/>
            <a:ext cx="1003598"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2" name="円/楕円 21"/>
          <p:cNvSpPr/>
          <p:nvPr/>
        </p:nvSpPr>
        <p:spPr bwMode="auto">
          <a:xfrm>
            <a:off x="4520952" y="3275955"/>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23" name="円/楕円 22"/>
          <p:cNvSpPr/>
          <p:nvPr/>
        </p:nvSpPr>
        <p:spPr bwMode="auto">
          <a:xfrm>
            <a:off x="6177136" y="3635995"/>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#Data1</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24" name="カギ線コネクタ 23"/>
          <p:cNvCxnSpPr>
            <a:stCxn id="22" idx="4"/>
            <a:endCxn id="23" idx="2"/>
          </p:cNvCxnSpPr>
          <p:nvPr/>
        </p:nvCxnSpPr>
        <p:spPr bwMode="auto">
          <a:xfrm rot="16200000" flipH="1">
            <a:off x="5423309" y="3030699"/>
            <a:ext cx="211510"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5" name="円/楕円 24"/>
          <p:cNvSpPr/>
          <p:nvPr/>
        </p:nvSpPr>
        <p:spPr bwMode="auto">
          <a:xfrm>
            <a:off x="6177136" y="4068043"/>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bg2"/>
                </a:solidFill>
                <a:effectLst/>
                <a:latin typeface="+mn-lt"/>
                <a:ea typeface="ＤＦＧ華康ゴシック体W5" pitchFamily="50" charset="-128"/>
              </a:rPr>
              <a:t>Group#2</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sp>
        <p:nvSpPr>
          <p:cNvPr id="26" name="円/楕円 25"/>
          <p:cNvSpPr/>
          <p:nvPr/>
        </p:nvSpPr>
        <p:spPr bwMode="auto">
          <a:xfrm>
            <a:off x="6177136" y="4428083"/>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ＤＦＧ華康ゴシック体W5" pitchFamily="50" charset="-128"/>
              </a:rPr>
              <a:t>acl:Read</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27" name="カギ線コネクタ 26"/>
          <p:cNvCxnSpPr>
            <a:stCxn id="22" idx="4"/>
            <a:endCxn id="25" idx="2"/>
          </p:cNvCxnSpPr>
          <p:nvPr/>
        </p:nvCxnSpPr>
        <p:spPr bwMode="auto">
          <a:xfrm rot="16200000" flipH="1">
            <a:off x="5207285" y="3246723"/>
            <a:ext cx="643558"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28" name="カギ線コネクタ 27"/>
          <p:cNvCxnSpPr>
            <a:stCxn id="22" idx="4"/>
            <a:endCxn id="26" idx="2"/>
          </p:cNvCxnSpPr>
          <p:nvPr/>
        </p:nvCxnSpPr>
        <p:spPr bwMode="auto">
          <a:xfrm rot="16200000" flipH="1">
            <a:off x="5027265" y="3426743"/>
            <a:ext cx="1003598"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9" name="円/楕円 28"/>
          <p:cNvSpPr/>
          <p:nvPr/>
        </p:nvSpPr>
        <p:spPr bwMode="auto">
          <a:xfrm>
            <a:off x="6177136" y="4788123"/>
            <a:ext cx="720080" cy="297061"/>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bg2"/>
                </a:solidFill>
                <a:effectLst/>
                <a:latin typeface="+mn-lt"/>
                <a:ea typeface="ＤＦＧ華康ゴシック体W5" pitchFamily="50" charset="-128"/>
              </a:rPr>
              <a:t>adl:Write</a:t>
            </a:r>
            <a:endParaRPr kumimoji="0" lang="ja-JP" altLang="en-US" sz="1200" b="0" i="0" u="none" strike="noStrike" cap="none" normalizeH="0" baseline="0" dirty="0" smtClean="0">
              <a:ln>
                <a:noFill/>
              </a:ln>
              <a:solidFill>
                <a:schemeClr val="bg2"/>
              </a:solidFill>
              <a:effectLst/>
              <a:latin typeface="+mn-lt"/>
              <a:ea typeface="ＤＦＧ華康ゴシック体W5" pitchFamily="50" charset="-128"/>
            </a:endParaRPr>
          </a:p>
        </p:txBody>
      </p:sp>
      <p:cxnSp>
        <p:nvCxnSpPr>
          <p:cNvPr id="30" name="カギ線コネクタ 29"/>
          <p:cNvCxnSpPr>
            <a:stCxn id="22" idx="4"/>
            <a:endCxn id="29" idx="2"/>
          </p:cNvCxnSpPr>
          <p:nvPr/>
        </p:nvCxnSpPr>
        <p:spPr bwMode="auto">
          <a:xfrm rot="16200000" flipH="1">
            <a:off x="4847245" y="3606763"/>
            <a:ext cx="1363638" cy="1296144"/>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39" name="テキスト ボックス 38"/>
          <p:cNvSpPr txBox="1"/>
          <p:nvPr/>
        </p:nvSpPr>
        <p:spPr>
          <a:xfrm>
            <a:off x="1784648" y="3501008"/>
            <a:ext cx="948465"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acl:accessTo</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1784648" y="4304129"/>
            <a:ext cx="763351"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acl:mode</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784648" y="3933056"/>
            <a:ext cx="1065228"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acl:agentClass</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4880992" y="3573016"/>
            <a:ext cx="948465"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acl:accessTo</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4880992" y="4376137"/>
            <a:ext cx="763351"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acl:mode</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4880992" y="4005064"/>
            <a:ext cx="1065228"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acl:agentClass</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4880992" y="4653136"/>
            <a:ext cx="763351" cy="276999"/>
          </a:xfrm>
          <a:prstGeom prst="rect">
            <a:avLst/>
          </a:prstGeom>
          <a:noFill/>
        </p:spPr>
        <p:txBody>
          <a:bodyPr wrap="none" rtlCol="0">
            <a:spAutoFit/>
          </a:bodyPr>
          <a:lstStyle/>
          <a:p>
            <a:pPr algn="l"/>
            <a:r>
              <a:rPr kumimoji="1" lang="en-US" altLang="ja-JP" sz="1200" dirty="0" err="1" smtClean="0">
                <a:solidFill>
                  <a:schemeClr val="bg2"/>
                </a:solidFill>
                <a:latin typeface="+mn-lt"/>
                <a:ea typeface="メイリオ" panose="020B0604030504040204" pitchFamily="50" charset="-128"/>
                <a:cs typeface="メイリオ" panose="020B0604030504040204" pitchFamily="50" charset="-128"/>
              </a:rPr>
              <a:t>acl:mode</a:t>
            </a:r>
            <a:endParaRPr kumimoji="1" lang="ja-JP" altLang="en-US" sz="1200" dirty="0" smtClean="0">
              <a:solidFill>
                <a:schemeClr val="bg2"/>
              </a:solidFill>
              <a:latin typeface="+mn-lt"/>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59947730"/>
      </p:ext>
    </p:extLst>
  </p:cSld>
  <p:clrMapOvr>
    <a:masterClrMapping/>
  </p:clrMapOvr>
</p:sld>
</file>

<file path=ppt/theme/theme1.xml><?xml version="1.0" encoding="utf-8"?>
<a:theme xmlns:a="http://schemas.openxmlformats.org/drawingml/2006/main" name="SUP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none" rtlCol="0">
        <a:spAutoFit/>
      </a:bodyPr>
      <a:lstStyle>
        <a:defPPr algn="l">
          <a:defRPr kumimoji="1" dirty="0" smtClean="0">
            <a:solidFill>
              <a:schemeClr val="bg2"/>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2990</Words>
  <Application>Microsoft Office PowerPoint</Application>
  <PresentationFormat>A4 210 x 297 mm</PresentationFormat>
  <Paragraphs>558</Paragraphs>
  <Slides>28</Slides>
  <Notes>0</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SUPERP</vt:lpstr>
      <vt:lpstr>オープンデータ流通推進コンソーシアム 情報流通連携基盤外部仕様書の 改訂案</vt:lpstr>
      <vt:lpstr>整備計画</vt:lpstr>
      <vt:lpstr>Agenda</vt:lpstr>
      <vt:lpstr>1. Security Management Commandの改訂案</vt:lpstr>
      <vt:lpstr>「情報流通連携基盤外部仕様書」の位置づけ</vt:lpstr>
      <vt:lpstr>外部仕様書のAPI規格</vt:lpstr>
      <vt:lpstr>外部仕様書にSecurity Management Commandが必要である理由</vt:lpstr>
      <vt:lpstr>Security Management Commandへの要求</vt:lpstr>
      <vt:lpstr>RDFに関するアクセス制御検討の現状</vt:lpstr>
      <vt:lpstr>RDFに関するアクセス制御検討の現状</vt:lpstr>
      <vt:lpstr>外部仕様書におけるアクセス制御の実現案</vt:lpstr>
      <vt:lpstr>アクセス制御の評価方法</vt:lpstr>
      <vt:lpstr>アクセス制御を記述するためのボキャブラリ案</vt:lpstr>
      <vt:lpstr>アクセス制御の記述例</vt:lpstr>
      <vt:lpstr>Security Management CommandのAPI案</vt:lpstr>
      <vt:lpstr>2. ボキャブラリ精査案</vt:lpstr>
      <vt:lpstr>外部仕様書に掲載している、広く用いられているボキャブラリ</vt:lpstr>
      <vt:lpstr>平成24年度版外部仕様書で追加したボキャブラリ</vt:lpstr>
      <vt:lpstr>ボキャブラリ精査の基本方針</vt:lpstr>
      <vt:lpstr>外部仕様書に記載するボキャブラリに関する規定</vt:lpstr>
      <vt:lpstr>ボキャブラリを定義・公開するときに必要なメタデータ案</vt:lpstr>
      <vt:lpstr>（参考）ボキャブラリ精査の進捗</vt:lpstr>
      <vt:lpstr>（参考）地物属性語彙</vt:lpstr>
      <vt:lpstr>（参考）医薬品関連語彙</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2013-01-10T00:12:03Z</dcterms:created>
  <dcterms:modified xsi:type="dcterms:W3CDTF">2014-02-12T15:55:26Z</dcterms:modified>
</cp:coreProperties>
</file>