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7"/>
  </p:notesMasterIdLst>
  <p:handoutMasterIdLst>
    <p:handoutMasterId r:id="rId8"/>
  </p:handoutMasterIdLst>
  <p:sldIdLst>
    <p:sldId id="257" r:id="rId2"/>
    <p:sldId id="266" r:id="rId3"/>
    <p:sldId id="268" r:id="rId4"/>
    <p:sldId id="269" r:id="rId5"/>
    <p:sldId id="264" r:id="rId6"/>
  </p:sldIdLst>
  <p:sldSz cx="9906000" cy="6858000" type="A4"/>
  <p:notesSz cx="6797675" cy="992663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216469E-EC6C-40AC-A117-E342A30599F9}">
          <p14:sldIdLst>
            <p14:sldId id="257"/>
            <p14:sldId id="266"/>
            <p14:sldId id="268"/>
            <p14:sldId id="269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FF"/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94" autoAdjust="0"/>
    <p:restoredTop sz="99566" autoAdjust="0"/>
  </p:normalViewPr>
  <p:slideViewPr>
    <p:cSldViewPr>
      <p:cViewPr varScale="1">
        <p:scale>
          <a:sx n="87" d="100"/>
          <a:sy n="87" d="100"/>
        </p:scale>
        <p:origin x="-852" y="-84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128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858" y="9433395"/>
            <a:ext cx="2942822" cy="493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9" tIns="47687" rIns="95369" bIns="47687" numCol="1" anchor="b" anchorCtr="0" compatLnSpc="1">
            <a:prstTxWarp prst="textNoShape">
              <a:avLst/>
            </a:prstTxWarp>
          </a:bodyPr>
          <a:lstStyle>
            <a:lvl1pPr algn="r" defTabSz="954233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2822" cy="49324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69" tIns="47687" rIns="95369" bIns="47687" numCol="1" anchor="ctr" anchorCtr="0" compatLnSpc="1">
            <a:prstTxWarp prst="textNoShape">
              <a:avLst/>
            </a:prstTxWarp>
          </a:bodyPr>
          <a:lstStyle>
            <a:lvl1pPr algn="l" defTabSz="95423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858" y="3"/>
            <a:ext cx="2942822" cy="49324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69" tIns="47687" rIns="95369" bIns="47687" numCol="1" anchor="ctr" anchorCtr="0" compatLnSpc="1">
            <a:prstTxWarp prst="textNoShape">
              <a:avLst/>
            </a:prstTxWarp>
          </a:bodyPr>
          <a:lstStyle>
            <a:lvl1pPr algn="r" defTabSz="95423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8025" y="742950"/>
            <a:ext cx="538162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73" y="4715160"/>
            <a:ext cx="4982732" cy="446852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69" tIns="47687" rIns="95369" bIns="476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3395"/>
            <a:ext cx="2942822" cy="49324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69" tIns="47687" rIns="95369" bIns="47687" numCol="1" anchor="b" anchorCtr="0" compatLnSpc="1">
            <a:prstTxWarp prst="textNoShape">
              <a:avLst/>
            </a:prstTxWarp>
          </a:bodyPr>
          <a:lstStyle>
            <a:lvl1pPr algn="l" defTabSz="95423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858" y="9433395"/>
            <a:ext cx="2942822" cy="49324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69" tIns="47687" rIns="95369" bIns="47687" numCol="1" anchor="b" anchorCtr="0" compatLnSpc="1">
            <a:prstTxWarp prst="textNoShape">
              <a:avLst/>
            </a:prstTxWarp>
          </a:bodyPr>
          <a:lstStyle>
            <a:lvl1pPr algn="r" defTabSz="95423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989995" y="5134039"/>
            <a:ext cx="6419106" cy="437233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4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サブタイトルの書式設定</a:t>
            </a:r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971800" y="3035389"/>
            <a:ext cx="6359403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0" cap="none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N W6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 W6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rgbClr val="1F497D"/>
          </a:solidFill>
          <a:ln w="38100" cap="sq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5441" y="1021902"/>
            <a:ext cx="8307732" cy="2139643"/>
          </a:xfrm>
        </p:spPr>
        <p:txBody>
          <a:bodyPr/>
          <a:lstStyle>
            <a:lvl1pPr algn="ctr">
              <a:defRPr sz="4400" b="0" cap="none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N W6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95441" y="3589473"/>
            <a:ext cx="8307732" cy="2343585"/>
          </a:xfrm>
        </p:spPr>
        <p:txBody>
          <a:bodyPr anchor="ctr"/>
          <a:lstStyle>
            <a:lvl1pPr marL="0" indent="0" algn="ctr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 W6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オープンデータ流通推進コンソーシアム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322775"/>
            <a:ext cx="9183247" cy="119687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2733616"/>
            <a:ext cx="9182040" cy="3677511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オープンデータ流通推進コンソーシアム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 userDrawn="1"/>
        </p:nvSpPr>
        <p:spPr bwMode="auto">
          <a:xfrm>
            <a:off x="252420" y="6638448"/>
            <a:ext cx="3967000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>
              <a:defRPr/>
            </a:pP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© 2014 Open Data Promotion Consortium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702" r:id="rId4"/>
    <p:sldLayoutId id="2147483674" r:id="rId5"/>
    <p:sldLayoutId id="2147483689" r:id="rId6"/>
    <p:sldLayoutId id="2147483705" r:id="rId7"/>
    <p:sldLayoutId id="2147483676" r:id="rId8"/>
    <p:sldLayoutId id="2147483677" r:id="rId9"/>
    <p:sldLayoutId id="2147483684" r:id="rId10"/>
  </p:sldLayoutIdLst>
  <p:hf hdr="0" ftr="0" dt="0"/>
  <p:txStyles>
    <p:titleStyle>
      <a:lvl1pPr algn="l" defTabSz="972616" rtl="0" eaLnBrk="0" fontAlgn="base" hangingPunct="0">
        <a:spcBef>
          <a:spcPct val="0"/>
        </a:spcBef>
        <a:spcAft>
          <a:spcPct val="0"/>
        </a:spcAft>
        <a:defRPr kumimoji="1" sz="2600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0" fontAlgn="base" hangingPunct="0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0" fontAlgn="base" hangingPunct="0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2989995" y="5134039"/>
            <a:ext cx="6419106" cy="683454"/>
          </a:xfrm>
        </p:spPr>
        <p:txBody>
          <a:bodyPr/>
          <a:lstStyle/>
          <a:p>
            <a:r>
              <a:rPr lang="en-US" altLang="ja-JP" sz="2000" dirty="0" smtClean="0">
                <a:latin typeface="ヒラギノ角ゴ ProN W6" pitchFamily="34" charset="-128"/>
                <a:ea typeface="ヒラギノ角ゴ ProN W6" pitchFamily="34" charset="-128"/>
              </a:rPr>
              <a:t>2014.02.14</a:t>
            </a:r>
            <a:r>
              <a:rPr lang="ja-JP" altLang="en-US" sz="2000" dirty="0" smtClean="0">
                <a:latin typeface="ヒラギノ角ゴ ProN W6" pitchFamily="34" charset="-128"/>
                <a:ea typeface="ヒラギノ角ゴ ProN W6" pitchFamily="34" charset="-128"/>
              </a:rPr>
              <a:t/>
            </a:r>
            <a:br>
              <a:rPr lang="ja-JP" altLang="en-US" sz="2000" dirty="0" smtClean="0">
                <a:latin typeface="ヒラギノ角ゴ ProN W6" pitchFamily="34" charset="-128"/>
                <a:ea typeface="ヒラギノ角ゴ ProN W6" pitchFamily="34" charset="-128"/>
              </a:rPr>
            </a:br>
            <a:r>
              <a:rPr lang="ja-JP" altLang="en-US" sz="2000" dirty="0" smtClean="0">
                <a:latin typeface="ヒラギノ角ゴ ProN W6" pitchFamily="34" charset="-128"/>
                <a:ea typeface="ヒラギノ角ゴ ProN W6" pitchFamily="34" charset="-128"/>
              </a:rPr>
              <a:t>オープンデータ流通推進コンソーシアム 事務局</a:t>
            </a:r>
            <a:endParaRPr lang="en-US" altLang="ja-JP" sz="2000" dirty="0" smtClean="0">
              <a:latin typeface="ヒラギノ角ゴ ProN W6" pitchFamily="34" charset="-128"/>
              <a:ea typeface="ヒラギノ角ゴ ProN W6" pitchFamily="34" charset="-128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/>
          </p:nvPr>
        </p:nvSpPr>
        <p:spPr>
          <a:xfrm>
            <a:off x="2792760" y="2747868"/>
            <a:ext cx="7113240" cy="1185188"/>
          </a:xfrm>
        </p:spPr>
        <p:txBody>
          <a:bodyPr/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オープンデータ・アプリコンテストの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技術賞」について</a:t>
            </a:r>
            <a:endParaRPr lang="ja-JP" altLang="en-US" sz="4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447800"/>
            <a:ext cx="2286000" cy="209774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048000" y="1981200"/>
            <a:ext cx="6858000" cy="369332"/>
          </a:xfrm>
          <a:prstGeom prst="rect">
            <a:avLst/>
          </a:prstGeom>
          <a:solidFill>
            <a:schemeClr val="bg1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平成</a:t>
            </a:r>
            <a:r>
              <a:rPr kumimoji="1" lang="en-US" altLang="ja-JP" dirty="0" smtClean="0">
                <a:latin typeface="ヒラギノ角ゴ ProN W6"/>
                <a:ea typeface="ヒラギノ角ゴ ProN W6"/>
                <a:cs typeface="ヒラギノ角ゴ ProN W6"/>
              </a:rPr>
              <a:t>25</a:t>
            </a:r>
            <a:r>
              <a:rPr kumimoji="1" lang="ja-JP" altLang="en-US" dirty="0">
                <a:latin typeface="ヒラギノ角ゴ ProN W6"/>
                <a:ea typeface="ヒラギノ角ゴ ProN W6"/>
                <a:cs typeface="ヒラギノ角ゴ ProN W6"/>
              </a:rPr>
              <a:t>年度</a:t>
            </a:r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技術委員会</a:t>
            </a:r>
          </a:p>
        </p:txBody>
      </p:sp>
      <p:sp>
        <p:nvSpPr>
          <p:cNvPr id="6" name="Text Box 785"/>
          <p:cNvSpPr txBox="1">
            <a:spLocks noChangeArrowheads="1"/>
          </p:cNvSpPr>
          <p:nvPr/>
        </p:nvSpPr>
        <p:spPr bwMode="auto">
          <a:xfrm>
            <a:off x="8755694" y="195513"/>
            <a:ext cx="1058430" cy="27699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dirty="0" smtClean="0">
                <a:solidFill>
                  <a:schemeClr val="bg2"/>
                </a:solidFill>
              </a:rPr>
              <a:t>資料</a:t>
            </a:r>
            <a:r>
              <a:rPr lang="en-US" altLang="ja-JP" dirty="0" smtClean="0">
                <a:solidFill>
                  <a:schemeClr val="bg2"/>
                </a:solidFill>
              </a:rPr>
              <a:t>2-4</a:t>
            </a:r>
            <a:endParaRPr lang="en-US" altLang="ja-JP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960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オープンデータ・アプリコンテストの技術賞創設について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0"/>
            <a:ext cx="9282106" cy="5268127"/>
          </a:xfrm>
        </p:spPr>
        <p:txBody>
          <a:bodyPr>
            <a:normAutofit/>
          </a:bodyPr>
          <a:lstStyle/>
          <a:p>
            <a:r>
              <a:rPr lang="ja-JP" altLang="en-US" dirty="0"/>
              <a:t>前回議論に基づき、現在公募中の「オープンデータ・アプリコンテスト」において、技術的に優れた作品を表彰する「技術賞」を創設したいと考えています</a:t>
            </a:r>
            <a:r>
              <a:rPr lang="ja-JP" altLang="en-US" dirty="0" smtClean="0"/>
              <a:t>。つきましては</a:t>
            </a:r>
            <a:r>
              <a:rPr lang="ja-JP" altLang="en-US" dirty="0"/>
              <a:t>、技術委員会委員のみなさまに、審査をお願いできればと考えています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lang="ja-JP" altLang="en-US" dirty="0" smtClean="0"/>
              <a:t>「技術賞」創設により、賞構成は以下のようになります。</a:t>
            </a:r>
            <a:endParaRPr lang="en-US" altLang="ja-JP" dirty="0" smtClean="0"/>
          </a:p>
          <a:p>
            <a:pPr lvl="2"/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最優秀賞（１点）	賞状と副賞（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30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万円分の商品券）	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利活用・普及委員会が選定</a:t>
            </a:r>
          </a:p>
          <a:p>
            <a:pPr lvl="2"/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優秀賞（１点）		賞状と副賞（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万円分の商品券）	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利活用・普及委員会が選定</a:t>
            </a:r>
          </a:p>
          <a:p>
            <a:pPr lvl="2"/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佳作（１点）		賞状と副賞（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10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万円分の商品券）	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利活用・普及委員会が選定</a:t>
            </a:r>
          </a:p>
          <a:p>
            <a:pPr lvl="2"/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各実証実験賞（７点）	賞状と副賞（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万円分の商品券）　	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各実証実験請負者が選定</a:t>
            </a:r>
          </a:p>
          <a:p>
            <a:pPr lvl="2"/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技術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賞（２点）		賞状と副賞（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万円分の商品券）　	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技術委員会が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選定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2534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オープンデータ・アプリコンテストの技術賞創設について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0"/>
            <a:ext cx="9282106" cy="5268127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スケジュール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lvl="2">
              <a:tabLst>
                <a:tab pos="3676650" algn="l"/>
              </a:tabLst>
            </a:pP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日（月）	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応募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受付開始</a:t>
            </a:r>
          </a:p>
          <a:p>
            <a:pPr lvl="2">
              <a:tabLst>
                <a:tab pos="3676650" algn="l"/>
              </a:tabLst>
            </a:pP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17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日（月）	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応募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受付締切</a:t>
            </a:r>
          </a:p>
          <a:p>
            <a:pPr lvl="2">
              <a:tabLst>
                <a:tab pos="3676650" algn="l"/>
              </a:tabLst>
            </a:pP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17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日（月）～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21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日（金）	各実証実験請負者による動作及びセキュリティチェック、英語の場合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	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応募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フォームの和訳</a:t>
            </a:r>
          </a:p>
          <a:p>
            <a:pPr lvl="2">
              <a:tabLst>
                <a:tab pos="3676650" algn="l"/>
              </a:tabLst>
            </a:pP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21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日（金）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17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時	事務局（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MRI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）による審査資料の作成・審査員への送付</a:t>
            </a:r>
          </a:p>
          <a:p>
            <a:pPr lvl="2">
              <a:tabLst>
                <a:tab pos="3676650" algn="l"/>
              </a:tabLst>
            </a:pPr>
            <a:r>
              <a:rPr lang="en-US" altLang="ja-JP" dirty="0">
                <a:solidFill>
                  <a:srgbClr val="0000F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lang="ja-JP" altLang="en-US" dirty="0">
                <a:solidFill>
                  <a:srgbClr val="0000F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r>
              <a:rPr lang="en-US" altLang="ja-JP" dirty="0">
                <a:solidFill>
                  <a:srgbClr val="0000F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21</a:t>
            </a:r>
            <a:r>
              <a:rPr lang="ja-JP" altLang="en-US" dirty="0">
                <a:solidFill>
                  <a:srgbClr val="0000F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日（金）～</a:t>
            </a:r>
            <a:r>
              <a:rPr lang="en-US" altLang="ja-JP" dirty="0">
                <a:solidFill>
                  <a:srgbClr val="0000F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lang="ja-JP" altLang="en-US" dirty="0">
                <a:solidFill>
                  <a:srgbClr val="0000F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r>
              <a:rPr lang="en-US" altLang="ja-JP" dirty="0">
                <a:solidFill>
                  <a:srgbClr val="0000F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28</a:t>
            </a:r>
            <a:r>
              <a:rPr lang="ja-JP" altLang="en-US" dirty="0">
                <a:solidFill>
                  <a:srgbClr val="0000F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日（金）</a:t>
            </a:r>
            <a:r>
              <a:rPr lang="en-US" altLang="ja-JP" dirty="0">
                <a:solidFill>
                  <a:srgbClr val="0000F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12</a:t>
            </a:r>
            <a:r>
              <a:rPr lang="ja-JP" altLang="en-US" dirty="0">
                <a:solidFill>
                  <a:srgbClr val="0000F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時	審査委員による審査、審査結果の事務局への返信　（</a:t>
            </a:r>
            <a:r>
              <a:rPr lang="en-US" altLang="ja-JP" dirty="0">
                <a:solidFill>
                  <a:srgbClr val="0000F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2/28</a:t>
            </a:r>
            <a:r>
              <a:rPr lang="ja-JP" altLang="en-US" dirty="0">
                <a:solidFill>
                  <a:srgbClr val="0000F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（金）</a:t>
            </a:r>
            <a:r>
              <a:rPr lang="en-US" altLang="ja-JP" dirty="0">
                <a:solidFill>
                  <a:srgbClr val="0000F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12</a:t>
            </a:r>
            <a:r>
              <a:rPr lang="ja-JP" altLang="en-US" dirty="0" smtClean="0">
                <a:solidFill>
                  <a:srgbClr val="0000F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時</a:t>
            </a:r>
            <a:r>
              <a:rPr lang="en-US" altLang="ja-JP" dirty="0" smtClean="0">
                <a:solidFill>
                  <a:srgbClr val="0000F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	</a:t>
            </a:r>
            <a:r>
              <a:rPr lang="ja-JP" altLang="en-US" dirty="0" smtClean="0">
                <a:solidFill>
                  <a:srgbClr val="0000F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必着</a:t>
            </a:r>
            <a:r>
              <a:rPr lang="ja-JP" altLang="en-US" dirty="0">
                <a:solidFill>
                  <a:srgbClr val="0000F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</a:p>
          <a:p>
            <a:pPr lvl="2">
              <a:tabLst>
                <a:tab pos="3676650" algn="l"/>
              </a:tabLst>
            </a:pP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28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日（金）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12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時	実証実験請負者による選定（各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点、計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7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点）、技術委員会による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技術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	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賞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選定（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点）　（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2/28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（金）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12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時必着）</a:t>
            </a:r>
          </a:p>
          <a:p>
            <a:pPr lvl="2">
              <a:tabLst>
                <a:tab pos="3676650" algn="l"/>
              </a:tabLst>
            </a:pP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28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日（金）夜	受賞者決定・連絡（第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4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回利活用・普及委員会への出席依頼）</a:t>
            </a:r>
          </a:p>
          <a:p>
            <a:pPr lvl="2">
              <a:tabLst>
                <a:tab pos="3676650" algn="l"/>
              </a:tabLst>
            </a:pP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13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日（水）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10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時～	表彰式（第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4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回利活用・普及委員会　於：三菱総合研究所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tabLst>
                <a:tab pos="3676650" algn="l"/>
              </a:tabLst>
            </a:pP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表彰式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lvl="2">
              <a:tabLst>
                <a:tab pos="3676650" algn="l"/>
              </a:tabLst>
            </a:pP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開催の第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4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回利活用・普及委員会（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2014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13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日（木）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10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00-12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00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）にて実施		</a:t>
            </a:r>
          </a:p>
          <a:p>
            <a:pPr lvl="2">
              <a:tabLst>
                <a:tab pos="3676650" algn="l"/>
              </a:tabLst>
            </a:pP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受賞者によるプレゼンテーション（最優秀賞、優秀賞、佳作の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組）を行い、その後、表彰式を実施（この日は、勝手表彰の表彰式も併せて行います）	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tabLst>
                <a:tab pos="3676650" algn="l"/>
              </a:tabLst>
            </a:pP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審査方法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lvl="2">
              <a:tabLst>
                <a:tab pos="3676650" algn="l"/>
              </a:tabLst>
            </a:pP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別紙　審査結果回答シート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技術委員会委員用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lang="ja-JP" altLang="en-US" dirty="0" err="1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評価表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技術委員会委員用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を参照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5701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（参考）オープンデータ・アプリコンテストについて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4</a:t>
            </a:fld>
            <a:endParaRPr lang="en-US" altLang="ja-JP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552" y="1031614"/>
            <a:ext cx="8064897" cy="5539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6702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2743200"/>
            <a:ext cx="2286000" cy="20977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UPER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123</Words>
  <Application>Microsoft Office PowerPoint</Application>
  <PresentationFormat>A4 210 x 297 mm</PresentationFormat>
  <Paragraphs>31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SUPERP</vt:lpstr>
      <vt:lpstr>オープンデータ・アプリコンテストの 「技術賞」について</vt:lpstr>
      <vt:lpstr>オープンデータ・アプリコンテストの技術賞創設について</vt:lpstr>
      <vt:lpstr>オープンデータ・アプリコンテストの技術賞創設について</vt:lpstr>
      <vt:lpstr>（参考）オープンデータ・アプリコンテストについて</vt:lpstr>
      <vt:lpstr>PowerPoint プレゼンテーション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2013-01-10T00:12:03Z</dcterms:created>
  <dcterms:modified xsi:type="dcterms:W3CDTF">2014-02-05T14:28:01Z</dcterms:modified>
</cp:coreProperties>
</file>