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7" r:id="rId2"/>
    <p:sldId id="265" r:id="rId3"/>
    <p:sldId id="266" r:id="rId4"/>
    <p:sldId id="267" r:id="rId5"/>
    <p:sldId id="264" r:id="rId6"/>
  </p:sldIdLst>
  <p:sldSz cx="9906000" cy="6858000" type="A4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7" autoAdjust="0"/>
    <p:restoredTop sz="99566" autoAdjust="0"/>
  </p:normalViewPr>
  <p:slideViewPr>
    <p:cSldViewPr>
      <p:cViewPr varScale="1">
        <p:scale>
          <a:sx n="76" d="100"/>
          <a:sy n="76" d="100"/>
        </p:scale>
        <p:origin x="-960" y="-96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858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2950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3" y="4715160"/>
            <a:ext cx="4982732" cy="44685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ヒラギノ角ゴ Pro W6"/>
                <a:ea typeface="ヒラギノ角ゴ Pro W6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 userDrawn="1"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2013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ＤＦＧ華康ゴシック体W5" pitchFamily="50" charset="-128"/>
          <a:ea typeface="ＤＦＧ華康ゴシック体W5" pitchFamily="50" charset="-128"/>
          <a:cs typeface="+mj-cs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smtClean="0">
                <a:latin typeface="ヒラギノ角ゴ ProN W6" pitchFamily="34" charset="-128"/>
                <a:ea typeface="ヒラギノ角ゴ ProN W6" pitchFamily="34" charset="-128"/>
              </a:rPr>
              <a:t>2013.12.04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オープンデータ流通推進コンソーシアム 事務局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2510938"/>
            <a:ext cx="6427985" cy="1422118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「情報流通連携基盤外部仕様書」（平成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年度版）作成案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年度第</a:t>
            </a:r>
            <a:r>
              <a:rPr kumimoji="1" lang="en-US" altLang="ja-JP" smtClean="0"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mtClean="0">
                <a:latin typeface="ヒラギノ角ゴ ProN W6"/>
                <a:ea typeface="ヒラギノ角ゴ ProN W6"/>
                <a:cs typeface="ヒラギノ角ゴ ProN W6"/>
              </a:rPr>
              <a:t>回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 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技術委員会資料</a:t>
            </a:r>
          </a:p>
        </p:txBody>
      </p:sp>
      <p:sp>
        <p:nvSpPr>
          <p:cNvPr id="6" name="Text Box 785"/>
          <p:cNvSpPr txBox="1">
            <a:spLocks noChangeArrowheads="1"/>
          </p:cNvSpPr>
          <p:nvPr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dirty="0" smtClean="0">
                <a:solidFill>
                  <a:schemeClr val="bg2"/>
                </a:solidFill>
              </a:rPr>
              <a:t>1-7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「情報流通連携基盤外部仕様書</a:t>
            </a:r>
            <a:r>
              <a:rPr lang="zh-TW" altLang="en-US" dirty="0" smtClean="0"/>
              <a:t>」</a:t>
            </a:r>
            <a:r>
              <a:rPr lang="ja-JP" altLang="en-US" dirty="0" smtClean="0"/>
              <a:t>の位置づけ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282106" cy="526812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背景・目的</a:t>
            </a:r>
          </a:p>
          <a:p>
            <a:pPr lvl="1"/>
            <a:r>
              <a:rPr lang="ja-JP" altLang="en-US" dirty="0" smtClean="0"/>
              <a:t>さまざまなデータを情報</a:t>
            </a:r>
            <a:r>
              <a:rPr lang="ja-JP" altLang="en-US" dirty="0"/>
              <a:t>通信ネットワークを経由して</a:t>
            </a:r>
            <a:r>
              <a:rPr lang="ja-JP" altLang="en-US" dirty="0" smtClean="0"/>
              <a:t>提供可能</a:t>
            </a:r>
          </a:p>
          <a:p>
            <a:pPr lvl="2"/>
            <a:r>
              <a:rPr lang="ja-JP" altLang="en-US" dirty="0" smtClean="0"/>
              <a:t>文書</a:t>
            </a:r>
            <a:r>
              <a:rPr lang="ja-JP" altLang="en-US" dirty="0"/>
              <a:t>や統計に関する</a:t>
            </a:r>
            <a:r>
              <a:rPr lang="ja-JP" altLang="en-US" dirty="0" smtClean="0"/>
              <a:t>データ</a:t>
            </a:r>
          </a:p>
          <a:p>
            <a:pPr lvl="2"/>
            <a:r>
              <a:rPr lang="ja-JP" altLang="en-US" dirty="0" smtClean="0"/>
              <a:t>センサ</a:t>
            </a:r>
            <a:r>
              <a:rPr lang="ja-JP" altLang="en-US" dirty="0"/>
              <a:t>によって計測された</a:t>
            </a:r>
            <a:r>
              <a:rPr lang="ja-JP" altLang="en-US" dirty="0" smtClean="0"/>
              <a:t>データ	など</a:t>
            </a:r>
          </a:p>
          <a:p>
            <a:pPr lvl="1"/>
            <a:r>
              <a:rPr lang="ja-JP" altLang="en-US" dirty="0" smtClean="0"/>
              <a:t>機械</a:t>
            </a:r>
            <a:r>
              <a:rPr lang="ja-JP" altLang="en-US" dirty="0"/>
              <a:t>判読に適したデータ</a:t>
            </a:r>
            <a:r>
              <a:rPr lang="ja-JP" altLang="en-US" dirty="0" smtClean="0"/>
              <a:t>形式＋二次</a:t>
            </a:r>
            <a:r>
              <a:rPr lang="ja-JP" altLang="en-US" dirty="0"/>
              <a:t>利用が可能な利用ルール（ライセンス）に</a:t>
            </a:r>
            <a:r>
              <a:rPr lang="ja-JP" altLang="en-US" dirty="0" smtClean="0"/>
              <a:t>より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公開</a:t>
            </a:r>
            <a:r>
              <a:rPr lang="ja-JP" altLang="en-US" dirty="0"/>
              <a:t>し、流通させようとする、オープンデータ化の</a:t>
            </a:r>
            <a:r>
              <a:rPr lang="ja-JP" altLang="en-US" dirty="0" smtClean="0"/>
              <a:t>動き</a:t>
            </a:r>
            <a:r>
              <a:rPr lang="ja-JP" altLang="en-US" dirty="0"/>
              <a:t>の</a:t>
            </a:r>
            <a:r>
              <a:rPr lang="ja-JP" altLang="en-US" dirty="0" smtClean="0"/>
              <a:t>広がり</a:t>
            </a:r>
          </a:p>
          <a:p>
            <a:pPr lvl="1"/>
            <a:endParaRPr lang="ja-JP" altLang="en-US" dirty="0"/>
          </a:p>
          <a:p>
            <a:pPr lvl="1"/>
            <a:r>
              <a:rPr lang="ja-JP" altLang="en-US" dirty="0" smtClean="0"/>
              <a:t>これら各種</a:t>
            </a:r>
            <a:r>
              <a:rPr lang="ja-JP" altLang="en-US" dirty="0"/>
              <a:t>のオープンデータを登録・利用するアプリケーションやサーバの構築方法を示すことにより、これらの構築を容易にする</a:t>
            </a:r>
            <a:r>
              <a:rPr lang="ja-JP" altLang="en-US" dirty="0" smtClean="0"/>
              <a:t>ことが本書の目的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5" name="下矢印 4"/>
          <p:cNvSpPr/>
          <p:nvPr/>
        </p:nvSpPr>
        <p:spPr bwMode="auto">
          <a:xfrm>
            <a:off x="4664968" y="2996952"/>
            <a:ext cx="792088" cy="504056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407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「情報流通連携基盤外部仕様書」</a:t>
            </a:r>
            <a:r>
              <a:rPr lang="ja-JP" altLang="en-US" dirty="0" smtClean="0"/>
              <a:t>の</a:t>
            </a:r>
            <a:r>
              <a:rPr lang="ja-JP" altLang="en-US" dirty="0"/>
              <a:t>精査案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ボキャブラリ</a:t>
            </a:r>
          </a:p>
          <a:p>
            <a:pPr lvl="1"/>
            <a:r>
              <a:rPr lang="ja-JP" altLang="en-US" dirty="0" smtClean="0"/>
              <a:t>平成</a:t>
            </a:r>
            <a:r>
              <a:rPr lang="en-US" altLang="ja-JP" dirty="0" smtClean="0"/>
              <a:t>24</a:t>
            </a:r>
            <a:r>
              <a:rPr lang="ja-JP" altLang="en-US" dirty="0" smtClean="0"/>
              <a:t>年度のボキャブラリの精査と仕様書への追加</a:t>
            </a:r>
          </a:p>
          <a:p>
            <a:pPr lvl="2"/>
            <a:r>
              <a:rPr kumimoji="1" lang="ja-JP" altLang="en-US" dirty="0" smtClean="0"/>
              <a:t>ボキャブラリの体系化を検討</a:t>
            </a:r>
          </a:p>
          <a:p>
            <a:pPr lvl="1"/>
            <a:r>
              <a:rPr lang="en-US" altLang="ja-JP" dirty="0" smtClean="0"/>
              <a:t>IMI</a:t>
            </a:r>
            <a:r>
              <a:rPr lang="ja-JP" altLang="en-US" dirty="0"/>
              <a:t>と</a:t>
            </a:r>
            <a:r>
              <a:rPr lang="ja-JP" altLang="en-US" dirty="0" smtClean="0"/>
              <a:t>の連携を検討し、</a:t>
            </a:r>
            <a:r>
              <a:rPr lang="ja-JP" altLang="en-US" dirty="0"/>
              <a:t>仕様書への</a:t>
            </a:r>
            <a:r>
              <a:rPr lang="ja-JP" altLang="en-US" dirty="0" smtClean="0"/>
              <a:t>追加</a:t>
            </a:r>
          </a:p>
          <a:p>
            <a:r>
              <a:rPr kumimoji="1" lang="en-US" altLang="ja-JP" dirty="0" smtClean="0"/>
              <a:t>API</a:t>
            </a:r>
          </a:p>
          <a:p>
            <a:pPr lvl="1"/>
            <a:r>
              <a:rPr lang="ja-JP" altLang="en-US" dirty="0" smtClean="0"/>
              <a:t>セキュリティ関連事項の追記</a:t>
            </a:r>
          </a:p>
          <a:p>
            <a:pPr lvl="2"/>
            <a:r>
              <a:rPr lang="en-US" altLang="ja-JP" dirty="0" err="1" smtClean="0"/>
              <a:t>OpenID</a:t>
            </a:r>
            <a:r>
              <a:rPr lang="en-US" altLang="ja-JP" dirty="0" smtClean="0"/>
              <a:t> </a:t>
            </a:r>
            <a:r>
              <a:rPr lang="en-US" altLang="ja-JP" dirty="0"/>
              <a:t>Connect</a:t>
            </a:r>
            <a:r>
              <a:rPr lang="ja-JP" altLang="en-US" dirty="0"/>
              <a:t>や</a:t>
            </a:r>
            <a:r>
              <a:rPr lang="en-US" altLang="ja-JP" dirty="0"/>
              <a:t>OAuth2.0</a:t>
            </a:r>
            <a:r>
              <a:rPr lang="ja-JP" altLang="en-US" dirty="0"/>
              <a:t>等、既存の認証・認可方法が流通している</a:t>
            </a:r>
            <a:r>
              <a:rPr lang="ja-JP" altLang="en-US" dirty="0" smtClean="0"/>
              <a:t>。</a:t>
            </a:r>
          </a:p>
          <a:p>
            <a:pPr lvl="2"/>
            <a:r>
              <a:rPr lang="ja-JP" altLang="en-US" dirty="0" smtClean="0"/>
              <a:t>これら</a:t>
            </a:r>
            <a:r>
              <a:rPr lang="ja-JP" altLang="en-US" dirty="0"/>
              <a:t>を利用した認証・認可・アクセス制限の実現方法を</a:t>
            </a:r>
            <a:r>
              <a:rPr lang="ja-JP" altLang="en-US" dirty="0" smtClean="0"/>
              <a:t>検討し、</a:t>
            </a:r>
            <a:r>
              <a:rPr lang="en-US" altLang="ja-JP" dirty="0" smtClean="0"/>
              <a:t>Security </a:t>
            </a:r>
            <a:r>
              <a:rPr lang="en-US" altLang="ja-JP" dirty="0"/>
              <a:t>Management Command</a:t>
            </a:r>
            <a:r>
              <a:rPr lang="ja-JP" altLang="en-US" dirty="0"/>
              <a:t>の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を精査する。</a:t>
            </a:r>
          </a:p>
          <a:p>
            <a:pPr lvl="1"/>
            <a:r>
              <a:rPr lang="en-US" altLang="ja-JP" dirty="0"/>
              <a:t>Linked Data </a:t>
            </a:r>
            <a:r>
              <a:rPr lang="en-US" altLang="ja-JP" dirty="0" smtClean="0"/>
              <a:t>Platform</a:t>
            </a:r>
            <a:r>
              <a:rPr lang="ja-JP" altLang="en-US" dirty="0" smtClean="0"/>
              <a:t>との整合性を検証</a:t>
            </a:r>
          </a:p>
          <a:p>
            <a:pPr lvl="2"/>
            <a:r>
              <a:rPr lang="en-US" altLang="ja-JP" dirty="0" smtClean="0"/>
              <a:t>Linked Data Platform: W3C</a:t>
            </a:r>
            <a:r>
              <a:rPr lang="ja-JP" altLang="en-US" dirty="0" smtClean="0"/>
              <a:t>が定める、</a:t>
            </a:r>
            <a:r>
              <a:rPr lang="en-US" altLang="ja-JP" dirty="0" smtClean="0"/>
              <a:t>Linked Data</a:t>
            </a:r>
            <a:r>
              <a:rPr lang="ja-JP" altLang="en-US" dirty="0" smtClean="0"/>
              <a:t>アーキテクチャに基づくサーバ・クライアント構築の</a:t>
            </a:r>
            <a:r>
              <a:rPr lang="en-US" altLang="ja-JP" dirty="0" smtClean="0"/>
              <a:t>Best Practices</a:t>
            </a:r>
            <a:r>
              <a:rPr lang="ja-JP" altLang="en-US" dirty="0" smtClean="0"/>
              <a:t>を記した規約書（</a:t>
            </a:r>
            <a:r>
              <a:rPr lang="en-US" altLang="ja-JP" dirty="0" smtClean="0"/>
              <a:t>Working Draft</a:t>
            </a:r>
            <a:r>
              <a:rPr lang="ja-JP" altLang="en-US" dirty="0" smtClean="0"/>
              <a:t>）。</a:t>
            </a:r>
          </a:p>
          <a:p>
            <a:pPr lvl="1"/>
            <a:r>
              <a:rPr lang="en-US" altLang="ja-JP" dirty="0" smtClean="0"/>
              <a:t>JSON</a:t>
            </a:r>
            <a:r>
              <a:rPr lang="ja-JP" altLang="en-US" dirty="0" smtClean="0"/>
              <a:t>形式のデータ形式見直し</a:t>
            </a:r>
          </a:p>
          <a:p>
            <a:pPr lvl="2"/>
            <a:r>
              <a:rPr lang="en-US" altLang="ja-JP" dirty="0" smtClean="0"/>
              <a:t>RDF/JSON</a:t>
            </a:r>
            <a:r>
              <a:rPr lang="ja-JP" altLang="en-US" dirty="0" smtClean="0"/>
              <a:t>形式から</a:t>
            </a:r>
            <a:r>
              <a:rPr lang="en-US" altLang="ja-JP" dirty="0" smtClean="0"/>
              <a:t>JSON-LD</a:t>
            </a:r>
            <a:r>
              <a:rPr lang="ja-JP" altLang="en-US" dirty="0" smtClean="0"/>
              <a:t>形式に移行</a:t>
            </a:r>
          </a:p>
          <a:p>
            <a:r>
              <a:rPr lang="ja-JP" altLang="en-US" dirty="0" smtClean="0"/>
              <a:t>普及のための周辺ツール整備方法を別冊として追記</a:t>
            </a:r>
          </a:p>
          <a:p>
            <a:pPr lvl="2"/>
            <a:r>
              <a:rPr lang="ja-JP" altLang="en-US" dirty="0"/>
              <a:t>データ利用者・アプリケーション開発者向けツール、マニュアル</a:t>
            </a:r>
            <a:r>
              <a:rPr lang="ja-JP" altLang="en-US" dirty="0" smtClean="0"/>
              <a:t>等</a:t>
            </a:r>
            <a:endParaRPr lang="ja-JP" altLang="en-US" dirty="0"/>
          </a:p>
          <a:p>
            <a:pPr lvl="3"/>
            <a:r>
              <a:rPr lang="ja-JP" altLang="en-US" dirty="0"/>
              <a:t>ライブラリ・ミドルウェアなど</a:t>
            </a:r>
          </a:p>
          <a:p>
            <a:pPr lvl="2"/>
            <a:r>
              <a:rPr lang="ja-JP" altLang="en-US" dirty="0"/>
              <a:t>データホルダ向けツール、マニュアル</a:t>
            </a:r>
            <a:r>
              <a:rPr lang="ja-JP" altLang="en-US" dirty="0" smtClean="0"/>
              <a:t>等</a:t>
            </a:r>
            <a:endParaRPr lang="ja-JP" altLang="en-US" dirty="0"/>
          </a:p>
          <a:p>
            <a:pPr lvl="3"/>
            <a:r>
              <a:rPr lang="ja-JP" altLang="en-US" dirty="0"/>
              <a:t>データ編集・変換ソフトウェア</a:t>
            </a:r>
            <a:r>
              <a:rPr lang="ja-JP" altLang="en-US" dirty="0" smtClean="0"/>
              <a:t>など</a:t>
            </a:r>
          </a:p>
          <a:p>
            <a:pPr lvl="2"/>
            <a:r>
              <a:rPr lang="ja-JP" altLang="en-US" dirty="0"/>
              <a:t>これら</a:t>
            </a:r>
            <a:r>
              <a:rPr lang="ja-JP" altLang="en-US" dirty="0" smtClean="0"/>
              <a:t>はデータの分野によっても異なる可能性があるので、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年度実証と連携して進める。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802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（参考</a:t>
            </a:r>
            <a:r>
              <a:rPr kumimoji="1" lang="en-US" altLang="ja-JP" dirty="0" smtClean="0"/>
              <a:t>) RDF/JSON</a:t>
            </a:r>
            <a:r>
              <a:rPr kumimoji="1" lang="ja-JP" altLang="en-US" dirty="0" smtClean="0"/>
              <a:t>形式と</a:t>
            </a:r>
            <a:r>
              <a:rPr kumimoji="1" lang="en-US" altLang="ja-JP" dirty="0" smtClean="0"/>
              <a:t>JSON-LD</a:t>
            </a:r>
            <a:r>
              <a:rPr lang="ja-JP" altLang="en-US" dirty="0"/>
              <a:t>形式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4194457"/>
          </a:xfrm>
        </p:spPr>
        <p:txBody>
          <a:bodyPr/>
          <a:lstStyle/>
          <a:p>
            <a:r>
              <a:rPr kumimoji="1" lang="en-US" altLang="ja-JP" dirty="0" smtClean="0"/>
              <a:t>RDF/JSON</a:t>
            </a:r>
            <a:r>
              <a:rPr kumimoji="1" lang="ja-JP" altLang="en-US" dirty="0" smtClean="0"/>
              <a:t>形式</a:t>
            </a:r>
            <a:r>
              <a:rPr kumimoji="1" lang="en-US" altLang="ja-JP" dirty="0" smtClean="0"/>
              <a:t>(*1)</a:t>
            </a:r>
          </a:p>
          <a:p>
            <a:pPr lvl="1"/>
            <a:r>
              <a:rPr kumimoji="1" lang="en-US" altLang="ja-JP" dirty="0" smtClean="0"/>
              <a:t>W3C Working Group Note</a:t>
            </a:r>
          </a:p>
          <a:p>
            <a:pPr lvl="1"/>
            <a:r>
              <a:rPr lang="ja-JP" altLang="en-US" dirty="0" smtClean="0"/>
              <a:t>以下のような形で</a:t>
            </a:r>
            <a:r>
              <a:rPr lang="en-US" altLang="ja-JP" dirty="0" smtClean="0"/>
              <a:t>RDF Triple</a:t>
            </a:r>
            <a:r>
              <a:rPr lang="ja-JP" altLang="en-US" dirty="0" smtClean="0"/>
              <a:t>を表現する（</a:t>
            </a:r>
            <a:r>
              <a:rPr lang="en-US" altLang="ja-JP" dirty="0" smtClean="0"/>
              <a:t>prefix</a:t>
            </a:r>
            <a:r>
              <a:rPr lang="ja-JP" altLang="en-US" dirty="0" smtClean="0"/>
              <a:t>表現はできない）</a:t>
            </a:r>
          </a:p>
          <a:p>
            <a:pPr lvl="2"/>
            <a:r>
              <a:rPr lang="en-US" altLang="ja-JP" dirty="0" smtClean="0"/>
              <a:t>{Subject: {Predicate: [ Object … ] } }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下図に示す</a:t>
            </a:r>
            <a:r>
              <a:rPr lang="en-US" altLang="ja-JP" dirty="0" smtClean="0"/>
              <a:t>Triple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表現例</a:t>
            </a:r>
          </a:p>
          <a:p>
            <a:pPr marL="533400" lvl="2" indent="0">
              <a:buNone/>
            </a:pPr>
            <a:r>
              <a:rPr lang="en-US" altLang="ja-JP" sz="1200" dirty="0" smtClean="0"/>
              <a:t>{“urn:ucode:_0000…0001”: {</a:t>
            </a:r>
            <a:br>
              <a:rPr lang="en-US" altLang="ja-JP" sz="1200" dirty="0" smtClean="0"/>
            </a:br>
            <a:r>
              <a:rPr lang="en-US" altLang="ja-JP" sz="1200" dirty="0" smtClean="0"/>
              <a:t>  “http</a:t>
            </a:r>
            <a:r>
              <a:rPr lang="en-US" altLang="ja-JP" sz="1200" dirty="0"/>
              <a:t>://</a:t>
            </a:r>
            <a:r>
              <a:rPr lang="en-US" altLang="ja-JP" sz="1200" dirty="0" smtClean="0"/>
              <a:t>purl.org/dc/elements/1.1/title”: [</a:t>
            </a:r>
            <a:br>
              <a:rPr lang="en-US" altLang="ja-JP" sz="1200" dirty="0" smtClean="0"/>
            </a:br>
            <a:r>
              <a:rPr lang="en-US" altLang="ja-JP" sz="1200" dirty="0" smtClean="0"/>
              <a:t>  { “type”: “literal”, </a:t>
            </a:r>
            <a:br>
              <a:rPr lang="en-US" altLang="ja-JP" sz="1200" dirty="0" smtClean="0"/>
            </a:br>
            <a:r>
              <a:rPr lang="en-US" altLang="ja-JP" sz="1200" dirty="0" smtClean="0"/>
              <a:t>     “value</a:t>
            </a:r>
            <a:r>
              <a:rPr lang="en-US" altLang="ja-JP" sz="1200" dirty="0"/>
              <a:t>”: “Open Data Promotion </a:t>
            </a:r>
            <a:r>
              <a:rPr lang="en-US" altLang="ja-JP" sz="1200" dirty="0" smtClean="0"/>
              <a:t>Consortium” } ] } }</a:t>
            </a:r>
            <a:endParaRPr kumimoji="1" lang="ja-JP" altLang="en-US" sz="1200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en-US" altLang="ja-JP" dirty="0" smtClean="0"/>
              <a:t>JSON-LD</a:t>
            </a:r>
            <a:r>
              <a:rPr lang="ja-JP" altLang="en-US" dirty="0" smtClean="0"/>
              <a:t>形式</a:t>
            </a:r>
            <a:r>
              <a:rPr lang="en-US" altLang="ja-JP" dirty="0" smtClean="0"/>
              <a:t>(*2)</a:t>
            </a:r>
          </a:p>
          <a:p>
            <a:pPr lvl="1"/>
            <a:r>
              <a:rPr kumimoji="1" lang="en-US" altLang="ja-JP" dirty="0" smtClean="0"/>
              <a:t>W3C Proposed Recommendation</a:t>
            </a:r>
          </a:p>
          <a:p>
            <a:pPr lvl="1"/>
            <a:r>
              <a:rPr lang="en-US" altLang="ja-JP" dirty="0" smtClean="0"/>
              <a:t>@context, @type</a:t>
            </a:r>
            <a:r>
              <a:rPr lang="ja-JP" altLang="en-US" dirty="0" smtClean="0"/>
              <a:t>などのキーワードを利用して、</a:t>
            </a:r>
            <a:r>
              <a:rPr lang="en-US" altLang="ja-JP" dirty="0" smtClean="0"/>
              <a:t>URI</a:t>
            </a:r>
            <a:r>
              <a:rPr lang="ja-JP" altLang="en-US" dirty="0" err="1" smtClean="0"/>
              <a:t>を簡</a:t>
            </a:r>
            <a:r>
              <a:rPr lang="ja-JP" altLang="en-US" dirty="0" smtClean="0"/>
              <a:t>略表記できる。</a:t>
            </a:r>
          </a:p>
          <a:p>
            <a:pPr lvl="1"/>
            <a:r>
              <a:rPr kumimoji="1" lang="ja-JP" altLang="en-US" dirty="0" smtClean="0"/>
              <a:t>下図に示す</a:t>
            </a:r>
            <a:r>
              <a:rPr kumimoji="1" lang="en-US" altLang="ja-JP" dirty="0" smtClean="0"/>
              <a:t>Triple</a:t>
            </a:r>
            <a:r>
              <a:rPr kumimoji="1" lang="ja-JP" altLang="en-US" dirty="0" smtClean="0"/>
              <a:t>の表現例</a:t>
            </a:r>
          </a:p>
          <a:p>
            <a:pPr marL="533400" lvl="2" indent="0">
              <a:buNone/>
            </a:pPr>
            <a:r>
              <a:rPr lang="en-US" altLang="ja-JP" sz="1200" dirty="0" smtClean="0"/>
              <a:t>{ “@context”: {</a:t>
            </a:r>
            <a:br>
              <a:rPr lang="en-US" altLang="ja-JP" sz="1200" dirty="0" smtClean="0"/>
            </a:br>
            <a:r>
              <a:rPr lang="en-US" altLang="ja-JP" sz="1200" dirty="0" smtClean="0"/>
              <a:t>   “dc</a:t>
            </a:r>
            <a:r>
              <a:rPr lang="en-US" altLang="ja-JP" sz="1200" dirty="0"/>
              <a:t>”: “http://purl.org/dc/elements/1.1</a:t>
            </a:r>
            <a:r>
              <a:rPr lang="en-US" altLang="ja-JP" sz="1200" dirty="0" smtClean="0"/>
              <a:t>/” },</a:t>
            </a:r>
            <a:br>
              <a:rPr lang="en-US" altLang="ja-JP" sz="1200" dirty="0" smtClean="0"/>
            </a:br>
            <a:r>
              <a:rPr lang="en-US" altLang="ja-JP" sz="1200" dirty="0" smtClean="0"/>
              <a:t>  “@id”: “urn:ucode:_0000…0001”,</a:t>
            </a:r>
            <a:br>
              <a:rPr lang="en-US" altLang="ja-JP" sz="1200" dirty="0" smtClean="0"/>
            </a:br>
            <a:r>
              <a:rPr lang="en-US" altLang="ja-JP" sz="1200" dirty="0" smtClean="0"/>
              <a:t>  “</a:t>
            </a:r>
            <a:r>
              <a:rPr lang="en-US" altLang="ja-JP" sz="1200" dirty="0" err="1" smtClean="0"/>
              <a:t>dc:title</a:t>
            </a:r>
            <a:r>
              <a:rPr lang="en-US" altLang="ja-JP" sz="1200" dirty="0"/>
              <a:t>”: “Open Data Promotion </a:t>
            </a:r>
            <a:r>
              <a:rPr lang="en-US" altLang="ja-JP" sz="1200" dirty="0" smtClean="0"/>
              <a:t>Consortium” 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7" name="円/楕円 6"/>
          <p:cNvSpPr/>
          <p:nvPr/>
        </p:nvSpPr>
        <p:spPr bwMode="auto">
          <a:xfrm>
            <a:off x="1280592" y="4581128"/>
            <a:ext cx="2376264" cy="648072"/>
          </a:xfrm>
          <a:prstGeom prst="ellipse">
            <a:avLst/>
          </a:prstGeom>
          <a:noFill/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urn:ucode:_0000…0001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5615502" y="4653136"/>
            <a:ext cx="3441954" cy="504056"/>
          </a:xfrm>
          <a:prstGeom prst="roundRect">
            <a:avLst/>
          </a:prstGeom>
          <a:noFill/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Open Data Promotion Consortium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3656856" y="4905164"/>
            <a:ext cx="1958646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4284961" y="4628165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dc:title</a:t>
            </a:r>
            <a:endParaRPr kumimoji="1" lang="ja-JP" altLang="en-US" sz="12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4790" y="6108104"/>
            <a:ext cx="6087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>
                <a:solidFill>
                  <a:schemeClr val="bg2"/>
                </a:solidFill>
                <a:latin typeface="Arial" panose="020B0604020202020204" pitchFamily="34" charset="0"/>
                <a:ea typeface="ヒラギノ角ゴ ProN W6"/>
                <a:cs typeface="Arial" panose="020B0604020202020204" pitchFamily="34" charset="0"/>
              </a:rPr>
              <a:t>(*1) RDF 1.1 JSON Alternate Serialization (RDF/JSON). http://www.w3.org/TR/rdf-json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Arial" panose="020B0604020202020204" pitchFamily="34" charset="0"/>
                <a:ea typeface="ヒラギノ角ゴ ProN W6"/>
                <a:cs typeface="Arial" panose="020B0604020202020204" pitchFamily="34" charset="0"/>
              </a:rPr>
              <a:t>/</a:t>
            </a:r>
          </a:p>
          <a:p>
            <a:pPr algn="l"/>
            <a:r>
              <a:rPr kumimoji="1" lang="en-US" altLang="ja-JP" sz="1200" dirty="0">
                <a:solidFill>
                  <a:schemeClr val="bg2"/>
                </a:solidFill>
                <a:latin typeface="Arial" panose="020B0604020202020204" pitchFamily="34" charset="0"/>
                <a:ea typeface="ヒラギノ角ゴ ProN W6"/>
                <a:cs typeface="Arial" panose="020B0604020202020204" pitchFamily="34" charset="0"/>
              </a:rPr>
              <a:t>(*2) JSON-LD 1.0. http://www.w3.org/TR/json-ld/</a:t>
            </a:r>
            <a:endParaRPr kumimoji="1" lang="ja-JP" altLang="en-US" sz="1200" dirty="0" smtClean="0">
              <a:solidFill>
                <a:schemeClr val="bg2"/>
              </a:solidFill>
              <a:latin typeface="Arial" panose="020B0604020202020204" pitchFamily="34" charset="0"/>
              <a:ea typeface="ヒラギノ角ゴ ProN W6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01585" y="5234716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(urn:ucode:_0000…0001</a:t>
            </a:r>
            <a:r>
              <a:rPr kumimoji="1" lang="ja-JP" altLang="en-US" sz="1200" dirty="0" err="1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で識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別されるものの名前は「</a:t>
            </a:r>
            <a:r>
              <a:rPr kumimoji="1" lang="en-US" altLang="ja-JP" sz="1200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Open Data Promotion 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Consortium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」である）</a:t>
            </a:r>
          </a:p>
        </p:txBody>
      </p:sp>
    </p:spTree>
    <p:extLst>
      <p:ext uri="{BB962C8B-B14F-4D97-AF65-F5344CB8AC3E}">
        <p14:creationId xmlns:p14="http://schemas.microsoft.com/office/powerpoint/2010/main" val="271326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402</Words>
  <Application>Microsoft Office PowerPoint</Application>
  <PresentationFormat>A4 210 x 297 mm</PresentationFormat>
  <Paragraphs>52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SUPERP</vt:lpstr>
      <vt:lpstr>オープンデータ流通推進コンソーシアム 「情報流通連携基盤外部仕様書」（平成25年度版）作成案</vt:lpstr>
      <vt:lpstr>「情報流通連携基盤外部仕様書」の位置づけ</vt:lpstr>
      <vt:lpstr>「情報流通連携基盤外部仕様書」の精査案</vt:lpstr>
      <vt:lpstr>（参考) RDF/JSON形式とJSON-LD形式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2013-11-21T02:31:10Z</dcterms:modified>
</cp:coreProperties>
</file>