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23"/>
  </p:notesMasterIdLst>
  <p:handoutMasterIdLst>
    <p:handoutMasterId r:id="rId24"/>
  </p:handoutMasterIdLst>
  <p:sldIdLst>
    <p:sldId id="257" r:id="rId2"/>
    <p:sldId id="270" r:id="rId3"/>
    <p:sldId id="265" r:id="rId4"/>
    <p:sldId id="271" r:id="rId5"/>
    <p:sldId id="272" r:id="rId6"/>
    <p:sldId id="269" r:id="rId7"/>
    <p:sldId id="276" r:id="rId8"/>
    <p:sldId id="277" r:id="rId9"/>
    <p:sldId id="278" r:id="rId10"/>
    <p:sldId id="281" r:id="rId11"/>
    <p:sldId id="284" r:id="rId12"/>
    <p:sldId id="285" r:id="rId13"/>
    <p:sldId id="286" r:id="rId14"/>
    <p:sldId id="266" r:id="rId15"/>
    <p:sldId id="267" r:id="rId16"/>
    <p:sldId id="273" r:id="rId17"/>
    <p:sldId id="268" r:id="rId18"/>
    <p:sldId id="274" r:id="rId19"/>
    <p:sldId id="275" r:id="rId20"/>
    <p:sldId id="287" r:id="rId21"/>
    <p:sldId id="264" r:id="rId22"/>
  </p:sldIdLst>
  <p:sldSz cx="9906000" cy="6858000" type="A4"/>
  <p:notesSz cx="6797675" cy="9926638"/>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7" autoAdjust="0"/>
    <p:restoredTop sz="99566" autoAdjust="0"/>
  </p:normalViewPr>
  <p:slideViewPr>
    <p:cSldViewPr>
      <p:cViewPr>
        <p:scale>
          <a:sx n="82" d="100"/>
          <a:sy n="82" d="100"/>
        </p:scale>
        <p:origin x="-138" y="-942"/>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3854858" y="9433395"/>
            <a:ext cx="2942822" cy="493249"/>
          </a:xfrm>
          <a:prstGeom prst="rect">
            <a:avLst/>
          </a:prstGeom>
          <a:noFill/>
          <a:ln w="9525">
            <a:noFill/>
            <a:miter lim="800000"/>
            <a:headEnd/>
            <a:tailEnd/>
          </a:ln>
          <a:effectLst/>
        </p:spPr>
        <p:txBody>
          <a:bodyPr vert="horz" wrap="square" lIns="95369" tIns="47687" rIns="95369" bIns="47687" numCol="1" anchor="b" anchorCtr="0" compatLnSpc="1">
            <a:prstTxWarp prst="textNoShape">
              <a:avLst/>
            </a:prstTxWarp>
          </a:bodyPr>
          <a:lstStyle>
            <a:lvl1pPr algn="r" defTabSz="954233">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2942822" cy="493249"/>
          </a:xfrm>
          <a:prstGeom prst="rect">
            <a:avLst/>
          </a:prstGeom>
          <a:noFill/>
          <a:ln w="12700" cap="sq">
            <a:noFill/>
            <a:miter lim="800000"/>
            <a:headEnd type="none" w="sm" len="sm"/>
            <a:tailEnd type="none" w="sm" len="sm"/>
          </a:ln>
          <a:effectLst/>
        </p:spPr>
        <p:txBody>
          <a:bodyPr vert="horz" wrap="none" lIns="95369" tIns="47687" rIns="95369" bIns="47687" numCol="1" anchor="ctr" anchorCtr="0" compatLnSpc="1">
            <a:prstTxWarp prst="textNoShape">
              <a:avLst/>
            </a:prstTxWarp>
          </a:bodyPr>
          <a:lstStyle>
            <a:lvl1pPr algn="l" defTabSz="954233">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3854858" y="3"/>
            <a:ext cx="2942822" cy="493249"/>
          </a:xfrm>
          <a:prstGeom prst="rect">
            <a:avLst/>
          </a:prstGeom>
          <a:noFill/>
          <a:ln w="12700" cap="sq">
            <a:noFill/>
            <a:miter lim="800000"/>
            <a:headEnd type="none" w="sm" len="sm"/>
            <a:tailEnd type="none" w="sm" len="sm"/>
          </a:ln>
          <a:effectLst/>
        </p:spPr>
        <p:txBody>
          <a:bodyPr vert="horz" wrap="none" lIns="95369" tIns="47687" rIns="95369" bIns="47687" numCol="1" anchor="ctr" anchorCtr="0" compatLnSpc="1">
            <a:prstTxWarp prst="textNoShape">
              <a:avLst/>
            </a:prstTxWarp>
          </a:bodyPr>
          <a:lstStyle>
            <a:lvl1pPr algn="r" defTabSz="954233">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08025" y="742950"/>
            <a:ext cx="5381625" cy="37274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07473" y="4715160"/>
            <a:ext cx="4982732" cy="4468529"/>
          </a:xfrm>
          <a:prstGeom prst="rect">
            <a:avLst/>
          </a:prstGeom>
          <a:noFill/>
          <a:ln w="12700" cap="sq">
            <a:noFill/>
            <a:miter lim="800000"/>
            <a:headEnd type="none" w="sm" len="sm"/>
            <a:tailEnd type="none" w="sm" len="sm"/>
          </a:ln>
          <a:effectLst/>
        </p:spPr>
        <p:txBody>
          <a:bodyPr vert="horz" wrap="none" lIns="95369" tIns="47687" rIns="95369" bIns="47687"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433395"/>
            <a:ext cx="2942822" cy="493249"/>
          </a:xfrm>
          <a:prstGeom prst="rect">
            <a:avLst/>
          </a:prstGeom>
          <a:noFill/>
          <a:ln w="12700" cap="sq">
            <a:noFill/>
            <a:miter lim="800000"/>
            <a:headEnd type="none" w="sm" len="sm"/>
            <a:tailEnd type="none" w="sm" len="sm"/>
          </a:ln>
          <a:effectLst/>
        </p:spPr>
        <p:txBody>
          <a:bodyPr vert="horz" wrap="none" lIns="95369" tIns="47687" rIns="95369" bIns="47687" numCol="1" anchor="b" anchorCtr="0" compatLnSpc="1">
            <a:prstTxWarp prst="textNoShape">
              <a:avLst/>
            </a:prstTxWarp>
          </a:bodyPr>
          <a:lstStyle>
            <a:lvl1pPr algn="l" defTabSz="954233">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3854858" y="9433395"/>
            <a:ext cx="2942822" cy="493249"/>
          </a:xfrm>
          <a:prstGeom prst="rect">
            <a:avLst/>
          </a:prstGeom>
          <a:noFill/>
          <a:ln w="12700" cap="sq">
            <a:noFill/>
            <a:miter lim="800000"/>
            <a:headEnd type="none" w="sm" len="sm"/>
            <a:tailEnd type="none" w="sm" len="sm"/>
          </a:ln>
          <a:effectLst/>
        </p:spPr>
        <p:txBody>
          <a:bodyPr vert="horz" wrap="none" lIns="95369" tIns="47687" rIns="95369" bIns="47687" numCol="1" anchor="b" anchorCtr="0" compatLnSpc="1">
            <a:prstTxWarp prst="textNoShape">
              <a:avLst/>
            </a:prstTxWarp>
          </a:bodyPr>
          <a:lstStyle>
            <a:lvl1pPr algn="r" defTabSz="954233">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989995" y="5134039"/>
            <a:ext cx="6419106" cy="437233"/>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400">
                <a:solidFill>
                  <a:schemeClr val="bg2">
                    <a:lumMod val="50000"/>
                    <a:lumOff val="50000"/>
                  </a:schemeClr>
                </a:solidFill>
                <a:latin typeface="ヒラギノ角ゴ Pro W6"/>
                <a:ea typeface="ヒラギノ角ゴ Pro W6"/>
              </a:defRPr>
            </a:lvl1pPr>
          </a:lstStyle>
          <a:p>
            <a:r>
              <a:rPr lang="ja-JP" altLang="en-US" dirty="0"/>
              <a:t>マスタ</a:t>
            </a:r>
            <a:r>
              <a:rPr lang="en-US" altLang="ja-JP" dirty="0"/>
              <a:t> </a:t>
            </a:r>
            <a:r>
              <a:rPr lang="ja-JP" altLang="en-US" dirty="0"/>
              <a:t>サブタイトルの書式設定</a:t>
            </a:r>
          </a:p>
        </p:txBody>
      </p:sp>
      <p:sp>
        <p:nvSpPr>
          <p:cNvPr id="1914885" name="Rectangle 5"/>
          <p:cNvSpPr>
            <a:spLocks noGrp="1" noChangeArrowheads="1"/>
          </p:cNvSpPr>
          <p:nvPr>
            <p:ph type="ctrTitle" sz="quarter"/>
          </p:nvPr>
        </p:nvSpPr>
        <p:spPr>
          <a:xfrm>
            <a:off x="2971800" y="3035389"/>
            <a:ext cx="6359403"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dirty="0"/>
              <a:t>マスタ</a:t>
            </a:r>
            <a:r>
              <a:rPr lang="en-US" altLang="ja-JP" dirty="0"/>
              <a:t> </a:t>
            </a:r>
            <a:r>
              <a:rPr lang="ja-JP" altLang="en-US" dirty="0"/>
              <a:t>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rgbClr val="1F497D"/>
          </a:solidFill>
          <a:ln w="38100" cap="sq" cmpd="sng" algn="ctr">
            <a:solidFill>
              <a:srgbClr val="1F497D"/>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95441" y="1021902"/>
            <a:ext cx="8307732" cy="2139643"/>
          </a:xfrm>
        </p:spPr>
        <p:txBody>
          <a:bodyPr/>
          <a:lstStyle>
            <a:lvl1pPr algn="ctr">
              <a:defRPr sz="4400" b="0" cap="none">
                <a:solidFill>
                  <a:schemeClr val="bg2">
                    <a:lumMod val="75000"/>
                    <a:lumOff val="25000"/>
                  </a:schemeClr>
                </a:solidFill>
                <a:latin typeface="Franklin Gothic Demi" pitchFamily="34" charset="0"/>
                <a:ea typeface="ヒラギノ角ゴ ProN W6"/>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895441" y="3589473"/>
            <a:ext cx="8307732" cy="2343585"/>
          </a:xfrm>
        </p:spPr>
        <p:txBody>
          <a:bodyPr anchor="ctr"/>
          <a:lstStyle>
            <a:lvl1pPr marL="0" indent="0" algn="ctr">
              <a:buNone/>
              <a:defRPr sz="2600">
                <a:solidFill>
                  <a:schemeClr val="bg2">
                    <a:lumMod val="75000"/>
                    <a:lumOff val="25000"/>
                  </a:schemeClr>
                </a:solidFill>
                <a:latin typeface="Franklin Gothic Demi" pitchFamily="34" charset="0"/>
                <a:ea typeface="ヒラギノ角ゴ Pro W6"/>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dirty="0" smtClean="0"/>
              <a:t>マスタ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Rectangle 15"/>
          <p:cNvSpPr>
            <a:spLocks noChangeArrowheads="1"/>
          </p:cNvSpPr>
          <p:nvPr userDrawn="1"/>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15789" y="1322775"/>
            <a:ext cx="9183247" cy="1196877"/>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2733616"/>
            <a:ext cx="9182040" cy="3677511"/>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bg1"/>
          </a:solidFill>
          <a:ln>
            <a:solidFill>
              <a:schemeClr val="bg1"/>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オープンデータ流通推進コンソーシアム</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userDrawn="1"/>
        </p:nvSpPr>
        <p:spPr bwMode="auto">
          <a:xfrm>
            <a:off x="252420" y="6638448"/>
            <a:ext cx="3967000"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defRPr/>
            </a:pPr>
            <a:r>
              <a:rPr lang="en-US" altLang="ja-JP" sz="1000" b="1" dirty="0" smtClean="0">
                <a:solidFill>
                  <a:srgbClr val="353535"/>
                </a:solidFill>
                <a:latin typeface="Arial" charset="0"/>
              </a:rPr>
              <a:t>© 2013 Open Data Promotion Consortium</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userDrawn="1"/>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702" r:id="rId4"/>
    <p:sldLayoutId id="2147483674" r:id="rId5"/>
    <p:sldLayoutId id="2147483689" r:id="rId6"/>
    <p:sldLayoutId id="2147483705" r:id="rId7"/>
    <p:sldLayoutId id="2147483676" r:id="rId8"/>
    <p:sldLayoutId id="2147483677" r:id="rId9"/>
    <p:sldLayoutId id="2147483684" r:id="rId10"/>
  </p:sldLayoutIdLst>
  <p:hf hdr="0" ftr="0" dt="0"/>
  <p:txStyles>
    <p:titleStyle>
      <a:lvl1pPr algn="l" defTabSz="972616" rtl="0" eaLnBrk="0" fontAlgn="base" hangingPunct="0">
        <a:spcBef>
          <a:spcPct val="0"/>
        </a:spcBef>
        <a:spcAft>
          <a:spcPct val="0"/>
        </a:spcAft>
        <a:defRPr kumimoji="1" sz="2600" baseline="0">
          <a:solidFill>
            <a:schemeClr val="bg2">
              <a:lumMod val="75000"/>
              <a:lumOff val="25000"/>
            </a:schemeClr>
          </a:solidFill>
          <a:latin typeface="ＤＦＧ華康ゴシック体W5" pitchFamily="50" charset="-128"/>
          <a:ea typeface="ＤＦＧ華康ゴシック体W5" pitchFamily="50" charset="-128"/>
          <a:cs typeface="+mj-cs"/>
        </a:defRPr>
      </a:lvl1pPr>
      <a:lvl2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0" fontAlgn="base" hangingPunct="0">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fontAlgn="base">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0" fontAlgn="base" hangingPunct="0">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0" fontAlgn="base" hangingPunct="0">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0" fontAlgn="base" hangingPunct="0">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0" fontAlgn="base" hangingPunct="0">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0" fontAlgn="base" hangingPunct="0">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2989995" y="5134039"/>
            <a:ext cx="6419106" cy="683454"/>
          </a:xfrm>
        </p:spPr>
        <p:txBody>
          <a:bodyPr/>
          <a:lstStyle/>
          <a:p>
            <a:r>
              <a:rPr lang="en-US" altLang="ja-JP" sz="2000" smtClean="0">
                <a:latin typeface="ヒラギノ角ゴ ProN W6" pitchFamily="34" charset="-128"/>
                <a:ea typeface="ヒラギノ角ゴ ProN W6" pitchFamily="34" charset="-128"/>
              </a:rPr>
              <a:t>2013.12.04</a:t>
            </a:r>
            <a:r>
              <a:rPr lang="ja-JP" altLang="en-US" sz="2000" dirty="0" smtClean="0">
                <a:latin typeface="ヒラギノ角ゴ ProN W6" pitchFamily="34" charset="-128"/>
                <a:ea typeface="ヒラギノ角ゴ ProN W6" pitchFamily="34" charset="-128"/>
              </a:rPr>
              <a:t/>
            </a:r>
            <a:br>
              <a:rPr lang="ja-JP" altLang="en-US" sz="2000" dirty="0" smtClean="0">
                <a:latin typeface="ヒラギノ角ゴ ProN W6" pitchFamily="34" charset="-128"/>
                <a:ea typeface="ヒラギノ角ゴ ProN W6" pitchFamily="34" charset="-128"/>
              </a:rPr>
            </a:br>
            <a:r>
              <a:rPr lang="ja-JP" altLang="en-US" sz="2000" dirty="0" smtClean="0">
                <a:latin typeface="ヒラギノ角ゴ ProN W6" pitchFamily="34" charset="-128"/>
                <a:ea typeface="ヒラギノ角ゴ ProN W6" pitchFamily="34" charset="-128"/>
              </a:rPr>
              <a:t>オープンデータ流通推進コンソーシアム 事務局</a:t>
            </a:r>
            <a:endParaRPr lang="en-US" altLang="ja-JP" sz="2000" dirty="0" smtClean="0">
              <a:latin typeface="ヒラギノ角ゴ ProN W6" pitchFamily="34" charset="-128"/>
              <a:ea typeface="ヒラギノ角ゴ ProN W6" pitchFamily="34" charset="-128"/>
            </a:endParaRPr>
          </a:p>
        </p:txBody>
      </p:sp>
      <p:sp>
        <p:nvSpPr>
          <p:cNvPr id="3" name="タイトル 2"/>
          <p:cNvSpPr>
            <a:spLocks noGrp="1"/>
          </p:cNvSpPr>
          <p:nvPr>
            <p:ph type="ctrTitle" sz="quarter"/>
          </p:nvPr>
        </p:nvSpPr>
        <p:spPr>
          <a:xfrm>
            <a:off x="2971800" y="2510938"/>
            <a:ext cx="6427985" cy="1422118"/>
          </a:xfrm>
        </p:spPr>
        <p:txBody>
          <a:bodyPr/>
          <a:lstStyle/>
          <a:p>
            <a:r>
              <a:rPr lang="ja-JP" altLang="en-US" sz="2400" dirty="0" smtClean="0">
                <a:latin typeface="メイリオ" pitchFamily="50" charset="-128"/>
                <a:ea typeface="メイリオ" pitchFamily="50" charset="-128"/>
                <a:cs typeface="メイリオ" pitchFamily="50" charset="-128"/>
              </a:rPr>
              <a:t>オープンデータ流通推進コンソーシアム</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en-US" altLang="ja-JP" dirty="0" smtClean="0">
                <a:latin typeface="メイリオ" pitchFamily="50" charset="-128"/>
                <a:ea typeface="メイリオ" pitchFamily="50" charset="-128"/>
                <a:cs typeface="メイリオ" pitchFamily="50" charset="-128"/>
              </a:rPr>
              <a:t>25</a:t>
            </a:r>
            <a:r>
              <a:rPr lang="ja-JP" altLang="en-US" dirty="0" smtClean="0">
                <a:latin typeface="メイリオ" pitchFamily="50" charset="-128"/>
                <a:ea typeface="メイリオ" pitchFamily="50" charset="-128"/>
                <a:cs typeface="メイリオ" pitchFamily="50" charset="-128"/>
              </a:rPr>
              <a:t>年度利活用・普及委員会</a:t>
            </a:r>
            <a:br>
              <a:rPr lang="ja-JP" altLang="en-US"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実施報告（第</a:t>
            </a:r>
            <a:r>
              <a:rPr lang="en-US" altLang="ja-JP" dirty="0" smtClean="0">
                <a:latin typeface="メイリオ" pitchFamily="50" charset="-128"/>
                <a:ea typeface="メイリオ" pitchFamily="50" charset="-128"/>
                <a:cs typeface="メイリオ" pitchFamily="50" charset="-128"/>
              </a:rPr>
              <a:t>1</a:t>
            </a:r>
            <a:r>
              <a:rPr lang="ja-JP" altLang="en-US" dirty="0" smtClean="0">
                <a:latin typeface="メイリオ" pitchFamily="50" charset="-128"/>
                <a:ea typeface="メイリオ" pitchFamily="50" charset="-128"/>
                <a:cs typeface="メイリオ" pitchFamily="50" charset="-128"/>
              </a:rPr>
              <a:t>回・第</a:t>
            </a:r>
            <a:r>
              <a:rPr lang="en-US" altLang="ja-JP" dirty="0" smtClean="0">
                <a:latin typeface="メイリオ" pitchFamily="50" charset="-128"/>
                <a:ea typeface="メイリオ" pitchFamily="50" charset="-128"/>
                <a:cs typeface="メイリオ" pitchFamily="50" charset="-128"/>
              </a:rPr>
              <a:t>2</a:t>
            </a:r>
            <a:r>
              <a:rPr lang="ja-JP" altLang="en-US" smtClean="0">
                <a:latin typeface="メイリオ" pitchFamily="50" charset="-128"/>
                <a:ea typeface="メイリオ" pitchFamily="50" charset="-128"/>
                <a:cs typeface="メイリオ" pitchFamily="50" charset="-128"/>
              </a:rPr>
              <a:t>回）</a:t>
            </a:r>
            <a:endParaRPr lang="ja-JP" altLang="en-US" dirty="0">
              <a:latin typeface="メイリオ" pitchFamily="50" charset="-128"/>
              <a:ea typeface="メイリオ" pitchFamily="50" charset="-128"/>
              <a:cs typeface="メイリオ" pitchFamily="50" charset="-128"/>
            </a:endParaRPr>
          </a:p>
        </p:txBody>
      </p:sp>
      <p:pic>
        <p:nvPicPr>
          <p:cNvPr id="5" name="図 4"/>
          <p:cNvPicPr>
            <a:picLocks noChangeAspect="1"/>
          </p:cNvPicPr>
          <p:nvPr/>
        </p:nvPicPr>
        <p:blipFill>
          <a:blip r:embed="rId2" cstate="print"/>
          <a:stretch>
            <a:fillRect/>
          </a:stretch>
        </p:blipFill>
        <p:spPr>
          <a:xfrm>
            <a:off x="381000" y="1447800"/>
            <a:ext cx="2286000" cy="2097740"/>
          </a:xfrm>
          <a:prstGeom prst="rect">
            <a:avLst/>
          </a:prstGeom>
        </p:spPr>
      </p:pic>
      <p:sp>
        <p:nvSpPr>
          <p:cNvPr id="7" name="テキスト ボックス 6"/>
          <p:cNvSpPr txBox="1"/>
          <p:nvPr/>
        </p:nvSpPr>
        <p:spPr>
          <a:xfrm>
            <a:off x="3048000" y="1981200"/>
            <a:ext cx="6858000" cy="369332"/>
          </a:xfrm>
          <a:prstGeom prst="rect">
            <a:avLst/>
          </a:prstGeom>
          <a:solidFill>
            <a:schemeClr val="bg1"/>
          </a:solidFill>
          <a:ln>
            <a:solidFill>
              <a:srgbClr val="1F497D"/>
            </a:solidFill>
          </a:ln>
        </p:spPr>
        <p:txBody>
          <a:bodyPr wrap="square" rtlCol="0">
            <a:spAutoFit/>
          </a:bodyPr>
          <a:lstStyle/>
          <a:p>
            <a:pPr algn="l"/>
            <a:r>
              <a:rPr kumimoji="1" lang="ja-JP" altLang="en-US" dirty="0" smtClean="0">
                <a:latin typeface="ヒラギノ角ゴ ProN W6"/>
                <a:ea typeface="ヒラギノ角ゴ ProN W6"/>
                <a:cs typeface="ヒラギノ角ゴ ProN W6"/>
              </a:rPr>
              <a:t>平成</a:t>
            </a:r>
            <a:r>
              <a:rPr kumimoji="1" lang="en-US" altLang="ja-JP" dirty="0" smtClean="0">
                <a:latin typeface="ヒラギノ角ゴ ProN W6"/>
                <a:ea typeface="ヒラギノ角ゴ ProN W6"/>
                <a:cs typeface="ヒラギノ角ゴ ProN W6"/>
              </a:rPr>
              <a:t>25</a:t>
            </a:r>
            <a:r>
              <a:rPr kumimoji="1" lang="ja-JP" altLang="en-US" dirty="0" smtClean="0">
                <a:latin typeface="ヒラギノ角ゴ ProN W6"/>
                <a:ea typeface="ヒラギノ角ゴ ProN W6"/>
                <a:cs typeface="ヒラギノ角ゴ ProN W6"/>
              </a:rPr>
              <a:t>年度第</a:t>
            </a:r>
            <a:r>
              <a:rPr kumimoji="1" lang="en-US" altLang="ja-JP" dirty="0" smtClean="0">
                <a:latin typeface="ヒラギノ角ゴ ProN W6"/>
                <a:ea typeface="ヒラギノ角ゴ ProN W6"/>
                <a:cs typeface="ヒラギノ角ゴ ProN W6"/>
              </a:rPr>
              <a:t>1</a:t>
            </a:r>
            <a:r>
              <a:rPr kumimoji="1" lang="ja-JP" altLang="en-US" dirty="0" smtClean="0">
                <a:latin typeface="ヒラギノ角ゴ ProN W6"/>
                <a:ea typeface="ヒラギノ角ゴ ProN W6"/>
                <a:cs typeface="ヒラギノ角ゴ ProN W6"/>
              </a:rPr>
              <a:t>回</a:t>
            </a:r>
            <a:r>
              <a:rPr kumimoji="1" lang="en-US" altLang="ja-JP" dirty="0" smtClean="0">
                <a:latin typeface="ヒラギノ角ゴ ProN W6"/>
                <a:ea typeface="ヒラギノ角ゴ ProN W6"/>
                <a:cs typeface="ヒラギノ角ゴ ProN W6"/>
              </a:rPr>
              <a:t> </a:t>
            </a:r>
            <a:r>
              <a:rPr kumimoji="1" lang="ja-JP" altLang="en-US" dirty="0" smtClean="0">
                <a:latin typeface="ヒラギノ角ゴ ProN W6"/>
                <a:ea typeface="ヒラギノ角ゴ ProN W6"/>
                <a:cs typeface="ヒラギノ角ゴ ProN W6"/>
              </a:rPr>
              <a:t>技術委員会資料</a:t>
            </a:r>
          </a:p>
        </p:txBody>
      </p:sp>
      <p:sp>
        <p:nvSpPr>
          <p:cNvPr id="6" name="Text Box 785"/>
          <p:cNvSpPr txBox="1">
            <a:spLocks noChangeArrowheads="1"/>
          </p:cNvSpPr>
          <p:nvPr/>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r>
              <a:rPr lang="ja-JP" altLang="en-US" dirty="0" smtClean="0">
                <a:solidFill>
                  <a:schemeClr val="bg2"/>
                </a:solidFill>
              </a:rPr>
              <a:t>資料</a:t>
            </a:r>
            <a:r>
              <a:rPr lang="en-US" altLang="ja-JP" smtClean="0">
                <a:solidFill>
                  <a:schemeClr val="bg2"/>
                </a:solidFill>
              </a:rPr>
              <a:t>1-3</a:t>
            </a:r>
            <a:endParaRPr lang="en-US" altLang="ja-JP" dirty="0">
              <a:solidFill>
                <a:schemeClr val="bg2"/>
              </a:solidFill>
            </a:endParaRPr>
          </a:p>
        </p:txBody>
      </p:sp>
    </p:spTree>
    <p:extLst>
      <p:ext uri="{BB962C8B-B14F-4D97-AF65-F5344CB8AC3E}">
        <p14:creationId xmlns:p14="http://schemas.microsoft.com/office/powerpoint/2010/main" val="26169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自治体分科会</a:t>
            </a:r>
            <a:r>
              <a:rPr lang="ja-JP" altLang="en-US" dirty="0"/>
              <a:t>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10</a:t>
            </a:fld>
            <a:endParaRPr lang="en-US" altLang="ja-JP"/>
          </a:p>
        </p:txBody>
      </p:sp>
      <p:sp>
        <p:nvSpPr>
          <p:cNvPr id="6" name="テキスト ボックス 5"/>
          <p:cNvSpPr txBox="1"/>
          <p:nvPr/>
        </p:nvSpPr>
        <p:spPr>
          <a:xfrm>
            <a:off x="704528" y="1079311"/>
            <a:ext cx="8197703" cy="3754874"/>
          </a:xfrm>
          <a:prstGeom prst="rect">
            <a:avLst/>
          </a:prstGeom>
          <a:noFill/>
        </p:spPr>
        <p:txBody>
          <a:bodyPr wrap="square" rtlCol="0">
            <a:spAutoFit/>
          </a:bodyPr>
          <a:lstStyle/>
          <a:p>
            <a:pPr marL="180975" algn="l"/>
            <a:r>
              <a:rPr lang="en-US" altLang="ja-JP" sz="1400" b="1" dirty="0" smtClean="0">
                <a:solidFill>
                  <a:schemeClr val="bg2"/>
                </a:solidFill>
              </a:rPr>
              <a:t>【</a:t>
            </a:r>
            <a:r>
              <a:rPr lang="ja-JP" altLang="en-US" sz="1400" b="1" dirty="0" smtClean="0">
                <a:solidFill>
                  <a:schemeClr val="bg2"/>
                </a:solidFill>
              </a:rPr>
              <a:t>設置</a:t>
            </a:r>
            <a:r>
              <a:rPr lang="ja-JP" altLang="en-US" sz="1400" b="1" dirty="0">
                <a:solidFill>
                  <a:schemeClr val="bg2"/>
                </a:solidFill>
              </a:rPr>
              <a:t>の</a:t>
            </a:r>
            <a:r>
              <a:rPr lang="ja-JP" altLang="en-US" sz="1400" b="1" dirty="0" smtClean="0">
                <a:solidFill>
                  <a:schemeClr val="bg2"/>
                </a:solidFill>
              </a:rPr>
              <a:t>目的</a:t>
            </a:r>
            <a:r>
              <a:rPr lang="en-US" altLang="ja-JP" sz="1400" b="1" dirty="0" smtClean="0">
                <a:solidFill>
                  <a:schemeClr val="bg2"/>
                </a:solidFill>
              </a:rPr>
              <a:t>】</a:t>
            </a:r>
            <a:endParaRPr lang="ja-JP" altLang="en-US" sz="1400" b="1" dirty="0">
              <a:solidFill>
                <a:schemeClr val="bg2"/>
              </a:solidFill>
            </a:endParaRPr>
          </a:p>
          <a:p>
            <a:pPr marL="180975" algn="l"/>
            <a:r>
              <a:rPr lang="ja-JP" altLang="en-US" sz="1400" dirty="0" smtClean="0">
                <a:solidFill>
                  <a:schemeClr val="bg2"/>
                </a:solidFill>
              </a:rPr>
              <a:t>自治体</a:t>
            </a:r>
            <a:r>
              <a:rPr lang="ja-JP" altLang="en-US" sz="1400" dirty="0">
                <a:solidFill>
                  <a:schemeClr val="bg2"/>
                </a:solidFill>
              </a:rPr>
              <a:t>が保有するデータのオープンデータ化を推進するとともに、自治体データを活用したオープンデータに関するビジネスモデルを検討する。</a:t>
            </a:r>
          </a:p>
          <a:p>
            <a:pPr marL="180975" algn="l"/>
            <a:endParaRPr lang="ja-JP" altLang="en-US" sz="1400" dirty="0">
              <a:solidFill>
                <a:schemeClr val="bg2"/>
              </a:solidFill>
            </a:endParaRPr>
          </a:p>
          <a:p>
            <a:pPr marL="180975" algn="l"/>
            <a:r>
              <a:rPr lang="en-US" altLang="ja-JP" sz="1400" b="1" dirty="0" smtClean="0">
                <a:solidFill>
                  <a:schemeClr val="bg2"/>
                </a:solidFill>
              </a:rPr>
              <a:t>【</a:t>
            </a:r>
            <a:r>
              <a:rPr lang="ja-JP" altLang="en-US" sz="1400" b="1" dirty="0" smtClean="0">
                <a:solidFill>
                  <a:schemeClr val="bg2"/>
                </a:solidFill>
              </a:rPr>
              <a:t>検討概要</a:t>
            </a:r>
            <a:r>
              <a:rPr lang="en-US" altLang="ja-JP" sz="1400" b="1" dirty="0" smtClean="0">
                <a:solidFill>
                  <a:schemeClr val="bg2"/>
                </a:solidFill>
              </a:rPr>
              <a:t>】</a:t>
            </a:r>
            <a:endParaRPr lang="ja-JP" altLang="en-US" sz="1400" b="1" dirty="0">
              <a:solidFill>
                <a:schemeClr val="bg2"/>
              </a:solidFill>
            </a:endParaRPr>
          </a:p>
          <a:p>
            <a:pPr marL="180975" algn="l"/>
            <a:r>
              <a:rPr lang="ja-JP" altLang="en-US" sz="1400" dirty="0" smtClean="0">
                <a:solidFill>
                  <a:schemeClr val="bg2"/>
                </a:solidFill>
              </a:rPr>
              <a:t>総務省</a:t>
            </a:r>
            <a:r>
              <a:rPr lang="ja-JP" altLang="en-US" sz="1400" dirty="0">
                <a:solidFill>
                  <a:schemeClr val="bg2"/>
                </a:solidFill>
              </a:rPr>
              <a:t>の「情報流通連携基盤の自治体行政情報における実証」と連携し、各自治体における同一項目の情報のオープンデータ化を試行し、可能性や課題を明らかにし、技術委員会・データガバナンス委員会にインプットする。実証実験で行われる情報サービスの開発コンテストへの参加や、開発コンテストで作成されたアプリケーションへの評価を通じ、自治体が提供するオープンデータを活用したビジネスモデルを検討する。</a:t>
            </a:r>
          </a:p>
          <a:p>
            <a:pPr marL="180975" algn="l"/>
            <a:endParaRPr lang="ja-JP" altLang="en-US" sz="1400" dirty="0">
              <a:solidFill>
                <a:schemeClr val="bg2"/>
              </a:solidFill>
            </a:endParaRPr>
          </a:p>
          <a:p>
            <a:pPr marL="180975" algn="l"/>
            <a:r>
              <a:rPr lang="en-US" altLang="ja-JP" sz="1400" b="1" dirty="0" smtClean="0">
                <a:solidFill>
                  <a:schemeClr val="bg2"/>
                </a:solidFill>
              </a:rPr>
              <a:t>【</a:t>
            </a:r>
            <a:r>
              <a:rPr lang="ja-JP" altLang="en-US" sz="1400" b="1" dirty="0" smtClean="0">
                <a:solidFill>
                  <a:schemeClr val="bg2"/>
                </a:solidFill>
              </a:rPr>
              <a:t>分科会</a:t>
            </a:r>
            <a:r>
              <a:rPr lang="ja-JP" altLang="en-US" sz="1400" b="1" dirty="0">
                <a:solidFill>
                  <a:schemeClr val="bg2"/>
                </a:solidFill>
              </a:rPr>
              <a:t>開催</a:t>
            </a:r>
            <a:r>
              <a:rPr lang="ja-JP" altLang="en-US" sz="1400" b="1" dirty="0" smtClean="0">
                <a:solidFill>
                  <a:schemeClr val="bg2"/>
                </a:solidFill>
              </a:rPr>
              <a:t>方法</a:t>
            </a:r>
            <a:r>
              <a:rPr lang="en-US" altLang="ja-JP" sz="1400" b="1" dirty="0" smtClean="0">
                <a:solidFill>
                  <a:schemeClr val="bg2"/>
                </a:solidFill>
              </a:rPr>
              <a:t>】</a:t>
            </a:r>
            <a:endParaRPr lang="ja-JP" altLang="en-US" sz="1400" b="1" dirty="0">
              <a:solidFill>
                <a:schemeClr val="bg2"/>
              </a:solidFill>
            </a:endParaRPr>
          </a:p>
          <a:p>
            <a:pPr marL="180975" algn="l"/>
            <a:r>
              <a:rPr lang="ja-JP" altLang="en-US" sz="1400" dirty="0" smtClean="0">
                <a:solidFill>
                  <a:schemeClr val="bg2"/>
                </a:solidFill>
              </a:rPr>
              <a:t>メーリングリスト</a:t>
            </a:r>
            <a:r>
              <a:rPr lang="ja-JP" altLang="en-US" sz="1400" dirty="0">
                <a:solidFill>
                  <a:schemeClr val="bg2"/>
                </a:solidFill>
              </a:rPr>
              <a:t>を活用した分科会メンバーによる議論</a:t>
            </a:r>
          </a:p>
          <a:p>
            <a:pPr marL="180975" algn="l"/>
            <a:r>
              <a:rPr lang="ja-JP" altLang="en-US" sz="1400" dirty="0" smtClean="0">
                <a:solidFill>
                  <a:schemeClr val="bg2"/>
                </a:solidFill>
              </a:rPr>
              <a:t>議論</a:t>
            </a:r>
            <a:r>
              <a:rPr lang="ja-JP" altLang="en-US" sz="1400" dirty="0">
                <a:solidFill>
                  <a:schemeClr val="bg2"/>
                </a:solidFill>
              </a:rPr>
              <a:t>の進捗に応じて集合形式での会合の</a:t>
            </a:r>
            <a:r>
              <a:rPr lang="ja-JP" altLang="en-US" sz="1400" dirty="0" smtClean="0">
                <a:solidFill>
                  <a:schemeClr val="bg2"/>
                </a:solidFill>
              </a:rPr>
              <a:t>実施</a:t>
            </a:r>
            <a:endParaRPr lang="en-US" altLang="ja-JP" sz="1400" dirty="0" smtClean="0">
              <a:solidFill>
                <a:schemeClr val="bg2"/>
              </a:solidFill>
            </a:endParaRPr>
          </a:p>
          <a:p>
            <a:pPr marL="180975" algn="l"/>
            <a:endParaRPr lang="en-US" altLang="ja-JP" sz="1400" dirty="0">
              <a:solidFill>
                <a:schemeClr val="bg2"/>
              </a:solidFill>
            </a:endParaRPr>
          </a:p>
          <a:p>
            <a:pPr marL="180975" algn="l"/>
            <a:r>
              <a:rPr lang="en-US" altLang="ja-JP" sz="1400" b="1" dirty="0" smtClean="0">
                <a:solidFill>
                  <a:schemeClr val="bg2"/>
                </a:solidFill>
              </a:rPr>
              <a:t>【</a:t>
            </a:r>
            <a:r>
              <a:rPr lang="ja-JP" altLang="en-US" sz="1400" b="1" dirty="0">
                <a:solidFill>
                  <a:schemeClr val="bg2"/>
                </a:solidFill>
              </a:rPr>
              <a:t>参加資格</a:t>
            </a:r>
            <a:r>
              <a:rPr lang="en-US" altLang="ja-JP" sz="1400" b="1" dirty="0" smtClean="0">
                <a:solidFill>
                  <a:schemeClr val="bg2"/>
                </a:solidFill>
              </a:rPr>
              <a:t>】</a:t>
            </a:r>
            <a:endParaRPr lang="ja-JP" altLang="en-US" sz="1400" b="1" dirty="0">
              <a:solidFill>
                <a:schemeClr val="bg2"/>
              </a:solidFill>
            </a:endParaRPr>
          </a:p>
          <a:p>
            <a:pPr marL="180975" algn="l"/>
            <a:endParaRPr lang="en-US" altLang="ja-JP" sz="1400" b="1" dirty="0" smtClean="0">
              <a:solidFill>
                <a:schemeClr val="bg2"/>
              </a:solidFill>
            </a:endParaRPr>
          </a:p>
        </p:txBody>
      </p:sp>
      <p:graphicFrame>
        <p:nvGraphicFramePr>
          <p:cNvPr id="22" name="表 21"/>
          <p:cNvGraphicFramePr>
            <a:graphicFrameLocks noGrp="1"/>
          </p:cNvGraphicFramePr>
          <p:nvPr>
            <p:extLst>
              <p:ext uri="{D42A27DB-BD31-4B8C-83A1-F6EECF244321}">
                <p14:modId xmlns:p14="http://schemas.microsoft.com/office/powerpoint/2010/main" val="1826502901"/>
              </p:ext>
            </p:extLst>
          </p:nvPr>
        </p:nvGraphicFramePr>
        <p:xfrm>
          <a:off x="1923379" y="4485737"/>
          <a:ext cx="7782149" cy="1981200"/>
        </p:xfrm>
        <a:graphic>
          <a:graphicData uri="http://schemas.openxmlformats.org/drawingml/2006/table">
            <a:tbl>
              <a:tblPr firstCol="1">
                <a:tableStyleId>{5C22544A-7EE6-4342-B048-85BDC9FD1C3A}</a:tableStyleId>
              </a:tblPr>
              <a:tblGrid>
                <a:gridCol w="509480"/>
                <a:gridCol w="1354233"/>
                <a:gridCol w="5918436"/>
              </a:tblGrid>
              <a:tr h="370840">
                <a:tc gridSpan="2">
                  <a:txBody>
                    <a:bodyPr/>
                    <a:lstStyle/>
                    <a:p>
                      <a:pPr algn="ctr"/>
                      <a:r>
                        <a:rPr kumimoji="1" lang="ja-JP" altLang="en-US" sz="1400" dirty="0" smtClean="0"/>
                        <a:t>自治体会員</a:t>
                      </a:r>
                      <a:endParaRPr kumimoji="1" lang="ja-JP" altLang="en-US" sz="1400" dirty="0"/>
                    </a:p>
                  </a:txBody>
                  <a:tcPr anchor="ctr"/>
                </a:tc>
                <a:tc hMerge="1">
                  <a:txBody>
                    <a:bodyPr/>
                    <a:lstStyle/>
                    <a:p>
                      <a:pPr algn="ctr"/>
                      <a:endParaRPr kumimoji="1" lang="ja-JP" altLang="en-US" sz="1400" dirty="0"/>
                    </a:p>
                  </a:txBody>
                  <a:tcPr/>
                </a:tc>
                <a:tc>
                  <a:txBody>
                    <a:bodyPr/>
                    <a:lstStyle/>
                    <a:p>
                      <a:r>
                        <a:rPr lang="ja-JP" altLang="en-US" sz="1400" dirty="0" smtClean="0"/>
                        <a:t>会員向けアンケート結果や「情報流通連携基盤の自治体行政情報における実証」と連携し、</a:t>
                      </a:r>
                      <a:r>
                        <a:rPr lang="ja-JP" altLang="en-US" sz="1400" b="1" dirty="0" smtClean="0"/>
                        <a:t>自治体が保有するデータの公開方法の検討を行う</a:t>
                      </a:r>
                      <a:r>
                        <a:rPr lang="ja-JP" altLang="en-US" sz="1400" dirty="0" smtClean="0"/>
                        <a:t>こと。</a:t>
                      </a:r>
                      <a:endParaRPr kumimoji="1" lang="ja-JP" altLang="en-US" sz="1400" dirty="0"/>
                    </a:p>
                  </a:txBody>
                  <a:tcPr/>
                </a:tc>
              </a:tr>
              <a:tr h="370840">
                <a:tc rowSpan="2">
                  <a:txBody>
                    <a:bodyPr/>
                    <a:lstStyle/>
                    <a:p>
                      <a:pPr algn="ctr"/>
                      <a:r>
                        <a:rPr kumimoji="1" lang="ja-JP" altLang="en-US" sz="1400" dirty="0" smtClean="0"/>
                        <a:t>法人会員</a:t>
                      </a:r>
                      <a:endParaRPr kumimoji="1" lang="ja-JP" altLang="en-US" sz="1400" dirty="0"/>
                    </a:p>
                  </a:txBody>
                  <a:tcPr/>
                </a:tc>
                <a:tc>
                  <a:txBody>
                    <a:bodyPr/>
                    <a:lstStyle/>
                    <a:p>
                      <a:pPr algn="ctr"/>
                      <a:r>
                        <a:rPr kumimoji="1" lang="ja-JP" altLang="en-US" sz="1400" dirty="0" smtClean="0">
                          <a:solidFill>
                            <a:schemeClr val="tx1"/>
                          </a:solidFill>
                        </a:rPr>
                        <a:t>アプリ作成</a:t>
                      </a:r>
                      <a:endParaRPr kumimoji="1" lang="en-US" altLang="ja-JP" sz="1400" dirty="0" smtClean="0">
                        <a:solidFill>
                          <a:schemeClr val="tx1"/>
                        </a:solidFill>
                      </a:endParaRPr>
                    </a:p>
                    <a:p>
                      <a:pPr algn="ctr"/>
                      <a:r>
                        <a:rPr kumimoji="1" lang="ja-JP" altLang="en-US" sz="1400" dirty="0" smtClean="0">
                          <a:solidFill>
                            <a:schemeClr val="tx1"/>
                          </a:solidFill>
                        </a:rPr>
                        <a:t>グループ</a:t>
                      </a:r>
                      <a:endParaRPr kumimoji="1" lang="ja-JP" altLang="en-US" sz="1400" dirty="0">
                        <a:solidFill>
                          <a:schemeClr val="tx1"/>
                        </a:solidFill>
                      </a:endParaRPr>
                    </a:p>
                  </a:txBody>
                  <a:tcPr anchor="ctr">
                    <a:solidFill>
                      <a:schemeClr val="accent1">
                        <a:lumMod val="60000"/>
                        <a:lumOff val="40000"/>
                      </a:schemeClr>
                    </a:solidFill>
                  </a:tcPr>
                </a:tc>
                <a:tc>
                  <a:txBody>
                    <a:bodyPr/>
                    <a:lstStyle/>
                    <a:p>
                      <a:r>
                        <a:rPr lang="ja-JP" altLang="en-US" sz="1400" b="1" dirty="0" smtClean="0"/>
                        <a:t>自治体が提供するオープンデータを活用したアプリを開発</a:t>
                      </a:r>
                      <a:r>
                        <a:rPr lang="ja-JP" altLang="en-US" sz="1400" dirty="0" smtClean="0"/>
                        <a:t>し、総務省とコンソーシアムが主催するアプリコンテストに応募すること。</a:t>
                      </a:r>
                    </a:p>
                  </a:txBody>
                  <a:tcPr/>
                </a:tc>
              </a:tr>
              <a:tr h="370840">
                <a:tc vMerge="1">
                  <a:txBody>
                    <a:bodyPr/>
                    <a:lstStyle/>
                    <a:p>
                      <a:pPr algn="ctr"/>
                      <a:endParaRPr kumimoji="1" lang="ja-JP" altLang="en-US" sz="1400" dirty="0"/>
                    </a:p>
                  </a:txBody>
                  <a:tcPr/>
                </a:tc>
                <a:tc>
                  <a:txBody>
                    <a:bodyPr/>
                    <a:lstStyle/>
                    <a:p>
                      <a:pPr algn="ctr"/>
                      <a:r>
                        <a:rPr kumimoji="1" lang="ja-JP" altLang="en-US" sz="1400" dirty="0" smtClean="0">
                          <a:solidFill>
                            <a:schemeClr val="tx1"/>
                          </a:solidFill>
                        </a:rPr>
                        <a:t>ビジネスモデル検討グループ</a:t>
                      </a:r>
                      <a:endParaRPr kumimoji="1" lang="ja-JP" altLang="en-US" sz="1400" dirty="0">
                        <a:solidFill>
                          <a:schemeClr val="tx1"/>
                        </a:solidFill>
                      </a:endParaRPr>
                    </a:p>
                  </a:txBody>
                  <a:tcPr anchor="ctr">
                    <a:solidFill>
                      <a:schemeClr val="accent1">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コンテストに応募されたアプリや、　総務省の行政情報実証実験で開発されたアプリ、自治体分科会の中で出たアイデアなどを、</a:t>
                      </a:r>
                      <a:r>
                        <a:rPr lang="ja-JP" altLang="en-US" sz="1400" b="1" dirty="0" smtClean="0"/>
                        <a:t>実際にビジネス化するための検討を行う。検討結果はビジネスモデル計画書としてとりまとめ、提出・公開</a:t>
                      </a:r>
                      <a:r>
                        <a:rPr lang="ja-JP" altLang="en-US" sz="1400" dirty="0" smtClean="0"/>
                        <a:t>していただく。</a:t>
                      </a:r>
                    </a:p>
                  </a:txBody>
                  <a:tcPr/>
                </a:tc>
              </a:tr>
            </a:tbl>
          </a:graphicData>
        </a:graphic>
      </p:graphicFrame>
    </p:spTree>
    <p:extLst>
      <p:ext uri="{BB962C8B-B14F-4D97-AF65-F5344CB8AC3E}">
        <p14:creationId xmlns:p14="http://schemas.microsoft.com/office/powerpoint/2010/main" val="203637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自治体分科会</a:t>
            </a:r>
            <a:r>
              <a:rPr lang="ja-JP" altLang="en-US" dirty="0"/>
              <a:t>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11</a:t>
            </a:fld>
            <a:endParaRPr lang="en-US" altLang="ja-JP"/>
          </a:p>
        </p:txBody>
      </p:sp>
      <p:sp>
        <p:nvSpPr>
          <p:cNvPr id="6" name="テキスト ボックス 5"/>
          <p:cNvSpPr txBox="1"/>
          <p:nvPr/>
        </p:nvSpPr>
        <p:spPr>
          <a:xfrm>
            <a:off x="704528" y="1079311"/>
            <a:ext cx="8197703" cy="523220"/>
          </a:xfrm>
          <a:prstGeom prst="rect">
            <a:avLst/>
          </a:prstGeom>
          <a:noFill/>
        </p:spPr>
        <p:txBody>
          <a:bodyPr wrap="square" rtlCol="0">
            <a:spAutoFit/>
          </a:bodyPr>
          <a:lstStyle/>
          <a:p>
            <a:pPr marL="180975" algn="l"/>
            <a:r>
              <a:rPr lang="ja-JP" altLang="en-US" sz="1400" b="1" dirty="0" smtClean="0">
                <a:solidFill>
                  <a:schemeClr val="bg2"/>
                </a:solidFill>
              </a:rPr>
              <a:t>自治体分科会参加メンバー</a:t>
            </a:r>
            <a:endParaRPr lang="ja-JP" altLang="en-US" sz="1400" b="1" dirty="0">
              <a:solidFill>
                <a:schemeClr val="bg2"/>
              </a:solidFill>
            </a:endParaRPr>
          </a:p>
          <a:p>
            <a:pPr marL="180975" algn="l"/>
            <a:endParaRPr lang="en-US" altLang="ja-JP" sz="1400" b="1" dirty="0" smtClean="0">
              <a:solidFill>
                <a:schemeClr val="bg2"/>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078617262"/>
              </p:ext>
            </p:extLst>
          </p:nvPr>
        </p:nvGraphicFramePr>
        <p:xfrm>
          <a:off x="671918" y="1556792"/>
          <a:ext cx="8900041" cy="4572000"/>
        </p:xfrm>
        <a:graphic>
          <a:graphicData uri="http://schemas.openxmlformats.org/drawingml/2006/table">
            <a:tbl>
              <a:tblPr firstCol="1">
                <a:tableStyleId>{5C22544A-7EE6-4342-B048-85BDC9FD1C3A}</a:tableStyleId>
              </a:tblPr>
              <a:tblGrid>
                <a:gridCol w="572091"/>
                <a:gridCol w="1071230"/>
                <a:gridCol w="1313121"/>
                <a:gridCol w="5943599"/>
              </a:tblGrid>
              <a:tr h="190008">
                <a:tc rowSpan="4" gridSpan="2">
                  <a:txBody>
                    <a:bodyPr/>
                    <a:lstStyle/>
                    <a:p>
                      <a:pPr algn="ctr"/>
                      <a:r>
                        <a:rPr kumimoji="1" lang="ja-JP" altLang="en-US" sz="1200" dirty="0" smtClean="0"/>
                        <a:t>自治体会員</a:t>
                      </a:r>
                    </a:p>
                  </a:txBody>
                  <a:tcPr marL="99060" marR="99060" anchor="ctr"/>
                </a:tc>
                <a:tc rowSpan="4" hMerge="1">
                  <a:txBody>
                    <a:bodyPr/>
                    <a:lstStyle/>
                    <a:p>
                      <a:endParaRPr kumimoji="1" lang="ja-JP" altLang="en-US" sz="1400" dirty="0"/>
                    </a:p>
                  </a:txBody>
                  <a:tcPr>
                    <a:solidFill>
                      <a:schemeClr val="accent1">
                        <a:lumMod val="60000"/>
                        <a:lumOff val="40000"/>
                      </a:schemeClr>
                    </a:solidFill>
                  </a:tcPr>
                </a:tc>
                <a:tc>
                  <a:txBody>
                    <a:bodyPr/>
                    <a:lstStyle/>
                    <a:p>
                      <a:r>
                        <a:rPr kumimoji="1" lang="ja-JP" altLang="en-US" sz="1200" dirty="0" smtClean="0"/>
                        <a:t>松江市</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実証実験と同様のフォーマットでのオープンデータ化の検討と、可能なデータのオープンデータ化ニーズのあったデータのオープンデータ化の検討</a:t>
                      </a:r>
                      <a:endParaRPr kumimoji="1" lang="ja-JP" altLang="en-US" sz="1200" dirty="0"/>
                    </a:p>
                  </a:txBody>
                  <a:tcPr marL="99060" marR="99060"/>
                </a:tc>
              </a:tr>
              <a:tr h="190008">
                <a:tc gridSpan="2" vMerge="1">
                  <a:txBody>
                    <a:bodyPr/>
                    <a:lstStyle/>
                    <a:p>
                      <a:pPr algn="ctr"/>
                      <a:endParaRPr kumimoji="1" lang="ja-JP" altLang="en-US" sz="1400" dirty="0" smtClean="0"/>
                    </a:p>
                  </a:txBody>
                  <a:tcPr/>
                </a:tc>
                <a:tc hMerge="1" vMerge="1">
                  <a:txBody>
                    <a:bodyPr/>
                    <a:lstStyle/>
                    <a:p>
                      <a:endParaRPr kumimoji="1" lang="ja-JP" altLang="en-US"/>
                    </a:p>
                  </a:txBody>
                  <a:tcPr/>
                </a:tc>
                <a:tc>
                  <a:txBody>
                    <a:bodyPr/>
                    <a:lstStyle/>
                    <a:p>
                      <a:r>
                        <a:rPr kumimoji="1" lang="ja-JP" altLang="en-US" sz="1200" dirty="0" smtClean="0"/>
                        <a:t>川崎市</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独自に市内企業へのニーズ調査や庁内各部署のデータ保有調査は実施しているものの、ニーズに応じたオープンデータ化の可否についてはこれから検討予定であったため、本分科会においてそれらも踏まえ検証していきたいと考えおります。</a:t>
                      </a:r>
                      <a:endParaRPr kumimoji="1" lang="ja-JP" altLang="en-US" sz="1200" dirty="0"/>
                    </a:p>
                  </a:txBody>
                  <a:tcPr marL="99060" marR="99060"/>
                </a:tc>
              </a:tr>
              <a:tr h="190008">
                <a:tc gridSpan="2" vMerge="1">
                  <a:txBody>
                    <a:bodyPr/>
                    <a:lstStyle/>
                    <a:p>
                      <a:pPr algn="ctr"/>
                      <a:endParaRPr kumimoji="1" lang="ja-JP" altLang="en-US" sz="1400" dirty="0" smtClean="0"/>
                    </a:p>
                  </a:txBody>
                  <a:tcPr/>
                </a:tc>
                <a:tc hMerge="1" vMerge="1">
                  <a:txBody>
                    <a:bodyPr/>
                    <a:lstStyle/>
                    <a:p>
                      <a:endParaRPr kumimoji="1" lang="ja-JP" altLang="en-US"/>
                    </a:p>
                  </a:txBody>
                  <a:tcPr/>
                </a:tc>
                <a:tc>
                  <a:txBody>
                    <a:bodyPr/>
                    <a:lstStyle/>
                    <a:p>
                      <a:r>
                        <a:rPr kumimoji="1" lang="ja-JP" altLang="en-US" sz="1200" dirty="0" smtClean="0"/>
                        <a:t>北九州市</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会員向けアンケート結果や「情報流通連携基盤の自治体行政情報における実証」と連携して本市が保有する行政情報のオープンデータ検討とその実現へ向けた課題の洗出し。</a:t>
                      </a:r>
                      <a:endParaRPr kumimoji="1" lang="ja-JP" altLang="en-US" sz="1200" dirty="0"/>
                    </a:p>
                  </a:txBody>
                  <a:tcPr marL="99060" marR="99060"/>
                </a:tc>
              </a:tr>
              <a:tr h="190008">
                <a:tc gridSpan="2" vMerge="1">
                  <a:txBody>
                    <a:bodyPr/>
                    <a:lstStyle/>
                    <a:p>
                      <a:pPr algn="ctr"/>
                      <a:endParaRPr kumimoji="1" lang="ja-JP" altLang="en-US" sz="1400" dirty="0" smtClean="0"/>
                    </a:p>
                  </a:txBody>
                  <a:tcPr/>
                </a:tc>
                <a:tc hMerge="1" vMerge="1">
                  <a:txBody>
                    <a:bodyPr/>
                    <a:lstStyle/>
                    <a:p>
                      <a:endParaRPr kumimoji="1" lang="ja-JP" altLang="en-US"/>
                    </a:p>
                  </a:txBody>
                  <a:tcPr/>
                </a:tc>
                <a:tc>
                  <a:txBody>
                    <a:bodyPr/>
                    <a:lstStyle/>
                    <a:p>
                      <a:r>
                        <a:rPr kumimoji="1" lang="ja-JP" altLang="en-US" sz="1200" dirty="0" smtClean="0"/>
                        <a:t>福岡市</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a:t>
                      </a:r>
                      <a:endParaRPr kumimoji="1" lang="ja-JP" altLang="en-US" sz="1200" dirty="0"/>
                    </a:p>
                  </a:txBody>
                  <a:tcPr marL="99060" marR="99060"/>
                </a:tc>
              </a:tr>
              <a:tr h="190008">
                <a:tc rowSpan="2">
                  <a:txBody>
                    <a:bodyPr/>
                    <a:lstStyle/>
                    <a:p>
                      <a:pPr algn="ctr"/>
                      <a:r>
                        <a:rPr kumimoji="1" lang="ja-JP" altLang="en-US" sz="1200" dirty="0" smtClean="0"/>
                        <a:t>法人会員</a:t>
                      </a:r>
                      <a:endParaRPr kumimoji="1" lang="ja-JP" altLang="en-US" sz="1200" dirty="0"/>
                    </a:p>
                  </a:txBody>
                  <a:tcPr marL="99060" marR="99060"/>
                </a:tc>
                <a:tc>
                  <a:txBody>
                    <a:bodyPr/>
                    <a:lstStyle/>
                    <a:p>
                      <a:pPr algn="ctr"/>
                      <a:r>
                        <a:rPr kumimoji="1" lang="ja-JP" altLang="en-US" sz="1200" dirty="0" smtClean="0">
                          <a:solidFill>
                            <a:schemeClr val="bg1"/>
                          </a:solidFill>
                        </a:rPr>
                        <a:t>アプリ作成</a:t>
                      </a:r>
                      <a:endParaRPr kumimoji="1" lang="en-US" altLang="ja-JP" sz="1200" dirty="0" smtClean="0">
                        <a:solidFill>
                          <a:schemeClr val="bg1"/>
                        </a:solidFill>
                      </a:endParaRPr>
                    </a:p>
                    <a:p>
                      <a:pPr algn="ctr"/>
                      <a:r>
                        <a:rPr kumimoji="1" lang="ja-JP" altLang="en-US" sz="1200" dirty="0" smtClean="0">
                          <a:solidFill>
                            <a:schemeClr val="bg1"/>
                          </a:solidFill>
                        </a:rPr>
                        <a:t>グループ</a:t>
                      </a:r>
                      <a:endParaRPr kumimoji="1" lang="ja-JP" altLang="en-US" sz="1200" dirty="0">
                        <a:solidFill>
                          <a:schemeClr val="bg1"/>
                        </a:solidFill>
                      </a:endParaRPr>
                    </a:p>
                  </a:txBody>
                  <a:tcPr marL="99060" marR="99060" anchor="ctr">
                    <a:solidFill>
                      <a:schemeClr val="accent1">
                        <a:lumMod val="60000"/>
                        <a:lumOff val="40000"/>
                      </a:schemeClr>
                    </a:solidFill>
                  </a:tcPr>
                </a:tc>
                <a:tc>
                  <a:txBody>
                    <a:bodyPr/>
                    <a:lstStyle/>
                    <a:p>
                      <a:r>
                        <a:rPr kumimoji="1" lang="ja-JP" altLang="en-US" sz="1200" dirty="0" smtClean="0"/>
                        <a:t>㈱インフォマティクス</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インフォマティクスが展開する</a:t>
                      </a:r>
                      <a:r>
                        <a:rPr kumimoji="1" lang="en-US" altLang="ja-JP" sz="1200" dirty="0" smtClean="0"/>
                        <a:t>GIS</a:t>
                      </a:r>
                      <a:r>
                        <a:rPr kumimoji="1" lang="ja-JP" altLang="en-US" sz="1200" dirty="0" smtClean="0"/>
                        <a:t>クラウドサービス「空間情報クラウドコンピューティング「</a:t>
                      </a:r>
                      <a:r>
                        <a:rPr kumimoji="1" lang="en-US" altLang="ja-JP" sz="1200" dirty="0" err="1" smtClean="0"/>
                        <a:t>GeoCloud</a:t>
                      </a:r>
                      <a:r>
                        <a:rPr kumimoji="1" lang="en-US" altLang="ja-JP" sz="1200" dirty="0" smtClean="0"/>
                        <a:t>?</a:t>
                      </a:r>
                      <a:r>
                        <a:rPr kumimoji="1" lang="ja-JP" altLang="en-US" sz="1200" dirty="0" smtClean="0"/>
                        <a:t>（ジオクラウド</a:t>
                      </a:r>
                      <a:r>
                        <a:rPr kumimoji="1" lang="en-US" altLang="ja-JP" sz="1200" dirty="0" smtClean="0"/>
                        <a:t>?</a:t>
                      </a:r>
                      <a:r>
                        <a:rPr kumimoji="1" lang="ja-JP" altLang="en-US" sz="1200" dirty="0" smtClean="0"/>
                        <a:t>）」は自治体を中心に多くのお客様にご利用いただいています。「</a:t>
                      </a:r>
                      <a:r>
                        <a:rPr kumimoji="1" lang="en-US" altLang="ja-JP" sz="1200" dirty="0" err="1" smtClean="0"/>
                        <a:t>GeoCloud</a:t>
                      </a:r>
                      <a:r>
                        <a:rPr kumimoji="1" lang="en-US" altLang="ja-JP" sz="1200" dirty="0" smtClean="0"/>
                        <a:t>? </a:t>
                      </a:r>
                      <a:r>
                        <a:rPr kumimoji="1" lang="ja-JP" altLang="en-US" sz="1200" dirty="0" smtClean="0"/>
                        <a:t>」は、形式問わず、データを簡単にクラウド</a:t>
                      </a:r>
                      <a:r>
                        <a:rPr kumimoji="1" lang="en-US" altLang="ja-JP" sz="1200" dirty="0" smtClean="0"/>
                        <a:t>GIS</a:t>
                      </a:r>
                      <a:r>
                        <a:rPr kumimoji="1" lang="ja-JP" altLang="en-US" sz="1200" dirty="0" smtClean="0"/>
                        <a:t>サーバへアップロードし、地図として「見える化」できるという特長があります。クラウドサーバ上でデータを管理するので、オープンデータやビッグデータとの連携がスムーズです。「</a:t>
                      </a:r>
                      <a:r>
                        <a:rPr kumimoji="1" lang="en-US" altLang="ja-JP" sz="1200" dirty="0" err="1" smtClean="0"/>
                        <a:t>GeoCloud</a:t>
                      </a:r>
                      <a:r>
                        <a:rPr kumimoji="1" lang="en-US" altLang="ja-JP" sz="1200" dirty="0" smtClean="0"/>
                        <a:t>?</a:t>
                      </a:r>
                      <a:r>
                        <a:rPr kumimoji="1" lang="ja-JP" altLang="en-US" sz="1200" dirty="0" smtClean="0"/>
                        <a:t>」を通して、自治体が保有するデータのオープンデータ化に貢献します。</a:t>
                      </a:r>
                      <a:r>
                        <a:rPr kumimoji="1" lang="en-US" altLang="ja-JP" sz="1200" dirty="0" err="1" smtClean="0"/>
                        <a:t>GeoCloud</a:t>
                      </a:r>
                      <a:r>
                        <a:rPr kumimoji="1" lang="en-US" altLang="ja-JP" sz="1200" dirty="0" smtClean="0"/>
                        <a:t>?</a:t>
                      </a:r>
                      <a:r>
                        <a:rPr kumimoji="1" lang="ja-JP" altLang="en-US" sz="1200" dirty="0" smtClean="0"/>
                        <a:t>は、デスクトップ</a:t>
                      </a:r>
                      <a:r>
                        <a:rPr kumimoji="1" lang="en-US" altLang="ja-JP" sz="1200" dirty="0" smtClean="0"/>
                        <a:t>GIS</a:t>
                      </a:r>
                      <a:r>
                        <a:rPr kumimoji="1" lang="ja-JP" altLang="en-US" sz="1200" dirty="0" smtClean="0"/>
                        <a:t>と同等の高度な機能を備えています。特に、リアルタイム表示や、時系列管理・履歴管理などの機能に優れた</a:t>
                      </a:r>
                      <a:r>
                        <a:rPr kumimoji="1" lang="en-US" altLang="ja-JP" sz="1200" dirty="0" smtClean="0"/>
                        <a:t>GIS</a:t>
                      </a:r>
                      <a:r>
                        <a:rPr kumimoji="1" lang="ja-JP" altLang="en-US" sz="1200" dirty="0" smtClean="0"/>
                        <a:t>です。</a:t>
                      </a:r>
                      <a:r>
                        <a:rPr kumimoji="1" lang="en-US" altLang="ja-JP" sz="1200" dirty="0" err="1" smtClean="0"/>
                        <a:t>GeoCloud</a:t>
                      </a:r>
                      <a:r>
                        <a:rPr kumimoji="1" lang="en-US" altLang="ja-JP" sz="1200" dirty="0" smtClean="0"/>
                        <a:t>?</a:t>
                      </a:r>
                      <a:r>
                        <a:rPr kumimoji="1" lang="ja-JP" altLang="en-US" sz="1200" dirty="0" smtClean="0"/>
                        <a:t>をベースに、自治体の保有するデータを掲載したアプリケーションを用いてビジネスとして活用する提案をする予定です。</a:t>
                      </a:r>
                      <a:endParaRPr kumimoji="1" lang="ja-JP" altLang="en-US" sz="1200" dirty="0"/>
                    </a:p>
                  </a:txBody>
                  <a:tcPr marL="99060" marR="99060"/>
                </a:tc>
              </a:tr>
              <a:tr h="190008">
                <a:tc vMerge="1">
                  <a:txBody>
                    <a:bodyPr/>
                    <a:lstStyle/>
                    <a:p>
                      <a:pPr algn="ctr"/>
                      <a:endParaRPr kumimoji="1" lang="ja-JP" altLang="en-US" sz="1200" dirty="0"/>
                    </a:p>
                  </a:txBody>
                  <a:tcPr/>
                </a:tc>
                <a:tc>
                  <a:txBody>
                    <a:bodyPr/>
                    <a:lstStyle/>
                    <a:p>
                      <a:pPr algn="ctr"/>
                      <a:r>
                        <a:rPr kumimoji="1" lang="ja-JP" altLang="en-US" sz="1200" dirty="0" smtClean="0">
                          <a:solidFill>
                            <a:schemeClr val="bg1"/>
                          </a:solidFill>
                        </a:rPr>
                        <a:t>ビジネス</a:t>
                      </a:r>
                      <a:endParaRPr kumimoji="1" lang="en-US" altLang="ja-JP" sz="1200" dirty="0" smtClean="0">
                        <a:solidFill>
                          <a:schemeClr val="bg1"/>
                        </a:solidFill>
                      </a:endParaRPr>
                    </a:p>
                    <a:p>
                      <a:pPr algn="ctr"/>
                      <a:r>
                        <a:rPr kumimoji="1" lang="ja-JP" altLang="en-US" sz="1200" dirty="0" smtClean="0">
                          <a:solidFill>
                            <a:schemeClr val="bg1"/>
                          </a:solidFill>
                        </a:rPr>
                        <a:t>モデル検討グループ</a:t>
                      </a:r>
                      <a:endParaRPr kumimoji="1" lang="ja-JP" altLang="en-US" sz="1200" dirty="0">
                        <a:solidFill>
                          <a:schemeClr val="bg1"/>
                        </a:solidFill>
                      </a:endParaRPr>
                    </a:p>
                  </a:txBody>
                  <a:tcPr marL="99060" marR="99060" anchor="ctr">
                    <a:solidFill>
                      <a:schemeClr val="accent1">
                        <a:lumMod val="60000"/>
                        <a:lumOff val="40000"/>
                      </a:schemeClr>
                    </a:solidFill>
                  </a:tcPr>
                </a:tc>
                <a:tc>
                  <a:txBody>
                    <a:bodyPr/>
                    <a:lstStyle/>
                    <a:p>
                      <a:r>
                        <a:rPr kumimoji="1" lang="ja-JP" altLang="en-US" sz="1200" dirty="0" smtClean="0"/>
                        <a:t>国際航業㈱</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現時点で想定しているアウトプットイメージは正直具体的なものはありません。弊社が得意としている「</a:t>
                      </a:r>
                      <a:r>
                        <a:rPr kumimoji="1" lang="en-US" altLang="ja-JP" sz="1200" dirty="0" smtClean="0"/>
                        <a:t>GIS</a:t>
                      </a:r>
                      <a:r>
                        <a:rPr kumimoji="1" lang="ja-JP" altLang="en-US" sz="1200" dirty="0" smtClean="0"/>
                        <a:t>（地理情報システム）を活用した何か」というぐらいで、具体的な分野・サービスなどは、これからの検討と考えております。提供されるデータの項目や自治体数（広域なのか局所的なのか、また人口規模等）によって提供できる分野・サービスが異なってくる事と、ビジネスモデルとして成り立つかという観点で検討が必要と考えております。</a:t>
                      </a:r>
                      <a:endParaRPr kumimoji="1" lang="ja-JP" altLang="en-US" sz="1200" dirty="0"/>
                    </a:p>
                  </a:txBody>
                  <a:tcPr marL="99060" marR="99060"/>
                </a:tc>
              </a:tr>
            </a:tbl>
          </a:graphicData>
        </a:graphic>
      </p:graphicFrame>
    </p:spTree>
    <p:extLst>
      <p:ext uri="{BB962C8B-B14F-4D97-AF65-F5344CB8AC3E}">
        <p14:creationId xmlns:p14="http://schemas.microsoft.com/office/powerpoint/2010/main" val="185148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自治体分科会</a:t>
            </a:r>
            <a:r>
              <a:rPr lang="ja-JP" altLang="en-US" dirty="0"/>
              <a:t>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12</a:t>
            </a:fld>
            <a:endParaRPr lang="en-US" altLang="ja-JP"/>
          </a:p>
        </p:txBody>
      </p:sp>
      <p:sp>
        <p:nvSpPr>
          <p:cNvPr id="6" name="テキスト ボックス 5"/>
          <p:cNvSpPr txBox="1"/>
          <p:nvPr/>
        </p:nvSpPr>
        <p:spPr>
          <a:xfrm>
            <a:off x="704528" y="1079311"/>
            <a:ext cx="8197703" cy="523220"/>
          </a:xfrm>
          <a:prstGeom prst="rect">
            <a:avLst/>
          </a:prstGeom>
          <a:noFill/>
        </p:spPr>
        <p:txBody>
          <a:bodyPr wrap="square" rtlCol="0">
            <a:spAutoFit/>
          </a:bodyPr>
          <a:lstStyle/>
          <a:p>
            <a:pPr marL="180975" algn="l"/>
            <a:r>
              <a:rPr lang="ja-JP" altLang="en-US" sz="1400" b="1" dirty="0" smtClean="0">
                <a:solidFill>
                  <a:schemeClr val="bg2"/>
                </a:solidFill>
              </a:rPr>
              <a:t>自治体分科会参加</a:t>
            </a:r>
            <a:r>
              <a:rPr lang="ja-JP" altLang="en-US" sz="1400" b="1" dirty="0">
                <a:solidFill>
                  <a:schemeClr val="bg2"/>
                </a:solidFill>
              </a:rPr>
              <a:t>メンバー</a:t>
            </a:r>
          </a:p>
          <a:p>
            <a:pPr marL="180975" algn="l"/>
            <a:endParaRPr lang="en-US" altLang="ja-JP" sz="1400" b="1" dirty="0" smtClean="0">
              <a:solidFill>
                <a:schemeClr val="bg2"/>
              </a:solidFill>
            </a:endParaRPr>
          </a:p>
        </p:txBody>
      </p:sp>
      <p:graphicFrame>
        <p:nvGraphicFramePr>
          <p:cNvPr id="8" name="表 7"/>
          <p:cNvGraphicFramePr>
            <a:graphicFrameLocks noGrp="1"/>
          </p:cNvGraphicFramePr>
          <p:nvPr>
            <p:extLst>
              <p:ext uri="{D42A27DB-BD31-4B8C-83A1-F6EECF244321}">
                <p14:modId xmlns:p14="http://schemas.microsoft.com/office/powerpoint/2010/main" val="354069215"/>
              </p:ext>
            </p:extLst>
          </p:nvPr>
        </p:nvGraphicFramePr>
        <p:xfrm>
          <a:off x="671918" y="1412776"/>
          <a:ext cx="8900041" cy="5212080"/>
        </p:xfrm>
        <a:graphic>
          <a:graphicData uri="http://schemas.openxmlformats.org/drawingml/2006/table">
            <a:tbl>
              <a:tblPr firstCol="1">
                <a:tableStyleId>{5C22544A-7EE6-4342-B048-85BDC9FD1C3A}</a:tableStyleId>
              </a:tblPr>
              <a:tblGrid>
                <a:gridCol w="572091"/>
                <a:gridCol w="1071230"/>
                <a:gridCol w="1313121"/>
                <a:gridCol w="5943599"/>
              </a:tblGrid>
              <a:tr h="190008">
                <a:tc rowSpan="3">
                  <a:txBody>
                    <a:bodyPr/>
                    <a:lstStyle/>
                    <a:p>
                      <a:pPr algn="ctr"/>
                      <a:r>
                        <a:rPr kumimoji="1" lang="ja-JP" altLang="en-US" sz="1200" dirty="0" smtClean="0"/>
                        <a:t>法人会員</a:t>
                      </a:r>
                      <a:endParaRPr kumimoji="1" lang="ja-JP" altLang="en-US" sz="1200" dirty="0"/>
                    </a:p>
                  </a:txBody>
                  <a:tcPr marL="99060" marR="99060"/>
                </a:tc>
                <a:tc rowSpan="2">
                  <a:txBody>
                    <a:bodyPr/>
                    <a:lstStyle/>
                    <a:p>
                      <a:pPr algn="ctr"/>
                      <a:r>
                        <a:rPr kumimoji="1" lang="ja-JP" altLang="en-US" sz="1200" dirty="0" smtClean="0">
                          <a:solidFill>
                            <a:schemeClr val="bg1"/>
                          </a:solidFill>
                        </a:rPr>
                        <a:t>ビジネス</a:t>
                      </a:r>
                      <a:endParaRPr kumimoji="1" lang="en-US" altLang="ja-JP" sz="1200" dirty="0" smtClean="0">
                        <a:solidFill>
                          <a:schemeClr val="bg1"/>
                        </a:solidFill>
                      </a:endParaRPr>
                    </a:p>
                    <a:p>
                      <a:pPr algn="ctr"/>
                      <a:r>
                        <a:rPr kumimoji="1" lang="ja-JP" altLang="en-US" sz="1200" dirty="0" smtClean="0">
                          <a:solidFill>
                            <a:schemeClr val="bg1"/>
                          </a:solidFill>
                        </a:rPr>
                        <a:t>モデル検討グループ</a:t>
                      </a:r>
                      <a:endParaRPr kumimoji="1" lang="ja-JP" altLang="en-US" sz="1200" dirty="0">
                        <a:solidFill>
                          <a:schemeClr val="bg1"/>
                        </a:solidFill>
                      </a:endParaRPr>
                    </a:p>
                  </a:txBody>
                  <a:tcPr marL="99060" marR="99060" anchor="ctr">
                    <a:solidFill>
                      <a:schemeClr val="accent1">
                        <a:lumMod val="60000"/>
                        <a:lumOff val="40000"/>
                      </a:schemeClr>
                    </a:solidFill>
                  </a:tcPr>
                </a:tc>
                <a:tc>
                  <a:txBody>
                    <a:bodyPr/>
                    <a:lstStyle/>
                    <a:p>
                      <a:r>
                        <a:rPr kumimoji="1" lang="ja-JP" altLang="en-US" sz="1200" dirty="0" smtClean="0"/>
                        <a:t>㈱サイカ</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本分科会では、「自治体の保有するデータを統計的な分析につなげやすくすること」に貢献したいと考えております。</a:t>
                      </a:r>
                    </a:p>
                    <a:p>
                      <a:r>
                        <a:rPr kumimoji="1" lang="ja-JP" altLang="en-US" sz="1200" dirty="0" smtClean="0"/>
                        <a:t>弊社は、統計分析の技術をより様々なビジネスパーソン、様々な場面、様々な用途で活用できることを目指した事業を展開しております。本分科会につながることとしては、以下の</a:t>
                      </a:r>
                      <a:r>
                        <a:rPr kumimoji="1" lang="en-US" altLang="ja-JP" sz="1200" dirty="0" smtClean="0"/>
                        <a:t>2</a:t>
                      </a:r>
                      <a:r>
                        <a:rPr kumimoji="1" lang="ja-JP" altLang="en-US" sz="1200" dirty="0" err="1" smtClean="0"/>
                        <a:t>つの</a:t>
                      </a:r>
                      <a:r>
                        <a:rPr kumimoji="1" lang="ja-JP" altLang="en-US" sz="1200" dirty="0" smtClean="0"/>
                        <a:t>事業がございます。</a:t>
                      </a:r>
                    </a:p>
                    <a:p>
                      <a:r>
                        <a:rPr kumimoji="1" lang="en-US" altLang="ja-JP" sz="1200" dirty="0" smtClean="0"/>
                        <a:t>----------</a:t>
                      </a:r>
                    </a:p>
                    <a:p>
                      <a:r>
                        <a:rPr kumimoji="1" lang="en-US" altLang="ja-JP" sz="1200" dirty="0" smtClean="0"/>
                        <a:t>①</a:t>
                      </a:r>
                      <a:r>
                        <a:rPr kumimoji="1" lang="ja-JP" altLang="en-US" sz="1200" dirty="0" smtClean="0"/>
                        <a:t>統計知識不要なクラウド型統計分析ツールの提供</a:t>
                      </a:r>
                    </a:p>
                    <a:p>
                      <a:r>
                        <a:rPr kumimoji="1" lang="en-US" altLang="ja-JP" sz="1200" dirty="0" smtClean="0"/>
                        <a:t>https://adelie.xica.net/</a:t>
                      </a:r>
                    </a:p>
                    <a:p>
                      <a:r>
                        <a:rPr kumimoji="1" lang="en-US" altLang="ja-JP" sz="1200" dirty="0" smtClean="0"/>
                        <a:t>②</a:t>
                      </a:r>
                      <a:r>
                        <a:rPr kumimoji="1" lang="ja-JP" altLang="en-US" sz="1200" dirty="0" smtClean="0"/>
                        <a:t>公開されているデータのみを使った週次の</a:t>
                      </a:r>
                      <a:r>
                        <a:rPr kumimoji="1" lang="en-US" altLang="ja-JP" sz="1200" dirty="0" smtClean="0"/>
                        <a:t>GDP</a:t>
                      </a:r>
                      <a:r>
                        <a:rPr kumimoji="1" lang="ja-JP" altLang="en-US" sz="1200" dirty="0" smtClean="0"/>
                        <a:t>推計</a:t>
                      </a:r>
                    </a:p>
                    <a:p>
                      <a:r>
                        <a:rPr kumimoji="1" lang="ja-JP" altLang="en-US" sz="1200" dirty="0" smtClean="0"/>
                        <a:t> </a:t>
                      </a:r>
                      <a:r>
                        <a:rPr kumimoji="1" lang="en-US" altLang="ja-JP" sz="1200" dirty="0" smtClean="0"/>
                        <a:t>http://www.xica-inc.com/gdp/</a:t>
                      </a:r>
                    </a:p>
                    <a:p>
                      <a:r>
                        <a:rPr kumimoji="1" lang="en-US" altLang="ja-JP" sz="1200" dirty="0" smtClean="0"/>
                        <a:t>----------</a:t>
                      </a:r>
                    </a:p>
                    <a:p>
                      <a:r>
                        <a:rPr kumimoji="1" lang="ja-JP" altLang="en-US" sz="1200" dirty="0" smtClean="0"/>
                        <a:t>上記を踏まえ、本分科会では</a:t>
                      </a:r>
                      <a:r>
                        <a:rPr kumimoji="1" lang="en-US" altLang="ja-JP" sz="1200" dirty="0" smtClean="0"/>
                        <a:t>2</a:t>
                      </a:r>
                      <a:r>
                        <a:rPr kumimoji="1" lang="ja-JP" altLang="en-US" sz="1200" dirty="0" err="1" smtClean="0"/>
                        <a:t>つの</a:t>
                      </a:r>
                      <a:r>
                        <a:rPr kumimoji="1" lang="ja-JP" altLang="en-US" sz="1200" dirty="0" smtClean="0"/>
                        <a:t>アプローチから自治体の保有するデータの活用に貢献できればと考えております。</a:t>
                      </a:r>
                    </a:p>
                    <a:p>
                      <a:r>
                        <a:rPr kumimoji="1" lang="ja-JP" altLang="en-US" sz="1200" dirty="0" smtClean="0"/>
                        <a:t>一つ目は、①の分析ツールでの活用を目指し、いかに自治体のデータが企業にとって分析しやすい状態として渡せるかを検討すること。二つ目は、弊社自身がそのデータを使い自治体単位での経済動向推計につなげること。</a:t>
                      </a:r>
                      <a:endParaRPr kumimoji="1" lang="ja-JP" altLang="en-US" sz="1200" dirty="0"/>
                    </a:p>
                  </a:txBody>
                  <a:tcPr marL="99060" marR="99060"/>
                </a:tc>
              </a:tr>
              <a:tr h="190008">
                <a:tc vMerge="1">
                  <a:txBody>
                    <a:bodyPr/>
                    <a:lstStyle/>
                    <a:p>
                      <a:pPr algn="ctr"/>
                      <a:endParaRPr kumimoji="1" lang="ja-JP" altLang="en-US" sz="1200" dirty="0"/>
                    </a:p>
                  </a:txBody>
                  <a:tcPr/>
                </a:tc>
                <a:tc vMerge="1">
                  <a:txBody>
                    <a:bodyPr/>
                    <a:lstStyle/>
                    <a:p>
                      <a:pPr algn="ctr"/>
                      <a:endParaRPr kumimoji="1" lang="ja-JP" altLang="en-US" sz="1200" dirty="0">
                        <a:solidFill>
                          <a:schemeClr val="bg1"/>
                        </a:solidFill>
                      </a:endParaRPr>
                    </a:p>
                  </a:txBody>
                  <a:tcPr anchor="ctr">
                    <a:solidFill>
                      <a:schemeClr val="accent1">
                        <a:lumMod val="60000"/>
                        <a:lumOff val="40000"/>
                      </a:schemeClr>
                    </a:solidFill>
                  </a:tcPr>
                </a:tc>
                <a:tc>
                  <a:txBody>
                    <a:bodyPr/>
                    <a:lstStyle/>
                    <a:p>
                      <a:r>
                        <a:rPr kumimoji="1" lang="ja-JP" altLang="en-US" sz="1200" dirty="0" smtClean="0"/>
                        <a:t>㈱ＪＭＡホールディングス</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・ビジネスとして成立つモデル形態の検討</a:t>
                      </a:r>
                    </a:p>
                    <a:p>
                      <a:r>
                        <a:rPr kumimoji="1" lang="ja-JP" altLang="en-US" sz="1200" dirty="0" smtClean="0"/>
                        <a:t>・公募されたアプリを元にビジネスモデルの検討</a:t>
                      </a:r>
                      <a:endParaRPr kumimoji="1" lang="ja-JP" altLang="en-US" sz="1200" dirty="0"/>
                    </a:p>
                  </a:txBody>
                  <a:tcPr marL="99060" marR="99060"/>
                </a:tc>
              </a:tr>
              <a:tr h="190008">
                <a:tc vMerge="1">
                  <a:txBody>
                    <a:bodyPr/>
                    <a:lstStyle/>
                    <a:p>
                      <a:pPr algn="ctr"/>
                      <a:endParaRPr kumimoji="1" lang="ja-JP" altLang="en-US" sz="1200" dirty="0"/>
                    </a:p>
                  </a:txBody>
                  <a:tcPr/>
                </a:tc>
                <a:tc>
                  <a:txBody>
                    <a:bodyPr/>
                    <a:lstStyle/>
                    <a:p>
                      <a:pPr algn="ctr"/>
                      <a:r>
                        <a:rPr kumimoji="1" lang="ja-JP" altLang="en-US" sz="1200" dirty="0" smtClean="0">
                          <a:solidFill>
                            <a:schemeClr val="bg1"/>
                          </a:solidFill>
                        </a:rPr>
                        <a:t>両方</a:t>
                      </a:r>
                      <a:endParaRPr kumimoji="1" lang="ja-JP" altLang="en-US" sz="1200" dirty="0">
                        <a:solidFill>
                          <a:schemeClr val="bg1"/>
                        </a:solidFill>
                      </a:endParaRPr>
                    </a:p>
                  </a:txBody>
                  <a:tcPr marL="99060" marR="99060" anchor="ctr">
                    <a:solidFill>
                      <a:schemeClr val="accent1">
                        <a:lumMod val="60000"/>
                        <a:lumOff val="40000"/>
                      </a:schemeClr>
                    </a:solidFill>
                  </a:tcPr>
                </a:tc>
                <a:tc>
                  <a:txBody>
                    <a:bodyPr/>
                    <a:lstStyle/>
                    <a:p>
                      <a:r>
                        <a:rPr kumimoji="1" lang="ja-JP" altLang="en-US" sz="1200" dirty="0" smtClean="0"/>
                        <a:t>㈱ネビラボ</a:t>
                      </a:r>
                      <a:endParaRPr kumimoji="1" lang="ja-JP" altLang="en-US" sz="1200" dirty="0"/>
                    </a:p>
                  </a:txBody>
                  <a:tcPr marL="99060" marR="99060">
                    <a:solidFill>
                      <a:schemeClr val="accent1">
                        <a:lumMod val="40000"/>
                        <a:lumOff val="60000"/>
                      </a:schemeClr>
                    </a:solidFill>
                  </a:tcPr>
                </a:tc>
                <a:tc>
                  <a:txBody>
                    <a:bodyPr/>
                    <a:lstStyle/>
                    <a:p>
                      <a:r>
                        <a:rPr kumimoji="1" lang="ja-JP" altLang="en-US" sz="1200" dirty="0" smtClean="0"/>
                        <a:t>現在、地方都市である福岡でシステムの開発を行っています。</a:t>
                      </a:r>
                    </a:p>
                    <a:p>
                      <a:r>
                        <a:rPr kumimoji="1" lang="ja-JP" altLang="en-US" sz="1200" dirty="0" smtClean="0"/>
                        <a:t>大学での研究を経て、データ分析の技術、ノウハウを有しているため、業務ではシステム開発とデータ分析を密接に絡めた提案を行っています。</a:t>
                      </a:r>
                    </a:p>
                    <a:p>
                      <a:r>
                        <a:rPr kumimoji="1" lang="ja-JP" altLang="en-US" sz="1200" dirty="0" smtClean="0"/>
                        <a:t>オープンデータの肝は、単にデータを公開して使うだけでなく今あるデータからいかに有用な情報に引き出すか、であると思います。</a:t>
                      </a:r>
                    </a:p>
                    <a:p>
                      <a:r>
                        <a:rPr kumimoji="1" lang="ja-JP" altLang="en-US" sz="1200" dirty="0" smtClean="0"/>
                        <a:t>オープンデータの活用に向けて、データを分析する立場から利活用を活発化していく提案をして行きたいと考えています。</a:t>
                      </a:r>
                    </a:p>
                    <a:p>
                      <a:r>
                        <a:rPr kumimoji="1" lang="ja-JP" altLang="en-US" sz="1200" dirty="0" smtClean="0"/>
                        <a:t>さらに、弊社ではアプリケーション開発も行っていますので、ビジネスモデルにプラスして実際のアプリの構築でも貢献して行けると考えています。</a:t>
                      </a:r>
                      <a:endParaRPr kumimoji="1" lang="ja-JP" altLang="en-US" sz="1200" dirty="0"/>
                    </a:p>
                  </a:txBody>
                  <a:tcPr marL="99060" marR="99060"/>
                </a:tc>
              </a:tr>
            </a:tbl>
          </a:graphicData>
        </a:graphic>
      </p:graphicFrame>
    </p:spTree>
    <p:extLst>
      <p:ext uri="{BB962C8B-B14F-4D97-AF65-F5344CB8AC3E}">
        <p14:creationId xmlns:p14="http://schemas.microsoft.com/office/powerpoint/2010/main" val="393665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自治体分科会</a:t>
            </a:r>
            <a:r>
              <a:rPr lang="ja-JP" altLang="en-US" dirty="0"/>
              <a:t>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a:p>
        </p:txBody>
      </p:sp>
      <p:sp>
        <p:nvSpPr>
          <p:cNvPr id="6" name="テキスト ボックス 5"/>
          <p:cNvSpPr txBox="1"/>
          <p:nvPr/>
        </p:nvSpPr>
        <p:spPr>
          <a:xfrm>
            <a:off x="704528" y="1079311"/>
            <a:ext cx="8197703" cy="523220"/>
          </a:xfrm>
          <a:prstGeom prst="rect">
            <a:avLst/>
          </a:prstGeom>
          <a:noFill/>
        </p:spPr>
        <p:txBody>
          <a:bodyPr wrap="square" rtlCol="0">
            <a:spAutoFit/>
          </a:bodyPr>
          <a:lstStyle/>
          <a:p>
            <a:pPr marL="180975" algn="l"/>
            <a:r>
              <a:rPr lang="ja-JP" altLang="en-US" sz="1400" b="1" dirty="0">
                <a:solidFill>
                  <a:schemeClr val="bg2"/>
                </a:solidFill>
              </a:rPr>
              <a:t>検討</a:t>
            </a:r>
            <a:r>
              <a:rPr lang="ja-JP" altLang="en-US" sz="1400" b="1" dirty="0" smtClean="0">
                <a:solidFill>
                  <a:schemeClr val="bg2"/>
                </a:solidFill>
              </a:rPr>
              <a:t>フロー／他の委員会との連携</a:t>
            </a:r>
            <a:endParaRPr lang="ja-JP" altLang="en-US" sz="1400" b="1" dirty="0">
              <a:solidFill>
                <a:schemeClr val="bg2"/>
              </a:solidFill>
            </a:endParaRPr>
          </a:p>
          <a:p>
            <a:pPr marL="180975" algn="l"/>
            <a:endParaRPr lang="en-US" altLang="ja-JP" sz="1400" b="1" dirty="0" smtClean="0">
              <a:solidFill>
                <a:schemeClr val="bg2"/>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6575" y="1412776"/>
            <a:ext cx="783026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21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（参考）各府省今年度事業</a:t>
            </a:r>
            <a:endParaRPr kumimoji="1" lang="ja-JP" altLang="en-US" dirty="0"/>
          </a:p>
        </p:txBody>
      </p:sp>
      <p:sp>
        <p:nvSpPr>
          <p:cNvPr id="3" name="コンテンツ プレースホルダー 2"/>
          <p:cNvSpPr>
            <a:spLocks noGrp="1"/>
          </p:cNvSpPr>
          <p:nvPr>
            <p:ph idx="1"/>
          </p:nvPr>
        </p:nvSpPr>
        <p:spPr>
          <a:xfrm>
            <a:off x="351414" y="1052736"/>
            <a:ext cx="9282106" cy="5268127"/>
          </a:xfrm>
        </p:spPr>
        <p:txBody>
          <a:bodyPr>
            <a:normAutofit lnSpcReduction="10000"/>
          </a:bodyPr>
          <a:lstStyle/>
          <a:p>
            <a:r>
              <a:rPr lang="ja-JP" altLang="en-US" dirty="0" smtClean="0"/>
              <a:t>総務省の取組</a:t>
            </a:r>
            <a:endParaRPr lang="en-US" altLang="ja-JP" dirty="0" smtClean="0"/>
          </a:p>
          <a:p>
            <a:pPr lvl="1"/>
            <a:r>
              <a:rPr lang="ja-JP" altLang="en-US" dirty="0"/>
              <a:t>オープンデータ実証実験（共通</a:t>
            </a:r>
            <a:r>
              <a:rPr lang="en-US" altLang="ja-JP" dirty="0"/>
              <a:t>API</a:t>
            </a:r>
            <a:r>
              <a:rPr lang="ja-JP" altLang="en-US" dirty="0"/>
              <a:t>を活用した実証実験</a:t>
            </a:r>
            <a:r>
              <a:rPr lang="ja-JP" altLang="en-US" dirty="0" smtClean="0"/>
              <a:t>）</a:t>
            </a:r>
            <a:endParaRPr lang="en-US" altLang="ja-JP" dirty="0" smtClean="0"/>
          </a:p>
          <a:p>
            <a:pPr lvl="2"/>
            <a:r>
              <a:rPr lang="zh-TW" altLang="en-US" dirty="0" smtClean="0"/>
              <a:t> 自治体</a:t>
            </a:r>
            <a:r>
              <a:rPr lang="zh-TW" altLang="en-US" dirty="0"/>
              <a:t>行政情報、社会資本情報、観光情報、</a:t>
            </a:r>
            <a:r>
              <a:rPr lang="en-US" altLang="zh-TW" dirty="0" err="1"/>
              <a:t>etc</a:t>
            </a:r>
            <a:endParaRPr lang="ja-JP" altLang="en-US" dirty="0"/>
          </a:p>
          <a:p>
            <a:pPr lvl="1"/>
            <a:r>
              <a:rPr lang="ja-JP" altLang="en-US" dirty="0"/>
              <a:t>オープンデータ流通推進コンソーシアム（</a:t>
            </a:r>
            <a:r>
              <a:rPr lang="en-US" altLang="ja-JP" dirty="0"/>
              <a:t>3</a:t>
            </a:r>
            <a:r>
              <a:rPr lang="ja-JP" altLang="en-US" dirty="0"/>
              <a:t>委員会を通じた活動、共催イベント）</a:t>
            </a:r>
          </a:p>
          <a:p>
            <a:pPr lvl="1"/>
            <a:r>
              <a:rPr lang="ja-JP" altLang="en-US" dirty="0"/>
              <a:t>総務省保有情報のオープンデータ化（情報通信白書、情報通信</a:t>
            </a:r>
            <a:r>
              <a:rPr lang="ja-JP" altLang="en-US" dirty="0" smtClean="0"/>
              <a:t>統計</a:t>
            </a:r>
            <a:r>
              <a:rPr lang="en-US" altLang="ja-JP" dirty="0" smtClean="0"/>
              <a:t>DB</a:t>
            </a:r>
            <a:r>
              <a:rPr lang="ja-JP" altLang="en-US" dirty="0" err="1" smtClean="0"/>
              <a:t>、</a:t>
            </a:r>
            <a:r>
              <a:rPr lang="ja-JP" altLang="en-US" dirty="0"/>
              <a:t>統計</a:t>
            </a:r>
            <a:r>
              <a:rPr lang="en-US" altLang="ja-JP" dirty="0"/>
              <a:t>API</a:t>
            </a:r>
            <a:r>
              <a:rPr lang="ja-JP" altLang="en-US" dirty="0"/>
              <a:t>）</a:t>
            </a:r>
            <a:endParaRPr lang="en-US" altLang="ja-JP" dirty="0" smtClean="0"/>
          </a:p>
          <a:p>
            <a:r>
              <a:rPr lang="ja-JP" altLang="en-US" dirty="0"/>
              <a:t>内閣</a:t>
            </a:r>
            <a:r>
              <a:rPr lang="ja-JP" altLang="en-US" dirty="0" smtClean="0"/>
              <a:t>官房の取組</a:t>
            </a:r>
            <a:endParaRPr lang="en-US" altLang="ja-JP" dirty="0" smtClean="0"/>
          </a:p>
          <a:p>
            <a:pPr lvl="1"/>
            <a:r>
              <a:rPr lang="ja-JP" altLang="en-US" dirty="0"/>
              <a:t>二次利用を促進する利用ルールの</a:t>
            </a:r>
            <a:r>
              <a:rPr lang="ja-JP" altLang="en-US" dirty="0" smtClean="0"/>
              <a:t>整備（サイト利用規約）</a:t>
            </a:r>
            <a:endParaRPr lang="ja-JP" altLang="en-US" dirty="0"/>
          </a:p>
          <a:p>
            <a:pPr lvl="1"/>
            <a:r>
              <a:rPr lang="ja-JP" altLang="en-US" dirty="0"/>
              <a:t>機械判読に適したデータ形式での公開の</a:t>
            </a:r>
            <a:r>
              <a:rPr lang="ja-JP" altLang="en-US" dirty="0" smtClean="0"/>
              <a:t>拡大</a:t>
            </a:r>
            <a:endParaRPr lang="ja-JP" altLang="en-US" dirty="0"/>
          </a:p>
          <a:p>
            <a:pPr lvl="1"/>
            <a:r>
              <a:rPr lang="ja-JP" altLang="en-US" dirty="0"/>
              <a:t>データカタログ（ポータルサイト）の整備</a:t>
            </a:r>
            <a:endParaRPr lang="en-US" altLang="ja-JP" dirty="0" smtClean="0"/>
          </a:p>
          <a:p>
            <a:r>
              <a:rPr lang="ja-JP" altLang="en-US" dirty="0" smtClean="0"/>
              <a:t>経済</a:t>
            </a:r>
            <a:r>
              <a:rPr lang="ja-JP" altLang="en-US" dirty="0"/>
              <a:t>産業省</a:t>
            </a:r>
            <a:r>
              <a:rPr lang="ja-JP" altLang="en-US" dirty="0" smtClean="0"/>
              <a:t>の取組</a:t>
            </a:r>
            <a:endParaRPr lang="en-US" altLang="ja-JP" dirty="0" smtClean="0"/>
          </a:p>
          <a:p>
            <a:pPr lvl="1"/>
            <a:r>
              <a:rPr lang="ja-JP" altLang="en-US" dirty="0"/>
              <a:t>共有語彙基盤の</a:t>
            </a:r>
            <a:r>
              <a:rPr lang="ja-JP" altLang="en-US" dirty="0" smtClean="0"/>
              <a:t>整備（データベース概念モデル及び</a:t>
            </a:r>
            <a:r>
              <a:rPr lang="ja-JP" altLang="en-US" dirty="0"/>
              <a:t>データ設計・作成支援ツールのパイロットシステム）</a:t>
            </a:r>
          </a:p>
          <a:p>
            <a:pPr lvl="1"/>
            <a:r>
              <a:rPr lang="en-US" altLang="ja-JP" dirty="0"/>
              <a:t>Open DATA </a:t>
            </a:r>
            <a:r>
              <a:rPr lang="en-US" altLang="ja-JP" dirty="0" err="1"/>
              <a:t>METI</a:t>
            </a:r>
            <a:r>
              <a:rPr lang="ja-JP" altLang="en-US" dirty="0"/>
              <a:t>サイトの拡充（データ追加、メタデータ登録）</a:t>
            </a:r>
          </a:p>
          <a:p>
            <a:pPr lvl="1"/>
            <a:r>
              <a:rPr lang="ja-JP" altLang="en-US" dirty="0"/>
              <a:t>ユースケース創成のためのモデル</a:t>
            </a:r>
            <a:r>
              <a:rPr lang="ja-JP" altLang="en-US" dirty="0" smtClean="0"/>
              <a:t>実証</a:t>
            </a:r>
            <a:endParaRPr lang="en-US" altLang="ja-JP" dirty="0" smtClean="0"/>
          </a:p>
          <a:p>
            <a:pPr lvl="2"/>
            <a:r>
              <a:rPr lang="ja-JP" altLang="en-US" dirty="0" smtClean="0"/>
              <a:t> 商品</a:t>
            </a:r>
            <a:r>
              <a:rPr lang="ja-JP" altLang="en-US" dirty="0"/>
              <a:t>コード連携モデル、インフラ情報共有モデル、データ加工／提供</a:t>
            </a:r>
            <a:r>
              <a:rPr lang="ja-JP" altLang="en-US" dirty="0" smtClean="0"/>
              <a:t>モデル</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a:p>
        </p:txBody>
      </p:sp>
    </p:spTree>
    <p:extLst>
      <p:ext uri="{BB962C8B-B14F-4D97-AF65-F5344CB8AC3E}">
        <p14:creationId xmlns:p14="http://schemas.microsoft.com/office/powerpoint/2010/main" val="224146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fontScale="90000"/>
          </a:bodyPr>
          <a:lstStyle/>
          <a:p>
            <a:r>
              <a:rPr lang="ja-JP" altLang="en-US" dirty="0" smtClean="0"/>
              <a:t>（参考）世界のオープンデータ動向</a:t>
            </a:r>
            <a:r>
              <a:rPr lang="en-US" altLang="ja-JP" dirty="0" smtClean="0"/>
              <a:t/>
            </a:r>
            <a:br>
              <a:rPr lang="en-US" altLang="ja-JP" dirty="0" smtClean="0"/>
            </a:br>
            <a:r>
              <a:rPr lang="ja-JP" altLang="en-US" sz="1800" dirty="0"/>
              <a:t>世界のオープンデータ動向と日本の位置　</a:t>
            </a:r>
            <a:r>
              <a:rPr lang="en-US" altLang="ja-JP" sz="1800" dirty="0" err="1"/>
              <a:t>OKCon</a:t>
            </a:r>
            <a:r>
              <a:rPr lang="ja-JP" altLang="en-US" sz="1800" dirty="0"/>
              <a:t>と</a:t>
            </a:r>
            <a:r>
              <a:rPr lang="en-US" altLang="ja-JP" sz="1800" dirty="0" err="1"/>
              <a:t>IGF</a:t>
            </a:r>
            <a:r>
              <a:rPr lang="ja-JP" altLang="en-US" sz="1800" dirty="0"/>
              <a:t>からの考察（国際大学</a:t>
            </a:r>
            <a:r>
              <a:rPr lang="en-US" altLang="ja-JP" sz="1800" dirty="0" err="1"/>
              <a:t>GLOCOM</a:t>
            </a:r>
            <a:r>
              <a:rPr lang="ja-JP" altLang="en-US" sz="1800" dirty="0"/>
              <a:t>渡辺智暁様）</a:t>
            </a:r>
            <a:endParaRPr kumimoji="1" lang="ja-JP" altLang="en-US" sz="1800"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a:t>国際的な動き：比較調査、</a:t>
            </a:r>
            <a:r>
              <a:rPr lang="ja-JP" altLang="en-US" dirty="0" smtClean="0"/>
              <a:t>連携</a:t>
            </a:r>
            <a:endParaRPr lang="en-US" altLang="ja-JP" dirty="0" smtClean="0"/>
          </a:p>
          <a:p>
            <a:pPr lvl="2"/>
            <a:r>
              <a:rPr lang="en-US" altLang="ja-JP" dirty="0" smtClean="0"/>
              <a:t> Open </a:t>
            </a:r>
            <a:r>
              <a:rPr lang="en-US" altLang="ja-JP" dirty="0"/>
              <a:t>Data Readiness by World Bank</a:t>
            </a:r>
          </a:p>
          <a:p>
            <a:pPr lvl="2"/>
            <a:r>
              <a:rPr lang="en-US" altLang="ja-JP" dirty="0" smtClean="0"/>
              <a:t> Open </a:t>
            </a:r>
            <a:r>
              <a:rPr lang="en-US" altLang="ja-JP" dirty="0"/>
              <a:t>Data Barometer by </a:t>
            </a:r>
            <a:r>
              <a:rPr lang="en-US" altLang="ja-JP" dirty="0" err="1"/>
              <a:t>WWWF</a:t>
            </a:r>
            <a:r>
              <a:rPr lang="en-US" altLang="ja-JP" dirty="0"/>
              <a:t> (6</a:t>
            </a:r>
            <a:r>
              <a:rPr lang="ja-JP" altLang="en-US" dirty="0"/>
              <a:t>月</a:t>
            </a:r>
            <a:r>
              <a:rPr lang="en-US" altLang="ja-JP" dirty="0"/>
              <a:t>-)</a:t>
            </a:r>
          </a:p>
          <a:p>
            <a:pPr lvl="2"/>
            <a:r>
              <a:rPr lang="en-US" altLang="ja-JP" dirty="0" smtClean="0"/>
              <a:t> Open </a:t>
            </a:r>
            <a:r>
              <a:rPr lang="en-US" altLang="ja-JP" dirty="0"/>
              <a:t>Data Census by </a:t>
            </a:r>
            <a:r>
              <a:rPr lang="en-US" altLang="ja-JP" dirty="0" err="1"/>
              <a:t>OKF</a:t>
            </a:r>
            <a:r>
              <a:rPr lang="en-US" altLang="ja-JP" dirty="0"/>
              <a:t> (2</a:t>
            </a:r>
            <a:r>
              <a:rPr lang="ja-JP" altLang="en-US" dirty="0"/>
              <a:t>月</a:t>
            </a:r>
            <a:r>
              <a:rPr lang="en-US" altLang="ja-JP" dirty="0"/>
              <a:t>-)</a:t>
            </a:r>
          </a:p>
          <a:p>
            <a:pPr lvl="2"/>
            <a:r>
              <a:rPr lang="en-US" altLang="ja-JP" dirty="0" smtClean="0"/>
              <a:t> Sunlight </a:t>
            </a:r>
            <a:r>
              <a:rPr lang="en-US" altLang="ja-JP" dirty="0"/>
              <a:t>Foundation (</a:t>
            </a:r>
            <a:r>
              <a:rPr lang="ja-JP" altLang="en-US" dirty="0"/>
              <a:t>調達</a:t>
            </a:r>
            <a:r>
              <a:rPr lang="en-US" altLang="ja-JP" dirty="0"/>
              <a:t>)</a:t>
            </a:r>
          </a:p>
          <a:p>
            <a:pPr lvl="2"/>
            <a:r>
              <a:rPr lang="en-US" altLang="ja-JP" dirty="0" smtClean="0"/>
              <a:t> Aid </a:t>
            </a:r>
            <a:r>
              <a:rPr lang="en-US" altLang="ja-JP" dirty="0"/>
              <a:t>Transparency Index by </a:t>
            </a:r>
            <a:r>
              <a:rPr lang="en-US" altLang="ja-JP" dirty="0" err="1"/>
              <a:t>PublishWhatYouFund</a:t>
            </a:r>
            <a:r>
              <a:rPr lang="en-US" altLang="ja-JP" dirty="0"/>
              <a:t>(13</a:t>
            </a:r>
            <a:r>
              <a:rPr lang="ja-JP" altLang="en-US" dirty="0"/>
              <a:t>年度版作成中</a:t>
            </a:r>
            <a:r>
              <a:rPr lang="en-US" altLang="ja-JP" dirty="0"/>
              <a:t>)</a:t>
            </a:r>
          </a:p>
          <a:p>
            <a:pPr lvl="2"/>
            <a:r>
              <a:rPr lang="en-US" altLang="ja-JP" dirty="0" smtClean="0"/>
              <a:t> Open </a:t>
            </a:r>
            <a:r>
              <a:rPr lang="en-US" altLang="ja-JP" dirty="0"/>
              <a:t>Budget Survey by Int’l Budget Partnership</a:t>
            </a:r>
          </a:p>
          <a:p>
            <a:pPr lvl="2"/>
            <a:r>
              <a:rPr lang="en-US" altLang="ja-JP" dirty="0" smtClean="0"/>
              <a:t> </a:t>
            </a:r>
            <a:r>
              <a:rPr lang="en-US" altLang="ja-JP" dirty="0" err="1" smtClean="0"/>
              <a:t>OGP</a:t>
            </a:r>
            <a:r>
              <a:rPr lang="ja-JP" altLang="en-US" dirty="0"/>
              <a:t>の進捗評価の</a:t>
            </a:r>
            <a:r>
              <a:rPr lang="ja-JP" altLang="en-US" dirty="0" smtClean="0"/>
              <a:t>議論</a:t>
            </a:r>
            <a:endParaRPr lang="en-US" altLang="ja-JP" dirty="0" smtClean="0"/>
          </a:p>
          <a:p>
            <a:pPr lvl="2"/>
            <a:endParaRPr lang="ja-JP" altLang="en-US" dirty="0"/>
          </a:p>
          <a:p>
            <a:pPr lvl="2"/>
            <a:r>
              <a:rPr lang="en-US" altLang="ja-JP" dirty="0" smtClean="0"/>
              <a:t> Global </a:t>
            </a:r>
            <a:r>
              <a:rPr lang="en-US" altLang="ja-JP" dirty="0"/>
              <a:t>Open Data Initiative (6</a:t>
            </a:r>
            <a:r>
              <a:rPr lang="ja-JP" altLang="en-US" dirty="0"/>
              <a:t>月</a:t>
            </a:r>
            <a:r>
              <a:rPr lang="en-US" altLang="ja-JP" dirty="0"/>
              <a:t>-)</a:t>
            </a:r>
          </a:p>
          <a:p>
            <a:pPr lvl="2"/>
            <a:r>
              <a:rPr lang="en-US" altLang="ja-JP" dirty="0" smtClean="0"/>
              <a:t> </a:t>
            </a:r>
            <a:r>
              <a:rPr lang="en-US" altLang="ja-JP" dirty="0" err="1" smtClean="0"/>
              <a:t>G8</a:t>
            </a:r>
            <a:r>
              <a:rPr lang="ja-JP" altLang="en-US" dirty="0"/>
              <a:t>サミット</a:t>
            </a:r>
            <a:r>
              <a:rPr lang="en-US" altLang="ja-JP" dirty="0"/>
              <a:t>(7</a:t>
            </a:r>
            <a:r>
              <a:rPr lang="ja-JP" altLang="en-US" dirty="0"/>
              <a:t>月</a:t>
            </a:r>
            <a:r>
              <a:rPr lang="en-US" altLang="ja-JP" dirty="0"/>
              <a:t>)</a:t>
            </a:r>
          </a:p>
          <a:p>
            <a:pPr lvl="2"/>
            <a:r>
              <a:rPr lang="en-US" altLang="ja-JP" dirty="0" smtClean="0"/>
              <a:t> Post-2015 </a:t>
            </a:r>
            <a:r>
              <a:rPr lang="en-US" altLang="ja-JP" dirty="0"/>
              <a:t>Global Development Framework</a:t>
            </a:r>
            <a:r>
              <a:rPr lang="ja-JP" altLang="en-US" dirty="0"/>
              <a:t>の”</a:t>
            </a:r>
            <a:r>
              <a:rPr lang="en-US" altLang="ja-JP" dirty="0"/>
              <a:t>data revolution”</a:t>
            </a:r>
            <a:r>
              <a:rPr lang="ja-JP" altLang="en-US" dirty="0"/>
              <a:t>提案 </a:t>
            </a:r>
            <a:r>
              <a:rPr lang="en-US" altLang="ja-JP" dirty="0"/>
              <a:t>(5</a:t>
            </a:r>
            <a:r>
              <a:rPr lang="ja-JP" altLang="en-US" dirty="0"/>
              <a:t>月</a:t>
            </a:r>
            <a:r>
              <a:rPr lang="en-US" altLang="ja-JP" dirty="0"/>
              <a:t>)</a:t>
            </a:r>
          </a:p>
          <a:p>
            <a:pPr lvl="2"/>
            <a:r>
              <a:rPr lang="en-US" altLang="ja-JP" dirty="0" smtClean="0"/>
              <a:t> WB</a:t>
            </a:r>
            <a:r>
              <a:rPr lang="en-US" altLang="ja-JP" dirty="0"/>
              <a:t>, </a:t>
            </a:r>
            <a:r>
              <a:rPr lang="en-US" altLang="ja-JP" dirty="0" err="1"/>
              <a:t>ODI</a:t>
            </a:r>
            <a:r>
              <a:rPr lang="en-US" altLang="ja-JP" dirty="0"/>
              <a:t>, </a:t>
            </a:r>
            <a:r>
              <a:rPr lang="en-US" altLang="ja-JP" dirty="0" err="1"/>
              <a:t>OKF</a:t>
            </a:r>
            <a:r>
              <a:rPr lang="en-US" altLang="ja-JP" dirty="0"/>
              <a:t> </a:t>
            </a:r>
            <a:r>
              <a:rPr lang="ja-JP" altLang="en-US" dirty="0"/>
              <a:t>提携の途上国向けプロジェクト（</a:t>
            </a:r>
            <a:r>
              <a:rPr lang="en-US" altLang="ja-JP" dirty="0"/>
              <a:t>9</a:t>
            </a:r>
            <a:r>
              <a:rPr lang="ja-JP" altLang="en-US" dirty="0"/>
              <a:t>月）</a:t>
            </a:r>
          </a:p>
          <a:p>
            <a:r>
              <a:rPr lang="ja-JP" altLang="en-US" dirty="0"/>
              <a:t>経済効果補足・測定をめぐる問題</a:t>
            </a:r>
            <a:endParaRPr lang="en-US" altLang="ja-JP" dirty="0"/>
          </a:p>
          <a:p>
            <a:pPr lvl="2"/>
            <a:r>
              <a:rPr lang="en-US" altLang="ja-JP" dirty="0" smtClean="0"/>
              <a:t> </a:t>
            </a:r>
            <a:r>
              <a:rPr lang="en-US" altLang="ja-JP" dirty="0" err="1" smtClean="0"/>
              <a:t>B2B</a:t>
            </a:r>
            <a:r>
              <a:rPr lang="ja-JP" altLang="en-US" dirty="0"/>
              <a:t>系は</a:t>
            </a:r>
            <a:r>
              <a:rPr lang="en-US" altLang="ja-JP" dirty="0" err="1"/>
              <a:t>B2C</a:t>
            </a:r>
            <a:r>
              <a:rPr lang="ja-JP" altLang="en-US" dirty="0"/>
              <a:t>系の</a:t>
            </a:r>
            <a:r>
              <a:rPr lang="en-US" altLang="ja-JP" dirty="0"/>
              <a:t>10-100</a:t>
            </a:r>
            <a:r>
              <a:rPr lang="ja-JP" altLang="en-US" dirty="0"/>
              <a:t>倍との説も。社内利用もある。</a:t>
            </a:r>
          </a:p>
          <a:p>
            <a:pPr lvl="2"/>
            <a:r>
              <a:rPr lang="en-US" altLang="ja-JP" dirty="0" smtClean="0"/>
              <a:t> NZ</a:t>
            </a:r>
            <a:r>
              <a:rPr lang="ja-JP" altLang="en-US" dirty="0"/>
              <a:t>は</a:t>
            </a:r>
            <a:r>
              <a:rPr lang="en-US" altLang="ja-JP" dirty="0" err="1"/>
              <a:t>ACIL</a:t>
            </a:r>
            <a:r>
              <a:rPr lang="en-US" altLang="ja-JP" dirty="0"/>
              <a:t> Tasman</a:t>
            </a:r>
            <a:r>
              <a:rPr lang="ja-JP" altLang="en-US" dirty="0"/>
              <a:t>委託の調査を公開準備中</a:t>
            </a:r>
          </a:p>
          <a:p>
            <a:pPr lvl="2"/>
            <a:r>
              <a:rPr lang="ja-JP" altLang="en-US" dirty="0" smtClean="0"/>
              <a:t> 国際</a:t>
            </a:r>
            <a:r>
              <a:rPr lang="ja-JP" altLang="en-US" dirty="0"/>
              <a:t>会議、官民交流などを通じた利用例の地道な収集が重要との見方も</a:t>
            </a:r>
            <a:r>
              <a:rPr lang="ja-JP" altLang="en-US" dirty="0" smtClean="0"/>
              <a:t>。</a:t>
            </a:r>
            <a:endParaRPr lang="en-US" altLang="ja-JP" dirty="0"/>
          </a:p>
          <a:p>
            <a:pPr marL="0" indent="0">
              <a:buNone/>
            </a:pP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15</a:t>
            </a:fld>
            <a:endParaRPr lang="en-US" altLang="ja-JP"/>
          </a:p>
        </p:txBody>
      </p:sp>
    </p:spTree>
    <p:extLst>
      <p:ext uri="{BB962C8B-B14F-4D97-AF65-F5344CB8AC3E}">
        <p14:creationId xmlns:p14="http://schemas.microsoft.com/office/powerpoint/2010/main" val="174710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7642" y="304800"/>
            <a:ext cx="9518358" cy="581715"/>
          </a:xfrm>
        </p:spPr>
        <p:txBody>
          <a:bodyPr>
            <a:normAutofit fontScale="90000"/>
          </a:bodyPr>
          <a:lstStyle/>
          <a:p>
            <a:r>
              <a:rPr lang="ja-JP" altLang="en-US" dirty="0" smtClean="0"/>
              <a:t>（参考）世界のオープンデータ動向</a:t>
            </a:r>
            <a:r>
              <a:rPr lang="en-US" altLang="ja-JP" dirty="0" smtClean="0"/>
              <a:t/>
            </a:r>
            <a:br>
              <a:rPr lang="en-US" altLang="ja-JP" dirty="0" smtClean="0"/>
            </a:br>
            <a:r>
              <a:rPr lang="ja-JP" altLang="en-US" sz="1800" dirty="0"/>
              <a:t>世界のオープンデータ動向と日本の位置　</a:t>
            </a:r>
            <a:r>
              <a:rPr lang="en-US" altLang="ja-JP" sz="1800" dirty="0" err="1"/>
              <a:t>OKCon</a:t>
            </a:r>
            <a:r>
              <a:rPr lang="ja-JP" altLang="en-US" sz="1800" dirty="0"/>
              <a:t>と</a:t>
            </a:r>
            <a:r>
              <a:rPr lang="en-US" altLang="ja-JP" sz="1800" dirty="0" err="1"/>
              <a:t>IGF</a:t>
            </a:r>
            <a:r>
              <a:rPr lang="ja-JP" altLang="en-US" sz="1800" dirty="0"/>
              <a:t>からの考察（国際大学</a:t>
            </a:r>
            <a:r>
              <a:rPr lang="en-US" altLang="ja-JP" sz="1800" dirty="0" err="1"/>
              <a:t>GLOCOM</a:t>
            </a:r>
            <a:r>
              <a:rPr lang="ja-JP" altLang="en-US" sz="1800" dirty="0"/>
              <a:t>渡辺智暁様）</a:t>
            </a:r>
            <a:endParaRPr kumimoji="1" lang="ja-JP" altLang="en-US" sz="1800" dirty="0"/>
          </a:p>
        </p:txBody>
      </p:sp>
      <p:sp>
        <p:nvSpPr>
          <p:cNvPr id="3" name="コンテンツ プレースホルダー 2"/>
          <p:cNvSpPr>
            <a:spLocks noGrp="1"/>
          </p:cNvSpPr>
          <p:nvPr>
            <p:ph idx="1"/>
          </p:nvPr>
        </p:nvSpPr>
        <p:spPr>
          <a:xfrm>
            <a:off x="351414" y="1143000"/>
            <a:ext cx="9282106" cy="5268127"/>
          </a:xfrm>
        </p:spPr>
        <p:txBody>
          <a:bodyPr>
            <a:normAutofit lnSpcReduction="10000"/>
          </a:bodyPr>
          <a:lstStyle/>
          <a:p>
            <a:r>
              <a:rPr lang="ja-JP" altLang="en-US" dirty="0" smtClean="0"/>
              <a:t>英国</a:t>
            </a:r>
            <a:r>
              <a:rPr lang="ja-JP" altLang="en-US" dirty="0"/>
              <a:t>の存在感</a:t>
            </a:r>
            <a:endParaRPr lang="en-US" altLang="ja-JP" dirty="0"/>
          </a:p>
          <a:p>
            <a:pPr lvl="2">
              <a:tabLst>
                <a:tab pos="1250950" algn="l"/>
              </a:tabLst>
            </a:pPr>
            <a:r>
              <a:rPr lang="ja-JP" altLang="en-US" dirty="0" smtClean="0"/>
              <a:t> 立場</a:t>
            </a:r>
            <a:r>
              <a:rPr lang="ja-JP" altLang="en-US" dirty="0"/>
              <a:t>：</a:t>
            </a:r>
            <a:r>
              <a:rPr lang="en-US" altLang="ja-JP" dirty="0" err="1"/>
              <a:t>G8</a:t>
            </a:r>
            <a:r>
              <a:rPr lang="ja-JP" altLang="en-US" dirty="0"/>
              <a:t>議長国、</a:t>
            </a:r>
            <a:r>
              <a:rPr lang="en-US" altLang="ja-JP" dirty="0"/>
              <a:t>Open Government Partnership </a:t>
            </a:r>
            <a:r>
              <a:rPr lang="ja-JP" altLang="en-US" dirty="0"/>
              <a:t>議長国、</a:t>
            </a:r>
            <a:r>
              <a:rPr lang="en-US" altLang="ja-JP" dirty="0" err="1"/>
              <a:t>IATI</a:t>
            </a:r>
            <a:r>
              <a:rPr lang="en-US" altLang="ja-JP" dirty="0"/>
              <a:t> (International Aid 	Transparency Initiative)</a:t>
            </a:r>
            <a:r>
              <a:rPr lang="ja-JP" altLang="en-US" dirty="0"/>
              <a:t>の設置時サポーター</a:t>
            </a:r>
          </a:p>
          <a:p>
            <a:pPr lvl="2">
              <a:tabLst>
                <a:tab pos="1250950" algn="l"/>
              </a:tabLst>
            </a:pPr>
            <a:r>
              <a:rPr lang="ja-JP" altLang="en-US" dirty="0" smtClean="0"/>
              <a:t> 活動</a:t>
            </a:r>
            <a:r>
              <a:rPr lang="ja-JP" altLang="en-US" dirty="0"/>
              <a:t>：</a:t>
            </a:r>
            <a:r>
              <a:rPr lang="en-US" altLang="ja-JP" dirty="0"/>
              <a:t>PSI</a:t>
            </a:r>
            <a:r>
              <a:rPr lang="ja-JP" altLang="en-US" dirty="0"/>
              <a:t>指令改訂前から優れた体制づくり、</a:t>
            </a:r>
            <a:r>
              <a:rPr lang="en-US" altLang="ja-JP" dirty="0" err="1"/>
              <a:t>ODI</a:t>
            </a:r>
            <a:r>
              <a:rPr lang="ja-JP" altLang="en-US" dirty="0"/>
              <a:t>設置、ライセンス改訂、政府データの包括的</a:t>
            </a:r>
            <a:r>
              <a:rPr lang="en-US" altLang="ja-JP" dirty="0"/>
              <a:t>	</a:t>
            </a:r>
            <a:r>
              <a:rPr lang="ja-JP" altLang="en-US" dirty="0"/>
              <a:t>カタログ作成に</a:t>
            </a:r>
            <a:r>
              <a:rPr lang="ja-JP" altLang="en-US" dirty="0" smtClean="0"/>
              <a:t>着手</a:t>
            </a:r>
            <a:endParaRPr lang="en-US" altLang="ja-JP" dirty="0" smtClean="0"/>
          </a:p>
          <a:p>
            <a:pPr>
              <a:tabLst>
                <a:tab pos="1250950" algn="l"/>
              </a:tabLst>
            </a:pPr>
            <a:r>
              <a:rPr lang="ja-JP" altLang="en-US" dirty="0"/>
              <a:t>経済効果の大きな例</a:t>
            </a:r>
          </a:p>
          <a:p>
            <a:pPr lvl="2">
              <a:tabLst>
                <a:tab pos="1250950" algn="l"/>
              </a:tabLst>
            </a:pPr>
            <a:r>
              <a:rPr lang="ja-JP" altLang="en-US" dirty="0"/>
              <a:t> </a:t>
            </a:r>
            <a:r>
              <a:rPr lang="ja-JP" altLang="en-US" dirty="0" smtClean="0"/>
              <a:t>交通</a:t>
            </a:r>
            <a:r>
              <a:rPr lang="ja-JP" altLang="en-US" dirty="0"/>
              <a:t>（英国）</a:t>
            </a:r>
          </a:p>
          <a:p>
            <a:pPr lvl="2">
              <a:tabLst>
                <a:tab pos="1250950" algn="l"/>
              </a:tabLst>
            </a:pPr>
            <a:r>
              <a:rPr lang="ja-JP" altLang="en-US" dirty="0" smtClean="0"/>
              <a:t> 薬品</a:t>
            </a:r>
            <a:r>
              <a:rPr lang="ja-JP" altLang="en-US" dirty="0"/>
              <a:t>（英国）</a:t>
            </a:r>
          </a:p>
          <a:p>
            <a:pPr lvl="2">
              <a:tabLst>
                <a:tab pos="1250950" algn="l"/>
              </a:tabLst>
            </a:pPr>
            <a:r>
              <a:rPr lang="ja-JP" altLang="en-US" dirty="0" smtClean="0"/>
              <a:t> アドレス</a:t>
            </a:r>
            <a:r>
              <a:rPr lang="ja-JP" altLang="en-US" dirty="0"/>
              <a:t>情報（オランダ）</a:t>
            </a:r>
          </a:p>
          <a:p>
            <a:pPr lvl="2">
              <a:tabLst>
                <a:tab pos="1250950" algn="l"/>
              </a:tabLst>
            </a:pPr>
            <a:r>
              <a:rPr lang="en-US" altLang="ja-JP" dirty="0" smtClean="0"/>
              <a:t> Zillow </a:t>
            </a:r>
            <a:r>
              <a:rPr lang="en-US" altLang="ja-JP" dirty="0"/>
              <a:t>– “the first open data billionaire”</a:t>
            </a:r>
          </a:p>
          <a:p>
            <a:pPr>
              <a:tabLst>
                <a:tab pos="1250950" algn="l"/>
              </a:tabLst>
            </a:pPr>
            <a:r>
              <a:rPr lang="ja-JP" altLang="en-US" dirty="0" smtClean="0"/>
              <a:t>日本</a:t>
            </a:r>
            <a:r>
              <a:rPr lang="ja-JP" altLang="en-US" dirty="0"/>
              <a:t>の</a:t>
            </a:r>
            <a:r>
              <a:rPr lang="ja-JP" altLang="en-US" dirty="0" smtClean="0"/>
              <a:t>位置</a:t>
            </a:r>
            <a:endParaRPr lang="en-US" altLang="ja-JP" dirty="0" smtClean="0"/>
          </a:p>
          <a:p>
            <a:pPr lvl="1">
              <a:tabLst>
                <a:tab pos="1250950" algn="l"/>
              </a:tabLst>
            </a:pPr>
            <a:r>
              <a:rPr lang="ja-JP" altLang="en-US" dirty="0"/>
              <a:t>フロントランナーか、第</a:t>
            </a:r>
            <a:r>
              <a:rPr lang="en-US" altLang="ja-JP" dirty="0"/>
              <a:t>2</a:t>
            </a:r>
            <a:r>
              <a:rPr lang="ja-JP" altLang="en-US" dirty="0"/>
              <a:t>グループか</a:t>
            </a:r>
          </a:p>
          <a:p>
            <a:pPr lvl="2">
              <a:tabLst>
                <a:tab pos="1250950" algn="l"/>
              </a:tabLst>
            </a:pPr>
            <a:r>
              <a:rPr lang="ja-JP" altLang="en-US" dirty="0" smtClean="0"/>
              <a:t> 大規模</a:t>
            </a:r>
            <a:r>
              <a:rPr lang="ja-JP" altLang="en-US" dirty="0"/>
              <a:t>な実施、高いリスク→予定外の効果</a:t>
            </a:r>
          </a:p>
          <a:p>
            <a:pPr lvl="2">
              <a:tabLst>
                <a:tab pos="1250950" algn="l"/>
              </a:tabLst>
            </a:pPr>
            <a:r>
              <a:rPr lang="ja-JP" altLang="en-US" dirty="0" smtClean="0"/>
              <a:t> 効果</a:t>
            </a:r>
            <a:r>
              <a:rPr lang="ja-JP" altLang="en-US" dirty="0"/>
              <a:t>予想に基づく実施、低いリスク→想定内の効果</a:t>
            </a:r>
          </a:p>
          <a:p>
            <a:pPr lvl="1">
              <a:tabLst>
                <a:tab pos="1250950" algn="l"/>
              </a:tabLst>
            </a:pPr>
            <a:r>
              <a:rPr lang="ja-JP" altLang="en-US" dirty="0"/>
              <a:t>フロントランナー型になるには、政治のリーダーシップ、強力な推進体制、官民連携、企業・市民セクターの関心、などが不可欠。</a:t>
            </a:r>
          </a:p>
          <a:p>
            <a:pPr lvl="2">
              <a:tabLst>
                <a:tab pos="1250950" algn="l"/>
              </a:tabLst>
            </a:pPr>
            <a:r>
              <a:rPr lang="ja-JP" altLang="en-US" dirty="0" smtClean="0"/>
              <a:t> 日本</a:t>
            </a:r>
            <a:r>
              <a:rPr lang="ja-JP" altLang="en-US" dirty="0"/>
              <a:t>はこの</a:t>
            </a:r>
            <a:r>
              <a:rPr lang="en-US" altLang="ja-JP" dirty="0"/>
              <a:t>2</a:t>
            </a:r>
            <a:r>
              <a:rPr lang="ja-JP" altLang="en-US" dirty="0"/>
              <a:t>年ほどの間に大きく向上。</a:t>
            </a:r>
          </a:p>
          <a:p>
            <a:endParaRPr lang="en-US" altLang="ja-JP"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a:p>
        </p:txBody>
      </p:sp>
    </p:spTree>
    <p:extLst>
      <p:ext uri="{BB962C8B-B14F-4D97-AF65-F5344CB8AC3E}">
        <p14:creationId xmlns:p14="http://schemas.microsoft.com/office/powerpoint/2010/main" val="2582683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（参考）会員からの情報提供</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smtClean="0"/>
              <a:t>ナビタイムジャパン</a:t>
            </a:r>
            <a:endParaRPr lang="en-US" altLang="ja-JP" dirty="0" smtClean="0"/>
          </a:p>
          <a:p>
            <a:endParaRPr lang="en-US" altLang="ja-JP" dirty="0"/>
          </a:p>
          <a:p>
            <a:endParaRPr lang="en-US" altLang="ja-JP" dirty="0" smtClean="0"/>
          </a:p>
          <a:p>
            <a:endParaRPr lang="en-US" altLang="ja-JP" dirty="0" smtClean="0"/>
          </a:p>
          <a:p>
            <a:endParaRPr lang="en-US" altLang="ja-JP" dirty="0"/>
          </a:p>
          <a:p>
            <a:pPr lvl="1"/>
            <a:endParaRPr lang="en-US" altLang="ja-JP" dirty="0" smtClean="0"/>
          </a:p>
          <a:p>
            <a:r>
              <a:rPr lang="ja-JP" altLang="en-US" dirty="0" smtClean="0"/>
              <a:t>アイ</a:t>
            </a:r>
            <a:r>
              <a:rPr lang="ja-JP" altLang="en-US" dirty="0"/>
              <a:t>・ユー・</a:t>
            </a:r>
            <a:r>
              <a:rPr lang="ja-JP" altLang="en-US" dirty="0" smtClean="0"/>
              <a:t>ケイ</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17</a:t>
            </a:fld>
            <a:endParaRPr lang="en-US" altLang="ja-JP"/>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96" y="4221088"/>
            <a:ext cx="307234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4848" y="4221088"/>
            <a:ext cx="3129624" cy="234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3199" y="4221088"/>
            <a:ext cx="307234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88" y="1484784"/>
            <a:ext cx="3166885" cy="237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840" y="1484784"/>
            <a:ext cx="317131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0516" y="1484784"/>
            <a:ext cx="3171319"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103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（参考）会員からの情報提供</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smtClean="0"/>
              <a:t>一般</a:t>
            </a:r>
            <a:r>
              <a:rPr lang="ja-JP" altLang="en-US" dirty="0"/>
              <a:t>社団法人車両情報活用</a:t>
            </a:r>
            <a:r>
              <a:rPr lang="ja-JP" altLang="en-US" dirty="0" smtClean="0"/>
              <a:t>研究所</a:t>
            </a:r>
            <a:endParaRPr lang="en-US" altLang="ja-JP" dirty="0" smtClean="0"/>
          </a:p>
          <a:p>
            <a:endParaRPr lang="en-US" altLang="ja-JP" dirty="0"/>
          </a:p>
          <a:p>
            <a:endParaRPr lang="en-US" altLang="ja-JP" dirty="0" smtClean="0"/>
          </a:p>
          <a:p>
            <a:endParaRPr lang="en-US" altLang="ja-JP" dirty="0"/>
          </a:p>
          <a:p>
            <a:endParaRPr lang="en-US" altLang="ja-JP" dirty="0" smtClean="0"/>
          </a:p>
          <a:p>
            <a:pPr lvl="1"/>
            <a:endParaRPr lang="ja-JP" altLang="en-US" dirty="0" smtClean="0"/>
          </a:p>
          <a:p>
            <a:r>
              <a:rPr lang="en-US" altLang="ja-JP" dirty="0" smtClean="0"/>
              <a:t>(</a:t>
            </a:r>
            <a:r>
              <a:rPr lang="ja-JP" altLang="en-US" dirty="0"/>
              <a:t>株</a:t>
            </a:r>
            <a:r>
              <a:rPr lang="en-US" altLang="ja-JP" dirty="0"/>
              <a:t>)</a:t>
            </a:r>
            <a:r>
              <a:rPr lang="ja-JP" altLang="en-US" dirty="0" smtClean="0"/>
              <a:t>おたに</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18</a:t>
            </a:fld>
            <a:endParaRPr lang="en-US" altLang="ja-JP"/>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80" y="4293096"/>
            <a:ext cx="3168352" cy="223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0832" y="4293096"/>
            <a:ext cx="3214142" cy="226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3416" y="4293096"/>
            <a:ext cx="315889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488" y="1556792"/>
            <a:ext cx="3139282"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840" y="1556792"/>
            <a:ext cx="3240360" cy="229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86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（参考）会員からの情報提供</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smtClean="0"/>
              <a:t>国際航業</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19</a:t>
            </a:fld>
            <a:endParaRPr lang="en-US" altLang="ja-JP"/>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8824" y="1484784"/>
            <a:ext cx="3168352" cy="223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1484784"/>
            <a:ext cx="3168352" cy="2238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86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利活用・普及</a:t>
            </a:r>
            <a:r>
              <a:rPr lang="ja-JP" altLang="en-US" dirty="0" smtClean="0"/>
              <a:t>委員会　第</a:t>
            </a:r>
            <a:r>
              <a:rPr lang="en-US" altLang="ja-JP" dirty="0" smtClean="0"/>
              <a:t>1</a:t>
            </a:r>
            <a:r>
              <a:rPr lang="ja-JP" altLang="en-US" dirty="0" smtClean="0"/>
              <a:t>回実施概要紹介</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a:t>日時 ： </a:t>
            </a:r>
            <a:r>
              <a:rPr lang="en-US" altLang="ja-JP" dirty="0"/>
              <a:t>2013</a:t>
            </a:r>
            <a:r>
              <a:rPr lang="ja-JP" altLang="en-US" dirty="0"/>
              <a:t>年</a:t>
            </a:r>
            <a:r>
              <a:rPr lang="en-US" altLang="ja-JP" dirty="0"/>
              <a:t>10</a:t>
            </a:r>
            <a:r>
              <a:rPr lang="ja-JP" altLang="en-US" dirty="0"/>
              <a:t>月</a:t>
            </a:r>
            <a:r>
              <a:rPr lang="en-US" altLang="ja-JP" dirty="0"/>
              <a:t>28</a:t>
            </a:r>
            <a:r>
              <a:rPr lang="ja-JP" altLang="en-US" dirty="0"/>
              <a:t>日</a:t>
            </a:r>
            <a:r>
              <a:rPr lang="en-US" altLang="ja-JP" dirty="0"/>
              <a:t>(</a:t>
            </a:r>
            <a:r>
              <a:rPr lang="ja-JP" altLang="en-US" dirty="0"/>
              <a:t>月</a:t>
            </a:r>
            <a:r>
              <a:rPr lang="en-US" altLang="ja-JP" dirty="0"/>
              <a:t>) 13</a:t>
            </a:r>
            <a:r>
              <a:rPr lang="ja-JP" altLang="en-US" dirty="0"/>
              <a:t>：</a:t>
            </a:r>
            <a:r>
              <a:rPr lang="en-US" altLang="ja-JP" dirty="0"/>
              <a:t>30</a:t>
            </a:r>
            <a:r>
              <a:rPr lang="ja-JP" altLang="en-US" dirty="0"/>
              <a:t>～</a:t>
            </a:r>
            <a:r>
              <a:rPr lang="en-US" altLang="ja-JP" dirty="0"/>
              <a:t>15</a:t>
            </a:r>
            <a:r>
              <a:rPr lang="ja-JP" altLang="en-US" dirty="0"/>
              <a:t>：</a:t>
            </a:r>
            <a:r>
              <a:rPr lang="en-US" altLang="ja-JP" dirty="0" smtClean="0"/>
              <a:t>30</a:t>
            </a:r>
          </a:p>
          <a:p>
            <a:r>
              <a:rPr lang="ja-JP" altLang="en-US" dirty="0"/>
              <a:t>内容</a:t>
            </a:r>
            <a:endParaRPr lang="en-US" altLang="ja-JP" dirty="0"/>
          </a:p>
          <a:p>
            <a:pPr lvl="1"/>
            <a:r>
              <a:rPr lang="ja-JP" altLang="en-US" dirty="0" smtClean="0"/>
              <a:t>総務省</a:t>
            </a:r>
            <a:r>
              <a:rPr lang="ja-JP" altLang="en-US" dirty="0"/>
              <a:t>・内閣官房・経産省による今年度の事業内容</a:t>
            </a:r>
            <a:r>
              <a:rPr lang="ja-JP" altLang="en-US" dirty="0" smtClean="0"/>
              <a:t>紹介　→　</a:t>
            </a:r>
            <a:r>
              <a:rPr lang="en-US" altLang="ja-JP" dirty="0" smtClean="0"/>
              <a:t>※</a:t>
            </a:r>
            <a:r>
              <a:rPr lang="ja-JP" altLang="en-US" dirty="0" smtClean="0"/>
              <a:t>参考資料</a:t>
            </a:r>
            <a:endParaRPr lang="ja-JP" altLang="en-US" dirty="0"/>
          </a:p>
          <a:p>
            <a:pPr lvl="1"/>
            <a:r>
              <a:rPr lang="ja-JP" altLang="en-US" b="1" dirty="0"/>
              <a:t>利活用・普及委員会における</a:t>
            </a:r>
            <a:r>
              <a:rPr lang="en-US" altLang="ja-JP" b="1" dirty="0"/>
              <a:t>2013</a:t>
            </a:r>
            <a:r>
              <a:rPr lang="ja-JP" altLang="en-US" b="1" dirty="0"/>
              <a:t>年度の検討事項と進め方に</a:t>
            </a:r>
            <a:r>
              <a:rPr lang="ja-JP" altLang="en-US" b="1" dirty="0" smtClean="0"/>
              <a:t>ついて</a:t>
            </a:r>
            <a:endParaRPr lang="ja-JP" altLang="en-US" b="1" dirty="0"/>
          </a:p>
          <a:p>
            <a:pPr lvl="1"/>
            <a:r>
              <a:rPr lang="ja-JP" altLang="en-US" dirty="0"/>
              <a:t>海外最新動向の紹介（</a:t>
            </a:r>
            <a:r>
              <a:rPr lang="en-US" altLang="ja-JP" dirty="0" err="1" smtClean="0"/>
              <a:t>GLOCOM</a:t>
            </a:r>
            <a:r>
              <a:rPr lang="ja-JP" altLang="en-US" dirty="0" smtClean="0"/>
              <a:t>渡辺様）　→　</a:t>
            </a:r>
            <a:r>
              <a:rPr lang="en-US" altLang="ja-JP" dirty="0" smtClean="0"/>
              <a:t>※</a:t>
            </a:r>
            <a:r>
              <a:rPr lang="ja-JP" altLang="en-US" dirty="0" smtClean="0"/>
              <a:t>参考資料</a:t>
            </a:r>
            <a:endParaRPr lang="ja-JP" altLang="en-US" dirty="0"/>
          </a:p>
          <a:p>
            <a:pPr lvl="1"/>
            <a:r>
              <a:rPr lang="ja-JP" altLang="en-US" b="1" dirty="0"/>
              <a:t>分科会の設置とメンバー</a:t>
            </a:r>
            <a:r>
              <a:rPr lang="ja-JP" altLang="en-US" b="1" dirty="0" smtClean="0"/>
              <a:t>募集</a:t>
            </a:r>
            <a:endParaRPr lang="en-US" altLang="ja-JP" b="1" dirty="0" smtClean="0"/>
          </a:p>
          <a:p>
            <a:pPr lvl="1"/>
            <a:r>
              <a:rPr lang="ja-JP" altLang="en-US" dirty="0" smtClean="0"/>
              <a:t>会員</a:t>
            </a:r>
            <a:r>
              <a:rPr lang="ja-JP" altLang="en-US" dirty="0"/>
              <a:t>からの情報</a:t>
            </a:r>
            <a:r>
              <a:rPr lang="ja-JP" altLang="en-US" dirty="0" smtClean="0"/>
              <a:t>提供　→　</a:t>
            </a:r>
            <a:r>
              <a:rPr lang="en-US" altLang="ja-JP" dirty="0" smtClean="0"/>
              <a:t>※</a:t>
            </a:r>
            <a:r>
              <a:rPr lang="ja-JP" altLang="en-US" dirty="0" smtClean="0"/>
              <a:t>参考資料</a:t>
            </a:r>
            <a:endParaRPr lang="ja-JP" altLang="en-US" dirty="0"/>
          </a:p>
          <a:p>
            <a:pPr lvl="2"/>
            <a:r>
              <a:rPr lang="ja-JP" altLang="en-US" dirty="0" smtClean="0"/>
              <a:t> ナビタイムジャパン</a:t>
            </a:r>
            <a:endParaRPr lang="ja-JP" altLang="en-US" dirty="0"/>
          </a:p>
          <a:p>
            <a:pPr lvl="2"/>
            <a:r>
              <a:rPr lang="ja-JP" altLang="en-US" dirty="0" smtClean="0"/>
              <a:t> アイ</a:t>
            </a:r>
            <a:r>
              <a:rPr lang="ja-JP" altLang="en-US" dirty="0"/>
              <a:t>・ユー・ケイ</a:t>
            </a:r>
          </a:p>
          <a:p>
            <a:pPr lvl="2"/>
            <a:r>
              <a:rPr lang="ja-JP" altLang="en-US" dirty="0" smtClean="0"/>
              <a:t> 一般</a:t>
            </a:r>
            <a:r>
              <a:rPr lang="ja-JP" altLang="en-US" dirty="0"/>
              <a:t>社団法人車両情報活用研究所</a:t>
            </a:r>
          </a:p>
          <a:p>
            <a:pPr lvl="2"/>
            <a:r>
              <a:rPr lang="en-US" altLang="ja-JP" dirty="0" smtClean="0"/>
              <a:t> (</a:t>
            </a:r>
            <a:r>
              <a:rPr lang="ja-JP" altLang="en-US" dirty="0" smtClean="0"/>
              <a:t>株</a:t>
            </a:r>
            <a:r>
              <a:rPr lang="en-US" altLang="ja-JP" dirty="0"/>
              <a:t>)</a:t>
            </a:r>
            <a:r>
              <a:rPr lang="ja-JP" altLang="en-US" dirty="0"/>
              <a:t>おたに</a:t>
            </a:r>
          </a:p>
          <a:p>
            <a:pPr lvl="2"/>
            <a:r>
              <a:rPr lang="ja-JP" altLang="en-US" dirty="0" smtClean="0"/>
              <a:t> ナカシャクリエイテブ㈱</a:t>
            </a:r>
            <a:endParaRPr lang="ja-JP" altLang="en-US" dirty="0"/>
          </a:p>
          <a:p>
            <a:pPr lvl="2"/>
            <a:r>
              <a:rPr lang="ja-JP" altLang="en-US" dirty="0" smtClean="0"/>
              <a:t> 国際</a:t>
            </a:r>
            <a:r>
              <a:rPr lang="ja-JP" altLang="en-US" dirty="0"/>
              <a:t>航業</a:t>
            </a:r>
          </a:p>
          <a:p>
            <a:pPr lvl="2"/>
            <a:r>
              <a:rPr lang="ja-JP" altLang="en-US" dirty="0" smtClean="0"/>
              <a:t> ジャパン</a:t>
            </a:r>
            <a:r>
              <a:rPr lang="ja-JP" altLang="en-US" dirty="0"/>
              <a:t>・クラウド・コンソーシアム	</a:t>
            </a:r>
            <a:endParaRPr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418013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（参考）会員からの情報提供</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a:t>株式</a:t>
            </a:r>
            <a:r>
              <a:rPr lang="ja-JP" altLang="en-US" dirty="0" smtClean="0"/>
              <a:t>会社</a:t>
            </a:r>
            <a:r>
              <a:rPr lang="en-US" altLang="ja-JP" dirty="0" err="1" smtClean="0"/>
              <a:t>JMA</a:t>
            </a:r>
            <a:r>
              <a:rPr lang="ja-JP" altLang="en-US" dirty="0" smtClean="0"/>
              <a:t>ホールディングス</a:t>
            </a:r>
            <a:endParaRPr lang="en-US" altLang="ja-JP" dirty="0" smtClean="0"/>
          </a:p>
          <a:p>
            <a:endParaRPr lang="en-US" altLang="ja-JP" dirty="0"/>
          </a:p>
          <a:p>
            <a:endParaRPr lang="en-US" altLang="ja-JP" dirty="0" smtClean="0"/>
          </a:p>
          <a:p>
            <a:endParaRPr lang="en-US" altLang="ja-JP" dirty="0"/>
          </a:p>
          <a:p>
            <a:endParaRPr lang="en-US" altLang="ja-JP" dirty="0" smtClean="0"/>
          </a:p>
          <a:p>
            <a:pPr lvl="1"/>
            <a:endParaRPr lang="ja-JP" altLang="en-US" dirty="0" smtClean="0"/>
          </a:p>
          <a:p>
            <a:r>
              <a:rPr lang="ja-JP" altLang="en-US" dirty="0"/>
              <a:t>株式</a:t>
            </a:r>
            <a:r>
              <a:rPr lang="ja-JP" altLang="en-US" dirty="0" smtClean="0"/>
              <a:t>会社</a:t>
            </a:r>
            <a:r>
              <a:rPr lang="ja-JP" altLang="en-US" dirty="0"/>
              <a:t>スマートバリュー</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556792"/>
            <a:ext cx="306910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2840" y="1556792"/>
            <a:ext cx="307558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3187" y="1556792"/>
            <a:ext cx="307234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480" y="4293096"/>
            <a:ext cx="315361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2840" y="4271985"/>
            <a:ext cx="3168352" cy="223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0800" y="4293096"/>
            <a:ext cx="316673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146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stretch>
            <a:fillRect/>
          </a:stretch>
        </p:blipFill>
        <p:spPr>
          <a:xfrm>
            <a:off x="3810000" y="2743200"/>
            <a:ext cx="2286000" cy="20977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利活用・普及</a:t>
            </a:r>
            <a:r>
              <a:rPr lang="ja-JP" altLang="en-US" dirty="0" smtClean="0"/>
              <a:t>委員会　本年度実施内容</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grpSp>
        <p:nvGrpSpPr>
          <p:cNvPr id="6" name="Group 19"/>
          <p:cNvGrpSpPr>
            <a:grpSpLocks/>
          </p:cNvGrpSpPr>
          <p:nvPr/>
        </p:nvGrpSpPr>
        <p:grpSpPr bwMode="auto">
          <a:xfrm>
            <a:off x="634483" y="1054121"/>
            <a:ext cx="7956624" cy="360363"/>
            <a:chOff x="1169" y="1344"/>
            <a:chExt cx="3901" cy="227"/>
          </a:xfrm>
          <a:solidFill>
            <a:schemeClr val="accent1">
              <a:lumMod val="75000"/>
            </a:schemeClr>
          </a:solidFill>
        </p:grpSpPr>
        <p:sp>
          <p:nvSpPr>
            <p:cNvPr id="7"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fontAlgn="base">
                <a:lnSpc>
                  <a:spcPct val="110000"/>
                </a:lnSpc>
                <a:buClr>
                  <a:schemeClr val="accent2"/>
                </a:buClr>
              </a:pPr>
              <a:r>
                <a:rPr lang="ja-JP" altLang="en-US" sz="1600" b="1" dirty="0" smtClean="0">
                  <a:latin typeface="HGｺﾞｼｯｸE" panose="020B0909000000000000" pitchFamily="49" charset="-128"/>
                  <a:ea typeface="HGｺﾞｼｯｸE" panose="020B0909000000000000" pitchFamily="49" charset="-128"/>
                </a:rPr>
                <a:t>１．ポータルサイトによる情報発信</a:t>
              </a:r>
              <a:endParaRPr lang="en-US" altLang="ja-JP" sz="1600" b="1" dirty="0">
                <a:latin typeface="HGｺﾞｼｯｸE" panose="020B0909000000000000" pitchFamily="49" charset="-128"/>
                <a:ea typeface="HGｺﾞｼｯｸE" panose="020B0909000000000000" pitchFamily="49" charset="-128"/>
              </a:endParaRPr>
            </a:p>
          </p:txBody>
        </p:sp>
        <p:sp>
          <p:nvSpPr>
            <p:cNvPr id="8"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sp>
        <p:nvSpPr>
          <p:cNvPr id="9" name="テキスト ボックス 8"/>
          <p:cNvSpPr txBox="1"/>
          <p:nvPr/>
        </p:nvSpPr>
        <p:spPr>
          <a:xfrm>
            <a:off x="728306" y="1439512"/>
            <a:ext cx="8833206" cy="646331"/>
          </a:xfrm>
          <a:prstGeom prst="rect">
            <a:avLst/>
          </a:prstGeom>
          <a:noFill/>
        </p:spPr>
        <p:txBody>
          <a:bodyPr wrap="square" rtlCol="0">
            <a:spAutoFit/>
          </a:bodyPr>
          <a:lstStyle/>
          <a:p>
            <a:pPr algn="l"/>
            <a:r>
              <a:rPr lang="ja-JP" altLang="en-US" sz="1400" dirty="0" smtClean="0">
                <a:solidFill>
                  <a:schemeClr val="bg2"/>
                </a:solidFill>
              </a:rPr>
              <a:t>コンソーシアム</a:t>
            </a:r>
            <a:r>
              <a:rPr kumimoji="1" lang="ja-JP" altLang="en-US" sz="1400" dirty="0" smtClean="0">
                <a:solidFill>
                  <a:schemeClr val="bg2"/>
                </a:solidFill>
              </a:rPr>
              <a:t>サイトを</a:t>
            </a:r>
            <a:r>
              <a:rPr lang="ja-JP" altLang="en-US" sz="1400" dirty="0">
                <a:solidFill>
                  <a:schemeClr val="bg2"/>
                </a:solidFill>
              </a:rPr>
              <a:t>用いて、オープンデータに関する継続的な情報発信を行う。今年度は特に海外への情報</a:t>
            </a:r>
            <a:r>
              <a:rPr lang="ja-JP" altLang="en-US" sz="1400" dirty="0" smtClean="0">
                <a:solidFill>
                  <a:schemeClr val="bg2"/>
                </a:solidFill>
              </a:rPr>
              <a:t>発信、会員向けのページの充実に</a:t>
            </a:r>
            <a:r>
              <a:rPr lang="ja-JP" altLang="en-US" sz="1400" dirty="0">
                <a:solidFill>
                  <a:schemeClr val="bg2"/>
                </a:solidFill>
              </a:rPr>
              <a:t>力を入れる</a:t>
            </a:r>
            <a:r>
              <a:rPr lang="ja-JP" altLang="en-US" sz="1400" dirty="0" smtClean="0">
                <a:solidFill>
                  <a:schemeClr val="bg2"/>
                </a:solidFill>
              </a:rPr>
              <a:t>。</a:t>
            </a:r>
            <a:endParaRPr lang="en-US" altLang="ja-JP" sz="1400" dirty="0" smtClean="0">
              <a:solidFill>
                <a:schemeClr val="bg2"/>
              </a:solidFill>
            </a:endParaRPr>
          </a:p>
          <a:p>
            <a:pPr algn="l"/>
            <a:endParaRPr lang="en-US" altLang="ja-JP" sz="800" dirty="0" smtClean="0">
              <a:solidFill>
                <a:schemeClr val="bg2"/>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262035551"/>
              </p:ext>
            </p:extLst>
          </p:nvPr>
        </p:nvGraphicFramePr>
        <p:xfrm>
          <a:off x="1526642" y="1916832"/>
          <a:ext cx="6096000" cy="1097280"/>
        </p:xfrm>
        <a:graphic>
          <a:graphicData uri="http://schemas.openxmlformats.org/drawingml/2006/table">
            <a:tbl>
              <a:tblPr firstRow="1" bandRow="1">
                <a:tableStyleId>{5C22544A-7EE6-4342-B048-85BDC9FD1C3A}</a:tableStyleId>
              </a:tblPr>
              <a:tblGrid>
                <a:gridCol w="3048000"/>
                <a:gridCol w="3048000"/>
              </a:tblGrid>
              <a:tr h="213476">
                <a:tc>
                  <a:txBody>
                    <a:bodyPr/>
                    <a:lstStyle/>
                    <a:p>
                      <a:pPr algn="ctr"/>
                      <a:r>
                        <a:rPr kumimoji="1" lang="ja-JP" altLang="en-US" sz="1200" dirty="0" smtClean="0"/>
                        <a:t>英語版</a:t>
                      </a:r>
                      <a:endParaRPr kumimoji="1" lang="ja-JP" altLang="en-US" sz="1200" dirty="0">
                        <a:solidFill>
                          <a:schemeClr val="bg2"/>
                        </a:solidFill>
                      </a:endParaRPr>
                    </a:p>
                  </a:txBody>
                  <a:tcPr/>
                </a:tc>
                <a:tc>
                  <a:txBody>
                    <a:bodyPr/>
                    <a:lstStyle/>
                    <a:p>
                      <a:pPr algn="ctr"/>
                      <a:r>
                        <a:rPr kumimoji="1" lang="ja-JP" altLang="en-US" sz="1200" dirty="0" smtClean="0"/>
                        <a:t>会員向けページ</a:t>
                      </a:r>
                      <a:endParaRPr kumimoji="1" lang="ja-JP" altLang="en-US" sz="1200" dirty="0">
                        <a:solidFill>
                          <a:schemeClr val="bg2"/>
                        </a:solidFill>
                      </a:endParaRPr>
                    </a:p>
                  </a:txBody>
                  <a:tcPr/>
                </a:tc>
              </a:tr>
              <a:tr h="661775">
                <a:tc>
                  <a:txBody>
                    <a:bodyPr/>
                    <a:lstStyle/>
                    <a:p>
                      <a:pPr marL="285750" indent="-285750">
                        <a:buFont typeface="Wingdings" panose="05000000000000000000" pitchFamily="2" charset="2"/>
                        <a:buChar char="Ø"/>
                      </a:pPr>
                      <a:r>
                        <a:rPr kumimoji="1" lang="ja-JP" altLang="en-US" sz="1200" dirty="0" smtClean="0"/>
                        <a:t>コンソーシアムの概要</a:t>
                      </a:r>
                      <a:endParaRPr kumimoji="1" lang="en-US" altLang="ja-JP" sz="1200" dirty="0" smtClean="0"/>
                    </a:p>
                    <a:p>
                      <a:pPr marL="285750" indent="-285750">
                        <a:buFont typeface="Wingdings" panose="05000000000000000000" pitchFamily="2" charset="2"/>
                        <a:buChar char="Ø"/>
                      </a:pPr>
                      <a:r>
                        <a:rPr kumimoji="1" lang="ja-JP" altLang="en-US" sz="1200" dirty="0" smtClean="0"/>
                        <a:t>各委員会の概要と活動成果</a:t>
                      </a:r>
                      <a:endParaRPr kumimoji="1" lang="en-US" altLang="ja-JP" sz="1200" dirty="0" smtClean="0"/>
                    </a:p>
                    <a:p>
                      <a:pPr marL="285750" indent="-285750">
                        <a:buFont typeface="Wingdings" panose="05000000000000000000" pitchFamily="2" charset="2"/>
                        <a:buChar char="Ø"/>
                      </a:pPr>
                      <a:r>
                        <a:rPr kumimoji="1" lang="ja-JP" altLang="en-US" sz="1200" dirty="0" smtClean="0"/>
                        <a:t>イベント情報</a:t>
                      </a:r>
                      <a:endParaRPr kumimoji="1" lang="en-US" altLang="ja-JP" sz="1200" dirty="0" smtClean="0"/>
                    </a:p>
                    <a:p>
                      <a:pPr marL="285750" indent="-285750">
                        <a:buFont typeface="Wingdings" panose="05000000000000000000" pitchFamily="2" charset="2"/>
                        <a:buChar char="Ø"/>
                      </a:pPr>
                      <a:r>
                        <a:rPr kumimoji="1" lang="ja-JP" altLang="en-US" sz="1200" dirty="0" smtClean="0"/>
                        <a:t>関連団体の紹介</a:t>
                      </a:r>
                      <a:endParaRPr kumimoji="1" lang="ja-JP" altLang="en-US" sz="1200" dirty="0"/>
                    </a:p>
                  </a:txBody>
                  <a:tcPr/>
                </a:tc>
                <a:tc>
                  <a:txBody>
                    <a:bodyPr/>
                    <a:lstStyle/>
                    <a:p>
                      <a:pPr marL="285750" indent="-285750">
                        <a:buFont typeface="Wingdings" panose="05000000000000000000" pitchFamily="2" charset="2"/>
                        <a:buChar char="Ø"/>
                      </a:pPr>
                      <a:r>
                        <a:rPr kumimoji="1" lang="ja-JP" altLang="en-US" sz="1200" dirty="0" smtClean="0"/>
                        <a:t>委員会の事前資料配布</a:t>
                      </a:r>
                      <a:endParaRPr kumimoji="1" lang="en-US" altLang="ja-JP" sz="1200" dirty="0" smtClean="0"/>
                    </a:p>
                    <a:p>
                      <a:pPr marL="285750" indent="-285750">
                        <a:buFont typeface="Wingdings" panose="05000000000000000000" pitchFamily="2" charset="2"/>
                        <a:buChar char="Ø"/>
                      </a:pPr>
                      <a:r>
                        <a:rPr kumimoji="1" lang="ja-JP" altLang="en-US" sz="1200" dirty="0" smtClean="0"/>
                        <a:t>会員向けアンケート調査</a:t>
                      </a:r>
                      <a:endParaRPr kumimoji="1" lang="en-US" altLang="ja-JP" sz="1200" dirty="0" smtClean="0"/>
                    </a:p>
                    <a:p>
                      <a:pPr marL="285750" indent="-285750">
                        <a:buFont typeface="Wingdings" panose="05000000000000000000" pitchFamily="2" charset="2"/>
                        <a:buChar char="Ø"/>
                      </a:pPr>
                      <a:r>
                        <a:rPr kumimoji="1" lang="ja-JP" altLang="en-US" sz="1200" dirty="0" smtClean="0"/>
                        <a:t>ウェブ上での出欠管理</a:t>
                      </a:r>
                      <a:endParaRPr kumimoji="1" lang="ja-JP" altLang="en-US" sz="1200" dirty="0"/>
                    </a:p>
                  </a:txBody>
                  <a:tcPr/>
                </a:tc>
              </a:tr>
            </a:tbl>
          </a:graphicData>
        </a:graphic>
      </p:graphicFrame>
      <p:grpSp>
        <p:nvGrpSpPr>
          <p:cNvPr id="11" name="Group 19"/>
          <p:cNvGrpSpPr>
            <a:grpSpLocks/>
          </p:cNvGrpSpPr>
          <p:nvPr/>
        </p:nvGrpSpPr>
        <p:grpSpPr bwMode="auto">
          <a:xfrm>
            <a:off x="634483" y="3140645"/>
            <a:ext cx="7956624" cy="360363"/>
            <a:chOff x="1169" y="1344"/>
            <a:chExt cx="3901" cy="227"/>
          </a:xfrm>
          <a:solidFill>
            <a:schemeClr val="accent1">
              <a:lumMod val="75000"/>
            </a:schemeClr>
          </a:solidFill>
        </p:grpSpPr>
        <p:sp>
          <p:nvSpPr>
            <p:cNvPr id="12"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a:lnSpc>
                  <a:spcPct val="110000"/>
                </a:lnSpc>
                <a:buClr>
                  <a:schemeClr val="accent2"/>
                </a:buClr>
              </a:pPr>
              <a:r>
                <a:rPr lang="ja-JP" altLang="en-US" sz="1600" b="1" dirty="0">
                  <a:latin typeface="HGｺﾞｼｯｸE" panose="020B0909000000000000" pitchFamily="49" charset="-128"/>
                  <a:ea typeface="HGｺﾞｼｯｸE" panose="020B0909000000000000" pitchFamily="49" charset="-128"/>
                </a:rPr>
                <a:t>２．オープンデータに関するコンテストの開催</a:t>
              </a:r>
              <a:endParaRPr lang="en-US" altLang="ja-JP" sz="1600" b="1" dirty="0">
                <a:latin typeface="HGｺﾞｼｯｸE" panose="020B0909000000000000" pitchFamily="49" charset="-128"/>
                <a:ea typeface="HGｺﾞｼｯｸE" panose="020B0909000000000000" pitchFamily="49" charset="-128"/>
              </a:endParaRPr>
            </a:p>
          </p:txBody>
        </p:sp>
        <p:sp>
          <p:nvSpPr>
            <p:cNvPr id="13"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sp>
        <p:nvSpPr>
          <p:cNvPr id="14" name="テキスト ボックス 13"/>
          <p:cNvSpPr txBox="1"/>
          <p:nvPr/>
        </p:nvSpPr>
        <p:spPr>
          <a:xfrm>
            <a:off x="632520" y="3499261"/>
            <a:ext cx="9145016" cy="3170099"/>
          </a:xfrm>
          <a:prstGeom prst="rect">
            <a:avLst/>
          </a:prstGeom>
          <a:noFill/>
        </p:spPr>
        <p:txBody>
          <a:bodyPr wrap="square" rtlCol="0">
            <a:spAutoFit/>
          </a:bodyPr>
          <a:lstStyle/>
          <a:p>
            <a:pPr algn="l">
              <a:lnSpc>
                <a:spcPts val="1500"/>
              </a:lnSpc>
            </a:pPr>
            <a:r>
              <a:rPr lang="ja-JP" altLang="en-US" sz="1400" u="sng" dirty="0" smtClean="0">
                <a:solidFill>
                  <a:schemeClr val="bg2"/>
                </a:solidFill>
              </a:rPr>
              <a:t>（１）アイデアソン・コンテストの開催</a:t>
            </a:r>
            <a:endParaRPr lang="en-US" altLang="ja-JP" sz="1400" u="sng" dirty="0" smtClean="0">
              <a:solidFill>
                <a:schemeClr val="bg2"/>
              </a:solidFill>
            </a:endParaRPr>
          </a:p>
          <a:p>
            <a:pPr algn="l">
              <a:lnSpc>
                <a:spcPts val="1500"/>
              </a:lnSpc>
            </a:pPr>
            <a:r>
              <a:rPr lang="ja-JP" altLang="en-US" sz="1400" dirty="0">
                <a:solidFill>
                  <a:schemeClr val="bg2"/>
                </a:solidFill>
              </a:rPr>
              <a:t>　</a:t>
            </a:r>
            <a:r>
              <a:rPr lang="ja-JP" altLang="en-US" sz="1400" dirty="0" smtClean="0">
                <a:solidFill>
                  <a:schemeClr val="bg2"/>
                </a:solidFill>
              </a:rPr>
              <a:t>　国が保有するオープンデータの活用を目的としたアイデアソン、コンテストを開催する</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開催</a:t>
            </a:r>
            <a:r>
              <a:rPr lang="ja-JP" altLang="en-US" sz="1400" dirty="0">
                <a:solidFill>
                  <a:schemeClr val="bg2"/>
                </a:solidFill>
              </a:rPr>
              <a:t>テーマ例：　地域の課題と解決に必要なデータを結びつける「課題解決型アイデアソン</a:t>
            </a:r>
            <a:r>
              <a:rPr lang="ja-JP" altLang="en-US" sz="1400" dirty="0" smtClean="0">
                <a:solidFill>
                  <a:schemeClr val="bg2"/>
                </a:solidFill>
              </a:rPr>
              <a:t>」</a:t>
            </a:r>
            <a:endParaRPr lang="en-US" altLang="ja-JP" sz="1400" dirty="0" smtClean="0">
              <a:solidFill>
                <a:schemeClr val="bg2"/>
              </a:solidFill>
            </a:endParaRPr>
          </a:p>
          <a:p>
            <a:pPr marL="1701800" indent="-1416050" algn="l">
              <a:lnSpc>
                <a:spcPts val="1500"/>
              </a:lnSpc>
            </a:pPr>
            <a:r>
              <a:rPr lang="ja-JP" altLang="en-US" sz="1400" dirty="0" smtClean="0">
                <a:solidFill>
                  <a:schemeClr val="bg2"/>
                </a:solidFill>
              </a:rPr>
              <a:t>　　　　　　　　　　</a:t>
            </a:r>
            <a:r>
              <a:rPr lang="ja-JP" altLang="en-US" sz="1100" dirty="0" smtClean="0">
                <a:solidFill>
                  <a:schemeClr val="bg2"/>
                </a:solidFill>
              </a:rPr>
              <a:t>　</a:t>
            </a:r>
            <a:r>
              <a:rPr lang="en-US" altLang="ja-JP" sz="1100" dirty="0" smtClean="0">
                <a:solidFill>
                  <a:schemeClr val="bg2"/>
                </a:solidFill>
              </a:rPr>
              <a:t>※</a:t>
            </a:r>
            <a:r>
              <a:rPr lang="ja-JP" altLang="en-US" sz="1100" dirty="0" smtClean="0">
                <a:solidFill>
                  <a:schemeClr val="bg2"/>
                </a:solidFill>
              </a:rPr>
              <a:t>次</a:t>
            </a:r>
            <a:r>
              <a:rPr lang="ja-JP" altLang="en-US" sz="1100" dirty="0">
                <a:solidFill>
                  <a:schemeClr val="bg2"/>
                </a:solidFill>
              </a:rPr>
              <a:t>世代統計利用システム（統計</a:t>
            </a:r>
            <a:r>
              <a:rPr lang="en-US" altLang="ja-JP" sz="1100" dirty="0">
                <a:solidFill>
                  <a:schemeClr val="bg2"/>
                </a:solidFill>
              </a:rPr>
              <a:t>API</a:t>
            </a:r>
            <a:r>
              <a:rPr lang="ja-JP" altLang="en-US" sz="1100" dirty="0">
                <a:solidFill>
                  <a:schemeClr val="bg2"/>
                </a:solidFill>
              </a:rPr>
              <a:t>）において提供されている総務省統計局所管の</a:t>
            </a:r>
            <a:r>
              <a:rPr lang="ja-JP" altLang="en-US" sz="1100" dirty="0" smtClean="0">
                <a:solidFill>
                  <a:schemeClr val="bg2"/>
                </a:solidFill>
              </a:rPr>
              <a:t>統計、情報通信白書、情報通信関係の統計データ等のデータを提供</a:t>
            </a:r>
            <a:endParaRPr lang="en-US" altLang="ja-JP" sz="1100" dirty="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開催方法：　主催：経済産業省・総務省</a:t>
            </a:r>
            <a:endParaRPr lang="en-US" altLang="ja-JP" sz="1400" dirty="0" smtClean="0">
              <a:solidFill>
                <a:schemeClr val="bg2"/>
              </a:solidFill>
            </a:endParaRPr>
          </a:p>
          <a:p>
            <a:pPr marL="1797050" indent="-1511300" algn="l">
              <a:lnSpc>
                <a:spcPts val="1500"/>
              </a:lnSpc>
            </a:pPr>
            <a:r>
              <a:rPr lang="ja-JP" altLang="en-US" sz="1400" dirty="0" smtClean="0">
                <a:solidFill>
                  <a:schemeClr val="bg2"/>
                </a:solidFill>
              </a:rPr>
              <a:t>　　　　　　　　　共催</a:t>
            </a:r>
            <a:r>
              <a:rPr lang="ja-JP" altLang="en-US" sz="1400" dirty="0">
                <a:solidFill>
                  <a:schemeClr val="bg2"/>
                </a:solidFill>
              </a:rPr>
              <a:t>：社会基盤情報流通推進協議会（</a:t>
            </a:r>
            <a:r>
              <a:rPr lang="en-US" altLang="ja-JP" sz="1400" dirty="0">
                <a:solidFill>
                  <a:schemeClr val="bg2"/>
                </a:solidFill>
              </a:rPr>
              <a:t>AIGID</a:t>
            </a:r>
            <a:r>
              <a:rPr lang="ja-JP" altLang="en-US" sz="1400" dirty="0">
                <a:solidFill>
                  <a:schemeClr val="bg2"/>
                </a:solidFill>
              </a:rPr>
              <a:t>）、</a:t>
            </a:r>
            <a:r>
              <a:rPr lang="en-US" altLang="ja-JP" sz="1400" dirty="0">
                <a:solidFill>
                  <a:schemeClr val="bg2"/>
                </a:solidFill>
              </a:rPr>
              <a:t>LOD</a:t>
            </a:r>
            <a:r>
              <a:rPr lang="ja-JP" altLang="en-US" sz="1400" dirty="0">
                <a:solidFill>
                  <a:schemeClr val="bg2"/>
                </a:solidFill>
              </a:rPr>
              <a:t>チャレンジ実行</a:t>
            </a:r>
            <a:r>
              <a:rPr lang="ja-JP" altLang="en-US" sz="1400" dirty="0" smtClean="0">
                <a:solidFill>
                  <a:schemeClr val="bg2"/>
                </a:solidFill>
              </a:rPr>
              <a:t>委員</a:t>
            </a:r>
            <a:endParaRPr lang="en-US" altLang="ja-JP" sz="1400" dirty="0" smtClean="0">
              <a:solidFill>
                <a:schemeClr val="bg2"/>
              </a:solidFill>
            </a:endParaRPr>
          </a:p>
          <a:p>
            <a:pPr marL="1797050" indent="-1511300" algn="l">
              <a:lnSpc>
                <a:spcPts val="1500"/>
              </a:lnSpc>
            </a:pPr>
            <a:r>
              <a:rPr lang="ja-JP" altLang="en-US" sz="1400" dirty="0">
                <a:solidFill>
                  <a:schemeClr val="bg2"/>
                </a:solidFill>
              </a:rPr>
              <a:t>　</a:t>
            </a:r>
            <a:r>
              <a:rPr lang="ja-JP" altLang="en-US" sz="1400" dirty="0" smtClean="0">
                <a:solidFill>
                  <a:schemeClr val="bg2"/>
                </a:solidFill>
              </a:rPr>
              <a:t>　　　　　　　　</a:t>
            </a:r>
            <a:r>
              <a:rPr lang="ja-JP" altLang="en-US" sz="1400" dirty="0">
                <a:solidFill>
                  <a:schemeClr val="bg2"/>
                </a:solidFill>
              </a:rPr>
              <a:t>事務局：オープンデータ流通推進</a:t>
            </a:r>
            <a:r>
              <a:rPr lang="ja-JP" altLang="en-US" sz="1400" dirty="0" smtClean="0">
                <a:solidFill>
                  <a:schemeClr val="bg2"/>
                </a:solidFill>
              </a:rPr>
              <a:t>コンソーシアム、</a:t>
            </a:r>
            <a:r>
              <a:rPr lang="zh-TW" altLang="en-US" sz="1400" dirty="0" smtClean="0">
                <a:solidFill>
                  <a:schemeClr val="bg2"/>
                </a:solidFill>
              </a:rPr>
              <a:t>一般</a:t>
            </a:r>
            <a:r>
              <a:rPr lang="zh-TW" altLang="en-US" sz="1400" dirty="0">
                <a:solidFill>
                  <a:schemeClr val="bg2"/>
                </a:solidFill>
              </a:rPr>
              <a:t>財団法人日本情報経済</a:t>
            </a:r>
            <a:r>
              <a:rPr lang="zh-TW" altLang="en-US" sz="1400" dirty="0" smtClean="0">
                <a:solidFill>
                  <a:schemeClr val="bg2"/>
                </a:solidFill>
              </a:rPr>
              <a:t>社会推進</a:t>
            </a:r>
            <a:r>
              <a:rPr lang="zh-TW" altLang="en-US" sz="1400" dirty="0">
                <a:solidFill>
                  <a:schemeClr val="bg2"/>
                </a:solidFill>
              </a:rPr>
              <a:t>協会（</a:t>
            </a:r>
            <a:r>
              <a:rPr lang="en-US" altLang="zh-TW" sz="1400" dirty="0">
                <a:solidFill>
                  <a:schemeClr val="bg2"/>
                </a:solidFill>
              </a:rPr>
              <a:t>JIPDEC</a:t>
            </a:r>
            <a:r>
              <a:rPr lang="zh-TW" altLang="en-US" sz="1400" dirty="0" smtClean="0">
                <a:solidFill>
                  <a:schemeClr val="bg2"/>
                </a:solidFill>
              </a:rPr>
              <a:t>）</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参考</a:t>
            </a:r>
            <a:r>
              <a:rPr lang="en-US" altLang="ja-JP" sz="1400" dirty="0" smtClean="0">
                <a:solidFill>
                  <a:schemeClr val="bg2"/>
                </a:solidFill>
              </a:rPr>
              <a:t>URL</a:t>
            </a:r>
            <a:r>
              <a:rPr lang="ja-JP" altLang="en-US" sz="1400" dirty="0">
                <a:solidFill>
                  <a:schemeClr val="bg2"/>
                </a:solidFill>
              </a:rPr>
              <a:t>：オープンデータ・アイデアソン</a:t>
            </a:r>
            <a:r>
              <a:rPr lang="ja-JP" altLang="en-US" sz="1400" dirty="0" smtClean="0">
                <a:solidFill>
                  <a:schemeClr val="bg2"/>
                </a:solidFill>
              </a:rPr>
              <a:t>事務局　</a:t>
            </a:r>
            <a:r>
              <a:rPr lang="en-US" altLang="ja-JP" sz="1400" dirty="0">
                <a:solidFill>
                  <a:schemeClr val="bg2"/>
                </a:solidFill>
              </a:rPr>
              <a:t>http://opendata-contest.jp</a:t>
            </a:r>
            <a:r>
              <a:rPr lang="en-US" altLang="ja-JP" sz="1400" dirty="0" smtClean="0">
                <a:solidFill>
                  <a:schemeClr val="bg2"/>
                </a:solidFill>
              </a:rPr>
              <a:t>/</a:t>
            </a:r>
            <a:endParaRPr lang="en-US" altLang="ja-JP" sz="300" dirty="0">
              <a:solidFill>
                <a:schemeClr val="bg2"/>
              </a:solidFill>
            </a:endParaRPr>
          </a:p>
          <a:p>
            <a:pPr algn="l">
              <a:lnSpc>
                <a:spcPts val="1500"/>
              </a:lnSpc>
            </a:pPr>
            <a:r>
              <a:rPr lang="ja-JP" altLang="en-US" sz="1400" dirty="0" smtClean="0">
                <a:solidFill>
                  <a:schemeClr val="bg2"/>
                </a:solidFill>
              </a:rPr>
              <a:t>　　　  </a:t>
            </a:r>
            <a:r>
              <a:rPr lang="en-US" altLang="ja-JP" sz="1400" dirty="0" smtClean="0">
                <a:solidFill>
                  <a:schemeClr val="bg2"/>
                </a:solidFill>
              </a:rPr>
              <a:t>※</a:t>
            </a:r>
            <a:r>
              <a:rPr lang="ja-JP" altLang="en-US" sz="1400" dirty="0">
                <a:solidFill>
                  <a:schemeClr val="bg2"/>
                </a:solidFill>
              </a:rPr>
              <a:t>別途、総務省の実証実験における一般公募によるアプリケーション開発との連携も検討中。</a:t>
            </a:r>
          </a:p>
          <a:p>
            <a:pPr algn="l">
              <a:lnSpc>
                <a:spcPts val="1500"/>
              </a:lnSpc>
            </a:pPr>
            <a:endParaRPr lang="en-US" altLang="ja-JP" sz="1400" u="sng" dirty="0" smtClean="0">
              <a:solidFill>
                <a:schemeClr val="bg2"/>
              </a:solidFill>
            </a:endParaRPr>
          </a:p>
          <a:p>
            <a:pPr algn="l">
              <a:lnSpc>
                <a:spcPts val="1500"/>
              </a:lnSpc>
            </a:pPr>
            <a:r>
              <a:rPr lang="ja-JP" altLang="en-US" sz="1400" u="sng" dirty="0" smtClean="0">
                <a:solidFill>
                  <a:schemeClr val="bg2"/>
                </a:solidFill>
              </a:rPr>
              <a:t>（</a:t>
            </a:r>
            <a:r>
              <a:rPr lang="ja-JP" altLang="en-US" sz="1400" u="sng" dirty="0">
                <a:solidFill>
                  <a:schemeClr val="bg2"/>
                </a:solidFill>
              </a:rPr>
              <a:t>２</a:t>
            </a:r>
            <a:r>
              <a:rPr lang="ja-JP" altLang="en-US" sz="1400" u="sng" dirty="0" smtClean="0">
                <a:solidFill>
                  <a:schemeClr val="bg2"/>
                </a:solidFill>
              </a:rPr>
              <a:t>）勝手表彰の開催</a:t>
            </a:r>
            <a:endParaRPr lang="en-US" altLang="ja-JP" sz="1400" u="sng" dirty="0" smtClean="0">
              <a:solidFill>
                <a:schemeClr val="bg2"/>
              </a:solidFill>
            </a:endParaRPr>
          </a:p>
          <a:p>
            <a:pPr algn="l">
              <a:lnSpc>
                <a:spcPts val="1500"/>
              </a:lnSpc>
            </a:pPr>
            <a:r>
              <a:rPr lang="ja-JP" altLang="en-US" sz="1400" dirty="0">
                <a:solidFill>
                  <a:schemeClr val="bg2"/>
                </a:solidFill>
              </a:rPr>
              <a:t>　</a:t>
            </a:r>
            <a:r>
              <a:rPr lang="ja-JP" altLang="en-US" sz="1400" dirty="0" smtClean="0">
                <a:solidFill>
                  <a:schemeClr val="bg2"/>
                </a:solidFill>
              </a:rPr>
              <a:t>　データ</a:t>
            </a:r>
            <a:r>
              <a:rPr lang="ja-JP" altLang="en-US" sz="1400" dirty="0">
                <a:solidFill>
                  <a:schemeClr val="bg2"/>
                </a:solidFill>
              </a:rPr>
              <a:t>公開者とデータ活用者をセットで表彰するなど、公開と活用がオープンデータ推進の車の両輪であることを印象付けるような工夫を</a:t>
            </a:r>
            <a:r>
              <a:rPr lang="ja-JP" altLang="en-US" sz="1400" dirty="0" smtClean="0">
                <a:solidFill>
                  <a:schemeClr val="bg2"/>
                </a:solidFill>
              </a:rPr>
              <a:t>盛り込んだ表彰式を実施する</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最優秀賞、優秀賞（利活用・普及委員会委員による審査）</a:t>
            </a:r>
            <a:endParaRPr lang="en-US" altLang="ja-JP" sz="1400" dirty="0">
              <a:solidFill>
                <a:schemeClr val="bg2"/>
              </a:solidFill>
            </a:endParaRPr>
          </a:p>
          <a:p>
            <a:pPr marL="285750" indent="76200" algn="l">
              <a:lnSpc>
                <a:spcPts val="1500"/>
              </a:lnSpc>
              <a:buFont typeface="Wingdings" panose="05000000000000000000" pitchFamily="2" charset="2"/>
              <a:buChar char="Ø"/>
            </a:pPr>
            <a:r>
              <a:rPr lang="ja-JP" altLang="ja-JP" sz="1400" dirty="0" smtClean="0">
                <a:solidFill>
                  <a:schemeClr val="bg2"/>
                </a:solidFill>
              </a:rPr>
              <a:t>スポンサー</a:t>
            </a:r>
            <a:r>
              <a:rPr lang="ja-JP" altLang="ja-JP" sz="1400" dirty="0">
                <a:solidFill>
                  <a:schemeClr val="bg2"/>
                </a:solidFill>
              </a:rPr>
              <a:t>冠</a:t>
            </a:r>
            <a:r>
              <a:rPr lang="ja-JP" altLang="ja-JP" sz="1400" dirty="0" smtClean="0">
                <a:solidFill>
                  <a:schemeClr val="bg2"/>
                </a:solidFill>
              </a:rPr>
              <a:t>賞</a:t>
            </a:r>
            <a:r>
              <a:rPr lang="ja-JP" altLang="en-US" sz="1400" dirty="0">
                <a:solidFill>
                  <a:schemeClr val="bg2"/>
                </a:solidFill>
              </a:rPr>
              <a:t>（コンソーシアム会員の中からスポンサーを</a:t>
            </a:r>
            <a:r>
              <a:rPr lang="ja-JP" altLang="en-US" sz="1400" dirty="0" smtClean="0">
                <a:solidFill>
                  <a:schemeClr val="bg2"/>
                </a:solidFill>
              </a:rPr>
              <a:t>募り、審査）</a:t>
            </a:r>
            <a:endParaRPr lang="en-US" altLang="ja-JP" sz="1400" dirty="0" smtClean="0">
              <a:solidFill>
                <a:schemeClr val="bg2"/>
              </a:solidFill>
            </a:endParaRPr>
          </a:p>
        </p:txBody>
      </p:sp>
    </p:spTree>
    <p:extLst>
      <p:ext uri="{BB962C8B-B14F-4D97-AF65-F5344CB8AC3E}">
        <p14:creationId xmlns:p14="http://schemas.microsoft.com/office/powerpoint/2010/main" val="425407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利活用・普及</a:t>
            </a:r>
            <a:r>
              <a:rPr lang="ja-JP" altLang="en-US" dirty="0" smtClean="0"/>
              <a:t>委員会　本年度実施内容</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grpSp>
        <p:nvGrpSpPr>
          <p:cNvPr id="15" name="Group 19"/>
          <p:cNvGrpSpPr>
            <a:grpSpLocks/>
          </p:cNvGrpSpPr>
          <p:nvPr/>
        </p:nvGrpSpPr>
        <p:grpSpPr bwMode="auto">
          <a:xfrm>
            <a:off x="634483" y="1052736"/>
            <a:ext cx="7956624" cy="360363"/>
            <a:chOff x="1169" y="1344"/>
            <a:chExt cx="3901" cy="227"/>
          </a:xfrm>
          <a:solidFill>
            <a:schemeClr val="accent1">
              <a:lumMod val="75000"/>
            </a:schemeClr>
          </a:solidFill>
        </p:grpSpPr>
        <p:sp>
          <p:nvSpPr>
            <p:cNvPr id="16"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a:lnSpc>
                  <a:spcPct val="110000"/>
                </a:lnSpc>
                <a:buClr>
                  <a:schemeClr val="accent2"/>
                </a:buClr>
              </a:pPr>
              <a:r>
                <a:rPr lang="ja-JP" altLang="en-US" sz="1600" b="1" dirty="0">
                  <a:latin typeface="HGｺﾞｼｯｸE" panose="020B0909000000000000" pitchFamily="49" charset="-128"/>
                  <a:ea typeface="HGｺﾞｼｯｸE" panose="020B0909000000000000" pitchFamily="49" charset="-128"/>
                </a:rPr>
                <a:t>３．シンポジウムによる情報発信</a:t>
              </a:r>
              <a:endParaRPr lang="en-US" altLang="ja-JP" sz="1600" b="1" dirty="0">
                <a:latin typeface="HGｺﾞｼｯｸE" panose="020B0909000000000000" pitchFamily="49" charset="-128"/>
                <a:ea typeface="HGｺﾞｼｯｸE" panose="020B0909000000000000" pitchFamily="49" charset="-128"/>
              </a:endParaRPr>
            </a:p>
          </p:txBody>
        </p:sp>
        <p:sp>
          <p:nvSpPr>
            <p:cNvPr id="17"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sp>
        <p:nvSpPr>
          <p:cNvPr id="18" name="テキスト ボックス 17"/>
          <p:cNvSpPr txBox="1"/>
          <p:nvPr/>
        </p:nvSpPr>
        <p:spPr>
          <a:xfrm>
            <a:off x="728306" y="1501925"/>
            <a:ext cx="7862801" cy="307777"/>
          </a:xfrm>
          <a:prstGeom prst="rect">
            <a:avLst/>
          </a:prstGeom>
          <a:noFill/>
        </p:spPr>
        <p:txBody>
          <a:bodyPr wrap="square" rtlCol="0">
            <a:spAutoFit/>
          </a:bodyPr>
          <a:lstStyle/>
          <a:p>
            <a:pPr algn="l"/>
            <a:r>
              <a:rPr lang="ja-JP" altLang="en-US" sz="1400" dirty="0" smtClean="0">
                <a:solidFill>
                  <a:schemeClr val="bg2"/>
                </a:solidFill>
              </a:rPr>
              <a:t>国民向けに、オープンデータ</a:t>
            </a:r>
            <a:r>
              <a:rPr lang="ja-JP" altLang="en-US" sz="1400" dirty="0">
                <a:solidFill>
                  <a:schemeClr val="bg2"/>
                </a:solidFill>
              </a:rPr>
              <a:t>の意義、関連する取組、研究事例等を紹介するシンポジウムを</a:t>
            </a:r>
            <a:r>
              <a:rPr lang="ja-JP" altLang="en-US" sz="1400" dirty="0" smtClean="0">
                <a:solidFill>
                  <a:schemeClr val="bg2"/>
                </a:solidFill>
              </a:rPr>
              <a:t>開催します。</a:t>
            </a:r>
            <a:endParaRPr lang="en-US" altLang="ja-JP" sz="1400" dirty="0" smtClean="0">
              <a:solidFill>
                <a:schemeClr val="bg2"/>
              </a:solidFill>
            </a:endParaRPr>
          </a:p>
        </p:txBody>
      </p:sp>
      <p:grpSp>
        <p:nvGrpSpPr>
          <p:cNvPr id="19" name="Group 19"/>
          <p:cNvGrpSpPr>
            <a:grpSpLocks/>
          </p:cNvGrpSpPr>
          <p:nvPr/>
        </p:nvGrpSpPr>
        <p:grpSpPr bwMode="auto">
          <a:xfrm>
            <a:off x="634483" y="3618719"/>
            <a:ext cx="7956624" cy="360363"/>
            <a:chOff x="1169" y="1344"/>
            <a:chExt cx="3901" cy="227"/>
          </a:xfrm>
          <a:solidFill>
            <a:schemeClr val="accent1">
              <a:lumMod val="75000"/>
            </a:schemeClr>
          </a:solidFill>
        </p:grpSpPr>
        <p:sp>
          <p:nvSpPr>
            <p:cNvPr id="20"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a:lnSpc>
                  <a:spcPct val="110000"/>
                </a:lnSpc>
                <a:buClr>
                  <a:schemeClr val="accent2"/>
                </a:buClr>
              </a:pPr>
              <a:r>
                <a:rPr lang="ja-JP" altLang="en-US" sz="1600" b="1" dirty="0" smtClean="0">
                  <a:latin typeface="HGｺﾞｼｯｸE" panose="020B0909000000000000" pitchFamily="49" charset="-128"/>
                  <a:ea typeface="HGｺﾞｼｯｸE" panose="020B0909000000000000" pitchFamily="49" charset="-128"/>
                </a:rPr>
                <a:t>４．</a:t>
              </a:r>
              <a:r>
                <a:rPr lang="ja-JP" altLang="en-US" sz="1600" b="1" dirty="0">
                  <a:latin typeface="HGｺﾞｼｯｸE" panose="020B0909000000000000" pitchFamily="49" charset="-128"/>
                  <a:ea typeface="HGｺﾞｼｯｸE" panose="020B0909000000000000" pitchFamily="49" charset="-128"/>
                </a:rPr>
                <a:t>海外への情報発信</a:t>
              </a:r>
              <a:endParaRPr lang="en-US" altLang="ja-JP" sz="1600" b="1" dirty="0">
                <a:latin typeface="HGｺﾞｼｯｸE" panose="020B0909000000000000" pitchFamily="49" charset="-128"/>
                <a:ea typeface="HGｺﾞｼｯｸE" panose="020B0909000000000000" pitchFamily="49" charset="-128"/>
              </a:endParaRPr>
            </a:p>
          </p:txBody>
        </p:sp>
        <p:sp>
          <p:nvSpPr>
            <p:cNvPr id="21"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sp>
        <p:nvSpPr>
          <p:cNvPr id="22" name="テキスト ボックス 21"/>
          <p:cNvSpPr txBox="1"/>
          <p:nvPr/>
        </p:nvSpPr>
        <p:spPr>
          <a:xfrm>
            <a:off x="728306" y="4067908"/>
            <a:ext cx="7862801" cy="523220"/>
          </a:xfrm>
          <a:prstGeom prst="rect">
            <a:avLst/>
          </a:prstGeom>
          <a:noFill/>
        </p:spPr>
        <p:txBody>
          <a:bodyPr wrap="square" rtlCol="0">
            <a:spAutoFit/>
          </a:bodyPr>
          <a:lstStyle/>
          <a:p>
            <a:pPr algn="l"/>
            <a:r>
              <a:rPr lang="ja-JP" altLang="en-US" sz="1400" dirty="0">
                <a:solidFill>
                  <a:schemeClr val="bg2"/>
                </a:solidFill>
              </a:rPr>
              <a:t>国際会議</a:t>
            </a:r>
            <a:r>
              <a:rPr lang="ja-JP" altLang="en-US" sz="1400" dirty="0" smtClean="0">
                <a:solidFill>
                  <a:schemeClr val="bg2"/>
                </a:solidFill>
              </a:rPr>
              <a:t>やシンポジウムの場を活用して、日本におけるオープンデータに関する取り組みの情報を海外に発信する。</a:t>
            </a:r>
            <a:endParaRPr lang="en-US" altLang="ja-JP" sz="1400" dirty="0" smtClean="0">
              <a:solidFill>
                <a:schemeClr val="bg2"/>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1327050041"/>
              </p:ext>
            </p:extLst>
          </p:nvPr>
        </p:nvGraphicFramePr>
        <p:xfrm>
          <a:off x="999460" y="1809702"/>
          <a:ext cx="7272670" cy="1645920"/>
        </p:xfrm>
        <a:graphic>
          <a:graphicData uri="http://schemas.openxmlformats.org/drawingml/2006/table">
            <a:tbl>
              <a:tblPr firstCol="1" bandCol="1">
                <a:tableStyleId>{5C22544A-7EE6-4342-B048-85BDC9FD1C3A}</a:tableStyleId>
              </a:tblPr>
              <a:tblGrid>
                <a:gridCol w="1105787"/>
                <a:gridCol w="6166883"/>
              </a:tblGrid>
              <a:tr h="233361">
                <a:tc>
                  <a:txBody>
                    <a:bodyPr/>
                    <a:lstStyle/>
                    <a:p>
                      <a:r>
                        <a:rPr kumimoji="1" lang="ja-JP" altLang="en-US" sz="1400" dirty="0" smtClean="0"/>
                        <a:t>目的</a:t>
                      </a:r>
                      <a:endParaRPr kumimoji="1" lang="ja-JP"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オープンデータに関する国内外の最新動向の紹介や、オープンデータに関する関心の喚起</a:t>
                      </a:r>
                      <a:endParaRPr kumimoji="1" lang="ja-JP" altLang="en-US" sz="1400" dirty="0"/>
                    </a:p>
                  </a:txBody>
                  <a:tcPr/>
                </a:tc>
              </a:tr>
              <a:tr h="233361">
                <a:tc>
                  <a:txBody>
                    <a:bodyPr/>
                    <a:lstStyle/>
                    <a:p>
                      <a:r>
                        <a:rPr kumimoji="1" lang="ja-JP" altLang="en-US" sz="1400" dirty="0" smtClean="0"/>
                        <a:t>内容</a:t>
                      </a:r>
                      <a:endParaRPr kumimoji="1" lang="ja-JP" altLang="en-US" sz="1400" dirty="0"/>
                    </a:p>
                  </a:txBody>
                  <a:tcPr/>
                </a:tc>
                <a:tc>
                  <a:txBody>
                    <a:bodyPr/>
                    <a:lstStyle/>
                    <a:p>
                      <a:r>
                        <a:rPr kumimoji="1" lang="ja-JP" altLang="en-US" sz="1400" dirty="0" smtClean="0"/>
                        <a:t>基調講演、オープンデータに関する海外動向の紹介、コンソーシアム各委員会の活動紹介など</a:t>
                      </a:r>
                      <a:endParaRPr kumimoji="1" lang="en-US" altLang="ja-JP" sz="1400" dirty="0" smtClean="0"/>
                    </a:p>
                  </a:txBody>
                  <a:tcPr/>
                </a:tc>
              </a:tr>
              <a:tr h="233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日時</a:t>
                      </a:r>
                      <a:r>
                        <a:rPr lang="ja-JP" altLang="en-US" sz="1400" dirty="0" smtClean="0"/>
                        <a:t>（予定）</a:t>
                      </a:r>
                      <a:endParaRPr lang="en-US" altLang="ja-JP"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t>2013</a:t>
                      </a:r>
                      <a:r>
                        <a:rPr lang="ja-JP" altLang="en-US" sz="1400" dirty="0" smtClean="0"/>
                        <a:t>年</a:t>
                      </a:r>
                      <a:r>
                        <a:rPr lang="en-US" altLang="ja-JP" sz="1400" dirty="0" smtClean="0"/>
                        <a:t>12</a:t>
                      </a:r>
                      <a:r>
                        <a:rPr lang="ja-JP" altLang="en-US" sz="1400" dirty="0" smtClean="0"/>
                        <a:t>月</a:t>
                      </a:r>
                      <a:r>
                        <a:rPr lang="en-US" altLang="ja-JP" sz="1400" dirty="0" smtClean="0"/>
                        <a:t>9</a:t>
                      </a:r>
                      <a:r>
                        <a:rPr lang="ja-JP" altLang="en-US" sz="1400" dirty="0" smtClean="0"/>
                        <a:t>日（月）　</a:t>
                      </a:r>
                      <a:r>
                        <a:rPr lang="en-US" altLang="ja-JP" sz="1400" dirty="0" smtClean="0"/>
                        <a:t>13:30</a:t>
                      </a:r>
                      <a:r>
                        <a:rPr kumimoji="1" lang="ja-JP" altLang="en-US" sz="1400" dirty="0" smtClean="0"/>
                        <a:t>－</a:t>
                      </a:r>
                      <a:r>
                        <a:rPr lang="en-US" altLang="ja-JP" sz="1400" dirty="0" smtClean="0"/>
                        <a:t>17:00</a:t>
                      </a:r>
                    </a:p>
                  </a:txBody>
                  <a:tcPr/>
                </a:tc>
              </a:tr>
              <a:tr h="233361">
                <a:tc>
                  <a:txBody>
                    <a:bodyPr/>
                    <a:lstStyle/>
                    <a:p>
                      <a:r>
                        <a:rPr kumimoji="1" lang="ja-JP" altLang="en-US" sz="1400" dirty="0" smtClean="0"/>
                        <a:t>場所</a:t>
                      </a:r>
                      <a:endParaRPr kumimoji="1" lang="ja-JP" altLang="en-US" sz="1400" dirty="0"/>
                    </a:p>
                  </a:txBody>
                  <a:tcPr/>
                </a:tc>
                <a:tc>
                  <a:txBody>
                    <a:bodyPr/>
                    <a:lstStyle/>
                    <a:p>
                      <a:pPr marL="263525" indent="-263525">
                        <a:buFont typeface="Wingdings" panose="05000000000000000000" pitchFamily="2" charset="2"/>
                        <a:buNone/>
                      </a:pPr>
                      <a:r>
                        <a:rPr lang="ja-JP" altLang="en-US" sz="1400" dirty="0" smtClean="0"/>
                        <a:t>東京大学 伊藤謝恩ホール</a:t>
                      </a:r>
                      <a:endParaRPr lang="en-US" altLang="ja-JP" sz="800" dirty="0" smtClean="0"/>
                    </a:p>
                  </a:txBody>
                  <a:tcPr/>
                </a:tc>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173759640"/>
              </p:ext>
            </p:extLst>
          </p:nvPr>
        </p:nvGraphicFramePr>
        <p:xfrm>
          <a:off x="980841" y="4591128"/>
          <a:ext cx="7357730" cy="1767840"/>
        </p:xfrm>
        <a:graphic>
          <a:graphicData uri="http://schemas.openxmlformats.org/drawingml/2006/table">
            <a:tbl>
              <a:tblPr firstCol="1">
                <a:tableStyleId>{5C22544A-7EE6-4342-B048-85BDC9FD1C3A}</a:tableStyleId>
              </a:tblPr>
              <a:tblGrid>
                <a:gridCol w="1124406"/>
                <a:gridCol w="6233324"/>
              </a:tblGrid>
              <a:tr h="0">
                <a:tc>
                  <a:txBody>
                    <a:bodyPr/>
                    <a:lstStyle/>
                    <a:p>
                      <a:r>
                        <a:rPr kumimoji="1" lang="ja-JP" altLang="en-US" sz="1400" dirty="0" smtClean="0"/>
                        <a:t>会議名</a:t>
                      </a:r>
                      <a:endParaRPr kumimoji="1" lang="ja-JP" altLang="en-US" sz="1400" dirty="0"/>
                    </a:p>
                  </a:txBody>
                  <a:tcPr/>
                </a:tc>
                <a:tc>
                  <a:txBody>
                    <a:bodyPr/>
                    <a:lstStyle/>
                    <a:p>
                      <a:r>
                        <a:rPr kumimoji="1" lang="en-US" altLang="ja-JP" sz="1400" u="sng" dirty="0" smtClean="0"/>
                        <a:t>IGF 2013 Bali</a:t>
                      </a:r>
                    </a:p>
                    <a:p>
                      <a:r>
                        <a:rPr kumimoji="1" lang="ja-JP" altLang="en-US" sz="1200" dirty="0" smtClean="0"/>
                        <a:t>インターネットガバナンスに関するマルチステークフォルダーのフォーラム。本年のメインテーマは” “</a:t>
                      </a:r>
                      <a:r>
                        <a:rPr kumimoji="1" lang="en-US" altLang="ja-JP" sz="1200" dirty="0" smtClean="0"/>
                        <a:t>Building Bridges – Enhancing Multi-stakeholder Cooperation for Growth and Sustainable Development”</a:t>
                      </a:r>
                      <a:r>
                        <a:rPr kumimoji="1" lang="ja-JP" altLang="en-US" sz="1200" dirty="0" smtClean="0"/>
                        <a:t>となっている。</a:t>
                      </a:r>
                      <a:endParaRPr kumimoji="1" lang="ja-JP" altLang="en-US" sz="1200" dirty="0"/>
                    </a:p>
                  </a:txBody>
                  <a:tcPr/>
                </a:tc>
              </a:tr>
              <a:tr h="0">
                <a:tc>
                  <a:txBody>
                    <a:bodyPr/>
                    <a:lstStyle/>
                    <a:p>
                      <a:r>
                        <a:rPr kumimoji="1" lang="ja-JP" altLang="en-US" sz="1400" dirty="0" smtClean="0"/>
                        <a:t>発表日時</a:t>
                      </a:r>
                      <a:endParaRPr kumimoji="1" lang="ja-JP" altLang="en-US" sz="1400" dirty="0"/>
                    </a:p>
                  </a:txBody>
                  <a:tcPr/>
                </a:tc>
                <a:tc>
                  <a:txBody>
                    <a:bodyPr/>
                    <a:lstStyle/>
                    <a:p>
                      <a:r>
                        <a:rPr kumimoji="1" lang="en-US" altLang="ja-JP" sz="1400" dirty="0" smtClean="0"/>
                        <a:t>2013</a:t>
                      </a:r>
                      <a:r>
                        <a:rPr kumimoji="1" lang="ja-JP" altLang="en-US" sz="1400" dirty="0" smtClean="0"/>
                        <a:t>年</a:t>
                      </a:r>
                      <a:r>
                        <a:rPr kumimoji="1" lang="en-US" altLang="ja-JP" sz="1400" dirty="0" smtClean="0"/>
                        <a:t>10</a:t>
                      </a:r>
                      <a:r>
                        <a:rPr kumimoji="1" lang="ja-JP" altLang="en-US" sz="1400" dirty="0" smtClean="0"/>
                        <a:t>月</a:t>
                      </a:r>
                      <a:r>
                        <a:rPr kumimoji="1" lang="en-US" altLang="ja-JP" sz="1400" dirty="0" smtClean="0"/>
                        <a:t>22</a:t>
                      </a:r>
                      <a:r>
                        <a:rPr kumimoji="1" lang="ja-JP" altLang="en-US" sz="1400" dirty="0" smtClean="0"/>
                        <a:t>日　</a:t>
                      </a:r>
                      <a:r>
                        <a:rPr kumimoji="1" lang="en-US" altLang="ja-JP" sz="1400" dirty="0" smtClean="0"/>
                        <a:t>11</a:t>
                      </a:r>
                      <a:r>
                        <a:rPr kumimoji="1" lang="ja-JP" altLang="en-US" sz="1400" dirty="0" smtClean="0"/>
                        <a:t>：</a:t>
                      </a:r>
                      <a:r>
                        <a:rPr kumimoji="1" lang="en-US" altLang="ja-JP" sz="1400" dirty="0" smtClean="0"/>
                        <a:t>00</a:t>
                      </a:r>
                      <a:r>
                        <a:rPr kumimoji="1" lang="ja-JP" altLang="en-US" sz="1400" dirty="0" smtClean="0"/>
                        <a:t>－</a:t>
                      </a:r>
                      <a:r>
                        <a:rPr kumimoji="1" lang="en-US" altLang="ja-JP" sz="1400" dirty="0" smtClean="0"/>
                        <a:t>12</a:t>
                      </a:r>
                      <a:r>
                        <a:rPr kumimoji="1" lang="ja-JP" altLang="en-US" sz="1400" dirty="0" smtClean="0"/>
                        <a:t>：</a:t>
                      </a:r>
                      <a:r>
                        <a:rPr kumimoji="1" lang="en-US" altLang="ja-JP" sz="1400" dirty="0" smtClean="0"/>
                        <a:t>30</a:t>
                      </a:r>
                      <a:endParaRPr kumimoji="1" lang="ja-JP" altLang="en-US" sz="1400" dirty="0"/>
                    </a:p>
                  </a:txBody>
                  <a:tcPr/>
                </a:tc>
              </a:tr>
              <a:tr h="0">
                <a:tc>
                  <a:txBody>
                    <a:bodyPr/>
                    <a:lstStyle/>
                    <a:p>
                      <a:r>
                        <a:rPr kumimoji="1" lang="ja-JP" altLang="en-US" sz="1400" dirty="0" smtClean="0"/>
                        <a:t>セッション名</a:t>
                      </a:r>
                      <a:endParaRPr kumimoji="1" lang="ja-JP" altLang="en-US" sz="1400" dirty="0"/>
                    </a:p>
                  </a:txBody>
                  <a:tcPr/>
                </a:tc>
                <a:tc>
                  <a:txBody>
                    <a:bodyPr/>
                    <a:lstStyle/>
                    <a:p>
                      <a:r>
                        <a:rPr kumimoji="1" lang="en-US" altLang="ja-JP" sz="1400" dirty="0" smtClean="0"/>
                        <a:t>Internet governance and Open Government Data initiatives</a:t>
                      </a:r>
                      <a:r>
                        <a:rPr kumimoji="1" lang="ja-JP" altLang="en-US" sz="1400" dirty="0" smtClean="0"/>
                        <a:t>（</a:t>
                      </a:r>
                      <a:r>
                        <a:rPr kumimoji="1" lang="en-US" altLang="ja-JP" sz="1400" dirty="0" smtClean="0"/>
                        <a:t>No. 303</a:t>
                      </a:r>
                      <a:r>
                        <a:rPr kumimoji="1" lang="ja-JP" altLang="en-US" sz="1400" dirty="0" smtClean="0"/>
                        <a:t>）</a:t>
                      </a:r>
                      <a:endParaRPr kumimoji="1" lang="ja-JP" altLang="en-US" sz="1400" dirty="0"/>
                    </a:p>
                  </a:txBody>
                  <a:tcPr/>
                </a:tc>
              </a:tr>
              <a:tr h="0">
                <a:tc>
                  <a:txBody>
                    <a:bodyPr/>
                    <a:lstStyle/>
                    <a:p>
                      <a:r>
                        <a:rPr kumimoji="1" lang="ja-JP" altLang="en-US" sz="1400" dirty="0" smtClean="0"/>
                        <a:t>参考</a:t>
                      </a:r>
                      <a:endParaRPr kumimoji="1" lang="ja-JP" altLang="en-US" sz="1400" dirty="0"/>
                    </a:p>
                  </a:txBody>
                  <a:tcPr/>
                </a:tc>
                <a:tc>
                  <a:txBody>
                    <a:bodyPr/>
                    <a:lstStyle/>
                    <a:p>
                      <a:r>
                        <a:rPr kumimoji="1" lang="en-US" altLang="ja-JP" sz="1100" dirty="0" smtClean="0"/>
                        <a:t>http://www.intgovforum.org/cms/wks2013/workshop_2013_status_list_view.php?xpsltipq_je=303</a:t>
                      </a:r>
                      <a:endParaRPr kumimoji="1" lang="ja-JP" altLang="en-US" sz="1100" dirty="0"/>
                    </a:p>
                  </a:txBody>
                  <a:tcPr/>
                </a:tc>
              </a:tr>
            </a:tbl>
          </a:graphicData>
        </a:graphic>
      </p:graphicFrame>
    </p:spTree>
    <p:extLst>
      <p:ext uri="{BB962C8B-B14F-4D97-AF65-F5344CB8AC3E}">
        <p14:creationId xmlns:p14="http://schemas.microsoft.com/office/powerpoint/2010/main" val="374977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利活用・普及</a:t>
            </a:r>
            <a:r>
              <a:rPr lang="ja-JP" altLang="en-US" dirty="0" smtClean="0"/>
              <a:t>委員会　本年度実施内容</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grpSp>
        <p:nvGrpSpPr>
          <p:cNvPr id="14" name="Group 19"/>
          <p:cNvGrpSpPr>
            <a:grpSpLocks/>
          </p:cNvGrpSpPr>
          <p:nvPr/>
        </p:nvGrpSpPr>
        <p:grpSpPr bwMode="auto">
          <a:xfrm>
            <a:off x="634483" y="1052736"/>
            <a:ext cx="7956624" cy="360363"/>
            <a:chOff x="1169" y="1344"/>
            <a:chExt cx="3901" cy="227"/>
          </a:xfrm>
          <a:solidFill>
            <a:schemeClr val="accent1">
              <a:lumMod val="75000"/>
            </a:schemeClr>
          </a:solidFill>
        </p:grpSpPr>
        <p:sp>
          <p:nvSpPr>
            <p:cNvPr id="25"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a:lnSpc>
                  <a:spcPct val="110000"/>
                </a:lnSpc>
                <a:buClr>
                  <a:schemeClr val="accent2"/>
                </a:buClr>
              </a:pPr>
              <a:r>
                <a:rPr lang="ja-JP" altLang="en-US" sz="1600" b="1" dirty="0">
                  <a:latin typeface="HGｺﾞｼｯｸE" panose="020B0909000000000000" pitchFamily="49" charset="-128"/>
                  <a:ea typeface="HGｺﾞｼｯｸE" panose="020B0909000000000000" pitchFamily="49" charset="-128"/>
                </a:rPr>
                <a:t>５</a:t>
              </a:r>
              <a:r>
                <a:rPr lang="ja-JP" altLang="en-US" sz="1600" b="1" dirty="0" smtClean="0">
                  <a:latin typeface="HGｺﾞｼｯｸE" panose="020B0909000000000000" pitchFamily="49" charset="-128"/>
                  <a:ea typeface="HGｺﾞｼｯｸE" panose="020B0909000000000000" pitchFamily="49" charset="-128"/>
                </a:rPr>
                <a:t>．ビジネスモデル</a:t>
              </a:r>
              <a:r>
                <a:rPr lang="ja-JP" altLang="en-US" sz="1600" b="1" dirty="0">
                  <a:latin typeface="HGｺﾞｼｯｸE" panose="020B0909000000000000" pitchFamily="49" charset="-128"/>
                  <a:ea typeface="HGｺﾞｼｯｸE" panose="020B0909000000000000" pitchFamily="49" charset="-128"/>
                </a:rPr>
                <a:t>に関する検討</a:t>
              </a:r>
              <a:endParaRPr lang="en-US" altLang="ja-JP" sz="1600" b="1" dirty="0">
                <a:latin typeface="HGｺﾞｼｯｸE" panose="020B0909000000000000" pitchFamily="49" charset="-128"/>
                <a:ea typeface="HGｺﾞｼｯｸE" panose="020B0909000000000000" pitchFamily="49" charset="-128"/>
              </a:endParaRPr>
            </a:p>
          </p:txBody>
        </p:sp>
        <p:sp>
          <p:nvSpPr>
            <p:cNvPr id="26"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sp>
        <p:nvSpPr>
          <p:cNvPr id="27" name="テキスト ボックス 26"/>
          <p:cNvSpPr txBox="1"/>
          <p:nvPr/>
        </p:nvSpPr>
        <p:spPr>
          <a:xfrm>
            <a:off x="728306" y="1452190"/>
            <a:ext cx="8833206" cy="4924425"/>
          </a:xfrm>
          <a:prstGeom prst="rect">
            <a:avLst/>
          </a:prstGeom>
          <a:noFill/>
        </p:spPr>
        <p:txBody>
          <a:bodyPr wrap="square" rtlCol="0">
            <a:spAutoFit/>
          </a:bodyPr>
          <a:lstStyle/>
          <a:p>
            <a:pPr marL="85725" indent="-85725" algn="l"/>
            <a:r>
              <a:rPr lang="ja-JP" altLang="en-US" sz="1400" dirty="0" smtClean="0">
                <a:solidFill>
                  <a:schemeClr val="bg2"/>
                </a:solidFill>
              </a:rPr>
              <a:t>　利用</a:t>
            </a:r>
            <a:r>
              <a:rPr lang="ja-JP" altLang="en-US" sz="1400" dirty="0">
                <a:solidFill>
                  <a:schemeClr val="bg2"/>
                </a:solidFill>
              </a:rPr>
              <a:t>場面を特定しやすく、利用イメージを喚起しやすいという観点から、地域に密着したデータにフォーカス</a:t>
            </a:r>
            <a:r>
              <a:rPr lang="ja-JP" altLang="en-US" sz="1400" dirty="0" smtClean="0">
                <a:solidFill>
                  <a:schemeClr val="bg2"/>
                </a:solidFill>
              </a:rPr>
              <a:t>して、</a:t>
            </a:r>
            <a:r>
              <a:rPr lang="ja-JP" altLang="en-US" sz="1400" dirty="0">
                <a:solidFill>
                  <a:schemeClr val="bg2"/>
                </a:solidFill>
              </a:rPr>
              <a:t>オープンデータの利活用ニーズやビジネスモデルの成立について検討を行う。</a:t>
            </a:r>
          </a:p>
          <a:p>
            <a:pPr marL="85725" indent="-85725" algn="l"/>
            <a:r>
              <a:rPr lang="ja-JP" altLang="en-US" sz="1400" dirty="0" smtClean="0">
                <a:solidFill>
                  <a:schemeClr val="bg2"/>
                </a:solidFill>
              </a:rPr>
              <a:t>　地域</a:t>
            </a:r>
            <a:r>
              <a:rPr lang="ja-JP" altLang="en-US" sz="1400" dirty="0">
                <a:solidFill>
                  <a:schemeClr val="bg2"/>
                </a:solidFill>
              </a:rPr>
              <a:t>においてビジネスを実施している事業者等に対し、地域データの活用展開の可能性やその利用に伴う課題等についてヒアリングを実施し、今後、オープンデータ提供、利用していく可能性やその際のビジネスモデルの成立要件等について検討を行う。</a:t>
            </a:r>
          </a:p>
          <a:p>
            <a:pPr marL="85725" indent="-85725" algn="l"/>
            <a:r>
              <a:rPr lang="ja-JP" altLang="en-US" sz="1400" dirty="0" smtClean="0">
                <a:solidFill>
                  <a:schemeClr val="bg2"/>
                </a:solidFill>
              </a:rPr>
              <a:t>　また</a:t>
            </a:r>
            <a:r>
              <a:rPr lang="ja-JP" altLang="en-US" sz="1400" dirty="0">
                <a:solidFill>
                  <a:schemeClr val="bg2"/>
                </a:solidFill>
              </a:rPr>
              <a:t>、会員向けに、オープンデータの利活用ニーズやビジネスモデル検討状況に関するアンケート調査を実施し、会員を交えた議論を実施する。</a:t>
            </a:r>
            <a:endParaRPr lang="en-US" altLang="ja-JP" sz="1400" dirty="0" smtClean="0">
              <a:solidFill>
                <a:schemeClr val="bg2"/>
              </a:solidFill>
            </a:endParaRPr>
          </a:p>
          <a:p>
            <a:pPr marL="285750" indent="76200" algn="l">
              <a:buFont typeface="Wingdings" panose="05000000000000000000" pitchFamily="2" charset="2"/>
              <a:buChar char="Ø"/>
            </a:pPr>
            <a:r>
              <a:rPr lang="ja-JP" altLang="en-US" sz="1400" dirty="0" smtClean="0">
                <a:solidFill>
                  <a:schemeClr val="bg2"/>
                </a:solidFill>
              </a:rPr>
              <a:t> ヒアリング候補</a:t>
            </a:r>
            <a:r>
              <a:rPr lang="ja-JP" altLang="en-US" sz="1400" dirty="0">
                <a:solidFill>
                  <a:schemeClr val="bg2"/>
                </a:solidFill>
              </a:rPr>
              <a:t>：　</a:t>
            </a:r>
            <a:r>
              <a:rPr lang="ja-JP" altLang="en-US" sz="1400" dirty="0" smtClean="0">
                <a:solidFill>
                  <a:schemeClr val="bg2"/>
                </a:solidFill>
              </a:rPr>
              <a:t>自治体</a:t>
            </a:r>
            <a:r>
              <a:rPr lang="ja-JP" altLang="en-US" sz="1400" dirty="0">
                <a:solidFill>
                  <a:schemeClr val="bg2"/>
                </a:solidFill>
              </a:rPr>
              <a:t>提供データを活用する企業、</a:t>
            </a:r>
            <a:r>
              <a:rPr lang="ja-JP" altLang="en-US" sz="1400" dirty="0" smtClean="0">
                <a:solidFill>
                  <a:schemeClr val="bg2"/>
                </a:solidFill>
              </a:rPr>
              <a:t>地域</a:t>
            </a:r>
            <a:r>
              <a:rPr lang="ja-JP" altLang="en-US" sz="1400" dirty="0">
                <a:solidFill>
                  <a:schemeClr val="bg2"/>
                </a:solidFill>
              </a:rPr>
              <a:t>で</a:t>
            </a:r>
            <a:r>
              <a:rPr lang="ja-JP" altLang="en-US" sz="1400" dirty="0" smtClean="0">
                <a:solidFill>
                  <a:schemeClr val="bg2"/>
                </a:solidFill>
              </a:rPr>
              <a:t>ビジネス</a:t>
            </a:r>
            <a:r>
              <a:rPr lang="ja-JP" altLang="en-US" sz="1400" dirty="0">
                <a:solidFill>
                  <a:schemeClr val="bg2"/>
                </a:solidFill>
              </a:rPr>
              <a:t>を実施している企業等</a:t>
            </a:r>
          </a:p>
          <a:p>
            <a:pPr marL="285750" algn="l"/>
            <a:r>
              <a:rPr lang="ja-JP" altLang="en-US" sz="1400" dirty="0" smtClean="0">
                <a:solidFill>
                  <a:schemeClr val="bg2"/>
                </a:solidFill>
              </a:rPr>
              <a:t>　　　</a:t>
            </a:r>
            <a:r>
              <a:rPr lang="ja-JP" altLang="en-US" sz="1400" dirty="0">
                <a:solidFill>
                  <a:schemeClr val="bg2"/>
                </a:solidFill>
              </a:rPr>
              <a:t>　　　　　　　　　（介護事業者、コンビニ、宅配業者、</a:t>
            </a:r>
            <a:r>
              <a:rPr lang="ja-JP" altLang="en-US" sz="1400" dirty="0" smtClean="0">
                <a:solidFill>
                  <a:schemeClr val="bg2"/>
                </a:solidFill>
              </a:rPr>
              <a:t>ホームセキュリティ、</a:t>
            </a:r>
            <a:r>
              <a:rPr lang="ja-JP" altLang="en-US" sz="1400" dirty="0">
                <a:solidFill>
                  <a:schemeClr val="bg2"/>
                </a:solidFill>
              </a:rPr>
              <a:t>不動産会社、</a:t>
            </a:r>
            <a:r>
              <a:rPr lang="en-US" altLang="ja-JP" sz="1400" dirty="0">
                <a:solidFill>
                  <a:schemeClr val="bg2"/>
                </a:solidFill>
              </a:rPr>
              <a:t>etc.</a:t>
            </a:r>
            <a:r>
              <a:rPr lang="ja-JP" altLang="en-US" sz="1400" dirty="0">
                <a:solidFill>
                  <a:schemeClr val="bg2"/>
                </a:solidFill>
              </a:rPr>
              <a:t>）</a:t>
            </a:r>
            <a:endParaRPr lang="en-US" altLang="ja-JP" sz="1400" dirty="0" smtClean="0">
              <a:solidFill>
                <a:schemeClr val="bg2"/>
              </a:solidFill>
            </a:endParaRPr>
          </a:p>
          <a:p>
            <a:pPr marL="285750" algn="l"/>
            <a:endParaRPr lang="en-US" altLang="ja-JP" sz="800" dirty="0" smtClean="0">
              <a:solidFill>
                <a:schemeClr val="bg2"/>
              </a:solidFill>
            </a:endParaRPr>
          </a:p>
          <a:p>
            <a:pPr algn="l"/>
            <a:endParaRPr lang="en-US" altLang="ja-JP" sz="800" dirty="0" smtClean="0">
              <a:solidFill>
                <a:schemeClr val="bg2"/>
              </a:solidFill>
            </a:endParaRPr>
          </a:p>
          <a:p>
            <a:pPr algn="l"/>
            <a:endParaRPr lang="en-US" altLang="ja-JP" sz="800" dirty="0">
              <a:solidFill>
                <a:schemeClr val="bg2"/>
              </a:solidFill>
            </a:endParaRPr>
          </a:p>
          <a:p>
            <a:pPr algn="l"/>
            <a:endParaRPr lang="en-US" altLang="ja-JP" sz="800" dirty="0" smtClean="0">
              <a:solidFill>
                <a:schemeClr val="bg2"/>
              </a:solidFill>
            </a:endParaRPr>
          </a:p>
          <a:p>
            <a:pPr algn="l"/>
            <a:endParaRPr lang="en-US" altLang="ja-JP" sz="800" dirty="0">
              <a:solidFill>
                <a:schemeClr val="bg2"/>
              </a:solidFill>
            </a:endParaRPr>
          </a:p>
          <a:p>
            <a:pPr algn="l"/>
            <a:r>
              <a:rPr lang="ja-JP" altLang="en-US" sz="1400" dirty="0">
                <a:solidFill>
                  <a:schemeClr val="bg2"/>
                </a:solidFill>
              </a:rPr>
              <a:t>　</a:t>
            </a:r>
            <a:r>
              <a:rPr lang="ja-JP" altLang="en-US" sz="1400" dirty="0" smtClean="0">
                <a:solidFill>
                  <a:schemeClr val="bg2"/>
                </a:solidFill>
              </a:rPr>
              <a:t>具体的なデータを想定し、ビジネスモデル構築を検討するための</a:t>
            </a:r>
            <a:r>
              <a:rPr lang="ja-JP" altLang="en-US" sz="1400" dirty="0">
                <a:solidFill>
                  <a:schemeClr val="bg2"/>
                </a:solidFill>
              </a:rPr>
              <a:t>分科会</a:t>
            </a:r>
            <a:r>
              <a:rPr lang="ja-JP" altLang="en-US" sz="1400" dirty="0" smtClean="0">
                <a:solidFill>
                  <a:schemeClr val="bg2"/>
                </a:solidFill>
              </a:rPr>
              <a:t>を設置する。</a:t>
            </a:r>
            <a:endParaRPr lang="en-US" altLang="ja-JP" sz="1400" dirty="0" smtClean="0">
              <a:solidFill>
                <a:schemeClr val="bg2"/>
              </a:solidFill>
            </a:endParaRPr>
          </a:p>
          <a:p>
            <a:pPr algn="l"/>
            <a:endParaRPr lang="en-US" altLang="ja-JP" sz="1400" dirty="0" smtClean="0">
              <a:solidFill>
                <a:schemeClr val="bg2"/>
              </a:solidFill>
            </a:endParaRPr>
          </a:p>
          <a:p>
            <a:pPr algn="l"/>
            <a:endParaRPr lang="en-US" altLang="ja-JP" sz="1400" dirty="0">
              <a:solidFill>
                <a:schemeClr val="bg2"/>
              </a:solidFill>
            </a:endParaRPr>
          </a:p>
          <a:p>
            <a:pPr algn="l"/>
            <a:endParaRPr lang="en-US" altLang="ja-JP" sz="1400" dirty="0">
              <a:solidFill>
                <a:schemeClr val="bg2"/>
              </a:solidFill>
            </a:endParaRPr>
          </a:p>
          <a:p>
            <a:pPr algn="l"/>
            <a:endParaRPr lang="en-US" altLang="ja-JP" sz="1400" dirty="0" smtClean="0">
              <a:solidFill>
                <a:schemeClr val="bg2"/>
              </a:solidFill>
            </a:endParaRPr>
          </a:p>
          <a:p>
            <a:pPr marL="265112" algn="l"/>
            <a:endParaRPr lang="en-US" altLang="ja-JP" sz="1400" dirty="0" smtClean="0">
              <a:solidFill>
                <a:schemeClr val="bg2"/>
              </a:solidFill>
            </a:endParaRPr>
          </a:p>
          <a:p>
            <a:pPr marL="265112" algn="l"/>
            <a:endParaRPr lang="en-US" altLang="ja-JP" sz="1400" dirty="0">
              <a:solidFill>
                <a:schemeClr val="bg2"/>
              </a:solidFill>
            </a:endParaRPr>
          </a:p>
          <a:p>
            <a:pPr marL="265112" algn="l"/>
            <a:endParaRPr lang="en-US" altLang="ja-JP" sz="1400" dirty="0" smtClean="0">
              <a:solidFill>
                <a:schemeClr val="bg2"/>
              </a:solidFill>
            </a:endParaRPr>
          </a:p>
          <a:p>
            <a:pPr marL="265112" algn="l"/>
            <a:endParaRPr lang="en-US" altLang="ja-JP" sz="1400" dirty="0">
              <a:solidFill>
                <a:schemeClr val="bg2"/>
              </a:solidFill>
            </a:endParaRPr>
          </a:p>
          <a:p>
            <a:pPr marL="265112" algn="l"/>
            <a:r>
              <a:rPr lang="ja-JP" altLang="en-US" sz="1400" dirty="0">
                <a:solidFill>
                  <a:schemeClr val="bg2"/>
                </a:solidFill>
              </a:rPr>
              <a:t>　</a:t>
            </a:r>
            <a:r>
              <a:rPr lang="ja-JP" altLang="en-US" sz="1400" dirty="0" smtClean="0">
                <a:solidFill>
                  <a:schemeClr val="bg2"/>
                </a:solidFill>
              </a:rPr>
              <a:t>　</a:t>
            </a:r>
            <a:endParaRPr lang="en-US" altLang="ja-JP" sz="1200" dirty="0" smtClean="0">
              <a:solidFill>
                <a:schemeClr val="bg2"/>
              </a:solidFill>
            </a:endParaRPr>
          </a:p>
        </p:txBody>
      </p:sp>
      <p:graphicFrame>
        <p:nvGraphicFramePr>
          <p:cNvPr id="28" name="表 27"/>
          <p:cNvGraphicFramePr>
            <a:graphicFrameLocks noGrp="1"/>
          </p:cNvGraphicFramePr>
          <p:nvPr>
            <p:extLst>
              <p:ext uri="{D42A27DB-BD31-4B8C-83A1-F6EECF244321}">
                <p14:modId xmlns:p14="http://schemas.microsoft.com/office/powerpoint/2010/main" val="1919522177"/>
              </p:ext>
            </p:extLst>
          </p:nvPr>
        </p:nvGraphicFramePr>
        <p:xfrm>
          <a:off x="1339687" y="4316688"/>
          <a:ext cx="7357729" cy="2136648"/>
        </p:xfrm>
        <a:graphic>
          <a:graphicData uri="http://schemas.openxmlformats.org/drawingml/2006/table">
            <a:tbl>
              <a:tblPr firstCol="1">
                <a:tableStyleId>{5C22544A-7EE6-4342-B048-85BDC9FD1C3A}</a:tableStyleId>
              </a:tblPr>
              <a:tblGrid>
                <a:gridCol w="1751726"/>
                <a:gridCol w="616689"/>
                <a:gridCol w="4989314"/>
              </a:tblGrid>
              <a:tr h="0">
                <a:tc rowSpan="2">
                  <a:txBody>
                    <a:bodyPr/>
                    <a:lstStyle/>
                    <a:p>
                      <a:pPr algn="ctr"/>
                      <a:r>
                        <a:rPr kumimoji="1" lang="ja-JP" altLang="en-US" sz="1400" dirty="0" smtClean="0"/>
                        <a:t>自治体分科会</a:t>
                      </a:r>
                      <a:endParaRPr kumimoji="1" lang="ja-JP" altLang="en-US" sz="1400" dirty="0"/>
                    </a:p>
                  </a:txBody>
                  <a:tcPr anchor="ctr"/>
                </a:tc>
                <a:tc>
                  <a:txBody>
                    <a:bodyPr/>
                    <a:lstStyle/>
                    <a:p>
                      <a:r>
                        <a:rPr kumimoji="1" lang="ja-JP" altLang="en-US" sz="1400" dirty="0" smtClean="0">
                          <a:solidFill>
                            <a:schemeClr val="tx1"/>
                          </a:solidFill>
                        </a:rPr>
                        <a:t>対象</a:t>
                      </a:r>
                      <a:endParaRPr kumimoji="1" lang="ja-JP" altLang="en-US" sz="1400" dirty="0">
                        <a:solidFill>
                          <a:schemeClr val="tx1"/>
                        </a:solidFill>
                      </a:endParaRPr>
                    </a:p>
                  </a:txBody>
                  <a:tcPr anchor="ctr">
                    <a:solidFill>
                      <a:schemeClr val="bg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自治体会員・自治体データを活用したビジネスモデル展開を検討している会員企業等</a:t>
                      </a:r>
                    </a:p>
                  </a:txBody>
                  <a:tcPr/>
                </a:tc>
              </a:tr>
              <a:tr h="0">
                <a:tc vMerge="1">
                  <a:txBody>
                    <a:bodyPr/>
                    <a:lstStyle/>
                    <a:p>
                      <a:endParaRPr kumimoji="1" lang="ja-JP" altLang="en-US" sz="1400" dirty="0"/>
                    </a:p>
                  </a:txBody>
                  <a:tcPr/>
                </a:tc>
                <a:tc>
                  <a:txBody>
                    <a:bodyPr/>
                    <a:lstStyle/>
                    <a:p>
                      <a:r>
                        <a:rPr kumimoji="1" lang="ja-JP" altLang="en-US" sz="1400" dirty="0" smtClean="0">
                          <a:solidFill>
                            <a:schemeClr val="tx1"/>
                          </a:solidFill>
                        </a:rPr>
                        <a:t>検討内容</a:t>
                      </a:r>
                      <a:endParaRPr kumimoji="1" lang="ja-JP" altLang="en-US" sz="1400" dirty="0">
                        <a:solidFill>
                          <a:schemeClr val="tx1"/>
                        </a:solidFill>
                      </a:endParaRPr>
                    </a:p>
                  </a:txBody>
                  <a:tcPr anchor="ctr">
                    <a:solidFill>
                      <a:schemeClr val="bg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総務省の自治体実証とも連携し、自治体におけるオープンデータ推進方法や課題解決方法などを自治体担当者間等で共有するとともに、自治体データを用いたビジネスモデルを検討する。</a:t>
                      </a:r>
                    </a:p>
                  </a:txBody>
                  <a:tcPr/>
                </a:tc>
              </a:tr>
              <a:tr h="0">
                <a:tc rowSpan="2">
                  <a:txBody>
                    <a:bodyPr/>
                    <a:lstStyle/>
                    <a:p>
                      <a:pPr algn="ctr"/>
                      <a:r>
                        <a:rPr kumimoji="1" lang="ja-JP" altLang="en-US" sz="1400" dirty="0" smtClean="0"/>
                        <a:t>気象データ分科会</a:t>
                      </a:r>
                      <a:endParaRPr kumimoji="1" lang="ja-JP" altLang="en-US" sz="1400" dirty="0"/>
                    </a:p>
                  </a:txBody>
                  <a:tcPr anchor="ctr"/>
                </a:tc>
                <a:tc>
                  <a:txBody>
                    <a:bodyPr/>
                    <a:lstStyle/>
                    <a:p>
                      <a:r>
                        <a:rPr kumimoji="1" lang="ja-JP" altLang="en-US" sz="1400" dirty="0" smtClean="0">
                          <a:solidFill>
                            <a:schemeClr val="tx1"/>
                          </a:solidFill>
                        </a:rPr>
                        <a:t>対象</a:t>
                      </a:r>
                      <a:endParaRPr kumimoji="1" lang="ja-JP" altLang="en-US" sz="1400" dirty="0">
                        <a:solidFill>
                          <a:schemeClr val="tx1"/>
                        </a:solidFill>
                      </a:endParaRPr>
                    </a:p>
                  </a:txBody>
                  <a:tcPr anchor="ctr">
                    <a:solidFill>
                      <a:schemeClr val="bg1">
                        <a:lumMod val="40000"/>
                        <a:lumOff val="60000"/>
                      </a:schemeClr>
                    </a:solidFill>
                  </a:tcPr>
                </a:tc>
                <a:tc>
                  <a:txBody>
                    <a:bodyPr/>
                    <a:lstStyle/>
                    <a:p>
                      <a:pPr marL="0" indent="0" fontAlgn="base">
                        <a:lnSpc>
                          <a:spcPct val="110000"/>
                        </a:lnSpc>
                        <a:buClr>
                          <a:schemeClr val="accent2"/>
                        </a:buClr>
                        <a:buFont typeface="Wingdings" panose="05000000000000000000" pitchFamily="2" charset="2"/>
                        <a:buNone/>
                      </a:pPr>
                      <a:r>
                        <a:rPr lang="ja-JP" altLang="en-US" sz="1400" dirty="0" smtClean="0"/>
                        <a:t>気象データを活用したビジネスに関心がある会員企業等</a:t>
                      </a:r>
                      <a:endParaRPr lang="ja-JP" altLang="en-US" sz="1400" dirty="0"/>
                    </a:p>
                  </a:txBody>
                  <a:tcPr/>
                </a:tc>
              </a:tr>
              <a:tr h="0">
                <a:tc vMerge="1">
                  <a:txBody>
                    <a:bodyPr/>
                    <a:lstStyle/>
                    <a:p>
                      <a:endParaRPr kumimoji="1" lang="ja-JP" altLang="en-US" sz="1400" dirty="0"/>
                    </a:p>
                  </a:txBody>
                  <a:tcPr/>
                </a:tc>
                <a:tc>
                  <a:txBody>
                    <a:bodyPr/>
                    <a:lstStyle/>
                    <a:p>
                      <a:r>
                        <a:rPr kumimoji="1" lang="ja-JP" altLang="en-US" sz="1400" dirty="0" smtClean="0">
                          <a:solidFill>
                            <a:schemeClr val="tx1"/>
                          </a:solidFill>
                        </a:rPr>
                        <a:t>検討内容</a:t>
                      </a:r>
                      <a:endParaRPr kumimoji="1" lang="ja-JP" altLang="en-US" sz="1400" dirty="0">
                        <a:solidFill>
                          <a:schemeClr val="tx1"/>
                        </a:solidFill>
                      </a:endParaRPr>
                    </a:p>
                  </a:txBody>
                  <a:tcPr anchor="ctr">
                    <a:solidFill>
                      <a:schemeClr val="bg1">
                        <a:lumMod val="40000"/>
                        <a:lumOff val="60000"/>
                      </a:schemeClr>
                    </a:solidFill>
                  </a:tcPr>
                </a:tc>
                <a:tc>
                  <a:txBody>
                    <a:bodyPr/>
                    <a:lstStyle/>
                    <a:p>
                      <a:pPr marL="0" indent="0" fontAlgn="base">
                        <a:lnSpc>
                          <a:spcPct val="110000"/>
                        </a:lnSpc>
                        <a:buClr>
                          <a:schemeClr val="accent2"/>
                        </a:buClr>
                        <a:buFont typeface="Wingdings" panose="05000000000000000000" pitchFamily="2" charset="2"/>
                        <a:buNone/>
                      </a:pPr>
                      <a:r>
                        <a:rPr lang="ja-JP" altLang="en-US" sz="1400" dirty="0" smtClean="0"/>
                        <a:t>気象庁の協力を得て、気象データに関するニーズや要望、活用ビジネスモデルの検討、課題と解決策などを検討。</a:t>
                      </a:r>
                    </a:p>
                  </a:txBody>
                  <a:tcPr/>
                </a:tc>
              </a:tr>
            </a:tbl>
          </a:graphicData>
        </a:graphic>
      </p:graphicFrame>
      <p:grpSp>
        <p:nvGrpSpPr>
          <p:cNvPr id="29" name="Group 19"/>
          <p:cNvGrpSpPr>
            <a:grpSpLocks/>
          </p:cNvGrpSpPr>
          <p:nvPr/>
        </p:nvGrpSpPr>
        <p:grpSpPr bwMode="auto">
          <a:xfrm>
            <a:off x="681394" y="3573016"/>
            <a:ext cx="7956624" cy="360363"/>
            <a:chOff x="1169" y="1344"/>
            <a:chExt cx="3901" cy="227"/>
          </a:xfrm>
          <a:solidFill>
            <a:schemeClr val="accent1">
              <a:lumMod val="75000"/>
            </a:schemeClr>
          </a:solidFill>
        </p:grpSpPr>
        <p:sp>
          <p:nvSpPr>
            <p:cNvPr id="30"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a:lnSpc>
                  <a:spcPct val="110000"/>
                </a:lnSpc>
                <a:buClr>
                  <a:schemeClr val="accent2"/>
                </a:buClr>
              </a:pPr>
              <a:r>
                <a:rPr lang="ja-JP" altLang="en-US" sz="1600" b="1" dirty="0" smtClean="0">
                  <a:latin typeface="HGｺﾞｼｯｸE" panose="020B0909000000000000" pitchFamily="49" charset="-128"/>
                  <a:ea typeface="HGｺﾞｼｯｸE" panose="020B0909000000000000" pitchFamily="49" charset="-128"/>
                </a:rPr>
                <a:t>６</a:t>
              </a:r>
              <a:r>
                <a:rPr lang="ja-JP" altLang="en-US" sz="1600" b="1" dirty="0">
                  <a:latin typeface="HGｺﾞｼｯｸE" panose="020B0909000000000000" pitchFamily="49" charset="-128"/>
                  <a:ea typeface="HGｺﾞｼｯｸE" panose="020B0909000000000000" pitchFamily="49" charset="-128"/>
                </a:rPr>
                <a:t>．</a:t>
              </a:r>
              <a:r>
                <a:rPr lang="ja-JP" altLang="en-US" sz="1600" b="1" dirty="0" smtClean="0">
                  <a:latin typeface="HGｺﾞｼｯｸE" panose="020B0909000000000000" pitchFamily="49" charset="-128"/>
                  <a:ea typeface="HGｺﾞｼｯｸE" panose="020B0909000000000000" pitchFamily="49" charset="-128"/>
                </a:rPr>
                <a:t>分科会の設置</a:t>
              </a:r>
              <a:endParaRPr lang="en-US" altLang="ja-JP" sz="1600" b="1" dirty="0">
                <a:latin typeface="HGｺﾞｼｯｸE" panose="020B0909000000000000" pitchFamily="49" charset="-128"/>
                <a:ea typeface="HGｺﾞｼｯｸE" panose="020B0909000000000000" pitchFamily="49" charset="-128"/>
              </a:endParaRPr>
            </a:p>
          </p:txBody>
        </p:sp>
        <p:sp>
          <p:nvSpPr>
            <p:cNvPr id="31"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spTree>
    <p:extLst>
      <p:ext uri="{BB962C8B-B14F-4D97-AF65-F5344CB8AC3E}">
        <p14:creationId xmlns:p14="http://schemas.microsoft.com/office/powerpoint/2010/main" val="35960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利活用・普及</a:t>
            </a:r>
            <a:r>
              <a:rPr lang="ja-JP" altLang="en-US" dirty="0" smtClean="0"/>
              <a:t>委員会　</a:t>
            </a:r>
            <a:r>
              <a:rPr lang="ja-JP" altLang="en-US" dirty="0"/>
              <a:t>分科会</a:t>
            </a:r>
            <a:r>
              <a:rPr lang="ja-JP" altLang="en-US" dirty="0" smtClean="0"/>
              <a:t>活動計画</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
        <p:nvSpPr>
          <p:cNvPr id="6" name="テキスト ボックス 5"/>
          <p:cNvSpPr txBox="1"/>
          <p:nvPr/>
        </p:nvSpPr>
        <p:spPr>
          <a:xfrm>
            <a:off x="704528" y="1079311"/>
            <a:ext cx="8197703" cy="4185761"/>
          </a:xfrm>
          <a:prstGeom prst="rect">
            <a:avLst/>
          </a:prstGeom>
          <a:noFill/>
        </p:spPr>
        <p:txBody>
          <a:bodyPr wrap="square" rtlCol="0">
            <a:spAutoFit/>
          </a:bodyPr>
          <a:lstStyle/>
          <a:p>
            <a:pPr marL="180975" algn="l"/>
            <a:r>
              <a:rPr lang="ja-JP" altLang="en-US" sz="1400" dirty="0" smtClean="0">
                <a:solidFill>
                  <a:schemeClr val="bg2"/>
                </a:solidFill>
              </a:rPr>
              <a:t>　オープンデータ流通推進コンソーシアム会員が主体的にオープンデータに関する検討を行う場を提供するため、</a:t>
            </a:r>
            <a:r>
              <a:rPr lang="ja-JP" altLang="en-US" sz="1400" dirty="0">
                <a:solidFill>
                  <a:schemeClr val="bg2"/>
                </a:solidFill>
              </a:rPr>
              <a:t>利</a:t>
            </a:r>
            <a:r>
              <a:rPr lang="ja-JP" altLang="en-US" sz="1400" dirty="0" smtClean="0">
                <a:solidFill>
                  <a:schemeClr val="bg2"/>
                </a:solidFill>
              </a:rPr>
              <a:t>活用・普及</a:t>
            </a:r>
            <a:r>
              <a:rPr lang="ja-JP" altLang="en-US" sz="1400" dirty="0">
                <a:solidFill>
                  <a:schemeClr val="bg2"/>
                </a:solidFill>
              </a:rPr>
              <a:t>委員会</a:t>
            </a:r>
            <a:r>
              <a:rPr lang="ja-JP" altLang="en-US" sz="1400" dirty="0" smtClean="0">
                <a:solidFill>
                  <a:schemeClr val="bg2"/>
                </a:solidFill>
              </a:rPr>
              <a:t>の下に分科会を設置する。</a:t>
            </a:r>
            <a:endParaRPr lang="en-US" altLang="ja-JP" sz="1400" dirty="0" smtClean="0">
              <a:solidFill>
                <a:schemeClr val="bg2"/>
              </a:solidFill>
            </a:endParaRPr>
          </a:p>
          <a:p>
            <a:pPr marL="180975" algn="l"/>
            <a:endParaRPr lang="en-US" altLang="ja-JP" sz="1400" dirty="0">
              <a:solidFill>
                <a:schemeClr val="bg2"/>
              </a:solidFill>
            </a:endParaRPr>
          </a:p>
          <a:p>
            <a:pPr marL="180975" algn="l"/>
            <a:r>
              <a:rPr lang="en-US" altLang="ja-JP" sz="1400" b="1" dirty="0" smtClean="0">
                <a:solidFill>
                  <a:schemeClr val="bg2"/>
                </a:solidFill>
              </a:rPr>
              <a:t>【</a:t>
            </a:r>
            <a:r>
              <a:rPr lang="ja-JP" altLang="en-US" sz="1400" b="1" dirty="0" smtClean="0">
                <a:solidFill>
                  <a:schemeClr val="bg2"/>
                </a:solidFill>
              </a:rPr>
              <a:t>体制</a:t>
            </a:r>
            <a:r>
              <a:rPr lang="en-US" altLang="ja-JP" sz="1400" b="1" dirty="0" smtClean="0">
                <a:solidFill>
                  <a:schemeClr val="bg2"/>
                </a:solidFill>
              </a:rPr>
              <a:t>】</a:t>
            </a:r>
          </a:p>
          <a:p>
            <a:pPr marL="180975" algn="l"/>
            <a:endParaRPr lang="en-US" altLang="ja-JP" sz="1400" b="1" dirty="0">
              <a:solidFill>
                <a:schemeClr val="bg2"/>
              </a:solidFill>
            </a:endParaRPr>
          </a:p>
          <a:p>
            <a:pPr marL="180975" algn="l"/>
            <a:endParaRPr lang="en-US" altLang="ja-JP" sz="1400" b="1" dirty="0" smtClean="0">
              <a:solidFill>
                <a:schemeClr val="bg2"/>
              </a:solidFill>
            </a:endParaRPr>
          </a:p>
          <a:p>
            <a:pPr marL="180975" algn="l"/>
            <a:endParaRPr lang="en-US" altLang="ja-JP" sz="1400" b="1" dirty="0">
              <a:solidFill>
                <a:schemeClr val="bg2"/>
              </a:solidFill>
            </a:endParaRPr>
          </a:p>
          <a:p>
            <a:pPr marL="180975" algn="l"/>
            <a:endParaRPr lang="en-US" altLang="ja-JP" sz="1400" b="1" dirty="0" smtClean="0">
              <a:solidFill>
                <a:schemeClr val="bg2"/>
              </a:solidFill>
            </a:endParaRPr>
          </a:p>
          <a:p>
            <a:pPr marL="180975" algn="l"/>
            <a:endParaRPr lang="en-US" altLang="ja-JP" sz="1400" b="1" dirty="0">
              <a:solidFill>
                <a:schemeClr val="bg2"/>
              </a:solidFill>
            </a:endParaRPr>
          </a:p>
          <a:p>
            <a:pPr marL="180975" algn="l"/>
            <a:endParaRPr lang="en-US" altLang="ja-JP" sz="1400" b="1" dirty="0" smtClean="0">
              <a:solidFill>
                <a:schemeClr val="bg2"/>
              </a:solidFill>
            </a:endParaRPr>
          </a:p>
          <a:p>
            <a:pPr marL="180975" algn="l"/>
            <a:endParaRPr lang="en-US" altLang="ja-JP" sz="1400" b="1" dirty="0">
              <a:solidFill>
                <a:schemeClr val="bg2"/>
              </a:solidFill>
            </a:endParaRPr>
          </a:p>
          <a:p>
            <a:pPr marL="180975" algn="l"/>
            <a:endParaRPr lang="en-US" altLang="ja-JP" sz="1400" b="1" dirty="0" smtClean="0">
              <a:solidFill>
                <a:schemeClr val="bg2"/>
              </a:solidFill>
            </a:endParaRPr>
          </a:p>
          <a:p>
            <a:pPr marL="180975" algn="l"/>
            <a:endParaRPr lang="en-US" altLang="ja-JP" sz="1400" b="1" dirty="0">
              <a:solidFill>
                <a:schemeClr val="bg2"/>
              </a:solidFill>
            </a:endParaRPr>
          </a:p>
          <a:p>
            <a:pPr marL="180975" algn="l"/>
            <a:endParaRPr lang="en-US" altLang="ja-JP" sz="1400" b="1" dirty="0" smtClean="0">
              <a:solidFill>
                <a:schemeClr val="bg2"/>
              </a:solidFill>
            </a:endParaRPr>
          </a:p>
          <a:p>
            <a:pPr marL="180975" algn="l"/>
            <a:endParaRPr lang="en-US" altLang="ja-JP" sz="1400" b="1" dirty="0">
              <a:solidFill>
                <a:schemeClr val="bg2"/>
              </a:solidFill>
            </a:endParaRPr>
          </a:p>
          <a:p>
            <a:pPr marL="180975" algn="l"/>
            <a:endParaRPr lang="en-US" altLang="ja-JP" sz="1400" b="1" dirty="0" smtClean="0">
              <a:solidFill>
                <a:schemeClr val="bg2"/>
              </a:solidFill>
            </a:endParaRPr>
          </a:p>
          <a:p>
            <a:pPr marL="180975" algn="l"/>
            <a:endParaRPr lang="en-US" altLang="ja-JP" sz="1400" b="1" dirty="0">
              <a:solidFill>
                <a:schemeClr val="bg2"/>
              </a:solidFill>
            </a:endParaRPr>
          </a:p>
          <a:p>
            <a:pPr marL="180975" algn="l"/>
            <a:r>
              <a:rPr lang="en-US" altLang="ja-JP" sz="1400" b="1" dirty="0" smtClean="0">
                <a:solidFill>
                  <a:schemeClr val="bg2"/>
                </a:solidFill>
              </a:rPr>
              <a:t>【</a:t>
            </a:r>
            <a:r>
              <a:rPr lang="ja-JP" altLang="en-US" sz="1400" b="1" dirty="0" smtClean="0">
                <a:solidFill>
                  <a:schemeClr val="bg2"/>
                </a:solidFill>
              </a:rPr>
              <a:t>自治体分科会　参加条件（会員別実施内容）</a:t>
            </a:r>
            <a:r>
              <a:rPr lang="en-US" altLang="ja-JP" sz="1400" b="1" dirty="0" smtClean="0">
                <a:solidFill>
                  <a:schemeClr val="bg2"/>
                </a:solidFill>
              </a:rPr>
              <a:t>】</a:t>
            </a:r>
          </a:p>
          <a:p>
            <a:pPr marL="180975" algn="l"/>
            <a:endParaRPr lang="en-US" altLang="ja-JP" sz="1400" b="1" dirty="0" smtClean="0">
              <a:solidFill>
                <a:schemeClr val="bg2"/>
              </a:solidFill>
            </a:endParaRPr>
          </a:p>
        </p:txBody>
      </p:sp>
      <p:sp>
        <p:nvSpPr>
          <p:cNvPr id="7" name="正方形/長方形 6"/>
          <p:cNvSpPr/>
          <p:nvPr/>
        </p:nvSpPr>
        <p:spPr>
          <a:xfrm>
            <a:off x="2625441" y="1866116"/>
            <a:ext cx="1462002" cy="635131"/>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l"/>
            <a:r>
              <a:rPr kumimoji="1" lang="ja-JP" altLang="en-US" sz="1400" b="1" dirty="0" smtClean="0">
                <a:solidFill>
                  <a:schemeClr val="tx1"/>
                </a:solidFill>
              </a:rPr>
              <a:t>利活用・</a:t>
            </a:r>
            <a:endParaRPr kumimoji="1" lang="en-US" altLang="ja-JP" sz="1400" b="1" dirty="0" smtClean="0">
              <a:solidFill>
                <a:schemeClr val="tx1"/>
              </a:solidFill>
            </a:endParaRPr>
          </a:p>
          <a:p>
            <a:pPr algn="l"/>
            <a:r>
              <a:rPr kumimoji="1" lang="ja-JP" altLang="en-US" sz="1400" b="1" dirty="0" smtClean="0">
                <a:solidFill>
                  <a:schemeClr val="tx1"/>
                </a:solidFill>
              </a:rPr>
              <a:t>普及委員会</a:t>
            </a:r>
            <a:endParaRPr kumimoji="1" lang="ja-JP" altLang="en-US" sz="1400" b="1" dirty="0">
              <a:solidFill>
                <a:schemeClr val="tx1"/>
              </a:solidFill>
            </a:endParaRPr>
          </a:p>
        </p:txBody>
      </p:sp>
      <p:sp>
        <p:nvSpPr>
          <p:cNvPr id="8" name="正方形/長方形 7"/>
          <p:cNvSpPr/>
          <p:nvPr/>
        </p:nvSpPr>
        <p:spPr>
          <a:xfrm>
            <a:off x="970324" y="3092401"/>
            <a:ext cx="1818186" cy="609599"/>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l"/>
            <a:r>
              <a:rPr kumimoji="1" lang="ja-JP" altLang="en-US" sz="1400" b="1" dirty="0" smtClean="0">
                <a:solidFill>
                  <a:schemeClr val="tx1"/>
                </a:solidFill>
              </a:rPr>
              <a:t>気象データ分科会</a:t>
            </a:r>
            <a:endParaRPr kumimoji="1" lang="en-US" altLang="ja-JP" sz="1400" b="1" dirty="0" smtClean="0">
              <a:solidFill>
                <a:schemeClr val="tx1"/>
              </a:solidFill>
            </a:endParaRPr>
          </a:p>
          <a:p>
            <a:pPr algn="l"/>
            <a:r>
              <a:rPr lang="ja-JP" altLang="en-US" sz="1400" b="1" dirty="0" smtClean="0">
                <a:solidFill>
                  <a:schemeClr val="tx1"/>
                </a:solidFill>
              </a:rPr>
              <a:t>（調整中）</a:t>
            </a:r>
            <a:endParaRPr kumimoji="1" lang="ja-JP" altLang="en-US" sz="1400" b="1" dirty="0">
              <a:solidFill>
                <a:schemeClr val="tx1"/>
              </a:solidFill>
            </a:endParaRPr>
          </a:p>
        </p:txBody>
      </p:sp>
      <p:cxnSp>
        <p:nvCxnSpPr>
          <p:cNvPr id="9" name="カギ線コネクタ 8"/>
          <p:cNvCxnSpPr>
            <a:stCxn id="7" idx="2"/>
            <a:endCxn id="8" idx="0"/>
          </p:cNvCxnSpPr>
          <p:nvPr/>
        </p:nvCxnSpPr>
        <p:spPr>
          <a:xfrm rot="5400000">
            <a:off x="2322353" y="2058312"/>
            <a:ext cx="591154" cy="1477025"/>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0" name="カギ線コネクタ 9"/>
          <p:cNvCxnSpPr>
            <a:stCxn id="7" idx="2"/>
            <a:endCxn id="12" idx="0"/>
          </p:cNvCxnSpPr>
          <p:nvPr/>
        </p:nvCxnSpPr>
        <p:spPr>
          <a:xfrm rot="16200000" flipH="1">
            <a:off x="3784334" y="2073354"/>
            <a:ext cx="591153" cy="1446937"/>
          </a:xfrm>
          <a:prstGeom prst="bentConnector3">
            <a:avLst>
              <a:gd name="adj1" fmla="val 50000"/>
            </a:avLst>
          </a:prstGeom>
          <a:ln w="19050"/>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56343" y="3294418"/>
            <a:ext cx="3094073" cy="11660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a:solidFill>
                <a:schemeClr val="bg2"/>
              </a:solidFill>
            </a:endParaRPr>
          </a:p>
        </p:txBody>
      </p:sp>
      <p:sp>
        <p:nvSpPr>
          <p:cNvPr id="12" name="正方形/長方形 11"/>
          <p:cNvSpPr/>
          <p:nvPr/>
        </p:nvSpPr>
        <p:spPr>
          <a:xfrm>
            <a:off x="3894286" y="3092400"/>
            <a:ext cx="1818186" cy="404037"/>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l"/>
            <a:r>
              <a:rPr lang="ja-JP" altLang="en-US" sz="1400" b="1" dirty="0">
                <a:solidFill>
                  <a:schemeClr val="tx1"/>
                </a:solidFill>
              </a:rPr>
              <a:t>自治体</a:t>
            </a:r>
            <a:r>
              <a:rPr kumimoji="1" lang="ja-JP" altLang="en-US" sz="1400" b="1" dirty="0" smtClean="0">
                <a:solidFill>
                  <a:schemeClr val="tx1"/>
                </a:solidFill>
              </a:rPr>
              <a:t>分科会</a:t>
            </a:r>
            <a:endParaRPr kumimoji="1" lang="ja-JP" altLang="en-US" sz="1400" b="1" dirty="0">
              <a:solidFill>
                <a:schemeClr val="tx1"/>
              </a:solidFill>
            </a:endParaRPr>
          </a:p>
        </p:txBody>
      </p:sp>
      <p:sp>
        <p:nvSpPr>
          <p:cNvPr id="13" name="正方形/長方形 12"/>
          <p:cNvSpPr/>
          <p:nvPr/>
        </p:nvSpPr>
        <p:spPr>
          <a:xfrm>
            <a:off x="3440624" y="3702000"/>
            <a:ext cx="1293638" cy="5245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a:r>
              <a:rPr lang="ja-JP" altLang="en-US" sz="1400" b="1" dirty="0" smtClean="0">
                <a:solidFill>
                  <a:schemeClr val="bg2"/>
                </a:solidFill>
              </a:rPr>
              <a:t>自治体会員</a:t>
            </a:r>
            <a:endParaRPr lang="en-US" altLang="ja-JP" sz="1400" b="1" dirty="0" smtClean="0">
              <a:solidFill>
                <a:schemeClr val="bg2"/>
              </a:solidFill>
            </a:endParaRPr>
          </a:p>
          <a:p>
            <a:pPr algn="l"/>
            <a:r>
              <a:rPr lang="ja-JP" altLang="en-US" sz="1400" b="1" dirty="0" smtClean="0">
                <a:solidFill>
                  <a:schemeClr val="bg2"/>
                </a:solidFill>
              </a:rPr>
              <a:t>グループ</a:t>
            </a:r>
            <a:endParaRPr kumimoji="1" lang="ja-JP" altLang="en-US" sz="1400" b="1" dirty="0">
              <a:solidFill>
                <a:schemeClr val="bg2"/>
              </a:solidFill>
            </a:endParaRPr>
          </a:p>
        </p:txBody>
      </p:sp>
      <p:sp>
        <p:nvSpPr>
          <p:cNvPr id="14" name="正方形/長方形 13"/>
          <p:cNvSpPr/>
          <p:nvPr/>
        </p:nvSpPr>
        <p:spPr>
          <a:xfrm>
            <a:off x="4849447" y="3702000"/>
            <a:ext cx="1293638" cy="52454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l"/>
            <a:r>
              <a:rPr lang="ja-JP" altLang="en-US" sz="1400" b="1" dirty="0">
                <a:solidFill>
                  <a:schemeClr val="bg2"/>
                </a:solidFill>
              </a:rPr>
              <a:t>法人</a:t>
            </a:r>
            <a:r>
              <a:rPr lang="ja-JP" altLang="en-US" sz="1400" b="1" dirty="0" smtClean="0">
                <a:solidFill>
                  <a:schemeClr val="bg2"/>
                </a:solidFill>
              </a:rPr>
              <a:t>会員</a:t>
            </a:r>
            <a:endParaRPr lang="en-US" altLang="ja-JP" sz="1400" b="1" dirty="0" smtClean="0">
              <a:solidFill>
                <a:schemeClr val="bg2"/>
              </a:solidFill>
            </a:endParaRPr>
          </a:p>
          <a:p>
            <a:pPr algn="l"/>
            <a:r>
              <a:rPr lang="ja-JP" altLang="en-US" sz="1400" b="1" dirty="0" smtClean="0">
                <a:solidFill>
                  <a:schemeClr val="bg2"/>
                </a:solidFill>
              </a:rPr>
              <a:t>グループ</a:t>
            </a:r>
            <a:endParaRPr kumimoji="1" lang="ja-JP" altLang="en-US" sz="1400" b="1" dirty="0">
              <a:solidFill>
                <a:schemeClr val="bg2"/>
              </a:solidFill>
            </a:endParaRPr>
          </a:p>
        </p:txBody>
      </p:sp>
      <p:cxnSp>
        <p:nvCxnSpPr>
          <p:cNvPr id="15" name="カギ線コネクタ 14"/>
          <p:cNvCxnSpPr>
            <a:stCxn id="11" idx="3"/>
          </p:cNvCxnSpPr>
          <p:nvPr/>
        </p:nvCxnSpPr>
        <p:spPr>
          <a:xfrm flipV="1">
            <a:off x="6350416" y="2501247"/>
            <a:ext cx="806278" cy="1376193"/>
          </a:xfrm>
          <a:prstGeom prst="bentConnector2">
            <a:avLst/>
          </a:prstGeom>
          <a:ln w="28575">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018470" y="3964273"/>
            <a:ext cx="1703007" cy="646331"/>
          </a:xfrm>
          <a:prstGeom prst="rect">
            <a:avLst/>
          </a:prstGeom>
          <a:noFill/>
        </p:spPr>
        <p:txBody>
          <a:bodyPr wrap="square" rtlCol="0">
            <a:spAutoFit/>
          </a:bodyPr>
          <a:lstStyle/>
          <a:p>
            <a:pPr algn="l"/>
            <a:r>
              <a:rPr kumimoji="1" lang="ja-JP" altLang="en-US" sz="1200" dirty="0" smtClean="0">
                <a:solidFill>
                  <a:schemeClr val="bg2"/>
                </a:solidFill>
              </a:rPr>
              <a:t>自治体保有データの公開・活用に関する</a:t>
            </a:r>
            <a:r>
              <a:rPr lang="ja-JP" altLang="en-US" sz="1200" dirty="0" smtClean="0">
                <a:solidFill>
                  <a:schemeClr val="bg2"/>
                </a:solidFill>
              </a:rPr>
              <a:t>課題などを</a:t>
            </a:r>
            <a:r>
              <a:rPr kumimoji="1" lang="ja-JP" altLang="en-US" sz="1200" dirty="0" smtClean="0">
                <a:solidFill>
                  <a:schemeClr val="bg2"/>
                </a:solidFill>
              </a:rPr>
              <a:t>インプット</a:t>
            </a:r>
            <a:endParaRPr kumimoji="1" lang="ja-JP" altLang="en-US" sz="1200" dirty="0">
              <a:solidFill>
                <a:schemeClr val="bg2"/>
              </a:solidFill>
            </a:endParaRPr>
          </a:p>
        </p:txBody>
      </p:sp>
      <p:sp>
        <p:nvSpPr>
          <p:cNvPr id="18" name="正方形/長方形 17"/>
          <p:cNvSpPr/>
          <p:nvPr/>
        </p:nvSpPr>
        <p:spPr>
          <a:xfrm>
            <a:off x="6042073" y="1866114"/>
            <a:ext cx="1578507" cy="635131"/>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l"/>
            <a:r>
              <a:rPr kumimoji="1" lang="ja-JP" altLang="en-US" sz="1400" b="1" dirty="0" smtClean="0">
                <a:solidFill>
                  <a:schemeClr val="tx1"/>
                </a:solidFill>
              </a:rPr>
              <a:t>データガバナンス委員会</a:t>
            </a:r>
            <a:endParaRPr kumimoji="1" lang="ja-JP" altLang="en-US" sz="1400" b="1" dirty="0">
              <a:solidFill>
                <a:schemeClr val="tx1"/>
              </a:solidFill>
            </a:endParaRPr>
          </a:p>
        </p:txBody>
      </p:sp>
      <p:sp>
        <p:nvSpPr>
          <p:cNvPr id="19" name="正方形/長方形 18"/>
          <p:cNvSpPr/>
          <p:nvPr/>
        </p:nvSpPr>
        <p:spPr>
          <a:xfrm>
            <a:off x="7772980" y="1866116"/>
            <a:ext cx="1462002" cy="635131"/>
          </a:xfrm>
          <a:prstGeom prst="rect">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l"/>
            <a:r>
              <a:rPr kumimoji="1" lang="ja-JP" altLang="en-US" sz="1400" b="1" dirty="0" smtClean="0">
                <a:solidFill>
                  <a:schemeClr val="tx1"/>
                </a:solidFill>
              </a:rPr>
              <a:t>技術委員会</a:t>
            </a:r>
            <a:endParaRPr kumimoji="1" lang="ja-JP" altLang="en-US" sz="1400" b="1" dirty="0">
              <a:solidFill>
                <a:schemeClr val="tx1"/>
              </a:solidFill>
            </a:endParaRPr>
          </a:p>
        </p:txBody>
      </p:sp>
      <p:cxnSp>
        <p:nvCxnSpPr>
          <p:cNvPr id="20" name="カギ線コネクタ 19"/>
          <p:cNvCxnSpPr>
            <a:stCxn id="11" idx="3"/>
            <a:endCxn id="19" idx="2"/>
          </p:cNvCxnSpPr>
          <p:nvPr/>
        </p:nvCxnSpPr>
        <p:spPr>
          <a:xfrm flipV="1">
            <a:off x="6350416" y="2501247"/>
            <a:ext cx="2153565" cy="1376193"/>
          </a:xfrm>
          <a:prstGeom prst="bentConnector2">
            <a:avLst/>
          </a:prstGeom>
          <a:ln w="28575">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ext uri="{D42A27DB-BD31-4B8C-83A1-F6EECF244321}">
                <p14:modId xmlns:p14="http://schemas.microsoft.com/office/powerpoint/2010/main" val="649802919"/>
              </p:ext>
            </p:extLst>
          </p:nvPr>
        </p:nvGraphicFramePr>
        <p:xfrm>
          <a:off x="935067" y="5157192"/>
          <a:ext cx="8122389" cy="1249680"/>
        </p:xfrm>
        <a:graphic>
          <a:graphicData uri="http://schemas.openxmlformats.org/drawingml/2006/table">
            <a:tbl>
              <a:tblPr firstCol="1">
                <a:tableStyleId>{5C22544A-7EE6-4342-B048-85BDC9FD1C3A}</a:tableStyleId>
              </a:tblPr>
              <a:tblGrid>
                <a:gridCol w="1104902"/>
                <a:gridCol w="7017487"/>
              </a:tblGrid>
              <a:tr h="370840">
                <a:tc>
                  <a:txBody>
                    <a:bodyPr/>
                    <a:lstStyle/>
                    <a:p>
                      <a:pPr algn="ctr"/>
                      <a:r>
                        <a:rPr kumimoji="1" lang="ja-JP" altLang="en-US" sz="1400" dirty="0" smtClean="0"/>
                        <a:t>自治体会員</a:t>
                      </a:r>
                      <a:endParaRPr kumimoji="1" lang="ja-JP" altLang="en-US" sz="1400" dirty="0"/>
                    </a:p>
                  </a:txBody>
                  <a:tcPr/>
                </a:tc>
                <a:tc>
                  <a:txBody>
                    <a:bodyPr/>
                    <a:lstStyle/>
                    <a:p>
                      <a:r>
                        <a:rPr lang="ja-JP" altLang="en-US" sz="1400" dirty="0" smtClean="0"/>
                        <a:t>「情報流通連携基盤の自治体行政情報における実証」と連携し自治体が保有するデータの公開方法の検討を行うこと。</a:t>
                      </a:r>
                      <a:endParaRPr kumimoji="1" lang="ja-JP" altLang="en-US" sz="1400" dirty="0"/>
                    </a:p>
                  </a:txBody>
                  <a:tcPr/>
                </a:tc>
              </a:tr>
              <a:tr h="370840">
                <a:tc>
                  <a:txBody>
                    <a:bodyPr/>
                    <a:lstStyle/>
                    <a:p>
                      <a:pPr algn="ctr"/>
                      <a:r>
                        <a:rPr kumimoji="1" lang="ja-JP" altLang="en-US" sz="1400" dirty="0" smtClean="0"/>
                        <a:t>法人会員</a:t>
                      </a:r>
                      <a:endParaRPr kumimoji="1" lang="ja-JP" altLang="en-US" sz="1400" dirty="0"/>
                    </a:p>
                  </a:txBody>
                  <a:tcPr/>
                </a:tc>
                <a:tc>
                  <a:txBody>
                    <a:bodyPr/>
                    <a:lstStyle/>
                    <a:p>
                      <a:r>
                        <a:rPr lang="ja-JP" altLang="en-US" sz="1400" dirty="0" smtClean="0"/>
                        <a:t>情報サービスの開発コンテストに参加しアプリケーションを開発すること、または、開発されたアプリケーションを自社の事業（新規事業分野含む）で活用するためのビジネスモデルペーパーを作成すること。</a:t>
                      </a:r>
                      <a:endParaRPr kumimoji="1" lang="ja-JP" altLang="en-US" sz="1400" dirty="0"/>
                    </a:p>
                  </a:txBody>
                  <a:tcPr/>
                </a:tc>
              </a:tr>
            </a:tbl>
          </a:graphicData>
        </a:graphic>
      </p:graphicFrame>
    </p:spTree>
    <p:extLst>
      <p:ext uri="{BB962C8B-B14F-4D97-AF65-F5344CB8AC3E}">
        <p14:creationId xmlns:p14="http://schemas.microsoft.com/office/powerpoint/2010/main" val="202663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利活用・普及</a:t>
            </a:r>
            <a:r>
              <a:rPr lang="ja-JP" altLang="en-US" dirty="0" smtClean="0"/>
              <a:t>委員会　第</a:t>
            </a:r>
            <a:r>
              <a:rPr lang="en-US" altLang="ja-JP" dirty="0"/>
              <a:t>2</a:t>
            </a:r>
            <a:r>
              <a:rPr lang="ja-JP" altLang="en-US" dirty="0" smtClean="0"/>
              <a:t>回実施概要紹介</a:t>
            </a:r>
            <a:endParaRPr kumimoji="1" lang="ja-JP" altLang="en-US" dirty="0"/>
          </a:p>
        </p:txBody>
      </p:sp>
      <p:sp>
        <p:nvSpPr>
          <p:cNvPr id="3" name="コンテンツ プレースホルダー 2"/>
          <p:cNvSpPr>
            <a:spLocks noGrp="1"/>
          </p:cNvSpPr>
          <p:nvPr>
            <p:ph idx="1"/>
          </p:nvPr>
        </p:nvSpPr>
        <p:spPr>
          <a:xfrm>
            <a:off x="351414" y="1143000"/>
            <a:ext cx="9282106" cy="5268127"/>
          </a:xfrm>
        </p:spPr>
        <p:txBody>
          <a:bodyPr>
            <a:normAutofit/>
          </a:bodyPr>
          <a:lstStyle/>
          <a:p>
            <a:r>
              <a:rPr lang="ja-JP" altLang="en-US" dirty="0"/>
              <a:t>日時 ： </a:t>
            </a:r>
            <a:r>
              <a:rPr lang="en-US" altLang="ja-JP" dirty="0"/>
              <a:t>2013</a:t>
            </a:r>
            <a:r>
              <a:rPr lang="ja-JP" altLang="en-US" dirty="0"/>
              <a:t>年</a:t>
            </a:r>
            <a:r>
              <a:rPr lang="en-US" altLang="ja-JP" dirty="0" smtClean="0"/>
              <a:t>12</a:t>
            </a:r>
            <a:r>
              <a:rPr lang="ja-JP" altLang="en-US" dirty="0" smtClean="0"/>
              <a:t>月</a:t>
            </a:r>
            <a:r>
              <a:rPr lang="en-US" altLang="ja-JP" dirty="0" smtClean="0"/>
              <a:t>3</a:t>
            </a:r>
            <a:r>
              <a:rPr lang="ja-JP" altLang="en-US" dirty="0" smtClean="0"/>
              <a:t>日</a:t>
            </a:r>
            <a:r>
              <a:rPr lang="en-US" altLang="ja-JP" dirty="0"/>
              <a:t>(</a:t>
            </a:r>
            <a:r>
              <a:rPr lang="ja-JP" altLang="en-US" dirty="0"/>
              <a:t>月</a:t>
            </a:r>
            <a:r>
              <a:rPr lang="en-US" altLang="ja-JP" dirty="0"/>
              <a:t>) </a:t>
            </a:r>
            <a:r>
              <a:rPr lang="en-US" altLang="ja-JP" dirty="0" smtClean="0"/>
              <a:t>15</a:t>
            </a:r>
            <a:r>
              <a:rPr lang="ja-JP" altLang="en-US" dirty="0" smtClean="0"/>
              <a:t>：</a:t>
            </a:r>
            <a:r>
              <a:rPr lang="en-US" altLang="ja-JP" dirty="0" smtClean="0"/>
              <a:t>00</a:t>
            </a:r>
            <a:r>
              <a:rPr lang="ja-JP" altLang="en-US" dirty="0"/>
              <a:t>～</a:t>
            </a:r>
            <a:r>
              <a:rPr lang="en-US" altLang="ja-JP" dirty="0" smtClean="0"/>
              <a:t>17</a:t>
            </a:r>
            <a:r>
              <a:rPr lang="ja-JP" altLang="en-US" dirty="0" smtClean="0"/>
              <a:t>：</a:t>
            </a:r>
            <a:r>
              <a:rPr lang="en-US" altLang="ja-JP" dirty="0" smtClean="0"/>
              <a:t>00</a:t>
            </a:r>
          </a:p>
          <a:p>
            <a:r>
              <a:rPr lang="ja-JP" altLang="en-US" dirty="0"/>
              <a:t>内容</a:t>
            </a:r>
            <a:endParaRPr lang="en-US" altLang="ja-JP" dirty="0"/>
          </a:p>
          <a:p>
            <a:pPr lvl="1"/>
            <a:r>
              <a:rPr lang="ja-JP" altLang="en-US" dirty="0"/>
              <a:t>内閣官房からの取り組み紹介</a:t>
            </a:r>
          </a:p>
          <a:p>
            <a:pPr lvl="1"/>
            <a:r>
              <a:rPr lang="ja-JP" altLang="en-US" dirty="0"/>
              <a:t>総務省実証実験の紹介</a:t>
            </a:r>
          </a:p>
          <a:p>
            <a:pPr lvl="1"/>
            <a:r>
              <a:rPr lang="ja-JP" altLang="en-US" b="1" dirty="0"/>
              <a:t>関連イベント紹介</a:t>
            </a:r>
          </a:p>
          <a:p>
            <a:pPr lvl="1"/>
            <a:r>
              <a:rPr lang="ja-JP" altLang="en-US" b="1" dirty="0" smtClean="0"/>
              <a:t>自治体</a:t>
            </a:r>
            <a:r>
              <a:rPr lang="ja-JP" altLang="en-US" b="1" dirty="0"/>
              <a:t>分科会について</a:t>
            </a:r>
            <a:endParaRPr lang="en-US" altLang="ja-JP" b="1" dirty="0" smtClean="0"/>
          </a:p>
          <a:p>
            <a:pPr lvl="1"/>
            <a:r>
              <a:rPr lang="ja-JP" altLang="en-US" dirty="0"/>
              <a:t>会員からの取り組み</a:t>
            </a:r>
            <a:r>
              <a:rPr lang="ja-JP" altLang="en-US" dirty="0" smtClean="0"/>
              <a:t>紹介　→　</a:t>
            </a:r>
            <a:r>
              <a:rPr lang="en-US" altLang="ja-JP" dirty="0" smtClean="0"/>
              <a:t>※</a:t>
            </a:r>
            <a:r>
              <a:rPr lang="ja-JP" altLang="en-US" dirty="0" smtClean="0"/>
              <a:t>参考資料</a:t>
            </a:r>
            <a:endParaRPr lang="ja-JP" altLang="en-US" dirty="0"/>
          </a:p>
          <a:p>
            <a:pPr lvl="2"/>
            <a:r>
              <a:rPr lang="ja-JP" altLang="en-US" dirty="0" smtClean="0"/>
              <a:t> 株式</a:t>
            </a:r>
            <a:r>
              <a:rPr lang="ja-JP" altLang="en-US" dirty="0"/>
              <a:t>会社ＪＭＡホールディングス</a:t>
            </a:r>
          </a:p>
          <a:p>
            <a:pPr lvl="2"/>
            <a:r>
              <a:rPr lang="ja-JP" altLang="en-US" dirty="0" smtClean="0"/>
              <a:t> 株式</a:t>
            </a:r>
            <a:r>
              <a:rPr lang="ja-JP" altLang="en-US" dirty="0"/>
              <a:t>会社</a:t>
            </a:r>
            <a:r>
              <a:rPr lang="ja-JP" altLang="en-US" dirty="0" smtClean="0"/>
              <a:t>スマートバリュー</a:t>
            </a:r>
            <a:endParaRPr lang="ja-JP" altLang="en-US" dirty="0"/>
          </a:p>
          <a:p>
            <a:pPr lvl="2"/>
            <a:r>
              <a:rPr lang="ja-JP" altLang="en-US" dirty="0" smtClean="0"/>
              <a:t> 株式</a:t>
            </a:r>
            <a:r>
              <a:rPr lang="ja-JP" altLang="en-US" dirty="0"/>
              <a:t>会社おたに</a:t>
            </a:r>
            <a:r>
              <a:rPr lang="ja-JP" altLang="en-US" dirty="0" smtClean="0"/>
              <a:t>	</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Tree>
    <p:extLst>
      <p:ext uri="{BB962C8B-B14F-4D97-AF65-F5344CB8AC3E}">
        <p14:creationId xmlns:p14="http://schemas.microsoft.com/office/powerpoint/2010/main" val="343883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関連イベント紹介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8</a:t>
            </a:fld>
            <a:endParaRPr lang="en-US" altLang="ja-JP"/>
          </a:p>
        </p:txBody>
      </p:sp>
      <p:grpSp>
        <p:nvGrpSpPr>
          <p:cNvPr id="6" name="Group 19"/>
          <p:cNvGrpSpPr>
            <a:grpSpLocks/>
          </p:cNvGrpSpPr>
          <p:nvPr/>
        </p:nvGrpSpPr>
        <p:grpSpPr bwMode="auto">
          <a:xfrm>
            <a:off x="634483" y="1054121"/>
            <a:ext cx="7956624" cy="360363"/>
            <a:chOff x="1169" y="1344"/>
            <a:chExt cx="3901" cy="227"/>
          </a:xfrm>
          <a:solidFill>
            <a:schemeClr val="accent1">
              <a:lumMod val="75000"/>
            </a:schemeClr>
          </a:solidFill>
        </p:grpSpPr>
        <p:sp>
          <p:nvSpPr>
            <p:cNvPr id="7"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fontAlgn="base">
                <a:lnSpc>
                  <a:spcPct val="110000"/>
                </a:lnSpc>
                <a:buClr>
                  <a:schemeClr val="accent2"/>
                </a:buClr>
              </a:pPr>
              <a:r>
                <a:rPr lang="ja-JP" altLang="en-US" sz="1600" b="1" dirty="0" smtClean="0">
                  <a:latin typeface="HGｺﾞｼｯｸE" panose="020B0909000000000000" pitchFamily="49" charset="-128"/>
                  <a:ea typeface="HGｺﾞｼｯｸE" panose="020B0909000000000000" pitchFamily="49" charset="-128"/>
                </a:rPr>
                <a:t>１．オープンデータ・アイデアソンへの協力</a:t>
              </a:r>
              <a:endParaRPr lang="en-US" altLang="ja-JP" sz="1600" b="1" dirty="0">
                <a:latin typeface="HGｺﾞｼｯｸE" panose="020B0909000000000000" pitchFamily="49" charset="-128"/>
                <a:ea typeface="HGｺﾞｼｯｸE" panose="020B0909000000000000" pitchFamily="49" charset="-128"/>
              </a:endParaRPr>
            </a:p>
          </p:txBody>
        </p:sp>
        <p:sp>
          <p:nvSpPr>
            <p:cNvPr id="8"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grpSp>
        <p:nvGrpSpPr>
          <p:cNvPr id="11" name="Group 19"/>
          <p:cNvGrpSpPr>
            <a:grpSpLocks/>
          </p:cNvGrpSpPr>
          <p:nvPr/>
        </p:nvGrpSpPr>
        <p:grpSpPr bwMode="auto">
          <a:xfrm>
            <a:off x="634483" y="3573016"/>
            <a:ext cx="7956624" cy="360363"/>
            <a:chOff x="1169" y="1344"/>
            <a:chExt cx="3901" cy="227"/>
          </a:xfrm>
          <a:solidFill>
            <a:schemeClr val="accent1">
              <a:lumMod val="75000"/>
            </a:schemeClr>
          </a:solidFill>
        </p:grpSpPr>
        <p:sp>
          <p:nvSpPr>
            <p:cNvPr id="12"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a:lnSpc>
                  <a:spcPct val="110000"/>
                </a:lnSpc>
                <a:buClr>
                  <a:schemeClr val="accent2"/>
                </a:buClr>
              </a:pPr>
              <a:r>
                <a:rPr lang="ja-JP" altLang="en-US" sz="1600" b="1" dirty="0">
                  <a:latin typeface="HGｺﾞｼｯｸE" panose="020B0909000000000000" pitchFamily="49" charset="-128"/>
                  <a:ea typeface="HGｺﾞｼｯｸE" panose="020B0909000000000000" pitchFamily="49" charset="-128"/>
                </a:rPr>
                <a:t>２．</a:t>
              </a:r>
              <a:r>
                <a:rPr lang="ja-JP" altLang="en-US" sz="1600" b="1" dirty="0" smtClean="0">
                  <a:latin typeface="HGｺﾞｼｯｸE" panose="020B0909000000000000" pitchFamily="49" charset="-128"/>
                  <a:ea typeface="HGｺﾞｼｯｸE" panose="020B0909000000000000" pitchFamily="49" charset="-128"/>
                </a:rPr>
                <a:t>オープンデータシンポジウムの</a:t>
              </a:r>
              <a:r>
                <a:rPr lang="ja-JP" altLang="en-US" sz="1600" b="1" dirty="0">
                  <a:latin typeface="HGｺﾞｼｯｸE" panose="020B0909000000000000" pitchFamily="49" charset="-128"/>
                  <a:ea typeface="HGｺﾞｼｯｸE" panose="020B0909000000000000" pitchFamily="49" charset="-128"/>
                </a:rPr>
                <a:t>開催</a:t>
              </a:r>
              <a:endParaRPr lang="en-US" altLang="ja-JP" sz="1600" b="1" dirty="0">
                <a:latin typeface="HGｺﾞｼｯｸE" panose="020B0909000000000000" pitchFamily="49" charset="-128"/>
                <a:ea typeface="HGｺﾞｼｯｸE" panose="020B0909000000000000" pitchFamily="49" charset="-128"/>
              </a:endParaRPr>
            </a:p>
          </p:txBody>
        </p:sp>
        <p:sp>
          <p:nvSpPr>
            <p:cNvPr id="13"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sp>
        <p:nvSpPr>
          <p:cNvPr id="14" name="テキスト ボックス 13"/>
          <p:cNvSpPr txBox="1"/>
          <p:nvPr/>
        </p:nvSpPr>
        <p:spPr>
          <a:xfrm>
            <a:off x="632520" y="4077395"/>
            <a:ext cx="9145016" cy="2015936"/>
          </a:xfrm>
          <a:prstGeom prst="rect">
            <a:avLst/>
          </a:prstGeom>
          <a:noFill/>
        </p:spPr>
        <p:txBody>
          <a:bodyPr wrap="square" rtlCol="0">
            <a:spAutoFit/>
          </a:bodyPr>
          <a:lstStyle/>
          <a:p>
            <a:pPr algn="l">
              <a:lnSpc>
                <a:spcPts val="1500"/>
              </a:lnSpc>
            </a:pPr>
            <a:r>
              <a:rPr lang="ja-JP" altLang="en-US" sz="1400" u="sng" dirty="0" smtClean="0">
                <a:solidFill>
                  <a:schemeClr val="bg2"/>
                </a:solidFill>
              </a:rPr>
              <a:t>（１）開催</a:t>
            </a:r>
            <a:r>
              <a:rPr lang="ja-JP" altLang="en-US" sz="1400" u="sng" dirty="0" smtClean="0">
                <a:solidFill>
                  <a:schemeClr val="bg2"/>
                </a:solidFill>
              </a:rPr>
              <a:t>概要（</a:t>
            </a:r>
            <a:r>
              <a:rPr lang="en-US" altLang="ja-JP" sz="1400" u="sng" dirty="0">
                <a:solidFill>
                  <a:schemeClr val="bg2"/>
                </a:solidFill>
              </a:rPr>
              <a:t>http://</a:t>
            </a:r>
            <a:r>
              <a:rPr lang="en-US" altLang="ja-JP" sz="1400" u="sng" dirty="0" err="1">
                <a:solidFill>
                  <a:schemeClr val="bg2"/>
                </a:solidFill>
              </a:rPr>
              <a:t>www.opendata.gr.jp</a:t>
            </a:r>
            <a:r>
              <a:rPr lang="en-US" altLang="ja-JP" sz="1400" u="sng" dirty="0">
                <a:solidFill>
                  <a:schemeClr val="bg2"/>
                </a:solidFill>
              </a:rPr>
              <a:t>/</a:t>
            </a:r>
            <a:r>
              <a:rPr lang="en-US" altLang="ja-JP" sz="1400" u="sng" dirty="0" err="1">
                <a:solidFill>
                  <a:schemeClr val="bg2"/>
                </a:solidFill>
              </a:rPr>
              <a:t>2nd_symposium</a:t>
            </a:r>
            <a:r>
              <a:rPr lang="en-US" altLang="ja-JP" sz="1400" u="sng" dirty="0">
                <a:solidFill>
                  <a:schemeClr val="bg2"/>
                </a:solidFill>
              </a:rPr>
              <a:t>/</a:t>
            </a:r>
            <a:r>
              <a:rPr lang="ja-JP" altLang="en-US" sz="1400" u="sng" dirty="0" smtClean="0">
                <a:solidFill>
                  <a:schemeClr val="bg2"/>
                </a:solidFill>
              </a:rPr>
              <a:t>）</a:t>
            </a:r>
            <a:endParaRPr lang="en-US" altLang="ja-JP" sz="1400" u="sng" dirty="0" smtClean="0">
              <a:solidFill>
                <a:schemeClr val="bg2"/>
              </a:solidFill>
            </a:endParaRPr>
          </a:p>
          <a:p>
            <a:pPr algn="l">
              <a:lnSpc>
                <a:spcPts val="1500"/>
              </a:lnSpc>
            </a:pPr>
            <a:r>
              <a:rPr lang="ja-JP" altLang="en-US" sz="1400" dirty="0">
                <a:solidFill>
                  <a:schemeClr val="bg2"/>
                </a:solidFill>
              </a:rPr>
              <a:t>　</a:t>
            </a:r>
            <a:r>
              <a:rPr lang="ja-JP" altLang="en-US" sz="1400" dirty="0" smtClean="0">
                <a:solidFill>
                  <a:schemeClr val="bg2"/>
                </a:solidFill>
              </a:rPr>
              <a:t>　</a:t>
            </a:r>
            <a:r>
              <a:rPr lang="ja-JP" altLang="en-US" sz="1400" dirty="0">
                <a:solidFill>
                  <a:schemeClr val="bg2"/>
                </a:solidFill>
              </a:rPr>
              <a:t>「世界最先端オープンデータ社会の実現に向けて 世界の潮流から学ぶべきこと」をテーマに国内外の先進情報を紹介</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基調講演：</a:t>
            </a:r>
            <a:r>
              <a:rPr lang="ja-JP" altLang="en-US" sz="1400" dirty="0">
                <a:solidFill>
                  <a:schemeClr val="bg2"/>
                </a:solidFill>
              </a:rPr>
              <a:t>　</a:t>
            </a:r>
            <a:r>
              <a:rPr lang="en-US" altLang="ja-JP" sz="1400" dirty="0">
                <a:solidFill>
                  <a:srgbClr val="FF0000"/>
                </a:solidFill>
              </a:rPr>
              <a:t>Richard </a:t>
            </a:r>
            <a:r>
              <a:rPr lang="en-US" altLang="ja-JP" sz="1400" dirty="0" err="1" smtClean="0">
                <a:solidFill>
                  <a:srgbClr val="FF0000"/>
                </a:solidFill>
              </a:rPr>
              <a:t>Stirling</a:t>
            </a:r>
            <a:r>
              <a:rPr lang="ja-JP" altLang="en-US" sz="1400" dirty="0" smtClean="0">
                <a:solidFill>
                  <a:srgbClr val="FF0000"/>
                </a:solidFill>
              </a:rPr>
              <a:t>氏（調整中）：</a:t>
            </a:r>
            <a:r>
              <a:rPr lang="en-US" altLang="ja-JP" sz="1400" dirty="0" smtClean="0">
                <a:solidFill>
                  <a:srgbClr val="FF0000"/>
                </a:solidFill>
              </a:rPr>
              <a:t>UK</a:t>
            </a:r>
            <a:r>
              <a:rPr lang="ja-JP" altLang="en-US" sz="1400" dirty="0" smtClean="0">
                <a:solidFill>
                  <a:srgbClr val="FF0000"/>
                </a:solidFill>
              </a:rPr>
              <a:t>のオープンガバメントの専門家、</a:t>
            </a:r>
            <a:r>
              <a:rPr lang="en-US" altLang="ja-JP" sz="1400" dirty="0" err="1" smtClean="0">
                <a:solidFill>
                  <a:srgbClr val="FF0000"/>
                </a:solidFill>
              </a:rPr>
              <a:t>open.gov.uk</a:t>
            </a:r>
            <a:r>
              <a:rPr lang="ja-JP" altLang="en-US" sz="1400" dirty="0" smtClean="0">
                <a:solidFill>
                  <a:srgbClr val="FF0000"/>
                </a:solidFill>
              </a:rPr>
              <a:t>の立ち上げに参画、</a:t>
            </a:r>
            <a:r>
              <a:rPr lang="en-US" altLang="ja-JP" sz="1400" dirty="0" err="1" smtClean="0">
                <a:solidFill>
                  <a:srgbClr val="FF0000"/>
                </a:solidFill>
              </a:rPr>
              <a:t>ODI</a:t>
            </a:r>
            <a:r>
              <a:rPr lang="ja-JP" altLang="en-US" sz="1400" dirty="0" smtClean="0">
                <a:solidFill>
                  <a:srgbClr val="FF0000"/>
                </a:solidFill>
              </a:rPr>
              <a:t>の</a:t>
            </a:r>
            <a:endParaRPr lang="en-US" altLang="ja-JP" sz="1400" dirty="0" smtClean="0">
              <a:solidFill>
                <a:srgbClr val="FF0000"/>
              </a:solidFill>
            </a:endParaRPr>
          </a:p>
          <a:p>
            <a:pPr marL="285750" algn="l">
              <a:lnSpc>
                <a:spcPts val="1500"/>
              </a:lnSpc>
            </a:pPr>
            <a:r>
              <a:rPr lang="ja-JP" altLang="en-US" sz="1400" dirty="0">
                <a:solidFill>
                  <a:srgbClr val="FF0000"/>
                </a:solidFill>
              </a:rPr>
              <a:t>　</a:t>
            </a:r>
            <a:r>
              <a:rPr lang="ja-JP" altLang="en-US" sz="1400" dirty="0" smtClean="0">
                <a:solidFill>
                  <a:srgbClr val="FF0000"/>
                </a:solidFill>
              </a:rPr>
              <a:t>　　　　　　　　　　　　　　　　　　　　　　　　　　</a:t>
            </a:r>
            <a:r>
              <a:rPr lang="en-US" altLang="ja-JP" sz="1400" dirty="0" smtClean="0">
                <a:solidFill>
                  <a:srgbClr val="FF0000"/>
                </a:solidFill>
              </a:rPr>
              <a:t>Membership </a:t>
            </a:r>
            <a:r>
              <a:rPr lang="en-US" altLang="ja-JP" sz="1400" dirty="0" err="1">
                <a:solidFill>
                  <a:srgbClr val="FF0000"/>
                </a:solidFill>
              </a:rPr>
              <a:t>Programme</a:t>
            </a:r>
            <a:r>
              <a:rPr lang="en-US" altLang="ja-JP" sz="1400" dirty="0">
                <a:solidFill>
                  <a:srgbClr val="FF0000"/>
                </a:solidFill>
              </a:rPr>
              <a:t> Manager</a:t>
            </a:r>
            <a:endParaRPr lang="en-US" altLang="ja-JP" sz="1400" dirty="0" smtClean="0">
              <a:solidFill>
                <a:srgbClr val="FF0000"/>
              </a:solidFill>
            </a:endParaRPr>
          </a:p>
          <a:p>
            <a:pPr marL="285750" indent="76200" algn="l">
              <a:lnSpc>
                <a:spcPts val="1500"/>
              </a:lnSpc>
              <a:buFont typeface="Wingdings" panose="05000000000000000000" pitchFamily="2" charset="2"/>
              <a:buChar char="Ø"/>
            </a:pPr>
            <a:endParaRPr lang="en-US" altLang="ja-JP" sz="1400" dirty="0">
              <a:solidFill>
                <a:schemeClr val="bg2"/>
              </a:solidFill>
            </a:endParaRPr>
          </a:p>
          <a:p>
            <a:pPr marL="285750" indent="76200" algn="l">
              <a:lnSpc>
                <a:spcPts val="1500"/>
              </a:lnSpc>
              <a:buFont typeface="Wingdings" panose="05000000000000000000" pitchFamily="2" charset="2"/>
              <a:buChar char="Ø"/>
            </a:pPr>
            <a:endParaRPr lang="en-US" altLang="ja-JP" sz="1400" dirty="0" smtClean="0">
              <a:solidFill>
                <a:schemeClr val="bg2"/>
              </a:solidFill>
            </a:endParaRPr>
          </a:p>
          <a:p>
            <a:pPr marL="285750" indent="76200" algn="l">
              <a:lnSpc>
                <a:spcPts val="1500"/>
              </a:lnSpc>
              <a:buFont typeface="Wingdings" panose="05000000000000000000" pitchFamily="2" charset="2"/>
              <a:buChar char="Ø"/>
            </a:pPr>
            <a:endParaRPr lang="en-US" altLang="ja-JP" sz="1400" dirty="0">
              <a:solidFill>
                <a:schemeClr val="bg2"/>
              </a:solidFill>
            </a:endParaRPr>
          </a:p>
          <a:p>
            <a:pPr marL="285750" indent="76200" algn="l">
              <a:lnSpc>
                <a:spcPts val="1500"/>
              </a:lnSpc>
              <a:buFont typeface="Wingdings" panose="05000000000000000000" pitchFamily="2" charset="2"/>
              <a:buChar char="Ø"/>
            </a:pPr>
            <a:endParaRPr lang="en-US" altLang="ja-JP" sz="1400" dirty="0" smtClean="0">
              <a:solidFill>
                <a:schemeClr val="bg2"/>
              </a:solidFill>
            </a:endParaRPr>
          </a:p>
          <a:p>
            <a:pPr marL="285750" algn="l">
              <a:lnSpc>
                <a:spcPts val="1500"/>
              </a:lnSpc>
            </a:pPr>
            <a:r>
              <a:rPr lang="ja-JP" altLang="en-US" sz="1400" dirty="0" smtClean="0">
                <a:solidFill>
                  <a:schemeClr val="bg2"/>
                </a:solidFill>
              </a:rPr>
              <a:t>　　　　　　　　　</a:t>
            </a:r>
            <a:r>
              <a:rPr lang="zh-CN" altLang="en-US" sz="1400" dirty="0">
                <a:solidFill>
                  <a:schemeClr val="bg2"/>
                </a:solidFill>
              </a:rPr>
              <a:t>佐藤秀峰氏（漫画家</a:t>
            </a:r>
            <a:r>
              <a:rPr lang="zh-CN" altLang="en-US" sz="1400" dirty="0" smtClean="0">
                <a:solidFill>
                  <a:schemeClr val="bg2"/>
                </a:solidFill>
              </a:rPr>
              <a:t>）</a:t>
            </a:r>
            <a:r>
              <a:rPr lang="ja-JP" altLang="en-US" sz="1400" dirty="0" smtClean="0">
                <a:solidFill>
                  <a:schemeClr val="bg2"/>
                </a:solidFill>
              </a:rPr>
              <a:t>：自身の作品の「</a:t>
            </a:r>
            <a:r>
              <a:rPr lang="ja-JP" altLang="en-US" sz="1400" dirty="0">
                <a:solidFill>
                  <a:schemeClr val="bg2"/>
                </a:solidFill>
              </a:rPr>
              <a:t>ブラックジャックによろしく</a:t>
            </a:r>
            <a:r>
              <a:rPr lang="ja-JP" altLang="en-US" sz="1400" dirty="0" smtClean="0">
                <a:solidFill>
                  <a:schemeClr val="bg2"/>
                </a:solidFill>
              </a:rPr>
              <a:t>」の二次利用自由化で有名</a:t>
            </a:r>
            <a:endParaRPr lang="en-US" altLang="ja-JP" sz="1400" dirty="0" smtClean="0">
              <a:solidFill>
                <a:schemeClr val="bg2"/>
              </a:solidFill>
            </a:endParaRPr>
          </a:p>
          <a:p>
            <a:pPr marL="285750" algn="l">
              <a:lnSpc>
                <a:spcPts val="1500"/>
              </a:lnSpc>
            </a:pPr>
            <a:r>
              <a:rPr lang="ja-JP" altLang="en-US" sz="1400" dirty="0">
                <a:solidFill>
                  <a:schemeClr val="bg2"/>
                </a:solidFill>
              </a:rPr>
              <a:t>　</a:t>
            </a:r>
            <a:r>
              <a:rPr lang="ja-JP" altLang="en-US" sz="1400" dirty="0" smtClean="0">
                <a:solidFill>
                  <a:schemeClr val="bg2"/>
                </a:solidFill>
              </a:rPr>
              <a:t>　　　　　　　　　　　　　　　　　　　　　　その他に代表作に「海猿」、「特攻の島」など</a:t>
            </a:r>
            <a:endParaRPr lang="en-US" altLang="ja-JP" sz="1400" dirty="0" smtClean="0">
              <a:solidFill>
                <a:schemeClr val="bg2"/>
              </a:solidFill>
            </a:endParaRPr>
          </a:p>
        </p:txBody>
      </p:sp>
      <p:sp>
        <p:nvSpPr>
          <p:cNvPr id="15" name="テキスト ボックス 14"/>
          <p:cNvSpPr txBox="1"/>
          <p:nvPr/>
        </p:nvSpPr>
        <p:spPr>
          <a:xfrm>
            <a:off x="632520" y="1484784"/>
            <a:ext cx="9145016" cy="2015936"/>
          </a:xfrm>
          <a:prstGeom prst="rect">
            <a:avLst/>
          </a:prstGeom>
          <a:noFill/>
        </p:spPr>
        <p:txBody>
          <a:bodyPr wrap="square" rtlCol="0">
            <a:spAutoFit/>
          </a:bodyPr>
          <a:lstStyle/>
          <a:p>
            <a:pPr algn="l">
              <a:lnSpc>
                <a:spcPts val="1500"/>
              </a:lnSpc>
            </a:pPr>
            <a:r>
              <a:rPr lang="ja-JP" altLang="en-US" sz="1400" u="sng" dirty="0" smtClean="0">
                <a:solidFill>
                  <a:schemeClr val="bg2"/>
                </a:solidFill>
              </a:rPr>
              <a:t>（１）オープンデータアイデアソンの</a:t>
            </a:r>
            <a:r>
              <a:rPr lang="ja-JP" altLang="en-US" sz="1400" u="sng" dirty="0" smtClean="0">
                <a:solidFill>
                  <a:schemeClr val="bg2"/>
                </a:solidFill>
              </a:rPr>
              <a:t>開催（</a:t>
            </a:r>
            <a:r>
              <a:rPr lang="en-US" altLang="ja-JP" sz="1400" u="sng" dirty="0">
                <a:solidFill>
                  <a:schemeClr val="bg2"/>
                </a:solidFill>
              </a:rPr>
              <a:t>http://</a:t>
            </a:r>
            <a:r>
              <a:rPr lang="en-US" altLang="ja-JP" sz="1400" u="sng" dirty="0" err="1">
                <a:solidFill>
                  <a:schemeClr val="bg2"/>
                </a:solidFill>
              </a:rPr>
              <a:t>opendata-contest.jp</a:t>
            </a:r>
            <a:r>
              <a:rPr lang="en-US" altLang="ja-JP" sz="1400" u="sng" dirty="0">
                <a:solidFill>
                  <a:schemeClr val="bg2"/>
                </a:solidFill>
              </a:rPr>
              <a:t>/</a:t>
            </a:r>
            <a:r>
              <a:rPr lang="ja-JP" altLang="en-US" sz="1400" u="sng" dirty="0" smtClean="0">
                <a:solidFill>
                  <a:schemeClr val="bg2"/>
                </a:solidFill>
              </a:rPr>
              <a:t>）</a:t>
            </a:r>
            <a:endParaRPr lang="en-US" altLang="ja-JP" sz="1400" u="sng" dirty="0" smtClean="0">
              <a:solidFill>
                <a:schemeClr val="bg2"/>
              </a:solidFill>
            </a:endParaRPr>
          </a:p>
          <a:p>
            <a:pPr algn="l">
              <a:lnSpc>
                <a:spcPts val="1500"/>
              </a:lnSpc>
            </a:pPr>
            <a:r>
              <a:rPr lang="ja-JP" altLang="en-US" sz="1400" dirty="0" smtClean="0">
                <a:solidFill>
                  <a:schemeClr val="bg2"/>
                </a:solidFill>
              </a:rPr>
              <a:t>「</a:t>
            </a:r>
            <a:r>
              <a:rPr lang="ja-JP" altLang="en-US" sz="1400" dirty="0">
                <a:solidFill>
                  <a:schemeClr val="bg2"/>
                </a:solidFill>
              </a:rPr>
              <a:t>地域の中で人々が日頃から抱える課題（安心安全・交通・地域医療・観光等）</a:t>
            </a:r>
            <a:r>
              <a:rPr lang="ja-JP" altLang="en-US" sz="1400" dirty="0" smtClean="0">
                <a:solidFill>
                  <a:schemeClr val="bg2"/>
                </a:solidFill>
              </a:rPr>
              <a:t>」</a:t>
            </a:r>
            <a:r>
              <a:rPr lang="ja-JP" altLang="en-US" sz="1400" dirty="0">
                <a:solidFill>
                  <a:schemeClr val="bg2"/>
                </a:solidFill>
              </a:rPr>
              <a:t>について</a:t>
            </a:r>
            <a:r>
              <a:rPr lang="ja-JP" altLang="en-US" sz="1400" dirty="0" smtClean="0">
                <a:solidFill>
                  <a:schemeClr val="bg2"/>
                </a:solidFill>
              </a:rPr>
              <a:t>、公共データのオープンデータ等により解決することを目指したアイデアソン</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主催：</a:t>
            </a:r>
            <a:r>
              <a:rPr lang="ja-JP" altLang="en-US" sz="1400" dirty="0">
                <a:solidFill>
                  <a:schemeClr val="bg2"/>
                </a:solidFill>
              </a:rPr>
              <a:t>　</a:t>
            </a:r>
            <a:r>
              <a:rPr lang="ja-JP" altLang="en-US" sz="1400" dirty="0" smtClean="0">
                <a:solidFill>
                  <a:schemeClr val="bg2"/>
                </a:solidFill>
              </a:rPr>
              <a:t>　　　　経済産業省・総務省</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事務局：　　　</a:t>
            </a:r>
            <a:r>
              <a:rPr lang="zh-TW" altLang="en-US" sz="1400" dirty="0" smtClean="0">
                <a:solidFill>
                  <a:schemeClr val="bg2"/>
                </a:solidFill>
              </a:rPr>
              <a:t>一般</a:t>
            </a:r>
            <a:r>
              <a:rPr lang="zh-TW" altLang="en-US" sz="1400" dirty="0">
                <a:solidFill>
                  <a:schemeClr val="bg2"/>
                </a:solidFill>
              </a:rPr>
              <a:t>財団法人日本情報経済</a:t>
            </a:r>
            <a:r>
              <a:rPr lang="zh-TW" altLang="en-US" sz="1400" dirty="0" smtClean="0">
                <a:solidFill>
                  <a:schemeClr val="bg2"/>
                </a:solidFill>
              </a:rPr>
              <a:t>社会推進</a:t>
            </a:r>
            <a:r>
              <a:rPr lang="zh-TW" altLang="en-US" sz="1400" dirty="0">
                <a:solidFill>
                  <a:schemeClr val="bg2"/>
                </a:solidFill>
              </a:rPr>
              <a:t>協会（</a:t>
            </a:r>
            <a:r>
              <a:rPr lang="en-US" altLang="zh-TW" sz="1400" dirty="0" err="1">
                <a:solidFill>
                  <a:schemeClr val="bg2"/>
                </a:solidFill>
              </a:rPr>
              <a:t>JIPDEC</a:t>
            </a:r>
            <a:r>
              <a:rPr lang="zh-TW" altLang="en-US" sz="1400" dirty="0" smtClean="0">
                <a:solidFill>
                  <a:schemeClr val="bg2"/>
                </a:solidFill>
              </a:rPr>
              <a:t>）</a:t>
            </a:r>
            <a:r>
              <a:rPr lang="ja-JP" altLang="en-US" sz="1400" dirty="0" err="1" smtClean="0">
                <a:solidFill>
                  <a:schemeClr val="bg2"/>
                </a:solidFill>
              </a:rPr>
              <a:t>、</a:t>
            </a:r>
            <a:r>
              <a:rPr lang="ja-JP" altLang="en-US" sz="1400" dirty="0" smtClean="0">
                <a:solidFill>
                  <a:schemeClr val="bg2"/>
                </a:solidFill>
              </a:rPr>
              <a:t>オープンデータ</a:t>
            </a:r>
            <a:r>
              <a:rPr lang="ja-JP" altLang="en-US" sz="1400" dirty="0">
                <a:solidFill>
                  <a:schemeClr val="bg2"/>
                </a:solidFill>
              </a:rPr>
              <a:t>流通推進</a:t>
            </a:r>
            <a:r>
              <a:rPr lang="ja-JP" altLang="en-US" sz="1400" dirty="0" smtClean="0">
                <a:solidFill>
                  <a:schemeClr val="bg2"/>
                </a:solidFill>
              </a:rPr>
              <a:t>コンソーシアム</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日時・場所：　</a:t>
            </a:r>
            <a:r>
              <a:rPr lang="zh-TW" altLang="en-US" sz="1400" dirty="0" smtClean="0">
                <a:solidFill>
                  <a:schemeClr val="bg2"/>
                </a:solidFill>
              </a:rPr>
              <a:t>大阪</a:t>
            </a:r>
            <a:r>
              <a:rPr lang="zh-TW" altLang="en-US" sz="1400" dirty="0" smtClean="0">
                <a:solidFill>
                  <a:schemeClr val="bg2"/>
                </a:solidFill>
              </a:rPr>
              <a:t>会場</a:t>
            </a:r>
            <a:r>
              <a:rPr lang="en-US" altLang="zh-TW" sz="1400" dirty="0" smtClean="0">
                <a:solidFill>
                  <a:schemeClr val="bg2"/>
                </a:solidFill>
              </a:rPr>
              <a:t>(7</a:t>
            </a:r>
            <a:r>
              <a:rPr lang="ja-JP" altLang="en-US" sz="1400" dirty="0" smtClean="0">
                <a:solidFill>
                  <a:schemeClr val="bg2"/>
                </a:solidFill>
              </a:rPr>
              <a:t>テーマ</a:t>
            </a:r>
            <a:r>
              <a:rPr lang="en-US" altLang="zh-TW" sz="1400" dirty="0" smtClean="0">
                <a:solidFill>
                  <a:schemeClr val="bg2"/>
                </a:solidFill>
              </a:rPr>
              <a:t>)</a:t>
            </a:r>
            <a:r>
              <a:rPr lang="zh-TW" altLang="en-US" sz="1400" dirty="0" smtClean="0">
                <a:solidFill>
                  <a:schemeClr val="bg2"/>
                </a:solidFill>
              </a:rPr>
              <a:t>：</a:t>
            </a:r>
            <a:r>
              <a:rPr lang="en-US" altLang="zh-TW" sz="1400" dirty="0" smtClean="0">
                <a:solidFill>
                  <a:schemeClr val="bg2"/>
                </a:solidFill>
              </a:rPr>
              <a:t>2013</a:t>
            </a:r>
            <a:r>
              <a:rPr lang="zh-TW" altLang="en-US" sz="1400" dirty="0" smtClean="0">
                <a:solidFill>
                  <a:schemeClr val="bg2"/>
                </a:solidFill>
              </a:rPr>
              <a:t>年</a:t>
            </a:r>
            <a:r>
              <a:rPr lang="en-US" altLang="zh-TW" sz="1400" dirty="0" smtClean="0">
                <a:solidFill>
                  <a:schemeClr val="bg2"/>
                </a:solidFill>
              </a:rPr>
              <a:t>11</a:t>
            </a:r>
            <a:r>
              <a:rPr lang="zh-TW" altLang="en-US" sz="1400" dirty="0" smtClean="0">
                <a:solidFill>
                  <a:schemeClr val="bg2"/>
                </a:solidFill>
              </a:rPr>
              <a:t>月</a:t>
            </a:r>
            <a:r>
              <a:rPr lang="en-US" altLang="zh-TW" sz="1400" dirty="0" smtClean="0">
                <a:solidFill>
                  <a:schemeClr val="bg2"/>
                </a:solidFill>
              </a:rPr>
              <a:t>9</a:t>
            </a:r>
            <a:r>
              <a:rPr lang="zh-TW" altLang="en-US" sz="1400" dirty="0" smtClean="0">
                <a:solidFill>
                  <a:schemeClr val="bg2"/>
                </a:solidFill>
              </a:rPr>
              <a:t>日、</a:t>
            </a:r>
            <a:r>
              <a:rPr lang="zh-TW" altLang="en-US" sz="1400" dirty="0">
                <a:solidFill>
                  <a:schemeClr val="bg2"/>
                </a:solidFill>
              </a:rPr>
              <a:t>東京</a:t>
            </a:r>
            <a:r>
              <a:rPr lang="zh-TW" altLang="en-US" sz="1400" dirty="0" smtClean="0">
                <a:solidFill>
                  <a:schemeClr val="bg2"/>
                </a:solidFill>
              </a:rPr>
              <a:t>会場</a:t>
            </a:r>
            <a:r>
              <a:rPr lang="en-US" altLang="zh-TW" sz="1400" dirty="0" smtClean="0">
                <a:solidFill>
                  <a:schemeClr val="bg2"/>
                </a:solidFill>
              </a:rPr>
              <a:t>(10</a:t>
            </a:r>
            <a:r>
              <a:rPr lang="ja-JP" altLang="en-US" sz="1400" dirty="0" smtClean="0">
                <a:solidFill>
                  <a:schemeClr val="bg2"/>
                </a:solidFill>
              </a:rPr>
              <a:t>テーマ</a:t>
            </a:r>
            <a:r>
              <a:rPr lang="en-US" altLang="zh-TW" sz="1400" dirty="0">
                <a:solidFill>
                  <a:schemeClr val="bg2"/>
                </a:solidFill>
              </a:rPr>
              <a:t>) </a:t>
            </a:r>
            <a:r>
              <a:rPr lang="zh-TW" altLang="en-US" sz="1400" dirty="0" smtClean="0">
                <a:solidFill>
                  <a:schemeClr val="bg2"/>
                </a:solidFill>
              </a:rPr>
              <a:t>：</a:t>
            </a:r>
            <a:r>
              <a:rPr lang="en-US" altLang="zh-TW" sz="1400" dirty="0" smtClean="0">
                <a:solidFill>
                  <a:schemeClr val="bg2"/>
                </a:solidFill>
              </a:rPr>
              <a:t>11</a:t>
            </a:r>
            <a:r>
              <a:rPr lang="zh-TW" altLang="en-US" sz="1400" dirty="0" smtClean="0">
                <a:solidFill>
                  <a:schemeClr val="bg2"/>
                </a:solidFill>
              </a:rPr>
              <a:t>月</a:t>
            </a:r>
            <a:r>
              <a:rPr lang="en-US" altLang="zh-TW" sz="1400" dirty="0" smtClean="0">
                <a:solidFill>
                  <a:schemeClr val="bg2"/>
                </a:solidFill>
              </a:rPr>
              <a:t>21</a:t>
            </a:r>
            <a:r>
              <a:rPr lang="zh-TW" altLang="en-US" sz="1400" dirty="0" smtClean="0">
                <a:solidFill>
                  <a:schemeClr val="bg2"/>
                </a:solidFill>
              </a:rPr>
              <a:t>日、</a:t>
            </a:r>
            <a:r>
              <a:rPr lang="zh-TW" altLang="en-US" sz="1400" dirty="0">
                <a:solidFill>
                  <a:schemeClr val="bg2"/>
                </a:solidFill>
              </a:rPr>
              <a:t>松江</a:t>
            </a:r>
            <a:r>
              <a:rPr lang="zh-TW" altLang="en-US" sz="1400" dirty="0" smtClean="0">
                <a:solidFill>
                  <a:schemeClr val="bg2"/>
                </a:solidFill>
              </a:rPr>
              <a:t>会場</a:t>
            </a:r>
            <a:r>
              <a:rPr lang="en-US" altLang="zh-TW" sz="1400" dirty="0" smtClean="0">
                <a:solidFill>
                  <a:schemeClr val="bg2"/>
                </a:solidFill>
              </a:rPr>
              <a:t>(6</a:t>
            </a:r>
            <a:r>
              <a:rPr lang="ja-JP" altLang="en-US" sz="1400" dirty="0" smtClean="0">
                <a:solidFill>
                  <a:schemeClr val="bg2"/>
                </a:solidFill>
              </a:rPr>
              <a:t>テーマ</a:t>
            </a:r>
            <a:r>
              <a:rPr lang="en-US" altLang="zh-TW" sz="1400" dirty="0">
                <a:solidFill>
                  <a:schemeClr val="bg2"/>
                </a:solidFill>
              </a:rPr>
              <a:t>) </a:t>
            </a:r>
            <a:r>
              <a:rPr lang="zh-TW" altLang="en-US" sz="1400" dirty="0" smtClean="0">
                <a:solidFill>
                  <a:schemeClr val="bg2"/>
                </a:solidFill>
              </a:rPr>
              <a:t>：</a:t>
            </a:r>
            <a:r>
              <a:rPr lang="en-US" altLang="zh-TW" sz="1400" dirty="0" smtClean="0">
                <a:solidFill>
                  <a:schemeClr val="bg2"/>
                </a:solidFill>
              </a:rPr>
              <a:t>11</a:t>
            </a:r>
            <a:r>
              <a:rPr lang="zh-TW" altLang="en-US" sz="1400" dirty="0" smtClean="0">
                <a:solidFill>
                  <a:schemeClr val="bg2"/>
                </a:solidFill>
              </a:rPr>
              <a:t>月</a:t>
            </a:r>
            <a:r>
              <a:rPr lang="en-US" altLang="zh-TW" sz="1400" dirty="0" smtClean="0">
                <a:solidFill>
                  <a:schemeClr val="bg2"/>
                </a:solidFill>
              </a:rPr>
              <a:t>26</a:t>
            </a:r>
            <a:r>
              <a:rPr lang="zh-TW" altLang="en-US" sz="1400" dirty="0" smtClean="0">
                <a:solidFill>
                  <a:schemeClr val="bg2"/>
                </a:solidFill>
              </a:rPr>
              <a:t>日</a:t>
            </a:r>
            <a:endParaRPr lang="en-US" altLang="ja-JP" sz="1400" u="sng" dirty="0" smtClean="0">
              <a:solidFill>
                <a:schemeClr val="bg2"/>
              </a:solidFill>
            </a:endParaRPr>
          </a:p>
          <a:p>
            <a:pPr algn="l">
              <a:lnSpc>
                <a:spcPts val="1500"/>
              </a:lnSpc>
            </a:pPr>
            <a:r>
              <a:rPr lang="ja-JP" altLang="en-US" sz="1400" u="sng" dirty="0" smtClean="0">
                <a:solidFill>
                  <a:schemeClr val="bg2"/>
                </a:solidFill>
              </a:rPr>
              <a:t>（</a:t>
            </a:r>
            <a:r>
              <a:rPr lang="ja-JP" altLang="en-US" sz="1400" u="sng" dirty="0">
                <a:solidFill>
                  <a:schemeClr val="bg2"/>
                </a:solidFill>
              </a:rPr>
              <a:t>２</a:t>
            </a:r>
            <a:r>
              <a:rPr lang="ja-JP" altLang="en-US" sz="1400" u="sng" dirty="0" smtClean="0">
                <a:solidFill>
                  <a:schemeClr val="bg2"/>
                </a:solidFill>
              </a:rPr>
              <a:t>）ユースケースコンテストの開催</a:t>
            </a:r>
            <a:endParaRPr lang="en-US" altLang="ja-JP" sz="1400" u="sng" dirty="0" smtClean="0">
              <a:solidFill>
                <a:schemeClr val="bg2"/>
              </a:solidFill>
            </a:endParaRPr>
          </a:p>
          <a:p>
            <a:pPr algn="l">
              <a:lnSpc>
                <a:spcPts val="1500"/>
              </a:lnSpc>
            </a:pPr>
            <a:r>
              <a:rPr lang="ja-JP" altLang="en-US" sz="1400" dirty="0" smtClean="0">
                <a:solidFill>
                  <a:schemeClr val="bg2"/>
                </a:solidFill>
              </a:rPr>
              <a:t>アイデアソンで出たアイデアを</a:t>
            </a:r>
            <a:r>
              <a:rPr lang="ja-JP" altLang="en-US" sz="1400" dirty="0">
                <a:solidFill>
                  <a:schemeClr val="bg2"/>
                </a:solidFill>
              </a:rPr>
              <a:t>具現化</a:t>
            </a:r>
            <a:r>
              <a:rPr lang="ja-JP" altLang="en-US" sz="1400" dirty="0" smtClean="0">
                <a:solidFill>
                  <a:schemeClr val="bg2"/>
                </a:solidFill>
              </a:rPr>
              <a:t>するアプリ</a:t>
            </a:r>
            <a:r>
              <a:rPr lang="ja-JP" altLang="en-US" sz="1400" dirty="0">
                <a:solidFill>
                  <a:schemeClr val="bg2"/>
                </a:solidFill>
              </a:rPr>
              <a:t>、</a:t>
            </a:r>
            <a:r>
              <a:rPr lang="ja-JP" altLang="en-US" sz="1400" dirty="0" smtClean="0">
                <a:solidFill>
                  <a:schemeClr val="bg2"/>
                </a:solidFill>
              </a:rPr>
              <a:t>サービスの</a:t>
            </a:r>
            <a:r>
              <a:rPr lang="ja-JP" altLang="en-US" sz="1400" dirty="0">
                <a:solidFill>
                  <a:schemeClr val="bg2"/>
                </a:solidFill>
              </a:rPr>
              <a:t>ユースケースを募集</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募集期間：　　</a:t>
            </a:r>
            <a:r>
              <a:rPr lang="en-US" altLang="ja-JP" sz="1400" dirty="0">
                <a:solidFill>
                  <a:schemeClr val="bg2"/>
                </a:solidFill>
              </a:rPr>
              <a:t>2013</a:t>
            </a:r>
            <a:r>
              <a:rPr lang="ja-JP" altLang="en-US" sz="1400" dirty="0">
                <a:solidFill>
                  <a:schemeClr val="bg2"/>
                </a:solidFill>
              </a:rPr>
              <a:t>年</a:t>
            </a:r>
            <a:r>
              <a:rPr lang="en-US" altLang="ja-JP" sz="1400" dirty="0">
                <a:solidFill>
                  <a:schemeClr val="bg2"/>
                </a:solidFill>
              </a:rPr>
              <a:t>12</a:t>
            </a:r>
            <a:r>
              <a:rPr lang="ja-JP" altLang="en-US" sz="1400" dirty="0">
                <a:solidFill>
                  <a:schemeClr val="bg2"/>
                </a:solidFill>
              </a:rPr>
              <a:t>月～</a:t>
            </a:r>
            <a:r>
              <a:rPr lang="en-US" altLang="ja-JP" sz="1400" dirty="0">
                <a:solidFill>
                  <a:schemeClr val="bg2"/>
                </a:solidFill>
              </a:rPr>
              <a:t>2014</a:t>
            </a:r>
            <a:r>
              <a:rPr lang="ja-JP" altLang="en-US" sz="1400" dirty="0">
                <a:solidFill>
                  <a:schemeClr val="bg2"/>
                </a:solidFill>
              </a:rPr>
              <a:t>年１月（予定）</a:t>
            </a:r>
          </a:p>
          <a:p>
            <a:pPr marL="285750" indent="76200" algn="l">
              <a:lnSpc>
                <a:spcPts val="1500"/>
              </a:lnSpc>
              <a:buFont typeface="Wingdings" panose="05000000000000000000" pitchFamily="2" charset="2"/>
              <a:buChar char="Ø"/>
            </a:pPr>
            <a:r>
              <a:rPr lang="ja-JP" altLang="en-US" sz="1400" dirty="0" smtClean="0">
                <a:solidFill>
                  <a:schemeClr val="bg2"/>
                </a:solidFill>
              </a:rPr>
              <a:t>表彰式：　　　　</a:t>
            </a:r>
            <a:r>
              <a:rPr lang="en-US" altLang="ja-JP" sz="1400" dirty="0" smtClean="0">
                <a:solidFill>
                  <a:schemeClr val="bg2"/>
                </a:solidFill>
              </a:rPr>
              <a:t>2014</a:t>
            </a:r>
            <a:r>
              <a:rPr lang="ja-JP" altLang="en-US" sz="1400" dirty="0" smtClean="0">
                <a:solidFill>
                  <a:schemeClr val="bg2"/>
                </a:solidFill>
              </a:rPr>
              <a:t>年</a:t>
            </a:r>
            <a:r>
              <a:rPr lang="en-US" altLang="ja-JP" sz="1400" dirty="0" smtClean="0">
                <a:solidFill>
                  <a:schemeClr val="bg2"/>
                </a:solidFill>
              </a:rPr>
              <a:t>2</a:t>
            </a:r>
            <a:r>
              <a:rPr lang="ja-JP" altLang="en-US" sz="1400" dirty="0" smtClean="0">
                <a:solidFill>
                  <a:schemeClr val="bg2"/>
                </a:solidFill>
              </a:rPr>
              <a:t>月</a:t>
            </a:r>
            <a:r>
              <a:rPr lang="en-US" altLang="ja-JP" sz="1400" dirty="0" smtClean="0">
                <a:solidFill>
                  <a:schemeClr val="bg2"/>
                </a:solidFill>
              </a:rPr>
              <a:t>7</a:t>
            </a:r>
            <a:r>
              <a:rPr lang="ja-JP" altLang="en-US" sz="1400" dirty="0">
                <a:solidFill>
                  <a:schemeClr val="bg2"/>
                </a:solidFill>
              </a:rPr>
              <a:t>日（東京国際フォーラム</a:t>
            </a:r>
            <a:r>
              <a:rPr lang="ja-JP" altLang="en-US" sz="1400" dirty="0" smtClean="0">
                <a:solidFill>
                  <a:schemeClr val="bg2"/>
                </a:solidFill>
              </a:rPr>
              <a:t>、グランフロント大阪をネット中継）</a:t>
            </a:r>
            <a:endParaRPr lang="en-US" altLang="ja-JP" sz="1400" dirty="0">
              <a:solidFill>
                <a:schemeClr val="bg2"/>
              </a:solidFill>
            </a:endParaRPr>
          </a:p>
        </p:txBody>
      </p:sp>
      <p:pic>
        <p:nvPicPr>
          <p:cNvPr id="1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8584" y="5661248"/>
            <a:ext cx="807864" cy="90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584" y="4725144"/>
            <a:ext cx="801282" cy="798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870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関連イベント紹介</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9</a:t>
            </a:fld>
            <a:endParaRPr lang="en-US" altLang="ja-JP"/>
          </a:p>
        </p:txBody>
      </p:sp>
      <p:grpSp>
        <p:nvGrpSpPr>
          <p:cNvPr id="6" name="Group 19"/>
          <p:cNvGrpSpPr>
            <a:grpSpLocks/>
          </p:cNvGrpSpPr>
          <p:nvPr/>
        </p:nvGrpSpPr>
        <p:grpSpPr bwMode="auto">
          <a:xfrm>
            <a:off x="634483" y="1054121"/>
            <a:ext cx="7956624" cy="360363"/>
            <a:chOff x="1169" y="1344"/>
            <a:chExt cx="3901" cy="227"/>
          </a:xfrm>
          <a:solidFill>
            <a:schemeClr val="accent1">
              <a:lumMod val="75000"/>
            </a:schemeClr>
          </a:solidFill>
        </p:grpSpPr>
        <p:sp>
          <p:nvSpPr>
            <p:cNvPr id="7" name="Rectangle 20"/>
            <p:cNvSpPr>
              <a:spLocks noChangeArrowheads="1"/>
            </p:cNvSpPr>
            <p:nvPr/>
          </p:nvSpPr>
          <p:spPr bwMode="gray">
            <a:xfrm>
              <a:off x="1215" y="1344"/>
              <a:ext cx="3855"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chemeClr val="tx1"/>
                  </a:solidFill>
                  <a:miter lim="800000"/>
                  <a:headEnd/>
                  <a:tailEnd/>
                </a14:hiddenLine>
              </a:ext>
            </a:extLst>
          </p:spPr>
          <p:txBody>
            <a:bodyPr lIns="108000" tIns="25200" rIns="108000" bIns="0"/>
            <a:lstStyle/>
            <a:p>
              <a:pPr algn="l" fontAlgn="base">
                <a:lnSpc>
                  <a:spcPct val="110000"/>
                </a:lnSpc>
                <a:buClr>
                  <a:schemeClr val="accent2"/>
                </a:buClr>
              </a:pPr>
              <a:r>
                <a:rPr lang="ja-JP" altLang="en-US" sz="1600" b="1" dirty="0" smtClean="0">
                  <a:latin typeface="HGｺﾞｼｯｸE" panose="020B0909000000000000" pitchFamily="49" charset="-128"/>
                  <a:ea typeface="HGｺﾞｼｯｸE" panose="020B0909000000000000" pitchFamily="49" charset="-128"/>
                </a:rPr>
                <a:t>３．オープンデータ・アプリコンテストの開催</a:t>
              </a:r>
              <a:endParaRPr lang="en-US" altLang="ja-JP" sz="1600" b="1" dirty="0">
                <a:latin typeface="HGｺﾞｼｯｸE" panose="020B0909000000000000" pitchFamily="49" charset="-128"/>
                <a:ea typeface="HGｺﾞｼｯｸE" panose="020B0909000000000000" pitchFamily="49" charset="-128"/>
              </a:endParaRPr>
            </a:p>
          </p:txBody>
        </p:sp>
        <p:sp>
          <p:nvSpPr>
            <p:cNvPr id="8" name="Text Box 21"/>
            <p:cNvSpPr txBox="1">
              <a:spLocks noChangeArrowheads="1"/>
            </p:cNvSpPr>
            <p:nvPr/>
          </p:nvSpPr>
          <p:spPr bwMode="gray">
            <a:xfrm>
              <a:off x="1169" y="1344"/>
              <a:ext cx="46" cy="227"/>
            </a:xfrm>
            <a:prstGeom prst="rect">
              <a:avLst/>
            </a:prstGeom>
            <a:grpFill/>
            <a:ln>
              <a:noFill/>
            </a:ln>
            <a:effectLst>
              <a:outerShdw dist="25400" dir="5400000" algn="ctr" rotWithShape="0">
                <a:srgbClr val="5C5C5C"/>
              </a:outerShdw>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buClr>
                  <a:schemeClr val="accent2"/>
                </a:buClr>
              </a:pPr>
              <a:endParaRPr lang="ja-JP" altLang="ja-JP" sz="1800" b="1">
                <a:latin typeface="+mn-lt"/>
                <a:ea typeface="+mn-ea"/>
              </a:endParaRPr>
            </a:p>
          </p:txBody>
        </p:sp>
      </p:grpSp>
      <p:sp>
        <p:nvSpPr>
          <p:cNvPr id="15" name="テキスト ボックス 14"/>
          <p:cNvSpPr txBox="1"/>
          <p:nvPr/>
        </p:nvSpPr>
        <p:spPr>
          <a:xfrm>
            <a:off x="632520" y="1484784"/>
            <a:ext cx="9145016" cy="3170099"/>
          </a:xfrm>
          <a:prstGeom prst="rect">
            <a:avLst/>
          </a:prstGeom>
          <a:noFill/>
        </p:spPr>
        <p:txBody>
          <a:bodyPr wrap="square" rtlCol="0">
            <a:spAutoFit/>
          </a:bodyPr>
          <a:lstStyle/>
          <a:p>
            <a:pPr algn="l">
              <a:lnSpc>
                <a:spcPts val="1500"/>
              </a:lnSpc>
            </a:pPr>
            <a:r>
              <a:rPr lang="ja-JP" altLang="en-US" sz="1400" u="sng" dirty="0" smtClean="0">
                <a:solidFill>
                  <a:schemeClr val="bg2"/>
                </a:solidFill>
              </a:rPr>
              <a:t>（１）開催</a:t>
            </a:r>
            <a:r>
              <a:rPr lang="ja-JP" altLang="en-US" sz="1400" u="sng" dirty="0" smtClean="0">
                <a:solidFill>
                  <a:schemeClr val="bg2"/>
                </a:solidFill>
              </a:rPr>
              <a:t>概要（</a:t>
            </a:r>
            <a:r>
              <a:rPr lang="en-US" altLang="ja-JP" sz="1400" u="sng" dirty="0">
                <a:solidFill>
                  <a:schemeClr val="bg2"/>
                </a:solidFill>
              </a:rPr>
              <a:t>http://</a:t>
            </a:r>
            <a:r>
              <a:rPr lang="en-US" altLang="ja-JP" sz="1400" u="sng" dirty="0" err="1">
                <a:solidFill>
                  <a:schemeClr val="bg2"/>
                </a:solidFill>
              </a:rPr>
              <a:t>www.opendata.gr.jp</a:t>
            </a:r>
            <a:r>
              <a:rPr lang="en-US" altLang="ja-JP" sz="1400" u="sng" dirty="0">
                <a:solidFill>
                  <a:schemeClr val="bg2"/>
                </a:solidFill>
              </a:rPr>
              <a:t>/</a:t>
            </a:r>
            <a:r>
              <a:rPr lang="en-US" altLang="ja-JP" sz="1400" u="sng" dirty="0" err="1">
                <a:solidFill>
                  <a:schemeClr val="bg2"/>
                </a:solidFill>
              </a:rPr>
              <a:t>2013contest</a:t>
            </a:r>
            <a:r>
              <a:rPr lang="en-US" altLang="ja-JP" sz="1400" u="sng" dirty="0">
                <a:solidFill>
                  <a:schemeClr val="bg2"/>
                </a:solidFill>
              </a:rPr>
              <a:t>/</a:t>
            </a:r>
            <a:r>
              <a:rPr lang="ja-JP" altLang="en-US" sz="1400" u="sng" dirty="0" smtClean="0">
                <a:solidFill>
                  <a:schemeClr val="bg2"/>
                </a:solidFill>
              </a:rPr>
              <a:t>）</a:t>
            </a:r>
            <a:endParaRPr lang="en-US" altLang="ja-JP" sz="1400" u="sng" dirty="0" smtClean="0">
              <a:solidFill>
                <a:schemeClr val="bg2"/>
              </a:solidFill>
            </a:endParaRPr>
          </a:p>
          <a:p>
            <a:pPr algn="l">
              <a:lnSpc>
                <a:spcPts val="1500"/>
              </a:lnSpc>
            </a:pPr>
            <a:r>
              <a:rPr lang="ja-JP" altLang="en-US" sz="1400" dirty="0">
                <a:solidFill>
                  <a:schemeClr val="bg2"/>
                </a:solidFill>
              </a:rPr>
              <a:t>今年度、総務省で実施中の７つの実証実験で提供されるオープンデータ等を活用した、アプリケーション開発コンテスト</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主催：</a:t>
            </a:r>
            <a:r>
              <a:rPr lang="ja-JP" altLang="en-US" sz="1400" dirty="0">
                <a:solidFill>
                  <a:schemeClr val="bg2"/>
                </a:solidFill>
              </a:rPr>
              <a:t>　</a:t>
            </a:r>
            <a:r>
              <a:rPr lang="ja-JP" altLang="en-US" sz="1400" dirty="0" smtClean="0">
                <a:solidFill>
                  <a:schemeClr val="bg2"/>
                </a:solidFill>
              </a:rPr>
              <a:t>　総務省、オープンデータ流通推進コンソーシアム</a:t>
            </a:r>
            <a:endParaRPr lang="en-US" altLang="ja-JP" sz="1400" dirty="0" smtClean="0">
              <a:solidFill>
                <a:schemeClr val="bg2"/>
              </a:solidFill>
            </a:endParaRPr>
          </a:p>
          <a:p>
            <a:pPr marL="285750" indent="76200" algn="l">
              <a:lnSpc>
                <a:spcPts val="1500"/>
              </a:lnSpc>
              <a:buFont typeface="Wingdings" panose="05000000000000000000" pitchFamily="2" charset="2"/>
              <a:buChar char="Ø"/>
            </a:pPr>
            <a:r>
              <a:rPr lang="ja-JP" altLang="en-US" sz="1400" dirty="0" smtClean="0">
                <a:solidFill>
                  <a:schemeClr val="bg2"/>
                </a:solidFill>
              </a:rPr>
              <a:t>各賞：　</a:t>
            </a:r>
            <a:r>
              <a:rPr lang="ja-JP" altLang="en-US" sz="1400" dirty="0">
                <a:solidFill>
                  <a:schemeClr val="bg2"/>
                </a:solidFill>
              </a:rPr>
              <a:t>　最優秀賞（１点</a:t>
            </a:r>
            <a:r>
              <a:rPr lang="ja-JP" altLang="en-US" sz="1400" dirty="0" smtClean="0">
                <a:solidFill>
                  <a:schemeClr val="bg2"/>
                </a:solidFill>
              </a:rPr>
              <a:t>）</a:t>
            </a:r>
            <a:r>
              <a:rPr lang="ja-JP" altLang="en-US" sz="1400" dirty="0">
                <a:solidFill>
                  <a:schemeClr val="bg2"/>
                </a:solidFill>
              </a:rPr>
              <a:t>	賞状と副賞（</a:t>
            </a:r>
            <a:r>
              <a:rPr lang="en-US" altLang="ja-JP" sz="1400" dirty="0">
                <a:solidFill>
                  <a:schemeClr val="bg2"/>
                </a:solidFill>
              </a:rPr>
              <a:t>30</a:t>
            </a:r>
            <a:r>
              <a:rPr lang="ja-JP" altLang="en-US" sz="1400" dirty="0">
                <a:solidFill>
                  <a:schemeClr val="bg2"/>
                </a:solidFill>
              </a:rPr>
              <a:t>万円分の商品券）</a:t>
            </a:r>
          </a:p>
          <a:p>
            <a:pPr marL="285750" algn="l">
              <a:lnSpc>
                <a:spcPts val="1500"/>
              </a:lnSpc>
            </a:pPr>
            <a:r>
              <a:rPr lang="ja-JP" altLang="en-US" sz="1400" dirty="0" smtClean="0">
                <a:solidFill>
                  <a:schemeClr val="bg2"/>
                </a:solidFill>
              </a:rPr>
              <a:t>　　　　　　　優秀</a:t>
            </a:r>
            <a:r>
              <a:rPr lang="ja-JP" altLang="en-US" sz="1400" dirty="0">
                <a:solidFill>
                  <a:schemeClr val="bg2"/>
                </a:solidFill>
              </a:rPr>
              <a:t>賞（１点</a:t>
            </a:r>
            <a:r>
              <a:rPr lang="ja-JP" altLang="en-US" sz="1400" dirty="0" smtClean="0">
                <a:solidFill>
                  <a:schemeClr val="bg2"/>
                </a:solidFill>
              </a:rPr>
              <a:t>）</a:t>
            </a:r>
            <a:r>
              <a:rPr lang="ja-JP" altLang="en-US" sz="1400" dirty="0">
                <a:solidFill>
                  <a:schemeClr val="bg2"/>
                </a:solidFill>
              </a:rPr>
              <a:t>	賞状と副賞（</a:t>
            </a:r>
            <a:r>
              <a:rPr lang="en-US" altLang="ja-JP" sz="1400" dirty="0">
                <a:solidFill>
                  <a:schemeClr val="bg2"/>
                </a:solidFill>
              </a:rPr>
              <a:t>20</a:t>
            </a:r>
            <a:r>
              <a:rPr lang="ja-JP" altLang="en-US" sz="1400" dirty="0">
                <a:solidFill>
                  <a:schemeClr val="bg2"/>
                </a:solidFill>
              </a:rPr>
              <a:t>万円分の商品券）</a:t>
            </a:r>
          </a:p>
          <a:p>
            <a:pPr marL="285750" algn="l">
              <a:lnSpc>
                <a:spcPts val="1500"/>
              </a:lnSpc>
            </a:pPr>
            <a:r>
              <a:rPr lang="ja-JP" altLang="en-US" sz="1400" dirty="0" smtClean="0">
                <a:solidFill>
                  <a:schemeClr val="bg2"/>
                </a:solidFill>
              </a:rPr>
              <a:t>　　　　　　　佳作</a:t>
            </a:r>
            <a:r>
              <a:rPr lang="ja-JP" altLang="en-US" sz="1400" dirty="0">
                <a:solidFill>
                  <a:schemeClr val="bg2"/>
                </a:solidFill>
              </a:rPr>
              <a:t>（１点</a:t>
            </a:r>
            <a:r>
              <a:rPr lang="ja-JP" altLang="en-US" sz="1400" dirty="0" smtClean="0">
                <a:solidFill>
                  <a:schemeClr val="bg2"/>
                </a:solidFill>
              </a:rPr>
              <a:t>）</a:t>
            </a:r>
            <a:r>
              <a:rPr lang="ja-JP" altLang="en-US" sz="1400" dirty="0">
                <a:solidFill>
                  <a:schemeClr val="bg2"/>
                </a:solidFill>
              </a:rPr>
              <a:t>	賞状と副賞（</a:t>
            </a:r>
            <a:r>
              <a:rPr lang="en-US" altLang="ja-JP" sz="1400" dirty="0">
                <a:solidFill>
                  <a:schemeClr val="bg2"/>
                </a:solidFill>
              </a:rPr>
              <a:t>10</a:t>
            </a:r>
            <a:r>
              <a:rPr lang="ja-JP" altLang="en-US" sz="1400" dirty="0">
                <a:solidFill>
                  <a:schemeClr val="bg2"/>
                </a:solidFill>
              </a:rPr>
              <a:t>万円分の商品券）</a:t>
            </a:r>
          </a:p>
          <a:p>
            <a:pPr marL="285750" algn="l">
              <a:lnSpc>
                <a:spcPts val="1500"/>
              </a:lnSpc>
            </a:pPr>
            <a:r>
              <a:rPr lang="ja-JP" altLang="en-US" sz="1400" dirty="0" smtClean="0">
                <a:solidFill>
                  <a:schemeClr val="bg2"/>
                </a:solidFill>
              </a:rPr>
              <a:t>　　　　　　　各実証</a:t>
            </a:r>
            <a:r>
              <a:rPr lang="ja-JP" altLang="en-US" sz="1400" dirty="0">
                <a:solidFill>
                  <a:schemeClr val="bg2"/>
                </a:solidFill>
              </a:rPr>
              <a:t>実験賞（７点）	賞状と副賞（</a:t>
            </a:r>
            <a:r>
              <a:rPr lang="en-US" altLang="ja-JP" sz="1400" dirty="0">
                <a:solidFill>
                  <a:schemeClr val="bg2"/>
                </a:solidFill>
              </a:rPr>
              <a:t>5</a:t>
            </a:r>
            <a:r>
              <a:rPr lang="ja-JP" altLang="en-US" sz="1400" dirty="0">
                <a:solidFill>
                  <a:schemeClr val="bg2"/>
                </a:solidFill>
              </a:rPr>
              <a:t>万円分の商品券）</a:t>
            </a:r>
          </a:p>
          <a:p>
            <a:pPr marL="285750" indent="76200" algn="l">
              <a:lnSpc>
                <a:spcPts val="1500"/>
              </a:lnSpc>
              <a:buFont typeface="Wingdings" panose="05000000000000000000" pitchFamily="2" charset="2"/>
              <a:buChar char="Ø"/>
            </a:pPr>
            <a:endParaRPr lang="en-US" altLang="ja-JP" sz="1400" u="sng" dirty="0" smtClean="0">
              <a:solidFill>
                <a:schemeClr val="bg2"/>
              </a:solidFill>
            </a:endParaRPr>
          </a:p>
          <a:p>
            <a:pPr algn="l">
              <a:lnSpc>
                <a:spcPts val="1500"/>
              </a:lnSpc>
            </a:pPr>
            <a:r>
              <a:rPr lang="ja-JP" altLang="en-US" sz="1400" u="sng" dirty="0" smtClean="0">
                <a:solidFill>
                  <a:schemeClr val="bg2"/>
                </a:solidFill>
              </a:rPr>
              <a:t>（２）スケジュール</a:t>
            </a:r>
            <a:endParaRPr lang="en-US" altLang="ja-JP" sz="1400" u="sng" dirty="0" smtClean="0">
              <a:solidFill>
                <a:schemeClr val="bg2"/>
              </a:solidFill>
            </a:endParaRPr>
          </a:p>
          <a:p>
            <a:pPr lvl="1" algn="l">
              <a:lnSpc>
                <a:spcPts val="1500"/>
              </a:lnSpc>
            </a:pPr>
            <a:r>
              <a:rPr lang="en-US" altLang="ja-JP" sz="1400" dirty="0">
                <a:solidFill>
                  <a:schemeClr val="bg2"/>
                </a:solidFill>
              </a:rPr>
              <a:t>2013</a:t>
            </a:r>
            <a:r>
              <a:rPr lang="ja-JP" altLang="en-US" sz="1400" dirty="0">
                <a:solidFill>
                  <a:schemeClr val="bg2"/>
                </a:solidFill>
              </a:rPr>
              <a:t>年</a:t>
            </a:r>
            <a:r>
              <a:rPr lang="en-US" altLang="ja-JP" sz="1400" dirty="0">
                <a:solidFill>
                  <a:schemeClr val="bg2"/>
                </a:solidFill>
              </a:rPr>
              <a:t>11</a:t>
            </a:r>
            <a:r>
              <a:rPr lang="ja-JP" altLang="en-US" sz="1400" dirty="0">
                <a:solidFill>
                  <a:schemeClr val="bg2"/>
                </a:solidFill>
              </a:rPr>
              <a:t>月</a:t>
            </a:r>
            <a:r>
              <a:rPr lang="en-US" altLang="ja-JP" sz="1400" dirty="0">
                <a:solidFill>
                  <a:schemeClr val="bg2"/>
                </a:solidFill>
              </a:rPr>
              <a:t>28</a:t>
            </a:r>
            <a:r>
              <a:rPr lang="ja-JP" altLang="en-US" sz="1400" dirty="0">
                <a:solidFill>
                  <a:schemeClr val="bg2"/>
                </a:solidFill>
              </a:rPr>
              <a:t>日（木）：告知</a:t>
            </a:r>
            <a:r>
              <a:rPr lang="ja-JP" altLang="en-US" sz="1400" dirty="0" smtClean="0">
                <a:solidFill>
                  <a:schemeClr val="bg2"/>
                </a:solidFill>
              </a:rPr>
              <a:t>開始</a:t>
            </a:r>
            <a:endParaRPr lang="ja-JP" altLang="en-US" sz="1400" dirty="0">
              <a:solidFill>
                <a:schemeClr val="bg2"/>
              </a:solidFill>
            </a:endParaRPr>
          </a:p>
          <a:p>
            <a:pPr lvl="1" algn="l">
              <a:lnSpc>
                <a:spcPts val="1500"/>
              </a:lnSpc>
            </a:pPr>
            <a:r>
              <a:rPr lang="en-US" altLang="ja-JP" sz="1400" dirty="0">
                <a:solidFill>
                  <a:schemeClr val="bg2"/>
                </a:solidFill>
              </a:rPr>
              <a:t>2014</a:t>
            </a:r>
            <a:r>
              <a:rPr lang="ja-JP" altLang="en-US" sz="1400" dirty="0">
                <a:solidFill>
                  <a:schemeClr val="bg2"/>
                </a:solidFill>
              </a:rPr>
              <a:t>年</a:t>
            </a:r>
            <a:r>
              <a:rPr lang="en-US" altLang="ja-JP" sz="1400" dirty="0">
                <a:solidFill>
                  <a:schemeClr val="bg2"/>
                </a:solidFill>
              </a:rPr>
              <a:t>1</a:t>
            </a:r>
            <a:r>
              <a:rPr lang="ja-JP" altLang="en-US" sz="1400" dirty="0">
                <a:solidFill>
                  <a:schemeClr val="bg2"/>
                </a:solidFill>
              </a:rPr>
              <a:t>月上旬～下旬　：開発者サイト公開、データ提供開始</a:t>
            </a:r>
          </a:p>
          <a:p>
            <a:pPr lvl="1" algn="l">
              <a:lnSpc>
                <a:spcPts val="1500"/>
              </a:lnSpc>
            </a:pPr>
            <a:r>
              <a:rPr lang="en-US" altLang="ja-JP" sz="1400" dirty="0">
                <a:solidFill>
                  <a:schemeClr val="bg2"/>
                </a:solidFill>
              </a:rPr>
              <a:t>2014</a:t>
            </a:r>
            <a:r>
              <a:rPr lang="ja-JP" altLang="en-US" sz="1400" dirty="0">
                <a:solidFill>
                  <a:schemeClr val="bg2"/>
                </a:solidFill>
              </a:rPr>
              <a:t>年</a:t>
            </a:r>
            <a:r>
              <a:rPr lang="en-US" altLang="ja-JP" sz="1400" dirty="0">
                <a:solidFill>
                  <a:schemeClr val="bg2"/>
                </a:solidFill>
              </a:rPr>
              <a:t>2</a:t>
            </a:r>
            <a:r>
              <a:rPr lang="ja-JP" altLang="en-US" sz="1400" dirty="0">
                <a:solidFill>
                  <a:schemeClr val="bg2"/>
                </a:solidFill>
              </a:rPr>
              <a:t>月</a:t>
            </a:r>
            <a:r>
              <a:rPr lang="en-US" altLang="ja-JP" sz="1400" dirty="0">
                <a:solidFill>
                  <a:schemeClr val="bg2"/>
                </a:solidFill>
              </a:rPr>
              <a:t>3</a:t>
            </a:r>
            <a:r>
              <a:rPr lang="ja-JP" altLang="en-US" sz="1400" dirty="0">
                <a:solidFill>
                  <a:schemeClr val="bg2"/>
                </a:solidFill>
              </a:rPr>
              <a:t>日（月）：応募受付開始</a:t>
            </a:r>
          </a:p>
          <a:p>
            <a:pPr lvl="1" algn="l">
              <a:lnSpc>
                <a:spcPts val="1500"/>
              </a:lnSpc>
            </a:pPr>
            <a:r>
              <a:rPr lang="en-US" altLang="ja-JP" sz="1400" dirty="0">
                <a:solidFill>
                  <a:schemeClr val="bg2"/>
                </a:solidFill>
              </a:rPr>
              <a:t>2014</a:t>
            </a:r>
            <a:r>
              <a:rPr lang="ja-JP" altLang="en-US" sz="1400" dirty="0">
                <a:solidFill>
                  <a:schemeClr val="bg2"/>
                </a:solidFill>
              </a:rPr>
              <a:t>年</a:t>
            </a:r>
            <a:r>
              <a:rPr lang="en-US" altLang="ja-JP" sz="1400" dirty="0">
                <a:solidFill>
                  <a:schemeClr val="bg2"/>
                </a:solidFill>
              </a:rPr>
              <a:t>2</a:t>
            </a:r>
            <a:r>
              <a:rPr lang="ja-JP" altLang="en-US" sz="1400" dirty="0">
                <a:solidFill>
                  <a:schemeClr val="bg2"/>
                </a:solidFill>
              </a:rPr>
              <a:t>月</a:t>
            </a:r>
            <a:r>
              <a:rPr lang="en-US" altLang="ja-JP" sz="1400" dirty="0">
                <a:solidFill>
                  <a:schemeClr val="bg2"/>
                </a:solidFill>
              </a:rPr>
              <a:t>17</a:t>
            </a:r>
            <a:r>
              <a:rPr lang="ja-JP" altLang="en-US" sz="1400" dirty="0">
                <a:solidFill>
                  <a:schemeClr val="bg2"/>
                </a:solidFill>
              </a:rPr>
              <a:t>日（月）：応募受付締切</a:t>
            </a:r>
          </a:p>
          <a:p>
            <a:pPr lvl="1" algn="l">
              <a:lnSpc>
                <a:spcPts val="1500"/>
              </a:lnSpc>
            </a:pPr>
            <a:r>
              <a:rPr lang="en-US" altLang="ja-JP" sz="1400" dirty="0">
                <a:solidFill>
                  <a:schemeClr val="bg2"/>
                </a:solidFill>
              </a:rPr>
              <a:t>2014</a:t>
            </a:r>
            <a:r>
              <a:rPr lang="ja-JP" altLang="en-US" sz="1400" dirty="0">
                <a:solidFill>
                  <a:schemeClr val="bg2"/>
                </a:solidFill>
              </a:rPr>
              <a:t>年</a:t>
            </a:r>
            <a:r>
              <a:rPr lang="en-US" altLang="ja-JP" sz="1400" dirty="0">
                <a:solidFill>
                  <a:schemeClr val="bg2"/>
                </a:solidFill>
              </a:rPr>
              <a:t>2</a:t>
            </a:r>
            <a:r>
              <a:rPr lang="ja-JP" altLang="en-US" sz="1400" dirty="0">
                <a:solidFill>
                  <a:schemeClr val="bg2"/>
                </a:solidFill>
              </a:rPr>
              <a:t>月</a:t>
            </a:r>
            <a:r>
              <a:rPr lang="en-US" altLang="ja-JP" sz="1400" dirty="0">
                <a:solidFill>
                  <a:schemeClr val="bg2"/>
                </a:solidFill>
              </a:rPr>
              <a:t>17</a:t>
            </a:r>
            <a:r>
              <a:rPr lang="ja-JP" altLang="en-US" sz="1400" dirty="0">
                <a:solidFill>
                  <a:schemeClr val="bg2"/>
                </a:solidFill>
              </a:rPr>
              <a:t>日（月）～</a:t>
            </a:r>
            <a:r>
              <a:rPr lang="en-US" altLang="ja-JP" sz="1400" dirty="0">
                <a:solidFill>
                  <a:schemeClr val="bg2"/>
                </a:solidFill>
              </a:rPr>
              <a:t>2</a:t>
            </a:r>
            <a:r>
              <a:rPr lang="ja-JP" altLang="en-US" sz="1400" dirty="0">
                <a:solidFill>
                  <a:schemeClr val="bg2"/>
                </a:solidFill>
              </a:rPr>
              <a:t>月</a:t>
            </a:r>
            <a:r>
              <a:rPr lang="en-US" altLang="ja-JP" sz="1400" dirty="0">
                <a:solidFill>
                  <a:schemeClr val="bg2"/>
                </a:solidFill>
              </a:rPr>
              <a:t>28</a:t>
            </a:r>
            <a:r>
              <a:rPr lang="ja-JP" altLang="en-US" sz="1400" dirty="0">
                <a:solidFill>
                  <a:schemeClr val="bg2"/>
                </a:solidFill>
              </a:rPr>
              <a:t>日（金）：利活用・普及委員会委員による審査</a:t>
            </a:r>
          </a:p>
          <a:p>
            <a:pPr lvl="1" algn="l">
              <a:lnSpc>
                <a:spcPts val="1500"/>
              </a:lnSpc>
            </a:pPr>
            <a:r>
              <a:rPr lang="en-US" altLang="ja-JP" sz="1400" dirty="0">
                <a:solidFill>
                  <a:schemeClr val="bg2"/>
                </a:solidFill>
              </a:rPr>
              <a:t>2014</a:t>
            </a:r>
            <a:r>
              <a:rPr lang="ja-JP" altLang="en-US" sz="1400" dirty="0">
                <a:solidFill>
                  <a:schemeClr val="bg2"/>
                </a:solidFill>
              </a:rPr>
              <a:t>年</a:t>
            </a:r>
            <a:r>
              <a:rPr lang="en-US" altLang="ja-JP" sz="1400" dirty="0">
                <a:solidFill>
                  <a:schemeClr val="bg2"/>
                </a:solidFill>
              </a:rPr>
              <a:t>2</a:t>
            </a:r>
            <a:r>
              <a:rPr lang="ja-JP" altLang="en-US" sz="1400" dirty="0">
                <a:solidFill>
                  <a:schemeClr val="bg2"/>
                </a:solidFill>
              </a:rPr>
              <a:t>月</a:t>
            </a:r>
            <a:r>
              <a:rPr lang="en-US" altLang="ja-JP" sz="1400" dirty="0">
                <a:solidFill>
                  <a:schemeClr val="bg2"/>
                </a:solidFill>
              </a:rPr>
              <a:t>28</a:t>
            </a:r>
            <a:r>
              <a:rPr lang="ja-JP" altLang="en-US" sz="1400" dirty="0">
                <a:solidFill>
                  <a:schemeClr val="bg2"/>
                </a:solidFill>
              </a:rPr>
              <a:t>日（金）：受賞者決定・連絡</a:t>
            </a:r>
          </a:p>
          <a:p>
            <a:pPr lvl="1" algn="l">
              <a:lnSpc>
                <a:spcPts val="1500"/>
              </a:lnSpc>
            </a:pPr>
            <a:r>
              <a:rPr lang="en-US" altLang="ja-JP" sz="1400" dirty="0">
                <a:solidFill>
                  <a:schemeClr val="bg2"/>
                </a:solidFill>
              </a:rPr>
              <a:t>2014</a:t>
            </a:r>
            <a:r>
              <a:rPr lang="ja-JP" altLang="en-US" sz="1400" dirty="0">
                <a:solidFill>
                  <a:schemeClr val="bg2"/>
                </a:solidFill>
              </a:rPr>
              <a:t>年</a:t>
            </a:r>
            <a:r>
              <a:rPr lang="en-US" altLang="ja-JP" sz="1400" dirty="0">
                <a:solidFill>
                  <a:schemeClr val="bg2"/>
                </a:solidFill>
              </a:rPr>
              <a:t>3</a:t>
            </a:r>
            <a:r>
              <a:rPr lang="ja-JP" altLang="en-US" sz="1400" dirty="0">
                <a:solidFill>
                  <a:schemeClr val="bg2"/>
                </a:solidFill>
              </a:rPr>
              <a:t>月</a:t>
            </a:r>
            <a:r>
              <a:rPr lang="en-US" altLang="ja-JP" sz="1400" dirty="0">
                <a:solidFill>
                  <a:schemeClr val="bg2"/>
                </a:solidFill>
              </a:rPr>
              <a:t>13</a:t>
            </a:r>
            <a:r>
              <a:rPr lang="ja-JP" altLang="en-US" sz="1400" dirty="0">
                <a:solidFill>
                  <a:schemeClr val="bg2"/>
                </a:solidFill>
              </a:rPr>
              <a:t>日（木）</a:t>
            </a:r>
            <a:r>
              <a:rPr lang="en-US" altLang="ja-JP" sz="1400" dirty="0">
                <a:solidFill>
                  <a:schemeClr val="bg2"/>
                </a:solidFill>
              </a:rPr>
              <a:t>10:00</a:t>
            </a:r>
            <a:r>
              <a:rPr lang="ja-JP" altLang="en-US" sz="1400" dirty="0">
                <a:solidFill>
                  <a:schemeClr val="bg2"/>
                </a:solidFill>
              </a:rPr>
              <a:t>～</a:t>
            </a:r>
            <a:r>
              <a:rPr lang="en-US" altLang="ja-JP" sz="1400" dirty="0">
                <a:solidFill>
                  <a:schemeClr val="bg2"/>
                </a:solidFill>
              </a:rPr>
              <a:t>12:00</a:t>
            </a:r>
            <a:r>
              <a:rPr lang="ja-JP" altLang="en-US" sz="1400" dirty="0">
                <a:solidFill>
                  <a:schemeClr val="bg2"/>
                </a:solidFill>
              </a:rPr>
              <a:t>　第</a:t>
            </a:r>
            <a:r>
              <a:rPr lang="en-US" altLang="ja-JP" sz="1400" dirty="0">
                <a:solidFill>
                  <a:schemeClr val="bg2"/>
                </a:solidFill>
              </a:rPr>
              <a:t>4</a:t>
            </a:r>
            <a:r>
              <a:rPr lang="ja-JP" altLang="en-US" sz="1400" dirty="0">
                <a:solidFill>
                  <a:schemeClr val="bg2"/>
                </a:solidFill>
              </a:rPr>
              <a:t>回利活用・普及委員会：表彰式</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9184" y="3501008"/>
            <a:ext cx="3168352" cy="300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552991"/>
      </p:ext>
    </p:extLst>
  </p:cSld>
  <p:clrMapOvr>
    <a:masterClrMapping/>
  </p:clrMapOvr>
</p:sld>
</file>

<file path=ppt/theme/theme1.xml><?xml version="1.0" encoding="utf-8"?>
<a:theme xmlns:a="http://schemas.openxmlformats.org/drawingml/2006/main" name="SUP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2203</Words>
  <Application>Microsoft Office PowerPoint</Application>
  <PresentationFormat>A4 210 x 297 mm</PresentationFormat>
  <Paragraphs>347</Paragraphs>
  <Slides>21</Slides>
  <Notes>0</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SUPERP</vt:lpstr>
      <vt:lpstr>オープンデータ流通推進コンソーシアム 25年度利活用・普及委員会 実施報告（第1回・第2回）</vt:lpstr>
      <vt:lpstr>利活用・普及委員会　第1回実施概要紹介</vt:lpstr>
      <vt:lpstr>利活用・普及委員会　本年度実施内容</vt:lpstr>
      <vt:lpstr>利活用・普及委員会　本年度実施内容</vt:lpstr>
      <vt:lpstr>利活用・普及委員会　本年度実施内容</vt:lpstr>
      <vt:lpstr>利活用・普及委員会　分科会活動計画</vt:lpstr>
      <vt:lpstr>利活用・普及委員会　第2回実施概要紹介</vt:lpstr>
      <vt:lpstr>関連イベント紹介</vt:lpstr>
      <vt:lpstr>関連イベント紹介</vt:lpstr>
      <vt:lpstr>自治体分科会について</vt:lpstr>
      <vt:lpstr>自治体分科会について</vt:lpstr>
      <vt:lpstr>自治体分科会について</vt:lpstr>
      <vt:lpstr>自治体分科会について</vt:lpstr>
      <vt:lpstr>（参考）各府省今年度事業</vt:lpstr>
      <vt:lpstr>（参考）世界のオープンデータ動向 世界のオープンデータ動向と日本の位置　OKConとIGFからの考察（国際大学GLOCOM渡辺智暁様）</vt:lpstr>
      <vt:lpstr>（参考）世界のオープンデータ動向 世界のオープンデータ動向と日本の位置　OKConとIGFからの考察（国際大学GLOCOM渡辺智暁様）</vt:lpstr>
      <vt:lpstr>（参考）会員からの情報提供</vt:lpstr>
      <vt:lpstr>（参考）会員からの情報提供</vt:lpstr>
      <vt:lpstr>（参考）会員からの情報提供</vt:lpstr>
      <vt:lpstr>（参考）会員からの情報提供</vt:lpstr>
      <vt:lpstr>PowerPoint プレゼンテーション</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2013-01-10T00:12:03Z</dcterms:created>
  <dcterms:modified xsi:type="dcterms:W3CDTF">2013-11-28T10:41:56Z</dcterms:modified>
</cp:coreProperties>
</file>