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5"/>
  </p:notesMasterIdLst>
  <p:sldIdLst>
    <p:sldId id="416" r:id="rId2"/>
    <p:sldId id="506" r:id="rId3"/>
    <p:sldId id="505" r:id="rId4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ユーザー" initials="井上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CC"/>
    <a:srgbClr val="FFFF66"/>
    <a:srgbClr val="FFFF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19" autoAdjust="0"/>
    <p:restoredTop sz="92639" autoAdjust="0"/>
  </p:normalViewPr>
  <p:slideViewPr>
    <p:cSldViewPr snapToGrid="0">
      <p:cViewPr varScale="1">
        <p:scale>
          <a:sx n="96" d="100"/>
          <a:sy n="96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E374AD1-7524-4A65-A188-6976E3A41289}" type="datetimeFigureOut">
              <a:rPr lang="ja-JP" altLang="en-US"/>
              <a:pPr>
                <a:defRPr/>
              </a:pPr>
              <a:t>2014/5/27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A0B6AAA-1AEB-4CEA-ACE1-3B89FD51BB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983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7"/>
          <p:cNvSpPr/>
          <p:nvPr userDrawn="1"/>
        </p:nvSpPr>
        <p:spPr>
          <a:xfrm>
            <a:off x="904875" y="1919288"/>
            <a:ext cx="7875588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19"/>
          <p:cNvSpPr/>
          <p:nvPr userDrawn="1"/>
        </p:nvSpPr>
        <p:spPr>
          <a:xfrm>
            <a:off x="904875" y="1919288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6" name="グループ化 23"/>
          <p:cNvGrpSpPr>
            <a:grpSpLocks/>
          </p:cNvGrpSpPr>
          <p:nvPr userDrawn="1"/>
        </p:nvGrpSpPr>
        <p:grpSpPr bwMode="auto">
          <a:xfrm>
            <a:off x="179388" y="6597650"/>
            <a:ext cx="8890000" cy="0"/>
            <a:chOff x="179512" y="6525344"/>
            <a:chExt cx="8890035" cy="0"/>
          </a:xfrm>
        </p:grpSpPr>
        <p:cxnSp>
          <p:nvCxnSpPr>
            <p:cNvPr id="7" name="直線コネクタ 24"/>
            <p:cNvCxnSpPr/>
            <p:nvPr/>
          </p:nvCxnSpPr>
          <p:spPr>
            <a:xfrm>
              <a:off x="179512" y="6525344"/>
              <a:ext cx="8208994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25"/>
            <p:cNvCxnSpPr/>
            <p:nvPr/>
          </p:nvCxnSpPr>
          <p:spPr>
            <a:xfrm>
              <a:off x="8475820" y="6525344"/>
              <a:ext cx="15240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26"/>
            <p:cNvCxnSpPr/>
            <p:nvPr/>
          </p:nvCxnSpPr>
          <p:spPr>
            <a:xfrm>
              <a:off x="8704421" y="6525344"/>
              <a:ext cx="152401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29"/>
            <p:cNvCxnSpPr/>
            <p:nvPr/>
          </p:nvCxnSpPr>
          <p:spPr>
            <a:xfrm>
              <a:off x="8917146" y="6525344"/>
              <a:ext cx="152401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5288" y="5013325"/>
            <a:ext cx="3240087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タイトル 7"/>
          <p:cNvSpPr>
            <a:spLocks noGrp="1"/>
          </p:cNvSpPr>
          <p:nvPr>
            <p:ph type="ctrTitle"/>
          </p:nvPr>
        </p:nvSpPr>
        <p:spPr>
          <a:xfrm>
            <a:off x="1219200" y="2157214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1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44008" y="4267200"/>
            <a:ext cx="3528392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12" name="スライド番号プレースホルダー 28"/>
          <p:cNvSpPr>
            <a:spLocks noGrp="1"/>
          </p:cNvSpPr>
          <p:nvPr>
            <p:ph type="sldNum" sz="quarter" idx="10"/>
          </p:nvPr>
        </p:nvSpPr>
        <p:spPr>
          <a:xfrm>
            <a:off x="4000500" y="6597650"/>
            <a:ext cx="1219200" cy="182563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F7767C-FE26-420F-98BF-A3A5CFA0D0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F4C15-C034-4314-9112-D299D62351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5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直線コネクタ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E4FFE-2657-47F4-863B-D1CC317C87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6"/>
          <p:cNvGrpSpPr>
            <a:grpSpLocks/>
          </p:cNvGrpSpPr>
          <p:nvPr userDrawn="1"/>
        </p:nvGrpSpPr>
        <p:grpSpPr bwMode="auto">
          <a:xfrm>
            <a:off x="179388" y="6597650"/>
            <a:ext cx="8890000" cy="0"/>
            <a:chOff x="179512" y="6525344"/>
            <a:chExt cx="8890035" cy="0"/>
          </a:xfrm>
        </p:grpSpPr>
        <p:cxnSp>
          <p:nvCxnSpPr>
            <p:cNvPr id="5" name="直線コネクタ 8"/>
            <p:cNvCxnSpPr/>
            <p:nvPr/>
          </p:nvCxnSpPr>
          <p:spPr>
            <a:xfrm>
              <a:off x="179512" y="6525344"/>
              <a:ext cx="8208994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9"/>
            <p:cNvCxnSpPr/>
            <p:nvPr/>
          </p:nvCxnSpPr>
          <p:spPr>
            <a:xfrm>
              <a:off x="8475820" y="6525344"/>
              <a:ext cx="15240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10"/>
            <p:cNvCxnSpPr/>
            <p:nvPr/>
          </p:nvCxnSpPr>
          <p:spPr>
            <a:xfrm>
              <a:off x="8704421" y="6525344"/>
              <a:ext cx="152401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11"/>
            <p:cNvCxnSpPr/>
            <p:nvPr/>
          </p:nvCxnSpPr>
          <p:spPr>
            <a:xfrm>
              <a:off x="8917146" y="6525344"/>
              <a:ext cx="152401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\\spb-fs\プロジェクト\9210359 津國剛PL\オープンデータコンソーシアム\ロゴ\OPEN DATA\OPEN DATA\OP YOKE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309673"/>
            <a:ext cx="1222612" cy="575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直線コネクタ 19"/>
          <p:cNvCxnSpPr/>
          <p:nvPr userDrawn="1"/>
        </p:nvCxnSpPr>
        <p:spPr>
          <a:xfrm>
            <a:off x="496888" y="680709"/>
            <a:ext cx="8207375" cy="0"/>
          </a:xfrm>
          <a:prstGeom prst="line">
            <a:avLst/>
          </a:prstGeom>
          <a:ln w="539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877"/>
            <a:ext cx="8229600" cy="654943"/>
          </a:xfrm>
        </p:spPr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7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3598863" y="6591300"/>
            <a:ext cx="1981200" cy="366713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C489480-8482-4FE0-A015-CFEEA03935A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614E3-EC9C-401D-B25E-0181BD4EC2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E04EA-D976-49BB-88BC-11887A034D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DB0EC-3C6C-499F-B7FC-40D34E0186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3"/>
          <p:cNvGrpSpPr>
            <a:grpSpLocks/>
          </p:cNvGrpSpPr>
          <p:nvPr userDrawn="1"/>
        </p:nvGrpSpPr>
        <p:grpSpPr bwMode="auto">
          <a:xfrm>
            <a:off x="179388" y="6597650"/>
            <a:ext cx="8890000" cy="0"/>
            <a:chOff x="179512" y="6525344"/>
            <a:chExt cx="8890035" cy="0"/>
          </a:xfrm>
        </p:grpSpPr>
        <p:cxnSp>
          <p:nvCxnSpPr>
            <p:cNvPr id="4" name="直線コネクタ 24"/>
            <p:cNvCxnSpPr/>
            <p:nvPr/>
          </p:nvCxnSpPr>
          <p:spPr>
            <a:xfrm>
              <a:off x="179512" y="6525344"/>
              <a:ext cx="8208994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コネクタ 25"/>
            <p:cNvCxnSpPr/>
            <p:nvPr/>
          </p:nvCxnSpPr>
          <p:spPr>
            <a:xfrm>
              <a:off x="8475820" y="6525344"/>
              <a:ext cx="15240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26"/>
            <p:cNvCxnSpPr/>
            <p:nvPr/>
          </p:nvCxnSpPr>
          <p:spPr>
            <a:xfrm>
              <a:off x="8704421" y="6525344"/>
              <a:ext cx="152401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29"/>
            <p:cNvCxnSpPr/>
            <p:nvPr/>
          </p:nvCxnSpPr>
          <p:spPr>
            <a:xfrm>
              <a:off x="8917146" y="6525344"/>
              <a:ext cx="152401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3" descr="\\spb-fs\プロジェクト\9210359 津國剛PL\オープンデータコンソーシアム\ロゴ\OPEN DATA\OPEN DATA\OP YOKE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6237288"/>
            <a:ext cx="131762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グループ化 6"/>
          <p:cNvGrpSpPr>
            <a:grpSpLocks/>
          </p:cNvGrpSpPr>
          <p:nvPr userDrawn="1"/>
        </p:nvGrpSpPr>
        <p:grpSpPr bwMode="auto">
          <a:xfrm>
            <a:off x="519347" y="3429000"/>
            <a:ext cx="8184915" cy="166955"/>
            <a:chOff x="179512" y="6525344"/>
            <a:chExt cx="8890035" cy="0"/>
          </a:xfrm>
        </p:grpSpPr>
        <p:cxnSp>
          <p:nvCxnSpPr>
            <p:cNvPr id="10" name="直線コネクタ 8"/>
            <p:cNvCxnSpPr/>
            <p:nvPr/>
          </p:nvCxnSpPr>
          <p:spPr>
            <a:xfrm>
              <a:off x="179512" y="6525344"/>
              <a:ext cx="8208821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9"/>
            <p:cNvCxnSpPr/>
            <p:nvPr/>
          </p:nvCxnSpPr>
          <p:spPr>
            <a:xfrm>
              <a:off x="8475863" y="6525344"/>
              <a:ext cx="152227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0"/>
            <p:cNvCxnSpPr/>
            <p:nvPr/>
          </p:nvCxnSpPr>
          <p:spPr>
            <a:xfrm>
              <a:off x="8704203" y="6525344"/>
              <a:ext cx="152227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1"/>
            <p:cNvCxnSpPr/>
            <p:nvPr/>
          </p:nvCxnSpPr>
          <p:spPr>
            <a:xfrm>
              <a:off x="8917320" y="6525344"/>
              <a:ext cx="152227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2492896"/>
            <a:ext cx="7488832" cy="914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4" name="スライド番号プレースホルダー 4"/>
          <p:cNvSpPr>
            <a:spLocks noGrp="1"/>
          </p:cNvSpPr>
          <p:nvPr>
            <p:ph type="sldNum" sz="quarter" idx="10"/>
          </p:nvPr>
        </p:nvSpPr>
        <p:spPr>
          <a:xfrm>
            <a:off x="4173538" y="6592888"/>
            <a:ext cx="758825" cy="3651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F52FA9F6-98CE-4D8B-9188-4B04B5C3FA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3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F02BF-A27D-4507-89DC-5BA8A0B916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直線コネクタ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7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66B34-2950-452F-9FB9-AB9EE4D1A1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正方形/長方形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B22B5-564E-49AF-94E1-EBCE52A844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1027" name="テキスト プレースホルダー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 smtClean="0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B1E81A8-7DC8-4718-AAD2-CE30D12D26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テキスト プレースホルダー 3"/>
          <p:cNvSpPr>
            <a:spLocks noGrp="1"/>
          </p:cNvSpPr>
          <p:nvPr>
            <p:ph type="body" idx="1"/>
          </p:nvPr>
        </p:nvSpPr>
        <p:spPr>
          <a:xfrm>
            <a:off x="3004458" y="3851564"/>
            <a:ext cx="5760692" cy="1143000"/>
          </a:xfrm>
        </p:spPr>
        <p:txBody>
          <a:bodyPr/>
          <a:lstStyle/>
          <a:p>
            <a:pPr eaLnBrk="1" hangingPunct="1"/>
            <a:endParaRPr lang="en-US" altLang="ja-JP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eaLnBrk="1" hangingPunct="1"/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オープンデータ流通推進コンソーシアム</a:t>
            </a:r>
            <a:endParaRPr lang="en-US" altLang="ja-JP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eaLnBrk="1" hangingPunct="1"/>
            <a:r>
              <a:rPr lang="ja-JP" altLang="en-US" dirty="0">
                <a:solidFill>
                  <a:schemeClr val="tx1"/>
                </a:solidFill>
                <a:latin typeface="+mj-ea"/>
                <a:ea typeface="+mj-ea"/>
              </a:rPr>
              <a:t>事務局</a:t>
            </a:r>
            <a:endParaRPr lang="en-US" altLang="ja-JP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2945206" y="1828800"/>
            <a:ext cx="5437932" cy="139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latin typeface="+mj-ea"/>
              </a:rPr>
              <a:t>データガバナンス委員会</a:t>
            </a:r>
            <a:endParaRPr lang="en-US" altLang="ja-JP" sz="2800" dirty="0" smtClean="0">
              <a:latin typeface="+mj-e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latin typeface="+mj-ea"/>
              </a:rPr>
              <a:t>来年度の検討事項（案）</a:t>
            </a:r>
            <a:endParaRPr lang="ja-JP" altLang="en-US" sz="2800" dirty="0">
              <a:latin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931426" y="3667"/>
            <a:ext cx="1212573" cy="40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資料</a:t>
            </a:r>
            <a:r>
              <a:rPr lang="en-US" altLang="ja-JP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5</a:t>
            </a:r>
            <a:r>
              <a:rPr kumimoji="1" lang="en-US" altLang="ja-JP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-4</a:t>
            </a:r>
            <a:endParaRPr kumimoji="1" lang="en-US" altLang="ja-JP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dirty="0">
                <a:latin typeface="+mj-ea"/>
              </a:rPr>
              <a:t>来年度の検討事項（案</a:t>
            </a:r>
            <a:r>
              <a:rPr lang="ja-JP" altLang="en-US" sz="2000" dirty="0" smtClean="0">
                <a:latin typeface="+mj-ea"/>
              </a:rPr>
              <a:t>）①</a:t>
            </a:r>
            <a:endParaRPr kumimoji="1" lang="ja-JP" altLang="en-US" sz="2000" dirty="0">
              <a:latin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598863" y="6601933"/>
            <a:ext cx="1981200" cy="366713"/>
          </a:xfrm>
        </p:spPr>
        <p:txBody>
          <a:bodyPr/>
          <a:lstStyle/>
          <a:p>
            <a:pPr>
              <a:defRPr/>
            </a:pPr>
            <a:fld id="{5C489480-8482-4FE0-A015-CFEEA03935A6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457200" y="1444752"/>
            <a:ext cx="8229600" cy="4864568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1787" indent="-342900"/>
            <a:r>
              <a:rPr lang="en-US" altLang="ja-JP" sz="1800" dirty="0" smtClean="0"/>
              <a:t>CC</a:t>
            </a:r>
            <a:r>
              <a:rPr lang="ja-JP" altLang="en-US" sz="1800" dirty="0" smtClean="0"/>
              <a:t>に関する不明点の検討、</a:t>
            </a:r>
            <a:r>
              <a:rPr lang="en-US" altLang="ja-JP" sz="1800" dirty="0" smtClean="0"/>
              <a:t>CC</a:t>
            </a:r>
            <a:r>
              <a:rPr lang="ja-JP" altLang="en-US" sz="1800" dirty="0" smtClean="0"/>
              <a:t>との連携の強化</a:t>
            </a:r>
          </a:p>
          <a:p>
            <a:pPr marL="698501" lvl="1" indent="-342900"/>
            <a:r>
              <a:rPr lang="en-US" altLang="ja-JP" sz="1800" dirty="0" smtClean="0"/>
              <a:t>CC</a:t>
            </a:r>
            <a:r>
              <a:rPr lang="ja-JP" altLang="en-US" sz="1800" dirty="0" smtClean="0"/>
              <a:t>に対して公式見解を求める作業</a:t>
            </a:r>
          </a:p>
          <a:p>
            <a:pPr marL="331787" indent="-342900"/>
            <a:r>
              <a:rPr lang="ja-JP" altLang="en-US" sz="1800" dirty="0" smtClean="0"/>
              <a:t>政府標準利用規約の見直しに向けた検討</a:t>
            </a:r>
          </a:p>
          <a:p>
            <a:pPr marL="698501" lvl="1" indent="-342900"/>
            <a:r>
              <a:rPr lang="ja-JP" altLang="en-US" sz="1800" dirty="0" smtClean="0"/>
              <a:t>政府標準利用規約で公開されているデータや、別ルールで公開されているデータの整理</a:t>
            </a:r>
          </a:p>
          <a:p>
            <a:pPr marL="698501" lvl="1" indent="-342900"/>
            <a:r>
              <a:rPr lang="ja-JP" altLang="en-US" sz="1800" dirty="0" smtClean="0"/>
              <a:t>公開時の不安とされていた利用が起きているか、海外での「公序良俗」に関わる禁止規定の扱いなどの整理</a:t>
            </a:r>
          </a:p>
          <a:p>
            <a:pPr marL="698501" lvl="1" indent="-342900"/>
            <a:r>
              <a:rPr lang="ja-JP" altLang="en-US" sz="1800" dirty="0" smtClean="0"/>
              <a:t>データ公開者はその後の利用について責任を負わない、ということについての啓発活動（利活用・普及委員会と合同）</a:t>
            </a:r>
            <a:endParaRPr lang="en-US" altLang="ja-JP" sz="1800" dirty="0" smtClean="0"/>
          </a:p>
          <a:p>
            <a:endParaRPr lang="en-US" altLang="ja-JP" sz="1800" dirty="0" smtClean="0"/>
          </a:p>
          <a:p>
            <a:endParaRPr lang="en-US" altLang="ja-JP" sz="1800" dirty="0"/>
          </a:p>
          <a:p>
            <a:r>
              <a:rPr lang="ja-JP" altLang="en-US" sz="1800" dirty="0"/>
              <a:t>民間企業からの要望のとりまとめ</a:t>
            </a:r>
          </a:p>
          <a:p>
            <a:r>
              <a:rPr lang="ja-JP" altLang="en-US" sz="1800" dirty="0"/>
              <a:t>匿名化処理による利用についての</a:t>
            </a:r>
            <a:r>
              <a:rPr lang="ja-JP" altLang="en-US" sz="1800" dirty="0" smtClean="0"/>
              <a:t>検討</a:t>
            </a:r>
            <a:endParaRPr lang="en-US" altLang="ja-JP" sz="1800" dirty="0" smtClean="0"/>
          </a:p>
          <a:p>
            <a:pPr marL="274638" lvl="1" indent="0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/>
              <a:t>高度情報通信ネットワーク社会推進戦略</a:t>
            </a:r>
            <a:r>
              <a:rPr lang="ja-JP" altLang="en-US" sz="1500" dirty="0" smtClean="0"/>
              <a:t>本部パーソナルデータ</a:t>
            </a:r>
            <a:r>
              <a:rPr lang="ja-JP" altLang="en-US" sz="1500" dirty="0"/>
              <a:t>に関する</a:t>
            </a:r>
            <a:r>
              <a:rPr lang="ja-JP" altLang="en-US" sz="1500" dirty="0" smtClean="0"/>
              <a:t>検討会における検討を</a:t>
            </a:r>
            <a:endParaRPr lang="en-US" altLang="ja-JP" sz="1500" dirty="0" smtClean="0"/>
          </a:p>
          <a:p>
            <a:pPr marL="274638" lvl="1" indent="0">
              <a:spcBef>
                <a:spcPts val="0"/>
              </a:spcBef>
              <a:buNone/>
            </a:pPr>
            <a:r>
              <a:rPr lang="ja-JP" altLang="en-US" sz="1500" dirty="0"/>
              <a:t>　 </a:t>
            </a:r>
            <a:r>
              <a:rPr lang="ja-JP" altLang="en-US" sz="1500" dirty="0" smtClean="0"/>
              <a:t>踏まえて実施する</a:t>
            </a:r>
            <a:endParaRPr lang="en-US" altLang="ja-JP" sz="1500" dirty="0" smtClean="0"/>
          </a:p>
        </p:txBody>
      </p:sp>
      <p:sp>
        <p:nvSpPr>
          <p:cNvPr id="14" name="角丸四角形 13"/>
          <p:cNvSpPr/>
          <p:nvPr/>
        </p:nvSpPr>
        <p:spPr>
          <a:xfrm>
            <a:off x="458400" y="1003568"/>
            <a:ext cx="4896544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ガイドのブラッシュアップと周辺作業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458400" y="4618840"/>
            <a:ext cx="4896544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パーソナルデータの利用についての検討</a:t>
            </a:r>
          </a:p>
        </p:txBody>
      </p:sp>
    </p:spTree>
    <p:extLst>
      <p:ext uri="{BB962C8B-B14F-4D97-AF65-F5344CB8AC3E}">
        <p14:creationId xmlns:p14="http://schemas.microsoft.com/office/powerpoint/2010/main" val="312213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000" dirty="0" smtClean="0">
                <a:latin typeface="+mj-ea"/>
              </a:rPr>
              <a:t>来年度の検討事項（案）②</a:t>
            </a:r>
            <a:endParaRPr kumimoji="1" lang="ja-JP" altLang="en-US" sz="2000" dirty="0">
              <a:latin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598863" y="6601933"/>
            <a:ext cx="1981200" cy="366713"/>
          </a:xfrm>
        </p:spPr>
        <p:txBody>
          <a:bodyPr/>
          <a:lstStyle/>
          <a:p>
            <a:pPr>
              <a:defRPr/>
            </a:pPr>
            <a:fld id="{5C489480-8482-4FE0-A015-CFEEA03935A6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57200" y="1340768"/>
            <a:ext cx="8229600" cy="5256584"/>
          </a:xfrm>
          <a:prstGeom prst="rect">
            <a:avLst/>
          </a:prstGeom>
        </p:spPr>
        <p:txBody>
          <a:bodyPr>
            <a:no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1787" indent="-342900"/>
            <a:r>
              <a:rPr lang="ja-JP" altLang="en-US" sz="1800" dirty="0" smtClean="0"/>
              <a:t>情報公開法との関係の整理、地域独自の課題の検討</a:t>
            </a:r>
            <a:endParaRPr lang="en-US" altLang="ja-JP" sz="1800" dirty="0" smtClean="0"/>
          </a:p>
          <a:p>
            <a:pPr marL="331787" indent="-342900"/>
            <a:r>
              <a:rPr lang="ja-JP" altLang="en-US" sz="1800" dirty="0" smtClean="0"/>
              <a:t>（自治体に限らず国も係る部分）オープンデータと、情報公開法・公文書管理法との関係性の整理。情報公開法の開示要件と、オープンデータの利用要件等の整理</a:t>
            </a:r>
            <a:endParaRPr lang="en-US" altLang="ja-JP" sz="1800" dirty="0" smtClean="0"/>
          </a:p>
          <a:p>
            <a:pPr marL="606425" lvl="1" indent="-342900"/>
            <a:endParaRPr lang="en-US" altLang="ja-JP" sz="1800" dirty="0" smtClean="0"/>
          </a:p>
          <a:p>
            <a:pPr marL="606425" lvl="1" indent="-342900"/>
            <a:endParaRPr lang="ja-JP" altLang="en-US" sz="1800" dirty="0" smtClean="0"/>
          </a:p>
          <a:p>
            <a:pPr marL="331787" indent="-342900"/>
            <a:r>
              <a:rPr lang="ja-JP" altLang="en-US" sz="1800" dirty="0" smtClean="0"/>
              <a:t>独立</a:t>
            </a:r>
            <a:r>
              <a:rPr lang="ja-JP" altLang="en-US" sz="1800" dirty="0"/>
              <a:t>行政法人</a:t>
            </a:r>
            <a:r>
              <a:rPr lang="ja-JP" altLang="en-US" sz="1800" dirty="0" smtClean="0"/>
              <a:t>の保有データなど、現在、利用者に費用負担を求めている公共データについて、今後もそれを認めるか</a:t>
            </a:r>
          </a:p>
          <a:p>
            <a:pPr marL="331787" indent="-342900"/>
            <a:r>
              <a:rPr lang="ja-JP" altLang="en-US" sz="1800" dirty="0" smtClean="0"/>
              <a:t>民間と連携して整備し、権利を分担しているようなモデル（地図など）に対する許容をどうするか（オープンにし難いものができてしまう）</a:t>
            </a:r>
          </a:p>
          <a:p>
            <a:pPr marL="331787" indent="-342900"/>
            <a:r>
              <a:rPr lang="ja-JP" altLang="en-US" sz="1800" dirty="0" smtClean="0"/>
              <a:t>財政法上の権利放棄についての検討</a:t>
            </a:r>
            <a:endParaRPr lang="en-US" altLang="ja-JP" sz="1800" dirty="0" smtClean="0"/>
          </a:p>
          <a:p>
            <a:pPr marL="606425" lvl="1" indent="-342900"/>
            <a:endParaRPr lang="en-US" altLang="ja-JP" sz="1800" dirty="0" smtClean="0"/>
          </a:p>
          <a:p>
            <a:pPr marL="606425" lvl="1" indent="-342900"/>
            <a:endParaRPr lang="en-US" altLang="ja-JP" sz="1800" dirty="0" smtClean="0"/>
          </a:p>
          <a:p>
            <a:pPr marL="331787" indent="-342900"/>
            <a:r>
              <a:rPr lang="ja-JP" altLang="en-US" sz="1800" dirty="0" smtClean="0"/>
              <a:t>データ</a:t>
            </a:r>
            <a:r>
              <a:rPr lang="ja-JP" altLang="en-US" sz="1800" dirty="0"/>
              <a:t>の信頼性／保証についての考え方整理</a:t>
            </a:r>
          </a:p>
          <a:p>
            <a:pPr marL="331787" indent="-342900"/>
            <a:r>
              <a:rPr lang="ja-JP" altLang="en-US" sz="1800" dirty="0"/>
              <a:t>データ提供者の責任についての考え方整理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467544" y="908720"/>
            <a:ext cx="4896544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自治体におけるデータ公開時の課題検討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467544" y="2852936"/>
            <a:ext cx="4896544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/>
              <a:t>対価性についての検討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476688" y="5167480"/>
            <a:ext cx="4896544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/>
              <a:t>データの信頼性と責任の範囲</a:t>
            </a:r>
            <a:endParaRPr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752344" y="6233083"/>
            <a:ext cx="62910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1600" dirty="0"/>
              <a:t>※</a:t>
            </a:r>
            <a:r>
              <a:rPr lang="ja-JP" altLang="en-US" sz="1600" dirty="0"/>
              <a:t>実施に当たって</a:t>
            </a:r>
            <a:r>
              <a:rPr lang="ja-JP" altLang="en-US" sz="1600" dirty="0" smtClean="0"/>
              <a:t>は各項目の優先度</a:t>
            </a:r>
            <a:r>
              <a:rPr lang="ja-JP" altLang="en-US" sz="1600" dirty="0"/>
              <a:t>を考えて取捨選択する</a:t>
            </a:r>
          </a:p>
        </p:txBody>
      </p:sp>
    </p:spTree>
    <p:extLst>
      <p:ext uri="{BB962C8B-B14F-4D97-AF65-F5344CB8AC3E}">
        <p14:creationId xmlns:p14="http://schemas.microsoft.com/office/powerpoint/2010/main" val="409357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アーバン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アーバン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15658</TotalTime>
  <Words>363</Words>
  <Application>Microsoft Office PowerPoint</Application>
  <PresentationFormat>画面に合わせる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アース</vt:lpstr>
      <vt:lpstr>PowerPoint プレゼンテーション</vt:lpstr>
      <vt:lpstr>来年度の検討事項（案）①</vt:lpstr>
      <vt:lpstr>来年度の検討事項（案）②</vt:lpstr>
    </vt:vector>
  </TitlesOfParts>
  <Company>SPU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データガバナンス</dc:title>
  <dc:creator>OpenData</dc:creator>
  <cp:lastModifiedBy>MRI</cp:lastModifiedBy>
  <cp:revision>619</cp:revision>
  <cp:lastPrinted>2014-05-27T02:32:16Z</cp:lastPrinted>
  <dcterms:created xsi:type="dcterms:W3CDTF">2012-11-30T13:43:40Z</dcterms:created>
  <dcterms:modified xsi:type="dcterms:W3CDTF">2014-05-27T02:46:28Z</dcterms:modified>
</cp:coreProperties>
</file>