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charts/chart1.xml" ContentType="application/vnd.openxmlformats-officedocument.drawingml.chart+xml"/>
  <Override PartName="/ppt/theme/themeOverride3.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theme/themeOverride4.xml" ContentType="application/vnd.openxmlformats-officedocument.themeOverride+xml"/>
  <Override PartName="/ppt/drawings/drawing2.xml" ContentType="application/vnd.openxmlformats-officedocument.drawingml.chartshapes+xml"/>
  <Override PartName="/ppt/charts/chart3.xml" ContentType="application/vnd.openxmlformats-officedocument.drawingml.chart+xml"/>
  <Override PartName="/ppt/theme/themeOverride5.xml" ContentType="application/vnd.openxmlformats-officedocument.themeOverride+xml"/>
  <Override PartName="/ppt/drawings/drawing3.xml" ContentType="application/vnd.openxmlformats-officedocument.drawingml.chartshapes+xml"/>
  <Override PartName="/ppt/charts/chart4.xml" ContentType="application/vnd.openxmlformats-officedocument.drawingml.chart+xml"/>
  <Override PartName="/ppt/theme/themeOverride6.xml" ContentType="application/vnd.openxmlformats-officedocument.themeOverride+xml"/>
  <Override PartName="/ppt/drawings/drawing4.xml" ContentType="application/vnd.openxmlformats-officedocument.drawingml.chartshapes+xml"/>
  <Override PartName="/ppt/charts/chart5.xml" ContentType="application/vnd.openxmlformats-officedocument.drawingml.chart+xml"/>
  <Override PartName="/ppt/theme/themeOverride7.xml" ContentType="application/vnd.openxmlformats-officedocument.themeOverride+xml"/>
  <Override PartName="/ppt/drawings/drawing5.xml" ContentType="application/vnd.openxmlformats-officedocument.drawingml.chartshapes+xml"/>
  <Override PartName="/ppt/charts/chart6.xml" ContentType="application/vnd.openxmlformats-officedocument.drawingml.chart+xml"/>
  <Override PartName="/ppt/theme/themeOverride8.xml" ContentType="application/vnd.openxmlformats-officedocument.themeOverride+xml"/>
  <Override PartName="/ppt/drawings/drawing6.xml" ContentType="application/vnd.openxmlformats-officedocument.drawingml.chartshapes+xml"/>
  <Override PartName="/ppt/charts/chart7.xml" ContentType="application/vnd.openxmlformats-officedocument.drawingml.chart+xml"/>
  <Override PartName="/ppt/theme/themeOverride9.xml" ContentType="application/vnd.openxmlformats-officedocument.themeOverride+xml"/>
  <Override PartName="/ppt/drawings/drawing7.xml" ContentType="application/vnd.openxmlformats-officedocument.drawingml.chartshapes+xml"/>
  <Override PartName="/ppt/charts/chart8.xml" ContentType="application/vnd.openxmlformats-officedocument.drawingml.chart+xml"/>
  <Override PartName="/ppt/theme/themeOverride10.xml" ContentType="application/vnd.openxmlformats-officedocument.themeOverride+xml"/>
  <Override PartName="/ppt/drawings/drawing8.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15"/>
  </p:notesMasterIdLst>
  <p:sldIdLst>
    <p:sldId id="416" r:id="rId2"/>
    <p:sldId id="483" r:id="rId3"/>
    <p:sldId id="495" r:id="rId4"/>
    <p:sldId id="499" r:id="rId5"/>
    <p:sldId id="500" r:id="rId6"/>
    <p:sldId id="501" r:id="rId7"/>
    <p:sldId id="498" r:id="rId8"/>
    <p:sldId id="502" r:id="rId9"/>
    <p:sldId id="503" r:id="rId10"/>
    <p:sldId id="504" r:id="rId11"/>
    <p:sldId id="489" r:id="rId12"/>
    <p:sldId id="491" r:id="rId13"/>
    <p:sldId id="494" r:id="rId14"/>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ndows ユーザー" initials="井上"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FFCC"/>
    <a:srgbClr val="FFFF66"/>
    <a:srgbClr val="FFFF00"/>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19" autoAdjust="0"/>
    <p:restoredTop sz="92639" autoAdjust="0"/>
  </p:normalViewPr>
  <p:slideViewPr>
    <p:cSldViewPr snapToGrid="0">
      <p:cViewPr>
        <p:scale>
          <a:sx n="100" d="100"/>
          <a:sy n="100" d="100"/>
        </p:scale>
        <p:origin x="-402" y="-47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Spb-fs\&#12503;&#12525;&#12472;&#12455;&#12463;&#12488;\9210359%20&#27941;&#22283;&#21083;PL\P029050%20(ODPC_H25)&#24179;&#25104;25&#24180;&#24230;&#24773;&#22577;&#27969;&#36890;&#36899;&#25658;&#22522;&#30436;&#27083;&#31689;&#20107;&#26989;&#12395;&#12416;&#12369;&#12383;&#12460;&#12496;&#12490;&#12531;&#12473;&#26908;&#35342;&#12301;&#12392;&#26222;&#21450;&#12395;&#21521;&#12369;&#12383;&#35519;&#26619;&#12539;&#21843;&#30330;&#26989;&#21209;\&#12467;&#12531;&#12477;&#12540;&#12471;&#12450;&#12512;&#20316;&#26989;\&#22996;&#21729;&#20250;\&#21033;&#27963;&#29992;&#12539;&#26222;&#21450;&#22996;&#21729;&#20250;\2013&#24180;&#24230;\&#20250;&#21729;&#12450;&#12531;&#12465;&#12540;&#12488;\&#31532;1&#22238;\&#20250;&#21729;&#21521;&#12369;&#12450;&#12531;&#12465;&#12540;&#12488;&#38598;&#35336;&#12471;&#12540;&#12488;(&#38598;&#35336;&#20013;).xlsx" TargetMode="External"/><Relationship Id="rId1" Type="http://schemas.openxmlformats.org/officeDocument/2006/relationships/themeOverride" Target="../theme/themeOverride3.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Spb-fs\&#12503;&#12525;&#12472;&#12455;&#12463;&#12488;\9210359%20&#27941;&#22283;&#21083;PL\P029050%20(ODPC_H25)&#24179;&#25104;25&#24180;&#24230;&#24773;&#22577;&#27969;&#36890;&#36899;&#25658;&#22522;&#30436;&#27083;&#31689;&#20107;&#26989;&#12395;&#12416;&#12369;&#12383;&#12460;&#12496;&#12490;&#12531;&#12473;&#26908;&#35342;&#12301;&#12392;&#26222;&#21450;&#12395;&#21521;&#12369;&#12383;&#35519;&#26619;&#12539;&#21843;&#30330;&#26989;&#21209;\&#12467;&#12531;&#12477;&#12540;&#12471;&#12450;&#12512;&#20316;&#26989;\&#22996;&#21729;&#20250;\&#21033;&#27963;&#29992;&#12539;&#26222;&#21450;&#22996;&#21729;&#20250;\2013&#24180;&#24230;\&#20250;&#21729;&#12450;&#12531;&#12465;&#12540;&#12488;\&#31532;1&#22238;\&#20250;&#21729;&#21521;&#12369;&#12450;&#12531;&#12465;&#12540;&#12488;&#38598;&#35336;&#12471;&#12540;&#12488;(&#38598;&#35336;&#20013;).xlsx" TargetMode="External"/><Relationship Id="rId1" Type="http://schemas.openxmlformats.org/officeDocument/2006/relationships/themeOverride" Target="../theme/themeOverride4.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file:///\\Spb-fs\&#12503;&#12525;&#12472;&#12455;&#12463;&#12488;\9210359%20&#27941;&#22283;&#21083;PL\P029050%20(ODPC_H25)&#24179;&#25104;25&#24180;&#24230;&#24773;&#22577;&#27969;&#36890;&#36899;&#25658;&#22522;&#30436;&#27083;&#31689;&#20107;&#26989;&#12395;&#12416;&#12369;&#12383;&#12460;&#12496;&#12490;&#12531;&#12473;&#26908;&#35342;&#12301;&#12392;&#26222;&#21450;&#12395;&#21521;&#12369;&#12383;&#35519;&#26619;&#12539;&#21843;&#30330;&#26989;&#21209;\&#12467;&#12531;&#12477;&#12540;&#12471;&#12450;&#12512;&#20316;&#26989;\&#22996;&#21729;&#20250;\&#21033;&#27963;&#29992;&#12539;&#26222;&#21450;&#22996;&#21729;&#20250;\2013&#24180;&#24230;\&#20250;&#21729;&#12450;&#12531;&#12465;&#12540;&#12488;\&#31532;1&#22238;\&#20250;&#21729;&#21521;&#12369;&#12450;&#12531;&#12465;&#12540;&#12488;&#38598;&#35336;&#12471;&#12540;&#12488;(&#38598;&#35336;&#20013;).xlsx" TargetMode="External"/><Relationship Id="rId1" Type="http://schemas.openxmlformats.org/officeDocument/2006/relationships/themeOverride" Target="../theme/themeOverride5.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4.xml"/><Relationship Id="rId2" Type="http://schemas.openxmlformats.org/officeDocument/2006/relationships/oleObject" Target="file:///\\Spb-fs\&#12503;&#12525;&#12472;&#12455;&#12463;&#12488;\9210359%20&#27941;&#22283;&#21083;PL\P029050%20(ODPC_H25)&#24179;&#25104;25&#24180;&#24230;&#24773;&#22577;&#27969;&#36890;&#36899;&#25658;&#22522;&#30436;&#27083;&#31689;&#20107;&#26989;&#12395;&#12416;&#12369;&#12383;&#12460;&#12496;&#12490;&#12531;&#12473;&#26908;&#35342;&#12301;&#12392;&#26222;&#21450;&#12395;&#21521;&#12369;&#12383;&#35519;&#26619;&#12539;&#21843;&#30330;&#26989;&#21209;\&#12467;&#12531;&#12477;&#12540;&#12471;&#12450;&#12512;&#20316;&#26989;\&#22996;&#21729;&#20250;\&#21033;&#27963;&#29992;&#12539;&#26222;&#21450;&#22996;&#21729;&#20250;\2013&#24180;&#24230;\&#20250;&#21729;&#12450;&#12531;&#12465;&#12540;&#12488;\&#31532;1&#22238;\&#20250;&#21729;&#21521;&#12369;&#12450;&#12531;&#12465;&#12540;&#12488;&#38598;&#35336;&#12471;&#12540;&#12488;(&#38598;&#35336;&#20013;).xlsx" TargetMode="External"/><Relationship Id="rId1" Type="http://schemas.openxmlformats.org/officeDocument/2006/relationships/themeOverride" Target="../theme/themeOverride6.xm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5.xml"/><Relationship Id="rId2" Type="http://schemas.openxmlformats.org/officeDocument/2006/relationships/oleObject" Target="file:///\\Spb-fs\&#12503;&#12525;&#12472;&#12455;&#12463;&#12488;\9210359%20&#27941;&#22283;&#21083;PL\P029050%20(ODPC_H25)&#24179;&#25104;25&#24180;&#24230;&#24773;&#22577;&#27969;&#36890;&#36899;&#25658;&#22522;&#30436;&#27083;&#31689;&#20107;&#26989;&#12395;&#12416;&#12369;&#12383;&#12460;&#12496;&#12490;&#12531;&#12473;&#26908;&#35342;&#12301;&#12392;&#26222;&#21450;&#12395;&#21521;&#12369;&#12383;&#35519;&#26619;&#12539;&#21843;&#30330;&#26989;&#21209;\&#12467;&#12531;&#12477;&#12540;&#12471;&#12450;&#12512;&#20316;&#26989;\&#22996;&#21729;&#20250;\&#21033;&#27963;&#29992;&#12539;&#26222;&#21450;&#22996;&#21729;&#20250;\2013&#24180;&#24230;\&#20250;&#21729;&#12450;&#12531;&#12465;&#12540;&#12488;\&#31532;1&#22238;\&#20250;&#21729;&#21521;&#12369;&#12450;&#12531;&#12465;&#12540;&#12488;&#38598;&#35336;&#12471;&#12540;&#12488;(&#38598;&#35336;&#20013;).xlsx" TargetMode="External"/><Relationship Id="rId1" Type="http://schemas.openxmlformats.org/officeDocument/2006/relationships/themeOverride" Target="../theme/themeOverride7.xm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6.xml"/><Relationship Id="rId2" Type="http://schemas.openxmlformats.org/officeDocument/2006/relationships/oleObject" Target="file:///\\Spb-fs\&#12503;&#12525;&#12472;&#12455;&#12463;&#12488;\9210359%20&#27941;&#22283;&#21083;PL\P029050%20(ODPC_H25)&#24179;&#25104;25&#24180;&#24230;&#24773;&#22577;&#27969;&#36890;&#36899;&#25658;&#22522;&#30436;&#27083;&#31689;&#20107;&#26989;&#12395;&#12416;&#12369;&#12383;&#12460;&#12496;&#12490;&#12531;&#12473;&#26908;&#35342;&#12301;&#12392;&#26222;&#21450;&#12395;&#21521;&#12369;&#12383;&#35519;&#26619;&#12539;&#21843;&#30330;&#26989;&#21209;\&#12467;&#12531;&#12477;&#12540;&#12471;&#12450;&#12512;&#20316;&#26989;\&#22996;&#21729;&#20250;\&#21033;&#27963;&#29992;&#12539;&#26222;&#21450;&#22996;&#21729;&#20250;\2013&#24180;&#24230;\&#20250;&#21729;&#12450;&#12531;&#12465;&#12540;&#12488;\&#31532;1&#22238;\&#20250;&#21729;&#21521;&#12369;&#12450;&#12531;&#12465;&#12540;&#12488;&#38598;&#35336;&#12471;&#12540;&#12488;(&#38598;&#35336;&#20013;).xlsx" TargetMode="External"/><Relationship Id="rId1" Type="http://schemas.openxmlformats.org/officeDocument/2006/relationships/themeOverride" Target="../theme/themeOverride8.xml"/></Relationships>
</file>

<file path=ppt/charts/_rels/chart7.xml.rels><?xml version="1.0" encoding="UTF-8" standalone="yes"?>
<Relationships xmlns="http://schemas.openxmlformats.org/package/2006/relationships"><Relationship Id="rId3" Type="http://schemas.openxmlformats.org/officeDocument/2006/relationships/chartUserShapes" Target="../drawings/drawing7.xml"/><Relationship Id="rId2" Type="http://schemas.openxmlformats.org/officeDocument/2006/relationships/oleObject" Target="file:///\\Spb-fs\&#12503;&#12525;&#12472;&#12455;&#12463;&#12488;\9210359%20&#27941;&#22283;&#21083;PL\P029050%20(ODPC_H25)&#24179;&#25104;25&#24180;&#24230;&#24773;&#22577;&#27969;&#36890;&#36899;&#25658;&#22522;&#30436;&#27083;&#31689;&#20107;&#26989;&#12395;&#12416;&#12369;&#12383;&#12460;&#12496;&#12490;&#12531;&#12473;&#26908;&#35342;&#12301;&#12392;&#26222;&#21450;&#12395;&#21521;&#12369;&#12383;&#35519;&#26619;&#12539;&#21843;&#30330;&#26989;&#21209;\&#12467;&#12531;&#12477;&#12540;&#12471;&#12450;&#12512;&#20316;&#26989;\&#22996;&#21729;&#20250;\&#21033;&#27963;&#29992;&#12539;&#26222;&#21450;&#22996;&#21729;&#20250;\2013&#24180;&#24230;\&#20250;&#21729;&#12450;&#12531;&#12465;&#12540;&#12488;\&#31532;1&#22238;\&#20250;&#21729;&#21521;&#12369;&#12450;&#12531;&#12465;&#12540;&#12488;&#38598;&#35336;&#12471;&#12540;&#12488;(&#38598;&#35336;&#20013;).xlsx" TargetMode="External"/><Relationship Id="rId1" Type="http://schemas.openxmlformats.org/officeDocument/2006/relationships/themeOverride" Target="../theme/themeOverride9.xml"/></Relationships>
</file>

<file path=ppt/charts/_rels/chart8.xml.rels><?xml version="1.0" encoding="UTF-8" standalone="yes"?>
<Relationships xmlns="http://schemas.openxmlformats.org/package/2006/relationships"><Relationship Id="rId3" Type="http://schemas.openxmlformats.org/officeDocument/2006/relationships/chartUserShapes" Target="../drawings/drawing8.xml"/><Relationship Id="rId2" Type="http://schemas.openxmlformats.org/officeDocument/2006/relationships/oleObject" Target="file:///\\Spb-fs\&#12503;&#12525;&#12472;&#12455;&#12463;&#12488;\9210359%20&#27941;&#22283;&#21083;PL\P029050%20(ODPC_H25)&#24179;&#25104;25&#24180;&#24230;&#24773;&#22577;&#27969;&#36890;&#36899;&#25658;&#22522;&#30436;&#27083;&#31689;&#20107;&#26989;&#12395;&#12416;&#12369;&#12383;&#12460;&#12496;&#12490;&#12531;&#12473;&#26908;&#35342;&#12301;&#12392;&#26222;&#21450;&#12395;&#21521;&#12369;&#12383;&#35519;&#26619;&#12539;&#21843;&#30330;&#26989;&#21209;\&#12467;&#12531;&#12477;&#12540;&#12471;&#12450;&#12512;&#20316;&#26989;\&#22996;&#21729;&#20250;\&#21033;&#27963;&#29992;&#12539;&#26222;&#21450;&#22996;&#21729;&#20250;\2013&#24180;&#24230;\&#20250;&#21729;&#12450;&#12531;&#12465;&#12540;&#12488;\&#31532;1&#22238;\&#20250;&#21729;&#21521;&#12369;&#12450;&#12531;&#12465;&#12540;&#12488;&#38598;&#35336;&#12471;&#12540;&#12488;(&#38598;&#35336;&#20013;).xlsx" TargetMode="External"/><Relationship Id="rId1" Type="http://schemas.openxmlformats.org/officeDocument/2006/relationships/themeOverride" Target="../theme/themeOverride10.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31064974676330598"/>
          <c:y val="9.231060946279053E-2"/>
          <c:w val="0.50510213746217503"/>
          <c:h val="0.71347024405021586"/>
        </c:manualLayout>
      </c:layout>
      <c:pieChart>
        <c:varyColors val="1"/>
        <c:ser>
          <c:idx val="0"/>
          <c:order val="0"/>
          <c:dPt>
            <c:idx val="0"/>
            <c:bubble3D val="0"/>
            <c:spPr>
              <a:solidFill>
                <a:schemeClr val="tx2">
                  <a:lumMod val="40000"/>
                  <a:lumOff val="60000"/>
                </a:schemeClr>
              </a:solidFill>
            </c:spPr>
          </c:dPt>
          <c:dPt>
            <c:idx val="1"/>
            <c:bubble3D val="0"/>
            <c:spPr>
              <a:solidFill>
                <a:schemeClr val="accent2">
                  <a:lumMod val="60000"/>
                  <a:lumOff val="40000"/>
                </a:schemeClr>
              </a:solidFill>
            </c:spPr>
          </c:dPt>
          <c:dPt>
            <c:idx val="3"/>
            <c:bubble3D val="0"/>
            <c:spPr>
              <a:solidFill>
                <a:schemeClr val="accent4">
                  <a:lumMod val="60000"/>
                  <a:lumOff val="40000"/>
                </a:schemeClr>
              </a:solidFill>
            </c:spPr>
          </c:dPt>
          <c:dPt>
            <c:idx val="4"/>
            <c:bubble3D val="0"/>
            <c:spPr>
              <a:solidFill>
                <a:schemeClr val="accent5">
                  <a:lumMod val="60000"/>
                  <a:lumOff val="40000"/>
                </a:schemeClr>
              </a:solidFill>
            </c:spPr>
          </c:dPt>
          <c:dPt>
            <c:idx val="5"/>
            <c:bubble3D val="0"/>
            <c:spPr>
              <a:solidFill>
                <a:srgbClr val="FFC000"/>
              </a:solidFill>
            </c:spPr>
          </c:dPt>
          <c:dLbls>
            <c:numFmt formatCode="0.0%" sourceLinked="0"/>
            <c:showLegendKey val="0"/>
            <c:showVal val="0"/>
            <c:showCatName val="0"/>
            <c:showSerName val="0"/>
            <c:showPercent val="1"/>
            <c:showBubbleSize val="0"/>
            <c:showLeaderLines val="1"/>
          </c:dLbls>
          <c:cat>
            <c:strRef>
              <c:f>Sheet1!$C$74:$C$79</c:f>
              <c:strCache>
                <c:ptCount val="6"/>
                <c:pt idx="0">
                  <c:v>１ヶ月単位</c:v>
                </c:pt>
                <c:pt idx="1">
                  <c:v>四半期（３ヶ月）単位</c:v>
                </c:pt>
                <c:pt idx="2">
                  <c:v>半年単位</c:v>
                </c:pt>
                <c:pt idx="3">
                  <c:v>一年単位</c:v>
                </c:pt>
                <c:pt idx="4">
                  <c:v>その他</c:v>
                </c:pt>
                <c:pt idx="5">
                  <c:v>無回答</c:v>
                </c:pt>
              </c:strCache>
            </c:strRef>
          </c:cat>
          <c:val>
            <c:numRef>
              <c:f>Sheet1!$D$74:$D$79</c:f>
              <c:numCache>
                <c:formatCode>General</c:formatCode>
                <c:ptCount val="6"/>
                <c:pt idx="0">
                  <c:v>14</c:v>
                </c:pt>
                <c:pt idx="1">
                  <c:v>5</c:v>
                </c:pt>
                <c:pt idx="2">
                  <c:v>1</c:v>
                </c:pt>
                <c:pt idx="3">
                  <c:v>7</c:v>
                </c:pt>
                <c:pt idx="4">
                  <c:v>2</c:v>
                </c:pt>
                <c:pt idx="5">
                  <c:v>2</c:v>
                </c:pt>
              </c:numCache>
            </c:numRef>
          </c:val>
        </c:ser>
        <c:dLbls>
          <c:showLegendKey val="0"/>
          <c:showVal val="0"/>
          <c:showCatName val="0"/>
          <c:showSerName val="0"/>
          <c:showPercent val="0"/>
          <c:showBubbleSize val="0"/>
          <c:showLeaderLines val="1"/>
        </c:dLbls>
        <c:firstSliceAng val="0"/>
      </c:pieChart>
    </c:plotArea>
    <c:legend>
      <c:legendPos val="b"/>
      <c:layout>
        <c:manualLayout>
          <c:xMode val="edge"/>
          <c:yMode val="edge"/>
          <c:x val="9.3599544636431276E-2"/>
          <c:y val="0.81070484266225018"/>
          <c:w val="0.90219829432846621"/>
          <c:h val="0.15473813859996149"/>
        </c:manualLayout>
      </c:layout>
      <c:overlay val="0"/>
      <c:spPr>
        <a:ln>
          <a:solidFill>
            <a:schemeClr val="tx1"/>
          </a:solidFill>
        </a:ln>
      </c:spPr>
      <c:txPr>
        <a:bodyPr/>
        <a:lstStyle/>
        <a:p>
          <a:pPr>
            <a:defRPr sz="900"/>
          </a:pPr>
          <a:endParaRPr lang="ja-JP"/>
        </a:p>
      </c:txPr>
    </c:legend>
    <c:plotVisOnly val="1"/>
    <c:dispBlanksAs val="gap"/>
    <c:showDLblsOverMax val="0"/>
  </c:chart>
  <c:spPr>
    <a:noFill/>
    <a:ln>
      <a:noFill/>
    </a:ln>
  </c:sp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31064974676330598"/>
          <c:y val="9.231060946279053E-2"/>
          <c:w val="0.50510213746217503"/>
          <c:h val="0.71347024405021586"/>
        </c:manualLayout>
      </c:layout>
      <c:pieChart>
        <c:varyColors val="1"/>
        <c:ser>
          <c:idx val="0"/>
          <c:order val="0"/>
          <c:dPt>
            <c:idx val="0"/>
            <c:bubble3D val="0"/>
            <c:spPr>
              <a:solidFill>
                <a:schemeClr val="tx2">
                  <a:lumMod val="40000"/>
                  <a:lumOff val="60000"/>
                </a:schemeClr>
              </a:solidFill>
            </c:spPr>
          </c:dPt>
          <c:dPt>
            <c:idx val="1"/>
            <c:bubble3D val="0"/>
            <c:spPr>
              <a:solidFill>
                <a:schemeClr val="accent2">
                  <a:lumMod val="60000"/>
                  <a:lumOff val="40000"/>
                </a:schemeClr>
              </a:solidFill>
            </c:spPr>
          </c:dPt>
          <c:dPt>
            <c:idx val="3"/>
            <c:bubble3D val="0"/>
            <c:spPr>
              <a:solidFill>
                <a:schemeClr val="accent4">
                  <a:lumMod val="60000"/>
                  <a:lumOff val="40000"/>
                </a:schemeClr>
              </a:solidFill>
            </c:spPr>
          </c:dPt>
          <c:dPt>
            <c:idx val="4"/>
            <c:bubble3D val="0"/>
            <c:spPr>
              <a:solidFill>
                <a:schemeClr val="accent5">
                  <a:lumMod val="60000"/>
                  <a:lumOff val="40000"/>
                </a:schemeClr>
              </a:solidFill>
            </c:spPr>
          </c:dPt>
          <c:dPt>
            <c:idx val="5"/>
            <c:bubble3D val="0"/>
            <c:spPr>
              <a:solidFill>
                <a:srgbClr val="FFC000"/>
              </a:solidFill>
            </c:spPr>
          </c:dPt>
          <c:dLbls>
            <c:numFmt formatCode="0.0%" sourceLinked="0"/>
            <c:showLegendKey val="0"/>
            <c:showVal val="0"/>
            <c:showCatName val="0"/>
            <c:showSerName val="0"/>
            <c:showPercent val="1"/>
            <c:showBubbleSize val="0"/>
            <c:showLeaderLines val="1"/>
          </c:dLbls>
          <c:cat>
            <c:strRef>
              <c:f>Sheet1!$C$95:$C$101</c:f>
              <c:strCache>
                <c:ptCount val="7"/>
                <c:pt idx="0">
                  <c:v>１９５４年（昭和２９年）以降</c:v>
                </c:pt>
                <c:pt idx="1">
                  <c:v>１９８８年（平成元年）以降</c:v>
                </c:pt>
                <c:pt idx="2">
                  <c:v>直近１０年分</c:v>
                </c:pt>
                <c:pt idx="3">
                  <c:v>直近５年分</c:v>
                </c:pt>
                <c:pt idx="4">
                  <c:v>最新データがあればよい</c:v>
                </c:pt>
                <c:pt idx="5">
                  <c:v>その他</c:v>
                </c:pt>
                <c:pt idx="6">
                  <c:v>無回答</c:v>
                </c:pt>
              </c:strCache>
            </c:strRef>
          </c:cat>
          <c:val>
            <c:numRef>
              <c:f>Sheet1!$D$95:$D$101</c:f>
              <c:numCache>
                <c:formatCode>General</c:formatCode>
                <c:ptCount val="7"/>
                <c:pt idx="0">
                  <c:v>7</c:v>
                </c:pt>
                <c:pt idx="1">
                  <c:v>10</c:v>
                </c:pt>
                <c:pt idx="2">
                  <c:v>7</c:v>
                </c:pt>
                <c:pt idx="3">
                  <c:v>3</c:v>
                </c:pt>
                <c:pt idx="4">
                  <c:v>1</c:v>
                </c:pt>
                <c:pt idx="5">
                  <c:v>1</c:v>
                </c:pt>
                <c:pt idx="6">
                  <c:v>2</c:v>
                </c:pt>
              </c:numCache>
            </c:numRef>
          </c:val>
        </c:ser>
        <c:dLbls>
          <c:showLegendKey val="0"/>
          <c:showVal val="0"/>
          <c:showCatName val="0"/>
          <c:showSerName val="0"/>
          <c:showPercent val="0"/>
          <c:showBubbleSize val="0"/>
          <c:showLeaderLines val="1"/>
        </c:dLbls>
        <c:firstSliceAng val="0"/>
      </c:pieChart>
    </c:plotArea>
    <c:legend>
      <c:legendPos val="b"/>
      <c:layout>
        <c:manualLayout>
          <c:xMode val="edge"/>
          <c:yMode val="edge"/>
          <c:x val="7.8581450161772801E-2"/>
          <c:y val="0.81014711032943099"/>
          <c:w val="0.87258872320253678"/>
          <c:h val="0.15529565288518596"/>
        </c:manualLayout>
      </c:layout>
      <c:overlay val="0"/>
      <c:spPr>
        <a:ln>
          <a:solidFill>
            <a:schemeClr val="tx1"/>
          </a:solidFill>
        </a:ln>
      </c:spPr>
      <c:txPr>
        <a:bodyPr/>
        <a:lstStyle/>
        <a:p>
          <a:pPr>
            <a:defRPr sz="900"/>
          </a:pPr>
          <a:endParaRPr lang="ja-JP"/>
        </a:p>
      </c:txPr>
    </c:legend>
    <c:plotVisOnly val="1"/>
    <c:dispBlanksAs val="gap"/>
    <c:showDLblsOverMax val="0"/>
  </c:chart>
  <c:spPr>
    <a:noFill/>
    <a:ln>
      <a:noFill/>
    </a:ln>
  </c:sp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3.6416666666666667E-2"/>
          <c:y val="0.17592592592592593"/>
          <c:w val="0.91586111111111113"/>
          <c:h val="0.54142752989209686"/>
        </c:manualLayout>
      </c:layout>
      <c:barChart>
        <c:barDir val="bar"/>
        <c:grouping val="percentStacked"/>
        <c:varyColors val="0"/>
        <c:ser>
          <c:idx val="0"/>
          <c:order val="0"/>
          <c:tx>
            <c:strRef>
              <c:f>Sheet1!$C$108</c:f>
              <c:strCache>
                <c:ptCount val="1"/>
                <c:pt idx="0">
                  <c:v>１２月末または１月１日現在</c:v>
                </c:pt>
              </c:strCache>
            </c:strRef>
          </c:tx>
          <c:spPr>
            <a:solidFill>
              <a:schemeClr val="tx2">
                <a:lumMod val="60000"/>
                <a:lumOff val="40000"/>
              </a:schemeClr>
            </a:solidFill>
          </c:spPr>
          <c:invertIfNegative val="0"/>
          <c:dLbls>
            <c:dLbl>
              <c:idx val="0"/>
              <c:layout/>
              <c:tx>
                <c:rich>
                  <a:bodyPr/>
                  <a:lstStyle/>
                  <a:p>
                    <a:r>
                      <a:rPr lang="ja-JP" altLang="en-US" sz="800"/>
                      <a:t>１２月末または</a:t>
                    </a:r>
                    <a:endParaRPr lang="en-US" altLang="ja-JP" sz="800"/>
                  </a:p>
                  <a:p>
                    <a:r>
                      <a:rPr lang="ja-JP" altLang="en-US" sz="800"/>
                      <a:t>１月１日現在</a:t>
                    </a:r>
                    <a:r>
                      <a:rPr lang="en-US" altLang="ja-JP" sz="800"/>
                      <a:t>, 35.0%</a:t>
                    </a:r>
                    <a:endParaRPr lang="en-US" altLang="ja-JP"/>
                  </a:p>
                </c:rich>
              </c:tx>
              <c:showLegendKey val="0"/>
              <c:showVal val="1"/>
              <c:showCatName val="0"/>
              <c:showSerName val="1"/>
              <c:showPercent val="0"/>
              <c:showBubbleSize val="0"/>
            </c:dLbl>
            <c:numFmt formatCode="0.0%" sourceLinked="0"/>
            <c:txPr>
              <a:bodyPr/>
              <a:lstStyle/>
              <a:p>
                <a:pPr>
                  <a:defRPr sz="800"/>
                </a:pPr>
                <a:endParaRPr lang="ja-JP"/>
              </a:p>
            </c:txPr>
            <c:showLegendKey val="0"/>
            <c:showVal val="1"/>
            <c:showCatName val="0"/>
            <c:showSerName val="1"/>
            <c:showPercent val="0"/>
            <c:showBubbleSize val="0"/>
            <c:showLeaderLines val="0"/>
          </c:dLbls>
          <c:val>
            <c:numRef>
              <c:f>Sheet1!$E$108</c:f>
              <c:numCache>
                <c:formatCode>0%</c:formatCode>
                <c:ptCount val="1"/>
                <c:pt idx="0">
                  <c:v>0.42857142857142855</c:v>
                </c:pt>
              </c:numCache>
            </c:numRef>
          </c:val>
        </c:ser>
        <c:ser>
          <c:idx val="1"/>
          <c:order val="1"/>
          <c:tx>
            <c:strRef>
              <c:f>Sheet1!$C$109</c:f>
              <c:strCache>
                <c:ptCount val="1"/>
                <c:pt idx="0">
                  <c:v>３月末または４月１日現在</c:v>
                </c:pt>
              </c:strCache>
            </c:strRef>
          </c:tx>
          <c:spPr>
            <a:solidFill>
              <a:schemeClr val="accent2">
                <a:lumMod val="60000"/>
                <a:lumOff val="40000"/>
              </a:schemeClr>
            </a:solidFill>
          </c:spPr>
          <c:invertIfNegative val="0"/>
          <c:dLbls>
            <c:dLbl>
              <c:idx val="0"/>
              <c:layout/>
              <c:tx>
                <c:rich>
                  <a:bodyPr/>
                  <a:lstStyle/>
                  <a:p>
                    <a:r>
                      <a:rPr lang="ja-JP" altLang="en-US" sz="800"/>
                      <a:t>３月末または</a:t>
                    </a:r>
                    <a:endParaRPr lang="en-US" altLang="ja-JP" sz="800"/>
                  </a:p>
                  <a:p>
                    <a:r>
                      <a:rPr lang="ja-JP" altLang="en-US" sz="800"/>
                      <a:t>４月１日現在</a:t>
                    </a:r>
                    <a:r>
                      <a:rPr lang="en-US" altLang="ja-JP" sz="800"/>
                      <a:t>, </a:t>
                    </a:r>
                  </a:p>
                  <a:p>
                    <a:r>
                      <a:rPr lang="en-US" altLang="ja-JP" sz="800"/>
                      <a:t>65%</a:t>
                    </a:r>
                    <a:endParaRPr lang="en-US" altLang="ja-JP"/>
                  </a:p>
                </c:rich>
              </c:tx>
              <c:showLegendKey val="0"/>
              <c:showVal val="1"/>
              <c:showCatName val="0"/>
              <c:showSerName val="1"/>
              <c:showPercent val="0"/>
              <c:showBubbleSize val="0"/>
            </c:dLbl>
            <c:txPr>
              <a:bodyPr/>
              <a:lstStyle/>
              <a:p>
                <a:pPr>
                  <a:defRPr sz="800"/>
                </a:pPr>
                <a:endParaRPr lang="ja-JP"/>
              </a:p>
            </c:txPr>
            <c:showLegendKey val="0"/>
            <c:showVal val="1"/>
            <c:showCatName val="0"/>
            <c:showSerName val="1"/>
            <c:showPercent val="0"/>
            <c:showBubbleSize val="0"/>
            <c:showLeaderLines val="0"/>
          </c:dLbls>
          <c:val>
            <c:numRef>
              <c:f>Sheet1!$E$109</c:f>
              <c:numCache>
                <c:formatCode>0%</c:formatCode>
                <c:ptCount val="1"/>
                <c:pt idx="0">
                  <c:v>0.2857142857142857</c:v>
                </c:pt>
              </c:numCache>
            </c:numRef>
          </c:val>
        </c:ser>
        <c:ser>
          <c:idx val="2"/>
          <c:order val="2"/>
          <c:tx>
            <c:strRef>
              <c:f>Sheet1!$C$110</c:f>
              <c:strCache>
                <c:ptCount val="1"/>
                <c:pt idx="0">
                  <c:v>９月末または１０月１日現在</c:v>
                </c:pt>
              </c:strCache>
            </c:strRef>
          </c:tx>
          <c:spPr>
            <a:solidFill>
              <a:schemeClr val="accent3">
                <a:lumMod val="60000"/>
                <a:lumOff val="40000"/>
              </a:schemeClr>
            </a:solidFill>
          </c:spPr>
          <c:invertIfNegative val="0"/>
          <c:dLbls>
            <c:dLbl>
              <c:idx val="0"/>
              <c:layout/>
              <c:tx>
                <c:rich>
                  <a:bodyPr/>
                  <a:lstStyle/>
                  <a:p>
                    <a:r>
                      <a:rPr lang="ja-JP" altLang="en-US" sz="800"/>
                      <a:t>９月末または</a:t>
                    </a:r>
                    <a:endParaRPr lang="en-US" altLang="ja-JP" sz="800"/>
                  </a:p>
                  <a:p>
                    <a:r>
                      <a:rPr lang="ja-JP" altLang="en-US" sz="800"/>
                      <a:t>１０月１日現在</a:t>
                    </a:r>
                    <a:r>
                      <a:rPr lang="en-US" altLang="ja-JP" sz="800"/>
                      <a:t>, 29%</a:t>
                    </a:r>
                    <a:endParaRPr lang="en-US" altLang="ja-JP"/>
                  </a:p>
                </c:rich>
              </c:tx>
              <c:showLegendKey val="0"/>
              <c:showVal val="1"/>
              <c:showCatName val="0"/>
              <c:showSerName val="1"/>
              <c:showPercent val="0"/>
              <c:showBubbleSize val="0"/>
            </c:dLbl>
            <c:txPr>
              <a:bodyPr/>
              <a:lstStyle/>
              <a:p>
                <a:pPr>
                  <a:defRPr sz="800"/>
                </a:pPr>
                <a:endParaRPr lang="ja-JP"/>
              </a:p>
            </c:txPr>
            <c:showLegendKey val="0"/>
            <c:showVal val="1"/>
            <c:showCatName val="0"/>
            <c:showSerName val="1"/>
            <c:showPercent val="0"/>
            <c:showBubbleSize val="0"/>
            <c:showLeaderLines val="0"/>
          </c:dLbls>
          <c:val>
            <c:numRef>
              <c:f>Sheet1!$E$110</c:f>
              <c:numCache>
                <c:formatCode>0%</c:formatCode>
                <c:ptCount val="1"/>
                <c:pt idx="0">
                  <c:v>0.2857142857142857</c:v>
                </c:pt>
              </c:numCache>
            </c:numRef>
          </c:val>
        </c:ser>
        <c:ser>
          <c:idx val="5"/>
          <c:order val="3"/>
          <c:tx>
            <c:strRef>
              <c:f>Sheet1!$C$111</c:f>
              <c:strCache>
                <c:ptCount val="1"/>
                <c:pt idx="0">
                  <c:v>その他</c:v>
                </c:pt>
              </c:strCache>
            </c:strRef>
          </c:tx>
          <c:invertIfNegative val="0"/>
          <c:val>
            <c:numRef>
              <c:f>Sheet1!$E$111</c:f>
              <c:numCache>
                <c:formatCode>0%</c:formatCode>
                <c:ptCount val="1"/>
                <c:pt idx="0">
                  <c:v>0</c:v>
                </c:pt>
              </c:numCache>
            </c:numRef>
          </c:val>
        </c:ser>
        <c:dLbls>
          <c:showLegendKey val="0"/>
          <c:showVal val="0"/>
          <c:showCatName val="0"/>
          <c:showSerName val="0"/>
          <c:showPercent val="0"/>
          <c:showBubbleSize val="0"/>
        </c:dLbls>
        <c:gapWidth val="150"/>
        <c:overlap val="100"/>
        <c:axId val="114050944"/>
        <c:axId val="114052480"/>
      </c:barChart>
      <c:catAx>
        <c:axId val="114050944"/>
        <c:scaling>
          <c:orientation val="minMax"/>
        </c:scaling>
        <c:delete val="0"/>
        <c:axPos val="l"/>
        <c:majorTickMark val="out"/>
        <c:minorTickMark val="none"/>
        <c:tickLblPos val="none"/>
        <c:crossAx val="114052480"/>
        <c:crosses val="autoZero"/>
        <c:auto val="1"/>
        <c:lblAlgn val="ctr"/>
        <c:lblOffset val="100"/>
        <c:noMultiLvlLbl val="0"/>
      </c:catAx>
      <c:valAx>
        <c:axId val="114052480"/>
        <c:scaling>
          <c:orientation val="minMax"/>
        </c:scaling>
        <c:delete val="0"/>
        <c:axPos val="b"/>
        <c:majorGridlines/>
        <c:numFmt formatCode="0%" sourceLinked="1"/>
        <c:majorTickMark val="out"/>
        <c:minorTickMark val="none"/>
        <c:tickLblPos val="nextTo"/>
        <c:crossAx val="114050944"/>
        <c:crosses val="autoZero"/>
        <c:crossBetween val="between"/>
      </c:valAx>
    </c:plotArea>
    <c:legend>
      <c:legendPos val="b"/>
      <c:layout>
        <c:manualLayout>
          <c:xMode val="edge"/>
          <c:yMode val="edge"/>
          <c:x val="2.0037401574803146E-2"/>
          <c:y val="0.8420122484689414"/>
          <c:w val="0.91051815398075242"/>
          <c:h val="0.11437713235703717"/>
        </c:manualLayout>
      </c:layout>
      <c:overlay val="0"/>
      <c:spPr>
        <a:ln>
          <a:solidFill>
            <a:schemeClr val="tx1"/>
          </a:solidFill>
        </a:ln>
      </c:spPr>
      <c:txPr>
        <a:bodyPr/>
        <a:lstStyle/>
        <a:p>
          <a:pPr>
            <a:defRPr sz="900"/>
          </a:pPr>
          <a:endParaRPr lang="ja-JP"/>
        </a:p>
      </c:txPr>
    </c:legend>
    <c:plotVisOnly val="1"/>
    <c:dispBlanksAs val="gap"/>
    <c:showDLblsOverMax val="0"/>
  </c:chart>
  <c:spPr>
    <a:noFill/>
    <a:ln>
      <a:noFill/>
    </a:ln>
  </c:spPr>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31064974676330598"/>
          <c:y val="9.231060946279053E-2"/>
          <c:w val="0.50510213746217503"/>
          <c:h val="0.71347024405021586"/>
        </c:manualLayout>
      </c:layout>
      <c:pieChart>
        <c:varyColors val="1"/>
        <c:ser>
          <c:idx val="0"/>
          <c:order val="0"/>
          <c:dPt>
            <c:idx val="0"/>
            <c:bubble3D val="0"/>
            <c:spPr>
              <a:solidFill>
                <a:schemeClr val="tx2">
                  <a:lumMod val="40000"/>
                  <a:lumOff val="60000"/>
                </a:schemeClr>
              </a:solidFill>
            </c:spPr>
          </c:dPt>
          <c:dPt>
            <c:idx val="1"/>
            <c:bubble3D val="0"/>
            <c:spPr>
              <a:solidFill>
                <a:schemeClr val="accent2">
                  <a:lumMod val="60000"/>
                  <a:lumOff val="40000"/>
                </a:schemeClr>
              </a:solidFill>
            </c:spPr>
          </c:dPt>
          <c:dPt>
            <c:idx val="3"/>
            <c:bubble3D val="0"/>
            <c:spPr>
              <a:solidFill>
                <a:schemeClr val="accent4">
                  <a:lumMod val="60000"/>
                  <a:lumOff val="40000"/>
                </a:schemeClr>
              </a:solidFill>
            </c:spPr>
          </c:dPt>
          <c:dPt>
            <c:idx val="4"/>
            <c:bubble3D val="0"/>
            <c:spPr>
              <a:solidFill>
                <a:schemeClr val="accent5">
                  <a:lumMod val="60000"/>
                  <a:lumOff val="40000"/>
                </a:schemeClr>
              </a:solidFill>
            </c:spPr>
          </c:dPt>
          <c:dPt>
            <c:idx val="5"/>
            <c:bubble3D val="0"/>
            <c:spPr>
              <a:solidFill>
                <a:srgbClr val="FFC000"/>
              </a:solidFill>
            </c:spPr>
          </c:dPt>
          <c:dLbls>
            <c:numFmt formatCode="0.0%" sourceLinked="0"/>
            <c:showLegendKey val="0"/>
            <c:showVal val="0"/>
            <c:showCatName val="0"/>
            <c:showSerName val="0"/>
            <c:showPercent val="1"/>
            <c:showBubbleSize val="0"/>
            <c:showLeaderLines val="1"/>
          </c:dLbls>
          <c:cat>
            <c:strRef>
              <c:f>Sheet1!$C$138:$C$141</c:f>
              <c:strCache>
                <c:ptCount val="4"/>
                <c:pt idx="0">
                  <c:v>１歳間隔</c:v>
                </c:pt>
                <c:pt idx="1">
                  <c:v>５歳間隔</c:v>
                </c:pt>
                <c:pt idx="2">
                  <c:v>その他</c:v>
                </c:pt>
                <c:pt idx="3">
                  <c:v>無回答</c:v>
                </c:pt>
              </c:strCache>
            </c:strRef>
          </c:cat>
          <c:val>
            <c:numRef>
              <c:f>Sheet1!$D$138:$D$141</c:f>
              <c:numCache>
                <c:formatCode>General</c:formatCode>
                <c:ptCount val="4"/>
                <c:pt idx="0">
                  <c:v>25</c:v>
                </c:pt>
                <c:pt idx="1">
                  <c:v>4</c:v>
                </c:pt>
                <c:pt idx="2">
                  <c:v>1</c:v>
                </c:pt>
                <c:pt idx="3">
                  <c:v>1</c:v>
                </c:pt>
              </c:numCache>
            </c:numRef>
          </c:val>
        </c:ser>
        <c:dLbls>
          <c:showLegendKey val="0"/>
          <c:showVal val="0"/>
          <c:showCatName val="0"/>
          <c:showSerName val="0"/>
          <c:showPercent val="0"/>
          <c:showBubbleSize val="0"/>
          <c:showLeaderLines val="1"/>
        </c:dLbls>
        <c:firstSliceAng val="0"/>
      </c:pieChart>
    </c:plotArea>
    <c:legend>
      <c:legendPos val="b"/>
      <c:layout>
        <c:manualLayout>
          <c:xMode val="edge"/>
          <c:yMode val="edge"/>
          <c:x val="3.7850683168893957E-2"/>
          <c:y val="0.84536724073967384"/>
          <c:w val="0.90594414504771803"/>
          <c:h val="0.12007572435542009"/>
        </c:manualLayout>
      </c:layout>
      <c:overlay val="0"/>
      <c:spPr>
        <a:ln>
          <a:solidFill>
            <a:schemeClr val="tx1"/>
          </a:solidFill>
        </a:ln>
      </c:spPr>
      <c:txPr>
        <a:bodyPr/>
        <a:lstStyle/>
        <a:p>
          <a:pPr>
            <a:defRPr sz="900"/>
          </a:pPr>
          <a:endParaRPr lang="ja-JP"/>
        </a:p>
      </c:txPr>
    </c:legend>
    <c:plotVisOnly val="1"/>
    <c:dispBlanksAs val="gap"/>
    <c:showDLblsOverMax val="0"/>
  </c:chart>
  <c:spPr>
    <a:noFill/>
    <a:ln>
      <a:noFill/>
    </a:ln>
  </c:spPr>
  <c:externalData r:id="rId2">
    <c:autoUpdate val="0"/>
  </c:externalData>
  <c:userShapes r:id="rId3"/>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866671121421609"/>
          <c:y val="5.6156717280968979E-2"/>
          <c:w val="0.50510213746217503"/>
          <c:h val="0.71347024405021586"/>
        </c:manualLayout>
      </c:layout>
      <c:pieChart>
        <c:varyColors val="1"/>
        <c:ser>
          <c:idx val="0"/>
          <c:order val="0"/>
          <c:dPt>
            <c:idx val="0"/>
            <c:bubble3D val="0"/>
            <c:spPr>
              <a:solidFill>
                <a:schemeClr val="tx2">
                  <a:lumMod val="40000"/>
                  <a:lumOff val="60000"/>
                </a:schemeClr>
              </a:solidFill>
            </c:spPr>
          </c:dPt>
          <c:dPt>
            <c:idx val="1"/>
            <c:bubble3D val="0"/>
            <c:spPr>
              <a:solidFill>
                <a:schemeClr val="accent2">
                  <a:lumMod val="60000"/>
                  <a:lumOff val="40000"/>
                </a:schemeClr>
              </a:solidFill>
            </c:spPr>
          </c:dPt>
          <c:dPt>
            <c:idx val="3"/>
            <c:bubble3D val="0"/>
            <c:spPr>
              <a:solidFill>
                <a:schemeClr val="accent4">
                  <a:lumMod val="60000"/>
                  <a:lumOff val="40000"/>
                </a:schemeClr>
              </a:solidFill>
            </c:spPr>
          </c:dPt>
          <c:dPt>
            <c:idx val="4"/>
            <c:bubble3D val="0"/>
            <c:spPr>
              <a:solidFill>
                <a:schemeClr val="accent5">
                  <a:lumMod val="60000"/>
                  <a:lumOff val="40000"/>
                </a:schemeClr>
              </a:solidFill>
            </c:spPr>
          </c:dPt>
          <c:dPt>
            <c:idx val="5"/>
            <c:bubble3D val="0"/>
            <c:spPr>
              <a:solidFill>
                <a:srgbClr val="FFC000"/>
              </a:solidFill>
            </c:spPr>
          </c:dPt>
          <c:dLbls>
            <c:numFmt formatCode="0.0%" sourceLinked="0"/>
            <c:showLegendKey val="0"/>
            <c:showVal val="0"/>
            <c:showCatName val="0"/>
            <c:showSerName val="0"/>
            <c:showPercent val="1"/>
            <c:showBubbleSize val="0"/>
            <c:showLeaderLines val="1"/>
          </c:dLbls>
          <c:cat>
            <c:strRef>
              <c:f>Sheet1!$C$160:$C$165</c:f>
              <c:strCache>
                <c:ptCount val="6"/>
                <c:pt idx="0">
                  <c:v>市区町村単位</c:v>
                </c:pt>
                <c:pt idx="1">
                  <c:v>町単位</c:v>
                </c:pt>
                <c:pt idx="2">
                  <c:v>丁目単位</c:v>
                </c:pt>
                <c:pt idx="3">
                  <c:v>番地単位</c:v>
                </c:pt>
                <c:pt idx="4">
                  <c:v>その他</c:v>
                </c:pt>
                <c:pt idx="5">
                  <c:v>無回答</c:v>
                </c:pt>
              </c:strCache>
            </c:strRef>
          </c:cat>
          <c:val>
            <c:numRef>
              <c:f>Sheet1!$D$160:$D$165</c:f>
              <c:numCache>
                <c:formatCode>General</c:formatCode>
                <c:ptCount val="6"/>
                <c:pt idx="0">
                  <c:v>2</c:v>
                </c:pt>
                <c:pt idx="1">
                  <c:v>11</c:v>
                </c:pt>
                <c:pt idx="2">
                  <c:v>12</c:v>
                </c:pt>
                <c:pt idx="3">
                  <c:v>4</c:v>
                </c:pt>
                <c:pt idx="4">
                  <c:v>1</c:v>
                </c:pt>
                <c:pt idx="5">
                  <c:v>1</c:v>
                </c:pt>
              </c:numCache>
            </c:numRef>
          </c:val>
        </c:ser>
        <c:dLbls>
          <c:showLegendKey val="0"/>
          <c:showVal val="0"/>
          <c:showCatName val="0"/>
          <c:showSerName val="0"/>
          <c:showPercent val="0"/>
          <c:showBubbleSize val="0"/>
          <c:showLeaderLines val="1"/>
        </c:dLbls>
        <c:firstSliceAng val="0"/>
      </c:pieChart>
    </c:plotArea>
    <c:legend>
      <c:legendPos val="b"/>
      <c:layout>
        <c:manualLayout>
          <c:xMode val="edge"/>
          <c:yMode val="edge"/>
          <c:x val="5.339774327925164E-2"/>
          <c:y val="0.81669997975238118"/>
          <c:w val="0.89320427133524982"/>
          <c:h val="0.1487427794464963"/>
        </c:manualLayout>
      </c:layout>
      <c:overlay val="0"/>
      <c:spPr>
        <a:ln>
          <a:solidFill>
            <a:schemeClr val="tx1"/>
          </a:solidFill>
        </a:ln>
      </c:spPr>
      <c:txPr>
        <a:bodyPr/>
        <a:lstStyle/>
        <a:p>
          <a:pPr>
            <a:defRPr sz="900"/>
          </a:pPr>
          <a:endParaRPr lang="ja-JP"/>
        </a:p>
      </c:txPr>
    </c:legend>
    <c:plotVisOnly val="1"/>
    <c:dispBlanksAs val="gap"/>
    <c:showDLblsOverMax val="0"/>
  </c:chart>
  <c:spPr>
    <a:noFill/>
    <a:ln>
      <a:noFill/>
    </a:ln>
  </c:spPr>
  <c:externalData r:id="rId2">
    <c:autoUpdate val="0"/>
  </c:externalData>
  <c:userShapes r:id="rId3"/>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40493285214348207"/>
          <c:y val="0.26412802566345872"/>
          <c:w val="0.55042825896762904"/>
          <c:h val="0.68494604841061535"/>
        </c:manualLayout>
      </c:layout>
      <c:barChart>
        <c:barDir val="bar"/>
        <c:grouping val="clustered"/>
        <c:varyColors val="0"/>
        <c:ser>
          <c:idx val="0"/>
          <c:order val="0"/>
          <c:invertIfNegative val="0"/>
          <c:dLbls>
            <c:showLegendKey val="0"/>
            <c:showVal val="1"/>
            <c:showCatName val="0"/>
            <c:showSerName val="0"/>
            <c:showPercent val="0"/>
            <c:showBubbleSize val="0"/>
            <c:showLeaderLines val="0"/>
          </c:dLbls>
          <c:cat>
            <c:strRef>
              <c:f>Sheet1!$N$174:$N$182</c:f>
              <c:strCache>
                <c:ptCount val="9"/>
                <c:pt idx="0">
                  <c:v>国籍別人口</c:v>
                </c:pt>
                <c:pt idx="1">
                  <c:v>後期高齢者医療の被保険者数</c:v>
                </c:pt>
                <c:pt idx="2">
                  <c:v>転入年月別人口</c:v>
                </c:pt>
                <c:pt idx="3">
                  <c:v>介護保険の被保険者数</c:v>
                </c:pt>
                <c:pt idx="4">
                  <c:v>国民年金の被保険者数</c:v>
                </c:pt>
                <c:pt idx="5">
                  <c:v>児童手当の受給者数</c:v>
                </c:pt>
                <c:pt idx="6">
                  <c:v>国民健康保険の被保険者数</c:v>
                </c:pt>
                <c:pt idx="7">
                  <c:v>本籍別人口</c:v>
                </c:pt>
                <c:pt idx="8">
                  <c:v>その他</c:v>
                </c:pt>
              </c:strCache>
            </c:strRef>
          </c:cat>
          <c:val>
            <c:numRef>
              <c:f>Sheet1!$O$174:$O$182</c:f>
              <c:numCache>
                <c:formatCode>General</c:formatCode>
                <c:ptCount val="9"/>
                <c:pt idx="0">
                  <c:v>22</c:v>
                </c:pt>
                <c:pt idx="1">
                  <c:v>22</c:v>
                </c:pt>
                <c:pt idx="2">
                  <c:v>21</c:v>
                </c:pt>
                <c:pt idx="3">
                  <c:v>21</c:v>
                </c:pt>
                <c:pt idx="4">
                  <c:v>20</c:v>
                </c:pt>
                <c:pt idx="5">
                  <c:v>19</c:v>
                </c:pt>
                <c:pt idx="6">
                  <c:v>18</c:v>
                </c:pt>
                <c:pt idx="7">
                  <c:v>9</c:v>
                </c:pt>
                <c:pt idx="8">
                  <c:v>4</c:v>
                </c:pt>
              </c:numCache>
            </c:numRef>
          </c:val>
        </c:ser>
        <c:dLbls>
          <c:showLegendKey val="0"/>
          <c:showVal val="0"/>
          <c:showCatName val="0"/>
          <c:showSerName val="0"/>
          <c:showPercent val="0"/>
          <c:showBubbleSize val="0"/>
        </c:dLbls>
        <c:gapWidth val="150"/>
        <c:axId val="109333504"/>
        <c:axId val="109343488"/>
      </c:barChart>
      <c:catAx>
        <c:axId val="109333504"/>
        <c:scaling>
          <c:orientation val="maxMin"/>
        </c:scaling>
        <c:delete val="0"/>
        <c:axPos val="l"/>
        <c:majorTickMark val="out"/>
        <c:minorTickMark val="none"/>
        <c:tickLblPos val="nextTo"/>
        <c:txPr>
          <a:bodyPr/>
          <a:lstStyle/>
          <a:p>
            <a:pPr>
              <a:defRPr sz="900"/>
            </a:pPr>
            <a:endParaRPr lang="ja-JP"/>
          </a:p>
        </c:txPr>
        <c:crossAx val="109343488"/>
        <c:crosses val="autoZero"/>
        <c:auto val="1"/>
        <c:lblAlgn val="ctr"/>
        <c:lblOffset val="100"/>
        <c:noMultiLvlLbl val="0"/>
      </c:catAx>
      <c:valAx>
        <c:axId val="109343488"/>
        <c:scaling>
          <c:orientation val="minMax"/>
        </c:scaling>
        <c:delete val="0"/>
        <c:axPos val="t"/>
        <c:majorGridlines/>
        <c:numFmt formatCode="General" sourceLinked="1"/>
        <c:majorTickMark val="out"/>
        <c:minorTickMark val="none"/>
        <c:tickLblPos val="nextTo"/>
        <c:crossAx val="109333504"/>
        <c:crosses val="autoZero"/>
        <c:crossBetween val="between"/>
      </c:valAx>
    </c:plotArea>
    <c:plotVisOnly val="1"/>
    <c:dispBlanksAs val="gap"/>
    <c:showDLblsOverMax val="0"/>
  </c:chart>
  <c:spPr>
    <a:noFill/>
    <a:ln>
      <a:noFill/>
    </a:ln>
  </c:spPr>
  <c:externalData r:id="rId2">
    <c:autoUpdate val="0"/>
  </c:externalData>
  <c:userShapes r:id="rId3"/>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6326618547681546"/>
          <c:y val="0.26412802566345872"/>
          <c:w val="0.69209492563429575"/>
          <c:h val="0.68494604841061535"/>
        </c:manualLayout>
      </c:layout>
      <c:barChart>
        <c:barDir val="bar"/>
        <c:grouping val="clustered"/>
        <c:varyColors val="0"/>
        <c:ser>
          <c:idx val="0"/>
          <c:order val="0"/>
          <c:invertIfNegative val="0"/>
          <c:dLbls>
            <c:showLegendKey val="0"/>
            <c:showVal val="1"/>
            <c:showCatName val="0"/>
            <c:showSerName val="0"/>
            <c:showPercent val="0"/>
            <c:showBubbleSize val="0"/>
            <c:showLeaderLines val="0"/>
          </c:dLbls>
          <c:cat>
            <c:strRef>
              <c:f>Sheet1!$N$189:$N$192</c:f>
              <c:strCache>
                <c:ptCount val="4"/>
                <c:pt idx="0">
                  <c:v>世帯主の年齢別</c:v>
                </c:pt>
                <c:pt idx="1">
                  <c:v>世帯主の国籍別</c:v>
                </c:pt>
                <c:pt idx="2">
                  <c:v>世帯主の性別</c:v>
                </c:pt>
                <c:pt idx="3">
                  <c:v>その他</c:v>
                </c:pt>
              </c:strCache>
            </c:strRef>
          </c:cat>
          <c:val>
            <c:numRef>
              <c:f>Sheet1!$O$189:$O$192</c:f>
              <c:numCache>
                <c:formatCode>General</c:formatCode>
                <c:ptCount val="4"/>
                <c:pt idx="0">
                  <c:v>24</c:v>
                </c:pt>
                <c:pt idx="1">
                  <c:v>17</c:v>
                </c:pt>
                <c:pt idx="2">
                  <c:v>16</c:v>
                </c:pt>
                <c:pt idx="3">
                  <c:v>2</c:v>
                </c:pt>
              </c:numCache>
            </c:numRef>
          </c:val>
        </c:ser>
        <c:dLbls>
          <c:showLegendKey val="0"/>
          <c:showVal val="0"/>
          <c:showCatName val="0"/>
          <c:showSerName val="0"/>
          <c:showPercent val="0"/>
          <c:showBubbleSize val="0"/>
        </c:dLbls>
        <c:gapWidth val="150"/>
        <c:axId val="109385600"/>
        <c:axId val="109387136"/>
      </c:barChart>
      <c:catAx>
        <c:axId val="109385600"/>
        <c:scaling>
          <c:orientation val="maxMin"/>
        </c:scaling>
        <c:delete val="0"/>
        <c:axPos val="l"/>
        <c:majorTickMark val="out"/>
        <c:minorTickMark val="none"/>
        <c:tickLblPos val="nextTo"/>
        <c:txPr>
          <a:bodyPr/>
          <a:lstStyle/>
          <a:p>
            <a:pPr>
              <a:defRPr sz="900"/>
            </a:pPr>
            <a:endParaRPr lang="ja-JP"/>
          </a:p>
        </c:txPr>
        <c:crossAx val="109387136"/>
        <c:crosses val="autoZero"/>
        <c:auto val="1"/>
        <c:lblAlgn val="ctr"/>
        <c:lblOffset val="100"/>
        <c:noMultiLvlLbl val="0"/>
      </c:catAx>
      <c:valAx>
        <c:axId val="109387136"/>
        <c:scaling>
          <c:orientation val="minMax"/>
        </c:scaling>
        <c:delete val="0"/>
        <c:axPos val="t"/>
        <c:majorGridlines/>
        <c:numFmt formatCode="General" sourceLinked="1"/>
        <c:majorTickMark val="out"/>
        <c:minorTickMark val="none"/>
        <c:tickLblPos val="nextTo"/>
        <c:crossAx val="109385600"/>
        <c:crosses val="autoZero"/>
        <c:crossBetween val="between"/>
      </c:valAx>
    </c:plotArea>
    <c:plotVisOnly val="1"/>
    <c:dispBlanksAs val="gap"/>
    <c:showDLblsOverMax val="0"/>
  </c:chart>
  <c:spPr>
    <a:noFill/>
    <a:ln>
      <a:noFill/>
    </a:ln>
  </c:spPr>
  <c:externalData r:id="rId2">
    <c:autoUpdate val="0"/>
  </c:externalData>
  <c:userShapes r:id="rId3"/>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6326618547681546"/>
          <c:y val="0.26412802566345872"/>
          <c:w val="0.69209492563429575"/>
          <c:h val="0.68494604841061535"/>
        </c:manualLayout>
      </c:layout>
      <c:barChart>
        <c:barDir val="bar"/>
        <c:grouping val="clustered"/>
        <c:varyColors val="0"/>
        <c:ser>
          <c:idx val="0"/>
          <c:order val="0"/>
          <c:invertIfNegative val="0"/>
          <c:dLbls>
            <c:showLegendKey val="0"/>
            <c:showVal val="1"/>
            <c:showCatName val="0"/>
            <c:showSerName val="0"/>
            <c:showPercent val="0"/>
            <c:showBubbleSize val="0"/>
            <c:showLeaderLines val="0"/>
          </c:dLbls>
          <c:cat>
            <c:strRef>
              <c:f>Sheet1!$N$210:$N$216</c:f>
              <c:strCache>
                <c:ptCount val="7"/>
                <c:pt idx="0">
                  <c:v>世帯構成別</c:v>
                </c:pt>
                <c:pt idx="1">
                  <c:v>高齢者</c:v>
                </c:pt>
                <c:pt idx="2">
                  <c:v>世帯人数別</c:v>
                </c:pt>
                <c:pt idx="3">
                  <c:v>高齢者のみ世帯</c:v>
                </c:pt>
                <c:pt idx="4">
                  <c:v>未就学児がいる世帯</c:v>
                </c:pt>
                <c:pt idx="5">
                  <c:v>未成年がいる世帯</c:v>
                </c:pt>
                <c:pt idx="6">
                  <c:v>その他</c:v>
                </c:pt>
              </c:strCache>
            </c:strRef>
          </c:cat>
          <c:val>
            <c:numRef>
              <c:f>Sheet1!$O$210:$O$216</c:f>
              <c:numCache>
                <c:formatCode>General</c:formatCode>
                <c:ptCount val="7"/>
                <c:pt idx="0">
                  <c:v>27</c:v>
                </c:pt>
                <c:pt idx="1">
                  <c:v>27</c:v>
                </c:pt>
                <c:pt idx="2">
                  <c:v>26</c:v>
                </c:pt>
                <c:pt idx="3">
                  <c:v>25</c:v>
                </c:pt>
                <c:pt idx="4">
                  <c:v>24</c:v>
                </c:pt>
                <c:pt idx="5">
                  <c:v>20</c:v>
                </c:pt>
                <c:pt idx="6">
                  <c:v>2</c:v>
                </c:pt>
              </c:numCache>
            </c:numRef>
          </c:val>
        </c:ser>
        <c:dLbls>
          <c:showLegendKey val="0"/>
          <c:showVal val="0"/>
          <c:showCatName val="0"/>
          <c:showSerName val="0"/>
          <c:showPercent val="0"/>
          <c:showBubbleSize val="0"/>
        </c:dLbls>
        <c:gapWidth val="150"/>
        <c:axId val="109431040"/>
        <c:axId val="109441024"/>
      </c:barChart>
      <c:catAx>
        <c:axId val="109431040"/>
        <c:scaling>
          <c:orientation val="maxMin"/>
        </c:scaling>
        <c:delete val="0"/>
        <c:axPos val="l"/>
        <c:majorTickMark val="out"/>
        <c:minorTickMark val="none"/>
        <c:tickLblPos val="nextTo"/>
        <c:txPr>
          <a:bodyPr/>
          <a:lstStyle/>
          <a:p>
            <a:pPr>
              <a:defRPr sz="800"/>
            </a:pPr>
            <a:endParaRPr lang="ja-JP"/>
          </a:p>
        </c:txPr>
        <c:crossAx val="109441024"/>
        <c:crosses val="autoZero"/>
        <c:auto val="1"/>
        <c:lblAlgn val="ctr"/>
        <c:lblOffset val="100"/>
        <c:noMultiLvlLbl val="0"/>
      </c:catAx>
      <c:valAx>
        <c:axId val="109441024"/>
        <c:scaling>
          <c:orientation val="minMax"/>
        </c:scaling>
        <c:delete val="0"/>
        <c:axPos val="t"/>
        <c:majorGridlines/>
        <c:numFmt formatCode="General" sourceLinked="1"/>
        <c:majorTickMark val="out"/>
        <c:minorTickMark val="none"/>
        <c:tickLblPos val="nextTo"/>
        <c:crossAx val="109431040"/>
        <c:crosses val="autoZero"/>
        <c:crossBetween val="between"/>
      </c:valAx>
    </c:plotArea>
    <c:plotVisOnly val="1"/>
    <c:dispBlanksAs val="gap"/>
    <c:showDLblsOverMax val="0"/>
  </c:chart>
  <c:spPr>
    <a:noFill/>
    <a:ln>
      <a:noFill/>
    </a:ln>
  </c:sp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0.8318</cdr:x>
      <cdr:y>0.04968</cdr:y>
    </cdr:from>
    <cdr:to>
      <cdr:x>0.98471</cdr:x>
      <cdr:y>0.14903</cdr:y>
    </cdr:to>
    <cdr:sp macro="" textlink="">
      <cdr:nvSpPr>
        <cdr:cNvPr id="2" name="テキスト ボックス 1"/>
        <cdr:cNvSpPr txBox="1"/>
      </cdr:nvSpPr>
      <cdr:spPr>
        <a:xfrm xmlns:a="http://schemas.openxmlformats.org/drawingml/2006/main">
          <a:off x="2590800" y="109538"/>
          <a:ext cx="476250" cy="2190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8D0B0B07-48C5-45E3-B347-5F7F4C465317}" type="TxLink">
            <a:rPr lang="en-US" altLang="en-US" sz="900" b="0" i="0" u="none" strike="noStrike">
              <a:solidFill>
                <a:srgbClr val="000000"/>
              </a:solidFill>
              <a:latin typeface="ＭＳ Ｐゴシック"/>
              <a:ea typeface="ＭＳ Ｐゴシック"/>
            </a:rPr>
            <a:pPr/>
            <a:t>N=31</a:t>
          </a:fld>
          <a:endParaRPr lang="ja-JP" altLang="en-US" sz="1100"/>
        </a:p>
      </cdr:txBody>
    </cdr:sp>
  </cdr:relSizeAnchor>
  <cdr:relSizeAnchor xmlns:cdr="http://schemas.openxmlformats.org/drawingml/2006/chartDrawing">
    <cdr:from>
      <cdr:x>0</cdr:x>
      <cdr:y>0.01141</cdr:y>
    </cdr:from>
    <cdr:to>
      <cdr:x>0.32416</cdr:x>
      <cdr:y>0.12928</cdr:y>
    </cdr:to>
    <cdr:sp macro="" textlink="">
      <cdr:nvSpPr>
        <cdr:cNvPr id="4" name="テキスト ボックス 3"/>
        <cdr:cNvSpPr txBox="1"/>
      </cdr:nvSpPr>
      <cdr:spPr>
        <a:xfrm xmlns:a="http://schemas.openxmlformats.org/drawingml/2006/main">
          <a:off x="0" y="28575"/>
          <a:ext cx="1009650" cy="2952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A618717E-64DE-4D79-997D-7288B3280605}" type="TxLink">
            <a:rPr lang="ja-JP" altLang="en-US" sz="1050" b="0" i="0" u="none" strike="noStrike">
              <a:solidFill>
                <a:srgbClr val="000000"/>
              </a:solidFill>
              <a:latin typeface="ＭＳ Ｐゴシック"/>
              <a:ea typeface="ＭＳ Ｐゴシック"/>
            </a:rPr>
            <a:pPr/>
            <a:t>必要なデータの間隔</a:t>
          </a:fld>
          <a:endParaRPr lang="ja-JP" altLang="en-US" sz="1050" dirty="0"/>
        </a:p>
      </cdr:txBody>
    </cdr:sp>
  </cdr:relSizeAnchor>
</c:userShapes>
</file>

<file path=ppt/drawings/drawing2.xml><?xml version="1.0" encoding="utf-8"?>
<c:userShapes xmlns:c="http://schemas.openxmlformats.org/drawingml/2006/chart">
  <cdr:relSizeAnchor xmlns:cdr="http://schemas.openxmlformats.org/drawingml/2006/chartDrawing">
    <cdr:from>
      <cdr:x>0.8318</cdr:x>
      <cdr:y>0.04968</cdr:y>
    </cdr:from>
    <cdr:to>
      <cdr:x>0.98471</cdr:x>
      <cdr:y>0.14903</cdr:y>
    </cdr:to>
    <cdr:sp macro="" textlink="">
      <cdr:nvSpPr>
        <cdr:cNvPr id="2" name="テキスト ボックス 1"/>
        <cdr:cNvSpPr txBox="1"/>
      </cdr:nvSpPr>
      <cdr:spPr>
        <a:xfrm xmlns:a="http://schemas.openxmlformats.org/drawingml/2006/main">
          <a:off x="2590800" y="109538"/>
          <a:ext cx="476250" cy="2190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8D0B0B07-48C5-45E3-B347-5F7F4C465317}" type="TxLink">
            <a:rPr lang="en-US" altLang="en-US" sz="900" b="0" i="0" u="none" strike="noStrike">
              <a:solidFill>
                <a:srgbClr val="000000"/>
              </a:solidFill>
              <a:latin typeface="ＭＳ Ｐゴシック"/>
              <a:ea typeface="ＭＳ Ｐゴシック"/>
            </a:rPr>
            <a:pPr/>
            <a:t>N=31</a:t>
          </a:fld>
          <a:endParaRPr lang="ja-JP" altLang="en-US" sz="1100"/>
        </a:p>
      </cdr:txBody>
    </cdr:sp>
  </cdr:relSizeAnchor>
  <cdr:relSizeAnchor xmlns:cdr="http://schemas.openxmlformats.org/drawingml/2006/chartDrawing">
    <cdr:from>
      <cdr:x>0</cdr:x>
      <cdr:y>0.01141</cdr:y>
    </cdr:from>
    <cdr:to>
      <cdr:x>0.32416</cdr:x>
      <cdr:y>0.12928</cdr:y>
    </cdr:to>
    <cdr:sp macro="" textlink="">
      <cdr:nvSpPr>
        <cdr:cNvPr id="4" name="テキスト ボックス 3"/>
        <cdr:cNvSpPr txBox="1"/>
      </cdr:nvSpPr>
      <cdr:spPr>
        <a:xfrm xmlns:a="http://schemas.openxmlformats.org/drawingml/2006/main">
          <a:off x="0" y="28575"/>
          <a:ext cx="1009650" cy="2952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ja-JP" altLang="en-US" sz="1050" dirty="0">
              <a:solidFill>
                <a:srgbClr val="000000"/>
              </a:solidFill>
              <a:latin typeface="ＭＳ Ｐゴシック"/>
              <a:ea typeface="ＭＳ Ｐゴシック"/>
            </a:rPr>
            <a:t>いつから必要か</a:t>
          </a:r>
          <a:endParaRPr lang="ja-JP" altLang="en-US" sz="1050" dirty="0"/>
        </a:p>
      </cdr:txBody>
    </cdr:sp>
  </cdr:relSizeAnchor>
</c:userShapes>
</file>

<file path=ppt/drawings/drawing3.xml><?xml version="1.0" encoding="utf-8"?>
<c:userShapes xmlns:c="http://schemas.openxmlformats.org/drawingml/2006/chart">
  <cdr:relSizeAnchor xmlns:cdr="http://schemas.openxmlformats.org/drawingml/2006/chartDrawing">
    <cdr:from>
      <cdr:x>0.03125</cdr:x>
      <cdr:y>0.0434</cdr:y>
    </cdr:from>
    <cdr:to>
      <cdr:x>0.23125</cdr:x>
      <cdr:y>0.14757</cdr:y>
    </cdr:to>
    <cdr:sp macro="" textlink="">
      <cdr:nvSpPr>
        <cdr:cNvPr id="2" name="テキスト ボックス 1"/>
        <cdr:cNvSpPr txBox="1"/>
      </cdr:nvSpPr>
      <cdr:spPr>
        <a:xfrm xmlns:a="http://schemas.openxmlformats.org/drawingml/2006/main">
          <a:off x="142875" y="119063"/>
          <a:ext cx="914400" cy="28575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E536DDC4-F844-4AD5-B1C9-A0087F580673}" type="TxLink">
            <a:rPr lang="ja-JP" altLang="en-US" sz="1050" b="0" i="0" u="none" strike="noStrike">
              <a:solidFill>
                <a:srgbClr val="000000"/>
              </a:solidFill>
              <a:latin typeface="ＭＳ Ｐゴシック"/>
              <a:ea typeface="ＭＳ Ｐゴシック"/>
            </a:rPr>
            <a:pPr/>
            <a:t>一年単位の場合、いつ時点のデータが必要か</a:t>
          </a:fld>
          <a:endParaRPr lang="ja-JP" altLang="en-US" sz="900" dirty="0"/>
        </a:p>
      </cdr:txBody>
    </cdr:sp>
  </cdr:relSizeAnchor>
  <cdr:relSizeAnchor xmlns:cdr="http://schemas.openxmlformats.org/drawingml/2006/chartDrawing">
    <cdr:from>
      <cdr:x>0.72292</cdr:x>
      <cdr:y>0.01563</cdr:y>
    </cdr:from>
    <cdr:to>
      <cdr:x>0.92292</cdr:x>
      <cdr:y>0.34896</cdr:y>
    </cdr:to>
    <cdr:sp macro="" textlink="">
      <cdr:nvSpPr>
        <cdr:cNvPr id="3" name="テキスト ボックス 2"/>
        <cdr:cNvSpPr txBox="1"/>
      </cdr:nvSpPr>
      <cdr:spPr>
        <a:xfrm xmlns:a="http://schemas.openxmlformats.org/drawingml/2006/main">
          <a:off x="3305175" y="42863"/>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a:p>
      </cdr:txBody>
    </cdr:sp>
  </cdr:relSizeAnchor>
  <cdr:relSizeAnchor xmlns:cdr="http://schemas.openxmlformats.org/drawingml/2006/chartDrawing">
    <cdr:from>
      <cdr:x>0.82708</cdr:x>
      <cdr:y>0.05035</cdr:y>
    </cdr:from>
    <cdr:to>
      <cdr:x>0.91667</cdr:x>
      <cdr:y>0.1441</cdr:y>
    </cdr:to>
    <cdr:sp macro="" textlink="">
      <cdr:nvSpPr>
        <cdr:cNvPr id="4" name="テキスト ボックス 3"/>
        <cdr:cNvSpPr txBox="1"/>
      </cdr:nvSpPr>
      <cdr:spPr>
        <a:xfrm xmlns:a="http://schemas.openxmlformats.org/drawingml/2006/main">
          <a:off x="3781425" y="138113"/>
          <a:ext cx="409575" cy="2571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AACFCD57-1335-4F57-A0C5-F0A42F8083E2}" type="TxLink">
            <a:rPr lang="en-US" altLang="en-US" sz="900" b="0" i="0" u="none" strike="noStrike">
              <a:solidFill>
                <a:srgbClr val="000000"/>
              </a:solidFill>
              <a:latin typeface="ＭＳ Ｐゴシック"/>
              <a:ea typeface="ＭＳ Ｐゴシック"/>
            </a:rPr>
            <a:pPr/>
            <a:t>N=7</a:t>
          </a:fld>
          <a:endParaRPr lang="ja-JP" altLang="en-US" sz="1100"/>
        </a:p>
      </cdr:txBody>
    </cdr:sp>
  </cdr:relSizeAnchor>
</c:userShapes>
</file>

<file path=ppt/drawings/drawing4.xml><?xml version="1.0" encoding="utf-8"?>
<c:userShapes xmlns:c="http://schemas.openxmlformats.org/drawingml/2006/chart">
  <cdr:relSizeAnchor xmlns:cdr="http://schemas.openxmlformats.org/drawingml/2006/chartDrawing">
    <cdr:from>
      <cdr:x>0.8318</cdr:x>
      <cdr:y>0.04968</cdr:y>
    </cdr:from>
    <cdr:to>
      <cdr:x>0.98471</cdr:x>
      <cdr:y>0.14903</cdr:y>
    </cdr:to>
    <cdr:sp macro="" textlink="">
      <cdr:nvSpPr>
        <cdr:cNvPr id="2" name="テキスト ボックス 1"/>
        <cdr:cNvSpPr txBox="1"/>
      </cdr:nvSpPr>
      <cdr:spPr>
        <a:xfrm xmlns:a="http://schemas.openxmlformats.org/drawingml/2006/main">
          <a:off x="2590800" y="109538"/>
          <a:ext cx="476250" cy="2190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8D0B0B07-48C5-45E3-B347-5F7F4C465317}" type="TxLink">
            <a:rPr lang="en-US" altLang="en-US" sz="900" b="0" i="0" u="none" strike="noStrike">
              <a:solidFill>
                <a:srgbClr val="000000"/>
              </a:solidFill>
              <a:latin typeface="ＭＳ Ｐゴシック"/>
              <a:ea typeface="ＭＳ Ｐゴシック"/>
            </a:rPr>
            <a:pPr/>
            <a:t>N=31</a:t>
          </a:fld>
          <a:endParaRPr lang="ja-JP" altLang="en-US" sz="1100"/>
        </a:p>
      </cdr:txBody>
    </cdr:sp>
  </cdr:relSizeAnchor>
  <cdr:relSizeAnchor xmlns:cdr="http://schemas.openxmlformats.org/drawingml/2006/chartDrawing">
    <cdr:from>
      <cdr:x>0</cdr:x>
      <cdr:y>0.01141</cdr:y>
    </cdr:from>
    <cdr:to>
      <cdr:x>0.32416</cdr:x>
      <cdr:y>0.12928</cdr:y>
    </cdr:to>
    <cdr:sp macro="" textlink="">
      <cdr:nvSpPr>
        <cdr:cNvPr id="4" name="テキスト ボックス 3"/>
        <cdr:cNvSpPr txBox="1"/>
      </cdr:nvSpPr>
      <cdr:spPr>
        <a:xfrm xmlns:a="http://schemas.openxmlformats.org/drawingml/2006/main">
          <a:off x="0" y="28575"/>
          <a:ext cx="1009650" cy="2952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A53E5927-1DD9-4891-952C-8D8FEE7E09AD}" type="TxLink">
            <a:rPr lang="ja-JP" altLang="en-US" sz="1050" b="0" i="0" u="none" strike="noStrike">
              <a:solidFill>
                <a:srgbClr val="000000"/>
              </a:solidFill>
              <a:latin typeface="ＭＳ Ｐゴシック"/>
              <a:ea typeface="ＭＳ Ｐゴシック"/>
            </a:rPr>
            <a:pPr/>
            <a:t>必要な年齢区分</a:t>
          </a:fld>
          <a:endParaRPr lang="ja-JP" altLang="en-US" sz="1400" dirty="0"/>
        </a:p>
      </cdr:txBody>
    </cdr:sp>
  </cdr:relSizeAnchor>
</c:userShapes>
</file>

<file path=ppt/drawings/drawing5.xml><?xml version="1.0" encoding="utf-8"?>
<c:userShapes xmlns:c="http://schemas.openxmlformats.org/drawingml/2006/chart">
  <cdr:relSizeAnchor xmlns:cdr="http://schemas.openxmlformats.org/drawingml/2006/chartDrawing">
    <cdr:from>
      <cdr:x>0.8318</cdr:x>
      <cdr:y>0.04968</cdr:y>
    </cdr:from>
    <cdr:to>
      <cdr:x>0.98471</cdr:x>
      <cdr:y>0.14903</cdr:y>
    </cdr:to>
    <cdr:sp macro="" textlink="">
      <cdr:nvSpPr>
        <cdr:cNvPr id="2" name="テキスト ボックス 1"/>
        <cdr:cNvSpPr txBox="1"/>
      </cdr:nvSpPr>
      <cdr:spPr>
        <a:xfrm xmlns:a="http://schemas.openxmlformats.org/drawingml/2006/main">
          <a:off x="2590800" y="109538"/>
          <a:ext cx="476250" cy="2190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8D0B0B07-48C5-45E3-B347-5F7F4C465317}" type="TxLink">
            <a:rPr lang="en-US" altLang="en-US" sz="900" b="0" i="0" u="none" strike="noStrike">
              <a:solidFill>
                <a:srgbClr val="000000"/>
              </a:solidFill>
              <a:latin typeface="ＭＳ Ｐゴシック"/>
              <a:ea typeface="ＭＳ Ｐゴシック"/>
            </a:rPr>
            <a:pPr/>
            <a:t>N=31</a:t>
          </a:fld>
          <a:endParaRPr lang="ja-JP" altLang="en-US" sz="1100"/>
        </a:p>
      </cdr:txBody>
    </cdr:sp>
  </cdr:relSizeAnchor>
  <cdr:relSizeAnchor xmlns:cdr="http://schemas.openxmlformats.org/drawingml/2006/chartDrawing">
    <cdr:from>
      <cdr:x>0</cdr:x>
      <cdr:y>0.01141</cdr:y>
    </cdr:from>
    <cdr:to>
      <cdr:x>0.32416</cdr:x>
      <cdr:y>0.12928</cdr:y>
    </cdr:to>
    <cdr:sp macro="" textlink="">
      <cdr:nvSpPr>
        <cdr:cNvPr id="4" name="テキスト ボックス 3"/>
        <cdr:cNvSpPr txBox="1"/>
      </cdr:nvSpPr>
      <cdr:spPr>
        <a:xfrm xmlns:a="http://schemas.openxmlformats.org/drawingml/2006/main">
          <a:off x="0" y="28575"/>
          <a:ext cx="1009650" cy="2952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371F6E03-5AAE-48B1-9189-82BF7FC25E9F}" type="TxLink">
            <a:rPr lang="ja-JP" altLang="en-US" sz="1050" b="0" i="0" u="none" strike="noStrike">
              <a:solidFill>
                <a:srgbClr val="000000"/>
              </a:solidFill>
              <a:latin typeface="ＭＳ Ｐゴシック"/>
              <a:ea typeface="ＭＳ Ｐゴシック"/>
            </a:rPr>
            <a:pPr/>
            <a:t>必要な居住地区分</a:t>
          </a:fld>
          <a:endParaRPr lang="ja-JP" altLang="en-US" sz="1400" dirty="0"/>
        </a:p>
      </cdr:txBody>
    </cdr:sp>
  </cdr:relSizeAnchor>
</c:userShapes>
</file>

<file path=ppt/drawings/drawing6.xml><?xml version="1.0" encoding="utf-8"?>
<c:userShapes xmlns:c="http://schemas.openxmlformats.org/drawingml/2006/chart">
  <cdr:relSizeAnchor xmlns:cdr="http://schemas.openxmlformats.org/drawingml/2006/chartDrawing">
    <cdr:from>
      <cdr:x>0.01563</cdr:x>
      <cdr:y>0.00868</cdr:y>
    </cdr:from>
    <cdr:to>
      <cdr:x>0.22604</cdr:x>
      <cdr:y>0.12326</cdr:y>
    </cdr:to>
    <cdr:sp macro="" textlink="">
      <cdr:nvSpPr>
        <cdr:cNvPr id="2" name="テキスト ボックス 1"/>
        <cdr:cNvSpPr txBox="1"/>
      </cdr:nvSpPr>
      <cdr:spPr>
        <a:xfrm xmlns:a="http://schemas.openxmlformats.org/drawingml/2006/main">
          <a:off x="71438" y="23813"/>
          <a:ext cx="962025" cy="3143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96345FD7-0B52-44D1-A0A1-8D1D46D4987A}" type="TxLink">
            <a:rPr lang="ja-JP" altLang="en-US" sz="1050" b="0" i="0" u="none" strike="noStrike">
              <a:solidFill>
                <a:srgbClr val="000000"/>
              </a:solidFill>
              <a:latin typeface="ＭＳ Ｐゴシック"/>
              <a:ea typeface="ＭＳ Ｐゴシック"/>
            </a:rPr>
            <a:pPr/>
            <a:t>その他の属性</a:t>
          </a:fld>
          <a:endParaRPr lang="ja-JP" altLang="en-US" sz="1050"/>
        </a:p>
      </cdr:txBody>
    </cdr:sp>
  </cdr:relSizeAnchor>
  <cdr:relSizeAnchor xmlns:cdr="http://schemas.openxmlformats.org/drawingml/2006/chartDrawing">
    <cdr:from>
      <cdr:x>0.79063</cdr:x>
      <cdr:y>0.03993</cdr:y>
    </cdr:from>
    <cdr:to>
      <cdr:x>0.99063</cdr:x>
      <cdr:y>0.37326</cdr:y>
    </cdr:to>
    <cdr:sp macro="" textlink="">
      <cdr:nvSpPr>
        <cdr:cNvPr id="3" name="テキスト ボックス 2"/>
        <cdr:cNvSpPr txBox="1"/>
      </cdr:nvSpPr>
      <cdr:spPr>
        <a:xfrm xmlns:a="http://schemas.openxmlformats.org/drawingml/2006/main">
          <a:off x="3614738" y="10953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a:p>
      </cdr:txBody>
    </cdr:sp>
  </cdr:relSizeAnchor>
  <cdr:relSizeAnchor xmlns:cdr="http://schemas.openxmlformats.org/drawingml/2006/chartDrawing">
    <cdr:from>
      <cdr:x>0.86979</cdr:x>
      <cdr:y>0.02257</cdr:y>
    </cdr:from>
    <cdr:to>
      <cdr:x>0.98646</cdr:x>
      <cdr:y>0.10243</cdr:y>
    </cdr:to>
    <cdr:sp macro="" textlink="">
      <cdr:nvSpPr>
        <cdr:cNvPr id="4" name="テキスト ボックス 3"/>
        <cdr:cNvSpPr txBox="1"/>
      </cdr:nvSpPr>
      <cdr:spPr>
        <a:xfrm xmlns:a="http://schemas.openxmlformats.org/drawingml/2006/main">
          <a:off x="3976688" y="61913"/>
          <a:ext cx="533400" cy="2190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0EFA78AE-9EDE-4B18-A137-A7AAB8831572}" type="TxLink">
            <a:rPr lang="en-US" altLang="en-US" sz="900" b="0" i="0" u="none" strike="noStrike">
              <a:solidFill>
                <a:srgbClr val="000000"/>
              </a:solidFill>
              <a:latin typeface="ＭＳ Ｐゴシック"/>
              <a:ea typeface="ＭＳ Ｐゴシック"/>
            </a:rPr>
            <a:pPr/>
            <a:t>N=31</a:t>
          </a:fld>
          <a:endParaRPr lang="ja-JP" altLang="en-US" sz="1100"/>
        </a:p>
      </cdr:txBody>
    </cdr:sp>
  </cdr:relSizeAnchor>
</c:userShapes>
</file>

<file path=ppt/drawings/drawing7.xml><?xml version="1.0" encoding="utf-8"?>
<c:userShapes xmlns:c="http://schemas.openxmlformats.org/drawingml/2006/chart">
  <cdr:relSizeAnchor xmlns:cdr="http://schemas.openxmlformats.org/drawingml/2006/chartDrawing">
    <cdr:from>
      <cdr:x>0.01563</cdr:x>
      <cdr:y>0.00868</cdr:y>
    </cdr:from>
    <cdr:to>
      <cdr:x>0.22604</cdr:x>
      <cdr:y>0.12326</cdr:y>
    </cdr:to>
    <cdr:sp macro="" textlink="">
      <cdr:nvSpPr>
        <cdr:cNvPr id="2" name="テキスト ボックス 1"/>
        <cdr:cNvSpPr txBox="1"/>
      </cdr:nvSpPr>
      <cdr:spPr>
        <a:xfrm xmlns:a="http://schemas.openxmlformats.org/drawingml/2006/main">
          <a:off x="71438" y="23813"/>
          <a:ext cx="962025" cy="3143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FC372E18-E003-4404-88EE-B301E9580721}" type="TxLink">
            <a:rPr lang="ja-JP" altLang="en-US" sz="1050" b="0" i="0" u="none" strike="noStrike">
              <a:solidFill>
                <a:srgbClr val="000000"/>
              </a:solidFill>
              <a:latin typeface="ＭＳ Ｐゴシック"/>
              <a:ea typeface="ＭＳ Ｐゴシック"/>
            </a:rPr>
            <a:pPr/>
            <a:t>必要な世帯主の属性</a:t>
          </a:fld>
          <a:endParaRPr lang="ja-JP" altLang="en-US" sz="1050"/>
        </a:p>
      </cdr:txBody>
    </cdr:sp>
  </cdr:relSizeAnchor>
  <cdr:relSizeAnchor xmlns:cdr="http://schemas.openxmlformats.org/drawingml/2006/chartDrawing">
    <cdr:from>
      <cdr:x>0.79063</cdr:x>
      <cdr:y>0.03993</cdr:y>
    </cdr:from>
    <cdr:to>
      <cdr:x>0.99063</cdr:x>
      <cdr:y>0.37326</cdr:y>
    </cdr:to>
    <cdr:sp macro="" textlink="">
      <cdr:nvSpPr>
        <cdr:cNvPr id="3" name="テキスト ボックス 2"/>
        <cdr:cNvSpPr txBox="1"/>
      </cdr:nvSpPr>
      <cdr:spPr>
        <a:xfrm xmlns:a="http://schemas.openxmlformats.org/drawingml/2006/main">
          <a:off x="3614738" y="10953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a:p>
      </cdr:txBody>
    </cdr:sp>
  </cdr:relSizeAnchor>
  <cdr:relSizeAnchor xmlns:cdr="http://schemas.openxmlformats.org/drawingml/2006/chartDrawing">
    <cdr:from>
      <cdr:x>0.86979</cdr:x>
      <cdr:y>0.02257</cdr:y>
    </cdr:from>
    <cdr:to>
      <cdr:x>0.98646</cdr:x>
      <cdr:y>0.10243</cdr:y>
    </cdr:to>
    <cdr:sp macro="" textlink="">
      <cdr:nvSpPr>
        <cdr:cNvPr id="4" name="テキスト ボックス 3"/>
        <cdr:cNvSpPr txBox="1"/>
      </cdr:nvSpPr>
      <cdr:spPr>
        <a:xfrm xmlns:a="http://schemas.openxmlformats.org/drawingml/2006/main">
          <a:off x="3976688" y="61913"/>
          <a:ext cx="533400" cy="2190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0EFA78AE-9EDE-4B18-A137-A7AAB8831572}" type="TxLink">
            <a:rPr lang="en-US" altLang="en-US" sz="900" b="0" i="0" u="none" strike="noStrike">
              <a:solidFill>
                <a:srgbClr val="000000"/>
              </a:solidFill>
              <a:latin typeface="ＭＳ Ｐゴシック"/>
              <a:ea typeface="ＭＳ Ｐゴシック"/>
            </a:rPr>
            <a:pPr/>
            <a:t>N=31</a:t>
          </a:fld>
          <a:endParaRPr lang="ja-JP" altLang="en-US" sz="1100"/>
        </a:p>
      </cdr:txBody>
    </cdr:sp>
  </cdr:relSizeAnchor>
  <cdr:relSizeAnchor xmlns:cdr="http://schemas.openxmlformats.org/drawingml/2006/chartDrawing">
    <cdr:from>
      <cdr:x>0.01563</cdr:x>
      <cdr:y>0.00868</cdr:y>
    </cdr:from>
    <cdr:to>
      <cdr:x>0.22604</cdr:x>
      <cdr:y>0.12326</cdr:y>
    </cdr:to>
    <cdr:sp macro="" textlink="">
      <cdr:nvSpPr>
        <cdr:cNvPr id="5" name="テキスト ボックス 1"/>
        <cdr:cNvSpPr txBox="1"/>
      </cdr:nvSpPr>
      <cdr:spPr>
        <a:xfrm xmlns:a="http://schemas.openxmlformats.org/drawingml/2006/main">
          <a:off x="71438" y="23813"/>
          <a:ext cx="962025" cy="3143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FC372E18-E003-4404-88EE-B301E9580721}" type="TxLink">
            <a:rPr lang="ja-JP" altLang="en-US" sz="1050" b="0" i="0" u="none" strike="noStrike">
              <a:solidFill>
                <a:srgbClr val="000000"/>
              </a:solidFill>
              <a:latin typeface="ＭＳ Ｐゴシック"/>
              <a:ea typeface="ＭＳ Ｐゴシック"/>
            </a:rPr>
            <a:pPr/>
            <a:t>必要な世帯主の属性</a:t>
          </a:fld>
          <a:endParaRPr lang="ja-JP" altLang="en-US" sz="1050"/>
        </a:p>
      </cdr:txBody>
    </cdr:sp>
  </cdr:relSizeAnchor>
  <cdr:relSizeAnchor xmlns:cdr="http://schemas.openxmlformats.org/drawingml/2006/chartDrawing">
    <cdr:from>
      <cdr:x>0.79063</cdr:x>
      <cdr:y>0.03993</cdr:y>
    </cdr:from>
    <cdr:to>
      <cdr:x>0.99063</cdr:x>
      <cdr:y>0.37326</cdr:y>
    </cdr:to>
    <cdr:sp macro="" textlink="">
      <cdr:nvSpPr>
        <cdr:cNvPr id="6" name="テキスト ボックス 2"/>
        <cdr:cNvSpPr txBox="1"/>
      </cdr:nvSpPr>
      <cdr:spPr>
        <a:xfrm xmlns:a="http://schemas.openxmlformats.org/drawingml/2006/main">
          <a:off x="3614738" y="10953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a:p>
      </cdr:txBody>
    </cdr:sp>
  </cdr:relSizeAnchor>
  <cdr:relSizeAnchor xmlns:cdr="http://schemas.openxmlformats.org/drawingml/2006/chartDrawing">
    <cdr:from>
      <cdr:x>0.86979</cdr:x>
      <cdr:y>0.02257</cdr:y>
    </cdr:from>
    <cdr:to>
      <cdr:x>0.98646</cdr:x>
      <cdr:y>0.10243</cdr:y>
    </cdr:to>
    <cdr:sp macro="" textlink="">
      <cdr:nvSpPr>
        <cdr:cNvPr id="7" name="テキスト ボックス 3"/>
        <cdr:cNvSpPr txBox="1"/>
      </cdr:nvSpPr>
      <cdr:spPr>
        <a:xfrm xmlns:a="http://schemas.openxmlformats.org/drawingml/2006/main">
          <a:off x="3976688" y="61913"/>
          <a:ext cx="533400" cy="2190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0EFA78AE-9EDE-4B18-A137-A7AAB8831572}" type="TxLink">
            <a:rPr lang="en-US" altLang="en-US" sz="900" b="0" i="0" u="none" strike="noStrike">
              <a:solidFill>
                <a:srgbClr val="000000"/>
              </a:solidFill>
              <a:latin typeface="ＭＳ Ｐゴシック"/>
              <a:ea typeface="ＭＳ Ｐゴシック"/>
            </a:rPr>
            <a:pPr/>
            <a:t>N=31</a:t>
          </a:fld>
          <a:endParaRPr lang="ja-JP" altLang="en-US" sz="1100"/>
        </a:p>
      </cdr:txBody>
    </cdr:sp>
  </cdr:relSizeAnchor>
  <cdr:relSizeAnchor xmlns:cdr="http://schemas.openxmlformats.org/drawingml/2006/chartDrawing">
    <cdr:from>
      <cdr:x>0.80903</cdr:x>
      <cdr:y>0.07755</cdr:y>
    </cdr:from>
    <cdr:to>
      <cdr:x>0.96161</cdr:x>
      <cdr:y>0.15982</cdr:y>
    </cdr:to>
    <cdr:sp macro="" textlink="">
      <cdr:nvSpPr>
        <cdr:cNvPr id="8" name="テキスト ボックス 15"/>
        <cdr:cNvSpPr txBox="1"/>
      </cdr:nvSpPr>
      <cdr:spPr>
        <a:xfrm xmlns:a="http://schemas.openxmlformats.org/drawingml/2006/main">
          <a:off x="3698875" y="212725"/>
          <a:ext cx="697627" cy="225703"/>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ja-JP" altLang="en-US" sz="800"/>
            <a:t>（複数回答）</a:t>
          </a:r>
        </a:p>
      </cdr:txBody>
    </cdr:sp>
  </cdr:relSizeAnchor>
</c:userShapes>
</file>

<file path=ppt/drawings/drawing8.xml><?xml version="1.0" encoding="utf-8"?>
<c:userShapes xmlns:c="http://schemas.openxmlformats.org/drawingml/2006/chart">
  <cdr:relSizeAnchor xmlns:cdr="http://schemas.openxmlformats.org/drawingml/2006/chartDrawing">
    <cdr:from>
      <cdr:x>0.01563</cdr:x>
      <cdr:y>0.00868</cdr:y>
    </cdr:from>
    <cdr:to>
      <cdr:x>0.22604</cdr:x>
      <cdr:y>0.12326</cdr:y>
    </cdr:to>
    <cdr:sp macro="" textlink="">
      <cdr:nvSpPr>
        <cdr:cNvPr id="2" name="テキスト ボックス 1"/>
        <cdr:cNvSpPr txBox="1"/>
      </cdr:nvSpPr>
      <cdr:spPr>
        <a:xfrm xmlns:a="http://schemas.openxmlformats.org/drawingml/2006/main">
          <a:off x="71438" y="23813"/>
          <a:ext cx="962025" cy="3143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4D52122F-A0F0-4FB3-89EE-7A1DC27292C1}" type="TxLink">
            <a:rPr lang="ja-JP" altLang="en-US" sz="1050" b="0" i="0" u="none" strike="noStrike">
              <a:solidFill>
                <a:srgbClr val="000000"/>
              </a:solidFill>
              <a:latin typeface="ＭＳ Ｐゴシック"/>
              <a:ea typeface="ＭＳ Ｐゴシック"/>
            </a:rPr>
            <a:pPr/>
            <a:t>必要な世帯構成</a:t>
          </a:fld>
          <a:endParaRPr lang="ja-JP" altLang="en-US" sz="1050"/>
        </a:p>
      </cdr:txBody>
    </cdr:sp>
  </cdr:relSizeAnchor>
  <cdr:relSizeAnchor xmlns:cdr="http://schemas.openxmlformats.org/drawingml/2006/chartDrawing">
    <cdr:from>
      <cdr:x>0.79063</cdr:x>
      <cdr:y>0.03993</cdr:y>
    </cdr:from>
    <cdr:to>
      <cdr:x>0.99063</cdr:x>
      <cdr:y>0.37326</cdr:y>
    </cdr:to>
    <cdr:sp macro="" textlink="">
      <cdr:nvSpPr>
        <cdr:cNvPr id="3" name="テキスト ボックス 2"/>
        <cdr:cNvSpPr txBox="1"/>
      </cdr:nvSpPr>
      <cdr:spPr>
        <a:xfrm xmlns:a="http://schemas.openxmlformats.org/drawingml/2006/main">
          <a:off x="3614738" y="10953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a:p>
      </cdr:txBody>
    </cdr:sp>
  </cdr:relSizeAnchor>
  <cdr:relSizeAnchor xmlns:cdr="http://schemas.openxmlformats.org/drawingml/2006/chartDrawing">
    <cdr:from>
      <cdr:x>0.86979</cdr:x>
      <cdr:y>0.02257</cdr:y>
    </cdr:from>
    <cdr:to>
      <cdr:x>0.98646</cdr:x>
      <cdr:y>0.10243</cdr:y>
    </cdr:to>
    <cdr:sp macro="" textlink="">
      <cdr:nvSpPr>
        <cdr:cNvPr id="4" name="テキスト ボックス 3"/>
        <cdr:cNvSpPr txBox="1"/>
      </cdr:nvSpPr>
      <cdr:spPr>
        <a:xfrm xmlns:a="http://schemas.openxmlformats.org/drawingml/2006/main">
          <a:off x="3976688" y="61913"/>
          <a:ext cx="533400" cy="2190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0EFA78AE-9EDE-4B18-A137-A7AAB8831572}" type="TxLink">
            <a:rPr lang="en-US" altLang="en-US" sz="900" b="0" i="0" u="none" strike="noStrike">
              <a:solidFill>
                <a:srgbClr val="000000"/>
              </a:solidFill>
              <a:latin typeface="ＭＳ Ｐゴシック"/>
              <a:ea typeface="ＭＳ Ｐゴシック"/>
            </a:rPr>
            <a:pPr/>
            <a:t>N=31</a:t>
          </a:fld>
          <a:endParaRPr lang="ja-JP" altLang="en-US" sz="1100"/>
        </a:p>
      </cdr:txBody>
    </cdr:sp>
  </cdr:relSizeAnchor>
  <cdr:relSizeAnchor xmlns:cdr="http://schemas.openxmlformats.org/drawingml/2006/chartDrawing">
    <cdr:from>
      <cdr:x>0.81936</cdr:x>
      <cdr:y>0.08449</cdr:y>
    </cdr:from>
    <cdr:to>
      <cdr:x>0.97195</cdr:x>
      <cdr:y>0.16677</cdr:y>
    </cdr:to>
    <cdr:sp macro="" textlink="">
      <cdr:nvSpPr>
        <cdr:cNvPr id="5" name="テキスト ボックス 15"/>
        <cdr:cNvSpPr txBox="1"/>
      </cdr:nvSpPr>
      <cdr:spPr>
        <a:xfrm xmlns:a="http://schemas.openxmlformats.org/drawingml/2006/main">
          <a:off x="3746133" y="231775"/>
          <a:ext cx="697627" cy="225703"/>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ja-JP" altLang="en-US" sz="800"/>
            <a:t>（複数回答）</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fontAlgn="auto">
              <a:spcBef>
                <a:spcPts val="0"/>
              </a:spcBef>
              <a:spcAft>
                <a:spcPts val="0"/>
              </a:spcAft>
              <a:defRPr sz="1200">
                <a:latin typeface="+mn-lt"/>
                <a:ea typeface="+mn-ea"/>
              </a:defRPr>
            </a:lvl1pPr>
          </a:lstStyle>
          <a:p>
            <a:pPr>
              <a:defRPr/>
            </a:pPr>
            <a:fld id="{6E374AD1-7524-4A65-A188-6976E3A41289}" type="datetimeFigureOut">
              <a:rPr lang="ja-JP" altLang="en-US"/>
              <a:pPr>
                <a:defRPr/>
              </a:pPr>
              <a:t>2014/3/18</a:t>
            </a:fld>
            <a:endParaRPr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fontAlgn="auto">
              <a:spcBef>
                <a:spcPts val="0"/>
              </a:spcBef>
              <a:spcAft>
                <a:spcPts val="0"/>
              </a:spcAft>
              <a:defRPr sz="1200">
                <a:latin typeface="+mn-lt"/>
                <a:ea typeface="+mn-ea"/>
              </a:defRPr>
            </a:lvl1pPr>
          </a:lstStyle>
          <a:p>
            <a:pPr>
              <a:defRPr/>
            </a:pPr>
            <a:fld id="{7A0B6AAA-1AEB-4CEA-ACE1-3B89FD51BB75}" type="slidenum">
              <a:rPr lang="ja-JP" altLang="en-US"/>
              <a:pPr>
                <a:defRPr/>
              </a:pPr>
              <a:t>‹#›</a:t>
            </a:fld>
            <a:endParaRPr lang="ja-JP" altLang="en-US"/>
          </a:p>
        </p:txBody>
      </p:sp>
    </p:spTree>
    <p:extLst>
      <p:ext uri="{BB962C8B-B14F-4D97-AF65-F5344CB8AC3E}">
        <p14:creationId xmlns:p14="http://schemas.microsoft.com/office/powerpoint/2010/main" val="3399837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4" name="正方形/長方形 17"/>
          <p:cNvSpPr/>
          <p:nvPr userDrawn="1"/>
        </p:nvSpPr>
        <p:spPr>
          <a:xfrm>
            <a:off x="904875" y="1919288"/>
            <a:ext cx="7875588"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19"/>
          <p:cNvSpPr/>
          <p:nvPr userDrawn="1"/>
        </p:nvSpPr>
        <p:spPr>
          <a:xfrm>
            <a:off x="904875" y="1919288"/>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grpSp>
        <p:nvGrpSpPr>
          <p:cNvPr id="6" name="グループ化 23"/>
          <p:cNvGrpSpPr>
            <a:grpSpLocks/>
          </p:cNvGrpSpPr>
          <p:nvPr userDrawn="1"/>
        </p:nvGrpSpPr>
        <p:grpSpPr bwMode="auto">
          <a:xfrm>
            <a:off x="179388" y="6597650"/>
            <a:ext cx="8890000" cy="0"/>
            <a:chOff x="179512" y="6525344"/>
            <a:chExt cx="8890035" cy="0"/>
          </a:xfrm>
        </p:grpSpPr>
        <p:cxnSp>
          <p:nvCxnSpPr>
            <p:cNvPr id="7"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0"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1" name="Picture 15"/>
          <p:cNvPicPr>
            <a:picLocks noChangeAspect="1" noChangeArrowheads="1"/>
          </p:cNvPicPr>
          <p:nvPr userDrawn="1"/>
        </p:nvPicPr>
        <p:blipFill>
          <a:blip r:embed="rId2"/>
          <a:srcRect/>
          <a:stretch>
            <a:fillRect/>
          </a:stretch>
        </p:blipFill>
        <p:spPr bwMode="auto">
          <a:xfrm>
            <a:off x="395288" y="5013325"/>
            <a:ext cx="3240087" cy="1409700"/>
          </a:xfrm>
          <a:prstGeom prst="rect">
            <a:avLst/>
          </a:prstGeom>
          <a:noFill/>
          <a:ln w="9525">
            <a:noFill/>
            <a:miter lim="800000"/>
            <a:headEnd/>
            <a:tailEnd/>
          </a:ln>
        </p:spPr>
      </p:pic>
      <p:sp>
        <p:nvSpPr>
          <p:cNvPr id="15" name="タイトル 7"/>
          <p:cNvSpPr>
            <a:spLocks noGrp="1"/>
          </p:cNvSpPr>
          <p:nvPr>
            <p:ph type="ctrTitle"/>
          </p:nvPr>
        </p:nvSpPr>
        <p:spPr>
          <a:xfrm>
            <a:off x="1219200" y="2157214"/>
            <a:ext cx="6858000" cy="990600"/>
          </a:xfrm>
        </p:spPr>
        <p:txBody>
          <a:bodyPr anchor="t"/>
          <a:lstStyle>
            <a:lvl1pPr algn="r">
              <a:defRPr sz="3200">
                <a:solidFill>
                  <a:schemeClr val="tx1"/>
                </a:solidFill>
              </a:defRPr>
            </a:lvl1pPr>
          </a:lstStyle>
          <a:p>
            <a:r>
              <a:rPr lang="ja-JP" altLang="en-US" dirty="0" smtClean="0"/>
              <a:t>マスター タイトルの書式設定</a:t>
            </a:r>
            <a:endParaRPr lang="en-US" dirty="0"/>
          </a:p>
        </p:txBody>
      </p:sp>
      <p:sp>
        <p:nvSpPr>
          <p:cNvPr id="31" name="テキスト プレースホルダー 2"/>
          <p:cNvSpPr>
            <a:spLocks noGrp="1"/>
          </p:cNvSpPr>
          <p:nvPr>
            <p:ph type="body" idx="1"/>
          </p:nvPr>
        </p:nvSpPr>
        <p:spPr>
          <a:xfrm>
            <a:off x="4644008" y="4267200"/>
            <a:ext cx="3528392"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dirty="0" smtClean="0"/>
              <a:t>マスタ テキストの書式設定</a:t>
            </a:r>
          </a:p>
        </p:txBody>
      </p:sp>
      <p:sp>
        <p:nvSpPr>
          <p:cNvPr id="12" name="スライド番号プレースホルダー 28"/>
          <p:cNvSpPr>
            <a:spLocks noGrp="1"/>
          </p:cNvSpPr>
          <p:nvPr>
            <p:ph type="sldNum" sz="quarter" idx="10"/>
          </p:nvPr>
        </p:nvSpPr>
        <p:spPr>
          <a:xfrm>
            <a:off x="4000500" y="6597650"/>
            <a:ext cx="1219200" cy="182563"/>
          </a:xfrm>
        </p:spPr>
        <p:txBody>
          <a:bodyPr/>
          <a:lstStyle>
            <a:lvl1pPr algn="ctr">
              <a:defRPr/>
            </a:lvl1pPr>
          </a:lstStyle>
          <a:p>
            <a:pPr>
              <a:defRPr/>
            </a:pPr>
            <a:fld id="{AEF7767C-FE26-420F-98BF-A3A5CFA0D0A0}"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ー 1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22"/>
          <p:cNvSpPr>
            <a:spLocks noGrp="1"/>
          </p:cNvSpPr>
          <p:nvPr>
            <p:ph type="sldNum" sz="quarter" idx="12"/>
          </p:nvPr>
        </p:nvSpPr>
        <p:spPr/>
        <p:txBody>
          <a:bodyPr/>
          <a:lstStyle>
            <a:lvl1pPr>
              <a:defRPr/>
            </a:lvl1pPr>
          </a:lstStyle>
          <a:p>
            <a:pPr>
              <a:defRPr/>
            </a:pPr>
            <a:fld id="{D32F4C15-C034-4314-9112-D299D62351D6}"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4"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5" name="二等辺三角形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直線コネクタ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9CE4FFE-2657-47F4-863B-D1CC317C8789}"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grpSp>
        <p:nvGrpSpPr>
          <p:cNvPr id="4" name="グループ化 6"/>
          <p:cNvGrpSpPr>
            <a:grpSpLocks/>
          </p:cNvGrpSpPr>
          <p:nvPr userDrawn="1"/>
        </p:nvGrpSpPr>
        <p:grpSpPr bwMode="auto">
          <a:xfrm>
            <a:off x="179388" y="6597650"/>
            <a:ext cx="8890000" cy="0"/>
            <a:chOff x="179512" y="6525344"/>
            <a:chExt cx="8890035" cy="0"/>
          </a:xfrm>
        </p:grpSpPr>
        <p:cxnSp>
          <p:nvCxnSpPr>
            <p:cNvPr id="5" name="直線コネクタ 8"/>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直線コネクタ 9"/>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 name="直線コネクタ 10"/>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0"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0" y="6309673"/>
            <a:ext cx="1222612" cy="575953"/>
          </a:xfrm>
          <a:prstGeom prst="rect">
            <a:avLst/>
          </a:prstGeom>
          <a:noFill/>
          <a:ln w="9525">
            <a:noFill/>
            <a:miter lim="800000"/>
            <a:headEnd/>
            <a:tailEnd/>
          </a:ln>
        </p:spPr>
      </p:pic>
      <p:cxnSp>
        <p:nvCxnSpPr>
          <p:cNvPr id="16" name="直線コネクタ 19"/>
          <p:cNvCxnSpPr/>
          <p:nvPr userDrawn="1"/>
        </p:nvCxnSpPr>
        <p:spPr>
          <a:xfrm>
            <a:off x="496888" y="680709"/>
            <a:ext cx="8207375" cy="0"/>
          </a:xfrm>
          <a:prstGeom prst="line">
            <a:avLst/>
          </a:prstGeom>
          <a:ln w="539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457200" y="12877"/>
            <a:ext cx="8229600" cy="654943"/>
          </a:xfrm>
        </p:spPr>
        <p:txBody>
          <a:bodyPr/>
          <a:lstStyle/>
          <a:p>
            <a:r>
              <a:rPr lang="ja-JP" altLang="en-US" dirty="0" smtClean="0"/>
              <a:t>マスター タイトルの書式設定</a:t>
            </a:r>
            <a:endParaRPr lang="en-US" dirty="0"/>
          </a:p>
        </p:txBody>
      </p:sp>
      <p:sp>
        <p:nvSpPr>
          <p:cNvPr id="17" name="スライド番号プレースホルダー 5"/>
          <p:cNvSpPr>
            <a:spLocks noGrp="1"/>
          </p:cNvSpPr>
          <p:nvPr>
            <p:ph type="sldNum" sz="quarter" idx="10"/>
          </p:nvPr>
        </p:nvSpPr>
        <p:spPr>
          <a:xfrm>
            <a:off x="3598863" y="6591300"/>
            <a:ext cx="1981200" cy="366713"/>
          </a:xfrm>
        </p:spPr>
        <p:txBody>
          <a:bodyPr/>
          <a:lstStyle>
            <a:lvl1pPr algn="ctr">
              <a:defRPr/>
            </a:lvl1pPr>
          </a:lstStyle>
          <a:p>
            <a:pPr>
              <a:defRPr/>
            </a:pPr>
            <a:fld id="{5C489480-8482-4FE0-A015-CFEEA03935A6}" type="slidenum">
              <a:rPr lang="ja-JP" altLang="en-US"/>
              <a:pPr>
                <a:defRPr/>
              </a:pPr>
              <a:t>‹#›</a:t>
            </a:fld>
            <a:endParaRPr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4" name="正方形/長方形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1219200" y="2971800"/>
            <a:ext cx="6858000" cy="1066800"/>
          </a:xfrm>
        </p:spPr>
        <p:txBody>
          <a:bodyPr anchor="t"/>
          <a:lstStyle>
            <a:lvl1pPr algn="r">
              <a:buNone/>
              <a:defRPr sz="3200" b="0" cap="none" baseline="0"/>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マスター テキストの書式設定</a:t>
            </a:r>
          </a:p>
        </p:txBody>
      </p:sp>
      <p:sp>
        <p:nvSpPr>
          <p:cNvPr id="6" name="日付プレースホルダー 3"/>
          <p:cNvSpPr>
            <a:spLocks noGrp="1"/>
          </p:cNvSpPr>
          <p:nvPr>
            <p:ph type="dt" sz="half" idx="10"/>
          </p:nvPr>
        </p:nvSpPr>
        <p:spPr>
          <a:xfrm>
            <a:off x="6400800" y="6354763"/>
            <a:ext cx="2286000" cy="366712"/>
          </a:xfrm>
        </p:spPr>
        <p:txBody>
          <a:bodyPr/>
          <a:lstStyle>
            <a:lvl1pPr>
              <a:defRPr/>
            </a:lvl1pPr>
          </a:lstStyle>
          <a:p>
            <a:pPr>
              <a:defRPr/>
            </a:pPr>
            <a:endParaRPr lang="ja-JP" altLang="en-US"/>
          </a:p>
        </p:txBody>
      </p:sp>
      <p:sp>
        <p:nvSpPr>
          <p:cNvPr id="7" name="フッター プレースホルダー 4"/>
          <p:cNvSpPr>
            <a:spLocks noGrp="1"/>
          </p:cNvSpPr>
          <p:nvPr>
            <p:ph type="ftr" sz="quarter" idx="11"/>
          </p:nvPr>
        </p:nvSpPr>
        <p:spPr>
          <a:xfrm>
            <a:off x="2898775" y="6354763"/>
            <a:ext cx="3475038" cy="366712"/>
          </a:xfrm>
        </p:spPr>
        <p:txBody>
          <a:bodyPr/>
          <a:lstStyle>
            <a:lvl1pPr>
              <a:defRPr/>
            </a:lvl1pPr>
          </a:lstStyle>
          <a:p>
            <a:pPr>
              <a:defRPr/>
            </a:pPr>
            <a:endParaRPr lang="ja-JP" altLang="en-US"/>
          </a:p>
        </p:txBody>
      </p:sp>
      <p:sp>
        <p:nvSpPr>
          <p:cNvPr id="8" name="スライド番号プレースホルダー 5"/>
          <p:cNvSpPr>
            <a:spLocks noGrp="1"/>
          </p:cNvSpPr>
          <p:nvPr>
            <p:ph type="sldNum" sz="quarter" idx="12"/>
          </p:nvPr>
        </p:nvSpPr>
        <p:spPr>
          <a:xfrm>
            <a:off x="1069975" y="6354763"/>
            <a:ext cx="1520825" cy="366712"/>
          </a:xfrm>
        </p:spPr>
        <p:txBody>
          <a:bodyPr/>
          <a:lstStyle>
            <a:lvl1pPr>
              <a:defRPr/>
            </a:lvl1pPr>
          </a:lstStyle>
          <a:p>
            <a:pPr>
              <a:defRPr/>
            </a:pPr>
            <a:fld id="{59D614E3-EC9C-401D-B25E-0181BD4EC2F5}"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lang="ja-JP" altLang="en-US" smtClean="0"/>
              <a:t>マスター タイトルの書式設定</a:t>
            </a:r>
            <a:endParaRPr lang="en-US"/>
          </a:p>
        </p:txBody>
      </p:sp>
      <p:sp>
        <p:nvSpPr>
          <p:cNvPr id="9" name="コンテンツ プレースホルダー 8"/>
          <p:cNvSpPr>
            <a:spLocks noGrp="1"/>
          </p:cNvSpPr>
          <p:nvPr>
            <p:ph sz="quarter" idx="1"/>
          </p:nvPr>
        </p:nvSpPr>
        <p:spPr>
          <a:xfrm>
            <a:off x="457200" y="1219200"/>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ー 1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22"/>
          <p:cNvSpPr>
            <a:spLocks noGrp="1"/>
          </p:cNvSpPr>
          <p:nvPr>
            <p:ph type="sldNum" sz="quarter" idx="12"/>
          </p:nvPr>
        </p:nvSpPr>
        <p:spPr/>
        <p:txBody>
          <a:bodyPr/>
          <a:lstStyle>
            <a:lvl1pPr>
              <a:defRPr/>
            </a:lvl1pPr>
          </a:lstStyle>
          <a:p>
            <a:pPr>
              <a:defRPr/>
            </a:pPr>
            <a:fld id="{D6BE04EA-D976-49BB-88BC-11887A034D4F}"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11" name="コンテンツ プレースホルダー 10"/>
          <p:cNvSpPr>
            <a:spLocks noGrp="1"/>
          </p:cNvSpPr>
          <p:nvPr>
            <p:ph sz="quarter" idx="2"/>
          </p:nvPr>
        </p:nvSpPr>
        <p:spPr>
          <a:xfrm>
            <a:off x="457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1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22"/>
          <p:cNvSpPr>
            <a:spLocks noGrp="1"/>
          </p:cNvSpPr>
          <p:nvPr>
            <p:ph type="sldNum" sz="quarter" idx="12"/>
          </p:nvPr>
        </p:nvSpPr>
        <p:spPr/>
        <p:txBody>
          <a:bodyPr/>
          <a:lstStyle>
            <a:lvl1pPr>
              <a:defRPr/>
            </a:lvl1pPr>
          </a:lstStyle>
          <a:p>
            <a:pPr>
              <a:defRPr/>
            </a:pPr>
            <a:fld id="{23FDB0EC-3C6C-499F-B7FC-40D34E018601}"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grpSp>
        <p:nvGrpSpPr>
          <p:cNvPr id="3" name="グループ化 23"/>
          <p:cNvGrpSpPr>
            <a:grpSpLocks/>
          </p:cNvGrpSpPr>
          <p:nvPr userDrawn="1"/>
        </p:nvGrpSpPr>
        <p:grpSpPr bwMode="auto">
          <a:xfrm>
            <a:off x="179388" y="6597650"/>
            <a:ext cx="8890000" cy="0"/>
            <a:chOff x="179512" y="6525344"/>
            <a:chExt cx="8890035" cy="0"/>
          </a:xfrm>
        </p:grpSpPr>
        <p:cxnSp>
          <p:nvCxnSpPr>
            <p:cNvPr id="4"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7"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8"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7812088" y="6237288"/>
            <a:ext cx="1317625" cy="620712"/>
          </a:xfrm>
          <a:prstGeom prst="rect">
            <a:avLst/>
          </a:prstGeom>
          <a:noFill/>
          <a:ln w="9525">
            <a:noFill/>
            <a:miter lim="800000"/>
            <a:headEnd/>
            <a:tailEnd/>
          </a:ln>
        </p:spPr>
      </p:pic>
      <p:grpSp>
        <p:nvGrpSpPr>
          <p:cNvPr id="9" name="グループ化 6"/>
          <p:cNvGrpSpPr>
            <a:grpSpLocks/>
          </p:cNvGrpSpPr>
          <p:nvPr userDrawn="1"/>
        </p:nvGrpSpPr>
        <p:grpSpPr bwMode="auto">
          <a:xfrm>
            <a:off x="519347" y="3429000"/>
            <a:ext cx="8184915" cy="166955"/>
            <a:chOff x="179512" y="6525344"/>
            <a:chExt cx="8890035" cy="0"/>
          </a:xfrm>
        </p:grpSpPr>
        <p:cxnSp>
          <p:nvCxnSpPr>
            <p:cNvPr id="10" name="直線コネクタ 8"/>
            <p:cNvCxnSpPr/>
            <p:nvPr/>
          </p:nvCxnSpPr>
          <p:spPr>
            <a:xfrm>
              <a:off x="179512" y="6525344"/>
              <a:ext cx="8208821"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直線コネクタ 9"/>
            <p:cNvCxnSpPr/>
            <p:nvPr/>
          </p:nvCxnSpPr>
          <p:spPr>
            <a:xfrm>
              <a:off x="8475863" y="6525344"/>
              <a:ext cx="152227"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直線コネクタ 10"/>
            <p:cNvCxnSpPr/>
            <p:nvPr/>
          </p:nvCxnSpPr>
          <p:spPr>
            <a:xfrm>
              <a:off x="8704203" y="6525344"/>
              <a:ext cx="152227"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3" name="直線コネクタ 11"/>
            <p:cNvCxnSpPr/>
            <p:nvPr/>
          </p:nvCxnSpPr>
          <p:spPr>
            <a:xfrm>
              <a:off x="8917320" y="6525344"/>
              <a:ext cx="152227"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 name="タイトル 1"/>
          <p:cNvSpPr>
            <a:spLocks noGrp="1"/>
          </p:cNvSpPr>
          <p:nvPr>
            <p:ph type="title"/>
          </p:nvPr>
        </p:nvSpPr>
        <p:spPr>
          <a:xfrm>
            <a:off x="755576" y="2492896"/>
            <a:ext cx="7488832" cy="914400"/>
          </a:xfrm>
        </p:spPr>
        <p:txBody>
          <a:bodyPr/>
          <a:lstStyle/>
          <a:p>
            <a:r>
              <a:rPr lang="ja-JP" altLang="en-US" smtClean="0"/>
              <a:t>マスター タイトルの書式設定</a:t>
            </a:r>
            <a:endParaRPr lang="en-US"/>
          </a:p>
        </p:txBody>
      </p:sp>
      <p:sp>
        <p:nvSpPr>
          <p:cNvPr id="14" name="スライド番号プレースホルダー 4"/>
          <p:cNvSpPr>
            <a:spLocks noGrp="1"/>
          </p:cNvSpPr>
          <p:nvPr>
            <p:ph type="sldNum" sz="quarter" idx="10"/>
          </p:nvPr>
        </p:nvSpPr>
        <p:spPr>
          <a:xfrm>
            <a:off x="4173538" y="6592888"/>
            <a:ext cx="758825" cy="365125"/>
          </a:xfrm>
        </p:spPr>
        <p:txBody>
          <a:bodyPr/>
          <a:lstStyle>
            <a:lvl1pPr algn="ctr">
              <a:defRPr smtClean="0"/>
            </a:lvl1pPr>
          </a:lstStyle>
          <a:p>
            <a:pPr>
              <a:defRPr/>
            </a:pPr>
            <a:fld id="{F52FA9F6-98CE-4D8B-9188-4B04B5C3FA61}"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3" name="二等辺三角形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4" name="日付プレースホルダー 1"/>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3"/>
          <p:cNvSpPr>
            <a:spLocks noGrp="1"/>
          </p:cNvSpPr>
          <p:nvPr>
            <p:ph type="sldNum" sz="quarter" idx="12"/>
          </p:nvPr>
        </p:nvSpPr>
        <p:spPr/>
        <p:txBody>
          <a:bodyPr/>
          <a:lstStyle>
            <a:lvl1pPr>
              <a:defRPr/>
            </a:lvl1pPr>
          </a:lstStyle>
          <a:p>
            <a:pPr>
              <a:defRPr/>
            </a:pPr>
            <a:fld id="{777F02BF-A27D-4507-89DC-5BA8A0B91641}"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直線コネクタ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dirty="0">
              <a:latin typeface="+mn-lt"/>
              <a:ea typeface="+mn-ea"/>
            </a:endParaRPr>
          </a:p>
        </p:txBody>
      </p:sp>
      <p:sp>
        <p:nvSpPr>
          <p:cNvPr id="7"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ja-JP" altLang="en-US" smtClean="0"/>
              <a:t>マスター タイトルの書式設定</a:t>
            </a:r>
            <a:endParaRPr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ja-JP" altLang="en-US" smtClean="0"/>
              <a:t>マスター テキストの書式設定</a:t>
            </a:r>
          </a:p>
        </p:txBody>
      </p:sp>
      <p:sp>
        <p:nvSpPr>
          <p:cNvPr id="12" name="コンテンツ プレースホルダー 11"/>
          <p:cNvSpPr>
            <a:spLocks noGrp="1"/>
          </p:cNvSpPr>
          <p:nvPr>
            <p:ph sz="quarter" idx="1"/>
          </p:nvPr>
        </p:nvSpPr>
        <p:spPr>
          <a:xfrm>
            <a:off x="304800" y="304800"/>
            <a:ext cx="5715000" cy="5715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38266B34-2950-452F-9FB9-AB9EE4D1A115}"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7" name="正方形/長方形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ja-JP" altLang="en-US" smtClean="0"/>
              <a:t>マスター タイトルの書式設定</a:t>
            </a:r>
            <a:endParaRPr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ja-JP" altLang="en-US" noProof="0" smtClean="0"/>
              <a:t>アイコンをクリックして図を追加</a:t>
            </a:r>
            <a:endParaRPr lang="en-US" noProof="0" dirty="0"/>
          </a:p>
        </p:txBody>
      </p:sp>
      <p:sp>
        <p:nvSpPr>
          <p:cNvPr id="4" name="テキスト プレースホルダー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ja-JP" altLang="en-US" smtClean="0"/>
              <a:t>マスター テキストの書式設定</a:t>
            </a:r>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234B22B5-564E-49AF-94E1-EBCE52A8446D}"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マスター タイトルの書式設定</a:t>
            </a:r>
            <a:endParaRPr lang="en-US" smtClean="0"/>
          </a:p>
        </p:txBody>
      </p:sp>
      <p:sp>
        <p:nvSpPr>
          <p:cNvPr id="1027" name="テキスト プレースホルダー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smtClean="0"/>
          </a:p>
        </p:txBody>
      </p:sp>
      <p:sp>
        <p:nvSpPr>
          <p:cNvPr id="14" name="日付プレースホルダー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3" name="フッター プレースホルダー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23" name="スライド番号プレースホルダー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fld id="{BB1E81A8-7DC8-4718-AAD2-CE30D12D26F6}" type="slidenum">
              <a:rPr lang="ja-JP" altLang="en-US"/>
              <a:pPr>
                <a:defRPr/>
              </a:pPr>
              <a:t>‹#›</a:t>
            </a:fld>
            <a:endParaRPr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0" r:id="rId5"/>
    <p:sldLayoutId id="2147483675" r:id="rId6"/>
    <p:sldLayoutId id="2147483676" r:id="rId7"/>
    <p:sldLayoutId id="2147483677" r:id="rId8"/>
    <p:sldLayoutId id="2147483678" r:id="rId9"/>
    <p:sldLayoutId id="2147483669" r:id="rId10"/>
    <p:sldLayoutId id="2147483679" r:id="rId11"/>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200" kern="1200">
          <a:solidFill>
            <a:schemeClr val="tx2"/>
          </a:solidFill>
          <a:latin typeface="+mj-lt"/>
          <a:ea typeface="+mj-ea"/>
          <a:cs typeface="+mj-cs"/>
        </a:defRPr>
      </a:lvl1pPr>
      <a:lvl2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2pPr>
      <a:lvl3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3pPr>
      <a:lvl4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4pPr>
      <a:lvl5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 Id="rId5" Type="http://schemas.openxmlformats.org/officeDocument/2006/relationships/chart" Target="../charts/chart8.xml"/><Relationship Id="rId4" Type="http://schemas.openxmlformats.org/officeDocument/2006/relationships/chart" Target="../charts/char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 Id="rId5" Type="http://schemas.openxmlformats.org/officeDocument/2006/relationships/image" Target="../media/image7.emf"/><Relationship Id="rId4" Type="http://schemas.openxmlformats.org/officeDocument/2006/relationships/image" Target="../media/image6.emf"/></Relationships>
</file>

<file path=ppt/slides/_rels/slide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stat.go.jp/data/kokusei/2010/syou1/tyuui.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テキスト プレースホルダー 3"/>
          <p:cNvSpPr>
            <a:spLocks noGrp="1"/>
          </p:cNvSpPr>
          <p:nvPr>
            <p:ph type="body" idx="1"/>
          </p:nvPr>
        </p:nvSpPr>
        <p:spPr>
          <a:xfrm>
            <a:off x="3004458" y="3851564"/>
            <a:ext cx="5760692" cy="1143000"/>
          </a:xfrm>
        </p:spPr>
        <p:txBody>
          <a:bodyPr/>
          <a:lstStyle/>
          <a:p>
            <a:pPr eaLnBrk="1" hangingPunct="1"/>
            <a:endParaRPr lang="en-US" altLang="ja-JP" dirty="0" smtClean="0">
              <a:solidFill>
                <a:schemeClr val="tx1"/>
              </a:solidFill>
              <a:latin typeface="+mj-ea"/>
              <a:ea typeface="+mj-ea"/>
            </a:endParaRPr>
          </a:p>
          <a:p>
            <a:pPr eaLnBrk="1" hangingPunct="1"/>
            <a:r>
              <a:rPr lang="ja-JP" altLang="en-US" dirty="0" smtClean="0">
                <a:solidFill>
                  <a:schemeClr val="tx1"/>
                </a:solidFill>
                <a:latin typeface="+mj-ea"/>
                <a:ea typeface="+mj-ea"/>
              </a:rPr>
              <a:t>オープンデータ流通推進コンソーシアム</a:t>
            </a:r>
            <a:endParaRPr lang="en-US" altLang="ja-JP" dirty="0" smtClean="0">
              <a:solidFill>
                <a:schemeClr val="tx1"/>
              </a:solidFill>
              <a:latin typeface="+mj-ea"/>
              <a:ea typeface="+mj-ea"/>
            </a:endParaRPr>
          </a:p>
          <a:p>
            <a:pPr eaLnBrk="1" hangingPunct="1"/>
            <a:r>
              <a:rPr lang="ja-JP" altLang="en-US" dirty="0">
                <a:solidFill>
                  <a:schemeClr val="tx1"/>
                </a:solidFill>
                <a:latin typeface="+mj-ea"/>
                <a:ea typeface="+mj-ea"/>
              </a:rPr>
              <a:t>事務局</a:t>
            </a:r>
            <a:endParaRPr lang="en-US" altLang="ja-JP" dirty="0">
              <a:solidFill>
                <a:schemeClr val="tx1"/>
              </a:solidFill>
              <a:latin typeface="+mj-ea"/>
              <a:ea typeface="+mj-ea"/>
            </a:endParaRPr>
          </a:p>
        </p:txBody>
      </p:sp>
      <p:sp>
        <p:nvSpPr>
          <p:cNvPr id="5" name="タイトル 1"/>
          <p:cNvSpPr txBox="1">
            <a:spLocks/>
          </p:cNvSpPr>
          <p:nvPr/>
        </p:nvSpPr>
        <p:spPr bwMode="auto">
          <a:xfrm>
            <a:off x="2945206" y="1828800"/>
            <a:ext cx="5437932" cy="1398213"/>
          </a:xfrm>
          <a:prstGeom prst="rect">
            <a:avLst/>
          </a:prstGeom>
          <a:noFill/>
          <a:ln w="9525">
            <a:noFill/>
            <a:miter lim="800000"/>
            <a:headEnd/>
            <a:tailEnd/>
          </a:ln>
        </p:spPr>
        <p:txBody>
          <a:bodyPr anchor="ctr"/>
          <a:lstStyle>
            <a:lvl1pPr algn="r" rtl="0" fontAlgn="base">
              <a:spcBef>
                <a:spcPct val="0"/>
              </a:spcBef>
              <a:spcAft>
                <a:spcPct val="0"/>
              </a:spcAft>
              <a:defRPr kumimoji="1" sz="3200" kern="1200">
                <a:solidFill>
                  <a:schemeClr val="tx1"/>
                </a:solidFill>
                <a:latin typeface="+mj-lt"/>
                <a:ea typeface="+mj-ea"/>
                <a:cs typeface="+mj-cs"/>
              </a:defRPr>
            </a:lvl1pPr>
            <a:lvl2pPr algn="l" rtl="0" fontAlgn="base">
              <a:spcBef>
                <a:spcPct val="0"/>
              </a:spcBef>
              <a:spcAft>
                <a:spcPct val="0"/>
              </a:spcAft>
              <a:defRPr kumimoji="1" sz="3200">
                <a:solidFill>
                  <a:schemeClr val="tx2"/>
                </a:solidFill>
                <a:latin typeface="Bookman Old Style" pitchFamily="18" charset="0"/>
                <a:ea typeface="HG明朝E" pitchFamily="17" charset="-128"/>
              </a:defRPr>
            </a:lvl2pPr>
            <a:lvl3pPr algn="l" rtl="0" fontAlgn="base">
              <a:spcBef>
                <a:spcPct val="0"/>
              </a:spcBef>
              <a:spcAft>
                <a:spcPct val="0"/>
              </a:spcAft>
              <a:defRPr kumimoji="1" sz="3200">
                <a:solidFill>
                  <a:schemeClr val="tx2"/>
                </a:solidFill>
                <a:latin typeface="Bookman Old Style" pitchFamily="18" charset="0"/>
                <a:ea typeface="HG明朝E" pitchFamily="17" charset="-128"/>
              </a:defRPr>
            </a:lvl3pPr>
            <a:lvl4pPr algn="l" rtl="0" fontAlgn="base">
              <a:spcBef>
                <a:spcPct val="0"/>
              </a:spcBef>
              <a:spcAft>
                <a:spcPct val="0"/>
              </a:spcAft>
              <a:defRPr kumimoji="1" sz="3200">
                <a:solidFill>
                  <a:schemeClr val="tx2"/>
                </a:solidFill>
                <a:latin typeface="Bookman Old Style" pitchFamily="18" charset="0"/>
                <a:ea typeface="HG明朝E" pitchFamily="17" charset="-128"/>
              </a:defRPr>
            </a:lvl4pPr>
            <a:lvl5pPr algn="l" rtl="0" fontAlgn="base">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a:lstStyle>
          <a:p>
            <a:pPr fontAlgn="auto">
              <a:spcAft>
                <a:spcPts val="0"/>
              </a:spcAft>
              <a:defRPr/>
            </a:pPr>
            <a:r>
              <a:rPr lang="ja-JP" altLang="en-US" sz="2800" dirty="0" smtClean="0">
                <a:latin typeface="+mj-ea"/>
              </a:rPr>
              <a:t>自治体分科会について</a:t>
            </a:r>
            <a:endParaRPr lang="ja-JP" altLang="en-US" sz="2800" dirty="0">
              <a:latin typeface="+mj-ea"/>
            </a:endParaRPr>
          </a:p>
        </p:txBody>
      </p:sp>
      <p:sp>
        <p:nvSpPr>
          <p:cNvPr id="7" name="タイトル 1"/>
          <p:cNvSpPr txBox="1">
            <a:spLocks/>
          </p:cNvSpPr>
          <p:nvPr/>
        </p:nvSpPr>
        <p:spPr bwMode="auto">
          <a:xfrm>
            <a:off x="4852988" y="641350"/>
            <a:ext cx="3971925"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itchFamily="18" charset="2"/>
              <a:buChar char=""/>
              <a:defRPr kumimoji="1" sz="2600">
                <a:solidFill>
                  <a:schemeClr val="tx1"/>
                </a:solidFill>
                <a:latin typeface="Arial" charset="0"/>
                <a:ea typeface="ＭＳ Ｐゴシック" charset="-128"/>
              </a:defRPr>
            </a:lvl1pPr>
            <a:lvl2pPr marL="742950" indent="-285750" eaLnBrk="0" hangingPunct="0">
              <a:spcBef>
                <a:spcPts val="500"/>
              </a:spcBef>
              <a:buClr>
                <a:schemeClr val="accent2"/>
              </a:buClr>
              <a:buSzPct val="76000"/>
              <a:buFont typeface="Wingdings 3" pitchFamily="18" charset="2"/>
              <a:buChar char=""/>
              <a:defRPr kumimoji="1" sz="2300">
                <a:solidFill>
                  <a:schemeClr val="tx1"/>
                </a:solidFill>
                <a:latin typeface="Arial" charset="0"/>
                <a:ea typeface="ＭＳ Ｐゴシック" charset="-128"/>
              </a:defRPr>
            </a:lvl2pPr>
            <a:lvl3pPr marL="1143000" indent="-228600" eaLnBrk="0" hangingPunct="0">
              <a:spcBef>
                <a:spcPts val="500"/>
              </a:spcBef>
              <a:buClr>
                <a:srgbClr val="BCBCBC"/>
              </a:buClr>
              <a:buSzPct val="76000"/>
              <a:buFont typeface="Wingdings 3" pitchFamily="18" charset="2"/>
              <a:buChar char=""/>
              <a:defRPr kumimoji="1" sz="2000">
                <a:solidFill>
                  <a:schemeClr val="tx1"/>
                </a:solidFill>
                <a:latin typeface="Arial" charset="0"/>
                <a:ea typeface="ＭＳ Ｐゴシック" charset="-128"/>
              </a:defRPr>
            </a:lvl3pPr>
            <a:lvl4pPr marL="1600200" indent="-228600" eaLnBrk="0" hangingPunct="0">
              <a:spcBef>
                <a:spcPts val="400"/>
              </a:spcBef>
              <a:buClr>
                <a:srgbClr val="8BA2B4"/>
              </a:buClr>
              <a:buSzPct val="70000"/>
              <a:buFont typeface="Wingdings" pitchFamily="2" charset="2"/>
              <a:buChar char=""/>
              <a:defRPr kumimoji="1">
                <a:solidFill>
                  <a:schemeClr val="tx1"/>
                </a:solidFill>
                <a:latin typeface="Arial" charset="0"/>
                <a:ea typeface="ＭＳ Ｐゴシック" charset="-128"/>
              </a:defRPr>
            </a:lvl4pPr>
            <a:lvl5pPr marL="2057400" indent="-228600" eaLnBrk="0" hangingPunct="0">
              <a:spcBef>
                <a:spcPts val="300"/>
              </a:spcBef>
              <a:buClr>
                <a:schemeClr val="accent2"/>
              </a:buClr>
              <a:buSzPct val="70000"/>
              <a:buFont typeface="Wingdings" pitchFamily="2" charset="2"/>
              <a:buChar char=""/>
              <a:defRPr kumimoji="1" sz="1600">
                <a:solidFill>
                  <a:schemeClr val="tx1"/>
                </a:solidFill>
                <a:latin typeface="Arial" charset="0"/>
                <a:ea typeface="ＭＳ Ｐゴシック"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9pPr>
          </a:lstStyle>
          <a:p>
            <a:pPr algn="r" eaLnBrk="1" hangingPunct="1">
              <a:spcBef>
                <a:spcPct val="0"/>
              </a:spcBef>
              <a:buClrTx/>
              <a:buSzTx/>
              <a:buFontTx/>
              <a:buNone/>
            </a:pPr>
            <a:r>
              <a:rPr lang="ja-JP" altLang="en-US" sz="1600" dirty="0" smtClean="0">
                <a:latin typeface="HGS明朝E" pitchFamily="18" charset="-128"/>
                <a:ea typeface="HGS明朝E" pitchFamily="18" charset="-128"/>
              </a:rPr>
              <a:t>第３回</a:t>
            </a:r>
            <a:r>
              <a:rPr lang="ja-JP" altLang="en-US" sz="1600" dirty="0">
                <a:latin typeface="HGS明朝E" pitchFamily="18" charset="-128"/>
                <a:ea typeface="HGS明朝E" pitchFamily="18" charset="-128"/>
              </a:rPr>
              <a:t>利活用・普及委員会</a:t>
            </a:r>
          </a:p>
        </p:txBody>
      </p:sp>
      <p:sp>
        <p:nvSpPr>
          <p:cNvPr id="6" name="正方形/長方形 5"/>
          <p:cNvSpPr/>
          <p:nvPr/>
        </p:nvSpPr>
        <p:spPr>
          <a:xfrm>
            <a:off x="7581900" y="3667"/>
            <a:ext cx="1562100" cy="40099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n-ea"/>
              </a:rPr>
              <a:t>参考資料</a:t>
            </a:r>
            <a:r>
              <a:rPr kumimoji="1" lang="en-US" altLang="ja-JP" smtClean="0">
                <a:solidFill>
                  <a:schemeClr val="tx1"/>
                </a:solidFill>
                <a:latin typeface="+mn-ea"/>
              </a:rPr>
              <a:t>3-5</a:t>
            </a:r>
            <a:endParaRPr kumimoji="1" lang="en-US" altLang="ja-JP" dirty="0" smtClean="0">
              <a:solidFill>
                <a:schemeClr val="tx1"/>
              </a:solidFill>
              <a:latin typeface="+mn-ea"/>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j-ea"/>
              </a:rPr>
              <a:t>４</a:t>
            </a:r>
            <a:r>
              <a:rPr kumimoji="1" lang="ja-JP" altLang="en-US" sz="2000" dirty="0" smtClean="0">
                <a:latin typeface="+mj-ea"/>
              </a:rPr>
              <a:t>．統計データの最小単位での公開に関する会員からの意見</a:t>
            </a:r>
            <a:r>
              <a:rPr lang="ja-JP" altLang="en-US" sz="2000" dirty="0">
                <a:latin typeface="+mj-ea"/>
              </a:rPr>
              <a:t>③</a:t>
            </a:r>
            <a:endParaRPr kumimoji="1" lang="ja-JP" altLang="en-US" sz="2000" dirty="0">
              <a:latin typeface="+mj-ea"/>
            </a:endParaRPr>
          </a:p>
        </p:txBody>
      </p:sp>
      <p:sp>
        <p:nvSpPr>
          <p:cNvPr id="4" name="スライド番号プレースホルダー 3"/>
          <p:cNvSpPr>
            <a:spLocks noGrp="1"/>
          </p:cNvSpPr>
          <p:nvPr>
            <p:ph type="sldNum" sz="quarter" idx="10"/>
          </p:nvPr>
        </p:nvSpPr>
        <p:spPr>
          <a:xfrm>
            <a:off x="3598863" y="6601933"/>
            <a:ext cx="1981200" cy="366713"/>
          </a:xfrm>
        </p:spPr>
        <p:txBody>
          <a:bodyPr/>
          <a:lstStyle/>
          <a:p>
            <a:pPr>
              <a:defRPr/>
            </a:pPr>
            <a:fld id="{5C489480-8482-4FE0-A015-CFEEA03935A6}" type="slidenum">
              <a:rPr lang="ja-JP" altLang="en-US" smtClean="0"/>
              <a:pPr>
                <a:defRPr/>
              </a:pPr>
              <a:t>9</a:t>
            </a:fld>
            <a:endParaRPr lang="ja-JP" altLang="en-US" dirty="0"/>
          </a:p>
        </p:txBody>
      </p:sp>
      <p:sp>
        <p:nvSpPr>
          <p:cNvPr id="6" name="テキスト ボックス 5"/>
          <p:cNvSpPr txBox="1"/>
          <p:nvPr/>
        </p:nvSpPr>
        <p:spPr>
          <a:xfrm>
            <a:off x="483781" y="1684942"/>
            <a:ext cx="8176438" cy="5078313"/>
          </a:xfrm>
          <a:prstGeom prst="rect">
            <a:avLst/>
          </a:prstGeom>
          <a:noFill/>
        </p:spPr>
        <p:txBody>
          <a:bodyPr wrap="square" rtlCol="0">
            <a:spAutoFit/>
          </a:bodyPr>
          <a:lstStyle/>
          <a:p>
            <a:pPr marL="285750" indent="-285750">
              <a:buFont typeface="Wingdings" panose="05000000000000000000" pitchFamily="2" charset="2"/>
              <a:buChar char="u"/>
            </a:pPr>
            <a:r>
              <a:rPr lang="ja-JP" altLang="en-US" sz="1200" u="sng" dirty="0">
                <a:latin typeface="+mn-ea"/>
              </a:rPr>
              <a:t>住民基本台帳制度</a:t>
            </a:r>
            <a:r>
              <a:rPr lang="ja-JP" altLang="en-US" sz="1200" u="sng" dirty="0" smtClean="0">
                <a:latin typeface="+mn-ea"/>
              </a:rPr>
              <a:t>の閲覧制度に</a:t>
            </a:r>
            <a:r>
              <a:rPr lang="ja-JP" altLang="en-US" sz="1200" u="sng" dirty="0">
                <a:latin typeface="+mn-ea"/>
              </a:rPr>
              <a:t>関する</a:t>
            </a:r>
            <a:r>
              <a:rPr lang="ja-JP" altLang="en-US" sz="1200" u="sng" dirty="0" smtClean="0"/>
              <a:t>対応</a:t>
            </a: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endParaRPr lang="en-US" altLang="ja-JP" sz="1200" u="sng" dirty="0" smtClean="0"/>
          </a:p>
          <a:p>
            <a:endParaRPr lang="en-US" altLang="ja-JP" sz="1200" dirty="0" smtClean="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endParaRPr lang="en-US" altLang="ja-JP" sz="1200" u="sng" dirty="0" smtClean="0"/>
          </a:p>
          <a:p>
            <a:endParaRPr lang="en-US" altLang="ja-JP" sz="1200" u="sng" dirty="0"/>
          </a:p>
          <a:p>
            <a:pPr marL="285750" indent="-285750">
              <a:buFont typeface="Wingdings" panose="05000000000000000000" pitchFamily="2" charset="2"/>
              <a:buChar char="u"/>
            </a:pPr>
            <a:endParaRPr lang="en-US" altLang="ja-JP" sz="1200" u="sng" dirty="0" smtClean="0"/>
          </a:p>
          <a:p>
            <a:pPr marL="627063" indent="-180975">
              <a:buFont typeface="Arial" panose="020B0604020202020204" pitchFamily="34" charset="0"/>
              <a:buChar char="•"/>
            </a:pPr>
            <a:endParaRPr lang="en-US" altLang="ja-JP" sz="1200" dirty="0" smtClean="0"/>
          </a:p>
          <a:p>
            <a:pPr marL="627063" indent="-180975">
              <a:buFont typeface="Arial" panose="020B0604020202020204" pitchFamily="34" charset="0"/>
              <a:buChar char="•"/>
            </a:pPr>
            <a:endParaRPr lang="en-US" altLang="ja-JP" sz="1200" dirty="0" smtClean="0"/>
          </a:p>
        </p:txBody>
      </p:sp>
      <p:sp>
        <p:nvSpPr>
          <p:cNvPr id="9" name="メモ 8"/>
          <p:cNvSpPr/>
          <p:nvPr/>
        </p:nvSpPr>
        <p:spPr bwMode="auto">
          <a:xfrm>
            <a:off x="691116" y="842198"/>
            <a:ext cx="7846828" cy="646360"/>
          </a:xfrm>
          <a:prstGeom prst="foldedCorner">
            <a:avLst/>
          </a:prstGeom>
          <a:solidFill>
            <a:schemeClr val="accent1">
              <a:lumMod val="20000"/>
              <a:lumOff val="80000"/>
            </a:schemeClr>
          </a:solidFill>
          <a:ln w="19050" cap="flat" cmpd="sng" algn="ctr">
            <a:solidFill>
              <a:schemeClr val="accent1"/>
            </a:solidFill>
            <a:prstDash val="solid"/>
            <a:round/>
            <a:headEnd type="none" w="med" len="med"/>
            <a:tailEnd type="none" w="med" len="med"/>
          </a:ln>
          <a:effectLst/>
        </p:spPr>
        <p:txBody>
          <a:bodyPr vert="horz" wrap="square" lIns="72000" tIns="72000" rIns="72000" bIns="72000" numCol="1" rtlCol="0" anchor="t" anchorCtr="0" compatLnSpc="1">
            <a:prstTxWarp prst="textNoShape">
              <a:avLst/>
            </a:prstTxWarp>
          </a:bodyPr>
          <a:lstStyle/>
          <a:p>
            <a:pPr marL="285750" indent="-285750" fontAlgn="b">
              <a:buClr>
                <a:schemeClr val="tx2">
                  <a:lumMod val="75000"/>
                </a:schemeClr>
              </a:buClr>
              <a:buFont typeface="Wingdings" pitchFamily="2" charset="2"/>
              <a:buChar char="n"/>
            </a:pPr>
            <a:r>
              <a:rPr lang="ja-JP" altLang="en-US" sz="1400" dirty="0" smtClean="0">
                <a:latin typeface="ＭＳ Ｐゴシック" charset="-128"/>
              </a:rPr>
              <a:t>法的な対応については、会員自治体内でも現状の対応や考え方も分かれているため、ガバナンス委員会に対応について諮問することとする。</a:t>
            </a:r>
            <a:endParaRPr lang="en-US" altLang="ja-JP" sz="1400" dirty="0">
              <a:latin typeface="ＭＳ Ｐゴシック"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2158362814"/>
              </p:ext>
            </p:extLst>
          </p:nvPr>
        </p:nvGraphicFramePr>
        <p:xfrm>
          <a:off x="970222" y="1987694"/>
          <a:ext cx="7602278" cy="1280160"/>
        </p:xfrm>
        <a:graphic>
          <a:graphicData uri="http://schemas.openxmlformats.org/drawingml/2006/table">
            <a:tbl>
              <a:tblPr firstCol="1">
                <a:tableStyleId>{E8B1032C-EA38-4F05-BA0D-38AFFFC7BED3}</a:tableStyleId>
              </a:tblPr>
              <a:tblGrid>
                <a:gridCol w="1268521"/>
                <a:gridCol w="6333757"/>
              </a:tblGrid>
              <a:tr h="370840">
                <a:tc>
                  <a:txBody>
                    <a:bodyPr/>
                    <a:lstStyle/>
                    <a:p>
                      <a:r>
                        <a:rPr kumimoji="1" lang="ja-JP" altLang="en-US" sz="1200" dirty="0" smtClean="0">
                          <a:solidFill>
                            <a:schemeClr val="bg1"/>
                          </a:solidFill>
                        </a:rPr>
                        <a:t>閲覧制度との</a:t>
                      </a:r>
                      <a:endParaRPr kumimoji="1" lang="en-US" altLang="ja-JP" sz="1200" dirty="0" smtClean="0">
                        <a:solidFill>
                          <a:schemeClr val="bg1"/>
                        </a:solidFill>
                      </a:endParaRPr>
                    </a:p>
                    <a:p>
                      <a:r>
                        <a:rPr kumimoji="1" lang="ja-JP" altLang="en-US" sz="1200" dirty="0" smtClean="0">
                          <a:solidFill>
                            <a:schemeClr val="bg1"/>
                          </a:solidFill>
                        </a:rPr>
                        <a:t>整合性に関する意見</a:t>
                      </a:r>
                      <a:endParaRPr kumimoji="1" lang="ja-JP" altLang="en-US" sz="1200" dirty="0">
                        <a:solidFill>
                          <a:schemeClr val="bg1"/>
                        </a:solidFill>
                      </a:endParaRPr>
                    </a:p>
                  </a:txBody>
                  <a:tcPr>
                    <a:solidFill>
                      <a:schemeClr val="accent6">
                        <a:lumMod val="60000"/>
                        <a:lumOff val="40000"/>
                      </a:schemeClr>
                    </a:solidFill>
                  </a:tcPr>
                </a:tc>
                <a:tc>
                  <a:txBody>
                    <a:bodyPr/>
                    <a:lstStyle/>
                    <a:p>
                      <a:pPr marL="180975" marR="0" lvl="0" indent="-180975"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住民基本台帳法改正により、それまで第三者が閲覧可能であった住民情報が</a:t>
                      </a:r>
                      <a:r>
                        <a:rPr kumimoji="1" lang="ja-JP" altLang="en-US" sz="1200" b="0" i="0" u="sng" strike="noStrike" kern="1200" cap="none" spc="0" normalizeH="0" baseline="0" noProof="0" dirty="0" smtClean="0">
                          <a:ln>
                            <a:noFill/>
                          </a:ln>
                          <a:solidFill>
                            <a:prstClr val="black"/>
                          </a:solidFill>
                          <a:effectLst/>
                          <a:uLnTx/>
                          <a:uFillTx/>
                          <a:latin typeface="Arial" charset="0"/>
                          <a:ea typeface="ＭＳ Ｐゴシック" charset="-128"/>
                        </a:rPr>
                        <a:t>個人情報保護の観点から原則非公開になった</a:t>
                      </a: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。仮にオープンデータとして</a:t>
                      </a:r>
                      <a:r>
                        <a:rPr kumimoji="1" lang="en-US" altLang="ja-JP" sz="1200" b="0" i="0" u="none" strike="noStrike" kern="1200" cap="none" spc="0" normalizeH="0" baseline="0" noProof="0" dirty="0" smtClean="0">
                          <a:ln>
                            <a:noFill/>
                          </a:ln>
                          <a:solidFill>
                            <a:prstClr val="black"/>
                          </a:solidFill>
                          <a:effectLst/>
                          <a:uLnTx/>
                          <a:uFillTx/>
                          <a:latin typeface="Arial" charset="0"/>
                          <a:ea typeface="ＭＳ Ｐゴシック" charset="-128"/>
                        </a:rPr>
                        <a:t>_</a:t>
                      </a: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世帯構成が特定できるもの（世帯主や続柄の情報等）を公開した場合に、</a:t>
                      </a:r>
                      <a:r>
                        <a:rPr kumimoji="1" lang="ja-JP" altLang="en-US" sz="1200" b="1" i="0" u="sng" strike="noStrike" kern="1200" cap="none" spc="0" normalizeH="0" baseline="0" noProof="0" dirty="0" smtClean="0">
                          <a:ln>
                            <a:noFill/>
                          </a:ln>
                          <a:solidFill>
                            <a:schemeClr val="accent6"/>
                          </a:solidFill>
                          <a:effectLst/>
                          <a:uLnTx/>
                          <a:uFillTx/>
                          <a:latin typeface="Arial" charset="0"/>
                          <a:ea typeface="ＭＳ Ｐゴシック" charset="-128"/>
                        </a:rPr>
                        <a:t>現在の住基閲覧制度の趣旨から外れてしまうのではないか</a:t>
                      </a: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a:t>
                      </a:r>
                    </a:p>
                  </a:txBody>
                  <a:tcPr/>
                </a:tc>
              </a:tr>
              <a:tr h="370840">
                <a:tc>
                  <a:txBody>
                    <a:bodyPr/>
                    <a:lstStyle/>
                    <a:p>
                      <a:r>
                        <a:rPr kumimoji="1" lang="ja-JP" altLang="en-US" sz="1200" dirty="0" smtClean="0">
                          <a:solidFill>
                            <a:schemeClr val="bg1"/>
                          </a:solidFill>
                        </a:rPr>
                        <a:t>市内規として扱っている意見</a:t>
                      </a:r>
                      <a:endParaRPr kumimoji="1" lang="ja-JP" altLang="en-US" sz="1200" dirty="0">
                        <a:solidFill>
                          <a:schemeClr val="bg1"/>
                        </a:solidFill>
                      </a:endParaRPr>
                    </a:p>
                  </a:txBody>
                  <a:tcPr>
                    <a:solidFill>
                      <a:schemeClr val="accent6">
                        <a:lumMod val="60000"/>
                        <a:lumOff val="40000"/>
                      </a:schemeClr>
                    </a:solidFill>
                  </a:tcPr>
                </a:tc>
                <a:tc>
                  <a:txBody>
                    <a:bodyPr/>
                    <a:lstStyle/>
                    <a:p>
                      <a:pPr marL="171450" indent="-171450">
                        <a:buFont typeface="Arial" panose="020B0604020202020204" pitchFamily="34" charset="0"/>
                        <a:buChar char="•"/>
                      </a:pPr>
                      <a:r>
                        <a:rPr kumimoji="1" lang="ja-JP" altLang="en-US" sz="1200" b="0" u="none" dirty="0" smtClean="0">
                          <a:solidFill>
                            <a:schemeClr val="tx1"/>
                          </a:solidFill>
                        </a:rPr>
                        <a:t>総務省統計局の小地域集計結果の秘匿方法に基づき、</a:t>
                      </a:r>
                      <a:r>
                        <a:rPr kumimoji="1" lang="ja-JP" altLang="en-US" sz="1200" b="1" u="sng" dirty="0" smtClean="0">
                          <a:solidFill>
                            <a:schemeClr val="accent6"/>
                          </a:solidFill>
                        </a:rPr>
                        <a:t>当市内規として取扱っており、住基法及び条例等を根拠としてはいない</a:t>
                      </a:r>
                      <a:r>
                        <a:rPr kumimoji="1" lang="ja-JP" altLang="en-US" sz="1200" b="0" u="none" dirty="0" smtClean="0">
                          <a:solidFill>
                            <a:schemeClr val="tx1"/>
                          </a:solidFill>
                        </a:rPr>
                        <a:t>。</a:t>
                      </a:r>
                      <a:endParaRPr kumimoji="1" lang="ja-JP" altLang="en-US" sz="1200" b="0" u="none" dirty="0">
                        <a:solidFill>
                          <a:schemeClr val="tx1"/>
                        </a:solidFill>
                      </a:endParaRPr>
                    </a:p>
                  </a:txBody>
                  <a:tcPr/>
                </a:tc>
              </a:tr>
            </a:tbl>
          </a:graphicData>
        </a:graphic>
      </p:graphicFrame>
      <p:sp>
        <p:nvSpPr>
          <p:cNvPr id="15" name="テキスト ボックス 14"/>
          <p:cNvSpPr txBox="1"/>
          <p:nvPr/>
        </p:nvSpPr>
        <p:spPr>
          <a:xfrm>
            <a:off x="1015631" y="3362325"/>
            <a:ext cx="7474688" cy="1323439"/>
          </a:xfrm>
          <a:prstGeom prst="rect">
            <a:avLst/>
          </a:prstGeom>
          <a:noFill/>
          <a:ln>
            <a:solidFill>
              <a:schemeClr val="tx1"/>
            </a:solidFill>
            <a:prstDash val="dash"/>
          </a:ln>
        </p:spPr>
        <p:txBody>
          <a:bodyPr wrap="square" rtlCol="0">
            <a:spAutoFit/>
          </a:bodyPr>
          <a:lstStyle/>
          <a:p>
            <a:r>
              <a:rPr lang="ja-JP" altLang="en-US" sz="1000" dirty="0"/>
              <a:t>（個人又は法人の申出による住民基本台帳の一部の写しの閲覧）</a:t>
            </a:r>
            <a:endParaRPr lang="en-US" altLang="ja-JP" sz="1000" dirty="0" smtClean="0"/>
          </a:p>
          <a:p>
            <a:pPr marL="180975" indent="-180975"/>
            <a:r>
              <a:rPr lang="ja-JP" altLang="en-US" sz="1000" b="1" dirty="0" smtClean="0"/>
              <a:t>第十一条の二</a:t>
            </a:r>
            <a:r>
              <a:rPr lang="ja-JP" altLang="en-US" sz="1000" dirty="0" smtClean="0"/>
              <a:t>　</a:t>
            </a:r>
            <a:r>
              <a:rPr lang="ja-JP" altLang="en-US" sz="1000" dirty="0"/>
              <a:t>市町村長は、次に掲げる活動を行うために住民基本台帳の一部の写しを閲覧することが必要である旨の申出があり、かつ、</a:t>
            </a:r>
            <a:r>
              <a:rPr lang="ja-JP" altLang="en-US" sz="1000" u="sng" dirty="0"/>
              <a:t>当該申出を相当と認めるとき</a:t>
            </a:r>
            <a:r>
              <a:rPr lang="ja-JP" altLang="en-US" sz="1000" dirty="0"/>
              <a:t>は、当該申出を行う者（以下この条及び第五十一条において「申出者」という。）が個人の場合に</a:t>
            </a:r>
            <a:r>
              <a:rPr lang="ja-JP" altLang="en-US" sz="1000" dirty="0" err="1"/>
              <a:t>あつては当該</a:t>
            </a:r>
            <a:r>
              <a:rPr lang="ja-JP" altLang="en-US" sz="1000" dirty="0"/>
              <a:t>申出者又はその指定する者に、当該申出者が法人（法人でない団体で代表者又は管理人の定めのあるものを含む。以下この条及び第十二条の三第四項において同じ。）の場合にあつては当該法人の役職員又は構成員（他の法人と共同して申出をする場合にあつては、当該他の法人の役職員又は構成員を含む。）で当該法人が指定するものに、その活動に必要な限度において、住民基本台帳の一部の写しを閲覧させることができる</a:t>
            </a:r>
            <a:r>
              <a:rPr lang="ja-JP" altLang="en-US" sz="1000" dirty="0" smtClean="0"/>
              <a:t>。</a:t>
            </a:r>
            <a:endParaRPr lang="en-US" altLang="ja-JP" sz="1000" dirty="0" smtClean="0"/>
          </a:p>
          <a:p>
            <a:pPr marL="180975" indent="-180975"/>
            <a:r>
              <a:rPr lang="ja-JP" altLang="en-US" sz="1000" dirty="0" smtClean="0"/>
              <a:t>　（以下省略）</a:t>
            </a:r>
          </a:p>
        </p:txBody>
      </p:sp>
      <p:sp>
        <p:nvSpPr>
          <p:cNvPr id="16" name="フローチャート : 組合せ 15"/>
          <p:cNvSpPr/>
          <p:nvPr/>
        </p:nvSpPr>
        <p:spPr>
          <a:xfrm>
            <a:off x="3152553" y="4803037"/>
            <a:ext cx="2838893" cy="159488"/>
          </a:xfrm>
          <a:prstGeom prst="flowChartMerge">
            <a:avLst/>
          </a:prstGeom>
          <a:solidFill>
            <a:srgbClr val="FFFF66"/>
          </a:solidFill>
          <a:ln/>
        </p:spPr>
        <p:style>
          <a:lnRef idx="0">
            <a:schemeClr val="accent4"/>
          </a:lnRef>
          <a:fillRef idx="3">
            <a:schemeClr val="accent4"/>
          </a:fillRef>
          <a:effectRef idx="3">
            <a:schemeClr val="accent4"/>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914400" y="5115650"/>
            <a:ext cx="7315200" cy="646331"/>
          </a:xfrm>
          <a:prstGeom prst="rect">
            <a:avLst/>
          </a:prstGeom>
          <a:noFill/>
          <a:ln>
            <a:solidFill>
              <a:schemeClr val="accent2"/>
            </a:solidFill>
          </a:ln>
        </p:spPr>
        <p:txBody>
          <a:bodyPr wrap="square" rtlCol="0">
            <a:spAutoFit/>
          </a:bodyPr>
          <a:lstStyle/>
          <a:p>
            <a:endParaRPr lang="en-US" altLang="ja-JP" sz="1200" dirty="0" smtClean="0">
              <a:solidFill>
                <a:schemeClr val="accent2"/>
              </a:solidFill>
            </a:endParaRPr>
          </a:p>
          <a:p>
            <a:pPr marL="171450" indent="-171450">
              <a:buFont typeface="Wingdings" panose="05000000000000000000" pitchFamily="2" charset="2"/>
              <a:buChar char="l"/>
            </a:pPr>
            <a:r>
              <a:rPr lang="ja-JP" altLang="en-US" sz="1200" dirty="0">
                <a:solidFill>
                  <a:schemeClr val="accent2"/>
                </a:solidFill>
              </a:rPr>
              <a:t>「住民基本台帳ベースの人口及び世帯データ」の</a:t>
            </a:r>
            <a:r>
              <a:rPr lang="ja-JP" altLang="en-US" sz="1200" dirty="0" smtClean="0">
                <a:solidFill>
                  <a:schemeClr val="accent2"/>
                </a:solidFill>
              </a:rPr>
              <a:t>公開について、統計法や住民基本台帳法等との関係について、データガバナンス</a:t>
            </a:r>
            <a:r>
              <a:rPr lang="ja-JP" altLang="en-US" sz="1200" smtClean="0">
                <a:solidFill>
                  <a:schemeClr val="accent2"/>
                </a:solidFill>
              </a:rPr>
              <a:t>委員会にて検討いただく。</a:t>
            </a:r>
            <a:endParaRPr lang="en-US" altLang="ja-JP" sz="1200" dirty="0" smtClean="0">
              <a:solidFill>
                <a:schemeClr val="accent2"/>
              </a:solidFill>
            </a:endParaRPr>
          </a:p>
        </p:txBody>
      </p:sp>
      <p:sp>
        <p:nvSpPr>
          <p:cNvPr id="18" name="テキスト ボックス 17"/>
          <p:cNvSpPr txBox="1"/>
          <p:nvPr/>
        </p:nvSpPr>
        <p:spPr>
          <a:xfrm>
            <a:off x="786813" y="4977150"/>
            <a:ext cx="1174899" cy="276999"/>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ja-JP" altLang="en-US" sz="1200" b="1" dirty="0" smtClean="0">
                <a:solidFill>
                  <a:schemeClr val="bg1"/>
                </a:solidFill>
              </a:rPr>
              <a:t>事務局提案</a:t>
            </a:r>
            <a:endParaRPr lang="en-US" altLang="ja-JP" sz="1200" b="1" dirty="0" smtClean="0">
              <a:solidFill>
                <a:schemeClr val="bg1"/>
              </a:solidFill>
            </a:endParaRPr>
          </a:p>
        </p:txBody>
      </p:sp>
    </p:spTree>
    <p:extLst>
      <p:ext uri="{BB962C8B-B14F-4D97-AF65-F5344CB8AC3E}">
        <p14:creationId xmlns:p14="http://schemas.microsoft.com/office/powerpoint/2010/main" val="10923142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vert="horz"/>
          <a:lstStyle/>
          <a:p>
            <a:r>
              <a:rPr lang="ja-JP" altLang="en-US" sz="2000" dirty="0">
                <a:latin typeface="+mj-ea"/>
              </a:rPr>
              <a:t>（参考）会員</a:t>
            </a:r>
            <a:r>
              <a:rPr lang="ja-JP" altLang="en-US" sz="2000" dirty="0" smtClean="0">
                <a:latin typeface="+mj-ea"/>
              </a:rPr>
              <a:t>アンケート結果</a:t>
            </a:r>
            <a:endParaRPr kumimoji="1" lang="ja-JP" altLang="en-US" sz="2000" dirty="0">
              <a:latin typeface="+mj-ea"/>
            </a:endParaRPr>
          </a:p>
        </p:txBody>
      </p:sp>
      <p:sp>
        <p:nvSpPr>
          <p:cNvPr id="4" name="スライド番号プレースホルダー 3"/>
          <p:cNvSpPr>
            <a:spLocks noGrp="1"/>
          </p:cNvSpPr>
          <p:nvPr>
            <p:ph type="sldNum" sz="quarter" idx="10"/>
          </p:nvPr>
        </p:nvSpPr>
        <p:spPr>
          <a:xfrm>
            <a:off x="3598863" y="6601933"/>
            <a:ext cx="1981200" cy="366713"/>
          </a:xfrm>
        </p:spPr>
        <p:txBody>
          <a:bodyPr/>
          <a:lstStyle/>
          <a:p>
            <a:pPr>
              <a:defRPr/>
            </a:pPr>
            <a:fld id="{5C489480-8482-4FE0-A015-CFEEA03935A6}" type="slidenum">
              <a:rPr lang="ja-JP" altLang="en-US" smtClean="0"/>
              <a:pPr>
                <a:defRPr/>
              </a:pPr>
              <a:t>10</a:t>
            </a:fld>
            <a:endParaRPr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3817751652"/>
              </p:ext>
            </p:extLst>
          </p:nvPr>
        </p:nvGraphicFramePr>
        <p:xfrm>
          <a:off x="552895" y="1037270"/>
          <a:ext cx="8314657" cy="5181600"/>
        </p:xfrm>
        <a:graphic>
          <a:graphicData uri="http://schemas.openxmlformats.org/drawingml/2006/table">
            <a:tbl>
              <a:tblPr firstRow="1" bandRow="1">
                <a:tableStyleId>{5940675A-B579-460E-94D1-54222C63F5DA}</a:tableStyleId>
              </a:tblPr>
              <a:tblGrid>
                <a:gridCol w="694727"/>
                <a:gridCol w="1323283"/>
                <a:gridCol w="6296647"/>
              </a:tblGrid>
              <a:tr h="144016">
                <a:tc gridSpan="2">
                  <a:txBody>
                    <a:bodyPr/>
                    <a:lstStyle/>
                    <a:p>
                      <a:r>
                        <a:rPr kumimoji="1" lang="ja-JP" altLang="en-US" sz="1400" b="1" dirty="0" smtClean="0">
                          <a:solidFill>
                            <a:schemeClr val="bg1"/>
                          </a:solidFill>
                        </a:rPr>
                        <a:t>調査の目的</a:t>
                      </a:r>
                      <a:endParaRPr kumimoji="1" lang="ja-JP" altLang="en-US" sz="1400" b="1" dirty="0">
                        <a:solidFill>
                          <a:schemeClr val="bg1"/>
                        </a:solidFill>
                      </a:endParaRPr>
                    </a:p>
                  </a:txBody>
                  <a:tcPr>
                    <a:solidFill>
                      <a:schemeClr val="tx2">
                        <a:lumMod val="60000"/>
                        <a:lumOff val="40000"/>
                      </a:schemeClr>
                    </a:solidFill>
                  </a:tcPr>
                </a:tc>
                <a:tc hMerge="1">
                  <a:txBody>
                    <a:bodyPr/>
                    <a:lstStyle/>
                    <a:p>
                      <a:endParaRPr kumimoji="1" lang="ja-JP" altLang="en-US"/>
                    </a:p>
                  </a:txBody>
                  <a:tcPr/>
                </a:tc>
                <a:tc>
                  <a:txBody>
                    <a:bodyPr/>
                    <a:lstStyle/>
                    <a:p>
                      <a:r>
                        <a:rPr kumimoji="1" lang="ja-JP" altLang="en-US" sz="1400" dirty="0" smtClean="0"/>
                        <a:t>会員企業等のニーズを探り、オープンデータに対する積極的なする。</a:t>
                      </a:r>
                      <a:endParaRPr kumimoji="1" lang="ja-JP" altLang="en-US" sz="1400" dirty="0"/>
                    </a:p>
                  </a:txBody>
                  <a:tcPr/>
                </a:tc>
              </a:tr>
              <a:tr h="144016">
                <a:tc gridSpan="2">
                  <a:txBody>
                    <a:bodyPr/>
                    <a:lstStyle/>
                    <a:p>
                      <a:r>
                        <a:rPr kumimoji="1" lang="ja-JP" altLang="en-US" sz="1400" b="1" dirty="0" smtClean="0">
                          <a:solidFill>
                            <a:schemeClr val="bg1"/>
                          </a:solidFill>
                        </a:rPr>
                        <a:t>調査方法</a:t>
                      </a:r>
                      <a:endParaRPr kumimoji="1" lang="ja-JP" altLang="en-US" sz="1400" b="1" dirty="0">
                        <a:solidFill>
                          <a:schemeClr val="bg1"/>
                        </a:solidFill>
                      </a:endParaRPr>
                    </a:p>
                  </a:txBody>
                  <a:tcPr>
                    <a:solidFill>
                      <a:schemeClr val="tx2">
                        <a:lumMod val="60000"/>
                        <a:lumOff val="40000"/>
                      </a:schemeClr>
                    </a:solidFill>
                  </a:tcPr>
                </a:tc>
                <a:tc hMerge="1">
                  <a:txBody>
                    <a:bodyPr/>
                    <a:lstStyle/>
                    <a:p>
                      <a:endParaRPr kumimoji="1" lang="ja-JP" altLang="en-US"/>
                    </a:p>
                  </a:txBody>
                  <a:tcPr/>
                </a:tc>
                <a:tc>
                  <a:txBody>
                    <a:bodyPr/>
                    <a:lstStyle/>
                    <a:p>
                      <a:r>
                        <a:rPr kumimoji="1" lang="ja-JP" altLang="en-US" sz="1400" dirty="0" smtClean="0">
                          <a:solidFill>
                            <a:schemeClr val="tx1"/>
                          </a:solidFill>
                        </a:rPr>
                        <a:t>電子メール（回答用電子ファイルへの記入）</a:t>
                      </a:r>
                      <a:endParaRPr kumimoji="1" lang="ja-JP" altLang="en-US" sz="1400" dirty="0">
                        <a:solidFill>
                          <a:schemeClr val="tx1"/>
                        </a:solidFill>
                      </a:endParaRPr>
                    </a:p>
                  </a:txBody>
                  <a:tcPr/>
                </a:tc>
              </a:tr>
              <a:tr h="144016">
                <a:tc gridSpan="2">
                  <a:txBody>
                    <a:bodyPr/>
                    <a:lstStyle/>
                    <a:p>
                      <a:r>
                        <a:rPr kumimoji="1" lang="ja-JP" altLang="en-US" sz="1400" b="1" dirty="0" smtClean="0">
                          <a:solidFill>
                            <a:schemeClr val="bg1"/>
                          </a:solidFill>
                        </a:rPr>
                        <a:t>実施時期</a:t>
                      </a:r>
                      <a:endParaRPr kumimoji="1" lang="ja-JP" altLang="en-US" sz="1400" b="1" dirty="0">
                        <a:solidFill>
                          <a:schemeClr val="bg1"/>
                        </a:solidFill>
                      </a:endParaRPr>
                    </a:p>
                  </a:txBody>
                  <a:tcPr>
                    <a:solidFill>
                      <a:schemeClr val="tx2">
                        <a:lumMod val="60000"/>
                        <a:lumOff val="40000"/>
                      </a:schemeClr>
                    </a:solidFill>
                  </a:tcPr>
                </a:tc>
                <a:tc hMerge="1">
                  <a:txBody>
                    <a:bodyPr/>
                    <a:lstStyle/>
                    <a:p>
                      <a:endParaRPr kumimoji="1" lang="ja-JP" altLang="en-US"/>
                    </a:p>
                  </a:txBody>
                  <a:tcPr/>
                </a:tc>
                <a:tc>
                  <a:txBody>
                    <a:bodyPr/>
                    <a:lstStyle/>
                    <a:p>
                      <a:r>
                        <a:rPr kumimoji="1" lang="en-US" altLang="ja-JP" sz="1400" dirty="0" smtClean="0">
                          <a:solidFill>
                            <a:schemeClr val="tx1"/>
                          </a:solidFill>
                        </a:rPr>
                        <a:t>2013</a:t>
                      </a:r>
                      <a:r>
                        <a:rPr kumimoji="1" lang="ja-JP" altLang="en-US" sz="1400" dirty="0" smtClean="0">
                          <a:solidFill>
                            <a:schemeClr val="tx1"/>
                          </a:solidFill>
                        </a:rPr>
                        <a:t>年</a:t>
                      </a:r>
                      <a:r>
                        <a:rPr kumimoji="1" lang="en-US" altLang="ja-JP" sz="1400" dirty="0" smtClean="0">
                          <a:solidFill>
                            <a:schemeClr val="tx1"/>
                          </a:solidFill>
                        </a:rPr>
                        <a:t>11</a:t>
                      </a:r>
                      <a:r>
                        <a:rPr kumimoji="1" lang="ja-JP" altLang="en-US" sz="1400" dirty="0" smtClean="0">
                          <a:solidFill>
                            <a:schemeClr val="tx1"/>
                          </a:solidFill>
                        </a:rPr>
                        <a:t>月</a:t>
                      </a:r>
                      <a:r>
                        <a:rPr kumimoji="1" lang="en-US" altLang="ja-JP" sz="1400" dirty="0" smtClean="0">
                          <a:solidFill>
                            <a:schemeClr val="tx1"/>
                          </a:solidFill>
                        </a:rPr>
                        <a:t>20</a:t>
                      </a:r>
                      <a:r>
                        <a:rPr kumimoji="1" lang="ja-JP" altLang="en-US" sz="1400" dirty="0" smtClean="0">
                          <a:solidFill>
                            <a:schemeClr val="tx1"/>
                          </a:solidFill>
                        </a:rPr>
                        <a:t>日（水）～</a:t>
                      </a:r>
                      <a:r>
                        <a:rPr kumimoji="1" lang="en-US" altLang="ja-JP" sz="1400" dirty="0" smtClean="0">
                          <a:solidFill>
                            <a:schemeClr val="tx1"/>
                          </a:solidFill>
                        </a:rPr>
                        <a:t>2013</a:t>
                      </a:r>
                      <a:r>
                        <a:rPr kumimoji="1" lang="ja-JP" altLang="en-US" sz="1400" dirty="0" smtClean="0">
                          <a:solidFill>
                            <a:schemeClr val="tx1"/>
                          </a:solidFill>
                        </a:rPr>
                        <a:t>年</a:t>
                      </a:r>
                      <a:r>
                        <a:rPr kumimoji="1" lang="en-US" altLang="ja-JP" sz="1400" strike="noStrike" dirty="0" smtClean="0">
                          <a:solidFill>
                            <a:schemeClr val="tx1"/>
                          </a:solidFill>
                        </a:rPr>
                        <a:t>11</a:t>
                      </a:r>
                      <a:r>
                        <a:rPr kumimoji="1" lang="ja-JP" altLang="en-US" sz="1400" strike="noStrike" dirty="0" smtClean="0">
                          <a:solidFill>
                            <a:schemeClr val="tx1"/>
                          </a:solidFill>
                        </a:rPr>
                        <a:t>月</a:t>
                      </a:r>
                      <a:r>
                        <a:rPr kumimoji="1" lang="en-US" altLang="ja-JP" sz="1400" strike="noStrike" dirty="0" smtClean="0">
                          <a:solidFill>
                            <a:schemeClr val="tx1"/>
                          </a:solidFill>
                        </a:rPr>
                        <a:t>27</a:t>
                      </a:r>
                      <a:r>
                        <a:rPr kumimoji="1" lang="ja-JP" altLang="en-US" sz="1400" strike="noStrike" dirty="0" smtClean="0">
                          <a:solidFill>
                            <a:schemeClr val="tx1"/>
                          </a:solidFill>
                        </a:rPr>
                        <a:t>日（水）</a:t>
                      </a:r>
                      <a:endParaRPr kumimoji="1" lang="ja-JP" altLang="en-US" sz="1400" strike="noStrike" dirty="0">
                        <a:solidFill>
                          <a:schemeClr val="tx1"/>
                        </a:solidFill>
                      </a:endParaRPr>
                    </a:p>
                  </a:txBody>
                  <a:tcPr/>
                </a:tc>
              </a:tr>
              <a:tr h="144016">
                <a:tc gridSpan="2">
                  <a:txBody>
                    <a:bodyPr/>
                    <a:lstStyle/>
                    <a:p>
                      <a:r>
                        <a:rPr kumimoji="1" lang="ja-JP" altLang="en-US" sz="1400" b="1" dirty="0" smtClean="0">
                          <a:solidFill>
                            <a:schemeClr val="bg1"/>
                          </a:solidFill>
                        </a:rPr>
                        <a:t>調査対象</a:t>
                      </a:r>
                      <a:endParaRPr kumimoji="1" lang="ja-JP" altLang="en-US" sz="1400" b="1" dirty="0">
                        <a:solidFill>
                          <a:schemeClr val="bg1"/>
                        </a:solidFill>
                      </a:endParaRPr>
                    </a:p>
                  </a:txBody>
                  <a:tcPr>
                    <a:solidFill>
                      <a:schemeClr val="tx2">
                        <a:lumMod val="60000"/>
                        <a:lumOff val="40000"/>
                      </a:schemeClr>
                    </a:solidFill>
                  </a:tcPr>
                </a:tc>
                <a:tc hMerge="1">
                  <a:txBody>
                    <a:bodyPr/>
                    <a:lstStyle/>
                    <a:p>
                      <a:endParaRPr kumimoji="1" lang="ja-JP" altLang="en-US"/>
                    </a:p>
                  </a:txBody>
                  <a:tcPr/>
                </a:tc>
                <a:tc>
                  <a:txBody>
                    <a:bodyPr/>
                    <a:lstStyle/>
                    <a:p>
                      <a:r>
                        <a:rPr kumimoji="1" lang="ja-JP" altLang="en-US" sz="1400" dirty="0" smtClean="0"/>
                        <a:t>オープンデータ流通推進コンソーシアム会員</a:t>
                      </a:r>
                      <a:endParaRPr kumimoji="1" lang="ja-JP" altLang="en-US" sz="1400" dirty="0"/>
                    </a:p>
                  </a:txBody>
                  <a:tcPr/>
                </a:tc>
              </a:tr>
              <a:tr h="144016">
                <a:tc gridSpan="2">
                  <a:txBody>
                    <a:bodyPr/>
                    <a:lstStyle/>
                    <a:p>
                      <a:r>
                        <a:rPr kumimoji="1" lang="ja-JP" altLang="en-US" sz="1400" b="1" dirty="0" smtClean="0">
                          <a:solidFill>
                            <a:schemeClr val="bg1"/>
                          </a:solidFill>
                        </a:rPr>
                        <a:t>調査対象数</a:t>
                      </a:r>
                      <a:endParaRPr kumimoji="1" lang="ja-JP" altLang="en-US" sz="1400" b="1" dirty="0">
                        <a:solidFill>
                          <a:schemeClr val="bg1"/>
                        </a:solidFill>
                      </a:endParaRPr>
                    </a:p>
                  </a:txBody>
                  <a:tcPr>
                    <a:solidFill>
                      <a:schemeClr val="tx2">
                        <a:lumMod val="60000"/>
                        <a:lumOff val="40000"/>
                      </a:schemeClr>
                    </a:solidFill>
                  </a:tcPr>
                </a:tc>
                <a:tc hMerge="1">
                  <a:txBody>
                    <a:bodyPr/>
                    <a:lstStyle/>
                    <a:p>
                      <a:endParaRPr kumimoji="1" lang="ja-JP" altLang="en-US"/>
                    </a:p>
                  </a:txBody>
                  <a:tcPr/>
                </a:tc>
                <a:tc>
                  <a:txBody>
                    <a:bodyPr/>
                    <a:lstStyle/>
                    <a:p>
                      <a:r>
                        <a:rPr kumimoji="1" lang="en-US" altLang="ja-JP" sz="1400" dirty="0" smtClean="0"/>
                        <a:t>146</a:t>
                      </a:r>
                      <a:r>
                        <a:rPr kumimoji="1" lang="ja-JP" altLang="en-US" sz="1400" dirty="0" smtClean="0"/>
                        <a:t>団体・個人（企業・団体：</a:t>
                      </a:r>
                      <a:r>
                        <a:rPr kumimoji="1" lang="en-US" altLang="ja-JP" sz="1400" dirty="0" smtClean="0"/>
                        <a:t>141</a:t>
                      </a:r>
                      <a:r>
                        <a:rPr kumimoji="1" lang="ja-JP" altLang="en-US" sz="1400" dirty="0" smtClean="0"/>
                        <a:t>団体、有識者：</a:t>
                      </a:r>
                      <a:r>
                        <a:rPr kumimoji="1" lang="en-US" altLang="ja-JP" sz="1400" dirty="0" smtClean="0"/>
                        <a:t>5</a:t>
                      </a:r>
                      <a:r>
                        <a:rPr kumimoji="1" lang="ja-JP" altLang="en-US" sz="1400" dirty="0" smtClean="0"/>
                        <a:t>名）</a:t>
                      </a:r>
                      <a:endParaRPr kumimoji="1" lang="ja-JP" altLang="en-US" sz="1400" dirty="0"/>
                    </a:p>
                  </a:txBody>
                  <a:tcPr/>
                </a:tc>
              </a:tr>
              <a:tr h="144016">
                <a:tc gridSpan="2">
                  <a:txBody>
                    <a:bodyPr/>
                    <a:lstStyle/>
                    <a:p>
                      <a:r>
                        <a:rPr kumimoji="1" lang="ja-JP" altLang="en-US" sz="1400" b="1" dirty="0" smtClean="0">
                          <a:solidFill>
                            <a:schemeClr val="bg1"/>
                          </a:solidFill>
                        </a:rPr>
                        <a:t>実施方法</a:t>
                      </a:r>
                      <a:endParaRPr kumimoji="1" lang="ja-JP" altLang="en-US" sz="1400" b="1" dirty="0">
                        <a:solidFill>
                          <a:schemeClr val="bg1"/>
                        </a:solidFill>
                      </a:endParaRPr>
                    </a:p>
                  </a:txBody>
                  <a:tcPr>
                    <a:solidFill>
                      <a:schemeClr val="tx2">
                        <a:lumMod val="60000"/>
                        <a:lumOff val="40000"/>
                      </a:schemeClr>
                    </a:solidFill>
                  </a:tcPr>
                </a:tc>
                <a:tc hMerge="1">
                  <a:txBody>
                    <a:bodyPr/>
                    <a:lstStyle/>
                    <a:p>
                      <a:endParaRPr kumimoji="1" lang="ja-JP" altLang="en-US"/>
                    </a:p>
                  </a:txBody>
                  <a:tcPr/>
                </a:tc>
                <a:tc>
                  <a:txBody>
                    <a:bodyPr/>
                    <a:lstStyle/>
                    <a:p>
                      <a:r>
                        <a:rPr kumimoji="1" lang="ja-JP" altLang="en-US" sz="1400" dirty="0" smtClean="0">
                          <a:solidFill>
                            <a:schemeClr val="tx1"/>
                          </a:solidFill>
                        </a:rPr>
                        <a:t>会員自治体に対し、地方公共団体が保有している「住民基本台帳ベースの人口及び世帯データ」をモデルとして、「時間軸とエリアの粒度」に関するニーズを回答してもらった</a:t>
                      </a:r>
                      <a:endParaRPr kumimoji="1" lang="ja-JP" altLang="en-US" sz="1400" dirty="0">
                        <a:solidFill>
                          <a:schemeClr val="tx1"/>
                        </a:solidFill>
                      </a:endParaRPr>
                    </a:p>
                  </a:txBody>
                  <a:tcPr/>
                </a:tc>
              </a:tr>
              <a:tr h="144016">
                <a:tc gridSpan="2">
                  <a:txBody>
                    <a:bodyPr/>
                    <a:lstStyle/>
                    <a:p>
                      <a:r>
                        <a:rPr kumimoji="1" lang="ja-JP" altLang="en-US" sz="1400" b="1" dirty="0" smtClean="0">
                          <a:solidFill>
                            <a:schemeClr val="bg1"/>
                          </a:solidFill>
                        </a:rPr>
                        <a:t>回収数 </a:t>
                      </a:r>
                      <a:r>
                        <a:rPr kumimoji="1" lang="en-US" altLang="ja-JP" sz="1400" b="1" dirty="0" smtClean="0">
                          <a:solidFill>
                            <a:schemeClr val="bg1"/>
                          </a:solidFill>
                        </a:rPr>
                        <a:t>/ </a:t>
                      </a:r>
                      <a:r>
                        <a:rPr kumimoji="1" lang="ja-JP" altLang="en-US" sz="1400" b="1" dirty="0" smtClean="0">
                          <a:solidFill>
                            <a:schemeClr val="bg1"/>
                          </a:solidFill>
                        </a:rPr>
                        <a:t>回収率</a:t>
                      </a:r>
                      <a:endParaRPr kumimoji="1" lang="ja-JP" altLang="en-US" sz="1400" b="1" dirty="0">
                        <a:solidFill>
                          <a:schemeClr val="bg1"/>
                        </a:solidFill>
                      </a:endParaRPr>
                    </a:p>
                  </a:txBody>
                  <a:tcPr>
                    <a:solidFill>
                      <a:schemeClr val="tx2">
                        <a:lumMod val="60000"/>
                        <a:lumOff val="40000"/>
                      </a:schemeClr>
                    </a:solidFill>
                  </a:tcPr>
                </a:tc>
                <a:tc hMerge="1">
                  <a:txBody>
                    <a:bodyPr/>
                    <a:lstStyle/>
                    <a:p>
                      <a:endParaRPr kumimoji="1" lang="ja-JP" altLang="en-US"/>
                    </a:p>
                  </a:txBody>
                  <a:tcPr/>
                </a:tc>
                <a:tc>
                  <a:txBody>
                    <a:bodyPr/>
                    <a:lstStyle/>
                    <a:p>
                      <a:r>
                        <a:rPr kumimoji="1" lang="en-US" altLang="ja-JP" sz="1400" dirty="0" smtClean="0"/>
                        <a:t>31</a:t>
                      </a:r>
                      <a:r>
                        <a:rPr kumimoji="1" lang="ja-JP" altLang="en-US" sz="1400" dirty="0" smtClean="0"/>
                        <a:t>団体</a:t>
                      </a:r>
                      <a:r>
                        <a:rPr kumimoji="1" lang="en-US" altLang="ja-JP" sz="1400" dirty="0" smtClean="0"/>
                        <a:t> </a:t>
                      </a:r>
                      <a:r>
                        <a:rPr kumimoji="1" lang="ja-JP" altLang="en-US" sz="1400" dirty="0" smtClean="0"/>
                        <a:t>（ </a:t>
                      </a:r>
                      <a:r>
                        <a:rPr kumimoji="1" lang="en-US" altLang="ja-JP" sz="1400" dirty="0" smtClean="0"/>
                        <a:t>2013</a:t>
                      </a:r>
                      <a:r>
                        <a:rPr kumimoji="1" lang="ja-JP" altLang="en-US" sz="1400" dirty="0" smtClean="0"/>
                        <a:t>年</a:t>
                      </a:r>
                      <a:r>
                        <a:rPr kumimoji="1" lang="en-US" altLang="ja-JP" sz="1400" dirty="0" smtClean="0"/>
                        <a:t>11</a:t>
                      </a:r>
                      <a:r>
                        <a:rPr kumimoji="1" lang="ja-JP" altLang="en-US" sz="1400" dirty="0" smtClean="0"/>
                        <a:t>月</a:t>
                      </a:r>
                      <a:r>
                        <a:rPr kumimoji="1" lang="en-US" altLang="ja-JP" sz="1400" dirty="0" smtClean="0"/>
                        <a:t>29</a:t>
                      </a:r>
                      <a:r>
                        <a:rPr kumimoji="1" lang="ja-JP" altLang="en-US" sz="1400" dirty="0" smtClean="0"/>
                        <a:t>日現在 ）　</a:t>
                      </a:r>
                      <a:r>
                        <a:rPr kumimoji="1" lang="en-US" altLang="ja-JP" sz="1400" dirty="0" smtClean="0"/>
                        <a:t>/  22.0</a:t>
                      </a:r>
                      <a:r>
                        <a:rPr kumimoji="1" lang="ja-JP" altLang="en-US" sz="1400" dirty="0" smtClean="0"/>
                        <a:t>％</a:t>
                      </a:r>
                      <a:endParaRPr kumimoji="1" lang="ja-JP" altLang="en-US" sz="1400" dirty="0"/>
                    </a:p>
                  </a:txBody>
                  <a:tcPr/>
                </a:tc>
              </a:tr>
              <a:tr h="144016">
                <a:tc rowSpan="3">
                  <a:txBody>
                    <a:bodyPr/>
                    <a:lstStyle/>
                    <a:p>
                      <a:r>
                        <a:rPr kumimoji="1" lang="ja-JP" altLang="en-US" sz="1400" b="1" dirty="0" smtClean="0">
                          <a:solidFill>
                            <a:schemeClr val="bg1"/>
                          </a:solidFill>
                        </a:rPr>
                        <a:t>質問</a:t>
                      </a:r>
                      <a:endParaRPr kumimoji="1" lang="en-US" altLang="ja-JP" sz="1400" b="1" dirty="0" smtClean="0">
                        <a:solidFill>
                          <a:schemeClr val="bg1"/>
                        </a:solidFill>
                      </a:endParaRPr>
                    </a:p>
                    <a:p>
                      <a:r>
                        <a:rPr kumimoji="1" lang="ja-JP" altLang="en-US" sz="1400" b="1" dirty="0" smtClean="0">
                          <a:solidFill>
                            <a:schemeClr val="bg1"/>
                          </a:solidFill>
                        </a:rPr>
                        <a:t>項目</a:t>
                      </a:r>
                      <a:endParaRPr kumimoji="1" lang="ja-JP" altLang="en-US" sz="1400" b="1" dirty="0">
                        <a:solidFill>
                          <a:schemeClr val="bg1"/>
                        </a:solidFill>
                      </a:endParaRPr>
                    </a:p>
                  </a:txBody>
                  <a:tcPr>
                    <a:solidFill>
                      <a:schemeClr val="tx2">
                        <a:lumMod val="60000"/>
                        <a:lumOff val="40000"/>
                      </a:schemeClr>
                    </a:solidFill>
                  </a:tcPr>
                </a:tc>
                <a:tc>
                  <a:txBody>
                    <a:bodyPr/>
                    <a:lstStyle/>
                    <a:p>
                      <a:r>
                        <a:rPr kumimoji="1" lang="ja-JP" altLang="en-US" sz="1400" b="1" dirty="0" smtClean="0">
                          <a:solidFill>
                            <a:schemeClr val="bg1"/>
                          </a:solidFill>
                        </a:rPr>
                        <a:t>「人口データ」について</a:t>
                      </a:r>
                      <a:endParaRPr kumimoji="1" lang="ja-JP" altLang="en-US" sz="1400" b="1" dirty="0">
                        <a:solidFill>
                          <a:schemeClr val="bg1"/>
                        </a:solidFill>
                      </a:endParaRPr>
                    </a:p>
                  </a:txBody>
                  <a:tcPr>
                    <a:solidFill>
                      <a:schemeClr val="tx2">
                        <a:lumMod val="60000"/>
                        <a:lumOff val="40000"/>
                      </a:schemeClr>
                    </a:solidFill>
                  </a:tcPr>
                </a:tc>
                <a:tc>
                  <a:txBody>
                    <a:bodyPr/>
                    <a:lstStyle/>
                    <a:p>
                      <a:r>
                        <a:rPr kumimoji="1" lang="ja-JP" altLang="en-US" sz="1400" dirty="0" smtClean="0"/>
                        <a:t>問１　必要なデータの間隔　</a:t>
                      </a:r>
                      <a:endParaRPr kumimoji="1" lang="en-US" altLang="ja-JP" sz="1400" dirty="0" smtClean="0"/>
                    </a:p>
                    <a:p>
                      <a:r>
                        <a:rPr kumimoji="1" lang="ja-JP" altLang="en-US" sz="1400" dirty="0" smtClean="0"/>
                        <a:t>問２　いつから必要か</a:t>
                      </a:r>
                      <a:endParaRPr kumimoji="1" lang="en-US" altLang="ja-JP" sz="1400" dirty="0" smtClean="0"/>
                    </a:p>
                    <a:p>
                      <a:r>
                        <a:rPr kumimoji="1" lang="ja-JP" altLang="en-US" sz="1400" dirty="0" smtClean="0"/>
                        <a:t>問３　一年単位の場合、いつ時点のデータが必要か</a:t>
                      </a:r>
                      <a:endParaRPr kumimoji="1" lang="en-US" altLang="ja-JP" sz="1400" dirty="0" smtClean="0"/>
                    </a:p>
                    <a:p>
                      <a:r>
                        <a:rPr kumimoji="1" lang="ja-JP" altLang="en-US" sz="1400" dirty="0" smtClean="0"/>
                        <a:t>問４　必要な年齢区分</a:t>
                      </a:r>
                      <a:endParaRPr kumimoji="1" lang="en-US" altLang="ja-JP" sz="1400" dirty="0" smtClean="0"/>
                    </a:p>
                    <a:p>
                      <a:r>
                        <a:rPr kumimoji="1" lang="ja-JP" altLang="en-US" sz="1400" dirty="0" smtClean="0"/>
                        <a:t>問５　必要な居住地区分</a:t>
                      </a:r>
                      <a:endParaRPr kumimoji="1" lang="en-US" altLang="ja-JP" sz="1400" dirty="0" smtClean="0"/>
                    </a:p>
                    <a:p>
                      <a:r>
                        <a:rPr kumimoji="1" lang="ja-JP" altLang="en-US" sz="1400" dirty="0" smtClean="0"/>
                        <a:t>問６　その他の必要な属性</a:t>
                      </a:r>
                      <a:endParaRPr kumimoji="1" lang="ja-JP" altLang="en-US" sz="1400" dirty="0"/>
                    </a:p>
                  </a:txBody>
                  <a:tcPr/>
                </a:tc>
              </a:tr>
              <a:tr h="144016">
                <a:tc vMerge="1">
                  <a:txBody>
                    <a:bodyPr/>
                    <a:lstStyle/>
                    <a:p>
                      <a:endParaRPr kumimoji="1" lang="ja-JP" altLang="en-US" sz="1200" dirty="0"/>
                    </a:p>
                  </a:txBody>
                  <a:tcPr>
                    <a:solidFill>
                      <a:schemeClr val="tx2">
                        <a:lumMod val="20000"/>
                        <a:lumOff val="80000"/>
                      </a:schemeClr>
                    </a:solidFill>
                  </a:tcPr>
                </a:tc>
                <a:tc>
                  <a:txBody>
                    <a:bodyPr/>
                    <a:lstStyle/>
                    <a:p>
                      <a:r>
                        <a:rPr kumimoji="1" lang="ja-JP" altLang="en-US" sz="1400" b="1" dirty="0" smtClean="0">
                          <a:solidFill>
                            <a:schemeClr val="bg1"/>
                          </a:solidFill>
                        </a:rPr>
                        <a:t>「世帯データ」について</a:t>
                      </a:r>
                      <a:endParaRPr kumimoji="1" lang="ja-JP" altLang="en-US" sz="1400" b="1" dirty="0">
                        <a:solidFill>
                          <a:schemeClr val="bg1"/>
                        </a:solidFill>
                      </a:endParaRPr>
                    </a:p>
                  </a:txBody>
                  <a:tcPr>
                    <a:solidFill>
                      <a:schemeClr val="tx2">
                        <a:lumMod val="60000"/>
                        <a:lumOff val="40000"/>
                      </a:schemeClr>
                    </a:solidFill>
                  </a:tcPr>
                </a:tc>
                <a:tc>
                  <a:txBody>
                    <a:bodyPr/>
                    <a:lstStyle/>
                    <a:p>
                      <a:r>
                        <a:rPr kumimoji="1" lang="ja-JP" altLang="en-US" sz="1400" dirty="0" smtClean="0"/>
                        <a:t>問７　必要な世帯主の属性</a:t>
                      </a:r>
                      <a:endParaRPr kumimoji="1" lang="en-US" altLang="ja-JP" sz="1400" dirty="0" smtClean="0"/>
                    </a:p>
                    <a:p>
                      <a:r>
                        <a:rPr kumimoji="1" lang="ja-JP" altLang="en-US" sz="1400" dirty="0" smtClean="0"/>
                        <a:t>問８　必要な世帯構成</a:t>
                      </a:r>
                      <a:endParaRPr kumimoji="1" lang="ja-JP" altLang="en-US" sz="1400" dirty="0"/>
                    </a:p>
                  </a:txBody>
                  <a:tcPr/>
                </a:tc>
              </a:tr>
              <a:tr h="144016">
                <a:tc vMerge="1">
                  <a:txBody>
                    <a:bodyPr/>
                    <a:lstStyle/>
                    <a:p>
                      <a:endParaRPr kumimoji="1" lang="ja-JP" altLang="en-US" sz="1200" dirty="0"/>
                    </a:p>
                  </a:txBody>
                  <a:tcPr>
                    <a:solidFill>
                      <a:schemeClr val="tx2">
                        <a:lumMod val="20000"/>
                        <a:lumOff val="80000"/>
                      </a:schemeClr>
                    </a:solidFill>
                  </a:tcPr>
                </a:tc>
                <a:tc>
                  <a:txBody>
                    <a:bodyPr/>
                    <a:lstStyle/>
                    <a:p>
                      <a:r>
                        <a:rPr kumimoji="1" lang="ja-JP" altLang="en-US" sz="1400" b="1" dirty="0" smtClean="0">
                          <a:solidFill>
                            <a:schemeClr val="bg1"/>
                          </a:solidFill>
                        </a:rPr>
                        <a:t>データの活用方法</a:t>
                      </a:r>
                      <a:endParaRPr kumimoji="1" lang="ja-JP" altLang="en-US" sz="1400" b="1" dirty="0">
                        <a:solidFill>
                          <a:schemeClr val="bg1"/>
                        </a:solidFill>
                      </a:endParaRPr>
                    </a:p>
                  </a:txBody>
                  <a:tcPr>
                    <a:solidFill>
                      <a:schemeClr val="tx2">
                        <a:lumMod val="60000"/>
                        <a:lumOff val="40000"/>
                      </a:schemeClr>
                    </a:solidFill>
                  </a:tcPr>
                </a:tc>
                <a:tc>
                  <a:txBody>
                    <a:bodyPr/>
                    <a:lstStyle/>
                    <a:p>
                      <a:r>
                        <a:rPr kumimoji="1" lang="ja-JP" altLang="en-US" sz="1400" dirty="0" smtClean="0"/>
                        <a:t>問９　問１～８までに回答した住民基本台帳データの主な活用方法（自由記述）</a:t>
                      </a:r>
                      <a:endParaRPr kumimoji="1" lang="en-US" altLang="ja-JP" sz="1400" dirty="0" smtClean="0"/>
                    </a:p>
                    <a:p>
                      <a:r>
                        <a:rPr kumimoji="1" lang="ja-JP" altLang="en-US" sz="1400" dirty="0" smtClean="0"/>
                        <a:t>問１０　住民基本台帳データ以外でオープンデータにして欲しいデータ（自由記述）</a:t>
                      </a:r>
                      <a:endParaRPr kumimoji="1" lang="en-US" altLang="ja-JP" sz="1400" dirty="0" smtClean="0"/>
                    </a:p>
                    <a:p>
                      <a:r>
                        <a:rPr kumimoji="1" lang="ja-JP" altLang="en-US" sz="1400" dirty="0" smtClean="0"/>
                        <a:t>問１１　コンソーシアム会員区分（該当するものひとつ）</a:t>
                      </a:r>
                      <a:endParaRPr kumimoji="1" lang="ja-JP" altLang="en-US" sz="1400" dirty="0"/>
                    </a:p>
                  </a:txBody>
                  <a:tcPr/>
                </a:tc>
              </a:tr>
            </a:tbl>
          </a:graphicData>
        </a:graphic>
      </p:graphicFrame>
      <p:sp>
        <p:nvSpPr>
          <p:cNvPr id="6" name="テキスト ボックス 5"/>
          <p:cNvSpPr txBox="1"/>
          <p:nvPr/>
        </p:nvSpPr>
        <p:spPr>
          <a:xfrm>
            <a:off x="510362" y="765546"/>
            <a:ext cx="8176438" cy="523220"/>
          </a:xfrm>
          <a:prstGeom prst="rect">
            <a:avLst/>
          </a:prstGeom>
          <a:noFill/>
        </p:spPr>
        <p:txBody>
          <a:bodyPr wrap="square" rtlCol="0">
            <a:spAutoFit/>
          </a:bodyPr>
          <a:lstStyle/>
          <a:p>
            <a:r>
              <a:rPr kumimoji="1" lang="ja-JP" altLang="en-US" sz="1400" dirty="0" smtClean="0"/>
              <a:t>　会員アンケートの概要は、以下のとおり。</a:t>
            </a:r>
            <a:endParaRPr kumimoji="1" lang="en-US" altLang="ja-JP" sz="1400" dirty="0"/>
          </a:p>
          <a:p>
            <a:endParaRPr kumimoji="1" lang="en-US" altLang="ja-JP" sz="1400" dirty="0"/>
          </a:p>
        </p:txBody>
      </p:sp>
    </p:spTree>
    <p:extLst>
      <p:ext uri="{BB962C8B-B14F-4D97-AF65-F5344CB8AC3E}">
        <p14:creationId xmlns:p14="http://schemas.microsoft.com/office/powerpoint/2010/main" val="29105308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グラフ 15"/>
          <p:cNvGraphicFramePr>
            <a:graphicFrameLocks/>
          </p:cNvGraphicFramePr>
          <p:nvPr>
            <p:extLst>
              <p:ext uri="{D42A27DB-BD31-4B8C-83A1-F6EECF244321}">
                <p14:modId xmlns:p14="http://schemas.microsoft.com/office/powerpoint/2010/main" val="3673851788"/>
              </p:ext>
            </p:extLst>
          </p:nvPr>
        </p:nvGraphicFramePr>
        <p:xfrm>
          <a:off x="313992" y="810178"/>
          <a:ext cx="4119785" cy="3060073"/>
        </p:xfrm>
        <a:graphic>
          <a:graphicData uri="http://schemas.openxmlformats.org/drawingml/2006/chart">
            <c:chart xmlns:c="http://schemas.openxmlformats.org/drawingml/2006/chart" xmlns:r="http://schemas.openxmlformats.org/officeDocument/2006/relationships" r:id="rId2"/>
          </a:graphicData>
        </a:graphic>
      </p:graphicFrame>
      <p:sp>
        <p:nvSpPr>
          <p:cNvPr id="2" name="タイトル 1"/>
          <p:cNvSpPr>
            <a:spLocks noGrp="1"/>
          </p:cNvSpPr>
          <p:nvPr>
            <p:ph type="title"/>
          </p:nvPr>
        </p:nvSpPr>
        <p:spPr/>
        <p:txBody>
          <a:bodyPr vert="horz"/>
          <a:lstStyle/>
          <a:p>
            <a:r>
              <a:rPr lang="ja-JP" altLang="en-US" sz="2000" dirty="0">
                <a:latin typeface="+mj-ea"/>
              </a:rPr>
              <a:t>（参考）会員アンケート結果</a:t>
            </a:r>
            <a:endParaRPr kumimoji="1" lang="ja-JP" altLang="en-US" sz="2000" dirty="0">
              <a:latin typeface="+mj-ea"/>
            </a:endParaRPr>
          </a:p>
        </p:txBody>
      </p:sp>
      <p:sp>
        <p:nvSpPr>
          <p:cNvPr id="4" name="スライド番号プレースホルダー 3"/>
          <p:cNvSpPr>
            <a:spLocks noGrp="1"/>
          </p:cNvSpPr>
          <p:nvPr>
            <p:ph type="sldNum" sz="quarter" idx="10"/>
          </p:nvPr>
        </p:nvSpPr>
        <p:spPr>
          <a:xfrm>
            <a:off x="3598863" y="6601933"/>
            <a:ext cx="1981200" cy="366713"/>
          </a:xfrm>
        </p:spPr>
        <p:txBody>
          <a:bodyPr/>
          <a:lstStyle/>
          <a:p>
            <a:pPr>
              <a:defRPr/>
            </a:pPr>
            <a:fld id="{5C489480-8482-4FE0-A015-CFEEA03935A6}" type="slidenum">
              <a:rPr lang="ja-JP" altLang="en-US" smtClean="0"/>
              <a:pPr>
                <a:defRPr/>
              </a:pPr>
              <a:t>11</a:t>
            </a:fld>
            <a:endParaRPr lang="ja-JP" altLang="en-US" dirty="0"/>
          </a:p>
        </p:txBody>
      </p:sp>
      <p:sp>
        <p:nvSpPr>
          <p:cNvPr id="11" name="円/楕円 10"/>
          <p:cNvSpPr/>
          <p:nvPr/>
        </p:nvSpPr>
        <p:spPr>
          <a:xfrm>
            <a:off x="1584251" y="1977655"/>
            <a:ext cx="574158" cy="29771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カギ線コネクタ 14"/>
          <p:cNvCxnSpPr>
            <a:stCxn id="11" idx="2"/>
          </p:cNvCxnSpPr>
          <p:nvPr/>
        </p:nvCxnSpPr>
        <p:spPr>
          <a:xfrm rot="10800000" flipV="1">
            <a:off x="446567" y="2126511"/>
            <a:ext cx="1137684" cy="1956390"/>
          </a:xfrm>
          <a:prstGeom prst="bentConnector2">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8" name="グラフ 17"/>
          <p:cNvGraphicFramePr>
            <a:graphicFrameLocks/>
          </p:cNvGraphicFramePr>
          <p:nvPr>
            <p:extLst>
              <p:ext uri="{D42A27DB-BD31-4B8C-83A1-F6EECF244321}">
                <p14:modId xmlns:p14="http://schemas.microsoft.com/office/powerpoint/2010/main" val="751078717"/>
              </p:ext>
            </p:extLst>
          </p:nvPr>
        </p:nvGraphicFramePr>
        <p:xfrm>
          <a:off x="4588280" y="725117"/>
          <a:ext cx="4268641" cy="31663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グラフ 18"/>
          <p:cNvGraphicFramePr>
            <a:graphicFrameLocks/>
          </p:cNvGraphicFramePr>
          <p:nvPr>
            <p:extLst>
              <p:ext uri="{D42A27DB-BD31-4B8C-83A1-F6EECF244321}">
                <p14:modId xmlns:p14="http://schemas.microsoft.com/office/powerpoint/2010/main" val="2930303160"/>
              </p:ext>
            </p:extLst>
          </p:nvPr>
        </p:nvGraphicFramePr>
        <p:xfrm>
          <a:off x="318976" y="3843669"/>
          <a:ext cx="4572000" cy="262092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3" name="グラフ 22"/>
          <p:cNvGraphicFramePr>
            <a:graphicFrameLocks/>
          </p:cNvGraphicFramePr>
          <p:nvPr>
            <p:extLst>
              <p:ext uri="{D42A27DB-BD31-4B8C-83A1-F6EECF244321}">
                <p14:modId xmlns:p14="http://schemas.microsoft.com/office/powerpoint/2010/main" val="3595113657"/>
              </p:ext>
            </p:extLst>
          </p:nvPr>
        </p:nvGraphicFramePr>
        <p:xfrm>
          <a:off x="4800932" y="3813876"/>
          <a:ext cx="4151682" cy="2725147"/>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1616660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5C489480-8482-4FE0-A015-CFEEA03935A6}" type="slidenum">
              <a:rPr lang="ja-JP" altLang="en-US" smtClean="0"/>
              <a:pPr>
                <a:defRPr/>
              </a:pPr>
              <a:t>12</a:t>
            </a:fld>
            <a:endParaRPr lang="ja-JP" altLang="en-US" dirty="0"/>
          </a:p>
        </p:txBody>
      </p:sp>
      <p:sp>
        <p:nvSpPr>
          <p:cNvPr id="4" name="タイトル 1"/>
          <p:cNvSpPr>
            <a:spLocks noGrp="1"/>
          </p:cNvSpPr>
          <p:nvPr>
            <p:ph type="title"/>
          </p:nvPr>
        </p:nvSpPr>
        <p:spPr>
          <a:xfrm>
            <a:off x="457200" y="12877"/>
            <a:ext cx="8229600" cy="654943"/>
          </a:xfrm>
        </p:spPr>
        <p:txBody>
          <a:bodyPr vert="horz"/>
          <a:lstStyle/>
          <a:p>
            <a:r>
              <a:rPr lang="ja-JP" altLang="en-US" sz="2000" dirty="0">
                <a:latin typeface="+mj-ea"/>
              </a:rPr>
              <a:t>（参考）会員アンケート結果</a:t>
            </a:r>
            <a:endParaRPr kumimoji="1" lang="ja-JP" altLang="en-US" sz="2000" dirty="0">
              <a:latin typeface="+mj-ea"/>
            </a:endParaRPr>
          </a:p>
        </p:txBody>
      </p:sp>
      <p:graphicFrame>
        <p:nvGraphicFramePr>
          <p:cNvPr id="8" name="グラフ 7"/>
          <p:cNvGraphicFramePr>
            <a:graphicFrameLocks/>
          </p:cNvGraphicFramePr>
          <p:nvPr>
            <p:extLst>
              <p:ext uri="{D42A27DB-BD31-4B8C-83A1-F6EECF244321}">
                <p14:modId xmlns:p14="http://schemas.microsoft.com/office/powerpoint/2010/main" val="2161798881"/>
              </p:ext>
            </p:extLst>
          </p:nvPr>
        </p:nvGraphicFramePr>
        <p:xfrm>
          <a:off x="218298" y="751700"/>
          <a:ext cx="4130418" cy="281020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グラフ 10"/>
          <p:cNvGraphicFramePr>
            <a:graphicFrameLocks/>
          </p:cNvGraphicFramePr>
          <p:nvPr>
            <p:extLst>
              <p:ext uri="{D42A27DB-BD31-4B8C-83A1-F6EECF244321}">
                <p14:modId xmlns:p14="http://schemas.microsoft.com/office/powerpoint/2010/main" val="226374743"/>
              </p:ext>
            </p:extLst>
          </p:nvPr>
        </p:nvGraphicFramePr>
        <p:xfrm>
          <a:off x="4380614" y="738962"/>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グラフ 12"/>
          <p:cNvGraphicFramePr>
            <a:graphicFrameLocks/>
          </p:cNvGraphicFramePr>
          <p:nvPr>
            <p:extLst>
              <p:ext uri="{D42A27DB-BD31-4B8C-83A1-F6EECF244321}">
                <p14:modId xmlns:p14="http://schemas.microsoft.com/office/powerpoint/2010/main" val="2469602064"/>
              </p:ext>
            </p:extLst>
          </p:nvPr>
        </p:nvGraphicFramePr>
        <p:xfrm>
          <a:off x="0" y="3737344"/>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グラフ 13"/>
          <p:cNvGraphicFramePr>
            <a:graphicFrameLocks/>
          </p:cNvGraphicFramePr>
          <p:nvPr>
            <p:extLst>
              <p:ext uri="{D42A27DB-BD31-4B8C-83A1-F6EECF244321}">
                <p14:modId xmlns:p14="http://schemas.microsoft.com/office/powerpoint/2010/main" val="2103742339"/>
              </p:ext>
            </p:extLst>
          </p:nvPr>
        </p:nvGraphicFramePr>
        <p:xfrm>
          <a:off x="4465675" y="3662917"/>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3325675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j-ea"/>
              </a:rPr>
              <a:t>１</a:t>
            </a:r>
            <a:r>
              <a:rPr kumimoji="1" lang="ja-JP" altLang="en-US" sz="2000" dirty="0" smtClean="0">
                <a:latin typeface="+mj-ea"/>
              </a:rPr>
              <a:t>．自治体分科会検討事項</a:t>
            </a:r>
            <a:endParaRPr kumimoji="1" lang="ja-JP" altLang="en-US" sz="2000" dirty="0">
              <a:latin typeface="+mj-ea"/>
            </a:endParaRPr>
          </a:p>
        </p:txBody>
      </p:sp>
      <p:sp>
        <p:nvSpPr>
          <p:cNvPr id="4" name="スライド番号プレースホルダー 3"/>
          <p:cNvSpPr>
            <a:spLocks noGrp="1"/>
          </p:cNvSpPr>
          <p:nvPr>
            <p:ph type="sldNum" sz="quarter" idx="10"/>
          </p:nvPr>
        </p:nvSpPr>
        <p:spPr>
          <a:xfrm>
            <a:off x="3598863" y="6601933"/>
            <a:ext cx="1981200" cy="366713"/>
          </a:xfrm>
        </p:spPr>
        <p:txBody>
          <a:bodyPr/>
          <a:lstStyle/>
          <a:p>
            <a:pPr>
              <a:defRPr/>
            </a:pPr>
            <a:fld id="{5C489480-8482-4FE0-A015-CFEEA03935A6}" type="slidenum">
              <a:rPr lang="ja-JP" altLang="en-US" smtClean="0"/>
              <a:pPr>
                <a:defRPr/>
              </a:pPr>
              <a:t>1</a:t>
            </a:fld>
            <a:endParaRPr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861918374"/>
              </p:ext>
            </p:extLst>
          </p:nvPr>
        </p:nvGraphicFramePr>
        <p:xfrm>
          <a:off x="287080" y="1301624"/>
          <a:ext cx="8633636" cy="5151120"/>
        </p:xfrm>
        <a:graphic>
          <a:graphicData uri="http://schemas.openxmlformats.org/drawingml/2006/table">
            <a:tbl>
              <a:tblPr firstRow="1" bandRow="1">
                <a:tableStyleId>{5940675A-B579-460E-94D1-54222C63F5DA}</a:tableStyleId>
              </a:tblPr>
              <a:tblGrid>
                <a:gridCol w="688161"/>
                <a:gridCol w="1219137"/>
                <a:gridCol w="5440110"/>
                <a:gridCol w="1286228"/>
              </a:tblGrid>
              <a:tr h="262043">
                <a:tc gridSpan="2">
                  <a:txBody>
                    <a:bodyPr/>
                    <a:lstStyle/>
                    <a:p>
                      <a:pPr algn="ctr"/>
                      <a:r>
                        <a:rPr kumimoji="1" lang="ja-JP" altLang="en-US" sz="1400" b="1" dirty="0" smtClean="0">
                          <a:solidFill>
                            <a:schemeClr val="bg1"/>
                          </a:solidFill>
                        </a:rPr>
                        <a:t>会員種別</a:t>
                      </a:r>
                      <a:endParaRPr kumimoji="1" lang="ja-JP" altLang="en-US" sz="1400" b="1" dirty="0">
                        <a:solidFill>
                          <a:schemeClr val="bg1"/>
                        </a:solidFill>
                      </a:endParaRPr>
                    </a:p>
                  </a:txBody>
                  <a:tcPr>
                    <a:solidFill>
                      <a:schemeClr val="tx2">
                        <a:lumMod val="60000"/>
                        <a:lumOff val="40000"/>
                      </a:schemeClr>
                    </a:solidFill>
                  </a:tcPr>
                </a:tc>
                <a:tc hMerge="1">
                  <a:txBody>
                    <a:bodyPr/>
                    <a:lstStyle/>
                    <a:p>
                      <a:endParaRPr kumimoji="1" lang="ja-JP" altLang="en-US"/>
                    </a:p>
                  </a:txBody>
                  <a:tcPr/>
                </a:tc>
                <a:tc>
                  <a:txBody>
                    <a:bodyPr/>
                    <a:lstStyle/>
                    <a:p>
                      <a:pPr algn="ctr"/>
                      <a:r>
                        <a:rPr kumimoji="1" lang="ja-JP" altLang="en-US" sz="1400" b="1" dirty="0" smtClean="0">
                          <a:solidFill>
                            <a:schemeClr val="bg1"/>
                          </a:solidFill>
                        </a:rPr>
                        <a:t>検討内容</a:t>
                      </a:r>
                      <a:endParaRPr kumimoji="1" lang="ja-JP" altLang="en-US" sz="1400" b="1" dirty="0">
                        <a:solidFill>
                          <a:schemeClr val="bg1"/>
                        </a:solidFill>
                      </a:endParaRPr>
                    </a:p>
                  </a:txBody>
                  <a:tcPr>
                    <a:solidFill>
                      <a:schemeClr val="tx2">
                        <a:lumMod val="60000"/>
                        <a:lumOff val="40000"/>
                      </a:schemeClr>
                    </a:solidFill>
                  </a:tcPr>
                </a:tc>
                <a:tc>
                  <a:txBody>
                    <a:bodyPr/>
                    <a:lstStyle/>
                    <a:p>
                      <a:pPr algn="ctr"/>
                      <a:r>
                        <a:rPr kumimoji="1" lang="ja-JP" altLang="en-US" sz="1400" b="1" dirty="0" smtClean="0">
                          <a:solidFill>
                            <a:schemeClr val="bg1"/>
                          </a:solidFill>
                        </a:rPr>
                        <a:t>検討時期・</a:t>
                      </a:r>
                      <a:endParaRPr kumimoji="1" lang="en-US" altLang="ja-JP" sz="1400" b="1" dirty="0" smtClean="0">
                        <a:solidFill>
                          <a:schemeClr val="bg1"/>
                        </a:solidFill>
                      </a:endParaRPr>
                    </a:p>
                    <a:p>
                      <a:pPr algn="ctr"/>
                      <a:r>
                        <a:rPr kumimoji="1" lang="ja-JP" altLang="en-US" sz="1400" b="1" dirty="0" smtClean="0">
                          <a:solidFill>
                            <a:schemeClr val="bg1"/>
                          </a:solidFill>
                        </a:rPr>
                        <a:t>検討方法</a:t>
                      </a:r>
                      <a:endParaRPr kumimoji="1" lang="ja-JP" altLang="en-US" sz="1400" b="1" dirty="0">
                        <a:solidFill>
                          <a:schemeClr val="bg1"/>
                        </a:solidFill>
                      </a:endParaRPr>
                    </a:p>
                  </a:txBody>
                  <a:tcPr>
                    <a:solidFill>
                      <a:schemeClr val="tx2">
                        <a:lumMod val="60000"/>
                        <a:lumOff val="40000"/>
                      </a:schemeClr>
                    </a:solidFill>
                  </a:tcPr>
                </a:tc>
              </a:tr>
              <a:tr h="262043">
                <a:tc rowSpan="3" gridSpan="2">
                  <a:txBody>
                    <a:bodyPr/>
                    <a:lstStyle/>
                    <a:p>
                      <a:r>
                        <a:rPr kumimoji="1" lang="ja-JP" altLang="en-US" sz="1400" dirty="0" smtClean="0"/>
                        <a:t>自治体会員</a:t>
                      </a:r>
                      <a:endParaRPr kumimoji="1" lang="ja-JP" altLang="en-US" sz="1400" dirty="0"/>
                    </a:p>
                  </a:txBody>
                  <a:tcPr/>
                </a:tc>
                <a:tc rowSpan="3" hMerge="1">
                  <a:txBody>
                    <a:bodyPr/>
                    <a:lstStyle/>
                    <a:p>
                      <a:endParaRPr kumimoji="1" lang="ja-JP" altLang="en-US"/>
                    </a:p>
                  </a:txBody>
                  <a:tcPr/>
                </a:tc>
                <a:tc>
                  <a:txBody>
                    <a:bodyPr/>
                    <a:lstStyle/>
                    <a:p>
                      <a:pPr marL="285750" indent="-285750">
                        <a:buFont typeface="Arial" panose="020B0604020202020204" pitchFamily="34" charset="0"/>
                        <a:buChar char="•"/>
                      </a:pPr>
                      <a:r>
                        <a:rPr kumimoji="1" lang="ja-JP" altLang="en-US" sz="1400" dirty="0" smtClean="0"/>
                        <a:t>会員アンケートの結果、ニーズの高かったデータ公開方法について、自団体でも対応可能であるか、対応が難しい場合はなにがボトルネック要素となりうるのか検討を行う</a:t>
                      </a:r>
                      <a:endParaRPr kumimoji="1" lang="en-US" altLang="ja-JP" sz="1400" dirty="0" smtClean="0"/>
                    </a:p>
                    <a:p>
                      <a:pPr marL="285750" indent="-285750">
                        <a:buFont typeface="Arial" panose="020B0604020202020204" pitchFamily="34" charset="0"/>
                        <a:buChar char="•"/>
                      </a:pPr>
                      <a:r>
                        <a:rPr kumimoji="1" lang="ja-JP" altLang="en-US" sz="1400" dirty="0" smtClean="0"/>
                        <a:t>抽出された課題のうち、法的な課題については、データガバナンス委員会で検討する</a:t>
                      </a:r>
                      <a:endParaRPr kumimoji="1" lang="ja-JP" altLang="en-US" sz="1400" dirty="0"/>
                    </a:p>
                  </a:txBody>
                  <a:tcPr>
                    <a:solidFill>
                      <a:srgbClr val="FFFFCC"/>
                    </a:solidFill>
                  </a:tcPr>
                </a:tc>
                <a:tc>
                  <a:txBody>
                    <a:bodyPr/>
                    <a:lstStyle/>
                    <a:p>
                      <a:r>
                        <a:rPr kumimoji="1" lang="en-US" altLang="ja-JP" sz="1400" dirty="0" smtClean="0"/>
                        <a:t>1</a:t>
                      </a:r>
                      <a:r>
                        <a:rPr kumimoji="1" lang="ja-JP" altLang="en-US" sz="1400" dirty="0" smtClean="0"/>
                        <a:t>月中旬から自治体分科会</a:t>
                      </a:r>
                      <a:r>
                        <a:rPr kumimoji="1" lang="en-US" altLang="ja-JP" sz="1400" dirty="0" smtClean="0"/>
                        <a:t>ML</a:t>
                      </a:r>
                      <a:r>
                        <a:rPr kumimoji="1" lang="ja-JP" altLang="en-US" sz="1400" dirty="0" smtClean="0"/>
                        <a:t>上で随時議論</a:t>
                      </a:r>
                      <a:endParaRPr kumimoji="1" lang="ja-JP" altLang="en-US" sz="1400" dirty="0"/>
                    </a:p>
                  </a:txBody>
                  <a:tcPr>
                    <a:solidFill>
                      <a:srgbClr val="FFFFCC"/>
                    </a:solidFill>
                  </a:tcPr>
                </a:tc>
              </a:tr>
              <a:tr h="262043">
                <a:tc gridSpan="2" vMerge="1">
                  <a:txBody>
                    <a:bodyPr/>
                    <a:lstStyle/>
                    <a:p>
                      <a:endParaRPr kumimoji="1" lang="ja-JP" altLang="en-US" sz="1400" dirty="0"/>
                    </a:p>
                  </a:txBody>
                  <a:tcPr/>
                </a:tc>
                <a:tc hMerge="1" vMerge="1">
                  <a:txBody>
                    <a:bodyPr/>
                    <a:lstStyle/>
                    <a:p>
                      <a:endParaRPr kumimoji="1" lang="ja-JP" altLang="en-US"/>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dirty="0" smtClean="0"/>
                        <a:t>「自治体行政情報実証事業」において対象自治体が公開したデータ公開方法について自団体でも対応可能であるか、対応が難しい場合はなにがボトルネック要素となりうるのか検討を行う</a:t>
                      </a:r>
                      <a:endParaRPr kumimoji="1" lang="en-US" altLang="ja-JP" sz="1400" dirty="0" smtClean="0"/>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1400" dirty="0" smtClean="0">
                          <a:latin typeface="ＭＳ ゴシック" panose="020B0609070205080204" pitchFamily="49" charset="-128"/>
                          <a:ea typeface="ＭＳ ゴシック" panose="020B0609070205080204" pitchFamily="49" charset="-128"/>
                        </a:rPr>
                        <a:t>自治体行政情報実証事業</a:t>
                      </a:r>
                      <a:r>
                        <a:rPr kumimoji="1" lang="ja-JP" altLang="en-US" sz="1400" dirty="0" smtClean="0">
                          <a:latin typeface="ＭＳ ゴシック" panose="020B0609070205080204" pitchFamily="49" charset="-128"/>
                          <a:ea typeface="ＭＳ ゴシック" panose="020B0609070205080204" pitchFamily="49" charset="-128"/>
                        </a:rPr>
                        <a:t>の進捗に応じて、情報提供を受けた時点から</a:t>
                      </a:r>
                      <a:r>
                        <a:rPr kumimoji="1" lang="en-US" altLang="ja-JP" sz="1400" dirty="0" smtClean="0"/>
                        <a:t>ML</a:t>
                      </a:r>
                      <a:r>
                        <a:rPr kumimoji="1" lang="ja-JP" altLang="en-US" sz="1400" dirty="0" smtClean="0"/>
                        <a:t>上で随時議論</a:t>
                      </a:r>
                      <a:endParaRPr kumimoji="1" lang="ja-JP" altLang="en-US" sz="1400" dirty="0"/>
                    </a:p>
                  </a:txBody>
                  <a:tcPr/>
                </a:tc>
              </a:tr>
              <a:tr h="262043">
                <a:tc gridSpan="2" vMerge="1">
                  <a:txBody>
                    <a:bodyPr/>
                    <a:lstStyle/>
                    <a:p>
                      <a:endParaRPr kumimoji="1" lang="ja-JP" altLang="en-US" sz="1400" dirty="0"/>
                    </a:p>
                  </a:txBody>
                  <a:tcPr/>
                </a:tc>
                <a:tc hMerge="1" vMerge="1">
                  <a:txBody>
                    <a:bodyPr/>
                    <a:lstStyle/>
                    <a:p>
                      <a:endParaRPr kumimoji="1" lang="ja-JP" altLang="en-US"/>
                    </a:p>
                  </a:txBody>
                  <a:tcPr/>
                </a:tc>
                <a:tc>
                  <a:txBody>
                    <a:bodyPr/>
                    <a:lstStyle/>
                    <a:p>
                      <a:pPr marL="285750" indent="-285750">
                        <a:buFont typeface="Arial" panose="020B0604020202020204" pitchFamily="34" charset="0"/>
                        <a:buChar char="•"/>
                      </a:pPr>
                      <a:r>
                        <a:rPr kumimoji="1" lang="ja-JP" altLang="en-US" sz="1400" dirty="0" smtClean="0"/>
                        <a:t>「自治体行政情報実証事業」やデータガバナンス委員会で作成するオープンデータマニュアル（仮称）について検討を行う</a:t>
                      </a:r>
                      <a:endParaRPr kumimoji="1" lang="ja-JP" altLang="en-US" sz="1400" dirty="0"/>
                    </a:p>
                  </a:txBody>
                  <a:tcPr/>
                </a:tc>
                <a:tc vMerge="1">
                  <a:txBody>
                    <a:bodyPr/>
                    <a:lstStyle/>
                    <a:p>
                      <a:endParaRPr kumimoji="1" lang="ja-JP" altLang="en-US" sz="1400" dirty="0"/>
                    </a:p>
                  </a:txBody>
                  <a:tcPr/>
                </a:tc>
              </a:tr>
              <a:tr h="262043">
                <a:tc rowSpan="2">
                  <a:txBody>
                    <a:bodyPr/>
                    <a:lstStyle/>
                    <a:p>
                      <a:r>
                        <a:rPr kumimoji="1" lang="ja-JP" altLang="en-US" sz="1400" dirty="0" smtClean="0"/>
                        <a:t>法人会員</a:t>
                      </a:r>
                      <a:endParaRPr kumimoji="1" lang="ja-JP" altLang="en-US" sz="1400" dirty="0"/>
                    </a:p>
                  </a:txBody>
                  <a:tcPr/>
                </a:tc>
                <a:tc>
                  <a:txBody>
                    <a:bodyPr/>
                    <a:lstStyle/>
                    <a:p>
                      <a:r>
                        <a:rPr kumimoji="1" lang="ja-JP" altLang="en-US" sz="1400" dirty="0" smtClean="0"/>
                        <a:t>アプリ作成</a:t>
                      </a:r>
                    </a:p>
                    <a:p>
                      <a:r>
                        <a:rPr kumimoji="1" lang="ja-JP" altLang="en-US" sz="1400" dirty="0" smtClean="0"/>
                        <a:t>グループ</a:t>
                      </a:r>
                    </a:p>
                  </a:txBody>
                  <a:tcPr/>
                </a:tc>
                <a:tc>
                  <a:txBody>
                    <a:bodyPr/>
                    <a:lstStyle/>
                    <a:p>
                      <a:pPr marL="285750" indent="-285750">
                        <a:buFont typeface="Arial" panose="020B0604020202020204" pitchFamily="34" charset="0"/>
                        <a:buChar char="•"/>
                      </a:pPr>
                      <a:r>
                        <a:rPr kumimoji="1" lang="ja-JP" altLang="en-US" sz="1400" dirty="0" smtClean="0"/>
                        <a:t>「自治体行政情報実証」のオープンデータを用いて、オープンデータ・アプリコンテストに応募する</a:t>
                      </a:r>
                      <a:endParaRPr kumimoji="1" lang="ja-JP" altLang="en-US" sz="1400" dirty="0"/>
                    </a:p>
                  </a:txBody>
                  <a:tcPr/>
                </a:tc>
                <a:tc>
                  <a:txBody>
                    <a:bodyPr/>
                    <a:lstStyle/>
                    <a:p>
                      <a:r>
                        <a:rPr kumimoji="1" lang="en-US" altLang="ja-JP" sz="1400" dirty="0" smtClean="0"/>
                        <a:t>2</a:t>
                      </a:r>
                      <a:r>
                        <a:rPr kumimoji="1" lang="ja-JP" altLang="en-US" sz="1400" dirty="0" smtClean="0"/>
                        <a:t>月</a:t>
                      </a:r>
                      <a:r>
                        <a:rPr kumimoji="1" lang="en-US" altLang="ja-JP" sz="1400" dirty="0" smtClean="0"/>
                        <a:t>3</a:t>
                      </a:r>
                      <a:r>
                        <a:rPr kumimoji="1" lang="ja-JP" altLang="en-US" sz="1400" dirty="0" smtClean="0"/>
                        <a:t>日～</a:t>
                      </a:r>
                      <a:r>
                        <a:rPr kumimoji="1" lang="en-US" altLang="ja-JP" sz="1400" dirty="0" smtClean="0"/>
                        <a:t>2</a:t>
                      </a:r>
                      <a:r>
                        <a:rPr kumimoji="1" lang="ja-JP" altLang="en-US" sz="1400" dirty="0" smtClean="0"/>
                        <a:t>月</a:t>
                      </a:r>
                      <a:r>
                        <a:rPr kumimoji="1" lang="en-US" altLang="ja-JP" sz="1400" dirty="0" smtClean="0"/>
                        <a:t>17</a:t>
                      </a:r>
                      <a:r>
                        <a:rPr kumimoji="1" lang="ja-JP" altLang="en-US" sz="1400" dirty="0" smtClean="0"/>
                        <a:t>日</a:t>
                      </a:r>
                      <a:endParaRPr kumimoji="1" lang="ja-JP" altLang="en-US" sz="1400" dirty="0"/>
                    </a:p>
                  </a:txBody>
                  <a:tcPr/>
                </a:tc>
              </a:tr>
              <a:tr h="262043">
                <a:tc vMerge="1">
                  <a:txBody>
                    <a:bodyPr/>
                    <a:lstStyle/>
                    <a:p>
                      <a:endParaRPr kumimoji="1" lang="ja-JP" altLang="en-US" sz="1400" dirty="0"/>
                    </a:p>
                  </a:txBody>
                  <a:tcPr/>
                </a:tc>
                <a:tc>
                  <a:txBody>
                    <a:bodyPr/>
                    <a:lstStyle/>
                    <a:p>
                      <a:r>
                        <a:rPr kumimoji="1" lang="ja-JP" altLang="en-US" sz="1400" dirty="0" smtClean="0"/>
                        <a:t>ビジネス</a:t>
                      </a:r>
                    </a:p>
                    <a:p>
                      <a:r>
                        <a:rPr kumimoji="1" lang="ja-JP" altLang="en-US" sz="1400" dirty="0" smtClean="0"/>
                        <a:t>モデル検討グループ</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400" dirty="0" smtClean="0"/>
                        <a:t>2014</a:t>
                      </a:r>
                      <a:r>
                        <a:rPr kumimoji="1" lang="ja-JP" altLang="en-US" sz="1400" dirty="0" smtClean="0"/>
                        <a:t>年</a:t>
                      </a:r>
                      <a:r>
                        <a:rPr kumimoji="1" lang="en-US" altLang="ja-JP" sz="1400" dirty="0" smtClean="0"/>
                        <a:t>3</a:t>
                      </a:r>
                      <a:r>
                        <a:rPr kumimoji="1" lang="ja-JP" altLang="en-US" sz="1400" dirty="0" smtClean="0"/>
                        <a:t>月に予定されている第</a:t>
                      </a:r>
                      <a:r>
                        <a:rPr kumimoji="1" lang="en-US" altLang="ja-JP" sz="1400" dirty="0" smtClean="0"/>
                        <a:t>4</a:t>
                      </a:r>
                      <a:r>
                        <a:rPr kumimoji="1" lang="ja-JP" altLang="en-US" sz="1400" dirty="0" smtClean="0"/>
                        <a:t>回利活用・普及委員会で表彰された「オープンデータ・アプリコンテスト」の応募作品</a:t>
                      </a:r>
                      <a:r>
                        <a:rPr lang="ja-JP" altLang="en-US" sz="1400" dirty="0" smtClean="0"/>
                        <a:t>や、　総務省の行政情報実証実験で開発されたアプリ、自治体分科会の中で出たアイデアなどを、実際にビジネス化するための検討を行う。検討結果はビジネスモデル計画書としてとりまとめ、コンソーシアム</a:t>
                      </a:r>
                      <a:r>
                        <a:rPr lang="en-US" altLang="ja-JP" sz="1400" dirty="0" smtClean="0"/>
                        <a:t>HP</a:t>
                      </a:r>
                      <a:r>
                        <a:rPr lang="ja-JP" altLang="en-US" sz="1400" dirty="0" smtClean="0"/>
                        <a:t>上で提出・公開していただく。</a:t>
                      </a:r>
                      <a:endParaRPr kumimoji="1" lang="ja-JP" altLang="en-US" sz="1400" dirty="0"/>
                    </a:p>
                  </a:txBody>
                  <a:tcPr/>
                </a:tc>
                <a:tc>
                  <a:txBody>
                    <a:bodyPr/>
                    <a:lstStyle/>
                    <a:p>
                      <a:r>
                        <a:rPr kumimoji="1" lang="en-US" altLang="ja-JP" sz="1400" dirty="0" smtClean="0"/>
                        <a:t>3</a:t>
                      </a:r>
                      <a:r>
                        <a:rPr kumimoji="1" lang="ja-JP" altLang="en-US" sz="1400" dirty="0" smtClean="0"/>
                        <a:t>月中旬～</a:t>
                      </a:r>
                      <a:r>
                        <a:rPr kumimoji="1" lang="en-US" altLang="ja-JP" sz="1400" dirty="0" smtClean="0"/>
                        <a:t>5</a:t>
                      </a:r>
                      <a:r>
                        <a:rPr kumimoji="1" lang="ja-JP" altLang="en-US" sz="1400" dirty="0" smtClean="0"/>
                        <a:t>月上旬</a:t>
                      </a:r>
                      <a:endParaRPr kumimoji="1" lang="ja-JP" altLang="en-US" sz="1400" dirty="0"/>
                    </a:p>
                  </a:txBody>
                  <a:tcPr/>
                </a:tc>
              </a:tr>
            </a:tbl>
          </a:graphicData>
        </a:graphic>
      </p:graphicFrame>
      <p:sp>
        <p:nvSpPr>
          <p:cNvPr id="6" name="テキスト ボックス 5"/>
          <p:cNvSpPr txBox="1"/>
          <p:nvPr/>
        </p:nvSpPr>
        <p:spPr>
          <a:xfrm>
            <a:off x="510362" y="765546"/>
            <a:ext cx="8176438" cy="523220"/>
          </a:xfrm>
          <a:prstGeom prst="rect">
            <a:avLst/>
          </a:prstGeom>
          <a:noFill/>
        </p:spPr>
        <p:txBody>
          <a:bodyPr wrap="square" rtlCol="0">
            <a:spAutoFit/>
          </a:bodyPr>
          <a:lstStyle/>
          <a:p>
            <a:pPr marL="180975" indent="-180975"/>
            <a:r>
              <a:rPr lang="ja-JP" altLang="en-US" sz="1400" u="sng" dirty="0" smtClean="0"/>
              <a:t>（１）会員種類別検討事項</a:t>
            </a:r>
            <a:endParaRPr lang="en-US" altLang="ja-JP" sz="1400" u="sng" dirty="0" smtClean="0"/>
          </a:p>
          <a:p>
            <a:pPr marL="180975" indent="-180975"/>
            <a:r>
              <a:rPr lang="ja-JP" altLang="en-US" sz="1400" dirty="0" smtClean="0"/>
              <a:t>　　自治体分科会では分科会員種類別にそれぞれ、以下の検討を実施す</a:t>
            </a:r>
            <a:r>
              <a:rPr lang="ja-JP" altLang="en-US" sz="1400" dirty="0"/>
              <a:t>る</a:t>
            </a:r>
            <a:r>
              <a:rPr lang="ja-JP" altLang="en-US" sz="1400" dirty="0" smtClean="0"/>
              <a:t>。</a:t>
            </a:r>
            <a:endParaRPr lang="en-US" altLang="ja-JP" sz="1400" dirty="0" smtClean="0"/>
          </a:p>
        </p:txBody>
      </p:sp>
    </p:spTree>
    <p:extLst>
      <p:ext uri="{BB962C8B-B14F-4D97-AF65-F5344CB8AC3E}">
        <p14:creationId xmlns:p14="http://schemas.microsoft.com/office/powerpoint/2010/main" val="11901362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j-ea"/>
              </a:rPr>
              <a:t>１</a:t>
            </a:r>
            <a:r>
              <a:rPr kumimoji="1" lang="ja-JP" altLang="en-US" sz="2000" dirty="0" smtClean="0">
                <a:latin typeface="+mj-ea"/>
              </a:rPr>
              <a:t>．自治体分科会検討事項</a:t>
            </a:r>
            <a:endParaRPr kumimoji="1" lang="ja-JP" altLang="en-US" sz="2000" dirty="0">
              <a:latin typeface="+mj-ea"/>
            </a:endParaRPr>
          </a:p>
        </p:txBody>
      </p:sp>
      <p:sp>
        <p:nvSpPr>
          <p:cNvPr id="4" name="スライド番号プレースホルダー 3"/>
          <p:cNvSpPr>
            <a:spLocks noGrp="1"/>
          </p:cNvSpPr>
          <p:nvPr>
            <p:ph type="sldNum" sz="quarter" idx="10"/>
          </p:nvPr>
        </p:nvSpPr>
        <p:spPr>
          <a:xfrm>
            <a:off x="3598863" y="6601933"/>
            <a:ext cx="1981200" cy="366713"/>
          </a:xfrm>
        </p:spPr>
        <p:txBody>
          <a:bodyPr/>
          <a:lstStyle/>
          <a:p>
            <a:pPr>
              <a:defRPr/>
            </a:pPr>
            <a:fld id="{5C489480-8482-4FE0-A015-CFEEA03935A6}" type="slidenum">
              <a:rPr lang="ja-JP" altLang="en-US" smtClean="0"/>
              <a:pPr>
                <a:defRPr/>
              </a:pPr>
              <a:t>2</a:t>
            </a:fld>
            <a:endParaRPr lang="ja-JP" altLang="en-US" dirty="0"/>
          </a:p>
        </p:txBody>
      </p:sp>
      <p:sp>
        <p:nvSpPr>
          <p:cNvPr id="6" name="テキスト ボックス 5"/>
          <p:cNvSpPr txBox="1"/>
          <p:nvPr/>
        </p:nvSpPr>
        <p:spPr>
          <a:xfrm>
            <a:off x="510362" y="765546"/>
            <a:ext cx="8176438" cy="5693866"/>
          </a:xfrm>
          <a:prstGeom prst="rect">
            <a:avLst/>
          </a:prstGeom>
          <a:noFill/>
        </p:spPr>
        <p:txBody>
          <a:bodyPr wrap="square" rtlCol="0">
            <a:spAutoFit/>
          </a:bodyPr>
          <a:lstStyle/>
          <a:p>
            <a:pPr marL="180975" indent="-180975"/>
            <a:r>
              <a:rPr lang="ja-JP" altLang="en-US" sz="1400" u="sng" dirty="0" smtClean="0"/>
              <a:t>（２）自治体会員アンケート結果検討</a:t>
            </a:r>
            <a:endParaRPr lang="en-US" altLang="ja-JP" sz="1400" u="sng" dirty="0" smtClean="0"/>
          </a:p>
          <a:p>
            <a:pPr marL="180975" indent="-180975"/>
            <a:r>
              <a:rPr lang="ja-JP" altLang="en-US" sz="1400" dirty="0" smtClean="0"/>
              <a:t>　　会員アンケートの結果を受けて、以下の検討を実施す</a:t>
            </a:r>
            <a:r>
              <a:rPr lang="ja-JP" altLang="en-US" sz="1400" dirty="0"/>
              <a:t>る</a:t>
            </a:r>
            <a:r>
              <a:rPr lang="ja-JP" altLang="en-US" sz="1400" dirty="0" smtClean="0"/>
              <a:t>。</a:t>
            </a:r>
            <a:endParaRPr lang="en-US" altLang="ja-JP" sz="1400" dirty="0" smtClean="0"/>
          </a:p>
          <a:p>
            <a:pPr marL="180975" indent="-180975"/>
            <a:endParaRPr lang="en-US" altLang="ja-JP" sz="1400" dirty="0"/>
          </a:p>
          <a:p>
            <a:pPr marL="180975" indent="-180975"/>
            <a:endParaRPr lang="en-US" altLang="ja-JP" sz="1400" dirty="0" smtClean="0"/>
          </a:p>
          <a:p>
            <a:pPr marL="180975" indent="-180975"/>
            <a:endParaRPr lang="en-US" altLang="ja-JP" sz="1400" dirty="0"/>
          </a:p>
          <a:p>
            <a:pPr marL="180975" indent="-180975"/>
            <a:endParaRPr lang="en-US" altLang="ja-JP" sz="1400" dirty="0" smtClean="0"/>
          </a:p>
          <a:p>
            <a:pPr marL="180975" indent="-180975"/>
            <a:endParaRPr lang="en-US" altLang="ja-JP" sz="1400" dirty="0"/>
          </a:p>
          <a:p>
            <a:pPr marL="180975" indent="-180975"/>
            <a:endParaRPr lang="en-US" altLang="ja-JP" sz="1400" dirty="0" smtClean="0"/>
          </a:p>
          <a:p>
            <a:pPr marL="180975" indent="-180975"/>
            <a:endParaRPr lang="en-US" altLang="ja-JP" sz="1400" dirty="0"/>
          </a:p>
          <a:p>
            <a:pPr marL="180975" indent="-180975"/>
            <a:endParaRPr lang="en-US" altLang="ja-JP" sz="1400" dirty="0" smtClean="0"/>
          </a:p>
          <a:p>
            <a:pPr marL="180975" indent="-180975"/>
            <a:endParaRPr lang="en-US" altLang="ja-JP" sz="1400" dirty="0"/>
          </a:p>
          <a:p>
            <a:pPr marL="180975" indent="-180975"/>
            <a:endParaRPr lang="en-US" altLang="ja-JP" sz="1400" dirty="0" smtClean="0"/>
          </a:p>
          <a:p>
            <a:pPr marL="180975" indent="-180975"/>
            <a:endParaRPr lang="en-US" altLang="ja-JP" sz="1400" dirty="0"/>
          </a:p>
          <a:p>
            <a:pPr marL="180975" indent="-180975"/>
            <a:endParaRPr lang="en-US" altLang="ja-JP" sz="1400" dirty="0" smtClean="0"/>
          </a:p>
          <a:p>
            <a:pPr marL="180975" indent="-180975"/>
            <a:endParaRPr lang="en-US" altLang="ja-JP" sz="1400" dirty="0"/>
          </a:p>
          <a:p>
            <a:pPr marL="180975" indent="-180975"/>
            <a:endParaRPr lang="en-US" altLang="ja-JP" sz="1400" dirty="0" smtClean="0"/>
          </a:p>
          <a:p>
            <a:pPr marL="180975" indent="-180975"/>
            <a:endParaRPr lang="en-US" altLang="ja-JP" sz="1400" dirty="0"/>
          </a:p>
          <a:p>
            <a:pPr marL="180975" indent="-180975"/>
            <a:endParaRPr lang="en-US" altLang="ja-JP" sz="1400" dirty="0" smtClean="0"/>
          </a:p>
          <a:p>
            <a:pPr marL="180975" indent="-180975"/>
            <a:endParaRPr lang="en-US" altLang="ja-JP" sz="1400" dirty="0"/>
          </a:p>
          <a:p>
            <a:pPr marL="180975" indent="-180975"/>
            <a:endParaRPr lang="en-US" altLang="ja-JP" sz="1400" dirty="0" smtClean="0"/>
          </a:p>
          <a:p>
            <a:pPr marL="180975" indent="-180975"/>
            <a:endParaRPr lang="en-US" altLang="ja-JP" sz="1400" dirty="0"/>
          </a:p>
          <a:p>
            <a:pPr marL="180975" indent="-180975"/>
            <a:endParaRPr lang="en-US" altLang="ja-JP" sz="1400" dirty="0" smtClean="0"/>
          </a:p>
          <a:p>
            <a:pPr marL="180975" indent="-180975"/>
            <a:r>
              <a:rPr lang="en-US" altLang="ja-JP" sz="1400" dirty="0" smtClean="0"/>
              <a:t>【</a:t>
            </a:r>
            <a:r>
              <a:rPr lang="ja-JP" altLang="en-US" sz="1400" dirty="0" smtClean="0"/>
              <a:t>検討項目</a:t>
            </a:r>
            <a:r>
              <a:rPr lang="en-US" altLang="ja-JP" sz="1400" dirty="0" smtClean="0"/>
              <a:t>】</a:t>
            </a:r>
          </a:p>
          <a:p>
            <a:pPr marL="542925" indent="-361950">
              <a:buFont typeface="+mj-ea"/>
              <a:buAutoNum type="circleNumDbPlain"/>
            </a:pPr>
            <a:r>
              <a:rPr lang="ja-JP" altLang="en-US" sz="1400" dirty="0"/>
              <a:t>上記の粒度で</a:t>
            </a:r>
            <a:r>
              <a:rPr lang="ja-JP" altLang="en-US" sz="1400" dirty="0" smtClean="0"/>
              <a:t>の公開は可能か</a:t>
            </a:r>
            <a:endParaRPr lang="en-US" altLang="ja-JP" sz="1400" dirty="0" smtClean="0"/>
          </a:p>
          <a:p>
            <a:pPr marL="542925" indent="-361950">
              <a:buFont typeface="+mj-ea"/>
              <a:buAutoNum type="circleNumDbPlain"/>
            </a:pPr>
            <a:r>
              <a:rPr lang="ja-JP" altLang="en-US" sz="1400" dirty="0" smtClean="0"/>
              <a:t>（不可または不明な項目がある場合）どのような点が課題として考えられるか。</a:t>
            </a:r>
            <a:endParaRPr lang="en-US" altLang="ja-JP" sz="1400" dirty="0" smtClean="0"/>
          </a:p>
          <a:p>
            <a:pPr marL="542925" indent="-361950">
              <a:buFont typeface="+mj-ea"/>
              <a:buAutoNum type="circleNumDbPlain"/>
            </a:pPr>
            <a:r>
              <a:rPr lang="ja-JP" altLang="en-US" sz="1400" dirty="0" smtClean="0"/>
              <a:t>（可の場合で現状公開していない項目がある場合）公開していない理由</a:t>
            </a:r>
            <a:endParaRPr lang="en-US" altLang="ja-JP" sz="1400" dirty="0"/>
          </a:p>
        </p:txBody>
      </p:sp>
      <p:sp>
        <p:nvSpPr>
          <p:cNvPr id="9" name="メモ 8"/>
          <p:cNvSpPr/>
          <p:nvPr/>
        </p:nvSpPr>
        <p:spPr bwMode="auto">
          <a:xfrm>
            <a:off x="691116" y="1352564"/>
            <a:ext cx="7846828" cy="646360"/>
          </a:xfrm>
          <a:prstGeom prst="foldedCorner">
            <a:avLst/>
          </a:prstGeom>
          <a:solidFill>
            <a:schemeClr val="accent1">
              <a:lumMod val="20000"/>
              <a:lumOff val="80000"/>
            </a:schemeClr>
          </a:solidFill>
          <a:ln w="19050" cap="flat" cmpd="sng" algn="ctr">
            <a:solidFill>
              <a:schemeClr val="accent1"/>
            </a:solidFill>
            <a:prstDash val="solid"/>
            <a:round/>
            <a:headEnd type="none" w="med" len="med"/>
            <a:tailEnd type="none" w="med" len="med"/>
          </a:ln>
          <a:effectLst/>
        </p:spPr>
        <p:txBody>
          <a:bodyPr vert="horz" wrap="square" lIns="72000" tIns="72000" rIns="72000" bIns="72000" numCol="1" rtlCol="0" anchor="t" anchorCtr="0" compatLnSpc="1">
            <a:prstTxWarp prst="textNoShape">
              <a:avLst/>
            </a:prstTxWarp>
          </a:bodyPr>
          <a:lstStyle/>
          <a:p>
            <a:pPr marL="285750" indent="-285750" fontAlgn="b">
              <a:buClr>
                <a:schemeClr val="tx2">
                  <a:lumMod val="75000"/>
                </a:schemeClr>
              </a:buClr>
              <a:buFont typeface="Wingdings" pitchFamily="2" charset="2"/>
              <a:buChar char="n"/>
            </a:pPr>
            <a:r>
              <a:rPr kumimoji="1" lang="ja-JP" altLang="en-US" sz="1400" b="0" i="0" u="none" strike="noStrike" cap="none" normalizeH="0" baseline="0" dirty="0" smtClean="0">
                <a:ln>
                  <a:noFill/>
                </a:ln>
                <a:solidFill>
                  <a:schemeClr val="tx1"/>
                </a:solidFill>
                <a:effectLst/>
                <a:latin typeface="ＭＳ Ｐゴシック" charset="-128"/>
              </a:rPr>
              <a:t>第</a:t>
            </a:r>
            <a:r>
              <a:rPr kumimoji="1" lang="en-US" altLang="ja-JP" sz="1400" b="0" i="0" u="none" strike="noStrike" cap="none" normalizeH="0" baseline="0" dirty="0" smtClean="0">
                <a:ln>
                  <a:noFill/>
                </a:ln>
                <a:solidFill>
                  <a:schemeClr val="tx1"/>
                </a:solidFill>
                <a:effectLst/>
                <a:latin typeface="ＭＳ Ｐゴシック" charset="-128"/>
              </a:rPr>
              <a:t>1</a:t>
            </a:r>
            <a:r>
              <a:rPr lang="ja-JP" altLang="en-US" sz="1400" dirty="0" smtClean="0">
                <a:latin typeface="ＭＳ Ｐゴシック" charset="-128"/>
              </a:rPr>
              <a:t>回会員アンケートにより、「</a:t>
            </a:r>
            <a:r>
              <a:rPr lang="ja-JP" altLang="en-US" sz="1400" dirty="0"/>
              <a:t>住民基本台帳ベースの人口及び世帯データ</a:t>
            </a:r>
            <a:r>
              <a:rPr lang="ja-JP" altLang="en-US" sz="1400" dirty="0" smtClean="0">
                <a:latin typeface="ＭＳ Ｐゴシック" charset="-128"/>
              </a:rPr>
              <a:t>」でニーズが高かったデータ公開方法は、</a:t>
            </a:r>
            <a:r>
              <a:rPr lang="ja-JP" altLang="en-US" sz="1400" b="1" u="sng" dirty="0" smtClean="0">
                <a:solidFill>
                  <a:schemeClr val="accent1"/>
                </a:solidFill>
                <a:latin typeface="ＭＳ Ｐゴシック" charset="-128"/>
              </a:rPr>
              <a:t>可能な限り粒度の細かい情報</a:t>
            </a:r>
            <a:r>
              <a:rPr lang="ja-JP" altLang="en-US" sz="1400" dirty="0" smtClean="0">
                <a:latin typeface="ＭＳ Ｐゴシック" charset="-128"/>
              </a:rPr>
              <a:t>であった。</a:t>
            </a:r>
            <a:endParaRPr kumimoji="1" lang="ja-JP" altLang="en-US" sz="1400" b="0" i="0" u="none" strike="noStrike" cap="none" normalizeH="0" baseline="0" dirty="0" smtClean="0">
              <a:ln>
                <a:noFill/>
              </a:ln>
              <a:solidFill>
                <a:schemeClr val="tx1"/>
              </a:solidFill>
              <a:effectLst/>
              <a:latin typeface="ＭＳ Ｐゴシック"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083381202"/>
              </p:ext>
            </p:extLst>
          </p:nvPr>
        </p:nvGraphicFramePr>
        <p:xfrm>
          <a:off x="907312" y="2311400"/>
          <a:ext cx="6088912" cy="2865120"/>
        </p:xfrm>
        <a:graphic>
          <a:graphicData uri="http://schemas.openxmlformats.org/drawingml/2006/table">
            <a:tbl>
              <a:tblPr firstRow="1" bandRow="1">
                <a:tableStyleId>{5940675A-B579-460E-94D1-54222C63F5DA}</a:tableStyleId>
              </a:tblPr>
              <a:tblGrid>
                <a:gridCol w="2399670"/>
                <a:gridCol w="3689242"/>
              </a:tblGrid>
              <a:tr h="288007">
                <a:tc>
                  <a:txBody>
                    <a:bodyPr/>
                    <a:lstStyle/>
                    <a:p>
                      <a:r>
                        <a:rPr kumimoji="1" lang="ja-JP" altLang="en-US" sz="1400" dirty="0" smtClean="0">
                          <a:solidFill>
                            <a:schemeClr val="bg1"/>
                          </a:solidFill>
                        </a:rPr>
                        <a:t>必要なデータの間隔</a:t>
                      </a:r>
                      <a:endParaRPr kumimoji="1" lang="ja-JP" altLang="en-US" sz="1400" dirty="0">
                        <a:solidFill>
                          <a:schemeClr val="bg1"/>
                        </a:solidFill>
                      </a:endParaRPr>
                    </a:p>
                  </a:txBody>
                  <a:tcPr>
                    <a:solidFill>
                      <a:schemeClr val="tx2">
                        <a:lumMod val="60000"/>
                        <a:lumOff val="40000"/>
                      </a:schemeClr>
                    </a:solidFill>
                  </a:tcPr>
                </a:tc>
                <a:tc>
                  <a:txBody>
                    <a:bodyPr/>
                    <a:lstStyle/>
                    <a:p>
                      <a:r>
                        <a:rPr kumimoji="1" lang="ja-JP" altLang="en-US" sz="1400" dirty="0" smtClean="0"/>
                        <a:t>１ヶ月単位 （</a:t>
                      </a:r>
                      <a:r>
                        <a:rPr kumimoji="1" lang="en-US" altLang="ja-JP" sz="1400" dirty="0" smtClean="0"/>
                        <a:t>42.5%</a:t>
                      </a:r>
                      <a:r>
                        <a:rPr kumimoji="1" lang="ja-JP" altLang="en-US" sz="1400" dirty="0" smtClean="0"/>
                        <a:t>）</a:t>
                      </a:r>
                      <a:endParaRPr kumimoji="1" lang="ja-JP" altLang="en-US" sz="1400" dirty="0"/>
                    </a:p>
                  </a:txBody>
                  <a:tcPr/>
                </a:tc>
              </a:tr>
              <a:tr h="288007">
                <a:tc>
                  <a:txBody>
                    <a:bodyPr/>
                    <a:lstStyle/>
                    <a:p>
                      <a:r>
                        <a:rPr kumimoji="1" lang="ja-JP" altLang="en-US" sz="1400" dirty="0" smtClean="0">
                          <a:solidFill>
                            <a:schemeClr val="bg1"/>
                          </a:solidFill>
                        </a:rPr>
                        <a:t>いつから必要か</a:t>
                      </a:r>
                      <a:endParaRPr kumimoji="1" lang="ja-JP" altLang="en-US" sz="1400" dirty="0">
                        <a:solidFill>
                          <a:schemeClr val="bg1"/>
                        </a:solidFill>
                      </a:endParaRPr>
                    </a:p>
                  </a:txBody>
                  <a:tcPr>
                    <a:solidFill>
                      <a:schemeClr val="tx2">
                        <a:lumMod val="60000"/>
                        <a:lumOff val="40000"/>
                      </a:schemeClr>
                    </a:solidFill>
                  </a:tcPr>
                </a:tc>
                <a:tc>
                  <a:txBody>
                    <a:bodyPr/>
                    <a:lstStyle/>
                    <a:p>
                      <a:r>
                        <a:rPr kumimoji="1" lang="ja-JP" altLang="en-US" sz="1400" dirty="0" smtClean="0"/>
                        <a:t>１９８８年（平成元年）以降 （</a:t>
                      </a:r>
                      <a:r>
                        <a:rPr kumimoji="1" lang="en-US" altLang="ja-JP" sz="1400" dirty="0" smtClean="0"/>
                        <a:t>32.3%</a:t>
                      </a:r>
                      <a:r>
                        <a:rPr kumimoji="1" lang="ja-JP" altLang="en-US" sz="1400" dirty="0" smtClean="0"/>
                        <a:t>）</a:t>
                      </a:r>
                      <a:endParaRPr kumimoji="1" lang="en-US" altLang="ja-JP" sz="1400" dirty="0" smtClean="0"/>
                    </a:p>
                  </a:txBody>
                  <a:tcPr/>
                </a:tc>
              </a:tr>
              <a:tr h="288007">
                <a:tc>
                  <a:txBody>
                    <a:bodyPr/>
                    <a:lstStyle/>
                    <a:p>
                      <a:r>
                        <a:rPr kumimoji="1" lang="ja-JP" altLang="en-US" sz="1400" dirty="0" smtClean="0">
                          <a:solidFill>
                            <a:schemeClr val="bg1"/>
                          </a:solidFill>
                        </a:rPr>
                        <a:t>いつ時点のデータが必要か</a:t>
                      </a:r>
                      <a:endParaRPr kumimoji="1" lang="ja-JP" altLang="en-US" sz="1400" dirty="0">
                        <a:solidFill>
                          <a:schemeClr val="bg1"/>
                        </a:solidFill>
                      </a:endParaRPr>
                    </a:p>
                  </a:txBody>
                  <a:tcPr>
                    <a:solidFill>
                      <a:schemeClr val="tx2">
                        <a:lumMod val="60000"/>
                        <a:lumOff val="40000"/>
                      </a:schemeClr>
                    </a:solidFill>
                  </a:tcPr>
                </a:tc>
                <a:tc>
                  <a:txBody>
                    <a:bodyPr/>
                    <a:lstStyle/>
                    <a:p>
                      <a:r>
                        <a:rPr kumimoji="1" lang="ja-JP" altLang="en-US" sz="1400" dirty="0" smtClean="0"/>
                        <a:t>１２月末または１月１日現在（ </a:t>
                      </a:r>
                      <a:r>
                        <a:rPr kumimoji="1" lang="en-US" altLang="ja-JP" sz="1400" dirty="0" smtClean="0"/>
                        <a:t>35.0%</a:t>
                      </a:r>
                      <a:r>
                        <a:rPr kumimoji="1" lang="ja-JP" altLang="en-US" sz="1400" dirty="0" smtClean="0"/>
                        <a:t>）</a:t>
                      </a:r>
                      <a:endParaRPr kumimoji="1" lang="ja-JP" altLang="en-US" sz="1400" dirty="0"/>
                    </a:p>
                  </a:txBody>
                  <a:tcPr/>
                </a:tc>
              </a:tr>
              <a:tr h="288007">
                <a:tc>
                  <a:txBody>
                    <a:bodyPr/>
                    <a:lstStyle/>
                    <a:p>
                      <a:r>
                        <a:rPr kumimoji="1" lang="ja-JP" altLang="en-US" sz="1400" dirty="0" smtClean="0">
                          <a:solidFill>
                            <a:schemeClr val="bg1"/>
                          </a:solidFill>
                        </a:rPr>
                        <a:t>必要な年齢区分</a:t>
                      </a:r>
                      <a:endParaRPr kumimoji="1" lang="ja-JP" altLang="en-US" sz="1400" dirty="0">
                        <a:solidFill>
                          <a:schemeClr val="bg1"/>
                        </a:solidFill>
                      </a:endParaRPr>
                    </a:p>
                  </a:txBody>
                  <a:tcPr>
                    <a:solidFill>
                      <a:schemeClr val="tx2">
                        <a:lumMod val="60000"/>
                        <a:lumOff val="40000"/>
                      </a:schemeClr>
                    </a:solidFill>
                  </a:tcPr>
                </a:tc>
                <a:tc>
                  <a:txBody>
                    <a:bodyPr/>
                    <a:lstStyle/>
                    <a:p>
                      <a:r>
                        <a:rPr kumimoji="1" lang="ja-JP" altLang="en-US" sz="1400" dirty="0" smtClean="0"/>
                        <a:t>１歳間隔 （</a:t>
                      </a:r>
                      <a:r>
                        <a:rPr kumimoji="1" lang="en-US" altLang="ja-JP" sz="1400" dirty="0" smtClean="0"/>
                        <a:t>80.6%</a:t>
                      </a:r>
                      <a:r>
                        <a:rPr kumimoji="1" lang="ja-JP" altLang="en-US" sz="1400" dirty="0" smtClean="0"/>
                        <a:t>）</a:t>
                      </a:r>
                      <a:endParaRPr kumimoji="1" lang="ja-JP" altLang="en-US" sz="1400" dirty="0"/>
                    </a:p>
                  </a:txBody>
                  <a:tcPr/>
                </a:tc>
              </a:tr>
              <a:tr h="288007">
                <a:tc>
                  <a:txBody>
                    <a:bodyPr/>
                    <a:lstStyle/>
                    <a:p>
                      <a:r>
                        <a:rPr kumimoji="1" lang="ja-JP" altLang="en-US" sz="1400" dirty="0" smtClean="0">
                          <a:solidFill>
                            <a:schemeClr val="bg1"/>
                          </a:solidFill>
                        </a:rPr>
                        <a:t>必要な居住地区分</a:t>
                      </a:r>
                      <a:endParaRPr kumimoji="1" lang="ja-JP" altLang="en-US" sz="1400" dirty="0">
                        <a:solidFill>
                          <a:schemeClr val="bg1"/>
                        </a:solidFill>
                      </a:endParaRPr>
                    </a:p>
                  </a:txBody>
                  <a:tcPr>
                    <a:solidFill>
                      <a:schemeClr val="tx2">
                        <a:lumMod val="60000"/>
                        <a:lumOff val="40000"/>
                      </a:schemeClr>
                    </a:solidFill>
                  </a:tcPr>
                </a:tc>
                <a:tc>
                  <a:txBody>
                    <a:bodyPr/>
                    <a:lstStyle/>
                    <a:p>
                      <a:r>
                        <a:rPr kumimoji="1" lang="ja-JP" altLang="en-US" sz="1400" dirty="0" smtClean="0"/>
                        <a:t>丁目単位（</a:t>
                      </a:r>
                      <a:r>
                        <a:rPr kumimoji="1" lang="en-US" altLang="ja-JP" sz="1400" dirty="0" smtClean="0"/>
                        <a:t>38.7%</a:t>
                      </a:r>
                      <a:r>
                        <a:rPr kumimoji="1" lang="ja-JP" altLang="en-US" sz="1400" dirty="0" smtClean="0"/>
                        <a:t>）</a:t>
                      </a:r>
                      <a:endParaRPr kumimoji="1" lang="ja-JP" altLang="en-US" sz="1400" dirty="0"/>
                    </a:p>
                  </a:txBody>
                  <a:tcPr/>
                </a:tc>
              </a:tr>
              <a:tr h="288007">
                <a:tc>
                  <a:txBody>
                    <a:bodyPr/>
                    <a:lstStyle/>
                    <a:p>
                      <a:r>
                        <a:rPr kumimoji="1" lang="ja-JP" altLang="en-US" sz="1400" dirty="0" smtClean="0">
                          <a:solidFill>
                            <a:schemeClr val="bg1"/>
                          </a:solidFill>
                        </a:rPr>
                        <a:t>その他の必要な属性</a:t>
                      </a:r>
                      <a:endParaRPr kumimoji="1" lang="ja-JP" altLang="en-US" sz="1400" dirty="0">
                        <a:solidFill>
                          <a:schemeClr val="bg1"/>
                        </a:solidFill>
                      </a:endParaRPr>
                    </a:p>
                  </a:txBody>
                  <a:tcPr>
                    <a:solidFill>
                      <a:schemeClr val="tx2">
                        <a:lumMod val="60000"/>
                        <a:lumOff val="40000"/>
                      </a:schemeClr>
                    </a:solidFill>
                  </a:tcPr>
                </a:tc>
                <a:tc>
                  <a:txBody>
                    <a:bodyPr/>
                    <a:lstStyle/>
                    <a:p>
                      <a:pPr marL="180975" marR="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dirty="0" smtClean="0"/>
                        <a:t>国籍別人口（</a:t>
                      </a:r>
                      <a:r>
                        <a:rPr kumimoji="1" lang="en-US" altLang="ja-JP" sz="1400" dirty="0" smtClean="0"/>
                        <a:t>71.0%</a:t>
                      </a:r>
                      <a:r>
                        <a:rPr kumimoji="1" lang="ja-JP" altLang="en-US" sz="1400" dirty="0" smtClean="0"/>
                        <a:t>）</a:t>
                      </a:r>
                    </a:p>
                    <a:p>
                      <a:pPr marL="180975" marR="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dirty="0" smtClean="0"/>
                        <a:t>後期高齢者医療の被保険者数（</a:t>
                      </a:r>
                      <a:r>
                        <a:rPr kumimoji="1" lang="en-US" altLang="ja-JP" sz="1400" dirty="0" smtClean="0"/>
                        <a:t>71.0%</a:t>
                      </a:r>
                      <a:r>
                        <a:rPr kumimoji="1" lang="ja-JP" altLang="en-US" sz="1400" dirty="0" smtClean="0"/>
                        <a:t>）</a:t>
                      </a:r>
                    </a:p>
                  </a:txBody>
                  <a:tcPr/>
                </a:tc>
              </a:tr>
              <a:tr h="288007">
                <a:tc>
                  <a:txBody>
                    <a:bodyPr/>
                    <a:lstStyle/>
                    <a:p>
                      <a:r>
                        <a:rPr kumimoji="1" lang="ja-JP" altLang="en-US" sz="1400" dirty="0" smtClean="0">
                          <a:solidFill>
                            <a:schemeClr val="bg1"/>
                          </a:solidFill>
                        </a:rPr>
                        <a:t>必要な世帯主の属性</a:t>
                      </a:r>
                      <a:endParaRPr kumimoji="1" lang="ja-JP" altLang="en-US" sz="1400" dirty="0">
                        <a:solidFill>
                          <a:schemeClr val="bg1"/>
                        </a:solidFill>
                      </a:endParaRPr>
                    </a:p>
                  </a:txBody>
                  <a:tcPr>
                    <a:solidFill>
                      <a:schemeClr val="tx2">
                        <a:lumMod val="60000"/>
                        <a:lumOff val="40000"/>
                      </a:schemeClr>
                    </a:solidFill>
                  </a:tcPr>
                </a:tc>
                <a:tc>
                  <a:txBody>
                    <a:bodyPr/>
                    <a:lstStyle/>
                    <a:p>
                      <a:pPr marL="180975" marR="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dirty="0" smtClean="0"/>
                        <a:t>世帯主の年齢別（</a:t>
                      </a:r>
                      <a:r>
                        <a:rPr kumimoji="1" lang="en-US" altLang="ja-JP" sz="1400" dirty="0" smtClean="0"/>
                        <a:t>77.4%</a:t>
                      </a:r>
                      <a:r>
                        <a:rPr kumimoji="1" lang="ja-JP" altLang="en-US" sz="1400" dirty="0" smtClean="0"/>
                        <a:t>）</a:t>
                      </a:r>
                    </a:p>
                  </a:txBody>
                  <a:tcPr/>
                </a:tc>
              </a:tr>
              <a:tr h="288007">
                <a:tc>
                  <a:txBody>
                    <a:bodyPr/>
                    <a:lstStyle/>
                    <a:p>
                      <a:r>
                        <a:rPr kumimoji="1" lang="ja-JP" altLang="en-US" sz="1400" dirty="0" smtClean="0">
                          <a:solidFill>
                            <a:schemeClr val="bg1"/>
                          </a:solidFill>
                        </a:rPr>
                        <a:t>必要な世帯構成</a:t>
                      </a:r>
                      <a:endParaRPr kumimoji="1" lang="ja-JP" altLang="en-US" sz="1400" dirty="0">
                        <a:solidFill>
                          <a:schemeClr val="bg1"/>
                        </a:solidFill>
                      </a:endParaRPr>
                    </a:p>
                  </a:txBody>
                  <a:tcPr>
                    <a:solidFill>
                      <a:schemeClr val="tx2">
                        <a:lumMod val="60000"/>
                        <a:lumOff val="40000"/>
                      </a:schemeClr>
                    </a:solidFill>
                  </a:tcPr>
                </a:tc>
                <a:tc>
                  <a:txBody>
                    <a:bodyPr/>
                    <a:lstStyle/>
                    <a:p>
                      <a:pPr marL="180975" indent="-180975">
                        <a:buFont typeface="Arial" panose="020B0604020202020204" pitchFamily="34" charset="0"/>
                        <a:buChar char="•"/>
                      </a:pPr>
                      <a:r>
                        <a:rPr kumimoji="1" lang="ja-JP" altLang="en-US" sz="1400" dirty="0" smtClean="0"/>
                        <a:t>世帯構成別（</a:t>
                      </a:r>
                      <a:r>
                        <a:rPr kumimoji="1" lang="en-US" altLang="ja-JP" sz="1400" dirty="0" smtClean="0"/>
                        <a:t>87.1%</a:t>
                      </a:r>
                      <a:r>
                        <a:rPr kumimoji="1" lang="ja-JP" altLang="en-US" sz="1400" dirty="0" smtClean="0"/>
                        <a:t>）</a:t>
                      </a:r>
                      <a:endParaRPr kumimoji="1" lang="en-US" altLang="ja-JP" sz="1400" dirty="0" smtClean="0"/>
                    </a:p>
                    <a:p>
                      <a:pPr marL="180975" indent="-180975">
                        <a:buFont typeface="Arial" panose="020B0604020202020204" pitchFamily="34" charset="0"/>
                        <a:buChar char="•"/>
                      </a:pPr>
                      <a:r>
                        <a:rPr kumimoji="1" lang="ja-JP" altLang="en-US" sz="1400" dirty="0" smtClean="0"/>
                        <a:t>高齢者（</a:t>
                      </a:r>
                      <a:r>
                        <a:rPr kumimoji="1" lang="en-US" altLang="ja-JP" sz="1400" dirty="0" smtClean="0"/>
                        <a:t>87.1%</a:t>
                      </a:r>
                      <a:r>
                        <a:rPr kumimoji="1" lang="ja-JP" altLang="en-US" sz="1400" dirty="0" smtClean="0"/>
                        <a:t>）</a:t>
                      </a:r>
                      <a:endParaRPr kumimoji="1" lang="ja-JP" altLang="en-US" sz="1400" dirty="0"/>
                    </a:p>
                  </a:txBody>
                  <a:tcPr/>
                </a:tc>
              </a:tr>
            </a:tbl>
          </a:graphicData>
        </a:graphic>
      </p:graphicFrame>
      <p:sp>
        <p:nvSpPr>
          <p:cNvPr id="10" name="右中かっこ 9"/>
          <p:cNvSpPr/>
          <p:nvPr/>
        </p:nvSpPr>
        <p:spPr>
          <a:xfrm>
            <a:off x="7017488" y="2264735"/>
            <a:ext cx="435935" cy="293458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 name="テキスト ボックス 10"/>
          <p:cNvSpPr txBox="1"/>
          <p:nvPr/>
        </p:nvSpPr>
        <p:spPr>
          <a:xfrm>
            <a:off x="7453422" y="3147252"/>
            <a:ext cx="1690577" cy="1169551"/>
          </a:xfrm>
          <a:prstGeom prst="rect">
            <a:avLst/>
          </a:prstGeom>
          <a:noFill/>
        </p:spPr>
        <p:txBody>
          <a:bodyPr wrap="square" rtlCol="0">
            <a:spAutoFit/>
          </a:bodyPr>
          <a:lstStyle/>
          <a:p>
            <a:r>
              <a:rPr lang="ja-JP" altLang="en-US" sz="1400" dirty="0"/>
              <a:t>それぞれ</a:t>
            </a:r>
            <a:r>
              <a:rPr lang="ja-JP" altLang="en-US" sz="1400" dirty="0" smtClean="0"/>
              <a:t>の粒度での公開可能性やこれらの条件を合わせた場合の公開可能性を検討</a:t>
            </a:r>
            <a:endParaRPr kumimoji="1" lang="ja-JP" altLang="en-US" sz="1400" dirty="0"/>
          </a:p>
        </p:txBody>
      </p:sp>
      <p:sp>
        <p:nvSpPr>
          <p:cNvPr id="12" name="フローチャート : 組合せ 11"/>
          <p:cNvSpPr/>
          <p:nvPr/>
        </p:nvSpPr>
        <p:spPr>
          <a:xfrm>
            <a:off x="3253563" y="5326912"/>
            <a:ext cx="2838893" cy="159488"/>
          </a:xfrm>
          <a:prstGeom prst="flowChartMerge">
            <a:avLst/>
          </a:prstGeom>
          <a:solidFill>
            <a:srgbClr val="FFFF66"/>
          </a:solidFill>
          <a:ln/>
        </p:spPr>
        <p:style>
          <a:lnRef idx="0">
            <a:schemeClr val="accent4"/>
          </a:lnRef>
          <a:fillRef idx="3">
            <a:schemeClr val="accent4"/>
          </a:fillRef>
          <a:effectRef idx="3">
            <a:schemeClr val="accent4"/>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722213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j-ea"/>
              </a:rPr>
              <a:t>２</a:t>
            </a:r>
            <a:r>
              <a:rPr kumimoji="1" lang="ja-JP" altLang="en-US" sz="2000" dirty="0" smtClean="0">
                <a:latin typeface="+mj-ea"/>
              </a:rPr>
              <a:t>．自治体分科会会員自治体のデータ公開方法</a:t>
            </a:r>
            <a:endParaRPr kumimoji="1" lang="ja-JP" altLang="en-US" sz="2000" dirty="0">
              <a:latin typeface="+mj-ea"/>
            </a:endParaRPr>
          </a:p>
        </p:txBody>
      </p:sp>
      <p:sp>
        <p:nvSpPr>
          <p:cNvPr id="4" name="スライド番号プレースホルダー 3"/>
          <p:cNvSpPr>
            <a:spLocks noGrp="1"/>
          </p:cNvSpPr>
          <p:nvPr>
            <p:ph type="sldNum" sz="quarter" idx="10"/>
          </p:nvPr>
        </p:nvSpPr>
        <p:spPr>
          <a:xfrm>
            <a:off x="3598863" y="6601933"/>
            <a:ext cx="1981200" cy="366713"/>
          </a:xfrm>
        </p:spPr>
        <p:txBody>
          <a:bodyPr/>
          <a:lstStyle/>
          <a:p>
            <a:pPr>
              <a:defRPr/>
            </a:pPr>
            <a:fld id="{5C489480-8482-4FE0-A015-CFEEA03935A6}" type="slidenum">
              <a:rPr lang="ja-JP" altLang="en-US" smtClean="0">
                <a:solidFill>
                  <a:srgbClr val="424456"/>
                </a:solidFill>
              </a:rPr>
              <a:pPr>
                <a:defRPr/>
              </a:pPr>
              <a:t>3</a:t>
            </a:fld>
            <a:endParaRPr lang="ja-JP" altLang="en-US" dirty="0">
              <a:solidFill>
                <a:srgbClr val="424456"/>
              </a:solidFill>
            </a:endParaRPr>
          </a:p>
        </p:txBody>
      </p:sp>
      <p:sp>
        <p:nvSpPr>
          <p:cNvPr id="9" name="メモ 8"/>
          <p:cNvSpPr/>
          <p:nvPr/>
        </p:nvSpPr>
        <p:spPr bwMode="auto">
          <a:xfrm>
            <a:off x="691116" y="810304"/>
            <a:ext cx="7846828" cy="848375"/>
          </a:xfrm>
          <a:prstGeom prst="foldedCorner">
            <a:avLst/>
          </a:prstGeom>
          <a:solidFill>
            <a:schemeClr val="accent1">
              <a:lumMod val="20000"/>
              <a:lumOff val="80000"/>
            </a:schemeClr>
          </a:solidFill>
          <a:ln w="19050" cap="flat" cmpd="sng" algn="ctr">
            <a:solidFill>
              <a:schemeClr val="accent1"/>
            </a:solidFill>
            <a:prstDash val="solid"/>
            <a:round/>
            <a:headEnd type="none" w="med" len="med"/>
            <a:tailEnd type="none" w="med" len="med"/>
          </a:ln>
          <a:effectLst/>
        </p:spPr>
        <p:txBody>
          <a:bodyPr vert="horz" wrap="square" lIns="72000" tIns="72000" rIns="72000" bIns="72000" numCol="1" rtlCol="0" anchor="t" anchorCtr="0" compatLnSpc="1">
            <a:prstTxWarp prst="textNoShape">
              <a:avLst/>
            </a:prstTxWarp>
          </a:bodyPr>
          <a:lstStyle/>
          <a:p>
            <a:pPr marL="285750" indent="-285750" fontAlgn="b">
              <a:buClr>
                <a:srgbClr val="424456">
                  <a:lumMod val="75000"/>
                </a:srgbClr>
              </a:buClr>
              <a:buFont typeface="Wingdings" pitchFamily="2" charset="2"/>
              <a:buChar char="n"/>
            </a:pPr>
            <a:r>
              <a:rPr lang="zh-CN" altLang="en-US" sz="1400" dirty="0">
                <a:solidFill>
                  <a:prstClr val="black"/>
                </a:solidFill>
                <a:latin typeface="ＭＳ Ｐゴシック" charset="-128"/>
              </a:rPr>
              <a:t>自治体分科会会員</a:t>
            </a:r>
            <a:r>
              <a:rPr lang="zh-CN" altLang="en-US" sz="1400" dirty="0" smtClean="0">
                <a:solidFill>
                  <a:prstClr val="black"/>
                </a:solidFill>
                <a:latin typeface="ＭＳ Ｐゴシック" charset="-128"/>
              </a:rPr>
              <a:t>自治体</a:t>
            </a:r>
            <a:r>
              <a:rPr lang="ja-JP" altLang="en-US" sz="1400" dirty="0" smtClean="0">
                <a:solidFill>
                  <a:prstClr val="black"/>
                </a:solidFill>
                <a:latin typeface="ＭＳ Ｐゴシック" charset="-128"/>
              </a:rPr>
              <a:t>が各団体の</a:t>
            </a:r>
            <a:r>
              <a:rPr lang="en-US" altLang="ja-JP" sz="1400" dirty="0" smtClean="0">
                <a:solidFill>
                  <a:prstClr val="black"/>
                </a:solidFill>
                <a:latin typeface="ＭＳ Ｐゴシック" charset="-128"/>
              </a:rPr>
              <a:t>HP</a:t>
            </a:r>
            <a:r>
              <a:rPr lang="ja-JP" altLang="en-US" sz="1400" dirty="0" smtClean="0">
                <a:solidFill>
                  <a:prstClr val="black"/>
                </a:solidFill>
                <a:latin typeface="ＭＳ Ｐゴシック" charset="-128"/>
              </a:rPr>
              <a:t>上で公開している「</a:t>
            </a:r>
            <a:r>
              <a:rPr lang="ja-JP" altLang="en-US" sz="1400" dirty="0">
                <a:solidFill>
                  <a:prstClr val="black"/>
                </a:solidFill>
                <a:latin typeface="ＭＳ Ｐゴシック" charset="-128"/>
              </a:rPr>
              <a:t>住民基本台帳ベースの人口及び世帯データ</a:t>
            </a:r>
            <a:r>
              <a:rPr lang="ja-JP" altLang="en-US" sz="1400" dirty="0" smtClean="0">
                <a:solidFill>
                  <a:prstClr val="black"/>
                </a:solidFill>
                <a:latin typeface="ＭＳ Ｐゴシック" charset="-128"/>
              </a:rPr>
              <a:t>」について、「必要</a:t>
            </a:r>
            <a:r>
              <a:rPr lang="ja-JP" altLang="en-US" sz="1400" dirty="0">
                <a:solidFill>
                  <a:prstClr val="black"/>
                </a:solidFill>
                <a:latin typeface="ＭＳ Ｐゴシック" charset="-128"/>
              </a:rPr>
              <a:t>なデータの</a:t>
            </a:r>
            <a:r>
              <a:rPr lang="ja-JP" altLang="en-US" sz="1400" dirty="0" smtClean="0">
                <a:solidFill>
                  <a:prstClr val="black"/>
                </a:solidFill>
                <a:latin typeface="ＭＳ Ｐゴシック" charset="-128"/>
              </a:rPr>
              <a:t>間隔」「いつ</a:t>
            </a:r>
            <a:r>
              <a:rPr lang="ja-JP" altLang="en-US" sz="1400" dirty="0">
                <a:solidFill>
                  <a:prstClr val="black"/>
                </a:solidFill>
                <a:latin typeface="ＭＳ Ｐゴシック" charset="-128"/>
              </a:rPr>
              <a:t>から必要</a:t>
            </a:r>
            <a:r>
              <a:rPr lang="ja-JP" altLang="en-US" sz="1400" dirty="0" smtClean="0">
                <a:solidFill>
                  <a:prstClr val="black"/>
                </a:solidFill>
                <a:latin typeface="ＭＳ Ｐゴシック" charset="-128"/>
              </a:rPr>
              <a:t>か」「必要</a:t>
            </a:r>
            <a:r>
              <a:rPr lang="ja-JP" altLang="en-US" sz="1400" dirty="0">
                <a:solidFill>
                  <a:prstClr val="black"/>
                </a:solidFill>
                <a:latin typeface="ＭＳ Ｐゴシック" charset="-128"/>
              </a:rPr>
              <a:t>な年齢</a:t>
            </a:r>
            <a:r>
              <a:rPr lang="ja-JP" altLang="en-US" sz="1400" dirty="0" smtClean="0">
                <a:solidFill>
                  <a:prstClr val="black"/>
                </a:solidFill>
                <a:latin typeface="ＭＳ Ｐゴシック" charset="-128"/>
              </a:rPr>
              <a:t>区分」「必要</a:t>
            </a:r>
            <a:r>
              <a:rPr lang="ja-JP" altLang="en-US" sz="1400" dirty="0">
                <a:solidFill>
                  <a:prstClr val="black"/>
                </a:solidFill>
                <a:latin typeface="ＭＳ Ｐゴシック" charset="-128"/>
              </a:rPr>
              <a:t>な居住</a:t>
            </a:r>
            <a:r>
              <a:rPr lang="ja-JP" altLang="en-US" sz="1400" dirty="0" smtClean="0">
                <a:solidFill>
                  <a:prstClr val="black"/>
                </a:solidFill>
                <a:latin typeface="ＭＳ Ｐゴシック" charset="-128"/>
              </a:rPr>
              <a:t>地区分」の最小単位について確認した。</a:t>
            </a:r>
          </a:p>
        </p:txBody>
      </p:sp>
      <p:pic>
        <p:nvPicPr>
          <p:cNvPr id="3088" name="Picture 1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080" y="1695966"/>
            <a:ext cx="4570413" cy="2627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89" name="Picture 1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03536" y="1680612"/>
            <a:ext cx="4570413" cy="274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90" name="Picture 1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7399" y="4185755"/>
            <a:ext cx="4606925" cy="274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91" name="Picture 19"/>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98764" y="4219209"/>
            <a:ext cx="4570413" cy="274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04626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j-ea"/>
              </a:rPr>
              <a:t>２</a:t>
            </a:r>
            <a:r>
              <a:rPr kumimoji="1" lang="ja-JP" altLang="en-US" sz="2000" dirty="0" smtClean="0">
                <a:latin typeface="+mj-ea"/>
              </a:rPr>
              <a:t>．自治体分科会会員自治体のデータ公開方法（参考）</a:t>
            </a:r>
            <a:r>
              <a:rPr lang="ja-JP" altLang="en-US" sz="2000" dirty="0">
                <a:latin typeface="+mj-ea"/>
              </a:rPr>
              <a:t>①</a:t>
            </a:r>
            <a:endParaRPr kumimoji="1" lang="ja-JP" altLang="en-US" sz="2000" dirty="0">
              <a:latin typeface="+mj-ea"/>
            </a:endParaRPr>
          </a:p>
        </p:txBody>
      </p:sp>
      <p:sp>
        <p:nvSpPr>
          <p:cNvPr id="4" name="スライド番号プレースホルダー 3"/>
          <p:cNvSpPr>
            <a:spLocks noGrp="1"/>
          </p:cNvSpPr>
          <p:nvPr>
            <p:ph type="sldNum" sz="quarter" idx="10"/>
          </p:nvPr>
        </p:nvSpPr>
        <p:spPr>
          <a:xfrm>
            <a:off x="3598863" y="6601933"/>
            <a:ext cx="1981200" cy="366713"/>
          </a:xfrm>
        </p:spPr>
        <p:txBody>
          <a:bodyPr/>
          <a:lstStyle/>
          <a:p>
            <a:pPr>
              <a:defRPr/>
            </a:pPr>
            <a:fld id="{5C489480-8482-4FE0-A015-CFEEA03935A6}" type="slidenum">
              <a:rPr lang="ja-JP" altLang="en-US" smtClean="0">
                <a:solidFill>
                  <a:srgbClr val="424456"/>
                </a:solidFill>
              </a:rPr>
              <a:pPr>
                <a:defRPr/>
              </a:pPr>
              <a:t>4</a:t>
            </a:fld>
            <a:endParaRPr lang="ja-JP" altLang="en-US" dirty="0">
              <a:solidFill>
                <a:srgbClr val="424456"/>
              </a:solidFill>
            </a:endParaRPr>
          </a:p>
        </p:txBody>
      </p:sp>
      <p:sp>
        <p:nvSpPr>
          <p:cNvPr id="9" name="メモ 8"/>
          <p:cNvSpPr/>
          <p:nvPr/>
        </p:nvSpPr>
        <p:spPr bwMode="auto">
          <a:xfrm>
            <a:off x="691116" y="810304"/>
            <a:ext cx="7846828" cy="424187"/>
          </a:xfrm>
          <a:prstGeom prst="foldedCorner">
            <a:avLst/>
          </a:prstGeom>
          <a:solidFill>
            <a:schemeClr val="accent1">
              <a:lumMod val="20000"/>
              <a:lumOff val="80000"/>
            </a:schemeClr>
          </a:solidFill>
          <a:ln w="19050" cap="flat" cmpd="sng" algn="ctr">
            <a:solidFill>
              <a:schemeClr val="accent1"/>
            </a:solidFill>
            <a:prstDash val="solid"/>
            <a:round/>
            <a:headEnd type="none" w="med" len="med"/>
            <a:tailEnd type="none" w="med" len="med"/>
          </a:ln>
          <a:effectLst/>
        </p:spPr>
        <p:txBody>
          <a:bodyPr vert="horz" wrap="square" lIns="72000" tIns="72000" rIns="72000" bIns="72000" numCol="1" rtlCol="0" anchor="t" anchorCtr="0" compatLnSpc="1">
            <a:prstTxWarp prst="textNoShape">
              <a:avLst/>
            </a:prstTxWarp>
          </a:bodyPr>
          <a:lstStyle/>
          <a:p>
            <a:pPr marL="285750" indent="-285750" fontAlgn="b">
              <a:buClr>
                <a:srgbClr val="424456">
                  <a:lumMod val="75000"/>
                </a:srgbClr>
              </a:buClr>
              <a:buFont typeface="Wingdings" pitchFamily="2" charset="2"/>
              <a:buChar char="n"/>
            </a:pPr>
            <a:r>
              <a:rPr lang="ja-JP" altLang="en-US" sz="1400" dirty="0" smtClean="0">
                <a:solidFill>
                  <a:prstClr val="black"/>
                </a:solidFill>
                <a:latin typeface="ＭＳ Ｐゴシック" charset="-128"/>
              </a:rPr>
              <a:t>各団体の「</a:t>
            </a:r>
            <a:r>
              <a:rPr lang="ja-JP" altLang="en-US" sz="1400" dirty="0">
                <a:solidFill>
                  <a:prstClr val="black"/>
                </a:solidFill>
                <a:latin typeface="ＭＳ Ｐゴシック" charset="-128"/>
              </a:rPr>
              <a:t>住民基本台帳ベースの人口及び世帯データ</a:t>
            </a:r>
            <a:r>
              <a:rPr lang="ja-JP" altLang="en-US" sz="1400" dirty="0" smtClean="0">
                <a:solidFill>
                  <a:prstClr val="black"/>
                </a:solidFill>
                <a:latin typeface="ＭＳ Ｐゴシック" charset="-128"/>
              </a:rPr>
              <a:t>」の公開状況は以下のとおり。</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15" y="1505270"/>
            <a:ext cx="8206857" cy="466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15918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j-ea"/>
              </a:rPr>
              <a:t>２</a:t>
            </a:r>
            <a:r>
              <a:rPr kumimoji="1" lang="ja-JP" altLang="en-US" sz="2000" dirty="0" smtClean="0">
                <a:latin typeface="+mj-ea"/>
              </a:rPr>
              <a:t>．自治体分科会会員自治体のデータ公開方法（参考）②</a:t>
            </a:r>
            <a:endParaRPr kumimoji="1" lang="ja-JP" altLang="en-US" sz="2000" dirty="0">
              <a:latin typeface="+mj-ea"/>
            </a:endParaRPr>
          </a:p>
        </p:txBody>
      </p:sp>
      <p:sp>
        <p:nvSpPr>
          <p:cNvPr id="4" name="スライド番号プレースホルダー 3"/>
          <p:cNvSpPr>
            <a:spLocks noGrp="1"/>
          </p:cNvSpPr>
          <p:nvPr>
            <p:ph type="sldNum" sz="quarter" idx="10"/>
          </p:nvPr>
        </p:nvSpPr>
        <p:spPr>
          <a:xfrm>
            <a:off x="3598863" y="6601933"/>
            <a:ext cx="1981200" cy="366713"/>
          </a:xfrm>
        </p:spPr>
        <p:txBody>
          <a:bodyPr/>
          <a:lstStyle/>
          <a:p>
            <a:pPr>
              <a:defRPr/>
            </a:pPr>
            <a:fld id="{5C489480-8482-4FE0-A015-CFEEA03935A6}" type="slidenum">
              <a:rPr lang="ja-JP" altLang="en-US" smtClean="0">
                <a:solidFill>
                  <a:srgbClr val="424456"/>
                </a:solidFill>
              </a:rPr>
              <a:pPr>
                <a:defRPr/>
              </a:pPr>
              <a:t>5</a:t>
            </a:fld>
            <a:endParaRPr lang="ja-JP" altLang="en-US" dirty="0">
              <a:solidFill>
                <a:srgbClr val="424456"/>
              </a:solidFill>
            </a:endParaRPr>
          </a:p>
        </p:txBody>
      </p:sp>
      <p:sp>
        <p:nvSpPr>
          <p:cNvPr id="9" name="メモ 8"/>
          <p:cNvSpPr/>
          <p:nvPr/>
        </p:nvSpPr>
        <p:spPr bwMode="auto">
          <a:xfrm>
            <a:off x="691116" y="810304"/>
            <a:ext cx="7846828" cy="424187"/>
          </a:xfrm>
          <a:prstGeom prst="foldedCorner">
            <a:avLst/>
          </a:prstGeom>
          <a:solidFill>
            <a:schemeClr val="accent1">
              <a:lumMod val="20000"/>
              <a:lumOff val="80000"/>
            </a:schemeClr>
          </a:solidFill>
          <a:ln w="19050" cap="flat" cmpd="sng" algn="ctr">
            <a:solidFill>
              <a:schemeClr val="accent1"/>
            </a:solidFill>
            <a:prstDash val="solid"/>
            <a:round/>
            <a:headEnd type="none" w="med" len="med"/>
            <a:tailEnd type="none" w="med" len="med"/>
          </a:ln>
          <a:effectLst/>
        </p:spPr>
        <p:txBody>
          <a:bodyPr vert="horz" wrap="square" lIns="72000" tIns="72000" rIns="72000" bIns="72000" numCol="1" rtlCol="0" anchor="t" anchorCtr="0" compatLnSpc="1">
            <a:prstTxWarp prst="textNoShape">
              <a:avLst/>
            </a:prstTxWarp>
          </a:bodyPr>
          <a:lstStyle/>
          <a:p>
            <a:pPr marL="285750" indent="-285750" fontAlgn="b">
              <a:buClr>
                <a:srgbClr val="424456">
                  <a:lumMod val="75000"/>
                </a:srgbClr>
              </a:buClr>
              <a:buFont typeface="Wingdings" pitchFamily="2" charset="2"/>
              <a:buChar char="n"/>
            </a:pPr>
            <a:r>
              <a:rPr lang="ja-JP" altLang="en-US" sz="1400" dirty="0" smtClean="0">
                <a:solidFill>
                  <a:prstClr val="black"/>
                </a:solidFill>
                <a:latin typeface="ＭＳ Ｐゴシック" charset="-128"/>
              </a:rPr>
              <a:t>各団体の「</a:t>
            </a:r>
            <a:r>
              <a:rPr lang="ja-JP" altLang="en-US" sz="1400" dirty="0">
                <a:solidFill>
                  <a:prstClr val="black"/>
                </a:solidFill>
                <a:latin typeface="ＭＳ Ｐゴシック" charset="-128"/>
              </a:rPr>
              <a:t>住民基本台帳ベースの人口及び世帯データ</a:t>
            </a:r>
            <a:r>
              <a:rPr lang="ja-JP" altLang="en-US" sz="1400" dirty="0" smtClean="0">
                <a:solidFill>
                  <a:prstClr val="black"/>
                </a:solidFill>
                <a:latin typeface="ＭＳ Ｐゴシック" charset="-128"/>
              </a:rPr>
              <a:t>」の公開状況は以下のとおり。</a:t>
            </a:r>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846" y="1590846"/>
            <a:ext cx="8216431" cy="408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746785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j-ea"/>
              </a:rPr>
              <a:t>３</a:t>
            </a:r>
            <a:r>
              <a:rPr kumimoji="1" lang="ja-JP" altLang="en-US" sz="2000" dirty="0" smtClean="0">
                <a:latin typeface="+mj-ea"/>
              </a:rPr>
              <a:t>．統計データの公開に関する法的な制限</a:t>
            </a:r>
            <a:endParaRPr kumimoji="1" lang="ja-JP" altLang="en-US" sz="2000" dirty="0">
              <a:latin typeface="+mj-ea"/>
            </a:endParaRPr>
          </a:p>
        </p:txBody>
      </p:sp>
      <p:sp>
        <p:nvSpPr>
          <p:cNvPr id="4" name="スライド番号プレースホルダー 3"/>
          <p:cNvSpPr>
            <a:spLocks noGrp="1"/>
          </p:cNvSpPr>
          <p:nvPr>
            <p:ph type="sldNum" sz="quarter" idx="10"/>
          </p:nvPr>
        </p:nvSpPr>
        <p:spPr>
          <a:xfrm>
            <a:off x="3598863" y="6601933"/>
            <a:ext cx="1981200" cy="366713"/>
          </a:xfrm>
        </p:spPr>
        <p:txBody>
          <a:bodyPr/>
          <a:lstStyle/>
          <a:p>
            <a:pPr>
              <a:defRPr/>
            </a:pPr>
            <a:fld id="{5C489480-8482-4FE0-A015-CFEEA03935A6}" type="slidenum">
              <a:rPr lang="ja-JP" altLang="en-US" smtClean="0"/>
              <a:pPr>
                <a:defRPr/>
              </a:pPr>
              <a:t>6</a:t>
            </a:fld>
            <a:endParaRPr lang="ja-JP" altLang="en-US" dirty="0"/>
          </a:p>
        </p:txBody>
      </p:sp>
      <p:sp>
        <p:nvSpPr>
          <p:cNvPr id="6" name="テキスト ボックス 5"/>
          <p:cNvSpPr txBox="1"/>
          <p:nvPr/>
        </p:nvSpPr>
        <p:spPr>
          <a:xfrm>
            <a:off x="510362" y="1722473"/>
            <a:ext cx="8176438" cy="3231654"/>
          </a:xfrm>
          <a:prstGeom prst="rect">
            <a:avLst/>
          </a:prstGeom>
          <a:noFill/>
        </p:spPr>
        <p:txBody>
          <a:bodyPr wrap="square" rtlCol="0">
            <a:spAutoFit/>
          </a:bodyPr>
          <a:lstStyle/>
          <a:p>
            <a:pPr marL="285750" indent="-285750">
              <a:buFont typeface="Wingdings" panose="05000000000000000000" pitchFamily="2" charset="2"/>
              <a:buChar char="u"/>
            </a:pPr>
            <a:r>
              <a:rPr lang="ja-JP" altLang="en-US" sz="1200" dirty="0" smtClean="0"/>
              <a:t>統計法</a:t>
            </a:r>
            <a:endParaRPr lang="en-US" altLang="ja-JP" sz="1200" dirty="0" smtClean="0"/>
          </a:p>
          <a:p>
            <a:r>
              <a:rPr lang="ja-JP" altLang="en-US" sz="1200" dirty="0"/>
              <a:t>　</a:t>
            </a:r>
            <a:r>
              <a:rPr lang="ja-JP" altLang="en-US" sz="1200" dirty="0" smtClean="0"/>
              <a:t>　　統計法に規定された秘密の保護に関する規定は以下のとおり。</a:t>
            </a:r>
            <a:endParaRPr lang="en-US" altLang="ja-JP" sz="1200" dirty="0" smtClean="0"/>
          </a:p>
          <a:p>
            <a:pPr marL="180975" indent="-180975"/>
            <a:endParaRPr lang="en-US" altLang="ja-JP" sz="1200" dirty="0"/>
          </a:p>
          <a:p>
            <a:pPr marL="180975" indent="-180975"/>
            <a:endParaRPr lang="en-US" altLang="ja-JP" sz="1200" dirty="0" smtClean="0"/>
          </a:p>
          <a:p>
            <a:pPr marL="180975" indent="-180975"/>
            <a:endParaRPr lang="en-US" altLang="ja-JP" sz="1200" dirty="0"/>
          </a:p>
          <a:p>
            <a:pPr marL="180975" indent="-180975"/>
            <a:endParaRPr lang="en-US" altLang="ja-JP" sz="1200" dirty="0" smtClean="0"/>
          </a:p>
          <a:p>
            <a:endParaRPr lang="en-US" altLang="ja-JP" sz="1200" dirty="0"/>
          </a:p>
          <a:p>
            <a:pPr marL="542925" indent="-542925"/>
            <a:r>
              <a:rPr lang="ja-JP" altLang="en-US" sz="1200" dirty="0"/>
              <a:t>　</a:t>
            </a:r>
            <a:r>
              <a:rPr lang="ja-JP" altLang="en-US" sz="1200" dirty="0" smtClean="0"/>
              <a:t>　　</a:t>
            </a:r>
            <a:r>
              <a:rPr lang="ja-JP" altLang="en-US" sz="1200" dirty="0"/>
              <a:t>「</a:t>
            </a:r>
            <a:r>
              <a:rPr lang="ja-JP" altLang="en-US" sz="1200" dirty="0" smtClean="0"/>
              <a:t>統計法</a:t>
            </a:r>
            <a:r>
              <a:rPr lang="ja-JP" altLang="en-US" sz="1200" dirty="0"/>
              <a:t>第３３条の運用に関する</a:t>
            </a:r>
            <a:r>
              <a:rPr lang="ja-JP" altLang="en-US" sz="1200" dirty="0" smtClean="0"/>
              <a:t>ガイドライン」の</a:t>
            </a:r>
            <a:r>
              <a:rPr lang="ja-JP" altLang="en-US" sz="1200" dirty="0"/>
              <a:t>規定</a:t>
            </a:r>
            <a:r>
              <a:rPr lang="ja-JP" altLang="en-US" sz="1200" dirty="0" smtClean="0"/>
              <a:t>は以下のとおり。</a:t>
            </a:r>
            <a:endParaRPr lang="en-US" altLang="ja-JP" sz="1200" dirty="0" smtClean="0"/>
          </a:p>
          <a:p>
            <a:pPr marL="542925" indent="-542925"/>
            <a:endParaRPr lang="en-US" altLang="ja-JP" sz="1200" dirty="0" smtClean="0"/>
          </a:p>
          <a:p>
            <a:pPr marL="542925" indent="-542925"/>
            <a:endParaRPr lang="en-US" altLang="ja-JP" sz="1200" dirty="0"/>
          </a:p>
          <a:p>
            <a:pPr marL="542925" indent="-542925"/>
            <a:endParaRPr lang="en-US" altLang="ja-JP" sz="1200" dirty="0" smtClean="0"/>
          </a:p>
          <a:p>
            <a:pPr marL="542925" indent="-542925"/>
            <a:endParaRPr lang="en-US" altLang="ja-JP" sz="1200" dirty="0" smtClean="0"/>
          </a:p>
          <a:p>
            <a:pPr marL="542925" indent="-542925"/>
            <a:r>
              <a:rPr lang="ja-JP" altLang="en-US" sz="1200" dirty="0"/>
              <a:t>　</a:t>
            </a:r>
            <a:r>
              <a:rPr lang="ja-JP" altLang="en-US" sz="1200" dirty="0" smtClean="0"/>
              <a:t>　　</a:t>
            </a:r>
            <a:r>
              <a:rPr lang="en-US" altLang="ja-JP" sz="1200" dirty="0" smtClean="0"/>
              <a:t>※</a:t>
            </a:r>
            <a:r>
              <a:rPr lang="ja-JP" altLang="en-US" sz="1200" dirty="0" smtClean="0"/>
              <a:t>平成</a:t>
            </a:r>
            <a:r>
              <a:rPr lang="en-US" altLang="ja-JP" sz="1200" dirty="0" smtClean="0"/>
              <a:t>22</a:t>
            </a:r>
            <a:r>
              <a:rPr lang="ja-JP" altLang="en-US" sz="1200" dirty="0"/>
              <a:t>年国勢</a:t>
            </a:r>
            <a:r>
              <a:rPr lang="ja-JP" altLang="en-US" sz="1200" dirty="0" smtClean="0"/>
              <a:t>調査小地域集計では、数値</a:t>
            </a:r>
            <a:r>
              <a:rPr lang="ja-JP" altLang="en-US" sz="1200" dirty="0"/>
              <a:t>が著しく小さい</a:t>
            </a:r>
            <a:r>
              <a:rPr lang="ja-JP" altLang="en-US" sz="1200" dirty="0" smtClean="0"/>
              <a:t>地域は</a:t>
            </a:r>
            <a:r>
              <a:rPr lang="ja-JP" altLang="en-US" sz="1200" dirty="0"/>
              <a:t>，秘匿処理（結果</a:t>
            </a:r>
            <a:r>
              <a:rPr lang="ja-JP" altLang="en-US" sz="1200" dirty="0" smtClean="0"/>
              <a:t>数値</a:t>
            </a:r>
            <a:r>
              <a:rPr lang="ja-JP" altLang="en-US" sz="1200" dirty="0"/>
              <a:t>を</a:t>
            </a:r>
            <a:r>
              <a:rPr lang="ja-JP" altLang="en-US" sz="1200" dirty="0" smtClean="0"/>
              <a:t>「</a:t>
            </a:r>
            <a:r>
              <a:rPr lang="ja-JP" altLang="en-US" sz="1200" dirty="0"/>
              <a:t>ｘ」に置き換え）を</a:t>
            </a:r>
            <a:r>
              <a:rPr lang="ja-JP" altLang="en-US" sz="1200" dirty="0" smtClean="0"/>
              <a:t>施している。</a:t>
            </a:r>
            <a:endParaRPr lang="en-US" altLang="ja-JP" sz="1200" dirty="0" smtClean="0">
              <a:latin typeface="+mn-ea"/>
              <a:ea typeface="+mn-ea"/>
            </a:endParaRPr>
          </a:p>
          <a:p>
            <a:pPr marL="285750" indent="-285750">
              <a:buFont typeface="Wingdings" panose="05000000000000000000" pitchFamily="2" charset="2"/>
              <a:buChar char="u"/>
            </a:pPr>
            <a:endParaRPr lang="en-US" altLang="ja-JP" sz="1200" dirty="0" smtClean="0">
              <a:latin typeface="+mn-ea"/>
              <a:ea typeface="+mn-ea"/>
            </a:endParaRPr>
          </a:p>
          <a:p>
            <a:pPr marL="285750" indent="-285750">
              <a:buFont typeface="Wingdings" panose="05000000000000000000" pitchFamily="2" charset="2"/>
              <a:buChar char="u"/>
            </a:pPr>
            <a:r>
              <a:rPr lang="ja-JP" altLang="en-US" sz="1200" dirty="0" smtClean="0">
                <a:latin typeface="+mn-ea"/>
                <a:ea typeface="+mn-ea"/>
              </a:rPr>
              <a:t>住民基本台帳法</a:t>
            </a:r>
            <a:endParaRPr lang="en-US" altLang="ja-JP" sz="1200" dirty="0" smtClean="0">
              <a:latin typeface="+mn-ea"/>
              <a:ea typeface="+mn-ea"/>
            </a:endParaRPr>
          </a:p>
          <a:p>
            <a:r>
              <a:rPr lang="ja-JP" altLang="en-US" sz="1200" dirty="0">
                <a:latin typeface="+mn-ea"/>
                <a:ea typeface="+mn-ea"/>
              </a:rPr>
              <a:t>　</a:t>
            </a:r>
            <a:r>
              <a:rPr lang="ja-JP" altLang="en-US" sz="1200" dirty="0" smtClean="0">
                <a:latin typeface="+mn-ea"/>
                <a:ea typeface="+mn-ea"/>
              </a:rPr>
              <a:t>　　</a:t>
            </a:r>
            <a:r>
              <a:rPr lang="ja-JP" altLang="en-US" sz="1200" dirty="0">
                <a:latin typeface="+mn-ea"/>
                <a:ea typeface="+mn-ea"/>
              </a:rPr>
              <a:t>住民基本台帳法</a:t>
            </a:r>
            <a:r>
              <a:rPr lang="ja-JP" altLang="en-US" sz="1200" dirty="0" smtClean="0">
                <a:latin typeface="+mn-ea"/>
                <a:ea typeface="+mn-ea"/>
              </a:rPr>
              <a:t>に規定された目的・資料の提供に関する規定は以下のとおり。</a:t>
            </a:r>
            <a:endParaRPr lang="en-US" altLang="ja-JP" sz="1200" dirty="0" smtClean="0">
              <a:latin typeface="+mn-ea"/>
              <a:ea typeface="+mn-ea"/>
            </a:endParaRPr>
          </a:p>
          <a:p>
            <a:pPr marL="180975" indent="-180975"/>
            <a:endParaRPr lang="en-US" altLang="ja-JP" sz="1200" dirty="0"/>
          </a:p>
        </p:txBody>
      </p:sp>
      <p:sp>
        <p:nvSpPr>
          <p:cNvPr id="9" name="メモ 8"/>
          <p:cNvSpPr/>
          <p:nvPr/>
        </p:nvSpPr>
        <p:spPr bwMode="auto">
          <a:xfrm>
            <a:off x="691116" y="842198"/>
            <a:ext cx="7846828" cy="837746"/>
          </a:xfrm>
          <a:prstGeom prst="foldedCorner">
            <a:avLst/>
          </a:prstGeom>
          <a:solidFill>
            <a:schemeClr val="accent1">
              <a:lumMod val="20000"/>
              <a:lumOff val="80000"/>
            </a:schemeClr>
          </a:solidFill>
          <a:ln w="19050" cap="flat" cmpd="sng" algn="ctr">
            <a:solidFill>
              <a:schemeClr val="accent1"/>
            </a:solidFill>
            <a:prstDash val="solid"/>
            <a:round/>
            <a:headEnd type="none" w="med" len="med"/>
            <a:tailEnd type="none" w="med" len="med"/>
          </a:ln>
          <a:effectLst/>
        </p:spPr>
        <p:txBody>
          <a:bodyPr vert="horz" wrap="square" lIns="72000" tIns="72000" rIns="72000" bIns="72000" numCol="1" rtlCol="0" anchor="t" anchorCtr="0" compatLnSpc="1">
            <a:prstTxWarp prst="textNoShape">
              <a:avLst/>
            </a:prstTxWarp>
          </a:bodyPr>
          <a:lstStyle/>
          <a:p>
            <a:pPr marL="285750" indent="-285750" fontAlgn="b">
              <a:buClr>
                <a:schemeClr val="tx2">
                  <a:lumMod val="75000"/>
                </a:schemeClr>
              </a:buClr>
              <a:buFont typeface="Wingdings" pitchFamily="2" charset="2"/>
              <a:buChar char="n"/>
            </a:pPr>
            <a:r>
              <a:rPr lang="ja-JP" altLang="en-US" sz="1400" dirty="0">
                <a:latin typeface="ＭＳ Ｐゴシック" charset="-128"/>
              </a:rPr>
              <a:t>「</a:t>
            </a:r>
            <a:r>
              <a:rPr lang="ja-JP" altLang="en-US" sz="1400" dirty="0"/>
              <a:t>住民基本台帳ベースの人口及び世帯データ</a:t>
            </a:r>
            <a:r>
              <a:rPr lang="ja-JP" altLang="en-US" sz="1400" dirty="0" smtClean="0">
                <a:latin typeface="ＭＳ Ｐゴシック" charset="-128"/>
              </a:rPr>
              <a:t>」の公開について</a:t>
            </a:r>
            <a:r>
              <a:rPr lang="ja-JP" altLang="en-US" sz="1400" dirty="0">
                <a:latin typeface="ＭＳ Ｐゴシック" charset="-128"/>
              </a:rPr>
              <a:t>は、統計法に</a:t>
            </a:r>
            <a:r>
              <a:rPr lang="ja-JP" altLang="en-US" sz="1400" dirty="0" smtClean="0">
                <a:latin typeface="ＭＳ Ｐゴシック" charset="-128"/>
              </a:rPr>
              <a:t>より、個人や法人等の</a:t>
            </a:r>
            <a:r>
              <a:rPr lang="ja-JP" altLang="en-US" sz="1400" dirty="0">
                <a:latin typeface="ＭＳ Ｐゴシック" charset="-128"/>
              </a:rPr>
              <a:t>秘密の保護が規定</a:t>
            </a:r>
            <a:r>
              <a:rPr lang="ja-JP" altLang="en-US" sz="1400" dirty="0" smtClean="0">
                <a:latin typeface="ＭＳ Ｐゴシック" charset="-128"/>
              </a:rPr>
              <a:t>されている。</a:t>
            </a:r>
            <a:endParaRPr lang="en-US" altLang="ja-JP" sz="1400" dirty="0" smtClean="0">
              <a:latin typeface="ＭＳ Ｐゴシック" charset="-128"/>
            </a:endParaRPr>
          </a:p>
          <a:p>
            <a:pPr marL="285750" indent="-285750" fontAlgn="b">
              <a:buClr>
                <a:schemeClr val="tx2">
                  <a:lumMod val="75000"/>
                </a:schemeClr>
              </a:buClr>
              <a:buFont typeface="Wingdings" pitchFamily="2" charset="2"/>
              <a:buChar char="n"/>
            </a:pPr>
            <a:r>
              <a:rPr kumimoji="1" lang="ja-JP" altLang="en-US" sz="1400" b="0" i="0" u="none" strike="noStrike" cap="none" normalizeH="0" baseline="0" dirty="0" smtClean="0">
                <a:ln>
                  <a:noFill/>
                </a:ln>
                <a:solidFill>
                  <a:schemeClr val="tx1"/>
                </a:solidFill>
                <a:effectLst/>
                <a:latin typeface="ＭＳ Ｐゴシック" charset="-128"/>
              </a:rPr>
              <a:t>住民基本台帳法では統計作成に関する制限等は明示されていない。</a:t>
            </a:r>
          </a:p>
        </p:txBody>
      </p:sp>
      <p:sp>
        <p:nvSpPr>
          <p:cNvPr id="13" name="テキスト ボックス 12"/>
          <p:cNvSpPr txBox="1"/>
          <p:nvPr/>
        </p:nvSpPr>
        <p:spPr>
          <a:xfrm>
            <a:off x="893139" y="2135315"/>
            <a:ext cx="7474688" cy="861774"/>
          </a:xfrm>
          <a:prstGeom prst="rect">
            <a:avLst/>
          </a:prstGeom>
          <a:noFill/>
          <a:ln>
            <a:solidFill>
              <a:schemeClr val="tx1"/>
            </a:solidFill>
            <a:prstDash val="dash"/>
          </a:ln>
        </p:spPr>
        <p:txBody>
          <a:bodyPr wrap="square" rtlCol="0">
            <a:spAutoFit/>
          </a:bodyPr>
          <a:lstStyle/>
          <a:p>
            <a:r>
              <a:rPr lang="ja-JP" altLang="en-US" sz="1000" dirty="0"/>
              <a:t>（基本理念</a:t>
            </a:r>
            <a:r>
              <a:rPr lang="ja-JP" altLang="en-US" sz="1000" dirty="0" smtClean="0"/>
              <a:t>）</a:t>
            </a:r>
            <a:endParaRPr lang="en-US" altLang="ja-JP" sz="1000" dirty="0" smtClean="0"/>
          </a:p>
          <a:p>
            <a:r>
              <a:rPr lang="ja-JP" altLang="en-US" sz="1000" b="1" dirty="0" smtClean="0"/>
              <a:t>第三条</a:t>
            </a:r>
            <a:r>
              <a:rPr lang="ja-JP" altLang="en-US" sz="1000" dirty="0" smtClean="0"/>
              <a:t>　</a:t>
            </a:r>
            <a:r>
              <a:rPr lang="ja-JP" altLang="en-US" sz="1000" dirty="0"/>
              <a:t>公的統計は、行政機関等における相互の協力及び適切な役割分担の下に、体系的に整備されなければならない。 </a:t>
            </a:r>
          </a:p>
          <a:p>
            <a:pPr marL="180975" indent="-180975"/>
            <a:r>
              <a:rPr lang="ja-JP" altLang="en-US" sz="1000" dirty="0" smtClean="0"/>
              <a:t>　２ </a:t>
            </a:r>
            <a:r>
              <a:rPr lang="ja-JP" altLang="en-US" sz="1000" dirty="0"/>
              <a:t>　公的統計は、適切かつ合理的な方法により、かつ、中立性及び信頼性が確保されるように作成されなければならない。 </a:t>
            </a:r>
          </a:p>
          <a:p>
            <a:r>
              <a:rPr lang="ja-JP" altLang="en-US" sz="1000" dirty="0" smtClean="0"/>
              <a:t>　３ </a:t>
            </a:r>
            <a:r>
              <a:rPr lang="ja-JP" altLang="en-US" sz="1000" dirty="0"/>
              <a:t>　公的統計は、広く国民が容易に入手し、効果的に利用できるものとして提供されなければならない。 </a:t>
            </a:r>
          </a:p>
          <a:p>
            <a:r>
              <a:rPr lang="ja-JP" altLang="en-US" sz="1000" dirty="0" smtClean="0"/>
              <a:t>　４ </a:t>
            </a:r>
            <a:r>
              <a:rPr lang="ja-JP" altLang="en-US" sz="1000" dirty="0"/>
              <a:t>　</a:t>
            </a:r>
            <a:r>
              <a:rPr lang="ja-JP" altLang="en-US" sz="1000" u="sng" dirty="0"/>
              <a:t>公的統計の作成に用いられた個人又は法人その他の団体に関する秘密は、保護されなければならない。</a:t>
            </a:r>
            <a:endParaRPr lang="ja-JP" altLang="en-US" sz="1000" u="sng" dirty="0" smtClean="0"/>
          </a:p>
        </p:txBody>
      </p:sp>
      <p:sp>
        <p:nvSpPr>
          <p:cNvPr id="5" name="テキスト ボックス 4"/>
          <p:cNvSpPr txBox="1"/>
          <p:nvPr/>
        </p:nvSpPr>
        <p:spPr>
          <a:xfrm>
            <a:off x="5209789" y="4124596"/>
            <a:ext cx="3328155" cy="246221"/>
          </a:xfrm>
          <a:prstGeom prst="rect">
            <a:avLst/>
          </a:prstGeom>
          <a:noFill/>
        </p:spPr>
        <p:txBody>
          <a:bodyPr wrap="none" rtlCol="0">
            <a:spAutoFit/>
          </a:bodyPr>
          <a:lstStyle/>
          <a:p>
            <a:r>
              <a:rPr lang="en-US" altLang="ja-JP" sz="1000" dirty="0" smtClean="0">
                <a:hlinkClick r:id="rId2"/>
              </a:rPr>
              <a:t>http</a:t>
            </a:r>
            <a:r>
              <a:rPr lang="en-US" altLang="ja-JP" sz="1000" dirty="0">
                <a:hlinkClick r:id="rId2"/>
              </a:rPr>
              <a:t>://</a:t>
            </a:r>
            <a:r>
              <a:rPr lang="en-US" altLang="ja-JP" sz="1000" dirty="0" smtClean="0">
                <a:hlinkClick r:id="rId2"/>
              </a:rPr>
              <a:t>www.stat.go.jp/data/kokusei/2010/syou1/tyuui.htm</a:t>
            </a:r>
            <a:endParaRPr lang="en-US" altLang="ja-JP" sz="1000" dirty="0"/>
          </a:p>
        </p:txBody>
      </p:sp>
      <p:sp>
        <p:nvSpPr>
          <p:cNvPr id="15" name="テキスト ボックス 14"/>
          <p:cNvSpPr txBox="1"/>
          <p:nvPr/>
        </p:nvSpPr>
        <p:spPr>
          <a:xfrm>
            <a:off x="893139" y="5647649"/>
            <a:ext cx="7474688" cy="861774"/>
          </a:xfrm>
          <a:prstGeom prst="rect">
            <a:avLst/>
          </a:prstGeom>
          <a:noFill/>
          <a:ln>
            <a:solidFill>
              <a:schemeClr val="tx1"/>
            </a:solidFill>
            <a:prstDash val="dash"/>
          </a:ln>
        </p:spPr>
        <p:txBody>
          <a:bodyPr wrap="square" rtlCol="0">
            <a:spAutoFit/>
          </a:bodyPr>
          <a:lstStyle/>
          <a:p>
            <a:r>
              <a:rPr lang="ja-JP" altLang="en-US" sz="1000" dirty="0"/>
              <a:t>（資料の提供）</a:t>
            </a:r>
            <a:endParaRPr lang="en-US" altLang="ja-JP" sz="1000" dirty="0" smtClean="0"/>
          </a:p>
          <a:p>
            <a:pPr marL="85725" indent="-85725"/>
            <a:r>
              <a:rPr lang="ja-JP" altLang="en-US" sz="1000" b="1" dirty="0" smtClean="0"/>
              <a:t>第三十七条</a:t>
            </a:r>
            <a:r>
              <a:rPr lang="ja-JP" altLang="en-US" sz="1000" dirty="0" smtClean="0"/>
              <a:t>　</a:t>
            </a:r>
            <a:r>
              <a:rPr lang="ja-JP" altLang="en-US" sz="1000" dirty="0"/>
              <a:t>国の行政機関又は都道府県知事は、それぞれの所掌事務について必要があるときは、市町村長に対し、住民基本台帳に記録されている事項に関して資料の提供を求めることができる</a:t>
            </a:r>
            <a:r>
              <a:rPr lang="ja-JP" altLang="en-US" sz="1000" dirty="0" err="1"/>
              <a:t>。。</a:t>
            </a:r>
            <a:r>
              <a:rPr lang="ja-JP" altLang="en-US" sz="1000" dirty="0"/>
              <a:t> </a:t>
            </a:r>
          </a:p>
          <a:p>
            <a:r>
              <a:rPr lang="ja-JP" altLang="en-US" sz="1000" dirty="0" smtClean="0"/>
              <a:t>　２ </a:t>
            </a:r>
            <a:r>
              <a:rPr lang="ja-JP" altLang="en-US" sz="1000" dirty="0"/>
              <a:t>　国の行政機関は、その所掌事務について必要があるときは、都道府県知事に対し、保存期間に係る本人確認情報に関して資料</a:t>
            </a:r>
            <a:r>
              <a:rPr lang="ja-JP" altLang="en-US" sz="1000" dirty="0" smtClean="0"/>
              <a:t>の　　　　</a:t>
            </a:r>
            <a:endParaRPr lang="en-US" altLang="ja-JP" sz="1000" dirty="0" smtClean="0"/>
          </a:p>
          <a:p>
            <a:r>
              <a:rPr lang="ja-JP" altLang="en-US" sz="1000" dirty="0"/>
              <a:t>　</a:t>
            </a:r>
            <a:r>
              <a:rPr lang="ja-JP" altLang="en-US" sz="1000" dirty="0" smtClean="0"/>
              <a:t>　提供</a:t>
            </a:r>
            <a:r>
              <a:rPr lang="ja-JP" altLang="en-US" sz="1000" dirty="0"/>
              <a:t>を求めることができる</a:t>
            </a:r>
            <a:endParaRPr lang="ja-JP" altLang="en-US" sz="1000" u="sng" dirty="0" smtClean="0"/>
          </a:p>
        </p:txBody>
      </p:sp>
      <p:sp>
        <p:nvSpPr>
          <p:cNvPr id="16" name="テキスト ボックス 15"/>
          <p:cNvSpPr txBox="1"/>
          <p:nvPr/>
        </p:nvSpPr>
        <p:spPr>
          <a:xfrm>
            <a:off x="893139" y="4725615"/>
            <a:ext cx="7474688" cy="861774"/>
          </a:xfrm>
          <a:prstGeom prst="rect">
            <a:avLst/>
          </a:prstGeom>
          <a:noFill/>
          <a:ln>
            <a:solidFill>
              <a:schemeClr val="tx1"/>
            </a:solidFill>
            <a:prstDash val="dash"/>
          </a:ln>
        </p:spPr>
        <p:txBody>
          <a:bodyPr wrap="square" rtlCol="0">
            <a:spAutoFit/>
          </a:bodyPr>
          <a:lstStyle/>
          <a:p>
            <a:r>
              <a:rPr lang="ja-JP" altLang="en-US" sz="1000" dirty="0" smtClean="0"/>
              <a:t>（</a:t>
            </a:r>
            <a:r>
              <a:rPr lang="ja-JP" altLang="en-US" sz="1000" dirty="0"/>
              <a:t>目的</a:t>
            </a:r>
            <a:r>
              <a:rPr lang="ja-JP" altLang="en-US" sz="1000" dirty="0" smtClean="0"/>
              <a:t>）</a:t>
            </a:r>
            <a:endParaRPr lang="en-US" altLang="ja-JP" sz="1000" dirty="0" smtClean="0"/>
          </a:p>
          <a:p>
            <a:pPr marL="85725" indent="-85725"/>
            <a:r>
              <a:rPr lang="ja-JP" altLang="en-US" sz="1000" b="1" dirty="0" smtClean="0"/>
              <a:t>第一条</a:t>
            </a:r>
            <a:r>
              <a:rPr lang="ja-JP" altLang="en-US" sz="1000" dirty="0" smtClean="0"/>
              <a:t>　</a:t>
            </a:r>
            <a:r>
              <a:rPr lang="ja-JP" altLang="en-US" sz="1000" dirty="0"/>
              <a:t>この法律は、市町村（特別区を含む。以下同じ。）において、住民の居住関係の公証、選挙人名簿の登録その他の住民に関する事務の処理の基礎とするとともに住民の住所に関する届出等の簡素化を図り、あわせて住民に関する記録の適正な管理を図るため、住民に関する記録を正確かつ統一的に行う住民基本台帳の制度を定め、もつて住民の利便を増進するとともに、国及び地方公共団体の行政の合理化に資することを目的とする。</a:t>
            </a:r>
            <a:endParaRPr lang="ja-JP" altLang="en-US" sz="1000" u="sng" dirty="0" smtClean="0"/>
          </a:p>
        </p:txBody>
      </p:sp>
      <p:sp>
        <p:nvSpPr>
          <p:cNvPr id="17" name="テキスト ボックス 16"/>
          <p:cNvSpPr txBox="1"/>
          <p:nvPr/>
        </p:nvSpPr>
        <p:spPr>
          <a:xfrm>
            <a:off x="893139" y="3223370"/>
            <a:ext cx="7474688" cy="553998"/>
          </a:xfrm>
          <a:prstGeom prst="rect">
            <a:avLst/>
          </a:prstGeom>
          <a:noFill/>
          <a:ln>
            <a:solidFill>
              <a:schemeClr val="tx1"/>
            </a:solidFill>
            <a:prstDash val="dash"/>
          </a:ln>
        </p:spPr>
        <p:txBody>
          <a:bodyPr wrap="square" rtlCol="0">
            <a:spAutoFit/>
          </a:bodyPr>
          <a:lstStyle/>
          <a:p>
            <a:r>
              <a:rPr lang="ja-JP" altLang="en-US" sz="1000" b="1" dirty="0"/>
              <a:t>３ 申出に対する基本的審査基準 </a:t>
            </a:r>
            <a:r>
              <a:rPr lang="ja-JP" altLang="en-US" sz="1000" b="1" dirty="0" smtClean="0"/>
              <a:t>　</a:t>
            </a:r>
            <a:r>
              <a:rPr lang="ja-JP" altLang="en-US" sz="1000" b="1" dirty="0"/>
              <a:t>（７）結果の公表方法及び公表</a:t>
            </a:r>
            <a:r>
              <a:rPr lang="ja-JP" altLang="en-US" sz="1000" b="1" dirty="0" smtClean="0"/>
              <a:t>時期</a:t>
            </a:r>
            <a:endParaRPr lang="en-US" altLang="ja-JP" sz="1000" b="1" dirty="0" smtClean="0"/>
          </a:p>
          <a:p>
            <a:r>
              <a:rPr lang="ja-JP" altLang="en-US" sz="1000" u="sng" dirty="0" smtClean="0"/>
              <a:t>（前略）</a:t>
            </a:r>
            <a:r>
              <a:rPr lang="ja-JP" altLang="en-US" sz="1000" dirty="0"/>
              <a:t>なお、集計した結果を公表する場合には、個々の調査対象に関する事項が特定、類推されることがないように、秘匿措置がなされることが必要である。 </a:t>
            </a:r>
            <a:r>
              <a:rPr lang="ja-JP" altLang="en-US" sz="1000" dirty="0" smtClean="0"/>
              <a:t>（以下、省略）</a:t>
            </a:r>
            <a:endParaRPr lang="ja-JP" altLang="en-US" sz="1000" u="sng" dirty="0" smtClean="0"/>
          </a:p>
        </p:txBody>
      </p:sp>
    </p:spTree>
    <p:extLst>
      <p:ext uri="{BB962C8B-B14F-4D97-AF65-F5344CB8AC3E}">
        <p14:creationId xmlns:p14="http://schemas.microsoft.com/office/powerpoint/2010/main" val="564536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j-ea"/>
              </a:rPr>
              <a:t>４</a:t>
            </a:r>
            <a:r>
              <a:rPr kumimoji="1" lang="ja-JP" altLang="en-US" sz="2000" dirty="0" smtClean="0">
                <a:latin typeface="+mj-ea"/>
              </a:rPr>
              <a:t>．統計データの最小単位での公開に関する会員からの意見</a:t>
            </a:r>
            <a:r>
              <a:rPr lang="ja-JP" altLang="en-US" sz="2000" dirty="0">
                <a:latin typeface="+mj-ea"/>
              </a:rPr>
              <a:t>①</a:t>
            </a:r>
            <a:endParaRPr kumimoji="1" lang="ja-JP" altLang="en-US" sz="2000" dirty="0">
              <a:latin typeface="+mj-ea"/>
            </a:endParaRPr>
          </a:p>
        </p:txBody>
      </p:sp>
      <p:sp>
        <p:nvSpPr>
          <p:cNvPr id="4" name="スライド番号プレースホルダー 3"/>
          <p:cNvSpPr>
            <a:spLocks noGrp="1"/>
          </p:cNvSpPr>
          <p:nvPr>
            <p:ph type="sldNum" sz="quarter" idx="10"/>
          </p:nvPr>
        </p:nvSpPr>
        <p:spPr>
          <a:xfrm>
            <a:off x="3598863" y="6601933"/>
            <a:ext cx="1981200" cy="366713"/>
          </a:xfrm>
        </p:spPr>
        <p:txBody>
          <a:bodyPr/>
          <a:lstStyle/>
          <a:p>
            <a:pPr>
              <a:defRPr/>
            </a:pPr>
            <a:fld id="{5C489480-8482-4FE0-A015-CFEEA03935A6}" type="slidenum">
              <a:rPr lang="ja-JP" altLang="en-US" smtClean="0"/>
              <a:pPr>
                <a:defRPr/>
              </a:pPr>
              <a:t>7</a:t>
            </a:fld>
            <a:endParaRPr lang="ja-JP" altLang="en-US" dirty="0"/>
          </a:p>
        </p:txBody>
      </p:sp>
      <p:sp>
        <p:nvSpPr>
          <p:cNvPr id="6" name="テキスト ボックス 5"/>
          <p:cNvSpPr txBox="1"/>
          <p:nvPr/>
        </p:nvSpPr>
        <p:spPr>
          <a:xfrm>
            <a:off x="510362" y="1901901"/>
            <a:ext cx="8176438" cy="1015663"/>
          </a:xfrm>
          <a:prstGeom prst="rect">
            <a:avLst/>
          </a:prstGeom>
          <a:noFill/>
        </p:spPr>
        <p:txBody>
          <a:bodyPr wrap="square" rtlCol="0">
            <a:spAutoFit/>
          </a:bodyPr>
          <a:lstStyle/>
          <a:p>
            <a:pPr marL="285750" indent="-285750">
              <a:buFont typeface="Wingdings" panose="05000000000000000000" pitchFamily="2" charset="2"/>
              <a:buChar char="u"/>
            </a:pPr>
            <a:r>
              <a:rPr lang="ja-JP" altLang="en-US" sz="1200" dirty="0" smtClean="0"/>
              <a:t>システム改修への対応</a:t>
            </a:r>
            <a:endParaRPr lang="en-US" altLang="ja-JP" sz="1200" dirty="0" smtClean="0"/>
          </a:p>
          <a:p>
            <a:pPr marL="627063" indent="-180975">
              <a:buFont typeface="Arial" panose="020B0604020202020204" pitchFamily="34" charset="0"/>
              <a:buChar char="•"/>
            </a:pPr>
            <a:r>
              <a:rPr lang="ja-JP" altLang="en-US" sz="1200" dirty="0" smtClean="0"/>
              <a:t>各項目</a:t>
            </a:r>
            <a:r>
              <a:rPr lang="ja-JP" altLang="en-US" sz="1200" dirty="0"/>
              <a:t>の１ヶ月単位での抽出は技術的に対応可能。ただし、データを取り出すにあたっては、</a:t>
            </a:r>
            <a:r>
              <a:rPr lang="ja-JP" altLang="en-US" sz="1200" u="sng" dirty="0"/>
              <a:t>システム改修が必要</a:t>
            </a:r>
            <a:r>
              <a:rPr lang="ja-JP" altLang="en-US" sz="1200" dirty="0"/>
              <a:t>となるため、それなりの</a:t>
            </a:r>
            <a:r>
              <a:rPr lang="ja-JP" altLang="en-US" sz="1200" u="sng" dirty="0"/>
              <a:t>コスト（準備期間・改修費用）</a:t>
            </a:r>
            <a:r>
              <a:rPr lang="ja-JP" altLang="en-US" sz="1200" u="sng" dirty="0" smtClean="0"/>
              <a:t>が</a:t>
            </a:r>
            <a:r>
              <a:rPr lang="ja-JP" altLang="en-US" sz="1200" u="sng" dirty="0"/>
              <a:t>か</a:t>
            </a:r>
            <a:r>
              <a:rPr lang="ja-JP" altLang="en-US" sz="1200" u="sng" dirty="0" smtClean="0"/>
              <a:t>かる</a:t>
            </a:r>
            <a:r>
              <a:rPr lang="ja-JP" altLang="en-US" sz="1200" dirty="0" smtClean="0"/>
              <a:t>。</a:t>
            </a:r>
            <a:endParaRPr lang="en-US" altLang="ja-JP" sz="1200" dirty="0" smtClean="0"/>
          </a:p>
          <a:p>
            <a:pPr marL="627063" indent="-180975">
              <a:buFont typeface="Arial" panose="020B0604020202020204" pitchFamily="34" charset="0"/>
              <a:buChar char="•"/>
            </a:pPr>
            <a:r>
              <a:rPr lang="ja-JP" altLang="en-US" sz="1200" dirty="0"/>
              <a:t>作業の増加や場合によってはシステムの改修が必要に</a:t>
            </a:r>
            <a:r>
              <a:rPr lang="ja-JP" altLang="en-US" sz="1200" dirty="0" smtClean="0"/>
              <a:t>なってくるため、導入</a:t>
            </a:r>
            <a:r>
              <a:rPr lang="ja-JP" altLang="en-US" sz="1200" dirty="0"/>
              <a:t>自治体において</a:t>
            </a:r>
            <a:r>
              <a:rPr lang="ja-JP" altLang="en-US" sz="1200" u="sng" dirty="0"/>
              <a:t>ニーズや費用対効果の検証が</a:t>
            </a:r>
            <a:r>
              <a:rPr lang="ja-JP" altLang="en-US" sz="1200" u="sng" dirty="0" smtClean="0"/>
              <a:t>必要</a:t>
            </a:r>
            <a:r>
              <a:rPr lang="ja-JP" altLang="en-US" sz="1200" dirty="0" smtClean="0"/>
              <a:t>。</a:t>
            </a:r>
            <a:endParaRPr lang="en-US" altLang="ja-JP" sz="1200" dirty="0" smtClean="0"/>
          </a:p>
        </p:txBody>
      </p:sp>
      <p:sp>
        <p:nvSpPr>
          <p:cNvPr id="9" name="メモ 8"/>
          <p:cNvSpPr/>
          <p:nvPr/>
        </p:nvSpPr>
        <p:spPr bwMode="auto">
          <a:xfrm>
            <a:off x="691116" y="842198"/>
            <a:ext cx="7846828" cy="1007867"/>
          </a:xfrm>
          <a:prstGeom prst="foldedCorner">
            <a:avLst/>
          </a:prstGeom>
          <a:solidFill>
            <a:schemeClr val="accent1">
              <a:lumMod val="20000"/>
              <a:lumOff val="80000"/>
            </a:schemeClr>
          </a:solidFill>
          <a:ln w="19050" cap="flat" cmpd="sng" algn="ctr">
            <a:solidFill>
              <a:schemeClr val="accent1"/>
            </a:solidFill>
            <a:prstDash val="solid"/>
            <a:round/>
            <a:headEnd type="none" w="med" len="med"/>
            <a:tailEnd type="none" w="med" len="med"/>
          </a:ln>
          <a:effectLst/>
        </p:spPr>
        <p:txBody>
          <a:bodyPr vert="horz" wrap="square" lIns="72000" tIns="72000" rIns="72000" bIns="72000" numCol="1" rtlCol="0" anchor="t" anchorCtr="0" compatLnSpc="1">
            <a:prstTxWarp prst="textNoShape">
              <a:avLst/>
            </a:prstTxWarp>
          </a:bodyPr>
          <a:lstStyle/>
          <a:p>
            <a:pPr marL="285750" indent="-285750" fontAlgn="b">
              <a:buClr>
                <a:schemeClr val="tx2">
                  <a:lumMod val="75000"/>
                </a:schemeClr>
              </a:buClr>
              <a:buFont typeface="Wingdings" pitchFamily="2" charset="2"/>
              <a:buChar char="n"/>
            </a:pPr>
            <a:r>
              <a:rPr lang="ja-JP" altLang="en-US" sz="1400" dirty="0">
                <a:latin typeface="ＭＳ Ｐゴシック" charset="-128"/>
              </a:rPr>
              <a:t>統計データの最小単位での</a:t>
            </a:r>
            <a:r>
              <a:rPr lang="ja-JP" altLang="en-US" sz="1400" dirty="0" smtClean="0">
                <a:latin typeface="ＭＳ Ｐゴシック" charset="-128"/>
              </a:rPr>
              <a:t>公開に関しては、会員自治体から物理的な対応としての検討事項と法的な対応としての検討事項が提示された。</a:t>
            </a:r>
            <a:endParaRPr lang="en-US" altLang="ja-JP" sz="1400" dirty="0" smtClean="0">
              <a:latin typeface="ＭＳ Ｐゴシック" charset="-128"/>
            </a:endParaRPr>
          </a:p>
          <a:p>
            <a:pPr marL="285750" indent="-285750" fontAlgn="b">
              <a:buClr>
                <a:schemeClr val="tx2">
                  <a:lumMod val="75000"/>
                </a:schemeClr>
              </a:buClr>
              <a:buFont typeface="Wingdings" pitchFamily="2" charset="2"/>
              <a:buChar char="n"/>
            </a:pPr>
            <a:r>
              <a:rPr kumimoji="1" lang="ja-JP" altLang="en-US" sz="1400" b="0" i="0" u="none" strike="noStrike" cap="none" normalizeH="0" baseline="0" dirty="0">
                <a:ln>
                  <a:noFill/>
                </a:ln>
                <a:solidFill>
                  <a:schemeClr val="tx1"/>
                </a:solidFill>
                <a:effectLst/>
                <a:latin typeface="ＭＳ Ｐゴシック" charset="-128"/>
              </a:rPr>
              <a:t>物理的</a:t>
            </a:r>
            <a:r>
              <a:rPr kumimoji="1" lang="ja-JP" altLang="en-US" sz="1400" b="0" i="0" u="none" strike="noStrike" cap="none" normalizeH="0" baseline="0" dirty="0" smtClean="0">
                <a:ln>
                  <a:noFill/>
                </a:ln>
                <a:solidFill>
                  <a:schemeClr val="tx1"/>
                </a:solidFill>
                <a:effectLst/>
                <a:latin typeface="ＭＳ Ｐゴシック" charset="-128"/>
              </a:rPr>
              <a:t>な対応については、データの抽出方法の変更によりシステム改修が必要になる場合があり、ニーズや費用対効果の検証が必要との意見があった。</a:t>
            </a:r>
            <a:endParaRPr kumimoji="1" lang="en-US" altLang="ja-JP" sz="1400" b="0" i="0" u="none" strike="noStrike" cap="none" normalizeH="0" baseline="0" dirty="0" smtClean="0">
              <a:ln>
                <a:noFill/>
              </a:ln>
              <a:solidFill>
                <a:schemeClr val="tx1"/>
              </a:solidFill>
              <a:effectLst/>
              <a:latin typeface="ＭＳ Ｐゴシック" charset="-128"/>
            </a:endParaRPr>
          </a:p>
        </p:txBody>
      </p:sp>
      <p:sp>
        <p:nvSpPr>
          <p:cNvPr id="10" name="フローチャート : 組合せ 9"/>
          <p:cNvSpPr/>
          <p:nvPr/>
        </p:nvSpPr>
        <p:spPr>
          <a:xfrm>
            <a:off x="3195083" y="3040912"/>
            <a:ext cx="2838893" cy="159488"/>
          </a:xfrm>
          <a:prstGeom prst="flowChartMerge">
            <a:avLst/>
          </a:prstGeom>
          <a:solidFill>
            <a:srgbClr val="FFFF66"/>
          </a:solidFill>
          <a:ln/>
        </p:spPr>
        <p:style>
          <a:lnRef idx="0">
            <a:schemeClr val="accent4"/>
          </a:lnRef>
          <a:fillRef idx="3">
            <a:schemeClr val="accent4"/>
          </a:fillRef>
          <a:effectRef idx="3">
            <a:schemeClr val="accent4"/>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1052624" y="3582303"/>
            <a:ext cx="7315200" cy="646331"/>
          </a:xfrm>
          <a:prstGeom prst="rect">
            <a:avLst/>
          </a:prstGeom>
          <a:noFill/>
          <a:ln>
            <a:solidFill>
              <a:schemeClr val="accent2"/>
            </a:solidFill>
          </a:ln>
        </p:spPr>
        <p:txBody>
          <a:bodyPr wrap="square" rtlCol="0">
            <a:spAutoFit/>
          </a:bodyPr>
          <a:lstStyle/>
          <a:p>
            <a:endParaRPr lang="en-US" altLang="ja-JP" sz="1200" dirty="0" smtClean="0">
              <a:solidFill>
                <a:schemeClr val="accent2"/>
              </a:solidFill>
            </a:endParaRPr>
          </a:p>
          <a:p>
            <a:pPr marL="171450" indent="-171450">
              <a:buFont typeface="Wingdings" panose="05000000000000000000" pitchFamily="2" charset="2"/>
              <a:buChar char="l"/>
            </a:pPr>
            <a:r>
              <a:rPr lang="ja-JP" altLang="en-US" sz="1200" dirty="0" smtClean="0">
                <a:solidFill>
                  <a:schemeClr val="accent2"/>
                </a:solidFill>
              </a:rPr>
              <a:t>他</a:t>
            </a:r>
            <a:r>
              <a:rPr lang="ja-JP" altLang="en-US" sz="1200" dirty="0">
                <a:solidFill>
                  <a:schemeClr val="accent2"/>
                </a:solidFill>
              </a:rPr>
              <a:t>の業務システムから抽出可能（想定も含む）なデータのうち</a:t>
            </a:r>
            <a:r>
              <a:rPr lang="ja-JP" altLang="en-US" sz="1200" dirty="0" smtClean="0">
                <a:solidFill>
                  <a:schemeClr val="accent2"/>
                </a:solidFill>
              </a:rPr>
              <a:t>、</a:t>
            </a:r>
            <a:r>
              <a:rPr lang="ja-JP" altLang="en-US" sz="1200" dirty="0">
                <a:solidFill>
                  <a:schemeClr val="accent2"/>
                </a:solidFill>
              </a:rPr>
              <a:t>住民</a:t>
            </a:r>
            <a:r>
              <a:rPr lang="ja-JP" altLang="en-US" sz="1200" dirty="0" smtClean="0">
                <a:solidFill>
                  <a:schemeClr val="accent2"/>
                </a:solidFill>
              </a:rPr>
              <a:t>の利便性</a:t>
            </a:r>
            <a:r>
              <a:rPr lang="ja-JP" altLang="en-US" sz="1200" dirty="0">
                <a:solidFill>
                  <a:schemeClr val="accent2"/>
                </a:solidFill>
              </a:rPr>
              <a:t>向上や経済活性化に資する</a:t>
            </a:r>
            <a:r>
              <a:rPr lang="ja-JP" altLang="en-US" sz="1200" dirty="0" smtClean="0">
                <a:solidFill>
                  <a:schemeClr val="accent2"/>
                </a:solidFill>
              </a:rPr>
              <a:t>と考えられるデータ項目について検討を行う。</a:t>
            </a:r>
            <a:endParaRPr lang="en-US" altLang="ja-JP" sz="1200" dirty="0" smtClean="0">
              <a:solidFill>
                <a:schemeClr val="accent2"/>
              </a:solidFill>
            </a:endParaRPr>
          </a:p>
        </p:txBody>
      </p:sp>
      <p:sp>
        <p:nvSpPr>
          <p:cNvPr id="12" name="テキスト ボックス 11"/>
          <p:cNvSpPr txBox="1"/>
          <p:nvPr/>
        </p:nvSpPr>
        <p:spPr>
          <a:xfrm>
            <a:off x="925037" y="3443803"/>
            <a:ext cx="1174899" cy="276999"/>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ja-JP" altLang="en-US" sz="1200" b="1" dirty="0" smtClean="0">
                <a:solidFill>
                  <a:schemeClr val="bg1"/>
                </a:solidFill>
              </a:rPr>
              <a:t>事務局提案</a:t>
            </a:r>
            <a:endParaRPr lang="en-US" altLang="ja-JP" sz="1200" b="1" dirty="0" smtClean="0">
              <a:solidFill>
                <a:schemeClr val="bg1"/>
              </a:solidFill>
            </a:endParaRPr>
          </a:p>
        </p:txBody>
      </p:sp>
    </p:spTree>
    <p:extLst>
      <p:ext uri="{BB962C8B-B14F-4D97-AF65-F5344CB8AC3E}">
        <p14:creationId xmlns:p14="http://schemas.microsoft.com/office/powerpoint/2010/main" val="2033500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j-ea"/>
              </a:rPr>
              <a:t>４</a:t>
            </a:r>
            <a:r>
              <a:rPr kumimoji="1" lang="ja-JP" altLang="en-US" sz="2000" dirty="0" smtClean="0">
                <a:latin typeface="+mj-ea"/>
              </a:rPr>
              <a:t>．統計データの最小単位での公開に関する会員からの意見</a:t>
            </a:r>
            <a:r>
              <a:rPr lang="ja-JP" altLang="en-US" sz="2000" dirty="0" smtClean="0">
                <a:latin typeface="+mj-ea"/>
              </a:rPr>
              <a:t>②</a:t>
            </a:r>
            <a:endParaRPr kumimoji="1" lang="ja-JP" altLang="en-US" sz="2000" dirty="0">
              <a:latin typeface="+mj-ea"/>
            </a:endParaRPr>
          </a:p>
        </p:txBody>
      </p:sp>
      <p:sp>
        <p:nvSpPr>
          <p:cNvPr id="4" name="スライド番号プレースホルダー 3"/>
          <p:cNvSpPr>
            <a:spLocks noGrp="1"/>
          </p:cNvSpPr>
          <p:nvPr>
            <p:ph type="sldNum" sz="quarter" idx="10"/>
          </p:nvPr>
        </p:nvSpPr>
        <p:spPr>
          <a:xfrm>
            <a:off x="3598863" y="6601933"/>
            <a:ext cx="1981200" cy="366713"/>
          </a:xfrm>
        </p:spPr>
        <p:txBody>
          <a:bodyPr/>
          <a:lstStyle/>
          <a:p>
            <a:pPr>
              <a:defRPr/>
            </a:pPr>
            <a:fld id="{5C489480-8482-4FE0-A015-CFEEA03935A6}" type="slidenum">
              <a:rPr lang="ja-JP" altLang="en-US" smtClean="0"/>
              <a:pPr>
                <a:defRPr/>
              </a:pPr>
              <a:t>8</a:t>
            </a:fld>
            <a:endParaRPr lang="ja-JP" altLang="en-US" dirty="0"/>
          </a:p>
        </p:txBody>
      </p:sp>
      <p:sp>
        <p:nvSpPr>
          <p:cNvPr id="6" name="テキスト ボックス 5"/>
          <p:cNvSpPr txBox="1"/>
          <p:nvPr/>
        </p:nvSpPr>
        <p:spPr>
          <a:xfrm>
            <a:off x="510362" y="1594877"/>
            <a:ext cx="8176438" cy="3416320"/>
          </a:xfrm>
          <a:prstGeom prst="rect">
            <a:avLst/>
          </a:prstGeom>
          <a:noFill/>
        </p:spPr>
        <p:txBody>
          <a:bodyPr wrap="square" rtlCol="0">
            <a:spAutoFit/>
          </a:bodyPr>
          <a:lstStyle/>
          <a:p>
            <a:pPr marL="285750" indent="-285750">
              <a:buFont typeface="Wingdings" panose="05000000000000000000" pitchFamily="2" charset="2"/>
              <a:buChar char="u"/>
            </a:pPr>
            <a:r>
              <a:rPr lang="ja-JP" altLang="en-US" sz="1200" u="sng" dirty="0">
                <a:latin typeface="+mn-ea"/>
              </a:rPr>
              <a:t>詳細データの非公開に関する</a:t>
            </a:r>
            <a:r>
              <a:rPr lang="ja-JP" altLang="en-US" sz="1200" u="sng" dirty="0" smtClean="0"/>
              <a:t>対応</a:t>
            </a: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endParaRPr lang="en-US" altLang="ja-JP" sz="1200" u="sng" dirty="0" smtClean="0"/>
          </a:p>
          <a:p>
            <a:endParaRPr lang="en-US" altLang="ja-JP" sz="1200" u="sng" dirty="0"/>
          </a:p>
          <a:p>
            <a:pPr marL="285750" indent="-285750">
              <a:buFont typeface="Wingdings" panose="05000000000000000000" pitchFamily="2" charset="2"/>
              <a:buChar char="u"/>
            </a:pPr>
            <a:endParaRPr lang="en-US" altLang="ja-JP" sz="1200" u="sng" dirty="0" smtClean="0"/>
          </a:p>
          <a:p>
            <a:pPr marL="627063" indent="-180975">
              <a:buFont typeface="Arial" panose="020B0604020202020204" pitchFamily="34" charset="0"/>
              <a:buChar char="•"/>
            </a:pPr>
            <a:endParaRPr lang="en-US" altLang="ja-JP" sz="1200" dirty="0" smtClean="0"/>
          </a:p>
          <a:p>
            <a:pPr marL="627063" indent="-180975">
              <a:buFont typeface="Arial" panose="020B0604020202020204" pitchFamily="34" charset="0"/>
              <a:buChar char="•"/>
            </a:pPr>
            <a:endParaRPr lang="en-US" altLang="ja-JP" sz="1200" dirty="0" smtClean="0"/>
          </a:p>
        </p:txBody>
      </p:sp>
      <p:sp>
        <p:nvSpPr>
          <p:cNvPr id="9" name="メモ 8"/>
          <p:cNvSpPr/>
          <p:nvPr/>
        </p:nvSpPr>
        <p:spPr bwMode="auto">
          <a:xfrm>
            <a:off x="691116" y="842198"/>
            <a:ext cx="7846828" cy="646360"/>
          </a:xfrm>
          <a:prstGeom prst="foldedCorner">
            <a:avLst/>
          </a:prstGeom>
          <a:solidFill>
            <a:schemeClr val="accent1">
              <a:lumMod val="20000"/>
              <a:lumOff val="80000"/>
            </a:schemeClr>
          </a:solidFill>
          <a:ln w="19050" cap="flat" cmpd="sng" algn="ctr">
            <a:solidFill>
              <a:schemeClr val="accent1"/>
            </a:solidFill>
            <a:prstDash val="solid"/>
            <a:round/>
            <a:headEnd type="none" w="med" len="med"/>
            <a:tailEnd type="none" w="med" len="med"/>
          </a:ln>
          <a:effectLst/>
        </p:spPr>
        <p:txBody>
          <a:bodyPr vert="horz" wrap="square" lIns="72000" tIns="72000" rIns="72000" bIns="72000" numCol="1" rtlCol="0" anchor="t" anchorCtr="0" compatLnSpc="1">
            <a:prstTxWarp prst="textNoShape">
              <a:avLst/>
            </a:prstTxWarp>
          </a:bodyPr>
          <a:lstStyle/>
          <a:p>
            <a:pPr marL="285750" indent="-285750" fontAlgn="b">
              <a:buClr>
                <a:schemeClr val="tx2">
                  <a:lumMod val="75000"/>
                </a:schemeClr>
              </a:buClr>
              <a:buFont typeface="Wingdings" pitchFamily="2" charset="2"/>
              <a:buChar char="n"/>
            </a:pPr>
            <a:r>
              <a:rPr lang="ja-JP" altLang="en-US" sz="1400" dirty="0" smtClean="0">
                <a:latin typeface="ＭＳ Ｐゴシック" charset="-128"/>
              </a:rPr>
              <a:t>法的な対応については、会員自治体内でも現状の対応や考え方も分かれており、各自治体で容易にオープンデータ化に取り組めるよう方針を検討する必要がある。</a:t>
            </a:r>
            <a:endParaRPr lang="en-US" altLang="ja-JP" sz="1400" dirty="0">
              <a:latin typeface="ＭＳ Ｐゴシック"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033390741"/>
              </p:ext>
            </p:extLst>
          </p:nvPr>
        </p:nvGraphicFramePr>
        <p:xfrm>
          <a:off x="935666" y="1914912"/>
          <a:ext cx="7602278" cy="1828800"/>
        </p:xfrm>
        <a:graphic>
          <a:graphicData uri="http://schemas.openxmlformats.org/drawingml/2006/table">
            <a:tbl>
              <a:tblPr firstCol="1">
                <a:tableStyleId>{E8B1032C-EA38-4F05-BA0D-38AFFFC7BED3}</a:tableStyleId>
              </a:tblPr>
              <a:tblGrid>
                <a:gridCol w="1268521"/>
                <a:gridCol w="6333757"/>
              </a:tblGrid>
              <a:tr h="370840">
                <a:tc>
                  <a:txBody>
                    <a:bodyPr/>
                    <a:lstStyle/>
                    <a:p>
                      <a:r>
                        <a:rPr kumimoji="1" lang="ja-JP" altLang="en-US" sz="1200" dirty="0" smtClean="0">
                          <a:solidFill>
                            <a:schemeClr val="bg1"/>
                          </a:solidFill>
                        </a:rPr>
                        <a:t>表示していない自治体</a:t>
                      </a:r>
                      <a:endParaRPr kumimoji="1" lang="ja-JP" altLang="en-US" sz="1200" dirty="0">
                        <a:solidFill>
                          <a:schemeClr val="bg1"/>
                        </a:solidFill>
                      </a:endParaRPr>
                    </a:p>
                  </a:txBody>
                  <a:tcPr>
                    <a:solidFill>
                      <a:schemeClr val="accent6">
                        <a:lumMod val="60000"/>
                        <a:lumOff val="40000"/>
                      </a:schemeClr>
                    </a:solidFill>
                  </a:tcPr>
                </a:tc>
                <a:tc>
                  <a:txBody>
                    <a:bodyPr/>
                    <a:lstStyle/>
                    <a:p>
                      <a:pPr marL="180975" marR="0" lvl="0" indent="-180975"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現在公開している人口データ（町丁名毎、５歳間隔）については、</a:t>
                      </a:r>
                      <a:r>
                        <a:rPr kumimoji="1" lang="ja-JP" altLang="en-US" sz="1200" b="1" i="0" u="none" strike="noStrike" kern="1200" cap="none" spc="0" normalizeH="0" baseline="0" noProof="0" dirty="0" smtClean="0">
                          <a:ln>
                            <a:noFill/>
                          </a:ln>
                          <a:solidFill>
                            <a:srgbClr val="5C92B5"/>
                          </a:solidFill>
                          <a:effectLst/>
                          <a:uLnTx/>
                          <a:uFillTx/>
                          <a:latin typeface="Arial" charset="0"/>
                          <a:ea typeface="ＭＳ Ｐゴシック" charset="-128"/>
                        </a:rPr>
                        <a:t>世帯が特定されるのを防ぐため</a:t>
                      </a: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、町丁字の世帯数が３世帯以下の場合は、</a:t>
                      </a:r>
                      <a:r>
                        <a:rPr kumimoji="1" lang="ja-JP" altLang="en-US" sz="1200" b="1" i="0" u="sng" strike="noStrike" kern="1200" cap="none" spc="0" normalizeH="0" baseline="0" noProof="0" dirty="0" smtClean="0">
                          <a:ln>
                            <a:noFill/>
                          </a:ln>
                          <a:solidFill>
                            <a:srgbClr val="5C92B5"/>
                          </a:solidFill>
                          <a:effectLst/>
                          <a:uLnTx/>
                          <a:uFillTx/>
                          <a:latin typeface="Arial" charset="0"/>
                          <a:ea typeface="ＭＳ Ｐゴシック" charset="-128"/>
                        </a:rPr>
                        <a:t>情報を非表示にしている</a:t>
                      </a: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a:t>
                      </a:r>
                      <a:r>
                        <a:rPr kumimoji="1" lang="en-US" altLang="ja-JP" sz="1200" b="0" i="0" u="none" strike="noStrike" kern="1200" cap="none" spc="0" normalizeH="0" baseline="0" noProof="0" dirty="0" smtClean="0">
                          <a:ln>
                            <a:noFill/>
                          </a:ln>
                          <a:solidFill>
                            <a:prstClr val="black"/>
                          </a:solidFill>
                          <a:effectLst/>
                          <a:uLnTx/>
                          <a:uFillTx/>
                          <a:latin typeface="Arial" charset="0"/>
                          <a:ea typeface="ＭＳ Ｐゴシック" charset="-128"/>
                        </a:rPr>
                        <a:t>※</a:t>
                      </a: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区毎の集計値から逆算できる場合は、非表示とする世帯数上限を拡大する場合もある。）</a:t>
                      </a:r>
                      <a:endParaRPr kumimoji="1" lang="en-US" altLang="ja-JP" sz="1200" b="0" i="0" u="none" strike="noStrike" kern="1200" cap="none" spc="0" normalizeH="0" baseline="0" noProof="0" dirty="0" smtClean="0">
                        <a:ln>
                          <a:noFill/>
                        </a:ln>
                        <a:solidFill>
                          <a:prstClr val="black"/>
                        </a:solidFill>
                        <a:effectLst/>
                        <a:uLnTx/>
                        <a:uFillTx/>
                        <a:latin typeface="Arial" charset="0"/>
                        <a:ea typeface="ＭＳ Ｐゴシック" charset="-128"/>
                      </a:endParaRPr>
                    </a:p>
                    <a:p>
                      <a:pPr marL="180975" marR="0" lvl="0" indent="-180975"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1" lang="ja-JP" altLang="en-US" sz="1200" b="1" i="0" u="sng" strike="noStrike" kern="1200" cap="none" spc="0" normalizeH="0" baseline="0" noProof="0" dirty="0" smtClean="0">
                          <a:ln>
                            <a:noFill/>
                          </a:ln>
                          <a:solidFill>
                            <a:srgbClr val="5C92B5"/>
                          </a:solidFill>
                          <a:effectLst/>
                          <a:uLnTx/>
                          <a:uFillTx/>
                          <a:latin typeface="Arial" charset="0"/>
                          <a:ea typeface="ＭＳ Ｐゴシック" charset="-128"/>
                        </a:rPr>
                        <a:t>総務省統計局の小地域集計結果の秘匿方法にならい</a:t>
                      </a: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、プライバシーに配慮するため、町丁・字単位で、男または女の人口いずれかが９人以下の場合、その町丁・字の表は</a:t>
                      </a:r>
                      <a:r>
                        <a:rPr kumimoji="1" lang="ja-JP" altLang="en-US" sz="1200" b="1" i="0" u="none" strike="noStrike" kern="1200" cap="none" spc="0" normalizeH="0" baseline="0" noProof="0" dirty="0" smtClean="0">
                          <a:ln>
                            <a:noFill/>
                          </a:ln>
                          <a:solidFill>
                            <a:srgbClr val="5C92B5"/>
                          </a:solidFill>
                          <a:effectLst/>
                          <a:uLnTx/>
                          <a:uFillTx/>
                          <a:latin typeface="Arial" charset="0"/>
                          <a:ea typeface="ＭＳ Ｐゴシック" charset="-128"/>
                        </a:rPr>
                        <a:t>秘諾している</a:t>
                      </a: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a:t>
                      </a:r>
                      <a:endParaRPr kumimoji="1" lang="en-US" altLang="ja-JP" sz="1200" b="0" i="0" u="none" strike="noStrike" kern="1200" cap="none" spc="0" normalizeH="0" baseline="0" noProof="0" dirty="0" smtClean="0">
                        <a:ln>
                          <a:noFill/>
                        </a:ln>
                        <a:solidFill>
                          <a:prstClr val="black"/>
                        </a:solidFill>
                        <a:effectLst/>
                        <a:uLnTx/>
                        <a:uFillTx/>
                        <a:latin typeface="Arial" charset="0"/>
                        <a:ea typeface="ＭＳ Ｐゴシック" charset="-128"/>
                      </a:endParaRPr>
                    </a:p>
                    <a:p>
                      <a:pPr marL="180975" marR="0" lvl="0" indent="-180975"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どこまでの情報を秘匿すれば、プライバシーが保護されるかは、データ項目の性質にも係わってくるため、関係部署との個別調整が必要になる。</a:t>
                      </a:r>
                    </a:p>
                  </a:txBody>
                  <a:tcPr/>
                </a:tc>
              </a:tr>
              <a:tr h="370840">
                <a:tc>
                  <a:txBody>
                    <a:bodyPr/>
                    <a:lstStyle/>
                    <a:p>
                      <a:r>
                        <a:rPr kumimoji="1" lang="ja-JP" altLang="en-US" sz="1200" dirty="0" smtClean="0">
                          <a:solidFill>
                            <a:schemeClr val="bg1"/>
                          </a:solidFill>
                        </a:rPr>
                        <a:t>表示している</a:t>
                      </a:r>
                      <a:endParaRPr kumimoji="1" lang="en-US" altLang="ja-JP" sz="1200" dirty="0" smtClean="0">
                        <a:solidFill>
                          <a:schemeClr val="bg1"/>
                        </a:solidFill>
                      </a:endParaRPr>
                    </a:p>
                    <a:p>
                      <a:r>
                        <a:rPr kumimoji="1" lang="ja-JP" altLang="en-US" sz="1200" dirty="0" smtClean="0">
                          <a:solidFill>
                            <a:schemeClr val="bg1"/>
                          </a:solidFill>
                        </a:rPr>
                        <a:t>自治体</a:t>
                      </a:r>
                      <a:endParaRPr kumimoji="1" lang="ja-JP" altLang="en-US" sz="1200" dirty="0">
                        <a:solidFill>
                          <a:schemeClr val="bg1"/>
                        </a:solidFill>
                      </a:endParaRPr>
                    </a:p>
                  </a:txBody>
                  <a:tcPr>
                    <a:solidFill>
                      <a:schemeClr val="accent6">
                        <a:lumMod val="60000"/>
                        <a:lumOff val="40000"/>
                      </a:schemeClr>
                    </a:solidFill>
                  </a:tcPr>
                </a:tc>
                <a:tc>
                  <a:txBody>
                    <a:bodyPr/>
                    <a:lstStyle/>
                    <a:p>
                      <a:pPr marL="171450" indent="-171450">
                        <a:buFont typeface="Arial" panose="020B0604020202020204" pitchFamily="34" charset="0"/>
                        <a:buChar char="•"/>
                      </a:pPr>
                      <a:r>
                        <a:rPr kumimoji="1" lang="ja-JP" altLang="en-US" sz="1200" b="1" u="sng" dirty="0" smtClean="0">
                          <a:solidFill>
                            <a:schemeClr val="accent6"/>
                          </a:solidFill>
                        </a:rPr>
                        <a:t>秘匿すべき明確な根拠が不明確であるため</a:t>
                      </a:r>
                      <a:r>
                        <a:rPr kumimoji="1" lang="ja-JP" altLang="en-US" sz="1200" dirty="0" smtClean="0"/>
                        <a:t>、推計人口、住基ベースの町丁別人口など、秘匿項目を設けず公開している。</a:t>
                      </a:r>
                      <a:endParaRPr kumimoji="1" lang="ja-JP" altLang="en-US" sz="1200" dirty="0"/>
                    </a:p>
                  </a:txBody>
                  <a:tcPr/>
                </a:tc>
              </a:tr>
            </a:tbl>
          </a:graphicData>
        </a:graphic>
      </p:graphicFrame>
      <p:sp>
        <p:nvSpPr>
          <p:cNvPr id="7" name="テキスト ボックス 6"/>
          <p:cNvSpPr txBox="1"/>
          <p:nvPr/>
        </p:nvSpPr>
        <p:spPr>
          <a:xfrm>
            <a:off x="1347801" y="3870948"/>
            <a:ext cx="3074881" cy="261610"/>
          </a:xfrm>
          <a:prstGeom prst="rect">
            <a:avLst/>
          </a:prstGeom>
          <a:noFill/>
        </p:spPr>
        <p:txBody>
          <a:bodyPr wrap="none" rtlCol="0">
            <a:spAutoFit/>
          </a:bodyPr>
          <a:lstStyle/>
          <a:p>
            <a:r>
              <a:rPr lang="ja-JP" altLang="en-US" sz="1100" dirty="0" smtClean="0"/>
              <a:t>町</a:t>
            </a:r>
            <a:r>
              <a:rPr kumimoji="1" lang="ja-JP" altLang="en-US" sz="1100" dirty="0" smtClean="0"/>
              <a:t>丁字別のデータにおいて、非表示にしている例</a:t>
            </a:r>
            <a:endParaRPr kumimoji="1" lang="ja-JP" altLang="en-US" sz="11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153" y="4075408"/>
            <a:ext cx="3686175" cy="238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38700" y="4147983"/>
            <a:ext cx="3733800" cy="223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テキスト ボックス 13"/>
          <p:cNvSpPr txBox="1"/>
          <p:nvPr/>
        </p:nvSpPr>
        <p:spPr>
          <a:xfrm>
            <a:off x="5238692" y="3870948"/>
            <a:ext cx="2933815" cy="261610"/>
          </a:xfrm>
          <a:prstGeom prst="rect">
            <a:avLst/>
          </a:prstGeom>
          <a:noFill/>
        </p:spPr>
        <p:txBody>
          <a:bodyPr wrap="none" rtlCol="0">
            <a:spAutoFit/>
          </a:bodyPr>
          <a:lstStyle/>
          <a:p>
            <a:pPr algn="ctr"/>
            <a:r>
              <a:rPr lang="ja-JP" altLang="en-US" sz="1100" dirty="0" smtClean="0"/>
              <a:t>町</a:t>
            </a:r>
            <a:r>
              <a:rPr kumimoji="1" lang="ja-JP" altLang="en-US" sz="1100" dirty="0" smtClean="0"/>
              <a:t>丁字別のデータにおいて、表示にしている例</a:t>
            </a:r>
            <a:endParaRPr kumimoji="1" lang="ja-JP" altLang="en-US" sz="1100" dirty="0"/>
          </a:p>
        </p:txBody>
      </p:sp>
      <p:sp>
        <p:nvSpPr>
          <p:cNvPr id="8" name="正方形/長方形 7"/>
          <p:cNvSpPr/>
          <p:nvPr/>
        </p:nvSpPr>
        <p:spPr>
          <a:xfrm>
            <a:off x="8172507" y="5934075"/>
            <a:ext cx="399993" cy="228600"/>
          </a:xfrm>
          <a:prstGeom prst="rect">
            <a:avLst/>
          </a:prstGeom>
          <a:solidFill>
            <a:srgbClr val="FF9933">
              <a:alpha val="7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四角形吹き出し 9"/>
          <p:cNvSpPr/>
          <p:nvPr/>
        </p:nvSpPr>
        <p:spPr>
          <a:xfrm>
            <a:off x="6705600" y="5391149"/>
            <a:ext cx="1832344" cy="314325"/>
          </a:xfrm>
          <a:prstGeom prst="wedgeRectCallout">
            <a:avLst>
              <a:gd name="adj1" fmla="val 33229"/>
              <a:gd name="adj2" fmla="val 90678"/>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100" dirty="0" smtClean="0"/>
              <a:t>人数が「１」でも表示</a:t>
            </a:r>
            <a:endParaRPr kumimoji="1" lang="ja-JP" altLang="en-US" sz="1100" dirty="0"/>
          </a:p>
        </p:txBody>
      </p:sp>
    </p:spTree>
    <p:extLst>
      <p:ext uri="{BB962C8B-B14F-4D97-AF65-F5344CB8AC3E}">
        <p14:creationId xmlns:p14="http://schemas.microsoft.com/office/powerpoint/2010/main" val="6007535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15605</TotalTime>
  <Words>1657</Words>
  <Application>Microsoft Office PowerPoint</Application>
  <PresentationFormat>画面に合わせる (4:3)</PresentationFormat>
  <Paragraphs>263</Paragraphs>
  <Slides>13</Slides>
  <Notes>0</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アース</vt:lpstr>
      <vt:lpstr>PowerPoint プレゼンテーション</vt:lpstr>
      <vt:lpstr>１．自治体分科会検討事項</vt:lpstr>
      <vt:lpstr>１．自治体分科会検討事項</vt:lpstr>
      <vt:lpstr>２．自治体分科会会員自治体のデータ公開方法</vt:lpstr>
      <vt:lpstr>２．自治体分科会会員自治体のデータ公開方法（参考）①</vt:lpstr>
      <vt:lpstr>２．自治体分科会会員自治体のデータ公開方法（参考）②</vt:lpstr>
      <vt:lpstr>３．統計データの公開に関する法的な制限</vt:lpstr>
      <vt:lpstr>４．統計データの最小単位での公開に関する会員からの意見①</vt:lpstr>
      <vt:lpstr>４．統計データの最小単位での公開に関する会員からの意見②</vt:lpstr>
      <vt:lpstr>４．統計データの最小単位での公開に関する会員からの意見③</vt:lpstr>
      <vt:lpstr>（参考）会員アンケート結果</vt:lpstr>
      <vt:lpstr>（参考）会員アンケート結果</vt:lpstr>
      <vt:lpstr>（参考）会員アンケート結果</vt:lpstr>
    </vt:vector>
  </TitlesOfParts>
  <Company>SPU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データガバナンス</dc:title>
  <dc:creator>OpenData</dc:creator>
  <cp:lastModifiedBy>MRI</cp:lastModifiedBy>
  <cp:revision>611</cp:revision>
  <cp:lastPrinted>2013-10-16T14:50:43Z</cp:lastPrinted>
  <dcterms:created xsi:type="dcterms:W3CDTF">2012-11-30T13:43:40Z</dcterms:created>
  <dcterms:modified xsi:type="dcterms:W3CDTF">2014-03-18T01:53:32Z</dcterms:modified>
</cp:coreProperties>
</file>