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1"/>
  </p:notesMasterIdLst>
  <p:sldIdLst>
    <p:sldId id="416" r:id="rId2"/>
    <p:sldId id="501" r:id="rId3"/>
    <p:sldId id="512" r:id="rId4"/>
    <p:sldId id="514" r:id="rId5"/>
    <p:sldId id="515" r:id="rId6"/>
    <p:sldId id="510" r:id="rId7"/>
    <p:sldId id="486" r:id="rId8"/>
    <p:sldId id="511" r:id="rId9"/>
    <p:sldId id="516" r:id="rId10"/>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261A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3" autoAdjust="0"/>
    <p:restoredTop sz="92639" autoAdjust="0"/>
  </p:normalViewPr>
  <p:slideViewPr>
    <p:cSldViewPr snapToGrid="0">
      <p:cViewPr>
        <p:scale>
          <a:sx n="90" d="100"/>
          <a:sy n="90" d="100"/>
        </p:scale>
        <p:origin x="-108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2013/12/18</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r>
              <a:rPr lang="en-US" altLang="ja-JP" dirty="0" smtClean="0">
                <a:solidFill>
                  <a:schemeClr val="tx1"/>
                </a:solidFill>
                <a:latin typeface="+mj-ea"/>
                <a:ea typeface="+mj-ea"/>
              </a:rPr>
              <a:t>2013.12.19</a:t>
            </a:r>
          </a:p>
          <a:p>
            <a:pPr eaLnBrk="1" hangingPunct="1"/>
            <a:endParaRPr lang="en-US" altLang="ja-JP" dirty="0" smtClean="0">
              <a:solidFill>
                <a:schemeClr val="tx1"/>
              </a:solidFill>
              <a:latin typeface="+mj-ea"/>
              <a:ea typeface="+mj-ea"/>
            </a:endParaRPr>
          </a:p>
          <a:p>
            <a:pPr eaLnBrk="1" hangingPunct="1"/>
            <a:r>
              <a:rPr lang="ja-JP" altLang="en-US" sz="1800" dirty="0" smtClean="0">
                <a:solidFill>
                  <a:schemeClr val="tx1"/>
                </a:solidFill>
                <a:latin typeface="+mj-ea"/>
                <a:ea typeface="+mj-ea"/>
              </a:rPr>
              <a:t>オープンデータ流通推進コンソーシアム 事務局</a:t>
            </a:r>
            <a:endParaRPr lang="en-US" altLang="ja-JP" sz="1800" dirty="0">
              <a:solidFill>
                <a:schemeClr val="tx1"/>
              </a:solidFill>
              <a:latin typeface="+mj-ea"/>
              <a:ea typeface="+mj-ea"/>
            </a:endParaRPr>
          </a:p>
        </p:txBody>
      </p:sp>
      <p:sp>
        <p:nvSpPr>
          <p:cNvPr id="5" name="タイトル 1"/>
          <p:cNvSpPr txBox="1">
            <a:spLocks/>
          </p:cNvSpPr>
          <p:nvPr/>
        </p:nvSpPr>
        <p:spPr bwMode="auto">
          <a:xfrm>
            <a:off x="1066062" y="1828800"/>
            <a:ext cx="7689231"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a:latin typeface="+mj-ea"/>
              </a:rPr>
              <a:t>府省ホームページの</a:t>
            </a:r>
            <a:r>
              <a:rPr lang="ja-JP" altLang="en-US" sz="2800" dirty="0" smtClean="0">
                <a:latin typeface="+mj-ea"/>
              </a:rPr>
              <a:t>利用ルール見直し案検討に</a:t>
            </a:r>
            <a:endParaRPr lang="en-US" altLang="ja-JP" sz="2800" dirty="0" smtClean="0">
              <a:latin typeface="+mj-ea"/>
            </a:endParaRPr>
          </a:p>
          <a:p>
            <a:pPr fontAlgn="auto">
              <a:spcAft>
                <a:spcPts val="0"/>
              </a:spcAft>
              <a:defRPr/>
            </a:pPr>
            <a:r>
              <a:rPr lang="ja-JP" altLang="en-US" sz="2800" dirty="0" smtClean="0">
                <a:latin typeface="+mj-ea"/>
              </a:rPr>
              <a:t>向けたヒアリング結果と基本的考え方（案）</a:t>
            </a:r>
            <a:endParaRPr lang="en-US" altLang="ja-JP" sz="2800" dirty="0" smtClean="0">
              <a:latin typeface="+mj-ea"/>
            </a:endParaRPr>
          </a:p>
        </p:txBody>
      </p:sp>
      <p:sp>
        <p:nvSpPr>
          <p:cNvPr id="2" name="テキスト ボックス 1"/>
          <p:cNvSpPr txBox="1"/>
          <p:nvPr/>
        </p:nvSpPr>
        <p:spPr>
          <a:xfrm>
            <a:off x="7921256" y="138221"/>
            <a:ext cx="857927" cy="276999"/>
          </a:xfrm>
          <a:prstGeom prst="rect">
            <a:avLst/>
          </a:prstGeom>
          <a:noFill/>
          <a:ln>
            <a:solidFill>
              <a:schemeClr val="tx1"/>
            </a:solidFill>
          </a:ln>
        </p:spPr>
        <p:txBody>
          <a:bodyPr wrap="none" rtlCol="0">
            <a:spAutoFit/>
          </a:bodyPr>
          <a:lstStyle/>
          <a:p>
            <a:r>
              <a:rPr lang="ja-JP" altLang="en-US" sz="1200" dirty="0" smtClean="0"/>
              <a:t>資料１－３</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sp>
        <p:nvSpPr>
          <p:cNvPr id="13" name="コンテンツ プレースホルダー 1"/>
          <p:cNvSpPr txBox="1">
            <a:spLocks/>
          </p:cNvSpPr>
          <p:nvPr/>
        </p:nvSpPr>
        <p:spPr>
          <a:xfrm>
            <a:off x="637953" y="1026367"/>
            <a:ext cx="8399720" cy="3503103"/>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spcBef>
                <a:spcPts val="300"/>
              </a:spcBef>
              <a:buNone/>
            </a:pPr>
            <a:r>
              <a:rPr lang="ja-JP" altLang="en-US" sz="1800" dirty="0" smtClean="0"/>
              <a:t>１</a:t>
            </a:r>
            <a:r>
              <a:rPr lang="ja-JP" altLang="en-US" sz="1800" dirty="0"/>
              <a:t>．関係府省の懸念事項の整理と対応の</a:t>
            </a:r>
            <a:r>
              <a:rPr lang="ja-JP" altLang="en-US" sz="1800" dirty="0" smtClean="0"/>
              <a:t>考え方</a:t>
            </a:r>
            <a:r>
              <a:rPr lang="en-US" altLang="ja-JP" sz="1800" dirty="0" smtClean="0"/>
              <a:t>	</a:t>
            </a:r>
            <a:r>
              <a:rPr lang="ja-JP" altLang="en-US" sz="1800" dirty="0" smtClean="0"/>
              <a:t>・・・</a:t>
            </a:r>
            <a:r>
              <a:rPr lang="ja-JP" altLang="en-US" sz="1800" dirty="0"/>
              <a:t>・・</a:t>
            </a:r>
            <a:r>
              <a:rPr lang="ja-JP" altLang="en-US" sz="1800" dirty="0" smtClean="0"/>
              <a:t>・ </a:t>
            </a:r>
            <a:r>
              <a:rPr lang="en-US" altLang="ja-JP" sz="1800" dirty="0" smtClean="0"/>
              <a:t>	</a:t>
            </a:r>
            <a:r>
              <a:rPr lang="ja-JP" altLang="en-US" sz="1800" dirty="0" smtClean="0"/>
              <a:t> </a:t>
            </a:r>
            <a:r>
              <a:rPr lang="en-US" altLang="ja-JP" sz="1800" dirty="0" smtClean="0"/>
              <a:t>2</a:t>
            </a:r>
          </a:p>
          <a:p>
            <a:pPr marL="342900" indent="-342900">
              <a:spcBef>
                <a:spcPts val="300"/>
              </a:spcBef>
              <a:buFont typeface="+mj-lt"/>
              <a:buAutoNum type="arabicPeriod"/>
            </a:pPr>
            <a:endParaRPr lang="en-US" altLang="ja-JP" sz="1800" dirty="0"/>
          </a:p>
          <a:p>
            <a:pPr marL="0" indent="0">
              <a:spcBef>
                <a:spcPts val="300"/>
              </a:spcBef>
              <a:buNone/>
            </a:pPr>
            <a:r>
              <a:rPr lang="ja-JP" altLang="en-US" sz="1800" dirty="0" smtClean="0"/>
              <a:t>２．利用ルール案の構成</a:t>
            </a:r>
            <a:r>
              <a:rPr lang="en-US" altLang="ja-JP" sz="1800" dirty="0"/>
              <a:t>	</a:t>
            </a:r>
            <a:r>
              <a:rPr lang="en-US" altLang="ja-JP" sz="1800" dirty="0" smtClean="0"/>
              <a:t>		</a:t>
            </a:r>
            <a:r>
              <a:rPr lang="ja-JP" altLang="en-US" sz="1800" dirty="0" smtClean="0"/>
              <a:t>・</a:t>
            </a:r>
            <a:r>
              <a:rPr lang="ja-JP" altLang="en-US" sz="1800" dirty="0"/>
              <a:t>・・・・・・・・・・・・</a:t>
            </a:r>
            <a:r>
              <a:rPr lang="ja-JP" altLang="en-US" sz="1800" dirty="0" smtClean="0"/>
              <a:t>・ </a:t>
            </a:r>
            <a:r>
              <a:rPr lang="en-US" altLang="ja-JP" sz="1800" dirty="0"/>
              <a:t>	</a:t>
            </a:r>
            <a:r>
              <a:rPr lang="en-US" altLang="ja-JP" sz="1800" dirty="0" smtClean="0"/>
              <a:t> 5</a:t>
            </a:r>
            <a:endParaRPr lang="en-US" altLang="ja-JP" sz="1800" dirty="0"/>
          </a:p>
          <a:p>
            <a:pPr marL="342900" indent="-342900">
              <a:spcBef>
                <a:spcPts val="300"/>
              </a:spcBef>
              <a:buFont typeface="+mj-lt"/>
              <a:buAutoNum type="arabicPeriod"/>
            </a:pPr>
            <a:endParaRPr lang="en-US" altLang="ja-JP" sz="1800" dirty="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目次</a:t>
            </a:r>
            <a:endParaRPr kumimoji="1" lang="ja-JP" altLang="en-US" sz="2000" dirty="0">
              <a:latin typeface="+mj-ea"/>
            </a:endParaRPr>
          </a:p>
        </p:txBody>
      </p:sp>
    </p:spTree>
    <p:extLst>
      <p:ext uri="{BB962C8B-B14F-4D97-AF65-F5344CB8AC3E}">
        <p14:creationId xmlns:p14="http://schemas.microsoft.com/office/powerpoint/2010/main" val="3776205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274518549"/>
              </p:ext>
            </p:extLst>
          </p:nvPr>
        </p:nvGraphicFramePr>
        <p:xfrm>
          <a:off x="520995" y="1246846"/>
          <a:ext cx="8304028" cy="4663440"/>
        </p:xfrm>
        <a:graphic>
          <a:graphicData uri="http://schemas.openxmlformats.org/drawingml/2006/table">
            <a:tbl>
              <a:tblPr firstRow="1" bandRow="1">
                <a:tableStyleId>{5C22544A-7EE6-4342-B048-85BDC9FD1C3A}</a:tableStyleId>
              </a:tblPr>
              <a:tblGrid>
                <a:gridCol w="1212112"/>
                <a:gridCol w="2541181"/>
                <a:gridCol w="3274828"/>
                <a:gridCol w="1275907"/>
              </a:tblGrid>
              <a:tr h="284242">
                <a:tc>
                  <a:txBody>
                    <a:bodyPr/>
                    <a:lstStyle/>
                    <a:p>
                      <a:r>
                        <a:rPr kumimoji="1" lang="ja-JP" altLang="en-US" sz="1200" dirty="0" smtClean="0"/>
                        <a:t>懸念事項</a:t>
                      </a:r>
                      <a:endParaRPr kumimoji="1" lang="ja-JP" altLang="en-US" sz="1200" dirty="0"/>
                    </a:p>
                  </a:txBody>
                  <a:tcPr anchor="ctr"/>
                </a:tc>
                <a:tc>
                  <a:txBody>
                    <a:bodyPr/>
                    <a:lstStyle/>
                    <a:p>
                      <a:r>
                        <a:rPr kumimoji="1" lang="ja-JP" altLang="en-US" sz="1200" dirty="0" smtClean="0"/>
                        <a:t>詳細</a:t>
                      </a:r>
                      <a:endParaRPr kumimoji="1" lang="ja-JP" altLang="en-US" sz="1200" dirty="0"/>
                    </a:p>
                  </a:txBody>
                  <a:tcPr anchor="ctr"/>
                </a:tc>
                <a:tc>
                  <a:txBody>
                    <a:bodyPr/>
                    <a:lstStyle/>
                    <a:p>
                      <a:r>
                        <a:rPr kumimoji="1" lang="ja-JP" altLang="en-US" sz="1200" dirty="0" smtClean="0"/>
                        <a:t>利用ルール案での対応（案）</a:t>
                      </a:r>
                      <a:endParaRPr kumimoji="1" lang="en-US" altLang="ja-JP" sz="1200" dirty="0" smtClean="0"/>
                    </a:p>
                  </a:txBody>
                  <a:tcPr anchor="ctr"/>
                </a:tc>
                <a:tc>
                  <a:txBody>
                    <a:bodyPr/>
                    <a:lstStyle/>
                    <a:p>
                      <a:r>
                        <a:rPr kumimoji="1" lang="ja-JP" altLang="en-US" sz="1200" dirty="0" smtClean="0"/>
                        <a:t>利用ルールの</a:t>
                      </a:r>
                      <a:endParaRPr kumimoji="1" lang="en-US" altLang="ja-JP" sz="1200" dirty="0" smtClean="0"/>
                    </a:p>
                    <a:p>
                      <a:r>
                        <a:rPr kumimoji="1" lang="ja-JP" altLang="en-US" sz="1200" dirty="0" smtClean="0"/>
                        <a:t>関連部分</a:t>
                      </a:r>
                      <a:endParaRPr kumimoji="1" lang="en-US" altLang="ja-JP" sz="1200" dirty="0" smtClean="0"/>
                    </a:p>
                  </a:txBody>
                  <a:tcPr anchor="ctr"/>
                </a:tc>
              </a:tr>
              <a:tr h="720177">
                <a:tc>
                  <a:txBody>
                    <a:bodyPr/>
                    <a:lstStyle/>
                    <a:p>
                      <a:r>
                        <a:rPr kumimoji="1" lang="en-US" altLang="ja-JP" sz="1200" dirty="0" smtClean="0"/>
                        <a:t>CC-BY</a:t>
                      </a:r>
                      <a:r>
                        <a:rPr kumimoji="1" lang="ja-JP" altLang="en-US" sz="1200" dirty="0" smtClean="0"/>
                        <a:t>以外のライセンス（</a:t>
                      </a:r>
                      <a:r>
                        <a:rPr kumimoji="1" lang="en-US" altLang="ja-JP" sz="1200" dirty="0" smtClean="0"/>
                        <a:t>CC-BY-ND</a:t>
                      </a:r>
                      <a:r>
                        <a:rPr kumimoji="1" lang="ja-JP" altLang="en-US" sz="1200" dirty="0" smtClean="0"/>
                        <a:t>など）を認めるべき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例えば各国の要人が写った写真を勝手に改変されると、外交問題や名誉毀損に発展する恐れがある。</a:t>
                      </a:r>
                      <a:endParaRPr kumimoji="1" lang="en-US" altLang="ja-JP" sz="1200" dirty="0" smtClean="0"/>
                    </a:p>
                    <a:p>
                      <a:pPr marL="285750" indent="-285750">
                        <a:buFont typeface="Arial" panose="020B0604020202020204" pitchFamily="34" charset="0"/>
                        <a:buChar char="•"/>
                      </a:pPr>
                      <a:r>
                        <a:rPr kumimoji="1" lang="ja-JP" altLang="en-US" sz="1200" dirty="0" smtClean="0"/>
                        <a:t>二次利用不可な情報を公開しなくなり、かえって情報公開が後退する恐れがある。</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自由に二次利用できないものを明確に記載する。</a:t>
                      </a:r>
                      <a:endParaRPr kumimoji="1" lang="en-US" altLang="ja-JP" sz="1200" dirty="0" smtClean="0"/>
                    </a:p>
                    <a:p>
                      <a:pPr marL="285750" indent="-285750">
                        <a:buFont typeface="Arial" panose="020B0604020202020204" pitchFamily="34" charset="0"/>
                        <a:buChar char="•"/>
                      </a:pPr>
                      <a:r>
                        <a:rPr kumimoji="1" lang="ja-JP" altLang="en-US" sz="1200" dirty="0" smtClean="0"/>
                        <a:t>第三者が権利を保有しているものなど一般的なものと、個別法による制限など府省固有のものに分けて記載。</a:t>
                      </a:r>
                      <a:endParaRPr kumimoji="1" lang="en-US" altLang="ja-JP" sz="1200" dirty="0" smtClean="0"/>
                    </a:p>
                    <a:p>
                      <a:pPr marL="285750" indent="-285750">
                        <a:buFont typeface="Arial" panose="020B0604020202020204" pitchFamily="34" charset="0"/>
                        <a:buChar char="•"/>
                      </a:pPr>
                      <a:r>
                        <a:rPr kumimoji="1" lang="ja-JP" altLang="en-US" sz="1200" dirty="0" smtClean="0"/>
                        <a:t>適用を除外するものについては理由を明記の上、分けて記載。</a:t>
                      </a:r>
                      <a:endParaRPr kumimoji="1" lang="en-US" altLang="ja-JP" sz="1200" dirty="0" smtClean="0"/>
                    </a:p>
                  </a:txBody>
                  <a:tcPr anchor="ctr"/>
                </a:tc>
                <a:tc>
                  <a:txBody>
                    <a:bodyPr/>
                    <a:lstStyle/>
                    <a:p>
                      <a:pPr marL="0" indent="0">
                        <a:buFont typeface="Arial" panose="020B0604020202020204" pitchFamily="34" charset="0"/>
                        <a:buNone/>
                      </a:pPr>
                      <a:r>
                        <a:rPr kumimoji="1" lang="en-US" altLang="ja-JP" sz="1200" dirty="0" smtClean="0"/>
                        <a:t>CC-BY</a:t>
                      </a:r>
                      <a:r>
                        <a:rPr kumimoji="1" lang="ja-JP" altLang="en-US" sz="1200" dirty="0" smtClean="0"/>
                        <a:t>について</a:t>
                      </a:r>
                      <a:endParaRPr kumimoji="1" lang="en-US" altLang="ja-JP" sz="1200" dirty="0" smtClean="0"/>
                    </a:p>
                    <a:p>
                      <a:pPr marL="0" indent="0">
                        <a:buFont typeface="Arial" panose="020B0604020202020204" pitchFamily="34" charset="0"/>
                        <a:buNone/>
                      </a:pPr>
                      <a:r>
                        <a:rPr kumimoji="1" lang="ja-JP" altLang="en-US" sz="1200" dirty="0" smtClean="0"/>
                        <a:t>→　１）</a:t>
                      </a:r>
                      <a:endParaRPr kumimoji="1" lang="en-US" altLang="ja-JP" sz="1200" dirty="0" smtClean="0"/>
                    </a:p>
                    <a:p>
                      <a:pPr marL="0" indent="0">
                        <a:buFont typeface="Arial" panose="020B0604020202020204" pitchFamily="34" charset="0"/>
                        <a:buNone/>
                      </a:pPr>
                      <a:r>
                        <a:rPr kumimoji="1" lang="ja-JP" altLang="en-US" sz="1200" dirty="0" smtClean="0"/>
                        <a:t>適用除外について　→　３）</a:t>
                      </a:r>
                      <a:endParaRPr kumimoji="1" lang="en-US" altLang="ja-JP" sz="1200" dirty="0" smtClean="0"/>
                    </a:p>
                    <a:p>
                      <a:pPr marL="0" indent="0">
                        <a:buFont typeface="Arial" panose="020B0604020202020204" pitchFamily="34" charset="0"/>
                        <a:buNone/>
                      </a:pPr>
                      <a:r>
                        <a:rPr kumimoji="1" lang="ja-JP" altLang="en-US" sz="1200" dirty="0" smtClean="0"/>
                        <a:t>第三者の保有する権利について</a:t>
                      </a:r>
                      <a:endParaRPr kumimoji="1" lang="en-US" altLang="ja-JP" sz="1200" dirty="0" smtClean="0"/>
                    </a:p>
                    <a:p>
                      <a:pPr marL="0" indent="0">
                        <a:buFont typeface="Arial" panose="020B0604020202020204" pitchFamily="34" charset="0"/>
                        <a:buNone/>
                      </a:pPr>
                      <a:r>
                        <a:rPr kumimoji="1" lang="ja-JP" altLang="en-US" sz="1200" dirty="0" smtClean="0"/>
                        <a:t>→　４）</a:t>
                      </a:r>
                      <a:endParaRPr kumimoji="1" lang="en-US" altLang="ja-JP" sz="1200" dirty="0" smtClean="0"/>
                    </a:p>
                  </a:txBody>
                  <a:tcPr anchor="ctr"/>
                </a:tc>
              </a:tr>
              <a:tr h="985991">
                <a:tc>
                  <a:txBody>
                    <a:bodyPr/>
                    <a:lstStyle/>
                    <a:p>
                      <a:r>
                        <a:rPr kumimoji="1" lang="ja-JP" altLang="en-US" sz="1200" dirty="0" smtClean="0"/>
                        <a:t>利用ルールを各府省でアレンジできるようにすべき</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内閣官房の利用ルール案をベースに、各府省が自由にアレンジできるようにすべき。</a:t>
                      </a:r>
                      <a:endParaRPr kumimoji="1" lang="en-US" altLang="ja-JP" sz="1200" dirty="0" smtClean="0"/>
                    </a:p>
                    <a:p>
                      <a:pPr marL="285750" indent="-285750">
                        <a:buFont typeface="Arial" panose="020B0604020202020204" pitchFamily="34" charset="0"/>
                        <a:buChar char="•"/>
                      </a:pPr>
                      <a:r>
                        <a:rPr kumimoji="1" lang="ja-JP" altLang="en-US" sz="1200" dirty="0" smtClean="0"/>
                        <a:t>ホームページ全体でなく、ページやコンテンツごとに利用ルールを設定・表示できるようにすべき。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利用ルールは統一する。</a:t>
                      </a:r>
                      <a:endParaRPr kumimoji="1" lang="en-US" altLang="ja-JP" sz="1200" dirty="0" smtClean="0"/>
                    </a:p>
                    <a:p>
                      <a:pPr marL="285750" indent="-285750">
                        <a:buFont typeface="Arial" panose="020B0604020202020204" pitchFamily="34" charset="0"/>
                        <a:buChar char="•"/>
                      </a:pPr>
                      <a:r>
                        <a:rPr kumimoji="1" lang="ja-JP" altLang="en-US" sz="1200" dirty="0" smtClean="0"/>
                        <a:t>個別法など、個々の制約がある場合は各府省が独自に記載できるようにする。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利用ルールについて</a:t>
                      </a:r>
                      <a:endParaRPr kumimoji="1" lang="en-US" altLang="ja-JP" sz="1200" dirty="0" smtClean="0"/>
                    </a:p>
                    <a:p>
                      <a:pPr marL="0" indent="0">
                        <a:buFont typeface="Arial" panose="020B0604020202020204" pitchFamily="34" charset="0"/>
                        <a:buNone/>
                      </a:pPr>
                      <a:r>
                        <a:rPr kumimoji="1" lang="ja-JP" altLang="en-US" sz="1200" dirty="0" smtClean="0"/>
                        <a:t>→　１）</a:t>
                      </a:r>
                      <a:endParaRPr kumimoji="1" lang="en-US" altLang="ja-JP" sz="1200" dirty="0" smtClean="0"/>
                    </a:p>
                    <a:p>
                      <a:pPr marL="0" indent="0">
                        <a:buFont typeface="Arial" panose="020B0604020202020204" pitchFamily="34" charset="0"/>
                        <a:buNone/>
                      </a:pPr>
                      <a:r>
                        <a:rPr kumimoji="1" lang="ja-JP" altLang="en-US" sz="1200" dirty="0" smtClean="0"/>
                        <a:t>個別法について</a:t>
                      </a:r>
                      <a:endParaRPr kumimoji="1" lang="en-US" altLang="ja-JP" sz="1200" dirty="0" smtClean="0"/>
                    </a:p>
                    <a:p>
                      <a:pPr marL="0" indent="0">
                        <a:buFont typeface="Arial" panose="020B0604020202020204" pitchFamily="34" charset="0"/>
                        <a:buNone/>
                      </a:pPr>
                      <a:r>
                        <a:rPr kumimoji="1" lang="ja-JP" altLang="en-US" sz="1200" dirty="0" smtClean="0"/>
                        <a:t>→　３）</a:t>
                      </a:r>
                      <a:endParaRPr kumimoji="1" lang="ja-JP" altLang="en-US" sz="1200" dirty="0"/>
                    </a:p>
                  </a:txBody>
                  <a:tcPr anchor="ctr"/>
                </a:tc>
              </a:tr>
              <a:tr h="573448">
                <a:tc>
                  <a:txBody>
                    <a:bodyPr/>
                    <a:lstStyle/>
                    <a:p>
                      <a:r>
                        <a:rPr kumimoji="1" lang="ja-JP" altLang="en-US" sz="1200" dirty="0" smtClean="0"/>
                        <a:t>著作権の対象とならない数値データ等の定義</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著作権の対象とならない「数値データ、簡単な表・グラフ」の定義を明確にすべき。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「数値データ、簡単な表・グラフ」について著作権のあるコンテンツと区別せず、「当サイトに掲載している情報」として記載し、同じ利用ルールで取り扱う。</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　１）</a:t>
                      </a:r>
                      <a:endParaRPr kumimoji="1" lang="ja-JP" altLang="en-US" sz="1200" dirty="0"/>
                    </a:p>
                  </a:txBody>
                  <a:tcPr anchor="ctr"/>
                </a:tc>
              </a:tr>
              <a:tr h="705292">
                <a:tc>
                  <a:txBody>
                    <a:bodyPr/>
                    <a:lstStyle/>
                    <a:p>
                      <a:r>
                        <a:rPr kumimoji="1" lang="ja-JP" altLang="en-US" sz="1200" dirty="0" smtClean="0"/>
                        <a:t>数値データ等への出所表記</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著作権の対象外でも、数値データ等に出所表記を義務付けるべき。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著作権の対象外である数値データを含めて、利用者に出典表記を依頼。</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出典表記の依頼</a:t>
                      </a:r>
                      <a:endParaRPr kumimoji="1" lang="en-US" altLang="ja-JP" sz="1200" dirty="0" smtClean="0"/>
                    </a:p>
                    <a:p>
                      <a:pPr marL="0" indent="0">
                        <a:buFont typeface="Arial" panose="020B0604020202020204" pitchFamily="34" charset="0"/>
                        <a:buNone/>
                      </a:pPr>
                      <a:r>
                        <a:rPr kumimoji="1" lang="ja-JP" altLang="en-US" sz="1200" dirty="0" smtClean="0"/>
                        <a:t>→　１）</a:t>
                      </a:r>
                      <a:endParaRPr kumimoji="1" lang="en-US" altLang="ja-JP" sz="1200" dirty="0" smtClean="0"/>
                    </a:p>
                    <a:p>
                      <a:pPr marL="0" indent="0">
                        <a:buFont typeface="Arial" panose="020B0604020202020204" pitchFamily="34" charset="0"/>
                        <a:buNone/>
                      </a:pPr>
                      <a:r>
                        <a:rPr kumimoji="1" lang="ja-JP" altLang="en-US" sz="1200" dirty="0" smtClean="0"/>
                        <a:t>表記方法</a:t>
                      </a:r>
                      <a:endParaRPr kumimoji="1" lang="en-US" altLang="ja-JP" sz="1200" dirty="0" smtClean="0"/>
                    </a:p>
                    <a:p>
                      <a:pPr marL="0" indent="0">
                        <a:buFont typeface="Arial" panose="020B0604020202020204" pitchFamily="34" charset="0"/>
                        <a:buNone/>
                      </a:pPr>
                      <a:r>
                        <a:rPr kumimoji="1" lang="ja-JP" altLang="en-US" sz="1200" dirty="0" smtClean="0"/>
                        <a:t>→　２）</a:t>
                      </a:r>
                      <a:endParaRPr kumimoji="1" lang="ja-JP" altLang="en-US" sz="1200" dirty="0"/>
                    </a:p>
                  </a:txBody>
                  <a:tcPr anchor="ctr"/>
                </a:tc>
              </a:tr>
            </a:tbl>
          </a:graphicData>
        </a:graphic>
      </p:graphicFrame>
      <p:sp>
        <p:nvSpPr>
          <p:cNvPr id="6" name="タイトル 1"/>
          <p:cNvSpPr txBox="1">
            <a:spLocks/>
          </p:cNvSpPr>
          <p:nvPr/>
        </p:nvSpPr>
        <p:spPr bwMode="auto">
          <a:xfrm>
            <a:off x="418214" y="0"/>
            <a:ext cx="8229600" cy="65494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r>
              <a:rPr lang="ja-JP" altLang="en-US" sz="2000" dirty="0">
                <a:latin typeface="+mj-ea"/>
              </a:rPr>
              <a:t>１．関係府省の懸念事項の整理と対応の考え方（案）</a:t>
            </a:r>
          </a:p>
        </p:txBody>
      </p:sp>
      <p:sp>
        <p:nvSpPr>
          <p:cNvPr id="5" name="テキスト ボックス 4"/>
          <p:cNvSpPr txBox="1"/>
          <p:nvPr/>
        </p:nvSpPr>
        <p:spPr>
          <a:xfrm>
            <a:off x="7145079" y="6283841"/>
            <a:ext cx="1579278" cy="276999"/>
          </a:xfrm>
          <a:prstGeom prst="rect">
            <a:avLst/>
          </a:prstGeom>
          <a:noFill/>
        </p:spPr>
        <p:txBody>
          <a:bodyPr wrap="none" rtlCol="0">
            <a:spAutoFit/>
          </a:bodyPr>
          <a:lstStyle/>
          <a:p>
            <a:r>
              <a:rPr kumimoji="1" lang="ja-JP" altLang="en-US" sz="1200" dirty="0" smtClean="0"/>
              <a:t>→　（次ページへ続く）</a:t>
            </a:r>
            <a:endParaRPr kumimoji="1" lang="ja-JP" altLang="en-US" sz="1200" dirty="0"/>
          </a:p>
        </p:txBody>
      </p:sp>
      <p:sp>
        <p:nvSpPr>
          <p:cNvPr id="7" name="コンテンツ プレースホルダー 1"/>
          <p:cNvSpPr txBox="1">
            <a:spLocks/>
          </p:cNvSpPr>
          <p:nvPr/>
        </p:nvSpPr>
        <p:spPr>
          <a:xfrm>
            <a:off x="539523" y="877777"/>
            <a:ext cx="8147278" cy="408764"/>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1200" dirty="0"/>
              <a:t>関係府省へのヒアリング等から得られた主な懸念事項を整理</a:t>
            </a:r>
            <a:r>
              <a:rPr lang="ja-JP" altLang="en-US" sz="1200" dirty="0" smtClean="0"/>
              <a:t>し、対応の考え方（事務局案）を示す。</a:t>
            </a:r>
            <a:endParaRPr lang="en-US" altLang="ja-JP" sz="1200" dirty="0" smtClean="0"/>
          </a:p>
        </p:txBody>
      </p:sp>
    </p:spTree>
    <p:extLst>
      <p:ext uri="{BB962C8B-B14F-4D97-AF65-F5344CB8AC3E}">
        <p14:creationId xmlns:p14="http://schemas.microsoft.com/office/powerpoint/2010/main" val="3174998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531213355"/>
              </p:ext>
            </p:extLst>
          </p:nvPr>
        </p:nvGraphicFramePr>
        <p:xfrm>
          <a:off x="520995" y="878249"/>
          <a:ext cx="8304028" cy="5554448"/>
        </p:xfrm>
        <a:graphic>
          <a:graphicData uri="http://schemas.openxmlformats.org/drawingml/2006/table">
            <a:tbl>
              <a:tblPr firstRow="1" bandRow="1">
                <a:tableStyleId>{5C22544A-7EE6-4342-B048-85BDC9FD1C3A}</a:tableStyleId>
              </a:tblPr>
              <a:tblGrid>
                <a:gridCol w="1212112"/>
                <a:gridCol w="2317898"/>
                <a:gridCol w="3498111"/>
                <a:gridCol w="1275907"/>
              </a:tblGrid>
              <a:tr h="343374">
                <a:tc>
                  <a:txBody>
                    <a:bodyPr/>
                    <a:lstStyle/>
                    <a:p>
                      <a:r>
                        <a:rPr kumimoji="1" lang="ja-JP" altLang="en-US" sz="1200" dirty="0" smtClean="0"/>
                        <a:t>懸念事項</a:t>
                      </a:r>
                      <a:endParaRPr kumimoji="1" lang="ja-JP" altLang="en-US" sz="1200" dirty="0"/>
                    </a:p>
                  </a:txBody>
                  <a:tcPr anchor="ctr"/>
                </a:tc>
                <a:tc>
                  <a:txBody>
                    <a:bodyPr/>
                    <a:lstStyle/>
                    <a:p>
                      <a:r>
                        <a:rPr kumimoji="1" lang="ja-JP" altLang="en-US" sz="1200" dirty="0" smtClean="0"/>
                        <a:t>詳細</a:t>
                      </a:r>
                      <a:endParaRPr kumimoji="1" lang="ja-JP" altLang="en-US" sz="1200" dirty="0"/>
                    </a:p>
                  </a:txBody>
                  <a:tcPr anchor="ctr"/>
                </a:tc>
                <a:tc>
                  <a:txBody>
                    <a:bodyPr/>
                    <a:lstStyle/>
                    <a:p>
                      <a:r>
                        <a:rPr kumimoji="1" lang="ja-JP" altLang="en-US" sz="1200" dirty="0" smtClean="0"/>
                        <a:t>利用ルール案での対応（案）</a:t>
                      </a:r>
                      <a:endParaRPr kumimoji="1" lang="en-US" altLang="ja-JP" sz="1200" dirty="0" smtClean="0"/>
                    </a:p>
                  </a:txBody>
                  <a:tcPr anchor="ctr"/>
                </a:tc>
                <a:tc>
                  <a:txBody>
                    <a:bodyPr/>
                    <a:lstStyle/>
                    <a:p>
                      <a:r>
                        <a:rPr kumimoji="1" lang="ja-JP" altLang="en-US" sz="1200" dirty="0" smtClean="0"/>
                        <a:t>利用ルールの</a:t>
                      </a:r>
                      <a:endParaRPr kumimoji="1" lang="en-US" altLang="ja-JP" sz="1200" dirty="0" smtClean="0"/>
                    </a:p>
                    <a:p>
                      <a:r>
                        <a:rPr kumimoji="1" lang="ja-JP" altLang="en-US" sz="1200" dirty="0" smtClean="0"/>
                        <a:t>関連部分</a:t>
                      </a:r>
                      <a:endParaRPr kumimoji="1" lang="en-US" altLang="ja-JP" sz="1200" dirty="0" smtClean="0"/>
                    </a:p>
                  </a:txBody>
                  <a:tcPr anchor="ctr"/>
                </a:tc>
              </a:tr>
              <a:tr h="822960">
                <a:tc>
                  <a:txBody>
                    <a:bodyPr/>
                    <a:lstStyle/>
                    <a:p>
                      <a:r>
                        <a:rPr kumimoji="1" lang="ja-JP" altLang="en-US" sz="1200" dirty="0" smtClean="0"/>
                        <a:t>編集・加工した後のデータの出所表記</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データを編集・加工した場合、情報提供元の表示だけでなく、改変した事実と、編集・加工責任者等の情報も表示させるべき。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編集・加工者名の記載を依頼。</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　２）</a:t>
                      </a:r>
                      <a:endParaRPr kumimoji="1" lang="ja-JP" altLang="en-US" sz="1200" dirty="0"/>
                    </a:p>
                  </a:txBody>
                  <a:tcPr anchor="ctr"/>
                </a:tc>
              </a:tr>
              <a:tr h="380646">
                <a:tc>
                  <a:txBody>
                    <a:bodyPr/>
                    <a:lstStyle/>
                    <a:p>
                      <a:r>
                        <a:rPr kumimoji="1" lang="ja-JP" altLang="en-US" sz="1200" dirty="0" smtClean="0"/>
                        <a:t>虚偽表示等の禁止</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データを改変して虚偽の表示や、他者に誤解を与えることを禁止すべき。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データを編集・加工して、あたかも国等が作成した資料のように公表・活用することを禁止する。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　２）</a:t>
                      </a:r>
                      <a:endParaRPr kumimoji="1" lang="ja-JP" altLang="en-US" sz="1200" dirty="0"/>
                    </a:p>
                  </a:txBody>
                  <a:tcPr anchor="ctr"/>
                </a:tc>
              </a:tr>
              <a:tr h="891008">
                <a:tc>
                  <a:txBody>
                    <a:bodyPr/>
                    <a:lstStyle/>
                    <a:p>
                      <a:r>
                        <a:rPr kumimoji="1" lang="ja-JP" altLang="en-US" sz="1200" dirty="0" smtClean="0"/>
                        <a:t>データ改変により国益を損なう恐れへの対応</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領土・領海等の地図情報など、改変により国益を損なう場合がある。</a:t>
                      </a:r>
                      <a:endParaRPr kumimoji="1" lang="ja-JP" altLang="en-US" sz="12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t>編集・加工した場合、あたかも国等が作成した資料のように公表・活用することを禁止する。</a:t>
                      </a:r>
                    </a:p>
                    <a:p>
                      <a:pPr marL="285750" indent="-285750">
                        <a:buFont typeface="Arial" panose="020B0604020202020204" pitchFamily="34" charset="0"/>
                        <a:buChar char="•"/>
                      </a:pPr>
                      <a:r>
                        <a:rPr kumimoji="1" lang="ja-JP" altLang="en-US" sz="1200" dirty="0" smtClean="0"/>
                        <a:t>公序良俗に反する利用を禁止する規定を入れる。</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出典の表記方法について→　２）</a:t>
                      </a:r>
                      <a:endParaRPr kumimoji="1" lang="en-US" altLang="ja-JP" sz="1200" dirty="0" smtClean="0"/>
                    </a:p>
                    <a:p>
                      <a:pPr marL="0" indent="0">
                        <a:buFont typeface="Arial" panose="020B0604020202020204" pitchFamily="34" charset="0"/>
                        <a:buNone/>
                      </a:pPr>
                      <a:r>
                        <a:rPr kumimoji="1" lang="ja-JP" altLang="en-US" sz="1200" dirty="0" smtClean="0"/>
                        <a:t>公序良俗について　→　６）</a:t>
                      </a:r>
                      <a:endParaRPr kumimoji="1" lang="en-US" altLang="ja-JP" sz="1200" dirty="0" smtClean="0"/>
                    </a:p>
                  </a:txBody>
                  <a:tcPr anchor="ctr"/>
                </a:tc>
              </a:tr>
              <a:tr h="701749">
                <a:tc>
                  <a:txBody>
                    <a:bodyPr/>
                    <a:lstStyle/>
                    <a:p>
                      <a:r>
                        <a:rPr kumimoji="1" lang="ja-JP" altLang="en-US" sz="1200" dirty="0" smtClean="0"/>
                        <a:t>著作権以外の利用制約条件がある場合</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データの利用にあたり、著作権以外の利用制約条件（個別法など）がある場合、これを尊重することを認めるべき。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個別法等、利用制約条件がある場合については、別途記載できるようにする。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　３）</a:t>
                      </a:r>
                      <a:endParaRPr kumimoji="1" lang="ja-JP" altLang="en-US" sz="1200" dirty="0"/>
                    </a:p>
                  </a:txBody>
                  <a:tcPr anchor="ctr"/>
                </a:tc>
              </a:tr>
              <a:tr h="910148">
                <a:tc>
                  <a:txBody>
                    <a:bodyPr/>
                    <a:lstStyle/>
                    <a:p>
                      <a:r>
                        <a:rPr kumimoji="1" lang="ja-JP" altLang="en-US" sz="1200" dirty="0" smtClean="0"/>
                        <a:t>準備期間の確保</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現在のホームページ掲載コンテンツの全てが二次利用を想定しているわけではないため、コンテンツごとに掲載条件を見直すための十分な準備期間を確保すべき。</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第三者に権利があるなど利用に制約がある場所が明記されていないコンテンツがどの程度あるか把握する必要がある。</a:t>
                      </a:r>
                      <a:endParaRPr kumimoji="1" lang="en-US" altLang="ja-JP" sz="1200" dirty="0" smtClean="0"/>
                    </a:p>
                    <a:p>
                      <a:pPr marL="285750" indent="-285750">
                        <a:buFont typeface="Arial" panose="020B0604020202020204" pitchFamily="34" charset="0"/>
                        <a:buChar char="•"/>
                      </a:pPr>
                      <a:r>
                        <a:rPr kumimoji="1" lang="ja-JP" altLang="en-US" sz="1200" dirty="0" smtClean="0"/>
                        <a:t>該当箇所を明記することが望ましいが、作業量が膨大になるなど、対応が難しい場合は、利用者に判断をゆだねる、またはコンテンツ全体を適用除外（個別法以外の利用制約）にする。</a:t>
                      </a:r>
                      <a:endParaRPr kumimoji="1" lang="en-US" altLang="ja-JP" sz="1200" dirty="0" smtClean="0"/>
                    </a:p>
                    <a:p>
                      <a:pPr marL="285750" indent="-285750">
                        <a:buFont typeface="Arial" panose="020B0604020202020204" pitchFamily="34" charset="0"/>
                        <a:buChar char="•"/>
                      </a:pPr>
                      <a:r>
                        <a:rPr kumimoji="1" lang="ja-JP" altLang="en-US" sz="1200" dirty="0" smtClean="0"/>
                        <a:t>適用除外にした場合も、準備が整い次第、適用除外から外す。</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適用除外を記載する場所</a:t>
                      </a:r>
                      <a:endParaRPr kumimoji="1" lang="en-US" altLang="ja-JP" sz="1200" dirty="0" smtClean="0"/>
                    </a:p>
                    <a:p>
                      <a:pPr marL="0" indent="0">
                        <a:buFont typeface="Arial" panose="020B0604020202020204" pitchFamily="34" charset="0"/>
                        <a:buNone/>
                      </a:pPr>
                      <a:r>
                        <a:rPr kumimoji="1" lang="ja-JP" altLang="en-US" sz="1200" dirty="0" smtClean="0"/>
                        <a:t>→　３）</a:t>
                      </a:r>
                      <a:endParaRPr kumimoji="1" lang="ja-JP" altLang="en-US" sz="1200" dirty="0"/>
                    </a:p>
                  </a:txBody>
                  <a:tcPr anchor="ctr"/>
                </a:tc>
              </a:tr>
            </a:tbl>
          </a:graphicData>
        </a:graphic>
      </p:graphicFrame>
      <p:sp>
        <p:nvSpPr>
          <p:cNvPr id="6" name="タイトル 1"/>
          <p:cNvSpPr txBox="1">
            <a:spLocks/>
          </p:cNvSpPr>
          <p:nvPr/>
        </p:nvSpPr>
        <p:spPr bwMode="auto">
          <a:xfrm>
            <a:off x="418214" y="0"/>
            <a:ext cx="8229600" cy="65494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r>
              <a:rPr lang="ja-JP" altLang="en-US" sz="2000" dirty="0">
                <a:latin typeface="+mj-ea"/>
              </a:rPr>
              <a:t>１．関係府省の懸念事項の整理と対応の考え方（案）</a:t>
            </a:r>
          </a:p>
        </p:txBody>
      </p:sp>
      <p:sp>
        <p:nvSpPr>
          <p:cNvPr id="5" name="テキスト ボックス 4"/>
          <p:cNvSpPr txBox="1"/>
          <p:nvPr/>
        </p:nvSpPr>
        <p:spPr>
          <a:xfrm>
            <a:off x="7081284" y="6368902"/>
            <a:ext cx="1579278" cy="276999"/>
          </a:xfrm>
          <a:prstGeom prst="rect">
            <a:avLst/>
          </a:prstGeom>
          <a:noFill/>
        </p:spPr>
        <p:txBody>
          <a:bodyPr wrap="none" rtlCol="0">
            <a:spAutoFit/>
          </a:bodyPr>
          <a:lstStyle/>
          <a:p>
            <a:r>
              <a:rPr kumimoji="1" lang="ja-JP" altLang="en-US" sz="1200" dirty="0" smtClean="0"/>
              <a:t>→　（次ページへ続く）</a:t>
            </a:r>
            <a:endParaRPr kumimoji="1" lang="ja-JP" altLang="en-US" sz="1200" dirty="0"/>
          </a:p>
        </p:txBody>
      </p:sp>
    </p:spTree>
    <p:extLst>
      <p:ext uri="{BB962C8B-B14F-4D97-AF65-F5344CB8AC3E}">
        <p14:creationId xmlns:p14="http://schemas.microsoft.com/office/powerpoint/2010/main" val="774070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628269095"/>
              </p:ext>
            </p:extLst>
          </p:nvPr>
        </p:nvGraphicFramePr>
        <p:xfrm>
          <a:off x="520995" y="986664"/>
          <a:ext cx="8304028" cy="3946843"/>
        </p:xfrm>
        <a:graphic>
          <a:graphicData uri="http://schemas.openxmlformats.org/drawingml/2006/table">
            <a:tbl>
              <a:tblPr firstRow="1" bandRow="1">
                <a:tableStyleId>{5C22544A-7EE6-4342-B048-85BDC9FD1C3A}</a:tableStyleId>
              </a:tblPr>
              <a:tblGrid>
                <a:gridCol w="1212112"/>
                <a:gridCol w="2541181"/>
                <a:gridCol w="3274828"/>
                <a:gridCol w="1275907"/>
              </a:tblGrid>
              <a:tr h="472123">
                <a:tc>
                  <a:txBody>
                    <a:bodyPr/>
                    <a:lstStyle/>
                    <a:p>
                      <a:r>
                        <a:rPr kumimoji="1" lang="ja-JP" altLang="en-US" sz="1200" dirty="0" smtClean="0"/>
                        <a:t>懸念事項</a:t>
                      </a:r>
                      <a:endParaRPr kumimoji="1" lang="ja-JP" altLang="en-US" sz="1200" dirty="0"/>
                    </a:p>
                  </a:txBody>
                  <a:tcPr anchor="ctr"/>
                </a:tc>
                <a:tc>
                  <a:txBody>
                    <a:bodyPr/>
                    <a:lstStyle/>
                    <a:p>
                      <a:r>
                        <a:rPr kumimoji="1" lang="ja-JP" altLang="en-US" sz="1200" dirty="0" smtClean="0"/>
                        <a:t>詳細</a:t>
                      </a:r>
                      <a:endParaRPr kumimoji="1" lang="ja-JP" altLang="en-US" sz="1200" dirty="0"/>
                    </a:p>
                  </a:txBody>
                  <a:tcPr anchor="ctr"/>
                </a:tc>
                <a:tc>
                  <a:txBody>
                    <a:bodyPr/>
                    <a:lstStyle/>
                    <a:p>
                      <a:r>
                        <a:rPr kumimoji="1" lang="ja-JP" altLang="en-US" sz="1200" dirty="0" smtClean="0"/>
                        <a:t>利用ルール案での対応（案）</a:t>
                      </a:r>
                      <a:endParaRPr kumimoji="1" lang="en-US" altLang="ja-JP" sz="1200" dirty="0" smtClean="0"/>
                    </a:p>
                  </a:txBody>
                  <a:tcPr anchor="ctr"/>
                </a:tc>
                <a:tc>
                  <a:txBody>
                    <a:bodyPr/>
                    <a:lstStyle/>
                    <a:p>
                      <a:r>
                        <a:rPr kumimoji="1" lang="ja-JP" altLang="en-US" sz="1200" dirty="0" smtClean="0"/>
                        <a:t>利用ルールの</a:t>
                      </a:r>
                      <a:endParaRPr kumimoji="1" lang="en-US" altLang="ja-JP" sz="1200" dirty="0" smtClean="0"/>
                    </a:p>
                    <a:p>
                      <a:r>
                        <a:rPr kumimoji="1" lang="ja-JP" altLang="en-US" sz="1200" dirty="0" smtClean="0"/>
                        <a:t>関連部分</a:t>
                      </a:r>
                      <a:endParaRPr kumimoji="1" lang="en-US" altLang="ja-JP" sz="1200" dirty="0" smtClean="0"/>
                    </a:p>
                  </a:txBody>
                  <a:tcPr anchor="ctr"/>
                </a:tc>
              </a:tr>
              <a:tr h="1167307">
                <a:tc>
                  <a:txBody>
                    <a:bodyPr/>
                    <a:lstStyle/>
                    <a:p>
                      <a:r>
                        <a:rPr kumimoji="1" lang="ja-JP" altLang="en-US" sz="1200" dirty="0" smtClean="0"/>
                        <a:t>第三者が権利を持つコンテンツの明示</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第三者が権利を持つコンテンツを明記しないと、著作権侵害が発生する恐れがある。</a:t>
                      </a:r>
                      <a:endParaRPr kumimoji="1" lang="ja-JP" altLang="en-US" sz="12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t>第三者が権利を持つコンテンツをすべて明記するのは困難。</a:t>
                      </a:r>
                      <a:endParaRPr kumimoji="1" lang="en-US" altLang="ja-JP" sz="12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t>第三者が権利を有していることを表示・示唆している場合の例を記載する。</a:t>
                      </a:r>
                      <a:endParaRPr kumimoji="1" lang="en-US" altLang="ja-JP" sz="12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t>第三者の保有する権利について</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t>→　４）</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t>権利の表示・示唆の例</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t>→　別紙</a:t>
                      </a:r>
                      <a:endParaRPr kumimoji="1" lang="en-US" altLang="ja-JP" sz="1200" dirty="0" smtClean="0"/>
                    </a:p>
                  </a:txBody>
                  <a:tcPr anchor="ctr"/>
                </a:tc>
              </a:tr>
              <a:tr h="699474">
                <a:tc>
                  <a:txBody>
                    <a:bodyPr/>
                    <a:lstStyle/>
                    <a:p>
                      <a:r>
                        <a:rPr kumimoji="1" lang="ja-JP" altLang="en-US" sz="1200" dirty="0" smtClean="0"/>
                        <a:t>無保証について</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利用ルールに、予告なしに内容を変更・削除する場合があると記載すべき。これにより、無保証が明確に規定される。</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予告なしに内容変更等がある旨を記載。</a:t>
                      </a:r>
                      <a:endParaRPr kumimoji="1" lang="en-US" altLang="ja-JP" sz="1200" dirty="0" smtClean="0"/>
                    </a:p>
                    <a:p>
                      <a:pPr marL="285750" indent="-285750">
                        <a:buFont typeface="Arial" panose="020B0604020202020204" pitchFamily="34" charset="0"/>
                        <a:buChar char="•"/>
                      </a:pPr>
                      <a:r>
                        <a:rPr kumimoji="1" lang="ja-JP" altLang="en-US" sz="1200" dirty="0" smtClean="0"/>
                        <a:t>ただしこれで無保証が明確に規定されるわけではない。</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予告無しの内容変更</a:t>
                      </a:r>
                      <a:endParaRPr kumimoji="1" lang="en-US" altLang="ja-JP" sz="1200" dirty="0" smtClean="0"/>
                    </a:p>
                    <a:p>
                      <a:pPr marL="0" indent="0">
                        <a:buFont typeface="Arial" panose="020B0604020202020204" pitchFamily="34" charset="0"/>
                        <a:buNone/>
                      </a:pPr>
                      <a:r>
                        <a:rPr kumimoji="1" lang="ja-JP" altLang="en-US" sz="1200" dirty="0" smtClean="0"/>
                        <a:t>→　６）</a:t>
                      </a:r>
                      <a:endParaRPr kumimoji="1" lang="ja-JP" altLang="en-US" sz="1200" dirty="0"/>
                    </a:p>
                  </a:txBody>
                  <a:tcPr anchor="ctr"/>
                </a:tc>
              </a:tr>
              <a:tr h="559237">
                <a:tc>
                  <a:txBody>
                    <a:bodyPr/>
                    <a:lstStyle/>
                    <a:p>
                      <a:r>
                        <a:rPr kumimoji="1" lang="ja-JP" altLang="en-US" sz="1200" dirty="0" smtClean="0"/>
                        <a:t>海外での対抗措置</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個別法では、海外の改ざん等に対して対抗できない。著作権であれば対抗できることもありうる</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言論には言論で対応することが望ましい。</a:t>
                      </a:r>
                      <a:endParaRPr kumimoji="1" lang="en-US" altLang="ja-JP" sz="1200" dirty="0" smtClean="0"/>
                    </a:p>
                    <a:p>
                      <a:pPr marL="285750" indent="-285750">
                        <a:buFont typeface="Arial" panose="020B0604020202020204" pitchFamily="34" charset="0"/>
                        <a:buChar char="•"/>
                      </a:pPr>
                      <a:r>
                        <a:rPr kumimoji="1" lang="ja-JP" altLang="en-US" sz="1200" dirty="0" smtClean="0"/>
                        <a:t>海外の改ざん等の権利侵害に著作権で対応することも困難。</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解説・</a:t>
                      </a:r>
                      <a:r>
                        <a:rPr kumimoji="1" lang="en-US" altLang="ja-JP" sz="1200" dirty="0" smtClean="0"/>
                        <a:t>FAQ</a:t>
                      </a:r>
                      <a:r>
                        <a:rPr kumimoji="1" lang="ja-JP" altLang="en-US" sz="1200" dirty="0" smtClean="0"/>
                        <a:t>で対応</a:t>
                      </a:r>
                      <a:endParaRPr kumimoji="1" lang="en-US" altLang="ja-JP" sz="1200" dirty="0" smtClean="0"/>
                    </a:p>
                  </a:txBody>
                  <a:tcPr anchor="ctr"/>
                </a:tc>
              </a:tr>
              <a:tr h="567743">
                <a:tc>
                  <a:txBody>
                    <a:bodyPr/>
                    <a:lstStyle/>
                    <a:p>
                      <a:r>
                        <a:rPr kumimoji="1" lang="ja-JP" altLang="en-US" sz="1200" dirty="0" smtClean="0"/>
                        <a:t>プライバシーポリシーやリンク等について</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プライバシーポリシー、リンク、ウェブアクセシビリティ等の記載が必要。</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利用ルール全体には含むが、検討対象としない。</a:t>
                      </a:r>
                      <a:endParaRPr kumimoji="1" lang="en-US" altLang="ja-JP" sz="1200" dirty="0" smtClean="0"/>
                    </a:p>
                    <a:p>
                      <a:pPr marL="285750" indent="-285750">
                        <a:buFont typeface="Arial" panose="020B0604020202020204" pitchFamily="34" charset="0"/>
                        <a:buChar char="•"/>
                      </a:pPr>
                      <a:r>
                        <a:rPr kumimoji="1" lang="ja-JP" altLang="en-US" sz="1200" dirty="0" smtClean="0"/>
                        <a:t>各省が作成。</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　利用ルール</a:t>
                      </a:r>
                      <a:endParaRPr kumimoji="1" lang="en-US" altLang="ja-JP" sz="1200" dirty="0" smtClean="0"/>
                    </a:p>
                    <a:p>
                      <a:pPr marL="0" indent="0">
                        <a:buFont typeface="Arial" panose="020B0604020202020204" pitchFamily="34" charset="0"/>
                        <a:buNone/>
                      </a:pPr>
                      <a:r>
                        <a:rPr kumimoji="1" lang="ja-JP" altLang="en-US" sz="1200" dirty="0" smtClean="0"/>
                        <a:t>　　 構成案</a:t>
                      </a:r>
                      <a:endParaRPr kumimoji="1" lang="ja-JP" altLang="en-US" sz="1200" dirty="0"/>
                    </a:p>
                  </a:txBody>
                  <a:tcPr anchor="ctr"/>
                </a:tc>
              </a:tr>
            </a:tbl>
          </a:graphicData>
        </a:graphic>
      </p:graphicFrame>
      <p:sp>
        <p:nvSpPr>
          <p:cNvPr id="6" name="タイトル 1"/>
          <p:cNvSpPr txBox="1">
            <a:spLocks/>
          </p:cNvSpPr>
          <p:nvPr/>
        </p:nvSpPr>
        <p:spPr bwMode="auto">
          <a:xfrm>
            <a:off x="418214" y="0"/>
            <a:ext cx="8229600" cy="65494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r>
              <a:rPr lang="ja-JP" altLang="en-US" sz="2000" dirty="0">
                <a:latin typeface="+mj-ea"/>
              </a:rPr>
              <a:t>１．関係府省の懸念事項の整理と対応の考え方（案）</a:t>
            </a:r>
          </a:p>
        </p:txBody>
      </p:sp>
    </p:spTree>
    <p:extLst>
      <p:ext uri="{BB962C8B-B14F-4D97-AF65-F5344CB8AC3E}">
        <p14:creationId xmlns:p14="http://schemas.microsoft.com/office/powerpoint/2010/main" val="3128670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sp>
        <p:nvSpPr>
          <p:cNvPr id="13" name="コンテンツ プレースホルダー 1"/>
          <p:cNvSpPr txBox="1">
            <a:spLocks/>
          </p:cNvSpPr>
          <p:nvPr/>
        </p:nvSpPr>
        <p:spPr>
          <a:xfrm>
            <a:off x="539523" y="877776"/>
            <a:ext cx="8147278" cy="1748465"/>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1200" dirty="0" smtClean="0"/>
              <a:t>利用ルールは、サイトのコンテンツに関する利用</a:t>
            </a:r>
            <a:r>
              <a:rPr lang="ja-JP" altLang="en-US" sz="1200" dirty="0"/>
              <a:t>ルール</a:t>
            </a:r>
            <a:r>
              <a:rPr lang="ja-JP" altLang="en-US" sz="1200" dirty="0" smtClean="0"/>
              <a:t>と、サイトそのものの利用</a:t>
            </a:r>
            <a:r>
              <a:rPr lang="ja-JP" altLang="en-US" sz="1200" dirty="0"/>
              <a:t>ルール</a:t>
            </a:r>
            <a:r>
              <a:rPr lang="ja-JP" altLang="en-US" sz="1200" dirty="0" smtClean="0"/>
              <a:t>の</a:t>
            </a:r>
            <a:r>
              <a:rPr lang="en-US" altLang="ja-JP" sz="1200" dirty="0" smtClean="0"/>
              <a:t>2</a:t>
            </a:r>
            <a:r>
              <a:rPr lang="ja-JP" altLang="en-US" sz="1200" dirty="0" err="1" smtClean="0"/>
              <a:t>つに</a:t>
            </a:r>
            <a:r>
              <a:rPr lang="ja-JP" altLang="en-US" sz="1200" dirty="0" smtClean="0"/>
              <a:t>分けて作成</a:t>
            </a:r>
            <a:r>
              <a:rPr lang="ja-JP" altLang="en-US" sz="1200" dirty="0"/>
              <a:t>する</a:t>
            </a:r>
            <a:r>
              <a:rPr lang="ja-JP" altLang="en-US" sz="1200" dirty="0" smtClean="0"/>
              <a:t>。本資料で対象とするのは、サイトのコンテンツに関する利用</a:t>
            </a:r>
            <a:r>
              <a:rPr lang="ja-JP" altLang="en-US" sz="1200" dirty="0"/>
              <a:t>ルール</a:t>
            </a:r>
            <a:r>
              <a:rPr lang="ja-JP" altLang="en-US" sz="1200" dirty="0" smtClean="0"/>
              <a:t>のみとする。</a:t>
            </a:r>
            <a:endParaRPr lang="en-US" altLang="ja-JP" sz="1200" dirty="0" smtClean="0"/>
          </a:p>
          <a:p>
            <a:pPr>
              <a:spcBef>
                <a:spcPts val="300"/>
              </a:spcBef>
            </a:pPr>
            <a:r>
              <a:rPr lang="ja-JP" altLang="en-US" sz="1200" dirty="0" smtClean="0"/>
              <a:t>利用</a:t>
            </a:r>
            <a:r>
              <a:rPr lang="ja-JP" altLang="en-US" sz="1200" dirty="0"/>
              <a:t>ルール</a:t>
            </a:r>
            <a:r>
              <a:rPr lang="ja-JP" altLang="en-US" sz="1200" dirty="0" smtClean="0"/>
              <a:t>案は、全府省共通の部分と各府省において作成する部分に分けて、利用者が各府省のコンテンツの利用ルールを一括して理解できるようにするとともに、各府省の所管する法律等による利用制限についての記載などもできるようにする。</a:t>
            </a:r>
            <a:endParaRPr lang="en-US" altLang="ja-JP" sz="1200" dirty="0" smtClean="0"/>
          </a:p>
          <a:p>
            <a:pPr>
              <a:spcBef>
                <a:spcPts val="300"/>
              </a:spcBef>
            </a:pPr>
            <a:r>
              <a:rPr lang="ja-JP" altLang="en-US" sz="1200" dirty="0" smtClean="0"/>
              <a:t>各府省の作成する部分は、個別法（例：測量法、気象業務法、水路業務法など）により、</a:t>
            </a:r>
            <a:r>
              <a:rPr lang="ja-JP" altLang="en-US" sz="1200" dirty="0"/>
              <a:t>一部</a:t>
            </a:r>
            <a:r>
              <a:rPr lang="ja-JP" altLang="en-US" sz="1200" dirty="0" smtClean="0"/>
              <a:t>の</a:t>
            </a:r>
            <a:r>
              <a:rPr lang="ja-JP" altLang="en-US" sz="1200" dirty="0"/>
              <a:t>情報</a:t>
            </a:r>
            <a:r>
              <a:rPr lang="ja-JP" altLang="en-US" sz="1200" dirty="0" smtClean="0"/>
              <a:t>を利用する際に条件がある場合や、出典の表記方法などを記載</a:t>
            </a:r>
            <a:r>
              <a:rPr lang="ja-JP" altLang="en-US" sz="1200" dirty="0"/>
              <a:t>する</a:t>
            </a:r>
            <a:r>
              <a:rPr lang="ja-JP" altLang="en-US" sz="1200" dirty="0" smtClean="0"/>
              <a:t>。利用に制約のある情報や利用の条件などを具体的にわかりやすく掲載することで、情報を二次利用する人の負担を軽減し、不用意に法律違反を犯すことを防ぐ。</a:t>
            </a:r>
            <a:endParaRPr lang="en-US" altLang="ja-JP" sz="1200" dirty="0" smtClean="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２．利用ルール案の構成</a:t>
            </a:r>
            <a:endParaRPr kumimoji="1" lang="ja-JP" altLang="en-US" sz="2000" dirty="0">
              <a:latin typeface="+mj-ea"/>
            </a:endParaRPr>
          </a:p>
        </p:txBody>
      </p:sp>
      <p:sp>
        <p:nvSpPr>
          <p:cNvPr id="3" name="テキスト ボックス 2"/>
          <p:cNvSpPr txBox="1"/>
          <p:nvPr/>
        </p:nvSpPr>
        <p:spPr>
          <a:xfrm>
            <a:off x="1967024" y="2849522"/>
            <a:ext cx="4883068" cy="3754874"/>
          </a:xfrm>
          <a:prstGeom prst="rect">
            <a:avLst/>
          </a:prstGeom>
          <a:noFill/>
        </p:spPr>
        <p:txBody>
          <a:bodyPr wrap="none" rtlCol="0">
            <a:spAutoFit/>
          </a:bodyPr>
          <a:lstStyle/>
          <a:p>
            <a:r>
              <a:rPr lang="ja-JP" altLang="en-US" sz="1400" dirty="0"/>
              <a:t>１．当サイトのコンテンツについて</a:t>
            </a:r>
          </a:p>
          <a:p>
            <a:pPr marL="171450" indent="-171450">
              <a:lnSpc>
                <a:spcPct val="150000"/>
              </a:lnSpc>
              <a:buFont typeface="Arial" panose="020B0604020202020204" pitchFamily="34" charset="0"/>
              <a:buChar char="•"/>
            </a:pPr>
            <a:r>
              <a:rPr lang="ja-JP" altLang="en-US" sz="1400" dirty="0"/>
              <a:t>１）　</a:t>
            </a:r>
            <a:r>
              <a:rPr lang="ja-JP" altLang="en-US" sz="1400" dirty="0" smtClean="0"/>
              <a:t>当サイトのコンテンツ</a:t>
            </a:r>
            <a:r>
              <a:rPr lang="ja-JP" altLang="en-US" sz="1400" dirty="0"/>
              <a:t>の利用について</a:t>
            </a:r>
          </a:p>
          <a:p>
            <a:pPr marL="171450" indent="-171450">
              <a:lnSpc>
                <a:spcPct val="150000"/>
              </a:lnSpc>
              <a:buFont typeface="Arial" panose="020B0604020202020204" pitchFamily="34" charset="0"/>
              <a:buChar char="•"/>
            </a:pPr>
            <a:r>
              <a:rPr lang="ja-JP" altLang="en-US" sz="1400" dirty="0" smtClean="0"/>
              <a:t>２）</a:t>
            </a:r>
            <a:r>
              <a:rPr lang="ja-JP" altLang="en-US" sz="1400" dirty="0"/>
              <a:t>　出典の表記方法について</a:t>
            </a:r>
          </a:p>
          <a:p>
            <a:pPr marL="171450" indent="-171450">
              <a:lnSpc>
                <a:spcPct val="150000"/>
              </a:lnSpc>
              <a:buFont typeface="Arial" panose="020B0604020202020204" pitchFamily="34" charset="0"/>
              <a:buChar char="•"/>
            </a:pPr>
            <a:r>
              <a:rPr lang="ja-JP" altLang="en-US" sz="1400" dirty="0"/>
              <a:t>３</a:t>
            </a:r>
            <a:r>
              <a:rPr lang="ja-JP" altLang="en-US" sz="1400" dirty="0" smtClean="0"/>
              <a:t>）</a:t>
            </a:r>
            <a:r>
              <a:rPr lang="ja-JP" altLang="en-US" sz="1400" dirty="0"/>
              <a:t>　個別法等による利用の制約について</a:t>
            </a:r>
          </a:p>
          <a:p>
            <a:pPr marL="171450" indent="-171450">
              <a:lnSpc>
                <a:spcPct val="150000"/>
              </a:lnSpc>
              <a:buFont typeface="Arial" panose="020B0604020202020204" pitchFamily="34" charset="0"/>
              <a:buChar char="•"/>
            </a:pPr>
            <a:r>
              <a:rPr lang="ja-JP" altLang="en-US" sz="1400" dirty="0" smtClean="0"/>
              <a:t>４）</a:t>
            </a:r>
            <a:r>
              <a:rPr lang="ja-JP" altLang="en-US" sz="1400" dirty="0"/>
              <a:t>　第三者が権利を保有しているコンテンツの利用について</a:t>
            </a:r>
          </a:p>
          <a:p>
            <a:pPr marL="171450" indent="-171450">
              <a:lnSpc>
                <a:spcPct val="150000"/>
              </a:lnSpc>
              <a:buFont typeface="Arial" panose="020B0604020202020204" pitchFamily="34" charset="0"/>
              <a:buChar char="•"/>
            </a:pPr>
            <a:r>
              <a:rPr lang="ja-JP" altLang="en-US" sz="1400" dirty="0" smtClean="0"/>
              <a:t>５）</a:t>
            </a:r>
            <a:r>
              <a:rPr lang="ja-JP" altLang="en-US" sz="1400" dirty="0"/>
              <a:t>　準拠法と合意管轄について</a:t>
            </a:r>
          </a:p>
          <a:p>
            <a:pPr marL="171450" indent="-171450">
              <a:lnSpc>
                <a:spcPct val="150000"/>
              </a:lnSpc>
              <a:buFont typeface="Arial" panose="020B0604020202020204" pitchFamily="34" charset="0"/>
              <a:buChar char="•"/>
            </a:pPr>
            <a:r>
              <a:rPr lang="ja-JP" altLang="en-US" sz="1400" dirty="0"/>
              <a:t>６</a:t>
            </a:r>
            <a:r>
              <a:rPr lang="ja-JP" altLang="en-US" sz="1400" dirty="0" smtClean="0"/>
              <a:t>）</a:t>
            </a:r>
            <a:r>
              <a:rPr lang="ja-JP" altLang="en-US" sz="1400" dirty="0"/>
              <a:t>　その他</a:t>
            </a:r>
          </a:p>
          <a:p>
            <a:pPr marL="171450" indent="-171450">
              <a:buFont typeface="Arial" panose="020B0604020202020204" pitchFamily="34" charset="0"/>
              <a:buChar char="•"/>
            </a:pPr>
            <a:endParaRPr lang="ja-JP" altLang="en-US" sz="1400" dirty="0"/>
          </a:p>
          <a:p>
            <a:r>
              <a:rPr lang="ja-JP" altLang="en-US" sz="1400" dirty="0"/>
              <a:t>２．当サイトに</a:t>
            </a:r>
            <a:r>
              <a:rPr lang="ja-JP" altLang="en-US" sz="1400" dirty="0" smtClean="0"/>
              <a:t>ついて</a:t>
            </a:r>
            <a:endParaRPr lang="ja-JP" altLang="en-US" sz="1400" dirty="0"/>
          </a:p>
          <a:p>
            <a:pPr marL="171450" indent="-171450">
              <a:buFont typeface="Arial" panose="020B0604020202020204" pitchFamily="34" charset="0"/>
              <a:buChar char="•"/>
            </a:pPr>
            <a:r>
              <a:rPr lang="ja-JP" altLang="en-US" sz="1400" dirty="0"/>
              <a:t>１）　リンクに</a:t>
            </a:r>
            <a:r>
              <a:rPr lang="ja-JP" altLang="en-US" sz="1400" dirty="0" smtClean="0"/>
              <a:t>ついて</a:t>
            </a:r>
            <a:endParaRPr lang="ja-JP" altLang="en-US" sz="1400" dirty="0"/>
          </a:p>
          <a:p>
            <a:pPr marL="171450" indent="-171450">
              <a:buFont typeface="Arial" panose="020B0604020202020204" pitchFamily="34" charset="0"/>
              <a:buChar char="•"/>
            </a:pPr>
            <a:r>
              <a:rPr lang="ja-JP" altLang="en-US" sz="1400" dirty="0"/>
              <a:t>２）　プライバシーポリシーに</a:t>
            </a:r>
            <a:r>
              <a:rPr lang="ja-JP" altLang="en-US" sz="1400" dirty="0" smtClean="0"/>
              <a:t>ついて</a:t>
            </a:r>
            <a:endParaRPr lang="ja-JP" altLang="en-US" sz="1400" dirty="0"/>
          </a:p>
          <a:p>
            <a:pPr marL="171450" indent="-171450">
              <a:buFont typeface="Arial" panose="020B0604020202020204" pitchFamily="34" charset="0"/>
              <a:buChar char="•"/>
            </a:pPr>
            <a:r>
              <a:rPr lang="ja-JP" altLang="en-US" sz="1400" dirty="0"/>
              <a:t>３）　アクセシビリティに</a:t>
            </a:r>
            <a:r>
              <a:rPr lang="ja-JP" altLang="en-US" sz="1400" dirty="0" smtClean="0"/>
              <a:t>ついて</a:t>
            </a:r>
            <a:endParaRPr lang="ja-JP" altLang="en-US" sz="1400" dirty="0"/>
          </a:p>
          <a:p>
            <a:pPr marL="171450" indent="-171450">
              <a:buFont typeface="Arial" panose="020B0604020202020204" pitchFamily="34" charset="0"/>
              <a:buChar char="•"/>
            </a:pPr>
            <a:r>
              <a:rPr lang="ja-JP" altLang="en-US" sz="1400" dirty="0"/>
              <a:t>４）　免責</a:t>
            </a:r>
            <a:r>
              <a:rPr lang="ja-JP" altLang="en-US" sz="1400" dirty="0" smtClean="0"/>
              <a:t>事項</a:t>
            </a:r>
            <a:r>
              <a:rPr lang="ja-JP" altLang="en-US" sz="1400" dirty="0"/>
              <a:t>　</a:t>
            </a:r>
            <a:r>
              <a:rPr lang="ja-JP" altLang="en-US" sz="1400" dirty="0" smtClean="0"/>
              <a:t>（</a:t>
            </a:r>
            <a:r>
              <a:rPr lang="en-US" altLang="ja-JP" sz="1400" dirty="0" smtClean="0"/>
              <a:t>※</a:t>
            </a:r>
            <a:r>
              <a:rPr lang="ja-JP" altLang="en-US" sz="1400" dirty="0"/>
              <a:t>コンテンツ利用以外の免責事項を</a:t>
            </a:r>
            <a:r>
              <a:rPr lang="ja-JP" altLang="en-US" sz="1400" dirty="0" smtClean="0"/>
              <a:t>記載）</a:t>
            </a:r>
            <a:endParaRPr lang="ja-JP" altLang="en-US" sz="1400" dirty="0"/>
          </a:p>
          <a:p>
            <a:pPr marL="171450" indent="-171450">
              <a:buFont typeface="Arial" panose="020B0604020202020204" pitchFamily="34" charset="0"/>
              <a:buChar char="•"/>
            </a:pPr>
            <a:endParaRPr kumimoji="1" lang="ja-JP" altLang="en-US" sz="1400" dirty="0"/>
          </a:p>
        </p:txBody>
      </p:sp>
      <p:sp>
        <p:nvSpPr>
          <p:cNvPr id="8" name="テキスト ボックス 7"/>
          <p:cNvSpPr txBox="1"/>
          <p:nvPr/>
        </p:nvSpPr>
        <p:spPr>
          <a:xfrm>
            <a:off x="7070651" y="3136601"/>
            <a:ext cx="954107" cy="276999"/>
          </a:xfrm>
          <a:prstGeom prst="rect">
            <a:avLst/>
          </a:prstGeom>
          <a:noFill/>
        </p:spPr>
        <p:txBody>
          <a:bodyPr wrap="none" rtlCol="0">
            <a:spAutoFit/>
          </a:bodyPr>
          <a:lstStyle/>
          <a:p>
            <a:r>
              <a:rPr kumimoji="1" lang="ja-JP" altLang="en-US" sz="1200" b="1" dirty="0" smtClean="0"/>
              <a:t>各府省共通</a:t>
            </a:r>
            <a:endParaRPr kumimoji="1" lang="ja-JP" altLang="en-US" sz="1200" b="1" dirty="0"/>
          </a:p>
        </p:txBody>
      </p:sp>
      <p:sp>
        <p:nvSpPr>
          <p:cNvPr id="9" name="正方形/長方形 8"/>
          <p:cNvSpPr/>
          <p:nvPr/>
        </p:nvSpPr>
        <p:spPr>
          <a:xfrm>
            <a:off x="2158409" y="3115335"/>
            <a:ext cx="4742121" cy="318991"/>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151320" y="3491016"/>
            <a:ext cx="4742121" cy="54933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7063564" y="3576064"/>
            <a:ext cx="1531188" cy="276999"/>
          </a:xfrm>
          <a:prstGeom prst="rect">
            <a:avLst/>
          </a:prstGeom>
          <a:noFill/>
        </p:spPr>
        <p:txBody>
          <a:bodyPr wrap="none" rtlCol="0">
            <a:spAutoFit/>
          </a:bodyPr>
          <a:lstStyle/>
          <a:p>
            <a:r>
              <a:rPr kumimoji="1" lang="ja-JP" altLang="en-US" sz="1200" b="1" u="sng" dirty="0" smtClean="0">
                <a:solidFill>
                  <a:srgbClr val="FF0000"/>
                </a:solidFill>
              </a:rPr>
              <a:t>各府省において作成</a:t>
            </a:r>
            <a:endParaRPr kumimoji="1" lang="ja-JP" altLang="en-US" sz="1200" b="1" u="sng" dirty="0">
              <a:solidFill>
                <a:srgbClr val="FF0000"/>
              </a:solidFill>
            </a:endParaRPr>
          </a:p>
        </p:txBody>
      </p:sp>
      <p:sp>
        <p:nvSpPr>
          <p:cNvPr id="15" name="正方形/長方形 14"/>
          <p:cNvSpPr/>
          <p:nvPr/>
        </p:nvSpPr>
        <p:spPr>
          <a:xfrm>
            <a:off x="2154865" y="4111238"/>
            <a:ext cx="4742121" cy="248092"/>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7067108" y="4111236"/>
            <a:ext cx="954107" cy="276999"/>
          </a:xfrm>
          <a:prstGeom prst="rect">
            <a:avLst/>
          </a:prstGeom>
          <a:noFill/>
          <a:ln>
            <a:noFill/>
          </a:ln>
        </p:spPr>
        <p:txBody>
          <a:bodyPr wrap="none" rtlCol="0">
            <a:spAutoFit/>
          </a:bodyPr>
          <a:lstStyle/>
          <a:p>
            <a:r>
              <a:rPr kumimoji="1" lang="ja-JP" altLang="en-US" sz="1200" b="1" dirty="0" smtClean="0"/>
              <a:t>各府省共通</a:t>
            </a:r>
            <a:endParaRPr kumimoji="1" lang="ja-JP" altLang="en-US" sz="1200" b="1" dirty="0"/>
          </a:p>
        </p:txBody>
      </p:sp>
      <p:sp>
        <p:nvSpPr>
          <p:cNvPr id="20" name="正方形/長方形 19"/>
          <p:cNvSpPr/>
          <p:nvPr/>
        </p:nvSpPr>
        <p:spPr>
          <a:xfrm>
            <a:off x="2154865" y="4440858"/>
            <a:ext cx="4742121" cy="549338"/>
          </a:xfrm>
          <a:prstGeom prst="rect">
            <a:avLst/>
          </a:pr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7067109" y="4568438"/>
            <a:ext cx="1532792" cy="276999"/>
          </a:xfrm>
          <a:prstGeom prst="rect">
            <a:avLst/>
          </a:prstGeom>
          <a:noFill/>
        </p:spPr>
        <p:txBody>
          <a:bodyPr wrap="none" rtlCol="0">
            <a:spAutoFit/>
          </a:bodyPr>
          <a:lstStyle/>
          <a:p>
            <a:r>
              <a:rPr kumimoji="1" lang="ja-JP" altLang="en-US" sz="1200" b="1" u="sng" dirty="0" smtClean="0">
                <a:solidFill>
                  <a:srgbClr val="00B050"/>
                </a:solidFill>
              </a:rPr>
              <a:t>必要性について議論</a:t>
            </a:r>
            <a:endParaRPr kumimoji="1" lang="ja-JP" altLang="en-US" sz="1200" b="1" u="sng" dirty="0">
              <a:solidFill>
                <a:srgbClr val="00B050"/>
              </a:solidFill>
            </a:endParaRPr>
          </a:p>
        </p:txBody>
      </p:sp>
      <p:sp>
        <p:nvSpPr>
          <p:cNvPr id="22" name="正方形/長方形 21"/>
          <p:cNvSpPr/>
          <p:nvPr/>
        </p:nvSpPr>
        <p:spPr>
          <a:xfrm>
            <a:off x="1998922" y="5195834"/>
            <a:ext cx="4898058" cy="120496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067101" y="5642391"/>
            <a:ext cx="1531188" cy="276999"/>
          </a:xfrm>
          <a:prstGeom prst="rect">
            <a:avLst/>
          </a:prstGeom>
          <a:noFill/>
        </p:spPr>
        <p:txBody>
          <a:bodyPr wrap="none" rtlCol="0">
            <a:spAutoFit/>
          </a:bodyPr>
          <a:lstStyle/>
          <a:p>
            <a:r>
              <a:rPr kumimoji="1" lang="ja-JP" altLang="en-US" sz="1200" b="1" u="sng" dirty="0" smtClean="0">
                <a:solidFill>
                  <a:srgbClr val="FF0000"/>
                </a:solidFill>
              </a:rPr>
              <a:t>各府省において作成</a:t>
            </a:r>
            <a:endParaRPr kumimoji="1" lang="ja-JP" altLang="en-US" sz="1200" b="1" u="sng" dirty="0">
              <a:solidFill>
                <a:srgbClr val="FF0000"/>
              </a:solidFill>
            </a:endParaRPr>
          </a:p>
        </p:txBody>
      </p:sp>
      <p:sp>
        <p:nvSpPr>
          <p:cNvPr id="2" name="左中かっこ 1"/>
          <p:cNvSpPr/>
          <p:nvPr/>
        </p:nvSpPr>
        <p:spPr>
          <a:xfrm>
            <a:off x="1605516" y="2913321"/>
            <a:ext cx="350875" cy="211587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1286539" y="3455582"/>
            <a:ext cx="369332" cy="1155124"/>
          </a:xfrm>
          <a:prstGeom prst="rect">
            <a:avLst/>
          </a:prstGeom>
          <a:noFill/>
        </p:spPr>
        <p:txBody>
          <a:bodyPr vert="eaVert" wrap="none" rtlCol="0">
            <a:spAutoFit/>
          </a:bodyPr>
          <a:lstStyle/>
          <a:p>
            <a:r>
              <a:rPr kumimoji="1" lang="ja-JP" altLang="en-US" sz="1200" dirty="0" smtClean="0"/>
              <a:t>今回の検討範囲</a:t>
            </a:r>
            <a:endParaRPr kumimoji="1" lang="ja-JP" altLang="en-US" sz="1200" dirty="0"/>
          </a:p>
        </p:txBody>
      </p:sp>
    </p:spTree>
    <p:extLst>
      <p:ext uri="{BB962C8B-B14F-4D97-AF65-F5344CB8AC3E}">
        <p14:creationId xmlns:p14="http://schemas.microsoft.com/office/powerpoint/2010/main" val="4553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13" name="コンテンツ プレースホルダー 1"/>
          <p:cNvSpPr txBox="1">
            <a:spLocks/>
          </p:cNvSpPr>
          <p:nvPr/>
        </p:nvSpPr>
        <p:spPr>
          <a:xfrm>
            <a:off x="436652" y="930674"/>
            <a:ext cx="8388371" cy="5608349"/>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1400" dirty="0" smtClean="0"/>
              <a:t>測量法では、測量成果を複製、使用する際に国土地理院の長の承認を得る必要がある。</a:t>
            </a:r>
            <a:endParaRPr lang="en-US" altLang="ja-JP" sz="1400" dirty="0" smtClean="0"/>
          </a:p>
          <a:p>
            <a:pPr lvl="1">
              <a:spcBef>
                <a:spcPts val="300"/>
              </a:spcBef>
            </a:pPr>
            <a:r>
              <a:rPr lang="ja-JP" altLang="en-US" sz="1600" u="sng" dirty="0" smtClean="0"/>
              <a:t>測量法</a:t>
            </a:r>
            <a:endParaRPr lang="en-US" altLang="ja-JP" sz="1600" u="sng" dirty="0" smtClean="0"/>
          </a:p>
          <a:p>
            <a:pPr marL="549275" lvl="2" indent="0">
              <a:spcBef>
                <a:spcPts val="300"/>
              </a:spcBef>
              <a:buNone/>
            </a:pPr>
            <a:r>
              <a:rPr lang="ja-JP" altLang="en-US" sz="1200" dirty="0"/>
              <a:t>（測量成果の複製）</a:t>
            </a:r>
          </a:p>
          <a:p>
            <a:pPr lvl="2">
              <a:spcBef>
                <a:spcPts val="300"/>
              </a:spcBef>
            </a:pPr>
            <a:r>
              <a:rPr lang="ja-JP" altLang="en-US" sz="1200" dirty="0"/>
              <a:t>第二十九条 　基本測量の測量成果のうち、地図その他の図表、成果表、写真又は成果を記録した文書（これらが電磁的記録（電子的方式、磁気的方式その他人の知覚に</a:t>
            </a:r>
            <a:r>
              <a:rPr lang="ja-JP" altLang="en-US" sz="1200" dirty="0" err="1"/>
              <a:t>よつては</a:t>
            </a:r>
            <a:r>
              <a:rPr lang="ja-JP" altLang="en-US" sz="1200" dirty="0"/>
              <a:t>認識することができない方式で作られる記録であつて、電子計算機による情報処理の用に供されるものをいう。以下同じ。）をもつて作成されている場合における当該電磁的記録を含む。第四十三条において「図表等」という。）を測量の用に供し、刊行し、又は電磁的方法であつて国土交通省令で定めるものにより</a:t>
            </a:r>
            <a:r>
              <a:rPr lang="ja-JP" altLang="en-US" sz="1200" u="sng" dirty="0">
                <a:solidFill>
                  <a:srgbClr val="FF0000"/>
                </a:solidFill>
              </a:rPr>
              <a:t>不特定多数の者が提供を受けることができる状態に置く措置をとるために複製しようとする者は、国土交通省令で定めるところにより、あらかじめ、国土地理院の長の承認を得なければならない</a:t>
            </a:r>
            <a:r>
              <a:rPr lang="ja-JP" altLang="en-US" sz="1200" dirty="0"/>
              <a:t>。</a:t>
            </a:r>
          </a:p>
          <a:p>
            <a:pPr marL="549275" lvl="2" indent="0">
              <a:spcBef>
                <a:spcPts val="300"/>
              </a:spcBef>
              <a:buNone/>
            </a:pPr>
            <a:r>
              <a:rPr lang="ja-JP" altLang="en-US" sz="1200" dirty="0"/>
              <a:t>（測量成果の使用）</a:t>
            </a:r>
          </a:p>
          <a:p>
            <a:pPr lvl="2">
              <a:spcBef>
                <a:spcPts val="300"/>
              </a:spcBef>
            </a:pPr>
            <a:r>
              <a:rPr lang="ja-JP" altLang="en-US" sz="1200" dirty="0"/>
              <a:t>第三十条 　</a:t>
            </a:r>
            <a:r>
              <a:rPr lang="ja-JP" altLang="en-US" sz="1200" u="sng" dirty="0">
                <a:solidFill>
                  <a:srgbClr val="FF0000"/>
                </a:solidFill>
              </a:rPr>
              <a:t>基本測量の測量成果を使用して基本測量以外の測量を実施しようとする者は、国土交通省令で定めるところにより、あらかじめ、国土地理院の長の承認を得なければならない</a:t>
            </a:r>
            <a:r>
              <a:rPr lang="ja-JP" altLang="en-US" sz="1200" dirty="0"/>
              <a:t>。</a:t>
            </a:r>
          </a:p>
          <a:p>
            <a:pPr lvl="2">
              <a:spcBef>
                <a:spcPts val="300"/>
              </a:spcBef>
            </a:pPr>
            <a:r>
              <a:rPr lang="ja-JP" altLang="en-US" sz="1200" dirty="0"/>
              <a:t>２ 　国土地理院の長は、前項の承認の申請があつた場合において、次の各号のいずれにも該当しないと認めるときは、その承認をしなければならない。</a:t>
            </a:r>
          </a:p>
          <a:p>
            <a:pPr lvl="3">
              <a:spcBef>
                <a:spcPts val="300"/>
              </a:spcBef>
            </a:pPr>
            <a:r>
              <a:rPr lang="ja-JP" altLang="en-US" sz="1200" dirty="0"/>
              <a:t>一 　申請手続が法令に違反していること。</a:t>
            </a:r>
          </a:p>
          <a:p>
            <a:pPr lvl="3">
              <a:spcBef>
                <a:spcPts val="300"/>
              </a:spcBef>
            </a:pPr>
            <a:r>
              <a:rPr lang="ja-JP" altLang="en-US" sz="1200" dirty="0"/>
              <a:t>二 　当該測量成果を使用することが当該測量の正確さを確保する上で適切でないこと。</a:t>
            </a:r>
          </a:p>
          <a:p>
            <a:pPr lvl="2">
              <a:spcBef>
                <a:spcPts val="300"/>
              </a:spcBef>
            </a:pPr>
            <a:r>
              <a:rPr lang="ja-JP" altLang="en-US" sz="1200" dirty="0"/>
              <a:t>３ 　第一項の承認を得て測量を実施した者は、その実施により得られた測量成果に基本測量の測量成果を使用した旨を明示しなければならない。</a:t>
            </a:r>
          </a:p>
          <a:p>
            <a:pPr lvl="2">
              <a:spcBef>
                <a:spcPts val="300"/>
              </a:spcBef>
            </a:pPr>
            <a:r>
              <a:rPr lang="ja-JP" altLang="en-US" sz="1200" dirty="0"/>
              <a:t>４ 　基本測量の測量成果を使用して刊行物（当該刊行物が電磁的記録をもつて作成されている場合における当該電磁的記録を含む。以下この項及び第四十四条第四項において同じ。）を刊行し、又は当該刊行物の内容である情報について電磁的方法で</a:t>
            </a:r>
            <a:r>
              <a:rPr lang="ja-JP" altLang="en-US" sz="1200" dirty="0" err="1"/>
              <a:t>あつて</a:t>
            </a:r>
            <a:r>
              <a:rPr lang="ja-JP" altLang="en-US" sz="1200" dirty="0"/>
              <a:t>国土交通省令で定めるものにより不特定多数の者が提供を受けることができる状態に置く措置をとろうとする者は、当該刊行物にその旨を明示しなければならない</a:t>
            </a:r>
            <a:r>
              <a:rPr lang="ja-JP" altLang="en-US" sz="1200" dirty="0" smtClean="0"/>
              <a:t>。</a:t>
            </a:r>
            <a:endParaRPr lang="en-US" altLang="ja-JP" sz="1200" dirty="0" smtClean="0"/>
          </a:p>
          <a:p>
            <a:pPr lvl="2">
              <a:spcBef>
                <a:spcPts val="300"/>
              </a:spcBef>
            </a:pPr>
            <a:endParaRPr lang="en-US" altLang="ja-JP" sz="600" dirty="0"/>
          </a:p>
          <a:p>
            <a:pPr lvl="1">
              <a:spcBef>
                <a:spcPts val="300"/>
              </a:spcBef>
            </a:pPr>
            <a:r>
              <a:rPr lang="ja-JP" altLang="en-US" sz="1600" dirty="0" smtClean="0"/>
              <a:t>測量法</a:t>
            </a:r>
            <a:r>
              <a:rPr lang="ja-JP" altLang="en-US" sz="1600" dirty="0"/>
              <a:t>施行</a:t>
            </a:r>
            <a:r>
              <a:rPr lang="ja-JP" altLang="en-US" sz="1600" dirty="0" smtClean="0"/>
              <a:t>規則</a:t>
            </a:r>
            <a:endParaRPr lang="en-US" altLang="ja-JP" sz="1600" dirty="0" smtClean="0"/>
          </a:p>
          <a:p>
            <a:pPr marL="549275" lvl="2" indent="0">
              <a:spcBef>
                <a:spcPts val="300"/>
              </a:spcBef>
              <a:buNone/>
            </a:pPr>
            <a:r>
              <a:rPr lang="ja-JP" altLang="en-US" sz="1200" dirty="0"/>
              <a:t>（測量成果の複製承認申請書の様式）</a:t>
            </a:r>
          </a:p>
          <a:p>
            <a:pPr lvl="2">
              <a:spcBef>
                <a:spcPts val="300"/>
              </a:spcBef>
            </a:pPr>
            <a:r>
              <a:rPr lang="ja-JP" altLang="en-US" sz="1200" dirty="0"/>
              <a:t>第四条の二 　法第二十九条 の規定により承認を得ようとする者は、別表第四の様式による申請書を国土地理院の長に提出しなければならない。</a:t>
            </a:r>
            <a:endParaRPr lang="en-US" altLang="ja-JP" sz="1200" dirty="0" smtClean="0"/>
          </a:p>
          <a:p>
            <a:pPr lvl="2">
              <a:spcBef>
                <a:spcPts val="300"/>
              </a:spcBef>
            </a:pPr>
            <a:endParaRPr lang="en-US" altLang="ja-JP" sz="1400" dirty="0" smtClean="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参考：利用に制約がかかる法令の例①</a:t>
            </a:r>
            <a:endParaRPr kumimoji="1" lang="ja-JP" altLang="en-US" sz="2000" dirty="0">
              <a:latin typeface="+mj-ea"/>
            </a:endParaRPr>
          </a:p>
        </p:txBody>
      </p:sp>
    </p:spTree>
    <p:extLst>
      <p:ext uri="{BB962C8B-B14F-4D97-AF65-F5344CB8AC3E}">
        <p14:creationId xmlns:p14="http://schemas.microsoft.com/office/powerpoint/2010/main" val="1397560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7</a:t>
            </a:fld>
            <a:endParaRPr lang="ja-JP" altLang="en-US" dirty="0"/>
          </a:p>
        </p:txBody>
      </p:sp>
      <p:sp>
        <p:nvSpPr>
          <p:cNvPr id="13" name="コンテンツ プレースホルダー 1"/>
          <p:cNvSpPr txBox="1">
            <a:spLocks/>
          </p:cNvSpPr>
          <p:nvPr/>
        </p:nvSpPr>
        <p:spPr>
          <a:xfrm>
            <a:off x="436652" y="754912"/>
            <a:ext cx="8388371" cy="5784111"/>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1600" dirty="0" smtClean="0"/>
              <a:t>気象業務法では、気象庁が提供するデータ等を用いて予報業務を行う際には、気象庁長官の許可を受ける必要がある。</a:t>
            </a:r>
            <a:endParaRPr lang="en-US" altLang="ja-JP" sz="1600" dirty="0" smtClean="0"/>
          </a:p>
          <a:p>
            <a:pPr lvl="1">
              <a:spcBef>
                <a:spcPts val="300"/>
              </a:spcBef>
            </a:pPr>
            <a:r>
              <a:rPr lang="ja-JP" altLang="en-US" sz="1400" u="sng" dirty="0" smtClean="0"/>
              <a:t>気象</a:t>
            </a:r>
            <a:r>
              <a:rPr lang="ja-JP" altLang="en-US" sz="1400" u="sng" dirty="0"/>
              <a:t>業務</a:t>
            </a:r>
            <a:r>
              <a:rPr lang="ja-JP" altLang="en-US" sz="1400" u="sng" dirty="0" smtClean="0"/>
              <a:t>法</a:t>
            </a:r>
            <a:endParaRPr lang="en-US" altLang="ja-JP" sz="1400" u="sng" dirty="0" smtClean="0"/>
          </a:p>
          <a:p>
            <a:pPr marL="549275" lvl="2" indent="0">
              <a:spcBef>
                <a:spcPts val="300"/>
              </a:spcBef>
              <a:buNone/>
            </a:pPr>
            <a:r>
              <a:rPr lang="ja-JP" altLang="en-US" sz="1200" dirty="0"/>
              <a:t>（予報業務の許可）</a:t>
            </a:r>
          </a:p>
          <a:p>
            <a:pPr lvl="2">
              <a:spcBef>
                <a:spcPts val="300"/>
              </a:spcBef>
            </a:pPr>
            <a:r>
              <a:rPr lang="ja-JP" altLang="en-US" sz="1200" dirty="0" smtClean="0"/>
              <a:t>第十七条　</a:t>
            </a:r>
            <a:r>
              <a:rPr lang="ja-JP" altLang="en-US" sz="1200" u="sng" dirty="0" smtClean="0">
                <a:solidFill>
                  <a:srgbClr val="FF0000"/>
                </a:solidFill>
              </a:rPr>
              <a:t>気象庁</a:t>
            </a:r>
            <a:r>
              <a:rPr lang="ja-JP" altLang="en-US" sz="1200" u="sng" dirty="0">
                <a:solidFill>
                  <a:srgbClr val="FF0000"/>
                </a:solidFill>
              </a:rPr>
              <a:t>以外の者が気象、地象、津波、高潮、波浪又は洪水の予報の業務（以下「予報業務」という。）を行おうとする場合は、気象庁長官の許可を受けなければならない</a:t>
            </a:r>
            <a:r>
              <a:rPr lang="ja-JP" altLang="en-US" sz="1200" dirty="0"/>
              <a:t>。</a:t>
            </a:r>
          </a:p>
          <a:p>
            <a:pPr lvl="2">
              <a:spcBef>
                <a:spcPts val="300"/>
              </a:spcBef>
            </a:pPr>
            <a:r>
              <a:rPr lang="ja-JP" altLang="en-US" sz="1200" dirty="0"/>
              <a:t>２ 　前項の許可は、予報業務の目的及び範囲を定めて行う</a:t>
            </a:r>
            <a:r>
              <a:rPr lang="ja-JP" altLang="en-US" sz="1200" dirty="0" smtClean="0"/>
              <a:t>。</a:t>
            </a:r>
            <a:endParaRPr lang="en-US" altLang="ja-JP" sz="1200" dirty="0" smtClean="0"/>
          </a:p>
          <a:p>
            <a:pPr marL="549275" lvl="2" indent="0">
              <a:spcBef>
                <a:spcPts val="300"/>
              </a:spcBef>
              <a:buNone/>
            </a:pPr>
            <a:r>
              <a:rPr lang="ja-JP" altLang="en-US" sz="1200" dirty="0" smtClean="0"/>
              <a:t>（</a:t>
            </a:r>
            <a:r>
              <a:rPr lang="ja-JP" altLang="en-US" sz="1200" dirty="0"/>
              <a:t>気象予報士に行わせなければならない業務</a:t>
            </a:r>
            <a:r>
              <a:rPr lang="ja-JP" altLang="en-US" sz="1200" dirty="0" smtClean="0"/>
              <a:t>）</a:t>
            </a:r>
          </a:p>
          <a:p>
            <a:pPr lvl="2">
              <a:spcBef>
                <a:spcPts val="300"/>
              </a:spcBef>
            </a:pPr>
            <a:r>
              <a:rPr lang="ja-JP" altLang="en-US" sz="1200" dirty="0"/>
              <a:t>第十九条の三 　第十七条の規定により許可を受けた者は、</a:t>
            </a:r>
            <a:r>
              <a:rPr lang="ja-JP" altLang="en-US" sz="1200" u="sng" dirty="0">
                <a:solidFill>
                  <a:srgbClr val="FF0000"/>
                </a:solidFill>
              </a:rPr>
              <a:t>当該予報業務のうち現象の予想については、気象予報士に行わせなければならない</a:t>
            </a:r>
            <a:r>
              <a:rPr lang="ja-JP" altLang="en-US" sz="1200" dirty="0" smtClean="0"/>
              <a:t>。</a:t>
            </a:r>
            <a:endParaRPr lang="en-US" altLang="ja-JP" sz="1200" dirty="0" smtClean="0"/>
          </a:p>
          <a:p>
            <a:pPr marL="549275" lvl="2" indent="0">
              <a:spcBef>
                <a:spcPts val="300"/>
              </a:spcBef>
              <a:buNone/>
            </a:pPr>
            <a:r>
              <a:rPr lang="ja-JP" altLang="en-US" sz="1200" dirty="0"/>
              <a:t>（警報の制限）</a:t>
            </a:r>
            <a:endParaRPr lang="ja-JP" altLang="en-US" sz="1200" dirty="0" smtClean="0"/>
          </a:p>
          <a:p>
            <a:pPr lvl="2">
              <a:spcBef>
                <a:spcPts val="300"/>
              </a:spcBef>
            </a:pPr>
            <a:r>
              <a:rPr lang="ja-JP" altLang="en-US" sz="1200" dirty="0"/>
              <a:t>第二十三条 　</a:t>
            </a:r>
            <a:r>
              <a:rPr lang="ja-JP" altLang="en-US" sz="1200" u="sng" dirty="0">
                <a:solidFill>
                  <a:srgbClr val="FF0000"/>
                </a:solidFill>
              </a:rPr>
              <a:t>気象庁以外の者は、気象、地震動、火山現象、津波、高潮、波浪及び洪水の警報をしてはならない</a:t>
            </a:r>
            <a:r>
              <a:rPr lang="ja-JP" altLang="en-US" sz="1200" dirty="0"/>
              <a:t>。ただし、政令で定める場合は、この限りでない</a:t>
            </a:r>
            <a:r>
              <a:rPr lang="ja-JP" altLang="en-US" sz="1200" dirty="0" smtClean="0"/>
              <a:t>。</a:t>
            </a:r>
            <a:endParaRPr lang="en-US" altLang="ja-JP" sz="1200" dirty="0" smtClean="0"/>
          </a:p>
          <a:p>
            <a:pPr lvl="1">
              <a:spcBef>
                <a:spcPts val="300"/>
              </a:spcBef>
            </a:pPr>
            <a:endParaRPr lang="en-US" altLang="ja-JP" sz="1200" dirty="0" smtClean="0"/>
          </a:p>
          <a:p>
            <a:pPr lvl="1">
              <a:spcBef>
                <a:spcPts val="300"/>
              </a:spcBef>
            </a:pPr>
            <a:endParaRPr lang="en-US" altLang="ja-JP" sz="1200" dirty="0" smtClean="0"/>
          </a:p>
          <a:p>
            <a:pPr>
              <a:spcBef>
                <a:spcPts val="300"/>
              </a:spcBef>
            </a:pPr>
            <a:r>
              <a:rPr lang="ja-JP" altLang="en-US" sz="1600" dirty="0" smtClean="0"/>
              <a:t>水路図誌、航空図誌を航海・航空を目的として複製・使用する際には海上保安庁長官の承認を受ける必要がある。</a:t>
            </a:r>
            <a:endParaRPr lang="en-US" altLang="ja-JP" sz="1600" dirty="0" smtClean="0"/>
          </a:p>
          <a:p>
            <a:pPr lvl="1">
              <a:spcBef>
                <a:spcPts val="300"/>
              </a:spcBef>
            </a:pPr>
            <a:r>
              <a:rPr lang="ja-JP" altLang="en-US" sz="1400" u="sng" dirty="0" smtClean="0"/>
              <a:t>水路</a:t>
            </a:r>
            <a:r>
              <a:rPr lang="ja-JP" altLang="en-US" sz="1400" u="sng" dirty="0"/>
              <a:t>業務法</a:t>
            </a:r>
            <a:endParaRPr lang="en-US" altLang="ja-JP" sz="1400" u="sng" dirty="0" smtClean="0"/>
          </a:p>
          <a:p>
            <a:pPr marL="549275" lvl="2" indent="0">
              <a:spcBef>
                <a:spcPts val="300"/>
              </a:spcBef>
              <a:buNone/>
            </a:pPr>
            <a:r>
              <a:rPr lang="ja-JP" altLang="en-US" sz="1200" dirty="0" smtClean="0"/>
              <a:t>（</a:t>
            </a:r>
            <a:r>
              <a:rPr lang="ja-JP" altLang="en-US" sz="1200" dirty="0"/>
              <a:t>水路図誌及び航空図誌の保護）</a:t>
            </a:r>
          </a:p>
          <a:p>
            <a:pPr lvl="2">
              <a:spcBef>
                <a:spcPts val="300"/>
              </a:spcBef>
            </a:pPr>
            <a:r>
              <a:rPr lang="ja-JP" altLang="en-US" sz="1200" dirty="0"/>
              <a:t>第二十四条 　海上保安庁以外の者が、海上保安庁の刊行した水路図誌若しくは航空図誌を航海若しくは航空の用に供するために複製し、又は当該水路図誌若しくは航空図誌を使用して航海若しくは航空の用に供する刊行物を発行しようとするときは、海上保安庁長官の承認を受けなければならない。</a:t>
            </a:r>
          </a:p>
          <a:p>
            <a:pPr lvl="2">
              <a:spcBef>
                <a:spcPts val="300"/>
              </a:spcBef>
            </a:pPr>
            <a:r>
              <a:rPr lang="ja-JP" altLang="en-US" sz="1200" dirty="0"/>
              <a:t>第二十五条 　海上保安庁の刊行した海図、航空図、水路誌又は灯台表に類似の刊行物を発行しようとする者は、海上保安庁長官の許可を受けなければならない。</a:t>
            </a:r>
          </a:p>
          <a:p>
            <a:pPr lvl="2">
              <a:spcBef>
                <a:spcPts val="300"/>
              </a:spcBef>
            </a:pPr>
            <a:r>
              <a:rPr lang="ja-JP" altLang="en-US" sz="1200" dirty="0"/>
              <a:t>２ 　海上保安庁長官は、前項の刊行物が海上の安全の確保に支障を及ぼすものでない限り、これを許可しなければならない</a:t>
            </a:r>
            <a:r>
              <a:rPr lang="ja-JP" altLang="en-US" sz="1200" dirty="0" smtClean="0"/>
              <a:t>。</a:t>
            </a:r>
            <a:endParaRPr lang="en-US" altLang="ja-JP" sz="1200" dirty="0" smtClean="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参考：利用に制約がかかる法令の例②</a:t>
            </a:r>
            <a:endParaRPr kumimoji="1" lang="ja-JP" altLang="en-US" sz="2000" dirty="0">
              <a:latin typeface="+mj-ea"/>
            </a:endParaRPr>
          </a:p>
        </p:txBody>
      </p:sp>
    </p:spTree>
    <p:extLst>
      <p:ext uri="{BB962C8B-B14F-4D97-AF65-F5344CB8AC3E}">
        <p14:creationId xmlns:p14="http://schemas.microsoft.com/office/powerpoint/2010/main" val="138084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8</a:t>
            </a:fld>
            <a:endParaRPr lang="ja-JP" altLang="en-US" dirty="0"/>
          </a:p>
        </p:txBody>
      </p:sp>
      <p:sp>
        <p:nvSpPr>
          <p:cNvPr id="13" name="コンテンツ プレースホルダー 1"/>
          <p:cNvSpPr txBox="1">
            <a:spLocks/>
          </p:cNvSpPr>
          <p:nvPr/>
        </p:nvSpPr>
        <p:spPr>
          <a:xfrm>
            <a:off x="436652" y="754912"/>
            <a:ext cx="8388371" cy="5784111"/>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1600" dirty="0" smtClean="0"/>
              <a:t>補助金等適正化法では、補助金を使って作成したデータ等を目的以外に使用する際には各省庁の長の承認を得る必要がある。</a:t>
            </a:r>
            <a:endParaRPr lang="en-US" altLang="ja-JP" sz="1600" dirty="0" smtClean="0"/>
          </a:p>
          <a:p>
            <a:pPr lvl="1">
              <a:spcBef>
                <a:spcPts val="300"/>
              </a:spcBef>
            </a:pPr>
            <a:r>
              <a:rPr lang="ja-JP" altLang="en-US" sz="1400" u="sng" dirty="0" smtClean="0"/>
              <a:t>補助</a:t>
            </a:r>
            <a:r>
              <a:rPr lang="ja-JP" altLang="en-US" sz="1400" u="sng" dirty="0"/>
              <a:t>金等に係る予算の執行の適正化に関する</a:t>
            </a:r>
            <a:r>
              <a:rPr lang="ja-JP" altLang="en-US" sz="1400" u="sng" dirty="0" smtClean="0"/>
              <a:t>法律</a:t>
            </a:r>
            <a:endParaRPr lang="en-US" altLang="ja-JP" sz="1400" u="sng" dirty="0"/>
          </a:p>
          <a:p>
            <a:pPr marL="549275" lvl="2" indent="0">
              <a:spcBef>
                <a:spcPts val="300"/>
              </a:spcBef>
              <a:buNone/>
            </a:pPr>
            <a:r>
              <a:rPr lang="ja-JP" altLang="en-US" sz="1200" dirty="0"/>
              <a:t>（財産の処分の制限</a:t>
            </a:r>
            <a:r>
              <a:rPr lang="ja-JP" altLang="en-US" sz="1200" dirty="0" smtClean="0"/>
              <a:t>）</a:t>
            </a:r>
            <a:endParaRPr lang="ja-JP" altLang="en-US" sz="1200" dirty="0"/>
          </a:p>
          <a:p>
            <a:pPr lvl="2">
              <a:spcBef>
                <a:spcPts val="300"/>
              </a:spcBef>
            </a:pPr>
            <a:r>
              <a:rPr lang="ja-JP" altLang="en-US" sz="1200" dirty="0"/>
              <a:t>第二十二条 　補助事業者等は、補助事業等により取得し、又は効用の増加した政令で定める財産を、各省各庁の長の承認を受けないで、補助金等の交付の目的に反して使用し、譲渡し、交換し、貸し付け、又は担保に供してはならない。ただし、政令で定める場合は、この限りでない。</a:t>
            </a:r>
            <a:endParaRPr lang="en-US" altLang="ja-JP" sz="1800" dirty="0" smtClean="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参考：利用に制約がかかる法令の例③</a:t>
            </a:r>
            <a:endParaRPr kumimoji="1" lang="ja-JP" altLang="en-US" sz="2000" dirty="0">
              <a:latin typeface="+mj-ea"/>
            </a:endParaRPr>
          </a:p>
        </p:txBody>
      </p:sp>
    </p:spTree>
    <p:extLst>
      <p:ext uri="{BB962C8B-B14F-4D97-AF65-F5344CB8AC3E}">
        <p14:creationId xmlns:p14="http://schemas.microsoft.com/office/powerpoint/2010/main" val="4157087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txDef>
      <a:spPr>
        <a:noFill/>
      </a:spPr>
      <a:bodyPr wrap="square" rtlCol="0">
        <a:spAutoFit/>
      </a:bodyPr>
      <a:lstStyle>
        <a:defPPr>
          <a:defRPr kumimoji="1" sz="1200"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19146</TotalTime>
  <Words>1489</Words>
  <Application>Microsoft Office PowerPoint</Application>
  <PresentationFormat>画面に合わせる (4:3)</PresentationFormat>
  <Paragraphs>183</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アース</vt:lpstr>
      <vt:lpstr>PowerPoint プレゼンテーション</vt:lpstr>
      <vt:lpstr>目次</vt:lpstr>
      <vt:lpstr>PowerPoint プレゼンテーション</vt:lpstr>
      <vt:lpstr>PowerPoint プレゼンテーション</vt:lpstr>
      <vt:lpstr>PowerPoint プレゼンテーション</vt:lpstr>
      <vt:lpstr>２．利用ルール案の構成</vt:lpstr>
      <vt:lpstr>参考：利用に制約がかかる法令の例①</vt:lpstr>
      <vt:lpstr>参考：利用に制約がかかる法令の例②</vt:lpstr>
      <vt:lpstr>参考：利用に制約がかかる法令の例③</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586</cp:revision>
  <cp:lastPrinted>2013-12-18T08:48:01Z</cp:lastPrinted>
  <dcterms:created xsi:type="dcterms:W3CDTF">2012-11-30T13:43:40Z</dcterms:created>
  <dcterms:modified xsi:type="dcterms:W3CDTF">2013-12-18T08:48:49Z</dcterms:modified>
</cp:coreProperties>
</file>