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notesMasterIdLst>
    <p:notesMasterId r:id="rId9"/>
  </p:notesMasterIdLst>
  <p:sldIdLst>
    <p:sldId id="416" r:id="rId2"/>
    <p:sldId id="480" r:id="rId3"/>
    <p:sldId id="482" r:id="rId4"/>
    <p:sldId id="467" r:id="rId5"/>
    <p:sldId id="479" r:id="rId6"/>
    <p:sldId id="441" r:id="rId7"/>
    <p:sldId id="468" r:id="rId8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dows ユーザー" initials="井上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1A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19" autoAdjust="0"/>
    <p:restoredTop sz="92639" autoAdjust="0"/>
  </p:normalViewPr>
  <p:slideViewPr>
    <p:cSldViewPr snapToGrid="0">
      <p:cViewPr>
        <p:scale>
          <a:sx n="90" d="100"/>
          <a:sy n="90" d="100"/>
        </p:scale>
        <p:origin x="-642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6E374AD1-7524-4A65-A188-6976E3A41289}" type="datetimeFigureOut">
              <a:rPr lang="ja-JP" altLang="en-US"/>
              <a:pPr>
                <a:defRPr/>
              </a:pPr>
              <a:t>2013/12/18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A0B6AAA-1AEB-4CEA-ACE1-3B89FD51BB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99837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17"/>
          <p:cNvSpPr/>
          <p:nvPr userDrawn="1"/>
        </p:nvSpPr>
        <p:spPr>
          <a:xfrm>
            <a:off x="904875" y="1919288"/>
            <a:ext cx="7875588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正方形/長方形 19"/>
          <p:cNvSpPr/>
          <p:nvPr userDrawn="1"/>
        </p:nvSpPr>
        <p:spPr>
          <a:xfrm>
            <a:off x="904875" y="1919288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grpSp>
        <p:nvGrpSpPr>
          <p:cNvPr id="6" name="グループ化 23"/>
          <p:cNvGrpSpPr>
            <a:grpSpLocks/>
          </p:cNvGrpSpPr>
          <p:nvPr userDrawn="1"/>
        </p:nvGrpSpPr>
        <p:grpSpPr bwMode="auto">
          <a:xfrm>
            <a:off x="179388" y="6597650"/>
            <a:ext cx="8890000" cy="0"/>
            <a:chOff x="179512" y="6525344"/>
            <a:chExt cx="8890035" cy="0"/>
          </a:xfrm>
        </p:grpSpPr>
        <p:cxnSp>
          <p:nvCxnSpPr>
            <p:cNvPr id="7" name="直線コネクタ 24"/>
            <p:cNvCxnSpPr/>
            <p:nvPr/>
          </p:nvCxnSpPr>
          <p:spPr>
            <a:xfrm>
              <a:off x="179512" y="6525344"/>
              <a:ext cx="8208994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25"/>
            <p:cNvCxnSpPr/>
            <p:nvPr/>
          </p:nvCxnSpPr>
          <p:spPr>
            <a:xfrm>
              <a:off x="8475820" y="6525344"/>
              <a:ext cx="152401" cy="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26"/>
            <p:cNvCxnSpPr/>
            <p:nvPr/>
          </p:nvCxnSpPr>
          <p:spPr>
            <a:xfrm>
              <a:off x="8704421" y="6525344"/>
              <a:ext cx="152401" cy="0"/>
            </a:xfrm>
            <a:prstGeom prst="line">
              <a:avLst/>
            </a:prstGeom>
            <a:ln w="571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29"/>
            <p:cNvCxnSpPr/>
            <p:nvPr/>
          </p:nvCxnSpPr>
          <p:spPr>
            <a:xfrm>
              <a:off x="8917146" y="6525344"/>
              <a:ext cx="152401" cy="0"/>
            </a:xfrm>
            <a:prstGeom prst="line">
              <a:avLst/>
            </a:prstGeom>
            <a:ln w="571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Picture 15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95288" y="5013325"/>
            <a:ext cx="3240087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タイトル 7"/>
          <p:cNvSpPr>
            <a:spLocks noGrp="1"/>
          </p:cNvSpPr>
          <p:nvPr>
            <p:ph type="ctrTitle"/>
          </p:nvPr>
        </p:nvSpPr>
        <p:spPr>
          <a:xfrm>
            <a:off x="1219200" y="2157214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1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44008" y="4267200"/>
            <a:ext cx="3528392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</p:txBody>
      </p:sp>
      <p:sp>
        <p:nvSpPr>
          <p:cNvPr id="12" name="スライド番号プレースホルダー 28"/>
          <p:cNvSpPr>
            <a:spLocks noGrp="1"/>
          </p:cNvSpPr>
          <p:nvPr>
            <p:ph type="sldNum" sz="quarter" idx="10"/>
          </p:nvPr>
        </p:nvSpPr>
        <p:spPr>
          <a:xfrm>
            <a:off x="4000500" y="6597650"/>
            <a:ext cx="1219200" cy="182563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F7767C-FE26-420F-98BF-A3A5CFA0D0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F4C15-C034-4314-9112-D299D62351D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線コネクタ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5" name="二等辺三角形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直線コネクタ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E4FFE-2657-47F4-863B-D1CC317C878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6"/>
          <p:cNvGrpSpPr>
            <a:grpSpLocks/>
          </p:cNvGrpSpPr>
          <p:nvPr userDrawn="1"/>
        </p:nvGrpSpPr>
        <p:grpSpPr bwMode="auto">
          <a:xfrm>
            <a:off x="179388" y="6597650"/>
            <a:ext cx="8890000" cy="0"/>
            <a:chOff x="179512" y="6525344"/>
            <a:chExt cx="8890035" cy="0"/>
          </a:xfrm>
        </p:grpSpPr>
        <p:cxnSp>
          <p:nvCxnSpPr>
            <p:cNvPr id="5" name="直線コネクタ 8"/>
            <p:cNvCxnSpPr/>
            <p:nvPr/>
          </p:nvCxnSpPr>
          <p:spPr>
            <a:xfrm>
              <a:off x="179512" y="6525344"/>
              <a:ext cx="8208994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9"/>
            <p:cNvCxnSpPr/>
            <p:nvPr/>
          </p:nvCxnSpPr>
          <p:spPr>
            <a:xfrm>
              <a:off x="8475820" y="6525344"/>
              <a:ext cx="152401" cy="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10"/>
            <p:cNvCxnSpPr/>
            <p:nvPr/>
          </p:nvCxnSpPr>
          <p:spPr>
            <a:xfrm>
              <a:off x="8704421" y="6525344"/>
              <a:ext cx="152401" cy="0"/>
            </a:xfrm>
            <a:prstGeom prst="line">
              <a:avLst/>
            </a:prstGeom>
            <a:ln w="571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11"/>
            <p:cNvCxnSpPr/>
            <p:nvPr/>
          </p:nvCxnSpPr>
          <p:spPr>
            <a:xfrm>
              <a:off x="8917146" y="6525344"/>
              <a:ext cx="152401" cy="0"/>
            </a:xfrm>
            <a:prstGeom prst="line">
              <a:avLst/>
            </a:prstGeom>
            <a:ln w="571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3" descr="\\spb-fs\プロジェクト\9210359 津國剛PL\オープンデータコンソーシアム\ロゴ\OPEN DATA\OPEN DATA\OP YOKE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309673"/>
            <a:ext cx="1222612" cy="575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直線コネクタ 19"/>
          <p:cNvCxnSpPr/>
          <p:nvPr userDrawn="1"/>
        </p:nvCxnSpPr>
        <p:spPr>
          <a:xfrm>
            <a:off x="496888" y="680709"/>
            <a:ext cx="8207375" cy="0"/>
          </a:xfrm>
          <a:prstGeom prst="line">
            <a:avLst/>
          </a:prstGeom>
          <a:ln w="539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2877"/>
            <a:ext cx="8229600" cy="654943"/>
          </a:xfrm>
        </p:spPr>
        <p:txBody>
          <a:bodyPr/>
          <a:lstStyle/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17" name="スライド番号プレースホルダー 5"/>
          <p:cNvSpPr>
            <a:spLocks noGrp="1"/>
          </p:cNvSpPr>
          <p:nvPr>
            <p:ph type="sldNum" sz="quarter" idx="10"/>
          </p:nvPr>
        </p:nvSpPr>
        <p:spPr>
          <a:xfrm>
            <a:off x="3598863" y="6591300"/>
            <a:ext cx="1981200" cy="366713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C489480-8482-4FE0-A015-CFEEA03935A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正方形/長方形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614E3-EC9C-401D-B25E-0181BD4EC2F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ー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E04EA-D976-49BB-88BC-11887A034D4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ー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DB0EC-3C6C-499F-B7FC-40D34E01860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3"/>
          <p:cNvGrpSpPr>
            <a:grpSpLocks/>
          </p:cNvGrpSpPr>
          <p:nvPr userDrawn="1"/>
        </p:nvGrpSpPr>
        <p:grpSpPr bwMode="auto">
          <a:xfrm>
            <a:off x="179388" y="6597650"/>
            <a:ext cx="8890000" cy="0"/>
            <a:chOff x="179512" y="6525344"/>
            <a:chExt cx="8890035" cy="0"/>
          </a:xfrm>
        </p:grpSpPr>
        <p:cxnSp>
          <p:nvCxnSpPr>
            <p:cNvPr id="4" name="直線コネクタ 24"/>
            <p:cNvCxnSpPr/>
            <p:nvPr/>
          </p:nvCxnSpPr>
          <p:spPr>
            <a:xfrm>
              <a:off x="179512" y="6525344"/>
              <a:ext cx="8208994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線コネクタ 25"/>
            <p:cNvCxnSpPr/>
            <p:nvPr/>
          </p:nvCxnSpPr>
          <p:spPr>
            <a:xfrm>
              <a:off x="8475820" y="6525344"/>
              <a:ext cx="152401" cy="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26"/>
            <p:cNvCxnSpPr/>
            <p:nvPr/>
          </p:nvCxnSpPr>
          <p:spPr>
            <a:xfrm>
              <a:off x="8704421" y="6525344"/>
              <a:ext cx="152401" cy="0"/>
            </a:xfrm>
            <a:prstGeom prst="line">
              <a:avLst/>
            </a:prstGeom>
            <a:ln w="571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29"/>
            <p:cNvCxnSpPr/>
            <p:nvPr/>
          </p:nvCxnSpPr>
          <p:spPr>
            <a:xfrm>
              <a:off x="8917146" y="6525344"/>
              <a:ext cx="152401" cy="0"/>
            </a:xfrm>
            <a:prstGeom prst="line">
              <a:avLst/>
            </a:prstGeom>
            <a:ln w="571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" name="Picture 3" descr="\\spb-fs\プロジェクト\9210359 津國剛PL\オープンデータコンソーシアム\ロゴ\OPEN DATA\OPEN DATA\OP YOKE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812088" y="6237288"/>
            <a:ext cx="1317625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グループ化 6"/>
          <p:cNvGrpSpPr>
            <a:grpSpLocks/>
          </p:cNvGrpSpPr>
          <p:nvPr userDrawn="1"/>
        </p:nvGrpSpPr>
        <p:grpSpPr bwMode="auto">
          <a:xfrm>
            <a:off x="519347" y="3429000"/>
            <a:ext cx="8184915" cy="166955"/>
            <a:chOff x="179512" y="6525344"/>
            <a:chExt cx="8890035" cy="0"/>
          </a:xfrm>
        </p:grpSpPr>
        <p:cxnSp>
          <p:nvCxnSpPr>
            <p:cNvPr id="10" name="直線コネクタ 8"/>
            <p:cNvCxnSpPr/>
            <p:nvPr/>
          </p:nvCxnSpPr>
          <p:spPr>
            <a:xfrm>
              <a:off x="179512" y="6525344"/>
              <a:ext cx="8208821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9"/>
            <p:cNvCxnSpPr/>
            <p:nvPr/>
          </p:nvCxnSpPr>
          <p:spPr>
            <a:xfrm>
              <a:off x="8475863" y="6525344"/>
              <a:ext cx="152227" cy="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0"/>
            <p:cNvCxnSpPr/>
            <p:nvPr/>
          </p:nvCxnSpPr>
          <p:spPr>
            <a:xfrm>
              <a:off x="8704203" y="6525344"/>
              <a:ext cx="152227" cy="0"/>
            </a:xfrm>
            <a:prstGeom prst="line">
              <a:avLst/>
            </a:prstGeom>
            <a:ln w="571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1"/>
            <p:cNvCxnSpPr/>
            <p:nvPr/>
          </p:nvCxnSpPr>
          <p:spPr>
            <a:xfrm>
              <a:off x="8917320" y="6525344"/>
              <a:ext cx="152227" cy="0"/>
            </a:xfrm>
            <a:prstGeom prst="line">
              <a:avLst/>
            </a:prstGeom>
            <a:ln w="571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5576" y="2492896"/>
            <a:ext cx="7488832" cy="9144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14" name="スライド番号プレースホルダー 4"/>
          <p:cNvSpPr>
            <a:spLocks noGrp="1"/>
          </p:cNvSpPr>
          <p:nvPr>
            <p:ph type="sldNum" sz="quarter" idx="10"/>
          </p:nvPr>
        </p:nvSpPr>
        <p:spPr>
          <a:xfrm>
            <a:off x="4173538" y="6592888"/>
            <a:ext cx="758825" cy="3651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F52FA9F6-98CE-4D8B-9188-4B04B5C3FA6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線コネクタ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3" name="二等辺三角形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4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F02BF-A27D-4507-89DC-5BA8A0B9164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コネクタ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6" name="直線コネクタ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latin typeface="+mn-lt"/>
              <a:ea typeface="+mn-ea"/>
            </a:endParaRPr>
          </a:p>
        </p:txBody>
      </p:sp>
      <p:sp>
        <p:nvSpPr>
          <p:cNvPr id="7" name="二等辺三角形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8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66B34-2950-452F-9FB9-AB9EE4D1A11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コネクタ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6" name="二等辺三角形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7" name="正方形/長方形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8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B22B5-564E-49AF-94E1-EBCE52A8446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  <a:endParaRPr lang="en-US" smtClean="0"/>
          </a:p>
        </p:txBody>
      </p:sp>
      <p:sp>
        <p:nvSpPr>
          <p:cNvPr id="1027" name="テキスト プレースホルダー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 smtClean="0"/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1" sz="14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1" sz="14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1" sz="14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B1E81A8-7DC8-4718-AAD2-CE30D12D26F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28" name="直線コネクタ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9" name="直線コネクタ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0" r:id="rId5"/>
    <p:sldLayoutId id="2147483675" r:id="rId6"/>
    <p:sldLayoutId id="2147483676" r:id="rId7"/>
    <p:sldLayoutId id="2147483677" r:id="rId8"/>
    <p:sldLayoutId id="2147483678" r:id="rId9"/>
    <p:sldLayoutId id="2147483669" r:id="rId10"/>
    <p:sldLayoutId id="214748367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Bookman Old Style" pitchFamily="18" charset="0"/>
          <a:ea typeface="HG明朝E" pitchFamily="17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Bookman Old Style" pitchFamily="18" charset="0"/>
          <a:ea typeface="HG明朝E" pitchFamily="17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Bookman Old Style" pitchFamily="18" charset="0"/>
          <a:ea typeface="HG明朝E" pitchFamily="17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Bookman Old Style" pitchFamily="18" charset="0"/>
          <a:ea typeface="HG明朝E" pitchFamily="17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Bookman Old Style" pitchFamily="18" charset="0"/>
          <a:ea typeface="HG明朝E" pitchFamily="17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Bookman Old Style" pitchFamily="18" charset="0"/>
          <a:ea typeface="HG明朝E" pitchFamily="17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Bookman Old Style" pitchFamily="18" charset="0"/>
          <a:ea typeface="HG明朝E" pitchFamily="17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Bookman Old Style" pitchFamily="18" charset="0"/>
          <a:ea typeface="HG明朝E" pitchFamily="17" charset="-128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1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テキスト プレースホルダー 3"/>
          <p:cNvSpPr>
            <a:spLocks noGrp="1"/>
          </p:cNvSpPr>
          <p:nvPr>
            <p:ph type="body" idx="1"/>
          </p:nvPr>
        </p:nvSpPr>
        <p:spPr>
          <a:xfrm>
            <a:off x="3004458" y="3851564"/>
            <a:ext cx="5760692" cy="1143000"/>
          </a:xfrm>
        </p:spPr>
        <p:txBody>
          <a:bodyPr/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  <a:latin typeface="+mj-ea"/>
                <a:ea typeface="+mj-ea"/>
              </a:rPr>
              <a:t>2013.12.19</a:t>
            </a:r>
          </a:p>
          <a:p>
            <a:pPr eaLnBrk="1" hangingPunct="1"/>
            <a:endParaRPr lang="en-US" altLang="ja-JP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eaLnBrk="1" hangingPunct="1"/>
            <a:r>
              <a:rPr lang="ja-JP" altLang="en-US" sz="1800" dirty="0" smtClean="0">
                <a:solidFill>
                  <a:schemeClr val="tx1"/>
                </a:solidFill>
                <a:latin typeface="+mj-ea"/>
                <a:ea typeface="+mj-ea"/>
              </a:rPr>
              <a:t>オープンデータ流通推進コンソーシアム事務局</a:t>
            </a:r>
            <a:endParaRPr lang="en-US" altLang="ja-JP" sz="18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 bwMode="auto">
          <a:xfrm>
            <a:off x="991631" y="1828800"/>
            <a:ext cx="7689231" cy="139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kumimoji="1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Bookman Old Style" pitchFamily="18" charset="0"/>
                <a:ea typeface="HG明朝E" pitchFamily="17" charset="-128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Bookman Old Style" pitchFamily="18" charset="0"/>
                <a:ea typeface="HG明朝E" pitchFamily="17" charset="-128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Bookman Old Style" pitchFamily="18" charset="0"/>
                <a:ea typeface="HG明朝E" pitchFamily="17" charset="-128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Bookman Old Style" pitchFamily="18" charset="0"/>
                <a:ea typeface="HG明朝E" pitchFamily="17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Bookman Old Style" pitchFamily="18" charset="0"/>
                <a:ea typeface="HG明朝E" pitchFamily="17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Bookman Old Style" pitchFamily="18" charset="0"/>
                <a:ea typeface="HG明朝E" pitchFamily="17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Bookman Old Style" pitchFamily="18" charset="0"/>
                <a:ea typeface="HG明朝E" pitchFamily="17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Bookman Old Style" pitchFamily="18" charset="0"/>
                <a:ea typeface="HG明朝E" pitchFamily="17" charset="-128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2800" dirty="0" smtClean="0">
                <a:latin typeface="+mj-ea"/>
              </a:rPr>
              <a:t>データガバナンス委員会</a:t>
            </a:r>
            <a:endParaRPr lang="en-US" altLang="ja-JP" sz="2800" dirty="0" smtClean="0">
              <a:latin typeface="+mj-ea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ja-JP" altLang="en-US" sz="2800" dirty="0" smtClean="0">
                <a:latin typeface="+mj-ea"/>
              </a:rPr>
              <a:t>平成</a:t>
            </a:r>
            <a:r>
              <a:rPr lang="en-US" altLang="ja-JP" sz="2800" dirty="0">
                <a:latin typeface="+mj-ea"/>
              </a:rPr>
              <a:t>25</a:t>
            </a:r>
            <a:r>
              <a:rPr lang="ja-JP" altLang="en-US" sz="2800" dirty="0">
                <a:latin typeface="+mj-ea"/>
              </a:rPr>
              <a:t>年度検討</a:t>
            </a:r>
            <a:r>
              <a:rPr lang="ja-JP" altLang="en-US" sz="2800" dirty="0" smtClean="0">
                <a:latin typeface="+mj-ea"/>
              </a:rPr>
              <a:t>事項（案）</a:t>
            </a:r>
            <a:endParaRPr lang="en-US" altLang="ja-JP" sz="2800" dirty="0" smtClean="0">
              <a:latin typeface="+mj-ea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857478" y="244539"/>
            <a:ext cx="857927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資料</a:t>
            </a:r>
            <a:r>
              <a:rPr lang="ja-JP" altLang="en-US" sz="1200" dirty="0" smtClean="0"/>
              <a:t>１－２</a:t>
            </a:r>
            <a:endParaRPr kumimoji="1" lang="en-US" altLang="ja-JP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489480-8482-4FE0-A015-CFEEA03935A6}" type="slidenum">
              <a:rPr lang="ja-JP" altLang="en-US" smtClean="0"/>
              <a:pPr>
                <a:defRPr/>
              </a:pPr>
              <a:t>1</a:t>
            </a:fld>
            <a:endParaRPr lang="ja-JP" altLang="en-US" dirty="0"/>
          </a:p>
        </p:txBody>
      </p:sp>
      <p:sp>
        <p:nvSpPr>
          <p:cNvPr id="13" name="コンテンツ プレースホルダー 1"/>
          <p:cNvSpPr txBox="1">
            <a:spLocks/>
          </p:cNvSpPr>
          <p:nvPr/>
        </p:nvSpPr>
        <p:spPr>
          <a:xfrm>
            <a:off x="436652" y="1026367"/>
            <a:ext cx="8601021" cy="5608349"/>
          </a:xfrm>
          <a:prstGeom prst="rect">
            <a:avLst/>
          </a:prstGeom>
        </p:spPr>
        <p:txBody>
          <a:bodyPr/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kumimoji="1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300"/>
              </a:spcBef>
              <a:buFont typeface="+mj-ea"/>
              <a:buAutoNum type="circleNumDbPlain"/>
            </a:pPr>
            <a:r>
              <a:rPr lang="ja-JP" altLang="en-US" sz="1800" dirty="0" smtClean="0"/>
              <a:t>昨年度の主な成果</a:t>
            </a:r>
            <a:endParaRPr lang="en-US" altLang="ja-JP" sz="1800" dirty="0" smtClean="0"/>
          </a:p>
          <a:p>
            <a:pPr marL="617538" lvl="1" indent="-342900">
              <a:spcBef>
                <a:spcPts val="300"/>
              </a:spcBef>
              <a:buFont typeface="+mj-lt"/>
              <a:buAutoNum type="alphaUcParenR"/>
            </a:pPr>
            <a:r>
              <a:rPr lang="ja-JP" altLang="en-US" sz="1800" dirty="0" smtClean="0"/>
              <a:t>オープンデータに対応した利用ルール等の基本的な考え方の検討</a:t>
            </a:r>
            <a:endParaRPr lang="en-US" altLang="ja-JP" sz="1500" dirty="0" smtClean="0"/>
          </a:p>
          <a:p>
            <a:pPr marL="617538" lvl="1" indent="-342900">
              <a:spcBef>
                <a:spcPts val="300"/>
              </a:spcBef>
              <a:buFont typeface="+mj-lt"/>
              <a:buAutoNum type="alphaUcParenR"/>
            </a:pPr>
            <a:r>
              <a:rPr lang="ja-JP" altLang="en-US" sz="1800" dirty="0" smtClean="0"/>
              <a:t>公開されている情報を対象とした利用ルール案の作成（情報通信白書を対象）</a:t>
            </a:r>
            <a:endParaRPr lang="en-US" altLang="ja-JP" sz="1800" dirty="0" smtClean="0"/>
          </a:p>
          <a:p>
            <a:pPr lvl="2">
              <a:spcBef>
                <a:spcPts val="300"/>
              </a:spcBef>
            </a:pPr>
            <a:r>
              <a:rPr lang="ja-JP" altLang="en-US" sz="1600" dirty="0" smtClean="0"/>
              <a:t>既に公開された情報への対応／今後公開される情報への対応</a:t>
            </a:r>
            <a:endParaRPr lang="en-US" altLang="ja-JP" sz="1600" dirty="0" smtClean="0"/>
          </a:p>
          <a:p>
            <a:pPr marL="617538" lvl="1" indent="-342900">
              <a:spcBef>
                <a:spcPts val="300"/>
              </a:spcBef>
              <a:buFont typeface="+mj-lt"/>
              <a:buAutoNum type="alphaUcParenR"/>
            </a:pPr>
            <a:r>
              <a:rPr lang="ja-JP" altLang="en-US" sz="1800" dirty="0" smtClean="0"/>
              <a:t>今後作成する情報についての契約書案の作成</a:t>
            </a:r>
            <a:endParaRPr lang="en-US" altLang="ja-JP" sz="1800" dirty="0"/>
          </a:p>
          <a:p>
            <a:pPr lvl="1">
              <a:spcBef>
                <a:spcPts val="300"/>
              </a:spcBef>
            </a:pPr>
            <a:endParaRPr lang="en-US" altLang="ja-JP" sz="1800" dirty="0" smtClean="0"/>
          </a:p>
          <a:p>
            <a:pPr lvl="1">
              <a:spcBef>
                <a:spcPts val="300"/>
              </a:spcBef>
            </a:pPr>
            <a:endParaRPr lang="en-US" altLang="ja-JP" sz="1800" dirty="0"/>
          </a:p>
          <a:p>
            <a:pPr marL="342900" indent="-342900">
              <a:spcBef>
                <a:spcPts val="300"/>
              </a:spcBef>
              <a:buFont typeface="+mj-ea"/>
              <a:buAutoNum type="circleNumDbPlain"/>
            </a:pPr>
            <a:r>
              <a:rPr lang="ja-JP" altLang="en-US" sz="1800" dirty="0"/>
              <a:t>積み残した</a:t>
            </a:r>
            <a:r>
              <a:rPr lang="ja-JP" altLang="en-US" sz="1800" dirty="0" smtClean="0"/>
              <a:t>課題</a:t>
            </a:r>
            <a:endParaRPr lang="en-US" altLang="ja-JP" sz="1800" dirty="0" smtClean="0"/>
          </a:p>
          <a:p>
            <a:pPr marL="617538" lvl="1" indent="-342900">
              <a:spcBef>
                <a:spcPts val="300"/>
              </a:spcBef>
              <a:buFont typeface="+mj-lt"/>
              <a:buAutoNum type="alphaUcParenR"/>
            </a:pPr>
            <a:r>
              <a:rPr lang="ja-JP" altLang="en-US" sz="1800" dirty="0"/>
              <a:t>個</a:t>
            </a:r>
            <a:r>
              <a:rPr lang="ja-JP" altLang="en-US" sz="1800" dirty="0" smtClean="0"/>
              <a:t>別法に</a:t>
            </a:r>
            <a:r>
              <a:rPr lang="ja-JP" altLang="en-US" sz="1800" dirty="0"/>
              <a:t>よる制約の記載方法</a:t>
            </a:r>
            <a:endParaRPr lang="en-US" altLang="ja-JP" sz="1800" dirty="0"/>
          </a:p>
          <a:p>
            <a:pPr lvl="2">
              <a:spcBef>
                <a:spcPts val="300"/>
              </a:spcBef>
            </a:pPr>
            <a:r>
              <a:rPr lang="ja-JP" altLang="en-US" sz="1600" dirty="0" smtClean="0"/>
              <a:t>測量法、気象業務法、水路業務法　等</a:t>
            </a:r>
            <a:endParaRPr lang="en-US" altLang="ja-JP" sz="1800" dirty="0"/>
          </a:p>
          <a:p>
            <a:pPr marL="617538" lvl="1" indent="-342900">
              <a:spcBef>
                <a:spcPts val="300"/>
              </a:spcBef>
              <a:buFont typeface="+mj-lt"/>
              <a:buAutoNum type="alphaUcParenR"/>
            </a:pPr>
            <a:r>
              <a:rPr lang="ja-JP" altLang="en-US" sz="1800" dirty="0"/>
              <a:t>免責事項の表記方法</a:t>
            </a:r>
            <a:endParaRPr lang="en-US" altLang="ja-JP" sz="1800" dirty="0" smtClean="0"/>
          </a:p>
          <a:p>
            <a:pPr marL="617538" lvl="1" indent="-342900">
              <a:spcBef>
                <a:spcPts val="300"/>
              </a:spcBef>
              <a:buFont typeface="+mj-lt"/>
              <a:buAutoNum type="alphaUcParenR"/>
            </a:pPr>
            <a:r>
              <a:rPr lang="ja-JP" altLang="en-US" sz="1800" dirty="0" smtClean="0"/>
              <a:t>オープンデータライセンスの普及に向けた検討</a:t>
            </a:r>
            <a:endParaRPr lang="en-US" altLang="ja-JP" sz="1800" dirty="0" smtClean="0"/>
          </a:p>
          <a:p>
            <a:pPr lvl="2">
              <a:spcBef>
                <a:spcPts val="300"/>
              </a:spcBef>
            </a:pPr>
            <a:r>
              <a:rPr lang="ja-JP" altLang="en-US" sz="1600" dirty="0" smtClean="0"/>
              <a:t>行政職員向けの利用ルール案の解説・</a:t>
            </a:r>
            <a:r>
              <a:rPr lang="en-US" altLang="ja-JP" sz="1600" dirty="0" smtClean="0"/>
              <a:t>FAQ</a:t>
            </a:r>
            <a:r>
              <a:rPr lang="ja-JP" altLang="en-US" sz="1600" dirty="0" smtClean="0"/>
              <a:t>　等</a:t>
            </a:r>
            <a:endParaRPr lang="en-US" altLang="ja-JP" sz="1600" dirty="0" smtClean="0"/>
          </a:p>
          <a:p>
            <a:pPr lvl="2">
              <a:spcBef>
                <a:spcPts val="300"/>
              </a:spcBef>
            </a:pPr>
            <a:endParaRPr lang="ja-JP" altLang="en-US" sz="1600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457200" y="12877"/>
            <a:ext cx="8229600" cy="654943"/>
          </a:xfrm>
        </p:spPr>
        <p:txBody>
          <a:bodyPr/>
          <a:lstStyle/>
          <a:p>
            <a:r>
              <a:rPr kumimoji="1" lang="ja-JP" altLang="en-US" sz="2000" dirty="0" smtClean="0">
                <a:latin typeface="+mj-ea"/>
              </a:rPr>
              <a:t>１</a:t>
            </a:r>
            <a:r>
              <a:rPr lang="ja-JP" altLang="en-US" sz="2000" dirty="0" smtClean="0">
                <a:latin typeface="+mj-ea"/>
              </a:rPr>
              <a:t>．昨年度の成果と課題</a:t>
            </a:r>
            <a:endParaRPr kumimoji="1" lang="ja-JP" altLang="en-US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96360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489480-8482-4FE0-A015-CFEEA03935A6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  <p:sp>
        <p:nvSpPr>
          <p:cNvPr id="13" name="コンテンツ プレースホルダー 1"/>
          <p:cNvSpPr txBox="1">
            <a:spLocks/>
          </p:cNvSpPr>
          <p:nvPr/>
        </p:nvSpPr>
        <p:spPr>
          <a:xfrm>
            <a:off x="436653" y="1026367"/>
            <a:ext cx="8483412" cy="5608349"/>
          </a:xfrm>
          <a:prstGeom prst="rect">
            <a:avLst/>
          </a:prstGeom>
        </p:spPr>
        <p:txBody>
          <a:bodyPr/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kumimoji="1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00"/>
              </a:spcBef>
            </a:pPr>
            <a:r>
              <a:rPr lang="ja-JP" altLang="en-US" sz="1800" dirty="0" smtClean="0"/>
              <a:t>平成</a:t>
            </a:r>
            <a:r>
              <a:rPr lang="en-US" altLang="ja-JP" sz="1800" dirty="0" smtClean="0"/>
              <a:t>24</a:t>
            </a:r>
            <a:r>
              <a:rPr lang="ja-JP" altLang="en-US" sz="1800" dirty="0" smtClean="0"/>
              <a:t>年度の成果および課題を踏まえ</a:t>
            </a:r>
            <a:r>
              <a:rPr lang="ja-JP" altLang="en-US" sz="1800" dirty="0"/>
              <a:t>て</a:t>
            </a:r>
            <a:r>
              <a:rPr lang="ja-JP" altLang="en-US" sz="1800" dirty="0" smtClean="0"/>
              <a:t>、今年度は以下の論点を中心に検討してはどうか。</a:t>
            </a:r>
            <a:endParaRPr lang="en-US" altLang="ja-JP" sz="1800" dirty="0" smtClean="0"/>
          </a:p>
          <a:p>
            <a:pPr>
              <a:spcBef>
                <a:spcPts val="300"/>
              </a:spcBef>
            </a:pPr>
            <a:endParaRPr lang="en-US" altLang="ja-JP" sz="1800" dirty="0"/>
          </a:p>
          <a:p>
            <a:pPr lvl="1">
              <a:spcBef>
                <a:spcPts val="300"/>
              </a:spcBef>
            </a:pPr>
            <a:r>
              <a:rPr lang="ja-JP" altLang="en-US" sz="1800" dirty="0" smtClean="0"/>
              <a:t>各府省ホームページ利用ルールの見直し案の検討　（～</a:t>
            </a:r>
            <a:r>
              <a:rPr lang="en-US" altLang="ja-JP" sz="1800" dirty="0" smtClean="0"/>
              <a:t>1</a:t>
            </a:r>
            <a:r>
              <a:rPr lang="ja-JP" altLang="en-US" sz="1800" dirty="0" smtClean="0"/>
              <a:t>月上旬</a:t>
            </a:r>
            <a:r>
              <a:rPr lang="ja-JP" altLang="en-US" sz="1800" dirty="0"/>
              <a:t>）</a:t>
            </a:r>
            <a:endParaRPr lang="en-US" altLang="ja-JP" sz="1800" dirty="0" smtClean="0"/>
          </a:p>
          <a:p>
            <a:pPr lvl="2">
              <a:spcBef>
                <a:spcPts val="300"/>
              </a:spcBef>
            </a:pPr>
            <a:r>
              <a:rPr lang="ja-JP" altLang="en-US" sz="1600" dirty="0" smtClean="0"/>
              <a:t>内閣</a:t>
            </a:r>
            <a:r>
              <a:rPr lang="ja-JP" altLang="en-US" sz="1600" dirty="0"/>
              <a:t>官房</a:t>
            </a:r>
            <a:r>
              <a:rPr lang="en-US" altLang="ja-JP" sz="1600" dirty="0"/>
              <a:t>IT</a:t>
            </a:r>
            <a:r>
              <a:rPr lang="ja-JP" altLang="en-US" sz="1600" dirty="0"/>
              <a:t>総合戦略室より、</a:t>
            </a:r>
            <a:r>
              <a:rPr lang="ja-JP" altLang="en-US" sz="1600" u="sng" dirty="0"/>
              <a:t>各府省のホームページに適用する利用ルールのひな形（案）の作成依頼</a:t>
            </a:r>
            <a:r>
              <a:rPr lang="ja-JP" altLang="en-US" sz="1600" dirty="0"/>
              <a:t>を受領</a:t>
            </a:r>
            <a:r>
              <a:rPr lang="ja-JP" altLang="en-US" sz="1600" dirty="0" smtClean="0"/>
              <a:t>。</a:t>
            </a:r>
            <a:endParaRPr lang="en-US" altLang="ja-JP" sz="1600" dirty="0" smtClean="0"/>
          </a:p>
          <a:p>
            <a:pPr lvl="2">
              <a:spcBef>
                <a:spcPts val="300"/>
              </a:spcBef>
            </a:pPr>
            <a:r>
              <a:rPr lang="ja-JP" altLang="en-US" sz="1600" dirty="0"/>
              <a:t>それを</a:t>
            </a:r>
            <a:r>
              <a:rPr lang="ja-JP" altLang="en-US" sz="1600" dirty="0" smtClean="0"/>
              <a:t>踏まえて</a:t>
            </a:r>
            <a:r>
              <a:rPr lang="ja-JP" altLang="en-US" sz="1600" dirty="0"/>
              <a:t>、以下の観点</a:t>
            </a:r>
            <a:r>
              <a:rPr lang="ja-JP" altLang="en-US" sz="1600" dirty="0" smtClean="0"/>
              <a:t>から</a:t>
            </a:r>
            <a:r>
              <a:rPr lang="ja-JP" altLang="en-US" sz="1600" dirty="0"/>
              <a:t>検討</a:t>
            </a:r>
            <a:endParaRPr lang="en-US" altLang="ja-JP" sz="1600" dirty="0"/>
          </a:p>
          <a:p>
            <a:pPr lvl="3">
              <a:spcBef>
                <a:spcPts val="300"/>
              </a:spcBef>
            </a:pPr>
            <a:r>
              <a:rPr lang="ja-JP" altLang="en-US" sz="1400" dirty="0" smtClean="0"/>
              <a:t>昨年は情報通信白書のように特定の</a:t>
            </a:r>
            <a:r>
              <a:rPr lang="ja-JP" altLang="en-US" sz="1400" dirty="0"/>
              <a:t>コンテンツ</a:t>
            </a:r>
            <a:r>
              <a:rPr lang="ja-JP" altLang="en-US" sz="1400" dirty="0" smtClean="0"/>
              <a:t>を対象に検討したが、今年度はより一般的なものとして各府省のホームページに対する利用</a:t>
            </a:r>
            <a:r>
              <a:rPr lang="ja-JP" altLang="en-US" sz="1400" dirty="0"/>
              <a:t>ルール</a:t>
            </a:r>
            <a:r>
              <a:rPr lang="ja-JP" altLang="en-US" sz="1400" dirty="0" smtClean="0"/>
              <a:t>案を検討</a:t>
            </a:r>
            <a:endParaRPr lang="en-US" altLang="ja-JP" sz="1400" dirty="0" smtClean="0"/>
          </a:p>
          <a:p>
            <a:pPr lvl="3">
              <a:spcBef>
                <a:spcPts val="300"/>
              </a:spcBef>
            </a:pPr>
            <a:r>
              <a:rPr lang="ja-JP" altLang="en-US" sz="1400" dirty="0"/>
              <a:t>免責事項の記載</a:t>
            </a:r>
            <a:r>
              <a:rPr lang="ja-JP" altLang="en-US" sz="1400" dirty="0" smtClean="0"/>
              <a:t>方法についてもあわせて検討</a:t>
            </a:r>
            <a:endParaRPr lang="en-US" altLang="ja-JP" sz="1400" dirty="0" smtClean="0"/>
          </a:p>
          <a:p>
            <a:pPr lvl="3">
              <a:spcBef>
                <a:spcPts val="300"/>
              </a:spcBef>
            </a:pPr>
            <a:r>
              <a:rPr lang="ja-JP" altLang="en-US" sz="1400" dirty="0" smtClean="0"/>
              <a:t>注意すべき個別法がある場合の記載方法についてもあわせて検討</a:t>
            </a:r>
            <a:endParaRPr lang="en-US" altLang="ja-JP" sz="1400" dirty="0"/>
          </a:p>
          <a:p>
            <a:pPr lvl="2">
              <a:spcBef>
                <a:spcPts val="300"/>
              </a:spcBef>
            </a:pPr>
            <a:r>
              <a:rPr lang="ja-JP" altLang="en-US" sz="1600" dirty="0" smtClean="0"/>
              <a:t>作成した利用ルールの見直し案を実務者会議にインプット</a:t>
            </a:r>
            <a:endParaRPr lang="en-US" altLang="ja-JP" sz="1600" dirty="0" smtClean="0"/>
          </a:p>
          <a:p>
            <a:pPr marL="868363" lvl="3" indent="0">
              <a:spcBef>
                <a:spcPts val="300"/>
              </a:spcBef>
              <a:buNone/>
            </a:pPr>
            <a:r>
              <a:rPr lang="en-US" altLang="ja-JP" sz="1400" dirty="0"/>
              <a:t>※</a:t>
            </a:r>
            <a:r>
              <a:rPr lang="ja-JP" altLang="en-US" sz="1400" dirty="0"/>
              <a:t>議論がある条項については両論併記として、実務者会議で検討いただく</a:t>
            </a:r>
            <a:endParaRPr lang="en-US" altLang="ja-JP" sz="1400" dirty="0"/>
          </a:p>
          <a:p>
            <a:pPr lvl="2">
              <a:spcBef>
                <a:spcPts val="300"/>
              </a:spcBef>
            </a:pPr>
            <a:endParaRPr lang="en-US" altLang="ja-JP" sz="1200" dirty="0" smtClean="0"/>
          </a:p>
          <a:p>
            <a:pPr lvl="1">
              <a:spcBef>
                <a:spcPts val="300"/>
              </a:spcBef>
            </a:pPr>
            <a:r>
              <a:rPr lang="ja-JP" altLang="en-US" sz="1800" dirty="0"/>
              <a:t>行政職員向けの利用ルール案の解説・</a:t>
            </a:r>
            <a:r>
              <a:rPr lang="en-US" altLang="ja-JP" sz="1800" dirty="0"/>
              <a:t>FAQ</a:t>
            </a:r>
            <a:r>
              <a:rPr lang="ja-JP" altLang="en-US" sz="1800" dirty="0" smtClean="0"/>
              <a:t>に関する検討　（</a:t>
            </a:r>
            <a:r>
              <a:rPr lang="en-US" altLang="ja-JP" sz="1800" dirty="0" smtClean="0"/>
              <a:t>1</a:t>
            </a:r>
            <a:r>
              <a:rPr lang="ja-JP" altLang="en-US" sz="1800" dirty="0" smtClean="0"/>
              <a:t>月中旬～</a:t>
            </a:r>
            <a:r>
              <a:rPr lang="en-US" altLang="ja-JP" sz="1800" dirty="0" smtClean="0"/>
              <a:t>3</a:t>
            </a:r>
            <a:r>
              <a:rPr lang="ja-JP" altLang="en-US" sz="1800" dirty="0" smtClean="0"/>
              <a:t>月）</a:t>
            </a:r>
            <a:endParaRPr lang="en-US" altLang="ja-JP" sz="1800" dirty="0" smtClean="0"/>
          </a:p>
          <a:p>
            <a:pPr lvl="2">
              <a:spcBef>
                <a:spcPts val="300"/>
              </a:spcBef>
            </a:pPr>
            <a:r>
              <a:rPr lang="ja-JP" altLang="en-US" sz="1600" dirty="0"/>
              <a:t>不安</a:t>
            </a:r>
            <a:r>
              <a:rPr lang="ja-JP" altLang="en-US" sz="1600" dirty="0" smtClean="0"/>
              <a:t>要因、課題の</a:t>
            </a:r>
            <a:r>
              <a:rPr lang="ja-JP" altLang="en-US" sz="1600" dirty="0"/>
              <a:t>洗い出しと解消策の検討</a:t>
            </a:r>
            <a:endParaRPr lang="en-US" altLang="ja-JP" sz="1600" dirty="0"/>
          </a:p>
          <a:p>
            <a:pPr lvl="3">
              <a:spcBef>
                <a:spcPts val="300"/>
              </a:spcBef>
            </a:pPr>
            <a:r>
              <a:rPr lang="ja-JP" altLang="en-US" sz="1400" dirty="0" smtClean="0"/>
              <a:t>関係府省</a:t>
            </a:r>
            <a:r>
              <a:rPr lang="ja-JP" altLang="en-US" sz="1400" dirty="0"/>
              <a:t>に</a:t>
            </a:r>
            <a:r>
              <a:rPr lang="ja-JP" altLang="en-US" sz="1400" dirty="0" smtClean="0"/>
              <a:t>ヒアリングを実施</a:t>
            </a:r>
            <a:endParaRPr lang="en-US" altLang="ja-JP" sz="1400" dirty="0" smtClean="0"/>
          </a:p>
          <a:p>
            <a:pPr lvl="3">
              <a:spcBef>
                <a:spcPts val="300"/>
              </a:spcBef>
            </a:pPr>
            <a:r>
              <a:rPr lang="ja-JP" altLang="en-US" sz="1400" dirty="0"/>
              <a:t>課題を整理</a:t>
            </a:r>
            <a:r>
              <a:rPr lang="ja-JP" altLang="en-US" sz="1400" dirty="0" smtClean="0"/>
              <a:t>して解決策について検討</a:t>
            </a:r>
            <a:endParaRPr lang="en-US" altLang="ja-JP" sz="1400" dirty="0" smtClean="0"/>
          </a:p>
          <a:p>
            <a:pPr lvl="2">
              <a:spcBef>
                <a:spcPts val="300"/>
              </a:spcBef>
            </a:pPr>
            <a:r>
              <a:rPr lang="ja-JP" altLang="en-US" sz="1800" dirty="0" smtClean="0"/>
              <a:t>各府省に向けた解説・</a:t>
            </a:r>
            <a:r>
              <a:rPr lang="en-US" altLang="ja-JP" sz="1800" dirty="0" smtClean="0"/>
              <a:t>FAQ</a:t>
            </a:r>
            <a:r>
              <a:rPr lang="ja-JP" altLang="en-US" sz="1800" dirty="0" smtClean="0"/>
              <a:t>の作成</a:t>
            </a:r>
            <a:endParaRPr lang="en-US" altLang="ja-JP" sz="1400" dirty="0" smtClean="0"/>
          </a:p>
          <a:p>
            <a:pPr lvl="1">
              <a:spcBef>
                <a:spcPts val="300"/>
              </a:spcBef>
            </a:pPr>
            <a:endParaRPr lang="en-US" altLang="ja-JP" sz="1800" dirty="0"/>
          </a:p>
          <a:p>
            <a:pPr lvl="2">
              <a:spcBef>
                <a:spcPts val="300"/>
              </a:spcBef>
            </a:pPr>
            <a:endParaRPr lang="ja-JP" altLang="en-US" sz="1600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457200" y="12877"/>
            <a:ext cx="8229600" cy="654943"/>
          </a:xfrm>
        </p:spPr>
        <p:txBody>
          <a:bodyPr/>
          <a:lstStyle/>
          <a:p>
            <a:r>
              <a:rPr lang="ja-JP" altLang="en-US" sz="2000" dirty="0">
                <a:latin typeface="+mj-ea"/>
              </a:rPr>
              <a:t>２</a:t>
            </a:r>
            <a:r>
              <a:rPr lang="ja-JP" altLang="en-US" sz="2000" dirty="0" smtClean="0">
                <a:latin typeface="+mj-ea"/>
              </a:rPr>
              <a:t>．平成</a:t>
            </a:r>
            <a:r>
              <a:rPr lang="en-US" altLang="ja-JP" sz="2000" dirty="0" smtClean="0">
                <a:latin typeface="+mj-ea"/>
              </a:rPr>
              <a:t>25</a:t>
            </a:r>
            <a:r>
              <a:rPr lang="ja-JP" altLang="en-US" sz="2000" dirty="0" smtClean="0">
                <a:latin typeface="+mj-ea"/>
              </a:rPr>
              <a:t>年度の主な論点（案）</a:t>
            </a:r>
            <a:endParaRPr kumimoji="1" lang="ja-JP" altLang="en-US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56949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489480-8482-4FE0-A015-CFEEA03935A6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  <p:sp>
        <p:nvSpPr>
          <p:cNvPr id="13" name="コンテンツ プレースホルダー 1"/>
          <p:cNvSpPr txBox="1">
            <a:spLocks/>
          </p:cNvSpPr>
          <p:nvPr/>
        </p:nvSpPr>
        <p:spPr>
          <a:xfrm>
            <a:off x="308344" y="1026367"/>
            <a:ext cx="8611721" cy="5608349"/>
          </a:xfrm>
          <a:prstGeom prst="rect">
            <a:avLst/>
          </a:prstGeom>
        </p:spPr>
        <p:txBody>
          <a:bodyPr/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kumimoji="1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00"/>
              </a:spcBef>
            </a:pPr>
            <a:r>
              <a:rPr lang="ja-JP" altLang="en-US" sz="1800" dirty="0" smtClean="0"/>
              <a:t>平成</a:t>
            </a:r>
            <a:r>
              <a:rPr lang="en-US" altLang="ja-JP" sz="1800" dirty="0" smtClean="0"/>
              <a:t>25</a:t>
            </a:r>
            <a:r>
              <a:rPr lang="ja-JP" altLang="en-US" sz="1800" dirty="0" smtClean="0"/>
              <a:t>年度の報告書としては、以下を想定する。</a:t>
            </a:r>
            <a:endParaRPr lang="en-US" altLang="ja-JP" sz="1800" dirty="0" smtClean="0"/>
          </a:p>
          <a:p>
            <a:pPr>
              <a:spcBef>
                <a:spcPts val="300"/>
              </a:spcBef>
            </a:pPr>
            <a:endParaRPr lang="en-US" altLang="ja-JP" sz="1800" dirty="0"/>
          </a:p>
          <a:p>
            <a:pPr marL="661988" lvl="1" indent="-342900">
              <a:spcBef>
                <a:spcPts val="300"/>
              </a:spcBef>
              <a:buFont typeface="+mj-lt"/>
              <a:buAutoNum type="arabicPeriod"/>
            </a:pPr>
            <a:r>
              <a:rPr lang="ja-JP" altLang="en-US" sz="1800" dirty="0" smtClean="0"/>
              <a:t>各府省のホームページ利用ルール案に関する検討</a:t>
            </a:r>
            <a:endParaRPr lang="en-US" altLang="ja-JP" sz="1800" dirty="0" smtClean="0"/>
          </a:p>
          <a:p>
            <a:pPr marL="936625" lvl="2" indent="-342900">
              <a:spcBef>
                <a:spcPts val="300"/>
              </a:spcBef>
              <a:buFont typeface="+mj-lt"/>
              <a:buAutoNum type="arabicPeriod"/>
            </a:pPr>
            <a:r>
              <a:rPr lang="ja-JP" altLang="en-US" sz="1800" dirty="0" smtClean="0"/>
              <a:t>課題・懸念事項の整理</a:t>
            </a:r>
            <a:endParaRPr lang="en-US" altLang="ja-JP" sz="1800" dirty="0" smtClean="0"/>
          </a:p>
          <a:p>
            <a:pPr marL="936625" lvl="2" indent="-342900">
              <a:spcBef>
                <a:spcPts val="300"/>
              </a:spcBef>
              <a:buFont typeface="+mj-lt"/>
              <a:buAutoNum type="arabicPeriod"/>
            </a:pPr>
            <a:r>
              <a:rPr lang="ja-JP" altLang="en-US" sz="1800" dirty="0"/>
              <a:t>利用ルール案の作成</a:t>
            </a:r>
            <a:endParaRPr lang="en-US" altLang="ja-JP" sz="1800" dirty="0" smtClean="0"/>
          </a:p>
          <a:p>
            <a:pPr marL="661988" lvl="1" indent="-342900">
              <a:spcBef>
                <a:spcPts val="300"/>
              </a:spcBef>
              <a:buFont typeface="+mj-lt"/>
              <a:buAutoNum type="arabicPeriod"/>
            </a:pPr>
            <a:r>
              <a:rPr lang="ja-JP" altLang="en-US" sz="1800" dirty="0"/>
              <a:t>行政職員向けの利用ルール案の解説・</a:t>
            </a:r>
            <a:r>
              <a:rPr lang="en-US" altLang="ja-JP" sz="1800" dirty="0" smtClean="0"/>
              <a:t>FAQ</a:t>
            </a:r>
          </a:p>
          <a:p>
            <a:pPr marL="936625" lvl="2" indent="-342900">
              <a:spcBef>
                <a:spcPts val="300"/>
              </a:spcBef>
              <a:buFont typeface="+mj-lt"/>
              <a:buAutoNum type="arabicPeriod"/>
            </a:pPr>
            <a:r>
              <a:rPr lang="ja-JP" altLang="en-US" sz="1800" dirty="0"/>
              <a:t>利用</a:t>
            </a:r>
            <a:r>
              <a:rPr lang="ja-JP" altLang="en-US" sz="1800" dirty="0" smtClean="0"/>
              <a:t>ルール案の各項の意味・背景等の解説</a:t>
            </a:r>
            <a:endParaRPr lang="en-US" altLang="ja-JP" sz="1800" dirty="0" smtClean="0"/>
          </a:p>
          <a:p>
            <a:pPr marL="936625" lvl="2" indent="-342900">
              <a:spcBef>
                <a:spcPts val="300"/>
              </a:spcBef>
              <a:buFont typeface="+mj-lt"/>
              <a:buAutoNum type="arabicPeriod"/>
            </a:pPr>
            <a:r>
              <a:rPr lang="ja-JP" altLang="en-US" sz="1800" dirty="0" smtClean="0"/>
              <a:t>利用ルール案についての</a:t>
            </a:r>
            <a:r>
              <a:rPr lang="en-US" altLang="ja-JP" sz="1800" dirty="0" smtClean="0"/>
              <a:t>FAQ</a:t>
            </a:r>
            <a:r>
              <a:rPr lang="ja-JP" altLang="en-US" sz="1800" dirty="0" smtClean="0"/>
              <a:t>作成</a:t>
            </a:r>
            <a:endParaRPr lang="en-US" altLang="ja-JP" sz="1800" dirty="0" smtClean="0"/>
          </a:p>
          <a:p>
            <a:pPr lvl="1">
              <a:spcBef>
                <a:spcPts val="300"/>
              </a:spcBef>
            </a:pPr>
            <a:endParaRPr lang="en-US" altLang="ja-JP" sz="1800" dirty="0"/>
          </a:p>
          <a:p>
            <a:pPr lvl="1">
              <a:spcBef>
                <a:spcPts val="300"/>
              </a:spcBef>
            </a:pPr>
            <a:endParaRPr lang="en-US" altLang="ja-JP" sz="1800" dirty="0" smtClean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457200" y="12877"/>
            <a:ext cx="8229600" cy="654943"/>
          </a:xfrm>
        </p:spPr>
        <p:txBody>
          <a:bodyPr/>
          <a:lstStyle/>
          <a:p>
            <a:r>
              <a:rPr lang="ja-JP" altLang="en-US" sz="2000" dirty="0">
                <a:latin typeface="+mj-ea"/>
              </a:rPr>
              <a:t>３</a:t>
            </a:r>
            <a:r>
              <a:rPr lang="ja-JP" altLang="en-US" sz="2000" dirty="0" smtClean="0">
                <a:latin typeface="+mj-ea"/>
              </a:rPr>
              <a:t>．平成</a:t>
            </a:r>
            <a:r>
              <a:rPr lang="en-US" altLang="ja-JP" sz="2000" dirty="0" smtClean="0">
                <a:latin typeface="+mj-ea"/>
              </a:rPr>
              <a:t>25</a:t>
            </a:r>
            <a:r>
              <a:rPr lang="ja-JP" altLang="en-US" sz="2000" dirty="0" smtClean="0">
                <a:latin typeface="+mj-ea"/>
              </a:rPr>
              <a:t>年度アウトプット（案）</a:t>
            </a:r>
            <a:endParaRPr kumimoji="1" lang="ja-JP" altLang="en-US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81292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489480-8482-4FE0-A015-CFEEA03935A6}" type="slidenum">
              <a:rPr lang="ja-JP" altLang="en-US" smtClean="0"/>
              <a:pPr>
                <a:defRPr/>
              </a:pPr>
              <a:t>4</a:t>
            </a:fld>
            <a:endParaRPr lang="ja-JP" altLang="en-US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457200" y="12877"/>
            <a:ext cx="8229600" cy="654943"/>
          </a:xfrm>
        </p:spPr>
        <p:txBody>
          <a:bodyPr/>
          <a:lstStyle/>
          <a:p>
            <a:r>
              <a:rPr lang="ja-JP" altLang="en-US" sz="2000" dirty="0">
                <a:latin typeface="+mj-ea"/>
              </a:rPr>
              <a:t>参考：行政職員向けの利用ルール案の解説・</a:t>
            </a:r>
            <a:r>
              <a:rPr lang="en-US" altLang="ja-JP" sz="2000" dirty="0">
                <a:latin typeface="+mj-ea"/>
              </a:rPr>
              <a:t>FAQ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476695"/>
              </p:ext>
            </p:extLst>
          </p:nvPr>
        </p:nvGraphicFramePr>
        <p:xfrm>
          <a:off x="896678" y="935663"/>
          <a:ext cx="7705061" cy="52950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5499"/>
                <a:gridCol w="5539562"/>
              </a:tblGrid>
              <a:tr h="391877">
                <a:tc>
                  <a:txBody>
                    <a:bodyPr/>
                    <a:lstStyle/>
                    <a:p>
                      <a:pPr indent="63500" algn="ctr">
                        <a:spcAft>
                          <a:spcPts val="0"/>
                        </a:spcAft>
                      </a:pPr>
                      <a:r>
                        <a:rPr lang="ja-JP" sz="1600" b="1" kern="100" dirty="0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項目</a:t>
                      </a:r>
                      <a:endParaRPr lang="ja-JP" sz="16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63500" algn="ctr"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解説書への記載事項</a:t>
                      </a:r>
                      <a:endParaRPr lang="ja-JP" sz="16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55681">
                <a:tc>
                  <a:txBody>
                    <a:bodyPr/>
                    <a:lstStyle/>
                    <a:p>
                      <a:pPr indent="63500" algn="just">
                        <a:spcAft>
                          <a:spcPts val="0"/>
                        </a:spcAft>
                      </a:pPr>
                      <a:r>
                        <a:rPr lang="en-US" altLang="ja-JP" sz="1600" b="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1. </a:t>
                      </a:r>
                      <a:r>
                        <a:rPr lang="ja-JP" sz="1600" b="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はじめ</a:t>
                      </a:r>
                      <a:r>
                        <a:rPr lang="ja-JP" sz="1600" b="0" kern="100" dirty="0">
                          <a:effectLst/>
                          <a:latin typeface="+mn-ea"/>
                          <a:ea typeface="+mn-ea"/>
                          <a:cs typeface="Times New Roman"/>
                        </a:rPr>
                        <a:t>に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63500" algn="just">
                        <a:spcAft>
                          <a:spcPts val="0"/>
                        </a:spcAft>
                      </a:pPr>
                      <a:r>
                        <a:rPr lang="ja-JP" sz="1600" b="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・</a:t>
                      </a:r>
                      <a:r>
                        <a:rPr lang="ja-JP" altLang="en-US" sz="1600" b="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解説書</a:t>
                      </a:r>
                      <a:r>
                        <a:rPr lang="ja-JP" sz="1600" b="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の</a:t>
                      </a:r>
                      <a:r>
                        <a:rPr lang="ja-JP" sz="1600" b="0" kern="100" dirty="0">
                          <a:effectLst/>
                          <a:latin typeface="+mn-ea"/>
                          <a:ea typeface="+mn-ea"/>
                          <a:cs typeface="Times New Roman"/>
                        </a:rPr>
                        <a:t>位置づけ</a:t>
                      </a:r>
                    </a:p>
                    <a:p>
                      <a:pPr indent="63500" algn="just">
                        <a:spcAft>
                          <a:spcPts val="0"/>
                        </a:spcAft>
                      </a:pPr>
                      <a:r>
                        <a:rPr lang="ja-JP" sz="1600" b="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・</a:t>
                      </a:r>
                      <a:r>
                        <a:rPr lang="ja-JP" altLang="en-US" sz="1600" b="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解説書</a:t>
                      </a:r>
                      <a:r>
                        <a:rPr lang="ja-JP" sz="1600" b="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の</a:t>
                      </a:r>
                      <a:r>
                        <a:rPr lang="ja-JP" sz="1600" b="0" kern="100" dirty="0">
                          <a:effectLst/>
                          <a:latin typeface="+mn-ea"/>
                          <a:ea typeface="+mn-ea"/>
                          <a:cs typeface="Times New Roman"/>
                        </a:rPr>
                        <a:t>内容の概要</a:t>
                      </a:r>
                    </a:p>
                  </a:txBody>
                  <a:tcPr marL="68580" marR="68580" marT="0" marB="0" anchor="ctr"/>
                </a:tc>
              </a:tr>
              <a:tr h="684121">
                <a:tc>
                  <a:txBody>
                    <a:bodyPr/>
                    <a:lstStyle/>
                    <a:p>
                      <a:pPr indent="63500" algn="just">
                        <a:spcAft>
                          <a:spcPts val="0"/>
                        </a:spcAft>
                      </a:pPr>
                      <a:r>
                        <a:rPr lang="en-US" altLang="ja-JP" sz="1600" b="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2.</a:t>
                      </a:r>
                      <a:r>
                        <a:rPr lang="ja-JP" altLang="en-US" sz="1600" b="0" kern="100" baseline="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 利用ルール案紹介</a:t>
                      </a:r>
                      <a:endParaRPr lang="ja-JP" sz="1600" b="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635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600" b="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・</a:t>
                      </a:r>
                      <a:r>
                        <a:rPr lang="ja-JP" altLang="en-US" sz="1600" b="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利用ルール案の掲載</a:t>
                      </a:r>
                      <a:endParaRPr lang="en-US" altLang="ja-JP" sz="1600" b="0" kern="100" dirty="0" smtClean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37215">
                <a:tc>
                  <a:txBody>
                    <a:bodyPr/>
                    <a:lstStyle/>
                    <a:p>
                      <a:pPr indent="63500" algn="just">
                        <a:spcAft>
                          <a:spcPts val="0"/>
                        </a:spcAft>
                      </a:pPr>
                      <a:r>
                        <a:rPr lang="en-US" altLang="ja-JP" sz="1600" b="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3. </a:t>
                      </a:r>
                      <a:r>
                        <a:rPr lang="ja-JP" altLang="en-US" sz="1600" b="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利用ルール案解説</a:t>
                      </a:r>
                      <a:endParaRPr lang="ja-JP" sz="1600" b="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63500" algn="just">
                        <a:spcAft>
                          <a:spcPts val="0"/>
                        </a:spcAft>
                      </a:pPr>
                      <a:r>
                        <a:rPr lang="ja-JP" altLang="en-US" sz="1600" b="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・利用ルール案の各項についての解説</a:t>
                      </a:r>
                      <a:endParaRPr lang="en-US" altLang="ja-JP" sz="1600" b="0" kern="100" dirty="0" smtClean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indent="63500" algn="just">
                        <a:spcAft>
                          <a:spcPts val="0"/>
                        </a:spcAft>
                      </a:pPr>
                      <a:r>
                        <a:rPr lang="ja-JP" altLang="en-US" sz="1600" b="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　－利用ルール案の各項の意味、位置づけ、法的な解釈等</a:t>
                      </a:r>
                      <a:endParaRPr lang="en-US" altLang="ja-JP" sz="1600" b="0" kern="100" dirty="0" smtClean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19015">
                <a:tc>
                  <a:txBody>
                    <a:bodyPr/>
                    <a:lstStyle/>
                    <a:p>
                      <a:pPr indent="63500" algn="just">
                        <a:spcAft>
                          <a:spcPts val="0"/>
                        </a:spcAft>
                      </a:pPr>
                      <a:r>
                        <a:rPr lang="en-US" altLang="ja-JP" sz="1600" b="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4.</a:t>
                      </a:r>
                      <a:r>
                        <a:rPr lang="en-US" altLang="ja-JP" sz="1600" b="0" kern="100" baseline="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ja-JP" altLang="en-US" sz="1600" b="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利用ルール案に</a:t>
                      </a:r>
                      <a:endParaRPr lang="en-US" altLang="ja-JP" sz="1600" b="0" kern="100" dirty="0" smtClean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indent="63500" algn="just">
                        <a:spcAft>
                          <a:spcPts val="0"/>
                        </a:spcAft>
                      </a:pPr>
                      <a:r>
                        <a:rPr lang="en-US" altLang="ja-JP" sz="1600" b="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   </a:t>
                      </a:r>
                      <a:r>
                        <a:rPr lang="ja-JP" altLang="en-US" sz="1600" b="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関する</a:t>
                      </a:r>
                      <a:r>
                        <a:rPr lang="en-US" altLang="ja-JP" sz="1600" b="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FAQ</a:t>
                      </a:r>
                      <a:endParaRPr lang="ja-JP" sz="1600" b="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63500" algn="just">
                        <a:spcAft>
                          <a:spcPts val="0"/>
                        </a:spcAft>
                      </a:pPr>
                      <a:r>
                        <a:rPr lang="ja-JP" sz="1600" b="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・</a:t>
                      </a:r>
                      <a:r>
                        <a:rPr lang="ja-JP" altLang="en-US" sz="1600" b="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各府省の主な懸念点と、利用ルール案における対応</a:t>
                      </a:r>
                      <a:endParaRPr lang="en-US" altLang="ja-JP" sz="1600" b="0" kern="100" dirty="0" smtClean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indent="63500" algn="just">
                        <a:spcAft>
                          <a:spcPts val="0"/>
                        </a:spcAft>
                      </a:pPr>
                      <a:r>
                        <a:rPr lang="ja-JP" altLang="en-US" sz="1600" b="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・想定されるケースと対応方法</a:t>
                      </a:r>
                      <a:endParaRPr lang="en-US" altLang="ja-JP" sz="1600" b="0" kern="100" dirty="0" smtClean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indent="63500" algn="just">
                        <a:spcAft>
                          <a:spcPts val="0"/>
                        </a:spcAft>
                      </a:pPr>
                      <a:r>
                        <a:rPr lang="ja-JP" altLang="en-US" sz="1600" b="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・委員会での議論で指摘された課題についての解説　等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307106">
                <a:tc>
                  <a:txBody>
                    <a:bodyPr/>
                    <a:lstStyle/>
                    <a:p>
                      <a:pPr indent="63500" algn="just">
                        <a:spcAft>
                          <a:spcPts val="0"/>
                        </a:spcAft>
                      </a:pPr>
                      <a:r>
                        <a:rPr lang="en-US" altLang="ja-JP" sz="1600" b="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5.</a:t>
                      </a:r>
                      <a:r>
                        <a:rPr lang="en-US" altLang="ja-JP" sz="1600" b="0" kern="100" baseline="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ja-JP" altLang="en-US" sz="1600" b="0" kern="100" baseline="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円滑に公開する</a:t>
                      </a:r>
                      <a:endParaRPr lang="en-US" altLang="ja-JP" sz="1600" b="0" kern="100" baseline="0" dirty="0" smtClean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indent="63500" algn="just">
                        <a:spcAft>
                          <a:spcPts val="0"/>
                        </a:spcAft>
                      </a:pPr>
                      <a:r>
                        <a:rPr lang="ja-JP" altLang="en-US" sz="1600" b="0" kern="100" baseline="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　 ための留意点</a:t>
                      </a:r>
                      <a:endParaRPr lang="ja-JP" sz="1600" b="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63500" algn="just">
                        <a:spcAft>
                          <a:spcPts val="0"/>
                        </a:spcAft>
                      </a:pPr>
                      <a:r>
                        <a:rPr lang="ja-JP" altLang="en-US" sz="1600" b="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例：</a:t>
                      </a:r>
                      <a:endParaRPr lang="en-US" altLang="ja-JP" sz="1600" b="0" kern="100" dirty="0" smtClean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indent="63500" algn="just">
                        <a:spcAft>
                          <a:spcPts val="0"/>
                        </a:spcAft>
                      </a:pPr>
                      <a:r>
                        <a:rPr lang="ja-JP" altLang="en-US" sz="1600" b="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・外部委託する際に契約書に盛り込むべき事項</a:t>
                      </a:r>
                      <a:endParaRPr lang="en-US" altLang="ja-JP" sz="1600" b="0" kern="100" dirty="0" smtClean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indent="63500" algn="just">
                        <a:spcAft>
                          <a:spcPts val="0"/>
                        </a:spcAft>
                      </a:pPr>
                      <a:r>
                        <a:rPr lang="ja-JP" altLang="ja-JP" sz="1600" b="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・</a:t>
                      </a:r>
                      <a:r>
                        <a:rPr lang="ja-JP" altLang="en-US" sz="1600" b="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第三者に権利があるコンテンツの許諾取得方法</a:t>
                      </a:r>
                      <a:endParaRPr lang="en-US" altLang="ja-JP" sz="1600" b="0" kern="100" dirty="0" smtClean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indent="63500" algn="just">
                        <a:spcAft>
                          <a:spcPts val="0"/>
                        </a:spcAft>
                      </a:pPr>
                      <a:r>
                        <a:rPr lang="ja-JP" altLang="en-US" sz="1600" b="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・第三者に権利がある場合の表記方法　　　　　　　　等</a:t>
                      </a:r>
                      <a:endParaRPr lang="ja-JP" altLang="ja-JP" sz="1600" b="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5794744" y="6326373"/>
            <a:ext cx="30652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※</a:t>
            </a:r>
            <a:r>
              <a:rPr kumimoji="1" lang="ja-JP" altLang="en-US" sz="1200" dirty="0" smtClean="0"/>
              <a:t>最終的には技術マニュアルと一体化する。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22854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000" dirty="0">
                <a:latin typeface="+mj-ea"/>
              </a:rPr>
              <a:t>４</a:t>
            </a:r>
            <a:r>
              <a:rPr kumimoji="1" lang="ja-JP" altLang="en-US" sz="2000" dirty="0" smtClean="0">
                <a:latin typeface="+mj-ea"/>
              </a:rPr>
              <a:t>．</a:t>
            </a:r>
            <a:r>
              <a:rPr lang="ja-JP" altLang="en-US" sz="2000" dirty="0" smtClean="0">
                <a:latin typeface="+mj-ea"/>
              </a:rPr>
              <a:t>平成</a:t>
            </a:r>
            <a:r>
              <a:rPr lang="en-US" altLang="ja-JP" sz="2000" dirty="0" smtClean="0">
                <a:latin typeface="+mj-ea"/>
              </a:rPr>
              <a:t>25</a:t>
            </a:r>
            <a:r>
              <a:rPr lang="ja-JP" altLang="en-US" sz="2000" dirty="0" smtClean="0">
                <a:latin typeface="+mj-ea"/>
              </a:rPr>
              <a:t>年度全体概要（案）</a:t>
            </a:r>
            <a:endParaRPr kumimoji="1" lang="ja-JP" altLang="en-US" sz="2000" dirty="0">
              <a:latin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489480-8482-4FE0-A015-CFEEA03935A6}" type="slidenum">
              <a:rPr lang="ja-JP" altLang="en-US" smtClean="0"/>
              <a:pPr>
                <a:defRPr/>
              </a:pPr>
              <a:t>5</a:t>
            </a:fld>
            <a:endParaRPr lang="ja-JP" altLang="en-US" dirty="0"/>
          </a:p>
        </p:txBody>
      </p:sp>
      <p:sp>
        <p:nvSpPr>
          <p:cNvPr id="5" name="コンテンツ プレースホルダー 1"/>
          <p:cNvSpPr txBox="1">
            <a:spLocks/>
          </p:cNvSpPr>
          <p:nvPr/>
        </p:nvSpPr>
        <p:spPr>
          <a:xfrm>
            <a:off x="436653" y="1026368"/>
            <a:ext cx="8483412" cy="897436"/>
          </a:xfrm>
          <a:prstGeom prst="rect">
            <a:avLst/>
          </a:prstGeom>
        </p:spPr>
        <p:txBody>
          <a:bodyPr/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kumimoji="1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400"/>
              </a:lnSpc>
              <a:spcBef>
                <a:spcPts val="300"/>
              </a:spcBef>
            </a:pPr>
            <a:r>
              <a:rPr lang="ja-JP" altLang="en-US" sz="2000" dirty="0" smtClean="0"/>
              <a:t>委員会実施事項</a:t>
            </a:r>
            <a:endParaRPr lang="ja-JP" altLang="en-US" sz="1800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824839"/>
              </p:ext>
            </p:extLst>
          </p:nvPr>
        </p:nvGraphicFramePr>
        <p:xfrm>
          <a:off x="837912" y="1392864"/>
          <a:ext cx="7785093" cy="492348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666542"/>
                <a:gridCol w="6118551"/>
              </a:tblGrid>
              <a:tr h="393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開催</a:t>
                      </a:r>
                      <a:r>
                        <a:rPr lang="ja-JP" sz="1400" kern="100" dirty="0" smtClean="0">
                          <a:effectLst/>
                          <a:latin typeface="+mn-ea"/>
                          <a:ea typeface="+mn-ea"/>
                        </a:rPr>
                        <a:t>回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議題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2000" marR="72000" marT="36000" marB="36000" anchor="ctr"/>
                </a:tc>
              </a:tr>
              <a:tr h="6814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事前の打合せ・</a:t>
                      </a:r>
                      <a:endParaRPr lang="en-US" altLang="ja-JP" sz="14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ヒアリング</a:t>
                      </a:r>
                      <a:endParaRPr lang="en-US" altLang="ja-JP" sz="14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</a:rPr>
                        <a:t>委員＋事務局で、</a:t>
                      </a:r>
                      <a:r>
                        <a:rPr lang="ja-JP" altLang="en-US" sz="1400" kern="100" baseline="0" dirty="0" smtClean="0">
                          <a:effectLst/>
                          <a:latin typeface="+mn-ea"/>
                          <a:ea typeface="+mn-ea"/>
                        </a:rPr>
                        <a:t>関係府省等にヒアリングを実施した。</a:t>
                      </a:r>
                      <a:endParaRPr lang="en-US" altLang="ja-JP" sz="1400" kern="100" baseline="0" dirty="0" smtClean="0"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36000" marB="36000" anchor="ctr"/>
                </a:tc>
              </a:tr>
              <a:tr h="7123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第</a:t>
                      </a: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回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en-US" altLang="ja-JP" sz="1400" kern="100" dirty="0" smtClean="0">
                          <a:effectLst/>
                          <a:latin typeface="+mn-ea"/>
                          <a:ea typeface="+mn-ea"/>
                        </a:rPr>
                        <a:t>12</a:t>
                      </a: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ja-JP" sz="1400" kern="100" dirty="0" smtClean="0">
                          <a:effectLst/>
                          <a:latin typeface="+mn-ea"/>
                          <a:ea typeface="+mn-ea"/>
                        </a:rPr>
                        <a:t>19</a:t>
                      </a: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</a:rPr>
                        <a:t>日</a:t>
                      </a:r>
                      <a:r>
                        <a:rPr lang="ja-JP" sz="1400" kern="100" dirty="0" smtClean="0">
                          <a:effectLst/>
                          <a:latin typeface="+mn-ea"/>
                          <a:ea typeface="+mn-ea"/>
                        </a:rPr>
                        <a:t>）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</a:rPr>
                        <a:t>①今年度対象とする検討事項案　</a:t>
                      </a:r>
                      <a:endParaRPr lang="en-US" altLang="ja-JP" sz="14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</a:rPr>
                        <a:t>②ヒアリング結果報告と各府省のホームページの利用ルール案に関する議論　</a:t>
                      </a:r>
                      <a:endParaRPr lang="en-US" altLang="ja-JP" sz="1400" kern="100" dirty="0" smtClean="0"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36000" marB="36000" anchor="ctr"/>
                </a:tc>
              </a:tr>
              <a:tr h="9781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第</a:t>
                      </a: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回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en-US" altLang="ja-JP" sz="1400" kern="100" dirty="0" smtClean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sz="1400" kern="100" dirty="0" smtClean="0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ja-JP" sz="1400" kern="100" dirty="0" smtClean="0">
                          <a:effectLst/>
                          <a:latin typeface="+mn-ea"/>
                          <a:ea typeface="+mn-ea"/>
                        </a:rPr>
                        <a:t>23</a:t>
                      </a: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</a:rPr>
                        <a:t>日</a:t>
                      </a:r>
                      <a:r>
                        <a:rPr lang="ja-JP" sz="1400" kern="100" dirty="0" smtClean="0">
                          <a:effectLst/>
                          <a:latin typeface="+mn-ea"/>
                          <a:ea typeface="+mn-ea"/>
                        </a:rPr>
                        <a:t>）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marL="160020" indent="-160020" algn="just"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effectLst/>
                          <a:latin typeface="+mn-ea"/>
                          <a:ea typeface="+mn-ea"/>
                        </a:rPr>
                        <a:t>①</a:t>
                      </a: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</a:rPr>
                        <a:t>各府省ホームページの利用ルール最終案報告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</a:rPr>
                        <a:t>②行政職員向けの利用ルール案の解説・</a:t>
                      </a:r>
                      <a:r>
                        <a:rPr lang="en-US" altLang="ja-JP" sz="1400" kern="100" dirty="0" smtClean="0">
                          <a:effectLst/>
                          <a:latin typeface="+mn-ea"/>
                          <a:ea typeface="+mn-ea"/>
                        </a:rPr>
                        <a:t>FAQ</a:t>
                      </a: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</a:rPr>
                        <a:t>ドラフト</a:t>
                      </a:r>
                      <a:endParaRPr lang="en-US" altLang="ja-JP" sz="14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</a:rPr>
                        <a:t>③解説・</a:t>
                      </a:r>
                      <a:r>
                        <a:rPr lang="en-US" altLang="ja-JP" sz="1400" kern="100" dirty="0" smtClean="0">
                          <a:effectLst/>
                          <a:latin typeface="+mn-ea"/>
                          <a:ea typeface="+mn-ea"/>
                        </a:rPr>
                        <a:t>FAQ</a:t>
                      </a: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</a:rPr>
                        <a:t>ドラフトに関する議論</a:t>
                      </a:r>
                      <a:endParaRPr lang="en-US" altLang="ja-JP" sz="1400" kern="100" dirty="0" smtClean="0">
                        <a:effectLst/>
                        <a:latin typeface="+mn-ea"/>
                        <a:ea typeface="+mn-ea"/>
                      </a:endParaRPr>
                    </a:p>
                  </a:txBody>
                  <a:tcPr marL="72000" marR="72000" marT="36000" marB="36000" anchor="ctr"/>
                </a:tc>
              </a:tr>
              <a:tr h="10100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第</a:t>
                      </a: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回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en-US" altLang="ja-JP" sz="1400" kern="100" dirty="0" smtClean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ja-JP" sz="1400" kern="100" dirty="0" smtClean="0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ja-JP" sz="1400" kern="100" dirty="0" smtClean="0">
                          <a:effectLst/>
                          <a:latin typeface="+mn-ea"/>
                          <a:ea typeface="+mn-ea"/>
                        </a:rPr>
                        <a:t>12</a:t>
                      </a: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</a:rPr>
                        <a:t>日</a:t>
                      </a:r>
                      <a:r>
                        <a:rPr lang="ja-JP" sz="1400" kern="100" dirty="0" smtClean="0">
                          <a:effectLst/>
                          <a:latin typeface="+mn-ea"/>
                          <a:ea typeface="+mn-ea"/>
                        </a:rPr>
                        <a:t>）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marL="160020" indent="-160020" algn="just">
                        <a:spcAft>
                          <a:spcPts val="0"/>
                        </a:spcAft>
                      </a:pPr>
                      <a:r>
                        <a:rPr lang="ja-JP" altLang="ja-JP" sz="1400" kern="100" dirty="0" smtClean="0">
                          <a:effectLst/>
                          <a:latin typeface="+mn-ea"/>
                          <a:ea typeface="+mn-ea"/>
                        </a:rPr>
                        <a:t>①</a:t>
                      </a: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</a:rPr>
                        <a:t>行政職員向けの利用ルール案の解説・</a:t>
                      </a:r>
                      <a:r>
                        <a:rPr lang="en-US" altLang="ja-JP" sz="1400" kern="100" dirty="0" smtClean="0">
                          <a:effectLst/>
                          <a:latin typeface="+mn-ea"/>
                          <a:ea typeface="+mn-ea"/>
                        </a:rPr>
                        <a:t>FAQ</a:t>
                      </a: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</a:rPr>
                        <a:t>案</a:t>
                      </a:r>
                      <a:endParaRPr lang="en-US" altLang="ja-JP" sz="14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</a:rPr>
                        <a:t>②技術委員会、利活用・普及委員会からのコメント</a:t>
                      </a:r>
                      <a:endParaRPr lang="ja-JP" altLang="ja-JP" sz="14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marL="160020" indent="-160020" algn="just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</a:rPr>
                        <a:t>③今年度のアウトプットに関する議論　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2000" marR="72000" marT="36000" marB="36000" anchor="ctr"/>
                </a:tc>
              </a:tr>
              <a:tr h="1147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第</a:t>
                      </a:r>
                      <a:r>
                        <a:rPr lang="en-US" sz="1400" kern="100" dirty="0">
                          <a:effectLst/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回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en-US" altLang="ja-JP" sz="1400" kern="100" dirty="0" smtClean="0"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ja-JP" sz="1400" kern="100" dirty="0" smtClean="0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ja-JP" sz="1400" kern="100" dirty="0" smtClean="0">
                          <a:effectLst/>
                          <a:latin typeface="+mn-ea"/>
                          <a:ea typeface="+mn-ea"/>
                        </a:rPr>
                        <a:t>18</a:t>
                      </a: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</a:rPr>
                        <a:t>日</a:t>
                      </a:r>
                      <a:r>
                        <a:rPr lang="ja-JP" sz="1400" kern="100" dirty="0" smtClean="0">
                          <a:effectLst/>
                          <a:latin typeface="+mn-ea"/>
                          <a:ea typeface="+mn-ea"/>
                        </a:rPr>
                        <a:t>）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marL="160020" indent="-160020" algn="just">
                        <a:spcAft>
                          <a:spcPts val="0"/>
                        </a:spcAft>
                      </a:pPr>
                      <a:r>
                        <a:rPr lang="ja-JP" altLang="ja-JP" sz="1400" kern="100" dirty="0" smtClean="0">
                          <a:effectLst/>
                          <a:latin typeface="+mn-ea"/>
                          <a:ea typeface="+mn-ea"/>
                        </a:rPr>
                        <a:t>①</a:t>
                      </a: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</a:rPr>
                        <a:t>行政職員向けの利用ルール案の解説・</a:t>
                      </a:r>
                      <a:r>
                        <a:rPr lang="en-US" altLang="ja-JP" sz="1400" kern="100" dirty="0" smtClean="0">
                          <a:effectLst/>
                          <a:latin typeface="+mn-ea"/>
                          <a:ea typeface="+mn-ea"/>
                        </a:rPr>
                        <a:t>FAQ</a:t>
                      </a: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</a:rPr>
                        <a:t>最終案</a:t>
                      </a:r>
                      <a:endParaRPr lang="ja-JP" altLang="ja-JP" sz="14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</a:rPr>
                        <a:t>②実務者会議へのインプット</a:t>
                      </a:r>
                      <a:endParaRPr lang="en-US" altLang="ja-JP" sz="14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marL="160020" indent="-160020" algn="just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</a:rPr>
                        <a:t>③</a:t>
                      </a:r>
                      <a:r>
                        <a:rPr lang="ja-JP" sz="1400" kern="100" dirty="0" smtClean="0">
                          <a:effectLst/>
                          <a:latin typeface="+mn-ea"/>
                          <a:ea typeface="+mn-ea"/>
                        </a:rPr>
                        <a:t>年度</a:t>
                      </a: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活動報告に</a:t>
                      </a:r>
                      <a:r>
                        <a:rPr lang="ja-JP" sz="1400" kern="100" dirty="0" smtClean="0">
                          <a:effectLst/>
                          <a:latin typeface="+mn-ea"/>
                          <a:ea typeface="+mn-ea"/>
                        </a:rPr>
                        <a:t>ついて</a:t>
                      </a:r>
                      <a:endParaRPr lang="en-US" altLang="ja-JP" sz="14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marL="160020" indent="-160020" algn="just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</a:rPr>
                        <a:t>④</a:t>
                      </a:r>
                      <a:r>
                        <a:rPr lang="ja-JP" sz="1400" kern="100" dirty="0" smtClean="0">
                          <a:effectLst/>
                          <a:latin typeface="+mn-ea"/>
                          <a:ea typeface="+mn-ea"/>
                        </a:rPr>
                        <a:t>次</a:t>
                      </a:r>
                      <a:r>
                        <a:rPr lang="ja-JP" sz="1400" kern="100" dirty="0">
                          <a:effectLst/>
                          <a:latin typeface="+mn-ea"/>
                          <a:ea typeface="+mn-ea"/>
                        </a:rPr>
                        <a:t>年度活動計画に</a:t>
                      </a:r>
                      <a:r>
                        <a:rPr lang="ja-JP" sz="1400" kern="100" dirty="0" smtClean="0">
                          <a:effectLst/>
                          <a:latin typeface="+mn-ea"/>
                          <a:ea typeface="+mn-ea"/>
                        </a:rPr>
                        <a:t>つい</a:t>
                      </a: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</a:rPr>
                        <a:t>て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72000" marR="72000" marT="36000" marB="3600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268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489480-8482-4FE0-A015-CFEEA03935A6}" type="slidenum">
              <a:rPr lang="ja-JP" altLang="en-US" smtClean="0"/>
              <a:pPr>
                <a:defRPr/>
              </a:pPr>
              <a:t>6</a:t>
            </a:fld>
            <a:endParaRPr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041826" y="6258296"/>
            <a:ext cx="38876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出典：オープンデータ流通推進コンソーシアムウェブサイト</a:t>
            </a:r>
            <a:endParaRPr kumimoji="1" lang="ja-JP" altLang="en-US" sz="1200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457200" y="12877"/>
            <a:ext cx="8229600" cy="654943"/>
          </a:xfrm>
        </p:spPr>
        <p:txBody>
          <a:bodyPr/>
          <a:lstStyle/>
          <a:p>
            <a:r>
              <a:rPr lang="ja-JP" altLang="en-US" sz="2000" dirty="0" smtClean="0">
                <a:latin typeface="+mj-ea"/>
              </a:rPr>
              <a:t>参考：データガバナンス委員会</a:t>
            </a:r>
            <a:r>
              <a:rPr lang="ja-JP" altLang="en-US" sz="2000" dirty="0">
                <a:latin typeface="+mj-ea"/>
              </a:rPr>
              <a:t>　</a:t>
            </a:r>
            <a:r>
              <a:rPr lang="ja-JP" altLang="en-US" sz="2000" dirty="0" smtClean="0">
                <a:latin typeface="+mj-ea"/>
              </a:rPr>
              <a:t>平成</a:t>
            </a:r>
            <a:r>
              <a:rPr lang="en-US" altLang="ja-JP" sz="2000" dirty="0" smtClean="0">
                <a:latin typeface="+mj-ea"/>
              </a:rPr>
              <a:t>24</a:t>
            </a:r>
            <a:r>
              <a:rPr lang="ja-JP" altLang="en-US" sz="2000" dirty="0" smtClean="0">
                <a:latin typeface="+mj-ea"/>
              </a:rPr>
              <a:t>年度報告書目次</a:t>
            </a:r>
            <a:endParaRPr kumimoji="1" lang="ja-JP" altLang="en-US" sz="2000" dirty="0">
              <a:latin typeface="+mj-ea"/>
            </a:endParaRPr>
          </a:p>
        </p:txBody>
      </p:sp>
      <p:sp>
        <p:nvSpPr>
          <p:cNvPr id="6" name="コンテンツ プレースホルダー 3"/>
          <p:cNvSpPr txBox="1">
            <a:spLocks/>
          </p:cNvSpPr>
          <p:nvPr/>
        </p:nvSpPr>
        <p:spPr>
          <a:xfrm>
            <a:off x="159450" y="1294410"/>
            <a:ext cx="8804275" cy="5363359"/>
          </a:xfrm>
          <a:prstGeom prst="rect">
            <a:avLst/>
          </a:prstGeom>
        </p:spPr>
        <p:txBody>
          <a:bodyPr/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kumimoji="1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9275" lvl="2" indent="0">
              <a:lnSpc>
                <a:spcPts val="1400"/>
              </a:lnSpc>
              <a:buFont typeface="Wingdings 3" pitchFamily="18" charset="2"/>
              <a:buNone/>
            </a:pPr>
            <a:r>
              <a:rPr lang="ja-JP" altLang="en-US" sz="1800" dirty="0" smtClean="0"/>
              <a:t>１．検討の方向性</a:t>
            </a:r>
            <a:endParaRPr lang="en-US" altLang="ja-JP" sz="1800" dirty="0" smtClean="0"/>
          </a:p>
          <a:p>
            <a:pPr marL="549275" lvl="2" indent="0">
              <a:lnSpc>
                <a:spcPts val="1400"/>
              </a:lnSpc>
              <a:buFont typeface="Wingdings 3" pitchFamily="18" charset="2"/>
              <a:buNone/>
            </a:pPr>
            <a:endParaRPr lang="en-US" altLang="ja-JP" sz="1800" dirty="0" smtClean="0">
              <a:solidFill>
                <a:srgbClr val="00B050"/>
              </a:solidFill>
            </a:endParaRPr>
          </a:p>
          <a:p>
            <a:pPr marL="549275" lvl="2" indent="0">
              <a:lnSpc>
                <a:spcPts val="1400"/>
              </a:lnSpc>
              <a:buFont typeface="Wingdings 3" pitchFamily="18" charset="2"/>
              <a:buNone/>
            </a:pPr>
            <a:r>
              <a:rPr lang="ja-JP" altLang="en-US" sz="1800" dirty="0" smtClean="0"/>
              <a:t>２．海外における二次利用の基本的な考え方</a:t>
            </a:r>
            <a:endParaRPr lang="en-US" altLang="ja-JP" sz="1800" dirty="0" smtClean="0"/>
          </a:p>
          <a:p>
            <a:pPr marL="549275" lvl="2" indent="0">
              <a:lnSpc>
                <a:spcPts val="1400"/>
              </a:lnSpc>
              <a:buFont typeface="Wingdings 3" pitchFamily="18" charset="2"/>
              <a:buNone/>
            </a:pPr>
            <a:endParaRPr lang="ja-JP" altLang="en-US" sz="1800" dirty="0" smtClean="0"/>
          </a:p>
          <a:p>
            <a:pPr marL="549275" lvl="2" indent="0">
              <a:lnSpc>
                <a:spcPts val="1400"/>
              </a:lnSpc>
              <a:buFont typeface="Wingdings 3" pitchFamily="18" charset="2"/>
              <a:buNone/>
            </a:pPr>
            <a:r>
              <a:rPr lang="ja-JP" altLang="en-US" sz="1800" dirty="0" smtClean="0"/>
              <a:t>３．海外で採用されているライセンスの比較</a:t>
            </a:r>
            <a:endParaRPr lang="en-US" altLang="ja-JP" sz="1800" dirty="0" smtClean="0"/>
          </a:p>
          <a:p>
            <a:pPr marL="549275" lvl="2" indent="0">
              <a:lnSpc>
                <a:spcPts val="1400"/>
              </a:lnSpc>
              <a:buFont typeface="Wingdings 3" pitchFamily="18" charset="2"/>
              <a:buNone/>
            </a:pPr>
            <a:endParaRPr lang="ja-JP" altLang="en-US" sz="1800" dirty="0" smtClean="0"/>
          </a:p>
          <a:p>
            <a:pPr marL="549275" lvl="2" indent="0">
              <a:lnSpc>
                <a:spcPts val="1400"/>
              </a:lnSpc>
              <a:buFont typeface="Wingdings 3" pitchFamily="18" charset="2"/>
              <a:buNone/>
            </a:pPr>
            <a:r>
              <a:rPr lang="ja-JP" altLang="en-US" sz="1800" dirty="0" smtClean="0"/>
              <a:t>４．国内での採用が考えられるライセンス（利用条件明示方法）の検討</a:t>
            </a:r>
          </a:p>
          <a:p>
            <a:pPr marL="549275" lvl="2" indent="0">
              <a:lnSpc>
                <a:spcPts val="1400"/>
              </a:lnSpc>
              <a:buFont typeface="Wingdings 3" pitchFamily="18" charset="2"/>
              <a:buNone/>
            </a:pPr>
            <a:endParaRPr lang="ja-JP" altLang="en-US" sz="1800" dirty="0" smtClean="0"/>
          </a:p>
          <a:p>
            <a:pPr marL="549275" lvl="2" indent="0">
              <a:lnSpc>
                <a:spcPts val="1400"/>
              </a:lnSpc>
              <a:buFont typeface="Wingdings 3" pitchFamily="18" charset="2"/>
              <a:buNone/>
            </a:pPr>
            <a:r>
              <a:rPr lang="ja-JP" altLang="en-US" sz="1800" dirty="0" smtClean="0"/>
              <a:t>５．ケーススタディ（情報通信白書、統計関連情報ホームページ、地図）</a:t>
            </a:r>
          </a:p>
          <a:p>
            <a:pPr marL="549275" lvl="2" indent="0">
              <a:lnSpc>
                <a:spcPts val="1400"/>
              </a:lnSpc>
              <a:buFont typeface="Wingdings 3" pitchFamily="18" charset="2"/>
              <a:buNone/>
            </a:pPr>
            <a:endParaRPr lang="ja-JP" altLang="en-US" sz="1800" dirty="0" smtClean="0"/>
          </a:p>
          <a:p>
            <a:pPr marL="549275" lvl="2" indent="0">
              <a:lnSpc>
                <a:spcPts val="1400"/>
              </a:lnSpc>
              <a:buFont typeface="Wingdings 3" pitchFamily="18" charset="2"/>
              <a:buNone/>
            </a:pPr>
            <a:r>
              <a:rPr lang="ja-JP" altLang="en-US" sz="1800" dirty="0" smtClean="0"/>
              <a:t>６．利用規約案及び委託契約書条文案等の検討</a:t>
            </a:r>
          </a:p>
          <a:p>
            <a:pPr marL="549275" lvl="2" indent="0">
              <a:lnSpc>
                <a:spcPts val="1400"/>
              </a:lnSpc>
              <a:buFont typeface="Wingdings 3" pitchFamily="18" charset="2"/>
              <a:buNone/>
            </a:pPr>
            <a:endParaRPr lang="ja-JP" altLang="en-US" sz="1800" dirty="0" smtClean="0"/>
          </a:p>
          <a:p>
            <a:pPr marL="549275" lvl="2" indent="0">
              <a:lnSpc>
                <a:spcPts val="1400"/>
              </a:lnSpc>
              <a:buFont typeface="Wingdings 3" pitchFamily="18" charset="2"/>
              <a:buNone/>
            </a:pPr>
            <a:r>
              <a:rPr lang="ja-JP" altLang="en-US" sz="1800" dirty="0" smtClean="0"/>
              <a:t>７．その他留意すべき事項</a:t>
            </a:r>
          </a:p>
          <a:p>
            <a:pPr marL="549275" lvl="2" indent="0">
              <a:lnSpc>
                <a:spcPts val="1400"/>
              </a:lnSpc>
              <a:buFont typeface="Wingdings 3" pitchFamily="18" charset="2"/>
              <a:buNone/>
            </a:pPr>
            <a:endParaRPr lang="ja-JP" altLang="en-US" sz="1800" dirty="0" smtClean="0"/>
          </a:p>
          <a:p>
            <a:pPr marL="549275" lvl="2" indent="0">
              <a:lnSpc>
                <a:spcPts val="1400"/>
              </a:lnSpc>
              <a:buFont typeface="Wingdings 3" pitchFamily="18" charset="2"/>
              <a:buNone/>
            </a:pPr>
            <a:r>
              <a:rPr lang="ja-JP" altLang="en-US" sz="1800" dirty="0" smtClean="0"/>
              <a:t>８．電子行政オープンデータ実務者会議への提言</a:t>
            </a:r>
          </a:p>
          <a:p>
            <a:pPr marL="549275" lvl="2" indent="0">
              <a:lnSpc>
                <a:spcPts val="1400"/>
              </a:lnSpc>
              <a:buFont typeface="Wingdings 3" pitchFamily="18" charset="2"/>
              <a:buNone/>
            </a:pPr>
            <a:endParaRPr lang="ja-JP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4187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ス">
  <a:themeElements>
    <a:clrScheme name="アーバン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アース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アース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アーバン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ppt/theme/themeOverride2.xml><?xml version="1.0" encoding="utf-8"?>
<a:themeOverride xmlns:a="http://schemas.openxmlformats.org/drawingml/2006/main">
  <a:clrScheme name="アーバン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13893</TotalTime>
  <Words>648</Words>
  <Application>Microsoft Office PowerPoint</Application>
  <PresentationFormat>画面に合わせる (4:3)</PresentationFormat>
  <Paragraphs>119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アース</vt:lpstr>
      <vt:lpstr>PowerPoint プレゼンテーション</vt:lpstr>
      <vt:lpstr>１．昨年度の成果と課題</vt:lpstr>
      <vt:lpstr>２．平成25年度の主な論点（案）</vt:lpstr>
      <vt:lpstr>３．平成25年度アウトプット（案）</vt:lpstr>
      <vt:lpstr>参考：行政職員向けの利用ルール案の解説・FAQ</vt:lpstr>
      <vt:lpstr>４．平成25年度全体概要（案）</vt:lpstr>
      <vt:lpstr>参考：データガバナンス委員会　平成24年度報告書目次</vt:lpstr>
    </vt:vector>
  </TitlesOfParts>
  <Company>SPU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データガバナンス</dc:title>
  <dc:creator>OpenData</dc:creator>
  <cp:lastModifiedBy>福島　直央</cp:lastModifiedBy>
  <cp:revision>506</cp:revision>
  <cp:lastPrinted>2013-12-18T04:01:41Z</cp:lastPrinted>
  <dcterms:created xsi:type="dcterms:W3CDTF">2012-11-30T13:43:40Z</dcterms:created>
  <dcterms:modified xsi:type="dcterms:W3CDTF">2013-12-18T08:43:54Z</dcterms:modified>
</cp:coreProperties>
</file>