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11"/>
  </p:notesMasterIdLst>
  <p:handoutMasterIdLst>
    <p:handoutMasterId r:id="rId12"/>
  </p:handoutMasterIdLst>
  <p:sldIdLst>
    <p:sldId id="256" r:id="rId3"/>
    <p:sldId id="258" r:id="rId4"/>
    <p:sldId id="259" r:id="rId5"/>
    <p:sldId id="260" r:id="rId6"/>
    <p:sldId id="264" r:id="rId7"/>
    <p:sldId id="262" r:id="rId8"/>
    <p:sldId id="261" r:id="rId9"/>
    <p:sldId id="263"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99" autoAdjust="0"/>
    <p:restoredTop sz="94700" autoAdjust="0"/>
  </p:normalViewPr>
  <p:slideViewPr>
    <p:cSldViewPr>
      <p:cViewPr>
        <p:scale>
          <a:sx n="77" d="100"/>
          <a:sy n="77" d="100"/>
        </p:scale>
        <p:origin x="-1470" y="-402"/>
      </p:cViewPr>
      <p:guideLst>
        <p:guide orient="horz" pos="2160"/>
        <p:guide pos="2880"/>
      </p:guideLst>
    </p:cSldViewPr>
  </p:slideViewPr>
  <p:outlineViewPr>
    <p:cViewPr>
      <p:scale>
        <a:sx n="33" d="100"/>
        <a:sy n="33" d="100"/>
      </p:scale>
      <p:origin x="0" y="44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3316"/>
          </a:xfrm>
          <a:prstGeom prst="rect">
            <a:avLst/>
          </a:prstGeom>
        </p:spPr>
        <p:txBody>
          <a:bodyPr vert="horz" lIns="90727" tIns="45363" rIns="90727" bIns="4536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1"/>
            <a:ext cx="2918831" cy="493316"/>
          </a:xfrm>
          <a:prstGeom prst="rect">
            <a:avLst/>
          </a:prstGeom>
        </p:spPr>
        <p:txBody>
          <a:bodyPr vert="horz" lIns="90727" tIns="45363" rIns="90727" bIns="45363" rtlCol="0"/>
          <a:lstStyle>
            <a:lvl1pPr algn="r">
              <a:defRPr sz="1200"/>
            </a:lvl1pPr>
          </a:lstStyle>
          <a:p>
            <a:fld id="{AEDFA3DE-9D8D-4932-B26C-DF7ED3954929}" type="datetimeFigureOut">
              <a:rPr kumimoji="1" lang="ja-JP" altLang="en-US" smtClean="0"/>
              <a:t>2013/2/25</a:t>
            </a:fld>
            <a:endParaRPr kumimoji="1" lang="ja-JP" altLang="en-US"/>
          </a:p>
        </p:txBody>
      </p:sp>
      <p:sp>
        <p:nvSpPr>
          <p:cNvPr id="4" name="フッター プレースホルダー 3"/>
          <p:cNvSpPr>
            <a:spLocks noGrp="1"/>
          </p:cNvSpPr>
          <p:nvPr>
            <p:ph type="ftr" sz="quarter" idx="2"/>
          </p:nvPr>
        </p:nvSpPr>
        <p:spPr>
          <a:xfrm>
            <a:off x="0" y="9371412"/>
            <a:ext cx="2918831" cy="493316"/>
          </a:xfrm>
          <a:prstGeom prst="rect">
            <a:avLst/>
          </a:prstGeom>
        </p:spPr>
        <p:txBody>
          <a:bodyPr vert="horz" lIns="90727" tIns="45363" rIns="90727" bIns="4536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412"/>
            <a:ext cx="2918831" cy="493316"/>
          </a:xfrm>
          <a:prstGeom prst="rect">
            <a:avLst/>
          </a:prstGeom>
        </p:spPr>
        <p:txBody>
          <a:bodyPr vert="horz" lIns="90727" tIns="45363" rIns="90727" bIns="45363" rtlCol="0" anchor="b"/>
          <a:lstStyle>
            <a:lvl1pPr algn="r">
              <a:defRPr sz="1200"/>
            </a:lvl1pPr>
          </a:lstStyle>
          <a:p>
            <a:fld id="{6534A6BA-FC74-41DD-A3DB-862F1EC37051}" type="slidenum">
              <a:rPr kumimoji="1" lang="ja-JP" altLang="en-US" smtClean="0"/>
              <a:t>‹#›</a:t>
            </a:fld>
            <a:endParaRPr kumimoji="1" lang="ja-JP" altLang="en-US"/>
          </a:p>
        </p:txBody>
      </p:sp>
    </p:spTree>
    <p:extLst>
      <p:ext uri="{BB962C8B-B14F-4D97-AF65-F5344CB8AC3E}">
        <p14:creationId xmlns:p14="http://schemas.microsoft.com/office/powerpoint/2010/main" val="2793565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CE30877-39AE-480A-B440-44EA04738AAE}" type="datetimeFigureOut">
              <a:rPr kumimoji="1" lang="ja-JP" altLang="en-US" smtClean="0"/>
              <a:t>2013/2/25</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A6898B3-9E7D-4407-969E-2365F1C11FB0}" type="slidenum">
              <a:rPr kumimoji="1" lang="ja-JP" altLang="en-US" smtClean="0"/>
              <a:t>‹#›</a:t>
            </a:fld>
            <a:endParaRPr kumimoji="1" lang="ja-JP" altLang="en-US"/>
          </a:p>
        </p:txBody>
      </p:sp>
    </p:spTree>
    <p:extLst>
      <p:ext uri="{BB962C8B-B14F-4D97-AF65-F5344CB8AC3E}">
        <p14:creationId xmlns:p14="http://schemas.microsoft.com/office/powerpoint/2010/main" val="16178465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8"/>
          <p:cNvSpPr>
            <a:spLocks noChangeArrowheads="1"/>
          </p:cNvSpPr>
          <p:nvPr/>
        </p:nvSpPr>
        <p:spPr bwMode="auto">
          <a:xfrm flipV="1">
            <a:off x="182563" y="6237288"/>
            <a:ext cx="8909050" cy="69850"/>
          </a:xfrm>
          <a:prstGeom prst="roundRect">
            <a:avLst>
              <a:gd name="adj" fmla="val 16667"/>
            </a:avLst>
          </a:prstGeom>
          <a:gradFill rotWithShape="1">
            <a:gsLst>
              <a:gs pos="0">
                <a:schemeClr val="bg1"/>
              </a:gs>
              <a:gs pos="100000">
                <a:schemeClr val="bg2"/>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5" name="AutoShape 12"/>
          <p:cNvSpPr>
            <a:spLocks noChangeArrowheads="1"/>
          </p:cNvSpPr>
          <p:nvPr/>
        </p:nvSpPr>
        <p:spPr bwMode="auto">
          <a:xfrm rot="5400000" flipV="1">
            <a:off x="5345906" y="3394870"/>
            <a:ext cx="6626225" cy="68262"/>
          </a:xfrm>
          <a:prstGeom prst="roundRect">
            <a:avLst>
              <a:gd name="adj" fmla="val 16667"/>
            </a:avLst>
          </a:prstGeom>
          <a:gradFill rotWithShape="1">
            <a:gsLst>
              <a:gs pos="0">
                <a:schemeClr val="bg1"/>
              </a:gs>
              <a:gs pos="100000">
                <a:schemeClr val="bg2"/>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6" name="AutoShape 11"/>
          <p:cNvSpPr>
            <a:spLocks noChangeArrowheads="1"/>
          </p:cNvSpPr>
          <p:nvPr/>
        </p:nvSpPr>
        <p:spPr bwMode="auto">
          <a:xfrm flipV="1">
            <a:off x="119063" y="549275"/>
            <a:ext cx="8840787" cy="71438"/>
          </a:xfrm>
          <a:prstGeom prst="roundRect">
            <a:avLst>
              <a:gd name="adj" fmla="val 16667"/>
            </a:avLst>
          </a:prstGeom>
          <a:gradFill rotWithShape="1">
            <a:gsLst>
              <a:gs pos="0">
                <a:srgbClr val="3333FF"/>
              </a:gs>
              <a:gs pos="100000">
                <a:schemeClr val="bg1"/>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7" name="AutoShape 13"/>
          <p:cNvSpPr>
            <a:spLocks noChangeArrowheads="1"/>
          </p:cNvSpPr>
          <p:nvPr/>
        </p:nvSpPr>
        <p:spPr bwMode="auto">
          <a:xfrm rot="5400000" flipV="1">
            <a:off x="-2801937" y="3471862"/>
            <a:ext cx="6705600" cy="66675"/>
          </a:xfrm>
          <a:prstGeom prst="roundRect">
            <a:avLst>
              <a:gd name="adj" fmla="val 16667"/>
            </a:avLst>
          </a:prstGeom>
          <a:gradFill rotWithShape="1">
            <a:gsLst>
              <a:gs pos="0">
                <a:srgbClr val="3333FF"/>
              </a:gs>
              <a:gs pos="100000">
                <a:schemeClr val="bg1">
                  <a:alpha val="79999"/>
                </a:schemeClr>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6146" name="Rectangle 2"/>
          <p:cNvSpPr>
            <a:spLocks noGrp="1" noChangeArrowheads="1"/>
          </p:cNvSpPr>
          <p:nvPr>
            <p:ph type="ctrTitle"/>
          </p:nvPr>
        </p:nvSpPr>
        <p:spPr>
          <a:xfrm>
            <a:off x="776654" y="2205038"/>
            <a:ext cx="8382000" cy="792162"/>
          </a:xfrm>
        </p:spPr>
        <p:txBody>
          <a:bodyPr/>
          <a:lstStyle>
            <a:lvl1pPr>
              <a:defRPr sz="3200"/>
            </a:lvl1pPr>
          </a:lstStyle>
          <a:p>
            <a:r>
              <a:rPr lang="ja-JP" altLang="en-US" smtClean="0"/>
              <a:t>マスタ タイトルの書式設定</a:t>
            </a:r>
            <a:endParaRPr lang="ja-JP" altLang="en-US" dirty="0"/>
          </a:p>
        </p:txBody>
      </p:sp>
      <p:sp>
        <p:nvSpPr>
          <p:cNvPr id="6147" name="Rectangle 3"/>
          <p:cNvSpPr>
            <a:spLocks noGrp="1" noChangeArrowheads="1"/>
          </p:cNvSpPr>
          <p:nvPr>
            <p:ph type="subTitle" idx="1"/>
          </p:nvPr>
        </p:nvSpPr>
        <p:spPr>
          <a:xfrm>
            <a:off x="1913792" y="4581525"/>
            <a:ext cx="6400800" cy="1512888"/>
          </a:xfrm>
        </p:spPr>
        <p:txBody>
          <a:bodyPr/>
          <a:lstStyle>
            <a:lvl1pPr marL="0" indent="0" algn="r">
              <a:buFont typeface="Wingdings" pitchFamily="2" charset="2"/>
              <a:buNone/>
              <a:defRPr sz="2400" b="1">
                <a:solidFill>
                  <a:schemeClr val="hlink"/>
                </a:solidFill>
              </a:defRPr>
            </a:lvl1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5pPr>
              <a:defRPr sz="1100"/>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AEE4388-B349-4759-9DC6-CA95AB8FB59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D9A70096-F66E-4C54-8A41-74EC803F116D}"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9E78DCB-2A81-4BD8-BA8A-7559EDC54387}"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0582" y="836613"/>
            <a:ext cx="4251080" cy="15113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642339" y="836613"/>
            <a:ext cx="4251081" cy="15113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6DBA5E41-4B8D-4CA2-A30F-A600D4465A62}"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7283152" cy="418058"/>
          </a:xfrm>
        </p:spPr>
        <p:txBody>
          <a:bodyPr/>
          <a:lstStyle>
            <a:lvl1pPr>
              <a:defRPr/>
            </a:lvl1pPr>
          </a:lstStyle>
          <a:p>
            <a:r>
              <a:rPr lang="ja-JP" altLang="en-US" smtClean="0"/>
              <a:t>マスタ タイトルの書式設定</a:t>
            </a:r>
            <a:endParaRPr lang="ja-JP" altLang="en-US" dirty="0"/>
          </a:p>
        </p:txBody>
      </p:sp>
      <p:sp>
        <p:nvSpPr>
          <p:cNvPr id="3" name="テキスト プレースホルダ 2"/>
          <p:cNvSpPr>
            <a:spLocks noGrp="1"/>
          </p:cNvSpPr>
          <p:nvPr>
            <p:ph type="body" idx="1"/>
          </p:nvPr>
        </p:nvSpPr>
        <p:spPr>
          <a:xfrm>
            <a:off x="457200" y="908720"/>
            <a:ext cx="4040066" cy="35173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1260450"/>
            <a:ext cx="4040066"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テキスト プレースホルダ 4"/>
          <p:cNvSpPr>
            <a:spLocks noGrp="1"/>
          </p:cNvSpPr>
          <p:nvPr>
            <p:ph type="body" sz="quarter" idx="3"/>
          </p:nvPr>
        </p:nvSpPr>
        <p:spPr>
          <a:xfrm>
            <a:off x="4645270" y="908720"/>
            <a:ext cx="4041531" cy="35173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0" y="1260450"/>
            <a:ext cx="4041531"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25140821-F648-492B-8791-92522A0F1A71}"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2800" b="1" cap="all"/>
            </a:lvl1pPr>
          </a:lstStyle>
          <a:p>
            <a:r>
              <a:rPr lang="ja-JP" altLang="en-US" smtClean="0"/>
              <a:t>マスタ タイトルの書式設定</a:t>
            </a:r>
            <a:endParaRPr lang="ja-JP" altLang="en-US" dirty="0"/>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5pPr>
              <a:defRPr sz="1100"/>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0582" y="836613"/>
            <a:ext cx="4251080" cy="15113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642339" y="836613"/>
            <a:ext cx="4251081" cy="15113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7283152" cy="418058"/>
          </a:xfrm>
        </p:spPr>
        <p:txBody>
          <a:bodyPr/>
          <a:lstStyle>
            <a:lvl1pPr>
              <a:defRPr/>
            </a:lvl1pPr>
          </a:lstStyle>
          <a:p>
            <a:r>
              <a:rPr lang="ja-JP" altLang="en-US" smtClean="0"/>
              <a:t>マスタ タイトルの書式設定</a:t>
            </a:r>
            <a:endParaRPr lang="ja-JP" altLang="en-US" dirty="0"/>
          </a:p>
        </p:txBody>
      </p:sp>
      <p:sp>
        <p:nvSpPr>
          <p:cNvPr id="3" name="テキスト プレースホルダ 2"/>
          <p:cNvSpPr>
            <a:spLocks noGrp="1"/>
          </p:cNvSpPr>
          <p:nvPr>
            <p:ph type="body" idx="1"/>
          </p:nvPr>
        </p:nvSpPr>
        <p:spPr>
          <a:xfrm>
            <a:off x="457200" y="908720"/>
            <a:ext cx="4040066" cy="35173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1260450"/>
            <a:ext cx="4040066"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テキスト プレースホルダ 4"/>
          <p:cNvSpPr>
            <a:spLocks noGrp="1"/>
          </p:cNvSpPr>
          <p:nvPr>
            <p:ph type="body" sz="quarter" idx="3"/>
          </p:nvPr>
        </p:nvSpPr>
        <p:spPr>
          <a:xfrm>
            <a:off x="4645270" y="908720"/>
            <a:ext cx="4041531" cy="35173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0" y="1260450"/>
            <a:ext cx="4041531"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C615B12F-5905-436F-8255-B8735664D4F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8"/>
          <p:cNvSpPr>
            <a:spLocks noChangeArrowheads="1"/>
          </p:cNvSpPr>
          <p:nvPr/>
        </p:nvSpPr>
        <p:spPr bwMode="auto">
          <a:xfrm flipV="1">
            <a:off x="182563" y="6237288"/>
            <a:ext cx="8909050" cy="69850"/>
          </a:xfrm>
          <a:prstGeom prst="roundRect">
            <a:avLst>
              <a:gd name="adj" fmla="val 16667"/>
            </a:avLst>
          </a:prstGeom>
          <a:gradFill rotWithShape="1">
            <a:gsLst>
              <a:gs pos="0">
                <a:schemeClr val="bg1"/>
              </a:gs>
              <a:gs pos="100000">
                <a:schemeClr val="bg2"/>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5" name="AutoShape 12"/>
          <p:cNvSpPr>
            <a:spLocks noChangeArrowheads="1"/>
          </p:cNvSpPr>
          <p:nvPr/>
        </p:nvSpPr>
        <p:spPr bwMode="auto">
          <a:xfrm rot="5400000" flipV="1">
            <a:off x="5345906" y="3394870"/>
            <a:ext cx="6626225" cy="68262"/>
          </a:xfrm>
          <a:prstGeom prst="roundRect">
            <a:avLst>
              <a:gd name="adj" fmla="val 16667"/>
            </a:avLst>
          </a:prstGeom>
          <a:gradFill rotWithShape="1">
            <a:gsLst>
              <a:gs pos="0">
                <a:schemeClr val="bg1"/>
              </a:gs>
              <a:gs pos="100000">
                <a:schemeClr val="bg2"/>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6" name="AutoShape 11"/>
          <p:cNvSpPr>
            <a:spLocks noChangeArrowheads="1"/>
          </p:cNvSpPr>
          <p:nvPr/>
        </p:nvSpPr>
        <p:spPr bwMode="auto">
          <a:xfrm flipV="1">
            <a:off x="119063" y="549275"/>
            <a:ext cx="8840787" cy="71438"/>
          </a:xfrm>
          <a:prstGeom prst="roundRect">
            <a:avLst>
              <a:gd name="adj" fmla="val 16667"/>
            </a:avLst>
          </a:prstGeom>
          <a:gradFill rotWithShape="1">
            <a:gsLst>
              <a:gs pos="0">
                <a:srgbClr val="3333FF"/>
              </a:gs>
              <a:gs pos="100000">
                <a:schemeClr val="bg1"/>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7" name="AutoShape 13"/>
          <p:cNvSpPr>
            <a:spLocks noChangeArrowheads="1"/>
          </p:cNvSpPr>
          <p:nvPr/>
        </p:nvSpPr>
        <p:spPr bwMode="auto">
          <a:xfrm rot="5400000" flipV="1">
            <a:off x="-2801937" y="3471862"/>
            <a:ext cx="6705600" cy="66675"/>
          </a:xfrm>
          <a:prstGeom prst="roundRect">
            <a:avLst>
              <a:gd name="adj" fmla="val 16667"/>
            </a:avLst>
          </a:prstGeom>
          <a:gradFill rotWithShape="1">
            <a:gsLst>
              <a:gs pos="0">
                <a:srgbClr val="3333FF"/>
              </a:gs>
              <a:gs pos="100000">
                <a:schemeClr val="bg1">
                  <a:alpha val="79999"/>
                </a:schemeClr>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
        <p:nvSpPr>
          <p:cNvPr id="6146" name="Rectangle 2"/>
          <p:cNvSpPr>
            <a:spLocks noGrp="1" noChangeArrowheads="1"/>
          </p:cNvSpPr>
          <p:nvPr>
            <p:ph type="ctrTitle"/>
          </p:nvPr>
        </p:nvSpPr>
        <p:spPr>
          <a:xfrm>
            <a:off x="776654" y="2205038"/>
            <a:ext cx="8382000" cy="792162"/>
          </a:xfrm>
        </p:spPr>
        <p:txBody>
          <a:bodyPr/>
          <a:lstStyle>
            <a:lvl1pPr>
              <a:defRPr sz="3200"/>
            </a:lvl1pPr>
          </a:lstStyle>
          <a:p>
            <a:r>
              <a:rPr lang="ja-JP" altLang="en-US" smtClean="0"/>
              <a:t>マスタ タイトルの書式設定</a:t>
            </a:r>
            <a:endParaRPr lang="ja-JP" altLang="en-US" dirty="0"/>
          </a:p>
        </p:txBody>
      </p:sp>
      <p:sp>
        <p:nvSpPr>
          <p:cNvPr id="6147" name="Rectangle 3"/>
          <p:cNvSpPr>
            <a:spLocks noGrp="1" noChangeArrowheads="1"/>
          </p:cNvSpPr>
          <p:nvPr>
            <p:ph type="subTitle" idx="1"/>
          </p:nvPr>
        </p:nvSpPr>
        <p:spPr>
          <a:xfrm>
            <a:off x="1913792" y="4581525"/>
            <a:ext cx="6400800" cy="1512888"/>
          </a:xfrm>
        </p:spPr>
        <p:txBody>
          <a:bodyPr/>
          <a:lstStyle>
            <a:lvl1pPr marL="0" indent="0" algn="r">
              <a:buFont typeface="Wingdings" pitchFamily="2" charset="2"/>
              <a:buNone/>
              <a:defRPr sz="2400" b="1">
                <a:solidFill>
                  <a:schemeClr val="hlink"/>
                </a:solidFill>
              </a:defRPr>
            </a:lvl1pPr>
          </a:lstStyle>
          <a:p>
            <a:r>
              <a:rPr lang="ja-JP" altLang="en-US" smtClean="0"/>
              <a:t>マスタ サブタイトルの書式設定</a:t>
            </a:r>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2800" b="1" cap="all"/>
            </a:lvl1pPr>
          </a:lstStyle>
          <a:p>
            <a:r>
              <a:rPr lang="ja-JP" altLang="en-US" smtClean="0"/>
              <a:t>マスタ タイトルの書式設定</a:t>
            </a:r>
            <a:endParaRPr lang="ja-JP" altLang="en-US" dirty="0"/>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44784E2C-4167-42FB-B768-79DAE4BCC7D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4150" y="115888"/>
            <a:ext cx="7312025" cy="4333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024688"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Arial" charset="0"/>
                <a:ea typeface="ＭＳ Ｐゴシック" pitchFamily="50" charset="-128"/>
              </a:defRPr>
            </a:lvl1pPr>
          </a:lstStyle>
          <a:p>
            <a:fld id="{C615B12F-5905-436F-8255-B8735664D4FC}" type="slidenum">
              <a:rPr kumimoji="1" lang="ja-JP" altLang="en-US" smtClean="0"/>
              <a:pPr/>
              <a:t>‹#›</a:t>
            </a:fld>
            <a:endParaRPr kumimoji="1" lang="ja-JP" altLang="en-US"/>
          </a:p>
        </p:txBody>
      </p:sp>
      <p:sp>
        <p:nvSpPr>
          <p:cNvPr id="1028" name="Rectangle 25"/>
          <p:cNvSpPr>
            <a:spLocks noGrp="1" noChangeArrowheads="1"/>
          </p:cNvSpPr>
          <p:nvPr>
            <p:ph type="body" idx="1"/>
          </p:nvPr>
        </p:nvSpPr>
        <p:spPr bwMode="auto">
          <a:xfrm>
            <a:off x="250825" y="836613"/>
            <a:ext cx="8642350" cy="1511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endParaRPr lang="en-US" altLang="ja-JP" smtClean="0"/>
          </a:p>
          <a:p>
            <a:pPr lvl="3"/>
            <a:r>
              <a:rPr lang="ja-JP" altLang="en-US" smtClean="0"/>
              <a:t>第４レベル</a:t>
            </a:r>
            <a:endParaRPr lang="en-US" altLang="ja-JP" smtClean="0"/>
          </a:p>
          <a:p>
            <a:pPr lvl="4"/>
            <a:r>
              <a:rPr lang="ja-JP" altLang="en-US" smtClean="0"/>
              <a:t>第５レベル</a:t>
            </a:r>
          </a:p>
        </p:txBody>
      </p:sp>
      <p:sp>
        <p:nvSpPr>
          <p:cNvPr id="1029" name="AutoShape 31"/>
          <p:cNvSpPr>
            <a:spLocks noChangeArrowheads="1"/>
          </p:cNvSpPr>
          <p:nvPr/>
        </p:nvSpPr>
        <p:spPr bwMode="auto">
          <a:xfrm flipV="1">
            <a:off x="184150" y="549275"/>
            <a:ext cx="8959850" cy="76200"/>
          </a:xfrm>
          <a:prstGeom prst="roundRect">
            <a:avLst>
              <a:gd name="adj" fmla="val 16667"/>
            </a:avLst>
          </a:prstGeom>
          <a:gradFill rotWithShape="1">
            <a:gsLst>
              <a:gs pos="0">
                <a:srgbClr val="3333FF"/>
              </a:gs>
              <a:gs pos="100000">
                <a:schemeClr val="bg1"/>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rtl="0" eaLnBrk="1" fontAlgn="base" hangingPunct="1">
        <a:spcBef>
          <a:spcPct val="0"/>
        </a:spcBef>
        <a:spcAft>
          <a:spcPct val="0"/>
        </a:spcAft>
        <a:defRPr kumimoji="1" sz="2400" b="1">
          <a:solidFill>
            <a:srgbClr val="3333FF"/>
          </a:solidFill>
          <a:latin typeface="+mj-lt"/>
          <a:ea typeface="+mj-ea"/>
          <a:cs typeface="+mj-cs"/>
        </a:defRPr>
      </a:lvl1pPr>
      <a:lvl2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2pPr>
      <a:lvl3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3pPr>
      <a:lvl4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4pPr>
      <a:lvl5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5pPr>
      <a:lvl6pPr marL="4572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6pPr>
      <a:lvl7pPr marL="9144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7pPr>
      <a:lvl8pPr marL="13716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8pPr>
      <a:lvl9pPr marL="18288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9pPr>
    </p:titleStyle>
    <p:bodyStyle>
      <a:lvl1pPr marL="342900" indent="-342900" algn="l" rtl="0" eaLnBrk="1" fontAlgn="base" hangingPunct="1">
        <a:spcBef>
          <a:spcPct val="20000"/>
        </a:spcBef>
        <a:spcAft>
          <a:spcPct val="0"/>
        </a:spcAft>
        <a:buFont typeface="Wingdings" pitchFamily="2" charset="2"/>
        <a:buChar char="n"/>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kumimoji="1" sz="1600">
          <a:solidFill>
            <a:schemeClr val="tx1"/>
          </a:solidFill>
          <a:latin typeface="+mn-lt"/>
          <a:ea typeface="+mn-ea"/>
        </a:defRPr>
      </a:lvl2pPr>
      <a:lvl3pPr marL="1143000" indent="-228600" algn="l" rtl="0" eaLnBrk="1" fontAlgn="base" hangingPunct="1">
        <a:spcBef>
          <a:spcPct val="20000"/>
        </a:spcBef>
        <a:spcAft>
          <a:spcPct val="0"/>
        </a:spcAft>
        <a:buChar char="•"/>
        <a:defRPr kumimoji="1" sz="1400">
          <a:solidFill>
            <a:schemeClr val="tx1"/>
          </a:solidFill>
          <a:latin typeface="+mj-lt"/>
          <a:ea typeface="ＭＳ Ｐゴシック" pitchFamily="50" charset="-128"/>
        </a:defRPr>
      </a:lvl3pPr>
      <a:lvl4pPr marL="1600200" indent="-228600" algn="l" rtl="0" eaLnBrk="1" fontAlgn="base" hangingPunct="1">
        <a:spcBef>
          <a:spcPct val="20000"/>
        </a:spcBef>
        <a:spcAft>
          <a:spcPct val="0"/>
        </a:spcAft>
        <a:buChar char="–"/>
        <a:defRPr kumimoji="1" sz="1200">
          <a:solidFill>
            <a:schemeClr val="tx1"/>
          </a:solidFill>
          <a:latin typeface="+mj-lt"/>
          <a:ea typeface="ＭＳ Ｐゴシック" pitchFamily="50" charset="-128"/>
        </a:defRPr>
      </a:lvl4pPr>
      <a:lvl5pPr marL="2057400" indent="-228600" algn="l" rtl="0" eaLnBrk="1" fontAlgn="base" hangingPunct="1">
        <a:spcBef>
          <a:spcPct val="20000"/>
        </a:spcBef>
        <a:spcAft>
          <a:spcPct val="0"/>
        </a:spcAft>
        <a:buChar char="»"/>
        <a:defRPr kumimoji="1" sz="1100">
          <a:solidFill>
            <a:schemeClr val="tx1"/>
          </a:solidFill>
          <a:latin typeface="+mj-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6pPr>
      <a:lvl7pPr marL="29718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7pPr>
      <a:lvl8pPr marL="34290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8pPr>
      <a:lvl9pPr marL="38862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84150" y="115888"/>
            <a:ext cx="7312025" cy="4333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１．タイトル　</a:t>
            </a:r>
          </a:p>
        </p:txBody>
      </p:sp>
      <p:sp>
        <p:nvSpPr>
          <p:cNvPr id="1030" name="Rectangle 6"/>
          <p:cNvSpPr>
            <a:spLocks noGrp="1" noChangeArrowheads="1"/>
          </p:cNvSpPr>
          <p:nvPr>
            <p:ph type="sldNum" sz="quarter" idx="4"/>
          </p:nvPr>
        </p:nvSpPr>
        <p:spPr bwMode="auto">
          <a:xfrm>
            <a:off x="7024688"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Arial" charset="0"/>
                <a:ea typeface="ＭＳ Ｐゴシック" pitchFamily="50" charset="-128"/>
              </a:defRPr>
            </a:lvl1pPr>
          </a:lstStyle>
          <a:p>
            <a:pPr>
              <a:defRPr/>
            </a:pPr>
            <a:fld id="{FBAEE150-94A4-44F0-8B3F-F18408EC356F}" type="slidenum">
              <a:rPr lang="ja-JP" altLang="en-US"/>
              <a:pPr>
                <a:defRPr/>
              </a:pPr>
              <a:t>‹#›</a:t>
            </a:fld>
            <a:endParaRPr lang="ja-JP" altLang="en-US"/>
          </a:p>
        </p:txBody>
      </p:sp>
      <p:sp>
        <p:nvSpPr>
          <p:cNvPr id="2052" name="Rectangle 25"/>
          <p:cNvSpPr>
            <a:spLocks noGrp="1" noChangeArrowheads="1"/>
          </p:cNvSpPr>
          <p:nvPr>
            <p:ph type="body" idx="1"/>
          </p:nvPr>
        </p:nvSpPr>
        <p:spPr bwMode="auto">
          <a:xfrm>
            <a:off x="250825" y="836613"/>
            <a:ext cx="8642350" cy="1511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第１レベル　（１６～１８Ｐ）</a:t>
            </a:r>
          </a:p>
          <a:p>
            <a:pPr lvl="1"/>
            <a:r>
              <a:rPr lang="ja-JP" altLang="en-US" smtClean="0"/>
              <a:t>第 </a:t>
            </a:r>
            <a:r>
              <a:rPr lang="en-US" altLang="ja-JP" smtClean="0"/>
              <a:t>2 </a:t>
            </a:r>
            <a:r>
              <a:rPr lang="ja-JP" altLang="en-US" smtClean="0"/>
              <a:t>レベル　　（１６Ｐ）</a:t>
            </a:r>
          </a:p>
          <a:p>
            <a:pPr lvl="2"/>
            <a:r>
              <a:rPr lang="ja-JP" altLang="en-US" smtClean="0"/>
              <a:t>第３レベル　　　　　　（１４Ｐ～１６Ｐ）</a:t>
            </a:r>
            <a:endParaRPr lang="en-US" altLang="ja-JP" smtClean="0"/>
          </a:p>
          <a:p>
            <a:pPr lvl="3"/>
            <a:r>
              <a:rPr lang="ja-JP" altLang="en-US" smtClean="0"/>
              <a:t>第４レベル</a:t>
            </a:r>
            <a:endParaRPr lang="en-US" altLang="ja-JP" smtClean="0"/>
          </a:p>
          <a:p>
            <a:pPr lvl="4"/>
            <a:r>
              <a:rPr lang="ja-JP" altLang="en-US" smtClean="0"/>
              <a:t>第５レベル</a:t>
            </a:r>
          </a:p>
        </p:txBody>
      </p:sp>
      <p:sp>
        <p:nvSpPr>
          <p:cNvPr id="1029" name="AutoShape 31"/>
          <p:cNvSpPr>
            <a:spLocks noChangeArrowheads="1"/>
          </p:cNvSpPr>
          <p:nvPr/>
        </p:nvSpPr>
        <p:spPr bwMode="auto">
          <a:xfrm flipV="1">
            <a:off x="184150" y="549275"/>
            <a:ext cx="8959850" cy="76200"/>
          </a:xfrm>
          <a:prstGeom prst="roundRect">
            <a:avLst>
              <a:gd name="adj" fmla="val 16667"/>
            </a:avLst>
          </a:prstGeom>
          <a:gradFill rotWithShape="1">
            <a:gsLst>
              <a:gs pos="0">
                <a:srgbClr val="3333FF"/>
              </a:gs>
              <a:gs pos="100000">
                <a:schemeClr val="bg1"/>
              </a:gs>
            </a:gsLst>
            <a:lin ang="0" scaled="1"/>
          </a:gradFill>
          <a:ln w="9525">
            <a:noFill/>
            <a:round/>
            <a:headEnd/>
            <a:tailEnd/>
          </a:ln>
        </p:spPr>
        <p:txBody>
          <a:bodyPr wrap="none" anchor="ctr"/>
          <a:lstStyle/>
          <a:p>
            <a:pPr fontAlgn="auto">
              <a:spcBef>
                <a:spcPts val="0"/>
              </a:spcBef>
              <a:spcAft>
                <a:spcPts val="0"/>
              </a:spcAft>
              <a:defRPr/>
            </a:pPr>
            <a:endParaRPr lang="ja-JP" alt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hdr="0" ftr="0" dt="0"/>
  <p:txStyles>
    <p:titleStyle>
      <a:lvl1pPr algn="l" rtl="0" eaLnBrk="1" fontAlgn="base" hangingPunct="1">
        <a:spcBef>
          <a:spcPct val="0"/>
        </a:spcBef>
        <a:spcAft>
          <a:spcPct val="0"/>
        </a:spcAft>
        <a:defRPr kumimoji="1" sz="2400" b="1">
          <a:solidFill>
            <a:srgbClr val="3333FF"/>
          </a:solidFill>
          <a:latin typeface="+mj-lt"/>
          <a:ea typeface="+mj-ea"/>
          <a:cs typeface="+mj-cs"/>
        </a:defRPr>
      </a:lvl1pPr>
      <a:lvl2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2pPr>
      <a:lvl3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3pPr>
      <a:lvl4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4pPr>
      <a:lvl5pPr algn="l" rtl="0" eaLnBrk="1" fontAlgn="base" hangingPunct="1">
        <a:spcBef>
          <a:spcPct val="0"/>
        </a:spcBef>
        <a:spcAft>
          <a:spcPct val="0"/>
        </a:spcAft>
        <a:defRPr kumimoji="1" sz="2400" b="1">
          <a:solidFill>
            <a:srgbClr val="3333FF"/>
          </a:solidFill>
          <a:latin typeface="Arial" charset="0"/>
          <a:ea typeface="HG丸ｺﾞｼｯｸM-PRO" pitchFamily="49" charset="-128"/>
        </a:defRPr>
      </a:lvl5pPr>
      <a:lvl6pPr marL="4572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6pPr>
      <a:lvl7pPr marL="9144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7pPr>
      <a:lvl8pPr marL="13716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8pPr>
      <a:lvl9pPr marL="1828800" algn="l" rtl="0" eaLnBrk="1" fontAlgn="base" hangingPunct="1">
        <a:spcBef>
          <a:spcPct val="0"/>
        </a:spcBef>
        <a:spcAft>
          <a:spcPct val="0"/>
        </a:spcAft>
        <a:defRPr kumimoji="1" sz="2400" b="1">
          <a:solidFill>
            <a:srgbClr val="3333FF"/>
          </a:solidFill>
          <a:latin typeface="Arial" charset="0"/>
          <a:ea typeface="HG丸ｺﾞｼｯｸM-PRO" pitchFamily="49" charset="-128"/>
        </a:defRPr>
      </a:lvl9pPr>
    </p:titleStyle>
    <p:bodyStyle>
      <a:lvl1pPr marL="342900" indent="-342900" algn="l" rtl="0" eaLnBrk="1" fontAlgn="base" hangingPunct="1">
        <a:spcBef>
          <a:spcPct val="20000"/>
        </a:spcBef>
        <a:spcAft>
          <a:spcPct val="0"/>
        </a:spcAft>
        <a:buFont typeface="Wingdings" pitchFamily="2" charset="2"/>
        <a:buChar char="n"/>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kumimoji="1" sz="1600">
          <a:solidFill>
            <a:schemeClr val="tx1"/>
          </a:solidFill>
          <a:latin typeface="+mn-lt"/>
          <a:ea typeface="+mn-ea"/>
        </a:defRPr>
      </a:lvl2pPr>
      <a:lvl3pPr marL="1143000" indent="-228600" algn="l" rtl="0" eaLnBrk="1" fontAlgn="base" hangingPunct="1">
        <a:spcBef>
          <a:spcPct val="20000"/>
        </a:spcBef>
        <a:spcAft>
          <a:spcPct val="0"/>
        </a:spcAft>
        <a:buChar char="•"/>
        <a:defRPr kumimoji="1" sz="1400">
          <a:solidFill>
            <a:schemeClr val="tx1"/>
          </a:solidFill>
          <a:latin typeface="+mj-lt"/>
          <a:ea typeface="ＭＳ Ｐゴシック" pitchFamily="50" charset="-128"/>
        </a:defRPr>
      </a:lvl3pPr>
      <a:lvl4pPr marL="1600200" indent="-228600" algn="l" rtl="0" eaLnBrk="1" fontAlgn="base" hangingPunct="1">
        <a:spcBef>
          <a:spcPct val="20000"/>
        </a:spcBef>
        <a:spcAft>
          <a:spcPct val="0"/>
        </a:spcAft>
        <a:buChar char="–"/>
        <a:defRPr kumimoji="1" sz="1200">
          <a:solidFill>
            <a:schemeClr val="tx1"/>
          </a:solidFill>
          <a:latin typeface="+mj-lt"/>
          <a:ea typeface="ＭＳ Ｐゴシック" pitchFamily="50" charset="-128"/>
        </a:defRPr>
      </a:lvl4pPr>
      <a:lvl5pPr marL="2057400" indent="-228600" algn="l" rtl="0" eaLnBrk="1" fontAlgn="base" hangingPunct="1">
        <a:spcBef>
          <a:spcPct val="20000"/>
        </a:spcBef>
        <a:spcAft>
          <a:spcPct val="0"/>
        </a:spcAft>
        <a:buChar char="»"/>
        <a:defRPr kumimoji="1" sz="1100">
          <a:solidFill>
            <a:schemeClr val="tx1"/>
          </a:solidFill>
          <a:latin typeface="+mj-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6pPr>
      <a:lvl7pPr marL="29718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7pPr>
      <a:lvl8pPr marL="34290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8pPr>
      <a:lvl9pPr marL="3886200" indent="-228600" algn="l" rtl="0" eaLnBrk="1" fontAlgn="base" hangingPunct="1">
        <a:spcBef>
          <a:spcPct val="20000"/>
        </a:spcBef>
        <a:spcAft>
          <a:spcPct val="0"/>
        </a:spcAft>
        <a:buChar char="»"/>
        <a:defRPr kumimoji="1" sz="2000">
          <a:solidFill>
            <a:schemeClr val="tx1"/>
          </a:solidFill>
          <a:latin typeface="+mj-lt"/>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NIEM</a:t>
            </a:r>
            <a:r>
              <a:rPr lang="ja-JP" altLang="ja-JP" dirty="0" smtClean="0"/>
              <a:t>等</a:t>
            </a:r>
            <a:r>
              <a:rPr lang="ja-JP" altLang="en-US" dirty="0" smtClean="0"/>
              <a:t>　</a:t>
            </a:r>
            <a:r>
              <a:rPr lang="ja-JP" altLang="ja-JP" dirty="0" smtClean="0"/>
              <a:t>海外</a:t>
            </a:r>
            <a:r>
              <a:rPr lang="ja-JP" altLang="ja-JP" dirty="0"/>
              <a:t>調査報告</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経済産業省　</a:t>
            </a:r>
            <a:r>
              <a:rPr kumimoji="1" lang="en-US" altLang="ja-JP" dirty="0" smtClean="0"/>
              <a:t>CIO</a:t>
            </a:r>
            <a:r>
              <a:rPr kumimoji="1" lang="ja-JP" altLang="en-US" dirty="0" smtClean="0"/>
              <a:t>補佐官</a:t>
            </a:r>
            <a:endParaRPr kumimoji="1" lang="en-US" altLang="ja-JP" dirty="0" smtClean="0"/>
          </a:p>
          <a:p>
            <a:r>
              <a:rPr lang="ja-JP" altLang="en-US" dirty="0"/>
              <a:t>平本健二</a:t>
            </a:r>
            <a:endParaRPr kumimoji="1" lang="ja-JP" altLang="en-US" dirty="0"/>
          </a:p>
        </p:txBody>
      </p:sp>
      <p:sp>
        <p:nvSpPr>
          <p:cNvPr id="4" name="Text Box 785"/>
          <p:cNvSpPr txBox="1">
            <a:spLocks noChangeArrowheads="1"/>
          </p:cNvSpPr>
          <p:nvPr/>
        </p:nvSpPr>
        <p:spPr bwMode="auto">
          <a:xfrm>
            <a:off x="8028384" y="195512"/>
            <a:ext cx="828675"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algn="ctr" eaLnBrk="1" hangingPunct="1">
              <a:spcBef>
                <a:spcPct val="50000"/>
              </a:spcBef>
            </a:pPr>
            <a:r>
              <a:rPr lang="ja-JP" altLang="en-US" dirty="0" smtClean="0"/>
              <a:t>資料</a:t>
            </a:r>
            <a:r>
              <a:rPr lang="en-US" altLang="ja-JP" dirty="0" smtClean="0"/>
              <a:t>3-7</a:t>
            </a:r>
            <a:endParaRPr lang="en-US" altLang="ja-JP" dirty="0"/>
          </a:p>
        </p:txBody>
      </p:sp>
    </p:spTree>
    <p:extLst>
      <p:ext uri="{BB962C8B-B14F-4D97-AF65-F5344CB8AC3E}">
        <p14:creationId xmlns:p14="http://schemas.microsoft.com/office/powerpoint/2010/main" val="20562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調査概要</a:t>
            </a:r>
            <a:endParaRPr lang="ja-JP" altLang="en-US" dirty="0"/>
          </a:p>
        </p:txBody>
      </p:sp>
      <p:sp>
        <p:nvSpPr>
          <p:cNvPr id="5" name="コンテンツ プレースホルダー 4"/>
          <p:cNvSpPr>
            <a:spLocks noGrp="1"/>
          </p:cNvSpPr>
          <p:nvPr>
            <p:ph idx="1"/>
          </p:nvPr>
        </p:nvSpPr>
        <p:spPr/>
        <p:txBody>
          <a:bodyPr/>
          <a:lstStyle/>
          <a:p>
            <a:r>
              <a:rPr lang="ja-JP" altLang="en-US" dirty="0" smtClean="0"/>
              <a:t>調査期間</a:t>
            </a:r>
            <a:endParaRPr lang="en-US" altLang="ja-JP" dirty="0" smtClean="0"/>
          </a:p>
          <a:p>
            <a:pPr lvl="1"/>
            <a:r>
              <a:rPr lang="en-US" altLang="ja-JP" sz="2000" dirty="0" smtClean="0"/>
              <a:t>2013</a:t>
            </a:r>
            <a:r>
              <a:rPr lang="ja-JP" altLang="en-US" sz="2000" dirty="0" smtClean="0"/>
              <a:t>年</a:t>
            </a:r>
            <a:r>
              <a:rPr lang="en-US" altLang="ja-JP" sz="2000" dirty="0" smtClean="0"/>
              <a:t>2</a:t>
            </a:r>
            <a:r>
              <a:rPr lang="ja-JP" altLang="en-US" sz="2000" dirty="0" smtClean="0"/>
              <a:t>月</a:t>
            </a:r>
            <a:r>
              <a:rPr lang="en-US" altLang="ja-JP" sz="2000" dirty="0" smtClean="0"/>
              <a:t>12</a:t>
            </a:r>
            <a:r>
              <a:rPr lang="ja-JP" altLang="en-US" sz="2000" dirty="0" smtClean="0"/>
              <a:t>日</a:t>
            </a:r>
            <a:r>
              <a:rPr lang="en-US" altLang="ja-JP" sz="2000" dirty="0" smtClean="0"/>
              <a:t>-14</a:t>
            </a:r>
            <a:r>
              <a:rPr lang="ja-JP" altLang="en-US" sz="2000" dirty="0" smtClean="0"/>
              <a:t>日</a:t>
            </a:r>
            <a:endParaRPr lang="en-US" altLang="ja-JP" sz="2000" dirty="0" smtClean="0"/>
          </a:p>
          <a:p>
            <a:r>
              <a:rPr lang="ja-JP" altLang="en-US" dirty="0" smtClean="0"/>
              <a:t>意見交換先</a:t>
            </a:r>
            <a:endParaRPr lang="en-US" altLang="ja-JP" dirty="0" smtClean="0"/>
          </a:p>
          <a:p>
            <a:pPr lvl="1"/>
            <a:r>
              <a:rPr lang="ja-JP" altLang="en-US" sz="2000" dirty="0" smtClean="0"/>
              <a:t>情報共有環境プログラムマネージャ・オフィス（</a:t>
            </a:r>
            <a:r>
              <a:rPr lang="en-US" altLang="ja-JP" sz="2000" dirty="0" smtClean="0"/>
              <a:t>PMISE</a:t>
            </a:r>
            <a:r>
              <a:rPr lang="ja-JP" altLang="en-US" sz="2000" dirty="0" smtClean="0"/>
              <a:t>）</a:t>
            </a:r>
            <a:endParaRPr lang="en-US" altLang="ja-JP" sz="2000" dirty="0" smtClean="0"/>
          </a:p>
          <a:p>
            <a:pPr lvl="1"/>
            <a:r>
              <a:rPr lang="ja-JP" altLang="en-US" sz="2000" dirty="0" smtClean="0"/>
              <a:t>国土安全保障省（</a:t>
            </a:r>
            <a:r>
              <a:rPr lang="en-US" altLang="ja-JP" sz="2000" dirty="0" smtClean="0"/>
              <a:t>DHS</a:t>
            </a:r>
            <a:r>
              <a:rPr lang="ja-JP" altLang="en-US" sz="2000" dirty="0" smtClean="0"/>
              <a:t>）</a:t>
            </a:r>
            <a:endParaRPr lang="en-US" altLang="ja-JP" sz="2000" dirty="0" smtClean="0"/>
          </a:p>
          <a:p>
            <a:pPr lvl="1"/>
            <a:r>
              <a:rPr lang="ja-JP" altLang="en-US" sz="2000" dirty="0" smtClean="0"/>
              <a:t>厚生労働省（</a:t>
            </a:r>
            <a:r>
              <a:rPr lang="en-US" altLang="ja-JP" sz="2000" dirty="0" smtClean="0"/>
              <a:t>HHS</a:t>
            </a:r>
            <a:r>
              <a:rPr lang="ja-JP" altLang="en-US" sz="2000" dirty="0" smtClean="0"/>
              <a:t>）</a:t>
            </a:r>
            <a:endParaRPr lang="en-US" altLang="ja-JP" sz="2000" dirty="0" smtClean="0"/>
          </a:p>
          <a:p>
            <a:pPr lvl="1"/>
            <a:r>
              <a:rPr lang="ja-JP" altLang="en-US" sz="2000" dirty="0" smtClean="0"/>
              <a:t>司法省（</a:t>
            </a:r>
            <a:r>
              <a:rPr lang="en-US" altLang="ja-JP" sz="2000" dirty="0" smtClean="0"/>
              <a:t>DOJ)</a:t>
            </a:r>
          </a:p>
          <a:p>
            <a:pPr lvl="1"/>
            <a:r>
              <a:rPr lang="ja-JP" altLang="en-US" sz="2000" dirty="0" smtClean="0"/>
              <a:t>海軍（</a:t>
            </a:r>
            <a:r>
              <a:rPr lang="en-US" altLang="ja-JP" sz="2000" dirty="0" smtClean="0"/>
              <a:t>Navy)</a:t>
            </a:r>
          </a:p>
          <a:p>
            <a:pPr lvl="1"/>
            <a:r>
              <a:rPr lang="ja-JP" altLang="en-US" sz="2000" dirty="0" smtClean="0"/>
              <a:t>一般サービス庁（</a:t>
            </a:r>
            <a:r>
              <a:rPr lang="en-US" altLang="ja-JP" sz="2000" dirty="0" smtClean="0"/>
              <a:t>GSA</a:t>
            </a:r>
            <a:r>
              <a:rPr lang="ja-JP" altLang="en-US" sz="2000" dirty="0" smtClean="0"/>
              <a:t>）</a:t>
            </a:r>
            <a:endParaRPr lang="en-US" altLang="ja-JP" sz="2000" dirty="0" smtClean="0"/>
          </a:p>
          <a:p>
            <a:pPr lvl="1"/>
            <a:r>
              <a:rPr lang="en-US" altLang="ja-JP" sz="2000" dirty="0" smtClean="0"/>
              <a:t>OMG</a:t>
            </a:r>
          </a:p>
          <a:p>
            <a:pPr lvl="1"/>
            <a:r>
              <a:rPr lang="ja-JP" altLang="en-US" sz="2000" dirty="0" smtClean="0"/>
              <a:t>他（</a:t>
            </a:r>
            <a:r>
              <a:rPr lang="en-US" altLang="ja-JP" sz="2000" dirty="0" smtClean="0"/>
              <a:t>W3C</a:t>
            </a:r>
            <a:r>
              <a:rPr lang="ja-JP" altLang="en-US" sz="2000" dirty="0" smtClean="0"/>
              <a:t>メンバ等の専門家）</a:t>
            </a:r>
            <a:endParaRPr lang="en-US" altLang="ja-JP" sz="2000" dirty="0" smtClean="0"/>
          </a:p>
        </p:txBody>
      </p:sp>
      <p:sp>
        <p:nvSpPr>
          <p:cNvPr id="8" name="スライド番号プレースホルダー 7"/>
          <p:cNvSpPr>
            <a:spLocks noGrp="1"/>
          </p:cNvSpPr>
          <p:nvPr>
            <p:ph type="sldNum" sz="quarter" idx="10"/>
          </p:nvPr>
        </p:nvSpPr>
        <p:spPr/>
        <p:txBody>
          <a:bodyPr/>
          <a:lstStyle/>
          <a:p>
            <a:fld id="{C615B12F-5905-436F-8255-B8735664D4FC}" type="slidenum">
              <a:rPr kumimoji="1" lang="ja-JP" altLang="en-US" smtClean="0"/>
              <a:pPr/>
              <a:t>2</a:t>
            </a:fld>
            <a:endParaRPr kumimoji="1" lang="ja-JP" altLang="en-US"/>
          </a:p>
        </p:txBody>
      </p:sp>
    </p:spTree>
    <p:extLst>
      <p:ext uri="{BB962C8B-B14F-4D97-AF65-F5344CB8AC3E}">
        <p14:creationId xmlns:p14="http://schemas.microsoft.com/office/powerpoint/2010/main" val="219336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示唆１：</a:t>
            </a:r>
            <a:r>
              <a:rPr kumimoji="1" lang="en-US" altLang="ja-JP" dirty="0" smtClean="0"/>
              <a:t>NIEM</a:t>
            </a:r>
            <a:r>
              <a:rPr kumimoji="1" lang="ja-JP" altLang="en-US" dirty="0" smtClean="0"/>
              <a:t>の位置づけ</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NIEM</a:t>
            </a:r>
            <a:r>
              <a:rPr kumimoji="1" lang="ja-JP" altLang="en-US" dirty="0" smtClean="0"/>
              <a:t>は情報共有環境の基盤である。</a:t>
            </a:r>
            <a:endParaRPr kumimoji="1" lang="en-US" altLang="ja-JP" dirty="0" smtClean="0"/>
          </a:p>
          <a:p>
            <a:pPr lvl="1"/>
            <a:r>
              <a:rPr lang="ja-JP" altLang="en-US" dirty="0" smtClean="0"/>
              <a:t>基本原則は以下の通りである</a:t>
            </a:r>
            <a:r>
              <a:rPr lang="ja-JP" altLang="en-US" dirty="0"/>
              <a:t>。 </a:t>
            </a:r>
            <a:r>
              <a:rPr lang="ja-JP" altLang="en-US" dirty="0" smtClean="0"/>
              <a:t>（</a:t>
            </a:r>
            <a:r>
              <a:rPr lang="en-US" altLang="ja-JP" dirty="0" smtClean="0"/>
              <a:t>PMISE</a:t>
            </a:r>
            <a:r>
              <a:rPr lang="ja-JP" altLang="en-US" dirty="0" smtClean="0"/>
              <a:t>）</a:t>
            </a:r>
            <a:endParaRPr lang="en-US" altLang="ja-JP" dirty="0" smtClean="0"/>
          </a:p>
          <a:p>
            <a:pPr lvl="2"/>
            <a:r>
              <a:rPr lang="ja-JP" altLang="ja-JP" dirty="0" smtClean="0"/>
              <a:t>情報</a:t>
            </a:r>
            <a:r>
              <a:rPr lang="ja-JP" altLang="ja-JP" dirty="0"/>
              <a:t>は国の資産である</a:t>
            </a:r>
          </a:p>
          <a:p>
            <a:pPr lvl="2"/>
            <a:r>
              <a:rPr lang="ja-JP" altLang="ja-JP" dirty="0" smtClean="0"/>
              <a:t>情報</a:t>
            </a:r>
            <a:r>
              <a:rPr lang="ja-JP" altLang="ja-JP" dirty="0"/>
              <a:t>共有と安全確保を実現するには、リスクマネジメントも共有する必要が</a:t>
            </a:r>
            <a:r>
              <a:rPr lang="ja-JP" altLang="ja-JP" dirty="0" smtClean="0"/>
              <a:t>ある</a:t>
            </a:r>
            <a:endParaRPr lang="ja-JP" altLang="ja-JP" dirty="0"/>
          </a:p>
          <a:p>
            <a:pPr lvl="2"/>
            <a:r>
              <a:rPr lang="ja-JP" altLang="ja-JP" dirty="0" smtClean="0"/>
              <a:t>情報</a:t>
            </a:r>
            <a:r>
              <a:rPr lang="ja-JP" altLang="ja-JP" dirty="0"/>
              <a:t>共有が意思決定に影響</a:t>
            </a:r>
            <a:r>
              <a:rPr lang="ja-JP" altLang="ja-JP" dirty="0" smtClean="0"/>
              <a:t>する</a:t>
            </a:r>
            <a:endParaRPr lang="en-US" altLang="ja-JP" dirty="0" smtClean="0"/>
          </a:p>
          <a:p>
            <a:pPr lvl="1"/>
            <a:r>
              <a:rPr lang="ja-JP" altLang="en-US" dirty="0"/>
              <a:t>自治体も含め全国に</a:t>
            </a:r>
            <a:r>
              <a:rPr lang="en-US" altLang="ja-JP" dirty="0"/>
              <a:t>1000</a:t>
            </a:r>
            <a:r>
              <a:rPr lang="ja-JP" altLang="en-US" dirty="0"/>
              <a:t>のシステムがあり、それを繋ぐ必要があった。その基盤として取り組みを進めてきた。（</a:t>
            </a:r>
            <a:r>
              <a:rPr lang="en-US" altLang="ja-JP" dirty="0"/>
              <a:t>DOJ</a:t>
            </a:r>
            <a:r>
              <a:rPr lang="ja-JP" altLang="en-US" dirty="0" smtClean="0"/>
              <a:t>）</a:t>
            </a:r>
            <a:endParaRPr lang="en-US" altLang="ja-JP" dirty="0"/>
          </a:p>
          <a:p>
            <a:r>
              <a:rPr kumimoji="1" lang="en-US" altLang="ja-JP" dirty="0" smtClean="0"/>
              <a:t>NIEM</a:t>
            </a:r>
            <a:r>
              <a:rPr kumimoji="1" lang="ja-JP" altLang="en-US" dirty="0" smtClean="0"/>
              <a:t>は省内</a:t>
            </a:r>
            <a:r>
              <a:rPr kumimoji="1" lang="en-US" altLang="ja-JP" dirty="0" smtClean="0"/>
              <a:t>IT</a:t>
            </a:r>
            <a:r>
              <a:rPr kumimoji="1" lang="ja-JP" altLang="en-US" dirty="0" smtClean="0"/>
              <a:t>インフラの基盤である。</a:t>
            </a:r>
            <a:endParaRPr kumimoji="1" lang="en-US" altLang="ja-JP" dirty="0" smtClean="0"/>
          </a:p>
          <a:p>
            <a:pPr lvl="1"/>
            <a:r>
              <a:rPr lang="ja-JP" altLang="en-US" dirty="0" smtClean="0"/>
              <a:t>省内に２４００のシステムがある中でインタオペラビリティを確保することが重要であった。（</a:t>
            </a:r>
            <a:r>
              <a:rPr lang="en-US" altLang="ja-JP" dirty="0" smtClean="0"/>
              <a:t>HHS</a:t>
            </a:r>
            <a:r>
              <a:rPr lang="ja-JP" altLang="en-US" dirty="0" smtClean="0"/>
              <a:t>）</a:t>
            </a:r>
            <a:endParaRPr lang="en-US" altLang="ja-JP" dirty="0" smtClean="0"/>
          </a:p>
          <a:p>
            <a:pPr lvl="1"/>
            <a:r>
              <a:rPr kumimoji="1" lang="ja-JP" altLang="en-US" dirty="0"/>
              <a:t>省</a:t>
            </a:r>
            <a:r>
              <a:rPr kumimoji="1" lang="ja-JP" altLang="en-US" dirty="0" smtClean="0"/>
              <a:t>の</a:t>
            </a:r>
            <a:r>
              <a:rPr kumimoji="1" lang="en-US" altLang="ja-JP" dirty="0" smtClean="0"/>
              <a:t>IT</a:t>
            </a:r>
            <a:r>
              <a:rPr kumimoji="1" lang="ja-JP" altLang="en-US" dirty="0" smtClean="0"/>
              <a:t>に関する全体ポートフォリオの中で、その一つとして</a:t>
            </a:r>
            <a:r>
              <a:rPr kumimoji="1" lang="en-US" altLang="ja-JP" dirty="0" smtClean="0"/>
              <a:t>NIEM</a:t>
            </a:r>
            <a:r>
              <a:rPr lang="ja-JP" altLang="en-US" dirty="0" smtClean="0"/>
              <a:t>は位置</a:t>
            </a:r>
            <a:r>
              <a:rPr kumimoji="1" lang="ja-JP" altLang="en-US" dirty="0" smtClean="0"/>
              <a:t>づけられている。（</a:t>
            </a:r>
            <a:r>
              <a:rPr kumimoji="1" lang="en-US" altLang="ja-JP" dirty="0" smtClean="0"/>
              <a:t>HHS)</a:t>
            </a:r>
          </a:p>
          <a:p>
            <a:pPr lvl="1"/>
            <a:r>
              <a:rPr lang="en-US" altLang="ja-JP" dirty="0" smtClean="0"/>
              <a:t>IT</a:t>
            </a:r>
            <a:r>
              <a:rPr lang="ja-JP" altLang="en-US" dirty="0" smtClean="0"/>
              <a:t>が業務を変えると言うことが重要であり、高品質なサービスをするための新しい方法の基盤としても</a:t>
            </a:r>
            <a:r>
              <a:rPr lang="en-US" altLang="ja-JP" dirty="0" smtClean="0"/>
              <a:t>NIEM</a:t>
            </a:r>
            <a:r>
              <a:rPr lang="ja-JP" altLang="en-US" dirty="0" smtClean="0"/>
              <a:t>がある。（</a:t>
            </a:r>
            <a:r>
              <a:rPr lang="en-US" altLang="ja-JP" dirty="0" smtClean="0"/>
              <a:t>HHS</a:t>
            </a:r>
            <a:r>
              <a:rPr lang="ja-JP" altLang="en-US" dirty="0" smtClean="0"/>
              <a:t>）</a:t>
            </a:r>
            <a:endParaRPr lang="en-US" altLang="ja-JP" dirty="0" smtClean="0"/>
          </a:p>
          <a:p>
            <a:pPr lvl="1"/>
            <a:r>
              <a:rPr lang="en-US" altLang="ja-JP" dirty="0" smtClean="0"/>
              <a:t>EA</a:t>
            </a:r>
            <a:r>
              <a:rPr lang="ja-JP" altLang="en-US" dirty="0" smtClean="0"/>
              <a:t>の中で</a:t>
            </a:r>
            <a:r>
              <a:rPr lang="en-US" altLang="ja-JP" dirty="0" smtClean="0"/>
              <a:t>NIEM</a:t>
            </a:r>
            <a:r>
              <a:rPr lang="ja-JP" altLang="en-US" dirty="0" smtClean="0"/>
              <a:t>が重要な役割を担っている。（元</a:t>
            </a:r>
            <a:r>
              <a:rPr lang="en-US" altLang="ja-JP" dirty="0" smtClean="0"/>
              <a:t>HUD</a:t>
            </a:r>
            <a:r>
              <a:rPr lang="ja-JP" altLang="en-US" dirty="0" smtClean="0"/>
              <a:t>（帰国後ヒアリング））</a:t>
            </a:r>
            <a:endParaRPr lang="en-US" altLang="ja-JP" dirty="0" smtClean="0"/>
          </a:p>
        </p:txBody>
      </p:sp>
      <p:sp>
        <p:nvSpPr>
          <p:cNvPr id="4" name="スライド番号プレースホルダー 3"/>
          <p:cNvSpPr>
            <a:spLocks noGrp="1"/>
          </p:cNvSpPr>
          <p:nvPr>
            <p:ph type="sldNum" sz="quarter" idx="10"/>
          </p:nvPr>
        </p:nvSpPr>
        <p:spPr/>
        <p:txBody>
          <a:bodyPr/>
          <a:lstStyle/>
          <a:p>
            <a:fld id="{C615B12F-5905-436F-8255-B8735664D4FC}" type="slidenum">
              <a:rPr kumimoji="1" lang="ja-JP" altLang="en-US" smtClean="0"/>
              <a:pPr/>
              <a:t>3</a:t>
            </a:fld>
            <a:endParaRPr kumimoji="1" lang="ja-JP" altLang="en-US"/>
          </a:p>
        </p:txBody>
      </p:sp>
    </p:spTree>
    <p:extLst>
      <p:ext uri="{BB962C8B-B14F-4D97-AF65-F5344CB8AC3E}">
        <p14:creationId xmlns:p14="http://schemas.microsoft.com/office/powerpoint/2010/main" val="318504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示唆２：推進のポイント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目的を明確にする。</a:t>
            </a:r>
            <a:endParaRPr kumimoji="1" lang="en-US" altLang="ja-JP" dirty="0" smtClean="0"/>
          </a:p>
          <a:p>
            <a:pPr lvl="1"/>
            <a:r>
              <a:rPr lang="ja-JP" altLang="en-US" dirty="0"/>
              <a:t>ドメイン整備</a:t>
            </a:r>
            <a:r>
              <a:rPr lang="ja-JP" altLang="en-US" dirty="0" smtClean="0"/>
              <a:t>でも、システム構築でも目的を明確にすることが重要である。（</a:t>
            </a:r>
            <a:r>
              <a:rPr lang="en-US" altLang="ja-JP" dirty="0" smtClean="0"/>
              <a:t>HHS</a:t>
            </a:r>
            <a:r>
              <a:rPr lang="ja-JP" altLang="en-US" dirty="0" smtClean="0"/>
              <a:t>）</a:t>
            </a:r>
            <a:endParaRPr lang="en-US" altLang="ja-JP" dirty="0" smtClean="0"/>
          </a:p>
          <a:p>
            <a:r>
              <a:rPr kumimoji="1" lang="ja-JP" altLang="en-US" dirty="0" smtClean="0"/>
              <a:t>既存のシステムを変えない。</a:t>
            </a:r>
            <a:endParaRPr kumimoji="1" lang="en-US" altLang="ja-JP" dirty="0" smtClean="0"/>
          </a:p>
          <a:p>
            <a:pPr lvl="1"/>
            <a:r>
              <a:rPr kumimoji="1" lang="ja-JP" altLang="en-US" dirty="0" smtClean="0"/>
              <a:t>重要な点は、システムを変更せずに導入可能なことである。（</a:t>
            </a:r>
            <a:r>
              <a:rPr kumimoji="1" lang="en-US" altLang="ja-JP" dirty="0" smtClean="0"/>
              <a:t>DOJ</a:t>
            </a:r>
            <a:r>
              <a:rPr kumimoji="1" lang="ja-JP" altLang="en-US" dirty="0" smtClean="0"/>
              <a:t>）</a:t>
            </a:r>
            <a:endParaRPr kumimoji="1" lang="en-US" altLang="ja-JP" dirty="0" smtClean="0"/>
          </a:p>
          <a:p>
            <a:pPr lvl="1"/>
            <a:r>
              <a:rPr kumimoji="1" lang="ja-JP" altLang="en-US" dirty="0" smtClean="0"/>
              <a:t>開始するときのハードルを下げることが重要である</a:t>
            </a:r>
            <a:r>
              <a:rPr lang="ja-JP" altLang="en-US" dirty="0"/>
              <a:t>。 </a:t>
            </a:r>
            <a:r>
              <a:rPr kumimoji="1" lang="ja-JP" altLang="en-US" dirty="0" smtClean="0"/>
              <a:t>（</a:t>
            </a:r>
            <a:r>
              <a:rPr kumimoji="1" lang="en-US" altLang="ja-JP" dirty="0" smtClean="0"/>
              <a:t>Navy</a:t>
            </a:r>
            <a:r>
              <a:rPr kumimoji="1" lang="ja-JP" altLang="en-US" dirty="0" smtClean="0"/>
              <a:t>）</a:t>
            </a:r>
            <a:endParaRPr kumimoji="1" lang="en-US" altLang="ja-JP" dirty="0" smtClean="0"/>
          </a:p>
          <a:p>
            <a:r>
              <a:rPr kumimoji="1" lang="ja-JP" altLang="en-US" dirty="0" smtClean="0"/>
              <a:t>小さく始めて成果を出す。</a:t>
            </a:r>
            <a:endParaRPr lang="en-US" altLang="ja-JP" dirty="0"/>
          </a:p>
          <a:p>
            <a:pPr lvl="1"/>
            <a:r>
              <a:rPr kumimoji="1" lang="ja-JP" altLang="en-US" dirty="0" smtClean="0"/>
              <a:t>最初に</a:t>
            </a:r>
            <a:r>
              <a:rPr kumimoji="1" lang="en-US" altLang="ja-JP" dirty="0" smtClean="0"/>
              <a:t>300</a:t>
            </a:r>
            <a:r>
              <a:rPr kumimoji="1" lang="ja-JP" altLang="en-US" dirty="0" smtClean="0"/>
              <a:t>のデータセットを作った。その後、省内に展開していった。そのために、省内にサポートとヘルプデスクを作った。（</a:t>
            </a:r>
            <a:r>
              <a:rPr kumimoji="1" lang="en-US" altLang="ja-JP" dirty="0" smtClean="0"/>
              <a:t>DOJ)</a:t>
            </a:r>
          </a:p>
          <a:p>
            <a:r>
              <a:rPr lang="ja-JP" altLang="en-US" dirty="0"/>
              <a:t>コンセンサスを作っていくことが</a:t>
            </a:r>
            <a:r>
              <a:rPr lang="ja-JP" altLang="en-US" dirty="0" smtClean="0"/>
              <a:t>重要である。</a:t>
            </a:r>
            <a:endParaRPr lang="en-US" altLang="ja-JP" dirty="0" smtClean="0"/>
          </a:p>
          <a:p>
            <a:pPr lvl="1"/>
            <a:r>
              <a:rPr kumimoji="1" lang="ja-JP" altLang="en-US" dirty="0" smtClean="0"/>
              <a:t>強制的に入れさせるのは難しいので、コンセンサスを作っていくことが重要である。（</a:t>
            </a:r>
            <a:r>
              <a:rPr kumimoji="1" lang="en-US" altLang="ja-JP" dirty="0" smtClean="0"/>
              <a:t>DOJ</a:t>
            </a:r>
            <a:r>
              <a:rPr kumimoji="1" lang="ja-JP" altLang="en-US" dirty="0" smtClean="0"/>
              <a:t>）</a:t>
            </a:r>
            <a:endParaRPr kumimoji="1" lang="en-US" altLang="ja-JP" dirty="0" smtClean="0"/>
          </a:p>
          <a:p>
            <a:pPr lvl="1"/>
            <a:r>
              <a:rPr lang="ja-JP" altLang="en-US" dirty="0"/>
              <a:t>コンセンサスが得られた領域で</a:t>
            </a:r>
            <a:r>
              <a:rPr lang="ja-JP" altLang="en-US" dirty="0" smtClean="0"/>
              <a:t>は、法律内に</a:t>
            </a:r>
            <a:r>
              <a:rPr lang="en-US" altLang="ja-JP" dirty="0" smtClean="0"/>
              <a:t>NIEM</a:t>
            </a:r>
            <a:r>
              <a:rPr lang="ja-JP" altLang="en-US" dirty="0" smtClean="0"/>
              <a:t>の活用を記述している</a:t>
            </a:r>
            <a:r>
              <a:rPr lang="ja-JP" altLang="en-US" dirty="0"/>
              <a:t>。 </a:t>
            </a:r>
            <a:r>
              <a:rPr lang="ja-JP" altLang="en-US" dirty="0" smtClean="0"/>
              <a:t>（</a:t>
            </a:r>
            <a:r>
              <a:rPr lang="en-US" altLang="ja-JP" dirty="0" smtClean="0"/>
              <a:t>HHS</a:t>
            </a:r>
            <a:r>
              <a:rPr lang="ja-JP" altLang="en-US" dirty="0" smtClean="0"/>
              <a:t>）</a:t>
            </a:r>
            <a:endParaRPr lang="en-US" altLang="ja-JP" dirty="0"/>
          </a:p>
          <a:p>
            <a:r>
              <a:rPr lang="ja-JP" altLang="en-US" dirty="0" smtClean="0"/>
              <a:t>オープンデータと</a:t>
            </a:r>
            <a:r>
              <a:rPr lang="en-US" altLang="ja-JP" dirty="0" smtClean="0"/>
              <a:t>NIEM</a:t>
            </a:r>
            <a:r>
              <a:rPr lang="ja-JP" altLang="en-US" dirty="0" smtClean="0"/>
              <a:t>の領域は区別した方が良い。</a:t>
            </a:r>
            <a:endParaRPr lang="en-US" altLang="ja-JP" dirty="0" smtClean="0"/>
          </a:p>
          <a:p>
            <a:pPr lvl="1"/>
            <a:r>
              <a:rPr kumimoji="1" lang="ja-JP" altLang="en-US" dirty="0"/>
              <a:t>トランザクション</a:t>
            </a:r>
            <a:r>
              <a:rPr kumimoji="1" lang="ja-JP" altLang="en-US" dirty="0" smtClean="0"/>
              <a:t>と公開データは違う</a:t>
            </a:r>
            <a:r>
              <a:rPr lang="ja-JP" altLang="en-US" dirty="0"/>
              <a:t>。 </a:t>
            </a:r>
            <a:r>
              <a:rPr kumimoji="1" lang="ja-JP" altLang="en-US" dirty="0" smtClean="0"/>
              <a:t>（</a:t>
            </a:r>
            <a:r>
              <a:rPr kumimoji="1" lang="en-US" altLang="ja-JP" dirty="0" smtClean="0"/>
              <a:t>PMISE</a:t>
            </a:r>
            <a:r>
              <a:rPr kumimoji="1" lang="ja-JP" altLang="en-US" dirty="0" smtClean="0"/>
              <a:t>）</a:t>
            </a:r>
            <a:endParaRPr kumimoji="1" lang="en-US" altLang="ja-JP" dirty="0" smtClean="0"/>
          </a:p>
          <a:p>
            <a:pPr lvl="1"/>
            <a:r>
              <a:rPr lang="ja-JP" altLang="en-US" dirty="0" smtClean="0"/>
              <a:t>しかしお互いの情報に接点はある。地理</a:t>
            </a:r>
            <a:r>
              <a:rPr lang="ja-JP" altLang="en-US" dirty="0"/>
              <a:t>情報</a:t>
            </a:r>
            <a:r>
              <a:rPr lang="ja-JP" altLang="en-US" dirty="0" smtClean="0"/>
              <a:t>など、近い</a:t>
            </a:r>
            <a:r>
              <a:rPr lang="ja-JP" altLang="en-US" dirty="0"/>
              <a:t>情報も</a:t>
            </a:r>
            <a:r>
              <a:rPr lang="ja-JP" altLang="en-US" dirty="0" smtClean="0"/>
              <a:t>ある。（</a:t>
            </a:r>
            <a:r>
              <a:rPr lang="en-US" altLang="ja-JP" dirty="0" smtClean="0"/>
              <a:t>PMISE</a:t>
            </a:r>
            <a:r>
              <a:rPr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C615B12F-5905-436F-8255-B8735664D4FC}" type="slidenum">
              <a:rPr kumimoji="1" lang="ja-JP" altLang="en-US" smtClean="0"/>
              <a:pPr/>
              <a:t>4</a:t>
            </a:fld>
            <a:endParaRPr kumimoji="1" lang="ja-JP" altLang="en-US"/>
          </a:p>
        </p:txBody>
      </p:sp>
    </p:spTree>
    <p:extLst>
      <p:ext uri="{BB962C8B-B14F-4D97-AF65-F5344CB8AC3E}">
        <p14:creationId xmlns:p14="http://schemas.microsoft.com/office/powerpoint/2010/main" val="386162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示唆３：技術</a:t>
            </a:r>
            <a:endParaRPr lang="ja-JP" altLang="en-US" dirty="0"/>
          </a:p>
        </p:txBody>
      </p:sp>
      <p:sp>
        <p:nvSpPr>
          <p:cNvPr id="3" name="コンテンツ プレースホルダー 2"/>
          <p:cNvSpPr>
            <a:spLocks noGrp="1"/>
          </p:cNvSpPr>
          <p:nvPr>
            <p:ph idx="1"/>
          </p:nvPr>
        </p:nvSpPr>
        <p:spPr/>
        <p:txBody>
          <a:bodyPr/>
          <a:lstStyle/>
          <a:p>
            <a:r>
              <a:rPr lang="ja-JP" altLang="en-US" dirty="0" smtClean="0"/>
              <a:t>ツールが重要である。</a:t>
            </a:r>
            <a:endParaRPr lang="en-US" altLang="ja-JP" dirty="0" smtClean="0"/>
          </a:p>
          <a:p>
            <a:pPr lvl="1"/>
            <a:r>
              <a:rPr lang="ja-JP" altLang="en-US" dirty="0" smtClean="0"/>
              <a:t>構造化されたデータを使うことが重要である。（</a:t>
            </a:r>
            <a:r>
              <a:rPr lang="en-US" altLang="ja-JP" dirty="0" smtClean="0"/>
              <a:t>HHS</a:t>
            </a:r>
            <a:r>
              <a:rPr lang="ja-JP" altLang="en-US" dirty="0" smtClean="0"/>
              <a:t>）</a:t>
            </a:r>
            <a:endParaRPr lang="en-US" altLang="ja-JP" dirty="0" smtClean="0"/>
          </a:p>
          <a:p>
            <a:pPr lvl="1"/>
            <a:r>
              <a:rPr lang="en-US" altLang="ja-JP" dirty="0" smtClean="0"/>
              <a:t>NIEM-UML</a:t>
            </a:r>
            <a:r>
              <a:rPr lang="ja-JP" altLang="en-US" dirty="0" smtClean="0"/>
              <a:t>プロファイルは期待されているが、まだ実装されていない（</a:t>
            </a:r>
            <a:r>
              <a:rPr lang="en-US" altLang="ja-JP" dirty="0" smtClean="0"/>
              <a:t>PMISE</a:t>
            </a:r>
            <a:r>
              <a:rPr lang="ja-JP" altLang="en-US" dirty="0" smtClean="0"/>
              <a:t>）</a:t>
            </a:r>
            <a:endParaRPr lang="en-US" altLang="ja-JP" dirty="0" smtClean="0"/>
          </a:p>
          <a:p>
            <a:pPr lvl="1"/>
            <a:r>
              <a:rPr lang="en-US" altLang="ja-JP" dirty="0"/>
              <a:t>NIEM-UML</a:t>
            </a:r>
            <a:r>
              <a:rPr lang="ja-JP" altLang="en-US" dirty="0" smtClean="0"/>
              <a:t>プロファイルのツールはいろいろある。簡単にサブセットが作成できる。（有識者）</a:t>
            </a:r>
            <a:endParaRPr lang="en-US" altLang="ja-JP" dirty="0" smtClean="0"/>
          </a:p>
          <a:p>
            <a:pPr lvl="1"/>
            <a:r>
              <a:rPr lang="ja-JP" altLang="en-US" dirty="0"/>
              <a:t>ツールを使うこと</a:t>
            </a:r>
            <a:r>
              <a:rPr lang="ja-JP" altLang="en-US" dirty="0" smtClean="0"/>
              <a:t>で</a:t>
            </a:r>
            <a:r>
              <a:rPr lang="en-US" altLang="ja-JP" dirty="0" smtClean="0"/>
              <a:t>NDL</a:t>
            </a:r>
            <a:r>
              <a:rPr lang="ja-JP" altLang="en-US" dirty="0" smtClean="0"/>
              <a:t>等の文法を考えないで良くなる。（</a:t>
            </a:r>
            <a:r>
              <a:rPr lang="en-US" altLang="ja-JP" dirty="0" smtClean="0"/>
              <a:t>PMISE</a:t>
            </a:r>
            <a:r>
              <a:rPr lang="ja-JP" altLang="en-US" dirty="0" smtClean="0"/>
              <a:t>）</a:t>
            </a:r>
            <a:endParaRPr lang="en-US" altLang="ja-JP" dirty="0" smtClean="0"/>
          </a:p>
          <a:p>
            <a:r>
              <a:rPr lang="ja-JP" altLang="en-US" dirty="0" smtClean="0"/>
              <a:t>データ項目の設定には、目的の明確化が重要である。</a:t>
            </a:r>
            <a:endParaRPr lang="en-US" altLang="ja-JP" dirty="0" smtClean="0"/>
          </a:p>
          <a:p>
            <a:pPr lvl="1"/>
            <a:r>
              <a:rPr lang="ja-JP" altLang="en-US" dirty="0" smtClean="0"/>
              <a:t>何が自分に必要かを考えて、サブセットを作っていくことが重要である。（</a:t>
            </a:r>
            <a:r>
              <a:rPr lang="en-US" altLang="ja-JP" dirty="0" smtClean="0"/>
              <a:t>DOJ</a:t>
            </a:r>
            <a:r>
              <a:rPr lang="ja-JP" altLang="en-US" dirty="0" smtClean="0"/>
              <a:t>）</a:t>
            </a:r>
            <a:endParaRPr lang="en-US" altLang="ja-JP" dirty="0" smtClean="0"/>
          </a:p>
          <a:p>
            <a:pPr lvl="1"/>
            <a:r>
              <a:rPr lang="ja-JP" altLang="en-US" dirty="0" smtClean="0"/>
              <a:t>何を交換するのか目的が重要である、データ項目がありすぎて、利用者をディスカレッジしてしまうことがある。</a:t>
            </a:r>
            <a:r>
              <a:rPr lang="ja-JP" altLang="en-US" dirty="0"/>
              <a:t>（</a:t>
            </a:r>
            <a:r>
              <a:rPr lang="en-US" altLang="ja-JP" dirty="0" smtClean="0"/>
              <a:t>DOJ</a:t>
            </a:r>
            <a:r>
              <a:rPr lang="ja-JP" altLang="en-US" dirty="0" smtClean="0"/>
              <a:t>）</a:t>
            </a:r>
            <a:endParaRPr lang="en-US" altLang="ja-JP" dirty="0" smtClean="0"/>
          </a:p>
          <a:p>
            <a:r>
              <a:rPr lang="ja-JP" altLang="en-US" dirty="0" smtClean="0"/>
              <a:t>セキュリティは、ドメイン毎に設定する。</a:t>
            </a:r>
            <a:endParaRPr lang="en-US" altLang="ja-JP" dirty="0" smtClean="0"/>
          </a:p>
          <a:p>
            <a:pPr lvl="1"/>
            <a:r>
              <a:rPr lang="ja-JP" altLang="en-US" dirty="0" smtClean="0"/>
              <a:t>コモン・セキュリティ・アトリビュートというものを使い、情報のセキュリティを確保している。（</a:t>
            </a:r>
            <a:r>
              <a:rPr lang="en-US" altLang="ja-JP" dirty="0" smtClean="0"/>
              <a:t>Navy)</a:t>
            </a:r>
          </a:p>
          <a:p>
            <a:pPr lvl="1"/>
            <a:r>
              <a:rPr lang="ja-JP" altLang="en-US" dirty="0" smtClean="0"/>
              <a:t>セキュリティ・アトリビュートは、業務によって違うので、コア領域ではなくドメインのほうにある。（</a:t>
            </a:r>
            <a:r>
              <a:rPr lang="en-US" altLang="ja-JP" dirty="0" smtClean="0"/>
              <a:t>Navy)</a:t>
            </a:r>
          </a:p>
          <a:p>
            <a:endParaRPr lang="ja-JP" altLang="en-US" dirty="0"/>
          </a:p>
        </p:txBody>
      </p:sp>
      <p:sp>
        <p:nvSpPr>
          <p:cNvPr id="4" name="スライド番号プレースホルダー 3"/>
          <p:cNvSpPr>
            <a:spLocks noGrp="1"/>
          </p:cNvSpPr>
          <p:nvPr>
            <p:ph type="sldNum" sz="quarter" idx="10"/>
          </p:nvPr>
        </p:nvSpPr>
        <p:spPr/>
        <p:txBody>
          <a:bodyPr/>
          <a:lstStyle/>
          <a:p>
            <a:fld id="{C615B12F-5905-436F-8255-B8735664D4FC}" type="slidenum">
              <a:rPr lang="ja-JP" altLang="en-US" smtClean="0"/>
              <a:pPr/>
              <a:t>5</a:t>
            </a:fld>
            <a:endParaRPr lang="ja-JP" altLang="en-US"/>
          </a:p>
        </p:txBody>
      </p:sp>
    </p:spTree>
    <p:extLst>
      <p:ext uri="{BB962C8B-B14F-4D97-AF65-F5344CB8AC3E}">
        <p14:creationId xmlns:p14="http://schemas.microsoft.com/office/powerpoint/2010/main" val="31772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示唆</a:t>
            </a:r>
            <a:r>
              <a:rPr lang="ja-JP" altLang="en-US" dirty="0"/>
              <a:t>４</a:t>
            </a:r>
            <a:r>
              <a:rPr kumimoji="1" lang="ja-JP" altLang="en-US" dirty="0" smtClean="0"/>
              <a:t>：</a:t>
            </a:r>
            <a:r>
              <a:rPr kumimoji="1" lang="en-US" altLang="ja-JP" dirty="0" smtClean="0"/>
              <a:t>NIEM</a:t>
            </a:r>
            <a:r>
              <a:rPr kumimoji="1" lang="ja-JP" altLang="en-US" dirty="0" smtClean="0"/>
              <a:t>のメリット</a:t>
            </a:r>
            <a:endParaRPr kumimoji="1" lang="ja-JP" altLang="en-US" dirty="0"/>
          </a:p>
        </p:txBody>
      </p:sp>
      <p:sp>
        <p:nvSpPr>
          <p:cNvPr id="3" name="コンテンツ プレースホルダー 2"/>
          <p:cNvSpPr>
            <a:spLocks noGrp="1"/>
          </p:cNvSpPr>
          <p:nvPr>
            <p:ph idx="1"/>
          </p:nvPr>
        </p:nvSpPr>
        <p:spPr/>
        <p:txBody>
          <a:bodyPr/>
          <a:lstStyle/>
          <a:p>
            <a:r>
              <a:rPr kumimoji="1" lang="ja-JP" altLang="ja-JP" sz="2000" dirty="0" smtClean="0">
                <a:solidFill>
                  <a:schemeClr val="tx1"/>
                </a:solidFill>
                <a:effectLst/>
                <a:latin typeface="+mn-lt"/>
                <a:ea typeface="+mn-ea"/>
                <a:cs typeface="+mn-cs"/>
              </a:rPr>
              <a:t>きちんと意義され、フォーマット化されたフォーマットを使うことで情報共有できる</a:t>
            </a:r>
            <a:r>
              <a:rPr kumimoji="1" lang="ja-JP" altLang="en-US" sz="2000" dirty="0" smtClean="0">
                <a:solidFill>
                  <a:schemeClr val="tx1"/>
                </a:solidFill>
                <a:effectLst/>
                <a:latin typeface="+mn-lt"/>
                <a:ea typeface="+mn-ea"/>
                <a:cs typeface="+mn-cs"/>
              </a:rPr>
              <a:t>。（</a:t>
            </a:r>
            <a:r>
              <a:rPr kumimoji="1" lang="en-US" altLang="ja-JP" sz="2000" dirty="0" smtClean="0">
                <a:solidFill>
                  <a:schemeClr val="tx1"/>
                </a:solidFill>
                <a:effectLst/>
                <a:latin typeface="+mn-lt"/>
                <a:ea typeface="+mn-ea"/>
                <a:cs typeface="+mn-cs"/>
              </a:rPr>
              <a:t>HHS</a:t>
            </a:r>
            <a:r>
              <a:rPr kumimoji="1" lang="ja-JP" altLang="en-US" sz="2000" dirty="0" smtClean="0">
                <a:solidFill>
                  <a:schemeClr val="tx1"/>
                </a:solidFill>
                <a:effectLst/>
                <a:latin typeface="+mn-lt"/>
                <a:ea typeface="+mn-ea"/>
                <a:cs typeface="+mn-cs"/>
              </a:rPr>
              <a:t>）</a:t>
            </a:r>
            <a:endParaRPr kumimoji="1" lang="ja-JP" altLang="ja-JP" sz="2000" dirty="0" smtClean="0">
              <a:solidFill>
                <a:schemeClr val="tx1"/>
              </a:solidFill>
              <a:effectLst/>
              <a:latin typeface="+mn-lt"/>
              <a:ea typeface="+mn-ea"/>
              <a:cs typeface="+mn-cs"/>
            </a:endParaRPr>
          </a:p>
          <a:p>
            <a:r>
              <a:rPr kumimoji="1" lang="ja-JP" altLang="ja-JP" sz="2000" dirty="0" smtClean="0">
                <a:solidFill>
                  <a:schemeClr val="tx1"/>
                </a:solidFill>
                <a:effectLst/>
                <a:latin typeface="+mn-lt"/>
                <a:ea typeface="+mn-ea"/>
                <a:cs typeface="+mn-cs"/>
              </a:rPr>
              <a:t>システム開発において、共通の製品や機能を使えるので、コスト削減になる</a:t>
            </a:r>
            <a:r>
              <a:rPr lang="ja-JP" altLang="en-US" dirty="0"/>
              <a:t>。（</a:t>
            </a:r>
            <a:r>
              <a:rPr lang="en-US" altLang="ja-JP" dirty="0"/>
              <a:t>HHS</a:t>
            </a:r>
            <a:r>
              <a:rPr lang="ja-JP" altLang="en-US" dirty="0"/>
              <a:t>）</a:t>
            </a:r>
            <a:endParaRPr lang="ja-JP" altLang="ja-JP" dirty="0"/>
          </a:p>
          <a:p>
            <a:r>
              <a:rPr kumimoji="1" lang="ja-JP" altLang="ja-JP" sz="2000" dirty="0" smtClean="0">
                <a:solidFill>
                  <a:schemeClr val="tx1"/>
                </a:solidFill>
                <a:effectLst/>
                <a:latin typeface="+mn-lt"/>
                <a:ea typeface="+mn-ea"/>
                <a:cs typeface="+mn-cs"/>
              </a:rPr>
              <a:t>相互運用性の高いデータが国中で使われることでリスクが低減できる</a:t>
            </a:r>
            <a:r>
              <a:rPr lang="ja-JP" altLang="en-US" dirty="0"/>
              <a:t>。（</a:t>
            </a:r>
            <a:r>
              <a:rPr lang="en-US" altLang="ja-JP" dirty="0"/>
              <a:t>HHS</a:t>
            </a:r>
            <a:r>
              <a:rPr lang="ja-JP" altLang="en-US" dirty="0"/>
              <a:t>）</a:t>
            </a:r>
            <a:endParaRPr lang="ja-JP" altLang="ja-JP" dirty="0"/>
          </a:p>
          <a:p>
            <a:r>
              <a:rPr kumimoji="1" lang="ja-JP" altLang="ja-JP" sz="2000" dirty="0" smtClean="0">
                <a:solidFill>
                  <a:schemeClr val="tx1"/>
                </a:solidFill>
                <a:effectLst/>
                <a:latin typeface="+mn-lt"/>
                <a:ea typeface="+mn-ea"/>
                <a:cs typeface="+mn-cs"/>
              </a:rPr>
              <a:t>正確で利用可能なデータを迅速に公開できるので公衆衛生が改善する</a:t>
            </a:r>
            <a:r>
              <a:rPr lang="ja-JP" altLang="en-US" dirty="0"/>
              <a:t>。（</a:t>
            </a:r>
            <a:r>
              <a:rPr lang="en-US" altLang="ja-JP" dirty="0"/>
              <a:t>HHS</a:t>
            </a:r>
            <a:r>
              <a:rPr lang="ja-JP" altLang="en-US" dirty="0"/>
              <a:t>）</a:t>
            </a:r>
            <a:endParaRPr lang="ja-JP" altLang="ja-JP" dirty="0"/>
          </a:p>
          <a:p>
            <a:r>
              <a:rPr kumimoji="1" lang="en-US" altLang="ja-JP" sz="2000" dirty="0" smtClean="0">
                <a:solidFill>
                  <a:schemeClr val="tx1"/>
                </a:solidFill>
                <a:effectLst/>
                <a:latin typeface="+mn-lt"/>
                <a:ea typeface="+mn-ea"/>
                <a:cs typeface="+mn-cs"/>
              </a:rPr>
              <a:t>web</a:t>
            </a:r>
            <a:r>
              <a:rPr kumimoji="1" lang="ja-JP" altLang="ja-JP" sz="2000" dirty="0" smtClean="0">
                <a:solidFill>
                  <a:schemeClr val="tx1"/>
                </a:solidFill>
                <a:effectLst/>
                <a:latin typeface="+mn-lt"/>
                <a:ea typeface="+mn-ea"/>
                <a:cs typeface="+mn-cs"/>
              </a:rPr>
              <a:t>を通じて正確な情報にアクセスできるのでアクセスが増加する</a:t>
            </a:r>
            <a:r>
              <a:rPr lang="ja-JP" altLang="en-US" dirty="0"/>
              <a:t>。（</a:t>
            </a:r>
            <a:r>
              <a:rPr lang="en-US" altLang="ja-JP" dirty="0"/>
              <a:t>HHS</a:t>
            </a:r>
            <a:r>
              <a:rPr lang="ja-JP" altLang="en-US" dirty="0"/>
              <a:t>）</a:t>
            </a:r>
            <a:endParaRPr lang="ja-JP" altLang="ja-JP" dirty="0"/>
          </a:p>
          <a:p>
            <a:r>
              <a:rPr kumimoji="1" lang="ja-JP" altLang="en-US" sz="2000" dirty="0" smtClean="0">
                <a:solidFill>
                  <a:schemeClr val="tx1"/>
                </a:solidFill>
                <a:effectLst/>
                <a:latin typeface="+mn-lt"/>
                <a:ea typeface="+mn-ea"/>
                <a:cs typeface="+mn-cs"/>
              </a:rPr>
              <a:t>パートナーの持っている情報を正規化して構造化して情報を入手するスピードが高まった。新しいデータにアクセスしたり、高度なサービスができるようになった。（</a:t>
            </a:r>
            <a:r>
              <a:rPr kumimoji="1" lang="en-US" altLang="ja-JP" sz="2000" dirty="0" smtClean="0">
                <a:solidFill>
                  <a:schemeClr val="tx1"/>
                </a:solidFill>
                <a:effectLst/>
                <a:latin typeface="+mn-lt"/>
                <a:ea typeface="+mn-ea"/>
                <a:cs typeface="+mn-cs"/>
              </a:rPr>
              <a:t>Navy)</a:t>
            </a:r>
            <a:endParaRPr kumimoji="1" lang="ja-JP" altLang="ja-JP" sz="20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C615B12F-5905-436F-8255-B8735664D4FC}" type="slidenum">
              <a:rPr kumimoji="1" lang="ja-JP" altLang="en-US" smtClean="0"/>
              <a:pPr/>
              <a:t>6</a:t>
            </a:fld>
            <a:endParaRPr kumimoji="1" lang="ja-JP" altLang="en-US"/>
          </a:p>
        </p:txBody>
      </p:sp>
    </p:spTree>
    <p:extLst>
      <p:ext uri="{BB962C8B-B14F-4D97-AF65-F5344CB8AC3E}">
        <p14:creationId xmlns:p14="http://schemas.microsoft.com/office/powerpoint/2010/main" val="11211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示唆５：推進体制</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ガバナンス・ストラクチャが重要である。</a:t>
            </a:r>
            <a:endParaRPr kumimoji="1" lang="en-US" altLang="ja-JP" dirty="0" smtClean="0"/>
          </a:p>
          <a:p>
            <a:pPr lvl="1"/>
            <a:r>
              <a:rPr lang="ja-JP" altLang="en-US" dirty="0"/>
              <a:t>ステアリングコミッティのよう</a:t>
            </a:r>
            <a:r>
              <a:rPr lang="ja-JP" altLang="en-US" dirty="0" smtClean="0"/>
              <a:t>に、ガバナンス・ストラクチャで全体を俯瞰することで民主的なプロセスを確保していく。</a:t>
            </a:r>
            <a:r>
              <a:rPr lang="ja-JP" altLang="en-US" dirty="0"/>
              <a:t>（</a:t>
            </a:r>
            <a:r>
              <a:rPr lang="en-US" altLang="ja-JP" dirty="0"/>
              <a:t>PMISE</a:t>
            </a:r>
            <a:r>
              <a:rPr lang="ja-JP" altLang="en-US" dirty="0" smtClean="0"/>
              <a:t>）</a:t>
            </a:r>
            <a:endParaRPr kumimoji="1" lang="en-US" altLang="ja-JP" dirty="0" smtClean="0"/>
          </a:p>
          <a:p>
            <a:r>
              <a:rPr kumimoji="1" lang="en-US" altLang="ja-JP" dirty="0" smtClean="0"/>
              <a:t>CIO</a:t>
            </a:r>
            <a:r>
              <a:rPr kumimoji="1" lang="ja-JP" altLang="en-US" dirty="0" smtClean="0"/>
              <a:t>による推進が重要である。</a:t>
            </a:r>
            <a:endParaRPr kumimoji="1" lang="en-US" altLang="ja-JP" dirty="0" smtClean="0"/>
          </a:p>
          <a:p>
            <a:pPr lvl="1"/>
            <a:r>
              <a:rPr kumimoji="1" lang="en-US" altLang="ja-JP" dirty="0" smtClean="0"/>
              <a:t>CIO</a:t>
            </a:r>
            <a:r>
              <a:rPr kumimoji="1" lang="ja-JP" altLang="en-US" dirty="0" smtClean="0"/>
              <a:t>レベルでの合意や連携が必要である。実務者レベルの連携はその元で実施する。（</a:t>
            </a:r>
            <a:r>
              <a:rPr kumimoji="1" lang="en-US" altLang="ja-JP" dirty="0" smtClean="0"/>
              <a:t>DOJ</a:t>
            </a:r>
            <a:r>
              <a:rPr kumimoji="1" lang="ja-JP" altLang="en-US" dirty="0" smtClean="0"/>
              <a:t>）</a:t>
            </a:r>
            <a:endParaRPr kumimoji="1" lang="en-US" altLang="ja-JP" dirty="0" smtClean="0"/>
          </a:p>
          <a:p>
            <a:r>
              <a:rPr kumimoji="1" lang="ja-JP" altLang="en-US" dirty="0" smtClean="0"/>
              <a:t>コミュニティが重要である。</a:t>
            </a:r>
            <a:endParaRPr kumimoji="1" lang="en-US" altLang="ja-JP" dirty="0" smtClean="0"/>
          </a:p>
          <a:p>
            <a:pPr lvl="1"/>
            <a:r>
              <a:rPr kumimoji="1" lang="ja-JP" altLang="en-US" dirty="0" smtClean="0"/>
              <a:t>新しいコミュニティを作っていくには、多くの関係者を巻き込み、民主的に進めていく。</a:t>
            </a:r>
            <a:r>
              <a:rPr lang="ja-JP" altLang="en-US" dirty="0"/>
              <a:t>（</a:t>
            </a:r>
            <a:r>
              <a:rPr lang="en-US" altLang="ja-JP" dirty="0"/>
              <a:t>PMISE</a:t>
            </a:r>
            <a:r>
              <a:rPr lang="ja-JP" altLang="en-US" dirty="0" smtClean="0"/>
              <a:t>）</a:t>
            </a:r>
            <a:endParaRPr kumimoji="1" lang="en-US" altLang="ja-JP" dirty="0" smtClean="0"/>
          </a:p>
          <a:p>
            <a:pPr lvl="1"/>
            <a:r>
              <a:rPr kumimoji="1" lang="en-US" altLang="ja-JP" dirty="0" smtClean="0"/>
              <a:t>NIEM</a:t>
            </a:r>
            <a:r>
              <a:rPr kumimoji="1" lang="ja-JP" altLang="en-US" dirty="0" smtClean="0"/>
              <a:t>の最も重要なパートはコミュニティである</a:t>
            </a:r>
            <a:r>
              <a:rPr lang="ja-JP" altLang="ja-JP" dirty="0"/>
              <a:t>。</a:t>
            </a:r>
            <a:r>
              <a:rPr lang="ja-JP" altLang="en-US" dirty="0"/>
              <a:t>（</a:t>
            </a:r>
            <a:r>
              <a:rPr lang="en-US" altLang="ja-JP" dirty="0"/>
              <a:t>PMISE</a:t>
            </a:r>
            <a:r>
              <a:rPr lang="ja-JP" altLang="en-US" dirty="0"/>
              <a:t>）</a:t>
            </a:r>
            <a:endParaRPr lang="en-US" altLang="ja-JP" dirty="0"/>
          </a:p>
          <a:p>
            <a:pPr lvl="1"/>
            <a:r>
              <a:rPr kumimoji="1" lang="ja-JP" altLang="en-US" dirty="0" smtClean="0"/>
              <a:t>みんながボランティアベースで参加している。（</a:t>
            </a:r>
            <a:r>
              <a:rPr kumimoji="1" lang="en-US" altLang="ja-JP" dirty="0" smtClean="0"/>
              <a:t>DOJ</a:t>
            </a:r>
            <a:r>
              <a:rPr kumimoji="1" lang="ja-JP" altLang="en-US" dirty="0" smtClean="0"/>
              <a:t>）</a:t>
            </a:r>
            <a:endParaRPr kumimoji="1" lang="en-US" altLang="ja-JP" dirty="0" smtClean="0"/>
          </a:p>
          <a:p>
            <a:r>
              <a:rPr kumimoji="1" lang="ja-JP" altLang="en-US" dirty="0" smtClean="0"/>
              <a:t>産業界との協力が重要</a:t>
            </a:r>
            <a:endParaRPr kumimoji="1" lang="en-US" altLang="ja-JP" dirty="0" smtClean="0"/>
          </a:p>
          <a:p>
            <a:pPr lvl="1"/>
            <a:r>
              <a:rPr lang="ja-JP" altLang="ja-JP" dirty="0" smtClean="0"/>
              <a:t>この分野は産業界と協力して推進していくことが重要である。</a:t>
            </a:r>
            <a:r>
              <a:rPr lang="ja-JP" altLang="en-US" dirty="0" smtClean="0"/>
              <a:t>（</a:t>
            </a:r>
            <a:r>
              <a:rPr lang="en-US" altLang="ja-JP" dirty="0" smtClean="0"/>
              <a:t>PMISE</a:t>
            </a:r>
            <a:r>
              <a:rPr lang="ja-JP" altLang="en-US" dirty="0" smtClean="0"/>
              <a:t>）</a:t>
            </a:r>
            <a:endParaRPr lang="en-US" altLang="ja-JP" dirty="0" smtClean="0"/>
          </a:p>
          <a:p>
            <a:pPr lvl="0"/>
            <a:r>
              <a:rPr kumimoji="1" lang="ja-JP" altLang="en-US" dirty="0" smtClean="0"/>
              <a:t>人材</a:t>
            </a:r>
            <a:endParaRPr kumimoji="1" lang="en-US" altLang="ja-JP" dirty="0" smtClean="0"/>
          </a:p>
          <a:p>
            <a:pPr lvl="1"/>
            <a:r>
              <a:rPr kumimoji="1" lang="ja-JP" altLang="en-US" dirty="0" smtClean="0"/>
              <a:t>業務と技術の両方がわかっている人が求められる（</a:t>
            </a:r>
            <a:r>
              <a:rPr kumimoji="1" lang="en-US" altLang="ja-JP" dirty="0" smtClean="0"/>
              <a:t>DOJ</a:t>
            </a:r>
            <a:r>
              <a:rPr kumimoji="1" lang="ja-JP" altLang="en-US" dirty="0" smtClean="0"/>
              <a:t>）</a:t>
            </a:r>
            <a:endParaRPr kumimoji="1" lang="en-US" altLang="ja-JP" dirty="0" smtClean="0"/>
          </a:p>
          <a:p>
            <a:pPr lvl="1"/>
            <a:r>
              <a:rPr kumimoji="1" lang="ja-JP" altLang="en-US" dirty="0" smtClean="0"/>
              <a:t>適性のある人は大変であり、各地でイノベーティブな取り組みをしている人にボランタリに参加してもらっている（</a:t>
            </a:r>
            <a:r>
              <a:rPr kumimoji="1" lang="en-US" altLang="ja-JP" dirty="0" smtClean="0"/>
              <a:t>DOJ</a:t>
            </a:r>
            <a:r>
              <a:rPr kumimoji="1" lang="ja-JP" altLang="en-US" dirty="0" smtClean="0"/>
              <a:t>）</a:t>
            </a:r>
            <a:endParaRPr kumimoji="1" lang="en-US" altLang="ja-JP" dirty="0" smtClean="0"/>
          </a:p>
          <a:p>
            <a:r>
              <a:rPr lang="ja-JP" altLang="en-US" dirty="0" smtClean="0"/>
              <a:t>国際協力</a:t>
            </a:r>
            <a:endParaRPr lang="en-US" altLang="ja-JP" dirty="0" err="1" smtClean="0"/>
          </a:p>
          <a:p>
            <a:pPr lvl="1"/>
            <a:r>
              <a:rPr lang="ja-JP" altLang="en-US" dirty="0" smtClean="0"/>
              <a:t>日本</a:t>
            </a:r>
            <a:r>
              <a:rPr lang="ja-JP" altLang="en-US" dirty="0"/>
              <a:t>政府が一枚岩でやってくれる</a:t>
            </a:r>
            <a:r>
              <a:rPr lang="ja-JP" altLang="ja-JP" dirty="0"/>
              <a:t>の</a:t>
            </a:r>
            <a:r>
              <a:rPr lang="ja-JP" altLang="ja-JP" dirty="0" smtClean="0"/>
              <a:t>は</a:t>
            </a:r>
            <a:r>
              <a:rPr lang="ja-JP" altLang="en-US" dirty="0" smtClean="0"/>
              <a:t>歓迎である</a:t>
            </a:r>
            <a:r>
              <a:rPr lang="ja-JP" altLang="ja-JP" dirty="0" smtClean="0"/>
              <a:t>。</a:t>
            </a:r>
            <a:r>
              <a:rPr lang="ja-JP" altLang="en-US" dirty="0" smtClean="0"/>
              <a:t>ノルウェイが興味を持つなど国際的に興味が持たれている。（</a:t>
            </a:r>
            <a:r>
              <a:rPr lang="en-US" altLang="ja-JP" dirty="0"/>
              <a:t>PMISE</a:t>
            </a:r>
            <a:r>
              <a:rPr lang="ja-JP" altLang="en-US" dirty="0"/>
              <a:t>）</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615B12F-5905-436F-8255-B8735664D4FC}" type="slidenum">
              <a:rPr kumimoji="1" lang="ja-JP" altLang="en-US" smtClean="0"/>
              <a:pPr/>
              <a:t>7</a:t>
            </a:fld>
            <a:endParaRPr kumimoji="1" lang="ja-JP" altLang="en-US"/>
          </a:p>
        </p:txBody>
      </p:sp>
    </p:spTree>
    <p:extLst>
      <p:ext uri="{BB962C8B-B14F-4D97-AF65-F5344CB8AC3E}">
        <p14:creationId xmlns:p14="http://schemas.microsoft.com/office/powerpoint/2010/main" val="2324677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参考：オープンデータ等の意見交換</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Data.gov</a:t>
            </a:r>
            <a:r>
              <a:rPr kumimoji="1" lang="ja-JP" altLang="en-US" smtClean="0"/>
              <a:t>と国連で意見交換（２／１５）</a:t>
            </a:r>
            <a:endParaRPr kumimoji="1" lang="en-US" altLang="ja-JP" dirty="0" smtClean="0"/>
          </a:p>
          <a:p>
            <a:endParaRPr kumimoji="1" lang="en-US" altLang="ja-JP" dirty="0" smtClean="0"/>
          </a:p>
          <a:p>
            <a:r>
              <a:rPr kumimoji="1" lang="ja-JP" altLang="en-US" dirty="0" smtClean="0"/>
              <a:t>オープンガバメントやオープンデータに関して、日本も積極的に取り組むべきである。</a:t>
            </a:r>
            <a:endParaRPr kumimoji="1" lang="en-US" altLang="ja-JP" dirty="0" smtClean="0"/>
          </a:p>
          <a:p>
            <a:pPr lvl="1"/>
            <a:r>
              <a:rPr lang="ja-JP" altLang="en-US" dirty="0" smtClean="0"/>
              <a:t>オープンガバメントパートナーシップには</a:t>
            </a:r>
            <a:r>
              <a:rPr lang="en-US" altLang="ja-JP" dirty="0" smtClean="0"/>
              <a:t>50</a:t>
            </a:r>
            <a:r>
              <a:rPr lang="ja-JP" altLang="en-US" dirty="0"/>
              <a:t>カ</a:t>
            </a:r>
            <a:r>
              <a:rPr lang="ja-JP" altLang="en-US" dirty="0" smtClean="0"/>
              <a:t>国以上が参加しているが、日本は参加していない。（</a:t>
            </a:r>
            <a:r>
              <a:rPr lang="en-US" altLang="ja-JP" dirty="0" smtClean="0"/>
              <a:t>GSA</a:t>
            </a:r>
            <a:r>
              <a:rPr lang="ja-JP" altLang="en-US" dirty="0" smtClean="0"/>
              <a:t>）</a:t>
            </a:r>
            <a:endParaRPr lang="en-US" altLang="ja-JP" dirty="0" smtClean="0"/>
          </a:p>
          <a:p>
            <a:pPr lvl="1"/>
            <a:r>
              <a:rPr kumimoji="1" lang="ja-JP" altLang="en-US" dirty="0" smtClean="0"/>
              <a:t>データカタログサイトを各国は公開しているが、日本にはない。（</a:t>
            </a:r>
            <a:r>
              <a:rPr kumimoji="1" lang="en-US" altLang="ja-JP" dirty="0" smtClean="0"/>
              <a:t>GSA</a:t>
            </a:r>
            <a:r>
              <a:rPr kumimoji="1" lang="ja-JP" altLang="en-US" dirty="0" smtClean="0"/>
              <a:t>）</a:t>
            </a:r>
            <a:endParaRPr kumimoji="1" lang="en-US" altLang="ja-JP" dirty="0" smtClean="0"/>
          </a:p>
          <a:p>
            <a:pPr lvl="1"/>
            <a:r>
              <a:rPr lang="ja-JP" altLang="en-US" dirty="0" smtClean="0"/>
              <a:t>経済産業省の</a:t>
            </a:r>
            <a:r>
              <a:rPr lang="en-US" altLang="ja-JP" dirty="0" err="1" smtClean="0"/>
              <a:t>datameti</a:t>
            </a:r>
            <a:r>
              <a:rPr lang="ja-JP" altLang="en-US" dirty="0" smtClean="0"/>
              <a:t>のカタログサイトは理解した。政府</a:t>
            </a:r>
            <a:r>
              <a:rPr lang="ja-JP" altLang="en-US" dirty="0"/>
              <a:t>全体</a:t>
            </a:r>
            <a:r>
              <a:rPr lang="ja-JP" altLang="en-US" dirty="0" smtClean="0"/>
              <a:t>のデータカタログサイトができたら教えてほしい</a:t>
            </a:r>
            <a:r>
              <a:rPr lang="ja-JP" altLang="en-US" dirty="0"/>
              <a:t>。（</a:t>
            </a:r>
            <a:r>
              <a:rPr lang="en-US" altLang="ja-JP" dirty="0"/>
              <a:t>GSA</a:t>
            </a:r>
            <a:r>
              <a:rPr lang="ja-JP" altLang="en-US" dirty="0" smtClean="0"/>
              <a:t>）</a:t>
            </a:r>
            <a:endParaRPr kumimoji="1" lang="en-US" altLang="ja-JP" dirty="0" smtClean="0"/>
          </a:p>
          <a:p>
            <a:r>
              <a:rPr lang="ja-JP" altLang="en-US" dirty="0" smtClean="0"/>
              <a:t>プレゼンを見て、日本に進んだ取り組みがあることはわかった。</a:t>
            </a:r>
            <a:endParaRPr lang="en-US" altLang="ja-JP" dirty="0" smtClean="0"/>
          </a:p>
          <a:p>
            <a:pPr lvl="1"/>
            <a:r>
              <a:rPr lang="ja-JP" altLang="en-US" dirty="0" smtClean="0"/>
              <a:t>個別のベストプラクティスは興味深いので、資料をよく読み勉強したい。（</a:t>
            </a:r>
            <a:r>
              <a:rPr lang="en-US" altLang="ja-JP" dirty="0" smtClean="0"/>
              <a:t>GSA</a:t>
            </a:r>
            <a:r>
              <a:rPr lang="ja-JP" altLang="en-US" dirty="0" smtClean="0"/>
              <a:t>）</a:t>
            </a:r>
            <a:endParaRPr lang="en-US" altLang="ja-JP" dirty="0" smtClean="0"/>
          </a:p>
          <a:p>
            <a:pPr lvl="1"/>
            <a:r>
              <a:rPr kumimoji="1" lang="ja-JP" altLang="en-US" dirty="0" smtClean="0"/>
              <a:t>他の国にも展開できるのではないか。これからも情報交換していきたい。</a:t>
            </a:r>
            <a:r>
              <a:rPr kumimoji="1" lang="en-US" altLang="ja-JP" dirty="0" smtClean="0"/>
              <a:t>(</a:t>
            </a:r>
            <a:r>
              <a:rPr kumimoji="1" lang="ja-JP" altLang="en-US" dirty="0" smtClean="0"/>
              <a:t>国連）</a:t>
            </a:r>
            <a:endParaRPr kumimoji="1" lang="en-US" altLang="ja-JP" dirty="0"/>
          </a:p>
          <a:p>
            <a:pPr lvl="1"/>
            <a:r>
              <a:rPr lang="ja-JP" altLang="en-US" dirty="0" smtClean="0"/>
              <a:t>日本の電子政府に関する取り組みは、英語の資料が少なく把握しにくい。（国連）</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615B12F-5905-436F-8255-B8735664D4FC}" type="slidenum">
              <a:rPr kumimoji="1" lang="ja-JP" altLang="en-US" smtClean="0"/>
              <a:pPr/>
              <a:t>8</a:t>
            </a:fld>
            <a:endParaRPr kumimoji="1" lang="ja-JP" altLang="en-US"/>
          </a:p>
        </p:txBody>
      </p:sp>
    </p:spTree>
    <p:extLst>
      <p:ext uri="{BB962C8B-B14F-4D97-AF65-F5344CB8AC3E}">
        <p14:creationId xmlns:p14="http://schemas.microsoft.com/office/powerpoint/2010/main" val="2558907006"/>
      </p:ext>
    </p:extLst>
  </p:cSld>
  <p:clrMapOvr>
    <a:masterClrMapping/>
  </p:clrMapOvr>
</p:sld>
</file>

<file path=ppt/theme/theme1.xml><?xml version="1.0" encoding="utf-8"?>
<a:theme xmlns:a="http://schemas.openxmlformats.org/drawingml/2006/main" name="METI">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lstStyle>
        <a:defPPr algn="ctr">
          <a:defRPr kumimoji="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ETI">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lstStyle>
        <a:defPPr algn="ctr">
          <a:defRPr kumimoji="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130109オープンデータ技術委員会（海外）２</Template>
  <TotalTime>11383</TotalTime>
  <Words>1208</Words>
  <Application>Microsoft Office PowerPoint</Application>
  <PresentationFormat>画面に合わせる (4:3)</PresentationFormat>
  <Paragraphs>95</Paragraphs>
  <Slides>8</Slides>
  <Notes>0</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METI</vt:lpstr>
      <vt:lpstr>1_METI</vt:lpstr>
      <vt:lpstr>NIEM等　海外調査報告</vt:lpstr>
      <vt:lpstr>調査概要</vt:lpstr>
      <vt:lpstr>示唆１：NIEMの位置づけ</vt:lpstr>
      <vt:lpstr>示唆２：推進のポイント</vt:lpstr>
      <vt:lpstr>示唆３：技術</vt:lpstr>
      <vt:lpstr>示唆４：NIEMのメリット</vt:lpstr>
      <vt:lpstr>示唆５：推進体制</vt:lpstr>
      <vt:lpstr>参考：オープンデータ等の意見交換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PIES Public Information Exchange Scheme</dc:title>
  <dc:creator>Ken</dc:creator>
  <cp:lastModifiedBy>shindo</cp:lastModifiedBy>
  <cp:revision>318</cp:revision>
  <cp:lastPrinted>2013-02-25T10:25:33Z</cp:lastPrinted>
  <dcterms:created xsi:type="dcterms:W3CDTF">2013-01-25T00:29:25Z</dcterms:created>
  <dcterms:modified xsi:type="dcterms:W3CDTF">2013-02-25T10:40:20Z</dcterms:modified>
</cp:coreProperties>
</file>