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9"/>
  </p:notesMasterIdLst>
  <p:sldIdLst>
    <p:sldId id="416" r:id="rId2"/>
    <p:sldId id="486" r:id="rId3"/>
    <p:sldId id="488" r:id="rId4"/>
    <p:sldId id="489" r:id="rId5"/>
    <p:sldId id="490" r:id="rId6"/>
    <p:sldId id="491" r:id="rId7"/>
    <p:sldId id="492" r:id="rId8"/>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ユーザー" initials="井上"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CC"/>
    <a:srgbClr val="FFFF66"/>
    <a:srgbClr val="FF9933"/>
    <a:srgbClr val="FFFF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9" autoAdjust="0"/>
    <p:restoredTop sz="92593" autoAdjust="0"/>
  </p:normalViewPr>
  <p:slideViewPr>
    <p:cSldViewPr snapToGrid="0">
      <p:cViewPr>
        <p:scale>
          <a:sx n="95" d="100"/>
          <a:sy n="95" d="100"/>
        </p:scale>
        <p:origin x="-72" y="-228"/>
      </p:cViewPr>
      <p:guideLst>
        <p:guide orient="horz" pos="2160"/>
        <p:guide pos="30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6E374AD1-7524-4A65-A188-6976E3A41289}" type="datetimeFigureOut">
              <a:rPr lang="ja-JP" altLang="en-US"/>
              <a:pPr>
                <a:defRPr/>
              </a:pPr>
              <a:t>2014/3/15</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7A0B6AAA-1AEB-4CEA-ACE1-3B89FD51BB75}" type="slidenum">
              <a:rPr lang="ja-JP" altLang="en-US"/>
              <a:pPr>
                <a:defRPr/>
              </a:pPr>
              <a:t>‹#›</a:t>
            </a:fld>
            <a:endParaRPr lang="ja-JP" altLang="en-US"/>
          </a:p>
        </p:txBody>
      </p:sp>
    </p:spTree>
    <p:extLst>
      <p:ext uri="{BB962C8B-B14F-4D97-AF65-F5344CB8AC3E}">
        <p14:creationId xmlns:p14="http://schemas.microsoft.com/office/powerpoint/2010/main" val="339983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正方形/長方形 17"/>
          <p:cNvSpPr/>
          <p:nvPr userDrawn="1"/>
        </p:nvSpPr>
        <p:spPr>
          <a:xfrm>
            <a:off x="904875" y="1919288"/>
            <a:ext cx="7875588"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19"/>
          <p:cNvSpPr/>
          <p:nvPr userDrawn="1"/>
        </p:nvSpPr>
        <p:spPr>
          <a:xfrm>
            <a:off x="904875" y="1919288"/>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グループ化 23"/>
          <p:cNvGrpSpPr>
            <a:grpSpLocks/>
          </p:cNvGrpSpPr>
          <p:nvPr userDrawn="1"/>
        </p:nvGrpSpPr>
        <p:grpSpPr bwMode="auto">
          <a:xfrm>
            <a:off x="179388" y="6597650"/>
            <a:ext cx="8890000" cy="0"/>
            <a:chOff x="179512" y="6525344"/>
            <a:chExt cx="8890035" cy="0"/>
          </a:xfrm>
        </p:grpSpPr>
        <p:cxnSp>
          <p:nvCxnSpPr>
            <p:cNvPr id="7"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1" name="Picture 15"/>
          <p:cNvPicPr>
            <a:picLocks noChangeAspect="1" noChangeArrowheads="1"/>
          </p:cNvPicPr>
          <p:nvPr userDrawn="1"/>
        </p:nvPicPr>
        <p:blipFill>
          <a:blip r:embed="rId2"/>
          <a:srcRect/>
          <a:stretch>
            <a:fillRect/>
          </a:stretch>
        </p:blipFill>
        <p:spPr bwMode="auto">
          <a:xfrm>
            <a:off x="395288" y="5013325"/>
            <a:ext cx="3240087" cy="1409700"/>
          </a:xfrm>
          <a:prstGeom prst="rect">
            <a:avLst/>
          </a:prstGeom>
          <a:noFill/>
          <a:ln w="9525">
            <a:noFill/>
            <a:miter lim="800000"/>
            <a:headEnd/>
            <a:tailEnd/>
          </a:ln>
        </p:spPr>
      </p:pic>
      <p:sp>
        <p:nvSpPr>
          <p:cNvPr id="15" name="タイトル 7"/>
          <p:cNvSpPr>
            <a:spLocks noGrp="1"/>
          </p:cNvSpPr>
          <p:nvPr>
            <p:ph type="ctrTitle"/>
          </p:nvPr>
        </p:nvSpPr>
        <p:spPr>
          <a:xfrm>
            <a:off x="1219200" y="2157214"/>
            <a:ext cx="6858000" cy="990600"/>
          </a:xfrm>
        </p:spPr>
        <p:txBody>
          <a:bodyPr anchor="t"/>
          <a:lstStyle>
            <a:lvl1pPr algn="r">
              <a:defRPr sz="3200">
                <a:solidFill>
                  <a:schemeClr val="tx1"/>
                </a:solidFill>
              </a:defRPr>
            </a:lvl1pPr>
          </a:lstStyle>
          <a:p>
            <a:r>
              <a:rPr lang="ja-JP" altLang="en-US" dirty="0" smtClean="0"/>
              <a:t>マスター タイトルの書式設定</a:t>
            </a:r>
            <a:endParaRPr lang="en-US" dirty="0"/>
          </a:p>
        </p:txBody>
      </p:sp>
      <p:sp>
        <p:nvSpPr>
          <p:cNvPr id="31" name="テキスト プレースホルダー 2"/>
          <p:cNvSpPr>
            <a:spLocks noGrp="1"/>
          </p:cNvSpPr>
          <p:nvPr>
            <p:ph type="body" idx="1"/>
          </p:nvPr>
        </p:nvSpPr>
        <p:spPr>
          <a:xfrm>
            <a:off x="4644008" y="4267200"/>
            <a:ext cx="3528392"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 テキストの書式設定</a:t>
            </a:r>
          </a:p>
        </p:txBody>
      </p:sp>
      <p:sp>
        <p:nvSpPr>
          <p:cNvPr id="12" name="スライド番号プレースホルダー 28"/>
          <p:cNvSpPr>
            <a:spLocks noGrp="1"/>
          </p:cNvSpPr>
          <p:nvPr>
            <p:ph type="sldNum" sz="quarter" idx="10"/>
          </p:nvPr>
        </p:nvSpPr>
        <p:spPr>
          <a:xfrm>
            <a:off x="4000500" y="6597650"/>
            <a:ext cx="1219200" cy="182563"/>
          </a:xfrm>
        </p:spPr>
        <p:txBody>
          <a:bodyPr/>
          <a:lstStyle>
            <a:lvl1pPr algn="ctr">
              <a:defRPr/>
            </a:lvl1pPr>
          </a:lstStyle>
          <a:p>
            <a:pPr>
              <a:defRPr/>
            </a:pPr>
            <a:fld id="{AEF7767C-FE26-420F-98BF-A3A5CFA0D0A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D32F4C15-C034-4314-9112-D299D62351D6}"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9CE4FFE-2657-47F4-863B-D1CC317C878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grpSp>
        <p:nvGrpSpPr>
          <p:cNvPr id="4" name="グループ化 6"/>
          <p:cNvGrpSpPr>
            <a:grpSpLocks/>
          </p:cNvGrpSpPr>
          <p:nvPr userDrawn="1"/>
        </p:nvGrpSpPr>
        <p:grpSpPr bwMode="auto">
          <a:xfrm>
            <a:off x="179388" y="6597650"/>
            <a:ext cx="8890000" cy="0"/>
            <a:chOff x="179512" y="6525344"/>
            <a:chExt cx="8890035" cy="0"/>
          </a:xfrm>
        </p:grpSpPr>
        <p:cxnSp>
          <p:nvCxnSpPr>
            <p:cNvPr id="5" name="直線コネクタ 8"/>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直線コネクタ 9"/>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10"/>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線コネクタ 11"/>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0"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0" y="6309673"/>
            <a:ext cx="1222612" cy="575953"/>
          </a:xfrm>
          <a:prstGeom prst="rect">
            <a:avLst/>
          </a:prstGeom>
          <a:noFill/>
          <a:ln w="9525">
            <a:noFill/>
            <a:miter lim="800000"/>
            <a:headEnd/>
            <a:tailEnd/>
          </a:ln>
        </p:spPr>
      </p:pic>
      <p:cxnSp>
        <p:nvCxnSpPr>
          <p:cNvPr id="16" name="直線コネクタ 19"/>
          <p:cNvCxnSpPr/>
          <p:nvPr userDrawn="1"/>
        </p:nvCxnSpPr>
        <p:spPr>
          <a:xfrm>
            <a:off x="496888" y="680709"/>
            <a:ext cx="8207375" cy="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2877"/>
            <a:ext cx="8229600" cy="654943"/>
          </a:xfrm>
        </p:spPr>
        <p:txBody>
          <a:bodyPr/>
          <a:lstStyle/>
          <a:p>
            <a:r>
              <a:rPr lang="ja-JP" altLang="en-US" dirty="0" smtClean="0"/>
              <a:t>マスター タイトルの書式設定</a:t>
            </a:r>
            <a:endParaRPr lang="en-US" dirty="0"/>
          </a:p>
        </p:txBody>
      </p:sp>
      <p:sp>
        <p:nvSpPr>
          <p:cNvPr id="17" name="スライド番号プレースホルダー 5"/>
          <p:cNvSpPr>
            <a:spLocks noGrp="1"/>
          </p:cNvSpPr>
          <p:nvPr>
            <p:ph type="sldNum" sz="quarter" idx="10"/>
          </p:nvPr>
        </p:nvSpPr>
        <p:spPr>
          <a:xfrm>
            <a:off x="3598863" y="6591300"/>
            <a:ext cx="1981200" cy="366713"/>
          </a:xfrm>
        </p:spPr>
        <p:txBody>
          <a:bodyPr/>
          <a:lstStyle>
            <a:lvl1pPr algn="ctr">
              <a:defRPr/>
            </a:lvl1pPr>
          </a:lstStyle>
          <a:p>
            <a:pPr>
              <a:defRPr/>
            </a:pPr>
            <a:fld id="{5C489480-8482-4FE0-A015-CFEEA03935A6}"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59D614E3-EC9C-401D-B25E-0181BD4EC2F5}"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D6BE04EA-D976-49BB-88BC-11887A034D4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23FDB0EC-3C6C-499F-B7FC-40D34E018601}"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グループ化 23"/>
          <p:cNvGrpSpPr>
            <a:grpSpLocks/>
          </p:cNvGrpSpPr>
          <p:nvPr userDrawn="1"/>
        </p:nvGrpSpPr>
        <p:grpSpPr bwMode="auto">
          <a:xfrm>
            <a:off x="179388" y="6597650"/>
            <a:ext cx="8890000" cy="0"/>
            <a:chOff x="179512" y="6525344"/>
            <a:chExt cx="8890035" cy="0"/>
          </a:xfrm>
        </p:grpSpPr>
        <p:cxnSp>
          <p:nvCxnSpPr>
            <p:cNvPr id="4"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812088" y="6237288"/>
            <a:ext cx="1317625" cy="620712"/>
          </a:xfrm>
          <a:prstGeom prst="rect">
            <a:avLst/>
          </a:prstGeom>
          <a:noFill/>
          <a:ln w="9525">
            <a:noFill/>
            <a:miter lim="800000"/>
            <a:headEnd/>
            <a:tailEnd/>
          </a:ln>
        </p:spPr>
      </p:pic>
      <p:grpSp>
        <p:nvGrpSpPr>
          <p:cNvPr id="9" name="グループ化 6"/>
          <p:cNvGrpSpPr>
            <a:grpSpLocks/>
          </p:cNvGrpSpPr>
          <p:nvPr userDrawn="1"/>
        </p:nvGrpSpPr>
        <p:grpSpPr bwMode="auto">
          <a:xfrm>
            <a:off x="519347" y="3429000"/>
            <a:ext cx="8184915" cy="166955"/>
            <a:chOff x="179512" y="6525344"/>
            <a:chExt cx="8890035" cy="0"/>
          </a:xfrm>
        </p:grpSpPr>
        <p:cxnSp>
          <p:nvCxnSpPr>
            <p:cNvPr id="10" name="直線コネクタ 8"/>
            <p:cNvCxnSpPr/>
            <p:nvPr/>
          </p:nvCxnSpPr>
          <p:spPr>
            <a:xfrm>
              <a:off x="179512" y="6525344"/>
              <a:ext cx="820882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a:xfrm>
              <a:off x="8475863" y="6525344"/>
              <a:ext cx="15222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8704203" y="6525344"/>
              <a:ext cx="15222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8917320" y="6525344"/>
              <a:ext cx="15222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755576" y="2492896"/>
            <a:ext cx="7488832" cy="914400"/>
          </a:xfrm>
        </p:spPr>
        <p:txBody>
          <a:bodyPr/>
          <a:lstStyle/>
          <a:p>
            <a:r>
              <a:rPr lang="ja-JP" altLang="en-US" smtClean="0"/>
              <a:t>マスター タイトルの書式設定</a:t>
            </a:r>
            <a:endParaRPr lang="en-US"/>
          </a:p>
        </p:txBody>
      </p:sp>
      <p:sp>
        <p:nvSpPr>
          <p:cNvPr id="14" name="スライド番号プレースホルダー 4"/>
          <p:cNvSpPr>
            <a:spLocks noGrp="1"/>
          </p:cNvSpPr>
          <p:nvPr>
            <p:ph type="sldNum" sz="quarter" idx="10"/>
          </p:nvPr>
        </p:nvSpPr>
        <p:spPr>
          <a:xfrm>
            <a:off x="4173538" y="6592888"/>
            <a:ext cx="758825" cy="365125"/>
          </a:xfrm>
        </p:spPr>
        <p:txBody>
          <a:bodyPr/>
          <a:lstStyle>
            <a:lvl1pPr algn="ctr">
              <a:defRPr smtClean="0"/>
            </a:lvl1pPr>
          </a:lstStyle>
          <a:p>
            <a:pPr>
              <a:defRPr/>
            </a:pPr>
            <a:fld id="{F52FA9F6-98CE-4D8B-9188-4B04B5C3FA61}"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777F02BF-A27D-4507-89DC-5BA8A0B91641}"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38266B34-2950-452F-9FB9-AB9EE4D1A11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234B22B5-564E-49AF-94E1-EBCE52A8446D}"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BB1E81A8-7DC8-4718-AAD2-CE30D12D26F6}"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76" r:id="rId7"/>
    <p:sldLayoutId id="2147483677" r:id="rId8"/>
    <p:sldLayoutId id="2147483678" r:id="rId9"/>
    <p:sldLayoutId id="2147483669" r:id="rId10"/>
    <p:sldLayoutId id="21474836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プレースホルダー 3"/>
          <p:cNvSpPr>
            <a:spLocks noGrp="1"/>
          </p:cNvSpPr>
          <p:nvPr>
            <p:ph type="body" idx="1"/>
          </p:nvPr>
        </p:nvSpPr>
        <p:spPr>
          <a:xfrm>
            <a:off x="3004458" y="3851564"/>
            <a:ext cx="5760692" cy="1143000"/>
          </a:xfrm>
        </p:spPr>
        <p:txBody>
          <a:bodyPr/>
          <a:lstStyle/>
          <a:p>
            <a:pPr eaLnBrk="1" hangingPunct="1"/>
            <a:endParaRPr lang="en-US" altLang="ja-JP" dirty="0" smtClean="0">
              <a:solidFill>
                <a:schemeClr val="tx1"/>
              </a:solidFill>
              <a:latin typeface="+mj-ea"/>
              <a:ea typeface="+mj-ea"/>
            </a:endParaRPr>
          </a:p>
          <a:p>
            <a:pPr eaLnBrk="1" hangingPunct="1"/>
            <a:r>
              <a:rPr lang="ja-JP" altLang="en-US" dirty="0" smtClean="0">
                <a:solidFill>
                  <a:schemeClr val="tx1"/>
                </a:solidFill>
                <a:latin typeface="+mj-ea"/>
                <a:ea typeface="+mj-ea"/>
              </a:rPr>
              <a:t>オープンデータ流通推進コンソーシアム</a:t>
            </a:r>
            <a:endParaRPr lang="en-US" altLang="ja-JP" dirty="0" smtClean="0">
              <a:solidFill>
                <a:schemeClr val="tx1"/>
              </a:solidFill>
              <a:latin typeface="+mj-ea"/>
              <a:ea typeface="+mj-ea"/>
            </a:endParaRPr>
          </a:p>
          <a:p>
            <a:pPr eaLnBrk="1" hangingPunct="1"/>
            <a:r>
              <a:rPr lang="ja-JP" altLang="en-US" dirty="0">
                <a:solidFill>
                  <a:schemeClr val="tx1"/>
                </a:solidFill>
                <a:latin typeface="+mj-ea"/>
                <a:ea typeface="+mj-ea"/>
              </a:rPr>
              <a:t>事務局</a:t>
            </a:r>
            <a:endParaRPr lang="en-US" altLang="ja-JP" dirty="0">
              <a:solidFill>
                <a:schemeClr val="tx1"/>
              </a:solidFill>
              <a:latin typeface="+mj-ea"/>
              <a:ea typeface="+mj-ea"/>
            </a:endParaRPr>
          </a:p>
        </p:txBody>
      </p:sp>
      <p:sp>
        <p:nvSpPr>
          <p:cNvPr id="5" name="タイトル 1"/>
          <p:cNvSpPr txBox="1">
            <a:spLocks/>
          </p:cNvSpPr>
          <p:nvPr/>
        </p:nvSpPr>
        <p:spPr bwMode="auto">
          <a:xfrm>
            <a:off x="2945205" y="1828800"/>
            <a:ext cx="5795033" cy="1398213"/>
          </a:xfrm>
          <a:prstGeom prst="rect">
            <a:avLst/>
          </a:prstGeom>
          <a:noFill/>
          <a:ln w="9525">
            <a:noFill/>
            <a:miter lim="800000"/>
            <a:headEnd/>
            <a:tailEnd/>
          </a:ln>
        </p:spPr>
        <p:txBody>
          <a:bodyPr anchor="ct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r>
              <a:rPr lang="ja-JP" altLang="en-US" sz="2800" dirty="0" smtClean="0">
                <a:latin typeface="+mj-ea"/>
              </a:rPr>
              <a:t>勝手表彰 表彰者一覧</a:t>
            </a:r>
            <a:endParaRPr lang="en-US" altLang="ja-JP" sz="2800" dirty="0" smtClean="0">
              <a:latin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latin typeface="+mj-ea"/>
              </a:rPr>
              <a:t>１</a:t>
            </a:r>
            <a:r>
              <a:rPr kumimoji="1" lang="ja-JP" altLang="en-US" sz="2000" dirty="0" smtClean="0">
                <a:latin typeface="+mj-ea"/>
              </a:rPr>
              <a:t>．審査結果</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1</a:t>
            </a:fld>
            <a:endParaRPr lang="ja-JP" altLang="en-US" dirty="0"/>
          </a:p>
        </p:txBody>
      </p:sp>
      <p:sp>
        <p:nvSpPr>
          <p:cNvPr id="6" name="テキスト ボックス 5"/>
          <p:cNvSpPr txBox="1"/>
          <p:nvPr/>
        </p:nvSpPr>
        <p:spPr>
          <a:xfrm>
            <a:off x="510362" y="765546"/>
            <a:ext cx="8176438" cy="307777"/>
          </a:xfrm>
          <a:prstGeom prst="rect">
            <a:avLst/>
          </a:prstGeom>
          <a:noFill/>
        </p:spPr>
        <p:txBody>
          <a:bodyPr wrap="square" rtlCol="0">
            <a:spAutoFit/>
          </a:bodyPr>
          <a:lstStyle/>
          <a:p>
            <a:pPr marL="180975" indent="-180975"/>
            <a:r>
              <a:rPr lang="ja-JP" altLang="en-US" sz="1400" dirty="0" smtClean="0"/>
              <a:t>審査結果は以下のとおり。</a:t>
            </a:r>
            <a:endParaRPr lang="en-US" altLang="ja-JP" sz="1400" dirty="0" smtClean="0"/>
          </a:p>
        </p:txBody>
      </p:sp>
      <p:graphicFrame>
        <p:nvGraphicFramePr>
          <p:cNvPr id="9" name="表 8"/>
          <p:cNvGraphicFramePr>
            <a:graphicFrameLocks noGrp="1"/>
          </p:cNvGraphicFramePr>
          <p:nvPr>
            <p:extLst>
              <p:ext uri="{D42A27DB-BD31-4B8C-83A1-F6EECF244321}">
                <p14:modId xmlns:p14="http://schemas.microsoft.com/office/powerpoint/2010/main" val="52059554"/>
              </p:ext>
            </p:extLst>
          </p:nvPr>
        </p:nvGraphicFramePr>
        <p:xfrm>
          <a:off x="510362" y="1105222"/>
          <a:ext cx="8144907" cy="4713193"/>
        </p:xfrm>
        <a:graphic>
          <a:graphicData uri="http://schemas.openxmlformats.org/drawingml/2006/table">
            <a:tbl>
              <a:tblPr firstCol="1" bandRow="1">
                <a:tableStyleId>{5940675A-B579-460E-94D1-54222C63F5DA}</a:tableStyleId>
              </a:tblPr>
              <a:tblGrid>
                <a:gridCol w="263361"/>
                <a:gridCol w="1688123"/>
                <a:gridCol w="3145134"/>
                <a:gridCol w="3048289"/>
              </a:tblGrid>
              <a:tr h="312502">
                <a:tc gridSpan="2">
                  <a:txBody>
                    <a:bodyPr/>
                    <a:lstStyle/>
                    <a:p>
                      <a:pPr algn="ctr"/>
                      <a:r>
                        <a:rPr kumimoji="1" lang="ja-JP" altLang="en-US" sz="12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solidFill>
                      <a:schemeClr val="accent1"/>
                    </a:solidFill>
                  </a:tcPr>
                </a:tc>
                <a:tc hMerge="1">
                  <a:txBody>
                    <a:bodyPr/>
                    <a:lstStyle/>
                    <a:p>
                      <a:endParaRPr kumimoji="1" lang="ja-JP" altLang="en-US"/>
                    </a:p>
                  </a:txBody>
                  <a:tcPr/>
                </a:tc>
                <a:tc>
                  <a:txBody>
                    <a:bodyPr/>
                    <a:lstStyle/>
                    <a:p>
                      <a:pPr algn="ctr"/>
                      <a:r>
                        <a:rPr kumimoji="1" lang="ja-JP" altLang="en-US" sz="1200" b="1" baseline="0" dirty="0" smtClean="0">
                          <a:solidFill>
                            <a:schemeClr val="bg1"/>
                          </a:solidFill>
                          <a:latin typeface="Arial" panose="020B0604020202020204" pitchFamily="34" charset="0"/>
                          <a:ea typeface="ＭＳ Ｐゴシック" panose="020B0600070205080204" pitchFamily="50" charset="-128"/>
                        </a:rPr>
                        <a:t>作品・イベント名</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solidFill>
                      <a:schemeClr val="accent1"/>
                    </a:solidFill>
                  </a:tcPr>
                </a:tc>
                <a:tc>
                  <a:txBody>
                    <a:bodyPr/>
                    <a:lstStyle/>
                    <a:p>
                      <a:pPr algn="ctr"/>
                      <a:r>
                        <a:rPr kumimoji="1" lang="ja-JP" altLang="en-US" sz="1200" b="1" baseline="0" dirty="0" smtClean="0">
                          <a:solidFill>
                            <a:schemeClr val="bg1"/>
                          </a:solidFill>
                          <a:latin typeface="Arial" panose="020B0604020202020204" pitchFamily="34" charset="0"/>
                          <a:ea typeface="ＭＳ Ｐゴシック" panose="020B0600070205080204" pitchFamily="50" charset="-128"/>
                        </a:rPr>
                        <a:t>製作・実施主体</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solidFill>
                      <a:schemeClr val="accent1"/>
                    </a:solidFill>
                  </a:tcPr>
                </a:tc>
              </a:tr>
              <a:tr h="341944">
                <a:tc gridSpan="2">
                  <a:txBody>
                    <a:bodyPr/>
                    <a:lstStyle/>
                    <a:p>
                      <a:r>
                        <a:rPr kumimoji="1" lang="ja-JP" altLang="en-US" sz="1200" baseline="0" dirty="0" smtClean="0"/>
                        <a:t>最優秀賞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baseline="0" dirty="0" smtClean="0"/>
                        <a:t>インターナショナルオープンデータデイ</a:t>
                      </a:r>
                      <a:r>
                        <a:rPr kumimoji="1" lang="en-US" altLang="ja-JP" sz="1200" baseline="0" dirty="0" smtClean="0"/>
                        <a:t>2014</a:t>
                      </a:r>
                      <a:endParaRPr kumimoji="1" lang="ja-JP" altLang="en-US" sz="1200" baseline="0" dirty="0">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tcPr>
                </a:tc>
                <a:tc>
                  <a:txBody>
                    <a:bodyPr/>
                    <a:lstStyle/>
                    <a:p>
                      <a:r>
                        <a:rPr kumimoji="1" lang="en-US" altLang="ja-JP" sz="1200" baseline="0" dirty="0" smtClean="0">
                          <a:latin typeface="Arial" panose="020B0604020202020204" pitchFamily="34" charset="0"/>
                          <a:ea typeface="ＭＳ Ｐゴシック" panose="020B0600070205080204" pitchFamily="50" charset="-128"/>
                        </a:rPr>
                        <a:t>OKFJ</a:t>
                      </a:r>
                      <a:r>
                        <a:rPr kumimoji="1" lang="ja-JP" altLang="en-US" sz="1200" baseline="0" dirty="0" smtClean="0">
                          <a:latin typeface="Arial" panose="020B0604020202020204" pitchFamily="34" charset="0"/>
                          <a:ea typeface="ＭＳ Ｐゴシック" panose="020B0600070205080204" pitchFamily="50" charset="-128"/>
                        </a:rPr>
                        <a:t>および全国の開催地域</a:t>
                      </a:r>
                      <a:endParaRPr kumimoji="1" lang="ja-JP" altLang="en-US" sz="1200" baseline="0" dirty="0">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tcPr>
                </a:tc>
              </a:tr>
              <a:tr h="341944">
                <a:tc gridSpan="2">
                  <a:txBody>
                    <a:bodyPr/>
                    <a:lstStyle/>
                    <a:p>
                      <a:r>
                        <a:rPr kumimoji="1" lang="ja-JP" altLang="en-US" sz="1200" baseline="0" dirty="0" smtClean="0"/>
                        <a:t>優秀賞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baseline="0" dirty="0" smtClean="0"/>
                        <a:t>データカタログサイト試行版</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日本政府（内閣官房 </a:t>
                      </a:r>
                      <a:r>
                        <a:rPr kumimoji="1" lang="en-US" altLang="ja-JP" sz="1200" baseline="0" dirty="0" smtClean="0">
                          <a:latin typeface="Arial" panose="020B0604020202020204" pitchFamily="34" charset="0"/>
                          <a:ea typeface="ＭＳ Ｐゴシック" panose="020B0600070205080204" pitchFamily="50" charset="-128"/>
                        </a:rPr>
                        <a:t>IT</a:t>
                      </a:r>
                      <a:r>
                        <a:rPr kumimoji="1" lang="ja-JP" altLang="en-US" sz="1200" baseline="0" dirty="0" smtClean="0">
                          <a:latin typeface="Arial" panose="020B0604020202020204" pitchFamily="34" charset="0"/>
                          <a:ea typeface="ＭＳ Ｐゴシック" panose="020B0600070205080204" pitchFamily="50" charset="-128"/>
                        </a:rPr>
                        <a:t>総合戦略室）</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41944">
                <a:tc gridSpan="2">
                  <a:txBody>
                    <a:bodyPr/>
                    <a:lstStyle/>
                    <a:p>
                      <a:r>
                        <a:rPr kumimoji="1" lang="ja-JP" altLang="en-US" sz="1200" baseline="0" dirty="0" smtClean="0"/>
                        <a:t>優秀賞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t>5374</a:t>
                      </a:r>
                      <a:r>
                        <a:rPr kumimoji="1" lang="ja-JP" altLang="en-US" sz="1200" baseline="0" dirty="0" smtClean="0"/>
                        <a:t>（ゴミナシ）</a:t>
                      </a:r>
                      <a:endParaRPr kumimoji="1" lang="ja-JP" altLang="en-US" sz="1200" baseline="0" dirty="0" smtClean="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Arial" panose="020B0604020202020204" pitchFamily="34" charset="0"/>
                          <a:ea typeface="ＭＳ Ｐゴシック" panose="020B0600070205080204" pitchFamily="50" charset="-128"/>
                        </a:rPr>
                        <a:t>一般社団法人コード・フォー・カナザワ</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41944">
                <a:tc gridSpan="2">
                  <a:txBody>
                    <a:bodyPr/>
                    <a:lstStyle/>
                    <a:p>
                      <a:r>
                        <a:rPr kumimoji="1" lang="ja-JP" altLang="en-US" sz="1200" baseline="0" dirty="0" smtClean="0"/>
                        <a:t>優秀賞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noFill/>
                  </a:tcPr>
                </a:tc>
                <a:tc hMerge="1">
                  <a:txBody>
                    <a:bodyPr/>
                    <a:lstStyle/>
                    <a:p>
                      <a:endParaRPr kumimoji="1" lang="ja-JP" altLang="en-US"/>
                    </a:p>
                  </a:txBody>
                  <a:tcPr/>
                </a:tc>
                <a:tc>
                  <a:txBody>
                    <a:bodyPr/>
                    <a:lstStyle/>
                    <a:p>
                      <a:r>
                        <a:rPr kumimoji="1" lang="ja-JP" altLang="en-US" sz="1200" baseline="0" dirty="0" smtClean="0"/>
                        <a:t>富岳</a:t>
                      </a:r>
                      <a:r>
                        <a:rPr kumimoji="1" lang="en-US" altLang="ja-JP" sz="1200" baseline="0" dirty="0" smtClean="0"/>
                        <a:t>3776</a:t>
                      </a:r>
                      <a:r>
                        <a:rPr kumimoji="1" lang="ja-JP" altLang="en-US" sz="1200" baseline="0" dirty="0" smtClean="0"/>
                        <a:t>景</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静岡県と山梨県</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tcPr>
                </a:tc>
              </a:tr>
              <a:tr h="224777">
                <a:tc gridSpan="2">
                  <a:txBody>
                    <a:bodyPr/>
                    <a:lstStyle/>
                    <a:p>
                      <a:r>
                        <a:rPr kumimoji="1" lang="ja-JP" altLang="en-US" sz="1200" b="0" baseline="0" dirty="0" smtClean="0">
                          <a:solidFill>
                            <a:schemeClr val="tx1"/>
                          </a:solidFill>
                          <a:latin typeface="Arial" panose="020B0604020202020204" pitchFamily="34" charset="0"/>
                          <a:ea typeface="ＭＳ Ｐゴシック" panose="020B0600070205080204" pitchFamily="50" charset="-128"/>
                        </a:rPr>
                        <a:t>スポンサー賞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B w="12700" cmpd="sng">
                      <a:noFill/>
                    </a:lnB>
                  </a:tcPr>
                </a:tc>
                <a:tc hMerge="1">
                  <a:txBody>
                    <a:bodyPr/>
                    <a:lstStyle/>
                    <a:p>
                      <a:endParaRPr kumimoji="1" lang="ja-JP" altLang="en-US" sz="1800" b="1" baseline="0" dirty="0">
                        <a:solidFill>
                          <a:schemeClr val="bg1"/>
                        </a:solidFill>
                        <a:latin typeface="Arial" panose="020B0604020202020204" pitchFamily="34" charset="0"/>
                        <a:ea typeface="ＭＳ Ｐゴシック" panose="020B0600070205080204" pitchFamily="50" charset="-128"/>
                      </a:endParaRPr>
                    </a:p>
                  </a:txBody>
                  <a:tcPr anchor="ctr"/>
                </a:tc>
                <a:tc>
                  <a:txBody>
                    <a:bodyPr/>
                    <a:lstStyle/>
                    <a:p>
                      <a:endParaRPr kumimoji="1" lang="ja-JP" altLang="en-US" sz="1200" baseline="0" dirty="0">
                        <a:latin typeface="Arial" panose="020B0604020202020204" pitchFamily="34" charset="0"/>
                        <a:ea typeface="ＭＳ Ｐゴシック" panose="020B0600070205080204" pitchFamily="50" charset="-128"/>
                      </a:endParaRPr>
                    </a:p>
                  </a:txBody>
                  <a:tcPr anchor="ctr"/>
                </a:tc>
                <a:tc>
                  <a:txBody>
                    <a:bodyPr/>
                    <a:lstStyle/>
                    <a:p>
                      <a:endParaRPr kumimoji="1" lang="ja-JP" altLang="en-US" sz="1200" baseline="0" dirty="0">
                        <a:latin typeface="Arial" panose="020B0604020202020204" pitchFamily="34" charset="0"/>
                        <a:ea typeface="ＭＳ Ｐゴシック" panose="020B0600070205080204" pitchFamily="50" charset="-128"/>
                      </a:endParaRPr>
                    </a:p>
                  </a:txBody>
                  <a:tcPr anchor="ctr"/>
                </a:tc>
              </a:tr>
              <a:tr h="368839">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tcPr>
                </a:tc>
                <a:tc>
                  <a:txBody>
                    <a:bodyPr/>
                    <a:lstStyle/>
                    <a:p>
                      <a:r>
                        <a:rPr kumimoji="1" lang="ja-JP" altLang="en-US" sz="1200" baseline="0" dirty="0" smtClean="0"/>
                        <a:t>インディゴ賞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tcPr>
                </a:tc>
                <a:tc>
                  <a:txBody>
                    <a:bodyPr/>
                    <a:lstStyle/>
                    <a:p>
                      <a:r>
                        <a:rPr kumimoji="1" lang="ja-JP" altLang="en-US" sz="1200" baseline="0" dirty="0" smtClean="0"/>
                        <a:t>自分で計算してみる日本の予算</a:t>
                      </a:r>
                      <a:r>
                        <a:rPr kumimoji="1" lang="en-US" altLang="ja-JP" sz="1200" baseline="0" dirty="0" smtClean="0"/>
                        <a:t>2013</a:t>
                      </a:r>
                      <a:endParaRPr kumimoji="1" lang="ja-JP" altLang="en-US" sz="1200" baseline="0" dirty="0">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tcPr>
                </a:tc>
                <a:tc>
                  <a:txBody>
                    <a:bodyPr/>
                    <a:lstStyle/>
                    <a:p>
                      <a:r>
                        <a:rPr kumimoji="1" lang="en-US" altLang="ja-JP" sz="1200" baseline="0" dirty="0" smtClean="0">
                          <a:latin typeface="Arial" panose="020B0604020202020204" pitchFamily="34" charset="0"/>
                          <a:ea typeface="ＭＳ Ｐゴシック" panose="020B0600070205080204" pitchFamily="50" charset="-128"/>
                        </a:rPr>
                        <a:t>think tonight Inc.</a:t>
                      </a:r>
                      <a:endParaRPr kumimoji="1" lang="ja-JP" altLang="en-US" sz="1200" baseline="0" dirty="0">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tcPr>
                </a:tc>
              </a:tr>
              <a:tr h="368839">
                <a:tc>
                  <a:txBody>
                    <a:bodyPr/>
                    <a:lstStyle/>
                    <a:p>
                      <a:endParaRPr kumimoji="1" lang="en-US" altLang="ja-JP" sz="1200" b="1" baseline="0" dirty="0" smtClean="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tcPr>
                </a:tc>
                <a:tc>
                  <a:txBody>
                    <a:bodyPr/>
                    <a:lstStyle/>
                    <a:p>
                      <a:r>
                        <a:rPr kumimoji="1" lang="en-US" altLang="ja-JP" sz="1200" baseline="0" dirty="0" smtClean="0"/>
                        <a:t>OKFJ</a:t>
                      </a:r>
                      <a:r>
                        <a:rPr kumimoji="1" lang="ja-JP" altLang="en-US" sz="1200" baseline="0" dirty="0" smtClean="0"/>
                        <a:t>賞</a:t>
                      </a:r>
                      <a:endParaRPr kumimoji="1" lang="en-US" altLang="ja-JP" sz="1200" b="1" baseline="0" dirty="0" smtClean="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t>5374</a:t>
                      </a:r>
                      <a:r>
                        <a:rPr kumimoji="1" lang="ja-JP" altLang="en-US" sz="1200" baseline="0" dirty="0" smtClean="0"/>
                        <a:t>（ゴミナシ）</a:t>
                      </a:r>
                      <a:endParaRPr kumimoji="1" lang="ja-JP" altLang="en-US" sz="1200" baseline="0" dirty="0" smtClean="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Arial" panose="020B0604020202020204" pitchFamily="34" charset="0"/>
                          <a:ea typeface="ＭＳ Ｐゴシック" panose="020B0600070205080204" pitchFamily="50" charset="-128"/>
                        </a:rPr>
                        <a:t>一般社団法人コード・フォー・カナザワ</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8839">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tcPr>
                </a:tc>
                <a:tc>
                  <a:txBody>
                    <a:bodyPr/>
                    <a:lstStyle/>
                    <a:p>
                      <a:r>
                        <a:rPr kumimoji="1" lang="ja-JP" altLang="en-US" sz="1200" baseline="0" dirty="0" smtClean="0"/>
                        <a:t>国際大学</a:t>
                      </a:r>
                      <a:r>
                        <a:rPr kumimoji="1" lang="en-US" altLang="ja-JP" sz="1200" baseline="0" dirty="0" smtClean="0"/>
                        <a:t>GLOCOM</a:t>
                      </a:r>
                      <a:r>
                        <a:rPr kumimoji="1" lang="ja-JP" altLang="en-US" sz="1200" baseline="0" dirty="0" smtClean="0"/>
                        <a:t>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1200" baseline="0" dirty="0" smtClean="0"/>
                        <a:t>LinkData.org</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zh-TW" altLang="en-US" sz="1200" baseline="0" dirty="0" smtClean="0">
                          <a:solidFill>
                            <a:schemeClr val="tx1"/>
                          </a:solidFill>
                          <a:latin typeface="Arial" panose="020B0604020202020204" pitchFamily="34" charset="0"/>
                          <a:ea typeface="ＭＳ Ｐゴシック" panose="020B0600070205080204" pitchFamily="50" charset="-128"/>
                        </a:rPr>
                        <a:t>理研豊田研究室</a:t>
                      </a:r>
                      <a:endParaRPr kumimoji="1" lang="ja-JP" altLang="en-US" sz="120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8839">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tcPr>
                </a:tc>
                <a:tc>
                  <a:txBody>
                    <a:bodyPr/>
                    <a:lstStyle/>
                    <a:p>
                      <a:r>
                        <a:rPr kumimoji="1" lang="en-US" altLang="ja-JP" sz="1200" baseline="0" dirty="0" smtClean="0"/>
                        <a:t>jig.jp</a:t>
                      </a:r>
                      <a:r>
                        <a:rPr kumimoji="1" lang="ja-JP" altLang="en-US" sz="1200" baseline="0" dirty="0" smtClean="0"/>
                        <a:t>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1200" baseline="0" dirty="0" smtClean="0"/>
                        <a:t>Code for KOSEN </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1200" baseline="0" dirty="0" smtClean="0">
                          <a:latin typeface="Arial" panose="020B0604020202020204" pitchFamily="34" charset="0"/>
                          <a:ea typeface="ＭＳ Ｐゴシック" panose="020B0600070205080204" pitchFamily="50" charset="-128"/>
                        </a:rPr>
                        <a:t>Code for KOSEN</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8839">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tcPr>
                </a:tc>
                <a:tc>
                  <a:txBody>
                    <a:bodyPr/>
                    <a:lstStyle/>
                    <a:p>
                      <a:r>
                        <a:rPr kumimoji="1" lang="ja-JP" altLang="en-US" sz="1200" baseline="0" dirty="0" smtClean="0"/>
                        <a:t>トーマツ賞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aseline="0" dirty="0" smtClean="0"/>
                        <a:t>アグリノート</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ウォーターセル株式会社 </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5720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tcPr>
                </a:tc>
                <a:tc>
                  <a:txBody>
                    <a:bodyPr/>
                    <a:lstStyle/>
                    <a:p>
                      <a:r>
                        <a:rPr kumimoji="1" lang="ja-JP" altLang="en-US" sz="1200" baseline="0" dirty="0" smtClean="0"/>
                        <a:t>日本</a:t>
                      </a:r>
                      <a:r>
                        <a:rPr kumimoji="1" lang="en-US" altLang="ja-JP" sz="1200" baseline="0" dirty="0" smtClean="0"/>
                        <a:t>IBM</a:t>
                      </a:r>
                      <a:r>
                        <a:rPr kumimoji="1" lang="ja-JP" altLang="en-US" sz="1200" baseline="0" dirty="0" smtClean="0"/>
                        <a:t>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aseline="0" dirty="0" smtClean="0"/>
                        <a:t>ちばレポ</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ちば市民協働レポート実証実験運営事務局</a:t>
                      </a:r>
                    </a:p>
                    <a:p>
                      <a:r>
                        <a:rPr kumimoji="1" lang="ja-JP" altLang="en-US" sz="1200" baseline="0" dirty="0" smtClean="0">
                          <a:latin typeface="Arial" panose="020B0604020202020204" pitchFamily="34" charset="0"/>
                          <a:ea typeface="ＭＳ Ｐゴシック" panose="020B0600070205080204" pitchFamily="50" charset="-128"/>
                        </a:rPr>
                        <a:t>千葉市広聴課</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5720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tcPr>
                </a:tc>
                <a:tc>
                  <a:txBody>
                    <a:bodyPr/>
                    <a:lstStyle/>
                    <a:p>
                      <a:r>
                        <a:rPr kumimoji="1" lang="ja-JP" altLang="en-US" sz="1200" baseline="0" dirty="0" smtClean="0"/>
                        <a:t>日本マイクロソフト賞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tcPr>
                </a:tc>
                <a:tc>
                  <a:txBody>
                    <a:bodyPr/>
                    <a:lstStyle/>
                    <a:p>
                      <a:r>
                        <a:rPr kumimoji="1" lang="en-US" altLang="ja-JP" sz="1200" baseline="0" dirty="0" smtClean="0"/>
                        <a:t>Fukuoka Facts</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tcPr>
                </a:tc>
                <a:tc>
                  <a:txBody>
                    <a:bodyPr/>
                    <a:lstStyle/>
                    <a:p>
                      <a:r>
                        <a:rPr kumimoji="1" lang="zh-TW" altLang="en-US" sz="1200" baseline="0" dirty="0" smtClean="0">
                          <a:latin typeface="Arial" panose="020B0604020202020204" pitchFamily="34" charset="0"/>
                          <a:ea typeface="ＭＳ Ｐゴシック" panose="020B0600070205080204" pitchFamily="50" charset="-128"/>
                        </a:rPr>
                        <a:t>福岡市</a:t>
                      </a:r>
                      <a:r>
                        <a:rPr kumimoji="1" lang="en-US" altLang="zh-TW" sz="1200" baseline="0" dirty="0" smtClean="0">
                          <a:latin typeface="Arial" panose="020B0604020202020204" pitchFamily="34" charset="0"/>
                          <a:ea typeface="ＭＳ Ｐゴシック" panose="020B0600070205080204" pitchFamily="50" charset="-128"/>
                        </a:rPr>
                        <a:t>(</a:t>
                      </a:r>
                      <a:r>
                        <a:rPr kumimoji="1" lang="zh-TW" altLang="en-US" sz="1200" baseline="0" dirty="0" smtClean="0">
                          <a:latin typeface="Arial" panose="020B0604020202020204" pitchFamily="34" charset="0"/>
                          <a:ea typeface="ＭＳ Ｐゴシック" panose="020B0600070205080204" pitchFamily="50" charset="-128"/>
                        </a:rPr>
                        <a:t>市長室 広報戦略室 広報戦略課</a:t>
                      </a:r>
                      <a:r>
                        <a:rPr kumimoji="1" lang="en-US" altLang="zh-TW" sz="1200" baseline="0" dirty="0" smtClean="0">
                          <a:latin typeface="Arial" panose="020B0604020202020204" pitchFamily="34" charset="0"/>
                          <a:ea typeface="ＭＳ Ｐゴシック" panose="020B0600070205080204" pitchFamily="50" charset="-128"/>
                        </a:rPr>
                        <a:t>)</a:t>
                      </a:r>
                    </a:p>
                    <a:p>
                      <a:r>
                        <a:rPr kumimoji="1" lang="zh-TW" altLang="en-US" sz="1200" baseline="0" dirty="0" smtClean="0">
                          <a:latin typeface="Arial" panose="020B0604020202020204" pitchFamily="34" charset="0"/>
                          <a:ea typeface="ＭＳ Ｐゴシック" panose="020B0600070205080204" pitchFamily="50" charset="-128"/>
                        </a:rPr>
                        <a:t>製作：</a:t>
                      </a:r>
                      <a:r>
                        <a:rPr kumimoji="1" lang="en-US" altLang="zh-TW" sz="1200" baseline="0" dirty="0" smtClean="0">
                          <a:latin typeface="Arial" panose="020B0604020202020204" pitchFamily="34" charset="0"/>
                          <a:ea typeface="ＭＳ Ｐゴシック" panose="020B0600070205080204" pitchFamily="50" charset="-128"/>
                        </a:rPr>
                        <a:t>COUPS Inc.</a:t>
                      </a:r>
                      <a:r>
                        <a:rPr kumimoji="1" lang="zh-TW" altLang="en-US" sz="1200" baseline="0" dirty="0" smtClean="0">
                          <a:latin typeface="Arial" panose="020B0604020202020204" pitchFamily="34" charset="0"/>
                          <a:ea typeface="ＭＳ Ｐゴシック" panose="020B0600070205080204" pitchFamily="50" charset="-128"/>
                        </a:rPr>
                        <a:t>　</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72985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２．受賞作品・イベントの概要①</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2</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460688519"/>
              </p:ext>
            </p:extLst>
          </p:nvPr>
        </p:nvGraphicFramePr>
        <p:xfrm>
          <a:off x="552899" y="833475"/>
          <a:ext cx="8102009" cy="5801596"/>
        </p:xfrm>
        <a:graphic>
          <a:graphicData uri="http://schemas.openxmlformats.org/drawingml/2006/table">
            <a:tbl>
              <a:tblPr firstRow="1" bandRow="1">
                <a:tableStyleId>{5940675A-B579-460E-94D1-54222C63F5DA}</a:tableStyleId>
              </a:tblPr>
              <a:tblGrid>
                <a:gridCol w="680484"/>
                <a:gridCol w="3575704"/>
                <a:gridCol w="3845821"/>
              </a:tblGrid>
              <a:tr h="293576">
                <a:tc>
                  <a:txBody>
                    <a:bodyPr/>
                    <a:lstStyle/>
                    <a:p>
                      <a:pPr algn="ct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最優秀賞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優秀賞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イベント</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インターナショナルオープンデータデイ</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2014</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データカタログサイト試行版</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OKFJ</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および全国の開催地域</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日本政府（内閣官房 </a:t>
                      </a:r>
                      <a:r>
                        <a:rPr lang="en-US" altLang="ja-JP" sz="1100" b="1" kern="100" baseline="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IT</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総合戦略室）</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4060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月</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22</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日に世界中の都市で、オープンデータイベントを開催。</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年は昨年の</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4</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倍の</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32</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都市が参加</a:t>
                      </a: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した</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12</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月</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20</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日にスタート。</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1</a:t>
                      </a:r>
                      <a:r>
                        <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万件近いデータセットのメタデータを公開。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9219">
                <a:tc>
                  <a:txBody>
                    <a:bodyPr/>
                    <a:lstStyle/>
                    <a:p>
                      <a:r>
                        <a:rPr kumimoji="1" lang="ja-JP" altLang="en-US" sz="1100" b="1" dirty="0" smtClean="0"/>
                        <a:t>講評</a:t>
                      </a:r>
                      <a:endParaRPr kumimoji="1" lang="ja-JP" altLang="en-US" sz="1100" b="1"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オープンデータの普及にとって、開催地域の数、参加者の総数、世界の中でのプレゼンスの向上、いずれをとっても文句がない実績となった、</a:t>
                      </a:r>
                      <a:r>
                        <a:rPr kumimoji="1" lang="en-US" altLang="ja-JP" sz="1100" dirty="0" smtClean="0"/>
                        <a:t>OKFJ</a:t>
                      </a:r>
                      <a:r>
                        <a:rPr kumimoji="1" lang="ja-JP" altLang="en-US" sz="1100" dirty="0" smtClean="0"/>
                        <a:t>のみならず、全国の開催地域の主体を評価したい</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今年度のオープンデータの動きを象徴するサイトであると同時に、個々の自治体の活動全体を代表して選定したい。</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344" y="2302114"/>
            <a:ext cx="2735590" cy="322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3550504" y="5611647"/>
            <a:ext cx="1261884" cy="230832"/>
          </a:xfrm>
          <a:prstGeom prst="rect">
            <a:avLst/>
          </a:prstGeom>
        </p:spPr>
        <p:txBody>
          <a:bodyPr wrap="none">
            <a:spAutoFit/>
          </a:bodyPr>
          <a:lstStyle/>
          <a:p>
            <a:pPr algn="ctr"/>
            <a:r>
              <a:rPr lang="en-US" altLang="ja-JP" sz="900" dirty="0"/>
              <a:t>http://odhd14.okfn.jp/</a:t>
            </a:r>
            <a:endParaRPr lang="ja-JP" altLang="en-US" sz="900" dirty="0"/>
          </a:p>
        </p:txBody>
      </p:sp>
      <p:sp>
        <p:nvSpPr>
          <p:cNvPr id="8" name="正方形/長方形 7"/>
          <p:cNvSpPr/>
          <p:nvPr/>
        </p:nvSpPr>
        <p:spPr>
          <a:xfrm>
            <a:off x="7343149" y="5637204"/>
            <a:ext cx="1293944" cy="230832"/>
          </a:xfrm>
          <a:prstGeom prst="rect">
            <a:avLst/>
          </a:prstGeom>
        </p:spPr>
        <p:txBody>
          <a:bodyPr wrap="none">
            <a:spAutoFit/>
          </a:bodyPr>
          <a:lstStyle/>
          <a:p>
            <a:pPr algn="ctr"/>
            <a:r>
              <a:rPr lang="en-US" altLang="ja-JP" sz="900" dirty="0"/>
              <a:t>http://www.data.go.jp/</a:t>
            </a:r>
            <a:endParaRPr lang="ja-JP" altLang="en-US" sz="900" dirty="0"/>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06" t="10518" r="6803" b="1533"/>
          <a:stretch/>
        </p:blipFill>
        <p:spPr bwMode="auto">
          <a:xfrm>
            <a:off x="5387681" y="2248266"/>
            <a:ext cx="2872508" cy="337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4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２．受賞作品・イベントの概要②</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3</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166296718"/>
              </p:ext>
            </p:extLst>
          </p:nvPr>
        </p:nvGraphicFramePr>
        <p:xfrm>
          <a:off x="552899" y="833475"/>
          <a:ext cx="8102009" cy="5955861"/>
        </p:xfrm>
        <a:graphic>
          <a:graphicData uri="http://schemas.openxmlformats.org/drawingml/2006/table">
            <a:tbl>
              <a:tblPr firstRow="1" bandRow="1">
                <a:tableStyleId>{5940675A-B579-460E-94D1-54222C63F5DA}</a:tableStyleId>
              </a:tblPr>
              <a:tblGrid>
                <a:gridCol w="680484"/>
                <a:gridCol w="3575704"/>
                <a:gridCol w="3845821"/>
              </a:tblGrid>
              <a:tr h="293576">
                <a:tc>
                  <a:txBody>
                    <a:bodyPr/>
                    <a:lstStyle/>
                    <a:p>
                      <a:pPr algn="ct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優秀賞</a:t>
                      </a:r>
                      <a:r>
                        <a:rPr kumimoji="1" lang="en-US" altLang="ja-JP" sz="1100" b="1" dirty="0" smtClean="0">
                          <a:solidFill>
                            <a:schemeClr val="bg1"/>
                          </a:solidFill>
                        </a:rPr>
                        <a:t>/OKFJ</a:t>
                      </a: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優秀賞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イベント</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5374</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（ゴミナシ）</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富岳</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3776</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景</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一般社団法人コード・フォー・カナザワ</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静岡県と山梨県</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711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Code for Kanazawa</a:t>
                      </a: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から生まれたアプリ。いつ、どのゴミが収集されているか、また、分別区分ごとに捨てることのできる品目がわかるようになっている。</a:t>
                      </a:r>
                      <a:endPar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富士山を含めた風景写真を全国から集め、オープンデータとして提供するウェブサイト「富岳</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3776</a:t>
                      </a: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景」を公開。</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9219">
                <a:tc>
                  <a:txBody>
                    <a:bodyPr/>
                    <a:lstStyle/>
                    <a:p>
                      <a:r>
                        <a:rPr kumimoji="1" lang="ja-JP" altLang="en-US" sz="1100" b="1" dirty="0" smtClean="0"/>
                        <a:t>講評</a:t>
                      </a:r>
                      <a:endParaRPr kumimoji="1" lang="ja-JP" altLang="en-US" sz="1100" b="1"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（優秀賞）急速に各地へ広まっていることと、シビックテックの活動から生まれた国産のアプリであること、シンプルで優れたデザインであることを特に高く評価します。</a:t>
                      </a:r>
                      <a:endParaRPr kumimoji="1" lang="en-US" altLang="ja-JP" sz="1100" dirty="0" smtClean="0"/>
                    </a:p>
                    <a:p>
                      <a:r>
                        <a:rPr kumimoji="1" lang="ja-JP" altLang="en-US" sz="1100" dirty="0" smtClean="0"/>
                        <a:t>（</a:t>
                      </a:r>
                      <a:r>
                        <a:rPr kumimoji="1" lang="en-US" altLang="ja-JP" sz="1100" dirty="0" smtClean="0"/>
                        <a:t>OKFJ</a:t>
                      </a:r>
                      <a:r>
                        <a:rPr kumimoji="1" lang="ja-JP" altLang="en-US" sz="1100" dirty="0" smtClean="0"/>
                        <a:t>賞）すぐに実使用できる「即戦力」である点と、</a:t>
                      </a:r>
                      <a:r>
                        <a:rPr kumimoji="1" lang="en-US" altLang="ja-JP" sz="1100" dirty="0" smtClean="0"/>
                        <a:t>OKFJ</a:t>
                      </a:r>
                      <a:r>
                        <a:rPr kumimoji="1" lang="ja-JP" altLang="en-US" sz="1100" dirty="0" smtClean="0"/>
                        <a:t>のネットワークを活用し「海外に紹介したい」と思われるという点を基準に選定し、もっともその基準に合致するものとして選ばせていただきました。</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富士山という魅力的な資源を最大限に活用し、個人が投稿したデータをオープンデータとして扱う点を評価。静岡、山梨両県が連携して取り組んでいることや、大雪の際に災害情報共有プラットフォームとして活用した点も評価。</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sp>
        <p:nvSpPr>
          <p:cNvPr id="7" name="正方形/長方形 6"/>
          <p:cNvSpPr/>
          <p:nvPr/>
        </p:nvSpPr>
        <p:spPr>
          <a:xfrm>
            <a:off x="3646684" y="5169535"/>
            <a:ext cx="1165704" cy="230832"/>
          </a:xfrm>
          <a:prstGeom prst="rect">
            <a:avLst/>
          </a:prstGeom>
        </p:spPr>
        <p:txBody>
          <a:bodyPr wrap="none">
            <a:spAutoFit/>
          </a:bodyPr>
          <a:lstStyle/>
          <a:p>
            <a:pPr algn="r"/>
            <a:r>
              <a:rPr lang="en-US" altLang="ja-JP" sz="900" dirty="0"/>
              <a:t>http://www.5374.jp/</a:t>
            </a:r>
            <a:endParaRPr lang="ja-JP" altLang="en-US" sz="9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68034" y="2440765"/>
            <a:ext cx="2532183" cy="269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7170966" y="5270015"/>
            <a:ext cx="1479892" cy="230832"/>
          </a:xfrm>
          <a:prstGeom prst="rect">
            <a:avLst/>
          </a:prstGeom>
        </p:spPr>
        <p:txBody>
          <a:bodyPr wrap="none">
            <a:spAutoFit/>
          </a:bodyPr>
          <a:lstStyle/>
          <a:p>
            <a:pPr algn="r"/>
            <a:r>
              <a:rPr lang="en-US" altLang="ja-JP" sz="900" dirty="0"/>
              <a:t>http://fugaku3776.okfn.jp/</a:t>
            </a:r>
            <a:endParaRPr lang="ja-JP" altLang="en-US" sz="900" dirty="0"/>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11701" y="2334078"/>
            <a:ext cx="3368624" cy="290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54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２．受賞作品・イベントの概要③</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4</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50327797"/>
              </p:ext>
            </p:extLst>
          </p:nvPr>
        </p:nvGraphicFramePr>
        <p:xfrm>
          <a:off x="552899" y="833475"/>
          <a:ext cx="8102009" cy="5657681"/>
        </p:xfrm>
        <a:graphic>
          <a:graphicData uri="http://schemas.openxmlformats.org/drawingml/2006/table">
            <a:tbl>
              <a:tblPr firstRow="1" bandRow="1">
                <a:tableStyleId>{5940675A-B579-460E-94D1-54222C63F5DA}</a:tableStyleId>
              </a:tblPr>
              <a:tblGrid>
                <a:gridCol w="680484"/>
                <a:gridCol w="3575704"/>
                <a:gridCol w="3845821"/>
              </a:tblGrid>
              <a:tr h="293576">
                <a:tc>
                  <a:txBody>
                    <a:bodyPr/>
                    <a:lstStyle/>
                    <a:p>
                      <a:pPr algn="ct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国際大学</a:t>
                      </a:r>
                      <a:r>
                        <a:rPr kumimoji="1" lang="en-US" altLang="ja-JP" sz="1100" b="1" dirty="0" smtClean="0">
                          <a:solidFill>
                            <a:schemeClr val="bg1"/>
                          </a:solidFill>
                        </a:rPr>
                        <a:t>GLOCOM</a:t>
                      </a: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日本マイクロソフト賞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イベント</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LinkData.org</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Fukuoka Facts</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Code for </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プラチナ社会</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福岡市</a:t>
                      </a:r>
                      <a:r>
                        <a:rPr lang="en-US" altLang="zh-TW"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t>
                      </a:r>
                      <a:r>
                        <a:rPr lang="zh-TW"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市長室 広報戦略室 広報戦略課</a:t>
                      </a:r>
                      <a:r>
                        <a:rPr lang="en-US" altLang="zh-TW"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4246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データ・アプリ・アイデアの作成と公開を支援するプラットフォーム。以下の</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100"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ウェブサイトを提供</a:t>
                      </a:r>
                    </a:p>
                    <a:p>
                      <a:pPr marL="90488" marR="0" indent="0" algn="l" defTabSz="914400" rtl="0" eaLnBrk="1" fontAlgn="auto" latinLnBrk="0" hangingPunct="1">
                        <a:lnSpc>
                          <a:spcPct val="100000"/>
                        </a:lnSpc>
                        <a:spcBef>
                          <a:spcPts val="0"/>
                        </a:spcBef>
                        <a:spcAft>
                          <a:spcPts val="0"/>
                        </a:spcAft>
                        <a:buClrTx/>
                        <a:buSzTx/>
                        <a:buFontTx/>
                        <a:buNone/>
                        <a:tabLst/>
                        <a:defRPr/>
                      </a:pPr>
                      <a:r>
                        <a:rPr lang="en-US" altLang="ja-JP" sz="1000"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LinkData</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：テーブルデータの変換と公開をサポート </a:t>
                      </a:r>
                    </a:p>
                    <a:p>
                      <a:pPr marL="90488" marR="0" indent="0" algn="l" defTabSz="914400" rtl="0" eaLnBrk="1" fontAlgn="auto" latinLnBrk="0" hangingPunct="1">
                        <a:lnSpc>
                          <a:spcPct val="100000"/>
                        </a:lnSpc>
                        <a:spcBef>
                          <a:spcPts val="0"/>
                        </a:spcBef>
                        <a:spcAft>
                          <a:spcPts val="0"/>
                        </a:spcAft>
                        <a:buClrTx/>
                        <a:buSzTx/>
                        <a:buFontTx/>
                        <a:buNone/>
                        <a:tabLst/>
                        <a:defRPr/>
                      </a:pPr>
                      <a:r>
                        <a:rPr lang="en-US" altLang="ja-JP" sz="1000"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App.LinkData</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：アプリの作成と公開をサポート </a:t>
                      </a:r>
                    </a:p>
                    <a:p>
                      <a:pPr marL="90488" marR="0" indent="0" algn="l" defTabSz="914400" rtl="0" eaLnBrk="1" fontAlgn="auto" latinLnBrk="0" hangingPunct="1">
                        <a:lnSpc>
                          <a:spcPct val="100000"/>
                        </a:lnSpc>
                        <a:spcBef>
                          <a:spcPts val="0"/>
                        </a:spcBef>
                        <a:spcAft>
                          <a:spcPts val="0"/>
                        </a:spcAft>
                        <a:buClrTx/>
                        <a:buSzTx/>
                        <a:buFontTx/>
                        <a:buNone/>
                        <a:tabLst/>
                        <a:defRPr/>
                      </a:pPr>
                      <a:r>
                        <a:rPr lang="en-US" altLang="ja-JP" sz="1000"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Idea.LinkData</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：アイデアの公開と共有をサポート</a:t>
                      </a:r>
                    </a:p>
                    <a:p>
                      <a:pPr marL="90488" marR="0" indent="0" algn="just" defTabSz="914400" rtl="0" eaLnBrk="1" fontAlgn="auto" latinLnBrk="0" hangingPunct="1">
                        <a:lnSpc>
                          <a:spcPct val="100000"/>
                        </a:lnSpc>
                        <a:spcBef>
                          <a:spcPts val="0"/>
                        </a:spcBef>
                        <a:spcAft>
                          <a:spcPts val="0"/>
                        </a:spcAft>
                        <a:buClrTx/>
                        <a:buSzTx/>
                        <a:buFontTx/>
                        <a:buNone/>
                        <a:tabLst/>
                        <a:defRPr/>
                      </a:pPr>
                      <a:r>
                        <a:rPr lang="en-US" altLang="ja-JP" sz="1000"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CityData</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：地域資源の情報の共有とコミュニティ育成をサポート</a:t>
                      </a:r>
                      <a:endPar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marR="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データを活用したシティプロモーションサイト。</a:t>
                      </a:r>
                      <a:endPar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432000">
                <a:tc>
                  <a:txBody>
                    <a:bodyPr/>
                    <a:lstStyle/>
                    <a:p>
                      <a:r>
                        <a:rPr kumimoji="1" lang="ja-JP" altLang="en-US" sz="1100" b="1" dirty="0" smtClean="0"/>
                        <a:t>講評</a:t>
                      </a:r>
                      <a:endParaRPr kumimoji="1" lang="ja-JP" altLang="en-US" sz="1100" b="1"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「オープンデータが研究や教育に役立つ」という波及効果の観点から選定しました。</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広範囲な公的データがわかりやすくビジュアルに公開されている。</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sp>
        <p:nvSpPr>
          <p:cNvPr id="6" name="正方形/長方形 5"/>
          <p:cNvSpPr/>
          <p:nvPr/>
        </p:nvSpPr>
        <p:spPr>
          <a:xfrm>
            <a:off x="7017077" y="5832703"/>
            <a:ext cx="1633781" cy="230832"/>
          </a:xfrm>
          <a:prstGeom prst="rect">
            <a:avLst/>
          </a:prstGeom>
        </p:spPr>
        <p:txBody>
          <a:bodyPr wrap="none">
            <a:spAutoFit/>
          </a:bodyPr>
          <a:lstStyle/>
          <a:p>
            <a:pPr algn="r"/>
            <a:r>
              <a:rPr lang="en-US" altLang="ja-JP" sz="900" dirty="0"/>
              <a:t>http://facts.city.fukuoka.lg.jp/</a:t>
            </a:r>
            <a:endParaRPr lang="ja-JP" altLang="en-US" sz="9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6140" y="2910998"/>
            <a:ext cx="1748414" cy="106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445" t="33908" r="25784" b="34160"/>
          <a:stretch/>
        </p:blipFill>
        <p:spPr bwMode="auto">
          <a:xfrm>
            <a:off x="1709133" y="3967997"/>
            <a:ext cx="3028665" cy="188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653096" y="5812607"/>
            <a:ext cx="1159292" cy="230832"/>
          </a:xfrm>
          <a:prstGeom prst="rect">
            <a:avLst/>
          </a:prstGeom>
        </p:spPr>
        <p:txBody>
          <a:bodyPr wrap="none">
            <a:spAutoFit/>
          </a:bodyPr>
          <a:lstStyle/>
          <a:p>
            <a:pPr algn="r"/>
            <a:r>
              <a:rPr lang="en-US" altLang="ja-JP" sz="900" dirty="0"/>
              <a:t>https://linkdata.org/</a:t>
            </a:r>
            <a:endParaRPr lang="ja-JP" altLang="en-US" sz="900" dirty="0"/>
          </a:p>
        </p:txBody>
      </p:sp>
      <p:pic>
        <p:nvPicPr>
          <p:cNvPr id="4102"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74088" y="2200366"/>
            <a:ext cx="3394800" cy="32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73703" y="2624293"/>
            <a:ext cx="3395570" cy="312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97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２．受賞作品・イベントの概要④</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5</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568946407"/>
              </p:ext>
            </p:extLst>
          </p:nvPr>
        </p:nvGraphicFramePr>
        <p:xfrm>
          <a:off x="552899" y="833475"/>
          <a:ext cx="8102009" cy="5607853"/>
        </p:xfrm>
        <a:graphic>
          <a:graphicData uri="http://schemas.openxmlformats.org/drawingml/2006/table">
            <a:tbl>
              <a:tblPr firstRow="1" bandRow="1">
                <a:tableStyleId>{5940675A-B579-460E-94D1-54222C63F5DA}</a:tableStyleId>
              </a:tblPr>
              <a:tblGrid>
                <a:gridCol w="680484"/>
                <a:gridCol w="3575704"/>
                <a:gridCol w="3845821"/>
              </a:tblGrid>
              <a:tr h="293576">
                <a:tc>
                  <a:txBody>
                    <a:bodyPr/>
                    <a:lstStyle/>
                    <a:p>
                      <a:pPr algn="ct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インディゴ賞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トーマツ賞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イベント</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自分で計算してみる日本の予算</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2013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アグリノート</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latin typeface="Arial" panose="020B0604020202020204" pitchFamily="34" charset="0"/>
                          <a:ea typeface="ＭＳ Ｐゴシック" panose="020B0600070205080204" pitchFamily="50" charset="-128"/>
                        </a:rPr>
                        <a:t>think tonight Inc.</a:t>
                      </a:r>
                      <a:endParaRPr kumimoji="1" lang="ja-JP" altLang="en-US" sz="1100" baseline="0" dirty="0" smtClean="0">
                        <a:latin typeface="Arial" panose="020B0604020202020204" pitchFamily="34" charset="0"/>
                        <a:ea typeface="ＭＳ Ｐゴシック" panose="020B060007020508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ウォーターセル株式会社</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683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日本の国家予算の歳出金額を、利用者が好きなように増やしたり減らしたりできるアプリ。それによる増税、減税の見込みを簡易的に計算することができる。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農家の後継者不足から起きている農地管理の課題に対応したサービス。圃場管理、作業管理等を行うことができ、農薬・肥料等もデータベースから参照可能。</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9219">
                <a:tc>
                  <a:txBody>
                    <a:bodyPr/>
                    <a:lstStyle/>
                    <a:p>
                      <a:r>
                        <a:rPr kumimoji="1" lang="ja-JP" altLang="en-US" sz="1100" b="1" dirty="0" smtClean="0"/>
                        <a:t>講評</a:t>
                      </a:r>
                      <a:endParaRPr kumimoji="1" lang="ja-JP" altLang="en-US" sz="1100" b="1"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800" dirty="0" smtClean="0"/>
                        <a:t>公共インフラの更新投資などで毎年○兆円必要などという記事を見ることが増えてきた昨今、そのようなマクロな数字ではなかなか個々人が自分の生活との関連を実感することが難しい側面もあるが、このアプリを利用することで、それら投資の実現には消費税や所得税がどれぐらい増えるのかが示されるため、個々人が政策と予算と自分の生活の関連について考えるきっかけとなる、シンプルだが有用性が高いアプリである点を評価しました（自治体版の展開にも期待致します）。</a:t>
                      </a:r>
                      <a:endParaRPr kumimoji="1" lang="ja-JP" altLang="en-US" sz="8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ビジネスモデルとして確立されており、経済への貢献が期待できる点を大きく評価。</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sp>
        <p:nvSpPr>
          <p:cNvPr id="7" name="正方形/長方形 6"/>
          <p:cNvSpPr/>
          <p:nvPr/>
        </p:nvSpPr>
        <p:spPr>
          <a:xfrm>
            <a:off x="2999071" y="5237727"/>
            <a:ext cx="1813317" cy="230832"/>
          </a:xfrm>
          <a:prstGeom prst="rect">
            <a:avLst/>
          </a:prstGeom>
        </p:spPr>
        <p:txBody>
          <a:bodyPr wrap="none">
            <a:spAutoFit/>
          </a:bodyPr>
          <a:lstStyle/>
          <a:p>
            <a:pPr algn="r"/>
            <a:r>
              <a:rPr lang="en-US" altLang="ja-JP" sz="900" dirty="0"/>
              <a:t>http://thinktonight.co.jp/tt02.html</a:t>
            </a:r>
            <a:endParaRPr lang="ja-JP" altLang="en-US" sz="900" dirty="0"/>
          </a:p>
        </p:txBody>
      </p:sp>
      <p:pic>
        <p:nvPicPr>
          <p:cNvPr id="307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85872" y="2463978"/>
            <a:ext cx="3186128" cy="275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7398790" y="5187487"/>
            <a:ext cx="1242648" cy="230832"/>
          </a:xfrm>
          <a:prstGeom prst="rect">
            <a:avLst/>
          </a:prstGeom>
        </p:spPr>
        <p:txBody>
          <a:bodyPr wrap="none">
            <a:spAutoFit/>
          </a:bodyPr>
          <a:lstStyle/>
          <a:p>
            <a:pPr algn="r"/>
            <a:r>
              <a:rPr lang="en-US" altLang="ja-JP" sz="900" dirty="0"/>
              <a:t>http://agri-note.jp/hp/</a:t>
            </a:r>
            <a:endParaRPr lang="ja-JP" altLang="en-US" sz="900" dirty="0"/>
          </a:p>
        </p:txBody>
      </p:sp>
      <p:pic>
        <p:nvPicPr>
          <p:cNvPr id="13" name="Picture 7"/>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48"/>
          <a:stretch/>
        </p:blipFill>
        <p:spPr bwMode="auto">
          <a:xfrm>
            <a:off x="4860031" y="2540074"/>
            <a:ext cx="3768355" cy="203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439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２．受賞作品・イベントの概要</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6</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581085887"/>
              </p:ext>
            </p:extLst>
          </p:nvPr>
        </p:nvGraphicFramePr>
        <p:xfrm>
          <a:off x="552899" y="833475"/>
          <a:ext cx="8102009" cy="5808988"/>
        </p:xfrm>
        <a:graphic>
          <a:graphicData uri="http://schemas.openxmlformats.org/drawingml/2006/table">
            <a:tbl>
              <a:tblPr firstRow="1" bandRow="1">
                <a:tableStyleId>{5940675A-B579-460E-94D1-54222C63F5DA}</a:tableStyleId>
              </a:tblPr>
              <a:tblGrid>
                <a:gridCol w="680484"/>
                <a:gridCol w="3575704"/>
                <a:gridCol w="3845821"/>
              </a:tblGrid>
              <a:tr h="293576">
                <a:tc>
                  <a:txBody>
                    <a:bodyPr/>
                    <a:lstStyle/>
                    <a:p>
                      <a:pPr algn="ct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en-US" altLang="ja-JP" sz="1100" b="1" dirty="0" smtClean="0">
                          <a:solidFill>
                            <a:schemeClr val="bg1"/>
                          </a:solidFill>
                        </a:rPr>
                        <a:t>jig.jp</a:t>
                      </a: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dirty="0" smtClean="0">
                          <a:solidFill>
                            <a:schemeClr val="bg1"/>
                          </a:solidFill>
                        </a:rPr>
                        <a:t>日本</a:t>
                      </a:r>
                      <a:r>
                        <a:rPr kumimoji="1" lang="en-US" altLang="ja-JP" sz="1100" b="1" dirty="0" smtClean="0">
                          <a:solidFill>
                            <a:schemeClr val="bg1"/>
                          </a:solidFill>
                        </a:rPr>
                        <a:t>IBM</a:t>
                      </a:r>
                      <a:r>
                        <a:rPr kumimoji="1" lang="ja-JP" altLang="en-US" sz="1100" b="1" dirty="0" smtClean="0">
                          <a:solidFill>
                            <a:schemeClr val="bg1"/>
                          </a:solidFill>
                        </a:rPr>
                        <a:t>賞</a:t>
                      </a:r>
                      <a:endParaRPr kumimoji="1" lang="ja-JP" altLang="en-US" sz="1100" b="1" dirty="0">
                        <a:solidFill>
                          <a:schemeClr val="bg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イベント</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Code for KOSEN</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ちばレポ</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Code for KOSEN</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ちば市民協働レポート実証実験運営事務局／</a:t>
                      </a:r>
                      <a:r>
                        <a:rPr kumimoji="1" lang="ja-JP" altLang="en-US" sz="1100" b="1" baseline="0" dirty="0" smtClean="0">
                          <a:latin typeface="Arial" panose="020B0604020202020204" pitchFamily="34" charset="0"/>
                          <a:ea typeface="ＭＳ Ｐゴシック" panose="020B0600070205080204" pitchFamily="50" charset="-128"/>
                        </a:rPr>
                        <a:t>千葉市広聴課</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671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全国の高専に所属する教員・学生の有志が中心となって、高専の抱える課題を解決するための「データ」、「コード」の作成・開発・提供を実施。</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地域で発生している様々な課題を解決するため、</a:t>
                      </a: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ICT</a:t>
                      </a: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を活用して市民と行政が協働で問題解決に取り組む、新たな仕組みづくりを検討。市民から市内の地域課題を写真付きレポートで投稿していただく仕組みについて実証実験を実施。</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9219">
                <a:tc>
                  <a:txBody>
                    <a:bodyPr/>
                    <a:lstStyle/>
                    <a:p>
                      <a:r>
                        <a:rPr kumimoji="1" lang="ja-JP" altLang="en-US" sz="1100" b="1" dirty="0" smtClean="0"/>
                        <a:t>講評</a:t>
                      </a:r>
                      <a:endParaRPr kumimoji="1" lang="ja-JP" altLang="en-US" sz="1100" b="1"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100" dirty="0" smtClean="0"/>
                        <a:t>全国各地に広まる </a:t>
                      </a:r>
                      <a:r>
                        <a:rPr kumimoji="1" lang="en-US" altLang="ja-JP" sz="1100" dirty="0" smtClean="0"/>
                        <a:t>Code for X </a:t>
                      </a:r>
                      <a:r>
                        <a:rPr kumimoji="1" lang="ja-JP" altLang="en-US" sz="1100" dirty="0" smtClean="0"/>
                        <a:t>の課題、エンジニア不足。そこに立ち上がる、地域の若きエンジニア、高専生。ハッカソンを機に明石と名古屋がつながり、作られたアプリがユースケースコンテストで最優秀賞。地域を超えたスピード感ある取り組みを評価。</a:t>
                      </a:r>
                      <a:endParaRPr kumimoji="1" lang="ja-JP" altLang="en-US" sz="11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dirty="0" smtClean="0"/>
                        <a:t>ちばレポは、昨年の千葉市における</a:t>
                      </a:r>
                      <a:r>
                        <a:rPr kumimoji="1" lang="en-US" altLang="ja-JP" sz="1000" dirty="0" smtClean="0"/>
                        <a:t>International Open Data Day 2013</a:t>
                      </a:r>
                      <a:r>
                        <a:rPr kumimoji="1" lang="ja-JP" altLang="en-US" sz="1000" dirty="0" err="1" smtClean="0"/>
                        <a:t>での</a:t>
                      </a:r>
                      <a:r>
                        <a:rPr kumimoji="1" lang="ja-JP" altLang="en-US" sz="1000" dirty="0" smtClean="0"/>
                        <a:t>まち歩きイベントをきっかけとした市民協働により地域課題を解決するための取り組み及びシステムです。イベントや実証実験だけで終わらせず、市民、議会、千葉市が三位一体となって検討し、今年</a:t>
                      </a:r>
                      <a:r>
                        <a:rPr kumimoji="1" lang="en-US" altLang="ja-JP" sz="1000" dirty="0" smtClean="0"/>
                        <a:t>9</a:t>
                      </a:r>
                      <a:r>
                        <a:rPr kumimoji="1" lang="ja-JP" altLang="en-US" sz="1000" dirty="0" smtClean="0"/>
                        <a:t>月からの本格運用開始に向けて作業を進めていると聞いています。これは特筆すべきことであり、他の自治体のお手本となる取り組みだと評価し選定しました。</a:t>
                      </a:r>
                      <a:endParaRPr kumimoji="1" lang="ja-JP" altLang="en-US" sz="10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sp>
        <p:nvSpPr>
          <p:cNvPr id="7" name="正方形/長方形 6"/>
          <p:cNvSpPr/>
          <p:nvPr/>
        </p:nvSpPr>
        <p:spPr>
          <a:xfrm>
            <a:off x="3387763" y="5259138"/>
            <a:ext cx="1396536" cy="230832"/>
          </a:xfrm>
          <a:prstGeom prst="rect">
            <a:avLst/>
          </a:prstGeom>
        </p:spPr>
        <p:txBody>
          <a:bodyPr wrap="none">
            <a:spAutoFit/>
          </a:bodyPr>
          <a:lstStyle/>
          <a:p>
            <a:pPr algn="ctr"/>
            <a:r>
              <a:rPr lang="en-US" altLang="ja-JP" sz="900" dirty="0"/>
              <a:t>http://codeforkosen.org/</a:t>
            </a:r>
            <a:endParaRPr lang="ja-JP" altLang="en-US" sz="9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15303" y="2531048"/>
            <a:ext cx="3069233" cy="263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399280" y="5239042"/>
            <a:ext cx="3217547" cy="230832"/>
          </a:xfrm>
          <a:prstGeom prst="rect">
            <a:avLst/>
          </a:prstGeom>
        </p:spPr>
        <p:txBody>
          <a:bodyPr wrap="none">
            <a:spAutoFit/>
          </a:bodyPr>
          <a:lstStyle/>
          <a:p>
            <a:pPr algn="r"/>
            <a:r>
              <a:rPr lang="en-US" altLang="ja-JP" sz="900" dirty="0"/>
              <a:t>http://www.city.chiba.jp/shimin/shimin/kocho/chibarepo.html</a:t>
            </a:r>
            <a:endParaRPr lang="ja-JP" altLang="en-US" sz="900"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157" y="2628266"/>
            <a:ext cx="375567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000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17713</TotalTime>
  <Words>1278</Words>
  <Application>Microsoft Office PowerPoint</Application>
  <PresentationFormat>画面に合わせる (4:3)</PresentationFormat>
  <Paragraphs>151</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アース</vt:lpstr>
      <vt:lpstr>PowerPoint プレゼンテーション</vt:lpstr>
      <vt:lpstr>１．審査結果</vt:lpstr>
      <vt:lpstr>２．受賞作品・イベントの概要①</vt:lpstr>
      <vt:lpstr>２．受賞作品・イベントの概要②</vt:lpstr>
      <vt:lpstr>２．受賞作品・イベントの概要③</vt:lpstr>
      <vt:lpstr>２．受賞作品・イベントの概要④</vt:lpstr>
      <vt:lpstr>２．受賞作品・イベントの概要</vt:lpstr>
    </vt:vector>
  </TitlesOfParts>
  <Company>SPU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データガバナンス</dc:title>
  <dc:creator>OpenData</dc:creator>
  <cp:lastModifiedBy>MRI</cp:lastModifiedBy>
  <cp:revision>663</cp:revision>
  <cp:lastPrinted>2014-03-12T12:17:24Z</cp:lastPrinted>
  <dcterms:created xsi:type="dcterms:W3CDTF">2012-11-30T13:43:40Z</dcterms:created>
  <dcterms:modified xsi:type="dcterms:W3CDTF">2014-03-15T05:42:14Z</dcterms:modified>
</cp:coreProperties>
</file>