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sldIdLst>
    <p:sldId id="416" r:id="rId2"/>
    <p:sldId id="487" r:id="rId3"/>
    <p:sldId id="484" r:id="rId4"/>
    <p:sldId id="485" r:id="rId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9" autoAdjust="0"/>
    <p:restoredTop sz="92639" autoAdjust="0"/>
  </p:normalViewPr>
  <p:slideViewPr>
    <p:cSldViewPr snapToGrid="0">
      <p:cViewPr>
        <p:scale>
          <a:sx n="90" d="100"/>
          <a:sy n="90" d="100"/>
        </p:scale>
        <p:origin x="-7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2014/2/19</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2828260" y="3851564"/>
            <a:ext cx="5936890" cy="1143000"/>
          </a:xfrm>
        </p:spPr>
        <p:txBody>
          <a:bodyPr/>
          <a:lstStyle/>
          <a:p>
            <a:pPr eaLnBrk="1" hangingPunct="1"/>
            <a:r>
              <a:rPr lang="en-US" altLang="ja-JP" dirty="0" smtClean="0">
                <a:solidFill>
                  <a:schemeClr val="tx1"/>
                </a:solidFill>
                <a:latin typeface="+mj-ea"/>
                <a:ea typeface="+mj-ea"/>
              </a:rPr>
              <a:t>2014.2.20</a:t>
            </a:r>
          </a:p>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　事務局</a:t>
            </a:r>
            <a:endParaRPr lang="en-US" altLang="ja-JP" dirty="0">
              <a:solidFill>
                <a:schemeClr val="tx1"/>
              </a:solidFill>
              <a:latin typeface="+mj-ea"/>
              <a:ea typeface="+mj-ea"/>
            </a:endParaRPr>
          </a:p>
        </p:txBody>
      </p:sp>
      <p:sp>
        <p:nvSpPr>
          <p:cNvPr id="5" name="タイトル 1"/>
          <p:cNvSpPr txBox="1">
            <a:spLocks/>
          </p:cNvSpPr>
          <p:nvPr/>
        </p:nvSpPr>
        <p:spPr bwMode="auto">
          <a:xfrm>
            <a:off x="991631" y="1828800"/>
            <a:ext cx="7689231"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smtClean="0">
                <a:latin typeface="+mj-ea"/>
              </a:rPr>
              <a:t>ビジネスモデル検討ヒアリングについて</a:t>
            </a:r>
            <a:endParaRPr lang="ja-JP" altLang="en-US" sz="2800" dirty="0">
              <a:latin typeface="+mj-ea"/>
            </a:endParaRPr>
          </a:p>
        </p:txBody>
      </p:sp>
      <p:sp>
        <p:nvSpPr>
          <p:cNvPr id="6" name="正方形/長方形 5"/>
          <p:cNvSpPr/>
          <p:nvPr/>
        </p:nvSpPr>
        <p:spPr>
          <a:xfrm>
            <a:off x="7981239" y="3667"/>
            <a:ext cx="1152128" cy="40099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P明朝E" panose="02020900000000000000" pitchFamily="18" charset="-128"/>
                <a:ea typeface="HGP明朝E" panose="02020900000000000000" pitchFamily="18" charset="-128"/>
              </a:rPr>
              <a:t>資料９</a:t>
            </a:r>
            <a:endParaRPr kumimoji="1" lang="en-US" altLang="ja-JP" dirty="0" smtClean="0">
              <a:solidFill>
                <a:schemeClr val="tx1"/>
              </a:solidFill>
              <a:latin typeface="HGP明朝E" panose="02020900000000000000" pitchFamily="18" charset="-128"/>
              <a:ea typeface="HGP明朝E" panose="02020900000000000000" pitchFamily="18"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ビジネスモデルの検討について</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grpSp>
        <p:nvGrpSpPr>
          <p:cNvPr id="13" name="Group 19"/>
          <p:cNvGrpSpPr>
            <a:grpSpLocks/>
          </p:cNvGrpSpPr>
          <p:nvPr/>
        </p:nvGrpSpPr>
        <p:grpSpPr bwMode="auto">
          <a:xfrm>
            <a:off x="634483" y="854703"/>
            <a:ext cx="7956624" cy="360363"/>
            <a:chOff x="1169" y="1344"/>
            <a:chExt cx="3901" cy="227"/>
          </a:xfrm>
        </p:grpSpPr>
        <p:sp>
          <p:nvSpPr>
            <p:cNvPr id="14"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目的／目標</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5"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17" name="テキスト ボックス 16"/>
          <p:cNvSpPr txBox="1"/>
          <p:nvPr/>
        </p:nvSpPr>
        <p:spPr>
          <a:xfrm>
            <a:off x="728306" y="1254157"/>
            <a:ext cx="7862801" cy="2062103"/>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dirty="0" smtClean="0"/>
              <a:t>今後のオープンデータ利活用の推進の参考とするため、</a:t>
            </a:r>
            <a:r>
              <a:rPr lang="ja-JP" altLang="en-US" sz="1600" b="1" dirty="0" smtClean="0"/>
              <a:t>オープンデータ</a:t>
            </a:r>
            <a:r>
              <a:rPr lang="ja-JP" altLang="en-US" sz="1600" b="1" dirty="0"/>
              <a:t>に関わるビジネスが継続的に行われるようなビジネスモデル</a:t>
            </a:r>
            <a:r>
              <a:rPr lang="ja-JP" altLang="en-US" sz="1600" dirty="0"/>
              <a:t>について検討をする。</a:t>
            </a:r>
          </a:p>
          <a:p>
            <a:pPr marL="285750" indent="-285750">
              <a:buFont typeface="Wingdings" panose="05000000000000000000" pitchFamily="2" charset="2"/>
              <a:buChar char="n"/>
            </a:pPr>
            <a:r>
              <a:rPr lang="ja-JP" altLang="en-US" sz="1600" dirty="0"/>
              <a:t>実際には、あるビジネスモデルに対応して実際にそのビジネスを運営出来る</a:t>
            </a:r>
            <a:r>
              <a:rPr lang="ja-JP" altLang="en-US" sz="1600" dirty="0" smtClean="0"/>
              <a:t>会社・組織は</a:t>
            </a:r>
            <a:r>
              <a:rPr lang="ja-JP" altLang="en-US" sz="1600" dirty="0"/>
              <a:t>限られるため、現実的には</a:t>
            </a:r>
            <a:r>
              <a:rPr lang="ja-JP" altLang="en-US" sz="1600" b="1" dirty="0"/>
              <a:t>ベストプラクティスを整理</a:t>
            </a:r>
            <a:r>
              <a:rPr lang="ja-JP" altLang="en-US" sz="1600" dirty="0"/>
              <a:t>することに</a:t>
            </a:r>
            <a:r>
              <a:rPr lang="ja-JP" altLang="en-US" sz="1600" dirty="0" smtClean="0"/>
              <a:t>なると考える。</a:t>
            </a:r>
            <a:endParaRPr lang="ja-JP" altLang="en-US" sz="1600" dirty="0"/>
          </a:p>
          <a:p>
            <a:pPr marL="285750" indent="-285750">
              <a:buFont typeface="Wingdings" panose="05000000000000000000" pitchFamily="2" charset="2"/>
              <a:buChar char="n"/>
            </a:pPr>
            <a:r>
              <a:rPr lang="ja-JP" altLang="en-US" sz="1600" dirty="0" smtClean="0"/>
              <a:t>現時点</a:t>
            </a:r>
            <a:r>
              <a:rPr lang="ja-JP" altLang="en-US" sz="1600" dirty="0"/>
              <a:t>で</a:t>
            </a:r>
            <a:r>
              <a:rPr lang="ja-JP" altLang="en-US" sz="1600" dirty="0" smtClean="0"/>
              <a:t>は</a:t>
            </a:r>
            <a:r>
              <a:rPr lang="ja-JP" altLang="en-US" sz="1600" dirty="0"/>
              <a:t>オープンデータに関して多くの人が興味を持ち、その利活用策を検討している段階であり、ビジネスというレベルではオープンデータ利活用</a:t>
            </a:r>
            <a:r>
              <a:rPr lang="ja-JP" altLang="en-US" sz="1600" dirty="0" smtClean="0"/>
              <a:t>事例はまだ少ない状況にある。このため、</a:t>
            </a:r>
            <a:r>
              <a:rPr lang="ja-JP" altLang="en-US" sz="1600" b="1" dirty="0"/>
              <a:t>まずは</a:t>
            </a:r>
            <a:r>
              <a:rPr lang="ja-JP" altLang="en-US" sz="1600" b="1" dirty="0" smtClean="0"/>
              <a:t>ベストプラクティス</a:t>
            </a:r>
            <a:r>
              <a:rPr lang="ja-JP" altLang="en-US" sz="1600" b="1" dirty="0"/>
              <a:t>へのヒントとなるような要件等について、整理・検討を行う。</a:t>
            </a:r>
            <a:endParaRPr lang="en-US" altLang="ja-JP" sz="1600" b="1" dirty="0"/>
          </a:p>
        </p:txBody>
      </p:sp>
      <p:grpSp>
        <p:nvGrpSpPr>
          <p:cNvPr id="16" name="Group 19"/>
          <p:cNvGrpSpPr>
            <a:grpSpLocks/>
          </p:cNvGrpSpPr>
          <p:nvPr/>
        </p:nvGrpSpPr>
        <p:grpSpPr bwMode="auto">
          <a:xfrm>
            <a:off x="627388" y="3675986"/>
            <a:ext cx="7956624" cy="360363"/>
            <a:chOff x="1169" y="1344"/>
            <a:chExt cx="3901" cy="227"/>
          </a:xfrm>
        </p:grpSpPr>
        <p:sp>
          <p:nvSpPr>
            <p:cNvPr id="19"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アプローチ</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20"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21" name="テキスト ボックス 20"/>
          <p:cNvSpPr txBox="1"/>
          <p:nvPr/>
        </p:nvSpPr>
        <p:spPr>
          <a:xfrm>
            <a:off x="721211" y="4075440"/>
            <a:ext cx="7862801" cy="1569660"/>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dirty="0" smtClean="0"/>
              <a:t>まず、</a:t>
            </a:r>
            <a:r>
              <a:rPr lang="ja-JP" altLang="en-US" sz="1600" dirty="0"/>
              <a:t>利用場面を特定しやすく、利用イメージを喚起しやすいという観点から、</a:t>
            </a:r>
            <a:r>
              <a:rPr lang="ja-JP" altLang="en-US" sz="1600" b="1" dirty="0"/>
              <a:t>地域に密着したビジネス</a:t>
            </a:r>
            <a:r>
              <a:rPr lang="ja-JP" altLang="en-US" sz="1600" dirty="0"/>
              <a:t>に特化して検討を</a:t>
            </a:r>
            <a:r>
              <a:rPr lang="ja-JP" altLang="en-US" sz="1600" dirty="0" smtClean="0"/>
              <a:t>行いたい。</a:t>
            </a:r>
            <a:endParaRPr lang="ja-JP" altLang="en-US" sz="1600" dirty="0"/>
          </a:p>
          <a:p>
            <a:pPr marL="285750" indent="-285750">
              <a:buFont typeface="Wingdings" panose="05000000000000000000" pitchFamily="2" charset="2"/>
              <a:buChar char="n"/>
            </a:pPr>
            <a:r>
              <a:rPr lang="ja-JP" altLang="en-US" sz="1600" b="1" dirty="0"/>
              <a:t>地域でビジネスを実施して</a:t>
            </a:r>
            <a:r>
              <a:rPr lang="ja-JP" altLang="en-US" sz="1600" b="1" dirty="0" smtClean="0"/>
              <a:t>いる企業／地域に密着した情報を取り扱っている企業等</a:t>
            </a:r>
            <a:r>
              <a:rPr lang="ja-JP" altLang="en-US" sz="1600" b="1" dirty="0"/>
              <a:t>にヒアリング</a:t>
            </a:r>
            <a:r>
              <a:rPr lang="ja-JP" altLang="en-US" sz="1600" dirty="0"/>
              <a:t>を行い、地域データの活用に関わる現状、オープンデータ活用の可能性、それに伴う課題等を聞き取り、今後、オープンデータ提供、利用していく可能性やその際のビジネスモデルの成立要件等について検討を行う。</a:t>
            </a:r>
            <a:endParaRPr lang="en-US" altLang="ja-JP" sz="1600" dirty="0"/>
          </a:p>
        </p:txBody>
      </p:sp>
    </p:spTree>
    <p:extLst>
      <p:ext uri="{BB962C8B-B14F-4D97-AF65-F5344CB8AC3E}">
        <p14:creationId xmlns:p14="http://schemas.microsoft.com/office/powerpoint/2010/main" val="1496216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ビジネスモデルの検討について</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grpSp>
        <p:nvGrpSpPr>
          <p:cNvPr id="22" name="Group 19"/>
          <p:cNvGrpSpPr>
            <a:grpSpLocks/>
          </p:cNvGrpSpPr>
          <p:nvPr/>
        </p:nvGrpSpPr>
        <p:grpSpPr bwMode="auto">
          <a:xfrm>
            <a:off x="630926" y="829880"/>
            <a:ext cx="7956624" cy="360363"/>
            <a:chOff x="1169" y="1344"/>
            <a:chExt cx="3901" cy="227"/>
          </a:xfrm>
        </p:grpSpPr>
        <p:sp>
          <p:nvSpPr>
            <p:cNvPr id="23"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ヒアリング対象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24"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25" name="テキスト ボックス 24"/>
          <p:cNvSpPr txBox="1"/>
          <p:nvPr/>
        </p:nvSpPr>
        <p:spPr>
          <a:xfrm>
            <a:off x="724749" y="1229334"/>
            <a:ext cx="7862801" cy="1077218"/>
          </a:xfrm>
          <a:prstGeom prst="rect">
            <a:avLst/>
          </a:prstGeom>
          <a:noFill/>
        </p:spPr>
        <p:txBody>
          <a:bodyPr wrap="square" rtlCol="0">
            <a:spAutoFit/>
          </a:bodyPr>
          <a:lstStyle/>
          <a:p>
            <a:pPr marL="342900" indent="-342900">
              <a:buFont typeface="+mj-ea"/>
              <a:buAutoNum type="circleNumDbPlain"/>
            </a:pPr>
            <a:r>
              <a:rPr lang="ja-JP" altLang="en-US" sz="1600" dirty="0" smtClean="0"/>
              <a:t>コンソーシアム</a:t>
            </a:r>
            <a:r>
              <a:rPr lang="ja-JP" altLang="en-US" sz="1600" dirty="0"/>
              <a:t>会員のうち、地域でビジネスをしている企業や地域の情報化／ビジネス開発を行っている団体</a:t>
            </a:r>
            <a:r>
              <a:rPr lang="ja-JP" altLang="en-US" sz="1600" dirty="0" smtClean="0"/>
              <a:t>等</a:t>
            </a:r>
            <a:endParaRPr lang="en-US" altLang="ja-JP" sz="1600" dirty="0" smtClean="0"/>
          </a:p>
          <a:p>
            <a:pPr marL="342900" indent="-342900">
              <a:buFont typeface="+mj-ea"/>
              <a:buAutoNum type="circleNumDbPlain"/>
            </a:pPr>
            <a:r>
              <a:rPr lang="ja-JP" altLang="en-US" sz="1600" dirty="0" smtClean="0"/>
              <a:t>コンソーシアム</a:t>
            </a:r>
            <a:r>
              <a:rPr lang="ja-JP" altLang="en-US" sz="1600" dirty="0"/>
              <a:t>会員以外でも、地域でビジネスを行っている</a:t>
            </a:r>
            <a:r>
              <a:rPr lang="ja-JP" altLang="en-US" sz="1600" dirty="0" smtClean="0"/>
              <a:t>企業</a:t>
            </a:r>
            <a:endParaRPr lang="en-US" altLang="ja-JP" sz="1600" dirty="0" smtClean="0"/>
          </a:p>
          <a:p>
            <a:pPr marL="800100" lvl="1" indent="-342900">
              <a:buFont typeface="Wingdings" panose="05000000000000000000" pitchFamily="2" charset="2"/>
              <a:buChar char="Ø"/>
            </a:pPr>
            <a:r>
              <a:rPr lang="ja-JP" altLang="en-US" sz="1600" dirty="0" smtClean="0"/>
              <a:t>例：　介護事</a:t>
            </a:r>
            <a:r>
              <a:rPr lang="ja-JP" altLang="en-US" sz="1600" dirty="0"/>
              <a:t>業者、コンビニ、宅配業者、ホームセキュリティ、不動産会社、</a:t>
            </a:r>
            <a:r>
              <a:rPr lang="en-US" altLang="ja-JP" sz="1600" dirty="0"/>
              <a:t>etc</a:t>
            </a:r>
            <a:r>
              <a:rPr lang="en-US" altLang="ja-JP" sz="1600" dirty="0" smtClean="0"/>
              <a:t>.</a:t>
            </a:r>
            <a:endParaRPr lang="en-US" altLang="ja-JP" sz="1600" dirty="0"/>
          </a:p>
        </p:txBody>
      </p:sp>
      <p:grpSp>
        <p:nvGrpSpPr>
          <p:cNvPr id="18" name="Group 19"/>
          <p:cNvGrpSpPr>
            <a:grpSpLocks/>
          </p:cNvGrpSpPr>
          <p:nvPr/>
        </p:nvGrpSpPr>
        <p:grpSpPr bwMode="auto">
          <a:xfrm>
            <a:off x="634464" y="2630395"/>
            <a:ext cx="7956624" cy="360363"/>
            <a:chOff x="1169" y="1344"/>
            <a:chExt cx="3901" cy="227"/>
          </a:xfrm>
        </p:grpSpPr>
        <p:sp>
          <p:nvSpPr>
            <p:cNvPr id="26"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ヒアリング対象の選定</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27"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28" name="テキスト ボックス 27"/>
          <p:cNvSpPr txBox="1"/>
          <p:nvPr/>
        </p:nvSpPr>
        <p:spPr>
          <a:xfrm>
            <a:off x="728287" y="3029849"/>
            <a:ext cx="7862801" cy="584775"/>
          </a:xfrm>
          <a:prstGeom prst="rect">
            <a:avLst/>
          </a:prstGeom>
          <a:noFill/>
        </p:spPr>
        <p:txBody>
          <a:bodyPr wrap="square" rtlCol="0">
            <a:spAutoFit/>
          </a:bodyPr>
          <a:lstStyle/>
          <a:p>
            <a:pPr marL="342900" indent="-342900">
              <a:buFont typeface="+mj-ea"/>
              <a:buAutoNum type="circleNumDbPlain"/>
            </a:pPr>
            <a:r>
              <a:rPr lang="ja-JP" altLang="en-US" sz="1600" dirty="0" smtClean="0"/>
              <a:t>コンソーシアム会員１３９団体について、業種、事業内容、地域性、地域データの取り扱い状況の整理を実施した。</a:t>
            </a:r>
            <a:r>
              <a:rPr lang="ja-JP" altLang="en-US" sz="1600" dirty="0"/>
              <a:t>この</a:t>
            </a:r>
            <a:r>
              <a:rPr lang="ja-JP" altLang="en-US" sz="1600" dirty="0" smtClean="0"/>
              <a:t>中から幾つかヒアリングをお願いしたいと思います。</a:t>
            </a:r>
            <a:endParaRPr lang="en-US" altLang="ja-JP"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065" y="3792398"/>
            <a:ext cx="7579240" cy="2619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5239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smtClean="0">
                <a:latin typeface="+mj-ea"/>
              </a:rPr>
              <a:t>ビジネスモデルの検討について</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grpSp>
        <p:nvGrpSpPr>
          <p:cNvPr id="13" name="Group 19"/>
          <p:cNvGrpSpPr>
            <a:grpSpLocks/>
          </p:cNvGrpSpPr>
          <p:nvPr/>
        </p:nvGrpSpPr>
        <p:grpSpPr bwMode="auto">
          <a:xfrm>
            <a:off x="634483" y="854703"/>
            <a:ext cx="7956624" cy="360363"/>
            <a:chOff x="1169" y="1344"/>
            <a:chExt cx="3901" cy="227"/>
          </a:xfrm>
        </p:grpSpPr>
        <p:sp>
          <p:nvSpPr>
            <p:cNvPr id="14"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主なヒアリング内容</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5"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17" name="テキスト ボックス 16"/>
          <p:cNvSpPr txBox="1"/>
          <p:nvPr/>
        </p:nvSpPr>
        <p:spPr>
          <a:xfrm>
            <a:off x="866535" y="1711376"/>
            <a:ext cx="7862801" cy="1323439"/>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dirty="0" smtClean="0"/>
              <a:t>事業</a:t>
            </a:r>
            <a:r>
              <a:rPr lang="ja-JP" altLang="en-US" sz="1600" dirty="0"/>
              <a:t>の内容</a:t>
            </a:r>
          </a:p>
          <a:p>
            <a:pPr marL="285750" indent="-285750">
              <a:buFont typeface="Wingdings" panose="05000000000000000000" pitchFamily="2" charset="2"/>
              <a:buChar char="n"/>
            </a:pPr>
            <a:r>
              <a:rPr lang="ja-JP" altLang="en-US" sz="1600" dirty="0" smtClean="0"/>
              <a:t>事業</a:t>
            </a:r>
            <a:r>
              <a:rPr lang="ja-JP" altLang="en-US" sz="1600" dirty="0"/>
              <a:t>の中で利用するデータ／内部的に生成されるデータ</a:t>
            </a:r>
          </a:p>
          <a:p>
            <a:pPr marL="285750" indent="-285750">
              <a:buFont typeface="Wingdings" panose="05000000000000000000" pitchFamily="2" charset="2"/>
              <a:buChar char="n"/>
            </a:pPr>
            <a:r>
              <a:rPr lang="ja-JP" altLang="en-US" sz="1600" dirty="0" smtClean="0"/>
              <a:t>利用</a:t>
            </a:r>
            <a:r>
              <a:rPr lang="ja-JP" altLang="en-US" sz="1600" dirty="0"/>
              <a:t>データの取得方法／取得時の課題</a:t>
            </a:r>
          </a:p>
          <a:p>
            <a:pPr marL="285750" indent="-285750">
              <a:buFont typeface="Wingdings" panose="05000000000000000000" pitchFamily="2" charset="2"/>
              <a:buChar char="n"/>
            </a:pPr>
            <a:r>
              <a:rPr lang="ja-JP" altLang="en-US" sz="1600" dirty="0" smtClean="0"/>
              <a:t>提供</a:t>
            </a:r>
            <a:r>
              <a:rPr lang="ja-JP" altLang="en-US" sz="1600" dirty="0"/>
              <a:t>しているデータ／理由／効果</a:t>
            </a:r>
          </a:p>
          <a:p>
            <a:pPr marL="285750" indent="-285750">
              <a:buFont typeface="Wingdings" panose="05000000000000000000" pitchFamily="2" charset="2"/>
              <a:buChar char="n"/>
            </a:pPr>
            <a:r>
              <a:rPr lang="ja-JP" altLang="en-US" sz="1600" dirty="0" smtClean="0"/>
              <a:t>データ</a:t>
            </a:r>
            <a:r>
              <a:rPr lang="ja-JP" altLang="en-US" sz="1600" dirty="0"/>
              <a:t>の共有に対する要求</a:t>
            </a:r>
            <a:endParaRPr lang="en-US" altLang="ja-JP" sz="1600" dirty="0"/>
          </a:p>
        </p:txBody>
      </p:sp>
      <p:grpSp>
        <p:nvGrpSpPr>
          <p:cNvPr id="22" name="Group 19"/>
          <p:cNvGrpSpPr>
            <a:grpSpLocks/>
          </p:cNvGrpSpPr>
          <p:nvPr/>
        </p:nvGrpSpPr>
        <p:grpSpPr bwMode="auto">
          <a:xfrm>
            <a:off x="630926" y="4391935"/>
            <a:ext cx="7956624" cy="360363"/>
            <a:chOff x="1169" y="1344"/>
            <a:chExt cx="3901" cy="227"/>
          </a:xfrm>
        </p:grpSpPr>
        <p:sp>
          <p:nvSpPr>
            <p:cNvPr id="23"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スケジュール</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24"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25" name="テキスト ボックス 24"/>
          <p:cNvSpPr txBox="1"/>
          <p:nvPr/>
        </p:nvSpPr>
        <p:spPr>
          <a:xfrm>
            <a:off x="862978" y="4791389"/>
            <a:ext cx="7862801" cy="1446550"/>
          </a:xfrm>
          <a:prstGeom prst="rect">
            <a:avLst/>
          </a:prstGeom>
          <a:noFill/>
        </p:spPr>
        <p:txBody>
          <a:bodyPr wrap="square" rtlCol="0">
            <a:spAutoFit/>
          </a:bodyPr>
          <a:lstStyle/>
          <a:p>
            <a:pPr marL="342900" indent="-342900">
              <a:buFont typeface="Wingdings" panose="05000000000000000000" pitchFamily="2" charset="2"/>
              <a:buChar char="n"/>
            </a:pPr>
            <a:r>
              <a:rPr lang="ja-JP" altLang="en-US" sz="1600" dirty="0" smtClean="0"/>
              <a:t>ヒアリング：</a:t>
            </a:r>
            <a:r>
              <a:rPr lang="ja-JP" altLang="en-US" sz="1600" dirty="0"/>
              <a:t>　</a:t>
            </a:r>
            <a:r>
              <a:rPr lang="en-US" altLang="ja-JP" sz="1600" dirty="0" smtClean="0"/>
              <a:t>2</a:t>
            </a:r>
            <a:r>
              <a:rPr lang="ja-JP" altLang="en-US" sz="1600" dirty="0"/>
              <a:t>月中</a:t>
            </a:r>
            <a:r>
              <a:rPr lang="ja-JP" altLang="en-US" sz="1600" dirty="0" smtClean="0"/>
              <a:t>旬～</a:t>
            </a:r>
            <a:r>
              <a:rPr lang="en-US" altLang="ja-JP" sz="1600" dirty="0" smtClean="0"/>
              <a:t>2</a:t>
            </a:r>
            <a:r>
              <a:rPr lang="ja-JP" altLang="en-US" sz="1600" dirty="0" smtClean="0"/>
              <a:t>月下旬</a:t>
            </a:r>
            <a:endParaRPr lang="ja-JP" altLang="en-US" sz="1600" dirty="0"/>
          </a:p>
          <a:p>
            <a:pPr marL="342900" indent="-342900">
              <a:buFont typeface="Wingdings" panose="05000000000000000000" pitchFamily="2" charset="2"/>
              <a:buChar char="n"/>
            </a:pPr>
            <a:r>
              <a:rPr lang="ja-JP" altLang="en-US" sz="1600" dirty="0"/>
              <a:t>分析・</a:t>
            </a:r>
            <a:r>
              <a:rPr lang="ja-JP" altLang="en-US" sz="1600" dirty="0" smtClean="0"/>
              <a:t>整理：</a:t>
            </a:r>
            <a:r>
              <a:rPr lang="ja-JP" altLang="en-US" sz="1600" dirty="0"/>
              <a:t>　</a:t>
            </a:r>
            <a:r>
              <a:rPr lang="en-US" altLang="ja-JP" sz="1600" dirty="0" smtClean="0"/>
              <a:t>2</a:t>
            </a:r>
            <a:r>
              <a:rPr lang="ja-JP" altLang="en-US" sz="1600" dirty="0"/>
              <a:t>月</a:t>
            </a:r>
            <a:r>
              <a:rPr lang="ja-JP" altLang="en-US" sz="1600" dirty="0" smtClean="0"/>
              <a:t>下旬～</a:t>
            </a:r>
            <a:r>
              <a:rPr lang="en-US" altLang="ja-JP" sz="1600" dirty="0" smtClean="0"/>
              <a:t>3</a:t>
            </a:r>
            <a:r>
              <a:rPr lang="ja-JP" altLang="en-US" sz="1600" dirty="0" smtClean="0"/>
              <a:t>月上旬</a:t>
            </a:r>
            <a:endParaRPr lang="en-US" altLang="ja-JP" sz="1600" dirty="0" smtClean="0"/>
          </a:p>
          <a:p>
            <a:pPr marL="342900" indent="-342900">
              <a:buFont typeface="Wingdings" panose="05000000000000000000" pitchFamily="2" charset="2"/>
              <a:buChar char="n"/>
            </a:pPr>
            <a:endParaRPr lang="en-US" altLang="ja-JP" sz="1600" dirty="0"/>
          </a:p>
          <a:p>
            <a:pPr marL="342900" indent="-342900">
              <a:buFont typeface="Wingdings" panose="05000000000000000000" pitchFamily="2" charset="2"/>
              <a:buChar char="n"/>
            </a:pPr>
            <a:r>
              <a:rPr lang="ja-JP" altLang="en-US" sz="2000" dirty="0" smtClean="0"/>
              <a:t>事務局より直接にヒアリングのお願いの連絡をさせていただきますので、ご協力をよろしくお願いします。</a:t>
            </a:r>
            <a:endParaRPr lang="en-US" altLang="ja-JP" sz="2000" dirty="0"/>
          </a:p>
        </p:txBody>
      </p:sp>
      <p:grpSp>
        <p:nvGrpSpPr>
          <p:cNvPr id="18" name="Group 19"/>
          <p:cNvGrpSpPr>
            <a:grpSpLocks/>
          </p:cNvGrpSpPr>
          <p:nvPr/>
        </p:nvGrpSpPr>
        <p:grpSpPr bwMode="auto">
          <a:xfrm>
            <a:off x="786883" y="1315460"/>
            <a:ext cx="7956624" cy="360363"/>
            <a:chOff x="1169" y="1344"/>
            <a:chExt cx="3901" cy="227"/>
          </a:xfrm>
        </p:grpSpPr>
        <p:sp>
          <p:nvSpPr>
            <p:cNvPr id="26" name="Rectangle 20"/>
            <p:cNvSpPr>
              <a:spLocks noChangeArrowheads="1"/>
            </p:cNvSpPr>
            <p:nvPr/>
          </p:nvSpPr>
          <p:spPr bwMode="gray">
            <a:xfrm>
              <a:off x="1215" y="1344"/>
              <a:ext cx="3855" cy="227"/>
            </a:xfrm>
            <a:prstGeom prst="rect">
              <a:avLst/>
            </a:prstGeom>
            <a:solidFill>
              <a:schemeClr val="accent6">
                <a:lumMod val="20000"/>
                <a:lumOff val="80000"/>
              </a:schemeClr>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latin typeface="HGｺﾞｼｯｸE" panose="020B0909000000000000" pitchFamily="49" charset="-128"/>
                  <a:ea typeface="HGｺﾞｼｯｸE" panose="020B0909000000000000" pitchFamily="49" charset="-128"/>
                </a:rPr>
                <a:t>現状について</a:t>
              </a:r>
              <a:endParaRPr lang="en-US" altLang="ja-JP" sz="1600" b="1" dirty="0">
                <a:latin typeface="HGｺﾞｼｯｸE" panose="020B0909000000000000" pitchFamily="49" charset="-128"/>
                <a:ea typeface="HGｺﾞｼｯｸE" panose="020B0909000000000000" pitchFamily="49" charset="-128"/>
              </a:endParaRPr>
            </a:p>
          </p:txBody>
        </p:sp>
        <p:sp>
          <p:nvSpPr>
            <p:cNvPr id="27"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28" name="テキスト ボックス 27"/>
          <p:cNvSpPr txBox="1"/>
          <p:nvPr/>
        </p:nvSpPr>
        <p:spPr>
          <a:xfrm>
            <a:off x="859440" y="3565056"/>
            <a:ext cx="7862801" cy="584775"/>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dirty="0" smtClean="0"/>
              <a:t>オープンデータ</a:t>
            </a:r>
            <a:r>
              <a:rPr lang="ja-JP" altLang="en-US" sz="1600" dirty="0"/>
              <a:t>としての利用が望ましいデータ／その品質</a:t>
            </a:r>
          </a:p>
          <a:p>
            <a:pPr marL="285750" indent="-285750">
              <a:buFont typeface="Wingdings" panose="05000000000000000000" pitchFamily="2" charset="2"/>
              <a:buChar char="n"/>
            </a:pPr>
            <a:r>
              <a:rPr lang="ja-JP" altLang="en-US" sz="1600" dirty="0" smtClean="0"/>
              <a:t>自身</a:t>
            </a:r>
            <a:r>
              <a:rPr lang="ja-JP" altLang="en-US" sz="1600" dirty="0"/>
              <a:t>が生成するデータでオープンに出せるデータ／出す条件</a:t>
            </a:r>
            <a:endParaRPr lang="en-US" altLang="ja-JP" sz="1600" dirty="0"/>
          </a:p>
        </p:txBody>
      </p:sp>
      <p:grpSp>
        <p:nvGrpSpPr>
          <p:cNvPr id="29" name="Group 19"/>
          <p:cNvGrpSpPr>
            <a:grpSpLocks/>
          </p:cNvGrpSpPr>
          <p:nvPr/>
        </p:nvGrpSpPr>
        <p:grpSpPr bwMode="auto">
          <a:xfrm>
            <a:off x="779788" y="3169140"/>
            <a:ext cx="7956624" cy="360363"/>
            <a:chOff x="1169" y="1344"/>
            <a:chExt cx="3901" cy="227"/>
          </a:xfrm>
        </p:grpSpPr>
        <p:sp>
          <p:nvSpPr>
            <p:cNvPr id="30" name="Rectangle 20"/>
            <p:cNvSpPr>
              <a:spLocks noChangeArrowheads="1"/>
            </p:cNvSpPr>
            <p:nvPr/>
          </p:nvSpPr>
          <p:spPr bwMode="gray">
            <a:xfrm>
              <a:off x="1215" y="1344"/>
              <a:ext cx="3855" cy="227"/>
            </a:xfrm>
            <a:prstGeom prst="rect">
              <a:avLst/>
            </a:prstGeom>
            <a:solidFill>
              <a:schemeClr val="accent6">
                <a:lumMod val="20000"/>
                <a:lumOff val="80000"/>
              </a:schemeClr>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latin typeface="HGｺﾞｼｯｸE" panose="020B0909000000000000" pitchFamily="49" charset="-128"/>
                  <a:ea typeface="HGｺﾞｼｯｸE" panose="020B0909000000000000" pitchFamily="49" charset="-128"/>
                </a:rPr>
                <a:t>オープンデータ</a:t>
              </a:r>
              <a:r>
                <a:rPr lang="ja-JP" altLang="en-US" sz="1600" b="1" dirty="0">
                  <a:latin typeface="HGｺﾞｼｯｸE" panose="020B0909000000000000" pitchFamily="49" charset="-128"/>
                  <a:ea typeface="HGｺﾞｼｯｸE" panose="020B0909000000000000" pitchFamily="49" charset="-128"/>
                </a:rPr>
                <a:t>利用の</a:t>
              </a:r>
              <a:r>
                <a:rPr lang="ja-JP" altLang="en-US" sz="1600" b="1" dirty="0" smtClean="0">
                  <a:latin typeface="HGｺﾞｼｯｸE" panose="020B0909000000000000" pitchFamily="49" charset="-128"/>
                  <a:ea typeface="HGｺﾞｼｯｸE" panose="020B0909000000000000" pitchFamily="49" charset="-128"/>
                </a:rPr>
                <a:t>可能性について</a:t>
              </a:r>
              <a:endParaRPr lang="en-US" altLang="ja-JP" sz="1600" b="1" dirty="0">
                <a:latin typeface="HGｺﾞｼｯｸE" panose="020B0909000000000000" pitchFamily="49" charset="-128"/>
                <a:ea typeface="HGｺﾞｼｯｸE" panose="020B0909000000000000" pitchFamily="49" charset="-128"/>
              </a:endParaRPr>
            </a:p>
          </p:txBody>
        </p:sp>
        <p:sp>
          <p:nvSpPr>
            <p:cNvPr id="31"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Tree>
    <p:extLst>
      <p:ext uri="{BB962C8B-B14F-4D97-AF65-F5344CB8AC3E}">
        <p14:creationId xmlns:p14="http://schemas.microsoft.com/office/powerpoint/2010/main" val="41284296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14384</TotalTime>
  <Words>427</Words>
  <Application>Microsoft Office PowerPoint</Application>
  <PresentationFormat>画面に合わせる (4:3)</PresentationFormat>
  <Paragraphs>39</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アース</vt:lpstr>
      <vt:lpstr>PowerPoint プレゼンテーション</vt:lpstr>
      <vt:lpstr>ビジネスモデルの検討について</vt:lpstr>
      <vt:lpstr>ビジネスモデルの検討について</vt:lpstr>
      <vt:lpstr>ビジネスモデルの検討について</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MRI</cp:lastModifiedBy>
  <cp:revision>520</cp:revision>
  <cp:lastPrinted>2014-02-14T02:54:33Z</cp:lastPrinted>
  <dcterms:created xsi:type="dcterms:W3CDTF">2012-11-30T13:43:40Z</dcterms:created>
  <dcterms:modified xsi:type="dcterms:W3CDTF">2014-02-19T00:37:22Z</dcterms:modified>
</cp:coreProperties>
</file>