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1" autoAdjust="0"/>
    <p:restoredTop sz="94660"/>
  </p:normalViewPr>
  <p:slideViewPr>
    <p:cSldViewPr>
      <p:cViewPr>
        <p:scale>
          <a:sx n="70" d="100"/>
          <a:sy n="70" d="100"/>
        </p:scale>
        <p:origin x="-840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743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367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59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05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62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16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7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195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860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97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26C36-161A-4D09-8593-48D3D503E2D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436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26C36-161A-4D09-8593-48D3D503E2D7}" type="datetimeFigureOut">
              <a:rPr kumimoji="1" lang="ja-JP" altLang="en-US" smtClean="0"/>
              <a:t>2014/2/19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D29A0-1D82-461B-8117-815182953B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667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67544" y="2204864"/>
            <a:ext cx="828092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勝手表彰</a:t>
            </a:r>
            <a:r>
              <a:rPr lang="ja-JP" altLang="ja-JP" sz="3600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について</a:t>
            </a:r>
            <a:endParaRPr lang="en-US" altLang="ja-JP" sz="3600" dirty="0" smtClean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endParaRPr lang="en-US" altLang="ja-JP" sz="2400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endParaRPr lang="en-US" altLang="ja-JP" sz="2400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r>
              <a:rPr lang="en-US" altLang="ja-JP" sz="24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2014.02.20</a:t>
            </a:r>
          </a:p>
          <a:p>
            <a:pPr algn="ctr"/>
            <a:endParaRPr lang="en-US" altLang="ja-JP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algn="ctr"/>
            <a:r>
              <a:rPr lang="ja-JP" altLang="en-US" sz="24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オープンデータ流通推進コンソーシアム事務局</a:t>
            </a:r>
            <a:endParaRPr lang="ja-JP" altLang="en-US" sz="2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956376" y="3667"/>
            <a:ext cx="1152128" cy="40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資料５</a:t>
            </a:r>
            <a:endParaRPr kumimoji="1" lang="en-US" altLang="ja-JP" dirty="0" smtClean="0">
              <a:solidFill>
                <a:schemeClr val="tx1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922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238067" y="764704"/>
            <a:ext cx="857106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-85725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・オープンデータに関する優れた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取組みについて、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事務局が候補を収集し、利活用・普及委員会委員が選定して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表彰します。昨年度に続き、今年も実施します。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5725" indent="-85725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5725" indent="-85725"/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・賞および副賞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5725" indent="-85725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5725" indent="-85725"/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5725" indent="-85725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5725" indent="-85725"/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5725" indent="-85725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5725" indent="-85725"/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5725" indent="-85725"/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・スケジュール</a:t>
            </a:r>
            <a:endParaRPr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8590" y="0"/>
            <a:ext cx="75608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１．勝手表彰の概要</a:t>
            </a:r>
            <a:endParaRPr lang="en-US" altLang="ja-JP" sz="3200" dirty="0" smtClean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8590" y="584775"/>
            <a:ext cx="913541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5070157" y="4791772"/>
            <a:ext cx="33730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400" dirty="0">
                <a:latin typeface="HGP明朝E" panose="02020900000000000000" pitchFamily="18" charset="-128"/>
                <a:ea typeface="HGP明朝E" panose="02020900000000000000" pitchFamily="18" charset="-128"/>
              </a:rPr>
              <a:t>昨年度</a:t>
            </a:r>
            <a:r>
              <a:rPr lang="ja-JP" altLang="en-US" sz="1400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の表彰式の様子</a:t>
            </a:r>
            <a:endParaRPr lang="ja-JP" altLang="en-US" sz="1400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52" y="12169"/>
            <a:ext cx="1396347" cy="584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087983"/>
              </p:ext>
            </p:extLst>
          </p:nvPr>
        </p:nvGraphicFramePr>
        <p:xfrm>
          <a:off x="395536" y="1982921"/>
          <a:ext cx="3960440" cy="13543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8272"/>
                <a:gridCol w="1512168"/>
              </a:tblGrid>
              <a:tr h="451454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80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最優秀</a:t>
                      </a:r>
                      <a:r>
                        <a:rPr lang="ja-JP" altLang="en-US" sz="1800" u="none" strike="noStrike" dirty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賞（１点）</a:t>
                      </a:r>
                      <a:endParaRPr lang="ja-JP" altLang="en-US" sz="1800" b="0" i="0" u="none" strike="noStrike" dirty="0">
                        <a:effectLst/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800" u="none" strike="noStrike" dirty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賞状と</a:t>
                      </a:r>
                      <a:r>
                        <a:rPr lang="ja-JP" altLang="en-US" sz="180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副賞</a:t>
                      </a:r>
                      <a:endParaRPr lang="ja-JP" altLang="en-US" sz="1800" b="0" i="0" u="none" strike="noStrike" dirty="0">
                        <a:effectLst/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 marL="9525" marR="9525" marT="9525" marB="0" anchor="ctr"/>
                </a:tc>
              </a:tr>
              <a:tr h="451454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80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優秀</a:t>
                      </a:r>
                      <a:r>
                        <a:rPr lang="ja-JP" altLang="en-US" sz="1800" u="none" strike="noStrike" dirty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賞</a:t>
                      </a:r>
                      <a:r>
                        <a:rPr lang="ja-JP" altLang="en-US" sz="180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（</a:t>
                      </a:r>
                      <a:r>
                        <a:rPr lang="en-US" altLang="ja-JP" sz="180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3</a:t>
                      </a:r>
                      <a:r>
                        <a:rPr lang="ja-JP" altLang="en-US" sz="180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点</a:t>
                      </a:r>
                      <a:r>
                        <a:rPr lang="ja-JP" altLang="en-US" sz="1800" u="none" strike="noStrike" dirty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）</a:t>
                      </a:r>
                      <a:endParaRPr lang="ja-JP" altLang="en-US" sz="1800" b="0" i="0" u="none" strike="noStrike" dirty="0">
                        <a:effectLst/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800" u="none" strike="noStrike" dirty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賞状と</a:t>
                      </a:r>
                      <a:r>
                        <a:rPr lang="ja-JP" altLang="en-US" sz="180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副賞</a:t>
                      </a:r>
                      <a:endParaRPr lang="ja-JP" altLang="en-US" sz="1800" b="0" i="0" u="none" strike="noStrike" dirty="0">
                        <a:effectLst/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 marL="9525" marR="9525" marT="9525" marB="0" anchor="ctr"/>
                </a:tc>
              </a:tr>
              <a:tr h="451454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800" b="0" i="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スポンサー賞（募集中）</a:t>
                      </a:r>
                      <a:endParaRPr lang="ja-JP" altLang="en-US" sz="1800" b="0" i="0" u="none" strike="noStrike" dirty="0">
                        <a:effectLst/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800" u="none" strike="noStrike" dirty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賞状と</a:t>
                      </a:r>
                      <a:r>
                        <a:rPr lang="ja-JP" altLang="en-US" sz="180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副賞</a:t>
                      </a:r>
                      <a:endParaRPr lang="ja-JP" altLang="en-US" sz="1800" b="0" i="0" u="none" strike="noStrike" dirty="0">
                        <a:effectLst/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032290"/>
              </p:ext>
            </p:extLst>
          </p:nvPr>
        </p:nvGraphicFramePr>
        <p:xfrm>
          <a:off x="395536" y="3861048"/>
          <a:ext cx="3960440" cy="1800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2"/>
                <a:gridCol w="1152128"/>
              </a:tblGrid>
              <a:tr h="619654"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ja-JP" sz="180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2014.02.03</a:t>
                      </a:r>
                      <a:r>
                        <a:rPr lang="ja-JP" altLang="en-US" sz="180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（月）</a:t>
                      </a:r>
                      <a:r>
                        <a:rPr lang="en-US" altLang="ja-JP" sz="180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-02.20</a:t>
                      </a:r>
                      <a:r>
                        <a:rPr lang="ja-JP" altLang="en-US" sz="180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（木）</a:t>
                      </a:r>
                      <a:endParaRPr lang="ja-JP" altLang="en-US" sz="1800" b="0" i="0" u="none" strike="noStrike" dirty="0">
                        <a:effectLst/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800" b="0" i="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候補の</a:t>
                      </a:r>
                      <a:endParaRPr lang="en-US" altLang="ja-JP" sz="1800" b="0" i="0" u="none" strike="noStrike" dirty="0" smtClean="0">
                        <a:effectLst/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  <a:p>
                      <a:pPr algn="just" fontAlgn="ctr"/>
                      <a:r>
                        <a:rPr lang="ja-JP" altLang="en-US" sz="1800" b="0" i="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リストアップ</a:t>
                      </a:r>
                      <a:endParaRPr lang="ja-JP" altLang="en-US" sz="1800" b="0" i="0" u="none" strike="noStrike" dirty="0">
                        <a:effectLst/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 marL="9525" marR="9525" marT="9525" marB="0" anchor="ctr"/>
                </a:tc>
              </a:tr>
              <a:tr h="532474"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ja-JP" sz="1800" b="0" i="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2014.02.21</a:t>
                      </a:r>
                      <a:r>
                        <a:rPr lang="ja-JP" altLang="en-US" sz="1800" b="0" i="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（金）</a:t>
                      </a:r>
                      <a:r>
                        <a:rPr lang="en-US" altLang="ja-JP" sz="1800" b="0" i="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-02.28</a:t>
                      </a:r>
                      <a:r>
                        <a:rPr lang="ja-JP" altLang="en-US" sz="1800" b="0" i="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（金）</a:t>
                      </a:r>
                      <a:endParaRPr lang="ja-JP" altLang="en-US" sz="1800" b="0" i="0" u="none" strike="noStrike" dirty="0">
                        <a:effectLst/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800" b="0" i="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審査</a:t>
                      </a:r>
                      <a:endParaRPr lang="ja-JP" altLang="en-US" sz="1800" b="0" i="0" u="none" strike="noStrike" dirty="0">
                        <a:effectLst/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ja-JP" sz="180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2014.03.13</a:t>
                      </a:r>
                      <a:r>
                        <a:rPr lang="ja-JP" altLang="en-US" sz="180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（木）</a:t>
                      </a:r>
                      <a:endParaRPr lang="en-US" altLang="ja-JP" sz="1800" u="none" strike="noStrike" dirty="0" smtClean="0">
                        <a:effectLst/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  <a:p>
                      <a:pPr algn="just" fontAlgn="ctr"/>
                      <a:r>
                        <a:rPr lang="ja-JP" altLang="en-US" sz="1800" b="0" i="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第４回利活用・普及委員会</a:t>
                      </a:r>
                      <a:endParaRPr lang="ja-JP" altLang="en-US" sz="1800" b="0" i="0" u="none" strike="noStrike" dirty="0">
                        <a:effectLst/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800" b="0" i="0" u="none" strike="noStrike" dirty="0" smtClean="0">
                          <a:effectLst/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表彰式</a:t>
                      </a:r>
                      <a:endParaRPr lang="ja-JP" altLang="en-US" sz="1800" b="0" i="0" u="none" strike="noStrike" dirty="0">
                        <a:effectLst/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16832"/>
            <a:ext cx="4252848" cy="2840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043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52" y="12169"/>
            <a:ext cx="1396347" cy="584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98AF-388E-497A-B862-65AE4B989BE3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-1"/>
            <a:ext cx="35413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  <a:latin typeface="HGP明朝E" pitchFamily="18" charset="-128"/>
                <a:ea typeface="HGP明朝E" pitchFamily="18" charset="-128"/>
              </a:rPr>
              <a:t>２．昨年度の受賞者</a:t>
            </a:r>
            <a:endParaRPr kumimoji="1" lang="en-US" altLang="ja-JP" sz="3200" dirty="0" smtClean="0">
              <a:solidFill>
                <a:srgbClr val="0070C0"/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-1" y="596943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254556" y="845842"/>
            <a:ext cx="87129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/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・昨年度の受賞者は以下のとおりです。</a:t>
            </a:r>
            <a:endParaRPr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17637" y="1484784"/>
            <a:ext cx="798680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最優秀賞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/Google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賞 ：　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データシティ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鯖江</a:t>
            </a:r>
            <a:endParaRPr lang="en-US" altLang="ja-JP" dirty="0" smtClean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endParaRPr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優秀賞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/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日本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IBM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賞   ：　</a:t>
            </a:r>
            <a:r>
              <a:rPr lang="en-US" altLang="ja-JP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2013 International Open Data </a:t>
            </a:r>
            <a:r>
              <a:rPr lang="en-US" altLang="ja-JP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Day</a:t>
            </a:r>
            <a:endParaRPr lang="en-US" altLang="ja-JP" dirty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優秀賞  ：　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図書館横断検索サービス「カーリル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」</a:t>
            </a:r>
            <a:endParaRPr lang="ja-JP" altLang="en-US" dirty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優秀賞  ：　</a:t>
            </a:r>
            <a:r>
              <a:rPr lang="en-US" altLang="ja-JP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Where Does My Money Go? 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の日本語化と横浜市版の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作成</a:t>
            </a:r>
            <a:endParaRPr lang="ja-JP" altLang="en-US" dirty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優秀賞　：　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気象庁の一連の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取り組み</a:t>
            </a:r>
            <a:endParaRPr lang="ja-JP" altLang="en-US" dirty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優秀賞  ：　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あおもり映像コンテンツ・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プロモーション</a:t>
            </a:r>
            <a:endParaRPr lang="ja-JP" altLang="en-US" dirty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優秀賞  ：　</a:t>
            </a:r>
            <a:r>
              <a:rPr lang="en-US" altLang="ja-JP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LOD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チャレンジ</a:t>
            </a:r>
            <a:endParaRPr lang="ja-JP" altLang="en-US" dirty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優秀賞  ：　</a:t>
            </a:r>
            <a:r>
              <a:rPr lang="en-US" altLang="ja-JP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CKAN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を用いたデータカタログサイト</a:t>
            </a:r>
          </a:p>
          <a:p>
            <a:endParaRPr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日本マイクロソフト賞  ：　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横浜オープンデータソリューション発展委員会の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活動</a:t>
            </a:r>
            <a:endParaRPr lang="ja-JP" altLang="en-US" dirty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国際大学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GLOCOM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賞  ：　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東日本大震災アーカイブほか</a:t>
            </a:r>
            <a:r>
              <a:rPr lang="en-US" altLang="ja-JP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3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件</a:t>
            </a:r>
            <a:endParaRPr lang="ja-JP" altLang="en-US" dirty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ソフトバンクテレコム賞 ：　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エレクトリカル・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ジャパン</a:t>
            </a:r>
            <a:endParaRPr lang="ja-JP" altLang="en-US" dirty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全国地質調査業協会連合会賞 ：　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流山市</a:t>
            </a:r>
            <a:r>
              <a:rPr lang="en-US" altLang="ja-JP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/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流山市議会の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取組み</a:t>
            </a:r>
            <a:endParaRPr lang="ja-JP" altLang="en-US" dirty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Open Knowledge Foundation Japan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賞  ：　</a:t>
            </a:r>
            <a:r>
              <a:rPr lang="ja-JP" altLang="en-US" dirty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電脳みやしろ</a:t>
            </a:r>
          </a:p>
        </p:txBody>
      </p:sp>
    </p:spTree>
    <p:extLst>
      <p:ext uri="{BB962C8B-B14F-4D97-AF65-F5344CB8AC3E}">
        <p14:creationId xmlns:p14="http://schemas.microsoft.com/office/powerpoint/2010/main" val="2888063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52" y="12169"/>
            <a:ext cx="1396347" cy="584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A98AF-388E-497A-B862-65AE4B989BE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0" y="-1"/>
            <a:ext cx="37721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>
                <a:solidFill>
                  <a:srgbClr val="0070C0"/>
                </a:solidFill>
                <a:latin typeface="HGP明朝E" pitchFamily="18" charset="-128"/>
                <a:ea typeface="HGP明朝E" pitchFamily="18" charset="-128"/>
              </a:rPr>
              <a:t>３．スポンサー募集中</a:t>
            </a:r>
            <a:endParaRPr kumimoji="1" lang="en-US" altLang="ja-JP" sz="3200" dirty="0" smtClean="0">
              <a:solidFill>
                <a:srgbClr val="0070C0"/>
              </a:solidFill>
              <a:latin typeface="HGP明朝E" pitchFamily="18" charset="-128"/>
              <a:ea typeface="HGP明朝E" pitchFamily="18" charset="-128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-1" y="596943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254556" y="845842"/>
            <a:ext cx="871296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/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・今年もスポンサーを募集しています。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8900" indent="-88900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8900" indent="-88900"/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・スポンサーには、以下の事項をお願いいたします。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8900" indent="-88900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8900" indent="-88900"/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１）受賞者の選定　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（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2014.02.21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（金）</a:t>
            </a:r>
            <a:r>
              <a:rPr lang="en-US" altLang="ja-JP" dirty="0">
                <a:latin typeface="HGP明朝E" panose="02020900000000000000" pitchFamily="18" charset="-128"/>
                <a:ea typeface="HGP明朝E" panose="02020900000000000000" pitchFamily="18" charset="-128"/>
              </a:rPr>
              <a:t>-02.28</a:t>
            </a:r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（金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））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8900" indent="-88900"/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２）副賞の用意　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（各社・団体が用意しやすいもので結構です）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8900" indent="-88900"/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ja-JP" altLang="en-US" dirty="0" smtClean="0">
                <a:solidFill>
                  <a:srgbClr val="0070C0"/>
                </a:solidFill>
                <a:latin typeface="HGP明朝E" panose="02020900000000000000" pitchFamily="18" charset="-128"/>
                <a:ea typeface="HGP明朝E" panose="02020900000000000000" pitchFamily="18" charset="-128"/>
              </a:rPr>
              <a:t>３）表彰式での授与　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（</a:t>
            </a:r>
            <a:r>
              <a:rPr lang="en-US" altLang="ja-JP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2014.03.13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（木）１０：００～１２：００）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8900" indent="-88900"/>
            <a:endParaRPr lang="en-US" altLang="ja-JP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8900" indent="-88900"/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・昨年度は、以下の方々にスポンサーになっていただきました。ありがとうございました。</a:t>
            </a:r>
            <a:endParaRPr lang="en-US" altLang="ja-JP" dirty="0" smtClean="0">
              <a:latin typeface="HGP明朝E" panose="02020900000000000000" pitchFamily="18" charset="-128"/>
              <a:ea typeface="HGP明朝E" panose="02020900000000000000" pitchFamily="18" charset="-128"/>
            </a:endParaRPr>
          </a:p>
          <a:p>
            <a:pPr marL="88900" indent="-88900"/>
            <a:r>
              <a:rPr lang="ja-JP" altLang="en-US" dirty="0">
                <a:latin typeface="HGP明朝E" panose="02020900000000000000" pitchFamily="18" charset="-128"/>
                <a:ea typeface="HGP明朝E" panose="02020900000000000000" pitchFamily="18" charset="-128"/>
              </a:rPr>
              <a:t>　</a:t>
            </a:r>
            <a:r>
              <a:rPr lang="ja-JP" altLang="en-US" dirty="0" smtClean="0">
                <a:latin typeface="HGP明朝E" panose="02020900000000000000" pitchFamily="18" charset="-128"/>
                <a:ea typeface="HGP明朝E" panose="02020900000000000000" pitchFamily="18" charset="-128"/>
              </a:rPr>
              <a:t>今年もぜひ、よろしくお願いいたします。（五十音順・敬称略）</a:t>
            </a:r>
            <a:endParaRPr lang="ja-JP" altLang="en-US" dirty="0"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516216" y="819847"/>
            <a:ext cx="6509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dirty="0" smtClean="0">
              <a:solidFill>
                <a:srgbClr val="0070C0"/>
              </a:solidFill>
              <a:latin typeface="HGP明朝E" panose="02020900000000000000" pitchFamily="18" charset="-128"/>
              <a:ea typeface="HGP明朝E" panose="02020900000000000000" pitchFamily="18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753826"/>
              </p:ext>
            </p:extLst>
          </p:nvPr>
        </p:nvGraphicFramePr>
        <p:xfrm>
          <a:off x="724183" y="3725733"/>
          <a:ext cx="8024281" cy="296672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624475"/>
                <a:gridCol w="4399806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団体名</a:t>
                      </a:r>
                      <a:endParaRPr kumimoji="1" lang="ja-JP" altLang="en-US" sz="160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ご用意いただいた副賞</a:t>
                      </a:r>
                      <a:endParaRPr kumimoji="1" lang="ja-JP" altLang="en-US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>
                          <a:solidFill>
                            <a:schemeClr val="tx1"/>
                          </a:solidFill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Open Knowledge Foundation Japan</a:t>
                      </a:r>
                      <a:endParaRPr lang="ja-JP" altLang="en-US" sz="1600" dirty="0" smtClean="0">
                        <a:solidFill>
                          <a:schemeClr val="tx1"/>
                        </a:solidFill>
                        <a:latin typeface="HGP明朝E" panose="02020900000000000000" pitchFamily="18" charset="-128"/>
                        <a:ea typeface="HGP明朝E" panose="020209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バームクーヘン</a:t>
                      </a:r>
                      <a:endParaRPr kumimoji="1" lang="ja-JP" altLang="en-US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Google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nexus7</a:t>
                      </a:r>
                      <a:r>
                        <a:rPr kumimoji="1" lang="ja-JP" altLang="en-US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と緑色のぬいぐるみ</a:t>
                      </a:r>
                      <a:endParaRPr kumimoji="1" lang="en-US" altLang="ja-JP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国際大学</a:t>
                      </a:r>
                      <a:r>
                        <a:rPr kumimoji="1" lang="en-US" altLang="ja-JP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GLOCOM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八海山セット</a:t>
                      </a:r>
                      <a:endParaRPr kumimoji="1" lang="ja-JP" altLang="en-US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zh-TW" altLang="en-US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全国地質調査業協会連合会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ベルギービールギフト オルヴァルセット</a:t>
                      </a:r>
                      <a:endParaRPr kumimoji="1" lang="ja-JP" altLang="en-US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ソフトバンクテレコム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ソフトバンクのノベルティ　１式</a:t>
                      </a:r>
                      <a:r>
                        <a:rPr kumimoji="1" lang="ja-JP" altLang="en-US" sz="1200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（お父さんスピーカー）</a:t>
                      </a:r>
                      <a:endParaRPr kumimoji="1" lang="ja-JP" altLang="en-US" sz="1200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 smtClean="0">
                          <a:solidFill>
                            <a:schemeClr val="tx1"/>
                          </a:solidFill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日本</a:t>
                      </a:r>
                      <a:r>
                        <a:rPr lang="en-US" altLang="ja-JP" dirty="0" smtClean="0">
                          <a:solidFill>
                            <a:schemeClr val="tx1"/>
                          </a:solidFill>
                          <a:latin typeface="HGP明朝E" panose="02020900000000000000" pitchFamily="18" charset="-128"/>
                          <a:ea typeface="HGP明朝E" panose="02020900000000000000" pitchFamily="18" charset="-128"/>
                        </a:rPr>
                        <a:t>IBM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IBM</a:t>
                      </a:r>
                      <a:r>
                        <a:rPr kumimoji="1" lang="ja-JP" altLang="en-US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ロゴ入り　バックセット</a:t>
                      </a:r>
                      <a:endParaRPr kumimoji="1" lang="en-US" altLang="ja-JP" dirty="0" smtClean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日本マイクロソフト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latin typeface="HGP明朝B" panose="02020800000000000000" pitchFamily="18" charset="-128"/>
                          <a:ea typeface="HGP明朝B" panose="02020800000000000000" pitchFamily="18" charset="-128"/>
                        </a:rPr>
                        <a:t>Xbox</a:t>
                      </a:r>
                      <a:endParaRPr kumimoji="1" lang="ja-JP" altLang="en-US" dirty="0">
                        <a:latin typeface="HGP明朝B" panose="02020800000000000000" pitchFamily="18" charset="-128"/>
                        <a:ea typeface="HGP明朝B" panose="02020800000000000000" pitchFamily="18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572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212</Words>
  <Application>Microsoft Office PowerPoint</Application>
  <PresentationFormat>画面に合わせる (4:3)</PresentationFormat>
  <Paragraphs>81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村上　文洋</dc:creator>
  <cp:lastModifiedBy>MRI</cp:lastModifiedBy>
  <cp:revision>34</cp:revision>
  <cp:lastPrinted>2014-02-19T04:39:09Z</cp:lastPrinted>
  <dcterms:created xsi:type="dcterms:W3CDTF">2014-02-12T05:15:17Z</dcterms:created>
  <dcterms:modified xsi:type="dcterms:W3CDTF">2014-02-19T04:39:24Z</dcterms:modified>
</cp:coreProperties>
</file>