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15"/>
  </p:notesMasterIdLst>
  <p:sldIdLst>
    <p:sldId id="416" r:id="rId2"/>
    <p:sldId id="484" r:id="rId3"/>
    <p:sldId id="486" r:id="rId4"/>
    <p:sldId id="495" r:id="rId5"/>
    <p:sldId id="500" r:id="rId6"/>
    <p:sldId id="501" r:id="rId7"/>
    <p:sldId id="502" r:id="rId8"/>
    <p:sldId id="503" r:id="rId9"/>
    <p:sldId id="504" r:id="rId10"/>
    <p:sldId id="496" r:id="rId11"/>
    <p:sldId id="497" r:id="rId12"/>
    <p:sldId id="498" r:id="rId13"/>
    <p:sldId id="499" r:id="rId14"/>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ndows ユーザー" initials="井上"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19" autoAdjust="0"/>
    <p:restoredTop sz="92639" autoAdjust="0"/>
  </p:normalViewPr>
  <p:slideViewPr>
    <p:cSldViewPr snapToGrid="0">
      <p:cViewPr>
        <p:scale>
          <a:sx n="90" d="100"/>
          <a:sy n="90" d="100"/>
        </p:scale>
        <p:origin x="-7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fontAlgn="auto">
              <a:spcBef>
                <a:spcPts val="0"/>
              </a:spcBef>
              <a:spcAft>
                <a:spcPts val="0"/>
              </a:spcAft>
              <a:defRPr sz="1200">
                <a:latin typeface="+mn-lt"/>
                <a:ea typeface="+mn-ea"/>
              </a:defRPr>
            </a:lvl1pPr>
          </a:lstStyle>
          <a:p>
            <a:pPr>
              <a:defRPr/>
            </a:pPr>
            <a:fld id="{6E374AD1-7524-4A65-A188-6976E3A41289}" type="datetimeFigureOut">
              <a:rPr lang="ja-JP" altLang="en-US"/>
              <a:pPr>
                <a:defRPr/>
              </a:pPr>
              <a:t>2014/2/19</a:t>
            </a:fld>
            <a:endParaRPr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fontAlgn="auto">
              <a:spcBef>
                <a:spcPts val="0"/>
              </a:spcBef>
              <a:spcAft>
                <a:spcPts val="0"/>
              </a:spcAft>
              <a:defRPr sz="1200">
                <a:latin typeface="+mn-lt"/>
                <a:ea typeface="+mn-ea"/>
              </a:defRPr>
            </a:lvl1pPr>
          </a:lstStyle>
          <a:p>
            <a:pPr>
              <a:defRPr/>
            </a:pPr>
            <a:fld id="{7A0B6AAA-1AEB-4CEA-ACE1-3B89FD51BB75}" type="slidenum">
              <a:rPr lang="ja-JP" altLang="en-US"/>
              <a:pPr>
                <a:defRPr/>
              </a:pPr>
              <a:t>‹#›</a:t>
            </a:fld>
            <a:endParaRPr lang="ja-JP" altLang="en-US"/>
          </a:p>
        </p:txBody>
      </p:sp>
    </p:spTree>
    <p:extLst>
      <p:ext uri="{BB962C8B-B14F-4D97-AF65-F5344CB8AC3E}">
        <p14:creationId xmlns:p14="http://schemas.microsoft.com/office/powerpoint/2010/main" val="3399837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4" name="正方形/長方形 17"/>
          <p:cNvSpPr/>
          <p:nvPr userDrawn="1"/>
        </p:nvSpPr>
        <p:spPr>
          <a:xfrm>
            <a:off x="904875" y="1919288"/>
            <a:ext cx="7875588"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19"/>
          <p:cNvSpPr/>
          <p:nvPr userDrawn="1"/>
        </p:nvSpPr>
        <p:spPr>
          <a:xfrm>
            <a:off x="904875" y="1919288"/>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grpSp>
        <p:nvGrpSpPr>
          <p:cNvPr id="6" name="グループ化 23"/>
          <p:cNvGrpSpPr>
            <a:grpSpLocks/>
          </p:cNvGrpSpPr>
          <p:nvPr userDrawn="1"/>
        </p:nvGrpSpPr>
        <p:grpSpPr bwMode="auto">
          <a:xfrm>
            <a:off x="179388" y="6597650"/>
            <a:ext cx="8890000" cy="0"/>
            <a:chOff x="179512" y="6525344"/>
            <a:chExt cx="8890035" cy="0"/>
          </a:xfrm>
        </p:grpSpPr>
        <p:cxnSp>
          <p:nvCxnSpPr>
            <p:cNvPr id="7"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0"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1" name="Picture 15"/>
          <p:cNvPicPr>
            <a:picLocks noChangeAspect="1" noChangeArrowheads="1"/>
          </p:cNvPicPr>
          <p:nvPr userDrawn="1"/>
        </p:nvPicPr>
        <p:blipFill>
          <a:blip r:embed="rId2"/>
          <a:srcRect/>
          <a:stretch>
            <a:fillRect/>
          </a:stretch>
        </p:blipFill>
        <p:spPr bwMode="auto">
          <a:xfrm>
            <a:off x="395288" y="5013325"/>
            <a:ext cx="3240087" cy="1409700"/>
          </a:xfrm>
          <a:prstGeom prst="rect">
            <a:avLst/>
          </a:prstGeom>
          <a:noFill/>
          <a:ln w="9525">
            <a:noFill/>
            <a:miter lim="800000"/>
            <a:headEnd/>
            <a:tailEnd/>
          </a:ln>
        </p:spPr>
      </p:pic>
      <p:sp>
        <p:nvSpPr>
          <p:cNvPr id="15" name="タイトル 7"/>
          <p:cNvSpPr>
            <a:spLocks noGrp="1"/>
          </p:cNvSpPr>
          <p:nvPr>
            <p:ph type="ctrTitle"/>
          </p:nvPr>
        </p:nvSpPr>
        <p:spPr>
          <a:xfrm>
            <a:off x="1219200" y="2157214"/>
            <a:ext cx="6858000" cy="990600"/>
          </a:xfrm>
        </p:spPr>
        <p:txBody>
          <a:bodyPr anchor="t"/>
          <a:lstStyle>
            <a:lvl1pPr algn="r">
              <a:defRPr sz="3200">
                <a:solidFill>
                  <a:schemeClr val="tx1"/>
                </a:solidFill>
              </a:defRPr>
            </a:lvl1pPr>
          </a:lstStyle>
          <a:p>
            <a:r>
              <a:rPr lang="ja-JP" altLang="en-US" dirty="0" smtClean="0"/>
              <a:t>マスター タイトルの書式設定</a:t>
            </a:r>
            <a:endParaRPr lang="en-US" dirty="0"/>
          </a:p>
        </p:txBody>
      </p:sp>
      <p:sp>
        <p:nvSpPr>
          <p:cNvPr id="31" name="テキスト プレースホルダー 2"/>
          <p:cNvSpPr>
            <a:spLocks noGrp="1"/>
          </p:cNvSpPr>
          <p:nvPr>
            <p:ph type="body" idx="1"/>
          </p:nvPr>
        </p:nvSpPr>
        <p:spPr>
          <a:xfrm>
            <a:off x="4644008" y="4267200"/>
            <a:ext cx="3528392"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dirty="0" smtClean="0"/>
              <a:t>マスタ テキストの書式設定</a:t>
            </a:r>
          </a:p>
        </p:txBody>
      </p:sp>
      <p:sp>
        <p:nvSpPr>
          <p:cNvPr id="12" name="スライド番号プレースホルダー 28"/>
          <p:cNvSpPr>
            <a:spLocks noGrp="1"/>
          </p:cNvSpPr>
          <p:nvPr>
            <p:ph type="sldNum" sz="quarter" idx="10"/>
          </p:nvPr>
        </p:nvSpPr>
        <p:spPr>
          <a:xfrm>
            <a:off x="4000500" y="6597650"/>
            <a:ext cx="1219200" cy="182563"/>
          </a:xfrm>
        </p:spPr>
        <p:txBody>
          <a:bodyPr/>
          <a:lstStyle>
            <a:lvl1pPr algn="ctr">
              <a:defRPr/>
            </a:lvl1pPr>
          </a:lstStyle>
          <a:p>
            <a:pPr>
              <a:defRPr/>
            </a:pPr>
            <a:fld id="{AEF7767C-FE26-420F-98BF-A3A5CFA0D0A0}"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ー 1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22"/>
          <p:cNvSpPr>
            <a:spLocks noGrp="1"/>
          </p:cNvSpPr>
          <p:nvPr>
            <p:ph type="sldNum" sz="quarter" idx="12"/>
          </p:nvPr>
        </p:nvSpPr>
        <p:spPr/>
        <p:txBody>
          <a:bodyPr/>
          <a:lstStyle>
            <a:lvl1pPr>
              <a:defRPr/>
            </a:lvl1pPr>
          </a:lstStyle>
          <a:p>
            <a:pPr>
              <a:defRPr/>
            </a:pPr>
            <a:fld id="{D32F4C15-C034-4314-9112-D299D62351D6}"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4"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5" name="二等辺三角形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直線コネクタ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9CE4FFE-2657-47F4-863B-D1CC317C8789}"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grpSp>
        <p:nvGrpSpPr>
          <p:cNvPr id="4" name="グループ化 6"/>
          <p:cNvGrpSpPr>
            <a:grpSpLocks/>
          </p:cNvGrpSpPr>
          <p:nvPr userDrawn="1"/>
        </p:nvGrpSpPr>
        <p:grpSpPr bwMode="auto">
          <a:xfrm>
            <a:off x="179388" y="6597650"/>
            <a:ext cx="8890000" cy="0"/>
            <a:chOff x="179512" y="6525344"/>
            <a:chExt cx="8890035" cy="0"/>
          </a:xfrm>
        </p:grpSpPr>
        <p:cxnSp>
          <p:nvCxnSpPr>
            <p:cNvPr id="5" name="直線コネクタ 8"/>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直線コネクタ 9"/>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 name="直線コネクタ 10"/>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0"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0" y="6309673"/>
            <a:ext cx="1222612" cy="575953"/>
          </a:xfrm>
          <a:prstGeom prst="rect">
            <a:avLst/>
          </a:prstGeom>
          <a:noFill/>
          <a:ln w="9525">
            <a:noFill/>
            <a:miter lim="800000"/>
            <a:headEnd/>
            <a:tailEnd/>
          </a:ln>
        </p:spPr>
      </p:pic>
      <p:cxnSp>
        <p:nvCxnSpPr>
          <p:cNvPr id="16" name="直線コネクタ 19"/>
          <p:cNvCxnSpPr/>
          <p:nvPr userDrawn="1"/>
        </p:nvCxnSpPr>
        <p:spPr>
          <a:xfrm>
            <a:off x="496888" y="680709"/>
            <a:ext cx="8207375" cy="0"/>
          </a:xfrm>
          <a:prstGeom prst="line">
            <a:avLst/>
          </a:prstGeom>
          <a:ln w="539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457200" y="12877"/>
            <a:ext cx="8229600" cy="654943"/>
          </a:xfrm>
        </p:spPr>
        <p:txBody>
          <a:bodyPr/>
          <a:lstStyle/>
          <a:p>
            <a:r>
              <a:rPr lang="ja-JP" altLang="en-US" dirty="0" smtClean="0"/>
              <a:t>マスター タイトルの書式設定</a:t>
            </a:r>
            <a:endParaRPr lang="en-US" dirty="0"/>
          </a:p>
        </p:txBody>
      </p:sp>
      <p:sp>
        <p:nvSpPr>
          <p:cNvPr id="17" name="スライド番号プレースホルダー 5"/>
          <p:cNvSpPr>
            <a:spLocks noGrp="1"/>
          </p:cNvSpPr>
          <p:nvPr>
            <p:ph type="sldNum" sz="quarter" idx="10"/>
          </p:nvPr>
        </p:nvSpPr>
        <p:spPr>
          <a:xfrm>
            <a:off x="3598863" y="6591300"/>
            <a:ext cx="1981200" cy="366713"/>
          </a:xfrm>
        </p:spPr>
        <p:txBody>
          <a:bodyPr/>
          <a:lstStyle>
            <a:lvl1pPr algn="ctr">
              <a:defRPr/>
            </a:lvl1pPr>
          </a:lstStyle>
          <a:p>
            <a:pPr>
              <a:defRPr/>
            </a:pPr>
            <a:fld id="{5C489480-8482-4FE0-A015-CFEEA03935A6}" type="slidenum">
              <a:rPr lang="ja-JP" altLang="en-US"/>
              <a:pPr>
                <a:defRPr/>
              </a:pPr>
              <a:t>‹#›</a:t>
            </a:fld>
            <a:endParaRPr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4" name="正方形/長方形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1219200" y="2971800"/>
            <a:ext cx="6858000" cy="1066800"/>
          </a:xfrm>
        </p:spPr>
        <p:txBody>
          <a:bodyPr anchor="t"/>
          <a:lstStyle>
            <a:lvl1pPr algn="r">
              <a:buNone/>
              <a:defRPr sz="3200" b="0" cap="none" baseline="0"/>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マスター テキストの書式設定</a:t>
            </a:r>
          </a:p>
        </p:txBody>
      </p:sp>
      <p:sp>
        <p:nvSpPr>
          <p:cNvPr id="6" name="日付プレースホルダー 3"/>
          <p:cNvSpPr>
            <a:spLocks noGrp="1"/>
          </p:cNvSpPr>
          <p:nvPr>
            <p:ph type="dt" sz="half" idx="10"/>
          </p:nvPr>
        </p:nvSpPr>
        <p:spPr>
          <a:xfrm>
            <a:off x="6400800" y="6354763"/>
            <a:ext cx="2286000" cy="366712"/>
          </a:xfrm>
        </p:spPr>
        <p:txBody>
          <a:bodyPr/>
          <a:lstStyle>
            <a:lvl1pPr>
              <a:defRPr/>
            </a:lvl1pPr>
          </a:lstStyle>
          <a:p>
            <a:pPr>
              <a:defRPr/>
            </a:pPr>
            <a:endParaRPr lang="ja-JP" altLang="en-US"/>
          </a:p>
        </p:txBody>
      </p:sp>
      <p:sp>
        <p:nvSpPr>
          <p:cNvPr id="7" name="フッター プレースホルダー 4"/>
          <p:cNvSpPr>
            <a:spLocks noGrp="1"/>
          </p:cNvSpPr>
          <p:nvPr>
            <p:ph type="ftr" sz="quarter" idx="11"/>
          </p:nvPr>
        </p:nvSpPr>
        <p:spPr>
          <a:xfrm>
            <a:off x="2898775" y="6354763"/>
            <a:ext cx="3475038" cy="366712"/>
          </a:xfrm>
        </p:spPr>
        <p:txBody>
          <a:bodyPr/>
          <a:lstStyle>
            <a:lvl1pPr>
              <a:defRPr/>
            </a:lvl1pPr>
          </a:lstStyle>
          <a:p>
            <a:pPr>
              <a:defRPr/>
            </a:pPr>
            <a:endParaRPr lang="ja-JP" altLang="en-US"/>
          </a:p>
        </p:txBody>
      </p:sp>
      <p:sp>
        <p:nvSpPr>
          <p:cNvPr id="8" name="スライド番号プレースホルダー 5"/>
          <p:cNvSpPr>
            <a:spLocks noGrp="1"/>
          </p:cNvSpPr>
          <p:nvPr>
            <p:ph type="sldNum" sz="quarter" idx="12"/>
          </p:nvPr>
        </p:nvSpPr>
        <p:spPr>
          <a:xfrm>
            <a:off x="1069975" y="6354763"/>
            <a:ext cx="1520825" cy="366712"/>
          </a:xfrm>
        </p:spPr>
        <p:txBody>
          <a:bodyPr/>
          <a:lstStyle>
            <a:lvl1pPr>
              <a:defRPr/>
            </a:lvl1pPr>
          </a:lstStyle>
          <a:p>
            <a:pPr>
              <a:defRPr/>
            </a:pPr>
            <a:fld id="{59D614E3-EC9C-401D-B25E-0181BD4EC2F5}"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lang="ja-JP" altLang="en-US" smtClean="0"/>
              <a:t>マスター タイトルの書式設定</a:t>
            </a:r>
            <a:endParaRPr lang="en-US"/>
          </a:p>
        </p:txBody>
      </p:sp>
      <p:sp>
        <p:nvSpPr>
          <p:cNvPr id="9" name="コンテンツ プレースホルダー 8"/>
          <p:cNvSpPr>
            <a:spLocks noGrp="1"/>
          </p:cNvSpPr>
          <p:nvPr>
            <p:ph sz="quarter" idx="1"/>
          </p:nvPr>
        </p:nvSpPr>
        <p:spPr>
          <a:xfrm>
            <a:off x="457200" y="1219200"/>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ー 1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22"/>
          <p:cNvSpPr>
            <a:spLocks noGrp="1"/>
          </p:cNvSpPr>
          <p:nvPr>
            <p:ph type="sldNum" sz="quarter" idx="12"/>
          </p:nvPr>
        </p:nvSpPr>
        <p:spPr/>
        <p:txBody>
          <a:bodyPr/>
          <a:lstStyle>
            <a:lvl1pPr>
              <a:defRPr/>
            </a:lvl1pPr>
          </a:lstStyle>
          <a:p>
            <a:pPr>
              <a:defRPr/>
            </a:pPr>
            <a:fld id="{D6BE04EA-D976-49BB-88BC-11887A034D4F}"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11" name="コンテンツ プレースホルダー 10"/>
          <p:cNvSpPr>
            <a:spLocks noGrp="1"/>
          </p:cNvSpPr>
          <p:nvPr>
            <p:ph sz="quarter" idx="2"/>
          </p:nvPr>
        </p:nvSpPr>
        <p:spPr>
          <a:xfrm>
            <a:off x="457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1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22"/>
          <p:cNvSpPr>
            <a:spLocks noGrp="1"/>
          </p:cNvSpPr>
          <p:nvPr>
            <p:ph type="sldNum" sz="quarter" idx="12"/>
          </p:nvPr>
        </p:nvSpPr>
        <p:spPr/>
        <p:txBody>
          <a:bodyPr/>
          <a:lstStyle>
            <a:lvl1pPr>
              <a:defRPr/>
            </a:lvl1pPr>
          </a:lstStyle>
          <a:p>
            <a:pPr>
              <a:defRPr/>
            </a:pPr>
            <a:fld id="{23FDB0EC-3C6C-499F-B7FC-40D34E018601}"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grpSp>
        <p:nvGrpSpPr>
          <p:cNvPr id="3" name="グループ化 23"/>
          <p:cNvGrpSpPr>
            <a:grpSpLocks/>
          </p:cNvGrpSpPr>
          <p:nvPr userDrawn="1"/>
        </p:nvGrpSpPr>
        <p:grpSpPr bwMode="auto">
          <a:xfrm>
            <a:off x="179388" y="6597650"/>
            <a:ext cx="8890000" cy="0"/>
            <a:chOff x="179512" y="6525344"/>
            <a:chExt cx="8890035" cy="0"/>
          </a:xfrm>
        </p:grpSpPr>
        <p:cxnSp>
          <p:nvCxnSpPr>
            <p:cNvPr id="4"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7"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8"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7812088" y="6237288"/>
            <a:ext cx="1317625" cy="620712"/>
          </a:xfrm>
          <a:prstGeom prst="rect">
            <a:avLst/>
          </a:prstGeom>
          <a:noFill/>
          <a:ln w="9525">
            <a:noFill/>
            <a:miter lim="800000"/>
            <a:headEnd/>
            <a:tailEnd/>
          </a:ln>
        </p:spPr>
      </p:pic>
      <p:grpSp>
        <p:nvGrpSpPr>
          <p:cNvPr id="9" name="グループ化 6"/>
          <p:cNvGrpSpPr>
            <a:grpSpLocks/>
          </p:cNvGrpSpPr>
          <p:nvPr userDrawn="1"/>
        </p:nvGrpSpPr>
        <p:grpSpPr bwMode="auto">
          <a:xfrm>
            <a:off x="519347" y="3429000"/>
            <a:ext cx="8184915" cy="166955"/>
            <a:chOff x="179512" y="6525344"/>
            <a:chExt cx="8890035" cy="0"/>
          </a:xfrm>
        </p:grpSpPr>
        <p:cxnSp>
          <p:nvCxnSpPr>
            <p:cNvPr id="10" name="直線コネクタ 8"/>
            <p:cNvCxnSpPr/>
            <p:nvPr/>
          </p:nvCxnSpPr>
          <p:spPr>
            <a:xfrm>
              <a:off x="179512" y="6525344"/>
              <a:ext cx="8208821"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直線コネクタ 9"/>
            <p:cNvCxnSpPr/>
            <p:nvPr/>
          </p:nvCxnSpPr>
          <p:spPr>
            <a:xfrm>
              <a:off x="8475863" y="6525344"/>
              <a:ext cx="152227"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直線コネクタ 10"/>
            <p:cNvCxnSpPr/>
            <p:nvPr/>
          </p:nvCxnSpPr>
          <p:spPr>
            <a:xfrm>
              <a:off x="8704203" y="6525344"/>
              <a:ext cx="152227"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3" name="直線コネクタ 11"/>
            <p:cNvCxnSpPr/>
            <p:nvPr/>
          </p:nvCxnSpPr>
          <p:spPr>
            <a:xfrm>
              <a:off x="8917320" y="6525344"/>
              <a:ext cx="152227"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 name="タイトル 1"/>
          <p:cNvSpPr>
            <a:spLocks noGrp="1"/>
          </p:cNvSpPr>
          <p:nvPr>
            <p:ph type="title"/>
          </p:nvPr>
        </p:nvSpPr>
        <p:spPr>
          <a:xfrm>
            <a:off x="755576" y="2492896"/>
            <a:ext cx="7488832" cy="914400"/>
          </a:xfrm>
        </p:spPr>
        <p:txBody>
          <a:bodyPr/>
          <a:lstStyle/>
          <a:p>
            <a:r>
              <a:rPr lang="ja-JP" altLang="en-US" smtClean="0"/>
              <a:t>マスター タイトルの書式設定</a:t>
            </a:r>
            <a:endParaRPr lang="en-US"/>
          </a:p>
        </p:txBody>
      </p:sp>
      <p:sp>
        <p:nvSpPr>
          <p:cNvPr id="14" name="スライド番号プレースホルダー 4"/>
          <p:cNvSpPr>
            <a:spLocks noGrp="1"/>
          </p:cNvSpPr>
          <p:nvPr>
            <p:ph type="sldNum" sz="quarter" idx="10"/>
          </p:nvPr>
        </p:nvSpPr>
        <p:spPr>
          <a:xfrm>
            <a:off x="4173538" y="6592888"/>
            <a:ext cx="758825" cy="365125"/>
          </a:xfrm>
        </p:spPr>
        <p:txBody>
          <a:bodyPr/>
          <a:lstStyle>
            <a:lvl1pPr algn="ctr">
              <a:defRPr smtClean="0"/>
            </a:lvl1pPr>
          </a:lstStyle>
          <a:p>
            <a:pPr>
              <a:defRPr/>
            </a:pPr>
            <a:fld id="{F52FA9F6-98CE-4D8B-9188-4B04B5C3FA61}"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3" name="二等辺三角形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4" name="日付プレースホルダー 1"/>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3"/>
          <p:cNvSpPr>
            <a:spLocks noGrp="1"/>
          </p:cNvSpPr>
          <p:nvPr>
            <p:ph type="sldNum" sz="quarter" idx="12"/>
          </p:nvPr>
        </p:nvSpPr>
        <p:spPr/>
        <p:txBody>
          <a:bodyPr/>
          <a:lstStyle>
            <a:lvl1pPr>
              <a:defRPr/>
            </a:lvl1pPr>
          </a:lstStyle>
          <a:p>
            <a:pPr>
              <a:defRPr/>
            </a:pPr>
            <a:fld id="{777F02BF-A27D-4507-89DC-5BA8A0B91641}"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直線コネクタ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dirty="0">
              <a:latin typeface="+mn-lt"/>
              <a:ea typeface="+mn-ea"/>
            </a:endParaRPr>
          </a:p>
        </p:txBody>
      </p:sp>
      <p:sp>
        <p:nvSpPr>
          <p:cNvPr id="7"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ja-JP" altLang="en-US" smtClean="0"/>
              <a:t>マスター タイトルの書式設定</a:t>
            </a:r>
            <a:endParaRPr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ja-JP" altLang="en-US" smtClean="0"/>
              <a:t>マスター テキストの書式設定</a:t>
            </a:r>
          </a:p>
        </p:txBody>
      </p:sp>
      <p:sp>
        <p:nvSpPr>
          <p:cNvPr id="12" name="コンテンツ プレースホルダー 11"/>
          <p:cNvSpPr>
            <a:spLocks noGrp="1"/>
          </p:cNvSpPr>
          <p:nvPr>
            <p:ph sz="quarter" idx="1"/>
          </p:nvPr>
        </p:nvSpPr>
        <p:spPr>
          <a:xfrm>
            <a:off x="304800" y="304800"/>
            <a:ext cx="5715000" cy="5715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38266B34-2950-452F-9FB9-AB9EE4D1A115}"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7" name="正方形/長方形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ja-JP" altLang="en-US" smtClean="0"/>
              <a:t>マスター タイトルの書式設定</a:t>
            </a:r>
            <a:endParaRPr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ja-JP" altLang="en-US" noProof="0" smtClean="0"/>
              <a:t>アイコンをクリックして図を追加</a:t>
            </a:r>
            <a:endParaRPr lang="en-US" noProof="0" dirty="0"/>
          </a:p>
        </p:txBody>
      </p:sp>
      <p:sp>
        <p:nvSpPr>
          <p:cNvPr id="4" name="テキスト プレースホルダー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ja-JP" altLang="en-US" smtClean="0"/>
              <a:t>マスター テキストの書式設定</a:t>
            </a:r>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234B22B5-564E-49AF-94E1-EBCE52A8446D}"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マスター タイトルの書式設定</a:t>
            </a:r>
            <a:endParaRPr lang="en-US" smtClean="0"/>
          </a:p>
        </p:txBody>
      </p:sp>
      <p:sp>
        <p:nvSpPr>
          <p:cNvPr id="1027" name="テキスト プレースホルダー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smtClean="0"/>
          </a:p>
        </p:txBody>
      </p:sp>
      <p:sp>
        <p:nvSpPr>
          <p:cNvPr id="14" name="日付プレースホルダー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3" name="フッター プレースホルダー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23" name="スライド番号プレースホルダー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fld id="{BB1E81A8-7DC8-4718-AAD2-CE30D12D26F6}" type="slidenum">
              <a:rPr lang="ja-JP" altLang="en-US"/>
              <a:pPr>
                <a:defRPr/>
              </a:pPr>
              <a:t>‹#›</a:t>
            </a:fld>
            <a:endParaRPr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0" r:id="rId5"/>
    <p:sldLayoutId id="2147483675" r:id="rId6"/>
    <p:sldLayoutId id="2147483676" r:id="rId7"/>
    <p:sldLayoutId id="2147483677" r:id="rId8"/>
    <p:sldLayoutId id="2147483678" r:id="rId9"/>
    <p:sldLayoutId id="2147483669" r:id="rId10"/>
    <p:sldLayoutId id="2147483679" r:id="rId11"/>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200" kern="1200">
          <a:solidFill>
            <a:schemeClr val="tx2"/>
          </a:solidFill>
          <a:latin typeface="+mj-lt"/>
          <a:ea typeface="+mj-ea"/>
          <a:cs typeface="+mj-cs"/>
        </a:defRPr>
      </a:lvl1pPr>
      <a:lvl2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2pPr>
      <a:lvl3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3pPr>
      <a:lvl4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4pPr>
      <a:lvl5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slideLayout" Target="../slideLayouts/slideLayout2.xml"/><Relationship Id="rId4" Type="http://schemas.openxmlformats.org/officeDocument/2006/relationships/image" Target="../media/image20.emf"/></Relationships>
</file>

<file path=ppt/slides/_rels/slide13.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テキスト プレースホルダー 3"/>
          <p:cNvSpPr>
            <a:spLocks noGrp="1"/>
          </p:cNvSpPr>
          <p:nvPr>
            <p:ph type="body" idx="1"/>
          </p:nvPr>
        </p:nvSpPr>
        <p:spPr>
          <a:xfrm>
            <a:off x="2828260" y="3851564"/>
            <a:ext cx="5936890" cy="1143000"/>
          </a:xfrm>
        </p:spPr>
        <p:txBody>
          <a:bodyPr/>
          <a:lstStyle/>
          <a:p>
            <a:pPr eaLnBrk="1" hangingPunct="1"/>
            <a:r>
              <a:rPr lang="en-US" altLang="ja-JP" dirty="0" smtClean="0">
                <a:solidFill>
                  <a:schemeClr val="tx1"/>
                </a:solidFill>
                <a:latin typeface="+mj-ea"/>
                <a:ea typeface="+mj-ea"/>
              </a:rPr>
              <a:t>2014.2.20</a:t>
            </a:r>
          </a:p>
          <a:p>
            <a:pPr eaLnBrk="1" hangingPunct="1"/>
            <a:endParaRPr lang="en-US" altLang="ja-JP" dirty="0" smtClean="0">
              <a:solidFill>
                <a:schemeClr val="tx1"/>
              </a:solidFill>
              <a:latin typeface="+mj-ea"/>
              <a:ea typeface="+mj-ea"/>
            </a:endParaRPr>
          </a:p>
          <a:p>
            <a:pPr eaLnBrk="1" hangingPunct="1"/>
            <a:r>
              <a:rPr lang="ja-JP" altLang="en-US" dirty="0" smtClean="0">
                <a:solidFill>
                  <a:schemeClr val="tx1"/>
                </a:solidFill>
                <a:latin typeface="+mj-ea"/>
                <a:ea typeface="+mj-ea"/>
              </a:rPr>
              <a:t>オープンデータ流通推進コンソーシアム　事務局</a:t>
            </a:r>
            <a:endParaRPr lang="en-US" altLang="ja-JP" dirty="0">
              <a:solidFill>
                <a:schemeClr val="tx1"/>
              </a:solidFill>
              <a:latin typeface="+mj-ea"/>
              <a:ea typeface="+mj-ea"/>
            </a:endParaRPr>
          </a:p>
        </p:txBody>
      </p:sp>
      <p:sp>
        <p:nvSpPr>
          <p:cNvPr id="5" name="タイトル 1"/>
          <p:cNvSpPr txBox="1">
            <a:spLocks/>
          </p:cNvSpPr>
          <p:nvPr/>
        </p:nvSpPr>
        <p:spPr bwMode="auto">
          <a:xfrm>
            <a:off x="991631" y="1828800"/>
            <a:ext cx="7689231" cy="1398213"/>
          </a:xfrm>
          <a:prstGeom prst="rect">
            <a:avLst/>
          </a:prstGeom>
          <a:noFill/>
          <a:ln w="9525">
            <a:noFill/>
            <a:miter lim="800000"/>
            <a:headEnd/>
            <a:tailEnd/>
          </a:ln>
        </p:spPr>
        <p:txBody>
          <a:bodyPr anchor="ctr"/>
          <a:lstStyle>
            <a:lvl1pPr algn="r" rtl="0" fontAlgn="base">
              <a:spcBef>
                <a:spcPct val="0"/>
              </a:spcBef>
              <a:spcAft>
                <a:spcPct val="0"/>
              </a:spcAft>
              <a:defRPr kumimoji="1" sz="3200" kern="1200">
                <a:solidFill>
                  <a:schemeClr val="tx1"/>
                </a:solidFill>
                <a:latin typeface="+mj-lt"/>
                <a:ea typeface="+mj-ea"/>
                <a:cs typeface="+mj-cs"/>
              </a:defRPr>
            </a:lvl1pPr>
            <a:lvl2pPr algn="l" rtl="0" fontAlgn="base">
              <a:spcBef>
                <a:spcPct val="0"/>
              </a:spcBef>
              <a:spcAft>
                <a:spcPct val="0"/>
              </a:spcAft>
              <a:defRPr kumimoji="1" sz="3200">
                <a:solidFill>
                  <a:schemeClr val="tx2"/>
                </a:solidFill>
                <a:latin typeface="Bookman Old Style" pitchFamily="18" charset="0"/>
                <a:ea typeface="HG明朝E" pitchFamily="17" charset="-128"/>
              </a:defRPr>
            </a:lvl2pPr>
            <a:lvl3pPr algn="l" rtl="0" fontAlgn="base">
              <a:spcBef>
                <a:spcPct val="0"/>
              </a:spcBef>
              <a:spcAft>
                <a:spcPct val="0"/>
              </a:spcAft>
              <a:defRPr kumimoji="1" sz="3200">
                <a:solidFill>
                  <a:schemeClr val="tx2"/>
                </a:solidFill>
                <a:latin typeface="Bookman Old Style" pitchFamily="18" charset="0"/>
                <a:ea typeface="HG明朝E" pitchFamily="17" charset="-128"/>
              </a:defRPr>
            </a:lvl3pPr>
            <a:lvl4pPr algn="l" rtl="0" fontAlgn="base">
              <a:spcBef>
                <a:spcPct val="0"/>
              </a:spcBef>
              <a:spcAft>
                <a:spcPct val="0"/>
              </a:spcAft>
              <a:defRPr kumimoji="1" sz="3200">
                <a:solidFill>
                  <a:schemeClr val="tx2"/>
                </a:solidFill>
                <a:latin typeface="Bookman Old Style" pitchFamily="18" charset="0"/>
                <a:ea typeface="HG明朝E" pitchFamily="17" charset="-128"/>
              </a:defRPr>
            </a:lvl4pPr>
            <a:lvl5pPr algn="l" rtl="0" fontAlgn="base">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a:lstStyle>
          <a:p>
            <a:pPr fontAlgn="auto">
              <a:spcAft>
                <a:spcPts val="0"/>
              </a:spcAft>
              <a:defRPr/>
            </a:pPr>
            <a:r>
              <a:rPr lang="ja-JP" altLang="en-US" sz="2800" dirty="0" smtClean="0">
                <a:latin typeface="+mj-ea"/>
              </a:rPr>
              <a:t>オープンデータシンポジウム開催報告</a:t>
            </a:r>
            <a:endParaRPr lang="ja-JP" altLang="en-US" sz="2800" dirty="0">
              <a:latin typeface="+mj-ea"/>
            </a:endParaRPr>
          </a:p>
        </p:txBody>
      </p:sp>
      <p:sp>
        <p:nvSpPr>
          <p:cNvPr id="6" name="正方形/長方形 5"/>
          <p:cNvSpPr/>
          <p:nvPr/>
        </p:nvSpPr>
        <p:spPr>
          <a:xfrm>
            <a:off x="7981239" y="3667"/>
            <a:ext cx="1152128" cy="40099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HGP明朝E" panose="02020900000000000000" pitchFamily="18" charset="-128"/>
                <a:ea typeface="HGP明朝E" panose="02020900000000000000" pitchFamily="18" charset="-128"/>
              </a:rPr>
              <a:t>資料３</a:t>
            </a:r>
            <a:endParaRPr kumimoji="1" lang="en-US" altLang="ja-JP" dirty="0" smtClean="0">
              <a:solidFill>
                <a:schemeClr val="tx1"/>
              </a:solidFill>
              <a:latin typeface="HGP明朝E" panose="02020900000000000000" pitchFamily="18" charset="-128"/>
              <a:ea typeface="HGP明朝E" panose="02020900000000000000" pitchFamily="18"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smtClean="0">
                <a:latin typeface="+mj-ea"/>
              </a:rPr>
              <a:t>３．アンケート結果　⑦来場者の属性</a:t>
            </a:r>
            <a:endParaRPr kumimoji="1" lang="ja-JP" altLang="en-US" sz="2000" dirty="0">
              <a:latin typeface="+mj-ea"/>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9</a:t>
            </a:fld>
            <a:endParaRPr lang="ja-JP" altLang="en-US" dirty="0"/>
          </a:p>
        </p:txBody>
      </p:sp>
      <p:sp>
        <p:nvSpPr>
          <p:cNvPr id="5" name="Text Box 51"/>
          <p:cNvSpPr txBox="1">
            <a:spLocks noChangeArrowheads="1"/>
          </p:cNvSpPr>
          <p:nvPr/>
        </p:nvSpPr>
        <p:spPr bwMode="auto">
          <a:xfrm>
            <a:off x="488023" y="901909"/>
            <a:ext cx="8126858" cy="923330"/>
          </a:xfrm>
          <a:prstGeom prst="rect">
            <a:avLst/>
          </a:prstGeom>
          <a:noFill/>
          <a:ln w="9525">
            <a:noFill/>
            <a:miter lim="800000"/>
            <a:headEnd/>
            <a:tailEnd/>
          </a:ln>
        </p:spPr>
        <p:txBody>
          <a:bodyPr wrap="square">
            <a:spAutoFit/>
          </a:bodyPr>
          <a:lstStyle/>
          <a:p>
            <a:pPr marL="177800" indent="-177800">
              <a:buClr>
                <a:schemeClr val="hlink"/>
              </a:buClr>
              <a:buFont typeface="Wingdings" pitchFamily="2" charset="2"/>
              <a:buChar char="n"/>
            </a:pPr>
            <a:r>
              <a:rPr lang="ja-JP" altLang="en-US" dirty="0" smtClean="0">
                <a:latin typeface="HGPｺﾞｼｯｸE" pitchFamily="50" charset="-128"/>
                <a:ea typeface="HGPｺﾞｼｯｸE" pitchFamily="50" charset="-128"/>
              </a:rPr>
              <a:t>来場者の属性は、上位４位までは昨年と同様で、官公庁やシステムインテグレータ、通信システム関連、情報サービスとなっている。その他も全体的な傾向は昨年とほぼ同様である。</a:t>
            </a:r>
            <a:endParaRPr lang="en-US" altLang="ja-JP" dirty="0">
              <a:latin typeface="HGPｺﾞｼｯｸE" pitchFamily="50" charset="-128"/>
              <a:ea typeface="HGPｺﾞｼｯｸE" pitchFamily="50" charset="-128"/>
            </a:endParaRPr>
          </a:p>
        </p:txBody>
      </p:sp>
      <p:sp>
        <p:nvSpPr>
          <p:cNvPr id="6" name="正方形/長方形 5"/>
          <p:cNvSpPr/>
          <p:nvPr/>
        </p:nvSpPr>
        <p:spPr>
          <a:xfrm>
            <a:off x="416103" y="901909"/>
            <a:ext cx="8280971" cy="958789"/>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PｺﾞｼｯｸE" pitchFamily="50" charset="-128"/>
              <a:ea typeface="HGPｺﾞｼｯｸE" pitchFamily="50" charset="-128"/>
            </a:endParaRPr>
          </a:p>
        </p:txBody>
      </p:sp>
      <p:sp>
        <p:nvSpPr>
          <p:cNvPr id="3" name="テキスト ボックス 2"/>
          <p:cNvSpPr txBox="1"/>
          <p:nvPr/>
        </p:nvSpPr>
        <p:spPr>
          <a:xfrm>
            <a:off x="6485861" y="2264735"/>
            <a:ext cx="1223412" cy="253916"/>
          </a:xfrm>
          <a:prstGeom prst="rect">
            <a:avLst/>
          </a:prstGeom>
          <a:noFill/>
        </p:spPr>
        <p:txBody>
          <a:bodyPr wrap="none" rtlCol="0">
            <a:spAutoFit/>
          </a:bodyPr>
          <a:lstStyle/>
          <a:p>
            <a:r>
              <a:rPr kumimoji="1" lang="ja-JP" altLang="en-US" sz="1000" dirty="0" smtClean="0"/>
              <a:t>２０１２年時の回答</a:t>
            </a:r>
            <a:endParaRPr kumimoji="1" lang="ja-JP" altLang="en-US" sz="1000"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8219" y="2024838"/>
            <a:ext cx="4831526" cy="437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30537" y="2514600"/>
            <a:ext cx="3198019"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テキスト ボックス 6"/>
          <p:cNvSpPr txBox="1"/>
          <p:nvPr/>
        </p:nvSpPr>
        <p:spPr>
          <a:xfrm>
            <a:off x="1201479" y="2126511"/>
            <a:ext cx="1422184" cy="261610"/>
          </a:xfrm>
          <a:prstGeom prst="rect">
            <a:avLst/>
          </a:prstGeom>
          <a:noFill/>
        </p:spPr>
        <p:txBody>
          <a:bodyPr wrap="none" rtlCol="0">
            <a:spAutoFit/>
          </a:bodyPr>
          <a:lstStyle/>
          <a:p>
            <a:r>
              <a:rPr kumimoji="1" lang="en-US" altLang="ja-JP" sz="1100" dirty="0" smtClean="0"/>
              <a:t>N=93(</a:t>
            </a:r>
            <a:r>
              <a:rPr kumimoji="1" lang="ja-JP" altLang="en-US" sz="1100" dirty="0" smtClean="0"/>
              <a:t>複数回答あり</a:t>
            </a:r>
            <a:r>
              <a:rPr kumimoji="1" lang="en-US" altLang="ja-JP" sz="1100" dirty="0" smtClean="0"/>
              <a:t>)</a:t>
            </a:r>
            <a:endParaRPr kumimoji="1" lang="ja-JP" altLang="en-US" sz="1100" dirty="0"/>
          </a:p>
        </p:txBody>
      </p:sp>
    </p:spTree>
    <p:extLst>
      <p:ext uri="{BB962C8B-B14F-4D97-AF65-F5344CB8AC3E}">
        <p14:creationId xmlns:p14="http://schemas.microsoft.com/office/powerpoint/2010/main" val="32215968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smtClean="0">
                <a:latin typeface="+mj-ea"/>
              </a:rPr>
              <a:t>３．アンケート結果　⑦来場者の属性</a:t>
            </a:r>
            <a:endParaRPr kumimoji="1" lang="ja-JP" altLang="en-US" sz="2000" dirty="0">
              <a:latin typeface="+mj-ea"/>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10</a:t>
            </a:fld>
            <a:endParaRPr lang="ja-JP" altLang="en-US" dirty="0"/>
          </a:p>
        </p:txBody>
      </p:sp>
      <p:sp>
        <p:nvSpPr>
          <p:cNvPr id="5" name="Text Box 51"/>
          <p:cNvSpPr txBox="1">
            <a:spLocks noChangeArrowheads="1"/>
          </p:cNvSpPr>
          <p:nvPr/>
        </p:nvSpPr>
        <p:spPr bwMode="auto">
          <a:xfrm>
            <a:off x="488023" y="901909"/>
            <a:ext cx="8126858" cy="923330"/>
          </a:xfrm>
          <a:prstGeom prst="rect">
            <a:avLst/>
          </a:prstGeom>
          <a:noFill/>
          <a:ln w="9525">
            <a:noFill/>
            <a:miter lim="800000"/>
            <a:headEnd/>
            <a:tailEnd/>
          </a:ln>
        </p:spPr>
        <p:txBody>
          <a:bodyPr wrap="square">
            <a:spAutoFit/>
          </a:bodyPr>
          <a:lstStyle/>
          <a:p>
            <a:pPr marL="177800" indent="-177800">
              <a:buClr>
                <a:schemeClr val="hlink"/>
              </a:buClr>
              <a:buFont typeface="Wingdings" pitchFamily="2" charset="2"/>
              <a:buChar char="n"/>
            </a:pPr>
            <a:r>
              <a:rPr lang="ja-JP" altLang="en-US" dirty="0">
                <a:latin typeface="HGPｺﾞｼｯｸE" pitchFamily="50" charset="-128"/>
                <a:ea typeface="HGPｺﾞｼｯｸE" pitchFamily="50" charset="-128"/>
              </a:rPr>
              <a:t>来場の目的は「オープンデータに興味があった」が最も多く、約</a:t>
            </a:r>
            <a:r>
              <a:rPr lang="en-US" altLang="ja-JP" dirty="0">
                <a:latin typeface="HGPｺﾞｼｯｸE" pitchFamily="50" charset="-128"/>
                <a:ea typeface="HGPｺﾞｼｯｸE" pitchFamily="50" charset="-128"/>
              </a:rPr>
              <a:t>8</a:t>
            </a:r>
            <a:r>
              <a:rPr lang="ja-JP" altLang="en-US" dirty="0">
                <a:latin typeface="HGPｺﾞｼｯｸE" pitchFamily="50" charset="-128"/>
                <a:ea typeface="HGPｺﾞｼｯｸE" pitchFamily="50" charset="-128"/>
              </a:rPr>
              <a:t>割を占めた。</a:t>
            </a:r>
            <a:endParaRPr lang="en-US" altLang="ja-JP" dirty="0">
              <a:latin typeface="HGPｺﾞｼｯｸE" pitchFamily="50" charset="-128"/>
              <a:ea typeface="HGPｺﾞｼｯｸE" pitchFamily="50" charset="-128"/>
            </a:endParaRPr>
          </a:p>
          <a:p>
            <a:pPr marL="177800" indent="-177800">
              <a:buClr>
                <a:schemeClr val="hlink"/>
              </a:buClr>
              <a:buFont typeface="Wingdings" pitchFamily="2" charset="2"/>
              <a:buChar char="n"/>
            </a:pPr>
            <a:r>
              <a:rPr lang="ja-JP" altLang="en-US" dirty="0">
                <a:latin typeface="HGPｺﾞｼｯｸE" pitchFamily="50" charset="-128"/>
                <a:ea typeface="HGPｺﾞｼｯｸE" pitchFamily="50" charset="-128"/>
              </a:rPr>
              <a:t>来場者のオープンデータとの関わりは、「データを利用してサービスを提供する立場」「データを集めて使いやすく提供する」が約半数程度ずつであった。</a:t>
            </a:r>
            <a:endParaRPr lang="en-US" altLang="ja-JP" dirty="0">
              <a:latin typeface="HGPｺﾞｼｯｸE" pitchFamily="50" charset="-128"/>
              <a:ea typeface="HGPｺﾞｼｯｸE" pitchFamily="50" charset="-128"/>
            </a:endParaRPr>
          </a:p>
        </p:txBody>
      </p:sp>
      <p:sp>
        <p:nvSpPr>
          <p:cNvPr id="6" name="正方形/長方形 5"/>
          <p:cNvSpPr/>
          <p:nvPr/>
        </p:nvSpPr>
        <p:spPr>
          <a:xfrm>
            <a:off x="416103" y="901909"/>
            <a:ext cx="8280971" cy="958789"/>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PｺﾞｼｯｸE" pitchFamily="50" charset="-128"/>
              <a:ea typeface="HGPｺﾞｼｯｸE" pitchFamily="50" charset="-128"/>
            </a:endParaRPr>
          </a:p>
        </p:txBody>
      </p:sp>
      <p:sp>
        <p:nvSpPr>
          <p:cNvPr id="3" name="テキスト ボックス 2"/>
          <p:cNvSpPr txBox="1"/>
          <p:nvPr/>
        </p:nvSpPr>
        <p:spPr>
          <a:xfrm>
            <a:off x="6475228" y="2551814"/>
            <a:ext cx="1223412" cy="253916"/>
          </a:xfrm>
          <a:prstGeom prst="rect">
            <a:avLst/>
          </a:prstGeom>
          <a:noFill/>
        </p:spPr>
        <p:txBody>
          <a:bodyPr wrap="none" rtlCol="0">
            <a:spAutoFit/>
          </a:bodyPr>
          <a:lstStyle/>
          <a:p>
            <a:r>
              <a:rPr kumimoji="1" lang="ja-JP" altLang="en-US" sz="1000" dirty="0" smtClean="0"/>
              <a:t>２０１２年時の回答</a:t>
            </a:r>
            <a:endParaRPr kumimoji="1" lang="ja-JP" altLang="en-US" sz="1000"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3896" y="1934942"/>
            <a:ext cx="4343285" cy="4582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67423" y="2833413"/>
            <a:ext cx="3796821" cy="365333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215968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smtClean="0">
                <a:latin typeface="+mj-ea"/>
              </a:rPr>
              <a:t>３．アンケート結果　⑦来場者の属性</a:t>
            </a:r>
            <a:endParaRPr kumimoji="1" lang="ja-JP" altLang="en-US" sz="2000" dirty="0">
              <a:latin typeface="+mj-ea"/>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11</a:t>
            </a:fld>
            <a:endParaRPr lang="ja-JP" altLang="en-US" dirty="0"/>
          </a:p>
        </p:txBody>
      </p:sp>
      <p:sp>
        <p:nvSpPr>
          <p:cNvPr id="5" name="Text Box 51"/>
          <p:cNvSpPr txBox="1">
            <a:spLocks noChangeArrowheads="1"/>
          </p:cNvSpPr>
          <p:nvPr/>
        </p:nvSpPr>
        <p:spPr bwMode="auto">
          <a:xfrm>
            <a:off x="488023" y="901909"/>
            <a:ext cx="8126858" cy="923330"/>
          </a:xfrm>
          <a:prstGeom prst="rect">
            <a:avLst/>
          </a:prstGeom>
          <a:noFill/>
          <a:ln w="9525">
            <a:noFill/>
            <a:miter lim="800000"/>
            <a:headEnd/>
            <a:tailEnd/>
          </a:ln>
        </p:spPr>
        <p:txBody>
          <a:bodyPr wrap="square">
            <a:spAutoFit/>
          </a:bodyPr>
          <a:lstStyle/>
          <a:p>
            <a:pPr marL="177800" indent="-177800">
              <a:buClr>
                <a:schemeClr val="hlink"/>
              </a:buClr>
              <a:buFont typeface="Wingdings" pitchFamily="2" charset="2"/>
              <a:buChar char="n"/>
            </a:pPr>
            <a:r>
              <a:rPr lang="ja-JP" altLang="en-US" dirty="0">
                <a:latin typeface="HGPｺﾞｼｯｸE" pitchFamily="50" charset="-128"/>
                <a:ea typeface="HGPｺﾞｼｯｸE" pitchFamily="50" charset="-128"/>
              </a:rPr>
              <a:t>オープンデータの利用意向として、約半数の参加者が「すでに利用している」または「利用したいデータがある」と回答した。</a:t>
            </a:r>
            <a:endParaRPr lang="en-US" altLang="ja-JP" dirty="0">
              <a:latin typeface="HGPｺﾞｼｯｸE" pitchFamily="50" charset="-128"/>
              <a:ea typeface="HGPｺﾞｼｯｸE" pitchFamily="50" charset="-128"/>
            </a:endParaRPr>
          </a:p>
          <a:p>
            <a:pPr marL="177800" indent="-177800">
              <a:buClr>
                <a:schemeClr val="hlink"/>
              </a:buClr>
              <a:buFont typeface="Wingdings" pitchFamily="2" charset="2"/>
              <a:buChar char="n"/>
            </a:pPr>
            <a:r>
              <a:rPr lang="ja-JP" altLang="en-US" dirty="0">
                <a:latin typeface="HGPｺﾞｼｯｸE" pitchFamily="50" charset="-128"/>
                <a:ea typeface="HGPｺﾞｼｯｸE" pitchFamily="50" charset="-128"/>
              </a:rPr>
              <a:t>利用している</a:t>
            </a:r>
            <a:r>
              <a:rPr lang="en-US" altLang="ja-JP" dirty="0">
                <a:latin typeface="HGPｺﾞｼｯｸE" pitchFamily="50" charset="-128"/>
                <a:ea typeface="HGPｺﾞｼｯｸE" pitchFamily="50" charset="-128"/>
              </a:rPr>
              <a:t>/</a:t>
            </a:r>
            <a:r>
              <a:rPr lang="ja-JP" altLang="en-US" dirty="0">
                <a:latin typeface="HGPｺﾞｼｯｸE" pitchFamily="50" charset="-128"/>
                <a:ea typeface="HGPｺﾞｼｯｸE" pitchFamily="50" charset="-128"/>
              </a:rPr>
              <a:t>利用したいデータと</a:t>
            </a:r>
            <a:r>
              <a:rPr lang="ja-JP" altLang="en-US" dirty="0" smtClean="0">
                <a:latin typeface="HGPｺﾞｼｯｸE" pitchFamily="50" charset="-128"/>
                <a:ea typeface="HGPｺﾞｼｯｸE" pitchFamily="50" charset="-128"/>
              </a:rPr>
              <a:t>しては、半数以上が</a:t>
            </a:r>
            <a:r>
              <a:rPr lang="ja-JP" altLang="en-US" dirty="0">
                <a:latin typeface="HGPｺﾞｼｯｸE" pitchFamily="50" charset="-128"/>
                <a:ea typeface="HGPｺﾞｼｯｸE" pitchFamily="50" charset="-128"/>
              </a:rPr>
              <a:t>「公共データ」を挙げた。</a:t>
            </a:r>
            <a:endParaRPr lang="en-US" altLang="ja-JP" dirty="0">
              <a:latin typeface="HGPｺﾞｼｯｸE" pitchFamily="50" charset="-128"/>
              <a:ea typeface="HGPｺﾞｼｯｸE" pitchFamily="50" charset="-128"/>
            </a:endParaRPr>
          </a:p>
        </p:txBody>
      </p:sp>
      <p:sp>
        <p:nvSpPr>
          <p:cNvPr id="6" name="正方形/長方形 5"/>
          <p:cNvSpPr/>
          <p:nvPr/>
        </p:nvSpPr>
        <p:spPr>
          <a:xfrm>
            <a:off x="416103" y="901909"/>
            <a:ext cx="8280971" cy="958789"/>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PｺﾞｼｯｸE" pitchFamily="50" charset="-128"/>
              <a:ea typeface="HGPｺﾞｼｯｸE" pitchFamily="50" charset="-128"/>
            </a:endParaRPr>
          </a:p>
        </p:txBody>
      </p:sp>
      <p:sp>
        <p:nvSpPr>
          <p:cNvPr id="3" name="テキスト ボックス 2"/>
          <p:cNvSpPr txBox="1"/>
          <p:nvPr/>
        </p:nvSpPr>
        <p:spPr>
          <a:xfrm>
            <a:off x="7634177" y="233917"/>
            <a:ext cx="1223412" cy="253916"/>
          </a:xfrm>
          <a:prstGeom prst="rect">
            <a:avLst/>
          </a:prstGeom>
          <a:noFill/>
        </p:spPr>
        <p:txBody>
          <a:bodyPr wrap="none" rtlCol="0">
            <a:spAutoFit/>
          </a:bodyPr>
          <a:lstStyle/>
          <a:p>
            <a:r>
              <a:rPr kumimoji="1" lang="ja-JP" altLang="en-US" sz="1000" dirty="0" smtClean="0"/>
              <a:t>２０１２年時の回答</a:t>
            </a:r>
            <a:endParaRPr kumimoji="1" lang="ja-JP" altLang="en-US" sz="1000"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2588" y="2027053"/>
            <a:ext cx="4242720" cy="4309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35525" y="4647690"/>
            <a:ext cx="3069894" cy="1181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24893" y="2038129"/>
            <a:ext cx="3625704" cy="24922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円/楕円 6"/>
          <p:cNvSpPr/>
          <p:nvPr/>
        </p:nvSpPr>
        <p:spPr>
          <a:xfrm>
            <a:off x="1254642" y="4359349"/>
            <a:ext cx="552893" cy="28707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a:off x="2353340" y="2821172"/>
            <a:ext cx="552893" cy="28707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カギ線コネクタ 8"/>
          <p:cNvCxnSpPr>
            <a:stCxn id="14" idx="6"/>
            <a:endCxn id="2053" idx="1"/>
          </p:cNvCxnSpPr>
          <p:nvPr/>
        </p:nvCxnSpPr>
        <p:spPr>
          <a:xfrm>
            <a:off x="2906233" y="2964712"/>
            <a:ext cx="2218660" cy="319556"/>
          </a:xfrm>
          <a:prstGeom prst="bentConnector3">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カギ線コネクタ 16"/>
          <p:cNvCxnSpPr>
            <a:stCxn id="7" idx="6"/>
            <a:endCxn id="2053" idx="1"/>
          </p:cNvCxnSpPr>
          <p:nvPr/>
        </p:nvCxnSpPr>
        <p:spPr>
          <a:xfrm flipV="1">
            <a:off x="1807535" y="3284268"/>
            <a:ext cx="3317358" cy="1218621"/>
          </a:xfrm>
          <a:prstGeom prst="bentConnector3">
            <a:avLst>
              <a:gd name="adj1" fmla="val 41667"/>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5071727" y="5816009"/>
            <a:ext cx="3848986" cy="707886"/>
          </a:xfrm>
          <a:prstGeom prst="rect">
            <a:avLst/>
          </a:prstGeom>
          <a:noFill/>
        </p:spPr>
        <p:txBody>
          <a:bodyPr wrap="square" rtlCol="0">
            <a:spAutoFit/>
          </a:bodyPr>
          <a:lstStyle/>
          <a:p>
            <a:r>
              <a:rPr lang="ja-JP" altLang="en-US" sz="1000" dirty="0" smtClean="0"/>
              <a:t>その他、大学</a:t>
            </a:r>
            <a:r>
              <a:rPr lang="ja-JP" altLang="en-US" sz="1000" dirty="0"/>
              <a:t>の学会のデータ、携帯会社の持つ位置データ、人口のデータ、地図空間情報、郵便番号データ、車検用住所データ、道路工事情報、経済統計データ、入札情報、地域住民の所得データ、ヘルスケア分野、医療データ、生物多様性保全に関わる情報など</a:t>
            </a:r>
            <a:endParaRPr kumimoji="1" lang="ja-JP" altLang="en-US" sz="1000" dirty="0"/>
          </a:p>
        </p:txBody>
      </p:sp>
    </p:spTree>
    <p:extLst>
      <p:ext uri="{BB962C8B-B14F-4D97-AF65-F5344CB8AC3E}">
        <p14:creationId xmlns:p14="http://schemas.microsoft.com/office/powerpoint/2010/main" val="4557517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smtClean="0">
                <a:latin typeface="+mj-ea"/>
              </a:rPr>
              <a:t>３．アンケート結果　⑦来場者の属性</a:t>
            </a:r>
            <a:endParaRPr kumimoji="1" lang="ja-JP" altLang="en-US" sz="2000" dirty="0">
              <a:latin typeface="+mj-ea"/>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12</a:t>
            </a:fld>
            <a:endParaRPr lang="ja-JP" altLang="en-US" dirty="0"/>
          </a:p>
        </p:txBody>
      </p:sp>
      <p:sp>
        <p:nvSpPr>
          <p:cNvPr id="5" name="Text Box 51"/>
          <p:cNvSpPr txBox="1">
            <a:spLocks noChangeArrowheads="1"/>
          </p:cNvSpPr>
          <p:nvPr/>
        </p:nvSpPr>
        <p:spPr bwMode="auto">
          <a:xfrm>
            <a:off x="488023" y="901909"/>
            <a:ext cx="8126858" cy="646331"/>
          </a:xfrm>
          <a:prstGeom prst="rect">
            <a:avLst/>
          </a:prstGeom>
          <a:noFill/>
          <a:ln w="9525">
            <a:noFill/>
            <a:miter lim="800000"/>
            <a:headEnd/>
            <a:tailEnd/>
          </a:ln>
        </p:spPr>
        <p:txBody>
          <a:bodyPr wrap="square">
            <a:spAutoFit/>
          </a:bodyPr>
          <a:lstStyle/>
          <a:p>
            <a:pPr marL="177800" indent="-177800">
              <a:buClr>
                <a:schemeClr val="hlink"/>
              </a:buClr>
              <a:buFont typeface="Wingdings" pitchFamily="2" charset="2"/>
              <a:buChar char="n"/>
            </a:pPr>
            <a:r>
              <a:rPr lang="ja-JP" altLang="en-US" dirty="0" smtClean="0">
                <a:latin typeface="HGPｺﾞｼｯｸE" pitchFamily="50" charset="-128"/>
                <a:ea typeface="HGPｺﾞｼｯｸE" pitchFamily="50" charset="-128"/>
              </a:rPr>
              <a:t>昨年と比較すると利用意向はほぼ同じ傾向を示しているが、利用したいデータに関しては、民間データへの期待も高まってきている。</a:t>
            </a:r>
            <a:endParaRPr lang="en-US" altLang="ja-JP" dirty="0">
              <a:latin typeface="HGPｺﾞｼｯｸE" pitchFamily="50" charset="-128"/>
              <a:ea typeface="HGPｺﾞｼｯｸE" pitchFamily="50" charset="-128"/>
            </a:endParaRPr>
          </a:p>
        </p:txBody>
      </p:sp>
      <p:sp>
        <p:nvSpPr>
          <p:cNvPr id="6" name="正方形/長方形 5"/>
          <p:cNvSpPr/>
          <p:nvPr/>
        </p:nvSpPr>
        <p:spPr>
          <a:xfrm>
            <a:off x="416103" y="901910"/>
            <a:ext cx="8280971" cy="67171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PｺﾞｼｯｸE" pitchFamily="50" charset="-128"/>
              <a:ea typeface="HGPｺﾞｼｯｸE" pitchFamily="50" charset="-128"/>
            </a:endParaRPr>
          </a:p>
        </p:txBody>
      </p:sp>
      <p:sp>
        <p:nvSpPr>
          <p:cNvPr id="3" name="テキスト ボックス 2"/>
          <p:cNvSpPr txBox="1"/>
          <p:nvPr/>
        </p:nvSpPr>
        <p:spPr>
          <a:xfrm>
            <a:off x="7634177" y="233917"/>
            <a:ext cx="1223412" cy="253916"/>
          </a:xfrm>
          <a:prstGeom prst="rect">
            <a:avLst/>
          </a:prstGeom>
          <a:noFill/>
        </p:spPr>
        <p:txBody>
          <a:bodyPr wrap="none" rtlCol="0">
            <a:spAutoFit/>
          </a:bodyPr>
          <a:lstStyle/>
          <a:p>
            <a:r>
              <a:rPr kumimoji="1" lang="ja-JP" altLang="en-US" sz="1000" dirty="0" smtClean="0"/>
              <a:t>２０１２年時の回答</a:t>
            </a:r>
            <a:endParaRPr kumimoji="1" lang="ja-JP" altLang="en-US" sz="1000" dirty="0"/>
          </a:p>
        </p:txBody>
      </p:sp>
      <p:sp>
        <p:nvSpPr>
          <p:cNvPr id="15" name="テキスト ボックス 14"/>
          <p:cNvSpPr txBox="1"/>
          <p:nvPr/>
        </p:nvSpPr>
        <p:spPr>
          <a:xfrm>
            <a:off x="3955311" y="1765005"/>
            <a:ext cx="1223412" cy="253916"/>
          </a:xfrm>
          <a:prstGeom prst="rect">
            <a:avLst/>
          </a:prstGeom>
          <a:noFill/>
        </p:spPr>
        <p:txBody>
          <a:bodyPr wrap="none" rtlCol="0">
            <a:spAutoFit/>
          </a:bodyPr>
          <a:lstStyle/>
          <a:p>
            <a:r>
              <a:rPr kumimoji="1" lang="ja-JP" altLang="en-US" sz="1000" dirty="0" smtClean="0"/>
              <a:t>２０１２年時の回答</a:t>
            </a:r>
            <a:endParaRPr kumimoji="1" lang="ja-JP" altLang="en-US" sz="1000"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6568" y="2095678"/>
            <a:ext cx="8146385" cy="422220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108911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smtClean="0">
                <a:latin typeface="+mj-ea"/>
              </a:rPr>
              <a:t>１．シンポジウム</a:t>
            </a:r>
            <a:r>
              <a:rPr lang="ja-JP" altLang="en-US" sz="2000" dirty="0">
                <a:latin typeface="+mj-ea"/>
              </a:rPr>
              <a:t>概要</a:t>
            </a:r>
            <a:endParaRPr kumimoji="1" lang="ja-JP" altLang="en-US" sz="2000" dirty="0">
              <a:latin typeface="+mj-ea"/>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1</a:t>
            </a:fld>
            <a:endParaRPr lang="ja-JP" altLang="en-US" dirty="0"/>
          </a:p>
        </p:txBody>
      </p:sp>
      <p:graphicFrame>
        <p:nvGraphicFramePr>
          <p:cNvPr id="18" name="コンテンツ プレースホルダー 4"/>
          <p:cNvGraphicFramePr>
            <a:graphicFrameLocks/>
          </p:cNvGraphicFramePr>
          <p:nvPr>
            <p:extLst>
              <p:ext uri="{D42A27DB-BD31-4B8C-83A1-F6EECF244321}">
                <p14:modId xmlns:p14="http://schemas.microsoft.com/office/powerpoint/2010/main" val="1594174693"/>
              </p:ext>
            </p:extLst>
          </p:nvPr>
        </p:nvGraphicFramePr>
        <p:xfrm>
          <a:off x="474663" y="891123"/>
          <a:ext cx="8229601" cy="5650959"/>
        </p:xfrm>
        <a:graphic>
          <a:graphicData uri="http://schemas.openxmlformats.org/drawingml/2006/table">
            <a:tbl>
              <a:tblPr firstCol="1" bandRow="1">
                <a:tableStyleId>{93296810-A885-4BE3-A3E7-6D5BEEA58F35}</a:tableStyleId>
              </a:tblPr>
              <a:tblGrid>
                <a:gridCol w="1128106"/>
                <a:gridCol w="606176"/>
                <a:gridCol w="6495319"/>
              </a:tblGrid>
              <a:tr h="861443">
                <a:tc gridSpan="3">
                  <a:txBody>
                    <a:bodyPr/>
                    <a:lstStyle/>
                    <a:p>
                      <a:pPr algn="ctr"/>
                      <a:r>
                        <a:rPr kumimoji="1" lang="ja-JP" altLang="en-US" sz="1800" dirty="0" smtClean="0">
                          <a:latin typeface="HGPｺﾞｼｯｸE" pitchFamily="50" charset="-128"/>
                          <a:ea typeface="HGPｺﾞｼｯｸE" pitchFamily="50" charset="-128"/>
                        </a:rPr>
                        <a:t>オープンデータシンポジウム</a:t>
                      </a:r>
                      <a:endParaRPr kumimoji="1" lang="en-US" altLang="ja-JP" sz="1800" dirty="0" smtClean="0">
                        <a:latin typeface="HGPｺﾞｼｯｸE" pitchFamily="50" charset="-128"/>
                        <a:ea typeface="HGPｺﾞｼｯｸE" pitchFamily="50" charset="-128"/>
                      </a:endParaRPr>
                    </a:p>
                    <a:p>
                      <a:pPr algn="ctr"/>
                      <a:r>
                        <a:rPr kumimoji="1" lang="ja-JP" altLang="en-US" sz="1800" dirty="0" smtClean="0">
                          <a:latin typeface="HGPｺﾞｼｯｸE" pitchFamily="50" charset="-128"/>
                          <a:ea typeface="HGPｺﾞｼｯｸE" pitchFamily="50" charset="-128"/>
                        </a:rPr>
                        <a:t>世界最先端オープンデータ社会の実現に向けて　世界の潮流から学ぶべきこと</a:t>
                      </a:r>
                      <a:endParaRPr kumimoji="1" lang="en-US" altLang="ja-JP" sz="1800" dirty="0" smtClean="0">
                        <a:latin typeface="HGPｺﾞｼｯｸE" pitchFamily="50" charset="-128"/>
                        <a:ea typeface="HGPｺﾞｼｯｸE" pitchFamily="50" charset="-128"/>
                      </a:endParaRPr>
                    </a:p>
                  </a:txBody>
                  <a:tcPr anchor="ctr">
                    <a:solidFill>
                      <a:schemeClr val="accent1">
                        <a:lumMod val="75000"/>
                      </a:schemeClr>
                    </a:solidFill>
                  </a:tcPr>
                </a:tc>
                <a:tc hMerge="1">
                  <a:txBody>
                    <a:bodyPr/>
                    <a:lstStyle/>
                    <a:p>
                      <a:endParaRPr kumimoji="1" lang="ja-JP" altLang="en-US"/>
                    </a:p>
                  </a:txBody>
                  <a:tcPr/>
                </a:tc>
                <a:tc hMerge="1">
                  <a:txBody>
                    <a:bodyPr/>
                    <a:lstStyle/>
                    <a:p>
                      <a:endParaRPr lang="en-US" altLang="zh-TW" dirty="0" smtClean="0">
                        <a:latin typeface="Century" pitchFamily="18" charset="0"/>
                        <a:ea typeface="HGPｺﾞｼｯｸE" pitchFamily="50" charset="-128"/>
                      </a:endParaRPr>
                    </a:p>
                  </a:txBody>
                  <a:tcPr/>
                </a:tc>
              </a:tr>
              <a:tr h="397279">
                <a:tc gridSpan="2">
                  <a:txBody>
                    <a:bodyPr/>
                    <a:lstStyle/>
                    <a:p>
                      <a:pPr algn="ctr"/>
                      <a:r>
                        <a:rPr kumimoji="1" lang="ja-JP" altLang="en-US" sz="1800" dirty="0" smtClean="0">
                          <a:latin typeface="HGPｺﾞｼｯｸE" pitchFamily="50" charset="-128"/>
                          <a:ea typeface="HGPｺﾞｼｯｸE" pitchFamily="50" charset="-128"/>
                        </a:rPr>
                        <a:t>開催日時</a:t>
                      </a:r>
                      <a:endParaRPr kumimoji="1" lang="ja-JP" altLang="en-US" sz="1800" dirty="0">
                        <a:latin typeface="HGPｺﾞｼｯｸE" pitchFamily="50" charset="-128"/>
                        <a:ea typeface="HGPｺﾞｼｯｸE" pitchFamily="50" charset="-128"/>
                      </a:endParaRPr>
                    </a:p>
                  </a:txBody>
                  <a:tcPr>
                    <a:solidFill>
                      <a:schemeClr val="accent1">
                        <a:lumMod val="75000"/>
                      </a:schemeClr>
                    </a:solidFill>
                  </a:tcPr>
                </a:tc>
                <a:tc hMerge="1">
                  <a:txBody>
                    <a:bodyPr/>
                    <a:lstStyle/>
                    <a:p>
                      <a:endParaRPr kumimoji="1" lang="ja-JP" altLang="en-US"/>
                    </a:p>
                  </a:txBody>
                  <a:tcPr/>
                </a:tc>
                <a:tc>
                  <a:txBody>
                    <a:bodyPr/>
                    <a:lstStyle/>
                    <a:p>
                      <a:r>
                        <a:rPr lang="en-US" altLang="zh-TW" sz="1800" dirty="0" smtClean="0">
                          <a:latin typeface="HGPｺﾞｼｯｸE" pitchFamily="50" charset="-128"/>
                          <a:ea typeface="HGPｺﾞｼｯｸE" pitchFamily="50" charset="-128"/>
                        </a:rPr>
                        <a:t>201</a:t>
                      </a:r>
                      <a:r>
                        <a:rPr lang="en-US" altLang="ja-JP" sz="1800" dirty="0" smtClean="0">
                          <a:latin typeface="HGPｺﾞｼｯｸE" pitchFamily="50" charset="-128"/>
                          <a:ea typeface="HGPｺﾞｼｯｸE" pitchFamily="50" charset="-128"/>
                        </a:rPr>
                        <a:t>3</a:t>
                      </a:r>
                      <a:r>
                        <a:rPr lang="zh-TW" altLang="en-US" sz="1800" dirty="0" smtClean="0">
                          <a:latin typeface="HGPｺﾞｼｯｸE" pitchFamily="50" charset="-128"/>
                          <a:ea typeface="HGPｺﾞｼｯｸE" pitchFamily="50" charset="-128"/>
                        </a:rPr>
                        <a:t>年</a:t>
                      </a:r>
                      <a:r>
                        <a:rPr lang="en-US" altLang="zh-TW" sz="1800" dirty="0" smtClean="0">
                          <a:latin typeface="HGPｺﾞｼｯｸE" pitchFamily="50" charset="-128"/>
                          <a:ea typeface="HGPｺﾞｼｯｸE" pitchFamily="50" charset="-128"/>
                        </a:rPr>
                        <a:t>12</a:t>
                      </a:r>
                      <a:r>
                        <a:rPr lang="zh-TW" altLang="en-US" sz="1800" dirty="0" smtClean="0">
                          <a:latin typeface="HGPｺﾞｼｯｸE" pitchFamily="50" charset="-128"/>
                          <a:ea typeface="HGPｺﾞｼｯｸE" pitchFamily="50" charset="-128"/>
                        </a:rPr>
                        <a:t>月</a:t>
                      </a:r>
                      <a:r>
                        <a:rPr lang="en-US" altLang="ja-JP" sz="1800" dirty="0" smtClean="0">
                          <a:latin typeface="HGPｺﾞｼｯｸE" pitchFamily="50" charset="-128"/>
                          <a:ea typeface="HGPｺﾞｼｯｸE" pitchFamily="50" charset="-128"/>
                        </a:rPr>
                        <a:t>9</a:t>
                      </a:r>
                      <a:r>
                        <a:rPr lang="zh-TW" altLang="en-US" sz="1800" dirty="0" smtClean="0">
                          <a:latin typeface="HGPｺﾞｼｯｸE" pitchFamily="50" charset="-128"/>
                          <a:ea typeface="HGPｺﾞｼｯｸE" pitchFamily="50" charset="-128"/>
                        </a:rPr>
                        <a:t>日（月）</a:t>
                      </a:r>
                      <a:r>
                        <a:rPr lang="ja-JP" altLang="en-US" sz="1800" dirty="0" smtClean="0">
                          <a:latin typeface="HGPｺﾞｼｯｸE" pitchFamily="50" charset="-128"/>
                          <a:ea typeface="HGPｺﾞｼｯｸE" pitchFamily="50" charset="-128"/>
                        </a:rPr>
                        <a:t>　</a:t>
                      </a:r>
                      <a:r>
                        <a:rPr lang="en-US" altLang="zh-TW" sz="1800" dirty="0" smtClean="0">
                          <a:latin typeface="HGPｺﾞｼｯｸE" pitchFamily="50" charset="-128"/>
                          <a:ea typeface="HGPｺﾞｼｯｸE" pitchFamily="50" charset="-128"/>
                        </a:rPr>
                        <a:t>13:</a:t>
                      </a:r>
                      <a:r>
                        <a:rPr lang="en-US" altLang="ja-JP" sz="1800" dirty="0" smtClean="0">
                          <a:latin typeface="HGPｺﾞｼｯｸE" pitchFamily="50" charset="-128"/>
                          <a:ea typeface="HGPｺﾞｼｯｸE" pitchFamily="50" charset="-128"/>
                        </a:rPr>
                        <a:t>3</a:t>
                      </a:r>
                      <a:r>
                        <a:rPr lang="en-US" altLang="zh-TW" sz="1800" dirty="0" smtClean="0">
                          <a:latin typeface="HGPｺﾞｼｯｸE" pitchFamily="50" charset="-128"/>
                          <a:ea typeface="HGPｺﾞｼｯｸE" pitchFamily="50" charset="-128"/>
                        </a:rPr>
                        <a:t>0</a:t>
                      </a:r>
                      <a:r>
                        <a:rPr lang="zh-TW" altLang="en-US" sz="1800" dirty="0" smtClean="0">
                          <a:latin typeface="HGPｺﾞｼｯｸE" pitchFamily="50" charset="-128"/>
                          <a:ea typeface="HGPｺﾞｼｯｸE" pitchFamily="50" charset="-128"/>
                        </a:rPr>
                        <a:t>～</a:t>
                      </a:r>
                      <a:r>
                        <a:rPr lang="en-US" altLang="zh-TW" sz="1800" dirty="0" smtClean="0">
                          <a:latin typeface="HGPｺﾞｼｯｸE" pitchFamily="50" charset="-128"/>
                          <a:ea typeface="HGPｺﾞｼｯｸE" pitchFamily="50" charset="-128"/>
                        </a:rPr>
                        <a:t>17:00</a:t>
                      </a:r>
                    </a:p>
                  </a:txBody>
                  <a:tcPr anchor="ctr"/>
                </a:tc>
              </a:tr>
              <a:tr h="397279">
                <a:tc gridSpan="2">
                  <a:txBody>
                    <a:bodyPr/>
                    <a:lstStyle/>
                    <a:p>
                      <a:pPr algn="ctr"/>
                      <a:r>
                        <a:rPr kumimoji="1" lang="ja-JP" altLang="en-US" sz="1800" dirty="0" smtClean="0">
                          <a:latin typeface="HGPｺﾞｼｯｸE" pitchFamily="50" charset="-128"/>
                          <a:ea typeface="HGPｺﾞｼｯｸE" pitchFamily="50" charset="-128"/>
                        </a:rPr>
                        <a:t>会場</a:t>
                      </a:r>
                      <a:endParaRPr kumimoji="1" lang="ja-JP" altLang="en-US" sz="1800" dirty="0">
                        <a:latin typeface="HGPｺﾞｼｯｸE" pitchFamily="50" charset="-128"/>
                        <a:ea typeface="HGPｺﾞｼｯｸE" pitchFamily="50" charset="-128"/>
                      </a:endParaRPr>
                    </a:p>
                  </a:txBody>
                  <a:tcPr>
                    <a:solidFill>
                      <a:schemeClr val="accent1">
                        <a:lumMod val="75000"/>
                      </a:schemeClr>
                    </a:solidFill>
                  </a:tcPr>
                </a:tc>
                <a:tc hMerge="1">
                  <a:txBody>
                    <a:bodyPr/>
                    <a:lstStyle/>
                    <a:p>
                      <a:endParaRPr kumimoji="1" lang="ja-JP" altLang="en-US"/>
                    </a:p>
                  </a:txBody>
                  <a:tcPr/>
                </a:tc>
                <a:tc>
                  <a:txBody>
                    <a:bodyPr/>
                    <a:lstStyle/>
                    <a:p>
                      <a:r>
                        <a:rPr kumimoji="1" lang="ja-JP" altLang="en-US" sz="1800" dirty="0" smtClean="0">
                          <a:latin typeface="HGPｺﾞｼｯｸE" pitchFamily="50" charset="-128"/>
                          <a:ea typeface="HGPｺﾞｼｯｸE" pitchFamily="50" charset="-128"/>
                        </a:rPr>
                        <a:t>東京大学 伊藤謝恩ホール</a:t>
                      </a:r>
                    </a:p>
                  </a:txBody>
                  <a:tcPr anchor="ctr"/>
                </a:tc>
              </a:tr>
              <a:tr h="397279">
                <a:tc rowSpan="2">
                  <a:txBody>
                    <a:bodyPr/>
                    <a:lstStyle/>
                    <a:p>
                      <a:pPr algn="ctr"/>
                      <a:r>
                        <a:rPr kumimoji="1" lang="ja-JP" altLang="en-US" sz="1800" dirty="0" smtClean="0">
                          <a:latin typeface="HGPｺﾞｼｯｸE" pitchFamily="50" charset="-128"/>
                          <a:ea typeface="HGPｺﾞｼｯｸE" pitchFamily="50" charset="-128"/>
                        </a:rPr>
                        <a:t>主催者</a:t>
                      </a:r>
                      <a:endParaRPr kumimoji="1" lang="en-US" altLang="ja-JP" sz="1800" dirty="0" smtClean="0">
                        <a:latin typeface="HGPｺﾞｼｯｸE" pitchFamily="50" charset="-128"/>
                        <a:ea typeface="HGPｺﾞｼｯｸE" pitchFamily="50" charset="-128"/>
                      </a:endParaRPr>
                    </a:p>
                    <a:p>
                      <a:pPr algn="ctr"/>
                      <a:r>
                        <a:rPr kumimoji="1" lang="ja-JP" altLang="en-US" sz="1800" dirty="0" smtClean="0">
                          <a:latin typeface="HGPｺﾞｼｯｸE" pitchFamily="50" charset="-128"/>
                          <a:ea typeface="HGPｺﾞｼｯｸE" pitchFamily="50" charset="-128"/>
                        </a:rPr>
                        <a:t>及び後援</a:t>
                      </a:r>
                      <a:endParaRPr kumimoji="1" lang="ja-JP" altLang="en-US" sz="1800" dirty="0">
                        <a:latin typeface="HGPｺﾞｼｯｸE" pitchFamily="50" charset="-128"/>
                        <a:ea typeface="HGPｺﾞｼｯｸE" pitchFamily="50" charset="-128"/>
                      </a:endParaRPr>
                    </a:p>
                  </a:txBody>
                  <a:tcPr>
                    <a:solidFill>
                      <a:schemeClr val="accent1">
                        <a:lumMod val="75000"/>
                      </a:schemeClr>
                    </a:solidFill>
                  </a:tcPr>
                </a:tc>
                <a:tc>
                  <a:txBody>
                    <a:bodyPr/>
                    <a:lstStyle/>
                    <a:p>
                      <a:pPr algn="ctr"/>
                      <a:r>
                        <a:rPr kumimoji="1" lang="ja-JP" altLang="en-US" sz="1800" dirty="0" smtClean="0">
                          <a:solidFill>
                            <a:schemeClr val="bg1"/>
                          </a:solidFill>
                          <a:latin typeface="HGPｺﾞｼｯｸE" pitchFamily="50" charset="-128"/>
                          <a:ea typeface="HGPｺﾞｼｯｸE" pitchFamily="50" charset="-128"/>
                        </a:rPr>
                        <a:t>主催</a:t>
                      </a:r>
                      <a:endParaRPr kumimoji="1" lang="ja-JP" altLang="en-US" sz="1800" dirty="0">
                        <a:solidFill>
                          <a:schemeClr val="bg1"/>
                        </a:solidFill>
                        <a:latin typeface="HGPｺﾞｼｯｸE" pitchFamily="50" charset="-128"/>
                        <a:ea typeface="HGPｺﾞｼｯｸE" pitchFamily="50" charset="-128"/>
                      </a:endParaRPr>
                    </a:p>
                  </a:txBody>
                  <a:tcPr marL="36000" marR="36000" anchor="ctr">
                    <a:solidFill>
                      <a:schemeClr val="tx2">
                        <a:lumMod val="60000"/>
                        <a:lumOff val="40000"/>
                      </a:schemeClr>
                    </a:solidFill>
                  </a:tcPr>
                </a:tc>
                <a:tc>
                  <a:txBody>
                    <a:bodyPr/>
                    <a:lstStyle/>
                    <a:p>
                      <a:r>
                        <a:rPr kumimoji="1" lang="ja-JP" altLang="en-US" sz="1800" dirty="0" smtClean="0">
                          <a:latin typeface="HGPｺﾞｼｯｸE" pitchFamily="50" charset="-128"/>
                          <a:ea typeface="HGPｺﾞｼｯｸE" pitchFamily="50" charset="-128"/>
                        </a:rPr>
                        <a:t>オープンデータ流通推進コンソーシアム、総務省</a:t>
                      </a:r>
                      <a:endParaRPr kumimoji="1" lang="ja-JP" altLang="en-US" sz="1800" dirty="0">
                        <a:latin typeface="HGPｺﾞｼｯｸE" pitchFamily="50" charset="-128"/>
                        <a:ea typeface="HGPｺﾞｼｯｸE" pitchFamily="50" charset="-128"/>
                      </a:endParaRPr>
                    </a:p>
                  </a:txBody>
                  <a:tcPr anchor="ctr"/>
                </a:tc>
              </a:tr>
              <a:tr h="620409">
                <a:tc vMerge="1">
                  <a:txBody>
                    <a:bodyPr/>
                    <a:lstStyle/>
                    <a:p>
                      <a:pPr algn="ctr"/>
                      <a:endParaRPr kumimoji="1" lang="ja-JP" altLang="en-US" dirty="0">
                        <a:latin typeface="Century" pitchFamily="18" charset="0"/>
                        <a:ea typeface="HGPｺﾞｼｯｸE" pitchFamily="50" charset="-128"/>
                      </a:endParaRPr>
                    </a:p>
                  </a:txBody>
                  <a:tcPr/>
                </a:tc>
                <a:tc>
                  <a:txBody>
                    <a:bodyPr/>
                    <a:lstStyle/>
                    <a:p>
                      <a:pPr algn="ctr"/>
                      <a:r>
                        <a:rPr kumimoji="1" lang="ja-JP" altLang="en-US" sz="1800" dirty="0" smtClean="0">
                          <a:solidFill>
                            <a:schemeClr val="bg1"/>
                          </a:solidFill>
                          <a:latin typeface="HGPｺﾞｼｯｸE" pitchFamily="50" charset="-128"/>
                          <a:ea typeface="HGPｺﾞｼｯｸE" pitchFamily="50" charset="-128"/>
                        </a:rPr>
                        <a:t>後援</a:t>
                      </a:r>
                      <a:endParaRPr kumimoji="1" lang="ja-JP" altLang="en-US" sz="1800" dirty="0">
                        <a:solidFill>
                          <a:schemeClr val="bg1"/>
                        </a:solidFill>
                        <a:latin typeface="HGPｺﾞｼｯｸE" pitchFamily="50" charset="-128"/>
                        <a:ea typeface="HGPｺﾞｼｯｸE" pitchFamily="50" charset="-128"/>
                      </a:endParaRPr>
                    </a:p>
                  </a:txBody>
                  <a:tcPr marL="36000" marR="36000" anchor="ctr">
                    <a:solidFill>
                      <a:schemeClr val="tx2">
                        <a:lumMod val="60000"/>
                        <a:lumOff val="40000"/>
                      </a:schemeClr>
                    </a:solidFill>
                  </a:tcPr>
                </a:tc>
                <a:tc>
                  <a:txBody>
                    <a:bodyPr/>
                    <a:lstStyle/>
                    <a:p>
                      <a:r>
                        <a:rPr kumimoji="1" lang="ja-JP" altLang="en-US" sz="1800" dirty="0" smtClean="0">
                          <a:latin typeface="HGPｺﾞｼｯｸE" pitchFamily="50" charset="-128"/>
                          <a:ea typeface="HGPｺﾞｼｯｸE" pitchFamily="50" charset="-128"/>
                        </a:rPr>
                        <a:t>経済産業省、国土交通省、日本経済団体連合会、</a:t>
                      </a:r>
                      <a:endParaRPr kumimoji="1" lang="en-US" altLang="ja-JP" sz="1800" dirty="0" smtClean="0">
                        <a:latin typeface="HGPｺﾞｼｯｸE" pitchFamily="50" charset="-128"/>
                        <a:ea typeface="HGPｺﾞｼｯｸE" pitchFamily="50" charset="-128"/>
                      </a:endParaRPr>
                    </a:p>
                    <a:p>
                      <a:r>
                        <a:rPr kumimoji="1" lang="en-US" altLang="ja-JP" sz="1800" dirty="0" smtClean="0">
                          <a:latin typeface="HGPｺﾞｼｯｸE" pitchFamily="50" charset="-128"/>
                          <a:ea typeface="HGPｺﾞｼｯｸE" pitchFamily="50" charset="-128"/>
                        </a:rPr>
                        <a:t>ASP</a:t>
                      </a:r>
                      <a:r>
                        <a:rPr kumimoji="1" lang="ja-JP" altLang="en-US" sz="1800" dirty="0" smtClean="0">
                          <a:latin typeface="HGPｺﾞｼｯｸE" pitchFamily="50" charset="-128"/>
                          <a:ea typeface="HGPｺﾞｼｯｸE" pitchFamily="50" charset="-128"/>
                        </a:rPr>
                        <a:t>・</a:t>
                      </a:r>
                      <a:r>
                        <a:rPr kumimoji="1" lang="en-US" altLang="ja-JP" sz="1800" dirty="0" smtClean="0">
                          <a:latin typeface="HGPｺﾞｼｯｸE" pitchFamily="50" charset="-128"/>
                          <a:ea typeface="HGPｺﾞｼｯｸE" pitchFamily="50" charset="-128"/>
                        </a:rPr>
                        <a:t>SaaS</a:t>
                      </a:r>
                      <a:r>
                        <a:rPr kumimoji="1" lang="ja-JP" altLang="en-US" sz="1800" dirty="0" smtClean="0">
                          <a:latin typeface="HGPｺﾞｼｯｸE" pitchFamily="50" charset="-128"/>
                          <a:ea typeface="HGPｺﾞｼｯｸE" pitchFamily="50" charset="-128"/>
                        </a:rPr>
                        <a:t>・クラウド コンソーシアム、国立国会図書館</a:t>
                      </a:r>
                      <a:endParaRPr kumimoji="1" lang="ja-JP" altLang="en-US" sz="1800" dirty="0">
                        <a:latin typeface="HGPｺﾞｼｯｸE" pitchFamily="50" charset="-128"/>
                        <a:ea typeface="HGPｺﾞｼｯｸE" pitchFamily="50" charset="-128"/>
                      </a:endParaRPr>
                    </a:p>
                  </a:txBody>
                  <a:tcPr anchor="ctr"/>
                </a:tc>
              </a:tr>
              <a:tr h="2448982">
                <a:tc gridSpan="2">
                  <a:txBody>
                    <a:bodyPr/>
                    <a:lstStyle/>
                    <a:p>
                      <a:pPr algn="ctr"/>
                      <a:r>
                        <a:rPr kumimoji="1" lang="ja-JP" altLang="en-US" sz="1800" dirty="0" smtClean="0">
                          <a:latin typeface="HGPｺﾞｼｯｸE" pitchFamily="50" charset="-128"/>
                          <a:ea typeface="HGPｺﾞｼｯｸE" pitchFamily="50" charset="-128"/>
                        </a:rPr>
                        <a:t>プログラム</a:t>
                      </a:r>
                      <a:endParaRPr kumimoji="1" lang="ja-JP" altLang="en-US" sz="1800" dirty="0">
                        <a:latin typeface="HGPｺﾞｼｯｸE" pitchFamily="50" charset="-128"/>
                        <a:ea typeface="HGPｺﾞｼｯｸE" pitchFamily="50" charset="-128"/>
                      </a:endParaRPr>
                    </a:p>
                  </a:txBody>
                  <a:tcPr>
                    <a:solidFill>
                      <a:schemeClr val="accent1">
                        <a:lumMod val="75000"/>
                      </a:schemeClr>
                    </a:solidFill>
                  </a:tcPr>
                </a:tc>
                <a:tc hMerge="1">
                  <a:txBody>
                    <a:bodyPr/>
                    <a:lstStyle/>
                    <a:p>
                      <a:endParaRPr kumimoji="1" lang="ja-JP" altLang="en-US"/>
                    </a:p>
                  </a:txBody>
                  <a:tcPr/>
                </a:tc>
                <a:tc>
                  <a:txBody>
                    <a:bodyPr/>
                    <a:lstStyle/>
                    <a:p>
                      <a:r>
                        <a:rPr lang="ja-JP" altLang="en-US" sz="1800" smtClean="0">
                          <a:latin typeface="HGPｺﾞｼｯｸE" pitchFamily="50" charset="-128"/>
                          <a:ea typeface="HGPｺﾞｼｯｸE" pitchFamily="50" charset="-128"/>
                        </a:rPr>
                        <a:t>１．主催者挨拶</a:t>
                      </a:r>
                    </a:p>
                    <a:p>
                      <a:r>
                        <a:rPr lang="ja-JP" altLang="en-US" sz="1800" smtClean="0">
                          <a:latin typeface="HGPｺﾞｼｯｸE" pitchFamily="50" charset="-128"/>
                          <a:ea typeface="HGPｺﾞｼｯｸE" pitchFamily="50" charset="-128"/>
                        </a:rPr>
                        <a:t>２．主催者挨拶及びミニ講演</a:t>
                      </a:r>
                    </a:p>
                    <a:p>
                      <a:r>
                        <a:rPr lang="ja-JP" altLang="en-US" sz="1800" smtClean="0">
                          <a:latin typeface="HGPｺﾞｼｯｸE" pitchFamily="50" charset="-128"/>
                          <a:ea typeface="HGPｺﾞｼｯｸE" pitchFamily="50" charset="-128"/>
                        </a:rPr>
                        <a:t>３．各府省の取組紹介</a:t>
                      </a:r>
                    </a:p>
                    <a:p>
                      <a:pPr marL="361950" indent="-361950"/>
                      <a:r>
                        <a:rPr lang="ja-JP" altLang="en-US" sz="1800" smtClean="0">
                          <a:latin typeface="HGPｺﾞｼｯｸE" pitchFamily="50" charset="-128"/>
                          <a:ea typeface="HGPｺﾞｼｯｸE" pitchFamily="50" charset="-128"/>
                        </a:rPr>
                        <a:t>４．基調講演（</a:t>
                      </a:r>
                      <a:r>
                        <a:rPr lang="en-US" altLang="ja-JP" sz="1800" smtClean="0">
                          <a:latin typeface="HGPｺﾞｼｯｸE" pitchFamily="50" charset="-128"/>
                          <a:ea typeface="HGPｺﾞｼｯｸE" pitchFamily="50" charset="-128"/>
                        </a:rPr>
                        <a:t>ODI</a:t>
                      </a:r>
                      <a:r>
                        <a:rPr lang="ja-JP" altLang="en-US" sz="1800" smtClean="0">
                          <a:latin typeface="HGPｺﾞｼｯｸE" pitchFamily="50" charset="-128"/>
                          <a:ea typeface="HGPｺﾞｼｯｸE" pitchFamily="50" charset="-128"/>
                        </a:rPr>
                        <a:t>メンバーシップ・プログラム・マネジャー </a:t>
                      </a:r>
                      <a:r>
                        <a:rPr lang="en-US" altLang="ja-JP" sz="1800" smtClean="0">
                          <a:latin typeface="HGPｺﾞｼｯｸE" pitchFamily="50" charset="-128"/>
                          <a:ea typeface="HGPｺﾞｼｯｸE" pitchFamily="50" charset="-128"/>
                        </a:rPr>
                        <a:t>Richard Stirling </a:t>
                      </a:r>
                      <a:r>
                        <a:rPr lang="ja-JP" altLang="en-US" sz="1800" smtClean="0">
                          <a:latin typeface="HGPｺﾞｼｯｸE" pitchFamily="50" charset="-128"/>
                          <a:ea typeface="HGPｺﾞｼｯｸE" pitchFamily="50" charset="-128"/>
                        </a:rPr>
                        <a:t>氏）</a:t>
                      </a:r>
                    </a:p>
                    <a:p>
                      <a:pPr marL="361950" indent="-361950"/>
                      <a:r>
                        <a:rPr lang="ja-JP" altLang="en-US" sz="1800" smtClean="0">
                          <a:latin typeface="HGPｺﾞｼｯｸE" pitchFamily="50" charset="-128"/>
                          <a:ea typeface="HGPｺﾞｼｯｸE" pitchFamily="50" charset="-128"/>
                        </a:rPr>
                        <a:t>５．基調講演（漫画家 佐藤秀峰 氏）</a:t>
                      </a:r>
                    </a:p>
                    <a:p>
                      <a:pPr marL="361950" indent="-361950"/>
                      <a:r>
                        <a:rPr lang="ja-JP" altLang="en-US" sz="1800" smtClean="0">
                          <a:latin typeface="HGPｺﾞｼｯｸE" pitchFamily="50" charset="-128"/>
                          <a:ea typeface="HGPｺﾞｼｯｸE" pitchFamily="50" charset="-128"/>
                        </a:rPr>
                        <a:t>６．オープンデータ流通推進コンソーシアム各委員会の活動報告</a:t>
                      </a:r>
                    </a:p>
                    <a:p>
                      <a:pPr marL="361950" indent="-361950"/>
                      <a:r>
                        <a:rPr lang="ja-JP" altLang="en-US" sz="1800" smtClean="0">
                          <a:latin typeface="HGPｺﾞｼｯｸE" pitchFamily="50" charset="-128"/>
                          <a:ea typeface="HGPｺﾞｼｯｸE" pitchFamily="50" charset="-128"/>
                        </a:rPr>
                        <a:t>７．鼎談（</a:t>
                      </a:r>
                      <a:r>
                        <a:rPr lang="en-US" altLang="ja-JP" sz="1800" smtClean="0">
                          <a:latin typeface="HGPｺﾞｼｯｸE" pitchFamily="50" charset="-128"/>
                          <a:ea typeface="HGPｺﾞｼｯｸE" pitchFamily="50" charset="-128"/>
                        </a:rPr>
                        <a:t>Richard Stirling </a:t>
                      </a:r>
                      <a:r>
                        <a:rPr lang="ja-JP" altLang="en-US" sz="1800" smtClean="0">
                          <a:latin typeface="HGPｺﾞｼｯｸE" pitchFamily="50" charset="-128"/>
                          <a:ea typeface="HGPｺﾞｼｯｸE" pitchFamily="50" charset="-128"/>
                        </a:rPr>
                        <a:t>氏、国際大学</a:t>
                      </a:r>
                      <a:r>
                        <a:rPr lang="en-US" altLang="ja-JP" sz="1800" smtClean="0">
                          <a:latin typeface="HGPｺﾞｼｯｸE" pitchFamily="50" charset="-128"/>
                          <a:ea typeface="HGPｺﾞｼｯｸE" pitchFamily="50" charset="-128"/>
                        </a:rPr>
                        <a:t>GLOCOM </a:t>
                      </a:r>
                      <a:r>
                        <a:rPr lang="ja-JP" altLang="en-US" sz="1800" smtClean="0">
                          <a:latin typeface="HGPｺﾞｼｯｸE" pitchFamily="50" charset="-128"/>
                          <a:ea typeface="HGPｺﾞｼｯｸE" pitchFamily="50" charset="-128"/>
                        </a:rPr>
                        <a:t>庄司昌彦 氏、国際大学</a:t>
                      </a:r>
                      <a:r>
                        <a:rPr lang="en-US" altLang="ja-JP" sz="1800" smtClean="0">
                          <a:latin typeface="HGPｺﾞｼｯｸE" pitchFamily="50" charset="-128"/>
                          <a:ea typeface="HGPｺﾞｼｯｸE" pitchFamily="50" charset="-128"/>
                        </a:rPr>
                        <a:t>GLOCOM </a:t>
                      </a:r>
                      <a:r>
                        <a:rPr lang="ja-JP" altLang="en-US" sz="1800" smtClean="0">
                          <a:latin typeface="HGPｺﾞｼｯｸE" pitchFamily="50" charset="-128"/>
                          <a:ea typeface="HGPｺﾞｼｯｸE" pitchFamily="50" charset="-128"/>
                        </a:rPr>
                        <a:t>渡辺智暁 氏）</a:t>
                      </a:r>
                      <a:endParaRPr kumimoji="1" lang="ja-JP" altLang="en-US" sz="1600" dirty="0">
                        <a:latin typeface="HGPｺﾞｼｯｸE" pitchFamily="50" charset="-128"/>
                        <a:ea typeface="HGPｺﾞｼｯｸE" pitchFamily="50" charset="-128"/>
                      </a:endParaRPr>
                    </a:p>
                  </a:txBody>
                  <a:tcPr anchor="ctr"/>
                </a:tc>
              </a:tr>
              <a:tr h="397279">
                <a:tc gridSpan="2">
                  <a:txBody>
                    <a:bodyPr/>
                    <a:lstStyle/>
                    <a:p>
                      <a:pPr algn="ctr"/>
                      <a:r>
                        <a:rPr kumimoji="1" lang="ja-JP" altLang="en-US" sz="1800" dirty="0" smtClean="0">
                          <a:latin typeface="HGPｺﾞｼｯｸE" pitchFamily="50" charset="-128"/>
                          <a:ea typeface="HGPｺﾞｼｯｸE" pitchFamily="50" charset="-128"/>
                        </a:rPr>
                        <a:t>参加者数</a:t>
                      </a:r>
                      <a:endParaRPr kumimoji="1" lang="ja-JP" altLang="en-US" sz="1800" dirty="0">
                        <a:latin typeface="HGPｺﾞｼｯｸE" pitchFamily="50" charset="-128"/>
                        <a:ea typeface="HGPｺﾞｼｯｸE" pitchFamily="50" charset="-128"/>
                      </a:endParaRPr>
                    </a:p>
                  </a:txBody>
                  <a:tcPr>
                    <a:solidFill>
                      <a:schemeClr val="accent1">
                        <a:lumMod val="75000"/>
                      </a:schemeClr>
                    </a:solidFill>
                  </a:tcPr>
                </a:tc>
                <a:tc hMerge="1">
                  <a:txBody>
                    <a:bodyPr/>
                    <a:lstStyle/>
                    <a:p>
                      <a:endParaRPr kumimoji="1" lang="ja-JP" altLang="en-US"/>
                    </a:p>
                  </a:txBody>
                  <a:tcPr/>
                </a:tc>
                <a:tc>
                  <a:txBody>
                    <a:bodyPr/>
                    <a:lstStyle/>
                    <a:p>
                      <a:r>
                        <a:rPr kumimoji="1" lang="en-US" altLang="ja-JP" sz="1800" dirty="0" smtClean="0">
                          <a:latin typeface="HGPｺﾞｼｯｸE" pitchFamily="50" charset="-128"/>
                          <a:ea typeface="HGPｺﾞｼｯｸE" pitchFamily="50" charset="-128"/>
                        </a:rPr>
                        <a:t>221</a:t>
                      </a:r>
                      <a:r>
                        <a:rPr kumimoji="1" lang="ja-JP" altLang="en-US" sz="1800" dirty="0" smtClean="0">
                          <a:latin typeface="HGPｺﾞｼｯｸE" pitchFamily="50" charset="-128"/>
                          <a:ea typeface="HGPｺﾞｼｯｸE" pitchFamily="50" charset="-128"/>
                        </a:rPr>
                        <a:t>名（参考：第</a:t>
                      </a:r>
                      <a:r>
                        <a:rPr kumimoji="1" lang="en-US" altLang="ja-JP" sz="1800" dirty="0" smtClean="0">
                          <a:latin typeface="HGPｺﾞｼｯｸE" pitchFamily="50" charset="-128"/>
                          <a:ea typeface="HGPｺﾞｼｯｸE" pitchFamily="50" charset="-128"/>
                        </a:rPr>
                        <a:t>1</a:t>
                      </a:r>
                      <a:r>
                        <a:rPr kumimoji="1" lang="ja-JP" altLang="en-US" sz="1800" dirty="0" smtClean="0">
                          <a:latin typeface="HGPｺﾞｼｯｸE" pitchFamily="50" charset="-128"/>
                          <a:ea typeface="HGPｺﾞｼｯｸE" pitchFamily="50" charset="-128"/>
                        </a:rPr>
                        <a:t>回</a:t>
                      </a:r>
                      <a:r>
                        <a:rPr kumimoji="1" lang="en-US" altLang="ja-JP" sz="1800" dirty="0" smtClean="0">
                          <a:latin typeface="HGPｺﾞｼｯｸE" pitchFamily="50" charset="-128"/>
                          <a:ea typeface="HGPｺﾞｼｯｸE" pitchFamily="50" charset="-128"/>
                        </a:rPr>
                        <a:t>261</a:t>
                      </a:r>
                      <a:r>
                        <a:rPr kumimoji="1" lang="ja-JP" altLang="en-US" sz="1800" dirty="0" smtClean="0">
                          <a:latin typeface="HGPｺﾞｼｯｸE" pitchFamily="50" charset="-128"/>
                          <a:ea typeface="HGPｺﾞｼｯｸE" pitchFamily="50" charset="-128"/>
                        </a:rPr>
                        <a:t>名）</a:t>
                      </a:r>
                      <a:endParaRPr kumimoji="1" lang="ja-JP" altLang="en-US" sz="1800" dirty="0">
                        <a:latin typeface="HGPｺﾞｼｯｸE" pitchFamily="50" charset="-128"/>
                        <a:ea typeface="HGPｺﾞｼｯｸE" pitchFamily="50" charset="-128"/>
                      </a:endParaRPr>
                    </a:p>
                  </a:txBody>
                  <a:tcPr anchor="ctr"/>
                </a:tc>
              </a:tr>
            </a:tbl>
          </a:graphicData>
        </a:graphic>
      </p:graphicFrame>
    </p:spTree>
    <p:extLst>
      <p:ext uri="{BB962C8B-B14F-4D97-AF65-F5344CB8AC3E}">
        <p14:creationId xmlns:p14="http://schemas.microsoft.com/office/powerpoint/2010/main" val="32452390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smtClean="0">
                <a:latin typeface="+mj-ea"/>
              </a:rPr>
              <a:t>２．アンケート概要</a:t>
            </a:r>
            <a:endParaRPr kumimoji="1" lang="ja-JP" altLang="en-US" sz="2000" dirty="0">
              <a:latin typeface="+mj-ea"/>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2</a:t>
            </a:fld>
            <a:endParaRPr lang="ja-JP" altLang="en-US" dirty="0"/>
          </a:p>
        </p:txBody>
      </p:sp>
      <p:graphicFrame>
        <p:nvGraphicFramePr>
          <p:cNvPr id="18" name="コンテンツ プレースホルダー 4"/>
          <p:cNvGraphicFramePr>
            <a:graphicFrameLocks/>
          </p:cNvGraphicFramePr>
          <p:nvPr>
            <p:extLst>
              <p:ext uri="{D42A27DB-BD31-4B8C-83A1-F6EECF244321}">
                <p14:modId xmlns:p14="http://schemas.microsoft.com/office/powerpoint/2010/main" val="1552740861"/>
              </p:ext>
            </p:extLst>
          </p:nvPr>
        </p:nvGraphicFramePr>
        <p:xfrm>
          <a:off x="474663" y="1045234"/>
          <a:ext cx="8229601" cy="5296115"/>
        </p:xfrm>
        <a:graphic>
          <a:graphicData uri="http://schemas.openxmlformats.org/drawingml/2006/table">
            <a:tbl>
              <a:tblPr firstCol="1" bandRow="1">
                <a:tableStyleId>{93296810-A885-4BE3-A3E7-6D5BEEA58F35}</a:tableStyleId>
              </a:tblPr>
              <a:tblGrid>
                <a:gridCol w="1734282"/>
                <a:gridCol w="6495319"/>
              </a:tblGrid>
              <a:tr h="425459">
                <a:tc>
                  <a:txBody>
                    <a:bodyPr/>
                    <a:lstStyle/>
                    <a:p>
                      <a:pPr algn="ctr"/>
                      <a:r>
                        <a:rPr kumimoji="1" lang="ja-JP" altLang="en-US" sz="1800" dirty="0" smtClean="0">
                          <a:latin typeface="HGPｺﾞｼｯｸE" pitchFamily="50" charset="-128"/>
                          <a:ea typeface="HGPｺﾞｼｯｸE" pitchFamily="50" charset="-128"/>
                        </a:rPr>
                        <a:t>対象者</a:t>
                      </a:r>
                      <a:endParaRPr kumimoji="1" lang="ja-JP" altLang="en-US" sz="1800" dirty="0">
                        <a:latin typeface="HGPｺﾞｼｯｸE" pitchFamily="50" charset="-128"/>
                        <a:ea typeface="HGPｺﾞｼｯｸE" pitchFamily="50" charset="-128"/>
                      </a:endParaRPr>
                    </a:p>
                  </a:txBody>
                  <a:tcPr>
                    <a:solidFill>
                      <a:schemeClr val="accent1">
                        <a:lumMod val="75000"/>
                      </a:schemeClr>
                    </a:solidFill>
                  </a:tcPr>
                </a:tc>
                <a:tc>
                  <a:txBody>
                    <a:bodyPr/>
                    <a:lstStyle/>
                    <a:p>
                      <a:r>
                        <a:rPr lang="ja-JP" altLang="en-US" sz="1800" dirty="0" smtClean="0">
                          <a:latin typeface="HGPｺﾞｼｯｸE" pitchFamily="50" charset="-128"/>
                          <a:ea typeface="HGPｺﾞｼｯｸE" pitchFamily="50" charset="-128"/>
                        </a:rPr>
                        <a:t>シンポジウム来場者</a:t>
                      </a:r>
                      <a:endParaRPr lang="en-US" altLang="zh-TW" sz="1800" dirty="0" smtClean="0">
                        <a:latin typeface="HGPｺﾞｼｯｸE" pitchFamily="50" charset="-128"/>
                        <a:ea typeface="HGPｺﾞｼｯｸE" pitchFamily="50" charset="-128"/>
                      </a:endParaRPr>
                    </a:p>
                  </a:txBody>
                  <a:tcPr marL="72000" marR="72000" anchor="ctr"/>
                </a:tc>
              </a:tr>
              <a:tr h="664416">
                <a:tc>
                  <a:txBody>
                    <a:bodyPr/>
                    <a:lstStyle/>
                    <a:p>
                      <a:pPr algn="ctr"/>
                      <a:r>
                        <a:rPr kumimoji="1" lang="ja-JP" altLang="en-US" sz="1800" dirty="0" smtClean="0">
                          <a:latin typeface="HGPｺﾞｼｯｸE" pitchFamily="50" charset="-128"/>
                          <a:ea typeface="HGPｺﾞｼｯｸE" pitchFamily="50" charset="-128"/>
                        </a:rPr>
                        <a:t>調査方法</a:t>
                      </a:r>
                      <a:endParaRPr kumimoji="1" lang="ja-JP" altLang="en-US" sz="1800" dirty="0">
                        <a:latin typeface="HGPｺﾞｼｯｸE" pitchFamily="50" charset="-128"/>
                        <a:ea typeface="HGPｺﾞｼｯｸE" pitchFamily="50" charset="-128"/>
                      </a:endParaRPr>
                    </a:p>
                  </a:txBody>
                  <a:tcPr>
                    <a:solidFill>
                      <a:schemeClr val="accent1">
                        <a:lumMod val="75000"/>
                      </a:schemeClr>
                    </a:solidFill>
                  </a:tcPr>
                </a:tc>
                <a:tc>
                  <a:txBody>
                    <a:bodyPr/>
                    <a:lstStyle/>
                    <a:p>
                      <a:r>
                        <a:rPr kumimoji="1" lang="ja-JP" altLang="en-US" sz="1800" dirty="0" smtClean="0">
                          <a:latin typeface="HGPｺﾞｼｯｸE" pitchFamily="50" charset="-128"/>
                          <a:ea typeface="HGPｺﾞｼｯｸE" pitchFamily="50" charset="-128"/>
                        </a:rPr>
                        <a:t>シンポジウム来場者に対し、受付時にアンケートを配布し、退出時に出入り口にてアンケートを回収した。</a:t>
                      </a:r>
                    </a:p>
                  </a:txBody>
                  <a:tcPr marL="72000" marR="72000" anchor="ctr"/>
                </a:tc>
              </a:tr>
              <a:tr h="3741708">
                <a:tc>
                  <a:txBody>
                    <a:bodyPr/>
                    <a:lstStyle/>
                    <a:p>
                      <a:pPr algn="ctr"/>
                      <a:r>
                        <a:rPr kumimoji="1" lang="ja-JP" altLang="en-US" sz="1800" dirty="0" smtClean="0">
                          <a:latin typeface="HGPｺﾞｼｯｸE" pitchFamily="50" charset="-128"/>
                          <a:ea typeface="HGPｺﾞｼｯｸE" pitchFamily="50" charset="-128"/>
                        </a:rPr>
                        <a:t>質問項目</a:t>
                      </a:r>
                      <a:endParaRPr kumimoji="1" lang="ja-JP" altLang="en-US" sz="1800" dirty="0">
                        <a:latin typeface="HGPｺﾞｼｯｸE" pitchFamily="50" charset="-128"/>
                        <a:ea typeface="HGPｺﾞｼｯｸE" pitchFamily="50" charset="-128"/>
                      </a:endParaRPr>
                    </a:p>
                  </a:txBody>
                  <a:tcPr>
                    <a:solidFill>
                      <a:schemeClr val="accent1">
                        <a:lumMod val="75000"/>
                      </a:schemeClr>
                    </a:solidFill>
                  </a:tcPr>
                </a:tc>
                <a:tc>
                  <a:txBody>
                    <a:bodyPr/>
                    <a:lstStyle/>
                    <a:p>
                      <a:r>
                        <a:rPr kumimoji="1" lang="ja-JP" altLang="en-US" sz="1800" dirty="0" smtClean="0">
                          <a:latin typeface="HGPｺﾞｼｯｸE" pitchFamily="50" charset="-128"/>
                          <a:ea typeface="HGPｺﾞｼｯｸE" pitchFamily="50" charset="-128"/>
                        </a:rPr>
                        <a:t>（１）イベントに対する評価</a:t>
                      </a:r>
                      <a:endParaRPr kumimoji="1" lang="en-US" altLang="ja-JP" sz="1800" dirty="0" smtClean="0">
                        <a:latin typeface="HGPｺﾞｼｯｸE" pitchFamily="50" charset="-128"/>
                        <a:ea typeface="HGPｺﾞｼｯｸE" pitchFamily="50" charset="-128"/>
                      </a:endParaRPr>
                    </a:p>
                    <a:p>
                      <a:r>
                        <a:rPr kumimoji="1" lang="ja-JP" altLang="en-US" sz="1800" dirty="0" smtClean="0">
                          <a:latin typeface="HGPｺﾞｼｯｸE" pitchFamily="50" charset="-128"/>
                          <a:ea typeface="HGPｺﾞｼｯｸE" pitchFamily="50" charset="-128"/>
                        </a:rPr>
                        <a:t>　①本日のイベント全般を振り返って、どのくらい役に立ったか</a:t>
                      </a:r>
                      <a:r>
                        <a:rPr kumimoji="1" lang="en-US" altLang="ja-JP" sz="1800" dirty="0" smtClean="0">
                          <a:latin typeface="HGPｺﾞｼｯｸE" pitchFamily="50" charset="-128"/>
                          <a:ea typeface="HGPｺﾞｼｯｸE" pitchFamily="50" charset="-128"/>
                        </a:rPr>
                        <a:t>(SA)</a:t>
                      </a:r>
                    </a:p>
                    <a:p>
                      <a:endParaRPr kumimoji="1" lang="en-US" altLang="ja-JP" sz="1800" dirty="0" smtClean="0">
                        <a:latin typeface="HGPｺﾞｼｯｸE" pitchFamily="50" charset="-128"/>
                        <a:ea typeface="HGPｺﾞｼｯｸE" pitchFamily="50" charset="-128"/>
                      </a:endParaRPr>
                    </a:p>
                    <a:p>
                      <a:r>
                        <a:rPr kumimoji="1" lang="ja-JP" altLang="en-US" sz="1800" dirty="0" smtClean="0">
                          <a:latin typeface="HGPｺﾞｼｯｸE" pitchFamily="50" charset="-128"/>
                          <a:ea typeface="HGPｺﾞｼｯｸE" pitchFamily="50" charset="-128"/>
                        </a:rPr>
                        <a:t>（２）講演内容</a:t>
                      </a:r>
                      <a:endParaRPr kumimoji="1" lang="en-US" altLang="ja-JP" sz="1800" dirty="0" smtClean="0">
                        <a:latin typeface="HGPｺﾞｼｯｸE" pitchFamily="50" charset="-128"/>
                        <a:ea typeface="HGPｺﾞｼｯｸE" pitchFamily="50" charset="-128"/>
                      </a:endParaRPr>
                    </a:p>
                    <a:p>
                      <a:r>
                        <a:rPr kumimoji="1" lang="ja-JP" altLang="en-US" sz="1800" dirty="0" smtClean="0">
                          <a:latin typeface="HGPｺﾞｼｯｸE" pitchFamily="50" charset="-128"/>
                          <a:ea typeface="HGPｺﾞｼｯｸE" pitchFamily="50" charset="-128"/>
                        </a:rPr>
                        <a:t>　①特に参考になった内容（</a:t>
                      </a:r>
                      <a:r>
                        <a:rPr kumimoji="1" lang="en-US" altLang="ja-JP" sz="1800" dirty="0" smtClean="0">
                          <a:latin typeface="HGPｺﾞｼｯｸE" pitchFamily="50" charset="-128"/>
                          <a:ea typeface="HGPｺﾞｼｯｸE" pitchFamily="50" charset="-128"/>
                        </a:rPr>
                        <a:t>FA</a:t>
                      </a:r>
                      <a:r>
                        <a:rPr kumimoji="1" lang="ja-JP" altLang="en-US" sz="1800" dirty="0" smtClean="0">
                          <a:latin typeface="HGPｺﾞｼｯｸE" pitchFamily="50" charset="-128"/>
                          <a:ea typeface="HGPｺﾞｼｯｸE" pitchFamily="50" charset="-128"/>
                        </a:rPr>
                        <a:t>）</a:t>
                      </a:r>
                      <a:endParaRPr kumimoji="1" lang="en-US" altLang="ja-JP" sz="1800" dirty="0" smtClean="0">
                        <a:latin typeface="HGPｺﾞｼｯｸE" pitchFamily="50" charset="-128"/>
                        <a:ea typeface="HGPｺﾞｼｯｸE" pitchFamily="50" charset="-128"/>
                      </a:endParaRPr>
                    </a:p>
                    <a:p>
                      <a:r>
                        <a:rPr kumimoji="1" lang="en-US" altLang="ja-JP" sz="1800" dirty="0" smtClean="0">
                          <a:latin typeface="HGPｺﾞｼｯｸE" pitchFamily="50" charset="-128"/>
                          <a:ea typeface="HGPｺﾞｼｯｸE" pitchFamily="50" charset="-128"/>
                        </a:rPr>
                        <a:t>  </a:t>
                      </a:r>
                      <a:r>
                        <a:rPr kumimoji="1" lang="ja-JP" altLang="en-US" sz="1800" dirty="0" smtClean="0">
                          <a:latin typeface="HGPｺﾞｼｯｸE" pitchFamily="50" charset="-128"/>
                          <a:ea typeface="HGPｺﾞｼｯｸE" pitchFamily="50" charset="-128"/>
                        </a:rPr>
                        <a:t>②より詳しく知りたかった情報（</a:t>
                      </a:r>
                      <a:r>
                        <a:rPr kumimoji="1" lang="en-US" altLang="ja-JP" sz="1800" dirty="0" smtClean="0">
                          <a:latin typeface="HGPｺﾞｼｯｸE" pitchFamily="50" charset="-128"/>
                          <a:ea typeface="HGPｺﾞｼｯｸE" pitchFamily="50" charset="-128"/>
                        </a:rPr>
                        <a:t>FA</a:t>
                      </a:r>
                      <a:r>
                        <a:rPr kumimoji="1" lang="ja-JP" altLang="en-US" sz="1800" dirty="0" smtClean="0">
                          <a:latin typeface="HGPｺﾞｼｯｸE" pitchFamily="50" charset="-128"/>
                          <a:ea typeface="HGPｺﾞｼｯｸE" pitchFamily="50" charset="-128"/>
                        </a:rPr>
                        <a:t>）</a:t>
                      </a:r>
                      <a:endParaRPr kumimoji="1" lang="en-US" altLang="ja-JP" sz="1800" dirty="0" smtClean="0">
                        <a:latin typeface="HGPｺﾞｼｯｸE" pitchFamily="50" charset="-128"/>
                        <a:ea typeface="HGPｺﾞｼｯｸE" pitchFamily="50" charset="-128"/>
                      </a:endParaRPr>
                    </a:p>
                    <a:p>
                      <a:r>
                        <a:rPr kumimoji="1" lang="ja-JP" altLang="en-US" sz="1800" dirty="0" smtClean="0">
                          <a:latin typeface="HGPｺﾞｼｯｸE" pitchFamily="50" charset="-128"/>
                          <a:ea typeface="HGPｺﾞｼｯｸE" pitchFamily="50" charset="-128"/>
                        </a:rPr>
                        <a:t>　③オープンデータの将来的な可能性（</a:t>
                      </a:r>
                      <a:r>
                        <a:rPr kumimoji="1" lang="en-US" altLang="ja-JP" sz="1800" dirty="0" smtClean="0">
                          <a:latin typeface="HGPｺﾞｼｯｸE" pitchFamily="50" charset="-128"/>
                          <a:ea typeface="HGPｺﾞｼｯｸE" pitchFamily="50" charset="-128"/>
                        </a:rPr>
                        <a:t>FA</a:t>
                      </a:r>
                      <a:r>
                        <a:rPr kumimoji="1" lang="ja-JP" altLang="en-US" sz="1800" dirty="0" smtClean="0">
                          <a:latin typeface="HGPｺﾞｼｯｸE" pitchFamily="50" charset="-128"/>
                          <a:ea typeface="HGPｺﾞｼｯｸE" pitchFamily="50" charset="-128"/>
                        </a:rPr>
                        <a:t>）</a:t>
                      </a:r>
                      <a:endParaRPr kumimoji="1" lang="en-US" altLang="ja-JP" sz="1800" dirty="0" smtClean="0">
                        <a:latin typeface="HGPｺﾞｼｯｸE" pitchFamily="50" charset="-128"/>
                        <a:ea typeface="HGPｺﾞｼｯｸE" pitchFamily="50" charset="-128"/>
                      </a:endParaRPr>
                    </a:p>
                    <a:p>
                      <a:r>
                        <a:rPr kumimoji="1" lang="ja-JP" altLang="en-US" sz="1800" dirty="0" smtClean="0">
                          <a:latin typeface="HGPｺﾞｼｯｸE" pitchFamily="50" charset="-128"/>
                          <a:ea typeface="HGPｺﾞｼｯｸE" pitchFamily="50" charset="-128"/>
                        </a:rPr>
                        <a:t>　④オープンデータの利用・普及に向けた課題（</a:t>
                      </a:r>
                      <a:r>
                        <a:rPr kumimoji="1" lang="en-US" altLang="ja-JP" sz="1800" dirty="0" smtClean="0">
                          <a:latin typeface="HGPｺﾞｼｯｸE" pitchFamily="50" charset="-128"/>
                          <a:ea typeface="HGPｺﾞｼｯｸE" pitchFamily="50" charset="-128"/>
                        </a:rPr>
                        <a:t>FA</a:t>
                      </a:r>
                      <a:r>
                        <a:rPr kumimoji="1" lang="ja-JP" altLang="en-US" sz="1800" dirty="0" smtClean="0">
                          <a:latin typeface="HGPｺﾞｼｯｸE" pitchFamily="50" charset="-128"/>
                          <a:ea typeface="HGPｺﾞｼｯｸE" pitchFamily="50" charset="-128"/>
                        </a:rPr>
                        <a:t>）</a:t>
                      </a:r>
                      <a:endParaRPr kumimoji="1" lang="en-US" altLang="ja-JP" sz="1800" dirty="0" smtClean="0">
                        <a:latin typeface="HGPｺﾞｼｯｸE" pitchFamily="50" charset="-128"/>
                        <a:ea typeface="HGPｺﾞｼｯｸE" pitchFamily="50" charset="-128"/>
                      </a:endParaRPr>
                    </a:p>
                    <a:p>
                      <a:r>
                        <a:rPr kumimoji="1" lang="ja-JP" altLang="en-US" sz="1800" dirty="0" smtClean="0">
                          <a:latin typeface="HGPｺﾞｼｯｸE" pitchFamily="50" charset="-128"/>
                          <a:ea typeface="HGPｺﾞｼｯｸE" pitchFamily="50" charset="-128"/>
                        </a:rPr>
                        <a:t>　⑤今後取り上げて欲しいテーマ（</a:t>
                      </a:r>
                      <a:r>
                        <a:rPr kumimoji="1" lang="en-US" altLang="ja-JP" sz="1800" dirty="0" smtClean="0">
                          <a:latin typeface="HGPｺﾞｼｯｸE" pitchFamily="50" charset="-128"/>
                          <a:ea typeface="HGPｺﾞｼｯｸE" pitchFamily="50" charset="-128"/>
                        </a:rPr>
                        <a:t>FA</a:t>
                      </a:r>
                      <a:r>
                        <a:rPr kumimoji="1" lang="ja-JP" altLang="en-US" sz="1800" dirty="0" smtClean="0">
                          <a:latin typeface="HGPｺﾞｼｯｸE" pitchFamily="50" charset="-128"/>
                          <a:ea typeface="HGPｺﾞｼｯｸE" pitchFamily="50" charset="-128"/>
                        </a:rPr>
                        <a:t>）</a:t>
                      </a:r>
                      <a:endParaRPr kumimoji="1" lang="en-US" altLang="ja-JP" sz="1800" dirty="0" smtClean="0">
                        <a:latin typeface="HGPｺﾞｼｯｸE" pitchFamily="50" charset="-128"/>
                        <a:ea typeface="HGPｺﾞｼｯｸE" pitchFamily="50" charset="-128"/>
                      </a:endParaRPr>
                    </a:p>
                    <a:p>
                      <a:endParaRPr kumimoji="1" lang="en-US" altLang="ja-JP" sz="1800" dirty="0" smtClean="0">
                        <a:latin typeface="HGPｺﾞｼｯｸE" pitchFamily="50" charset="-128"/>
                        <a:ea typeface="HGPｺﾞｼｯｸE" pitchFamily="50" charset="-128"/>
                      </a:endParaRPr>
                    </a:p>
                    <a:p>
                      <a:r>
                        <a:rPr kumimoji="1" lang="ja-JP" altLang="en-US" sz="1800" dirty="0" smtClean="0">
                          <a:latin typeface="HGPｺﾞｼｯｸE" pitchFamily="50" charset="-128"/>
                          <a:ea typeface="HGPｺﾞｼｯｸE" pitchFamily="50" charset="-128"/>
                        </a:rPr>
                        <a:t>（３）来場者の属性</a:t>
                      </a:r>
                      <a:endParaRPr kumimoji="1" lang="en-US" altLang="ja-JP" sz="1800" dirty="0" smtClean="0">
                        <a:latin typeface="HGPｺﾞｼｯｸE" pitchFamily="50" charset="-128"/>
                        <a:ea typeface="HGPｺﾞｼｯｸE" pitchFamily="50" charset="-128"/>
                      </a:endParaRPr>
                    </a:p>
                    <a:p>
                      <a:r>
                        <a:rPr kumimoji="1" lang="ja-JP" altLang="en-US" sz="1800" dirty="0" smtClean="0">
                          <a:latin typeface="HGPｺﾞｼｯｸE" pitchFamily="50" charset="-128"/>
                          <a:ea typeface="HGPｺﾞｼｯｸE" pitchFamily="50" charset="-128"/>
                        </a:rPr>
                        <a:t>　①業種（</a:t>
                      </a:r>
                      <a:r>
                        <a:rPr kumimoji="1" lang="en-US" altLang="ja-JP" sz="1800" dirty="0" smtClean="0">
                          <a:latin typeface="HGPｺﾞｼｯｸE" pitchFamily="50" charset="-128"/>
                          <a:ea typeface="HGPｺﾞｼｯｸE" pitchFamily="50" charset="-128"/>
                        </a:rPr>
                        <a:t>SA</a:t>
                      </a:r>
                      <a:r>
                        <a:rPr kumimoji="1" lang="ja-JP" altLang="en-US" sz="1800" dirty="0" smtClean="0">
                          <a:latin typeface="HGPｺﾞｼｯｸE" pitchFamily="50" charset="-128"/>
                          <a:ea typeface="HGPｺﾞｼｯｸE" pitchFamily="50" charset="-128"/>
                        </a:rPr>
                        <a:t>）</a:t>
                      </a:r>
                      <a:endParaRPr kumimoji="1" lang="en-US" altLang="ja-JP" sz="1800" dirty="0" smtClean="0">
                        <a:latin typeface="HGPｺﾞｼｯｸE" pitchFamily="50" charset="-128"/>
                        <a:ea typeface="HGPｺﾞｼｯｸE" pitchFamily="50" charset="-128"/>
                      </a:endParaRPr>
                    </a:p>
                    <a:p>
                      <a:r>
                        <a:rPr kumimoji="1" lang="ja-JP" altLang="en-US" sz="1800" dirty="0" smtClean="0">
                          <a:latin typeface="HGPｺﾞｼｯｸE" pitchFamily="50" charset="-128"/>
                          <a:ea typeface="HGPｺﾞｼｯｸE" pitchFamily="50" charset="-128"/>
                        </a:rPr>
                        <a:t>　②オープンデータとの関わり（</a:t>
                      </a:r>
                      <a:r>
                        <a:rPr kumimoji="1" lang="en-US" altLang="ja-JP" sz="1800" dirty="0" smtClean="0">
                          <a:latin typeface="HGPｺﾞｼｯｸE" pitchFamily="50" charset="-128"/>
                          <a:ea typeface="HGPｺﾞｼｯｸE" pitchFamily="50" charset="-128"/>
                        </a:rPr>
                        <a:t>MA</a:t>
                      </a:r>
                      <a:r>
                        <a:rPr kumimoji="1" lang="ja-JP" altLang="en-US" sz="1800" dirty="0" smtClean="0">
                          <a:latin typeface="HGPｺﾞｼｯｸE" pitchFamily="50" charset="-128"/>
                          <a:ea typeface="HGPｺﾞｼｯｸE" pitchFamily="50" charset="-128"/>
                        </a:rPr>
                        <a:t>）</a:t>
                      </a:r>
                      <a:endParaRPr kumimoji="1" lang="en-US" altLang="ja-JP" sz="1800" dirty="0" smtClean="0">
                        <a:latin typeface="HGPｺﾞｼｯｸE" pitchFamily="50" charset="-128"/>
                        <a:ea typeface="HGPｺﾞｼｯｸE"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HGPｺﾞｼｯｸE" pitchFamily="50" charset="-128"/>
                          <a:ea typeface="HGPｺﾞｼｯｸE" pitchFamily="50" charset="-128"/>
                        </a:rPr>
                        <a:t>　③オープンデータの利用意向（</a:t>
                      </a:r>
                      <a:r>
                        <a:rPr kumimoji="1" lang="en-US" altLang="ja-JP" sz="1800" dirty="0" smtClean="0">
                          <a:latin typeface="HGPｺﾞｼｯｸE" pitchFamily="50" charset="-128"/>
                          <a:ea typeface="HGPｺﾞｼｯｸE" pitchFamily="50" charset="-128"/>
                        </a:rPr>
                        <a:t>MA</a:t>
                      </a:r>
                      <a:r>
                        <a:rPr kumimoji="1" lang="ja-JP" altLang="en-US" sz="1800" dirty="0" smtClean="0">
                          <a:latin typeface="HGPｺﾞｼｯｸE" pitchFamily="50" charset="-128"/>
                          <a:ea typeface="HGPｺﾞｼｯｸE" pitchFamily="50" charset="-128"/>
                        </a:rPr>
                        <a:t>）</a:t>
                      </a:r>
                      <a:endParaRPr kumimoji="1" lang="en-US" altLang="ja-JP" sz="1800" dirty="0" smtClean="0">
                        <a:latin typeface="HGPｺﾞｼｯｸE" pitchFamily="50" charset="-128"/>
                        <a:ea typeface="HGPｺﾞｼｯｸE"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HGPｺﾞｼｯｸE" pitchFamily="50" charset="-128"/>
                          <a:ea typeface="HGPｺﾞｼｯｸE" pitchFamily="50" charset="-128"/>
                        </a:rPr>
                        <a:t>　④来場の目的（</a:t>
                      </a:r>
                      <a:r>
                        <a:rPr kumimoji="1" lang="en-US" altLang="ja-JP" sz="1800" dirty="0" smtClean="0">
                          <a:latin typeface="HGPｺﾞｼｯｸE" pitchFamily="50" charset="-128"/>
                          <a:ea typeface="HGPｺﾞｼｯｸE" pitchFamily="50" charset="-128"/>
                        </a:rPr>
                        <a:t>MA</a:t>
                      </a:r>
                      <a:r>
                        <a:rPr kumimoji="1" lang="ja-JP" altLang="en-US" sz="1800" dirty="0" smtClean="0">
                          <a:latin typeface="HGPｺﾞｼｯｸE" pitchFamily="50" charset="-128"/>
                          <a:ea typeface="HGPｺﾞｼｯｸE" pitchFamily="50" charset="-128"/>
                        </a:rPr>
                        <a:t>）</a:t>
                      </a:r>
                      <a:endParaRPr kumimoji="1" lang="en-US" altLang="ja-JP" sz="1800" dirty="0" smtClean="0">
                        <a:latin typeface="HGPｺﾞｼｯｸE" pitchFamily="50" charset="-128"/>
                        <a:ea typeface="HGPｺﾞｼｯｸE" pitchFamily="50" charset="-128"/>
                      </a:endParaRPr>
                    </a:p>
                  </a:txBody>
                  <a:tcPr marL="72000" marR="72000" anchor="ctr"/>
                </a:tc>
              </a:tr>
            </a:tbl>
          </a:graphicData>
        </a:graphic>
      </p:graphicFrame>
    </p:spTree>
    <p:extLst>
      <p:ext uri="{BB962C8B-B14F-4D97-AF65-F5344CB8AC3E}">
        <p14:creationId xmlns:p14="http://schemas.microsoft.com/office/powerpoint/2010/main" val="21066301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smtClean="0">
                <a:latin typeface="+mj-ea"/>
              </a:rPr>
              <a:t>３．アンケート結果　①イベントに対する評価</a:t>
            </a:r>
            <a:endParaRPr kumimoji="1" lang="ja-JP" altLang="en-US" sz="2000" dirty="0">
              <a:latin typeface="+mj-ea"/>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3</a:t>
            </a:fld>
            <a:endParaRPr lang="ja-JP" altLang="en-US" dirty="0"/>
          </a:p>
        </p:txBody>
      </p:sp>
      <p:sp>
        <p:nvSpPr>
          <p:cNvPr id="5" name="Text Box 51"/>
          <p:cNvSpPr txBox="1">
            <a:spLocks noChangeArrowheads="1"/>
          </p:cNvSpPr>
          <p:nvPr/>
        </p:nvSpPr>
        <p:spPr bwMode="auto">
          <a:xfrm>
            <a:off x="488023" y="901909"/>
            <a:ext cx="8126858" cy="923330"/>
          </a:xfrm>
          <a:prstGeom prst="rect">
            <a:avLst/>
          </a:prstGeom>
          <a:noFill/>
          <a:ln w="9525">
            <a:noFill/>
            <a:miter lim="800000"/>
            <a:headEnd/>
            <a:tailEnd/>
          </a:ln>
        </p:spPr>
        <p:txBody>
          <a:bodyPr wrap="square">
            <a:spAutoFit/>
          </a:bodyPr>
          <a:lstStyle/>
          <a:p>
            <a:pPr marL="177800" indent="-177800">
              <a:buClr>
                <a:schemeClr val="hlink"/>
              </a:buClr>
              <a:buFont typeface="Wingdings" pitchFamily="2" charset="2"/>
              <a:buChar char="n"/>
            </a:pPr>
            <a:r>
              <a:rPr lang="ja-JP" altLang="en-US" dirty="0">
                <a:latin typeface="HGPｺﾞｼｯｸE" pitchFamily="50" charset="-128"/>
                <a:ea typeface="HGPｺﾞｼｯｸE" pitchFamily="50" charset="-128"/>
              </a:rPr>
              <a:t>イベント全般</a:t>
            </a:r>
            <a:r>
              <a:rPr lang="ja-JP" altLang="en-US" dirty="0" smtClean="0">
                <a:latin typeface="HGPｺﾞｼｯｸE" pitchFamily="50" charset="-128"/>
                <a:ea typeface="HGPｺﾞｼｯｸE" pitchFamily="50" charset="-128"/>
              </a:rPr>
              <a:t>を振り返って、どの程度役に立ったかとの問いに対し、「とても参考になった。」「参考になった」と回答した人が約</a:t>
            </a:r>
            <a:r>
              <a:rPr lang="en-US" altLang="ja-JP" dirty="0" smtClean="0">
                <a:latin typeface="HGPｺﾞｼｯｸE" pitchFamily="50" charset="-128"/>
                <a:ea typeface="HGPｺﾞｼｯｸE" pitchFamily="50" charset="-128"/>
              </a:rPr>
              <a:t>9</a:t>
            </a:r>
            <a:r>
              <a:rPr lang="ja-JP" altLang="en-US" dirty="0" smtClean="0">
                <a:latin typeface="HGPｺﾞｼｯｸE" pitchFamily="50" charset="-128"/>
                <a:ea typeface="HGPｺﾞｼｯｸE" pitchFamily="50" charset="-128"/>
              </a:rPr>
              <a:t>割のぼった。全体として昨年とほぼ同じ傾向を示している。</a:t>
            </a:r>
            <a:endParaRPr lang="en-US" altLang="ja-JP" dirty="0">
              <a:latin typeface="HGPｺﾞｼｯｸE" pitchFamily="50" charset="-128"/>
              <a:ea typeface="HGPｺﾞｼｯｸE" pitchFamily="50" charset="-128"/>
            </a:endParaRPr>
          </a:p>
        </p:txBody>
      </p:sp>
      <p:sp>
        <p:nvSpPr>
          <p:cNvPr id="6" name="正方形/長方形 5"/>
          <p:cNvSpPr/>
          <p:nvPr/>
        </p:nvSpPr>
        <p:spPr>
          <a:xfrm>
            <a:off x="416103" y="901909"/>
            <a:ext cx="8280971" cy="958789"/>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PｺﾞｼｯｸE" pitchFamily="50" charset="-128"/>
              <a:ea typeface="HGPｺﾞｼｯｸE" pitchFamily="50" charset="-128"/>
            </a:endParaRPr>
          </a:p>
        </p:txBody>
      </p:sp>
      <p:pic>
        <p:nvPicPr>
          <p:cNvPr id="102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1537" y="1961374"/>
            <a:ext cx="5237163" cy="3741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60177" y="4455042"/>
            <a:ext cx="3428434" cy="201712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テキスト ボックス 2"/>
          <p:cNvSpPr txBox="1"/>
          <p:nvPr/>
        </p:nvSpPr>
        <p:spPr>
          <a:xfrm>
            <a:off x="6794205" y="4199860"/>
            <a:ext cx="1223412" cy="253916"/>
          </a:xfrm>
          <a:prstGeom prst="rect">
            <a:avLst/>
          </a:prstGeom>
          <a:noFill/>
        </p:spPr>
        <p:txBody>
          <a:bodyPr wrap="none" rtlCol="0">
            <a:spAutoFit/>
          </a:bodyPr>
          <a:lstStyle/>
          <a:p>
            <a:r>
              <a:rPr kumimoji="1" lang="ja-JP" altLang="en-US" sz="1000" dirty="0" smtClean="0"/>
              <a:t>２０１２年時の回答</a:t>
            </a:r>
            <a:endParaRPr kumimoji="1" lang="ja-JP" altLang="en-US" sz="1000" dirty="0"/>
          </a:p>
        </p:txBody>
      </p:sp>
      <p:sp>
        <p:nvSpPr>
          <p:cNvPr id="8" name="テキスト ボックス 7"/>
          <p:cNvSpPr txBox="1"/>
          <p:nvPr/>
        </p:nvSpPr>
        <p:spPr>
          <a:xfrm>
            <a:off x="467833" y="2020186"/>
            <a:ext cx="554960" cy="276999"/>
          </a:xfrm>
          <a:prstGeom prst="rect">
            <a:avLst/>
          </a:prstGeom>
          <a:noFill/>
        </p:spPr>
        <p:txBody>
          <a:bodyPr wrap="none" rtlCol="0">
            <a:spAutoFit/>
          </a:bodyPr>
          <a:lstStyle/>
          <a:p>
            <a:r>
              <a:rPr kumimoji="1" lang="en-US" altLang="ja-JP" sz="1200" dirty="0" smtClean="0"/>
              <a:t>N=92</a:t>
            </a:r>
            <a:endParaRPr kumimoji="1" lang="ja-JP" altLang="en-US" sz="1200" dirty="0"/>
          </a:p>
        </p:txBody>
      </p:sp>
    </p:spTree>
    <p:extLst>
      <p:ext uri="{BB962C8B-B14F-4D97-AF65-F5344CB8AC3E}">
        <p14:creationId xmlns:p14="http://schemas.microsoft.com/office/powerpoint/2010/main" val="3424978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smtClean="0">
                <a:latin typeface="+mj-ea"/>
              </a:rPr>
              <a:t>３．アンケート結果　②特に参考になった内容</a:t>
            </a:r>
            <a:endParaRPr kumimoji="1" lang="ja-JP" altLang="en-US" sz="2000" dirty="0">
              <a:latin typeface="+mj-ea"/>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4</a:t>
            </a:fld>
            <a:endParaRPr lang="ja-JP" altLang="en-US" dirty="0"/>
          </a:p>
        </p:txBody>
      </p:sp>
      <p:sp>
        <p:nvSpPr>
          <p:cNvPr id="5" name="Text Box 51"/>
          <p:cNvSpPr txBox="1">
            <a:spLocks noChangeArrowheads="1"/>
          </p:cNvSpPr>
          <p:nvPr/>
        </p:nvSpPr>
        <p:spPr bwMode="auto">
          <a:xfrm>
            <a:off x="488022" y="901909"/>
            <a:ext cx="8230675" cy="923330"/>
          </a:xfrm>
          <a:prstGeom prst="rect">
            <a:avLst/>
          </a:prstGeom>
          <a:noFill/>
          <a:ln w="9525">
            <a:noFill/>
            <a:miter lim="800000"/>
            <a:headEnd/>
            <a:tailEnd/>
          </a:ln>
        </p:spPr>
        <p:txBody>
          <a:bodyPr wrap="square">
            <a:spAutoFit/>
          </a:bodyPr>
          <a:lstStyle/>
          <a:p>
            <a:pPr marL="177800" indent="-177800">
              <a:buClr>
                <a:schemeClr val="hlink"/>
              </a:buClr>
              <a:buFont typeface="Wingdings" pitchFamily="2" charset="2"/>
              <a:buChar char="n"/>
            </a:pPr>
            <a:r>
              <a:rPr lang="ja-JP" altLang="en-US" dirty="0">
                <a:latin typeface="HGPｺﾞｼｯｸE" pitchFamily="50" charset="-128"/>
                <a:ea typeface="HGPｺﾞｼｯｸE" pitchFamily="50" charset="-128"/>
              </a:rPr>
              <a:t>特に参考になった内容として</a:t>
            </a:r>
            <a:r>
              <a:rPr lang="ja-JP" altLang="en-US" dirty="0" smtClean="0">
                <a:latin typeface="HGPｺﾞｼｯｸE" pitchFamily="50" charset="-128"/>
                <a:ea typeface="HGPｺﾞｼｯｸE" pitchFamily="50" charset="-128"/>
              </a:rPr>
              <a:t>、活用事例を挙げる</a:t>
            </a:r>
            <a:r>
              <a:rPr lang="ja-JP" altLang="en-US" dirty="0">
                <a:latin typeface="HGPｺﾞｼｯｸE" pitchFamily="50" charset="-128"/>
                <a:ea typeface="HGPｺﾞｼｯｸE" pitchFamily="50" charset="-128"/>
              </a:rPr>
              <a:t>人が最も多く</a:t>
            </a:r>
            <a:r>
              <a:rPr lang="ja-JP" altLang="en-US" dirty="0" smtClean="0">
                <a:latin typeface="HGPｺﾞｼｯｸE" pitchFamily="50" charset="-128"/>
                <a:ea typeface="HGPｺﾞｼｯｸE" pitchFamily="50" charset="-128"/>
              </a:rPr>
              <a:t>、英国の事例や漫画の二次利用自由化という事例への反響が多い。次いで</a:t>
            </a:r>
            <a:r>
              <a:rPr lang="ja-JP" altLang="en-US" dirty="0">
                <a:latin typeface="HGPｺﾞｼｯｸE" pitchFamily="50" charset="-128"/>
                <a:ea typeface="HGPｺﾞｼｯｸE" pitchFamily="50" charset="-128"/>
              </a:rPr>
              <a:t>国内・海外の取り組み動向が挙げられた</a:t>
            </a:r>
            <a:r>
              <a:rPr lang="ja-JP" altLang="en-US" dirty="0" smtClean="0">
                <a:latin typeface="HGPｺﾞｼｯｸE" pitchFamily="50" charset="-128"/>
                <a:ea typeface="HGPｺﾞｼｯｸE" pitchFamily="50" charset="-128"/>
              </a:rPr>
              <a:t>。昨年に比べ、国内外への取り組み動向への反響が増えている。</a:t>
            </a:r>
            <a:endParaRPr lang="en-US" altLang="ja-JP" dirty="0">
              <a:latin typeface="HGPｺﾞｼｯｸE" pitchFamily="50" charset="-128"/>
              <a:ea typeface="HGPｺﾞｼｯｸE" pitchFamily="50" charset="-128"/>
            </a:endParaRPr>
          </a:p>
        </p:txBody>
      </p:sp>
      <p:sp>
        <p:nvSpPr>
          <p:cNvPr id="6" name="正方形/長方形 5"/>
          <p:cNvSpPr/>
          <p:nvPr/>
        </p:nvSpPr>
        <p:spPr>
          <a:xfrm>
            <a:off x="416104" y="901909"/>
            <a:ext cx="8334492" cy="958789"/>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PｺﾞｼｯｸE" pitchFamily="50" charset="-128"/>
              <a:ea typeface="HGPｺﾞｼｯｸE" pitchFamily="50" charset="-128"/>
            </a:endParaRPr>
          </a:p>
        </p:txBody>
      </p:sp>
      <p:pic>
        <p:nvPicPr>
          <p:cNvPr id="409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385" y="2020186"/>
            <a:ext cx="3612937" cy="4267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表 11"/>
          <p:cNvGraphicFramePr>
            <a:graphicFrameLocks noGrp="1"/>
          </p:cNvGraphicFramePr>
          <p:nvPr>
            <p:extLst>
              <p:ext uri="{D42A27DB-BD31-4B8C-83A1-F6EECF244321}">
                <p14:modId xmlns:p14="http://schemas.microsoft.com/office/powerpoint/2010/main" val="3845037378"/>
              </p:ext>
            </p:extLst>
          </p:nvPr>
        </p:nvGraphicFramePr>
        <p:xfrm>
          <a:off x="5752214" y="2316481"/>
          <a:ext cx="3089337" cy="4163264"/>
        </p:xfrm>
        <a:graphic>
          <a:graphicData uri="http://schemas.openxmlformats.org/drawingml/2006/table">
            <a:tbl>
              <a:tblPr firstRow="1" bandRow="1">
                <a:tableStyleId>{2D5ABB26-0587-4C30-8999-92F81FD0307C}</a:tableStyleId>
              </a:tblPr>
              <a:tblGrid>
                <a:gridCol w="559105"/>
                <a:gridCol w="2530232"/>
              </a:tblGrid>
              <a:tr h="1163231">
                <a:tc>
                  <a:txBody>
                    <a:bodyPr/>
                    <a:lstStyle/>
                    <a:p>
                      <a:pPr algn="ctr"/>
                      <a:r>
                        <a:rPr kumimoji="1" lang="ja-JP" altLang="en-US" sz="1400" dirty="0" smtClean="0">
                          <a:latin typeface="HGPｺﾞｼｯｸE" pitchFamily="50" charset="-128"/>
                          <a:ea typeface="HGPｺﾞｼｯｸE" pitchFamily="50" charset="-128"/>
                        </a:rPr>
                        <a:t>活用事例</a:t>
                      </a: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英国のオープンデータの事例や考え方など</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著作権二次利用フリーによる経済効果は大変興味深かった</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久山町の調査について市民の声に驚きました</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5125">
                <a:tc>
                  <a:txBody>
                    <a:bodyPr/>
                    <a:lstStyle/>
                    <a:p>
                      <a:pPr algn="ctr"/>
                      <a:r>
                        <a:rPr kumimoji="1" lang="ja-JP" altLang="en-US" sz="1400" dirty="0" smtClean="0">
                          <a:latin typeface="HGPｺﾞｼｯｸE" pitchFamily="50" charset="-128"/>
                          <a:ea typeface="HGPｺﾞｼｯｸE" pitchFamily="50" charset="-128"/>
                        </a:rPr>
                        <a:t>取組動向</a:t>
                      </a: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世界での動きを知ることができた、ライセンスの検討・・</a:t>
                      </a:r>
                      <a:r>
                        <a:rPr kumimoji="1" lang="en-US" altLang="ja-JP" sz="1400" dirty="0" smtClean="0">
                          <a:latin typeface="HGPｺﾞｼｯｸE" pitchFamily="50" charset="-128"/>
                          <a:ea typeface="HGPｺﾞｼｯｸE" pitchFamily="50" charset="-128"/>
                        </a:rPr>
                        <a:t>CC-BY</a:t>
                      </a: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データカタログサイトの試行に関する情報をずっと待っていました</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err="1" smtClean="0">
                          <a:latin typeface="HGPｺﾞｼｯｸE" pitchFamily="50" charset="-128"/>
                          <a:ea typeface="HGPｺﾞｼｯｸE" pitchFamily="50" charset="-128"/>
                        </a:rPr>
                        <a:t>さばえ</a:t>
                      </a:r>
                      <a:r>
                        <a:rPr kumimoji="1" lang="ja-JP" altLang="en-US" sz="1400" dirty="0" smtClean="0">
                          <a:latin typeface="HGPｺﾞｼｯｸE" pitchFamily="50" charset="-128"/>
                          <a:ea typeface="HGPｺﾞｼｯｸE" pitchFamily="50" charset="-128"/>
                        </a:rPr>
                        <a:t>市や横浜市が国と連携してオープンデータ化への取組を具体化してきていること</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6624">
                <a:tc>
                  <a:txBody>
                    <a:bodyPr/>
                    <a:lstStyle/>
                    <a:p>
                      <a:pPr algn="ctr"/>
                      <a:r>
                        <a:rPr kumimoji="1" lang="ja-JP" altLang="en-US" sz="1400" dirty="0" smtClean="0">
                          <a:latin typeface="HGPｺﾞｼｯｸE" pitchFamily="50" charset="-128"/>
                          <a:ea typeface="HGPｺﾞｼｯｸE" pitchFamily="50" charset="-128"/>
                        </a:rPr>
                        <a:t>推進方策</a:t>
                      </a:r>
                      <a:endParaRPr kumimoji="1" lang="en-US" altLang="ja-JP" sz="1400" dirty="0" smtClean="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政府内での検討状況や議論点が明らかになったこと</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3" name="テキスト ボックス 12"/>
          <p:cNvSpPr txBox="1"/>
          <p:nvPr/>
        </p:nvSpPr>
        <p:spPr>
          <a:xfrm>
            <a:off x="6757529" y="1997100"/>
            <a:ext cx="1087157" cy="307777"/>
          </a:xfrm>
          <a:prstGeom prst="rect">
            <a:avLst/>
          </a:prstGeom>
          <a:noFill/>
        </p:spPr>
        <p:txBody>
          <a:bodyPr wrap="none" rtlCol="0">
            <a:spAutoFit/>
          </a:bodyPr>
          <a:lstStyle/>
          <a:p>
            <a:r>
              <a:rPr lang="ja-JP" altLang="en-US" sz="1400" dirty="0">
                <a:latin typeface="HGPｺﾞｼｯｸE" pitchFamily="50" charset="-128"/>
                <a:ea typeface="HGPｺﾞｼｯｸE" pitchFamily="50" charset="-128"/>
              </a:rPr>
              <a:t>主なコメント</a:t>
            </a:r>
            <a:endParaRPr kumimoji="1" lang="ja-JP" altLang="en-US" sz="1400" dirty="0">
              <a:latin typeface="HGPｺﾞｼｯｸE" pitchFamily="50" charset="-128"/>
              <a:ea typeface="HGPｺﾞｼｯｸE" pitchFamily="50" charset="-128"/>
            </a:endParaRPr>
          </a:p>
        </p:txBody>
      </p:sp>
      <p:pic>
        <p:nvPicPr>
          <p:cNvPr id="4100"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21666" y="3360110"/>
            <a:ext cx="2499609" cy="3174889"/>
          </a:xfrm>
          <a:prstGeom prst="rect">
            <a:avLst/>
          </a:prstGeom>
          <a:solidFill>
            <a:schemeClr val="bg1"/>
          </a:solidFill>
          <a:ln>
            <a:solidFill>
              <a:schemeClr val="tx1"/>
            </a:solidFill>
          </a:ln>
          <a:effectLst/>
        </p:spPr>
      </p:pic>
      <p:sp>
        <p:nvSpPr>
          <p:cNvPr id="15" name="テキスト ボックス 14"/>
          <p:cNvSpPr txBox="1"/>
          <p:nvPr/>
        </p:nvSpPr>
        <p:spPr>
          <a:xfrm>
            <a:off x="4008475" y="3094074"/>
            <a:ext cx="1223412" cy="253916"/>
          </a:xfrm>
          <a:prstGeom prst="rect">
            <a:avLst/>
          </a:prstGeom>
          <a:noFill/>
        </p:spPr>
        <p:txBody>
          <a:bodyPr wrap="none" rtlCol="0">
            <a:spAutoFit/>
          </a:bodyPr>
          <a:lstStyle/>
          <a:p>
            <a:r>
              <a:rPr kumimoji="1" lang="ja-JP" altLang="en-US" sz="1000" dirty="0" smtClean="0"/>
              <a:t>２０１２年時の回答</a:t>
            </a:r>
            <a:endParaRPr kumimoji="1" lang="ja-JP" altLang="en-US" sz="1000" dirty="0"/>
          </a:p>
        </p:txBody>
      </p:sp>
    </p:spTree>
    <p:extLst>
      <p:ext uri="{BB962C8B-B14F-4D97-AF65-F5344CB8AC3E}">
        <p14:creationId xmlns:p14="http://schemas.microsoft.com/office/powerpoint/2010/main" val="41811773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7002" y="2020889"/>
            <a:ext cx="3607339" cy="42629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タイトル 1"/>
          <p:cNvSpPr>
            <a:spLocks noGrp="1"/>
          </p:cNvSpPr>
          <p:nvPr>
            <p:ph type="title"/>
          </p:nvPr>
        </p:nvSpPr>
        <p:spPr/>
        <p:txBody>
          <a:bodyPr/>
          <a:lstStyle/>
          <a:p>
            <a:r>
              <a:rPr lang="ja-JP" altLang="en-US" sz="2000" dirty="0" smtClean="0">
                <a:latin typeface="+mj-ea"/>
              </a:rPr>
              <a:t>３．アンケート結果　③より詳しく知りたかった情報</a:t>
            </a:r>
            <a:endParaRPr kumimoji="1" lang="ja-JP" altLang="en-US" sz="2000" dirty="0">
              <a:latin typeface="+mj-ea"/>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5</a:t>
            </a:fld>
            <a:endParaRPr lang="ja-JP" altLang="en-US" dirty="0"/>
          </a:p>
        </p:txBody>
      </p:sp>
      <p:sp>
        <p:nvSpPr>
          <p:cNvPr id="5" name="Text Box 51"/>
          <p:cNvSpPr txBox="1">
            <a:spLocks noChangeArrowheads="1"/>
          </p:cNvSpPr>
          <p:nvPr/>
        </p:nvSpPr>
        <p:spPr bwMode="auto">
          <a:xfrm>
            <a:off x="488022" y="901909"/>
            <a:ext cx="8230675" cy="923330"/>
          </a:xfrm>
          <a:prstGeom prst="rect">
            <a:avLst/>
          </a:prstGeom>
          <a:noFill/>
          <a:ln w="9525">
            <a:noFill/>
            <a:miter lim="800000"/>
            <a:headEnd/>
            <a:tailEnd/>
          </a:ln>
        </p:spPr>
        <p:txBody>
          <a:bodyPr wrap="square">
            <a:spAutoFit/>
          </a:bodyPr>
          <a:lstStyle/>
          <a:p>
            <a:pPr marL="177800" indent="-177800">
              <a:buClr>
                <a:schemeClr val="hlink"/>
              </a:buClr>
              <a:buFont typeface="Wingdings" pitchFamily="2" charset="2"/>
              <a:buChar char="n"/>
            </a:pPr>
            <a:r>
              <a:rPr lang="ja-JP" altLang="en-US" dirty="0" smtClean="0">
                <a:latin typeface="HGPｺﾞｼｯｸE" pitchFamily="50" charset="-128"/>
                <a:ea typeface="HGPｺﾞｼｯｸE" pitchFamily="50" charset="-128"/>
              </a:rPr>
              <a:t>より詳しく知りたかったこととして、取り組み動向を挙げる</a:t>
            </a:r>
            <a:r>
              <a:rPr lang="ja-JP" altLang="en-US" dirty="0">
                <a:latin typeface="HGPｺﾞｼｯｸE" pitchFamily="50" charset="-128"/>
                <a:ea typeface="HGPｺﾞｼｯｸE" pitchFamily="50" charset="-128"/>
              </a:rPr>
              <a:t>人が最も多く</a:t>
            </a:r>
            <a:r>
              <a:rPr lang="ja-JP" altLang="en-US" dirty="0" smtClean="0">
                <a:latin typeface="HGPｺﾞｼｯｸE" pitchFamily="50" charset="-128"/>
                <a:ea typeface="HGPｺﾞｼｯｸE" pitchFamily="50" charset="-128"/>
              </a:rPr>
              <a:t>、次いで推進方策や活用事例が</a:t>
            </a:r>
            <a:r>
              <a:rPr lang="ja-JP" altLang="en-US" dirty="0">
                <a:latin typeface="HGPｺﾞｼｯｸE" pitchFamily="50" charset="-128"/>
                <a:ea typeface="HGPｺﾞｼｯｸE" pitchFamily="50" charset="-128"/>
              </a:rPr>
              <a:t>挙げられた</a:t>
            </a:r>
            <a:r>
              <a:rPr lang="ja-JP" altLang="en-US" dirty="0" smtClean="0">
                <a:latin typeface="HGPｺﾞｼｯｸE" pitchFamily="50" charset="-128"/>
                <a:ea typeface="HGPｺﾞｼｯｸE" pitchFamily="50" charset="-128"/>
              </a:rPr>
              <a:t>。昨年に比べ、個別のデータへの関心よりも、国等の取り組みや推進策についての関心が高くなっている。</a:t>
            </a:r>
            <a:endParaRPr lang="en-US" altLang="ja-JP" dirty="0">
              <a:latin typeface="HGPｺﾞｼｯｸE" pitchFamily="50" charset="-128"/>
              <a:ea typeface="HGPｺﾞｼｯｸE" pitchFamily="50" charset="-128"/>
            </a:endParaRPr>
          </a:p>
        </p:txBody>
      </p:sp>
      <p:sp>
        <p:nvSpPr>
          <p:cNvPr id="6" name="正方形/長方形 5"/>
          <p:cNvSpPr/>
          <p:nvPr/>
        </p:nvSpPr>
        <p:spPr>
          <a:xfrm>
            <a:off x="416104" y="901909"/>
            <a:ext cx="8334492" cy="958789"/>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PｺﾞｼｯｸE" pitchFamily="50" charset="-128"/>
              <a:ea typeface="HGPｺﾞｼｯｸE"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276287337"/>
              </p:ext>
            </p:extLst>
          </p:nvPr>
        </p:nvGraphicFramePr>
        <p:xfrm>
          <a:off x="5752214" y="2210151"/>
          <a:ext cx="3089337" cy="4328160"/>
        </p:xfrm>
        <a:graphic>
          <a:graphicData uri="http://schemas.openxmlformats.org/drawingml/2006/table">
            <a:tbl>
              <a:tblPr firstRow="1" bandRow="1">
                <a:tableStyleId>{2D5ABB26-0587-4C30-8999-92F81FD0307C}</a:tableStyleId>
              </a:tblPr>
              <a:tblGrid>
                <a:gridCol w="559105"/>
                <a:gridCol w="2530232"/>
              </a:tblGrid>
              <a:tr h="1163231">
                <a:tc>
                  <a:txBody>
                    <a:bodyPr/>
                    <a:lstStyle/>
                    <a:p>
                      <a:pPr algn="ctr"/>
                      <a:r>
                        <a:rPr kumimoji="1" lang="ja-JP" altLang="en-US" sz="1400" dirty="0" smtClean="0">
                          <a:latin typeface="HGPｺﾞｼｯｸE" pitchFamily="50" charset="-128"/>
                          <a:ea typeface="HGPｺﾞｼｯｸE" pitchFamily="50" charset="-128"/>
                        </a:rPr>
                        <a:t>取組動向</a:t>
                      </a: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英国以外の特に東・東南アジアでの取り組みの方向などがあれば知りたい。</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オープンデータを取り巻く国内の複数団体の相関図、各団体の棲み分け、競合分野</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各府省の取り組みをもっと時間をかけて説明して欲しかった</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5125">
                <a:tc>
                  <a:txBody>
                    <a:bodyPr/>
                    <a:lstStyle/>
                    <a:p>
                      <a:pPr algn="ctr"/>
                      <a:r>
                        <a:rPr kumimoji="1" lang="ja-JP" altLang="en-US" sz="1400" dirty="0" smtClean="0">
                          <a:latin typeface="HGPｺﾞｼｯｸE" pitchFamily="50" charset="-128"/>
                          <a:ea typeface="HGPｺﾞｼｯｸE" pitchFamily="50" charset="-128"/>
                        </a:rPr>
                        <a:t>推進方策</a:t>
                      </a: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アイデアソン以外にオープンデータ活用の方法を見出す方法はあるのか</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オープンデータを持続させるための施策</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自治体の取り組みを加速するための方策</a:t>
                      </a:r>
                      <a:endParaRPr kumimoji="1" lang="en-US" altLang="ja-JP" sz="1400" dirty="0" smtClean="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6624">
                <a:tc>
                  <a:txBody>
                    <a:bodyPr/>
                    <a:lstStyle/>
                    <a:p>
                      <a:pPr algn="ctr"/>
                      <a:r>
                        <a:rPr kumimoji="1" lang="ja-JP" altLang="en-US" sz="1400" dirty="0" smtClean="0">
                          <a:latin typeface="HGPｺﾞｼｯｸE" pitchFamily="50" charset="-128"/>
                          <a:ea typeface="HGPｺﾞｼｯｸE" pitchFamily="50" charset="-128"/>
                        </a:rPr>
                        <a:t>活用事例</a:t>
                      </a:r>
                      <a:endParaRPr kumimoji="1" lang="en-US" altLang="ja-JP" sz="1400" dirty="0" smtClean="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小さな成功体験（具体的なケース）をもう少し紹介しても良かったのでは</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3" name="テキスト ボックス 12"/>
          <p:cNvSpPr txBox="1"/>
          <p:nvPr/>
        </p:nvSpPr>
        <p:spPr>
          <a:xfrm>
            <a:off x="6757529" y="1890770"/>
            <a:ext cx="1087157" cy="307777"/>
          </a:xfrm>
          <a:prstGeom prst="rect">
            <a:avLst/>
          </a:prstGeom>
          <a:noFill/>
        </p:spPr>
        <p:txBody>
          <a:bodyPr wrap="none" rtlCol="0">
            <a:spAutoFit/>
          </a:bodyPr>
          <a:lstStyle/>
          <a:p>
            <a:r>
              <a:rPr lang="ja-JP" altLang="en-US" sz="1400" dirty="0">
                <a:latin typeface="HGPｺﾞｼｯｸE" pitchFamily="50" charset="-128"/>
                <a:ea typeface="HGPｺﾞｼｯｸE" pitchFamily="50" charset="-128"/>
              </a:rPr>
              <a:t>主なコメント</a:t>
            </a:r>
            <a:endParaRPr kumimoji="1" lang="ja-JP" altLang="en-US" sz="1400" dirty="0">
              <a:latin typeface="HGPｺﾞｼｯｸE" pitchFamily="50" charset="-128"/>
              <a:ea typeface="HGPｺﾞｼｯｸE" pitchFamily="50" charset="-128"/>
            </a:endParaRPr>
          </a:p>
        </p:txBody>
      </p:sp>
      <p:sp>
        <p:nvSpPr>
          <p:cNvPr id="15" name="テキスト ボックス 14"/>
          <p:cNvSpPr txBox="1"/>
          <p:nvPr/>
        </p:nvSpPr>
        <p:spPr>
          <a:xfrm>
            <a:off x="4061638" y="3083441"/>
            <a:ext cx="1223412" cy="253916"/>
          </a:xfrm>
          <a:prstGeom prst="rect">
            <a:avLst/>
          </a:prstGeom>
          <a:noFill/>
        </p:spPr>
        <p:txBody>
          <a:bodyPr wrap="none" rtlCol="0">
            <a:spAutoFit/>
          </a:bodyPr>
          <a:lstStyle/>
          <a:p>
            <a:r>
              <a:rPr kumimoji="1" lang="ja-JP" altLang="en-US" sz="1000" dirty="0" smtClean="0"/>
              <a:t>２０１２年時の回答</a:t>
            </a:r>
            <a:endParaRPr kumimoji="1" lang="ja-JP" altLang="en-US" sz="1000" dirty="0"/>
          </a:p>
        </p:txBody>
      </p:sp>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41512" y="3359888"/>
            <a:ext cx="2446908" cy="3186694"/>
          </a:xfrm>
          <a:prstGeom prst="rect">
            <a:avLst/>
          </a:prstGeom>
          <a:solidFill>
            <a:schemeClr val="bg1"/>
          </a:solidFill>
          <a:ln>
            <a:solidFill>
              <a:schemeClr val="tx1"/>
            </a:solidFill>
          </a:ln>
          <a:effectLst/>
        </p:spPr>
      </p:pic>
    </p:spTree>
    <p:extLst>
      <p:ext uri="{BB962C8B-B14F-4D97-AF65-F5344CB8AC3E}">
        <p14:creationId xmlns:p14="http://schemas.microsoft.com/office/powerpoint/2010/main" val="42276630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4939" y="2010256"/>
            <a:ext cx="3609225" cy="4284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タイトル 1"/>
          <p:cNvSpPr>
            <a:spLocks noGrp="1"/>
          </p:cNvSpPr>
          <p:nvPr>
            <p:ph type="title"/>
          </p:nvPr>
        </p:nvSpPr>
        <p:spPr/>
        <p:txBody>
          <a:bodyPr/>
          <a:lstStyle/>
          <a:p>
            <a:r>
              <a:rPr lang="ja-JP" altLang="en-US" sz="2000" dirty="0" smtClean="0">
                <a:latin typeface="+mj-ea"/>
              </a:rPr>
              <a:t>３．アンケート結果　④オープンデータの将来的な可能性</a:t>
            </a:r>
            <a:endParaRPr kumimoji="1" lang="ja-JP" altLang="en-US" sz="2000" dirty="0">
              <a:latin typeface="+mj-ea"/>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6</a:t>
            </a:fld>
            <a:endParaRPr lang="ja-JP" altLang="en-US" dirty="0"/>
          </a:p>
        </p:txBody>
      </p:sp>
      <p:sp>
        <p:nvSpPr>
          <p:cNvPr id="5" name="Text Box 51"/>
          <p:cNvSpPr txBox="1">
            <a:spLocks noChangeArrowheads="1"/>
          </p:cNvSpPr>
          <p:nvPr/>
        </p:nvSpPr>
        <p:spPr bwMode="auto">
          <a:xfrm>
            <a:off x="488022" y="901909"/>
            <a:ext cx="8230675" cy="923330"/>
          </a:xfrm>
          <a:prstGeom prst="rect">
            <a:avLst/>
          </a:prstGeom>
          <a:noFill/>
          <a:ln w="9525">
            <a:noFill/>
            <a:miter lim="800000"/>
            <a:headEnd/>
            <a:tailEnd/>
          </a:ln>
        </p:spPr>
        <p:txBody>
          <a:bodyPr wrap="square">
            <a:spAutoFit/>
          </a:bodyPr>
          <a:lstStyle/>
          <a:p>
            <a:pPr marL="177800" indent="-177800">
              <a:buClr>
                <a:schemeClr val="hlink"/>
              </a:buClr>
              <a:buFont typeface="Wingdings" pitchFamily="2" charset="2"/>
              <a:buChar char="n"/>
            </a:pPr>
            <a:r>
              <a:rPr lang="ja-JP" altLang="en-US" dirty="0" smtClean="0">
                <a:latin typeface="HGPｺﾞｼｯｸE" pitchFamily="50" charset="-128"/>
                <a:ea typeface="HGPｺﾞｼｯｸE" pitchFamily="50" charset="-128"/>
              </a:rPr>
              <a:t>オープンデータの将来的な可能性については、イノベーションや社会課題の解決可能性等の意見が挙げられた。一方で課題も指摘されるなど、全体的には昨年と同様の傾向となっている。</a:t>
            </a:r>
            <a:endParaRPr lang="en-US" altLang="ja-JP" dirty="0">
              <a:latin typeface="HGPｺﾞｼｯｸE" pitchFamily="50" charset="-128"/>
              <a:ea typeface="HGPｺﾞｼｯｸE" pitchFamily="50" charset="-128"/>
            </a:endParaRPr>
          </a:p>
        </p:txBody>
      </p:sp>
      <p:sp>
        <p:nvSpPr>
          <p:cNvPr id="6" name="正方形/長方形 5"/>
          <p:cNvSpPr/>
          <p:nvPr/>
        </p:nvSpPr>
        <p:spPr>
          <a:xfrm>
            <a:off x="416104" y="901909"/>
            <a:ext cx="8334492" cy="958789"/>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PｺﾞｼｯｸE" pitchFamily="50" charset="-128"/>
              <a:ea typeface="HGPｺﾞｼｯｸE"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476153040"/>
              </p:ext>
            </p:extLst>
          </p:nvPr>
        </p:nvGraphicFramePr>
        <p:xfrm>
          <a:off x="5816009" y="2210151"/>
          <a:ext cx="3221665" cy="4406860"/>
        </p:xfrm>
        <a:graphic>
          <a:graphicData uri="http://schemas.openxmlformats.org/drawingml/2006/table">
            <a:tbl>
              <a:tblPr firstRow="1" bandRow="1">
                <a:tableStyleId>{2D5ABB26-0587-4C30-8999-92F81FD0307C}</a:tableStyleId>
              </a:tblPr>
              <a:tblGrid>
                <a:gridCol w="583053"/>
                <a:gridCol w="2638612"/>
              </a:tblGrid>
              <a:tr h="1631556">
                <a:tc>
                  <a:txBody>
                    <a:bodyPr/>
                    <a:lstStyle/>
                    <a:p>
                      <a:pPr algn="ctr"/>
                      <a:r>
                        <a:rPr kumimoji="1" lang="ja-JP" altLang="en-US" sz="1400" dirty="0" smtClean="0">
                          <a:latin typeface="HGPｺﾞｼｯｸE" pitchFamily="50" charset="-128"/>
                          <a:ea typeface="HGPｺﾞｼｯｸE" pitchFamily="50" charset="-128"/>
                        </a:rPr>
                        <a:t>将来性</a:t>
                      </a: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思いもよらないところでの展開が期待できる</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課題解決に向けてデータの有効な活用で大きなイノベーションが起きるのではないか</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人口減、財政収入低下の中でも、いかに自治体の行政サービスを維持、拡大できるか可能性について強く感じた</a:t>
                      </a:r>
                      <a:endParaRPr kumimoji="1" lang="en-US" altLang="ja-JP" sz="1400" dirty="0" smtClean="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36940">
                <a:tc>
                  <a:txBody>
                    <a:bodyPr/>
                    <a:lstStyle/>
                    <a:p>
                      <a:pPr algn="ctr"/>
                      <a:r>
                        <a:rPr kumimoji="1" lang="ja-JP" altLang="en-US" sz="1400" dirty="0" smtClean="0">
                          <a:latin typeface="HGPｺﾞｼｯｸE" pitchFamily="50" charset="-128"/>
                          <a:ea typeface="HGPｺﾞｼｯｸE" pitchFamily="50" charset="-128"/>
                        </a:rPr>
                        <a:t>課題</a:t>
                      </a: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経済活性化につながる事例を先につくらなければオープン化は進まないのでは？</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データの誤表示についての対応など、課題も多い状況</a:t>
                      </a:r>
                      <a:endParaRPr kumimoji="1" lang="en-US" altLang="ja-JP" sz="1400" dirty="0" smtClean="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39381">
                <a:tc>
                  <a:txBody>
                    <a:bodyPr/>
                    <a:lstStyle/>
                    <a:p>
                      <a:pPr algn="ctr"/>
                      <a:r>
                        <a:rPr kumimoji="1" lang="ja-JP" altLang="en-US" sz="1400" dirty="0" smtClean="0">
                          <a:latin typeface="HGPｺﾞｼｯｸE" pitchFamily="50" charset="-128"/>
                          <a:ea typeface="HGPｺﾞｼｯｸE" pitchFamily="50" charset="-128"/>
                        </a:rPr>
                        <a:t>質の向上</a:t>
                      </a:r>
                      <a:endParaRPr kumimoji="1" lang="en-US" altLang="ja-JP" sz="1400" dirty="0" smtClean="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市民の行政参加、民主主義の進化に役立つ</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経済効果だけでなく「楽しい」など新しいデータの使われ方の可能性にふれられて良かった</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3" name="テキスト ボックス 12"/>
          <p:cNvSpPr txBox="1"/>
          <p:nvPr/>
        </p:nvSpPr>
        <p:spPr>
          <a:xfrm>
            <a:off x="6757529" y="1890770"/>
            <a:ext cx="1087157" cy="307777"/>
          </a:xfrm>
          <a:prstGeom prst="rect">
            <a:avLst/>
          </a:prstGeom>
          <a:noFill/>
        </p:spPr>
        <p:txBody>
          <a:bodyPr wrap="none" rtlCol="0">
            <a:spAutoFit/>
          </a:bodyPr>
          <a:lstStyle/>
          <a:p>
            <a:r>
              <a:rPr lang="ja-JP" altLang="en-US" sz="1400" dirty="0">
                <a:latin typeface="HGPｺﾞｼｯｸE" pitchFamily="50" charset="-128"/>
                <a:ea typeface="HGPｺﾞｼｯｸE" pitchFamily="50" charset="-128"/>
              </a:rPr>
              <a:t>主なコメント</a:t>
            </a:r>
            <a:endParaRPr kumimoji="1" lang="ja-JP" altLang="en-US" sz="1400" dirty="0">
              <a:latin typeface="HGPｺﾞｼｯｸE" pitchFamily="50" charset="-128"/>
              <a:ea typeface="HGPｺﾞｼｯｸE" pitchFamily="50" charset="-128"/>
            </a:endParaRPr>
          </a:p>
        </p:txBody>
      </p:sp>
      <p:sp>
        <p:nvSpPr>
          <p:cNvPr id="15" name="テキスト ボックス 14"/>
          <p:cNvSpPr txBox="1"/>
          <p:nvPr/>
        </p:nvSpPr>
        <p:spPr>
          <a:xfrm>
            <a:off x="4178596" y="3136604"/>
            <a:ext cx="1223412" cy="253916"/>
          </a:xfrm>
          <a:prstGeom prst="rect">
            <a:avLst/>
          </a:prstGeom>
          <a:noFill/>
        </p:spPr>
        <p:txBody>
          <a:bodyPr wrap="none" rtlCol="0">
            <a:spAutoFit/>
          </a:bodyPr>
          <a:lstStyle/>
          <a:p>
            <a:r>
              <a:rPr kumimoji="1" lang="ja-JP" altLang="en-US" sz="1000" dirty="0" smtClean="0"/>
              <a:t>２０１２年時の回答</a:t>
            </a:r>
            <a:endParaRPr kumimoji="1" lang="ja-JP" altLang="en-US" sz="1000" dirty="0"/>
          </a:p>
        </p:txBody>
      </p:sp>
      <p:pic>
        <p:nvPicPr>
          <p:cNvPr id="614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65132" y="3402420"/>
            <a:ext cx="2532368" cy="3121800"/>
          </a:xfrm>
          <a:prstGeom prst="rect">
            <a:avLst/>
          </a:prstGeom>
          <a:solidFill>
            <a:schemeClr val="bg1"/>
          </a:solidFill>
          <a:ln>
            <a:solidFill>
              <a:schemeClr val="tx1"/>
            </a:solidFill>
          </a:ln>
          <a:effectLst/>
        </p:spPr>
      </p:pic>
    </p:spTree>
    <p:extLst>
      <p:ext uri="{BB962C8B-B14F-4D97-AF65-F5344CB8AC3E}">
        <p14:creationId xmlns:p14="http://schemas.microsoft.com/office/powerpoint/2010/main" val="38196111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899" y="2145222"/>
            <a:ext cx="3592212" cy="42449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タイトル 1"/>
          <p:cNvSpPr>
            <a:spLocks noGrp="1"/>
          </p:cNvSpPr>
          <p:nvPr>
            <p:ph type="title"/>
          </p:nvPr>
        </p:nvSpPr>
        <p:spPr/>
        <p:txBody>
          <a:bodyPr/>
          <a:lstStyle/>
          <a:p>
            <a:r>
              <a:rPr lang="ja-JP" altLang="en-US" sz="2000" dirty="0" smtClean="0">
                <a:latin typeface="+mj-ea"/>
              </a:rPr>
              <a:t>３．アンケート結果　⑤利用・普及に向けた課題</a:t>
            </a:r>
            <a:endParaRPr kumimoji="1" lang="ja-JP" altLang="en-US" sz="2000" dirty="0">
              <a:latin typeface="+mj-ea"/>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7</a:t>
            </a:fld>
            <a:endParaRPr lang="ja-JP" altLang="en-US" dirty="0"/>
          </a:p>
        </p:txBody>
      </p:sp>
      <p:sp>
        <p:nvSpPr>
          <p:cNvPr id="5" name="Text Box 51"/>
          <p:cNvSpPr txBox="1">
            <a:spLocks noChangeArrowheads="1"/>
          </p:cNvSpPr>
          <p:nvPr/>
        </p:nvSpPr>
        <p:spPr bwMode="auto">
          <a:xfrm>
            <a:off x="488023" y="901909"/>
            <a:ext cx="8283838" cy="1200329"/>
          </a:xfrm>
          <a:prstGeom prst="rect">
            <a:avLst/>
          </a:prstGeom>
          <a:noFill/>
          <a:ln w="9525">
            <a:noFill/>
            <a:miter lim="800000"/>
            <a:headEnd/>
            <a:tailEnd/>
          </a:ln>
        </p:spPr>
        <p:txBody>
          <a:bodyPr wrap="square">
            <a:spAutoFit/>
          </a:bodyPr>
          <a:lstStyle/>
          <a:p>
            <a:pPr marL="177800" indent="-177800">
              <a:buClr>
                <a:schemeClr val="hlink"/>
              </a:buClr>
              <a:buFont typeface="Wingdings" pitchFamily="2" charset="2"/>
              <a:buChar char="n"/>
            </a:pPr>
            <a:r>
              <a:rPr lang="ja-JP" altLang="en-US" dirty="0" smtClean="0">
                <a:latin typeface="HGPｺﾞｼｯｸE" pitchFamily="50" charset="-128"/>
                <a:ea typeface="HGPｺﾞｼｯｸE" pitchFamily="50" charset="-128"/>
              </a:rPr>
              <a:t>利用・普及に向けた課題については、昨年と異なった傾向となっており、ライセンスや法整備、リテラシー等、より具体的な課題に関心が移っている。</a:t>
            </a:r>
            <a:endParaRPr lang="en-US" altLang="ja-JP" dirty="0">
              <a:latin typeface="HGPｺﾞｼｯｸE" pitchFamily="50" charset="-128"/>
              <a:ea typeface="HGPｺﾞｼｯｸE" pitchFamily="50" charset="-128"/>
            </a:endParaRPr>
          </a:p>
          <a:p>
            <a:pPr marL="177800" indent="-177800">
              <a:buClr>
                <a:schemeClr val="hlink"/>
              </a:buClr>
              <a:buFont typeface="Wingdings" pitchFamily="2" charset="2"/>
              <a:buChar char="n"/>
            </a:pPr>
            <a:r>
              <a:rPr lang="ja-JP" altLang="en-US" dirty="0" smtClean="0">
                <a:latin typeface="HGPｺﾞｼｯｸE" pitchFamily="50" charset="-128"/>
                <a:ea typeface="HGPｺﾞｼｯｸE" pitchFamily="50" charset="-128"/>
              </a:rPr>
              <a:t>一方、データカタログの公開開始を受け、データカタログへの課題指摘は減少している。</a:t>
            </a:r>
            <a:endParaRPr lang="en-US" altLang="ja-JP" dirty="0" smtClean="0">
              <a:latin typeface="HGPｺﾞｼｯｸE" pitchFamily="50" charset="-128"/>
              <a:ea typeface="HGPｺﾞｼｯｸE" pitchFamily="50" charset="-128"/>
            </a:endParaRPr>
          </a:p>
        </p:txBody>
      </p:sp>
      <p:sp>
        <p:nvSpPr>
          <p:cNvPr id="6" name="正方形/長方形 5"/>
          <p:cNvSpPr/>
          <p:nvPr/>
        </p:nvSpPr>
        <p:spPr>
          <a:xfrm>
            <a:off x="416104" y="901909"/>
            <a:ext cx="8334492" cy="117144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PｺﾞｼｯｸE" pitchFamily="50" charset="-128"/>
              <a:ea typeface="HGPｺﾞｼｯｸE"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460244343"/>
              </p:ext>
            </p:extLst>
          </p:nvPr>
        </p:nvGraphicFramePr>
        <p:xfrm>
          <a:off x="5816009" y="2369646"/>
          <a:ext cx="3221665" cy="4193500"/>
        </p:xfrm>
        <a:graphic>
          <a:graphicData uri="http://schemas.openxmlformats.org/drawingml/2006/table">
            <a:tbl>
              <a:tblPr firstRow="1" bandRow="1">
                <a:tableStyleId>{2D5ABB26-0587-4C30-8999-92F81FD0307C}</a:tableStyleId>
              </a:tblPr>
              <a:tblGrid>
                <a:gridCol w="583053"/>
                <a:gridCol w="2638612"/>
              </a:tblGrid>
              <a:tr h="1631556">
                <a:tc>
                  <a:txBody>
                    <a:bodyPr/>
                    <a:lstStyle/>
                    <a:p>
                      <a:pPr algn="ctr"/>
                      <a:r>
                        <a:rPr kumimoji="1" lang="ja-JP" altLang="en-US" sz="1400" dirty="0" smtClean="0">
                          <a:latin typeface="HGPｺﾞｼｯｸE" pitchFamily="50" charset="-128"/>
                          <a:ea typeface="HGPｺﾞｼｯｸE" pitchFamily="50" charset="-128"/>
                        </a:rPr>
                        <a:t>ライセンス・法整備</a:t>
                      </a: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公共データの著作権の取り扱い、その前提として、公共データをどう定義するか</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政府の著作権を活用できていない、価値ある情報ならば二次利用時の利益何％とか納めさせても良い</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犯罪や違法なことに利用されてしまった時の責任や対処など</a:t>
                      </a:r>
                      <a:endParaRPr kumimoji="1" lang="en-US" altLang="ja-JP" sz="1400" dirty="0" smtClean="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36940">
                <a:tc>
                  <a:txBody>
                    <a:bodyPr/>
                    <a:lstStyle/>
                    <a:p>
                      <a:pPr algn="ctr"/>
                      <a:r>
                        <a:rPr kumimoji="1" lang="ja-JP" altLang="en-US" sz="1400" dirty="0" smtClean="0">
                          <a:latin typeface="HGPｺﾞｼｯｸE" pitchFamily="50" charset="-128"/>
                          <a:ea typeface="HGPｺﾞｼｯｸE" pitchFamily="50" charset="-128"/>
                        </a:rPr>
                        <a:t>リテラシー向上</a:t>
                      </a: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ほとんどの自治体職員はオープンデータすら知らない</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データの読み方、使い方、科学的思考、比較など、利用する側（国民）のリテラシー</a:t>
                      </a:r>
                      <a:endParaRPr kumimoji="1" lang="en-US" altLang="ja-JP" sz="1400" dirty="0" smtClean="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39381">
                <a:tc>
                  <a:txBody>
                    <a:bodyPr/>
                    <a:lstStyle/>
                    <a:p>
                      <a:pPr algn="ctr"/>
                      <a:r>
                        <a:rPr kumimoji="1" lang="ja-JP" altLang="en-US" sz="1400" dirty="0" smtClean="0">
                          <a:latin typeface="HGPｺﾞｼｯｸE" pitchFamily="50" charset="-128"/>
                          <a:ea typeface="HGPｺﾞｼｯｸE" pitchFamily="50" charset="-128"/>
                        </a:rPr>
                        <a:t>推進体制構築</a:t>
                      </a:r>
                      <a:endParaRPr kumimoji="1" lang="en-US" altLang="ja-JP" sz="1400" dirty="0" smtClean="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受け身状態にある自治体にフォーカスした議論</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企業と公的機関の連携、協力体制</a:t>
                      </a:r>
                      <a:endParaRPr kumimoji="1" lang="en-US" altLang="ja-JP" sz="1400" dirty="0" smtClean="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3" name="テキスト ボックス 12"/>
          <p:cNvSpPr txBox="1"/>
          <p:nvPr/>
        </p:nvSpPr>
        <p:spPr>
          <a:xfrm>
            <a:off x="6757529" y="2050265"/>
            <a:ext cx="1087157" cy="307777"/>
          </a:xfrm>
          <a:prstGeom prst="rect">
            <a:avLst/>
          </a:prstGeom>
          <a:noFill/>
        </p:spPr>
        <p:txBody>
          <a:bodyPr wrap="none" rtlCol="0">
            <a:spAutoFit/>
          </a:bodyPr>
          <a:lstStyle/>
          <a:p>
            <a:r>
              <a:rPr lang="ja-JP" altLang="en-US" sz="1400" dirty="0">
                <a:latin typeface="HGPｺﾞｼｯｸE" pitchFamily="50" charset="-128"/>
                <a:ea typeface="HGPｺﾞｼｯｸE" pitchFamily="50" charset="-128"/>
              </a:rPr>
              <a:t>主なコメント</a:t>
            </a:r>
            <a:endParaRPr kumimoji="1" lang="ja-JP" altLang="en-US" sz="1400" dirty="0">
              <a:latin typeface="HGPｺﾞｼｯｸE" pitchFamily="50" charset="-128"/>
              <a:ea typeface="HGPｺﾞｼｯｸE" pitchFamily="50" charset="-128"/>
            </a:endParaRPr>
          </a:p>
        </p:txBody>
      </p:sp>
      <p:sp>
        <p:nvSpPr>
          <p:cNvPr id="15" name="テキスト ボックス 14"/>
          <p:cNvSpPr txBox="1"/>
          <p:nvPr/>
        </p:nvSpPr>
        <p:spPr>
          <a:xfrm>
            <a:off x="4178596" y="3136604"/>
            <a:ext cx="1223412" cy="253916"/>
          </a:xfrm>
          <a:prstGeom prst="rect">
            <a:avLst/>
          </a:prstGeom>
          <a:noFill/>
        </p:spPr>
        <p:txBody>
          <a:bodyPr wrap="none" rtlCol="0">
            <a:spAutoFit/>
          </a:bodyPr>
          <a:lstStyle/>
          <a:p>
            <a:r>
              <a:rPr kumimoji="1" lang="ja-JP" altLang="en-US" sz="1000" dirty="0" smtClean="0"/>
              <a:t>２０１２年時の回答</a:t>
            </a:r>
            <a:endParaRPr kumimoji="1" lang="ja-JP" altLang="en-US" sz="1000" dirty="0"/>
          </a:p>
        </p:txBody>
      </p:sp>
      <p:pic>
        <p:nvPicPr>
          <p:cNvPr id="717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90017" y="3394230"/>
            <a:ext cx="2509033" cy="3098275"/>
          </a:xfrm>
          <a:prstGeom prst="rect">
            <a:avLst/>
          </a:prstGeom>
          <a:solidFill>
            <a:schemeClr val="bg1"/>
          </a:solidFill>
          <a:ln>
            <a:solidFill>
              <a:schemeClr val="tx1"/>
            </a:solidFill>
          </a:ln>
          <a:effectLst/>
        </p:spPr>
      </p:pic>
    </p:spTree>
    <p:extLst>
      <p:ext uri="{BB962C8B-B14F-4D97-AF65-F5344CB8AC3E}">
        <p14:creationId xmlns:p14="http://schemas.microsoft.com/office/powerpoint/2010/main" val="41663941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smtClean="0">
                <a:latin typeface="+mj-ea"/>
              </a:rPr>
              <a:t>３．アンケート結果　⑥今後取り上げて欲しいテーマ</a:t>
            </a:r>
            <a:endParaRPr kumimoji="1" lang="ja-JP" altLang="en-US" sz="2000" dirty="0">
              <a:latin typeface="+mj-ea"/>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8</a:t>
            </a:fld>
            <a:endParaRPr lang="ja-JP" altLang="en-US" dirty="0"/>
          </a:p>
        </p:txBody>
      </p:sp>
      <p:sp>
        <p:nvSpPr>
          <p:cNvPr id="5" name="Text Box 51"/>
          <p:cNvSpPr txBox="1">
            <a:spLocks noChangeArrowheads="1"/>
          </p:cNvSpPr>
          <p:nvPr/>
        </p:nvSpPr>
        <p:spPr bwMode="auto">
          <a:xfrm>
            <a:off x="488023" y="901909"/>
            <a:ext cx="8283838" cy="369332"/>
          </a:xfrm>
          <a:prstGeom prst="rect">
            <a:avLst/>
          </a:prstGeom>
          <a:noFill/>
          <a:ln w="9525">
            <a:noFill/>
            <a:miter lim="800000"/>
            <a:headEnd/>
            <a:tailEnd/>
          </a:ln>
        </p:spPr>
        <p:txBody>
          <a:bodyPr wrap="square">
            <a:spAutoFit/>
          </a:bodyPr>
          <a:lstStyle/>
          <a:p>
            <a:pPr marL="177800" indent="-177800">
              <a:buClr>
                <a:schemeClr val="hlink"/>
              </a:buClr>
              <a:buFont typeface="Wingdings" pitchFamily="2" charset="2"/>
              <a:buChar char="n"/>
            </a:pPr>
            <a:r>
              <a:rPr lang="ja-JP" altLang="en-US" dirty="0" smtClean="0">
                <a:latin typeface="HGPｺﾞｼｯｸE" pitchFamily="50" charset="-128"/>
                <a:ea typeface="HGPｺﾞｼｯｸE" pitchFamily="50" charset="-128"/>
              </a:rPr>
              <a:t>今後取り上げて欲しいテーマについては、下記のような意見が寄せられた。</a:t>
            </a:r>
            <a:endParaRPr lang="en-US" altLang="ja-JP" dirty="0" smtClean="0">
              <a:latin typeface="HGPｺﾞｼｯｸE" pitchFamily="50" charset="-128"/>
              <a:ea typeface="HGPｺﾞｼｯｸE" pitchFamily="50" charset="-128"/>
            </a:endParaRPr>
          </a:p>
        </p:txBody>
      </p:sp>
      <p:sp>
        <p:nvSpPr>
          <p:cNvPr id="6" name="正方形/長方形 5"/>
          <p:cNvSpPr/>
          <p:nvPr/>
        </p:nvSpPr>
        <p:spPr>
          <a:xfrm>
            <a:off x="416104" y="901910"/>
            <a:ext cx="8334492" cy="41652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PｺﾞｼｯｸE" pitchFamily="50" charset="-128"/>
              <a:ea typeface="HGPｺﾞｼｯｸE"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8104330"/>
              </p:ext>
            </p:extLst>
          </p:nvPr>
        </p:nvGraphicFramePr>
        <p:xfrm>
          <a:off x="404037" y="1747660"/>
          <a:ext cx="8559210" cy="4846320"/>
        </p:xfrm>
        <a:graphic>
          <a:graphicData uri="http://schemas.openxmlformats.org/drawingml/2006/table">
            <a:tbl>
              <a:tblPr firstRow="1" bandRow="1">
                <a:tableStyleId>{2D5ABB26-0587-4C30-8999-92F81FD0307C}</a:tableStyleId>
              </a:tblPr>
              <a:tblGrid>
                <a:gridCol w="1530815"/>
                <a:gridCol w="7028395"/>
              </a:tblGrid>
              <a:tr h="936565">
                <a:tc>
                  <a:txBody>
                    <a:bodyPr/>
                    <a:lstStyle/>
                    <a:p>
                      <a:pPr algn="ctr"/>
                      <a:r>
                        <a:rPr kumimoji="1" lang="ja-JP" altLang="en-US" sz="1400" dirty="0" smtClean="0">
                          <a:latin typeface="HGPｺﾞｼｯｸE" pitchFamily="50" charset="-128"/>
                          <a:ea typeface="HGPｺﾞｼｯｸE" pitchFamily="50" charset="-128"/>
                        </a:rPr>
                        <a:t>オープンデータ</a:t>
                      </a:r>
                      <a:endParaRPr kumimoji="1" lang="en-US" altLang="ja-JP" sz="1400" dirty="0" smtClean="0">
                        <a:latin typeface="HGPｺﾞｼｯｸE" pitchFamily="50" charset="-128"/>
                        <a:ea typeface="HGPｺﾞｼｯｸE" pitchFamily="50" charset="-128"/>
                      </a:endParaRPr>
                    </a:p>
                    <a:p>
                      <a:pPr algn="ctr"/>
                      <a:r>
                        <a:rPr kumimoji="1" lang="ja-JP" altLang="en-US" sz="1400" dirty="0" smtClean="0">
                          <a:latin typeface="HGPｺﾞｼｯｸE" pitchFamily="50" charset="-128"/>
                          <a:ea typeface="HGPｺﾞｼｯｸE" pitchFamily="50" charset="-128"/>
                        </a:rPr>
                        <a:t>推進方策</a:t>
                      </a: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アイデアソン・ハッカソン等のワークシップイベントや対話の場のつくり方</a:t>
                      </a: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オープンガバメントポリシー、政府の中の共通意識について</a:t>
                      </a: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オープンデータ公開するだけでなくそれによって起きうる新たな情報の流れの検証など</a:t>
                      </a: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オープンデータを進めている自治体の話をきいてみたい</a:t>
                      </a: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オープンデータと公共政策の関係、オープンデータと地域の振興、オープンデータの産業利用</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3363">
                <a:tc>
                  <a:txBody>
                    <a:bodyPr/>
                    <a:lstStyle/>
                    <a:p>
                      <a:pPr algn="ctr"/>
                      <a:r>
                        <a:rPr kumimoji="1" lang="ja-JP" altLang="en-US" sz="1400" dirty="0" smtClean="0">
                          <a:latin typeface="HGPｺﾞｼｯｸE" pitchFamily="50" charset="-128"/>
                          <a:ea typeface="HGPｺﾞｼｯｸE" pitchFamily="50" charset="-128"/>
                        </a:rPr>
                        <a:t>データ公開状況</a:t>
                      </a: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ライフログ関連の統計など</a:t>
                      </a: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環境問題データ（災害、多様性保全など）や学術データ（研究データのオープン化の現状）</a:t>
                      </a: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統計</a:t>
                      </a:r>
                      <a:r>
                        <a:rPr kumimoji="1" lang="en-US" altLang="ja-JP" sz="1400" dirty="0" smtClean="0">
                          <a:latin typeface="HGPｺﾞｼｯｸE" pitchFamily="50" charset="-128"/>
                          <a:ea typeface="HGPｺﾞｼｯｸE" pitchFamily="50" charset="-128"/>
                        </a:rPr>
                        <a:t>API</a:t>
                      </a:r>
                      <a:r>
                        <a:rPr kumimoji="1" lang="ja-JP" altLang="en-US" sz="1400" dirty="0" smtClean="0">
                          <a:latin typeface="HGPｺﾞｼｯｸE" pitchFamily="50" charset="-128"/>
                          <a:ea typeface="HGPｺﾞｼｯｸE" pitchFamily="50" charset="-128"/>
                        </a:rPr>
                        <a:t>を活用した例の公開、統計ポータルサイトの仕様公開</a:t>
                      </a:r>
                      <a:r>
                        <a:rPr kumimoji="1" lang="en-US" altLang="ja-JP" sz="1400" dirty="0" smtClean="0">
                          <a:latin typeface="HGPｺﾞｼｯｸE" pitchFamily="50" charset="-128"/>
                          <a:ea typeface="HGPｺﾞｼｯｸE" pitchFamily="50" charset="-128"/>
                        </a:rPr>
                        <a:t>(DBMS</a:t>
                      </a:r>
                      <a:r>
                        <a:rPr kumimoji="1" lang="ja-JP" altLang="en-US" sz="1400" dirty="0" err="1" smtClean="0">
                          <a:latin typeface="HGPｺﾞｼｯｸE" pitchFamily="50" charset="-128"/>
                          <a:ea typeface="HGPｺﾞｼｯｸE" pitchFamily="50" charset="-128"/>
                        </a:rPr>
                        <a:t>、</a:t>
                      </a:r>
                      <a:r>
                        <a:rPr kumimoji="1" lang="ja-JP" altLang="en-US" sz="1400" dirty="0" smtClean="0">
                          <a:latin typeface="HGPｺﾞｼｯｸE" pitchFamily="50" charset="-128"/>
                          <a:ea typeface="HGPｺﾞｼｯｸE" pitchFamily="50" charset="-128"/>
                        </a:rPr>
                        <a:t>概要統計</a:t>
                      </a:r>
                      <a:r>
                        <a:rPr kumimoji="1" lang="en-US" altLang="ja-JP" sz="1400" dirty="0" smtClean="0">
                          <a:latin typeface="HGPｺﾞｼｯｸE" pitchFamily="50" charset="-128"/>
                          <a:ea typeface="HGPｺﾞｼｯｸE" pitchFamily="50" charset="-128"/>
                        </a:rPr>
                        <a:t>)</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2816">
                <a:tc>
                  <a:txBody>
                    <a:bodyPr/>
                    <a:lstStyle/>
                    <a:p>
                      <a:pPr algn="ctr"/>
                      <a:r>
                        <a:rPr kumimoji="1" lang="ja-JP" altLang="en-US" sz="1400" dirty="0" smtClean="0">
                          <a:latin typeface="HGPｺﾞｼｯｸE" pitchFamily="50" charset="-128"/>
                          <a:ea typeface="HGPｺﾞｼｯｸE" pitchFamily="50" charset="-128"/>
                        </a:rPr>
                        <a:t>成功事例の紹介</a:t>
                      </a: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オープンデータの自治体事例や官民連携事例</a:t>
                      </a: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オープンデータを活用した新ビジネス事例</a:t>
                      </a: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具体的な利用シーン</a:t>
                      </a: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産業の実例</a:t>
                      </a: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成功例</a:t>
                      </a:r>
                      <a:r>
                        <a:rPr kumimoji="1" lang="en-US" altLang="ja-JP" sz="1400" dirty="0" smtClean="0">
                          <a:latin typeface="HGPｺﾞｼｯｸE" pitchFamily="50" charset="-128"/>
                          <a:ea typeface="HGPｺﾞｼｯｸE" pitchFamily="50" charset="-128"/>
                        </a:rPr>
                        <a:t>(</a:t>
                      </a:r>
                      <a:r>
                        <a:rPr kumimoji="1" lang="ja-JP" altLang="en-US" sz="1400" dirty="0" smtClean="0">
                          <a:latin typeface="HGPｺﾞｼｯｸE" pitchFamily="50" charset="-128"/>
                          <a:ea typeface="HGPｺﾞｼｯｸE" pitchFamily="50" charset="-128"/>
                        </a:rPr>
                        <a:t>サービスモデル、ビジネスモデル</a:t>
                      </a:r>
                      <a:r>
                        <a:rPr kumimoji="1" lang="en-US" altLang="ja-JP" sz="1400" dirty="0" smtClean="0">
                          <a:latin typeface="HGPｺﾞｼｯｸE" pitchFamily="50" charset="-128"/>
                          <a:ea typeface="HGPｺﾞｼｯｸE" pitchFamily="50" charset="-128"/>
                        </a:rPr>
                        <a:t>)</a:t>
                      </a:r>
                      <a:r>
                        <a:rPr kumimoji="1" lang="ja-JP" altLang="en-US" sz="1400" dirty="0" smtClean="0">
                          <a:latin typeface="HGPｺﾞｼｯｸE" pitchFamily="50" charset="-128"/>
                          <a:ea typeface="HGPｺﾞｼｯｸE" pitchFamily="50" charset="-128"/>
                        </a:rPr>
                        <a:t>と失敗例</a:t>
                      </a: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パーソナルデータの活用</a:t>
                      </a: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国内の実証事例（あれば民間）、オープンデータ後発国の事例や欧州以外の国の例</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4321">
                <a:tc>
                  <a:txBody>
                    <a:bodyPr/>
                    <a:lstStyle/>
                    <a:p>
                      <a:pPr algn="ctr"/>
                      <a:r>
                        <a:rPr kumimoji="1" lang="ja-JP" altLang="en-US" sz="1400" dirty="0" smtClean="0">
                          <a:latin typeface="HGPｺﾞｼｯｸE" pitchFamily="50" charset="-128"/>
                          <a:ea typeface="HGPｺﾞｼｯｸE" pitchFamily="50" charset="-128"/>
                        </a:rPr>
                        <a:t>個別のテーマ</a:t>
                      </a:r>
                      <a:endParaRPr kumimoji="1" lang="en-US" altLang="ja-JP" sz="1400" dirty="0" smtClean="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オープンデータに係る技術的動向</a:t>
                      </a:r>
                      <a:r>
                        <a:rPr kumimoji="1" lang="en-US" altLang="ja-JP" sz="1400" dirty="0" smtClean="0">
                          <a:latin typeface="HGPｺﾞｼｯｸE" pitchFamily="50" charset="-128"/>
                          <a:ea typeface="HGPｺﾞｼｯｸE" pitchFamily="50" charset="-128"/>
                        </a:rPr>
                        <a:t>(</a:t>
                      </a:r>
                      <a:r>
                        <a:rPr kumimoji="1" lang="ja-JP" altLang="en-US" sz="1400" dirty="0" smtClean="0">
                          <a:latin typeface="HGPｺﾞｼｯｸE" pitchFamily="50" charset="-128"/>
                          <a:ea typeface="HGPｺﾞｼｯｸE" pitchFamily="50" charset="-128"/>
                        </a:rPr>
                        <a:t>巨大データの公開、共通フォーマットの作定</a:t>
                      </a:r>
                      <a:r>
                        <a:rPr kumimoji="1" lang="en-US" altLang="ja-JP" sz="1400" dirty="0" smtClean="0">
                          <a:latin typeface="HGPｺﾞｼｯｸE" pitchFamily="50" charset="-128"/>
                          <a:ea typeface="HGPｺﾞｼｯｸE" pitchFamily="50" charset="-128"/>
                        </a:rPr>
                        <a:t>)</a:t>
                      </a: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オープンデータのアナリティクス技術、事例</a:t>
                      </a: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地方議会のオープンデータ利活用について</a:t>
                      </a: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データの取り扱いのルールについて（社会的なコンセンサスはどのように形成されていくか）</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4" name="テキスト ボックス 13"/>
          <p:cNvSpPr txBox="1"/>
          <p:nvPr/>
        </p:nvSpPr>
        <p:spPr>
          <a:xfrm>
            <a:off x="3988523" y="1401636"/>
            <a:ext cx="1087157" cy="307777"/>
          </a:xfrm>
          <a:prstGeom prst="rect">
            <a:avLst/>
          </a:prstGeom>
          <a:noFill/>
        </p:spPr>
        <p:txBody>
          <a:bodyPr wrap="none" rtlCol="0">
            <a:spAutoFit/>
          </a:bodyPr>
          <a:lstStyle/>
          <a:p>
            <a:r>
              <a:rPr lang="ja-JP" altLang="en-US" sz="1400" dirty="0">
                <a:latin typeface="HGPｺﾞｼｯｸE" pitchFamily="50" charset="-128"/>
                <a:ea typeface="HGPｺﾞｼｯｸE" pitchFamily="50" charset="-128"/>
              </a:rPr>
              <a:t>主なコメント</a:t>
            </a:r>
            <a:endParaRPr kumimoji="1" lang="ja-JP" altLang="en-US" sz="1400" dirty="0">
              <a:latin typeface="HGPｺﾞｼｯｸE" pitchFamily="50" charset="-128"/>
              <a:ea typeface="HGPｺﾞｼｯｸE" pitchFamily="50" charset="-128"/>
            </a:endParaRPr>
          </a:p>
        </p:txBody>
      </p:sp>
    </p:spTree>
    <p:extLst>
      <p:ext uri="{BB962C8B-B14F-4D97-AF65-F5344CB8AC3E}">
        <p14:creationId xmlns:p14="http://schemas.microsoft.com/office/powerpoint/2010/main" val="13945180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2.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docProps/app.xml><?xml version="1.0" encoding="utf-8"?>
<Properties xmlns="http://schemas.openxmlformats.org/officeDocument/2006/extended-properties" xmlns:vt="http://schemas.openxmlformats.org/officeDocument/2006/docPropsVTypes">
  <Template/>
  <TotalTime>14415</TotalTime>
  <Words>1490</Words>
  <Application>Microsoft Office PowerPoint</Application>
  <PresentationFormat>画面に合わせる (4:3)</PresentationFormat>
  <Paragraphs>167</Paragraphs>
  <Slides>13</Slides>
  <Notes>0</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アース</vt:lpstr>
      <vt:lpstr>PowerPoint プレゼンテーション</vt:lpstr>
      <vt:lpstr>１．シンポジウム概要</vt:lpstr>
      <vt:lpstr>２．アンケート概要</vt:lpstr>
      <vt:lpstr>３．アンケート結果　①イベントに対する評価</vt:lpstr>
      <vt:lpstr>３．アンケート結果　②特に参考になった内容</vt:lpstr>
      <vt:lpstr>３．アンケート結果　③より詳しく知りたかった情報</vt:lpstr>
      <vt:lpstr>３．アンケート結果　④オープンデータの将来的な可能性</vt:lpstr>
      <vt:lpstr>３．アンケート結果　⑤利用・普及に向けた課題</vt:lpstr>
      <vt:lpstr>３．アンケート結果　⑥今後取り上げて欲しいテーマ</vt:lpstr>
      <vt:lpstr>３．アンケート結果　⑦来場者の属性</vt:lpstr>
      <vt:lpstr>３．アンケート結果　⑦来場者の属性</vt:lpstr>
      <vt:lpstr>３．アンケート結果　⑦来場者の属性</vt:lpstr>
      <vt:lpstr>３．アンケート結果　⑦来場者の属性</vt:lpstr>
    </vt:vector>
  </TitlesOfParts>
  <Company>SPU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データガバナンス</dc:title>
  <dc:creator>OpenData</dc:creator>
  <cp:lastModifiedBy>MRI</cp:lastModifiedBy>
  <cp:revision>535</cp:revision>
  <cp:lastPrinted>2014-02-14T02:56:19Z</cp:lastPrinted>
  <dcterms:created xsi:type="dcterms:W3CDTF">2012-11-30T13:43:40Z</dcterms:created>
  <dcterms:modified xsi:type="dcterms:W3CDTF">2014-02-19T00:37:09Z</dcterms:modified>
</cp:coreProperties>
</file>