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5408" r:id="rId1"/>
    <p:sldMasterId id="2147485420" r:id="rId2"/>
  </p:sldMasterIdLst>
  <p:notesMasterIdLst>
    <p:notesMasterId r:id="rId5"/>
  </p:notesMasterIdLst>
  <p:sldIdLst>
    <p:sldId id="633" r:id="rId3"/>
    <p:sldId id="631" r:id="rId4"/>
  </p:sldIdLst>
  <p:sldSz cx="9906000" cy="6858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36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36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36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36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36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36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36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36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36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FF6600"/>
    <a:srgbClr val="FC9A18"/>
    <a:srgbClr val="C9C9FF"/>
    <a:srgbClr val="9999FF"/>
    <a:srgbClr val="FF0000"/>
    <a:srgbClr val="C2C2C2"/>
    <a:srgbClr val="FF0066"/>
    <a:srgbClr val="4BD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85" autoAdjust="0"/>
    <p:restoredTop sz="94660" autoAdjust="0"/>
  </p:normalViewPr>
  <p:slideViewPr>
    <p:cSldViewPr>
      <p:cViewPr>
        <p:scale>
          <a:sx n="66" d="100"/>
          <a:sy n="66" d="100"/>
        </p:scale>
        <p:origin x="-318" y="-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7" tIns="45718" rIns="91437" bIns="45718" numCol="1" anchor="t" anchorCtr="0" compatLnSpc="1">
            <a:prstTxWarp prst="textNoShape">
              <a:avLst/>
            </a:prstTxWarp>
          </a:bodyPr>
          <a:lstStyle>
            <a:lvl1pPr defTabSz="914282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349" y="0"/>
            <a:ext cx="29502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7" tIns="45718" rIns="91437" bIns="45718" numCol="1" anchor="t" anchorCtr="0" compatLnSpc="1">
            <a:prstTxWarp prst="textNoShape">
              <a:avLst/>
            </a:prstTxWarp>
          </a:bodyPr>
          <a:lstStyle>
            <a:lvl1pPr algn="r" defTabSz="914282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2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4375" y="746125"/>
            <a:ext cx="5380038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197" y="4721225"/>
            <a:ext cx="5444807" cy="447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7" tIns="45718" rIns="91437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4"/>
            <a:ext cx="29502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7" tIns="45718" rIns="91437" bIns="45718" numCol="1" anchor="b" anchorCtr="0" compatLnSpc="1">
            <a:prstTxWarp prst="textNoShape">
              <a:avLst/>
            </a:prstTxWarp>
          </a:bodyPr>
          <a:lstStyle>
            <a:lvl1pPr defTabSz="914282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349" y="9440864"/>
            <a:ext cx="29502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7" tIns="45718" rIns="91437" bIns="45718" numCol="1" anchor="b" anchorCtr="0" compatLnSpc="1">
            <a:prstTxWarp prst="textNoShape">
              <a:avLst/>
            </a:prstTxWarp>
          </a:bodyPr>
          <a:lstStyle>
            <a:lvl1pPr algn="r" defTabSz="914282">
              <a:defRPr sz="1200">
                <a:latin typeface="Arial" charset="0"/>
              </a:defRPr>
            </a:lvl1pPr>
          </a:lstStyle>
          <a:p>
            <a:pPr>
              <a:defRPr/>
            </a:pPr>
            <a:fld id="{FDD0D5E6-BA8C-4662-AD00-F99159DAD12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634048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4400">
                <a:solidFill>
                  <a:srgbClr val="333399"/>
                </a:solidFill>
                <a:latin typeface="Times New Roman" pitchFamily="18" charset="0"/>
                <a:ea typeface="ＭＳ Ｐゴシック" charset="-128"/>
              </a:defRPr>
            </a:lvl1pPr>
            <a:lvl2pPr marL="749414" indent="-288236" eaLnBrk="0" hangingPunct="0">
              <a:defRPr kumimoji="1" sz="4400">
                <a:solidFill>
                  <a:srgbClr val="333399"/>
                </a:solidFill>
                <a:latin typeface="Times New Roman" pitchFamily="18" charset="0"/>
                <a:ea typeface="ＭＳ Ｐゴシック" charset="-128"/>
              </a:defRPr>
            </a:lvl2pPr>
            <a:lvl3pPr marL="1152944" indent="-230589" eaLnBrk="0" hangingPunct="0">
              <a:defRPr kumimoji="1" sz="4400">
                <a:solidFill>
                  <a:srgbClr val="333399"/>
                </a:solidFill>
                <a:latin typeface="Times New Roman" pitchFamily="18" charset="0"/>
                <a:ea typeface="ＭＳ Ｐゴシック" charset="-128"/>
              </a:defRPr>
            </a:lvl3pPr>
            <a:lvl4pPr marL="1614122" indent="-230589" eaLnBrk="0" hangingPunct="0">
              <a:defRPr kumimoji="1" sz="4400">
                <a:solidFill>
                  <a:srgbClr val="333399"/>
                </a:solidFill>
                <a:latin typeface="Times New Roman" pitchFamily="18" charset="0"/>
                <a:ea typeface="ＭＳ Ｐゴシック" charset="-128"/>
              </a:defRPr>
            </a:lvl4pPr>
            <a:lvl5pPr marL="2075299" indent="-230589" eaLnBrk="0" hangingPunct="0">
              <a:defRPr kumimoji="1" sz="4400">
                <a:solidFill>
                  <a:srgbClr val="333399"/>
                </a:solidFill>
                <a:latin typeface="Times New Roman" pitchFamily="18" charset="0"/>
                <a:ea typeface="ＭＳ Ｐゴシック" charset="-128"/>
              </a:defRPr>
            </a:lvl5pPr>
            <a:lvl6pPr marL="2536477" indent="-230589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333399"/>
                </a:solidFill>
                <a:latin typeface="Times New Roman" pitchFamily="18" charset="0"/>
                <a:ea typeface="ＭＳ Ｐゴシック" charset="-128"/>
              </a:defRPr>
            </a:lvl6pPr>
            <a:lvl7pPr marL="2997655" indent="-230589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333399"/>
                </a:solidFill>
                <a:latin typeface="Times New Roman" pitchFamily="18" charset="0"/>
                <a:ea typeface="ＭＳ Ｐゴシック" charset="-128"/>
              </a:defRPr>
            </a:lvl7pPr>
            <a:lvl8pPr marL="3458832" indent="-230589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333399"/>
                </a:solidFill>
                <a:latin typeface="Times New Roman" pitchFamily="18" charset="0"/>
                <a:ea typeface="ＭＳ Ｐゴシック" charset="-128"/>
              </a:defRPr>
            </a:lvl8pPr>
            <a:lvl9pPr marL="3920010" indent="-230589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333399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fld id="{D1BEE3A8-9BFB-43B9-B3F7-9F3428E14527}" type="slidenum">
              <a:rPr lang="en-US" altLang="ja-JP" sz="1200">
                <a:solidFill>
                  <a:prstClr val="black"/>
                </a:solidFill>
              </a:rPr>
              <a:pPr eaLnBrk="1" hangingPunct="1"/>
              <a:t>1</a:t>
            </a:fld>
            <a:endParaRPr lang="en-US" altLang="ja-JP" sz="1200">
              <a:solidFill>
                <a:prstClr val="black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2"/>
            <a:ext cx="8420100" cy="147002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336"/>
            <a:ext cx="6934200" cy="175260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D58FA-56BE-4AC6-9CE6-37BEA1026589}" type="datetime1">
              <a:rPr lang="ja-JP" altLang="en-US" smtClean="0"/>
              <a:t>2013/12/2</a:t>
            </a:fld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9FBBE-26C2-4A30-9E41-AD2BDA62A6D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58976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7BE21-F47C-4E60-AD4E-1B53D06D9E7A}" type="datetime1">
              <a:rPr lang="ja-JP" altLang="en-US" smtClean="0"/>
              <a:t>2013/12/2</a:t>
            </a:fld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CD018-7AEF-43F9-A46F-0433B7AE842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89016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778"/>
            <a:ext cx="2414588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83" y="274778"/>
            <a:ext cx="7078663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CB212-3F9A-43B7-8E38-1B4C96D857E2}" type="datetime1">
              <a:rPr lang="ja-JP" altLang="en-US" smtClean="0"/>
              <a:t>2013/12/2</a:t>
            </a:fld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81AF9-7778-4458-B63C-9FA6473E198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58966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04FBF1-DABD-4BC3-8D4F-339D37D4373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8139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58EF9-72E4-4E00-9D8C-D0AF0023E57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123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D04DB-5FC9-4EE3-BFF7-B5C2D0AC62C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4584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8B544-C069-4EB1-B0FB-68CABDBA71E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7899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74838-944D-464D-AB9B-E7B8C3D0D33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3942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08879-93BB-4855-8FEA-7353A2D108C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3316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BC3F2C-3A14-44BE-B0AE-B91194EB3F0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8111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39C51-E730-4DDC-BE2A-A4FBCCBF8BE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50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4553D-6E86-466E-BF71-2E9498BC3551}" type="datetime1">
              <a:rPr lang="ja-JP" altLang="en-US" smtClean="0"/>
              <a:t>2013/12/2</a:t>
            </a:fld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C7BCF-C615-46AA-8DF0-692E76D7F4C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676405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AD436-EE23-4563-B18E-9234C4CA8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9070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2B595-C16B-4492-A845-A711673A031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1574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9B3BB-D185-4DF7-81BF-F33B1BB47CF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864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704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3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1E7F0-4DE6-4C28-B53D-598BB425C4B0}" type="datetime1">
              <a:rPr lang="ja-JP" altLang="en-US" smtClean="0"/>
              <a:t>2013/12/2</a:t>
            </a:fld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70F8E-2E93-424E-B44C-5C047D5285F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89143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80" y="1600216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13" y="1600216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2D23DC-851B-4553-88D0-24E399F1397C}" type="datetime1">
              <a:rPr lang="ja-JP" altLang="en-US" smtClean="0"/>
              <a:t>2013/12/2</a:t>
            </a:fld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A3BA4-F190-4340-9357-B24A3BB868D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5753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774"/>
            <a:ext cx="8915400" cy="1143001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22"/>
            <a:ext cx="437687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83"/>
            <a:ext cx="4376870" cy="39512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5" y="1535122"/>
            <a:ext cx="437859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5" y="2174883"/>
            <a:ext cx="4378590" cy="39512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EC5FE-26BA-4ED3-BF0B-C5BBDEABF69E}" type="datetime1">
              <a:rPr lang="ja-JP" altLang="en-US" smtClean="0"/>
              <a:t>2013/12/2</a:t>
            </a:fld>
            <a:endParaRPr lang="en-US" altLang="ja-JP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ADEF6-EBCC-493F-AC7B-B45772E53A7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78600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735EC-F6DF-4538-97C1-2790B567F15D}" type="datetime1">
              <a:rPr lang="ja-JP" altLang="en-US" smtClean="0"/>
              <a:t>2013/12/2</a:t>
            </a:fld>
            <a:endParaRPr lang="en-US" altLang="ja-JP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14739-A4E4-4643-A487-85547DC1F97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2550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1E154-A9FA-4D56-A943-A9110F1382F9}" type="datetime1">
              <a:rPr lang="ja-JP" altLang="en-US" smtClean="0"/>
              <a:t>2013/12/2</a:t>
            </a:fld>
            <a:endParaRPr lang="en-US" altLang="ja-JP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657A4-C2F8-4854-AA1A-37FF77762F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5492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1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85" y="27319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1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7C37-204B-4975-94A2-CAB32007A8FC}" type="datetime1">
              <a:rPr lang="ja-JP" altLang="en-US" smtClean="0"/>
              <a:t>2013/12/2</a:t>
            </a:fld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D893F-5076-43C8-8D9F-6620196575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38756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49DF1-890D-43FA-AD5E-861B0869BA19}" type="datetime1">
              <a:rPr lang="ja-JP" altLang="en-US" smtClean="0"/>
              <a:t>2013/12/2</a:t>
            </a:fld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50A8C-CC36-4363-B56C-B158A90A3F7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67978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3075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95300" y="1600216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486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BCBBD4D3-3D64-4322-AAA3-C8B8662EAD2E}" type="datetime1">
              <a:rPr lang="ja-JP" altLang="en-US" smtClean="0">
                <a:latin typeface="Arial" charset="0"/>
                <a:ea typeface="ＭＳ Ｐゴシック" charset="-128"/>
              </a:rPr>
              <a:t>2013/12/2</a:t>
            </a:fld>
            <a:endParaRPr lang="en-US" altLang="ja-JP">
              <a:latin typeface="Arial" charset="0"/>
              <a:ea typeface="ＭＳ Ｐゴシック" charset="-128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486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en-US" altLang="ja-JP">
              <a:latin typeface="Arial" charset="0"/>
              <a:ea typeface="ＭＳ Ｐゴシック" charset="-128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486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DCDC6AD9-2A5C-4A0F-B982-AED4315A647A}" type="slidenum">
              <a:rPr lang="en-US" altLang="ja-JP">
                <a:latin typeface="Arial" charset="0"/>
                <a:ea typeface="ＭＳ Ｐゴシック" charset="-128"/>
              </a:rPr>
              <a:pPr>
                <a:defRPr/>
              </a:pPr>
              <a:t>‹#›</a:t>
            </a:fld>
            <a:endParaRPr lang="en-US" altLang="ja-JP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8315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409" r:id="rId1"/>
    <p:sldLayoutId id="2147485410" r:id="rId2"/>
    <p:sldLayoutId id="2147485411" r:id="rId3"/>
    <p:sldLayoutId id="2147485412" r:id="rId4"/>
    <p:sldLayoutId id="2147485413" r:id="rId5"/>
    <p:sldLayoutId id="2147485414" r:id="rId6"/>
    <p:sldLayoutId id="2147485415" r:id="rId7"/>
    <p:sldLayoutId id="2147485416" r:id="rId8"/>
    <p:sldLayoutId id="2147485417" r:id="rId9"/>
    <p:sldLayoutId id="2147485418" r:id="rId10"/>
    <p:sldLayoutId id="214748541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845550" y="6642100"/>
            <a:ext cx="106045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243F7E9-E500-4B5F-83A2-8889F85E1334}" type="slidenum">
              <a:rPr lang="en-US" altLang="ja-JP">
                <a:solidFill>
                  <a:srgbClr val="000000"/>
                </a:solidFill>
                <a:latin typeface="Times New Roman" pitchFamily="18" charset="0"/>
                <a:ea typeface="ＭＳ Ｐゴシック" charset="-128"/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  <a:latin typeface="Times New Roman" pitchFamily="18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6717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421" r:id="rId1"/>
    <p:sldLayoutId id="2147485422" r:id="rId2"/>
    <p:sldLayoutId id="2147485423" r:id="rId3"/>
    <p:sldLayoutId id="2147485424" r:id="rId4"/>
    <p:sldLayoutId id="2147485425" r:id="rId5"/>
    <p:sldLayoutId id="2147485426" r:id="rId6"/>
    <p:sldLayoutId id="2147485427" r:id="rId7"/>
    <p:sldLayoutId id="2147485428" r:id="rId8"/>
    <p:sldLayoutId id="2147485429" r:id="rId9"/>
    <p:sldLayoutId id="2147485430" r:id="rId10"/>
    <p:sldLayoutId id="214748543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72480" y="908720"/>
            <a:ext cx="9433048" cy="2592287"/>
          </a:xfrm>
        </p:spPr>
        <p:txBody>
          <a:bodyPr/>
          <a:lstStyle/>
          <a:p>
            <a:r>
              <a:rPr lang="ja-JP" altLang="en-US" dirty="0" smtClean="0"/>
              <a:t>日本のオープンデータ憲章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アクションプランの概要について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102224"/>
            <a:ext cx="6934200" cy="1847056"/>
          </a:xfrm>
        </p:spPr>
        <p:txBody>
          <a:bodyPr/>
          <a:lstStyle/>
          <a:p>
            <a:r>
              <a:rPr lang="ja-JP" altLang="en-US" dirty="0" smtClean="0"/>
              <a:t>平成２５年１２月３日</a:t>
            </a:r>
          </a:p>
          <a:p>
            <a:r>
              <a:rPr lang="ja-JP" altLang="en-US" dirty="0" smtClean="0"/>
              <a:t>内閣官房　情報</a:t>
            </a:r>
            <a:r>
              <a:rPr lang="ja-JP" altLang="en-US" dirty="0"/>
              <a:t>通信技術総合</a:t>
            </a:r>
            <a:r>
              <a:rPr lang="ja-JP" altLang="en-US" dirty="0" smtClean="0"/>
              <a:t>戦略室</a:t>
            </a:r>
            <a:endParaRPr lang="en-US" altLang="ja-JP" dirty="0" smtClean="0"/>
          </a:p>
        </p:txBody>
      </p:sp>
      <p:sp>
        <p:nvSpPr>
          <p:cNvPr id="4" name="テキスト ボックス 17"/>
          <p:cNvSpPr txBox="1">
            <a:spLocks noChangeArrowheads="1"/>
          </p:cNvSpPr>
          <p:nvPr/>
        </p:nvSpPr>
        <p:spPr bwMode="auto">
          <a:xfrm>
            <a:off x="8446070" y="282550"/>
            <a:ext cx="1187450" cy="338138"/>
          </a:xfrm>
          <a:prstGeom prst="rect">
            <a:avLst/>
          </a:prstGeom>
          <a:solidFill>
            <a:schemeClr val="bg1"/>
          </a:solidFill>
          <a:ln w="25400">
            <a:solidFill>
              <a:sysClr val="windowText" lastClr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kumimoji="1" sz="2000" b="1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eaLnBrk="0" hangingPunct="0">
              <a:defRPr kumimoji="1" sz="2000" b="1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eaLnBrk="0" hangingPunct="0">
              <a:defRPr kumimoji="1" sz="2000" b="1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eaLnBrk="0" hangingPunct="0">
              <a:defRPr kumimoji="1" sz="2000" b="1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eaLnBrk="0" hangingPunct="0">
              <a:defRPr kumimoji="1" sz="2000" b="1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kern="0" smtClean="0">
                <a:solidFill>
                  <a:sysClr val="windowText" lastClr="000000"/>
                </a:solidFill>
              </a:rPr>
              <a:t>資料３</a:t>
            </a:r>
            <a:endParaRPr lang="ja-JP" altLang="en-US" sz="16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10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6"/>
          <p:cNvSpPr>
            <a:spLocks noChangeArrowheads="1"/>
          </p:cNvSpPr>
          <p:nvPr/>
        </p:nvSpPr>
        <p:spPr bwMode="auto">
          <a:xfrm>
            <a:off x="262515" y="1558643"/>
            <a:ext cx="9484518" cy="1376270"/>
          </a:xfrm>
          <a:prstGeom prst="rect">
            <a:avLst/>
          </a:prstGeom>
          <a:gradFill flip="none" rotWithShape="1">
            <a:gsLst>
              <a:gs pos="0">
                <a:srgbClr val="FFFF66"/>
              </a:gs>
              <a:gs pos="50000">
                <a:srgbClr val="FFFF99"/>
              </a:gs>
              <a:gs pos="100000">
                <a:srgbClr val="FFFFCC"/>
              </a:gs>
            </a:gsLst>
            <a:lin ang="5400000" scaled="1"/>
            <a:tileRect/>
          </a:gradFill>
          <a:ln>
            <a:solidFill>
              <a:schemeClr val="accent2">
                <a:lumMod val="75000"/>
              </a:schemeClr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8000" tIns="72000" rIns="72000" bIns="10800">
            <a:spAutoFit/>
          </a:bodyPr>
          <a:lstStyle/>
          <a:p>
            <a:pPr marL="88900"/>
            <a:r>
              <a:rPr lang="ja-JP" altLang="en-US" sz="14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　</a:t>
            </a:r>
            <a:r>
              <a:rPr lang="ja-JP" altLang="en-US" sz="1400" u="sng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日本のオープンデータの取組の背景・概況</a:t>
            </a:r>
            <a:r>
              <a:rPr lang="ja-JP" altLang="en-US" sz="14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につき、以下を記載。</a:t>
            </a:r>
          </a:p>
          <a:p>
            <a:pPr marL="88900"/>
            <a:r>
              <a:rPr lang="ja-JP" altLang="en-US" sz="140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4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</a:t>
            </a:r>
            <a:r>
              <a:rPr lang="ja-JP" altLang="en-US" sz="140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推進体制　</a:t>
            </a:r>
            <a:r>
              <a:rPr lang="ja-JP" altLang="en-US" sz="14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：ＩＴ政策担当大臣、ＩＴ総合戦略本部、政府ＣＩＯ、電子行政オープンデータ実務者会議。</a:t>
            </a:r>
          </a:p>
          <a:p>
            <a:pPr marL="269875" indent="-180975"/>
            <a:r>
              <a:rPr lang="ja-JP" altLang="en-US" sz="140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4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</a:t>
            </a:r>
            <a:r>
              <a:rPr lang="ja-JP" altLang="en-US" sz="140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オープンデータの推進に関する方針・決定</a:t>
            </a:r>
            <a:endParaRPr lang="en-US" altLang="ja-JP" sz="1400" b="1" dirty="0" smtClean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1433513" indent="-1344613"/>
            <a:r>
              <a:rPr lang="ja-JP" altLang="en-US" sz="140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4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：「電子行政オープンデータ戦略」</a:t>
            </a:r>
            <a:r>
              <a:rPr lang="ja-JP" altLang="en-US" sz="105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（平成</a:t>
            </a:r>
            <a:r>
              <a:rPr lang="en-US" altLang="ja-JP" sz="105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24</a:t>
            </a:r>
            <a:r>
              <a:rPr lang="ja-JP" altLang="en-US" sz="105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</a:t>
            </a:r>
            <a:r>
              <a:rPr lang="en-US" altLang="ja-JP" sz="105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7</a:t>
            </a:r>
            <a:r>
              <a:rPr lang="ja-JP" altLang="en-US" sz="105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</a:t>
            </a:r>
            <a:r>
              <a:rPr lang="en-US" altLang="ja-JP" sz="105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IT</a:t>
            </a:r>
            <a:r>
              <a:rPr lang="ja-JP" altLang="en-US" sz="105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戦略本部決定）</a:t>
            </a:r>
            <a:r>
              <a:rPr lang="ja-JP" altLang="en-US" sz="14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」、「世界最先端ＩＴ国家創造</a:t>
            </a:r>
            <a:r>
              <a:rPr lang="ja-JP" altLang="en-US" sz="140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宣言</a:t>
            </a:r>
            <a:r>
              <a:rPr lang="ja-JP" altLang="en-US" sz="105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（平成</a:t>
            </a:r>
            <a:r>
              <a:rPr lang="en-US" altLang="ja-JP" sz="105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25</a:t>
            </a:r>
            <a:r>
              <a:rPr lang="ja-JP" altLang="en-US" sz="105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</a:t>
            </a:r>
            <a:r>
              <a:rPr lang="en-US" altLang="ja-JP" sz="105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6</a:t>
            </a:r>
            <a:r>
              <a:rPr lang="ja-JP" altLang="en-US" sz="105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月閣議決定） </a:t>
            </a:r>
            <a:r>
              <a:rPr lang="ja-JP" altLang="en-US" sz="140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」</a:t>
            </a:r>
            <a:r>
              <a:rPr lang="ja-JP" altLang="en-US" sz="14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、「電子行政オープンデータ推進のための</a:t>
            </a:r>
            <a:r>
              <a:rPr lang="ja-JP" altLang="en-US" sz="140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ロードマップ</a:t>
            </a:r>
            <a:r>
              <a:rPr lang="ja-JP" altLang="en-US" sz="105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（平成</a:t>
            </a:r>
            <a:r>
              <a:rPr lang="en-US" altLang="ja-JP" sz="105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25</a:t>
            </a:r>
            <a:r>
              <a:rPr lang="ja-JP" altLang="en-US" sz="105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</a:t>
            </a:r>
            <a:r>
              <a:rPr lang="en-US" altLang="ja-JP" sz="105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6</a:t>
            </a:r>
            <a:r>
              <a:rPr lang="ja-JP" altLang="en-US" sz="105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</a:t>
            </a:r>
            <a:r>
              <a:rPr lang="en-US" altLang="ja-JP" sz="105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IT</a:t>
            </a:r>
            <a:r>
              <a:rPr lang="ja-JP" altLang="en-US" sz="105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総合戦略</a:t>
            </a:r>
            <a:r>
              <a:rPr lang="ja-JP" altLang="en-US" sz="105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本部決定</a:t>
            </a:r>
            <a:r>
              <a:rPr lang="ja-JP" altLang="en-US" sz="105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 </a:t>
            </a:r>
            <a:r>
              <a:rPr lang="ja-JP" altLang="en-US" sz="140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」</a:t>
            </a:r>
            <a:r>
              <a:rPr lang="ja-JP" altLang="en-US" sz="14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、「二次利用の促進のための府省のデータ公開に関する基本的考え方（ガイドライン）</a:t>
            </a:r>
            <a:r>
              <a:rPr lang="ja-JP" altLang="en-US" sz="105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（平成</a:t>
            </a:r>
            <a:r>
              <a:rPr lang="en-US" altLang="ja-JP" sz="105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25</a:t>
            </a:r>
            <a:r>
              <a:rPr lang="ja-JP" altLang="en-US" sz="105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</a:t>
            </a:r>
            <a:r>
              <a:rPr lang="en-US" altLang="ja-JP" sz="105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6</a:t>
            </a:r>
            <a:r>
              <a:rPr lang="ja-JP" altLang="en-US" sz="105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月各府省</a:t>
            </a:r>
            <a:r>
              <a:rPr lang="en-US" altLang="ja-JP" sz="105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CIO</a:t>
            </a:r>
            <a:r>
              <a:rPr lang="ja-JP" altLang="en-US" sz="105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連絡</a:t>
            </a:r>
            <a:r>
              <a:rPr lang="ja-JP" altLang="en-US" sz="105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会議決定） </a:t>
            </a:r>
            <a:r>
              <a:rPr lang="ja-JP" altLang="en-US" sz="140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」</a:t>
            </a:r>
            <a:endParaRPr lang="en-US" altLang="ja-JP" sz="14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4" name="Rectangle 16"/>
          <p:cNvSpPr>
            <a:spLocks noChangeArrowheads="1"/>
          </p:cNvSpPr>
          <p:nvPr/>
        </p:nvSpPr>
        <p:spPr bwMode="auto">
          <a:xfrm>
            <a:off x="272906" y="3361458"/>
            <a:ext cx="9484518" cy="2484266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8000" tIns="72000" rIns="18000" bIns="10800">
            <a:spAutoFit/>
          </a:bodyPr>
          <a:lstStyle/>
          <a:p>
            <a:pPr marL="623888" indent="-534988"/>
            <a:r>
              <a:rPr lang="ja-JP" altLang="en-US" sz="1600" b="1" dirty="0" smtClean="0">
                <a:solidFill>
                  <a:srgbClr val="3333CC">
                    <a:lumMod val="75000"/>
                  </a:srgb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（１）</a:t>
            </a:r>
            <a:r>
              <a:rPr lang="ja-JP" altLang="en-US" sz="1600" b="1" dirty="0">
                <a:solidFill>
                  <a:srgbClr val="3333CC">
                    <a:lumMod val="75000"/>
                  </a:srgb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キー・データセット及びハイバリュー・データセットの公開に関する取組</a:t>
            </a:r>
            <a:endParaRPr lang="en-US" altLang="ja-JP" sz="1600" b="1" dirty="0">
              <a:solidFill>
                <a:srgbClr val="3333CC">
                  <a:lumMod val="75000"/>
                </a:srgb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269875" indent="-180975"/>
            <a:r>
              <a:rPr lang="ja-JP" altLang="en-US" sz="140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今後の取組予定として</a:t>
            </a:r>
            <a:r>
              <a:rPr lang="ja-JP" altLang="en-US" sz="1400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、「オープンライセンスの下、オープンフォーマットで機械判読可能なデータを利用可能とする」取組を、</a:t>
            </a:r>
            <a:r>
              <a:rPr lang="en-US" altLang="ja-JP" sz="1400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2013</a:t>
            </a:r>
            <a:r>
              <a:rPr lang="ja-JP" altLang="en-US" sz="1400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年秋ないし</a:t>
            </a:r>
            <a:r>
              <a:rPr lang="en-US" altLang="ja-JP" sz="1400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2014</a:t>
            </a:r>
            <a:r>
              <a:rPr lang="ja-JP" altLang="en-US" sz="1400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年度から順次拡大</a:t>
            </a:r>
            <a:r>
              <a:rPr lang="ja-JP" altLang="en-US" sz="140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すること</a:t>
            </a:r>
            <a:r>
              <a:rPr lang="ja-JP" altLang="en-US" sz="14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をコミット。 </a:t>
            </a:r>
            <a:endParaRPr lang="en-US" altLang="ja-JP" sz="1400" dirty="0" smtClean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269875" indent="-180975"/>
            <a:r>
              <a:rPr lang="ja-JP" altLang="en-US" sz="14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</a:t>
            </a:r>
            <a:r>
              <a:rPr lang="ja-JP" altLang="en-US" sz="105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105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</a:t>
            </a:r>
            <a:r>
              <a:rPr lang="ja-JP" altLang="en-US" sz="105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105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「</a:t>
            </a:r>
            <a:r>
              <a:rPr lang="ja-JP" altLang="ja-JP" sz="105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キー</a:t>
            </a:r>
            <a:r>
              <a:rPr lang="ja-JP" altLang="ja-JP" sz="105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</a:t>
            </a:r>
            <a:r>
              <a:rPr lang="ja-JP" altLang="ja-JP" sz="105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データセット</a:t>
            </a:r>
            <a:r>
              <a:rPr lang="ja-JP" altLang="en-US" sz="105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」</a:t>
            </a:r>
            <a:r>
              <a:rPr lang="ja-JP" altLang="ja-JP" sz="105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</a:t>
            </a:r>
            <a:r>
              <a:rPr lang="ja-JP" altLang="ja-JP" sz="105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国の統計、地図、選挙、予算</a:t>
            </a:r>
            <a:r>
              <a:rPr lang="ja-JP" altLang="ja-JP" sz="105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</a:t>
            </a:r>
            <a:endParaRPr lang="en-US" altLang="ja-JP" sz="1050" dirty="0" smtClean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811213" indent="-93663"/>
            <a:r>
              <a:rPr lang="ja-JP" altLang="en-US" sz="105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「</a:t>
            </a:r>
            <a:r>
              <a:rPr lang="ja-JP" altLang="ja-JP" sz="105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ハイバリュー</a:t>
            </a:r>
            <a:r>
              <a:rPr lang="ja-JP" altLang="ja-JP" sz="105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</a:t>
            </a:r>
            <a:r>
              <a:rPr lang="ja-JP" altLang="ja-JP" sz="105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データセット</a:t>
            </a:r>
            <a:r>
              <a:rPr lang="ja-JP" altLang="en-US" sz="105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」</a:t>
            </a:r>
            <a:r>
              <a:rPr lang="ja-JP" altLang="ja-JP" sz="105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</a:t>
            </a:r>
            <a:r>
              <a:rPr lang="ja-JP" altLang="en-US" sz="105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企業、</a:t>
            </a:r>
            <a:r>
              <a:rPr lang="ja-JP" altLang="ja-JP" sz="105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犯罪</a:t>
            </a:r>
            <a:r>
              <a:rPr lang="ja-JP" altLang="ja-JP" sz="105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と司法</a:t>
            </a:r>
            <a:r>
              <a:rPr lang="ja-JP" altLang="ja-JP" sz="105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、地球</a:t>
            </a:r>
            <a:r>
              <a:rPr lang="ja-JP" altLang="ja-JP" sz="105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観測</a:t>
            </a:r>
            <a:r>
              <a:rPr lang="ja-JP" altLang="ja-JP" sz="105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、教育、エネルギー</a:t>
            </a:r>
            <a:r>
              <a:rPr lang="ja-JP" altLang="ja-JP" sz="105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と環境</a:t>
            </a:r>
            <a:r>
              <a:rPr lang="ja-JP" altLang="ja-JP" sz="105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、財政</a:t>
            </a:r>
            <a:r>
              <a:rPr lang="ja-JP" altLang="ja-JP" sz="105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と契約</a:t>
            </a:r>
            <a:r>
              <a:rPr lang="ja-JP" altLang="ja-JP" sz="105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、地理</a:t>
            </a:r>
            <a:r>
              <a:rPr lang="ja-JP" altLang="ja-JP" sz="105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空間</a:t>
            </a:r>
            <a:r>
              <a:rPr lang="ja-JP" altLang="ja-JP" sz="105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、国際</a:t>
            </a:r>
            <a:r>
              <a:rPr lang="ja-JP" altLang="ja-JP" sz="105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開発</a:t>
            </a:r>
            <a:r>
              <a:rPr lang="ja-JP" altLang="ja-JP" sz="105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、政府</a:t>
            </a:r>
            <a:r>
              <a:rPr lang="ja-JP" altLang="ja-JP" sz="105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の説明責任と民主主義</a:t>
            </a:r>
            <a:r>
              <a:rPr lang="ja-JP" altLang="ja-JP" sz="105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、健康、</a:t>
            </a:r>
            <a:endParaRPr lang="ja-JP" altLang="en-US" sz="1050" dirty="0" smtClean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811213" indent="-93663"/>
            <a:r>
              <a:rPr lang="ja-JP" altLang="ja-JP" sz="105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科学と研究</a:t>
            </a:r>
            <a:r>
              <a:rPr lang="ja-JP" altLang="ja-JP" sz="105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、統計、社会的</a:t>
            </a:r>
            <a:r>
              <a:rPr lang="ja-JP" altLang="ja-JP" sz="105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流動性と福祉</a:t>
            </a:r>
            <a:r>
              <a:rPr lang="ja-JP" altLang="ja-JP" sz="105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、交通</a:t>
            </a:r>
            <a:r>
              <a:rPr lang="ja-JP" altLang="ja-JP" sz="105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とインフラ</a:t>
            </a:r>
            <a:r>
              <a:rPr lang="ja-JP" altLang="ja-JP" sz="105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</a:t>
            </a:r>
            <a:endParaRPr lang="ja-JP" altLang="en-US" sz="105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623888" indent="-534988">
              <a:spcBef>
                <a:spcPts val="600"/>
              </a:spcBef>
            </a:pPr>
            <a:r>
              <a:rPr lang="ja-JP" altLang="en-US" sz="1600" b="1" dirty="0" smtClean="0">
                <a:solidFill>
                  <a:srgbClr val="3333CC">
                    <a:lumMod val="75000"/>
                  </a:srgb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</a:t>
            </a:r>
            <a:r>
              <a:rPr lang="ja-JP" altLang="en-US" sz="1600" b="1" dirty="0">
                <a:solidFill>
                  <a:srgbClr val="3333CC">
                    <a:lumMod val="75000"/>
                  </a:srgb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２</a:t>
            </a:r>
            <a:r>
              <a:rPr lang="ja-JP" altLang="en-US" sz="1600" b="1" dirty="0" smtClean="0">
                <a:solidFill>
                  <a:srgbClr val="3333CC">
                    <a:lumMod val="75000"/>
                  </a:srgb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）その他の取組</a:t>
            </a:r>
          </a:p>
          <a:p>
            <a:pPr marL="623888" indent="-534988"/>
            <a:r>
              <a:rPr lang="ja-JP" altLang="en-US" sz="140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4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 </a:t>
            </a:r>
            <a:r>
              <a:rPr lang="en-US" altLang="ja-JP" sz="1400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2013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年秋に国のオープンデータのポータルサイトの試行版を開設し、</a:t>
            </a:r>
            <a:r>
              <a:rPr lang="en-US" altLang="ja-JP" sz="1400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2014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年度中に本格稼働を開始。</a:t>
            </a:r>
          </a:p>
          <a:p>
            <a:pPr marL="623888" indent="-534988"/>
            <a:r>
              <a:rPr lang="ja-JP" altLang="en-US" sz="140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4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○ ポータルサイトにおいて国民の意見を受け付ける等の方法により、国民の参加を得てオープンデータを推進。</a:t>
            </a:r>
          </a:p>
          <a:p>
            <a:pPr marL="623888" indent="-534988"/>
            <a:r>
              <a:rPr lang="ja-JP" altLang="en-US" sz="140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4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○ オープンデータを利用して開発されたアプリケーション等の活用事例を、ポータルサイトにおいて紹介し、イノベーターを支援。</a:t>
            </a:r>
          </a:p>
          <a:p>
            <a:pPr marL="623888" indent="-534988"/>
            <a:r>
              <a:rPr lang="ja-JP" altLang="en-US" sz="140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4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○ 電子行政オープンデータ実務者会議において、オープンデータ取組状況についてフォローアップを行い、その内容を公表。</a:t>
            </a:r>
            <a:endParaRPr lang="en-US" altLang="ja-JP" sz="1400" dirty="0" smtClean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143740" y="3031116"/>
            <a:ext cx="3285259" cy="35083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 anchorCtr="0"/>
          <a:lstStyle>
            <a:defPPr>
              <a:defRPr lang="ja-JP"/>
            </a:defPPr>
            <a:lvl1pPr algn="l">
              <a:defRPr sz="1800" b="1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ja-JP" altLang="en-US" sz="1600" dirty="0" smtClean="0">
                <a:solidFill>
                  <a:srgbClr val="FFFFFF"/>
                </a:solidFill>
              </a:rPr>
              <a:t>２．取組内容</a:t>
            </a:r>
            <a:r>
              <a:rPr lang="ja-JP" altLang="en-US" sz="1400" dirty="0" smtClean="0">
                <a:solidFill>
                  <a:srgbClr val="FFFFFF"/>
                </a:solidFill>
              </a:rPr>
              <a:t>（具体的コミットメント）</a:t>
            </a:r>
            <a:endParaRPr lang="ja-JP" altLang="en-US" sz="1400" dirty="0">
              <a:solidFill>
                <a:srgbClr val="FFFFFF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262515" y="6291476"/>
            <a:ext cx="9485095" cy="483718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8000" tIns="72000" rIns="72000" bIns="10800">
            <a:spAutoFit/>
          </a:bodyPr>
          <a:lstStyle/>
          <a:p>
            <a:pPr marL="88900"/>
            <a:r>
              <a:rPr lang="ja-JP" altLang="en-US" sz="14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以下の項目について、データごとに、現状</a:t>
            </a:r>
            <a:r>
              <a:rPr lang="ja-JP" altLang="en-US" sz="140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と取組</a:t>
            </a:r>
            <a:r>
              <a:rPr lang="ja-JP" altLang="en-US" sz="14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予定を一覧表に整理。</a:t>
            </a:r>
            <a:endParaRPr lang="en-US" altLang="ja-JP" sz="1400" dirty="0" smtClean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88900"/>
            <a:r>
              <a:rPr lang="ja-JP" altLang="en-US" sz="12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・公開データのＵＲＬ、・機械判読可能性、・オープンフォーマット性、・無料</a:t>
            </a:r>
            <a:r>
              <a:rPr lang="en-US" altLang="ja-JP" sz="12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/</a:t>
            </a:r>
            <a:r>
              <a:rPr lang="ja-JP" altLang="en-US" sz="12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有料、・オープンライセンス　等</a:t>
            </a:r>
            <a:endParaRPr lang="ja-JP" altLang="en-US" sz="12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133350" y="5942601"/>
            <a:ext cx="8543059" cy="352425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 anchorCtr="0"/>
          <a:lstStyle>
            <a:defPPr>
              <a:defRPr lang="ja-JP"/>
            </a:defPPr>
            <a:lvl1pPr algn="l">
              <a:defRPr sz="1800" b="1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r>
              <a:rPr lang="ja-JP" altLang="en-US" sz="1600" dirty="0" smtClean="0">
                <a:solidFill>
                  <a:srgbClr val="FFFFFF"/>
                </a:solidFill>
              </a:rPr>
              <a:t>３．別添 「データセット別の公開の現状と今後の取組予定」（具体的データの公開状況・予定）</a:t>
            </a:r>
            <a:endParaRPr lang="ja-JP" altLang="en-US" sz="1600" dirty="0">
              <a:solidFill>
                <a:srgbClr val="FFFFFF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-10393"/>
            <a:ext cx="9906000" cy="400110"/>
          </a:xfrm>
          <a:prstGeom prst="rect">
            <a:avLst/>
          </a:prstGeom>
          <a:pattFill prst="ltHorz">
            <a:fgClr>
              <a:schemeClr val="hlink"/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ja-JP" altLang="en-US" sz="2200" b="1" dirty="0" smtClean="0">
                <a:solidFill>
                  <a:srgbClr val="3333CC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日本のオープンデータ憲章アクションプランの概要</a:t>
            </a:r>
            <a:endParaRPr lang="ja-JP" altLang="en-US" sz="2200" b="1" dirty="0">
              <a:solidFill>
                <a:srgbClr val="3333CC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133349" y="1226134"/>
            <a:ext cx="3295651" cy="35574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 anchorCtr="0"/>
          <a:lstStyle>
            <a:defPPr>
              <a:defRPr lang="ja-JP"/>
            </a:defPPr>
            <a:lvl1pPr algn="l">
              <a:defRPr sz="1800" b="1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r>
              <a:rPr lang="ja-JP" altLang="en-US" sz="1600" dirty="0" smtClean="0">
                <a:solidFill>
                  <a:srgbClr val="FFFFFF"/>
                </a:solidFill>
              </a:rPr>
              <a:t>１．総論</a:t>
            </a:r>
            <a:r>
              <a:rPr lang="ja-JP" altLang="en-US" sz="1400" dirty="0" smtClean="0">
                <a:solidFill>
                  <a:srgbClr val="FFFFFF"/>
                </a:solidFill>
              </a:rPr>
              <a:t>（オープンデータの経緯）</a:t>
            </a:r>
            <a:endParaRPr lang="ja-JP" altLang="en-US" sz="1400" dirty="0">
              <a:solidFill>
                <a:srgbClr val="FFFFFF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94043" y="340059"/>
            <a:ext cx="946338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rgbClr val="000000"/>
                </a:solidFill>
                <a:latin typeface="Times New Roman" pitchFamily="18" charset="0"/>
                <a:ea typeface="ＭＳ Ｐゴシック" charset="-128"/>
              </a:rPr>
              <a:t>（背景）</a:t>
            </a:r>
          </a:p>
          <a:p>
            <a:r>
              <a:rPr lang="ja-JP" altLang="en-US" sz="1400" dirty="0" smtClean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en-US" altLang="ja-JP" sz="1200" u="sng" dirty="0" smtClean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2013</a:t>
            </a:r>
            <a:r>
              <a:rPr lang="ja-JP" altLang="en-US" sz="1200" u="sng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</a:t>
            </a:r>
            <a:r>
              <a:rPr lang="en-US" altLang="ja-JP" sz="1200" u="sng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6</a:t>
            </a:r>
            <a:r>
              <a:rPr lang="ja-JP" altLang="en-US" sz="1200" u="sng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月に英国で開催された</a:t>
            </a:r>
            <a:r>
              <a:rPr lang="en-US" altLang="ja-JP" sz="1200" u="sng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G8</a:t>
            </a:r>
            <a:r>
              <a:rPr lang="ja-JP" altLang="en-US" sz="1200" u="sng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サミット</a:t>
            </a:r>
            <a:r>
              <a:rPr lang="ja-JP" altLang="en-US" sz="1200" dirty="0" smtClean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で、</a:t>
            </a:r>
            <a:r>
              <a:rPr lang="ja-JP" altLang="en-US" sz="1200" u="sng" dirty="0" smtClean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オープンデータ憲章が合意</a:t>
            </a:r>
            <a:r>
              <a:rPr lang="ja-JP" altLang="en-US" sz="1200" dirty="0" smtClean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。</a:t>
            </a:r>
          </a:p>
          <a:p>
            <a:r>
              <a:rPr lang="ja-JP" altLang="en-US" sz="1200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200" dirty="0" smtClean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憲章別添の「共同アクション」において、価値が高いデータのカテゴリとして「キー・データセット」と「ハイバリュー・データセット」が示され、</a:t>
            </a:r>
            <a:r>
              <a:rPr lang="en-US" altLang="ja-JP" sz="1200" u="sng" dirty="0" smtClean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2013</a:t>
            </a:r>
            <a:r>
              <a:rPr lang="ja-JP" altLang="en-US" sz="1200" u="sng" dirty="0" smtClean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</a:t>
            </a:r>
            <a:r>
              <a:rPr lang="en-US" altLang="ja-JP" sz="1200" u="sng" dirty="0" smtClean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1200" u="sng" dirty="0" smtClean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月に、各国のアクションプランを作成し、Ｇ８で公表</a:t>
            </a:r>
            <a:r>
              <a:rPr lang="ja-JP" altLang="en-US" sz="1200" dirty="0" smtClean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することが合意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。</a:t>
            </a:r>
            <a:endParaRPr lang="ja-JP" altLang="en-US" sz="1400" dirty="0">
              <a:solidFill>
                <a:srgbClr val="333399"/>
              </a:solidFill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311535" y="343690"/>
            <a:ext cx="3307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b="1" dirty="0" smtClean="0">
                <a:solidFill>
                  <a:srgbClr val="FF0000"/>
                </a:solidFill>
                <a:latin typeface="ＭＳ Ｐゴシック"/>
                <a:ea typeface="ＭＳ Ｐゴシック"/>
              </a:rPr>
              <a:t>（平成</a:t>
            </a:r>
            <a:r>
              <a:rPr lang="en-US" altLang="ja-JP" sz="1200" b="1" dirty="0" smtClean="0">
                <a:solidFill>
                  <a:srgbClr val="FF0000"/>
                </a:solidFill>
                <a:latin typeface="ＭＳ Ｐゴシック"/>
                <a:ea typeface="ＭＳ Ｐゴシック"/>
              </a:rPr>
              <a:t>25</a:t>
            </a:r>
            <a:r>
              <a:rPr lang="ja-JP" altLang="en-US" sz="1200" b="1" dirty="0" smtClean="0">
                <a:solidFill>
                  <a:srgbClr val="FF0000"/>
                </a:solidFill>
                <a:latin typeface="ＭＳ Ｐゴシック"/>
                <a:ea typeface="ＭＳ Ｐゴシック"/>
              </a:rPr>
              <a:t>年</a:t>
            </a:r>
            <a:r>
              <a:rPr lang="en-US" altLang="ja-JP" sz="1200" b="1" dirty="0" smtClean="0">
                <a:solidFill>
                  <a:srgbClr val="FF0000"/>
                </a:solidFill>
                <a:latin typeface="ＭＳ Ｐゴシック"/>
                <a:ea typeface="ＭＳ Ｐゴシック"/>
              </a:rPr>
              <a:t>10</a:t>
            </a:r>
            <a:r>
              <a:rPr lang="ja-JP" altLang="en-US" sz="1200" b="1" dirty="0" smtClean="0">
                <a:solidFill>
                  <a:srgbClr val="FF0000"/>
                </a:solidFill>
                <a:latin typeface="ＭＳ Ｐゴシック"/>
                <a:ea typeface="ＭＳ Ｐゴシック"/>
              </a:rPr>
              <a:t>月</a:t>
            </a:r>
            <a:r>
              <a:rPr lang="en-US" altLang="ja-JP" sz="1200" b="1" dirty="0" smtClean="0">
                <a:solidFill>
                  <a:srgbClr val="FF0000"/>
                </a:solidFill>
                <a:latin typeface="ＭＳ Ｐゴシック"/>
                <a:ea typeface="ＭＳ Ｐゴシック"/>
              </a:rPr>
              <a:t>29</a:t>
            </a:r>
            <a:r>
              <a:rPr lang="ja-JP" altLang="en-US" sz="1200" b="1" dirty="0" smtClean="0">
                <a:solidFill>
                  <a:srgbClr val="FF0000"/>
                </a:solidFill>
                <a:latin typeface="ＭＳ Ｐゴシック"/>
                <a:ea typeface="ＭＳ Ｐゴシック"/>
              </a:rPr>
              <a:t>日　各府省</a:t>
            </a:r>
            <a:r>
              <a:rPr lang="en-US" altLang="ja-JP" sz="1200" b="1" dirty="0" smtClean="0">
                <a:solidFill>
                  <a:srgbClr val="FF0000"/>
                </a:solidFill>
                <a:latin typeface="ＭＳ Ｐゴシック"/>
                <a:ea typeface="ＭＳ Ｐゴシック"/>
              </a:rPr>
              <a:t>CIO</a:t>
            </a:r>
            <a:r>
              <a:rPr lang="ja-JP" altLang="en-US" sz="1200" b="1" dirty="0" smtClean="0">
                <a:solidFill>
                  <a:srgbClr val="FF0000"/>
                </a:solidFill>
                <a:latin typeface="ＭＳ Ｐゴシック"/>
                <a:ea typeface="ＭＳ Ｐゴシック"/>
              </a:rPr>
              <a:t>連絡会議決定）</a:t>
            </a:r>
            <a:endParaRPr lang="ja-JP" altLang="en-US" sz="1200" b="1" dirty="0">
              <a:solidFill>
                <a:srgbClr val="FF0000"/>
              </a:solidFill>
              <a:latin typeface="ＭＳ Ｐゴシック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52953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 bwMode="auto">
        <a:ln>
          <a:solidFill>
            <a:schemeClr val="tx1"/>
          </a:solidFill>
          <a:prstDash val="soli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5_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4400" b="0" i="0" u="none" strike="noStrike" cap="none" normalizeH="0" baseline="0" smtClean="0">
            <a:ln>
              <a:noFill/>
            </a:ln>
            <a:solidFill>
              <a:srgbClr val="333399"/>
            </a:solidFill>
            <a:effectLst/>
            <a:latin typeface="Times New Roman" pitchFamily="18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4400" b="0" i="0" u="none" strike="noStrike" cap="none" normalizeH="0" baseline="0" smtClean="0">
            <a:ln>
              <a:noFill/>
            </a:ln>
            <a:solidFill>
              <a:srgbClr val="333399"/>
            </a:solidFill>
            <a:effectLst/>
            <a:latin typeface="Times New Roman" pitchFamily="18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A4 210 x 297 mm</PresentationFormat>
  <Paragraphs>29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4" baseType="lpstr">
      <vt:lpstr>1_Office ​​テーマ</vt:lpstr>
      <vt:lpstr>5_標準デザイン</vt:lpstr>
      <vt:lpstr>日本のオープンデータ憲章 アクションプランの概要について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2013-07-22T01:20:47Z</dcterms:created>
  <dcterms:modified xsi:type="dcterms:W3CDTF">2013-12-02T02:40:08Z</dcterms:modified>
</cp:coreProperties>
</file>