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0" r:id="rId6"/>
    <p:sldId id="259" r:id="rId7"/>
    <p:sldId id="261" r:id="rId8"/>
    <p:sldId id="265" r:id="rId9"/>
    <p:sldId id="264"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0" autoAdjust="0"/>
    <p:restoredTop sz="94646" autoAdjust="0"/>
  </p:normalViewPr>
  <p:slideViewPr>
    <p:cSldViewPr>
      <p:cViewPr>
        <p:scale>
          <a:sx n="75" d="100"/>
          <a:sy n="75" d="100"/>
        </p:scale>
        <p:origin x="-192" y="72"/>
      </p:cViewPr>
      <p:guideLst>
        <p:guide orient="horz" pos="2160"/>
        <p:guide pos="2880"/>
      </p:guideLst>
    </p:cSldViewPr>
  </p:slideViewPr>
  <p:outlineViewPr>
    <p:cViewPr>
      <p:scale>
        <a:sx n="33" d="100"/>
        <a:sy n="33" d="100"/>
      </p:scale>
      <p:origin x="0" y="13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C715-680F-4DCB-B140-D6D266005ED8}" type="datetimeFigureOut">
              <a:rPr lang="en-US" smtClean="0"/>
              <a:pPr/>
              <a:t>10/25/2013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EB0003-202B-4BF5-8B06-07A400FD3C4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AC715-680F-4DCB-B140-D6D266005ED8}" type="datetimeFigureOut">
              <a:rPr lang="en-US" smtClean="0"/>
              <a:pPr/>
              <a:t>10/25/2013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B0003-202B-4BF5-8B06-07A400FD3C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ja-JP" altLang="en-US"/>
              <a:t>世</a:t>
            </a:r>
            <a:r>
              <a:rPr lang="ja-JP" altLang="en-US" smtClean="0"/>
              <a:t>界のオープンデータ動向と</a:t>
            </a:r>
            <a:r>
              <a:rPr lang="en-US" altLang="ja-JP" dirty="0" smtClean="0"/>
              <a:t/>
            </a:r>
            <a:br>
              <a:rPr lang="en-US" altLang="ja-JP" dirty="0" smtClean="0"/>
            </a:br>
            <a:r>
              <a:rPr lang="ja-JP" altLang="en-US" smtClean="0"/>
              <a:t>日本の位置</a:t>
            </a:r>
            <a:r>
              <a:rPr lang="en-US" dirty="0" smtClean="0"/>
              <a:t/>
            </a:r>
            <a:br>
              <a:rPr lang="en-US" dirty="0" smtClean="0"/>
            </a:br>
            <a:r>
              <a:rPr lang="en-US" dirty="0" err="1" smtClean="0"/>
              <a:t>OKCon</a:t>
            </a:r>
            <a:r>
              <a:rPr lang="ja-JP" altLang="en-US" smtClean="0"/>
              <a:t>と</a:t>
            </a:r>
            <a:r>
              <a:rPr lang="en-US" altLang="ja-JP" dirty="0" smtClean="0"/>
              <a:t>IGF</a:t>
            </a:r>
            <a:r>
              <a:rPr lang="ja-JP" altLang="en-US" smtClean="0"/>
              <a:t>からの考察</a:t>
            </a:r>
            <a:endParaRPr lang="en-US" dirty="0"/>
          </a:p>
        </p:txBody>
      </p:sp>
      <p:sp>
        <p:nvSpPr>
          <p:cNvPr id="3" name="Subtitle 2"/>
          <p:cNvSpPr>
            <a:spLocks noGrp="1"/>
          </p:cNvSpPr>
          <p:nvPr>
            <p:ph type="subTitle" idx="1"/>
          </p:nvPr>
        </p:nvSpPr>
        <p:spPr>
          <a:xfrm>
            <a:off x="1371600" y="3929066"/>
            <a:ext cx="6400800" cy="1709734"/>
          </a:xfrm>
        </p:spPr>
        <p:txBody>
          <a:bodyPr>
            <a:normAutofit fontScale="85000" lnSpcReduction="20000"/>
          </a:bodyPr>
          <a:lstStyle/>
          <a:p>
            <a:r>
              <a:rPr lang="ja-JP" altLang="en-US" smtClean="0"/>
              <a:t>渡</a:t>
            </a:r>
            <a:r>
              <a:rPr lang="ja-JP" altLang="en-US"/>
              <a:t>辺智</a:t>
            </a:r>
            <a:r>
              <a:rPr lang="ja-JP" altLang="en-US" smtClean="0"/>
              <a:t>暁</a:t>
            </a:r>
            <a:endParaRPr lang="en-US" altLang="ja-JP" dirty="0" smtClean="0"/>
          </a:p>
          <a:p>
            <a:r>
              <a:rPr lang="ja-JP" altLang="en-US" smtClean="0"/>
              <a:t>国際大学</a:t>
            </a:r>
            <a:r>
              <a:rPr lang="en-US" altLang="ja-JP" dirty="0" smtClean="0"/>
              <a:t>GLOCOM</a:t>
            </a:r>
          </a:p>
          <a:p>
            <a:r>
              <a:rPr lang="en-US" altLang="ja-JP" dirty="0" smtClean="0"/>
              <a:t>2013.10.28. </a:t>
            </a:r>
            <a:r>
              <a:rPr lang="ja-JP" altLang="en-US" smtClean="0"/>
              <a:t>オ</a:t>
            </a:r>
            <a:r>
              <a:rPr lang="ja-JP" altLang="en-US"/>
              <a:t>ープンデー</a:t>
            </a:r>
            <a:r>
              <a:rPr lang="ja-JP" altLang="en-US" smtClean="0"/>
              <a:t>タ流通促進コンソーシアム利活用・普及委員会</a:t>
            </a:r>
            <a:endParaRPr lang="en-US" dirty="0"/>
          </a:p>
        </p:txBody>
      </p:sp>
      <p:sp>
        <p:nvSpPr>
          <p:cNvPr id="4" name="テキスト ボックス 3"/>
          <p:cNvSpPr txBox="1"/>
          <p:nvPr/>
        </p:nvSpPr>
        <p:spPr>
          <a:xfrm>
            <a:off x="7974419" y="176841"/>
            <a:ext cx="877163" cy="369332"/>
          </a:xfrm>
          <a:prstGeom prst="rect">
            <a:avLst/>
          </a:prstGeom>
          <a:noFill/>
          <a:ln>
            <a:solidFill>
              <a:schemeClr val="accent1"/>
            </a:solidFill>
          </a:ln>
        </p:spPr>
        <p:txBody>
          <a:bodyPr wrap="none" rtlCol="0">
            <a:spAutoFit/>
          </a:bodyPr>
          <a:lstStyle/>
          <a:p>
            <a:r>
              <a:rPr kumimoji="1" lang="ja-JP" altLang="en-US" dirty="0" smtClean="0">
                <a:latin typeface="HG創英角ｺﾞｼｯｸUB" panose="020B0909000000000000" pitchFamily="49" charset="-128"/>
                <a:ea typeface="HG創英角ｺﾞｼｯｸUB" panose="020B0909000000000000" pitchFamily="49" charset="-128"/>
              </a:rPr>
              <a:t>資料</a:t>
            </a:r>
            <a:r>
              <a:rPr lang="ja-JP" altLang="en-US" dirty="0">
                <a:latin typeface="HG創英角ｺﾞｼｯｸUB" panose="020B0909000000000000" pitchFamily="49" charset="-128"/>
                <a:ea typeface="HG創英角ｺﾞｼｯｸUB" panose="020B0909000000000000" pitchFamily="49" charset="-128"/>
              </a:rPr>
              <a:t>６</a:t>
            </a:r>
            <a:endParaRPr kumimoji="1" lang="en-US" altLang="ja-JP" dirty="0" smtClean="0">
              <a:latin typeface="HG創英角ｺﾞｼｯｸUB" panose="020B0909000000000000" pitchFamily="49" charset="-128"/>
              <a:ea typeface="HG創英角ｺﾞｼｯｸUB" panose="020B0909000000000000" pitchFamily="49"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ja-JP" altLang="en-US" smtClean="0"/>
              <a:t>日本の位置</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ja-JP" altLang="en-US" smtClean="0"/>
              <a:t>フロントランナーか、第</a:t>
            </a:r>
            <a:r>
              <a:rPr lang="en-US" altLang="ja-JP" dirty="0" smtClean="0"/>
              <a:t>2</a:t>
            </a:r>
            <a:r>
              <a:rPr lang="ja-JP" altLang="en-US" smtClean="0"/>
              <a:t>グループか</a:t>
            </a:r>
            <a:endParaRPr lang="en-US" altLang="ja-JP" dirty="0" smtClean="0"/>
          </a:p>
          <a:p>
            <a:pPr>
              <a:buNone/>
            </a:pPr>
            <a:r>
              <a:rPr lang="ja-JP" altLang="en-US" smtClean="0"/>
              <a:t>１）大規模な実施、高いリスク→予定外の効果</a:t>
            </a:r>
            <a:endParaRPr lang="en-US" altLang="ja-JP" dirty="0" smtClean="0"/>
          </a:p>
          <a:p>
            <a:pPr>
              <a:buNone/>
            </a:pPr>
            <a:r>
              <a:rPr lang="ja-JP" altLang="en-US" smtClean="0"/>
              <a:t>２）効果予想に基づく実施、低いリスク→想定内の効果</a:t>
            </a:r>
            <a:endParaRPr lang="en-US" altLang="ja-JP" dirty="0" smtClean="0"/>
          </a:p>
          <a:p>
            <a:pPr>
              <a:buNone/>
            </a:pPr>
            <a:endParaRPr lang="en-US" altLang="ja-JP" dirty="0" smtClean="0"/>
          </a:p>
          <a:p>
            <a:pPr>
              <a:buNone/>
            </a:pPr>
            <a:r>
              <a:rPr lang="ja-JP" altLang="en-US" smtClean="0"/>
              <a:t>フロントランナー型になるには、政治のリーダーシップ、強力な推進体制、官民連携、企業・市民セクターの関心、などが不可欠。</a:t>
            </a:r>
            <a:endParaRPr lang="en-US" altLang="ja-JP" dirty="0" smtClean="0"/>
          </a:p>
          <a:p>
            <a:pPr>
              <a:buNone/>
            </a:pPr>
            <a:r>
              <a:rPr lang="ja-JP" altLang="en-US" smtClean="0"/>
              <a:t>　→日本はこの</a:t>
            </a:r>
            <a:r>
              <a:rPr lang="en-US" altLang="ja-JP" dirty="0" smtClean="0"/>
              <a:t>2</a:t>
            </a:r>
            <a:r>
              <a:rPr lang="ja-JP" altLang="en-US" smtClean="0"/>
              <a:t>年ほどの間に大きく向上。</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algn="ctr">
              <a:buNone/>
            </a:pPr>
            <a:r>
              <a:rPr lang="ja-JP" altLang="en-US" smtClean="0"/>
              <a:t>ご清聴ありがとうございました</a:t>
            </a:r>
            <a:endParaRPr lang="en-US" altLang="ja-JP" dirty="0" smtClean="0"/>
          </a:p>
          <a:p>
            <a:pPr algn="ctr">
              <a:buNone/>
            </a:pPr>
            <a:endParaRPr lang="en-US" dirty="0" smtClean="0"/>
          </a:p>
          <a:p>
            <a:pPr algn="ctr">
              <a:buNone/>
            </a:pPr>
            <a:r>
              <a:rPr lang="en-US" dirty="0" err="1" smtClean="0"/>
              <a:t>watanabe</a:t>
            </a:r>
            <a:r>
              <a:rPr lang="en-US" dirty="0" smtClean="0"/>
              <a:t> at </a:t>
            </a:r>
            <a:r>
              <a:rPr lang="en-US" dirty="0" err="1" smtClean="0"/>
              <a:t>glocom</a:t>
            </a:r>
            <a:r>
              <a:rPr lang="en-US" dirty="0" smtClean="0"/>
              <a:t> dot ac dot </a:t>
            </a:r>
            <a:r>
              <a:rPr lang="en-US" dirty="0" err="1" smtClean="0"/>
              <a:t>jp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会議概要　</a:t>
            </a:r>
            <a:r>
              <a:rPr lang="en-US" altLang="ja-JP" dirty="0" smtClean="0"/>
              <a:t> OK Conference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altLang="ja-JP" dirty="0" smtClean="0"/>
              <a:t>Open Knowledge Foundation </a:t>
            </a:r>
            <a:r>
              <a:rPr lang="ja-JP" altLang="en-US" smtClean="0"/>
              <a:t>主催の会議</a:t>
            </a:r>
            <a:endParaRPr lang="en-US" altLang="ja-JP" dirty="0" smtClean="0"/>
          </a:p>
          <a:p>
            <a:pPr>
              <a:buNone/>
            </a:pPr>
            <a:r>
              <a:rPr lang="en-US" altLang="ja-JP" dirty="0" smtClean="0"/>
              <a:t>Okcon.org</a:t>
            </a:r>
          </a:p>
          <a:p>
            <a:pPr>
              <a:buNone/>
            </a:pPr>
            <a:r>
              <a:rPr lang="en-US" altLang="ja-JP" dirty="0" smtClean="0"/>
              <a:t>9</a:t>
            </a:r>
            <a:r>
              <a:rPr lang="ja-JP" altLang="en-US" smtClean="0"/>
              <a:t>月</a:t>
            </a:r>
            <a:r>
              <a:rPr lang="en-US" altLang="ja-JP" dirty="0" smtClean="0"/>
              <a:t>16-18</a:t>
            </a:r>
            <a:r>
              <a:rPr lang="ja-JP" altLang="en-US" smtClean="0"/>
              <a:t>日　前イベント</a:t>
            </a:r>
            <a:r>
              <a:rPr lang="en-US" altLang="ja-JP" dirty="0" smtClean="0"/>
              <a:t>1</a:t>
            </a:r>
            <a:r>
              <a:rPr lang="ja-JP" altLang="en-US" smtClean="0"/>
              <a:t>日　後イベント</a:t>
            </a:r>
            <a:r>
              <a:rPr lang="en-US" altLang="ja-JP" dirty="0" smtClean="0"/>
              <a:t>1</a:t>
            </a:r>
            <a:r>
              <a:rPr lang="ja-JP" altLang="en-US" smtClean="0"/>
              <a:t>日　</a:t>
            </a:r>
            <a:endParaRPr lang="en-US" altLang="ja-JP" dirty="0" smtClean="0"/>
          </a:p>
          <a:p>
            <a:pPr>
              <a:buNone/>
            </a:pPr>
            <a:r>
              <a:rPr lang="ja-JP" altLang="en-US" smtClean="0"/>
              <a:t>於：ジュネーブ</a:t>
            </a:r>
            <a:endParaRPr lang="en-US" altLang="ja-JP" dirty="0" smtClean="0"/>
          </a:p>
          <a:p>
            <a:pPr>
              <a:buNone/>
            </a:pPr>
            <a:r>
              <a:rPr lang="en-US" altLang="ja-JP" dirty="0" smtClean="0"/>
              <a:t>“Broad, Deep, Connected”</a:t>
            </a:r>
            <a:r>
              <a:rPr lang="ja-JP" altLang="en-US" smtClean="0"/>
              <a:t>がスローガン</a:t>
            </a:r>
            <a:endParaRPr lang="en-US" altLang="ja-JP" dirty="0" smtClean="0"/>
          </a:p>
          <a:p>
            <a:pPr>
              <a:buNone/>
            </a:pPr>
            <a:r>
              <a:rPr lang="ja-JP" altLang="en-US" smtClean="0"/>
              <a:t>オープンデータが主要トピック</a:t>
            </a:r>
            <a:endParaRPr lang="en-US" altLang="ja-JP" dirty="0" smtClean="0"/>
          </a:p>
          <a:p>
            <a:pPr>
              <a:buNone/>
            </a:pPr>
            <a:r>
              <a:rPr lang="ja-JP" altLang="en-US" smtClean="0"/>
              <a:t>　他に</a:t>
            </a:r>
            <a:r>
              <a:rPr lang="en-US" altLang="ja-JP" dirty="0" smtClean="0"/>
              <a:t>Citizen Science</a:t>
            </a:r>
            <a:r>
              <a:rPr lang="ja-JP" altLang="en-US" smtClean="0"/>
              <a:t>、</a:t>
            </a:r>
            <a:r>
              <a:rPr lang="en-US" altLang="ja-JP" dirty="0" smtClean="0"/>
              <a:t>Open Culture</a:t>
            </a:r>
            <a:r>
              <a:rPr lang="ja-JP" altLang="en-US" smtClean="0"/>
              <a:t>等も。</a:t>
            </a:r>
            <a:endParaRPr lang="en-US" altLang="ja-JP" dirty="0" smtClean="0"/>
          </a:p>
          <a:p>
            <a:pPr>
              <a:buNone/>
            </a:pPr>
            <a:r>
              <a:rPr lang="ja-JP" altLang="en-US" sz="2800" smtClean="0"/>
              <a:t>　（</a:t>
            </a:r>
            <a:r>
              <a:rPr lang="en-US" altLang="ja-JP" sz="2800" dirty="0" smtClean="0"/>
              <a:t>※OKF</a:t>
            </a:r>
            <a:r>
              <a:rPr lang="ja-JP" altLang="en-US" sz="2800" smtClean="0"/>
              <a:t>はオープンデータ限定の組織ではない為。）</a:t>
            </a:r>
            <a:endParaRPr lang="en-US" altLang="ja-JP" sz="2800" dirty="0" smtClean="0"/>
          </a:p>
          <a:p>
            <a:pPr>
              <a:buNone/>
            </a:pPr>
            <a:r>
              <a:rPr lang="ja-JP" altLang="en-US" sz="2800" smtClean="0"/>
              <a:t>参加者：</a:t>
            </a:r>
            <a:r>
              <a:rPr lang="en-US" altLang="ja-JP" sz="2800" dirty="0" smtClean="0"/>
              <a:t>OKF</a:t>
            </a:r>
            <a:r>
              <a:rPr lang="ja-JP" altLang="en-US" sz="2800" smtClean="0"/>
              <a:t>、政府、関係業界、関連</a:t>
            </a:r>
            <a:r>
              <a:rPr lang="en-US" altLang="ja-JP" sz="2800" dirty="0" smtClean="0"/>
              <a:t>NPO</a:t>
            </a:r>
            <a:r>
              <a:rPr lang="ja-JP" altLang="en-US" sz="2800" smtClean="0"/>
              <a:t>、など</a:t>
            </a:r>
            <a:endParaRPr lang="en-US" altLang="ja-JP"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ja-JP" altLang="en-US" smtClean="0"/>
              <a:t>会議概要</a:t>
            </a:r>
            <a:r>
              <a:rPr lang="en-US" altLang="ja-JP" dirty="0" smtClean="0"/>
              <a:t> Internet Governance Forum</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ja-JP" altLang="en-US" smtClean="0"/>
              <a:t>チュニジアにおける世界情報社会サミットを受けて国連事務総長の下に設置されたフォーラム。</a:t>
            </a:r>
            <a:endParaRPr lang="en-US" altLang="ja-JP" dirty="0" smtClean="0"/>
          </a:p>
          <a:p>
            <a:pPr>
              <a:buNone/>
            </a:pPr>
            <a:r>
              <a:rPr lang="en-US" altLang="ja-JP" dirty="0" smtClean="0"/>
              <a:t>igf2013.or.id</a:t>
            </a:r>
          </a:p>
          <a:p>
            <a:pPr>
              <a:buNone/>
            </a:pPr>
            <a:r>
              <a:rPr lang="en-US" altLang="ja-JP" dirty="0" smtClean="0"/>
              <a:t>10</a:t>
            </a:r>
            <a:r>
              <a:rPr lang="ja-JP" altLang="en-US" smtClean="0"/>
              <a:t>月</a:t>
            </a:r>
            <a:r>
              <a:rPr lang="en-US" altLang="ja-JP" dirty="0" smtClean="0"/>
              <a:t>22-25</a:t>
            </a:r>
            <a:r>
              <a:rPr lang="ja-JP" altLang="en-US" smtClean="0"/>
              <a:t>日　前イベント</a:t>
            </a:r>
            <a:r>
              <a:rPr lang="en-US" altLang="ja-JP" dirty="0" smtClean="0"/>
              <a:t>1</a:t>
            </a:r>
            <a:r>
              <a:rPr lang="ja-JP" altLang="en-US" smtClean="0"/>
              <a:t>日　於：バリ　</a:t>
            </a:r>
            <a:endParaRPr lang="en-US" altLang="ja-JP" dirty="0" smtClean="0"/>
          </a:p>
          <a:p>
            <a:pPr>
              <a:buNone/>
            </a:pPr>
            <a:r>
              <a:rPr lang="en-US" altLang="ja-JP" dirty="0" smtClean="0"/>
              <a:t>“Building Bridges”- Enhancing </a:t>
            </a:r>
            <a:r>
              <a:rPr lang="en-US" altLang="ja-JP" dirty="0" err="1" smtClean="0"/>
              <a:t>Multistakeholder</a:t>
            </a:r>
            <a:r>
              <a:rPr lang="en-US" altLang="ja-JP" dirty="0" smtClean="0"/>
              <a:t> Cooperation for Growth and Sustainable Development </a:t>
            </a:r>
            <a:r>
              <a:rPr lang="ja-JP" altLang="en-US" smtClean="0"/>
              <a:t>がテーマ。</a:t>
            </a:r>
            <a:endParaRPr lang="en-US" altLang="ja-JP" dirty="0" smtClean="0"/>
          </a:p>
          <a:p>
            <a:pPr>
              <a:buNone/>
            </a:pPr>
            <a:r>
              <a:rPr lang="ja-JP" altLang="en-US" smtClean="0"/>
              <a:t>インターネットに関する国際的政策イシューが主なトピック。（各国の国内政策の情報交換や協調も含む。）</a:t>
            </a:r>
            <a:endParaRPr lang="en-US" altLang="ja-JP" dirty="0" smtClean="0"/>
          </a:p>
          <a:p>
            <a:pPr>
              <a:buNone/>
            </a:pPr>
            <a:r>
              <a:rPr lang="ja-JP" altLang="en-US" smtClean="0"/>
              <a:t>参加者：政府、企業、</a:t>
            </a:r>
            <a:r>
              <a:rPr lang="en-US" altLang="ja-JP" dirty="0" smtClean="0"/>
              <a:t>NGO</a:t>
            </a: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ja-JP" altLang="en-US" smtClean="0"/>
              <a:t>国際的な動き：比較調査、連携</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ja-JP" altLang="en-US" smtClean="0"/>
              <a:t>・</a:t>
            </a:r>
            <a:r>
              <a:rPr lang="en-US" altLang="ja-JP" dirty="0" smtClean="0"/>
              <a:t>Open Data Readiness by World Bank</a:t>
            </a:r>
          </a:p>
          <a:p>
            <a:pPr>
              <a:buNone/>
            </a:pPr>
            <a:r>
              <a:rPr lang="ja-JP" altLang="en-US" smtClean="0"/>
              <a:t>・</a:t>
            </a:r>
            <a:r>
              <a:rPr lang="en-US" altLang="ja-JP" dirty="0" smtClean="0"/>
              <a:t>Open Data Barometer by WWWF (6</a:t>
            </a:r>
            <a:r>
              <a:rPr lang="ja-JP" altLang="en-US" smtClean="0"/>
              <a:t>月</a:t>
            </a:r>
            <a:r>
              <a:rPr lang="en-US" altLang="ja-JP" dirty="0" smtClean="0"/>
              <a:t>-)</a:t>
            </a:r>
          </a:p>
          <a:p>
            <a:pPr>
              <a:buNone/>
            </a:pPr>
            <a:r>
              <a:rPr lang="ja-JP" altLang="en-US" smtClean="0"/>
              <a:t>・</a:t>
            </a:r>
            <a:r>
              <a:rPr lang="en-US" altLang="ja-JP" dirty="0" smtClean="0"/>
              <a:t>Open Data Census by OKF (2</a:t>
            </a:r>
            <a:r>
              <a:rPr lang="ja-JP" altLang="en-US" smtClean="0"/>
              <a:t>月</a:t>
            </a:r>
            <a:r>
              <a:rPr lang="en-US" altLang="ja-JP" dirty="0" smtClean="0"/>
              <a:t>-)</a:t>
            </a:r>
          </a:p>
          <a:p>
            <a:pPr>
              <a:buNone/>
            </a:pPr>
            <a:r>
              <a:rPr lang="ja-JP" altLang="en-US" smtClean="0"/>
              <a:t>・</a:t>
            </a:r>
            <a:r>
              <a:rPr lang="en-US" altLang="ja-JP" dirty="0" smtClean="0"/>
              <a:t>Sunlight Foundation (</a:t>
            </a:r>
            <a:r>
              <a:rPr lang="ja-JP" altLang="en-US" smtClean="0"/>
              <a:t>調達</a:t>
            </a:r>
            <a:r>
              <a:rPr lang="en-US" altLang="ja-JP" dirty="0" smtClean="0"/>
              <a:t>)</a:t>
            </a:r>
          </a:p>
          <a:p>
            <a:pPr>
              <a:buNone/>
            </a:pPr>
            <a:r>
              <a:rPr lang="ja-JP" altLang="en-US" smtClean="0"/>
              <a:t>・</a:t>
            </a:r>
            <a:r>
              <a:rPr lang="en-US" altLang="ja-JP" dirty="0" smtClean="0"/>
              <a:t>Aid Transparency Index by </a:t>
            </a:r>
            <a:r>
              <a:rPr lang="en-US" altLang="ja-JP" dirty="0" err="1" smtClean="0"/>
              <a:t>PublishWhatYouFund</a:t>
            </a:r>
            <a:r>
              <a:rPr lang="en-US" altLang="ja-JP" dirty="0" smtClean="0"/>
              <a:t>(13</a:t>
            </a:r>
            <a:r>
              <a:rPr lang="ja-JP" altLang="en-US" smtClean="0"/>
              <a:t>年度版作成中</a:t>
            </a:r>
            <a:r>
              <a:rPr lang="en-US" altLang="ja-JP" dirty="0" smtClean="0"/>
              <a:t>)</a:t>
            </a:r>
          </a:p>
          <a:p>
            <a:pPr>
              <a:buNone/>
            </a:pPr>
            <a:r>
              <a:rPr lang="ja-JP" altLang="en-US" smtClean="0"/>
              <a:t>・</a:t>
            </a:r>
            <a:r>
              <a:rPr lang="en-US" altLang="ja-JP" dirty="0" smtClean="0"/>
              <a:t>Open Budget Survey by Int’l Budget Partnership</a:t>
            </a:r>
          </a:p>
          <a:p>
            <a:pPr>
              <a:buNone/>
            </a:pPr>
            <a:r>
              <a:rPr lang="ja-JP" altLang="en-US" smtClean="0"/>
              <a:t>・</a:t>
            </a:r>
            <a:r>
              <a:rPr lang="en-US" altLang="ja-JP" dirty="0" smtClean="0"/>
              <a:t>OGP</a:t>
            </a:r>
            <a:r>
              <a:rPr lang="ja-JP" altLang="en-US" smtClean="0"/>
              <a:t>の進捗評価の議論も</a:t>
            </a:r>
            <a:endParaRPr lang="en-US" altLang="ja-JP" dirty="0" smtClean="0"/>
          </a:p>
          <a:p>
            <a:pPr>
              <a:buNone/>
            </a:pPr>
            <a:endParaRPr lang="en-US" dirty="0"/>
          </a:p>
          <a:p>
            <a:pPr>
              <a:buNone/>
            </a:pPr>
            <a:r>
              <a:rPr lang="ja-JP" altLang="en-US" smtClean="0"/>
              <a:t>・</a:t>
            </a:r>
            <a:r>
              <a:rPr lang="en-US" altLang="ja-JP" dirty="0" smtClean="0"/>
              <a:t>Global Open Data Initiative (6</a:t>
            </a:r>
            <a:r>
              <a:rPr lang="ja-JP" altLang="en-US" smtClean="0"/>
              <a:t>月</a:t>
            </a:r>
            <a:r>
              <a:rPr lang="en-US" altLang="ja-JP" dirty="0" smtClean="0"/>
              <a:t>-)</a:t>
            </a:r>
          </a:p>
          <a:p>
            <a:pPr>
              <a:buNone/>
            </a:pPr>
            <a:r>
              <a:rPr lang="ja-JP" altLang="en-US" smtClean="0"/>
              <a:t>・</a:t>
            </a:r>
            <a:r>
              <a:rPr lang="en-US" altLang="ja-JP" dirty="0" smtClean="0"/>
              <a:t>G8</a:t>
            </a:r>
            <a:r>
              <a:rPr lang="ja-JP" altLang="en-US" smtClean="0"/>
              <a:t>サミット</a:t>
            </a:r>
            <a:r>
              <a:rPr lang="en-US" altLang="ja-JP" dirty="0" smtClean="0"/>
              <a:t>(7</a:t>
            </a:r>
            <a:r>
              <a:rPr lang="ja-JP" altLang="en-US" smtClean="0"/>
              <a:t>月</a:t>
            </a:r>
            <a:r>
              <a:rPr lang="en-US" altLang="ja-JP" dirty="0" smtClean="0"/>
              <a:t>)</a:t>
            </a:r>
          </a:p>
          <a:p>
            <a:pPr>
              <a:buNone/>
            </a:pPr>
            <a:r>
              <a:rPr lang="ja-JP" altLang="en-US" smtClean="0"/>
              <a:t>・</a:t>
            </a:r>
            <a:r>
              <a:rPr lang="en-US" altLang="ja-JP" dirty="0" smtClean="0"/>
              <a:t>Post-2015 Global Development Framework</a:t>
            </a:r>
            <a:r>
              <a:rPr lang="ja-JP" altLang="en-US" smtClean="0"/>
              <a:t>の</a:t>
            </a:r>
            <a:r>
              <a:rPr lang="en-US" altLang="ja-JP" dirty="0" smtClean="0"/>
              <a:t>”data revolution”</a:t>
            </a:r>
            <a:r>
              <a:rPr lang="ja-JP" altLang="en-US" smtClean="0"/>
              <a:t>提案</a:t>
            </a:r>
            <a:r>
              <a:rPr lang="en-US" altLang="ja-JP" dirty="0" smtClean="0"/>
              <a:t> (5</a:t>
            </a:r>
            <a:r>
              <a:rPr lang="ja-JP" altLang="en-US" smtClean="0"/>
              <a:t>月</a:t>
            </a:r>
            <a:r>
              <a:rPr lang="en-US" altLang="ja-JP" dirty="0" smtClean="0"/>
              <a:t>)</a:t>
            </a:r>
          </a:p>
          <a:p>
            <a:pPr>
              <a:buNone/>
            </a:pPr>
            <a:r>
              <a:rPr lang="ja-JP" altLang="en-US" smtClean="0"/>
              <a:t>・</a:t>
            </a:r>
            <a:r>
              <a:rPr lang="en-US" altLang="ja-JP" dirty="0" smtClean="0"/>
              <a:t>WB, ODI, OKF </a:t>
            </a:r>
            <a:r>
              <a:rPr lang="ja-JP" altLang="en-US" smtClean="0"/>
              <a:t>提携の途上国向けプロジェクト（</a:t>
            </a:r>
            <a:r>
              <a:rPr lang="en-US" altLang="ja-JP" dirty="0" smtClean="0"/>
              <a:t>9</a:t>
            </a:r>
            <a:r>
              <a:rPr lang="ja-JP" altLang="en-US" smtClean="0"/>
              <a:t>月）</a:t>
            </a:r>
            <a:endParaRPr lang="en-US" altLang="ja-JP" dirty="0" smtClean="0"/>
          </a:p>
          <a:p>
            <a:pPr>
              <a:buNone/>
            </a:pPr>
            <a:endParaRPr lang="en-US" altLang="ja-JP"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英国の存在感</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altLang="ja-JP" dirty="0" smtClean="0"/>
              <a:t>G8</a:t>
            </a:r>
            <a:r>
              <a:rPr lang="ja-JP" altLang="en-US" smtClean="0"/>
              <a:t>議長国</a:t>
            </a:r>
            <a:endParaRPr lang="en-US" altLang="ja-JP" dirty="0" smtClean="0"/>
          </a:p>
          <a:p>
            <a:pPr>
              <a:buNone/>
            </a:pPr>
            <a:r>
              <a:rPr lang="en-US" altLang="ja-JP" dirty="0" smtClean="0"/>
              <a:t>Open Government Partnership </a:t>
            </a:r>
            <a:r>
              <a:rPr lang="ja-JP" altLang="en-US" smtClean="0"/>
              <a:t>議長国</a:t>
            </a:r>
            <a:endParaRPr lang="en-US" altLang="ja-JP" dirty="0" smtClean="0"/>
          </a:p>
          <a:p>
            <a:pPr>
              <a:buNone/>
            </a:pPr>
            <a:r>
              <a:rPr lang="en-US" altLang="ja-JP" dirty="0" smtClean="0"/>
              <a:t>IATI (International Aid Transparency Initiative)</a:t>
            </a:r>
            <a:r>
              <a:rPr lang="ja-JP" altLang="en-US" smtClean="0"/>
              <a:t>の設置時サポーター</a:t>
            </a:r>
            <a:endParaRPr lang="en-US" altLang="ja-JP" dirty="0" smtClean="0"/>
          </a:p>
          <a:p>
            <a:pPr>
              <a:buNone/>
            </a:pPr>
            <a:endParaRPr lang="en-US" altLang="ja-JP" dirty="0" smtClean="0"/>
          </a:p>
          <a:p>
            <a:pPr>
              <a:buNone/>
            </a:pPr>
            <a:r>
              <a:rPr lang="en-US" altLang="ja-JP" dirty="0" smtClean="0"/>
              <a:t>PSI</a:t>
            </a:r>
            <a:r>
              <a:rPr lang="ja-JP" altLang="en-US" smtClean="0"/>
              <a:t>指令改訂前から優れた体制づくり</a:t>
            </a:r>
            <a:endParaRPr lang="en-US" altLang="ja-JP" dirty="0" smtClean="0"/>
          </a:p>
          <a:p>
            <a:pPr>
              <a:buNone/>
            </a:pPr>
            <a:r>
              <a:rPr lang="en-US" altLang="ja-JP" dirty="0" smtClean="0"/>
              <a:t>ODI</a:t>
            </a:r>
            <a:r>
              <a:rPr lang="ja-JP" altLang="en-US" smtClean="0"/>
              <a:t>設置</a:t>
            </a:r>
            <a:endParaRPr lang="en-US" altLang="ja-JP" dirty="0" smtClean="0"/>
          </a:p>
          <a:p>
            <a:pPr>
              <a:buNone/>
            </a:pPr>
            <a:r>
              <a:rPr lang="ja-JP" altLang="en-US" smtClean="0"/>
              <a:t>ライセンス改訂</a:t>
            </a:r>
            <a:endParaRPr lang="en-US" altLang="ja-JP" dirty="0" smtClean="0"/>
          </a:p>
          <a:p>
            <a:pPr>
              <a:buNone/>
            </a:pPr>
            <a:r>
              <a:rPr lang="ja-JP" altLang="en-US" smtClean="0"/>
              <a:t>政府データの包括的カタログ作成に着手</a:t>
            </a:r>
            <a:endParaRPr lang="en-US" altLang="ja-JP" dirty="0" smtClean="0"/>
          </a:p>
          <a:p>
            <a:pPr>
              <a:buNone/>
            </a:pPr>
            <a:endParaRPr lang="en-US" altLang="ja-JP" dirty="0" smtClean="0"/>
          </a:p>
          <a:p>
            <a:pPr>
              <a:buNone/>
            </a:pPr>
            <a:endParaRPr lang="en-US" altLang="ja-JP"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ハッカソン再考</a:t>
            </a:r>
            <a:endParaRPr lang="en-US" dirty="0"/>
          </a:p>
        </p:txBody>
      </p:sp>
      <p:graphicFrame>
        <p:nvGraphicFramePr>
          <p:cNvPr id="6" name="Content Placeholder 5"/>
          <p:cNvGraphicFramePr>
            <a:graphicFrameLocks noGrp="1"/>
          </p:cNvGraphicFramePr>
          <p:nvPr>
            <p:ph idx="1"/>
          </p:nvPr>
        </p:nvGraphicFramePr>
        <p:xfrm>
          <a:off x="4857752" y="2214554"/>
          <a:ext cx="3786214" cy="3764783"/>
        </p:xfrm>
        <a:graphic>
          <a:graphicData uri="http://schemas.openxmlformats.org/drawingml/2006/table">
            <a:tbl>
              <a:tblPr firstRow="1" bandRow="1">
                <a:tableStyleId>{5C22544A-7EE6-4342-B048-85BDC9FD1C3A}</a:tableStyleId>
              </a:tblPr>
              <a:tblGrid>
                <a:gridCol w="3286147"/>
                <a:gridCol w="500067"/>
              </a:tblGrid>
              <a:tr h="471490">
                <a:tc>
                  <a:txBody>
                    <a:bodyPr/>
                    <a:lstStyle/>
                    <a:p>
                      <a:endParaRPr lang="en-US" dirty="0"/>
                    </a:p>
                  </a:txBody>
                  <a:tcPr/>
                </a:tc>
                <a:tc>
                  <a:txBody>
                    <a:bodyPr/>
                    <a:lstStyle/>
                    <a:p>
                      <a:endParaRPr lang="en-US" dirty="0"/>
                    </a:p>
                  </a:txBody>
                  <a:tcPr/>
                </a:tc>
              </a:tr>
              <a:tr h="407197">
                <a:tc>
                  <a:txBody>
                    <a:bodyPr/>
                    <a:lstStyle/>
                    <a:p>
                      <a:r>
                        <a:rPr lang="ja-JP" altLang="en-US" smtClean="0"/>
                        <a:t>広報・告知効果</a:t>
                      </a:r>
                      <a:endParaRPr lang="en-US" dirty="0"/>
                    </a:p>
                  </a:txBody>
                  <a:tcPr/>
                </a:tc>
                <a:tc>
                  <a:txBody>
                    <a:bodyPr/>
                    <a:lstStyle/>
                    <a:p>
                      <a:r>
                        <a:rPr lang="ja-JP" altLang="en-US" smtClean="0"/>
                        <a:t>○</a:t>
                      </a:r>
                      <a:endParaRPr lang="en-US" dirty="0"/>
                    </a:p>
                  </a:txBody>
                  <a:tcPr/>
                </a:tc>
              </a:tr>
              <a:tr h="407197">
                <a:tc>
                  <a:txBody>
                    <a:bodyPr/>
                    <a:lstStyle/>
                    <a:p>
                      <a:r>
                        <a:rPr lang="ja-JP" altLang="en-US" smtClean="0"/>
                        <a:t>開発者へのリーチ</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mtClean="0"/>
                        <a:t>○</a:t>
                      </a:r>
                      <a:endParaRPr lang="en-US" dirty="0" smtClean="0"/>
                    </a:p>
                  </a:txBody>
                  <a:tcPr/>
                </a:tc>
              </a:tr>
              <a:tr h="407197">
                <a:tc>
                  <a:txBody>
                    <a:bodyPr/>
                    <a:lstStyle/>
                    <a:p>
                      <a:r>
                        <a:rPr lang="ja-JP" altLang="en-US" smtClean="0"/>
                        <a:t>官民交流</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mtClean="0"/>
                        <a:t>○</a:t>
                      </a:r>
                      <a:endParaRPr lang="en-US" dirty="0" smtClean="0"/>
                    </a:p>
                  </a:txBody>
                  <a:tcPr/>
                </a:tc>
              </a:tr>
              <a:tr h="407197">
                <a:tc>
                  <a:txBody>
                    <a:bodyPr/>
                    <a:lstStyle/>
                    <a:p>
                      <a:r>
                        <a:rPr lang="ja-JP" altLang="en-US" smtClean="0"/>
                        <a:t>プロジェクトの強化</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mtClean="0"/>
                        <a:t>○</a:t>
                      </a:r>
                      <a:endParaRPr lang="en-US" dirty="0" smtClean="0"/>
                    </a:p>
                  </a:txBody>
                  <a:tcPr/>
                </a:tc>
              </a:tr>
              <a:tr h="442914">
                <a:tc>
                  <a:txBody>
                    <a:bodyPr/>
                    <a:lstStyle/>
                    <a:p>
                      <a:r>
                        <a:rPr lang="ja-JP" altLang="en-US" smtClean="0"/>
                        <a:t>開発者間のネットワーキング</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mtClean="0"/>
                        <a:t>○</a:t>
                      </a:r>
                      <a:endParaRPr lang="en-US" dirty="0"/>
                    </a:p>
                  </a:txBody>
                  <a:tcPr/>
                </a:tc>
              </a:tr>
              <a:tr h="407197">
                <a:tc>
                  <a:txBody>
                    <a:bodyPr/>
                    <a:lstStyle/>
                    <a:p>
                      <a:r>
                        <a:rPr lang="ja-JP" altLang="en-US" smtClean="0"/>
                        <a:t>大ヒットサービス、アプリ開発</a:t>
                      </a:r>
                      <a:endParaRPr lang="en-US" dirty="0"/>
                    </a:p>
                  </a:txBody>
                  <a:tcPr/>
                </a:tc>
                <a:tc>
                  <a:txBody>
                    <a:bodyPr/>
                    <a:lstStyle/>
                    <a:p>
                      <a:r>
                        <a:rPr lang="ja-JP" altLang="en-US" smtClean="0"/>
                        <a:t>△</a:t>
                      </a:r>
                      <a:endParaRPr lang="en-US" dirty="0"/>
                    </a:p>
                  </a:txBody>
                  <a:tcPr/>
                </a:tc>
              </a:tr>
              <a:tr h="407197">
                <a:tc>
                  <a:txBody>
                    <a:bodyPr/>
                    <a:lstStyle/>
                    <a:p>
                      <a:r>
                        <a:rPr lang="ja-JP" altLang="en-US" smtClean="0"/>
                        <a:t>活動の持続性</a:t>
                      </a:r>
                      <a:endParaRPr lang="en-US" dirty="0"/>
                    </a:p>
                  </a:txBody>
                  <a:tcPr/>
                </a:tc>
                <a:tc>
                  <a:txBody>
                    <a:bodyPr/>
                    <a:lstStyle/>
                    <a:p>
                      <a:r>
                        <a:rPr lang="ja-JP" altLang="en-US" smtClean="0"/>
                        <a:t>△</a:t>
                      </a:r>
                      <a:endParaRPr lang="en-US" dirty="0"/>
                    </a:p>
                  </a:txBody>
                  <a:tcPr/>
                </a:tc>
              </a:tr>
              <a:tr h="407197">
                <a:tc>
                  <a:txBody>
                    <a:bodyPr/>
                    <a:lstStyle/>
                    <a:p>
                      <a:r>
                        <a:rPr lang="ja-JP" altLang="en-US" smtClean="0"/>
                        <a:t>経済効果</a:t>
                      </a:r>
                      <a:endParaRPr lang="en-US" dirty="0"/>
                    </a:p>
                  </a:txBody>
                  <a:tcPr/>
                </a:tc>
                <a:tc>
                  <a:txBody>
                    <a:bodyPr/>
                    <a:lstStyle/>
                    <a:p>
                      <a:r>
                        <a:rPr lang="ja-JP" altLang="en-US" smtClean="0"/>
                        <a:t>△</a:t>
                      </a:r>
                      <a:endParaRPr lang="en-US" dirty="0"/>
                    </a:p>
                  </a:txBody>
                  <a:tcPr/>
                </a:tc>
              </a:tr>
            </a:tbl>
          </a:graphicData>
        </a:graphic>
      </p:graphicFrame>
      <p:sp>
        <p:nvSpPr>
          <p:cNvPr id="7"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ja-JP" altLang="en-US" sz="3200" b="0" i="0" u="none" strike="noStrike" kern="1200" cap="none" spc="0" normalizeH="0" baseline="0" noProof="0" smtClean="0">
                <a:ln>
                  <a:noFill/>
                </a:ln>
                <a:solidFill>
                  <a:schemeClr val="tx1"/>
                </a:solidFill>
                <a:effectLst/>
                <a:uLnTx/>
                <a:uFillTx/>
                <a:latin typeface="+mn-lt"/>
                <a:ea typeface="+mn-ea"/>
                <a:cs typeface="+mn-cs"/>
              </a:rPr>
              <a:t>ハッカソンの効果・意義は何か？</a:t>
            </a:r>
            <a:endParaRPr kumimoji="0"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3200" smtClean="0"/>
              <a:t>「メンバーの調達に」</a:t>
            </a:r>
            <a:endParaRPr lang="en-US" altLang="ja-JP" sz="32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ja-JP" altLang="en-US" sz="3200" b="0" i="0" u="none" strike="noStrike" kern="1200" cap="none" spc="0" normalizeH="0" baseline="0" noProof="0" smtClean="0">
                <a:ln>
                  <a:noFill/>
                </a:ln>
                <a:solidFill>
                  <a:schemeClr val="tx1"/>
                </a:solidFill>
                <a:effectLst/>
                <a:uLnTx/>
                <a:uFillTx/>
                <a:latin typeface="+mn-lt"/>
                <a:ea typeface="+mn-ea"/>
                <a:cs typeface="+mn-cs"/>
              </a:rPr>
              <a:t>「プロジェクトの広告に」</a:t>
            </a:r>
            <a:endParaRPr kumimoji="0"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ja-JP" altLang="en-US" sz="3200" b="0" i="0" u="none" strike="noStrike" kern="1200" cap="none" spc="0" normalizeH="0" baseline="0" noProof="0" smtClean="0">
                <a:ln>
                  <a:noFill/>
                </a:ln>
                <a:solidFill>
                  <a:schemeClr val="tx1"/>
                </a:solidFill>
                <a:effectLst/>
                <a:uLnTx/>
                <a:uFillTx/>
                <a:latin typeface="+mn-lt"/>
                <a:ea typeface="+mn-ea"/>
                <a:cs typeface="+mn-cs"/>
              </a:rPr>
              <a:t>「データの品質改善も」</a:t>
            </a:r>
            <a:endParaRPr kumimoji="0" lang="en-US" altLang="ja-JP"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3200" smtClean="0"/>
              <a:t>「搾取になっていることも」</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効果を上げる工夫</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ja-JP" altLang="en-US" smtClean="0"/>
              <a:t>・コンテスト型：長期間にわたる活動にする</a:t>
            </a:r>
            <a:endParaRPr lang="en-US" altLang="ja-JP" dirty="0" smtClean="0"/>
          </a:p>
          <a:p>
            <a:pPr>
              <a:buNone/>
            </a:pPr>
            <a:r>
              <a:rPr lang="ja-JP" altLang="en-US" smtClean="0"/>
              <a:t>・企業、メディアとのタイアップ　</a:t>
            </a:r>
            <a:endParaRPr lang="en-US" altLang="ja-JP" dirty="0" smtClean="0"/>
          </a:p>
          <a:p>
            <a:pPr>
              <a:buNone/>
            </a:pPr>
            <a:r>
              <a:rPr lang="ja-JP" altLang="en-US" smtClean="0"/>
              <a:t>　→優秀なアプリをピックアップ</a:t>
            </a:r>
            <a:endParaRPr lang="en-US" altLang="ja-JP" dirty="0" smtClean="0"/>
          </a:p>
          <a:p>
            <a:pPr>
              <a:buNone/>
            </a:pPr>
            <a:r>
              <a:rPr lang="ja-JP" altLang="en-US" smtClean="0"/>
              <a:t>　（</a:t>
            </a:r>
            <a:r>
              <a:rPr lang="en-US" altLang="ja-JP" dirty="0" smtClean="0"/>
              <a:t>WB</a:t>
            </a:r>
            <a:r>
              <a:rPr lang="ja-JP" altLang="en-US" smtClean="0"/>
              <a:t>、</a:t>
            </a:r>
            <a:r>
              <a:rPr lang="en-US" altLang="ja-JP" dirty="0" smtClean="0"/>
              <a:t>SNCF</a:t>
            </a:r>
            <a:r>
              <a:rPr lang="ja-JP" altLang="en-US" smtClean="0"/>
              <a:t>、</a:t>
            </a:r>
            <a:r>
              <a:rPr lang="en-US" altLang="ja-JP" dirty="0" err="1" smtClean="0"/>
              <a:t>Dataconnexions</a:t>
            </a:r>
            <a:r>
              <a:rPr lang="ja-JP" altLang="en-US" smtClean="0"/>
              <a:t>、</a:t>
            </a:r>
            <a:r>
              <a:rPr lang="en-US" altLang="ja-JP" dirty="0" err="1" smtClean="0"/>
              <a:t>Guardian+PWYF</a:t>
            </a:r>
            <a:r>
              <a:rPr lang="ja-JP" altLang="en-US" smtClean="0"/>
              <a:t>、）</a:t>
            </a:r>
            <a:endParaRPr lang="en-US" altLang="ja-JP" dirty="0" smtClean="0"/>
          </a:p>
          <a:p>
            <a:pPr>
              <a:buNone/>
            </a:pPr>
            <a:r>
              <a:rPr lang="ja-JP" altLang="en-US" smtClean="0"/>
              <a:t>・課題募集型：メディア経由で質問を広く受け付ける　→分類　→解決策の考案　→開発　→報道</a:t>
            </a:r>
            <a:endParaRPr lang="en-US" altLang="ja-JP" dirty="0" smtClean="0"/>
          </a:p>
          <a:p>
            <a:pPr>
              <a:buNone/>
            </a:pPr>
            <a:r>
              <a:rPr lang="ja-JP" altLang="en-US" smtClean="0"/>
              <a:t>・受賞企業が</a:t>
            </a:r>
            <a:r>
              <a:rPr lang="en-US" altLang="ja-JP" dirty="0" smtClean="0"/>
              <a:t>IT</a:t>
            </a:r>
            <a:r>
              <a:rPr lang="ja-JP" altLang="en-US" smtClean="0"/>
              <a:t>系メディアで報道されるイベント</a:t>
            </a:r>
            <a:endParaRPr lang="en-US" altLang="ja-JP" dirty="0" smtClean="0"/>
          </a:p>
          <a:p>
            <a:pPr>
              <a:buNone/>
            </a:pPr>
            <a:r>
              <a:rPr lang="ja-JP" altLang="en-US" smtClean="0"/>
              <a:t>・大企業が、優秀なチームとコラボ　→アプリ開発</a:t>
            </a:r>
            <a:endParaRPr lang="en-US" altLang="ja-JP" dirty="0" smtClean="0"/>
          </a:p>
          <a:p>
            <a:pPr>
              <a:buNone/>
            </a:pPr>
            <a:endParaRPr lang="en-US" altLang="ja-JP" dirty="0" smtClean="0"/>
          </a:p>
          <a:p>
            <a:pPr>
              <a:buNone/>
            </a:pPr>
            <a:r>
              <a:rPr lang="ja-JP" altLang="en-US" smtClean="0"/>
              <a:t>・インキュベーション（</a:t>
            </a:r>
            <a:r>
              <a:rPr lang="en-US" altLang="ja-JP" dirty="0" smtClean="0"/>
              <a:t>ODI</a:t>
            </a:r>
            <a:r>
              <a:rPr lang="ja-JP" altLang="en-US" smtClean="0"/>
              <a:t>）</a:t>
            </a:r>
            <a:endParaRPr lang="en-US" altLang="ja-JP" dirty="0" smtClean="0"/>
          </a:p>
          <a:p>
            <a:pPr>
              <a:buNone/>
            </a:pPr>
            <a:r>
              <a:rPr lang="ja-JP" altLang="en-US" smtClean="0"/>
              <a:t>・ユーザーと開発者の長期コラボによる開発（</a:t>
            </a:r>
            <a:r>
              <a:rPr lang="en-US" altLang="ja-JP" dirty="0" smtClean="0"/>
              <a:t>Code4EU</a:t>
            </a:r>
            <a:r>
              <a:rPr lang="ja-JP" altLang="en-US" smtClean="0"/>
              <a:t>）</a:t>
            </a:r>
            <a:endParaRPr lang="en-US" altLang="ja-JP" dirty="0" smtClean="0"/>
          </a:p>
          <a:p>
            <a:pPr>
              <a:buNone/>
            </a:pPr>
            <a:r>
              <a:rPr lang="ja-JP" altLang="en-US" smtClean="0"/>
              <a:t>・フルセットの事業開発：データサイエンティスト、受益者のワークショップ→実施</a:t>
            </a:r>
            <a:r>
              <a:rPr lang="en-US" altLang="ja-JP" dirty="0" smtClean="0"/>
              <a:t>NGO</a:t>
            </a:r>
            <a:r>
              <a:rPr lang="ja-JP" altLang="en-US" smtClean="0"/>
              <a:t>、資金提供者への接触→一般企業の巻き込み　（</a:t>
            </a:r>
            <a:r>
              <a:rPr lang="en-US" altLang="ja-JP" dirty="0" err="1" smtClean="0"/>
              <a:t>TechSoup</a:t>
            </a:r>
            <a:r>
              <a:rPr lang="en-US" altLang="ja-JP" dirty="0" smtClean="0"/>
              <a:t> Global</a:t>
            </a:r>
            <a:r>
              <a:rPr lang="ja-JP" altLang="en-US" smtClean="0"/>
              <a:t>）</a:t>
            </a:r>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ja-JP" altLang="en-US" smtClean="0"/>
              <a:t>経済効果補足・測定をめぐる問題</a:t>
            </a:r>
            <a:endParaRPr lang="en-US" dirty="0"/>
          </a:p>
        </p:txBody>
      </p:sp>
      <p:sp>
        <p:nvSpPr>
          <p:cNvPr id="3" name="Content Placeholder 2"/>
          <p:cNvSpPr>
            <a:spLocks noGrp="1"/>
          </p:cNvSpPr>
          <p:nvPr>
            <p:ph idx="1"/>
          </p:nvPr>
        </p:nvSpPr>
        <p:spPr/>
        <p:txBody>
          <a:bodyPr/>
          <a:lstStyle/>
          <a:p>
            <a:pPr>
              <a:buNone/>
            </a:pPr>
            <a:r>
              <a:rPr lang="ja-JP" altLang="en-US" smtClean="0"/>
              <a:t>・</a:t>
            </a:r>
            <a:r>
              <a:rPr lang="en-US" altLang="ja-JP" dirty="0" smtClean="0"/>
              <a:t>B2B</a:t>
            </a:r>
            <a:r>
              <a:rPr lang="ja-JP" altLang="en-US" smtClean="0"/>
              <a:t>系は</a:t>
            </a:r>
            <a:r>
              <a:rPr lang="en-US" altLang="ja-JP" dirty="0" smtClean="0"/>
              <a:t>B2C</a:t>
            </a:r>
            <a:r>
              <a:rPr lang="ja-JP" altLang="en-US" smtClean="0"/>
              <a:t>系の</a:t>
            </a:r>
            <a:r>
              <a:rPr lang="en-US" altLang="ja-JP" dirty="0" smtClean="0"/>
              <a:t>10-100</a:t>
            </a:r>
            <a:r>
              <a:rPr lang="ja-JP" altLang="en-US" smtClean="0"/>
              <a:t>倍との説も。社内利用もある。</a:t>
            </a:r>
            <a:endParaRPr lang="en-US" altLang="ja-JP" dirty="0" smtClean="0"/>
          </a:p>
          <a:p>
            <a:pPr>
              <a:buNone/>
            </a:pPr>
            <a:r>
              <a:rPr lang="ja-JP" altLang="en-US" smtClean="0"/>
              <a:t>→モバイル・アプリよりも大きな市場が、補足しづらいところにある。</a:t>
            </a:r>
            <a:endParaRPr lang="en-US" altLang="ja-JP" dirty="0" smtClean="0"/>
          </a:p>
          <a:p>
            <a:pPr>
              <a:buNone/>
            </a:pPr>
            <a:r>
              <a:rPr lang="ja-JP" altLang="en-US" smtClean="0"/>
              <a:t>・</a:t>
            </a:r>
            <a:r>
              <a:rPr lang="en-US" altLang="ja-JP" dirty="0" smtClean="0"/>
              <a:t>NZ</a:t>
            </a:r>
            <a:r>
              <a:rPr lang="ja-JP" altLang="en-US" smtClean="0"/>
              <a:t>は</a:t>
            </a:r>
            <a:r>
              <a:rPr lang="en-US" altLang="ja-JP" dirty="0" smtClean="0"/>
              <a:t>ACIL Tasman</a:t>
            </a:r>
            <a:r>
              <a:rPr lang="ja-JP" altLang="en-US" smtClean="0"/>
              <a:t>委託の調査を公開準備中</a:t>
            </a:r>
            <a:endParaRPr lang="en-US" altLang="ja-JP" dirty="0" smtClean="0"/>
          </a:p>
          <a:p>
            <a:pPr>
              <a:buNone/>
            </a:pPr>
            <a:r>
              <a:rPr lang="ja-JP" altLang="en-US" smtClean="0"/>
              <a:t>・国際会議、官民交流などを通じた利用例の地道な収集が重要との見方も。</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経済効果</a:t>
            </a:r>
            <a:endParaRPr lang="en-US" dirty="0"/>
          </a:p>
        </p:txBody>
      </p:sp>
      <p:sp>
        <p:nvSpPr>
          <p:cNvPr id="3" name="Content Placeholder 2"/>
          <p:cNvSpPr>
            <a:spLocks noGrp="1"/>
          </p:cNvSpPr>
          <p:nvPr>
            <p:ph idx="1"/>
          </p:nvPr>
        </p:nvSpPr>
        <p:spPr/>
        <p:txBody>
          <a:bodyPr/>
          <a:lstStyle/>
          <a:p>
            <a:pPr>
              <a:buNone/>
            </a:pPr>
            <a:r>
              <a:rPr lang="ja-JP" altLang="en-US" smtClean="0"/>
              <a:t>効果の大きな例</a:t>
            </a:r>
            <a:endParaRPr lang="en-US" altLang="ja-JP" dirty="0" smtClean="0"/>
          </a:p>
          <a:p>
            <a:pPr>
              <a:buNone/>
            </a:pPr>
            <a:r>
              <a:rPr lang="ja-JP" altLang="en-US" smtClean="0"/>
              <a:t>・交通（英国）</a:t>
            </a:r>
            <a:endParaRPr lang="en-US" altLang="ja-JP" dirty="0" smtClean="0"/>
          </a:p>
          <a:p>
            <a:pPr>
              <a:buNone/>
            </a:pPr>
            <a:r>
              <a:rPr lang="ja-JP" altLang="en-US" smtClean="0"/>
              <a:t>・薬品（英国）</a:t>
            </a:r>
            <a:endParaRPr lang="en-US" altLang="ja-JP" dirty="0" smtClean="0"/>
          </a:p>
          <a:p>
            <a:pPr>
              <a:buNone/>
            </a:pPr>
            <a:r>
              <a:rPr lang="ja-JP" altLang="en-US" smtClean="0"/>
              <a:t>・アドレス情報（オランダ）</a:t>
            </a:r>
            <a:endParaRPr lang="en-US" altLang="ja-JP" dirty="0" smtClean="0"/>
          </a:p>
          <a:p>
            <a:pPr>
              <a:buNone/>
            </a:pPr>
            <a:r>
              <a:rPr lang="ja-JP" altLang="en-US" smtClean="0"/>
              <a:t>・</a:t>
            </a:r>
            <a:r>
              <a:rPr lang="en-US" altLang="ja-JP" dirty="0" err="1" smtClean="0"/>
              <a:t>Zillow</a:t>
            </a:r>
            <a:r>
              <a:rPr lang="en-US" altLang="ja-JP" dirty="0" smtClean="0"/>
              <a:t> – “the first open data billionaire”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490</Words>
  <Application>Microsoft Office PowerPoint</Application>
  <PresentationFormat>画面に合わせる (4:3)</PresentationFormat>
  <Paragraphs>101</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Theme</vt:lpstr>
      <vt:lpstr>世界のオープンデータ動向と 日本の位置 OKConとIGFからの考察</vt:lpstr>
      <vt:lpstr>会議概要　 OK Conference</vt:lpstr>
      <vt:lpstr>会議概要 Internet Governance Forum</vt:lpstr>
      <vt:lpstr>国際的な動き：比較調査、連携</vt:lpstr>
      <vt:lpstr>英国の存在感</vt:lpstr>
      <vt:lpstr>ハッカソン再考</vt:lpstr>
      <vt:lpstr>効果を上げる工夫</vt:lpstr>
      <vt:lpstr>経済効果補足・測定をめぐる問題</vt:lpstr>
      <vt:lpstr>経済効果</vt:lpstr>
      <vt:lpstr>日本の位置</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世界最先端のオープンデータを 実現する方途 OKConとIGFからの考察</dc:title>
  <dc:creator>tw</dc:creator>
  <cp:lastModifiedBy>hashia</cp:lastModifiedBy>
  <cp:revision>59</cp:revision>
  <dcterms:created xsi:type="dcterms:W3CDTF">2013-10-24T10:25:25Z</dcterms:created>
  <dcterms:modified xsi:type="dcterms:W3CDTF">2013-10-25T03:08:41Z</dcterms:modified>
</cp:coreProperties>
</file>