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9"/>
  </p:notesMasterIdLst>
  <p:sldIdLst>
    <p:sldId id="416" r:id="rId2"/>
    <p:sldId id="481" r:id="rId3"/>
    <p:sldId id="482" r:id="rId4"/>
    <p:sldId id="483" r:id="rId5"/>
    <p:sldId id="484" r:id="rId6"/>
    <p:sldId id="470" r:id="rId7"/>
    <p:sldId id="475" r:id="rId8"/>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9" autoAdjust="0"/>
    <p:restoredTop sz="92639" autoAdjust="0"/>
  </p:normalViewPr>
  <p:slideViewPr>
    <p:cSldViewPr snapToGrid="0">
      <p:cViewPr>
        <p:scale>
          <a:sx n="90" d="100"/>
          <a:sy n="90" d="100"/>
        </p:scale>
        <p:origin x="-19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2013/10/25</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r>
              <a:rPr lang="en-US" altLang="ja-JP" dirty="0" smtClean="0">
                <a:solidFill>
                  <a:schemeClr val="tx1"/>
                </a:solidFill>
                <a:latin typeface="+mj-ea"/>
                <a:ea typeface="+mj-ea"/>
              </a:rPr>
              <a:t>2013.10.28</a:t>
            </a:r>
          </a:p>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a:t>
            </a:r>
            <a:endParaRPr lang="en-US" altLang="ja-JP" dirty="0">
              <a:solidFill>
                <a:schemeClr val="tx1"/>
              </a:solidFill>
              <a:latin typeface="+mj-ea"/>
              <a:ea typeface="+mj-ea"/>
            </a:endParaRPr>
          </a:p>
        </p:txBody>
      </p:sp>
      <p:sp>
        <p:nvSpPr>
          <p:cNvPr id="5" name="タイトル 1"/>
          <p:cNvSpPr txBox="1">
            <a:spLocks/>
          </p:cNvSpPr>
          <p:nvPr/>
        </p:nvSpPr>
        <p:spPr bwMode="auto">
          <a:xfrm>
            <a:off x="991631" y="1828800"/>
            <a:ext cx="7689231"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a:latin typeface="+mj-ea"/>
              </a:rPr>
              <a:t>利活用・普及委員会に</a:t>
            </a:r>
            <a:r>
              <a:rPr lang="ja-JP" altLang="en-US" sz="2800" dirty="0" smtClean="0">
                <a:latin typeface="+mj-ea"/>
              </a:rPr>
              <a:t>おける</a:t>
            </a:r>
            <a:endParaRPr lang="en-US" altLang="ja-JP" sz="2800" dirty="0" smtClean="0">
              <a:latin typeface="+mj-ea"/>
            </a:endParaRPr>
          </a:p>
          <a:p>
            <a:pPr fontAlgn="auto">
              <a:spcAft>
                <a:spcPts val="0"/>
              </a:spcAft>
              <a:defRPr/>
            </a:pPr>
            <a:r>
              <a:rPr lang="en-US" altLang="ja-JP" sz="2800" dirty="0" smtClean="0">
                <a:latin typeface="+mj-ea"/>
              </a:rPr>
              <a:t>2013</a:t>
            </a:r>
            <a:r>
              <a:rPr lang="ja-JP" altLang="en-US" sz="2800" dirty="0">
                <a:latin typeface="+mj-ea"/>
              </a:rPr>
              <a:t>年度の検討事項と進め方（案）</a:t>
            </a:r>
          </a:p>
        </p:txBody>
      </p:sp>
      <p:sp>
        <p:nvSpPr>
          <p:cNvPr id="2" name="テキスト ボックス 1"/>
          <p:cNvSpPr txBox="1"/>
          <p:nvPr/>
        </p:nvSpPr>
        <p:spPr>
          <a:xfrm>
            <a:off x="7974419" y="176841"/>
            <a:ext cx="877163" cy="369332"/>
          </a:xfrm>
          <a:prstGeom prst="rect">
            <a:avLst/>
          </a:prstGeom>
          <a:noFill/>
          <a:ln>
            <a:solidFill>
              <a:schemeClr val="accent1"/>
            </a:solidFill>
          </a:ln>
        </p:spPr>
        <p:txBody>
          <a:bodyPr wrap="none" rtlCol="0">
            <a:spAutoFit/>
          </a:bodyPr>
          <a:lstStyle/>
          <a:p>
            <a:r>
              <a:rPr kumimoji="1" lang="ja-JP" altLang="en-US" dirty="0" smtClean="0">
                <a:latin typeface="HG創英角ｺﾞｼｯｸUB" panose="020B0909000000000000" pitchFamily="49" charset="-128"/>
                <a:ea typeface="HG創英角ｺﾞｼｯｸUB" panose="020B0909000000000000" pitchFamily="49" charset="-128"/>
              </a:rPr>
              <a:t>資料</a:t>
            </a:r>
            <a:r>
              <a:rPr lang="ja-JP" altLang="en-US" dirty="0">
                <a:latin typeface="HG創英角ｺﾞｼｯｸUB" panose="020B0909000000000000" pitchFamily="49" charset="-128"/>
                <a:ea typeface="HG創英角ｺﾞｼｯｸUB" panose="020B0909000000000000" pitchFamily="49" charset="-128"/>
              </a:rPr>
              <a:t>５</a:t>
            </a:r>
            <a:endParaRPr kumimoji="1" lang="en-US" altLang="ja-JP" dirty="0" smtClean="0">
              <a:latin typeface="HG創英角ｺﾞｼｯｸUB" panose="020B0909000000000000" pitchFamily="49" charset="-128"/>
              <a:ea typeface="HG創英角ｺﾞｼｯｸUB" panose="020B0909000000000000" pitchFamily="4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000" dirty="0">
                <a:latin typeface="+mj-ea"/>
              </a:rPr>
              <a:t>1</a:t>
            </a:r>
            <a:r>
              <a:rPr kumimoji="1" lang="ja-JP" altLang="en-US" sz="2000" dirty="0" err="1" smtClean="0">
                <a:latin typeface="+mj-ea"/>
              </a:rPr>
              <a:t>．</a:t>
            </a:r>
            <a:r>
              <a:rPr kumimoji="1" lang="ja-JP" altLang="en-US" sz="2000" dirty="0" smtClean="0">
                <a:latin typeface="+mj-ea"/>
              </a:rPr>
              <a:t>利活用・普及委員会</a:t>
            </a:r>
            <a:r>
              <a:rPr lang="ja-JP" altLang="en-US" sz="2000" dirty="0">
                <a:latin typeface="+mj-ea"/>
              </a:rPr>
              <a:t>　</a:t>
            </a:r>
            <a:r>
              <a:rPr lang="ja-JP" altLang="en-US" sz="2000" dirty="0" smtClean="0">
                <a:latin typeface="+mj-ea"/>
              </a:rPr>
              <a:t>平成</a:t>
            </a:r>
            <a:r>
              <a:rPr lang="en-US" altLang="ja-JP" sz="2000" dirty="0" smtClean="0">
                <a:latin typeface="+mj-ea"/>
              </a:rPr>
              <a:t>25</a:t>
            </a:r>
            <a:r>
              <a:rPr lang="ja-JP" altLang="en-US" sz="2000" dirty="0" smtClean="0">
                <a:latin typeface="+mj-ea"/>
              </a:rPr>
              <a:t>年度の活動内容（案）</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a:t>
            </a:fld>
            <a:endParaRPr lang="ja-JP" altLang="en-US" dirty="0"/>
          </a:p>
        </p:txBody>
      </p:sp>
      <p:grpSp>
        <p:nvGrpSpPr>
          <p:cNvPr id="10" name="Group 16"/>
          <p:cNvGrpSpPr>
            <a:grpSpLocks/>
          </p:cNvGrpSpPr>
          <p:nvPr/>
        </p:nvGrpSpPr>
        <p:grpSpPr bwMode="auto">
          <a:xfrm>
            <a:off x="634483" y="801536"/>
            <a:ext cx="7956624" cy="1128713"/>
            <a:chOff x="1169" y="1344"/>
            <a:chExt cx="3901" cy="711"/>
          </a:xfrm>
        </p:grpSpPr>
        <p:sp>
          <p:nvSpPr>
            <p:cNvPr id="11" name="Rectangle 17"/>
            <p:cNvSpPr>
              <a:spLocks noChangeArrowheads="1"/>
            </p:cNvSpPr>
            <p:nvPr/>
          </p:nvSpPr>
          <p:spPr bwMode="gray">
            <a:xfrm>
              <a:off x="1215" y="1550"/>
              <a:ext cx="3855" cy="505"/>
            </a:xfrm>
            <a:prstGeom prst="rect">
              <a:avLst/>
            </a:prstGeom>
            <a:solidFill>
              <a:schemeClr val="tx2">
                <a:lumMod val="20000"/>
                <a:lumOff val="80000"/>
              </a:scheme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algn="just" fontAlgn="base">
                <a:lnSpc>
                  <a:spcPct val="110000"/>
                </a:lnSpc>
                <a:buClr>
                  <a:schemeClr val="accent2"/>
                </a:buClr>
              </a:pPr>
              <a:endParaRPr lang="ja-JP" altLang="ja-JP"/>
            </a:p>
          </p:txBody>
        </p:sp>
        <p:sp>
          <p:nvSpPr>
            <p:cNvPr id="12" name="Rectangle 18"/>
            <p:cNvSpPr>
              <a:spLocks noChangeArrowheads="1"/>
            </p:cNvSpPr>
            <p:nvPr/>
          </p:nvSpPr>
          <p:spPr bwMode="gray">
            <a:xfrm>
              <a:off x="1259" y="1571"/>
              <a:ext cx="3763" cy="439"/>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marL="285750" indent="-285750" fontAlgn="base">
                <a:lnSpc>
                  <a:spcPct val="110000"/>
                </a:lnSpc>
                <a:buClr>
                  <a:schemeClr val="accent2"/>
                </a:buClr>
                <a:buFont typeface="Wingdings" panose="05000000000000000000" pitchFamily="2" charset="2"/>
                <a:buChar char="Ø"/>
              </a:pPr>
              <a:r>
                <a:rPr lang="ja-JP" altLang="en-US" sz="1400" dirty="0" smtClean="0"/>
                <a:t>日本語版サイトでの継続的な情報発信</a:t>
              </a:r>
              <a:endParaRPr lang="en-US" altLang="ja-JP" sz="1400" dirty="0" smtClean="0"/>
            </a:p>
            <a:p>
              <a:pPr marL="285750" indent="-285750" fontAlgn="base">
                <a:lnSpc>
                  <a:spcPct val="110000"/>
                </a:lnSpc>
                <a:buClr>
                  <a:schemeClr val="accent2"/>
                </a:buClr>
                <a:buFont typeface="Wingdings" panose="05000000000000000000" pitchFamily="2" charset="2"/>
                <a:buChar char="Ø"/>
              </a:pPr>
              <a:r>
                <a:rPr lang="ja-JP" altLang="en-US" sz="1400" dirty="0"/>
                <a:t>会員向けページ</a:t>
              </a:r>
              <a:r>
                <a:rPr lang="ja-JP" altLang="en-US" sz="1400" dirty="0" smtClean="0"/>
                <a:t>の拡充</a:t>
              </a:r>
              <a:endParaRPr lang="en-US" altLang="ja-JP" sz="1400" dirty="0" smtClean="0"/>
            </a:p>
            <a:p>
              <a:pPr marL="285750" indent="-285750" fontAlgn="base">
                <a:lnSpc>
                  <a:spcPct val="110000"/>
                </a:lnSpc>
                <a:buClr>
                  <a:schemeClr val="accent2"/>
                </a:buClr>
                <a:buFont typeface="Wingdings" panose="05000000000000000000" pitchFamily="2" charset="2"/>
                <a:buChar char="Ø"/>
              </a:pPr>
              <a:r>
                <a:rPr lang="ja-JP" altLang="en-US" sz="1400" dirty="0"/>
                <a:t>英語版サイト</a:t>
              </a:r>
              <a:r>
                <a:rPr lang="ja-JP" altLang="en-US" sz="1400" dirty="0" smtClean="0"/>
                <a:t>の開設と世界に向けた情報発信</a:t>
              </a:r>
              <a:endParaRPr lang="en-US" altLang="ja-JP" sz="1400" dirty="0"/>
            </a:p>
          </p:txBody>
        </p:sp>
        <p:grpSp>
          <p:nvGrpSpPr>
            <p:cNvPr id="13" name="Group 19"/>
            <p:cNvGrpSpPr>
              <a:grpSpLocks/>
            </p:cNvGrpSpPr>
            <p:nvPr/>
          </p:nvGrpSpPr>
          <p:grpSpPr bwMode="auto">
            <a:xfrm>
              <a:off x="1169" y="1344"/>
              <a:ext cx="3901" cy="227"/>
              <a:chOff x="1169" y="1344"/>
              <a:chExt cx="3901" cy="227"/>
            </a:xfrm>
          </p:grpSpPr>
          <p:sp>
            <p:nvSpPr>
              <p:cNvPr id="14" name="Rectangle 20"/>
              <p:cNvSpPr>
                <a:spLocks noChangeArrowheads="1"/>
              </p:cNvSpPr>
              <p:nvPr/>
            </p:nvSpPr>
            <p:spPr bwMode="gray">
              <a:xfrm>
                <a:off x="1215" y="1344"/>
                <a:ext cx="3855" cy="181"/>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gn="l" fontAlgn="base">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１．ポータルサイトによる情報発信</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15"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grpSp>
      <p:grpSp>
        <p:nvGrpSpPr>
          <p:cNvPr id="24" name="Group 16"/>
          <p:cNvGrpSpPr>
            <a:grpSpLocks/>
          </p:cNvGrpSpPr>
          <p:nvPr/>
        </p:nvGrpSpPr>
        <p:grpSpPr bwMode="auto">
          <a:xfrm>
            <a:off x="634483" y="1998641"/>
            <a:ext cx="7956624" cy="882650"/>
            <a:chOff x="1169" y="1344"/>
            <a:chExt cx="3901" cy="556"/>
          </a:xfrm>
        </p:grpSpPr>
        <p:sp>
          <p:nvSpPr>
            <p:cNvPr id="25" name="Rectangle 17"/>
            <p:cNvSpPr>
              <a:spLocks noChangeArrowheads="1"/>
            </p:cNvSpPr>
            <p:nvPr/>
          </p:nvSpPr>
          <p:spPr bwMode="gray">
            <a:xfrm>
              <a:off x="1215" y="1536"/>
              <a:ext cx="3855" cy="364"/>
            </a:xfrm>
            <a:prstGeom prst="rect">
              <a:avLst/>
            </a:prstGeom>
            <a:solidFill>
              <a:schemeClr val="tx2">
                <a:lumMod val="20000"/>
                <a:lumOff val="80000"/>
              </a:scheme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algn="just" fontAlgn="base">
                <a:lnSpc>
                  <a:spcPct val="110000"/>
                </a:lnSpc>
                <a:buClr>
                  <a:schemeClr val="accent2"/>
                </a:buClr>
              </a:pPr>
              <a:endParaRPr lang="ja-JP" altLang="ja-JP"/>
            </a:p>
          </p:txBody>
        </p:sp>
        <p:sp>
          <p:nvSpPr>
            <p:cNvPr id="26" name="Rectangle 18"/>
            <p:cNvSpPr>
              <a:spLocks noChangeArrowheads="1"/>
            </p:cNvSpPr>
            <p:nvPr/>
          </p:nvSpPr>
          <p:spPr bwMode="gray">
            <a:xfrm>
              <a:off x="1259" y="1564"/>
              <a:ext cx="3763" cy="317"/>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marL="285750" indent="-285750" fontAlgn="base">
                <a:lnSpc>
                  <a:spcPct val="110000"/>
                </a:lnSpc>
                <a:buClr>
                  <a:schemeClr val="accent2"/>
                </a:buClr>
                <a:buFont typeface="Wingdings" panose="05000000000000000000" pitchFamily="2" charset="2"/>
                <a:buChar char="Ø"/>
              </a:pPr>
              <a:r>
                <a:rPr lang="ja-JP" altLang="en-US" sz="1400" dirty="0" smtClean="0"/>
                <a:t>アイデアソン・コンテストの開催</a:t>
              </a:r>
              <a:endParaRPr lang="en-US" altLang="ja-JP" sz="1400" dirty="0" smtClean="0"/>
            </a:p>
            <a:p>
              <a:pPr marL="285750" indent="-285750" fontAlgn="base">
                <a:lnSpc>
                  <a:spcPct val="110000"/>
                </a:lnSpc>
                <a:buClr>
                  <a:schemeClr val="accent2"/>
                </a:buClr>
                <a:buFont typeface="Wingdings" panose="05000000000000000000" pitchFamily="2" charset="2"/>
                <a:buChar char="Ø"/>
              </a:pPr>
              <a:r>
                <a:rPr lang="ja-JP" altLang="en-US" sz="1400" dirty="0" smtClean="0"/>
                <a:t>勝手表彰の開催</a:t>
              </a:r>
              <a:endParaRPr lang="en-US" altLang="ja-JP" sz="1400" dirty="0"/>
            </a:p>
          </p:txBody>
        </p:sp>
        <p:grpSp>
          <p:nvGrpSpPr>
            <p:cNvPr id="27" name="Group 19"/>
            <p:cNvGrpSpPr>
              <a:grpSpLocks/>
            </p:cNvGrpSpPr>
            <p:nvPr/>
          </p:nvGrpSpPr>
          <p:grpSpPr bwMode="auto">
            <a:xfrm>
              <a:off x="1169" y="1344"/>
              <a:ext cx="3901" cy="227"/>
              <a:chOff x="1169" y="1344"/>
              <a:chExt cx="3901" cy="227"/>
            </a:xfrm>
          </p:grpSpPr>
          <p:sp>
            <p:nvSpPr>
              <p:cNvPr id="28" name="Rectangle 20"/>
              <p:cNvSpPr>
                <a:spLocks noChangeArrowheads="1"/>
              </p:cNvSpPr>
              <p:nvPr/>
            </p:nvSpPr>
            <p:spPr bwMode="gray">
              <a:xfrm>
                <a:off x="1215" y="1344"/>
                <a:ext cx="3855" cy="181"/>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gn="l" fontAlgn="base">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２</a:t>
                </a:r>
                <a:r>
                  <a:rPr lang="ja-JP" altLang="en-US" sz="1600" b="1" dirty="0" smtClean="0">
                    <a:solidFill>
                      <a:schemeClr val="bg1"/>
                    </a:solidFill>
                    <a:latin typeface="HGｺﾞｼｯｸE" panose="020B0909000000000000" pitchFamily="49" charset="-128"/>
                    <a:ea typeface="HGｺﾞｼｯｸE" panose="020B0909000000000000" pitchFamily="49" charset="-128"/>
                  </a:rPr>
                  <a:t>．オープンデータに関するコンテストの開催</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29"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grpSp>
      <p:grpSp>
        <p:nvGrpSpPr>
          <p:cNvPr id="36" name="Group 16"/>
          <p:cNvGrpSpPr>
            <a:grpSpLocks/>
          </p:cNvGrpSpPr>
          <p:nvPr/>
        </p:nvGrpSpPr>
        <p:grpSpPr bwMode="auto">
          <a:xfrm>
            <a:off x="634483" y="3775501"/>
            <a:ext cx="7956624" cy="928688"/>
            <a:chOff x="1169" y="1344"/>
            <a:chExt cx="3901" cy="585"/>
          </a:xfrm>
        </p:grpSpPr>
        <p:sp>
          <p:nvSpPr>
            <p:cNvPr id="37" name="Rectangle 17"/>
            <p:cNvSpPr>
              <a:spLocks noChangeArrowheads="1"/>
            </p:cNvSpPr>
            <p:nvPr/>
          </p:nvSpPr>
          <p:spPr bwMode="gray">
            <a:xfrm>
              <a:off x="1215" y="1543"/>
              <a:ext cx="3855" cy="386"/>
            </a:xfrm>
            <a:prstGeom prst="rect">
              <a:avLst/>
            </a:prstGeom>
            <a:solidFill>
              <a:schemeClr val="tx2">
                <a:lumMod val="20000"/>
                <a:lumOff val="80000"/>
              </a:scheme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algn="just" fontAlgn="base">
                <a:lnSpc>
                  <a:spcPct val="110000"/>
                </a:lnSpc>
                <a:buClr>
                  <a:schemeClr val="accent2"/>
                </a:buClr>
              </a:pPr>
              <a:endParaRPr lang="ja-JP" altLang="ja-JP"/>
            </a:p>
          </p:txBody>
        </p:sp>
        <p:sp>
          <p:nvSpPr>
            <p:cNvPr id="38" name="Rectangle 18"/>
            <p:cNvSpPr>
              <a:spLocks noChangeArrowheads="1"/>
            </p:cNvSpPr>
            <p:nvPr/>
          </p:nvSpPr>
          <p:spPr bwMode="gray">
            <a:xfrm>
              <a:off x="1259" y="1571"/>
              <a:ext cx="3763" cy="326"/>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marL="285750" indent="-285750" fontAlgn="base">
                <a:lnSpc>
                  <a:spcPct val="110000"/>
                </a:lnSpc>
                <a:buClr>
                  <a:schemeClr val="accent2"/>
                </a:buClr>
                <a:buFont typeface="Wingdings" panose="05000000000000000000" pitchFamily="2" charset="2"/>
                <a:buChar char="Ø"/>
              </a:pPr>
              <a:r>
                <a:rPr lang="ja-JP" altLang="en-US" sz="1400" dirty="0" smtClean="0"/>
                <a:t>国際会議における情報発信</a:t>
              </a:r>
              <a:endParaRPr lang="en-US" altLang="ja-JP" sz="1400" dirty="0" smtClean="0"/>
            </a:p>
            <a:p>
              <a:pPr marL="285750" indent="-285750">
                <a:lnSpc>
                  <a:spcPct val="110000"/>
                </a:lnSpc>
                <a:buClr>
                  <a:schemeClr val="accent2"/>
                </a:buClr>
                <a:buFont typeface="Wingdings" panose="05000000000000000000" pitchFamily="2" charset="2"/>
                <a:buChar char="Ø"/>
              </a:pPr>
              <a:r>
                <a:rPr lang="ja-JP" altLang="en-US" sz="1400" dirty="0"/>
                <a:t>海外のオープンデータ関係有識者</a:t>
              </a:r>
              <a:r>
                <a:rPr lang="ja-JP" altLang="en-US" sz="1400" dirty="0" smtClean="0"/>
                <a:t>の招聘</a:t>
              </a:r>
              <a:endParaRPr lang="en-US" altLang="ja-JP" sz="1400" dirty="0" smtClean="0"/>
            </a:p>
          </p:txBody>
        </p:sp>
        <p:grpSp>
          <p:nvGrpSpPr>
            <p:cNvPr id="39" name="Group 19"/>
            <p:cNvGrpSpPr>
              <a:grpSpLocks/>
            </p:cNvGrpSpPr>
            <p:nvPr/>
          </p:nvGrpSpPr>
          <p:grpSpPr bwMode="auto">
            <a:xfrm>
              <a:off x="1169" y="1344"/>
              <a:ext cx="3901" cy="227"/>
              <a:chOff x="1169" y="1344"/>
              <a:chExt cx="3901" cy="227"/>
            </a:xfrm>
          </p:grpSpPr>
          <p:sp>
            <p:nvSpPr>
              <p:cNvPr id="40" name="Rectangle 20"/>
              <p:cNvSpPr>
                <a:spLocks noChangeArrowheads="1"/>
              </p:cNvSpPr>
              <p:nvPr/>
            </p:nvSpPr>
            <p:spPr bwMode="gray">
              <a:xfrm>
                <a:off x="1215" y="1344"/>
                <a:ext cx="3855" cy="181"/>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gn="l" fontAlgn="base">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４．海外への情報発信</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41"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grpSp>
      <p:grpSp>
        <p:nvGrpSpPr>
          <p:cNvPr id="42" name="Group 16"/>
          <p:cNvGrpSpPr>
            <a:grpSpLocks/>
          </p:cNvGrpSpPr>
          <p:nvPr/>
        </p:nvGrpSpPr>
        <p:grpSpPr bwMode="auto">
          <a:xfrm>
            <a:off x="677315" y="4807439"/>
            <a:ext cx="7956624" cy="795338"/>
            <a:chOff x="1169" y="1344"/>
            <a:chExt cx="3901" cy="501"/>
          </a:xfrm>
        </p:grpSpPr>
        <p:sp>
          <p:nvSpPr>
            <p:cNvPr id="43" name="Rectangle 17"/>
            <p:cNvSpPr>
              <a:spLocks noChangeArrowheads="1"/>
            </p:cNvSpPr>
            <p:nvPr/>
          </p:nvSpPr>
          <p:spPr bwMode="gray">
            <a:xfrm>
              <a:off x="1215" y="1550"/>
              <a:ext cx="3855" cy="295"/>
            </a:xfrm>
            <a:prstGeom prst="rect">
              <a:avLst/>
            </a:prstGeom>
            <a:solidFill>
              <a:schemeClr val="tx2">
                <a:lumMod val="20000"/>
                <a:lumOff val="80000"/>
              </a:scheme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algn="just" fontAlgn="base">
                <a:lnSpc>
                  <a:spcPct val="110000"/>
                </a:lnSpc>
                <a:buClr>
                  <a:schemeClr val="accent2"/>
                </a:buClr>
              </a:pPr>
              <a:endParaRPr lang="ja-JP" altLang="ja-JP"/>
            </a:p>
          </p:txBody>
        </p:sp>
        <p:sp>
          <p:nvSpPr>
            <p:cNvPr id="44" name="Rectangle 18"/>
            <p:cNvSpPr>
              <a:spLocks noChangeArrowheads="1"/>
            </p:cNvSpPr>
            <p:nvPr/>
          </p:nvSpPr>
          <p:spPr bwMode="gray">
            <a:xfrm>
              <a:off x="1259" y="1605"/>
              <a:ext cx="3763" cy="184"/>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marL="285750" indent="-285750" fontAlgn="base">
                <a:lnSpc>
                  <a:spcPct val="110000"/>
                </a:lnSpc>
                <a:buClr>
                  <a:schemeClr val="accent2"/>
                </a:buClr>
                <a:buFont typeface="Wingdings" panose="05000000000000000000" pitchFamily="2" charset="2"/>
                <a:buChar char="Ø"/>
              </a:pPr>
              <a:r>
                <a:rPr lang="ja-JP" altLang="en-US" sz="1400" dirty="0" smtClean="0"/>
                <a:t>利活用ニーズ</a:t>
              </a:r>
              <a:r>
                <a:rPr lang="ja-JP" altLang="en-US" sz="1400" dirty="0"/>
                <a:t>の把握や</a:t>
              </a:r>
              <a:r>
                <a:rPr lang="ja-JP" altLang="en-US" sz="1400" dirty="0" smtClean="0"/>
                <a:t>ビジネスモデルの検討</a:t>
              </a:r>
              <a:endParaRPr lang="en-US" altLang="ja-JP" sz="1400" dirty="0" smtClean="0"/>
            </a:p>
          </p:txBody>
        </p:sp>
        <p:grpSp>
          <p:nvGrpSpPr>
            <p:cNvPr id="45" name="Group 19"/>
            <p:cNvGrpSpPr>
              <a:grpSpLocks/>
            </p:cNvGrpSpPr>
            <p:nvPr/>
          </p:nvGrpSpPr>
          <p:grpSpPr bwMode="auto">
            <a:xfrm>
              <a:off x="1169" y="1344"/>
              <a:ext cx="3901" cy="227"/>
              <a:chOff x="1169" y="1344"/>
              <a:chExt cx="3901" cy="227"/>
            </a:xfrm>
          </p:grpSpPr>
          <p:sp>
            <p:nvSpPr>
              <p:cNvPr id="46" name="Rectangle 20"/>
              <p:cNvSpPr>
                <a:spLocks noChangeArrowheads="1"/>
              </p:cNvSpPr>
              <p:nvPr/>
            </p:nvSpPr>
            <p:spPr bwMode="gray">
              <a:xfrm>
                <a:off x="1215" y="1344"/>
                <a:ext cx="3855" cy="181"/>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gn="l" fontAlgn="base">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５</a:t>
                </a:r>
                <a:r>
                  <a:rPr lang="ja-JP" altLang="en-US" sz="1600" b="1" dirty="0" smtClean="0">
                    <a:solidFill>
                      <a:schemeClr val="bg1"/>
                    </a:solidFill>
                    <a:latin typeface="HGｺﾞｼｯｸE" panose="020B0909000000000000" pitchFamily="49" charset="-128"/>
                    <a:ea typeface="HGｺﾞｼｯｸE" panose="020B0909000000000000" pitchFamily="49" charset="-128"/>
                  </a:rPr>
                  <a:t>．ビジネスモデルに関する検討</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47"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grpSp>
      <p:grpSp>
        <p:nvGrpSpPr>
          <p:cNvPr id="48" name="Group 16"/>
          <p:cNvGrpSpPr>
            <a:grpSpLocks/>
          </p:cNvGrpSpPr>
          <p:nvPr/>
        </p:nvGrpSpPr>
        <p:grpSpPr bwMode="auto">
          <a:xfrm>
            <a:off x="634483" y="2948291"/>
            <a:ext cx="7956624" cy="711201"/>
            <a:chOff x="1169" y="1344"/>
            <a:chExt cx="3901" cy="448"/>
          </a:xfrm>
        </p:grpSpPr>
        <p:sp>
          <p:nvSpPr>
            <p:cNvPr id="49" name="Rectangle 17"/>
            <p:cNvSpPr>
              <a:spLocks noChangeArrowheads="1"/>
            </p:cNvSpPr>
            <p:nvPr/>
          </p:nvSpPr>
          <p:spPr bwMode="gray">
            <a:xfrm>
              <a:off x="1215" y="1543"/>
              <a:ext cx="3855" cy="249"/>
            </a:xfrm>
            <a:prstGeom prst="rect">
              <a:avLst/>
            </a:prstGeom>
            <a:solidFill>
              <a:schemeClr val="tx2">
                <a:lumMod val="20000"/>
                <a:lumOff val="80000"/>
              </a:scheme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algn="just" fontAlgn="base">
                <a:lnSpc>
                  <a:spcPct val="110000"/>
                </a:lnSpc>
                <a:buClr>
                  <a:schemeClr val="accent2"/>
                </a:buClr>
              </a:pPr>
              <a:endParaRPr lang="ja-JP" altLang="ja-JP"/>
            </a:p>
          </p:txBody>
        </p:sp>
        <p:sp>
          <p:nvSpPr>
            <p:cNvPr id="50" name="Rectangle 18"/>
            <p:cNvSpPr>
              <a:spLocks noChangeArrowheads="1"/>
            </p:cNvSpPr>
            <p:nvPr/>
          </p:nvSpPr>
          <p:spPr bwMode="gray">
            <a:xfrm>
              <a:off x="1259" y="1599"/>
              <a:ext cx="3763" cy="153"/>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marL="285750" indent="-285750" fontAlgn="base">
                <a:lnSpc>
                  <a:spcPct val="110000"/>
                </a:lnSpc>
                <a:buClr>
                  <a:schemeClr val="accent2"/>
                </a:buClr>
                <a:buFont typeface="Wingdings" panose="05000000000000000000" pitchFamily="2" charset="2"/>
                <a:buChar char="Ø"/>
              </a:pPr>
              <a:r>
                <a:rPr lang="ja-JP" altLang="en-US" sz="1400" dirty="0" smtClean="0"/>
                <a:t>オープンデータシンポジウムの開催</a:t>
              </a:r>
              <a:endParaRPr lang="en-US" altLang="ja-JP" sz="1400" dirty="0"/>
            </a:p>
          </p:txBody>
        </p:sp>
        <p:grpSp>
          <p:nvGrpSpPr>
            <p:cNvPr id="51" name="Group 19"/>
            <p:cNvGrpSpPr>
              <a:grpSpLocks/>
            </p:cNvGrpSpPr>
            <p:nvPr/>
          </p:nvGrpSpPr>
          <p:grpSpPr bwMode="auto">
            <a:xfrm>
              <a:off x="1169" y="1344"/>
              <a:ext cx="3901" cy="227"/>
              <a:chOff x="1169" y="1344"/>
              <a:chExt cx="3901" cy="227"/>
            </a:xfrm>
          </p:grpSpPr>
          <p:sp>
            <p:nvSpPr>
              <p:cNvPr id="52" name="Rectangle 20"/>
              <p:cNvSpPr>
                <a:spLocks noChangeArrowheads="1"/>
              </p:cNvSpPr>
              <p:nvPr/>
            </p:nvSpPr>
            <p:spPr bwMode="gray">
              <a:xfrm>
                <a:off x="1215" y="1344"/>
                <a:ext cx="3855" cy="181"/>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gn="l" fontAlgn="base">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３．シンポジウムによる情報発信</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53"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grpSp>
      <p:grpSp>
        <p:nvGrpSpPr>
          <p:cNvPr id="58" name="Group 16"/>
          <p:cNvGrpSpPr>
            <a:grpSpLocks/>
          </p:cNvGrpSpPr>
          <p:nvPr/>
        </p:nvGrpSpPr>
        <p:grpSpPr bwMode="auto">
          <a:xfrm>
            <a:off x="677315" y="5691379"/>
            <a:ext cx="7956624" cy="795338"/>
            <a:chOff x="1169" y="1344"/>
            <a:chExt cx="3901" cy="501"/>
          </a:xfrm>
        </p:grpSpPr>
        <p:sp>
          <p:nvSpPr>
            <p:cNvPr id="59" name="Rectangle 17"/>
            <p:cNvSpPr>
              <a:spLocks noChangeArrowheads="1"/>
            </p:cNvSpPr>
            <p:nvPr/>
          </p:nvSpPr>
          <p:spPr bwMode="gray">
            <a:xfrm>
              <a:off x="1215" y="1550"/>
              <a:ext cx="3855" cy="295"/>
            </a:xfrm>
            <a:prstGeom prst="rect">
              <a:avLst/>
            </a:prstGeom>
            <a:solidFill>
              <a:schemeClr val="tx2">
                <a:lumMod val="20000"/>
                <a:lumOff val="80000"/>
              </a:scheme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algn="just" fontAlgn="base">
                <a:lnSpc>
                  <a:spcPct val="110000"/>
                </a:lnSpc>
                <a:buClr>
                  <a:schemeClr val="accent2"/>
                </a:buClr>
              </a:pPr>
              <a:endParaRPr lang="ja-JP" altLang="ja-JP"/>
            </a:p>
          </p:txBody>
        </p:sp>
        <p:sp>
          <p:nvSpPr>
            <p:cNvPr id="60" name="Rectangle 18"/>
            <p:cNvSpPr>
              <a:spLocks noChangeArrowheads="1"/>
            </p:cNvSpPr>
            <p:nvPr/>
          </p:nvSpPr>
          <p:spPr bwMode="gray">
            <a:xfrm>
              <a:off x="1259" y="1605"/>
              <a:ext cx="3763" cy="184"/>
            </a:xfrm>
            <a:prstGeom prst="rect">
              <a:avLst/>
            </a:prstGeom>
            <a:solidFill>
              <a:srgbClr val="FFFF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000" tIns="0" rIns="252000" bIns="25200" anchor="ctr"/>
            <a:lstStyle/>
            <a:p>
              <a:pPr marL="285750" indent="-285750">
                <a:lnSpc>
                  <a:spcPct val="110000"/>
                </a:lnSpc>
                <a:buClr>
                  <a:schemeClr val="accent2"/>
                </a:buClr>
                <a:buFont typeface="Wingdings" panose="05000000000000000000" pitchFamily="2" charset="2"/>
                <a:buChar char="Ø"/>
              </a:pPr>
              <a:r>
                <a:rPr lang="ja-JP" altLang="en-US" sz="1400" dirty="0"/>
                <a:t>自治体分科会・気象データ分科会の設置</a:t>
              </a:r>
              <a:endParaRPr lang="en-US" altLang="ja-JP" sz="1600" dirty="0"/>
            </a:p>
          </p:txBody>
        </p:sp>
        <p:grpSp>
          <p:nvGrpSpPr>
            <p:cNvPr id="61" name="Group 19"/>
            <p:cNvGrpSpPr>
              <a:grpSpLocks/>
            </p:cNvGrpSpPr>
            <p:nvPr/>
          </p:nvGrpSpPr>
          <p:grpSpPr bwMode="auto">
            <a:xfrm>
              <a:off x="1169" y="1344"/>
              <a:ext cx="3901" cy="227"/>
              <a:chOff x="1169" y="1344"/>
              <a:chExt cx="3901" cy="227"/>
            </a:xfrm>
          </p:grpSpPr>
          <p:sp>
            <p:nvSpPr>
              <p:cNvPr id="62" name="Rectangle 20"/>
              <p:cNvSpPr>
                <a:spLocks noChangeArrowheads="1"/>
              </p:cNvSpPr>
              <p:nvPr/>
            </p:nvSpPr>
            <p:spPr bwMode="gray">
              <a:xfrm>
                <a:off x="1215" y="1344"/>
                <a:ext cx="3855" cy="181"/>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６．分科会の設置</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63"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grpSp>
    </p:spTree>
    <p:extLst>
      <p:ext uri="{BB962C8B-B14F-4D97-AF65-F5344CB8AC3E}">
        <p14:creationId xmlns:p14="http://schemas.microsoft.com/office/powerpoint/2010/main" val="531097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000" dirty="0">
                <a:latin typeface="+mj-ea"/>
              </a:rPr>
              <a:t>1</a:t>
            </a:r>
            <a:r>
              <a:rPr kumimoji="1" lang="ja-JP" altLang="en-US" sz="2000" dirty="0" err="1" smtClean="0">
                <a:latin typeface="+mj-ea"/>
              </a:rPr>
              <a:t>．</a:t>
            </a:r>
            <a:r>
              <a:rPr kumimoji="1" lang="ja-JP" altLang="en-US" sz="2000" dirty="0" smtClean="0">
                <a:latin typeface="+mj-ea"/>
              </a:rPr>
              <a:t>利活用・普及委員会</a:t>
            </a:r>
            <a:r>
              <a:rPr lang="ja-JP" altLang="en-US" sz="2000" dirty="0">
                <a:latin typeface="+mj-ea"/>
              </a:rPr>
              <a:t>　</a:t>
            </a:r>
            <a:r>
              <a:rPr lang="ja-JP" altLang="en-US" sz="2000" dirty="0" smtClean="0">
                <a:latin typeface="+mj-ea"/>
              </a:rPr>
              <a:t>平成</a:t>
            </a:r>
            <a:r>
              <a:rPr lang="en-US" altLang="ja-JP" sz="2000" dirty="0" smtClean="0">
                <a:latin typeface="+mj-ea"/>
              </a:rPr>
              <a:t>25</a:t>
            </a:r>
            <a:r>
              <a:rPr lang="ja-JP" altLang="en-US" sz="2000" dirty="0" smtClean="0">
                <a:latin typeface="+mj-ea"/>
              </a:rPr>
              <a:t>年度の活動内容（案）</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grpSp>
        <p:nvGrpSpPr>
          <p:cNvPr id="13" name="Group 19"/>
          <p:cNvGrpSpPr>
            <a:grpSpLocks/>
          </p:cNvGrpSpPr>
          <p:nvPr/>
        </p:nvGrpSpPr>
        <p:grpSpPr bwMode="auto">
          <a:xfrm>
            <a:off x="634483" y="759006"/>
            <a:ext cx="7956624" cy="360363"/>
            <a:chOff x="1169" y="1344"/>
            <a:chExt cx="3901" cy="227"/>
          </a:xfrm>
        </p:grpSpPr>
        <p:sp>
          <p:nvSpPr>
            <p:cNvPr id="14"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gn="l" fontAlgn="base">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１．ポータルサイトによる情報発信</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15"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3" name="テキスト ボックス 2"/>
          <p:cNvSpPr txBox="1"/>
          <p:nvPr/>
        </p:nvSpPr>
        <p:spPr>
          <a:xfrm>
            <a:off x="728306" y="1144397"/>
            <a:ext cx="7862801" cy="646331"/>
          </a:xfrm>
          <a:prstGeom prst="rect">
            <a:avLst/>
          </a:prstGeom>
          <a:noFill/>
        </p:spPr>
        <p:txBody>
          <a:bodyPr wrap="square" rtlCol="0">
            <a:spAutoFit/>
          </a:bodyPr>
          <a:lstStyle/>
          <a:p>
            <a:r>
              <a:rPr lang="ja-JP" altLang="en-US" sz="1400" dirty="0" smtClean="0"/>
              <a:t>コンソーシアム</a:t>
            </a:r>
            <a:r>
              <a:rPr kumimoji="1" lang="ja-JP" altLang="en-US" sz="1400" dirty="0" smtClean="0"/>
              <a:t>サイトを</a:t>
            </a:r>
            <a:r>
              <a:rPr lang="ja-JP" altLang="en-US" sz="1400" dirty="0"/>
              <a:t>用いて、オープンデータに関する継続的な情報発信を行う。今年度は特に海外への情報</a:t>
            </a:r>
            <a:r>
              <a:rPr lang="ja-JP" altLang="en-US" sz="1400" dirty="0" smtClean="0"/>
              <a:t>発信、会員向けのページの充実に</a:t>
            </a:r>
            <a:r>
              <a:rPr lang="ja-JP" altLang="en-US" sz="1400" dirty="0"/>
              <a:t>力を入れる</a:t>
            </a:r>
            <a:r>
              <a:rPr lang="ja-JP" altLang="en-US" sz="1400" dirty="0" smtClean="0"/>
              <a:t>。</a:t>
            </a:r>
            <a:endParaRPr lang="en-US" altLang="ja-JP" sz="1400" dirty="0" smtClean="0"/>
          </a:p>
          <a:p>
            <a:endParaRPr lang="en-US" altLang="ja-JP" sz="800" dirty="0" smtClean="0"/>
          </a:p>
        </p:txBody>
      </p:sp>
      <p:graphicFrame>
        <p:nvGraphicFramePr>
          <p:cNvPr id="5" name="表 4"/>
          <p:cNvGraphicFramePr>
            <a:graphicFrameLocks noGrp="1"/>
          </p:cNvGraphicFramePr>
          <p:nvPr>
            <p:extLst>
              <p:ext uri="{D42A27DB-BD31-4B8C-83A1-F6EECF244321}">
                <p14:modId xmlns:p14="http://schemas.microsoft.com/office/powerpoint/2010/main" val="2207986660"/>
              </p:ext>
            </p:extLst>
          </p:nvPr>
        </p:nvGraphicFramePr>
        <p:xfrm>
          <a:off x="1526642" y="1676565"/>
          <a:ext cx="6096000" cy="1097280"/>
        </p:xfrm>
        <a:graphic>
          <a:graphicData uri="http://schemas.openxmlformats.org/drawingml/2006/table">
            <a:tbl>
              <a:tblPr firstRow="1" bandRow="1">
                <a:tableStyleId>{69CF1AB2-1976-4502-BF36-3FF5EA218861}</a:tableStyleId>
              </a:tblPr>
              <a:tblGrid>
                <a:gridCol w="3048000"/>
                <a:gridCol w="3048000"/>
              </a:tblGrid>
              <a:tr h="213476">
                <a:tc>
                  <a:txBody>
                    <a:bodyPr/>
                    <a:lstStyle/>
                    <a:p>
                      <a:pPr algn="ctr"/>
                      <a:r>
                        <a:rPr kumimoji="1" lang="ja-JP" altLang="en-US" sz="1200" dirty="0" smtClean="0"/>
                        <a:t>英語版</a:t>
                      </a:r>
                      <a:endParaRPr kumimoji="1" lang="ja-JP" altLang="en-US" sz="1200" dirty="0">
                        <a:solidFill>
                          <a:schemeClr val="tx1"/>
                        </a:solidFill>
                      </a:endParaRPr>
                    </a:p>
                  </a:txBody>
                  <a:tcPr/>
                </a:tc>
                <a:tc>
                  <a:txBody>
                    <a:bodyPr/>
                    <a:lstStyle/>
                    <a:p>
                      <a:pPr algn="ctr"/>
                      <a:r>
                        <a:rPr kumimoji="1" lang="ja-JP" altLang="en-US" sz="1200" dirty="0" smtClean="0"/>
                        <a:t>会員向けページ</a:t>
                      </a:r>
                      <a:endParaRPr kumimoji="1" lang="ja-JP" altLang="en-US" sz="1200" dirty="0">
                        <a:solidFill>
                          <a:schemeClr val="tx1"/>
                        </a:solidFill>
                      </a:endParaRPr>
                    </a:p>
                  </a:txBody>
                  <a:tcPr/>
                </a:tc>
              </a:tr>
              <a:tr h="661775">
                <a:tc>
                  <a:txBody>
                    <a:bodyPr/>
                    <a:lstStyle/>
                    <a:p>
                      <a:pPr marL="285750" indent="-285750">
                        <a:buFont typeface="Wingdings" panose="05000000000000000000" pitchFamily="2" charset="2"/>
                        <a:buChar char="Ø"/>
                      </a:pPr>
                      <a:r>
                        <a:rPr kumimoji="1" lang="ja-JP" altLang="en-US" sz="1200" dirty="0" smtClean="0"/>
                        <a:t>コンソーシアムの概要</a:t>
                      </a:r>
                      <a:endParaRPr kumimoji="1" lang="en-US" altLang="ja-JP" sz="1200" dirty="0" smtClean="0"/>
                    </a:p>
                    <a:p>
                      <a:pPr marL="285750" indent="-285750">
                        <a:buFont typeface="Wingdings" panose="05000000000000000000" pitchFamily="2" charset="2"/>
                        <a:buChar char="Ø"/>
                      </a:pPr>
                      <a:r>
                        <a:rPr kumimoji="1" lang="ja-JP" altLang="en-US" sz="1200" dirty="0" smtClean="0"/>
                        <a:t>各委員会の概要と活動成果</a:t>
                      </a:r>
                      <a:endParaRPr kumimoji="1" lang="en-US" altLang="ja-JP" sz="1200" dirty="0" smtClean="0"/>
                    </a:p>
                    <a:p>
                      <a:pPr marL="285750" indent="-285750">
                        <a:buFont typeface="Wingdings" panose="05000000000000000000" pitchFamily="2" charset="2"/>
                        <a:buChar char="Ø"/>
                      </a:pPr>
                      <a:r>
                        <a:rPr kumimoji="1" lang="ja-JP" altLang="en-US" sz="1200" dirty="0" smtClean="0"/>
                        <a:t>イベント情報</a:t>
                      </a:r>
                      <a:endParaRPr kumimoji="1" lang="en-US" altLang="ja-JP" sz="1200" dirty="0" smtClean="0"/>
                    </a:p>
                    <a:p>
                      <a:pPr marL="285750" indent="-285750">
                        <a:buFont typeface="Wingdings" panose="05000000000000000000" pitchFamily="2" charset="2"/>
                        <a:buChar char="Ø"/>
                      </a:pPr>
                      <a:r>
                        <a:rPr kumimoji="1" lang="ja-JP" altLang="en-US" sz="1200" dirty="0" smtClean="0"/>
                        <a:t>関連団体の紹介</a:t>
                      </a:r>
                      <a:endParaRPr kumimoji="1" lang="ja-JP" altLang="en-US" sz="1200" dirty="0"/>
                    </a:p>
                  </a:txBody>
                  <a:tcPr>
                    <a:solidFill>
                      <a:schemeClr val="bg1"/>
                    </a:solidFill>
                  </a:tcPr>
                </a:tc>
                <a:tc>
                  <a:txBody>
                    <a:bodyPr/>
                    <a:lstStyle/>
                    <a:p>
                      <a:pPr marL="285750" indent="-285750">
                        <a:buFont typeface="Wingdings" panose="05000000000000000000" pitchFamily="2" charset="2"/>
                        <a:buChar char="Ø"/>
                      </a:pPr>
                      <a:r>
                        <a:rPr kumimoji="1" lang="ja-JP" altLang="en-US" sz="1200" dirty="0" smtClean="0"/>
                        <a:t>委員会の事前資料配布</a:t>
                      </a:r>
                      <a:endParaRPr kumimoji="1" lang="en-US" altLang="ja-JP" sz="1200" dirty="0" smtClean="0"/>
                    </a:p>
                    <a:p>
                      <a:pPr marL="285750" indent="-285750">
                        <a:buFont typeface="Wingdings" panose="05000000000000000000" pitchFamily="2" charset="2"/>
                        <a:buChar char="Ø"/>
                      </a:pPr>
                      <a:r>
                        <a:rPr kumimoji="1" lang="ja-JP" altLang="en-US" sz="1200" dirty="0" smtClean="0"/>
                        <a:t>会員向けアンケート調査</a:t>
                      </a:r>
                      <a:endParaRPr kumimoji="1" lang="en-US" altLang="ja-JP" sz="1200" dirty="0" smtClean="0"/>
                    </a:p>
                    <a:p>
                      <a:pPr marL="285750" indent="-285750">
                        <a:buFont typeface="Wingdings" panose="05000000000000000000" pitchFamily="2" charset="2"/>
                        <a:buChar char="Ø"/>
                      </a:pPr>
                      <a:r>
                        <a:rPr kumimoji="1" lang="ja-JP" altLang="en-US" sz="1200" dirty="0" smtClean="0"/>
                        <a:t>ウェブ上での出欠管理</a:t>
                      </a:r>
                      <a:endParaRPr kumimoji="1" lang="ja-JP" altLang="en-US" sz="1200" dirty="0"/>
                    </a:p>
                  </a:txBody>
                  <a:tcPr>
                    <a:solidFill>
                      <a:schemeClr val="bg1"/>
                    </a:solidFill>
                  </a:tcPr>
                </a:tc>
              </a:tr>
            </a:tbl>
          </a:graphicData>
        </a:graphic>
      </p:graphicFrame>
      <p:grpSp>
        <p:nvGrpSpPr>
          <p:cNvPr id="54" name="Group 19"/>
          <p:cNvGrpSpPr>
            <a:grpSpLocks/>
          </p:cNvGrpSpPr>
          <p:nvPr/>
        </p:nvGrpSpPr>
        <p:grpSpPr bwMode="auto">
          <a:xfrm>
            <a:off x="634483" y="2846504"/>
            <a:ext cx="7956624" cy="360363"/>
            <a:chOff x="1169" y="1344"/>
            <a:chExt cx="3901" cy="227"/>
          </a:xfrm>
        </p:grpSpPr>
        <p:sp>
          <p:nvSpPr>
            <p:cNvPr id="55"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２．オープンデータに関するコンテストの開催</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56"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57" name="テキスト ボックス 56"/>
          <p:cNvSpPr txBox="1"/>
          <p:nvPr/>
        </p:nvSpPr>
        <p:spPr>
          <a:xfrm>
            <a:off x="728304" y="3295693"/>
            <a:ext cx="8308191" cy="3362459"/>
          </a:xfrm>
          <a:prstGeom prst="rect">
            <a:avLst/>
          </a:prstGeom>
          <a:noFill/>
        </p:spPr>
        <p:txBody>
          <a:bodyPr wrap="square" rtlCol="0">
            <a:spAutoFit/>
          </a:bodyPr>
          <a:lstStyle/>
          <a:p>
            <a:pPr>
              <a:lnSpc>
                <a:spcPts val="1500"/>
              </a:lnSpc>
            </a:pPr>
            <a:r>
              <a:rPr lang="ja-JP" altLang="en-US" sz="1400" u="sng" dirty="0" smtClean="0"/>
              <a:t>（１）アイデアソン・コンテストの開催</a:t>
            </a:r>
            <a:endParaRPr lang="en-US" altLang="ja-JP" sz="1400" u="sng" dirty="0" smtClean="0"/>
          </a:p>
          <a:p>
            <a:pPr>
              <a:lnSpc>
                <a:spcPts val="1500"/>
              </a:lnSpc>
            </a:pPr>
            <a:r>
              <a:rPr lang="ja-JP" altLang="en-US" sz="1400" dirty="0"/>
              <a:t>　</a:t>
            </a:r>
            <a:r>
              <a:rPr lang="ja-JP" altLang="en-US" sz="1400" dirty="0" smtClean="0"/>
              <a:t>　国が保有するオープンデータの活用を目的としたアイデアソン、コンテストを開催する</a:t>
            </a:r>
            <a:endParaRPr lang="en-US" altLang="ja-JP" sz="1400" dirty="0" smtClean="0"/>
          </a:p>
          <a:p>
            <a:pPr marL="285750" indent="76200">
              <a:lnSpc>
                <a:spcPts val="1500"/>
              </a:lnSpc>
              <a:buFont typeface="Wingdings" panose="05000000000000000000" pitchFamily="2" charset="2"/>
              <a:buChar char="Ø"/>
            </a:pPr>
            <a:r>
              <a:rPr lang="ja-JP" altLang="en-US" sz="1400" dirty="0" smtClean="0"/>
              <a:t>開催</a:t>
            </a:r>
            <a:r>
              <a:rPr lang="ja-JP" altLang="en-US" sz="1400" dirty="0"/>
              <a:t>テーマ例：　地域の課題と解決に必要なデータを結びつける「課題解決型アイデアソン</a:t>
            </a:r>
            <a:r>
              <a:rPr lang="ja-JP" altLang="en-US" sz="1400" dirty="0" smtClean="0"/>
              <a:t>」</a:t>
            </a:r>
            <a:endParaRPr lang="en-US" altLang="ja-JP" sz="1400" dirty="0" smtClean="0"/>
          </a:p>
          <a:p>
            <a:pPr marL="1701800" indent="-1416050">
              <a:lnSpc>
                <a:spcPts val="1500"/>
              </a:lnSpc>
            </a:pPr>
            <a:r>
              <a:rPr lang="ja-JP" altLang="en-US" sz="1400" dirty="0" smtClean="0"/>
              <a:t>　　　　　　　　　　</a:t>
            </a:r>
            <a:r>
              <a:rPr lang="ja-JP" altLang="en-US" sz="1100" dirty="0" smtClean="0"/>
              <a:t>　</a:t>
            </a:r>
            <a:r>
              <a:rPr lang="en-US" altLang="ja-JP" sz="1100" dirty="0" smtClean="0"/>
              <a:t>※</a:t>
            </a:r>
            <a:r>
              <a:rPr lang="ja-JP" altLang="en-US" sz="1100" dirty="0" smtClean="0"/>
              <a:t>次</a:t>
            </a:r>
            <a:r>
              <a:rPr lang="ja-JP" altLang="en-US" sz="1100" dirty="0"/>
              <a:t>世代統計利用システム（統計</a:t>
            </a:r>
            <a:r>
              <a:rPr lang="en-US" altLang="ja-JP" sz="1100" dirty="0"/>
              <a:t>API</a:t>
            </a:r>
            <a:r>
              <a:rPr lang="ja-JP" altLang="en-US" sz="1100" dirty="0"/>
              <a:t>）において提供されている総務省統計局所管の</a:t>
            </a:r>
            <a:r>
              <a:rPr lang="ja-JP" altLang="en-US" sz="1100" dirty="0" smtClean="0"/>
              <a:t>統計、情報通信白書、情報通信関係の統計データ等のデータを提供</a:t>
            </a:r>
            <a:endParaRPr lang="en-US" altLang="ja-JP" sz="1100" dirty="0"/>
          </a:p>
          <a:p>
            <a:pPr marL="285750" indent="76200">
              <a:lnSpc>
                <a:spcPts val="1500"/>
              </a:lnSpc>
              <a:buFont typeface="Wingdings" panose="05000000000000000000" pitchFamily="2" charset="2"/>
              <a:buChar char="Ø"/>
            </a:pPr>
            <a:r>
              <a:rPr lang="ja-JP" altLang="en-US" sz="1400" dirty="0" smtClean="0"/>
              <a:t>開催方法：　主催：経済産業省・総務省</a:t>
            </a:r>
            <a:endParaRPr lang="en-US" altLang="ja-JP" sz="1400" dirty="0" smtClean="0"/>
          </a:p>
          <a:p>
            <a:pPr marL="1797050" indent="-1511300">
              <a:lnSpc>
                <a:spcPts val="1500"/>
              </a:lnSpc>
            </a:pPr>
            <a:r>
              <a:rPr lang="ja-JP" altLang="en-US" sz="1400" dirty="0" smtClean="0"/>
              <a:t>　　　　　　　　　共催</a:t>
            </a:r>
            <a:r>
              <a:rPr lang="ja-JP" altLang="en-US" sz="1400" dirty="0"/>
              <a:t>：社会基盤情報流通推進協議会（</a:t>
            </a:r>
            <a:r>
              <a:rPr lang="en-US" altLang="ja-JP" sz="1400" dirty="0"/>
              <a:t>AIGID</a:t>
            </a:r>
            <a:r>
              <a:rPr lang="ja-JP" altLang="en-US" sz="1400" dirty="0"/>
              <a:t>）、</a:t>
            </a:r>
            <a:r>
              <a:rPr lang="en-US" altLang="ja-JP" sz="1400" dirty="0"/>
              <a:t>LOD</a:t>
            </a:r>
            <a:r>
              <a:rPr lang="ja-JP" altLang="en-US" sz="1400" dirty="0"/>
              <a:t>チャレンジ実行</a:t>
            </a:r>
            <a:r>
              <a:rPr lang="ja-JP" altLang="en-US" sz="1400" dirty="0" smtClean="0"/>
              <a:t>委員</a:t>
            </a:r>
            <a:endParaRPr lang="en-US" altLang="ja-JP" sz="1400" dirty="0" smtClean="0"/>
          </a:p>
          <a:p>
            <a:pPr marL="1797050" indent="-1511300">
              <a:lnSpc>
                <a:spcPts val="1500"/>
              </a:lnSpc>
            </a:pPr>
            <a:r>
              <a:rPr lang="ja-JP" altLang="en-US" sz="1400" dirty="0"/>
              <a:t>　</a:t>
            </a:r>
            <a:r>
              <a:rPr lang="ja-JP" altLang="en-US" sz="1400" dirty="0" smtClean="0"/>
              <a:t>　　　　　　　　</a:t>
            </a:r>
            <a:r>
              <a:rPr lang="ja-JP" altLang="en-US" sz="1400" dirty="0"/>
              <a:t>事務局：オープンデータ流通推進</a:t>
            </a:r>
            <a:r>
              <a:rPr lang="ja-JP" altLang="en-US" sz="1400" dirty="0" smtClean="0"/>
              <a:t>コンソーシアム、</a:t>
            </a:r>
            <a:r>
              <a:rPr lang="zh-TW" altLang="en-US" sz="1400" dirty="0" smtClean="0"/>
              <a:t>一般</a:t>
            </a:r>
            <a:r>
              <a:rPr lang="zh-TW" altLang="en-US" sz="1400" dirty="0"/>
              <a:t>財団法人日本情報経済</a:t>
            </a:r>
            <a:r>
              <a:rPr lang="zh-TW" altLang="en-US" sz="1400" dirty="0" smtClean="0"/>
              <a:t>社会推進</a:t>
            </a:r>
            <a:r>
              <a:rPr lang="zh-TW" altLang="en-US" sz="1400" dirty="0"/>
              <a:t>協会（</a:t>
            </a:r>
            <a:r>
              <a:rPr lang="en-US" altLang="zh-TW" sz="1400" dirty="0"/>
              <a:t>JIPDEC</a:t>
            </a:r>
            <a:r>
              <a:rPr lang="zh-TW" altLang="en-US" sz="1400" dirty="0" smtClean="0"/>
              <a:t>）</a:t>
            </a:r>
            <a:endParaRPr lang="en-US" altLang="ja-JP" sz="1400" dirty="0" smtClean="0"/>
          </a:p>
          <a:p>
            <a:pPr marL="285750" indent="76200">
              <a:lnSpc>
                <a:spcPts val="1500"/>
              </a:lnSpc>
              <a:buFont typeface="Wingdings" panose="05000000000000000000" pitchFamily="2" charset="2"/>
              <a:buChar char="Ø"/>
            </a:pPr>
            <a:r>
              <a:rPr lang="ja-JP" altLang="en-US" sz="1400" dirty="0" smtClean="0"/>
              <a:t>参考</a:t>
            </a:r>
            <a:r>
              <a:rPr lang="en-US" altLang="ja-JP" sz="1400" dirty="0" smtClean="0"/>
              <a:t>URL</a:t>
            </a:r>
            <a:r>
              <a:rPr lang="ja-JP" altLang="en-US" sz="1400" dirty="0"/>
              <a:t>：オープンデータ・アイデアソン</a:t>
            </a:r>
            <a:r>
              <a:rPr lang="ja-JP" altLang="en-US" sz="1400" dirty="0" smtClean="0"/>
              <a:t>事務局　</a:t>
            </a:r>
            <a:r>
              <a:rPr lang="en-US" altLang="ja-JP" sz="1400" dirty="0"/>
              <a:t>http://opendata-contest.jp</a:t>
            </a:r>
            <a:r>
              <a:rPr lang="en-US" altLang="ja-JP" sz="1400" dirty="0" smtClean="0"/>
              <a:t>/</a:t>
            </a:r>
            <a:endParaRPr lang="en-US" altLang="ja-JP" sz="300" dirty="0"/>
          </a:p>
          <a:p>
            <a:pPr>
              <a:lnSpc>
                <a:spcPts val="1500"/>
              </a:lnSpc>
            </a:pPr>
            <a:r>
              <a:rPr lang="ja-JP" altLang="en-US" sz="1400" dirty="0" smtClean="0"/>
              <a:t>　　　  </a:t>
            </a:r>
            <a:r>
              <a:rPr lang="en-US" altLang="ja-JP" sz="1400" dirty="0" smtClean="0"/>
              <a:t>※</a:t>
            </a:r>
            <a:r>
              <a:rPr lang="ja-JP" altLang="en-US" sz="1400" dirty="0"/>
              <a:t>別途、総務省の実証実験における一般公募によるアプリケーション開発との連携も検討中。</a:t>
            </a:r>
          </a:p>
          <a:p>
            <a:pPr>
              <a:lnSpc>
                <a:spcPts val="1500"/>
              </a:lnSpc>
            </a:pPr>
            <a:endParaRPr lang="en-US" altLang="ja-JP" sz="1400" u="sng" dirty="0" smtClean="0"/>
          </a:p>
          <a:p>
            <a:pPr>
              <a:lnSpc>
                <a:spcPts val="1500"/>
              </a:lnSpc>
            </a:pPr>
            <a:r>
              <a:rPr lang="ja-JP" altLang="en-US" sz="1400" u="sng" dirty="0" smtClean="0"/>
              <a:t>（</a:t>
            </a:r>
            <a:r>
              <a:rPr lang="ja-JP" altLang="en-US" sz="1400" u="sng" dirty="0"/>
              <a:t>２</a:t>
            </a:r>
            <a:r>
              <a:rPr lang="ja-JP" altLang="en-US" sz="1400" u="sng" dirty="0" smtClean="0"/>
              <a:t>）勝手表彰の開催</a:t>
            </a:r>
            <a:endParaRPr lang="en-US" altLang="ja-JP" sz="1400" u="sng" dirty="0" smtClean="0"/>
          </a:p>
          <a:p>
            <a:pPr>
              <a:lnSpc>
                <a:spcPts val="1500"/>
              </a:lnSpc>
            </a:pPr>
            <a:r>
              <a:rPr lang="ja-JP" altLang="en-US" sz="1400" dirty="0"/>
              <a:t>　</a:t>
            </a:r>
            <a:r>
              <a:rPr lang="ja-JP" altLang="en-US" sz="1400" dirty="0" smtClean="0"/>
              <a:t>　データ</a:t>
            </a:r>
            <a:r>
              <a:rPr lang="ja-JP" altLang="en-US" sz="1400" dirty="0"/>
              <a:t>公開者とデータ活用者をセットで表彰するなど、公開と活用がオープンデータ推進の車の両輪であることを印象付けるような工夫を</a:t>
            </a:r>
            <a:r>
              <a:rPr lang="ja-JP" altLang="en-US" sz="1400" dirty="0" smtClean="0"/>
              <a:t>盛り込んだ表彰式を実施する</a:t>
            </a:r>
            <a:endParaRPr lang="en-US" altLang="ja-JP" sz="1400" dirty="0" smtClean="0"/>
          </a:p>
          <a:p>
            <a:pPr marL="285750" indent="76200">
              <a:lnSpc>
                <a:spcPts val="1500"/>
              </a:lnSpc>
              <a:buFont typeface="Wingdings" panose="05000000000000000000" pitchFamily="2" charset="2"/>
              <a:buChar char="Ø"/>
            </a:pPr>
            <a:r>
              <a:rPr lang="ja-JP" altLang="en-US" sz="1400" dirty="0" smtClean="0"/>
              <a:t>最優秀賞、優秀賞（利活用・普及委員会委員による審査）</a:t>
            </a:r>
            <a:endParaRPr lang="en-US" altLang="ja-JP" sz="1400" dirty="0"/>
          </a:p>
          <a:p>
            <a:pPr marL="285750" indent="76200">
              <a:lnSpc>
                <a:spcPts val="1500"/>
              </a:lnSpc>
              <a:buFont typeface="Wingdings" panose="05000000000000000000" pitchFamily="2" charset="2"/>
              <a:buChar char="Ø"/>
            </a:pPr>
            <a:r>
              <a:rPr lang="ja-JP" altLang="ja-JP" sz="1400" dirty="0" smtClean="0"/>
              <a:t>スポンサー</a:t>
            </a:r>
            <a:r>
              <a:rPr lang="ja-JP" altLang="ja-JP" sz="1400" dirty="0"/>
              <a:t>冠</a:t>
            </a:r>
            <a:r>
              <a:rPr lang="ja-JP" altLang="ja-JP" sz="1400" dirty="0" smtClean="0"/>
              <a:t>賞</a:t>
            </a:r>
            <a:r>
              <a:rPr lang="ja-JP" altLang="en-US" sz="1400" dirty="0"/>
              <a:t>（コンソーシアム会員の中からスポンサーを</a:t>
            </a:r>
            <a:r>
              <a:rPr lang="ja-JP" altLang="en-US" sz="1400" dirty="0" smtClean="0"/>
              <a:t>募り、審査）</a:t>
            </a:r>
            <a:endParaRPr lang="en-US" altLang="ja-JP" sz="1400" dirty="0" smtClean="0"/>
          </a:p>
        </p:txBody>
      </p:sp>
    </p:spTree>
    <p:extLst>
      <p:ext uri="{BB962C8B-B14F-4D97-AF65-F5344CB8AC3E}">
        <p14:creationId xmlns:p14="http://schemas.microsoft.com/office/powerpoint/2010/main" val="1118796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000" dirty="0">
                <a:latin typeface="+mj-ea"/>
              </a:rPr>
              <a:t>1</a:t>
            </a:r>
            <a:r>
              <a:rPr kumimoji="1" lang="ja-JP" altLang="en-US" sz="2000" dirty="0" err="1" smtClean="0">
                <a:latin typeface="+mj-ea"/>
              </a:rPr>
              <a:t>．</a:t>
            </a:r>
            <a:r>
              <a:rPr kumimoji="1" lang="ja-JP" altLang="en-US" sz="2000" dirty="0" smtClean="0">
                <a:latin typeface="+mj-ea"/>
              </a:rPr>
              <a:t>利活用・普及委員会</a:t>
            </a:r>
            <a:r>
              <a:rPr lang="ja-JP" altLang="en-US" sz="2000" dirty="0">
                <a:latin typeface="+mj-ea"/>
              </a:rPr>
              <a:t>　</a:t>
            </a:r>
            <a:r>
              <a:rPr lang="ja-JP" altLang="en-US" sz="2000" dirty="0" smtClean="0">
                <a:latin typeface="+mj-ea"/>
              </a:rPr>
              <a:t>平成</a:t>
            </a:r>
            <a:r>
              <a:rPr lang="en-US" altLang="ja-JP" sz="2000" dirty="0" smtClean="0">
                <a:latin typeface="+mj-ea"/>
              </a:rPr>
              <a:t>25</a:t>
            </a:r>
            <a:r>
              <a:rPr lang="ja-JP" altLang="en-US" sz="2000" dirty="0" smtClean="0">
                <a:latin typeface="+mj-ea"/>
              </a:rPr>
              <a:t>年度の活動内容（案）</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grpSp>
        <p:nvGrpSpPr>
          <p:cNvPr id="13" name="Group 19"/>
          <p:cNvGrpSpPr>
            <a:grpSpLocks/>
          </p:cNvGrpSpPr>
          <p:nvPr/>
        </p:nvGrpSpPr>
        <p:grpSpPr bwMode="auto">
          <a:xfrm>
            <a:off x="634483" y="854703"/>
            <a:ext cx="7956624" cy="360363"/>
            <a:chOff x="1169" y="1344"/>
            <a:chExt cx="3901" cy="227"/>
          </a:xfrm>
        </p:grpSpPr>
        <p:sp>
          <p:nvSpPr>
            <p:cNvPr id="14"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３．シンポジウムによる情報発信</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15"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3" name="テキスト ボックス 2"/>
          <p:cNvSpPr txBox="1"/>
          <p:nvPr/>
        </p:nvSpPr>
        <p:spPr>
          <a:xfrm>
            <a:off x="728306" y="1303892"/>
            <a:ext cx="7862801" cy="307777"/>
          </a:xfrm>
          <a:prstGeom prst="rect">
            <a:avLst/>
          </a:prstGeom>
          <a:noFill/>
        </p:spPr>
        <p:txBody>
          <a:bodyPr wrap="square" rtlCol="0">
            <a:spAutoFit/>
          </a:bodyPr>
          <a:lstStyle/>
          <a:p>
            <a:r>
              <a:rPr lang="ja-JP" altLang="en-US" sz="1400" dirty="0" smtClean="0"/>
              <a:t>国民向けに、オープンデータ</a:t>
            </a:r>
            <a:r>
              <a:rPr lang="ja-JP" altLang="en-US" sz="1400" dirty="0"/>
              <a:t>の意義、関連する取組、研究事例等を紹介するシンポジウムを</a:t>
            </a:r>
            <a:r>
              <a:rPr lang="ja-JP" altLang="en-US" sz="1400" dirty="0" smtClean="0"/>
              <a:t>開催します。</a:t>
            </a:r>
            <a:endParaRPr lang="en-US" altLang="ja-JP" sz="1400" dirty="0" smtClean="0"/>
          </a:p>
        </p:txBody>
      </p:sp>
      <p:grpSp>
        <p:nvGrpSpPr>
          <p:cNvPr id="54" name="Group 19"/>
          <p:cNvGrpSpPr>
            <a:grpSpLocks/>
          </p:cNvGrpSpPr>
          <p:nvPr/>
        </p:nvGrpSpPr>
        <p:grpSpPr bwMode="auto">
          <a:xfrm>
            <a:off x="634483" y="3420686"/>
            <a:ext cx="7956624" cy="360363"/>
            <a:chOff x="1169" y="1344"/>
            <a:chExt cx="3901" cy="227"/>
          </a:xfrm>
        </p:grpSpPr>
        <p:sp>
          <p:nvSpPr>
            <p:cNvPr id="55"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４．</a:t>
              </a:r>
              <a:r>
                <a:rPr lang="ja-JP" altLang="en-US" sz="1600" b="1" dirty="0">
                  <a:solidFill>
                    <a:schemeClr val="bg1"/>
                  </a:solidFill>
                  <a:latin typeface="HGｺﾞｼｯｸE" panose="020B0909000000000000" pitchFamily="49" charset="-128"/>
                  <a:ea typeface="HGｺﾞｼｯｸE" panose="020B0909000000000000" pitchFamily="49" charset="-128"/>
                </a:rPr>
                <a:t>海外への情報発信</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56"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57" name="テキスト ボックス 56"/>
          <p:cNvSpPr txBox="1"/>
          <p:nvPr/>
        </p:nvSpPr>
        <p:spPr>
          <a:xfrm>
            <a:off x="728306" y="3869875"/>
            <a:ext cx="7862801" cy="523220"/>
          </a:xfrm>
          <a:prstGeom prst="rect">
            <a:avLst/>
          </a:prstGeom>
          <a:noFill/>
        </p:spPr>
        <p:txBody>
          <a:bodyPr wrap="square" rtlCol="0">
            <a:spAutoFit/>
          </a:bodyPr>
          <a:lstStyle/>
          <a:p>
            <a:r>
              <a:rPr lang="ja-JP" altLang="en-US" sz="1400" dirty="0"/>
              <a:t>国際会議</a:t>
            </a:r>
            <a:r>
              <a:rPr lang="ja-JP" altLang="en-US" sz="1400" dirty="0" smtClean="0"/>
              <a:t>やシンポジウムの場を活用して、日本におけるオープンデータに関する取り組みの情報を海外に発信する。</a:t>
            </a:r>
            <a:endParaRPr lang="en-US" altLang="ja-JP" sz="1400" dirty="0" smtClean="0"/>
          </a:p>
        </p:txBody>
      </p:sp>
      <p:graphicFrame>
        <p:nvGraphicFramePr>
          <p:cNvPr id="7" name="表 6"/>
          <p:cNvGraphicFramePr>
            <a:graphicFrameLocks noGrp="1"/>
          </p:cNvGraphicFramePr>
          <p:nvPr>
            <p:extLst>
              <p:ext uri="{D42A27DB-BD31-4B8C-83A1-F6EECF244321}">
                <p14:modId xmlns:p14="http://schemas.microsoft.com/office/powerpoint/2010/main" val="1688551206"/>
              </p:ext>
            </p:extLst>
          </p:nvPr>
        </p:nvGraphicFramePr>
        <p:xfrm>
          <a:off x="999460" y="1611669"/>
          <a:ext cx="7272670" cy="1645920"/>
        </p:xfrm>
        <a:graphic>
          <a:graphicData uri="http://schemas.openxmlformats.org/drawingml/2006/table">
            <a:tbl>
              <a:tblPr firstCol="1" bandCol="1">
                <a:tableStyleId>{69CF1AB2-1976-4502-BF36-3FF5EA218861}</a:tableStyleId>
              </a:tblPr>
              <a:tblGrid>
                <a:gridCol w="1105787"/>
                <a:gridCol w="6166883"/>
              </a:tblGrid>
              <a:tr h="233361">
                <a:tc>
                  <a:txBody>
                    <a:bodyPr/>
                    <a:lstStyle/>
                    <a:p>
                      <a:r>
                        <a:rPr kumimoji="1" lang="ja-JP" altLang="en-US" sz="1400" dirty="0" smtClean="0"/>
                        <a:t>目的</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オープンデータに関する国内外の最新動向の紹介や、オープンデータに関する関心の喚起</a:t>
                      </a:r>
                      <a:endParaRPr kumimoji="1" lang="ja-JP" altLang="en-US" sz="1400" dirty="0"/>
                    </a:p>
                  </a:txBody>
                  <a:tcPr>
                    <a:solidFill>
                      <a:schemeClr val="bg1"/>
                    </a:solidFill>
                  </a:tcPr>
                </a:tc>
              </a:tr>
              <a:tr h="233361">
                <a:tc>
                  <a:txBody>
                    <a:bodyPr/>
                    <a:lstStyle/>
                    <a:p>
                      <a:r>
                        <a:rPr kumimoji="1" lang="ja-JP" altLang="en-US" sz="1400" dirty="0" smtClean="0"/>
                        <a:t>内容</a:t>
                      </a:r>
                      <a:endParaRPr kumimoji="1" lang="ja-JP" altLang="en-US" sz="1400" dirty="0"/>
                    </a:p>
                  </a:txBody>
                  <a:tcPr/>
                </a:tc>
                <a:tc>
                  <a:txBody>
                    <a:bodyPr/>
                    <a:lstStyle/>
                    <a:p>
                      <a:r>
                        <a:rPr kumimoji="1" lang="ja-JP" altLang="en-US" sz="1400" dirty="0" smtClean="0"/>
                        <a:t>基調講演、オープンデータに関する海外動向の紹介、コンソーシアム各委員会の活動紹介など</a:t>
                      </a:r>
                      <a:endParaRPr kumimoji="1" lang="en-US" altLang="ja-JP" sz="1400" dirty="0" smtClean="0"/>
                    </a:p>
                  </a:txBody>
                  <a:tcPr>
                    <a:solidFill>
                      <a:schemeClr val="bg1"/>
                    </a:solidFill>
                  </a:tcPr>
                </a:tc>
              </a:tr>
              <a:tr h="2333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日時</a:t>
                      </a:r>
                      <a:r>
                        <a:rPr lang="ja-JP" altLang="en-US" sz="1400" dirty="0" smtClean="0"/>
                        <a:t>（予定）</a:t>
                      </a:r>
                      <a:endParaRPr lang="en-US" altLang="ja-JP"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2013</a:t>
                      </a:r>
                      <a:r>
                        <a:rPr lang="ja-JP" altLang="en-US" sz="1400" dirty="0" smtClean="0"/>
                        <a:t>年</a:t>
                      </a:r>
                      <a:r>
                        <a:rPr lang="en-US" altLang="ja-JP" sz="1400" dirty="0" smtClean="0"/>
                        <a:t>12</a:t>
                      </a:r>
                      <a:r>
                        <a:rPr lang="ja-JP" altLang="en-US" sz="1400" dirty="0" smtClean="0"/>
                        <a:t>月</a:t>
                      </a:r>
                      <a:r>
                        <a:rPr lang="en-US" altLang="ja-JP" sz="1400" dirty="0" smtClean="0"/>
                        <a:t>9</a:t>
                      </a:r>
                      <a:r>
                        <a:rPr lang="ja-JP" altLang="en-US" sz="1400" dirty="0" smtClean="0"/>
                        <a:t>日（月）　</a:t>
                      </a:r>
                      <a:r>
                        <a:rPr lang="en-US" altLang="ja-JP" sz="1400" dirty="0" smtClean="0"/>
                        <a:t>13:00~17:00</a:t>
                      </a:r>
                    </a:p>
                  </a:txBody>
                  <a:tcPr>
                    <a:solidFill>
                      <a:schemeClr val="bg1"/>
                    </a:solidFill>
                  </a:tcPr>
                </a:tc>
              </a:tr>
              <a:tr h="233361">
                <a:tc>
                  <a:txBody>
                    <a:bodyPr/>
                    <a:lstStyle/>
                    <a:p>
                      <a:r>
                        <a:rPr kumimoji="1" lang="ja-JP" altLang="en-US" sz="1400" dirty="0" smtClean="0"/>
                        <a:t>場所</a:t>
                      </a:r>
                      <a:endParaRPr kumimoji="1" lang="ja-JP" altLang="en-US" sz="1400" dirty="0"/>
                    </a:p>
                  </a:txBody>
                  <a:tcPr/>
                </a:tc>
                <a:tc>
                  <a:txBody>
                    <a:bodyPr/>
                    <a:lstStyle/>
                    <a:p>
                      <a:pPr marL="263525" indent="-263525">
                        <a:buFont typeface="Wingdings" panose="05000000000000000000" pitchFamily="2" charset="2"/>
                        <a:buNone/>
                      </a:pPr>
                      <a:r>
                        <a:rPr lang="ja-JP" altLang="en-US" sz="1400" dirty="0" smtClean="0"/>
                        <a:t>東京大学 伊藤謝恩ホール</a:t>
                      </a:r>
                      <a:endParaRPr lang="en-US" altLang="ja-JP" sz="800" dirty="0" smtClean="0"/>
                    </a:p>
                  </a:txBody>
                  <a:tcPr>
                    <a:solidFill>
                      <a:schemeClr val="bg1"/>
                    </a:solidFill>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431107254"/>
              </p:ext>
            </p:extLst>
          </p:nvPr>
        </p:nvGraphicFramePr>
        <p:xfrm>
          <a:off x="980841" y="4393095"/>
          <a:ext cx="7357730" cy="1767840"/>
        </p:xfrm>
        <a:graphic>
          <a:graphicData uri="http://schemas.openxmlformats.org/drawingml/2006/table">
            <a:tbl>
              <a:tblPr firstCol="1">
                <a:tableStyleId>{69CF1AB2-1976-4502-BF36-3FF5EA218861}</a:tableStyleId>
              </a:tblPr>
              <a:tblGrid>
                <a:gridCol w="1124406"/>
                <a:gridCol w="6233324"/>
              </a:tblGrid>
              <a:tr h="0">
                <a:tc>
                  <a:txBody>
                    <a:bodyPr/>
                    <a:lstStyle/>
                    <a:p>
                      <a:r>
                        <a:rPr kumimoji="1" lang="ja-JP" altLang="en-US" sz="1400" dirty="0" smtClean="0"/>
                        <a:t>会議名</a:t>
                      </a:r>
                      <a:endParaRPr kumimoji="1" lang="ja-JP" altLang="en-US" sz="1400" dirty="0"/>
                    </a:p>
                  </a:txBody>
                  <a:tcPr/>
                </a:tc>
                <a:tc>
                  <a:txBody>
                    <a:bodyPr/>
                    <a:lstStyle/>
                    <a:p>
                      <a:r>
                        <a:rPr kumimoji="1" lang="en-US" altLang="ja-JP" sz="1400" u="sng" dirty="0" smtClean="0"/>
                        <a:t>IGF 2013 Bali</a:t>
                      </a:r>
                    </a:p>
                    <a:p>
                      <a:r>
                        <a:rPr kumimoji="1" lang="ja-JP" altLang="en-US" sz="1200" dirty="0" smtClean="0"/>
                        <a:t>インターネットガバナンスに関するマルチステークフォルダーのフォーラム。本年のメインテーマは” “</a:t>
                      </a:r>
                      <a:r>
                        <a:rPr kumimoji="1" lang="en-US" altLang="ja-JP" sz="1200" dirty="0" smtClean="0"/>
                        <a:t>Building Bridges – Enhancing Multi-stakeholder Cooperation for Growth and Sustainable Development”</a:t>
                      </a:r>
                      <a:r>
                        <a:rPr kumimoji="1" lang="ja-JP" altLang="en-US" sz="1200" dirty="0" smtClean="0"/>
                        <a:t>となっている。</a:t>
                      </a:r>
                      <a:endParaRPr kumimoji="1" lang="ja-JP" altLang="en-US" sz="1200" dirty="0"/>
                    </a:p>
                  </a:txBody>
                  <a:tcPr>
                    <a:solidFill>
                      <a:schemeClr val="bg1"/>
                    </a:solidFill>
                  </a:tcPr>
                </a:tc>
              </a:tr>
              <a:tr h="0">
                <a:tc>
                  <a:txBody>
                    <a:bodyPr/>
                    <a:lstStyle/>
                    <a:p>
                      <a:r>
                        <a:rPr kumimoji="1" lang="ja-JP" altLang="en-US" sz="1400" dirty="0" smtClean="0"/>
                        <a:t>発表日時</a:t>
                      </a:r>
                      <a:endParaRPr kumimoji="1" lang="ja-JP" altLang="en-US" sz="1400" dirty="0"/>
                    </a:p>
                  </a:txBody>
                  <a:tcPr/>
                </a:tc>
                <a:tc>
                  <a:txBody>
                    <a:bodyPr/>
                    <a:lstStyle/>
                    <a:p>
                      <a:r>
                        <a:rPr kumimoji="1" lang="en-US" altLang="ja-JP" sz="1400" dirty="0" smtClean="0"/>
                        <a:t>2013</a:t>
                      </a:r>
                      <a:r>
                        <a:rPr kumimoji="1" lang="ja-JP" altLang="en-US" sz="1400" dirty="0" smtClean="0"/>
                        <a:t>年</a:t>
                      </a:r>
                      <a:r>
                        <a:rPr kumimoji="1" lang="en-US" altLang="ja-JP" sz="1400" dirty="0" smtClean="0"/>
                        <a:t>10</a:t>
                      </a:r>
                      <a:r>
                        <a:rPr kumimoji="1" lang="ja-JP" altLang="en-US" sz="1400" dirty="0" smtClean="0"/>
                        <a:t>月</a:t>
                      </a:r>
                      <a:r>
                        <a:rPr kumimoji="1" lang="en-US" altLang="ja-JP" sz="1400" dirty="0" smtClean="0"/>
                        <a:t>22</a:t>
                      </a:r>
                      <a:r>
                        <a:rPr kumimoji="1" lang="ja-JP" altLang="en-US" sz="1400" dirty="0" smtClean="0"/>
                        <a:t>日　</a:t>
                      </a:r>
                      <a:r>
                        <a:rPr kumimoji="1" lang="en-US" altLang="ja-JP" sz="1400" dirty="0" smtClean="0"/>
                        <a:t>11</a:t>
                      </a:r>
                      <a:r>
                        <a:rPr kumimoji="1" lang="ja-JP" altLang="en-US" sz="1400" dirty="0" smtClean="0"/>
                        <a:t>：</a:t>
                      </a:r>
                      <a:r>
                        <a:rPr kumimoji="1" lang="en-US" altLang="ja-JP" sz="1400" dirty="0" smtClean="0"/>
                        <a:t>00</a:t>
                      </a:r>
                      <a:r>
                        <a:rPr kumimoji="1" lang="ja-JP" altLang="en-US" sz="1400" dirty="0" smtClean="0"/>
                        <a:t>－</a:t>
                      </a:r>
                      <a:r>
                        <a:rPr kumimoji="1" lang="en-US" altLang="ja-JP" sz="1400" dirty="0" smtClean="0"/>
                        <a:t>12</a:t>
                      </a:r>
                      <a:r>
                        <a:rPr kumimoji="1" lang="ja-JP" altLang="en-US" sz="1400" dirty="0" smtClean="0"/>
                        <a:t>：</a:t>
                      </a:r>
                      <a:r>
                        <a:rPr kumimoji="1" lang="en-US" altLang="ja-JP" sz="1400" dirty="0" smtClean="0"/>
                        <a:t>30</a:t>
                      </a:r>
                      <a:endParaRPr kumimoji="1" lang="ja-JP" altLang="en-US" sz="1400" dirty="0"/>
                    </a:p>
                  </a:txBody>
                  <a:tcPr>
                    <a:solidFill>
                      <a:schemeClr val="bg1"/>
                    </a:solidFill>
                  </a:tcPr>
                </a:tc>
              </a:tr>
              <a:tr h="0">
                <a:tc>
                  <a:txBody>
                    <a:bodyPr/>
                    <a:lstStyle/>
                    <a:p>
                      <a:r>
                        <a:rPr kumimoji="1" lang="ja-JP" altLang="en-US" sz="1400" dirty="0" smtClean="0"/>
                        <a:t>セッション名</a:t>
                      </a:r>
                      <a:endParaRPr kumimoji="1" lang="ja-JP" altLang="en-US" sz="1400" dirty="0"/>
                    </a:p>
                  </a:txBody>
                  <a:tcPr/>
                </a:tc>
                <a:tc>
                  <a:txBody>
                    <a:bodyPr/>
                    <a:lstStyle/>
                    <a:p>
                      <a:r>
                        <a:rPr kumimoji="1" lang="en-US" altLang="ja-JP" sz="1400" dirty="0" smtClean="0"/>
                        <a:t>Internet governance and Open Government Data initiatives</a:t>
                      </a:r>
                      <a:r>
                        <a:rPr kumimoji="1" lang="ja-JP" altLang="en-US" sz="1400" dirty="0" smtClean="0"/>
                        <a:t>（</a:t>
                      </a:r>
                      <a:r>
                        <a:rPr kumimoji="1" lang="en-US" altLang="ja-JP" sz="1400" dirty="0" smtClean="0"/>
                        <a:t>No. 303</a:t>
                      </a:r>
                      <a:r>
                        <a:rPr kumimoji="1" lang="ja-JP" altLang="en-US" sz="1400" dirty="0" smtClean="0"/>
                        <a:t>）</a:t>
                      </a:r>
                      <a:endParaRPr kumimoji="1" lang="ja-JP" altLang="en-US" sz="1400" dirty="0"/>
                    </a:p>
                  </a:txBody>
                  <a:tcPr>
                    <a:solidFill>
                      <a:schemeClr val="bg1"/>
                    </a:solidFill>
                  </a:tcPr>
                </a:tc>
              </a:tr>
              <a:tr h="0">
                <a:tc>
                  <a:txBody>
                    <a:bodyPr/>
                    <a:lstStyle/>
                    <a:p>
                      <a:r>
                        <a:rPr kumimoji="1" lang="ja-JP" altLang="en-US" sz="1400" dirty="0" smtClean="0"/>
                        <a:t>参考</a:t>
                      </a:r>
                      <a:endParaRPr kumimoji="1" lang="ja-JP" altLang="en-US" sz="1400" dirty="0"/>
                    </a:p>
                  </a:txBody>
                  <a:tcPr/>
                </a:tc>
                <a:tc>
                  <a:txBody>
                    <a:bodyPr/>
                    <a:lstStyle/>
                    <a:p>
                      <a:r>
                        <a:rPr kumimoji="1" lang="en-US" altLang="ja-JP" sz="1100" dirty="0" smtClean="0"/>
                        <a:t>http://www.intgovforum.org/cms/wks2013/workshop_2013_status_list_view.php?xpsltipq_je=303</a:t>
                      </a:r>
                      <a:endParaRPr kumimoji="1" lang="ja-JP" altLang="en-US" sz="1100" dirty="0"/>
                    </a:p>
                  </a:txBody>
                  <a:tcPr>
                    <a:solidFill>
                      <a:schemeClr val="bg1"/>
                    </a:solidFill>
                  </a:tcPr>
                </a:tc>
              </a:tr>
            </a:tbl>
          </a:graphicData>
        </a:graphic>
      </p:graphicFrame>
    </p:spTree>
    <p:extLst>
      <p:ext uri="{BB962C8B-B14F-4D97-AF65-F5344CB8AC3E}">
        <p14:creationId xmlns:p14="http://schemas.microsoft.com/office/powerpoint/2010/main" val="1919954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000" dirty="0">
                <a:latin typeface="+mj-ea"/>
              </a:rPr>
              <a:t>1</a:t>
            </a:r>
            <a:r>
              <a:rPr kumimoji="1" lang="ja-JP" altLang="en-US" sz="2000" dirty="0" err="1" smtClean="0">
                <a:latin typeface="+mj-ea"/>
              </a:rPr>
              <a:t>．</a:t>
            </a:r>
            <a:r>
              <a:rPr kumimoji="1" lang="ja-JP" altLang="en-US" sz="2000" dirty="0" smtClean="0">
                <a:latin typeface="+mj-ea"/>
              </a:rPr>
              <a:t>利活用・普及委員会</a:t>
            </a:r>
            <a:r>
              <a:rPr lang="ja-JP" altLang="en-US" sz="2000" dirty="0">
                <a:latin typeface="+mj-ea"/>
              </a:rPr>
              <a:t>　</a:t>
            </a:r>
            <a:r>
              <a:rPr lang="ja-JP" altLang="en-US" sz="2000" dirty="0" smtClean="0">
                <a:latin typeface="+mj-ea"/>
              </a:rPr>
              <a:t>平成</a:t>
            </a:r>
            <a:r>
              <a:rPr lang="en-US" altLang="ja-JP" sz="2000" dirty="0" smtClean="0">
                <a:latin typeface="+mj-ea"/>
              </a:rPr>
              <a:t>25</a:t>
            </a:r>
            <a:r>
              <a:rPr lang="ja-JP" altLang="en-US" sz="2000" dirty="0" smtClean="0">
                <a:latin typeface="+mj-ea"/>
              </a:rPr>
              <a:t>年度の活動内容（案）</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4</a:t>
            </a:fld>
            <a:endParaRPr lang="ja-JP" altLang="en-US" dirty="0"/>
          </a:p>
        </p:txBody>
      </p:sp>
      <p:grpSp>
        <p:nvGrpSpPr>
          <p:cNvPr id="13" name="Group 19"/>
          <p:cNvGrpSpPr>
            <a:grpSpLocks/>
          </p:cNvGrpSpPr>
          <p:nvPr/>
        </p:nvGrpSpPr>
        <p:grpSpPr bwMode="auto">
          <a:xfrm>
            <a:off x="634483" y="854703"/>
            <a:ext cx="7956624" cy="360363"/>
            <a:chOff x="1169" y="1344"/>
            <a:chExt cx="3901" cy="227"/>
          </a:xfrm>
        </p:grpSpPr>
        <p:sp>
          <p:nvSpPr>
            <p:cNvPr id="14"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a:solidFill>
                    <a:schemeClr val="bg1"/>
                  </a:solidFill>
                  <a:latin typeface="HGｺﾞｼｯｸE" panose="020B0909000000000000" pitchFamily="49" charset="-128"/>
                  <a:ea typeface="HGｺﾞｼｯｸE" panose="020B0909000000000000" pitchFamily="49" charset="-128"/>
                </a:rPr>
                <a:t>５</a:t>
              </a:r>
              <a:r>
                <a:rPr lang="ja-JP" altLang="en-US" sz="1600" b="1" dirty="0" smtClean="0">
                  <a:solidFill>
                    <a:schemeClr val="bg1"/>
                  </a:solidFill>
                  <a:latin typeface="HGｺﾞｼｯｸE" panose="020B0909000000000000" pitchFamily="49" charset="-128"/>
                  <a:ea typeface="HGｺﾞｼｯｸE" panose="020B0909000000000000" pitchFamily="49" charset="-128"/>
                </a:rPr>
                <a:t>．ビジネスモデル</a:t>
              </a:r>
              <a:r>
                <a:rPr lang="ja-JP" altLang="en-US" sz="1600" b="1" dirty="0">
                  <a:solidFill>
                    <a:schemeClr val="bg1"/>
                  </a:solidFill>
                  <a:latin typeface="HGｺﾞｼｯｸE" panose="020B0909000000000000" pitchFamily="49" charset="-128"/>
                  <a:ea typeface="HGｺﾞｼｯｸE" panose="020B0909000000000000" pitchFamily="49" charset="-128"/>
                </a:rPr>
                <a:t>に関する検討</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15"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
        <p:nvSpPr>
          <p:cNvPr id="17" name="テキスト ボックス 16"/>
          <p:cNvSpPr txBox="1"/>
          <p:nvPr/>
        </p:nvSpPr>
        <p:spPr>
          <a:xfrm>
            <a:off x="728306" y="1254157"/>
            <a:ext cx="7862801" cy="4924425"/>
          </a:xfrm>
          <a:prstGeom prst="rect">
            <a:avLst/>
          </a:prstGeom>
          <a:noFill/>
        </p:spPr>
        <p:txBody>
          <a:bodyPr wrap="square" rtlCol="0">
            <a:spAutoFit/>
          </a:bodyPr>
          <a:lstStyle/>
          <a:p>
            <a:pPr marL="85725" indent="-85725"/>
            <a:r>
              <a:rPr lang="ja-JP" altLang="en-US" sz="1400" dirty="0" smtClean="0"/>
              <a:t>　　利用</a:t>
            </a:r>
            <a:r>
              <a:rPr lang="ja-JP" altLang="en-US" sz="1400" dirty="0"/>
              <a:t>場面を特定しやすく、利用イメージを喚起しやすいという観点から、地域に密着したデータにフォーカス</a:t>
            </a:r>
            <a:r>
              <a:rPr lang="ja-JP" altLang="en-US" sz="1400" dirty="0" smtClean="0"/>
              <a:t>して、</a:t>
            </a:r>
            <a:r>
              <a:rPr lang="ja-JP" altLang="en-US" sz="1400" dirty="0"/>
              <a:t>オープンデータの利活用ニーズやビジネスモデルの成立について検討を行う。</a:t>
            </a:r>
          </a:p>
          <a:p>
            <a:pPr marL="85725" indent="-85725"/>
            <a:r>
              <a:rPr lang="ja-JP" altLang="en-US" sz="1400" dirty="0" smtClean="0"/>
              <a:t>　　地域</a:t>
            </a:r>
            <a:r>
              <a:rPr lang="ja-JP" altLang="en-US" sz="1400" dirty="0"/>
              <a:t>においてビジネスを実施している事業者等に対し、地域データの活用展開の可能性やその利用に伴う課題等についてヒアリングを実施し、今後、オープンデータ提供、利用していく可能性やその際のビジネスモデルの成立要件等について検討を行う。</a:t>
            </a:r>
          </a:p>
          <a:p>
            <a:pPr marL="85725" indent="-85725"/>
            <a:r>
              <a:rPr lang="ja-JP" altLang="en-US" sz="1400" dirty="0" smtClean="0"/>
              <a:t>　　また</a:t>
            </a:r>
            <a:r>
              <a:rPr lang="ja-JP" altLang="en-US" sz="1400" dirty="0"/>
              <a:t>、会員向けに、オープンデータの利活用ニーズやビジネスモデル検討状況に関するアンケート調査を実施し、会員を交えた議論を実施する。</a:t>
            </a:r>
            <a:endParaRPr lang="en-US" altLang="ja-JP" sz="1400" dirty="0" smtClean="0"/>
          </a:p>
          <a:p>
            <a:pPr marL="285750" indent="76200">
              <a:buFont typeface="Wingdings" panose="05000000000000000000" pitchFamily="2" charset="2"/>
              <a:buChar char="Ø"/>
            </a:pPr>
            <a:r>
              <a:rPr lang="ja-JP" altLang="en-US" sz="1400" dirty="0" smtClean="0"/>
              <a:t> ヒアリング候補</a:t>
            </a:r>
            <a:r>
              <a:rPr lang="ja-JP" altLang="en-US" sz="1400" dirty="0"/>
              <a:t>：　</a:t>
            </a:r>
            <a:r>
              <a:rPr lang="ja-JP" altLang="en-US" sz="1400" dirty="0" smtClean="0"/>
              <a:t>自治体</a:t>
            </a:r>
            <a:r>
              <a:rPr lang="ja-JP" altLang="en-US" sz="1400" dirty="0"/>
              <a:t>提供データを活用する企業、</a:t>
            </a:r>
            <a:r>
              <a:rPr lang="ja-JP" altLang="en-US" sz="1400" dirty="0" smtClean="0"/>
              <a:t>地域</a:t>
            </a:r>
            <a:r>
              <a:rPr lang="ja-JP" altLang="en-US" sz="1400" dirty="0"/>
              <a:t>で</a:t>
            </a:r>
            <a:r>
              <a:rPr lang="ja-JP" altLang="en-US" sz="1400" dirty="0" smtClean="0"/>
              <a:t>ビジネス</a:t>
            </a:r>
            <a:r>
              <a:rPr lang="ja-JP" altLang="en-US" sz="1400" dirty="0"/>
              <a:t>を実施している企業等</a:t>
            </a:r>
          </a:p>
          <a:p>
            <a:pPr marL="285750"/>
            <a:r>
              <a:rPr lang="ja-JP" altLang="en-US" sz="1400" dirty="0" smtClean="0"/>
              <a:t>　　　</a:t>
            </a:r>
            <a:r>
              <a:rPr lang="ja-JP" altLang="en-US" sz="1400" dirty="0"/>
              <a:t>　　　　　　　　　（介護事業者、コンビニ、宅配業者、</a:t>
            </a:r>
            <a:r>
              <a:rPr lang="ja-JP" altLang="en-US" sz="1400" dirty="0" smtClean="0"/>
              <a:t>ホームセキュリティ、</a:t>
            </a:r>
            <a:r>
              <a:rPr lang="ja-JP" altLang="en-US" sz="1400" dirty="0"/>
              <a:t>不動産会社、</a:t>
            </a:r>
            <a:r>
              <a:rPr lang="en-US" altLang="ja-JP" sz="1400" dirty="0"/>
              <a:t>etc.</a:t>
            </a:r>
            <a:r>
              <a:rPr lang="ja-JP" altLang="en-US" sz="1400" dirty="0"/>
              <a:t>）</a:t>
            </a:r>
            <a:endParaRPr lang="en-US" altLang="ja-JP" sz="1400" dirty="0" smtClean="0"/>
          </a:p>
          <a:p>
            <a:pPr marL="285750"/>
            <a:endParaRPr lang="en-US" altLang="ja-JP" sz="800" dirty="0" smtClean="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r>
              <a:rPr lang="ja-JP" altLang="en-US" sz="1400" dirty="0"/>
              <a:t>　</a:t>
            </a:r>
            <a:r>
              <a:rPr lang="ja-JP" altLang="en-US" sz="1400" dirty="0" smtClean="0"/>
              <a:t>　具体的なデータを想定し、ビジネスモデル構築を検討するための</a:t>
            </a:r>
            <a:r>
              <a:rPr lang="ja-JP" altLang="en-US" sz="1400" dirty="0"/>
              <a:t>分科会</a:t>
            </a:r>
            <a:r>
              <a:rPr lang="ja-JP" altLang="en-US" sz="1400" dirty="0" smtClean="0"/>
              <a:t>を設置する。</a:t>
            </a:r>
            <a:endParaRPr lang="en-US" altLang="ja-JP" sz="1400" dirty="0" smtClean="0"/>
          </a:p>
          <a:p>
            <a:endParaRPr lang="en-US" altLang="ja-JP" sz="1400" dirty="0" smtClean="0"/>
          </a:p>
          <a:p>
            <a:endParaRPr lang="en-US" altLang="ja-JP" sz="1400" dirty="0"/>
          </a:p>
          <a:p>
            <a:endParaRPr lang="en-US" altLang="ja-JP" sz="1400" dirty="0"/>
          </a:p>
          <a:p>
            <a:endParaRPr lang="en-US" altLang="ja-JP" sz="1400" dirty="0" smtClean="0"/>
          </a:p>
          <a:p>
            <a:pPr marL="265112"/>
            <a:endParaRPr lang="en-US" altLang="ja-JP" sz="1400" dirty="0" smtClean="0"/>
          </a:p>
          <a:p>
            <a:pPr marL="265112"/>
            <a:endParaRPr lang="en-US" altLang="ja-JP" sz="1400" dirty="0"/>
          </a:p>
          <a:p>
            <a:pPr marL="265112"/>
            <a:endParaRPr lang="en-US" altLang="ja-JP" sz="1400" dirty="0" smtClean="0"/>
          </a:p>
          <a:p>
            <a:pPr marL="265112"/>
            <a:endParaRPr lang="en-US" altLang="ja-JP" sz="1400" dirty="0"/>
          </a:p>
          <a:p>
            <a:pPr marL="265112"/>
            <a:r>
              <a:rPr lang="ja-JP" altLang="en-US" sz="1400" dirty="0"/>
              <a:t>　</a:t>
            </a:r>
            <a:r>
              <a:rPr lang="ja-JP" altLang="en-US" sz="1400" dirty="0" smtClean="0"/>
              <a:t>　</a:t>
            </a:r>
            <a:endParaRPr lang="en-US" altLang="ja-JP" sz="1200" dirty="0" smtClean="0"/>
          </a:p>
        </p:txBody>
      </p:sp>
      <p:graphicFrame>
        <p:nvGraphicFramePr>
          <p:cNvPr id="18" name="表 17"/>
          <p:cNvGraphicFramePr>
            <a:graphicFrameLocks noGrp="1"/>
          </p:cNvGraphicFramePr>
          <p:nvPr>
            <p:extLst>
              <p:ext uri="{D42A27DB-BD31-4B8C-83A1-F6EECF244321}">
                <p14:modId xmlns:p14="http://schemas.microsoft.com/office/powerpoint/2010/main" val="2956975291"/>
              </p:ext>
            </p:extLst>
          </p:nvPr>
        </p:nvGraphicFramePr>
        <p:xfrm>
          <a:off x="980841" y="4265531"/>
          <a:ext cx="7357729" cy="2136648"/>
        </p:xfrm>
        <a:graphic>
          <a:graphicData uri="http://schemas.openxmlformats.org/drawingml/2006/table">
            <a:tbl>
              <a:tblPr firstCol="1">
                <a:tableStyleId>{69CF1AB2-1976-4502-BF36-3FF5EA218861}</a:tableStyleId>
              </a:tblPr>
              <a:tblGrid>
                <a:gridCol w="1751726"/>
                <a:gridCol w="616689"/>
                <a:gridCol w="4989314"/>
              </a:tblGrid>
              <a:tr h="0">
                <a:tc rowSpan="2">
                  <a:txBody>
                    <a:bodyPr/>
                    <a:lstStyle/>
                    <a:p>
                      <a:pPr algn="ctr"/>
                      <a:r>
                        <a:rPr kumimoji="1" lang="ja-JP" altLang="en-US" sz="1400" dirty="0" smtClean="0"/>
                        <a:t>自治体分科会</a:t>
                      </a:r>
                      <a:endParaRPr kumimoji="1" lang="ja-JP" altLang="en-US" sz="1400" dirty="0"/>
                    </a:p>
                  </a:txBody>
                  <a:tcPr anchor="ctr"/>
                </a:tc>
                <a:tc>
                  <a:txBody>
                    <a:bodyPr/>
                    <a:lstStyle/>
                    <a:p>
                      <a:r>
                        <a:rPr kumimoji="1" lang="ja-JP" altLang="en-US" sz="1400" dirty="0" smtClean="0"/>
                        <a:t>対象</a:t>
                      </a: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自治体会員・自治体データを活用したビジネスモデル展開を検討している会員企業等</a:t>
                      </a:r>
                    </a:p>
                  </a:txBody>
                  <a:tcPr>
                    <a:solidFill>
                      <a:schemeClr val="bg1"/>
                    </a:solidFill>
                  </a:tcPr>
                </a:tc>
              </a:tr>
              <a:tr h="0">
                <a:tc vMerge="1">
                  <a:txBody>
                    <a:bodyPr/>
                    <a:lstStyle/>
                    <a:p>
                      <a:endParaRPr kumimoji="1" lang="ja-JP" altLang="en-US" sz="1400" dirty="0"/>
                    </a:p>
                  </a:txBody>
                  <a:tcPr/>
                </a:tc>
                <a:tc>
                  <a:txBody>
                    <a:bodyPr/>
                    <a:lstStyle/>
                    <a:p>
                      <a:r>
                        <a:rPr kumimoji="1" lang="ja-JP" altLang="en-US" sz="1400" dirty="0" smtClean="0"/>
                        <a:t>検討内容</a:t>
                      </a: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総務省の自治体実証とも連携し、自治体におけるオープンデータ推進方法や課題解決方法などを自治体担当者間等で共有するとともに、自治体データを用いたビジネスモデルを検討する。</a:t>
                      </a:r>
                    </a:p>
                  </a:txBody>
                  <a:tcPr>
                    <a:solidFill>
                      <a:schemeClr val="bg1"/>
                    </a:solidFill>
                  </a:tcPr>
                </a:tc>
              </a:tr>
              <a:tr h="0">
                <a:tc rowSpan="2">
                  <a:txBody>
                    <a:bodyPr/>
                    <a:lstStyle/>
                    <a:p>
                      <a:pPr algn="ctr"/>
                      <a:r>
                        <a:rPr kumimoji="1" lang="ja-JP" altLang="en-US" sz="1400" dirty="0" smtClean="0"/>
                        <a:t>気象データ分科会</a:t>
                      </a:r>
                      <a:endParaRPr kumimoji="1" lang="ja-JP" altLang="en-US" sz="1400" dirty="0"/>
                    </a:p>
                  </a:txBody>
                  <a:tcPr anchor="ctr"/>
                </a:tc>
                <a:tc>
                  <a:txBody>
                    <a:bodyPr/>
                    <a:lstStyle/>
                    <a:p>
                      <a:r>
                        <a:rPr kumimoji="1" lang="ja-JP" altLang="en-US" sz="1400" dirty="0" smtClean="0"/>
                        <a:t>対象</a:t>
                      </a:r>
                      <a:endParaRPr kumimoji="1" lang="ja-JP" altLang="en-US" sz="1400" dirty="0"/>
                    </a:p>
                  </a:txBody>
                  <a:tcPr anchor="ctr"/>
                </a:tc>
                <a:tc>
                  <a:txBody>
                    <a:bodyPr/>
                    <a:lstStyle/>
                    <a:p>
                      <a:pPr marL="0" indent="0" fontAlgn="base">
                        <a:lnSpc>
                          <a:spcPct val="110000"/>
                        </a:lnSpc>
                        <a:buClr>
                          <a:schemeClr val="accent2"/>
                        </a:buClr>
                        <a:buFont typeface="Wingdings" panose="05000000000000000000" pitchFamily="2" charset="2"/>
                        <a:buNone/>
                      </a:pPr>
                      <a:r>
                        <a:rPr lang="ja-JP" altLang="en-US" sz="1400" dirty="0" smtClean="0"/>
                        <a:t>気象データを活用したビジネスに関心がある会員企業等</a:t>
                      </a:r>
                      <a:endParaRPr lang="ja-JP" altLang="en-US" sz="1400" dirty="0"/>
                    </a:p>
                  </a:txBody>
                  <a:tcPr>
                    <a:solidFill>
                      <a:schemeClr val="bg1"/>
                    </a:solidFill>
                  </a:tcPr>
                </a:tc>
              </a:tr>
              <a:tr h="0">
                <a:tc vMerge="1">
                  <a:txBody>
                    <a:bodyPr/>
                    <a:lstStyle/>
                    <a:p>
                      <a:endParaRPr kumimoji="1" lang="ja-JP" altLang="en-US" sz="1400" dirty="0"/>
                    </a:p>
                  </a:txBody>
                  <a:tcPr/>
                </a:tc>
                <a:tc>
                  <a:txBody>
                    <a:bodyPr/>
                    <a:lstStyle/>
                    <a:p>
                      <a:r>
                        <a:rPr kumimoji="1" lang="ja-JP" altLang="en-US" sz="1400" dirty="0" smtClean="0"/>
                        <a:t>検討内容</a:t>
                      </a:r>
                      <a:endParaRPr kumimoji="1" lang="ja-JP" altLang="en-US" sz="1400" dirty="0"/>
                    </a:p>
                  </a:txBody>
                  <a:tcPr anchor="ctr"/>
                </a:tc>
                <a:tc>
                  <a:txBody>
                    <a:bodyPr/>
                    <a:lstStyle/>
                    <a:p>
                      <a:pPr marL="0" indent="0" fontAlgn="base">
                        <a:lnSpc>
                          <a:spcPct val="110000"/>
                        </a:lnSpc>
                        <a:buClr>
                          <a:schemeClr val="accent2"/>
                        </a:buClr>
                        <a:buFont typeface="Wingdings" panose="05000000000000000000" pitchFamily="2" charset="2"/>
                        <a:buNone/>
                      </a:pPr>
                      <a:r>
                        <a:rPr lang="ja-JP" altLang="en-US" sz="1400" dirty="0" smtClean="0"/>
                        <a:t>気象庁の協力を得て、気象データに関するニーズや要望、活用ビジネスモデルの検討、課題と解決策などを検討。</a:t>
                      </a:r>
                    </a:p>
                  </a:txBody>
                  <a:tcPr>
                    <a:solidFill>
                      <a:schemeClr val="bg1"/>
                    </a:solidFill>
                  </a:tcPr>
                </a:tc>
              </a:tr>
            </a:tbl>
          </a:graphicData>
        </a:graphic>
      </p:graphicFrame>
      <p:grpSp>
        <p:nvGrpSpPr>
          <p:cNvPr id="10" name="Group 19"/>
          <p:cNvGrpSpPr>
            <a:grpSpLocks/>
          </p:cNvGrpSpPr>
          <p:nvPr/>
        </p:nvGrpSpPr>
        <p:grpSpPr bwMode="auto">
          <a:xfrm>
            <a:off x="681394" y="3495091"/>
            <a:ext cx="7956624" cy="360363"/>
            <a:chOff x="1169" y="1344"/>
            <a:chExt cx="3901" cy="227"/>
          </a:xfrm>
        </p:grpSpPr>
        <p:sp>
          <p:nvSpPr>
            <p:cNvPr id="11" name="Rectangle 20"/>
            <p:cNvSpPr>
              <a:spLocks noChangeArrowheads="1"/>
            </p:cNvSpPr>
            <p:nvPr/>
          </p:nvSpPr>
          <p:spPr bwMode="gray">
            <a:xfrm>
              <a:off x="1215" y="1344"/>
              <a:ext cx="3855" cy="227"/>
            </a:xfrm>
            <a:prstGeom prst="rect">
              <a:avLst/>
            </a:prstGeom>
            <a:solidFill>
              <a:schemeClr val="accent1"/>
            </a:solidFill>
            <a:ln>
              <a:noFill/>
            </a:ln>
            <a:effectLst>
              <a:outerShdw dist="25400" dir="5400000" algn="ctr" rotWithShape="0">
                <a:srgbClr val="5C5C5C"/>
              </a:outerShdw>
            </a:effectLst>
            <a:extLst>
              <a:ext uri="{91240B29-F687-4F45-9708-019B960494DF}">
                <a14:hiddenLine xmlns:a14="http://schemas.microsoft.com/office/drawing/2010/main" w="9525" algn="ctr">
                  <a:solidFill>
                    <a:schemeClr val="tx1"/>
                  </a:solidFill>
                  <a:miter lim="800000"/>
                  <a:headEnd/>
                  <a:tailEnd/>
                </a14:hiddenLine>
              </a:ext>
            </a:extLst>
          </p:spPr>
          <p:txBody>
            <a:bodyPr lIns="108000" tIns="25200" rIns="108000" bIns="0"/>
            <a:lstStyle/>
            <a:p>
              <a:pPr>
                <a:lnSpc>
                  <a:spcPct val="110000"/>
                </a:lnSpc>
                <a:buClr>
                  <a:schemeClr val="accent2"/>
                </a:buClr>
              </a:pPr>
              <a:r>
                <a:rPr lang="ja-JP" altLang="en-US" sz="1600" b="1" dirty="0" smtClean="0">
                  <a:solidFill>
                    <a:schemeClr val="bg1"/>
                  </a:solidFill>
                  <a:latin typeface="HGｺﾞｼｯｸE" panose="020B0909000000000000" pitchFamily="49" charset="-128"/>
                  <a:ea typeface="HGｺﾞｼｯｸE" panose="020B0909000000000000" pitchFamily="49" charset="-128"/>
                </a:rPr>
                <a:t>６</a:t>
              </a:r>
              <a:r>
                <a:rPr lang="ja-JP" altLang="en-US" sz="1600" b="1" dirty="0">
                  <a:solidFill>
                    <a:schemeClr val="bg1"/>
                  </a:solidFill>
                  <a:latin typeface="HGｺﾞｼｯｸE" panose="020B0909000000000000" pitchFamily="49" charset="-128"/>
                  <a:ea typeface="HGｺﾞｼｯｸE" panose="020B0909000000000000" pitchFamily="49" charset="-128"/>
                </a:rPr>
                <a:t>．</a:t>
              </a:r>
              <a:r>
                <a:rPr lang="ja-JP" altLang="en-US" sz="1600" b="1" dirty="0" smtClean="0">
                  <a:solidFill>
                    <a:schemeClr val="bg1"/>
                  </a:solidFill>
                  <a:latin typeface="HGｺﾞｼｯｸE" panose="020B0909000000000000" pitchFamily="49" charset="-128"/>
                  <a:ea typeface="HGｺﾞｼｯｸE" panose="020B0909000000000000" pitchFamily="49" charset="-128"/>
                </a:rPr>
                <a:t>分科会の設置</a:t>
              </a:r>
              <a:endParaRPr lang="en-US" altLang="ja-JP" sz="1600" b="1" dirty="0">
                <a:solidFill>
                  <a:schemeClr val="bg1"/>
                </a:solidFill>
                <a:latin typeface="HGｺﾞｼｯｸE" panose="020B0909000000000000" pitchFamily="49" charset="-128"/>
                <a:ea typeface="HGｺﾞｼｯｸE" panose="020B0909000000000000" pitchFamily="49" charset="-128"/>
              </a:endParaRPr>
            </a:p>
          </p:txBody>
        </p:sp>
        <p:sp>
          <p:nvSpPr>
            <p:cNvPr id="12" name="Text Box 21"/>
            <p:cNvSpPr txBox="1">
              <a:spLocks noChangeArrowheads="1"/>
            </p:cNvSpPr>
            <p:nvPr/>
          </p:nvSpPr>
          <p:spPr bwMode="gray">
            <a:xfrm>
              <a:off x="1169" y="1344"/>
              <a:ext cx="46" cy="227"/>
            </a:xfrm>
            <a:prstGeom prst="rect">
              <a:avLst/>
            </a:prstGeom>
            <a:solidFill>
              <a:srgbClr val="FFFF66"/>
            </a:solidFill>
            <a:ln>
              <a:noFill/>
            </a:ln>
            <a:effectLst>
              <a:outerShdw dist="25400" dir="5400000" algn="ctr" rotWithShape="0">
                <a:srgbClr val="5C5C5C"/>
              </a:outerShdw>
            </a:effectLst>
            <a:extLst>
              <a:ext uri="{91240B29-F687-4F45-9708-019B960494DF}">
                <a14:hiddenLine xmlns:a14="http://schemas.microsoft.com/office/drawing/2010/main" w="9525" algn="ctr">
                  <a:solidFill>
                    <a:srgbClr val="5C5C5C"/>
                  </a:solidFill>
                  <a:miter lim="800000"/>
                  <a:headEnd/>
                  <a:tailEnd/>
                </a14:hiddenLine>
              </a:ext>
            </a:extLst>
          </p:spPr>
          <p:txBody>
            <a:bodyPr lIns="0" tIns="0" rIns="0" bIns="0" anchor="ctr"/>
            <a:lstStyle>
              <a:lvl1pPr algn="l" fontAlgn="base">
                <a:defRPr kumimoji="1" sz="2400">
                  <a:solidFill>
                    <a:schemeClr val="tx1"/>
                  </a:solidFill>
                  <a:latin typeface="Times New Roman" pitchFamily="18" charset="0"/>
                  <a:ea typeface="ＭＳ Ｐゴシック" charset="-128"/>
                </a:defRPr>
              </a:lvl1pPr>
              <a:lvl2pPr marL="742950" indent="-285750" algn="l" fontAlgn="base">
                <a:defRPr kumimoji="1" sz="2400">
                  <a:solidFill>
                    <a:schemeClr val="tx1"/>
                  </a:solidFill>
                  <a:latin typeface="Times New Roman" pitchFamily="18" charset="0"/>
                  <a:ea typeface="ＭＳ Ｐゴシック" charset="-128"/>
                </a:defRPr>
              </a:lvl2pPr>
              <a:lvl3pPr marL="1143000" indent="-228600" algn="l" fontAlgn="base">
                <a:defRPr kumimoji="1" sz="2400">
                  <a:solidFill>
                    <a:schemeClr val="tx1"/>
                  </a:solidFill>
                  <a:latin typeface="Times New Roman" pitchFamily="18" charset="0"/>
                  <a:ea typeface="ＭＳ Ｐゴシック" charset="-128"/>
                </a:defRPr>
              </a:lvl3pPr>
              <a:lvl4pPr marL="1600200" indent="-228600" algn="l" fontAlgn="base">
                <a:defRPr kumimoji="1" sz="2400">
                  <a:solidFill>
                    <a:schemeClr val="tx1"/>
                  </a:solidFill>
                  <a:latin typeface="Times New Roman" pitchFamily="18" charset="0"/>
                  <a:ea typeface="ＭＳ Ｐゴシック" charset="-128"/>
                </a:defRPr>
              </a:lvl4pPr>
              <a:lvl5pPr marL="2057400" indent="-228600" algn="l" fontAlgn="base">
                <a:defRPr kumimoji="1" sz="2400">
                  <a:solidFill>
                    <a:schemeClr val="tx1"/>
                  </a:solidFill>
                  <a:latin typeface="Times New Roman" pitchFamily="18" charset="0"/>
                  <a:ea typeface="ＭＳ Ｐゴシック"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charset="-128"/>
                </a:defRPr>
              </a:lvl9pPr>
            </a:lstStyle>
            <a:p>
              <a:pPr algn="ctr">
                <a:buClr>
                  <a:schemeClr val="accent2"/>
                </a:buClr>
              </a:pPr>
              <a:endParaRPr lang="ja-JP" altLang="ja-JP" sz="1800" b="1">
                <a:solidFill>
                  <a:srgbClr val="FFFFFF"/>
                </a:solidFill>
                <a:latin typeface="+mn-lt"/>
                <a:ea typeface="+mn-ea"/>
              </a:endParaRPr>
            </a:p>
          </p:txBody>
        </p:sp>
      </p:grpSp>
    </p:spTree>
    <p:extLst>
      <p:ext uri="{BB962C8B-B14F-4D97-AF65-F5344CB8AC3E}">
        <p14:creationId xmlns:p14="http://schemas.microsoft.com/office/powerpoint/2010/main" val="3245239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smtClean="0">
                <a:latin typeface="+mj-ea"/>
              </a:rPr>
              <a:t>２．各回の主な検討</a:t>
            </a:r>
            <a:r>
              <a:rPr lang="ja-JP" altLang="en-US" sz="2000" dirty="0">
                <a:latin typeface="+mj-ea"/>
              </a:rPr>
              <a:t>テーマ</a:t>
            </a:r>
            <a:r>
              <a:rPr lang="ja-JP" altLang="en-US" sz="2000" dirty="0" smtClean="0">
                <a:latin typeface="+mj-ea"/>
              </a:rPr>
              <a:t>（案）</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5</a:t>
            </a:fld>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286950850"/>
              </p:ext>
            </p:extLst>
          </p:nvPr>
        </p:nvGraphicFramePr>
        <p:xfrm>
          <a:off x="457200" y="771480"/>
          <a:ext cx="8357191" cy="5744656"/>
        </p:xfrm>
        <a:graphic>
          <a:graphicData uri="http://schemas.openxmlformats.org/drawingml/2006/table">
            <a:tbl>
              <a:tblPr firstRow="1">
                <a:tableStyleId>{B301B821-A1FF-4177-AEE7-76D212191A09}</a:tableStyleId>
              </a:tblPr>
              <a:tblGrid>
                <a:gridCol w="1916892"/>
                <a:gridCol w="6440299"/>
              </a:tblGrid>
              <a:tr h="563659">
                <a:tc>
                  <a:txBody>
                    <a:bodyPr/>
                    <a:lstStyle/>
                    <a:p>
                      <a:pPr algn="ctr">
                        <a:spcAft>
                          <a:spcPts val="0"/>
                        </a:spcAft>
                      </a:pPr>
                      <a:r>
                        <a:rPr lang="ja-JP" sz="1400" kern="100" dirty="0">
                          <a:effectLst/>
                        </a:rPr>
                        <a:t>開催回</a:t>
                      </a:r>
                    </a:p>
                    <a:p>
                      <a:pPr algn="ctr">
                        <a:spcAft>
                          <a:spcPts val="0"/>
                        </a:spcAft>
                      </a:pPr>
                      <a:r>
                        <a:rPr lang="ja-JP" sz="1400" kern="100" dirty="0">
                          <a:effectLst/>
                        </a:rPr>
                        <a:t>（概ねの時期）</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algn="ctr">
                        <a:spcAft>
                          <a:spcPts val="0"/>
                        </a:spcAft>
                      </a:pPr>
                      <a:r>
                        <a:rPr lang="ja-JP" sz="1400" kern="100" dirty="0">
                          <a:effectLst/>
                        </a:rPr>
                        <a:t>議題</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r>
              <a:tr h="1163508">
                <a:tc>
                  <a:txBody>
                    <a:bodyPr/>
                    <a:lstStyle/>
                    <a:p>
                      <a:pPr algn="ctr">
                        <a:spcAft>
                          <a:spcPts val="0"/>
                        </a:spcAft>
                      </a:pPr>
                      <a:r>
                        <a:rPr lang="ja-JP" sz="1400" kern="100" dirty="0">
                          <a:effectLst/>
                        </a:rPr>
                        <a:t>第</a:t>
                      </a:r>
                      <a:r>
                        <a:rPr lang="en-US" sz="1400" kern="100" dirty="0">
                          <a:effectLst/>
                        </a:rPr>
                        <a:t>1</a:t>
                      </a:r>
                      <a:r>
                        <a:rPr lang="ja-JP" sz="1400" kern="100" dirty="0">
                          <a:effectLst/>
                        </a:rPr>
                        <a:t>回</a:t>
                      </a:r>
                    </a:p>
                    <a:p>
                      <a:pPr algn="ctr">
                        <a:spcAft>
                          <a:spcPts val="0"/>
                        </a:spcAft>
                      </a:pPr>
                      <a:r>
                        <a:rPr lang="en-US" altLang="ja-JP" sz="1400" kern="100" dirty="0" smtClean="0">
                          <a:effectLst/>
                        </a:rPr>
                        <a:t>10</a:t>
                      </a:r>
                      <a:r>
                        <a:rPr lang="ja-JP" sz="1400" kern="100" dirty="0" smtClean="0">
                          <a:effectLst/>
                        </a:rPr>
                        <a:t>月</a:t>
                      </a:r>
                      <a:r>
                        <a:rPr lang="en-US" altLang="ja-JP" sz="1400" kern="100" dirty="0" smtClean="0">
                          <a:effectLst/>
                        </a:rPr>
                        <a:t>28</a:t>
                      </a:r>
                      <a:r>
                        <a:rPr lang="ja-JP" altLang="en-US" sz="1400" kern="100" dirty="0" smtClean="0">
                          <a:effectLst/>
                        </a:rPr>
                        <a:t>日（月）　</a:t>
                      </a:r>
                      <a:endParaRPr lang="en-US" altLang="ja-JP" sz="1400" kern="100" dirty="0" smtClean="0">
                        <a:effectLst/>
                      </a:endParaRPr>
                    </a:p>
                    <a:p>
                      <a:pPr algn="ctr">
                        <a:spcAft>
                          <a:spcPts val="0"/>
                        </a:spcAft>
                      </a:pPr>
                      <a:r>
                        <a:rPr lang="en-US" altLang="ja-JP" sz="1400" kern="100" dirty="0" smtClean="0">
                          <a:effectLst/>
                        </a:rPr>
                        <a:t>13:30</a:t>
                      </a:r>
                      <a:r>
                        <a:rPr lang="ja-JP" altLang="en-US" sz="1400" kern="100" dirty="0" smtClean="0">
                          <a:effectLst/>
                        </a:rPr>
                        <a:t>～</a:t>
                      </a:r>
                      <a:r>
                        <a:rPr lang="en-US" altLang="ja-JP" sz="1400" kern="100" dirty="0" smtClean="0">
                          <a:effectLst/>
                        </a:rPr>
                        <a:t>15:30</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algn="just">
                        <a:spcAft>
                          <a:spcPts val="0"/>
                        </a:spcAft>
                      </a:pPr>
                      <a:r>
                        <a:rPr lang="ja-JP" sz="1400" kern="100" dirty="0" smtClean="0">
                          <a:effectLst/>
                        </a:rPr>
                        <a:t>①</a:t>
                      </a:r>
                      <a:r>
                        <a:rPr lang="ja-JP" altLang="en-US" sz="1400" kern="100" dirty="0" smtClean="0">
                          <a:effectLst/>
                        </a:rPr>
                        <a:t>総務省・内閣官房・経産省による挨拶と今年度の事業内容紹介（各府省）</a:t>
                      </a:r>
                      <a:endParaRPr lang="en-US" altLang="ja-JP" sz="1400" kern="100" dirty="0" smtClean="0">
                        <a:effectLst/>
                      </a:endParaRPr>
                    </a:p>
                    <a:p>
                      <a:pPr algn="just">
                        <a:spcAft>
                          <a:spcPts val="0"/>
                        </a:spcAft>
                      </a:pPr>
                      <a:r>
                        <a:rPr lang="ja-JP" altLang="en-US" sz="1400" kern="100" dirty="0" smtClean="0">
                          <a:effectLst/>
                        </a:rPr>
                        <a:t>②今年度の検討事項と</a:t>
                      </a:r>
                      <a:r>
                        <a:rPr lang="ja-JP" sz="1400" kern="100" dirty="0" smtClean="0">
                          <a:effectLst/>
                        </a:rPr>
                        <a:t>進め方</a:t>
                      </a:r>
                      <a:r>
                        <a:rPr lang="ja-JP" sz="1400" kern="100" dirty="0">
                          <a:effectLst/>
                        </a:rPr>
                        <a:t>について</a:t>
                      </a:r>
                      <a:r>
                        <a:rPr lang="ja-JP" sz="1400" kern="100" dirty="0" smtClean="0">
                          <a:effectLst/>
                        </a:rPr>
                        <a:t>（事務局</a:t>
                      </a:r>
                      <a:r>
                        <a:rPr lang="ja-JP" sz="1400" kern="100" dirty="0">
                          <a:effectLst/>
                        </a:rPr>
                        <a:t>）</a:t>
                      </a:r>
                    </a:p>
                    <a:p>
                      <a:pPr algn="just">
                        <a:spcAft>
                          <a:spcPts val="0"/>
                        </a:spcAft>
                      </a:pPr>
                      <a:r>
                        <a:rPr lang="ja-JP" altLang="en-US" sz="1400" kern="100" dirty="0" smtClean="0">
                          <a:effectLst/>
                        </a:rPr>
                        <a:t>③海外最新動向の紹介</a:t>
                      </a:r>
                      <a:r>
                        <a:rPr lang="ja-JP" sz="1400" kern="100" dirty="0" smtClean="0">
                          <a:effectLst/>
                        </a:rPr>
                        <a:t>（</a:t>
                      </a:r>
                      <a:r>
                        <a:rPr lang="ja-JP" altLang="en-US" sz="1400" kern="100" dirty="0" smtClean="0">
                          <a:effectLst/>
                        </a:rPr>
                        <a:t>渡辺氏</a:t>
                      </a:r>
                      <a:r>
                        <a:rPr lang="ja-JP" sz="1400" kern="100" dirty="0" smtClean="0">
                          <a:effectLst/>
                        </a:rPr>
                        <a:t>）</a:t>
                      </a:r>
                      <a:endParaRPr lang="ja-JP" sz="1400" kern="100" dirty="0">
                        <a:effectLst/>
                      </a:endParaRPr>
                    </a:p>
                    <a:p>
                      <a:pPr algn="just">
                        <a:spcAft>
                          <a:spcPts val="0"/>
                        </a:spcAft>
                      </a:pPr>
                      <a:r>
                        <a:rPr lang="ja-JP" altLang="en-US" sz="1400" kern="100" dirty="0" smtClean="0">
                          <a:effectLst/>
                        </a:rPr>
                        <a:t>④分科会の設置とメンバー募集について</a:t>
                      </a:r>
                      <a:r>
                        <a:rPr lang="ja-JP" sz="1400" kern="100" dirty="0" smtClean="0">
                          <a:effectLst/>
                        </a:rPr>
                        <a:t>（</a:t>
                      </a:r>
                      <a:r>
                        <a:rPr lang="ja-JP" altLang="en-US" sz="1400" kern="100" dirty="0" smtClean="0">
                          <a:effectLst/>
                        </a:rPr>
                        <a:t>事務局</a:t>
                      </a:r>
                      <a:r>
                        <a:rPr lang="ja-JP" sz="1400" kern="100" dirty="0" smtClean="0">
                          <a:effectLst/>
                        </a:rPr>
                        <a:t>）</a:t>
                      </a:r>
                      <a:endParaRPr lang="en-US" altLang="ja-JP" sz="1400" kern="100" dirty="0" smtClean="0">
                        <a:effectLst/>
                      </a:endParaRPr>
                    </a:p>
                    <a:p>
                      <a:pPr algn="just">
                        <a:spcAft>
                          <a:spcPts val="0"/>
                        </a:spcAft>
                      </a:pPr>
                      <a:r>
                        <a:rPr lang="ja-JP" altLang="en-US" sz="1400" kern="100" dirty="0" smtClean="0">
                          <a:effectLst/>
                        </a:rPr>
                        <a:t>⑤会員からの情報提供（会員）</a:t>
                      </a:r>
                      <a:endParaRPr lang="ja-JP" sz="1400" kern="100" dirty="0">
                        <a:effectLst/>
                      </a:endParaRPr>
                    </a:p>
                    <a:p>
                      <a:pPr algn="just">
                        <a:spcAft>
                          <a:spcPts val="0"/>
                        </a:spcAft>
                      </a:pPr>
                      <a:r>
                        <a:rPr lang="ja-JP" altLang="en-US" sz="1400" kern="100" dirty="0" smtClean="0">
                          <a:effectLst/>
                        </a:rPr>
                        <a:t>⑥今年度の運営方針に関する議論</a:t>
                      </a:r>
                      <a:r>
                        <a:rPr lang="ja-JP" sz="1400" kern="100" dirty="0" smtClean="0">
                          <a:effectLst/>
                        </a:rPr>
                        <a:t>（</a:t>
                      </a:r>
                      <a:r>
                        <a:rPr lang="ja-JP" sz="1400" kern="100" dirty="0">
                          <a:effectLst/>
                        </a:rPr>
                        <a:t>自由討議）</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r>
              <a:tr h="967563">
                <a:tc>
                  <a:txBody>
                    <a:bodyPr/>
                    <a:lstStyle/>
                    <a:p>
                      <a:pPr algn="ctr">
                        <a:spcAft>
                          <a:spcPts val="0"/>
                        </a:spcAft>
                      </a:pPr>
                      <a:r>
                        <a:rPr lang="ja-JP" sz="1400" kern="100" dirty="0">
                          <a:effectLst/>
                        </a:rPr>
                        <a:t>第</a:t>
                      </a:r>
                      <a:r>
                        <a:rPr lang="en-US" sz="1400" kern="100" dirty="0">
                          <a:effectLst/>
                        </a:rPr>
                        <a:t>2</a:t>
                      </a:r>
                      <a:r>
                        <a:rPr lang="ja-JP" sz="1400" kern="100" dirty="0">
                          <a:effectLst/>
                        </a:rPr>
                        <a:t>回</a:t>
                      </a:r>
                    </a:p>
                    <a:p>
                      <a:pPr algn="ctr">
                        <a:spcAft>
                          <a:spcPts val="0"/>
                        </a:spcAft>
                      </a:pPr>
                      <a:r>
                        <a:rPr lang="en-US" altLang="ja-JP" sz="1400" kern="100" dirty="0" smtClean="0">
                          <a:effectLst/>
                        </a:rPr>
                        <a:t>12</a:t>
                      </a:r>
                      <a:r>
                        <a:rPr lang="ja-JP" altLang="en-US" sz="1400" kern="100" dirty="0" smtClean="0">
                          <a:effectLst/>
                        </a:rPr>
                        <a:t>月</a:t>
                      </a:r>
                      <a:r>
                        <a:rPr lang="en-US" altLang="ja-JP" sz="1400" kern="100" dirty="0" smtClean="0">
                          <a:effectLst/>
                        </a:rPr>
                        <a:t>3</a:t>
                      </a:r>
                      <a:r>
                        <a:rPr lang="ja-JP" altLang="en-US" sz="1400" kern="100" dirty="0" smtClean="0">
                          <a:effectLst/>
                        </a:rPr>
                        <a:t>日 （木）</a:t>
                      </a:r>
                      <a:endParaRPr lang="en-US" altLang="ja-JP" sz="1400" kern="100" dirty="0" smtClean="0">
                        <a:effectLst/>
                      </a:endParaRPr>
                    </a:p>
                    <a:p>
                      <a:pPr algn="ctr">
                        <a:spcAft>
                          <a:spcPts val="0"/>
                        </a:spcAft>
                      </a:pPr>
                      <a:r>
                        <a:rPr lang="en-US" altLang="ja-JP" sz="1400" kern="100" dirty="0" smtClean="0">
                          <a:effectLst/>
                        </a:rPr>
                        <a:t>15</a:t>
                      </a:r>
                      <a:r>
                        <a:rPr lang="ja-JP" altLang="en-US" sz="1400" kern="100" dirty="0" smtClean="0">
                          <a:effectLst/>
                        </a:rPr>
                        <a:t>：</a:t>
                      </a:r>
                      <a:r>
                        <a:rPr lang="en-US" altLang="ja-JP" sz="1400" kern="100" dirty="0" smtClean="0">
                          <a:effectLst/>
                        </a:rPr>
                        <a:t>00-17</a:t>
                      </a:r>
                      <a:r>
                        <a:rPr lang="ja-JP" altLang="en-US" sz="1400" kern="100" dirty="0" smtClean="0">
                          <a:effectLst/>
                        </a:rPr>
                        <a:t>：</a:t>
                      </a:r>
                      <a:r>
                        <a:rPr lang="en-US" altLang="ja-JP" sz="1400" kern="100" dirty="0" smtClean="0">
                          <a:effectLst/>
                        </a:rPr>
                        <a:t>00</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marL="160020" indent="-160020" algn="just">
                        <a:spcAft>
                          <a:spcPts val="0"/>
                        </a:spcAft>
                      </a:pPr>
                      <a:r>
                        <a:rPr lang="ja-JP" sz="1400" kern="100" dirty="0" smtClean="0">
                          <a:effectLst/>
                        </a:rPr>
                        <a:t>①</a:t>
                      </a:r>
                      <a:r>
                        <a:rPr lang="ja-JP" altLang="en-US" sz="1400" kern="100" dirty="0" smtClean="0">
                          <a:effectLst/>
                        </a:rPr>
                        <a:t>総務省実証実験等に関する説明</a:t>
                      </a:r>
                      <a:r>
                        <a:rPr lang="ja-JP" sz="1400" kern="100" dirty="0" smtClean="0">
                          <a:effectLst/>
                        </a:rPr>
                        <a:t>（</a:t>
                      </a:r>
                      <a:r>
                        <a:rPr lang="ja-JP" altLang="en-US" sz="1400" kern="100" dirty="0" smtClean="0">
                          <a:effectLst/>
                        </a:rPr>
                        <a:t>各実証主体または総務省</a:t>
                      </a:r>
                      <a:r>
                        <a:rPr lang="ja-JP" sz="1400" kern="100" dirty="0" smtClean="0">
                          <a:effectLst/>
                        </a:rPr>
                        <a:t>）</a:t>
                      </a:r>
                      <a:endParaRPr lang="ja-JP" sz="1400" kern="100" dirty="0">
                        <a:effectLs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sz="1400" kern="100" dirty="0" smtClean="0">
                          <a:effectLst/>
                        </a:rPr>
                        <a:t>②</a:t>
                      </a:r>
                      <a:r>
                        <a:rPr lang="ja-JP" altLang="en-US" sz="1400" kern="100" dirty="0" smtClean="0">
                          <a:effectLst/>
                        </a:rPr>
                        <a:t>データガバナンス委員会、技術委員会の検討状況</a:t>
                      </a:r>
                      <a:r>
                        <a:rPr lang="ja-JP" altLang="ja-JP" sz="1400" kern="100" dirty="0" smtClean="0">
                          <a:effectLst/>
                        </a:rPr>
                        <a:t>（</a:t>
                      </a:r>
                      <a:r>
                        <a:rPr lang="ja-JP" altLang="en-US" sz="1400" kern="100" dirty="0" smtClean="0">
                          <a:effectLst/>
                        </a:rPr>
                        <a:t>各委員会</a:t>
                      </a:r>
                      <a:r>
                        <a:rPr lang="ja-JP" altLang="ja-JP" sz="1400" kern="100" dirty="0" smtClean="0">
                          <a:effectLst/>
                        </a:rPr>
                        <a:t>主査または事務局）</a:t>
                      </a:r>
                      <a:endParaRPr lang="ja-JP" altLang="en-US" sz="1400" kern="100" dirty="0" smtClean="0">
                        <a:effectLs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sz="1400" kern="100" dirty="0" smtClean="0">
                          <a:effectLst/>
                        </a:rPr>
                        <a:t>③</a:t>
                      </a:r>
                      <a:r>
                        <a:rPr lang="ja-JP" altLang="en-US" sz="1400" kern="100" dirty="0" smtClean="0">
                          <a:effectLst/>
                        </a:rPr>
                        <a:t>分科会設置の報告</a:t>
                      </a:r>
                      <a:r>
                        <a:rPr lang="ja-JP" altLang="ja-JP" sz="1400" kern="100" dirty="0" smtClean="0">
                          <a:effectLst/>
                        </a:rPr>
                        <a:t>（事務局または</a:t>
                      </a:r>
                      <a:r>
                        <a:rPr lang="ja-JP" altLang="en-US" sz="1400" kern="100" dirty="0" smtClean="0">
                          <a:effectLst/>
                        </a:rPr>
                        <a:t>分科会メンバー</a:t>
                      </a:r>
                      <a:r>
                        <a:rPr lang="ja-JP" altLang="ja-JP" sz="1400" kern="100" dirty="0" smtClean="0">
                          <a:effectLst/>
                        </a:rPr>
                        <a:t>）</a:t>
                      </a:r>
                      <a:endParaRPr lang="ja-JP" sz="1400" kern="100" dirty="0">
                        <a:effectLst/>
                      </a:endParaRPr>
                    </a:p>
                    <a:p>
                      <a:pPr marL="160020" indent="-160020" algn="just">
                        <a:spcAft>
                          <a:spcPts val="0"/>
                        </a:spcAft>
                      </a:pPr>
                      <a:r>
                        <a:rPr lang="ja-JP" altLang="en-US" sz="1400" kern="100" dirty="0" smtClean="0">
                          <a:effectLst/>
                        </a:rPr>
                        <a:t>④分科会に関する議論</a:t>
                      </a:r>
                      <a:r>
                        <a:rPr lang="ja-JP" sz="1400" kern="100" dirty="0" smtClean="0">
                          <a:effectLst/>
                        </a:rPr>
                        <a:t>（</a:t>
                      </a:r>
                      <a:r>
                        <a:rPr lang="ja-JP" sz="1400" kern="100" dirty="0">
                          <a:effectLst/>
                        </a:rPr>
                        <a:t>自由討議）</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r>
              <a:tr h="1212112">
                <a:tc>
                  <a:txBody>
                    <a:bodyPr/>
                    <a:lstStyle/>
                    <a:p>
                      <a:pPr algn="ctr">
                        <a:spcAft>
                          <a:spcPts val="0"/>
                        </a:spcAft>
                      </a:pPr>
                      <a:r>
                        <a:rPr lang="ja-JP" sz="1400" kern="100" dirty="0">
                          <a:effectLst/>
                        </a:rPr>
                        <a:t>第</a:t>
                      </a:r>
                      <a:r>
                        <a:rPr lang="en-US" sz="1400" kern="100" dirty="0">
                          <a:effectLst/>
                        </a:rPr>
                        <a:t>3</a:t>
                      </a:r>
                      <a:r>
                        <a:rPr lang="ja-JP" sz="1400" kern="100" dirty="0">
                          <a:effectLst/>
                        </a:rPr>
                        <a:t>回</a:t>
                      </a:r>
                    </a:p>
                    <a:p>
                      <a:pPr algn="ctr">
                        <a:spcAft>
                          <a:spcPts val="0"/>
                        </a:spcAft>
                      </a:pPr>
                      <a:r>
                        <a:rPr lang="ja-JP" altLang="en-US" sz="1400" kern="100" dirty="0" smtClean="0">
                          <a:effectLst/>
                        </a:rPr>
                        <a:t> </a:t>
                      </a:r>
                      <a:r>
                        <a:rPr lang="en-US" altLang="ja-JP" sz="1400" kern="100" dirty="0" smtClean="0">
                          <a:effectLst/>
                        </a:rPr>
                        <a:t>1</a:t>
                      </a:r>
                      <a:r>
                        <a:rPr lang="ja-JP" altLang="en-US" sz="1400" kern="100" dirty="0" smtClean="0">
                          <a:effectLst/>
                        </a:rPr>
                        <a:t>月</a:t>
                      </a:r>
                      <a:r>
                        <a:rPr lang="en-US" altLang="ja-JP" sz="1400" kern="100" dirty="0" smtClean="0">
                          <a:effectLst/>
                        </a:rPr>
                        <a:t>24</a:t>
                      </a:r>
                      <a:r>
                        <a:rPr lang="ja-JP" altLang="en-US" sz="1400" kern="100" dirty="0" smtClean="0">
                          <a:effectLst/>
                        </a:rPr>
                        <a:t>日（金）</a:t>
                      </a:r>
                      <a:endParaRPr lang="en-US" altLang="ja-JP" sz="1400" kern="100" dirty="0" smtClean="0">
                        <a:effectLst/>
                      </a:endParaRPr>
                    </a:p>
                    <a:p>
                      <a:pPr algn="ctr">
                        <a:spcAft>
                          <a:spcPts val="0"/>
                        </a:spcAft>
                      </a:pPr>
                      <a:r>
                        <a:rPr lang="en-US" altLang="ja-JP" sz="1400" kern="100" dirty="0" smtClean="0">
                          <a:effectLst/>
                        </a:rPr>
                        <a:t> 10:00-12:00</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sz="1400" kern="100" dirty="0" smtClean="0">
                          <a:effectLst/>
                        </a:rPr>
                        <a:t>①</a:t>
                      </a:r>
                      <a:r>
                        <a:rPr lang="ja-JP" altLang="en-US" sz="1400" kern="100" dirty="0" smtClean="0">
                          <a:effectLst/>
                        </a:rPr>
                        <a:t>ビジネスモデル検討ヒアリング報告</a:t>
                      </a:r>
                      <a:r>
                        <a:rPr lang="ja-JP" altLang="ja-JP" sz="1400" kern="100" dirty="0" smtClean="0">
                          <a:effectLst/>
                        </a:rPr>
                        <a:t>（事務局）</a:t>
                      </a:r>
                      <a:endParaRPr lang="en-US" altLang="ja-JP" sz="1400" kern="100" dirty="0" smtClean="0">
                        <a:effectLs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rPr>
                        <a:t>②分科会の検討内容の報告</a:t>
                      </a:r>
                      <a:r>
                        <a:rPr lang="ja-JP" altLang="ja-JP" sz="1400" kern="100" dirty="0" smtClean="0">
                          <a:effectLst/>
                        </a:rPr>
                        <a:t>（</a:t>
                      </a:r>
                      <a:r>
                        <a:rPr lang="ja-JP" altLang="en-US" sz="1400" kern="100" dirty="0" smtClean="0">
                          <a:effectLst/>
                        </a:rPr>
                        <a:t>分科会メンバー</a:t>
                      </a:r>
                      <a:r>
                        <a:rPr lang="ja-JP" altLang="ja-JP" sz="1400" kern="100" dirty="0" smtClean="0">
                          <a:effectLst/>
                        </a:rPr>
                        <a:t>）</a:t>
                      </a:r>
                      <a:endParaRPr lang="en-US" altLang="ja-JP" sz="1400" kern="100" dirty="0" smtClean="0">
                        <a:effectLs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rPr>
                        <a:t>③分科会の検討内容に関する議論（自由討議）</a:t>
                      </a:r>
                      <a:endParaRPr lang="en-US" altLang="ja-JP" sz="1400" kern="100" dirty="0" smtClean="0">
                        <a:effectLst/>
                      </a:endParaRPr>
                    </a:p>
                    <a:p>
                      <a:pPr marL="160020" indent="-160020" algn="just">
                        <a:spcAft>
                          <a:spcPts val="0"/>
                        </a:spcAft>
                      </a:pPr>
                      <a:r>
                        <a:rPr lang="ja-JP" altLang="en-US" sz="1400" kern="100" dirty="0" smtClean="0">
                          <a:effectLst/>
                        </a:rPr>
                        <a:t>④他のオープンデータ関連団体の取り組み状況</a:t>
                      </a:r>
                      <a:r>
                        <a:rPr lang="ja-JP" sz="1400" kern="100" dirty="0" smtClean="0">
                          <a:effectLst/>
                        </a:rPr>
                        <a:t>（</a:t>
                      </a:r>
                      <a:r>
                        <a:rPr lang="ja-JP" sz="1400" kern="100" dirty="0">
                          <a:effectLst/>
                        </a:rPr>
                        <a:t>事務局）</a:t>
                      </a:r>
                    </a:p>
                    <a:p>
                      <a:pPr marL="160020" indent="-160020" algn="just">
                        <a:spcAft>
                          <a:spcPts val="0"/>
                        </a:spcAft>
                      </a:pPr>
                      <a:r>
                        <a:rPr lang="ja-JP" altLang="en-US" sz="1400" kern="100" dirty="0" smtClean="0">
                          <a:effectLst/>
                        </a:rPr>
                        <a:t>⑤勝手表彰の進め方と候補の収集について</a:t>
                      </a:r>
                      <a:r>
                        <a:rPr lang="ja-JP" altLang="ja-JP" sz="1400" kern="100" dirty="0" smtClean="0">
                          <a:effectLst/>
                        </a:rPr>
                        <a:t>（事務局）</a:t>
                      </a: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r>
              <a:tr h="510362">
                <a:tc>
                  <a:txBody>
                    <a:bodyPr/>
                    <a:lstStyle/>
                    <a:p>
                      <a:pPr algn="ctr">
                        <a:spcAft>
                          <a:spcPts val="0"/>
                        </a:spcAft>
                      </a:pPr>
                      <a:r>
                        <a:rPr lang="ja-JP" altLang="en-US" sz="1400" kern="100" dirty="0" smtClean="0">
                          <a:effectLst/>
                        </a:rPr>
                        <a:t>勝手表彰の審査</a:t>
                      </a:r>
                      <a:endParaRPr lang="en-US" altLang="ja-JP" sz="1400" kern="100" dirty="0" smtClean="0">
                        <a:effectLst/>
                      </a:endParaRPr>
                    </a:p>
                    <a:p>
                      <a:pPr algn="ctr">
                        <a:spcAft>
                          <a:spcPts val="0"/>
                        </a:spcAft>
                      </a:pPr>
                      <a:r>
                        <a:rPr lang="ja-JP" altLang="en-US" sz="1400" kern="100" dirty="0" smtClean="0">
                          <a:effectLst/>
                        </a:rPr>
                        <a:t>（メール開催）</a:t>
                      </a:r>
                      <a:endParaRPr lang="ja-JP" sz="1400" kern="100" dirty="0">
                        <a:effectLst/>
                        <a:latin typeface="+mn-ea"/>
                        <a:ea typeface="+mn-ea"/>
                        <a:cs typeface="Times New Roman"/>
                      </a:endParaRP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marL="160020" indent="-160020" algn="just">
                        <a:spcAft>
                          <a:spcPts val="0"/>
                        </a:spcAft>
                      </a:pPr>
                      <a:r>
                        <a:rPr lang="ja-JP" altLang="en-US" sz="1400" kern="100" dirty="0" smtClean="0">
                          <a:effectLst/>
                        </a:rPr>
                        <a:t>・オープンデータに関する優れた取り組みを勝手表彰</a:t>
                      </a:r>
                      <a:endParaRPr lang="en-US" altLang="ja-JP" sz="1400" kern="100" dirty="0" smtClean="0">
                        <a:effectLst/>
                      </a:endParaRPr>
                    </a:p>
                    <a:p>
                      <a:pPr marL="160020" indent="-160020" algn="just">
                        <a:spcAft>
                          <a:spcPts val="0"/>
                        </a:spcAft>
                      </a:pPr>
                      <a:r>
                        <a:rPr lang="ja-JP" altLang="en-US" sz="1400" kern="100" dirty="0" smtClean="0">
                          <a:effectLst/>
                        </a:rPr>
                        <a:t>・事務局が収集した事例を利活用・普及委員会委員が審査し、表彰</a:t>
                      </a:r>
                      <a:endParaRPr lang="ja-JP" sz="1400" kern="100" dirty="0">
                        <a:effectLst/>
                        <a:latin typeface="+mj-lt"/>
                        <a:ea typeface="+mn-ea"/>
                        <a:cs typeface="Times New Roman"/>
                      </a:endParaRPr>
                    </a:p>
                  </a:txBody>
                  <a:tcPr marL="68580" marR="68580" marT="0" marB="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r>
              <a:tr h="1069818">
                <a:tc>
                  <a:txBody>
                    <a:bodyPr/>
                    <a:lstStyle/>
                    <a:p>
                      <a:pPr algn="ctr">
                        <a:spcAft>
                          <a:spcPts val="0"/>
                        </a:spcAft>
                      </a:pPr>
                      <a:r>
                        <a:rPr lang="ja-JP" sz="1400" kern="100" dirty="0">
                          <a:effectLst/>
                        </a:rPr>
                        <a:t>第</a:t>
                      </a:r>
                      <a:r>
                        <a:rPr lang="en-US" sz="1400" kern="100" dirty="0">
                          <a:effectLst/>
                        </a:rPr>
                        <a:t>4</a:t>
                      </a:r>
                      <a:r>
                        <a:rPr lang="ja-JP" sz="1400" kern="100" dirty="0">
                          <a:effectLst/>
                        </a:rPr>
                        <a:t>回</a:t>
                      </a:r>
                    </a:p>
                    <a:p>
                      <a:pPr algn="ctr">
                        <a:spcAft>
                          <a:spcPts val="0"/>
                        </a:spcAft>
                      </a:pPr>
                      <a:r>
                        <a:rPr lang="en-US" altLang="ja-JP" sz="1400" kern="100" dirty="0" smtClean="0">
                          <a:effectLst/>
                        </a:rPr>
                        <a:t>3</a:t>
                      </a:r>
                      <a:r>
                        <a:rPr lang="ja-JP" altLang="en-US" sz="1400" kern="100" dirty="0" smtClean="0">
                          <a:effectLst/>
                        </a:rPr>
                        <a:t>月</a:t>
                      </a:r>
                      <a:r>
                        <a:rPr lang="en-US" altLang="ja-JP" sz="1400" kern="100" dirty="0" smtClean="0">
                          <a:effectLst/>
                        </a:rPr>
                        <a:t>13</a:t>
                      </a:r>
                      <a:r>
                        <a:rPr lang="ja-JP" altLang="en-US" sz="1400" kern="100" dirty="0" smtClean="0">
                          <a:effectLst/>
                        </a:rPr>
                        <a:t>（木）</a:t>
                      </a:r>
                      <a:endParaRPr lang="en-US" altLang="ja-JP" sz="1400" kern="100" smtClean="0">
                        <a:effectLst/>
                      </a:endParaRPr>
                    </a:p>
                    <a:p>
                      <a:pPr algn="ctr">
                        <a:spcAft>
                          <a:spcPts val="0"/>
                        </a:spcAft>
                      </a:pPr>
                      <a:r>
                        <a:rPr lang="en-US" altLang="ja-JP" sz="1400" kern="100" smtClean="0">
                          <a:effectLst/>
                        </a:rPr>
                        <a:t>10:00-12:00</a:t>
                      </a:r>
                      <a:endParaRPr lang="ja-JP" sz="1400" kern="100" dirty="0">
                        <a:solidFill>
                          <a:schemeClr val="tx1"/>
                        </a:solidFill>
                        <a:effectLst/>
                        <a:latin typeface="Century"/>
                        <a:ea typeface="ＭＳ 明朝"/>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pPr marL="160020" indent="-160020" algn="just">
                        <a:spcAft>
                          <a:spcPts val="0"/>
                        </a:spcAft>
                      </a:pPr>
                      <a:r>
                        <a:rPr lang="ja-JP" altLang="en-US" sz="1400" kern="100" dirty="0" smtClean="0">
                          <a:effectLst/>
                        </a:rPr>
                        <a:t>①総務省実証実験等についての報告（総務省）</a:t>
                      </a:r>
                    </a:p>
                    <a:p>
                      <a:pPr marL="160020" indent="-160020" algn="just">
                        <a:spcAft>
                          <a:spcPts val="0"/>
                        </a:spcAft>
                      </a:pPr>
                      <a:r>
                        <a:rPr lang="ja-JP" altLang="en-US" sz="1400" kern="100" dirty="0" smtClean="0">
                          <a:effectLst/>
                        </a:rPr>
                        <a:t>②分科会の報告（分科会メンバー）</a:t>
                      </a:r>
                      <a:endParaRPr lang="en-US" altLang="ja-JP" sz="1400" kern="100" dirty="0" smtClean="0">
                        <a:effectLst/>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rPr>
                        <a:t>③データガバナンス委員会、技術委員会の検討状況</a:t>
                      </a:r>
                      <a:r>
                        <a:rPr lang="ja-JP" altLang="ja-JP" sz="1400" kern="100" dirty="0" smtClean="0">
                          <a:effectLst/>
                        </a:rPr>
                        <a:t>（</a:t>
                      </a:r>
                      <a:r>
                        <a:rPr lang="ja-JP" altLang="en-US" sz="1400" kern="100" dirty="0" smtClean="0">
                          <a:effectLst/>
                        </a:rPr>
                        <a:t>各委員会</a:t>
                      </a:r>
                      <a:r>
                        <a:rPr lang="ja-JP" altLang="ja-JP" sz="1400" kern="100" dirty="0" smtClean="0">
                          <a:effectLst/>
                        </a:rPr>
                        <a:t>主査または事務局）</a:t>
                      </a:r>
                      <a:endParaRPr lang="ja-JP" altLang="en-US" sz="1400" kern="100" dirty="0" smtClean="0">
                        <a:effectLst/>
                      </a:endParaRPr>
                    </a:p>
                    <a:p>
                      <a:pPr marL="160020" marR="0" indent="-160020" algn="just" defTabSz="914400" rtl="0" eaLnBrk="1" fontAlgn="auto" latinLnBrk="0" hangingPunct="1">
                        <a:lnSpc>
                          <a:spcPct val="100000"/>
                        </a:lnSpc>
                        <a:spcBef>
                          <a:spcPts val="0"/>
                        </a:spcBef>
                        <a:spcAft>
                          <a:spcPts val="0"/>
                        </a:spcAft>
                        <a:buClrTx/>
                        <a:buSzTx/>
                        <a:buFontTx/>
                        <a:buNone/>
                        <a:tabLst/>
                        <a:defRPr/>
                      </a:pPr>
                      <a:r>
                        <a:rPr lang="ja-JP" altLang="en-US" sz="1400" kern="100" dirty="0" smtClean="0">
                          <a:effectLst/>
                        </a:rPr>
                        <a:t>④平成</a:t>
                      </a:r>
                      <a:r>
                        <a:rPr lang="en-US" altLang="ja-JP" sz="1400" kern="100" dirty="0" smtClean="0">
                          <a:effectLst/>
                        </a:rPr>
                        <a:t>25</a:t>
                      </a:r>
                      <a:r>
                        <a:rPr lang="ja-JP" altLang="en-US" sz="1400" kern="100" dirty="0" smtClean="0">
                          <a:effectLst/>
                        </a:rPr>
                        <a:t>年度活動報告と平成</a:t>
                      </a:r>
                      <a:r>
                        <a:rPr lang="en-US" altLang="ja-JP" sz="1400" kern="100" dirty="0" smtClean="0">
                          <a:effectLst/>
                        </a:rPr>
                        <a:t>26 </a:t>
                      </a:r>
                      <a:r>
                        <a:rPr lang="ja-JP" altLang="en-US" sz="1400" kern="100" dirty="0" smtClean="0">
                          <a:effectLst/>
                        </a:rPr>
                        <a:t>年度活動計画案</a:t>
                      </a:r>
                      <a:r>
                        <a:rPr lang="ja-JP" altLang="ja-JP" sz="1400" kern="100" dirty="0" smtClean="0">
                          <a:effectLst/>
                        </a:rPr>
                        <a:t>（</a:t>
                      </a:r>
                      <a:r>
                        <a:rPr lang="ja-JP" altLang="en-US" sz="1400" kern="100" dirty="0" smtClean="0">
                          <a:effectLst/>
                        </a:rPr>
                        <a:t>各委員会</a:t>
                      </a:r>
                      <a:r>
                        <a:rPr lang="ja-JP" altLang="ja-JP" sz="1400" kern="100" dirty="0" smtClean="0">
                          <a:effectLst/>
                        </a:rPr>
                        <a:t>主査または事務局）</a:t>
                      </a:r>
                    </a:p>
                    <a:p>
                      <a:pPr marL="160020" indent="-160020" algn="just">
                        <a:spcAft>
                          <a:spcPts val="0"/>
                        </a:spcAft>
                      </a:pPr>
                      <a:r>
                        <a:rPr lang="ja-JP" altLang="en-US" sz="1400" kern="100" dirty="0" smtClean="0">
                          <a:effectLst/>
                        </a:rPr>
                        <a:t>⑤勝手表彰・表彰式（事務局）</a:t>
                      </a:r>
                      <a:endParaRPr lang="ja-JP" sz="1400" kern="100" dirty="0">
                        <a:solidFill>
                          <a:schemeClr val="tx1"/>
                        </a:solidFill>
                        <a:effectLst/>
                        <a:latin typeface="+mn-ea"/>
                        <a:ea typeface="+mn-ea"/>
                        <a:cs typeface="Times New Roman"/>
                      </a:endParaRPr>
                    </a:p>
                  </a:txBody>
                  <a:tcPr marL="72000" marR="72000" marT="36000" marB="36000"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44223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6</a:t>
            </a:fld>
            <a:endParaRPr lang="ja-JP" altLang="en-US" dirty="0"/>
          </a:p>
        </p:txBody>
      </p:sp>
      <p:sp>
        <p:nvSpPr>
          <p:cNvPr id="7" name="タイトル 1"/>
          <p:cNvSpPr>
            <a:spLocks noGrp="1"/>
          </p:cNvSpPr>
          <p:nvPr>
            <p:ph type="title"/>
          </p:nvPr>
        </p:nvSpPr>
        <p:spPr>
          <a:xfrm>
            <a:off x="457200" y="12877"/>
            <a:ext cx="8229600" cy="654943"/>
          </a:xfrm>
        </p:spPr>
        <p:txBody>
          <a:bodyPr/>
          <a:lstStyle/>
          <a:p>
            <a:r>
              <a:rPr lang="ja-JP" altLang="en-US" sz="2000" dirty="0">
                <a:latin typeface="+mj-ea"/>
              </a:rPr>
              <a:t>３</a:t>
            </a:r>
            <a:r>
              <a:rPr lang="ja-JP" altLang="en-US" sz="2000" dirty="0" smtClean="0">
                <a:latin typeface="+mj-ea"/>
              </a:rPr>
              <a:t>．全体スケジュール</a:t>
            </a:r>
            <a:endParaRPr kumimoji="1" lang="ja-JP" altLang="en-US" sz="2000" dirty="0">
              <a:latin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2386806675"/>
              </p:ext>
            </p:extLst>
          </p:nvPr>
        </p:nvGraphicFramePr>
        <p:xfrm>
          <a:off x="641498" y="822840"/>
          <a:ext cx="8077202" cy="5652385"/>
        </p:xfrm>
        <a:graphic>
          <a:graphicData uri="http://schemas.openxmlformats.org/drawingml/2006/table">
            <a:tbl>
              <a:tblPr firstRow="1" bandRow="1">
                <a:tableStyleId>{5940675A-B579-460E-94D1-54222C63F5DA}</a:tableStyleId>
              </a:tblPr>
              <a:tblGrid>
                <a:gridCol w="2099492"/>
                <a:gridCol w="959140"/>
                <a:gridCol w="967563"/>
                <a:gridCol w="978195"/>
                <a:gridCol w="1041991"/>
                <a:gridCol w="999461"/>
                <a:gridCol w="1031360"/>
              </a:tblGrid>
              <a:tr h="272311">
                <a:tc>
                  <a:txBody>
                    <a:bodyPr/>
                    <a:lstStyle/>
                    <a:p>
                      <a:endParaRPr kumimoji="1" lang="ja-JP" altLang="en-US" sz="1200" b="1" dirty="0">
                        <a:solidFill>
                          <a:schemeClr val="bg1"/>
                        </a:solidFill>
                      </a:endParaRPr>
                    </a:p>
                  </a:txBody>
                  <a:tcPr>
                    <a:solidFill>
                      <a:schemeClr val="accent1"/>
                    </a:solidFill>
                  </a:tcPr>
                </a:tc>
                <a:tc>
                  <a:txBody>
                    <a:bodyPr/>
                    <a:lstStyle/>
                    <a:p>
                      <a:pPr algn="ctr"/>
                      <a:r>
                        <a:rPr kumimoji="1" lang="en-US" altLang="ja-JP" sz="1200" b="1" dirty="0" smtClean="0">
                          <a:solidFill>
                            <a:schemeClr val="bg1"/>
                          </a:solidFill>
                        </a:rPr>
                        <a:t>10</a:t>
                      </a:r>
                      <a:r>
                        <a:rPr kumimoji="1" lang="ja-JP" altLang="en-US" sz="1200" b="1" dirty="0" smtClean="0">
                          <a:solidFill>
                            <a:schemeClr val="bg1"/>
                          </a:solidFill>
                        </a:rPr>
                        <a:t>月</a:t>
                      </a:r>
                      <a:endParaRPr kumimoji="1" lang="ja-JP" altLang="en-US" sz="1200" b="1" dirty="0">
                        <a:solidFill>
                          <a:schemeClr val="bg1"/>
                        </a:solidFill>
                      </a:endParaRPr>
                    </a:p>
                  </a:txBody>
                  <a:tcPr>
                    <a:lnR w="12700" cap="flat" cmpd="sng" algn="ctr">
                      <a:solidFill>
                        <a:schemeClr val="accent1">
                          <a:lumMod val="60000"/>
                          <a:lumOff val="40000"/>
                        </a:schemeClr>
                      </a:solidFill>
                      <a:prstDash val="sysDot"/>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11</a:t>
                      </a:r>
                      <a:r>
                        <a:rPr kumimoji="1" lang="ja-JP" altLang="en-US" sz="1200" b="1" dirty="0" smtClean="0">
                          <a:solidFill>
                            <a:schemeClr val="bg1"/>
                          </a:solidFill>
                        </a:rPr>
                        <a:t>月</a:t>
                      </a:r>
                      <a:endParaRPr kumimoji="1" lang="ja-JP" altLang="en-US" sz="1200" b="1" dirty="0">
                        <a:solidFill>
                          <a:schemeClr val="bg1"/>
                        </a:solidFill>
                      </a:endParaRPr>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12</a:t>
                      </a:r>
                      <a:r>
                        <a:rPr kumimoji="1" lang="ja-JP" altLang="en-US" sz="1200" b="1" dirty="0" smtClean="0">
                          <a:solidFill>
                            <a:schemeClr val="bg1"/>
                          </a:solidFill>
                        </a:rPr>
                        <a:t>月</a:t>
                      </a:r>
                      <a:endParaRPr kumimoji="1" lang="ja-JP" altLang="en-US" sz="1200" b="1" dirty="0">
                        <a:solidFill>
                          <a:schemeClr val="bg1"/>
                        </a:solidFill>
                      </a:endParaRPr>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1</a:t>
                      </a:r>
                      <a:r>
                        <a:rPr kumimoji="1" lang="ja-JP" altLang="en-US" sz="1200" b="1" dirty="0" smtClean="0">
                          <a:solidFill>
                            <a:schemeClr val="bg1"/>
                          </a:solidFill>
                        </a:rPr>
                        <a:t>月</a:t>
                      </a:r>
                      <a:endParaRPr kumimoji="1" lang="ja-JP" altLang="en-US" sz="1200" b="1" dirty="0">
                        <a:solidFill>
                          <a:schemeClr val="bg1"/>
                        </a:solidFill>
                      </a:endParaRPr>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2</a:t>
                      </a:r>
                      <a:r>
                        <a:rPr kumimoji="1" lang="ja-JP" altLang="en-US" sz="1200" b="1" dirty="0" smtClean="0">
                          <a:solidFill>
                            <a:schemeClr val="bg1"/>
                          </a:solidFill>
                        </a:rPr>
                        <a:t>月</a:t>
                      </a:r>
                      <a:endParaRPr kumimoji="1" lang="ja-JP" altLang="en-US" sz="1200" b="1" dirty="0">
                        <a:solidFill>
                          <a:schemeClr val="bg1"/>
                        </a:solidFill>
                      </a:endParaRPr>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1"/>
                    </a:solidFill>
                  </a:tcPr>
                </a:tc>
                <a:tc>
                  <a:txBody>
                    <a:bodyPr/>
                    <a:lstStyle/>
                    <a:p>
                      <a:pPr algn="ctr"/>
                      <a:r>
                        <a:rPr kumimoji="1" lang="en-US" altLang="ja-JP" sz="1200" b="1" dirty="0" smtClean="0">
                          <a:solidFill>
                            <a:schemeClr val="bg1"/>
                          </a:solidFill>
                        </a:rPr>
                        <a:t>3</a:t>
                      </a:r>
                      <a:r>
                        <a:rPr kumimoji="1" lang="ja-JP" altLang="en-US" sz="1200" b="1" dirty="0" smtClean="0">
                          <a:solidFill>
                            <a:schemeClr val="bg1"/>
                          </a:solidFill>
                        </a:rPr>
                        <a:t>月</a:t>
                      </a:r>
                      <a:endParaRPr kumimoji="1" lang="ja-JP" altLang="en-US" sz="1200" b="1" dirty="0">
                        <a:solidFill>
                          <a:schemeClr val="bg1"/>
                        </a:solidFill>
                      </a:endParaRPr>
                    </a:p>
                  </a:txBody>
                  <a:tcPr>
                    <a:lnL w="12700" cap="flat" cmpd="sng" algn="ctr">
                      <a:solidFill>
                        <a:schemeClr val="accent1">
                          <a:lumMod val="60000"/>
                          <a:lumOff val="40000"/>
                        </a:schemeClr>
                      </a:solidFill>
                      <a:prstDash val="sysDot"/>
                      <a:round/>
                      <a:headEnd type="none" w="med" len="med"/>
                      <a:tailEnd type="none" w="med" len="med"/>
                    </a:lnL>
                    <a:solidFill>
                      <a:schemeClr val="accent1"/>
                    </a:solidFill>
                  </a:tcPr>
                </a:tc>
              </a:tr>
              <a:tr h="370840">
                <a:tc>
                  <a:txBody>
                    <a:bodyPr/>
                    <a:lstStyle/>
                    <a:p>
                      <a:endParaRPr kumimoji="1" lang="en-US" altLang="ja-JP" sz="1200" dirty="0" smtClean="0"/>
                    </a:p>
                    <a:p>
                      <a:r>
                        <a:rPr kumimoji="1" lang="ja-JP" altLang="en-US" sz="1200" b="1" dirty="0" smtClean="0"/>
                        <a:t>利活用・普及委員会</a:t>
                      </a:r>
                      <a:endParaRPr kumimoji="1" lang="en-US" altLang="ja-JP" sz="1200" b="1" dirty="0" smtClean="0"/>
                    </a:p>
                    <a:p>
                      <a:endParaRPr kumimoji="1" lang="ja-JP" altLang="en-US" sz="1200" dirty="0"/>
                    </a:p>
                  </a:txBody>
                  <a:tcPr anchor="ctr">
                    <a:solidFill>
                      <a:schemeClr val="accent6">
                        <a:lumMod val="20000"/>
                        <a:lumOff val="80000"/>
                      </a:schemeClr>
                    </a:solidFill>
                  </a:tcPr>
                </a:tc>
                <a:tc>
                  <a:txBody>
                    <a:bodyPr/>
                    <a:lstStyle/>
                    <a:p>
                      <a:endParaRPr kumimoji="1" lang="ja-JP" altLang="en-US" sz="1200" dirty="0"/>
                    </a:p>
                  </a:txBody>
                  <a:tcPr>
                    <a:lnR w="12700" cap="flat" cmpd="sng" algn="ctr">
                      <a:solidFill>
                        <a:schemeClr val="accent1">
                          <a:lumMod val="60000"/>
                          <a:lumOff val="40000"/>
                        </a:schemeClr>
                      </a:solidFill>
                      <a:prstDash val="sysDot"/>
                      <a:round/>
                      <a:headEnd type="none" w="med" len="med"/>
                      <a:tailEnd type="none" w="med" len="med"/>
                    </a:lnR>
                    <a:solidFill>
                      <a:schemeClr val="accent6">
                        <a:lumMod val="20000"/>
                        <a:lumOff val="80000"/>
                      </a:schemeClr>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6">
                        <a:lumMod val="20000"/>
                        <a:lumOff val="80000"/>
                      </a:schemeClr>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6">
                        <a:lumMod val="20000"/>
                        <a:lumOff val="80000"/>
                      </a:schemeClr>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6">
                        <a:lumMod val="20000"/>
                        <a:lumOff val="80000"/>
                      </a:schemeClr>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chemeClr val="accent6">
                        <a:lumMod val="20000"/>
                        <a:lumOff val="80000"/>
                      </a:schemeClr>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solidFill>
                      <a:schemeClr val="accent6">
                        <a:lumMod val="20000"/>
                        <a:lumOff val="80000"/>
                      </a:schemeClr>
                    </a:solidFill>
                  </a:tcPr>
                </a:tc>
              </a:tr>
              <a:tr h="370840">
                <a:tc>
                  <a:txBody>
                    <a:bodyPr/>
                    <a:lstStyle/>
                    <a:p>
                      <a:r>
                        <a:rPr kumimoji="1" lang="ja-JP" altLang="en-US" sz="1200" dirty="0" smtClean="0"/>
                        <a:t>ポータルサイトによる</a:t>
                      </a:r>
                      <a:endParaRPr kumimoji="1" lang="en-US" altLang="ja-JP" sz="1200" dirty="0" smtClean="0"/>
                    </a:p>
                    <a:p>
                      <a:r>
                        <a:rPr kumimoji="1" lang="ja-JP" altLang="en-US" sz="1200" dirty="0" smtClean="0"/>
                        <a:t>情報発信</a:t>
                      </a:r>
                      <a:endParaRPr kumimoji="1" lang="ja-JP" altLang="en-US" sz="1200" dirty="0"/>
                    </a:p>
                  </a:txBody>
                  <a:tcPr anchor="ctr">
                    <a:solidFill>
                      <a:schemeClr val="accent6">
                        <a:lumMod val="20000"/>
                        <a:lumOff val="80000"/>
                      </a:schemeClr>
                    </a:solidFill>
                  </a:tcPr>
                </a:tc>
                <a:tc>
                  <a:txBody>
                    <a:bodyPr/>
                    <a:lstStyle/>
                    <a:p>
                      <a:endParaRPr kumimoji="1" lang="ja-JP" altLang="en-US" sz="1200"/>
                    </a:p>
                  </a:txBody>
                  <a:tcPr>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tcPr>
                </a:tc>
              </a:tr>
              <a:tr h="952795">
                <a:tc>
                  <a:txBody>
                    <a:bodyPr/>
                    <a:lstStyle/>
                    <a:p>
                      <a:r>
                        <a:rPr kumimoji="1" lang="ja-JP" altLang="en-US" sz="1200" dirty="0" smtClean="0"/>
                        <a:t>オープンデータに関する</a:t>
                      </a:r>
                      <a:endParaRPr kumimoji="1" lang="en-US" altLang="ja-JP" sz="1200" dirty="0" smtClean="0"/>
                    </a:p>
                    <a:p>
                      <a:r>
                        <a:rPr kumimoji="1" lang="ja-JP" altLang="en-US" sz="1200" dirty="0" smtClean="0"/>
                        <a:t>コンテストの開催</a:t>
                      </a:r>
                      <a:endParaRPr kumimoji="1" lang="ja-JP" altLang="en-US" sz="1200" dirty="0"/>
                    </a:p>
                  </a:txBody>
                  <a:tcPr anchor="ctr">
                    <a:solidFill>
                      <a:schemeClr val="accent6">
                        <a:lumMod val="20000"/>
                        <a:lumOff val="80000"/>
                      </a:schemeClr>
                    </a:solidFill>
                  </a:tcPr>
                </a:tc>
                <a:tc>
                  <a:txBody>
                    <a:bodyPr/>
                    <a:lstStyle/>
                    <a:p>
                      <a:endParaRPr kumimoji="1" lang="ja-JP" altLang="en-US" sz="1200"/>
                    </a:p>
                  </a:txBody>
                  <a:tcPr>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tcPr>
                </a:tc>
              </a:tr>
              <a:tr h="531628">
                <a:tc>
                  <a:txBody>
                    <a:bodyPr/>
                    <a:lstStyle/>
                    <a:p>
                      <a:r>
                        <a:rPr kumimoji="1" lang="ja-JP" altLang="en-US" sz="1200" dirty="0" smtClean="0"/>
                        <a:t>シンポジウムによる情報発信</a:t>
                      </a:r>
                      <a:endParaRPr kumimoji="1" lang="ja-JP" altLang="en-US" sz="1200" dirty="0"/>
                    </a:p>
                  </a:txBody>
                  <a:tcPr anchor="ctr">
                    <a:solidFill>
                      <a:schemeClr val="accent6">
                        <a:lumMod val="20000"/>
                        <a:lumOff val="80000"/>
                      </a:schemeClr>
                    </a:solidFill>
                  </a:tcPr>
                </a:tc>
                <a:tc>
                  <a:txBody>
                    <a:bodyPr/>
                    <a:lstStyle/>
                    <a:p>
                      <a:endParaRPr kumimoji="1" lang="ja-JP" altLang="en-US" sz="1200"/>
                    </a:p>
                  </a:txBody>
                  <a:tcPr>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a:p>
                  </a:txBody>
                  <a:tcPr>
                    <a:lnL w="12700" cap="flat" cmpd="sng" algn="ctr">
                      <a:solidFill>
                        <a:schemeClr val="accent1">
                          <a:lumMod val="60000"/>
                          <a:lumOff val="40000"/>
                        </a:schemeClr>
                      </a:solidFill>
                      <a:prstDash val="sysDot"/>
                      <a:round/>
                      <a:headEnd type="none" w="med" len="med"/>
                      <a:tailEnd type="none" w="med" len="med"/>
                    </a:lnL>
                  </a:tcPr>
                </a:tc>
              </a:tr>
              <a:tr h="1063255">
                <a:tc>
                  <a:txBody>
                    <a:bodyPr/>
                    <a:lstStyle/>
                    <a:p>
                      <a:r>
                        <a:rPr kumimoji="1" lang="ja-JP" altLang="en-US" sz="1200" dirty="0" smtClean="0"/>
                        <a:t>海外への情報発信</a:t>
                      </a:r>
                      <a:endParaRPr kumimoji="1" lang="en-US" altLang="ja-JP" sz="1200" dirty="0" smtClean="0"/>
                    </a:p>
                  </a:txBody>
                  <a:tcPr anchor="ctr">
                    <a:solidFill>
                      <a:schemeClr val="accent6">
                        <a:lumMod val="20000"/>
                        <a:lumOff val="80000"/>
                      </a:schemeClr>
                    </a:solidFill>
                  </a:tcPr>
                </a:tc>
                <a:tc>
                  <a:txBody>
                    <a:bodyPr/>
                    <a:lstStyle/>
                    <a:p>
                      <a:endParaRPr kumimoji="1" lang="ja-JP" altLang="en-US" sz="1200" dirty="0"/>
                    </a:p>
                  </a:txBody>
                  <a:tcPr>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tcPr>
                </a:tc>
              </a:tr>
              <a:tr h="967563">
                <a:tc>
                  <a:txBody>
                    <a:bodyPr/>
                    <a:lstStyle/>
                    <a:p>
                      <a:r>
                        <a:rPr kumimoji="1" lang="ja-JP" altLang="en-US" sz="1200" dirty="0" smtClean="0"/>
                        <a:t>オープンデータ利活用ニーズの把握とビジネスモデルに関する検討</a:t>
                      </a:r>
                    </a:p>
                  </a:txBody>
                  <a:tcPr anchor="ctr">
                    <a:solidFill>
                      <a:schemeClr val="accent6">
                        <a:lumMod val="20000"/>
                        <a:lumOff val="80000"/>
                      </a:schemeClr>
                    </a:solidFill>
                  </a:tcPr>
                </a:tc>
                <a:tc>
                  <a:txBody>
                    <a:bodyPr/>
                    <a:lstStyle/>
                    <a:p>
                      <a:endParaRPr kumimoji="1" lang="ja-JP" altLang="en-US" sz="1200" dirty="0"/>
                    </a:p>
                  </a:txBody>
                  <a:tcPr>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tcPr>
                </a:tc>
              </a:tr>
              <a:tr h="765544">
                <a:tc>
                  <a:txBody>
                    <a:bodyPr/>
                    <a:lstStyle/>
                    <a:p>
                      <a:r>
                        <a:rPr kumimoji="1" lang="ja-JP" altLang="en-US" sz="1200" dirty="0" smtClean="0"/>
                        <a:t>関係スケジュール</a:t>
                      </a:r>
                      <a:endParaRPr kumimoji="1" lang="en-US" altLang="ja-JP" sz="1200" dirty="0" smtClean="0"/>
                    </a:p>
                  </a:txBody>
                  <a:tcPr anchor="ctr">
                    <a:solidFill>
                      <a:srgbClr val="FFFFCC"/>
                    </a:solidFill>
                  </a:tcPr>
                </a:tc>
                <a:tc>
                  <a:txBody>
                    <a:bodyPr/>
                    <a:lstStyle/>
                    <a:p>
                      <a:endParaRPr kumimoji="1" lang="ja-JP" altLang="en-US" sz="1200" dirty="0"/>
                    </a:p>
                  </a:txBody>
                  <a:tcPr>
                    <a:lnR w="12700" cap="flat" cmpd="sng" algn="ctr">
                      <a:solidFill>
                        <a:schemeClr val="accent1">
                          <a:lumMod val="60000"/>
                          <a:lumOff val="40000"/>
                        </a:schemeClr>
                      </a:solidFill>
                      <a:prstDash val="sysDot"/>
                      <a:round/>
                      <a:headEnd type="none" w="med" len="med"/>
                      <a:tailEnd type="none" w="med" len="med"/>
                    </a:lnR>
                    <a:solidFill>
                      <a:srgbClr val="FFFFCC"/>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rgbClr val="FFFFCC"/>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rgbClr val="FFFFCC"/>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rgbClr val="FFFFCC"/>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lnR w="12700" cap="flat" cmpd="sng" algn="ctr">
                      <a:solidFill>
                        <a:schemeClr val="accent1">
                          <a:lumMod val="60000"/>
                          <a:lumOff val="40000"/>
                        </a:schemeClr>
                      </a:solidFill>
                      <a:prstDash val="sysDot"/>
                      <a:round/>
                      <a:headEnd type="none" w="med" len="med"/>
                      <a:tailEnd type="none" w="med" len="med"/>
                    </a:lnR>
                    <a:solidFill>
                      <a:srgbClr val="FFFFCC"/>
                    </a:solidFill>
                  </a:tcPr>
                </a:tc>
                <a:tc>
                  <a:txBody>
                    <a:bodyPr/>
                    <a:lstStyle/>
                    <a:p>
                      <a:endParaRPr kumimoji="1" lang="ja-JP" altLang="en-US" sz="1200" dirty="0"/>
                    </a:p>
                  </a:txBody>
                  <a:tcPr>
                    <a:lnL w="12700" cap="flat" cmpd="sng" algn="ctr">
                      <a:solidFill>
                        <a:schemeClr val="accent1">
                          <a:lumMod val="60000"/>
                          <a:lumOff val="40000"/>
                        </a:schemeClr>
                      </a:solidFill>
                      <a:prstDash val="sysDot"/>
                      <a:round/>
                      <a:headEnd type="none" w="med" len="med"/>
                      <a:tailEnd type="none" w="med" len="med"/>
                    </a:lnL>
                    <a:solidFill>
                      <a:srgbClr val="FFFFCC"/>
                    </a:solidFill>
                  </a:tcPr>
                </a:tc>
              </a:tr>
            </a:tbl>
          </a:graphicData>
        </a:graphic>
      </p:graphicFrame>
      <p:sp>
        <p:nvSpPr>
          <p:cNvPr id="8" name="テキスト ボックス 7"/>
          <p:cNvSpPr txBox="1"/>
          <p:nvPr/>
        </p:nvSpPr>
        <p:spPr>
          <a:xfrm>
            <a:off x="3148859" y="1095151"/>
            <a:ext cx="577401"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kumimoji="1" lang="ja-JP" altLang="en-US" sz="1200" dirty="0">
                <a:solidFill>
                  <a:srgbClr val="0070C0"/>
                </a:solidFill>
              </a:rPr>
              <a:t>第</a:t>
            </a:r>
            <a:r>
              <a:rPr kumimoji="1" lang="en-US" altLang="ja-JP" sz="1200" dirty="0">
                <a:solidFill>
                  <a:srgbClr val="0070C0"/>
                </a:solidFill>
              </a:rPr>
              <a:t>1</a:t>
            </a:r>
            <a:r>
              <a:rPr kumimoji="1" lang="ja-JP" altLang="en-US" sz="1200" dirty="0" smtClean="0">
                <a:solidFill>
                  <a:srgbClr val="0070C0"/>
                </a:solidFill>
              </a:rPr>
              <a:t>回</a:t>
            </a:r>
            <a:endParaRPr kumimoji="1" lang="en-US" altLang="ja-JP" sz="1200" dirty="0" smtClean="0">
              <a:solidFill>
                <a:srgbClr val="0070C0"/>
              </a:solidFill>
            </a:endParaRPr>
          </a:p>
          <a:p>
            <a:pPr algn="ctr"/>
            <a:r>
              <a:rPr lang="en-US" altLang="ja-JP" sz="1200" dirty="0" smtClean="0">
                <a:solidFill>
                  <a:srgbClr val="0070C0"/>
                </a:solidFill>
              </a:rPr>
              <a:t>10/28</a:t>
            </a:r>
            <a:endParaRPr kumimoji="1" lang="ja-JP" altLang="en-US" sz="1200" dirty="0">
              <a:solidFill>
                <a:srgbClr val="0070C0"/>
              </a:solidFill>
            </a:endParaRPr>
          </a:p>
        </p:txBody>
      </p:sp>
      <p:sp>
        <p:nvSpPr>
          <p:cNvPr id="47" name="テキスト ボックス 46"/>
          <p:cNvSpPr txBox="1"/>
          <p:nvPr/>
        </p:nvSpPr>
        <p:spPr>
          <a:xfrm>
            <a:off x="4598432" y="1095151"/>
            <a:ext cx="577402"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kumimoji="1" lang="ja-JP" altLang="en-US" sz="1200" dirty="0" smtClean="0">
                <a:solidFill>
                  <a:srgbClr val="0070C0"/>
                </a:solidFill>
              </a:rPr>
              <a:t>第</a:t>
            </a:r>
            <a:r>
              <a:rPr kumimoji="1" lang="en-US" altLang="ja-JP" sz="1200" dirty="0" smtClean="0">
                <a:solidFill>
                  <a:srgbClr val="0070C0"/>
                </a:solidFill>
              </a:rPr>
              <a:t>2</a:t>
            </a:r>
            <a:r>
              <a:rPr kumimoji="1" lang="ja-JP" altLang="en-US" sz="1200" dirty="0" smtClean="0">
                <a:solidFill>
                  <a:srgbClr val="0070C0"/>
                </a:solidFill>
              </a:rPr>
              <a:t>回</a:t>
            </a:r>
            <a:endParaRPr kumimoji="1" lang="en-US" altLang="ja-JP" sz="1200" dirty="0" smtClean="0">
              <a:solidFill>
                <a:srgbClr val="0070C0"/>
              </a:solidFill>
            </a:endParaRPr>
          </a:p>
          <a:p>
            <a:pPr algn="ctr"/>
            <a:r>
              <a:rPr lang="en-US" altLang="ja-JP" sz="1200" dirty="0" smtClean="0">
                <a:solidFill>
                  <a:srgbClr val="0070C0"/>
                </a:solidFill>
              </a:rPr>
              <a:t>12/3</a:t>
            </a:r>
            <a:endParaRPr kumimoji="1" lang="ja-JP" altLang="en-US" sz="1200" dirty="0">
              <a:solidFill>
                <a:srgbClr val="0070C0"/>
              </a:solidFill>
            </a:endParaRPr>
          </a:p>
        </p:txBody>
      </p:sp>
      <p:sp>
        <p:nvSpPr>
          <p:cNvPr id="52" name="テキスト ボックス 51"/>
          <p:cNvSpPr txBox="1"/>
          <p:nvPr/>
        </p:nvSpPr>
        <p:spPr>
          <a:xfrm>
            <a:off x="6198181" y="1095150"/>
            <a:ext cx="577402"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kumimoji="1" lang="ja-JP" altLang="en-US" sz="1200" dirty="0" smtClean="0">
                <a:solidFill>
                  <a:srgbClr val="0070C0"/>
                </a:solidFill>
              </a:rPr>
              <a:t>第</a:t>
            </a:r>
            <a:r>
              <a:rPr lang="en-US" altLang="ja-JP" sz="1200" dirty="0">
                <a:solidFill>
                  <a:srgbClr val="0070C0"/>
                </a:solidFill>
              </a:rPr>
              <a:t>3</a:t>
            </a:r>
            <a:r>
              <a:rPr kumimoji="1" lang="ja-JP" altLang="en-US" sz="1200" dirty="0" smtClean="0">
                <a:solidFill>
                  <a:srgbClr val="0070C0"/>
                </a:solidFill>
              </a:rPr>
              <a:t>回</a:t>
            </a:r>
            <a:endParaRPr kumimoji="1" lang="en-US" altLang="ja-JP" sz="1200" dirty="0" smtClean="0">
              <a:solidFill>
                <a:srgbClr val="0070C0"/>
              </a:solidFill>
            </a:endParaRPr>
          </a:p>
          <a:p>
            <a:pPr algn="ctr"/>
            <a:r>
              <a:rPr lang="en-US" altLang="ja-JP" sz="1200" dirty="0" smtClean="0">
                <a:solidFill>
                  <a:srgbClr val="0070C0"/>
                </a:solidFill>
              </a:rPr>
              <a:t>1/24</a:t>
            </a:r>
            <a:endParaRPr kumimoji="1" lang="ja-JP" altLang="en-US" sz="1200" dirty="0">
              <a:solidFill>
                <a:srgbClr val="0070C0"/>
              </a:solidFill>
            </a:endParaRPr>
          </a:p>
        </p:txBody>
      </p:sp>
      <p:sp>
        <p:nvSpPr>
          <p:cNvPr id="53" name="テキスト ボックス 52"/>
          <p:cNvSpPr txBox="1"/>
          <p:nvPr/>
        </p:nvSpPr>
        <p:spPr>
          <a:xfrm>
            <a:off x="7892304" y="1095149"/>
            <a:ext cx="577402"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kumimoji="1" lang="ja-JP" altLang="en-US" sz="1200" dirty="0" smtClean="0">
                <a:solidFill>
                  <a:srgbClr val="0070C0"/>
                </a:solidFill>
              </a:rPr>
              <a:t>第</a:t>
            </a:r>
            <a:r>
              <a:rPr lang="en-US" altLang="ja-JP" sz="1200" dirty="0" smtClean="0">
                <a:solidFill>
                  <a:srgbClr val="0070C0"/>
                </a:solidFill>
              </a:rPr>
              <a:t>4</a:t>
            </a:r>
            <a:r>
              <a:rPr kumimoji="1" lang="ja-JP" altLang="en-US" sz="1200" dirty="0" smtClean="0">
                <a:solidFill>
                  <a:srgbClr val="0070C0"/>
                </a:solidFill>
              </a:rPr>
              <a:t>回</a:t>
            </a:r>
            <a:endParaRPr kumimoji="1" lang="en-US" altLang="ja-JP" sz="1200" dirty="0" smtClean="0">
              <a:solidFill>
                <a:srgbClr val="0070C0"/>
              </a:solidFill>
            </a:endParaRPr>
          </a:p>
          <a:p>
            <a:pPr algn="ctr"/>
            <a:r>
              <a:rPr lang="en-US" altLang="ja-JP" sz="1200" dirty="0" smtClean="0">
                <a:solidFill>
                  <a:srgbClr val="0070C0"/>
                </a:solidFill>
              </a:rPr>
              <a:t>3/13</a:t>
            </a:r>
            <a:endParaRPr kumimoji="1" lang="ja-JP" altLang="en-US" sz="1200" dirty="0">
              <a:solidFill>
                <a:srgbClr val="0070C0"/>
              </a:solidFill>
            </a:endParaRPr>
          </a:p>
        </p:txBody>
      </p:sp>
      <p:cxnSp>
        <p:nvCxnSpPr>
          <p:cNvPr id="14" name="直線コネクタ 13"/>
          <p:cNvCxnSpPr/>
          <p:nvPr/>
        </p:nvCxnSpPr>
        <p:spPr>
          <a:xfrm>
            <a:off x="2743200" y="2062717"/>
            <a:ext cx="5964865" cy="0"/>
          </a:xfrm>
          <a:prstGeom prst="line">
            <a:avLst/>
          </a:prstGeom>
          <a:ln w="57150">
            <a:prstDash val="sysDot"/>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690035" y="1785718"/>
            <a:ext cx="1107996" cy="276999"/>
          </a:xfrm>
          <a:prstGeom prst="rect">
            <a:avLst/>
          </a:prstGeom>
          <a:noFill/>
        </p:spPr>
        <p:txBody>
          <a:bodyPr wrap="none" rtlCol="0">
            <a:spAutoFit/>
          </a:bodyPr>
          <a:lstStyle/>
          <a:p>
            <a:r>
              <a:rPr lang="ja-JP" altLang="en-US" sz="1200" dirty="0">
                <a:solidFill>
                  <a:srgbClr val="0070C0"/>
                </a:solidFill>
              </a:rPr>
              <a:t>適時</a:t>
            </a:r>
            <a:r>
              <a:rPr lang="ja-JP" altLang="en-US" sz="1200" dirty="0" smtClean="0">
                <a:solidFill>
                  <a:srgbClr val="0070C0"/>
                </a:solidFill>
              </a:rPr>
              <a:t>情報発信</a:t>
            </a:r>
            <a:endParaRPr kumimoji="1" lang="ja-JP" altLang="en-US" sz="1200" dirty="0">
              <a:solidFill>
                <a:srgbClr val="0070C0"/>
              </a:solidFill>
            </a:endParaRPr>
          </a:p>
        </p:txBody>
      </p:sp>
      <p:sp>
        <p:nvSpPr>
          <p:cNvPr id="55" name="テキスト ボックス 54"/>
          <p:cNvSpPr txBox="1"/>
          <p:nvPr/>
        </p:nvSpPr>
        <p:spPr>
          <a:xfrm>
            <a:off x="3971389" y="2459668"/>
            <a:ext cx="835486"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kumimoji="1" lang="ja-JP" altLang="en-US" sz="1200" dirty="0">
                <a:solidFill>
                  <a:srgbClr val="0070C0"/>
                </a:solidFill>
              </a:rPr>
              <a:t>第</a:t>
            </a:r>
            <a:r>
              <a:rPr kumimoji="1" lang="en-US" altLang="ja-JP" sz="1200" dirty="0">
                <a:solidFill>
                  <a:srgbClr val="0070C0"/>
                </a:solidFill>
              </a:rPr>
              <a:t>1</a:t>
            </a:r>
            <a:r>
              <a:rPr kumimoji="1" lang="ja-JP" altLang="en-US" sz="1200" dirty="0" smtClean="0">
                <a:solidFill>
                  <a:srgbClr val="0070C0"/>
                </a:solidFill>
              </a:rPr>
              <a:t>回</a:t>
            </a:r>
            <a:endParaRPr kumimoji="1" lang="en-US" altLang="ja-JP" sz="1200" dirty="0" smtClean="0">
              <a:solidFill>
                <a:srgbClr val="0070C0"/>
              </a:solidFill>
            </a:endParaRPr>
          </a:p>
          <a:p>
            <a:pPr algn="ctr"/>
            <a:r>
              <a:rPr lang="ja-JP" altLang="en-US" sz="1200" dirty="0">
                <a:solidFill>
                  <a:srgbClr val="0070C0"/>
                </a:solidFill>
              </a:rPr>
              <a:t>ハッカソン</a:t>
            </a:r>
            <a:endParaRPr kumimoji="1" lang="ja-JP" altLang="en-US" sz="1200" dirty="0">
              <a:solidFill>
                <a:srgbClr val="0070C0"/>
              </a:solidFill>
            </a:endParaRPr>
          </a:p>
        </p:txBody>
      </p:sp>
      <p:cxnSp>
        <p:nvCxnSpPr>
          <p:cNvPr id="56" name="直線コネクタ 55"/>
          <p:cNvCxnSpPr/>
          <p:nvPr/>
        </p:nvCxnSpPr>
        <p:spPr>
          <a:xfrm>
            <a:off x="3682368" y="2502200"/>
            <a:ext cx="964018" cy="0"/>
          </a:xfrm>
          <a:prstGeom prst="line">
            <a:avLst/>
          </a:prstGeom>
          <a:ln w="57150">
            <a:prstDash val="sysDot"/>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618134" y="2215117"/>
            <a:ext cx="990977" cy="276999"/>
          </a:xfrm>
          <a:prstGeom prst="rect">
            <a:avLst/>
          </a:prstGeom>
          <a:noFill/>
        </p:spPr>
        <p:txBody>
          <a:bodyPr wrap="none" rtlCol="0">
            <a:spAutoFit/>
          </a:bodyPr>
          <a:lstStyle/>
          <a:p>
            <a:r>
              <a:rPr kumimoji="1" lang="ja-JP" altLang="en-US" sz="1200" dirty="0" smtClean="0">
                <a:solidFill>
                  <a:srgbClr val="0070C0"/>
                </a:solidFill>
              </a:rPr>
              <a:t>アイデアソン</a:t>
            </a:r>
            <a:endParaRPr kumimoji="1" lang="ja-JP" altLang="en-US" sz="1200" dirty="0">
              <a:solidFill>
                <a:srgbClr val="0070C0"/>
              </a:solidFill>
            </a:endParaRPr>
          </a:p>
        </p:txBody>
      </p:sp>
      <p:sp>
        <p:nvSpPr>
          <p:cNvPr id="59" name="テキスト ボックス 58"/>
          <p:cNvSpPr txBox="1"/>
          <p:nvPr/>
        </p:nvSpPr>
        <p:spPr>
          <a:xfrm>
            <a:off x="6357235" y="2459668"/>
            <a:ext cx="1451039" cy="830997"/>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kumimoji="1" lang="ja-JP" altLang="en-US" sz="1200" dirty="0" smtClean="0">
                <a:solidFill>
                  <a:srgbClr val="0070C0"/>
                </a:solidFill>
              </a:rPr>
              <a:t>第</a:t>
            </a:r>
            <a:r>
              <a:rPr kumimoji="1" lang="en-US" altLang="ja-JP" sz="1200" dirty="0" smtClean="0">
                <a:solidFill>
                  <a:srgbClr val="0070C0"/>
                </a:solidFill>
              </a:rPr>
              <a:t>2</a:t>
            </a:r>
            <a:r>
              <a:rPr kumimoji="1" lang="ja-JP" altLang="en-US" sz="1200" dirty="0" smtClean="0">
                <a:solidFill>
                  <a:srgbClr val="0070C0"/>
                </a:solidFill>
              </a:rPr>
              <a:t>回</a:t>
            </a:r>
            <a:endParaRPr kumimoji="1" lang="en-US" altLang="ja-JP" sz="1200" dirty="0" smtClean="0">
              <a:solidFill>
                <a:srgbClr val="0070C0"/>
              </a:solidFill>
            </a:endParaRPr>
          </a:p>
          <a:p>
            <a:pPr algn="ctr"/>
            <a:r>
              <a:rPr lang="ja-JP" altLang="en-US" sz="1200" dirty="0" smtClean="0">
                <a:solidFill>
                  <a:srgbClr val="0070C0"/>
                </a:solidFill>
              </a:rPr>
              <a:t>ハッカソン（調整中）</a:t>
            </a:r>
            <a:endParaRPr lang="en-US" altLang="ja-JP" sz="1200" dirty="0" smtClean="0">
              <a:solidFill>
                <a:srgbClr val="0070C0"/>
              </a:solidFill>
            </a:endParaRPr>
          </a:p>
          <a:p>
            <a:pPr algn="ctr"/>
            <a:endParaRPr kumimoji="1" lang="ja-JP" altLang="en-US" sz="1200" dirty="0">
              <a:solidFill>
                <a:srgbClr val="0070C0"/>
              </a:solidFill>
            </a:endParaRPr>
          </a:p>
        </p:txBody>
      </p:sp>
      <p:cxnSp>
        <p:nvCxnSpPr>
          <p:cNvPr id="69" name="直線コネクタ 68"/>
          <p:cNvCxnSpPr/>
          <p:nvPr/>
        </p:nvCxnSpPr>
        <p:spPr>
          <a:xfrm>
            <a:off x="6375991" y="2502200"/>
            <a:ext cx="964018" cy="0"/>
          </a:xfrm>
          <a:prstGeom prst="line">
            <a:avLst/>
          </a:prstGeom>
          <a:ln w="57150">
            <a:prstDash val="sysDot"/>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6311757" y="2215117"/>
            <a:ext cx="990977" cy="276999"/>
          </a:xfrm>
          <a:prstGeom prst="rect">
            <a:avLst/>
          </a:prstGeom>
          <a:noFill/>
        </p:spPr>
        <p:txBody>
          <a:bodyPr wrap="none" rtlCol="0">
            <a:spAutoFit/>
          </a:bodyPr>
          <a:lstStyle/>
          <a:p>
            <a:r>
              <a:rPr kumimoji="1" lang="ja-JP" altLang="en-US" sz="1200" dirty="0" smtClean="0">
                <a:solidFill>
                  <a:srgbClr val="0070C0"/>
                </a:solidFill>
              </a:rPr>
              <a:t>アイデアソン</a:t>
            </a:r>
            <a:endParaRPr kumimoji="1" lang="ja-JP" altLang="en-US" sz="1200" dirty="0">
              <a:solidFill>
                <a:srgbClr val="0070C0"/>
              </a:solidFill>
            </a:endParaRPr>
          </a:p>
        </p:txBody>
      </p:sp>
      <p:sp>
        <p:nvSpPr>
          <p:cNvPr id="71" name="テキスト ボックス 70"/>
          <p:cNvSpPr txBox="1"/>
          <p:nvPr/>
        </p:nvSpPr>
        <p:spPr>
          <a:xfrm>
            <a:off x="7780893" y="2353616"/>
            <a:ext cx="800219"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lang="ja-JP" altLang="en-US" sz="1200" dirty="0">
                <a:solidFill>
                  <a:srgbClr val="0070C0"/>
                </a:solidFill>
              </a:rPr>
              <a:t>勝手</a:t>
            </a:r>
            <a:r>
              <a:rPr lang="ja-JP" altLang="en-US" sz="1200" dirty="0" smtClean="0">
                <a:solidFill>
                  <a:srgbClr val="0070C0"/>
                </a:solidFill>
              </a:rPr>
              <a:t>表彰</a:t>
            </a:r>
            <a:endParaRPr lang="en-US" altLang="ja-JP" sz="1200" dirty="0" smtClean="0">
              <a:solidFill>
                <a:srgbClr val="0070C0"/>
              </a:solidFill>
            </a:endParaRPr>
          </a:p>
          <a:p>
            <a:pPr algn="ctr"/>
            <a:r>
              <a:rPr kumimoji="1" lang="en-US" altLang="ja-JP" sz="1200" dirty="0" smtClean="0">
                <a:solidFill>
                  <a:srgbClr val="0070C0"/>
                </a:solidFill>
              </a:rPr>
              <a:t>3/13</a:t>
            </a:r>
            <a:endParaRPr kumimoji="1" lang="ja-JP" altLang="en-US" sz="1200" dirty="0">
              <a:solidFill>
                <a:srgbClr val="0070C0"/>
              </a:solidFill>
            </a:endParaRPr>
          </a:p>
        </p:txBody>
      </p:sp>
      <p:sp>
        <p:nvSpPr>
          <p:cNvPr id="72" name="テキスト ボックス 71"/>
          <p:cNvSpPr txBox="1"/>
          <p:nvPr/>
        </p:nvSpPr>
        <p:spPr>
          <a:xfrm>
            <a:off x="4774763" y="3169797"/>
            <a:ext cx="482824" cy="461665"/>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lang="en-US" altLang="ja-JP" sz="1200" dirty="0" smtClean="0">
                <a:solidFill>
                  <a:srgbClr val="0070C0"/>
                </a:solidFill>
              </a:rPr>
              <a:t>12/9</a:t>
            </a:r>
          </a:p>
        </p:txBody>
      </p:sp>
      <p:cxnSp>
        <p:nvCxnSpPr>
          <p:cNvPr id="73" name="直線コネクタ 72"/>
          <p:cNvCxnSpPr/>
          <p:nvPr/>
        </p:nvCxnSpPr>
        <p:spPr>
          <a:xfrm>
            <a:off x="2762075" y="3958857"/>
            <a:ext cx="5964865" cy="0"/>
          </a:xfrm>
          <a:prstGeom prst="line">
            <a:avLst/>
          </a:prstGeom>
          <a:ln w="57150">
            <a:prstDash val="sysDot"/>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2708910" y="3681858"/>
            <a:ext cx="2329484" cy="276999"/>
          </a:xfrm>
          <a:prstGeom prst="rect">
            <a:avLst/>
          </a:prstGeom>
          <a:noFill/>
        </p:spPr>
        <p:txBody>
          <a:bodyPr wrap="none" rtlCol="0">
            <a:spAutoFit/>
          </a:bodyPr>
          <a:lstStyle/>
          <a:p>
            <a:r>
              <a:rPr lang="ja-JP" altLang="en-US" sz="1200" dirty="0" smtClean="0">
                <a:solidFill>
                  <a:srgbClr val="0070C0"/>
                </a:solidFill>
              </a:rPr>
              <a:t>適時</a:t>
            </a:r>
            <a:r>
              <a:rPr lang="ja-JP" altLang="en-US" sz="1200" dirty="0">
                <a:solidFill>
                  <a:srgbClr val="0070C0"/>
                </a:solidFill>
              </a:rPr>
              <a:t>ウェブサイト上での</a:t>
            </a:r>
            <a:r>
              <a:rPr lang="ja-JP" altLang="en-US" sz="1200" dirty="0" smtClean="0">
                <a:solidFill>
                  <a:srgbClr val="0070C0"/>
                </a:solidFill>
              </a:rPr>
              <a:t>情報発信</a:t>
            </a:r>
            <a:endParaRPr kumimoji="1" lang="ja-JP" altLang="en-US" sz="1200" dirty="0">
              <a:solidFill>
                <a:srgbClr val="0070C0"/>
              </a:solidFill>
            </a:endParaRPr>
          </a:p>
        </p:txBody>
      </p:sp>
      <p:sp>
        <p:nvSpPr>
          <p:cNvPr id="75" name="テキスト ボックス 74"/>
          <p:cNvSpPr txBox="1"/>
          <p:nvPr/>
        </p:nvSpPr>
        <p:spPr>
          <a:xfrm>
            <a:off x="2875546" y="4192772"/>
            <a:ext cx="1124026" cy="461665"/>
          </a:xfrm>
          <a:prstGeom prst="rect">
            <a:avLst/>
          </a:prstGeom>
          <a:solidFill>
            <a:schemeClr val="bg1"/>
          </a:solidFill>
        </p:spPr>
        <p:txBody>
          <a:bodyPr wrap="none" rtlCol="0">
            <a:spAutoFit/>
          </a:bodyPr>
          <a:lstStyle/>
          <a:p>
            <a:pPr algn="ctr"/>
            <a:r>
              <a:rPr lang="en-US" altLang="ja-JP" sz="1200" dirty="0" smtClean="0">
                <a:solidFill>
                  <a:srgbClr val="92D050"/>
                </a:solidFill>
              </a:rPr>
              <a:t>IGF </a:t>
            </a:r>
            <a:r>
              <a:rPr lang="en-US" altLang="ja-JP" sz="1200" dirty="0">
                <a:solidFill>
                  <a:srgbClr val="92D050"/>
                </a:solidFill>
              </a:rPr>
              <a:t>2013 </a:t>
            </a:r>
            <a:r>
              <a:rPr lang="en-US" altLang="ja-JP" sz="1200" dirty="0" smtClean="0">
                <a:solidFill>
                  <a:srgbClr val="92D050"/>
                </a:solidFill>
              </a:rPr>
              <a:t>Bali</a:t>
            </a:r>
          </a:p>
          <a:p>
            <a:pPr algn="ctr"/>
            <a:r>
              <a:rPr lang="en-US" altLang="ja-JP" sz="1200" dirty="0" smtClean="0">
                <a:solidFill>
                  <a:srgbClr val="92D050"/>
                </a:solidFill>
              </a:rPr>
              <a:t>10/21-25</a:t>
            </a:r>
            <a:endParaRPr lang="en-US" altLang="ja-JP" sz="1200" dirty="0">
              <a:solidFill>
                <a:srgbClr val="92D050"/>
              </a:solidFill>
            </a:endParaRPr>
          </a:p>
        </p:txBody>
      </p:sp>
      <p:cxnSp>
        <p:nvCxnSpPr>
          <p:cNvPr id="76" name="直線コネクタ 75"/>
          <p:cNvCxnSpPr/>
          <p:nvPr/>
        </p:nvCxnSpPr>
        <p:spPr>
          <a:xfrm>
            <a:off x="3320367" y="4111257"/>
            <a:ext cx="234384" cy="0"/>
          </a:xfrm>
          <a:prstGeom prst="line">
            <a:avLst/>
          </a:prstGeom>
          <a:ln w="38100">
            <a:solidFill>
              <a:srgbClr val="92D050"/>
            </a:solidFill>
          </a:ln>
        </p:spPr>
        <p:style>
          <a:lnRef idx="3">
            <a:schemeClr val="accent2"/>
          </a:lnRef>
          <a:fillRef idx="0">
            <a:schemeClr val="accent2"/>
          </a:fillRef>
          <a:effectRef idx="2">
            <a:schemeClr val="accent2"/>
          </a:effectRef>
          <a:fontRef idx="minor">
            <a:schemeClr val="tx1"/>
          </a:fontRef>
        </p:style>
      </p:cxnSp>
      <p:sp>
        <p:nvSpPr>
          <p:cNvPr id="77" name="テキスト ボックス 76"/>
          <p:cNvSpPr txBox="1"/>
          <p:nvPr/>
        </p:nvSpPr>
        <p:spPr>
          <a:xfrm>
            <a:off x="4436528" y="3936259"/>
            <a:ext cx="1159292" cy="830997"/>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lang="ja-JP" altLang="en-US" sz="1200" dirty="0" smtClean="0">
                <a:solidFill>
                  <a:srgbClr val="0070C0"/>
                </a:solidFill>
              </a:rPr>
              <a:t>オープンデータ</a:t>
            </a:r>
            <a:endParaRPr lang="en-US" altLang="ja-JP" sz="1200" dirty="0" smtClean="0">
              <a:solidFill>
                <a:srgbClr val="0070C0"/>
              </a:solidFill>
            </a:endParaRPr>
          </a:p>
          <a:p>
            <a:pPr algn="ctr"/>
            <a:r>
              <a:rPr lang="ja-JP" altLang="en-US" sz="1200" dirty="0" smtClean="0">
                <a:solidFill>
                  <a:srgbClr val="0070C0"/>
                </a:solidFill>
              </a:rPr>
              <a:t>シンポジウム</a:t>
            </a:r>
            <a:endParaRPr lang="en-US" altLang="ja-JP" sz="1200" dirty="0" smtClean="0">
              <a:solidFill>
                <a:srgbClr val="0070C0"/>
              </a:solidFill>
            </a:endParaRPr>
          </a:p>
          <a:p>
            <a:pPr algn="ctr"/>
            <a:r>
              <a:rPr lang="en-US" altLang="ja-JP" sz="1200" dirty="0" smtClean="0">
                <a:solidFill>
                  <a:srgbClr val="0070C0"/>
                </a:solidFill>
              </a:rPr>
              <a:t>12/9</a:t>
            </a:r>
          </a:p>
        </p:txBody>
      </p:sp>
      <p:cxnSp>
        <p:nvCxnSpPr>
          <p:cNvPr id="78" name="直線コネクタ 77"/>
          <p:cNvCxnSpPr/>
          <p:nvPr/>
        </p:nvCxnSpPr>
        <p:spPr>
          <a:xfrm>
            <a:off x="2774031" y="5040715"/>
            <a:ext cx="1907839" cy="0"/>
          </a:xfrm>
          <a:prstGeom prst="line">
            <a:avLst/>
          </a:prstGeom>
          <a:ln w="57150">
            <a:prstDash val="solid"/>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2720866" y="4763716"/>
            <a:ext cx="1911101" cy="276999"/>
          </a:xfrm>
          <a:prstGeom prst="rect">
            <a:avLst/>
          </a:prstGeom>
          <a:noFill/>
        </p:spPr>
        <p:txBody>
          <a:bodyPr wrap="none" rtlCol="0">
            <a:spAutoFit/>
          </a:bodyPr>
          <a:lstStyle/>
          <a:p>
            <a:r>
              <a:rPr kumimoji="1" lang="ja-JP" altLang="en-US" sz="1200" dirty="0" smtClean="0">
                <a:solidFill>
                  <a:srgbClr val="0070C0"/>
                </a:solidFill>
              </a:rPr>
              <a:t>ヒアリングの実施（事務局）</a:t>
            </a:r>
            <a:endParaRPr kumimoji="1" lang="ja-JP" altLang="en-US" sz="1200" dirty="0">
              <a:solidFill>
                <a:srgbClr val="0070C0"/>
              </a:solidFill>
            </a:endParaRPr>
          </a:p>
        </p:txBody>
      </p:sp>
      <p:sp>
        <p:nvSpPr>
          <p:cNvPr id="80" name="テキスト ボックス 79"/>
          <p:cNvSpPr txBox="1"/>
          <p:nvPr/>
        </p:nvSpPr>
        <p:spPr>
          <a:xfrm>
            <a:off x="4653825" y="5040715"/>
            <a:ext cx="998992"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lang="ja-JP" altLang="en-US" sz="1200" dirty="0" smtClean="0">
                <a:solidFill>
                  <a:srgbClr val="0070C0"/>
                </a:solidFill>
              </a:rPr>
              <a:t>会員向け</a:t>
            </a:r>
            <a:endParaRPr lang="en-US" altLang="ja-JP" sz="1200" dirty="0" smtClean="0">
              <a:solidFill>
                <a:srgbClr val="0070C0"/>
              </a:solidFill>
            </a:endParaRPr>
          </a:p>
          <a:p>
            <a:pPr algn="ctr"/>
            <a:r>
              <a:rPr lang="ja-JP" altLang="en-US" sz="1200" dirty="0" smtClean="0">
                <a:solidFill>
                  <a:srgbClr val="0070C0"/>
                </a:solidFill>
              </a:rPr>
              <a:t>アンケート①</a:t>
            </a:r>
            <a:endParaRPr lang="en-US" altLang="ja-JP" sz="1200" dirty="0" smtClean="0">
              <a:solidFill>
                <a:srgbClr val="0070C0"/>
              </a:solidFill>
            </a:endParaRPr>
          </a:p>
        </p:txBody>
      </p:sp>
      <p:sp>
        <p:nvSpPr>
          <p:cNvPr id="82" name="テキスト ボックス 81"/>
          <p:cNvSpPr txBox="1"/>
          <p:nvPr/>
        </p:nvSpPr>
        <p:spPr>
          <a:xfrm>
            <a:off x="7707936" y="5030963"/>
            <a:ext cx="998992" cy="646331"/>
          </a:xfrm>
          <a:prstGeom prst="rect">
            <a:avLst/>
          </a:prstGeom>
          <a:noFill/>
        </p:spPr>
        <p:txBody>
          <a:bodyPr wrap="none" rtlCol="0">
            <a:spAutoFit/>
          </a:bodyPr>
          <a:lstStyle/>
          <a:p>
            <a:pPr algn="ctr"/>
            <a:r>
              <a:rPr lang="ja-JP" altLang="en-US" sz="1200" dirty="0" smtClean="0">
                <a:solidFill>
                  <a:srgbClr val="0070C0"/>
                </a:solidFill>
              </a:rPr>
              <a:t>▲</a:t>
            </a:r>
            <a:endParaRPr lang="en-US" altLang="ja-JP" sz="1200" dirty="0" smtClean="0">
              <a:solidFill>
                <a:srgbClr val="0070C0"/>
              </a:solidFill>
            </a:endParaRPr>
          </a:p>
          <a:p>
            <a:pPr algn="ctr"/>
            <a:r>
              <a:rPr lang="ja-JP" altLang="en-US" sz="1200" dirty="0" smtClean="0">
                <a:solidFill>
                  <a:srgbClr val="0070C0"/>
                </a:solidFill>
              </a:rPr>
              <a:t>会員向け</a:t>
            </a:r>
            <a:endParaRPr lang="en-US" altLang="ja-JP" sz="1200" dirty="0" smtClean="0">
              <a:solidFill>
                <a:srgbClr val="0070C0"/>
              </a:solidFill>
            </a:endParaRPr>
          </a:p>
          <a:p>
            <a:pPr algn="ctr"/>
            <a:r>
              <a:rPr lang="ja-JP" altLang="en-US" sz="1200" dirty="0" smtClean="0">
                <a:solidFill>
                  <a:srgbClr val="0070C0"/>
                </a:solidFill>
              </a:rPr>
              <a:t>アンケート②</a:t>
            </a:r>
            <a:endParaRPr lang="en-US" altLang="ja-JP" sz="1200" dirty="0" smtClean="0">
              <a:solidFill>
                <a:srgbClr val="0070C0"/>
              </a:solidFill>
            </a:endParaRPr>
          </a:p>
        </p:txBody>
      </p:sp>
      <p:sp>
        <p:nvSpPr>
          <p:cNvPr id="83" name="テキスト ボックス 82"/>
          <p:cNvSpPr txBox="1"/>
          <p:nvPr/>
        </p:nvSpPr>
        <p:spPr>
          <a:xfrm>
            <a:off x="4335751" y="5769935"/>
            <a:ext cx="1928733" cy="646331"/>
          </a:xfrm>
          <a:prstGeom prst="rect">
            <a:avLst/>
          </a:prstGeom>
          <a:solidFill>
            <a:srgbClr val="FFFFCC"/>
          </a:solidFill>
        </p:spPr>
        <p:txBody>
          <a:bodyPr wrap="none" rtlCol="0">
            <a:spAutoFit/>
          </a:bodyPr>
          <a:lstStyle/>
          <a:p>
            <a:pPr algn="ctr"/>
            <a:r>
              <a:rPr lang="ja-JP" altLang="en-US" sz="1200" dirty="0" smtClean="0">
                <a:solidFill>
                  <a:srgbClr val="92D050"/>
                </a:solidFill>
              </a:rPr>
              <a:t>▲</a:t>
            </a:r>
            <a:endParaRPr lang="en-US" altLang="ja-JP" sz="1200" dirty="0" smtClean="0">
              <a:solidFill>
                <a:srgbClr val="92D050"/>
              </a:solidFill>
            </a:endParaRPr>
          </a:p>
          <a:p>
            <a:pPr algn="ctr"/>
            <a:r>
              <a:rPr lang="ja-JP" altLang="en-US" sz="1200" dirty="0" smtClean="0">
                <a:solidFill>
                  <a:srgbClr val="92D050"/>
                </a:solidFill>
              </a:rPr>
              <a:t>オープンデータ実務者会議</a:t>
            </a:r>
            <a:endParaRPr lang="en-US" altLang="ja-JP" sz="1200" dirty="0" smtClean="0">
              <a:solidFill>
                <a:srgbClr val="92D050"/>
              </a:solidFill>
            </a:endParaRPr>
          </a:p>
          <a:p>
            <a:pPr algn="ctr"/>
            <a:r>
              <a:rPr lang="ja-JP" altLang="en-US" sz="1200" dirty="0">
                <a:solidFill>
                  <a:srgbClr val="92D050"/>
                </a:solidFill>
              </a:rPr>
              <a:t>利用規約案</a:t>
            </a:r>
            <a:endParaRPr lang="en-US" altLang="ja-JP" sz="1200" dirty="0">
              <a:solidFill>
                <a:srgbClr val="92D050"/>
              </a:solidFill>
            </a:endParaRPr>
          </a:p>
        </p:txBody>
      </p:sp>
      <p:sp>
        <p:nvSpPr>
          <p:cNvPr id="84" name="テキスト ボックス 83"/>
          <p:cNvSpPr txBox="1"/>
          <p:nvPr/>
        </p:nvSpPr>
        <p:spPr>
          <a:xfrm>
            <a:off x="2761156" y="5769935"/>
            <a:ext cx="1672253" cy="646331"/>
          </a:xfrm>
          <a:prstGeom prst="rect">
            <a:avLst/>
          </a:prstGeom>
          <a:solidFill>
            <a:srgbClr val="FFFFCC"/>
          </a:solidFill>
        </p:spPr>
        <p:txBody>
          <a:bodyPr wrap="none" rtlCol="0">
            <a:spAutoFit/>
          </a:bodyPr>
          <a:lstStyle/>
          <a:p>
            <a:pPr algn="ctr"/>
            <a:r>
              <a:rPr lang="ja-JP" altLang="en-US" sz="1200" dirty="0" smtClean="0">
                <a:solidFill>
                  <a:srgbClr val="92D050"/>
                </a:solidFill>
              </a:rPr>
              <a:t>▲</a:t>
            </a:r>
            <a:endParaRPr lang="en-US" altLang="ja-JP" sz="1200" dirty="0" smtClean="0">
              <a:solidFill>
                <a:srgbClr val="92D050"/>
              </a:solidFill>
            </a:endParaRPr>
          </a:p>
          <a:p>
            <a:pPr algn="ctr"/>
            <a:r>
              <a:rPr lang="ja-JP" altLang="en-US" sz="1200" dirty="0">
                <a:solidFill>
                  <a:srgbClr val="92D050"/>
                </a:solidFill>
              </a:rPr>
              <a:t>行動</a:t>
            </a:r>
            <a:r>
              <a:rPr lang="ja-JP" altLang="en-US" sz="1200" dirty="0" smtClean="0">
                <a:solidFill>
                  <a:srgbClr val="92D050"/>
                </a:solidFill>
              </a:rPr>
              <a:t>計画策定</a:t>
            </a:r>
            <a:endParaRPr lang="en-US" altLang="ja-JP" sz="1200" dirty="0" smtClean="0">
              <a:solidFill>
                <a:srgbClr val="92D050"/>
              </a:solidFill>
            </a:endParaRPr>
          </a:p>
          <a:p>
            <a:pPr algn="ctr"/>
            <a:r>
              <a:rPr lang="en-US" altLang="ja-JP" sz="1200" dirty="0" smtClean="0">
                <a:solidFill>
                  <a:srgbClr val="92D050"/>
                </a:solidFill>
              </a:rPr>
              <a:t>G8</a:t>
            </a:r>
            <a:r>
              <a:rPr lang="ja-JP" altLang="en-US" sz="1200" dirty="0" smtClean="0">
                <a:solidFill>
                  <a:srgbClr val="92D050"/>
                </a:solidFill>
              </a:rPr>
              <a:t>オープンデータ憲章</a:t>
            </a:r>
            <a:endParaRPr lang="en-US" altLang="ja-JP" sz="1200" dirty="0">
              <a:solidFill>
                <a:srgbClr val="92D050"/>
              </a:solidFill>
            </a:endParaRPr>
          </a:p>
        </p:txBody>
      </p:sp>
    </p:spTree>
    <p:extLst>
      <p:ext uri="{BB962C8B-B14F-4D97-AF65-F5344CB8AC3E}">
        <p14:creationId xmlns:p14="http://schemas.microsoft.com/office/powerpoint/2010/main" val="24017642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13972</TotalTime>
  <Words>1022</Words>
  <Application>Microsoft Office PowerPoint</Application>
  <PresentationFormat>画面に合わせる (4:3)</PresentationFormat>
  <Paragraphs>215</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アース</vt:lpstr>
      <vt:lpstr>PowerPoint プレゼンテーション</vt:lpstr>
      <vt:lpstr>1．利活用・普及委員会　平成25年度の活動内容（案）</vt:lpstr>
      <vt:lpstr>1．利活用・普及委員会　平成25年度の活動内容（案）</vt:lpstr>
      <vt:lpstr>1．利活用・普及委員会　平成25年度の活動内容（案）</vt:lpstr>
      <vt:lpstr>1．利活用・普及委員会　平成25年度の活動内容（案）</vt:lpstr>
      <vt:lpstr>２．各回の主な検討テーマ（案）</vt:lpstr>
      <vt:lpstr>３．全体スケジュール</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福島　直央</cp:lastModifiedBy>
  <cp:revision>511</cp:revision>
  <cp:lastPrinted>2013-10-16T14:50:43Z</cp:lastPrinted>
  <dcterms:created xsi:type="dcterms:W3CDTF">2012-11-30T13:43:40Z</dcterms:created>
  <dcterms:modified xsi:type="dcterms:W3CDTF">2013-10-25T04:36:37Z</dcterms:modified>
</cp:coreProperties>
</file>