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61"/>
  </p:notesMasterIdLst>
  <p:sldIdLst>
    <p:sldId id="416" r:id="rId2"/>
    <p:sldId id="427" r:id="rId3"/>
    <p:sldId id="445" r:id="rId4"/>
    <p:sldId id="372" r:id="rId5"/>
    <p:sldId id="422" r:id="rId6"/>
    <p:sldId id="438" r:id="rId7"/>
    <p:sldId id="444" r:id="rId8"/>
    <p:sldId id="431" r:id="rId9"/>
    <p:sldId id="432" r:id="rId10"/>
    <p:sldId id="433" r:id="rId11"/>
    <p:sldId id="495" r:id="rId12"/>
    <p:sldId id="448" r:id="rId13"/>
    <p:sldId id="453" r:id="rId14"/>
    <p:sldId id="456" r:id="rId15"/>
    <p:sldId id="457" r:id="rId16"/>
    <p:sldId id="454" r:id="rId17"/>
    <p:sldId id="455" r:id="rId18"/>
    <p:sldId id="447" r:id="rId19"/>
    <p:sldId id="429" r:id="rId20"/>
    <p:sldId id="430" r:id="rId21"/>
    <p:sldId id="452" r:id="rId22"/>
    <p:sldId id="446" r:id="rId23"/>
    <p:sldId id="423" r:id="rId24"/>
    <p:sldId id="436" r:id="rId25"/>
    <p:sldId id="437" r:id="rId26"/>
    <p:sldId id="424" r:id="rId27"/>
    <p:sldId id="449" r:id="rId28"/>
    <p:sldId id="469" r:id="rId29"/>
    <p:sldId id="468" r:id="rId30"/>
    <p:sldId id="467" r:id="rId31"/>
    <p:sldId id="473" r:id="rId32"/>
    <p:sldId id="494" r:id="rId33"/>
    <p:sldId id="474" r:id="rId34"/>
    <p:sldId id="471" r:id="rId35"/>
    <p:sldId id="472" r:id="rId36"/>
    <p:sldId id="475" r:id="rId37"/>
    <p:sldId id="477" r:id="rId38"/>
    <p:sldId id="478" r:id="rId39"/>
    <p:sldId id="486" r:id="rId40"/>
    <p:sldId id="487" r:id="rId41"/>
    <p:sldId id="488" r:id="rId42"/>
    <p:sldId id="489" r:id="rId43"/>
    <p:sldId id="490" r:id="rId44"/>
    <p:sldId id="496" r:id="rId45"/>
    <p:sldId id="491" r:id="rId46"/>
    <p:sldId id="480" r:id="rId47"/>
    <p:sldId id="483" r:id="rId48"/>
    <p:sldId id="497" r:id="rId49"/>
    <p:sldId id="498" r:id="rId50"/>
    <p:sldId id="499" r:id="rId51"/>
    <p:sldId id="500" r:id="rId52"/>
    <p:sldId id="501" r:id="rId53"/>
    <p:sldId id="502" r:id="rId54"/>
    <p:sldId id="503" r:id="rId55"/>
    <p:sldId id="504" r:id="rId56"/>
    <p:sldId id="505" r:id="rId57"/>
    <p:sldId id="506" r:id="rId58"/>
    <p:sldId id="451" r:id="rId59"/>
    <p:sldId id="466" r:id="rId60"/>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9D9D9"/>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135" autoAdjust="0"/>
    <p:restoredTop sz="92639" autoAdjust="0"/>
  </p:normalViewPr>
  <p:slideViewPr>
    <p:cSldViewPr snapToGrid="0">
      <p:cViewPr>
        <p:scale>
          <a:sx n="90" d="100"/>
          <a:sy n="90" d="100"/>
        </p:scale>
        <p:origin x="-1122" y="-4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33" tIns="45716" rIns="91433" bIns="4571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33" tIns="45716" rIns="91433" bIns="45716" rtlCol="0"/>
          <a:lstStyle>
            <a:lvl1pPr algn="r" fontAlgn="auto">
              <a:spcBef>
                <a:spcPts val="0"/>
              </a:spcBef>
              <a:spcAft>
                <a:spcPts val="0"/>
              </a:spcAft>
              <a:defRPr sz="1200">
                <a:latin typeface="+mn-lt"/>
                <a:ea typeface="+mn-ea"/>
              </a:defRPr>
            </a:lvl1pPr>
          </a:lstStyle>
          <a:p>
            <a:pPr>
              <a:defRPr/>
            </a:pPr>
            <a:fld id="{20BA5B79-D430-400B-A4AB-D07A59CA88E0}" type="datetimeFigureOut">
              <a:rPr lang="ja-JP" altLang="en-US"/>
              <a:pPr>
                <a:defRPr/>
              </a:pPr>
              <a:t>2013/3/15</a:t>
            </a:fld>
            <a:endParaRPr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33" tIns="45716" rIns="91433" bIns="4571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33" tIns="45716" rIns="91433" bIns="45716" rtlCol="0" anchor="b"/>
          <a:lstStyle>
            <a:lvl1pPr algn="r" fontAlgn="auto">
              <a:spcBef>
                <a:spcPts val="0"/>
              </a:spcBef>
              <a:spcAft>
                <a:spcPts val="0"/>
              </a:spcAft>
              <a:defRPr sz="1200">
                <a:latin typeface="+mn-lt"/>
                <a:ea typeface="+mn-ea"/>
              </a:defRPr>
            </a:lvl1pPr>
          </a:lstStyle>
          <a:p>
            <a:pPr>
              <a:defRPr/>
            </a:pPr>
            <a:fld id="{872AAC2F-EEC3-41D8-B89C-F3D161A4B4BD}"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891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891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F2FABA-2A6C-43E7-9888-0348639EB3C7}" type="slidenum">
              <a:rPr lang="ja-JP" altLang="en-US"/>
              <a:pPr fontAlgn="base">
                <a:spcBef>
                  <a:spcPct val="0"/>
                </a:spcBef>
                <a:spcAft>
                  <a:spcPct val="0"/>
                </a:spcAft>
                <a:defRPr/>
              </a:pPr>
              <a:t>23</a:t>
            </a:fld>
            <a:endParaRPr lang="en-US"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09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891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295797-E149-4CB6-8A21-EE267BBFD991}" type="slidenum">
              <a:rPr lang="ja-JP" altLang="en-US"/>
              <a:pPr fontAlgn="base">
                <a:spcBef>
                  <a:spcPct val="0"/>
                </a:spcBef>
                <a:spcAft>
                  <a:spcPct val="0"/>
                </a:spcAft>
                <a:defRPr/>
              </a:pPr>
              <a:t>24</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4" name="正方形/長方形 17"/>
          <p:cNvSpPr/>
          <p:nvPr userDrawn="1"/>
        </p:nvSpPr>
        <p:spPr>
          <a:xfrm>
            <a:off x="904875" y="1919288"/>
            <a:ext cx="7875588"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19"/>
          <p:cNvSpPr/>
          <p:nvPr userDrawn="1"/>
        </p:nvSpPr>
        <p:spPr>
          <a:xfrm>
            <a:off x="904875" y="1919288"/>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6" name="グループ化 23"/>
          <p:cNvGrpSpPr>
            <a:grpSpLocks/>
          </p:cNvGrpSpPr>
          <p:nvPr userDrawn="1"/>
        </p:nvGrpSpPr>
        <p:grpSpPr bwMode="auto">
          <a:xfrm>
            <a:off x="179388" y="6597650"/>
            <a:ext cx="8890000" cy="0"/>
            <a:chOff x="179512" y="6525344"/>
            <a:chExt cx="8890035" cy="0"/>
          </a:xfrm>
        </p:grpSpPr>
        <p:cxnSp>
          <p:nvCxnSpPr>
            <p:cNvPr id="7" name="直線コネクタ 24"/>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直線コネクタ 25"/>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直線コネクタ 26"/>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直線コネクタ 29"/>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1" name="Picture 15"/>
          <p:cNvPicPr>
            <a:picLocks noChangeAspect="1" noChangeArrowheads="1"/>
          </p:cNvPicPr>
          <p:nvPr userDrawn="1"/>
        </p:nvPicPr>
        <p:blipFill>
          <a:blip r:embed="rId2"/>
          <a:srcRect/>
          <a:stretch>
            <a:fillRect/>
          </a:stretch>
        </p:blipFill>
        <p:spPr bwMode="auto">
          <a:xfrm>
            <a:off x="395288" y="5013325"/>
            <a:ext cx="3240087" cy="1409700"/>
          </a:xfrm>
          <a:prstGeom prst="rect">
            <a:avLst/>
          </a:prstGeom>
          <a:noFill/>
          <a:ln w="9525">
            <a:noFill/>
            <a:miter lim="800000"/>
            <a:headEnd/>
            <a:tailEnd/>
          </a:ln>
        </p:spPr>
      </p:pic>
      <p:sp>
        <p:nvSpPr>
          <p:cNvPr id="15" name="タイトル 7"/>
          <p:cNvSpPr>
            <a:spLocks noGrp="1"/>
          </p:cNvSpPr>
          <p:nvPr>
            <p:ph type="ctrTitle"/>
          </p:nvPr>
        </p:nvSpPr>
        <p:spPr>
          <a:xfrm>
            <a:off x="1219200" y="2157214"/>
            <a:ext cx="6858000" cy="990600"/>
          </a:xfrm>
        </p:spPr>
        <p:txBody>
          <a:bodyPr anchor="t"/>
          <a:lstStyle>
            <a:lvl1pPr algn="r">
              <a:defRPr sz="3200">
                <a:solidFill>
                  <a:schemeClr val="tx1"/>
                </a:solidFill>
              </a:defRPr>
            </a:lvl1pPr>
          </a:lstStyle>
          <a:p>
            <a:r>
              <a:rPr lang="ja-JP" altLang="en-US" dirty="0" smtClean="0"/>
              <a:t>マスター タイトルの書式設定</a:t>
            </a:r>
            <a:endParaRPr lang="en-US" dirty="0"/>
          </a:p>
        </p:txBody>
      </p:sp>
      <p:sp>
        <p:nvSpPr>
          <p:cNvPr id="31" name="テキスト プレースホルダー 2"/>
          <p:cNvSpPr>
            <a:spLocks noGrp="1"/>
          </p:cNvSpPr>
          <p:nvPr>
            <p:ph type="body" idx="1"/>
          </p:nvPr>
        </p:nvSpPr>
        <p:spPr>
          <a:xfrm>
            <a:off x="4644008" y="4267200"/>
            <a:ext cx="3528392"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dirty="0" smtClean="0"/>
              <a:t>マスタ テキストの書式設定</a:t>
            </a:r>
          </a:p>
        </p:txBody>
      </p:sp>
      <p:sp>
        <p:nvSpPr>
          <p:cNvPr id="12" name="スライド番号プレースホルダー 28"/>
          <p:cNvSpPr>
            <a:spLocks noGrp="1"/>
          </p:cNvSpPr>
          <p:nvPr>
            <p:ph type="sldNum" sz="quarter" idx="10"/>
          </p:nvPr>
        </p:nvSpPr>
        <p:spPr>
          <a:xfrm>
            <a:off x="4000500" y="6597650"/>
            <a:ext cx="1219200" cy="182563"/>
          </a:xfrm>
        </p:spPr>
        <p:txBody>
          <a:bodyPr/>
          <a:lstStyle>
            <a:lvl1pPr algn="ctr">
              <a:defRPr/>
            </a:lvl1pPr>
          </a:lstStyle>
          <a:p>
            <a:pPr>
              <a:defRPr/>
            </a:pPr>
            <a:fld id="{A97D4E50-024A-4BD3-8B53-BDE7D4DC4147}"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6FF6E560-8AFC-4E75-9DAA-7D5F7772C5B3}"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5" name="二等辺三角形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直線コネクタ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3"/>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97852457-1629-43CD-BD4B-6D0308487E99}"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grpSp>
        <p:nvGrpSpPr>
          <p:cNvPr id="4" name="グループ化 6"/>
          <p:cNvGrpSpPr>
            <a:grpSpLocks/>
          </p:cNvGrpSpPr>
          <p:nvPr userDrawn="1"/>
        </p:nvGrpSpPr>
        <p:grpSpPr bwMode="auto">
          <a:xfrm>
            <a:off x="179388" y="6597650"/>
            <a:ext cx="8890000" cy="0"/>
            <a:chOff x="179512" y="6525344"/>
            <a:chExt cx="8890035" cy="0"/>
          </a:xfrm>
        </p:grpSpPr>
        <p:cxnSp>
          <p:nvCxnSpPr>
            <p:cNvPr id="5" name="直線コネクタ 8"/>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直線コネクタ 9"/>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線コネクタ 10"/>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直線コネクタ 11"/>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0" name="Picture 3" descr="\\spb-fs\プロジェクト\9210359 津國剛PL\オープンデータコンソーシアム\ロゴ\OPEN DATA\OPEN DATA\OP YOKE.jpg"/>
          <p:cNvPicPr>
            <a:picLocks noChangeAspect="1" noChangeArrowheads="1"/>
          </p:cNvPicPr>
          <p:nvPr userDrawn="1"/>
        </p:nvPicPr>
        <p:blipFill>
          <a:blip r:embed="rId2"/>
          <a:srcRect/>
          <a:stretch>
            <a:fillRect/>
          </a:stretch>
        </p:blipFill>
        <p:spPr bwMode="auto">
          <a:xfrm>
            <a:off x="7258050" y="0"/>
            <a:ext cx="1885950" cy="889000"/>
          </a:xfrm>
          <a:prstGeom prst="rect">
            <a:avLst/>
          </a:prstGeom>
          <a:noFill/>
          <a:ln w="9525">
            <a:noFill/>
            <a:miter lim="800000"/>
            <a:headEnd/>
            <a:tailEnd/>
          </a:ln>
        </p:spPr>
      </p:pic>
      <p:cxnSp>
        <p:nvCxnSpPr>
          <p:cNvPr id="11" name="直線コネクタ 19"/>
          <p:cNvCxnSpPr/>
          <p:nvPr userDrawn="1"/>
        </p:nvCxnSpPr>
        <p:spPr>
          <a:xfrm>
            <a:off x="468313" y="958850"/>
            <a:ext cx="8207375" cy="0"/>
          </a:xfrm>
          <a:prstGeom prst="line">
            <a:avLst/>
          </a:prstGeom>
          <a:ln w="539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12877"/>
            <a:ext cx="8229600" cy="962695"/>
          </a:xfrm>
        </p:spPr>
        <p:txBody>
          <a:bodyPr/>
          <a:lstStyle/>
          <a:p>
            <a:r>
              <a:rPr lang="ja-JP" altLang="en-US" dirty="0" smtClean="0"/>
              <a:t>マスター タイトルの書式設定</a:t>
            </a:r>
            <a:endParaRPr lang="en-US" dirty="0"/>
          </a:p>
        </p:txBody>
      </p:sp>
      <p:sp>
        <p:nvSpPr>
          <p:cNvPr id="8" name="コンテンツ プレースホルダー 7"/>
          <p:cNvSpPr>
            <a:spLocks noGrp="1"/>
          </p:cNvSpPr>
          <p:nvPr>
            <p:ph sz="quarter" idx="1"/>
          </p:nvPr>
        </p:nvSpPr>
        <p:spPr>
          <a:xfrm>
            <a:off x="457200" y="1219200"/>
            <a:ext cx="8229600" cy="493776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2" name="スライド番号プレースホルダー 5"/>
          <p:cNvSpPr>
            <a:spLocks noGrp="1"/>
          </p:cNvSpPr>
          <p:nvPr>
            <p:ph type="sldNum" sz="quarter" idx="10"/>
          </p:nvPr>
        </p:nvSpPr>
        <p:spPr>
          <a:xfrm>
            <a:off x="3598863" y="6591300"/>
            <a:ext cx="1981200" cy="366713"/>
          </a:xfrm>
        </p:spPr>
        <p:txBody>
          <a:bodyPr/>
          <a:lstStyle>
            <a:lvl1pPr algn="ctr">
              <a:defRPr/>
            </a:lvl1pPr>
          </a:lstStyle>
          <a:p>
            <a:pPr>
              <a:defRPr/>
            </a:pPr>
            <a:fld id="{793E3B09-96A6-400E-83C6-1D00DA7BF859}" type="slidenum">
              <a:rPr lang="ja-JP" altLang="en-US"/>
              <a:pPr>
                <a:defRPr/>
              </a:pPr>
              <a:t>&lt;#&gt;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4" name="正方形/長方形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1219200" y="2971800"/>
            <a:ext cx="6858000" cy="1066800"/>
          </a:xfrm>
        </p:spPr>
        <p:txBody>
          <a:bodyPr anchor="t"/>
          <a:lstStyle>
            <a:lvl1pPr algn="r">
              <a:buNone/>
              <a:defRPr sz="3200" b="0" cap="none" baseline="0"/>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6" name="日付プレースホルダー 3"/>
          <p:cNvSpPr>
            <a:spLocks noGrp="1"/>
          </p:cNvSpPr>
          <p:nvPr>
            <p:ph type="dt" sz="half" idx="10"/>
          </p:nvPr>
        </p:nvSpPr>
        <p:spPr>
          <a:xfrm>
            <a:off x="6400800" y="6354763"/>
            <a:ext cx="2286000" cy="366712"/>
          </a:xfrm>
        </p:spPr>
        <p:txBody>
          <a:bodyPr/>
          <a:lstStyle>
            <a:lvl1pPr>
              <a:defRPr/>
            </a:lvl1pPr>
          </a:lstStyle>
          <a:p>
            <a:pPr>
              <a:defRPr/>
            </a:pPr>
            <a:endParaRPr lang="ja-JP" altLang="en-US"/>
          </a:p>
        </p:txBody>
      </p:sp>
      <p:sp>
        <p:nvSpPr>
          <p:cNvPr id="7" name="フッター プレースホルダー 4"/>
          <p:cNvSpPr>
            <a:spLocks noGrp="1"/>
          </p:cNvSpPr>
          <p:nvPr>
            <p:ph type="ftr" sz="quarter" idx="11"/>
          </p:nvPr>
        </p:nvSpPr>
        <p:spPr>
          <a:xfrm>
            <a:off x="2898775" y="6354763"/>
            <a:ext cx="3475038" cy="366712"/>
          </a:xfrm>
        </p:spPr>
        <p:txBody>
          <a:bodyPr/>
          <a:lstStyle>
            <a:lvl1pPr>
              <a:defRPr/>
            </a:lvl1pPr>
          </a:lstStyle>
          <a:p>
            <a:pPr>
              <a:defRPr/>
            </a:pPr>
            <a:endParaRPr lang="ja-JP" altLang="en-US"/>
          </a:p>
        </p:txBody>
      </p:sp>
      <p:sp>
        <p:nvSpPr>
          <p:cNvPr id="8" name="スライド番号プレースホルダー 5"/>
          <p:cNvSpPr>
            <a:spLocks noGrp="1"/>
          </p:cNvSpPr>
          <p:nvPr>
            <p:ph type="sldNum" sz="quarter" idx="12"/>
          </p:nvPr>
        </p:nvSpPr>
        <p:spPr>
          <a:xfrm>
            <a:off x="1069975" y="6354763"/>
            <a:ext cx="1520825" cy="366712"/>
          </a:xfrm>
        </p:spPr>
        <p:txBody>
          <a:bodyPr/>
          <a:lstStyle>
            <a:lvl1pPr>
              <a:defRPr/>
            </a:lvl1pPr>
          </a:lstStyle>
          <a:p>
            <a:pPr>
              <a:defRPr/>
            </a:pPr>
            <a:fld id="{987F5F83-9B54-4632-9493-B8DBD0148A42}" type="slidenum">
              <a:rPr lang="ja-JP" altLang="en-US"/>
              <a:pPr>
                <a:defRPr/>
              </a:pPr>
              <a:t>&lt;#&gt;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lang="ja-JP" altLang="en-US" smtClean="0"/>
              <a:t>マスター タイトルの書式設定</a:t>
            </a:r>
            <a:endParaRPr lang="en-US"/>
          </a:p>
        </p:txBody>
      </p:sp>
      <p:sp>
        <p:nvSpPr>
          <p:cNvPr id="9" name="コンテンツ プレースホルダー 8"/>
          <p:cNvSpPr>
            <a:spLocks noGrp="1"/>
          </p:cNvSpPr>
          <p:nvPr>
            <p:ph sz="quarter" idx="1"/>
          </p:nvPr>
        </p:nvSpPr>
        <p:spPr>
          <a:xfrm>
            <a:off x="457200" y="1219200"/>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1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22"/>
          <p:cNvSpPr>
            <a:spLocks noGrp="1"/>
          </p:cNvSpPr>
          <p:nvPr>
            <p:ph type="sldNum" sz="quarter" idx="12"/>
          </p:nvPr>
        </p:nvSpPr>
        <p:spPr/>
        <p:txBody>
          <a:bodyPr/>
          <a:lstStyle>
            <a:lvl1pPr>
              <a:defRPr/>
            </a:lvl1pPr>
          </a:lstStyle>
          <a:p>
            <a:pPr>
              <a:defRPr/>
            </a:pPr>
            <a:fld id="{CD3344F7-9F28-455E-A59F-4B90A1E8FE9A}"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11" name="コンテンツ プレースホルダー 10"/>
          <p:cNvSpPr>
            <a:spLocks noGrp="1"/>
          </p:cNvSpPr>
          <p:nvPr>
            <p:ph sz="quarter" idx="2"/>
          </p:nvPr>
        </p:nvSpPr>
        <p:spPr>
          <a:xfrm>
            <a:off x="457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13"/>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22"/>
          <p:cNvSpPr>
            <a:spLocks noGrp="1"/>
          </p:cNvSpPr>
          <p:nvPr>
            <p:ph type="sldNum" sz="quarter" idx="12"/>
          </p:nvPr>
        </p:nvSpPr>
        <p:spPr/>
        <p:txBody>
          <a:bodyPr/>
          <a:lstStyle>
            <a:lvl1pPr>
              <a:defRPr/>
            </a:lvl1pPr>
          </a:lstStyle>
          <a:p>
            <a:pPr>
              <a:defRPr/>
            </a:pPr>
            <a:fld id="{88FBF27B-273C-4AE1-AC89-8996F401A81C}"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grpSp>
        <p:nvGrpSpPr>
          <p:cNvPr id="3" name="グループ化 23"/>
          <p:cNvGrpSpPr>
            <a:grpSpLocks/>
          </p:cNvGrpSpPr>
          <p:nvPr userDrawn="1"/>
        </p:nvGrpSpPr>
        <p:grpSpPr bwMode="auto">
          <a:xfrm>
            <a:off x="179388" y="6597650"/>
            <a:ext cx="8890000" cy="0"/>
            <a:chOff x="179512" y="6525344"/>
            <a:chExt cx="8890035" cy="0"/>
          </a:xfrm>
        </p:grpSpPr>
        <p:cxnSp>
          <p:nvCxnSpPr>
            <p:cNvPr id="4" name="直線コネクタ 24"/>
            <p:cNvCxnSpPr/>
            <p:nvPr/>
          </p:nvCxnSpPr>
          <p:spPr>
            <a:xfrm>
              <a:off x="179512" y="6525344"/>
              <a:ext cx="820899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直線コネクタ 25"/>
            <p:cNvCxnSpPr/>
            <p:nvPr/>
          </p:nvCxnSpPr>
          <p:spPr>
            <a:xfrm>
              <a:off x="8475820" y="6525344"/>
              <a:ext cx="15240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直線コネクタ 26"/>
            <p:cNvCxnSpPr/>
            <p:nvPr/>
          </p:nvCxnSpPr>
          <p:spPr>
            <a:xfrm>
              <a:off x="8704421" y="6525344"/>
              <a:ext cx="15240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直線コネクタ 29"/>
            <p:cNvCxnSpPr/>
            <p:nvPr/>
          </p:nvCxnSpPr>
          <p:spPr>
            <a:xfrm>
              <a:off x="8917146" y="6525344"/>
              <a:ext cx="1524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8" name="Picture 3" descr="\\spb-fs\プロジェクト\9210359 津國剛PL\オープンデータコンソーシアム\ロゴ\OPEN DATA\OPEN DATA\OP YOKE.jpg"/>
          <p:cNvPicPr>
            <a:picLocks noChangeAspect="1" noChangeArrowheads="1"/>
          </p:cNvPicPr>
          <p:nvPr userDrawn="1"/>
        </p:nvPicPr>
        <p:blipFill>
          <a:blip r:embed="rId2"/>
          <a:srcRect/>
          <a:stretch>
            <a:fillRect/>
          </a:stretch>
        </p:blipFill>
        <p:spPr bwMode="auto">
          <a:xfrm>
            <a:off x="7812088" y="6237288"/>
            <a:ext cx="1317625" cy="620712"/>
          </a:xfrm>
          <a:prstGeom prst="rect">
            <a:avLst/>
          </a:prstGeom>
          <a:noFill/>
          <a:ln w="9525">
            <a:noFill/>
            <a:miter lim="800000"/>
            <a:headEnd/>
            <a:tailEnd/>
          </a:ln>
        </p:spPr>
      </p:pic>
      <p:grpSp>
        <p:nvGrpSpPr>
          <p:cNvPr id="9" name="グループ化 6"/>
          <p:cNvGrpSpPr>
            <a:grpSpLocks/>
          </p:cNvGrpSpPr>
          <p:nvPr userDrawn="1"/>
        </p:nvGrpSpPr>
        <p:grpSpPr bwMode="auto">
          <a:xfrm>
            <a:off x="519113" y="3429000"/>
            <a:ext cx="8185150" cy="166688"/>
            <a:chOff x="179512" y="6525344"/>
            <a:chExt cx="8890035" cy="0"/>
          </a:xfrm>
        </p:grpSpPr>
        <p:cxnSp>
          <p:nvCxnSpPr>
            <p:cNvPr id="10" name="直線コネクタ 8"/>
            <p:cNvCxnSpPr/>
            <p:nvPr/>
          </p:nvCxnSpPr>
          <p:spPr>
            <a:xfrm>
              <a:off x="179512" y="6525344"/>
              <a:ext cx="820897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a:xfrm>
              <a:off x="8476418" y="6525344"/>
              <a:ext cx="15173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a:xfrm>
              <a:off x="8704014" y="6525344"/>
              <a:ext cx="151731"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a:xfrm>
              <a:off x="8917816" y="6525344"/>
              <a:ext cx="15173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a:xfrm>
            <a:off x="755576" y="2492896"/>
            <a:ext cx="7488832" cy="914400"/>
          </a:xfrm>
        </p:spPr>
        <p:txBody>
          <a:bodyPr/>
          <a:lstStyle/>
          <a:p>
            <a:r>
              <a:rPr lang="ja-JP" altLang="en-US" smtClean="0"/>
              <a:t>マスター タイトルの書式設定</a:t>
            </a:r>
            <a:endParaRPr lang="en-US"/>
          </a:p>
        </p:txBody>
      </p:sp>
      <p:sp>
        <p:nvSpPr>
          <p:cNvPr id="14" name="スライド番号プレースホルダー 4"/>
          <p:cNvSpPr>
            <a:spLocks noGrp="1"/>
          </p:cNvSpPr>
          <p:nvPr>
            <p:ph type="sldNum" sz="quarter" idx="10"/>
          </p:nvPr>
        </p:nvSpPr>
        <p:spPr>
          <a:xfrm>
            <a:off x="4173538" y="6592888"/>
            <a:ext cx="758825" cy="365125"/>
          </a:xfrm>
        </p:spPr>
        <p:txBody>
          <a:bodyPr/>
          <a:lstStyle>
            <a:lvl1pPr algn="ctr">
              <a:defRPr/>
            </a:lvl1pPr>
          </a:lstStyle>
          <a:p>
            <a:pPr>
              <a:defRPr/>
            </a:pPr>
            <a:fld id="{1963D9A2-1CDA-4C7F-B93A-B061DC97A0BF}"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3"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4" name="日付プレースホルダー 1"/>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3"/>
          <p:cNvSpPr>
            <a:spLocks noGrp="1"/>
          </p:cNvSpPr>
          <p:nvPr>
            <p:ph type="sldNum" sz="quarter" idx="12"/>
          </p:nvPr>
        </p:nvSpPr>
        <p:spPr/>
        <p:txBody>
          <a:bodyPr/>
          <a:lstStyle>
            <a:lvl1pPr>
              <a:defRPr/>
            </a:lvl1pPr>
          </a:lstStyle>
          <a:p>
            <a:pPr>
              <a:defRPr/>
            </a:pPr>
            <a:fld id="{47722720-F309-4C51-A50C-5F4A955C43F3}"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直線コネクタ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7"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ja-JP" altLang="en-US" smtClean="0"/>
              <a:t>マスター タイトルの書式設定</a:t>
            </a:r>
            <a:endParaRPr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ja-JP" altLang="en-US" smtClean="0"/>
              <a:t>マスター テキストの書式設定</a:t>
            </a:r>
          </a:p>
        </p:txBody>
      </p:sp>
      <p:sp>
        <p:nvSpPr>
          <p:cNvPr id="12" name="コンテンツ プレースホルダー 11"/>
          <p:cNvSpPr>
            <a:spLocks noGrp="1"/>
          </p:cNvSpPr>
          <p:nvPr>
            <p:ph sz="quarter" idx="1"/>
          </p:nvPr>
        </p:nvSpPr>
        <p:spPr>
          <a:xfrm>
            <a:off x="304800" y="304800"/>
            <a:ext cx="5715000" cy="5715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日付プレースホルダー 4"/>
          <p:cNvSpPr>
            <a:spLocks noGrp="1"/>
          </p:cNvSpPr>
          <p:nvPr>
            <p:ph type="dt" sz="half" idx="10"/>
          </p:nvPr>
        </p:nvSpPr>
        <p:spPr/>
        <p:txBody>
          <a:bodyPr/>
          <a:lstStyle>
            <a:lvl1pPr>
              <a:defRPr/>
            </a:lvl1pPr>
          </a:lstStyle>
          <a:p>
            <a:pPr>
              <a:defRPr/>
            </a:pPr>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lvl1pPr>
          </a:lstStyle>
          <a:p>
            <a:pPr>
              <a:defRPr/>
            </a:pPr>
            <a:fld id="{776D3628-95B2-4A5C-91E1-EA245C95BF71}"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ja-JP" altLang="en-US" noProof="0" smtClean="0"/>
              <a:t>アイコンをクリックして図を追加</a:t>
            </a:r>
            <a:endParaRPr lang="en-US" noProof="0" dirty="0"/>
          </a:p>
        </p:txBody>
      </p:sp>
      <p:sp>
        <p:nvSpPr>
          <p:cNvPr id="4" name="テキスト プレースホルダー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ja-JP" altLang="en-US" smtClean="0"/>
              <a:t>マスター テキストの書式設定</a:t>
            </a:r>
          </a:p>
        </p:txBody>
      </p:sp>
      <p:sp>
        <p:nvSpPr>
          <p:cNvPr id="8" name="日付プレースホルダー 4"/>
          <p:cNvSpPr>
            <a:spLocks noGrp="1"/>
          </p:cNvSpPr>
          <p:nvPr>
            <p:ph type="dt" sz="half" idx="10"/>
          </p:nvPr>
        </p:nvSpPr>
        <p:spPr/>
        <p:txBody>
          <a:bodyPr/>
          <a:lstStyle>
            <a:lvl1pPr>
              <a:defRPr/>
            </a:lvl1pPr>
          </a:lstStyle>
          <a:p>
            <a:pPr>
              <a:defRPr/>
            </a:pPr>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lvl1pPr>
          </a:lstStyle>
          <a:p>
            <a:pPr>
              <a:defRPr/>
            </a:pPr>
            <a:fld id="{00E5DD7D-7190-430E-8D80-874D4ED806AB}" type="slidenum">
              <a:rPr lang="ja-JP" altLang="en-US"/>
              <a:pPr>
                <a:defRPr/>
              </a:pPr>
              <a:t>&lt;#&gt;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マスター タイトルの書式設定</a:t>
            </a:r>
            <a:endParaRPr lang="en-US" smtClean="0"/>
          </a:p>
        </p:txBody>
      </p:sp>
      <p:sp>
        <p:nvSpPr>
          <p:cNvPr id="1027" name="テキスト プレースホルダー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ー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3" name="フッター プレースホルダー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23" name="スライド番号プレースホルダー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1" sz="1400">
                <a:solidFill>
                  <a:schemeClr val="tx2"/>
                </a:solidFill>
                <a:latin typeface="+mn-lt"/>
                <a:ea typeface="+mn-ea"/>
              </a:defRPr>
            </a:lvl1pPr>
          </a:lstStyle>
          <a:p>
            <a:pPr>
              <a:defRPr/>
            </a:pPr>
            <a:fld id="{9399B2FE-3432-4A73-87BB-A7B6D317195F}" type="slidenum">
              <a:rPr lang="ja-JP" altLang="en-US"/>
              <a:pPr>
                <a:defRPr/>
              </a:pPr>
              <a:t>&lt;#&gt;</a:t>
            </a:fld>
            <a:endParaRPr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9" r:id="rId4"/>
    <p:sldLayoutId id="2147483670" r:id="rId5"/>
    <p:sldLayoutId id="2147483675" r:id="rId6"/>
    <p:sldLayoutId id="2147483676" r:id="rId7"/>
    <p:sldLayoutId id="2147483677" r:id="rId8"/>
    <p:sldLayoutId id="2147483678" r:id="rId9"/>
    <p:sldLayoutId id="2147483671" r:id="rId10"/>
    <p:sldLayoutId id="214748367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hyperlink" Target="mailto:info_hakusyo@soumu.go.j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info_hakusyo@soumu.go.jp"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soumu.go.jp/johotsusintokei/whitepaper/ja/h24/html/XXXXXX.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bunka.go.jp/chosakuken/text/pdf/chosaku_text_100628.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テキスト プレースホルダー 3"/>
          <p:cNvSpPr>
            <a:spLocks noGrp="1"/>
          </p:cNvSpPr>
          <p:nvPr>
            <p:ph type="body" idx="1"/>
          </p:nvPr>
        </p:nvSpPr>
        <p:spPr>
          <a:xfrm>
            <a:off x="4643438" y="4551363"/>
            <a:ext cx="3529012" cy="858837"/>
          </a:xfrm>
        </p:spPr>
        <p:txBody>
          <a:bodyPr/>
          <a:lstStyle/>
          <a:p>
            <a:pPr eaLnBrk="1" hangingPunct="1"/>
            <a:r>
              <a:rPr lang="ja-JP" altLang="en-US" smtClean="0">
                <a:solidFill>
                  <a:schemeClr val="tx1"/>
                </a:solidFill>
              </a:rPr>
              <a:t>平成</a:t>
            </a:r>
            <a:r>
              <a:rPr lang="en-US" altLang="ja-JP" smtClean="0">
                <a:solidFill>
                  <a:schemeClr val="tx1"/>
                </a:solidFill>
              </a:rPr>
              <a:t>25</a:t>
            </a:r>
            <a:r>
              <a:rPr lang="ja-JP" altLang="en-US" smtClean="0">
                <a:solidFill>
                  <a:schemeClr val="tx1"/>
                </a:solidFill>
              </a:rPr>
              <a:t>年</a:t>
            </a:r>
            <a:r>
              <a:rPr lang="en-US" altLang="ja-JP" smtClean="0">
                <a:solidFill>
                  <a:schemeClr val="tx1"/>
                </a:solidFill>
              </a:rPr>
              <a:t>3</a:t>
            </a:r>
            <a:r>
              <a:rPr lang="ja-JP" altLang="en-US" smtClean="0">
                <a:solidFill>
                  <a:schemeClr val="tx1"/>
                </a:solidFill>
              </a:rPr>
              <a:t>月</a:t>
            </a:r>
            <a:r>
              <a:rPr lang="en-US" altLang="ja-JP" smtClean="0">
                <a:solidFill>
                  <a:schemeClr val="tx1"/>
                </a:solidFill>
              </a:rPr>
              <a:t>15</a:t>
            </a:r>
            <a:r>
              <a:rPr lang="ja-JP" altLang="en-US" smtClean="0">
                <a:solidFill>
                  <a:schemeClr val="tx1"/>
                </a:solidFill>
              </a:rPr>
              <a:t>日</a:t>
            </a:r>
            <a:endParaRPr lang="en-US" altLang="ja-JP" smtClean="0">
              <a:solidFill>
                <a:schemeClr val="tx1"/>
              </a:solidFill>
            </a:endParaRPr>
          </a:p>
        </p:txBody>
      </p:sp>
      <p:sp>
        <p:nvSpPr>
          <p:cNvPr id="5" name="タイトル 1"/>
          <p:cNvSpPr txBox="1">
            <a:spLocks/>
          </p:cNvSpPr>
          <p:nvPr/>
        </p:nvSpPr>
        <p:spPr bwMode="auto">
          <a:xfrm>
            <a:off x="1130300" y="2009775"/>
            <a:ext cx="7531100" cy="1122363"/>
          </a:xfrm>
          <a:prstGeom prst="rect">
            <a:avLst/>
          </a:prstGeom>
          <a:noFill/>
          <a:ln w="9525">
            <a:noFill/>
            <a:miter lim="800000"/>
            <a:headEnd/>
            <a:tailEnd/>
          </a:ln>
        </p:spPr>
        <p:txBody>
          <a:bodyPr anchor="ctr"/>
          <a:lstStyle>
            <a:lvl1pPr algn="r" rtl="0" fontAlgn="base">
              <a:spcBef>
                <a:spcPct val="0"/>
              </a:spcBef>
              <a:spcAft>
                <a:spcPct val="0"/>
              </a:spcAft>
              <a:defRPr kumimoji="1" sz="3200" kern="1200">
                <a:solidFill>
                  <a:schemeClr val="tx1"/>
                </a:solidFill>
                <a:latin typeface="+mj-lt"/>
                <a:ea typeface="+mj-ea"/>
                <a:cs typeface="+mj-cs"/>
              </a:defRPr>
            </a:lvl1pPr>
            <a:lvl2pPr algn="l" rtl="0" fontAlgn="base">
              <a:spcBef>
                <a:spcPct val="0"/>
              </a:spcBef>
              <a:spcAft>
                <a:spcPct val="0"/>
              </a:spcAft>
              <a:defRPr kumimoji="1" sz="3200">
                <a:solidFill>
                  <a:schemeClr val="tx2"/>
                </a:solidFill>
                <a:latin typeface="Bookman Old Style" pitchFamily="18" charset="0"/>
                <a:ea typeface="HG明朝E" pitchFamily="17" charset="-128"/>
              </a:defRPr>
            </a:lvl2pPr>
            <a:lvl3pPr algn="l" rtl="0" fontAlgn="base">
              <a:spcBef>
                <a:spcPct val="0"/>
              </a:spcBef>
              <a:spcAft>
                <a:spcPct val="0"/>
              </a:spcAft>
              <a:defRPr kumimoji="1" sz="3200">
                <a:solidFill>
                  <a:schemeClr val="tx2"/>
                </a:solidFill>
                <a:latin typeface="Bookman Old Style" pitchFamily="18" charset="0"/>
                <a:ea typeface="HG明朝E" pitchFamily="17" charset="-128"/>
              </a:defRPr>
            </a:lvl3pPr>
            <a:lvl4pPr algn="l" rtl="0" fontAlgn="base">
              <a:spcBef>
                <a:spcPct val="0"/>
              </a:spcBef>
              <a:spcAft>
                <a:spcPct val="0"/>
              </a:spcAft>
              <a:defRPr kumimoji="1" sz="3200">
                <a:solidFill>
                  <a:schemeClr val="tx2"/>
                </a:solidFill>
                <a:latin typeface="Bookman Old Style" pitchFamily="18" charset="0"/>
                <a:ea typeface="HG明朝E" pitchFamily="17" charset="-128"/>
              </a:defRPr>
            </a:lvl4pPr>
            <a:lvl5pPr algn="l" rtl="0" fontAlgn="base">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fontAlgn="auto">
              <a:spcAft>
                <a:spcPts val="0"/>
              </a:spcAft>
              <a:defRPr/>
            </a:pPr>
            <a:r>
              <a:rPr lang="ja-JP" altLang="en-US" dirty="0" smtClean="0">
                <a:solidFill>
                  <a:schemeClr val="tx2"/>
                </a:solidFill>
                <a:latin typeface="+mj-ea"/>
              </a:rPr>
              <a:t>データガバナンス委員会検討報告 </a:t>
            </a:r>
            <a:r>
              <a:rPr lang="en-US" altLang="ja-JP" dirty="0" smtClean="0">
                <a:solidFill>
                  <a:schemeClr val="tx2"/>
                </a:solidFill>
                <a:latin typeface="+mj-ea"/>
              </a:rPr>
              <a:t>(</a:t>
            </a:r>
            <a:r>
              <a:rPr lang="ja-JP" altLang="en-US" dirty="0" smtClean="0">
                <a:solidFill>
                  <a:schemeClr val="tx2"/>
                </a:solidFill>
                <a:latin typeface="+mj-ea"/>
              </a:rPr>
              <a:t>案</a:t>
            </a:r>
            <a:r>
              <a:rPr lang="en-US" altLang="ja-JP" dirty="0" smtClean="0">
                <a:solidFill>
                  <a:schemeClr val="tx2"/>
                </a:solidFill>
                <a:latin typeface="+mj-ea"/>
              </a:rPr>
              <a:t>)</a:t>
            </a:r>
          </a:p>
        </p:txBody>
      </p:sp>
      <p:sp>
        <p:nvSpPr>
          <p:cNvPr id="7" name="タイトル 1"/>
          <p:cNvSpPr txBox="1">
            <a:spLocks/>
          </p:cNvSpPr>
          <p:nvPr/>
        </p:nvSpPr>
        <p:spPr bwMode="auto">
          <a:xfrm>
            <a:off x="2286000" y="692150"/>
            <a:ext cx="6858000" cy="990600"/>
          </a:xfrm>
          <a:prstGeom prst="rect">
            <a:avLst/>
          </a:prstGeom>
          <a:noFill/>
          <a:ln w="9525">
            <a:noFill/>
            <a:miter lim="800000"/>
            <a:headEnd/>
            <a:tailEnd/>
          </a:ln>
        </p:spPr>
        <p:txBody>
          <a:bodyPr/>
          <a:lstStyle>
            <a:lvl1pPr algn="r" rtl="0" fontAlgn="base">
              <a:spcBef>
                <a:spcPct val="0"/>
              </a:spcBef>
              <a:spcAft>
                <a:spcPct val="0"/>
              </a:spcAft>
              <a:defRPr kumimoji="1" sz="3200" kern="1200">
                <a:solidFill>
                  <a:schemeClr val="tx1"/>
                </a:solidFill>
                <a:latin typeface="+mj-lt"/>
                <a:ea typeface="+mj-ea"/>
                <a:cs typeface="+mj-cs"/>
              </a:defRPr>
            </a:lvl1pPr>
            <a:lvl2pPr algn="l" rtl="0" fontAlgn="base">
              <a:spcBef>
                <a:spcPct val="0"/>
              </a:spcBef>
              <a:spcAft>
                <a:spcPct val="0"/>
              </a:spcAft>
              <a:defRPr kumimoji="1" sz="3200">
                <a:solidFill>
                  <a:schemeClr val="tx2"/>
                </a:solidFill>
                <a:latin typeface="Bookman Old Style" pitchFamily="18" charset="0"/>
                <a:ea typeface="HG明朝E" pitchFamily="17" charset="-128"/>
              </a:defRPr>
            </a:lvl2pPr>
            <a:lvl3pPr algn="l" rtl="0" fontAlgn="base">
              <a:spcBef>
                <a:spcPct val="0"/>
              </a:spcBef>
              <a:spcAft>
                <a:spcPct val="0"/>
              </a:spcAft>
              <a:defRPr kumimoji="1" sz="3200">
                <a:solidFill>
                  <a:schemeClr val="tx2"/>
                </a:solidFill>
                <a:latin typeface="Bookman Old Style" pitchFamily="18" charset="0"/>
                <a:ea typeface="HG明朝E" pitchFamily="17" charset="-128"/>
              </a:defRPr>
            </a:lvl3pPr>
            <a:lvl4pPr algn="l" rtl="0" fontAlgn="base">
              <a:spcBef>
                <a:spcPct val="0"/>
              </a:spcBef>
              <a:spcAft>
                <a:spcPct val="0"/>
              </a:spcAft>
              <a:defRPr kumimoji="1" sz="3200">
                <a:solidFill>
                  <a:schemeClr val="tx2"/>
                </a:solidFill>
                <a:latin typeface="Bookman Old Style" pitchFamily="18" charset="0"/>
                <a:ea typeface="HG明朝E" pitchFamily="17" charset="-128"/>
              </a:defRPr>
            </a:lvl4pPr>
            <a:lvl5pPr algn="l" rtl="0" fontAlgn="base">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a:lstStyle>
          <a:p>
            <a:pPr fontAlgn="auto">
              <a:spcAft>
                <a:spcPts val="0"/>
              </a:spcAft>
              <a:defRPr/>
            </a:pPr>
            <a:endParaRPr lang="ja-JP" altLang="en-US" sz="1600" dirty="0">
              <a:latin typeface="+mj-ea"/>
            </a:endParaRPr>
          </a:p>
        </p:txBody>
      </p:sp>
      <p:sp>
        <p:nvSpPr>
          <p:cNvPr id="14340" name="テキスト ボックス 17"/>
          <p:cNvSpPr txBox="1">
            <a:spLocks noChangeArrowheads="1"/>
          </p:cNvSpPr>
          <p:nvPr/>
        </p:nvSpPr>
        <p:spPr bwMode="auto">
          <a:xfrm>
            <a:off x="7931150" y="284163"/>
            <a:ext cx="987425" cy="361950"/>
          </a:xfrm>
          <a:prstGeom prst="rect">
            <a:avLst/>
          </a:prstGeom>
          <a:solidFill>
            <a:srgbClr val="FFFFFF"/>
          </a:solidFill>
          <a:ln w="25400">
            <a:solidFill>
              <a:srgbClr val="000000"/>
            </a:solidFill>
            <a:miter lim="800000"/>
            <a:headEnd/>
            <a:tailEnd/>
          </a:ln>
        </p:spPr>
        <p:txBody>
          <a:bodyPr>
            <a:spAutoFit/>
          </a:bodyPr>
          <a:lstStyle/>
          <a:p>
            <a:pPr algn="ctr"/>
            <a:r>
              <a:rPr lang="ja-JP" altLang="en-US" sz="1600" b="1">
                <a:solidFill>
                  <a:srgbClr val="000000"/>
                </a:solidFill>
                <a:latin typeface="ＭＳ Ｐゴシック" charset="-128"/>
              </a:rPr>
              <a:t>資料２</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129095A2-9276-4F08-AF7C-2C0BEE431DB5}" type="slidenum">
              <a:rPr lang="ja-JP" altLang="en-US" smtClean="0"/>
              <a:pPr>
                <a:defRPr/>
              </a:pPr>
              <a:t>9</a:t>
            </a:fld>
            <a:endParaRPr lang="ja-JP" altLang="en-US" dirty="0"/>
          </a:p>
        </p:txBody>
      </p:sp>
      <p:sp>
        <p:nvSpPr>
          <p:cNvPr id="23554" name="タイトル 1"/>
          <p:cNvSpPr>
            <a:spLocks noGrp="1"/>
          </p:cNvSpPr>
          <p:nvPr>
            <p:ph type="title"/>
          </p:nvPr>
        </p:nvSpPr>
        <p:spPr>
          <a:xfrm>
            <a:off x="404813" y="165100"/>
            <a:ext cx="8229600" cy="792163"/>
          </a:xfrm>
        </p:spPr>
        <p:txBody>
          <a:bodyPr/>
          <a:lstStyle/>
          <a:p>
            <a:pPr eaLnBrk="1" hangingPunct="1"/>
            <a:r>
              <a:rPr lang="ja-JP" altLang="en-US" sz="2400" smtClean="0"/>
              <a:t>参考５：関連条文（３）国の著作権放棄関係②</a:t>
            </a:r>
          </a:p>
        </p:txBody>
      </p:sp>
      <p:sp>
        <p:nvSpPr>
          <p:cNvPr id="4" name="テキスト ボックス 3"/>
          <p:cNvSpPr txBox="1"/>
          <p:nvPr/>
        </p:nvSpPr>
        <p:spPr>
          <a:xfrm>
            <a:off x="404813" y="1019175"/>
            <a:ext cx="8462962" cy="4938713"/>
          </a:xfrm>
          <a:prstGeom prst="rect">
            <a:avLst/>
          </a:prstGeom>
          <a:noFill/>
        </p:spPr>
        <p:txBody>
          <a:bodyPr>
            <a:spAutoFit/>
          </a:bodyPr>
          <a:lstStyle/>
          <a:p>
            <a:pPr marL="285750" indent="-285750">
              <a:lnSpc>
                <a:spcPts val="1400"/>
              </a:lnSpc>
              <a:buFont typeface="Wingdings" pitchFamily="2" charset="2"/>
              <a:buChar char="Ø"/>
              <a:defRPr/>
            </a:pPr>
            <a:r>
              <a:rPr lang="ja-JP" altLang="en-US" sz="1400" b="1" dirty="0"/>
              <a:t>地方自治法（昭和二十二年法律第六十七号）</a:t>
            </a:r>
            <a:endParaRPr lang="en-US" altLang="ja-JP" sz="1400" b="1" dirty="0"/>
          </a:p>
          <a:p>
            <a:pPr marL="285750" indent="-285750">
              <a:lnSpc>
                <a:spcPts val="1400"/>
              </a:lnSpc>
              <a:buFont typeface="Wingdings" pitchFamily="2" charset="2"/>
              <a:buChar char="Ø"/>
              <a:defRPr/>
            </a:pPr>
            <a:endParaRPr lang="ja-JP" altLang="en-US" sz="1400" b="1" dirty="0"/>
          </a:p>
          <a:p>
            <a:pPr>
              <a:lnSpc>
                <a:spcPts val="1400"/>
              </a:lnSpc>
              <a:defRPr/>
            </a:pPr>
            <a:r>
              <a:rPr lang="ja-JP" altLang="en-US" sz="1200" dirty="0"/>
              <a:t>（財産の管理及び処分） </a:t>
            </a:r>
          </a:p>
          <a:p>
            <a:pPr>
              <a:lnSpc>
                <a:spcPts val="1400"/>
              </a:lnSpc>
              <a:defRPr/>
            </a:pPr>
            <a:r>
              <a:rPr lang="ja-JP" altLang="en-US" sz="1200" dirty="0"/>
              <a:t>第二百三十七条 　この法律において「財産」とは、公有財産、物品及び債権並びに基金をいう。 </a:t>
            </a:r>
          </a:p>
          <a:p>
            <a:pPr marL="174625" indent="-174625">
              <a:lnSpc>
                <a:spcPts val="1400"/>
              </a:lnSpc>
              <a:defRPr/>
            </a:pPr>
            <a:r>
              <a:rPr lang="ja-JP" altLang="en-US" sz="1200" dirty="0"/>
              <a:t>２ 　第二百三十八条の四第一項の規定の適用がある場合を除き、</a:t>
            </a:r>
            <a:r>
              <a:rPr lang="ja-JP" altLang="en-US" sz="1200" u="sng" dirty="0"/>
              <a:t>普通地方公共団体の財産は、条例又は議会の議決による場合でなければ、これを交換し、出資の目的とし、若しくは支払手段として使用し、又は適正な対価なくしてこれを譲渡し、若しくは貸し付けてはならない。 </a:t>
            </a:r>
          </a:p>
          <a:p>
            <a:pPr>
              <a:lnSpc>
                <a:spcPts val="1400"/>
              </a:lnSpc>
              <a:defRPr/>
            </a:pPr>
            <a:r>
              <a:rPr lang="ja-JP" altLang="en-US" sz="1200" dirty="0"/>
              <a:t>３　（略）</a:t>
            </a:r>
          </a:p>
          <a:p>
            <a:pPr>
              <a:lnSpc>
                <a:spcPts val="1400"/>
              </a:lnSpc>
              <a:defRPr/>
            </a:pPr>
            <a:endParaRPr lang="ja-JP" altLang="en-US" sz="1200" dirty="0"/>
          </a:p>
          <a:p>
            <a:pPr>
              <a:lnSpc>
                <a:spcPts val="1400"/>
              </a:lnSpc>
              <a:defRPr/>
            </a:pPr>
            <a:r>
              <a:rPr lang="ja-JP" altLang="en-US" sz="1200" dirty="0"/>
              <a:t>（公有財産の範囲及び分類） </a:t>
            </a:r>
          </a:p>
          <a:p>
            <a:pPr marL="174625" indent="-174625">
              <a:lnSpc>
                <a:spcPts val="1400"/>
              </a:lnSpc>
              <a:defRPr/>
            </a:pPr>
            <a:r>
              <a:rPr lang="ja-JP" altLang="en-US" sz="1200" dirty="0"/>
              <a:t>第二百三十八条 　この法律において「公有財産」とは、普通地方公共団体の所有に属する財産のうち次に掲げるもの（基金に属するものを除く。）をいう。 </a:t>
            </a:r>
          </a:p>
          <a:p>
            <a:pPr>
              <a:lnSpc>
                <a:spcPts val="1400"/>
              </a:lnSpc>
              <a:defRPr/>
            </a:pPr>
            <a:r>
              <a:rPr lang="ja-JP" altLang="en-US" sz="1200" dirty="0"/>
              <a:t>　一～四　（略）</a:t>
            </a:r>
          </a:p>
          <a:p>
            <a:pPr>
              <a:lnSpc>
                <a:spcPts val="1400"/>
              </a:lnSpc>
              <a:defRPr/>
            </a:pPr>
            <a:r>
              <a:rPr lang="ja-JP" altLang="en-US" sz="1200" dirty="0"/>
              <a:t>　五 　特許権、</a:t>
            </a:r>
            <a:r>
              <a:rPr lang="ja-JP" altLang="en-US" sz="1200" u="sng" dirty="0"/>
              <a:t>著作権</a:t>
            </a:r>
            <a:r>
              <a:rPr lang="ja-JP" altLang="en-US" sz="1200" dirty="0"/>
              <a:t>、商標権、実用新案権その他これらに準ずる権利 </a:t>
            </a:r>
          </a:p>
          <a:p>
            <a:pPr>
              <a:lnSpc>
                <a:spcPts val="1400"/>
              </a:lnSpc>
              <a:defRPr/>
            </a:pPr>
            <a:r>
              <a:rPr lang="ja-JP" altLang="en-US" sz="1200" dirty="0"/>
              <a:t>　六～八　（略）</a:t>
            </a:r>
          </a:p>
          <a:p>
            <a:pPr>
              <a:lnSpc>
                <a:spcPts val="1400"/>
              </a:lnSpc>
              <a:defRPr/>
            </a:pPr>
            <a:r>
              <a:rPr lang="ja-JP" altLang="en-US" sz="1200" dirty="0"/>
              <a:t>２　（略）</a:t>
            </a:r>
          </a:p>
          <a:p>
            <a:pPr>
              <a:lnSpc>
                <a:spcPts val="1400"/>
              </a:lnSpc>
              <a:defRPr/>
            </a:pPr>
            <a:r>
              <a:rPr lang="ja-JP" altLang="en-US" sz="1200" dirty="0"/>
              <a:t>３ 　公有財産は、これを行政財産と普通財産とに分類する。 </a:t>
            </a:r>
          </a:p>
          <a:p>
            <a:pPr marL="92075" indent="-92075">
              <a:lnSpc>
                <a:spcPts val="1400"/>
              </a:lnSpc>
              <a:defRPr/>
            </a:pPr>
            <a:r>
              <a:rPr lang="ja-JP" altLang="en-US" sz="1200" dirty="0"/>
              <a:t>４ 　行政財産とは、普通地方公共団体において公用又は公共用に供し、又は供することと決定した財産をいい、普通財産とは、行政財産以外の一切の公有財産をいう。 </a:t>
            </a:r>
          </a:p>
          <a:p>
            <a:pPr>
              <a:lnSpc>
                <a:spcPts val="1400"/>
              </a:lnSpc>
              <a:defRPr/>
            </a:pPr>
            <a:endParaRPr lang="ja-JP" altLang="en-US" sz="1200" dirty="0"/>
          </a:p>
          <a:p>
            <a:pPr>
              <a:lnSpc>
                <a:spcPts val="1400"/>
              </a:lnSpc>
              <a:defRPr/>
            </a:pPr>
            <a:r>
              <a:rPr lang="ja-JP" altLang="en-US" sz="1200" dirty="0"/>
              <a:t>（行政財産の管理及び処分） </a:t>
            </a:r>
          </a:p>
          <a:p>
            <a:pPr marL="174625" indent="-174625">
              <a:lnSpc>
                <a:spcPts val="1400"/>
              </a:lnSpc>
              <a:defRPr/>
            </a:pPr>
            <a:r>
              <a:rPr lang="ja-JP" altLang="en-US" sz="1200" dirty="0"/>
              <a:t>第二百三十八条の四 　</a:t>
            </a:r>
            <a:r>
              <a:rPr lang="ja-JP" altLang="en-US" sz="1200" u="sng" dirty="0"/>
              <a:t>行政財産は、</a:t>
            </a:r>
            <a:r>
              <a:rPr lang="ja-JP" altLang="en-US" sz="1200" dirty="0"/>
              <a:t>次項から第四項までに定めるものを除くほか、</a:t>
            </a:r>
            <a:r>
              <a:rPr lang="ja-JP" altLang="en-US" sz="1200" u="sng" dirty="0"/>
              <a:t>これを貸し付け、交換し、売り払い、譲与し、出資の目的とし、若しくは信託し、又はこれに私権を設定することができない。 </a:t>
            </a:r>
          </a:p>
          <a:p>
            <a:pPr>
              <a:lnSpc>
                <a:spcPts val="1400"/>
              </a:lnSpc>
              <a:defRPr/>
            </a:pPr>
            <a:r>
              <a:rPr lang="ja-JP" altLang="en-US" sz="1200" dirty="0"/>
              <a:t>２～６　（略）</a:t>
            </a:r>
            <a:endParaRPr lang="en-US" altLang="ja-JP" sz="1200" dirty="0"/>
          </a:p>
          <a:p>
            <a:pPr>
              <a:lnSpc>
                <a:spcPts val="1400"/>
              </a:lnSpc>
              <a:defRPr/>
            </a:pPr>
            <a:r>
              <a:rPr lang="ja-JP" altLang="en-US" sz="1200" dirty="0"/>
              <a:t>７　</a:t>
            </a:r>
            <a:r>
              <a:rPr lang="ja-JP" altLang="en-US" sz="1200" u="sng" dirty="0"/>
              <a:t>行政財産は、その用途又は目的を妨げない限度においてその使用を許可することができる。 </a:t>
            </a:r>
            <a:endParaRPr lang="en-US" altLang="ja-JP" sz="1200" u="sng" dirty="0"/>
          </a:p>
          <a:p>
            <a:pPr>
              <a:lnSpc>
                <a:spcPts val="1400"/>
              </a:lnSpc>
              <a:defRPr/>
            </a:pPr>
            <a:r>
              <a:rPr lang="ja-JP" altLang="en-US" sz="1200" dirty="0"/>
              <a:t>８・９　（略）</a:t>
            </a:r>
          </a:p>
          <a:p>
            <a:pPr>
              <a:lnSpc>
                <a:spcPts val="1400"/>
              </a:lnSpc>
              <a:defRPr/>
            </a:pPr>
            <a:endParaRPr lang="ja-JP" alt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3CA9C7E4-FB24-4F2D-A0AF-B0B1FE25941B}" type="slidenum">
              <a:rPr lang="ja-JP" altLang="en-US" smtClean="0"/>
              <a:pPr>
                <a:defRPr/>
              </a:pPr>
              <a:t>10</a:t>
            </a:fld>
            <a:endParaRPr lang="ja-JP" altLang="en-US" dirty="0"/>
          </a:p>
        </p:txBody>
      </p:sp>
      <p:sp>
        <p:nvSpPr>
          <p:cNvPr id="24578" name="タイトル 1"/>
          <p:cNvSpPr>
            <a:spLocks noGrp="1"/>
          </p:cNvSpPr>
          <p:nvPr>
            <p:ph type="title"/>
          </p:nvPr>
        </p:nvSpPr>
        <p:spPr>
          <a:xfrm>
            <a:off x="404813" y="165100"/>
            <a:ext cx="8229600" cy="792163"/>
          </a:xfrm>
        </p:spPr>
        <p:txBody>
          <a:bodyPr/>
          <a:lstStyle/>
          <a:p>
            <a:pPr eaLnBrk="1" hangingPunct="1"/>
            <a:r>
              <a:rPr lang="ja-JP" altLang="en-US" sz="2400" smtClean="0"/>
              <a:t>参考６：関連条文（４）国の著作権放棄関係③</a:t>
            </a:r>
          </a:p>
        </p:txBody>
      </p:sp>
      <p:sp>
        <p:nvSpPr>
          <p:cNvPr id="4" name="テキスト ボックス 3"/>
          <p:cNvSpPr txBox="1"/>
          <p:nvPr/>
        </p:nvSpPr>
        <p:spPr>
          <a:xfrm>
            <a:off x="331788" y="1008063"/>
            <a:ext cx="8397875" cy="3144837"/>
          </a:xfrm>
          <a:prstGeom prst="rect">
            <a:avLst/>
          </a:prstGeom>
          <a:noFill/>
        </p:spPr>
        <p:txBody>
          <a:bodyPr>
            <a:spAutoFit/>
          </a:bodyPr>
          <a:lstStyle/>
          <a:p>
            <a:pPr marL="285750" indent="-285750">
              <a:lnSpc>
                <a:spcPts val="1400"/>
              </a:lnSpc>
              <a:buFont typeface="Wingdings" pitchFamily="2" charset="2"/>
              <a:buChar char="Ø"/>
              <a:defRPr/>
            </a:pPr>
            <a:r>
              <a:rPr lang="ja-JP" altLang="en-US" sz="1400" b="1" dirty="0"/>
              <a:t>補助金等に係る予算の執行の適正化に関する法律（昭和三十年法律第百七十九号）</a:t>
            </a:r>
          </a:p>
          <a:p>
            <a:pPr>
              <a:lnSpc>
                <a:spcPts val="1400"/>
              </a:lnSpc>
              <a:defRPr/>
            </a:pPr>
            <a:endParaRPr lang="en-US" altLang="ja-JP" sz="1200" dirty="0"/>
          </a:p>
          <a:p>
            <a:pPr>
              <a:lnSpc>
                <a:spcPts val="1400"/>
              </a:lnSpc>
              <a:defRPr/>
            </a:pPr>
            <a:r>
              <a:rPr lang="ja-JP" altLang="en-US" sz="1200" dirty="0"/>
              <a:t>（財産の処分の制限） </a:t>
            </a:r>
          </a:p>
          <a:p>
            <a:pPr marL="174625" indent="-174625">
              <a:lnSpc>
                <a:spcPts val="1400"/>
              </a:lnSpc>
              <a:defRPr/>
            </a:pPr>
            <a:r>
              <a:rPr lang="ja-JP" altLang="en-US" sz="1200" dirty="0"/>
              <a:t>第二十二条 　補助事業者等は、補助事業等により取得し、又は効用の増加した政令で定める財産を、</a:t>
            </a:r>
            <a:r>
              <a:rPr lang="ja-JP" altLang="en-US" sz="1200" u="sng" dirty="0"/>
              <a:t>各省各庁の長の承認を受けないで、補助金等の交付の目的に反して使用し、譲渡し、交換し、貸し付け、又は担保に供してはならない。ただし、政令で定める場合は、この限りでない。 </a:t>
            </a:r>
            <a:endParaRPr lang="en-US" altLang="ja-JP" sz="1200" u="sng" dirty="0"/>
          </a:p>
          <a:p>
            <a:pPr marL="174625" indent="-174625">
              <a:lnSpc>
                <a:spcPts val="1400"/>
              </a:lnSpc>
              <a:defRPr/>
            </a:pPr>
            <a:endParaRPr lang="en-US" altLang="ja-JP" sz="1200" u="sng" dirty="0"/>
          </a:p>
          <a:p>
            <a:pPr marL="174625" indent="-174625">
              <a:lnSpc>
                <a:spcPts val="1400"/>
              </a:lnSpc>
              <a:defRPr/>
            </a:pPr>
            <a:endParaRPr lang="en-US" altLang="ja-JP" sz="1200" u="sng" dirty="0"/>
          </a:p>
          <a:p>
            <a:pPr marL="174625" indent="-174625">
              <a:lnSpc>
                <a:spcPts val="1400"/>
              </a:lnSpc>
              <a:defRPr/>
            </a:pPr>
            <a:endParaRPr lang="en-US" altLang="ja-JP" sz="1200" u="sng" dirty="0"/>
          </a:p>
          <a:p>
            <a:pPr marL="285750" indent="-285750">
              <a:lnSpc>
                <a:spcPts val="1400"/>
              </a:lnSpc>
              <a:buFont typeface="Wingdings" pitchFamily="2" charset="2"/>
              <a:buChar char="Ø"/>
              <a:defRPr/>
            </a:pPr>
            <a:r>
              <a:rPr lang="ja-JP" altLang="en-US" sz="1400" b="1" dirty="0"/>
              <a:t>財政法　（昭和二十二年三月三十一日法律第三十四号）</a:t>
            </a:r>
          </a:p>
          <a:p>
            <a:pPr>
              <a:lnSpc>
                <a:spcPts val="1400"/>
              </a:lnSpc>
              <a:defRPr/>
            </a:pPr>
            <a:endParaRPr lang="en-US" altLang="ja-JP" sz="1200" dirty="0"/>
          </a:p>
          <a:p>
            <a:pPr>
              <a:lnSpc>
                <a:spcPts val="1400"/>
              </a:lnSpc>
              <a:defRPr/>
            </a:pPr>
            <a:r>
              <a:rPr lang="ja-JP" altLang="en-US" sz="1200" dirty="0"/>
              <a:t>第九条　　国の財産は、法律に基く場合を除く外、これを交換しその他支払手段として使用し、又は</a:t>
            </a:r>
            <a:r>
              <a:rPr lang="ja-JP" altLang="en-US" sz="1200" u="sng" dirty="0"/>
              <a:t>適正な対価なくしてこれを譲渡</a:t>
            </a:r>
            <a:r>
              <a:rPr lang="ja-JP" altLang="en-US" sz="1200" dirty="0"/>
              <a:t>　　　　</a:t>
            </a:r>
            <a:endParaRPr lang="en-US" altLang="ja-JP" sz="1200" dirty="0"/>
          </a:p>
          <a:p>
            <a:pPr>
              <a:lnSpc>
                <a:spcPts val="1400"/>
              </a:lnSpc>
              <a:defRPr/>
            </a:pPr>
            <a:r>
              <a:rPr lang="ja-JP" altLang="en-US" sz="1200" dirty="0"/>
              <a:t>　　</a:t>
            </a:r>
            <a:r>
              <a:rPr lang="ja-JP" altLang="en-US" sz="1200" u="sng" dirty="0"/>
              <a:t>し若しくは貸し付けてはならない</a:t>
            </a:r>
            <a:r>
              <a:rPr lang="ja-JP" altLang="en-US" sz="1200" dirty="0"/>
              <a:t>。</a:t>
            </a:r>
          </a:p>
          <a:p>
            <a:pPr marL="228600" indent="-228600">
              <a:lnSpc>
                <a:spcPts val="1400"/>
              </a:lnSpc>
              <a:buFontTx/>
              <a:buAutoNum type="arabicDbPlain" startAt="2"/>
              <a:defRPr/>
            </a:pPr>
            <a:r>
              <a:rPr lang="ja-JP" altLang="en-US" sz="1200" dirty="0"/>
              <a:t>国の財産は、常に良好の状態においてこれを管理し、その所有の目的に応じて、最も効率的に、これを運用しなければなら</a:t>
            </a:r>
            <a:endParaRPr lang="en-US" altLang="ja-JP" sz="1200" dirty="0"/>
          </a:p>
          <a:p>
            <a:pPr>
              <a:lnSpc>
                <a:spcPts val="1400"/>
              </a:lnSpc>
              <a:defRPr/>
            </a:pPr>
            <a:r>
              <a:rPr lang="ja-JP" altLang="en-US" sz="1200" dirty="0"/>
              <a:t>　　ない。</a:t>
            </a:r>
          </a:p>
          <a:p>
            <a:pPr marL="174625" indent="-174625">
              <a:lnSpc>
                <a:spcPts val="1400"/>
              </a:lnSpc>
              <a:defRPr/>
            </a:pPr>
            <a:endParaRPr lang="en-US" altLang="ja-JP" sz="1200" u="sng" dirty="0"/>
          </a:p>
          <a:p>
            <a:pPr marL="174625" indent="-174625">
              <a:lnSpc>
                <a:spcPts val="1400"/>
              </a:lnSpc>
              <a:defRPr/>
            </a:pPr>
            <a:endParaRPr lang="ja-JP" altLang="en-US" sz="1200" u="sn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タイトル 1"/>
          <p:cNvSpPr>
            <a:spLocks noGrp="1"/>
          </p:cNvSpPr>
          <p:nvPr>
            <p:ph type="title"/>
          </p:nvPr>
        </p:nvSpPr>
        <p:spPr>
          <a:xfrm>
            <a:off x="482600" y="2471738"/>
            <a:ext cx="8753475" cy="914400"/>
          </a:xfrm>
        </p:spPr>
        <p:txBody>
          <a:bodyPr/>
          <a:lstStyle/>
          <a:p>
            <a:pPr eaLnBrk="1" hangingPunct="1"/>
            <a:r>
              <a:rPr lang="ja-JP" altLang="en-US" sz="2800" smtClean="0"/>
              <a:t>２．海外における二次利用の基本的な考え方</a:t>
            </a:r>
          </a:p>
        </p:txBody>
      </p:sp>
      <p:sp>
        <p:nvSpPr>
          <p:cNvPr id="3" name="スライド番号プレースホルダー 2"/>
          <p:cNvSpPr>
            <a:spLocks noGrp="1"/>
          </p:cNvSpPr>
          <p:nvPr>
            <p:ph type="sldNum" sz="quarter" idx="10"/>
          </p:nvPr>
        </p:nvSpPr>
        <p:spPr/>
        <p:txBody>
          <a:bodyPr/>
          <a:lstStyle/>
          <a:p>
            <a:pPr>
              <a:defRPr/>
            </a:pPr>
            <a:fld id="{2D0DE39B-E199-4BBC-BD51-B731FD02F023}" type="slidenum">
              <a:rPr lang="ja-JP" altLang="en-US" smtClean="0"/>
              <a:pPr>
                <a:defRPr/>
              </a:pPr>
              <a:t>11</a:t>
            </a:fld>
            <a:endParaRPr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9A03482B-944C-43B0-8290-DA66104B4667}" type="slidenum">
              <a:rPr lang="ja-JP" altLang="en-US" smtClean="0"/>
              <a:pPr>
                <a:defRPr/>
              </a:pPr>
              <a:t>12</a:t>
            </a:fld>
            <a:endParaRPr lang="ja-JP" altLang="en-US" dirty="0"/>
          </a:p>
        </p:txBody>
      </p:sp>
      <p:sp>
        <p:nvSpPr>
          <p:cNvPr id="26626" name="タイトル 1"/>
          <p:cNvSpPr>
            <a:spLocks noGrp="1"/>
          </p:cNvSpPr>
          <p:nvPr>
            <p:ph type="title"/>
          </p:nvPr>
        </p:nvSpPr>
        <p:spPr>
          <a:xfrm>
            <a:off x="404813" y="165100"/>
            <a:ext cx="8229600" cy="777875"/>
          </a:xfrm>
        </p:spPr>
        <p:txBody>
          <a:bodyPr/>
          <a:lstStyle/>
          <a:p>
            <a:pPr eaLnBrk="1" hangingPunct="1"/>
            <a:r>
              <a:rPr lang="ja-JP" altLang="en-US" sz="2400" smtClean="0"/>
              <a:t>（１）海外における二次利用の基本的な考え方</a:t>
            </a:r>
          </a:p>
        </p:txBody>
      </p:sp>
      <p:sp>
        <p:nvSpPr>
          <p:cNvPr id="26627"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sp>
        <p:nvSpPr>
          <p:cNvPr id="26628" name="コンテンツ プレースホルダー 1"/>
          <p:cNvSpPr txBox="1">
            <a:spLocks/>
          </p:cNvSpPr>
          <p:nvPr/>
        </p:nvSpPr>
        <p:spPr bwMode="auto">
          <a:xfrm>
            <a:off x="215900" y="995363"/>
            <a:ext cx="8928100" cy="968375"/>
          </a:xfrm>
          <a:prstGeom prst="rect">
            <a:avLst/>
          </a:prstGeom>
          <a:noFill/>
          <a:ln w="9525">
            <a:noFill/>
            <a:miter lim="800000"/>
            <a:headEnd/>
            <a:tailEnd/>
          </a:ln>
        </p:spPr>
        <p:txBody>
          <a:bodyPr/>
          <a:lstStyle/>
          <a:p>
            <a:pPr marL="273050" indent="-273050" eaLnBrk="0" hangingPunct="0">
              <a:spcBef>
                <a:spcPts val="600"/>
              </a:spcBef>
              <a:buClr>
                <a:schemeClr val="accent1"/>
              </a:buClr>
              <a:buSzPct val="76000"/>
              <a:buFont typeface="Wingdings 3" pitchFamily="18" charset="2"/>
              <a:buChar char=""/>
            </a:pPr>
            <a:r>
              <a:rPr lang="en-US" altLang="ja-JP" sz="1400">
                <a:latin typeface="Gill Sans MT" pitchFamily="34" charset="0"/>
              </a:rPr>
              <a:t>OECD</a:t>
            </a:r>
            <a:r>
              <a:rPr lang="ja-JP" altLang="en-US" sz="1400">
                <a:latin typeface="Gill Sans MT" pitchFamily="34" charset="0"/>
              </a:rPr>
              <a:t>による勧告や</a:t>
            </a:r>
            <a:r>
              <a:rPr lang="en-US" altLang="ja-JP" sz="1400">
                <a:latin typeface="Gill Sans MT" pitchFamily="34" charset="0"/>
              </a:rPr>
              <a:t>EU</a:t>
            </a:r>
            <a:r>
              <a:rPr lang="ja-JP" altLang="en-US" sz="1400">
                <a:latin typeface="Gill Sans MT" pitchFamily="34" charset="0"/>
              </a:rPr>
              <a:t>指令では、基本的に著作物やデータの二次利用を推奨すべきであると明記されている。</a:t>
            </a:r>
          </a:p>
          <a:p>
            <a:pPr marL="273050" indent="-273050" eaLnBrk="0" hangingPunct="0">
              <a:spcBef>
                <a:spcPts val="600"/>
              </a:spcBef>
              <a:buClr>
                <a:schemeClr val="accent1"/>
              </a:buClr>
              <a:buSzPct val="76000"/>
              <a:buFont typeface="Wingdings 3" pitchFamily="18" charset="2"/>
              <a:buChar char=""/>
            </a:pPr>
            <a:r>
              <a:rPr lang="en-US" altLang="ja-JP" sz="1400">
                <a:latin typeface="Gill Sans MT" pitchFamily="34" charset="0"/>
              </a:rPr>
              <a:t>NZGOAL</a:t>
            </a:r>
            <a:r>
              <a:rPr lang="ja-JP" altLang="en-US" sz="1400">
                <a:latin typeface="Gill Sans MT" pitchFamily="34" charset="0"/>
              </a:rPr>
              <a:t>、</a:t>
            </a:r>
            <a:r>
              <a:rPr lang="en-US" altLang="ja-JP" sz="1400">
                <a:latin typeface="Gill Sans MT" pitchFamily="34" charset="0"/>
              </a:rPr>
              <a:t>AusGOAL</a:t>
            </a:r>
            <a:r>
              <a:rPr lang="ja-JP" altLang="en-US" sz="1400">
                <a:latin typeface="Gill Sans MT" pitchFamily="34" charset="0"/>
              </a:rPr>
              <a:t>では、クリエイティブ・コモンズ・ライセンスの表示ライセンス（以降「</a:t>
            </a:r>
            <a:r>
              <a:rPr lang="en-US" altLang="ja-JP" sz="1400">
                <a:latin typeface="Gill Sans MT" pitchFamily="34" charset="0"/>
              </a:rPr>
              <a:t>CC-BY</a:t>
            </a:r>
            <a:r>
              <a:rPr lang="ja-JP" altLang="en-US" sz="1400">
                <a:latin typeface="Gill Sans MT" pitchFamily="34" charset="0"/>
              </a:rPr>
              <a:t>」と表記）を標準的なライセンスとして推奨している。</a:t>
            </a:r>
            <a:endParaRPr lang="en-US" altLang="ja-JP" sz="1400">
              <a:latin typeface="Gill Sans MT" pitchFamily="34" charset="0"/>
            </a:endParaRPr>
          </a:p>
          <a:p>
            <a:pPr marL="547688" lvl="1" indent="-273050" eaLnBrk="0" hangingPunct="0">
              <a:spcBef>
                <a:spcPts val="500"/>
              </a:spcBef>
              <a:buClr>
                <a:schemeClr val="accent2"/>
              </a:buClr>
              <a:buSzPct val="76000"/>
              <a:buFont typeface="MS Mincho" pitchFamily="17" charset="-128"/>
              <a:buChar char="※"/>
            </a:pPr>
            <a:r>
              <a:rPr lang="ja-JP" altLang="en-US" sz="1200">
                <a:latin typeface="Gill Sans MT" pitchFamily="34" charset="0"/>
              </a:rPr>
              <a:t>クリエイティブ・コモンズ・ライセンスの表示ライセンスは、出所表示を行うことだけを条件に、商業的な利用も含めて自由な利用を認めるライセンス。</a:t>
            </a:r>
          </a:p>
        </p:txBody>
      </p:sp>
      <p:sp>
        <p:nvSpPr>
          <p:cNvPr id="26629" name="テキスト ボックス 10"/>
          <p:cNvSpPr txBox="1">
            <a:spLocks noChangeArrowheads="1"/>
          </p:cNvSpPr>
          <p:nvPr/>
        </p:nvSpPr>
        <p:spPr bwMode="auto">
          <a:xfrm>
            <a:off x="5524500" y="6254750"/>
            <a:ext cx="3121025" cy="230188"/>
          </a:xfrm>
          <a:prstGeom prst="rect">
            <a:avLst/>
          </a:prstGeom>
          <a:noFill/>
          <a:ln w="9525">
            <a:noFill/>
            <a:miter lim="800000"/>
            <a:headEnd/>
            <a:tailEnd/>
          </a:ln>
        </p:spPr>
        <p:txBody>
          <a:bodyPr wrap="none">
            <a:spAutoFit/>
          </a:bodyPr>
          <a:lstStyle/>
          <a:p>
            <a:r>
              <a:rPr lang="en-US" altLang="ja-JP" sz="900"/>
              <a:t>【</a:t>
            </a:r>
            <a:r>
              <a:rPr lang="ja-JP" altLang="en-US" sz="900"/>
              <a:t>出典</a:t>
            </a:r>
            <a:r>
              <a:rPr lang="en-US" altLang="ja-JP" sz="900"/>
              <a:t>】</a:t>
            </a:r>
            <a:r>
              <a:rPr lang="ja-JP" altLang="en-US" sz="900"/>
              <a:t>各プロジェクトホームページ、条約案より、事務局作成</a:t>
            </a:r>
          </a:p>
        </p:txBody>
      </p:sp>
      <p:graphicFrame>
        <p:nvGraphicFramePr>
          <p:cNvPr id="9" name="Group 64"/>
          <p:cNvGraphicFramePr>
            <a:graphicFrameLocks noGrp="1"/>
          </p:cNvGraphicFramePr>
          <p:nvPr/>
        </p:nvGraphicFramePr>
        <p:xfrm>
          <a:off x="519113" y="2371725"/>
          <a:ext cx="8188325" cy="3848100"/>
        </p:xfrm>
        <a:graphic>
          <a:graphicData uri="http://schemas.openxmlformats.org/drawingml/2006/table">
            <a:tbl>
              <a:tblPr/>
              <a:tblGrid>
                <a:gridCol w="358102"/>
                <a:gridCol w="1936046"/>
                <a:gridCol w="1936046"/>
                <a:gridCol w="1936046"/>
                <a:gridCol w="2022711"/>
              </a:tblGrid>
              <a:tr h="71120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rgbClr val="FFFFFF"/>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Gill Sans MT" pitchFamily="34" charset="0"/>
                          <a:ea typeface="ＭＳ Ｐゴシック" charset="-128"/>
                        </a:rPr>
                        <a:t>OECD</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Gill Sans MT" pitchFamily="34" charset="0"/>
                          <a:ea typeface="ＭＳ Ｐゴシック" charset="-128"/>
                        </a:rPr>
                        <a:t>公共情報の利用に</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Gill Sans MT" pitchFamily="34" charset="0"/>
                          <a:ea typeface="ＭＳ Ｐゴシック" charset="-128"/>
                        </a:rPr>
                        <a:t>関する勧告</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Gill Sans MT" pitchFamily="34" charset="0"/>
                          <a:ea typeface="ＭＳ Ｐゴシック" charset="-128"/>
                        </a:rPr>
                        <a:t>EU</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Gill Sans MT" pitchFamily="34" charset="0"/>
                          <a:ea typeface="ＭＳ Ｐゴシック" charset="-128"/>
                        </a:rPr>
                        <a:t>PSI re-use</a:t>
                      </a:r>
                      <a:r>
                        <a:rPr kumimoji="1" lang="ja-JP" altLang="en-US" sz="1400" b="1" i="0" u="none" strike="noStrike" cap="none" normalizeH="0" baseline="0" dirty="0" smtClean="0">
                          <a:ln>
                            <a:noFill/>
                          </a:ln>
                          <a:solidFill>
                            <a:schemeClr val="bg1"/>
                          </a:solidFill>
                          <a:effectLst/>
                          <a:latin typeface="Gill Sans MT" pitchFamily="34" charset="0"/>
                          <a:ea typeface="ＭＳ Ｐゴシック" charset="-128"/>
                        </a:rPr>
                        <a:t>指令</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Gill Sans MT" pitchFamily="34" charset="0"/>
                          <a:ea typeface="ＭＳ Ｐゴシック" charset="-128"/>
                        </a:rPr>
                        <a:t>（</a:t>
                      </a:r>
                      <a:r>
                        <a:rPr kumimoji="1" lang="en-US" altLang="ja-JP" sz="1400" b="1" i="0" u="none" strike="noStrike" cap="none" normalizeH="0" baseline="0" dirty="0" smtClean="0">
                          <a:ln>
                            <a:noFill/>
                          </a:ln>
                          <a:solidFill>
                            <a:schemeClr val="bg1"/>
                          </a:solidFill>
                          <a:effectLst/>
                          <a:latin typeface="Gill Sans MT" pitchFamily="34" charset="0"/>
                          <a:ea typeface="ＭＳ Ｐゴシック" charset="-128"/>
                        </a:rPr>
                        <a:t>2011</a:t>
                      </a:r>
                      <a:r>
                        <a:rPr kumimoji="1" lang="ja-JP" altLang="en-US" sz="1400" b="1" i="0" u="none" strike="noStrike" cap="none" normalizeH="0" baseline="0" dirty="0" smtClean="0">
                          <a:ln>
                            <a:noFill/>
                          </a:ln>
                          <a:solidFill>
                            <a:schemeClr val="bg1"/>
                          </a:solidFill>
                          <a:effectLst/>
                          <a:latin typeface="Gill Sans MT" pitchFamily="34" charset="0"/>
                          <a:ea typeface="ＭＳ Ｐゴシック" charset="-128"/>
                        </a:rPr>
                        <a:t>年改正案）</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Gill Sans MT" pitchFamily="34" charset="0"/>
                          <a:ea typeface="ＭＳ Ｐゴシック" charset="-128"/>
                        </a:rPr>
                        <a:t>ニュージーランド</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Gill Sans MT" pitchFamily="34" charset="0"/>
                          <a:ea typeface="ＭＳ Ｐゴシック" charset="-128"/>
                        </a:rPr>
                        <a:t>（</a:t>
                      </a:r>
                      <a:r>
                        <a:rPr kumimoji="1" lang="en-US" altLang="ja-JP" sz="1400" b="1" i="0" u="none" strike="noStrike" cap="none" normalizeH="0" baseline="0" dirty="0" smtClean="0">
                          <a:ln>
                            <a:noFill/>
                          </a:ln>
                          <a:solidFill>
                            <a:schemeClr val="bg1"/>
                          </a:solidFill>
                          <a:effectLst/>
                          <a:latin typeface="Gill Sans MT" pitchFamily="34" charset="0"/>
                          <a:ea typeface="ＭＳ Ｐゴシック" charset="-128"/>
                        </a:rPr>
                        <a:t>NZGOAL</a:t>
                      </a:r>
                      <a:r>
                        <a:rPr kumimoji="1" lang="ja-JP" altLang="en-US" sz="1400" b="1" i="0" u="none" strike="noStrike" cap="none" normalizeH="0" baseline="0" dirty="0" smtClean="0">
                          <a:ln>
                            <a:noFill/>
                          </a:ln>
                          <a:solidFill>
                            <a:schemeClr val="bg1"/>
                          </a:solidFill>
                          <a:effectLst/>
                          <a:latin typeface="Gill Sans MT" pitchFamily="34" charset="0"/>
                          <a:ea typeface="ＭＳ Ｐゴシック" charset="-128"/>
                        </a:rPr>
                        <a:t>等）</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bg1"/>
                          </a:solidFill>
                          <a:effectLst/>
                          <a:latin typeface="Gill Sans MT" pitchFamily="34" charset="0"/>
                          <a:ea typeface="ＭＳ Ｐゴシック" charset="-128"/>
                        </a:rPr>
                        <a:t>オーストラリア</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bg1"/>
                          </a:solidFill>
                          <a:effectLst/>
                          <a:latin typeface="Gill Sans MT" pitchFamily="34" charset="0"/>
                          <a:ea typeface="ＭＳ Ｐゴシック" charset="-128"/>
                        </a:rPr>
                        <a:t>（</a:t>
                      </a:r>
                      <a:r>
                        <a:rPr kumimoji="1" lang="en-US" altLang="ja-JP" sz="1400" b="1" i="0" u="none" strike="noStrike" cap="none" normalizeH="0" baseline="0" smtClean="0">
                          <a:ln>
                            <a:noFill/>
                          </a:ln>
                          <a:solidFill>
                            <a:schemeClr val="bg1"/>
                          </a:solidFill>
                          <a:effectLst/>
                          <a:latin typeface="Gill Sans MT" pitchFamily="34" charset="0"/>
                          <a:ea typeface="ＭＳ Ｐゴシック" charset="-128"/>
                        </a:rPr>
                        <a:t>AusGOAL</a:t>
                      </a:r>
                      <a:r>
                        <a:rPr kumimoji="1" lang="ja-JP" altLang="en-US" sz="1400" b="1" i="0" u="none" strike="noStrike" cap="none" normalizeH="0" baseline="0" smtClean="0">
                          <a:ln>
                            <a:noFill/>
                          </a:ln>
                          <a:solidFill>
                            <a:schemeClr val="bg1"/>
                          </a:solidFill>
                          <a:effectLst/>
                          <a:latin typeface="Gill Sans MT" pitchFamily="34" charset="0"/>
                          <a:ea typeface="ＭＳ Ｐゴシック" charset="-128"/>
                        </a:rPr>
                        <a:t>等）</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1165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bg1"/>
                          </a:solidFill>
                          <a:effectLst/>
                          <a:latin typeface="Gill Sans MT" pitchFamily="34" charset="0"/>
                          <a:ea typeface="ＭＳ Ｐゴシック" charset="-128"/>
                        </a:rPr>
                        <a:t>データの二次利用について</a:t>
                      </a:r>
                    </a:p>
                  </a:txBody>
                  <a:tcPr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情報が利用、再利用、統合ないし共有されるやり方に関する不必要な制限を撤廃して、原則的に利用可能な情報は全て公開され、全員が再利用できるようにすること</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対象のドキュメントを商業的、非商業的目的にかかわらず、確実に再利用可能にすること</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kumimoji="1" lang="en-US" altLang="ja-JP" sz="1400" b="0" i="0" u="none" strike="noStrike" cap="none" normalizeH="0" baseline="0" dirty="0" smtClean="0">
                          <a:ln>
                            <a:noFill/>
                          </a:ln>
                          <a:solidFill>
                            <a:schemeClr val="tx1"/>
                          </a:solidFill>
                          <a:effectLst/>
                          <a:latin typeface="Gill Sans MT" pitchFamily="34" charset="0"/>
                          <a:ea typeface="ＭＳ Ｐゴシック" charset="-128"/>
                        </a:rPr>
                        <a:t>Service State agency</a:t>
                      </a: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（オープンデータ戦略を担当する機関）は、「著作物について再利用の利用許諾をすること」という原則を強く推奨（</a:t>
                      </a:r>
                      <a:r>
                        <a:rPr kumimoji="1" lang="en-US" altLang="ja-JP" sz="1400" b="0" i="0" u="none" strike="noStrike" cap="none" normalizeH="0" baseline="0" dirty="0" smtClean="0">
                          <a:ln>
                            <a:noFill/>
                          </a:ln>
                          <a:solidFill>
                            <a:schemeClr val="tx1"/>
                          </a:solidFill>
                          <a:effectLst/>
                          <a:latin typeface="Gill Sans MT" pitchFamily="34" charset="0"/>
                          <a:ea typeface="ＭＳ Ｐゴシック" charset="-128"/>
                        </a:rPr>
                        <a:t>NZGOAL)</a:t>
                      </a:r>
                    </a:p>
                    <a:p>
                      <a:pPr marL="85725" marR="0" lvl="0" indent="-85725" algn="l" defTabSz="914400" rtl="0" eaLnBrk="1" fontAlgn="base" latinLnBrk="0" hangingPunct="1">
                        <a:lnSpc>
                          <a:spcPct val="100000"/>
                        </a:lnSpc>
                        <a:spcBef>
                          <a:spcPct val="0"/>
                        </a:spcBef>
                        <a:spcAft>
                          <a:spcPct val="0"/>
                        </a:spcAft>
                        <a:buClrTx/>
                        <a:buSzTx/>
                        <a:buFontTx/>
                        <a:buChar char="•"/>
                        <a:tabLst/>
                      </a:pP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ライセンスとして、クリエイティブ・コモンズ、特に</a:t>
                      </a:r>
                      <a:r>
                        <a:rPr kumimoji="1" lang="en-US" altLang="ja-JP" sz="1400" b="0" i="0" u="none" strike="noStrike" cap="none" normalizeH="0" baseline="0" dirty="0" smtClean="0">
                          <a:ln>
                            <a:noFill/>
                          </a:ln>
                          <a:solidFill>
                            <a:schemeClr val="tx1"/>
                          </a:solidFill>
                          <a:effectLst/>
                          <a:latin typeface="Gill Sans MT" pitchFamily="34" charset="0"/>
                          <a:ea typeface="ＭＳ Ｐゴシック" charset="-128"/>
                        </a:rPr>
                        <a:t>CC-BY</a:t>
                      </a: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をデフォルトとして推奨（</a:t>
                      </a:r>
                      <a:r>
                        <a:rPr kumimoji="1" lang="en-US" altLang="ja-JP" sz="1400" b="0" i="0" u="none" strike="noStrike" cap="none" normalizeH="0" baseline="0" dirty="0" smtClean="0">
                          <a:ln>
                            <a:noFill/>
                          </a:ln>
                          <a:solidFill>
                            <a:schemeClr val="tx1"/>
                          </a:solidFill>
                          <a:effectLst/>
                          <a:latin typeface="Gill Sans MT" pitchFamily="34" charset="0"/>
                          <a:ea typeface="ＭＳ Ｐゴシック" charset="-128"/>
                        </a:rPr>
                        <a:t>NZGAOL)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Char char="•"/>
                        <a:tabLst/>
                      </a:pP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ライセンスとして、クリエイティブ・コモンズ、特に</a:t>
                      </a:r>
                      <a:r>
                        <a:rPr kumimoji="1" lang="en-US" altLang="ja-JP" sz="1400" b="0" i="0" u="none" strike="noStrike" cap="none" normalizeH="0" baseline="0" dirty="0" smtClean="0">
                          <a:ln>
                            <a:noFill/>
                          </a:ln>
                          <a:solidFill>
                            <a:schemeClr val="tx1"/>
                          </a:solidFill>
                          <a:effectLst/>
                          <a:latin typeface="Gill Sans MT" pitchFamily="34" charset="0"/>
                          <a:ea typeface="ＭＳ Ｐゴシック" charset="-128"/>
                        </a:rPr>
                        <a:t>CC-BY</a:t>
                      </a: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をデフォルトとして推奨</a:t>
                      </a:r>
                      <a:endParaRPr kumimoji="1" lang="en-US" altLang="ja-JP" sz="1400" b="0" i="0" u="none" strike="noStrike" cap="none" normalizeH="0" baseline="0" dirty="0" smtClean="0">
                        <a:ln>
                          <a:noFill/>
                        </a:ln>
                        <a:solidFill>
                          <a:schemeClr val="tx1"/>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（オープンガバメント宣　言、</a:t>
                      </a:r>
                      <a:r>
                        <a:rPr kumimoji="1" lang="en-US" altLang="ja-JP" sz="1400" b="0" i="0" u="none" strike="noStrike" cap="none" normalizeH="0" baseline="0" dirty="0" err="1" smtClean="0">
                          <a:ln>
                            <a:noFill/>
                          </a:ln>
                          <a:solidFill>
                            <a:schemeClr val="tx1"/>
                          </a:solidFill>
                          <a:effectLst/>
                          <a:latin typeface="Gill Sans MT" pitchFamily="34" charset="0"/>
                          <a:ea typeface="ＭＳ Ｐゴシック" charset="-128"/>
                        </a:rPr>
                        <a:t>AusGOAL</a:t>
                      </a:r>
                      <a:r>
                        <a:rPr kumimoji="1" lang="ja-JP" altLang="en-US" sz="1400" b="0" i="0" u="none" strike="noStrike" cap="none" normalizeH="0" baseline="0" dirty="0" smtClean="0">
                          <a:ln>
                            <a:noFill/>
                          </a:ln>
                          <a:solidFill>
                            <a:schemeClr val="tx1"/>
                          </a:solidFill>
                          <a:effectLst/>
                          <a:latin typeface="Gill Sans MT" pitchFamily="34" charset="0"/>
                          <a:ea typeface="ＭＳ Ｐゴシック"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ACD11371-76E7-4C56-BA71-F589F776761B}" type="slidenum">
              <a:rPr lang="ja-JP" altLang="en-US" smtClean="0"/>
              <a:pPr>
                <a:defRPr/>
              </a:pPr>
              <a:t>13</a:t>
            </a:fld>
            <a:endParaRPr lang="ja-JP" altLang="en-US" dirty="0"/>
          </a:p>
        </p:txBody>
      </p:sp>
      <p:sp>
        <p:nvSpPr>
          <p:cNvPr id="27650" name="タイトル 1"/>
          <p:cNvSpPr>
            <a:spLocks noGrp="1"/>
          </p:cNvSpPr>
          <p:nvPr>
            <p:ph type="title"/>
          </p:nvPr>
        </p:nvSpPr>
        <p:spPr>
          <a:xfrm>
            <a:off x="404813" y="165100"/>
            <a:ext cx="8229600" cy="777875"/>
          </a:xfrm>
        </p:spPr>
        <p:txBody>
          <a:bodyPr/>
          <a:lstStyle/>
          <a:p>
            <a:pPr eaLnBrk="1" hangingPunct="1"/>
            <a:r>
              <a:rPr lang="ja-JP" altLang="en-US" sz="2000" smtClean="0"/>
              <a:t>参考１．</a:t>
            </a:r>
            <a:r>
              <a:rPr lang="en-US" altLang="ja-JP" sz="2000" smtClean="0"/>
              <a:t>OECD Recommendation of the Council for Enhanced </a:t>
            </a:r>
            <a:br>
              <a:rPr lang="en-US" altLang="ja-JP" sz="2000" smtClean="0"/>
            </a:br>
            <a:r>
              <a:rPr lang="ja-JP" altLang="en-US" sz="2000" smtClean="0"/>
              <a:t>　　</a:t>
            </a:r>
            <a:r>
              <a:rPr lang="en-US" altLang="ja-JP" sz="2000" smtClean="0"/>
              <a:t>Access and More Effective Use of Public Sector Information</a:t>
            </a:r>
            <a:endParaRPr lang="ja-JP" altLang="en-US" sz="2000" smtClean="0"/>
          </a:p>
        </p:txBody>
      </p:sp>
      <p:sp>
        <p:nvSpPr>
          <p:cNvPr id="27651"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sp>
        <p:nvSpPr>
          <p:cNvPr id="27652" name="コンテンツ プレースホルダー 1"/>
          <p:cNvSpPr txBox="1">
            <a:spLocks/>
          </p:cNvSpPr>
          <p:nvPr/>
        </p:nvSpPr>
        <p:spPr bwMode="auto">
          <a:xfrm>
            <a:off x="215900" y="995363"/>
            <a:ext cx="8928100" cy="968375"/>
          </a:xfrm>
          <a:prstGeom prst="rect">
            <a:avLst/>
          </a:prstGeom>
          <a:noFill/>
          <a:ln w="9525">
            <a:noFill/>
            <a:miter lim="800000"/>
            <a:headEnd/>
            <a:tailEnd/>
          </a:ln>
        </p:spPr>
        <p:txBody>
          <a:bodyPr/>
          <a:lstStyle/>
          <a:p>
            <a:pPr marL="273050" indent="-273050" eaLnBrk="0" hangingPunct="0">
              <a:spcBef>
                <a:spcPts val="600"/>
              </a:spcBef>
              <a:buClr>
                <a:schemeClr val="accent1"/>
              </a:buClr>
              <a:buSzPct val="76000"/>
              <a:buFont typeface="Wingdings 3" pitchFamily="18" charset="2"/>
              <a:buChar char=""/>
            </a:pPr>
            <a:r>
              <a:rPr lang="en-US" altLang="ja-JP" sz="1400">
                <a:latin typeface="Gill Sans MT" pitchFamily="34" charset="0"/>
              </a:rPr>
              <a:t>2008</a:t>
            </a:r>
            <a:r>
              <a:rPr lang="ja-JP" altLang="en-US" sz="1400">
                <a:latin typeface="Gill Sans MT" pitchFamily="34" charset="0"/>
              </a:rPr>
              <a:t>年「公共部門情報のアクセス強化及びより効果的な利用に関する</a:t>
            </a:r>
            <a:r>
              <a:rPr lang="en-US" altLang="ja-JP" sz="1400">
                <a:latin typeface="Gill Sans MT" pitchFamily="34" charset="0"/>
              </a:rPr>
              <a:t>OECD</a:t>
            </a:r>
            <a:r>
              <a:rPr lang="ja-JP" altLang="en-US" sz="1400">
                <a:latin typeface="Gill Sans MT" pitchFamily="34" charset="0"/>
              </a:rPr>
              <a:t>委員会勧告」は加盟国に対して、公共部門情報のアクセス及び利用に関する政策を確立・検討する上で、以下の</a:t>
            </a:r>
            <a:r>
              <a:rPr lang="en-US" altLang="ja-JP" sz="1400">
                <a:latin typeface="Gill Sans MT" pitchFamily="34" charset="0"/>
              </a:rPr>
              <a:t>13</a:t>
            </a:r>
            <a:r>
              <a:rPr lang="ja-JP" altLang="en-US" sz="1400">
                <a:latin typeface="Gill Sans MT" pitchFamily="34" charset="0"/>
              </a:rPr>
              <a:t>の原則を適切に考慮して実施するよう促した。</a:t>
            </a:r>
            <a:endParaRPr lang="en-US" altLang="ja-JP" sz="1400">
              <a:latin typeface="Gill Sans MT" pitchFamily="34" charset="0"/>
            </a:endParaRPr>
          </a:p>
        </p:txBody>
      </p:sp>
      <p:sp>
        <p:nvSpPr>
          <p:cNvPr id="27653" name="テキスト ボックス 10"/>
          <p:cNvSpPr txBox="1">
            <a:spLocks noChangeArrowheads="1"/>
          </p:cNvSpPr>
          <p:nvPr/>
        </p:nvSpPr>
        <p:spPr bwMode="auto">
          <a:xfrm>
            <a:off x="6565900" y="6340475"/>
            <a:ext cx="1858963" cy="230188"/>
          </a:xfrm>
          <a:prstGeom prst="rect">
            <a:avLst/>
          </a:prstGeom>
          <a:noFill/>
          <a:ln w="9525">
            <a:noFill/>
            <a:miter lim="800000"/>
            <a:headEnd/>
            <a:tailEnd/>
          </a:ln>
        </p:spPr>
        <p:txBody>
          <a:bodyPr wrap="none">
            <a:spAutoFit/>
          </a:bodyPr>
          <a:lstStyle/>
          <a:p>
            <a:r>
              <a:rPr lang="en-US" altLang="ja-JP" sz="900"/>
              <a:t>【</a:t>
            </a:r>
            <a:r>
              <a:rPr lang="ja-JP" altLang="en-US" sz="900"/>
              <a:t>出典</a:t>
            </a:r>
            <a:r>
              <a:rPr lang="en-US" altLang="ja-JP" sz="900"/>
              <a:t>】OECD</a:t>
            </a:r>
            <a:r>
              <a:rPr lang="ja-JP" altLang="en-US" sz="900"/>
              <a:t>勧告より事務局作成</a:t>
            </a:r>
          </a:p>
        </p:txBody>
      </p:sp>
      <p:graphicFrame>
        <p:nvGraphicFramePr>
          <p:cNvPr id="7" name="表 6"/>
          <p:cNvGraphicFramePr>
            <a:graphicFrameLocks noGrp="1"/>
          </p:cNvGraphicFramePr>
          <p:nvPr/>
        </p:nvGraphicFramePr>
        <p:xfrm>
          <a:off x="519113" y="1754188"/>
          <a:ext cx="8208962" cy="4592637"/>
        </p:xfrm>
        <a:graphic>
          <a:graphicData uri="http://schemas.openxmlformats.org/drawingml/2006/table">
            <a:tbl>
              <a:tblPr bandRow="1">
                <a:tableStyleId>{5C22544A-7EE6-4342-B048-85BDC9FD1C3A}</a:tableStyleId>
              </a:tblPr>
              <a:tblGrid>
                <a:gridCol w="288032"/>
                <a:gridCol w="1774741"/>
                <a:gridCol w="6146139"/>
              </a:tblGrid>
              <a:tr h="438177">
                <a:tc>
                  <a:txBody>
                    <a:bodyPr/>
                    <a:lstStyle/>
                    <a:p>
                      <a:r>
                        <a:rPr kumimoji="1" lang="ja-JP" altLang="en-US" sz="1050" dirty="0" smtClean="0"/>
                        <a:t>①</a:t>
                      </a:r>
                      <a:endParaRPr kumimoji="1" lang="ja-JP" altLang="en-US" sz="1050" dirty="0"/>
                    </a:p>
                  </a:txBody>
                  <a:tcPr/>
                </a:tc>
                <a:tc>
                  <a:txBody>
                    <a:bodyPr/>
                    <a:lstStyle/>
                    <a:p>
                      <a:r>
                        <a:rPr kumimoji="1" lang="ja-JP" altLang="en-US" sz="1050" dirty="0" smtClean="0"/>
                        <a:t>公開性</a:t>
                      </a:r>
                      <a:endParaRPr kumimoji="1" lang="ja-JP" altLang="en-US" sz="1050" dirty="0"/>
                    </a:p>
                  </a:txBody>
                  <a:tcPr/>
                </a:tc>
                <a:tc>
                  <a:txBody>
                    <a:bodyPr/>
                    <a:lstStyle/>
                    <a:p>
                      <a:r>
                        <a:rPr kumimoji="1" lang="ja-JP" altLang="en-US" sz="1000" u="none" dirty="0" smtClean="0"/>
                        <a:t>公共部門の情報の利用および再利用を促進する</a:t>
                      </a:r>
                      <a:r>
                        <a:rPr kumimoji="1" lang="ja-JP" altLang="en-US" sz="1000" u="none" dirty="0" smtClean="0">
                          <a:solidFill>
                            <a:schemeClr val="tx1"/>
                          </a:solidFill>
                        </a:rPr>
                        <a:t>ため</a:t>
                      </a:r>
                      <a:r>
                        <a:rPr kumimoji="1" lang="ja-JP" altLang="en-US" sz="1000" u="none" dirty="0" smtClean="0"/>
                        <a:t>に</a:t>
                      </a:r>
                      <a:r>
                        <a:rPr kumimoji="1" lang="ja-JP" altLang="en-US" sz="1000" b="0" u="none" dirty="0" smtClean="0">
                          <a:solidFill>
                            <a:schemeClr val="tx1"/>
                          </a:solidFill>
                        </a:rPr>
                        <a:t>、公開性を既定原則と推定することで、その利用可能性を極大化すること。拒否および制限を設ける理由を定義すること。</a:t>
                      </a:r>
                      <a:endParaRPr kumimoji="1" lang="ja-JP" altLang="en-US" sz="1000" b="0" u="none" dirty="0">
                        <a:solidFill>
                          <a:schemeClr val="tx1"/>
                        </a:solidFill>
                      </a:endParaRPr>
                    </a:p>
                  </a:txBody>
                  <a:tcPr/>
                </a:tc>
              </a:tr>
              <a:tr h="455029">
                <a:tc>
                  <a:txBody>
                    <a:bodyPr/>
                    <a:lstStyle/>
                    <a:p>
                      <a:r>
                        <a:rPr kumimoji="1" lang="ja-JP" altLang="en-US" sz="1050" dirty="0" smtClean="0"/>
                        <a:t>②</a:t>
                      </a:r>
                      <a:endParaRPr kumimoji="1" lang="ja-JP" altLang="en-US" sz="1050" dirty="0"/>
                    </a:p>
                  </a:txBody>
                  <a:tcPr/>
                </a:tc>
                <a:tc>
                  <a:txBody>
                    <a:bodyPr/>
                    <a:lstStyle/>
                    <a:p>
                      <a:r>
                        <a:rPr kumimoji="1" lang="ja-JP" altLang="en-US" sz="1050" dirty="0" smtClean="0">
                          <a:solidFill>
                            <a:schemeClr val="tx1"/>
                          </a:solidFill>
                        </a:rPr>
                        <a:t>アクセスおよび再利用のための明確な条件</a:t>
                      </a:r>
                      <a:endParaRPr kumimoji="1" lang="ja-JP" altLang="en-US" sz="1050" dirty="0">
                        <a:solidFill>
                          <a:schemeClr val="tx1"/>
                        </a:solidFill>
                      </a:endParaRPr>
                    </a:p>
                  </a:txBody>
                  <a:tcPr/>
                </a:tc>
                <a:tc>
                  <a:txBody>
                    <a:bodyPr/>
                    <a:lstStyle/>
                    <a:p>
                      <a:r>
                        <a:rPr kumimoji="1" lang="ja-JP" altLang="en-US" sz="1000" u="none" dirty="0" smtClean="0"/>
                        <a:t>情報が利用、再利用、統合ないし共有される方法に関する不必要な制限を撤廃して</a:t>
                      </a:r>
                      <a:r>
                        <a:rPr kumimoji="1" lang="ja-JP" altLang="en-US" sz="1000" b="0" u="none" dirty="0" smtClean="0">
                          <a:solidFill>
                            <a:schemeClr val="tx1"/>
                          </a:solidFill>
                        </a:rPr>
                        <a:t>、原則的に利用可能な情報は全て公開し、全員が再利用できるようにする</a:t>
                      </a:r>
                      <a:r>
                        <a:rPr kumimoji="1" lang="ja-JP" altLang="en-US" sz="1000" b="0" u="none" dirty="0" smtClean="0">
                          <a:solidFill>
                            <a:schemeClr val="dk1"/>
                          </a:solidFill>
                        </a:rPr>
                        <a:t>こと。</a:t>
                      </a:r>
                      <a:endParaRPr kumimoji="1" lang="ja-JP" altLang="en-US" sz="1000" u="none" dirty="0"/>
                    </a:p>
                  </a:txBody>
                  <a:tcPr/>
                </a:tc>
              </a:tr>
              <a:tr h="278074">
                <a:tc>
                  <a:txBody>
                    <a:bodyPr/>
                    <a:lstStyle/>
                    <a:p>
                      <a:r>
                        <a:rPr kumimoji="1" lang="ja-JP" altLang="en-US" sz="1050" dirty="0" smtClean="0"/>
                        <a:t>③</a:t>
                      </a:r>
                      <a:endParaRPr kumimoji="1" lang="ja-JP" altLang="en-US" sz="1050" dirty="0"/>
                    </a:p>
                  </a:txBody>
                  <a:tcPr/>
                </a:tc>
                <a:tc>
                  <a:txBody>
                    <a:bodyPr/>
                    <a:lstStyle/>
                    <a:p>
                      <a:r>
                        <a:rPr kumimoji="1" lang="ja-JP" altLang="en-US" sz="1050" dirty="0" smtClean="0">
                          <a:solidFill>
                            <a:schemeClr val="tx1"/>
                          </a:solidFill>
                        </a:rPr>
                        <a:t>資産目録</a:t>
                      </a:r>
                      <a:endParaRPr kumimoji="1" lang="ja-JP" altLang="en-US" sz="1050" dirty="0">
                        <a:solidFill>
                          <a:schemeClr val="tx1"/>
                        </a:solidFill>
                      </a:endParaRPr>
                    </a:p>
                  </a:txBody>
                  <a:tcPr/>
                </a:tc>
                <a:tc>
                  <a:txBody>
                    <a:bodyPr/>
                    <a:lstStyle/>
                    <a:p>
                      <a:r>
                        <a:rPr kumimoji="1" lang="ja-JP" altLang="en-US" sz="1000" u="none" dirty="0" smtClean="0"/>
                        <a:t>どのような公共部門の情報が入手・再利用可能であるかをより良く認知させること。</a:t>
                      </a:r>
                      <a:endParaRPr kumimoji="1" lang="ja-JP" altLang="en-US" sz="1000" u="none" dirty="0"/>
                    </a:p>
                  </a:txBody>
                  <a:tcPr/>
                </a:tc>
              </a:tr>
              <a:tr h="278074">
                <a:tc>
                  <a:txBody>
                    <a:bodyPr/>
                    <a:lstStyle/>
                    <a:p>
                      <a:r>
                        <a:rPr kumimoji="1" lang="ja-JP" altLang="en-US" sz="1050" dirty="0" smtClean="0"/>
                        <a:t>④</a:t>
                      </a:r>
                      <a:endParaRPr kumimoji="1" lang="ja-JP" altLang="en-US" sz="1050" dirty="0"/>
                    </a:p>
                  </a:txBody>
                  <a:tcPr/>
                </a:tc>
                <a:tc>
                  <a:txBody>
                    <a:bodyPr/>
                    <a:lstStyle/>
                    <a:p>
                      <a:r>
                        <a:rPr kumimoji="1" lang="ja-JP" altLang="en-US" sz="1050" dirty="0" smtClean="0">
                          <a:solidFill>
                            <a:schemeClr val="tx1"/>
                          </a:solidFill>
                        </a:rPr>
                        <a:t>品質</a:t>
                      </a:r>
                      <a:endParaRPr kumimoji="1" lang="ja-JP" altLang="en-US" sz="1050" dirty="0">
                        <a:solidFill>
                          <a:schemeClr val="tx1"/>
                        </a:solidFill>
                      </a:endParaRPr>
                    </a:p>
                  </a:txBody>
                  <a:tcPr/>
                </a:tc>
                <a:tc>
                  <a:txBody>
                    <a:bodyPr/>
                    <a:lstStyle/>
                    <a:p>
                      <a:r>
                        <a:rPr kumimoji="1" lang="ja-JP" altLang="en-US" sz="1000" u="none" dirty="0" smtClean="0"/>
                        <a:t>品質および信頼性を強化するための体系的なデータ収集および編集を実施すること。</a:t>
                      </a:r>
                      <a:endParaRPr kumimoji="1" lang="ja-JP" altLang="en-US" sz="1000" u="none" dirty="0"/>
                    </a:p>
                  </a:txBody>
                  <a:tcPr/>
                </a:tc>
              </a:tr>
              <a:tr h="278074">
                <a:tc>
                  <a:txBody>
                    <a:bodyPr/>
                    <a:lstStyle/>
                    <a:p>
                      <a:r>
                        <a:rPr kumimoji="1" lang="ja-JP" altLang="en-US" sz="1050" dirty="0" smtClean="0"/>
                        <a:t>⑤</a:t>
                      </a:r>
                      <a:endParaRPr kumimoji="1" lang="ja-JP" altLang="en-US" sz="1050" dirty="0"/>
                    </a:p>
                  </a:txBody>
                  <a:tcPr/>
                </a:tc>
                <a:tc>
                  <a:txBody>
                    <a:bodyPr/>
                    <a:lstStyle/>
                    <a:p>
                      <a:r>
                        <a:rPr kumimoji="1" lang="ja-JP" altLang="en-US" sz="1050" dirty="0" smtClean="0">
                          <a:solidFill>
                            <a:schemeClr val="tx1"/>
                          </a:solidFill>
                        </a:rPr>
                        <a:t>完全性</a:t>
                      </a:r>
                      <a:endParaRPr kumimoji="1" lang="ja-JP" altLang="en-US" sz="1050" dirty="0">
                        <a:solidFill>
                          <a:schemeClr val="tx1"/>
                        </a:solidFill>
                      </a:endParaRPr>
                    </a:p>
                  </a:txBody>
                  <a:tcPr/>
                </a:tc>
                <a:tc>
                  <a:txBody>
                    <a:bodyPr/>
                    <a:lstStyle/>
                    <a:p>
                      <a:r>
                        <a:rPr kumimoji="1" lang="ja-JP" altLang="en-US" sz="1000" u="none" dirty="0" smtClean="0"/>
                        <a:t>情報の完全性および利用可能性を極大化すること。</a:t>
                      </a:r>
                      <a:endParaRPr kumimoji="1" lang="ja-JP" altLang="en-US" sz="1000" u="none" dirty="0"/>
                    </a:p>
                  </a:txBody>
                  <a:tcPr/>
                </a:tc>
              </a:tr>
              <a:tr h="439015">
                <a:tc>
                  <a:txBody>
                    <a:bodyPr/>
                    <a:lstStyle/>
                    <a:p>
                      <a:r>
                        <a:rPr kumimoji="1" lang="ja-JP" altLang="en-US" sz="1050" dirty="0" smtClean="0"/>
                        <a:t>⑥</a:t>
                      </a:r>
                      <a:endParaRPr kumimoji="1" lang="ja-JP" altLang="en-US" sz="1050" dirty="0"/>
                    </a:p>
                  </a:txBody>
                  <a:tcPr/>
                </a:tc>
                <a:tc>
                  <a:txBody>
                    <a:bodyPr/>
                    <a:lstStyle/>
                    <a:p>
                      <a:r>
                        <a:rPr kumimoji="1" lang="ja-JP" altLang="en-US" sz="1050" dirty="0" smtClean="0">
                          <a:solidFill>
                            <a:schemeClr val="tx1"/>
                          </a:solidFill>
                        </a:rPr>
                        <a:t>新技術および長期的保存</a:t>
                      </a:r>
                      <a:endParaRPr kumimoji="1" lang="ja-JP" altLang="en-US" sz="1050" dirty="0">
                        <a:solidFill>
                          <a:schemeClr val="tx1"/>
                        </a:solidFill>
                      </a:endParaRPr>
                    </a:p>
                  </a:txBody>
                  <a:tcPr/>
                </a:tc>
                <a:tc>
                  <a:txBody>
                    <a:bodyPr/>
                    <a:lstStyle/>
                    <a:p>
                      <a:r>
                        <a:rPr kumimoji="1" lang="ja-JP" altLang="en-US" sz="1000" u="none" dirty="0" smtClean="0"/>
                        <a:t>相互運用可能な保存法、調査、検索技術、複数言語で公共部門の情報についてアクセスおよび入手する方法等に必要な技術開発を確保すること。</a:t>
                      </a:r>
                      <a:endParaRPr kumimoji="1" lang="ja-JP" altLang="en-US" sz="1000" u="none" dirty="0"/>
                    </a:p>
                  </a:txBody>
                  <a:tcPr/>
                </a:tc>
              </a:tr>
              <a:tr h="438177">
                <a:tc>
                  <a:txBody>
                    <a:bodyPr/>
                    <a:lstStyle/>
                    <a:p>
                      <a:r>
                        <a:rPr kumimoji="1" lang="ja-JP" altLang="en-US" sz="1050" dirty="0" smtClean="0"/>
                        <a:t>⑦</a:t>
                      </a:r>
                      <a:endParaRPr kumimoji="1" lang="ja-JP" altLang="en-US" sz="1050" dirty="0"/>
                    </a:p>
                  </a:txBody>
                  <a:tcPr/>
                </a:tc>
                <a:tc>
                  <a:txBody>
                    <a:bodyPr/>
                    <a:lstStyle/>
                    <a:p>
                      <a:r>
                        <a:rPr kumimoji="1" lang="ja-JP" altLang="en-US" sz="1050" dirty="0" smtClean="0">
                          <a:solidFill>
                            <a:schemeClr val="tx1"/>
                          </a:solidFill>
                        </a:rPr>
                        <a:t>著作権</a:t>
                      </a:r>
                      <a:endParaRPr kumimoji="1" lang="ja-JP" altLang="en-US" sz="1050" dirty="0">
                        <a:solidFill>
                          <a:schemeClr val="tx1"/>
                        </a:solidFill>
                      </a:endParaRPr>
                    </a:p>
                  </a:txBody>
                  <a:tcPr/>
                </a:tc>
                <a:tc>
                  <a:txBody>
                    <a:bodyPr/>
                    <a:lstStyle/>
                    <a:p>
                      <a:r>
                        <a:rPr kumimoji="1" lang="ja-JP" altLang="en-US" sz="1000" b="0" u="none" dirty="0" smtClean="0">
                          <a:solidFill>
                            <a:schemeClr val="tx1"/>
                          </a:solidFill>
                        </a:rPr>
                        <a:t>再利用を促進するような方法で著作権を行使するとともに、著作権保有者が合意する場合に、広範なアクセスおよび利用を促進するための簡潔なメカニズムを開発すること</a:t>
                      </a:r>
                      <a:r>
                        <a:rPr kumimoji="1" lang="ja-JP" altLang="en-US" sz="1000" b="0" u="none" dirty="0" smtClean="0">
                          <a:solidFill>
                            <a:schemeClr val="dk1"/>
                          </a:solidFill>
                        </a:rPr>
                        <a:t>。</a:t>
                      </a:r>
                      <a:endParaRPr kumimoji="1" lang="ja-JP" altLang="en-US" sz="1000" u="none" dirty="0"/>
                    </a:p>
                  </a:txBody>
                  <a:tcPr/>
                </a:tc>
              </a:tr>
              <a:tr h="438177">
                <a:tc>
                  <a:txBody>
                    <a:bodyPr/>
                    <a:lstStyle/>
                    <a:p>
                      <a:r>
                        <a:rPr kumimoji="1" lang="ja-JP" altLang="en-US" sz="1050" dirty="0" smtClean="0"/>
                        <a:t>⑧</a:t>
                      </a:r>
                      <a:endParaRPr kumimoji="1" lang="ja-JP" altLang="en-US" sz="1050" dirty="0"/>
                    </a:p>
                  </a:txBody>
                  <a:tcPr/>
                </a:tc>
                <a:tc>
                  <a:txBody>
                    <a:bodyPr/>
                    <a:lstStyle/>
                    <a:p>
                      <a:r>
                        <a:rPr kumimoji="1" lang="ja-JP" altLang="en-US" sz="1050" dirty="0" smtClean="0">
                          <a:solidFill>
                            <a:schemeClr val="tx1"/>
                          </a:solidFill>
                        </a:rPr>
                        <a:t>価格設定</a:t>
                      </a:r>
                      <a:endParaRPr kumimoji="1" lang="ja-JP" altLang="en-US" sz="1050" dirty="0">
                        <a:solidFill>
                          <a:schemeClr val="tx1"/>
                        </a:solidFill>
                      </a:endParaRPr>
                    </a:p>
                  </a:txBody>
                  <a:tcPr/>
                </a:tc>
                <a:tc>
                  <a:txBody>
                    <a:bodyPr/>
                    <a:lstStyle/>
                    <a:p>
                      <a:r>
                        <a:rPr kumimoji="1" lang="ja-JP" altLang="ja-JP" sz="1000" u="none" kern="1200" dirty="0" smtClean="0">
                          <a:solidFill>
                            <a:schemeClr val="dk1"/>
                          </a:solidFill>
                          <a:effectLst/>
                          <a:latin typeface="+mn-lt"/>
                          <a:ea typeface="+mn-ea"/>
                          <a:cs typeface="+mn-cs"/>
                        </a:rPr>
                        <a:t>価格設定は、透明性を持ち</a:t>
                      </a:r>
                      <a:r>
                        <a:rPr kumimoji="1" lang="ja-JP" altLang="ja-JP" sz="1000" b="0" u="none" kern="1200" dirty="0" smtClean="0">
                          <a:solidFill>
                            <a:schemeClr val="tx1"/>
                          </a:solidFill>
                          <a:effectLst/>
                          <a:latin typeface="+mn-lt"/>
                          <a:ea typeface="+mn-ea"/>
                          <a:cs typeface="+mn-cs"/>
                        </a:rPr>
                        <a:t>、</a:t>
                      </a:r>
                      <a:r>
                        <a:rPr kumimoji="1" lang="ja-JP" altLang="en-US" sz="1000" b="0" u="none" dirty="0" smtClean="0">
                          <a:solidFill>
                            <a:schemeClr val="tx1"/>
                          </a:solidFill>
                        </a:rPr>
                        <a:t>出来る限り、維持および配布の限界費用を上回らず、特定の場合にのみ追加費用が課されるべき。</a:t>
                      </a:r>
                      <a:endParaRPr kumimoji="1" lang="ja-JP" altLang="en-US" sz="1000" b="0" u="none" dirty="0">
                        <a:solidFill>
                          <a:schemeClr val="tx1"/>
                        </a:solidFill>
                      </a:endParaRPr>
                    </a:p>
                  </a:txBody>
                  <a:tcPr/>
                </a:tc>
              </a:tr>
              <a:tr h="438177">
                <a:tc>
                  <a:txBody>
                    <a:bodyPr/>
                    <a:lstStyle/>
                    <a:p>
                      <a:r>
                        <a:rPr kumimoji="1" lang="ja-JP" altLang="en-US" sz="1050" dirty="0" smtClean="0"/>
                        <a:t>⑨</a:t>
                      </a:r>
                      <a:endParaRPr kumimoji="1" lang="ja-JP" altLang="en-US" sz="1050" dirty="0"/>
                    </a:p>
                  </a:txBody>
                  <a:tcPr/>
                </a:tc>
                <a:tc>
                  <a:txBody>
                    <a:bodyPr/>
                    <a:lstStyle/>
                    <a:p>
                      <a:r>
                        <a:rPr kumimoji="1" lang="ja-JP" altLang="en-US" sz="1050" dirty="0" smtClean="0"/>
                        <a:t>競争</a:t>
                      </a:r>
                      <a:endParaRPr kumimoji="1" lang="ja-JP" altLang="en-US" sz="1050" dirty="0"/>
                    </a:p>
                  </a:txBody>
                  <a:tcPr/>
                </a:tc>
                <a:tc>
                  <a:txBody>
                    <a:bodyPr/>
                    <a:lstStyle/>
                    <a:p>
                      <a:r>
                        <a:rPr kumimoji="1" lang="ja-JP" altLang="en-US" sz="1000" u="none" dirty="0" smtClean="0"/>
                        <a:t>公共部門および企業の利用者が付加価値サービスを提供している場合、価格戦略において不当競争が行われることがないようにすること。</a:t>
                      </a:r>
                      <a:endParaRPr kumimoji="1" lang="ja-JP" altLang="en-US" sz="1000" u="none" dirty="0"/>
                    </a:p>
                  </a:txBody>
                  <a:tcPr/>
                </a:tc>
              </a:tr>
              <a:tr h="278074">
                <a:tc>
                  <a:txBody>
                    <a:bodyPr/>
                    <a:lstStyle/>
                    <a:p>
                      <a:r>
                        <a:rPr kumimoji="1" lang="ja-JP" altLang="en-US" sz="1050" dirty="0" smtClean="0"/>
                        <a:t>⑩</a:t>
                      </a:r>
                      <a:endParaRPr kumimoji="1" lang="ja-JP" altLang="en-US" sz="1050" dirty="0"/>
                    </a:p>
                  </a:txBody>
                  <a:tcPr/>
                </a:tc>
                <a:tc>
                  <a:txBody>
                    <a:bodyPr/>
                    <a:lstStyle/>
                    <a:p>
                      <a:r>
                        <a:rPr kumimoji="1" lang="ja-JP" altLang="en-US" sz="1050" dirty="0" smtClean="0"/>
                        <a:t>補償メカニズム</a:t>
                      </a:r>
                      <a:endParaRPr kumimoji="1" lang="ja-JP" altLang="en-US" sz="1050" dirty="0"/>
                    </a:p>
                  </a:txBody>
                  <a:tcPr/>
                </a:tc>
                <a:tc>
                  <a:txBody>
                    <a:bodyPr/>
                    <a:lstStyle/>
                    <a:p>
                      <a:r>
                        <a:rPr kumimoji="1" lang="ja-JP" altLang="en-US" sz="1000" dirty="0" smtClean="0">
                          <a:solidFill>
                            <a:schemeClr val="tx1"/>
                          </a:solidFill>
                        </a:rPr>
                        <a:t>苦情および不服申し立てに関する適切かつ透明性を備えた手続きを提供すること。</a:t>
                      </a:r>
                      <a:endParaRPr kumimoji="1" lang="ja-JP" altLang="en-US" sz="1000" dirty="0">
                        <a:solidFill>
                          <a:schemeClr val="tx1"/>
                        </a:solidFill>
                      </a:endParaRPr>
                    </a:p>
                  </a:txBody>
                  <a:tcPr/>
                </a:tc>
              </a:tr>
              <a:tr h="278074">
                <a:tc>
                  <a:txBody>
                    <a:bodyPr/>
                    <a:lstStyle/>
                    <a:p>
                      <a:r>
                        <a:rPr kumimoji="1" lang="ja-JP" altLang="en-US" sz="1050" dirty="0" smtClean="0"/>
                        <a:t>⑪</a:t>
                      </a:r>
                      <a:endParaRPr kumimoji="1" lang="ja-JP" altLang="en-US" sz="1050" dirty="0"/>
                    </a:p>
                  </a:txBody>
                  <a:tcPr/>
                </a:tc>
                <a:tc>
                  <a:txBody>
                    <a:bodyPr/>
                    <a:lstStyle/>
                    <a:p>
                      <a:r>
                        <a:rPr kumimoji="1" lang="ja-JP" altLang="en-US" sz="1050" dirty="0" smtClean="0"/>
                        <a:t>官民パートナーシップ</a:t>
                      </a:r>
                      <a:endParaRPr kumimoji="1" lang="ja-JP" altLang="en-US" sz="1050" dirty="0"/>
                    </a:p>
                  </a:txBody>
                  <a:tcPr/>
                </a:tc>
                <a:tc>
                  <a:txBody>
                    <a:bodyPr/>
                    <a:lstStyle/>
                    <a:p>
                      <a:r>
                        <a:rPr kumimoji="1" lang="ja-JP" altLang="en-US" sz="1000" dirty="0" smtClean="0">
                          <a:solidFill>
                            <a:schemeClr val="tx1"/>
                          </a:solidFill>
                        </a:rPr>
                        <a:t>必要に応じて、公共部門の情報を利用可能にするための官民パートナーシップを促進すること。</a:t>
                      </a:r>
                      <a:endParaRPr kumimoji="1" lang="ja-JP" altLang="en-US" sz="1000" dirty="0">
                        <a:solidFill>
                          <a:schemeClr val="tx1"/>
                        </a:solidFill>
                      </a:endParaRPr>
                    </a:p>
                  </a:txBody>
                  <a:tcPr/>
                </a:tc>
              </a:tr>
              <a:tr h="278074">
                <a:tc>
                  <a:txBody>
                    <a:bodyPr/>
                    <a:lstStyle/>
                    <a:p>
                      <a:r>
                        <a:rPr kumimoji="1" lang="ja-JP" altLang="en-US" sz="1050" dirty="0" smtClean="0"/>
                        <a:t>⑫</a:t>
                      </a:r>
                      <a:endParaRPr kumimoji="1" lang="ja-JP" altLang="en-US" sz="1050" dirty="0"/>
                    </a:p>
                  </a:txBody>
                  <a:tcPr/>
                </a:tc>
                <a:tc>
                  <a:txBody>
                    <a:bodyPr/>
                    <a:lstStyle/>
                    <a:p>
                      <a:r>
                        <a:rPr kumimoji="1" lang="ja-JP" altLang="en-US" sz="1050" dirty="0" smtClean="0"/>
                        <a:t>国際的アクセスおよび利用</a:t>
                      </a:r>
                      <a:endParaRPr kumimoji="1" lang="ja-JP" altLang="en-US" sz="1050" dirty="0"/>
                    </a:p>
                  </a:txBody>
                  <a:tcPr/>
                </a:tc>
                <a:tc>
                  <a:txBody>
                    <a:bodyPr/>
                    <a:lstStyle/>
                    <a:p>
                      <a:r>
                        <a:rPr kumimoji="1" lang="ja-JP" altLang="en-US" sz="1000" dirty="0" smtClean="0">
                          <a:solidFill>
                            <a:schemeClr val="tx1"/>
                          </a:solidFill>
                        </a:rPr>
                        <a:t>国境を越えた利用を促進するためにアクセスの体制および管理において、整合性の増大を追求すること。</a:t>
                      </a:r>
                      <a:endParaRPr kumimoji="1" lang="ja-JP" altLang="en-US" sz="1000" dirty="0">
                        <a:solidFill>
                          <a:schemeClr val="tx1"/>
                        </a:solidFill>
                      </a:endParaRPr>
                    </a:p>
                  </a:txBody>
                  <a:tcPr/>
                </a:tc>
              </a:tr>
              <a:tr h="278074">
                <a:tc>
                  <a:txBody>
                    <a:bodyPr/>
                    <a:lstStyle/>
                    <a:p>
                      <a:r>
                        <a:rPr kumimoji="1" lang="ja-JP" altLang="en-US" sz="1050" dirty="0" smtClean="0"/>
                        <a:t>⑬</a:t>
                      </a:r>
                      <a:endParaRPr kumimoji="1" lang="ja-JP" altLang="en-US" sz="1050" dirty="0"/>
                    </a:p>
                  </a:txBody>
                  <a:tcPr/>
                </a:tc>
                <a:tc>
                  <a:txBody>
                    <a:bodyPr/>
                    <a:lstStyle/>
                    <a:p>
                      <a:r>
                        <a:rPr kumimoji="1" lang="ja-JP" altLang="en-US" sz="1050" dirty="0" smtClean="0"/>
                        <a:t>ベストプラクティス</a:t>
                      </a:r>
                      <a:endParaRPr kumimoji="1" lang="ja-JP" altLang="en-US" sz="1050" dirty="0"/>
                    </a:p>
                  </a:txBody>
                  <a:tcPr/>
                </a:tc>
                <a:tc>
                  <a:txBody>
                    <a:bodyPr/>
                    <a:lstStyle/>
                    <a:p>
                      <a:r>
                        <a:rPr kumimoji="1" lang="ja-JP" altLang="en-US" sz="1000" dirty="0" smtClean="0">
                          <a:solidFill>
                            <a:schemeClr val="tx1"/>
                          </a:solidFill>
                        </a:rPr>
                        <a:t>改善のために、ベストプラクティスに関する情報を幅広く共有すること</a:t>
                      </a:r>
                      <a:r>
                        <a:rPr kumimoji="1" lang="ja-JP" altLang="en-US" sz="1000" dirty="0">
                          <a:solidFill>
                            <a:schemeClr val="tx1"/>
                          </a:solidFill>
                        </a:rPr>
                        <a:t>。</a:t>
                      </a:r>
                      <a:endParaRPr kumimoji="1" lang="en-US" altLang="ja-JP" sz="1000" dirty="0" smtClean="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F3C9AFD-A0C9-411E-AD0F-24DD020797D1}" type="slidenum">
              <a:rPr lang="ja-JP" altLang="en-US" smtClean="0"/>
              <a:pPr>
                <a:defRPr/>
              </a:pPr>
              <a:t>14</a:t>
            </a:fld>
            <a:endParaRPr lang="ja-JP" altLang="en-US" dirty="0"/>
          </a:p>
        </p:txBody>
      </p:sp>
      <p:sp>
        <p:nvSpPr>
          <p:cNvPr id="28674" name="タイトル 1"/>
          <p:cNvSpPr>
            <a:spLocks noGrp="1"/>
          </p:cNvSpPr>
          <p:nvPr>
            <p:ph type="title"/>
          </p:nvPr>
        </p:nvSpPr>
        <p:spPr>
          <a:xfrm>
            <a:off x="404813" y="165100"/>
            <a:ext cx="8229600" cy="777875"/>
          </a:xfrm>
        </p:spPr>
        <p:txBody>
          <a:bodyPr/>
          <a:lstStyle/>
          <a:p>
            <a:pPr eaLnBrk="1" hangingPunct="1"/>
            <a:r>
              <a:rPr lang="ja-JP" altLang="en-US" sz="2000" smtClean="0"/>
              <a:t>参考２．</a:t>
            </a:r>
            <a:r>
              <a:rPr lang="en-US" altLang="ja-JP" sz="2000" smtClean="0"/>
              <a:t>Directive on the re-use of public sector information</a:t>
            </a:r>
            <a:r>
              <a:rPr lang="ja-JP" altLang="en-US" sz="2000" smtClean="0"/>
              <a:t>　　</a:t>
            </a:r>
            <a:r>
              <a:rPr lang="en-US" altLang="ja-JP" sz="2000" smtClean="0"/>
              <a:t/>
            </a:r>
            <a:br>
              <a:rPr lang="en-US" altLang="ja-JP" sz="2000" smtClean="0"/>
            </a:br>
            <a:r>
              <a:rPr lang="ja-JP" altLang="en-US" sz="2000" smtClean="0"/>
              <a:t>　　　（</a:t>
            </a:r>
            <a:r>
              <a:rPr lang="en-US" altLang="ja-JP" sz="2000" smtClean="0"/>
              <a:t>EU</a:t>
            </a:r>
            <a:r>
              <a:rPr lang="ja-JP" altLang="en-US" sz="2000" smtClean="0"/>
              <a:t>）</a:t>
            </a:r>
          </a:p>
        </p:txBody>
      </p:sp>
      <p:sp>
        <p:nvSpPr>
          <p:cNvPr id="28675"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sp>
        <p:nvSpPr>
          <p:cNvPr id="28676" name="コンテンツ プレースホルダー 1"/>
          <p:cNvSpPr txBox="1">
            <a:spLocks/>
          </p:cNvSpPr>
          <p:nvPr/>
        </p:nvSpPr>
        <p:spPr bwMode="auto">
          <a:xfrm>
            <a:off x="215900" y="995363"/>
            <a:ext cx="8928100" cy="968375"/>
          </a:xfrm>
          <a:prstGeom prst="rect">
            <a:avLst/>
          </a:prstGeom>
          <a:noFill/>
          <a:ln w="9525">
            <a:noFill/>
            <a:miter lim="800000"/>
            <a:headEnd/>
            <a:tailEnd/>
          </a:ln>
        </p:spPr>
        <p:txBody>
          <a:bodyPr/>
          <a:lstStyle/>
          <a:p>
            <a:pPr marL="273050" indent="-273050" eaLnBrk="0" hangingPunct="0">
              <a:spcBef>
                <a:spcPts val="600"/>
              </a:spcBef>
              <a:buClr>
                <a:schemeClr val="accent1"/>
              </a:buClr>
              <a:buSzPct val="76000"/>
              <a:buFont typeface="Wingdings 3" pitchFamily="18" charset="2"/>
              <a:buChar char=""/>
            </a:pPr>
            <a:r>
              <a:rPr lang="en-US" altLang="ja-JP" sz="1400">
                <a:latin typeface="Gill Sans MT" pitchFamily="34" charset="0"/>
              </a:rPr>
              <a:t>EU</a:t>
            </a:r>
            <a:r>
              <a:rPr lang="ja-JP" altLang="en-US" sz="1400">
                <a:latin typeface="Gill Sans MT" pitchFamily="34" charset="0"/>
              </a:rPr>
              <a:t>では</a:t>
            </a:r>
            <a:r>
              <a:rPr lang="en-US" altLang="ja-JP" sz="1400">
                <a:latin typeface="Gill Sans MT" pitchFamily="34" charset="0"/>
              </a:rPr>
              <a:t>2003</a:t>
            </a:r>
            <a:r>
              <a:rPr lang="ja-JP" altLang="en-US" sz="1400">
                <a:latin typeface="Gill Sans MT" pitchFamily="34" charset="0"/>
              </a:rPr>
              <a:t>年に発表された</a:t>
            </a:r>
            <a:r>
              <a:rPr lang="en-US" altLang="ja-JP" sz="1400">
                <a:latin typeface="Gill Sans MT" pitchFamily="34" charset="0"/>
              </a:rPr>
              <a:t>PSI</a:t>
            </a:r>
            <a:r>
              <a:rPr lang="ja-JP" altLang="en-US" sz="1400">
                <a:latin typeface="Gill Sans MT" pitchFamily="34" charset="0"/>
              </a:rPr>
              <a:t>指令によって公共機関の保有するデータの二次利用を促進することが示している。</a:t>
            </a:r>
          </a:p>
          <a:p>
            <a:pPr marL="273050" indent="-273050" eaLnBrk="0" hangingPunct="0">
              <a:spcBef>
                <a:spcPts val="600"/>
              </a:spcBef>
              <a:buClr>
                <a:schemeClr val="accent1"/>
              </a:buClr>
              <a:buSzPct val="76000"/>
              <a:buFont typeface="Wingdings 3" pitchFamily="18" charset="2"/>
              <a:buChar char=""/>
            </a:pPr>
            <a:r>
              <a:rPr lang="en-US" altLang="ja-JP" sz="1400">
                <a:latin typeface="Gill Sans MT" pitchFamily="34" charset="0"/>
              </a:rPr>
              <a:t>PSI</a:t>
            </a:r>
            <a:r>
              <a:rPr lang="ja-JP" altLang="en-US" sz="1400">
                <a:latin typeface="Gill Sans MT" pitchFamily="34" charset="0"/>
              </a:rPr>
              <a:t>指令は</a:t>
            </a:r>
            <a:r>
              <a:rPr lang="en-US" altLang="ja-JP" sz="1400">
                <a:latin typeface="Gill Sans MT" pitchFamily="34" charset="0"/>
              </a:rPr>
              <a:t>2011</a:t>
            </a:r>
            <a:r>
              <a:rPr lang="ja-JP" altLang="en-US" sz="1400">
                <a:latin typeface="Gill Sans MT" pitchFamily="34" charset="0"/>
              </a:rPr>
              <a:t>年</a:t>
            </a:r>
            <a:r>
              <a:rPr lang="en-US" altLang="ja-JP" sz="1400">
                <a:latin typeface="Gill Sans MT" pitchFamily="34" charset="0"/>
              </a:rPr>
              <a:t>12</a:t>
            </a:r>
            <a:r>
              <a:rPr lang="ja-JP" altLang="en-US" sz="1400">
                <a:latin typeface="Gill Sans MT" pitchFamily="34" charset="0"/>
              </a:rPr>
              <a:t>月に改正案が発表され、以下の変更が提案されている。</a:t>
            </a:r>
            <a:endParaRPr lang="en-US" altLang="ja-JP" sz="1400">
              <a:latin typeface="Gill Sans MT" pitchFamily="34" charset="0"/>
            </a:endParaRPr>
          </a:p>
        </p:txBody>
      </p:sp>
      <p:sp>
        <p:nvSpPr>
          <p:cNvPr id="28677" name="テキスト ボックス 10"/>
          <p:cNvSpPr txBox="1">
            <a:spLocks noChangeArrowheads="1"/>
          </p:cNvSpPr>
          <p:nvPr/>
        </p:nvSpPr>
        <p:spPr bwMode="auto">
          <a:xfrm>
            <a:off x="6246813" y="6340475"/>
            <a:ext cx="2551112" cy="230188"/>
          </a:xfrm>
          <a:prstGeom prst="rect">
            <a:avLst/>
          </a:prstGeom>
          <a:noFill/>
          <a:ln w="9525">
            <a:noFill/>
            <a:miter lim="800000"/>
            <a:headEnd/>
            <a:tailEnd/>
          </a:ln>
        </p:spPr>
        <p:txBody>
          <a:bodyPr wrap="none">
            <a:spAutoFit/>
          </a:bodyPr>
          <a:lstStyle/>
          <a:p>
            <a:r>
              <a:rPr lang="en-US" altLang="ja-JP" sz="900"/>
              <a:t>【</a:t>
            </a:r>
            <a:r>
              <a:rPr lang="ja-JP" altLang="en-US" sz="900"/>
              <a:t>出典</a:t>
            </a:r>
            <a:r>
              <a:rPr lang="en-US" altLang="ja-JP" sz="900"/>
              <a:t>】PSI</a:t>
            </a:r>
            <a:r>
              <a:rPr lang="ja-JP" altLang="en-US" sz="900"/>
              <a:t>指令、</a:t>
            </a:r>
            <a:r>
              <a:rPr lang="en-US" altLang="ja-JP" sz="900"/>
              <a:t>PSI</a:t>
            </a:r>
            <a:r>
              <a:rPr lang="ja-JP" altLang="en-US" sz="900"/>
              <a:t>指令改訂案より事務局作成</a:t>
            </a:r>
          </a:p>
        </p:txBody>
      </p:sp>
      <p:graphicFrame>
        <p:nvGraphicFramePr>
          <p:cNvPr id="8" name="表 7"/>
          <p:cNvGraphicFramePr>
            <a:graphicFrameLocks noGrp="1"/>
          </p:cNvGraphicFramePr>
          <p:nvPr/>
        </p:nvGraphicFramePr>
        <p:xfrm>
          <a:off x="539750" y="1765300"/>
          <a:ext cx="8208963" cy="4583113"/>
        </p:xfrm>
        <a:graphic>
          <a:graphicData uri="http://schemas.openxmlformats.org/drawingml/2006/table">
            <a:tbl>
              <a:tblPr firstRow="1" bandRow="1">
                <a:tableStyleId>{5C22544A-7EE6-4342-B048-85BDC9FD1C3A}</a:tableStyleId>
              </a:tblPr>
              <a:tblGrid>
                <a:gridCol w="792088"/>
                <a:gridCol w="3600400"/>
                <a:gridCol w="3816424"/>
              </a:tblGrid>
              <a:tr h="332251">
                <a:tc>
                  <a:txBody>
                    <a:bodyPr/>
                    <a:lstStyle/>
                    <a:p>
                      <a:endParaRPr kumimoji="1" lang="ja-JP" altLang="en-US" sz="1200" dirty="0"/>
                    </a:p>
                  </a:txBody>
                  <a:tcPr/>
                </a:tc>
                <a:tc>
                  <a:txBody>
                    <a:bodyPr/>
                    <a:lstStyle/>
                    <a:p>
                      <a:pPr algn="ctr"/>
                      <a:r>
                        <a:rPr kumimoji="1" lang="en-US" altLang="ja-JP" sz="1200" dirty="0" smtClean="0"/>
                        <a:t>2003</a:t>
                      </a:r>
                      <a:r>
                        <a:rPr kumimoji="1" lang="ja-JP" altLang="en-US" sz="1200" dirty="0" smtClean="0"/>
                        <a:t>年版</a:t>
                      </a:r>
                      <a:endParaRPr kumimoji="1" lang="ja-JP" altLang="en-US" sz="1200" dirty="0"/>
                    </a:p>
                  </a:txBody>
                  <a:tcPr/>
                </a:tc>
                <a:tc>
                  <a:txBody>
                    <a:bodyPr/>
                    <a:lstStyle/>
                    <a:p>
                      <a:pPr algn="ctr"/>
                      <a:r>
                        <a:rPr kumimoji="1" lang="en-US" altLang="ja-JP" sz="1200" dirty="0" smtClean="0"/>
                        <a:t>2011</a:t>
                      </a:r>
                      <a:r>
                        <a:rPr kumimoji="1" lang="ja-JP" altLang="en-US" sz="1200" dirty="0" smtClean="0"/>
                        <a:t>年改正案</a:t>
                      </a:r>
                      <a:endParaRPr kumimoji="1" lang="ja-JP" altLang="en-US" sz="1200" dirty="0"/>
                    </a:p>
                  </a:txBody>
                  <a:tcPr/>
                </a:tc>
              </a:tr>
              <a:tr h="527390">
                <a:tc>
                  <a:txBody>
                    <a:bodyPr/>
                    <a:lstStyle/>
                    <a:p>
                      <a:r>
                        <a:rPr kumimoji="1" lang="ja-JP" altLang="en-US" sz="1200" dirty="0" smtClean="0"/>
                        <a:t>指令の趣旨</a:t>
                      </a:r>
                      <a:endParaRPr kumimoji="1" lang="ja-JP" altLang="en-US" sz="1200" dirty="0"/>
                    </a:p>
                  </a:txBody>
                  <a:tcPr/>
                </a:tc>
                <a:tc>
                  <a:txBody>
                    <a:bodyPr/>
                    <a:lstStyle/>
                    <a:p>
                      <a:pPr algn="l"/>
                      <a:r>
                        <a:rPr kumimoji="1" lang="ja-JP" altLang="en-US" sz="1200" dirty="0" smtClean="0"/>
                        <a:t>民間が公共機関の保有するデータの再利用を行うことができるようにする。</a:t>
                      </a:r>
                      <a:endParaRPr kumimoji="1" lang="ja-JP" altLang="en-US" sz="1200" dirty="0"/>
                    </a:p>
                  </a:txBody>
                  <a:tcPr/>
                </a:tc>
                <a:tc>
                  <a:txBody>
                    <a:bodyPr/>
                    <a:lstStyle/>
                    <a:p>
                      <a:pPr algn="l"/>
                      <a:r>
                        <a:rPr kumimoji="1" lang="en-US" altLang="ja-JP" sz="1200" dirty="0" smtClean="0"/>
                        <a:t>2003</a:t>
                      </a:r>
                      <a:r>
                        <a:rPr kumimoji="1" lang="ja-JP" altLang="en-US" sz="1200" dirty="0" smtClean="0"/>
                        <a:t>年の</a:t>
                      </a:r>
                      <a:r>
                        <a:rPr kumimoji="1" lang="en-US" altLang="ja-JP" sz="1200" dirty="0" smtClean="0"/>
                        <a:t>PSI</a:t>
                      </a:r>
                      <a:r>
                        <a:rPr kumimoji="1" lang="ja-JP" altLang="en-US" sz="1200" dirty="0" smtClean="0"/>
                        <a:t>指令を改正して、より広い範囲の情報を、より使いやすくすることを目指す。</a:t>
                      </a:r>
                      <a:endParaRPr kumimoji="1" lang="ja-JP" altLang="en-US" sz="1200" dirty="0"/>
                    </a:p>
                  </a:txBody>
                  <a:tcPr/>
                </a:tc>
              </a:tr>
              <a:tr h="1160257">
                <a:tc>
                  <a:txBody>
                    <a:bodyPr/>
                    <a:lstStyle/>
                    <a:p>
                      <a:r>
                        <a:rPr kumimoji="1" lang="ja-JP" altLang="en-US" sz="1200" dirty="0" smtClean="0"/>
                        <a:t>指令の範囲</a:t>
                      </a:r>
                      <a:endParaRPr kumimoji="1" lang="ja-JP" altLang="en-US" sz="1200" dirty="0"/>
                    </a:p>
                  </a:txBody>
                  <a:tcPr/>
                </a:tc>
                <a:tc>
                  <a:txBody>
                    <a:bodyPr/>
                    <a:lstStyle/>
                    <a:p>
                      <a:pPr algn="l"/>
                      <a:r>
                        <a:rPr kumimoji="1" lang="ja-JP" altLang="en-US" sz="1200" dirty="0" smtClean="0"/>
                        <a:t>公共機関の保有するデータ</a:t>
                      </a:r>
                      <a:endParaRPr kumimoji="1" lang="en-US" altLang="ja-JP" sz="1200" dirty="0" smtClean="0"/>
                    </a:p>
                    <a:p>
                      <a:pPr algn="l"/>
                      <a:r>
                        <a:rPr kumimoji="1" lang="ja-JP" altLang="en-US" sz="1200" dirty="0" smtClean="0"/>
                        <a:t>（次の情報を除外：国家安全保障・防衛・公共の安全に係る情報、統計的・商業的守秘義務、公共放送の料金支払情報、文化施設の保有する情報・文化施設のイベントに関する情報、第三者の著作物等）</a:t>
                      </a:r>
                      <a:endParaRPr kumimoji="1" lang="ja-JP" altLang="en-US" sz="1200" dirty="0"/>
                    </a:p>
                  </a:txBody>
                  <a:tcPr/>
                </a:tc>
                <a:tc>
                  <a:txBody>
                    <a:bodyPr/>
                    <a:lstStyle/>
                    <a:p>
                      <a:pPr algn="l"/>
                      <a:r>
                        <a:rPr kumimoji="1" lang="ja-JP" altLang="en-US" sz="1200" u="none" dirty="0" smtClean="0">
                          <a:solidFill>
                            <a:schemeClr val="tx1"/>
                          </a:solidFill>
                        </a:rPr>
                        <a:t>対象とする公共機関に</a:t>
                      </a:r>
                      <a:r>
                        <a:rPr kumimoji="1" lang="ja-JP" altLang="en-US" sz="1200" u="none" dirty="0" smtClean="0"/>
                        <a:t>文化施設（図書館、博物館、公文書保管所等）を追加する。</a:t>
                      </a:r>
                      <a:endParaRPr kumimoji="1" lang="ja-JP" altLang="en-US" sz="1200" u="none" dirty="0"/>
                    </a:p>
                  </a:txBody>
                  <a:tcPr/>
                </a:tc>
              </a:tr>
              <a:tr h="738346">
                <a:tc>
                  <a:txBody>
                    <a:bodyPr/>
                    <a:lstStyle/>
                    <a:p>
                      <a:r>
                        <a:rPr kumimoji="1" lang="ja-JP" altLang="en-US" sz="1200" dirty="0" smtClean="0"/>
                        <a:t>利用</a:t>
                      </a:r>
                      <a:endParaRPr kumimoji="1" lang="en-US" altLang="ja-JP" sz="1200" dirty="0" smtClean="0"/>
                    </a:p>
                    <a:p>
                      <a:r>
                        <a:rPr kumimoji="1" lang="ja-JP" altLang="en-US" sz="1200" dirty="0" smtClean="0"/>
                        <a:t>範囲</a:t>
                      </a:r>
                      <a:endParaRPr kumimoji="1" lang="ja-JP" altLang="en-US" sz="1200" dirty="0"/>
                    </a:p>
                  </a:txBody>
                  <a:tcPr/>
                </a:tc>
                <a:tc>
                  <a:txBody>
                    <a:bodyPr/>
                    <a:lstStyle/>
                    <a:p>
                      <a:pPr algn="l"/>
                      <a:r>
                        <a:rPr lang="ja-JP" altLang="en-US" sz="1200" dirty="0" smtClean="0">
                          <a:solidFill>
                            <a:schemeClr val="tx1"/>
                          </a:solidFill>
                        </a:rPr>
                        <a:t>公共機関の保有するデータ</a:t>
                      </a:r>
                      <a:r>
                        <a:rPr kumimoji="1" lang="ja-JP" altLang="en-US" sz="1200" dirty="0" smtClean="0">
                          <a:solidFill>
                            <a:schemeClr val="tx1"/>
                          </a:solidFill>
                        </a:rPr>
                        <a:t>の</a:t>
                      </a:r>
                      <a:r>
                        <a:rPr kumimoji="1" lang="ja-JP" altLang="en-US" sz="1200" dirty="0" smtClean="0"/>
                        <a:t>再利用については義務化しない。再利用の可否については加盟各国の判断に委ねる。</a:t>
                      </a:r>
                      <a:endParaRPr kumimoji="1" lang="ja-JP" altLang="en-US" sz="1200" dirty="0"/>
                    </a:p>
                  </a:txBody>
                  <a:tcPr/>
                </a:tc>
                <a:tc>
                  <a:txBody>
                    <a:bodyPr/>
                    <a:lstStyle/>
                    <a:p>
                      <a:pPr algn="l"/>
                      <a:r>
                        <a:rPr kumimoji="1" lang="ja-JP" altLang="en-US" sz="1200" b="0" u="none" dirty="0" smtClean="0">
                          <a:solidFill>
                            <a:schemeClr val="tx1"/>
                          </a:solidFill>
                        </a:rPr>
                        <a:t>利用目的（商用、非商用に関わらず）を問わず、全ての公共機関の保有するデータの再利用を可能とする。（</a:t>
                      </a:r>
                      <a:r>
                        <a:rPr kumimoji="1" lang="en-US" altLang="ja-JP" sz="1200" b="0" u="none" dirty="0" smtClean="0">
                          <a:solidFill>
                            <a:schemeClr val="tx1"/>
                          </a:solidFill>
                        </a:rPr>
                        <a:t>Article 3</a:t>
                      </a:r>
                      <a:r>
                        <a:rPr kumimoji="1" lang="ja-JP" altLang="en-US" sz="1200" b="0" u="none" dirty="0" smtClean="0">
                          <a:solidFill>
                            <a:schemeClr val="tx1"/>
                          </a:solidFill>
                        </a:rPr>
                        <a:t>）</a:t>
                      </a:r>
                      <a:endParaRPr kumimoji="1" lang="ja-JP" altLang="en-US" sz="1200" b="0" u="none" dirty="0">
                        <a:solidFill>
                          <a:schemeClr val="tx1"/>
                        </a:solidFill>
                      </a:endParaRPr>
                    </a:p>
                  </a:txBody>
                  <a:tcPr/>
                </a:tc>
              </a:tr>
              <a:tr h="929055">
                <a:tc>
                  <a:txBody>
                    <a:bodyPr/>
                    <a:lstStyle/>
                    <a:p>
                      <a:r>
                        <a:rPr lang="ja-JP" altLang="en-US" sz="1200" dirty="0" smtClean="0"/>
                        <a:t>フォーマット</a:t>
                      </a:r>
                      <a:endParaRPr lang="ja-JP" altLang="en-US" sz="1200" dirty="0"/>
                    </a:p>
                  </a:txBody>
                  <a:tcPr/>
                </a:tc>
                <a:tc>
                  <a:txBody>
                    <a:bodyPr/>
                    <a:lstStyle/>
                    <a:p>
                      <a:pPr algn="l"/>
                      <a:r>
                        <a:rPr kumimoji="1" lang="ja-JP" altLang="en-US" sz="1200" dirty="0" smtClean="0"/>
                        <a:t>二次利用促進のため、公共機関は出来る限り且つ適切な範囲で、特定のソフトウェアでの利用に依存しないように文書作成すること。</a:t>
                      </a:r>
                      <a:endParaRPr kumimoji="1" lang="ja-JP" alt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可能な限りメタデータを伴う機械可読フォーマットで公開（</a:t>
                      </a:r>
                      <a:r>
                        <a:rPr kumimoji="1" lang="en-US" altLang="ja-JP" sz="1200" b="0" u="none" dirty="0" smtClean="0">
                          <a:solidFill>
                            <a:schemeClr val="tx1"/>
                          </a:solidFill>
                        </a:rPr>
                        <a:t>Article 5</a:t>
                      </a:r>
                      <a:r>
                        <a:rPr kumimoji="1" lang="ja-JP" altLang="en-US" sz="1200" b="0" u="none" dirty="0" smtClean="0">
                          <a:solidFill>
                            <a:schemeClr val="tx1"/>
                          </a:solidFill>
                        </a:rPr>
                        <a:t>）</a:t>
                      </a:r>
                    </a:p>
                  </a:txBody>
                  <a:tcPr/>
                </a:tc>
              </a:tr>
              <a:tr h="895316">
                <a:tc>
                  <a:txBody>
                    <a:bodyPr/>
                    <a:lstStyle/>
                    <a:p>
                      <a:r>
                        <a:rPr lang="ja-JP" altLang="en-US" sz="1200" dirty="0" smtClean="0"/>
                        <a:t>価格</a:t>
                      </a:r>
                      <a:endParaRPr lang="ja-JP" altLang="en-US" sz="1200" dirty="0"/>
                    </a:p>
                  </a:txBody>
                  <a:tcPr/>
                </a:tc>
                <a:tc>
                  <a:txBody>
                    <a:bodyPr/>
                    <a:lstStyle/>
                    <a:p>
                      <a:pPr algn="l"/>
                      <a:r>
                        <a:rPr kumimoji="1" lang="ja-JP" altLang="en-US" sz="1200" dirty="0" smtClean="0"/>
                        <a:t>限界費用を超えない範囲での提供を奨励するべきである</a:t>
                      </a:r>
                      <a:r>
                        <a:rPr kumimoji="1" lang="ja-JP" altLang="en-US" sz="1200" dirty="0"/>
                        <a:t>。</a:t>
                      </a:r>
                      <a:endParaRPr kumimoji="1" lang="en-US" altLang="ja-JP" sz="1200" dirty="0" smtClean="0"/>
                    </a:p>
                  </a:txBody>
                  <a:tcPr/>
                </a:tc>
                <a:tc>
                  <a:txBody>
                    <a:bodyPr/>
                    <a:lstStyle/>
                    <a:p>
                      <a:pPr algn="l"/>
                      <a:r>
                        <a:rPr kumimoji="1" lang="ja-JP" altLang="en-US" sz="1200" b="0" u="none" dirty="0" smtClean="0">
                          <a:solidFill>
                            <a:schemeClr val="tx1"/>
                          </a:solidFill>
                        </a:rPr>
                        <a:t>限界費用での情報提供を上限と</a:t>
                      </a:r>
                      <a:r>
                        <a:rPr kumimoji="1" lang="ja-JP" altLang="en-US" sz="1200" u="none" dirty="0" smtClean="0"/>
                        <a:t>するべき。（</a:t>
                      </a:r>
                      <a:r>
                        <a:rPr kumimoji="1" lang="en-US" altLang="ja-JP" sz="1200" u="none" dirty="0" smtClean="0"/>
                        <a:t>Article 6-1</a:t>
                      </a:r>
                      <a:r>
                        <a:rPr kumimoji="1" lang="ja-JP" altLang="en-US" sz="1200" u="none" dirty="0" smtClean="0"/>
                        <a:t>）</a:t>
                      </a:r>
                      <a:endParaRPr kumimoji="1" lang="en-US" altLang="ja-JP" sz="1200" u="none" dirty="0" smtClean="0"/>
                    </a:p>
                    <a:p>
                      <a:pPr algn="l"/>
                      <a:r>
                        <a:rPr kumimoji="1" lang="ja-JP" altLang="en-US" sz="1200" u="none" dirty="0" smtClean="0"/>
                        <a:t>客観的かつ透明性があり証明可能な評価基準に従う場合、限界費用を超えて課金することも可能。（</a:t>
                      </a:r>
                      <a:r>
                        <a:rPr kumimoji="1" lang="en-US" altLang="ja-JP" sz="1200" u="none" dirty="0" smtClean="0"/>
                        <a:t>Article 6</a:t>
                      </a:r>
                      <a:r>
                        <a:rPr kumimoji="1" lang="en-US" altLang="ja-JP" sz="1200" u="none" baseline="0" dirty="0" smtClean="0"/>
                        <a:t>-2</a:t>
                      </a:r>
                      <a:r>
                        <a:rPr kumimoji="1" lang="ja-JP" altLang="en-US" sz="1200" u="none" baseline="0" dirty="0" smtClean="0"/>
                        <a:t>）</a:t>
                      </a:r>
                      <a:endParaRPr kumimoji="1" lang="ja-JP" altLang="en-US" sz="1200" u="none"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4EDC9B95-AE49-4A49-891D-2B3B495C6305}" type="slidenum">
              <a:rPr lang="ja-JP" altLang="en-US" smtClean="0"/>
              <a:pPr>
                <a:defRPr/>
              </a:pPr>
              <a:t>15</a:t>
            </a:fld>
            <a:endParaRPr lang="ja-JP" altLang="en-US" dirty="0"/>
          </a:p>
        </p:txBody>
      </p:sp>
      <p:sp>
        <p:nvSpPr>
          <p:cNvPr id="29698" name="タイトル 1"/>
          <p:cNvSpPr>
            <a:spLocks noGrp="1"/>
          </p:cNvSpPr>
          <p:nvPr>
            <p:ph type="title"/>
          </p:nvPr>
        </p:nvSpPr>
        <p:spPr>
          <a:xfrm>
            <a:off x="404813" y="165100"/>
            <a:ext cx="8229600" cy="777875"/>
          </a:xfrm>
        </p:spPr>
        <p:txBody>
          <a:bodyPr/>
          <a:lstStyle/>
          <a:p>
            <a:pPr eaLnBrk="1" hangingPunct="1"/>
            <a:r>
              <a:rPr lang="ja-JP" altLang="en-US" sz="2400" smtClean="0"/>
              <a:t>参考３．</a:t>
            </a:r>
            <a:r>
              <a:rPr lang="en-US" altLang="ja-JP" sz="2400" smtClean="0"/>
              <a:t>NZGOAL</a:t>
            </a:r>
            <a:endParaRPr lang="ja-JP" altLang="en-US" sz="2400" smtClean="0"/>
          </a:p>
        </p:txBody>
      </p:sp>
      <p:sp>
        <p:nvSpPr>
          <p:cNvPr id="29699"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sp>
        <p:nvSpPr>
          <p:cNvPr id="29700" name="コンテンツ プレースホルダー 1"/>
          <p:cNvSpPr txBox="1">
            <a:spLocks/>
          </p:cNvSpPr>
          <p:nvPr/>
        </p:nvSpPr>
        <p:spPr bwMode="auto">
          <a:xfrm>
            <a:off x="215900" y="995363"/>
            <a:ext cx="8928100" cy="968375"/>
          </a:xfrm>
          <a:prstGeom prst="rect">
            <a:avLst/>
          </a:prstGeom>
          <a:noFill/>
          <a:ln w="9525">
            <a:noFill/>
            <a:miter lim="800000"/>
            <a:headEnd/>
            <a:tailEnd/>
          </a:ln>
        </p:spPr>
        <p:txBody>
          <a:bodyPr/>
          <a:lstStyle/>
          <a:p>
            <a:pPr marL="273050" indent="-273050" eaLnBrk="0" hangingPunct="0">
              <a:spcBef>
                <a:spcPts val="600"/>
              </a:spcBef>
              <a:buClr>
                <a:schemeClr val="accent1"/>
              </a:buClr>
              <a:buSzPct val="76000"/>
              <a:buFont typeface="Wingdings 3" pitchFamily="18" charset="2"/>
              <a:buChar char=""/>
            </a:pPr>
            <a:r>
              <a:rPr lang="ja-JP" altLang="en-US" sz="1400">
                <a:latin typeface="Gill Sans MT" pitchFamily="34" charset="0"/>
              </a:rPr>
              <a:t>ニュージーランドでは、</a:t>
            </a:r>
            <a:r>
              <a:rPr lang="en-US" altLang="ja-JP" sz="1400">
                <a:latin typeface="Gill Sans MT" pitchFamily="34" charset="0"/>
              </a:rPr>
              <a:t>2010</a:t>
            </a:r>
            <a:r>
              <a:rPr lang="ja-JP" altLang="en-US" sz="1400">
                <a:latin typeface="Gill Sans MT" pitchFamily="34" charset="0"/>
              </a:rPr>
              <a:t>年</a:t>
            </a:r>
            <a:r>
              <a:rPr lang="en-US" altLang="ja-JP" sz="1400">
                <a:latin typeface="Gill Sans MT" pitchFamily="34" charset="0"/>
              </a:rPr>
              <a:t>7</a:t>
            </a:r>
            <a:r>
              <a:rPr lang="ja-JP" altLang="en-US" sz="1400">
                <a:latin typeface="Gill Sans MT" pitchFamily="34" charset="0"/>
              </a:rPr>
              <a:t>月</a:t>
            </a:r>
            <a:r>
              <a:rPr lang="en-US" altLang="ja-JP" sz="1400">
                <a:latin typeface="Gill Sans MT" pitchFamily="34" charset="0"/>
              </a:rPr>
              <a:t>5</a:t>
            </a:r>
            <a:r>
              <a:rPr lang="ja-JP" altLang="en-US" sz="1400">
                <a:latin typeface="Gill Sans MT" pitchFamily="34" charset="0"/>
              </a:rPr>
              <a:t>日に公共情報を提供するためのガイドとして、</a:t>
            </a:r>
            <a:r>
              <a:rPr lang="en-US" altLang="ja-JP" sz="1400">
                <a:latin typeface="Gill Sans MT" pitchFamily="34" charset="0"/>
              </a:rPr>
              <a:t>NZGOAL</a:t>
            </a:r>
            <a:r>
              <a:rPr lang="ja-JP" altLang="en-US" sz="1400">
                <a:latin typeface="Gill Sans MT" pitchFamily="34" charset="0"/>
              </a:rPr>
              <a:t>を閣議決定した。</a:t>
            </a:r>
          </a:p>
          <a:p>
            <a:pPr marL="273050" indent="-273050" eaLnBrk="0" hangingPunct="0">
              <a:spcBef>
                <a:spcPts val="600"/>
              </a:spcBef>
              <a:buClr>
                <a:schemeClr val="accent1"/>
              </a:buClr>
              <a:buSzPct val="76000"/>
              <a:buFont typeface="Wingdings 3" pitchFamily="18" charset="2"/>
              <a:buChar char=""/>
            </a:pPr>
            <a:r>
              <a:rPr lang="en-US" altLang="ja-JP" sz="1400">
                <a:latin typeface="Gill Sans MT" pitchFamily="34" charset="0"/>
              </a:rPr>
              <a:t>2010</a:t>
            </a:r>
            <a:r>
              <a:rPr lang="ja-JP" altLang="en-US" sz="1400">
                <a:latin typeface="Gill Sans MT" pitchFamily="34" charset="0"/>
              </a:rPr>
              <a:t>年</a:t>
            </a:r>
            <a:r>
              <a:rPr lang="en-US" altLang="ja-JP" sz="1400">
                <a:latin typeface="Gill Sans MT" pitchFamily="34" charset="0"/>
              </a:rPr>
              <a:t>8</a:t>
            </a:r>
            <a:r>
              <a:rPr lang="ja-JP" altLang="en-US" sz="1400">
                <a:latin typeface="Gill Sans MT" pitchFamily="34" charset="0"/>
              </a:rPr>
              <a:t>月</a:t>
            </a:r>
            <a:r>
              <a:rPr lang="en-US" altLang="ja-JP" sz="1400">
                <a:latin typeface="Gill Sans MT" pitchFamily="34" charset="0"/>
              </a:rPr>
              <a:t>6</a:t>
            </a:r>
            <a:r>
              <a:rPr lang="ja-JP" altLang="en-US" sz="1400">
                <a:latin typeface="Gill Sans MT" pitchFamily="34" charset="0"/>
              </a:rPr>
              <a:t>日に</a:t>
            </a:r>
            <a:r>
              <a:rPr lang="en-US" altLang="ja-JP" sz="1400">
                <a:latin typeface="Gill Sans MT" pitchFamily="34" charset="0"/>
              </a:rPr>
              <a:t>NZGOAL</a:t>
            </a:r>
            <a:r>
              <a:rPr lang="ja-JP" altLang="en-US" sz="1400">
                <a:latin typeface="Gill Sans MT" pitchFamily="34" charset="0"/>
              </a:rPr>
              <a:t>を</a:t>
            </a:r>
            <a:r>
              <a:rPr lang="en-US" altLang="ja-JP" sz="1400">
                <a:latin typeface="Gill Sans MT" pitchFamily="34" charset="0"/>
              </a:rPr>
              <a:t>State Services Commission (SSC)</a:t>
            </a:r>
            <a:r>
              <a:rPr lang="ja-JP" altLang="en-US" sz="1400">
                <a:latin typeface="Gill Sans MT" pitchFamily="34" charset="0"/>
              </a:rPr>
              <a:t>のウェブサイトで公表した。</a:t>
            </a:r>
          </a:p>
          <a:p>
            <a:pPr marL="273050" indent="-273050" eaLnBrk="0" hangingPunct="0">
              <a:spcBef>
                <a:spcPts val="600"/>
              </a:spcBef>
              <a:buClr>
                <a:schemeClr val="accent1"/>
              </a:buClr>
              <a:buSzPct val="76000"/>
              <a:buFont typeface="Wingdings 3" pitchFamily="18" charset="2"/>
              <a:buChar char=""/>
            </a:pPr>
            <a:endParaRPr lang="en-US" altLang="ja-JP" sz="1400">
              <a:latin typeface="Gill Sans MT" pitchFamily="34" charset="0"/>
            </a:endParaRPr>
          </a:p>
          <a:p>
            <a:pPr marL="547688" lvl="1" indent="-273050" eaLnBrk="0" hangingPunct="0">
              <a:spcBef>
                <a:spcPts val="500"/>
              </a:spcBef>
              <a:buClr>
                <a:schemeClr val="accent2"/>
              </a:buClr>
              <a:buSzPct val="76000"/>
              <a:buFont typeface="Wingdings 3" pitchFamily="18" charset="2"/>
              <a:buChar char=""/>
            </a:pPr>
            <a:r>
              <a:rPr lang="en-US" altLang="ja-JP" sz="1400">
                <a:latin typeface="Gill Sans MT" pitchFamily="34" charset="0"/>
              </a:rPr>
              <a:t>NZGOAL</a:t>
            </a:r>
            <a:r>
              <a:rPr lang="ja-JP" altLang="en-US" sz="1400">
                <a:latin typeface="Gill Sans MT" pitchFamily="34" charset="0"/>
              </a:rPr>
              <a:t>の閣議決定文書（</a:t>
            </a:r>
            <a:r>
              <a:rPr lang="en-US" altLang="ja-JP" sz="1400">
                <a:latin typeface="Gill Sans MT" pitchFamily="34" charset="0"/>
              </a:rPr>
              <a:t>CAB Min (10) 24/5A</a:t>
            </a:r>
            <a:r>
              <a:rPr lang="ja-JP" altLang="en-US" sz="1400">
                <a:latin typeface="Gill Sans MT" pitchFamily="34" charset="0"/>
              </a:rPr>
              <a:t>）</a:t>
            </a:r>
          </a:p>
          <a:p>
            <a:pPr marL="822325" lvl="2" indent="-228600" eaLnBrk="0" hangingPunct="0">
              <a:spcBef>
                <a:spcPts val="500"/>
              </a:spcBef>
              <a:buClr>
                <a:srgbClr val="BCBCBC"/>
              </a:buClr>
              <a:buSzPct val="76000"/>
              <a:buFont typeface="Wingdings 3" pitchFamily="18" charset="2"/>
              <a:buChar char=""/>
            </a:pPr>
            <a:r>
              <a:rPr lang="en-US" altLang="ja-JP" sz="1400">
                <a:latin typeface="Gill Sans MT" pitchFamily="34" charset="0"/>
              </a:rPr>
              <a:t>State Service agencies</a:t>
            </a:r>
            <a:r>
              <a:rPr lang="ja-JP" altLang="en-US" sz="1400">
                <a:latin typeface="Gill Sans MT" pitchFamily="34" charset="0"/>
              </a:rPr>
              <a:t>（</a:t>
            </a:r>
            <a:r>
              <a:rPr lang="en-US" altLang="ja-JP" sz="1400">
                <a:latin typeface="Gill Sans MT" pitchFamily="34" charset="0"/>
              </a:rPr>
              <a:t>SSC</a:t>
            </a:r>
            <a:r>
              <a:rPr lang="ja-JP" altLang="en-US" sz="1400">
                <a:latin typeface="Gill Sans MT" pitchFamily="34" charset="0"/>
              </a:rPr>
              <a:t>）が保有する著作物及び、著作権の無いデータについて、アクセス可能にするとともに、再利用のためのライセンスを提供する</a:t>
            </a:r>
          </a:p>
          <a:p>
            <a:pPr marL="822325" lvl="2" indent="-228600" eaLnBrk="0" hangingPunct="0">
              <a:spcBef>
                <a:spcPts val="500"/>
              </a:spcBef>
              <a:buClr>
                <a:srgbClr val="BCBCBC"/>
              </a:buClr>
              <a:buSzPct val="76000"/>
              <a:buFont typeface="Wingdings 3" pitchFamily="18" charset="2"/>
              <a:buChar char=""/>
            </a:pPr>
            <a:r>
              <a:rPr lang="en-US" altLang="ja-JP" sz="1400">
                <a:latin typeface="Gill Sans MT" pitchFamily="34" charset="0"/>
              </a:rPr>
              <a:t>NZGOAL</a:t>
            </a:r>
            <a:r>
              <a:rPr lang="ja-JP" altLang="en-US" sz="1400">
                <a:latin typeface="Gill Sans MT" pitchFamily="34" charset="0"/>
              </a:rPr>
              <a:t>の公表後のステップとして、以下を検討。</a:t>
            </a:r>
          </a:p>
          <a:p>
            <a:pPr marL="822325" lvl="2" indent="-228600" eaLnBrk="0" hangingPunct="0">
              <a:spcBef>
                <a:spcPts val="500"/>
              </a:spcBef>
              <a:buClr>
                <a:srgbClr val="BCBCBC"/>
              </a:buClr>
              <a:buSzPct val="76000"/>
              <a:buFont typeface="Wingdings 3" pitchFamily="18" charset="2"/>
              <a:buChar char=""/>
            </a:pPr>
            <a:r>
              <a:rPr lang="en-US" altLang="ja-JP" sz="1400">
                <a:latin typeface="Gill Sans MT" pitchFamily="34" charset="0"/>
              </a:rPr>
              <a:t>SSC</a:t>
            </a:r>
            <a:r>
              <a:rPr lang="ja-JP" altLang="en-US" sz="1400">
                <a:latin typeface="Gill Sans MT" pitchFamily="34" charset="0"/>
              </a:rPr>
              <a:t>は</a:t>
            </a:r>
            <a:r>
              <a:rPr lang="en-US" altLang="ja-JP" sz="1400">
                <a:latin typeface="Gill Sans MT" pitchFamily="34" charset="0"/>
              </a:rPr>
              <a:t>NZGOAL</a:t>
            </a:r>
            <a:r>
              <a:rPr lang="ja-JP" altLang="en-US" sz="1400">
                <a:latin typeface="Gill Sans MT" pitchFamily="34" charset="0"/>
              </a:rPr>
              <a:t>リリースの</a:t>
            </a:r>
            <a:r>
              <a:rPr lang="en-US" altLang="ja-JP" sz="1400">
                <a:latin typeface="Gill Sans MT" pitchFamily="34" charset="0"/>
              </a:rPr>
              <a:t>12</a:t>
            </a:r>
            <a:r>
              <a:rPr lang="ja-JP" altLang="en-US" sz="1400">
                <a:latin typeface="Gill Sans MT" pitchFamily="34" charset="0"/>
              </a:rPr>
              <a:t>ヶ月後に、政府機関に</a:t>
            </a:r>
            <a:r>
              <a:rPr lang="en-US" altLang="ja-JP" sz="1400">
                <a:latin typeface="Gill Sans MT" pitchFamily="34" charset="0"/>
              </a:rPr>
              <a:t>NZGOAL</a:t>
            </a:r>
            <a:r>
              <a:rPr lang="ja-JP" altLang="en-US" sz="1400">
                <a:latin typeface="Gill Sans MT" pitchFamily="34" charset="0"/>
              </a:rPr>
              <a:t>採用状況を報告すること</a:t>
            </a:r>
          </a:p>
          <a:p>
            <a:pPr marL="547688" lvl="1" indent="-273050" eaLnBrk="0" hangingPunct="0">
              <a:spcBef>
                <a:spcPts val="500"/>
              </a:spcBef>
              <a:buClr>
                <a:schemeClr val="accent2"/>
              </a:buClr>
              <a:buSzPct val="76000"/>
              <a:buFont typeface="Wingdings 3" pitchFamily="18" charset="2"/>
              <a:buChar char=""/>
            </a:pPr>
            <a:endParaRPr lang="ja-JP" altLang="en-US" sz="1400">
              <a:latin typeface="Gill Sans MT" pitchFamily="34" charset="0"/>
            </a:endParaRPr>
          </a:p>
          <a:p>
            <a:pPr marL="547688" lvl="1" indent="-273050" eaLnBrk="0" hangingPunct="0">
              <a:spcBef>
                <a:spcPts val="500"/>
              </a:spcBef>
              <a:buClr>
                <a:schemeClr val="accent2"/>
              </a:buClr>
              <a:buSzPct val="76000"/>
              <a:buFont typeface="Wingdings 3" pitchFamily="18" charset="2"/>
              <a:buChar char=""/>
            </a:pPr>
            <a:r>
              <a:rPr lang="en-US" altLang="ja-JP" sz="1400">
                <a:latin typeface="Gill Sans MT" pitchFamily="34" charset="0"/>
              </a:rPr>
              <a:t>NZGOAL (the New Zealand Governments Open Access and Licensing Framework)</a:t>
            </a:r>
          </a:p>
          <a:p>
            <a:pPr marL="822325" lvl="2" indent="-228600" eaLnBrk="0" hangingPunct="0">
              <a:spcBef>
                <a:spcPts val="500"/>
              </a:spcBef>
              <a:buClr>
                <a:srgbClr val="BCBCBC"/>
              </a:buClr>
              <a:buSzPct val="76000"/>
              <a:buFont typeface="Wingdings 3" pitchFamily="18" charset="2"/>
              <a:buChar char=""/>
            </a:pPr>
            <a:r>
              <a:rPr lang="ja-JP" altLang="en-US" sz="1400">
                <a:latin typeface="Gill Sans MT" pitchFamily="34" charset="0"/>
              </a:rPr>
              <a:t>政府は地理空間情報、委託研究報告書等の著作権のある情報と、法律上著作権が存在しないとされている情報を保有している。</a:t>
            </a:r>
          </a:p>
          <a:p>
            <a:pPr marL="822325" lvl="2" indent="-228600" eaLnBrk="0" hangingPunct="0">
              <a:spcBef>
                <a:spcPts val="500"/>
              </a:spcBef>
              <a:buClr>
                <a:srgbClr val="BCBCBC"/>
              </a:buClr>
              <a:buSzPct val="76000"/>
              <a:buFont typeface="Wingdings 3" pitchFamily="18" charset="2"/>
              <a:buChar char=""/>
            </a:pPr>
            <a:r>
              <a:rPr lang="ja-JP" altLang="en-US" sz="1400">
                <a:latin typeface="Gill Sans MT" pitchFamily="34" charset="0"/>
              </a:rPr>
              <a:t>政府の保有している情報（著作権の有無にかかわらず）は、重要な創造的、かつ経済的な可能性を秘めていると認識。</a:t>
            </a:r>
          </a:p>
          <a:p>
            <a:pPr marL="822325" lvl="2" indent="-228600" eaLnBrk="0" hangingPunct="0">
              <a:spcBef>
                <a:spcPts val="500"/>
              </a:spcBef>
              <a:buClr>
                <a:srgbClr val="BCBCBC"/>
              </a:buClr>
              <a:buSzPct val="76000"/>
              <a:buFont typeface="Wingdings 3" pitchFamily="18" charset="2"/>
              <a:buChar char=""/>
            </a:pPr>
            <a:r>
              <a:rPr lang="ja-JP" altLang="en-US" sz="1400">
                <a:latin typeface="Gill Sans MT" pitchFamily="34" charset="0"/>
              </a:rPr>
              <a:t>政府はこの可能性を実現させるために、</a:t>
            </a:r>
            <a:r>
              <a:rPr lang="en-US" altLang="ja-JP" sz="1400">
                <a:latin typeface="Gill Sans MT" pitchFamily="34" charset="0"/>
              </a:rPr>
              <a:t>NZGOAL</a:t>
            </a:r>
            <a:r>
              <a:rPr lang="ja-JP" altLang="en-US" sz="1400">
                <a:latin typeface="Gill Sans MT" pitchFamily="34" charset="0"/>
              </a:rPr>
              <a:t>を発表し、</a:t>
            </a:r>
            <a:r>
              <a:rPr lang="en-US" altLang="ja-JP" sz="1400">
                <a:latin typeface="Gill Sans MT" pitchFamily="34" charset="0"/>
              </a:rPr>
              <a:t>SSC</a:t>
            </a:r>
            <a:r>
              <a:rPr lang="ja-JP" altLang="en-US" sz="1400">
                <a:latin typeface="Gill Sans MT" pitchFamily="34" charset="0"/>
              </a:rPr>
              <a:t>のデータバンクにおいて情報の公開を実施する。</a:t>
            </a:r>
          </a:p>
          <a:p>
            <a:pPr marL="822325" lvl="2" indent="-228600" eaLnBrk="0" hangingPunct="0">
              <a:spcBef>
                <a:spcPts val="500"/>
              </a:spcBef>
              <a:buClr>
                <a:srgbClr val="BCBCBC"/>
              </a:buClr>
              <a:buSzPct val="76000"/>
              <a:buFont typeface="Wingdings 3" pitchFamily="18" charset="2"/>
              <a:buChar char=""/>
            </a:pPr>
            <a:r>
              <a:rPr lang="ja-JP" altLang="en-US" sz="1400">
                <a:latin typeface="Gill Sans MT" pitchFamily="34" charset="0"/>
              </a:rPr>
              <a:t>ライセンスについては以下の２つを利用する。</a:t>
            </a:r>
          </a:p>
          <a:p>
            <a:pPr marL="1096963" lvl="3" indent="-228600" eaLnBrk="0" hangingPunct="0">
              <a:spcBef>
                <a:spcPts val="400"/>
              </a:spcBef>
              <a:buClr>
                <a:srgbClr val="8BA2B4"/>
              </a:buClr>
              <a:buSzPct val="70000"/>
              <a:buFont typeface="Wingdings" pitchFamily="2" charset="2"/>
              <a:buChar char=""/>
            </a:pPr>
            <a:r>
              <a:rPr lang="ja-JP" altLang="en-US" sz="1600">
                <a:latin typeface="Gill Sans MT" pitchFamily="34" charset="0"/>
              </a:rPr>
              <a:t>著作権のある情報については、クリエイティブ・コモンズ・ライセンスを利用する</a:t>
            </a:r>
          </a:p>
          <a:p>
            <a:pPr marL="1096963" lvl="3" indent="-228600" eaLnBrk="0" hangingPunct="0">
              <a:spcBef>
                <a:spcPts val="400"/>
              </a:spcBef>
              <a:buClr>
                <a:srgbClr val="8BA2B4"/>
              </a:buClr>
              <a:buSzPct val="70000"/>
              <a:buFont typeface="Wingdings" pitchFamily="2" charset="2"/>
              <a:buChar char=""/>
            </a:pPr>
            <a:r>
              <a:rPr lang="ja-JP" altLang="en-US" sz="1600">
                <a:latin typeface="Gill Sans MT" pitchFamily="34" charset="0"/>
              </a:rPr>
              <a:t>著作権の無い情報については、「権利無し」の表示</a:t>
            </a:r>
          </a:p>
        </p:txBody>
      </p:sp>
      <p:sp>
        <p:nvSpPr>
          <p:cNvPr id="29701" name="テキスト ボックス 10"/>
          <p:cNvSpPr txBox="1">
            <a:spLocks noChangeArrowheads="1"/>
          </p:cNvSpPr>
          <p:nvPr/>
        </p:nvSpPr>
        <p:spPr bwMode="auto">
          <a:xfrm>
            <a:off x="6565900" y="6265863"/>
            <a:ext cx="2351088" cy="230187"/>
          </a:xfrm>
          <a:prstGeom prst="rect">
            <a:avLst/>
          </a:prstGeom>
          <a:noFill/>
          <a:ln w="9525">
            <a:noFill/>
            <a:miter lim="800000"/>
            <a:headEnd/>
            <a:tailEnd/>
          </a:ln>
        </p:spPr>
        <p:txBody>
          <a:bodyPr wrap="none">
            <a:spAutoFit/>
          </a:bodyPr>
          <a:lstStyle/>
          <a:p>
            <a:r>
              <a:rPr lang="en-US" altLang="ja-JP" sz="900"/>
              <a:t>【</a:t>
            </a:r>
            <a:r>
              <a:rPr lang="ja-JP" altLang="en-US" sz="900"/>
              <a:t>出典</a:t>
            </a:r>
            <a:r>
              <a:rPr lang="en-US" altLang="ja-JP" sz="900"/>
              <a:t>】NZGOAL</a:t>
            </a:r>
            <a:r>
              <a:rPr lang="ja-JP" altLang="en-US" sz="900"/>
              <a:t>ウェブサイトより事務局作成</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4F315635-863F-45D4-B2FB-932A15736946}" type="slidenum">
              <a:rPr lang="ja-JP" altLang="en-US" smtClean="0"/>
              <a:pPr>
                <a:defRPr/>
              </a:pPr>
              <a:t>16</a:t>
            </a:fld>
            <a:endParaRPr lang="ja-JP" altLang="en-US" dirty="0"/>
          </a:p>
        </p:txBody>
      </p:sp>
      <p:sp>
        <p:nvSpPr>
          <p:cNvPr id="30722" name="タイトル 1"/>
          <p:cNvSpPr>
            <a:spLocks noGrp="1"/>
          </p:cNvSpPr>
          <p:nvPr>
            <p:ph type="title"/>
          </p:nvPr>
        </p:nvSpPr>
        <p:spPr>
          <a:xfrm>
            <a:off x="404813" y="165100"/>
            <a:ext cx="8229600" cy="777875"/>
          </a:xfrm>
        </p:spPr>
        <p:txBody>
          <a:bodyPr/>
          <a:lstStyle/>
          <a:p>
            <a:pPr eaLnBrk="1" hangingPunct="1"/>
            <a:r>
              <a:rPr lang="ja-JP" altLang="en-US" sz="2400" smtClean="0"/>
              <a:t>参考４．</a:t>
            </a:r>
            <a:r>
              <a:rPr lang="en-US" altLang="ja-JP" sz="2400" smtClean="0"/>
              <a:t>AusGOAL</a:t>
            </a:r>
            <a:endParaRPr lang="ja-JP" altLang="en-US" sz="2400" smtClean="0"/>
          </a:p>
        </p:txBody>
      </p:sp>
      <p:sp>
        <p:nvSpPr>
          <p:cNvPr id="30723"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sp>
        <p:nvSpPr>
          <p:cNvPr id="30724" name="コンテンツ プレースホルダー 1"/>
          <p:cNvSpPr txBox="1">
            <a:spLocks/>
          </p:cNvSpPr>
          <p:nvPr/>
        </p:nvSpPr>
        <p:spPr bwMode="auto">
          <a:xfrm>
            <a:off x="215900" y="995363"/>
            <a:ext cx="8928100" cy="968375"/>
          </a:xfrm>
          <a:prstGeom prst="rect">
            <a:avLst/>
          </a:prstGeom>
          <a:noFill/>
          <a:ln w="9525">
            <a:noFill/>
            <a:miter lim="800000"/>
            <a:headEnd/>
            <a:tailEnd/>
          </a:ln>
        </p:spPr>
        <p:txBody>
          <a:bodyPr/>
          <a:lstStyle/>
          <a:p>
            <a:pPr marL="273050" indent="-273050" eaLnBrk="0" hangingPunct="0">
              <a:spcBef>
                <a:spcPts val="600"/>
              </a:spcBef>
              <a:buClr>
                <a:schemeClr val="accent1"/>
              </a:buClr>
              <a:buSzPct val="76000"/>
              <a:buFont typeface="Wingdings 3" pitchFamily="18" charset="2"/>
              <a:buChar char=""/>
            </a:pPr>
            <a:r>
              <a:rPr lang="ja-JP" altLang="en-US" sz="1400">
                <a:latin typeface="Gill Sans MT" pitchFamily="34" charset="0"/>
              </a:rPr>
              <a:t>オーストラリアでは、</a:t>
            </a:r>
            <a:r>
              <a:rPr lang="en-US" altLang="ja-JP" sz="1400">
                <a:latin typeface="Gill Sans MT" pitchFamily="34" charset="0"/>
              </a:rPr>
              <a:t>2010</a:t>
            </a:r>
            <a:r>
              <a:rPr lang="ja-JP" altLang="en-US" sz="1400">
                <a:latin typeface="Gill Sans MT" pitchFamily="34" charset="0"/>
              </a:rPr>
              <a:t>年</a:t>
            </a:r>
            <a:r>
              <a:rPr lang="en-US" altLang="ja-JP" sz="1400">
                <a:latin typeface="Gill Sans MT" pitchFamily="34" charset="0"/>
              </a:rPr>
              <a:t>7</a:t>
            </a:r>
            <a:r>
              <a:rPr lang="ja-JP" altLang="en-US" sz="1400">
                <a:latin typeface="Gill Sans MT" pitchFamily="34" charset="0"/>
              </a:rPr>
              <a:t>月に「</a:t>
            </a:r>
            <a:r>
              <a:rPr lang="en-US" altLang="ja-JP" sz="1400">
                <a:latin typeface="Gill Sans MT" pitchFamily="34" charset="0"/>
              </a:rPr>
              <a:t>Declaration of Open Government</a:t>
            </a:r>
            <a:r>
              <a:rPr lang="ja-JP" altLang="en-US" sz="1400">
                <a:latin typeface="Gill Sans MT" pitchFamily="34" charset="0"/>
              </a:rPr>
              <a:t>」が発表された。</a:t>
            </a:r>
          </a:p>
          <a:p>
            <a:pPr marL="273050" indent="-273050" eaLnBrk="0" hangingPunct="0">
              <a:spcBef>
                <a:spcPts val="600"/>
              </a:spcBef>
              <a:buClr>
                <a:schemeClr val="accent1"/>
              </a:buClr>
              <a:buSzPct val="76000"/>
              <a:buFont typeface="Wingdings 3" pitchFamily="18" charset="2"/>
              <a:buChar char=""/>
            </a:pPr>
            <a:r>
              <a:rPr lang="en-US" altLang="ja-JP" sz="1400">
                <a:latin typeface="Gill Sans MT" pitchFamily="34" charset="0"/>
              </a:rPr>
              <a:t>2011</a:t>
            </a:r>
            <a:r>
              <a:rPr lang="ja-JP" altLang="en-US" sz="1400">
                <a:latin typeface="Gill Sans MT" pitchFamily="34" charset="0"/>
              </a:rPr>
              <a:t>年に、</a:t>
            </a:r>
            <a:r>
              <a:rPr lang="en-US" altLang="ja-JP" sz="1400">
                <a:latin typeface="Gill Sans MT" pitchFamily="34" charset="0"/>
              </a:rPr>
              <a:t>Australian Information Commissioners</a:t>
            </a:r>
            <a:r>
              <a:rPr lang="ja-JP" altLang="en-US" sz="1400">
                <a:latin typeface="Gill Sans MT" pitchFamily="34" charset="0"/>
              </a:rPr>
              <a:t>が「</a:t>
            </a:r>
            <a:r>
              <a:rPr lang="en-US" altLang="ja-JP" sz="1400">
                <a:latin typeface="Gill Sans MT" pitchFamily="34" charset="0"/>
              </a:rPr>
              <a:t>Open Access Principles</a:t>
            </a:r>
            <a:r>
              <a:rPr lang="ja-JP" altLang="en-US" sz="1400">
                <a:latin typeface="Gill Sans MT" pitchFamily="34" charset="0"/>
              </a:rPr>
              <a:t>」を公表した。</a:t>
            </a:r>
          </a:p>
          <a:p>
            <a:pPr marL="273050" indent="-273050" eaLnBrk="0" hangingPunct="0">
              <a:spcBef>
                <a:spcPts val="600"/>
              </a:spcBef>
              <a:buClr>
                <a:schemeClr val="accent1"/>
              </a:buClr>
              <a:buSzPct val="76000"/>
              <a:buFont typeface="Wingdings 3" pitchFamily="18" charset="2"/>
              <a:buChar char=""/>
            </a:pPr>
            <a:r>
              <a:rPr lang="ja-JP" altLang="en-US" sz="1400">
                <a:latin typeface="Gill Sans MT" pitchFamily="34" charset="0"/>
              </a:rPr>
              <a:t>これらを受けて、公共機関に対し、情報の公開を促す手続きを定めた、</a:t>
            </a:r>
            <a:r>
              <a:rPr lang="en-US" altLang="ja-JP" sz="1400">
                <a:latin typeface="Gill Sans MT" pitchFamily="34" charset="0"/>
              </a:rPr>
              <a:t>AusGOAL (the Australian Governments Open Access and Licensing Framework)</a:t>
            </a:r>
            <a:r>
              <a:rPr lang="ja-JP" altLang="en-US" sz="1400">
                <a:latin typeface="Gill Sans MT" pitchFamily="34" charset="0"/>
              </a:rPr>
              <a:t>が策定された。</a:t>
            </a:r>
          </a:p>
          <a:p>
            <a:pPr marL="273050" indent="-273050" eaLnBrk="0" hangingPunct="0">
              <a:spcBef>
                <a:spcPts val="600"/>
              </a:spcBef>
              <a:buClr>
                <a:schemeClr val="accent1"/>
              </a:buClr>
              <a:buSzPct val="76000"/>
              <a:buFont typeface="Wingdings 3" pitchFamily="18" charset="2"/>
              <a:buChar char=""/>
            </a:pPr>
            <a:endParaRPr lang="en-US" altLang="ja-JP" sz="1400">
              <a:latin typeface="Gill Sans MT" pitchFamily="34" charset="0"/>
            </a:endParaRPr>
          </a:p>
          <a:p>
            <a:pPr marL="547688" lvl="1" indent="-273050" eaLnBrk="0" hangingPunct="0">
              <a:spcBef>
                <a:spcPts val="500"/>
              </a:spcBef>
              <a:buClr>
                <a:schemeClr val="accent2"/>
              </a:buClr>
              <a:buSzPct val="76000"/>
              <a:buFont typeface="Wingdings 3" pitchFamily="18" charset="2"/>
              <a:buChar char=""/>
            </a:pPr>
            <a:r>
              <a:rPr lang="en-US" altLang="ja-JP" sz="1400">
                <a:latin typeface="Gill Sans MT" pitchFamily="34" charset="0"/>
              </a:rPr>
              <a:t>Declaration of Open Government</a:t>
            </a:r>
          </a:p>
          <a:p>
            <a:pPr marL="822325" lvl="2" indent="-228600" eaLnBrk="0" hangingPunct="0">
              <a:spcBef>
                <a:spcPts val="500"/>
              </a:spcBef>
              <a:buClr>
                <a:srgbClr val="BCBCBC"/>
              </a:buClr>
              <a:buSzPct val="76000"/>
              <a:buFont typeface="Wingdings 3" pitchFamily="18" charset="2"/>
              <a:buChar char=""/>
            </a:pPr>
            <a:r>
              <a:rPr lang="ja-JP" altLang="en-US" sz="1400">
                <a:latin typeface="Gill Sans MT" pitchFamily="34" charset="0"/>
              </a:rPr>
              <a:t>ライセンスとして、</a:t>
            </a:r>
            <a:r>
              <a:rPr lang="en-US" altLang="ja-JP" sz="1400">
                <a:latin typeface="Gill Sans MT" pitchFamily="34" charset="0"/>
              </a:rPr>
              <a:t>CC-BY 3.0</a:t>
            </a:r>
            <a:r>
              <a:rPr lang="ja-JP" altLang="en-US" sz="1400">
                <a:latin typeface="Gill Sans MT" pitchFamily="34" charset="0"/>
              </a:rPr>
              <a:t>を利用することを宣言。</a:t>
            </a:r>
          </a:p>
          <a:p>
            <a:pPr marL="547688" lvl="1" indent="-273050" eaLnBrk="0" hangingPunct="0">
              <a:spcBef>
                <a:spcPts val="500"/>
              </a:spcBef>
              <a:buClr>
                <a:schemeClr val="accent2"/>
              </a:buClr>
              <a:buSzPct val="76000"/>
              <a:buFont typeface="Wingdings 3" pitchFamily="18" charset="2"/>
              <a:buChar char=""/>
            </a:pPr>
            <a:endParaRPr lang="en-US" altLang="ja-JP" sz="1400">
              <a:latin typeface="Gill Sans MT" pitchFamily="34" charset="0"/>
            </a:endParaRPr>
          </a:p>
          <a:p>
            <a:pPr marL="547688" lvl="1" indent="-273050" eaLnBrk="0" hangingPunct="0">
              <a:spcBef>
                <a:spcPts val="500"/>
              </a:spcBef>
              <a:buClr>
                <a:schemeClr val="accent2"/>
              </a:buClr>
              <a:buSzPct val="76000"/>
              <a:buFont typeface="Wingdings 3" pitchFamily="18" charset="2"/>
              <a:buChar char=""/>
            </a:pPr>
            <a:r>
              <a:rPr lang="en-US" altLang="ja-JP" sz="1400">
                <a:latin typeface="Gill Sans MT" pitchFamily="34" charset="0"/>
              </a:rPr>
              <a:t>Australian Information Commissioners Open Access Principles</a:t>
            </a:r>
          </a:p>
          <a:p>
            <a:pPr marL="822325" lvl="2" indent="-228600" eaLnBrk="0" hangingPunct="0">
              <a:spcBef>
                <a:spcPts val="500"/>
              </a:spcBef>
              <a:buClr>
                <a:srgbClr val="BCBCBC"/>
              </a:buClr>
              <a:buSzPct val="76000"/>
              <a:buFont typeface="Wingdings 3" pitchFamily="18" charset="2"/>
              <a:buChar char=""/>
            </a:pPr>
            <a:r>
              <a:rPr lang="ja-JP" altLang="en-US" sz="1400">
                <a:latin typeface="Gill Sans MT" pitchFamily="34" charset="0"/>
              </a:rPr>
              <a:t>政府の情報管理のコアビジョンとして、</a:t>
            </a:r>
            <a:r>
              <a:rPr lang="en-US" altLang="ja-JP" sz="1400">
                <a:latin typeface="Gill Sans MT" pitchFamily="34" charset="0"/>
              </a:rPr>
              <a:t>8</a:t>
            </a:r>
            <a:r>
              <a:rPr lang="ja-JP" altLang="en-US" sz="1400">
                <a:latin typeface="Gill Sans MT" pitchFamily="34" charset="0"/>
              </a:rPr>
              <a:t>つの原則を掲げる</a:t>
            </a:r>
          </a:p>
          <a:p>
            <a:pPr marL="822325" lvl="2" indent="-228600" eaLnBrk="0" hangingPunct="0">
              <a:spcBef>
                <a:spcPts val="500"/>
              </a:spcBef>
              <a:buClr>
                <a:srgbClr val="BCBCBC"/>
              </a:buClr>
              <a:buSzPct val="76000"/>
              <a:buFont typeface="Wingdings 3" pitchFamily="18" charset="2"/>
              <a:buChar char=""/>
            </a:pPr>
            <a:r>
              <a:rPr lang="ja-JP" altLang="en-US" sz="1400">
                <a:latin typeface="Gill Sans MT" pitchFamily="34" charset="0"/>
              </a:rPr>
              <a:t>①情報へのオープンアクセス、②</a:t>
            </a:r>
            <a:r>
              <a:rPr lang="en-US" altLang="ja-JP" sz="1400">
                <a:latin typeface="Gill Sans MT" pitchFamily="34" charset="0"/>
              </a:rPr>
              <a:t>Engaging the community</a:t>
            </a:r>
            <a:r>
              <a:rPr lang="ja-JP" altLang="en-US" sz="1400">
                <a:latin typeface="Gill Sans MT" pitchFamily="34" charset="0"/>
              </a:rPr>
              <a:t>、③効果的な情報ガバナンス、 ④確固たる情報資産の管理、⑤発見可能で利用可能な情報、⑥再利用の権利をクリアにする、⑦アクセスのための合理的な費用、⑧透明な意思決定と苦情処理</a:t>
            </a:r>
          </a:p>
          <a:p>
            <a:pPr marL="547688" lvl="1" indent="-273050" eaLnBrk="0" hangingPunct="0">
              <a:spcBef>
                <a:spcPts val="500"/>
              </a:spcBef>
              <a:buClr>
                <a:schemeClr val="accent2"/>
              </a:buClr>
              <a:buSzPct val="76000"/>
              <a:buFont typeface="Wingdings 3" pitchFamily="18" charset="2"/>
              <a:buChar char=""/>
            </a:pPr>
            <a:endParaRPr lang="ja-JP" altLang="en-US" sz="1400">
              <a:latin typeface="Gill Sans MT" pitchFamily="34" charset="0"/>
            </a:endParaRPr>
          </a:p>
          <a:p>
            <a:pPr marL="547688" lvl="1" indent="-273050" eaLnBrk="0" hangingPunct="0">
              <a:spcBef>
                <a:spcPts val="500"/>
              </a:spcBef>
              <a:buClr>
                <a:schemeClr val="accent2"/>
              </a:buClr>
              <a:buSzPct val="76000"/>
              <a:buFont typeface="Wingdings 3" pitchFamily="18" charset="2"/>
              <a:buChar char=""/>
            </a:pPr>
            <a:r>
              <a:rPr lang="en-US" altLang="ja-JP" sz="1400">
                <a:latin typeface="Gill Sans MT" pitchFamily="34" charset="0"/>
              </a:rPr>
              <a:t>AusGOAL (the Australian Governments Open Access and Licensing Framework)</a:t>
            </a:r>
          </a:p>
          <a:p>
            <a:pPr marL="822325" lvl="2" indent="-228600" eaLnBrk="0" hangingPunct="0">
              <a:spcBef>
                <a:spcPts val="500"/>
              </a:spcBef>
              <a:buClr>
                <a:srgbClr val="BCBCBC"/>
              </a:buClr>
              <a:buSzPct val="76000"/>
              <a:buFont typeface="Wingdings 3" pitchFamily="18" charset="2"/>
              <a:buChar char=""/>
            </a:pPr>
            <a:r>
              <a:rPr lang="ja-JP" altLang="en-US" sz="1400">
                <a:latin typeface="Gill Sans MT" pitchFamily="34" charset="0"/>
              </a:rPr>
              <a:t>公共機関に対して、彼らが保有する情報の公開を容易にするためのサポートを実施</a:t>
            </a:r>
          </a:p>
          <a:p>
            <a:pPr marL="822325" lvl="2" indent="-228600" eaLnBrk="0" hangingPunct="0">
              <a:spcBef>
                <a:spcPts val="500"/>
              </a:spcBef>
              <a:buClr>
                <a:srgbClr val="BCBCBC"/>
              </a:buClr>
              <a:buSzPct val="76000"/>
              <a:buFont typeface="Wingdings 3" pitchFamily="18" charset="2"/>
              <a:buChar char=""/>
            </a:pPr>
            <a:r>
              <a:rPr lang="ja-JP" altLang="en-US" sz="1400">
                <a:latin typeface="Gill Sans MT" pitchFamily="34" charset="0"/>
              </a:rPr>
              <a:t>保有する情報に含まれる個人情報、秘密情報、第三者の著作権等による問題が起きないようにサポート</a:t>
            </a:r>
          </a:p>
          <a:p>
            <a:pPr marL="822325" lvl="2" indent="-228600" eaLnBrk="0" hangingPunct="0">
              <a:spcBef>
                <a:spcPts val="500"/>
              </a:spcBef>
              <a:buClr>
                <a:srgbClr val="BCBCBC"/>
              </a:buClr>
              <a:buSzPct val="76000"/>
              <a:buFont typeface="Wingdings 3" pitchFamily="18" charset="2"/>
              <a:buChar char=""/>
            </a:pPr>
            <a:r>
              <a:rPr lang="ja-JP" altLang="en-US" sz="1400">
                <a:latin typeface="Gill Sans MT" pitchFamily="34" charset="0"/>
              </a:rPr>
              <a:t>ライセンスを標準化することによって効率を高める</a:t>
            </a:r>
          </a:p>
          <a:p>
            <a:pPr marL="822325" lvl="2" indent="-228600" eaLnBrk="0" hangingPunct="0">
              <a:spcBef>
                <a:spcPts val="500"/>
              </a:spcBef>
              <a:buClr>
                <a:srgbClr val="BCBCBC"/>
              </a:buClr>
              <a:buSzPct val="76000"/>
              <a:buFont typeface="Wingdings 3" pitchFamily="18" charset="2"/>
              <a:buChar char=""/>
            </a:pPr>
            <a:r>
              <a:rPr lang="ja-JP" altLang="en-US" sz="1400">
                <a:latin typeface="Gill Sans MT" pitchFamily="34" charset="0"/>
              </a:rPr>
              <a:t>政府内での情報・データ移送に際して、専門家の介在を減らす等を目的とする</a:t>
            </a:r>
          </a:p>
        </p:txBody>
      </p:sp>
      <p:sp>
        <p:nvSpPr>
          <p:cNvPr id="30725" name="テキスト ボックス 10"/>
          <p:cNvSpPr txBox="1">
            <a:spLocks noChangeArrowheads="1"/>
          </p:cNvSpPr>
          <p:nvPr/>
        </p:nvSpPr>
        <p:spPr bwMode="auto">
          <a:xfrm>
            <a:off x="6565900" y="6265863"/>
            <a:ext cx="2395538" cy="230187"/>
          </a:xfrm>
          <a:prstGeom prst="rect">
            <a:avLst/>
          </a:prstGeom>
          <a:noFill/>
          <a:ln w="9525">
            <a:noFill/>
            <a:miter lim="800000"/>
            <a:headEnd/>
            <a:tailEnd/>
          </a:ln>
        </p:spPr>
        <p:txBody>
          <a:bodyPr wrap="none">
            <a:spAutoFit/>
          </a:bodyPr>
          <a:lstStyle/>
          <a:p>
            <a:r>
              <a:rPr lang="en-US" altLang="ja-JP" sz="900"/>
              <a:t>【</a:t>
            </a:r>
            <a:r>
              <a:rPr lang="ja-JP" altLang="en-US" sz="900"/>
              <a:t>出典</a:t>
            </a:r>
            <a:r>
              <a:rPr lang="en-US" altLang="ja-JP" sz="900"/>
              <a:t>】AusGOAL</a:t>
            </a:r>
            <a:r>
              <a:rPr lang="ja-JP" altLang="en-US" sz="900"/>
              <a:t>ウェブサイトより事務局作成</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タイトル 1"/>
          <p:cNvSpPr>
            <a:spLocks noGrp="1"/>
          </p:cNvSpPr>
          <p:nvPr>
            <p:ph type="title"/>
          </p:nvPr>
        </p:nvSpPr>
        <p:spPr>
          <a:xfrm>
            <a:off x="482600" y="2471738"/>
            <a:ext cx="8753475" cy="914400"/>
          </a:xfrm>
        </p:spPr>
        <p:txBody>
          <a:bodyPr/>
          <a:lstStyle/>
          <a:p>
            <a:pPr eaLnBrk="1" hangingPunct="1"/>
            <a:r>
              <a:rPr lang="ja-JP" altLang="en-US" sz="2800" smtClean="0"/>
              <a:t>３．海外で採用されているライセンスの比較</a:t>
            </a:r>
          </a:p>
        </p:txBody>
      </p:sp>
      <p:sp>
        <p:nvSpPr>
          <p:cNvPr id="3" name="スライド番号プレースホルダー 2"/>
          <p:cNvSpPr>
            <a:spLocks noGrp="1"/>
          </p:cNvSpPr>
          <p:nvPr>
            <p:ph type="sldNum" sz="quarter" idx="10"/>
          </p:nvPr>
        </p:nvSpPr>
        <p:spPr/>
        <p:txBody>
          <a:bodyPr/>
          <a:lstStyle/>
          <a:p>
            <a:pPr>
              <a:defRPr/>
            </a:pPr>
            <a:fld id="{1ED1DCAF-FBBF-40D1-8DF0-61F024931F9A}" type="slidenum">
              <a:rPr lang="ja-JP" altLang="en-US" smtClean="0"/>
              <a:pPr>
                <a:defRPr/>
              </a:pPr>
              <a:t>17</a:t>
            </a:fld>
            <a:endParaRPr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C75B73C2-E02F-44F9-820A-C9F42C8502DB}" type="slidenum">
              <a:rPr lang="ja-JP" altLang="en-US" smtClean="0"/>
              <a:pPr>
                <a:defRPr/>
              </a:pPr>
              <a:t>18</a:t>
            </a:fld>
            <a:endParaRPr lang="ja-JP" altLang="en-US" dirty="0"/>
          </a:p>
        </p:txBody>
      </p:sp>
      <p:graphicFrame>
        <p:nvGraphicFramePr>
          <p:cNvPr id="9" name="表 8"/>
          <p:cNvGraphicFramePr>
            <a:graphicFrameLocks noGrp="1"/>
          </p:cNvGraphicFramePr>
          <p:nvPr/>
        </p:nvGraphicFramePr>
        <p:xfrm>
          <a:off x="446088" y="1143000"/>
          <a:ext cx="8378825" cy="4738688"/>
        </p:xfrm>
        <a:graphic>
          <a:graphicData uri="http://schemas.openxmlformats.org/drawingml/2006/table">
            <a:tbl>
              <a:tblPr firstRow="1" bandRow="1">
                <a:tableStyleId>{5C22544A-7EE6-4342-B048-85BDC9FD1C3A}</a:tableStyleId>
              </a:tblPr>
              <a:tblGrid>
                <a:gridCol w="1932276"/>
                <a:gridCol w="6446566"/>
              </a:tblGrid>
              <a:tr h="318454">
                <a:tc>
                  <a:txBody>
                    <a:bodyPr/>
                    <a:lstStyle/>
                    <a:p>
                      <a:pPr algn="ctr"/>
                      <a:r>
                        <a:rPr kumimoji="1" lang="ja-JP" altLang="en-US" sz="1400" dirty="0" smtClean="0"/>
                        <a:t>ライセンス名</a:t>
                      </a:r>
                      <a:endParaRPr kumimoji="1" lang="ja-JP" altLang="en-US" sz="1400" dirty="0"/>
                    </a:p>
                  </a:txBody>
                  <a:tcPr/>
                </a:tc>
                <a:tc>
                  <a:txBody>
                    <a:bodyPr/>
                    <a:lstStyle/>
                    <a:p>
                      <a:pPr algn="ctr"/>
                      <a:r>
                        <a:rPr kumimoji="1" lang="ja-JP" altLang="en-US" sz="1400" dirty="0" smtClean="0"/>
                        <a:t>ライセンスの概要</a:t>
                      </a:r>
                      <a:endParaRPr kumimoji="1" lang="ja-JP" altLang="en-US" sz="1400" dirty="0"/>
                    </a:p>
                  </a:txBody>
                  <a:tcPr/>
                </a:tc>
              </a:tr>
              <a:tr h="737215">
                <a:tc>
                  <a:txBody>
                    <a:bodyPr/>
                    <a:lstStyle/>
                    <a:p>
                      <a:r>
                        <a:rPr kumimoji="1" lang="en-US" altLang="ja-JP" sz="1400" dirty="0" smtClean="0">
                          <a:solidFill>
                            <a:schemeClr val="tx1"/>
                          </a:solidFill>
                        </a:rPr>
                        <a:t>Open Government </a:t>
                      </a:r>
                      <a:r>
                        <a:rPr kumimoji="1" lang="en-US" altLang="ja-JP" sz="1400" dirty="0" err="1" smtClean="0">
                          <a:solidFill>
                            <a:schemeClr val="tx1"/>
                          </a:solidFill>
                        </a:rPr>
                        <a:t>Licence</a:t>
                      </a:r>
                      <a:endParaRPr kumimoji="1" lang="ja-JP" altLang="en-US" sz="1400" dirty="0">
                        <a:solidFill>
                          <a:schemeClr val="tx1"/>
                        </a:solidFill>
                      </a:endParaRPr>
                    </a:p>
                  </a:txBody>
                  <a:tcPr/>
                </a:tc>
                <a:tc>
                  <a:txBody>
                    <a:bodyPr/>
                    <a:lstStyle/>
                    <a:p>
                      <a:pPr algn="l"/>
                      <a:r>
                        <a:rPr kumimoji="1" lang="ja-JP" altLang="en-US" sz="1400" dirty="0" smtClean="0">
                          <a:solidFill>
                            <a:schemeClr val="tx1"/>
                          </a:solidFill>
                        </a:rPr>
                        <a:t>・イギリスの政府機関のオープンアクセスに利用されているライセンス。</a:t>
                      </a:r>
                      <a:endParaRPr kumimoji="1" lang="en-US" altLang="ja-JP" sz="1400" dirty="0" smtClean="0">
                        <a:solidFill>
                          <a:schemeClr val="tx1"/>
                        </a:solidFill>
                      </a:endParaRPr>
                    </a:p>
                    <a:p>
                      <a:pPr marL="92075" indent="-92075" algn="l"/>
                      <a:r>
                        <a:rPr kumimoji="1" lang="ja-JP" altLang="en-US" sz="1400" dirty="0" smtClean="0">
                          <a:solidFill>
                            <a:schemeClr val="tx1"/>
                          </a:solidFill>
                        </a:rPr>
                        <a:t>・改変（再利用）をデフォルトで可能にしているが、商業利用については可／不可を選択できる。</a:t>
                      </a:r>
                      <a:endParaRPr kumimoji="1" lang="en-US" altLang="ja-JP" sz="1400" dirty="0" smtClean="0">
                        <a:solidFill>
                          <a:schemeClr val="tx1"/>
                        </a:solidFill>
                      </a:endParaRPr>
                    </a:p>
                    <a:p>
                      <a:pPr marL="92075" indent="-92075" algn="l"/>
                      <a:r>
                        <a:rPr kumimoji="1" lang="ja-JP" altLang="en-US" sz="1400" dirty="0" smtClean="0">
                          <a:solidFill>
                            <a:schemeClr val="tx1"/>
                          </a:solidFill>
                        </a:rPr>
                        <a:t>・利用条件としては、クリエイティブ・コモンズ・ライセンスの</a:t>
                      </a:r>
                      <a:r>
                        <a:rPr kumimoji="1" lang="en-US" altLang="ja-JP" sz="1400" dirty="0" smtClean="0">
                          <a:solidFill>
                            <a:schemeClr val="tx1"/>
                          </a:solidFill>
                        </a:rPr>
                        <a:t>CC-BY</a:t>
                      </a:r>
                      <a:r>
                        <a:rPr kumimoji="1" lang="ja-JP" altLang="en-US" sz="1400" dirty="0" smtClean="0">
                          <a:solidFill>
                            <a:schemeClr val="tx1"/>
                          </a:solidFill>
                        </a:rPr>
                        <a:t>と、</a:t>
                      </a:r>
                      <a:r>
                        <a:rPr kumimoji="1" lang="en-US" altLang="ja-JP" sz="1400" dirty="0" smtClean="0">
                          <a:solidFill>
                            <a:schemeClr val="tx1"/>
                          </a:solidFill>
                        </a:rPr>
                        <a:t>CC-BY-NC</a:t>
                      </a:r>
                      <a:r>
                        <a:rPr kumimoji="1" lang="ja-JP" altLang="en-US" sz="1400" dirty="0" smtClean="0">
                          <a:solidFill>
                            <a:schemeClr val="tx1"/>
                          </a:solidFill>
                        </a:rPr>
                        <a:t>に相当する。</a:t>
                      </a:r>
                      <a:endParaRPr kumimoji="1" lang="en-US" altLang="ja-JP" sz="1400" dirty="0" smtClean="0">
                        <a:solidFill>
                          <a:schemeClr val="tx1"/>
                        </a:solidFill>
                      </a:endParaRPr>
                    </a:p>
                    <a:p>
                      <a:pPr marL="92075" indent="-92075" algn="l"/>
                      <a:r>
                        <a:rPr kumimoji="1" lang="ja-JP" altLang="en-US" sz="1400" dirty="0" smtClean="0">
                          <a:solidFill>
                            <a:schemeClr val="tx1"/>
                          </a:solidFill>
                        </a:rPr>
                        <a:t>・</a:t>
                      </a:r>
                      <a:r>
                        <a:rPr kumimoji="1" lang="en-US" altLang="ja-JP" sz="1400" dirty="0" smtClean="0">
                          <a:solidFill>
                            <a:schemeClr val="tx1"/>
                          </a:solidFill>
                        </a:rPr>
                        <a:t>EC</a:t>
                      </a:r>
                      <a:r>
                        <a:rPr kumimoji="1" lang="ja-JP" altLang="en-US" sz="1400" dirty="0" smtClean="0">
                          <a:solidFill>
                            <a:schemeClr val="tx1"/>
                          </a:solidFill>
                        </a:rPr>
                        <a:t>指令や、英国の法律等に基づく記載があり、データベース権（</a:t>
                      </a:r>
                      <a:r>
                        <a:rPr kumimoji="1" lang="en-US" altLang="ja-JP" sz="1400" dirty="0" smtClean="0">
                          <a:solidFill>
                            <a:schemeClr val="tx1"/>
                          </a:solidFill>
                        </a:rPr>
                        <a:t>sui generis rights</a:t>
                      </a:r>
                      <a:r>
                        <a:rPr kumimoji="1" lang="en-US" altLang="ja-JP" sz="1400" baseline="30000" dirty="0" smtClean="0">
                          <a:solidFill>
                            <a:schemeClr val="tx1"/>
                          </a:solidFill>
                        </a:rPr>
                        <a:t>※</a:t>
                      </a:r>
                      <a:r>
                        <a:rPr kumimoji="1" lang="ja-JP" altLang="en-US" sz="1400" dirty="0" smtClean="0">
                          <a:solidFill>
                            <a:schemeClr val="tx1"/>
                          </a:solidFill>
                        </a:rPr>
                        <a:t>）に対応したライセンスである。</a:t>
                      </a:r>
                    </a:p>
                  </a:txBody>
                  <a:tcPr anchor="ctr"/>
                </a:tc>
              </a:tr>
              <a:tr h="430017">
                <a:tc>
                  <a:txBody>
                    <a:bodyPr/>
                    <a:lstStyle/>
                    <a:p>
                      <a:r>
                        <a:rPr kumimoji="1" lang="en-US" altLang="ja-JP" sz="1400" dirty="0" smtClean="0">
                          <a:solidFill>
                            <a:schemeClr val="tx1"/>
                          </a:solidFill>
                        </a:rPr>
                        <a:t>Open License</a:t>
                      </a:r>
                    </a:p>
                    <a:p>
                      <a:r>
                        <a:rPr kumimoji="1" lang="en-US" altLang="ja-JP" sz="1400" dirty="0" smtClean="0">
                          <a:solidFill>
                            <a:schemeClr val="tx1"/>
                          </a:solidFill>
                        </a:rPr>
                        <a:t>(LICENCE OUVERTE)</a:t>
                      </a:r>
                      <a:endParaRPr kumimoji="1" lang="ja-JP" altLang="en-US" sz="1400" dirty="0">
                        <a:solidFill>
                          <a:schemeClr val="tx1"/>
                        </a:solidFill>
                      </a:endParaRPr>
                    </a:p>
                  </a:txBody>
                  <a:tcPr/>
                </a:tc>
                <a:tc>
                  <a:txBody>
                    <a:bodyPr/>
                    <a:lstStyle/>
                    <a:p>
                      <a:pPr algn="l"/>
                      <a:r>
                        <a:rPr kumimoji="1" lang="ja-JP" altLang="en-US" sz="1400" dirty="0" smtClean="0">
                          <a:solidFill>
                            <a:schemeClr val="tx1"/>
                          </a:solidFill>
                        </a:rPr>
                        <a:t>・フランスの政府機関のオープンアクセスに利用されているライセンス。</a:t>
                      </a:r>
                      <a:endParaRPr kumimoji="1" lang="en-US" altLang="ja-JP" sz="1400" dirty="0" smtClean="0">
                        <a:solidFill>
                          <a:schemeClr val="tx1"/>
                        </a:solidFill>
                      </a:endParaRPr>
                    </a:p>
                    <a:p>
                      <a:pPr algn="l"/>
                      <a:r>
                        <a:rPr kumimoji="1" lang="ja-JP" altLang="en-US" sz="1400" dirty="0" smtClean="0">
                          <a:solidFill>
                            <a:schemeClr val="tx1"/>
                          </a:solidFill>
                        </a:rPr>
                        <a:t>・ライセンスの種類は１つしか無く、利用条件としては、</a:t>
                      </a:r>
                      <a:r>
                        <a:rPr kumimoji="1" lang="en-US" altLang="ja-JP" sz="1400" dirty="0" smtClean="0">
                          <a:solidFill>
                            <a:schemeClr val="tx1"/>
                          </a:solidFill>
                        </a:rPr>
                        <a:t>CC-BY</a:t>
                      </a:r>
                      <a:r>
                        <a:rPr kumimoji="1" lang="ja-JP" altLang="en-US" sz="1400" dirty="0" smtClean="0">
                          <a:solidFill>
                            <a:schemeClr val="tx1"/>
                          </a:solidFill>
                        </a:rPr>
                        <a:t>に相当する。</a:t>
                      </a:r>
                      <a:endParaRPr kumimoji="1" lang="en-US" altLang="ja-JP" sz="1400" dirty="0" smtClean="0">
                        <a:solidFill>
                          <a:schemeClr val="tx1"/>
                        </a:solidFill>
                      </a:endParaRPr>
                    </a:p>
                    <a:p>
                      <a:pPr algn="l"/>
                      <a:r>
                        <a:rPr kumimoji="1" lang="ja-JP" altLang="en-US" sz="1400" dirty="0" smtClean="0">
                          <a:solidFill>
                            <a:schemeClr val="tx1"/>
                          </a:solidFill>
                        </a:rPr>
                        <a:t>・仏国の法律に基づく記載があり、データベース権に対応したライセンスである。</a:t>
                      </a:r>
                      <a:endParaRPr kumimoji="1" lang="ja-JP" altLang="en-US" sz="1400" dirty="0">
                        <a:solidFill>
                          <a:schemeClr val="tx1"/>
                        </a:solidFill>
                      </a:endParaRPr>
                    </a:p>
                  </a:txBody>
                  <a:tcPr anchor="ctr"/>
                </a:tc>
              </a:tr>
              <a:tr h="971465">
                <a:tc>
                  <a:txBody>
                    <a:bodyPr/>
                    <a:lstStyle/>
                    <a:p>
                      <a:r>
                        <a:rPr kumimoji="1" lang="en-US" altLang="ja-JP" sz="1400" dirty="0" smtClean="0">
                          <a:solidFill>
                            <a:schemeClr val="tx1"/>
                          </a:solidFill>
                        </a:rPr>
                        <a:t>Open Data Commons License</a:t>
                      </a:r>
                      <a:endParaRPr kumimoji="1" lang="ja-JP" altLang="en-US" sz="1400" dirty="0">
                        <a:solidFill>
                          <a:schemeClr val="tx1"/>
                        </a:solidFill>
                      </a:endParaRPr>
                    </a:p>
                  </a:txBody>
                  <a:tcPr/>
                </a:tc>
                <a:tc>
                  <a:txBody>
                    <a:bodyPr/>
                    <a:lstStyle/>
                    <a:p>
                      <a:pPr algn="l"/>
                      <a:r>
                        <a:rPr kumimoji="1" lang="ja-JP" altLang="en-US" sz="1400" dirty="0" smtClean="0">
                          <a:solidFill>
                            <a:schemeClr val="tx1"/>
                          </a:solidFill>
                        </a:rPr>
                        <a:t>・</a:t>
                      </a:r>
                      <a:r>
                        <a:rPr kumimoji="1" lang="en-US" altLang="ja-JP" sz="1400" dirty="0" smtClean="0">
                          <a:solidFill>
                            <a:schemeClr val="tx1"/>
                          </a:solidFill>
                        </a:rPr>
                        <a:t>Open Knowledge Foundation</a:t>
                      </a:r>
                      <a:r>
                        <a:rPr kumimoji="1" lang="ja-JP" altLang="en-US" sz="1400" dirty="0" smtClean="0">
                          <a:solidFill>
                            <a:schemeClr val="tx1"/>
                          </a:solidFill>
                        </a:rPr>
                        <a:t>の作成しているライセンス。</a:t>
                      </a:r>
                      <a:endParaRPr kumimoji="1" lang="en-US" altLang="ja-JP" sz="1400" dirty="0" smtClean="0">
                        <a:solidFill>
                          <a:schemeClr val="tx1"/>
                        </a:solidFill>
                      </a:endParaRPr>
                    </a:p>
                    <a:p>
                      <a:pPr marL="92075" indent="-92075" algn="l"/>
                      <a:r>
                        <a:rPr kumimoji="1" lang="ja-JP" altLang="en-US" sz="1400" dirty="0" smtClean="0">
                          <a:solidFill>
                            <a:schemeClr val="tx1"/>
                          </a:solidFill>
                        </a:rPr>
                        <a:t>・改変（再利用）を許諾する際に、継承ライセンスか、継承無しのライセンスかを選択できる。また、パブリックドメインライセンスも準備している。</a:t>
                      </a:r>
                      <a:endParaRPr kumimoji="1" lang="en-US" altLang="ja-JP" sz="1400" dirty="0" smtClean="0">
                        <a:solidFill>
                          <a:schemeClr val="tx1"/>
                        </a:solidFill>
                      </a:endParaRPr>
                    </a:p>
                    <a:p>
                      <a:pPr marL="92075" indent="-92075" algn="l"/>
                      <a:r>
                        <a:rPr kumimoji="1" lang="ja-JP" altLang="en-US" sz="1400" dirty="0" smtClean="0">
                          <a:solidFill>
                            <a:schemeClr val="tx1"/>
                          </a:solidFill>
                        </a:rPr>
                        <a:t>・</a:t>
                      </a:r>
                      <a:r>
                        <a:rPr kumimoji="1" lang="en-US" altLang="ja-JP" sz="1400" dirty="0" smtClean="0">
                          <a:solidFill>
                            <a:schemeClr val="tx1"/>
                          </a:solidFill>
                        </a:rPr>
                        <a:t>ODC-BY</a:t>
                      </a:r>
                      <a:r>
                        <a:rPr kumimoji="1" lang="ja-JP" altLang="en-US" sz="1400" dirty="0" smtClean="0">
                          <a:solidFill>
                            <a:schemeClr val="tx1"/>
                          </a:solidFill>
                        </a:rPr>
                        <a:t>は</a:t>
                      </a:r>
                      <a:r>
                        <a:rPr kumimoji="1" lang="en-US" altLang="ja-JP" sz="1400" dirty="0" smtClean="0">
                          <a:solidFill>
                            <a:schemeClr val="tx1"/>
                          </a:solidFill>
                        </a:rPr>
                        <a:t>CC-BY</a:t>
                      </a:r>
                      <a:r>
                        <a:rPr kumimoji="1" lang="ja-JP" altLang="en-US" sz="1400" dirty="0" err="1" smtClean="0">
                          <a:solidFill>
                            <a:schemeClr val="tx1"/>
                          </a:solidFill>
                        </a:rPr>
                        <a:t>、</a:t>
                      </a:r>
                      <a:r>
                        <a:rPr kumimoji="1" lang="en-US" altLang="ja-JP" sz="1400" dirty="0" err="1" smtClean="0">
                          <a:solidFill>
                            <a:schemeClr val="tx1"/>
                          </a:solidFill>
                        </a:rPr>
                        <a:t>ODbL</a:t>
                      </a:r>
                      <a:r>
                        <a:rPr kumimoji="1" lang="ja-JP" altLang="en-US" sz="1400" dirty="0" smtClean="0">
                          <a:solidFill>
                            <a:schemeClr val="tx1"/>
                          </a:solidFill>
                        </a:rPr>
                        <a:t>は</a:t>
                      </a:r>
                      <a:r>
                        <a:rPr kumimoji="1" lang="en-US" altLang="ja-JP" sz="1400" dirty="0" smtClean="0">
                          <a:solidFill>
                            <a:schemeClr val="tx1"/>
                          </a:solidFill>
                        </a:rPr>
                        <a:t>CC-BY-SA</a:t>
                      </a:r>
                      <a:r>
                        <a:rPr kumimoji="1" lang="ja-JP" altLang="en-US" sz="1400" dirty="0" smtClean="0">
                          <a:solidFill>
                            <a:schemeClr val="tx1"/>
                          </a:solidFill>
                        </a:rPr>
                        <a:t>について、データベース権に対応したライセンスとなっている。</a:t>
                      </a:r>
                      <a:endParaRPr kumimoji="1" lang="ja-JP" altLang="en-US" sz="1400" dirty="0">
                        <a:solidFill>
                          <a:schemeClr val="tx1"/>
                        </a:solidFill>
                      </a:endParaRPr>
                    </a:p>
                  </a:txBody>
                  <a:tcPr anchor="ctr"/>
                </a:tc>
              </a:tr>
              <a:tr h="764290">
                <a:tc>
                  <a:txBody>
                    <a:bodyPr/>
                    <a:lstStyle/>
                    <a:p>
                      <a:r>
                        <a:rPr kumimoji="1" lang="en-US" altLang="ja-JP" sz="1400" dirty="0" smtClean="0">
                          <a:solidFill>
                            <a:schemeClr val="tx1"/>
                          </a:solidFill>
                        </a:rPr>
                        <a:t>Creative Commons License</a:t>
                      </a:r>
                      <a:endParaRPr kumimoji="1" lang="ja-JP" alt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・クリエイティブ・コモンズ</a:t>
                      </a:r>
                      <a:r>
                        <a:rPr kumimoji="1" lang="ja-JP" altLang="en-US" sz="1400" baseline="0" dirty="0" smtClean="0"/>
                        <a:t>が作成しているライセンス。</a:t>
                      </a:r>
                      <a:endParaRPr kumimoji="1" lang="en-US" altLang="ja-JP"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0" dirty="0" smtClean="0"/>
                        <a:t>・商用・非商用と、改変（再利用）の可否について、選択することができる。</a:t>
                      </a:r>
                      <a:endParaRPr kumimoji="1" lang="en-US" altLang="ja-JP"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baseline="0" dirty="0" smtClean="0">
                          <a:solidFill>
                            <a:schemeClr val="tx1"/>
                          </a:solidFill>
                        </a:rPr>
                        <a:t>・</a:t>
                      </a:r>
                      <a:r>
                        <a:rPr kumimoji="1" lang="ja-JP" altLang="en-US" sz="1400" b="0" u="none" dirty="0" smtClean="0">
                          <a:solidFill>
                            <a:schemeClr val="tx1"/>
                          </a:solidFill>
                        </a:rPr>
                        <a:t>複数の国（政府）で採用されている（オーストラリア、ニュージーランド、ドイツ）。</a:t>
                      </a:r>
                      <a:endParaRPr kumimoji="1" lang="en-US" altLang="ja-JP" sz="14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smtClean="0">
                          <a:solidFill>
                            <a:schemeClr val="tx1"/>
                          </a:solidFill>
                        </a:rPr>
                        <a:t>・データベース権には対応していない。</a:t>
                      </a:r>
                      <a:endParaRPr kumimoji="1" lang="en-US" altLang="ja-JP" sz="1400" b="0" u="none" dirty="0" smtClean="0">
                        <a:solidFill>
                          <a:schemeClr val="tx1"/>
                        </a:solidFill>
                      </a:endParaRPr>
                    </a:p>
                  </a:txBody>
                  <a:tcPr anchor="ctr"/>
                </a:tc>
              </a:tr>
            </a:tbl>
          </a:graphicData>
        </a:graphic>
      </p:graphicFrame>
      <p:sp>
        <p:nvSpPr>
          <p:cNvPr id="32790" name="テキスト ボックス 2"/>
          <p:cNvSpPr txBox="1">
            <a:spLocks noChangeArrowheads="1"/>
          </p:cNvSpPr>
          <p:nvPr/>
        </p:nvSpPr>
        <p:spPr bwMode="auto">
          <a:xfrm>
            <a:off x="3092450" y="6305550"/>
            <a:ext cx="5715000" cy="277813"/>
          </a:xfrm>
          <a:prstGeom prst="rect">
            <a:avLst/>
          </a:prstGeom>
          <a:noFill/>
          <a:ln w="9525">
            <a:noFill/>
            <a:miter lim="800000"/>
            <a:headEnd/>
            <a:tailEnd/>
          </a:ln>
        </p:spPr>
        <p:txBody>
          <a:bodyPr>
            <a:spAutoFit/>
          </a:bodyPr>
          <a:lstStyle/>
          <a:p>
            <a:pPr algn="r"/>
            <a:r>
              <a:rPr lang="en-US" altLang="ja-JP" sz="1200"/>
              <a:t>【</a:t>
            </a:r>
            <a:r>
              <a:rPr lang="ja-JP" altLang="en-US" sz="1200"/>
              <a:t>出典</a:t>
            </a:r>
            <a:r>
              <a:rPr lang="en-US" altLang="ja-JP" sz="1200"/>
              <a:t>】</a:t>
            </a:r>
            <a:r>
              <a:rPr lang="ja-JP" altLang="en-US" sz="1200"/>
              <a:t>各ライセンスに関する文書をもとにデータガバナンス委員会事務局作成</a:t>
            </a:r>
          </a:p>
        </p:txBody>
      </p:sp>
      <p:sp>
        <p:nvSpPr>
          <p:cNvPr id="32791" name="テキスト ボックス 1"/>
          <p:cNvSpPr txBox="1">
            <a:spLocks noChangeArrowheads="1"/>
          </p:cNvSpPr>
          <p:nvPr/>
        </p:nvSpPr>
        <p:spPr bwMode="auto">
          <a:xfrm>
            <a:off x="844550" y="5930900"/>
            <a:ext cx="8093075" cy="261938"/>
          </a:xfrm>
          <a:prstGeom prst="rect">
            <a:avLst/>
          </a:prstGeom>
          <a:noFill/>
          <a:ln w="9525">
            <a:noFill/>
            <a:miter lim="800000"/>
            <a:headEnd/>
            <a:tailEnd/>
          </a:ln>
        </p:spPr>
        <p:txBody>
          <a:bodyPr wrap="none">
            <a:spAutoFit/>
          </a:bodyPr>
          <a:lstStyle/>
          <a:p>
            <a:r>
              <a:rPr lang="en-US" altLang="ja-JP" sz="1100">
                <a:latin typeface="ＭＳ Ｐ明朝" pitchFamily="18" charset="-128"/>
                <a:ea typeface="ＭＳ Ｐ明朝" pitchFamily="18" charset="-128"/>
              </a:rPr>
              <a:t>※Sui generis rights</a:t>
            </a:r>
            <a:r>
              <a:rPr lang="ja-JP" altLang="en-US" sz="1100">
                <a:latin typeface="ＭＳ Ｐ明朝" pitchFamily="18" charset="-128"/>
                <a:ea typeface="ＭＳ Ｐ明朝" pitchFamily="18" charset="-128"/>
              </a:rPr>
              <a:t>とは、</a:t>
            </a:r>
            <a:r>
              <a:rPr lang="en-US" altLang="ja-JP" sz="1100">
                <a:latin typeface="ＭＳ Ｐ明朝" pitchFamily="18" charset="-128"/>
                <a:ea typeface="ＭＳ Ｐ明朝" pitchFamily="18" charset="-128"/>
              </a:rPr>
              <a:t>EU</a:t>
            </a:r>
            <a:r>
              <a:rPr lang="ja-JP" altLang="en-US" sz="1100">
                <a:latin typeface="ＭＳ Ｐ明朝" pitchFamily="18" charset="-128"/>
                <a:ea typeface="ＭＳ Ｐ明朝" pitchFamily="18" charset="-128"/>
              </a:rPr>
              <a:t>の</a:t>
            </a:r>
            <a:r>
              <a:rPr lang="en-US" altLang="ja-JP" sz="1100">
                <a:latin typeface="ＭＳ Ｐ明朝" pitchFamily="18" charset="-128"/>
                <a:ea typeface="ＭＳ Ｐ明朝" pitchFamily="18" charset="-128"/>
              </a:rPr>
              <a:t>1996</a:t>
            </a:r>
            <a:r>
              <a:rPr lang="ja-JP" altLang="en-US" sz="1100">
                <a:latin typeface="ＭＳ Ｐ明朝" pitchFamily="18" charset="-128"/>
                <a:ea typeface="ＭＳ Ｐ明朝" pitchFamily="18" charset="-128"/>
              </a:rPr>
              <a:t>年データベース指令によって認められたデータベースの権利のことであり、 欧州独特の権利である。</a:t>
            </a:r>
          </a:p>
        </p:txBody>
      </p:sp>
      <p:sp>
        <p:nvSpPr>
          <p:cNvPr id="32792" name="タイトル 1"/>
          <p:cNvSpPr>
            <a:spLocks noGrp="1"/>
          </p:cNvSpPr>
          <p:nvPr>
            <p:ph type="title"/>
          </p:nvPr>
        </p:nvSpPr>
        <p:spPr>
          <a:xfrm>
            <a:off x="404813" y="165100"/>
            <a:ext cx="8229600" cy="792163"/>
          </a:xfrm>
        </p:spPr>
        <p:txBody>
          <a:bodyPr/>
          <a:lstStyle/>
          <a:p>
            <a:pPr eaLnBrk="1" hangingPunct="1"/>
            <a:r>
              <a:rPr lang="ja-JP" altLang="en-US" sz="2400" smtClean="0"/>
              <a:t>（１）諸外国で採用されているライセンスの概要</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5B1E34AC-0285-4A5B-8D6F-3107AA723DA7}" type="slidenum">
              <a:rPr lang="ja-JP" altLang="en-US" smtClean="0"/>
              <a:pPr>
                <a:defRPr/>
              </a:pPr>
              <a:t>1</a:t>
            </a:fld>
            <a:endParaRPr lang="ja-JP" altLang="en-US" dirty="0"/>
          </a:p>
        </p:txBody>
      </p:sp>
      <p:sp>
        <p:nvSpPr>
          <p:cNvPr id="15362" name="タイトル 1"/>
          <p:cNvSpPr>
            <a:spLocks noGrp="1"/>
          </p:cNvSpPr>
          <p:nvPr>
            <p:ph type="title"/>
          </p:nvPr>
        </p:nvSpPr>
        <p:spPr>
          <a:xfrm>
            <a:off x="404813" y="165100"/>
            <a:ext cx="8739187" cy="792163"/>
          </a:xfrm>
        </p:spPr>
        <p:txBody>
          <a:bodyPr/>
          <a:lstStyle/>
          <a:p>
            <a:r>
              <a:rPr lang="ja-JP" altLang="en-US" sz="2000" smtClean="0"/>
              <a:t>目次</a:t>
            </a:r>
            <a:endParaRPr lang="en-US" altLang="ja-JP" sz="2000" smtClean="0">
              <a:solidFill>
                <a:schemeClr val="tx1"/>
              </a:solidFill>
            </a:endParaRPr>
          </a:p>
        </p:txBody>
      </p:sp>
      <p:sp>
        <p:nvSpPr>
          <p:cNvPr id="15363" name="コンテンツ プレースホルダー 3"/>
          <p:cNvSpPr>
            <a:spLocks noGrp="1"/>
          </p:cNvSpPr>
          <p:nvPr>
            <p:ph sz="quarter" idx="1"/>
          </p:nvPr>
        </p:nvSpPr>
        <p:spPr>
          <a:xfrm>
            <a:off x="123825" y="1343025"/>
            <a:ext cx="8804275" cy="5540375"/>
          </a:xfrm>
        </p:spPr>
        <p:txBody>
          <a:bodyPr/>
          <a:lstStyle/>
          <a:p>
            <a:pPr marL="549275" lvl="2" indent="0">
              <a:lnSpc>
                <a:spcPts val="1400"/>
              </a:lnSpc>
              <a:buFont typeface="Wingdings 3" pitchFamily="18" charset="2"/>
              <a:buNone/>
            </a:pPr>
            <a:r>
              <a:rPr lang="ja-JP" altLang="en-US" sz="1600" b="1" smtClean="0"/>
              <a:t>１．検討の方向性</a:t>
            </a:r>
            <a:endParaRPr lang="en-US" altLang="ja-JP" sz="1600" b="1" smtClean="0"/>
          </a:p>
          <a:p>
            <a:pPr marL="549275" lvl="2" indent="0">
              <a:lnSpc>
                <a:spcPts val="1400"/>
              </a:lnSpc>
              <a:buFont typeface="Wingdings 3" pitchFamily="18" charset="2"/>
              <a:buNone/>
            </a:pPr>
            <a:r>
              <a:rPr lang="ja-JP" altLang="en-US" sz="1400" smtClean="0"/>
              <a:t>　　・公共データの利用条件に係る現状と課題</a:t>
            </a:r>
            <a:endParaRPr lang="en-US" altLang="ja-JP" sz="1400" smtClean="0"/>
          </a:p>
          <a:p>
            <a:pPr marL="549275" lvl="2" indent="0">
              <a:lnSpc>
                <a:spcPts val="1400"/>
              </a:lnSpc>
              <a:buFont typeface="Wingdings 3" pitchFamily="18" charset="2"/>
              <a:buNone/>
            </a:pPr>
            <a:r>
              <a:rPr lang="ja-JP" altLang="en-US" sz="1400" smtClean="0"/>
              <a:t>　　・課題解決の方向性</a:t>
            </a:r>
            <a:endParaRPr lang="en-US" altLang="ja-JP" sz="1400" smtClean="0"/>
          </a:p>
          <a:p>
            <a:pPr marL="549275" lvl="2" indent="0">
              <a:lnSpc>
                <a:spcPts val="1400"/>
              </a:lnSpc>
              <a:buFont typeface="Wingdings 3" pitchFamily="18" charset="2"/>
              <a:buNone/>
            </a:pPr>
            <a:endParaRPr lang="en-US" altLang="ja-JP" sz="1600" smtClean="0">
              <a:solidFill>
                <a:srgbClr val="00B050"/>
              </a:solidFill>
            </a:endParaRPr>
          </a:p>
          <a:p>
            <a:pPr marL="549275" lvl="2" indent="0">
              <a:lnSpc>
                <a:spcPts val="1400"/>
              </a:lnSpc>
              <a:buFont typeface="Wingdings 3" pitchFamily="18" charset="2"/>
              <a:buNone/>
            </a:pPr>
            <a:r>
              <a:rPr lang="ja-JP" altLang="en-US" sz="1600" b="1" smtClean="0"/>
              <a:t>２．海外における二次利用の基本的な考え方</a:t>
            </a:r>
            <a:endParaRPr lang="en-US" altLang="ja-JP" sz="1600" b="1" smtClean="0"/>
          </a:p>
          <a:p>
            <a:pPr marL="549275" lvl="2" indent="0">
              <a:lnSpc>
                <a:spcPts val="1400"/>
              </a:lnSpc>
              <a:buFont typeface="Wingdings 3" pitchFamily="18" charset="2"/>
              <a:buNone/>
            </a:pPr>
            <a:endParaRPr lang="ja-JP" altLang="en-US" sz="1600" smtClean="0"/>
          </a:p>
          <a:p>
            <a:pPr marL="549275" lvl="2" indent="0">
              <a:lnSpc>
                <a:spcPts val="1400"/>
              </a:lnSpc>
              <a:buFont typeface="Wingdings 3" pitchFamily="18" charset="2"/>
              <a:buNone/>
            </a:pPr>
            <a:r>
              <a:rPr lang="ja-JP" altLang="en-US" sz="1600" b="1" smtClean="0"/>
              <a:t>３．海外で採用されているライセンスの比較</a:t>
            </a:r>
            <a:endParaRPr lang="en-US" altLang="ja-JP" sz="1600" b="1" smtClean="0"/>
          </a:p>
          <a:p>
            <a:pPr marL="549275" lvl="2" indent="0">
              <a:lnSpc>
                <a:spcPts val="1400"/>
              </a:lnSpc>
              <a:buFont typeface="Wingdings 3" pitchFamily="18" charset="2"/>
              <a:buNone/>
            </a:pPr>
            <a:endParaRPr lang="ja-JP" altLang="en-US" sz="1600" smtClean="0"/>
          </a:p>
          <a:p>
            <a:pPr marL="549275" lvl="2" indent="0">
              <a:lnSpc>
                <a:spcPts val="1400"/>
              </a:lnSpc>
              <a:buFont typeface="Wingdings 3" pitchFamily="18" charset="2"/>
              <a:buNone/>
            </a:pPr>
            <a:r>
              <a:rPr lang="ja-JP" altLang="en-US" sz="1600" b="1" smtClean="0"/>
              <a:t>４．国内での採用が考えられるライセンス（利用条件明示方法）の検討</a:t>
            </a:r>
          </a:p>
          <a:p>
            <a:pPr marL="549275" lvl="2" indent="0">
              <a:lnSpc>
                <a:spcPts val="1400"/>
              </a:lnSpc>
              <a:buFont typeface="Wingdings 3" pitchFamily="18" charset="2"/>
              <a:buNone/>
            </a:pPr>
            <a:endParaRPr lang="ja-JP" altLang="en-US" sz="1600" smtClean="0"/>
          </a:p>
          <a:p>
            <a:pPr marL="549275" lvl="2" indent="0">
              <a:lnSpc>
                <a:spcPts val="1400"/>
              </a:lnSpc>
              <a:buFont typeface="Wingdings 3" pitchFamily="18" charset="2"/>
              <a:buNone/>
            </a:pPr>
            <a:r>
              <a:rPr lang="ja-JP" altLang="en-US" sz="1600" b="1" smtClean="0"/>
              <a:t>５．ケーススタディ（情報通信白書、統計関連情報ホームページ、地図）</a:t>
            </a:r>
          </a:p>
          <a:p>
            <a:pPr marL="549275" lvl="2" indent="0">
              <a:lnSpc>
                <a:spcPts val="1400"/>
              </a:lnSpc>
              <a:buFont typeface="Wingdings 3" pitchFamily="18" charset="2"/>
              <a:buNone/>
            </a:pPr>
            <a:r>
              <a:rPr lang="ja-JP" altLang="en-US" sz="1400" smtClean="0"/>
              <a:t>　　・試験的にライセンスを採用した場合の課題の有無や解決策等を確認（担当部局へのヒアリングも実施）。</a:t>
            </a:r>
            <a:endParaRPr lang="en-US" altLang="ja-JP" sz="1400" smtClean="0"/>
          </a:p>
          <a:p>
            <a:pPr marL="549275" lvl="2" indent="0">
              <a:lnSpc>
                <a:spcPts val="1400"/>
              </a:lnSpc>
              <a:buFont typeface="Wingdings 3" pitchFamily="18" charset="2"/>
              <a:buNone/>
            </a:pPr>
            <a:endParaRPr lang="ja-JP" altLang="en-US" sz="1600" smtClean="0"/>
          </a:p>
          <a:p>
            <a:pPr marL="549275" lvl="2" indent="0">
              <a:lnSpc>
                <a:spcPts val="1400"/>
              </a:lnSpc>
              <a:buFont typeface="Wingdings 3" pitchFamily="18" charset="2"/>
              <a:buNone/>
            </a:pPr>
            <a:r>
              <a:rPr lang="ja-JP" altLang="en-US" sz="1600" b="1" smtClean="0"/>
              <a:t>６．利用規約案及び委託契約書条文案等の検討</a:t>
            </a:r>
          </a:p>
          <a:p>
            <a:pPr marL="549275" lvl="2" indent="0">
              <a:lnSpc>
                <a:spcPts val="1400"/>
              </a:lnSpc>
              <a:buFont typeface="Wingdings 3" pitchFamily="18" charset="2"/>
              <a:buNone/>
            </a:pPr>
            <a:r>
              <a:rPr lang="ja-JP" altLang="en-US" sz="1400" smtClean="0"/>
              <a:t>　　・利用規約案：ウェブサイトや当該データに記載する方法、内容など。</a:t>
            </a:r>
          </a:p>
          <a:p>
            <a:pPr marL="549275" lvl="2" indent="0">
              <a:lnSpc>
                <a:spcPts val="1400"/>
              </a:lnSpc>
              <a:buFont typeface="Wingdings 3" pitchFamily="18" charset="2"/>
              <a:buNone/>
            </a:pPr>
            <a:r>
              <a:rPr lang="ja-JP" altLang="en-US" sz="1400" smtClean="0"/>
              <a:t>　　・委託契約書条文案等：著作権の集約及び二次利用を可能にするために必要な事項。</a:t>
            </a:r>
            <a:endParaRPr lang="en-US" altLang="ja-JP" sz="1400" smtClean="0"/>
          </a:p>
          <a:p>
            <a:pPr marL="549275" lvl="2" indent="0">
              <a:lnSpc>
                <a:spcPts val="1400"/>
              </a:lnSpc>
              <a:buFont typeface="Wingdings 3" pitchFamily="18" charset="2"/>
              <a:buNone/>
            </a:pPr>
            <a:endParaRPr lang="ja-JP" altLang="en-US" sz="1600" smtClean="0"/>
          </a:p>
          <a:p>
            <a:pPr marL="549275" lvl="2" indent="0">
              <a:lnSpc>
                <a:spcPts val="1400"/>
              </a:lnSpc>
              <a:buFont typeface="Wingdings 3" pitchFamily="18" charset="2"/>
              <a:buNone/>
            </a:pPr>
            <a:r>
              <a:rPr lang="ja-JP" altLang="en-US" sz="1600" b="1" smtClean="0"/>
              <a:t>７．その他留意すべき事項</a:t>
            </a:r>
          </a:p>
          <a:p>
            <a:pPr marL="549275" lvl="2" indent="0">
              <a:lnSpc>
                <a:spcPts val="1400"/>
              </a:lnSpc>
              <a:buFont typeface="Wingdings 3" pitchFamily="18" charset="2"/>
              <a:buNone/>
            </a:pPr>
            <a:r>
              <a:rPr lang="ja-JP" altLang="en-US" sz="1400" smtClean="0"/>
              <a:t>　　・例：ヘルプデスクの設置、</a:t>
            </a:r>
            <a:r>
              <a:rPr lang="en-US" altLang="ja-JP" sz="1400" smtClean="0"/>
              <a:t>FAQ</a:t>
            </a:r>
            <a:r>
              <a:rPr lang="ja-JP" altLang="en-US" sz="1400" smtClean="0"/>
              <a:t>の充実、職員研修の実施など。</a:t>
            </a:r>
            <a:endParaRPr lang="ja-JP" altLang="en-US" sz="1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F013C102-C8FE-46E6-B6A3-7AA7612B853A}" type="slidenum">
              <a:rPr lang="ja-JP" altLang="en-US" smtClean="0"/>
              <a:pPr>
                <a:defRPr/>
              </a:pPr>
              <a:t>19</a:t>
            </a:fld>
            <a:endParaRPr lang="ja-JP" altLang="en-US" dirty="0"/>
          </a:p>
        </p:txBody>
      </p:sp>
      <p:sp>
        <p:nvSpPr>
          <p:cNvPr id="33794" name="タイトル 1"/>
          <p:cNvSpPr>
            <a:spLocks noGrp="1"/>
          </p:cNvSpPr>
          <p:nvPr>
            <p:ph type="title"/>
          </p:nvPr>
        </p:nvSpPr>
        <p:spPr>
          <a:xfrm>
            <a:off x="404813" y="165100"/>
            <a:ext cx="8229600" cy="792163"/>
          </a:xfrm>
        </p:spPr>
        <p:txBody>
          <a:bodyPr/>
          <a:lstStyle/>
          <a:p>
            <a:pPr eaLnBrk="1" hangingPunct="1"/>
            <a:r>
              <a:rPr lang="ja-JP" altLang="en-US" sz="2400" smtClean="0"/>
              <a:t>（２）諸外国で採用されているライセンスの比較</a:t>
            </a:r>
          </a:p>
        </p:txBody>
      </p:sp>
      <p:graphicFrame>
        <p:nvGraphicFramePr>
          <p:cNvPr id="8" name="Group 96"/>
          <p:cNvGraphicFramePr>
            <a:graphicFrameLocks noGrp="1"/>
          </p:cNvGraphicFramePr>
          <p:nvPr/>
        </p:nvGraphicFramePr>
        <p:xfrm>
          <a:off x="431800" y="1128713"/>
          <a:ext cx="8191500" cy="5119687"/>
        </p:xfrm>
        <a:graphic>
          <a:graphicData uri="http://schemas.openxmlformats.org/drawingml/2006/table">
            <a:tbl>
              <a:tblPr/>
              <a:tblGrid>
                <a:gridCol w="271463"/>
                <a:gridCol w="1061645"/>
                <a:gridCol w="1549792"/>
                <a:gridCol w="1177925"/>
                <a:gridCol w="1765300"/>
                <a:gridCol w="1612900"/>
                <a:gridCol w="752475"/>
              </a:tblGrid>
              <a:tr h="52590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50" b="1" i="0" u="none" strike="noStrike" cap="none" normalizeH="0" baseline="0" dirty="0" smtClean="0">
                        <a:ln>
                          <a:noFill/>
                        </a:ln>
                        <a:solidFill>
                          <a:schemeClr val="bg1"/>
                        </a:solidFill>
                        <a:effectLst/>
                        <a:latin typeface="Gill Sans MT"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1" i="0" u="none" strike="noStrike" cap="none" normalizeH="0" baseline="0" smtClean="0">
                          <a:ln>
                            <a:noFill/>
                          </a:ln>
                          <a:solidFill>
                            <a:schemeClr val="bg1"/>
                          </a:solidFill>
                          <a:effectLst/>
                          <a:latin typeface="Gill Sans MT" pitchFamily="34" charset="0"/>
                          <a:ea typeface="ＭＳ Ｐゴシック" charset="-128"/>
                        </a:rPr>
                        <a:t>Open Government Licence</a:t>
                      </a:r>
                      <a:endParaRPr kumimoji="1" lang="ja-JP" altLang="en-US" sz="1050" b="1" i="0" u="none" strike="noStrike" cap="none" normalizeH="0" baseline="0" smtClean="0">
                        <a:ln>
                          <a:noFill/>
                        </a:ln>
                        <a:solidFill>
                          <a:schemeClr val="bg1"/>
                        </a:solidFill>
                        <a:effectLst/>
                        <a:latin typeface="Gill Sans MT"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1" i="0" u="none" strike="noStrike" cap="none" normalizeH="0" baseline="0" dirty="0" smtClean="0">
                          <a:ln>
                            <a:noFill/>
                          </a:ln>
                          <a:solidFill>
                            <a:schemeClr val="bg1"/>
                          </a:solidFill>
                          <a:effectLst/>
                          <a:latin typeface="Gill Sans MT" pitchFamily="34" charset="0"/>
                          <a:ea typeface="ＭＳ Ｐゴシック" charset="-128"/>
                        </a:rPr>
                        <a:t>Open License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1" i="0" u="none" strike="noStrike" cap="none" normalizeH="0" baseline="0" dirty="0" smtClean="0">
                          <a:ln>
                            <a:noFill/>
                          </a:ln>
                          <a:solidFill>
                            <a:schemeClr val="bg1"/>
                          </a:solidFill>
                          <a:effectLst/>
                          <a:latin typeface="Gill Sans MT" pitchFamily="34" charset="0"/>
                          <a:ea typeface="ＭＳ Ｐゴシック" charset="-128"/>
                        </a:rPr>
                        <a:t>(LICENCE OUVERTE)</a:t>
                      </a:r>
                      <a:endParaRPr kumimoji="1" lang="ja-JP" altLang="en-US" sz="1050" b="1" i="0" u="none" strike="noStrike" cap="none" normalizeH="0" baseline="0" dirty="0" smtClean="0">
                        <a:ln>
                          <a:noFill/>
                        </a:ln>
                        <a:solidFill>
                          <a:schemeClr val="bg1"/>
                        </a:solidFill>
                        <a:effectLst/>
                        <a:latin typeface="Gill Sans MT"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1" i="0" u="none" strike="noStrike" cap="none" normalizeH="0" baseline="0" smtClean="0">
                          <a:ln>
                            <a:noFill/>
                          </a:ln>
                          <a:solidFill>
                            <a:schemeClr val="bg1"/>
                          </a:solidFill>
                          <a:effectLst/>
                          <a:latin typeface="Gill Sans MT" pitchFamily="34" charset="0"/>
                          <a:ea typeface="ＭＳ Ｐゴシック" charset="-128"/>
                        </a:rPr>
                        <a:t>Open Data Commons License</a:t>
                      </a:r>
                      <a:endParaRPr kumimoji="1" lang="ja-JP" altLang="en-US" sz="1050" b="1" i="0" u="none" strike="noStrike" cap="none" normalizeH="0" baseline="0" smtClean="0">
                        <a:ln>
                          <a:noFill/>
                        </a:ln>
                        <a:solidFill>
                          <a:schemeClr val="bg1"/>
                        </a:solidFill>
                        <a:effectLst/>
                        <a:latin typeface="Gill Sans MT"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1" i="0" u="none" strike="noStrike" cap="none" normalizeH="0" baseline="0" dirty="0" smtClean="0">
                          <a:ln>
                            <a:noFill/>
                          </a:ln>
                          <a:solidFill>
                            <a:schemeClr val="bg1"/>
                          </a:solidFill>
                          <a:effectLst/>
                          <a:latin typeface="Gill Sans MT" pitchFamily="34" charset="0"/>
                          <a:ea typeface="ＭＳ Ｐゴシック" charset="-128"/>
                        </a:rPr>
                        <a:t>Creative Commons License</a:t>
                      </a:r>
                      <a:endParaRPr kumimoji="1" lang="ja-JP" altLang="en-US" sz="1050" b="1" i="0" u="none" strike="noStrike" cap="none" normalizeH="0" baseline="0" dirty="0" smtClean="0">
                        <a:ln>
                          <a:noFill/>
                        </a:ln>
                        <a:solidFill>
                          <a:schemeClr val="bg1"/>
                        </a:solidFill>
                        <a:effectLst/>
                        <a:latin typeface="Gill Sans MT"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dirty="0" smtClean="0">
                          <a:ln>
                            <a:noFill/>
                          </a:ln>
                          <a:solidFill>
                            <a:schemeClr val="bg1"/>
                          </a:solidFill>
                          <a:effectLst/>
                          <a:latin typeface="Gill Sans MT" pitchFamily="34" charset="0"/>
                          <a:ea typeface="ＭＳ Ｐゴシック" charset="-128"/>
                        </a:rPr>
                        <a:t>（参考）</a:t>
                      </a:r>
                      <a:endParaRPr kumimoji="1" lang="en-US" altLang="ja-JP" sz="1050" b="1" i="0" u="none" strike="noStrike" cap="none" normalizeH="0" baseline="0" dirty="0" smtClean="0">
                        <a:ln>
                          <a:noFill/>
                        </a:ln>
                        <a:solidFill>
                          <a:schemeClr val="bg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1" i="0" u="none" strike="noStrike" cap="none" normalizeH="0" baseline="0" dirty="0" smtClean="0">
                          <a:ln>
                            <a:noFill/>
                          </a:ln>
                          <a:solidFill>
                            <a:schemeClr val="bg1"/>
                          </a:solidFill>
                          <a:effectLst/>
                          <a:latin typeface="Gill Sans MT" pitchFamily="34" charset="0"/>
                          <a:ea typeface="ＭＳ Ｐゴシック" charset="-128"/>
                        </a:rPr>
                        <a:t>Public Domain</a:t>
                      </a:r>
                      <a:endParaRPr kumimoji="1" lang="ja-JP" altLang="en-US" sz="1050" b="1" i="0" u="none" strike="noStrike" cap="none" normalizeH="0" baseline="0" dirty="0" smtClean="0">
                        <a:ln>
                          <a:noFill/>
                        </a:ln>
                        <a:solidFill>
                          <a:schemeClr val="bg1"/>
                        </a:solidFill>
                        <a:effectLst/>
                        <a:latin typeface="Gill Sans MT"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1400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bg1"/>
                          </a:solidFill>
                          <a:effectLst/>
                          <a:latin typeface="Gill Sans MT" pitchFamily="34" charset="0"/>
                          <a:ea typeface="ＭＳ Ｐゴシック" charset="-128"/>
                        </a:rPr>
                        <a:t>運営主体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イギリス政府</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フランス政府</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Open Knowledge Foundation</a:t>
                      </a:r>
                      <a:endPar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smtClean="0">
                          <a:ln>
                            <a:noFill/>
                          </a:ln>
                          <a:solidFill>
                            <a:schemeClr val="tx1"/>
                          </a:solidFill>
                          <a:effectLst/>
                          <a:latin typeface="Gill Sans MT" pitchFamily="34" charset="0"/>
                          <a:ea typeface="ＭＳ Ｐゴシック" charset="-128"/>
                        </a:rPr>
                        <a:t>Creative Commons</a:t>
                      </a:r>
                      <a:endParaRPr kumimoji="1" lang="ja-JP" altLang="en-US"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r h="44178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bg1"/>
                          </a:solidFill>
                          <a:effectLst/>
                          <a:latin typeface="Gill Sans MT" pitchFamily="34" charset="0"/>
                          <a:ea typeface="ＭＳ Ｐゴシック" charset="-128"/>
                        </a:rPr>
                        <a:t>主な利用事例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イギリス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フランス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パリ市</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ドイツ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ドイツ</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ニュージーランド</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オーストラリア</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アメリカ</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r>
              <a:tr h="1808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dirty="0" smtClean="0">
                          <a:ln>
                            <a:noFill/>
                          </a:ln>
                          <a:solidFill>
                            <a:schemeClr val="bg1"/>
                          </a:solidFill>
                          <a:effectLst/>
                          <a:latin typeface="Gill Sans MT" pitchFamily="34" charset="0"/>
                          <a:ea typeface="ＭＳ Ｐゴシック" charset="-128"/>
                        </a:rPr>
                        <a:t>主なライセンス種類</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smtClean="0">
                          <a:ln>
                            <a:noFill/>
                          </a:ln>
                          <a:solidFill>
                            <a:schemeClr val="tx1"/>
                          </a:solidFill>
                          <a:effectLst/>
                          <a:latin typeface="Gill Sans MT" pitchFamily="34" charset="0"/>
                          <a:ea typeface="ＭＳ Ｐゴシック" charset="-128"/>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1</a:t>
                      </a:r>
                      <a:endPar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smtClean="0">
                          <a:ln>
                            <a:noFill/>
                          </a:ln>
                          <a:solidFill>
                            <a:schemeClr val="tx1"/>
                          </a:solidFill>
                          <a:effectLst/>
                          <a:latin typeface="Gill Sans MT" pitchFamily="34" charset="0"/>
                          <a:ea typeface="ＭＳ Ｐゴシック" charset="-128"/>
                        </a:rPr>
                        <a:t>3</a:t>
                      </a:r>
                      <a:endParaRPr kumimoji="1" lang="ja-JP" altLang="en-US"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smtClean="0">
                          <a:ln>
                            <a:noFill/>
                          </a:ln>
                          <a:solidFill>
                            <a:schemeClr val="tx1"/>
                          </a:solidFill>
                          <a:effectLst/>
                          <a:latin typeface="Gill Sans MT" pitchFamily="34" charset="0"/>
                          <a:ea typeface="ＭＳ Ｐゴシック" charset="-128"/>
                        </a:rPr>
                        <a:t>6 </a:t>
                      </a:r>
                      <a:endParaRPr kumimoji="1" lang="ja-JP" altLang="en-US"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smtClean="0">
                          <a:ln>
                            <a:noFill/>
                          </a:ln>
                          <a:solidFill>
                            <a:schemeClr val="tx1"/>
                          </a:solidFill>
                          <a:effectLst/>
                          <a:latin typeface="Gill Sans MT" pitchFamily="34" charset="0"/>
                          <a:ea typeface="ＭＳ Ｐゴシック" charset="-128"/>
                        </a:rPr>
                        <a:t>-</a:t>
                      </a:r>
                      <a:endParaRPr kumimoji="1" lang="ja-JP" altLang="en-US"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r h="259394">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bg1"/>
                          </a:solidFill>
                          <a:effectLst/>
                          <a:latin typeface="Gill Sans MT" pitchFamily="34" charset="0"/>
                          <a:ea typeface="ＭＳ Ｐゴシック" charset="-128"/>
                        </a:rPr>
                        <a:t>　利　用　条　件</a:t>
                      </a:r>
                    </a:p>
                  </a:txBody>
                  <a:tcPr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tx1"/>
                          </a:solidFill>
                          <a:effectLst/>
                          <a:latin typeface="Gill Sans MT" pitchFamily="34" charset="0"/>
                          <a:ea typeface="ＭＳ Ｐゴシック" charset="-128"/>
                        </a:rPr>
                        <a:t>複製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可能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r>
              <a:tr h="33513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tx1"/>
                          </a:solidFill>
                          <a:effectLst/>
                          <a:latin typeface="Gill Sans MT" pitchFamily="34" charset="0"/>
                          <a:ea typeface="ＭＳ Ｐゴシック" charset="-128"/>
                        </a:rPr>
                        <a:t>改変</a:t>
                      </a:r>
                      <a:endParaRPr kumimoji="1" lang="en-US" altLang="ja-JP" sz="1050" b="1" i="0" u="none" strike="noStrike" cap="none" normalizeH="0" baseline="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tx1"/>
                          </a:solidFill>
                          <a:effectLst/>
                          <a:latin typeface="Gill Sans MT" pitchFamily="34" charset="0"/>
                          <a:ea typeface="ＭＳ Ｐゴシック" charset="-128"/>
                        </a:rPr>
                        <a:t>（再利用）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選択制</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（許諾する／同一ライセンスを条件として許諾する）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選択制</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（許諾する／許諾しない／同一ライセンスを条件として許諾する）</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可能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r h="334862">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tx1"/>
                          </a:solidFill>
                          <a:effectLst/>
                          <a:latin typeface="Gill Sans MT" pitchFamily="34" charset="0"/>
                          <a:ea typeface="ＭＳ Ｐゴシック" charset="-128"/>
                        </a:rPr>
                        <a:t>他の情報との結合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13219">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tx1"/>
                          </a:solidFill>
                          <a:effectLst/>
                          <a:latin typeface="Gill Sans MT" pitchFamily="34" charset="0"/>
                          <a:ea typeface="ＭＳ Ｐゴシック" charset="-128"/>
                        </a:rPr>
                        <a:t>商用利用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選択制</a:t>
                      </a:r>
                      <a:endPar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（許諾する／許諾しない）</a:t>
                      </a:r>
                      <a:endPar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endParaRPr>
                    </a:p>
                  </a:txBody>
                  <a:tcPr marL="72000" marR="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選択制</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（許諾する／許諾しない）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可能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r h="31274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tx1"/>
                          </a:solidFill>
                          <a:effectLst/>
                          <a:latin typeface="Gill Sans MT" pitchFamily="34" charset="0"/>
                          <a:ea typeface="ＭＳ Ｐゴシック" charset="-128"/>
                        </a:rPr>
                        <a:t>出典表示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必要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必要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選択制</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（必要／不必要）</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必要</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不要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r>
              <a:tr h="281411">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tx1"/>
                          </a:solidFill>
                          <a:effectLst/>
                          <a:latin typeface="Gill Sans MT" pitchFamily="34" charset="0"/>
                          <a:ea typeface="ＭＳ Ｐゴシック" charset="-128"/>
                        </a:rPr>
                        <a:t>ライセンスへのリンク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必要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記載無し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記載無し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必要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不要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r h="13136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tx1"/>
                          </a:solidFill>
                          <a:effectLst/>
                          <a:latin typeface="Gill Sans MT" pitchFamily="34" charset="0"/>
                          <a:ea typeface="ＭＳ Ｐゴシック" charset="-128"/>
                        </a:rPr>
                        <a:t>無保証</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記載あり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記載あり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記載あり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記載あり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r>
              <a:tr h="74575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smtClean="0">
                          <a:ln>
                            <a:noFill/>
                          </a:ln>
                          <a:solidFill>
                            <a:schemeClr val="bg1"/>
                          </a:solidFill>
                          <a:effectLst/>
                          <a:latin typeface="Gill Sans MT" pitchFamily="34" charset="0"/>
                          <a:ea typeface="ＭＳ Ｐゴシック" charset="-128"/>
                        </a:rPr>
                        <a:t>備考</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OGL</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と</a:t>
                      </a: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No Commercial Government </a:t>
                      </a:r>
                      <a:r>
                        <a:rPr kumimoji="1" lang="en-US" altLang="ja-JP" sz="1050" b="0" i="0" u="none" strike="noStrike" cap="none" normalizeH="0" baseline="0" dirty="0" err="1" smtClean="0">
                          <a:ln>
                            <a:noFill/>
                          </a:ln>
                          <a:solidFill>
                            <a:schemeClr val="tx1"/>
                          </a:solidFill>
                          <a:effectLst/>
                          <a:latin typeface="Gill Sans MT" pitchFamily="34" charset="0"/>
                          <a:ea typeface="ＭＳ Ｐゴシック" charset="-128"/>
                        </a:rPr>
                        <a:t>Licence</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の</a:t>
                      </a: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2</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種類。</a:t>
                      </a: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Sui generis rights</a:t>
                      </a:r>
                      <a:r>
                        <a:rPr kumimoji="1" lang="ja-JP" altLang="en-US" sz="1050" b="0" i="0" u="none" strike="noStrike" cap="none" normalizeH="0" baseline="0" dirty="0" err="1" smtClean="0">
                          <a:ln>
                            <a:noFill/>
                          </a:ln>
                          <a:solidFill>
                            <a:schemeClr val="tx1"/>
                          </a:solidFill>
                          <a:effectLst/>
                          <a:latin typeface="Gill Sans MT" pitchFamily="34" charset="0"/>
                          <a:ea typeface="ＭＳ Ｐゴシック" charset="-128"/>
                        </a:rPr>
                        <a:t>への</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対応</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CC-BY 2.0</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と</a:t>
                      </a: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ODC-BY</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との互換性がある。</a:t>
                      </a: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Sui generis rights</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対応</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ODC-BY</a:t>
                      </a:r>
                      <a:r>
                        <a:rPr kumimoji="1" lang="ja-JP" altLang="en-US" sz="1050" b="0" i="0" u="none" strike="noStrike" cap="none" normalizeH="0" baseline="0" dirty="0" err="1" smtClean="0">
                          <a:ln>
                            <a:noFill/>
                          </a:ln>
                          <a:solidFill>
                            <a:schemeClr val="tx1"/>
                          </a:solidFill>
                          <a:effectLst/>
                          <a:latin typeface="Gill Sans MT" pitchFamily="34" charset="0"/>
                          <a:ea typeface="ＭＳ Ｐゴシック" charset="-128"/>
                        </a:rPr>
                        <a:t>、</a:t>
                      </a: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ODC-</a:t>
                      </a:r>
                      <a:r>
                        <a:rPr kumimoji="1" lang="en-US" altLang="ja-JP" sz="1050" b="0" i="0" u="none" strike="noStrike" cap="none" normalizeH="0" baseline="0" dirty="0" err="1" smtClean="0">
                          <a:ln>
                            <a:noFill/>
                          </a:ln>
                          <a:solidFill>
                            <a:schemeClr val="tx1"/>
                          </a:solidFill>
                          <a:effectLst/>
                          <a:latin typeface="Gill Sans MT" pitchFamily="34" charset="0"/>
                          <a:ea typeface="ＭＳ Ｐゴシック" charset="-128"/>
                        </a:rPr>
                        <a:t>ODbL</a:t>
                      </a:r>
                      <a:r>
                        <a:rPr kumimoji="1" lang="ja-JP" altLang="en-US" sz="1050" b="0" i="0" u="none" strike="noStrike" cap="none" normalizeH="0" baseline="0" dirty="0" err="1" smtClean="0">
                          <a:ln>
                            <a:noFill/>
                          </a:ln>
                          <a:solidFill>
                            <a:schemeClr val="tx1"/>
                          </a:solidFill>
                          <a:effectLst/>
                          <a:latin typeface="Gill Sans MT" pitchFamily="34" charset="0"/>
                          <a:ea typeface="ＭＳ Ｐゴシック" charset="-128"/>
                        </a:rPr>
                        <a:t>、</a:t>
                      </a: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PDDL</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の</a:t>
                      </a: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3</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種。</a:t>
                      </a:r>
                      <a:endPar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Gill Sans MT" pitchFamily="34" charset="0"/>
                          <a:ea typeface="ＭＳ Ｐゴシック" charset="-128"/>
                        </a:rPr>
                        <a:t>Sui generis rights </a:t>
                      </a:r>
                      <a:r>
                        <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rPr>
                        <a:t>対応</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オーストラリア、ニュージーランドでは</a:t>
                      </a:r>
                      <a:r>
                        <a:rPr kumimoji="1" lang="en-US" altLang="ja-JP" sz="1050" b="0" i="0" u="none" strike="noStrike" cap="none" normalizeH="0" baseline="0" smtClean="0">
                          <a:ln>
                            <a:noFill/>
                          </a:ln>
                          <a:solidFill>
                            <a:schemeClr val="tx1"/>
                          </a:solidFill>
                          <a:effectLst/>
                          <a:latin typeface="Gill Sans MT" pitchFamily="34" charset="0"/>
                          <a:ea typeface="ＭＳ Ｐゴシック" charset="-128"/>
                        </a:rPr>
                        <a:t>CC-BY</a:t>
                      </a:r>
                      <a:r>
                        <a:rPr kumimoji="1" lang="ja-JP" altLang="en-US" sz="1050" b="0" i="0" u="none" strike="noStrike" cap="none" normalizeH="0" baseline="0" smtClean="0">
                          <a:ln>
                            <a:noFill/>
                          </a:ln>
                          <a:solidFill>
                            <a:schemeClr val="tx1"/>
                          </a:solidFill>
                          <a:effectLst/>
                          <a:latin typeface="Gill Sans MT" pitchFamily="34" charset="0"/>
                          <a:ea typeface="ＭＳ Ｐゴシック" charset="-128"/>
                        </a:rPr>
                        <a:t>が推奨。</a:t>
                      </a:r>
                      <a:endParaRPr kumimoji="1" lang="en-US" altLang="ja-JP" sz="105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bl>
          </a:graphicData>
        </a:graphic>
      </p:graphicFrame>
      <p:sp>
        <p:nvSpPr>
          <p:cNvPr id="33885" name="テキスト ボックス 2"/>
          <p:cNvSpPr txBox="1">
            <a:spLocks noChangeArrowheads="1"/>
          </p:cNvSpPr>
          <p:nvPr/>
        </p:nvSpPr>
        <p:spPr bwMode="auto">
          <a:xfrm>
            <a:off x="3009900" y="6284913"/>
            <a:ext cx="5715000" cy="277812"/>
          </a:xfrm>
          <a:prstGeom prst="rect">
            <a:avLst/>
          </a:prstGeom>
          <a:noFill/>
          <a:ln w="9525">
            <a:noFill/>
            <a:miter lim="800000"/>
            <a:headEnd/>
            <a:tailEnd/>
          </a:ln>
        </p:spPr>
        <p:txBody>
          <a:bodyPr>
            <a:spAutoFit/>
          </a:bodyPr>
          <a:lstStyle/>
          <a:p>
            <a:pPr algn="r"/>
            <a:r>
              <a:rPr lang="en-US" altLang="ja-JP" sz="1200"/>
              <a:t>【</a:t>
            </a:r>
            <a:r>
              <a:rPr lang="ja-JP" altLang="en-US" sz="1200"/>
              <a:t>出典</a:t>
            </a:r>
            <a:r>
              <a:rPr lang="en-US" altLang="ja-JP" sz="1200"/>
              <a:t>】</a:t>
            </a:r>
            <a:r>
              <a:rPr lang="ja-JP" altLang="en-US" sz="1200"/>
              <a:t>各ライセンスに関する文書をもとにデータガバナンス委員会事務局作成</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D026C764-48E2-4FEB-8DFB-4B77E75CFFF3}" type="slidenum">
              <a:rPr lang="ja-JP" altLang="en-US" smtClean="0"/>
              <a:pPr>
                <a:defRPr/>
              </a:pPr>
              <a:t>20</a:t>
            </a:fld>
            <a:endParaRPr lang="ja-JP" altLang="en-US" dirty="0"/>
          </a:p>
        </p:txBody>
      </p:sp>
      <p:sp>
        <p:nvSpPr>
          <p:cNvPr id="34818" name="タイトル 1"/>
          <p:cNvSpPr>
            <a:spLocks noGrp="1"/>
          </p:cNvSpPr>
          <p:nvPr>
            <p:ph type="title"/>
          </p:nvPr>
        </p:nvSpPr>
        <p:spPr>
          <a:xfrm>
            <a:off x="404813" y="165100"/>
            <a:ext cx="8229600" cy="792163"/>
          </a:xfrm>
        </p:spPr>
        <p:txBody>
          <a:bodyPr/>
          <a:lstStyle/>
          <a:p>
            <a:pPr eaLnBrk="1" hangingPunct="1"/>
            <a:r>
              <a:rPr lang="ja-JP" altLang="en-US" sz="2400" smtClean="0"/>
              <a:t>参考１．諸外国のライセンスで選択可能な条件</a:t>
            </a:r>
          </a:p>
        </p:txBody>
      </p:sp>
      <p:sp>
        <p:nvSpPr>
          <p:cNvPr id="34819" name="テキスト ボックス 2"/>
          <p:cNvSpPr txBox="1">
            <a:spLocks noChangeArrowheads="1"/>
          </p:cNvSpPr>
          <p:nvPr/>
        </p:nvSpPr>
        <p:spPr bwMode="auto">
          <a:xfrm>
            <a:off x="3009900" y="6284913"/>
            <a:ext cx="5715000" cy="277812"/>
          </a:xfrm>
          <a:prstGeom prst="rect">
            <a:avLst/>
          </a:prstGeom>
          <a:noFill/>
          <a:ln w="9525">
            <a:noFill/>
            <a:miter lim="800000"/>
            <a:headEnd/>
            <a:tailEnd/>
          </a:ln>
        </p:spPr>
        <p:txBody>
          <a:bodyPr>
            <a:spAutoFit/>
          </a:bodyPr>
          <a:lstStyle/>
          <a:p>
            <a:pPr algn="r"/>
            <a:r>
              <a:rPr lang="ja-JP" altLang="en-US" sz="1200"/>
              <a:t>（</a:t>
            </a:r>
            <a:r>
              <a:rPr lang="en-US" altLang="ja-JP" sz="1200"/>
              <a:t>【</a:t>
            </a:r>
            <a:r>
              <a:rPr lang="ja-JP" altLang="en-US" sz="1200"/>
              <a:t>出典</a:t>
            </a:r>
            <a:r>
              <a:rPr lang="en-US" altLang="ja-JP" sz="1200"/>
              <a:t>】</a:t>
            </a:r>
            <a:r>
              <a:rPr lang="ja-JP" altLang="en-US" sz="1200"/>
              <a:t>クリエイティブ・コモンズ・ウェブサイトより事務局作成）</a:t>
            </a:r>
          </a:p>
        </p:txBody>
      </p:sp>
      <p:graphicFrame>
        <p:nvGraphicFramePr>
          <p:cNvPr id="9" name="Group 41"/>
          <p:cNvGraphicFramePr>
            <a:graphicFrameLocks noGrp="1"/>
          </p:cNvGraphicFramePr>
          <p:nvPr/>
        </p:nvGraphicFramePr>
        <p:xfrm>
          <a:off x="474663" y="1371600"/>
          <a:ext cx="8267700" cy="4837113"/>
        </p:xfrm>
        <a:graphic>
          <a:graphicData uri="http://schemas.openxmlformats.org/drawingml/2006/table">
            <a:tbl>
              <a:tblPr/>
              <a:tblGrid>
                <a:gridCol w="295275"/>
                <a:gridCol w="311150"/>
                <a:gridCol w="3994150"/>
                <a:gridCol w="2187575"/>
                <a:gridCol w="1479550"/>
              </a:tblGrid>
              <a:tr h="56743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dirty="0" smtClean="0">
                        <a:ln>
                          <a:noFill/>
                        </a:ln>
                        <a:solidFill>
                          <a:srgbClr val="FFFFFF"/>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bg1"/>
                          </a:solidFill>
                          <a:effectLst/>
                          <a:latin typeface="Gill Sans MT" pitchFamily="34" charset="0"/>
                          <a:ea typeface="ＭＳ Ｐゴシック" charset="-128"/>
                        </a:rPr>
                        <a:t>条件</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Gill Sans MT" pitchFamily="34" charset="0"/>
                          <a:ea typeface="ＭＳ Ｐゴシック" charset="-128"/>
                        </a:rPr>
                        <a:t>当該条件が必須となっている</a:t>
                      </a:r>
                      <a:endParaRPr kumimoji="1" lang="en-US" altLang="ja-JP" sz="1200" b="1" i="0" u="none" strike="noStrike" cap="none" normalizeH="0" baseline="0" dirty="0" smtClean="0">
                        <a:ln>
                          <a:noFill/>
                        </a:ln>
                        <a:solidFill>
                          <a:schemeClr val="bg1"/>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Gill Sans MT" pitchFamily="34" charset="0"/>
                          <a:ea typeface="ＭＳ Ｐゴシック" charset="-128"/>
                        </a:rPr>
                        <a:t>ライセンス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bg1"/>
                          </a:solidFill>
                          <a:effectLst/>
                          <a:latin typeface="Gill Sans MT" pitchFamily="34" charset="0"/>
                          <a:ea typeface="ＭＳ Ｐゴシック" charset="-128"/>
                        </a:rPr>
                        <a:t>当該条件を選択可能なライセンス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7922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Gill Sans MT" pitchFamily="34" charset="0"/>
                          <a:ea typeface="ＭＳ Ｐゴシック" charset="-128"/>
                        </a:rPr>
                        <a:t>出典表示</a:t>
                      </a:r>
                    </a:p>
                  </a:txBody>
                  <a:tcPr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hMerge="1">
                  <a:txBody>
                    <a:bodyPr/>
                    <a:lstStyle/>
                    <a:p>
                      <a:endParaRPr kumimoji="1" lang="ja-JP" altLang="en-US"/>
                    </a:p>
                  </a:txBody>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ja-JP" altLang="en-US" sz="1200" b="0" i="0" u="none" strike="noStrike" cap="none" normalizeH="0" baseline="0" dirty="0" smtClean="0">
                          <a:ln>
                            <a:noFill/>
                          </a:ln>
                          <a:solidFill>
                            <a:schemeClr val="tx1"/>
                          </a:solidFill>
                          <a:effectLst/>
                          <a:latin typeface="Gill Sans MT" pitchFamily="34" charset="0"/>
                          <a:ea typeface="ＭＳ Ｐゴシック" charset="-128"/>
                        </a:rPr>
                        <a:t>当該ライセンスで発行されている情報について、複製、頒布、再利用等を行う際に、元の情報のタイトル、著作者、</a:t>
                      </a:r>
                      <a:r>
                        <a:rPr kumimoji="1" lang="en-US" altLang="ja-JP" sz="1200" b="0" i="0" u="none" strike="noStrike" cap="none" normalizeH="0" baseline="0" dirty="0" smtClean="0">
                          <a:ln>
                            <a:noFill/>
                          </a:ln>
                          <a:solidFill>
                            <a:schemeClr val="tx1"/>
                          </a:solidFill>
                          <a:effectLst/>
                          <a:latin typeface="Gill Sans MT" pitchFamily="34" charset="0"/>
                          <a:ea typeface="ＭＳ Ｐゴシック" charset="-128"/>
                        </a:rPr>
                        <a:t>URL</a:t>
                      </a:r>
                      <a:r>
                        <a:rPr kumimoji="1" lang="ja-JP" altLang="en-US" sz="1200" b="0" i="0" u="none" strike="noStrike" cap="none" normalizeH="0" baseline="0" dirty="0" smtClean="0">
                          <a:ln>
                            <a:noFill/>
                          </a:ln>
                          <a:solidFill>
                            <a:schemeClr val="tx1"/>
                          </a:solidFill>
                          <a:effectLst/>
                          <a:latin typeface="Gill Sans MT" pitchFamily="34" charset="0"/>
                          <a:ea typeface="ＭＳ Ｐゴシック" charset="-128"/>
                        </a:rPr>
                        <a:t>等を表記することを求める。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Government Licence</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License</a:t>
                      </a:r>
                      <a:endParaRPr kumimoji="1" lang="en-US" altLang="ja-JP" sz="1200" b="1" i="0" u="sng" strike="noStrike" cap="none" normalizeH="0" baseline="0" smtClean="0">
                        <a:ln>
                          <a:noFill/>
                        </a:ln>
                        <a:solidFill>
                          <a:schemeClr val="tx1"/>
                        </a:solidFill>
                        <a:effectLst/>
                        <a:latin typeface="Gill Sans MT" pitchFamily="34" charset="0"/>
                        <a:ea typeface="ＭＳ Ｐゴシック" charset="-128"/>
                      </a:endParaRP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Creative Commons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Data Commons License</a:t>
                      </a:r>
                      <a:endParaRPr kumimoji="1" lang="ja-JP" altLang="en-US" sz="120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124836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Gill Sans MT" pitchFamily="34" charset="0"/>
                          <a:ea typeface="ＭＳ Ｐゴシック" charset="-128"/>
                        </a:rPr>
                        <a:t>商業利用</a:t>
                      </a:r>
                    </a:p>
                  </a:txBody>
                  <a:tcPr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hMerge="1">
                  <a:txBody>
                    <a:bodyPr/>
                    <a:lstStyle/>
                    <a:p>
                      <a:endParaRPr kumimoji="1" lang="ja-JP" altLang="en-US"/>
                    </a:p>
                  </a:txBody>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ja-JP" altLang="en-US" sz="1200" b="0" i="0" u="none" strike="noStrike" cap="none" normalizeH="0" baseline="0" dirty="0" smtClean="0">
                          <a:ln>
                            <a:noFill/>
                          </a:ln>
                          <a:solidFill>
                            <a:schemeClr val="tx1"/>
                          </a:solidFill>
                          <a:effectLst/>
                          <a:latin typeface="Gill Sans MT" pitchFamily="34" charset="0"/>
                          <a:ea typeface="ＭＳ Ｐゴシック" charset="-128"/>
                        </a:rPr>
                        <a:t>当該ライセンスで発行されている情報について、商業的な利用を許諾する。</a:t>
                      </a:r>
                      <a:endParaRPr kumimoji="1" lang="en-US" altLang="ja-JP" sz="1200" b="0" i="0" u="none" strike="noStrike" cap="none" normalizeH="0" baseline="0" dirty="0" smtClean="0">
                        <a:ln>
                          <a:noFill/>
                        </a:ln>
                        <a:solidFill>
                          <a:schemeClr val="tx1"/>
                        </a:solidFill>
                        <a:effectLst/>
                        <a:latin typeface="Gill Sans MT" pitchFamily="34" charset="0"/>
                        <a:ea typeface="ＭＳ Ｐゴシック" charset="-128"/>
                      </a:endParaRP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ja-JP" altLang="en-US" sz="1200" b="0" i="0" u="none" strike="noStrike" cap="none" normalizeH="0" baseline="0" dirty="0" smtClean="0">
                          <a:ln>
                            <a:noFill/>
                          </a:ln>
                          <a:solidFill>
                            <a:schemeClr val="tx1"/>
                          </a:solidFill>
                          <a:effectLst/>
                          <a:latin typeface="Gill Sans MT" pitchFamily="34" charset="0"/>
                          <a:ea typeface="ＭＳ Ｐゴシック" charset="-128"/>
                        </a:rPr>
                        <a:t>対象となる情報を、そのまま複製して販売することや、対象となる情報を再利用（改変）して作成した二次的著作物を販売することが可能になる。</a:t>
                      </a:r>
                      <a:endParaRPr kumimoji="1" lang="en-US" altLang="ja-JP" sz="1200" b="0" i="0" u="none" strike="noStrike" cap="none" normalizeH="0" baseline="0" dirty="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License</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Data Commons License</a:t>
                      </a:r>
                      <a:endParaRPr kumimoji="1" lang="ja-JP" altLang="en-US" sz="120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Government Licence</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Creative Commons</a:t>
                      </a:r>
                      <a:endParaRPr kumimoji="1" lang="ja-JP" altLang="en-US" sz="120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102139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Gill Sans MT" pitchFamily="34" charset="0"/>
                          <a:ea typeface="ＭＳ Ｐゴシック" charset="-128"/>
                        </a:rPr>
                        <a:t>再利用</a:t>
                      </a:r>
                      <a:endParaRPr kumimoji="1" lang="en-US" altLang="ja-JP" sz="1200" b="1" i="0" u="none" strike="noStrike" cap="none" normalizeH="0" baseline="0" smtClean="0">
                        <a:ln>
                          <a:noFill/>
                        </a:ln>
                        <a:solidFill>
                          <a:schemeClr val="tx1"/>
                        </a:solidFill>
                        <a:effectLst/>
                        <a:latin typeface="Gill Sans MT" pitchFamily="34" charset="0"/>
                        <a:ea typeface="ＭＳ Ｐゴシック" charset="-128"/>
                      </a:endParaRPr>
                    </a:p>
                  </a:txBody>
                  <a:tcPr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Gill Sans MT" pitchFamily="34" charset="0"/>
                          <a:ea typeface="ＭＳ Ｐゴシック" charset="-128"/>
                        </a:rPr>
                        <a:t>継承あり</a:t>
                      </a:r>
                      <a:endParaRPr kumimoji="1" lang="en-US" altLang="ja-JP" sz="1200" b="1" i="0" u="none" strike="noStrike" cap="none" normalizeH="0" baseline="0" smtClean="0">
                        <a:ln>
                          <a:noFill/>
                        </a:ln>
                        <a:solidFill>
                          <a:schemeClr val="tx1"/>
                        </a:solidFill>
                        <a:effectLst/>
                        <a:latin typeface="Gill Sans MT" pitchFamily="34" charset="0"/>
                        <a:ea typeface="ＭＳ Ｐゴシック" charset="-128"/>
                      </a:endParaRPr>
                    </a:p>
                  </a:txBody>
                  <a:tcPr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ja-JP" altLang="en-US" sz="1200" b="0" i="0" u="none" strike="noStrike" cap="none" normalizeH="0" baseline="0" dirty="0" smtClean="0">
                          <a:ln>
                            <a:noFill/>
                          </a:ln>
                          <a:solidFill>
                            <a:schemeClr val="tx1"/>
                          </a:solidFill>
                          <a:effectLst/>
                          <a:latin typeface="Gill Sans MT" pitchFamily="34" charset="0"/>
                          <a:ea typeface="ＭＳ Ｐゴシック" charset="-128"/>
                        </a:rPr>
                        <a:t>当該ライセンスで発行されている情報について、再利用（改変）を行うことを許諾するが、再利用（改変）して作成した二次的著作物について、元の情報と同じライセンスを採用することを要求する。（再利用を許可させる）</a:t>
                      </a:r>
                      <a:endParaRPr kumimoji="1" lang="en-US" altLang="ja-JP" sz="1200" b="0" i="0" u="none" strike="noStrike" cap="none" normalizeH="0" baseline="0" dirty="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Data Commons License</a:t>
                      </a:r>
                      <a:endParaRPr kumimoji="1" lang="ja-JP" altLang="en-US" sz="120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Creative Commons</a:t>
                      </a:r>
                      <a:endParaRPr kumimoji="1" lang="ja-JP" altLang="en-US" sz="120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102139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Gill Sans MT" pitchFamily="34" charset="0"/>
                          <a:ea typeface="ＭＳ Ｐゴシック" charset="-128"/>
                        </a:rPr>
                        <a:t>継承無し</a:t>
                      </a:r>
                      <a:endParaRPr kumimoji="1" lang="en-US" altLang="ja-JP" sz="1200" b="1" i="0" u="none" strike="noStrike" cap="none" normalizeH="0" baseline="0" smtClean="0">
                        <a:ln>
                          <a:noFill/>
                        </a:ln>
                        <a:solidFill>
                          <a:schemeClr val="tx1"/>
                        </a:solidFill>
                        <a:effectLst/>
                        <a:latin typeface="Gill Sans MT" pitchFamily="34" charset="0"/>
                        <a:ea typeface="ＭＳ Ｐゴシック" charset="-128"/>
                      </a:endParaRPr>
                    </a:p>
                  </a:txBody>
                  <a:tcPr vert="eaVert"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ja-JP" altLang="en-US" sz="1200" b="0" i="0" u="none" strike="noStrike" cap="none" normalizeH="0" baseline="0" dirty="0" smtClean="0">
                          <a:ln>
                            <a:noFill/>
                          </a:ln>
                          <a:solidFill>
                            <a:schemeClr val="tx1"/>
                          </a:solidFill>
                          <a:effectLst/>
                          <a:latin typeface="Gill Sans MT" pitchFamily="34" charset="0"/>
                          <a:ea typeface="ＭＳ Ｐゴシック" charset="-128"/>
                        </a:rPr>
                        <a:t>当該ライセンスで発行されている情報について、再利用（改変）を行うことを許諾する。再利用してできた二次的著作物の利用条件は自由に決めることができる</a:t>
                      </a:r>
                      <a:endParaRPr kumimoji="1" lang="en-US" altLang="ja-JP" sz="1200" b="0" i="0" u="none" strike="noStrike" cap="none" normalizeH="0" baseline="0" dirty="0" smtClean="0">
                        <a:ln>
                          <a:noFill/>
                        </a:ln>
                        <a:solidFill>
                          <a:schemeClr val="tx1"/>
                        </a:solidFill>
                        <a:effectLst/>
                        <a:latin typeface="Gill Sans MT" pitchFamily="34" charset="0"/>
                        <a:ea typeface="ＭＳ Ｐゴシック" charset="-128"/>
                      </a:endParaRP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ja-JP" altLang="en-US" sz="1200" b="0" i="0" u="none" strike="noStrike" cap="none" normalizeH="0" baseline="0" dirty="0" smtClean="0">
                          <a:ln>
                            <a:noFill/>
                          </a:ln>
                          <a:solidFill>
                            <a:schemeClr val="tx1"/>
                          </a:solidFill>
                          <a:effectLst/>
                          <a:latin typeface="Gill Sans MT" pitchFamily="34" charset="0"/>
                          <a:ea typeface="ＭＳ Ｐゴシック" charset="-128"/>
                        </a:rPr>
                        <a:t>小説を映画化する、翻訳する等の行為が対象となる。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Government Licence</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License</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smtClean="0">
                          <a:ln>
                            <a:noFill/>
                          </a:ln>
                          <a:solidFill>
                            <a:schemeClr val="tx1"/>
                          </a:solidFill>
                          <a:effectLst/>
                          <a:latin typeface="Gill Sans MT" pitchFamily="34" charset="0"/>
                          <a:ea typeface="ＭＳ Ｐゴシック" charset="-128"/>
                        </a:rPr>
                        <a:t>Open Data Commons License</a:t>
                      </a:r>
                      <a:endParaRPr kumimoji="1" lang="ja-JP" altLang="en-US" sz="120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1" lang="en-US" altLang="ja-JP" sz="1200" b="0" i="0" u="none" strike="noStrike" cap="none" normalizeH="0" baseline="0" dirty="0" smtClean="0">
                          <a:ln>
                            <a:noFill/>
                          </a:ln>
                          <a:solidFill>
                            <a:schemeClr val="tx1"/>
                          </a:solidFill>
                          <a:effectLst/>
                          <a:latin typeface="Gill Sans MT" pitchFamily="34" charset="0"/>
                          <a:ea typeface="ＭＳ Ｐゴシック" charset="-128"/>
                        </a:rPr>
                        <a:t>Creative Commons</a:t>
                      </a:r>
                      <a:endParaRPr kumimoji="1" lang="ja-JP" altLang="en-US" sz="1200" b="0" i="0" u="none" strike="noStrike" cap="none" normalizeH="0" baseline="0" dirty="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タイトル 1"/>
          <p:cNvSpPr>
            <a:spLocks noGrp="1"/>
          </p:cNvSpPr>
          <p:nvPr>
            <p:ph type="title"/>
          </p:nvPr>
        </p:nvSpPr>
        <p:spPr>
          <a:xfrm>
            <a:off x="482600" y="2471738"/>
            <a:ext cx="8753475" cy="914400"/>
          </a:xfrm>
        </p:spPr>
        <p:txBody>
          <a:bodyPr/>
          <a:lstStyle/>
          <a:p>
            <a:pPr eaLnBrk="1" hangingPunct="1"/>
            <a:r>
              <a:rPr lang="ja-JP" altLang="en-US" sz="2800" smtClean="0"/>
              <a:t>４．国内での採用が考えられるライセンス</a:t>
            </a:r>
            <a:r>
              <a:rPr lang="en-US" altLang="ja-JP" sz="2800" smtClean="0"/>
              <a:t/>
            </a:r>
            <a:br>
              <a:rPr lang="en-US" altLang="ja-JP" sz="2800" smtClean="0"/>
            </a:br>
            <a:r>
              <a:rPr lang="ja-JP" altLang="en-US" sz="2800" smtClean="0"/>
              <a:t>　　（利用条件明示方法）の検討</a:t>
            </a:r>
          </a:p>
        </p:txBody>
      </p:sp>
      <p:sp>
        <p:nvSpPr>
          <p:cNvPr id="3" name="スライド番号プレースホルダー 2"/>
          <p:cNvSpPr>
            <a:spLocks noGrp="1"/>
          </p:cNvSpPr>
          <p:nvPr>
            <p:ph type="sldNum" sz="quarter" idx="10"/>
          </p:nvPr>
        </p:nvSpPr>
        <p:spPr/>
        <p:txBody>
          <a:bodyPr/>
          <a:lstStyle/>
          <a:p>
            <a:pPr>
              <a:defRPr/>
            </a:pPr>
            <a:fld id="{B206C0E6-3773-43F3-B8D2-2C7AC42D18D7}" type="slidenum">
              <a:rPr lang="ja-JP" altLang="en-US" smtClean="0"/>
              <a:pPr>
                <a:defRPr/>
              </a:pPr>
              <a:t>21</a:t>
            </a:fld>
            <a:endParaRPr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C431CA16-8E6A-4AEB-9989-EC3BF8471FFC}" type="slidenum">
              <a:rPr lang="ja-JP" altLang="en-US" smtClean="0"/>
              <a:pPr>
                <a:defRPr/>
              </a:pPr>
              <a:t>22</a:t>
            </a:fld>
            <a:endParaRPr lang="ja-JP" altLang="en-US" dirty="0"/>
          </a:p>
        </p:txBody>
      </p:sp>
      <p:sp>
        <p:nvSpPr>
          <p:cNvPr id="36866" name="タイトル 1"/>
          <p:cNvSpPr>
            <a:spLocks noGrp="1"/>
          </p:cNvSpPr>
          <p:nvPr>
            <p:ph type="title"/>
          </p:nvPr>
        </p:nvSpPr>
        <p:spPr>
          <a:xfrm>
            <a:off x="404813" y="165100"/>
            <a:ext cx="8229600" cy="792163"/>
          </a:xfrm>
        </p:spPr>
        <p:txBody>
          <a:bodyPr/>
          <a:lstStyle/>
          <a:p>
            <a:pPr eaLnBrk="1" hangingPunct="1"/>
            <a:r>
              <a:rPr lang="ja-JP" altLang="en-US" sz="2400" smtClean="0"/>
              <a:t>（１）国内での採用が考えられるライセンスの検討</a:t>
            </a:r>
          </a:p>
        </p:txBody>
      </p:sp>
      <p:sp>
        <p:nvSpPr>
          <p:cNvPr id="36867" name="コンテンツ プレースホルダー 1"/>
          <p:cNvSpPr>
            <a:spLocks noGrp="1"/>
          </p:cNvSpPr>
          <p:nvPr>
            <p:ph sz="quarter" idx="1"/>
          </p:nvPr>
        </p:nvSpPr>
        <p:spPr>
          <a:xfrm>
            <a:off x="457200" y="1003300"/>
            <a:ext cx="8301038" cy="588963"/>
          </a:xfrm>
        </p:spPr>
        <p:txBody>
          <a:bodyPr/>
          <a:lstStyle/>
          <a:p>
            <a:r>
              <a:rPr lang="ja-JP" altLang="en-US" sz="1400" smtClean="0"/>
              <a:t>二次利用を促進するためのライセンス（利用条件）について、諸外国で利用されているライセンスを、国内での採用を想定して比較検討すると、以下のようになる。</a:t>
            </a:r>
            <a:endParaRPr lang="en-US" altLang="ja-JP" sz="1800" smtClean="0"/>
          </a:p>
        </p:txBody>
      </p:sp>
      <p:graphicFrame>
        <p:nvGraphicFramePr>
          <p:cNvPr id="7" name="Group 69"/>
          <p:cNvGraphicFramePr>
            <a:graphicFrameLocks noGrp="1"/>
          </p:cNvGraphicFramePr>
          <p:nvPr/>
        </p:nvGraphicFramePr>
        <p:xfrm>
          <a:off x="752475" y="1535113"/>
          <a:ext cx="7727950" cy="2987675"/>
        </p:xfrm>
        <a:graphic>
          <a:graphicData uri="http://schemas.openxmlformats.org/drawingml/2006/table">
            <a:tbl>
              <a:tblPr/>
              <a:tblGrid>
                <a:gridCol w="2544709"/>
                <a:gridCol w="1296000"/>
                <a:gridCol w="1296000"/>
                <a:gridCol w="1296000"/>
                <a:gridCol w="1296000"/>
              </a:tblGrid>
              <a:tr h="5854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smtClean="0">
                          <a:ln>
                            <a:noFill/>
                          </a:ln>
                          <a:solidFill>
                            <a:srgbClr val="FFFFFF"/>
                          </a:solidFill>
                          <a:effectLst/>
                          <a:latin typeface="Gill Sans MT" pitchFamily="34" charset="0"/>
                          <a:ea typeface="ＭＳ Ｐゴシック" charset="-128"/>
                        </a:rPr>
                        <a:t>ライセンスに求められる条件</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mn-ea"/>
                          <a:ea typeface="+mn-ea"/>
                        </a:rPr>
                        <a:t>Open Government </a:t>
                      </a:r>
                      <a:r>
                        <a:rPr kumimoji="1" lang="en-US" altLang="ja-JP" sz="1200" b="0" i="0" u="none" strike="noStrike" cap="none" normalizeH="0" baseline="0" dirty="0" err="1" smtClean="0">
                          <a:ln>
                            <a:noFill/>
                          </a:ln>
                          <a:solidFill>
                            <a:srgbClr val="000000"/>
                          </a:solidFill>
                          <a:effectLst/>
                          <a:latin typeface="+mn-ea"/>
                          <a:ea typeface="+mn-ea"/>
                        </a:rPr>
                        <a:t>Licence</a:t>
                      </a:r>
                      <a:endParaRPr kumimoji="1" lang="ja-JP" altLang="en-US" sz="1200" b="0" i="0" u="none" strike="noStrike" cap="none" normalizeH="0" baseline="0" dirty="0" smtClean="0">
                        <a:ln>
                          <a:noFill/>
                        </a:ln>
                        <a:solidFill>
                          <a:srgbClr val="000000"/>
                        </a:solidFill>
                        <a:effectLst/>
                        <a:latin typeface="+mn-ea"/>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mn-ea"/>
                          <a:ea typeface="+mn-ea"/>
                        </a:rPr>
                        <a:t>Open License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mn-ea"/>
                          <a:ea typeface="+mn-ea"/>
                        </a:rPr>
                        <a:t>(LICENCE OUVERTE)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mn-ea"/>
                          <a:ea typeface="+mn-ea"/>
                        </a:rPr>
                        <a:t>Open Data Commons License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mn-ea"/>
                          <a:ea typeface="+mn-ea"/>
                        </a:rPr>
                        <a:t>Creative Commons License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356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Gill Sans MT" pitchFamily="34" charset="0"/>
                          <a:ea typeface="ＭＳ Ｐゴシック" charset="-128"/>
                        </a:rPr>
                        <a:t>諸外国と互換性のあるライセンスであること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2075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Gill Sans MT" pitchFamily="34" charset="0"/>
                          <a:ea typeface="ＭＳ Ｐゴシック" charset="-128"/>
                        </a:rPr>
                        <a:t>出典表示が求められていること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4366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Gill Sans MT" pitchFamily="34" charset="0"/>
                          <a:ea typeface="ＭＳ Ｐゴシック" charset="-128"/>
                        </a:rPr>
                        <a:t>提供時に条件の選択ができること（改変の可否／商用利用の可否）</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mn-ea"/>
                          <a:ea typeface="+mn-ea"/>
                        </a:rPr>
                        <a:t>△</a:t>
                      </a:r>
                      <a:endParaRPr kumimoji="1" lang="en-US" altLang="ja-JP" sz="1200" b="0" i="0" u="none" strike="noStrike" cap="none" normalizeH="0" baseline="0" smtClean="0">
                        <a:ln>
                          <a:noFill/>
                        </a:ln>
                        <a:solidFill>
                          <a:srgbClr val="000000"/>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mn-ea"/>
                          <a:ea typeface="+mn-ea"/>
                        </a:rPr>
                        <a:t>（商用のみ）</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mn-ea"/>
                          <a:ea typeface="+mn-ea"/>
                        </a:rPr>
                        <a:t>×</a:t>
                      </a:r>
                      <a:endParaRPr kumimoji="1" lang="ja-JP" altLang="en-US" sz="1200" b="0" i="0" u="none" strike="noStrike" cap="none" normalizeH="0" baseline="0" smtClean="0">
                        <a:ln>
                          <a:noFill/>
                        </a:ln>
                        <a:solidFill>
                          <a:srgbClr val="000000"/>
                        </a:solidFill>
                        <a:effectLst/>
                        <a:latin typeface="+mn-ea"/>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mn-ea"/>
                          <a:ea typeface="+mn-ea"/>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mn-ea"/>
                          <a:ea typeface="+mn-ea"/>
                        </a:rPr>
                        <a:t>（改変時の承継の有無のみ）</a:t>
                      </a:r>
                      <a:endParaRPr kumimoji="1" lang="en-US" altLang="ja-JP" sz="1100" b="0" i="0" u="none" strike="noStrike" cap="none" normalizeH="0" baseline="0" dirty="0" smtClean="0">
                        <a:ln>
                          <a:noFill/>
                        </a:ln>
                        <a:solidFill>
                          <a:srgbClr val="000000"/>
                        </a:solidFill>
                        <a:effectLst/>
                        <a:latin typeface="+mn-ea"/>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2281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Gill Sans MT" pitchFamily="34" charset="0"/>
                          <a:ea typeface="ＭＳ Ｐゴシック" charset="-128"/>
                        </a:rPr>
                        <a:t>制約の少ないライセンスであること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1901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Gill Sans MT" pitchFamily="34" charset="0"/>
                          <a:ea typeface="ＭＳ Ｐゴシック" charset="-128"/>
                        </a:rPr>
                        <a:t>無保証に対応していること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418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Gill Sans MT" pitchFamily="34" charset="0"/>
                          <a:ea typeface="ＭＳ Ｐゴシック" charset="-128"/>
                        </a:rPr>
                        <a:t>複数の国（政府）で採用している実績があること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mn-ea"/>
                          <a:ea typeface="+mn-ea"/>
                        </a:rPr>
                        <a:t>×</a:t>
                      </a:r>
                      <a:endParaRPr kumimoji="1" lang="ja-JP" altLang="en-US" sz="1200" b="0" i="0" u="none" strike="noStrike" cap="none" normalizeH="0" baseline="0" dirty="0" smtClean="0">
                        <a:ln>
                          <a:noFill/>
                        </a:ln>
                        <a:solidFill>
                          <a:srgbClr val="000000"/>
                        </a:solidFill>
                        <a:effectLst/>
                        <a:latin typeface="+mn-ea"/>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00"/>
                          </a:solidFill>
                          <a:effectLst/>
                          <a:latin typeface="+mn-ea"/>
                          <a:ea typeface="+mn-ea"/>
                        </a:rPr>
                        <a:t>×</a:t>
                      </a:r>
                      <a:endParaRPr kumimoji="1" lang="ja-JP" altLang="en-US" sz="1200" b="0" i="0" u="none" strike="noStrike" cap="none" normalizeH="0" baseline="0" smtClean="0">
                        <a:ln>
                          <a:noFill/>
                        </a:ln>
                        <a:solidFill>
                          <a:srgbClr val="000000"/>
                        </a:solidFill>
                        <a:effectLst/>
                        <a:latin typeface="+mn-ea"/>
                        <a:ea typeface="+mn-ea"/>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n-ea"/>
                          <a:ea typeface="+mn-ea"/>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bl>
          </a:graphicData>
        </a:graphic>
      </p:graphicFrame>
      <p:sp>
        <p:nvSpPr>
          <p:cNvPr id="8" name="下矢印 7"/>
          <p:cNvSpPr/>
          <p:nvPr/>
        </p:nvSpPr>
        <p:spPr>
          <a:xfrm>
            <a:off x="4044950" y="4591050"/>
            <a:ext cx="1054100" cy="166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コンテンツ プレースホルダー 1"/>
          <p:cNvSpPr txBox="1">
            <a:spLocks/>
          </p:cNvSpPr>
          <p:nvPr/>
        </p:nvSpPr>
        <p:spPr bwMode="auto">
          <a:xfrm>
            <a:off x="461963" y="4787900"/>
            <a:ext cx="8208962" cy="1900238"/>
          </a:xfrm>
          <a:prstGeom prst="rect">
            <a:avLst/>
          </a:prstGeom>
          <a:noFill/>
          <a:ln w="9525">
            <a:noFill/>
            <a:miter lim="800000"/>
            <a:headEnd/>
            <a:tailEnd/>
          </a:ln>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a:lnSpc>
                <a:spcPts val="1500"/>
              </a:lnSpc>
              <a:defRPr/>
            </a:pPr>
            <a:r>
              <a:rPr lang="ja-JP" altLang="en-US" sz="1400" u="sng" dirty="0">
                <a:solidFill>
                  <a:srgbClr val="FF0000"/>
                </a:solidFill>
              </a:rPr>
              <a:t>国内での採用が考えられるライセンスとして、上記の条件を満たす、クリエイティブ・コモンズ・ライセンスで試行するのが望ましい</a:t>
            </a:r>
            <a:r>
              <a:rPr lang="ja-JP" altLang="en-US" sz="1400" dirty="0"/>
              <a:t>のではないか</a:t>
            </a:r>
            <a:r>
              <a:rPr lang="ja-JP" altLang="en-US" sz="1400" dirty="0" smtClean="0"/>
              <a:t>。</a:t>
            </a:r>
            <a:endParaRPr lang="en-US" altLang="ja-JP" sz="1400" dirty="0" smtClean="0"/>
          </a:p>
          <a:p>
            <a:pPr>
              <a:lnSpc>
                <a:spcPts val="1500"/>
              </a:lnSpc>
              <a:defRPr/>
            </a:pPr>
            <a:r>
              <a:rPr lang="ja-JP" altLang="en-US" sz="1400" dirty="0"/>
              <a:t>クリエイティブ・コモンズ・ライセンスの中でも、</a:t>
            </a:r>
            <a:r>
              <a:rPr lang="ja-JP" altLang="en-US" sz="1400" u="sng" dirty="0">
                <a:solidFill>
                  <a:srgbClr val="FF0000"/>
                </a:solidFill>
              </a:rPr>
              <a:t>最も利用範囲が広い</a:t>
            </a:r>
            <a:r>
              <a:rPr lang="en-US" altLang="ja-JP" sz="1400" u="sng" dirty="0">
                <a:solidFill>
                  <a:srgbClr val="FF0000"/>
                </a:solidFill>
              </a:rPr>
              <a:t>CC-BY</a:t>
            </a:r>
            <a:r>
              <a:rPr lang="ja-JP" altLang="en-US" sz="1400" u="sng" dirty="0">
                <a:solidFill>
                  <a:srgbClr val="FF0000"/>
                </a:solidFill>
              </a:rPr>
              <a:t>を軸</a:t>
            </a:r>
            <a:r>
              <a:rPr lang="ja-JP" altLang="en-US" sz="1400" u="sng" dirty="0" smtClean="0">
                <a:solidFill>
                  <a:srgbClr val="FF0000"/>
                </a:solidFill>
              </a:rPr>
              <a:t>に試行するのが望ましい</a:t>
            </a:r>
            <a:r>
              <a:rPr lang="ja-JP" altLang="en-US" sz="1400" dirty="0" smtClean="0"/>
              <a:t>のではないか。</a:t>
            </a:r>
            <a:endParaRPr lang="en-US" altLang="ja-JP" sz="1400" dirty="0" smtClean="0"/>
          </a:p>
          <a:p>
            <a:pPr>
              <a:lnSpc>
                <a:spcPts val="1500"/>
              </a:lnSpc>
              <a:defRPr/>
            </a:pPr>
            <a:r>
              <a:rPr lang="ja-JP" altLang="en-US" sz="1400" dirty="0" smtClean="0"/>
              <a:t>データガバナンス</a:t>
            </a:r>
            <a:r>
              <a:rPr lang="ja-JP" altLang="en-US" sz="1400" dirty="0"/>
              <a:t>委員会においては</a:t>
            </a:r>
            <a:r>
              <a:rPr lang="ja-JP" altLang="en-US" sz="1400" dirty="0" smtClean="0"/>
              <a:t>、</a:t>
            </a:r>
            <a:r>
              <a:rPr lang="en-US" altLang="ja-JP" sz="1400" u="sng" dirty="0" smtClean="0">
                <a:solidFill>
                  <a:srgbClr val="FF0000"/>
                </a:solidFill>
              </a:rPr>
              <a:t>CC-BY</a:t>
            </a:r>
            <a:r>
              <a:rPr lang="en-US" altLang="ja-JP" sz="1400" u="sng" baseline="30000" dirty="0" smtClean="0">
                <a:solidFill>
                  <a:srgbClr val="FF0000"/>
                </a:solidFill>
              </a:rPr>
              <a:t>※</a:t>
            </a:r>
            <a:r>
              <a:rPr lang="ja-JP" altLang="en-US" sz="1400" u="sng" dirty="0" smtClean="0">
                <a:solidFill>
                  <a:srgbClr val="FF0000"/>
                </a:solidFill>
              </a:rPr>
              <a:t>を付与した場合の課題の洗い出し</a:t>
            </a:r>
            <a:r>
              <a:rPr lang="ja-JP" altLang="en-US" sz="1400" u="sng" dirty="0">
                <a:solidFill>
                  <a:srgbClr val="FF0000"/>
                </a:solidFill>
              </a:rPr>
              <a:t>とその解決策の検討のため、</a:t>
            </a:r>
            <a:r>
              <a:rPr lang="ja-JP" altLang="en-US" sz="1400" u="sng" dirty="0" smtClean="0">
                <a:solidFill>
                  <a:srgbClr val="FF0000"/>
                </a:solidFill>
              </a:rPr>
              <a:t>今年度</a:t>
            </a:r>
            <a:r>
              <a:rPr lang="ja-JP" altLang="en-US" sz="1400" u="sng" dirty="0">
                <a:solidFill>
                  <a:srgbClr val="FF0000"/>
                </a:solidFill>
              </a:rPr>
              <a:t>、情報通信白書、</a:t>
            </a:r>
            <a:r>
              <a:rPr lang="ja-JP" altLang="en-US" sz="1400" u="sng" dirty="0" smtClean="0">
                <a:solidFill>
                  <a:srgbClr val="FF0000"/>
                </a:solidFill>
              </a:rPr>
              <a:t>統計関連情報ホームページ等</a:t>
            </a:r>
            <a:r>
              <a:rPr lang="ja-JP" altLang="en-US" sz="1400" u="sng" dirty="0">
                <a:solidFill>
                  <a:srgbClr val="FF0000"/>
                </a:solidFill>
              </a:rPr>
              <a:t>を題材にケーススタディを</a:t>
            </a:r>
            <a:r>
              <a:rPr lang="ja-JP" altLang="en-US" sz="1400" u="sng" dirty="0" smtClean="0">
                <a:solidFill>
                  <a:srgbClr val="FF0000"/>
                </a:solidFill>
              </a:rPr>
              <a:t>実施した。</a:t>
            </a:r>
            <a:endParaRPr lang="en-US" altLang="ja-JP" sz="1400" u="sng" dirty="0" smtClean="0">
              <a:solidFill>
                <a:srgbClr val="FF0000"/>
              </a:solidFill>
            </a:endParaRPr>
          </a:p>
          <a:p>
            <a:pPr marL="452438" lvl="1" indent="-452438">
              <a:lnSpc>
                <a:spcPts val="1500"/>
              </a:lnSpc>
              <a:spcBef>
                <a:spcPts val="600"/>
              </a:spcBef>
              <a:buClr>
                <a:schemeClr val="accent1"/>
              </a:buClr>
              <a:buFont typeface="Wingdings 3" pitchFamily="18" charset="2"/>
              <a:buNone/>
              <a:defRPr/>
            </a:pPr>
            <a:r>
              <a:rPr lang="ja-JP" altLang="en-US" sz="1200" dirty="0" smtClean="0">
                <a:latin typeface="ＭＳ Ｐ明朝" pitchFamily="18" charset="-128"/>
                <a:ea typeface="ＭＳ Ｐ明朝" pitchFamily="18" charset="-128"/>
              </a:rPr>
              <a:t>　　　</a:t>
            </a:r>
            <a:r>
              <a:rPr lang="en-US"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　</a:t>
            </a:r>
            <a:r>
              <a:rPr lang="en-US" altLang="ja-JP" sz="1200" dirty="0" smtClean="0">
                <a:latin typeface="ＭＳ Ｐ明朝" pitchFamily="18" charset="-128"/>
                <a:ea typeface="ＭＳ Ｐ明朝" pitchFamily="18" charset="-128"/>
              </a:rPr>
              <a:t>CC-BY</a:t>
            </a:r>
            <a:r>
              <a:rPr lang="ja-JP" altLang="en-US" sz="1200" dirty="0" smtClean="0">
                <a:latin typeface="ＭＳ Ｐ明朝" pitchFamily="18" charset="-128"/>
                <a:ea typeface="ＭＳ Ｐ明朝" pitchFamily="18" charset="-128"/>
              </a:rPr>
              <a:t>を</a:t>
            </a:r>
            <a:r>
              <a:rPr lang="ja-JP" altLang="en-US" sz="1200" dirty="0">
                <a:latin typeface="ＭＳ Ｐ明朝" pitchFamily="18" charset="-128"/>
                <a:ea typeface="ＭＳ Ｐ明朝" pitchFamily="18" charset="-128"/>
              </a:rPr>
              <a:t>付与することができない場合、それ以外のクリエイティブ・コモンズ・ライセンス（商用利用無しと</a:t>
            </a:r>
            <a:r>
              <a:rPr lang="ja-JP" altLang="en-US" sz="1200" dirty="0" smtClean="0">
                <a:latin typeface="ＭＳ Ｐ明朝" pitchFamily="18" charset="-128"/>
                <a:ea typeface="ＭＳ Ｐ明朝" pitchFamily="18" charset="-128"/>
              </a:rPr>
              <a:t>する</a:t>
            </a:r>
            <a:r>
              <a:rPr lang="en-US" altLang="ja-JP" sz="1200" dirty="0" smtClean="0">
                <a:latin typeface="ＭＳ Ｐ明朝" pitchFamily="18" charset="-128"/>
                <a:ea typeface="ＭＳ Ｐ明朝" pitchFamily="18" charset="-128"/>
              </a:rPr>
              <a:t>CC-BY-NC</a:t>
            </a:r>
            <a:r>
              <a:rPr lang="ja-JP" altLang="en-US" sz="1200" dirty="0" err="1" smtClean="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改変利用無しと</a:t>
            </a:r>
            <a:r>
              <a:rPr lang="ja-JP" altLang="en-US" sz="1200" dirty="0" smtClean="0">
                <a:latin typeface="ＭＳ Ｐ明朝" pitchFamily="18" charset="-128"/>
                <a:ea typeface="ＭＳ Ｐ明朝" pitchFamily="18" charset="-128"/>
              </a:rPr>
              <a:t>する</a:t>
            </a:r>
            <a:r>
              <a:rPr lang="en-US" altLang="ja-JP" sz="1200" dirty="0" smtClean="0">
                <a:latin typeface="ＭＳ Ｐ明朝" pitchFamily="18" charset="-128"/>
                <a:ea typeface="ＭＳ Ｐ明朝" pitchFamily="18" charset="-128"/>
              </a:rPr>
              <a:t>CC-BY-ND</a:t>
            </a:r>
            <a:r>
              <a:rPr lang="ja-JP" altLang="en-US" sz="1200" dirty="0" smtClean="0">
                <a:latin typeface="ＭＳ Ｐ明朝" pitchFamily="18" charset="-128"/>
                <a:ea typeface="ＭＳ Ｐ明朝" pitchFamily="18" charset="-128"/>
              </a:rPr>
              <a:t>等</a:t>
            </a:r>
            <a:r>
              <a:rPr lang="ja-JP" altLang="en-US" sz="1200" dirty="0">
                <a:latin typeface="ＭＳ Ｐ明朝" pitchFamily="18" charset="-128"/>
                <a:ea typeface="ＭＳ Ｐ明朝" pitchFamily="18" charset="-128"/>
              </a:rPr>
              <a:t>）の</a:t>
            </a:r>
            <a:r>
              <a:rPr lang="ja-JP" altLang="en-US" sz="1200" dirty="0" smtClean="0">
                <a:latin typeface="ＭＳ Ｐ明朝" pitchFamily="18" charset="-128"/>
                <a:ea typeface="ＭＳ Ｐ明朝" pitchFamily="18" charset="-128"/>
              </a:rPr>
              <a:t>利用</a:t>
            </a:r>
            <a:r>
              <a:rPr lang="ja-JP" altLang="en-US" sz="1200" dirty="0">
                <a:latin typeface="ＭＳ Ｐ明朝" pitchFamily="18" charset="-128"/>
                <a:ea typeface="ＭＳ Ｐ明朝" pitchFamily="18" charset="-128"/>
              </a:rPr>
              <a:t>も</a:t>
            </a:r>
            <a:r>
              <a:rPr lang="ja-JP" altLang="en-US" sz="1200" dirty="0" smtClean="0">
                <a:latin typeface="ＭＳ Ｐ明朝" pitchFamily="18" charset="-128"/>
                <a:ea typeface="ＭＳ Ｐ明朝" pitchFamily="18" charset="-128"/>
              </a:rPr>
              <a:t>検討。</a:t>
            </a:r>
            <a:endParaRPr lang="en-US" altLang="ja-JP" sz="1200" dirty="0">
              <a:latin typeface="ＭＳ Ｐ明朝" pitchFamily="18" charset="-128"/>
              <a:ea typeface="ＭＳ Ｐ明朝" pitchFamily="18" charset="-128"/>
            </a:endParaRPr>
          </a:p>
          <a:p>
            <a:pPr marL="0" indent="0">
              <a:lnSpc>
                <a:spcPts val="1500"/>
              </a:lnSpc>
              <a:buFont typeface="Wingdings 3" pitchFamily="18" charset="2"/>
              <a:buNone/>
              <a:defRPr/>
            </a:pPr>
            <a:endParaRPr lang="ja-JP" altLang="en-US" sz="1400" b="1" u="sng" dirty="0"/>
          </a:p>
          <a:p>
            <a:pPr marL="0" indent="0">
              <a:lnSpc>
                <a:spcPts val="1500"/>
              </a:lnSpc>
              <a:buFont typeface="Wingdings 3" pitchFamily="18" charset="2"/>
              <a:buNone/>
              <a:defRPr/>
            </a:pPr>
            <a:endParaRPr lang="en-US" altLang="ja-JP" sz="1400" b="1" u="sng" dirty="0" smtClean="0"/>
          </a:p>
          <a:p>
            <a:pPr>
              <a:lnSpc>
                <a:spcPts val="1500"/>
              </a:lnSpc>
              <a:defRPr/>
            </a:pPr>
            <a:endParaRPr lang="en-US" altLang="ja-JP" sz="1400" b="1" u="sn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タイトル 1"/>
          <p:cNvSpPr>
            <a:spLocks noGrp="1"/>
          </p:cNvSpPr>
          <p:nvPr>
            <p:ph type="title"/>
          </p:nvPr>
        </p:nvSpPr>
        <p:spPr>
          <a:xfrm>
            <a:off x="457200" y="12700"/>
            <a:ext cx="8229600" cy="963613"/>
          </a:xfrm>
        </p:spPr>
        <p:txBody>
          <a:bodyPr/>
          <a:lstStyle/>
          <a:p>
            <a:pPr eaLnBrk="1" hangingPunct="1"/>
            <a:r>
              <a:rPr lang="ja-JP" altLang="en-US" sz="2400" smtClean="0"/>
              <a:t>参考１．クリエイティブ・コモンズ・ライセンスの概要</a:t>
            </a:r>
          </a:p>
        </p:txBody>
      </p:sp>
      <p:sp>
        <p:nvSpPr>
          <p:cNvPr id="37890" name="コンテンツ プレースホルダー 2"/>
          <p:cNvSpPr>
            <a:spLocks noGrp="1"/>
          </p:cNvSpPr>
          <p:nvPr>
            <p:ph sz="quarter" idx="1"/>
          </p:nvPr>
        </p:nvSpPr>
        <p:spPr>
          <a:xfrm>
            <a:off x="558800" y="1219200"/>
            <a:ext cx="8047038" cy="2379663"/>
          </a:xfrm>
        </p:spPr>
        <p:txBody>
          <a:bodyPr/>
          <a:lstStyle/>
          <a:p>
            <a:pPr eaLnBrk="1" hangingPunct="1">
              <a:lnSpc>
                <a:spcPct val="80000"/>
              </a:lnSpc>
            </a:pPr>
            <a:r>
              <a:rPr lang="ja-JP" altLang="en-US" sz="1800" smtClean="0"/>
              <a:t>概要</a:t>
            </a:r>
            <a:endParaRPr lang="en-US" altLang="ja-JP" sz="1800" smtClean="0"/>
          </a:p>
          <a:p>
            <a:pPr lvl="1" eaLnBrk="1" hangingPunct="1">
              <a:lnSpc>
                <a:spcPct val="80000"/>
              </a:lnSpc>
            </a:pPr>
            <a:r>
              <a:rPr lang="ja-JP" altLang="en-US" sz="1600" smtClean="0"/>
              <a:t>クリエイティブ・コモンズとは、クリエイティブ・コモンズ・ライセンス（</a:t>
            </a:r>
            <a:r>
              <a:rPr lang="en-US" altLang="ja-JP" sz="1600" smtClean="0"/>
              <a:t>CC</a:t>
            </a:r>
            <a:r>
              <a:rPr lang="ja-JP" altLang="en-US" sz="1600" smtClean="0"/>
              <a:t>ライセンス）を提供している国際的非営利組織とそのプロジェクトの総称。</a:t>
            </a:r>
            <a:endParaRPr lang="en-US" altLang="ja-JP" sz="1600" smtClean="0"/>
          </a:p>
          <a:p>
            <a:pPr lvl="1" eaLnBrk="1" hangingPunct="1">
              <a:lnSpc>
                <a:spcPct val="80000"/>
              </a:lnSpc>
            </a:pPr>
            <a:r>
              <a:rPr lang="en-US" altLang="ja-JP" sz="1600" smtClean="0"/>
              <a:t>2001</a:t>
            </a:r>
            <a:r>
              <a:rPr lang="ja-JP" altLang="en-US" sz="1600" smtClean="0"/>
              <a:t>年に組織が設立され、</a:t>
            </a:r>
            <a:r>
              <a:rPr lang="en-US" altLang="ja-JP" sz="1600" smtClean="0"/>
              <a:t>2002</a:t>
            </a:r>
            <a:r>
              <a:rPr lang="ja-JP" altLang="en-US" sz="1600" smtClean="0"/>
              <a:t>年にアメリカにおいて、ライセンスの最初のバージョンが公開されている。（日本では</a:t>
            </a:r>
            <a:r>
              <a:rPr lang="en-US" altLang="ja-JP" sz="1600" smtClean="0"/>
              <a:t>2004</a:t>
            </a:r>
            <a:r>
              <a:rPr lang="ja-JP" altLang="en-US" sz="1600" smtClean="0"/>
              <a:t>年に最初のバージョンが公開）</a:t>
            </a:r>
            <a:endParaRPr lang="en-US" altLang="ja-JP" sz="1600" smtClean="0"/>
          </a:p>
          <a:p>
            <a:pPr lvl="1" eaLnBrk="1" hangingPunct="1">
              <a:lnSpc>
                <a:spcPct val="80000"/>
              </a:lnSpc>
            </a:pPr>
            <a:r>
              <a:rPr lang="en-US" altLang="ja-JP" sz="1600" smtClean="0"/>
              <a:t>CC</a:t>
            </a:r>
            <a:r>
              <a:rPr lang="ja-JP" altLang="en-US" sz="1600" smtClean="0"/>
              <a:t>ライセンスはインターネット時代のための新しい著作権ルールの普及を目指し、様々な作品の作者が自ら「この条件を守れば私の作品を自由に使って良いですよ」という意思表示をするためのツールである。</a:t>
            </a:r>
            <a:endParaRPr lang="en-US" altLang="ja-JP" sz="1600" smtClean="0"/>
          </a:p>
          <a:p>
            <a:pPr lvl="1" eaLnBrk="1" hangingPunct="1">
              <a:lnSpc>
                <a:spcPct val="80000"/>
              </a:lnSpc>
            </a:pPr>
            <a:r>
              <a:rPr lang="en-US" altLang="ja-JP" sz="1600" smtClean="0"/>
              <a:t>CC</a:t>
            </a:r>
            <a:r>
              <a:rPr lang="ja-JP" altLang="en-US" sz="1600" smtClean="0"/>
              <a:t>ライセンスを利用することで、作者は著作権を保持したまま作品を自由に流通させることができ、受け手はライセンス条件の範囲内で再配布やリミックスなどをすることができる。</a:t>
            </a:r>
            <a:endParaRPr lang="en-US" altLang="ja-JP" sz="1600" smtClean="0"/>
          </a:p>
          <a:p>
            <a:pPr lvl="1" eaLnBrk="1" hangingPunct="1">
              <a:lnSpc>
                <a:spcPct val="80000"/>
              </a:lnSpc>
            </a:pPr>
            <a:endParaRPr lang="en-US" altLang="ja-JP" sz="1600" smtClean="0"/>
          </a:p>
        </p:txBody>
      </p:sp>
      <p:sp>
        <p:nvSpPr>
          <p:cNvPr id="3" name="スライド番号プレースホルダー 2"/>
          <p:cNvSpPr>
            <a:spLocks noGrp="1"/>
          </p:cNvSpPr>
          <p:nvPr>
            <p:ph type="sldNum" sz="quarter" idx="10"/>
          </p:nvPr>
        </p:nvSpPr>
        <p:spPr/>
        <p:txBody>
          <a:bodyPr/>
          <a:lstStyle/>
          <a:p>
            <a:pPr>
              <a:defRPr/>
            </a:pPr>
            <a:fld id="{53C4711E-6A24-4CD7-ABA1-157F60F1BBDC}" type="slidenum">
              <a:rPr lang="ja-JP" altLang="en-US" smtClean="0"/>
              <a:pPr>
                <a:defRPr/>
              </a:pPr>
              <a:t>23</a:t>
            </a:fld>
            <a:endParaRPr lang="ja-JP" altLang="en-US" dirty="0"/>
          </a:p>
        </p:txBody>
      </p:sp>
      <p:sp>
        <p:nvSpPr>
          <p:cNvPr id="37892" name="テキスト ボックス 7"/>
          <p:cNvSpPr txBox="1">
            <a:spLocks noChangeArrowheads="1"/>
          </p:cNvSpPr>
          <p:nvPr/>
        </p:nvSpPr>
        <p:spPr bwMode="auto">
          <a:xfrm>
            <a:off x="1222375" y="6234113"/>
            <a:ext cx="7685088" cy="247650"/>
          </a:xfrm>
          <a:prstGeom prst="rect">
            <a:avLst/>
          </a:prstGeom>
          <a:noFill/>
          <a:ln w="9525">
            <a:noFill/>
            <a:miter lim="800000"/>
            <a:headEnd/>
            <a:tailEnd/>
          </a:ln>
        </p:spPr>
        <p:txBody>
          <a:bodyPr>
            <a:spAutoFit/>
          </a:bodyPr>
          <a:lstStyle/>
          <a:p>
            <a:pPr algn="r"/>
            <a:r>
              <a:rPr lang="en-US" altLang="ja-JP" sz="1000"/>
              <a:t>【</a:t>
            </a:r>
            <a:r>
              <a:rPr lang="ja-JP" altLang="en-US" sz="1000"/>
              <a:t>出典</a:t>
            </a:r>
            <a:r>
              <a:rPr lang="en-US" altLang="ja-JP" sz="1000"/>
              <a:t>】 </a:t>
            </a:r>
            <a:r>
              <a:rPr lang="ja-JP" altLang="en-US" sz="1000"/>
              <a:t>クリエイティブ・コモンズ・ジャパン ウェブサイト（</a:t>
            </a:r>
            <a:r>
              <a:rPr lang="en-US" altLang="ja-JP" sz="1000"/>
              <a:t> http://creativecommons.jp/licenses/ </a:t>
            </a:r>
            <a:r>
              <a:rPr lang="ja-JP" altLang="en-US" sz="1000"/>
              <a:t>）をもとにデータガバナンス委員会事務局作成</a:t>
            </a:r>
            <a:endParaRPr lang="en-US" altLang="ja-JP" sz="1000"/>
          </a:p>
        </p:txBody>
      </p:sp>
      <p:pic>
        <p:nvPicPr>
          <p:cNvPr id="37893" name="Picture 2" descr="http://creativecommons.jp/wp/wp-content/uploads/images/licenses/3strata.png"/>
          <p:cNvPicPr>
            <a:picLocks noChangeAspect="1" noChangeArrowheads="1"/>
          </p:cNvPicPr>
          <p:nvPr/>
        </p:nvPicPr>
        <p:blipFill>
          <a:blip r:embed="rId3"/>
          <a:srcRect/>
          <a:stretch>
            <a:fillRect/>
          </a:stretch>
        </p:blipFill>
        <p:spPr bwMode="auto">
          <a:xfrm>
            <a:off x="5019675" y="4143375"/>
            <a:ext cx="3644900" cy="2051050"/>
          </a:xfrm>
          <a:prstGeom prst="rect">
            <a:avLst/>
          </a:prstGeom>
          <a:noFill/>
          <a:ln w="9525">
            <a:noFill/>
            <a:miter lim="800000"/>
            <a:headEnd/>
            <a:tailEnd/>
          </a:ln>
        </p:spPr>
      </p:pic>
      <p:sp>
        <p:nvSpPr>
          <p:cNvPr id="37894" name="コンテンツ プレースホルダー 2"/>
          <p:cNvSpPr txBox="1">
            <a:spLocks/>
          </p:cNvSpPr>
          <p:nvPr/>
        </p:nvSpPr>
        <p:spPr bwMode="auto">
          <a:xfrm>
            <a:off x="458788" y="3884613"/>
            <a:ext cx="4405312" cy="2578100"/>
          </a:xfrm>
          <a:prstGeom prst="rect">
            <a:avLst/>
          </a:prstGeom>
          <a:noFill/>
          <a:ln w="9525">
            <a:noFill/>
            <a:miter lim="800000"/>
            <a:headEnd/>
            <a:tailEnd/>
          </a:ln>
        </p:spPr>
        <p:txBody>
          <a:bodyPr/>
          <a:lstStyle/>
          <a:p>
            <a:pPr marL="342900" indent="-342900">
              <a:lnSpc>
                <a:spcPct val="80000"/>
              </a:lnSpc>
              <a:spcBef>
                <a:spcPts val="600"/>
              </a:spcBef>
              <a:buClr>
                <a:schemeClr val="accent1"/>
              </a:buClr>
              <a:buSzPct val="76000"/>
              <a:buFont typeface="Wingdings 3" pitchFamily="18" charset="2"/>
              <a:buChar char=""/>
            </a:pPr>
            <a:r>
              <a:rPr lang="ja-JP" altLang="en-US">
                <a:latin typeface="Gill Sans MT" pitchFamily="34" charset="0"/>
              </a:rPr>
              <a:t>ライセンスの特徴</a:t>
            </a:r>
            <a:endParaRPr lang="en-US" altLang="ja-JP">
              <a:latin typeface="Gill Sans MT" pitchFamily="34" charset="0"/>
            </a:endParaRPr>
          </a:p>
          <a:p>
            <a:pPr marL="617538" lvl="1" indent="-342900">
              <a:lnSpc>
                <a:spcPct val="80000"/>
              </a:lnSpc>
              <a:spcBef>
                <a:spcPts val="500"/>
              </a:spcBef>
              <a:buClr>
                <a:schemeClr val="accent2"/>
              </a:buClr>
              <a:buSzPct val="76000"/>
              <a:buFont typeface="Wingdings 3" pitchFamily="18" charset="2"/>
              <a:buChar char=""/>
            </a:pPr>
            <a:r>
              <a:rPr lang="en-US" altLang="ja-JP" sz="1600">
                <a:latin typeface="Gill Sans MT" pitchFamily="34" charset="0"/>
              </a:rPr>
              <a:t>CC</a:t>
            </a:r>
            <a:r>
              <a:rPr lang="ja-JP" altLang="en-US" sz="1600">
                <a:latin typeface="Gill Sans MT" pitchFamily="34" charset="0"/>
              </a:rPr>
              <a:t>ライセンスは三つの要素によってその効果を保証しようとしている。</a:t>
            </a:r>
            <a:endParaRPr lang="en-US" altLang="ja-JP" sz="1600">
              <a:latin typeface="Gill Sans MT" pitchFamily="34" charset="0"/>
            </a:endParaRPr>
          </a:p>
          <a:p>
            <a:pPr marL="892175" lvl="2" indent="-342900">
              <a:lnSpc>
                <a:spcPct val="80000"/>
              </a:lnSpc>
              <a:spcBef>
                <a:spcPts val="500"/>
              </a:spcBef>
              <a:buClr>
                <a:schemeClr val="tx1"/>
              </a:buClr>
              <a:buSzPct val="76000"/>
              <a:buFontTx/>
              <a:buAutoNum type="circleNumDbPlain"/>
            </a:pPr>
            <a:r>
              <a:rPr lang="ja-JP" altLang="en-US" sz="1400">
                <a:latin typeface="Gill Sans MT" pitchFamily="34" charset="0"/>
              </a:rPr>
              <a:t>法律に詳しくない人でもライセンスの内容がすぐに理解できる簡潔な説明文として、「コモンズ証」</a:t>
            </a:r>
            <a:endParaRPr lang="en-US" altLang="ja-JP" sz="1400">
              <a:latin typeface="Gill Sans MT" pitchFamily="34" charset="0"/>
            </a:endParaRPr>
          </a:p>
          <a:p>
            <a:pPr marL="892175" lvl="2" indent="-342900">
              <a:lnSpc>
                <a:spcPct val="80000"/>
              </a:lnSpc>
              <a:spcBef>
                <a:spcPts val="500"/>
              </a:spcBef>
              <a:buClr>
                <a:schemeClr val="tx1"/>
              </a:buClr>
              <a:buSzPct val="76000"/>
              <a:buFontTx/>
              <a:buAutoNum type="circleNumDbPlain"/>
            </a:pPr>
            <a:r>
              <a:rPr lang="ja-JP" altLang="en-US" sz="1400">
                <a:latin typeface="Gill Sans MT" pitchFamily="34" charset="0"/>
              </a:rPr>
              <a:t>同じ内容を法律の専門家が読むために法的に記述した「利用許諾」（ライセンス原文）</a:t>
            </a:r>
            <a:endParaRPr lang="en-US" altLang="ja-JP" sz="1400">
              <a:latin typeface="Gill Sans MT" pitchFamily="34" charset="0"/>
            </a:endParaRPr>
          </a:p>
          <a:p>
            <a:pPr marL="892175" lvl="2" indent="-342900">
              <a:lnSpc>
                <a:spcPct val="80000"/>
              </a:lnSpc>
              <a:spcBef>
                <a:spcPts val="500"/>
              </a:spcBef>
              <a:buClr>
                <a:schemeClr val="tx1"/>
              </a:buClr>
              <a:buSzPct val="76000"/>
              <a:buFontTx/>
              <a:buAutoNum type="circleNumDbPlain"/>
            </a:pPr>
            <a:r>
              <a:rPr lang="ja-JP" altLang="en-US" sz="1400">
                <a:latin typeface="Gill Sans MT" pitchFamily="34" charset="0"/>
              </a:rPr>
              <a:t>検索エンジンが利用するための、作品そのもの（コンテンツ）に付随する説明的な情報である「メタデータ」</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タイトル 1"/>
          <p:cNvSpPr>
            <a:spLocks noGrp="1"/>
          </p:cNvSpPr>
          <p:nvPr>
            <p:ph type="title"/>
          </p:nvPr>
        </p:nvSpPr>
        <p:spPr>
          <a:xfrm>
            <a:off x="415925" y="12700"/>
            <a:ext cx="8932863" cy="963613"/>
          </a:xfrm>
        </p:spPr>
        <p:txBody>
          <a:bodyPr/>
          <a:lstStyle/>
          <a:p>
            <a:pPr eaLnBrk="1" hangingPunct="1"/>
            <a:r>
              <a:rPr lang="ja-JP" altLang="en-US" sz="2400" smtClean="0"/>
              <a:t>参考２．クリエイティブ・コモンズ・ライセンスの種類・評価</a:t>
            </a:r>
          </a:p>
        </p:txBody>
      </p:sp>
      <p:graphicFrame>
        <p:nvGraphicFramePr>
          <p:cNvPr id="50255" name="Group 79"/>
          <p:cNvGraphicFramePr>
            <a:graphicFrameLocks noGrp="1"/>
          </p:cNvGraphicFramePr>
          <p:nvPr/>
        </p:nvGraphicFramePr>
        <p:xfrm>
          <a:off x="458788" y="1190625"/>
          <a:ext cx="8355012" cy="4968875"/>
        </p:xfrm>
        <a:graphic>
          <a:graphicData uri="http://schemas.openxmlformats.org/drawingml/2006/table">
            <a:tbl>
              <a:tblPr/>
              <a:tblGrid>
                <a:gridCol w="1130300"/>
                <a:gridCol w="1658295"/>
                <a:gridCol w="1256355"/>
                <a:gridCol w="1174750"/>
                <a:gridCol w="1733550"/>
                <a:gridCol w="1401762"/>
              </a:tblGrid>
              <a:tr h="3270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FFFFFF"/>
                          </a:solidFill>
                          <a:effectLst/>
                          <a:latin typeface="Gill Sans MT" pitchFamily="34" charset="0"/>
                          <a:ea typeface="ＭＳ Ｐゴシック" charset="-128"/>
                        </a:rPr>
                        <a:t>イメージ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Gill Sans MT" pitchFamily="34" charset="0"/>
                          <a:ea typeface="ＭＳ Ｐゴシック" charset="-128"/>
                        </a:rPr>
                        <a:t>ライセンス名称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Gill Sans MT" pitchFamily="34" charset="0"/>
                          <a:ea typeface="ＭＳ Ｐゴシック" charset="-128"/>
                        </a:rPr>
                        <a:t>要求事項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FFFFFF"/>
                          </a:solidFill>
                          <a:effectLst/>
                          <a:latin typeface="Gill Sans MT" pitchFamily="34" charset="0"/>
                          <a:ea typeface="ＭＳ Ｐゴシック" charset="-128"/>
                        </a:rPr>
                        <a:t>公共データに適用する上での当委員会の評価</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27025">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Gill Sans MT" pitchFamily="34" charset="0"/>
                          <a:ea typeface="ＭＳ Ｐゴシック" charset="-128"/>
                        </a:rPr>
                        <a:t>出典表示</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Gill Sans MT" pitchFamily="34" charset="0"/>
                          <a:ea typeface="ＭＳ Ｐゴシック" charset="-128"/>
                        </a:rPr>
                        <a:t>商業利用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Gill Sans MT" pitchFamily="34" charset="0"/>
                          <a:ea typeface="ＭＳ Ｐゴシック" charset="-128"/>
                        </a:rPr>
                        <a:t>改変</a:t>
                      </a:r>
                    </a:p>
                  </a:txBody>
                  <a:tcPr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vMerge="1">
                  <a:txBody>
                    <a:bodyPr/>
                    <a:lstStyle/>
                    <a:p>
                      <a:endParaRPr kumimoji="1" lang="ja-JP" altLang="en-US"/>
                    </a:p>
                  </a:txBody>
                  <a:tcPr/>
                </a:tc>
              </a:tr>
              <a:tr h="658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表示</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 2.1 </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日本</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(CC-BY 2.1 Japan)</a:t>
                      </a:r>
                      <a:endParaRPr kumimoji="1" lang="ja-JP" altLang="en-US" sz="1000" b="0" i="0" u="none" strike="noStrike" cap="none" normalizeH="0" baseline="0" smtClean="0">
                        <a:ln>
                          <a:noFill/>
                        </a:ln>
                        <a:solidFill>
                          <a:srgbClr val="000000"/>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必須</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（タイトル、全ての著作者、</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URL</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許可</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改変を許可する</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（著作者の人格権を侵害する改変は許可しない）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0000"/>
                          </a:solidFill>
                          <a:effectLst/>
                          <a:latin typeface="Gill Sans MT" pitchFamily="34" charset="0"/>
                          <a:ea typeface="ＭＳ Ｐゴシック" charset="-128"/>
                        </a:rPr>
                        <a:t>最も利用範囲が広い</a:t>
                      </a:r>
                      <a:r>
                        <a:rPr kumimoji="1" lang="ja-JP" altLang="en-US" sz="1000" b="0" i="0" u="none" strike="noStrike" cap="none" normalizeH="0" baseline="0" smtClean="0">
                          <a:ln>
                            <a:noFill/>
                          </a:ln>
                          <a:solidFill>
                            <a:schemeClr val="tx1"/>
                          </a:solidFill>
                          <a:effectLst/>
                          <a:latin typeface="Gill Sans MT" pitchFamily="34" charset="0"/>
                          <a:ea typeface="ＭＳ Ｐゴシック" charset="-128"/>
                        </a:rPr>
                        <a:t>ので、推奨。</a:t>
                      </a:r>
                      <a:endParaRPr kumimoji="1" lang="en-US" altLang="ja-JP" sz="1000" b="0" i="0" u="none" strike="noStrike" cap="none" normalizeH="0" baseline="0" smtClean="0">
                        <a:ln>
                          <a:noFill/>
                        </a:ln>
                        <a:solidFill>
                          <a:schemeClr val="tx1"/>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684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表示</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非営利 </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2.1 </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日本</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(CC-BY-NC 2.1 Japan)</a:t>
                      </a:r>
                      <a:endParaRPr kumimoji="1" lang="ja-JP" altLang="en-US" sz="1000" b="0" i="0" u="none" strike="noStrike" cap="none" normalizeH="0" baseline="0" smtClean="0">
                        <a:ln>
                          <a:noFill/>
                        </a:ln>
                        <a:solidFill>
                          <a:srgbClr val="000000"/>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必須</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（タイトル、全ての著作者、</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URL</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許可しない</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（改変されたものの商業利用も許可しない）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改変を許可する</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（著作者の人格権を侵害する改変は許可しない）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電子行政オープンデータ戦略では、</a:t>
                      </a:r>
                      <a:r>
                        <a:rPr kumimoji="1" lang="ja-JP" altLang="en-US" sz="1000" b="0" i="0" u="none" strike="noStrike" cap="none" normalizeH="0" baseline="0" smtClean="0">
                          <a:ln>
                            <a:noFill/>
                          </a:ln>
                          <a:solidFill>
                            <a:srgbClr val="FF0000"/>
                          </a:solidFill>
                          <a:effectLst/>
                          <a:latin typeface="Gill Sans MT" pitchFamily="34" charset="0"/>
                          <a:ea typeface="ＭＳ Ｐゴシック" charset="-128"/>
                        </a:rPr>
                        <a:t>「営利目的・非営利目的を問わず」としている</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684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表示</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改変禁止 </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2.1 </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日本</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(CC-BY-ND 2.1 Japan)</a:t>
                      </a:r>
                      <a:endParaRPr kumimoji="1" lang="ja-JP" altLang="en-US" sz="1000" b="0" i="0" u="none" strike="noStrike" cap="none" normalizeH="0" baseline="0" smtClean="0">
                        <a:ln>
                          <a:noFill/>
                        </a:ln>
                        <a:solidFill>
                          <a:srgbClr val="000000"/>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必須</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（タイトル、全ての著作者、</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URL</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許可</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Gill Sans MT" pitchFamily="34" charset="0"/>
                          <a:ea typeface="ＭＳ Ｐゴシック" charset="-128"/>
                        </a:rPr>
                        <a:t>改変（二次利用）を行うことができない。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684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表示</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非営利</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改変禁止 </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2.1 </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日本</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(CC-BY-NC-ND 2.1 Japan)</a:t>
                      </a:r>
                      <a:endParaRPr kumimoji="1" lang="ja-JP" altLang="en-US" sz="1000" b="0" i="0" u="none" strike="noStrike" cap="none" normalizeH="0" baseline="0" smtClean="0">
                        <a:ln>
                          <a:noFill/>
                        </a:ln>
                        <a:solidFill>
                          <a:srgbClr val="000000"/>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必須</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（タイトル、全ての著作者、</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URL</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許可しない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電子行政オープンデータ戦略では、</a:t>
                      </a:r>
                      <a:r>
                        <a:rPr kumimoji="1" lang="ja-JP" altLang="en-US" sz="1000" b="0" i="0" u="none" strike="noStrike" cap="none" normalizeH="0" baseline="0" smtClean="0">
                          <a:ln>
                            <a:noFill/>
                          </a:ln>
                          <a:solidFill>
                            <a:srgbClr val="FF0000"/>
                          </a:solidFill>
                          <a:effectLst/>
                          <a:latin typeface="Gill Sans MT" pitchFamily="34" charset="0"/>
                          <a:ea typeface="ＭＳ Ｐゴシック" charset="-128"/>
                        </a:rPr>
                        <a:t>「営利目的・非営利目的を問わず」としている</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693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表示</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継承 </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2.1 </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日本</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(CC-BY-SA 2.1 Japan)</a:t>
                      </a:r>
                      <a:endParaRPr kumimoji="1" lang="ja-JP" altLang="en-US" sz="1000" b="0" i="0" u="none" strike="noStrike" cap="none" normalizeH="0" baseline="0" smtClean="0">
                        <a:ln>
                          <a:noFill/>
                        </a:ln>
                        <a:solidFill>
                          <a:srgbClr val="000000"/>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必須</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（タイトル、全ての著作者、</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URL</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許可</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改変を許可するが、改変されてできた二次的著作物は、このライセンスと同一のライセンスを採用すること。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FF0000"/>
                          </a:solidFill>
                          <a:effectLst/>
                          <a:latin typeface="Gill Sans MT" pitchFamily="34" charset="0"/>
                          <a:ea typeface="ＭＳ Ｐゴシック" charset="-128"/>
                        </a:rPr>
                        <a:t>同一ライセンス同士でなくては結合できない</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ため、利用しづらい。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790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Gill Sans MT"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表示</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非営利</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継承 </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2.1 </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日本</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(CC-NC-SA 2.1 Japan)</a:t>
                      </a:r>
                      <a:endParaRPr kumimoji="1" lang="ja-JP" altLang="en-US" sz="1000" b="0" i="0" u="none" strike="noStrike" cap="none" normalizeH="0" baseline="0" smtClean="0">
                        <a:ln>
                          <a:noFill/>
                        </a:ln>
                        <a:solidFill>
                          <a:srgbClr val="000000"/>
                        </a:solidFill>
                        <a:effectLst/>
                        <a:latin typeface="Gill Sans MT" pitchFamily="34" charset="0"/>
                        <a:ea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必須</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（タイトル、全ての著作者、</a:t>
                      </a:r>
                      <a:r>
                        <a:rPr kumimoji="1" lang="en-US" altLang="ja-JP" sz="1000" b="0" i="0" u="none" strike="noStrike" cap="none" normalizeH="0" baseline="0" smtClean="0">
                          <a:ln>
                            <a:noFill/>
                          </a:ln>
                          <a:solidFill>
                            <a:srgbClr val="000000"/>
                          </a:solidFill>
                          <a:effectLst/>
                          <a:latin typeface="Gill Sans MT" pitchFamily="34" charset="0"/>
                          <a:ea typeface="ＭＳ Ｐゴシック" charset="-128"/>
                        </a:rPr>
                        <a:t>URL</a:t>
                      </a: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許可しない</a:t>
                      </a:r>
                      <a:endParaRPr kumimoji="1" lang="en-US" altLang="ja-JP" sz="1000" b="0" i="0" u="none" strike="noStrike" cap="none" normalizeH="0" baseline="0" smtClean="0">
                        <a:ln>
                          <a:noFill/>
                        </a:ln>
                        <a:solidFill>
                          <a:srgbClr val="000000"/>
                        </a:solidFill>
                        <a:effectLst/>
                        <a:latin typeface="Gill Sans MT"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（改変されたものの商業利用も許可しない）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Gill Sans MT" pitchFamily="34" charset="0"/>
                          <a:ea typeface="ＭＳ Ｐゴシック" charset="-128"/>
                        </a:rPr>
                        <a:t>改変を許可するが、改変されてできた二次的著作物は、このライセンスと同一のライセンスを採用すること。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FF0000"/>
                          </a:solidFill>
                          <a:effectLst/>
                          <a:latin typeface="Gill Sans MT" pitchFamily="34" charset="0"/>
                          <a:ea typeface="ＭＳ Ｐゴシック" charset="-128"/>
                        </a:rPr>
                        <a:t>同一ライセンス同士でなくては結合できない</a:t>
                      </a:r>
                      <a:r>
                        <a:rPr kumimoji="1" lang="ja-JP" altLang="en-US" sz="1000" b="0" i="0" u="none" strike="noStrike" cap="none" normalizeH="0" baseline="0" dirty="0" smtClean="0">
                          <a:ln>
                            <a:noFill/>
                          </a:ln>
                          <a:solidFill>
                            <a:srgbClr val="000000"/>
                          </a:solidFill>
                          <a:effectLst/>
                          <a:latin typeface="Gill Sans MT" pitchFamily="34" charset="0"/>
                          <a:ea typeface="ＭＳ Ｐゴシック" charset="-128"/>
                        </a:rPr>
                        <a:t>ため、利用しづらい。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bl>
          </a:graphicData>
        </a:graphic>
      </p:graphicFrame>
      <p:sp>
        <p:nvSpPr>
          <p:cNvPr id="3" name="スライド番号プレースホルダー 2"/>
          <p:cNvSpPr>
            <a:spLocks noGrp="1"/>
          </p:cNvSpPr>
          <p:nvPr>
            <p:ph type="sldNum" sz="quarter" idx="10"/>
          </p:nvPr>
        </p:nvSpPr>
        <p:spPr/>
        <p:txBody>
          <a:bodyPr/>
          <a:lstStyle/>
          <a:p>
            <a:pPr>
              <a:defRPr/>
            </a:pPr>
            <a:fld id="{1E47C530-EBBE-494D-8630-4AE72DF16EB5}" type="slidenum">
              <a:rPr lang="ja-JP" altLang="en-US" smtClean="0"/>
              <a:pPr>
                <a:defRPr/>
              </a:pPr>
              <a:t>24</a:t>
            </a:fld>
            <a:endParaRPr lang="ja-JP" altLang="en-US" dirty="0"/>
          </a:p>
        </p:txBody>
      </p:sp>
      <p:sp>
        <p:nvSpPr>
          <p:cNvPr id="40005" name="テキスト ボックス 12"/>
          <p:cNvSpPr txBox="1">
            <a:spLocks noChangeArrowheads="1"/>
          </p:cNvSpPr>
          <p:nvPr/>
        </p:nvSpPr>
        <p:spPr bwMode="auto">
          <a:xfrm>
            <a:off x="769938" y="6275388"/>
            <a:ext cx="8061325" cy="246062"/>
          </a:xfrm>
          <a:prstGeom prst="rect">
            <a:avLst/>
          </a:prstGeom>
          <a:noFill/>
          <a:ln w="9525">
            <a:noFill/>
            <a:miter lim="800000"/>
            <a:headEnd/>
            <a:tailEnd/>
          </a:ln>
        </p:spPr>
        <p:txBody>
          <a:bodyPr>
            <a:spAutoFit/>
          </a:bodyPr>
          <a:lstStyle/>
          <a:p>
            <a:pPr algn="r"/>
            <a:r>
              <a:rPr lang="en-US" altLang="ja-JP" sz="1000"/>
              <a:t>【</a:t>
            </a:r>
            <a:r>
              <a:rPr lang="ja-JP" altLang="en-US" sz="1000"/>
              <a:t>出典</a:t>
            </a:r>
            <a:r>
              <a:rPr lang="en-US" altLang="ja-JP" sz="1000"/>
              <a:t>】</a:t>
            </a:r>
            <a:r>
              <a:rPr lang="ja-JP" altLang="en-US" sz="1000"/>
              <a:t>　クリエイティブ・コモンズ・ジャパン ウェブサイト（</a:t>
            </a:r>
            <a:r>
              <a:rPr lang="en-US" altLang="ja-JP" sz="1000"/>
              <a:t> http://creativecommons.jp/licenses/ </a:t>
            </a:r>
            <a:r>
              <a:rPr lang="ja-JP" altLang="en-US" sz="1000"/>
              <a:t>）等をもとにデータガバナンス委員会事務局作成</a:t>
            </a:r>
            <a:endParaRPr lang="en-US" altLang="ja-JP" sz="1000"/>
          </a:p>
        </p:txBody>
      </p:sp>
      <p:pic>
        <p:nvPicPr>
          <p:cNvPr id="40006" name="Picture 4" descr="クリエイティブ・コモンズ・ライセンス"/>
          <p:cNvPicPr>
            <a:picLocks noChangeAspect="1" noChangeArrowheads="1"/>
          </p:cNvPicPr>
          <p:nvPr/>
        </p:nvPicPr>
        <p:blipFill>
          <a:blip r:embed="rId3"/>
          <a:srcRect/>
          <a:stretch>
            <a:fillRect/>
          </a:stretch>
        </p:blipFill>
        <p:spPr bwMode="auto">
          <a:xfrm>
            <a:off x="565150" y="2792413"/>
            <a:ext cx="838200" cy="295275"/>
          </a:xfrm>
          <a:prstGeom prst="rect">
            <a:avLst/>
          </a:prstGeom>
          <a:noFill/>
          <a:ln w="9525">
            <a:noFill/>
            <a:miter lim="800000"/>
            <a:headEnd/>
            <a:tailEnd/>
          </a:ln>
        </p:spPr>
      </p:pic>
      <p:pic>
        <p:nvPicPr>
          <p:cNvPr id="40007" name="Picture 6" descr="クリエイティブ・コモンズ・ライセンス"/>
          <p:cNvPicPr>
            <a:picLocks noChangeAspect="1" noChangeArrowheads="1"/>
          </p:cNvPicPr>
          <p:nvPr/>
        </p:nvPicPr>
        <p:blipFill>
          <a:blip r:embed="rId4"/>
          <a:srcRect/>
          <a:stretch>
            <a:fillRect/>
          </a:stretch>
        </p:blipFill>
        <p:spPr bwMode="auto">
          <a:xfrm>
            <a:off x="565150" y="2143125"/>
            <a:ext cx="838200" cy="295275"/>
          </a:xfrm>
          <a:prstGeom prst="rect">
            <a:avLst/>
          </a:prstGeom>
          <a:noFill/>
          <a:ln w="9525">
            <a:noFill/>
            <a:miter lim="800000"/>
            <a:headEnd/>
            <a:tailEnd/>
          </a:ln>
        </p:spPr>
      </p:pic>
      <p:pic>
        <p:nvPicPr>
          <p:cNvPr id="40008" name="Picture 8" descr="クリエイティブ・コモンズ・ライセンス"/>
          <p:cNvPicPr>
            <a:picLocks noChangeAspect="1" noChangeArrowheads="1"/>
          </p:cNvPicPr>
          <p:nvPr/>
        </p:nvPicPr>
        <p:blipFill>
          <a:blip r:embed="rId5"/>
          <a:srcRect/>
          <a:stretch>
            <a:fillRect/>
          </a:stretch>
        </p:blipFill>
        <p:spPr bwMode="auto">
          <a:xfrm>
            <a:off x="565150" y="3440113"/>
            <a:ext cx="838200" cy="295275"/>
          </a:xfrm>
          <a:prstGeom prst="rect">
            <a:avLst/>
          </a:prstGeom>
          <a:noFill/>
          <a:ln w="9525">
            <a:noFill/>
            <a:miter lim="800000"/>
            <a:headEnd/>
            <a:tailEnd/>
          </a:ln>
        </p:spPr>
      </p:pic>
      <p:pic>
        <p:nvPicPr>
          <p:cNvPr id="40009" name="Picture 10" descr="クリエイティブ・コモンズ・ライセンス"/>
          <p:cNvPicPr>
            <a:picLocks noChangeAspect="1" noChangeArrowheads="1"/>
          </p:cNvPicPr>
          <p:nvPr/>
        </p:nvPicPr>
        <p:blipFill>
          <a:blip r:embed="rId6"/>
          <a:srcRect/>
          <a:stretch>
            <a:fillRect/>
          </a:stretch>
        </p:blipFill>
        <p:spPr bwMode="auto">
          <a:xfrm>
            <a:off x="565150" y="4098925"/>
            <a:ext cx="838200" cy="295275"/>
          </a:xfrm>
          <a:prstGeom prst="rect">
            <a:avLst/>
          </a:prstGeom>
          <a:noFill/>
          <a:ln w="9525">
            <a:noFill/>
            <a:miter lim="800000"/>
            <a:headEnd/>
            <a:tailEnd/>
          </a:ln>
        </p:spPr>
      </p:pic>
      <p:pic>
        <p:nvPicPr>
          <p:cNvPr id="40010" name="Picture 12" descr="クリエイティブ・コモンズ・ライセンス"/>
          <p:cNvPicPr>
            <a:picLocks noChangeAspect="1" noChangeArrowheads="1"/>
          </p:cNvPicPr>
          <p:nvPr/>
        </p:nvPicPr>
        <p:blipFill>
          <a:blip r:embed="rId7"/>
          <a:srcRect/>
          <a:stretch>
            <a:fillRect/>
          </a:stretch>
        </p:blipFill>
        <p:spPr bwMode="auto">
          <a:xfrm>
            <a:off x="565150" y="4808538"/>
            <a:ext cx="838200" cy="295275"/>
          </a:xfrm>
          <a:prstGeom prst="rect">
            <a:avLst/>
          </a:prstGeom>
          <a:noFill/>
          <a:ln w="9525">
            <a:noFill/>
            <a:miter lim="800000"/>
            <a:headEnd/>
            <a:tailEnd/>
          </a:ln>
        </p:spPr>
      </p:pic>
      <p:pic>
        <p:nvPicPr>
          <p:cNvPr id="40011" name="Picture 14" descr="クリエイティブ・コモンズ・ライセンス"/>
          <p:cNvPicPr>
            <a:picLocks noChangeAspect="1" noChangeArrowheads="1"/>
          </p:cNvPicPr>
          <p:nvPr/>
        </p:nvPicPr>
        <p:blipFill>
          <a:blip r:embed="rId8"/>
          <a:srcRect/>
          <a:stretch>
            <a:fillRect/>
          </a:stretch>
        </p:blipFill>
        <p:spPr bwMode="auto">
          <a:xfrm>
            <a:off x="565150" y="5600700"/>
            <a:ext cx="838200"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C37F9064-411D-4D50-A44C-1AB166CF38DD}" type="slidenum">
              <a:rPr lang="ja-JP" altLang="en-US" smtClean="0"/>
              <a:pPr>
                <a:defRPr/>
              </a:pPr>
              <a:t>25</a:t>
            </a:fld>
            <a:endParaRPr lang="ja-JP" altLang="en-US" dirty="0"/>
          </a:p>
        </p:txBody>
      </p:sp>
      <p:sp>
        <p:nvSpPr>
          <p:cNvPr id="41986" name="タイトル 1"/>
          <p:cNvSpPr>
            <a:spLocks noGrp="1"/>
          </p:cNvSpPr>
          <p:nvPr>
            <p:ph type="title"/>
          </p:nvPr>
        </p:nvSpPr>
        <p:spPr>
          <a:xfrm>
            <a:off x="404813" y="165100"/>
            <a:ext cx="8229600" cy="792163"/>
          </a:xfrm>
        </p:spPr>
        <p:txBody>
          <a:bodyPr/>
          <a:lstStyle/>
          <a:p>
            <a:pPr eaLnBrk="1" hangingPunct="1"/>
            <a:r>
              <a:rPr lang="ja-JP" altLang="en-US" sz="2400" smtClean="0"/>
              <a:t>（２）ライセンスを採用する上での留意点（例）</a:t>
            </a:r>
          </a:p>
        </p:txBody>
      </p:sp>
      <p:sp>
        <p:nvSpPr>
          <p:cNvPr id="9" name="コンテンツ プレースホルダー 1"/>
          <p:cNvSpPr>
            <a:spLocks noGrp="1"/>
          </p:cNvSpPr>
          <p:nvPr>
            <p:ph sz="quarter" idx="1"/>
          </p:nvPr>
        </p:nvSpPr>
        <p:spPr>
          <a:xfrm>
            <a:off x="133350" y="1023938"/>
            <a:ext cx="9001125" cy="5448300"/>
          </a:xfrm>
        </p:spPr>
        <p:txBody>
          <a:bodyPr/>
          <a:lstStyle/>
          <a:p>
            <a:pPr marL="0" indent="0">
              <a:buFont typeface="Wingdings 3" pitchFamily="18" charset="2"/>
              <a:buNone/>
              <a:defRPr/>
            </a:pPr>
            <a:r>
              <a:rPr lang="ja-JP" altLang="en-US" sz="1400" b="1" dirty="0" smtClean="0"/>
              <a:t>○　著作権</a:t>
            </a:r>
            <a:r>
              <a:rPr lang="ja-JP" altLang="en-US" sz="1400" b="1" dirty="0"/>
              <a:t>がないデータ（数値データ等）が混在している公共データの扱い　（例：統計関連情報ホームページ</a:t>
            </a:r>
            <a:r>
              <a:rPr lang="ja-JP" altLang="en-US" sz="1400" b="1" dirty="0" smtClean="0"/>
              <a:t>）</a:t>
            </a:r>
            <a:endParaRPr lang="en-US" altLang="ja-JP" sz="1400" b="1" dirty="0" smtClean="0"/>
          </a:p>
          <a:p>
            <a:pPr lvl="1">
              <a:spcBef>
                <a:spcPts val="0"/>
              </a:spcBef>
              <a:defRPr/>
            </a:pPr>
            <a:r>
              <a:rPr lang="ja-JP" altLang="en-US" sz="1400" dirty="0" smtClean="0"/>
              <a:t>クリエイティブ・コモンズをはじめとする</a:t>
            </a:r>
            <a:r>
              <a:rPr lang="ja-JP" altLang="en-US" sz="1400" u="sng" dirty="0" smtClean="0"/>
              <a:t>ライセンスは、対象となる公共データに著作権があることを前提として作成されているため、著作権がない公共データをどのように扱うかという課題</a:t>
            </a:r>
            <a:r>
              <a:rPr lang="ja-JP" altLang="en-US" sz="1400" dirty="0" smtClean="0"/>
              <a:t>がある。</a:t>
            </a:r>
            <a:endParaRPr lang="en-US" altLang="ja-JP" sz="1400" dirty="0" smtClean="0"/>
          </a:p>
          <a:p>
            <a:pPr lvl="1">
              <a:spcBef>
                <a:spcPts val="0"/>
              </a:spcBef>
              <a:defRPr/>
            </a:pPr>
            <a:r>
              <a:rPr lang="ja-JP" altLang="en-US" sz="1400" dirty="0" smtClean="0"/>
              <a:t>仮に著作権</a:t>
            </a:r>
            <a:r>
              <a:rPr lang="ja-JP" altLang="en-US" sz="1400" dirty="0"/>
              <a:t>が</a:t>
            </a:r>
            <a:r>
              <a:rPr lang="ja-JP" altLang="en-US" sz="1400" dirty="0" smtClean="0"/>
              <a:t>ない公共データにライセンスを付与</a:t>
            </a:r>
            <a:r>
              <a:rPr lang="ja-JP" altLang="en-US" sz="1400" dirty="0"/>
              <a:t>した</a:t>
            </a:r>
            <a:r>
              <a:rPr lang="ja-JP" altLang="en-US" sz="1400" dirty="0" smtClean="0"/>
              <a:t>場合、以下のような課題がある。</a:t>
            </a:r>
            <a:endParaRPr lang="en-US" altLang="ja-JP" sz="1400" dirty="0" smtClean="0"/>
          </a:p>
          <a:p>
            <a:pPr lvl="2">
              <a:spcBef>
                <a:spcPts val="0"/>
              </a:spcBef>
              <a:defRPr/>
            </a:pPr>
            <a:r>
              <a:rPr lang="ja-JP" altLang="en-US" sz="1400" u="sng" dirty="0" smtClean="0"/>
              <a:t>本来は著作権</a:t>
            </a:r>
            <a:r>
              <a:rPr lang="ja-JP" altLang="en-US" sz="1400" u="sng" dirty="0"/>
              <a:t>がない</a:t>
            </a:r>
            <a:r>
              <a:rPr lang="ja-JP" altLang="en-US" sz="1400" u="sng" dirty="0" smtClean="0"/>
              <a:t>ものであるにも関わらず、</a:t>
            </a:r>
            <a:r>
              <a:rPr lang="ja-JP" altLang="en-US" sz="1400" u="sng" dirty="0"/>
              <a:t>著作権があるかのように</a:t>
            </a:r>
            <a:r>
              <a:rPr lang="ja-JP" altLang="en-US" sz="1400" u="sng" dirty="0" smtClean="0"/>
              <a:t>表示</a:t>
            </a:r>
            <a:r>
              <a:rPr lang="ja-JP" altLang="en-US" sz="1400" u="sng" dirty="0"/>
              <a:t>される</a:t>
            </a:r>
            <a:r>
              <a:rPr lang="ja-JP" altLang="en-US" sz="1400" u="sng" dirty="0" smtClean="0"/>
              <a:t>（負のラベリング効果）</a:t>
            </a:r>
            <a:r>
              <a:rPr lang="ja-JP" altLang="en-US" sz="1400" dirty="0" smtClean="0"/>
              <a:t>。</a:t>
            </a:r>
            <a:endParaRPr lang="ja-JP" altLang="en-US" sz="1400" dirty="0"/>
          </a:p>
          <a:p>
            <a:pPr lvl="2">
              <a:spcBef>
                <a:spcPts val="0"/>
              </a:spcBef>
              <a:defRPr/>
            </a:pPr>
            <a:r>
              <a:rPr lang="ja-JP" altLang="en-US" sz="1400" u="sng" dirty="0" smtClean="0"/>
              <a:t>本来は何</a:t>
            </a:r>
            <a:r>
              <a:rPr lang="ja-JP" altLang="en-US" sz="1400" u="sng" dirty="0"/>
              <a:t>の制約もなく利用できるはず</a:t>
            </a:r>
            <a:r>
              <a:rPr lang="ja-JP" altLang="en-US" sz="1400" u="sng" dirty="0" smtClean="0"/>
              <a:t>の公共データ</a:t>
            </a:r>
            <a:r>
              <a:rPr lang="ja-JP" altLang="en-US" sz="1400" u="sng" dirty="0"/>
              <a:t>に</a:t>
            </a:r>
            <a:r>
              <a:rPr lang="ja-JP" altLang="en-US" sz="1400" u="sng" dirty="0" smtClean="0"/>
              <a:t>、出典の明示などの利用</a:t>
            </a:r>
            <a:r>
              <a:rPr lang="ja-JP" altLang="en-US" sz="1400" u="sng" dirty="0"/>
              <a:t>の制限が</a:t>
            </a:r>
            <a:r>
              <a:rPr lang="ja-JP" altLang="en-US" sz="1400" u="sng" dirty="0" smtClean="0"/>
              <a:t>課される</a:t>
            </a:r>
            <a:r>
              <a:rPr lang="ja-JP" altLang="en-US" sz="1400" dirty="0" smtClean="0"/>
              <a:t>。</a:t>
            </a:r>
            <a:endParaRPr lang="ja-JP" altLang="en-US" sz="1400" dirty="0"/>
          </a:p>
          <a:p>
            <a:pPr marL="274638" lvl="1" indent="0">
              <a:lnSpc>
                <a:spcPts val="1500"/>
              </a:lnSpc>
              <a:spcBef>
                <a:spcPts val="0"/>
              </a:spcBef>
              <a:buFont typeface="Wingdings 3" pitchFamily="18" charset="2"/>
              <a:buNone/>
              <a:defRPr/>
            </a:pPr>
            <a:r>
              <a:rPr lang="ja-JP" altLang="en-US" sz="1400" dirty="0"/>
              <a:t>　</a:t>
            </a:r>
            <a:r>
              <a:rPr lang="ja-JP" altLang="en-US" sz="1400" dirty="0" smtClean="0"/>
              <a:t>　</a:t>
            </a:r>
            <a:r>
              <a:rPr lang="en-US" altLang="ja-JP" sz="1200" dirty="0" smtClean="0"/>
              <a:t>【</a:t>
            </a:r>
            <a:r>
              <a:rPr lang="ja-JP" altLang="en-US" sz="1200" dirty="0"/>
              <a:t>考えられる対応方法（例）</a:t>
            </a:r>
            <a:r>
              <a:rPr lang="en-US" altLang="ja-JP" sz="1200" dirty="0"/>
              <a:t>】</a:t>
            </a:r>
            <a:r>
              <a:rPr lang="ja-JP" altLang="en-US" sz="1200" dirty="0"/>
              <a:t>　</a:t>
            </a:r>
            <a:endParaRPr lang="en-US" altLang="ja-JP" sz="1200" dirty="0"/>
          </a:p>
          <a:p>
            <a:pPr marL="893763" lvl="2" indent="-300038">
              <a:lnSpc>
                <a:spcPts val="1500"/>
              </a:lnSpc>
              <a:spcBef>
                <a:spcPts val="0"/>
              </a:spcBef>
              <a:buFont typeface="Wingdings 3" pitchFamily="18" charset="2"/>
              <a:buNone/>
              <a:defRPr/>
            </a:pPr>
            <a:r>
              <a:rPr lang="ja-JP" altLang="en-US" sz="1200" dirty="0">
                <a:latin typeface="+mn-ea"/>
              </a:rPr>
              <a:t>　・著作権がある部分とない部分を峻別した上で、それぞれの部分ごとに、著作権のない旨の表示／ライセンス表示を行う</a:t>
            </a:r>
            <a:r>
              <a:rPr lang="ja-JP" altLang="en-US" sz="1200" dirty="0" smtClean="0">
                <a:latin typeface="+mn-ea"/>
              </a:rPr>
              <a:t>方法</a:t>
            </a:r>
            <a:endParaRPr lang="en-US" altLang="ja-JP" sz="1200" dirty="0" smtClean="0">
              <a:latin typeface="+mn-ea"/>
            </a:endParaRPr>
          </a:p>
          <a:p>
            <a:pPr marL="893763" lvl="2" indent="-300038">
              <a:lnSpc>
                <a:spcPts val="1500"/>
              </a:lnSpc>
              <a:spcBef>
                <a:spcPts val="0"/>
              </a:spcBef>
              <a:buFont typeface="Wingdings 3" pitchFamily="18" charset="2"/>
              <a:buNone/>
              <a:defRPr/>
            </a:pPr>
            <a:r>
              <a:rPr lang="en-US" altLang="ja-JP" sz="1200" dirty="0">
                <a:latin typeface="+mn-ea"/>
              </a:rPr>
              <a:t> </a:t>
            </a:r>
            <a:r>
              <a:rPr lang="en-US" altLang="ja-JP" sz="1200" dirty="0" smtClean="0">
                <a:latin typeface="+mn-ea"/>
              </a:rPr>
              <a:t>   </a:t>
            </a:r>
            <a:r>
              <a:rPr lang="ja-JP" altLang="en-US" sz="1200" dirty="0" smtClean="0">
                <a:latin typeface="+mn-ea"/>
              </a:rPr>
              <a:t>（</a:t>
            </a:r>
            <a:r>
              <a:rPr lang="ja-JP" altLang="en-US" sz="1200" dirty="0">
                <a:latin typeface="+mn-ea"/>
              </a:rPr>
              <a:t>ただし、この場合</a:t>
            </a:r>
            <a:r>
              <a:rPr lang="ja-JP" altLang="en-US" sz="1200" dirty="0" smtClean="0">
                <a:latin typeface="+mn-ea"/>
              </a:rPr>
              <a:t>、データによっては、著作物性</a:t>
            </a:r>
            <a:r>
              <a:rPr lang="ja-JP" altLang="en-US" sz="1200" dirty="0">
                <a:latin typeface="+mn-ea"/>
              </a:rPr>
              <a:t>の判定に多くの労力が</a:t>
            </a:r>
            <a:r>
              <a:rPr lang="ja-JP" altLang="en-US" sz="1200" dirty="0" smtClean="0">
                <a:latin typeface="+mn-ea"/>
              </a:rPr>
              <a:t>かかる可能性がある点</a:t>
            </a:r>
            <a:r>
              <a:rPr lang="ja-JP" altLang="en-US" sz="1200" dirty="0">
                <a:latin typeface="+mn-ea"/>
              </a:rPr>
              <a:t>には留意が必要）</a:t>
            </a:r>
            <a:endParaRPr lang="en-US" altLang="ja-JP" sz="1200" dirty="0">
              <a:latin typeface="+mn-ea"/>
            </a:endParaRPr>
          </a:p>
          <a:p>
            <a:pPr marL="893763" lvl="2" indent="-300038">
              <a:lnSpc>
                <a:spcPts val="1500"/>
              </a:lnSpc>
              <a:spcBef>
                <a:spcPts val="0"/>
              </a:spcBef>
              <a:buFont typeface="Wingdings 3" pitchFamily="18" charset="2"/>
              <a:buNone/>
              <a:defRPr/>
            </a:pPr>
            <a:r>
              <a:rPr lang="ja-JP" altLang="en-US" sz="1200" dirty="0"/>
              <a:t>　・全体として１つのライセンスを付与した上で、著作権がない部分については当該ライセンスの適用除外となる旨を明記する方法</a:t>
            </a:r>
            <a:endParaRPr lang="en-US" altLang="ja-JP" sz="1200" dirty="0"/>
          </a:p>
          <a:p>
            <a:pPr marL="1160463" lvl="1" indent="-885825">
              <a:lnSpc>
                <a:spcPts val="1500"/>
              </a:lnSpc>
              <a:spcBef>
                <a:spcPts val="0"/>
              </a:spcBef>
              <a:buFont typeface="Wingdings 3" pitchFamily="18" charset="2"/>
              <a:buNone/>
              <a:defRPr/>
            </a:pPr>
            <a:r>
              <a:rPr lang="ja-JP" altLang="en-US" sz="1200" dirty="0">
                <a:latin typeface="ＭＳ Ｐ明朝" pitchFamily="18" charset="-128"/>
                <a:ea typeface="ＭＳ Ｐ明朝" pitchFamily="18" charset="-128"/>
              </a:rPr>
              <a:t>　　　　　（参考）　豪やニュージーランドでは、著作物性の有無を判別した上で、著作権がないデータに対しては、</a:t>
            </a:r>
            <a:r>
              <a:rPr lang="en-US" altLang="ja-JP" sz="1200" dirty="0">
                <a:latin typeface="ＭＳ Ｐ明朝" pitchFamily="18" charset="-128"/>
                <a:ea typeface="ＭＳ Ｐ明朝" pitchFamily="18" charset="-128"/>
              </a:rPr>
              <a:t>”No known rights”</a:t>
            </a:r>
            <a:r>
              <a:rPr lang="ja-JP" altLang="en-US" sz="1200" dirty="0">
                <a:latin typeface="ＭＳ Ｐ明朝" pitchFamily="18" charset="-128"/>
                <a:ea typeface="ＭＳ Ｐ明朝" pitchFamily="18" charset="-128"/>
              </a:rPr>
              <a:t>と明示している。</a:t>
            </a:r>
            <a:endParaRPr lang="en-US" altLang="ja-JP" sz="1200" dirty="0">
              <a:latin typeface="ＭＳ Ｐ明朝" pitchFamily="18" charset="-128"/>
              <a:ea typeface="ＭＳ Ｐ明朝" pitchFamily="18" charset="-128"/>
            </a:endParaRPr>
          </a:p>
          <a:p>
            <a:pPr marL="0" indent="0">
              <a:spcBef>
                <a:spcPts val="1200"/>
              </a:spcBef>
              <a:buFont typeface="Wingdings 3" pitchFamily="18" charset="2"/>
              <a:buNone/>
              <a:defRPr/>
            </a:pPr>
            <a:r>
              <a:rPr lang="ja-JP" altLang="en-US" sz="1400" b="1" dirty="0" smtClean="0"/>
              <a:t>○　第三者の権利や契約等による制約が混在する公共データの扱い　（例：白書）</a:t>
            </a:r>
            <a:endParaRPr lang="en-US" altLang="ja-JP" sz="1400" b="1" dirty="0" smtClean="0"/>
          </a:p>
          <a:p>
            <a:pPr lvl="1">
              <a:spcBef>
                <a:spcPts val="0"/>
              </a:spcBef>
              <a:defRPr/>
            </a:pPr>
            <a:r>
              <a:rPr lang="ja-JP" altLang="en-US" sz="1400" dirty="0"/>
              <a:t>国</a:t>
            </a:r>
            <a:r>
              <a:rPr lang="ja-JP" altLang="en-US" sz="1400" dirty="0" smtClean="0"/>
              <a:t>が著作権やその他の権利（肖像権、商標権等）を</a:t>
            </a:r>
            <a:r>
              <a:rPr lang="ja-JP" altLang="en-US" sz="1400" dirty="0"/>
              <a:t>保有していない第三者の著作物が引用や転載などの方法で含まれている公共データの場合、ライセンスの表示に係る課題としては以下のようなものがある。</a:t>
            </a:r>
            <a:endParaRPr lang="en-US" altLang="ja-JP" sz="1400" dirty="0"/>
          </a:p>
          <a:p>
            <a:pPr lvl="2">
              <a:spcBef>
                <a:spcPts val="0"/>
              </a:spcBef>
              <a:defRPr/>
            </a:pPr>
            <a:r>
              <a:rPr lang="ja-JP" altLang="en-US" sz="1400" dirty="0"/>
              <a:t>データの利用者にとっては、</a:t>
            </a:r>
            <a:r>
              <a:rPr lang="ja-JP" altLang="en-US" sz="1400" u="sng" dirty="0"/>
              <a:t>どの部分が第三者の著作物かがわかりにくい</a:t>
            </a:r>
            <a:r>
              <a:rPr lang="ja-JP" altLang="en-US" sz="1400" dirty="0"/>
              <a:t>。</a:t>
            </a:r>
            <a:endParaRPr lang="en-US" altLang="ja-JP" sz="1400" dirty="0"/>
          </a:p>
          <a:p>
            <a:pPr lvl="2">
              <a:spcBef>
                <a:spcPts val="0"/>
              </a:spcBef>
              <a:defRPr/>
            </a:pPr>
            <a:r>
              <a:rPr lang="ja-JP" altLang="en-US" sz="1400" dirty="0"/>
              <a:t>ライセンスを表示する際に、</a:t>
            </a:r>
            <a:r>
              <a:rPr lang="ja-JP" altLang="en-US" sz="1400" u="sng" dirty="0"/>
              <a:t>国が利用を許諾できない第三者の著作物の部分をどう扱うか</a:t>
            </a:r>
            <a:r>
              <a:rPr lang="ja-JP" altLang="en-US" sz="1400" dirty="0"/>
              <a:t>（当該部分の削除する方法、あるいは、当該部分についてはライセンスの適用除外となる旨を明記する方法が考えられる）。</a:t>
            </a:r>
            <a:endParaRPr lang="en-US" altLang="ja-JP" sz="1400" dirty="0"/>
          </a:p>
          <a:p>
            <a:pPr lvl="2">
              <a:spcBef>
                <a:spcPts val="0"/>
              </a:spcBef>
              <a:defRPr/>
            </a:pPr>
            <a:r>
              <a:rPr lang="ja-JP" altLang="en-US" sz="1400" dirty="0"/>
              <a:t>調査委託時の契約書において</a:t>
            </a:r>
            <a:r>
              <a:rPr lang="ja-JP" altLang="en-US" sz="1400" dirty="0" smtClean="0"/>
              <a:t>、</a:t>
            </a:r>
            <a:r>
              <a:rPr lang="ja-JP" altLang="en-US" sz="1400" u="sng" dirty="0" smtClean="0"/>
              <a:t>当該</a:t>
            </a:r>
            <a:r>
              <a:rPr lang="ja-JP" altLang="en-US" sz="1400" u="sng" dirty="0"/>
              <a:t>調査</a:t>
            </a:r>
            <a:r>
              <a:rPr lang="ja-JP" altLang="en-US" sz="1400" u="sng" dirty="0" smtClean="0"/>
              <a:t>委託</a:t>
            </a:r>
            <a:r>
              <a:rPr lang="ja-JP" altLang="en-US" sz="1400" u="sng" dirty="0"/>
              <a:t>に</a:t>
            </a:r>
            <a:r>
              <a:rPr lang="ja-JP" altLang="en-US" sz="1400" u="sng" dirty="0" smtClean="0"/>
              <a:t>おいて作成される情報</a:t>
            </a:r>
            <a:r>
              <a:rPr lang="ja-JP" altLang="en-US" sz="1400" u="sng" dirty="0"/>
              <a:t>の二次利用を許諾する権利を発注者が得るようにするために契約書に盛り込むべき条件を</a:t>
            </a:r>
            <a:r>
              <a:rPr lang="ja-JP" altLang="en-US" sz="1400" u="sng" dirty="0" smtClean="0"/>
              <a:t>どのようにす</a:t>
            </a:r>
            <a:r>
              <a:rPr lang="ja-JP" altLang="en-US" sz="1400" u="sng" dirty="0"/>
              <a:t>べきか</a:t>
            </a:r>
            <a:r>
              <a:rPr lang="ja-JP" altLang="en-US" sz="1400" u="sng" dirty="0" smtClean="0"/>
              <a:t>。</a:t>
            </a:r>
            <a:endParaRPr lang="en-US" altLang="ja-JP" sz="1400" u="sng" dirty="0" smtClean="0"/>
          </a:p>
          <a:p>
            <a:pPr lvl="1">
              <a:defRPr/>
            </a:pPr>
            <a:r>
              <a:rPr lang="ja-JP" altLang="en-US" sz="1400" u="sng" dirty="0" smtClean="0"/>
              <a:t>契約等によって国が利用を制限されている第三者のデータ</a:t>
            </a:r>
            <a:r>
              <a:rPr lang="ja-JP" altLang="en-US" sz="1400" dirty="0" smtClean="0"/>
              <a:t>を利用している公共データの場合についても、ライセンスの表示にかかる課題として、上述と同様の課題が存在する。</a:t>
            </a:r>
            <a:endParaRPr lang="en-US" altLang="ja-JP" sz="1400" dirty="0" smtClean="0"/>
          </a:p>
          <a:p>
            <a:pPr marL="0" indent="0">
              <a:spcBef>
                <a:spcPts val="1200"/>
              </a:spcBef>
              <a:buFont typeface="Wingdings 3" pitchFamily="18" charset="2"/>
              <a:buNone/>
              <a:defRPr/>
            </a:pPr>
            <a:r>
              <a:rPr lang="ja-JP" altLang="en-US" sz="1400" b="1" dirty="0" smtClean="0"/>
              <a:t>○　個別法による制約のある公共データの扱い　（例：気象業務法、測量法等）</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482600" y="2471738"/>
            <a:ext cx="8753475" cy="914400"/>
          </a:xfrm>
        </p:spPr>
        <p:txBody>
          <a:bodyPr/>
          <a:lstStyle/>
          <a:p>
            <a:pPr eaLnBrk="1" hangingPunct="1"/>
            <a:r>
              <a:rPr lang="ja-JP" altLang="en-US" sz="2800" smtClean="0"/>
              <a:t>５．ケーススタディ</a:t>
            </a:r>
          </a:p>
        </p:txBody>
      </p:sp>
      <p:sp>
        <p:nvSpPr>
          <p:cNvPr id="3" name="スライド番号プレースホルダー 2"/>
          <p:cNvSpPr>
            <a:spLocks noGrp="1"/>
          </p:cNvSpPr>
          <p:nvPr>
            <p:ph type="sldNum" sz="quarter" idx="10"/>
          </p:nvPr>
        </p:nvSpPr>
        <p:spPr/>
        <p:txBody>
          <a:bodyPr/>
          <a:lstStyle/>
          <a:p>
            <a:pPr>
              <a:defRPr/>
            </a:pPr>
            <a:fld id="{07D8A7A2-DCA8-494F-BACE-F0AA18A4B22F}" type="slidenum">
              <a:rPr lang="ja-JP" altLang="en-US" smtClean="0"/>
              <a:pPr>
                <a:defRPr/>
              </a:pPr>
              <a:t>26</a:t>
            </a:fld>
            <a:endParaRPr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AC9CD419-FF58-432F-BE1E-034076CF0A02}" type="slidenum">
              <a:rPr lang="ja-JP" altLang="en-US" smtClean="0"/>
              <a:pPr>
                <a:defRPr/>
              </a:pPr>
              <a:t>27</a:t>
            </a:fld>
            <a:endParaRPr lang="ja-JP" altLang="en-US" dirty="0"/>
          </a:p>
        </p:txBody>
      </p:sp>
      <p:sp>
        <p:nvSpPr>
          <p:cNvPr id="44034" name="タイトル 1"/>
          <p:cNvSpPr>
            <a:spLocks noGrp="1"/>
          </p:cNvSpPr>
          <p:nvPr>
            <p:ph type="title"/>
          </p:nvPr>
        </p:nvSpPr>
        <p:spPr>
          <a:xfrm>
            <a:off x="404813" y="165100"/>
            <a:ext cx="8229600" cy="792163"/>
          </a:xfrm>
        </p:spPr>
        <p:txBody>
          <a:bodyPr/>
          <a:lstStyle/>
          <a:p>
            <a:pPr eaLnBrk="1" hangingPunct="1"/>
            <a:r>
              <a:rPr lang="ja-JP" altLang="en-US" sz="2400" smtClean="0"/>
              <a:t>（１）ケーススタディに関する前提</a:t>
            </a:r>
          </a:p>
        </p:txBody>
      </p:sp>
      <p:sp>
        <p:nvSpPr>
          <p:cNvPr id="44035" name="コンテンツ プレースホルダー 1"/>
          <p:cNvSpPr>
            <a:spLocks noGrp="1"/>
          </p:cNvSpPr>
          <p:nvPr>
            <p:ph sz="quarter" idx="1"/>
          </p:nvPr>
        </p:nvSpPr>
        <p:spPr>
          <a:xfrm>
            <a:off x="466725" y="1201738"/>
            <a:ext cx="8262938" cy="2157412"/>
          </a:xfrm>
        </p:spPr>
        <p:txBody>
          <a:bodyPr/>
          <a:lstStyle/>
          <a:p>
            <a:pPr>
              <a:lnSpc>
                <a:spcPts val="1500"/>
              </a:lnSpc>
              <a:spcBef>
                <a:spcPts val="300"/>
              </a:spcBef>
            </a:pPr>
            <a:r>
              <a:rPr lang="ja-JP" altLang="en-US" sz="1400" smtClean="0"/>
              <a:t>各ケーススタディについては、オープンデータ流通推進コンソーシアム データガバナンス委員会が、各素材を対象として、独自に実施したものである。</a:t>
            </a:r>
            <a:endParaRPr lang="en-US" altLang="ja-JP" sz="1400" smtClean="0"/>
          </a:p>
          <a:p>
            <a:pPr>
              <a:lnSpc>
                <a:spcPts val="1500"/>
              </a:lnSpc>
              <a:spcBef>
                <a:spcPts val="300"/>
              </a:spcBef>
            </a:pPr>
            <a:endParaRPr lang="en-US" altLang="ja-JP" sz="1400" smtClean="0"/>
          </a:p>
          <a:p>
            <a:pPr>
              <a:lnSpc>
                <a:spcPts val="1500"/>
              </a:lnSpc>
              <a:spcBef>
                <a:spcPts val="300"/>
              </a:spcBef>
            </a:pPr>
            <a:r>
              <a:rPr lang="ja-JP" altLang="en-US" sz="1400" smtClean="0"/>
              <a:t>当委員会として、各素材についてオープンデータ化すると仮定をおいて、その際にどのような問題が起きうるかについて独自に検討を行っている。</a:t>
            </a:r>
            <a:endParaRPr lang="en-US" altLang="ja-JP" sz="1400" smtClean="0"/>
          </a:p>
          <a:p>
            <a:pPr>
              <a:lnSpc>
                <a:spcPts val="1500"/>
              </a:lnSpc>
              <a:spcBef>
                <a:spcPts val="300"/>
              </a:spcBef>
            </a:pPr>
            <a:endParaRPr lang="en-US" altLang="ja-JP" sz="1400" smtClean="0"/>
          </a:p>
          <a:p>
            <a:pPr>
              <a:lnSpc>
                <a:spcPts val="1500"/>
              </a:lnSpc>
              <a:spcBef>
                <a:spcPts val="300"/>
              </a:spcBef>
            </a:pPr>
            <a:r>
              <a:rPr lang="ja-JP" altLang="en-US" sz="1400" smtClean="0"/>
              <a:t>各素材を所管する省庁に対して承認を得たものではないので、内容についての問い合わせについては当委員会事務局に対してご連絡いただきたい。</a:t>
            </a:r>
            <a:endParaRPr lang="en-US" altLang="ja-JP" sz="1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タイトル 1"/>
          <p:cNvSpPr>
            <a:spLocks noGrp="1"/>
          </p:cNvSpPr>
          <p:nvPr>
            <p:ph type="title"/>
          </p:nvPr>
        </p:nvSpPr>
        <p:spPr>
          <a:xfrm>
            <a:off x="482600" y="2471738"/>
            <a:ext cx="8753475" cy="914400"/>
          </a:xfrm>
        </p:spPr>
        <p:txBody>
          <a:bodyPr/>
          <a:lstStyle/>
          <a:p>
            <a:pPr eaLnBrk="1" hangingPunct="1"/>
            <a:r>
              <a:rPr lang="ja-JP" altLang="en-US" sz="2800" smtClean="0"/>
              <a:t>５．１　情報通信白書</a:t>
            </a:r>
          </a:p>
        </p:txBody>
      </p:sp>
      <p:sp>
        <p:nvSpPr>
          <p:cNvPr id="3" name="スライド番号プレースホルダー 2"/>
          <p:cNvSpPr>
            <a:spLocks noGrp="1"/>
          </p:cNvSpPr>
          <p:nvPr>
            <p:ph type="sldNum" sz="quarter" idx="10"/>
          </p:nvPr>
        </p:nvSpPr>
        <p:spPr/>
        <p:txBody>
          <a:bodyPr/>
          <a:lstStyle/>
          <a:p>
            <a:pPr>
              <a:defRPr/>
            </a:pPr>
            <a:fld id="{4C62D30D-56FF-4AA5-A831-D030207DCCEE}" type="slidenum">
              <a:rPr lang="ja-JP" altLang="en-US" smtClean="0"/>
              <a:pPr>
                <a:defRPr/>
              </a:pPr>
              <a:t>28</a:t>
            </a:fld>
            <a:endParaRPr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タイトル 1"/>
          <p:cNvSpPr>
            <a:spLocks noGrp="1"/>
          </p:cNvSpPr>
          <p:nvPr>
            <p:ph type="title"/>
          </p:nvPr>
        </p:nvSpPr>
        <p:spPr>
          <a:xfrm>
            <a:off x="482600" y="2471738"/>
            <a:ext cx="8753475" cy="914400"/>
          </a:xfrm>
        </p:spPr>
        <p:txBody>
          <a:bodyPr/>
          <a:lstStyle/>
          <a:p>
            <a:pPr eaLnBrk="1" hangingPunct="1"/>
            <a:r>
              <a:rPr lang="ja-JP" altLang="en-US" sz="2800" smtClean="0"/>
              <a:t>１．検討の方向性</a:t>
            </a:r>
            <a:endParaRPr lang="ja-JP" altLang="en-US" sz="2800" smtClean="0">
              <a:solidFill>
                <a:schemeClr val="tx1"/>
              </a:solidFill>
            </a:endParaRPr>
          </a:p>
        </p:txBody>
      </p:sp>
      <p:sp>
        <p:nvSpPr>
          <p:cNvPr id="3" name="スライド番号プレースホルダー 2"/>
          <p:cNvSpPr>
            <a:spLocks noGrp="1"/>
          </p:cNvSpPr>
          <p:nvPr>
            <p:ph type="sldNum" sz="quarter" idx="10"/>
          </p:nvPr>
        </p:nvSpPr>
        <p:spPr/>
        <p:txBody>
          <a:bodyPr/>
          <a:lstStyle/>
          <a:p>
            <a:pPr>
              <a:defRPr/>
            </a:pPr>
            <a:fld id="{32E5AF97-9FEF-48B1-AC26-54B29A5896B4}" type="slidenum">
              <a:rPr lang="ja-JP" altLang="en-US" smtClean="0"/>
              <a:pPr>
                <a:defRPr/>
              </a:pPr>
              <a:t>2</a:t>
            </a:fld>
            <a:endParaRPr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B243D44-972A-4610-B241-4E8033D86BEB}" type="slidenum">
              <a:rPr lang="ja-JP" altLang="en-US" smtClean="0">
                <a:solidFill>
                  <a:schemeClr val="tx1"/>
                </a:solidFill>
              </a:rPr>
              <a:pPr>
                <a:defRPr/>
              </a:pPr>
              <a:t>29</a:t>
            </a:fld>
            <a:endParaRPr lang="ja-JP" altLang="en-US" dirty="0">
              <a:solidFill>
                <a:schemeClr val="tx1"/>
              </a:solidFill>
            </a:endParaRPr>
          </a:p>
        </p:txBody>
      </p:sp>
      <p:sp>
        <p:nvSpPr>
          <p:cNvPr id="46082" name="タイトル 1"/>
          <p:cNvSpPr>
            <a:spLocks noGrp="1"/>
          </p:cNvSpPr>
          <p:nvPr>
            <p:ph type="title"/>
          </p:nvPr>
        </p:nvSpPr>
        <p:spPr>
          <a:xfrm>
            <a:off x="404813" y="165100"/>
            <a:ext cx="8229600" cy="792163"/>
          </a:xfrm>
        </p:spPr>
        <p:txBody>
          <a:bodyPr/>
          <a:lstStyle/>
          <a:p>
            <a:pPr eaLnBrk="1" hangingPunct="1"/>
            <a:r>
              <a:rPr lang="ja-JP" altLang="en-US" sz="2400" smtClean="0"/>
              <a:t>（１）ケーススタディの手順（全体像）</a:t>
            </a:r>
          </a:p>
        </p:txBody>
      </p:sp>
      <p:sp>
        <p:nvSpPr>
          <p:cNvPr id="46083" name="コンテンツ プレースホルダー 1"/>
          <p:cNvSpPr>
            <a:spLocks noGrp="1"/>
          </p:cNvSpPr>
          <p:nvPr>
            <p:ph sz="quarter" idx="1"/>
          </p:nvPr>
        </p:nvSpPr>
        <p:spPr>
          <a:xfrm>
            <a:off x="436563" y="973138"/>
            <a:ext cx="8580437" cy="1071562"/>
          </a:xfrm>
        </p:spPr>
        <p:txBody>
          <a:bodyPr/>
          <a:lstStyle/>
          <a:p>
            <a:pPr>
              <a:lnSpc>
                <a:spcPts val="1400"/>
              </a:lnSpc>
              <a:spcBef>
                <a:spcPts val="300"/>
              </a:spcBef>
            </a:pPr>
            <a:r>
              <a:rPr lang="ja-JP" altLang="en-US" sz="1400" smtClean="0"/>
              <a:t>情報通信白書（ウェブ版）を対象に、「クリエイティブ・コモンズ・ライセンスの表示ライセンス」（以下「</a:t>
            </a:r>
            <a:r>
              <a:rPr lang="en-US" altLang="ja-JP" sz="1400" smtClean="0"/>
              <a:t>CC</a:t>
            </a:r>
            <a:r>
              <a:rPr lang="ja-JP" altLang="en-US" sz="1400" smtClean="0"/>
              <a:t>－</a:t>
            </a:r>
            <a:r>
              <a:rPr lang="en-US" altLang="ja-JP" sz="1400" smtClean="0"/>
              <a:t>BY</a:t>
            </a:r>
            <a:r>
              <a:rPr lang="ja-JP" altLang="en-US" sz="1400" smtClean="0"/>
              <a:t>」）で公開するために必要となる検討を行った。</a:t>
            </a:r>
          </a:p>
          <a:p>
            <a:pPr>
              <a:lnSpc>
                <a:spcPts val="1400"/>
              </a:lnSpc>
              <a:spcBef>
                <a:spcPts val="300"/>
              </a:spcBef>
            </a:pPr>
            <a:r>
              <a:rPr lang="ja-JP" altLang="en-US" sz="1400" smtClean="0"/>
              <a:t>情報通信白書（ウェブ版）の全体をチェックし、①</a:t>
            </a:r>
            <a:r>
              <a:rPr lang="en-US" altLang="ja-JP" sz="1400" smtClean="0"/>
              <a:t>CC-BY</a:t>
            </a:r>
            <a:r>
              <a:rPr lang="ja-JP" altLang="en-US" sz="1400" smtClean="0"/>
              <a:t>適用不可候補箇所の抽出・分類、②</a:t>
            </a:r>
            <a:r>
              <a:rPr lang="en-US" altLang="ja-JP" sz="1400" smtClean="0"/>
              <a:t>CC-BY</a:t>
            </a:r>
            <a:r>
              <a:rPr lang="ja-JP" altLang="en-US" sz="1400" smtClean="0"/>
              <a:t>適用可否の確認、③</a:t>
            </a:r>
            <a:r>
              <a:rPr lang="en-US" altLang="ja-JP" sz="1400" smtClean="0"/>
              <a:t>CC-BY</a:t>
            </a:r>
            <a:r>
              <a:rPr lang="ja-JP" altLang="en-US" sz="1400" smtClean="0"/>
              <a:t>適用不可を明示の上、公開する。</a:t>
            </a:r>
          </a:p>
        </p:txBody>
      </p:sp>
      <p:sp>
        <p:nvSpPr>
          <p:cNvPr id="15" name="1 つの角を切り取った四角形 14"/>
          <p:cNvSpPr/>
          <p:nvPr/>
        </p:nvSpPr>
        <p:spPr bwMode="auto">
          <a:xfrm>
            <a:off x="742950" y="2405063"/>
            <a:ext cx="879475" cy="1098550"/>
          </a:xfrm>
          <a:prstGeom prst="snip1Rect">
            <a:avLst/>
          </a:prstGeom>
          <a:solidFill>
            <a:schemeClr val="bg1">
              <a:lumMod val="85000"/>
            </a:schemeClr>
          </a:solidFill>
          <a:ln w="9525" cap="flat" cmpd="sng" algn="ctr">
            <a:solidFill>
              <a:schemeClr val="tx2"/>
            </a:solidFill>
            <a:prstDash val="solid"/>
            <a:round/>
            <a:headEnd type="none" w="med" len="med"/>
            <a:tailEnd type="triangle" w="med" len="med"/>
          </a:ln>
          <a:effectLst/>
        </p:spPr>
        <p:txBody>
          <a:bodyPr lIns="0" tIns="0" rIns="0" bIns="0" anchor="ctr" anchorCtr="1"/>
          <a:lstStyle/>
          <a:p>
            <a:pPr algn="ctr">
              <a:buClr>
                <a:schemeClr val="accent2"/>
              </a:buClr>
              <a:buFont typeface="Wingdings" pitchFamily="2" charset="2"/>
              <a:buNone/>
              <a:defRPr/>
            </a:pPr>
            <a:endParaRPr lang="ja-JP" altLang="en-US" sz="1400" dirty="0">
              <a:latin typeface="ＭＳ Ｐゴシック" pitchFamily="50" charset="-128"/>
              <a:ea typeface="ＭＳ Ｐゴシック" pitchFamily="50" charset="-128"/>
            </a:endParaRPr>
          </a:p>
        </p:txBody>
      </p:sp>
      <p:sp>
        <p:nvSpPr>
          <p:cNvPr id="16" name="1 つの角を切り取った四角形 15"/>
          <p:cNvSpPr/>
          <p:nvPr/>
        </p:nvSpPr>
        <p:spPr bwMode="auto">
          <a:xfrm>
            <a:off x="876300" y="2619375"/>
            <a:ext cx="879475" cy="1098550"/>
          </a:xfrm>
          <a:prstGeom prst="snip1Rect">
            <a:avLst/>
          </a:prstGeom>
          <a:solidFill>
            <a:schemeClr val="bg1">
              <a:lumMod val="85000"/>
            </a:schemeClr>
          </a:solidFill>
          <a:ln w="9525" cap="flat" cmpd="sng" algn="ctr">
            <a:solidFill>
              <a:schemeClr val="tx2"/>
            </a:solidFill>
            <a:prstDash val="solid"/>
            <a:round/>
            <a:headEnd type="none" w="med" len="med"/>
            <a:tailEnd type="triangle" w="med" len="med"/>
          </a:ln>
          <a:effectLst/>
        </p:spPr>
        <p:txBody>
          <a:bodyPr lIns="0" tIns="0" rIns="0" bIns="0" anchor="ctr" anchorCtr="1"/>
          <a:lstStyle/>
          <a:p>
            <a:pPr algn="ctr">
              <a:buClr>
                <a:schemeClr val="accent2"/>
              </a:buClr>
              <a:buFont typeface="Wingdings" pitchFamily="2" charset="2"/>
              <a:buNone/>
              <a:defRPr/>
            </a:pPr>
            <a:endParaRPr lang="ja-JP" altLang="en-US" sz="1400" dirty="0">
              <a:latin typeface="ＭＳ Ｐゴシック" pitchFamily="50" charset="-128"/>
              <a:ea typeface="ＭＳ Ｐゴシック" pitchFamily="50" charset="-128"/>
            </a:endParaRPr>
          </a:p>
        </p:txBody>
      </p:sp>
      <p:sp>
        <p:nvSpPr>
          <p:cNvPr id="46086" name="テキスト ボックス 16"/>
          <p:cNvSpPr txBox="1">
            <a:spLocks noChangeArrowheads="1"/>
          </p:cNvSpPr>
          <p:nvPr/>
        </p:nvSpPr>
        <p:spPr bwMode="auto">
          <a:xfrm>
            <a:off x="647700" y="1970088"/>
            <a:ext cx="1108075" cy="461962"/>
          </a:xfrm>
          <a:prstGeom prst="rect">
            <a:avLst/>
          </a:prstGeom>
          <a:noFill/>
          <a:ln w="9525">
            <a:noFill/>
            <a:miter lim="800000"/>
            <a:headEnd/>
            <a:tailEnd/>
          </a:ln>
        </p:spPr>
        <p:txBody>
          <a:bodyPr wrap="none">
            <a:spAutoFit/>
          </a:bodyPr>
          <a:lstStyle/>
          <a:p>
            <a:pPr algn="ctr"/>
            <a:r>
              <a:rPr lang="ja-JP" altLang="en-US" sz="1200">
                <a:latin typeface="HGP創英角ｺﾞｼｯｸUB" pitchFamily="50" charset="-128"/>
                <a:ea typeface="HGP創英角ｺﾞｼｯｸUB" pitchFamily="50" charset="-128"/>
              </a:rPr>
              <a:t>情報通信白書</a:t>
            </a:r>
            <a:endParaRPr lang="en-US" altLang="ja-JP" sz="1200">
              <a:latin typeface="HGP創英角ｺﾞｼｯｸUB" pitchFamily="50" charset="-128"/>
              <a:ea typeface="HGP創英角ｺﾞｼｯｸUB" pitchFamily="50" charset="-128"/>
            </a:endParaRPr>
          </a:p>
          <a:p>
            <a:pPr algn="ctr"/>
            <a:r>
              <a:rPr lang="ja-JP" altLang="en-US" sz="1200">
                <a:latin typeface="HGP創英角ｺﾞｼｯｸUB" pitchFamily="50" charset="-128"/>
                <a:ea typeface="HGP創英角ｺﾞｼｯｸUB" pitchFamily="50" charset="-128"/>
              </a:rPr>
              <a:t>（ウェブ版）</a:t>
            </a:r>
            <a:endParaRPr lang="en-US" altLang="ja-JP" sz="1200">
              <a:latin typeface="HGP創英角ｺﾞｼｯｸUB" pitchFamily="50" charset="-128"/>
              <a:ea typeface="HGP創英角ｺﾞｼｯｸUB" pitchFamily="50" charset="-128"/>
            </a:endParaRPr>
          </a:p>
        </p:txBody>
      </p:sp>
      <p:sp>
        <p:nvSpPr>
          <p:cNvPr id="46087" name="テキスト ボックス 17"/>
          <p:cNvSpPr txBox="1">
            <a:spLocks noChangeArrowheads="1"/>
          </p:cNvSpPr>
          <p:nvPr/>
        </p:nvSpPr>
        <p:spPr bwMode="auto">
          <a:xfrm>
            <a:off x="2232025" y="2314575"/>
            <a:ext cx="646113" cy="460375"/>
          </a:xfrm>
          <a:prstGeom prst="rect">
            <a:avLst/>
          </a:prstGeom>
          <a:noFill/>
          <a:ln w="9525">
            <a:noFill/>
            <a:miter lim="800000"/>
            <a:headEnd/>
            <a:tailEnd/>
          </a:ln>
        </p:spPr>
        <p:txBody>
          <a:bodyPr wrap="none">
            <a:spAutoFit/>
          </a:bodyPr>
          <a:lstStyle/>
          <a:p>
            <a:r>
              <a:rPr lang="en-US" altLang="ja-JP" sz="1200">
                <a:latin typeface="HGP創英角ｺﾞｼｯｸUB" pitchFamily="50" charset="-128"/>
                <a:ea typeface="HGP創英角ｺﾞｼｯｸUB" pitchFamily="50" charset="-128"/>
              </a:rPr>
              <a:t>※</a:t>
            </a:r>
            <a:r>
              <a:rPr lang="ja-JP" altLang="en-US" sz="1200">
                <a:latin typeface="HGP創英角ｺﾞｼｯｸUB" pitchFamily="50" charset="-128"/>
                <a:ea typeface="HGP創英角ｺﾞｼｯｸUB" pitchFamily="50" charset="-128"/>
              </a:rPr>
              <a:t>作業</a:t>
            </a:r>
            <a:endParaRPr lang="en-US" altLang="ja-JP" sz="1200">
              <a:latin typeface="HGP創英角ｺﾞｼｯｸUB" pitchFamily="50" charset="-128"/>
              <a:ea typeface="HGP創英角ｺﾞｼｯｸUB" pitchFamily="50" charset="-128"/>
            </a:endParaRPr>
          </a:p>
          <a:p>
            <a:r>
              <a:rPr lang="ja-JP" altLang="en-US" sz="1200">
                <a:latin typeface="HGP創英角ｺﾞｼｯｸUB" pitchFamily="50" charset="-128"/>
                <a:ea typeface="HGP創英角ｺﾞｼｯｸUB" pitchFamily="50" charset="-128"/>
              </a:rPr>
              <a:t>　 手順</a:t>
            </a:r>
          </a:p>
        </p:txBody>
      </p:sp>
      <p:sp>
        <p:nvSpPr>
          <p:cNvPr id="46088" name="テキスト ボックス 18"/>
          <p:cNvSpPr txBox="1">
            <a:spLocks noChangeArrowheads="1"/>
          </p:cNvSpPr>
          <p:nvPr/>
        </p:nvSpPr>
        <p:spPr bwMode="auto">
          <a:xfrm>
            <a:off x="5522913" y="2268538"/>
            <a:ext cx="2038350" cy="276225"/>
          </a:xfrm>
          <a:prstGeom prst="rect">
            <a:avLst/>
          </a:prstGeom>
          <a:noFill/>
          <a:ln w="9525">
            <a:noFill/>
            <a:miter lim="800000"/>
            <a:headEnd/>
            <a:tailEnd/>
          </a:ln>
        </p:spPr>
        <p:txBody>
          <a:bodyPr>
            <a:spAutoFit/>
          </a:bodyPr>
          <a:lstStyle/>
          <a:p>
            <a:r>
              <a:rPr lang="en-US" altLang="ja-JP" sz="1200">
                <a:latin typeface="HGP創英角ｺﾞｼｯｸUB" pitchFamily="50" charset="-128"/>
                <a:ea typeface="HGP創英角ｺﾞｼｯｸUB" pitchFamily="50" charset="-128"/>
              </a:rPr>
              <a:t>※</a:t>
            </a:r>
            <a:r>
              <a:rPr lang="ja-JP" altLang="en-US" sz="1200">
                <a:latin typeface="HGP創英角ｺﾞｼｯｸUB" pitchFamily="50" charset="-128"/>
                <a:ea typeface="HGP創英角ｺﾞｼｯｸUB" pitchFamily="50" charset="-128"/>
              </a:rPr>
              <a:t>作業シートに記載</a:t>
            </a:r>
          </a:p>
        </p:txBody>
      </p:sp>
      <p:cxnSp>
        <p:nvCxnSpPr>
          <p:cNvPr id="46089" name="直線矢印コネクタ 19"/>
          <p:cNvCxnSpPr>
            <a:cxnSpLocks noChangeShapeType="1"/>
          </p:cNvCxnSpPr>
          <p:nvPr/>
        </p:nvCxnSpPr>
        <p:spPr bwMode="auto">
          <a:xfrm>
            <a:off x="1884363" y="3289300"/>
            <a:ext cx="2868612" cy="0"/>
          </a:xfrm>
          <a:prstGeom prst="straightConnector1">
            <a:avLst/>
          </a:prstGeom>
          <a:noFill/>
          <a:ln w="57150" algn="ctr">
            <a:solidFill>
              <a:srgbClr val="0070C0"/>
            </a:solidFill>
            <a:round/>
            <a:headEnd/>
            <a:tailEnd type="arrow" w="med" len="med"/>
          </a:ln>
        </p:spPr>
      </p:cxnSp>
      <p:graphicFrame>
        <p:nvGraphicFramePr>
          <p:cNvPr id="22" name="表 21"/>
          <p:cNvGraphicFramePr>
            <a:graphicFrameLocks noGrp="1"/>
          </p:cNvGraphicFramePr>
          <p:nvPr/>
        </p:nvGraphicFramePr>
        <p:xfrm>
          <a:off x="4781550" y="5576888"/>
          <a:ext cx="3195638" cy="731837"/>
        </p:xfrm>
        <a:graphic>
          <a:graphicData uri="http://schemas.openxmlformats.org/drawingml/2006/table">
            <a:tbl>
              <a:tblPr firstRow="1" bandRow="1">
                <a:tableStyleId>{5940675A-B579-460E-94D1-54222C63F5DA}</a:tableStyleId>
              </a:tblPr>
              <a:tblGrid>
                <a:gridCol w="456623"/>
                <a:gridCol w="456623"/>
                <a:gridCol w="456623"/>
                <a:gridCol w="456623"/>
                <a:gridCol w="456623"/>
                <a:gridCol w="456623"/>
                <a:gridCol w="456623"/>
              </a:tblGrid>
              <a:tr h="171415">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r>
              <a:tr h="171415">
                <a:tc>
                  <a:txBody>
                    <a:bodyPr/>
                    <a:lstStyle/>
                    <a:p>
                      <a:endParaRPr kumimoji="1" lang="ja-JP" altLang="en-US" sz="60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r h="171415">
                <a:tc>
                  <a:txBody>
                    <a:bodyPr/>
                    <a:lstStyle/>
                    <a:p>
                      <a:endParaRPr kumimoji="1" lang="ja-JP" altLang="en-US" sz="600"/>
                    </a:p>
                  </a:txBody>
                  <a:tcPr marL="84406" marR="84406"/>
                </a:tc>
                <a:tc>
                  <a:txBody>
                    <a:bodyPr/>
                    <a:lstStyle/>
                    <a:p>
                      <a:endParaRPr kumimoji="1" lang="ja-JP" altLang="en-US" sz="60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r h="171415">
                <a:tc>
                  <a:txBody>
                    <a:bodyPr/>
                    <a:lstStyle/>
                    <a:p>
                      <a:endParaRPr kumimoji="1" lang="ja-JP" altLang="en-US" sz="600"/>
                    </a:p>
                  </a:txBody>
                  <a:tcPr marL="84406" marR="84406"/>
                </a:tc>
                <a:tc>
                  <a:txBody>
                    <a:bodyPr/>
                    <a:lstStyle/>
                    <a:p>
                      <a:endParaRPr kumimoji="1" lang="ja-JP" altLang="en-US" sz="60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bl>
          </a:graphicData>
        </a:graphic>
      </p:graphicFrame>
      <p:sp>
        <p:nvSpPr>
          <p:cNvPr id="23" name="1 つの角を切り取った四角形 22"/>
          <p:cNvSpPr/>
          <p:nvPr/>
        </p:nvSpPr>
        <p:spPr bwMode="auto">
          <a:xfrm>
            <a:off x="762000" y="5018088"/>
            <a:ext cx="879475" cy="1098550"/>
          </a:xfrm>
          <a:prstGeom prst="snip1Rect">
            <a:avLst/>
          </a:prstGeom>
          <a:solidFill>
            <a:srgbClr val="92D050"/>
          </a:solidFill>
          <a:ln w="9525" cap="flat" cmpd="sng" algn="ctr">
            <a:solidFill>
              <a:schemeClr val="tx2"/>
            </a:solidFill>
            <a:prstDash val="solid"/>
            <a:round/>
            <a:headEnd type="none" w="med" len="med"/>
            <a:tailEnd type="triangle" w="med" len="med"/>
          </a:ln>
          <a:effectLst/>
        </p:spPr>
        <p:txBody>
          <a:bodyPr lIns="0" tIns="0" rIns="0" bIns="0" anchor="ctr" anchorCtr="1"/>
          <a:lstStyle/>
          <a:p>
            <a:pPr algn="ctr">
              <a:buClr>
                <a:schemeClr val="accent2"/>
              </a:buClr>
              <a:buFont typeface="Wingdings" pitchFamily="2" charset="2"/>
              <a:buNone/>
              <a:defRPr/>
            </a:pPr>
            <a:endParaRPr lang="ja-JP" altLang="en-US" sz="1400" dirty="0">
              <a:latin typeface="ＭＳ Ｐゴシック" pitchFamily="50" charset="-128"/>
              <a:ea typeface="ＭＳ Ｐゴシック" pitchFamily="50" charset="-128"/>
            </a:endParaRPr>
          </a:p>
        </p:txBody>
      </p:sp>
      <p:sp>
        <p:nvSpPr>
          <p:cNvPr id="24" name="1 つの角を切り取った四角形 23"/>
          <p:cNvSpPr/>
          <p:nvPr/>
        </p:nvSpPr>
        <p:spPr bwMode="auto">
          <a:xfrm>
            <a:off x="895350" y="5232400"/>
            <a:ext cx="879475" cy="1098550"/>
          </a:xfrm>
          <a:prstGeom prst="snip1Rect">
            <a:avLst/>
          </a:prstGeom>
          <a:solidFill>
            <a:srgbClr val="92D050"/>
          </a:solidFill>
          <a:ln w="9525" cap="flat" cmpd="sng" algn="ctr">
            <a:solidFill>
              <a:schemeClr val="tx2"/>
            </a:solidFill>
            <a:prstDash val="solid"/>
            <a:round/>
            <a:headEnd type="none" w="med" len="med"/>
            <a:tailEnd type="triangle" w="med" len="med"/>
          </a:ln>
          <a:effectLst/>
        </p:spPr>
        <p:txBody>
          <a:bodyPr lIns="0" tIns="0" rIns="0" bIns="0" anchor="ctr" anchorCtr="1"/>
          <a:lstStyle/>
          <a:p>
            <a:pPr algn="ctr">
              <a:buClr>
                <a:schemeClr val="accent2"/>
              </a:buClr>
              <a:buFont typeface="Wingdings" pitchFamily="2" charset="2"/>
              <a:buNone/>
              <a:defRPr/>
            </a:pPr>
            <a:endParaRPr lang="ja-JP" altLang="en-US" sz="1400" dirty="0">
              <a:latin typeface="ＭＳ Ｐゴシック" pitchFamily="50" charset="-128"/>
              <a:ea typeface="ＭＳ Ｐゴシック" pitchFamily="50" charset="-128"/>
            </a:endParaRPr>
          </a:p>
        </p:txBody>
      </p:sp>
      <p:cxnSp>
        <p:nvCxnSpPr>
          <p:cNvPr id="46134" name="直線矢印コネクタ 24"/>
          <p:cNvCxnSpPr>
            <a:cxnSpLocks noChangeShapeType="1"/>
          </p:cNvCxnSpPr>
          <p:nvPr/>
        </p:nvCxnSpPr>
        <p:spPr bwMode="auto">
          <a:xfrm flipH="1">
            <a:off x="1884363" y="6089650"/>
            <a:ext cx="2773362" cy="0"/>
          </a:xfrm>
          <a:prstGeom prst="straightConnector1">
            <a:avLst/>
          </a:prstGeom>
          <a:noFill/>
          <a:ln w="57150" algn="ctr">
            <a:solidFill>
              <a:srgbClr val="0070C0"/>
            </a:solidFill>
            <a:round/>
            <a:headEnd/>
            <a:tailEnd type="arrow" w="med" len="med"/>
          </a:ln>
        </p:spPr>
      </p:cxnSp>
      <p:sp>
        <p:nvSpPr>
          <p:cNvPr id="26" name="テキスト ボックス 25"/>
          <p:cNvSpPr txBox="1"/>
          <p:nvPr/>
        </p:nvSpPr>
        <p:spPr>
          <a:xfrm>
            <a:off x="5586173" y="3495742"/>
            <a:ext cx="3403010" cy="1731243"/>
          </a:xfrm>
          <a:prstGeom prst="rect">
            <a:avLst/>
          </a:prstGeom>
          <a:solidFill>
            <a:srgbClr val="FFFFCC"/>
          </a:solidFill>
          <a:ln>
            <a:solidFill>
              <a:srgbClr val="7030A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defRPr/>
            </a:pPr>
            <a:r>
              <a:rPr lang="ja-JP" altLang="en-US" sz="1200" dirty="0">
                <a:latin typeface="HGP創英角ｺﾞｼｯｸUB" pitchFamily="50" charset="-128"/>
                <a:ea typeface="HGP創英角ｺﾞｼｯｸUB" pitchFamily="50" charset="-128"/>
              </a:rPr>
              <a:t>② </a:t>
            </a:r>
            <a:r>
              <a:rPr lang="en-US" altLang="ja-JP" sz="1200" dirty="0">
                <a:latin typeface="HGP創英角ｺﾞｼｯｸUB" pitchFamily="50" charset="-128"/>
                <a:ea typeface="HGP創英角ｺﾞｼｯｸUB" pitchFamily="50" charset="-128"/>
              </a:rPr>
              <a:t>CC-BY</a:t>
            </a:r>
            <a:r>
              <a:rPr lang="ja-JP" altLang="en-US" sz="1200" dirty="0">
                <a:latin typeface="HGP創英角ｺﾞｼｯｸUB" pitchFamily="50" charset="-128"/>
                <a:ea typeface="HGP創英角ｺﾞｼｯｸUB" pitchFamily="50" charset="-128"/>
              </a:rPr>
              <a:t>適用可否の確認（各担当）</a:t>
            </a:r>
            <a:endParaRPr lang="en-US" altLang="ja-JP" sz="1200" dirty="0">
              <a:latin typeface="HGP創英角ｺﾞｼｯｸUB" pitchFamily="50" charset="-128"/>
              <a:ea typeface="HGP創英角ｺﾞｼｯｸUB" pitchFamily="50" charset="-128"/>
            </a:endParaRPr>
          </a:p>
          <a:p>
            <a:pPr marL="87313" indent="-87313">
              <a:defRPr/>
            </a:pPr>
            <a:r>
              <a:rPr lang="ja-JP" altLang="en-US" sz="1050" dirty="0">
                <a:latin typeface="+mn-ea"/>
                <a:ea typeface="+mn-ea"/>
              </a:rPr>
              <a:t>・①で抽出・分類した</a:t>
            </a:r>
            <a:r>
              <a:rPr lang="en-US" altLang="ja-JP" sz="1050" dirty="0">
                <a:latin typeface="+mn-ea"/>
                <a:ea typeface="+mn-ea"/>
              </a:rPr>
              <a:t>CC-BY</a:t>
            </a:r>
            <a:r>
              <a:rPr lang="ja-JP" altLang="en-US" sz="1050" dirty="0">
                <a:latin typeface="+mn-ea"/>
                <a:ea typeface="+mn-ea"/>
              </a:rPr>
              <a:t>適用不可候補について、以下の作業を行う。</a:t>
            </a:r>
            <a:endParaRPr lang="en-US" altLang="ja-JP" sz="1050" dirty="0">
              <a:latin typeface="+mn-ea"/>
              <a:ea typeface="+mn-ea"/>
            </a:endParaRPr>
          </a:p>
          <a:p>
            <a:pPr>
              <a:defRPr/>
            </a:pPr>
            <a:r>
              <a:rPr lang="ja-JP" altLang="en-US" sz="1050" dirty="0">
                <a:latin typeface="+mn-ea"/>
                <a:ea typeface="+mn-ea"/>
              </a:rPr>
              <a:t>　</a:t>
            </a:r>
            <a:r>
              <a:rPr lang="en-US" altLang="ja-JP" sz="1050" dirty="0">
                <a:latin typeface="+mn-ea"/>
                <a:ea typeface="+mn-ea"/>
              </a:rPr>
              <a:t>a. </a:t>
            </a:r>
            <a:r>
              <a:rPr lang="ja-JP" altLang="en-US" sz="1050" dirty="0">
                <a:latin typeface="+mn-ea"/>
                <a:ea typeface="+mn-ea"/>
              </a:rPr>
              <a:t>照会先の特定</a:t>
            </a:r>
            <a:endParaRPr lang="en-US" altLang="ja-JP" sz="1050" dirty="0">
              <a:latin typeface="+mn-ea"/>
              <a:ea typeface="+mn-ea"/>
            </a:endParaRPr>
          </a:p>
          <a:p>
            <a:pPr>
              <a:defRPr/>
            </a:pPr>
            <a:r>
              <a:rPr lang="ja-JP" altLang="en-US" sz="1050" dirty="0">
                <a:latin typeface="+mn-ea"/>
                <a:ea typeface="+mn-ea"/>
              </a:rPr>
              <a:t>　</a:t>
            </a:r>
            <a:r>
              <a:rPr lang="en-US" altLang="ja-JP" sz="1050" dirty="0">
                <a:latin typeface="+mn-ea"/>
                <a:ea typeface="+mn-ea"/>
              </a:rPr>
              <a:t>b. </a:t>
            </a:r>
            <a:r>
              <a:rPr lang="ja-JP" altLang="en-US" sz="1050" dirty="0">
                <a:latin typeface="+mn-ea"/>
                <a:ea typeface="+mn-ea"/>
              </a:rPr>
              <a:t>第三者による二次利用の可否の確認</a:t>
            </a:r>
            <a:endParaRPr lang="en-US" altLang="ja-JP" sz="1050" dirty="0">
              <a:latin typeface="+mn-ea"/>
              <a:ea typeface="+mn-ea"/>
            </a:endParaRPr>
          </a:p>
          <a:p>
            <a:pPr>
              <a:defRPr/>
            </a:pPr>
            <a:r>
              <a:rPr lang="ja-JP" altLang="en-US" sz="1050" dirty="0">
                <a:latin typeface="+mn-ea"/>
                <a:ea typeface="+mn-ea"/>
              </a:rPr>
              <a:t>　</a:t>
            </a:r>
            <a:r>
              <a:rPr lang="en-US" altLang="ja-JP" sz="1050" dirty="0">
                <a:latin typeface="+mn-ea"/>
                <a:ea typeface="+mn-ea"/>
              </a:rPr>
              <a:t>c. </a:t>
            </a:r>
            <a:r>
              <a:rPr lang="ja-JP" altLang="en-US" sz="1050" dirty="0">
                <a:latin typeface="+mn-ea"/>
                <a:ea typeface="+mn-ea"/>
              </a:rPr>
              <a:t>（必要があれば）著作権者等への二次利用許諾依頼</a:t>
            </a:r>
            <a:endParaRPr lang="en-US" altLang="ja-JP" sz="1050" dirty="0">
              <a:latin typeface="+mn-ea"/>
              <a:ea typeface="+mn-ea"/>
            </a:endParaRPr>
          </a:p>
          <a:p>
            <a:pPr>
              <a:defRPr/>
            </a:pPr>
            <a:r>
              <a:rPr lang="ja-JP" altLang="en-US" sz="1050" dirty="0">
                <a:latin typeface="+mn-ea"/>
                <a:ea typeface="+mn-ea"/>
              </a:rPr>
              <a:t>　</a:t>
            </a:r>
            <a:r>
              <a:rPr lang="en-US" altLang="ja-JP" sz="1050" dirty="0">
                <a:latin typeface="+mn-ea"/>
                <a:ea typeface="+mn-ea"/>
              </a:rPr>
              <a:t>d. </a:t>
            </a:r>
            <a:r>
              <a:rPr lang="ja-JP" altLang="en-US" sz="1050" dirty="0">
                <a:latin typeface="+mn-ea"/>
                <a:ea typeface="+mn-ea"/>
              </a:rPr>
              <a:t>確認結果及び依頼結果の整理</a:t>
            </a:r>
            <a:endParaRPr lang="en-US" altLang="ja-JP" sz="1050" dirty="0">
              <a:latin typeface="+mn-ea"/>
              <a:ea typeface="+mn-ea"/>
            </a:endParaRPr>
          </a:p>
          <a:p>
            <a:pPr marL="87313" indent="-87313">
              <a:defRPr/>
            </a:pPr>
            <a:r>
              <a:rPr lang="ja-JP" altLang="en-US" sz="1050" dirty="0">
                <a:latin typeface="+mn-ea"/>
                <a:ea typeface="+mn-ea"/>
              </a:rPr>
              <a:t>・作業負荷が大きい場合（特に過去の資料について）、</a:t>
            </a:r>
            <a:r>
              <a:rPr lang="en-US" altLang="ja-JP" sz="1050" dirty="0">
                <a:latin typeface="+mn-ea"/>
                <a:ea typeface="+mn-ea"/>
              </a:rPr>
              <a:t>CC-BY</a:t>
            </a:r>
            <a:r>
              <a:rPr lang="ja-JP" altLang="en-US" sz="1050" dirty="0">
                <a:latin typeface="+mn-ea"/>
                <a:ea typeface="+mn-ea"/>
              </a:rPr>
              <a:t>適用不可候補全てを</a:t>
            </a:r>
            <a:r>
              <a:rPr lang="en-US" altLang="ja-JP" sz="1050" dirty="0">
                <a:latin typeface="+mn-ea"/>
                <a:ea typeface="+mn-ea"/>
              </a:rPr>
              <a:t>CC-BY</a:t>
            </a:r>
            <a:r>
              <a:rPr lang="ja-JP" altLang="en-US" sz="1050" dirty="0">
                <a:latin typeface="+mn-ea"/>
                <a:ea typeface="+mn-ea"/>
              </a:rPr>
              <a:t>適用外とすることも考えられる。</a:t>
            </a:r>
          </a:p>
        </p:txBody>
      </p:sp>
      <p:graphicFrame>
        <p:nvGraphicFramePr>
          <p:cNvPr id="27" name="表 26"/>
          <p:cNvGraphicFramePr>
            <a:graphicFrameLocks noGrp="1"/>
          </p:cNvGraphicFramePr>
          <p:nvPr/>
        </p:nvGraphicFramePr>
        <p:xfrm>
          <a:off x="4854575" y="2620963"/>
          <a:ext cx="3195638" cy="731837"/>
        </p:xfrm>
        <a:graphic>
          <a:graphicData uri="http://schemas.openxmlformats.org/drawingml/2006/table">
            <a:tbl>
              <a:tblPr firstRow="1" bandRow="1">
                <a:tableStyleId>{5940675A-B579-460E-94D1-54222C63F5DA}</a:tableStyleId>
              </a:tblPr>
              <a:tblGrid>
                <a:gridCol w="456623"/>
                <a:gridCol w="456623"/>
                <a:gridCol w="456623"/>
                <a:gridCol w="456623"/>
                <a:gridCol w="456623"/>
                <a:gridCol w="456623"/>
                <a:gridCol w="456623"/>
              </a:tblGrid>
              <a:tr h="171415">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c>
                  <a:txBody>
                    <a:bodyPr/>
                    <a:lstStyle/>
                    <a:p>
                      <a:endParaRPr kumimoji="1" lang="ja-JP" altLang="en-US" sz="600" dirty="0"/>
                    </a:p>
                  </a:txBody>
                  <a:tcPr marL="84406" marR="84406">
                    <a:solidFill>
                      <a:schemeClr val="bg1">
                        <a:lumMod val="75000"/>
                      </a:schemeClr>
                    </a:solidFill>
                  </a:tcPr>
                </a:tc>
              </a:tr>
              <a:tr h="171415">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r h="171415">
                <a:tc>
                  <a:txBody>
                    <a:bodyPr/>
                    <a:lstStyle/>
                    <a:p>
                      <a:endParaRPr kumimoji="1" lang="ja-JP" altLang="en-US" sz="60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r h="171415">
                <a:tc>
                  <a:txBody>
                    <a:bodyPr/>
                    <a:lstStyle/>
                    <a:p>
                      <a:endParaRPr kumimoji="1" lang="ja-JP" altLang="en-US" sz="600"/>
                    </a:p>
                  </a:txBody>
                  <a:tcPr marL="84406" marR="84406"/>
                </a:tc>
                <a:tc>
                  <a:txBody>
                    <a:bodyPr/>
                    <a:lstStyle/>
                    <a:p>
                      <a:endParaRPr kumimoji="1" lang="ja-JP" altLang="en-US" sz="60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c>
                  <a:txBody>
                    <a:bodyPr/>
                    <a:lstStyle/>
                    <a:p>
                      <a:endParaRPr kumimoji="1" lang="ja-JP" altLang="en-US" sz="600" dirty="0"/>
                    </a:p>
                  </a:txBody>
                  <a:tcPr marL="84406" marR="84406"/>
                </a:tc>
              </a:tr>
            </a:tbl>
          </a:graphicData>
        </a:graphic>
      </p:graphicFrame>
      <p:sp>
        <p:nvSpPr>
          <p:cNvPr id="28" name="正方形/長方形 27"/>
          <p:cNvSpPr/>
          <p:nvPr/>
        </p:nvSpPr>
        <p:spPr>
          <a:xfrm>
            <a:off x="4821238" y="2581275"/>
            <a:ext cx="2335212" cy="815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cxnSp>
        <p:nvCxnSpPr>
          <p:cNvPr id="46179" name="直線矢印コネクタ 28"/>
          <p:cNvCxnSpPr>
            <a:cxnSpLocks noChangeShapeType="1"/>
          </p:cNvCxnSpPr>
          <p:nvPr/>
        </p:nvCxnSpPr>
        <p:spPr bwMode="auto">
          <a:xfrm>
            <a:off x="5418138" y="3495675"/>
            <a:ext cx="25400" cy="1978025"/>
          </a:xfrm>
          <a:prstGeom prst="straightConnector1">
            <a:avLst/>
          </a:prstGeom>
          <a:noFill/>
          <a:ln w="57150" algn="ctr">
            <a:solidFill>
              <a:srgbClr val="0070C0"/>
            </a:solidFill>
            <a:round/>
            <a:headEnd/>
            <a:tailEnd type="arrow" w="med" len="med"/>
          </a:ln>
        </p:spPr>
      </p:cxnSp>
      <p:sp>
        <p:nvSpPr>
          <p:cNvPr id="30" name="正方形/長方形 29"/>
          <p:cNvSpPr/>
          <p:nvPr/>
        </p:nvSpPr>
        <p:spPr>
          <a:xfrm>
            <a:off x="7024688" y="5543550"/>
            <a:ext cx="982662" cy="815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46181" name="テキスト ボックス 30"/>
          <p:cNvSpPr txBox="1">
            <a:spLocks noChangeArrowheads="1"/>
          </p:cNvSpPr>
          <p:nvPr/>
        </p:nvSpPr>
        <p:spPr bwMode="auto">
          <a:xfrm>
            <a:off x="895350" y="2744788"/>
            <a:ext cx="865188" cy="1014412"/>
          </a:xfrm>
          <a:prstGeom prst="rect">
            <a:avLst/>
          </a:prstGeom>
          <a:noFill/>
          <a:ln w="9525">
            <a:noFill/>
            <a:miter lim="800000"/>
            <a:headEnd/>
            <a:tailEnd/>
          </a:ln>
        </p:spPr>
        <p:txBody>
          <a:bodyPr wrap="none">
            <a:spAutoFit/>
          </a:bodyPr>
          <a:lstStyle/>
          <a:p>
            <a:r>
              <a:rPr lang="ja-JP" altLang="en-US" sz="1000"/>
              <a:t>．．．．．．．．</a:t>
            </a:r>
            <a:endParaRPr lang="en-US" altLang="ja-JP" sz="1000"/>
          </a:p>
          <a:p>
            <a:r>
              <a:rPr lang="ja-JP" altLang="en-US" sz="1000"/>
              <a:t>．．．．．．．．</a:t>
            </a:r>
          </a:p>
          <a:p>
            <a:r>
              <a:rPr lang="ja-JP" altLang="en-US" sz="1000"/>
              <a:t>．．．</a:t>
            </a:r>
          </a:p>
          <a:p>
            <a:r>
              <a:rPr lang="ja-JP" altLang="en-US" sz="1000"/>
              <a:t>．．．</a:t>
            </a:r>
          </a:p>
          <a:p>
            <a:r>
              <a:rPr lang="ja-JP" altLang="en-US" sz="1000"/>
              <a:t>．．．．．．．．</a:t>
            </a:r>
          </a:p>
          <a:p>
            <a:endParaRPr lang="ja-JP" altLang="en-US" sz="1000"/>
          </a:p>
        </p:txBody>
      </p:sp>
      <p:sp>
        <p:nvSpPr>
          <p:cNvPr id="32" name="正方形/長方形 31"/>
          <p:cNvSpPr/>
          <p:nvPr/>
        </p:nvSpPr>
        <p:spPr>
          <a:xfrm>
            <a:off x="1303338" y="3151188"/>
            <a:ext cx="363537" cy="276225"/>
          </a:xfrm>
          <a:prstGeom prst="rect">
            <a:avLst/>
          </a:prstGeom>
          <a:solidFill>
            <a:schemeClr val="accent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33" name="テキスト ボックス 32"/>
          <p:cNvSpPr txBox="1"/>
          <p:nvPr/>
        </p:nvSpPr>
        <p:spPr>
          <a:xfrm>
            <a:off x="1911803" y="3424594"/>
            <a:ext cx="2568102" cy="438582"/>
          </a:xfrm>
          <a:prstGeom prst="rect">
            <a:avLst/>
          </a:prstGeom>
          <a:solidFill>
            <a:srgbClr val="FFFFCC"/>
          </a:solidFill>
          <a:ln>
            <a:solidFill>
              <a:srgbClr val="7030A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marL="176213" indent="-176213">
              <a:defRPr/>
            </a:pPr>
            <a:r>
              <a:rPr lang="ja-JP" altLang="en-US" sz="1200" dirty="0">
                <a:latin typeface="HGP創英角ｺﾞｼｯｸUB" pitchFamily="50" charset="-128"/>
                <a:ea typeface="HGP創英角ｺﾞｼｯｸUB" pitchFamily="50" charset="-128"/>
              </a:rPr>
              <a:t>① </a:t>
            </a:r>
            <a:r>
              <a:rPr lang="en-US" altLang="ja-JP" sz="1200" dirty="0">
                <a:latin typeface="HGP創英角ｺﾞｼｯｸUB" pitchFamily="50" charset="-128"/>
                <a:ea typeface="HGP創英角ｺﾞｼｯｸUB" pitchFamily="50" charset="-128"/>
              </a:rPr>
              <a:t>CC-BY</a:t>
            </a:r>
            <a:r>
              <a:rPr lang="ja-JP" altLang="en-US" sz="1200" dirty="0">
                <a:latin typeface="HGP創英角ｺﾞｼｯｸUB" pitchFamily="50" charset="-128"/>
                <a:ea typeface="HGP創英角ｺﾞｼｯｸUB" pitchFamily="50" charset="-128"/>
              </a:rPr>
              <a:t>適用不可候補箇所の抽出</a:t>
            </a:r>
            <a:r>
              <a:rPr lang="ja-JP" altLang="en-US" sz="1100" dirty="0">
                <a:latin typeface="HGP創英角ｺﾞｼｯｸUB" pitchFamily="50" charset="-128"/>
                <a:ea typeface="HGP創英角ｺﾞｼｯｸUB" pitchFamily="50" charset="-128"/>
              </a:rPr>
              <a:t> </a:t>
            </a:r>
            <a:endParaRPr lang="en-US" altLang="ja-JP" sz="1100" dirty="0">
              <a:latin typeface="HGP創英角ｺﾞｼｯｸUB" pitchFamily="50" charset="-128"/>
              <a:ea typeface="HGP創英角ｺﾞｼｯｸUB" pitchFamily="50" charset="-128"/>
            </a:endParaRPr>
          </a:p>
          <a:p>
            <a:pPr marL="87313" indent="-87313">
              <a:defRPr/>
            </a:pPr>
            <a:r>
              <a:rPr lang="ja-JP" altLang="en-US" sz="1050" dirty="0">
                <a:latin typeface="+mn-ea"/>
                <a:ea typeface="+mn-ea"/>
              </a:rPr>
              <a:t>・作業手順に則り、該当箇所を抽出・分類。</a:t>
            </a:r>
          </a:p>
        </p:txBody>
      </p:sp>
      <p:sp>
        <p:nvSpPr>
          <p:cNvPr id="46184" name="テキスト ボックス 33"/>
          <p:cNvSpPr txBox="1">
            <a:spLocks noChangeArrowheads="1"/>
          </p:cNvSpPr>
          <p:nvPr/>
        </p:nvSpPr>
        <p:spPr bwMode="auto">
          <a:xfrm>
            <a:off x="5438775" y="5299075"/>
            <a:ext cx="2039938" cy="277813"/>
          </a:xfrm>
          <a:prstGeom prst="rect">
            <a:avLst/>
          </a:prstGeom>
          <a:noFill/>
          <a:ln w="9525">
            <a:noFill/>
            <a:miter lim="800000"/>
            <a:headEnd/>
            <a:tailEnd/>
          </a:ln>
        </p:spPr>
        <p:txBody>
          <a:bodyPr>
            <a:spAutoFit/>
          </a:bodyPr>
          <a:lstStyle/>
          <a:p>
            <a:r>
              <a:rPr lang="en-US" altLang="ja-JP" sz="1200">
                <a:latin typeface="HGP創英角ｺﾞｼｯｸUB" pitchFamily="50" charset="-128"/>
                <a:ea typeface="HGP創英角ｺﾞｼｯｸUB" pitchFamily="50" charset="-128"/>
              </a:rPr>
              <a:t>※</a:t>
            </a:r>
            <a:r>
              <a:rPr lang="ja-JP" altLang="en-US" sz="1200">
                <a:latin typeface="HGP創英角ｺﾞｼｯｸUB" pitchFamily="50" charset="-128"/>
                <a:ea typeface="HGP創英角ｺﾞｼｯｸUB" pitchFamily="50" charset="-128"/>
              </a:rPr>
              <a:t>作業シートに結果を記載</a:t>
            </a:r>
          </a:p>
        </p:txBody>
      </p:sp>
      <p:sp>
        <p:nvSpPr>
          <p:cNvPr id="35" name="テキスト ボックス 34"/>
          <p:cNvSpPr txBox="1"/>
          <p:nvPr/>
        </p:nvSpPr>
        <p:spPr>
          <a:xfrm>
            <a:off x="1911803" y="5124624"/>
            <a:ext cx="2745486" cy="769441"/>
          </a:xfrm>
          <a:prstGeom prst="rect">
            <a:avLst/>
          </a:prstGeom>
          <a:solidFill>
            <a:srgbClr val="FFFFCC"/>
          </a:solidFill>
          <a:ln>
            <a:solidFill>
              <a:srgbClr val="7030A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marL="176213" indent="-176213">
              <a:defRPr/>
            </a:pPr>
            <a:r>
              <a:rPr lang="ja-JP" altLang="en-US" sz="1200" dirty="0">
                <a:latin typeface="HGP創英角ｺﾞｼｯｸUB" pitchFamily="50" charset="-128"/>
                <a:ea typeface="HGP創英角ｺﾞｼｯｸUB" pitchFamily="50" charset="-128"/>
              </a:rPr>
              <a:t>③ </a:t>
            </a:r>
            <a:r>
              <a:rPr lang="en-US" altLang="ja-JP" sz="1200" dirty="0">
                <a:latin typeface="HGP創英角ｺﾞｼｯｸUB" pitchFamily="50" charset="-128"/>
                <a:ea typeface="HGP創英角ｺﾞｼｯｸUB" pitchFamily="50" charset="-128"/>
              </a:rPr>
              <a:t>CC-BY</a:t>
            </a:r>
            <a:r>
              <a:rPr lang="ja-JP" altLang="en-US" sz="1200" dirty="0">
                <a:latin typeface="HGP創英角ｺﾞｼｯｸUB" pitchFamily="50" charset="-128"/>
                <a:ea typeface="HGP創英角ｺﾞｼｯｸUB" pitchFamily="50" charset="-128"/>
              </a:rPr>
              <a:t>適用不可を明示の上、公開</a:t>
            </a:r>
            <a:endParaRPr lang="en-US" altLang="ja-JP" sz="1200" dirty="0">
              <a:latin typeface="HGP創英角ｺﾞｼｯｸUB" pitchFamily="50" charset="-128"/>
              <a:ea typeface="HGP創英角ｺﾞｼｯｸUB" pitchFamily="50" charset="-128"/>
            </a:endParaRPr>
          </a:p>
          <a:p>
            <a:pPr marL="176213" indent="-176213">
              <a:defRPr/>
            </a:pPr>
            <a:r>
              <a:rPr lang="ja-JP" altLang="en-US" sz="1050" dirty="0">
                <a:latin typeface="+mn-ea"/>
                <a:ea typeface="+mn-ea"/>
              </a:rPr>
              <a:t>・②の結果に基づき、</a:t>
            </a:r>
            <a:r>
              <a:rPr lang="en-US" altLang="ja-JP" sz="1050" dirty="0">
                <a:latin typeface="+mn-ea"/>
                <a:ea typeface="+mn-ea"/>
              </a:rPr>
              <a:t>CC-BY</a:t>
            </a:r>
            <a:r>
              <a:rPr lang="ja-JP" altLang="en-US" sz="1050" dirty="0">
                <a:latin typeface="+mn-ea"/>
                <a:ea typeface="+mn-ea"/>
              </a:rPr>
              <a:t>適用不可箇所を明示し、</a:t>
            </a:r>
            <a:r>
              <a:rPr lang="en-US" altLang="ja-JP" sz="1050" dirty="0">
                <a:latin typeface="+mn-ea"/>
                <a:ea typeface="+mn-ea"/>
              </a:rPr>
              <a:t>CC-BY</a:t>
            </a:r>
            <a:r>
              <a:rPr lang="ja-JP" altLang="en-US" sz="1050" dirty="0">
                <a:latin typeface="+mn-ea"/>
                <a:ea typeface="+mn-ea"/>
              </a:rPr>
              <a:t>を前提とした利用規約とともに公開する</a:t>
            </a:r>
            <a:r>
              <a:rPr lang="ja-JP" altLang="en-US" sz="1100" dirty="0">
                <a:latin typeface="HGP創英角ｺﾞｼｯｸUB" pitchFamily="50" charset="-128"/>
                <a:ea typeface="HGP創英角ｺﾞｼｯｸUB" pitchFamily="50" charset="-128"/>
              </a:rPr>
              <a:t>。</a:t>
            </a:r>
          </a:p>
        </p:txBody>
      </p:sp>
      <p:sp>
        <p:nvSpPr>
          <p:cNvPr id="36" name="テキスト ボックス 35"/>
          <p:cNvSpPr txBox="1"/>
          <p:nvPr/>
        </p:nvSpPr>
        <p:spPr>
          <a:xfrm>
            <a:off x="5018088" y="2938463"/>
            <a:ext cx="2038350" cy="254000"/>
          </a:xfrm>
          <a:prstGeom prst="rect">
            <a:avLst/>
          </a:prstGeom>
          <a:noFill/>
        </p:spPr>
        <p:txBody>
          <a:bodyPr>
            <a:spAutoFit/>
          </a:bodyPr>
          <a:lstStyle/>
          <a:p>
            <a:pPr algn="ctr">
              <a:defRPr/>
            </a:pPr>
            <a:r>
              <a:rPr lang="en-US" altLang="ja-JP" sz="1050" dirty="0">
                <a:latin typeface="HGP創英角ｺﾞｼｯｸUB" pitchFamily="50" charset="-128"/>
                <a:ea typeface="HGP創英角ｺﾞｼｯｸUB" pitchFamily="50" charset="-128"/>
              </a:rPr>
              <a:t>CC-BY</a:t>
            </a:r>
            <a:r>
              <a:rPr lang="ja-JP" altLang="en-US" sz="1050" dirty="0">
                <a:latin typeface="HGP創英角ｺﾞｼｯｸUB" pitchFamily="50" charset="-128"/>
                <a:ea typeface="HGP創英角ｺﾞｼｯｸUB" pitchFamily="50" charset="-128"/>
              </a:rPr>
              <a:t>適用不可候補抽出</a:t>
            </a:r>
          </a:p>
        </p:txBody>
      </p:sp>
      <p:sp>
        <p:nvSpPr>
          <p:cNvPr id="37" name="テキスト ボックス 36"/>
          <p:cNvSpPr txBox="1"/>
          <p:nvPr/>
        </p:nvSpPr>
        <p:spPr>
          <a:xfrm>
            <a:off x="7077075" y="5794375"/>
            <a:ext cx="882650" cy="415925"/>
          </a:xfrm>
          <a:prstGeom prst="rect">
            <a:avLst/>
          </a:prstGeom>
          <a:noFill/>
        </p:spPr>
        <p:txBody>
          <a:bodyPr>
            <a:spAutoFit/>
          </a:bodyPr>
          <a:lstStyle/>
          <a:p>
            <a:pPr algn="ctr">
              <a:defRPr/>
            </a:pPr>
            <a:r>
              <a:rPr lang="ja-JP" altLang="en-US" sz="1050" dirty="0">
                <a:latin typeface="HGP創英角ｺﾞｼｯｸUB" pitchFamily="50" charset="-128"/>
                <a:ea typeface="HGP創英角ｺﾞｼｯｸUB" pitchFamily="50" charset="-128"/>
              </a:rPr>
              <a:t>確認結果を整理</a:t>
            </a:r>
          </a:p>
        </p:txBody>
      </p:sp>
      <p:sp>
        <p:nvSpPr>
          <p:cNvPr id="46188" name="テキスト ボックス 38"/>
          <p:cNvSpPr txBox="1">
            <a:spLocks noChangeArrowheads="1"/>
          </p:cNvSpPr>
          <p:nvPr/>
        </p:nvSpPr>
        <p:spPr bwMode="auto">
          <a:xfrm>
            <a:off x="6943725" y="5183188"/>
            <a:ext cx="2401888" cy="277812"/>
          </a:xfrm>
          <a:prstGeom prst="rect">
            <a:avLst/>
          </a:prstGeom>
          <a:noFill/>
          <a:ln w="9525">
            <a:noFill/>
            <a:miter lim="800000"/>
            <a:headEnd/>
            <a:tailEnd/>
          </a:ln>
        </p:spPr>
        <p:txBody>
          <a:bodyPr>
            <a:spAutoFit/>
          </a:bodyPr>
          <a:lstStyle/>
          <a:p>
            <a:r>
              <a:rPr lang="en-US" altLang="ja-JP" sz="1200">
                <a:latin typeface="HGP創英角ｺﾞｼｯｸUB" pitchFamily="50" charset="-128"/>
                <a:ea typeface="HGP創英角ｺﾞｼｯｸUB" pitchFamily="50" charset="-128"/>
              </a:rPr>
              <a:t>※</a:t>
            </a:r>
            <a:r>
              <a:rPr lang="ja-JP" altLang="en-US" sz="1200">
                <a:latin typeface="HGP創英角ｺﾞｼｯｸUB" pitchFamily="50" charset="-128"/>
                <a:ea typeface="HGP創英角ｺﾞｼｯｸUB" pitchFamily="50" charset="-128"/>
              </a:rPr>
              <a:t>二次利用許諾確認書の送付</a:t>
            </a:r>
          </a:p>
        </p:txBody>
      </p:sp>
      <p:pic>
        <p:nvPicPr>
          <p:cNvPr id="46189" name="Picture 3"/>
          <p:cNvPicPr>
            <a:picLocks noChangeAspect="1" noChangeArrowheads="1"/>
          </p:cNvPicPr>
          <p:nvPr/>
        </p:nvPicPr>
        <p:blipFill>
          <a:blip r:embed="rId2"/>
          <a:srcRect/>
          <a:stretch>
            <a:fillRect/>
          </a:stretch>
        </p:blipFill>
        <p:spPr bwMode="auto">
          <a:xfrm>
            <a:off x="2921000" y="2227263"/>
            <a:ext cx="1544638"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B35300BA-E52F-4401-8A33-A12485FEFAE6}" type="slidenum">
              <a:rPr lang="ja-JP" altLang="en-US" smtClean="0">
                <a:solidFill>
                  <a:schemeClr val="tx1"/>
                </a:solidFill>
              </a:rPr>
              <a:pPr>
                <a:defRPr/>
              </a:pPr>
              <a:t>30</a:t>
            </a:fld>
            <a:endParaRPr lang="ja-JP" altLang="en-US" dirty="0">
              <a:solidFill>
                <a:schemeClr val="tx1"/>
              </a:solidFill>
            </a:endParaRPr>
          </a:p>
        </p:txBody>
      </p:sp>
      <p:sp>
        <p:nvSpPr>
          <p:cNvPr id="47106" name="タイトル 1"/>
          <p:cNvSpPr>
            <a:spLocks noGrp="1"/>
          </p:cNvSpPr>
          <p:nvPr>
            <p:ph type="title"/>
          </p:nvPr>
        </p:nvSpPr>
        <p:spPr>
          <a:xfrm>
            <a:off x="404813" y="165100"/>
            <a:ext cx="8229600" cy="792163"/>
          </a:xfrm>
        </p:spPr>
        <p:txBody>
          <a:bodyPr/>
          <a:lstStyle/>
          <a:p>
            <a:pPr eaLnBrk="1" hangingPunct="1"/>
            <a:r>
              <a:rPr lang="ja-JP" altLang="en-US" sz="2400" smtClean="0"/>
              <a:t>（２）実際の作業手順（フルバージョン）</a:t>
            </a:r>
          </a:p>
        </p:txBody>
      </p:sp>
      <p:sp>
        <p:nvSpPr>
          <p:cNvPr id="13" name="コンテンツ プレースホルダー 1"/>
          <p:cNvSpPr>
            <a:spLocks noGrp="1"/>
          </p:cNvSpPr>
          <p:nvPr>
            <p:ph sz="quarter" idx="1"/>
          </p:nvPr>
        </p:nvSpPr>
        <p:spPr>
          <a:xfrm>
            <a:off x="436563" y="973138"/>
            <a:ext cx="8580437" cy="1071562"/>
          </a:xfrm>
        </p:spPr>
        <p:txBody>
          <a:bodyPr/>
          <a:lstStyle/>
          <a:p>
            <a:pPr>
              <a:lnSpc>
                <a:spcPts val="1400"/>
              </a:lnSpc>
              <a:spcBef>
                <a:spcPts val="300"/>
              </a:spcBef>
              <a:defRPr/>
            </a:pPr>
            <a:r>
              <a:rPr lang="ja-JP" altLang="en-US" sz="1400" dirty="0" smtClean="0"/>
              <a:t>情報通信白書を構成する素材を検討した結果、具体的な作業手順としては、以下のようなものになる。</a:t>
            </a:r>
            <a:endParaRPr lang="ja-JP" altLang="en-US" sz="1400" dirty="0"/>
          </a:p>
          <a:p>
            <a:pPr marL="0" indent="0">
              <a:lnSpc>
                <a:spcPts val="1400"/>
              </a:lnSpc>
              <a:spcBef>
                <a:spcPts val="300"/>
              </a:spcBef>
              <a:buFont typeface="Wingdings 3" pitchFamily="18" charset="2"/>
              <a:buNone/>
              <a:defRPr/>
            </a:pPr>
            <a:endParaRPr lang="ja-JP" altLang="en-US" sz="1400" dirty="0"/>
          </a:p>
          <a:p>
            <a:pPr>
              <a:lnSpc>
                <a:spcPts val="1400"/>
              </a:lnSpc>
              <a:spcBef>
                <a:spcPts val="300"/>
              </a:spcBef>
              <a:defRPr/>
            </a:pPr>
            <a:endParaRPr lang="ja-JP" altLang="en-US" sz="1400" dirty="0"/>
          </a:p>
        </p:txBody>
      </p:sp>
      <p:pic>
        <p:nvPicPr>
          <p:cNvPr id="47108" name="Picture 2"/>
          <p:cNvPicPr>
            <a:picLocks noChangeAspect="1" noChangeArrowheads="1"/>
          </p:cNvPicPr>
          <p:nvPr/>
        </p:nvPicPr>
        <p:blipFill>
          <a:blip r:embed="rId2"/>
          <a:srcRect/>
          <a:stretch>
            <a:fillRect/>
          </a:stretch>
        </p:blipFill>
        <p:spPr bwMode="auto">
          <a:xfrm>
            <a:off x="623888" y="1270000"/>
            <a:ext cx="8020050" cy="5318125"/>
          </a:xfrm>
          <a:prstGeom prst="rect">
            <a:avLst/>
          </a:prstGeom>
          <a:noFill/>
          <a:ln w="9525">
            <a:noFill/>
            <a:miter lim="800000"/>
            <a:headEnd/>
            <a:tailEnd/>
          </a:ln>
        </p:spPr>
      </p:pic>
      <p:sp>
        <p:nvSpPr>
          <p:cNvPr id="47109" name="テキスト ボックス 7"/>
          <p:cNvSpPr txBox="1">
            <a:spLocks noChangeArrowheads="1"/>
          </p:cNvSpPr>
          <p:nvPr/>
        </p:nvSpPr>
        <p:spPr bwMode="auto">
          <a:xfrm>
            <a:off x="1052513" y="6145213"/>
            <a:ext cx="1539875" cy="277812"/>
          </a:xfrm>
          <a:prstGeom prst="rect">
            <a:avLst/>
          </a:prstGeom>
          <a:noFill/>
          <a:ln w="9525">
            <a:noFill/>
            <a:miter lim="800000"/>
            <a:headEnd/>
            <a:tailEnd/>
          </a:ln>
        </p:spPr>
        <p:txBody>
          <a:bodyPr wrap="none">
            <a:spAutoFit/>
          </a:bodyPr>
          <a:lstStyle/>
          <a:p>
            <a:r>
              <a:rPr lang="ja-JP" altLang="en-US" sz="1200"/>
              <a:t>凡例は次ページ参照</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A2EF2628-5ED8-4F6D-B5A2-C4DE03757DCD}" type="slidenum">
              <a:rPr lang="ja-JP" altLang="en-US" smtClean="0">
                <a:solidFill>
                  <a:schemeClr val="tx1"/>
                </a:solidFill>
              </a:rPr>
              <a:pPr>
                <a:defRPr/>
              </a:pPr>
              <a:t>31</a:t>
            </a:fld>
            <a:endParaRPr lang="ja-JP" altLang="en-US" dirty="0">
              <a:solidFill>
                <a:schemeClr val="tx1"/>
              </a:solidFill>
            </a:endParaRPr>
          </a:p>
        </p:txBody>
      </p:sp>
      <p:sp>
        <p:nvSpPr>
          <p:cNvPr id="48130" name="タイトル 1"/>
          <p:cNvSpPr>
            <a:spLocks noGrp="1"/>
          </p:cNvSpPr>
          <p:nvPr>
            <p:ph type="title"/>
          </p:nvPr>
        </p:nvSpPr>
        <p:spPr>
          <a:xfrm>
            <a:off x="404813" y="165100"/>
            <a:ext cx="8229600" cy="792163"/>
          </a:xfrm>
        </p:spPr>
        <p:txBody>
          <a:bodyPr/>
          <a:lstStyle/>
          <a:p>
            <a:pPr eaLnBrk="1" hangingPunct="1"/>
            <a:r>
              <a:rPr lang="ja-JP" altLang="en-US" sz="2400" smtClean="0"/>
              <a:t>（３）分類の凡例</a:t>
            </a:r>
          </a:p>
        </p:txBody>
      </p:sp>
      <p:sp>
        <p:nvSpPr>
          <p:cNvPr id="13" name="コンテンツ プレースホルダー 1"/>
          <p:cNvSpPr>
            <a:spLocks noGrp="1"/>
          </p:cNvSpPr>
          <p:nvPr>
            <p:ph sz="quarter" idx="1"/>
          </p:nvPr>
        </p:nvSpPr>
        <p:spPr>
          <a:xfrm>
            <a:off x="436563" y="973138"/>
            <a:ext cx="8580437" cy="1071562"/>
          </a:xfrm>
        </p:spPr>
        <p:txBody>
          <a:bodyPr/>
          <a:lstStyle/>
          <a:p>
            <a:pPr>
              <a:lnSpc>
                <a:spcPts val="1400"/>
              </a:lnSpc>
              <a:spcBef>
                <a:spcPts val="300"/>
              </a:spcBef>
              <a:defRPr/>
            </a:pPr>
            <a:r>
              <a:rPr lang="ja-JP" altLang="en-US" sz="1400" dirty="0" smtClean="0"/>
              <a:t>分類の凡例については以下の通りである。</a:t>
            </a:r>
            <a:endParaRPr lang="ja-JP" altLang="en-US" sz="1400" dirty="0"/>
          </a:p>
          <a:p>
            <a:pPr marL="0" indent="0">
              <a:lnSpc>
                <a:spcPts val="1400"/>
              </a:lnSpc>
              <a:spcBef>
                <a:spcPts val="300"/>
              </a:spcBef>
              <a:buFont typeface="Wingdings 3" pitchFamily="18" charset="2"/>
              <a:buNone/>
              <a:defRPr/>
            </a:pPr>
            <a:endParaRPr lang="ja-JP" altLang="en-US" sz="1400" dirty="0"/>
          </a:p>
          <a:p>
            <a:pPr>
              <a:lnSpc>
                <a:spcPts val="1400"/>
              </a:lnSpc>
              <a:spcBef>
                <a:spcPts val="300"/>
              </a:spcBef>
              <a:defRPr/>
            </a:pPr>
            <a:endParaRPr lang="ja-JP" altLang="en-US" sz="1400" dirty="0"/>
          </a:p>
        </p:txBody>
      </p:sp>
      <p:graphicFrame>
        <p:nvGraphicFramePr>
          <p:cNvPr id="6" name="表 5"/>
          <p:cNvGraphicFramePr>
            <a:graphicFrameLocks noGrp="1"/>
          </p:cNvGraphicFramePr>
          <p:nvPr/>
        </p:nvGraphicFramePr>
        <p:xfrm>
          <a:off x="715963" y="1425575"/>
          <a:ext cx="7842250" cy="3654425"/>
        </p:xfrm>
        <a:graphic>
          <a:graphicData uri="http://schemas.openxmlformats.org/drawingml/2006/table">
            <a:tbl>
              <a:tblPr firstRow="1" bandRow="1">
                <a:tableStyleId>{073A0DAA-6AF3-43AB-8588-CEC1D06C72B9}</a:tableStyleId>
              </a:tblPr>
              <a:tblGrid>
                <a:gridCol w="4302116"/>
                <a:gridCol w="2467157"/>
                <a:gridCol w="1073484"/>
              </a:tblGrid>
              <a:tr h="392908">
                <a:tc>
                  <a:txBody>
                    <a:bodyPr/>
                    <a:lstStyle/>
                    <a:p>
                      <a:pPr algn="ctr"/>
                      <a:r>
                        <a:rPr kumimoji="1" lang="ja-JP" altLang="en-US" sz="1400" dirty="0" smtClean="0">
                          <a:latin typeface="+mn-ea"/>
                          <a:ea typeface="+mn-ea"/>
                        </a:rPr>
                        <a:t>分類</a:t>
                      </a:r>
                      <a:endParaRPr kumimoji="1" lang="ja-JP" altLang="en-US" sz="1400" dirty="0">
                        <a:latin typeface="+mn-ea"/>
                        <a:ea typeface="+mn-ea"/>
                      </a:endParaRPr>
                    </a:p>
                  </a:txBody>
                  <a:tcPr/>
                </a:tc>
                <a:tc>
                  <a:txBody>
                    <a:bodyPr/>
                    <a:lstStyle/>
                    <a:p>
                      <a:pPr algn="ctr"/>
                      <a:r>
                        <a:rPr kumimoji="1" lang="ja-JP" altLang="en-US" sz="1400" dirty="0" smtClean="0">
                          <a:latin typeface="+mn-ea"/>
                          <a:ea typeface="+mn-ea"/>
                        </a:rPr>
                        <a:t>第三者の権利</a:t>
                      </a:r>
                      <a:r>
                        <a:rPr kumimoji="1" lang="ja-JP" altLang="en-US" sz="1400" b="1" dirty="0" smtClean="0"/>
                        <a:t>（著作権、肖像権、商標権等）</a:t>
                      </a:r>
                      <a:r>
                        <a:rPr kumimoji="1" lang="ja-JP" altLang="en-US" sz="1400" dirty="0" smtClean="0">
                          <a:latin typeface="+mn-ea"/>
                          <a:ea typeface="+mn-ea"/>
                        </a:rPr>
                        <a:t>の有無</a:t>
                      </a:r>
                      <a:endParaRPr kumimoji="1" lang="ja-JP" altLang="en-US" sz="1400" dirty="0">
                        <a:latin typeface="+mn-ea"/>
                        <a:ea typeface="+mn-ea"/>
                      </a:endParaRPr>
                    </a:p>
                  </a:txBody>
                  <a:tcPr/>
                </a:tc>
                <a:tc>
                  <a:txBody>
                    <a:bodyPr/>
                    <a:lstStyle/>
                    <a:p>
                      <a:pPr algn="ctr"/>
                      <a:r>
                        <a:rPr kumimoji="1" lang="ja-JP" altLang="en-US" sz="1400" dirty="0" smtClean="0"/>
                        <a:t>区分設定</a:t>
                      </a:r>
                      <a:endParaRPr kumimoji="1" lang="ja-JP" altLang="en-US" sz="1400" dirty="0">
                        <a:latin typeface="+mn-ea"/>
                        <a:ea typeface="+mn-ea"/>
                      </a:endParaRPr>
                    </a:p>
                  </a:txBody>
                  <a:tcPr/>
                </a:tc>
              </a:tr>
              <a:tr h="627238">
                <a:tc>
                  <a:txBody>
                    <a:bodyPr/>
                    <a:lstStyle/>
                    <a:p>
                      <a:pPr algn="l"/>
                      <a:r>
                        <a:rPr kumimoji="1" lang="ja-JP" altLang="en-US" sz="1400" b="0" dirty="0" smtClean="0"/>
                        <a:t>総務省が独自に作成しているデータ</a:t>
                      </a:r>
                      <a:endParaRPr kumimoji="1" lang="ja-JP" altLang="en-US" sz="1400" b="0" dirty="0">
                        <a:latin typeface="+mn-ea"/>
                        <a:ea typeface="+mn-ea"/>
                      </a:endParaRPr>
                    </a:p>
                  </a:txBody>
                  <a:tcPr/>
                </a:tc>
                <a:tc rowSpan="2">
                  <a:txBody>
                    <a:bodyPr/>
                    <a:lstStyle/>
                    <a:p>
                      <a:pPr algn="l"/>
                      <a:r>
                        <a:rPr kumimoji="1" lang="ja-JP" altLang="en-US" sz="1400" b="0" dirty="0" smtClean="0">
                          <a:latin typeface="+mn-ea"/>
                          <a:ea typeface="+mn-ea"/>
                        </a:rPr>
                        <a:t>第三者の権利を含んでいる可能性がある。</a:t>
                      </a:r>
                      <a:endParaRPr kumimoji="1" lang="en-US" altLang="ja-JP" sz="1400" b="0" dirty="0" smtClean="0">
                        <a:latin typeface="+mn-ea"/>
                        <a:ea typeface="+mn-ea"/>
                      </a:endParaRPr>
                    </a:p>
                    <a:p>
                      <a:pPr algn="l"/>
                      <a:r>
                        <a:rPr kumimoji="1" lang="ja-JP" altLang="en-US" sz="1400" b="0" dirty="0" smtClean="0">
                          <a:latin typeface="+mn-ea"/>
                          <a:ea typeface="+mn-ea"/>
                        </a:rPr>
                        <a:t>（簡易版の場合も原課に対して確認を行い、</a:t>
                      </a:r>
                      <a:r>
                        <a:rPr kumimoji="1" lang="en-US" altLang="ja-JP" sz="1400" b="0" dirty="0" smtClean="0">
                          <a:latin typeface="+mn-ea"/>
                          <a:ea typeface="+mn-ea"/>
                        </a:rPr>
                        <a:t>CC-BY</a:t>
                      </a:r>
                      <a:r>
                        <a:rPr kumimoji="1" lang="ja-JP" altLang="en-US" sz="1400" b="0" dirty="0" smtClean="0">
                          <a:latin typeface="+mn-ea"/>
                          <a:ea typeface="+mn-ea"/>
                        </a:rPr>
                        <a:t>の適用を目指す）</a:t>
                      </a:r>
                      <a:endParaRPr kumimoji="1" lang="ja-JP" altLang="en-US" sz="1400" b="0" dirty="0">
                        <a:latin typeface="+mn-ea"/>
                        <a:ea typeface="+mn-ea"/>
                      </a:endParaRPr>
                    </a:p>
                  </a:txBody>
                  <a:tcPr/>
                </a:tc>
                <a:tc>
                  <a:txBody>
                    <a:bodyPr/>
                    <a:lstStyle/>
                    <a:p>
                      <a:pPr algn="ctr"/>
                      <a:r>
                        <a:rPr kumimoji="1" lang="en-US" altLang="ja-JP" sz="1400" dirty="0" smtClean="0"/>
                        <a:t>A</a:t>
                      </a:r>
                      <a:endParaRPr kumimoji="1" lang="ja-JP" altLang="en-US" sz="1400" b="1" dirty="0">
                        <a:latin typeface="+mn-ea"/>
                        <a:ea typeface="+mn-ea"/>
                      </a:endParaRPr>
                    </a:p>
                  </a:txBody>
                  <a:tcPr/>
                </a:tc>
              </a:tr>
              <a:tr h="627238">
                <a:tc>
                  <a:txBody>
                    <a:bodyPr/>
                    <a:lstStyle/>
                    <a:p>
                      <a:pPr algn="l"/>
                      <a:r>
                        <a:rPr kumimoji="1" lang="ja-JP" altLang="en-US" sz="1400" b="0" dirty="0" smtClean="0"/>
                        <a:t>総務省の委託調査で作成したデータ</a:t>
                      </a:r>
                      <a:endParaRPr kumimoji="1" lang="ja-JP" altLang="en-US" sz="1400" b="0" dirty="0">
                        <a:latin typeface="+mn-ea"/>
                        <a:ea typeface="+mn-ea"/>
                      </a:endParaRPr>
                    </a:p>
                  </a:txBody>
                  <a:tcPr/>
                </a:tc>
                <a:tc vMerge="1">
                  <a:txBody>
                    <a:bodyPr/>
                    <a:lstStyle/>
                    <a:p>
                      <a:pPr algn="ctr"/>
                      <a:endParaRPr kumimoji="1" lang="ja-JP" altLang="en-US" sz="1400" b="0" dirty="0">
                        <a:latin typeface="+mn-ea"/>
                        <a:ea typeface="+mn-ea"/>
                      </a:endParaRPr>
                    </a:p>
                  </a:txBody>
                  <a:tcPr/>
                </a:tc>
                <a:tc>
                  <a:txBody>
                    <a:bodyPr/>
                    <a:lstStyle/>
                    <a:p>
                      <a:pPr algn="ctr"/>
                      <a:r>
                        <a:rPr kumimoji="1" lang="en-US" altLang="ja-JP" sz="1400" dirty="0" smtClean="0"/>
                        <a:t>B</a:t>
                      </a:r>
                      <a:endParaRPr kumimoji="1" lang="ja-JP" altLang="en-US" sz="1400" b="1" dirty="0">
                        <a:latin typeface="+mn-ea"/>
                        <a:ea typeface="+mn-ea"/>
                      </a:endParaRPr>
                    </a:p>
                  </a:txBody>
                  <a:tcPr/>
                </a:tc>
              </a:tr>
              <a:tr h="6272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第三者から掲載の許諾（著作権、肖像権、商標権等）を受けて利用</a:t>
                      </a:r>
                      <a:endParaRPr kumimoji="1" lang="ja-JP" altLang="en-US" sz="1400" b="0" dirty="0" smtClean="0">
                        <a:latin typeface="+mn-ea"/>
                        <a:ea typeface="+mn-ea"/>
                      </a:endParaRPr>
                    </a:p>
                  </a:txBody>
                  <a:tcPr/>
                </a:tc>
                <a:tc rowSpan="2">
                  <a:txBody>
                    <a:bodyPr/>
                    <a:lstStyle/>
                    <a:p>
                      <a:pPr algn="l"/>
                      <a:r>
                        <a:rPr kumimoji="1" lang="ja-JP" altLang="en-US" sz="1400" b="0" dirty="0" smtClean="0">
                          <a:latin typeface="+mn-ea"/>
                          <a:ea typeface="+mn-ea"/>
                        </a:rPr>
                        <a:t>確実に第三者の権利が存在するため、確認の必要がある。</a:t>
                      </a:r>
                      <a:endParaRPr kumimoji="1" lang="en-US" altLang="ja-JP" sz="1400" b="0" dirty="0" smtClean="0">
                        <a:latin typeface="+mn-ea"/>
                        <a:ea typeface="+mn-ea"/>
                      </a:endParaRPr>
                    </a:p>
                    <a:p>
                      <a:pPr algn="l"/>
                      <a:r>
                        <a:rPr kumimoji="1" lang="ja-JP" altLang="en-US" sz="1400" b="0" dirty="0" smtClean="0">
                          <a:latin typeface="+mn-ea"/>
                          <a:ea typeface="+mn-ea"/>
                        </a:rPr>
                        <a:t>（簡易版の場合は確認無しで「</a:t>
                      </a:r>
                      <a:r>
                        <a:rPr kumimoji="1" lang="en-US" altLang="ja-JP" sz="1400" b="0" dirty="0" smtClean="0">
                          <a:latin typeface="+mn-ea"/>
                          <a:ea typeface="+mn-ea"/>
                        </a:rPr>
                        <a:t>CC-BY</a:t>
                      </a:r>
                      <a:r>
                        <a:rPr kumimoji="1" lang="ja-JP" altLang="en-US" sz="1400" b="0" dirty="0" smtClean="0">
                          <a:latin typeface="+mn-ea"/>
                          <a:ea typeface="+mn-ea"/>
                        </a:rPr>
                        <a:t>適用無し」とする）</a:t>
                      </a:r>
                      <a:endParaRPr kumimoji="1" lang="ja-JP" altLang="en-US" sz="1400" b="0" dirty="0">
                        <a:latin typeface="+mn-ea"/>
                        <a:ea typeface="+mn-ea"/>
                      </a:endParaRPr>
                    </a:p>
                  </a:txBody>
                  <a:tcPr/>
                </a:tc>
                <a:tc>
                  <a:txBody>
                    <a:bodyPr/>
                    <a:lstStyle/>
                    <a:p>
                      <a:pPr algn="ctr"/>
                      <a:r>
                        <a:rPr kumimoji="1" lang="en-US" altLang="ja-JP" sz="1400" dirty="0" smtClean="0"/>
                        <a:t>C</a:t>
                      </a:r>
                      <a:endParaRPr kumimoji="1" lang="ja-JP" altLang="en-US" sz="1400" b="1" dirty="0">
                        <a:latin typeface="+mn-ea"/>
                        <a:ea typeface="+mn-ea"/>
                      </a:endParaRPr>
                    </a:p>
                  </a:txBody>
                  <a:tcPr/>
                </a:tc>
              </a:tr>
              <a:tr h="6272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著作権法上認められた引用ルールに従って掲載・利用</a:t>
                      </a:r>
                      <a:endParaRPr kumimoji="1" lang="ja-JP" altLang="en-US" sz="1400" b="0" dirty="0" smtClean="0">
                        <a:latin typeface="+mn-ea"/>
                        <a:ea typeface="+mn-ea"/>
                      </a:endParaRPr>
                    </a:p>
                  </a:txBody>
                  <a:tcPr/>
                </a:tc>
                <a:tc vMerge="1">
                  <a:txBody>
                    <a:bodyPr/>
                    <a:lstStyle/>
                    <a:p>
                      <a:pPr algn="ctr"/>
                      <a:endParaRPr kumimoji="1" lang="ja-JP" altLang="en-US" sz="1400" b="1" dirty="0">
                        <a:latin typeface="+mn-ea"/>
                        <a:ea typeface="+mn-ea"/>
                      </a:endParaRPr>
                    </a:p>
                  </a:txBody>
                  <a:tcPr/>
                </a:tc>
                <a:tc>
                  <a:txBody>
                    <a:bodyPr/>
                    <a:lstStyle/>
                    <a:p>
                      <a:pPr algn="ctr"/>
                      <a:r>
                        <a:rPr kumimoji="1" lang="en-US" altLang="ja-JP" sz="1400" dirty="0" smtClean="0"/>
                        <a:t>D</a:t>
                      </a:r>
                      <a:endParaRPr kumimoji="1" lang="ja-JP" altLang="en-US" sz="1400" b="1" dirty="0">
                        <a:latin typeface="+mn-ea"/>
                        <a:ea typeface="+mn-ea"/>
                      </a:endParaRPr>
                    </a:p>
                  </a:txBody>
                  <a:tcPr/>
                </a:tc>
              </a:tr>
              <a:tr h="627238">
                <a:tc>
                  <a:txBody>
                    <a:bodyPr/>
                    <a:lstStyle/>
                    <a:p>
                      <a:pPr algn="l"/>
                      <a:r>
                        <a:rPr kumimoji="1" lang="ja-JP" altLang="en-US" sz="1400" b="0" dirty="0" smtClean="0"/>
                        <a:t>数値データや法令など、著作権の対象外のデータ</a:t>
                      </a:r>
                      <a:endParaRPr kumimoji="1" lang="ja-JP" altLang="en-US" sz="1400" b="0" dirty="0" smtClean="0">
                        <a:latin typeface="+mn-ea"/>
                        <a:ea typeface="+mn-ea"/>
                      </a:endParaRPr>
                    </a:p>
                  </a:txBody>
                  <a:tcPr/>
                </a:tc>
                <a:tc>
                  <a:txBody>
                    <a:bodyPr/>
                    <a:lstStyle/>
                    <a:p>
                      <a:pPr algn="l"/>
                      <a:r>
                        <a:rPr kumimoji="1" lang="ja-JP" altLang="en-US" sz="1400" b="0" dirty="0" smtClean="0">
                          <a:latin typeface="+mn-ea"/>
                          <a:ea typeface="+mn-ea"/>
                        </a:rPr>
                        <a:t>商用</a:t>
                      </a:r>
                      <a:r>
                        <a:rPr kumimoji="1" lang="en-US" altLang="ja-JP" sz="1400" b="0" dirty="0" smtClean="0">
                          <a:latin typeface="+mn-ea"/>
                          <a:ea typeface="+mn-ea"/>
                        </a:rPr>
                        <a:t>DB</a:t>
                      </a:r>
                      <a:r>
                        <a:rPr kumimoji="1" lang="ja-JP" altLang="en-US" sz="1400" b="0" dirty="0" smtClean="0">
                          <a:latin typeface="+mn-ea"/>
                          <a:ea typeface="+mn-ea"/>
                        </a:rPr>
                        <a:t>等の利用規約の権利が働いている可能性がある</a:t>
                      </a:r>
                      <a:endParaRPr kumimoji="1" lang="ja-JP" altLang="en-US" sz="1400" b="0" dirty="0">
                        <a:latin typeface="+mn-ea"/>
                        <a:ea typeface="+mn-ea"/>
                      </a:endParaRPr>
                    </a:p>
                  </a:txBody>
                  <a:tcPr/>
                </a:tc>
                <a:tc>
                  <a:txBody>
                    <a:bodyPr/>
                    <a:lstStyle/>
                    <a:p>
                      <a:pPr algn="ctr"/>
                      <a:r>
                        <a:rPr kumimoji="1" lang="en-US" altLang="ja-JP" sz="1400" dirty="0" smtClean="0"/>
                        <a:t>E</a:t>
                      </a:r>
                      <a:endParaRPr kumimoji="1" lang="ja-JP" altLang="en-US" sz="1400" b="1" dirty="0">
                        <a:latin typeface="+mn-ea"/>
                        <a:ea typeface="+mn-ea"/>
                      </a:endParaRPr>
                    </a:p>
                  </a:txBody>
                  <a:tcPr/>
                </a:tc>
              </a:tr>
            </a:tbl>
          </a:graphicData>
        </a:graphic>
      </p:graphicFrame>
      <p:graphicFrame>
        <p:nvGraphicFramePr>
          <p:cNvPr id="8" name="表 7"/>
          <p:cNvGraphicFramePr>
            <a:graphicFrameLocks noGrp="1"/>
          </p:cNvGraphicFramePr>
          <p:nvPr/>
        </p:nvGraphicFramePr>
        <p:xfrm>
          <a:off x="681038" y="5262563"/>
          <a:ext cx="7910512" cy="1250950"/>
        </p:xfrm>
        <a:graphic>
          <a:graphicData uri="http://schemas.openxmlformats.org/drawingml/2006/table">
            <a:tbl>
              <a:tblPr firstRow="1" bandRow="1">
                <a:tableStyleId>{073A0DAA-6AF3-43AB-8588-CEC1D06C72B9}</a:tableStyleId>
              </a:tblPr>
              <a:tblGrid>
                <a:gridCol w="6407176"/>
                <a:gridCol w="1503445"/>
              </a:tblGrid>
              <a:tr h="276058">
                <a:tc>
                  <a:txBody>
                    <a:bodyPr/>
                    <a:lstStyle/>
                    <a:p>
                      <a:pPr algn="ctr"/>
                      <a:r>
                        <a:rPr kumimoji="1" lang="ja-JP" altLang="en-US" sz="1000" dirty="0" smtClean="0"/>
                        <a:t>区分</a:t>
                      </a:r>
                      <a:endParaRPr kumimoji="1" lang="ja-JP" altLang="en-US" sz="1000" dirty="0">
                        <a:latin typeface="+mn-ea"/>
                        <a:ea typeface="+mn-ea"/>
                      </a:endParaRPr>
                    </a:p>
                  </a:txBody>
                  <a:tcPr/>
                </a:tc>
                <a:tc>
                  <a:txBody>
                    <a:bodyPr/>
                    <a:lstStyle/>
                    <a:p>
                      <a:pPr algn="ctr"/>
                      <a:r>
                        <a:rPr kumimoji="1" lang="ja-JP" altLang="en-US" sz="1000" dirty="0" smtClean="0"/>
                        <a:t>表記</a:t>
                      </a:r>
                      <a:endParaRPr kumimoji="1" lang="ja-JP" altLang="en-US" sz="1000" dirty="0">
                        <a:latin typeface="+mn-ea"/>
                        <a:ea typeface="+mn-ea"/>
                      </a:endParaRPr>
                    </a:p>
                  </a:txBody>
                  <a:tcPr/>
                </a:tc>
              </a:tr>
              <a:tr h="0">
                <a:tc>
                  <a:txBody>
                    <a:bodyPr/>
                    <a:lstStyle/>
                    <a:p>
                      <a:r>
                        <a:rPr kumimoji="1" lang="en-US" altLang="ja-JP" sz="1000" dirty="0" smtClean="0"/>
                        <a:t>CC-BY</a:t>
                      </a:r>
                      <a:r>
                        <a:rPr kumimoji="1" lang="ja-JP" altLang="en-US" sz="1000" dirty="0" smtClean="0"/>
                        <a:t>適用可能</a:t>
                      </a:r>
                      <a:endParaRPr kumimoji="1" lang="ja-JP" altLang="en-US" sz="1000" dirty="0">
                        <a:latin typeface="+mn-ea"/>
                        <a:ea typeface="+mn-ea"/>
                      </a:endParaRPr>
                    </a:p>
                  </a:txBody>
                  <a:tcPr/>
                </a:tc>
                <a:tc>
                  <a:txBody>
                    <a:bodyPr/>
                    <a:lstStyle/>
                    <a:p>
                      <a:pPr algn="ctr"/>
                      <a:r>
                        <a:rPr kumimoji="1" lang="ja-JP" altLang="en-US" sz="1000" dirty="0" smtClean="0"/>
                        <a:t>○</a:t>
                      </a:r>
                      <a:endParaRPr kumimoji="1" lang="ja-JP" altLang="en-US" sz="1000" b="0" dirty="0">
                        <a:latin typeface="HGP創英角ｺﾞｼｯｸUB" pitchFamily="50" charset="-128"/>
                        <a:ea typeface="HGP創英角ｺﾞｼｯｸUB" pitchFamily="50" charset="-128"/>
                      </a:endParaRPr>
                    </a:p>
                  </a:txBody>
                  <a:tcPr/>
                </a:tc>
              </a:tr>
              <a:tr h="0">
                <a:tc>
                  <a:txBody>
                    <a:bodyPr/>
                    <a:lstStyle/>
                    <a:p>
                      <a:r>
                        <a:rPr kumimoji="1" lang="ja-JP" altLang="en-US" sz="1000" dirty="0" smtClean="0"/>
                        <a:t>要確認</a:t>
                      </a:r>
                      <a:endParaRPr kumimoji="1" lang="ja-JP" altLang="en-US" sz="1000" dirty="0">
                        <a:latin typeface="+mn-ea"/>
                        <a:ea typeface="+mn-ea"/>
                      </a:endParaRPr>
                    </a:p>
                  </a:txBody>
                  <a:tcPr/>
                </a:tc>
                <a:tc>
                  <a:txBody>
                    <a:bodyPr/>
                    <a:lstStyle/>
                    <a:p>
                      <a:pPr algn="ctr"/>
                      <a:r>
                        <a:rPr kumimoji="1" lang="ja-JP" altLang="en-US" sz="1000" dirty="0" smtClean="0"/>
                        <a:t>☆</a:t>
                      </a:r>
                      <a:endParaRPr kumimoji="1" lang="en-US" altLang="ja-JP" sz="1000" b="0" dirty="0" smtClean="0">
                        <a:latin typeface="HGP創英角ｺﾞｼｯｸUB" pitchFamily="50" charset="-128"/>
                        <a:ea typeface="HGP創英角ｺﾞｼｯｸUB" pitchFamily="50" charset="-128"/>
                      </a:endParaRPr>
                    </a:p>
                  </a:txBody>
                  <a:tcPr/>
                </a:tc>
              </a:tr>
              <a:tr h="0">
                <a:tc>
                  <a:txBody>
                    <a:bodyPr/>
                    <a:lstStyle/>
                    <a:p>
                      <a:r>
                        <a:rPr kumimoji="1" lang="en-US" altLang="ja-JP" sz="1000" dirty="0" smtClean="0"/>
                        <a:t>CC-BY</a:t>
                      </a:r>
                      <a:r>
                        <a:rPr kumimoji="1" lang="ja-JP" altLang="en-US" sz="1000" dirty="0" smtClean="0"/>
                        <a:t>適用不可能</a:t>
                      </a:r>
                      <a:endParaRPr kumimoji="1" lang="ja-JP" altLang="en-US" sz="1000" dirty="0">
                        <a:latin typeface="+mn-ea"/>
                        <a:ea typeface="+mn-ea"/>
                      </a:endParaRPr>
                    </a:p>
                  </a:txBody>
                  <a:tcPr/>
                </a:tc>
                <a:tc>
                  <a:txBody>
                    <a:bodyPr/>
                    <a:lstStyle/>
                    <a:p>
                      <a:pPr algn="ctr"/>
                      <a:r>
                        <a:rPr kumimoji="1" lang="ja-JP" altLang="en-US" sz="1000" dirty="0" smtClean="0"/>
                        <a:t>★</a:t>
                      </a:r>
                      <a:endParaRPr kumimoji="1" lang="ja-JP" altLang="en-US" sz="1000" b="0" dirty="0">
                        <a:latin typeface="HGP創英角ｺﾞｼｯｸUB" pitchFamily="50" charset="-128"/>
                        <a:ea typeface="HGP創英角ｺﾞｼｯｸUB" pitchFamily="50" charset="-128"/>
                      </a:endParaRPr>
                    </a:p>
                  </a:txBody>
                  <a:tcPr/>
                </a:tc>
              </a:tr>
              <a:tr h="0">
                <a:tc>
                  <a:txBody>
                    <a:bodyPr/>
                    <a:lstStyle/>
                    <a:p>
                      <a:r>
                        <a:rPr kumimoji="1" lang="en-US" altLang="ja-JP" sz="1000" dirty="0" smtClean="0">
                          <a:latin typeface="+mn-ea"/>
                          <a:ea typeface="+mn-ea"/>
                        </a:rPr>
                        <a:t>CC</a:t>
                      </a:r>
                      <a:r>
                        <a:rPr kumimoji="1" lang="ja-JP" altLang="en-US" sz="1000" dirty="0" smtClean="0">
                          <a:latin typeface="+mn-ea"/>
                          <a:ea typeface="+mn-ea"/>
                        </a:rPr>
                        <a:t>を付与できないが自由に利用できる（著作権無し）</a:t>
                      </a:r>
                      <a:endParaRPr kumimoji="1" lang="ja-JP" altLang="en-US" sz="1000" dirty="0">
                        <a:latin typeface="+mn-ea"/>
                        <a:ea typeface="+mn-ea"/>
                      </a:endParaRPr>
                    </a:p>
                  </a:txBody>
                  <a:tcPr/>
                </a:tc>
                <a:tc>
                  <a:txBody>
                    <a:bodyPr/>
                    <a:lstStyle/>
                    <a:p>
                      <a:pPr algn="ctr"/>
                      <a:r>
                        <a:rPr kumimoji="1" lang="ja-JP" altLang="en-US" sz="1000" b="0" dirty="0" smtClean="0">
                          <a:latin typeface="HGP創英角ｺﾞｼｯｸUB" pitchFamily="50" charset="-128"/>
                          <a:ea typeface="HGP創英角ｺﾞｼｯｸUB" pitchFamily="50" charset="-128"/>
                        </a:rPr>
                        <a:t>－</a:t>
                      </a:r>
                      <a:endParaRPr kumimoji="1" lang="ja-JP" altLang="en-US" sz="1000" b="0" dirty="0">
                        <a:latin typeface="HGP創英角ｺﾞｼｯｸUB" pitchFamily="50" charset="-128"/>
                        <a:ea typeface="HGP創英角ｺﾞｼｯｸUB" pitchFamily="50" charset="-128"/>
                      </a:endParaRPr>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C90C6E5B-456E-4691-B30D-DAF16AF4674D}" type="slidenum">
              <a:rPr lang="ja-JP" altLang="en-US" smtClean="0">
                <a:solidFill>
                  <a:schemeClr val="tx1"/>
                </a:solidFill>
              </a:rPr>
              <a:pPr>
                <a:defRPr/>
              </a:pPr>
              <a:t>32</a:t>
            </a:fld>
            <a:endParaRPr lang="ja-JP" altLang="en-US" dirty="0">
              <a:solidFill>
                <a:schemeClr val="tx1"/>
              </a:solidFill>
            </a:endParaRPr>
          </a:p>
        </p:txBody>
      </p:sp>
      <p:sp>
        <p:nvSpPr>
          <p:cNvPr id="49154" name="タイトル 1"/>
          <p:cNvSpPr>
            <a:spLocks noGrp="1"/>
          </p:cNvSpPr>
          <p:nvPr>
            <p:ph type="title"/>
          </p:nvPr>
        </p:nvSpPr>
        <p:spPr>
          <a:xfrm>
            <a:off x="404813" y="165100"/>
            <a:ext cx="8229600" cy="792163"/>
          </a:xfrm>
        </p:spPr>
        <p:txBody>
          <a:bodyPr/>
          <a:lstStyle/>
          <a:p>
            <a:pPr eaLnBrk="1" hangingPunct="1"/>
            <a:r>
              <a:rPr lang="ja-JP" altLang="en-US" sz="2400" smtClean="0"/>
              <a:t>（４）実際の作業手順（簡略化バージョン）</a:t>
            </a:r>
          </a:p>
        </p:txBody>
      </p:sp>
      <p:sp>
        <p:nvSpPr>
          <p:cNvPr id="13" name="コンテンツ プレースホルダー 1"/>
          <p:cNvSpPr>
            <a:spLocks noGrp="1"/>
          </p:cNvSpPr>
          <p:nvPr>
            <p:ph sz="quarter" idx="1"/>
          </p:nvPr>
        </p:nvSpPr>
        <p:spPr>
          <a:xfrm>
            <a:off x="436563" y="973138"/>
            <a:ext cx="8580437" cy="1071562"/>
          </a:xfrm>
        </p:spPr>
        <p:txBody>
          <a:bodyPr/>
          <a:lstStyle/>
          <a:p>
            <a:pPr>
              <a:lnSpc>
                <a:spcPts val="1400"/>
              </a:lnSpc>
              <a:spcBef>
                <a:spcPts val="300"/>
              </a:spcBef>
              <a:defRPr/>
            </a:pPr>
            <a:r>
              <a:rPr lang="ja-JP" altLang="en-US" sz="1400" dirty="0"/>
              <a:t>データガバナンス</a:t>
            </a:r>
            <a:r>
              <a:rPr lang="ja-JP" altLang="en-US" sz="1400" dirty="0" smtClean="0"/>
              <a:t>委員会</a:t>
            </a:r>
            <a:r>
              <a:rPr lang="ja-JP" altLang="en-US" sz="1400" dirty="0"/>
              <a:t>で</a:t>
            </a:r>
            <a:r>
              <a:rPr lang="ja-JP" altLang="en-US" sz="1400" dirty="0" smtClean="0"/>
              <a:t>は</a:t>
            </a:r>
            <a:r>
              <a:rPr lang="ja-JP" altLang="en-US" sz="1400" dirty="0"/>
              <a:t>、前掲の手順を簡略化した方が望ましいのではないかという意見が出ており、その意見を反映させた手順が以下になる</a:t>
            </a:r>
            <a:r>
              <a:rPr lang="ja-JP" altLang="en-US" sz="1400" dirty="0" smtClean="0"/>
              <a:t>。</a:t>
            </a:r>
            <a:endParaRPr lang="en-US" altLang="ja-JP" sz="1400" dirty="0" smtClean="0"/>
          </a:p>
          <a:p>
            <a:pPr>
              <a:lnSpc>
                <a:spcPts val="1400"/>
              </a:lnSpc>
              <a:spcBef>
                <a:spcPts val="300"/>
              </a:spcBef>
              <a:defRPr/>
            </a:pPr>
            <a:r>
              <a:rPr lang="ja-JP" altLang="en-US" sz="1400" dirty="0"/>
              <a:t>他省庁や第三者への確認が必要なものについて</a:t>
            </a:r>
            <a:r>
              <a:rPr lang="ja-JP" altLang="en-US" sz="1400" dirty="0" smtClean="0"/>
              <a:t>は、確認を実施せずに、</a:t>
            </a:r>
            <a:r>
              <a:rPr lang="en-US" altLang="ja-JP" sz="1400" dirty="0" smtClean="0"/>
              <a:t>CC-BY</a:t>
            </a:r>
            <a:r>
              <a:rPr lang="ja-JP" altLang="en-US" sz="1400" dirty="0" smtClean="0"/>
              <a:t>の適用外とする。総務省内で確認が可能なものについては、可能な限り</a:t>
            </a:r>
            <a:r>
              <a:rPr lang="en-US" altLang="ja-JP" sz="1400" dirty="0" smtClean="0"/>
              <a:t>CC-BY</a:t>
            </a:r>
            <a:r>
              <a:rPr lang="ja-JP" altLang="en-US" sz="1400" dirty="0" smtClean="0"/>
              <a:t>を付すことができるように努力する。</a:t>
            </a:r>
            <a:endParaRPr lang="ja-JP" altLang="en-US" sz="1400" dirty="0"/>
          </a:p>
          <a:p>
            <a:pPr marL="0" indent="0">
              <a:lnSpc>
                <a:spcPts val="1400"/>
              </a:lnSpc>
              <a:spcBef>
                <a:spcPts val="300"/>
              </a:spcBef>
              <a:buFont typeface="Wingdings 3" pitchFamily="18" charset="2"/>
              <a:buNone/>
              <a:defRPr/>
            </a:pPr>
            <a:endParaRPr lang="ja-JP" altLang="en-US" sz="1400" dirty="0"/>
          </a:p>
          <a:p>
            <a:pPr>
              <a:lnSpc>
                <a:spcPts val="1400"/>
              </a:lnSpc>
              <a:spcBef>
                <a:spcPts val="300"/>
              </a:spcBef>
              <a:defRPr/>
            </a:pPr>
            <a:endParaRPr lang="ja-JP" altLang="en-US" sz="1400" dirty="0"/>
          </a:p>
        </p:txBody>
      </p:sp>
      <p:pic>
        <p:nvPicPr>
          <p:cNvPr id="49156" name="Picture 2"/>
          <p:cNvPicPr>
            <a:picLocks noChangeAspect="1" noChangeArrowheads="1"/>
          </p:cNvPicPr>
          <p:nvPr/>
        </p:nvPicPr>
        <p:blipFill>
          <a:blip r:embed="rId2"/>
          <a:srcRect/>
          <a:stretch>
            <a:fillRect/>
          </a:stretch>
        </p:blipFill>
        <p:spPr bwMode="auto">
          <a:xfrm>
            <a:off x="1304925" y="1849438"/>
            <a:ext cx="6872288" cy="471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A9729A87-7201-431A-B703-BA935694D0E5}" type="slidenum">
              <a:rPr lang="ja-JP" altLang="en-US" smtClean="0">
                <a:solidFill>
                  <a:schemeClr val="tx1"/>
                </a:solidFill>
              </a:rPr>
              <a:pPr>
                <a:defRPr/>
              </a:pPr>
              <a:t>33</a:t>
            </a:fld>
            <a:endParaRPr lang="ja-JP" altLang="en-US" dirty="0">
              <a:solidFill>
                <a:schemeClr val="tx1"/>
              </a:solidFill>
            </a:endParaRPr>
          </a:p>
        </p:txBody>
      </p:sp>
      <p:sp>
        <p:nvSpPr>
          <p:cNvPr id="50178" name="タイトル 1"/>
          <p:cNvSpPr>
            <a:spLocks noGrp="1"/>
          </p:cNvSpPr>
          <p:nvPr>
            <p:ph type="title"/>
          </p:nvPr>
        </p:nvSpPr>
        <p:spPr>
          <a:xfrm>
            <a:off x="404813" y="165100"/>
            <a:ext cx="8229600" cy="792163"/>
          </a:xfrm>
        </p:spPr>
        <p:txBody>
          <a:bodyPr/>
          <a:lstStyle/>
          <a:p>
            <a:pPr eaLnBrk="1" hangingPunct="1"/>
            <a:r>
              <a:rPr lang="ja-JP" altLang="en-US" sz="2400" smtClean="0"/>
              <a:t>（５）</a:t>
            </a:r>
            <a:r>
              <a:rPr lang="en-US" altLang="ja-JP" sz="2400" smtClean="0"/>
              <a:t>CC-BY</a:t>
            </a:r>
            <a:r>
              <a:rPr lang="ja-JP" altLang="en-US" sz="2400" smtClean="0"/>
              <a:t>適用不可候補（☆）の抽出・分類</a:t>
            </a:r>
          </a:p>
        </p:txBody>
      </p:sp>
      <p:graphicFrame>
        <p:nvGraphicFramePr>
          <p:cNvPr id="7" name="表 6"/>
          <p:cNvGraphicFramePr>
            <a:graphicFrameLocks noGrp="1"/>
          </p:cNvGraphicFramePr>
          <p:nvPr/>
        </p:nvGraphicFramePr>
        <p:xfrm>
          <a:off x="303213" y="2416175"/>
          <a:ext cx="8540750" cy="3101975"/>
        </p:xfrm>
        <a:graphic>
          <a:graphicData uri="http://schemas.openxmlformats.org/drawingml/2006/table">
            <a:tbl>
              <a:tblPr firstRow="1" bandRow="1">
                <a:tableStyleId>{5940675A-B579-460E-94D1-54222C63F5DA}</a:tableStyleId>
              </a:tblPr>
              <a:tblGrid>
                <a:gridCol w="846306"/>
                <a:gridCol w="1391055"/>
                <a:gridCol w="1927097"/>
                <a:gridCol w="1619493"/>
                <a:gridCol w="607121"/>
                <a:gridCol w="505313"/>
                <a:gridCol w="691188"/>
                <a:gridCol w="953311"/>
              </a:tblGrid>
              <a:tr h="634308">
                <a:tc>
                  <a:txBody>
                    <a:bodyPr/>
                    <a:lstStyle/>
                    <a:p>
                      <a:pPr algn="ctr"/>
                      <a:r>
                        <a:rPr kumimoji="1" lang="ja-JP" altLang="en-US" sz="1050" dirty="0" smtClean="0">
                          <a:solidFill>
                            <a:schemeClr val="tx1"/>
                          </a:solidFill>
                        </a:rPr>
                        <a:t>①</a:t>
                      </a:r>
                      <a:endParaRPr kumimoji="1" lang="en-US" altLang="ja-JP" sz="1050" dirty="0" smtClean="0">
                        <a:solidFill>
                          <a:schemeClr val="tx1"/>
                        </a:solidFill>
                      </a:endParaRPr>
                    </a:p>
                    <a:p>
                      <a:pPr algn="ctr"/>
                      <a:r>
                        <a:rPr kumimoji="1" lang="ja-JP" altLang="en-US" sz="1050" dirty="0" smtClean="0">
                          <a:solidFill>
                            <a:schemeClr val="tx1"/>
                          </a:solidFill>
                        </a:rPr>
                        <a:t>掲載箇所</a:t>
                      </a:r>
                      <a:endParaRPr kumimoji="1" lang="ja-JP" altLang="en-US" sz="1050" b="0" dirty="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②</a:t>
                      </a:r>
                      <a:endParaRPr kumimoji="1" lang="en-US" altLang="ja-JP" sz="1050" dirty="0" smtClean="0">
                        <a:solidFill>
                          <a:schemeClr val="tx1"/>
                        </a:solidFill>
                      </a:endParaRPr>
                    </a:p>
                    <a:p>
                      <a:pPr algn="ctr"/>
                      <a:r>
                        <a:rPr kumimoji="1" lang="ja-JP" altLang="en-US" sz="1050" dirty="0" smtClean="0">
                          <a:solidFill>
                            <a:schemeClr val="tx1"/>
                          </a:solidFill>
                        </a:rPr>
                        <a:t>図表等タイトル</a:t>
                      </a:r>
                      <a:endParaRPr kumimoji="1" lang="ja-JP" altLang="en-US" sz="1050" b="0" dirty="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③</a:t>
                      </a:r>
                      <a:endParaRPr kumimoji="1" lang="en-US" altLang="ja-JP" sz="1050" dirty="0" smtClean="0">
                        <a:solidFill>
                          <a:schemeClr val="tx1"/>
                        </a:solidFill>
                      </a:endParaRPr>
                    </a:p>
                    <a:p>
                      <a:pPr algn="ctr"/>
                      <a:r>
                        <a:rPr kumimoji="1" lang="ja-JP" altLang="en-US" sz="1050" dirty="0" smtClean="0">
                          <a:solidFill>
                            <a:schemeClr val="tx1"/>
                          </a:solidFill>
                        </a:rPr>
                        <a:t>出典表記</a:t>
                      </a:r>
                      <a:endParaRPr kumimoji="1" lang="ja-JP" altLang="en-US" sz="1050" b="0" dirty="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④</a:t>
                      </a:r>
                      <a:endParaRPr kumimoji="1" lang="en-US" altLang="ja-JP" sz="1050" dirty="0" smtClean="0">
                        <a:solidFill>
                          <a:schemeClr val="tx1"/>
                        </a:solidFill>
                      </a:endParaRPr>
                    </a:p>
                    <a:p>
                      <a:pPr algn="ctr"/>
                      <a:r>
                        <a:rPr kumimoji="1" lang="ja-JP" altLang="en-US" sz="1050" dirty="0" smtClean="0">
                          <a:solidFill>
                            <a:schemeClr val="tx1"/>
                          </a:solidFill>
                        </a:rPr>
                        <a:t>掲載</a:t>
                      </a:r>
                      <a:r>
                        <a:rPr kumimoji="1" lang="en-US" altLang="ja-JP" sz="1050" dirty="0" smtClean="0">
                          <a:solidFill>
                            <a:schemeClr val="tx1"/>
                          </a:solidFill>
                        </a:rPr>
                        <a:t>URL</a:t>
                      </a:r>
                      <a:endParaRPr kumimoji="1" lang="ja-JP" altLang="en-US" sz="1050" b="0" dirty="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⑤</a:t>
                      </a:r>
                      <a:endParaRPr kumimoji="1" lang="en-US" altLang="ja-JP" sz="1050" dirty="0" smtClean="0">
                        <a:solidFill>
                          <a:schemeClr val="tx1"/>
                        </a:solidFill>
                      </a:endParaRPr>
                    </a:p>
                    <a:p>
                      <a:pPr algn="ctr"/>
                      <a:r>
                        <a:rPr kumimoji="1" lang="en-US" altLang="ja-JP" sz="1050" dirty="0" smtClean="0">
                          <a:solidFill>
                            <a:schemeClr val="tx1"/>
                          </a:solidFill>
                        </a:rPr>
                        <a:t>CC-BY</a:t>
                      </a:r>
                      <a:r>
                        <a:rPr kumimoji="1" lang="ja-JP" altLang="en-US" sz="1050" dirty="0" smtClean="0">
                          <a:solidFill>
                            <a:schemeClr val="tx1"/>
                          </a:solidFill>
                        </a:rPr>
                        <a:t>チェック</a:t>
                      </a:r>
                      <a:endParaRPr kumimoji="1" lang="en-US" altLang="ja-JP" sz="1050" b="0" dirty="0" smtClean="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⑥</a:t>
                      </a:r>
                      <a:endParaRPr kumimoji="1" lang="en-US" altLang="ja-JP" sz="1050" dirty="0" smtClean="0">
                        <a:solidFill>
                          <a:schemeClr val="tx1"/>
                        </a:solidFill>
                      </a:endParaRPr>
                    </a:p>
                    <a:p>
                      <a:pPr algn="ctr"/>
                      <a:r>
                        <a:rPr kumimoji="1" lang="ja-JP" altLang="en-US" sz="1050" dirty="0" smtClean="0">
                          <a:solidFill>
                            <a:schemeClr val="tx1"/>
                          </a:solidFill>
                        </a:rPr>
                        <a:t>分類</a:t>
                      </a:r>
                      <a:endParaRPr kumimoji="1" lang="en-US" altLang="ja-JP" sz="1050" b="0" dirty="0" smtClean="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⑦</a:t>
                      </a:r>
                      <a:endParaRPr kumimoji="1" lang="en-US" altLang="ja-JP" sz="1050" dirty="0" smtClean="0">
                        <a:solidFill>
                          <a:schemeClr val="tx1"/>
                        </a:solidFill>
                      </a:endParaRPr>
                    </a:p>
                    <a:p>
                      <a:pPr algn="ctr"/>
                      <a:r>
                        <a:rPr kumimoji="1" lang="ja-JP" altLang="en-US" sz="1050" dirty="0" smtClean="0">
                          <a:solidFill>
                            <a:schemeClr val="tx1"/>
                          </a:solidFill>
                        </a:rPr>
                        <a:t>照会先</a:t>
                      </a:r>
                      <a:endParaRPr kumimoji="1" lang="en-US" altLang="ja-JP" sz="1050" b="0" dirty="0" smtClean="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⑧</a:t>
                      </a:r>
                      <a:endParaRPr kumimoji="1" lang="en-US" altLang="ja-JP" sz="1050" dirty="0" smtClean="0">
                        <a:solidFill>
                          <a:schemeClr val="tx1"/>
                        </a:solidFill>
                      </a:endParaRPr>
                    </a:p>
                    <a:p>
                      <a:pPr algn="ctr"/>
                      <a:r>
                        <a:rPr kumimoji="1" lang="ja-JP" altLang="en-US" sz="1050" dirty="0" smtClean="0">
                          <a:solidFill>
                            <a:schemeClr val="tx1"/>
                          </a:solidFill>
                        </a:rPr>
                        <a:t>確認結果</a:t>
                      </a:r>
                      <a:endParaRPr kumimoji="1" lang="en-US" altLang="ja-JP" sz="1050" b="0" dirty="0" smtClean="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r>
              <a:tr h="634308">
                <a:tc>
                  <a:txBody>
                    <a:bodyPr/>
                    <a:lstStyle/>
                    <a:p>
                      <a:pPr algn="ctr"/>
                      <a:r>
                        <a:rPr kumimoji="1" lang="ja-JP" altLang="en-US" sz="1050" dirty="0" smtClean="0">
                          <a:solidFill>
                            <a:schemeClr val="tx1"/>
                          </a:solidFill>
                        </a:rPr>
                        <a:t>図表</a:t>
                      </a:r>
                      <a:r>
                        <a:rPr kumimoji="1" lang="en-US" altLang="ja-JP" sz="1050" dirty="0" smtClean="0">
                          <a:solidFill>
                            <a:schemeClr val="tx1"/>
                          </a:solidFill>
                        </a:rPr>
                        <a:t>1-1-6-1</a:t>
                      </a:r>
                      <a:endParaRPr kumimoji="1" lang="ja-JP" altLang="en-US" sz="1050" dirty="0" smtClean="0">
                        <a:solidFill>
                          <a:schemeClr val="tx1"/>
                        </a:solidFill>
                      </a:endParaRPr>
                    </a:p>
                  </a:txBody>
                  <a:tcPr marL="84406" marR="84406"/>
                </a:tc>
                <a:tc>
                  <a:txBody>
                    <a:bodyPr/>
                    <a:lstStyle/>
                    <a:p>
                      <a:pPr algn="l"/>
                      <a:r>
                        <a:rPr kumimoji="1" lang="en-US" altLang="ja-JP" sz="1050" dirty="0" smtClean="0">
                          <a:solidFill>
                            <a:schemeClr val="tx1"/>
                          </a:solidFill>
                        </a:rPr>
                        <a:t>ICT</a:t>
                      </a:r>
                      <a:r>
                        <a:rPr kumimoji="1" lang="ja-JP" altLang="en-US" sz="1050" dirty="0" smtClean="0">
                          <a:solidFill>
                            <a:schemeClr val="tx1"/>
                          </a:solidFill>
                        </a:rPr>
                        <a:t>が成長に貢献する道筋</a:t>
                      </a:r>
                      <a:endParaRPr kumimoji="1" lang="ja-JP" altLang="en-US" sz="1050" dirty="0">
                        <a:solidFill>
                          <a:schemeClr val="tx1"/>
                        </a:solidFill>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篠崎彰彦（</a:t>
                      </a:r>
                      <a:r>
                        <a:rPr kumimoji="1" lang="en-US" altLang="ja-JP" sz="1050" dirty="0" smtClean="0">
                          <a:solidFill>
                            <a:schemeClr val="tx1"/>
                          </a:solidFill>
                        </a:rPr>
                        <a:t>2006, 2008</a:t>
                      </a:r>
                      <a:r>
                        <a:rPr kumimoji="1" lang="ja-JP" altLang="en-US" sz="1050" dirty="0" smtClean="0">
                          <a:solidFill>
                            <a:schemeClr val="tx1"/>
                          </a:solidFill>
                        </a:rPr>
                        <a:t>）等により作成</a:t>
                      </a:r>
                    </a:p>
                  </a:txBody>
                  <a:tcPr marL="84406" marR="84406"/>
                </a:tc>
                <a:tc>
                  <a:txBody>
                    <a:bodyPr/>
                    <a:lstStyle/>
                    <a:p>
                      <a:pPr algn="l"/>
                      <a:r>
                        <a:rPr kumimoji="1" lang="en-US" altLang="ja-JP" sz="1050" dirty="0" smtClean="0">
                          <a:solidFill>
                            <a:schemeClr val="tx1"/>
                          </a:solidFill>
                        </a:rPr>
                        <a:t>http://www.soumu.go.jp/johotsusintokei/whitepaper/ja/h24/html/nc111300.html</a:t>
                      </a:r>
                      <a:endParaRPr kumimoji="1" lang="ja-JP" altLang="en-US" sz="1050" dirty="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en-US" altLang="ja-JP" sz="1050" dirty="0" smtClean="0">
                        <a:solidFill>
                          <a:schemeClr val="tx1"/>
                        </a:solidFill>
                      </a:endParaRPr>
                    </a:p>
                  </a:txBody>
                  <a:tcPr marL="84406" marR="84406"/>
                </a:tc>
                <a:tc>
                  <a:txBody>
                    <a:bodyPr/>
                    <a:lstStyle/>
                    <a:p>
                      <a:pPr algn="ctr"/>
                      <a:r>
                        <a:rPr kumimoji="1" lang="en-US" altLang="ja-JP" sz="1050" dirty="0" smtClean="0">
                          <a:solidFill>
                            <a:schemeClr val="tx1"/>
                          </a:solidFill>
                        </a:rPr>
                        <a:t>C</a:t>
                      </a:r>
                      <a:r>
                        <a:rPr kumimoji="1" lang="ja-JP" altLang="en-US" sz="1050" dirty="0" smtClean="0">
                          <a:solidFill>
                            <a:schemeClr val="tx1"/>
                          </a:solidFill>
                        </a:rPr>
                        <a:t>または</a:t>
                      </a:r>
                      <a:r>
                        <a:rPr kumimoji="1" lang="en-US" altLang="ja-JP" sz="1050" dirty="0" smtClean="0">
                          <a:solidFill>
                            <a:schemeClr val="tx1"/>
                          </a:solidFill>
                        </a:rPr>
                        <a:t>D</a:t>
                      </a:r>
                    </a:p>
                  </a:txBody>
                  <a:tcPr marL="84406" marR="84406"/>
                </a:tc>
                <a:tc>
                  <a:txBody>
                    <a:bodyPr/>
                    <a:lstStyle/>
                    <a:p>
                      <a:pPr algn="l"/>
                      <a:endParaRPr kumimoji="1" lang="en-US" altLang="ja-JP" sz="1050" dirty="0" smtClean="0">
                        <a:solidFill>
                          <a:schemeClr val="tx1"/>
                        </a:solidFill>
                      </a:endParaRPr>
                    </a:p>
                  </a:txBody>
                  <a:tcPr marL="84406" marR="84406"/>
                </a:tc>
                <a:tc>
                  <a:txBody>
                    <a:bodyPr/>
                    <a:lstStyle/>
                    <a:p>
                      <a:pPr algn="l"/>
                      <a:endParaRPr kumimoji="1" lang="en-US" altLang="ja-JP" sz="1050" dirty="0" smtClean="0">
                        <a:solidFill>
                          <a:schemeClr val="tx1"/>
                        </a:solidFill>
                      </a:endParaRPr>
                    </a:p>
                  </a:txBody>
                  <a:tcPr marL="84406" marR="84406"/>
                </a:tc>
              </a:tr>
              <a:tr h="634308">
                <a:tc>
                  <a:txBody>
                    <a:bodyPr/>
                    <a:lstStyle/>
                    <a:p>
                      <a:pPr algn="ctr"/>
                      <a:r>
                        <a:rPr kumimoji="1" lang="ja-JP" altLang="en-US" sz="1050" dirty="0" smtClean="0">
                          <a:solidFill>
                            <a:schemeClr val="tx1"/>
                          </a:solidFill>
                        </a:rPr>
                        <a:t>第</a:t>
                      </a:r>
                      <a:r>
                        <a:rPr kumimoji="1" lang="en-US" altLang="ja-JP" sz="1050" dirty="0" smtClean="0">
                          <a:solidFill>
                            <a:schemeClr val="tx1"/>
                          </a:solidFill>
                        </a:rPr>
                        <a:t>1</a:t>
                      </a:r>
                      <a:r>
                        <a:rPr kumimoji="1" lang="ja-JP" altLang="en-US" sz="1050" dirty="0" smtClean="0">
                          <a:solidFill>
                            <a:schemeClr val="tx1"/>
                          </a:solidFill>
                        </a:rPr>
                        <a:t>部</a:t>
                      </a:r>
                      <a:r>
                        <a:rPr kumimoji="1" lang="en-US" altLang="ja-JP" sz="1050" dirty="0" smtClean="0">
                          <a:solidFill>
                            <a:schemeClr val="tx1"/>
                          </a:solidFill>
                        </a:rPr>
                        <a:t>1</a:t>
                      </a:r>
                      <a:r>
                        <a:rPr kumimoji="1" lang="ja-JP" altLang="en-US" sz="1050" dirty="0" smtClean="0">
                          <a:solidFill>
                            <a:schemeClr val="tx1"/>
                          </a:solidFill>
                        </a:rPr>
                        <a:t>節</a:t>
                      </a:r>
                      <a:r>
                        <a:rPr kumimoji="1" lang="en-US" altLang="ja-JP" sz="1050" dirty="0" smtClean="0">
                          <a:solidFill>
                            <a:schemeClr val="tx1"/>
                          </a:solidFill>
                        </a:rPr>
                        <a:t>3</a:t>
                      </a:r>
                    </a:p>
                    <a:p>
                      <a:pPr algn="ctr"/>
                      <a:r>
                        <a:rPr kumimoji="1" lang="ja-JP" altLang="en-US" sz="1050" dirty="0" smtClean="0">
                          <a:solidFill>
                            <a:schemeClr val="tx1"/>
                          </a:solidFill>
                        </a:rPr>
                        <a:t>（文中）</a:t>
                      </a:r>
                    </a:p>
                  </a:txBody>
                  <a:tcPr marL="84406" marR="84406"/>
                </a:tc>
                <a:tc>
                  <a:txBody>
                    <a:bodyPr/>
                    <a:lstStyle/>
                    <a:p>
                      <a:pPr algn="ctr"/>
                      <a:r>
                        <a:rPr kumimoji="1" lang="ja-JP" altLang="en-US" sz="1050" dirty="0" smtClean="0">
                          <a:solidFill>
                            <a:schemeClr val="tx1"/>
                          </a:solidFill>
                        </a:rPr>
                        <a:t>－</a:t>
                      </a:r>
                      <a:endParaRPr kumimoji="1" lang="ja-JP" altLang="en-US" sz="1050" dirty="0">
                        <a:solidFill>
                          <a:schemeClr val="tx1"/>
                        </a:solidFill>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rPr>
                        <a:t>G8</a:t>
                      </a:r>
                      <a:r>
                        <a:rPr kumimoji="1" lang="ja-JP" altLang="en-US" sz="1050" dirty="0" smtClean="0">
                          <a:solidFill>
                            <a:schemeClr val="tx1"/>
                          </a:solidFill>
                        </a:rPr>
                        <a:t>ドーヴィル・サミット首脳宣言「自由及び民主主義のための新たなコミットメント」</a:t>
                      </a:r>
                    </a:p>
                  </a:txBody>
                  <a:tcPr marL="84406" marR="84406"/>
                </a:tc>
                <a:tc>
                  <a:txBody>
                    <a:bodyPr/>
                    <a:lstStyle/>
                    <a:p>
                      <a:pPr algn="l"/>
                      <a:r>
                        <a:rPr kumimoji="1" lang="en-US" altLang="ja-JP" sz="1050" dirty="0" smtClean="0">
                          <a:solidFill>
                            <a:schemeClr val="tx1"/>
                          </a:solidFill>
                        </a:rPr>
                        <a:t>http://www.soumu.go.jp/johotsusintokei/whitepaper/ja/h24/html/nc111300.html</a:t>
                      </a:r>
                      <a:endParaRPr kumimoji="1" lang="ja-JP" altLang="en-US" sz="1050" dirty="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en-US" altLang="ja-JP" sz="1050" dirty="0" smtClean="0">
                        <a:solidFill>
                          <a:schemeClr val="tx1"/>
                        </a:solidFill>
                      </a:endParaRPr>
                    </a:p>
                  </a:txBody>
                  <a:tcPr marL="84406" marR="84406"/>
                </a:tc>
                <a:tc>
                  <a:txBody>
                    <a:bodyPr/>
                    <a:lstStyle/>
                    <a:p>
                      <a:pPr algn="ctr"/>
                      <a:r>
                        <a:rPr kumimoji="1" lang="en-US" altLang="ja-JP" sz="1050" dirty="0" smtClean="0">
                          <a:solidFill>
                            <a:schemeClr val="tx1"/>
                          </a:solidFill>
                        </a:rPr>
                        <a:t>C</a:t>
                      </a:r>
                      <a:r>
                        <a:rPr kumimoji="1" lang="ja-JP" altLang="en-US" sz="1050" dirty="0" smtClean="0">
                          <a:solidFill>
                            <a:schemeClr val="tx1"/>
                          </a:solidFill>
                        </a:rPr>
                        <a:t>または</a:t>
                      </a:r>
                      <a:r>
                        <a:rPr kumimoji="1" lang="en-US" altLang="ja-JP" sz="1050" dirty="0" smtClean="0">
                          <a:solidFill>
                            <a:schemeClr val="tx1"/>
                          </a:solidFill>
                        </a:rPr>
                        <a:t>D</a:t>
                      </a: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r>
              <a:tr h="634308">
                <a:tc>
                  <a:txBody>
                    <a:bodyPr/>
                    <a:lstStyle/>
                    <a:p>
                      <a:pPr algn="ctr"/>
                      <a:r>
                        <a:rPr kumimoji="1" lang="ja-JP" altLang="en-US" sz="1050" dirty="0" smtClean="0">
                          <a:solidFill>
                            <a:schemeClr val="tx1"/>
                          </a:solidFill>
                        </a:rPr>
                        <a:t>図表</a:t>
                      </a:r>
                      <a:r>
                        <a:rPr kumimoji="1" lang="en-US" altLang="ja-JP" sz="1050" dirty="0" smtClean="0">
                          <a:solidFill>
                            <a:schemeClr val="tx1"/>
                          </a:solidFill>
                        </a:rPr>
                        <a:t>1-2-5-1</a:t>
                      </a:r>
                      <a:endParaRPr kumimoji="1" lang="ja-JP" altLang="en-US" sz="1050" dirty="0">
                        <a:solidFill>
                          <a:schemeClr val="tx1"/>
                        </a:solidFill>
                      </a:endParaRPr>
                    </a:p>
                  </a:txBody>
                  <a:tcPr marL="84406" marR="84406"/>
                </a:tc>
                <a:tc>
                  <a:txBody>
                    <a:bodyPr/>
                    <a:lstStyle/>
                    <a:p>
                      <a:pPr algn="l"/>
                      <a:r>
                        <a:rPr kumimoji="1" lang="ja-JP" altLang="en-US" sz="1050" dirty="0" smtClean="0">
                          <a:solidFill>
                            <a:schemeClr val="tx1"/>
                          </a:solidFill>
                        </a:rPr>
                        <a:t>諸外国における</a:t>
                      </a:r>
                      <a:r>
                        <a:rPr kumimoji="1" lang="en-US" altLang="ja-JP" sz="1050" dirty="0" smtClean="0">
                          <a:solidFill>
                            <a:schemeClr val="tx1"/>
                          </a:solidFill>
                        </a:rPr>
                        <a:t>ICT</a:t>
                      </a:r>
                      <a:r>
                        <a:rPr kumimoji="1" lang="ja-JP" altLang="en-US" sz="1050" dirty="0" smtClean="0">
                          <a:solidFill>
                            <a:schemeClr val="tx1"/>
                          </a:solidFill>
                        </a:rPr>
                        <a:t>戦略の例</a:t>
                      </a:r>
                      <a:endParaRPr kumimoji="1" lang="en-US" altLang="ja-JP" sz="1050" dirty="0" smtClean="0">
                        <a:solidFill>
                          <a:schemeClr val="tx1"/>
                        </a:solidFill>
                      </a:endParaRPr>
                    </a:p>
                  </a:txBody>
                  <a:tcPr marL="84406" marR="84406"/>
                </a:tc>
                <a:tc>
                  <a:txBody>
                    <a:bodyPr/>
                    <a:lstStyle/>
                    <a:p>
                      <a:pPr algn="l"/>
                      <a:r>
                        <a:rPr kumimoji="1" lang="ja-JP" altLang="en-US" sz="1050" dirty="0" smtClean="0">
                          <a:solidFill>
                            <a:schemeClr val="tx1"/>
                          </a:solidFill>
                        </a:rPr>
                        <a:t>総務省</a:t>
                      </a:r>
                      <a:endParaRPr kumimoji="1" lang="ja-JP" altLang="en-US" sz="1050" dirty="0">
                        <a:solidFill>
                          <a:schemeClr val="tx1"/>
                        </a:solidFill>
                      </a:endParaRPr>
                    </a:p>
                  </a:txBody>
                  <a:tcPr marL="84406" marR="84406"/>
                </a:tc>
                <a:tc>
                  <a:txBody>
                    <a:bodyPr/>
                    <a:lstStyle/>
                    <a:p>
                      <a:pPr algn="l"/>
                      <a:r>
                        <a:rPr kumimoji="1" lang="en-US" altLang="ja-JP" sz="1050" dirty="0" smtClean="0">
                          <a:solidFill>
                            <a:schemeClr val="tx1"/>
                          </a:solidFill>
                        </a:rPr>
                        <a:t>http://www.soumu.go.jp/johotsusintokei/whitepaper/ja/h24/html/nc112520.html</a:t>
                      </a:r>
                      <a:endParaRPr kumimoji="1" lang="ja-JP" altLang="en-US" sz="1050" dirty="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ja-JP" altLang="en-US" sz="1050" dirty="0">
                        <a:solidFill>
                          <a:schemeClr val="tx1"/>
                        </a:solidFill>
                      </a:endParaRPr>
                    </a:p>
                  </a:txBody>
                  <a:tcPr marL="84406" marR="84406"/>
                </a:tc>
                <a:tc>
                  <a:txBody>
                    <a:bodyPr/>
                    <a:lstStyle/>
                    <a:p>
                      <a:pPr algn="ctr"/>
                      <a:r>
                        <a:rPr kumimoji="1" lang="en-US" altLang="ja-JP" sz="1050" dirty="0" smtClean="0">
                          <a:solidFill>
                            <a:schemeClr val="tx1"/>
                          </a:solidFill>
                        </a:rPr>
                        <a:t>A</a:t>
                      </a:r>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r>
              <a:tr h="279095">
                <a:tc>
                  <a:txBody>
                    <a:bodyPr/>
                    <a:lstStyle/>
                    <a:p>
                      <a:pPr algn="ctr"/>
                      <a:endParaRPr kumimoji="1" lang="ja-JP" altLang="en-US" sz="1050" dirty="0">
                        <a:solidFill>
                          <a:schemeClr val="tx1"/>
                        </a:solidFill>
                      </a:endParaRPr>
                    </a:p>
                  </a:txBody>
                  <a:tcPr marL="84406" marR="84406"/>
                </a:tc>
                <a:tc>
                  <a:txBody>
                    <a:bodyPr/>
                    <a:lstStyle/>
                    <a:p>
                      <a:pPr algn="l"/>
                      <a:endParaRPr kumimoji="1" lang="en-US" altLang="ja-JP" sz="1050" dirty="0" smtClean="0">
                        <a:solidFill>
                          <a:schemeClr val="tx1"/>
                        </a:solidFill>
                        <a:latin typeface="+mn-lt"/>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ctr"/>
                      <a:endParaRPr kumimoji="1" lang="ja-JP" altLang="en-US" sz="1050" dirty="0">
                        <a:solidFill>
                          <a:schemeClr val="tx1"/>
                        </a:solidFill>
                      </a:endParaRPr>
                    </a:p>
                  </a:txBody>
                  <a:tcPr marL="84406" marR="84406"/>
                </a:tc>
                <a:tc>
                  <a:txBody>
                    <a:bodyPr/>
                    <a:lstStyle/>
                    <a:p>
                      <a:pPr algn="ctr"/>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r>
              <a:tr h="286440">
                <a:tc>
                  <a:txBody>
                    <a:bodyPr/>
                    <a:lstStyle/>
                    <a:p>
                      <a:pPr algn="ctr"/>
                      <a:endParaRPr kumimoji="1" lang="ja-JP" altLang="en-US" sz="1050" dirty="0">
                        <a:solidFill>
                          <a:schemeClr val="tx1"/>
                        </a:solidFill>
                      </a:endParaRPr>
                    </a:p>
                  </a:txBody>
                  <a:tcPr marL="84406" marR="84406"/>
                </a:tc>
                <a:tc>
                  <a:txBody>
                    <a:bodyPr/>
                    <a:lstStyle/>
                    <a:p>
                      <a:pPr algn="l"/>
                      <a:endParaRPr kumimoji="1" lang="en-US" altLang="ja-JP" sz="1050" dirty="0" smtClean="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r>
            </a:tbl>
          </a:graphicData>
        </a:graphic>
      </p:graphicFrame>
      <p:sp>
        <p:nvSpPr>
          <p:cNvPr id="50244" name="テキスト ボックス 9"/>
          <p:cNvSpPr txBox="1">
            <a:spLocks noChangeArrowheads="1"/>
          </p:cNvSpPr>
          <p:nvPr/>
        </p:nvSpPr>
        <p:spPr bwMode="auto">
          <a:xfrm>
            <a:off x="250825" y="2071688"/>
            <a:ext cx="2520950" cy="276225"/>
          </a:xfrm>
          <a:prstGeom prst="rect">
            <a:avLst/>
          </a:prstGeom>
          <a:noFill/>
          <a:ln w="9525">
            <a:noFill/>
            <a:miter lim="800000"/>
            <a:headEnd/>
            <a:tailEnd/>
          </a:ln>
        </p:spPr>
        <p:txBody>
          <a:bodyPr wrap="none">
            <a:spAutoFit/>
          </a:bodyPr>
          <a:lstStyle/>
          <a:p>
            <a:r>
              <a:rPr lang="ja-JP" altLang="en-US" sz="1200">
                <a:latin typeface="HGP創英角ｺﾞｼｯｸUB" pitchFamily="50" charset="-128"/>
                <a:ea typeface="HGP創英角ｺﾞｼｯｸUB" pitchFamily="50" charset="-128"/>
              </a:rPr>
              <a:t>表　作業シート及び作業イメージ（例）</a:t>
            </a:r>
          </a:p>
        </p:txBody>
      </p:sp>
      <p:sp>
        <p:nvSpPr>
          <p:cNvPr id="17" name="正方形/長方形 16"/>
          <p:cNvSpPr/>
          <p:nvPr/>
        </p:nvSpPr>
        <p:spPr>
          <a:xfrm>
            <a:off x="298450" y="2424113"/>
            <a:ext cx="6921500" cy="19002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8" name="角丸四角形吹き出し 17"/>
          <p:cNvSpPr/>
          <p:nvPr/>
        </p:nvSpPr>
        <p:spPr>
          <a:xfrm>
            <a:off x="7286625" y="4087813"/>
            <a:ext cx="1766888" cy="925512"/>
          </a:xfrm>
          <a:prstGeom prst="wedgeRoundRectCallout">
            <a:avLst>
              <a:gd name="adj1" fmla="val -53484"/>
              <a:gd name="adj2" fmla="val -75368"/>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defRPr/>
            </a:pPr>
            <a:r>
              <a:rPr lang="ja-JP" altLang="en-US" sz="1000" dirty="0">
                <a:solidFill>
                  <a:schemeClr val="tx1"/>
                </a:solidFill>
              </a:rPr>
              <a:t>注：形式的には許諾を受けた利用なのか、引用なのかの判断が困難なため、ここでは「</a:t>
            </a:r>
            <a:r>
              <a:rPr lang="en-US" altLang="ja-JP" sz="1000" dirty="0">
                <a:solidFill>
                  <a:schemeClr val="tx1"/>
                </a:solidFill>
              </a:rPr>
              <a:t>C</a:t>
            </a:r>
            <a:r>
              <a:rPr lang="ja-JP" altLang="en-US" sz="1000" dirty="0">
                <a:solidFill>
                  <a:schemeClr val="tx1"/>
                </a:solidFill>
              </a:rPr>
              <a:t>または</a:t>
            </a:r>
            <a:r>
              <a:rPr lang="en-US" altLang="ja-JP" sz="1000" dirty="0">
                <a:solidFill>
                  <a:schemeClr val="tx1"/>
                </a:solidFill>
              </a:rPr>
              <a:t>D</a:t>
            </a:r>
            <a:r>
              <a:rPr lang="ja-JP" altLang="en-US" sz="1000" dirty="0">
                <a:solidFill>
                  <a:schemeClr val="tx1"/>
                </a:solidFill>
              </a:rPr>
              <a:t>」としています。</a:t>
            </a:r>
          </a:p>
        </p:txBody>
      </p:sp>
      <p:sp>
        <p:nvSpPr>
          <p:cNvPr id="20" name="コンテンツ プレースホルダー 1"/>
          <p:cNvSpPr>
            <a:spLocks noGrp="1"/>
          </p:cNvSpPr>
          <p:nvPr>
            <p:ph sz="quarter" idx="1"/>
          </p:nvPr>
        </p:nvSpPr>
        <p:spPr>
          <a:xfrm>
            <a:off x="436563" y="973138"/>
            <a:ext cx="8580437" cy="1071562"/>
          </a:xfrm>
        </p:spPr>
        <p:txBody>
          <a:bodyPr/>
          <a:lstStyle/>
          <a:p>
            <a:pPr>
              <a:lnSpc>
                <a:spcPts val="1400"/>
              </a:lnSpc>
              <a:spcBef>
                <a:spcPts val="300"/>
              </a:spcBef>
              <a:defRPr/>
            </a:pPr>
            <a:r>
              <a:rPr lang="ja-JP" altLang="en-US" sz="1400" dirty="0" smtClean="0"/>
              <a:t>作業手順に基づいて、</a:t>
            </a:r>
            <a:r>
              <a:rPr lang="en-US" altLang="ja-JP" sz="1400" dirty="0" smtClean="0"/>
              <a:t>CC-BY</a:t>
            </a:r>
            <a:r>
              <a:rPr lang="ja-JP" altLang="en-US" sz="1400" dirty="0" smtClean="0"/>
              <a:t>の適用に関して確認が必要なものを抽出する。</a:t>
            </a:r>
            <a:endParaRPr lang="en-US" altLang="ja-JP" sz="1400" dirty="0" smtClean="0"/>
          </a:p>
          <a:p>
            <a:pPr>
              <a:lnSpc>
                <a:spcPts val="1400"/>
              </a:lnSpc>
              <a:spcBef>
                <a:spcPts val="300"/>
              </a:spcBef>
              <a:defRPr/>
            </a:pPr>
            <a:r>
              <a:rPr lang="ja-JP" altLang="en-US" sz="1400" dirty="0" smtClean="0"/>
              <a:t>また明らかに法令上権利が発生していないものは、抽出の対象外とする。</a:t>
            </a:r>
            <a:endParaRPr lang="en-US" altLang="ja-JP" sz="1400" dirty="0" smtClean="0"/>
          </a:p>
          <a:p>
            <a:pPr>
              <a:lnSpc>
                <a:spcPts val="1400"/>
              </a:lnSpc>
              <a:spcBef>
                <a:spcPts val="300"/>
              </a:spcBef>
              <a:defRPr/>
            </a:pPr>
            <a:endParaRPr lang="ja-JP" altLang="en-US" sz="1400" dirty="0"/>
          </a:p>
          <a:p>
            <a:pPr marL="0" indent="0">
              <a:lnSpc>
                <a:spcPts val="1400"/>
              </a:lnSpc>
              <a:spcBef>
                <a:spcPts val="300"/>
              </a:spcBef>
              <a:buFont typeface="Wingdings 3" pitchFamily="18" charset="2"/>
              <a:buNone/>
              <a:defRPr/>
            </a:pPr>
            <a:endParaRPr lang="ja-JP" altLang="en-US" sz="1400" dirty="0"/>
          </a:p>
          <a:p>
            <a:pPr>
              <a:lnSpc>
                <a:spcPts val="1400"/>
              </a:lnSpc>
              <a:spcBef>
                <a:spcPts val="300"/>
              </a:spcBef>
              <a:defRPr/>
            </a:pPr>
            <a:endParaRPr lang="ja-JP" altLang="en-US"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3930718-0D2F-4413-8718-F42F10C06F1A}" type="slidenum">
              <a:rPr lang="ja-JP" altLang="en-US" smtClean="0">
                <a:solidFill>
                  <a:schemeClr val="tx1"/>
                </a:solidFill>
              </a:rPr>
              <a:pPr>
                <a:defRPr/>
              </a:pPr>
              <a:t>34</a:t>
            </a:fld>
            <a:endParaRPr lang="ja-JP" altLang="en-US" dirty="0">
              <a:solidFill>
                <a:schemeClr val="tx1"/>
              </a:solidFill>
            </a:endParaRPr>
          </a:p>
        </p:txBody>
      </p:sp>
      <p:sp>
        <p:nvSpPr>
          <p:cNvPr id="51202" name="タイトル 1"/>
          <p:cNvSpPr>
            <a:spLocks noGrp="1"/>
          </p:cNvSpPr>
          <p:nvPr>
            <p:ph type="title"/>
          </p:nvPr>
        </p:nvSpPr>
        <p:spPr>
          <a:xfrm>
            <a:off x="404813" y="165100"/>
            <a:ext cx="8229600" cy="792163"/>
          </a:xfrm>
        </p:spPr>
        <p:txBody>
          <a:bodyPr/>
          <a:lstStyle/>
          <a:p>
            <a:pPr eaLnBrk="1" hangingPunct="1"/>
            <a:r>
              <a:rPr lang="ja-JP" altLang="en-US" sz="2400" smtClean="0"/>
              <a:t>（６）</a:t>
            </a:r>
            <a:r>
              <a:rPr lang="en-US" altLang="ja-JP" sz="2400" smtClean="0"/>
              <a:t>CC-BY</a:t>
            </a:r>
            <a:r>
              <a:rPr lang="ja-JP" altLang="en-US" sz="2400" smtClean="0"/>
              <a:t>適用可否の確認と結果の記載（各担当）</a:t>
            </a:r>
          </a:p>
        </p:txBody>
      </p:sp>
      <p:sp>
        <p:nvSpPr>
          <p:cNvPr id="51203" name="コンテンツ プレースホルダー 1"/>
          <p:cNvSpPr>
            <a:spLocks noGrp="1"/>
          </p:cNvSpPr>
          <p:nvPr>
            <p:ph sz="quarter" idx="1"/>
          </p:nvPr>
        </p:nvSpPr>
        <p:spPr>
          <a:xfrm>
            <a:off x="436563" y="973138"/>
            <a:ext cx="8580437" cy="1071562"/>
          </a:xfrm>
        </p:spPr>
        <p:txBody>
          <a:bodyPr/>
          <a:lstStyle/>
          <a:p>
            <a:pPr>
              <a:lnSpc>
                <a:spcPts val="1400"/>
              </a:lnSpc>
              <a:spcBef>
                <a:spcPts val="300"/>
              </a:spcBef>
            </a:pPr>
            <a:r>
              <a:rPr lang="ja-JP" altLang="en-US" sz="1400" smtClean="0"/>
              <a:t>作業シートにそって確認担当者（総務省内他部署など）を定め、権利関係者等に二次利用可否を確認の上、結果を記載。</a:t>
            </a:r>
          </a:p>
          <a:p>
            <a:pPr>
              <a:lnSpc>
                <a:spcPts val="1400"/>
              </a:lnSpc>
              <a:spcBef>
                <a:spcPts val="300"/>
              </a:spcBef>
            </a:pPr>
            <a:endParaRPr lang="ja-JP" altLang="en-US" sz="1400" smtClean="0"/>
          </a:p>
        </p:txBody>
      </p:sp>
      <p:graphicFrame>
        <p:nvGraphicFramePr>
          <p:cNvPr id="7" name="表 6"/>
          <p:cNvGraphicFramePr>
            <a:graphicFrameLocks noGrp="1"/>
          </p:cNvGraphicFramePr>
          <p:nvPr/>
        </p:nvGraphicFramePr>
        <p:xfrm>
          <a:off x="292100" y="2008188"/>
          <a:ext cx="8540750" cy="4297362"/>
        </p:xfrm>
        <a:graphic>
          <a:graphicData uri="http://schemas.openxmlformats.org/drawingml/2006/table">
            <a:tbl>
              <a:tblPr firstRow="1" bandRow="1">
                <a:tableStyleId>{5940675A-B579-460E-94D1-54222C63F5DA}</a:tableStyleId>
              </a:tblPr>
              <a:tblGrid>
                <a:gridCol w="846306"/>
                <a:gridCol w="1391055"/>
                <a:gridCol w="1927097"/>
                <a:gridCol w="1619493"/>
                <a:gridCol w="607121"/>
                <a:gridCol w="505313"/>
                <a:gridCol w="885741"/>
                <a:gridCol w="758758"/>
              </a:tblGrid>
              <a:tr h="749234">
                <a:tc>
                  <a:txBody>
                    <a:bodyPr/>
                    <a:lstStyle/>
                    <a:p>
                      <a:pPr algn="ctr"/>
                      <a:r>
                        <a:rPr kumimoji="1" lang="ja-JP" altLang="en-US" sz="1050" dirty="0" smtClean="0">
                          <a:solidFill>
                            <a:schemeClr val="tx1"/>
                          </a:solidFill>
                        </a:rPr>
                        <a:t>①</a:t>
                      </a:r>
                      <a:endParaRPr kumimoji="1" lang="en-US" altLang="ja-JP" sz="1050" dirty="0" smtClean="0">
                        <a:solidFill>
                          <a:schemeClr val="tx1"/>
                        </a:solidFill>
                      </a:endParaRPr>
                    </a:p>
                    <a:p>
                      <a:pPr algn="ctr"/>
                      <a:r>
                        <a:rPr kumimoji="1" lang="ja-JP" altLang="en-US" sz="1050" dirty="0" smtClean="0">
                          <a:solidFill>
                            <a:schemeClr val="tx1"/>
                          </a:solidFill>
                        </a:rPr>
                        <a:t>掲載箇所</a:t>
                      </a:r>
                      <a:endParaRPr kumimoji="1" lang="ja-JP" altLang="en-US" sz="1050" b="0" dirty="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②</a:t>
                      </a:r>
                      <a:endParaRPr kumimoji="1" lang="en-US" altLang="ja-JP" sz="1050" dirty="0" smtClean="0">
                        <a:solidFill>
                          <a:schemeClr val="tx1"/>
                        </a:solidFill>
                      </a:endParaRPr>
                    </a:p>
                    <a:p>
                      <a:pPr algn="ctr"/>
                      <a:r>
                        <a:rPr kumimoji="1" lang="ja-JP" altLang="en-US" sz="1050" dirty="0" smtClean="0">
                          <a:solidFill>
                            <a:schemeClr val="tx1"/>
                          </a:solidFill>
                        </a:rPr>
                        <a:t>図表等タイトル</a:t>
                      </a:r>
                      <a:endParaRPr kumimoji="1" lang="ja-JP" altLang="en-US" sz="1050" b="0" dirty="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③</a:t>
                      </a:r>
                      <a:endParaRPr kumimoji="1" lang="en-US" altLang="ja-JP" sz="1050" dirty="0" smtClean="0">
                        <a:solidFill>
                          <a:schemeClr val="tx1"/>
                        </a:solidFill>
                      </a:endParaRPr>
                    </a:p>
                    <a:p>
                      <a:pPr algn="ctr"/>
                      <a:r>
                        <a:rPr kumimoji="1" lang="ja-JP" altLang="en-US" sz="1050" dirty="0" smtClean="0">
                          <a:solidFill>
                            <a:schemeClr val="tx1"/>
                          </a:solidFill>
                        </a:rPr>
                        <a:t>出典表記</a:t>
                      </a:r>
                      <a:endParaRPr kumimoji="1" lang="ja-JP" altLang="en-US" sz="1050" b="0" dirty="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④</a:t>
                      </a:r>
                      <a:endParaRPr kumimoji="1" lang="en-US" altLang="ja-JP" sz="1050" dirty="0" smtClean="0">
                        <a:solidFill>
                          <a:schemeClr val="tx1"/>
                        </a:solidFill>
                      </a:endParaRPr>
                    </a:p>
                    <a:p>
                      <a:pPr algn="ctr"/>
                      <a:r>
                        <a:rPr kumimoji="1" lang="ja-JP" altLang="en-US" sz="1050" dirty="0" smtClean="0">
                          <a:solidFill>
                            <a:schemeClr val="tx1"/>
                          </a:solidFill>
                        </a:rPr>
                        <a:t>掲載</a:t>
                      </a:r>
                      <a:r>
                        <a:rPr kumimoji="1" lang="en-US" altLang="ja-JP" sz="1050" dirty="0" smtClean="0">
                          <a:solidFill>
                            <a:schemeClr val="tx1"/>
                          </a:solidFill>
                        </a:rPr>
                        <a:t>URL</a:t>
                      </a:r>
                      <a:endParaRPr kumimoji="1" lang="ja-JP" altLang="en-US" sz="1050" b="0" dirty="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⑤</a:t>
                      </a:r>
                      <a:endParaRPr kumimoji="1" lang="en-US" altLang="ja-JP" sz="1050" dirty="0" smtClean="0">
                        <a:solidFill>
                          <a:schemeClr val="tx1"/>
                        </a:solidFill>
                      </a:endParaRPr>
                    </a:p>
                    <a:p>
                      <a:pPr algn="ctr"/>
                      <a:r>
                        <a:rPr kumimoji="1" lang="en-US" altLang="ja-JP" sz="1050" dirty="0" smtClean="0">
                          <a:solidFill>
                            <a:schemeClr val="tx1"/>
                          </a:solidFill>
                        </a:rPr>
                        <a:t>CC-BY</a:t>
                      </a:r>
                      <a:r>
                        <a:rPr kumimoji="1" lang="ja-JP" altLang="en-US" sz="1050" dirty="0" smtClean="0">
                          <a:solidFill>
                            <a:schemeClr val="tx1"/>
                          </a:solidFill>
                        </a:rPr>
                        <a:t>チェック</a:t>
                      </a:r>
                      <a:endParaRPr kumimoji="1" lang="en-US" altLang="ja-JP" sz="1050" b="0" dirty="0" smtClean="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⑥</a:t>
                      </a:r>
                      <a:endParaRPr kumimoji="1" lang="en-US" altLang="ja-JP" sz="1050" dirty="0" smtClean="0">
                        <a:solidFill>
                          <a:schemeClr val="tx1"/>
                        </a:solidFill>
                      </a:endParaRPr>
                    </a:p>
                    <a:p>
                      <a:pPr algn="ctr"/>
                      <a:r>
                        <a:rPr kumimoji="1" lang="ja-JP" altLang="en-US" sz="1050" dirty="0" smtClean="0">
                          <a:solidFill>
                            <a:schemeClr val="tx1"/>
                          </a:solidFill>
                        </a:rPr>
                        <a:t>分類</a:t>
                      </a:r>
                      <a:endParaRPr kumimoji="1" lang="en-US" altLang="ja-JP" sz="1050" b="0" dirty="0" smtClean="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⑦</a:t>
                      </a:r>
                      <a:endParaRPr kumimoji="1" lang="en-US" altLang="ja-JP" sz="1050" dirty="0" smtClean="0">
                        <a:solidFill>
                          <a:schemeClr val="tx1"/>
                        </a:solidFill>
                      </a:endParaRPr>
                    </a:p>
                    <a:p>
                      <a:pPr algn="ctr"/>
                      <a:r>
                        <a:rPr kumimoji="1" lang="ja-JP" altLang="en-US" sz="1050" dirty="0" smtClean="0">
                          <a:solidFill>
                            <a:schemeClr val="tx1"/>
                          </a:solidFill>
                        </a:rPr>
                        <a:t>照会先</a:t>
                      </a:r>
                      <a:endParaRPr kumimoji="1" lang="en-US" altLang="ja-JP" sz="1050" b="0" dirty="0" smtClean="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c>
                  <a:txBody>
                    <a:bodyPr/>
                    <a:lstStyle/>
                    <a:p>
                      <a:pPr algn="ctr"/>
                      <a:r>
                        <a:rPr kumimoji="1" lang="ja-JP" altLang="en-US" sz="1050" dirty="0" smtClean="0">
                          <a:solidFill>
                            <a:schemeClr val="tx1"/>
                          </a:solidFill>
                        </a:rPr>
                        <a:t>⑧</a:t>
                      </a:r>
                      <a:endParaRPr kumimoji="1" lang="en-US" altLang="ja-JP" sz="1050" dirty="0" smtClean="0">
                        <a:solidFill>
                          <a:schemeClr val="tx1"/>
                        </a:solidFill>
                      </a:endParaRPr>
                    </a:p>
                    <a:p>
                      <a:pPr algn="ctr"/>
                      <a:r>
                        <a:rPr kumimoji="1" lang="ja-JP" altLang="en-US" sz="1050" dirty="0" smtClean="0">
                          <a:solidFill>
                            <a:schemeClr val="tx1"/>
                          </a:solidFill>
                        </a:rPr>
                        <a:t>確認結果</a:t>
                      </a:r>
                      <a:endParaRPr kumimoji="1" lang="en-US" altLang="ja-JP" sz="1050" b="0" dirty="0" smtClean="0">
                        <a:solidFill>
                          <a:schemeClr val="tx1"/>
                        </a:solidFill>
                        <a:latin typeface="HGP創英角ｺﾞｼｯｸUB" pitchFamily="50" charset="-128"/>
                        <a:ea typeface="HGP創英角ｺﾞｼｯｸUB" pitchFamily="50" charset="-128"/>
                      </a:endParaRPr>
                    </a:p>
                  </a:txBody>
                  <a:tcPr marL="84406" marR="84406">
                    <a:solidFill>
                      <a:schemeClr val="bg1">
                        <a:lumMod val="75000"/>
                      </a:schemeClr>
                    </a:solidFill>
                  </a:tcPr>
                </a:tc>
              </a:tr>
              <a:tr h="749234">
                <a:tc>
                  <a:txBody>
                    <a:bodyPr/>
                    <a:lstStyle/>
                    <a:p>
                      <a:pPr algn="ctr"/>
                      <a:r>
                        <a:rPr kumimoji="1" lang="ja-JP" altLang="en-US" sz="1050" dirty="0" smtClean="0">
                          <a:solidFill>
                            <a:schemeClr val="tx1"/>
                          </a:solidFill>
                        </a:rPr>
                        <a:t>図表</a:t>
                      </a:r>
                      <a:r>
                        <a:rPr kumimoji="1" lang="en-US" altLang="ja-JP" sz="1050" dirty="0" smtClean="0">
                          <a:solidFill>
                            <a:schemeClr val="tx1"/>
                          </a:solidFill>
                        </a:rPr>
                        <a:t>1-1-6-1</a:t>
                      </a:r>
                      <a:endParaRPr kumimoji="1" lang="ja-JP" altLang="en-US" sz="1050" dirty="0" smtClean="0">
                        <a:solidFill>
                          <a:schemeClr val="tx1"/>
                        </a:solidFill>
                      </a:endParaRPr>
                    </a:p>
                  </a:txBody>
                  <a:tcPr marL="84406" marR="84406"/>
                </a:tc>
                <a:tc>
                  <a:txBody>
                    <a:bodyPr/>
                    <a:lstStyle/>
                    <a:p>
                      <a:pPr algn="l"/>
                      <a:r>
                        <a:rPr kumimoji="1" lang="en-US" altLang="ja-JP" sz="1050" dirty="0" smtClean="0">
                          <a:solidFill>
                            <a:schemeClr val="tx1"/>
                          </a:solidFill>
                        </a:rPr>
                        <a:t>ICT</a:t>
                      </a:r>
                      <a:r>
                        <a:rPr kumimoji="1" lang="ja-JP" altLang="en-US" sz="1050" dirty="0" smtClean="0">
                          <a:solidFill>
                            <a:schemeClr val="tx1"/>
                          </a:solidFill>
                        </a:rPr>
                        <a:t>が成長に貢献する道筋</a:t>
                      </a:r>
                      <a:endParaRPr kumimoji="1" lang="ja-JP" altLang="en-US" sz="1050" dirty="0">
                        <a:solidFill>
                          <a:schemeClr val="tx1"/>
                        </a:solidFill>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rPr>
                        <a:t>A</a:t>
                      </a:r>
                      <a:r>
                        <a:rPr kumimoji="1" lang="ja-JP" altLang="en-US" sz="1050" dirty="0" smtClean="0">
                          <a:solidFill>
                            <a:schemeClr val="tx1"/>
                          </a:solidFill>
                        </a:rPr>
                        <a:t>氏（</a:t>
                      </a:r>
                      <a:r>
                        <a:rPr kumimoji="1" lang="en-US" altLang="ja-JP" sz="1050" dirty="0" smtClean="0">
                          <a:solidFill>
                            <a:schemeClr val="tx1"/>
                          </a:solidFill>
                        </a:rPr>
                        <a:t>2006, 2008</a:t>
                      </a:r>
                      <a:r>
                        <a:rPr kumimoji="1" lang="ja-JP" altLang="en-US" sz="1050" dirty="0" smtClean="0">
                          <a:solidFill>
                            <a:schemeClr val="tx1"/>
                          </a:solidFill>
                        </a:rPr>
                        <a:t>）等により作成</a:t>
                      </a:r>
                    </a:p>
                  </a:txBody>
                  <a:tcPr marL="84406" marR="84406"/>
                </a:tc>
                <a:tc>
                  <a:txBody>
                    <a:bodyPr/>
                    <a:lstStyle/>
                    <a:p>
                      <a:pPr algn="l"/>
                      <a:r>
                        <a:rPr kumimoji="1" lang="en-US" altLang="ja-JP" sz="1050" dirty="0" smtClean="0">
                          <a:solidFill>
                            <a:schemeClr val="tx1"/>
                          </a:solidFill>
                        </a:rPr>
                        <a:t>http://www.soumu.go.jp/johotsusintokei/whitepaper/ja/h24/html/nc111300.html</a:t>
                      </a:r>
                      <a:endParaRPr kumimoji="1" lang="ja-JP" altLang="en-US" sz="1050" dirty="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en-US" altLang="ja-JP" sz="1050" dirty="0" smtClean="0">
                        <a:solidFill>
                          <a:schemeClr val="tx1"/>
                        </a:solidFill>
                      </a:endParaRPr>
                    </a:p>
                  </a:txBody>
                  <a:tcPr marL="84406" marR="84406"/>
                </a:tc>
                <a:tc>
                  <a:txBody>
                    <a:bodyPr/>
                    <a:lstStyle/>
                    <a:p>
                      <a:pPr algn="ctr"/>
                      <a:r>
                        <a:rPr kumimoji="1" lang="en-US" altLang="ja-JP" sz="1050" dirty="0" smtClean="0">
                          <a:solidFill>
                            <a:schemeClr val="tx1"/>
                          </a:solidFill>
                        </a:rPr>
                        <a:t>C</a:t>
                      </a:r>
                      <a:r>
                        <a:rPr kumimoji="1" lang="ja-JP" altLang="en-US" sz="1050" dirty="0" smtClean="0">
                          <a:solidFill>
                            <a:schemeClr val="tx1"/>
                          </a:solidFill>
                        </a:rPr>
                        <a:t>または</a:t>
                      </a:r>
                      <a:r>
                        <a:rPr kumimoji="1" lang="en-US" altLang="ja-JP" sz="1050" dirty="0" smtClean="0">
                          <a:solidFill>
                            <a:schemeClr val="tx1"/>
                          </a:solidFill>
                        </a:rPr>
                        <a:t>D</a:t>
                      </a:r>
                    </a:p>
                  </a:txBody>
                  <a:tcPr marL="84406" marR="84406"/>
                </a:tc>
                <a:tc>
                  <a:txBody>
                    <a:bodyPr/>
                    <a:lstStyle/>
                    <a:p>
                      <a:pPr algn="ctr"/>
                      <a:r>
                        <a:rPr kumimoji="1" lang="en-US" altLang="ja-JP" sz="1050" dirty="0" smtClean="0">
                          <a:solidFill>
                            <a:schemeClr val="tx1"/>
                          </a:solidFill>
                        </a:rPr>
                        <a:t>A</a:t>
                      </a:r>
                      <a:r>
                        <a:rPr kumimoji="1" lang="ja-JP" altLang="en-US" sz="1050" dirty="0" smtClean="0">
                          <a:solidFill>
                            <a:schemeClr val="tx1"/>
                          </a:solidFill>
                        </a:rPr>
                        <a:t>氏</a:t>
                      </a:r>
                      <a:endParaRPr kumimoji="1" lang="en-US" altLang="ja-JP" sz="1050" dirty="0" smtClean="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en-US" altLang="ja-JP" sz="1050" dirty="0" smtClean="0">
                        <a:solidFill>
                          <a:schemeClr val="tx1"/>
                        </a:solidFill>
                      </a:endParaRPr>
                    </a:p>
                  </a:txBody>
                  <a:tcPr marL="84406" marR="84406"/>
                </a:tc>
              </a:tr>
              <a:tr h="749234">
                <a:tc>
                  <a:txBody>
                    <a:bodyPr/>
                    <a:lstStyle/>
                    <a:p>
                      <a:pPr algn="ctr"/>
                      <a:r>
                        <a:rPr kumimoji="1" lang="ja-JP" altLang="en-US" sz="1050" dirty="0" smtClean="0">
                          <a:solidFill>
                            <a:schemeClr val="tx1"/>
                          </a:solidFill>
                        </a:rPr>
                        <a:t>第</a:t>
                      </a:r>
                      <a:r>
                        <a:rPr kumimoji="1" lang="en-US" altLang="ja-JP" sz="1050" dirty="0" smtClean="0">
                          <a:solidFill>
                            <a:schemeClr val="tx1"/>
                          </a:solidFill>
                        </a:rPr>
                        <a:t>1</a:t>
                      </a:r>
                      <a:r>
                        <a:rPr kumimoji="1" lang="ja-JP" altLang="en-US" sz="1050" dirty="0" smtClean="0">
                          <a:solidFill>
                            <a:schemeClr val="tx1"/>
                          </a:solidFill>
                        </a:rPr>
                        <a:t>部</a:t>
                      </a:r>
                      <a:r>
                        <a:rPr kumimoji="1" lang="en-US" altLang="ja-JP" sz="1050" dirty="0" smtClean="0">
                          <a:solidFill>
                            <a:schemeClr val="tx1"/>
                          </a:solidFill>
                        </a:rPr>
                        <a:t>1</a:t>
                      </a:r>
                      <a:r>
                        <a:rPr kumimoji="1" lang="ja-JP" altLang="en-US" sz="1050" dirty="0" smtClean="0">
                          <a:solidFill>
                            <a:schemeClr val="tx1"/>
                          </a:solidFill>
                        </a:rPr>
                        <a:t>節</a:t>
                      </a:r>
                      <a:r>
                        <a:rPr kumimoji="1" lang="en-US" altLang="ja-JP" sz="1050" dirty="0" smtClean="0">
                          <a:solidFill>
                            <a:schemeClr val="tx1"/>
                          </a:solidFill>
                        </a:rPr>
                        <a:t>3</a:t>
                      </a:r>
                    </a:p>
                    <a:p>
                      <a:pPr algn="ctr"/>
                      <a:r>
                        <a:rPr kumimoji="1" lang="ja-JP" altLang="en-US" sz="1050" dirty="0" smtClean="0">
                          <a:solidFill>
                            <a:schemeClr val="tx1"/>
                          </a:solidFill>
                        </a:rPr>
                        <a:t>（文中）</a:t>
                      </a:r>
                    </a:p>
                  </a:txBody>
                  <a:tcPr marL="84406" marR="84406"/>
                </a:tc>
                <a:tc>
                  <a:txBody>
                    <a:bodyPr/>
                    <a:lstStyle/>
                    <a:p>
                      <a:pPr algn="ctr"/>
                      <a:r>
                        <a:rPr kumimoji="1" lang="ja-JP" altLang="en-US" sz="1050" dirty="0" smtClean="0">
                          <a:solidFill>
                            <a:schemeClr val="tx1"/>
                          </a:solidFill>
                        </a:rPr>
                        <a:t>－</a:t>
                      </a:r>
                      <a:endParaRPr kumimoji="1" lang="ja-JP" altLang="en-US" sz="1050" dirty="0">
                        <a:solidFill>
                          <a:schemeClr val="tx1"/>
                        </a:solidFill>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rPr>
                        <a:t>G8</a:t>
                      </a:r>
                      <a:r>
                        <a:rPr kumimoji="1" lang="ja-JP" altLang="en-US" sz="1050" dirty="0" smtClean="0">
                          <a:solidFill>
                            <a:schemeClr val="tx1"/>
                          </a:solidFill>
                        </a:rPr>
                        <a:t>ドーヴィル・サミット首脳宣言「自由及び民主主義のための新たなコミットメント」</a:t>
                      </a:r>
                    </a:p>
                  </a:txBody>
                  <a:tcPr marL="84406" marR="84406"/>
                </a:tc>
                <a:tc>
                  <a:txBody>
                    <a:bodyPr/>
                    <a:lstStyle/>
                    <a:p>
                      <a:pPr algn="l"/>
                      <a:r>
                        <a:rPr kumimoji="1" lang="en-US" altLang="ja-JP" sz="1050" dirty="0" smtClean="0">
                          <a:solidFill>
                            <a:schemeClr val="tx1"/>
                          </a:solidFill>
                        </a:rPr>
                        <a:t>http://www.soumu.go.jp/johotsusintokei/whitepaper/ja/h24/html/nc111300.html</a:t>
                      </a:r>
                      <a:endParaRPr kumimoji="1" lang="ja-JP" altLang="en-US" sz="1050" dirty="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en-US" altLang="ja-JP" sz="1050" dirty="0" smtClean="0">
                        <a:solidFill>
                          <a:schemeClr val="tx1"/>
                        </a:solidFill>
                      </a:endParaRPr>
                    </a:p>
                  </a:txBody>
                  <a:tcPr marL="84406" marR="84406"/>
                </a:tc>
                <a:tc>
                  <a:txBody>
                    <a:bodyPr/>
                    <a:lstStyle/>
                    <a:p>
                      <a:pPr algn="ctr"/>
                      <a:r>
                        <a:rPr kumimoji="1" lang="en-US" altLang="ja-JP" sz="1050" dirty="0" smtClean="0">
                          <a:solidFill>
                            <a:schemeClr val="tx1"/>
                          </a:solidFill>
                        </a:rPr>
                        <a:t>C</a:t>
                      </a:r>
                      <a:r>
                        <a:rPr kumimoji="1" lang="ja-JP" altLang="en-US" sz="1050" dirty="0" smtClean="0">
                          <a:solidFill>
                            <a:schemeClr val="tx1"/>
                          </a:solidFill>
                        </a:rPr>
                        <a:t>または</a:t>
                      </a:r>
                      <a:r>
                        <a:rPr kumimoji="1" lang="en-US" altLang="ja-JP" sz="1050" dirty="0" smtClean="0">
                          <a:solidFill>
                            <a:schemeClr val="tx1"/>
                          </a:solidFill>
                        </a:rPr>
                        <a:t>D</a:t>
                      </a:r>
                    </a:p>
                  </a:txBody>
                  <a:tcPr marL="84406" marR="84406"/>
                </a:tc>
                <a:tc>
                  <a:txBody>
                    <a:bodyPr/>
                    <a:lstStyle/>
                    <a:p>
                      <a:pPr algn="ctr"/>
                      <a:r>
                        <a:rPr kumimoji="1" lang="en-US" altLang="ja-JP" sz="1050" dirty="0" smtClean="0">
                          <a:solidFill>
                            <a:schemeClr val="tx1"/>
                          </a:solidFill>
                        </a:rPr>
                        <a:t>G8</a:t>
                      </a:r>
                      <a:r>
                        <a:rPr kumimoji="1" lang="ja-JP" altLang="en-US" sz="1050" dirty="0" smtClean="0">
                          <a:solidFill>
                            <a:schemeClr val="tx1"/>
                          </a:solidFill>
                        </a:rPr>
                        <a:t>ドーヴィル・サミット事務局</a:t>
                      </a:r>
                      <a:endParaRPr kumimoji="1" lang="ja-JP" altLang="en-US" sz="1050" dirty="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ja-JP" altLang="en-US" sz="1050" dirty="0">
                        <a:solidFill>
                          <a:schemeClr val="tx1"/>
                        </a:solidFill>
                      </a:endParaRPr>
                    </a:p>
                  </a:txBody>
                  <a:tcPr marL="84406" marR="84406"/>
                </a:tc>
              </a:tr>
              <a:tr h="749234">
                <a:tc>
                  <a:txBody>
                    <a:bodyPr/>
                    <a:lstStyle/>
                    <a:p>
                      <a:pPr algn="ctr"/>
                      <a:r>
                        <a:rPr kumimoji="1" lang="ja-JP" altLang="en-US" sz="1050" dirty="0" smtClean="0">
                          <a:solidFill>
                            <a:schemeClr val="tx1"/>
                          </a:solidFill>
                        </a:rPr>
                        <a:t>図表</a:t>
                      </a:r>
                      <a:r>
                        <a:rPr kumimoji="1" lang="en-US" altLang="ja-JP" sz="1050" dirty="0" smtClean="0">
                          <a:solidFill>
                            <a:schemeClr val="tx1"/>
                          </a:solidFill>
                        </a:rPr>
                        <a:t>1-2-5-1</a:t>
                      </a:r>
                      <a:endParaRPr kumimoji="1" lang="ja-JP" altLang="en-US" sz="1050" dirty="0">
                        <a:solidFill>
                          <a:schemeClr val="tx1"/>
                        </a:solidFill>
                      </a:endParaRPr>
                    </a:p>
                  </a:txBody>
                  <a:tcPr marL="84406" marR="84406"/>
                </a:tc>
                <a:tc>
                  <a:txBody>
                    <a:bodyPr/>
                    <a:lstStyle/>
                    <a:p>
                      <a:pPr algn="l"/>
                      <a:r>
                        <a:rPr kumimoji="1" lang="ja-JP" altLang="en-US" sz="1050" dirty="0" smtClean="0">
                          <a:solidFill>
                            <a:schemeClr val="tx1"/>
                          </a:solidFill>
                        </a:rPr>
                        <a:t>諸外国における</a:t>
                      </a:r>
                      <a:r>
                        <a:rPr kumimoji="1" lang="en-US" altLang="ja-JP" sz="1050" dirty="0" smtClean="0">
                          <a:solidFill>
                            <a:schemeClr val="tx1"/>
                          </a:solidFill>
                        </a:rPr>
                        <a:t>ICT</a:t>
                      </a:r>
                      <a:r>
                        <a:rPr kumimoji="1" lang="ja-JP" altLang="en-US" sz="1050" dirty="0" smtClean="0">
                          <a:solidFill>
                            <a:schemeClr val="tx1"/>
                          </a:solidFill>
                        </a:rPr>
                        <a:t>戦略の例</a:t>
                      </a:r>
                      <a:endParaRPr kumimoji="1" lang="en-US" altLang="ja-JP" sz="1050" dirty="0" smtClean="0">
                        <a:solidFill>
                          <a:schemeClr val="tx1"/>
                        </a:solidFill>
                      </a:endParaRPr>
                    </a:p>
                  </a:txBody>
                  <a:tcPr marL="84406" marR="84406"/>
                </a:tc>
                <a:tc>
                  <a:txBody>
                    <a:bodyPr/>
                    <a:lstStyle/>
                    <a:p>
                      <a:pPr algn="l"/>
                      <a:r>
                        <a:rPr kumimoji="1" lang="ja-JP" altLang="en-US" sz="1050" dirty="0" smtClean="0">
                          <a:solidFill>
                            <a:schemeClr val="tx1"/>
                          </a:solidFill>
                        </a:rPr>
                        <a:t>総務省</a:t>
                      </a:r>
                      <a:endParaRPr kumimoji="1" lang="ja-JP" altLang="en-US" sz="1050" dirty="0">
                        <a:solidFill>
                          <a:schemeClr val="tx1"/>
                        </a:solidFill>
                      </a:endParaRPr>
                    </a:p>
                  </a:txBody>
                  <a:tcPr marL="84406" marR="84406"/>
                </a:tc>
                <a:tc>
                  <a:txBody>
                    <a:bodyPr/>
                    <a:lstStyle/>
                    <a:p>
                      <a:pPr algn="l"/>
                      <a:r>
                        <a:rPr kumimoji="1" lang="en-US" altLang="ja-JP" sz="1050" dirty="0" smtClean="0">
                          <a:solidFill>
                            <a:schemeClr val="tx1"/>
                          </a:solidFill>
                        </a:rPr>
                        <a:t>http://www.soumu.go.jp/johotsusintokei/whitepaper/ja/h24/html/nc112520.html</a:t>
                      </a:r>
                      <a:endParaRPr kumimoji="1" lang="ja-JP" altLang="en-US" sz="1050" dirty="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ja-JP" altLang="en-US" sz="1050" dirty="0">
                        <a:solidFill>
                          <a:schemeClr val="tx1"/>
                        </a:solidFill>
                      </a:endParaRPr>
                    </a:p>
                  </a:txBody>
                  <a:tcPr marL="84406" marR="84406"/>
                </a:tc>
                <a:tc>
                  <a:txBody>
                    <a:bodyPr/>
                    <a:lstStyle/>
                    <a:p>
                      <a:pPr algn="ctr"/>
                      <a:r>
                        <a:rPr kumimoji="1" lang="en-US" altLang="ja-JP" sz="1050" dirty="0" smtClean="0">
                          <a:solidFill>
                            <a:schemeClr val="tx1"/>
                          </a:solidFill>
                        </a:rPr>
                        <a:t>A</a:t>
                      </a:r>
                      <a:endParaRPr kumimoji="1" lang="ja-JP" altLang="en-US" sz="1050" dirty="0">
                        <a:solidFill>
                          <a:schemeClr val="tx1"/>
                        </a:solidFill>
                      </a:endParaRPr>
                    </a:p>
                  </a:txBody>
                  <a:tcPr marL="84406" marR="84406"/>
                </a:tc>
                <a:tc>
                  <a:txBody>
                    <a:bodyPr/>
                    <a:lstStyle/>
                    <a:p>
                      <a:pPr algn="ctr"/>
                      <a:r>
                        <a:rPr kumimoji="1" lang="en-US" altLang="ja-JP" sz="1050" dirty="0" smtClean="0">
                          <a:solidFill>
                            <a:schemeClr val="tx1"/>
                          </a:solidFill>
                        </a:rPr>
                        <a:t>B</a:t>
                      </a:r>
                      <a:r>
                        <a:rPr kumimoji="1" lang="ja-JP" altLang="en-US" sz="1050" dirty="0" smtClean="0">
                          <a:solidFill>
                            <a:schemeClr val="tx1"/>
                          </a:solidFill>
                        </a:rPr>
                        <a:t>氏</a:t>
                      </a:r>
                      <a:endParaRPr kumimoji="1" lang="ja-JP" altLang="en-US" sz="1050" dirty="0">
                        <a:solidFill>
                          <a:schemeClr val="tx1"/>
                        </a:solidFill>
                      </a:endParaRPr>
                    </a:p>
                  </a:txBody>
                  <a:tcPr marL="84406" marR="84406"/>
                </a:tc>
                <a:tc>
                  <a:txBody>
                    <a:bodyPr/>
                    <a:lstStyle/>
                    <a:p>
                      <a:pPr algn="ctr"/>
                      <a:r>
                        <a:rPr kumimoji="1" lang="ja-JP" altLang="en-US" sz="1050" dirty="0" smtClean="0">
                          <a:solidFill>
                            <a:schemeClr val="tx1"/>
                          </a:solidFill>
                        </a:rPr>
                        <a:t>○</a:t>
                      </a:r>
                      <a:endParaRPr kumimoji="1" lang="ja-JP" altLang="en-US" sz="1050" dirty="0">
                        <a:solidFill>
                          <a:schemeClr val="tx1"/>
                        </a:solidFill>
                      </a:endParaRPr>
                    </a:p>
                  </a:txBody>
                  <a:tcPr marL="84406" marR="84406"/>
                </a:tc>
              </a:tr>
              <a:tr h="749234">
                <a:tc>
                  <a:txBody>
                    <a:bodyPr/>
                    <a:lstStyle/>
                    <a:p>
                      <a:pPr algn="ctr"/>
                      <a:endParaRPr kumimoji="1" lang="ja-JP" altLang="en-US" sz="1050" dirty="0">
                        <a:solidFill>
                          <a:schemeClr val="tx1"/>
                        </a:solidFill>
                      </a:endParaRPr>
                    </a:p>
                  </a:txBody>
                  <a:tcPr marL="84406" marR="84406"/>
                </a:tc>
                <a:tc>
                  <a:txBody>
                    <a:bodyPr/>
                    <a:lstStyle/>
                    <a:p>
                      <a:pPr algn="l"/>
                      <a:endParaRPr kumimoji="1" lang="en-US" altLang="ja-JP" sz="1050" dirty="0" smtClean="0">
                        <a:solidFill>
                          <a:schemeClr val="tx1"/>
                        </a:solidFill>
                        <a:latin typeface="+mn-lt"/>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ctr"/>
                      <a:endParaRPr kumimoji="1" lang="ja-JP" altLang="en-US" sz="1050" dirty="0">
                        <a:solidFill>
                          <a:schemeClr val="tx1"/>
                        </a:solidFill>
                      </a:endParaRPr>
                    </a:p>
                  </a:txBody>
                  <a:tcPr marL="84406" marR="84406"/>
                </a:tc>
                <a:tc>
                  <a:txBody>
                    <a:bodyPr/>
                    <a:lstStyle/>
                    <a:p>
                      <a:pPr algn="ctr"/>
                      <a:endParaRPr kumimoji="1" lang="ja-JP" altLang="en-US" sz="1050" dirty="0">
                        <a:solidFill>
                          <a:schemeClr val="tx1"/>
                        </a:solidFill>
                      </a:endParaRPr>
                    </a:p>
                  </a:txBody>
                  <a:tcPr marL="84406" marR="84406"/>
                </a:tc>
                <a:tc>
                  <a:txBody>
                    <a:bodyPr/>
                    <a:lstStyle/>
                    <a:p>
                      <a:pPr algn="ctr"/>
                      <a:endParaRPr kumimoji="1" lang="ja-JP" altLang="en-US" sz="1050" dirty="0">
                        <a:solidFill>
                          <a:schemeClr val="tx1"/>
                        </a:solidFill>
                      </a:endParaRPr>
                    </a:p>
                  </a:txBody>
                  <a:tcPr marL="84406" marR="84406"/>
                </a:tc>
                <a:tc>
                  <a:txBody>
                    <a:bodyPr/>
                    <a:lstStyle/>
                    <a:p>
                      <a:pPr algn="ctr"/>
                      <a:endParaRPr kumimoji="1" lang="ja-JP" altLang="en-US" sz="1050" dirty="0">
                        <a:solidFill>
                          <a:schemeClr val="tx1"/>
                        </a:solidFill>
                      </a:endParaRPr>
                    </a:p>
                  </a:txBody>
                  <a:tcPr marL="84406" marR="84406"/>
                </a:tc>
              </a:tr>
              <a:tr h="551212">
                <a:tc>
                  <a:txBody>
                    <a:bodyPr/>
                    <a:lstStyle/>
                    <a:p>
                      <a:pPr algn="ctr"/>
                      <a:endParaRPr kumimoji="1" lang="ja-JP" altLang="en-US" sz="1050" dirty="0">
                        <a:solidFill>
                          <a:schemeClr val="tx1"/>
                        </a:solidFill>
                      </a:endParaRPr>
                    </a:p>
                  </a:txBody>
                  <a:tcPr marL="84406" marR="84406"/>
                </a:tc>
                <a:tc>
                  <a:txBody>
                    <a:bodyPr/>
                    <a:lstStyle/>
                    <a:p>
                      <a:pPr algn="l"/>
                      <a:endParaRPr kumimoji="1" lang="en-US" altLang="ja-JP" sz="1050" dirty="0" smtClean="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l"/>
                      <a:endParaRPr kumimoji="1" lang="ja-JP" altLang="en-US" sz="1050" dirty="0">
                        <a:solidFill>
                          <a:schemeClr val="tx1"/>
                        </a:solidFill>
                      </a:endParaRPr>
                    </a:p>
                  </a:txBody>
                  <a:tcPr marL="84406" marR="84406"/>
                </a:tc>
                <a:tc>
                  <a:txBody>
                    <a:bodyPr/>
                    <a:lstStyle/>
                    <a:p>
                      <a:pPr algn="ctr"/>
                      <a:endParaRPr kumimoji="1" lang="ja-JP" altLang="en-US" sz="1050" dirty="0">
                        <a:solidFill>
                          <a:schemeClr val="tx1"/>
                        </a:solidFill>
                      </a:endParaRPr>
                    </a:p>
                  </a:txBody>
                  <a:tcPr marL="84406" marR="84406"/>
                </a:tc>
              </a:tr>
            </a:tbl>
          </a:graphicData>
        </a:graphic>
      </p:graphicFrame>
      <p:sp>
        <p:nvSpPr>
          <p:cNvPr id="51269" name="テキスト ボックス 7"/>
          <p:cNvSpPr txBox="1">
            <a:spLocks noChangeArrowheads="1"/>
          </p:cNvSpPr>
          <p:nvPr/>
        </p:nvSpPr>
        <p:spPr bwMode="auto">
          <a:xfrm>
            <a:off x="239713" y="1652588"/>
            <a:ext cx="2522537" cy="276225"/>
          </a:xfrm>
          <a:prstGeom prst="rect">
            <a:avLst/>
          </a:prstGeom>
          <a:noFill/>
          <a:ln w="9525">
            <a:noFill/>
            <a:miter lim="800000"/>
            <a:headEnd/>
            <a:tailEnd/>
          </a:ln>
        </p:spPr>
        <p:txBody>
          <a:bodyPr wrap="none">
            <a:spAutoFit/>
          </a:bodyPr>
          <a:lstStyle/>
          <a:p>
            <a:r>
              <a:rPr lang="ja-JP" altLang="en-US" sz="1200">
                <a:latin typeface="HGP創英角ｺﾞｼｯｸUB" pitchFamily="50" charset="-128"/>
                <a:ea typeface="HGP創英角ｺﾞｼｯｸUB" pitchFamily="50" charset="-128"/>
              </a:rPr>
              <a:t>表　作業シート及び作業イメージ（例）</a:t>
            </a:r>
          </a:p>
        </p:txBody>
      </p:sp>
      <p:sp>
        <p:nvSpPr>
          <p:cNvPr id="14" name="正方形/長方形 13"/>
          <p:cNvSpPr/>
          <p:nvPr/>
        </p:nvSpPr>
        <p:spPr>
          <a:xfrm>
            <a:off x="7185025" y="1989138"/>
            <a:ext cx="1673225" cy="3028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E9E6F04-EF91-4CC7-B470-46EF900FF1FA}" type="slidenum">
              <a:rPr lang="ja-JP" altLang="en-US" smtClean="0">
                <a:solidFill>
                  <a:schemeClr val="tx1"/>
                </a:solidFill>
              </a:rPr>
              <a:pPr>
                <a:defRPr/>
              </a:pPr>
              <a:t>35</a:t>
            </a:fld>
            <a:endParaRPr lang="ja-JP" altLang="en-US" dirty="0">
              <a:solidFill>
                <a:schemeClr val="tx1"/>
              </a:solidFill>
            </a:endParaRPr>
          </a:p>
        </p:txBody>
      </p:sp>
      <p:sp>
        <p:nvSpPr>
          <p:cNvPr id="52226" name="タイトル 1"/>
          <p:cNvSpPr>
            <a:spLocks noGrp="1"/>
          </p:cNvSpPr>
          <p:nvPr>
            <p:ph type="title"/>
          </p:nvPr>
        </p:nvSpPr>
        <p:spPr>
          <a:xfrm>
            <a:off x="404813" y="165100"/>
            <a:ext cx="8229600" cy="792163"/>
          </a:xfrm>
        </p:spPr>
        <p:txBody>
          <a:bodyPr/>
          <a:lstStyle/>
          <a:p>
            <a:pPr eaLnBrk="1" hangingPunct="1"/>
            <a:r>
              <a:rPr lang="ja-JP" altLang="en-US" sz="2400" smtClean="0"/>
              <a:t>参考１．情報通信白書作業結果（平成</a:t>
            </a:r>
            <a:r>
              <a:rPr lang="en-US" altLang="ja-JP" sz="2400" smtClean="0"/>
              <a:t>24</a:t>
            </a:r>
            <a:r>
              <a:rPr lang="ja-JP" altLang="en-US" sz="2400" smtClean="0"/>
              <a:t>年版）</a:t>
            </a:r>
          </a:p>
        </p:txBody>
      </p:sp>
      <p:sp>
        <p:nvSpPr>
          <p:cNvPr id="13" name="コンテンツ プレースホルダー 1"/>
          <p:cNvSpPr>
            <a:spLocks noGrp="1"/>
          </p:cNvSpPr>
          <p:nvPr>
            <p:ph sz="quarter" idx="1"/>
          </p:nvPr>
        </p:nvSpPr>
        <p:spPr>
          <a:xfrm>
            <a:off x="436563" y="973138"/>
            <a:ext cx="4400550" cy="5586412"/>
          </a:xfrm>
        </p:spPr>
        <p:txBody>
          <a:bodyPr/>
          <a:lstStyle/>
          <a:p>
            <a:pPr>
              <a:lnSpc>
                <a:spcPts val="1400"/>
              </a:lnSpc>
              <a:spcBef>
                <a:spcPts val="300"/>
              </a:spcBef>
              <a:defRPr/>
            </a:pPr>
            <a:r>
              <a:rPr lang="ja-JP" altLang="en-US" sz="1400" dirty="0"/>
              <a:t>フルバージョンでのチェック結果は右の通りである。</a:t>
            </a:r>
          </a:p>
          <a:p>
            <a:pPr lvl="1">
              <a:lnSpc>
                <a:spcPts val="1400"/>
              </a:lnSpc>
              <a:spcBef>
                <a:spcPts val="300"/>
              </a:spcBef>
              <a:defRPr/>
            </a:pPr>
            <a:r>
              <a:rPr lang="ja-JP" altLang="en-US" sz="1400" dirty="0"/>
              <a:t>全体で</a:t>
            </a:r>
            <a:r>
              <a:rPr lang="en-US" altLang="ja-JP" sz="1400" dirty="0"/>
              <a:t>665</a:t>
            </a:r>
            <a:r>
              <a:rPr lang="ja-JP" altLang="en-US" sz="1400" dirty="0" smtClean="0"/>
              <a:t>件の</a:t>
            </a:r>
            <a:r>
              <a:rPr lang="en-US" altLang="ja-JP" sz="1400" dirty="0" smtClean="0"/>
              <a:t>CC-BY</a:t>
            </a:r>
            <a:r>
              <a:rPr lang="ja-JP" altLang="en-US" sz="1400" dirty="0" smtClean="0"/>
              <a:t>適用不可候補が</a:t>
            </a:r>
            <a:r>
              <a:rPr lang="ja-JP" altLang="en-US" sz="1400" dirty="0"/>
              <a:t>ある。</a:t>
            </a:r>
          </a:p>
          <a:p>
            <a:pPr lvl="1">
              <a:lnSpc>
                <a:spcPts val="1400"/>
              </a:lnSpc>
              <a:spcBef>
                <a:spcPts val="300"/>
              </a:spcBef>
              <a:defRPr/>
            </a:pPr>
            <a:r>
              <a:rPr lang="ja-JP" altLang="en-US" sz="1400" dirty="0"/>
              <a:t>内訳としては、文章 </a:t>
            </a:r>
            <a:r>
              <a:rPr lang="en-US" altLang="ja-JP" sz="1400" dirty="0"/>
              <a:t>33</a:t>
            </a:r>
            <a:r>
              <a:rPr lang="ja-JP" altLang="en-US" sz="1400" dirty="0"/>
              <a:t>件、図 </a:t>
            </a:r>
            <a:r>
              <a:rPr lang="en-US" altLang="ja-JP" sz="1400" dirty="0"/>
              <a:t>147</a:t>
            </a:r>
            <a:r>
              <a:rPr lang="ja-JP" altLang="en-US" sz="1400" dirty="0"/>
              <a:t>件、写真</a:t>
            </a:r>
            <a:r>
              <a:rPr lang="en-US" altLang="ja-JP" sz="1400" dirty="0"/>
              <a:t>4</a:t>
            </a:r>
            <a:r>
              <a:rPr lang="ja-JP" altLang="en-US" sz="1400" dirty="0"/>
              <a:t>件、グラフ・表 </a:t>
            </a:r>
            <a:r>
              <a:rPr lang="en-US" altLang="ja-JP" sz="1400" dirty="0"/>
              <a:t>481</a:t>
            </a:r>
            <a:r>
              <a:rPr lang="ja-JP" altLang="en-US" sz="1400" dirty="0"/>
              <a:t>件。</a:t>
            </a:r>
          </a:p>
          <a:p>
            <a:pPr lvl="1">
              <a:lnSpc>
                <a:spcPts val="1400"/>
              </a:lnSpc>
              <a:spcBef>
                <a:spcPts val="300"/>
              </a:spcBef>
              <a:defRPr/>
            </a:pPr>
            <a:r>
              <a:rPr lang="ja-JP" altLang="en-US" sz="1400" dirty="0"/>
              <a:t>総務省内で確認可能なものが </a:t>
            </a:r>
            <a:r>
              <a:rPr lang="en-US" altLang="ja-JP" sz="1400" dirty="0"/>
              <a:t>574</a:t>
            </a:r>
            <a:r>
              <a:rPr lang="ja-JP" altLang="en-US" sz="1400" dirty="0" smtClean="0"/>
              <a:t>件、</a:t>
            </a:r>
            <a:r>
              <a:rPr lang="ja-JP" altLang="en-US" sz="1400" dirty="0"/>
              <a:t>第三者への確認を要するものが </a:t>
            </a:r>
            <a:r>
              <a:rPr lang="en-US" altLang="ja-JP" sz="1400" dirty="0"/>
              <a:t>91</a:t>
            </a:r>
            <a:r>
              <a:rPr lang="ja-JP" altLang="en-US" sz="1400" dirty="0"/>
              <a:t>件。</a:t>
            </a:r>
          </a:p>
          <a:p>
            <a:pPr>
              <a:lnSpc>
                <a:spcPts val="1400"/>
              </a:lnSpc>
              <a:spcBef>
                <a:spcPts val="300"/>
              </a:spcBef>
              <a:defRPr/>
            </a:pPr>
            <a:endParaRPr lang="ja-JP" altLang="en-US" sz="1400" dirty="0"/>
          </a:p>
          <a:p>
            <a:pPr>
              <a:lnSpc>
                <a:spcPts val="1400"/>
              </a:lnSpc>
              <a:spcBef>
                <a:spcPts val="300"/>
              </a:spcBef>
              <a:defRPr/>
            </a:pPr>
            <a:r>
              <a:rPr lang="ja-JP" altLang="en-US" sz="1400" dirty="0"/>
              <a:t>簡略版でのチェック結果は右下の通りである。</a:t>
            </a:r>
          </a:p>
          <a:p>
            <a:pPr lvl="1">
              <a:lnSpc>
                <a:spcPts val="1400"/>
              </a:lnSpc>
              <a:spcBef>
                <a:spcPts val="300"/>
              </a:spcBef>
              <a:defRPr/>
            </a:pPr>
            <a:r>
              <a:rPr lang="ja-JP" altLang="en-US" sz="1400" dirty="0"/>
              <a:t>全体で</a:t>
            </a:r>
            <a:r>
              <a:rPr lang="en-US" altLang="ja-JP" sz="1400" dirty="0"/>
              <a:t>125</a:t>
            </a:r>
            <a:r>
              <a:rPr lang="ja-JP" altLang="en-US" sz="1400" dirty="0" smtClean="0"/>
              <a:t>件の</a:t>
            </a:r>
            <a:r>
              <a:rPr lang="en-US" altLang="ja-JP" sz="1400" dirty="0" smtClean="0"/>
              <a:t>CC-BY</a:t>
            </a:r>
            <a:r>
              <a:rPr lang="ja-JP" altLang="en-US" sz="1400" dirty="0" smtClean="0"/>
              <a:t>適用不可候補と</a:t>
            </a:r>
            <a:r>
              <a:rPr lang="ja-JP" altLang="en-US" sz="1400" dirty="0"/>
              <a:t>、</a:t>
            </a:r>
            <a:r>
              <a:rPr lang="en-US" altLang="ja-JP" sz="1400" dirty="0"/>
              <a:t>26</a:t>
            </a:r>
            <a:r>
              <a:rPr lang="ja-JP" altLang="en-US" sz="1400" dirty="0" smtClean="0"/>
              <a:t>件の</a:t>
            </a:r>
            <a:r>
              <a:rPr lang="en-US" altLang="ja-JP" sz="1400" dirty="0" smtClean="0"/>
              <a:t>CC-BY</a:t>
            </a:r>
            <a:r>
              <a:rPr lang="ja-JP" altLang="en-US" sz="1400" dirty="0" smtClean="0"/>
              <a:t>適用不可と</a:t>
            </a:r>
            <a:r>
              <a:rPr lang="ja-JP" altLang="en-US" sz="1400" dirty="0"/>
              <a:t>する事項がある。</a:t>
            </a:r>
          </a:p>
          <a:p>
            <a:pPr lvl="1">
              <a:lnSpc>
                <a:spcPts val="1400"/>
              </a:lnSpc>
              <a:spcBef>
                <a:spcPts val="300"/>
              </a:spcBef>
              <a:defRPr/>
            </a:pPr>
            <a:r>
              <a:rPr lang="ja-JP" altLang="en-US" sz="1400" dirty="0"/>
              <a:t>簡略版での作業表通り文章と表・グラフは二次利用可能として整理するが、これが</a:t>
            </a:r>
            <a:r>
              <a:rPr lang="en-US" altLang="ja-JP" sz="1400" dirty="0" smtClean="0"/>
              <a:t>514</a:t>
            </a:r>
            <a:r>
              <a:rPr lang="ja-JP" altLang="en-US" sz="1400" dirty="0" smtClean="0"/>
              <a:t>件</a:t>
            </a:r>
            <a:r>
              <a:rPr lang="ja-JP" altLang="en-US" sz="1400" dirty="0"/>
              <a:t>である。</a:t>
            </a:r>
          </a:p>
          <a:p>
            <a:pPr marL="274638" lvl="1" indent="0">
              <a:lnSpc>
                <a:spcPts val="1400"/>
              </a:lnSpc>
              <a:spcBef>
                <a:spcPts val="300"/>
              </a:spcBef>
              <a:buFont typeface="Wingdings 3" pitchFamily="18" charset="2"/>
              <a:buNone/>
              <a:defRPr/>
            </a:pPr>
            <a:endParaRPr lang="en-US" altLang="ja-JP" sz="1400" dirty="0" smtClean="0"/>
          </a:p>
          <a:p>
            <a:pPr marL="274638" lvl="1" indent="0">
              <a:lnSpc>
                <a:spcPts val="1400"/>
              </a:lnSpc>
              <a:spcBef>
                <a:spcPts val="300"/>
              </a:spcBef>
              <a:buFont typeface="Wingdings 3" pitchFamily="18" charset="2"/>
              <a:buNone/>
              <a:defRPr/>
            </a:pPr>
            <a:endParaRPr lang="ja-JP" altLang="en-US" sz="1400" dirty="0"/>
          </a:p>
          <a:p>
            <a:pPr>
              <a:lnSpc>
                <a:spcPts val="1400"/>
              </a:lnSpc>
              <a:spcBef>
                <a:spcPts val="300"/>
              </a:spcBef>
              <a:defRPr/>
            </a:pPr>
            <a:r>
              <a:rPr lang="ja-JP" altLang="en-US" sz="1400" dirty="0" smtClean="0"/>
              <a:t>簡略版</a:t>
            </a:r>
            <a:r>
              <a:rPr lang="ja-JP" altLang="en-US" sz="1400" dirty="0"/>
              <a:t>へ</a:t>
            </a:r>
            <a:r>
              <a:rPr lang="ja-JP" altLang="en-US" sz="1400" dirty="0" smtClean="0"/>
              <a:t>の移行で確認をしなくて良くなったものは以下の通りである。</a:t>
            </a:r>
            <a:endParaRPr lang="en-US" altLang="ja-JP" sz="1400" dirty="0" smtClean="0"/>
          </a:p>
          <a:p>
            <a:pPr lvl="1">
              <a:lnSpc>
                <a:spcPts val="1400"/>
              </a:lnSpc>
              <a:spcBef>
                <a:spcPts val="300"/>
              </a:spcBef>
              <a:defRPr/>
            </a:pPr>
            <a:r>
              <a:rPr lang="en-US" altLang="ja-JP" sz="1400" dirty="0" smtClean="0"/>
              <a:t>CC-BY</a:t>
            </a:r>
            <a:r>
              <a:rPr lang="ja-JP" altLang="en-US" sz="1400" dirty="0" smtClean="0"/>
              <a:t>適用不可候補　　（</a:t>
            </a:r>
            <a:r>
              <a:rPr lang="en-US" altLang="ja-JP" sz="1400" dirty="0" smtClean="0"/>
              <a:t>665</a:t>
            </a:r>
            <a:r>
              <a:rPr lang="ja-JP" altLang="en-US" sz="1400" dirty="0" smtClean="0"/>
              <a:t>→</a:t>
            </a:r>
            <a:r>
              <a:rPr lang="en-US" altLang="ja-JP" sz="1400" dirty="0" smtClean="0"/>
              <a:t>125</a:t>
            </a:r>
            <a:r>
              <a:rPr lang="ja-JP" altLang="en-US" sz="1400" dirty="0" smtClean="0"/>
              <a:t>）</a:t>
            </a:r>
            <a:endParaRPr lang="en-US" altLang="ja-JP" sz="1400" dirty="0" smtClean="0"/>
          </a:p>
          <a:p>
            <a:pPr lvl="2">
              <a:lnSpc>
                <a:spcPts val="1400"/>
              </a:lnSpc>
              <a:spcBef>
                <a:spcPts val="300"/>
              </a:spcBef>
              <a:defRPr/>
            </a:pPr>
            <a:r>
              <a:rPr lang="ja-JP" altLang="en-US" sz="1400" dirty="0" smtClean="0"/>
              <a:t>文章　</a:t>
            </a:r>
            <a:r>
              <a:rPr lang="en-US" altLang="ja-JP" sz="1400" dirty="0" smtClean="0"/>
              <a:t>33</a:t>
            </a:r>
            <a:r>
              <a:rPr lang="ja-JP" altLang="en-US" sz="1400" dirty="0" smtClean="0"/>
              <a:t>件が抽出対象外</a:t>
            </a:r>
            <a:endParaRPr lang="en-US" altLang="ja-JP" sz="1400" dirty="0" smtClean="0"/>
          </a:p>
          <a:p>
            <a:pPr lvl="2">
              <a:lnSpc>
                <a:spcPts val="1400"/>
              </a:lnSpc>
              <a:spcBef>
                <a:spcPts val="300"/>
              </a:spcBef>
              <a:defRPr/>
            </a:pPr>
            <a:r>
              <a:rPr lang="ja-JP" altLang="en-US" sz="1400" dirty="0" smtClean="0"/>
              <a:t>表・グラフ　</a:t>
            </a:r>
            <a:r>
              <a:rPr lang="en-US" altLang="ja-JP" sz="1400" dirty="0" smtClean="0"/>
              <a:t>481</a:t>
            </a:r>
            <a:r>
              <a:rPr lang="ja-JP" altLang="en-US" sz="1400" dirty="0" smtClean="0"/>
              <a:t>件が抽出対象外</a:t>
            </a:r>
            <a:endParaRPr lang="en-US" altLang="ja-JP" sz="1400" dirty="0" smtClean="0"/>
          </a:p>
          <a:p>
            <a:pPr lvl="2">
              <a:lnSpc>
                <a:spcPts val="1400"/>
              </a:lnSpc>
              <a:spcBef>
                <a:spcPts val="300"/>
              </a:spcBef>
              <a:defRPr/>
            </a:pPr>
            <a:r>
              <a:rPr lang="ja-JP" altLang="en-US" sz="1400" dirty="0" smtClean="0"/>
              <a:t>図  </a:t>
            </a:r>
            <a:r>
              <a:rPr lang="en-US" altLang="ja-JP" sz="1400" dirty="0" smtClean="0"/>
              <a:t>22</a:t>
            </a:r>
            <a:r>
              <a:rPr lang="ja-JP" altLang="en-US" sz="1400" dirty="0" smtClean="0"/>
              <a:t>件が</a:t>
            </a:r>
            <a:r>
              <a:rPr lang="en-US" altLang="ja-JP" sz="1400" dirty="0" smtClean="0"/>
              <a:t>CC-BY</a:t>
            </a:r>
            <a:r>
              <a:rPr lang="ja-JP" altLang="en-US" sz="1400" dirty="0" smtClean="0"/>
              <a:t>適用不可</a:t>
            </a:r>
            <a:endParaRPr lang="en-US" altLang="ja-JP" sz="1400" dirty="0" smtClean="0"/>
          </a:p>
          <a:p>
            <a:pPr lvl="2">
              <a:lnSpc>
                <a:spcPts val="1400"/>
              </a:lnSpc>
              <a:spcBef>
                <a:spcPts val="300"/>
              </a:spcBef>
              <a:defRPr/>
            </a:pPr>
            <a:r>
              <a:rPr lang="ja-JP" altLang="en-US" sz="1400" dirty="0" smtClean="0"/>
              <a:t>写真 </a:t>
            </a:r>
            <a:r>
              <a:rPr lang="en-US" altLang="ja-JP" sz="1400" dirty="0" smtClean="0"/>
              <a:t>4</a:t>
            </a:r>
            <a:r>
              <a:rPr lang="ja-JP" altLang="en-US" sz="1400" dirty="0" smtClean="0"/>
              <a:t>件が</a:t>
            </a:r>
            <a:r>
              <a:rPr lang="en-US" altLang="ja-JP" sz="1400" dirty="0" smtClean="0"/>
              <a:t>CC-BY</a:t>
            </a:r>
            <a:r>
              <a:rPr lang="ja-JP" altLang="en-US" sz="1400" dirty="0" smtClean="0"/>
              <a:t>適用不可</a:t>
            </a:r>
            <a:endParaRPr lang="en-US" altLang="ja-JP" sz="1400" dirty="0" smtClean="0"/>
          </a:p>
          <a:p>
            <a:pPr lvl="2">
              <a:lnSpc>
                <a:spcPts val="1400"/>
              </a:lnSpc>
              <a:spcBef>
                <a:spcPts val="300"/>
              </a:spcBef>
              <a:defRPr/>
            </a:pPr>
            <a:endParaRPr lang="ja-JP" altLang="en-US" sz="1400" dirty="0"/>
          </a:p>
        </p:txBody>
      </p:sp>
      <p:pic>
        <p:nvPicPr>
          <p:cNvPr id="52228" name="Picture 2"/>
          <p:cNvPicPr>
            <a:picLocks noChangeAspect="1" noChangeArrowheads="1"/>
          </p:cNvPicPr>
          <p:nvPr/>
        </p:nvPicPr>
        <p:blipFill>
          <a:blip r:embed="rId2"/>
          <a:srcRect/>
          <a:stretch>
            <a:fillRect/>
          </a:stretch>
        </p:blipFill>
        <p:spPr bwMode="auto">
          <a:xfrm>
            <a:off x="5146675" y="1000125"/>
            <a:ext cx="3592513" cy="557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FC19B506-5ADE-4DE6-B03E-D724F104E09E}" type="slidenum">
              <a:rPr lang="ja-JP" altLang="en-US" smtClean="0">
                <a:solidFill>
                  <a:schemeClr val="tx1"/>
                </a:solidFill>
              </a:rPr>
              <a:pPr>
                <a:defRPr/>
              </a:pPr>
              <a:t>36</a:t>
            </a:fld>
            <a:endParaRPr lang="ja-JP" altLang="en-US" dirty="0">
              <a:solidFill>
                <a:schemeClr val="tx1"/>
              </a:solidFill>
            </a:endParaRPr>
          </a:p>
        </p:txBody>
      </p:sp>
      <p:sp>
        <p:nvSpPr>
          <p:cNvPr id="53250" name="タイトル 1"/>
          <p:cNvSpPr>
            <a:spLocks noGrp="1"/>
          </p:cNvSpPr>
          <p:nvPr>
            <p:ph type="title"/>
          </p:nvPr>
        </p:nvSpPr>
        <p:spPr>
          <a:xfrm>
            <a:off x="404813" y="165100"/>
            <a:ext cx="8229600" cy="792163"/>
          </a:xfrm>
        </p:spPr>
        <p:txBody>
          <a:bodyPr/>
          <a:lstStyle/>
          <a:p>
            <a:pPr eaLnBrk="1" hangingPunct="1"/>
            <a:r>
              <a:rPr lang="ja-JP" altLang="en-US" sz="2400" smtClean="0"/>
              <a:t>（７）</a:t>
            </a:r>
            <a:r>
              <a:rPr lang="en-US" altLang="ja-JP" sz="2400" smtClean="0"/>
              <a:t>CC-BY</a:t>
            </a:r>
            <a:r>
              <a:rPr lang="ja-JP" altLang="en-US" sz="2400" smtClean="0"/>
              <a:t>適用可否の確認結果に基づく表記方法</a:t>
            </a:r>
          </a:p>
        </p:txBody>
      </p:sp>
      <p:sp>
        <p:nvSpPr>
          <p:cNvPr id="13" name="コンテンツ プレースホルダー 1"/>
          <p:cNvSpPr>
            <a:spLocks noGrp="1"/>
          </p:cNvSpPr>
          <p:nvPr>
            <p:ph sz="quarter" idx="1"/>
          </p:nvPr>
        </p:nvSpPr>
        <p:spPr>
          <a:xfrm>
            <a:off x="436563" y="973138"/>
            <a:ext cx="8580437" cy="1071562"/>
          </a:xfrm>
        </p:spPr>
        <p:txBody>
          <a:bodyPr/>
          <a:lstStyle/>
          <a:p>
            <a:pPr>
              <a:lnSpc>
                <a:spcPts val="1400"/>
              </a:lnSpc>
              <a:spcBef>
                <a:spcPts val="300"/>
              </a:spcBef>
              <a:defRPr/>
            </a:pPr>
            <a:r>
              <a:rPr lang="en-US" altLang="ja-JP" sz="1400" dirty="0"/>
              <a:t>CC-BY</a:t>
            </a:r>
            <a:r>
              <a:rPr lang="ja-JP" altLang="en-US" sz="1400" dirty="0"/>
              <a:t>適用可否の表記方法としては、以下の３種類が考えられる。</a:t>
            </a:r>
          </a:p>
          <a:p>
            <a:pPr>
              <a:lnSpc>
                <a:spcPts val="1400"/>
              </a:lnSpc>
              <a:spcBef>
                <a:spcPts val="300"/>
              </a:spcBef>
              <a:defRPr/>
            </a:pPr>
            <a:endParaRPr lang="ja-JP" altLang="en-US" sz="1400" dirty="0"/>
          </a:p>
          <a:p>
            <a:pPr lvl="1">
              <a:lnSpc>
                <a:spcPts val="1400"/>
              </a:lnSpc>
              <a:spcBef>
                <a:spcPts val="300"/>
              </a:spcBef>
              <a:defRPr/>
            </a:pPr>
            <a:r>
              <a:rPr lang="ja-JP" altLang="en-US" sz="1400" dirty="0"/>
              <a:t>パターン①：　</a:t>
            </a:r>
            <a:r>
              <a:rPr lang="en-US" altLang="ja-JP" sz="1400" dirty="0"/>
              <a:t>CC-BY</a:t>
            </a:r>
            <a:r>
              <a:rPr lang="ja-JP" altLang="en-US" sz="1400" dirty="0"/>
              <a:t>が「適用可能」な箇所を明示する。</a:t>
            </a:r>
          </a:p>
          <a:p>
            <a:pPr lvl="2">
              <a:lnSpc>
                <a:spcPts val="1400"/>
              </a:lnSpc>
              <a:spcBef>
                <a:spcPts val="300"/>
              </a:spcBef>
              <a:defRPr/>
            </a:pPr>
            <a:r>
              <a:rPr lang="ja-JP" altLang="en-US" sz="1400" dirty="0"/>
              <a:t>明示が必要な箇所が非常に多くなり、見やすさが失われる。</a:t>
            </a:r>
          </a:p>
          <a:p>
            <a:pPr lvl="1">
              <a:lnSpc>
                <a:spcPts val="1400"/>
              </a:lnSpc>
              <a:spcBef>
                <a:spcPts val="300"/>
              </a:spcBef>
              <a:defRPr/>
            </a:pPr>
            <a:endParaRPr lang="ja-JP" altLang="en-US" sz="1800" dirty="0"/>
          </a:p>
          <a:p>
            <a:pPr lvl="1">
              <a:lnSpc>
                <a:spcPts val="1400"/>
              </a:lnSpc>
              <a:spcBef>
                <a:spcPts val="300"/>
              </a:spcBef>
              <a:defRPr/>
            </a:pPr>
            <a:r>
              <a:rPr lang="ja-JP" altLang="en-US" sz="1400" dirty="0"/>
              <a:t>パターン②：　</a:t>
            </a:r>
            <a:r>
              <a:rPr lang="en-US" altLang="ja-JP" sz="1400" dirty="0"/>
              <a:t>CC-BY</a:t>
            </a:r>
            <a:r>
              <a:rPr lang="ja-JP" altLang="en-US" sz="1400" dirty="0"/>
              <a:t>が「適用不可」な箇所を明示する。</a:t>
            </a:r>
          </a:p>
          <a:p>
            <a:pPr lvl="2">
              <a:lnSpc>
                <a:spcPts val="1400"/>
              </a:lnSpc>
              <a:spcBef>
                <a:spcPts val="300"/>
              </a:spcBef>
              <a:defRPr/>
            </a:pPr>
            <a:r>
              <a:rPr lang="ja-JP" altLang="en-US" sz="1400" dirty="0"/>
              <a:t>利用可能箇所の明示に比べ、明示が必要な箇所は少なくなる。</a:t>
            </a:r>
          </a:p>
          <a:p>
            <a:pPr lvl="1">
              <a:lnSpc>
                <a:spcPts val="1400"/>
              </a:lnSpc>
              <a:spcBef>
                <a:spcPts val="300"/>
              </a:spcBef>
              <a:defRPr/>
            </a:pPr>
            <a:endParaRPr lang="ja-JP" altLang="en-US" sz="1400" dirty="0"/>
          </a:p>
          <a:p>
            <a:pPr lvl="1">
              <a:lnSpc>
                <a:spcPts val="1400"/>
              </a:lnSpc>
              <a:spcBef>
                <a:spcPts val="300"/>
              </a:spcBef>
              <a:defRPr/>
            </a:pPr>
            <a:r>
              <a:rPr lang="ja-JP" altLang="en-US" sz="1400" dirty="0"/>
              <a:t>パターン③：　</a:t>
            </a:r>
            <a:r>
              <a:rPr lang="en-US" altLang="ja-JP" sz="1400" dirty="0"/>
              <a:t>CC-BY</a:t>
            </a:r>
            <a:r>
              <a:rPr lang="ja-JP" altLang="en-US" sz="1400" dirty="0"/>
              <a:t>が適用不可能な箇所を削除して公開する（公開された全体は</a:t>
            </a:r>
            <a:r>
              <a:rPr lang="en-US" altLang="ja-JP" sz="1400" dirty="0"/>
              <a:t>CC-BY</a:t>
            </a:r>
            <a:r>
              <a:rPr lang="ja-JP" altLang="en-US" sz="1400" dirty="0"/>
              <a:t>で利用可能）。</a:t>
            </a:r>
          </a:p>
          <a:p>
            <a:pPr lvl="2">
              <a:lnSpc>
                <a:spcPts val="1400"/>
              </a:lnSpc>
              <a:spcBef>
                <a:spcPts val="300"/>
              </a:spcBef>
              <a:defRPr/>
            </a:pPr>
            <a:r>
              <a:rPr lang="ja-JP" altLang="en-US" sz="1400" dirty="0"/>
              <a:t>削除により内容につながりがなくなるなど、利用しにくいものになる恐れがある。</a:t>
            </a:r>
          </a:p>
          <a:p>
            <a:pPr lvl="2">
              <a:lnSpc>
                <a:spcPts val="1400"/>
              </a:lnSpc>
              <a:spcBef>
                <a:spcPts val="300"/>
              </a:spcBef>
              <a:defRPr/>
            </a:pPr>
            <a:r>
              <a:rPr lang="ja-JP" altLang="en-US" sz="1400" dirty="0"/>
              <a:t>元のバージョンと、</a:t>
            </a:r>
            <a:r>
              <a:rPr lang="en-US" altLang="ja-JP" sz="1400" dirty="0"/>
              <a:t>CC-BY</a:t>
            </a:r>
            <a:r>
              <a:rPr lang="ja-JP" altLang="en-US" sz="1400" dirty="0"/>
              <a:t>が適用不可能な箇所を削除したバージョンの２つのバージョンを作成することとなるため、作業量が増え、実務上困難。</a:t>
            </a:r>
          </a:p>
          <a:p>
            <a:pPr>
              <a:lnSpc>
                <a:spcPts val="1400"/>
              </a:lnSpc>
              <a:spcBef>
                <a:spcPts val="300"/>
              </a:spcBef>
              <a:defRPr/>
            </a:pPr>
            <a:endParaRPr lang="ja-JP" altLang="en-US" sz="1400" dirty="0"/>
          </a:p>
          <a:p>
            <a:pPr>
              <a:lnSpc>
                <a:spcPts val="1400"/>
              </a:lnSpc>
              <a:spcBef>
                <a:spcPts val="300"/>
              </a:spcBef>
              <a:defRPr/>
            </a:pPr>
            <a:r>
              <a:rPr lang="ja-JP" altLang="en-US" sz="1400" dirty="0"/>
              <a:t>現時点では、パターン②が適当と考えられる。ただし、</a:t>
            </a:r>
            <a:r>
              <a:rPr lang="en-US" altLang="ja-JP" sz="1400" dirty="0"/>
              <a:t>CC-BY</a:t>
            </a:r>
            <a:r>
              <a:rPr lang="ja-JP" altLang="en-US" sz="1400" dirty="0"/>
              <a:t>が適用不可な箇所の表記方法については、要検討</a:t>
            </a:r>
            <a:r>
              <a:rPr lang="ja-JP" altLang="en-US" sz="1400" dirty="0" smtClean="0"/>
              <a:t>。</a:t>
            </a:r>
            <a:endParaRPr lang="en-US" altLang="ja-JP" sz="1400" dirty="0" smtClean="0"/>
          </a:p>
          <a:p>
            <a:pPr>
              <a:lnSpc>
                <a:spcPts val="1400"/>
              </a:lnSpc>
              <a:spcBef>
                <a:spcPts val="300"/>
              </a:spcBef>
              <a:defRPr/>
            </a:pPr>
            <a:endParaRPr lang="en-US" altLang="ja-JP" sz="1400" dirty="0" smtClean="0"/>
          </a:p>
          <a:p>
            <a:pPr marL="0" indent="0">
              <a:lnSpc>
                <a:spcPts val="1400"/>
              </a:lnSpc>
              <a:spcBef>
                <a:spcPts val="300"/>
              </a:spcBef>
              <a:buFont typeface="Wingdings 3" pitchFamily="18" charset="2"/>
              <a:buNone/>
              <a:defRPr/>
            </a:pPr>
            <a:r>
              <a:rPr lang="ja-JP" altLang="en-US" sz="1400" dirty="0" smtClean="0"/>
              <a:t>　　　</a:t>
            </a:r>
            <a:r>
              <a:rPr lang="en-US" altLang="ja-JP" sz="1400" dirty="0" smtClean="0"/>
              <a:t>※ </a:t>
            </a:r>
            <a:r>
              <a:rPr lang="ja-JP" altLang="en-US" sz="1400" dirty="0"/>
              <a:t>今回の案では、該当箇所にマーク（★マーク）を記して区別している</a:t>
            </a:r>
            <a:r>
              <a:rPr lang="ja-JP" altLang="en-US" sz="1400" dirty="0" smtClean="0"/>
              <a:t>。</a:t>
            </a:r>
            <a:endParaRPr lang="en-US" altLang="ja-JP" sz="1400" dirty="0" smtClean="0"/>
          </a:p>
          <a:p>
            <a:pPr marL="0" indent="0">
              <a:lnSpc>
                <a:spcPts val="1400"/>
              </a:lnSpc>
              <a:spcBef>
                <a:spcPts val="300"/>
              </a:spcBef>
              <a:buFont typeface="Wingdings 3" pitchFamily="18" charset="2"/>
              <a:buNone/>
              <a:defRPr/>
            </a:pPr>
            <a:r>
              <a:rPr lang="ja-JP" altLang="en-US" sz="1400" dirty="0" smtClean="0"/>
              <a:t>　　　　　⇒ </a:t>
            </a:r>
            <a:r>
              <a:rPr lang="ja-JP" altLang="en-US" sz="1400" i="1" dirty="0" smtClean="0"/>
              <a:t>★マークではわかりにくいという懸念（利用者が読み飛ばしやすいなど）もあり、</a:t>
            </a:r>
            <a:endParaRPr lang="en-US" altLang="ja-JP" sz="1400" i="1" dirty="0" smtClean="0"/>
          </a:p>
          <a:p>
            <a:pPr marL="0" indent="0">
              <a:lnSpc>
                <a:spcPts val="1400"/>
              </a:lnSpc>
              <a:spcBef>
                <a:spcPts val="300"/>
              </a:spcBef>
              <a:buFont typeface="Wingdings 3" pitchFamily="18" charset="2"/>
              <a:buNone/>
              <a:defRPr/>
            </a:pPr>
            <a:r>
              <a:rPr lang="ja-JP" altLang="en-US" sz="1400" i="1" dirty="0"/>
              <a:t>　</a:t>
            </a:r>
            <a:r>
              <a:rPr lang="ja-JP" altLang="en-US" sz="1400" i="1" dirty="0" smtClean="0"/>
              <a:t>　　　　　　どのようなマークが望ましいかご意見をいただきたい</a:t>
            </a:r>
            <a:endParaRPr lang="ja-JP" altLang="en-US" sz="1400" i="1" dirty="0"/>
          </a:p>
          <a:p>
            <a:pPr>
              <a:lnSpc>
                <a:spcPts val="1400"/>
              </a:lnSpc>
              <a:spcBef>
                <a:spcPts val="300"/>
              </a:spcBef>
              <a:defRPr/>
            </a:pPr>
            <a:endParaRPr lang="ja-JP" altLang="en-US" sz="1400" dirty="0"/>
          </a:p>
          <a:p>
            <a:pPr>
              <a:lnSpc>
                <a:spcPts val="1400"/>
              </a:lnSpc>
              <a:spcBef>
                <a:spcPts val="300"/>
              </a:spcBef>
              <a:defRPr/>
            </a:pPr>
            <a:endParaRPr lang="ja-JP" altLang="en-US" sz="1400" dirty="0"/>
          </a:p>
          <a:p>
            <a:pPr>
              <a:lnSpc>
                <a:spcPts val="1400"/>
              </a:lnSpc>
              <a:spcBef>
                <a:spcPts val="300"/>
              </a:spcBef>
              <a:defRPr/>
            </a:pPr>
            <a:endParaRPr lang="ja-JP" altLang="en-US"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3A0D9A88-02FD-48BD-BC0C-E60EEA720060}" type="slidenum">
              <a:rPr lang="ja-JP" altLang="en-US" smtClean="0">
                <a:solidFill>
                  <a:schemeClr val="tx1"/>
                </a:solidFill>
              </a:rPr>
              <a:pPr>
                <a:defRPr/>
              </a:pPr>
              <a:t>37</a:t>
            </a:fld>
            <a:endParaRPr lang="ja-JP" altLang="en-US" dirty="0">
              <a:solidFill>
                <a:schemeClr val="tx1"/>
              </a:solidFill>
            </a:endParaRPr>
          </a:p>
        </p:txBody>
      </p:sp>
      <p:sp>
        <p:nvSpPr>
          <p:cNvPr id="54274" name="タイトル 1"/>
          <p:cNvSpPr>
            <a:spLocks noGrp="1"/>
          </p:cNvSpPr>
          <p:nvPr>
            <p:ph type="title"/>
          </p:nvPr>
        </p:nvSpPr>
        <p:spPr>
          <a:xfrm>
            <a:off x="404813" y="165100"/>
            <a:ext cx="8229600" cy="792163"/>
          </a:xfrm>
        </p:spPr>
        <p:txBody>
          <a:bodyPr/>
          <a:lstStyle/>
          <a:p>
            <a:pPr eaLnBrk="1" hangingPunct="1"/>
            <a:r>
              <a:rPr lang="ja-JP" altLang="en-US" sz="2400" smtClean="0"/>
              <a:t>参考２．</a:t>
            </a:r>
            <a:r>
              <a:rPr lang="en-US" altLang="ja-JP" sz="2400" smtClean="0"/>
              <a:t>CC-BY</a:t>
            </a:r>
            <a:r>
              <a:rPr lang="ja-JP" altLang="en-US" sz="2400" smtClean="0"/>
              <a:t>適用可否の確認結果に基づく表記方法 </a:t>
            </a:r>
            <a:r>
              <a:rPr lang="en-US" altLang="ja-JP" sz="2400" smtClean="0"/>
              <a:t>(</a:t>
            </a:r>
            <a:r>
              <a:rPr lang="ja-JP" altLang="en-US" sz="2400" smtClean="0"/>
              <a:t>例</a:t>
            </a:r>
            <a:r>
              <a:rPr lang="en-US" altLang="ja-JP" sz="2400" smtClean="0"/>
              <a:t>)</a:t>
            </a:r>
            <a:endParaRPr lang="ja-JP" altLang="en-US" sz="2400" smtClean="0"/>
          </a:p>
        </p:txBody>
      </p:sp>
      <p:sp>
        <p:nvSpPr>
          <p:cNvPr id="54275" name="コンテンツ プレースホルダー 1"/>
          <p:cNvSpPr>
            <a:spLocks noGrp="1"/>
          </p:cNvSpPr>
          <p:nvPr>
            <p:ph sz="quarter" idx="1"/>
          </p:nvPr>
        </p:nvSpPr>
        <p:spPr>
          <a:xfrm>
            <a:off x="436563" y="973138"/>
            <a:ext cx="8580437" cy="1071562"/>
          </a:xfrm>
        </p:spPr>
        <p:txBody>
          <a:bodyPr/>
          <a:lstStyle/>
          <a:p>
            <a:pPr>
              <a:lnSpc>
                <a:spcPts val="1400"/>
              </a:lnSpc>
              <a:spcBef>
                <a:spcPts val="300"/>
              </a:spcBef>
            </a:pPr>
            <a:r>
              <a:rPr lang="en-US" altLang="ja-JP" sz="1400" smtClean="0"/>
              <a:t>CC-BY</a:t>
            </a:r>
            <a:r>
              <a:rPr lang="ja-JP" altLang="en-US" sz="1400" smtClean="0"/>
              <a:t>が適用不可な図表タイトルの頭に「★印」を記載。</a:t>
            </a:r>
            <a:endParaRPr lang="en-US" altLang="ja-JP" sz="1400" smtClean="0"/>
          </a:p>
          <a:p>
            <a:pPr>
              <a:lnSpc>
                <a:spcPts val="1400"/>
              </a:lnSpc>
              <a:spcBef>
                <a:spcPts val="300"/>
              </a:spcBef>
            </a:pPr>
            <a:r>
              <a:rPr lang="ja-JP" altLang="en-US" sz="1400" smtClean="0"/>
              <a:t>個別に記載する例と、図表リストに記載する例を示している。個別に記載すると更新箇所が多くなることから、過去のものについては、図表リストで対応できると作業量を削減できる。</a:t>
            </a:r>
          </a:p>
          <a:p>
            <a:pPr>
              <a:lnSpc>
                <a:spcPts val="1400"/>
              </a:lnSpc>
              <a:spcBef>
                <a:spcPts val="300"/>
              </a:spcBef>
            </a:pPr>
            <a:endParaRPr lang="en-US" altLang="ja-JP" sz="1400" smtClean="0"/>
          </a:p>
          <a:p>
            <a:pPr>
              <a:lnSpc>
                <a:spcPts val="1400"/>
              </a:lnSpc>
              <a:spcBef>
                <a:spcPts val="300"/>
              </a:spcBef>
            </a:pPr>
            <a:r>
              <a:rPr lang="ja-JP" altLang="en-US" sz="1400" smtClean="0"/>
              <a:t>個別に記載する場合</a:t>
            </a: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1400" smtClean="0"/>
          </a:p>
          <a:p>
            <a:pPr>
              <a:lnSpc>
                <a:spcPts val="1400"/>
              </a:lnSpc>
              <a:spcBef>
                <a:spcPts val="300"/>
              </a:spcBef>
            </a:pPr>
            <a:endParaRPr lang="en-US" altLang="ja-JP" sz="900" smtClean="0"/>
          </a:p>
          <a:p>
            <a:pPr>
              <a:lnSpc>
                <a:spcPts val="1400"/>
              </a:lnSpc>
              <a:spcBef>
                <a:spcPts val="300"/>
              </a:spcBef>
            </a:pPr>
            <a:r>
              <a:rPr lang="ja-JP" altLang="en-US" sz="1400" smtClean="0"/>
              <a:t>図表リストに記載する場合</a:t>
            </a:r>
            <a:endParaRPr lang="en-US" altLang="ja-JP" sz="1400" smtClean="0"/>
          </a:p>
        </p:txBody>
      </p:sp>
      <p:pic>
        <p:nvPicPr>
          <p:cNvPr id="54276" name="Picture 2"/>
          <p:cNvPicPr>
            <a:picLocks noChangeAspect="1" noChangeArrowheads="1"/>
          </p:cNvPicPr>
          <p:nvPr/>
        </p:nvPicPr>
        <p:blipFill>
          <a:blip r:embed="rId2"/>
          <a:srcRect/>
          <a:stretch>
            <a:fillRect/>
          </a:stretch>
        </p:blipFill>
        <p:spPr bwMode="auto">
          <a:xfrm>
            <a:off x="1016000" y="2071688"/>
            <a:ext cx="3067050" cy="2965450"/>
          </a:xfrm>
          <a:prstGeom prst="rect">
            <a:avLst/>
          </a:prstGeom>
          <a:noFill/>
          <a:ln w="9525">
            <a:noFill/>
            <a:miter lim="800000"/>
            <a:headEnd/>
            <a:tailEnd/>
          </a:ln>
        </p:spPr>
      </p:pic>
      <p:pic>
        <p:nvPicPr>
          <p:cNvPr id="54277" name="Picture 2"/>
          <p:cNvPicPr>
            <a:picLocks noChangeAspect="1" noChangeArrowheads="1"/>
          </p:cNvPicPr>
          <p:nvPr/>
        </p:nvPicPr>
        <p:blipFill>
          <a:blip r:embed="rId2"/>
          <a:srcRect/>
          <a:stretch>
            <a:fillRect/>
          </a:stretch>
        </p:blipFill>
        <p:spPr bwMode="auto">
          <a:xfrm>
            <a:off x="5021263" y="2089150"/>
            <a:ext cx="3062287" cy="2960688"/>
          </a:xfrm>
          <a:prstGeom prst="rect">
            <a:avLst/>
          </a:prstGeom>
          <a:noFill/>
          <a:ln w="9525">
            <a:noFill/>
            <a:miter lim="800000"/>
            <a:headEnd/>
            <a:tailEnd/>
          </a:ln>
        </p:spPr>
      </p:pic>
      <p:sp>
        <p:nvSpPr>
          <p:cNvPr id="7" name="右矢印 6"/>
          <p:cNvSpPr/>
          <p:nvPr/>
        </p:nvSpPr>
        <p:spPr>
          <a:xfrm>
            <a:off x="4268788" y="2978150"/>
            <a:ext cx="568325" cy="803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54279" name="テキスト ボックス 7"/>
          <p:cNvSpPr txBox="1">
            <a:spLocks noChangeArrowheads="1"/>
          </p:cNvSpPr>
          <p:nvPr/>
        </p:nvSpPr>
        <p:spPr bwMode="auto">
          <a:xfrm>
            <a:off x="4937125" y="3311525"/>
            <a:ext cx="1630363" cy="184150"/>
          </a:xfrm>
          <a:prstGeom prst="rect">
            <a:avLst/>
          </a:prstGeom>
          <a:solidFill>
            <a:schemeClr val="bg1"/>
          </a:solidFill>
          <a:ln w="9525">
            <a:noFill/>
            <a:miter lim="800000"/>
            <a:headEnd/>
            <a:tailEnd/>
          </a:ln>
        </p:spPr>
        <p:txBody>
          <a:bodyPr wrap="none">
            <a:spAutoFit/>
          </a:bodyPr>
          <a:lstStyle/>
          <a:p>
            <a:r>
              <a:rPr lang="ja-JP" altLang="en-US" sz="600"/>
              <a:t>★ 図表</a:t>
            </a:r>
            <a:r>
              <a:rPr lang="en-US" altLang="ja-JP" sz="600"/>
              <a:t>1-2-2-4</a:t>
            </a:r>
            <a:r>
              <a:rPr lang="ja-JP" altLang="en-US" sz="600"/>
              <a:t>　世界の</a:t>
            </a:r>
            <a:r>
              <a:rPr lang="en-US" altLang="ja-JP" sz="600"/>
              <a:t>ICT</a:t>
            </a:r>
            <a:r>
              <a:rPr lang="ja-JP" altLang="en-US" sz="600"/>
              <a:t>投資規模（予測）</a:t>
            </a:r>
          </a:p>
        </p:txBody>
      </p:sp>
      <p:sp>
        <p:nvSpPr>
          <p:cNvPr id="9" name="正方形/長方形 8"/>
          <p:cNvSpPr/>
          <p:nvPr/>
        </p:nvSpPr>
        <p:spPr>
          <a:xfrm>
            <a:off x="4937125" y="3275013"/>
            <a:ext cx="1539875" cy="233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0" name="正方形/長方形 9"/>
          <p:cNvSpPr/>
          <p:nvPr/>
        </p:nvSpPr>
        <p:spPr>
          <a:xfrm>
            <a:off x="989013" y="3303588"/>
            <a:ext cx="1501775" cy="173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pic>
        <p:nvPicPr>
          <p:cNvPr id="54282" name="Picture 3"/>
          <p:cNvPicPr>
            <a:picLocks noChangeAspect="1" noChangeArrowheads="1"/>
          </p:cNvPicPr>
          <p:nvPr/>
        </p:nvPicPr>
        <p:blipFill>
          <a:blip r:embed="rId3"/>
          <a:srcRect/>
          <a:stretch>
            <a:fillRect/>
          </a:stretch>
        </p:blipFill>
        <p:spPr bwMode="auto">
          <a:xfrm>
            <a:off x="739775" y="5486400"/>
            <a:ext cx="3540125" cy="1095375"/>
          </a:xfrm>
          <a:prstGeom prst="rect">
            <a:avLst/>
          </a:prstGeom>
          <a:noFill/>
          <a:ln w="9525">
            <a:noFill/>
            <a:miter lim="800000"/>
            <a:headEnd/>
            <a:tailEnd/>
          </a:ln>
        </p:spPr>
      </p:pic>
      <p:pic>
        <p:nvPicPr>
          <p:cNvPr id="54283" name="Picture 3"/>
          <p:cNvPicPr>
            <a:picLocks noChangeAspect="1" noChangeArrowheads="1"/>
          </p:cNvPicPr>
          <p:nvPr/>
        </p:nvPicPr>
        <p:blipFill>
          <a:blip r:embed="rId3"/>
          <a:srcRect/>
          <a:stretch>
            <a:fillRect/>
          </a:stretch>
        </p:blipFill>
        <p:spPr bwMode="auto">
          <a:xfrm>
            <a:off x="4965700" y="5494338"/>
            <a:ext cx="3455988" cy="1069975"/>
          </a:xfrm>
          <a:prstGeom prst="rect">
            <a:avLst/>
          </a:prstGeom>
          <a:noFill/>
          <a:ln w="9525">
            <a:noFill/>
            <a:miter lim="800000"/>
            <a:headEnd/>
            <a:tailEnd/>
          </a:ln>
        </p:spPr>
      </p:pic>
      <p:sp>
        <p:nvSpPr>
          <p:cNvPr id="15" name="右矢印 14"/>
          <p:cNvSpPr/>
          <p:nvPr/>
        </p:nvSpPr>
        <p:spPr>
          <a:xfrm>
            <a:off x="4292600" y="5597525"/>
            <a:ext cx="569913" cy="803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54285" name="テキスト ボックス 15"/>
          <p:cNvSpPr txBox="1">
            <a:spLocks noChangeArrowheads="1"/>
          </p:cNvSpPr>
          <p:nvPr/>
        </p:nvSpPr>
        <p:spPr bwMode="auto">
          <a:xfrm>
            <a:off x="5376863" y="5867400"/>
            <a:ext cx="1843087" cy="107950"/>
          </a:xfrm>
          <a:prstGeom prst="rect">
            <a:avLst/>
          </a:prstGeom>
          <a:solidFill>
            <a:schemeClr val="bg1"/>
          </a:solidFill>
          <a:ln w="9525">
            <a:noFill/>
            <a:miter lim="800000"/>
            <a:headEnd/>
            <a:tailEnd/>
          </a:ln>
        </p:spPr>
        <p:txBody>
          <a:bodyPr lIns="0" tIns="0" rIns="0" bIns="0">
            <a:spAutoFit/>
          </a:bodyPr>
          <a:lstStyle/>
          <a:p>
            <a:r>
              <a:rPr lang="ja-JP" altLang="en-US" sz="700"/>
              <a:t>★ 図表</a:t>
            </a:r>
            <a:r>
              <a:rPr lang="en-US" altLang="ja-JP" sz="700"/>
              <a:t>1-1-1-2</a:t>
            </a:r>
            <a:r>
              <a:rPr lang="ja-JP" altLang="en-US" sz="700"/>
              <a:t>　 </a:t>
            </a:r>
            <a:r>
              <a:rPr lang="en-US" altLang="ja-JP" sz="700"/>
              <a:t>ICT</a:t>
            </a:r>
            <a:r>
              <a:rPr lang="ja-JP" altLang="en-US" sz="700"/>
              <a:t>投資と経済成長の関係</a:t>
            </a:r>
          </a:p>
        </p:txBody>
      </p:sp>
      <p:sp>
        <p:nvSpPr>
          <p:cNvPr id="54286" name="テキスト ボックス 16"/>
          <p:cNvSpPr txBox="1">
            <a:spLocks noChangeArrowheads="1"/>
          </p:cNvSpPr>
          <p:nvPr/>
        </p:nvSpPr>
        <p:spPr bwMode="auto">
          <a:xfrm>
            <a:off x="5380038" y="6210300"/>
            <a:ext cx="2541587" cy="107950"/>
          </a:xfrm>
          <a:prstGeom prst="rect">
            <a:avLst/>
          </a:prstGeom>
          <a:solidFill>
            <a:schemeClr val="bg1"/>
          </a:solidFill>
          <a:ln w="9525">
            <a:noFill/>
            <a:miter lim="800000"/>
            <a:headEnd/>
            <a:tailEnd/>
          </a:ln>
        </p:spPr>
        <p:txBody>
          <a:bodyPr lIns="0" tIns="0" rIns="0" bIns="0">
            <a:spAutoFit/>
          </a:bodyPr>
          <a:lstStyle/>
          <a:p>
            <a:r>
              <a:rPr lang="ja-JP" altLang="en-US" sz="700"/>
              <a:t>★ 図表</a:t>
            </a:r>
            <a:r>
              <a:rPr lang="en-US" altLang="ja-JP" sz="700"/>
              <a:t>1-1-2-3</a:t>
            </a:r>
            <a:r>
              <a:rPr lang="ja-JP" altLang="en-US" sz="700"/>
              <a:t>　  一人当たり</a:t>
            </a:r>
            <a:r>
              <a:rPr lang="en-US" altLang="ja-JP" sz="700"/>
              <a:t>GDP</a:t>
            </a:r>
            <a:r>
              <a:rPr lang="ja-JP" altLang="en-US" sz="700"/>
              <a:t>と情報通信産業シェアとの相関</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9D202831-EE25-4801-9932-BE110BC3B81C}" type="slidenum">
              <a:rPr lang="ja-JP" altLang="en-US" smtClean="0">
                <a:solidFill>
                  <a:schemeClr val="tx1"/>
                </a:solidFill>
              </a:rPr>
              <a:pPr>
                <a:defRPr/>
              </a:pPr>
              <a:t>38</a:t>
            </a:fld>
            <a:endParaRPr lang="ja-JP" altLang="en-US" dirty="0">
              <a:solidFill>
                <a:schemeClr val="tx1"/>
              </a:solidFill>
            </a:endParaRPr>
          </a:p>
        </p:txBody>
      </p:sp>
      <p:sp>
        <p:nvSpPr>
          <p:cNvPr id="55298" name="タイトル 1"/>
          <p:cNvSpPr>
            <a:spLocks noGrp="1"/>
          </p:cNvSpPr>
          <p:nvPr>
            <p:ph type="title"/>
          </p:nvPr>
        </p:nvSpPr>
        <p:spPr>
          <a:xfrm>
            <a:off x="404813" y="165100"/>
            <a:ext cx="8229600" cy="792163"/>
          </a:xfrm>
        </p:spPr>
        <p:txBody>
          <a:bodyPr/>
          <a:lstStyle/>
          <a:p>
            <a:pPr eaLnBrk="1" hangingPunct="1"/>
            <a:r>
              <a:rPr lang="ja-JP" altLang="en-US" sz="2400" smtClean="0"/>
              <a:t>（８）「著作権無し」の判断</a:t>
            </a:r>
          </a:p>
        </p:txBody>
      </p:sp>
      <p:sp>
        <p:nvSpPr>
          <p:cNvPr id="55299" name="コンテンツ プレースホルダー 1"/>
          <p:cNvSpPr>
            <a:spLocks noGrp="1"/>
          </p:cNvSpPr>
          <p:nvPr>
            <p:ph sz="quarter" idx="1"/>
          </p:nvPr>
        </p:nvSpPr>
        <p:spPr>
          <a:xfrm>
            <a:off x="436563" y="989013"/>
            <a:ext cx="8580437" cy="1055687"/>
          </a:xfrm>
        </p:spPr>
        <p:txBody>
          <a:bodyPr/>
          <a:lstStyle/>
          <a:p>
            <a:pPr>
              <a:lnSpc>
                <a:spcPts val="1400"/>
              </a:lnSpc>
              <a:spcBef>
                <a:spcPts val="300"/>
              </a:spcBef>
            </a:pPr>
            <a:r>
              <a:rPr lang="ja-JP" altLang="en-US" sz="1400" smtClean="0"/>
              <a:t>簡易版では統計データ、表、グラフについて「著作権無し」と判断することになっているが、どのような表までは権利が無いのかということについて確認する。</a:t>
            </a:r>
          </a:p>
          <a:p>
            <a:pPr lvl="1">
              <a:lnSpc>
                <a:spcPts val="1400"/>
              </a:lnSpc>
              <a:spcBef>
                <a:spcPts val="300"/>
              </a:spcBef>
            </a:pPr>
            <a:r>
              <a:rPr lang="ja-JP" altLang="en-US" sz="1400" smtClean="0"/>
              <a:t>パターン①：　グラフに説明・解説が記載されている</a:t>
            </a:r>
          </a:p>
          <a:p>
            <a:pPr lvl="2">
              <a:lnSpc>
                <a:spcPts val="1400"/>
              </a:lnSpc>
              <a:spcBef>
                <a:spcPts val="300"/>
              </a:spcBef>
            </a:pPr>
            <a:r>
              <a:rPr lang="ja-JP" altLang="en-US" sz="1400" smtClean="0"/>
              <a:t>グラフの比較などで何らかの矢印やコメントが記載されている場合。</a:t>
            </a:r>
          </a:p>
          <a:p>
            <a:pPr lvl="1">
              <a:lnSpc>
                <a:spcPts val="1400"/>
              </a:lnSpc>
              <a:spcBef>
                <a:spcPts val="300"/>
              </a:spcBef>
            </a:pPr>
            <a:endParaRPr lang="ja-JP" altLang="en-US" sz="1800" smtClean="0"/>
          </a:p>
          <a:p>
            <a:pPr lvl="1">
              <a:lnSpc>
                <a:spcPts val="1400"/>
              </a:lnSpc>
              <a:spcBef>
                <a:spcPts val="300"/>
              </a:spcBef>
            </a:pPr>
            <a:r>
              <a:rPr lang="ja-JP" altLang="en-US" sz="1400" smtClean="0"/>
              <a:t>パターン②：　グラフと図が組み合わさっている</a:t>
            </a:r>
          </a:p>
          <a:p>
            <a:pPr lvl="2">
              <a:lnSpc>
                <a:spcPts val="1400"/>
              </a:lnSpc>
              <a:spcBef>
                <a:spcPts val="300"/>
              </a:spcBef>
            </a:pPr>
            <a:r>
              <a:rPr lang="ja-JP" altLang="en-US" sz="1400" smtClean="0"/>
              <a:t>グラフの説明で表や図がついている場合。</a:t>
            </a:r>
          </a:p>
          <a:p>
            <a:pPr lvl="1">
              <a:lnSpc>
                <a:spcPts val="1400"/>
              </a:lnSpc>
              <a:spcBef>
                <a:spcPts val="300"/>
              </a:spcBef>
            </a:pPr>
            <a:endParaRPr lang="ja-JP" altLang="en-US" sz="1400" smtClean="0"/>
          </a:p>
          <a:p>
            <a:pPr lvl="1">
              <a:lnSpc>
                <a:spcPts val="1400"/>
              </a:lnSpc>
              <a:spcBef>
                <a:spcPts val="300"/>
              </a:spcBef>
            </a:pPr>
            <a:r>
              <a:rPr lang="ja-JP" altLang="en-US" sz="1400" smtClean="0"/>
              <a:t>パターン③：　表の内容が文章である。</a:t>
            </a:r>
          </a:p>
          <a:p>
            <a:pPr lvl="2">
              <a:lnSpc>
                <a:spcPts val="1400"/>
              </a:lnSpc>
              <a:spcBef>
                <a:spcPts val="300"/>
              </a:spcBef>
            </a:pPr>
            <a:r>
              <a:rPr lang="ja-JP" altLang="en-US" sz="1400" smtClean="0"/>
              <a:t>事実情報のみではない表の場合。</a:t>
            </a:r>
            <a:endParaRPr lang="en-US" altLang="ja-JP" sz="1400" smtClean="0"/>
          </a:p>
          <a:p>
            <a:pPr lvl="2">
              <a:lnSpc>
                <a:spcPts val="1400"/>
              </a:lnSpc>
              <a:spcBef>
                <a:spcPts val="300"/>
              </a:spcBef>
            </a:pPr>
            <a:endParaRPr lang="en-US" altLang="ja-JP" sz="1400" smtClean="0"/>
          </a:p>
          <a:p>
            <a:pPr lvl="1">
              <a:lnSpc>
                <a:spcPts val="1400"/>
              </a:lnSpc>
              <a:spcBef>
                <a:spcPts val="300"/>
              </a:spcBef>
            </a:pPr>
            <a:r>
              <a:rPr lang="ja-JP" altLang="en-US" sz="1400" smtClean="0"/>
              <a:t>パターン④：　出典元からライセンスで制限を受けている　（著作権とは異なる）</a:t>
            </a:r>
            <a:endParaRPr lang="en-US" altLang="ja-JP" sz="1400" smtClean="0"/>
          </a:p>
          <a:p>
            <a:pPr lvl="2">
              <a:lnSpc>
                <a:spcPts val="1400"/>
              </a:lnSpc>
              <a:spcBef>
                <a:spcPts val="300"/>
              </a:spcBef>
            </a:pPr>
            <a:r>
              <a:rPr lang="ja-JP" altLang="en-US" sz="1400" smtClean="0"/>
              <a:t>商用データベースなどで、権利者から白書での利用に限って利用を許可されているデータでグラフを作成している場合。</a:t>
            </a:r>
            <a:endParaRPr lang="en-US" altLang="ja-JP" sz="1400" smtClean="0"/>
          </a:p>
          <a:p>
            <a:pPr lvl="2">
              <a:lnSpc>
                <a:spcPts val="1400"/>
              </a:lnSpc>
              <a:spcBef>
                <a:spcPts val="300"/>
              </a:spcBef>
            </a:pPr>
            <a:r>
              <a:rPr lang="ja-JP" altLang="en-US" sz="1400" smtClean="0"/>
              <a:t>これらは著作権は無いが、ライセンスにより元のデータ作成者の権利が残っている可能性がある。</a:t>
            </a:r>
            <a:endParaRPr lang="en-US" altLang="ja-JP" sz="1400" smtClean="0"/>
          </a:p>
          <a:p>
            <a:pPr lvl="1">
              <a:lnSpc>
                <a:spcPts val="1400"/>
              </a:lnSpc>
              <a:spcBef>
                <a:spcPts val="300"/>
              </a:spcBef>
            </a:pPr>
            <a:endParaRPr lang="en-US" altLang="ja-JP" sz="1400" smtClean="0"/>
          </a:p>
          <a:p>
            <a:pPr>
              <a:lnSpc>
                <a:spcPts val="1400"/>
              </a:lnSpc>
              <a:spcBef>
                <a:spcPts val="300"/>
              </a:spcBef>
            </a:pPr>
            <a:r>
              <a:rPr lang="ja-JP" altLang="en-US" sz="1400" smtClean="0"/>
              <a:t>図の権利の判断について、複数の著作物をもとに新たな図を作成した場合、その図には元の著作者の権利が及んでいるかということを確認したい。</a:t>
            </a:r>
            <a:endParaRPr lang="en-US" altLang="ja-JP" sz="1400" smtClean="0"/>
          </a:p>
          <a:p>
            <a:pPr lvl="1">
              <a:lnSpc>
                <a:spcPts val="1400"/>
              </a:lnSpc>
              <a:spcBef>
                <a:spcPts val="300"/>
              </a:spcBef>
            </a:pPr>
            <a:r>
              <a:rPr lang="ja-JP" altLang="en-US" sz="1400" smtClean="0"/>
              <a:t>パターン⑤：　複数の著作物から新たな図を作成している　</a:t>
            </a:r>
          </a:p>
          <a:p>
            <a:pPr lvl="2">
              <a:lnSpc>
                <a:spcPts val="1400"/>
              </a:lnSpc>
              <a:spcBef>
                <a:spcPts val="300"/>
              </a:spcBef>
            </a:pPr>
            <a:r>
              <a:rPr lang="ja-JP" altLang="en-US" sz="1400" smtClean="0"/>
              <a:t>権利の確認をする際に、元の著作者まで遡って権利確認が必要か。</a:t>
            </a:r>
          </a:p>
          <a:p>
            <a:pPr>
              <a:lnSpc>
                <a:spcPts val="1400"/>
              </a:lnSpc>
              <a:spcBef>
                <a:spcPts val="300"/>
              </a:spcBef>
            </a:pPr>
            <a:endParaRPr lang="ja-JP" altLang="en-US" sz="1400" smtClean="0"/>
          </a:p>
          <a:p>
            <a:pPr>
              <a:lnSpc>
                <a:spcPts val="1400"/>
              </a:lnSpc>
              <a:spcBef>
                <a:spcPts val="300"/>
              </a:spcBef>
            </a:pPr>
            <a:r>
              <a:rPr lang="ja-JP" altLang="en-US" sz="1400" smtClean="0"/>
              <a:t>写真の権利の判断について、肖像権が残っている場合の対応方法を確認したい。</a:t>
            </a:r>
            <a:endParaRPr lang="en-US" altLang="ja-JP" sz="1400" smtClean="0"/>
          </a:p>
          <a:p>
            <a:pPr lvl="1">
              <a:lnSpc>
                <a:spcPts val="1400"/>
              </a:lnSpc>
              <a:spcBef>
                <a:spcPts val="300"/>
              </a:spcBef>
            </a:pPr>
            <a:r>
              <a:rPr lang="ja-JP" altLang="en-US" sz="1400" smtClean="0"/>
              <a:t>パターン⑥：　肖像権が残っている。　</a:t>
            </a:r>
            <a:endParaRPr lang="en-US" altLang="ja-JP" sz="1400" smtClean="0"/>
          </a:p>
          <a:p>
            <a:pPr lvl="2">
              <a:lnSpc>
                <a:spcPts val="1400"/>
              </a:lnSpc>
              <a:spcBef>
                <a:spcPts val="300"/>
              </a:spcBef>
            </a:pPr>
            <a:r>
              <a:rPr lang="ja-JP" altLang="en-US" sz="1400" smtClean="0"/>
              <a:t>人の写っている写真を利用している場合で、著作権者は二次利用を許諾しているが、肖像権者からは許諾を得ているか不明な場合。</a:t>
            </a:r>
            <a:endParaRPr lang="en-US" altLang="ja-JP" sz="1400" smtClean="0"/>
          </a:p>
          <a:p>
            <a:pPr>
              <a:lnSpc>
                <a:spcPts val="1400"/>
              </a:lnSpc>
              <a:spcBef>
                <a:spcPts val="300"/>
              </a:spcBef>
            </a:pPr>
            <a:endParaRPr lang="ja-JP" altLang="en-US" sz="1400" smtClean="0"/>
          </a:p>
          <a:p>
            <a:pPr>
              <a:lnSpc>
                <a:spcPts val="1400"/>
              </a:lnSpc>
              <a:spcBef>
                <a:spcPts val="300"/>
              </a:spcBef>
            </a:pPr>
            <a:endParaRPr lang="ja-JP" altLang="en-US"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FED191AC-DCB3-49C5-B021-2E5AE49C878E}" type="slidenum">
              <a:rPr lang="ja-JP" altLang="en-US" smtClean="0"/>
              <a:pPr>
                <a:defRPr/>
              </a:pPr>
              <a:t>3</a:t>
            </a:fld>
            <a:endParaRPr lang="ja-JP" altLang="en-US" dirty="0"/>
          </a:p>
        </p:txBody>
      </p:sp>
      <p:sp>
        <p:nvSpPr>
          <p:cNvPr id="17410" name="タイトル 1"/>
          <p:cNvSpPr>
            <a:spLocks noGrp="1"/>
          </p:cNvSpPr>
          <p:nvPr>
            <p:ph type="title"/>
          </p:nvPr>
        </p:nvSpPr>
        <p:spPr>
          <a:xfrm>
            <a:off x="404813" y="165100"/>
            <a:ext cx="8229600" cy="777875"/>
          </a:xfrm>
        </p:spPr>
        <p:txBody>
          <a:bodyPr/>
          <a:lstStyle/>
          <a:p>
            <a:pPr eaLnBrk="1" hangingPunct="1"/>
            <a:r>
              <a:rPr lang="ja-JP" altLang="en-US" sz="2400" smtClean="0"/>
              <a:t>（１）公共データの利用条件に係る現状と課題</a:t>
            </a:r>
          </a:p>
        </p:txBody>
      </p:sp>
      <p:sp>
        <p:nvSpPr>
          <p:cNvPr id="17411" name="コンテンツ プレースホルダー 1"/>
          <p:cNvSpPr>
            <a:spLocks noGrp="1"/>
          </p:cNvSpPr>
          <p:nvPr>
            <p:ph sz="quarter" idx="1"/>
          </p:nvPr>
        </p:nvSpPr>
        <p:spPr>
          <a:xfrm>
            <a:off x="457200" y="1219200"/>
            <a:ext cx="8229600" cy="3181350"/>
          </a:xfrm>
        </p:spPr>
        <p:txBody>
          <a:bodyPr/>
          <a:lstStyle/>
          <a:p>
            <a:pPr lvl="1"/>
            <a:endParaRPr lang="en-US" altLang="ja-JP" smtClean="0"/>
          </a:p>
          <a:p>
            <a:endParaRPr lang="en-US" altLang="ja-JP" smtClean="0"/>
          </a:p>
        </p:txBody>
      </p:sp>
      <p:graphicFrame>
        <p:nvGraphicFramePr>
          <p:cNvPr id="4" name="表 3"/>
          <p:cNvGraphicFramePr>
            <a:graphicFrameLocks noGrp="1"/>
          </p:cNvGraphicFramePr>
          <p:nvPr/>
        </p:nvGraphicFramePr>
        <p:xfrm>
          <a:off x="349250" y="2106613"/>
          <a:ext cx="8558213" cy="4308475"/>
        </p:xfrm>
        <a:graphic>
          <a:graphicData uri="http://schemas.openxmlformats.org/drawingml/2006/table">
            <a:tbl>
              <a:tblPr firstRow="1" bandRow="1">
                <a:tableStyleId>{5C22544A-7EE6-4342-B048-85BDC9FD1C3A}</a:tableStyleId>
              </a:tblPr>
              <a:tblGrid>
                <a:gridCol w="6328880"/>
                <a:gridCol w="2229493"/>
              </a:tblGrid>
              <a:tr h="328491">
                <a:tc>
                  <a:txBody>
                    <a:bodyPr/>
                    <a:lstStyle/>
                    <a:p>
                      <a:pPr algn="ctr">
                        <a:lnSpc>
                          <a:spcPts val="1300"/>
                        </a:lnSpc>
                      </a:pPr>
                      <a:r>
                        <a:rPr kumimoji="1" lang="ja-JP" altLang="en-US" sz="1200" dirty="0" smtClean="0">
                          <a:solidFill>
                            <a:schemeClr val="bg1"/>
                          </a:solidFill>
                        </a:rPr>
                        <a:t>利用条件の記載内容（現状）</a:t>
                      </a:r>
                      <a:endParaRPr kumimoji="1" lang="ja-JP" altLang="en-US" sz="1200" dirty="0">
                        <a:solidFill>
                          <a:schemeClr val="bg1"/>
                        </a:solidFill>
                      </a:endParaRPr>
                    </a:p>
                  </a:txBody>
                  <a:tcPr anchor="ctr"/>
                </a:tc>
                <a:tc>
                  <a:txBody>
                    <a:bodyPr/>
                    <a:lstStyle/>
                    <a:p>
                      <a:pPr algn="ctr">
                        <a:lnSpc>
                          <a:spcPts val="1300"/>
                        </a:lnSpc>
                      </a:pPr>
                      <a:r>
                        <a:rPr kumimoji="1" lang="ja-JP" altLang="en-US" sz="1200" dirty="0" smtClean="0">
                          <a:solidFill>
                            <a:schemeClr val="bg1"/>
                          </a:solidFill>
                        </a:rPr>
                        <a:t>課題</a:t>
                      </a:r>
                      <a:endParaRPr kumimoji="1" lang="ja-JP" altLang="en-US" sz="1200" dirty="0">
                        <a:solidFill>
                          <a:schemeClr val="bg1"/>
                        </a:solidFill>
                      </a:endParaRPr>
                    </a:p>
                  </a:txBody>
                  <a:tcPr anchor="ctr"/>
                </a:tc>
              </a:tr>
              <a:tr h="1278541">
                <a:tc>
                  <a:txBody>
                    <a:bodyPr/>
                    <a:lstStyle/>
                    <a:p>
                      <a:pPr marL="0" indent="0">
                        <a:lnSpc>
                          <a:spcPts val="1300"/>
                        </a:lnSpc>
                        <a:buFont typeface="Arial" pitchFamily="34" charset="0"/>
                        <a:buNone/>
                      </a:pPr>
                      <a:r>
                        <a:rPr kumimoji="1" lang="ja-JP" altLang="en-US" sz="1200" dirty="0" smtClean="0">
                          <a:solidFill>
                            <a:schemeClr val="tx1"/>
                          </a:solidFill>
                        </a:rPr>
                        <a:t>（総務省ホームページの例）　</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他府省庁のウェブサイトも同様の記載が多い。</a:t>
                      </a:r>
                      <a:endParaRPr kumimoji="1" lang="en-US" altLang="ja-JP" sz="1050" dirty="0" smtClean="0">
                        <a:solidFill>
                          <a:schemeClr val="tx1"/>
                        </a:solidFill>
                        <a:latin typeface="ＭＳ Ｐ明朝" pitchFamily="18" charset="-128"/>
                        <a:ea typeface="ＭＳ Ｐ明朝" pitchFamily="18" charset="-128"/>
                      </a:endParaRPr>
                    </a:p>
                    <a:p>
                      <a:pPr marL="92075" indent="-92075">
                        <a:lnSpc>
                          <a:spcPts val="1300"/>
                        </a:lnSpc>
                        <a:buFont typeface="Arial" pitchFamily="34" charset="0"/>
                        <a:buNone/>
                      </a:pPr>
                      <a:r>
                        <a:rPr kumimoji="1" lang="ja-JP" altLang="en-US" sz="1200" dirty="0" smtClean="0">
                          <a:solidFill>
                            <a:schemeClr val="tx1"/>
                          </a:solidFill>
                        </a:rPr>
                        <a:t>・「総務省ホームページ」に掲載されている個々の情報（文字、写真、イラスト等）は著作権の対象となっています。また、「総務省ホームページ」全体も編集著作物として著作権の対象となっており、ともに日本国著作権法及び国際条約により保護されています。</a:t>
                      </a:r>
                      <a:endParaRPr kumimoji="1" lang="en-US" altLang="ja-JP" sz="1200" dirty="0" smtClean="0">
                        <a:solidFill>
                          <a:schemeClr val="tx1"/>
                        </a:solidFill>
                      </a:endParaRPr>
                    </a:p>
                    <a:p>
                      <a:pPr marL="92075" indent="-92075">
                        <a:lnSpc>
                          <a:spcPts val="1300"/>
                        </a:lnSpc>
                        <a:buFont typeface="Arial" pitchFamily="34" charset="0"/>
                        <a:buNone/>
                      </a:pPr>
                      <a:r>
                        <a:rPr kumimoji="1" lang="ja-JP" altLang="en-US" sz="1200" dirty="0" smtClean="0">
                          <a:solidFill>
                            <a:schemeClr val="tx1"/>
                          </a:solidFill>
                        </a:rPr>
                        <a:t>・</a:t>
                      </a:r>
                      <a:r>
                        <a:rPr kumimoji="1" lang="ja-JP" altLang="en-US" sz="1200" u="sng" dirty="0" smtClean="0">
                          <a:solidFill>
                            <a:schemeClr val="tx1"/>
                          </a:solidFill>
                        </a:rPr>
                        <a:t>当ホームページの内容の全部又は一部については、私的使用又は引用等著作権法上認められた行為として、適宜の方法により出典を明示することにより、引用・転載複製を行うことが出来ます。</a:t>
                      </a:r>
                      <a:endParaRPr kumimoji="1" lang="en-US" altLang="ja-JP" sz="1200" u="sng" dirty="0" smtClean="0">
                        <a:solidFill>
                          <a:schemeClr val="tx1"/>
                        </a:solidFill>
                      </a:endParaRPr>
                    </a:p>
                    <a:p>
                      <a:pPr marL="92075" indent="-92075">
                        <a:lnSpc>
                          <a:spcPts val="1300"/>
                        </a:lnSpc>
                        <a:buFont typeface="Arial" pitchFamily="34" charset="0"/>
                        <a:buNone/>
                      </a:pPr>
                      <a:r>
                        <a:rPr kumimoji="1" lang="ja-JP" altLang="en-US" sz="1200" dirty="0" smtClean="0">
                          <a:solidFill>
                            <a:schemeClr val="tx1"/>
                          </a:solidFill>
                        </a:rPr>
                        <a:t>・ただし、「無断転載を禁じます」等の注記があるものについては、それに従ってください。</a:t>
                      </a:r>
                      <a:endParaRPr kumimoji="1" lang="en-US" altLang="ja-JP" sz="1200" dirty="0" smtClean="0">
                        <a:solidFill>
                          <a:schemeClr val="tx1"/>
                        </a:solidFill>
                      </a:endParaRPr>
                    </a:p>
                    <a:p>
                      <a:pPr marL="92075" indent="-92075">
                        <a:lnSpc>
                          <a:spcPts val="1300"/>
                        </a:lnSpc>
                        <a:buFont typeface="Arial" pitchFamily="34" charset="0"/>
                        <a:buNone/>
                      </a:pPr>
                      <a:r>
                        <a:rPr lang="ja-JP" altLang="en-US" sz="1200" dirty="0" smtClean="0">
                          <a:solidFill>
                            <a:schemeClr val="tx1"/>
                          </a:solidFill>
                          <a:effectLst/>
                        </a:rPr>
                        <a:t>・当ホームページの内容の全部又は一部について、</a:t>
                      </a:r>
                      <a:r>
                        <a:rPr lang="ja-JP" altLang="en-US" sz="1200" u="sng" dirty="0" smtClean="0">
                          <a:solidFill>
                            <a:schemeClr val="tx1"/>
                          </a:solidFill>
                          <a:effectLst/>
                        </a:rPr>
                        <a:t>総務省に無断で改変を行うことはできません。</a:t>
                      </a:r>
                      <a:endParaRPr kumimoji="1" lang="ja-JP" altLang="en-US" sz="1200" u="sng" dirty="0" smtClean="0">
                        <a:solidFill>
                          <a:schemeClr val="tx1"/>
                        </a:solidFill>
                      </a:endParaRPr>
                    </a:p>
                  </a:txBody>
                  <a:tcPr/>
                </a:tc>
                <a:tc>
                  <a:txBody>
                    <a:bodyPr/>
                    <a:lstStyle/>
                    <a:p>
                      <a:pPr marL="92075" indent="-92075">
                        <a:lnSpc>
                          <a:spcPts val="1300"/>
                        </a:lnSpc>
                        <a:buFont typeface="Arial" pitchFamily="34" charset="0"/>
                        <a:buNone/>
                      </a:pPr>
                      <a:r>
                        <a:rPr kumimoji="1" lang="ja-JP" altLang="en-US" sz="1200" dirty="0" smtClean="0">
                          <a:solidFill>
                            <a:schemeClr val="tx1"/>
                          </a:solidFill>
                        </a:rPr>
                        <a:t>・</a:t>
                      </a:r>
                      <a:r>
                        <a:rPr kumimoji="1" lang="ja-JP" altLang="en-US" sz="1200" u="sng" dirty="0" smtClean="0">
                          <a:solidFill>
                            <a:srgbClr val="FF0000"/>
                          </a:solidFill>
                        </a:rPr>
                        <a:t>著作権法で認められた行為（私的使用、引用等）のみ事前許諾</a:t>
                      </a:r>
                      <a:r>
                        <a:rPr kumimoji="1" lang="ja-JP" altLang="en-US" sz="1200" dirty="0" smtClean="0">
                          <a:solidFill>
                            <a:schemeClr val="tx1"/>
                          </a:solidFill>
                        </a:rPr>
                        <a:t>されている。（改変等の二次利用は事前許諾されていない）</a:t>
                      </a:r>
                    </a:p>
                  </a:txBody>
                  <a:tcPr/>
                </a:tc>
              </a:tr>
              <a:tr h="1056637">
                <a:tc>
                  <a:txBody>
                    <a:bodyPr/>
                    <a:lstStyle/>
                    <a:p>
                      <a:pPr marL="0" indent="0">
                        <a:lnSpc>
                          <a:spcPts val="1300"/>
                        </a:lnSpc>
                        <a:buFont typeface="Arial" pitchFamily="34" charset="0"/>
                        <a:buNone/>
                      </a:pPr>
                      <a:r>
                        <a:rPr kumimoji="1" lang="ja-JP" altLang="en-US" sz="1200" dirty="0" smtClean="0">
                          <a:solidFill>
                            <a:schemeClr val="tx1"/>
                          </a:solidFill>
                        </a:rPr>
                        <a:t>（総務省統計局ホームページの例）</a:t>
                      </a:r>
                      <a:endParaRPr kumimoji="1" lang="en-US" altLang="ja-JP" sz="1200" dirty="0" smtClean="0">
                        <a:solidFill>
                          <a:schemeClr val="tx1"/>
                        </a:solidFill>
                      </a:endParaRPr>
                    </a:p>
                    <a:p>
                      <a:pPr marL="0" marR="0" indent="0" algn="l" defTabSz="914400" rtl="0" eaLnBrk="1" fontAlgn="auto" latinLnBrk="0" hangingPunct="1">
                        <a:lnSpc>
                          <a:spcPts val="1300"/>
                        </a:lnSpc>
                        <a:spcBef>
                          <a:spcPts val="0"/>
                        </a:spcBef>
                        <a:spcAft>
                          <a:spcPts val="0"/>
                        </a:spcAft>
                        <a:buClrTx/>
                        <a:buSzTx/>
                        <a:buFont typeface="Arial" pitchFamily="34" charset="0"/>
                        <a:buNone/>
                        <a:tabLst/>
                        <a:defRPr/>
                      </a:pPr>
                      <a:r>
                        <a:rPr lang="en-US" altLang="ja-JP" sz="1200" b="0" dirty="0" smtClean="0">
                          <a:solidFill>
                            <a:schemeClr val="tx1"/>
                          </a:solidFill>
                          <a:effectLst/>
                        </a:rPr>
                        <a:t>【</a:t>
                      </a:r>
                      <a:r>
                        <a:rPr lang="ja-JP" altLang="en-US" sz="1200" b="0" dirty="0" smtClean="0">
                          <a:solidFill>
                            <a:schemeClr val="tx1"/>
                          </a:solidFill>
                          <a:effectLst/>
                        </a:rPr>
                        <a:t>著作権について</a:t>
                      </a:r>
                      <a:r>
                        <a:rPr lang="en-US" altLang="ja-JP" sz="1200" b="0" dirty="0" smtClean="0">
                          <a:solidFill>
                            <a:schemeClr val="tx1"/>
                          </a:solidFill>
                          <a:effectLst/>
                        </a:rPr>
                        <a:t>】</a:t>
                      </a:r>
                      <a:endParaRPr kumimoji="1" lang="en-US" altLang="ja-JP" sz="1200" b="0" dirty="0" smtClean="0">
                        <a:solidFill>
                          <a:schemeClr val="tx1"/>
                        </a:solidFill>
                      </a:endParaRPr>
                    </a:p>
                    <a:p>
                      <a:pPr marL="92075" indent="-92075">
                        <a:lnSpc>
                          <a:spcPts val="1300"/>
                        </a:lnSpc>
                        <a:buFont typeface="Arial" pitchFamily="34" charset="0"/>
                        <a:buNone/>
                      </a:pPr>
                      <a:r>
                        <a:rPr kumimoji="1" lang="ja-JP" altLang="en-US" sz="1200" dirty="0" smtClean="0">
                          <a:solidFill>
                            <a:schemeClr val="tx1"/>
                          </a:solidFill>
                        </a:rPr>
                        <a:t>・当ホームページに掲載されている</a:t>
                      </a:r>
                      <a:r>
                        <a:rPr kumimoji="1" lang="ja-JP" altLang="en-US" sz="1200" u="sng" dirty="0" smtClean="0">
                          <a:solidFill>
                            <a:schemeClr val="tx1"/>
                          </a:solidFill>
                        </a:rPr>
                        <a:t>解説文、図等の情報は著作権の対象となっています。</a:t>
                      </a:r>
                      <a:r>
                        <a:rPr kumimoji="1" lang="ja-JP" altLang="en-US" sz="1200" dirty="0" smtClean="0">
                          <a:solidFill>
                            <a:schemeClr val="tx1"/>
                          </a:solidFill>
                        </a:rPr>
                        <a:t>また、ホームページ全体も編集著作物として、著作権の対象となっています。これらの著作権の対象となっている当ホームページの全部または一部は、著作権法及び国際条約により保護されています。</a:t>
                      </a:r>
                      <a:endParaRPr kumimoji="1" lang="en-US" altLang="ja-JP" sz="1200" dirty="0" smtClean="0">
                        <a:solidFill>
                          <a:schemeClr val="tx1"/>
                        </a:solidFill>
                      </a:endParaRPr>
                    </a:p>
                    <a:p>
                      <a:pPr marL="92075" indent="-92075">
                        <a:lnSpc>
                          <a:spcPts val="1300"/>
                        </a:lnSpc>
                        <a:buFont typeface="Arial" pitchFamily="34" charset="0"/>
                        <a:buNone/>
                      </a:pPr>
                      <a:r>
                        <a:rPr kumimoji="1" lang="ja-JP" altLang="en-US" sz="1200" dirty="0" smtClean="0">
                          <a:solidFill>
                            <a:schemeClr val="tx1"/>
                          </a:solidFill>
                        </a:rPr>
                        <a:t>・なお、</a:t>
                      </a:r>
                      <a:r>
                        <a:rPr kumimoji="1" lang="ja-JP" altLang="en-US" sz="1200" u="sng" dirty="0" smtClean="0">
                          <a:solidFill>
                            <a:schemeClr val="tx1"/>
                          </a:solidFill>
                        </a:rPr>
                        <a:t>当ホームページの一部を引用・転載する場合は、著作権法上認められた行為として出所を明示することにより行うことが出来ます。</a:t>
                      </a:r>
                      <a:endParaRPr kumimoji="1" lang="en-US" altLang="ja-JP" sz="1200" u="sng" dirty="0" smtClean="0">
                        <a:solidFill>
                          <a:schemeClr val="tx1"/>
                        </a:solidFill>
                      </a:endParaRPr>
                    </a:p>
                    <a:p>
                      <a:pPr marL="92075" indent="-92075">
                        <a:lnSpc>
                          <a:spcPts val="1300"/>
                        </a:lnSpc>
                        <a:buFont typeface="Arial" pitchFamily="34" charset="0"/>
                        <a:buNone/>
                      </a:pPr>
                      <a:r>
                        <a:rPr kumimoji="1" lang="ja-JP" altLang="en-US" sz="1200" u="none" dirty="0" smtClean="0">
                          <a:solidFill>
                            <a:schemeClr val="tx1"/>
                          </a:solidFill>
                        </a:rPr>
                        <a:t>・</a:t>
                      </a:r>
                      <a:r>
                        <a:rPr kumimoji="1" lang="ja-JP" altLang="en-US" sz="1200" u="sng" dirty="0" smtClean="0">
                          <a:solidFill>
                            <a:schemeClr val="tx1"/>
                          </a:solidFill>
                        </a:rPr>
                        <a:t>商用目的で複製する場合は、予め</a:t>
                      </a:r>
                      <a:r>
                        <a:rPr kumimoji="1" lang="ja-JP" altLang="en-US" sz="1200" u="sng" dirty="0" smtClean="0">
                          <a:solidFill>
                            <a:schemeClr val="tx1"/>
                          </a:solidFill>
                          <a:latin typeface="+mn-ea"/>
                          <a:ea typeface="+mn-ea"/>
                        </a:rPr>
                        <a:t>総務省</a:t>
                      </a:r>
                      <a:r>
                        <a:rPr kumimoji="1" lang="en-US" altLang="ja-JP" sz="1200" u="sng" dirty="0" smtClean="0">
                          <a:solidFill>
                            <a:schemeClr val="tx1"/>
                          </a:solidFill>
                          <a:latin typeface="+mn-ea"/>
                          <a:ea typeface="+mn-ea"/>
                        </a:rPr>
                        <a:t>(stat_webmaster@soumu.go.jp)</a:t>
                      </a:r>
                      <a:r>
                        <a:rPr kumimoji="1" lang="ja-JP" altLang="en-US" sz="1200" u="sng" dirty="0" err="1" smtClean="0">
                          <a:solidFill>
                            <a:schemeClr val="tx1"/>
                          </a:solidFill>
                          <a:latin typeface="+mn-ea"/>
                          <a:ea typeface="+mn-ea"/>
                        </a:rPr>
                        <a:t>まで</a:t>
                      </a:r>
                      <a:r>
                        <a:rPr kumimoji="1" lang="ja-JP" altLang="en-US" sz="1200" u="sng" dirty="0" smtClean="0">
                          <a:solidFill>
                            <a:schemeClr val="tx1"/>
                          </a:solidFill>
                        </a:rPr>
                        <a:t>ご連絡ください。</a:t>
                      </a:r>
                      <a:endParaRPr kumimoji="1" lang="en-US" altLang="ja-JP" sz="1200" u="sng" dirty="0" smtClean="0">
                        <a:solidFill>
                          <a:schemeClr val="tx1"/>
                        </a:solidFill>
                      </a:endParaRPr>
                    </a:p>
                    <a:p>
                      <a:pPr marL="92075" indent="-92075">
                        <a:lnSpc>
                          <a:spcPts val="1300"/>
                        </a:lnSpc>
                        <a:buFont typeface="Arial" pitchFamily="34" charset="0"/>
                        <a:buNone/>
                      </a:pPr>
                      <a:r>
                        <a:rPr kumimoji="1" lang="ja-JP" altLang="en-US" sz="1200" dirty="0" smtClean="0">
                          <a:solidFill>
                            <a:schemeClr val="tx1"/>
                          </a:solidFill>
                        </a:rPr>
                        <a:t>・また、当ホームページの全部又は一部について、</a:t>
                      </a:r>
                      <a:r>
                        <a:rPr kumimoji="1" lang="ja-JP" altLang="en-US" sz="1200" u="sng" dirty="0" smtClean="0">
                          <a:solidFill>
                            <a:schemeClr val="tx1"/>
                          </a:solidFill>
                        </a:rPr>
                        <a:t>総務省に無断で改変を行うことはできません。</a:t>
                      </a:r>
                      <a:endParaRPr kumimoji="1" lang="en-US" altLang="ja-JP" sz="1200" u="sng" dirty="0" smtClean="0">
                        <a:solidFill>
                          <a:schemeClr val="tx1"/>
                        </a:solidFill>
                      </a:endParaRPr>
                    </a:p>
                    <a:p>
                      <a:pPr marL="0" marR="0" indent="0" algn="l" defTabSz="914400" rtl="0" eaLnBrk="1" fontAlgn="auto" latinLnBrk="0" hangingPunct="1">
                        <a:lnSpc>
                          <a:spcPts val="1300"/>
                        </a:lnSpc>
                        <a:spcBef>
                          <a:spcPts val="0"/>
                        </a:spcBef>
                        <a:spcAft>
                          <a:spcPts val="0"/>
                        </a:spcAft>
                        <a:buClrTx/>
                        <a:buSzTx/>
                        <a:buFont typeface="Arial" pitchFamily="34" charset="0"/>
                        <a:buNone/>
                        <a:tabLst/>
                        <a:defRPr/>
                      </a:pPr>
                      <a:r>
                        <a:rPr lang="en-US" altLang="ja-JP" sz="1200" b="0" dirty="0" smtClean="0">
                          <a:solidFill>
                            <a:schemeClr val="tx1"/>
                          </a:solidFill>
                          <a:effectLst/>
                        </a:rPr>
                        <a:t>【</a:t>
                      </a:r>
                      <a:r>
                        <a:rPr lang="ja-JP" altLang="en-US" sz="1200" b="0" dirty="0" smtClean="0">
                          <a:solidFill>
                            <a:schemeClr val="tx1"/>
                          </a:solidFill>
                          <a:effectLst/>
                        </a:rPr>
                        <a:t>引用・転載について</a:t>
                      </a:r>
                      <a:r>
                        <a:rPr lang="en-US" altLang="ja-JP" sz="1200" b="0" dirty="0" smtClean="0">
                          <a:solidFill>
                            <a:schemeClr val="tx1"/>
                          </a:solidFill>
                          <a:effectLst/>
                        </a:rPr>
                        <a:t>】</a:t>
                      </a:r>
                      <a:endParaRPr kumimoji="1" lang="en-US" altLang="ja-JP" sz="1200" b="0" dirty="0" smtClean="0">
                        <a:solidFill>
                          <a:schemeClr val="tx1"/>
                        </a:solidFill>
                      </a:endParaRPr>
                    </a:p>
                    <a:p>
                      <a:pPr marL="92075" indent="-92075">
                        <a:lnSpc>
                          <a:spcPts val="1300"/>
                        </a:lnSpc>
                        <a:buFont typeface="Arial" pitchFamily="34" charset="0"/>
                        <a:buNone/>
                      </a:pPr>
                      <a:r>
                        <a:rPr lang="ja-JP" altLang="en-US" sz="1200" u="none" dirty="0" smtClean="0">
                          <a:solidFill>
                            <a:schemeClr val="tx1"/>
                          </a:solidFill>
                          <a:effectLst/>
                        </a:rPr>
                        <a:t>・</a:t>
                      </a:r>
                      <a:r>
                        <a:rPr lang="ja-JP" altLang="en-US" sz="1200" u="sng" dirty="0" smtClean="0">
                          <a:solidFill>
                            <a:schemeClr val="tx1"/>
                          </a:solidFill>
                          <a:effectLst/>
                        </a:rPr>
                        <a:t>当ホームページの一部（ホームページからダウンロードできるエクセルファイル、</a:t>
                      </a:r>
                      <a:r>
                        <a:rPr lang="en-US" altLang="ja-JP" sz="1200" u="sng" dirty="0" smtClean="0">
                          <a:solidFill>
                            <a:schemeClr val="tx1"/>
                          </a:solidFill>
                          <a:effectLst/>
                        </a:rPr>
                        <a:t>PDF</a:t>
                      </a:r>
                      <a:r>
                        <a:rPr lang="ja-JP" altLang="en-US" sz="1200" u="sng" dirty="0" smtClean="0">
                          <a:solidFill>
                            <a:schemeClr val="tx1"/>
                          </a:solidFill>
                          <a:effectLst/>
                        </a:rPr>
                        <a:t>ファイル等を含む。）を引用・転載する場合には、出典（府省名、統計調査名等）の表記をお願いします。</a:t>
                      </a:r>
                    </a:p>
                  </a:txBody>
                  <a:tcPr/>
                </a:tc>
                <a:tc>
                  <a:txBody>
                    <a:bodyPr/>
                    <a:lstStyle/>
                    <a:p>
                      <a:pPr marL="92075" indent="-92075">
                        <a:lnSpc>
                          <a:spcPts val="1300"/>
                        </a:lnSpc>
                        <a:buFont typeface="Arial" pitchFamily="34" charset="0"/>
                        <a:buNone/>
                      </a:pPr>
                      <a:r>
                        <a:rPr kumimoji="1" lang="ja-JP" altLang="en-US" sz="1200" dirty="0" smtClean="0">
                          <a:solidFill>
                            <a:schemeClr val="tx1"/>
                          </a:solidFill>
                        </a:rPr>
                        <a:t>・</a:t>
                      </a:r>
                      <a:r>
                        <a:rPr kumimoji="1" lang="ja-JP" altLang="en-US" sz="1200" u="sng" dirty="0" smtClean="0">
                          <a:solidFill>
                            <a:srgbClr val="FF0000"/>
                          </a:solidFill>
                        </a:rPr>
                        <a:t>著作権の対象となっているデータの範囲が曖昧</a:t>
                      </a:r>
                      <a:r>
                        <a:rPr kumimoji="1" lang="ja-JP" altLang="en-US" sz="1200" dirty="0" smtClean="0">
                          <a:solidFill>
                            <a:schemeClr val="tx1"/>
                          </a:solidFill>
                        </a:rPr>
                        <a:t>。</a:t>
                      </a:r>
                      <a:endParaRPr kumimoji="1" lang="en-US" altLang="ja-JP" sz="1200" dirty="0" smtClean="0">
                        <a:solidFill>
                          <a:schemeClr val="tx1"/>
                        </a:solidFill>
                      </a:endParaRPr>
                    </a:p>
                    <a:p>
                      <a:pPr marL="92075" indent="-92075">
                        <a:lnSpc>
                          <a:spcPts val="1300"/>
                        </a:lnSpc>
                        <a:buFont typeface="Arial" pitchFamily="34" charset="0"/>
                        <a:buNone/>
                      </a:pPr>
                      <a:r>
                        <a:rPr kumimoji="1" lang="ja-JP" altLang="en-US" sz="1200" dirty="0" smtClean="0">
                          <a:solidFill>
                            <a:schemeClr val="tx1"/>
                          </a:solidFill>
                        </a:rPr>
                        <a:t>・著作権の対象となるものについては、</a:t>
                      </a:r>
                      <a:r>
                        <a:rPr kumimoji="1" lang="ja-JP" altLang="en-US" sz="1200" u="sng" dirty="0" smtClean="0">
                          <a:solidFill>
                            <a:srgbClr val="FF0000"/>
                          </a:solidFill>
                        </a:rPr>
                        <a:t>著作権法で認められた行為（私的使用、引用等）のみ事前許諾</a:t>
                      </a:r>
                      <a:r>
                        <a:rPr kumimoji="1" lang="ja-JP" altLang="en-US" sz="1200" dirty="0" smtClean="0">
                          <a:solidFill>
                            <a:schemeClr val="tx1"/>
                          </a:solidFill>
                        </a:rPr>
                        <a:t>されている。（改変等の二次利用は事前許諾されていない）</a:t>
                      </a:r>
                    </a:p>
                    <a:p>
                      <a:pPr marL="92075" indent="-92075">
                        <a:lnSpc>
                          <a:spcPts val="1300"/>
                        </a:lnSpc>
                        <a:buFont typeface="Arial" pitchFamily="34" charset="0"/>
                        <a:buNone/>
                      </a:pPr>
                      <a:r>
                        <a:rPr kumimoji="1" lang="ja-JP" altLang="en-US" sz="1200" dirty="0" smtClean="0">
                          <a:solidFill>
                            <a:schemeClr val="tx1"/>
                          </a:solidFill>
                        </a:rPr>
                        <a:t>・</a:t>
                      </a:r>
                      <a:r>
                        <a:rPr kumimoji="1" lang="ja-JP" altLang="en-US" sz="1200" u="sng" dirty="0" smtClean="0">
                          <a:solidFill>
                            <a:srgbClr val="FF0000"/>
                          </a:solidFill>
                        </a:rPr>
                        <a:t>商用目的での複製は、事前連絡が必要</a:t>
                      </a:r>
                      <a:r>
                        <a:rPr kumimoji="1" lang="ja-JP" altLang="en-US" sz="1200" dirty="0" smtClean="0">
                          <a:solidFill>
                            <a:schemeClr val="tx1"/>
                          </a:solidFill>
                        </a:rPr>
                        <a:t>とされている。</a:t>
                      </a:r>
                    </a:p>
                  </a:txBody>
                  <a:tcPr/>
                </a:tc>
              </a:tr>
            </a:tbl>
          </a:graphicData>
        </a:graphic>
      </p:graphicFrame>
      <p:sp>
        <p:nvSpPr>
          <p:cNvPr id="10" name="コンテンツ プレースホルダー 1"/>
          <p:cNvSpPr txBox="1">
            <a:spLocks/>
          </p:cNvSpPr>
          <p:nvPr/>
        </p:nvSpPr>
        <p:spPr bwMode="auto">
          <a:xfrm>
            <a:off x="215900" y="995363"/>
            <a:ext cx="8928100" cy="968375"/>
          </a:xfrm>
          <a:prstGeom prst="rect">
            <a:avLst/>
          </a:prstGeom>
          <a:noFill/>
          <a:ln w="9525">
            <a:noFill/>
            <a:miter lim="800000"/>
            <a:headEnd/>
            <a:tailEnd/>
          </a:ln>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a:defRPr/>
            </a:pPr>
            <a:r>
              <a:rPr lang="ja-JP" altLang="en-US" sz="1400" dirty="0" smtClean="0"/>
              <a:t>現在、国が保有する公共データ</a:t>
            </a:r>
            <a:r>
              <a:rPr lang="en-US" altLang="ja-JP" sz="1400" baseline="30000" dirty="0" smtClean="0"/>
              <a:t>※</a:t>
            </a:r>
            <a:r>
              <a:rPr lang="ja-JP" altLang="en-US" sz="1400" dirty="0" smtClean="0"/>
              <a:t>の利用条件としては、次のような例がある。</a:t>
            </a:r>
            <a:endParaRPr lang="en-US" altLang="ja-JP" sz="1400" dirty="0" smtClean="0"/>
          </a:p>
          <a:p>
            <a:pPr>
              <a:defRPr/>
            </a:pPr>
            <a:r>
              <a:rPr lang="ja-JP" altLang="en-US" sz="1400" dirty="0" smtClean="0"/>
              <a:t>公共データの利用条件をみると、</a:t>
            </a:r>
            <a:r>
              <a:rPr lang="ja-JP" altLang="en-US" sz="1400" u="sng" dirty="0" smtClean="0">
                <a:solidFill>
                  <a:srgbClr val="FF0000"/>
                </a:solidFill>
              </a:rPr>
              <a:t>著作権の権利制限の範囲での利用ができること、データの二次利用についての個別の許諾が必要とすることを内容とするものが多く、公共データの積極的な活用を促すものとはなっていない。</a:t>
            </a:r>
            <a:endParaRPr lang="en-US" altLang="ja-JP" sz="1400" u="sng" dirty="0" smtClean="0">
              <a:solidFill>
                <a:srgbClr val="FF0000"/>
              </a:solidFill>
            </a:endParaRPr>
          </a:p>
          <a:p>
            <a:pPr marL="0" indent="0">
              <a:buFont typeface="Wingdings 3" pitchFamily="18" charset="2"/>
              <a:buNone/>
              <a:defRPr/>
            </a:pPr>
            <a:endParaRPr lang="en-US" altLang="ja-JP" sz="1800" dirty="0" smtClean="0"/>
          </a:p>
        </p:txBody>
      </p:sp>
      <p:sp>
        <p:nvSpPr>
          <p:cNvPr id="8" name="テキスト ボックス 7"/>
          <p:cNvSpPr txBox="1"/>
          <p:nvPr/>
        </p:nvSpPr>
        <p:spPr>
          <a:xfrm>
            <a:off x="642938" y="1800225"/>
            <a:ext cx="8542337" cy="254000"/>
          </a:xfrm>
          <a:prstGeom prst="rect">
            <a:avLst/>
          </a:prstGeom>
          <a:noFill/>
        </p:spPr>
        <p:txBody>
          <a:bodyPr wrap="none">
            <a:spAutoFit/>
          </a:bodyPr>
          <a:lstStyle/>
          <a:p>
            <a:pPr>
              <a:defRPr/>
            </a:pPr>
            <a:r>
              <a:rPr lang="en-US" altLang="ja-JP" sz="1050" dirty="0">
                <a:latin typeface="ＭＳ Ｐ明朝" pitchFamily="18" charset="-128"/>
                <a:ea typeface="ＭＳ Ｐ明朝" pitchFamily="18" charset="-128"/>
              </a:rPr>
              <a:t>※</a:t>
            </a:r>
            <a:r>
              <a:rPr lang="ja-JP" altLang="en-US" sz="1050" dirty="0">
                <a:latin typeface="ＭＳ Ｐ明朝" pitchFamily="18" charset="-128"/>
                <a:ea typeface="ＭＳ Ｐ明朝" pitchFamily="18" charset="-128"/>
              </a:rPr>
              <a:t>公共データ </a:t>
            </a:r>
            <a:r>
              <a:rPr lang="en-US" altLang="ja-JP" sz="1050" dirty="0">
                <a:latin typeface="ＭＳ Ｐ明朝" pitchFamily="18" charset="-128"/>
                <a:ea typeface="ＭＳ Ｐ明朝" pitchFamily="18" charset="-128"/>
              </a:rPr>
              <a:t>= </a:t>
            </a:r>
            <a:r>
              <a:rPr lang="ja-JP" altLang="en-US" sz="1050" dirty="0">
                <a:latin typeface="ＭＳ Ｐ明朝" pitchFamily="18" charset="-128"/>
                <a:ea typeface="ＭＳ Ｐ明朝" pitchFamily="18" charset="-128"/>
              </a:rPr>
              <a:t>国、独立行政法人、地方公共団体、公益企業等が保有しているデータのこと。統計等の数値データのほか、白書等の著作物を含む。</a:t>
            </a:r>
          </a:p>
        </p:txBody>
      </p:sp>
      <p:sp>
        <p:nvSpPr>
          <p:cNvPr id="17428" name="テキスト ボックス 10"/>
          <p:cNvSpPr txBox="1">
            <a:spLocks noChangeArrowheads="1"/>
          </p:cNvSpPr>
          <p:nvPr/>
        </p:nvSpPr>
        <p:spPr bwMode="auto">
          <a:xfrm>
            <a:off x="2844800" y="6223000"/>
            <a:ext cx="6402388" cy="368300"/>
          </a:xfrm>
          <a:prstGeom prst="rect">
            <a:avLst/>
          </a:prstGeom>
          <a:noFill/>
          <a:ln w="9525">
            <a:noFill/>
            <a:miter lim="800000"/>
            <a:headEnd/>
            <a:tailEnd/>
          </a:ln>
        </p:spPr>
        <p:txBody>
          <a:bodyPr wrap="none">
            <a:spAutoFit/>
          </a:bodyPr>
          <a:lstStyle/>
          <a:p>
            <a:r>
              <a:rPr lang="en-US" altLang="ja-JP" sz="900"/>
              <a:t>【</a:t>
            </a:r>
            <a:r>
              <a:rPr lang="ja-JP" altLang="en-US" sz="900"/>
              <a:t>出典</a:t>
            </a:r>
            <a:r>
              <a:rPr lang="en-US" altLang="ja-JP" sz="900"/>
              <a:t>】</a:t>
            </a:r>
            <a:r>
              <a:rPr lang="ja-JP" altLang="en-US" sz="900"/>
              <a:t>「利用条件の記載内容（現状）」 欄は、総務省ウェブサイト（</a:t>
            </a:r>
            <a:r>
              <a:rPr lang="en-US" altLang="ja-JP" sz="900"/>
              <a:t>http://www.soumu.go.jp/menu_kyotsuu/policy/tyosaku.html</a:t>
            </a:r>
            <a:r>
              <a:rPr lang="ja-JP" altLang="en-US" sz="900"/>
              <a:t>）</a:t>
            </a:r>
            <a:endParaRPr lang="en-US" altLang="ja-JP" sz="900"/>
          </a:p>
          <a:p>
            <a:r>
              <a:rPr lang="ja-JP" altLang="en-US" sz="900"/>
              <a:t>　　　　　及び総務省統計局ウェブサイト（</a:t>
            </a:r>
            <a:r>
              <a:rPr lang="en-US" altLang="ja-JP" sz="900"/>
              <a:t>http://www.stat.go.jp/info/riyou.htm</a:t>
            </a:r>
            <a:r>
              <a:rPr lang="ja-JP" altLang="en-US" sz="900"/>
              <a:t>）から抜粋</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25A2F97F-D434-440E-BD7A-E9C9FE2F03D5}" type="slidenum">
              <a:rPr lang="ja-JP" altLang="en-US" smtClean="0">
                <a:solidFill>
                  <a:schemeClr val="tx1"/>
                </a:solidFill>
              </a:rPr>
              <a:pPr>
                <a:defRPr/>
              </a:pPr>
              <a:t>39</a:t>
            </a:fld>
            <a:endParaRPr lang="ja-JP" altLang="en-US" dirty="0">
              <a:solidFill>
                <a:schemeClr val="tx1"/>
              </a:solidFill>
            </a:endParaRPr>
          </a:p>
        </p:txBody>
      </p:sp>
      <p:sp>
        <p:nvSpPr>
          <p:cNvPr id="56322" name="タイトル 1"/>
          <p:cNvSpPr>
            <a:spLocks noGrp="1"/>
          </p:cNvSpPr>
          <p:nvPr>
            <p:ph type="title"/>
          </p:nvPr>
        </p:nvSpPr>
        <p:spPr>
          <a:xfrm>
            <a:off x="404813" y="165100"/>
            <a:ext cx="8229600" cy="792163"/>
          </a:xfrm>
        </p:spPr>
        <p:txBody>
          <a:bodyPr/>
          <a:lstStyle/>
          <a:p>
            <a:pPr eaLnBrk="1" hangingPunct="1"/>
            <a:r>
              <a:rPr lang="ja-JP" altLang="en-US" sz="2400" smtClean="0"/>
              <a:t>参考３．パターン①</a:t>
            </a:r>
          </a:p>
        </p:txBody>
      </p:sp>
      <p:sp>
        <p:nvSpPr>
          <p:cNvPr id="56323" name="コンテンツ プレースホルダー 1"/>
          <p:cNvSpPr>
            <a:spLocks noGrp="1"/>
          </p:cNvSpPr>
          <p:nvPr>
            <p:ph sz="quarter" idx="1"/>
          </p:nvPr>
        </p:nvSpPr>
        <p:spPr>
          <a:xfrm>
            <a:off x="436563" y="989013"/>
            <a:ext cx="8580437" cy="1055687"/>
          </a:xfrm>
        </p:spPr>
        <p:txBody>
          <a:bodyPr/>
          <a:lstStyle/>
          <a:p>
            <a:pPr>
              <a:lnSpc>
                <a:spcPts val="1400"/>
              </a:lnSpc>
              <a:spcBef>
                <a:spcPts val="300"/>
              </a:spcBef>
            </a:pPr>
            <a:r>
              <a:rPr lang="ja-JP" altLang="en-US" sz="1400" smtClean="0"/>
              <a:t>グラフの比較等において、説明の文章や解説が記載されている。</a:t>
            </a:r>
          </a:p>
        </p:txBody>
      </p:sp>
      <p:pic>
        <p:nvPicPr>
          <p:cNvPr id="56324" name="Picture 6"/>
          <p:cNvPicPr>
            <a:picLocks noChangeAspect="1" noChangeArrowheads="1"/>
          </p:cNvPicPr>
          <p:nvPr/>
        </p:nvPicPr>
        <p:blipFill>
          <a:blip r:embed="rId2"/>
          <a:srcRect/>
          <a:stretch>
            <a:fillRect/>
          </a:stretch>
        </p:blipFill>
        <p:spPr bwMode="auto">
          <a:xfrm>
            <a:off x="293688" y="2635250"/>
            <a:ext cx="4013200" cy="2784475"/>
          </a:xfrm>
          <a:prstGeom prst="rect">
            <a:avLst/>
          </a:prstGeom>
          <a:noFill/>
          <a:ln w="9525">
            <a:noFill/>
            <a:miter lim="800000"/>
            <a:headEnd/>
            <a:tailEnd/>
          </a:ln>
        </p:spPr>
      </p:pic>
      <p:sp>
        <p:nvSpPr>
          <p:cNvPr id="56325" name="Text Box 7"/>
          <p:cNvSpPr txBox="1">
            <a:spLocks noChangeArrowheads="1"/>
          </p:cNvSpPr>
          <p:nvPr/>
        </p:nvSpPr>
        <p:spPr bwMode="auto">
          <a:xfrm>
            <a:off x="414338" y="2074863"/>
            <a:ext cx="4752975" cy="274637"/>
          </a:xfrm>
          <a:prstGeom prst="rect">
            <a:avLst/>
          </a:prstGeom>
          <a:noFill/>
          <a:ln w="9525">
            <a:noFill/>
            <a:miter lim="800000"/>
            <a:headEnd/>
            <a:tailEnd/>
          </a:ln>
        </p:spPr>
        <p:txBody>
          <a:bodyPr>
            <a:spAutoFit/>
          </a:bodyPr>
          <a:lstStyle/>
          <a:p>
            <a:pPr>
              <a:spcBef>
                <a:spcPct val="50000"/>
              </a:spcBef>
            </a:pPr>
            <a:r>
              <a:rPr lang="ja-JP" altLang="en-US" sz="1200"/>
              <a:t>図表</a:t>
            </a:r>
            <a:r>
              <a:rPr lang="en-US" altLang="ja-JP" sz="1200"/>
              <a:t>2-2-1-14</a:t>
            </a:r>
            <a:r>
              <a:rPr lang="ja-JP" altLang="en-US" sz="1200"/>
              <a:t>　米国における移動体通信事業の動向</a:t>
            </a:r>
          </a:p>
        </p:txBody>
      </p:sp>
      <p:sp>
        <p:nvSpPr>
          <p:cNvPr id="56326" name="Rectangle 8"/>
          <p:cNvSpPr>
            <a:spLocks noChangeArrowheads="1"/>
          </p:cNvSpPr>
          <p:nvPr/>
        </p:nvSpPr>
        <p:spPr bwMode="auto">
          <a:xfrm>
            <a:off x="917575" y="5594350"/>
            <a:ext cx="3378200" cy="457200"/>
          </a:xfrm>
          <a:prstGeom prst="rect">
            <a:avLst/>
          </a:prstGeom>
          <a:noFill/>
          <a:ln w="9525">
            <a:noFill/>
            <a:miter lim="800000"/>
            <a:headEnd/>
            <a:tailEnd/>
          </a:ln>
        </p:spPr>
        <p:txBody>
          <a:bodyPr anchor="ctr">
            <a:spAutoFit/>
          </a:bodyPr>
          <a:lstStyle/>
          <a:p>
            <a:r>
              <a:rPr lang="ja-JP" altLang="en-US" sz="1200"/>
              <a:t>（出典）総務省「情報通信産業・サービスの動向・国際比較に関する調査研究」（平成</a:t>
            </a:r>
            <a:r>
              <a:rPr lang="en-US" altLang="ja-JP" sz="1200"/>
              <a:t>24</a:t>
            </a:r>
            <a:r>
              <a:rPr lang="ja-JP" altLang="en-US" sz="1200"/>
              <a:t>年） </a:t>
            </a:r>
          </a:p>
        </p:txBody>
      </p:sp>
      <p:sp>
        <p:nvSpPr>
          <p:cNvPr id="11" name="正方形/長方形 10"/>
          <p:cNvSpPr/>
          <p:nvPr/>
        </p:nvSpPr>
        <p:spPr>
          <a:xfrm>
            <a:off x="1978025" y="3113088"/>
            <a:ext cx="871538" cy="20748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pic>
        <p:nvPicPr>
          <p:cNvPr id="56328" name="Picture 12" descr="図表2-2-3-7　接触時間及びモバイル関連支出額の端末別比較のグラフ"/>
          <p:cNvPicPr>
            <a:picLocks noChangeAspect="1" noChangeArrowheads="1"/>
          </p:cNvPicPr>
          <p:nvPr/>
        </p:nvPicPr>
        <p:blipFill>
          <a:blip r:embed="rId3"/>
          <a:srcRect/>
          <a:stretch>
            <a:fillRect/>
          </a:stretch>
        </p:blipFill>
        <p:spPr bwMode="auto">
          <a:xfrm>
            <a:off x="4365625" y="2825750"/>
            <a:ext cx="4513263" cy="2293938"/>
          </a:xfrm>
          <a:prstGeom prst="rect">
            <a:avLst/>
          </a:prstGeom>
          <a:noFill/>
          <a:ln w="9525">
            <a:noFill/>
            <a:miter lim="800000"/>
            <a:headEnd/>
            <a:tailEnd/>
          </a:ln>
        </p:spPr>
      </p:pic>
      <p:sp>
        <p:nvSpPr>
          <p:cNvPr id="56329" name="Text Box 6"/>
          <p:cNvSpPr txBox="1">
            <a:spLocks noChangeArrowheads="1"/>
          </p:cNvSpPr>
          <p:nvPr/>
        </p:nvSpPr>
        <p:spPr bwMode="auto">
          <a:xfrm>
            <a:off x="4645025" y="2076450"/>
            <a:ext cx="4243388" cy="274638"/>
          </a:xfrm>
          <a:prstGeom prst="rect">
            <a:avLst/>
          </a:prstGeom>
          <a:noFill/>
          <a:ln w="9525">
            <a:noFill/>
            <a:miter lim="800000"/>
            <a:headEnd/>
            <a:tailEnd/>
          </a:ln>
        </p:spPr>
        <p:txBody>
          <a:bodyPr>
            <a:spAutoFit/>
          </a:bodyPr>
          <a:lstStyle/>
          <a:p>
            <a:pPr>
              <a:spcBef>
                <a:spcPct val="50000"/>
              </a:spcBef>
            </a:pPr>
            <a:r>
              <a:rPr lang="ja-JP" altLang="en-US" sz="1200"/>
              <a:t>図表</a:t>
            </a:r>
            <a:r>
              <a:rPr lang="en-US" altLang="ja-JP" sz="1200"/>
              <a:t>2-2-3-7</a:t>
            </a:r>
            <a:r>
              <a:rPr lang="ja-JP" altLang="en-US" sz="1200"/>
              <a:t>　接触時間及びモバイル関連支出額の端末別比較 </a:t>
            </a:r>
          </a:p>
        </p:txBody>
      </p:sp>
      <p:sp>
        <p:nvSpPr>
          <p:cNvPr id="56330" name="Rectangle 7"/>
          <p:cNvSpPr>
            <a:spLocks noChangeArrowheads="1"/>
          </p:cNvSpPr>
          <p:nvPr/>
        </p:nvSpPr>
        <p:spPr bwMode="auto">
          <a:xfrm>
            <a:off x="5178425" y="5565775"/>
            <a:ext cx="3667125" cy="461963"/>
          </a:xfrm>
          <a:prstGeom prst="rect">
            <a:avLst/>
          </a:prstGeom>
          <a:noFill/>
          <a:ln w="9525">
            <a:noFill/>
            <a:miter lim="800000"/>
            <a:headEnd/>
            <a:tailEnd/>
          </a:ln>
        </p:spPr>
        <p:txBody>
          <a:bodyPr anchor="ctr">
            <a:spAutoFit/>
          </a:bodyPr>
          <a:lstStyle/>
          <a:p>
            <a:r>
              <a:rPr lang="ja-JP" altLang="en-US" sz="1200"/>
              <a:t>（出典）総務省「情報通信産業・サービスの動向・国際比較に関する調査研究」（平成</a:t>
            </a:r>
            <a:r>
              <a:rPr lang="en-US" altLang="ja-JP" sz="1200"/>
              <a:t>24</a:t>
            </a:r>
            <a:r>
              <a:rPr lang="ja-JP" altLang="en-US" sz="1200"/>
              <a:t>年）</a:t>
            </a:r>
          </a:p>
        </p:txBody>
      </p:sp>
      <p:sp>
        <p:nvSpPr>
          <p:cNvPr id="18" name="正方形/長方形 17"/>
          <p:cNvSpPr/>
          <p:nvPr/>
        </p:nvSpPr>
        <p:spPr>
          <a:xfrm>
            <a:off x="4873625" y="3817938"/>
            <a:ext cx="442913" cy="4349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7092A4B7-9108-43F9-B48C-E3C996978803}" type="slidenum">
              <a:rPr lang="ja-JP" altLang="en-US" smtClean="0">
                <a:solidFill>
                  <a:schemeClr val="tx1"/>
                </a:solidFill>
              </a:rPr>
              <a:pPr>
                <a:defRPr/>
              </a:pPr>
              <a:t>40</a:t>
            </a:fld>
            <a:endParaRPr lang="ja-JP" altLang="en-US" dirty="0">
              <a:solidFill>
                <a:schemeClr val="tx1"/>
              </a:solidFill>
            </a:endParaRPr>
          </a:p>
        </p:txBody>
      </p:sp>
      <p:sp>
        <p:nvSpPr>
          <p:cNvPr id="57346" name="タイトル 1"/>
          <p:cNvSpPr>
            <a:spLocks noGrp="1"/>
          </p:cNvSpPr>
          <p:nvPr>
            <p:ph type="title"/>
          </p:nvPr>
        </p:nvSpPr>
        <p:spPr>
          <a:xfrm>
            <a:off x="404813" y="165100"/>
            <a:ext cx="8229600" cy="792163"/>
          </a:xfrm>
        </p:spPr>
        <p:txBody>
          <a:bodyPr/>
          <a:lstStyle/>
          <a:p>
            <a:pPr eaLnBrk="1" hangingPunct="1"/>
            <a:r>
              <a:rPr lang="ja-JP" altLang="en-US" sz="2400" smtClean="0"/>
              <a:t>参考４．パターン②</a:t>
            </a:r>
          </a:p>
        </p:txBody>
      </p:sp>
      <p:sp>
        <p:nvSpPr>
          <p:cNvPr id="57347" name="コンテンツ プレースホルダー 1"/>
          <p:cNvSpPr>
            <a:spLocks noGrp="1"/>
          </p:cNvSpPr>
          <p:nvPr>
            <p:ph sz="quarter" idx="1"/>
          </p:nvPr>
        </p:nvSpPr>
        <p:spPr>
          <a:xfrm>
            <a:off x="436563" y="989013"/>
            <a:ext cx="8580437" cy="1055687"/>
          </a:xfrm>
        </p:spPr>
        <p:txBody>
          <a:bodyPr/>
          <a:lstStyle/>
          <a:p>
            <a:pPr>
              <a:lnSpc>
                <a:spcPts val="1400"/>
              </a:lnSpc>
              <a:spcBef>
                <a:spcPts val="300"/>
              </a:spcBef>
            </a:pPr>
            <a:r>
              <a:rPr lang="ja-JP" altLang="en-US" sz="1400" smtClean="0"/>
              <a:t>グラフと図が組み合わさっている。</a:t>
            </a:r>
          </a:p>
        </p:txBody>
      </p:sp>
      <p:sp>
        <p:nvSpPr>
          <p:cNvPr id="57348" name="Text Box 5"/>
          <p:cNvSpPr txBox="1">
            <a:spLocks noChangeArrowheads="1"/>
          </p:cNvSpPr>
          <p:nvPr/>
        </p:nvSpPr>
        <p:spPr bwMode="auto">
          <a:xfrm>
            <a:off x="676275" y="1543050"/>
            <a:ext cx="4752975" cy="274638"/>
          </a:xfrm>
          <a:prstGeom prst="rect">
            <a:avLst/>
          </a:prstGeom>
          <a:noFill/>
          <a:ln w="9525">
            <a:noFill/>
            <a:miter lim="800000"/>
            <a:headEnd/>
            <a:tailEnd/>
          </a:ln>
        </p:spPr>
        <p:txBody>
          <a:bodyPr>
            <a:spAutoFit/>
          </a:bodyPr>
          <a:lstStyle/>
          <a:p>
            <a:pPr>
              <a:spcBef>
                <a:spcPct val="50000"/>
              </a:spcBef>
            </a:pPr>
            <a:r>
              <a:rPr lang="ja-JP" altLang="en-US" sz="1200"/>
              <a:t>図表</a:t>
            </a:r>
            <a:r>
              <a:rPr lang="en-US" altLang="ja-JP" sz="1200"/>
              <a:t>1-2-4-1</a:t>
            </a:r>
            <a:r>
              <a:rPr lang="ja-JP" altLang="en-US" sz="1200"/>
              <a:t>　インターネットの経済成長に対する寄与 </a:t>
            </a:r>
          </a:p>
        </p:txBody>
      </p:sp>
      <p:sp>
        <p:nvSpPr>
          <p:cNvPr id="57349" name="Rectangle 6"/>
          <p:cNvSpPr>
            <a:spLocks noChangeArrowheads="1"/>
          </p:cNvSpPr>
          <p:nvPr/>
        </p:nvSpPr>
        <p:spPr bwMode="auto">
          <a:xfrm>
            <a:off x="652463" y="4259263"/>
            <a:ext cx="3249612" cy="647700"/>
          </a:xfrm>
          <a:prstGeom prst="rect">
            <a:avLst/>
          </a:prstGeom>
          <a:noFill/>
          <a:ln w="9525">
            <a:noFill/>
            <a:miter lim="800000"/>
            <a:headEnd/>
            <a:tailEnd/>
          </a:ln>
        </p:spPr>
        <p:txBody>
          <a:bodyPr anchor="ctr">
            <a:spAutoFit/>
          </a:bodyPr>
          <a:lstStyle/>
          <a:p>
            <a:r>
              <a:rPr lang="ja-JP" altLang="en-US" sz="1200"/>
              <a:t>（出典）</a:t>
            </a:r>
            <a:r>
              <a:rPr lang="en-US" altLang="ja-JP" sz="1200"/>
              <a:t>McKinsey &amp; Company, “Internet matters: The Net’s sweeping impact on growth, jobs, and prosperity” </a:t>
            </a:r>
            <a:endParaRPr lang="ja-JP" altLang="en-US" sz="1200"/>
          </a:p>
        </p:txBody>
      </p:sp>
      <p:pic>
        <p:nvPicPr>
          <p:cNvPr id="57350" name="Picture 7" descr="図表1-2-4-1　インターネットの経済成長に対する寄与の図"/>
          <p:cNvPicPr>
            <a:picLocks noChangeAspect="1" noChangeArrowheads="1"/>
          </p:cNvPicPr>
          <p:nvPr/>
        </p:nvPicPr>
        <p:blipFill>
          <a:blip r:embed="rId2"/>
          <a:srcRect/>
          <a:stretch>
            <a:fillRect/>
          </a:stretch>
        </p:blipFill>
        <p:spPr bwMode="auto">
          <a:xfrm>
            <a:off x="536575" y="1793875"/>
            <a:ext cx="4121150" cy="2389188"/>
          </a:xfrm>
          <a:prstGeom prst="rect">
            <a:avLst/>
          </a:prstGeom>
          <a:noFill/>
          <a:ln w="9525">
            <a:noFill/>
            <a:miter lim="800000"/>
            <a:headEnd/>
            <a:tailEnd/>
          </a:ln>
        </p:spPr>
      </p:pic>
      <p:pic>
        <p:nvPicPr>
          <p:cNvPr id="57351" name="Picture 14" descr="図表4-5-3-9　我が国のインターネットにおけるトラヒックの集計・試算の表"/>
          <p:cNvPicPr>
            <a:picLocks noChangeAspect="1" noChangeArrowheads="1"/>
          </p:cNvPicPr>
          <p:nvPr/>
        </p:nvPicPr>
        <p:blipFill>
          <a:blip r:embed="rId3"/>
          <a:srcRect/>
          <a:stretch>
            <a:fillRect/>
          </a:stretch>
        </p:blipFill>
        <p:spPr bwMode="auto">
          <a:xfrm>
            <a:off x="4894263" y="1766888"/>
            <a:ext cx="4037012" cy="3878262"/>
          </a:xfrm>
          <a:prstGeom prst="rect">
            <a:avLst/>
          </a:prstGeom>
          <a:noFill/>
          <a:ln w="9525">
            <a:noFill/>
            <a:miter lim="800000"/>
            <a:headEnd/>
            <a:tailEnd/>
          </a:ln>
        </p:spPr>
      </p:pic>
      <p:sp>
        <p:nvSpPr>
          <p:cNvPr id="57352" name="Rectangle 8"/>
          <p:cNvSpPr>
            <a:spLocks noChangeArrowheads="1"/>
          </p:cNvSpPr>
          <p:nvPr/>
        </p:nvSpPr>
        <p:spPr bwMode="auto">
          <a:xfrm>
            <a:off x="5243513" y="5749925"/>
            <a:ext cx="3294062" cy="460375"/>
          </a:xfrm>
          <a:prstGeom prst="rect">
            <a:avLst/>
          </a:prstGeom>
          <a:noFill/>
          <a:ln w="9525">
            <a:noFill/>
            <a:miter lim="800000"/>
            <a:headEnd/>
            <a:tailEnd/>
          </a:ln>
        </p:spPr>
        <p:txBody>
          <a:bodyPr anchor="ctr">
            <a:spAutoFit/>
          </a:bodyPr>
          <a:lstStyle/>
          <a:p>
            <a:r>
              <a:rPr lang="ja-JP" altLang="en-US" sz="1200"/>
              <a:t>総務省「我が国のインターネットにおけるトラヒックの集計・試算」により作成</a:t>
            </a:r>
          </a:p>
        </p:txBody>
      </p:sp>
      <p:sp>
        <p:nvSpPr>
          <p:cNvPr id="57353" name="Text Box 7"/>
          <p:cNvSpPr txBox="1">
            <a:spLocks noChangeArrowheads="1"/>
          </p:cNvSpPr>
          <p:nvPr/>
        </p:nvSpPr>
        <p:spPr bwMode="auto">
          <a:xfrm>
            <a:off x="4703763" y="1531938"/>
            <a:ext cx="4752975" cy="274637"/>
          </a:xfrm>
          <a:prstGeom prst="rect">
            <a:avLst/>
          </a:prstGeom>
          <a:noFill/>
          <a:ln w="9525">
            <a:noFill/>
            <a:miter lim="800000"/>
            <a:headEnd/>
            <a:tailEnd/>
          </a:ln>
        </p:spPr>
        <p:txBody>
          <a:bodyPr>
            <a:spAutoFit/>
          </a:bodyPr>
          <a:lstStyle/>
          <a:p>
            <a:pPr>
              <a:spcBef>
                <a:spcPct val="50000"/>
              </a:spcBef>
            </a:pPr>
            <a:r>
              <a:rPr lang="ja-JP" altLang="en-US" sz="1200"/>
              <a:t>図表</a:t>
            </a:r>
            <a:r>
              <a:rPr lang="en-US" altLang="ja-JP" sz="1200"/>
              <a:t>4-5-3-9</a:t>
            </a:r>
            <a:r>
              <a:rPr lang="ja-JP" altLang="en-US" sz="1200"/>
              <a:t>　我が国のインターネットにおけるトラヒックの集計・試算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550C4B0E-92F1-4E53-BBA8-D9FA80A16BE6}" type="slidenum">
              <a:rPr lang="ja-JP" altLang="en-US" smtClean="0">
                <a:solidFill>
                  <a:schemeClr val="tx1"/>
                </a:solidFill>
              </a:rPr>
              <a:pPr>
                <a:defRPr/>
              </a:pPr>
              <a:t>41</a:t>
            </a:fld>
            <a:endParaRPr lang="ja-JP" altLang="en-US" dirty="0">
              <a:solidFill>
                <a:schemeClr val="tx1"/>
              </a:solidFill>
            </a:endParaRPr>
          </a:p>
        </p:txBody>
      </p:sp>
      <p:sp>
        <p:nvSpPr>
          <p:cNvPr id="58370" name="タイトル 1"/>
          <p:cNvSpPr>
            <a:spLocks noGrp="1"/>
          </p:cNvSpPr>
          <p:nvPr>
            <p:ph type="title"/>
          </p:nvPr>
        </p:nvSpPr>
        <p:spPr>
          <a:xfrm>
            <a:off x="404813" y="165100"/>
            <a:ext cx="8229600" cy="792163"/>
          </a:xfrm>
        </p:spPr>
        <p:txBody>
          <a:bodyPr/>
          <a:lstStyle/>
          <a:p>
            <a:pPr eaLnBrk="1" hangingPunct="1"/>
            <a:r>
              <a:rPr lang="ja-JP" altLang="en-US" sz="2400" smtClean="0"/>
              <a:t>参考５．パターン③</a:t>
            </a:r>
          </a:p>
        </p:txBody>
      </p:sp>
      <p:sp>
        <p:nvSpPr>
          <p:cNvPr id="58371" name="コンテンツ プレースホルダー 1"/>
          <p:cNvSpPr>
            <a:spLocks noGrp="1"/>
          </p:cNvSpPr>
          <p:nvPr>
            <p:ph sz="quarter" idx="1"/>
          </p:nvPr>
        </p:nvSpPr>
        <p:spPr>
          <a:xfrm>
            <a:off x="436563" y="989013"/>
            <a:ext cx="8580437" cy="1055687"/>
          </a:xfrm>
        </p:spPr>
        <p:txBody>
          <a:bodyPr/>
          <a:lstStyle/>
          <a:p>
            <a:pPr>
              <a:lnSpc>
                <a:spcPts val="1400"/>
              </a:lnSpc>
              <a:spcBef>
                <a:spcPts val="300"/>
              </a:spcBef>
            </a:pPr>
            <a:r>
              <a:rPr lang="ja-JP" altLang="en-US" sz="1400" smtClean="0"/>
              <a:t>表形式でまとめているもので、内容が文章であるもの。</a:t>
            </a:r>
          </a:p>
        </p:txBody>
      </p:sp>
      <p:sp>
        <p:nvSpPr>
          <p:cNvPr id="58372" name="Rectangle 7"/>
          <p:cNvSpPr>
            <a:spLocks noChangeArrowheads="1"/>
          </p:cNvSpPr>
          <p:nvPr/>
        </p:nvSpPr>
        <p:spPr bwMode="auto">
          <a:xfrm>
            <a:off x="3668713" y="5765800"/>
            <a:ext cx="2836862" cy="639763"/>
          </a:xfrm>
          <a:prstGeom prst="rect">
            <a:avLst/>
          </a:prstGeom>
          <a:noFill/>
          <a:ln w="9525">
            <a:noFill/>
            <a:miter lim="800000"/>
            <a:headEnd/>
            <a:tailEnd/>
          </a:ln>
        </p:spPr>
        <p:txBody>
          <a:bodyPr anchor="ctr">
            <a:spAutoFit/>
          </a:bodyPr>
          <a:lstStyle/>
          <a:p>
            <a:r>
              <a:rPr lang="ja-JP" altLang="en-US" sz="1200"/>
              <a:t>（出典）総務省「</a:t>
            </a:r>
            <a:r>
              <a:rPr lang="en-US" altLang="ja-JP" sz="1200"/>
              <a:t>O2O</a:t>
            </a:r>
            <a:r>
              <a:rPr lang="ja-JP" altLang="en-US" sz="1200"/>
              <a:t>に係る利活用の先進事例に関する調査研究」（平成</a:t>
            </a:r>
            <a:r>
              <a:rPr lang="en-US" altLang="ja-JP" sz="1200"/>
              <a:t>24</a:t>
            </a:r>
            <a:r>
              <a:rPr lang="ja-JP" altLang="en-US" sz="1200"/>
              <a:t>年）</a:t>
            </a:r>
          </a:p>
          <a:p>
            <a:r>
              <a:rPr lang="ja-JP" altLang="en-US" sz="1200"/>
              <a:t>（各種メディア掲載記事により作成）</a:t>
            </a:r>
          </a:p>
        </p:txBody>
      </p:sp>
      <p:pic>
        <p:nvPicPr>
          <p:cNvPr id="58373" name="Picture 12" descr="図表5　ネットスーパー事業者と取組の表"/>
          <p:cNvPicPr>
            <a:picLocks noChangeAspect="1" noChangeArrowheads="1"/>
          </p:cNvPicPr>
          <p:nvPr/>
        </p:nvPicPr>
        <p:blipFill>
          <a:blip r:embed="rId2"/>
          <a:srcRect/>
          <a:stretch>
            <a:fillRect/>
          </a:stretch>
        </p:blipFill>
        <p:spPr bwMode="auto">
          <a:xfrm>
            <a:off x="506413" y="4060825"/>
            <a:ext cx="3105150" cy="2376488"/>
          </a:xfrm>
          <a:prstGeom prst="rect">
            <a:avLst/>
          </a:prstGeom>
          <a:noFill/>
          <a:ln w="9525">
            <a:noFill/>
            <a:miter lim="800000"/>
            <a:headEnd/>
            <a:tailEnd/>
          </a:ln>
        </p:spPr>
      </p:pic>
      <p:sp>
        <p:nvSpPr>
          <p:cNvPr id="58374" name="Text Box 13"/>
          <p:cNvSpPr txBox="1">
            <a:spLocks noChangeArrowheads="1"/>
          </p:cNvSpPr>
          <p:nvPr/>
        </p:nvSpPr>
        <p:spPr bwMode="auto">
          <a:xfrm>
            <a:off x="636588" y="3802063"/>
            <a:ext cx="2809875" cy="274637"/>
          </a:xfrm>
          <a:prstGeom prst="rect">
            <a:avLst/>
          </a:prstGeom>
          <a:noFill/>
          <a:ln w="9525">
            <a:noFill/>
            <a:miter lim="800000"/>
            <a:headEnd/>
            <a:tailEnd/>
          </a:ln>
        </p:spPr>
        <p:txBody>
          <a:bodyPr>
            <a:spAutoFit/>
          </a:bodyPr>
          <a:lstStyle/>
          <a:p>
            <a:pPr>
              <a:spcBef>
                <a:spcPct val="50000"/>
              </a:spcBef>
            </a:pPr>
            <a:r>
              <a:rPr lang="ja-JP" altLang="en-US" sz="1200"/>
              <a:t>図表</a:t>
            </a:r>
            <a:r>
              <a:rPr lang="en-US" altLang="ja-JP" sz="1200"/>
              <a:t>5</a:t>
            </a:r>
            <a:r>
              <a:rPr lang="ja-JP" altLang="en-US" sz="1200"/>
              <a:t>　ネットスーパー事業者と取組 </a:t>
            </a:r>
          </a:p>
        </p:txBody>
      </p:sp>
      <p:pic>
        <p:nvPicPr>
          <p:cNvPr id="58375" name="Picture 15" descr="http://www.soumu.go.jp/johotsusintokei/whitepaper/ja/h24/image/n1205030.png"/>
          <p:cNvPicPr>
            <a:picLocks noChangeAspect="1" noChangeArrowheads="1"/>
          </p:cNvPicPr>
          <p:nvPr/>
        </p:nvPicPr>
        <p:blipFill>
          <a:blip r:embed="rId3"/>
          <a:srcRect/>
          <a:stretch>
            <a:fillRect/>
          </a:stretch>
        </p:blipFill>
        <p:spPr bwMode="auto">
          <a:xfrm>
            <a:off x="361950" y="1701800"/>
            <a:ext cx="5680075" cy="1914525"/>
          </a:xfrm>
          <a:prstGeom prst="rect">
            <a:avLst/>
          </a:prstGeom>
          <a:noFill/>
          <a:ln w="9525">
            <a:noFill/>
            <a:miter lim="800000"/>
            <a:headEnd/>
            <a:tailEnd/>
          </a:ln>
        </p:spPr>
      </p:pic>
      <p:sp>
        <p:nvSpPr>
          <p:cNvPr id="58376" name="Rectangle 16"/>
          <p:cNvSpPr>
            <a:spLocks noChangeArrowheads="1"/>
          </p:cNvSpPr>
          <p:nvPr/>
        </p:nvSpPr>
        <p:spPr bwMode="auto">
          <a:xfrm>
            <a:off x="627063" y="1441450"/>
            <a:ext cx="3421062" cy="274638"/>
          </a:xfrm>
          <a:prstGeom prst="rect">
            <a:avLst/>
          </a:prstGeom>
          <a:noFill/>
          <a:ln w="9525">
            <a:noFill/>
            <a:miter lim="800000"/>
            <a:headEnd/>
            <a:tailEnd/>
          </a:ln>
        </p:spPr>
        <p:txBody>
          <a:bodyPr wrap="none" anchor="ctr">
            <a:spAutoFit/>
          </a:bodyPr>
          <a:lstStyle/>
          <a:p>
            <a:r>
              <a:rPr lang="ja-JP" altLang="en-US" sz="1200"/>
              <a:t>図表</a:t>
            </a:r>
            <a:r>
              <a:rPr lang="en-US" altLang="ja-JP" sz="1200"/>
              <a:t>1-2-5-3</a:t>
            </a:r>
            <a:r>
              <a:rPr lang="ja-JP" altLang="en-US" sz="1200"/>
              <a:t>　</a:t>
            </a:r>
            <a:r>
              <a:rPr lang="en-US" altLang="ja-JP" sz="1200"/>
              <a:t>ASEAN</a:t>
            </a:r>
            <a:r>
              <a:rPr lang="ja-JP" altLang="en-US" sz="1200"/>
              <a:t>各国における戦略的取組例 </a:t>
            </a:r>
          </a:p>
        </p:txBody>
      </p:sp>
      <p:sp>
        <p:nvSpPr>
          <p:cNvPr id="58377" name="Rectangle 17"/>
          <p:cNvSpPr>
            <a:spLocks noChangeArrowheads="1"/>
          </p:cNvSpPr>
          <p:nvPr/>
        </p:nvSpPr>
        <p:spPr bwMode="auto">
          <a:xfrm>
            <a:off x="6054725" y="2857500"/>
            <a:ext cx="1530350" cy="274638"/>
          </a:xfrm>
          <a:prstGeom prst="rect">
            <a:avLst/>
          </a:prstGeom>
          <a:noFill/>
          <a:ln w="9525">
            <a:noFill/>
            <a:miter lim="800000"/>
            <a:headEnd/>
            <a:tailEnd/>
          </a:ln>
        </p:spPr>
        <p:txBody>
          <a:bodyPr wrap="none" anchor="ctr">
            <a:spAutoFit/>
          </a:bodyPr>
          <a:lstStyle/>
          <a:p>
            <a:r>
              <a:rPr lang="ja-JP" altLang="en-US" sz="1200"/>
              <a:t>各種資料により作成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8D008DB7-A1A9-41BB-BA1C-3889A399E4BA}" type="slidenum">
              <a:rPr lang="ja-JP" altLang="en-US" smtClean="0">
                <a:solidFill>
                  <a:schemeClr val="tx1"/>
                </a:solidFill>
              </a:rPr>
              <a:pPr>
                <a:defRPr/>
              </a:pPr>
              <a:t>42</a:t>
            </a:fld>
            <a:endParaRPr lang="ja-JP" altLang="en-US" dirty="0">
              <a:solidFill>
                <a:schemeClr val="tx1"/>
              </a:solidFill>
            </a:endParaRPr>
          </a:p>
        </p:txBody>
      </p:sp>
      <p:sp>
        <p:nvSpPr>
          <p:cNvPr id="59394" name="タイトル 1"/>
          <p:cNvSpPr>
            <a:spLocks noGrp="1"/>
          </p:cNvSpPr>
          <p:nvPr>
            <p:ph type="title"/>
          </p:nvPr>
        </p:nvSpPr>
        <p:spPr>
          <a:xfrm>
            <a:off x="404813" y="165100"/>
            <a:ext cx="8229600" cy="792163"/>
          </a:xfrm>
        </p:spPr>
        <p:txBody>
          <a:bodyPr/>
          <a:lstStyle/>
          <a:p>
            <a:pPr eaLnBrk="1" hangingPunct="1"/>
            <a:r>
              <a:rPr lang="ja-JP" altLang="en-US" sz="2400" smtClean="0"/>
              <a:t>参考６．パターン④</a:t>
            </a:r>
          </a:p>
        </p:txBody>
      </p:sp>
      <p:sp>
        <p:nvSpPr>
          <p:cNvPr id="59395" name="コンテンツ プレースホルダー 1"/>
          <p:cNvSpPr>
            <a:spLocks noGrp="1"/>
          </p:cNvSpPr>
          <p:nvPr>
            <p:ph sz="quarter" idx="1"/>
          </p:nvPr>
        </p:nvSpPr>
        <p:spPr>
          <a:xfrm>
            <a:off x="436563" y="989013"/>
            <a:ext cx="8580437" cy="1055687"/>
          </a:xfrm>
        </p:spPr>
        <p:txBody>
          <a:bodyPr/>
          <a:lstStyle/>
          <a:p>
            <a:pPr>
              <a:lnSpc>
                <a:spcPts val="1400"/>
              </a:lnSpc>
              <a:spcBef>
                <a:spcPts val="300"/>
              </a:spcBef>
            </a:pPr>
            <a:r>
              <a:rPr lang="ja-JP" altLang="en-US" sz="1400" smtClean="0"/>
              <a:t>商用データベースについて、権利者から白書での利用のみという条件付きで利用を許可されているデータを使って作成したグラフ。</a:t>
            </a:r>
          </a:p>
        </p:txBody>
      </p:sp>
      <p:sp>
        <p:nvSpPr>
          <p:cNvPr id="59396" name="Text Box 6"/>
          <p:cNvSpPr txBox="1">
            <a:spLocks noChangeArrowheads="1"/>
          </p:cNvSpPr>
          <p:nvPr/>
        </p:nvSpPr>
        <p:spPr bwMode="auto">
          <a:xfrm>
            <a:off x="684213" y="2049463"/>
            <a:ext cx="3152775" cy="457200"/>
          </a:xfrm>
          <a:prstGeom prst="rect">
            <a:avLst/>
          </a:prstGeom>
          <a:noFill/>
          <a:ln w="9525">
            <a:noFill/>
            <a:miter lim="800000"/>
            <a:headEnd/>
            <a:tailEnd/>
          </a:ln>
        </p:spPr>
        <p:txBody>
          <a:bodyPr>
            <a:spAutoFit/>
          </a:bodyPr>
          <a:lstStyle/>
          <a:p>
            <a:pPr>
              <a:spcBef>
                <a:spcPct val="50000"/>
              </a:spcBef>
            </a:pPr>
            <a:r>
              <a:rPr lang="ja-JP" altLang="en-US" sz="1200"/>
              <a:t>図表</a:t>
            </a:r>
            <a:r>
              <a:rPr lang="en-US" altLang="ja-JP" sz="1200"/>
              <a:t>2-2-1-1</a:t>
            </a:r>
            <a:r>
              <a:rPr lang="ja-JP" altLang="en-US" sz="1200"/>
              <a:t>　世界の携帯電話販売台数に占めるスマートフォンの販売台数の推移（推計） </a:t>
            </a:r>
          </a:p>
        </p:txBody>
      </p:sp>
      <p:sp>
        <p:nvSpPr>
          <p:cNvPr id="59397" name="Rectangle 8"/>
          <p:cNvSpPr>
            <a:spLocks noChangeArrowheads="1"/>
          </p:cNvSpPr>
          <p:nvPr/>
        </p:nvSpPr>
        <p:spPr bwMode="auto">
          <a:xfrm>
            <a:off x="1782763" y="5318125"/>
            <a:ext cx="2046287" cy="274638"/>
          </a:xfrm>
          <a:prstGeom prst="rect">
            <a:avLst/>
          </a:prstGeom>
          <a:noFill/>
          <a:ln w="9525">
            <a:noFill/>
            <a:miter lim="800000"/>
            <a:headEnd/>
            <a:tailEnd/>
          </a:ln>
        </p:spPr>
        <p:txBody>
          <a:bodyPr anchor="ctr">
            <a:spAutoFit/>
          </a:bodyPr>
          <a:lstStyle/>
          <a:p>
            <a:r>
              <a:rPr lang="ja-JP" altLang="en-US" sz="1200"/>
              <a:t>ガートナー資料により作成</a:t>
            </a:r>
          </a:p>
        </p:txBody>
      </p:sp>
      <p:pic>
        <p:nvPicPr>
          <p:cNvPr id="59398" name="Picture 13" descr="図表2-2-1-1　世界の携帯電話販売台数に占めるスマートフォンの販売台数の推移（推計）のグラフ"/>
          <p:cNvPicPr>
            <a:picLocks noChangeAspect="1" noChangeArrowheads="1"/>
          </p:cNvPicPr>
          <p:nvPr/>
        </p:nvPicPr>
        <p:blipFill>
          <a:blip r:embed="rId2"/>
          <a:srcRect/>
          <a:stretch>
            <a:fillRect/>
          </a:stretch>
        </p:blipFill>
        <p:spPr bwMode="auto">
          <a:xfrm>
            <a:off x="723900" y="2527300"/>
            <a:ext cx="2924175" cy="2763838"/>
          </a:xfrm>
          <a:prstGeom prst="rect">
            <a:avLst/>
          </a:prstGeom>
          <a:noFill/>
          <a:ln w="9525">
            <a:noFill/>
            <a:miter lim="800000"/>
            <a:headEnd/>
            <a:tailEnd/>
          </a:ln>
        </p:spPr>
      </p:pic>
      <p:pic>
        <p:nvPicPr>
          <p:cNvPr id="59399" name="Picture 15" descr="http://www.soumu.go.jp/johotsusintokei/whitepaper/ja/h24/image/n1303130.png"/>
          <p:cNvPicPr>
            <a:picLocks noChangeAspect="1" noChangeArrowheads="1"/>
          </p:cNvPicPr>
          <p:nvPr/>
        </p:nvPicPr>
        <p:blipFill>
          <a:blip r:embed="rId3"/>
          <a:srcRect/>
          <a:stretch>
            <a:fillRect/>
          </a:stretch>
        </p:blipFill>
        <p:spPr bwMode="auto">
          <a:xfrm>
            <a:off x="4089400" y="2600325"/>
            <a:ext cx="4425950" cy="2752725"/>
          </a:xfrm>
          <a:prstGeom prst="rect">
            <a:avLst/>
          </a:prstGeom>
          <a:noFill/>
          <a:ln w="9525">
            <a:noFill/>
            <a:miter lim="800000"/>
            <a:headEnd/>
            <a:tailEnd/>
          </a:ln>
        </p:spPr>
      </p:pic>
      <p:sp>
        <p:nvSpPr>
          <p:cNvPr id="59400" name="Rectangle 16"/>
          <p:cNvSpPr>
            <a:spLocks noChangeArrowheads="1"/>
          </p:cNvSpPr>
          <p:nvPr/>
        </p:nvSpPr>
        <p:spPr bwMode="auto">
          <a:xfrm>
            <a:off x="4519613" y="2159000"/>
            <a:ext cx="2849562" cy="457200"/>
          </a:xfrm>
          <a:prstGeom prst="rect">
            <a:avLst/>
          </a:prstGeom>
          <a:noFill/>
          <a:ln w="9525">
            <a:noFill/>
            <a:miter lim="800000"/>
            <a:headEnd/>
            <a:tailEnd/>
          </a:ln>
        </p:spPr>
        <p:txBody>
          <a:bodyPr anchor="ctr">
            <a:spAutoFit/>
          </a:bodyPr>
          <a:lstStyle/>
          <a:p>
            <a:r>
              <a:rPr lang="ja-JP" altLang="en-US" sz="1200"/>
              <a:t>図表</a:t>
            </a:r>
            <a:r>
              <a:rPr lang="en-US" altLang="ja-JP" sz="1200"/>
              <a:t>1-3-3-13</a:t>
            </a:r>
            <a:r>
              <a:rPr lang="ja-JP" altLang="en-US" sz="1200"/>
              <a:t>　米国・欧州・アジア・日本の主要</a:t>
            </a:r>
            <a:r>
              <a:rPr lang="en-US" altLang="ja-JP" sz="1200"/>
              <a:t>ICT</a:t>
            </a:r>
            <a:r>
              <a:rPr lang="ja-JP" altLang="en-US" sz="1200"/>
              <a:t>ベンダーの地域別市場シェア </a:t>
            </a:r>
          </a:p>
        </p:txBody>
      </p:sp>
      <p:sp>
        <p:nvSpPr>
          <p:cNvPr id="59401" name="Rectangle 17"/>
          <p:cNvSpPr>
            <a:spLocks noChangeArrowheads="1"/>
          </p:cNvSpPr>
          <p:nvPr/>
        </p:nvSpPr>
        <p:spPr bwMode="auto">
          <a:xfrm>
            <a:off x="6713538" y="5348288"/>
            <a:ext cx="2046287" cy="274637"/>
          </a:xfrm>
          <a:prstGeom prst="rect">
            <a:avLst/>
          </a:prstGeom>
          <a:noFill/>
          <a:ln w="9525">
            <a:noFill/>
            <a:miter lim="800000"/>
            <a:headEnd/>
            <a:tailEnd/>
          </a:ln>
        </p:spPr>
        <p:txBody>
          <a:bodyPr anchor="ctr">
            <a:spAutoFit/>
          </a:bodyPr>
          <a:lstStyle/>
          <a:p>
            <a:r>
              <a:rPr lang="ja-JP" altLang="en-US" sz="1200"/>
              <a:t>ガートナー資料により作成</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E3730993-1952-48CA-9844-D9EFA300C963}" type="slidenum">
              <a:rPr lang="ja-JP" altLang="en-US" smtClean="0">
                <a:solidFill>
                  <a:schemeClr val="tx1"/>
                </a:solidFill>
              </a:rPr>
              <a:pPr>
                <a:defRPr/>
              </a:pPr>
              <a:t>43</a:t>
            </a:fld>
            <a:endParaRPr lang="ja-JP" altLang="en-US" dirty="0">
              <a:solidFill>
                <a:schemeClr val="tx1"/>
              </a:solidFill>
            </a:endParaRPr>
          </a:p>
        </p:txBody>
      </p:sp>
      <p:sp>
        <p:nvSpPr>
          <p:cNvPr id="60418" name="タイトル 1"/>
          <p:cNvSpPr>
            <a:spLocks noGrp="1"/>
          </p:cNvSpPr>
          <p:nvPr>
            <p:ph type="title"/>
          </p:nvPr>
        </p:nvSpPr>
        <p:spPr>
          <a:xfrm>
            <a:off x="404813" y="165100"/>
            <a:ext cx="8229600" cy="792163"/>
          </a:xfrm>
        </p:spPr>
        <p:txBody>
          <a:bodyPr/>
          <a:lstStyle/>
          <a:p>
            <a:pPr eaLnBrk="1" hangingPunct="1"/>
            <a:r>
              <a:rPr lang="ja-JP" altLang="en-US" sz="2400" smtClean="0"/>
              <a:t>参考７．パターン⑤</a:t>
            </a:r>
          </a:p>
        </p:txBody>
      </p:sp>
      <p:sp>
        <p:nvSpPr>
          <p:cNvPr id="60419" name="コンテンツ プレースホルダー 1"/>
          <p:cNvSpPr>
            <a:spLocks noGrp="1"/>
          </p:cNvSpPr>
          <p:nvPr>
            <p:ph sz="quarter" idx="1"/>
          </p:nvPr>
        </p:nvSpPr>
        <p:spPr>
          <a:xfrm>
            <a:off x="436563" y="989013"/>
            <a:ext cx="8580437" cy="1055687"/>
          </a:xfrm>
        </p:spPr>
        <p:txBody>
          <a:bodyPr/>
          <a:lstStyle/>
          <a:p>
            <a:pPr>
              <a:lnSpc>
                <a:spcPts val="1400"/>
              </a:lnSpc>
              <a:spcBef>
                <a:spcPts val="300"/>
              </a:spcBef>
            </a:pPr>
            <a:r>
              <a:rPr lang="ja-JP" altLang="en-US" sz="1400" smtClean="0"/>
              <a:t>複数の著作物から、官公庁が新たな図を作成している場合。</a:t>
            </a:r>
          </a:p>
        </p:txBody>
      </p:sp>
      <p:sp>
        <p:nvSpPr>
          <p:cNvPr id="60420" name="Text Box 5"/>
          <p:cNvSpPr txBox="1">
            <a:spLocks noChangeArrowheads="1"/>
          </p:cNvSpPr>
          <p:nvPr/>
        </p:nvSpPr>
        <p:spPr bwMode="auto">
          <a:xfrm>
            <a:off x="1647825" y="1744663"/>
            <a:ext cx="4162425" cy="274637"/>
          </a:xfrm>
          <a:prstGeom prst="rect">
            <a:avLst/>
          </a:prstGeom>
          <a:noFill/>
          <a:ln w="9525">
            <a:noFill/>
            <a:miter lim="800000"/>
            <a:headEnd/>
            <a:tailEnd/>
          </a:ln>
        </p:spPr>
        <p:txBody>
          <a:bodyPr>
            <a:spAutoFit/>
          </a:bodyPr>
          <a:lstStyle/>
          <a:p>
            <a:pPr>
              <a:spcBef>
                <a:spcPct val="50000"/>
              </a:spcBef>
            </a:pPr>
            <a:r>
              <a:rPr lang="ja-JP" altLang="en-US" sz="1200"/>
              <a:t>図表</a:t>
            </a:r>
            <a:r>
              <a:rPr lang="en-US" altLang="ja-JP" sz="1200"/>
              <a:t>1-1-6-1</a:t>
            </a:r>
            <a:r>
              <a:rPr lang="ja-JP" altLang="en-US" sz="1200"/>
              <a:t>　</a:t>
            </a:r>
            <a:r>
              <a:rPr lang="en-US" altLang="ja-JP" sz="1200"/>
              <a:t>ICT</a:t>
            </a:r>
            <a:r>
              <a:rPr lang="ja-JP" altLang="en-US" sz="1200"/>
              <a:t>が成長に貢献する道筋 </a:t>
            </a:r>
          </a:p>
        </p:txBody>
      </p:sp>
      <p:sp>
        <p:nvSpPr>
          <p:cNvPr id="60421" name="Rectangle 6"/>
          <p:cNvSpPr>
            <a:spLocks noChangeArrowheads="1"/>
          </p:cNvSpPr>
          <p:nvPr/>
        </p:nvSpPr>
        <p:spPr bwMode="auto">
          <a:xfrm>
            <a:off x="1565275" y="5984875"/>
            <a:ext cx="3065463" cy="274638"/>
          </a:xfrm>
          <a:prstGeom prst="rect">
            <a:avLst/>
          </a:prstGeom>
          <a:noFill/>
          <a:ln w="9525">
            <a:noFill/>
            <a:miter lim="800000"/>
            <a:headEnd/>
            <a:tailEnd/>
          </a:ln>
        </p:spPr>
        <p:txBody>
          <a:bodyPr anchor="ctr">
            <a:spAutoFit/>
          </a:bodyPr>
          <a:lstStyle/>
          <a:p>
            <a:r>
              <a:rPr lang="ja-JP" altLang="en-US" sz="1200"/>
              <a:t>篠崎彰彦（</a:t>
            </a:r>
            <a:r>
              <a:rPr lang="en-US" altLang="ja-JP" sz="1200"/>
              <a:t>2006, 2008</a:t>
            </a:r>
            <a:r>
              <a:rPr lang="ja-JP" altLang="en-US" sz="1200"/>
              <a:t>）等により作成</a:t>
            </a:r>
          </a:p>
        </p:txBody>
      </p:sp>
      <p:pic>
        <p:nvPicPr>
          <p:cNvPr id="60422" name="Picture 12" descr="図表1-1-6-1　ICTが成長に貢献する道筋の図"/>
          <p:cNvPicPr>
            <a:picLocks noChangeAspect="1" noChangeArrowheads="1"/>
          </p:cNvPicPr>
          <p:nvPr/>
        </p:nvPicPr>
        <p:blipFill>
          <a:blip r:embed="rId2"/>
          <a:srcRect/>
          <a:stretch>
            <a:fillRect/>
          </a:stretch>
        </p:blipFill>
        <p:spPr bwMode="auto">
          <a:xfrm>
            <a:off x="1487488" y="2228850"/>
            <a:ext cx="5619750"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8A7C6CCB-13B0-4CD4-A200-98691DF77B92}" type="slidenum">
              <a:rPr lang="ja-JP" altLang="en-US" smtClean="0">
                <a:solidFill>
                  <a:schemeClr val="tx1"/>
                </a:solidFill>
              </a:rPr>
              <a:pPr>
                <a:defRPr/>
              </a:pPr>
              <a:t>44</a:t>
            </a:fld>
            <a:endParaRPr lang="ja-JP" altLang="en-US" dirty="0">
              <a:solidFill>
                <a:schemeClr val="tx1"/>
              </a:solidFill>
            </a:endParaRPr>
          </a:p>
        </p:txBody>
      </p:sp>
      <p:sp>
        <p:nvSpPr>
          <p:cNvPr id="61442" name="タイトル 1"/>
          <p:cNvSpPr>
            <a:spLocks noGrp="1"/>
          </p:cNvSpPr>
          <p:nvPr>
            <p:ph type="title"/>
          </p:nvPr>
        </p:nvSpPr>
        <p:spPr>
          <a:xfrm>
            <a:off x="404813" y="165100"/>
            <a:ext cx="8229600" cy="792163"/>
          </a:xfrm>
        </p:spPr>
        <p:txBody>
          <a:bodyPr/>
          <a:lstStyle/>
          <a:p>
            <a:pPr eaLnBrk="1" hangingPunct="1"/>
            <a:r>
              <a:rPr lang="ja-JP" altLang="en-US" sz="2400" smtClean="0"/>
              <a:t>参考８．パターン⑥</a:t>
            </a:r>
          </a:p>
        </p:txBody>
      </p:sp>
      <p:sp>
        <p:nvSpPr>
          <p:cNvPr id="61443" name="コンテンツ プレースホルダー 1"/>
          <p:cNvSpPr>
            <a:spLocks noGrp="1"/>
          </p:cNvSpPr>
          <p:nvPr>
            <p:ph sz="quarter" idx="1"/>
          </p:nvPr>
        </p:nvSpPr>
        <p:spPr>
          <a:xfrm>
            <a:off x="436563" y="989013"/>
            <a:ext cx="8580437" cy="1055687"/>
          </a:xfrm>
        </p:spPr>
        <p:txBody>
          <a:bodyPr/>
          <a:lstStyle/>
          <a:p>
            <a:pPr>
              <a:lnSpc>
                <a:spcPts val="1400"/>
              </a:lnSpc>
              <a:spcBef>
                <a:spcPts val="300"/>
              </a:spcBef>
            </a:pPr>
            <a:r>
              <a:rPr lang="ja-JP" altLang="en-US" sz="1400" smtClean="0"/>
              <a:t>人の写っている写真を利用している場合。</a:t>
            </a:r>
          </a:p>
        </p:txBody>
      </p:sp>
      <p:sp>
        <p:nvSpPr>
          <p:cNvPr id="2" name="正方形/長方形 1"/>
          <p:cNvSpPr/>
          <p:nvPr/>
        </p:nvSpPr>
        <p:spPr>
          <a:xfrm>
            <a:off x="425450" y="4232275"/>
            <a:ext cx="3870325" cy="561975"/>
          </a:xfrm>
          <a:prstGeom prst="rect">
            <a:avLst/>
          </a:prstGeom>
        </p:spPr>
        <p:txBody>
          <a:bodyPr>
            <a:spAutoFit/>
          </a:bodyPr>
          <a:lstStyle/>
          <a:p>
            <a:pPr>
              <a:defRPr/>
            </a:pPr>
            <a:r>
              <a:rPr lang="ja-JP" altLang="en-US" sz="1050" dirty="0"/>
              <a:t>情報通信白書</a:t>
            </a:r>
            <a:r>
              <a:rPr lang="en-US" altLang="ja-JP" sz="1050" dirty="0"/>
              <a:t>H24</a:t>
            </a:r>
            <a:r>
              <a:rPr lang="ja-JP" altLang="en-US" sz="1050" dirty="0"/>
              <a:t>年版</a:t>
            </a:r>
            <a:endParaRPr lang="en-US" altLang="ja-JP" sz="1050" dirty="0"/>
          </a:p>
          <a:p>
            <a:pPr>
              <a:defRPr/>
            </a:pPr>
            <a:r>
              <a:rPr lang="en-US" altLang="ja-JP" sz="1000" dirty="0"/>
              <a:t>http://www.soumu.go.jp/johotsusintokei/whitepaper/ja/h24/html/nc114920.html</a:t>
            </a:r>
            <a:endParaRPr lang="ja-JP" altLang="en-US" sz="1000" dirty="0"/>
          </a:p>
        </p:txBody>
      </p:sp>
      <p:sp>
        <p:nvSpPr>
          <p:cNvPr id="14" name="正方形/長方形 13"/>
          <p:cNvSpPr/>
          <p:nvPr/>
        </p:nvSpPr>
        <p:spPr>
          <a:xfrm>
            <a:off x="4554538" y="5969000"/>
            <a:ext cx="4589462" cy="415925"/>
          </a:xfrm>
          <a:prstGeom prst="rect">
            <a:avLst/>
          </a:prstGeom>
        </p:spPr>
        <p:txBody>
          <a:bodyPr>
            <a:spAutoFit/>
          </a:bodyPr>
          <a:lstStyle/>
          <a:p>
            <a:pPr>
              <a:defRPr/>
            </a:pPr>
            <a:r>
              <a:rPr lang="ja-JP" altLang="en-US" sz="1050" dirty="0"/>
              <a:t>情報通信白書</a:t>
            </a:r>
            <a:r>
              <a:rPr lang="en-US" altLang="ja-JP" sz="1050" dirty="0"/>
              <a:t>H24</a:t>
            </a:r>
            <a:r>
              <a:rPr lang="ja-JP" altLang="en-US" sz="1050" dirty="0"/>
              <a:t>年版</a:t>
            </a:r>
            <a:endParaRPr lang="en-US" altLang="ja-JP" sz="1050" dirty="0"/>
          </a:p>
          <a:p>
            <a:pPr>
              <a:defRPr/>
            </a:pPr>
            <a:r>
              <a:rPr lang="en-US" altLang="ja-JP" sz="1000" dirty="0"/>
              <a:t>http://www.soumu.go.jp/johotsusintokei/whitepaper/ja/h24/html/nc123210.html</a:t>
            </a:r>
            <a:endParaRPr lang="ja-JP" altLang="en-US" sz="1000" dirty="0"/>
          </a:p>
        </p:txBody>
      </p:sp>
      <p:pic>
        <p:nvPicPr>
          <p:cNvPr id="61446" name="Picture 4"/>
          <p:cNvPicPr>
            <a:picLocks noChangeAspect="1" noChangeArrowheads="1"/>
          </p:cNvPicPr>
          <p:nvPr/>
        </p:nvPicPr>
        <p:blipFill>
          <a:blip r:embed="rId2"/>
          <a:srcRect/>
          <a:stretch>
            <a:fillRect/>
          </a:stretch>
        </p:blipFill>
        <p:spPr bwMode="auto">
          <a:xfrm>
            <a:off x="447675" y="1423988"/>
            <a:ext cx="4849813" cy="2638425"/>
          </a:xfrm>
          <a:prstGeom prst="rect">
            <a:avLst/>
          </a:prstGeom>
          <a:noFill/>
          <a:ln w="9525">
            <a:noFill/>
            <a:miter lim="800000"/>
            <a:headEnd/>
            <a:tailEnd/>
          </a:ln>
        </p:spPr>
      </p:pic>
      <p:pic>
        <p:nvPicPr>
          <p:cNvPr id="61447" name="Picture 3"/>
          <p:cNvPicPr>
            <a:picLocks noChangeAspect="1" noChangeArrowheads="1"/>
          </p:cNvPicPr>
          <p:nvPr/>
        </p:nvPicPr>
        <p:blipFill>
          <a:blip r:embed="rId3"/>
          <a:srcRect/>
          <a:stretch>
            <a:fillRect/>
          </a:stretch>
        </p:blipFill>
        <p:spPr bwMode="auto">
          <a:xfrm>
            <a:off x="4529138" y="2876550"/>
            <a:ext cx="4327525" cy="312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タイトル 1"/>
          <p:cNvSpPr>
            <a:spLocks noGrp="1"/>
          </p:cNvSpPr>
          <p:nvPr>
            <p:ph type="title"/>
          </p:nvPr>
        </p:nvSpPr>
        <p:spPr>
          <a:xfrm>
            <a:off x="482600" y="2471738"/>
            <a:ext cx="8753475" cy="914400"/>
          </a:xfrm>
        </p:spPr>
        <p:txBody>
          <a:bodyPr/>
          <a:lstStyle/>
          <a:p>
            <a:pPr eaLnBrk="1" hangingPunct="1"/>
            <a:r>
              <a:rPr lang="ja-JP" altLang="en-US" sz="2800" smtClean="0"/>
              <a:t>５．２　統計局ホームページ及び地図（測量成果）</a:t>
            </a:r>
          </a:p>
        </p:txBody>
      </p:sp>
      <p:sp>
        <p:nvSpPr>
          <p:cNvPr id="3" name="スライド番号プレースホルダー 2"/>
          <p:cNvSpPr>
            <a:spLocks noGrp="1"/>
          </p:cNvSpPr>
          <p:nvPr>
            <p:ph type="sldNum" sz="quarter" idx="10"/>
          </p:nvPr>
        </p:nvSpPr>
        <p:spPr/>
        <p:txBody>
          <a:bodyPr/>
          <a:lstStyle/>
          <a:p>
            <a:pPr>
              <a:defRPr/>
            </a:pPr>
            <a:fld id="{DA5EF012-BBF8-48D4-BA9E-F6CFD0421A72}" type="slidenum">
              <a:rPr lang="ja-JP" altLang="en-US" smtClean="0"/>
              <a:pPr>
                <a:defRPr/>
              </a:pPr>
              <a:t>45</a:t>
            </a:fld>
            <a:endParaRPr lang="ja-JP"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73084F2-9030-4A0C-A3B3-531D42338F61}" type="slidenum">
              <a:rPr lang="ja-JP" altLang="en-US" smtClean="0">
                <a:solidFill>
                  <a:schemeClr val="tx1"/>
                </a:solidFill>
              </a:rPr>
              <a:pPr>
                <a:defRPr/>
              </a:pPr>
              <a:t>46</a:t>
            </a:fld>
            <a:endParaRPr lang="ja-JP" altLang="en-US" dirty="0">
              <a:solidFill>
                <a:schemeClr val="tx1"/>
              </a:solidFill>
            </a:endParaRPr>
          </a:p>
        </p:txBody>
      </p:sp>
      <p:sp>
        <p:nvSpPr>
          <p:cNvPr id="63490" name="タイトル 1"/>
          <p:cNvSpPr>
            <a:spLocks noGrp="1"/>
          </p:cNvSpPr>
          <p:nvPr>
            <p:ph type="title"/>
          </p:nvPr>
        </p:nvSpPr>
        <p:spPr>
          <a:xfrm>
            <a:off x="404813" y="165100"/>
            <a:ext cx="8229600" cy="792163"/>
          </a:xfrm>
        </p:spPr>
        <p:txBody>
          <a:bodyPr/>
          <a:lstStyle/>
          <a:p>
            <a:pPr eaLnBrk="1" hangingPunct="1"/>
            <a:r>
              <a:rPr lang="ja-JP" altLang="en-US" sz="2400" smtClean="0"/>
              <a:t>（１）ケーススタディ結果</a:t>
            </a:r>
          </a:p>
        </p:txBody>
      </p:sp>
      <p:sp>
        <p:nvSpPr>
          <p:cNvPr id="13" name="コンテンツ プレースホルダー 1"/>
          <p:cNvSpPr>
            <a:spLocks noGrp="1"/>
          </p:cNvSpPr>
          <p:nvPr>
            <p:ph sz="quarter" idx="1"/>
          </p:nvPr>
        </p:nvSpPr>
        <p:spPr>
          <a:xfrm>
            <a:off x="436563" y="1031875"/>
            <a:ext cx="8601075" cy="5527675"/>
          </a:xfrm>
        </p:spPr>
        <p:txBody>
          <a:bodyPr/>
          <a:lstStyle/>
          <a:p>
            <a:pPr marL="0" indent="0">
              <a:lnSpc>
                <a:spcPts val="1500"/>
              </a:lnSpc>
              <a:spcBef>
                <a:spcPts val="300"/>
              </a:spcBef>
              <a:buFont typeface="Wingdings 3" pitchFamily="18" charset="2"/>
              <a:buNone/>
              <a:defRPr/>
            </a:pPr>
            <a:r>
              <a:rPr lang="ja-JP" altLang="en-US" sz="1400" dirty="0" smtClean="0"/>
              <a:t>情報通信白書のケーススタディ方法等の参考に、統計局ホームページ（統計データページ）と地図（測量成果）について、簡易的</a:t>
            </a:r>
            <a:r>
              <a:rPr lang="ja-JP" altLang="en-US" sz="1400" dirty="0"/>
              <a:t>な</a:t>
            </a:r>
            <a:r>
              <a:rPr lang="ja-JP" altLang="en-US" sz="1400" dirty="0" smtClean="0"/>
              <a:t>ケーススタディを行った。</a:t>
            </a:r>
            <a:endParaRPr lang="en-US" altLang="ja-JP" sz="1400" dirty="0" smtClean="0"/>
          </a:p>
          <a:p>
            <a:pPr marL="0" indent="0">
              <a:lnSpc>
                <a:spcPts val="1500"/>
              </a:lnSpc>
              <a:spcBef>
                <a:spcPts val="300"/>
              </a:spcBef>
              <a:buFont typeface="Wingdings 3" pitchFamily="18" charset="2"/>
              <a:buNone/>
              <a:defRPr/>
            </a:pPr>
            <a:endParaRPr lang="en-US" altLang="ja-JP" sz="1400" dirty="0"/>
          </a:p>
          <a:p>
            <a:pPr marL="0" indent="0">
              <a:lnSpc>
                <a:spcPts val="1500"/>
              </a:lnSpc>
              <a:spcBef>
                <a:spcPts val="300"/>
              </a:spcBef>
              <a:buFont typeface="Wingdings 3" pitchFamily="18" charset="2"/>
              <a:buNone/>
              <a:defRPr/>
            </a:pPr>
            <a:r>
              <a:rPr lang="ja-JP" altLang="en-US" sz="1600" b="1" dirty="0" smtClean="0"/>
              <a:t>１）統計局ホームページ（統計データページ）　</a:t>
            </a:r>
            <a:r>
              <a:rPr lang="en-US" altLang="ja-JP" sz="1600" b="1" dirty="0" smtClean="0"/>
              <a:t>【</a:t>
            </a:r>
            <a:r>
              <a:rPr lang="ja-JP" altLang="en-US" sz="1600" b="1" dirty="0" smtClean="0"/>
              <a:t>総務省</a:t>
            </a:r>
            <a:r>
              <a:rPr lang="en-US" altLang="ja-JP" sz="1600" b="1" dirty="0" smtClean="0"/>
              <a:t>】</a:t>
            </a:r>
          </a:p>
          <a:p>
            <a:pPr>
              <a:lnSpc>
                <a:spcPts val="1500"/>
              </a:lnSpc>
              <a:spcBef>
                <a:spcPts val="300"/>
              </a:spcBef>
              <a:defRPr/>
            </a:pPr>
            <a:r>
              <a:rPr lang="ja-JP" altLang="en-US" sz="1400" dirty="0" smtClean="0"/>
              <a:t>統計局ホームページについては、統計データが多い統計データページ（</a:t>
            </a:r>
            <a:r>
              <a:rPr lang="en-US" altLang="ja-JP" sz="1400" dirty="0"/>
              <a:t>http://www.stat.go.jp/data/index.htm</a:t>
            </a:r>
            <a:r>
              <a:rPr lang="ja-JP" altLang="en-US" sz="1400" dirty="0"/>
              <a:t>）を対象</a:t>
            </a:r>
            <a:r>
              <a:rPr lang="ja-JP" altLang="en-US" sz="1400" dirty="0" smtClean="0"/>
              <a:t>に簡易的にケーススタディを行った。情報通信白書のケーススタディ（簡易版）の考え方をもとに、「表およびグラフ」には著作権がないという前提で検討した。</a:t>
            </a:r>
            <a:endParaRPr lang="en-US" altLang="ja-JP" sz="1400" dirty="0" smtClean="0"/>
          </a:p>
          <a:p>
            <a:pPr marL="273050" lvl="1">
              <a:lnSpc>
                <a:spcPts val="1500"/>
              </a:lnSpc>
              <a:spcBef>
                <a:spcPts val="300"/>
              </a:spcBef>
              <a:buClr>
                <a:schemeClr val="accent1"/>
              </a:buClr>
              <a:defRPr/>
            </a:pPr>
            <a:endParaRPr lang="en-US" altLang="ja-JP" sz="1400" dirty="0" smtClean="0"/>
          </a:p>
          <a:p>
            <a:pPr marL="273050" lvl="1">
              <a:lnSpc>
                <a:spcPts val="1500"/>
              </a:lnSpc>
              <a:spcBef>
                <a:spcPts val="300"/>
              </a:spcBef>
              <a:buClr>
                <a:schemeClr val="accent1"/>
              </a:buClr>
              <a:defRPr/>
            </a:pPr>
            <a:r>
              <a:rPr lang="ja-JP" altLang="en-US" sz="1400" dirty="0" smtClean="0"/>
              <a:t>統計データページは、情報通信白書よりも第三者に著作権がある箇所が少なく、分類</a:t>
            </a:r>
            <a:r>
              <a:rPr lang="en-US" altLang="ja-JP" sz="1400" dirty="0"/>
              <a:t>A</a:t>
            </a:r>
            <a:r>
              <a:rPr lang="ja-JP" altLang="en-US" sz="1400" dirty="0"/>
              <a:t>（統計局が独自に作成しているもの）</a:t>
            </a:r>
            <a:r>
              <a:rPr lang="ja-JP" altLang="en-US" sz="1400" dirty="0" smtClean="0"/>
              <a:t>と、</a:t>
            </a:r>
            <a:r>
              <a:rPr lang="en-US" altLang="ja-JP" sz="1400" dirty="0" smtClean="0"/>
              <a:t>E</a:t>
            </a:r>
            <a:r>
              <a:rPr lang="ja-JP" altLang="en-US" sz="1400" dirty="0"/>
              <a:t>（著作権が発生しないデータ）が</a:t>
            </a:r>
            <a:r>
              <a:rPr lang="ja-JP" altLang="en-US" sz="1400" dirty="0" smtClean="0"/>
              <a:t>大半を占めるものと想定される。</a:t>
            </a:r>
            <a:endParaRPr lang="en-US" altLang="ja-JP" sz="1400" dirty="0" smtClean="0"/>
          </a:p>
          <a:p>
            <a:pPr marL="273050" lvl="1">
              <a:lnSpc>
                <a:spcPts val="1500"/>
              </a:lnSpc>
              <a:spcBef>
                <a:spcPts val="300"/>
              </a:spcBef>
              <a:buClr>
                <a:schemeClr val="accent1"/>
              </a:buClr>
              <a:defRPr/>
            </a:pPr>
            <a:endParaRPr lang="en-US" altLang="ja-JP" sz="1400" dirty="0"/>
          </a:p>
          <a:p>
            <a:pPr marL="273050" lvl="1">
              <a:lnSpc>
                <a:spcPts val="1500"/>
              </a:lnSpc>
              <a:spcBef>
                <a:spcPts val="300"/>
              </a:spcBef>
              <a:buClr>
                <a:schemeClr val="accent1"/>
              </a:buClr>
              <a:defRPr/>
            </a:pPr>
            <a:r>
              <a:rPr lang="ja-JP" altLang="en-US" sz="1400" dirty="0" smtClean="0"/>
              <a:t>しかし、ケーススタディの方法や、利用規約案については、情報通信白書のものが基本的に活用できるものと考えられる。</a:t>
            </a:r>
            <a:endParaRPr lang="en-US" altLang="ja-JP" sz="1400" dirty="0" smtClean="0"/>
          </a:p>
          <a:p>
            <a:pPr marL="0" indent="0">
              <a:lnSpc>
                <a:spcPts val="1500"/>
              </a:lnSpc>
              <a:spcBef>
                <a:spcPts val="300"/>
              </a:spcBef>
              <a:buFont typeface="Wingdings 3" pitchFamily="18" charset="2"/>
              <a:buNone/>
              <a:defRPr/>
            </a:pPr>
            <a:endParaRPr lang="en-US" altLang="ja-JP" sz="1400" dirty="0" smtClean="0"/>
          </a:p>
          <a:p>
            <a:pPr marL="0" indent="0">
              <a:lnSpc>
                <a:spcPts val="1500"/>
              </a:lnSpc>
              <a:spcBef>
                <a:spcPts val="300"/>
              </a:spcBef>
              <a:buFont typeface="Wingdings 3" pitchFamily="18" charset="2"/>
              <a:buNone/>
              <a:defRPr/>
            </a:pPr>
            <a:r>
              <a:rPr lang="ja-JP" altLang="en-US" sz="1600" b="1" dirty="0"/>
              <a:t>２</a:t>
            </a:r>
            <a:r>
              <a:rPr lang="ja-JP" altLang="en-US" sz="1600" b="1" dirty="0" smtClean="0"/>
              <a:t>）地図</a:t>
            </a:r>
            <a:r>
              <a:rPr lang="ja-JP" altLang="en-US" sz="1600" b="1" dirty="0"/>
              <a:t>（</a:t>
            </a:r>
            <a:r>
              <a:rPr lang="ja-JP" altLang="en-US" sz="1600" b="1" dirty="0" smtClean="0"/>
              <a:t>測量成果）　</a:t>
            </a:r>
            <a:r>
              <a:rPr lang="en-US" altLang="ja-JP" sz="1600" b="1" dirty="0" smtClean="0"/>
              <a:t>【</a:t>
            </a:r>
            <a:r>
              <a:rPr lang="ja-JP" altLang="en-US" sz="1600" b="1" dirty="0" smtClean="0"/>
              <a:t>国土地理院</a:t>
            </a:r>
            <a:r>
              <a:rPr lang="en-US" altLang="ja-JP" sz="1600" b="1" dirty="0" smtClean="0"/>
              <a:t>】</a:t>
            </a:r>
            <a:endParaRPr lang="en-US" altLang="ja-JP" sz="1600" b="1" dirty="0"/>
          </a:p>
          <a:p>
            <a:pPr>
              <a:spcBef>
                <a:spcPts val="300"/>
              </a:spcBef>
              <a:defRPr/>
            </a:pPr>
            <a:r>
              <a:rPr lang="ja-JP" altLang="en-US" sz="1400" dirty="0" smtClean="0"/>
              <a:t>地図（測量成果）については、現在、利用規約の検討が行われているところであり、当委員会では、その成果を</a:t>
            </a:r>
            <a:r>
              <a:rPr lang="ja-JP" altLang="en-US" sz="1400" dirty="0"/>
              <a:t>尊重すべきと</a:t>
            </a:r>
            <a:r>
              <a:rPr lang="ja-JP" altLang="en-US" sz="1400" dirty="0" smtClean="0"/>
              <a:t>考える。</a:t>
            </a:r>
            <a:endParaRPr lang="en-US" altLang="ja-JP" sz="1400" dirty="0" smtClean="0"/>
          </a:p>
          <a:p>
            <a:pPr>
              <a:lnSpc>
                <a:spcPts val="1400"/>
              </a:lnSpc>
              <a:spcBef>
                <a:spcPts val="300"/>
              </a:spcBef>
              <a:defRPr/>
            </a:pPr>
            <a:endParaRPr lang="en-US" altLang="ja-JP" sz="1400" dirty="0" smtClean="0"/>
          </a:p>
          <a:p>
            <a:pPr>
              <a:lnSpc>
                <a:spcPts val="1400"/>
              </a:lnSpc>
              <a:spcBef>
                <a:spcPts val="300"/>
              </a:spcBef>
              <a:defRPr/>
            </a:pPr>
            <a:r>
              <a:rPr lang="ja-JP" altLang="en-US" sz="1400" dirty="0" smtClean="0"/>
              <a:t>ただし、独自の利用規約となった場合、他のデータ</a:t>
            </a:r>
            <a:r>
              <a:rPr lang="ja-JP" altLang="en-US" sz="1400" dirty="0"/>
              <a:t>と</a:t>
            </a:r>
            <a:r>
              <a:rPr lang="ja-JP" altLang="en-US" sz="1400" dirty="0" smtClean="0"/>
              <a:t>マッシュアップ（複数のデータを組み合わせて活用すること）する際に、各々の利用規約の整合性の検討が必要になるなど、手間が生じる恐れがあるため、相互の利用規約間で互換性を確保することが望ましい。</a:t>
            </a:r>
            <a:endParaRPr lang="en-US" altLang="ja-JP" sz="1400" dirty="0" smtClean="0"/>
          </a:p>
          <a:p>
            <a:pPr>
              <a:lnSpc>
                <a:spcPts val="1400"/>
              </a:lnSpc>
              <a:spcBef>
                <a:spcPts val="300"/>
              </a:spcBef>
              <a:defRPr/>
            </a:pPr>
            <a:endParaRPr lang="en-US" altLang="ja-JP" sz="1400" dirty="0" smtClean="0"/>
          </a:p>
          <a:p>
            <a:pPr>
              <a:lnSpc>
                <a:spcPts val="1400"/>
              </a:lnSpc>
              <a:spcBef>
                <a:spcPts val="300"/>
              </a:spcBef>
              <a:defRPr/>
            </a:pPr>
            <a:r>
              <a:rPr lang="ja-JP" altLang="en-US" sz="1400" dirty="0" smtClean="0"/>
              <a:t>したがって、</a:t>
            </a:r>
            <a:r>
              <a:rPr lang="ja-JP" altLang="en-US" sz="1400" dirty="0"/>
              <a:t>現在検討が行われて</a:t>
            </a:r>
            <a:r>
              <a:rPr lang="ja-JP" altLang="en-US" sz="1400" dirty="0" smtClean="0"/>
              <a:t>いる地図（測量成果）の利用規約では、</a:t>
            </a:r>
            <a:r>
              <a:rPr lang="en-US" altLang="ja-JP" sz="1400" dirty="0" smtClean="0"/>
              <a:t>CC-BY</a:t>
            </a:r>
            <a:r>
              <a:rPr lang="ja-JP" altLang="en-US" sz="1400" dirty="0" smtClean="0"/>
              <a:t>など他のライセンスとの互換性を表記する方向で検討が進むことが望ましいと考える。</a:t>
            </a:r>
            <a:endParaRPr lang="en-US" altLang="ja-JP" sz="1400" dirty="0" smtClean="0"/>
          </a:p>
          <a:p>
            <a:pPr>
              <a:lnSpc>
                <a:spcPts val="1400"/>
              </a:lnSpc>
              <a:spcBef>
                <a:spcPts val="300"/>
              </a:spcBef>
              <a:defRPr/>
            </a:pPr>
            <a:endParaRPr lang="en-US" altLang="ja-JP" sz="1400" dirty="0" smtClean="0"/>
          </a:p>
          <a:p>
            <a:pPr>
              <a:lnSpc>
                <a:spcPts val="1400"/>
              </a:lnSpc>
              <a:spcBef>
                <a:spcPts val="300"/>
              </a:spcBef>
              <a:defRPr/>
            </a:pPr>
            <a:r>
              <a:rPr lang="ja-JP" altLang="en-US" sz="1400" dirty="0" smtClean="0"/>
              <a:t>当委員会では、今後の国土地理院</a:t>
            </a:r>
            <a:r>
              <a:rPr lang="ja-JP" altLang="en-US" sz="1400" dirty="0"/>
              <a:t>に</a:t>
            </a:r>
            <a:r>
              <a:rPr lang="ja-JP" altLang="en-US" sz="1400" dirty="0" smtClean="0"/>
              <a:t>おける検討状況を踏まえつつ、必要な協力・検討を</a:t>
            </a:r>
            <a:r>
              <a:rPr lang="ja-JP" altLang="en-US" sz="1400" dirty="0"/>
              <a:t>行って</a:t>
            </a:r>
            <a:r>
              <a:rPr lang="ja-JP" altLang="en-US" sz="1400" dirty="0" smtClean="0"/>
              <a:t>いく</a:t>
            </a:r>
            <a:r>
              <a:rPr lang="ja-JP" altLang="en-US" sz="1400" dirty="0"/>
              <a:t>こととする</a:t>
            </a:r>
            <a:r>
              <a:rPr lang="ja-JP" altLang="en-US" sz="1400" dirty="0" smtClean="0"/>
              <a:t>。</a:t>
            </a:r>
            <a:endParaRPr lang="en-US" altLang="ja-JP" sz="1400" dirty="0" smtClean="0"/>
          </a:p>
          <a:p>
            <a:pPr>
              <a:lnSpc>
                <a:spcPts val="1500"/>
              </a:lnSpc>
              <a:spcBef>
                <a:spcPts val="300"/>
              </a:spcBef>
              <a:defRPr/>
            </a:pPr>
            <a:endParaRPr lang="en-US" altLang="ja-JP" sz="14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タイトル 1"/>
          <p:cNvSpPr>
            <a:spLocks noGrp="1"/>
          </p:cNvSpPr>
          <p:nvPr>
            <p:ph type="title"/>
          </p:nvPr>
        </p:nvSpPr>
        <p:spPr>
          <a:xfrm>
            <a:off x="482600" y="2763838"/>
            <a:ext cx="8753475" cy="622300"/>
          </a:xfrm>
        </p:spPr>
        <p:txBody>
          <a:bodyPr/>
          <a:lstStyle/>
          <a:p>
            <a:pPr eaLnBrk="1" hangingPunct="1"/>
            <a:r>
              <a:rPr lang="ja-JP" altLang="en-US" sz="2800" smtClean="0"/>
              <a:t>６．利用規約案及び委託契約書条文案等の検討</a:t>
            </a:r>
          </a:p>
        </p:txBody>
      </p:sp>
      <p:sp>
        <p:nvSpPr>
          <p:cNvPr id="3" name="スライド番号プレースホルダー 2"/>
          <p:cNvSpPr>
            <a:spLocks noGrp="1"/>
          </p:cNvSpPr>
          <p:nvPr>
            <p:ph type="sldNum" sz="quarter" idx="10"/>
          </p:nvPr>
        </p:nvSpPr>
        <p:spPr/>
        <p:txBody>
          <a:bodyPr/>
          <a:lstStyle/>
          <a:p>
            <a:pPr>
              <a:defRPr/>
            </a:pPr>
            <a:fld id="{5D9E58F7-85A0-4E2F-9596-AEB998CFE7CC}" type="slidenum">
              <a:rPr lang="ja-JP" altLang="en-US" smtClean="0"/>
              <a:pPr>
                <a:defRPr/>
              </a:pPr>
              <a:t>47</a:t>
            </a:fld>
            <a:endParaRPr lang="ja-JP"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96A3774A-4626-4253-80C5-A6A00F7A2BD2}" type="slidenum">
              <a:rPr lang="ja-JP" altLang="en-US" smtClean="0"/>
              <a:pPr>
                <a:defRPr/>
              </a:pPr>
              <a:t>48</a:t>
            </a:fld>
            <a:endParaRPr lang="ja-JP" altLang="en-US" dirty="0"/>
          </a:p>
        </p:txBody>
      </p:sp>
      <p:sp>
        <p:nvSpPr>
          <p:cNvPr id="65538" name="タイトル 1"/>
          <p:cNvSpPr>
            <a:spLocks noGrp="1"/>
          </p:cNvSpPr>
          <p:nvPr>
            <p:ph type="title"/>
          </p:nvPr>
        </p:nvSpPr>
        <p:spPr>
          <a:xfrm>
            <a:off x="404813" y="165100"/>
            <a:ext cx="8229600" cy="792163"/>
          </a:xfrm>
        </p:spPr>
        <p:txBody>
          <a:bodyPr/>
          <a:lstStyle/>
          <a:p>
            <a:pPr eaLnBrk="1" hangingPunct="1"/>
            <a:r>
              <a:rPr lang="ja-JP" altLang="en-US" sz="2400" smtClean="0"/>
              <a:t>（１）利用規約案①（情報通信白書を例として）</a:t>
            </a:r>
          </a:p>
        </p:txBody>
      </p:sp>
      <p:sp>
        <p:nvSpPr>
          <p:cNvPr id="65539" name="コンテンツ プレースホルダー 1"/>
          <p:cNvSpPr>
            <a:spLocks noGrp="1"/>
          </p:cNvSpPr>
          <p:nvPr>
            <p:ph sz="quarter" idx="1"/>
          </p:nvPr>
        </p:nvSpPr>
        <p:spPr>
          <a:xfrm>
            <a:off x="436563" y="1025525"/>
            <a:ext cx="8515350" cy="1071563"/>
          </a:xfrm>
        </p:spPr>
        <p:txBody>
          <a:bodyPr/>
          <a:lstStyle/>
          <a:p>
            <a:pPr>
              <a:lnSpc>
                <a:spcPts val="1400"/>
              </a:lnSpc>
              <a:spcBef>
                <a:spcPts val="300"/>
              </a:spcBef>
            </a:pPr>
            <a:r>
              <a:rPr lang="ja-JP" altLang="en-US" sz="1200" smtClean="0"/>
              <a:t>二次利用を促進するために利用規約案を、情報通信白書を例に検討した。クリエイティブ・コモンズ・ライセンスに準拠したものとしつつ、極力、平易な表現を心がけた。</a:t>
            </a:r>
            <a:endParaRPr lang="en-US" altLang="ja-JP" sz="1200" smtClean="0"/>
          </a:p>
          <a:p>
            <a:pPr>
              <a:lnSpc>
                <a:spcPts val="1400"/>
              </a:lnSpc>
              <a:spcBef>
                <a:spcPts val="300"/>
              </a:spcBef>
            </a:pPr>
            <a:r>
              <a:rPr lang="ja-JP" altLang="en-US" sz="1200" smtClean="0"/>
              <a:t>なお、本利用規約案は、府省のホームページ全体のものではなく、例えば、ケーススタディで取り上げた情報通信白書の掲載ページを対象としたものである点に留意いただきたい。</a:t>
            </a:r>
            <a:endParaRPr lang="en-US" altLang="ja-JP" sz="1200" smtClean="0"/>
          </a:p>
        </p:txBody>
      </p:sp>
      <p:sp>
        <p:nvSpPr>
          <p:cNvPr id="8" name="テキスト ボックス 7"/>
          <p:cNvSpPr txBox="1"/>
          <p:nvPr/>
        </p:nvSpPr>
        <p:spPr>
          <a:xfrm>
            <a:off x="404813" y="1916113"/>
            <a:ext cx="8547100" cy="4622800"/>
          </a:xfrm>
          <a:prstGeom prst="rect">
            <a:avLst/>
          </a:prstGeom>
          <a:noFill/>
          <a:ln>
            <a:solidFill>
              <a:schemeClr val="tx1"/>
            </a:solidFill>
          </a:ln>
        </p:spPr>
        <p:txBody>
          <a:bodyPr anchor="ctr"/>
          <a:lstStyle/>
          <a:p>
            <a:pPr indent="174625">
              <a:defRPr/>
            </a:pPr>
            <a:r>
              <a:rPr lang="ja-JP" altLang="en-US" sz="1400" b="1" dirty="0">
                <a:latin typeface="+mn-ea"/>
                <a:ea typeface="+mn-ea"/>
              </a:rPr>
              <a:t>○ 情報通信白書は自由にご利用いただけます</a:t>
            </a:r>
            <a:endParaRPr lang="en-US" altLang="ja-JP" sz="1400" b="1" dirty="0">
              <a:latin typeface="+mn-ea"/>
              <a:ea typeface="+mn-ea"/>
            </a:endParaRPr>
          </a:p>
          <a:p>
            <a:pPr indent="174625">
              <a:defRPr/>
            </a:pPr>
            <a:endParaRPr lang="en-US" altLang="ja-JP" sz="500" dirty="0"/>
          </a:p>
          <a:p>
            <a:pPr indent="174625">
              <a:defRPr/>
            </a:pPr>
            <a:r>
              <a:rPr lang="ja-JP" altLang="en-US" sz="1200" dirty="0"/>
              <a:t>・情報通信白書（ウェブ版）は、★印が付いている箇所を除き、どなたでも自由にご利用できます。商用利用も可能です。</a:t>
            </a:r>
            <a:endParaRPr lang="en-US" altLang="ja-JP" sz="1200" dirty="0"/>
          </a:p>
          <a:p>
            <a:pPr indent="174625">
              <a:defRPr/>
            </a:pPr>
            <a:endParaRPr lang="en-US" altLang="ja-JP" sz="800" dirty="0"/>
          </a:p>
          <a:p>
            <a:pPr indent="174625">
              <a:defRPr/>
            </a:pPr>
            <a:r>
              <a:rPr lang="ja-JP" altLang="en-US" sz="1400" b="1" dirty="0">
                <a:latin typeface="+mn-ea"/>
                <a:ea typeface="+mn-ea"/>
              </a:rPr>
              <a:t>○ 詳しい利用方法については、以下を御覧ください</a:t>
            </a:r>
            <a:endParaRPr lang="en-US" altLang="ja-JP" sz="1400" b="1" dirty="0">
              <a:latin typeface="+mn-ea"/>
              <a:ea typeface="+mn-ea"/>
            </a:endParaRPr>
          </a:p>
          <a:p>
            <a:pPr marL="268288" indent="-93663">
              <a:defRPr/>
            </a:pPr>
            <a:endParaRPr lang="en-US" altLang="ja-JP" sz="500" dirty="0">
              <a:latin typeface="HGP創英角ｺﾞｼｯｸUB" pitchFamily="50" charset="-128"/>
              <a:ea typeface="HGP創英角ｺﾞｼｯｸUB" pitchFamily="50" charset="-128"/>
            </a:endParaRPr>
          </a:p>
          <a:p>
            <a:pPr marL="268288" indent="-93663">
              <a:defRPr/>
            </a:pPr>
            <a:r>
              <a:rPr lang="en-US" altLang="ja-JP" sz="1200" dirty="0">
                <a:latin typeface="HGP創英角ｺﾞｼｯｸUB" pitchFamily="50" charset="-128"/>
                <a:ea typeface="HGP創英角ｺﾞｼｯｸUB" pitchFamily="50" charset="-128"/>
              </a:rPr>
              <a:t>【</a:t>
            </a:r>
            <a:r>
              <a:rPr lang="ja-JP" altLang="en-US" sz="1200" dirty="0">
                <a:latin typeface="HGP創英角ｺﾞｼｯｸUB" pitchFamily="50" charset="-128"/>
                <a:ea typeface="HGP創英角ｺﾞｼｯｸUB" pitchFamily="50" charset="-128"/>
              </a:rPr>
              <a:t>★印が付いていない箇所</a:t>
            </a:r>
            <a:r>
              <a:rPr lang="en-US" altLang="ja-JP" sz="1200" dirty="0">
                <a:latin typeface="HGP創英角ｺﾞｼｯｸUB" pitchFamily="50" charset="-128"/>
                <a:ea typeface="HGP創英角ｺﾞｼｯｸUB" pitchFamily="50" charset="-128"/>
              </a:rPr>
              <a:t>】</a:t>
            </a:r>
          </a:p>
          <a:p>
            <a:pPr marL="268288" indent="-93663">
              <a:defRPr/>
            </a:pPr>
            <a:r>
              <a:rPr lang="ja-JP" altLang="en-US" sz="1200" dirty="0"/>
              <a:t>・情報通信白書に掲載している統計データ、表、グラフには著作権はありませんので、自由にご利用ください。また、情報通信白書に掲載している文章や図、写真の著作権は、総務省が保有しますが、自由にご利用いただけます。なお、利用する際には、出所の表示をお願いします。（→</a:t>
            </a:r>
            <a:r>
              <a:rPr lang="ja-JP" altLang="en-US" sz="1200" u="sng" dirty="0">
                <a:solidFill>
                  <a:srgbClr val="0070C0"/>
                </a:solidFill>
              </a:rPr>
              <a:t>出所表示の記載例を見る</a:t>
            </a:r>
            <a:r>
              <a:rPr lang="ja-JP" altLang="en-US" sz="1200" dirty="0"/>
              <a:t>）</a:t>
            </a:r>
            <a:r>
              <a:rPr lang="ja-JP" altLang="en-US" sz="1200" dirty="0">
                <a:latin typeface="ＭＳ 明朝" pitchFamily="17" charset="-128"/>
                <a:ea typeface="ＭＳ 明朝" pitchFamily="17" charset="-128"/>
              </a:rPr>
              <a:t>（参照ページ：</a:t>
            </a:r>
            <a:r>
              <a:rPr lang="en-US" altLang="ja-JP" sz="1200" dirty="0">
                <a:latin typeface="ＭＳ 明朝" pitchFamily="17" charset="-128"/>
                <a:ea typeface="ＭＳ 明朝" pitchFamily="17" charset="-128"/>
              </a:rPr>
              <a:t>54</a:t>
            </a:r>
            <a:r>
              <a:rPr lang="ja-JP" altLang="en-US" sz="1200" dirty="0">
                <a:latin typeface="ＭＳ 明朝" pitchFamily="17" charset="-128"/>
                <a:ea typeface="ＭＳ 明朝" pitchFamily="17" charset="-128"/>
              </a:rPr>
              <a:t>ページ）</a:t>
            </a:r>
            <a:endParaRPr lang="en-US" altLang="ja-JP" sz="1200" dirty="0">
              <a:latin typeface="ＭＳ 明朝" pitchFamily="17" charset="-128"/>
              <a:ea typeface="ＭＳ 明朝" pitchFamily="17" charset="-128"/>
            </a:endParaRPr>
          </a:p>
          <a:p>
            <a:pPr marL="268288" indent="-93663">
              <a:defRPr/>
            </a:pPr>
            <a:r>
              <a:rPr lang="ja-JP" altLang="en-US" sz="1200" dirty="0"/>
              <a:t>・★印が付いてない箇所は、著作権がない情報、又は、著作権があっても「</a:t>
            </a:r>
            <a:r>
              <a:rPr lang="ja-JP" altLang="en-US" sz="1200" u="sng" dirty="0">
                <a:solidFill>
                  <a:srgbClr val="0070C0"/>
                </a:solidFill>
              </a:rPr>
              <a:t>クリエイティブ・コモンズ・ライセンス　表示 </a:t>
            </a:r>
            <a:r>
              <a:rPr lang="en-US" altLang="ja-JP" sz="1200" u="sng" dirty="0">
                <a:solidFill>
                  <a:srgbClr val="0070C0"/>
                </a:solidFill>
              </a:rPr>
              <a:t>2.1 </a:t>
            </a:r>
            <a:r>
              <a:rPr lang="ja-JP" altLang="en-US" sz="1200" u="sng" dirty="0">
                <a:solidFill>
                  <a:srgbClr val="0070C0"/>
                </a:solidFill>
              </a:rPr>
              <a:t>日本</a:t>
            </a:r>
            <a:r>
              <a:rPr lang="ja-JP" altLang="en-US" sz="1200" dirty="0"/>
              <a:t>」</a:t>
            </a:r>
            <a:r>
              <a:rPr lang="ja-JP" altLang="en-US" sz="1200" dirty="0">
                <a:latin typeface="ＭＳ 明朝" pitchFamily="17" charset="-128"/>
                <a:ea typeface="ＭＳ 明朝" pitchFamily="17" charset="-128"/>
              </a:rPr>
              <a:t>（参照ページ：</a:t>
            </a:r>
            <a:r>
              <a:rPr lang="en-US" altLang="ja-JP" sz="1200" dirty="0">
                <a:latin typeface="ＭＳ 明朝" pitchFamily="17" charset="-128"/>
                <a:ea typeface="ＭＳ 明朝" pitchFamily="17" charset="-128"/>
              </a:rPr>
              <a:t>55</a:t>
            </a:r>
            <a:r>
              <a:rPr lang="ja-JP" altLang="en-US" sz="1200" dirty="0">
                <a:latin typeface="ＭＳ 明朝" pitchFamily="17" charset="-128"/>
                <a:ea typeface="ＭＳ 明朝" pitchFamily="17" charset="-128"/>
              </a:rPr>
              <a:t>ページ）</a:t>
            </a:r>
            <a:r>
              <a:rPr lang="ja-JP" altLang="en-US" sz="1200" dirty="0"/>
              <a:t>での利用が可能な情報です。</a:t>
            </a:r>
            <a:endParaRPr lang="en-US" altLang="ja-JP" sz="1200" dirty="0"/>
          </a:p>
          <a:p>
            <a:pPr marL="268288" indent="-93663">
              <a:defRPr/>
            </a:pPr>
            <a:endParaRPr lang="ja-JP" altLang="en-US" sz="500" dirty="0"/>
          </a:p>
          <a:p>
            <a:pPr marL="268288" indent="-93663">
              <a:defRPr/>
            </a:pPr>
            <a:r>
              <a:rPr lang="en-US" altLang="ja-JP" sz="1200" dirty="0">
                <a:latin typeface="HGP創英角ｺﾞｼｯｸUB" pitchFamily="50" charset="-128"/>
                <a:ea typeface="HGP創英角ｺﾞｼｯｸUB" pitchFamily="50" charset="-128"/>
              </a:rPr>
              <a:t>【</a:t>
            </a:r>
            <a:r>
              <a:rPr lang="ja-JP" altLang="en-US" sz="1200" dirty="0">
                <a:latin typeface="HGP創英角ｺﾞｼｯｸUB" pitchFamily="50" charset="-128"/>
                <a:ea typeface="HGP創英角ｺﾞｼｯｸUB" pitchFamily="50" charset="-128"/>
              </a:rPr>
              <a:t>★印が付いている箇所</a:t>
            </a:r>
            <a:r>
              <a:rPr lang="en-US" altLang="ja-JP" sz="1200" dirty="0">
                <a:latin typeface="HGP創英角ｺﾞｼｯｸUB" pitchFamily="50" charset="-128"/>
                <a:ea typeface="HGP創英角ｺﾞｼｯｸUB" pitchFamily="50" charset="-128"/>
              </a:rPr>
              <a:t>】</a:t>
            </a:r>
          </a:p>
          <a:p>
            <a:pPr marL="268288" indent="-93663">
              <a:defRPr/>
            </a:pPr>
            <a:r>
              <a:rPr lang="ja-JP" altLang="en-US" sz="1200" dirty="0"/>
              <a:t>・★印が付いている箇所は、総務省以外の第三者が著作権を保有していたり、著作権以外の利用制約（例：肖像権や商用データベースの利用条件など）があるため、自由には利用できません。第三者が著作権を保有している場合は、著作権法の引用ルールの範囲内でご利用ください。（→</a:t>
            </a:r>
            <a:r>
              <a:rPr lang="ja-JP" altLang="en-US" sz="1200" u="sng" dirty="0">
                <a:solidFill>
                  <a:srgbClr val="0070C0"/>
                </a:solidFill>
              </a:rPr>
              <a:t>著作権法の引用ルールを見る</a:t>
            </a:r>
            <a:r>
              <a:rPr lang="ja-JP" altLang="en-US" sz="1200" dirty="0"/>
              <a:t>）</a:t>
            </a:r>
            <a:r>
              <a:rPr lang="ja-JP" altLang="en-US" sz="1200" dirty="0">
                <a:latin typeface="ＭＳ 明朝" pitchFamily="17" charset="-128"/>
                <a:ea typeface="ＭＳ 明朝" pitchFamily="17" charset="-128"/>
              </a:rPr>
              <a:t>（参照ページ：</a:t>
            </a:r>
            <a:r>
              <a:rPr lang="en-US" altLang="ja-JP" sz="1200" dirty="0">
                <a:latin typeface="ＭＳ 明朝" pitchFamily="17" charset="-128"/>
                <a:ea typeface="ＭＳ 明朝" pitchFamily="17" charset="-128"/>
              </a:rPr>
              <a:t>56</a:t>
            </a:r>
            <a:r>
              <a:rPr lang="ja-JP" altLang="en-US" sz="1200" dirty="0">
                <a:latin typeface="ＭＳ 明朝" pitchFamily="17" charset="-128"/>
                <a:ea typeface="ＭＳ 明朝" pitchFamily="17" charset="-128"/>
              </a:rPr>
              <a:t>ページ）</a:t>
            </a:r>
            <a:r>
              <a:rPr lang="ja-JP" altLang="en-US" sz="1200" dirty="0"/>
              <a:t>（→</a:t>
            </a:r>
            <a:r>
              <a:rPr lang="ja-JP" altLang="en-US" sz="1200" u="sng" dirty="0">
                <a:solidFill>
                  <a:srgbClr val="0070C0"/>
                </a:solidFill>
              </a:rPr>
              <a:t>出所表示の記載例を見る</a:t>
            </a:r>
            <a:r>
              <a:rPr lang="ja-JP" altLang="en-US" sz="1200" dirty="0"/>
              <a:t>） 著作権以外の利用制約がある場合は、個々の制約条件を順守してください。</a:t>
            </a:r>
            <a:endParaRPr lang="en-US" altLang="ja-JP" sz="1200" dirty="0"/>
          </a:p>
          <a:p>
            <a:pPr marL="268288" indent="-93663">
              <a:defRPr/>
            </a:pPr>
            <a:endParaRPr lang="en-US" altLang="ja-JP" sz="500" dirty="0">
              <a:latin typeface="HGP創英角ｺﾞｼｯｸUB" pitchFamily="50" charset="-128"/>
              <a:ea typeface="HGP創英角ｺﾞｼｯｸUB" pitchFamily="50" charset="-128"/>
            </a:endParaRPr>
          </a:p>
          <a:p>
            <a:pPr marL="268288" indent="-93663">
              <a:defRPr/>
            </a:pPr>
            <a:r>
              <a:rPr lang="ja-JP" altLang="en-US" sz="1400" b="1" dirty="0">
                <a:latin typeface="+mn-ea"/>
                <a:ea typeface="+mn-ea"/>
              </a:rPr>
              <a:t>○ 免責事項</a:t>
            </a:r>
            <a:endParaRPr lang="en-US" altLang="ja-JP" sz="1400" b="1" dirty="0">
              <a:latin typeface="+mn-ea"/>
              <a:ea typeface="+mn-ea"/>
            </a:endParaRPr>
          </a:p>
          <a:p>
            <a:pPr marL="268288" indent="-93663">
              <a:defRPr/>
            </a:pPr>
            <a:r>
              <a:rPr lang="ja-JP" altLang="en-US" sz="1200" dirty="0"/>
              <a:t>・掲載されている情報の正確さについては万全を期しておりますが、万が一、誤りなどありましたら下記までご連絡ください。</a:t>
            </a:r>
            <a:endParaRPr lang="en-US" altLang="ja-JP" sz="1200" dirty="0"/>
          </a:p>
          <a:p>
            <a:pPr marL="268288" indent="-93663">
              <a:defRPr/>
            </a:pPr>
            <a:r>
              <a:rPr lang="ja-JP" altLang="en-US" sz="1200" dirty="0"/>
              <a:t>・なお、情報通信白書に掲載している情報を用いたことで、利用者に損失等が発生した場合でも、総務省は責任を負いかねます。</a:t>
            </a:r>
            <a:endParaRPr lang="en-US" altLang="ja-JP" sz="1200" dirty="0"/>
          </a:p>
          <a:p>
            <a:pPr marL="268288" indent="-93663">
              <a:defRPr/>
            </a:pPr>
            <a:endParaRPr lang="en-US" altLang="ja-JP" sz="500" dirty="0">
              <a:latin typeface="HGP創英角ｺﾞｼｯｸUB" pitchFamily="50" charset="-128"/>
              <a:ea typeface="HGP創英角ｺﾞｼｯｸUB" pitchFamily="50" charset="-128"/>
            </a:endParaRPr>
          </a:p>
          <a:p>
            <a:pPr marL="268288" indent="-93663">
              <a:defRPr/>
            </a:pPr>
            <a:r>
              <a:rPr lang="ja-JP" altLang="en-US" sz="1400" b="1" dirty="0">
                <a:latin typeface="+mn-ea"/>
                <a:ea typeface="+mn-ea"/>
              </a:rPr>
              <a:t>○ 情報通信白書に関するお問合せ先</a:t>
            </a:r>
            <a:r>
              <a:rPr lang="ja-JP" altLang="en-US" sz="1200" b="1" dirty="0">
                <a:latin typeface="+mn-ea"/>
                <a:ea typeface="+mn-ea"/>
              </a:rPr>
              <a:t>　</a:t>
            </a:r>
            <a:r>
              <a:rPr lang="ja-JP" altLang="en-US" sz="1200" dirty="0">
                <a:latin typeface="ＭＳ 明朝" pitchFamily="17" charset="-128"/>
                <a:ea typeface="ＭＳ 明朝" pitchFamily="17" charset="-128"/>
              </a:rPr>
              <a:t>（以下の掲載内容は仮です）</a:t>
            </a:r>
          </a:p>
          <a:p>
            <a:pPr marL="268288" indent="-93663">
              <a:defRPr/>
            </a:pPr>
            <a:r>
              <a:rPr lang="ja-JP" altLang="en-US" sz="1200" dirty="0"/>
              <a:t>・</a:t>
            </a:r>
            <a:r>
              <a:rPr lang="zh-TW" altLang="en-US" sz="1200" dirty="0"/>
              <a:t>総務省</a:t>
            </a:r>
            <a:r>
              <a:rPr lang="ja-JP" altLang="en-US" sz="1200" dirty="0"/>
              <a:t>　</a:t>
            </a:r>
            <a:r>
              <a:rPr lang="zh-TW" altLang="en-US" sz="1200" dirty="0"/>
              <a:t>情報通信国際戦略局</a:t>
            </a:r>
            <a:r>
              <a:rPr lang="ja-JP" altLang="en-US" sz="1200" dirty="0"/>
              <a:t>　</a:t>
            </a:r>
            <a:r>
              <a:rPr lang="zh-TW" altLang="en-US" sz="1200" dirty="0"/>
              <a:t>情報通信政策課</a:t>
            </a:r>
            <a:r>
              <a:rPr lang="ja-JP" altLang="en-US" sz="1200" dirty="0"/>
              <a:t>　</a:t>
            </a:r>
            <a:r>
              <a:rPr lang="zh-TW" altLang="en-US" sz="1200" dirty="0"/>
              <a:t>情報通信経済室</a:t>
            </a:r>
            <a:endParaRPr lang="en-US" altLang="zh-TW" sz="1200" dirty="0"/>
          </a:p>
          <a:p>
            <a:pPr marL="268288" indent="-93663">
              <a:defRPr/>
            </a:pPr>
            <a:r>
              <a:rPr lang="ja-JP" altLang="en-US" sz="1200" dirty="0"/>
              <a:t>　</a:t>
            </a:r>
            <a:r>
              <a:rPr lang="en-US" altLang="zh-TW" sz="1200" dirty="0"/>
              <a:t>TEL:03-5253-5744 </a:t>
            </a:r>
            <a:r>
              <a:rPr lang="ja-JP" altLang="en-US" sz="1200" dirty="0"/>
              <a:t>　</a:t>
            </a:r>
            <a:r>
              <a:rPr lang="en-US" altLang="ja-JP" sz="1200" dirty="0"/>
              <a:t>e-mail</a:t>
            </a:r>
            <a:r>
              <a:rPr lang="ja-JP" altLang="en-US" sz="1200" dirty="0"/>
              <a:t>：</a:t>
            </a:r>
            <a:r>
              <a:rPr lang="en-US" altLang="zh-TW" sz="1200" dirty="0">
                <a:hlinkClick r:id="rId2"/>
              </a:rPr>
              <a:t>info_hakusyo@soumu.go.jp</a:t>
            </a:r>
            <a:r>
              <a:rPr lang="en-US" altLang="zh-TW" sz="1200" dirty="0"/>
              <a:t> </a:t>
            </a:r>
          </a:p>
          <a:p>
            <a:pPr marL="268288" indent="-93663">
              <a:defRPr/>
            </a:pPr>
            <a:r>
              <a:rPr lang="ja-JP" altLang="en-US" sz="1200" dirty="0"/>
              <a:t>　〒</a:t>
            </a:r>
            <a:r>
              <a:rPr lang="en-US" altLang="ja-JP" sz="1200" dirty="0"/>
              <a:t>100-8926</a:t>
            </a:r>
            <a:r>
              <a:rPr lang="ja-JP" altLang="en-US" sz="1200" dirty="0"/>
              <a:t>　東京都千代田区霞が関</a:t>
            </a:r>
            <a:r>
              <a:rPr lang="en-US" altLang="ja-JP" sz="1200" dirty="0"/>
              <a:t>2</a:t>
            </a:r>
            <a:r>
              <a:rPr lang="ja-JP" altLang="en-US" sz="1200" dirty="0"/>
              <a:t>－</a:t>
            </a:r>
            <a:r>
              <a:rPr lang="en-US" altLang="ja-JP" sz="1200" dirty="0"/>
              <a:t>1</a:t>
            </a:r>
            <a:r>
              <a:rPr lang="ja-JP" altLang="en-US" sz="1200" dirty="0"/>
              <a:t>－</a:t>
            </a:r>
            <a:r>
              <a:rPr lang="en-US" altLang="ja-JP" sz="1200" dirty="0"/>
              <a:t>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4540EF3B-3F1E-47AB-B16F-858313684C38}" type="slidenum">
              <a:rPr lang="ja-JP" altLang="en-US" smtClean="0"/>
              <a:pPr>
                <a:defRPr/>
              </a:pPr>
              <a:t>4</a:t>
            </a:fld>
            <a:endParaRPr lang="ja-JP" altLang="en-US" dirty="0"/>
          </a:p>
        </p:txBody>
      </p:sp>
      <p:sp>
        <p:nvSpPr>
          <p:cNvPr id="18434" name="タイトル 1"/>
          <p:cNvSpPr>
            <a:spLocks noGrp="1"/>
          </p:cNvSpPr>
          <p:nvPr>
            <p:ph type="title"/>
          </p:nvPr>
        </p:nvSpPr>
        <p:spPr>
          <a:xfrm>
            <a:off x="404813" y="165100"/>
            <a:ext cx="8229600" cy="792163"/>
          </a:xfrm>
        </p:spPr>
        <p:txBody>
          <a:bodyPr/>
          <a:lstStyle/>
          <a:p>
            <a:pPr eaLnBrk="1" hangingPunct="1"/>
            <a:r>
              <a:rPr lang="ja-JP" altLang="en-US" sz="2400" smtClean="0"/>
              <a:t>（２）課題解決の方向性</a:t>
            </a:r>
          </a:p>
        </p:txBody>
      </p:sp>
      <p:sp>
        <p:nvSpPr>
          <p:cNvPr id="2" name="コンテンツ プレースホルダー 1"/>
          <p:cNvSpPr>
            <a:spLocks noGrp="1"/>
          </p:cNvSpPr>
          <p:nvPr>
            <p:ph sz="quarter" idx="1"/>
          </p:nvPr>
        </p:nvSpPr>
        <p:spPr>
          <a:xfrm>
            <a:off x="436563" y="973138"/>
            <a:ext cx="8677275" cy="1071562"/>
          </a:xfrm>
        </p:spPr>
        <p:txBody>
          <a:bodyPr/>
          <a:lstStyle/>
          <a:p>
            <a:pPr>
              <a:lnSpc>
                <a:spcPts val="1400"/>
              </a:lnSpc>
              <a:spcBef>
                <a:spcPts val="300"/>
              </a:spcBef>
              <a:defRPr/>
            </a:pPr>
            <a:r>
              <a:rPr lang="ja-JP" altLang="en-US" sz="1400" dirty="0"/>
              <a:t>国が保有する公共</a:t>
            </a:r>
            <a:r>
              <a:rPr lang="ja-JP" altLang="en-US" sz="1400" dirty="0" smtClean="0"/>
              <a:t>データを、</a:t>
            </a:r>
            <a:r>
              <a:rPr lang="ja-JP" altLang="en-US" sz="1400" u="sng" dirty="0" smtClean="0">
                <a:solidFill>
                  <a:srgbClr val="FF0000"/>
                </a:solidFill>
              </a:rPr>
              <a:t>広く</a:t>
            </a:r>
            <a:r>
              <a:rPr lang="ja-JP" altLang="en-US" sz="1400" u="sng" dirty="0">
                <a:solidFill>
                  <a:srgbClr val="FF0000"/>
                </a:solidFill>
              </a:rPr>
              <a:t>国民が活用</a:t>
            </a:r>
            <a:r>
              <a:rPr lang="ja-JP" altLang="en-US" sz="1400" u="sng" dirty="0" smtClean="0">
                <a:solidFill>
                  <a:srgbClr val="FF0000"/>
                </a:solidFill>
              </a:rPr>
              <a:t>しやすくするためには、著作権の</a:t>
            </a:r>
            <a:r>
              <a:rPr lang="ja-JP" altLang="en-US" sz="1400" u="sng" dirty="0">
                <a:solidFill>
                  <a:srgbClr val="FF0000"/>
                </a:solidFill>
              </a:rPr>
              <a:t>扱い等の利用条件をより自由度の高いものにしたり、明確化する方向で検討する</a:t>
            </a:r>
            <a:r>
              <a:rPr lang="ja-JP" altLang="en-US" sz="1400" u="sng" dirty="0" smtClean="0">
                <a:solidFill>
                  <a:srgbClr val="FF0000"/>
                </a:solidFill>
              </a:rPr>
              <a:t>こと</a:t>
            </a:r>
            <a:r>
              <a:rPr lang="ja-JP" altLang="en-US" sz="1400" u="sng" dirty="0">
                <a:solidFill>
                  <a:srgbClr val="FF0000"/>
                </a:solidFill>
              </a:rPr>
              <a:t>が</a:t>
            </a:r>
            <a:r>
              <a:rPr lang="ja-JP" altLang="en-US" sz="1400" u="sng" dirty="0" smtClean="0">
                <a:solidFill>
                  <a:srgbClr val="FF0000"/>
                </a:solidFill>
              </a:rPr>
              <a:t>急務</a:t>
            </a:r>
            <a:r>
              <a:rPr lang="ja-JP" altLang="en-US" sz="1400" dirty="0" smtClean="0"/>
              <a:t>である。</a:t>
            </a:r>
            <a:endParaRPr lang="ja-JP" altLang="en-US" sz="1400" dirty="0"/>
          </a:p>
          <a:p>
            <a:pPr>
              <a:lnSpc>
                <a:spcPts val="1400"/>
              </a:lnSpc>
              <a:spcBef>
                <a:spcPts val="300"/>
              </a:spcBef>
              <a:defRPr/>
            </a:pPr>
            <a:r>
              <a:rPr lang="ja-JP" altLang="en-US" sz="1400" dirty="0" smtClean="0"/>
              <a:t>上記</a:t>
            </a:r>
            <a:r>
              <a:rPr lang="ja-JP" altLang="en-US" sz="1400" dirty="0"/>
              <a:t>の検討に当たっては、</a:t>
            </a:r>
            <a:r>
              <a:rPr lang="ja-JP" altLang="en-US" sz="1400" u="sng" dirty="0">
                <a:solidFill>
                  <a:srgbClr val="FF0000"/>
                </a:solidFill>
              </a:rPr>
              <a:t>国が保有する公共データは税金で作ったものであり、</a:t>
            </a:r>
            <a:r>
              <a:rPr lang="ja-JP" altLang="en-US" sz="1400" u="sng" dirty="0" smtClean="0">
                <a:solidFill>
                  <a:srgbClr val="FF0000"/>
                </a:solidFill>
              </a:rPr>
              <a:t>国民</a:t>
            </a:r>
            <a:r>
              <a:rPr lang="ja-JP" altLang="en-US" sz="1400" u="sng" dirty="0">
                <a:solidFill>
                  <a:srgbClr val="FF0000"/>
                </a:solidFill>
              </a:rPr>
              <a:t>共有</a:t>
            </a:r>
            <a:r>
              <a:rPr lang="ja-JP" altLang="en-US" sz="1400" u="sng" dirty="0" smtClean="0">
                <a:solidFill>
                  <a:srgbClr val="FF0000"/>
                </a:solidFill>
              </a:rPr>
              <a:t>の財産</a:t>
            </a:r>
            <a:r>
              <a:rPr lang="ja-JP" altLang="en-US" sz="1400" u="sng" dirty="0">
                <a:solidFill>
                  <a:srgbClr val="FF0000"/>
                </a:solidFill>
              </a:rPr>
              <a:t>であるという観点を十分に踏まえる</a:t>
            </a:r>
            <a:r>
              <a:rPr lang="ja-JP" altLang="en-US" sz="1400" u="sng" dirty="0" smtClean="0">
                <a:solidFill>
                  <a:srgbClr val="FF0000"/>
                </a:solidFill>
              </a:rPr>
              <a:t>必要</a:t>
            </a:r>
            <a:r>
              <a:rPr lang="ja-JP" altLang="en-US" sz="1400" dirty="0" smtClean="0"/>
              <a:t>がある。</a:t>
            </a:r>
            <a:endParaRPr lang="en-US" altLang="ja-JP" sz="1400" dirty="0" smtClean="0"/>
          </a:p>
          <a:p>
            <a:pPr marL="0" indent="0">
              <a:lnSpc>
                <a:spcPts val="1400"/>
              </a:lnSpc>
              <a:spcBef>
                <a:spcPts val="300"/>
              </a:spcBef>
              <a:buFont typeface="Wingdings 3" pitchFamily="18" charset="2"/>
              <a:buNone/>
              <a:defRPr/>
            </a:pPr>
            <a:r>
              <a:rPr lang="ja-JP" altLang="en-US" sz="1400" dirty="0" smtClean="0"/>
              <a:t>　　</a:t>
            </a:r>
            <a:r>
              <a:rPr lang="en-US"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なお、著作権がない公共データ（数値データ、法令等）については、著作権がない旨を</a:t>
            </a:r>
            <a:r>
              <a:rPr lang="ja-JP" altLang="en-US" sz="1200" dirty="0">
                <a:latin typeface="ＭＳ Ｐ明朝" pitchFamily="18" charset="-128"/>
                <a:ea typeface="ＭＳ Ｐ明朝" pitchFamily="18" charset="-128"/>
              </a:rPr>
              <a:t>表示</a:t>
            </a:r>
            <a:r>
              <a:rPr lang="ja-JP" altLang="en-US" sz="1200" dirty="0" smtClean="0">
                <a:latin typeface="ＭＳ Ｐ明朝" pitchFamily="18" charset="-128"/>
                <a:ea typeface="ＭＳ Ｐ明朝" pitchFamily="18" charset="-128"/>
              </a:rPr>
              <a:t>する方法を検討することが必要。</a:t>
            </a:r>
            <a:endParaRPr lang="en-US" altLang="ja-JP" sz="1200" dirty="0" smtClean="0">
              <a:latin typeface="ＭＳ Ｐ明朝" pitchFamily="18" charset="-128"/>
              <a:ea typeface="ＭＳ Ｐ明朝" pitchFamily="18" charset="-128"/>
            </a:endParaRPr>
          </a:p>
          <a:p>
            <a:pPr>
              <a:lnSpc>
                <a:spcPts val="1400"/>
              </a:lnSpc>
              <a:spcBef>
                <a:spcPts val="300"/>
              </a:spcBef>
              <a:defRPr/>
            </a:pPr>
            <a:endParaRPr lang="en-US" altLang="ja-JP" sz="1800" dirty="0" smtClean="0"/>
          </a:p>
        </p:txBody>
      </p:sp>
      <p:graphicFrame>
        <p:nvGraphicFramePr>
          <p:cNvPr id="4" name="表 3"/>
          <p:cNvGraphicFramePr>
            <a:graphicFrameLocks noGrp="1"/>
          </p:cNvGraphicFramePr>
          <p:nvPr/>
        </p:nvGraphicFramePr>
        <p:xfrm>
          <a:off x="579438" y="2041525"/>
          <a:ext cx="8316912" cy="3984625"/>
        </p:xfrm>
        <a:graphic>
          <a:graphicData uri="http://schemas.openxmlformats.org/drawingml/2006/table">
            <a:tbl>
              <a:tblPr firstRow="1" bandRow="1">
                <a:tableStyleId>{5C22544A-7EE6-4342-B048-85BDC9FD1C3A}</a:tableStyleId>
              </a:tblPr>
              <a:tblGrid>
                <a:gridCol w="2070686"/>
                <a:gridCol w="6246687"/>
              </a:tblGrid>
              <a:tr h="261688">
                <a:tc>
                  <a:txBody>
                    <a:bodyPr/>
                    <a:lstStyle/>
                    <a:p>
                      <a:pPr algn="ctr">
                        <a:lnSpc>
                          <a:spcPts val="1500"/>
                        </a:lnSpc>
                      </a:pPr>
                      <a:r>
                        <a:rPr kumimoji="1" lang="ja-JP" altLang="en-US" sz="1400" dirty="0" smtClean="0"/>
                        <a:t>課題解決の方向性</a:t>
                      </a:r>
                      <a:endParaRPr kumimoji="1" lang="ja-JP" altLang="en-US" sz="1400" dirty="0"/>
                    </a:p>
                  </a:txBody>
                  <a:tcPr/>
                </a:tc>
                <a:tc>
                  <a:txBody>
                    <a:bodyPr/>
                    <a:lstStyle/>
                    <a:p>
                      <a:pPr algn="ctr">
                        <a:lnSpc>
                          <a:spcPts val="1500"/>
                        </a:lnSpc>
                      </a:pPr>
                      <a:r>
                        <a:rPr kumimoji="1" lang="ja-JP" altLang="en-US" sz="1400" dirty="0" smtClean="0"/>
                        <a:t>具体的内容と課題</a:t>
                      </a:r>
                      <a:endParaRPr kumimoji="1" lang="ja-JP" altLang="en-US" sz="1400" dirty="0"/>
                    </a:p>
                  </a:txBody>
                  <a:tcPr/>
                </a:tc>
              </a:tr>
              <a:tr h="1097753">
                <a:tc>
                  <a:txBody>
                    <a:bodyPr/>
                    <a:lstStyle/>
                    <a:p>
                      <a:pPr>
                        <a:lnSpc>
                          <a:spcPts val="1500"/>
                        </a:lnSpc>
                      </a:pPr>
                      <a:r>
                        <a:rPr kumimoji="1" lang="ja-JP" altLang="en-US" sz="1400" dirty="0" smtClean="0"/>
                        <a:t>（１）パブリックドメイン化</a:t>
                      </a:r>
                      <a:endParaRPr kumimoji="1" lang="ja-JP" altLang="en-US" sz="1400" dirty="0"/>
                    </a:p>
                  </a:txBody>
                  <a:tcPr/>
                </a:tc>
                <a:tc>
                  <a:txBody>
                    <a:bodyPr/>
                    <a:lstStyle/>
                    <a:p>
                      <a:pPr marL="174625" indent="-174625">
                        <a:lnSpc>
                          <a:spcPts val="1500"/>
                        </a:lnSpc>
                        <a:buFont typeface="Arial" pitchFamily="34" charset="0"/>
                        <a:buNone/>
                      </a:pPr>
                      <a:r>
                        <a:rPr kumimoji="1" lang="ja-JP" altLang="en-US" sz="1400" dirty="0" smtClean="0">
                          <a:solidFill>
                            <a:schemeClr val="tx1"/>
                          </a:solidFill>
                        </a:rPr>
                        <a:t>○　米国の立法例に倣い、国が保有する公共データには</a:t>
                      </a:r>
                      <a:r>
                        <a:rPr kumimoji="1" lang="ja-JP" altLang="en-US" sz="1400" u="sng" dirty="0" smtClean="0">
                          <a:solidFill>
                            <a:schemeClr val="tx1"/>
                          </a:solidFill>
                        </a:rPr>
                        <a:t>著作権が発生しないよう著作権法を改正すれば、利用者にとっては最も自由度が高まる。</a:t>
                      </a:r>
                      <a:endParaRPr kumimoji="1" lang="en-US" altLang="ja-JP" sz="1400" u="sng" dirty="0" smtClean="0">
                        <a:solidFill>
                          <a:schemeClr val="tx1"/>
                        </a:solidFill>
                      </a:endParaRPr>
                    </a:p>
                    <a:p>
                      <a:pPr marL="0" indent="0">
                        <a:lnSpc>
                          <a:spcPts val="1500"/>
                        </a:lnSpc>
                        <a:buFont typeface="Arial" pitchFamily="34" charset="0"/>
                        <a:buNone/>
                      </a:pPr>
                      <a:r>
                        <a:rPr kumimoji="1" lang="en-US" altLang="ja-JP" sz="1400" dirty="0" smtClean="0">
                          <a:solidFill>
                            <a:schemeClr val="tx1"/>
                          </a:solidFill>
                        </a:rPr>
                        <a:t>×</a:t>
                      </a:r>
                      <a:r>
                        <a:rPr kumimoji="1" lang="ja-JP" altLang="en-US" sz="1400" dirty="0" smtClean="0">
                          <a:solidFill>
                            <a:schemeClr val="tx1"/>
                          </a:solidFill>
                        </a:rPr>
                        <a:t>　一方で、</a:t>
                      </a:r>
                      <a:r>
                        <a:rPr kumimoji="1" lang="ja-JP" altLang="en-US" sz="1400" u="sng" dirty="0" smtClean="0">
                          <a:solidFill>
                            <a:schemeClr val="tx1"/>
                          </a:solidFill>
                        </a:rPr>
                        <a:t>著作権法の改正には長期間の検討が必要</a:t>
                      </a:r>
                      <a:r>
                        <a:rPr kumimoji="1" lang="ja-JP" altLang="en-US" sz="1400" dirty="0" smtClean="0">
                          <a:solidFill>
                            <a:schemeClr val="tx1"/>
                          </a:solidFill>
                        </a:rPr>
                        <a:t>。</a:t>
                      </a:r>
                      <a:endParaRPr kumimoji="1" lang="en-US" altLang="ja-JP" sz="1400" dirty="0" smtClean="0">
                        <a:solidFill>
                          <a:schemeClr val="tx1"/>
                        </a:solidFill>
                      </a:endParaRPr>
                    </a:p>
                    <a:p>
                      <a:pPr marL="266700" indent="-266700">
                        <a:lnSpc>
                          <a:spcPts val="1500"/>
                        </a:lnSpc>
                        <a:buFont typeface="Arial" pitchFamily="34" charset="0"/>
                        <a:buNone/>
                      </a:pPr>
                      <a:r>
                        <a:rPr kumimoji="1" lang="ja-JP" altLang="en-US" sz="1100" dirty="0" smtClean="0">
                          <a:solidFill>
                            <a:schemeClr val="tx1"/>
                          </a:solidFill>
                          <a:latin typeface="ＭＳ Ｐ明朝" pitchFamily="18" charset="-128"/>
                          <a:ea typeface="ＭＳ Ｐ明朝" pitchFamily="18" charset="-128"/>
                        </a:rPr>
                        <a:t>　　</a:t>
                      </a:r>
                      <a:r>
                        <a:rPr kumimoji="1" lang="en-US" altLang="ja-JP" sz="1100" dirty="0" smtClean="0">
                          <a:solidFill>
                            <a:schemeClr val="tx1"/>
                          </a:solidFill>
                          <a:latin typeface="ＭＳ Ｐ明朝" pitchFamily="18" charset="-128"/>
                          <a:ea typeface="ＭＳ Ｐ明朝" pitchFamily="18" charset="-128"/>
                        </a:rPr>
                        <a:t>※</a:t>
                      </a:r>
                      <a:r>
                        <a:rPr kumimoji="1" lang="ja-JP" altLang="en-US" sz="1100" dirty="0" smtClean="0">
                          <a:solidFill>
                            <a:schemeClr val="tx1"/>
                          </a:solidFill>
                          <a:latin typeface="ＭＳ Ｐ明朝" pitchFamily="18" charset="-128"/>
                          <a:ea typeface="ＭＳ Ｐ明朝" pitchFamily="18" charset="-128"/>
                        </a:rPr>
                        <a:t>　著作権法は、創作を奨励するためのインセンティブとして著作権という独占権を与える制度であるが、国民の税金を用いて作成される公共データの創出プロセスに著作権がインセンティブとして働く余地はないと考えられる。</a:t>
                      </a:r>
                      <a:endParaRPr kumimoji="1" lang="en-US" altLang="ja-JP" sz="1100" dirty="0" smtClean="0">
                        <a:solidFill>
                          <a:schemeClr val="tx1"/>
                        </a:solidFill>
                        <a:latin typeface="ＭＳ Ｐ明朝" pitchFamily="18" charset="-128"/>
                        <a:ea typeface="ＭＳ Ｐ明朝" pitchFamily="18" charset="-128"/>
                      </a:endParaRPr>
                    </a:p>
                  </a:txBody>
                  <a:tcPr/>
                </a:tc>
              </a:tr>
              <a:tr h="808536">
                <a:tc>
                  <a:txBody>
                    <a:bodyPr/>
                    <a:lstStyle/>
                    <a:p>
                      <a:pPr>
                        <a:lnSpc>
                          <a:spcPts val="1500"/>
                        </a:lnSpc>
                      </a:pPr>
                      <a:r>
                        <a:rPr kumimoji="1" lang="ja-JP" altLang="en-US" sz="1400" dirty="0" smtClean="0"/>
                        <a:t>（２）国の著作権の放棄</a:t>
                      </a:r>
                      <a:endParaRPr kumimoji="1" lang="ja-JP" altLang="en-US" sz="1400" dirty="0"/>
                    </a:p>
                  </a:txBody>
                  <a:tcPr/>
                </a:tc>
                <a:tc>
                  <a:txBody>
                    <a:bodyPr/>
                    <a:lstStyle/>
                    <a:p>
                      <a:pPr marL="174625" indent="-174625">
                        <a:lnSpc>
                          <a:spcPts val="1500"/>
                        </a:lnSpc>
                        <a:buFont typeface="Arial" pitchFamily="34" charset="0"/>
                        <a:buNone/>
                      </a:pPr>
                      <a:r>
                        <a:rPr kumimoji="1" lang="ja-JP" altLang="en-US" sz="1400" dirty="0" smtClean="0">
                          <a:solidFill>
                            <a:schemeClr val="tx1"/>
                          </a:solidFill>
                        </a:rPr>
                        <a:t>○　現行の著作権法の枠組みの下、著作権法によって自動的に付与された</a:t>
                      </a:r>
                      <a:r>
                        <a:rPr kumimoji="1" lang="ja-JP" altLang="en-US" sz="1400" u="sng" dirty="0" smtClean="0">
                          <a:solidFill>
                            <a:schemeClr val="tx1"/>
                          </a:solidFill>
                        </a:rPr>
                        <a:t>権利を国が自ら放棄することでも利用者の自由度は高まる</a:t>
                      </a:r>
                      <a:r>
                        <a:rPr kumimoji="1" lang="ja-JP" altLang="en-US" sz="1400" dirty="0" smtClean="0">
                          <a:solidFill>
                            <a:schemeClr val="tx1"/>
                          </a:solidFill>
                        </a:rPr>
                        <a:t>。</a:t>
                      </a:r>
                      <a:endParaRPr kumimoji="1" lang="en-US" altLang="ja-JP" sz="1400" dirty="0" smtClean="0">
                        <a:solidFill>
                          <a:schemeClr val="tx1"/>
                        </a:solidFill>
                      </a:endParaRPr>
                    </a:p>
                    <a:p>
                      <a:pPr marL="174625" indent="-174625">
                        <a:lnSpc>
                          <a:spcPts val="1500"/>
                        </a:lnSpc>
                        <a:buFont typeface="Arial" pitchFamily="34" charset="0"/>
                        <a:buNone/>
                      </a:pPr>
                      <a:r>
                        <a:rPr kumimoji="1" lang="en-US" altLang="ja-JP" sz="1400" dirty="0" smtClean="0">
                          <a:solidFill>
                            <a:schemeClr val="tx1"/>
                          </a:solidFill>
                        </a:rPr>
                        <a:t>×</a:t>
                      </a:r>
                      <a:r>
                        <a:rPr kumimoji="1" lang="ja-JP" altLang="en-US" sz="1400" dirty="0" smtClean="0">
                          <a:solidFill>
                            <a:schemeClr val="tx1"/>
                          </a:solidFill>
                        </a:rPr>
                        <a:t>　一方で、</a:t>
                      </a:r>
                      <a:r>
                        <a:rPr kumimoji="1" lang="ja-JP" altLang="en-US" sz="1400" u="none" dirty="0" smtClean="0">
                          <a:solidFill>
                            <a:schemeClr val="tx1"/>
                          </a:solidFill>
                        </a:rPr>
                        <a:t>著作権も国・地方公共団体の財産権の一部であり、</a:t>
                      </a:r>
                      <a:r>
                        <a:rPr kumimoji="1" lang="ja-JP" altLang="en-US" sz="1400" u="sng" dirty="0" smtClean="0">
                          <a:solidFill>
                            <a:schemeClr val="tx1"/>
                          </a:solidFill>
                        </a:rPr>
                        <a:t>国有財産法、地方自治法、補助金等適正化法等との関係において、権利放棄を行うことが適当かどうか検討が必要</a:t>
                      </a:r>
                      <a:r>
                        <a:rPr kumimoji="1" lang="ja-JP" altLang="en-US" sz="1400" dirty="0" smtClean="0">
                          <a:solidFill>
                            <a:schemeClr val="tx1"/>
                          </a:solidFill>
                        </a:rPr>
                        <a:t>。</a:t>
                      </a:r>
                      <a:endParaRPr kumimoji="1" lang="ja-JP" altLang="en-US" sz="1400" dirty="0">
                        <a:solidFill>
                          <a:schemeClr val="tx1"/>
                        </a:solidFill>
                      </a:endParaRPr>
                    </a:p>
                  </a:txBody>
                  <a:tcPr/>
                </a:tc>
              </a:tr>
              <a:tr h="1076006">
                <a:tc>
                  <a:txBody>
                    <a:bodyPr/>
                    <a:lstStyle/>
                    <a:p>
                      <a:pPr marL="266700" indent="-266700">
                        <a:lnSpc>
                          <a:spcPts val="1500"/>
                        </a:lnSpc>
                      </a:pPr>
                      <a:r>
                        <a:rPr kumimoji="1" lang="ja-JP" altLang="en-US" sz="1400" dirty="0" smtClean="0"/>
                        <a:t>（３）二次利用促進のための利用条件（ライセンス）の採用</a:t>
                      </a:r>
                      <a:endParaRPr kumimoji="1" lang="ja-JP" altLang="en-US" sz="1400" dirty="0"/>
                    </a:p>
                  </a:txBody>
                  <a:tcPr/>
                </a:tc>
                <a:tc>
                  <a:txBody>
                    <a:bodyPr/>
                    <a:lstStyle/>
                    <a:p>
                      <a:pPr marL="174625" indent="-174625">
                        <a:lnSpc>
                          <a:spcPts val="1500"/>
                        </a:lnSpc>
                        <a:buFont typeface="Arial" pitchFamily="34" charset="0"/>
                        <a:buNone/>
                      </a:pPr>
                      <a:r>
                        <a:rPr kumimoji="1" lang="ja-JP" altLang="en-US" sz="1400" dirty="0" smtClean="0">
                          <a:solidFill>
                            <a:schemeClr val="tx1"/>
                          </a:solidFill>
                        </a:rPr>
                        <a:t>○　欧州の一部や豪・ニュージーランドの例に倣い、国が著作権を有することを前提としつつ、</a:t>
                      </a:r>
                      <a:r>
                        <a:rPr kumimoji="1" lang="ja-JP" altLang="en-US" sz="1400" u="sng" dirty="0" smtClean="0">
                          <a:solidFill>
                            <a:srgbClr val="FF0000"/>
                          </a:solidFill>
                        </a:rPr>
                        <a:t>二次利用を促進するために著作権の一部の不行使を宣言したライセンスを採用</a:t>
                      </a:r>
                      <a:r>
                        <a:rPr kumimoji="1" lang="ja-JP" altLang="en-US" sz="1400" dirty="0" smtClean="0">
                          <a:solidFill>
                            <a:schemeClr val="tx1"/>
                          </a:solidFill>
                        </a:rPr>
                        <a:t>し、</a:t>
                      </a:r>
                      <a:r>
                        <a:rPr kumimoji="1" lang="ja-JP" altLang="en-US" sz="1400" u="sng" dirty="0" smtClean="0">
                          <a:solidFill>
                            <a:srgbClr val="FF0000"/>
                          </a:solidFill>
                        </a:rPr>
                        <a:t>利用者にわかりやすく利用できる範囲を表示し、個別の交渉なしにオンラインで処理</a:t>
                      </a:r>
                      <a:r>
                        <a:rPr kumimoji="1" lang="ja-JP" altLang="en-US" sz="1400" dirty="0" smtClean="0">
                          <a:solidFill>
                            <a:schemeClr val="tx1"/>
                          </a:solidFill>
                        </a:rPr>
                        <a:t>できるようにしていくのが、効果が高く早期の実現が可能。</a:t>
                      </a:r>
                      <a:endParaRPr kumimoji="1" lang="en-US" altLang="ja-JP" sz="1400" dirty="0" smtClean="0">
                        <a:solidFill>
                          <a:schemeClr val="tx1"/>
                        </a:solidFill>
                      </a:endParaRPr>
                    </a:p>
                    <a:p>
                      <a:pPr marL="360363" indent="-360363">
                        <a:lnSpc>
                          <a:spcPts val="1500"/>
                        </a:lnSpc>
                        <a:buFont typeface="Arial" pitchFamily="34" charset="0"/>
                        <a:buNone/>
                      </a:pPr>
                      <a:r>
                        <a:rPr kumimoji="1" lang="ja-JP" altLang="en-US" sz="1200" dirty="0" smtClean="0">
                          <a:solidFill>
                            <a:schemeClr val="tx1"/>
                          </a:solidFill>
                          <a:latin typeface="ＭＳ Ｐ明朝" pitchFamily="18" charset="-128"/>
                          <a:ea typeface="ＭＳ Ｐ明朝" pitchFamily="18" charset="-128"/>
                        </a:rPr>
                        <a:t>　　</a:t>
                      </a:r>
                      <a:r>
                        <a:rPr kumimoji="1" lang="en-US" altLang="ja-JP" sz="1200" dirty="0" smtClean="0">
                          <a:solidFill>
                            <a:schemeClr val="tx1"/>
                          </a:solidFill>
                          <a:latin typeface="ＭＳ Ｐ明朝" pitchFamily="18" charset="-128"/>
                          <a:ea typeface="ＭＳ Ｐ明朝" pitchFamily="18" charset="-128"/>
                        </a:rPr>
                        <a:t>※</a:t>
                      </a:r>
                      <a:r>
                        <a:rPr kumimoji="1" lang="ja-JP" altLang="en-US" sz="1200" dirty="0" smtClean="0">
                          <a:solidFill>
                            <a:schemeClr val="tx1"/>
                          </a:solidFill>
                          <a:latin typeface="ＭＳ Ｐ明朝" pitchFamily="18" charset="-128"/>
                          <a:ea typeface="ＭＳ Ｐ明朝" pitchFamily="18" charset="-128"/>
                        </a:rPr>
                        <a:t>　具体的にどのライセンスを選定するかの検討にあたっては、諸外国で採用されているライセンスとの互換性確保等の観点が必要（詳細は、</a:t>
                      </a:r>
                      <a:r>
                        <a:rPr kumimoji="1" lang="en-US" altLang="ja-JP" sz="1200" dirty="0" smtClean="0">
                          <a:solidFill>
                            <a:schemeClr val="tx1"/>
                          </a:solidFill>
                          <a:latin typeface="ＭＳ Ｐ明朝" pitchFamily="18" charset="-128"/>
                          <a:ea typeface="ＭＳ Ｐ明朝" pitchFamily="18" charset="-128"/>
                        </a:rPr>
                        <a:t>P.21</a:t>
                      </a:r>
                      <a:r>
                        <a:rPr kumimoji="1" lang="ja-JP" altLang="en-US" sz="1200" dirty="0" smtClean="0">
                          <a:solidFill>
                            <a:schemeClr val="tx1"/>
                          </a:solidFill>
                          <a:latin typeface="ＭＳ Ｐ明朝" pitchFamily="18" charset="-128"/>
                          <a:ea typeface="ＭＳ Ｐ明朝" pitchFamily="18" charset="-128"/>
                        </a:rPr>
                        <a:t>参照）。</a:t>
                      </a:r>
                      <a:endParaRPr kumimoji="1" lang="ja-JP" altLang="en-US" sz="1200" dirty="0">
                        <a:solidFill>
                          <a:schemeClr val="tx1"/>
                        </a:solidFill>
                        <a:latin typeface="ＭＳ Ｐ明朝" pitchFamily="18" charset="-128"/>
                        <a:ea typeface="ＭＳ Ｐ明朝" pitchFamily="18" charset="-128"/>
                      </a:endParaRPr>
                    </a:p>
                  </a:txBody>
                  <a:tcPr/>
                </a:tc>
              </a:tr>
            </a:tbl>
          </a:graphicData>
        </a:graphic>
      </p:graphicFrame>
      <p:sp>
        <p:nvSpPr>
          <p:cNvPr id="18453" name="正方形/長方形 4"/>
          <p:cNvSpPr>
            <a:spLocks noChangeArrowheads="1"/>
          </p:cNvSpPr>
          <p:nvPr/>
        </p:nvSpPr>
        <p:spPr bwMode="auto">
          <a:xfrm>
            <a:off x="184150" y="5999163"/>
            <a:ext cx="8867775" cy="630237"/>
          </a:xfrm>
          <a:prstGeom prst="rect">
            <a:avLst/>
          </a:prstGeom>
          <a:noFill/>
          <a:ln w="9525">
            <a:noFill/>
            <a:miter lim="800000"/>
            <a:headEnd/>
            <a:tailEnd/>
          </a:ln>
        </p:spPr>
        <p:txBody>
          <a:bodyPr>
            <a:spAutoFit/>
          </a:bodyPr>
          <a:lstStyle/>
          <a:p>
            <a:pPr>
              <a:lnSpc>
                <a:spcPts val="1400"/>
              </a:lnSpc>
            </a:pPr>
            <a:r>
              <a:rPr lang="ja-JP" altLang="en-US" sz="1400"/>
              <a:t>著作権のある公共データについて、（１）と（２）の方法は、現行法の改正を含む中長期の検討が必要となる一方、オープンデータの早急な推進が求められていることを踏まえ、</a:t>
            </a:r>
            <a:r>
              <a:rPr lang="ja-JP" altLang="en-US" sz="1400" u="sng">
                <a:solidFill>
                  <a:srgbClr val="FF0000"/>
                </a:solidFill>
              </a:rPr>
              <a:t>データガバナンス委員会では、簡便な著作権処理を行うことができ、かつ早期の実現が可能と考えられる（３）二次利用促進のためのライセンスの採用について検討</a:t>
            </a:r>
            <a:r>
              <a:rPr lang="ja-JP" altLang="en-US" sz="1400"/>
              <a:t>する。</a:t>
            </a:r>
            <a:endParaRPr lang="en-US" altLang="ja-JP" sz="1400"/>
          </a:p>
        </p:txBody>
      </p:sp>
      <p:sp>
        <p:nvSpPr>
          <p:cNvPr id="7" name="下矢印 6"/>
          <p:cNvSpPr/>
          <p:nvPr/>
        </p:nvSpPr>
        <p:spPr>
          <a:xfrm>
            <a:off x="4044950" y="5876925"/>
            <a:ext cx="1054100" cy="111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404813" y="1146175"/>
            <a:ext cx="8547100" cy="5392738"/>
          </a:xfrm>
          <a:prstGeom prst="rect">
            <a:avLst/>
          </a:prstGeom>
          <a:noFill/>
          <a:ln>
            <a:solidFill>
              <a:schemeClr val="tx1"/>
            </a:solidFill>
          </a:ln>
        </p:spPr>
        <p:txBody>
          <a:bodyPr anchor="ctr"/>
          <a:lstStyle/>
          <a:p>
            <a:pPr indent="174625">
              <a:defRPr/>
            </a:pPr>
            <a:r>
              <a:rPr lang="ja-JP" altLang="en-US" sz="1400" b="1" dirty="0">
                <a:latin typeface="+mn-ea"/>
                <a:ea typeface="+mn-ea"/>
              </a:rPr>
              <a:t>○ 情報通信白書は自由にご利用いただけます</a:t>
            </a:r>
            <a:endParaRPr lang="en-US" altLang="ja-JP" sz="1400" b="1" dirty="0">
              <a:latin typeface="+mn-ea"/>
              <a:ea typeface="+mn-ea"/>
            </a:endParaRPr>
          </a:p>
          <a:p>
            <a:pPr indent="174625">
              <a:defRPr/>
            </a:pPr>
            <a:endParaRPr lang="en-US" altLang="ja-JP" sz="500" dirty="0"/>
          </a:p>
          <a:p>
            <a:pPr indent="174625">
              <a:defRPr/>
            </a:pPr>
            <a:r>
              <a:rPr lang="ja-JP" altLang="en-US" sz="1200" dirty="0"/>
              <a:t>・情報通信白書（ウェブ版）は、★印が付いている箇所を除き、どなたでも自由にご利用できます。商用利用も可能です。</a:t>
            </a:r>
            <a:endParaRPr lang="en-US" altLang="ja-JP" sz="1200" dirty="0"/>
          </a:p>
          <a:p>
            <a:pPr indent="174625">
              <a:defRPr/>
            </a:pPr>
            <a:endParaRPr lang="en-US" altLang="ja-JP" sz="1200" dirty="0"/>
          </a:p>
          <a:p>
            <a:pPr indent="174625">
              <a:defRPr/>
            </a:pPr>
            <a:endParaRPr lang="en-US" altLang="ja-JP" sz="1200" dirty="0"/>
          </a:p>
          <a:p>
            <a:pPr indent="174625">
              <a:defRPr/>
            </a:pPr>
            <a:r>
              <a:rPr lang="ja-JP" altLang="en-US" sz="1400" b="1" dirty="0">
                <a:latin typeface="+mn-ea"/>
                <a:ea typeface="+mn-ea"/>
              </a:rPr>
              <a:t>○ 詳しい利用方法については、以下を御覧ください</a:t>
            </a:r>
            <a:endParaRPr lang="en-US" altLang="ja-JP" sz="1400" b="1" dirty="0">
              <a:latin typeface="+mn-ea"/>
              <a:ea typeface="+mn-ea"/>
            </a:endParaRPr>
          </a:p>
          <a:p>
            <a:pPr marL="268288" indent="-93663">
              <a:defRPr/>
            </a:pPr>
            <a:endParaRPr lang="en-US" altLang="ja-JP" sz="500" dirty="0">
              <a:latin typeface="HGP創英角ｺﾞｼｯｸUB" pitchFamily="50" charset="-128"/>
              <a:ea typeface="HGP創英角ｺﾞｼｯｸUB" pitchFamily="50" charset="-128"/>
            </a:endParaRPr>
          </a:p>
          <a:p>
            <a:pPr marL="268288" indent="-93663">
              <a:defRPr/>
            </a:pPr>
            <a:r>
              <a:rPr lang="en-US" altLang="ja-JP" sz="1200" dirty="0">
                <a:latin typeface="HGP創英角ｺﾞｼｯｸUB" pitchFamily="50" charset="-128"/>
                <a:ea typeface="HGP創英角ｺﾞｼｯｸUB" pitchFamily="50" charset="-128"/>
              </a:rPr>
              <a:t>【</a:t>
            </a:r>
            <a:r>
              <a:rPr lang="ja-JP" altLang="en-US" sz="1200" dirty="0">
                <a:latin typeface="HGP創英角ｺﾞｼｯｸUB" pitchFamily="50" charset="-128"/>
                <a:ea typeface="HGP創英角ｺﾞｼｯｸUB" pitchFamily="50" charset="-128"/>
              </a:rPr>
              <a:t>★印が付いていない箇所</a:t>
            </a:r>
            <a:r>
              <a:rPr lang="en-US" altLang="ja-JP" sz="1200" dirty="0">
                <a:latin typeface="HGP創英角ｺﾞｼｯｸUB" pitchFamily="50" charset="-128"/>
                <a:ea typeface="HGP創英角ｺﾞｼｯｸUB" pitchFamily="50" charset="-128"/>
              </a:rPr>
              <a:t>】</a:t>
            </a:r>
          </a:p>
          <a:p>
            <a:pPr marL="268288" indent="-93663">
              <a:defRPr/>
            </a:pPr>
            <a:r>
              <a:rPr lang="ja-JP" altLang="en-US" sz="1200" dirty="0"/>
              <a:t>・情報通信白書に掲載している統計データ、表、グラフには著作権はありませんので、自由にご利用ください。また、情報通信白書に掲載している文章や図、写真の著作権は、総務省が保有しますが、自由にご利用いただけます。なお、利用する際には、出所の表示をお願いします。（→</a:t>
            </a:r>
            <a:r>
              <a:rPr lang="ja-JP" altLang="en-US" sz="1200" u="sng" dirty="0">
                <a:solidFill>
                  <a:srgbClr val="0070C0"/>
                </a:solidFill>
              </a:rPr>
              <a:t>出所表示の記載例を見る</a:t>
            </a:r>
            <a:r>
              <a:rPr lang="ja-JP" altLang="en-US" sz="1200" dirty="0"/>
              <a:t>）</a:t>
            </a:r>
            <a:r>
              <a:rPr lang="ja-JP" altLang="en-US" sz="1200" dirty="0">
                <a:latin typeface="ＭＳ 明朝" pitchFamily="17" charset="-128"/>
                <a:ea typeface="ＭＳ 明朝" pitchFamily="17" charset="-128"/>
              </a:rPr>
              <a:t>（参照ページ：</a:t>
            </a:r>
            <a:r>
              <a:rPr lang="en-US" altLang="ja-JP" sz="1200" dirty="0">
                <a:latin typeface="ＭＳ 明朝" pitchFamily="17" charset="-128"/>
                <a:ea typeface="ＭＳ 明朝" pitchFamily="17" charset="-128"/>
              </a:rPr>
              <a:t>54</a:t>
            </a:r>
            <a:r>
              <a:rPr lang="ja-JP" altLang="en-US" sz="1200" dirty="0">
                <a:latin typeface="ＭＳ 明朝" pitchFamily="17" charset="-128"/>
                <a:ea typeface="ＭＳ 明朝" pitchFamily="17" charset="-128"/>
              </a:rPr>
              <a:t>ページ</a:t>
            </a:r>
            <a:r>
              <a:rPr lang="ja-JP" altLang="en-US" sz="1200" dirty="0"/>
              <a:t>）</a:t>
            </a:r>
            <a:endParaRPr lang="en-US" altLang="ja-JP" sz="1200" dirty="0"/>
          </a:p>
          <a:p>
            <a:pPr marL="268288" indent="-93663">
              <a:defRPr/>
            </a:pPr>
            <a:r>
              <a:rPr lang="ja-JP" altLang="en-US" sz="1200" dirty="0"/>
              <a:t>・★印が付いてない箇所は、著作権がない情報、又は、著作権があっても「</a:t>
            </a:r>
            <a:r>
              <a:rPr lang="ja-JP" altLang="en-US" sz="1200" u="sng" dirty="0">
                <a:solidFill>
                  <a:srgbClr val="0070C0"/>
                </a:solidFill>
              </a:rPr>
              <a:t>クリエイティブ・コモンズ・ライセンス　表示 </a:t>
            </a:r>
            <a:r>
              <a:rPr lang="en-US" altLang="ja-JP" sz="1200" u="sng" dirty="0">
                <a:solidFill>
                  <a:srgbClr val="0070C0"/>
                </a:solidFill>
              </a:rPr>
              <a:t>2.1 </a:t>
            </a:r>
            <a:r>
              <a:rPr lang="ja-JP" altLang="en-US" sz="1200" u="sng" dirty="0">
                <a:solidFill>
                  <a:srgbClr val="0070C0"/>
                </a:solidFill>
              </a:rPr>
              <a:t>日本</a:t>
            </a:r>
            <a:r>
              <a:rPr lang="ja-JP" altLang="en-US" sz="1200" dirty="0"/>
              <a:t>」</a:t>
            </a:r>
            <a:r>
              <a:rPr lang="ja-JP" altLang="en-US" sz="1200" dirty="0">
                <a:latin typeface="ＭＳ 明朝" pitchFamily="17" charset="-128"/>
                <a:ea typeface="ＭＳ 明朝" pitchFamily="17" charset="-128"/>
              </a:rPr>
              <a:t>（参照ページ：</a:t>
            </a:r>
            <a:r>
              <a:rPr lang="en-US" altLang="ja-JP" sz="1200" dirty="0">
                <a:latin typeface="ＭＳ 明朝" pitchFamily="17" charset="-128"/>
                <a:ea typeface="ＭＳ 明朝" pitchFamily="17" charset="-128"/>
              </a:rPr>
              <a:t>55</a:t>
            </a:r>
            <a:r>
              <a:rPr lang="ja-JP" altLang="en-US" sz="1200" dirty="0">
                <a:latin typeface="ＭＳ 明朝" pitchFamily="17" charset="-128"/>
                <a:ea typeface="ＭＳ 明朝" pitchFamily="17" charset="-128"/>
              </a:rPr>
              <a:t>ページ）</a:t>
            </a:r>
            <a:r>
              <a:rPr lang="ja-JP" altLang="en-US" sz="1200" dirty="0"/>
              <a:t>での利用が可能な情報です。</a:t>
            </a:r>
            <a:endParaRPr lang="en-US" altLang="ja-JP" sz="1200" dirty="0"/>
          </a:p>
          <a:p>
            <a:pPr marL="268288" indent="-93663">
              <a:defRPr/>
            </a:pPr>
            <a:endParaRPr lang="en-US" altLang="ja-JP" sz="500" dirty="0"/>
          </a:p>
          <a:p>
            <a:pPr marL="268288" indent="-93663">
              <a:defRPr/>
            </a:pPr>
            <a:endParaRPr lang="ja-JP" altLang="en-US" sz="500" dirty="0"/>
          </a:p>
          <a:p>
            <a:pPr marL="268288" indent="-93663">
              <a:defRPr/>
            </a:pPr>
            <a:r>
              <a:rPr lang="en-US" altLang="ja-JP" sz="1200" dirty="0">
                <a:latin typeface="HGP創英角ｺﾞｼｯｸUB" pitchFamily="50" charset="-128"/>
                <a:ea typeface="HGP創英角ｺﾞｼｯｸUB" pitchFamily="50" charset="-128"/>
              </a:rPr>
              <a:t>【</a:t>
            </a:r>
            <a:r>
              <a:rPr lang="ja-JP" altLang="en-US" sz="1200" dirty="0">
                <a:latin typeface="HGP創英角ｺﾞｼｯｸUB" pitchFamily="50" charset="-128"/>
                <a:ea typeface="HGP創英角ｺﾞｼｯｸUB" pitchFamily="50" charset="-128"/>
              </a:rPr>
              <a:t>★印が付いている箇所</a:t>
            </a:r>
            <a:r>
              <a:rPr lang="en-US" altLang="ja-JP" sz="1200" dirty="0">
                <a:latin typeface="HGP創英角ｺﾞｼｯｸUB" pitchFamily="50" charset="-128"/>
                <a:ea typeface="HGP創英角ｺﾞｼｯｸUB" pitchFamily="50" charset="-128"/>
              </a:rPr>
              <a:t>】</a:t>
            </a:r>
          </a:p>
          <a:p>
            <a:pPr marL="268288" indent="-93663">
              <a:defRPr/>
            </a:pPr>
            <a:r>
              <a:rPr lang="ja-JP" altLang="en-US" sz="1200" dirty="0"/>
              <a:t>・★印が付いている箇所は、総務省以外の第三者が著作権を保有していたり、著作権以外の利用制約（例：肖像権や商用データベースの利用条件など）があるため、自由には利用できません。第三者が著作権を保有している場合は、著作権法の引用ルールの範囲内でご利用ください。（→</a:t>
            </a:r>
            <a:r>
              <a:rPr lang="ja-JP" altLang="en-US" sz="1200" u="sng" dirty="0">
                <a:solidFill>
                  <a:srgbClr val="0070C0"/>
                </a:solidFill>
              </a:rPr>
              <a:t>著作権法の引用ルールを見る</a:t>
            </a:r>
            <a:r>
              <a:rPr lang="ja-JP" altLang="en-US" sz="1200" dirty="0"/>
              <a:t>）</a:t>
            </a:r>
            <a:r>
              <a:rPr lang="ja-JP" altLang="en-US" sz="1200" dirty="0">
                <a:latin typeface="ＭＳ 明朝" pitchFamily="17" charset="-128"/>
                <a:ea typeface="ＭＳ 明朝" pitchFamily="17" charset="-128"/>
              </a:rPr>
              <a:t>（参照ページ：</a:t>
            </a:r>
            <a:r>
              <a:rPr lang="en-US" altLang="ja-JP" sz="1200" dirty="0">
                <a:latin typeface="ＭＳ 明朝" pitchFamily="17" charset="-128"/>
                <a:ea typeface="ＭＳ 明朝" pitchFamily="17" charset="-128"/>
              </a:rPr>
              <a:t>56</a:t>
            </a:r>
            <a:r>
              <a:rPr lang="ja-JP" altLang="en-US" sz="1200" dirty="0">
                <a:latin typeface="ＭＳ 明朝" pitchFamily="17" charset="-128"/>
                <a:ea typeface="ＭＳ 明朝" pitchFamily="17" charset="-128"/>
              </a:rPr>
              <a:t>ページ）</a:t>
            </a:r>
            <a:r>
              <a:rPr lang="ja-JP" altLang="en-US" sz="1200" dirty="0"/>
              <a:t>（→</a:t>
            </a:r>
            <a:r>
              <a:rPr lang="ja-JP" altLang="en-US" sz="1200" u="sng" dirty="0">
                <a:solidFill>
                  <a:srgbClr val="0070C0"/>
                </a:solidFill>
              </a:rPr>
              <a:t>出所表示の記載例を見る</a:t>
            </a:r>
            <a:r>
              <a:rPr lang="ja-JP" altLang="en-US" sz="1200" dirty="0"/>
              <a:t>） 著作権以外の利用制約がある場合は、個々の制約条件を順守してください。</a:t>
            </a:r>
            <a:endParaRPr lang="en-US" altLang="ja-JP" sz="1200" dirty="0"/>
          </a:p>
          <a:p>
            <a:pPr marL="268288" indent="-93663">
              <a:defRPr/>
            </a:pPr>
            <a:endParaRPr lang="en-US" altLang="ja-JP" sz="500" dirty="0">
              <a:latin typeface="HGP創英角ｺﾞｼｯｸUB" pitchFamily="50" charset="-128"/>
              <a:ea typeface="HGP創英角ｺﾞｼｯｸUB" pitchFamily="50" charset="-128"/>
            </a:endParaRPr>
          </a:p>
          <a:p>
            <a:pPr marL="268288" indent="-93663">
              <a:defRPr/>
            </a:pPr>
            <a:endParaRPr lang="en-US" altLang="ja-JP" sz="500" dirty="0">
              <a:latin typeface="HGP創英角ｺﾞｼｯｸUB" pitchFamily="50" charset="-128"/>
              <a:ea typeface="HGP創英角ｺﾞｼｯｸUB" pitchFamily="50" charset="-128"/>
            </a:endParaRPr>
          </a:p>
          <a:p>
            <a:pPr marL="268288" indent="-93663">
              <a:defRPr/>
            </a:pPr>
            <a:r>
              <a:rPr lang="ja-JP" altLang="en-US" sz="1400" b="1" dirty="0">
                <a:latin typeface="+mn-ea"/>
                <a:ea typeface="+mn-ea"/>
              </a:rPr>
              <a:t>○ 免責事項</a:t>
            </a:r>
            <a:endParaRPr lang="en-US" altLang="ja-JP" sz="1400" b="1" dirty="0">
              <a:latin typeface="+mn-ea"/>
              <a:ea typeface="+mn-ea"/>
            </a:endParaRPr>
          </a:p>
          <a:p>
            <a:pPr marL="268288" indent="-93663">
              <a:defRPr/>
            </a:pPr>
            <a:r>
              <a:rPr lang="ja-JP" altLang="en-US" sz="1200" dirty="0"/>
              <a:t>・掲載されている情報の正確さについては万全を期しておりますが、万が一、誤りなどありましたら下記までご連絡ください。</a:t>
            </a:r>
            <a:endParaRPr lang="en-US" altLang="ja-JP" sz="1200" dirty="0"/>
          </a:p>
          <a:p>
            <a:pPr marL="268288" indent="-93663">
              <a:defRPr/>
            </a:pPr>
            <a:r>
              <a:rPr lang="ja-JP" altLang="en-US" sz="1200" dirty="0"/>
              <a:t>・なお、情報通信白書に掲載している情報を用いたことで、利用者に損失等が発生した場合でも、総務省は責任を負いかねます。</a:t>
            </a:r>
            <a:endParaRPr lang="en-US" altLang="ja-JP" sz="1200" dirty="0"/>
          </a:p>
          <a:p>
            <a:pPr marL="268288" indent="-93663">
              <a:defRPr/>
            </a:pPr>
            <a:endParaRPr lang="en-US" altLang="ja-JP" sz="500" dirty="0">
              <a:latin typeface="HGP創英角ｺﾞｼｯｸUB" pitchFamily="50" charset="-128"/>
              <a:ea typeface="HGP創英角ｺﾞｼｯｸUB" pitchFamily="50" charset="-128"/>
            </a:endParaRPr>
          </a:p>
          <a:p>
            <a:pPr marL="268288" indent="-93663">
              <a:defRPr/>
            </a:pPr>
            <a:endParaRPr lang="en-US" altLang="ja-JP" sz="500" dirty="0">
              <a:latin typeface="HGP創英角ｺﾞｼｯｸUB" pitchFamily="50" charset="-128"/>
              <a:ea typeface="HGP創英角ｺﾞｼｯｸUB" pitchFamily="50" charset="-128"/>
            </a:endParaRPr>
          </a:p>
          <a:p>
            <a:pPr marL="268288" indent="-93663">
              <a:defRPr/>
            </a:pPr>
            <a:r>
              <a:rPr lang="ja-JP" altLang="en-US" sz="1400" b="1" dirty="0">
                <a:latin typeface="+mn-ea"/>
                <a:ea typeface="+mn-ea"/>
              </a:rPr>
              <a:t>○ 情報通信白書に関するお問合せ先</a:t>
            </a:r>
            <a:r>
              <a:rPr lang="ja-JP" altLang="en-US" sz="1200" dirty="0">
                <a:latin typeface="+mn-ea"/>
              </a:rPr>
              <a:t>　</a:t>
            </a:r>
            <a:r>
              <a:rPr lang="ja-JP" altLang="en-US" sz="1200" dirty="0">
                <a:latin typeface="ＭＳ 明朝" pitchFamily="17" charset="-128"/>
                <a:ea typeface="ＭＳ 明朝" pitchFamily="17" charset="-128"/>
              </a:rPr>
              <a:t>（以下の掲載内容は仮です）</a:t>
            </a:r>
          </a:p>
          <a:p>
            <a:pPr marL="268288" indent="-93663">
              <a:defRPr/>
            </a:pPr>
            <a:r>
              <a:rPr lang="ja-JP" altLang="en-US" sz="1200" dirty="0"/>
              <a:t>・</a:t>
            </a:r>
            <a:r>
              <a:rPr lang="zh-TW" altLang="en-US" sz="1200" dirty="0"/>
              <a:t>総務省</a:t>
            </a:r>
            <a:r>
              <a:rPr lang="ja-JP" altLang="en-US" sz="1200" dirty="0"/>
              <a:t>　</a:t>
            </a:r>
            <a:r>
              <a:rPr lang="zh-TW" altLang="en-US" sz="1200" dirty="0"/>
              <a:t>情報通信国際戦略局</a:t>
            </a:r>
            <a:r>
              <a:rPr lang="ja-JP" altLang="en-US" sz="1200" dirty="0"/>
              <a:t>　</a:t>
            </a:r>
            <a:r>
              <a:rPr lang="zh-TW" altLang="en-US" sz="1200" dirty="0"/>
              <a:t>情報通信政策課</a:t>
            </a:r>
            <a:r>
              <a:rPr lang="ja-JP" altLang="en-US" sz="1200" dirty="0"/>
              <a:t>　</a:t>
            </a:r>
            <a:r>
              <a:rPr lang="zh-TW" altLang="en-US" sz="1200" dirty="0"/>
              <a:t>情報通信経済室</a:t>
            </a:r>
            <a:endParaRPr lang="en-US" altLang="zh-TW" sz="1200" dirty="0"/>
          </a:p>
          <a:p>
            <a:pPr marL="268288" indent="-93663">
              <a:defRPr/>
            </a:pPr>
            <a:r>
              <a:rPr lang="ja-JP" altLang="en-US" sz="1200" dirty="0"/>
              <a:t>　</a:t>
            </a:r>
            <a:r>
              <a:rPr lang="en-US" altLang="zh-TW" sz="1200" dirty="0"/>
              <a:t>TEL:03-5253-5744 </a:t>
            </a:r>
            <a:r>
              <a:rPr lang="ja-JP" altLang="en-US" sz="1200" dirty="0"/>
              <a:t>　</a:t>
            </a:r>
            <a:r>
              <a:rPr lang="en-US" altLang="ja-JP" sz="1200" dirty="0"/>
              <a:t>e-mail</a:t>
            </a:r>
            <a:r>
              <a:rPr lang="ja-JP" altLang="en-US" sz="1200" dirty="0"/>
              <a:t>：</a:t>
            </a:r>
            <a:r>
              <a:rPr lang="en-US" altLang="zh-TW" sz="1200" dirty="0">
                <a:hlinkClick r:id="rId2"/>
              </a:rPr>
              <a:t>info_hakusyo@soumu.go.jp</a:t>
            </a:r>
            <a:r>
              <a:rPr lang="en-US" altLang="zh-TW" sz="1200" dirty="0"/>
              <a:t> </a:t>
            </a:r>
          </a:p>
          <a:p>
            <a:pPr marL="268288" indent="-93663">
              <a:defRPr/>
            </a:pPr>
            <a:r>
              <a:rPr lang="ja-JP" altLang="en-US" sz="1200" dirty="0"/>
              <a:t>　〒</a:t>
            </a:r>
            <a:r>
              <a:rPr lang="en-US" altLang="ja-JP" sz="1200" dirty="0"/>
              <a:t>100-8926</a:t>
            </a:r>
            <a:r>
              <a:rPr lang="ja-JP" altLang="en-US" sz="1200" dirty="0"/>
              <a:t>　東京都千代田区霞が関</a:t>
            </a:r>
            <a:r>
              <a:rPr lang="en-US" altLang="ja-JP" sz="1200" dirty="0"/>
              <a:t>2</a:t>
            </a:r>
            <a:r>
              <a:rPr lang="ja-JP" altLang="en-US" sz="1200" dirty="0"/>
              <a:t>－</a:t>
            </a:r>
            <a:r>
              <a:rPr lang="en-US" altLang="ja-JP" sz="1200" dirty="0"/>
              <a:t>1</a:t>
            </a:r>
            <a:r>
              <a:rPr lang="ja-JP" altLang="en-US" sz="1200" dirty="0"/>
              <a:t>－</a:t>
            </a:r>
            <a:r>
              <a:rPr lang="en-US" altLang="ja-JP" sz="1200" dirty="0"/>
              <a:t>2</a:t>
            </a:r>
          </a:p>
        </p:txBody>
      </p:sp>
      <p:sp>
        <p:nvSpPr>
          <p:cNvPr id="3" name="スライド番号プレースホルダー 2"/>
          <p:cNvSpPr>
            <a:spLocks noGrp="1"/>
          </p:cNvSpPr>
          <p:nvPr>
            <p:ph type="sldNum" sz="quarter" idx="10"/>
          </p:nvPr>
        </p:nvSpPr>
        <p:spPr/>
        <p:txBody>
          <a:bodyPr/>
          <a:lstStyle/>
          <a:p>
            <a:pPr>
              <a:defRPr/>
            </a:pPr>
            <a:fld id="{CC0BA6AF-A9A9-400B-AACB-097838B53618}" type="slidenum">
              <a:rPr lang="ja-JP" altLang="en-US" smtClean="0"/>
              <a:pPr>
                <a:defRPr/>
              </a:pPr>
              <a:t>49</a:t>
            </a:fld>
            <a:endParaRPr lang="ja-JP" altLang="en-US" dirty="0"/>
          </a:p>
        </p:txBody>
      </p:sp>
      <p:sp>
        <p:nvSpPr>
          <p:cNvPr id="66563" name="タイトル 1"/>
          <p:cNvSpPr>
            <a:spLocks noGrp="1"/>
          </p:cNvSpPr>
          <p:nvPr>
            <p:ph type="title"/>
          </p:nvPr>
        </p:nvSpPr>
        <p:spPr>
          <a:xfrm>
            <a:off x="404813" y="165100"/>
            <a:ext cx="8229600" cy="792163"/>
          </a:xfrm>
        </p:spPr>
        <p:txBody>
          <a:bodyPr/>
          <a:lstStyle/>
          <a:p>
            <a:pPr eaLnBrk="1" hangingPunct="1"/>
            <a:r>
              <a:rPr lang="ja-JP" altLang="en-US" sz="2400" smtClean="0"/>
              <a:t>（１）利用規約案①のポイント</a:t>
            </a:r>
          </a:p>
        </p:txBody>
      </p:sp>
      <p:sp>
        <p:nvSpPr>
          <p:cNvPr id="9" name="四角形吹き出し 8"/>
          <p:cNvSpPr/>
          <p:nvPr/>
        </p:nvSpPr>
        <p:spPr>
          <a:xfrm>
            <a:off x="5400675" y="893763"/>
            <a:ext cx="3584575" cy="503237"/>
          </a:xfrm>
          <a:prstGeom prst="wedgeRectCallout">
            <a:avLst>
              <a:gd name="adj1" fmla="val -61772"/>
              <a:gd name="adj2" fmla="val 110503"/>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rgbClr val="0070C0"/>
                </a:solidFill>
                <a:latin typeface="HGP創英角ｺﾞｼｯｸUB" pitchFamily="50" charset="-128"/>
                <a:ea typeface="HGP創英角ｺﾞｼｯｸUB" pitchFamily="50" charset="-128"/>
              </a:rPr>
              <a:t>冒頭には、平易な表現で、自由に利用できることと、★は例外であることだけを書く。詳しくは下に書く。</a:t>
            </a:r>
          </a:p>
        </p:txBody>
      </p:sp>
      <p:sp>
        <p:nvSpPr>
          <p:cNvPr id="10" name="四角形吹き出し 9"/>
          <p:cNvSpPr/>
          <p:nvPr/>
        </p:nvSpPr>
        <p:spPr>
          <a:xfrm>
            <a:off x="5380038" y="1543050"/>
            <a:ext cx="3602037" cy="349250"/>
          </a:xfrm>
          <a:prstGeom prst="wedgeRectCallout">
            <a:avLst>
              <a:gd name="adj1" fmla="val -84892"/>
              <a:gd name="adj2" fmla="val 301732"/>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rgbClr val="0070C0"/>
                </a:solidFill>
                <a:latin typeface="HGP創英角ｺﾞｼｯｸUB" pitchFamily="50" charset="-128"/>
                <a:ea typeface="HGP創英角ｺﾞｼｯｸUB" pitchFamily="50" charset="-128"/>
              </a:rPr>
              <a:t>統計データ、表、グラフには著作権がないことを明記。</a:t>
            </a:r>
          </a:p>
        </p:txBody>
      </p:sp>
      <p:sp>
        <p:nvSpPr>
          <p:cNvPr id="11" name="四角形吹き出し 10"/>
          <p:cNvSpPr/>
          <p:nvPr/>
        </p:nvSpPr>
        <p:spPr>
          <a:xfrm>
            <a:off x="5411788" y="2055813"/>
            <a:ext cx="3602037" cy="450850"/>
          </a:xfrm>
          <a:prstGeom prst="wedgeRectCallout">
            <a:avLst>
              <a:gd name="adj1" fmla="val -74098"/>
              <a:gd name="adj2" fmla="val 145456"/>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rgbClr val="0070C0"/>
                </a:solidFill>
                <a:latin typeface="HGP創英角ｺﾞｼｯｸUB" pitchFamily="50" charset="-128"/>
                <a:ea typeface="HGP創英角ｺﾞｼｯｸUB" pitchFamily="50" charset="-128"/>
              </a:rPr>
              <a:t>★が付いていない、文章や図、写真の著作権は総務省にあるが、自由に利用してよい旨を記載。</a:t>
            </a:r>
          </a:p>
        </p:txBody>
      </p:sp>
      <p:sp>
        <p:nvSpPr>
          <p:cNvPr id="12" name="四角形吹き出し 11"/>
          <p:cNvSpPr/>
          <p:nvPr/>
        </p:nvSpPr>
        <p:spPr>
          <a:xfrm>
            <a:off x="5368925" y="4519613"/>
            <a:ext cx="3648075" cy="862012"/>
          </a:xfrm>
          <a:prstGeom prst="wedgeRectCallout">
            <a:avLst>
              <a:gd name="adj1" fmla="val -95002"/>
              <a:gd name="adj2" fmla="val -59509"/>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rgbClr val="0070C0"/>
                </a:solidFill>
                <a:latin typeface="HGP創英角ｺﾞｼｯｸUB" pitchFamily="50" charset="-128"/>
                <a:ea typeface="HGP創英角ｺﾞｼｯｸUB" pitchFamily="50" charset="-128"/>
              </a:rPr>
              <a:t>★が付いている箇所は、第三者に著作権があり、引用の範囲内でのみ利用可である、または肖像権など他の利用制約があることを記載。引用ルールの詳細については、別のページに記載してリンク。</a:t>
            </a:r>
          </a:p>
        </p:txBody>
      </p:sp>
      <p:sp>
        <p:nvSpPr>
          <p:cNvPr id="13" name="四角形吹き出し 12"/>
          <p:cNvSpPr/>
          <p:nvPr/>
        </p:nvSpPr>
        <p:spPr>
          <a:xfrm>
            <a:off x="5411788" y="3692525"/>
            <a:ext cx="3602037" cy="628650"/>
          </a:xfrm>
          <a:prstGeom prst="wedgeRectCallout">
            <a:avLst>
              <a:gd name="adj1" fmla="val -46654"/>
              <a:gd name="adj2" fmla="val -105747"/>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rgbClr val="0070C0"/>
                </a:solidFill>
                <a:latin typeface="HGP創英角ｺﾞｼｯｸUB" pitchFamily="50" charset="-128"/>
                <a:ea typeface="HGP創英角ｺﾞｼｯｸUB" pitchFamily="50" charset="-128"/>
              </a:rPr>
              <a:t>著作権がある箇所の扱いは、</a:t>
            </a:r>
            <a:r>
              <a:rPr lang="en-US" altLang="ja-JP" sz="1200" dirty="0">
                <a:solidFill>
                  <a:srgbClr val="0070C0"/>
                </a:solidFill>
                <a:latin typeface="HGP創英角ｺﾞｼｯｸUB" pitchFamily="50" charset="-128"/>
                <a:ea typeface="HGP創英角ｺﾞｼｯｸUB" pitchFamily="50" charset="-128"/>
              </a:rPr>
              <a:t>CC-BY</a:t>
            </a:r>
            <a:r>
              <a:rPr lang="ja-JP" altLang="en-US" sz="1200" dirty="0">
                <a:solidFill>
                  <a:srgbClr val="0070C0"/>
                </a:solidFill>
                <a:latin typeface="HGP創英角ｺﾞｼｯｸUB" pitchFamily="50" charset="-128"/>
                <a:ea typeface="HGP創英角ｺﾞｼｯｸUB" pitchFamily="50" charset="-128"/>
              </a:rPr>
              <a:t>で利用すれば問題ない旨を記載（利用条件の機械可読対応）。</a:t>
            </a:r>
            <a:r>
              <a:rPr lang="en-US" altLang="ja-JP" sz="1200" dirty="0">
                <a:solidFill>
                  <a:srgbClr val="0070C0"/>
                </a:solidFill>
                <a:latin typeface="HGP創英角ｺﾞｼｯｸUB" pitchFamily="50" charset="-128"/>
                <a:ea typeface="HGP創英角ｺﾞｼｯｸUB" pitchFamily="50" charset="-128"/>
              </a:rPr>
              <a:t>CC-BY</a:t>
            </a:r>
            <a:r>
              <a:rPr lang="ja-JP" altLang="en-US" sz="1200" dirty="0">
                <a:solidFill>
                  <a:srgbClr val="0070C0"/>
                </a:solidFill>
                <a:latin typeface="HGP創英角ｺﾞｼｯｸUB" pitchFamily="50" charset="-128"/>
                <a:ea typeface="HGP創英角ｺﾞｼｯｸUB" pitchFamily="50" charset="-128"/>
              </a:rPr>
              <a:t>のページにリンク。</a:t>
            </a:r>
          </a:p>
        </p:txBody>
      </p:sp>
      <p:sp>
        <p:nvSpPr>
          <p:cNvPr id="14" name="四角形吹き出し 13"/>
          <p:cNvSpPr/>
          <p:nvPr/>
        </p:nvSpPr>
        <p:spPr>
          <a:xfrm>
            <a:off x="5414963" y="2751138"/>
            <a:ext cx="3602037" cy="449262"/>
          </a:xfrm>
          <a:prstGeom prst="wedgeRectCallout">
            <a:avLst>
              <a:gd name="adj1" fmla="val -148429"/>
              <a:gd name="adj2" fmla="val 34839"/>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rgbClr val="0070C0"/>
                </a:solidFill>
                <a:latin typeface="HGP創英角ｺﾞｼｯｸUB" pitchFamily="50" charset="-128"/>
                <a:ea typeface="HGP創英角ｺﾞｼｯｸUB" pitchFamily="50" charset="-128"/>
              </a:rPr>
              <a:t>出所表示はお願いベース。表示例を別ページに記載し、リンク。</a:t>
            </a:r>
          </a:p>
        </p:txBody>
      </p:sp>
      <p:sp>
        <p:nvSpPr>
          <p:cNvPr id="15" name="四角形吹き出し 14"/>
          <p:cNvSpPr/>
          <p:nvPr/>
        </p:nvSpPr>
        <p:spPr>
          <a:xfrm>
            <a:off x="5391150" y="5553075"/>
            <a:ext cx="3602038" cy="393700"/>
          </a:xfrm>
          <a:prstGeom prst="wedgeRectCallout">
            <a:avLst>
              <a:gd name="adj1" fmla="val -61014"/>
              <a:gd name="adj2" fmla="val -103597"/>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rgbClr val="0070C0"/>
                </a:solidFill>
                <a:latin typeface="HGP創英角ｺﾞｼｯｸUB" pitchFamily="50" charset="-128"/>
                <a:ea typeface="HGP創英角ｺﾞｼｯｸUB" pitchFamily="50" charset="-128"/>
              </a:rPr>
              <a:t>免責事項を記載（やわらかめに表現）。</a:t>
            </a:r>
          </a:p>
        </p:txBody>
      </p:sp>
      <p:sp>
        <p:nvSpPr>
          <p:cNvPr id="16" name="四角形吹き出し 15"/>
          <p:cNvSpPr/>
          <p:nvPr/>
        </p:nvSpPr>
        <p:spPr>
          <a:xfrm>
            <a:off x="5402263" y="6034088"/>
            <a:ext cx="3602037" cy="395287"/>
          </a:xfrm>
          <a:prstGeom prst="wedgeRectCallout">
            <a:avLst>
              <a:gd name="adj1" fmla="val -73181"/>
              <a:gd name="adj2" fmla="val -87762"/>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rgbClr val="0070C0"/>
                </a:solidFill>
                <a:latin typeface="HGP創英角ｺﾞｼｯｸUB" pitchFamily="50" charset="-128"/>
                <a:ea typeface="HGP創英角ｺﾞｼｯｸUB" pitchFamily="50" charset="-128"/>
              </a:rPr>
              <a:t>問合せ先を記載。</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CB336F6-A913-474E-8FE2-466071996FBD}" type="slidenum">
              <a:rPr lang="ja-JP" altLang="en-US" smtClean="0"/>
              <a:pPr>
                <a:defRPr/>
              </a:pPr>
              <a:t>50</a:t>
            </a:fld>
            <a:endParaRPr lang="ja-JP" altLang="en-US" dirty="0"/>
          </a:p>
        </p:txBody>
      </p:sp>
      <p:sp>
        <p:nvSpPr>
          <p:cNvPr id="67586" name="タイトル 1"/>
          <p:cNvSpPr>
            <a:spLocks noGrp="1"/>
          </p:cNvSpPr>
          <p:nvPr>
            <p:ph type="title"/>
          </p:nvPr>
        </p:nvSpPr>
        <p:spPr>
          <a:xfrm>
            <a:off x="404813" y="165100"/>
            <a:ext cx="8229600" cy="792163"/>
          </a:xfrm>
        </p:spPr>
        <p:txBody>
          <a:bodyPr/>
          <a:lstStyle/>
          <a:p>
            <a:pPr eaLnBrk="1" hangingPunct="1"/>
            <a:r>
              <a:rPr lang="ja-JP" altLang="en-US" sz="2400" smtClean="0"/>
              <a:t>（２）利用規約案②（過去データ等の場合）</a:t>
            </a:r>
          </a:p>
        </p:txBody>
      </p:sp>
      <p:sp>
        <p:nvSpPr>
          <p:cNvPr id="67587" name="コンテンツ プレースホルダー 1"/>
          <p:cNvSpPr>
            <a:spLocks noGrp="1"/>
          </p:cNvSpPr>
          <p:nvPr>
            <p:ph sz="quarter" idx="1"/>
          </p:nvPr>
        </p:nvSpPr>
        <p:spPr>
          <a:xfrm>
            <a:off x="436563" y="1084263"/>
            <a:ext cx="8515350" cy="1287462"/>
          </a:xfrm>
        </p:spPr>
        <p:txBody>
          <a:bodyPr/>
          <a:lstStyle/>
          <a:p>
            <a:pPr>
              <a:lnSpc>
                <a:spcPts val="1400"/>
              </a:lnSpc>
              <a:spcBef>
                <a:spcPts val="300"/>
              </a:spcBef>
            </a:pPr>
            <a:r>
              <a:rPr lang="ja-JP" altLang="en-US" sz="1200" smtClean="0"/>
              <a:t>情報通信白書のように、★マークを付ける作業を行うことが難しい場合（特に過去のデータについて）は、下記に示す利用規約案を用いることも考えられる。</a:t>
            </a:r>
            <a:endParaRPr lang="en-US" altLang="ja-JP" sz="1200" smtClean="0"/>
          </a:p>
          <a:p>
            <a:pPr>
              <a:lnSpc>
                <a:spcPts val="1400"/>
              </a:lnSpc>
              <a:spcBef>
                <a:spcPts val="300"/>
              </a:spcBef>
            </a:pPr>
            <a:r>
              <a:rPr lang="ja-JP" altLang="en-US" sz="1200" smtClean="0"/>
              <a:t>前述のケーススタディのように権利関係の確認を緻密には行わずに公開し、第三者が権利を保有している箇所等は利用者に出典等を元に判断していただくようにする。</a:t>
            </a:r>
            <a:endParaRPr lang="en-US" altLang="ja-JP" sz="1200" smtClean="0"/>
          </a:p>
          <a:p>
            <a:pPr>
              <a:lnSpc>
                <a:spcPts val="1400"/>
              </a:lnSpc>
              <a:spcBef>
                <a:spcPts val="300"/>
              </a:spcBef>
            </a:pPr>
            <a:r>
              <a:rPr lang="ja-JP" altLang="en-US" sz="1200" smtClean="0"/>
              <a:t>総務省名義の素材も他社の権利を含んでいる可能性があるが、それも利用者の判断で利用していただくようにする。総務省で権利関係の整理が不十分であった場合の損害も、利用者が責任を負うこととする。</a:t>
            </a:r>
            <a:endParaRPr lang="en-US" altLang="ja-JP" sz="1200" smtClean="0"/>
          </a:p>
        </p:txBody>
      </p:sp>
      <p:sp>
        <p:nvSpPr>
          <p:cNvPr id="8" name="テキスト ボックス 7"/>
          <p:cNvSpPr txBox="1"/>
          <p:nvPr/>
        </p:nvSpPr>
        <p:spPr>
          <a:xfrm>
            <a:off x="404813" y="2328863"/>
            <a:ext cx="8547100" cy="4210050"/>
          </a:xfrm>
          <a:prstGeom prst="rect">
            <a:avLst/>
          </a:prstGeom>
          <a:noFill/>
          <a:ln>
            <a:solidFill>
              <a:schemeClr val="tx1"/>
            </a:solidFill>
          </a:ln>
        </p:spPr>
        <p:txBody>
          <a:bodyPr anchor="ctr"/>
          <a:lstStyle/>
          <a:p>
            <a:pPr indent="174625">
              <a:defRPr/>
            </a:pPr>
            <a:r>
              <a:rPr lang="ja-JP" altLang="en-US" sz="1400" b="1" dirty="0">
                <a:latin typeface="+mn-ea"/>
                <a:ea typeface="+mn-ea"/>
              </a:rPr>
              <a:t>○ ご利用にあたって</a:t>
            </a:r>
            <a:endParaRPr lang="en-US" altLang="ja-JP" sz="1400" b="1" dirty="0">
              <a:latin typeface="+mn-ea"/>
              <a:ea typeface="+mn-ea"/>
            </a:endParaRPr>
          </a:p>
          <a:p>
            <a:pPr indent="174625">
              <a:defRPr/>
            </a:pPr>
            <a:r>
              <a:rPr lang="ja-JP" altLang="en-US" sz="1200" dirty="0"/>
              <a:t>・○○に掲載している情報は、下記の２）に該当する場合を除き、どなたでも自由にご利用できます。商用利用も可能です。</a:t>
            </a:r>
            <a:endParaRPr lang="en-US" altLang="ja-JP" sz="1200" dirty="0"/>
          </a:p>
          <a:p>
            <a:pPr indent="174625">
              <a:defRPr/>
            </a:pPr>
            <a:endParaRPr lang="en-US" altLang="ja-JP" sz="1200" dirty="0"/>
          </a:p>
          <a:p>
            <a:pPr indent="174625">
              <a:defRPr/>
            </a:pPr>
            <a:r>
              <a:rPr lang="ja-JP" altLang="en-US" sz="1200" dirty="0"/>
              <a:t>１）自由に利用できる情報</a:t>
            </a:r>
            <a:endParaRPr lang="en-US" altLang="ja-JP" sz="1200" dirty="0"/>
          </a:p>
          <a:p>
            <a:pPr marL="268288" indent="-93663">
              <a:defRPr/>
            </a:pPr>
            <a:r>
              <a:rPr lang="ja-JP" altLang="en-US" sz="1200" dirty="0"/>
              <a:t>・情報通信白書に掲載している統計データ、表、グラフには著作権はありませんので、自由にご利用ください</a:t>
            </a:r>
            <a:endParaRPr lang="en-US" altLang="ja-JP" sz="1200" dirty="0"/>
          </a:p>
          <a:p>
            <a:pPr marL="268288" indent="-93663">
              <a:defRPr/>
            </a:pPr>
            <a:r>
              <a:rPr lang="ja-JP" altLang="en-US" sz="1200" dirty="0"/>
              <a:t>・情報通信白書に掲載している文章や図、写真のうち、特に出典表記がないもの及び、総務省名で出典表記があるものは基本的に総務省が著作権を保有し、自由にご利用いただけます。なお、利用する際には、出所の表示をお願いします。（→</a:t>
            </a:r>
            <a:r>
              <a:rPr lang="ja-JP" altLang="en-US" sz="1200" u="sng" dirty="0">
                <a:solidFill>
                  <a:srgbClr val="0070C0"/>
                </a:solidFill>
              </a:rPr>
              <a:t>出所表示の記載例を見る</a:t>
            </a:r>
            <a:r>
              <a:rPr lang="ja-JP" altLang="en-US" sz="1200" dirty="0"/>
              <a:t>）</a:t>
            </a:r>
            <a:r>
              <a:rPr lang="ja-JP" altLang="en-US" sz="1200" dirty="0">
                <a:latin typeface="ＭＳ 明朝" pitchFamily="17" charset="-128"/>
                <a:ea typeface="ＭＳ 明朝" pitchFamily="17" charset="-128"/>
              </a:rPr>
              <a:t>（参照ページ：</a:t>
            </a:r>
            <a:r>
              <a:rPr lang="en-US" altLang="ja-JP" sz="1200" dirty="0">
                <a:latin typeface="ＭＳ 明朝" pitchFamily="17" charset="-128"/>
                <a:ea typeface="ＭＳ 明朝" pitchFamily="17" charset="-128"/>
              </a:rPr>
              <a:t>54</a:t>
            </a:r>
            <a:r>
              <a:rPr lang="ja-JP" altLang="en-US" sz="1200" dirty="0">
                <a:latin typeface="ＭＳ 明朝" pitchFamily="17" charset="-128"/>
                <a:ea typeface="ＭＳ 明朝" pitchFamily="17" charset="-128"/>
              </a:rPr>
              <a:t>ページ）</a:t>
            </a:r>
            <a:r>
              <a:rPr lang="ja-JP" altLang="en-US" sz="1200" dirty="0"/>
              <a:t>（「</a:t>
            </a:r>
            <a:r>
              <a:rPr lang="ja-JP" altLang="en-US" sz="1200" u="sng" dirty="0">
                <a:solidFill>
                  <a:srgbClr val="0070C0"/>
                </a:solidFill>
              </a:rPr>
              <a:t>クリエイティブ・コモンズ・ライセンス　表示 </a:t>
            </a:r>
            <a:r>
              <a:rPr lang="en-US" altLang="ja-JP" sz="1200" u="sng" dirty="0">
                <a:solidFill>
                  <a:srgbClr val="0070C0"/>
                </a:solidFill>
              </a:rPr>
              <a:t>2.1 </a:t>
            </a:r>
            <a:r>
              <a:rPr lang="ja-JP" altLang="en-US" sz="1200" u="sng" dirty="0">
                <a:solidFill>
                  <a:srgbClr val="0070C0"/>
                </a:solidFill>
              </a:rPr>
              <a:t>日本</a:t>
            </a:r>
            <a:r>
              <a:rPr lang="ja-JP" altLang="en-US" sz="1200" dirty="0"/>
              <a:t>」</a:t>
            </a:r>
            <a:r>
              <a:rPr lang="ja-JP" altLang="en-US" sz="1200" dirty="0">
                <a:latin typeface="ＭＳ 明朝" pitchFamily="17" charset="-128"/>
                <a:ea typeface="ＭＳ 明朝" pitchFamily="17" charset="-128"/>
              </a:rPr>
              <a:t>（参照ページ：</a:t>
            </a:r>
            <a:r>
              <a:rPr lang="en-US" altLang="ja-JP" sz="1200" dirty="0">
                <a:latin typeface="ＭＳ 明朝" pitchFamily="17" charset="-128"/>
                <a:ea typeface="ＭＳ 明朝" pitchFamily="17" charset="-128"/>
              </a:rPr>
              <a:t>55</a:t>
            </a:r>
            <a:r>
              <a:rPr lang="ja-JP" altLang="en-US" sz="1200" dirty="0">
                <a:latin typeface="ＭＳ 明朝" pitchFamily="17" charset="-128"/>
                <a:ea typeface="ＭＳ 明朝" pitchFamily="17" charset="-128"/>
              </a:rPr>
              <a:t>ページ）</a:t>
            </a:r>
            <a:r>
              <a:rPr lang="ja-JP" altLang="en-US" sz="1200" dirty="0"/>
              <a:t>での利用が可能な情報です。）</a:t>
            </a:r>
            <a:endParaRPr lang="en-US" altLang="ja-JP" sz="1200" dirty="0"/>
          </a:p>
          <a:p>
            <a:pPr marL="268288" indent="-93663">
              <a:defRPr/>
            </a:pPr>
            <a:endParaRPr lang="en-US" altLang="ja-JP" sz="1200" dirty="0"/>
          </a:p>
          <a:p>
            <a:pPr marL="268288" indent="-93663">
              <a:defRPr/>
            </a:pPr>
            <a:r>
              <a:rPr lang="ja-JP" altLang="en-US" sz="1200" dirty="0"/>
              <a:t>２）利用する際に制約条件等がある情報</a:t>
            </a:r>
            <a:endParaRPr lang="en-US" altLang="ja-JP" sz="1200" dirty="0"/>
          </a:p>
          <a:p>
            <a:pPr marL="268288" indent="-93663">
              <a:defRPr/>
            </a:pPr>
            <a:r>
              <a:rPr lang="ja-JP" altLang="en-US" sz="1200" dirty="0"/>
              <a:t>・総務省以外の第三者が著作権を保有している箇所については、著作権法の引用ルールの範囲内でご利用ください。（→</a:t>
            </a:r>
            <a:r>
              <a:rPr lang="ja-JP" altLang="en-US" sz="1200" u="sng" dirty="0">
                <a:solidFill>
                  <a:srgbClr val="0070C0"/>
                </a:solidFill>
              </a:rPr>
              <a:t>著作権法の引用ルールを見る</a:t>
            </a:r>
            <a:r>
              <a:rPr lang="ja-JP" altLang="en-US" sz="1200" dirty="0"/>
              <a:t>）</a:t>
            </a:r>
            <a:r>
              <a:rPr lang="ja-JP" altLang="en-US" sz="1200" dirty="0">
                <a:latin typeface="ＭＳ 明朝" pitchFamily="17" charset="-128"/>
                <a:ea typeface="ＭＳ 明朝" pitchFamily="17" charset="-128"/>
              </a:rPr>
              <a:t>（参照ページ：</a:t>
            </a:r>
            <a:r>
              <a:rPr lang="en-US" altLang="ja-JP" sz="1200" dirty="0">
                <a:latin typeface="ＭＳ 明朝" pitchFamily="17" charset="-128"/>
                <a:ea typeface="ＭＳ 明朝" pitchFamily="17" charset="-128"/>
              </a:rPr>
              <a:t>56</a:t>
            </a:r>
            <a:r>
              <a:rPr lang="ja-JP" altLang="en-US" sz="1200" dirty="0">
                <a:latin typeface="ＭＳ 明朝" pitchFamily="17" charset="-128"/>
                <a:ea typeface="ＭＳ 明朝" pitchFamily="17" charset="-128"/>
              </a:rPr>
              <a:t>ページ）</a:t>
            </a:r>
            <a:r>
              <a:rPr lang="ja-JP" altLang="en-US" sz="1200" dirty="0"/>
              <a:t>（→</a:t>
            </a:r>
            <a:r>
              <a:rPr lang="ja-JP" altLang="en-US" sz="1200" u="sng" dirty="0">
                <a:solidFill>
                  <a:srgbClr val="0070C0"/>
                </a:solidFill>
              </a:rPr>
              <a:t>出所表示の記載例を見る</a:t>
            </a:r>
            <a:r>
              <a:rPr lang="ja-JP" altLang="en-US" sz="1200" dirty="0"/>
              <a:t>） </a:t>
            </a:r>
            <a:endParaRPr lang="en-US" altLang="ja-JP" sz="1200" dirty="0"/>
          </a:p>
          <a:p>
            <a:pPr marL="268288" indent="-93663">
              <a:defRPr/>
            </a:pPr>
            <a:r>
              <a:rPr lang="ja-JP" altLang="en-US" sz="1200" dirty="0"/>
              <a:t>・著作権以外の利用制約（例：肖像権や商用データベースの利用条件など）がある情報を利用する際は、個々の制約条件を順守してください。</a:t>
            </a:r>
            <a:endParaRPr lang="en-US" altLang="ja-JP" sz="1200" dirty="0"/>
          </a:p>
          <a:p>
            <a:pPr marL="268288" indent="-93663">
              <a:defRPr/>
            </a:pPr>
            <a:endParaRPr lang="en-US" altLang="ja-JP" sz="500" dirty="0">
              <a:latin typeface="HGP創英角ｺﾞｼｯｸUB" pitchFamily="50" charset="-128"/>
              <a:ea typeface="HGP創英角ｺﾞｼｯｸUB" pitchFamily="50" charset="-128"/>
            </a:endParaRPr>
          </a:p>
          <a:p>
            <a:pPr marL="268288" indent="-93663">
              <a:defRPr/>
            </a:pPr>
            <a:r>
              <a:rPr lang="ja-JP" altLang="en-US" sz="1400" b="1" dirty="0">
                <a:latin typeface="+mn-ea"/>
                <a:ea typeface="+mn-ea"/>
              </a:rPr>
              <a:t>○ 免責事項</a:t>
            </a:r>
            <a:endParaRPr lang="en-US" altLang="ja-JP" sz="1400" b="1" dirty="0">
              <a:latin typeface="+mn-ea"/>
              <a:ea typeface="+mn-ea"/>
            </a:endParaRPr>
          </a:p>
          <a:p>
            <a:pPr marL="268288" indent="-93663">
              <a:defRPr/>
            </a:pPr>
            <a:endParaRPr lang="en-US" altLang="ja-JP" sz="500" dirty="0"/>
          </a:p>
          <a:p>
            <a:pPr marL="268288" indent="-93663">
              <a:defRPr/>
            </a:pPr>
            <a:r>
              <a:rPr lang="ja-JP" altLang="en-US" sz="1200" dirty="0"/>
              <a:t>・掲載されている情報の正確さについては万全を期しておりますが、万が一、誤りなどありましたら下記までご連絡ください。</a:t>
            </a:r>
            <a:endParaRPr lang="en-US" altLang="ja-JP" sz="1200" dirty="0"/>
          </a:p>
          <a:p>
            <a:pPr marL="268288" indent="-93663">
              <a:defRPr/>
            </a:pPr>
            <a:r>
              <a:rPr lang="ja-JP" altLang="en-US" sz="1200" dirty="0"/>
              <a:t>・なお、掲載している情報を用いたことで、利用者に損失等が発生した場合でも、総務省は責任を負いかねます。</a:t>
            </a:r>
            <a:endParaRPr lang="en-US" altLang="ja-JP" sz="1200" dirty="0"/>
          </a:p>
          <a:p>
            <a:pPr marL="268288" indent="-93663">
              <a:defRPr/>
            </a:pPr>
            <a:r>
              <a:rPr lang="ja-JP" altLang="en-US" sz="1200" dirty="0"/>
              <a:t>・掲載している情報の権利関係については、総務省の把握している限りでは問題ありませんが、もし総務省の権利関係の整理が不十分であったことによって利用者に損失が発生した場合も、総務省は責任を負いかねます。</a:t>
            </a:r>
            <a:endParaRPr lang="en-US" altLang="ja-JP" sz="1200" dirty="0"/>
          </a:p>
          <a:p>
            <a:pPr marL="268288" indent="-93663">
              <a:defRPr/>
            </a:pPr>
            <a:endParaRPr lang="en-US" altLang="ja-JP" sz="500" dirty="0">
              <a:latin typeface="HGP創英角ｺﾞｼｯｸUB" pitchFamily="50" charset="-128"/>
              <a:ea typeface="HGP創英角ｺﾞｼｯｸUB" pitchFamily="50" charset="-128"/>
            </a:endParaRPr>
          </a:p>
          <a:p>
            <a:pPr marL="268288" indent="-93663">
              <a:defRPr/>
            </a:pPr>
            <a:r>
              <a:rPr lang="ja-JP" altLang="en-US" sz="1400" b="1" dirty="0">
                <a:latin typeface="+mn-ea"/>
                <a:ea typeface="+mn-ea"/>
              </a:rPr>
              <a:t>○ お問合せ先</a:t>
            </a:r>
            <a:r>
              <a:rPr lang="ja-JP" altLang="en-US" sz="1400" b="1" dirty="0">
                <a:latin typeface="ＭＳ 明朝" pitchFamily="17" charset="-128"/>
                <a:ea typeface="ＭＳ 明朝" pitchFamily="17" charset="-128"/>
              </a:rPr>
              <a:t>　（略）</a:t>
            </a:r>
          </a:p>
        </p:txBody>
      </p:sp>
      <p:sp>
        <p:nvSpPr>
          <p:cNvPr id="4" name="正方形/長方形 3"/>
          <p:cNvSpPr/>
          <p:nvPr/>
        </p:nvSpPr>
        <p:spPr>
          <a:xfrm>
            <a:off x="638175" y="3317875"/>
            <a:ext cx="8347075" cy="7445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652463" y="5830888"/>
            <a:ext cx="8345487" cy="388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E06973C9-7901-4C7A-A968-868DD0C01718}" type="slidenum">
              <a:rPr lang="ja-JP" altLang="en-US" smtClean="0"/>
              <a:pPr>
                <a:defRPr/>
              </a:pPr>
              <a:t>51</a:t>
            </a:fld>
            <a:endParaRPr lang="ja-JP" altLang="en-US" dirty="0"/>
          </a:p>
        </p:txBody>
      </p:sp>
      <p:sp>
        <p:nvSpPr>
          <p:cNvPr id="68610" name="タイトル 1"/>
          <p:cNvSpPr>
            <a:spLocks noGrp="1"/>
          </p:cNvSpPr>
          <p:nvPr>
            <p:ph type="title"/>
          </p:nvPr>
        </p:nvSpPr>
        <p:spPr>
          <a:xfrm>
            <a:off x="404813" y="165100"/>
            <a:ext cx="8229600" cy="792163"/>
          </a:xfrm>
        </p:spPr>
        <p:txBody>
          <a:bodyPr/>
          <a:lstStyle/>
          <a:p>
            <a:pPr eaLnBrk="1" hangingPunct="1"/>
            <a:r>
              <a:rPr lang="ja-JP" altLang="en-US" sz="2400" smtClean="0"/>
              <a:t>（３）利用規約案③（今後作成するデータ等の場合）</a:t>
            </a:r>
          </a:p>
        </p:txBody>
      </p:sp>
      <p:sp>
        <p:nvSpPr>
          <p:cNvPr id="68611" name="コンテンツ プレースホルダー 1"/>
          <p:cNvSpPr>
            <a:spLocks noGrp="1"/>
          </p:cNvSpPr>
          <p:nvPr>
            <p:ph sz="quarter" idx="1"/>
          </p:nvPr>
        </p:nvSpPr>
        <p:spPr>
          <a:xfrm>
            <a:off x="436563" y="1084263"/>
            <a:ext cx="8515350" cy="1012825"/>
          </a:xfrm>
        </p:spPr>
        <p:txBody>
          <a:bodyPr/>
          <a:lstStyle/>
          <a:p>
            <a:pPr>
              <a:lnSpc>
                <a:spcPts val="1400"/>
              </a:lnSpc>
              <a:spcBef>
                <a:spcPts val="300"/>
              </a:spcBef>
            </a:pPr>
            <a:r>
              <a:rPr lang="ja-JP" altLang="en-US" sz="1200" smtClean="0"/>
              <a:t>情報通信白書で用いた★マークは、自由に二次利用できない箇所を明示することで、その他の箇所が自由に利用できることを示す試みである。しかし★マークのデータを利用したい場合、利用制約が第三者の著作権なのか、著作権以外の利用制約なのかは明確になっていない。これは過去のデータにおいて、確認作業を行う作業負担等を考慮したものである。</a:t>
            </a:r>
            <a:endParaRPr lang="en-US" altLang="ja-JP" sz="1200" smtClean="0"/>
          </a:p>
          <a:p>
            <a:pPr>
              <a:lnSpc>
                <a:spcPts val="1400"/>
              </a:lnSpc>
              <a:spcBef>
                <a:spcPts val="300"/>
              </a:spcBef>
            </a:pPr>
            <a:r>
              <a:rPr lang="ja-JP" altLang="en-US" sz="1200" smtClean="0"/>
              <a:t>今後作成するデータについては、</a:t>
            </a:r>
            <a:r>
              <a:rPr lang="ja-JP" altLang="en-US" sz="1200" u="sng" smtClean="0"/>
              <a:t>白書の出典等の表記を予め定めておくことで</a:t>
            </a:r>
            <a:r>
              <a:rPr lang="ja-JP" altLang="en-US" sz="1200" smtClean="0"/>
              <a:t>、どの素材が著作権で制約されているのか、どの素材が著作権以外で制約されているのかがわかるようにすることができる。２）の</a:t>
            </a:r>
            <a:r>
              <a:rPr lang="en-US" altLang="ja-JP" sz="1200" smtClean="0"/>
              <a:t>【】</a:t>
            </a:r>
            <a:r>
              <a:rPr lang="ja-JP" altLang="en-US" sz="1200" smtClean="0"/>
              <a:t>内の言葉が表記されている素材については、利用する際に制約があるという整理である。</a:t>
            </a:r>
            <a:endParaRPr lang="en-US" altLang="ja-JP" sz="1200" smtClean="0"/>
          </a:p>
          <a:p>
            <a:pPr>
              <a:lnSpc>
                <a:spcPts val="1400"/>
              </a:lnSpc>
              <a:spcBef>
                <a:spcPts val="300"/>
              </a:spcBef>
            </a:pPr>
            <a:r>
              <a:rPr lang="ja-JP" altLang="en-US" sz="1200" smtClean="0"/>
              <a:t>また</a:t>
            </a:r>
            <a:r>
              <a:rPr lang="ja-JP" altLang="en-US" sz="1200" u="sng" smtClean="0"/>
              <a:t>総務省名で出典表記をする場合は確実に権利処理を行う</a:t>
            </a:r>
            <a:r>
              <a:rPr lang="ja-JP" altLang="en-US" sz="1200" smtClean="0"/>
              <a:t>。権利処理ができない場合は、</a:t>
            </a:r>
            <a:r>
              <a:rPr lang="en-US" altLang="ja-JP" sz="1200" smtClean="0"/>
              <a:t>2)【】</a:t>
            </a:r>
            <a:r>
              <a:rPr lang="ja-JP" altLang="en-US" sz="1200" smtClean="0"/>
              <a:t>の表記を利用する。</a:t>
            </a:r>
            <a:endParaRPr lang="en-US" altLang="ja-JP" sz="1200" smtClean="0"/>
          </a:p>
        </p:txBody>
      </p:sp>
      <p:sp>
        <p:nvSpPr>
          <p:cNvPr id="8" name="テキスト ボックス 7"/>
          <p:cNvSpPr txBox="1"/>
          <p:nvPr/>
        </p:nvSpPr>
        <p:spPr>
          <a:xfrm>
            <a:off x="404813" y="2530475"/>
            <a:ext cx="8547100" cy="4008438"/>
          </a:xfrm>
          <a:prstGeom prst="rect">
            <a:avLst/>
          </a:prstGeom>
          <a:noFill/>
          <a:ln>
            <a:solidFill>
              <a:schemeClr val="tx1"/>
            </a:solidFill>
          </a:ln>
        </p:spPr>
        <p:txBody>
          <a:bodyPr anchor="ctr"/>
          <a:lstStyle/>
          <a:p>
            <a:pPr indent="174625">
              <a:defRPr/>
            </a:pPr>
            <a:r>
              <a:rPr lang="ja-JP" altLang="en-US" sz="1400" b="1" dirty="0">
                <a:latin typeface="+mn-ea"/>
                <a:ea typeface="+mn-ea"/>
              </a:rPr>
              <a:t>○ ご利用にあたって</a:t>
            </a:r>
            <a:endParaRPr lang="en-US" altLang="ja-JP" sz="1400" b="1" dirty="0">
              <a:latin typeface="+mn-ea"/>
              <a:ea typeface="+mn-ea"/>
            </a:endParaRPr>
          </a:p>
          <a:p>
            <a:pPr indent="174625">
              <a:defRPr/>
            </a:pPr>
            <a:r>
              <a:rPr lang="ja-JP" altLang="en-US" sz="1200" dirty="0"/>
              <a:t>・○○に掲載している情報は、下記の２）に該当する場合を除き、どなたでも自由にご利用できます。商用利用も可能です。</a:t>
            </a:r>
            <a:endParaRPr lang="en-US" altLang="ja-JP" sz="1200" dirty="0"/>
          </a:p>
          <a:p>
            <a:pPr indent="174625">
              <a:defRPr/>
            </a:pPr>
            <a:endParaRPr lang="en-US" altLang="ja-JP" sz="1200" dirty="0"/>
          </a:p>
          <a:p>
            <a:pPr indent="174625">
              <a:defRPr/>
            </a:pPr>
            <a:r>
              <a:rPr lang="ja-JP" altLang="en-US" sz="1200" dirty="0"/>
              <a:t>１）自由に利用できる情報</a:t>
            </a:r>
            <a:endParaRPr lang="en-US" altLang="ja-JP" sz="1200" dirty="0"/>
          </a:p>
          <a:p>
            <a:pPr marL="268288" indent="-93663">
              <a:defRPr/>
            </a:pPr>
            <a:r>
              <a:rPr lang="ja-JP" altLang="en-US" sz="1200" dirty="0"/>
              <a:t>・情報通信白書に掲載している統計データ、表、グラフには著作権はありませんので、自由にご利用ください</a:t>
            </a:r>
            <a:endParaRPr lang="en-US" altLang="ja-JP" sz="1200" dirty="0"/>
          </a:p>
          <a:p>
            <a:pPr marL="268288" indent="-93663">
              <a:defRPr/>
            </a:pPr>
            <a:r>
              <a:rPr lang="ja-JP" altLang="en-US" sz="1200" dirty="0"/>
              <a:t>・情報通信白書に掲載している文章や図、写真のうち、特に出典表記がないもの及び、総務省名で出典表記があるものは総務省が著作権を保有しますが、自由にご利用いただけます。なお、利用する際には、出所の表示をお願いします。（→</a:t>
            </a:r>
            <a:r>
              <a:rPr lang="ja-JP" altLang="en-US" sz="1200" u="sng" dirty="0">
                <a:solidFill>
                  <a:srgbClr val="0070C0"/>
                </a:solidFill>
              </a:rPr>
              <a:t>出所表示の記載例を見る</a:t>
            </a:r>
            <a:r>
              <a:rPr lang="ja-JP" altLang="en-US" sz="1200" dirty="0"/>
              <a:t>）</a:t>
            </a:r>
            <a:r>
              <a:rPr lang="ja-JP" altLang="en-US" sz="1200" dirty="0">
                <a:latin typeface="ＭＳ 明朝" pitchFamily="17" charset="-128"/>
                <a:ea typeface="ＭＳ 明朝" pitchFamily="17" charset="-128"/>
              </a:rPr>
              <a:t>（参照ページ：</a:t>
            </a:r>
            <a:r>
              <a:rPr lang="en-US" altLang="ja-JP" sz="1200" dirty="0">
                <a:latin typeface="ＭＳ 明朝" pitchFamily="17" charset="-128"/>
                <a:ea typeface="ＭＳ 明朝" pitchFamily="17" charset="-128"/>
              </a:rPr>
              <a:t>54</a:t>
            </a:r>
            <a:r>
              <a:rPr lang="ja-JP" altLang="en-US" sz="1200" dirty="0">
                <a:latin typeface="ＭＳ 明朝" pitchFamily="17" charset="-128"/>
                <a:ea typeface="ＭＳ 明朝" pitchFamily="17" charset="-128"/>
              </a:rPr>
              <a:t>ページ）</a:t>
            </a:r>
            <a:r>
              <a:rPr lang="ja-JP" altLang="en-US" sz="1200" dirty="0"/>
              <a:t>（「</a:t>
            </a:r>
            <a:r>
              <a:rPr lang="ja-JP" altLang="en-US" sz="1200" u="sng" dirty="0">
                <a:solidFill>
                  <a:srgbClr val="0070C0"/>
                </a:solidFill>
              </a:rPr>
              <a:t>クリエイティブ・コモンズ・ライセンス　表示 </a:t>
            </a:r>
            <a:r>
              <a:rPr lang="en-US" altLang="ja-JP" sz="1200" u="sng" dirty="0">
                <a:solidFill>
                  <a:srgbClr val="0070C0"/>
                </a:solidFill>
              </a:rPr>
              <a:t>2.1 </a:t>
            </a:r>
            <a:r>
              <a:rPr lang="ja-JP" altLang="en-US" sz="1200" u="sng" dirty="0">
                <a:solidFill>
                  <a:srgbClr val="0070C0"/>
                </a:solidFill>
              </a:rPr>
              <a:t>日本</a:t>
            </a:r>
            <a:r>
              <a:rPr lang="ja-JP" altLang="en-US" sz="1200" dirty="0"/>
              <a:t>」</a:t>
            </a:r>
            <a:r>
              <a:rPr lang="ja-JP" altLang="en-US" sz="1200" dirty="0">
                <a:latin typeface="ＭＳ 明朝" pitchFamily="17" charset="-128"/>
                <a:ea typeface="ＭＳ 明朝" pitchFamily="17" charset="-128"/>
              </a:rPr>
              <a:t>（参照ページ：</a:t>
            </a:r>
            <a:r>
              <a:rPr lang="en-US" altLang="ja-JP" sz="1200" dirty="0">
                <a:latin typeface="ＭＳ 明朝" pitchFamily="17" charset="-128"/>
                <a:ea typeface="ＭＳ 明朝" pitchFamily="17" charset="-128"/>
              </a:rPr>
              <a:t>55</a:t>
            </a:r>
            <a:r>
              <a:rPr lang="ja-JP" altLang="en-US" sz="1200" dirty="0">
                <a:latin typeface="ＭＳ 明朝" pitchFamily="17" charset="-128"/>
                <a:ea typeface="ＭＳ 明朝" pitchFamily="17" charset="-128"/>
              </a:rPr>
              <a:t>ページ）</a:t>
            </a:r>
            <a:r>
              <a:rPr lang="ja-JP" altLang="en-US" sz="1200" dirty="0"/>
              <a:t>での利用が可能な情報です。）</a:t>
            </a:r>
            <a:endParaRPr lang="en-US" altLang="ja-JP" sz="1200" dirty="0"/>
          </a:p>
          <a:p>
            <a:pPr marL="268288" indent="-93663">
              <a:defRPr/>
            </a:pPr>
            <a:endParaRPr lang="en-US" altLang="ja-JP" sz="1200" dirty="0"/>
          </a:p>
          <a:p>
            <a:pPr marL="268288" indent="-93663">
              <a:defRPr/>
            </a:pPr>
            <a:r>
              <a:rPr lang="ja-JP" altLang="en-US" sz="1200" dirty="0"/>
              <a:t>２）利用する際に制約条件等がある情報</a:t>
            </a:r>
            <a:endParaRPr lang="en-US" altLang="ja-JP" sz="1200" dirty="0"/>
          </a:p>
          <a:p>
            <a:pPr marL="268288" indent="-93663">
              <a:defRPr/>
            </a:pPr>
            <a:r>
              <a:rPr lang="ja-JP" altLang="en-US" sz="1200" dirty="0"/>
              <a:t>・総務省以外の第三者が著作権を保有している箇所については、著作権法の引用ルールの範囲内でご利用ください。（→</a:t>
            </a:r>
            <a:r>
              <a:rPr lang="ja-JP" altLang="en-US" sz="1200" u="sng" dirty="0">
                <a:solidFill>
                  <a:srgbClr val="0070C0"/>
                </a:solidFill>
              </a:rPr>
              <a:t>著作権法の引用ルールを見る</a:t>
            </a:r>
            <a:r>
              <a:rPr lang="ja-JP" altLang="en-US" sz="1200" dirty="0"/>
              <a:t>）</a:t>
            </a:r>
            <a:r>
              <a:rPr lang="ja-JP" altLang="en-US" sz="1200" dirty="0">
                <a:latin typeface="ＭＳ 明朝" pitchFamily="17" charset="-128"/>
                <a:ea typeface="ＭＳ 明朝" pitchFamily="17" charset="-128"/>
              </a:rPr>
              <a:t>（参照ページ：</a:t>
            </a:r>
            <a:r>
              <a:rPr lang="en-US" altLang="ja-JP" sz="1200" dirty="0">
                <a:latin typeface="ＭＳ 明朝" pitchFamily="17" charset="-128"/>
                <a:ea typeface="ＭＳ 明朝" pitchFamily="17" charset="-128"/>
              </a:rPr>
              <a:t>56</a:t>
            </a:r>
            <a:r>
              <a:rPr lang="ja-JP" altLang="en-US" sz="1200" dirty="0">
                <a:latin typeface="ＭＳ 明朝" pitchFamily="17" charset="-128"/>
                <a:ea typeface="ＭＳ 明朝" pitchFamily="17" charset="-128"/>
              </a:rPr>
              <a:t>ページ）</a:t>
            </a:r>
            <a:r>
              <a:rPr lang="ja-JP" altLang="en-US" sz="1200" dirty="0"/>
              <a:t>（→</a:t>
            </a:r>
            <a:r>
              <a:rPr lang="ja-JP" altLang="en-US" sz="1200" u="sng" dirty="0">
                <a:solidFill>
                  <a:srgbClr val="0070C0"/>
                </a:solidFill>
              </a:rPr>
              <a:t>出所表示の記載例を見る</a:t>
            </a:r>
            <a:r>
              <a:rPr lang="ja-JP" altLang="en-US" sz="1200" dirty="0"/>
              <a:t>）</a:t>
            </a:r>
            <a:endParaRPr lang="en-US" altLang="ja-JP" sz="1200" dirty="0"/>
          </a:p>
          <a:p>
            <a:pPr marL="268288" indent="-93663">
              <a:defRPr/>
            </a:pPr>
            <a:r>
              <a:rPr lang="ja-JP" altLang="en-US" sz="1200" dirty="0"/>
              <a:t> </a:t>
            </a:r>
            <a:r>
              <a:rPr lang="en-US" altLang="ja-JP" sz="1200" dirty="0"/>
              <a:t>【</a:t>
            </a:r>
            <a:r>
              <a:rPr lang="ja-JP" altLang="en-US" sz="1200" dirty="0"/>
              <a:t>白書内で右のように書かれている場合：「出典：○○調査（○○社）」</a:t>
            </a:r>
            <a:r>
              <a:rPr lang="en-US" altLang="ja-JP" sz="1200" dirty="0"/>
              <a:t>】</a:t>
            </a:r>
          </a:p>
          <a:p>
            <a:pPr marL="268288" indent="-93663">
              <a:defRPr/>
            </a:pPr>
            <a:endParaRPr lang="en-US" altLang="ja-JP" sz="500" dirty="0"/>
          </a:p>
          <a:p>
            <a:pPr marL="268288" indent="-93663">
              <a:defRPr/>
            </a:pPr>
            <a:r>
              <a:rPr lang="ja-JP" altLang="en-US" sz="1200" dirty="0"/>
              <a:t>・著作権以外の利用制約（例：肖像権や商用データベースの利用条件など）がある情報を利用する場合は、個々の制約条件を順守してください。</a:t>
            </a:r>
            <a:endParaRPr lang="en-US" altLang="ja-JP" sz="1200" dirty="0"/>
          </a:p>
          <a:p>
            <a:pPr marL="268288" indent="-93663">
              <a:defRPr/>
            </a:pPr>
            <a:r>
              <a:rPr lang="en-US" altLang="ja-JP" sz="1200" dirty="0">
                <a:latin typeface="+mn-ea"/>
                <a:ea typeface="+mn-ea"/>
              </a:rPr>
              <a:t>【</a:t>
            </a:r>
            <a:r>
              <a:rPr lang="ja-JP" altLang="en-US" sz="1200" dirty="0"/>
              <a:t>白書内で右のように書かれている場合</a:t>
            </a:r>
            <a:r>
              <a:rPr lang="ja-JP" altLang="en-US" sz="1200" dirty="0">
                <a:latin typeface="+mn-ea"/>
                <a:ea typeface="+mn-ea"/>
              </a:rPr>
              <a:t>：「注：上記の写真には肖像権があります」「注：商用データベースサービスの利用規約により二次利用できません」等</a:t>
            </a:r>
            <a:r>
              <a:rPr lang="en-US" altLang="ja-JP" sz="1200" dirty="0">
                <a:latin typeface="+mn-ea"/>
                <a:ea typeface="+mn-ea"/>
              </a:rPr>
              <a:t>】</a:t>
            </a:r>
          </a:p>
          <a:p>
            <a:pPr marL="268288" indent="-93663">
              <a:spcBef>
                <a:spcPts val="600"/>
              </a:spcBef>
              <a:defRPr/>
            </a:pPr>
            <a:r>
              <a:rPr lang="ja-JP" altLang="en-US" sz="1400" b="1" dirty="0">
                <a:latin typeface="+mn-ea"/>
              </a:rPr>
              <a:t>○ 免責事項　</a:t>
            </a:r>
            <a:r>
              <a:rPr lang="ja-JP" altLang="en-US" sz="1400" b="1" dirty="0">
                <a:latin typeface="ＭＳ 明朝" pitchFamily="17" charset="-128"/>
                <a:ea typeface="ＭＳ 明朝" pitchFamily="17" charset="-128"/>
              </a:rPr>
              <a:t>（略：①と同じ）</a:t>
            </a:r>
            <a:endParaRPr lang="en-US" altLang="ja-JP" sz="500" dirty="0">
              <a:latin typeface="ＭＳ 明朝" pitchFamily="17" charset="-128"/>
              <a:ea typeface="ＭＳ 明朝" pitchFamily="17" charset="-128"/>
            </a:endParaRPr>
          </a:p>
          <a:p>
            <a:pPr marL="268288" indent="-93663">
              <a:defRPr/>
            </a:pPr>
            <a:r>
              <a:rPr lang="ja-JP" altLang="en-US" sz="1400" b="1" dirty="0">
                <a:latin typeface="+mn-ea"/>
              </a:rPr>
              <a:t>○ お問合せ先　</a:t>
            </a:r>
            <a:r>
              <a:rPr lang="ja-JP" altLang="en-US" sz="1400" b="1" dirty="0">
                <a:latin typeface="ＭＳ 明朝" pitchFamily="17" charset="-128"/>
                <a:ea typeface="ＭＳ 明朝" pitchFamily="17" charset="-128"/>
              </a:rPr>
              <a:t>（略）</a:t>
            </a:r>
            <a:endParaRPr lang="en-US" altLang="ja-JP" sz="1200" dirty="0">
              <a:latin typeface="ＭＳ 明朝" pitchFamily="17" charset="-128"/>
              <a:ea typeface="ＭＳ 明朝" pitchFamily="17" charset="-128"/>
            </a:endParaRPr>
          </a:p>
        </p:txBody>
      </p:sp>
      <p:sp>
        <p:nvSpPr>
          <p:cNvPr id="6" name="正方形/長方形 5"/>
          <p:cNvSpPr/>
          <p:nvPr/>
        </p:nvSpPr>
        <p:spPr>
          <a:xfrm>
            <a:off x="630238" y="4979988"/>
            <a:ext cx="4557712" cy="250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612775" y="5599113"/>
            <a:ext cx="8201025" cy="41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9AC93340-DF0D-40D2-9CE2-B39B505FBF82}" type="slidenum">
              <a:rPr lang="ja-JP" altLang="en-US" smtClean="0">
                <a:solidFill>
                  <a:schemeClr val="tx1"/>
                </a:solidFill>
              </a:rPr>
              <a:pPr>
                <a:defRPr/>
              </a:pPr>
              <a:t>52</a:t>
            </a:fld>
            <a:endParaRPr lang="ja-JP" altLang="en-US" dirty="0">
              <a:solidFill>
                <a:schemeClr val="tx1"/>
              </a:solidFill>
            </a:endParaRPr>
          </a:p>
        </p:txBody>
      </p:sp>
      <p:sp>
        <p:nvSpPr>
          <p:cNvPr id="4" name="テキスト ボックス 3"/>
          <p:cNvSpPr txBox="1"/>
          <p:nvPr/>
        </p:nvSpPr>
        <p:spPr>
          <a:xfrm>
            <a:off x="615950" y="3646488"/>
            <a:ext cx="6367463" cy="2660650"/>
          </a:xfrm>
          <a:prstGeom prst="rect">
            <a:avLst/>
          </a:prstGeom>
          <a:noFill/>
          <a:ln>
            <a:solidFill>
              <a:schemeClr val="tx1"/>
            </a:solidFill>
          </a:ln>
        </p:spPr>
        <p:txBody>
          <a:bodyPr/>
          <a:lstStyle/>
          <a:p>
            <a:pPr marL="87313" indent="-87313">
              <a:defRPr/>
            </a:pPr>
            <a:r>
              <a:rPr lang="ja-JP" altLang="en-US" sz="1200" dirty="0">
                <a:latin typeface="+mn-ea"/>
                <a:ea typeface="+mn-ea"/>
              </a:rPr>
              <a:t>（甲：総務省　乙：受託者）</a:t>
            </a:r>
            <a:endParaRPr lang="en-US" altLang="ja-JP" sz="1200" dirty="0">
              <a:latin typeface="+mn-ea"/>
              <a:ea typeface="+mn-ea"/>
            </a:endParaRPr>
          </a:p>
          <a:p>
            <a:pPr marL="87313" indent="-87313">
              <a:defRPr/>
            </a:pPr>
            <a:endParaRPr lang="en-US" altLang="ja-JP" sz="1200" dirty="0">
              <a:latin typeface="+mn-ea"/>
              <a:ea typeface="+mn-ea"/>
            </a:endParaRPr>
          </a:p>
          <a:p>
            <a:pPr marL="87313" indent="-87313">
              <a:defRPr/>
            </a:pPr>
            <a:r>
              <a:rPr lang="ja-JP" altLang="en-US" sz="1200" dirty="0">
                <a:latin typeface="+mn-ea"/>
                <a:ea typeface="+mn-ea"/>
              </a:rPr>
              <a:t>第○条　著作権及び著作者人格権</a:t>
            </a:r>
            <a:endParaRPr lang="en-US" altLang="ja-JP" sz="1200" dirty="0">
              <a:latin typeface="+mn-ea"/>
              <a:ea typeface="+mn-ea"/>
            </a:endParaRPr>
          </a:p>
          <a:p>
            <a:pPr marL="87313" indent="-87313">
              <a:defRPr/>
            </a:pPr>
            <a:endParaRPr lang="ja-JP" altLang="en-US" sz="1200" dirty="0">
              <a:latin typeface="+mn-ea"/>
              <a:ea typeface="+mn-ea"/>
            </a:endParaRPr>
          </a:p>
          <a:p>
            <a:pPr marL="87313" indent="-87313">
              <a:defRPr/>
            </a:pPr>
            <a:r>
              <a:rPr lang="ja-JP" altLang="en-US" sz="1200" dirty="0">
                <a:latin typeface="+mn-ea"/>
                <a:ea typeface="+mn-ea"/>
              </a:rPr>
              <a:t>１　乙は、乙が本業務を行うにあたり</a:t>
            </a:r>
            <a:r>
              <a:rPr lang="ja-JP" altLang="en-US" sz="1200" u="sng" dirty="0">
                <a:latin typeface="+mn-ea"/>
                <a:ea typeface="+mn-ea"/>
              </a:rPr>
              <a:t>新たに作成した著作物（以下「新規著作物」という）の著作権法第２７条及び第２８条に定める権利を含むすべての著作権を甲に無償で譲渡する</a:t>
            </a:r>
            <a:r>
              <a:rPr lang="ja-JP" altLang="en-US" sz="1200" dirty="0">
                <a:latin typeface="+mn-ea"/>
                <a:ea typeface="+mn-ea"/>
              </a:rPr>
              <a:t>。</a:t>
            </a:r>
            <a:endParaRPr lang="en-US" altLang="ja-JP" sz="1200" dirty="0">
              <a:latin typeface="+mn-ea"/>
              <a:ea typeface="+mn-ea"/>
            </a:endParaRPr>
          </a:p>
          <a:p>
            <a:pPr marL="87313" indent="-87313">
              <a:defRPr/>
            </a:pPr>
            <a:endParaRPr lang="ja-JP" altLang="en-US" sz="1200" dirty="0">
              <a:latin typeface="+mn-ea"/>
              <a:ea typeface="+mn-ea"/>
            </a:endParaRPr>
          </a:p>
          <a:p>
            <a:pPr marL="87313" indent="-87313">
              <a:defRPr/>
            </a:pPr>
            <a:r>
              <a:rPr lang="ja-JP" altLang="en-US" sz="1200" dirty="0">
                <a:latin typeface="+mn-ea"/>
                <a:ea typeface="+mn-ea"/>
              </a:rPr>
              <a:t>２　乙は、甲及び</a:t>
            </a:r>
            <a:r>
              <a:rPr lang="ja-JP" altLang="en-US" sz="1200" u="sng" dirty="0">
                <a:latin typeface="+mn-ea"/>
                <a:ea typeface="+mn-ea"/>
              </a:rPr>
              <a:t>新規著作物を利用する第三者に対し、一切の著作者人格権を行使しない</a:t>
            </a:r>
            <a:r>
              <a:rPr lang="ja-JP" altLang="en-US" sz="1200" dirty="0">
                <a:latin typeface="+mn-ea"/>
                <a:ea typeface="+mn-ea"/>
              </a:rPr>
              <a:t>。</a:t>
            </a:r>
            <a:endParaRPr lang="en-US" altLang="ja-JP" sz="1200" dirty="0">
              <a:latin typeface="+mn-ea"/>
              <a:ea typeface="+mn-ea"/>
            </a:endParaRPr>
          </a:p>
          <a:p>
            <a:pPr marL="87313" indent="-87313">
              <a:defRPr/>
            </a:pPr>
            <a:endParaRPr lang="ja-JP" altLang="en-US" sz="1200" dirty="0">
              <a:latin typeface="+mn-ea"/>
              <a:ea typeface="+mn-ea"/>
            </a:endParaRPr>
          </a:p>
          <a:p>
            <a:pPr marL="87313" indent="-87313">
              <a:defRPr/>
            </a:pPr>
            <a:r>
              <a:rPr lang="ja-JP" altLang="en-US" sz="1200" dirty="0">
                <a:latin typeface="+mn-ea"/>
                <a:ea typeface="+mn-ea"/>
              </a:rPr>
              <a:t>３　新規著作物の中に乙が従来より有している著作物または第三者の著作物（以下「既存著作物」という）が含まれている場合、既存著作物の著作権は乙または当該第三者に留保される。</a:t>
            </a:r>
            <a:r>
              <a:rPr lang="ja-JP" altLang="en-US" sz="1200" u="sng" dirty="0">
                <a:latin typeface="+mn-ea"/>
                <a:ea typeface="+mn-ea"/>
              </a:rPr>
              <a:t>成果物納品の際には、既存著作物と新規著作物の区別がつくように留意するものとする</a:t>
            </a:r>
            <a:r>
              <a:rPr lang="ja-JP" altLang="en-US" sz="1200" dirty="0">
                <a:latin typeface="+mn-ea"/>
                <a:ea typeface="+mn-ea"/>
              </a:rPr>
              <a:t>。 </a:t>
            </a:r>
          </a:p>
        </p:txBody>
      </p:sp>
      <p:sp>
        <p:nvSpPr>
          <p:cNvPr id="2" name="角丸四角形吹き出し 1"/>
          <p:cNvSpPr/>
          <p:nvPr/>
        </p:nvSpPr>
        <p:spPr>
          <a:xfrm>
            <a:off x="7159625" y="3787775"/>
            <a:ext cx="1701800" cy="374650"/>
          </a:xfrm>
          <a:prstGeom prst="wedgeRoundRectCallout">
            <a:avLst>
              <a:gd name="adj1" fmla="val -93056"/>
              <a:gd name="adj2" fmla="val 147299"/>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chemeClr val="tx1"/>
                </a:solidFill>
              </a:rPr>
              <a:t>① 著作権を甲に譲渡する旨を記述</a:t>
            </a:r>
          </a:p>
        </p:txBody>
      </p:sp>
      <p:sp>
        <p:nvSpPr>
          <p:cNvPr id="9" name="角丸四角形吹き出し 8"/>
          <p:cNvSpPr/>
          <p:nvPr/>
        </p:nvSpPr>
        <p:spPr>
          <a:xfrm>
            <a:off x="7159625" y="4606925"/>
            <a:ext cx="1765300" cy="501650"/>
          </a:xfrm>
          <a:prstGeom prst="wedgeRoundRectCallout">
            <a:avLst>
              <a:gd name="adj1" fmla="val -130168"/>
              <a:gd name="adj2" fmla="val 48087"/>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chemeClr val="tx1"/>
                </a:solidFill>
              </a:rPr>
              <a:t>② 第三者が二次利用する場合にも著作人格権を行使しない旨を記述</a:t>
            </a:r>
          </a:p>
        </p:txBody>
      </p:sp>
      <p:sp>
        <p:nvSpPr>
          <p:cNvPr id="11" name="角丸四角形吹き出し 10"/>
          <p:cNvSpPr/>
          <p:nvPr/>
        </p:nvSpPr>
        <p:spPr>
          <a:xfrm>
            <a:off x="7159625" y="5365750"/>
            <a:ext cx="1765300" cy="663575"/>
          </a:xfrm>
          <a:prstGeom prst="wedgeRoundRectCallout">
            <a:avLst>
              <a:gd name="adj1" fmla="val -83830"/>
              <a:gd name="adj2" fmla="val 13965"/>
              <a:gd name="adj3" fmla="val 16667"/>
            </a:avLst>
          </a:prstGeom>
          <a:solidFill>
            <a:srgbClr val="FFFFCC"/>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chemeClr val="tx1"/>
                </a:solidFill>
              </a:rPr>
              <a:t>③ 二次利用に制約がある既存著作物が区別できるようにする旨を記述</a:t>
            </a:r>
          </a:p>
        </p:txBody>
      </p:sp>
      <p:sp>
        <p:nvSpPr>
          <p:cNvPr id="69638" name="タイトル 1"/>
          <p:cNvSpPr>
            <a:spLocks noGrp="1"/>
          </p:cNvSpPr>
          <p:nvPr>
            <p:ph type="title"/>
          </p:nvPr>
        </p:nvSpPr>
        <p:spPr>
          <a:xfrm>
            <a:off x="404813" y="165100"/>
            <a:ext cx="8229600" cy="792163"/>
          </a:xfrm>
        </p:spPr>
        <p:txBody>
          <a:bodyPr/>
          <a:lstStyle/>
          <a:p>
            <a:pPr eaLnBrk="1" hangingPunct="1"/>
            <a:r>
              <a:rPr lang="ja-JP" altLang="en-US" sz="2400" smtClean="0"/>
              <a:t>（４）委託契約書に盛り込む条文案</a:t>
            </a:r>
          </a:p>
        </p:txBody>
      </p:sp>
      <p:sp>
        <p:nvSpPr>
          <p:cNvPr id="69639" name="コンテンツ プレースホルダー 1"/>
          <p:cNvSpPr>
            <a:spLocks noGrp="1"/>
          </p:cNvSpPr>
          <p:nvPr>
            <p:ph sz="quarter" idx="1"/>
          </p:nvPr>
        </p:nvSpPr>
        <p:spPr>
          <a:xfrm>
            <a:off x="436563" y="1089025"/>
            <a:ext cx="8580437" cy="2324100"/>
          </a:xfrm>
        </p:spPr>
        <p:txBody>
          <a:bodyPr/>
          <a:lstStyle/>
          <a:p>
            <a:pPr>
              <a:spcBef>
                <a:spcPts val="300"/>
              </a:spcBef>
            </a:pPr>
            <a:r>
              <a:rPr lang="ja-JP" altLang="en-US" sz="1400" smtClean="0"/>
              <a:t>今後作成するデータのうち、事業者等に委託して作成する場合には、委託契約書の条文に以下の３点を盛り込むことが望ましい。</a:t>
            </a:r>
            <a:endParaRPr lang="en-US" altLang="ja-JP" sz="1400" smtClean="0"/>
          </a:p>
          <a:p>
            <a:pPr>
              <a:spcBef>
                <a:spcPts val="300"/>
              </a:spcBef>
            </a:pPr>
            <a:endParaRPr lang="ja-JP" altLang="en-US" sz="1400" smtClean="0"/>
          </a:p>
          <a:p>
            <a:pPr lvl="1">
              <a:spcBef>
                <a:spcPts val="300"/>
              </a:spcBef>
            </a:pPr>
            <a:r>
              <a:rPr lang="ja-JP" altLang="en-US" sz="1400" smtClean="0"/>
              <a:t>①新たに作成した著作物の著作権は総務省に譲渡する。</a:t>
            </a:r>
            <a:endParaRPr lang="en-US" altLang="ja-JP" sz="1400" smtClean="0"/>
          </a:p>
          <a:p>
            <a:pPr lvl="1">
              <a:spcBef>
                <a:spcPts val="300"/>
              </a:spcBef>
            </a:pPr>
            <a:r>
              <a:rPr lang="ja-JP" altLang="en-US" sz="1400" smtClean="0"/>
              <a:t>②新たに作成した著作物について、総務省及び総務省以外の第三者が利用する場合に著作者人格権を行使しない。</a:t>
            </a:r>
            <a:endParaRPr lang="en-US" altLang="ja-JP" sz="1400" smtClean="0"/>
          </a:p>
          <a:p>
            <a:pPr lvl="1">
              <a:spcBef>
                <a:spcPts val="300"/>
              </a:spcBef>
            </a:pPr>
            <a:r>
              <a:rPr lang="ja-JP" altLang="en-US" sz="1400" smtClean="0"/>
              <a:t>③二次利用に制約がある既存著作物と新規成果物（総務省に著作権譲渡）が区別できるようにする。</a:t>
            </a:r>
            <a:endParaRPr lang="en-US" altLang="ja-JP" sz="1400" smtClean="0"/>
          </a:p>
          <a:p>
            <a:pPr lvl="1">
              <a:spcBef>
                <a:spcPts val="300"/>
              </a:spcBef>
            </a:pPr>
            <a:endParaRPr lang="ja-JP" altLang="en-US" sz="1400" smtClean="0"/>
          </a:p>
          <a:p>
            <a:pPr>
              <a:spcBef>
                <a:spcPts val="300"/>
              </a:spcBef>
            </a:pPr>
            <a:r>
              <a:rPr lang="ja-JP" altLang="en-US" sz="1400" smtClean="0"/>
              <a:t>以下に、総務省及びコンソーシアム事務局企業の標準的な契約書を参考に条文案を例として示す。</a:t>
            </a:r>
            <a:endParaRPr lang="en-US" altLang="ja-JP" sz="1400" smtClean="0"/>
          </a:p>
          <a:p>
            <a:pPr>
              <a:spcBef>
                <a:spcPts val="300"/>
              </a:spcBef>
            </a:pPr>
            <a:endParaRPr lang="ja-JP" altLang="en-US" sz="1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A20EBB26-F18E-430E-A63E-FBBA096B0F11}" type="slidenum">
              <a:rPr lang="ja-JP" altLang="en-US" smtClean="0">
                <a:solidFill>
                  <a:schemeClr val="tx1"/>
                </a:solidFill>
              </a:rPr>
              <a:pPr>
                <a:defRPr/>
              </a:pPr>
              <a:t>53</a:t>
            </a:fld>
            <a:endParaRPr lang="ja-JP" altLang="en-US" dirty="0">
              <a:solidFill>
                <a:schemeClr val="tx1"/>
              </a:solidFill>
            </a:endParaRPr>
          </a:p>
        </p:txBody>
      </p:sp>
      <p:sp>
        <p:nvSpPr>
          <p:cNvPr id="70658" name="タイトル 1"/>
          <p:cNvSpPr>
            <a:spLocks noGrp="1"/>
          </p:cNvSpPr>
          <p:nvPr>
            <p:ph type="title"/>
          </p:nvPr>
        </p:nvSpPr>
        <p:spPr>
          <a:xfrm>
            <a:off x="404813" y="165100"/>
            <a:ext cx="8229600" cy="792163"/>
          </a:xfrm>
        </p:spPr>
        <p:txBody>
          <a:bodyPr/>
          <a:lstStyle/>
          <a:p>
            <a:pPr eaLnBrk="1" hangingPunct="1"/>
            <a:r>
              <a:rPr lang="ja-JP" altLang="en-US" sz="2400" smtClean="0"/>
              <a:t>（５）その他</a:t>
            </a:r>
          </a:p>
        </p:txBody>
      </p:sp>
      <p:sp>
        <p:nvSpPr>
          <p:cNvPr id="13" name="コンテンツ プレースホルダー 1"/>
          <p:cNvSpPr>
            <a:spLocks noGrp="1"/>
          </p:cNvSpPr>
          <p:nvPr>
            <p:ph sz="quarter" idx="1"/>
          </p:nvPr>
        </p:nvSpPr>
        <p:spPr>
          <a:xfrm>
            <a:off x="436563" y="1089025"/>
            <a:ext cx="8313737" cy="4695825"/>
          </a:xfrm>
        </p:spPr>
        <p:txBody>
          <a:bodyPr/>
          <a:lstStyle/>
          <a:p>
            <a:pPr marL="0" indent="0">
              <a:spcBef>
                <a:spcPts val="300"/>
              </a:spcBef>
              <a:buFont typeface="Wingdings 3" pitchFamily="18" charset="2"/>
              <a:buNone/>
              <a:defRPr/>
            </a:pPr>
            <a:r>
              <a:rPr lang="ja-JP" altLang="en-US" sz="1400" b="1" dirty="0" smtClean="0"/>
              <a:t>１）取材</a:t>
            </a:r>
            <a:r>
              <a:rPr lang="ja-JP" altLang="en-US" sz="1400" b="1" dirty="0"/>
              <a:t>時等の二次利用許諾の</a:t>
            </a:r>
            <a:r>
              <a:rPr lang="ja-JP" altLang="en-US" sz="1400" b="1" dirty="0" smtClean="0"/>
              <a:t>取得</a:t>
            </a:r>
            <a:endParaRPr lang="en-US" altLang="ja-JP" sz="1400" b="1" dirty="0"/>
          </a:p>
          <a:p>
            <a:pPr>
              <a:spcBef>
                <a:spcPts val="300"/>
              </a:spcBef>
              <a:defRPr/>
            </a:pPr>
            <a:r>
              <a:rPr lang="ja-JP" altLang="en-US" sz="1400" dirty="0" smtClean="0"/>
              <a:t>例えばインタビュー記事を作成して総務省のウェブサイトに掲載する際、これ</a:t>
            </a:r>
            <a:r>
              <a:rPr lang="ja-JP" altLang="en-US" sz="1400" dirty="0"/>
              <a:t>まではインタビュー相手からウェブサイト</a:t>
            </a:r>
            <a:r>
              <a:rPr lang="ja-JP" altLang="en-US" sz="1400" dirty="0" smtClean="0"/>
              <a:t>での公開の許諾を、総務省または委託先等が得ていたが、今後は公開に加えて二次利用の許諾を得る必要がある。</a:t>
            </a:r>
            <a:endParaRPr lang="en-US" altLang="ja-JP" sz="1400" dirty="0" smtClean="0"/>
          </a:p>
          <a:p>
            <a:pPr>
              <a:spcBef>
                <a:spcPts val="300"/>
              </a:spcBef>
              <a:defRPr/>
            </a:pPr>
            <a:endParaRPr lang="en-US" altLang="ja-JP" sz="1400" dirty="0"/>
          </a:p>
          <a:p>
            <a:pPr>
              <a:spcBef>
                <a:spcPts val="300"/>
              </a:spcBef>
              <a:defRPr/>
            </a:pPr>
            <a:endParaRPr lang="en-US" altLang="ja-JP" sz="1400" dirty="0"/>
          </a:p>
          <a:p>
            <a:pPr>
              <a:spcBef>
                <a:spcPts val="300"/>
              </a:spcBef>
              <a:defRPr/>
            </a:pPr>
            <a:endParaRPr lang="en-US" altLang="ja-JP" sz="1400" dirty="0" smtClean="0"/>
          </a:p>
          <a:p>
            <a:pPr>
              <a:spcBef>
                <a:spcPts val="300"/>
              </a:spcBef>
              <a:defRPr/>
            </a:pPr>
            <a:endParaRPr lang="en-US" altLang="ja-JP" sz="1400" dirty="0"/>
          </a:p>
          <a:p>
            <a:pPr>
              <a:spcBef>
                <a:spcPts val="300"/>
              </a:spcBef>
              <a:defRPr/>
            </a:pPr>
            <a:endParaRPr lang="en-US" altLang="ja-JP" sz="1400" dirty="0" smtClean="0"/>
          </a:p>
          <a:p>
            <a:pPr>
              <a:spcBef>
                <a:spcPts val="300"/>
              </a:spcBef>
              <a:defRPr/>
            </a:pPr>
            <a:endParaRPr lang="en-US" altLang="ja-JP" sz="1400" dirty="0"/>
          </a:p>
          <a:p>
            <a:pPr>
              <a:spcBef>
                <a:spcPts val="300"/>
              </a:spcBef>
              <a:defRPr/>
            </a:pPr>
            <a:endParaRPr lang="en-US" altLang="ja-JP" sz="1400" dirty="0" smtClean="0"/>
          </a:p>
          <a:p>
            <a:pPr>
              <a:spcBef>
                <a:spcPts val="300"/>
              </a:spcBef>
              <a:defRPr/>
            </a:pPr>
            <a:endParaRPr lang="en-US" altLang="ja-JP" sz="1400" dirty="0"/>
          </a:p>
          <a:p>
            <a:pPr marL="0" indent="0">
              <a:spcBef>
                <a:spcPts val="300"/>
              </a:spcBef>
              <a:buFont typeface="Wingdings 3" pitchFamily="18" charset="2"/>
              <a:buNone/>
              <a:defRPr/>
            </a:pPr>
            <a:endParaRPr lang="en-US" altLang="ja-JP" sz="1400" dirty="0"/>
          </a:p>
          <a:p>
            <a:pPr marL="0" indent="0">
              <a:spcBef>
                <a:spcPts val="300"/>
              </a:spcBef>
              <a:buFont typeface="Wingdings 3" pitchFamily="18" charset="2"/>
              <a:buNone/>
              <a:defRPr/>
            </a:pPr>
            <a:r>
              <a:rPr lang="ja-JP" altLang="en-US" sz="1400" b="1" dirty="0"/>
              <a:t>２</a:t>
            </a:r>
            <a:r>
              <a:rPr lang="ja-JP" altLang="en-US" sz="1400" b="1" dirty="0" smtClean="0"/>
              <a:t>）再々委託の場合</a:t>
            </a:r>
            <a:endParaRPr lang="en-US" altLang="ja-JP" sz="1400" dirty="0" smtClean="0"/>
          </a:p>
          <a:p>
            <a:pPr>
              <a:spcBef>
                <a:spcPts val="300"/>
              </a:spcBef>
              <a:defRPr/>
            </a:pPr>
            <a:r>
              <a:rPr lang="ja-JP" altLang="en-US" sz="1400" dirty="0"/>
              <a:t>委託事業者</a:t>
            </a:r>
            <a:r>
              <a:rPr lang="ja-JP" altLang="en-US" sz="1400" dirty="0" smtClean="0"/>
              <a:t>が業務の一部（例；イラスト作成等）を再々委託（または外注）する場合、再々委託先とも前述と同様の委託契約を結び、成果物の二次利用を可能にする必要がある。</a:t>
            </a:r>
            <a:endParaRPr lang="en-US" altLang="ja-JP" sz="1400" dirty="0"/>
          </a:p>
          <a:p>
            <a:pPr>
              <a:spcBef>
                <a:spcPts val="300"/>
              </a:spcBef>
              <a:defRPr/>
            </a:pPr>
            <a:endParaRPr lang="en-US" altLang="ja-JP" sz="1400" dirty="0" smtClean="0"/>
          </a:p>
        </p:txBody>
      </p:sp>
      <p:sp>
        <p:nvSpPr>
          <p:cNvPr id="10" name="テキスト ボックス 9"/>
          <p:cNvSpPr txBox="1"/>
          <p:nvPr/>
        </p:nvSpPr>
        <p:spPr>
          <a:xfrm>
            <a:off x="712788" y="2233613"/>
            <a:ext cx="7847012" cy="1530350"/>
          </a:xfrm>
          <a:prstGeom prst="rect">
            <a:avLst/>
          </a:prstGeom>
          <a:noFill/>
          <a:ln>
            <a:solidFill>
              <a:schemeClr val="tx1"/>
            </a:solidFill>
          </a:ln>
        </p:spPr>
        <p:txBody>
          <a:bodyPr/>
          <a:lstStyle/>
          <a:p>
            <a:pPr marL="87313" indent="-87313">
              <a:defRPr/>
            </a:pPr>
            <a:r>
              <a:rPr lang="ja-JP" altLang="en-US" sz="1200" dirty="0">
                <a:latin typeface="+mn-ea"/>
                <a:ea typeface="+mn-ea"/>
              </a:rPr>
              <a:t>（文例）</a:t>
            </a:r>
            <a:endParaRPr lang="en-US" altLang="ja-JP" sz="1200" dirty="0">
              <a:latin typeface="+mn-ea"/>
              <a:ea typeface="+mn-ea"/>
            </a:endParaRPr>
          </a:p>
          <a:p>
            <a:pPr marL="87313" indent="-87313">
              <a:defRPr/>
            </a:pPr>
            <a:endParaRPr lang="en-US" altLang="ja-JP" sz="1200" dirty="0">
              <a:latin typeface="+mn-ea"/>
              <a:ea typeface="+mn-ea"/>
            </a:endParaRPr>
          </a:p>
          <a:p>
            <a:pPr marL="87313" indent="-87313">
              <a:defRPr/>
            </a:pPr>
            <a:r>
              <a:rPr lang="ja-JP" altLang="en-US" sz="1200" dirty="0">
                <a:latin typeface="+mn-ea"/>
                <a:ea typeface="+mn-ea"/>
              </a:rPr>
              <a:t>・今回、取材した結果は、記事にして○○サイト（</a:t>
            </a:r>
            <a:r>
              <a:rPr lang="en-US" altLang="ja-JP" sz="1200" dirty="0">
                <a:latin typeface="+mn-ea"/>
                <a:ea typeface="+mn-ea"/>
              </a:rPr>
              <a:t>URL:********</a:t>
            </a:r>
            <a:r>
              <a:rPr lang="ja-JP" altLang="en-US" sz="1200" dirty="0">
                <a:latin typeface="+mn-ea"/>
                <a:ea typeface="+mn-ea"/>
              </a:rPr>
              <a:t>）で公開します。また、同サイトは「</a:t>
            </a:r>
            <a:r>
              <a:rPr lang="ja-JP" altLang="en-US" sz="1200" u="sng" dirty="0">
                <a:solidFill>
                  <a:srgbClr val="0070C0"/>
                </a:solidFill>
                <a:latin typeface="+mn-ea"/>
                <a:ea typeface="+mn-ea"/>
              </a:rPr>
              <a:t>クリエイティブ・コモンズ・ライセンス　表示 </a:t>
            </a:r>
            <a:r>
              <a:rPr lang="en-US" altLang="ja-JP" sz="1200" u="sng" dirty="0">
                <a:solidFill>
                  <a:srgbClr val="0070C0"/>
                </a:solidFill>
                <a:latin typeface="+mn-ea"/>
                <a:ea typeface="+mn-ea"/>
              </a:rPr>
              <a:t>2.1 </a:t>
            </a:r>
            <a:r>
              <a:rPr lang="ja-JP" altLang="en-US" sz="1200" u="sng" dirty="0">
                <a:solidFill>
                  <a:srgbClr val="0070C0"/>
                </a:solidFill>
                <a:latin typeface="+mn-ea"/>
                <a:ea typeface="+mn-ea"/>
              </a:rPr>
              <a:t>日本</a:t>
            </a:r>
            <a:r>
              <a:rPr lang="ja-JP" altLang="en-US" sz="1200" dirty="0">
                <a:latin typeface="+mn-ea"/>
                <a:ea typeface="+mn-ea"/>
              </a:rPr>
              <a:t>」により、掲載内容を誰でも自由に二次利用できる方針で運営しています。このサイトへの掲載を承諾いただける場合は、別紙の承諾書に署名をお願いたします。</a:t>
            </a:r>
            <a:endParaRPr lang="en-US" altLang="ja-JP" sz="1200" dirty="0">
              <a:latin typeface="+mn-ea"/>
              <a:ea typeface="+mn-ea"/>
            </a:endParaRPr>
          </a:p>
          <a:p>
            <a:pPr marL="87313" indent="-87313">
              <a:defRPr/>
            </a:pPr>
            <a:endParaRPr lang="en-US" altLang="ja-JP" sz="1200" dirty="0">
              <a:latin typeface="+mn-ea"/>
              <a:ea typeface="+mn-ea"/>
            </a:endParaRPr>
          </a:p>
          <a:p>
            <a:pPr marL="87313" indent="-87313">
              <a:defRPr/>
            </a:pPr>
            <a:r>
              <a:rPr lang="en-US" altLang="ja-JP" sz="1200" dirty="0">
                <a:latin typeface="+mn-ea"/>
                <a:ea typeface="+mn-ea"/>
              </a:rPr>
              <a:t>※</a:t>
            </a:r>
            <a:r>
              <a:rPr lang="ja-JP" altLang="en-US" sz="1200" dirty="0">
                <a:latin typeface="+mn-ea"/>
                <a:ea typeface="+mn-ea"/>
              </a:rPr>
              <a:t>別紙として、承諾書及び、</a:t>
            </a:r>
            <a:r>
              <a:rPr lang="ja-JP" altLang="en-US" sz="1200" dirty="0">
                <a:latin typeface="+mn-ea"/>
              </a:rPr>
              <a:t> 「</a:t>
            </a:r>
            <a:r>
              <a:rPr lang="ja-JP" altLang="en-US" sz="1200" u="sng" dirty="0">
                <a:solidFill>
                  <a:srgbClr val="0070C0"/>
                </a:solidFill>
                <a:latin typeface="+mn-ea"/>
              </a:rPr>
              <a:t>クリエイティブ・コモンズ・ライセンス　表示 </a:t>
            </a:r>
            <a:r>
              <a:rPr lang="en-US" altLang="ja-JP" sz="1200" u="sng" dirty="0">
                <a:solidFill>
                  <a:srgbClr val="0070C0"/>
                </a:solidFill>
                <a:latin typeface="+mn-ea"/>
              </a:rPr>
              <a:t>2.1 </a:t>
            </a:r>
            <a:r>
              <a:rPr lang="ja-JP" altLang="en-US" sz="1200" u="sng" dirty="0">
                <a:solidFill>
                  <a:srgbClr val="0070C0"/>
                </a:solidFill>
                <a:latin typeface="+mn-ea"/>
              </a:rPr>
              <a:t>日本</a:t>
            </a:r>
            <a:r>
              <a:rPr lang="ja-JP" altLang="en-US" sz="1200" dirty="0">
                <a:latin typeface="+mn-ea"/>
              </a:rPr>
              <a:t>」説明資料を添付。</a:t>
            </a:r>
            <a:endParaRPr lang="ja-JP" altLang="en-US" sz="1200" dirty="0">
              <a:latin typeface="+mn-ea"/>
              <a:ea typeface="+mn-e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0EDD082-9F20-46FA-827A-6776AC180003}" type="slidenum">
              <a:rPr lang="ja-JP" altLang="en-US" smtClean="0">
                <a:solidFill>
                  <a:schemeClr val="tx1"/>
                </a:solidFill>
              </a:rPr>
              <a:pPr>
                <a:defRPr/>
              </a:pPr>
              <a:t>54</a:t>
            </a:fld>
            <a:endParaRPr lang="ja-JP" altLang="en-US" dirty="0">
              <a:solidFill>
                <a:schemeClr val="tx1"/>
              </a:solidFill>
            </a:endParaRPr>
          </a:p>
        </p:txBody>
      </p:sp>
      <p:sp>
        <p:nvSpPr>
          <p:cNvPr id="71682" name="タイトル 1"/>
          <p:cNvSpPr>
            <a:spLocks noGrp="1"/>
          </p:cNvSpPr>
          <p:nvPr>
            <p:ph type="title"/>
          </p:nvPr>
        </p:nvSpPr>
        <p:spPr>
          <a:xfrm>
            <a:off x="404813" y="165100"/>
            <a:ext cx="8229600" cy="792163"/>
          </a:xfrm>
        </p:spPr>
        <p:txBody>
          <a:bodyPr/>
          <a:lstStyle/>
          <a:p>
            <a:pPr eaLnBrk="1" hangingPunct="1"/>
            <a:r>
              <a:rPr lang="ja-JP" altLang="en-US" sz="2400" smtClean="0"/>
              <a:t>参考１．出所表示の記載例</a:t>
            </a:r>
          </a:p>
        </p:txBody>
      </p:sp>
      <p:sp>
        <p:nvSpPr>
          <p:cNvPr id="7" name="テキスト ボックス 6"/>
          <p:cNvSpPr txBox="1"/>
          <p:nvPr/>
        </p:nvSpPr>
        <p:spPr>
          <a:xfrm>
            <a:off x="566738" y="1031875"/>
            <a:ext cx="8064500" cy="5499100"/>
          </a:xfrm>
          <a:prstGeom prst="rect">
            <a:avLst/>
          </a:prstGeom>
          <a:noFill/>
          <a:ln>
            <a:solidFill>
              <a:schemeClr val="tx1"/>
            </a:solidFill>
          </a:ln>
        </p:spPr>
        <p:txBody>
          <a:bodyPr anchor="ctr"/>
          <a:lstStyle/>
          <a:p>
            <a:pPr indent="174625">
              <a:lnSpc>
                <a:spcPct val="150000"/>
              </a:lnSpc>
              <a:defRPr/>
            </a:pPr>
            <a:r>
              <a:rPr lang="ja-JP" altLang="en-US" sz="1400" dirty="0">
                <a:latin typeface="HGP創英角ｺﾞｼｯｸUB" pitchFamily="50" charset="-128"/>
                <a:ea typeface="HGP創英角ｺﾞｼｯｸUB" pitchFamily="50" charset="-128"/>
              </a:rPr>
              <a:t>出所表示の記載例</a:t>
            </a:r>
            <a:endParaRPr lang="en-US" altLang="ja-JP" sz="1400" dirty="0">
              <a:latin typeface="HGP創英角ｺﾞｼｯｸUB" pitchFamily="50" charset="-128"/>
              <a:ea typeface="HGP創英角ｺﾞｼｯｸUB" pitchFamily="50" charset="-128"/>
            </a:endParaRPr>
          </a:p>
          <a:p>
            <a:pPr marL="268288" indent="-93663">
              <a:lnSpc>
                <a:spcPct val="150000"/>
              </a:lnSpc>
              <a:defRPr/>
            </a:pPr>
            <a:r>
              <a:rPr lang="ja-JP" altLang="en-US" sz="1200" dirty="0"/>
              <a:t>・出所表示を記載する場合の例です。</a:t>
            </a:r>
            <a:endParaRPr lang="en-US" altLang="ja-JP" sz="1200" dirty="0"/>
          </a:p>
          <a:p>
            <a:pPr marL="268288" indent="-93663">
              <a:lnSpc>
                <a:spcPct val="150000"/>
              </a:lnSpc>
              <a:defRPr/>
            </a:pPr>
            <a:r>
              <a:rPr lang="ja-JP" altLang="en-US" sz="1200" dirty="0"/>
              <a:t>・統計調査結果などは、出所を表示することで、データの出処が明らかになり、読む人の参考になります。</a:t>
            </a:r>
            <a:endParaRPr lang="en-US" altLang="ja-JP" sz="1200" dirty="0"/>
          </a:p>
          <a:p>
            <a:pPr marL="268288" indent="-93663">
              <a:lnSpc>
                <a:spcPct val="150000"/>
              </a:lnSpc>
              <a:defRPr/>
            </a:pPr>
            <a:r>
              <a:rPr lang="ja-JP" altLang="en-US" sz="1200" dirty="0"/>
              <a:t>・ウェブサイトなどで利用する際は、該当ページにリンクしていただくと、読む人などの助けになります。</a:t>
            </a:r>
            <a:endParaRPr lang="en-US" altLang="ja-JP" sz="1200" dirty="0"/>
          </a:p>
          <a:p>
            <a:pPr marL="268288" indent="-93663">
              <a:lnSpc>
                <a:spcPct val="150000"/>
              </a:lnSpc>
              <a:defRPr/>
            </a:pPr>
            <a:endParaRPr lang="en-US" altLang="ja-JP" sz="800" dirty="0"/>
          </a:p>
          <a:p>
            <a:pPr marL="268288" indent="-93663">
              <a:lnSpc>
                <a:spcPct val="150000"/>
              </a:lnSpc>
              <a:defRPr/>
            </a:pPr>
            <a:r>
              <a:rPr lang="ja-JP" altLang="en-US" sz="1200" dirty="0"/>
              <a:t>① 情報通信白書に掲載されている文章や図、写真などを利用する場合（★印が付いているものを除く） 。</a:t>
            </a:r>
            <a:endParaRPr lang="en-US" altLang="ja-JP" sz="1200" dirty="0"/>
          </a:p>
          <a:p>
            <a:pPr marL="268288" indent="-93663">
              <a:lnSpc>
                <a:spcPct val="150000"/>
              </a:lnSpc>
              <a:defRPr/>
            </a:pPr>
            <a:r>
              <a:rPr lang="ja-JP" altLang="en-US" sz="1200" dirty="0"/>
              <a:t>出典：「情報通信白書　平成</a:t>
            </a:r>
            <a:r>
              <a:rPr lang="en-US" altLang="ja-JP" sz="1200" dirty="0"/>
              <a:t>24</a:t>
            </a:r>
            <a:r>
              <a:rPr lang="ja-JP" altLang="en-US" sz="1200" dirty="0"/>
              <a:t>年版」（総務省）</a:t>
            </a:r>
            <a:endParaRPr lang="en-US" altLang="ja-JP" sz="1200" dirty="0"/>
          </a:p>
          <a:p>
            <a:pPr marL="268288" indent="-93663">
              <a:lnSpc>
                <a:spcPct val="150000"/>
              </a:lnSpc>
              <a:defRPr/>
            </a:pPr>
            <a:r>
              <a:rPr lang="en-US" altLang="ja-JP" sz="1200" dirty="0">
                <a:hlinkClick r:id="rId2"/>
              </a:rPr>
              <a:t>http://www.soumu.go.jp/johotsusintokei/whitepaper/ja/h24/html/XXXXXX.html</a:t>
            </a:r>
            <a:r>
              <a:rPr lang="ja-JP" altLang="en-US" sz="1200" dirty="0"/>
              <a:t>（該当ページの</a:t>
            </a:r>
            <a:r>
              <a:rPr lang="en-US" altLang="ja-JP" sz="1200" dirty="0"/>
              <a:t>URL</a:t>
            </a:r>
            <a:r>
              <a:rPr lang="ja-JP" altLang="en-US" sz="1200" dirty="0"/>
              <a:t>）</a:t>
            </a:r>
            <a:endParaRPr lang="en-US" altLang="ja-JP" sz="1200" dirty="0"/>
          </a:p>
          <a:p>
            <a:pPr marL="268288" indent="-93663">
              <a:lnSpc>
                <a:spcPct val="150000"/>
              </a:lnSpc>
              <a:defRPr/>
            </a:pPr>
            <a:endParaRPr lang="en-US" altLang="ja-JP" sz="800" dirty="0"/>
          </a:p>
          <a:p>
            <a:pPr marL="268288" indent="-93663">
              <a:lnSpc>
                <a:spcPct val="150000"/>
              </a:lnSpc>
              <a:defRPr/>
            </a:pPr>
            <a:r>
              <a:rPr lang="ja-JP" altLang="en-US" sz="1200" dirty="0"/>
              <a:t>② 情報通信白書に掲載されている総務省の他の調査結果などを利用する場合。</a:t>
            </a:r>
            <a:endParaRPr lang="en-US" altLang="ja-JP" sz="1200" dirty="0"/>
          </a:p>
          <a:p>
            <a:pPr marL="268288" indent="-93663">
              <a:lnSpc>
                <a:spcPct val="150000"/>
              </a:lnSpc>
              <a:defRPr/>
            </a:pPr>
            <a:r>
              <a:rPr lang="ja-JP" altLang="en-US" sz="1200" dirty="0"/>
              <a:t>出典：「平成</a:t>
            </a:r>
            <a:r>
              <a:rPr lang="en-US" altLang="ja-JP" sz="1200" dirty="0"/>
              <a:t>23</a:t>
            </a:r>
            <a:r>
              <a:rPr lang="ja-JP" altLang="en-US" sz="1200" dirty="0"/>
              <a:t>年通信利用動向調査」（総務省）</a:t>
            </a:r>
            <a:endParaRPr lang="en-US" altLang="ja-JP" sz="1200" dirty="0"/>
          </a:p>
          <a:p>
            <a:pPr marL="268288" indent="-93663">
              <a:lnSpc>
                <a:spcPct val="150000"/>
              </a:lnSpc>
              <a:defRPr/>
            </a:pPr>
            <a:endParaRPr lang="en-US" altLang="ja-JP" sz="1200" dirty="0"/>
          </a:p>
          <a:p>
            <a:pPr marL="268288" indent="-93663">
              <a:lnSpc>
                <a:spcPct val="150000"/>
              </a:lnSpc>
              <a:defRPr/>
            </a:pPr>
            <a:r>
              <a:rPr lang="ja-JP" altLang="en-US" sz="1200" dirty="0"/>
              <a:t>③ 情報通信白書に掲載されている総務省以外に著作権がある図など（★印が付いているもの）を利用する場合。</a:t>
            </a:r>
            <a:endParaRPr lang="en-US" altLang="ja-JP" sz="1200" dirty="0"/>
          </a:p>
          <a:p>
            <a:pPr marL="268288" indent="-93663">
              <a:lnSpc>
                <a:spcPct val="150000"/>
              </a:lnSpc>
              <a:defRPr/>
            </a:pPr>
            <a:r>
              <a:rPr lang="ja-JP" altLang="en-US" sz="1200" dirty="0"/>
              <a:t>（情報通信白書と原出典を併記する場合）</a:t>
            </a:r>
            <a:endParaRPr lang="en-US" altLang="ja-JP" sz="1200" dirty="0"/>
          </a:p>
          <a:p>
            <a:pPr marL="268288" indent="-93663">
              <a:lnSpc>
                <a:spcPct val="150000"/>
              </a:lnSpc>
              <a:defRPr/>
            </a:pPr>
            <a:r>
              <a:rPr lang="ja-JP" altLang="en-US" sz="1200" dirty="0"/>
              <a:t>出典：「情報通信白書　平成２４年版」、原出典：「○○レポート」（△△株式会社）</a:t>
            </a:r>
            <a:endParaRPr lang="en-US" altLang="ja-JP" sz="1200" dirty="0"/>
          </a:p>
          <a:p>
            <a:pPr marL="268288" indent="-93663">
              <a:lnSpc>
                <a:spcPct val="150000"/>
              </a:lnSpc>
              <a:defRPr/>
            </a:pPr>
            <a:r>
              <a:rPr lang="en-US" altLang="ja-JP" sz="1200" dirty="0">
                <a:hlinkClick r:id="rId2"/>
              </a:rPr>
              <a:t>http://www.soumu.go.jp/johotsusintokei/whitepaper/ja/h24/html/XXXXXX.html</a:t>
            </a:r>
            <a:r>
              <a:rPr lang="ja-JP" altLang="en-US" sz="1200" dirty="0"/>
              <a:t>（該当ページの</a:t>
            </a:r>
            <a:r>
              <a:rPr lang="en-US" altLang="ja-JP" sz="1200" dirty="0"/>
              <a:t>URL</a:t>
            </a:r>
            <a:r>
              <a:rPr lang="ja-JP" altLang="en-US" sz="1200" dirty="0"/>
              <a:t>）</a:t>
            </a:r>
            <a:endParaRPr lang="en-US" altLang="ja-JP" sz="1200" dirty="0"/>
          </a:p>
          <a:p>
            <a:pPr marL="268288" indent="-93663">
              <a:lnSpc>
                <a:spcPct val="150000"/>
              </a:lnSpc>
              <a:defRPr/>
            </a:pPr>
            <a:endParaRPr lang="en-US" altLang="ja-JP" sz="800" dirty="0"/>
          </a:p>
          <a:p>
            <a:pPr marL="268288" indent="-93663">
              <a:lnSpc>
                <a:spcPct val="150000"/>
              </a:lnSpc>
              <a:defRPr/>
            </a:pPr>
            <a:r>
              <a:rPr lang="ja-JP" altLang="en-US" sz="1200" dirty="0"/>
              <a:t>（原出典のみ記載する場合）</a:t>
            </a:r>
            <a:endParaRPr lang="en-US" altLang="ja-JP" sz="1200" dirty="0"/>
          </a:p>
          <a:p>
            <a:pPr marL="268288" indent="-93663">
              <a:lnSpc>
                <a:spcPct val="150000"/>
              </a:lnSpc>
              <a:defRPr/>
            </a:pPr>
            <a:r>
              <a:rPr lang="ja-JP" altLang="en-US" sz="1200" dirty="0"/>
              <a:t>出典：「○○レポート」（△△株式会社）</a:t>
            </a:r>
            <a:endParaRPr lang="en-US" altLang="ja-JP" sz="1200" dirty="0"/>
          </a:p>
          <a:p>
            <a:pPr marL="268288" indent="-93663">
              <a:lnSpc>
                <a:spcPct val="150000"/>
              </a:lnSpc>
              <a:defRPr/>
            </a:pPr>
            <a:r>
              <a:rPr lang="en-US" altLang="ja-JP" sz="1200" dirty="0">
                <a:hlinkClick r:id="rId2"/>
              </a:rPr>
              <a:t>http://www. XXXXXX.html</a:t>
            </a:r>
            <a:r>
              <a:rPr lang="ja-JP" altLang="en-US" sz="1200" dirty="0"/>
              <a:t>（該当ページの</a:t>
            </a:r>
            <a:r>
              <a:rPr lang="en-US" altLang="ja-JP" sz="1200" dirty="0"/>
              <a:t>URL</a:t>
            </a:r>
            <a:r>
              <a:rPr lang="ja-JP" altLang="en-US" sz="1200" dirty="0"/>
              <a:t>）</a:t>
            </a:r>
            <a:endParaRPr lang="en-US" altLang="ja-JP" sz="12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3A8FA62D-1FEE-49C5-8A5A-657C61E02049}" type="slidenum">
              <a:rPr lang="ja-JP" altLang="en-US" smtClean="0">
                <a:solidFill>
                  <a:schemeClr val="tx1"/>
                </a:solidFill>
              </a:rPr>
              <a:pPr>
                <a:defRPr/>
              </a:pPr>
              <a:t>55</a:t>
            </a:fld>
            <a:endParaRPr lang="ja-JP" altLang="en-US" dirty="0">
              <a:solidFill>
                <a:schemeClr val="tx1"/>
              </a:solidFill>
            </a:endParaRPr>
          </a:p>
        </p:txBody>
      </p:sp>
      <p:sp>
        <p:nvSpPr>
          <p:cNvPr id="72706" name="タイトル 1"/>
          <p:cNvSpPr>
            <a:spLocks noGrp="1"/>
          </p:cNvSpPr>
          <p:nvPr>
            <p:ph type="title"/>
          </p:nvPr>
        </p:nvSpPr>
        <p:spPr>
          <a:xfrm>
            <a:off x="404813" y="165100"/>
            <a:ext cx="8229600" cy="792163"/>
          </a:xfrm>
        </p:spPr>
        <p:txBody>
          <a:bodyPr/>
          <a:lstStyle/>
          <a:p>
            <a:pPr eaLnBrk="1" hangingPunct="1"/>
            <a:r>
              <a:rPr lang="ja-JP" altLang="en-US" sz="2400" smtClean="0"/>
              <a:t>参考２．「クリエイティブ・コモンズ・ライセンス </a:t>
            </a:r>
            <a:r>
              <a:rPr lang="en-US" altLang="ja-JP" sz="2400" smtClean="0"/>
              <a:t/>
            </a:r>
            <a:br>
              <a:rPr lang="en-US" altLang="ja-JP" sz="2400" smtClean="0"/>
            </a:br>
            <a:r>
              <a:rPr lang="ja-JP" altLang="en-US" sz="2400" smtClean="0"/>
              <a:t>　　　　　表示 </a:t>
            </a:r>
            <a:r>
              <a:rPr lang="en-US" altLang="ja-JP" sz="2400" smtClean="0"/>
              <a:t>2.1 </a:t>
            </a:r>
            <a:r>
              <a:rPr lang="ja-JP" altLang="en-US" sz="2400" smtClean="0"/>
              <a:t>日本」のページ</a:t>
            </a:r>
          </a:p>
        </p:txBody>
      </p:sp>
      <p:pic>
        <p:nvPicPr>
          <p:cNvPr id="72707" name="Picture 2"/>
          <p:cNvPicPr>
            <a:picLocks noChangeAspect="1" noChangeArrowheads="1"/>
          </p:cNvPicPr>
          <p:nvPr/>
        </p:nvPicPr>
        <p:blipFill>
          <a:blip r:embed="rId2"/>
          <a:srcRect/>
          <a:stretch>
            <a:fillRect/>
          </a:stretch>
        </p:blipFill>
        <p:spPr bwMode="auto">
          <a:xfrm>
            <a:off x="2119313" y="1019175"/>
            <a:ext cx="4854575" cy="5200650"/>
          </a:xfrm>
          <a:prstGeom prst="rect">
            <a:avLst/>
          </a:prstGeom>
          <a:noFill/>
          <a:ln w="9525">
            <a:noFill/>
            <a:miter lim="800000"/>
            <a:headEnd/>
            <a:tailEnd/>
          </a:ln>
        </p:spPr>
      </p:pic>
      <p:sp>
        <p:nvSpPr>
          <p:cNvPr id="6" name="正方形/長方形 5"/>
          <p:cNvSpPr/>
          <p:nvPr/>
        </p:nvSpPr>
        <p:spPr>
          <a:xfrm>
            <a:off x="1943100" y="6353175"/>
            <a:ext cx="5207000" cy="254000"/>
          </a:xfrm>
          <a:prstGeom prst="rect">
            <a:avLst/>
          </a:prstGeom>
        </p:spPr>
        <p:txBody>
          <a:bodyPr>
            <a:spAutoFit/>
          </a:bodyPr>
          <a:lstStyle/>
          <a:p>
            <a:pPr algn="ctr">
              <a:defRPr/>
            </a:pPr>
            <a:r>
              <a:rPr lang="en-US" altLang="ja-JP" sz="1050" dirty="0"/>
              <a:t>http://creativecommons.org/licenses/by/2.1/jp/</a:t>
            </a:r>
            <a:endParaRPr lang="ja-JP" altLang="en-US" sz="105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389EFDF2-A3EC-4130-9251-F786206EB576}" type="slidenum">
              <a:rPr lang="ja-JP" altLang="en-US" smtClean="0">
                <a:solidFill>
                  <a:schemeClr val="tx1"/>
                </a:solidFill>
              </a:rPr>
              <a:pPr>
                <a:defRPr/>
              </a:pPr>
              <a:t>56</a:t>
            </a:fld>
            <a:endParaRPr lang="ja-JP" altLang="en-US" dirty="0">
              <a:solidFill>
                <a:schemeClr val="tx1"/>
              </a:solidFill>
            </a:endParaRPr>
          </a:p>
        </p:txBody>
      </p:sp>
      <p:sp>
        <p:nvSpPr>
          <p:cNvPr id="73730" name="タイトル 1"/>
          <p:cNvSpPr>
            <a:spLocks noGrp="1"/>
          </p:cNvSpPr>
          <p:nvPr>
            <p:ph type="title"/>
          </p:nvPr>
        </p:nvSpPr>
        <p:spPr>
          <a:xfrm>
            <a:off x="404813" y="165100"/>
            <a:ext cx="8229600" cy="792163"/>
          </a:xfrm>
        </p:spPr>
        <p:txBody>
          <a:bodyPr/>
          <a:lstStyle/>
          <a:p>
            <a:pPr eaLnBrk="1" hangingPunct="1"/>
            <a:r>
              <a:rPr lang="ja-JP" altLang="en-US" sz="2400" smtClean="0"/>
              <a:t>参考３．引用ルールの説明</a:t>
            </a:r>
          </a:p>
        </p:txBody>
      </p:sp>
      <p:sp>
        <p:nvSpPr>
          <p:cNvPr id="14" name="テキスト ボックス 13"/>
          <p:cNvSpPr txBox="1"/>
          <p:nvPr/>
        </p:nvSpPr>
        <p:spPr>
          <a:xfrm>
            <a:off x="566738" y="1030288"/>
            <a:ext cx="8064500" cy="5519737"/>
          </a:xfrm>
          <a:prstGeom prst="rect">
            <a:avLst/>
          </a:prstGeom>
          <a:noFill/>
          <a:ln>
            <a:solidFill>
              <a:schemeClr val="tx1"/>
            </a:solidFill>
          </a:ln>
        </p:spPr>
        <p:txBody>
          <a:bodyPr anchor="ctr"/>
          <a:lstStyle/>
          <a:p>
            <a:pPr indent="174625">
              <a:lnSpc>
                <a:spcPct val="150000"/>
              </a:lnSpc>
              <a:defRPr/>
            </a:pPr>
            <a:r>
              <a:rPr lang="ja-JP" altLang="en-US" sz="1400" dirty="0">
                <a:latin typeface="HGP創英角ｺﾞｼｯｸUB" pitchFamily="50" charset="-128"/>
                <a:ea typeface="HGP創英角ｺﾞｼｯｸUB" pitchFamily="50" charset="-128"/>
              </a:rPr>
              <a:t>著作権法の引用ルールについて</a:t>
            </a:r>
            <a:endParaRPr lang="en-US" altLang="ja-JP" sz="1400" dirty="0">
              <a:latin typeface="HGP創英角ｺﾞｼｯｸUB" pitchFamily="50" charset="-128"/>
              <a:ea typeface="HGP創英角ｺﾞｼｯｸUB" pitchFamily="50" charset="-128"/>
            </a:endParaRPr>
          </a:p>
          <a:p>
            <a:pPr indent="174625">
              <a:lnSpc>
                <a:spcPct val="150000"/>
              </a:lnSpc>
              <a:defRPr/>
            </a:pPr>
            <a:r>
              <a:rPr lang="ja-JP" altLang="en-US" sz="1200" dirty="0">
                <a:latin typeface="+mn-ea"/>
                <a:ea typeface="+mn-ea"/>
              </a:rPr>
              <a:t>・著作権法第</a:t>
            </a:r>
            <a:r>
              <a:rPr lang="en-US" altLang="ja-JP" sz="1200" dirty="0">
                <a:latin typeface="+mn-ea"/>
                <a:ea typeface="+mn-ea"/>
              </a:rPr>
              <a:t>32</a:t>
            </a:r>
            <a:r>
              <a:rPr lang="ja-JP" altLang="en-US" sz="1200" dirty="0">
                <a:latin typeface="+mn-ea"/>
                <a:ea typeface="+mn-ea"/>
              </a:rPr>
              <a:t>条第</a:t>
            </a:r>
            <a:r>
              <a:rPr lang="en-US" altLang="ja-JP" sz="1200" dirty="0">
                <a:latin typeface="+mn-ea"/>
                <a:ea typeface="+mn-ea"/>
              </a:rPr>
              <a:t>1</a:t>
            </a:r>
            <a:r>
              <a:rPr lang="ja-JP" altLang="en-US" sz="1200" dirty="0">
                <a:latin typeface="+mn-ea"/>
                <a:ea typeface="+mn-ea"/>
              </a:rPr>
              <a:t>項では、以下の条件を満たす場合、他人の主張や資料等を引用することが認められています。</a:t>
            </a:r>
            <a:endParaRPr lang="en-US" altLang="ja-JP" sz="1200" dirty="0">
              <a:latin typeface="+mn-ea"/>
              <a:ea typeface="+mn-ea"/>
            </a:endParaRPr>
          </a:p>
          <a:p>
            <a:pPr indent="174625">
              <a:lnSpc>
                <a:spcPct val="150000"/>
              </a:lnSpc>
              <a:defRPr/>
            </a:pPr>
            <a:r>
              <a:rPr lang="ja-JP" altLang="en-US" sz="1200" dirty="0">
                <a:latin typeface="+mn-ea"/>
                <a:ea typeface="+mn-ea"/>
              </a:rPr>
              <a:t>・より詳しく知りたい方は、「</a:t>
            </a:r>
            <a:r>
              <a:rPr lang="ja-JP" altLang="en-US" sz="1200" u="sng" dirty="0">
                <a:solidFill>
                  <a:srgbClr val="0070C0"/>
                </a:solidFill>
                <a:latin typeface="+mn-ea"/>
                <a:ea typeface="+mn-ea"/>
              </a:rPr>
              <a:t>著作権テキスト　～初めて学ぶ人のために～</a:t>
            </a:r>
            <a:r>
              <a:rPr lang="ja-JP" altLang="en-US" sz="1200" dirty="0">
                <a:latin typeface="+mn-ea"/>
                <a:ea typeface="+mn-ea"/>
              </a:rPr>
              <a:t>」をご覧ください。</a:t>
            </a:r>
            <a:endParaRPr lang="en-US" altLang="ja-JP" sz="1200" dirty="0">
              <a:latin typeface="+mn-ea"/>
              <a:ea typeface="+mn-ea"/>
            </a:endParaRPr>
          </a:p>
          <a:p>
            <a:pPr indent="174625">
              <a:lnSpc>
                <a:spcPct val="150000"/>
              </a:lnSpc>
              <a:defRPr/>
            </a:pPr>
            <a:endParaRPr lang="ja-JP" altLang="en-US" sz="1200" dirty="0">
              <a:latin typeface="+mn-ea"/>
              <a:ea typeface="+mn-ea"/>
            </a:endParaRPr>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357188">
              <a:lnSpc>
                <a:spcPct val="150000"/>
              </a:lnSpc>
              <a:defRPr/>
            </a:pPr>
            <a:r>
              <a:rPr lang="ja-JP" altLang="en-US" sz="1200" dirty="0"/>
              <a:t>出典：「著作権テキスト　～初めて学ぶ人のために～」　平成</a:t>
            </a:r>
            <a:r>
              <a:rPr lang="en-US" altLang="ja-JP" sz="1200" dirty="0"/>
              <a:t>24</a:t>
            </a:r>
            <a:r>
              <a:rPr lang="ja-JP" altLang="en-US" sz="1200" dirty="0"/>
              <a:t>年度　文化庁長官官房著作課</a:t>
            </a:r>
            <a:endParaRPr lang="en-US" altLang="ja-JP" sz="1200" dirty="0"/>
          </a:p>
          <a:p>
            <a:pPr indent="357188">
              <a:lnSpc>
                <a:spcPct val="150000"/>
              </a:lnSpc>
              <a:defRPr/>
            </a:pPr>
            <a:r>
              <a:rPr lang="en-US" altLang="ja-JP" sz="1200" dirty="0">
                <a:hlinkClick r:id="rId2"/>
              </a:rPr>
              <a:t>http://www.bunka.go.jp/chosakuken/text/pdf/chosaku_text_100628.pdf</a:t>
            </a: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a:p>
            <a:pPr indent="174625">
              <a:lnSpc>
                <a:spcPct val="150000"/>
              </a:lnSpc>
              <a:defRPr/>
            </a:pPr>
            <a:endParaRPr lang="en-US" altLang="ja-JP" sz="1200" dirty="0"/>
          </a:p>
        </p:txBody>
      </p:sp>
      <p:graphicFrame>
        <p:nvGraphicFramePr>
          <p:cNvPr id="15" name="表 14"/>
          <p:cNvGraphicFramePr>
            <a:graphicFrameLocks noGrp="1"/>
          </p:cNvGraphicFramePr>
          <p:nvPr/>
        </p:nvGraphicFramePr>
        <p:xfrm>
          <a:off x="850900" y="5557838"/>
          <a:ext cx="7497763" cy="809625"/>
        </p:xfrm>
        <a:graphic>
          <a:graphicData uri="http://schemas.openxmlformats.org/drawingml/2006/table">
            <a:tbl>
              <a:tblPr firstRow="1" bandRow="1">
                <a:tableStyleId>{5C22544A-7EE6-4342-B048-85BDC9FD1C3A}</a:tableStyleId>
              </a:tblPr>
              <a:tblGrid>
                <a:gridCol w="7497337"/>
              </a:tblGrid>
              <a:tr h="809329">
                <a:tc>
                  <a:txBody>
                    <a:bodyPr/>
                    <a:lstStyle/>
                    <a:p>
                      <a:r>
                        <a:rPr kumimoji="1" lang="ja-JP" altLang="en-US" sz="1200" b="1" dirty="0" smtClean="0">
                          <a:latin typeface="HGP創英角ｺﾞｼｯｸUB" pitchFamily="50" charset="-128"/>
                          <a:ea typeface="HGP創英角ｺﾞｼｯｸUB" pitchFamily="50" charset="-128"/>
                        </a:rPr>
                        <a:t>著作権法該当条文</a:t>
                      </a:r>
                      <a:endParaRPr kumimoji="1" lang="en-US" altLang="ja-JP" sz="1200" b="1" dirty="0" smtClean="0">
                        <a:latin typeface="HGP創英角ｺﾞｼｯｸUB" pitchFamily="50" charset="-128"/>
                        <a:ea typeface="HGP創英角ｺﾞｼｯｸUB" pitchFamily="50" charset="-128"/>
                      </a:endParaRPr>
                    </a:p>
                    <a:p>
                      <a:r>
                        <a:rPr kumimoji="1" lang="ja-JP" altLang="en-US" sz="1100" b="0" dirty="0" smtClean="0"/>
                        <a:t>（引用）</a:t>
                      </a:r>
                    </a:p>
                    <a:p>
                      <a:r>
                        <a:rPr kumimoji="1" lang="ja-JP" altLang="en-US" sz="1100" b="0" dirty="0" smtClean="0"/>
                        <a:t>第三十二条 　公表された著作物は、引用して利用することができる。この場合において、その引用は、公正な慣行に合致するものであり、かつ、報道、批評、研究その他の引用の目的上正当な範囲内で行なわれるものでなければならない。</a:t>
                      </a:r>
                      <a:endParaRPr kumimoji="1" lang="ja-JP" altLang="en-US" sz="1100" b="0" dirty="0"/>
                    </a:p>
                  </a:txBody>
                  <a:tcPr/>
                </a:tc>
              </a:tr>
            </a:tbl>
          </a:graphicData>
        </a:graphic>
      </p:graphicFrame>
      <p:graphicFrame>
        <p:nvGraphicFramePr>
          <p:cNvPr id="16" name="表 15"/>
          <p:cNvGraphicFramePr>
            <a:graphicFrameLocks noGrp="1"/>
          </p:cNvGraphicFramePr>
          <p:nvPr/>
        </p:nvGraphicFramePr>
        <p:xfrm>
          <a:off x="1033463" y="2216150"/>
          <a:ext cx="6096000" cy="2471738"/>
        </p:xfrm>
        <a:graphic>
          <a:graphicData uri="http://schemas.openxmlformats.org/drawingml/2006/table">
            <a:tbl>
              <a:tblPr firstRow="1" bandRow="1">
                <a:tableStyleId>{5C22544A-7EE6-4342-B048-85BDC9FD1C3A}</a:tableStyleId>
              </a:tblPr>
              <a:tblGrid>
                <a:gridCol w="6096000"/>
              </a:tblGrid>
              <a:tr h="2472473">
                <a:tc>
                  <a:txBody>
                    <a:bodyPr/>
                    <a:lstStyle/>
                    <a:p>
                      <a:pPr indent="174625">
                        <a:lnSpc>
                          <a:spcPct val="150000"/>
                        </a:lnSpc>
                      </a:pPr>
                      <a:r>
                        <a:rPr lang="en-US" altLang="ja-JP" sz="1200" dirty="0" smtClean="0">
                          <a:solidFill>
                            <a:schemeClr val="tx1"/>
                          </a:solidFill>
                        </a:rPr>
                        <a:t>【</a:t>
                      </a:r>
                      <a:r>
                        <a:rPr lang="ja-JP" altLang="en-US" sz="1200" dirty="0" smtClean="0">
                          <a:solidFill>
                            <a:schemeClr val="tx1"/>
                          </a:solidFill>
                        </a:rPr>
                        <a:t>条件</a:t>
                      </a:r>
                      <a:r>
                        <a:rPr lang="en-US" altLang="ja-JP" sz="1200" dirty="0" smtClean="0">
                          <a:solidFill>
                            <a:schemeClr val="tx1"/>
                          </a:solidFill>
                        </a:rPr>
                        <a:t>】</a:t>
                      </a:r>
                    </a:p>
                    <a:p>
                      <a:pPr indent="174625">
                        <a:lnSpc>
                          <a:spcPct val="150000"/>
                        </a:lnSpc>
                      </a:pPr>
                      <a:r>
                        <a:rPr lang="ja-JP" altLang="en-US" sz="1200" dirty="0" smtClean="0">
                          <a:solidFill>
                            <a:schemeClr val="tx1"/>
                          </a:solidFill>
                        </a:rPr>
                        <a:t>１ 　既に公表されている著作物であること</a:t>
                      </a:r>
                    </a:p>
                    <a:p>
                      <a:pPr indent="174625">
                        <a:lnSpc>
                          <a:spcPct val="150000"/>
                        </a:lnSpc>
                      </a:pPr>
                      <a:r>
                        <a:rPr lang="ja-JP" altLang="en-US" sz="1200" dirty="0" smtClean="0">
                          <a:solidFill>
                            <a:schemeClr val="tx1"/>
                          </a:solidFill>
                        </a:rPr>
                        <a:t>２ 　「公正な慣行」に合致すること</a:t>
                      </a:r>
                    </a:p>
                    <a:p>
                      <a:pPr indent="174625">
                        <a:lnSpc>
                          <a:spcPct val="150000"/>
                        </a:lnSpc>
                      </a:pPr>
                      <a:r>
                        <a:rPr lang="ja-JP" altLang="en-US" sz="1200" dirty="0" smtClean="0">
                          <a:solidFill>
                            <a:schemeClr val="tx1"/>
                          </a:solidFill>
                        </a:rPr>
                        <a:t>３ 　報道，批評，研究などの引用の目的上「正当な範囲内」であること</a:t>
                      </a:r>
                    </a:p>
                    <a:p>
                      <a:pPr indent="174625">
                        <a:lnSpc>
                          <a:spcPct val="150000"/>
                        </a:lnSpc>
                      </a:pPr>
                      <a:r>
                        <a:rPr lang="ja-JP" altLang="en-US" sz="1200" dirty="0" smtClean="0">
                          <a:solidFill>
                            <a:schemeClr val="tx1"/>
                          </a:solidFill>
                        </a:rPr>
                        <a:t>４ 　引用部分とそれ以外の部分の「主従関係」が明確であること</a:t>
                      </a:r>
                    </a:p>
                    <a:p>
                      <a:pPr indent="174625">
                        <a:lnSpc>
                          <a:spcPct val="150000"/>
                        </a:lnSpc>
                      </a:pPr>
                      <a:r>
                        <a:rPr lang="ja-JP" altLang="en-US" sz="1200" dirty="0" smtClean="0">
                          <a:solidFill>
                            <a:schemeClr val="tx1"/>
                          </a:solidFill>
                        </a:rPr>
                        <a:t>５ 　カギ括弧などにより「引用部分」が明確になっていること</a:t>
                      </a:r>
                    </a:p>
                    <a:p>
                      <a:pPr indent="174625">
                        <a:lnSpc>
                          <a:spcPct val="150000"/>
                        </a:lnSpc>
                      </a:pPr>
                      <a:r>
                        <a:rPr lang="ja-JP" altLang="en-US" sz="1200" dirty="0" smtClean="0">
                          <a:solidFill>
                            <a:schemeClr val="tx1"/>
                          </a:solidFill>
                        </a:rPr>
                        <a:t>６ 　引用を行う「必然性」があること</a:t>
                      </a:r>
                    </a:p>
                    <a:p>
                      <a:pPr indent="174625">
                        <a:lnSpc>
                          <a:spcPct val="150000"/>
                        </a:lnSpc>
                      </a:pPr>
                      <a:r>
                        <a:rPr lang="ja-JP" altLang="en-US" sz="1200" dirty="0" smtClean="0">
                          <a:solidFill>
                            <a:schemeClr val="tx1"/>
                          </a:solidFill>
                        </a:rPr>
                        <a:t>７ 　</a:t>
                      </a:r>
                      <a:r>
                        <a:rPr lang="en-US" altLang="ja-JP" sz="1200" dirty="0" smtClean="0">
                          <a:solidFill>
                            <a:schemeClr val="tx1"/>
                          </a:solidFill>
                        </a:rPr>
                        <a:t>｢</a:t>
                      </a:r>
                      <a:r>
                        <a:rPr lang="ja-JP" altLang="en-US" sz="1200" dirty="0" smtClean="0">
                          <a:solidFill>
                            <a:schemeClr val="tx1"/>
                          </a:solidFill>
                        </a:rPr>
                        <a:t>出所の明示</a:t>
                      </a:r>
                      <a:r>
                        <a:rPr lang="en-US" altLang="ja-JP" sz="1200" dirty="0" smtClean="0">
                          <a:solidFill>
                            <a:schemeClr val="tx1"/>
                          </a:solidFill>
                        </a:rPr>
                        <a:t>｣</a:t>
                      </a:r>
                      <a:r>
                        <a:rPr lang="ja-JP" altLang="en-US" sz="1200" dirty="0" smtClean="0">
                          <a:solidFill>
                            <a:schemeClr val="tx1"/>
                          </a:solidFill>
                        </a:rPr>
                        <a:t>が必要（コピー以外はその慣行があるとき）</a:t>
                      </a:r>
                      <a:endParaRPr lang="en-US" altLang="ja-JP" sz="12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タイトル 1"/>
          <p:cNvSpPr>
            <a:spLocks noGrp="1"/>
          </p:cNvSpPr>
          <p:nvPr>
            <p:ph type="title"/>
          </p:nvPr>
        </p:nvSpPr>
        <p:spPr>
          <a:xfrm>
            <a:off x="482600" y="2471738"/>
            <a:ext cx="8753475" cy="914400"/>
          </a:xfrm>
        </p:spPr>
        <p:txBody>
          <a:bodyPr/>
          <a:lstStyle/>
          <a:p>
            <a:pPr eaLnBrk="1" hangingPunct="1"/>
            <a:r>
              <a:rPr lang="ja-JP" altLang="en-US" sz="2800" smtClean="0"/>
              <a:t>７．その他留意すべき事項</a:t>
            </a:r>
          </a:p>
        </p:txBody>
      </p:sp>
      <p:sp>
        <p:nvSpPr>
          <p:cNvPr id="3" name="スライド番号プレースホルダー 2"/>
          <p:cNvSpPr>
            <a:spLocks noGrp="1"/>
          </p:cNvSpPr>
          <p:nvPr>
            <p:ph type="sldNum" sz="quarter" idx="10"/>
          </p:nvPr>
        </p:nvSpPr>
        <p:spPr/>
        <p:txBody>
          <a:bodyPr/>
          <a:lstStyle/>
          <a:p>
            <a:pPr>
              <a:defRPr/>
            </a:pPr>
            <a:fld id="{B40448F1-A966-44DE-9BA0-6F5101E2B485}" type="slidenum">
              <a:rPr lang="ja-JP" altLang="en-US" smtClean="0"/>
              <a:pPr>
                <a:defRPr/>
              </a:pPr>
              <a:t>57</a:t>
            </a:fld>
            <a:endParaRPr lang="ja-JP"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5CF1026A-EDC3-4675-B435-BAD716AE8982}" type="slidenum">
              <a:rPr lang="ja-JP" altLang="en-US" smtClean="0">
                <a:solidFill>
                  <a:schemeClr val="tx1"/>
                </a:solidFill>
              </a:rPr>
              <a:pPr>
                <a:defRPr/>
              </a:pPr>
              <a:t>58</a:t>
            </a:fld>
            <a:endParaRPr lang="ja-JP" altLang="en-US" dirty="0">
              <a:solidFill>
                <a:schemeClr val="tx1"/>
              </a:solidFill>
            </a:endParaRPr>
          </a:p>
        </p:txBody>
      </p:sp>
      <p:sp>
        <p:nvSpPr>
          <p:cNvPr id="75778" name="タイトル 1"/>
          <p:cNvSpPr>
            <a:spLocks noGrp="1"/>
          </p:cNvSpPr>
          <p:nvPr>
            <p:ph type="title"/>
          </p:nvPr>
        </p:nvSpPr>
        <p:spPr>
          <a:xfrm>
            <a:off x="404813" y="165100"/>
            <a:ext cx="8229600" cy="792163"/>
          </a:xfrm>
        </p:spPr>
        <p:txBody>
          <a:bodyPr/>
          <a:lstStyle/>
          <a:p>
            <a:pPr eaLnBrk="1" hangingPunct="1"/>
            <a:r>
              <a:rPr lang="ja-JP" altLang="en-US" sz="2400" smtClean="0"/>
              <a:t>（１）その他留意すべき事項</a:t>
            </a:r>
          </a:p>
        </p:txBody>
      </p:sp>
      <p:sp>
        <p:nvSpPr>
          <p:cNvPr id="75779" name="コンテンツ プレースホルダー 1"/>
          <p:cNvSpPr>
            <a:spLocks noGrp="1"/>
          </p:cNvSpPr>
          <p:nvPr>
            <p:ph sz="quarter" idx="1"/>
          </p:nvPr>
        </p:nvSpPr>
        <p:spPr>
          <a:xfrm>
            <a:off x="436563" y="973138"/>
            <a:ext cx="8580437" cy="5661025"/>
          </a:xfrm>
        </p:spPr>
        <p:txBody>
          <a:bodyPr/>
          <a:lstStyle/>
          <a:p>
            <a:pPr>
              <a:lnSpc>
                <a:spcPts val="1400"/>
              </a:lnSpc>
              <a:spcBef>
                <a:spcPts val="300"/>
              </a:spcBef>
            </a:pPr>
            <a:r>
              <a:rPr lang="ja-JP" altLang="en-US" sz="1400" smtClean="0"/>
              <a:t>ライセンスの検討以外に、今後二次利用の促進に当たって検討を行う必要がある事項として、今までの議論で以下があげられている。</a:t>
            </a:r>
            <a:endParaRPr lang="en-US" altLang="ja-JP" sz="1400" smtClean="0"/>
          </a:p>
          <a:p>
            <a:pPr>
              <a:lnSpc>
                <a:spcPts val="1400"/>
              </a:lnSpc>
              <a:spcBef>
                <a:spcPts val="300"/>
              </a:spcBef>
            </a:pPr>
            <a:endParaRPr lang="en-US" altLang="ja-JP" sz="1400" smtClean="0"/>
          </a:p>
          <a:p>
            <a:pPr marL="617538" lvl="1" indent="-342900">
              <a:lnSpc>
                <a:spcPts val="1400"/>
              </a:lnSpc>
              <a:spcBef>
                <a:spcPts val="300"/>
              </a:spcBef>
              <a:buFontTx/>
              <a:buAutoNum type="circleNumDbPlain"/>
            </a:pPr>
            <a:r>
              <a:rPr lang="ja-JP" altLang="en-US" sz="1400" smtClean="0"/>
              <a:t> マニュアルの作成等</a:t>
            </a:r>
          </a:p>
          <a:p>
            <a:pPr marL="892175" lvl="2" indent="-342900">
              <a:lnSpc>
                <a:spcPts val="1400"/>
              </a:lnSpc>
              <a:spcBef>
                <a:spcPts val="300"/>
              </a:spcBef>
            </a:pPr>
            <a:r>
              <a:rPr lang="ja-JP" altLang="en-US" sz="1400" smtClean="0"/>
              <a:t>実際にデータを公開する際に利用条件を選択するための手順等を記載したマニュアルを作成し、各府省で共有する。</a:t>
            </a:r>
          </a:p>
          <a:p>
            <a:pPr marL="892175" lvl="2" indent="-342900">
              <a:lnSpc>
                <a:spcPts val="1400"/>
              </a:lnSpc>
              <a:spcBef>
                <a:spcPts val="300"/>
              </a:spcBef>
            </a:pPr>
            <a:r>
              <a:rPr lang="ja-JP" altLang="en-US" sz="1400" smtClean="0"/>
              <a:t>一連の業務の中で、データの公開を前提として業務が進むように外部委託方法等も含めて業務フローを見直す。</a:t>
            </a:r>
          </a:p>
          <a:p>
            <a:pPr marL="892175" lvl="2" indent="-342900">
              <a:lnSpc>
                <a:spcPts val="1400"/>
              </a:lnSpc>
              <a:spcBef>
                <a:spcPts val="300"/>
              </a:spcBef>
            </a:pPr>
            <a:r>
              <a:rPr lang="ja-JP" altLang="en-US" sz="1400" smtClean="0"/>
              <a:t>各府省の担当者が個別に公開手続きを行うのでは無く、諸外国で用意されているようなデータ公開の支援ツールを用意する。（例：</a:t>
            </a:r>
            <a:r>
              <a:rPr lang="en-US" altLang="ja-JP" sz="1400" smtClean="0"/>
              <a:t>AusGOAL</a:t>
            </a:r>
            <a:r>
              <a:rPr lang="ja-JP" altLang="en-US" sz="1400" smtClean="0"/>
              <a:t>等）</a:t>
            </a:r>
          </a:p>
          <a:p>
            <a:pPr marL="617538" lvl="1" indent="-342900">
              <a:lnSpc>
                <a:spcPts val="1400"/>
              </a:lnSpc>
              <a:spcBef>
                <a:spcPts val="300"/>
              </a:spcBef>
              <a:buFontTx/>
              <a:buAutoNum type="circleNumDbPlain"/>
            </a:pPr>
            <a:endParaRPr lang="ja-JP" altLang="en-US" sz="1400" smtClean="0"/>
          </a:p>
          <a:p>
            <a:pPr marL="617538" lvl="1" indent="-342900">
              <a:lnSpc>
                <a:spcPts val="1400"/>
              </a:lnSpc>
              <a:spcBef>
                <a:spcPts val="300"/>
              </a:spcBef>
              <a:buFontTx/>
              <a:buAutoNum type="circleNumDbPlain"/>
            </a:pPr>
            <a:r>
              <a:rPr lang="ja-JP" altLang="en-US" sz="1400" smtClean="0"/>
              <a:t>職員向けの研修</a:t>
            </a:r>
          </a:p>
          <a:p>
            <a:pPr marL="892175" lvl="2" indent="-342900">
              <a:lnSpc>
                <a:spcPts val="1400"/>
              </a:lnSpc>
              <a:spcBef>
                <a:spcPts val="300"/>
              </a:spcBef>
            </a:pPr>
            <a:r>
              <a:rPr lang="ja-JP" altLang="en-US" sz="1400" smtClean="0"/>
              <a:t>利用条件の選択について、統一的に行うための研修を実施する。</a:t>
            </a:r>
          </a:p>
          <a:p>
            <a:pPr marL="617538" lvl="1" indent="-342900">
              <a:lnSpc>
                <a:spcPts val="1400"/>
              </a:lnSpc>
              <a:spcBef>
                <a:spcPts val="300"/>
              </a:spcBef>
              <a:buFontTx/>
              <a:buAutoNum type="circleNumDbPlain"/>
            </a:pPr>
            <a:endParaRPr lang="ja-JP" altLang="en-US" sz="1400" smtClean="0"/>
          </a:p>
          <a:p>
            <a:pPr marL="617538" lvl="1" indent="-342900">
              <a:lnSpc>
                <a:spcPts val="1400"/>
              </a:lnSpc>
              <a:spcBef>
                <a:spcPts val="300"/>
              </a:spcBef>
              <a:buFontTx/>
              <a:buAutoNum type="circleNumDbPlain"/>
            </a:pPr>
            <a:r>
              <a:rPr lang="ja-JP" altLang="en-US" sz="1400" smtClean="0"/>
              <a:t>利用者向けのヘルプデスク・府省の担当者向けのヘルプデスク</a:t>
            </a:r>
          </a:p>
          <a:p>
            <a:pPr marL="892175" lvl="2" indent="-342900">
              <a:lnSpc>
                <a:spcPts val="1400"/>
              </a:lnSpc>
              <a:spcBef>
                <a:spcPts val="300"/>
              </a:spcBef>
            </a:pPr>
            <a:r>
              <a:rPr lang="ja-JP" altLang="en-US" sz="1400" smtClean="0"/>
              <a:t>現場職員に疑問が生じた場合に問い合わせができる職員向けヘルプデスクを設置する。</a:t>
            </a:r>
          </a:p>
          <a:p>
            <a:pPr marL="892175" lvl="2" indent="-342900">
              <a:lnSpc>
                <a:spcPts val="1400"/>
              </a:lnSpc>
              <a:spcBef>
                <a:spcPts val="300"/>
              </a:spcBef>
            </a:pPr>
            <a:r>
              <a:rPr lang="ja-JP" altLang="en-US" sz="1400" smtClean="0"/>
              <a:t>利用者が疑問を感じたときに問い合わせができる利用者向けヘルプデスクを設置する。</a:t>
            </a:r>
          </a:p>
          <a:p>
            <a:pPr marL="892175" lvl="2" indent="-342900">
              <a:lnSpc>
                <a:spcPts val="1400"/>
              </a:lnSpc>
              <a:spcBef>
                <a:spcPts val="300"/>
              </a:spcBef>
            </a:pPr>
            <a:r>
              <a:rPr lang="ja-JP" altLang="en-US" sz="1400" smtClean="0"/>
              <a:t>多く寄せられた問い合わせ内容については、④に示す</a:t>
            </a:r>
            <a:r>
              <a:rPr lang="en-US" altLang="ja-JP" sz="1400" smtClean="0"/>
              <a:t>FAQ</a:t>
            </a:r>
            <a:r>
              <a:rPr lang="ja-JP" altLang="en-US" sz="1400" smtClean="0"/>
              <a:t>に掲載する。</a:t>
            </a:r>
            <a:endParaRPr lang="en-US" altLang="ja-JP" sz="1400" smtClean="0"/>
          </a:p>
          <a:p>
            <a:pPr marL="617538" lvl="1" indent="-342900">
              <a:lnSpc>
                <a:spcPts val="1400"/>
              </a:lnSpc>
              <a:spcBef>
                <a:spcPts val="300"/>
              </a:spcBef>
              <a:buFontTx/>
              <a:buAutoNum type="circleNumDbPlain"/>
            </a:pPr>
            <a:endParaRPr lang="en-US" altLang="ja-JP" sz="1400" smtClean="0"/>
          </a:p>
          <a:p>
            <a:pPr marL="617538" lvl="1" indent="-342900">
              <a:lnSpc>
                <a:spcPts val="1400"/>
              </a:lnSpc>
              <a:spcBef>
                <a:spcPts val="300"/>
              </a:spcBef>
              <a:buFontTx/>
              <a:buAutoNum type="circleNumDbPlain"/>
            </a:pPr>
            <a:r>
              <a:rPr lang="ja-JP" altLang="en-US" sz="1400" smtClean="0"/>
              <a:t>利用者向け</a:t>
            </a:r>
            <a:r>
              <a:rPr lang="en-US" altLang="ja-JP" sz="1400" smtClean="0"/>
              <a:t>FAQ</a:t>
            </a:r>
            <a:r>
              <a:rPr lang="ja-JP" altLang="en-US" sz="1400" smtClean="0"/>
              <a:t>・職員向け</a:t>
            </a:r>
            <a:r>
              <a:rPr lang="en-US" altLang="ja-JP" sz="1400" smtClean="0"/>
              <a:t>FAQ</a:t>
            </a:r>
            <a:r>
              <a:rPr lang="ja-JP" altLang="en-US" sz="1400" smtClean="0"/>
              <a:t>の作成</a:t>
            </a:r>
          </a:p>
          <a:p>
            <a:pPr marL="892175" lvl="2" indent="-342900">
              <a:lnSpc>
                <a:spcPts val="1400"/>
              </a:lnSpc>
              <a:spcBef>
                <a:spcPts val="300"/>
              </a:spcBef>
            </a:pPr>
            <a:r>
              <a:rPr lang="ja-JP" altLang="en-US" sz="1400" smtClean="0"/>
              <a:t>よくある問い合わせ等については職員向けのポータルサイト等に</a:t>
            </a:r>
            <a:r>
              <a:rPr lang="en-US" altLang="ja-JP" sz="1400" smtClean="0"/>
              <a:t>FAQ</a:t>
            </a:r>
            <a:r>
              <a:rPr lang="ja-JP" altLang="en-US" sz="1400" smtClean="0"/>
              <a:t>を作成・掲載する。</a:t>
            </a:r>
          </a:p>
          <a:p>
            <a:pPr marL="892175" lvl="2" indent="-342900">
              <a:lnSpc>
                <a:spcPts val="1400"/>
              </a:lnSpc>
              <a:spcBef>
                <a:spcPts val="300"/>
              </a:spcBef>
            </a:pPr>
            <a:r>
              <a:rPr lang="ja-JP" altLang="en-US" sz="1400" smtClean="0"/>
              <a:t>利用者向けの問い合わせについても</a:t>
            </a:r>
            <a:r>
              <a:rPr lang="en-US" altLang="ja-JP" sz="1400" smtClean="0"/>
              <a:t>FAQ</a:t>
            </a:r>
            <a:r>
              <a:rPr lang="ja-JP" altLang="en-US" sz="1400" smtClean="0"/>
              <a:t>を作成する。</a:t>
            </a:r>
          </a:p>
          <a:p>
            <a:pPr marL="617538" lvl="1" indent="-342900">
              <a:lnSpc>
                <a:spcPts val="1400"/>
              </a:lnSpc>
              <a:spcBef>
                <a:spcPts val="300"/>
              </a:spcBef>
              <a:buFontTx/>
              <a:buAutoNum type="circleNumDbPlain"/>
            </a:pPr>
            <a:endParaRPr lang="ja-JP" altLang="en-US" sz="1400" smtClean="0"/>
          </a:p>
          <a:p>
            <a:pPr marL="617538" lvl="1" indent="-342900">
              <a:lnSpc>
                <a:spcPts val="1400"/>
              </a:lnSpc>
              <a:spcBef>
                <a:spcPts val="300"/>
              </a:spcBef>
              <a:buFontTx/>
              <a:buAutoNum type="circleNumDbPlain"/>
            </a:pPr>
            <a:r>
              <a:rPr lang="ja-JP" altLang="en-US" sz="1400" smtClean="0"/>
              <a:t>リスク対策とノウハウの蓄積</a:t>
            </a:r>
          </a:p>
          <a:p>
            <a:pPr marL="892175" lvl="2" indent="-342900">
              <a:lnSpc>
                <a:spcPts val="1400"/>
              </a:lnSpc>
              <a:spcBef>
                <a:spcPts val="300"/>
              </a:spcBef>
            </a:pPr>
            <a:r>
              <a:rPr lang="ja-JP" altLang="en-US" sz="1400" smtClean="0"/>
              <a:t>公開したデータに関するクレーム等が生じた場合に、担当者個人の責任問題とならないような対策。</a:t>
            </a:r>
          </a:p>
          <a:p>
            <a:pPr marL="892175" lvl="2" indent="-342900">
              <a:lnSpc>
                <a:spcPts val="1400"/>
              </a:lnSpc>
              <a:spcBef>
                <a:spcPts val="300"/>
              </a:spcBef>
            </a:pPr>
            <a:r>
              <a:rPr lang="ja-JP" altLang="en-US" sz="1400" smtClean="0"/>
              <a:t>類似のクレームが複数発生した場合には、対応のノウハウを蓄積して、各府省で共有する仕組み。</a:t>
            </a:r>
          </a:p>
          <a:p>
            <a:pPr marL="617538" lvl="1" indent="-342900">
              <a:lnSpc>
                <a:spcPts val="1400"/>
              </a:lnSpc>
              <a:spcBef>
                <a:spcPts val="300"/>
              </a:spcBef>
              <a:buFontTx/>
              <a:buAutoNum type="circleNumDbPlain"/>
            </a:pPr>
            <a:endParaRPr lang="ja-JP" altLang="en-US" sz="1400" smtClean="0"/>
          </a:p>
          <a:p>
            <a:pPr marL="617538" lvl="1" indent="-342900">
              <a:lnSpc>
                <a:spcPts val="1400"/>
              </a:lnSpc>
              <a:spcBef>
                <a:spcPts val="300"/>
              </a:spcBef>
              <a:buFontTx/>
              <a:buAutoNum type="circleNumDbPlain"/>
            </a:pPr>
            <a:endParaRPr lang="ja-JP" altLang="en-US" sz="1400" smtClean="0"/>
          </a:p>
          <a:p>
            <a:pPr marL="617538" lvl="1" indent="-342900">
              <a:lnSpc>
                <a:spcPts val="1400"/>
              </a:lnSpc>
              <a:spcBef>
                <a:spcPts val="300"/>
              </a:spcBef>
              <a:buFontTx/>
              <a:buAutoNum type="circleNumDbPlain"/>
            </a:pPr>
            <a:endParaRPr lang="ja-JP" altLang="en-US" sz="1400" smtClean="0"/>
          </a:p>
        </p:txBody>
      </p:sp>
      <p:sp>
        <p:nvSpPr>
          <p:cNvPr id="2" name="四角形吹き出し 1"/>
          <p:cNvSpPr/>
          <p:nvPr/>
        </p:nvSpPr>
        <p:spPr>
          <a:xfrm>
            <a:off x="3200400" y="1244600"/>
            <a:ext cx="5549900" cy="319088"/>
          </a:xfrm>
          <a:prstGeom prst="wedgeRectCallout">
            <a:avLst>
              <a:gd name="adj1" fmla="val -59722"/>
              <a:gd name="adj2" fmla="val -308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400"/>
              </a:lnSpc>
              <a:spcBef>
                <a:spcPts val="300"/>
              </a:spcBef>
              <a:defRPr/>
            </a:pPr>
            <a:r>
              <a:rPr lang="ja-JP" altLang="en-US" sz="1400" i="1" dirty="0"/>
              <a:t>その他、検討が必要な事項があれば、ご提案いただきたい。</a:t>
            </a:r>
            <a:endParaRPr lang="en-US" altLang="ja-JP" sz="14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タイトル 1"/>
          <p:cNvSpPr>
            <a:spLocks noGrp="1"/>
          </p:cNvSpPr>
          <p:nvPr>
            <p:ph type="title"/>
          </p:nvPr>
        </p:nvSpPr>
        <p:spPr>
          <a:xfrm>
            <a:off x="457200" y="12700"/>
            <a:ext cx="8229600" cy="963613"/>
          </a:xfrm>
        </p:spPr>
        <p:txBody>
          <a:bodyPr/>
          <a:lstStyle/>
          <a:p>
            <a:r>
              <a:rPr lang="ja-JP" altLang="en-US" sz="2400" smtClean="0"/>
              <a:t>参考１：著作権の権利内容</a:t>
            </a:r>
          </a:p>
        </p:txBody>
      </p:sp>
      <p:sp>
        <p:nvSpPr>
          <p:cNvPr id="4" name="スライド番号プレースホルダー 3"/>
          <p:cNvSpPr>
            <a:spLocks noGrp="1"/>
          </p:cNvSpPr>
          <p:nvPr>
            <p:ph type="sldNum" sz="quarter" idx="10"/>
          </p:nvPr>
        </p:nvSpPr>
        <p:spPr/>
        <p:txBody>
          <a:bodyPr/>
          <a:lstStyle/>
          <a:p>
            <a:pPr>
              <a:defRPr/>
            </a:pPr>
            <a:fld id="{32D29652-B11B-47D1-98C4-A91E36EFE6F3}" type="slidenum">
              <a:rPr lang="ja-JP" altLang="en-US" smtClean="0"/>
              <a:pPr>
                <a:defRPr/>
              </a:pPr>
              <a:t>5</a:t>
            </a:fld>
            <a:endParaRPr lang="ja-JP" altLang="en-US" dirty="0"/>
          </a:p>
        </p:txBody>
      </p:sp>
      <p:graphicFrame>
        <p:nvGraphicFramePr>
          <p:cNvPr id="5" name="表 4"/>
          <p:cNvGraphicFramePr>
            <a:graphicFrameLocks noGrp="1"/>
          </p:cNvGraphicFramePr>
          <p:nvPr/>
        </p:nvGraphicFramePr>
        <p:xfrm>
          <a:off x="838200" y="1485900"/>
          <a:ext cx="7407275" cy="720725"/>
        </p:xfrm>
        <a:graphic>
          <a:graphicData uri="http://schemas.openxmlformats.org/drawingml/2006/table">
            <a:tbl>
              <a:tblPr firstRow="1" firstCol="1" bandRow="1">
                <a:tableStyleId>{5C22544A-7EE6-4342-B048-85BDC9FD1C3A}</a:tableStyleId>
              </a:tblPr>
              <a:tblGrid>
                <a:gridCol w="1689581"/>
                <a:gridCol w="5717059"/>
              </a:tblGrid>
              <a:tr h="0">
                <a:tc>
                  <a:txBody>
                    <a:bodyPr/>
                    <a:lstStyle/>
                    <a:p>
                      <a:pPr algn="l">
                        <a:spcAft>
                          <a:spcPts val="0"/>
                        </a:spcAft>
                      </a:pPr>
                      <a:r>
                        <a:rPr lang="ja-JP" sz="1200" b="0" kern="0" dirty="0" smtClean="0">
                          <a:solidFill>
                            <a:schemeClr val="tx1"/>
                          </a:solidFill>
                          <a:effectLst/>
                          <a:latin typeface="+mn-ea"/>
                          <a:ea typeface="+mn-ea"/>
                        </a:rPr>
                        <a:t>公表権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18</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dirty="0">
                          <a:solidFill>
                            <a:schemeClr val="tx1"/>
                          </a:solidFill>
                          <a:effectLst/>
                          <a:latin typeface="+mn-ea"/>
                          <a:ea typeface="+mn-ea"/>
                        </a:rPr>
                        <a:t>未公表の著作物を公表するかどうか等を決定する権利</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a:solidFill>
                            <a:schemeClr val="tx1"/>
                          </a:solidFill>
                          <a:effectLst/>
                          <a:latin typeface="+mn-ea"/>
                          <a:ea typeface="+mn-ea"/>
                        </a:rPr>
                        <a:t>氏名</a:t>
                      </a:r>
                      <a:r>
                        <a:rPr lang="ja-JP" sz="1200" b="0" kern="0" dirty="0" smtClean="0">
                          <a:solidFill>
                            <a:schemeClr val="tx1"/>
                          </a:solidFill>
                          <a:effectLst/>
                          <a:latin typeface="+mn-ea"/>
                          <a:ea typeface="+mn-ea"/>
                        </a:rPr>
                        <a:t>表示権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19</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dirty="0">
                          <a:solidFill>
                            <a:schemeClr val="tx1"/>
                          </a:solidFill>
                          <a:effectLst/>
                          <a:latin typeface="+mn-ea"/>
                          <a:ea typeface="+mn-ea"/>
                        </a:rPr>
                        <a:t>著作物に著作者名を付すか</a:t>
                      </a:r>
                      <a:r>
                        <a:rPr lang="ja-JP" sz="1200" b="0" kern="0" dirty="0" smtClean="0">
                          <a:solidFill>
                            <a:schemeClr val="tx1"/>
                          </a:solidFill>
                          <a:effectLst/>
                          <a:latin typeface="+mn-ea"/>
                          <a:ea typeface="+mn-ea"/>
                        </a:rPr>
                        <a:t>どうか，付す</a:t>
                      </a:r>
                      <a:r>
                        <a:rPr lang="ja-JP" sz="1200" b="0" kern="0" dirty="0">
                          <a:solidFill>
                            <a:schemeClr val="tx1"/>
                          </a:solidFill>
                          <a:effectLst/>
                          <a:latin typeface="+mn-ea"/>
                          <a:ea typeface="+mn-ea"/>
                        </a:rPr>
                        <a:t>場合に名義をどうするかを決定する権利</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a:solidFill>
                            <a:schemeClr val="tx1"/>
                          </a:solidFill>
                          <a:effectLst/>
                          <a:latin typeface="+mn-ea"/>
                          <a:ea typeface="+mn-ea"/>
                        </a:rPr>
                        <a:t>同一性</a:t>
                      </a:r>
                      <a:r>
                        <a:rPr lang="ja-JP" sz="1200" b="0" kern="0" dirty="0" smtClean="0">
                          <a:solidFill>
                            <a:schemeClr val="tx1"/>
                          </a:solidFill>
                          <a:effectLst/>
                          <a:latin typeface="+mn-ea"/>
                          <a:ea typeface="+mn-ea"/>
                        </a:rPr>
                        <a:t>保持権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20</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b="0" dirty="0" smtClean="0">
                          <a:solidFill>
                            <a:schemeClr val="tx1"/>
                          </a:solidFill>
                          <a:latin typeface="+mn-ea"/>
                          <a:ea typeface="+mn-ea"/>
                        </a:rPr>
                        <a:t>著作物の内容や題号を著作者の意に反して改変されない権利</a:t>
                      </a:r>
                      <a:endParaRPr lang="ja-JP" sz="1200" b="0" kern="100" dirty="0">
                        <a:solidFill>
                          <a:schemeClr val="tx1"/>
                        </a:solidFill>
                        <a:effectLst/>
                        <a:latin typeface="+mn-ea"/>
                        <a:ea typeface="+mn-ea"/>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表 5"/>
          <p:cNvGraphicFramePr>
            <a:graphicFrameLocks noGrp="1"/>
          </p:cNvGraphicFramePr>
          <p:nvPr/>
        </p:nvGraphicFramePr>
        <p:xfrm>
          <a:off x="811213" y="2792413"/>
          <a:ext cx="7469187" cy="3006725"/>
        </p:xfrm>
        <a:graphic>
          <a:graphicData uri="http://schemas.openxmlformats.org/drawingml/2006/table">
            <a:tbl>
              <a:tblPr firstRow="1" firstCol="1" bandRow="1">
                <a:tableStyleId>{5C22544A-7EE6-4342-B048-85BDC9FD1C3A}</a:tableStyleId>
              </a:tblPr>
              <a:tblGrid>
                <a:gridCol w="1705511"/>
                <a:gridCol w="5763802"/>
              </a:tblGrid>
              <a:tr h="0">
                <a:tc>
                  <a:txBody>
                    <a:bodyPr/>
                    <a:lstStyle/>
                    <a:p>
                      <a:pPr algn="l">
                        <a:spcAft>
                          <a:spcPts val="0"/>
                        </a:spcAft>
                      </a:pPr>
                      <a:r>
                        <a:rPr lang="ja-JP" sz="1200" b="0" kern="0" dirty="0" smtClean="0">
                          <a:solidFill>
                            <a:schemeClr val="tx1"/>
                          </a:solidFill>
                          <a:effectLst/>
                          <a:latin typeface="+mn-ea"/>
                          <a:ea typeface="+mn-ea"/>
                        </a:rPr>
                        <a:t>複製権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21</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dirty="0">
                          <a:solidFill>
                            <a:schemeClr val="tx1"/>
                          </a:solidFill>
                          <a:effectLst/>
                          <a:latin typeface="+mn-ea"/>
                          <a:ea typeface="+mn-ea"/>
                        </a:rPr>
                        <a:t>著作物を印刷，写真，複写，録音，録画その他の方法により有形的に再製する権利</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a:solidFill>
                            <a:schemeClr val="tx1"/>
                          </a:solidFill>
                          <a:effectLst/>
                          <a:latin typeface="+mn-ea"/>
                          <a:ea typeface="+mn-ea"/>
                        </a:rPr>
                        <a:t>上演権・</a:t>
                      </a:r>
                      <a:r>
                        <a:rPr lang="ja-JP" sz="1200" b="0" kern="0" dirty="0" smtClean="0">
                          <a:solidFill>
                            <a:schemeClr val="tx1"/>
                          </a:solidFill>
                          <a:effectLst/>
                          <a:latin typeface="+mn-ea"/>
                          <a:ea typeface="+mn-ea"/>
                        </a:rPr>
                        <a:t>演奏権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22</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著作物を公に上演し，演奏する権利</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smtClean="0">
                          <a:solidFill>
                            <a:schemeClr val="tx1"/>
                          </a:solidFill>
                          <a:effectLst/>
                          <a:latin typeface="+mn-ea"/>
                          <a:ea typeface="+mn-ea"/>
                        </a:rPr>
                        <a:t>上映権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22</a:t>
                      </a:r>
                      <a:r>
                        <a:rPr lang="ja-JP" sz="1200" b="0" kern="0" dirty="0">
                          <a:solidFill>
                            <a:schemeClr val="tx1"/>
                          </a:solidFill>
                          <a:effectLst/>
                          <a:latin typeface="+mn-ea"/>
                          <a:ea typeface="+mn-ea"/>
                        </a:rPr>
                        <a:t>条の</a:t>
                      </a:r>
                      <a:r>
                        <a:rPr lang="en-US" sz="1200" b="0" kern="0" dirty="0" smtClean="0">
                          <a:solidFill>
                            <a:schemeClr val="tx1"/>
                          </a:solidFill>
                          <a:effectLst/>
                          <a:latin typeface="+mn-ea"/>
                          <a:ea typeface="+mn-ea"/>
                        </a:rPr>
                        <a:t>2</a:t>
                      </a:r>
                      <a:r>
                        <a:rPr lang="ja-JP" altLang="en-US" sz="1200" b="0" kern="0" dirty="0" smtClean="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著作物を公に上映する権利</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a:solidFill>
                            <a:schemeClr val="tx1"/>
                          </a:solidFill>
                          <a:effectLst/>
                          <a:latin typeface="+mn-ea"/>
                          <a:ea typeface="+mn-ea"/>
                        </a:rPr>
                        <a:t>公衆送信権</a:t>
                      </a:r>
                      <a:r>
                        <a:rPr lang="ja-JP" sz="1200" b="0" kern="0" dirty="0" smtClean="0">
                          <a:solidFill>
                            <a:schemeClr val="tx1"/>
                          </a:solidFill>
                          <a:effectLst/>
                          <a:latin typeface="+mn-ea"/>
                          <a:ea typeface="+mn-ea"/>
                        </a:rPr>
                        <a:t>等</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23</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著作物を公衆送信し，あるいは，公衆送信された著作物を公に伝達する権利</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smtClean="0">
                          <a:solidFill>
                            <a:schemeClr val="tx1"/>
                          </a:solidFill>
                          <a:effectLst/>
                          <a:latin typeface="+mn-ea"/>
                          <a:ea typeface="+mn-ea"/>
                        </a:rPr>
                        <a:t>口述権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24</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著作物を口頭で公に伝える権利</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smtClean="0">
                          <a:solidFill>
                            <a:schemeClr val="tx1"/>
                          </a:solidFill>
                          <a:effectLst/>
                          <a:latin typeface="+mn-ea"/>
                          <a:ea typeface="+mn-ea"/>
                        </a:rPr>
                        <a:t>展示権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25</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美術の著作物又は未発行の写真の著作物を原作品により公に展示する権利</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smtClean="0">
                          <a:solidFill>
                            <a:schemeClr val="tx1"/>
                          </a:solidFill>
                          <a:effectLst/>
                          <a:latin typeface="+mn-ea"/>
                          <a:ea typeface="+mn-ea"/>
                        </a:rPr>
                        <a:t>頒布権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26</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映画の著作物をその複製物の譲渡又は貸与により公衆に提供する権利</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smtClean="0">
                          <a:solidFill>
                            <a:schemeClr val="tx1"/>
                          </a:solidFill>
                          <a:effectLst/>
                          <a:latin typeface="+mn-ea"/>
                          <a:ea typeface="+mn-ea"/>
                        </a:rPr>
                        <a:t>譲渡権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26</a:t>
                      </a:r>
                      <a:r>
                        <a:rPr lang="ja-JP" sz="1200" b="0" kern="0" dirty="0">
                          <a:solidFill>
                            <a:schemeClr val="tx1"/>
                          </a:solidFill>
                          <a:effectLst/>
                          <a:latin typeface="+mn-ea"/>
                          <a:ea typeface="+mn-ea"/>
                        </a:rPr>
                        <a:t>条の</a:t>
                      </a:r>
                      <a:r>
                        <a:rPr lang="en-US" sz="1200" b="0" kern="0" dirty="0" smtClean="0">
                          <a:solidFill>
                            <a:schemeClr val="tx1"/>
                          </a:solidFill>
                          <a:effectLst/>
                          <a:latin typeface="+mn-ea"/>
                          <a:ea typeface="+mn-ea"/>
                        </a:rPr>
                        <a:t>2</a:t>
                      </a:r>
                      <a:r>
                        <a:rPr lang="ja-JP" altLang="en-US" sz="1200" b="0" kern="0" dirty="0" smtClean="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映画の著作物を除く著作物をその原作品又は複製物の譲渡により公衆に提供する権利</a:t>
                      </a:r>
                      <a:r>
                        <a:rPr lang="en-US" sz="1200" b="0" kern="0">
                          <a:solidFill>
                            <a:schemeClr val="tx1"/>
                          </a:solidFill>
                          <a:effectLst/>
                          <a:latin typeface="+mn-ea"/>
                          <a:ea typeface="+mn-ea"/>
                        </a:rPr>
                        <a:t>(</a:t>
                      </a:r>
                      <a:r>
                        <a:rPr lang="ja-JP" sz="1200" b="0" kern="0">
                          <a:solidFill>
                            <a:schemeClr val="tx1"/>
                          </a:solidFill>
                          <a:effectLst/>
                          <a:latin typeface="+mn-ea"/>
                          <a:ea typeface="+mn-ea"/>
                        </a:rPr>
                        <a:t>一旦適法に譲渡された著作物のその後の譲渡には，譲渡権が及ばない</a:t>
                      </a:r>
                      <a:r>
                        <a:rPr lang="en-US" sz="1200" b="0" kern="0">
                          <a:solidFill>
                            <a:schemeClr val="tx1"/>
                          </a:solidFill>
                          <a:effectLst/>
                          <a:latin typeface="+mn-ea"/>
                          <a:ea typeface="+mn-ea"/>
                        </a:rPr>
                        <a:t>)</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smtClean="0">
                          <a:solidFill>
                            <a:schemeClr val="tx1"/>
                          </a:solidFill>
                          <a:effectLst/>
                          <a:latin typeface="+mn-ea"/>
                          <a:ea typeface="+mn-ea"/>
                        </a:rPr>
                        <a:t>貸与権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26</a:t>
                      </a:r>
                      <a:r>
                        <a:rPr lang="ja-JP" sz="1200" b="0" kern="0" dirty="0">
                          <a:solidFill>
                            <a:schemeClr val="tx1"/>
                          </a:solidFill>
                          <a:effectLst/>
                          <a:latin typeface="+mn-ea"/>
                          <a:ea typeface="+mn-ea"/>
                        </a:rPr>
                        <a:t>条の</a:t>
                      </a:r>
                      <a:r>
                        <a:rPr lang="en-US" sz="1200" b="0" kern="0" dirty="0" smtClean="0">
                          <a:solidFill>
                            <a:schemeClr val="tx1"/>
                          </a:solidFill>
                          <a:effectLst/>
                          <a:latin typeface="+mn-ea"/>
                          <a:ea typeface="+mn-ea"/>
                        </a:rPr>
                        <a:t>3</a:t>
                      </a:r>
                      <a:r>
                        <a:rPr lang="ja-JP" altLang="en-US" sz="1200" b="0" kern="0" dirty="0" smtClean="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映画の著作物を除く著作物をその複製物の貸与により公衆に提供する権利</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a:solidFill>
                            <a:schemeClr val="tx1"/>
                          </a:solidFill>
                          <a:effectLst/>
                          <a:latin typeface="+mn-ea"/>
                          <a:ea typeface="+mn-ea"/>
                        </a:rPr>
                        <a:t>翻訳権・翻案権</a:t>
                      </a:r>
                      <a:r>
                        <a:rPr lang="ja-JP" sz="1200" b="0" kern="0" dirty="0" smtClean="0">
                          <a:solidFill>
                            <a:schemeClr val="tx1"/>
                          </a:solidFill>
                          <a:effectLst/>
                          <a:latin typeface="+mn-ea"/>
                          <a:ea typeface="+mn-ea"/>
                        </a:rPr>
                        <a:t>等</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27</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a:solidFill>
                            <a:schemeClr val="tx1"/>
                          </a:solidFill>
                          <a:effectLst/>
                          <a:latin typeface="+mn-ea"/>
                          <a:ea typeface="+mn-ea"/>
                        </a:rPr>
                        <a:t>著作物を翻訳し，編曲し，変形し，脚色し，映画化し，その他翻案する権利</a:t>
                      </a:r>
                      <a:endParaRPr lang="ja-JP" sz="1050" b="0" kern="10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spcAft>
                          <a:spcPts val="0"/>
                        </a:spcAft>
                      </a:pPr>
                      <a:r>
                        <a:rPr lang="ja-JP" sz="1200" b="0" kern="0" dirty="0">
                          <a:solidFill>
                            <a:schemeClr val="tx1"/>
                          </a:solidFill>
                          <a:effectLst/>
                          <a:latin typeface="+mn-ea"/>
                          <a:ea typeface="+mn-ea"/>
                        </a:rPr>
                        <a:t>二次的著作物の利用に関する</a:t>
                      </a:r>
                      <a:r>
                        <a:rPr lang="ja-JP" sz="1200" b="0" kern="0" dirty="0" smtClean="0">
                          <a:solidFill>
                            <a:schemeClr val="tx1"/>
                          </a:solidFill>
                          <a:effectLst/>
                          <a:latin typeface="+mn-ea"/>
                          <a:ea typeface="+mn-ea"/>
                        </a:rPr>
                        <a:t>権利</a:t>
                      </a:r>
                      <a:r>
                        <a:rPr lang="ja-JP" altLang="en-US" sz="1200" b="0" kern="0" dirty="0">
                          <a:solidFill>
                            <a:schemeClr val="tx1"/>
                          </a:solidFill>
                          <a:effectLst/>
                          <a:latin typeface="+mn-ea"/>
                          <a:ea typeface="+mn-ea"/>
                        </a:rPr>
                        <a:t>（</a:t>
                      </a:r>
                      <a:r>
                        <a:rPr lang="en-US" sz="1200" b="0" kern="0" dirty="0" smtClean="0">
                          <a:solidFill>
                            <a:schemeClr val="tx1"/>
                          </a:solidFill>
                          <a:effectLst/>
                          <a:latin typeface="+mn-ea"/>
                          <a:ea typeface="+mn-ea"/>
                        </a:rPr>
                        <a:t>28</a:t>
                      </a:r>
                      <a:r>
                        <a:rPr lang="ja-JP" sz="1200" b="0" kern="0" dirty="0" smtClean="0">
                          <a:solidFill>
                            <a:schemeClr val="tx1"/>
                          </a:solidFill>
                          <a:effectLst/>
                          <a:latin typeface="+mn-ea"/>
                          <a:ea typeface="+mn-ea"/>
                        </a:rPr>
                        <a:t>条</a:t>
                      </a:r>
                      <a:r>
                        <a:rPr lang="ja-JP" altLang="en-US" sz="1200" b="0" kern="0" dirty="0">
                          <a:solidFill>
                            <a:schemeClr val="tx1"/>
                          </a:solidFill>
                          <a:effectLst/>
                          <a:latin typeface="+mn-ea"/>
                          <a:ea typeface="+mn-ea"/>
                        </a:rPr>
                        <a:t>）</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200" b="0" kern="0" dirty="0">
                          <a:solidFill>
                            <a:schemeClr val="tx1"/>
                          </a:solidFill>
                          <a:effectLst/>
                          <a:latin typeface="+mn-ea"/>
                          <a:ea typeface="+mn-ea"/>
                        </a:rPr>
                        <a:t>翻訳物，翻案物などの二次的著作物を利用する権利</a:t>
                      </a:r>
                      <a:endParaRPr lang="ja-JP" sz="1050" b="0" kern="100" dirty="0">
                        <a:solidFill>
                          <a:schemeClr val="tx1"/>
                        </a:solidFill>
                        <a:effectLst/>
                        <a:latin typeface="+mn-ea"/>
                        <a:ea typeface="+mn-ea"/>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9511" name="正方形/長方形 6"/>
          <p:cNvSpPr>
            <a:spLocks noChangeArrowheads="1"/>
          </p:cNvSpPr>
          <p:nvPr/>
        </p:nvSpPr>
        <p:spPr bwMode="auto">
          <a:xfrm>
            <a:off x="581025" y="1184275"/>
            <a:ext cx="5110163" cy="307975"/>
          </a:xfrm>
          <a:prstGeom prst="rect">
            <a:avLst/>
          </a:prstGeom>
          <a:noFill/>
          <a:ln w="9525">
            <a:noFill/>
            <a:miter lim="800000"/>
            <a:headEnd/>
            <a:tailEnd/>
          </a:ln>
        </p:spPr>
        <p:txBody>
          <a:bodyPr>
            <a:spAutoFit/>
          </a:bodyPr>
          <a:lstStyle/>
          <a:p>
            <a:r>
              <a:rPr lang="ja-JP" altLang="en-US" sz="1400" b="1"/>
              <a:t>○</a:t>
            </a:r>
            <a:r>
              <a:rPr lang="ja-JP" altLang="ja-JP" sz="1400" b="1"/>
              <a:t>著作者の人格権</a:t>
            </a:r>
            <a:r>
              <a:rPr lang="ja-JP" altLang="en-US" sz="1400" b="1"/>
              <a:t>（</a:t>
            </a:r>
            <a:r>
              <a:rPr lang="ja-JP" altLang="ja-JP" sz="1400" b="1"/>
              <a:t>著作者の人格的利益を保護する権利</a:t>
            </a:r>
            <a:r>
              <a:rPr lang="ja-JP" altLang="en-US" sz="1400" b="1"/>
              <a:t>）</a:t>
            </a:r>
            <a:r>
              <a:rPr lang="en-US" altLang="ja-JP" sz="1400" b="1"/>
              <a:t>  </a:t>
            </a:r>
            <a:endParaRPr lang="ja-JP" altLang="ja-JP" sz="1400" b="1"/>
          </a:p>
        </p:txBody>
      </p:sp>
      <p:sp>
        <p:nvSpPr>
          <p:cNvPr id="19512" name="正方形/長方形 7"/>
          <p:cNvSpPr>
            <a:spLocks noChangeArrowheads="1"/>
          </p:cNvSpPr>
          <p:nvPr/>
        </p:nvSpPr>
        <p:spPr bwMode="auto">
          <a:xfrm>
            <a:off x="568325" y="2473325"/>
            <a:ext cx="5021263" cy="307975"/>
          </a:xfrm>
          <a:prstGeom prst="rect">
            <a:avLst/>
          </a:prstGeom>
          <a:noFill/>
          <a:ln w="9525">
            <a:noFill/>
            <a:miter lim="800000"/>
            <a:headEnd/>
            <a:tailEnd/>
          </a:ln>
        </p:spPr>
        <p:txBody>
          <a:bodyPr>
            <a:spAutoFit/>
          </a:bodyPr>
          <a:lstStyle/>
          <a:p>
            <a:r>
              <a:rPr lang="ja-JP" altLang="en-US" sz="1400" b="1"/>
              <a:t>○</a:t>
            </a:r>
            <a:r>
              <a:rPr lang="ja-JP" altLang="ja-JP" sz="1400" b="1"/>
              <a:t>著作権</a:t>
            </a:r>
            <a:r>
              <a:rPr lang="ja-JP" altLang="en-US" sz="1400" b="1"/>
              <a:t>（</a:t>
            </a:r>
            <a:r>
              <a:rPr lang="ja-JP" altLang="ja-JP" sz="1400" b="1"/>
              <a:t>財産権</a:t>
            </a:r>
            <a:r>
              <a:rPr lang="ja-JP" altLang="en-US" sz="1400" b="1"/>
              <a:t>）（</a:t>
            </a:r>
            <a:r>
              <a:rPr lang="ja-JP" altLang="ja-JP" sz="1400" b="1"/>
              <a:t>著作物の利用を許諾したり禁止する権利</a:t>
            </a:r>
            <a:r>
              <a:rPr lang="ja-JP" altLang="en-US" sz="1400" b="1"/>
              <a:t>）</a:t>
            </a:r>
            <a:endParaRPr lang="ja-JP" altLang="ja-JP" sz="1400" b="1"/>
          </a:p>
        </p:txBody>
      </p:sp>
      <p:sp>
        <p:nvSpPr>
          <p:cNvPr id="19513" name="正方形/長方形 8"/>
          <p:cNvSpPr>
            <a:spLocks noChangeArrowheads="1"/>
          </p:cNvSpPr>
          <p:nvPr/>
        </p:nvSpPr>
        <p:spPr bwMode="auto">
          <a:xfrm>
            <a:off x="2684463" y="6129338"/>
            <a:ext cx="6015037" cy="261937"/>
          </a:xfrm>
          <a:prstGeom prst="rect">
            <a:avLst/>
          </a:prstGeom>
          <a:noFill/>
          <a:ln w="9525">
            <a:noFill/>
            <a:miter lim="800000"/>
            <a:headEnd/>
            <a:tailEnd/>
          </a:ln>
        </p:spPr>
        <p:txBody>
          <a:bodyPr>
            <a:spAutoFit/>
          </a:bodyPr>
          <a:lstStyle/>
          <a:p>
            <a:r>
              <a:rPr lang="ja-JP" altLang="ja-JP" sz="1100"/>
              <a:t>【出典】</a:t>
            </a:r>
            <a:r>
              <a:rPr lang="ja-JP" altLang="en-US" sz="1100"/>
              <a:t>　</a:t>
            </a:r>
            <a:r>
              <a:rPr lang="ja-JP" altLang="ja-JP" sz="1100"/>
              <a:t>文化庁ウェブサイト（</a:t>
            </a:r>
            <a:r>
              <a:rPr lang="en-US" altLang="ja-JP" sz="1100"/>
              <a:t>http://www.bunka.go.jp/chosakuken/gaiyou/kenrinaiyou.html</a:t>
            </a:r>
            <a:r>
              <a:rPr lang="ja-JP" altLang="ja-JP" sz="110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DDDF4FA8-BD68-49FA-830D-EE1FDADC2DCF}" type="slidenum">
              <a:rPr lang="ja-JP" altLang="en-US" smtClean="0"/>
              <a:pPr>
                <a:defRPr/>
              </a:pPr>
              <a:t>6</a:t>
            </a:fld>
            <a:endParaRPr lang="ja-JP" altLang="en-US" dirty="0"/>
          </a:p>
        </p:txBody>
      </p:sp>
      <p:sp>
        <p:nvSpPr>
          <p:cNvPr id="20482" name="タイトル 1"/>
          <p:cNvSpPr>
            <a:spLocks noGrp="1"/>
          </p:cNvSpPr>
          <p:nvPr>
            <p:ph type="title"/>
          </p:nvPr>
        </p:nvSpPr>
        <p:spPr>
          <a:xfrm>
            <a:off x="404813" y="176213"/>
            <a:ext cx="8229600" cy="790575"/>
          </a:xfrm>
        </p:spPr>
        <p:txBody>
          <a:bodyPr/>
          <a:lstStyle/>
          <a:p>
            <a:pPr eaLnBrk="1" hangingPunct="1"/>
            <a:r>
              <a:rPr lang="ja-JP" altLang="en-US" sz="2400" smtClean="0"/>
              <a:t>参考２：数値データの著作権について</a:t>
            </a:r>
          </a:p>
        </p:txBody>
      </p:sp>
      <p:sp>
        <p:nvSpPr>
          <p:cNvPr id="8" name="テキスト ボックス 7"/>
          <p:cNvSpPr txBox="1"/>
          <p:nvPr/>
        </p:nvSpPr>
        <p:spPr>
          <a:xfrm>
            <a:off x="473075" y="1233488"/>
            <a:ext cx="8250238" cy="5108575"/>
          </a:xfrm>
          <a:prstGeom prst="rect">
            <a:avLst/>
          </a:prstGeom>
          <a:noFill/>
        </p:spPr>
        <p:txBody>
          <a:bodyPr>
            <a:spAutoFit/>
          </a:bodyPr>
          <a:lstStyle/>
          <a:p>
            <a:pPr marL="285750" indent="-285750">
              <a:buFont typeface="Wingdings" pitchFamily="2" charset="2"/>
              <a:buChar char="Ø"/>
              <a:defRPr/>
            </a:pPr>
            <a:r>
              <a:rPr lang="ja-JP" altLang="en-US" sz="1600" dirty="0"/>
              <a:t>法律書や判例によれば、</a:t>
            </a:r>
            <a:r>
              <a:rPr lang="ja-JP" altLang="en-US" sz="1600" u="sng" dirty="0">
                <a:solidFill>
                  <a:srgbClr val="FF0000"/>
                </a:solidFill>
              </a:rPr>
              <a:t>数値データについては、著作権は生じないとされている</a:t>
            </a:r>
            <a:r>
              <a:rPr lang="ja-JP" altLang="en-US" sz="1600" dirty="0"/>
              <a:t>。</a:t>
            </a:r>
          </a:p>
          <a:p>
            <a:pPr>
              <a:defRPr/>
            </a:pPr>
            <a:endParaRPr lang="en-US" altLang="ja-JP" sz="1400" dirty="0"/>
          </a:p>
          <a:p>
            <a:pPr>
              <a:defRPr/>
            </a:pPr>
            <a:r>
              <a:rPr lang="ja-JP" altLang="en-US" sz="1600" b="1" dirty="0"/>
              <a:t>　■「著作物」の定義</a:t>
            </a:r>
          </a:p>
          <a:p>
            <a:pPr marL="266700" indent="-266700">
              <a:defRPr/>
            </a:pPr>
            <a:r>
              <a:rPr lang="ja-JP" altLang="en-US" sz="1400" dirty="0"/>
              <a:t>　 　「思想または感情を創作的に表現したものであつて、文芸、学術、美術又は音楽の範囲に属するものをいう。」（著作権法第二条第一項第一号）</a:t>
            </a:r>
          </a:p>
          <a:p>
            <a:pPr>
              <a:defRPr/>
            </a:pPr>
            <a:endParaRPr lang="en-US" altLang="ja-JP" sz="1400" dirty="0"/>
          </a:p>
          <a:p>
            <a:pPr>
              <a:defRPr/>
            </a:pPr>
            <a:r>
              <a:rPr lang="ja-JP" altLang="en-US" sz="1600" b="1" dirty="0"/>
              <a:t>　■データの著作物性についての法律書での記載例</a:t>
            </a:r>
          </a:p>
          <a:p>
            <a:pPr>
              <a:defRPr/>
            </a:pPr>
            <a:r>
              <a:rPr lang="ja-JP" altLang="en-US" sz="1400" dirty="0"/>
              <a:t>　　</a:t>
            </a:r>
            <a:r>
              <a:rPr lang="ja-JP" altLang="en-US" sz="1400" b="1" dirty="0"/>
              <a:t>○加戸守行　</a:t>
            </a:r>
            <a:r>
              <a:rPr lang="en-US" altLang="ja-JP" sz="1400" b="1" dirty="0"/>
              <a:t>『</a:t>
            </a:r>
            <a:r>
              <a:rPr lang="ja-JP" altLang="en-US" sz="1400" b="1" dirty="0"/>
              <a:t>著作権法逐条講義 五訂新版</a:t>
            </a:r>
            <a:r>
              <a:rPr lang="en-US" altLang="ja-JP" sz="1400" b="1" dirty="0"/>
              <a:t>』</a:t>
            </a:r>
          </a:p>
          <a:p>
            <a:pPr marL="452438" indent="-452438">
              <a:defRPr/>
            </a:pPr>
            <a:r>
              <a:rPr lang="ja-JP" altLang="en-US" sz="1400" dirty="0"/>
              <a:t>　　　・・思想または感情を包含していないものとしては、例えばデータ、フィリピン海溝の水深が何メートルであるとか、５月の東京の平均気温が何度であるとか、そういうようなデータは思想・感情を包含していないから、それ自体は著作物たり得ない。（</a:t>
            </a:r>
            <a:r>
              <a:rPr lang="en-US" altLang="ja-JP" sz="1400" dirty="0"/>
              <a:t>19</a:t>
            </a:r>
            <a:r>
              <a:rPr lang="ja-JP" altLang="en-US" sz="1400" dirty="0"/>
              <a:t>頁）</a:t>
            </a:r>
          </a:p>
          <a:p>
            <a:pPr>
              <a:defRPr/>
            </a:pPr>
            <a:endParaRPr lang="ja-JP" altLang="en-US" sz="1400" dirty="0"/>
          </a:p>
          <a:p>
            <a:pPr>
              <a:defRPr/>
            </a:pPr>
            <a:r>
              <a:rPr lang="ja-JP" altLang="en-US" sz="1400" b="1" dirty="0"/>
              <a:t>　　○中山信弘　</a:t>
            </a:r>
            <a:r>
              <a:rPr lang="en-US" altLang="ja-JP" sz="1400" b="1" dirty="0"/>
              <a:t>『</a:t>
            </a:r>
            <a:r>
              <a:rPr lang="ja-JP" altLang="en-US" sz="1400" b="1" dirty="0"/>
              <a:t>著作権法</a:t>
            </a:r>
            <a:r>
              <a:rPr lang="en-US" altLang="ja-JP" sz="1400" b="1" dirty="0"/>
              <a:t>』</a:t>
            </a:r>
          </a:p>
          <a:p>
            <a:pPr marL="452438" indent="-452438">
              <a:defRPr/>
            </a:pPr>
            <a:r>
              <a:rPr lang="ja-JP" altLang="en-US" sz="1400" dirty="0"/>
              <a:t>　　　・・株価や気温等のデータ、自然界における事実（例えば「地球は回っている」という自然法則それ自体）、歴史的事実（例えば「</a:t>
            </a:r>
            <a:r>
              <a:rPr lang="en-US" altLang="ja-JP" sz="1400" dirty="0"/>
              <a:t>1600</a:t>
            </a:r>
            <a:r>
              <a:rPr lang="ja-JP" altLang="en-US" sz="1400" dirty="0"/>
              <a:t>年に関ヶ原の合戦があった」という事実）は、人がいかに刻苦勉励して見つけ出したものであっても、著作物たり得ない。（</a:t>
            </a:r>
            <a:r>
              <a:rPr lang="en-US" altLang="ja-JP" sz="1400" dirty="0"/>
              <a:t>38</a:t>
            </a:r>
            <a:r>
              <a:rPr lang="ja-JP" altLang="en-US" sz="1400" dirty="0"/>
              <a:t>頁）</a:t>
            </a:r>
          </a:p>
          <a:p>
            <a:pPr>
              <a:defRPr/>
            </a:pPr>
            <a:endParaRPr lang="en-US" altLang="ja-JP" sz="1400" dirty="0"/>
          </a:p>
          <a:p>
            <a:pPr>
              <a:defRPr/>
            </a:pPr>
            <a:r>
              <a:rPr lang="ja-JP" altLang="en-US" sz="1600" b="1" dirty="0"/>
              <a:t>　■判例での記載</a:t>
            </a:r>
          </a:p>
          <a:p>
            <a:pPr>
              <a:defRPr/>
            </a:pPr>
            <a:r>
              <a:rPr lang="ja-JP" altLang="en-US" sz="1400" b="1" dirty="0"/>
              <a:t>　　○京都大学博士論文事件（知財高判平成</a:t>
            </a:r>
            <a:r>
              <a:rPr lang="en-US" altLang="ja-JP" sz="1400" b="1" dirty="0"/>
              <a:t>17</a:t>
            </a:r>
            <a:r>
              <a:rPr lang="ja-JP" altLang="en-US" sz="1400" b="1" dirty="0"/>
              <a:t>年</a:t>
            </a:r>
            <a:r>
              <a:rPr lang="en-US" altLang="ja-JP" sz="1400" b="1" dirty="0"/>
              <a:t>5</a:t>
            </a:r>
            <a:r>
              <a:rPr lang="ja-JP" altLang="en-US" sz="1400" b="1" dirty="0"/>
              <a:t>月</a:t>
            </a:r>
            <a:r>
              <a:rPr lang="en-US" altLang="ja-JP" sz="1400" b="1" dirty="0"/>
              <a:t>25</a:t>
            </a:r>
            <a:r>
              <a:rPr lang="ja-JP" altLang="en-US" sz="1400" b="1" dirty="0"/>
              <a:t>日）</a:t>
            </a:r>
          </a:p>
          <a:p>
            <a:pPr marL="452438" indent="-452438">
              <a:defRPr/>
            </a:pPr>
            <a:r>
              <a:rPr lang="ja-JP" altLang="en-US" sz="1400" dirty="0"/>
              <a:t>　　　・・実験結果等のデータ自体は、事実又はアイディアであって、著作物ではない以上、そのようなデータを一般的な手法に基づき表現したのみのグラフは、多少の表現の幅はありうるものであっても、なお、著作物としての創作性を有しない</a:t>
            </a:r>
            <a:endParaRPr lang="en-US" altLang="ja-JP"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771791B3-F9A3-481F-89A5-82CE40B4413A}" type="slidenum">
              <a:rPr lang="ja-JP" altLang="en-US" smtClean="0"/>
              <a:pPr>
                <a:defRPr/>
              </a:pPr>
              <a:t>7</a:t>
            </a:fld>
            <a:endParaRPr lang="ja-JP" altLang="en-US" dirty="0"/>
          </a:p>
        </p:txBody>
      </p:sp>
      <p:sp>
        <p:nvSpPr>
          <p:cNvPr id="21506" name="タイトル 1"/>
          <p:cNvSpPr>
            <a:spLocks noGrp="1"/>
          </p:cNvSpPr>
          <p:nvPr>
            <p:ph type="title"/>
          </p:nvPr>
        </p:nvSpPr>
        <p:spPr>
          <a:xfrm>
            <a:off x="404813" y="165100"/>
            <a:ext cx="8229600" cy="792163"/>
          </a:xfrm>
        </p:spPr>
        <p:txBody>
          <a:bodyPr/>
          <a:lstStyle/>
          <a:p>
            <a:pPr eaLnBrk="1" hangingPunct="1"/>
            <a:r>
              <a:rPr lang="ja-JP" altLang="en-US" sz="2400" smtClean="0"/>
              <a:t>参考３：関連条文（１）パブリックドメイン化関係</a:t>
            </a:r>
          </a:p>
        </p:txBody>
      </p:sp>
      <p:sp>
        <p:nvSpPr>
          <p:cNvPr id="5" name="テキスト ボックス 4"/>
          <p:cNvSpPr txBox="1"/>
          <p:nvPr/>
        </p:nvSpPr>
        <p:spPr>
          <a:xfrm>
            <a:off x="379413" y="1408113"/>
            <a:ext cx="8374062" cy="2892425"/>
          </a:xfrm>
          <a:prstGeom prst="rect">
            <a:avLst/>
          </a:prstGeom>
          <a:noFill/>
        </p:spPr>
        <p:txBody>
          <a:bodyPr>
            <a:spAutoFit/>
          </a:bodyPr>
          <a:lstStyle/>
          <a:p>
            <a:pPr marL="285750" indent="-285750">
              <a:buFont typeface="Wingdings" pitchFamily="2" charset="2"/>
              <a:buChar char="Ø"/>
              <a:defRPr/>
            </a:pPr>
            <a:r>
              <a:rPr lang="ja-JP" altLang="en-US" sz="1400" b="1" dirty="0"/>
              <a:t>著作権法（昭和四十五年法律第四十八号）</a:t>
            </a:r>
          </a:p>
          <a:p>
            <a:pPr>
              <a:defRPr/>
            </a:pPr>
            <a:r>
              <a:rPr lang="ja-JP" altLang="en-US" sz="1400" dirty="0"/>
              <a:t>　　</a:t>
            </a:r>
          </a:p>
          <a:p>
            <a:pPr>
              <a:defRPr/>
            </a:pPr>
            <a:r>
              <a:rPr lang="ja-JP" altLang="en-US" sz="1400" dirty="0"/>
              <a:t>（権利の目的とならない著作物） </a:t>
            </a:r>
          </a:p>
          <a:p>
            <a:pPr>
              <a:defRPr/>
            </a:pPr>
            <a:r>
              <a:rPr lang="ja-JP" altLang="en-US" sz="1400" dirty="0"/>
              <a:t>第十三条　</a:t>
            </a:r>
            <a:r>
              <a:rPr lang="ja-JP" altLang="en-US" sz="1400" u="sng" dirty="0"/>
              <a:t>次の各号のいずれかに該当する著作物は、この章の規定による権利の目的となることができない。 </a:t>
            </a:r>
          </a:p>
          <a:p>
            <a:pPr>
              <a:defRPr/>
            </a:pPr>
            <a:r>
              <a:rPr lang="ja-JP" altLang="en-US" sz="1400" dirty="0"/>
              <a:t>　一　憲法その他の法令 </a:t>
            </a:r>
          </a:p>
          <a:p>
            <a:pPr marL="266700" indent="-266700">
              <a:defRPr/>
            </a:pPr>
            <a:r>
              <a:rPr lang="ja-JP" altLang="en-US" sz="1400" dirty="0"/>
              <a:t>　二　国若しくは地方公共団体の機関、独立行政法人（独立行政法人通則法（平成十一年法律第百三号）第二条第一項に規定する独立行政法人をいう。以下同じ。）又は地方独立行政法人（地方独立行政法人法（平成十五年法律第百十八号）第二条第一項に規定する地方独立行政法人をいう。以下同じ。）が発する告示、訓令、通達その他これらに類するもの</a:t>
            </a:r>
            <a:endParaRPr lang="en-US" altLang="ja-JP" sz="1400" dirty="0"/>
          </a:p>
          <a:p>
            <a:pPr marL="266700" indent="-266700">
              <a:defRPr/>
            </a:pPr>
            <a:r>
              <a:rPr lang="ja-JP" altLang="en-US" sz="1400" dirty="0"/>
              <a:t>　三　裁判所の判決、決定、命令及び審判並びに行政庁の裁決及び決定で裁判に準ずる手続により行われるもの </a:t>
            </a:r>
            <a:endParaRPr lang="en-US" altLang="ja-JP" sz="1400" dirty="0"/>
          </a:p>
          <a:p>
            <a:pPr marL="266700" indent="-266700">
              <a:defRPr/>
            </a:pPr>
            <a:r>
              <a:rPr lang="ja-JP" altLang="en-US" sz="1400" dirty="0"/>
              <a:t>　四　前三号に掲げるものの翻訳物及び編集物で、国若しくは地方公共団体の機関、独立行政法人又は地方独立行政法人が作成するもの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FD7B7A28-D195-428A-9155-D966F45BD6C9}" type="slidenum">
              <a:rPr lang="ja-JP" altLang="en-US" smtClean="0"/>
              <a:pPr>
                <a:defRPr/>
              </a:pPr>
              <a:t>8</a:t>
            </a:fld>
            <a:endParaRPr lang="ja-JP" altLang="en-US" dirty="0"/>
          </a:p>
        </p:txBody>
      </p:sp>
      <p:sp>
        <p:nvSpPr>
          <p:cNvPr id="22530" name="タイトル 1"/>
          <p:cNvSpPr>
            <a:spLocks noGrp="1"/>
          </p:cNvSpPr>
          <p:nvPr>
            <p:ph type="title"/>
          </p:nvPr>
        </p:nvSpPr>
        <p:spPr>
          <a:xfrm>
            <a:off x="404813" y="165100"/>
            <a:ext cx="8229600" cy="792163"/>
          </a:xfrm>
        </p:spPr>
        <p:txBody>
          <a:bodyPr/>
          <a:lstStyle/>
          <a:p>
            <a:pPr eaLnBrk="1" hangingPunct="1"/>
            <a:r>
              <a:rPr lang="ja-JP" altLang="en-US" sz="2400" smtClean="0"/>
              <a:t>参考４：関連条文（２）国の著作権放棄関係①</a:t>
            </a:r>
          </a:p>
        </p:txBody>
      </p:sp>
      <p:sp>
        <p:nvSpPr>
          <p:cNvPr id="6" name="テキスト ボックス 5"/>
          <p:cNvSpPr txBox="1"/>
          <p:nvPr/>
        </p:nvSpPr>
        <p:spPr>
          <a:xfrm>
            <a:off x="400050" y="985838"/>
            <a:ext cx="8353425" cy="5664200"/>
          </a:xfrm>
          <a:prstGeom prst="rect">
            <a:avLst/>
          </a:prstGeom>
          <a:noFill/>
        </p:spPr>
        <p:txBody>
          <a:bodyPr>
            <a:spAutoFit/>
          </a:bodyPr>
          <a:lstStyle/>
          <a:p>
            <a:pPr marL="171450" indent="-171450">
              <a:buFont typeface="Wingdings" pitchFamily="2" charset="2"/>
              <a:buChar char="Ø"/>
              <a:defRPr/>
            </a:pPr>
            <a:r>
              <a:rPr lang="ja-JP" altLang="en-US" sz="1400" b="1" dirty="0"/>
              <a:t>国有財産法（昭和二十三年法律第七十三号）</a:t>
            </a:r>
            <a:endParaRPr lang="en-US" altLang="ja-JP" sz="1400" b="1" dirty="0"/>
          </a:p>
          <a:p>
            <a:pPr>
              <a:defRPr/>
            </a:pPr>
            <a:endParaRPr lang="ja-JP" altLang="en-US" sz="1200" dirty="0"/>
          </a:p>
          <a:p>
            <a:pPr marL="174625" indent="-174625">
              <a:defRPr/>
            </a:pPr>
            <a:r>
              <a:rPr lang="ja-JP" altLang="en-US" sz="1200" dirty="0"/>
              <a:t>（国有財産の範囲） </a:t>
            </a:r>
            <a:endParaRPr lang="en-US" altLang="ja-JP" sz="1200" dirty="0"/>
          </a:p>
          <a:p>
            <a:pPr marL="174625" indent="-174625">
              <a:defRPr/>
            </a:pPr>
            <a:r>
              <a:rPr lang="ja-JP" altLang="en-US" sz="1200" dirty="0"/>
              <a:t>第二条 　この法律において国有財産とは、国の負担において国有と</a:t>
            </a:r>
            <a:r>
              <a:rPr lang="ja-JP" altLang="en-US" sz="1200" dirty="0" err="1"/>
              <a:t>なつた</a:t>
            </a:r>
            <a:r>
              <a:rPr lang="ja-JP" altLang="en-US" sz="1200" dirty="0"/>
              <a:t>財産又は法令の規定により、若しくは寄附により国有となつた財産であつて次に掲げるものをいう。 </a:t>
            </a:r>
          </a:p>
          <a:p>
            <a:pPr>
              <a:defRPr/>
            </a:pPr>
            <a:r>
              <a:rPr lang="ja-JP" altLang="en-US" sz="1200" dirty="0"/>
              <a:t>　　一～四　（略）</a:t>
            </a:r>
          </a:p>
          <a:p>
            <a:pPr>
              <a:defRPr/>
            </a:pPr>
            <a:r>
              <a:rPr lang="ja-JP" altLang="en-US" sz="1200" dirty="0"/>
              <a:t>　　五 　特許権、</a:t>
            </a:r>
            <a:r>
              <a:rPr lang="ja-JP" altLang="en-US" sz="1200" u="sng" dirty="0"/>
              <a:t>著作権</a:t>
            </a:r>
            <a:r>
              <a:rPr lang="ja-JP" altLang="en-US" sz="1200" dirty="0"/>
              <a:t>、商標権、実用新案権その他これらに準ずる権利</a:t>
            </a:r>
          </a:p>
          <a:p>
            <a:pPr>
              <a:defRPr/>
            </a:pPr>
            <a:r>
              <a:rPr lang="ja-JP" altLang="en-US" sz="1200" dirty="0"/>
              <a:t>　　六　（略）</a:t>
            </a:r>
          </a:p>
          <a:p>
            <a:pPr>
              <a:defRPr/>
            </a:pPr>
            <a:r>
              <a:rPr lang="ja-JP" altLang="en-US" sz="1200" dirty="0"/>
              <a:t>２　（略）</a:t>
            </a:r>
          </a:p>
          <a:p>
            <a:pPr>
              <a:defRPr/>
            </a:pPr>
            <a:endParaRPr lang="en-US" altLang="ja-JP" sz="1200" dirty="0"/>
          </a:p>
          <a:p>
            <a:pPr>
              <a:defRPr/>
            </a:pPr>
            <a:r>
              <a:rPr lang="ja-JP" altLang="en-US" sz="1200" dirty="0"/>
              <a:t>（国有財産の分類及び種類） </a:t>
            </a:r>
          </a:p>
          <a:p>
            <a:pPr>
              <a:defRPr/>
            </a:pPr>
            <a:r>
              <a:rPr lang="ja-JP" altLang="en-US" sz="1200" dirty="0"/>
              <a:t>第三条 　国有財産は、行政財産と普通財産とに分類する。 </a:t>
            </a:r>
          </a:p>
          <a:p>
            <a:pPr>
              <a:defRPr/>
            </a:pPr>
            <a:r>
              <a:rPr lang="ja-JP" altLang="en-US" sz="1200" dirty="0"/>
              <a:t>２ 　行政財産とは、次に掲げる種類の財産をいう。</a:t>
            </a:r>
          </a:p>
          <a:p>
            <a:pPr>
              <a:defRPr/>
            </a:pPr>
            <a:r>
              <a:rPr lang="ja-JP" altLang="en-US" sz="1200" dirty="0"/>
              <a:t>　一　（略）</a:t>
            </a:r>
          </a:p>
          <a:p>
            <a:pPr>
              <a:defRPr/>
            </a:pPr>
            <a:r>
              <a:rPr lang="ja-JP" altLang="en-US" sz="1200" dirty="0"/>
              <a:t>　二　公共用財産　国において直接公共の用に供し、又は供するものと決定したもの</a:t>
            </a:r>
          </a:p>
          <a:p>
            <a:pPr>
              <a:defRPr/>
            </a:pPr>
            <a:r>
              <a:rPr lang="ja-JP" altLang="en-US" sz="1200" dirty="0"/>
              <a:t>　三・四　（略）</a:t>
            </a:r>
          </a:p>
          <a:p>
            <a:pPr>
              <a:defRPr/>
            </a:pPr>
            <a:r>
              <a:rPr lang="ja-JP" altLang="en-US" sz="1200" dirty="0"/>
              <a:t>３・４　（略）</a:t>
            </a:r>
          </a:p>
          <a:p>
            <a:pPr>
              <a:defRPr/>
            </a:pPr>
            <a:endParaRPr lang="ja-JP" altLang="en-US" sz="1200" dirty="0"/>
          </a:p>
          <a:p>
            <a:pPr marL="174625" indent="-174625">
              <a:defRPr/>
            </a:pPr>
            <a:r>
              <a:rPr lang="ja-JP" altLang="en-US" sz="1200" dirty="0"/>
              <a:t>第十四条 　</a:t>
            </a:r>
            <a:r>
              <a:rPr lang="ja-JP" altLang="en-US" sz="1200" u="sng" dirty="0"/>
              <a:t>次に掲げる場合においては、当該国有財産を所管する各省各庁の長は、財務大臣に協議しなければならない。</a:t>
            </a:r>
            <a:r>
              <a:rPr lang="ja-JP" altLang="en-US" sz="1200" dirty="0"/>
              <a:t>ただし、前条の規定により国会の議決を経なければならない場合又は政令で定める場合に該当するときは、この限りでない。</a:t>
            </a:r>
          </a:p>
          <a:p>
            <a:pPr>
              <a:defRPr/>
            </a:pPr>
            <a:r>
              <a:rPr lang="ja-JP" altLang="en-US" sz="1200" dirty="0"/>
              <a:t>　一～六　（略）</a:t>
            </a:r>
          </a:p>
          <a:p>
            <a:pPr>
              <a:defRPr/>
            </a:pPr>
            <a:r>
              <a:rPr lang="ja-JP" altLang="en-US" sz="1200" dirty="0"/>
              <a:t>　七　</a:t>
            </a:r>
            <a:r>
              <a:rPr lang="ja-JP" altLang="en-US" sz="1200" u="sng" dirty="0"/>
              <a:t>国以外の者に行政財産を使用させ、又は収益させようとするとき。 </a:t>
            </a:r>
          </a:p>
          <a:p>
            <a:pPr>
              <a:defRPr/>
            </a:pPr>
            <a:r>
              <a:rPr lang="ja-JP" altLang="en-US" sz="1200" dirty="0"/>
              <a:t>　八・九　（略）</a:t>
            </a:r>
            <a:endParaRPr lang="en-US" altLang="ja-JP" sz="1200" dirty="0"/>
          </a:p>
          <a:p>
            <a:pPr>
              <a:defRPr/>
            </a:pPr>
            <a:endParaRPr lang="ja-JP" altLang="en-US" sz="1200" dirty="0"/>
          </a:p>
          <a:p>
            <a:pPr>
              <a:defRPr/>
            </a:pPr>
            <a:r>
              <a:rPr lang="ja-JP" altLang="en-US" sz="1200" dirty="0"/>
              <a:t>（処分等の制限） </a:t>
            </a:r>
          </a:p>
          <a:p>
            <a:pPr marL="174625" indent="-174625">
              <a:defRPr/>
            </a:pPr>
            <a:r>
              <a:rPr lang="ja-JP" altLang="en-US" sz="1200" dirty="0"/>
              <a:t>第十八条 　</a:t>
            </a:r>
            <a:r>
              <a:rPr lang="ja-JP" altLang="en-US" sz="1200" u="sng" dirty="0"/>
              <a:t>行政財産は、貸し付け、交換し、売り払い、譲与し、信託し、若しくは出資の目的とし、又は私権を設定することができない。</a:t>
            </a:r>
          </a:p>
          <a:p>
            <a:pPr>
              <a:defRPr/>
            </a:pPr>
            <a:r>
              <a:rPr lang="ja-JP" altLang="en-US" sz="1200" dirty="0"/>
              <a:t>２～５　（略）</a:t>
            </a:r>
          </a:p>
          <a:p>
            <a:pPr>
              <a:defRPr/>
            </a:pPr>
            <a:r>
              <a:rPr lang="ja-JP" altLang="en-US" sz="1200" dirty="0"/>
              <a:t>６　行政財産は、その用途又は目的を妨げない限度において、その使用又は収益を許可することができる。</a:t>
            </a:r>
          </a:p>
          <a:p>
            <a:pPr>
              <a:defRPr/>
            </a:pPr>
            <a:r>
              <a:rPr lang="ja-JP" altLang="en-US" sz="1200" dirty="0"/>
              <a:t>７・８　（略）</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Origin</Template>
  <TotalTime>13488</TotalTime>
  <Words>21654</Words>
  <Application>Microsoft Office PowerPoint</Application>
  <PresentationFormat>画面に合わせる (4:3)</PresentationFormat>
  <Paragraphs>1136</Paragraphs>
  <Slides>59</Slides>
  <Notes>2</Notes>
  <HiddenSlides>0</HiddenSlides>
  <MMClips>0</MMClips>
  <ScaleCrop>false</ScaleCrop>
  <HeadingPairs>
    <vt:vector size="6" baseType="variant">
      <vt:variant>
        <vt:lpstr>使用されているフォント</vt:lpstr>
      </vt:variant>
      <vt:variant>
        <vt:i4>12</vt:i4>
      </vt:variant>
      <vt:variant>
        <vt:lpstr>デザイン テンプレート</vt:lpstr>
      </vt:variant>
      <vt:variant>
        <vt:i4>9</vt:i4>
      </vt:variant>
      <vt:variant>
        <vt:lpstr>スライド タイトル</vt:lpstr>
      </vt:variant>
      <vt:variant>
        <vt:i4>59</vt:i4>
      </vt:variant>
    </vt:vector>
  </HeadingPairs>
  <TitlesOfParts>
    <vt:vector size="80" baseType="lpstr">
      <vt:lpstr>Arial</vt:lpstr>
      <vt:lpstr>ＭＳ Ｐゴシック</vt:lpstr>
      <vt:lpstr>Bookman Old Style</vt:lpstr>
      <vt:lpstr>HG明朝E</vt:lpstr>
      <vt:lpstr>Gill Sans MT</vt:lpstr>
      <vt:lpstr>Wingdings 3</vt:lpstr>
      <vt:lpstr>Wingdings</vt:lpstr>
      <vt:lpstr>Calibri</vt:lpstr>
      <vt:lpstr>ＭＳ Ｐ明朝</vt:lpstr>
      <vt:lpstr>Times New Roman</vt:lpstr>
      <vt:lpstr>MS Mincho</vt:lpstr>
      <vt:lpstr>HGP創英角ｺﾞｼｯｸUB</vt:lpstr>
      <vt:lpstr>アース</vt:lpstr>
      <vt:lpstr>アース</vt:lpstr>
      <vt:lpstr>アース</vt:lpstr>
      <vt:lpstr>アース</vt:lpstr>
      <vt:lpstr>アース</vt:lpstr>
      <vt:lpstr>アース</vt:lpstr>
      <vt:lpstr>アース</vt:lpstr>
      <vt:lpstr>アース</vt:lpstr>
      <vt:lpstr>アース</vt:lpstr>
      <vt:lpstr>スライド 0</vt:lpstr>
      <vt:lpstr>目次</vt:lpstr>
      <vt:lpstr>１．検討の方向性</vt:lpstr>
      <vt:lpstr>（１）公共データの利用条件に係る現状と課題</vt:lpstr>
      <vt:lpstr>（２）課題解決の方向性</vt:lpstr>
      <vt:lpstr>参考１：著作権の権利内容</vt:lpstr>
      <vt:lpstr>参考２：数値データの著作権について</vt:lpstr>
      <vt:lpstr>参考３：関連条文（１）パブリックドメイン化関係</vt:lpstr>
      <vt:lpstr>参考４：関連条文（２）国の著作権放棄関係①</vt:lpstr>
      <vt:lpstr>参考５：関連条文（３）国の著作権放棄関係②</vt:lpstr>
      <vt:lpstr>参考６：関連条文（４）国の著作権放棄関係③</vt:lpstr>
      <vt:lpstr>２．海外における二次利用の基本的な考え方</vt:lpstr>
      <vt:lpstr>（１）海外における二次利用の基本的な考え方</vt:lpstr>
      <vt:lpstr>参考１．OECD Recommendation of the Council for Enhanced  　　Access and More Effective Use of Public Sector Information</vt:lpstr>
      <vt:lpstr>参考２．Directive on the re-use of public sector information　　 　　　（EU）</vt:lpstr>
      <vt:lpstr>参考３．NZGOAL</vt:lpstr>
      <vt:lpstr>参考４．AusGOAL</vt:lpstr>
      <vt:lpstr>３．海外で採用されているライセンスの比較</vt:lpstr>
      <vt:lpstr>（１）諸外国で採用されているライセンスの概要</vt:lpstr>
      <vt:lpstr>（２）諸外国で採用されているライセンスの比較</vt:lpstr>
      <vt:lpstr>参考１．諸外国のライセンスで選択可能な条件</vt:lpstr>
      <vt:lpstr>４．国内での採用が考えられるライセンス 　　（利用条件明示方法）の検討</vt:lpstr>
      <vt:lpstr>（１）国内での採用が考えられるライセンスの検討</vt:lpstr>
      <vt:lpstr>参考１．クリエイティブ・コモンズ・ライセンスの概要</vt:lpstr>
      <vt:lpstr>参考２．クリエイティブ・コモンズ・ライセンスの種類・評価</vt:lpstr>
      <vt:lpstr>（２）ライセンスを採用する上での留意点（例）</vt:lpstr>
      <vt:lpstr>５．ケーススタディ</vt:lpstr>
      <vt:lpstr>（１）ケーススタディに関する前提</vt:lpstr>
      <vt:lpstr>５．１　情報通信白書</vt:lpstr>
      <vt:lpstr>（１）ケーススタディの手順（全体像）</vt:lpstr>
      <vt:lpstr>（２）実際の作業手順（フルバージョン）</vt:lpstr>
      <vt:lpstr>（３）分類の凡例</vt:lpstr>
      <vt:lpstr>（４）実際の作業手順（簡略化バージョン）</vt:lpstr>
      <vt:lpstr>（５）CC-BY適用不可候補（☆）の抽出・分類</vt:lpstr>
      <vt:lpstr>（６）CC-BY適用可否の確認と結果の記載（各担当）</vt:lpstr>
      <vt:lpstr>参考１．情報通信白書作業結果（平成24年版）</vt:lpstr>
      <vt:lpstr>（７）CC-BY適用可否の確認結果に基づく表記方法</vt:lpstr>
      <vt:lpstr>参考２．CC-BY適用可否の確認結果に基づく表記方法 (例)</vt:lpstr>
      <vt:lpstr>（８）「著作権無し」の判断</vt:lpstr>
      <vt:lpstr>参考３．パターン①</vt:lpstr>
      <vt:lpstr>参考４．パターン②</vt:lpstr>
      <vt:lpstr>参考５．パターン③</vt:lpstr>
      <vt:lpstr>参考６．パターン④</vt:lpstr>
      <vt:lpstr>参考７．パターン⑤</vt:lpstr>
      <vt:lpstr>参考８．パターン⑥</vt:lpstr>
      <vt:lpstr>５．２　統計局ホームページ及び地図（測量成果）</vt:lpstr>
      <vt:lpstr>（１）ケーススタディ結果</vt:lpstr>
      <vt:lpstr>６．利用規約案及び委託契約書条文案等の検討</vt:lpstr>
      <vt:lpstr>（１）利用規約案①（情報通信白書を例として）</vt:lpstr>
      <vt:lpstr>（１）利用規約案①のポイント</vt:lpstr>
      <vt:lpstr>（２）利用規約案②（過去データ等の場合）</vt:lpstr>
      <vt:lpstr>（３）利用規約案③（今後作成するデータ等の場合）</vt:lpstr>
      <vt:lpstr>（４）委託契約書に盛り込む条文案</vt:lpstr>
      <vt:lpstr>（５）その他</vt:lpstr>
      <vt:lpstr>参考１．出所表示の記載例</vt:lpstr>
      <vt:lpstr>参考２．「クリエイティブ・コモンズ・ライセンス  　　　　　表示 2.1 日本」のページ</vt:lpstr>
      <vt:lpstr>参考３．引用ルールの説明</vt:lpstr>
      <vt:lpstr>７．その他留意すべき事項</vt:lpstr>
      <vt:lpstr>（１）その他留意すべき事項</vt:lpstr>
    </vt:vector>
  </TitlesOfParts>
  <Company>SPU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データガバナンス</dc:title>
  <dc:creator>OpenData</dc:creator>
  <cp:lastModifiedBy>MRI</cp:lastModifiedBy>
  <cp:revision>405</cp:revision>
  <cp:lastPrinted>2013-03-14T12:35:28Z</cp:lastPrinted>
  <dcterms:created xsi:type="dcterms:W3CDTF">2012-11-30T13:43:40Z</dcterms:created>
  <dcterms:modified xsi:type="dcterms:W3CDTF">2013-03-15T00:53:50Z</dcterms:modified>
</cp:coreProperties>
</file>