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9"/>
  </p:notesMasterIdLst>
  <p:handoutMasterIdLst>
    <p:handoutMasterId r:id="rId20"/>
  </p:handoutMasterIdLst>
  <p:sldIdLst>
    <p:sldId id="257" r:id="rId2"/>
    <p:sldId id="330" r:id="rId3"/>
    <p:sldId id="331" r:id="rId4"/>
    <p:sldId id="289" r:id="rId5"/>
    <p:sldId id="333" r:id="rId6"/>
    <p:sldId id="291" r:id="rId7"/>
    <p:sldId id="298" r:id="rId8"/>
    <p:sldId id="307" r:id="rId9"/>
    <p:sldId id="325" r:id="rId10"/>
    <p:sldId id="285" r:id="rId11"/>
    <p:sldId id="287" r:id="rId12"/>
    <p:sldId id="334" r:id="rId13"/>
    <p:sldId id="332" r:id="rId14"/>
    <p:sldId id="337" r:id="rId15"/>
    <p:sldId id="335" r:id="rId16"/>
    <p:sldId id="336" r:id="rId17"/>
    <p:sldId id="264" r:id="rId18"/>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7" autoAdjust="0"/>
    <p:restoredTop sz="99566" autoAdjust="0"/>
  </p:normalViewPr>
  <p:slideViewPr>
    <p:cSldViewPr>
      <p:cViewPr>
        <p:scale>
          <a:sx n="76" d="100"/>
          <a:sy n="76" d="100"/>
        </p:scale>
        <p:origin x="-414" y="-588"/>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32"/>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1" y="9445464"/>
            <a:ext cx="2946945" cy="493880"/>
          </a:xfrm>
          <a:prstGeom prst="rect">
            <a:avLst/>
          </a:prstGeom>
          <a:noFill/>
          <a:ln w="9525">
            <a:noFill/>
            <a:miter lim="800000"/>
            <a:headEnd/>
            <a:tailEnd/>
          </a:ln>
          <a:effectLst/>
        </p:spPr>
        <p:txBody>
          <a:bodyPr vert="horz" wrap="square" lIns="95488" tIns="47747" rIns="95488" bIns="47747" numCol="1" anchor="b" anchorCtr="0" compatLnSpc="1">
            <a:prstTxWarp prst="textNoShape">
              <a:avLst/>
            </a:prstTxWarp>
          </a:bodyPr>
          <a:lstStyle>
            <a:lvl1pPr algn="r" defTabSz="955435">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88" tIns="47747" rIns="95488" bIns="47747" numCol="1" anchor="ctr" anchorCtr="0" compatLnSpc="1">
            <a:prstTxWarp prst="textNoShape">
              <a:avLst/>
            </a:prstTxWarp>
          </a:bodyPr>
          <a:lstStyle>
            <a:lvl1pPr algn="l" defTabSz="955435">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1" y="3"/>
            <a:ext cx="2946945" cy="493880"/>
          </a:xfrm>
          <a:prstGeom prst="rect">
            <a:avLst/>
          </a:prstGeom>
          <a:noFill/>
          <a:ln w="12700" cap="sq">
            <a:noFill/>
            <a:miter lim="800000"/>
            <a:headEnd type="none" w="sm" len="sm"/>
            <a:tailEnd type="none" w="sm" len="sm"/>
          </a:ln>
          <a:effectLst/>
        </p:spPr>
        <p:txBody>
          <a:bodyPr vert="horz" wrap="none" lIns="95488" tIns="47747" rIns="95488" bIns="47747" numCol="1" anchor="ctr" anchorCtr="0" compatLnSpc="1">
            <a:prstTxWarp prst="textNoShape">
              <a:avLst/>
            </a:prstTxWarp>
          </a:bodyPr>
          <a:lstStyle>
            <a:lvl1pPr algn="r" defTabSz="955435">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6" y="4721192"/>
            <a:ext cx="4989714" cy="4474246"/>
          </a:xfrm>
          <a:prstGeom prst="rect">
            <a:avLst/>
          </a:prstGeom>
          <a:noFill/>
          <a:ln w="12700" cap="sq">
            <a:noFill/>
            <a:miter lim="800000"/>
            <a:headEnd type="none" w="sm" len="sm"/>
            <a:tailEnd type="none" w="sm" len="sm"/>
          </a:ln>
          <a:effectLst/>
        </p:spPr>
        <p:txBody>
          <a:bodyPr vert="horz" wrap="none" lIns="95488" tIns="47747" rIns="95488" bIns="47747"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88" tIns="47747" rIns="95488" bIns="47747" numCol="1" anchor="b" anchorCtr="0" compatLnSpc="1">
            <a:prstTxWarp prst="textNoShape">
              <a:avLst/>
            </a:prstTxWarp>
          </a:bodyPr>
          <a:lstStyle>
            <a:lvl1pPr algn="l" defTabSz="955435">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1" y="9445464"/>
            <a:ext cx="2946945" cy="493880"/>
          </a:xfrm>
          <a:prstGeom prst="rect">
            <a:avLst/>
          </a:prstGeom>
          <a:noFill/>
          <a:ln w="12700" cap="sq">
            <a:noFill/>
            <a:miter lim="800000"/>
            <a:headEnd type="none" w="sm" len="sm"/>
            <a:tailEnd type="none" w="sm" len="sm"/>
          </a:ln>
          <a:effectLst/>
        </p:spPr>
        <p:txBody>
          <a:bodyPr vert="horz" wrap="none" lIns="95488" tIns="47747" rIns="95488" bIns="47747" numCol="1" anchor="b" anchorCtr="0" compatLnSpc="1">
            <a:prstTxWarp prst="textNoShape">
              <a:avLst/>
            </a:prstTxWarp>
          </a:bodyPr>
          <a:lstStyle>
            <a:lvl1pPr algn="r" defTabSz="955435">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989995" y="5134039"/>
            <a:ext cx="6419106" cy="437233"/>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400">
                <a:solidFill>
                  <a:schemeClr val="bg2">
                    <a:lumMod val="50000"/>
                    <a:lumOff val="50000"/>
                  </a:schemeClr>
                </a:solidFill>
                <a:latin typeface="ヒラギノ角ゴ Pro W6"/>
                <a:ea typeface="ヒラギノ角ゴ Pro W6"/>
              </a:defRPr>
            </a:lvl1pPr>
          </a:lstStyle>
          <a:p>
            <a:r>
              <a:rPr lang="ja-JP" altLang="en-US" dirty="0"/>
              <a:t>マスタ</a:t>
            </a:r>
            <a:r>
              <a:rPr lang="en-US" altLang="ja-JP" dirty="0"/>
              <a:t> </a:t>
            </a:r>
            <a:r>
              <a:rPr lang="ja-JP" altLang="en-US" dirty="0"/>
              <a:t>サブタイトルの書式設定</a:t>
            </a:r>
          </a:p>
        </p:txBody>
      </p:sp>
      <p:sp>
        <p:nvSpPr>
          <p:cNvPr id="1914885" name="Rectangle 5"/>
          <p:cNvSpPr>
            <a:spLocks noGrp="1" noChangeArrowheads="1"/>
          </p:cNvSpPr>
          <p:nvPr>
            <p:ph type="ctrTitle" sz="quarter"/>
          </p:nvPr>
        </p:nvSpPr>
        <p:spPr>
          <a:xfrm>
            <a:off x="2971800" y="3035389"/>
            <a:ext cx="6359403"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dirty="0"/>
              <a:t>マスタ</a:t>
            </a:r>
            <a:r>
              <a:rPr lang="en-US" altLang="ja-JP" dirty="0"/>
              <a:t> </a:t>
            </a:r>
            <a:r>
              <a:rPr lang="ja-JP" altLang="en-US" dirty="0"/>
              <a:t>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0" cap="none">
                <a:solidFill>
                  <a:schemeClr val="bg2">
                    <a:lumMod val="75000"/>
                    <a:lumOff val="25000"/>
                  </a:schemeClr>
                </a:solidFill>
                <a:latin typeface="Franklin Gothic Demi" pitchFamily="34" charset="0"/>
                <a:ea typeface="ヒラギノ角ゴ ProN W6"/>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Franklin Gothic Demi" pitchFamily="34" charset="0"/>
                <a:ea typeface="ヒラギノ角ゴ Pro W6"/>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dirty="0" smtClean="0"/>
              <a:t>マスタ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rgbClr val="1F497D"/>
          </a:solidFill>
          <a:ln w="38100" cap="sq" cmpd="sng" algn="ctr">
            <a:solidFill>
              <a:srgbClr val="1F497D"/>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95441" y="1021902"/>
            <a:ext cx="8307732" cy="2139643"/>
          </a:xfrm>
        </p:spPr>
        <p:txBody>
          <a:bodyPr/>
          <a:lstStyle>
            <a:lvl1pPr algn="ctr">
              <a:defRPr sz="4400" b="0" cap="none">
                <a:solidFill>
                  <a:schemeClr val="bg2">
                    <a:lumMod val="75000"/>
                    <a:lumOff val="25000"/>
                  </a:schemeClr>
                </a:solidFill>
                <a:latin typeface="Franklin Gothic Demi" pitchFamily="34" charset="0"/>
                <a:ea typeface="ヒラギノ角ゴ ProN W6"/>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895441" y="3589473"/>
            <a:ext cx="8307732" cy="2343585"/>
          </a:xfrm>
        </p:spPr>
        <p:txBody>
          <a:bodyPr anchor="ctr"/>
          <a:lstStyle>
            <a:lvl1pPr marL="0" indent="0" algn="ctr">
              <a:buNone/>
              <a:defRPr sz="2600">
                <a:solidFill>
                  <a:schemeClr val="bg2">
                    <a:lumMod val="75000"/>
                    <a:lumOff val="25000"/>
                  </a:schemeClr>
                </a:solidFill>
                <a:latin typeface="Franklin Gothic Demi" pitchFamily="34" charset="0"/>
                <a:ea typeface="ヒラギノ角ゴ Pro W6"/>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dirty="0" smtClean="0"/>
              <a:t>マスタ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Rectangle 15"/>
          <p:cNvSpPr>
            <a:spLocks noChangeArrowheads="1"/>
          </p:cNvSpPr>
          <p:nvPr userDrawn="1"/>
        </p:nvSpPr>
        <p:spPr bwMode="auto">
          <a:xfrm>
            <a:off x="0" y="1"/>
            <a:ext cx="9906000" cy="228599"/>
          </a:xfrm>
          <a:prstGeom prst="rect">
            <a:avLst/>
          </a:prstGeom>
          <a:solidFill>
            <a:schemeClr val="bg1"/>
          </a:solidFill>
          <a:ln>
            <a:solidFill>
              <a:schemeClr val="bg1"/>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オープンデータ流通推進コンソーシアム</a:t>
            </a:r>
            <a:endParaRPr lang="en-US" altLang="ja-JP" sz="1200" b="1" i="0" dirty="0">
              <a:latin typeface="メイリオ"/>
              <a:ea typeface="メイリオ"/>
              <a:cs typeface="メイリオ"/>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15789" y="1322775"/>
            <a:ext cx="9183247" cy="1196877"/>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2733616"/>
            <a:ext cx="9182040" cy="3677511"/>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bg1"/>
          </a:solidFill>
          <a:ln>
            <a:solidFill>
              <a:schemeClr val="bg1"/>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オープンデータ流通推進コンソーシアム</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userDrawn="1"/>
        </p:nvSpPr>
        <p:spPr bwMode="auto">
          <a:xfrm>
            <a:off x="252420" y="6638448"/>
            <a:ext cx="3967000"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defRPr/>
            </a:pPr>
            <a:r>
              <a:rPr lang="en-US" altLang="ja-JP" sz="1000" b="1" dirty="0" smtClean="0">
                <a:solidFill>
                  <a:srgbClr val="353535"/>
                </a:solidFill>
                <a:latin typeface="Arial" charset="0"/>
              </a:rPr>
              <a:t>© 2013 Open Data Promotion Consortium</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userDrawn="1"/>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702" r:id="rId4"/>
    <p:sldLayoutId id="2147483674" r:id="rId5"/>
    <p:sldLayoutId id="2147483689" r:id="rId6"/>
    <p:sldLayoutId id="2147483705" r:id="rId7"/>
    <p:sldLayoutId id="2147483676" r:id="rId8"/>
    <p:sldLayoutId id="2147483677" r:id="rId9"/>
    <p:sldLayoutId id="2147483684" r:id="rId10"/>
  </p:sldLayoutIdLst>
  <p:hf hdr="0" ftr="0" dt="0"/>
  <p:txStyles>
    <p:titleStyle>
      <a:lvl1pPr algn="l" defTabSz="972616" rtl="0" eaLnBrk="0" fontAlgn="base" hangingPunct="0">
        <a:spcBef>
          <a:spcPct val="0"/>
        </a:spcBef>
        <a:spcAft>
          <a:spcPct val="0"/>
        </a:spcAft>
        <a:defRPr kumimoji="1" sz="2600" baseline="0">
          <a:solidFill>
            <a:schemeClr val="bg2">
              <a:lumMod val="75000"/>
              <a:lumOff val="25000"/>
            </a:schemeClr>
          </a:solidFill>
          <a:latin typeface="Arial" pitchFamily="34" charset="0"/>
          <a:ea typeface="ヒラギノ角ゴ ProN W6" pitchFamily="34" charset="-128"/>
          <a:cs typeface="+mj-cs"/>
        </a:defRPr>
      </a:lvl1pPr>
      <a:lvl2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0" fontAlgn="base" hangingPunct="0">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Calibri" pitchFamily="34" charset="0"/>
          <a:ea typeface="ヒラギノ角ゴ ProN W3" pitchFamily="34" charset="-128"/>
          <a:cs typeface="ヒラギノ角ゴ ProN W3" pitchFamily="34" charset="-128"/>
        </a:defRPr>
      </a:lvl1pPr>
      <a:lvl2pPr marL="533400" indent="-177800" algn="l" defTabSz="972616" rtl="0" eaLnBrk="0" fontAlgn="base" hangingPunct="0">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Calibri" pitchFamily="34" charset="0"/>
          <a:ea typeface="ＤＦ華康ゴシック体W3" pitchFamily="50" charset="-128"/>
        </a:defRPr>
      </a:lvl2pPr>
      <a:lvl3pPr marL="622300" indent="-88900" algn="l" defTabSz="972616" rtl="0" eaLnBrk="0" fontAlgn="base" hangingPunct="0">
        <a:spcBef>
          <a:spcPct val="20000"/>
        </a:spcBef>
        <a:spcAft>
          <a:spcPct val="0"/>
        </a:spcAft>
        <a:buClr>
          <a:schemeClr val="bg2"/>
        </a:buClr>
        <a:buFont typeface="Wingdings" charset="2"/>
        <a:buChar char=""/>
        <a:tabLst>
          <a:tab pos="622300" algn="l"/>
        </a:tabLst>
        <a:defRPr kumimoji="1" sz="1500" baseline="0">
          <a:solidFill>
            <a:srgbClr val="464646"/>
          </a:solidFill>
          <a:latin typeface="Calibri" pitchFamily="34" charset="0"/>
          <a:ea typeface="ＤＦ華康ゴシック体W3" pitchFamily="50" charset="-128"/>
        </a:defRPr>
      </a:lvl3pPr>
      <a:lvl4pPr marL="923925" indent="-200025" algn="l" defTabSz="972616" rtl="0" eaLnBrk="0" fontAlgn="base" hangingPunct="0">
        <a:spcBef>
          <a:spcPct val="20000"/>
        </a:spcBef>
        <a:spcAft>
          <a:spcPct val="0"/>
        </a:spcAft>
        <a:buClr>
          <a:schemeClr val="accent3"/>
        </a:buClr>
        <a:buFont typeface="Wingdings" charset="2"/>
        <a:buChar char="u"/>
        <a:tabLst>
          <a:tab pos="924744" algn="l"/>
        </a:tabLst>
        <a:defRPr kumimoji="1" sz="1300" baseline="0">
          <a:solidFill>
            <a:srgbClr val="464646"/>
          </a:solidFill>
          <a:latin typeface="Calibri" pitchFamily="34" charset="0"/>
          <a:ea typeface="ＤＦ華康ゴシック体W3" pitchFamily="50" charset="-128"/>
        </a:defRPr>
      </a:lvl4pPr>
      <a:lvl5pPr marL="990130" indent="0" algn="l" defTabSz="972616" rtl="0" eaLnBrk="0" fontAlgn="base" hangingPunct="0">
        <a:spcBef>
          <a:spcPct val="20000"/>
        </a:spcBef>
        <a:spcAft>
          <a:spcPct val="0"/>
        </a:spcAft>
        <a:buClr>
          <a:schemeClr val="tx1"/>
        </a:buClr>
        <a:tabLst>
          <a:tab pos="990130" algn="l"/>
        </a:tabLst>
        <a:defRPr kumimoji="1" sz="1200" baseline="0">
          <a:solidFill>
            <a:srgbClr val="464646"/>
          </a:solidFill>
          <a:latin typeface="Calibri" pitchFamily="34" charset="0"/>
          <a:ea typeface="ＤＦ華康ゴシック体W3" pitchFamily="50" charset="-128"/>
        </a:defRPr>
      </a:lvl5pPr>
      <a:lvl6pPr marL="2322369"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989995" y="5134039"/>
            <a:ext cx="6419106" cy="683454"/>
          </a:xfrm>
        </p:spPr>
        <p:txBody>
          <a:bodyPr/>
          <a:lstStyle/>
          <a:p>
            <a:r>
              <a:rPr lang="en-US" altLang="ja-JP" sz="2000" dirty="0" smtClean="0">
                <a:latin typeface="ヒラギノ角ゴ ProN W6" pitchFamily="34" charset="-128"/>
                <a:ea typeface="ヒラギノ角ゴ ProN W6" pitchFamily="34" charset="-128"/>
              </a:rPr>
              <a:t>2013.3.13</a:t>
            </a:r>
            <a:r>
              <a:rPr lang="ja-JP" altLang="en-US" sz="2000" dirty="0" smtClean="0">
                <a:latin typeface="ヒラギノ角ゴ ProN W6" pitchFamily="34" charset="-128"/>
                <a:ea typeface="ヒラギノ角ゴ ProN W6" pitchFamily="34" charset="-128"/>
              </a:rPr>
              <a:t/>
            </a:r>
            <a:br>
              <a:rPr lang="ja-JP" altLang="en-US" sz="2000" dirty="0" smtClean="0">
                <a:latin typeface="ヒラギノ角ゴ ProN W6" pitchFamily="34" charset="-128"/>
                <a:ea typeface="ヒラギノ角ゴ ProN W6" pitchFamily="34" charset="-128"/>
              </a:rPr>
            </a:br>
            <a:r>
              <a:rPr lang="ja-JP" altLang="en-US" sz="2000" dirty="0" smtClean="0">
                <a:latin typeface="ヒラギノ角ゴ ProN W6" pitchFamily="34" charset="-128"/>
                <a:ea typeface="ヒラギノ角ゴ ProN W6" pitchFamily="34" charset="-128"/>
              </a:rPr>
              <a:t>オープンデータ流通推進コンソーシアム 事務局</a:t>
            </a:r>
            <a:endParaRPr lang="en-US" altLang="ja-JP" sz="2000" dirty="0" smtClean="0">
              <a:latin typeface="ヒラギノ角ゴ ProN W6" pitchFamily="34" charset="-128"/>
              <a:ea typeface="ヒラギノ角ゴ ProN W6" pitchFamily="34" charset="-128"/>
            </a:endParaRPr>
          </a:p>
        </p:txBody>
      </p:sp>
      <p:sp>
        <p:nvSpPr>
          <p:cNvPr id="3" name="タイトル 2"/>
          <p:cNvSpPr>
            <a:spLocks noGrp="1"/>
          </p:cNvSpPr>
          <p:nvPr>
            <p:ph type="ctrTitle" sz="quarter"/>
          </p:nvPr>
        </p:nvSpPr>
        <p:spPr>
          <a:xfrm>
            <a:off x="2971800" y="3003381"/>
            <a:ext cx="6427985" cy="929675"/>
          </a:xfrm>
        </p:spPr>
        <p:txBody>
          <a:bodyPr/>
          <a:lstStyle/>
          <a:p>
            <a:r>
              <a:rPr lang="ja-JP" altLang="en-US" sz="2400" dirty="0" smtClean="0">
                <a:latin typeface="メイリオ" pitchFamily="50" charset="-128"/>
                <a:ea typeface="メイリオ" pitchFamily="50" charset="-128"/>
                <a:cs typeface="メイリオ" pitchFamily="50" charset="-128"/>
              </a:rPr>
              <a:t>オープンデータ流通推進コンソーシアム</a:t>
            </a:r>
            <a:r>
              <a:rPr lang="en-US" altLang="ja-JP" dirty="0" smtClean="0">
                <a:latin typeface="メイリオ" pitchFamily="50" charset="-128"/>
                <a:ea typeface="メイリオ" pitchFamily="50" charset="-128"/>
                <a:cs typeface="メイリオ" pitchFamily="50" charset="-128"/>
              </a:rPr>
              <a:t/>
            </a:r>
            <a:br>
              <a:rPr lang="en-US" altLang="ja-JP" dirty="0" smtClean="0">
                <a:latin typeface="メイリオ" pitchFamily="50" charset="-128"/>
                <a:ea typeface="メイリオ" pitchFamily="50" charset="-128"/>
                <a:cs typeface="メイリオ" pitchFamily="50" charset="-128"/>
              </a:rPr>
            </a:br>
            <a:r>
              <a:rPr lang="ja-JP" altLang="en-US" dirty="0" smtClean="0">
                <a:latin typeface="メイリオ" pitchFamily="50" charset="-128"/>
                <a:ea typeface="メイリオ" pitchFamily="50" charset="-128"/>
                <a:cs typeface="メイリオ" pitchFamily="50" charset="-128"/>
              </a:rPr>
              <a:t>技術委員会の検討状況報告</a:t>
            </a:r>
            <a:endParaRPr lang="ja-JP" altLang="en-US" dirty="0">
              <a:latin typeface="メイリオ" pitchFamily="50" charset="-128"/>
              <a:ea typeface="メイリオ" pitchFamily="50" charset="-128"/>
              <a:cs typeface="メイリオ" pitchFamily="50" charset="-128"/>
            </a:endParaRPr>
          </a:p>
        </p:txBody>
      </p:sp>
      <p:pic>
        <p:nvPicPr>
          <p:cNvPr id="5" name="図 4"/>
          <p:cNvPicPr>
            <a:picLocks noChangeAspect="1"/>
          </p:cNvPicPr>
          <p:nvPr/>
        </p:nvPicPr>
        <p:blipFill>
          <a:blip r:embed="rId2" cstate="print"/>
          <a:stretch>
            <a:fillRect/>
          </a:stretch>
        </p:blipFill>
        <p:spPr>
          <a:xfrm>
            <a:off x="381000" y="1447800"/>
            <a:ext cx="2286000" cy="2097740"/>
          </a:xfrm>
          <a:prstGeom prst="rect">
            <a:avLst/>
          </a:prstGeom>
        </p:spPr>
      </p:pic>
      <p:sp>
        <p:nvSpPr>
          <p:cNvPr id="7" name="テキスト ボックス 6"/>
          <p:cNvSpPr txBox="1"/>
          <p:nvPr/>
        </p:nvSpPr>
        <p:spPr>
          <a:xfrm>
            <a:off x="3048000" y="1981200"/>
            <a:ext cx="6858000" cy="369332"/>
          </a:xfrm>
          <a:prstGeom prst="rect">
            <a:avLst/>
          </a:prstGeom>
          <a:solidFill>
            <a:schemeClr val="bg1"/>
          </a:solidFill>
          <a:ln>
            <a:solidFill>
              <a:srgbClr val="1F497D"/>
            </a:solidFill>
          </a:ln>
        </p:spPr>
        <p:txBody>
          <a:bodyPr wrap="square" rtlCol="0">
            <a:spAutoFit/>
          </a:bodyPr>
          <a:lstStyle/>
          <a:p>
            <a:pPr algn="l"/>
            <a:r>
              <a:rPr kumimoji="1" lang="ja-JP" altLang="en-US" dirty="0" smtClean="0">
                <a:latin typeface="ヒラギノ角ゴ ProN W6"/>
                <a:ea typeface="ヒラギノ角ゴ ProN W6"/>
                <a:cs typeface="ヒラギノ角ゴ ProN W6"/>
              </a:rPr>
              <a:t>第</a:t>
            </a:r>
            <a:r>
              <a:rPr kumimoji="1" lang="ja-JP" altLang="en-US" dirty="0">
                <a:latin typeface="ヒラギノ角ゴ ProN W6"/>
                <a:ea typeface="ヒラギノ角ゴ ProN W6"/>
                <a:cs typeface="ヒラギノ角ゴ ProN W6"/>
              </a:rPr>
              <a:t>四</a:t>
            </a:r>
            <a:r>
              <a:rPr kumimoji="1" lang="ja-JP" altLang="en-US" dirty="0" smtClean="0">
                <a:latin typeface="ヒラギノ角ゴ ProN W6"/>
                <a:ea typeface="ヒラギノ角ゴ ProN W6"/>
                <a:cs typeface="ヒラギノ角ゴ ProN W6"/>
              </a:rPr>
              <a:t>回</a:t>
            </a:r>
            <a:r>
              <a:rPr kumimoji="1" lang="en-US" altLang="ja-JP" dirty="0" smtClean="0">
                <a:latin typeface="ヒラギノ角ゴ ProN W6"/>
                <a:ea typeface="ヒラギノ角ゴ ProN W6"/>
                <a:cs typeface="ヒラギノ角ゴ ProN W6"/>
              </a:rPr>
              <a:t> </a:t>
            </a:r>
            <a:r>
              <a:rPr kumimoji="1" lang="ja-JP" altLang="en-US" dirty="0" smtClean="0">
                <a:latin typeface="ヒラギノ角ゴ ProN W6"/>
                <a:ea typeface="ヒラギノ角ゴ ProN W6"/>
                <a:cs typeface="ヒラギノ角ゴ ProN W6"/>
              </a:rPr>
              <a:t>利活用・普及委員会資料</a:t>
            </a:r>
          </a:p>
        </p:txBody>
      </p:sp>
      <p:sp>
        <p:nvSpPr>
          <p:cNvPr id="8" name="テキスト プレースホルダー 3"/>
          <p:cNvSpPr txBox="1">
            <a:spLocks/>
          </p:cNvSpPr>
          <p:nvPr/>
        </p:nvSpPr>
        <p:spPr bwMode="auto">
          <a:xfrm>
            <a:off x="8265368" y="404664"/>
            <a:ext cx="1239016" cy="407119"/>
          </a:xfrm>
          <a:prstGeom prst="rect">
            <a:avLst/>
          </a:prstGeom>
          <a:noFill/>
          <a:ln w="9525">
            <a:solidFill>
              <a:schemeClr val="bg2"/>
            </a:solidFill>
            <a:miter lim="800000"/>
            <a:headEnd/>
            <a:tailEnd/>
          </a:ln>
        </p:spPr>
        <p:txBody>
          <a:bodyPr vert="horz" wrap="square" lIns="91440" tIns="45720" rIns="91440" bIns="45720" numCol="1" anchor="t" anchorCtr="0" compatLnSpc="1">
            <a:prstTxWarp prst="textNoShape">
              <a:avLst/>
            </a:prstTxWarp>
          </a:bodyPr>
          <a:lstStyle>
            <a:lvl1pPr marL="0" indent="0" algn="r" rtl="0" eaLnBrk="0" fontAlgn="base" hangingPunct="0">
              <a:spcBef>
                <a:spcPts val="600"/>
              </a:spcBef>
              <a:spcAft>
                <a:spcPct val="0"/>
              </a:spcAft>
              <a:buClr>
                <a:schemeClr val="accent1"/>
              </a:buClr>
              <a:buSzPct val="76000"/>
              <a:buFont typeface="Wingdings 3" pitchFamily="18" charset="2"/>
              <a:buNone/>
              <a:defRPr kumimoji="1" sz="2000" kern="1200">
                <a:solidFill>
                  <a:schemeClr val="tx1">
                    <a:tint val="75000"/>
                  </a:schemeClr>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None/>
              <a:defRPr kumimoji="1" sz="1800" kern="1200">
                <a:solidFill>
                  <a:schemeClr val="tx1">
                    <a:tint val="75000"/>
                  </a:schemeClr>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None/>
              <a:defRPr kumimoji="1" sz="1600" kern="1200">
                <a:solidFill>
                  <a:schemeClr val="tx1">
                    <a:tint val="75000"/>
                  </a:schemeClr>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None/>
              <a:defRPr kumimoji="1" sz="1400" kern="1200">
                <a:solidFill>
                  <a:schemeClr val="tx1">
                    <a:tint val="75000"/>
                  </a:schemeClr>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None/>
              <a:defRPr kumimoji="1" sz="1400" kern="1200">
                <a:solidFill>
                  <a:schemeClr val="tx1">
                    <a:tint val="75000"/>
                  </a:schemeClr>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lgn="ctr" eaLnBrk="1" hangingPunct="1"/>
            <a:r>
              <a:rPr lang="ja-JP" altLang="en-US" sz="1800" dirty="0" smtClean="0">
                <a:solidFill>
                  <a:schemeClr val="bg2"/>
                </a:solidFill>
                <a:latin typeface="+mj-ea"/>
              </a:rPr>
              <a:t>資料５</a:t>
            </a:r>
            <a:endParaRPr lang="ja-JP" altLang="en-US" sz="1800" dirty="0">
              <a:solidFill>
                <a:schemeClr val="bg2"/>
              </a:solidFill>
              <a:latin typeface="+mj-ea"/>
            </a:endParaRPr>
          </a:p>
          <a:p>
            <a:pPr algn="ctr" eaLnBrk="1" hangingPunct="1"/>
            <a:endParaRPr lang="ja-JP" altLang="en-US" sz="1800" dirty="0" smtClean="0">
              <a:solidFill>
                <a:schemeClr val="bg2"/>
              </a:solidFill>
              <a:latin typeface="+mj-ea"/>
              <a:ea typeface="+mj-ea"/>
            </a:endParaRPr>
          </a:p>
        </p:txBody>
      </p:sp>
    </p:spTree>
    <p:extLst>
      <p:ext uri="{BB962C8B-B14F-4D97-AF65-F5344CB8AC3E}">
        <p14:creationId xmlns:p14="http://schemas.microsoft.com/office/powerpoint/2010/main" val="2616960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技術ガイド案（地理空間データ）</a:t>
            </a:r>
            <a:endParaRPr kumimoji="1" lang="ja-JP" altLang="en-US" dirty="0"/>
          </a:p>
        </p:txBody>
      </p:sp>
      <p:sp>
        <p:nvSpPr>
          <p:cNvPr id="3" name="コンテンツ プレースホルダー 2"/>
          <p:cNvSpPr>
            <a:spLocks noGrp="1"/>
          </p:cNvSpPr>
          <p:nvPr>
            <p:ph idx="1"/>
          </p:nvPr>
        </p:nvSpPr>
        <p:spPr>
          <a:xfrm>
            <a:off x="351414" y="1143000"/>
            <a:ext cx="9354114" cy="5268127"/>
          </a:xfrm>
        </p:spPr>
        <p:txBody>
          <a:bodyPr>
            <a:normAutofit/>
          </a:bodyPr>
          <a:lstStyle/>
          <a:p>
            <a:r>
              <a:rPr kumimoji="1" lang="ja-JP" altLang="en-US" dirty="0" smtClean="0"/>
              <a:t>必須レベル（</a:t>
            </a:r>
            <a:r>
              <a:rPr lang="ja-JP" altLang="en-US" dirty="0" smtClean="0"/>
              <a:t>レベル</a:t>
            </a:r>
            <a:r>
              <a:rPr lang="en-US" altLang="ja-JP" dirty="0" smtClean="0"/>
              <a:t>1</a:t>
            </a:r>
            <a:r>
              <a:rPr lang="ja-JP" altLang="en-US" dirty="0" smtClean="0"/>
              <a:t>）</a:t>
            </a:r>
            <a:endParaRPr kumimoji="1" lang="ja-JP" altLang="en-US" dirty="0" smtClean="0"/>
          </a:p>
          <a:p>
            <a:pPr lvl="1"/>
            <a:r>
              <a:rPr lang="ja-JP" altLang="en-US" dirty="0"/>
              <a:t>地理空間データ</a:t>
            </a:r>
            <a:r>
              <a:rPr lang="ja-JP" altLang="en-US" dirty="0" smtClean="0"/>
              <a:t>は、測地</a:t>
            </a:r>
            <a:r>
              <a:rPr lang="ja-JP" altLang="en-US" dirty="0"/>
              <a:t>系を明記すべきで</a:t>
            </a:r>
            <a:r>
              <a:rPr lang="ja-JP" altLang="en-US" dirty="0" smtClean="0"/>
              <a:t>ある</a:t>
            </a:r>
            <a:r>
              <a:rPr lang="ja-JP" altLang="en-US" dirty="0"/>
              <a:t>。</a:t>
            </a:r>
            <a:endParaRPr lang="ja-JP" altLang="en-US" dirty="0" smtClean="0"/>
          </a:p>
          <a:p>
            <a:r>
              <a:rPr lang="ja-JP" altLang="en-US" dirty="0" smtClean="0"/>
              <a:t>推奨レベル（レベル</a:t>
            </a:r>
            <a:r>
              <a:rPr lang="en-US" altLang="ja-JP" dirty="0" smtClean="0"/>
              <a:t>2</a:t>
            </a:r>
            <a:r>
              <a:rPr lang="ja-JP" altLang="en-US" dirty="0" smtClean="0"/>
              <a:t>）</a:t>
            </a:r>
          </a:p>
          <a:p>
            <a:pPr lvl="1"/>
            <a:r>
              <a:rPr lang="ja-JP" altLang="en-US" dirty="0"/>
              <a:t>地理空間データ</a:t>
            </a:r>
            <a:r>
              <a:rPr lang="ja-JP" altLang="en-US" dirty="0" smtClean="0"/>
              <a:t>は、地理</a:t>
            </a:r>
            <a:r>
              <a:rPr lang="ja-JP" altLang="en-US" dirty="0"/>
              <a:t>空間情報を記述するために広く使われているフォーマットで記述されるべきで</a:t>
            </a:r>
            <a:r>
              <a:rPr lang="ja-JP" altLang="en-US" dirty="0" smtClean="0"/>
              <a:t>ある。</a:t>
            </a:r>
            <a:endParaRPr kumimoji="1" lang="ja-JP" altLang="en-US" dirty="0" smtClean="0"/>
          </a:p>
          <a:p>
            <a:r>
              <a:rPr kumimoji="1" lang="ja-JP" altLang="en-US" dirty="0" smtClean="0"/>
              <a:t>理想レベル（レベル</a:t>
            </a:r>
            <a:r>
              <a:rPr kumimoji="1" lang="en-US" altLang="ja-JP" dirty="0" smtClean="0"/>
              <a:t>3</a:t>
            </a:r>
            <a:r>
              <a:rPr kumimoji="1" lang="ja-JP" altLang="en-US" dirty="0" smtClean="0"/>
              <a:t>）</a:t>
            </a:r>
            <a:endParaRPr kumimoji="1" lang="en-US" altLang="ja-JP" dirty="0" smtClean="0"/>
          </a:p>
          <a:p>
            <a:pPr lvl="1"/>
            <a:r>
              <a:rPr lang="ja-JP" altLang="en-US" kern="100" dirty="0">
                <a:latin typeface="ＤＦ華康ゴシック体W3" pitchFamily="49" charset="-128"/>
                <a:ea typeface="ＤＦ華康ゴシック体W3" pitchFamily="49" charset="-128"/>
              </a:rPr>
              <a:t>地理空間データの属性や説明を表すメタデータ</a:t>
            </a:r>
            <a:r>
              <a:rPr lang="ja-JP" altLang="en-US" kern="100" dirty="0" smtClean="0">
                <a:latin typeface="ＤＦ華康ゴシック体W3" pitchFamily="49" charset="-128"/>
                <a:ea typeface="ＤＦ華康ゴシック体W3" pitchFamily="49" charset="-128"/>
              </a:rPr>
              <a:t>を、</a:t>
            </a:r>
            <a:r>
              <a:rPr lang="en-US" altLang="ja-JP" kern="100" dirty="0" smtClean="0">
                <a:latin typeface="ＤＦ華康ゴシック体W3" pitchFamily="49" charset="-128"/>
                <a:ea typeface="ＤＦ華康ゴシック体W3" pitchFamily="49" charset="-128"/>
              </a:rPr>
              <a:t>XML</a:t>
            </a:r>
            <a:r>
              <a:rPr lang="ja-JP" altLang="en-US" kern="100" dirty="0">
                <a:latin typeface="ＤＦ華康ゴシック体W3" pitchFamily="49" charset="-128"/>
                <a:ea typeface="ＤＦ華康ゴシック体W3" pitchFamily="49" charset="-128"/>
              </a:rPr>
              <a:t>や</a:t>
            </a:r>
            <a:r>
              <a:rPr lang="en-US" altLang="ja-JP" kern="100" dirty="0">
                <a:latin typeface="ＤＦ華康ゴシック体W3" pitchFamily="49" charset="-128"/>
                <a:ea typeface="ＤＦ華康ゴシック体W3" pitchFamily="49" charset="-128"/>
              </a:rPr>
              <a:t>RDF</a:t>
            </a:r>
            <a:r>
              <a:rPr lang="ja-JP" altLang="en-US" kern="100" dirty="0">
                <a:latin typeface="ＤＦ華康ゴシック体W3" pitchFamily="49" charset="-128"/>
                <a:ea typeface="ＤＦ華康ゴシック体W3" pitchFamily="49" charset="-128"/>
              </a:rPr>
              <a:t>等の形式を使ってフォーマルに記述すべきで</a:t>
            </a:r>
            <a:r>
              <a:rPr lang="ja-JP" altLang="en-US" kern="100" dirty="0" smtClean="0">
                <a:latin typeface="ＤＦ華康ゴシック体W3" pitchFamily="49" charset="-128"/>
                <a:ea typeface="ＤＦ華康ゴシック体W3" pitchFamily="49" charset="-128"/>
              </a:rPr>
              <a:t>ある。その</a:t>
            </a:r>
            <a:r>
              <a:rPr lang="ja-JP" altLang="en-US" kern="100" dirty="0">
                <a:latin typeface="ＤＦ華康ゴシック体W3" pitchFamily="49" charset="-128"/>
                <a:ea typeface="ＤＦ華康ゴシック体W3" pitchFamily="49" charset="-128"/>
              </a:rPr>
              <a:t>メタデータは地理空間データ本体へリンクするべきで</a:t>
            </a:r>
            <a:r>
              <a:rPr lang="ja-JP" altLang="en-US" kern="100" dirty="0" smtClean="0">
                <a:latin typeface="ＤＦ華康ゴシック体W3" pitchFamily="49" charset="-128"/>
                <a:ea typeface="ＤＦ華康ゴシック体W3" pitchFamily="49" charset="-128"/>
              </a:rPr>
              <a:t>ある</a:t>
            </a:r>
            <a:r>
              <a:rPr lang="ja-JP" altLang="en-US" dirty="0" smtClean="0">
                <a:latin typeface="ＤＦ華康ゴシック体W3" pitchFamily="49" charset="-128"/>
                <a:ea typeface="ＤＦ華康ゴシック体W3" pitchFamily="49" charset="-128"/>
              </a:rPr>
              <a:t>。</a:t>
            </a:r>
            <a:endParaRPr lang="ja-JP" altLang="en-US" dirty="0">
              <a:latin typeface="ＤＦ華康ゴシック体W3" pitchFamily="49" charset="-128"/>
              <a:ea typeface="ＤＦ華康ゴシック体W3" pitchFamily="49" charset="-128"/>
            </a:endParaRP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Tree>
    <p:extLst>
      <p:ext uri="{BB962C8B-B14F-4D97-AF65-F5344CB8AC3E}">
        <p14:creationId xmlns:p14="http://schemas.microsoft.com/office/powerpoint/2010/main" val="3996832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技術ガイド案（リアルタイムデータ）</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必須レベル（</a:t>
            </a:r>
            <a:r>
              <a:rPr lang="ja-JP" altLang="en-US" dirty="0" smtClean="0"/>
              <a:t>レベル</a:t>
            </a:r>
            <a:r>
              <a:rPr lang="en-US" altLang="ja-JP" dirty="0" smtClean="0"/>
              <a:t>1</a:t>
            </a:r>
            <a:r>
              <a:rPr lang="ja-JP" altLang="en-US" dirty="0" smtClean="0"/>
              <a:t>）</a:t>
            </a:r>
            <a:endParaRPr kumimoji="1" lang="ja-JP" altLang="en-US" dirty="0" smtClean="0"/>
          </a:p>
          <a:p>
            <a:pPr lvl="1"/>
            <a:r>
              <a:rPr lang="ja-JP" altLang="en-US" dirty="0"/>
              <a:t>表形式データ・地理空間データのレベル</a:t>
            </a:r>
            <a:r>
              <a:rPr lang="en-US" altLang="ja-JP" dirty="0"/>
              <a:t>2</a:t>
            </a:r>
            <a:r>
              <a:rPr lang="ja-JP" altLang="en-US" dirty="0"/>
              <a:t>以上に準拠した形式のデータ</a:t>
            </a:r>
            <a:r>
              <a:rPr lang="ja-JP" altLang="en-US" dirty="0" smtClean="0"/>
              <a:t>を、ファイル</a:t>
            </a:r>
            <a:r>
              <a:rPr lang="ja-JP" altLang="en-US" dirty="0"/>
              <a:t>として取得できるべきで</a:t>
            </a:r>
            <a:r>
              <a:rPr lang="ja-JP" altLang="en-US" dirty="0" smtClean="0"/>
              <a:t>ある。</a:t>
            </a:r>
            <a:endParaRPr kumimoji="1" lang="ja-JP" altLang="en-US" dirty="0" smtClean="0"/>
          </a:p>
          <a:p>
            <a:r>
              <a:rPr lang="ja-JP" altLang="en-US" dirty="0"/>
              <a:t>推奨</a:t>
            </a:r>
            <a:r>
              <a:rPr lang="ja-JP" altLang="en-US" dirty="0" smtClean="0"/>
              <a:t>レベル（レベル</a:t>
            </a:r>
            <a:r>
              <a:rPr lang="en-US" altLang="ja-JP" dirty="0" smtClean="0"/>
              <a:t>2</a:t>
            </a:r>
            <a:r>
              <a:rPr lang="ja-JP" altLang="en-US" dirty="0" smtClean="0"/>
              <a:t>）</a:t>
            </a:r>
            <a:endParaRPr lang="en-US" altLang="ja-JP" dirty="0" smtClean="0"/>
          </a:p>
          <a:p>
            <a:pPr lvl="1"/>
            <a:r>
              <a:rPr lang="ja-JP" altLang="en-US" dirty="0"/>
              <a:t>リアルタイムデータの最新値・差分を取得する手法が提供されているべきで</a:t>
            </a:r>
            <a:r>
              <a:rPr lang="ja-JP" altLang="en-US" dirty="0" smtClean="0"/>
              <a:t>ある</a:t>
            </a:r>
            <a:r>
              <a:rPr lang="ja-JP" altLang="en-US" dirty="0"/>
              <a:t>。</a:t>
            </a:r>
          </a:p>
          <a:p>
            <a:r>
              <a:rPr kumimoji="1" lang="ja-JP" altLang="en-US" dirty="0" smtClean="0"/>
              <a:t>理想レベル（レベル</a:t>
            </a:r>
            <a:r>
              <a:rPr kumimoji="1" lang="en-US" altLang="ja-JP" dirty="0" smtClean="0"/>
              <a:t>3</a:t>
            </a:r>
            <a:r>
              <a:rPr kumimoji="1" lang="ja-JP" altLang="en-US" dirty="0" smtClean="0"/>
              <a:t>）</a:t>
            </a:r>
            <a:endParaRPr kumimoji="1" lang="en-US" altLang="ja-JP" dirty="0" smtClean="0"/>
          </a:p>
          <a:p>
            <a:pPr lvl="1"/>
            <a:r>
              <a:rPr lang="ja-JP" altLang="en-US" dirty="0"/>
              <a:t>リアルタイムデータの最新値や差分を取得するため</a:t>
            </a:r>
            <a:r>
              <a:rPr lang="ja-JP" altLang="en-US" dirty="0" smtClean="0"/>
              <a:t>の、メタデータ</a:t>
            </a:r>
            <a:r>
              <a:rPr lang="ja-JP" altLang="en-US" dirty="0"/>
              <a:t>記述に対応したデータ取得規約が提供されているべきで</a:t>
            </a:r>
            <a:r>
              <a:rPr lang="ja-JP" altLang="en-US" dirty="0" smtClean="0"/>
              <a:t>ある。</a:t>
            </a:r>
            <a:br>
              <a:rPr lang="ja-JP" altLang="en-US" dirty="0" smtClean="0"/>
            </a:br>
            <a:r>
              <a:rPr lang="ja-JP" altLang="en-US" dirty="0" smtClean="0"/>
              <a:t>または、メタデータ</a:t>
            </a:r>
            <a:r>
              <a:rPr lang="ja-JP" altLang="en-US" dirty="0"/>
              <a:t>記述されたリアルタイムデータを取得する手法が提供されているべきで</a:t>
            </a:r>
            <a:r>
              <a:rPr lang="ja-JP" altLang="en-US" dirty="0" smtClean="0"/>
              <a:t>ある。</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a:p>
        </p:txBody>
      </p:sp>
    </p:spTree>
    <p:extLst>
      <p:ext uri="{BB962C8B-B14F-4D97-AF65-F5344CB8AC3E}">
        <p14:creationId xmlns:p14="http://schemas.microsoft.com/office/powerpoint/2010/main" val="4285519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コンソーシアム</a:t>
            </a:r>
            <a:r>
              <a:rPr lang="ja-JP" altLang="en-US" dirty="0"/>
              <a:t>規格</a:t>
            </a:r>
            <a:r>
              <a:rPr lang="ja-JP" altLang="en-US" dirty="0" smtClean="0"/>
              <a:t>案</a:t>
            </a:r>
            <a:endParaRPr kumimoji="1" lang="ja-JP" altLang="en-US" dirty="0">
              <a:solidFill>
                <a:schemeClr val="bg2"/>
              </a:solidFill>
            </a:endParaRPr>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12</a:t>
            </a:fld>
            <a:endParaRPr lang="en-US" altLang="ja-JP"/>
          </a:p>
        </p:txBody>
      </p:sp>
    </p:spTree>
    <p:extLst>
      <p:ext uri="{BB962C8B-B14F-4D97-AF65-F5344CB8AC3E}">
        <p14:creationId xmlns:p14="http://schemas.microsoft.com/office/powerpoint/2010/main" val="551078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 </a:t>
            </a:r>
            <a:r>
              <a:rPr lang="ja-JP" altLang="en-US" dirty="0" smtClean="0"/>
              <a:t>オープンデータ化</a:t>
            </a:r>
            <a:r>
              <a:rPr lang="ja-JP" altLang="en-US" dirty="0"/>
              <a:t>のための</a:t>
            </a:r>
            <a:r>
              <a:rPr lang="en-US" altLang="ja-JP" dirty="0"/>
              <a:t>CSV</a:t>
            </a:r>
            <a:r>
              <a:rPr lang="ja-JP" altLang="en-US" dirty="0"/>
              <a:t>形式データ</a:t>
            </a:r>
            <a:r>
              <a:rPr lang="ja-JP" altLang="en-US" dirty="0" smtClean="0"/>
              <a:t>規格</a:t>
            </a:r>
            <a:r>
              <a:rPr lang="ja-JP" altLang="en-US" dirty="0" smtClean="0">
                <a:solidFill>
                  <a:schemeClr val="bg2"/>
                </a:solidFill>
              </a:rPr>
              <a:t>案</a:t>
            </a:r>
            <a:endParaRPr kumimoji="1" lang="ja-JP" altLang="en-US" dirty="0">
              <a:solidFill>
                <a:schemeClr val="bg2"/>
              </a:solidFill>
            </a:endParaRPr>
          </a:p>
        </p:txBody>
      </p:sp>
      <p:sp>
        <p:nvSpPr>
          <p:cNvPr id="3" name="コンテンツ プレースホルダー 2"/>
          <p:cNvSpPr>
            <a:spLocks noGrp="1"/>
          </p:cNvSpPr>
          <p:nvPr>
            <p:ph idx="1"/>
          </p:nvPr>
        </p:nvSpPr>
        <p:spPr>
          <a:xfrm>
            <a:off x="351414" y="1143001"/>
            <a:ext cx="9146415" cy="1863244"/>
          </a:xfrm>
        </p:spPr>
        <p:txBody>
          <a:bodyPr>
            <a:normAutofit fontScale="92500" lnSpcReduction="10000"/>
          </a:bodyPr>
          <a:lstStyle/>
          <a:p>
            <a:r>
              <a:rPr kumimoji="1" lang="ja-JP" altLang="en-US" dirty="0" smtClean="0"/>
              <a:t>表形式データのガイド</a:t>
            </a:r>
            <a:r>
              <a:rPr kumimoji="1" lang="en-US" altLang="ja-JP" dirty="0" smtClean="0"/>
              <a:t>11</a:t>
            </a:r>
            <a:r>
              <a:rPr lang="ja-JP" altLang="en-US" dirty="0"/>
              <a:t>「タイトルやデータ型は、一定の基準に従ったフォーマットで記述すべきである」を</a:t>
            </a:r>
            <a:r>
              <a:rPr kumimoji="1" lang="ja-JP" altLang="en-US" dirty="0" smtClean="0"/>
              <a:t>満たすための規格の</a:t>
            </a:r>
            <a:r>
              <a:rPr kumimoji="1" lang="en-US" altLang="ja-JP" dirty="0" smtClean="0"/>
              <a:t>1</a:t>
            </a:r>
            <a:r>
              <a:rPr kumimoji="1" lang="ja-JP" altLang="en-US" dirty="0" smtClean="0"/>
              <a:t>つ。</a:t>
            </a:r>
            <a:endParaRPr kumimoji="1" lang="en-US" altLang="ja-JP" dirty="0" smtClean="0"/>
          </a:p>
          <a:p>
            <a:pPr lvl="1"/>
            <a:r>
              <a:rPr lang="en-US" altLang="ja-JP" dirty="0" smtClean="0"/>
              <a:t>CSV</a:t>
            </a:r>
            <a:r>
              <a:rPr lang="ja-JP" altLang="en-US" dirty="0" smtClean="0"/>
              <a:t>データについて規定。他の</a:t>
            </a:r>
            <a:r>
              <a:rPr lang="ja-JP" altLang="en-US" dirty="0"/>
              <a:t>形式</a:t>
            </a:r>
            <a:r>
              <a:rPr lang="ja-JP" altLang="en-US" dirty="0" smtClean="0"/>
              <a:t>（</a:t>
            </a:r>
            <a:r>
              <a:rPr lang="en-US" altLang="ja-JP" dirty="0" smtClean="0"/>
              <a:t>TSV</a:t>
            </a:r>
            <a:r>
              <a:rPr lang="ja-JP" altLang="en-US" dirty="0" err="1" smtClean="0"/>
              <a:t>、</a:t>
            </a:r>
            <a:r>
              <a:rPr lang="en-US" altLang="ja-JP" dirty="0" smtClean="0"/>
              <a:t>Open </a:t>
            </a:r>
            <a:r>
              <a:rPr lang="en-US" altLang="ja-JP" dirty="0"/>
              <a:t>Document </a:t>
            </a:r>
            <a:r>
              <a:rPr lang="en-US" altLang="ja-JP" dirty="0" smtClean="0"/>
              <a:t>Format</a:t>
            </a:r>
            <a:r>
              <a:rPr lang="ja-JP" altLang="en-US" dirty="0" err="1" smtClean="0"/>
              <a:t>、</a:t>
            </a:r>
            <a:r>
              <a:rPr lang="en-US" altLang="ja-JP" dirty="0" smtClean="0"/>
              <a:t>XML</a:t>
            </a:r>
            <a:r>
              <a:rPr lang="ja-JP" altLang="en-US" dirty="0"/>
              <a:t>等）については、必要</a:t>
            </a:r>
            <a:r>
              <a:rPr lang="ja-JP" altLang="en-US" dirty="0" smtClean="0"/>
              <a:t>に応じて</a:t>
            </a:r>
            <a:r>
              <a:rPr lang="ja-JP" altLang="en-US" dirty="0"/>
              <a:t>、追って</a:t>
            </a:r>
            <a:r>
              <a:rPr lang="ja-JP" altLang="en-US" dirty="0" smtClean="0"/>
              <a:t>規定。</a:t>
            </a:r>
            <a:endParaRPr kumimoji="1" lang="ja-JP" altLang="en-US" dirty="0" smtClean="0"/>
          </a:p>
          <a:p>
            <a:r>
              <a:rPr lang="ja-JP" altLang="en-US" dirty="0" smtClean="0"/>
              <a:t>表形式データのキャプション・タイトル・単位などのメタデータを、データセットのヘッダとして記述する。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13</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163213697"/>
              </p:ext>
            </p:extLst>
          </p:nvPr>
        </p:nvGraphicFramePr>
        <p:xfrm>
          <a:off x="200472" y="3621980"/>
          <a:ext cx="4752528" cy="2606040"/>
        </p:xfrm>
        <a:graphic>
          <a:graphicData uri="http://schemas.openxmlformats.org/drawingml/2006/table">
            <a:tbl>
              <a:tblPr firstRow="1" bandRow="1">
                <a:tableStyleId>{5C22544A-7EE6-4342-B048-85BDC9FD1C3A}</a:tableStyleId>
              </a:tblPr>
              <a:tblGrid>
                <a:gridCol w="1296144"/>
                <a:gridCol w="3456384"/>
              </a:tblGrid>
              <a:tr h="0">
                <a:tc>
                  <a:txBody>
                    <a:bodyPr/>
                    <a:lstStyle/>
                    <a:p>
                      <a:r>
                        <a:rPr kumimoji="1" lang="ja-JP" altLang="en-US" dirty="0" smtClean="0">
                          <a:latin typeface="ヒラギノ角ゴ ProN W6" pitchFamily="34" charset="-128"/>
                          <a:ea typeface="ヒラギノ角ゴ ProN W6" pitchFamily="34" charset="-128"/>
                        </a:rPr>
                        <a:t>ヘッダ名</a:t>
                      </a:r>
                      <a:endParaRPr kumimoji="1" lang="ja-JP" altLang="en-US" dirty="0">
                        <a:latin typeface="ヒラギノ角ゴ ProN W6" pitchFamily="34" charset="-128"/>
                        <a:ea typeface="ヒラギノ角ゴ ProN W6" pitchFamily="34" charset="-128"/>
                      </a:endParaRPr>
                    </a:p>
                  </a:txBody>
                  <a:tcPr/>
                </a:tc>
                <a:tc>
                  <a:txBody>
                    <a:bodyPr/>
                    <a:lstStyle/>
                    <a:p>
                      <a:r>
                        <a:rPr kumimoji="1" lang="ja-JP" altLang="en-US" dirty="0" smtClean="0">
                          <a:latin typeface="ヒラギノ角ゴ ProN W6" pitchFamily="34" charset="-128"/>
                          <a:ea typeface="ヒラギノ角ゴ ProN W6" pitchFamily="34" charset="-128"/>
                        </a:rPr>
                        <a:t>意味</a:t>
                      </a:r>
                      <a:endParaRPr kumimoji="1" lang="ja-JP" altLang="en-US" dirty="0">
                        <a:latin typeface="ヒラギノ角ゴ ProN W6" pitchFamily="34" charset="-128"/>
                        <a:ea typeface="ヒラギノ角ゴ ProN W6" pitchFamily="34" charset="-128"/>
                      </a:endParaRPr>
                    </a:p>
                  </a:txBody>
                  <a:tcPr/>
                </a:tc>
              </a:tr>
              <a:tr h="0">
                <a:tc>
                  <a:txBody>
                    <a:bodyPr/>
                    <a:lstStyle/>
                    <a:p>
                      <a:r>
                        <a:rPr kumimoji="1" lang="en-US" altLang="ja-JP" dirty="0" smtClean="0">
                          <a:latin typeface="Courier New" pitchFamily="49" charset="0"/>
                          <a:ea typeface="ヒラギノ角ゴ ProN W3" pitchFamily="34" charset="-128"/>
                          <a:cs typeface="Courier New" pitchFamily="49" charset="0"/>
                        </a:rPr>
                        <a:t>@Caption</a:t>
                      </a:r>
                      <a:endParaRPr kumimoji="1" lang="ja-JP" altLang="en-US" dirty="0">
                        <a:latin typeface="Courier New" pitchFamily="49" charset="0"/>
                        <a:ea typeface="ヒラギノ角ゴ ProN W3" pitchFamily="34" charset="-128"/>
                        <a:cs typeface="Courier New" pitchFamily="49" charset="0"/>
                      </a:endParaRPr>
                    </a:p>
                  </a:txBody>
                  <a:tcPr/>
                </a:tc>
                <a:tc>
                  <a:txBody>
                    <a:bodyPr/>
                    <a:lstStyle/>
                    <a:p>
                      <a:r>
                        <a:rPr kumimoji="1" lang="ja-JP" altLang="en-US" dirty="0" smtClean="0">
                          <a:latin typeface="ヒラギノ角ゴ ProN W3" pitchFamily="34" charset="-128"/>
                          <a:ea typeface="ヒラギノ角ゴ ProN W3" pitchFamily="34" charset="-128"/>
                        </a:rPr>
                        <a:t>データセットのキャプション</a:t>
                      </a:r>
                      <a:endParaRPr kumimoji="1" lang="ja-JP" altLang="en-US" dirty="0">
                        <a:latin typeface="ヒラギノ角ゴ ProN W3" pitchFamily="34" charset="-128"/>
                        <a:ea typeface="ヒラギノ角ゴ ProN W3" pitchFamily="34" charset="-128"/>
                      </a:endParaRPr>
                    </a:p>
                  </a:txBody>
                  <a:tcPr/>
                </a:tc>
              </a:tr>
              <a:tr h="0">
                <a:tc>
                  <a:txBody>
                    <a:bodyPr/>
                    <a:lstStyle/>
                    <a:p>
                      <a:r>
                        <a:rPr kumimoji="1" lang="en-US" altLang="ja-JP" dirty="0" smtClean="0">
                          <a:latin typeface="Courier New" pitchFamily="49" charset="0"/>
                          <a:ea typeface="ヒラギノ角ゴ ProN W3" pitchFamily="34" charset="-128"/>
                          <a:cs typeface="Courier New" pitchFamily="49" charset="0"/>
                        </a:rPr>
                        <a:t>@Creator</a:t>
                      </a:r>
                      <a:endParaRPr kumimoji="1" lang="ja-JP" altLang="en-US" dirty="0">
                        <a:latin typeface="Courier New" pitchFamily="49" charset="0"/>
                        <a:ea typeface="ヒラギノ角ゴ ProN W3" pitchFamily="34" charset="-128"/>
                        <a:cs typeface="Courier New" pitchFamily="49" charset="0"/>
                      </a:endParaRPr>
                    </a:p>
                  </a:txBody>
                  <a:tcPr/>
                </a:tc>
                <a:tc>
                  <a:txBody>
                    <a:bodyPr/>
                    <a:lstStyle/>
                    <a:p>
                      <a:r>
                        <a:rPr kumimoji="1" lang="ja-JP" altLang="en-US" dirty="0" smtClean="0">
                          <a:latin typeface="ヒラギノ角ゴ ProN W3" pitchFamily="34" charset="-128"/>
                          <a:ea typeface="ヒラギノ角ゴ ProN W3" pitchFamily="34" charset="-128"/>
                        </a:rPr>
                        <a:t>データセットの作成者</a:t>
                      </a:r>
                      <a:endParaRPr kumimoji="1" lang="ja-JP" altLang="en-US" dirty="0">
                        <a:latin typeface="ヒラギノ角ゴ ProN W3" pitchFamily="34" charset="-128"/>
                        <a:ea typeface="ヒラギノ角ゴ ProN W3" pitchFamily="34" charset="-128"/>
                      </a:endParaRPr>
                    </a:p>
                  </a:txBody>
                  <a:tcPr/>
                </a:tc>
              </a:tr>
              <a:tr h="0">
                <a:tc>
                  <a:txBody>
                    <a:bodyPr/>
                    <a:lstStyle/>
                    <a:p>
                      <a:r>
                        <a:rPr kumimoji="1" lang="en-US" altLang="ja-JP" dirty="0" smtClean="0">
                          <a:latin typeface="Courier New" pitchFamily="49" charset="0"/>
                          <a:ea typeface="ヒラギノ角ゴ ProN W3" pitchFamily="34" charset="-128"/>
                          <a:cs typeface="Courier New" pitchFamily="49" charset="0"/>
                        </a:rPr>
                        <a:t>@Date</a:t>
                      </a:r>
                      <a:endParaRPr kumimoji="1" lang="ja-JP" altLang="en-US" dirty="0">
                        <a:latin typeface="Courier New" pitchFamily="49" charset="0"/>
                        <a:ea typeface="ヒラギノ角ゴ ProN W3" pitchFamily="34" charset="-128"/>
                        <a:cs typeface="Courier New" pitchFamily="49" charset="0"/>
                      </a:endParaRPr>
                    </a:p>
                  </a:txBody>
                  <a:tcPr/>
                </a:tc>
                <a:tc>
                  <a:txBody>
                    <a:bodyPr/>
                    <a:lstStyle/>
                    <a:p>
                      <a:r>
                        <a:rPr kumimoji="1" lang="ja-JP" altLang="en-US" dirty="0" smtClean="0">
                          <a:latin typeface="ヒラギノ角ゴ ProN W3" pitchFamily="34" charset="-128"/>
                          <a:ea typeface="ヒラギノ角ゴ ProN W3" pitchFamily="34" charset="-128"/>
                        </a:rPr>
                        <a:t>データセットの公開日</a:t>
                      </a:r>
                      <a:endParaRPr kumimoji="1" lang="ja-JP" altLang="en-US" dirty="0">
                        <a:latin typeface="ヒラギノ角ゴ ProN W3" pitchFamily="34" charset="-128"/>
                        <a:ea typeface="ヒラギノ角ゴ ProN W3" pitchFamily="34" charset="-128"/>
                      </a:endParaRPr>
                    </a:p>
                  </a:txBody>
                  <a:tcPr/>
                </a:tc>
              </a:tr>
              <a:tr h="0">
                <a:tc>
                  <a:txBody>
                    <a:bodyPr/>
                    <a:lstStyle/>
                    <a:p>
                      <a:r>
                        <a:rPr kumimoji="1" lang="en-US" altLang="ja-JP" dirty="0" smtClean="0">
                          <a:latin typeface="Courier New" pitchFamily="49" charset="0"/>
                          <a:ea typeface="ヒラギノ角ゴ ProN W3" pitchFamily="34" charset="-128"/>
                          <a:cs typeface="Courier New" pitchFamily="49" charset="0"/>
                        </a:rPr>
                        <a:t>@Language</a:t>
                      </a:r>
                      <a:endParaRPr kumimoji="1" lang="ja-JP" altLang="en-US" dirty="0">
                        <a:latin typeface="Courier New" pitchFamily="49" charset="0"/>
                        <a:ea typeface="ヒラギノ角ゴ ProN W3" pitchFamily="34" charset="-128"/>
                        <a:cs typeface="Courier New" pitchFamily="49" charset="0"/>
                      </a:endParaRPr>
                    </a:p>
                  </a:txBody>
                  <a:tcPr/>
                </a:tc>
                <a:tc>
                  <a:txBody>
                    <a:bodyPr/>
                    <a:lstStyle/>
                    <a:p>
                      <a:r>
                        <a:rPr kumimoji="1" lang="ja-JP" altLang="en-US" dirty="0" smtClean="0">
                          <a:latin typeface="ヒラギノ角ゴ ProN W3" pitchFamily="34" charset="-128"/>
                          <a:ea typeface="ヒラギノ角ゴ ProN W3" pitchFamily="34" charset="-128"/>
                        </a:rPr>
                        <a:t>データセットの基本言語</a:t>
                      </a:r>
                      <a:endParaRPr kumimoji="1" lang="ja-JP" altLang="en-US" dirty="0">
                        <a:latin typeface="ヒラギノ角ゴ ProN W3" pitchFamily="34" charset="-128"/>
                        <a:ea typeface="ヒラギノ角ゴ ProN W3" pitchFamily="34" charset="-128"/>
                      </a:endParaRPr>
                    </a:p>
                  </a:txBody>
                  <a:tcPr/>
                </a:tc>
              </a:tr>
              <a:tr h="0">
                <a:tc>
                  <a:txBody>
                    <a:bodyPr/>
                    <a:lstStyle/>
                    <a:p>
                      <a:r>
                        <a:rPr kumimoji="1" lang="en-US" altLang="ja-JP" dirty="0" smtClean="0">
                          <a:latin typeface="Courier New" pitchFamily="49" charset="0"/>
                          <a:ea typeface="ヒラギノ角ゴ ProN W3" pitchFamily="34" charset="-128"/>
                          <a:cs typeface="Courier New" pitchFamily="49" charset="0"/>
                        </a:rPr>
                        <a:t>@@Title</a:t>
                      </a:r>
                      <a:endParaRPr kumimoji="1" lang="ja-JP" altLang="en-US" dirty="0">
                        <a:latin typeface="Courier New" pitchFamily="49" charset="0"/>
                        <a:ea typeface="ヒラギノ角ゴ ProN W3" pitchFamily="34" charset="-128"/>
                        <a:cs typeface="Courier New" pitchFamily="49" charset="0"/>
                      </a:endParaRPr>
                    </a:p>
                  </a:txBody>
                  <a:tcPr/>
                </a:tc>
                <a:tc>
                  <a:txBody>
                    <a:bodyPr/>
                    <a:lstStyle/>
                    <a:p>
                      <a:r>
                        <a:rPr kumimoji="1" lang="ja-JP" altLang="en-US" dirty="0" smtClean="0">
                          <a:latin typeface="ヒラギノ角ゴ ProN W3" pitchFamily="34" charset="-128"/>
                          <a:ea typeface="ヒラギノ角ゴ ProN W3" pitchFamily="34" charset="-128"/>
                        </a:rPr>
                        <a:t>タイトル</a:t>
                      </a:r>
                      <a:endParaRPr kumimoji="1" lang="ja-JP" altLang="en-US" dirty="0">
                        <a:latin typeface="ヒラギノ角ゴ ProN W3" pitchFamily="34" charset="-128"/>
                        <a:ea typeface="ヒラギノ角ゴ ProN W3" pitchFamily="34" charset="-128"/>
                      </a:endParaRPr>
                    </a:p>
                  </a:txBody>
                  <a:tcPr/>
                </a:tc>
              </a:tr>
              <a:tr h="0">
                <a:tc>
                  <a:txBody>
                    <a:bodyPr/>
                    <a:lstStyle/>
                    <a:p>
                      <a:r>
                        <a:rPr kumimoji="1" lang="en-US" altLang="ja-JP" dirty="0" smtClean="0">
                          <a:latin typeface="Courier New" pitchFamily="49" charset="0"/>
                          <a:ea typeface="ヒラギノ角ゴ ProN W3" pitchFamily="34" charset="-128"/>
                          <a:cs typeface="Courier New" pitchFamily="49" charset="0"/>
                        </a:rPr>
                        <a:t>@@Unit</a:t>
                      </a:r>
                      <a:endParaRPr kumimoji="1" lang="ja-JP" altLang="en-US" dirty="0">
                        <a:latin typeface="Courier New" pitchFamily="49" charset="0"/>
                        <a:ea typeface="ヒラギノ角ゴ ProN W3" pitchFamily="34" charset="-128"/>
                        <a:cs typeface="Courier New" pitchFamily="49" charset="0"/>
                      </a:endParaRPr>
                    </a:p>
                  </a:txBody>
                  <a:tcPr/>
                </a:tc>
                <a:tc>
                  <a:txBody>
                    <a:bodyPr/>
                    <a:lstStyle/>
                    <a:p>
                      <a:r>
                        <a:rPr kumimoji="1" lang="ja-JP" altLang="en-US" dirty="0" smtClean="0">
                          <a:latin typeface="ヒラギノ角ゴ ProN W3" pitchFamily="34" charset="-128"/>
                          <a:ea typeface="ヒラギノ角ゴ ProN W3" pitchFamily="34" charset="-128"/>
                        </a:rPr>
                        <a:t>カラムの単位（物理単位・貨幣単位）</a:t>
                      </a:r>
                      <a:endParaRPr kumimoji="1" lang="ja-JP" altLang="en-US" dirty="0">
                        <a:latin typeface="ヒラギノ角ゴ ProN W3" pitchFamily="34" charset="-128"/>
                        <a:ea typeface="ヒラギノ角ゴ ProN W3" pitchFamily="34" charset="-128"/>
                      </a:endParaRPr>
                    </a:p>
                  </a:txBody>
                  <a:tcPr/>
                </a:tc>
              </a:tr>
              <a:tr h="0">
                <a:tc>
                  <a:txBody>
                    <a:bodyPr/>
                    <a:lstStyle/>
                    <a:p>
                      <a:r>
                        <a:rPr kumimoji="1" lang="en-US" altLang="ja-JP" dirty="0" smtClean="0">
                          <a:latin typeface="Courier New" pitchFamily="49" charset="0"/>
                          <a:ea typeface="ヒラギノ角ゴ ProN W3" pitchFamily="34" charset="-128"/>
                          <a:cs typeface="Courier New" pitchFamily="49" charset="0"/>
                        </a:rPr>
                        <a:t>@@</a:t>
                      </a:r>
                      <a:r>
                        <a:rPr kumimoji="1" lang="en-US" altLang="ja-JP" dirty="0" err="1" smtClean="0">
                          <a:latin typeface="Courier New" pitchFamily="49" charset="0"/>
                          <a:ea typeface="ヒラギノ角ゴ ProN W3" pitchFamily="34" charset="-128"/>
                          <a:cs typeface="Courier New" pitchFamily="49" charset="0"/>
                        </a:rPr>
                        <a:t>Baseval</a:t>
                      </a:r>
                      <a:endParaRPr kumimoji="1" lang="ja-JP" altLang="en-US" dirty="0">
                        <a:latin typeface="Courier New" pitchFamily="49" charset="0"/>
                        <a:ea typeface="ヒラギノ角ゴ ProN W3" pitchFamily="34" charset="-128"/>
                        <a:cs typeface="Courier New" pitchFamily="49" charset="0"/>
                      </a:endParaRPr>
                    </a:p>
                  </a:txBody>
                  <a:tcPr/>
                </a:tc>
                <a:tc>
                  <a:txBody>
                    <a:bodyPr/>
                    <a:lstStyle/>
                    <a:p>
                      <a:r>
                        <a:rPr kumimoji="1" lang="ja-JP" altLang="en-US" dirty="0" smtClean="0">
                          <a:latin typeface="ヒラギノ角ゴ ProN W3" pitchFamily="34" charset="-128"/>
                          <a:ea typeface="ヒラギノ角ゴ ProN W3" pitchFamily="34" charset="-128"/>
                        </a:rPr>
                        <a:t>カラムの記数単位</a:t>
                      </a:r>
                      <a:endParaRPr kumimoji="1" lang="ja-JP" altLang="en-US" dirty="0">
                        <a:latin typeface="ヒラギノ角ゴ ProN W3" pitchFamily="34" charset="-128"/>
                        <a:ea typeface="ヒラギノ角ゴ ProN W3" pitchFamily="34" charset="-128"/>
                      </a:endParaRPr>
                    </a:p>
                  </a:txBody>
                  <a:tcPr/>
                </a:tc>
              </a:tr>
              <a:tr h="0">
                <a:tc>
                  <a:txBody>
                    <a:bodyPr/>
                    <a:lstStyle/>
                    <a:p>
                      <a:r>
                        <a:rPr kumimoji="1" lang="en-US" altLang="ja-JP" dirty="0" smtClean="0">
                          <a:latin typeface="Courier New" pitchFamily="49" charset="0"/>
                          <a:ea typeface="ヒラギノ角ゴ ProN W3" pitchFamily="34" charset="-128"/>
                          <a:cs typeface="Courier New" pitchFamily="49" charset="0"/>
                        </a:rPr>
                        <a:t>@@</a:t>
                      </a:r>
                      <a:r>
                        <a:rPr kumimoji="1" lang="en-US" altLang="ja-JP" dirty="0" err="1" smtClean="0">
                          <a:latin typeface="Courier New" pitchFamily="49" charset="0"/>
                          <a:ea typeface="ヒラギノ角ゴ ProN W3" pitchFamily="34" charset="-128"/>
                          <a:cs typeface="Courier New" pitchFamily="49" charset="0"/>
                        </a:rPr>
                        <a:t>Datatype</a:t>
                      </a:r>
                      <a:endParaRPr kumimoji="1" lang="ja-JP" altLang="en-US" dirty="0">
                        <a:latin typeface="Courier New" pitchFamily="49" charset="0"/>
                        <a:ea typeface="ヒラギノ角ゴ ProN W3" pitchFamily="34" charset="-128"/>
                        <a:cs typeface="Courier New" pitchFamily="49" charset="0"/>
                      </a:endParaRPr>
                    </a:p>
                  </a:txBody>
                  <a:tcPr/>
                </a:tc>
                <a:tc>
                  <a:txBody>
                    <a:bodyPr/>
                    <a:lstStyle/>
                    <a:p>
                      <a:r>
                        <a:rPr kumimoji="1" lang="ja-JP" altLang="en-US" dirty="0" smtClean="0">
                          <a:latin typeface="ヒラギノ角ゴ ProN W3" pitchFamily="34" charset="-128"/>
                          <a:ea typeface="ヒラギノ角ゴ ProN W3" pitchFamily="34" charset="-128"/>
                        </a:rPr>
                        <a:t>カラムのデータタイプ</a:t>
                      </a:r>
                      <a:endParaRPr kumimoji="1" lang="ja-JP" altLang="en-US" dirty="0">
                        <a:latin typeface="ヒラギノ角ゴ ProN W3" pitchFamily="34" charset="-128"/>
                        <a:ea typeface="ヒラギノ角ゴ ProN W3" pitchFamily="34" charset="-128"/>
                      </a:endParaRPr>
                    </a:p>
                  </a:txBody>
                  <a:tcPr/>
                </a:tc>
              </a:tr>
            </a:tbl>
          </a:graphicData>
        </a:graphic>
      </p:graphicFrame>
      <p:sp>
        <p:nvSpPr>
          <p:cNvPr id="6" name="テキスト ボックス 5"/>
          <p:cNvSpPr txBox="1"/>
          <p:nvPr/>
        </p:nvSpPr>
        <p:spPr>
          <a:xfrm>
            <a:off x="5097016" y="2636912"/>
            <a:ext cx="4520952" cy="3693319"/>
          </a:xfrm>
          <a:prstGeom prst="rect">
            <a:avLst/>
          </a:prstGeom>
          <a:solidFill>
            <a:schemeClr val="tx1"/>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l"/>
            <a:r>
              <a:rPr kumimoji="1" lang="en-US" altLang="zh-TW" sz="600" dirty="0">
                <a:solidFill>
                  <a:schemeClr val="bg2"/>
                </a:solidFill>
                <a:latin typeface="ヒラギノ角ゴ ProN W6"/>
                <a:ea typeface="ヒラギノ角ゴ ProN W6"/>
                <a:cs typeface="ヒラギノ角ゴ ProN W6"/>
              </a:rPr>
              <a:t>@Caption,</a:t>
            </a:r>
            <a:r>
              <a:rPr kumimoji="1" lang="zh-TW" altLang="en-US" sz="600" dirty="0">
                <a:solidFill>
                  <a:schemeClr val="bg2"/>
                </a:solidFill>
                <a:latin typeface="ヒラギノ角ゴ ProN W6"/>
                <a:ea typeface="ヒラギノ角ゴ ProN W6"/>
                <a:cs typeface="ヒラギノ角ゴ ProN W6"/>
              </a:rPr>
              <a:t>都道府県別人口と人口増加率</a:t>
            </a:r>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a:solidFill>
                  <a:schemeClr val="bg2"/>
                </a:solidFill>
                <a:latin typeface="ヒラギノ角ゴ ProN W6"/>
                <a:ea typeface="ヒラギノ角ゴ ProN W6"/>
                <a:cs typeface="ヒラギノ角ゴ ProN W6"/>
              </a:rPr>
              <a:t>ja</a:t>
            </a:r>
            <a:r>
              <a:rPr kumimoji="1" lang="en-US" altLang="zh-TW" sz="600" dirty="0">
                <a:solidFill>
                  <a:schemeClr val="bg2"/>
                </a:solidFill>
                <a:latin typeface="ヒラギノ角ゴ ProN W6"/>
                <a:ea typeface="ヒラギノ角ゴ ProN W6"/>
                <a:cs typeface="ヒラギノ角ゴ ProN W6"/>
              </a:rPr>
              <a:t>,,,,,,</a:t>
            </a:r>
          </a:p>
          <a:p>
            <a:pPr algn="l"/>
            <a:r>
              <a:rPr kumimoji="1" lang="en-US" altLang="zh-TW" sz="600" dirty="0">
                <a:solidFill>
                  <a:schemeClr val="bg2"/>
                </a:solidFill>
                <a:latin typeface="ヒラギノ角ゴ ProN W6"/>
                <a:ea typeface="ヒラギノ角ゴ ProN W6"/>
                <a:cs typeface="ヒラギノ角ゴ ProN W6"/>
              </a:rPr>
              <a:t>@Creator,</a:t>
            </a:r>
            <a:r>
              <a:rPr kumimoji="1" lang="zh-TW" altLang="en-US" sz="600" dirty="0">
                <a:solidFill>
                  <a:schemeClr val="bg2"/>
                </a:solidFill>
                <a:latin typeface="ヒラギノ角ゴ ProN W6"/>
                <a:ea typeface="ヒラギノ角ゴ ProN W6"/>
                <a:cs typeface="ヒラギノ角ゴ ProN W6"/>
              </a:rPr>
              <a:t>総務省統計局</a:t>
            </a:r>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a:solidFill>
                  <a:schemeClr val="bg2"/>
                </a:solidFill>
                <a:latin typeface="ヒラギノ角ゴ ProN W6"/>
                <a:ea typeface="ヒラギノ角ゴ ProN W6"/>
                <a:cs typeface="ヒラギノ角ゴ ProN W6"/>
              </a:rPr>
              <a:t>ja</a:t>
            </a:r>
            <a:r>
              <a:rPr kumimoji="1" lang="en-US" altLang="zh-TW" sz="600" dirty="0">
                <a:solidFill>
                  <a:schemeClr val="bg2"/>
                </a:solidFill>
                <a:latin typeface="ヒラギノ角ゴ ProN W6"/>
                <a:ea typeface="ヒラギノ角ゴ ProN W6"/>
                <a:cs typeface="ヒラギノ角ゴ ProN W6"/>
              </a:rPr>
              <a:t>,,,,,,</a:t>
            </a:r>
          </a:p>
          <a:p>
            <a:pPr algn="l"/>
            <a:r>
              <a:rPr kumimoji="1" lang="en-US" altLang="zh-TW" sz="600" dirty="0">
                <a:solidFill>
                  <a:schemeClr val="bg2"/>
                </a:solidFill>
                <a:latin typeface="ヒラギノ角ゴ ProN W6"/>
                <a:ea typeface="ヒラギノ角ゴ ProN W6"/>
                <a:cs typeface="ヒラギノ角ゴ ProN W6"/>
              </a:rPr>
              <a:t>@Date,2010-10-01,,,,,,,</a:t>
            </a:r>
          </a:p>
          <a:p>
            <a:pPr algn="l"/>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a:solidFill>
                  <a:schemeClr val="bg2"/>
                </a:solidFill>
                <a:latin typeface="ヒラギノ角ゴ ProN W6"/>
                <a:ea typeface="ヒラギノ角ゴ ProN W6"/>
                <a:cs typeface="ヒラギノ角ゴ ProN W6"/>
              </a:rPr>
              <a:t>Language,ja</a:t>
            </a:r>
            <a:r>
              <a:rPr kumimoji="1" lang="en-US" altLang="zh-TW" sz="600" dirty="0">
                <a:solidFill>
                  <a:schemeClr val="bg2"/>
                </a:solidFill>
                <a:latin typeface="ヒラギノ角ゴ ProN W6"/>
                <a:ea typeface="ヒラギノ角ゴ ProN W6"/>
                <a:cs typeface="ヒラギノ角ゴ ProN W6"/>
              </a:rPr>
              <a:t>,,,,,,,</a:t>
            </a:r>
          </a:p>
          <a:p>
            <a:pPr algn="l"/>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a:solidFill>
                  <a:schemeClr val="bg2"/>
                </a:solidFill>
                <a:latin typeface="ヒラギノ角ゴ ProN W6"/>
                <a:ea typeface="ヒラギノ角ゴ ProN W6"/>
                <a:cs typeface="ヒラギノ角ゴ ProN W6"/>
              </a:rPr>
              <a:t>Title,ja</a:t>
            </a:r>
            <a:r>
              <a:rPr kumimoji="1" lang="en-US" altLang="zh-TW" sz="600" dirty="0">
                <a:solidFill>
                  <a:schemeClr val="bg2"/>
                </a:solidFill>
                <a:latin typeface="ヒラギノ角ゴ ProN W6"/>
                <a:ea typeface="ヒラギノ角ゴ ProN W6"/>
                <a:cs typeface="ヒラギノ角ゴ ProN W6"/>
              </a:rPr>
              <a:t>,,,,,,,</a:t>
            </a:r>
          </a:p>
          <a:p>
            <a:pPr algn="l"/>
            <a:r>
              <a:rPr kumimoji="1" lang="zh-TW" altLang="en-US" sz="600" dirty="0">
                <a:solidFill>
                  <a:schemeClr val="bg2"/>
                </a:solidFill>
                <a:latin typeface="ヒラギノ角ゴ ProN W6"/>
                <a:ea typeface="ヒラギノ角ゴ ProN W6"/>
                <a:cs typeface="ヒラギノ角ゴ ProN W6"/>
              </a:rPr>
              <a:t>都道府県</a:t>
            </a:r>
            <a:r>
              <a:rPr kumimoji="1" lang="en-US" altLang="zh-TW" sz="600" dirty="0">
                <a:solidFill>
                  <a:schemeClr val="bg2"/>
                </a:solidFill>
                <a:latin typeface="ヒラギノ角ゴ ProN W6"/>
                <a:ea typeface="ヒラギノ角ゴ ProN W6"/>
                <a:cs typeface="ヒラギノ角ゴ ProN W6"/>
              </a:rPr>
              <a:t>,2000</a:t>
            </a:r>
            <a:r>
              <a:rPr kumimoji="1" lang="zh-TW" altLang="en-US" sz="600" dirty="0">
                <a:solidFill>
                  <a:schemeClr val="bg2"/>
                </a:solidFill>
                <a:latin typeface="ヒラギノ角ゴ ProN W6"/>
                <a:ea typeface="ヒラギノ角ゴ ProN W6"/>
                <a:cs typeface="ヒラギノ角ゴ ProN W6"/>
              </a:rPr>
              <a:t>年の人口</a:t>
            </a:r>
            <a:r>
              <a:rPr kumimoji="1" lang="en-US" altLang="zh-TW" sz="600" dirty="0">
                <a:solidFill>
                  <a:schemeClr val="bg2"/>
                </a:solidFill>
                <a:latin typeface="ヒラギノ角ゴ ProN W6"/>
                <a:ea typeface="ヒラギノ角ゴ ProN W6"/>
                <a:cs typeface="ヒラギノ角ゴ ProN W6"/>
              </a:rPr>
              <a:t>,2005</a:t>
            </a:r>
            <a:r>
              <a:rPr kumimoji="1" lang="zh-TW" altLang="en-US" sz="600" dirty="0">
                <a:solidFill>
                  <a:schemeClr val="bg2"/>
                </a:solidFill>
                <a:latin typeface="ヒラギノ角ゴ ProN W6"/>
                <a:ea typeface="ヒラギノ角ゴ ProN W6"/>
                <a:cs typeface="ヒラギノ角ゴ ProN W6"/>
              </a:rPr>
              <a:t>年の人口</a:t>
            </a:r>
            <a:r>
              <a:rPr kumimoji="1" lang="en-US" altLang="zh-TW" sz="600" dirty="0">
                <a:solidFill>
                  <a:schemeClr val="bg2"/>
                </a:solidFill>
                <a:latin typeface="ヒラギノ角ゴ ProN W6"/>
                <a:ea typeface="ヒラギノ角ゴ ProN W6"/>
                <a:cs typeface="ヒラギノ角ゴ ProN W6"/>
              </a:rPr>
              <a:t>,2005</a:t>
            </a:r>
            <a:r>
              <a:rPr kumimoji="1" lang="zh-TW" altLang="en-US" sz="600" dirty="0">
                <a:solidFill>
                  <a:schemeClr val="bg2"/>
                </a:solidFill>
                <a:latin typeface="ヒラギノ角ゴ ProN W6"/>
                <a:ea typeface="ヒラギノ角ゴ ProN W6"/>
                <a:cs typeface="ヒラギノ角ゴ ProN W6"/>
              </a:rPr>
              <a:t>年の人口集中地区の人口</a:t>
            </a:r>
            <a:r>
              <a:rPr kumimoji="1" lang="en-US" altLang="zh-TW" sz="600" dirty="0">
                <a:solidFill>
                  <a:schemeClr val="bg2"/>
                </a:solidFill>
                <a:latin typeface="ヒラギノ角ゴ ProN W6"/>
                <a:ea typeface="ヒラギノ角ゴ ProN W6"/>
                <a:cs typeface="ヒラギノ角ゴ ProN W6"/>
              </a:rPr>
              <a:t>,2000</a:t>
            </a:r>
            <a:r>
              <a:rPr kumimoji="1" lang="zh-TW" altLang="en-US" sz="600" dirty="0">
                <a:solidFill>
                  <a:schemeClr val="bg2"/>
                </a:solidFill>
                <a:latin typeface="ヒラギノ角ゴ ProN W6"/>
                <a:ea typeface="ヒラギノ角ゴ ProN W6"/>
                <a:cs typeface="ヒラギノ角ゴ ProN W6"/>
              </a:rPr>
              <a:t>～</a:t>
            </a:r>
            <a:r>
              <a:rPr kumimoji="1" lang="en-US" altLang="zh-TW" sz="600" dirty="0">
                <a:solidFill>
                  <a:schemeClr val="bg2"/>
                </a:solidFill>
                <a:latin typeface="ヒラギノ角ゴ ProN W6"/>
                <a:ea typeface="ヒラギノ角ゴ ProN W6"/>
                <a:cs typeface="ヒラギノ角ゴ ProN W6"/>
              </a:rPr>
              <a:t>2005</a:t>
            </a:r>
            <a:r>
              <a:rPr kumimoji="1" lang="zh-TW" altLang="en-US" sz="600" dirty="0">
                <a:solidFill>
                  <a:schemeClr val="bg2"/>
                </a:solidFill>
                <a:latin typeface="ヒラギノ角ゴ ProN W6"/>
                <a:ea typeface="ヒラギノ角ゴ ProN W6"/>
                <a:cs typeface="ヒラギノ角ゴ ProN W6"/>
              </a:rPr>
              <a:t>年の人口増減率</a:t>
            </a:r>
            <a:r>
              <a:rPr kumimoji="1" lang="en-US" altLang="zh-TW" sz="600" dirty="0">
                <a:solidFill>
                  <a:schemeClr val="bg2"/>
                </a:solidFill>
                <a:latin typeface="ヒラギノ角ゴ ProN W6"/>
                <a:ea typeface="ヒラギノ角ゴ ProN W6"/>
                <a:cs typeface="ヒラギノ角ゴ ProN W6"/>
              </a:rPr>
              <a:t>,2010</a:t>
            </a:r>
            <a:r>
              <a:rPr kumimoji="1" lang="zh-TW" altLang="en-US" sz="600" dirty="0">
                <a:solidFill>
                  <a:schemeClr val="bg2"/>
                </a:solidFill>
                <a:latin typeface="ヒラギノ角ゴ ProN W6"/>
                <a:ea typeface="ヒラギノ角ゴ ProN W6"/>
                <a:cs typeface="ヒラギノ角ゴ ProN W6"/>
              </a:rPr>
              <a:t>年の人口</a:t>
            </a:r>
            <a:r>
              <a:rPr kumimoji="1" lang="en-US" altLang="zh-TW" sz="600" dirty="0">
                <a:solidFill>
                  <a:schemeClr val="bg2"/>
                </a:solidFill>
                <a:latin typeface="ヒラギノ角ゴ ProN W6"/>
                <a:ea typeface="ヒラギノ角ゴ ProN W6"/>
                <a:cs typeface="ヒラギノ角ゴ ProN W6"/>
              </a:rPr>
              <a:t>,2010</a:t>
            </a:r>
            <a:r>
              <a:rPr kumimoji="1" lang="zh-TW" altLang="en-US" sz="600" dirty="0">
                <a:solidFill>
                  <a:schemeClr val="bg2"/>
                </a:solidFill>
                <a:latin typeface="ヒラギノ角ゴ ProN W6"/>
                <a:ea typeface="ヒラギノ角ゴ ProN W6"/>
                <a:cs typeface="ヒラギノ角ゴ ProN W6"/>
              </a:rPr>
              <a:t>年の人口性比（女性</a:t>
            </a:r>
            <a:r>
              <a:rPr kumimoji="1" lang="en-US" altLang="zh-TW" sz="600" dirty="0">
                <a:solidFill>
                  <a:schemeClr val="bg2"/>
                </a:solidFill>
                <a:latin typeface="ヒラギノ角ゴ ProN W6"/>
                <a:ea typeface="ヒラギノ角ゴ ProN W6"/>
                <a:cs typeface="ヒラギノ角ゴ ProN W6"/>
              </a:rPr>
              <a:t>100</a:t>
            </a:r>
            <a:r>
              <a:rPr kumimoji="1" lang="zh-TW" altLang="en-US" sz="600" dirty="0">
                <a:solidFill>
                  <a:schemeClr val="bg2"/>
                </a:solidFill>
                <a:latin typeface="ヒラギノ角ゴ ProN W6"/>
                <a:ea typeface="ヒラギノ角ゴ ProN W6"/>
                <a:cs typeface="ヒラギノ角ゴ ProN W6"/>
              </a:rPr>
              <a:t>に対する男性）</a:t>
            </a:r>
            <a:r>
              <a:rPr kumimoji="1" lang="en-US" altLang="zh-TW" sz="600" dirty="0">
                <a:solidFill>
                  <a:schemeClr val="bg2"/>
                </a:solidFill>
                <a:latin typeface="ヒラギノ角ゴ ProN W6"/>
                <a:ea typeface="ヒラギノ角ゴ ProN W6"/>
                <a:cs typeface="ヒラギノ角ゴ ProN W6"/>
              </a:rPr>
              <a:t>,2010</a:t>
            </a:r>
            <a:r>
              <a:rPr kumimoji="1" lang="zh-TW" altLang="en-US" sz="600" dirty="0">
                <a:solidFill>
                  <a:schemeClr val="bg2"/>
                </a:solidFill>
                <a:latin typeface="ヒラギノ角ゴ ProN W6"/>
                <a:ea typeface="ヒラギノ角ゴ ProN W6"/>
                <a:cs typeface="ヒラギノ角ゴ ProN W6"/>
              </a:rPr>
              <a:t>年の人口密度</a:t>
            </a:r>
            <a:r>
              <a:rPr kumimoji="1" lang="en-US" altLang="zh-TW" sz="600" dirty="0">
                <a:solidFill>
                  <a:schemeClr val="bg2"/>
                </a:solidFill>
                <a:latin typeface="ヒラギノ角ゴ ProN W6"/>
                <a:ea typeface="ヒラギノ角ゴ ProN W6"/>
                <a:cs typeface="ヒラギノ角ゴ ProN W6"/>
              </a:rPr>
              <a:t>,2005</a:t>
            </a:r>
            <a:r>
              <a:rPr kumimoji="1" lang="zh-TW" altLang="en-US" sz="600" dirty="0">
                <a:solidFill>
                  <a:schemeClr val="bg2"/>
                </a:solidFill>
                <a:latin typeface="ヒラギノ角ゴ ProN W6"/>
                <a:ea typeface="ヒラギノ角ゴ ProN W6"/>
                <a:cs typeface="ヒラギノ角ゴ ProN W6"/>
              </a:rPr>
              <a:t>～</a:t>
            </a:r>
            <a:r>
              <a:rPr kumimoji="1" lang="en-US" altLang="zh-TW" sz="600" dirty="0">
                <a:solidFill>
                  <a:schemeClr val="bg2"/>
                </a:solidFill>
                <a:latin typeface="ヒラギノ角ゴ ProN W6"/>
                <a:ea typeface="ヒラギノ角ゴ ProN W6"/>
                <a:cs typeface="ヒラギノ角ゴ ProN W6"/>
              </a:rPr>
              <a:t>2010</a:t>
            </a:r>
            <a:r>
              <a:rPr kumimoji="1" lang="zh-TW" altLang="en-US" sz="600" dirty="0">
                <a:solidFill>
                  <a:schemeClr val="bg2"/>
                </a:solidFill>
                <a:latin typeface="ヒラギノ角ゴ ProN W6"/>
                <a:ea typeface="ヒラギノ角ゴ ProN W6"/>
                <a:cs typeface="ヒラギノ角ゴ ProN W6"/>
              </a:rPr>
              <a:t>年の人口増減率</a:t>
            </a:r>
          </a:p>
          <a:p>
            <a:pPr algn="l"/>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a:solidFill>
                  <a:schemeClr val="bg2"/>
                </a:solidFill>
                <a:latin typeface="ヒラギノ角ゴ ProN W6"/>
                <a:ea typeface="ヒラギノ角ゴ ProN W6"/>
                <a:cs typeface="ヒラギノ角ゴ ProN W6"/>
              </a:rPr>
              <a:t>Baseval</a:t>
            </a:r>
            <a:r>
              <a:rPr kumimoji="1" lang="en-US" altLang="zh-TW" sz="600" dirty="0">
                <a:solidFill>
                  <a:schemeClr val="bg2"/>
                </a:solidFill>
                <a:latin typeface="ヒラギノ角ゴ ProN W6"/>
                <a:ea typeface="ヒラギノ角ゴ ProN W6"/>
                <a:cs typeface="ヒラギノ角ゴ ProN W6"/>
              </a:rPr>
              <a:t>,,,,,,,,</a:t>
            </a:r>
          </a:p>
          <a:p>
            <a:pPr algn="l"/>
            <a:r>
              <a:rPr kumimoji="1" lang="en-US" altLang="zh-TW" sz="600" dirty="0">
                <a:solidFill>
                  <a:schemeClr val="bg2"/>
                </a:solidFill>
                <a:latin typeface="ヒラギノ角ゴ ProN W6"/>
                <a:ea typeface="ヒラギノ角ゴ ProN W6"/>
                <a:cs typeface="ヒラギノ角ゴ ProN W6"/>
              </a:rPr>
              <a:t>,1000 ,1000 ,1000 ,,1000 ,,,</a:t>
            </a:r>
          </a:p>
          <a:p>
            <a:pPr algn="l"/>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smtClean="0">
                <a:solidFill>
                  <a:schemeClr val="bg2"/>
                </a:solidFill>
                <a:latin typeface="ヒラギノ角ゴ ProN W6"/>
                <a:ea typeface="ヒラギノ角ゴ ProN W6"/>
                <a:cs typeface="ヒラギノ角ゴ ProN W6"/>
              </a:rPr>
              <a:t>Unit,ja</a:t>
            </a:r>
            <a:r>
              <a:rPr kumimoji="1" lang="en-US" altLang="zh-TW" sz="600" dirty="0" smtClean="0">
                <a:solidFill>
                  <a:schemeClr val="bg2"/>
                </a:solidFill>
                <a:latin typeface="ヒラギノ角ゴ ProN W6"/>
                <a:ea typeface="ヒラギノ角ゴ ProN W6"/>
                <a:cs typeface="ヒラギノ角ゴ ProN W6"/>
              </a:rPr>
              <a:t>,,,,,,,</a:t>
            </a:r>
            <a:endParaRPr kumimoji="1" lang="en-US" altLang="zh-TW" sz="600" dirty="0">
              <a:solidFill>
                <a:schemeClr val="bg2"/>
              </a:solidFill>
              <a:latin typeface="ヒラギノ角ゴ ProN W6"/>
              <a:ea typeface="ヒラギノ角ゴ ProN W6"/>
              <a:cs typeface="ヒラギノ角ゴ ProN W6"/>
            </a:endParaRPr>
          </a:p>
          <a:p>
            <a:pPr algn="l"/>
            <a:r>
              <a:rPr kumimoji="1" lang="en-US" altLang="zh-TW" sz="600" dirty="0">
                <a:solidFill>
                  <a:schemeClr val="bg2"/>
                </a:solidFill>
                <a:latin typeface="ヒラギノ角ゴ ProN W6"/>
                <a:ea typeface="ヒラギノ角ゴ ProN W6"/>
                <a:cs typeface="ヒラギノ角ゴ ProN W6"/>
              </a:rPr>
              <a:t>,,,,%,,,</a:t>
            </a:r>
            <a:r>
              <a:rPr kumimoji="1" lang="zh-TW" altLang="en-US" sz="600" dirty="0">
                <a:solidFill>
                  <a:schemeClr val="bg2"/>
                </a:solidFill>
                <a:latin typeface="ヒラギノ角ゴ ProN W6"/>
                <a:ea typeface="ヒラギノ角ゴ ProN W6"/>
                <a:cs typeface="ヒラギノ角ゴ ProN W6"/>
              </a:rPr>
              <a:t>／</a:t>
            </a:r>
            <a:r>
              <a:rPr kumimoji="1" lang="en-US" altLang="zh-TW" sz="600" dirty="0">
                <a:solidFill>
                  <a:schemeClr val="bg2"/>
                </a:solidFill>
                <a:latin typeface="ヒラギノ角ゴ ProN W6"/>
                <a:ea typeface="ヒラギノ角ゴ ProN W6"/>
                <a:cs typeface="ヒラギノ角ゴ ProN W6"/>
              </a:rPr>
              <a:t>km2,%</a:t>
            </a:r>
          </a:p>
          <a:p>
            <a:pPr algn="l"/>
            <a:r>
              <a:rPr kumimoji="1" lang="en-US" altLang="zh-TW" sz="600" dirty="0">
                <a:solidFill>
                  <a:schemeClr val="bg2"/>
                </a:solidFill>
                <a:latin typeface="ヒラギノ角ゴ ProN W6"/>
                <a:ea typeface="ヒラギノ角ゴ ProN W6"/>
                <a:cs typeface="ヒラギノ角ゴ ProN W6"/>
              </a:rPr>
              <a:t>@@</a:t>
            </a:r>
            <a:r>
              <a:rPr kumimoji="1" lang="en-US" altLang="zh-TW" sz="600" dirty="0" err="1">
                <a:solidFill>
                  <a:schemeClr val="bg2"/>
                </a:solidFill>
                <a:latin typeface="ヒラギノ角ゴ ProN W6"/>
                <a:ea typeface="ヒラギノ角ゴ ProN W6"/>
                <a:cs typeface="ヒラギノ角ゴ ProN W6"/>
              </a:rPr>
              <a:t>Datatype</a:t>
            </a:r>
            <a:r>
              <a:rPr kumimoji="1" lang="en-US" altLang="zh-TW" sz="600" dirty="0">
                <a:solidFill>
                  <a:schemeClr val="bg2"/>
                </a:solidFill>
                <a:latin typeface="ヒラギノ角ゴ ProN W6"/>
                <a:ea typeface="ヒラギノ角ゴ ProN W6"/>
                <a:cs typeface="ヒラギノ角ゴ ProN W6"/>
              </a:rPr>
              <a:t>,,,,,,,,</a:t>
            </a:r>
          </a:p>
          <a:p>
            <a:pPr algn="l"/>
            <a:r>
              <a:rPr kumimoji="1" lang="en-US" altLang="zh-TW" sz="600" dirty="0">
                <a:solidFill>
                  <a:schemeClr val="bg2"/>
                </a:solidFill>
                <a:latin typeface="ヒラギノ角ゴ ProN W6"/>
                <a:ea typeface="ヒラギノ角ゴ ProN W6"/>
                <a:cs typeface="ヒラギノ角ゴ ProN W6"/>
              </a:rPr>
              <a:t>xsd:string,xsd:integer,xsd:integer,xsd:integer,xsd:double,xsd:integer,xsd:double,xsd:doule,xsd:double</a:t>
            </a:r>
          </a:p>
          <a:p>
            <a:pPr algn="l"/>
            <a:r>
              <a:rPr kumimoji="1" lang="en-US" altLang="zh-TW" sz="600" dirty="0">
                <a:solidFill>
                  <a:schemeClr val="bg2"/>
                </a:solidFill>
                <a:latin typeface="ヒラギノ角ゴ ProN W6"/>
                <a:ea typeface="ヒラギノ角ゴ ProN W6"/>
                <a:cs typeface="ヒラギノ角ゴ ProN W6"/>
              </a:rPr>
              <a:t>,,,,,,,,</a:t>
            </a:r>
          </a:p>
          <a:p>
            <a:pPr algn="l"/>
            <a:r>
              <a:rPr kumimoji="1" lang="zh-TW" altLang="en-US" sz="600" dirty="0">
                <a:solidFill>
                  <a:schemeClr val="bg2"/>
                </a:solidFill>
                <a:latin typeface="ヒラギノ角ゴ ProN W6"/>
                <a:ea typeface="ヒラギノ角ゴ ProN W6"/>
                <a:cs typeface="ヒラギノ角ゴ ProN W6"/>
              </a:rPr>
              <a:t>全国</a:t>
            </a:r>
            <a:r>
              <a:rPr kumimoji="1" lang="en-US" altLang="zh-TW" sz="600" dirty="0">
                <a:solidFill>
                  <a:schemeClr val="bg2"/>
                </a:solidFill>
                <a:latin typeface="ヒラギノ角ゴ ProN W6"/>
                <a:ea typeface="ヒラギノ角ゴ ProN W6"/>
                <a:cs typeface="ヒラギノ角ゴ ProN W6"/>
              </a:rPr>
              <a:t>,126926 ,127768 ,84331 ,0.7,128057 ,94.8,343.4 ,0.2</a:t>
            </a:r>
          </a:p>
          <a:p>
            <a:pPr algn="l"/>
            <a:r>
              <a:rPr kumimoji="1" lang="zh-TW" altLang="en-US" sz="600" dirty="0">
                <a:solidFill>
                  <a:schemeClr val="bg2"/>
                </a:solidFill>
                <a:latin typeface="ヒラギノ角ゴ ProN W6"/>
                <a:ea typeface="ヒラギノ角ゴ ProN W6"/>
                <a:cs typeface="ヒラギノ角ゴ ProN W6"/>
              </a:rPr>
              <a:t>北海道</a:t>
            </a:r>
            <a:r>
              <a:rPr kumimoji="1" lang="en-US" altLang="zh-TW" sz="600" dirty="0">
                <a:solidFill>
                  <a:schemeClr val="bg2"/>
                </a:solidFill>
                <a:latin typeface="ヒラギノ角ゴ ProN W6"/>
                <a:ea typeface="ヒラギノ角ゴ ProN W6"/>
                <a:cs typeface="ヒラギノ角ゴ ProN W6"/>
              </a:rPr>
              <a:t>,5683 ,5628 ,4108 ,-1.0,5506 ,89.7,70.2 ,-2.2</a:t>
            </a:r>
          </a:p>
          <a:p>
            <a:pPr algn="l"/>
            <a:r>
              <a:rPr kumimoji="1" lang="zh-TW" altLang="en-US" sz="600" dirty="0">
                <a:solidFill>
                  <a:schemeClr val="bg2"/>
                </a:solidFill>
                <a:latin typeface="ヒラギノ角ゴ ProN W6"/>
                <a:ea typeface="ヒラギノ角ゴ ProN W6"/>
                <a:cs typeface="ヒラギノ角ゴ ProN W6"/>
              </a:rPr>
              <a:t>青森</a:t>
            </a:r>
            <a:r>
              <a:rPr kumimoji="1" lang="en-US" altLang="zh-TW" sz="600" dirty="0">
                <a:solidFill>
                  <a:schemeClr val="bg2"/>
                </a:solidFill>
                <a:latin typeface="ヒラギノ角ゴ ProN W6"/>
                <a:ea typeface="ヒラギノ角ゴ ProN W6"/>
                <a:cs typeface="ヒラギノ角ゴ ProN W6"/>
              </a:rPr>
              <a:t>,1476 ,1437 ,653 ,-2.6,1373 ,88.9,142.4 ,-4.4</a:t>
            </a:r>
          </a:p>
          <a:p>
            <a:pPr algn="l"/>
            <a:r>
              <a:rPr kumimoji="1" lang="zh-TW" altLang="en-US" sz="600" dirty="0">
                <a:solidFill>
                  <a:schemeClr val="bg2"/>
                </a:solidFill>
                <a:latin typeface="ヒラギノ角ゴ ProN W6"/>
                <a:ea typeface="ヒラギノ角ゴ ProN W6"/>
                <a:cs typeface="ヒラギノ角ゴ ProN W6"/>
              </a:rPr>
              <a:t>岩手</a:t>
            </a:r>
            <a:r>
              <a:rPr kumimoji="1" lang="en-US" altLang="zh-TW" sz="600" dirty="0">
                <a:solidFill>
                  <a:schemeClr val="bg2"/>
                </a:solidFill>
                <a:latin typeface="ヒラギノ角ゴ ProN W6"/>
                <a:ea typeface="ヒラギノ角ゴ ProN W6"/>
                <a:cs typeface="ヒラギノ角ゴ ProN W6"/>
              </a:rPr>
              <a:t>,1416 ,1385 ,407 ,-2.2,1330 ,91.3,87.1 ,-4.0</a:t>
            </a:r>
          </a:p>
          <a:p>
            <a:pPr algn="l"/>
            <a:r>
              <a:rPr kumimoji="1" lang="zh-TW" altLang="en-US" sz="600" dirty="0">
                <a:solidFill>
                  <a:schemeClr val="bg2"/>
                </a:solidFill>
                <a:latin typeface="ヒラギノ角ゴ ProN W6"/>
                <a:ea typeface="ヒラギノ角ゴ ProN W6"/>
                <a:cs typeface="ヒラギノ角ゴ ProN W6"/>
              </a:rPr>
              <a:t>宮城</a:t>
            </a:r>
            <a:r>
              <a:rPr kumimoji="1" lang="en-US" altLang="zh-TW" sz="600" dirty="0">
                <a:solidFill>
                  <a:schemeClr val="bg2"/>
                </a:solidFill>
                <a:latin typeface="ヒラギノ角ゴ ProN W6"/>
                <a:ea typeface="ヒラギノ角ゴ ProN W6"/>
                <a:cs typeface="ヒラギノ角ゴ ProN W6"/>
              </a:rPr>
              <a:t>,2365 ,2360 ,1371 ,-0.2,2348 ,94.3,322.3 ,-0.5</a:t>
            </a:r>
          </a:p>
          <a:p>
            <a:pPr algn="l"/>
            <a:r>
              <a:rPr kumimoji="1" lang="zh-TW" altLang="en-US" sz="600" dirty="0">
                <a:solidFill>
                  <a:schemeClr val="bg2"/>
                </a:solidFill>
                <a:latin typeface="ヒラギノ角ゴ ProN W6"/>
                <a:ea typeface="ヒラギノ角ゴ ProN W6"/>
                <a:cs typeface="ヒラギノ角ゴ ProN W6"/>
              </a:rPr>
              <a:t>秋田</a:t>
            </a:r>
            <a:r>
              <a:rPr kumimoji="1" lang="en-US" altLang="zh-TW" sz="600" dirty="0">
                <a:solidFill>
                  <a:schemeClr val="bg2"/>
                </a:solidFill>
                <a:latin typeface="ヒラギノ角ゴ ProN W6"/>
                <a:ea typeface="ヒラギノ角ゴ ProN W6"/>
                <a:cs typeface="ヒラギノ角ゴ ProN W6"/>
              </a:rPr>
              <a:t>,1189 ,1146 ,386 ,-3.7,1086 ,88.5,93.3 ,-5.2</a:t>
            </a:r>
          </a:p>
          <a:p>
            <a:pPr algn="l"/>
            <a:r>
              <a:rPr kumimoji="1" lang="zh-TW" altLang="en-US" sz="600" dirty="0">
                <a:solidFill>
                  <a:schemeClr val="bg2"/>
                </a:solidFill>
                <a:latin typeface="ヒラギノ角ゴ ProN W6"/>
                <a:ea typeface="ヒラギノ角ゴ ProN W6"/>
                <a:cs typeface="ヒラギノ角ゴ ProN W6"/>
              </a:rPr>
              <a:t>山形</a:t>
            </a:r>
            <a:r>
              <a:rPr kumimoji="1" lang="en-US" altLang="zh-TW" sz="600" dirty="0">
                <a:solidFill>
                  <a:schemeClr val="bg2"/>
                </a:solidFill>
                <a:latin typeface="ヒラギノ角ゴ ProN W6"/>
                <a:ea typeface="ヒラギノ角ゴ ProN W6"/>
                <a:cs typeface="ヒラギノ角ゴ ProN W6"/>
              </a:rPr>
              <a:t>,1244 ,1216 ,504 ,-2.2,1169 ,92.2,125.4 ,-3.9</a:t>
            </a:r>
          </a:p>
          <a:p>
            <a:pPr algn="l"/>
            <a:r>
              <a:rPr kumimoji="1" lang="zh-TW" altLang="en-US" sz="600" dirty="0">
                <a:solidFill>
                  <a:schemeClr val="bg2"/>
                </a:solidFill>
                <a:latin typeface="ヒラギノ角ゴ ProN W6"/>
                <a:ea typeface="ヒラギノ角ゴ ProN W6"/>
                <a:cs typeface="ヒラギノ角ゴ ProN W6"/>
              </a:rPr>
              <a:t>福島</a:t>
            </a:r>
            <a:r>
              <a:rPr kumimoji="1" lang="en-US" altLang="zh-TW" sz="600" dirty="0">
                <a:solidFill>
                  <a:schemeClr val="bg2"/>
                </a:solidFill>
                <a:latin typeface="ヒラギノ角ゴ ProN W6"/>
                <a:ea typeface="ヒラギノ角ゴ ProN W6"/>
                <a:cs typeface="ヒラギノ角ゴ ProN W6"/>
              </a:rPr>
              <a:t>,2127 ,2091 ,806 ,-1.7,2029 ,94.3,147.2 ,-3.0</a:t>
            </a:r>
          </a:p>
          <a:p>
            <a:pPr algn="l"/>
            <a:r>
              <a:rPr kumimoji="1" lang="zh-TW" altLang="en-US" sz="600" dirty="0">
                <a:solidFill>
                  <a:schemeClr val="bg2"/>
                </a:solidFill>
                <a:latin typeface="ヒラギノ角ゴ ProN W6"/>
                <a:ea typeface="ヒラギノ角ゴ ProN W6"/>
                <a:cs typeface="ヒラギノ角ゴ ProN W6"/>
              </a:rPr>
              <a:t>茨城</a:t>
            </a:r>
            <a:r>
              <a:rPr kumimoji="1" lang="en-US" altLang="zh-TW" sz="600" dirty="0">
                <a:solidFill>
                  <a:schemeClr val="bg2"/>
                </a:solidFill>
                <a:latin typeface="ヒラギノ角ゴ ProN W6"/>
                <a:ea typeface="ヒラギノ角ゴ ProN W6"/>
                <a:cs typeface="ヒラギノ角ゴ ProN W6"/>
              </a:rPr>
              <a:t>,2986 ,2975 ,1068 ,-0.4,2970 ,99.3,487.2 ,-0.2</a:t>
            </a:r>
          </a:p>
          <a:p>
            <a:pPr algn="l"/>
            <a:r>
              <a:rPr kumimoji="1" lang="zh-TW" altLang="en-US" sz="600" dirty="0">
                <a:solidFill>
                  <a:schemeClr val="bg2"/>
                </a:solidFill>
                <a:latin typeface="ヒラギノ角ゴ ProN W6"/>
                <a:ea typeface="ヒラギノ角ゴ ProN W6"/>
                <a:cs typeface="ヒラギノ角ゴ ProN W6"/>
              </a:rPr>
              <a:t>栃木</a:t>
            </a:r>
            <a:r>
              <a:rPr kumimoji="1" lang="en-US" altLang="zh-TW" sz="600" dirty="0">
                <a:solidFill>
                  <a:schemeClr val="bg2"/>
                </a:solidFill>
                <a:latin typeface="ヒラギノ角ゴ ProN W6"/>
                <a:ea typeface="ヒラギノ角ゴ ProN W6"/>
                <a:cs typeface="ヒラギノ角ゴ ProN W6"/>
              </a:rPr>
              <a:t>,2005 ,2017 ,860 ,0.6,2008 ,98.6,313.3 ,-0.4</a:t>
            </a:r>
          </a:p>
          <a:p>
            <a:pPr algn="l"/>
            <a:r>
              <a:rPr kumimoji="1" lang="zh-TW" altLang="en-US" sz="600" dirty="0">
                <a:solidFill>
                  <a:schemeClr val="bg2"/>
                </a:solidFill>
                <a:latin typeface="ヒラギノ角ゴ ProN W6"/>
                <a:ea typeface="ヒラギノ角ゴ ProN W6"/>
                <a:cs typeface="ヒラギノ角ゴ ProN W6"/>
              </a:rPr>
              <a:t>群馬</a:t>
            </a:r>
            <a:r>
              <a:rPr kumimoji="1" lang="en-US" altLang="zh-TW" sz="600" dirty="0">
                <a:solidFill>
                  <a:schemeClr val="bg2"/>
                </a:solidFill>
                <a:latin typeface="ヒラギノ角ゴ ProN W6"/>
                <a:ea typeface="ヒラギノ角ゴ ProN W6"/>
                <a:cs typeface="ヒラギノ角ゴ ProN W6"/>
              </a:rPr>
              <a:t>,2025 ,2024 ,801 ,-0.0,2008 ,96.9,315.6 ,-0.8</a:t>
            </a:r>
          </a:p>
          <a:p>
            <a:pPr algn="l"/>
            <a:r>
              <a:rPr kumimoji="1" lang="zh-TW" altLang="en-US" sz="600" dirty="0">
                <a:solidFill>
                  <a:schemeClr val="bg2"/>
                </a:solidFill>
                <a:latin typeface="ヒラギノ角ゴ ProN W6"/>
                <a:ea typeface="ヒラギノ角ゴ ProN W6"/>
                <a:cs typeface="ヒラギノ角ゴ ProN W6"/>
              </a:rPr>
              <a:t>埼玉</a:t>
            </a:r>
            <a:r>
              <a:rPr kumimoji="1" lang="en-US" altLang="zh-TW" sz="600" dirty="0">
                <a:solidFill>
                  <a:schemeClr val="bg2"/>
                </a:solidFill>
                <a:latin typeface="ヒラギノ角ゴ ProN W6"/>
                <a:ea typeface="ヒラギノ角ゴ ProN W6"/>
                <a:cs typeface="ヒラギノ角ゴ ProN W6"/>
              </a:rPr>
              <a:t>,6938 ,7054 ,5566 ,1.7,7195 ,100.6,1894.2 ,2.0</a:t>
            </a:r>
          </a:p>
          <a:p>
            <a:pPr algn="l"/>
            <a:r>
              <a:rPr kumimoji="1" lang="zh-TW" altLang="en-US" sz="600" dirty="0">
                <a:solidFill>
                  <a:schemeClr val="bg2"/>
                </a:solidFill>
                <a:latin typeface="ヒラギノ角ゴ ProN W6"/>
                <a:ea typeface="ヒラギノ角ゴ ProN W6"/>
                <a:cs typeface="ヒラギノ角ゴ ProN W6"/>
              </a:rPr>
              <a:t>千葉</a:t>
            </a:r>
            <a:r>
              <a:rPr kumimoji="1" lang="en-US" altLang="zh-TW" sz="600" dirty="0">
                <a:solidFill>
                  <a:schemeClr val="bg2"/>
                </a:solidFill>
                <a:latin typeface="ヒラギノ角ゴ ProN W6"/>
                <a:ea typeface="ヒラギノ角ゴ ProN W6"/>
                <a:cs typeface="ヒラギノ角ゴ ProN W6"/>
              </a:rPr>
              <a:t>,5926 ,6056 ,4342 ,2.2,6216 ,99.4,1205.5 ,2.6</a:t>
            </a:r>
          </a:p>
          <a:p>
            <a:pPr algn="l"/>
            <a:r>
              <a:rPr kumimoji="1" lang="zh-TW" altLang="en-US" sz="600" dirty="0">
                <a:solidFill>
                  <a:schemeClr val="bg2"/>
                </a:solidFill>
                <a:latin typeface="ヒラギノ角ゴ ProN W6"/>
                <a:ea typeface="ヒラギノ角ゴ ProN W6"/>
                <a:cs typeface="ヒラギノ角ゴ ProN W6"/>
              </a:rPr>
              <a:t>東京</a:t>
            </a:r>
            <a:r>
              <a:rPr kumimoji="1" lang="en-US" altLang="zh-TW" sz="600" dirty="0">
                <a:solidFill>
                  <a:schemeClr val="bg2"/>
                </a:solidFill>
                <a:latin typeface="ヒラギノ角ゴ ProN W6"/>
                <a:ea typeface="ヒラギノ角ゴ ProN W6"/>
                <a:cs typeface="ヒラギノ角ゴ ProN W6"/>
              </a:rPr>
              <a:t>,12064 ,12577 ,12329 ,4.2,13159 ,98.0,6015.7 ,4.6</a:t>
            </a:r>
          </a:p>
          <a:p>
            <a:pPr algn="l"/>
            <a:r>
              <a:rPr kumimoji="1" lang="zh-TW" altLang="en-US" sz="600" dirty="0">
                <a:solidFill>
                  <a:schemeClr val="bg2"/>
                </a:solidFill>
                <a:latin typeface="ヒラギノ角ゴ ProN W6"/>
                <a:ea typeface="ヒラギノ角ゴ ProN W6"/>
                <a:cs typeface="ヒラギノ角ゴ ProN W6"/>
              </a:rPr>
              <a:t>神奈川</a:t>
            </a:r>
            <a:r>
              <a:rPr kumimoji="1" lang="en-US" altLang="zh-TW" sz="600" dirty="0">
                <a:solidFill>
                  <a:schemeClr val="bg2"/>
                </a:solidFill>
                <a:latin typeface="ヒラギノ角ゴ ProN W6"/>
                <a:ea typeface="ヒラギノ角ゴ ProN W6"/>
                <a:cs typeface="ヒラギノ角ゴ ProN W6"/>
              </a:rPr>
              <a:t>,8490 ,8792 ,8250 ,3.6,9048 ,100.9,3745.4 ,2.9</a:t>
            </a:r>
          </a:p>
          <a:p>
            <a:pPr algn="l"/>
            <a:r>
              <a:rPr kumimoji="1" lang="zh-TW" altLang="en-US" sz="600" dirty="0">
                <a:solidFill>
                  <a:schemeClr val="bg2"/>
                </a:solidFill>
                <a:latin typeface="ヒラギノ角ゴ ProN W6"/>
                <a:ea typeface="ヒラギノ角ゴ ProN W6"/>
                <a:cs typeface="ヒラギノ角ゴ ProN W6"/>
              </a:rPr>
              <a:t>新潟</a:t>
            </a:r>
            <a:r>
              <a:rPr kumimoji="1" lang="en-US" altLang="zh-TW" sz="600" dirty="0">
                <a:solidFill>
                  <a:schemeClr val="bg2"/>
                </a:solidFill>
                <a:latin typeface="ヒラギノ角ゴ ProN W6"/>
                <a:ea typeface="ヒラギノ角ゴ ProN W6"/>
                <a:cs typeface="ヒラギノ角ゴ ProN W6"/>
              </a:rPr>
              <a:t>,2476 ,2431 ,1139 ,-1.8,2374 ,93.6,188.7 ,-2.3</a:t>
            </a:r>
          </a:p>
          <a:p>
            <a:pPr algn="l"/>
            <a:r>
              <a:rPr kumimoji="1" lang="zh-TW" altLang="en-US" sz="600" dirty="0">
                <a:solidFill>
                  <a:schemeClr val="bg2"/>
                </a:solidFill>
                <a:latin typeface="ヒラギノ角ゴ ProN W6"/>
                <a:ea typeface="ヒラギノ角ゴ ProN W6"/>
                <a:cs typeface="ヒラギノ角ゴ ProN W6"/>
              </a:rPr>
              <a:t>富山</a:t>
            </a:r>
            <a:r>
              <a:rPr kumimoji="1" lang="en-US" altLang="zh-TW" sz="600" dirty="0">
                <a:solidFill>
                  <a:schemeClr val="bg2"/>
                </a:solidFill>
                <a:latin typeface="ヒラギノ角ゴ ProN W6"/>
                <a:ea typeface="ヒラギノ角ゴ ProN W6"/>
                <a:cs typeface="ヒラギノ角ゴ ProN W6"/>
              </a:rPr>
              <a:t>,1121 ,1112 ,398 ,-0.8,1093 ,92.9,257.4 ,-1.7</a:t>
            </a:r>
          </a:p>
          <a:p>
            <a:pPr algn="l"/>
            <a:r>
              <a:rPr kumimoji="1" lang="zh-TW" altLang="en-US" sz="600" dirty="0">
                <a:solidFill>
                  <a:schemeClr val="bg2"/>
                </a:solidFill>
                <a:latin typeface="ヒラギノ角ゴ ProN W6"/>
                <a:ea typeface="ヒラギノ角ゴ ProN W6"/>
                <a:cs typeface="ヒラギノ角ゴ ProN W6"/>
              </a:rPr>
              <a:t>石川</a:t>
            </a:r>
            <a:r>
              <a:rPr kumimoji="1" lang="en-US" altLang="zh-TW" sz="600" dirty="0">
                <a:solidFill>
                  <a:schemeClr val="bg2"/>
                </a:solidFill>
                <a:latin typeface="ヒラギノ角ゴ ProN W6"/>
                <a:ea typeface="ヒラギノ角ゴ ProN W6"/>
                <a:cs typeface="ヒラギノ角ゴ ProN W6"/>
              </a:rPr>
              <a:t>,1181 ,1174 ,573 ,-0.6,1170 ,93.4,279.5 ,-0.4</a:t>
            </a:r>
          </a:p>
          <a:p>
            <a:pPr algn="l"/>
            <a:r>
              <a:rPr kumimoji="1" lang="zh-TW" altLang="en-US" sz="600" dirty="0">
                <a:solidFill>
                  <a:schemeClr val="bg2"/>
                </a:solidFill>
                <a:latin typeface="ヒラギノ角ゴ ProN W6"/>
                <a:ea typeface="ヒラギノ角ゴ ProN W6"/>
                <a:cs typeface="ヒラギノ角ゴ ProN W6"/>
              </a:rPr>
              <a:t>福井</a:t>
            </a:r>
            <a:r>
              <a:rPr kumimoji="1" lang="en-US" altLang="zh-TW" sz="600" dirty="0">
                <a:solidFill>
                  <a:schemeClr val="bg2"/>
                </a:solidFill>
                <a:latin typeface="ヒラギノ角ゴ ProN W6"/>
                <a:ea typeface="ヒラギノ角ゴ ProN W6"/>
                <a:cs typeface="ヒラギノ角ゴ ProN W6"/>
              </a:rPr>
              <a:t>,829 ,822 ,333 ,-0.9,806 ,93.5,192.4 ,-1.9</a:t>
            </a:r>
          </a:p>
          <a:p>
            <a:pPr algn="l"/>
            <a:r>
              <a:rPr kumimoji="1" lang="zh-TW" altLang="en-US" sz="600" dirty="0">
                <a:solidFill>
                  <a:schemeClr val="bg2"/>
                </a:solidFill>
                <a:latin typeface="ヒラギノ角ゴ ProN W6"/>
                <a:ea typeface="ヒラギノ角ゴ ProN W6"/>
                <a:cs typeface="ヒラギノ角ゴ ProN W6"/>
              </a:rPr>
              <a:t>山梨</a:t>
            </a:r>
            <a:r>
              <a:rPr kumimoji="1" lang="en-US" altLang="zh-TW" sz="600" dirty="0">
                <a:solidFill>
                  <a:schemeClr val="bg2"/>
                </a:solidFill>
                <a:latin typeface="ヒラギノ角ゴ ProN W6"/>
                <a:ea typeface="ヒラギノ角ゴ ProN W6"/>
                <a:cs typeface="ヒラギノ角ゴ ProN W6"/>
              </a:rPr>
              <a:t>,888 ,885 ,305 ,-0.4,863 ,95.9,193.3 ,-2.4</a:t>
            </a:r>
          </a:p>
          <a:p>
            <a:pPr algn="l"/>
            <a:r>
              <a:rPr kumimoji="1" lang="zh-TW" altLang="en-US" sz="600" dirty="0">
                <a:solidFill>
                  <a:schemeClr val="bg2"/>
                </a:solidFill>
                <a:latin typeface="ヒラギノ角ゴ ProN W6"/>
                <a:ea typeface="ヒラギノ角ゴ ProN W6"/>
                <a:cs typeface="ヒラギノ角ゴ ProN W6"/>
              </a:rPr>
              <a:t>長野</a:t>
            </a:r>
            <a:r>
              <a:rPr kumimoji="1" lang="en-US" altLang="zh-TW" sz="600" dirty="0">
                <a:solidFill>
                  <a:schemeClr val="bg2"/>
                </a:solidFill>
                <a:latin typeface="ヒラギノ角ゴ ProN W6"/>
                <a:ea typeface="ヒラギノ角ゴ ProN W6"/>
                <a:cs typeface="ヒラギノ角ゴ ProN W6"/>
              </a:rPr>
              <a:t>,2215 ,2196 ,764 ,-0.8,2152 ,94.6,158.7 ,-2.0</a:t>
            </a:r>
          </a:p>
          <a:p>
            <a:pPr algn="l"/>
            <a:r>
              <a:rPr kumimoji="1" lang="zh-TW" altLang="en-US" sz="600" dirty="0">
                <a:solidFill>
                  <a:schemeClr val="bg2"/>
                </a:solidFill>
                <a:latin typeface="ヒラギノ角ゴ ProN W6"/>
                <a:ea typeface="ヒラギノ角ゴ ProN W6"/>
                <a:cs typeface="ヒラギノ角ゴ ProN W6"/>
              </a:rPr>
              <a:t>岐阜</a:t>
            </a:r>
            <a:r>
              <a:rPr kumimoji="1" lang="en-US" altLang="zh-TW" sz="600" dirty="0">
                <a:solidFill>
                  <a:schemeClr val="bg2"/>
                </a:solidFill>
                <a:latin typeface="ヒラギノ角ゴ ProN W6"/>
                <a:ea typeface="ヒラギノ角ゴ ProN W6"/>
                <a:cs typeface="ヒラギノ角ゴ ProN W6"/>
              </a:rPr>
              <a:t>,2108 ,2107 ,822 ,-0.1,2081 ,93.6,195.9 ,-1.3</a:t>
            </a:r>
          </a:p>
          <a:p>
            <a:pPr algn="l"/>
            <a:r>
              <a:rPr kumimoji="1" lang="zh-TW" altLang="en-US" sz="600" dirty="0">
                <a:solidFill>
                  <a:schemeClr val="bg2"/>
                </a:solidFill>
                <a:latin typeface="ヒラギノ角ゴ ProN W6"/>
                <a:ea typeface="ヒラギノ角ゴ ProN W6"/>
                <a:cs typeface="ヒラギノ角ゴ ProN W6"/>
              </a:rPr>
              <a:t>静岡</a:t>
            </a:r>
            <a:r>
              <a:rPr kumimoji="1" lang="en-US" altLang="zh-TW" sz="600" dirty="0">
                <a:solidFill>
                  <a:schemeClr val="bg2"/>
                </a:solidFill>
                <a:latin typeface="ヒラギノ角ゴ ProN W6"/>
                <a:ea typeface="ヒラギノ角ゴ ProN W6"/>
                <a:cs typeface="ヒラギノ角ゴ ProN W6"/>
              </a:rPr>
              <a:t>,3767 ,3792 ,2216 ,0.7,3765 ,97.0,483.9 ,-0.7</a:t>
            </a:r>
          </a:p>
          <a:p>
            <a:pPr algn="l"/>
            <a:r>
              <a:rPr kumimoji="1" lang="zh-TW" altLang="en-US" sz="600" dirty="0">
                <a:solidFill>
                  <a:schemeClr val="bg2"/>
                </a:solidFill>
                <a:latin typeface="ヒラギノ角ゴ ProN W6"/>
                <a:ea typeface="ヒラギノ角ゴ ProN W6"/>
                <a:cs typeface="ヒラギノ角ゴ ProN W6"/>
              </a:rPr>
              <a:t>愛知</a:t>
            </a:r>
            <a:r>
              <a:rPr kumimoji="1" lang="en-US" altLang="zh-TW" sz="600" dirty="0">
                <a:solidFill>
                  <a:schemeClr val="bg2"/>
                </a:solidFill>
                <a:latin typeface="ヒラギノ角ゴ ProN W6"/>
                <a:ea typeface="ヒラギノ角ゴ ProN W6"/>
                <a:cs typeface="ヒラギノ角ゴ ProN W6"/>
              </a:rPr>
              <a:t>,7043 ,7255 ,5480 ,3.0,7411 ,99.9,1434.8 ,2.2</a:t>
            </a:r>
          </a:p>
          <a:p>
            <a:pPr algn="l"/>
            <a:r>
              <a:rPr kumimoji="1" lang="en-US" altLang="zh-TW" sz="600" dirty="0" smtClean="0">
                <a:solidFill>
                  <a:schemeClr val="bg2"/>
                </a:solidFill>
                <a:latin typeface="ヒラギノ角ゴ ProN W6"/>
                <a:ea typeface="ヒラギノ角ゴ ProN W6"/>
                <a:cs typeface="ヒラギノ角ゴ ProN W6"/>
              </a:rPr>
              <a:t>…</a:t>
            </a:r>
            <a:endParaRPr kumimoji="1" lang="en-US" altLang="zh-TW" sz="600" dirty="0">
              <a:solidFill>
                <a:schemeClr val="bg2"/>
              </a:solidFill>
              <a:latin typeface="ヒラギノ角ゴ ProN W6"/>
              <a:ea typeface="ヒラギノ角ゴ ProN W6"/>
              <a:cs typeface="ヒラギノ角ゴ ProN W6"/>
            </a:endParaRPr>
          </a:p>
        </p:txBody>
      </p:sp>
      <p:sp>
        <p:nvSpPr>
          <p:cNvPr id="7" name="テキスト ボックス 6"/>
          <p:cNvSpPr txBox="1"/>
          <p:nvPr/>
        </p:nvSpPr>
        <p:spPr>
          <a:xfrm>
            <a:off x="1424315" y="6228020"/>
            <a:ext cx="1800493" cy="369332"/>
          </a:xfrm>
          <a:prstGeom prst="rect">
            <a:avLst/>
          </a:prstGeom>
          <a:noFill/>
        </p:spPr>
        <p:txBody>
          <a:bodyPr wrap="none" rtlCol="0">
            <a:spAutoFit/>
          </a:bodyPr>
          <a:lstStyle/>
          <a:p>
            <a:pPr algn="l"/>
            <a:r>
              <a:rPr kumimoji="1" lang="ja-JP" altLang="en-US" dirty="0" smtClean="0">
                <a:solidFill>
                  <a:schemeClr val="bg2"/>
                </a:solidFill>
                <a:latin typeface="ヒラギノ角ゴ ProN W6"/>
                <a:ea typeface="ヒラギノ角ゴ ProN W6"/>
                <a:cs typeface="ヒラギノ角ゴ ProN W6"/>
              </a:rPr>
              <a:t>付与するヘッダ</a:t>
            </a:r>
          </a:p>
        </p:txBody>
      </p:sp>
      <p:sp>
        <p:nvSpPr>
          <p:cNvPr id="8" name="テキスト ボックス 7"/>
          <p:cNvSpPr txBox="1"/>
          <p:nvPr/>
        </p:nvSpPr>
        <p:spPr>
          <a:xfrm>
            <a:off x="5889104" y="6300028"/>
            <a:ext cx="3185487" cy="369332"/>
          </a:xfrm>
          <a:prstGeom prst="rect">
            <a:avLst/>
          </a:prstGeom>
          <a:noFill/>
        </p:spPr>
        <p:txBody>
          <a:bodyPr wrap="none" rtlCol="0">
            <a:spAutoFit/>
          </a:bodyPr>
          <a:lstStyle/>
          <a:p>
            <a:pPr algn="l"/>
            <a:r>
              <a:rPr kumimoji="1" lang="ja-JP" altLang="en-US" dirty="0" smtClean="0">
                <a:solidFill>
                  <a:schemeClr val="bg2"/>
                </a:solidFill>
                <a:latin typeface="ヒラギノ角ゴ ProN W6"/>
                <a:ea typeface="ヒラギノ角ゴ ProN W6"/>
                <a:cs typeface="ヒラギノ角ゴ ProN W6"/>
              </a:rPr>
              <a:t>本規格に基づくデータ記述例</a:t>
            </a:r>
          </a:p>
        </p:txBody>
      </p:sp>
      <p:sp>
        <p:nvSpPr>
          <p:cNvPr id="9" name="正方形/長方形 8"/>
          <p:cNvSpPr/>
          <p:nvPr/>
        </p:nvSpPr>
        <p:spPr bwMode="auto">
          <a:xfrm>
            <a:off x="5097016" y="2636912"/>
            <a:ext cx="4520952" cy="1317055"/>
          </a:xfrm>
          <a:prstGeom prst="rect">
            <a:avLst/>
          </a:prstGeom>
          <a:no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0" name="正方形/長方形 9"/>
          <p:cNvSpPr/>
          <p:nvPr/>
        </p:nvSpPr>
        <p:spPr bwMode="auto">
          <a:xfrm>
            <a:off x="5097016" y="3953967"/>
            <a:ext cx="4520952" cy="2366972"/>
          </a:xfrm>
          <a:prstGeom prst="rect">
            <a:avLst/>
          </a:prstGeom>
          <a:no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テキスト ボックス 10"/>
          <p:cNvSpPr txBox="1"/>
          <p:nvPr/>
        </p:nvSpPr>
        <p:spPr>
          <a:xfrm>
            <a:off x="8894693" y="2636912"/>
            <a:ext cx="723275" cy="307777"/>
          </a:xfrm>
          <a:prstGeom prst="rect">
            <a:avLst/>
          </a:prstGeom>
          <a:noFill/>
        </p:spPr>
        <p:txBody>
          <a:bodyPr wrap="none" rtlCol="0">
            <a:spAutoFit/>
          </a:bodyPr>
          <a:lstStyle/>
          <a:p>
            <a:pPr algn="r"/>
            <a:r>
              <a:rPr kumimoji="1" lang="ja-JP" altLang="en-US" sz="1400" dirty="0" smtClean="0">
                <a:solidFill>
                  <a:srgbClr val="FF0000"/>
                </a:solidFill>
                <a:latin typeface="ヒラギノ角ゴ ProN W6"/>
                <a:ea typeface="ヒラギノ角ゴ ProN W6"/>
                <a:cs typeface="ヒラギノ角ゴ ProN W6"/>
              </a:rPr>
              <a:t>ヘッダ</a:t>
            </a:r>
          </a:p>
        </p:txBody>
      </p:sp>
      <p:sp>
        <p:nvSpPr>
          <p:cNvPr id="12" name="テキスト ボックス 11"/>
          <p:cNvSpPr txBox="1"/>
          <p:nvPr/>
        </p:nvSpPr>
        <p:spPr>
          <a:xfrm>
            <a:off x="8564239" y="5960899"/>
            <a:ext cx="1082348" cy="307777"/>
          </a:xfrm>
          <a:prstGeom prst="rect">
            <a:avLst/>
          </a:prstGeom>
          <a:noFill/>
        </p:spPr>
        <p:txBody>
          <a:bodyPr wrap="none" rtlCol="0">
            <a:spAutoFit/>
          </a:bodyPr>
          <a:lstStyle/>
          <a:p>
            <a:pPr algn="r"/>
            <a:r>
              <a:rPr kumimoji="1" lang="ja-JP" altLang="en-US" sz="1400" dirty="0" smtClean="0">
                <a:solidFill>
                  <a:srgbClr val="FF0000"/>
                </a:solidFill>
                <a:latin typeface="ヒラギノ角ゴ ProN W6"/>
                <a:ea typeface="ヒラギノ角ゴ ProN W6"/>
                <a:cs typeface="ヒラギノ角ゴ ProN W6"/>
              </a:rPr>
              <a:t>データ本体</a:t>
            </a:r>
          </a:p>
        </p:txBody>
      </p:sp>
    </p:spTree>
    <p:extLst>
      <p:ext uri="{BB962C8B-B14F-4D97-AF65-F5344CB8AC3E}">
        <p14:creationId xmlns:p14="http://schemas.microsoft.com/office/powerpoint/2010/main" val="3100369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(2) </a:t>
            </a:r>
            <a:r>
              <a:rPr lang="ja-JP" altLang="en-US" sz="2800" dirty="0" smtClean="0"/>
              <a:t>情報</a:t>
            </a:r>
            <a:r>
              <a:rPr lang="ja-JP" altLang="en-US" sz="2800" dirty="0"/>
              <a:t>流通連携基盤システム外部仕様書案（平成</a:t>
            </a:r>
            <a:r>
              <a:rPr lang="en-US" altLang="ja-JP" sz="2800" dirty="0"/>
              <a:t>24</a:t>
            </a:r>
            <a:r>
              <a:rPr lang="ja-JP" altLang="en-US" sz="2800" dirty="0"/>
              <a:t>年度版）</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目的</a:t>
            </a:r>
            <a:r>
              <a:rPr lang="en-US" altLang="ja-JP" dirty="0" smtClean="0"/>
              <a:t>: </a:t>
            </a:r>
            <a:r>
              <a:rPr lang="ja-JP" altLang="en-US" dirty="0" smtClean="0"/>
              <a:t>データ</a:t>
            </a:r>
            <a:r>
              <a:rPr lang="ja-JP" altLang="en-US" dirty="0"/>
              <a:t>をオープン化するための</a:t>
            </a:r>
            <a:r>
              <a:rPr lang="ja-JP" altLang="en-US" dirty="0" smtClean="0"/>
              <a:t>モデルの提示</a:t>
            </a:r>
            <a:endParaRPr lang="ja-JP" altLang="en-US" dirty="0"/>
          </a:p>
          <a:p>
            <a:pPr lvl="1"/>
            <a:r>
              <a:rPr lang="ja-JP" altLang="en-US" dirty="0"/>
              <a:t>自分のデータをオープン化するときの手法・システムの例示。</a:t>
            </a:r>
          </a:p>
          <a:p>
            <a:pPr lvl="1"/>
            <a:r>
              <a:rPr lang="ja-JP" altLang="en-US" dirty="0"/>
              <a:t>さまざまな利用シーンを対象とする。</a:t>
            </a:r>
          </a:p>
          <a:p>
            <a:pPr lvl="2"/>
            <a:r>
              <a:rPr lang="ja-JP" altLang="en-US" dirty="0"/>
              <a:t>データの直接取得・リアルタイムデータの取得・操作など。</a:t>
            </a:r>
            <a:endParaRPr lang="en-US" altLang="ja-JP" dirty="0"/>
          </a:p>
          <a:p>
            <a:pPr lvl="2"/>
            <a:r>
              <a:rPr lang="ja-JP" altLang="en-US" dirty="0"/>
              <a:t>識別子を読み取ることを</a:t>
            </a:r>
            <a:r>
              <a:rPr lang="en-US" altLang="ja-JP" dirty="0"/>
              <a:t>Notification</a:t>
            </a:r>
            <a:r>
              <a:rPr lang="ja-JP" altLang="en-US" dirty="0"/>
              <a:t>としてデータを取得するような利用法にも対応する。</a:t>
            </a:r>
          </a:p>
          <a:p>
            <a:pPr lvl="1"/>
            <a:r>
              <a:rPr lang="en-US" altLang="ja-JP" dirty="0"/>
              <a:t>SPARQL</a:t>
            </a:r>
            <a:r>
              <a:rPr lang="ja-JP" altLang="en-US" dirty="0"/>
              <a:t>ベースの</a:t>
            </a:r>
            <a:r>
              <a:rPr lang="en-US" altLang="ja-JP" dirty="0"/>
              <a:t>API</a:t>
            </a:r>
            <a:r>
              <a:rPr lang="ja-JP" altLang="en-US" dirty="0"/>
              <a:t>と</a:t>
            </a:r>
            <a:r>
              <a:rPr lang="en-US" altLang="ja-JP" dirty="0"/>
              <a:t>REST</a:t>
            </a:r>
            <a:r>
              <a:rPr lang="ja-JP" altLang="en-US" dirty="0"/>
              <a:t>ベースの</a:t>
            </a:r>
            <a:r>
              <a:rPr lang="en-US" altLang="ja-JP" dirty="0"/>
              <a:t>API</a:t>
            </a:r>
            <a:r>
              <a:rPr lang="ja-JP" altLang="en-US" dirty="0" err="1"/>
              <a:t>を提</a:t>
            </a:r>
            <a:r>
              <a:rPr lang="ja-JP" altLang="en-US" dirty="0"/>
              <a:t>供する。</a:t>
            </a:r>
            <a:endParaRPr lang="en-US" altLang="ja-JP" dirty="0"/>
          </a:p>
          <a:p>
            <a:pPr lvl="1">
              <a:buNone/>
            </a:pPr>
            <a:r>
              <a:rPr lang="ja-JP" altLang="en-US" dirty="0"/>
              <a:t>！利便性よりも、むしろ機能性や意味の正確性などに重点をおく</a:t>
            </a:r>
            <a:r>
              <a:rPr lang="ja-JP" altLang="en-US" dirty="0" smtClean="0"/>
              <a:t>。</a:t>
            </a:r>
          </a:p>
          <a:p>
            <a:r>
              <a:rPr lang="ja-JP" altLang="en-US" dirty="0"/>
              <a:t>規定</a:t>
            </a:r>
            <a:r>
              <a:rPr lang="ja-JP" altLang="en-US" dirty="0" smtClean="0"/>
              <a:t>範囲</a:t>
            </a:r>
          </a:p>
          <a:p>
            <a:pPr lvl="1"/>
            <a:r>
              <a:rPr lang="ja-JP" altLang="en-US" dirty="0" smtClean="0"/>
              <a:t>データ規格</a:t>
            </a:r>
          </a:p>
          <a:p>
            <a:pPr lvl="2"/>
            <a:r>
              <a:rPr lang="ja-JP" altLang="en-US" dirty="0" smtClean="0"/>
              <a:t>モデルは</a:t>
            </a:r>
            <a:r>
              <a:rPr lang="en-US" altLang="ja-JP" dirty="0" smtClean="0"/>
              <a:t>RDF</a:t>
            </a:r>
            <a:r>
              <a:rPr lang="ja-JP" altLang="en-US" dirty="0" smtClean="0"/>
              <a:t>に準拠する。</a:t>
            </a:r>
          </a:p>
          <a:p>
            <a:pPr lvl="2"/>
            <a:r>
              <a:rPr lang="ja-JP" altLang="en-US" dirty="0" smtClean="0"/>
              <a:t>広く使われているボキャブラリは、そのまま利用する。 </a:t>
            </a:r>
            <a:r>
              <a:rPr lang="en-US" altLang="ja-JP" dirty="0" smtClean="0">
                <a:sym typeface="Wingdings" pitchFamily="2" charset="2"/>
              </a:rPr>
              <a:t> </a:t>
            </a:r>
            <a:r>
              <a:rPr lang="ja-JP" altLang="en-US" dirty="0" smtClean="0">
                <a:sym typeface="Wingdings" pitchFamily="2" charset="2"/>
              </a:rPr>
              <a:t>次頁</a:t>
            </a:r>
            <a:endParaRPr lang="ja-JP" altLang="en-US" dirty="0" smtClean="0"/>
          </a:p>
          <a:p>
            <a:pPr lvl="2"/>
            <a:r>
              <a:rPr lang="ja-JP" altLang="en-US" dirty="0" smtClean="0"/>
              <a:t>規定されていないが必要であるボキャブラリは、新規に定義する。</a:t>
            </a:r>
          </a:p>
          <a:p>
            <a:pPr lvl="3"/>
            <a:r>
              <a:rPr lang="ja-JP" altLang="en-US" dirty="0"/>
              <a:t>物理量・単位系／地物関連／イベント関連／地理情報サービス関連／物品・製品関連／取引関連</a:t>
            </a:r>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14</a:t>
            </a:fld>
            <a:endParaRPr lang="en-US" altLang="ja-JP"/>
          </a:p>
        </p:txBody>
      </p:sp>
    </p:spTree>
    <p:extLst>
      <p:ext uri="{BB962C8B-B14F-4D97-AF65-F5344CB8AC3E}">
        <p14:creationId xmlns:p14="http://schemas.microsoft.com/office/powerpoint/2010/main" val="756731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外部仕様書のボキャブラリ規定（既存のボキャブラリ）</a:t>
            </a:r>
            <a:endParaRPr lang="ja-JP" altLang="en-US" dirty="0"/>
          </a:p>
        </p:txBody>
      </p:sp>
      <p:graphicFrame>
        <p:nvGraphicFramePr>
          <p:cNvPr id="6" name="コンテンツ プレースホルダ 5"/>
          <p:cNvGraphicFramePr>
            <a:graphicFrameLocks noGrp="1"/>
          </p:cNvGraphicFramePr>
          <p:nvPr>
            <p:ph idx="1"/>
            <p:extLst>
              <p:ext uri="{D42A27DB-BD31-4B8C-83A1-F6EECF244321}">
                <p14:modId xmlns:p14="http://schemas.microsoft.com/office/powerpoint/2010/main" val="2696628567"/>
              </p:ext>
            </p:extLst>
          </p:nvPr>
        </p:nvGraphicFramePr>
        <p:xfrm>
          <a:off x="350838" y="1143000"/>
          <a:ext cx="9147174" cy="5122718"/>
        </p:xfrm>
        <a:graphic>
          <a:graphicData uri="http://schemas.openxmlformats.org/drawingml/2006/table">
            <a:tbl>
              <a:tblPr firstRow="1" bandRow="1">
                <a:tableStyleId>{6E25E649-3F16-4E02-A733-19D2CDBF48F0}</a:tableStyleId>
              </a:tblPr>
              <a:tblGrid>
                <a:gridCol w="1281770"/>
                <a:gridCol w="2484530"/>
                <a:gridCol w="2759073"/>
                <a:gridCol w="2621801"/>
              </a:tblGrid>
              <a:tr h="233152">
                <a:tc>
                  <a:txBody>
                    <a:bodyPr/>
                    <a:lstStyle/>
                    <a:p>
                      <a:r>
                        <a:rPr kumimoji="1" lang="ja-JP" altLang="en-US" sz="1050" dirty="0" smtClean="0"/>
                        <a:t>名称</a:t>
                      </a:r>
                      <a:endParaRPr kumimoji="1" lang="ja-JP" altLang="en-US" sz="1050" dirty="0"/>
                    </a:p>
                  </a:txBody>
                  <a:tcPr marL="89681" marR="89681"/>
                </a:tc>
                <a:tc>
                  <a:txBody>
                    <a:bodyPr/>
                    <a:lstStyle/>
                    <a:p>
                      <a:r>
                        <a:rPr kumimoji="1" lang="ja-JP" altLang="en-US" sz="1050" dirty="0" smtClean="0"/>
                        <a:t>規定範囲</a:t>
                      </a:r>
                      <a:endParaRPr kumimoji="1" lang="ja-JP" altLang="en-US" sz="1050" dirty="0"/>
                    </a:p>
                  </a:txBody>
                  <a:tcPr marL="89681" marR="89681"/>
                </a:tc>
                <a:tc>
                  <a:txBody>
                    <a:bodyPr/>
                    <a:lstStyle/>
                    <a:p>
                      <a:r>
                        <a:rPr kumimoji="1" lang="ja-JP" altLang="en-US" sz="1050" dirty="0" smtClean="0"/>
                        <a:t>ネームスペース</a:t>
                      </a:r>
                      <a:endParaRPr kumimoji="1" lang="ja-JP" altLang="en-US" sz="1050" dirty="0"/>
                    </a:p>
                  </a:txBody>
                  <a:tcPr marL="89681" marR="89681"/>
                </a:tc>
                <a:tc>
                  <a:txBody>
                    <a:bodyPr/>
                    <a:lstStyle/>
                    <a:p>
                      <a:r>
                        <a:rPr kumimoji="1" lang="ja-JP" altLang="en-US" sz="1050" dirty="0" smtClean="0"/>
                        <a:t>規定例</a:t>
                      </a:r>
                      <a:endParaRPr kumimoji="1" lang="ja-JP" altLang="en-US" sz="1050" dirty="0"/>
                    </a:p>
                  </a:txBody>
                  <a:tcPr marL="89681" marR="89681"/>
                </a:tc>
              </a:tr>
              <a:tr h="368135">
                <a:tc>
                  <a:txBody>
                    <a:bodyPr/>
                    <a:lstStyle/>
                    <a:p>
                      <a:r>
                        <a:rPr kumimoji="1" lang="en-US" altLang="ja-JP" sz="1050" dirty="0" smtClean="0"/>
                        <a:t>RDF</a:t>
                      </a:r>
                      <a:r>
                        <a:rPr kumimoji="1" lang="ja-JP" altLang="en-US" sz="1050" dirty="0" smtClean="0"/>
                        <a:t>基本構造</a:t>
                      </a:r>
                      <a:endParaRPr kumimoji="1" lang="ja-JP" altLang="en-US" sz="1050" dirty="0"/>
                    </a:p>
                  </a:txBody>
                  <a:tcPr marL="89681" marR="89681"/>
                </a:tc>
                <a:tc>
                  <a:txBody>
                    <a:bodyPr/>
                    <a:lstStyle/>
                    <a:p>
                      <a:r>
                        <a:rPr kumimoji="1" lang="en-US" altLang="ja-JP" sz="1050" dirty="0" smtClean="0"/>
                        <a:t>RDF</a:t>
                      </a:r>
                      <a:r>
                        <a:rPr kumimoji="1" lang="ja-JP" altLang="en-US" sz="1050" dirty="0" smtClean="0"/>
                        <a:t>でデータ構造を表現するための基本的なボキャブラリ。</a:t>
                      </a:r>
                      <a:endParaRPr kumimoji="1" lang="ja-JP" altLang="en-US" sz="1050" dirty="0"/>
                    </a:p>
                  </a:txBody>
                  <a:tcPr marL="89681" marR="89681"/>
                </a:tc>
                <a:tc>
                  <a:txBody>
                    <a:bodyPr/>
                    <a:lstStyle/>
                    <a:p>
                      <a:r>
                        <a:rPr kumimoji="1" lang="en-US" altLang="ja-JP" sz="1050" dirty="0" smtClean="0"/>
                        <a:t>http://www.w3.org/1999/02/22-rdf-syntax-ns#</a:t>
                      </a:r>
                      <a:endParaRPr kumimoji="1" lang="ja-JP" altLang="en-US" sz="1050" dirty="0"/>
                    </a:p>
                  </a:txBody>
                  <a:tcPr marL="89681" marR="89681"/>
                </a:tc>
                <a:tc>
                  <a:txBody>
                    <a:bodyPr/>
                    <a:lstStyle/>
                    <a:p>
                      <a:r>
                        <a:rPr kumimoji="1" lang="en-US" altLang="ja-JP" sz="1050" dirty="0" err="1" smtClean="0"/>
                        <a:t>rdf:subject</a:t>
                      </a:r>
                      <a:r>
                        <a:rPr kumimoji="1" lang="en-US" altLang="ja-JP" sz="1050" dirty="0" smtClean="0"/>
                        <a:t>(</a:t>
                      </a:r>
                      <a:r>
                        <a:rPr kumimoji="1" lang="ja-JP" altLang="en-US" sz="1050" dirty="0" smtClean="0"/>
                        <a:t>主語</a:t>
                      </a:r>
                      <a:r>
                        <a:rPr kumimoji="1" lang="en-US" altLang="ja-JP" sz="1050" dirty="0" smtClean="0"/>
                        <a:t>), </a:t>
                      </a:r>
                      <a:r>
                        <a:rPr kumimoji="1" lang="en-US" altLang="ja-JP" sz="1050" dirty="0" err="1" smtClean="0"/>
                        <a:t>rdf:predicate</a:t>
                      </a:r>
                      <a:r>
                        <a:rPr kumimoji="1" lang="en-US" altLang="ja-JP" sz="1050" dirty="0" smtClean="0"/>
                        <a:t>(</a:t>
                      </a:r>
                      <a:r>
                        <a:rPr kumimoji="1" lang="ja-JP" altLang="en-US" sz="1050" dirty="0" smtClean="0"/>
                        <a:t>述語</a:t>
                      </a:r>
                      <a:r>
                        <a:rPr kumimoji="1" lang="en-US" altLang="ja-JP" sz="1050" dirty="0" smtClean="0"/>
                        <a:t>)</a:t>
                      </a:r>
                      <a:endParaRPr kumimoji="1" lang="ja-JP" altLang="en-US" sz="1050" dirty="0"/>
                    </a:p>
                  </a:txBody>
                  <a:tcPr marL="89681" marR="89681"/>
                </a:tc>
              </a:tr>
              <a:tr h="515389">
                <a:tc>
                  <a:txBody>
                    <a:bodyPr/>
                    <a:lstStyle/>
                    <a:p>
                      <a:r>
                        <a:rPr kumimoji="1" lang="en-US" altLang="ja-JP" sz="1050" dirty="0" smtClean="0"/>
                        <a:t>RDF</a:t>
                      </a:r>
                      <a:r>
                        <a:rPr kumimoji="1" lang="ja-JP" altLang="en-US" sz="1050" dirty="0" smtClean="0"/>
                        <a:t>スキーマ</a:t>
                      </a:r>
                      <a:endParaRPr kumimoji="1" lang="ja-JP" altLang="en-US" sz="1050" dirty="0"/>
                    </a:p>
                  </a:txBody>
                  <a:tcPr marL="89681" marR="89681"/>
                </a:tc>
                <a:tc>
                  <a:txBody>
                    <a:bodyPr/>
                    <a:lstStyle/>
                    <a:p>
                      <a:r>
                        <a:rPr kumimoji="1" lang="ja-JP" altLang="en-US" sz="1050" dirty="0" smtClean="0"/>
                        <a:t>ボキャブラリを定義するためのボキャブラリ。</a:t>
                      </a:r>
                      <a:endParaRPr kumimoji="1" lang="ja-JP" altLang="en-US" sz="1050" dirty="0"/>
                    </a:p>
                  </a:txBody>
                  <a:tcPr marL="89681" marR="89681"/>
                </a:tc>
                <a:tc>
                  <a:txBody>
                    <a:bodyPr/>
                    <a:lstStyle/>
                    <a:p>
                      <a:r>
                        <a:rPr kumimoji="1" lang="en-US" altLang="ja-JP" sz="1050" dirty="0" smtClean="0"/>
                        <a:t>http://www.w3.org/2000/01/rdf-schema#</a:t>
                      </a:r>
                    </a:p>
                    <a:p>
                      <a:endParaRPr kumimoji="1" lang="ja-JP" altLang="en-US" sz="1050" dirty="0"/>
                    </a:p>
                  </a:txBody>
                  <a:tcPr marL="89681" marR="89681"/>
                </a:tc>
                <a:tc>
                  <a:txBody>
                    <a:bodyPr/>
                    <a:lstStyle/>
                    <a:p>
                      <a:r>
                        <a:rPr kumimoji="1" lang="en-US" altLang="ja-JP" sz="1050" dirty="0" err="1" smtClean="0"/>
                        <a:t>rdfs:subClassOf</a:t>
                      </a:r>
                      <a:r>
                        <a:rPr kumimoji="1" lang="en-US" altLang="ja-JP" sz="1050" dirty="0" smtClean="0"/>
                        <a:t>(</a:t>
                      </a:r>
                      <a:r>
                        <a:rPr kumimoji="1" lang="ja-JP" altLang="en-US" sz="1050" dirty="0" smtClean="0"/>
                        <a:t>サブクラス</a:t>
                      </a:r>
                      <a:r>
                        <a:rPr kumimoji="1" lang="en-US" altLang="ja-JP" sz="1050" dirty="0" smtClean="0"/>
                        <a:t>), </a:t>
                      </a:r>
                      <a:r>
                        <a:rPr kumimoji="1" lang="en-US" altLang="ja-JP" sz="1050" dirty="0" err="1" smtClean="0"/>
                        <a:t>rdf:range</a:t>
                      </a:r>
                      <a:r>
                        <a:rPr kumimoji="1" lang="en-US" altLang="ja-JP" sz="1050" dirty="0" smtClean="0"/>
                        <a:t>(</a:t>
                      </a:r>
                      <a:r>
                        <a:rPr kumimoji="1" lang="ja-JP" altLang="en-US" sz="1050" dirty="0" smtClean="0"/>
                        <a:t>値域</a:t>
                      </a:r>
                      <a:r>
                        <a:rPr kumimoji="1" lang="en-US" altLang="ja-JP" sz="1050" dirty="0" smtClean="0"/>
                        <a:t>), </a:t>
                      </a:r>
                      <a:r>
                        <a:rPr kumimoji="1" lang="en-US" altLang="ja-JP" sz="1050" dirty="0" err="1" smtClean="0"/>
                        <a:t>rdfs:subPropertyOf</a:t>
                      </a:r>
                      <a:r>
                        <a:rPr kumimoji="1" lang="en-US" altLang="ja-JP" sz="1050" dirty="0" smtClean="0"/>
                        <a:t>(</a:t>
                      </a:r>
                      <a:r>
                        <a:rPr kumimoji="1" lang="ja-JP" altLang="en-US" sz="1050" dirty="0" smtClean="0"/>
                        <a:t>サブプロパティ</a:t>
                      </a:r>
                      <a:r>
                        <a:rPr kumimoji="1" lang="en-US" altLang="ja-JP" sz="1050" dirty="0" smtClean="0"/>
                        <a:t>), </a:t>
                      </a:r>
                      <a:endParaRPr kumimoji="1" lang="ja-JP" altLang="en-US" sz="1050" dirty="0"/>
                    </a:p>
                  </a:txBody>
                  <a:tcPr marL="89681" marR="89681"/>
                </a:tc>
              </a:tr>
              <a:tr h="220881">
                <a:tc>
                  <a:txBody>
                    <a:bodyPr/>
                    <a:lstStyle/>
                    <a:p>
                      <a:r>
                        <a:rPr kumimoji="1" lang="en-US" altLang="ja-JP" sz="1050" dirty="0" smtClean="0"/>
                        <a:t>OWL</a:t>
                      </a:r>
                      <a:endParaRPr kumimoji="1" lang="ja-JP" altLang="en-US" sz="1050" dirty="0"/>
                    </a:p>
                  </a:txBody>
                  <a:tcPr marL="89681" marR="89681"/>
                </a:tc>
                <a:tc>
                  <a:txBody>
                    <a:bodyPr/>
                    <a:lstStyle/>
                    <a:p>
                      <a:r>
                        <a:rPr kumimoji="1" lang="ja-JP" altLang="en-US" sz="1050" dirty="0" smtClean="0"/>
                        <a:t>オントロジを記述するためのボキャブラリ。</a:t>
                      </a:r>
                      <a:endParaRPr kumimoji="1" lang="ja-JP" altLang="en-US" sz="1050" dirty="0"/>
                    </a:p>
                  </a:txBody>
                  <a:tcPr marL="89681" marR="89681"/>
                </a:tc>
                <a:tc>
                  <a:txBody>
                    <a:bodyPr/>
                    <a:lstStyle/>
                    <a:p>
                      <a:r>
                        <a:rPr kumimoji="1" lang="en-US" altLang="ja-JP" sz="1050" dirty="0" smtClean="0"/>
                        <a:t>http://www.w3.org/2002/07/owl#</a:t>
                      </a:r>
                      <a:endParaRPr kumimoji="1" lang="ja-JP" altLang="en-US" sz="1050" dirty="0"/>
                    </a:p>
                  </a:txBody>
                  <a:tcPr marL="89681" marR="89681"/>
                </a:tc>
                <a:tc>
                  <a:txBody>
                    <a:bodyPr/>
                    <a:lstStyle/>
                    <a:p>
                      <a:r>
                        <a:rPr kumimoji="1" lang="en-US" altLang="ja-JP" sz="1050" dirty="0" err="1" smtClean="0"/>
                        <a:t>owl:sameAs</a:t>
                      </a:r>
                      <a:r>
                        <a:rPr kumimoji="1" lang="en-US" altLang="ja-JP" sz="1050" dirty="0" smtClean="0"/>
                        <a:t>(</a:t>
                      </a:r>
                      <a:r>
                        <a:rPr kumimoji="1" lang="ja-JP" altLang="en-US" sz="1050" dirty="0" smtClean="0"/>
                        <a:t>同義</a:t>
                      </a:r>
                      <a:r>
                        <a:rPr kumimoji="1" lang="en-US" altLang="ja-JP" sz="1050" dirty="0" smtClean="0"/>
                        <a:t>), </a:t>
                      </a:r>
                      <a:r>
                        <a:rPr kumimoji="1" lang="en-US" altLang="ja-JP" sz="1050" dirty="0" err="1" smtClean="0"/>
                        <a:t>owl:inverseOf</a:t>
                      </a:r>
                      <a:r>
                        <a:rPr kumimoji="1" lang="en-US" altLang="ja-JP" sz="1050" dirty="0" smtClean="0"/>
                        <a:t>(</a:t>
                      </a:r>
                      <a:r>
                        <a:rPr kumimoji="1" lang="ja-JP" altLang="en-US" sz="1050" dirty="0" smtClean="0"/>
                        <a:t>反意</a:t>
                      </a:r>
                      <a:r>
                        <a:rPr kumimoji="1" lang="en-US" altLang="ja-JP" sz="1050" dirty="0" smtClean="0"/>
                        <a:t>)</a:t>
                      </a:r>
                      <a:endParaRPr kumimoji="1" lang="ja-JP" altLang="en-US" sz="1050" dirty="0"/>
                    </a:p>
                  </a:txBody>
                  <a:tcPr marL="89681" marR="89681"/>
                </a:tc>
              </a:tr>
              <a:tr h="662643">
                <a:tc>
                  <a:txBody>
                    <a:bodyPr/>
                    <a:lstStyle/>
                    <a:p>
                      <a:r>
                        <a:rPr kumimoji="1" lang="ja-JP" altLang="en-US" sz="1050" dirty="0" smtClean="0"/>
                        <a:t>ダブリンコア基本要素</a:t>
                      </a:r>
                      <a:endParaRPr kumimoji="1" lang="ja-JP" altLang="en-US" sz="1050" dirty="0"/>
                    </a:p>
                  </a:txBody>
                  <a:tcPr marL="89681" marR="89681"/>
                </a:tc>
                <a:tc>
                  <a:txBody>
                    <a:bodyPr/>
                    <a:lstStyle/>
                    <a:p>
                      <a:r>
                        <a:rPr kumimoji="1" lang="ja-JP" altLang="en-US" sz="1050" dirty="0" smtClean="0"/>
                        <a:t>書誌情報を記述するためのボキャブラリセットであるが、</a:t>
                      </a:r>
                      <a:r>
                        <a:rPr kumimoji="1" lang="en-US" altLang="ja-JP" sz="1050" dirty="0" smtClean="0"/>
                        <a:t>Web</a:t>
                      </a:r>
                      <a:r>
                        <a:rPr kumimoji="1" lang="ja-JP" altLang="en-US" sz="1050" dirty="0" smtClean="0"/>
                        <a:t>リソースの属性を記述するために広く用いられている。</a:t>
                      </a:r>
                      <a:r>
                        <a:rPr kumimoji="1" lang="en-US" altLang="ja-JP" sz="1050" dirty="0" smtClean="0"/>
                        <a:t>ISO</a:t>
                      </a:r>
                      <a:r>
                        <a:rPr kumimoji="1" lang="en-US" altLang="ja-JP" sz="1050" baseline="0" dirty="0" smtClean="0"/>
                        <a:t> 15836</a:t>
                      </a:r>
                      <a:r>
                        <a:rPr kumimoji="1" lang="ja-JP" altLang="en-US" sz="1050" baseline="0" dirty="0" err="1" smtClean="0"/>
                        <a:t>にて</a:t>
                      </a:r>
                      <a:r>
                        <a:rPr kumimoji="1" lang="ja-JP" altLang="en-US" sz="1050" baseline="0" dirty="0" smtClean="0"/>
                        <a:t>標準化。</a:t>
                      </a:r>
                      <a:endParaRPr kumimoji="1" lang="ja-JP" altLang="en-US" sz="1050" dirty="0" smtClean="0"/>
                    </a:p>
                  </a:txBody>
                  <a:tcPr marL="89681" marR="89681"/>
                </a:tc>
                <a:tc>
                  <a:txBody>
                    <a:bodyPr/>
                    <a:lstStyle/>
                    <a:p>
                      <a:r>
                        <a:rPr kumimoji="1" lang="en-US" altLang="ja-JP" sz="1050" dirty="0" smtClean="0"/>
                        <a:t>http://purl.org/dc/elements/1.1/</a:t>
                      </a:r>
                      <a:endParaRPr kumimoji="1" lang="ja-JP" altLang="en-US" sz="1050" dirty="0"/>
                    </a:p>
                  </a:txBody>
                  <a:tcPr marL="89681" marR="89681"/>
                </a:tc>
                <a:tc>
                  <a:txBody>
                    <a:bodyPr/>
                    <a:lstStyle/>
                    <a:p>
                      <a:r>
                        <a:rPr kumimoji="1" lang="en-US" altLang="ja-JP" sz="1050" dirty="0" err="1" smtClean="0"/>
                        <a:t>dc:title</a:t>
                      </a:r>
                      <a:r>
                        <a:rPr kumimoji="1" lang="en-US" altLang="ja-JP" sz="1050" dirty="0" smtClean="0"/>
                        <a:t>(</a:t>
                      </a:r>
                      <a:r>
                        <a:rPr kumimoji="1" lang="ja-JP" altLang="en-US" sz="1050" dirty="0" smtClean="0"/>
                        <a:t>名前</a:t>
                      </a:r>
                      <a:r>
                        <a:rPr kumimoji="1" lang="en-US" altLang="ja-JP" sz="1050" dirty="0" smtClean="0"/>
                        <a:t>), </a:t>
                      </a:r>
                      <a:r>
                        <a:rPr kumimoji="1" lang="en-US" altLang="ja-JP" sz="1050" dirty="0" err="1" smtClean="0"/>
                        <a:t>dc:description</a:t>
                      </a:r>
                      <a:r>
                        <a:rPr kumimoji="1" lang="en-US" altLang="ja-JP" sz="1050" dirty="0" smtClean="0"/>
                        <a:t>(</a:t>
                      </a:r>
                      <a:r>
                        <a:rPr kumimoji="1" lang="ja-JP" altLang="en-US" sz="1050" dirty="0" smtClean="0"/>
                        <a:t>説明文</a:t>
                      </a:r>
                      <a:r>
                        <a:rPr kumimoji="1" lang="en-US" altLang="ja-JP" sz="1050" dirty="0" smtClean="0"/>
                        <a:t>) ,</a:t>
                      </a:r>
                      <a:r>
                        <a:rPr kumimoji="1" lang="en-US" altLang="ja-JP" sz="1050" baseline="0" dirty="0" smtClean="0"/>
                        <a:t> </a:t>
                      </a:r>
                      <a:r>
                        <a:rPr kumimoji="1" lang="en-US" altLang="ja-JP" sz="1050" baseline="0" dirty="0" err="1" smtClean="0"/>
                        <a:t>dc:creator</a:t>
                      </a:r>
                      <a:r>
                        <a:rPr kumimoji="1" lang="en-US" altLang="ja-JP" sz="1050" baseline="0" dirty="0" smtClean="0"/>
                        <a:t>(</a:t>
                      </a:r>
                      <a:r>
                        <a:rPr kumimoji="1" lang="ja-JP" altLang="en-US" sz="1050" baseline="0" dirty="0" smtClean="0"/>
                        <a:t>作者</a:t>
                      </a:r>
                      <a:r>
                        <a:rPr kumimoji="1" lang="en-US" altLang="ja-JP" sz="1050" baseline="0" dirty="0" smtClean="0"/>
                        <a:t>), </a:t>
                      </a:r>
                      <a:r>
                        <a:rPr kumimoji="1" lang="en-US" altLang="ja-JP" sz="1050" baseline="0" dirty="0" err="1" smtClean="0"/>
                        <a:t>dc:format</a:t>
                      </a:r>
                      <a:r>
                        <a:rPr kumimoji="1" lang="en-US" altLang="ja-JP" sz="1050" baseline="0" dirty="0" smtClean="0"/>
                        <a:t>(</a:t>
                      </a:r>
                      <a:r>
                        <a:rPr kumimoji="1" lang="ja-JP" altLang="en-US" sz="1050" baseline="0" dirty="0" smtClean="0"/>
                        <a:t>メディアタイプ</a:t>
                      </a:r>
                      <a:r>
                        <a:rPr kumimoji="1" lang="en-US" altLang="ja-JP" sz="1050" baseline="0" dirty="0" smtClean="0"/>
                        <a:t>)</a:t>
                      </a:r>
                      <a:endParaRPr kumimoji="1" lang="ja-JP" altLang="en-US" sz="1050" dirty="0"/>
                    </a:p>
                  </a:txBody>
                  <a:tcPr marL="89681" marR="89681"/>
                </a:tc>
              </a:tr>
              <a:tr h="515389">
                <a:tc>
                  <a:txBody>
                    <a:bodyPr/>
                    <a:lstStyle/>
                    <a:p>
                      <a:r>
                        <a:rPr kumimoji="1" lang="en-US" altLang="ja-JP" sz="1050" dirty="0" smtClean="0"/>
                        <a:t>DCMI</a:t>
                      </a:r>
                      <a:r>
                        <a:rPr kumimoji="1" lang="ja-JP" altLang="en-US" sz="1050" dirty="0" smtClean="0"/>
                        <a:t>語彙</a:t>
                      </a:r>
                      <a:endParaRPr kumimoji="1" lang="ja-JP" altLang="en-US" sz="1050" dirty="0"/>
                    </a:p>
                  </a:txBody>
                  <a:tcPr marL="89681" marR="89681"/>
                </a:tc>
                <a:tc>
                  <a:txBody>
                    <a:bodyPr/>
                    <a:lstStyle/>
                    <a:p>
                      <a:r>
                        <a:rPr kumimoji="1" lang="ja-JP" altLang="en-US" sz="1050" dirty="0" smtClean="0"/>
                        <a:t>ダブリンコア基本要素を拡張し、その意味を細分化したボキャブラリ。</a:t>
                      </a:r>
                      <a:endParaRPr kumimoji="1" lang="ja-JP" altLang="en-US" sz="1050" dirty="0"/>
                    </a:p>
                  </a:txBody>
                  <a:tcPr marL="89681" marR="89681"/>
                </a:tc>
                <a:tc>
                  <a:txBody>
                    <a:bodyPr/>
                    <a:lstStyle/>
                    <a:p>
                      <a:r>
                        <a:rPr kumimoji="1" lang="en-US" altLang="ja-JP" sz="1050" dirty="0" smtClean="0"/>
                        <a:t>http://purl.org/dc/terms/</a:t>
                      </a:r>
                      <a:endParaRPr kumimoji="1" lang="ja-JP" altLang="en-US" sz="1050" dirty="0"/>
                    </a:p>
                  </a:txBody>
                  <a:tcPr marL="89681" marR="89681"/>
                </a:tc>
                <a:tc>
                  <a:txBody>
                    <a:bodyPr/>
                    <a:lstStyle/>
                    <a:p>
                      <a:r>
                        <a:rPr kumimoji="1" lang="en-US" altLang="ja-JP" sz="1050" dirty="0" err="1" smtClean="0"/>
                        <a:t>dcterms:alternative</a:t>
                      </a:r>
                      <a:r>
                        <a:rPr kumimoji="1" lang="en-US" altLang="ja-JP" sz="1050" dirty="0" smtClean="0"/>
                        <a:t>(</a:t>
                      </a:r>
                      <a:r>
                        <a:rPr kumimoji="1" lang="ja-JP" altLang="en-US" sz="1050" dirty="0" smtClean="0"/>
                        <a:t>代替タイトル</a:t>
                      </a:r>
                      <a:r>
                        <a:rPr kumimoji="1" lang="en-US" altLang="ja-JP" sz="1050" dirty="0" smtClean="0"/>
                        <a:t>), </a:t>
                      </a:r>
                      <a:r>
                        <a:rPr kumimoji="1" lang="en-US" altLang="ja-JP" sz="1050" dirty="0" err="1" smtClean="0"/>
                        <a:t>dcterms:audience</a:t>
                      </a:r>
                      <a:r>
                        <a:rPr kumimoji="1" lang="en-US" altLang="ja-JP" sz="1050" dirty="0" smtClean="0"/>
                        <a:t>(</a:t>
                      </a:r>
                      <a:r>
                        <a:rPr kumimoji="1" lang="ja-JP" altLang="en-US" sz="1050" dirty="0" smtClean="0"/>
                        <a:t>対象としている利用者</a:t>
                      </a:r>
                      <a:r>
                        <a:rPr kumimoji="1" lang="en-US" altLang="ja-JP" sz="1050" dirty="0" smtClean="0"/>
                        <a:t>)</a:t>
                      </a:r>
                      <a:endParaRPr kumimoji="1" lang="ja-JP" altLang="en-US" sz="1050" dirty="0"/>
                    </a:p>
                  </a:txBody>
                  <a:tcPr marL="89681" marR="89681"/>
                </a:tc>
              </a:tr>
              <a:tr h="368135">
                <a:tc>
                  <a:txBody>
                    <a:bodyPr/>
                    <a:lstStyle/>
                    <a:p>
                      <a:r>
                        <a:rPr kumimoji="1" lang="en-US" altLang="ja-JP" sz="1050" dirty="0" err="1" smtClean="0"/>
                        <a:t>FoaF</a:t>
                      </a:r>
                      <a:endParaRPr kumimoji="1" lang="ja-JP" altLang="en-US" sz="1050" dirty="0"/>
                    </a:p>
                  </a:txBody>
                  <a:tcPr marL="89681" marR="89681"/>
                </a:tc>
                <a:tc>
                  <a:txBody>
                    <a:bodyPr/>
                    <a:lstStyle/>
                    <a:p>
                      <a:r>
                        <a:rPr kumimoji="1" lang="ja-JP" altLang="en-US" sz="1050" dirty="0" smtClean="0"/>
                        <a:t>人や組織に関する情報を</a:t>
                      </a:r>
                      <a:r>
                        <a:rPr kumimoji="1" lang="en-US" altLang="ja-JP" sz="1050" dirty="0" smtClean="0"/>
                        <a:t>RDF</a:t>
                      </a:r>
                      <a:r>
                        <a:rPr kumimoji="1" lang="ja-JP" altLang="en-US" sz="1050" dirty="0" smtClean="0"/>
                        <a:t>で記述するためのボキャブラリ。</a:t>
                      </a:r>
                      <a:endParaRPr kumimoji="1" lang="ja-JP" altLang="en-US" sz="1050" dirty="0"/>
                    </a:p>
                  </a:txBody>
                  <a:tcPr marL="89681" marR="89681"/>
                </a:tc>
                <a:tc>
                  <a:txBody>
                    <a:bodyPr/>
                    <a:lstStyle/>
                    <a:p>
                      <a:r>
                        <a:rPr kumimoji="1" lang="en-US" altLang="ja-JP" sz="1050" dirty="0" smtClean="0"/>
                        <a:t>http://xmlns.com/foaf/0.1/</a:t>
                      </a:r>
                      <a:endParaRPr kumimoji="1" lang="ja-JP" altLang="en-US" sz="1050" dirty="0"/>
                    </a:p>
                  </a:txBody>
                  <a:tcPr marL="89681" marR="89681"/>
                </a:tc>
                <a:tc>
                  <a:txBody>
                    <a:bodyPr/>
                    <a:lstStyle/>
                    <a:p>
                      <a:r>
                        <a:rPr kumimoji="1" lang="en-US" altLang="ja-JP" sz="1050" dirty="0" err="1" smtClean="0"/>
                        <a:t>foaf:familyName</a:t>
                      </a:r>
                      <a:r>
                        <a:rPr kumimoji="1" lang="en-US" altLang="ja-JP" sz="1050" dirty="0" smtClean="0"/>
                        <a:t>(</a:t>
                      </a:r>
                      <a:r>
                        <a:rPr kumimoji="1" lang="ja-JP" altLang="en-US" sz="1050" dirty="0" smtClean="0"/>
                        <a:t>姓</a:t>
                      </a:r>
                      <a:r>
                        <a:rPr kumimoji="1" lang="en-US" altLang="ja-JP" sz="1050" dirty="0" smtClean="0"/>
                        <a:t>),</a:t>
                      </a:r>
                      <a:r>
                        <a:rPr kumimoji="1" lang="en-US" altLang="ja-JP" sz="1050" baseline="0" dirty="0" smtClean="0"/>
                        <a:t> </a:t>
                      </a:r>
                      <a:r>
                        <a:rPr kumimoji="1" lang="en-US" altLang="ja-JP" sz="1050" baseline="0" dirty="0" err="1" smtClean="0"/>
                        <a:t>foaf:givenName</a:t>
                      </a:r>
                      <a:r>
                        <a:rPr kumimoji="1" lang="en-US" altLang="ja-JP" sz="1050" baseline="0" dirty="0" smtClean="0"/>
                        <a:t>(</a:t>
                      </a:r>
                      <a:r>
                        <a:rPr kumimoji="1" lang="ja-JP" altLang="en-US" sz="1050" baseline="0" dirty="0" smtClean="0"/>
                        <a:t>名</a:t>
                      </a:r>
                      <a:r>
                        <a:rPr kumimoji="1" lang="en-US" altLang="ja-JP" sz="1050" baseline="0" dirty="0" smtClean="0"/>
                        <a:t>), </a:t>
                      </a:r>
                      <a:r>
                        <a:rPr kumimoji="1" lang="en-US" altLang="ja-JP" sz="1050" baseline="0" dirty="0" err="1" smtClean="0"/>
                        <a:t>foaf:age</a:t>
                      </a:r>
                      <a:r>
                        <a:rPr kumimoji="1" lang="en-US" altLang="ja-JP" sz="1050" baseline="0" dirty="0" smtClean="0"/>
                        <a:t>(</a:t>
                      </a:r>
                      <a:r>
                        <a:rPr kumimoji="1" lang="ja-JP" altLang="en-US" sz="1050" baseline="0" dirty="0" smtClean="0"/>
                        <a:t>年齢</a:t>
                      </a:r>
                      <a:r>
                        <a:rPr kumimoji="1" lang="en-US" altLang="ja-JP" sz="1050" baseline="0" dirty="0" smtClean="0"/>
                        <a:t>)</a:t>
                      </a:r>
                      <a:endParaRPr kumimoji="1" lang="ja-JP" altLang="en-US" sz="1050" dirty="0"/>
                    </a:p>
                  </a:txBody>
                  <a:tcPr marL="89681" marR="89681"/>
                </a:tc>
              </a:tr>
              <a:tr h="809897">
                <a:tc>
                  <a:txBody>
                    <a:bodyPr/>
                    <a:lstStyle/>
                    <a:p>
                      <a:r>
                        <a:rPr kumimoji="1" lang="en-US" altLang="ja-JP" sz="1050" dirty="0" smtClean="0"/>
                        <a:t>SKOS</a:t>
                      </a:r>
                      <a:endParaRPr kumimoji="1" lang="ja-JP" altLang="en-US" sz="1050" dirty="0"/>
                    </a:p>
                  </a:txBody>
                  <a:tcPr marL="89681" marR="89681"/>
                </a:tc>
                <a:tc>
                  <a:txBody>
                    <a:bodyPr/>
                    <a:lstStyle/>
                    <a:p>
                      <a:r>
                        <a:rPr kumimoji="1" lang="ja-JP" altLang="en-US" sz="1050" dirty="0" smtClean="0"/>
                        <a:t>シソーラス、分類体系、件名標目表、タクソノミー、フォークソノミー、およびその他の同種の統制語彙のような概念体系の基本構造や内容を表現するためのモデルを提供するボキャブラリ体系。</a:t>
                      </a:r>
                    </a:p>
                  </a:txBody>
                  <a:tcPr marL="89681" marR="89681"/>
                </a:tc>
                <a:tc>
                  <a:txBody>
                    <a:bodyPr/>
                    <a:lstStyle/>
                    <a:p>
                      <a:r>
                        <a:rPr kumimoji="1" lang="en-US" altLang="ja-JP" sz="1050" dirty="0" smtClean="0"/>
                        <a:t>http://www.w3.org/2008/05/skos-xl#</a:t>
                      </a:r>
                      <a:endParaRPr kumimoji="1" lang="ja-JP" altLang="en-US" sz="1050" dirty="0"/>
                    </a:p>
                  </a:txBody>
                  <a:tcPr marL="89681" marR="89681"/>
                </a:tc>
                <a:tc>
                  <a:txBody>
                    <a:bodyPr/>
                    <a:lstStyle/>
                    <a:p>
                      <a:r>
                        <a:rPr kumimoji="1" lang="en-US" altLang="ja-JP" sz="1050" dirty="0" err="1" smtClean="0"/>
                        <a:t>skos:definition</a:t>
                      </a:r>
                      <a:r>
                        <a:rPr kumimoji="1" lang="en-US" altLang="ja-JP" sz="1050" dirty="0" smtClean="0"/>
                        <a:t>(</a:t>
                      </a:r>
                      <a:r>
                        <a:rPr kumimoji="1" lang="ja-JP" altLang="en-US" sz="1050" dirty="0" smtClean="0"/>
                        <a:t>ボキャブラリの定義文</a:t>
                      </a:r>
                      <a:r>
                        <a:rPr kumimoji="1" lang="en-US" altLang="ja-JP" sz="1050" dirty="0" smtClean="0"/>
                        <a:t>), </a:t>
                      </a:r>
                      <a:r>
                        <a:rPr kumimoji="1" lang="en-US" altLang="ja-JP" sz="1050" dirty="0" err="1" smtClean="0"/>
                        <a:t>skos:broader</a:t>
                      </a:r>
                      <a:r>
                        <a:rPr kumimoji="1" lang="en-US" altLang="ja-JP" sz="1050" dirty="0" smtClean="0"/>
                        <a:t>(</a:t>
                      </a:r>
                      <a:r>
                        <a:rPr kumimoji="1" lang="ja-JP" altLang="en-US" sz="1050" dirty="0" smtClean="0"/>
                        <a:t>広義である</a:t>
                      </a:r>
                      <a:r>
                        <a:rPr kumimoji="1" lang="en-US" altLang="ja-JP" sz="1050" dirty="0" smtClean="0"/>
                        <a:t>), </a:t>
                      </a:r>
                      <a:r>
                        <a:rPr kumimoji="1" lang="en-US" altLang="ja-JP" sz="1050" dirty="0" err="1" smtClean="0"/>
                        <a:t>skos:note</a:t>
                      </a:r>
                      <a:r>
                        <a:rPr kumimoji="1" lang="en-US" altLang="ja-JP" sz="1050" dirty="0" smtClean="0"/>
                        <a:t>(</a:t>
                      </a:r>
                      <a:r>
                        <a:rPr kumimoji="1" lang="ja-JP" altLang="en-US" sz="1050" dirty="0" smtClean="0"/>
                        <a:t>ボキャブラリ定義に関するノート</a:t>
                      </a:r>
                      <a:r>
                        <a:rPr kumimoji="1" lang="en-US" altLang="ja-JP" sz="1050" dirty="0" smtClean="0"/>
                        <a:t>)</a:t>
                      </a:r>
                      <a:endParaRPr kumimoji="1" lang="ja-JP" altLang="en-US" sz="1050" dirty="0"/>
                    </a:p>
                  </a:txBody>
                  <a:tcPr marL="89681" marR="89681"/>
                </a:tc>
              </a:tr>
              <a:tr h="515389">
                <a:tc>
                  <a:txBody>
                    <a:bodyPr/>
                    <a:lstStyle/>
                    <a:p>
                      <a:r>
                        <a:rPr kumimoji="1" lang="en-US" altLang="ja-JP" sz="1050" dirty="0" err="1" smtClean="0"/>
                        <a:t>geoSPARQL</a:t>
                      </a:r>
                      <a:endParaRPr kumimoji="1" lang="ja-JP" altLang="en-US" sz="1050" dirty="0"/>
                    </a:p>
                  </a:txBody>
                  <a:tcPr marL="89681" marR="89681"/>
                </a:tc>
                <a:tc>
                  <a:txBody>
                    <a:bodyPr/>
                    <a:lstStyle/>
                    <a:p>
                      <a:r>
                        <a:rPr kumimoji="1" lang="ja-JP" altLang="en-US" sz="1050" dirty="0" smtClean="0"/>
                        <a:t>位置や形状に関するボキャブラリや、空間演算を行うための関数ボキャブラリが定義されている。</a:t>
                      </a:r>
                    </a:p>
                  </a:txBody>
                  <a:tcPr marL="89681" marR="89681"/>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en-US" altLang="ja-JP" sz="1050" dirty="0" smtClean="0"/>
                        <a:t>http://www.opengis.net/ont/geosparql#</a:t>
                      </a:r>
                      <a:endParaRPr kumimoji="1" lang="ja-JP" altLang="en-US" sz="1050" dirty="0" smtClean="0"/>
                    </a:p>
                    <a:p>
                      <a:r>
                        <a:rPr kumimoji="1" lang="en-US" altLang="ja-JP" sz="1050" dirty="0" smtClean="0"/>
                        <a:t>http://www.opengis.net/ont/sf#</a:t>
                      </a:r>
                      <a:r>
                        <a:rPr kumimoji="1" lang="ja-JP" altLang="en-US" sz="1050" dirty="0" smtClean="0"/>
                        <a:t> 　　など</a:t>
                      </a:r>
                      <a:endParaRPr kumimoji="1" lang="ja-JP" altLang="en-US" sz="1050" dirty="0"/>
                    </a:p>
                  </a:txBody>
                  <a:tcPr marL="89681" marR="89681"/>
                </a:tc>
                <a:tc>
                  <a:txBody>
                    <a:bodyPr/>
                    <a:lstStyle/>
                    <a:p>
                      <a:r>
                        <a:rPr kumimoji="1" lang="en-US" altLang="ja-JP" sz="1050" dirty="0" err="1" smtClean="0"/>
                        <a:t>sf:wktLiteral</a:t>
                      </a:r>
                      <a:r>
                        <a:rPr kumimoji="1" lang="en-US" altLang="ja-JP" sz="1050" dirty="0" smtClean="0"/>
                        <a:t>(Well-Known Text</a:t>
                      </a:r>
                      <a:r>
                        <a:rPr kumimoji="1" lang="ja-JP" altLang="en-US" sz="1050" dirty="0" smtClean="0"/>
                        <a:t>規格の地理情報</a:t>
                      </a:r>
                      <a:r>
                        <a:rPr kumimoji="1" lang="en-US" altLang="ja-JP" sz="1050" dirty="0" smtClean="0"/>
                        <a:t>), </a:t>
                      </a:r>
                      <a:r>
                        <a:rPr kumimoji="1" lang="en-US" altLang="ja-JP" sz="1050" dirty="0" err="1" smtClean="0"/>
                        <a:t>sf:gmlLiteral</a:t>
                      </a:r>
                      <a:r>
                        <a:rPr kumimoji="1" lang="en-US" altLang="ja-JP" sz="1050" dirty="0" smtClean="0"/>
                        <a:t>(GML</a:t>
                      </a:r>
                      <a:r>
                        <a:rPr kumimoji="1" lang="ja-JP" altLang="en-US" sz="1050" dirty="0" smtClean="0"/>
                        <a:t>規格の地理情報</a:t>
                      </a:r>
                      <a:r>
                        <a:rPr kumimoji="1" lang="en-US" altLang="ja-JP" sz="1050" dirty="0" smtClean="0"/>
                        <a:t>)</a:t>
                      </a:r>
                      <a:endParaRPr kumimoji="1" lang="ja-JP" altLang="en-US" sz="1050" dirty="0"/>
                    </a:p>
                  </a:txBody>
                  <a:tcPr marL="89681" marR="89681"/>
                </a:tc>
              </a:tr>
              <a:tr h="515389">
                <a:tc>
                  <a:txBody>
                    <a:bodyPr/>
                    <a:lstStyle/>
                    <a:p>
                      <a:r>
                        <a:rPr kumimoji="1" lang="en-US" altLang="ja-JP" sz="1050" dirty="0" smtClean="0"/>
                        <a:t>DCAT</a:t>
                      </a:r>
                      <a:endParaRPr kumimoji="1" lang="ja-JP" altLang="en-US" sz="1050" dirty="0"/>
                    </a:p>
                  </a:txBody>
                  <a:tcPr marL="89681" marR="89681"/>
                </a:tc>
                <a:tc>
                  <a:txBody>
                    <a:bodyPr/>
                    <a:lstStyle/>
                    <a:p>
                      <a:r>
                        <a:rPr kumimoji="1" lang="ja-JP" altLang="en-US" sz="1050" dirty="0" smtClean="0"/>
                        <a:t>データセットを記述するためのボキャブラリが定義されている。</a:t>
                      </a:r>
                    </a:p>
                  </a:txBody>
                  <a:tcPr marL="89681" marR="89681"/>
                </a:tc>
                <a:tc>
                  <a:txBody>
                    <a:bodyPr/>
                    <a:lstStyle/>
                    <a:p>
                      <a:r>
                        <a:rPr kumimoji="1" lang="en-US" altLang="ja-JP" sz="1050" dirty="0" smtClean="0"/>
                        <a:t>http://www.w3.org/ns/dcat#</a:t>
                      </a:r>
                      <a:endParaRPr kumimoji="1" lang="ja-JP" altLang="en-US" sz="1050" dirty="0"/>
                    </a:p>
                  </a:txBody>
                  <a:tcPr marL="89681" marR="89681"/>
                </a:tc>
                <a:tc>
                  <a:txBody>
                    <a:bodyPr/>
                    <a:lstStyle/>
                    <a:p>
                      <a:r>
                        <a:rPr kumimoji="1" lang="en-US" altLang="ja-JP" sz="1050" dirty="0" err="1" smtClean="0"/>
                        <a:t>dcat:theme</a:t>
                      </a:r>
                      <a:r>
                        <a:rPr kumimoji="1" lang="ja-JP" altLang="en-US" sz="1050" dirty="0" smtClean="0"/>
                        <a:t>（データセットのカテゴリ）</a:t>
                      </a:r>
                      <a:r>
                        <a:rPr kumimoji="1" lang="en-US" altLang="ja-JP" sz="1050" dirty="0" smtClean="0"/>
                        <a:t>, </a:t>
                      </a:r>
                      <a:r>
                        <a:rPr kumimoji="1" lang="en-US" altLang="ja-JP" sz="1050" dirty="0" err="1" smtClean="0"/>
                        <a:t>dcat:accessURL</a:t>
                      </a:r>
                      <a:r>
                        <a:rPr kumimoji="1" lang="ja-JP" altLang="en-US" sz="1050" dirty="0" smtClean="0"/>
                        <a:t>（データにアクセスするためのリンク先情報）</a:t>
                      </a:r>
                      <a:endParaRPr kumimoji="1" lang="ja-JP" altLang="en-US" sz="1050" dirty="0"/>
                    </a:p>
                  </a:txBody>
                  <a:tcPr marL="89681" marR="89681"/>
                </a:tc>
              </a:tr>
            </a:tbl>
          </a:graphicData>
        </a:graphic>
      </p:graphicFrame>
      <p:sp>
        <p:nvSpPr>
          <p:cNvPr id="4" name="スライド番号プレースホルダ 3"/>
          <p:cNvSpPr>
            <a:spLocks noGrp="1"/>
          </p:cNvSpPr>
          <p:nvPr>
            <p:ph type="sldNum" sz="quarter" idx="10"/>
          </p:nvPr>
        </p:nvSpPr>
        <p:spPr/>
        <p:txBody>
          <a:bodyPr/>
          <a:lstStyle/>
          <a:p>
            <a:fld id="{19168A96-8FC6-49A7-AAFF-8891F4FD4FE2}" type="slidenum">
              <a:rPr lang="ja-JP" altLang="en-US" smtClean="0"/>
              <a:pPr/>
              <a:t>15</a:t>
            </a:fld>
            <a:endParaRPr lang="en-US" altLang="ja-JP"/>
          </a:p>
        </p:txBody>
      </p:sp>
    </p:spTree>
    <p:extLst>
      <p:ext uri="{BB962C8B-B14F-4D97-AF65-F5344CB8AC3E}">
        <p14:creationId xmlns:p14="http://schemas.microsoft.com/office/powerpoint/2010/main" val="25339934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外部</a:t>
            </a:r>
            <a:r>
              <a:rPr lang="ja-JP" altLang="en-US" dirty="0"/>
              <a:t>仕様書</a:t>
            </a:r>
            <a:r>
              <a:rPr lang="ja-JP" altLang="en-US" dirty="0" smtClean="0"/>
              <a:t>の</a:t>
            </a:r>
            <a:r>
              <a:rPr lang="en-US" altLang="ja-JP" dirty="0" smtClean="0"/>
              <a:t>API</a:t>
            </a:r>
            <a:r>
              <a:rPr lang="ja-JP" altLang="en-US" dirty="0" smtClean="0"/>
              <a:t>規格</a:t>
            </a:r>
            <a:endParaRPr kumimoji="1" lang="ja-JP" altLang="en-US" dirty="0"/>
          </a:p>
        </p:txBody>
      </p:sp>
      <p:sp>
        <p:nvSpPr>
          <p:cNvPr id="3" name="コンテンツ プレースホルダー 2"/>
          <p:cNvSpPr>
            <a:spLocks noGrp="1"/>
          </p:cNvSpPr>
          <p:nvPr>
            <p:ph sz="half" idx="1"/>
          </p:nvPr>
        </p:nvSpPr>
        <p:spPr/>
        <p:txBody>
          <a:bodyPr>
            <a:normAutofit fontScale="92500" lnSpcReduction="20000"/>
          </a:bodyPr>
          <a:lstStyle/>
          <a:p>
            <a:r>
              <a:rPr lang="en-US" altLang="ja-JP" dirty="0" smtClean="0"/>
              <a:t>REST</a:t>
            </a:r>
            <a:r>
              <a:rPr lang="ja-JP" altLang="en-US" dirty="0" smtClean="0"/>
              <a:t>ベースの</a:t>
            </a:r>
            <a:r>
              <a:rPr lang="en-US" altLang="ja-JP" dirty="0" smtClean="0"/>
              <a:t>API</a:t>
            </a:r>
            <a:r>
              <a:rPr lang="ja-JP" altLang="en-US" dirty="0" smtClean="0"/>
              <a:t>と</a:t>
            </a:r>
            <a:r>
              <a:rPr lang="en-US" altLang="ja-JP" dirty="0" smtClean="0"/>
              <a:t>SPARQL</a:t>
            </a:r>
            <a:r>
              <a:rPr lang="ja-JP" altLang="en-US" dirty="0" smtClean="0"/>
              <a:t>ベースの</a:t>
            </a:r>
            <a:r>
              <a:rPr lang="en-US" altLang="ja-JP" dirty="0" smtClean="0"/>
              <a:t>API</a:t>
            </a:r>
            <a:r>
              <a:rPr lang="ja-JP" altLang="en-US" dirty="0" err="1" smtClean="0"/>
              <a:t>を提</a:t>
            </a:r>
            <a:r>
              <a:rPr lang="ja-JP" altLang="en-US" dirty="0" smtClean="0"/>
              <a:t>供する。</a:t>
            </a:r>
          </a:p>
          <a:p>
            <a:pPr lvl="1"/>
            <a:r>
              <a:rPr lang="en-US" altLang="ja-JP" dirty="0" smtClean="0"/>
              <a:t>REST</a:t>
            </a:r>
            <a:r>
              <a:rPr lang="ja-JP" altLang="en-US" dirty="0" smtClean="0"/>
              <a:t>ベースの</a:t>
            </a:r>
            <a:r>
              <a:rPr lang="en-US" altLang="ja-JP" dirty="0" smtClean="0"/>
              <a:t>API</a:t>
            </a:r>
            <a:r>
              <a:rPr lang="ja-JP" altLang="en-US" dirty="0" smtClean="0"/>
              <a:t>では、データ検索・取得コマンドのレスポンスに</a:t>
            </a:r>
            <a:r>
              <a:rPr lang="en-US" altLang="ja-JP" dirty="0" smtClean="0"/>
              <a:t>RDF/XML</a:t>
            </a:r>
            <a:r>
              <a:rPr lang="ja-JP" altLang="en-US" dirty="0" smtClean="0"/>
              <a:t>等を利用することにより、</a:t>
            </a:r>
            <a:r>
              <a:rPr lang="en-US" altLang="ja-JP" dirty="0" smtClean="0"/>
              <a:t>RDF</a:t>
            </a:r>
            <a:r>
              <a:rPr lang="ja-JP" altLang="en-US" dirty="0"/>
              <a:t>モデルに</a:t>
            </a:r>
            <a:r>
              <a:rPr lang="ja-JP" altLang="en-US" dirty="0" smtClean="0"/>
              <a:t>基づくデータとの互換性を保つ。</a:t>
            </a:r>
          </a:p>
          <a:p>
            <a:pPr lvl="1"/>
            <a:r>
              <a:rPr lang="en-US" altLang="ja-JP" dirty="0" smtClean="0"/>
              <a:t>Streams API</a:t>
            </a:r>
            <a:r>
              <a:rPr lang="ja-JP" altLang="en-US" dirty="0" smtClean="0"/>
              <a:t>に対応することにより、リアルタイムデータの送受信にも対応する。</a:t>
            </a:r>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16</a:t>
            </a:fld>
            <a:endParaRPr lang="en-US" altLang="ja-JP"/>
          </a:p>
        </p:txBody>
      </p:sp>
      <p:graphicFrame>
        <p:nvGraphicFramePr>
          <p:cNvPr id="11" name="コンテンツ プレースホルダ 10"/>
          <p:cNvGraphicFramePr>
            <a:graphicFrameLocks noGrp="1"/>
          </p:cNvGraphicFramePr>
          <p:nvPr>
            <p:ph sz="half" idx="2"/>
            <p:extLst>
              <p:ext uri="{D42A27DB-BD31-4B8C-83A1-F6EECF244321}">
                <p14:modId xmlns:p14="http://schemas.microsoft.com/office/powerpoint/2010/main" val="4149480530"/>
              </p:ext>
            </p:extLst>
          </p:nvPr>
        </p:nvGraphicFramePr>
        <p:xfrm>
          <a:off x="304800" y="2590800"/>
          <a:ext cx="9296399" cy="3891250"/>
        </p:xfrm>
        <a:graphic>
          <a:graphicData uri="http://schemas.openxmlformats.org/drawingml/2006/table">
            <a:tbl>
              <a:tblPr firstRow="1" bandRow="1">
                <a:tableStyleId>{5C22544A-7EE6-4342-B048-85BDC9FD1C3A}</a:tableStyleId>
              </a:tblPr>
              <a:tblGrid>
                <a:gridCol w="232144"/>
                <a:gridCol w="2815856"/>
                <a:gridCol w="3365640"/>
                <a:gridCol w="2882759"/>
              </a:tblGrid>
              <a:tr h="138495">
                <a:tc gridSpan="2">
                  <a:txBody>
                    <a:bodyPr/>
                    <a:lstStyle/>
                    <a:p>
                      <a:r>
                        <a:rPr kumimoji="1" lang="ja-JP" altLang="en-US" sz="900" dirty="0" smtClean="0"/>
                        <a:t>機能名</a:t>
                      </a:r>
                      <a:endParaRPr kumimoji="1" lang="ja-JP" altLang="en-US" sz="900" dirty="0"/>
                    </a:p>
                  </a:txBody>
                  <a:tcPr marL="69558" marR="69558" marT="32095" marB="32095"/>
                </a:tc>
                <a:tc hMerge="1">
                  <a:txBody>
                    <a:bodyPr/>
                    <a:lstStyle/>
                    <a:p>
                      <a:endParaRPr kumimoji="1" lang="ja-JP" altLang="en-US"/>
                    </a:p>
                  </a:txBody>
                  <a:tcPr/>
                </a:tc>
                <a:tc>
                  <a:txBody>
                    <a:bodyPr/>
                    <a:lstStyle/>
                    <a:p>
                      <a:r>
                        <a:rPr kumimoji="1" lang="ja-JP" altLang="en-US" sz="900" dirty="0" smtClean="0"/>
                        <a:t>概要</a:t>
                      </a:r>
                      <a:endParaRPr kumimoji="1" lang="ja-JP" altLang="en-US" sz="900" dirty="0"/>
                    </a:p>
                  </a:txBody>
                  <a:tcPr marL="69558" marR="69558" marT="32095" marB="32095"/>
                </a:tc>
                <a:tc>
                  <a:txBody>
                    <a:bodyPr/>
                    <a:lstStyle/>
                    <a:p>
                      <a:r>
                        <a:rPr kumimoji="1" lang="ja-JP" altLang="en-US" sz="900" dirty="0" smtClean="0"/>
                        <a:t>提供する理由</a:t>
                      </a:r>
                      <a:endParaRPr kumimoji="1" lang="ja-JP" altLang="en-US" sz="900" dirty="0"/>
                    </a:p>
                  </a:txBody>
                  <a:tcPr marL="69558" marR="69558" marT="32095" marB="32095"/>
                </a:tc>
              </a:tr>
              <a:tr h="148977">
                <a:tc gridSpan="4">
                  <a:txBody>
                    <a:bodyPr/>
                    <a:lstStyle/>
                    <a:p>
                      <a:r>
                        <a:rPr kumimoji="1" lang="en-US" altLang="ja-JP" sz="1000" dirty="0" smtClean="0"/>
                        <a:t>SPARQL</a:t>
                      </a:r>
                      <a:r>
                        <a:rPr kumimoji="1" lang="ja-JP" altLang="en-US" sz="1000" dirty="0" smtClean="0"/>
                        <a:t>ベースの</a:t>
                      </a:r>
                      <a:r>
                        <a:rPr kumimoji="1" lang="en-US" altLang="ja-JP" sz="1000" dirty="0" smtClean="0"/>
                        <a:t>API</a:t>
                      </a:r>
                      <a:endParaRPr kumimoji="1" lang="ja-JP" altLang="en-US" sz="1000" dirty="0"/>
                    </a:p>
                  </a:txBody>
                  <a:tcPr marL="69558" marR="69558" marT="32095" marB="32095"/>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148977">
                <a:tc>
                  <a:txBody>
                    <a:bodyPr/>
                    <a:lstStyle/>
                    <a:p>
                      <a:endParaRPr lang="ja-JP" altLang="en-US"/>
                    </a:p>
                  </a:txBody>
                  <a:tcPr marL="69558" marR="69558" marT="32095" marB="32095"/>
                </a:tc>
                <a:tc>
                  <a:txBody>
                    <a:bodyPr/>
                    <a:lstStyle/>
                    <a:p>
                      <a:r>
                        <a:rPr kumimoji="1" lang="en-US" altLang="ja-JP" sz="1000" dirty="0" smtClean="0"/>
                        <a:t>SPARQL-based</a:t>
                      </a:r>
                      <a:r>
                        <a:rPr kumimoji="1" lang="en-US" altLang="ja-JP" sz="1000" baseline="0" dirty="0" smtClean="0"/>
                        <a:t> Command</a:t>
                      </a:r>
                      <a:endParaRPr kumimoji="1" lang="ja-JP" altLang="en-US" sz="1000" dirty="0"/>
                    </a:p>
                  </a:txBody>
                  <a:tcPr marL="69558" marR="69558" marT="32095" marB="32095"/>
                </a:tc>
                <a:tc>
                  <a:txBody>
                    <a:bodyPr/>
                    <a:lstStyle/>
                    <a:p>
                      <a:r>
                        <a:rPr kumimoji="1" lang="en-US" altLang="ja-JP" sz="1000" dirty="0" smtClean="0"/>
                        <a:t>SPARQL 1.1</a:t>
                      </a:r>
                      <a:r>
                        <a:rPr kumimoji="1" lang="ja-JP" altLang="en-US" sz="1000" dirty="0" smtClean="0"/>
                        <a:t>準拠のデータ操作</a:t>
                      </a:r>
                      <a:r>
                        <a:rPr kumimoji="1" lang="en-US" altLang="ja-JP" sz="1000" dirty="0" smtClean="0"/>
                        <a:t>API</a:t>
                      </a:r>
                      <a:r>
                        <a:rPr kumimoji="1" lang="ja-JP" altLang="en-US" sz="1000" dirty="0" err="1" smtClean="0"/>
                        <a:t>を提</a:t>
                      </a:r>
                      <a:r>
                        <a:rPr kumimoji="1" lang="ja-JP" altLang="en-US" sz="1000" dirty="0" smtClean="0"/>
                        <a:t>供する。</a:t>
                      </a:r>
                      <a:endParaRPr kumimoji="1" lang="ja-JP" altLang="en-US" sz="1000" dirty="0"/>
                    </a:p>
                  </a:txBody>
                  <a:tcPr marL="69558" marR="69558" marT="32095" marB="32095"/>
                </a:tc>
                <a:tc>
                  <a:txBody>
                    <a:bodyPr/>
                    <a:lstStyle/>
                    <a:p>
                      <a:r>
                        <a:rPr kumimoji="1" lang="en-US" altLang="ja-JP" sz="1000" dirty="0" smtClean="0"/>
                        <a:t>RDF</a:t>
                      </a:r>
                      <a:r>
                        <a:rPr kumimoji="1" lang="ja-JP" altLang="en-US" sz="1000" dirty="0" smtClean="0"/>
                        <a:t>モデルに基づく</a:t>
                      </a:r>
                      <a:r>
                        <a:rPr kumimoji="1" lang="ja-JP" altLang="en-US" sz="1000" baseline="0" dirty="0" smtClean="0"/>
                        <a:t>データに対するアクセスを提供するため。（既存の技術）</a:t>
                      </a:r>
                      <a:endParaRPr kumimoji="1" lang="ja-JP" altLang="en-US" sz="1000" dirty="0"/>
                    </a:p>
                  </a:txBody>
                  <a:tcPr marL="69558" marR="69558" marT="32095" marB="32095"/>
                </a:tc>
              </a:tr>
              <a:tr h="148977">
                <a:tc gridSpan="4">
                  <a:txBody>
                    <a:bodyPr/>
                    <a:lstStyle/>
                    <a:p>
                      <a:r>
                        <a:rPr kumimoji="1" lang="en-US" altLang="ja-JP" sz="1000" dirty="0" smtClean="0"/>
                        <a:t>REST</a:t>
                      </a:r>
                      <a:r>
                        <a:rPr kumimoji="1" lang="ja-JP" altLang="en-US" sz="1000" dirty="0" smtClean="0"/>
                        <a:t>ベースの</a:t>
                      </a:r>
                      <a:r>
                        <a:rPr kumimoji="1" lang="en-US" altLang="ja-JP" sz="1000" dirty="0" smtClean="0"/>
                        <a:t>API</a:t>
                      </a:r>
                      <a:endParaRPr kumimoji="1" lang="ja-JP" altLang="en-US" sz="1000" dirty="0"/>
                    </a:p>
                  </a:txBody>
                  <a:tcPr marL="69558" marR="69558" marT="32095" marB="32095"/>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58629">
                <a:tc rowSpan="7">
                  <a:txBody>
                    <a:bodyPr/>
                    <a:lstStyle/>
                    <a:p>
                      <a:endParaRPr kumimoji="1" lang="ja-JP" altLang="en-US" sz="1000" dirty="0"/>
                    </a:p>
                  </a:txBody>
                  <a:tcPr marL="69558" marR="69558" marT="32095" marB="32095"/>
                </a:tc>
                <a:tc>
                  <a:txBody>
                    <a:bodyPr/>
                    <a:lstStyle/>
                    <a:p>
                      <a:r>
                        <a:rPr kumimoji="1" lang="en-US" altLang="ja-JP" sz="1000" dirty="0" smtClean="0"/>
                        <a:t>Traceability/</a:t>
                      </a:r>
                      <a:r>
                        <a:rPr kumimoji="1" lang="en-US" altLang="ja-JP" sz="1000" dirty="0" err="1" smtClean="0"/>
                        <a:t>Realtime</a:t>
                      </a:r>
                      <a:r>
                        <a:rPr kumimoji="1" lang="en-US" altLang="ja-JP" sz="1000" dirty="0" smtClean="0"/>
                        <a:t> Data Management Command</a:t>
                      </a:r>
                      <a:endParaRPr kumimoji="1" lang="ja-JP" altLang="en-US" sz="1000" dirty="0"/>
                    </a:p>
                  </a:txBody>
                  <a:tcPr marL="69558" marR="69558" marT="32095" marB="32095"/>
                </a:tc>
                <a:tc>
                  <a:txBody>
                    <a:bodyPr/>
                    <a:lstStyle/>
                    <a:p>
                      <a:r>
                        <a:rPr kumimoji="1" lang="ja-JP" altLang="en-US" sz="1000" dirty="0" smtClean="0"/>
                        <a:t>トレースフォワード・トレースバックを含む、トレーサビリティに代表されるイベントを管理する機能</a:t>
                      </a:r>
                      <a:r>
                        <a:rPr kumimoji="1" lang="en-US" altLang="ja-JP" sz="1000" dirty="0" smtClean="0"/>
                        <a:t>｡</a:t>
                      </a:r>
                      <a:endParaRPr kumimoji="1" lang="ja-JP" altLang="en-US" sz="1000" dirty="0"/>
                    </a:p>
                  </a:txBody>
                  <a:tcPr marL="69558" marR="69558" marT="32095" marB="32095"/>
                </a:tc>
                <a:tc>
                  <a:txBody>
                    <a:bodyPr/>
                    <a:lstStyle/>
                    <a:p>
                      <a:r>
                        <a:rPr kumimoji="1" lang="ja-JP" altLang="en-US" sz="1000" dirty="0" smtClean="0"/>
                        <a:t>対象応用分野の</a:t>
                      </a:r>
                      <a:r>
                        <a:rPr kumimoji="1" lang="en-US" altLang="ja-JP" sz="1000" dirty="0" smtClean="0"/>
                        <a:t>1</a:t>
                      </a:r>
                      <a:r>
                        <a:rPr kumimoji="1" lang="ja-JP" altLang="en-US" sz="1000" dirty="0" err="1" smtClean="0"/>
                        <a:t>つで</a:t>
                      </a:r>
                      <a:r>
                        <a:rPr kumimoji="1" lang="ja-JP" altLang="en-US" sz="1000" dirty="0" smtClean="0"/>
                        <a:t>あるトレーサビリティで頻繁に発生する、トレーサビリティイベントを効率的に扱うため。</a:t>
                      </a:r>
                      <a:endParaRPr kumimoji="1" lang="ja-JP" altLang="en-US" sz="1000" dirty="0"/>
                    </a:p>
                  </a:txBody>
                  <a:tcPr marL="69558" marR="69558" marT="32095" marB="32095"/>
                </a:tc>
              </a:tr>
              <a:tr h="253803">
                <a:tc vMerge="1">
                  <a:txBody>
                    <a:bodyPr/>
                    <a:lstStyle/>
                    <a:p>
                      <a:endParaRPr kumimoji="1" lang="en-US" altLang="ja-JP" sz="1000" dirty="0" smtClean="0"/>
                    </a:p>
                  </a:txBody>
                  <a:tcPr marL="69558" marR="69558" marT="32095" marB="32095"/>
                </a:tc>
                <a:tc>
                  <a:txBody>
                    <a:bodyPr/>
                    <a:lstStyle/>
                    <a:p>
                      <a:r>
                        <a:rPr kumimoji="1" lang="en-US" altLang="ja-JP" sz="1000" dirty="0" smtClean="0"/>
                        <a:t>Geographical Data Management Command</a:t>
                      </a:r>
                    </a:p>
                  </a:txBody>
                  <a:tcPr marL="69558" marR="69558" marT="32095" marB="32095"/>
                </a:tc>
                <a:tc>
                  <a:txBody>
                    <a:bodyPr/>
                    <a:lstStyle/>
                    <a:p>
                      <a:r>
                        <a:rPr kumimoji="1" lang="en-US" altLang="ja-JP" sz="1000" dirty="0" smtClean="0"/>
                        <a:t>GIS</a:t>
                      </a:r>
                      <a:r>
                        <a:rPr kumimoji="1" lang="ja-JP" altLang="en-US" sz="1000" dirty="0" smtClean="0"/>
                        <a:t>等地理情報処理を必要とするデータ検索・取得・操作機能。</a:t>
                      </a:r>
                    </a:p>
                  </a:txBody>
                  <a:tcPr marL="69558" marR="69558" marT="32095" marB="32095"/>
                </a:tc>
                <a:tc>
                  <a:txBody>
                    <a:bodyPr/>
                    <a:lstStyle/>
                    <a:p>
                      <a:r>
                        <a:rPr kumimoji="1" lang="ja-JP" altLang="en-US" sz="1000" dirty="0" smtClean="0"/>
                        <a:t>実物や実環境を扱う上で、地理情報演算は重要であるが、演算が複雑であるため。</a:t>
                      </a:r>
                      <a:endParaRPr kumimoji="1" lang="ja-JP" altLang="en-US" sz="1000" dirty="0"/>
                    </a:p>
                  </a:txBody>
                  <a:tcPr marL="69558" marR="69558" marT="32095" marB="32095"/>
                </a:tc>
              </a:tr>
              <a:tr h="253803">
                <a:tc vMerge="1">
                  <a:txBody>
                    <a:bodyPr/>
                    <a:lstStyle/>
                    <a:p>
                      <a:endParaRPr kumimoji="1" lang="ja-JP" altLang="en-US" sz="1000" dirty="0"/>
                    </a:p>
                  </a:txBody>
                  <a:tcPr marL="69558" marR="69558" marT="32095" marB="32095"/>
                </a:tc>
                <a:tc>
                  <a:txBody>
                    <a:bodyPr/>
                    <a:lstStyle/>
                    <a:p>
                      <a:r>
                        <a:rPr kumimoji="1" lang="en-US" altLang="ja-JP" sz="1000" dirty="0" smtClean="0"/>
                        <a:t>Notification Management Command</a:t>
                      </a:r>
                      <a:endParaRPr kumimoji="1" lang="ja-JP" altLang="en-US" sz="1000" dirty="0"/>
                    </a:p>
                  </a:txBody>
                  <a:tcPr marL="69558" marR="69558" marT="32095" marB="32095"/>
                </a:tc>
                <a:tc>
                  <a:txBody>
                    <a:bodyPr/>
                    <a:lstStyle/>
                    <a:p>
                      <a:r>
                        <a:rPr kumimoji="1" lang="ja-JP" altLang="en-US" sz="1000" dirty="0" smtClean="0"/>
                        <a:t>データの登録・更新を</a:t>
                      </a:r>
                      <a:r>
                        <a:rPr kumimoji="1" lang="en-US" altLang="ja-JP" sz="1000" dirty="0" smtClean="0"/>
                        <a:t>Notification</a:t>
                      </a:r>
                      <a:r>
                        <a:rPr kumimoji="1" lang="ja-JP" altLang="en-US" sz="1000" dirty="0" smtClean="0"/>
                        <a:t>としてデータ利用者のシステムにコールバックする（</a:t>
                      </a:r>
                      <a:r>
                        <a:rPr kumimoji="1" lang="en-US" altLang="ja-JP" sz="1000" dirty="0" smtClean="0"/>
                        <a:t>Notification</a:t>
                      </a:r>
                      <a:r>
                        <a:rPr kumimoji="1" lang="ja-JP" altLang="en-US" sz="1000" dirty="0" smtClean="0"/>
                        <a:t>）仕組み。</a:t>
                      </a:r>
                      <a:endParaRPr kumimoji="1" lang="ja-JP" altLang="en-US" sz="1000" dirty="0"/>
                    </a:p>
                  </a:txBody>
                  <a:tcPr marL="69558" marR="69558" marT="32095" marB="32095"/>
                </a:tc>
                <a:tc>
                  <a:txBody>
                    <a:bodyPr/>
                    <a:lstStyle/>
                    <a:p>
                      <a:r>
                        <a:rPr kumimoji="1" lang="ja-JP" altLang="en-US" sz="1000" dirty="0" smtClean="0"/>
                        <a:t>センサ情報の共有を目指す</a:t>
                      </a:r>
                      <a:r>
                        <a:rPr kumimoji="1" lang="en-US" altLang="ja-JP" sz="1000" dirty="0" smtClean="0"/>
                        <a:t>coms</a:t>
                      </a:r>
                      <a:r>
                        <a:rPr kumimoji="1" lang="ja-JP" altLang="en-US" sz="1000" dirty="0" err="1" smtClean="0"/>
                        <a:t>にも</a:t>
                      </a:r>
                      <a:r>
                        <a:rPr kumimoji="1" lang="ja-JP" altLang="en-US" sz="1000" dirty="0" smtClean="0"/>
                        <a:t>同様の機能が提供されているため。</a:t>
                      </a:r>
                      <a:endParaRPr kumimoji="1" lang="ja-JP" altLang="en-US" sz="1000" dirty="0"/>
                    </a:p>
                  </a:txBody>
                  <a:tcPr marL="69558" marR="69558" marT="32095" marB="32095"/>
                </a:tc>
              </a:tr>
              <a:tr h="358629">
                <a:tc vMerge="1">
                  <a:txBody>
                    <a:bodyPr/>
                    <a:lstStyle/>
                    <a:p>
                      <a:endParaRPr kumimoji="1" lang="ja-JP" altLang="en-US" sz="1000" dirty="0"/>
                    </a:p>
                  </a:txBody>
                  <a:tcPr marL="69558" marR="69558" marT="32095" marB="32095"/>
                </a:tc>
                <a:tc>
                  <a:txBody>
                    <a:bodyPr/>
                    <a:lstStyle/>
                    <a:p>
                      <a:r>
                        <a:rPr kumimoji="1" lang="en-US" altLang="ja-JP" sz="1000" dirty="0" smtClean="0"/>
                        <a:t>Security Management Command</a:t>
                      </a:r>
                      <a:endParaRPr kumimoji="1" lang="ja-JP" altLang="en-US" sz="1000" dirty="0"/>
                    </a:p>
                  </a:txBody>
                  <a:tcPr marL="69558" marR="69558" marT="32095" marB="32095"/>
                </a:tc>
                <a:tc>
                  <a:txBody>
                    <a:bodyPr/>
                    <a:lstStyle/>
                    <a:p>
                      <a:r>
                        <a:rPr kumimoji="1" lang="ja-JP" altLang="en-US" sz="1000" dirty="0" smtClean="0"/>
                        <a:t>ユーザ・グループの管理と、データのアクセスルールに関する機能。</a:t>
                      </a:r>
                      <a:endParaRPr kumimoji="1" lang="ja-JP" altLang="en-US" sz="1000" dirty="0"/>
                    </a:p>
                  </a:txBody>
                  <a:tcPr marL="69558" marR="69558" marT="32095" marB="32095"/>
                </a:tc>
                <a:tc>
                  <a:txBody>
                    <a:bodyPr/>
                    <a:lstStyle/>
                    <a:p>
                      <a:r>
                        <a:rPr kumimoji="1" lang="ja-JP" altLang="en-US" sz="1000" dirty="0" smtClean="0"/>
                        <a:t>民間データでは課金処理を要するケースがあり、ユーザ管理は必要である。</a:t>
                      </a:r>
                      <a:r>
                        <a:rPr kumimoji="1" lang="en-US" altLang="ja-JP" sz="1000" dirty="0" smtClean="0"/>
                        <a:t>coms</a:t>
                      </a:r>
                      <a:r>
                        <a:rPr kumimoji="1" lang="ja-JP" altLang="en-US" sz="1000" dirty="0" smtClean="0"/>
                        <a:t>や</a:t>
                      </a:r>
                      <a:r>
                        <a:rPr kumimoji="1" lang="en-US" altLang="ja-JP" sz="1000" dirty="0" smtClean="0"/>
                        <a:t>SODA</a:t>
                      </a:r>
                      <a:r>
                        <a:rPr kumimoji="1" lang="ja-JP" altLang="en-US" sz="1000" dirty="0" err="1" smtClean="0"/>
                        <a:t>にも</a:t>
                      </a:r>
                      <a:r>
                        <a:rPr kumimoji="1" lang="ja-JP" altLang="en-US" sz="1000" dirty="0" smtClean="0"/>
                        <a:t>ユーザ管理機能が提供されている。</a:t>
                      </a:r>
                      <a:endParaRPr kumimoji="1" lang="ja-JP" altLang="en-US" sz="1000" dirty="0"/>
                    </a:p>
                  </a:txBody>
                  <a:tcPr marL="69558" marR="69558" marT="32095" marB="32095"/>
                </a:tc>
              </a:tr>
              <a:tr h="253803">
                <a:tc vMerge="1">
                  <a:txBody>
                    <a:bodyPr/>
                    <a:lstStyle/>
                    <a:p>
                      <a:endParaRPr kumimoji="1" lang="ja-JP" altLang="en-US" sz="1000" dirty="0"/>
                    </a:p>
                  </a:txBody>
                  <a:tcPr marL="69558" marR="69558" marT="32095" marB="32095"/>
                </a:tc>
                <a:tc>
                  <a:txBody>
                    <a:bodyPr/>
                    <a:lstStyle/>
                    <a:p>
                      <a:r>
                        <a:rPr kumimoji="1" lang="en-US" altLang="ja-JP" sz="1000" dirty="0" smtClean="0"/>
                        <a:t> Vocabulary Management Command</a:t>
                      </a:r>
                    </a:p>
                    <a:p>
                      <a:endParaRPr kumimoji="1" lang="ja-JP" altLang="en-US" sz="1000" dirty="0"/>
                    </a:p>
                  </a:txBody>
                  <a:tcPr marL="69558" marR="69558" marT="32095" marB="32095"/>
                </a:tc>
                <a:tc>
                  <a:txBody>
                    <a:bodyPr/>
                    <a:lstStyle/>
                    <a:p>
                      <a:r>
                        <a:rPr kumimoji="1" lang="ja-JP" altLang="en-US" sz="1000" dirty="0" smtClean="0"/>
                        <a:t>ボキャブラリ情報の登録・検索・取得に関する機能。</a:t>
                      </a:r>
                      <a:endParaRPr kumimoji="1" lang="ja-JP" altLang="en-US" sz="1000" dirty="0"/>
                    </a:p>
                  </a:txBody>
                  <a:tcPr marL="69558" marR="69558" marT="32095" marB="32095"/>
                </a:tc>
                <a:tc rowSpan="2">
                  <a:txBody>
                    <a:bodyPr/>
                    <a:lstStyle/>
                    <a:p>
                      <a:r>
                        <a:rPr kumimoji="1" lang="ja-JP" altLang="en-US" sz="1000" dirty="0" smtClean="0"/>
                        <a:t>モバイル環境や組み込み機器に対応するため、データの一部を登録・取得できる機能を提供する。</a:t>
                      </a:r>
                      <a:endParaRPr kumimoji="1" lang="ja-JP" altLang="en-US" sz="1000" dirty="0"/>
                    </a:p>
                  </a:txBody>
                  <a:tcPr marL="69558" marR="69558" marT="32095" marB="32095"/>
                </a:tc>
              </a:tr>
              <a:tr h="253803">
                <a:tc vMerge="1">
                  <a:txBody>
                    <a:bodyPr/>
                    <a:lstStyle/>
                    <a:p>
                      <a:endParaRPr kumimoji="1" lang="ja-JP" altLang="en-US" sz="1000" dirty="0"/>
                    </a:p>
                  </a:txBody>
                  <a:tcPr marL="69558" marR="69558" marT="32095" marB="32095"/>
                </a:tc>
                <a:tc>
                  <a:txBody>
                    <a:bodyPr/>
                    <a:lstStyle/>
                    <a:p>
                      <a:r>
                        <a:rPr kumimoji="1" lang="fr-FR" altLang="ja-JP" sz="1000" dirty="0" smtClean="0"/>
                        <a:t>Triple Management Command</a:t>
                      </a:r>
                      <a:endParaRPr kumimoji="1" lang="ja-JP" altLang="en-US" sz="1000" dirty="0"/>
                    </a:p>
                  </a:txBody>
                  <a:tcPr marL="69558" marR="69558" marT="32095" marB="32095"/>
                </a:tc>
                <a:tc>
                  <a:txBody>
                    <a:bodyPr/>
                    <a:lstStyle/>
                    <a:p>
                      <a:r>
                        <a:rPr kumimoji="1" lang="en-US" altLang="ja-JP" sz="1000" dirty="0" smtClean="0"/>
                        <a:t>RDF</a:t>
                      </a:r>
                      <a:r>
                        <a:rPr kumimoji="1" lang="ja-JP" altLang="en-US" sz="1000" dirty="0" smtClean="0"/>
                        <a:t>モデルの主語・述語・目的語からなる基本データの登録・検索・取得に関する機能。</a:t>
                      </a:r>
                      <a:endParaRPr kumimoji="1" lang="ja-JP" altLang="en-US" sz="1000" dirty="0"/>
                    </a:p>
                  </a:txBody>
                  <a:tcPr marL="69558" marR="69558" marT="32095" marB="32095"/>
                </a:tc>
                <a:tc vMerge="1">
                  <a:txBody>
                    <a:bodyPr/>
                    <a:lstStyle/>
                    <a:p>
                      <a:endParaRPr kumimoji="1" lang="ja-JP" altLang="en-US"/>
                    </a:p>
                  </a:txBody>
                  <a:tcPr/>
                </a:tc>
              </a:tr>
              <a:tr h="253803">
                <a:tc vMerge="1">
                  <a:txBody>
                    <a:bodyPr/>
                    <a:lstStyle/>
                    <a:p>
                      <a:endParaRPr kumimoji="1" lang="ja-JP" altLang="en-US" sz="1000" dirty="0"/>
                    </a:p>
                  </a:txBody>
                  <a:tcPr marL="69558" marR="69558" marT="32095" marB="32095"/>
                </a:tc>
                <a:tc>
                  <a:txBody>
                    <a:bodyPr/>
                    <a:lstStyle/>
                    <a:p>
                      <a:r>
                        <a:rPr kumimoji="1" lang="en-US" altLang="ja-JP" sz="1000" dirty="0" smtClean="0"/>
                        <a:t>Identification Resolution Command</a:t>
                      </a:r>
                      <a:endParaRPr kumimoji="1" lang="ja-JP" altLang="en-US" sz="1000" dirty="0"/>
                    </a:p>
                  </a:txBody>
                  <a:tcPr marL="69558" marR="69558" marT="32095" marB="32095"/>
                </a:tc>
                <a:tc>
                  <a:txBody>
                    <a:bodyPr/>
                    <a:lstStyle/>
                    <a:p>
                      <a:r>
                        <a:rPr kumimoji="1" lang="en-US" altLang="ja-JP" sz="1000" dirty="0" smtClean="0"/>
                        <a:t>ID</a:t>
                      </a:r>
                      <a:r>
                        <a:rPr kumimoji="1" lang="ja-JP" altLang="en-US" sz="1000" dirty="0" smtClean="0"/>
                        <a:t>をキーとしてデータを登録・検索する機能。</a:t>
                      </a:r>
                      <a:endParaRPr kumimoji="1" lang="ja-JP" altLang="en-US" sz="1000" dirty="0"/>
                    </a:p>
                  </a:txBody>
                  <a:tcPr marL="69558" marR="69558" marT="32095" marB="32095"/>
                </a:tc>
                <a:tc>
                  <a:txBody>
                    <a:bodyPr/>
                    <a:lstStyle/>
                    <a:p>
                      <a:r>
                        <a:rPr kumimoji="1" lang="ja-JP" altLang="en-US" sz="1000" dirty="0" smtClean="0"/>
                        <a:t>識別子を読み取ることを</a:t>
                      </a:r>
                      <a:r>
                        <a:rPr kumimoji="1" lang="en-US" altLang="ja-JP" sz="1000" dirty="0" smtClean="0"/>
                        <a:t>Notification</a:t>
                      </a:r>
                      <a:r>
                        <a:rPr kumimoji="1" lang="ja-JP" altLang="en-US" sz="1000" dirty="0" smtClean="0"/>
                        <a:t>としてデータを取得する利用法に対応するため。</a:t>
                      </a:r>
                      <a:endParaRPr kumimoji="1" lang="ja-JP" altLang="en-US" sz="1000" dirty="0"/>
                    </a:p>
                  </a:txBody>
                  <a:tcPr marL="69558" marR="69558" marT="32095" marB="32095"/>
                </a:tc>
              </a:tr>
            </a:tbl>
          </a:graphicData>
        </a:graphic>
      </p:graphicFrame>
    </p:spTree>
    <p:extLst>
      <p:ext uri="{BB962C8B-B14F-4D97-AF65-F5344CB8AC3E}">
        <p14:creationId xmlns:p14="http://schemas.microsoft.com/office/powerpoint/2010/main" val="1109250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cstate="print"/>
          <a:stretch>
            <a:fillRect/>
          </a:stretch>
        </p:blipFill>
        <p:spPr>
          <a:xfrm>
            <a:off x="3810000" y="2743200"/>
            <a:ext cx="2286000" cy="20977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技術委員会のミッションと実施内容</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a:t>ミッション</a:t>
            </a:r>
            <a:endParaRPr lang="en-US" altLang="ja-JP" dirty="0"/>
          </a:p>
          <a:p>
            <a:pPr marL="392316" lvl="1" indent="0">
              <a:buNone/>
            </a:pPr>
            <a:r>
              <a:rPr lang="en-US" altLang="ja-JP" dirty="0" smtClean="0"/>
              <a:t>(1) </a:t>
            </a:r>
            <a:r>
              <a:rPr lang="ja-JP" altLang="en-US" dirty="0" smtClean="0"/>
              <a:t>オープンデータ</a:t>
            </a:r>
            <a:r>
              <a:rPr lang="ja-JP" altLang="en-US" dirty="0"/>
              <a:t>を流通させるため</a:t>
            </a:r>
            <a:r>
              <a:rPr lang="ja-JP" altLang="en-US" dirty="0" smtClean="0"/>
              <a:t>の技術仕様のあり方を検討</a:t>
            </a:r>
            <a:endParaRPr lang="en-US" altLang="ja-JP" dirty="0"/>
          </a:p>
          <a:p>
            <a:pPr lvl="2"/>
            <a:r>
              <a:rPr lang="ja-JP" altLang="en-US" dirty="0" smtClean="0"/>
              <a:t>データ規格</a:t>
            </a:r>
            <a:endParaRPr lang="en-US" altLang="ja-JP" dirty="0"/>
          </a:p>
          <a:p>
            <a:pPr lvl="3"/>
            <a:r>
              <a:rPr lang="ja-JP" altLang="en-US" dirty="0" smtClean="0"/>
              <a:t>オープンデータ</a:t>
            </a:r>
            <a:r>
              <a:rPr lang="ja-JP" altLang="en-US" dirty="0"/>
              <a:t>の表現モデル（オープンデータはメタデータとして表現される。それを表現するモデル）</a:t>
            </a:r>
          </a:p>
          <a:p>
            <a:pPr lvl="3"/>
            <a:r>
              <a:rPr lang="ja-JP" altLang="en-US" dirty="0"/>
              <a:t>オープンデータを表現するためのボキャブラリ（メタデータを理解するための標準的な辞書）</a:t>
            </a:r>
            <a:endParaRPr lang="en-US" altLang="ja-JP" dirty="0"/>
          </a:p>
          <a:p>
            <a:pPr lvl="2"/>
            <a:r>
              <a:rPr lang="en-US" altLang="ja-JP" dirty="0" smtClean="0"/>
              <a:t>API</a:t>
            </a:r>
            <a:r>
              <a:rPr lang="ja-JP" altLang="en-US" dirty="0" smtClean="0"/>
              <a:t>規格</a:t>
            </a:r>
            <a:endParaRPr lang="en-US" altLang="ja-JP" dirty="0" smtClean="0"/>
          </a:p>
          <a:p>
            <a:pPr lvl="3"/>
            <a:r>
              <a:rPr lang="ja-JP" altLang="en-US" dirty="0" smtClean="0"/>
              <a:t>オープンデータを取得・交換</a:t>
            </a:r>
            <a:r>
              <a:rPr lang="ja-JP" altLang="en-US" dirty="0"/>
              <a:t>するため</a:t>
            </a:r>
            <a:r>
              <a:rPr lang="ja-JP" altLang="en-US" dirty="0" smtClean="0"/>
              <a:t>の手法に関する規定</a:t>
            </a:r>
            <a:endParaRPr lang="en-US" altLang="ja-JP" dirty="0"/>
          </a:p>
          <a:p>
            <a:pPr marL="392316" lvl="1" indent="0">
              <a:buNone/>
            </a:pPr>
            <a:r>
              <a:rPr lang="en-US" altLang="ja-JP" dirty="0" smtClean="0"/>
              <a:t>(2) </a:t>
            </a:r>
            <a:r>
              <a:rPr lang="ja-JP" altLang="en-US" dirty="0" smtClean="0"/>
              <a:t>国際</a:t>
            </a:r>
            <a:r>
              <a:rPr lang="ja-JP" altLang="en-US" dirty="0"/>
              <a:t>標準化のための作業検討</a:t>
            </a:r>
            <a:endParaRPr lang="en-US" altLang="ja-JP" dirty="0"/>
          </a:p>
          <a:p>
            <a:pPr lvl="2"/>
            <a:r>
              <a:rPr lang="en-US" altLang="ja-JP" dirty="0"/>
              <a:t>ITU-T, </a:t>
            </a:r>
            <a:r>
              <a:rPr lang="en-US" altLang="ja-JP" dirty="0" smtClean="0"/>
              <a:t>W3C</a:t>
            </a:r>
            <a:r>
              <a:rPr lang="ja-JP" altLang="en-US" dirty="0" smtClean="0"/>
              <a:t>等の適切な組織での国際標準化</a:t>
            </a:r>
            <a:endParaRPr lang="en-US" altLang="ja-JP" dirty="0" smtClean="0"/>
          </a:p>
          <a:p>
            <a:r>
              <a:rPr lang="ja-JP" altLang="en-US" dirty="0"/>
              <a:t>実施内容</a:t>
            </a:r>
          </a:p>
          <a:p>
            <a:pPr marL="336271" lvl="1" indent="0">
              <a:buNone/>
            </a:pPr>
            <a:r>
              <a:rPr lang="en-US" altLang="ja-JP" dirty="0" smtClean="0"/>
              <a:t>(1) </a:t>
            </a:r>
            <a:r>
              <a:rPr lang="ja-JP" altLang="en-US" dirty="0" smtClean="0"/>
              <a:t>技術仕様</a:t>
            </a:r>
            <a:r>
              <a:rPr lang="ja-JP" altLang="en-US" dirty="0"/>
              <a:t>のあり方に関する議論</a:t>
            </a:r>
          </a:p>
          <a:p>
            <a:pPr marL="845347" lvl="2" indent="-378304"/>
            <a:r>
              <a:rPr lang="ja-JP" altLang="en-US" dirty="0" smtClean="0"/>
              <a:t>仕様</a:t>
            </a:r>
            <a:r>
              <a:rPr lang="ja-JP" altLang="en-US" dirty="0"/>
              <a:t>素案に関する意見交換</a:t>
            </a:r>
          </a:p>
          <a:p>
            <a:pPr marL="845347" lvl="2" indent="-378304"/>
            <a:r>
              <a:rPr lang="ja-JP" altLang="en-US" dirty="0"/>
              <a:t>類似する</a:t>
            </a:r>
            <a:r>
              <a:rPr lang="ja-JP" altLang="en-US" dirty="0" smtClean="0"/>
              <a:t>既存規格・取組の</a:t>
            </a:r>
            <a:r>
              <a:rPr lang="ja-JP" altLang="en-US" dirty="0"/>
              <a:t>整理と整合性検討</a:t>
            </a:r>
            <a:endParaRPr lang="ja-JP" altLang="en-US" dirty="0" smtClean="0"/>
          </a:p>
          <a:p>
            <a:pPr marL="845347" lvl="2" indent="-378304"/>
            <a:r>
              <a:rPr lang="ja-JP" altLang="en-US" dirty="0" smtClean="0"/>
              <a:t>利</a:t>
            </a:r>
            <a:r>
              <a:rPr lang="ja-JP" altLang="en-US" dirty="0"/>
              <a:t>活用・普及</a:t>
            </a:r>
            <a:r>
              <a:rPr lang="ja-JP" altLang="en-US" dirty="0" smtClean="0"/>
              <a:t>委員会などへの技術</a:t>
            </a:r>
            <a:r>
              <a:rPr lang="ja-JP" altLang="en-US" dirty="0"/>
              <a:t>要件ヒアリング</a:t>
            </a:r>
            <a:r>
              <a:rPr lang="ja-JP" altLang="en-US" dirty="0" smtClean="0"/>
              <a:t>とその</a:t>
            </a:r>
            <a:r>
              <a:rPr lang="ja-JP" altLang="en-US" dirty="0"/>
              <a:t>要件に</a:t>
            </a:r>
            <a:r>
              <a:rPr lang="ja-JP" altLang="en-US" dirty="0" smtClean="0"/>
              <a:t>対する</a:t>
            </a:r>
            <a:r>
              <a:rPr lang="ja-JP" altLang="en-US" dirty="0"/>
              <a:t>技術</a:t>
            </a:r>
            <a:r>
              <a:rPr lang="ja-JP" altLang="en-US" dirty="0" smtClean="0"/>
              <a:t>仕様</a:t>
            </a:r>
            <a:r>
              <a:rPr lang="ja-JP" altLang="en-US" dirty="0"/>
              <a:t>へのフィードバック検討</a:t>
            </a:r>
          </a:p>
          <a:p>
            <a:pPr marL="845347" lvl="2" indent="-378304"/>
            <a:r>
              <a:rPr lang="ja-JP" altLang="en-US" dirty="0"/>
              <a:t>データガバナンスのライセンス表現や、それに基づくデータ処理に関する技術的な検討（</a:t>
            </a:r>
            <a:r>
              <a:rPr lang="en-US" altLang="ja-JP" dirty="0"/>
              <a:t>2</a:t>
            </a:r>
            <a:r>
              <a:rPr lang="ja-JP" altLang="en-US" dirty="0"/>
              <a:t>年目以降）</a:t>
            </a:r>
          </a:p>
          <a:p>
            <a:pPr marL="336271" lvl="1" indent="0">
              <a:buNone/>
            </a:pPr>
            <a:r>
              <a:rPr lang="en-US" altLang="ja-JP" dirty="0" smtClean="0"/>
              <a:t>(2) </a:t>
            </a:r>
            <a:r>
              <a:rPr lang="ja-JP" altLang="en-US" dirty="0" smtClean="0"/>
              <a:t>国際</a:t>
            </a:r>
            <a:r>
              <a:rPr lang="ja-JP" altLang="en-US" dirty="0"/>
              <a:t>標準化活動に関する意見交換</a:t>
            </a:r>
          </a:p>
          <a:p>
            <a:pPr marL="845347" lvl="2" indent="-378304"/>
            <a:r>
              <a:rPr lang="en-US" altLang="ja-JP" dirty="0"/>
              <a:t>1</a:t>
            </a:r>
            <a:r>
              <a:rPr lang="ja-JP" altLang="en-US" dirty="0"/>
              <a:t>年目は、標準化の動向調査</a:t>
            </a:r>
            <a:r>
              <a:rPr lang="ja-JP" altLang="en-US" dirty="0" smtClean="0"/>
              <a:t>と体制</a:t>
            </a:r>
            <a:r>
              <a:rPr lang="ja-JP" altLang="en-US" dirty="0"/>
              <a:t>に関するヒアリング、意見交換</a:t>
            </a:r>
          </a:p>
          <a:p>
            <a:pPr marL="378304" indent="-378304"/>
            <a:r>
              <a:rPr lang="ja-JP" altLang="en-US" dirty="0"/>
              <a:t>想定アウトプット</a:t>
            </a:r>
          </a:p>
          <a:p>
            <a:pPr marL="714575" lvl="1" indent="-378304"/>
            <a:r>
              <a:rPr lang="ja-JP" altLang="en-US" dirty="0"/>
              <a:t>活動報告書</a:t>
            </a:r>
            <a:r>
              <a:rPr lang="ja-JP" altLang="en-US" dirty="0" smtClean="0"/>
              <a:t>（標準仕様を含む）</a:t>
            </a:r>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4173113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技術委員会の論点</a:t>
            </a:r>
            <a:endParaRPr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lt"/>
              <a:buAutoNum type="arabicPeriod"/>
            </a:pPr>
            <a:r>
              <a:rPr lang="ja-JP" altLang="en-US" sz="1400" dirty="0" smtClean="0"/>
              <a:t>本委員会が扱うオープンデータの全体像</a:t>
            </a:r>
            <a:endParaRPr lang="ja-JP" altLang="en-US" sz="1100" dirty="0" smtClean="0"/>
          </a:p>
          <a:p>
            <a:pPr marL="457200" indent="-457200">
              <a:buFont typeface="+mj-lt"/>
              <a:buAutoNum type="arabicPeriod"/>
            </a:pPr>
            <a:r>
              <a:rPr lang="ja-JP" altLang="en-US" sz="1400" dirty="0" smtClean="0"/>
              <a:t>オープンデータのデータ規格</a:t>
            </a:r>
          </a:p>
          <a:p>
            <a:pPr lvl="1"/>
            <a:r>
              <a:rPr lang="ja-JP" altLang="en-US" sz="1000" dirty="0"/>
              <a:t>既存</a:t>
            </a:r>
            <a:r>
              <a:rPr lang="ja-JP" altLang="en-US" sz="1000" dirty="0" smtClean="0"/>
              <a:t>のデータ規格の調査</a:t>
            </a:r>
          </a:p>
          <a:p>
            <a:pPr marL="457200" indent="-457200">
              <a:buFont typeface="+mj-lt"/>
              <a:buAutoNum type="arabicPeriod"/>
            </a:pPr>
            <a:r>
              <a:rPr lang="ja-JP" altLang="en-US" sz="1400" dirty="0" smtClean="0"/>
              <a:t>オープンデータアクセスの</a:t>
            </a:r>
            <a:r>
              <a:rPr lang="en-US" altLang="ja-JP" sz="1400" dirty="0" smtClean="0"/>
              <a:t>API</a:t>
            </a:r>
            <a:r>
              <a:rPr lang="ja-JP" altLang="en-US" sz="1400" dirty="0" smtClean="0"/>
              <a:t>規格</a:t>
            </a:r>
          </a:p>
          <a:p>
            <a:pPr lvl="1"/>
            <a:r>
              <a:rPr lang="ja-JP" altLang="en-US" sz="1000" dirty="0"/>
              <a:t>既存</a:t>
            </a:r>
            <a:r>
              <a:rPr lang="ja-JP" altLang="en-US" sz="1000" dirty="0" smtClean="0"/>
              <a:t>の</a:t>
            </a:r>
            <a:r>
              <a:rPr lang="en-US" altLang="ja-JP" sz="1000" dirty="0" smtClean="0"/>
              <a:t>API</a:t>
            </a:r>
            <a:r>
              <a:rPr lang="ja-JP" altLang="en-US" sz="1000" dirty="0" smtClean="0"/>
              <a:t>規格の調査</a:t>
            </a:r>
          </a:p>
          <a:p>
            <a:pPr marL="457200" indent="-457200">
              <a:buFont typeface="+mj-lt"/>
              <a:buAutoNum type="arabicPeriod"/>
            </a:pPr>
            <a:r>
              <a:rPr lang="ja-JP" altLang="en-US" sz="1400" dirty="0" smtClean="0"/>
              <a:t>データ規格・</a:t>
            </a:r>
            <a:r>
              <a:rPr lang="en-US" altLang="ja-JP" sz="1400" dirty="0" smtClean="0"/>
              <a:t>API</a:t>
            </a:r>
            <a:r>
              <a:rPr lang="ja-JP" altLang="en-US" sz="1400" dirty="0" smtClean="0"/>
              <a:t>規格のありかた（技術ガイド案）</a:t>
            </a:r>
            <a:endParaRPr lang="ja-JP" altLang="en-US" sz="1400" dirty="0"/>
          </a:p>
          <a:p>
            <a:pPr marL="698500" lvl="1" indent="-342900"/>
            <a:r>
              <a:rPr lang="ja-JP" altLang="en-US" sz="1100" dirty="0"/>
              <a:t>公共／産業界が保有する具体的なデータを事例とした</a:t>
            </a:r>
            <a:r>
              <a:rPr lang="ja-JP" altLang="en-US" sz="1100" dirty="0" smtClean="0"/>
              <a:t>、オープンデータ化を実施するため</a:t>
            </a:r>
            <a:r>
              <a:rPr lang="ja-JP" altLang="en-US" sz="1100" dirty="0"/>
              <a:t>の技術ガイド</a:t>
            </a:r>
          </a:p>
          <a:p>
            <a:pPr marL="457200" indent="-457200">
              <a:buFont typeface="+mj-lt"/>
              <a:buAutoNum type="arabicPeriod"/>
            </a:pPr>
            <a:r>
              <a:rPr lang="ja-JP" altLang="en-US" sz="1400" smtClean="0"/>
              <a:t>コンソーシアム規格案</a:t>
            </a:r>
            <a:endParaRPr lang="ja-JP" altLang="en-US" sz="1400" dirty="0" smtClean="0"/>
          </a:p>
          <a:p>
            <a:pPr lvl="1"/>
            <a:r>
              <a:rPr lang="ja-JP" altLang="en-US" sz="1100" dirty="0"/>
              <a:t>情報流通連携</a:t>
            </a:r>
            <a:r>
              <a:rPr lang="ja-JP" altLang="en-US" sz="1100" dirty="0" smtClean="0"/>
              <a:t>基盤</a:t>
            </a:r>
            <a:r>
              <a:rPr lang="ja-JP" altLang="en-US" sz="1100" dirty="0"/>
              <a:t>システム</a:t>
            </a:r>
            <a:r>
              <a:rPr lang="ja-JP" altLang="en-US" sz="1100" dirty="0" smtClean="0"/>
              <a:t>外部仕様書案（平成</a:t>
            </a:r>
            <a:r>
              <a:rPr lang="en-US" altLang="ja-JP" sz="1100" dirty="0" smtClean="0"/>
              <a:t>24</a:t>
            </a:r>
            <a:r>
              <a:rPr lang="ja-JP" altLang="en-US" sz="1100" dirty="0" smtClean="0"/>
              <a:t>年度版）</a:t>
            </a:r>
          </a:p>
          <a:p>
            <a:pPr lvl="1"/>
            <a:r>
              <a:rPr lang="ja-JP" altLang="en-US" sz="1100" dirty="0" smtClean="0"/>
              <a:t>オープンデータ化のための</a:t>
            </a:r>
            <a:r>
              <a:rPr lang="en-US" altLang="ja-JP" sz="1100" dirty="0" smtClean="0"/>
              <a:t>CSV</a:t>
            </a:r>
            <a:r>
              <a:rPr lang="ja-JP" altLang="en-US" sz="1100" dirty="0" smtClean="0"/>
              <a:t>形式データ規格案</a:t>
            </a:r>
            <a:r>
              <a:rPr lang="ja-JP" altLang="en-US" sz="1100" dirty="0"/>
              <a:t>（平成</a:t>
            </a:r>
            <a:r>
              <a:rPr lang="en-US" altLang="ja-JP" sz="1100" dirty="0"/>
              <a:t>24</a:t>
            </a:r>
            <a:r>
              <a:rPr lang="ja-JP" altLang="en-US" sz="1100" dirty="0"/>
              <a:t>年度版）</a:t>
            </a:r>
            <a:endParaRPr lang="ja-JP" altLang="en-US" sz="1100" dirty="0" smtClean="0"/>
          </a:p>
          <a:p>
            <a:pPr marL="457200" indent="-457200">
              <a:buFont typeface="+mj-lt"/>
              <a:buAutoNum type="arabicPeriod"/>
            </a:pPr>
            <a:r>
              <a:rPr lang="ja-JP" altLang="en-US" sz="1400" dirty="0" smtClean="0"/>
              <a:t>ケーススタディ</a:t>
            </a:r>
          </a:p>
          <a:p>
            <a:pPr marL="698500" lvl="1" indent="-342900"/>
            <a:r>
              <a:rPr lang="ja-JP" altLang="en-US" sz="1100" dirty="0" smtClean="0"/>
              <a:t>各実証実験からの評価（利用した技術・外部仕様書に追加した項目）</a:t>
            </a:r>
          </a:p>
          <a:p>
            <a:pPr marL="457200" indent="-457200">
              <a:buFont typeface="+mj-lt"/>
              <a:buAutoNum type="arabicPeriod"/>
            </a:pPr>
            <a:r>
              <a:rPr lang="ja-JP" altLang="en-US" sz="1400" dirty="0" smtClean="0"/>
              <a:t>国際標準化</a:t>
            </a:r>
          </a:p>
          <a:p>
            <a:pPr marL="698500" lvl="1" indent="-342900"/>
            <a:r>
              <a:rPr lang="ja-JP" altLang="en-US" sz="1100" dirty="0" smtClean="0"/>
              <a:t>標準化の範囲と手順</a:t>
            </a:r>
          </a:p>
          <a:p>
            <a:pPr marL="457200" indent="-457200">
              <a:buFont typeface="+mj-lt"/>
              <a:buAutoNum type="arabicPeriod"/>
            </a:pPr>
            <a:r>
              <a:rPr lang="ja-JP" altLang="en-US" sz="1400" dirty="0" smtClean="0"/>
              <a:t>次年度以降の課題</a:t>
            </a:r>
          </a:p>
          <a:p>
            <a:pPr marL="698500" lvl="1" indent="-342900"/>
            <a:r>
              <a:rPr lang="ja-JP" altLang="en-US" sz="1100" dirty="0" smtClean="0"/>
              <a:t>規格やサービスの維持・メンテナンスする組織のありかた</a:t>
            </a:r>
          </a:p>
          <a:p>
            <a:pPr marL="698500" lvl="1" indent="-342900"/>
            <a:r>
              <a:rPr lang="ja-JP" altLang="en-US" sz="1100" dirty="0" smtClean="0"/>
              <a:t>データ利用者・アプリケーション開発者向けツール（ライブラリやルーチンなど）、マニュアル等の整備</a:t>
            </a:r>
          </a:p>
          <a:p>
            <a:pPr marL="698500" lvl="1" indent="-342900"/>
            <a:r>
              <a:rPr lang="ja-JP" altLang="en-US" sz="1100" dirty="0" smtClean="0"/>
              <a:t>データホルダ向けツール（データ編集・変換ソフトウェアなど）、マニュアル等の整備</a:t>
            </a:r>
            <a:endParaRPr lang="en-US" altLang="ja-JP" sz="1100" dirty="0" smtClean="0"/>
          </a:p>
          <a:p>
            <a:pPr marL="698500" lvl="1" indent="-342900"/>
            <a:r>
              <a:rPr lang="ja-JP" altLang="en-US" sz="1100" dirty="0" smtClean="0"/>
              <a:t>オープンデータライセンスをシステム</a:t>
            </a:r>
            <a:r>
              <a:rPr lang="ja-JP" altLang="en-US" sz="1100" dirty="0"/>
              <a:t>が扱う（機械可読にする）手法</a:t>
            </a:r>
            <a:endParaRPr lang="ja-JP" altLang="en-US" sz="1100" dirty="0" smtClean="0"/>
          </a:p>
          <a:p>
            <a:pPr marL="698500" lvl="1" indent="-342900"/>
            <a:r>
              <a:rPr lang="ja-JP" altLang="en-US" sz="1100" dirty="0" smtClean="0"/>
              <a:t>ヘルプデスク					</a:t>
            </a:r>
            <a:r>
              <a:rPr lang="ja-JP" altLang="en-US" sz="1100" dirty="0"/>
              <a:t>な</a:t>
            </a:r>
            <a:r>
              <a:rPr lang="ja-JP" altLang="en-US" sz="1100" dirty="0" smtClean="0"/>
              <a:t>ど</a:t>
            </a:r>
          </a:p>
          <a:p>
            <a:pPr lvl="1"/>
            <a:endParaRPr lang="ja-JP" altLang="en-US" sz="11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6" name="右中かっこ 5"/>
          <p:cNvSpPr/>
          <p:nvPr/>
        </p:nvSpPr>
        <p:spPr bwMode="auto">
          <a:xfrm>
            <a:off x="7678172" y="2492896"/>
            <a:ext cx="457428" cy="1368152"/>
          </a:xfrm>
          <a:prstGeom prst="rightBrace">
            <a:avLst>
              <a:gd name="adj1" fmla="val 33320"/>
              <a:gd name="adj2" fmla="val 50000"/>
            </a:avLst>
          </a:prstGeom>
          <a:noFill/>
          <a:ln w="1905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7" name="テキスト ボックス 6"/>
          <p:cNvSpPr txBox="1"/>
          <p:nvPr/>
        </p:nvSpPr>
        <p:spPr>
          <a:xfrm>
            <a:off x="8287771" y="2807640"/>
            <a:ext cx="1633781" cy="738664"/>
          </a:xfrm>
          <a:prstGeom prst="rect">
            <a:avLst/>
          </a:prstGeom>
          <a:noFill/>
        </p:spPr>
        <p:txBody>
          <a:bodyPr wrap="none" rtlCol="0">
            <a:spAutoFit/>
          </a:bodyPr>
          <a:lstStyle/>
          <a:p>
            <a:pPr algn="l"/>
            <a:r>
              <a:rPr kumimoji="1" lang="ja-JP" altLang="en-US" sz="1400" dirty="0" smtClean="0">
                <a:solidFill>
                  <a:schemeClr val="bg2"/>
                </a:solidFill>
                <a:latin typeface="ヒラギノ角ゴ ProN W6"/>
                <a:ea typeface="ヒラギノ角ゴ ProN W6"/>
                <a:cs typeface="ヒラギノ角ゴ ProN W6"/>
              </a:rPr>
              <a:t>電子行政オープン</a:t>
            </a:r>
            <a:endParaRPr kumimoji="1" lang="en-US" altLang="ja-JP" sz="1400" dirty="0" smtClean="0">
              <a:solidFill>
                <a:schemeClr val="bg2"/>
              </a:solidFill>
              <a:latin typeface="ヒラギノ角ゴ ProN W6"/>
              <a:ea typeface="ヒラギノ角ゴ ProN W6"/>
              <a:cs typeface="ヒラギノ角ゴ ProN W6"/>
            </a:endParaRPr>
          </a:p>
          <a:p>
            <a:pPr algn="l"/>
            <a:r>
              <a:rPr kumimoji="1" lang="ja-JP" altLang="en-US" sz="1400" dirty="0" smtClean="0">
                <a:solidFill>
                  <a:schemeClr val="bg2"/>
                </a:solidFill>
                <a:latin typeface="ヒラギノ角ゴ ProN W6"/>
                <a:ea typeface="ヒラギノ角ゴ ProN W6"/>
                <a:cs typeface="ヒラギノ角ゴ ProN W6"/>
              </a:rPr>
              <a:t>データ実務者会議</a:t>
            </a:r>
            <a:r>
              <a:rPr kumimoji="1" lang="en-US" altLang="ja-JP" sz="1400" dirty="0" smtClean="0">
                <a:solidFill>
                  <a:schemeClr val="bg2"/>
                </a:solidFill>
                <a:latin typeface="ヒラギノ角ゴ ProN W6"/>
                <a:ea typeface="ヒラギノ角ゴ ProN W6"/>
                <a:cs typeface="ヒラギノ角ゴ ProN W6"/>
              </a:rPr>
              <a:t/>
            </a:r>
            <a:br>
              <a:rPr kumimoji="1" lang="en-US" altLang="ja-JP" sz="1400" dirty="0" smtClean="0">
                <a:solidFill>
                  <a:schemeClr val="bg2"/>
                </a:solidFill>
                <a:latin typeface="ヒラギノ角ゴ ProN W6"/>
                <a:ea typeface="ヒラギノ角ゴ ProN W6"/>
                <a:cs typeface="ヒラギノ角ゴ ProN W6"/>
              </a:rPr>
            </a:br>
            <a:r>
              <a:rPr kumimoji="1" lang="ja-JP" altLang="en-US" sz="1400" dirty="0" smtClean="0">
                <a:solidFill>
                  <a:schemeClr val="bg2"/>
                </a:solidFill>
                <a:latin typeface="ヒラギノ角ゴ ProN W6"/>
                <a:ea typeface="ヒラギノ角ゴ ProN W6"/>
                <a:cs typeface="ヒラギノ角ゴ ProN W6"/>
              </a:rPr>
              <a:t>へのインプット</a:t>
            </a:r>
          </a:p>
        </p:txBody>
      </p:sp>
      <p:sp>
        <p:nvSpPr>
          <p:cNvPr id="17" name="正方形/長方形 16"/>
          <p:cNvSpPr/>
          <p:nvPr/>
        </p:nvSpPr>
        <p:spPr bwMode="auto">
          <a:xfrm>
            <a:off x="200471" y="2492896"/>
            <a:ext cx="7346373" cy="1368152"/>
          </a:xfrm>
          <a:prstGeom prst="rect">
            <a:avLst/>
          </a:prstGeom>
          <a:noFill/>
          <a:ln w="28575"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5" name="テキスト ボックス 4"/>
          <p:cNvSpPr txBox="1"/>
          <p:nvPr/>
        </p:nvSpPr>
        <p:spPr>
          <a:xfrm>
            <a:off x="5025008" y="1713979"/>
            <a:ext cx="1800493" cy="369332"/>
          </a:xfrm>
          <a:prstGeom prst="rect">
            <a:avLst/>
          </a:prstGeom>
          <a:noFill/>
        </p:spPr>
        <p:txBody>
          <a:bodyPr wrap="none" rtlCol="0">
            <a:spAutoFit/>
          </a:bodyPr>
          <a:lstStyle/>
          <a:p>
            <a:pPr algn="l"/>
            <a:r>
              <a:rPr kumimoji="1" lang="ja-JP" altLang="en-US" dirty="0" smtClean="0">
                <a:solidFill>
                  <a:srgbClr val="FF0000"/>
                </a:solidFill>
                <a:latin typeface="ヒラギノ角ゴ ProN W6"/>
                <a:ea typeface="ヒラギノ角ゴ ProN W6"/>
                <a:cs typeface="ヒラギノ角ゴ ProN W6"/>
              </a:rPr>
              <a:t>今回の報告範囲</a:t>
            </a:r>
          </a:p>
        </p:txBody>
      </p:sp>
      <p:cxnSp>
        <p:nvCxnSpPr>
          <p:cNvPr id="9" name="曲線コネクタ 8"/>
          <p:cNvCxnSpPr>
            <a:stCxn id="5" idx="1"/>
            <a:endCxn id="17" idx="0"/>
          </p:cNvCxnSpPr>
          <p:nvPr/>
        </p:nvCxnSpPr>
        <p:spPr bwMode="auto">
          <a:xfrm rot="10800000" flipV="1">
            <a:off x="3873658" y="1898644"/>
            <a:ext cx="1151350" cy="594251"/>
          </a:xfrm>
          <a:prstGeom prst="curvedConnector2">
            <a:avLst/>
          </a:prstGeom>
          <a:solidFill>
            <a:schemeClr val="accent1"/>
          </a:solidFill>
          <a:ln w="12700" cap="sq"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667657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技術ガイドの概要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目的（</a:t>
            </a:r>
            <a:r>
              <a:rPr kumimoji="1" lang="en-US" altLang="ja-JP" dirty="0" smtClean="0"/>
              <a:t>Objective</a:t>
            </a:r>
            <a:r>
              <a:rPr kumimoji="1" lang="ja-JP" altLang="en-US" dirty="0" smtClean="0"/>
              <a:t>）</a:t>
            </a:r>
          </a:p>
          <a:p>
            <a:pPr lvl="1"/>
            <a:r>
              <a:rPr lang="ja-JP" altLang="en-US" dirty="0"/>
              <a:t>幅広いアプリケーションや</a:t>
            </a:r>
            <a:r>
              <a:rPr lang="ja-JP" altLang="en-US" dirty="0" smtClean="0"/>
              <a:t>サービスが有効</a:t>
            </a:r>
            <a:r>
              <a:rPr lang="ja-JP" altLang="en-US" dirty="0"/>
              <a:t>に利</a:t>
            </a:r>
            <a:r>
              <a:rPr lang="ja-JP" altLang="en-US" dirty="0" smtClean="0"/>
              <a:t>活用するために、政府自治体、企業等、さまざま</a:t>
            </a:r>
            <a:r>
              <a:rPr lang="ja-JP" altLang="en-US" dirty="0"/>
              <a:t>な組織が保持するデータ</a:t>
            </a:r>
            <a:r>
              <a:rPr lang="ja-JP" altLang="en-US" dirty="0" smtClean="0"/>
              <a:t>をオープンデータ化</a:t>
            </a:r>
            <a:r>
              <a:rPr lang="ja-JP" altLang="en-US" dirty="0"/>
              <a:t>するための技術的な</a:t>
            </a:r>
            <a:r>
              <a:rPr lang="ja-JP" altLang="en-US" dirty="0" smtClean="0"/>
              <a:t>要求事項、および</a:t>
            </a:r>
            <a:r>
              <a:rPr lang="ja-JP" altLang="en-US" dirty="0"/>
              <a:t>それを実現するための</a:t>
            </a:r>
            <a:r>
              <a:rPr lang="ja-JP" altLang="en-US" dirty="0" smtClean="0"/>
              <a:t>手順を示す。</a:t>
            </a:r>
            <a:endParaRPr kumimoji="1" lang="ja-JP" altLang="en-US" dirty="0" smtClean="0"/>
          </a:p>
          <a:p>
            <a:r>
              <a:rPr lang="ja-JP" altLang="en-US" dirty="0" smtClean="0"/>
              <a:t>対象（</a:t>
            </a:r>
            <a:r>
              <a:rPr lang="en-US" altLang="ja-JP" dirty="0" smtClean="0"/>
              <a:t>Scope</a:t>
            </a:r>
            <a:r>
              <a:rPr lang="ja-JP" altLang="en-US" dirty="0" smtClean="0"/>
              <a:t>）</a:t>
            </a:r>
            <a:endParaRPr lang="en-US" altLang="ja-JP" dirty="0" smtClean="0"/>
          </a:p>
          <a:p>
            <a:pPr lvl="1"/>
            <a:r>
              <a:rPr kumimoji="1" lang="ja-JP" altLang="en-US" dirty="0" smtClean="0"/>
              <a:t>位置づけ</a:t>
            </a:r>
          </a:p>
          <a:p>
            <a:pPr lvl="2"/>
            <a:r>
              <a:rPr lang="ja-JP" altLang="en-US" dirty="0" smtClean="0"/>
              <a:t>公開データの形式に関するガイド（本書）</a:t>
            </a:r>
            <a:endParaRPr lang="en-US" altLang="ja-JP" dirty="0" smtClean="0"/>
          </a:p>
          <a:p>
            <a:pPr lvl="3"/>
            <a:r>
              <a:rPr lang="ja-JP" altLang="en-US" dirty="0" smtClean="0"/>
              <a:t>データを「どのような形式で」公開するかを規定</a:t>
            </a:r>
          </a:p>
          <a:p>
            <a:pPr lvl="2"/>
            <a:r>
              <a:rPr lang="ja-JP" altLang="en-US" dirty="0" smtClean="0"/>
              <a:t>データ公開ポリシ作成のためのガイド</a:t>
            </a:r>
          </a:p>
          <a:p>
            <a:pPr lvl="3"/>
            <a:r>
              <a:rPr lang="ja-JP" altLang="en-US" dirty="0" smtClean="0"/>
              <a:t>「どんなデータを」公開するかを決めるための指針を規定</a:t>
            </a:r>
          </a:p>
          <a:p>
            <a:pPr lvl="2"/>
            <a:r>
              <a:rPr kumimoji="1" lang="ja-JP" altLang="en-US" dirty="0"/>
              <a:t>データの</a:t>
            </a:r>
            <a:r>
              <a:rPr kumimoji="1" lang="ja-JP" altLang="en-US" dirty="0" smtClean="0"/>
              <a:t>信頼性確保のためのガイド</a:t>
            </a:r>
          </a:p>
          <a:p>
            <a:pPr lvl="2"/>
            <a:r>
              <a:rPr lang="ja-JP" altLang="en-US" dirty="0"/>
              <a:t>データの</a:t>
            </a:r>
            <a:r>
              <a:rPr lang="ja-JP" altLang="en-US" dirty="0" smtClean="0"/>
              <a:t>ライセンス策定のためのガイド</a:t>
            </a:r>
            <a:endParaRPr kumimoji="1" lang="ja-JP" altLang="en-US" dirty="0" smtClean="0"/>
          </a:p>
          <a:p>
            <a:pPr lvl="1"/>
            <a:r>
              <a:rPr kumimoji="1" lang="ja-JP" altLang="en-US" dirty="0" smtClean="0"/>
              <a:t>以下のデータを対象とする。</a:t>
            </a:r>
            <a:endParaRPr lang="ja-JP" altLang="en-US" dirty="0" smtClean="0"/>
          </a:p>
          <a:p>
            <a:pPr lvl="2"/>
            <a:r>
              <a:rPr lang="ja-JP" altLang="en-US" dirty="0" smtClean="0"/>
              <a:t>表形式データ</a:t>
            </a:r>
          </a:p>
          <a:p>
            <a:pPr lvl="2"/>
            <a:r>
              <a:rPr lang="ja-JP" altLang="en-US" dirty="0"/>
              <a:t>文書形式データ</a:t>
            </a:r>
          </a:p>
          <a:p>
            <a:pPr lvl="2"/>
            <a:r>
              <a:rPr kumimoji="1" lang="ja-JP" altLang="en-US" dirty="0" smtClean="0"/>
              <a:t>地理空間データ</a:t>
            </a:r>
          </a:p>
          <a:p>
            <a:pPr lvl="2"/>
            <a:r>
              <a:rPr lang="ja-JP" altLang="en-US" dirty="0" smtClean="0"/>
              <a:t>リアルタイムデータ</a:t>
            </a:r>
            <a:endParaRPr kumimoji="1" lang="ja-JP" altLang="en-US" dirty="0" smtClean="0"/>
          </a:p>
          <a:p>
            <a:pPr lvl="2"/>
            <a:endParaRPr kumimoji="1" lang="ja-JP" altLang="en-US" dirty="0" smtClean="0"/>
          </a:p>
          <a:p>
            <a:pPr lvl="2"/>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
        <p:nvSpPr>
          <p:cNvPr id="5" name="正方形/長方形 4"/>
          <p:cNvSpPr/>
          <p:nvPr/>
        </p:nvSpPr>
        <p:spPr bwMode="auto">
          <a:xfrm>
            <a:off x="776536" y="3340176"/>
            <a:ext cx="4320480" cy="520872"/>
          </a:xfrm>
          <a:prstGeom prst="rect">
            <a:avLst/>
          </a:prstGeom>
          <a:noFill/>
          <a:ln w="12700"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テキスト ボックス 5"/>
          <p:cNvSpPr txBox="1"/>
          <p:nvPr/>
        </p:nvSpPr>
        <p:spPr>
          <a:xfrm>
            <a:off x="6303054" y="3446723"/>
            <a:ext cx="1980029" cy="307777"/>
          </a:xfrm>
          <a:prstGeom prst="rect">
            <a:avLst/>
          </a:prstGeom>
          <a:noFill/>
        </p:spPr>
        <p:txBody>
          <a:bodyPr wrap="none" rtlCol="0">
            <a:spAutoFit/>
          </a:bodyPr>
          <a:lstStyle/>
          <a:p>
            <a:pPr algn="l"/>
            <a:r>
              <a:rPr kumimoji="1" lang="ja-JP" altLang="en-US" sz="1400" dirty="0" smtClean="0">
                <a:solidFill>
                  <a:srgbClr val="FF0000"/>
                </a:solidFill>
                <a:latin typeface="ＤＦ華康ゴシック体W3" pitchFamily="49" charset="-128"/>
                <a:ea typeface="ＤＦ華康ゴシック体W3" pitchFamily="49" charset="-128"/>
                <a:cs typeface="ヒラギノ角ゴ ProN W6"/>
              </a:rPr>
              <a:t>技術ガイドの規定範囲</a:t>
            </a:r>
          </a:p>
        </p:txBody>
      </p:sp>
      <p:cxnSp>
        <p:nvCxnSpPr>
          <p:cNvPr id="8" name="直線矢印コネクタ 7"/>
          <p:cNvCxnSpPr>
            <a:stCxn id="6" idx="1"/>
            <a:endCxn id="5" idx="3"/>
          </p:cNvCxnSpPr>
          <p:nvPr/>
        </p:nvCxnSpPr>
        <p:spPr bwMode="auto">
          <a:xfrm flipH="1">
            <a:off x="5097016" y="3600612"/>
            <a:ext cx="1206038" cy="0"/>
          </a:xfrm>
          <a:prstGeom prst="straightConnector1">
            <a:avLst/>
          </a:prstGeom>
          <a:solidFill>
            <a:schemeClr val="accent1"/>
          </a:solidFill>
          <a:ln w="12700" cap="sq" cmpd="sng" algn="ctr">
            <a:solidFill>
              <a:srgbClr val="FF0000"/>
            </a:solidFill>
            <a:prstDash val="solid"/>
            <a:round/>
            <a:headEnd type="none" w="sm" len="sm"/>
            <a:tailEnd type="arrow"/>
          </a:ln>
          <a:effectLst/>
        </p:spPr>
      </p:cxnSp>
      <p:sp>
        <p:nvSpPr>
          <p:cNvPr id="10" name="右中かっこ 9"/>
          <p:cNvSpPr/>
          <p:nvPr/>
        </p:nvSpPr>
        <p:spPr bwMode="auto">
          <a:xfrm>
            <a:off x="5569128" y="3861048"/>
            <a:ext cx="360040" cy="936104"/>
          </a:xfrm>
          <a:prstGeom prst="rightBrace">
            <a:avLst/>
          </a:prstGeom>
          <a:noFill/>
          <a:ln w="1270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1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2" name="テキスト ボックス 11"/>
          <p:cNvSpPr txBox="1"/>
          <p:nvPr/>
        </p:nvSpPr>
        <p:spPr>
          <a:xfrm>
            <a:off x="5929168" y="4067199"/>
            <a:ext cx="3416320" cy="307777"/>
          </a:xfrm>
          <a:prstGeom prst="rect">
            <a:avLst/>
          </a:prstGeom>
          <a:noFill/>
        </p:spPr>
        <p:txBody>
          <a:bodyPr wrap="none" rtlCol="0">
            <a:spAutoFit/>
          </a:bodyPr>
          <a:lstStyle/>
          <a:p>
            <a:pPr algn="l"/>
            <a:r>
              <a:rPr kumimoji="1" lang="ja-JP" altLang="en-US" sz="1400" dirty="0" smtClean="0">
                <a:solidFill>
                  <a:schemeClr val="bg1"/>
                </a:solidFill>
                <a:latin typeface="ＤＦ華康ゴシック体W3" pitchFamily="49" charset="-128"/>
                <a:ea typeface="ＤＦ華康ゴシック体W3" pitchFamily="49" charset="-128"/>
                <a:cs typeface="ヒラギノ角ゴ ProN W6"/>
              </a:rPr>
              <a:t>技術ガイドの規定範囲外（別途定める）</a:t>
            </a:r>
          </a:p>
        </p:txBody>
      </p:sp>
    </p:spTree>
    <p:extLst>
      <p:ext uri="{BB962C8B-B14F-4D97-AF65-F5344CB8AC3E}">
        <p14:creationId xmlns:p14="http://schemas.microsoft.com/office/powerpoint/2010/main" val="939883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技術</a:t>
            </a:r>
            <a:r>
              <a:rPr lang="ja-JP" altLang="en-US" dirty="0" smtClean="0"/>
              <a:t>ガイド案</a:t>
            </a:r>
            <a:endParaRPr kumimoji="1" lang="ja-JP" altLang="en-US" dirty="0">
              <a:solidFill>
                <a:schemeClr val="bg2"/>
              </a:solidFill>
            </a:endParaRPr>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Tree>
    <p:extLst>
      <p:ext uri="{BB962C8B-B14F-4D97-AF65-F5344CB8AC3E}">
        <p14:creationId xmlns:p14="http://schemas.microsoft.com/office/powerpoint/2010/main" val="2500183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技術ガイドの作成方針</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留意点（満たすべき条件）に「レベル」を設ける。</a:t>
            </a:r>
            <a:endParaRPr lang="ja-JP" altLang="en-US" dirty="0"/>
          </a:p>
          <a:p>
            <a:pPr lvl="1"/>
            <a:r>
              <a:rPr lang="ja-JP" altLang="en-US" dirty="0" smtClean="0"/>
              <a:t>レベル</a:t>
            </a:r>
            <a:r>
              <a:rPr lang="en-US" altLang="ja-JP" dirty="0"/>
              <a:t>1</a:t>
            </a:r>
            <a:r>
              <a:rPr lang="ja-JP" altLang="en-US" dirty="0"/>
              <a:t>（必須レベル）</a:t>
            </a:r>
          </a:p>
          <a:p>
            <a:pPr lvl="2"/>
            <a:r>
              <a:rPr lang="ja-JP" altLang="en-US" dirty="0"/>
              <a:t>オープンデータが必ず満たさなければ</a:t>
            </a:r>
            <a:r>
              <a:rPr lang="ja-JP" altLang="en-US" dirty="0" smtClean="0"/>
              <a:t>ならない要件。</a:t>
            </a:r>
          </a:p>
          <a:p>
            <a:pPr lvl="2"/>
            <a:r>
              <a:rPr lang="ja-JP" altLang="en-US" dirty="0" smtClean="0"/>
              <a:t>レベル</a:t>
            </a:r>
            <a:r>
              <a:rPr lang="en-US" altLang="ja-JP" dirty="0" smtClean="0"/>
              <a:t>1</a:t>
            </a:r>
            <a:r>
              <a:rPr lang="ja-JP" altLang="en-US" dirty="0" smtClean="0"/>
              <a:t>の</a:t>
            </a:r>
            <a:r>
              <a:rPr lang="ja-JP" altLang="en-US" dirty="0"/>
              <a:t>要件を満たす</a:t>
            </a:r>
            <a:r>
              <a:rPr lang="ja-JP" altLang="en-US" dirty="0" smtClean="0"/>
              <a:t>データに対して、データ</a:t>
            </a:r>
            <a:r>
              <a:rPr lang="ja-JP" altLang="en-US" dirty="0"/>
              <a:t>本体の中身を修正したり手を加えたりすること</a:t>
            </a:r>
            <a:r>
              <a:rPr lang="ja-JP" altLang="en-US" dirty="0" smtClean="0"/>
              <a:t>なく、かつ</a:t>
            </a:r>
            <a:r>
              <a:rPr lang="ja-JP" altLang="en-US" dirty="0"/>
              <a:t>容易にそのデータを扱うプログラムが</a:t>
            </a:r>
            <a:r>
              <a:rPr lang="ja-JP" altLang="en-US" dirty="0" smtClean="0"/>
              <a:t>書ける。</a:t>
            </a:r>
            <a:endParaRPr lang="ja-JP" altLang="en-US" dirty="0"/>
          </a:p>
          <a:p>
            <a:pPr lvl="1"/>
            <a:r>
              <a:rPr lang="ja-JP" altLang="en-US" dirty="0"/>
              <a:t>レベル</a:t>
            </a:r>
            <a:r>
              <a:rPr lang="en-US" altLang="ja-JP" dirty="0"/>
              <a:t>2</a:t>
            </a:r>
            <a:r>
              <a:rPr lang="ja-JP" altLang="en-US" dirty="0"/>
              <a:t>（推奨レベル）</a:t>
            </a:r>
          </a:p>
          <a:p>
            <a:pPr lvl="2"/>
            <a:r>
              <a:rPr lang="ja-JP" altLang="en-US" dirty="0"/>
              <a:t>オープンデータが満たすことを強く推奨する</a:t>
            </a:r>
            <a:r>
              <a:rPr lang="ja-JP" altLang="en-US" dirty="0" smtClean="0"/>
              <a:t>要件。</a:t>
            </a:r>
          </a:p>
          <a:p>
            <a:pPr lvl="2"/>
            <a:r>
              <a:rPr lang="ja-JP" altLang="en-US" dirty="0" smtClean="0"/>
              <a:t>レベル</a:t>
            </a:r>
            <a:r>
              <a:rPr lang="en-US" altLang="ja-JP" dirty="0" smtClean="0"/>
              <a:t>2</a:t>
            </a:r>
            <a:r>
              <a:rPr lang="ja-JP" altLang="en-US" dirty="0"/>
              <a:t>の要件を満たすデータを取得した</a:t>
            </a:r>
            <a:r>
              <a:rPr lang="ja-JP" altLang="en-US" dirty="0" smtClean="0"/>
              <a:t>利用者は、その</a:t>
            </a:r>
            <a:r>
              <a:rPr lang="ja-JP" altLang="en-US" dirty="0"/>
              <a:t>データの項目（タイトル）・値・単位を正しく解釈した上</a:t>
            </a:r>
            <a:r>
              <a:rPr lang="ja-JP" altLang="en-US" dirty="0" smtClean="0"/>
              <a:t>で、データ</a:t>
            </a:r>
            <a:r>
              <a:rPr lang="ja-JP" altLang="en-US" dirty="0"/>
              <a:t>を扱うプログラムを書けることが</a:t>
            </a:r>
            <a:r>
              <a:rPr lang="ja-JP" altLang="en-US" dirty="0" smtClean="0"/>
              <a:t>できる。</a:t>
            </a:r>
          </a:p>
          <a:p>
            <a:pPr lvl="1"/>
            <a:r>
              <a:rPr kumimoji="1" lang="ja-JP" altLang="en-US" dirty="0" smtClean="0"/>
              <a:t>レベル</a:t>
            </a:r>
            <a:r>
              <a:rPr kumimoji="1" lang="en-US" altLang="ja-JP" dirty="0" smtClean="0"/>
              <a:t>3</a:t>
            </a:r>
            <a:r>
              <a:rPr kumimoji="1" lang="ja-JP" altLang="en-US" dirty="0" smtClean="0"/>
              <a:t>（理想レベル）</a:t>
            </a:r>
          </a:p>
          <a:p>
            <a:pPr lvl="2"/>
            <a:r>
              <a:rPr lang="ja-JP" altLang="en-US" dirty="0" smtClean="0"/>
              <a:t>オープンデータが満たす</a:t>
            </a:r>
            <a:r>
              <a:rPr lang="ja-JP" altLang="en-US" dirty="0"/>
              <a:t>と望ましい</a:t>
            </a:r>
            <a:r>
              <a:rPr lang="ja-JP" altLang="en-US" dirty="0" smtClean="0"/>
              <a:t>要件。</a:t>
            </a:r>
          </a:p>
          <a:p>
            <a:pPr lvl="2"/>
            <a:r>
              <a:rPr lang="ja-JP" altLang="en-US" dirty="0" smtClean="0"/>
              <a:t>レベル</a:t>
            </a:r>
            <a:r>
              <a:rPr lang="en-US" altLang="ja-JP" dirty="0"/>
              <a:t>3</a:t>
            </a:r>
            <a:r>
              <a:rPr lang="ja-JP" altLang="en-US" dirty="0"/>
              <a:t>の要件を満たす</a:t>
            </a:r>
            <a:r>
              <a:rPr lang="ja-JP" altLang="en-US" dirty="0" smtClean="0"/>
              <a:t>データに対して、それ</a:t>
            </a:r>
            <a:r>
              <a:rPr lang="ja-JP" altLang="en-US" dirty="0"/>
              <a:t>を修正</a:t>
            </a:r>
            <a:r>
              <a:rPr lang="ja-JP" altLang="en-US" dirty="0" smtClean="0"/>
              <a:t>したり、手</a:t>
            </a:r>
            <a:r>
              <a:rPr lang="ja-JP" altLang="en-US" dirty="0"/>
              <a:t>を加えたりすること</a:t>
            </a:r>
            <a:r>
              <a:rPr lang="ja-JP" altLang="en-US" dirty="0" smtClean="0"/>
              <a:t>なく、個別</a:t>
            </a:r>
            <a:r>
              <a:rPr lang="ja-JP" altLang="en-US" dirty="0"/>
              <a:t>に作成された複数のデータセットを統合して利用（マッシュアップ）するプログラムが</a:t>
            </a:r>
            <a:r>
              <a:rPr lang="ja-JP" altLang="en-US" dirty="0" smtClean="0"/>
              <a:t>書ける。</a:t>
            </a:r>
          </a:p>
          <a:p>
            <a:pPr lvl="2"/>
            <a:r>
              <a:rPr lang="ja-JP" altLang="en-US" dirty="0" smtClean="0"/>
              <a:t>その</a:t>
            </a:r>
            <a:r>
              <a:rPr lang="ja-JP" altLang="en-US" dirty="0"/>
              <a:t>ため</a:t>
            </a:r>
            <a:r>
              <a:rPr lang="ja-JP" altLang="en-US" dirty="0" smtClean="0"/>
              <a:t>に、データセット</a:t>
            </a:r>
            <a:r>
              <a:rPr lang="ja-JP" altLang="en-US" dirty="0"/>
              <a:t>が含む個々のデータ本体の型</a:t>
            </a:r>
            <a:r>
              <a:rPr lang="ja-JP" altLang="en-US" dirty="0" smtClean="0"/>
              <a:t>や，</a:t>
            </a:r>
            <a:r>
              <a:rPr lang="ja-JP" altLang="en-US" dirty="0"/>
              <a:t>データセット全体の構成や構造</a:t>
            </a:r>
            <a:r>
              <a:rPr lang="ja-JP" altLang="en-US" dirty="0" smtClean="0"/>
              <a:t>が、フォーマル</a:t>
            </a:r>
            <a:r>
              <a:rPr lang="ja-JP" altLang="en-US" dirty="0"/>
              <a:t>に定義されていることを要件とする。</a:t>
            </a:r>
            <a:endParaRPr lang="ja-JP" altLang="en-US" dirty="0" smtClean="0"/>
          </a:p>
          <a:p>
            <a:pPr lvl="2"/>
            <a:endParaRPr lang="ja-JP" altLang="en-US" dirty="0"/>
          </a:p>
          <a:p>
            <a:pPr lvl="1"/>
            <a:r>
              <a:rPr lang="ja-JP" altLang="en-US" dirty="0" smtClean="0"/>
              <a:t>レベル</a:t>
            </a:r>
            <a:r>
              <a:rPr lang="en-US" altLang="ja-JP" dirty="0" smtClean="0"/>
              <a:t>2</a:t>
            </a:r>
            <a:r>
              <a:rPr lang="ja-JP" altLang="en-US" dirty="0" smtClean="0"/>
              <a:t>・レベル</a:t>
            </a:r>
            <a:r>
              <a:rPr lang="en-US" altLang="ja-JP" dirty="0" smtClean="0"/>
              <a:t>3</a:t>
            </a:r>
            <a:r>
              <a:rPr lang="ja-JP" altLang="en-US" dirty="0"/>
              <a:t>を満たす</a:t>
            </a:r>
            <a:r>
              <a:rPr lang="ja-JP" altLang="en-US" dirty="0" smtClean="0"/>
              <a:t>データについては、機械が自動的にデータを取得・解読することにより幅広い</a:t>
            </a:r>
            <a:r>
              <a:rPr lang="ja-JP" altLang="en-US" dirty="0"/>
              <a:t>アプリケーションでの利</a:t>
            </a:r>
            <a:r>
              <a:rPr lang="ja-JP" altLang="en-US" dirty="0" smtClean="0"/>
              <a:t>活用が期待される。</a:t>
            </a:r>
            <a:endParaRPr lang="en-US" altLang="ja-JP" dirty="0" smtClean="0"/>
          </a:p>
          <a:p>
            <a:pPr lvl="1"/>
            <a:endParaRPr lang="ja-JP" altLang="en-US" dirty="0"/>
          </a:p>
          <a:p>
            <a:r>
              <a:rPr lang="ja-JP" altLang="en-US" dirty="0"/>
              <a:t>公開されているデータを提示しながら</a:t>
            </a:r>
            <a:r>
              <a:rPr lang="ja-JP" altLang="en-US" dirty="0" smtClean="0"/>
              <a:t>、各レベルを満たすための要求項目をまとめた。</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Tree>
    <p:extLst>
      <p:ext uri="{BB962C8B-B14F-4D97-AF65-F5344CB8AC3E}">
        <p14:creationId xmlns:p14="http://schemas.microsoft.com/office/powerpoint/2010/main" val="3999984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技術ガイド案（表形式データ）</a:t>
            </a:r>
            <a:endParaRPr kumimoji="1" lang="ja-JP" altLang="en-US" dirty="0"/>
          </a:p>
        </p:txBody>
      </p:sp>
      <p:sp>
        <p:nvSpPr>
          <p:cNvPr id="3" name="コンテンツ プレースホルダー 2"/>
          <p:cNvSpPr>
            <a:spLocks noGrp="1"/>
          </p:cNvSpPr>
          <p:nvPr>
            <p:ph idx="1"/>
          </p:nvPr>
        </p:nvSpPr>
        <p:spPr>
          <a:xfrm>
            <a:off x="351414" y="1143000"/>
            <a:ext cx="9282106" cy="5268127"/>
          </a:xfrm>
        </p:spPr>
        <p:txBody>
          <a:bodyPr>
            <a:normAutofit/>
          </a:bodyPr>
          <a:lstStyle/>
          <a:p>
            <a:r>
              <a:rPr lang="ja-JP" altLang="en-US" dirty="0" smtClean="0"/>
              <a:t>レベル</a:t>
            </a:r>
            <a:r>
              <a:rPr lang="en-US" altLang="ja-JP" dirty="0" smtClean="0"/>
              <a:t>1</a:t>
            </a:r>
            <a:r>
              <a:rPr lang="ja-JP" altLang="en-US" dirty="0" smtClean="0"/>
              <a:t>（必須レベル）</a:t>
            </a:r>
            <a:endParaRPr kumimoji="1" lang="ja-JP" altLang="en-US" dirty="0" smtClean="0"/>
          </a:p>
          <a:p>
            <a:pPr lvl="1"/>
            <a:r>
              <a:rPr lang="ja-JP" altLang="en-US" dirty="0" smtClean="0"/>
              <a:t>テーブル全体に対する要件</a:t>
            </a:r>
          </a:p>
          <a:p>
            <a:pPr marL="876300" lvl="2" indent="-342900">
              <a:buFont typeface="+mj-lt"/>
              <a:buAutoNum type="arabicPeriod"/>
            </a:pPr>
            <a:r>
              <a:rPr lang="en-US" altLang="ja-JP" dirty="0" smtClean="0"/>
              <a:t>1</a:t>
            </a:r>
            <a:r>
              <a:rPr lang="ja-JP" altLang="en-US" dirty="0" err="1"/>
              <a:t>つの</a:t>
            </a:r>
            <a:r>
              <a:rPr lang="ja-JP" altLang="en-US" dirty="0" smtClean="0"/>
              <a:t>データシートには</a:t>
            </a:r>
            <a:r>
              <a:rPr lang="en-US" altLang="ja-JP" dirty="0" smtClean="0"/>
              <a:t>､</a:t>
            </a:r>
            <a:r>
              <a:rPr lang="en-US" altLang="ja-JP" dirty="0"/>
              <a:t>1</a:t>
            </a:r>
            <a:r>
              <a:rPr lang="ja-JP" altLang="en-US" dirty="0"/>
              <a:t>種類</a:t>
            </a:r>
            <a:r>
              <a:rPr lang="ja-JP" altLang="en-US" dirty="0" smtClean="0"/>
              <a:t>の表のみを含むべきである。</a:t>
            </a:r>
          </a:p>
          <a:p>
            <a:pPr marL="876300" lvl="2" indent="-342900">
              <a:buFont typeface="+mj-lt"/>
              <a:buAutoNum type="arabicPeriod"/>
            </a:pPr>
            <a:r>
              <a:rPr lang="ja-JP" altLang="en-US" dirty="0" smtClean="0"/>
              <a:t>セルに、整形</a:t>
            </a:r>
            <a:r>
              <a:rPr lang="ja-JP" altLang="en-US" dirty="0"/>
              <a:t>のためのスペース・改行、位取りのカンマを</a:t>
            </a:r>
            <a:r>
              <a:rPr lang="ja-JP" altLang="en-US" dirty="0" smtClean="0"/>
              <a:t>含めるべきでない</a:t>
            </a:r>
            <a:r>
              <a:rPr lang="en-US" altLang="ja-JP" dirty="0" smtClean="0"/>
              <a:t>｡</a:t>
            </a:r>
            <a:endParaRPr lang="en-US" altLang="ja-JP" dirty="0">
              <a:sym typeface="Wingdings" pitchFamily="2" charset="2"/>
            </a:endParaRPr>
          </a:p>
          <a:p>
            <a:pPr marL="876300" lvl="2" indent="-342900">
              <a:buFont typeface="+mj-lt"/>
              <a:buAutoNum type="arabicPeriod"/>
            </a:pPr>
            <a:r>
              <a:rPr lang="ja-JP" altLang="en-US" dirty="0">
                <a:sym typeface="Wingdings" pitchFamily="2" charset="2"/>
              </a:rPr>
              <a:t>年の</a:t>
            </a:r>
            <a:r>
              <a:rPr lang="ja-JP" altLang="en-US" dirty="0" smtClean="0">
                <a:sym typeface="Wingdings" pitchFamily="2" charset="2"/>
              </a:rPr>
              <a:t>値には、西暦表記を備えるべきである</a:t>
            </a:r>
            <a:r>
              <a:rPr lang="en-US" altLang="ja-JP" dirty="0" smtClean="0">
                <a:sym typeface="Wingdings" pitchFamily="2" charset="2"/>
              </a:rPr>
              <a:t>｡</a:t>
            </a:r>
            <a:endParaRPr lang="ja-JP" altLang="en-US" dirty="0" smtClean="0">
              <a:sym typeface="Wingdings" pitchFamily="2" charset="2"/>
            </a:endParaRPr>
          </a:p>
          <a:p>
            <a:pPr marL="876300" lvl="2" indent="-342900">
              <a:buFont typeface="+mj-lt"/>
              <a:buAutoNum type="arabicPeriod"/>
            </a:pPr>
            <a:r>
              <a:rPr lang="ja-JP" altLang="en-US" dirty="0" smtClean="0"/>
              <a:t>数値やタイトル・単位以外の情報を、セルに含めるべきではない。</a:t>
            </a:r>
            <a:endParaRPr lang="ja-JP" altLang="en-US" dirty="0"/>
          </a:p>
          <a:p>
            <a:pPr lvl="1"/>
            <a:r>
              <a:rPr lang="ja-JP" altLang="en-US" dirty="0" smtClean="0"/>
              <a:t>セル</a:t>
            </a:r>
            <a:r>
              <a:rPr lang="ja-JP" altLang="en-US" dirty="0"/>
              <a:t>に関する条件</a:t>
            </a:r>
          </a:p>
          <a:p>
            <a:pPr marL="876300" lvl="2" indent="-342900">
              <a:buFont typeface="+mj-lt"/>
              <a:buAutoNum type="arabicPeriod" startAt="5"/>
            </a:pPr>
            <a:r>
              <a:rPr lang="ja-JP" altLang="en-US" dirty="0"/>
              <a:t>すべて</a:t>
            </a:r>
            <a:r>
              <a:rPr lang="ja-JP" altLang="en-US" dirty="0" smtClean="0"/>
              <a:t>のセル</a:t>
            </a:r>
            <a:r>
              <a:rPr lang="ja-JP" altLang="en-US" dirty="0"/>
              <a:t>が、他</a:t>
            </a:r>
            <a:r>
              <a:rPr lang="ja-JP" altLang="en-US" dirty="0" smtClean="0"/>
              <a:t>のセル</a:t>
            </a:r>
            <a:r>
              <a:rPr lang="ja-JP" altLang="en-US" dirty="0"/>
              <a:t>と結合</a:t>
            </a:r>
            <a:r>
              <a:rPr lang="ja-JP" altLang="en-US" dirty="0" smtClean="0"/>
              <a:t>されているべきではない。</a:t>
            </a:r>
            <a:endParaRPr lang="en-US" altLang="ja-JP" dirty="0">
              <a:sym typeface="Wingdings" pitchFamily="2" charset="2"/>
            </a:endParaRPr>
          </a:p>
          <a:p>
            <a:pPr marL="876300" lvl="2" indent="-342900">
              <a:buFont typeface="+mj-lt"/>
              <a:buAutoNum type="arabicPeriod" startAt="5"/>
            </a:pPr>
            <a:r>
              <a:rPr lang="ja-JP" altLang="en-US" dirty="0">
                <a:sym typeface="Wingdings" pitchFamily="2" charset="2"/>
              </a:rPr>
              <a:t>値がない場合を除き、</a:t>
            </a:r>
            <a:r>
              <a:rPr lang="ja-JP" altLang="en-US" dirty="0" smtClean="0">
                <a:sym typeface="Wingdings" pitchFamily="2" charset="2"/>
              </a:rPr>
              <a:t>データセルが空白とすべきでない。</a:t>
            </a:r>
            <a:endParaRPr lang="en-US" altLang="ja-JP" dirty="0"/>
          </a:p>
          <a:p>
            <a:pPr lvl="1"/>
            <a:r>
              <a:rPr lang="ja-JP" altLang="en-US" dirty="0" smtClean="0"/>
              <a:t>タイトルに関する条件</a:t>
            </a:r>
          </a:p>
          <a:p>
            <a:pPr marL="876300" lvl="2" indent="-342900">
              <a:buFont typeface="+mj-lt"/>
              <a:buAutoNum type="arabicPeriod" startAt="7"/>
            </a:pPr>
            <a:r>
              <a:rPr lang="ja-JP" altLang="en-US" dirty="0" smtClean="0"/>
              <a:t>データの内容を示すタイトルは、</a:t>
            </a:r>
            <a:r>
              <a:rPr lang="en-US" altLang="ja-JP" dirty="0" smtClean="0"/>
              <a:t>1</a:t>
            </a:r>
            <a:r>
              <a:rPr lang="ja-JP" altLang="en-US" dirty="0" smtClean="0"/>
              <a:t>行で構成されているべきである。</a:t>
            </a:r>
            <a:endParaRPr lang="en-US" altLang="ja-JP" dirty="0" smtClean="0">
              <a:sym typeface="Wingdings" pitchFamily="2" charset="2"/>
            </a:endParaRPr>
          </a:p>
          <a:p>
            <a:pPr marL="876300" lvl="2" indent="-342900">
              <a:buFont typeface="+mj-lt"/>
              <a:buAutoNum type="arabicPeriod" startAt="7"/>
            </a:pPr>
            <a:r>
              <a:rPr lang="ja-JP" altLang="en-US" dirty="0"/>
              <a:t>データの</a:t>
            </a:r>
            <a:r>
              <a:rPr lang="ja-JP" altLang="en-US" dirty="0" smtClean="0"/>
              <a:t>単位が明記されているべきである。</a:t>
            </a:r>
          </a:p>
          <a:p>
            <a:pPr marL="876300" lvl="2" indent="-342900">
              <a:buFont typeface="+mj-lt"/>
              <a:buAutoNum type="arabicPeriod" startAt="7"/>
            </a:pPr>
            <a:r>
              <a:rPr lang="ja-JP" altLang="en-US" dirty="0"/>
              <a:t>データセルの</a:t>
            </a:r>
            <a:r>
              <a:rPr lang="ja-JP" altLang="en-US" dirty="0" smtClean="0"/>
              <a:t>内容・単位・記数</a:t>
            </a:r>
            <a:r>
              <a:rPr lang="ja-JP" altLang="en-US" dirty="0"/>
              <a:t>単位を示す</a:t>
            </a:r>
            <a:r>
              <a:rPr lang="ja-JP" altLang="en-US" dirty="0" smtClean="0"/>
              <a:t>タイトルが、それぞれ</a:t>
            </a:r>
            <a:r>
              <a:rPr lang="ja-JP" altLang="en-US" dirty="0"/>
              <a:t>別の行に</a:t>
            </a:r>
            <a:r>
              <a:rPr lang="ja-JP" altLang="en-US" dirty="0" smtClean="0"/>
              <a:t>記載されているべきである。</a:t>
            </a:r>
          </a:p>
          <a:p>
            <a:pPr lvl="1"/>
            <a:r>
              <a:rPr lang="ja-JP" altLang="en-US" dirty="0" smtClean="0">
                <a:sym typeface="Wingdings" pitchFamily="2" charset="2"/>
              </a:rPr>
              <a:t>データの公開形式に関する要件</a:t>
            </a:r>
          </a:p>
          <a:p>
            <a:pPr marL="876300" lvl="2" indent="-342900">
              <a:buFont typeface="+mj-lt"/>
              <a:buAutoNum type="arabicPeriod" startAt="10"/>
            </a:pPr>
            <a:r>
              <a:rPr lang="ja-JP" altLang="en-US" dirty="0" smtClean="0">
                <a:sym typeface="Wingdings" pitchFamily="2" charset="2"/>
              </a:rPr>
              <a:t>データセット</a:t>
            </a:r>
            <a:r>
              <a:rPr lang="ja-JP" altLang="en-US" dirty="0">
                <a:sym typeface="Wingdings" pitchFamily="2" charset="2"/>
              </a:rPr>
              <a:t>は、オープンや標準データ形式で提供されるべきで</a:t>
            </a:r>
            <a:r>
              <a:rPr lang="ja-JP" altLang="en-US" dirty="0" smtClean="0">
                <a:sym typeface="Wingdings" pitchFamily="2" charset="2"/>
              </a:rPr>
              <a:t>ある。</a:t>
            </a:r>
            <a:endParaRPr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3953903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技術ガイド案（</a:t>
            </a:r>
            <a:r>
              <a:rPr lang="ja-JP" altLang="en-US" dirty="0"/>
              <a:t>表形式</a:t>
            </a:r>
            <a:r>
              <a:rPr kumimoji="1" lang="ja-JP" altLang="en-US" dirty="0" smtClean="0"/>
              <a:t>データ）</a:t>
            </a:r>
            <a:endParaRPr kumimoji="1" lang="ja-JP" altLang="en-US" dirty="0"/>
          </a:p>
        </p:txBody>
      </p:sp>
      <p:sp>
        <p:nvSpPr>
          <p:cNvPr id="3" name="コンテンツ プレースホルダー 2"/>
          <p:cNvSpPr>
            <a:spLocks noGrp="1"/>
          </p:cNvSpPr>
          <p:nvPr>
            <p:ph idx="1"/>
          </p:nvPr>
        </p:nvSpPr>
        <p:spPr>
          <a:xfrm>
            <a:off x="351414" y="1143000"/>
            <a:ext cx="9354114" cy="5268127"/>
          </a:xfrm>
        </p:spPr>
        <p:txBody>
          <a:bodyPr>
            <a:normAutofit/>
          </a:bodyPr>
          <a:lstStyle/>
          <a:p>
            <a:r>
              <a:rPr lang="ja-JP" altLang="en-US" dirty="0" smtClean="0"/>
              <a:t>レベル</a:t>
            </a:r>
            <a:r>
              <a:rPr lang="en-US" altLang="ja-JP" dirty="0" smtClean="0"/>
              <a:t>2</a:t>
            </a:r>
            <a:r>
              <a:rPr lang="ja-JP" altLang="en-US" dirty="0" smtClean="0"/>
              <a:t>（推奨レベル）</a:t>
            </a:r>
          </a:p>
          <a:p>
            <a:pPr lvl="1"/>
            <a:r>
              <a:rPr kumimoji="1" lang="ja-JP" altLang="en-US" dirty="0" smtClean="0"/>
              <a:t>タイトルに関する要件</a:t>
            </a:r>
          </a:p>
          <a:p>
            <a:pPr marL="876300" lvl="2" indent="-342900">
              <a:buFont typeface="+mj-lt"/>
              <a:buAutoNum type="arabicPeriod" startAt="11"/>
            </a:pPr>
            <a:r>
              <a:rPr kumimoji="1" lang="ja-JP" altLang="en-US" dirty="0" smtClean="0"/>
              <a:t>タイトルやデータ型は、</a:t>
            </a:r>
            <a:r>
              <a:rPr lang="ja-JP" altLang="en-US" dirty="0"/>
              <a:t>一定の基準に従ったフォーマットで記述すべきで</a:t>
            </a:r>
            <a:r>
              <a:rPr lang="ja-JP" altLang="en-US" dirty="0" smtClean="0"/>
              <a:t>ある。</a:t>
            </a:r>
            <a:r>
              <a:rPr lang="en-US" altLang="ja-JP" dirty="0" smtClean="0">
                <a:sym typeface="Wingdings" pitchFamily="2" charset="2"/>
              </a:rPr>
              <a:t> </a:t>
            </a:r>
            <a:r>
              <a:rPr lang="ja-JP" altLang="en-US" dirty="0" smtClean="0">
                <a:sym typeface="Wingdings" pitchFamily="2" charset="2"/>
              </a:rPr>
              <a:t>後述</a:t>
            </a:r>
            <a:endParaRPr kumimoji="1" lang="ja-JP" altLang="en-US" dirty="0" smtClean="0"/>
          </a:p>
          <a:p>
            <a:r>
              <a:rPr kumimoji="1" lang="ja-JP" altLang="en-US" dirty="0" smtClean="0"/>
              <a:t>レベル</a:t>
            </a:r>
            <a:r>
              <a:rPr kumimoji="1" lang="en-US" altLang="ja-JP" dirty="0" smtClean="0"/>
              <a:t>3</a:t>
            </a:r>
            <a:r>
              <a:rPr kumimoji="1" lang="ja-JP" altLang="en-US" dirty="0" smtClean="0"/>
              <a:t>（理想レベル）</a:t>
            </a:r>
            <a:endParaRPr kumimoji="1" lang="en-US" altLang="ja-JP" dirty="0" smtClean="0"/>
          </a:p>
          <a:p>
            <a:pPr lvl="1"/>
            <a:r>
              <a:rPr lang="ja-JP" altLang="en-US" dirty="0" smtClean="0"/>
              <a:t>データの公開形式に関する要件</a:t>
            </a:r>
          </a:p>
          <a:p>
            <a:pPr marL="876300" lvl="2" indent="-342900">
              <a:buFont typeface="+mj-lt"/>
              <a:buAutoNum type="arabicPeriod" startAt="12"/>
            </a:pPr>
            <a:r>
              <a:rPr lang="ja-JP" altLang="en-US" dirty="0"/>
              <a:t>データセットの属性や説明を表すメタデータ</a:t>
            </a:r>
            <a:r>
              <a:rPr lang="ja-JP" altLang="en-US" dirty="0" smtClean="0"/>
              <a:t>を、</a:t>
            </a:r>
            <a:r>
              <a:rPr lang="en-US" altLang="ja-JP" dirty="0" smtClean="0"/>
              <a:t>XML</a:t>
            </a:r>
            <a:r>
              <a:rPr lang="ja-JP" altLang="en-US" dirty="0"/>
              <a:t>や</a:t>
            </a:r>
            <a:r>
              <a:rPr lang="en-US" altLang="ja-JP" dirty="0" smtClean="0"/>
              <a:t>RDF</a:t>
            </a:r>
            <a:r>
              <a:rPr lang="ja-JP" altLang="en-US" dirty="0" smtClean="0"/>
              <a:t>の</a:t>
            </a:r>
            <a:r>
              <a:rPr lang="ja-JP" altLang="en-US" dirty="0"/>
              <a:t>形式を使ってフォーマルに記述すべきで</a:t>
            </a:r>
            <a:r>
              <a:rPr lang="ja-JP" altLang="en-US" dirty="0" smtClean="0"/>
              <a:t>ある。</a:t>
            </a:r>
            <a:br>
              <a:rPr lang="ja-JP" altLang="en-US" dirty="0" smtClean="0"/>
            </a:br>
            <a:r>
              <a:rPr lang="ja-JP" altLang="en-US" dirty="0" smtClean="0"/>
              <a:t>その</a:t>
            </a:r>
            <a:r>
              <a:rPr lang="ja-JP" altLang="en-US" dirty="0"/>
              <a:t>メタデータからデータセット本体へリンク</a:t>
            </a:r>
            <a:r>
              <a:rPr lang="ja-JP" altLang="en-US" dirty="0" smtClean="0"/>
              <a:t>し、たどれる</a:t>
            </a:r>
            <a:r>
              <a:rPr lang="ja-JP" altLang="en-US" dirty="0"/>
              <a:t>ようにすべきで</a:t>
            </a:r>
            <a:r>
              <a:rPr lang="ja-JP" altLang="en-US" dirty="0" smtClean="0"/>
              <a:t>ある。</a:t>
            </a:r>
          </a:p>
          <a:p>
            <a:pPr marL="876300" lvl="2" indent="-342900">
              <a:buFont typeface="+mj-lt"/>
              <a:buAutoNum type="arabicPeriod" startAt="12"/>
            </a:pPr>
            <a:r>
              <a:rPr lang="ja-JP" altLang="en-US" dirty="0"/>
              <a:t>データセットに含まれるデータ本体</a:t>
            </a:r>
            <a:r>
              <a:rPr lang="ja-JP" altLang="en-US" dirty="0" smtClean="0"/>
              <a:t>を、</a:t>
            </a:r>
            <a:r>
              <a:rPr lang="en-US" altLang="ja-JP" dirty="0" smtClean="0"/>
              <a:t>XML</a:t>
            </a:r>
            <a:r>
              <a:rPr lang="ja-JP" altLang="en-US" dirty="0"/>
              <a:t>や</a:t>
            </a:r>
            <a:r>
              <a:rPr lang="en-US" altLang="ja-JP" dirty="0"/>
              <a:t>RDF</a:t>
            </a:r>
            <a:r>
              <a:rPr lang="ja-JP" altLang="en-US" dirty="0"/>
              <a:t>の形式を使ってフォーマルに記述すべきで</a:t>
            </a:r>
            <a:r>
              <a:rPr lang="ja-JP" altLang="en-US" dirty="0" smtClean="0"/>
              <a:t>ある。</a:t>
            </a:r>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Tree>
    <p:extLst>
      <p:ext uri="{BB962C8B-B14F-4D97-AF65-F5344CB8AC3E}">
        <p14:creationId xmlns:p14="http://schemas.microsoft.com/office/powerpoint/2010/main" val="3953903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技術ガイド案（文書形式データ）</a:t>
            </a:r>
            <a:endParaRPr kumimoji="1" lang="ja-JP" altLang="en-US" dirty="0"/>
          </a:p>
        </p:txBody>
      </p:sp>
      <p:sp>
        <p:nvSpPr>
          <p:cNvPr id="3" name="コンテンツ プレースホルダー 2"/>
          <p:cNvSpPr>
            <a:spLocks noGrp="1"/>
          </p:cNvSpPr>
          <p:nvPr>
            <p:ph idx="1"/>
          </p:nvPr>
        </p:nvSpPr>
        <p:spPr>
          <a:xfrm>
            <a:off x="351414" y="1143000"/>
            <a:ext cx="9210098" cy="5268127"/>
          </a:xfrm>
        </p:spPr>
        <p:txBody>
          <a:bodyPr>
            <a:normAutofit lnSpcReduction="10000"/>
          </a:bodyPr>
          <a:lstStyle/>
          <a:p>
            <a:r>
              <a:rPr kumimoji="1" lang="ja-JP" altLang="en-US" dirty="0" smtClean="0"/>
              <a:t>必須レベル（</a:t>
            </a:r>
            <a:r>
              <a:rPr lang="ja-JP" altLang="en-US" dirty="0" smtClean="0"/>
              <a:t>レベル</a:t>
            </a:r>
            <a:r>
              <a:rPr lang="en-US" altLang="ja-JP" dirty="0" smtClean="0"/>
              <a:t>1</a:t>
            </a:r>
            <a:r>
              <a:rPr lang="ja-JP" altLang="en-US" dirty="0" smtClean="0"/>
              <a:t>）</a:t>
            </a:r>
            <a:endParaRPr kumimoji="1" lang="ja-JP" altLang="en-US" dirty="0" smtClean="0"/>
          </a:p>
          <a:p>
            <a:pPr lvl="1"/>
            <a:r>
              <a:rPr lang="ja-JP" altLang="en-US" dirty="0"/>
              <a:t>文章に存在する部・章・節・図表などの構造</a:t>
            </a:r>
            <a:r>
              <a:rPr lang="ja-JP" altLang="en-US" dirty="0" smtClean="0"/>
              <a:t>が、コンピュータ</a:t>
            </a:r>
            <a:r>
              <a:rPr lang="ja-JP" altLang="en-US" dirty="0"/>
              <a:t>が明快に認識できる形で記述されているべきで</a:t>
            </a:r>
            <a:r>
              <a:rPr lang="ja-JP" altLang="en-US" dirty="0" smtClean="0"/>
              <a:t>ある。</a:t>
            </a:r>
          </a:p>
          <a:p>
            <a:pPr lvl="1"/>
            <a:r>
              <a:rPr lang="ja-JP" altLang="en-US" dirty="0"/>
              <a:t>文章形式データ</a:t>
            </a:r>
            <a:r>
              <a:rPr lang="ja-JP" altLang="en-US" dirty="0" smtClean="0"/>
              <a:t>に、整形</a:t>
            </a:r>
            <a:r>
              <a:rPr lang="ja-JP" altLang="en-US" dirty="0"/>
              <a:t>のための符号や文字（空白・改行など）を含めるべきでは</a:t>
            </a:r>
            <a:r>
              <a:rPr lang="ja-JP" altLang="en-US" dirty="0" smtClean="0"/>
              <a:t>ない。</a:t>
            </a:r>
          </a:p>
          <a:p>
            <a:pPr lvl="1"/>
            <a:r>
              <a:rPr lang="ja-JP" altLang="en-US" dirty="0"/>
              <a:t>文書形式データ</a:t>
            </a:r>
            <a:r>
              <a:rPr lang="ja-JP" altLang="en-US" dirty="0" smtClean="0"/>
              <a:t>は、オープン</a:t>
            </a:r>
            <a:r>
              <a:rPr lang="ja-JP" altLang="en-US" dirty="0"/>
              <a:t>な標準データ形式で</a:t>
            </a:r>
            <a:r>
              <a:rPr lang="ja-JP" altLang="en-US" dirty="0" smtClean="0"/>
              <a:t>提供されるべき</a:t>
            </a:r>
            <a:r>
              <a:rPr lang="ja-JP" altLang="en-US" dirty="0"/>
              <a:t>で</a:t>
            </a:r>
            <a:r>
              <a:rPr lang="ja-JP" altLang="en-US" dirty="0" smtClean="0"/>
              <a:t>ある。</a:t>
            </a:r>
            <a:endParaRPr kumimoji="1" lang="ja-JP" altLang="en-US" dirty="0" smtClean="0"/>
          </a:p>
          <a:p>
            <a:r>
              <a:rPr lang="ja-JP" altLang="en-US" dirty="0" smtClean="0"/>
              <a:t>推奨レベル（レベル</a:t>
            </a:r>
            <a:r>
              <a:rPr lang="en-US" altLang="ja-JP" dirty="0" smtClean="0"/>
              <a:t>2</a:t>
            </a:r>
            <a:r>
              <a:rPr lang="ja-JP" altLang="en-US" dirty="0" smtClean="0"/>
              <a:t>）</a:t>
            </a:r>
          </a:p>
          <a:p>
            <a:pPr lvl="1"/>
            <a:r>
              <a:rPr lang="ja-JP" altLang="en-US" dirty="0"/>
              <a:t>オープンに利用できるデータフォーマットで公開</a:t>
            </a:r>
            <a:r>
              <a:rPr lang="ja-JP" altLang="en-US" dirty="0" smtClean="0"/>
              <a:t>する</a:t>
            </a:r>
            <a:r>
              <a:rPr kumimoji="1" lang="ja-JP" altLang="en-US" dirty="0" smtClean="0"/>
              <a:t>。</a:t>
            </a:r>
          </a:p>
          <a:p>
            <a:pPr lvl="2"/>
            <a:r>
              <a:rPr lang="en-US" altLang="ja-JP" dirty="0" smtClean="0"/>
              <a:t>HTML､XML</a:t>
            </a:r>
            <a:r>
              <a:rPr lang="ja-JP" altLang="en-US" dirty="0" smtClean="0"/>
              <a:t>形式など。</a:t>
            </a:r>
            <a:endParaRPr lang="en-US" altLang="ja-JP" dirty="0" smtClean="0"/>
          </a:p>
          <a:p>
            <a:pPr lvl="1"/>
            <a:r>
              <a:rPr lang="ja-JP" altLang="en-US" dirty="0" smtClean="0"/>
              <a:t>文書</a:t>
            </a:r>
            <a:r>
              <a:rPr lang="ja-JP" altLang="en-US" dirty="0"/>
              <a:t>形式データが図表を含む</a:t>
            </a:r>
            <a:r>
              <a:rPr lang="ja-JP" altLang="en-US" dirty="0" smtClean="0"/>
              <a:t>場合、それら</a:t>
            </a:r>
            <a:r>
              <a:rPr lang="ja-JP" altLang="en-US" dirty="0"/>
              <a:t>を構成するレベル</a:t>
            </a:r>
            <a:r>
              <a:rPr lang="en-US" altLang="ja-JP" dirty="0"/>
              <a:t>2</a:t>
            </a:r>
            <a:r>
              <a:rPr lang="ja-JP" altLang="en-US" dirty="0"/>
              <a:t>以上の表形式データが添付されているべきで</a:t>
            </a:r>
            <a:r>
              <a:rPr lang="ja-JP" altLang="en-US" dirty="0" smtClean="0"/>
              <a:t>ある。</a:t>
            </a:r>
            <a:endParaRPr lang="ja-JP" altLang="en-US" dirty="0"/>
          </a:p>
          <a:p>
            <a:r>
              <a:rPr kumimoji="1" lang="ja-JP" altLang="en-US" dirty="0" smtClean="0"/>
              <a:t>理想レベル（レベル</a:t>
            </a:r>
            <a:r>
              <a:rPr kumimoji="1" lang="en-US" altLang="ja-JP" dirty="0" smtClean="0"/>
              <a:t>3</a:t>
            </a:r>
            <a:r>
              <a:rPr kumimoji="1" lang="ja-JP" altLang="en-US" dirty="0" smtClean="0"/>
              <a:t>）</a:t>
            </a:r>
            <a:endParaRPr kumimoji="1" lang="en-US" altLang="ja-JP" dirty="0" smtClean="0"/>
          </a:p>
          <a:p>
            <a:pPr lvl="1"/>
            <a:r>
              <a:rPr lang="ja-JP" altLang="en-US" dirty="0"/>
              <a:t>図表やグラフとそのキャプションの対応関係がわかるよう</a:t>
            </a:r>
            <a:r>
              <a:rPr lang="ja-JP" altLang="en-US" dirty="0" smtClean="0"/>
              <a:t>に、文書</a:t>
            </a:r>
            <a:r>
              <a:rPr lang="ja-JP" altLang="en-US" dirty="0"/>
              <a:t>形式データを構成すべきで</a:t>
            </a:r>
            <a:r>
              <a:rPr lang="ja-JP" altLang="en-US" dirty="0" smtClean="0"/>
              <a:t>ある</a:t>
            </a:r>
            <a:r>
              <a:rPr kumimoji="1" lang="en-US" altLang="ja-JP" dirty="0" smtClean="0"/>
              <a:t>｡</a:t>
            </a:r>
            <a:endParaRPr kumimoji="1" lang="ja-JP" altLang="en-US" dirty="0" smtClean="0"/>
          </a:p>
          <a:p>
            <a:pPr lvl="1"/>
            <a:r>
              <a:rPr lang="ja-JP" altLang="en-US" dirty="0"/>
              <a:t>文章形式データの属性や説明を表すメタデータ</a:t>
            </a:r>
            <a:r>
              <a:rPr lang="ja-JP" altLang="en-US" dirty="0" smtClean="0"/>
              <a:t>を、</a:t>
            </a:r>
            <a:r>
              <a:rPr lang="en-US" altLang="ja-JP" dirty="0" smtClean="0"/>
              <a:t>XML</a:t>
            </a:r>
            <a:r>
              <a:rPr lang="ja-JP" altLang="en-US" dirty="0"/>
              <a:t>や</a:t>
            </a:r>
            <a:r>
              <a:rPr lang="en-US" altLang="ja-JP" dirty="0"/>
              <a:t>RDF</a:t>
            </a:r>
            <a:r>
              <a:rPr lang="ja-JP" altLang="en-US" dirty="0"/>
              <a:t>等の形式を使ってフォーマルに記述すべきで</a:t>
            </a:r>
            <a:r>
              <a:rPr lang="ja-JP" altLang="en-US" dirty="0" smtClean="0"/>
              <a:t>ある。その</a:t>
            </a:r>
            <a:r>
              <a:rPr lang="ja-JP" altLang="en-US" dirty="0"/>
              <a:t>メタデータ</a:t>
            </a:r>
            <a:r>
              <a:rPr lang="ja-JP" altLang="en-US" dirty="0" smtClean="0"/>
              <a:t>は、文書</a:t>
            </a:r>
            <a:r>
              <a:rPr lang="ja-JP" altLang="en-US" dirty="0"/>
              <a:t>形式データ本体へリンクすべきで</a:t>
            </a:r>
            <a:r>
              <a:rPr lang="ja-JP" altLang="en-US" dirty="0" smtClean="0"/>
              <a:t>ある</a:t>
            </a:r>
            <a:r>
              <a:rPr kumimoji="1" lang="ja-JP" altLang="en-US" dirty="0" smtClean="0"/>
              <a:t>。</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Tree>
    <p:extLst>
      <p:ext uri="{BB962C8B-B14F-4D97-AF65-F5344CB8AC3E}">
        <p14:creationId xmlns:p14="http://schemas.microsoft.com/office/powerpoint/2010/main" val="2605365127"/>
      </p:ext>
    </p:extLst>
  </p:cSld>
  <p:clrMapOvr>
    <a:masterClrMapping/>
  </p:clrMapOvr>
</p:sld>
</file>

<file path=ppt/theme/theme1.xml><?xml version="1.0" encoding="utf-8"?>
<a:theme xmlns:a="http://schemas.openxmlformats.org/drawingml/2006/main" name="SUPER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3042</Words>
  <Application>Microsoft Office PowerPoint</Application>
  <PresentationFormat>A4 210 x 297 mm</PresentationFormat>
  <Paragraphs>301</Paragraphs>
  <Slides>17</Slides>
  <Notes>0</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SUPERP</vt:lpstr>
      <vt:lpstr>オープンデータ流通推進コンソーシアム 技術委員会の検討状況報告</vt:lpstr>
      <vt:lpstr>技術委員会のミッションと実施内容</vt:lpstr>
      <vt:lpstr>技術委員会の論点</vt:lpstr>
      <vt:lpstr>技術ガイドの概要</vt:lpstr>
      <vt:lpstr>技術ガイド案</vt:lpstr>
      <vt:lpstr>技術ガイドの作成方針</vt:lpstr>
      <vt:lpstr>技術ガイド案（表形式データ）</vt:lpstr>
      <vt:lpstr>技術ガイド案（表形式データ）</vt:lpstr>
      <vt:lpstr>技術ガイド案（文書形式データ）</vt:lpstr>
      <vt:lpstr>技術ガイド案（地理空間データ）</vt:lpstr>
      <vt:lpstr>技術ガイド案（リアルタイムデータ）</vt:lpstr>
      <vt:lpstr>コンソーシアム規格案</vt:lpstr>
      <vt:lpstr>(1) オープンデータ化のためのCSV形式データ規格案</vt:lpstr>
      <vt:lpstr>(2) 情報流通連携基盤システム外部仕様書案（平成24年度版）</vt:lpstr>
      <vt:lpstr>外部仕様書のボキャブラリ規定（既存のボキャブラリ）</vt:lpstr>
      <vt:lpstr>外部仕様書のAPI規格</vt:lpstr>
      <vt:lpstr>PowerPoint プレゼンテーション</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2013-01-10T00:12:03Z</dcterms:created>
  <dcterms:modified xsi:type="dcterms:W3CDTF">2013-03-12T01:50:19Z</dcterms:modified>
</cp:coreProperties>
</file>