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0" autoAdjust="0"/>
    <p:restoredTop sz="94660"/>
  </p:normalViewPr>
  <p:slideViewPr>
    <p:cSldViewPr>
      <p:cViewPr varScale="1">
        <p:scale>
          <a:sx n="93" d="100"/>
          <a:sy n="93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6D0B9-C76E-49D4-A06A-EEAB9BBCE80F}" type="datetimeFigureOut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95F65-33FD-45AD-AA22-6BBD9C772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483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95F65-33FD-45AD-AA22-6BBD9C7729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8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95F65-33FD-45AD-AA22-6BBD9C7729F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8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1CA-51D5-4CA4-AF77-1D3ECFB7F1E0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6672" y="6597352"/>
            <a:ext cx="2133600" cy="365125"/>
          </a:xfrm>
        </p:spPr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73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1C77-D78C-4B5B-89A2-8DC064C70ABC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58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3DC-3EBF-4093-983F-B15F55E4FE1F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61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7FF3-1EB5-4E25-B39A-9A791D11BEAA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49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58B6-6C9A-4BD8-BC12-4C39C40E23EA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18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61C3-715F-4F9E-8B20-3C2F3F834E96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40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FF97-7B98-47E7-B91E-6D2448BC418D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6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3B95-E3A2-41AC-9397-9BFA7F5DF775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87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BE65-3FA2-410A-9FFB-B17837250A70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72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2C79-FCE9-4FC5-83C6-756E1C9E666D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D783-E217-4584-B50E-14857015A021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43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177E1-B170-47FA-A62B-28FC9969DC58}" type="datetime1">
              <a:rPr kumimoji="1" lang="ja-JP" altLang="en-US" smtClean="0"/>
              <a:t>2013/1/21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68505-E011-4040-9970-B3F479DF6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1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79512" y="337756"/>
            <a:ext cx="409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　オープンデータニーズに関する参考資料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56210" y="2420888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参考文献：オープン・ナレッジ・ファウンデーション・日本グループ・ウェブサイトの以下の２つの記事を参考に作成。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「</a:t>
            </a:r>
            <a:r>
              <a:rPr lang="en-US" altLang="ja-JP" sz="1200" dirty="0" smtClean="0"/>
              <a:t>World Bank, </a:t>
            </a:r>
            <a:r>
              <a:rPr lang="ja-JP" altLang="en-US" sz="1200" dirty="0" smtClean="0"/>
              <a:t>オープンデータ度評価ツールを公開」</a:t>
            </a:r>
            <a:endParaRPr lang="en-US" altLang="ja-JP" sz="1200" dirty="0" smtClean="0"/>
          </a:p>
          <a:p>
            <a:r>
              <a:rPr lang="en-US" altLang="ja-JP" sz="1200" dirty="0" smtClean="0"/>
              <a:t>http://okfn.jp/2013/01/07/openrediness/</a:t>
            </a:r>
          </a:p>
          <a:p>
            <a:endParaRPr lang="en-US" altLang="ja-JP" sz="1200" dirty="0"/>
          </a:p>
          <a:p>
            <a:r>
              <a:rPr lang="ja-JP" altLang="en-US" sz="1200" dirty="0" smtClean="0"/>
              <a:t>「データドリブンソサエティ</a:t>
            </a:r>
            <a:r>
              <a:rPr lang="en-US" altLang="ja-JP" sz="1200" dirty="0" smtClean="0"/>
              <a:t>3</a:t>
            </a:r>
            <a:r>
              <a:rPr lang="ja-JP" altLang="en-US" sz="1200" dirty="0" smtClean="0"/>
              <a:t>　市民が関心を持つデータから公開する」</a:t>
            </a:r>
            <a:endParaRPr lang="en-US" altLang="ja-JP" sz="1200" dirty="0" smtClean="0"/>
          </a:p>
          <a:p>
            <a:r>
              <a:rPr lang="en-US" altLang="ja-JP" sz="1200" dirty="0" smtClean="0"/>
              <a:t>http://okfn.jp/2012/12/29/datadriven3/</a:t>
            </a:r>
            <a:endParaRPr lang="ja-JP" altLang="en-US" sz="1200" dirty="0"/>
          </a:p>
        </p:txBody>
      </p:sp>
      <p:sp>
        <p:nvSpPr>
          <p:cNvPr id="9" name="正方形/長方形 8"/>
          <p:cNvSpPr/>
          <p:nvPr/>
        </p:nvSpPr>
        <p:spPr>
          <a:xfrm>
            <a:off x="426385" y="980728"/>
            <a:ext cx="81484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英国</a:t>
            </a:r>
            <a:r>
              <a:rPr lang="ja-JP" altLang="en-US" sz="1200" dirty="0" smtClean="0"/>
              <a:t>のキャメロン首相は、各省庁に対して具体的なデータを指定し、期限を設けて公開するよう指示。（次ページ右列）</a:t>
            </a:r>
            <a:endParaRPr lang="en-US" altLang="ja-JP" sz="1200" dirty="0" smtClean="0"/>
          </a:p>
          <a:p>
            <a:r>
              <a:rPr lang="en-US" altLang="ja-JP" sz="1200" dirty="0" smtClean="0"/>
              <a:t>http://www.meti.go.jp/committee/kenkyukai/shoujo/it_yugo_forum_data_wg/pdf/003_06_00.pdf</a:t>
            </a:r>
            <a:endParaRPr lang="en-US" altLang="ja-JP" sz="1200" dirty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一方、世界銀行公開した「オープンデータ度評価ツール」（</a:t>
            </a:r>
            <a:r>
              <a:rPr lang="en-US" altLang="ja-JP" sz="1200" dirty="0" smtClean="0"/>
              <a:t>Open Data Readiness Assessment Tool</a:t>
            </a:r>
            <a:r>
              <a:rPr lang="ja-JP" altLang="en-US" sz="1200" dirty="0" smtClean="0"/>
              <a:t>）のドラフト版では、８つの評価項目のひとつに政府が公開するデータを挙げ、具体的に１５の種類のデータセットを示してい</a:t>
            </a:r>
            <a:r>
              <a:rPr lang="ja-JP" altLang="en-US" sz="1200" dirty="0"/>
              <a:t>る</a:t>
            </a:r>
            <a:r>
              <a:rPr lang="ja-JP" altLang="en-US" sz="1200" dirty="0" smtClean="0"/>
              <a:t>。（次ページ左列）</a:t>
            </a:r>
            <a:endParaRPr lang="en-US" altLang="ja-JP" sz="1200" dirty="0" smtClean="0"/>
          </a:p>
          <a:p>
            <a:r>
              <a:rPr lang="en-US" altLang="ja-JP" sz="1200" dirty="0" smtClean="0"/>
              <a:t>http://personal.crocodoc.com/kUesulc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44541" y="136893"/>
            <a:ext cx="797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>
                <a:latin typeface="HGP創英角ｺﾞｼｯｸUB" pitchFamily="50" charset="-128"/>
                <a:ea typeface="HGP創英角ｺﾞｼｯｸUB" pitchFamily="50" charset="-128"/>
              </a:rPr>
              <a:t>　資料９</a:t>
            </a:r>
            <a:endParaRPr kumimoji="1" lang="ja-JP" altLang="en-US" sz="1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1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15708"/>
              </p:ext>
            </p:extLst>
          </p:nvPr>
        </p:nvGraphicFramePr>
        <p:xfrm>
          <a:off x="179512" y="256699"/>
          <a:ext cx="8784976" cy="63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75252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Open Data Readiness Assessment Tool </a:t>
                      </a:r>
                      <a:r>
                        <a:rPr kumimoji="1" lang="ja-JP" altLang="en-US" sz="11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（世界銀行作成）</a:t>
                      </a:r>
                      <a:endParaRPr kumimoji="1" lang="ja-JP" altLang="en-US" sz="1100" b="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英国・キャメロン首相の書簡 （第一、第二）</a:t>
                      </a:r>
                      <a:endParaRPr kumimoji="1" lang="ja-JP" altLang="en-US" sz="1100" b="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１．予算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財務省ならびに各省庁ごと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289168">
                <a:tc>
                  <a:txBody>
                    <a:bodyPr/>
                    <a:lstStyle/>
                    <a:p>
                      <a:pPr marL="174625" indent="-174625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２．個別の出費と補助金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例えば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. 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どの学校が、いつ、どんなお金を得たのか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・中央政府の過去の支出データ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・中央政府における新規の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25000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ポンド以上の支出データ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・地方政府における新規の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500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ポンド以上の支出データ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500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ポンド以上の支出に関する政府調達カードの支払データ</a:t>
                      </a:r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３．統計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４．議会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議事録、審議中の法案、成立した法案など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134848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５．調達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誰が何を勝ち取ったのか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r>
                        <a:rPr kumimoji="1" lang="ja-JP" altLang="en-US" sz="1050" dirty="0" err="1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と契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約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文書と取引の詳細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・中央政府における新規の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ICT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関連契約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・地方政府における５００ポンド以上の新規の契約及び入札</a:t>
                      </a:r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4625" indent="-174625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６．公共施設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学校・病院・警察署・公衆トイレ・図書館・政府施設などの場所と利用可能なサービス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392008">
                <a:tc>
                  <a:txBody>
                    <a:bodyPr/>
                    <a:lstStyle/>
                    <a:p>
                      <a:pPr marL="174625" indent="-174625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７．公共サービスの提供とパフォーマンス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個々の学校・病院・診療所などのレベルで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endParaRPr kumimoji="1" lang="en-US" altLang="ja-JP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indent="-82550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・かかりつけ医（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GP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）の成果を比較できるデータ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82550" indent="-82550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NHS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病院への苦情データ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82550" indent="-82550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・医療監査データ、特に公的支援を行った医療チームにおけるパフォーマンスの詳細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82550" indent="-82550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・学校の教育パフォーマンスを評価できるデータ</a:t>
                      </a:r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14854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８．輸送機関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道路や公共交通機関を含む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・現在と将来の道路工事データ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Transport Direct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のデータ（自転車道、駐車場など）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・道路に関するリアルタイムデータ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137488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９．犯罪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個々の犯罪とその発生場所がわかるレベルで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・ストリートレベルの犯罪データ</a:t>
                      </a:r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189736">
                <a:tc>
                  <a:txBody>
                    <a:bodyPr/>
                    <a:lstStyle/>
                    <a:p>
                      <a:pPr marL="174625" indent="-174625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１０．検査レポート、公式決定と裁定を再利用可能な形式で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例えば、飲食店の公衆衛生検査など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１１．正式な登録簿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企業、慈善団体、土地所有者など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１２．地理空間情報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地図、住所登録、重要なスポット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１３．気象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１４．</a:t>
                      </a:r>
                      <a:r>
                        <a:rPr kumimoji="1" lang="zh-TW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建設</a:t>
                      </a:r>
                      <a:r>
                        <a:rPr kumimoji="1" lang="en-US" altLang="zh-TW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zh-TW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許可、規制</a:t>
                      </a:r>
                      <a:r>
                        <a:rPr kumimoji="1" lang="en-US" altLang="zh-TW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14469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１５．不動産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売上、物件一覧、税金、その他の不動産関連データ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endParaRPr kumimoji="1" lang="en-US" altLang="ja-JP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  <a:tr h="337100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indent="-82550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・給与が</a:t>
                      </a:r>
                      <a:r>
                        <a:rPr kumimoji="1" lang="en-US" altLang="ja-JP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150,000</a:t>
                      </a:r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ポンド以上の上級公務員の名前、肩書き等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82550" indent="-82550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・中央政府における全て役職を含んだ組織図（共通フォーマットによる）</a:t>
                      </a:r>
                    </a:p>
                    <a:p>
                      <a:pPr marL="82550" indent="-82550"/>
                      <a:r>
                        <a:rPr kumimoji="1" lang="ja-JP" altLang="en-US" sz="105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・判決文のデータ、匿名化された被告のプロファイル、判決に要した時間</a:t>
                      </a:r>
                      <a:endParaRPr kumimoji="1" lang="en-US" altLang="ja-JP" sz="105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79512" y="3974"/>
            <a:ext cx="69862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HGP創英角ｺﾞｼｯｸUB" pitchFamily="50" charset="-128"/>
                <a:ea typeface="HGP創英角ｺﾞｼｯｸUB" pitchFamily="50" charset="-128"/>
              </a:rPr>
              <a:t>表　オープンデータに関する市民ニーズの例</a:t>
            </a:r>
            <a:r>
              <a:rPr lang="ja-JP" altLang="en-US" sz="1050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050" dirty="0" smtClean="0">
                <a:latin typeface="+mn-ea"/>
              </a:rPr>
              <a:t>（世銀のオープンデータ評価ツール及び、英国・キャメロン首相の書簡より</a:t>
            </a:r>
            <a:r>
              <a:rPr lang="ja-JP" altLang="en-US" sz="1050" dirty="0" smtClean="0"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endParaRPr kumimoji="1" lang="ja-JP" altLang="en-US" sz="105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6611779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+mn-ea"/>
              </a:rPr>
              <a:t>参考</a:t>
            </a:r>
            <a:r>
              <a:rPr lang="ja-JP" altLang="en-US" sz="1000" dirty="0" smtClean="0">
                <a:latin typeface="+mn-ea"/>
              </a:rPr>
              <a:t>文献：オープン・ナレッジ・ファウンデーション・日本グループ・ウェブサイト（</a:t>
            </a:r>
            <a:r>
              <a:rPr lang="en-US" altLang="ja-JP" sz="1000" dirty="0" smtClean="0">
                <a:latin typeface="+mn-ea"/>
              </a:rPr>
              <a:t>http://okfn.jp/</a:t>
            </a:r>
            <a:r>
              <a:rPr lang="ja-JP" altLang="en-US" sz="1000" dirty="0" smtClean="0">
                <a:latin typeface="+mn-ea"/>
              </a:rPr>
              <a:t>）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505-E011-4040-9970-B3F479DF6D3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14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602</Words>
  <Application>Microsoft Office PowerPoint</Application>
  <PresentationFormat>画面に合わせる (4:3)</PresentationFormat>
  <Paragraphs>54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文洋</dc:creator>
  <cp:lastModifiedBy>村上　文洋</cp:lastModifiedBy>
  <cp:revision>27</cp:revision>
  <dcterms:created xsi:type="dcterms:W3CDTF">2013-01-17T07:44:54Z</dcterms:created>
  <dcterms:modified xsi:type="dcterms:W3CDTF">2013-01-21T07:03:49Z</dcterms:modified>
</cp:coreProperties>
</file>