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charts/chart1.xml" ContentType="application/vnd.openxmlformats-officedocument.drawingml.chart+xml"/>
  <Override PartName="/ppt/theme/themeOverride3.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drawings/drawing5.xml" ContentType="application/vnd.openxmlformats-officedocument.drawingml.chartshapes+xml"/>
  <Override PartName="/ppt/charts/chart6.xml" ContentType="application/vnd.openxmlformats-officedocument.drawingml.chart+xml"/>
  <Override PartName="/ppt/drawings/drawing6.xml" ContentType="application/vnd.openxmlformats-officedocument.drawingml.chartshapes+xml"/>
  <Override PartName="/ppt/charts/chart7.xml" ContentType="application/vnd.openxmlformats-officedocument.drawingml.chart+xml"/>
  <Override PartName="/ppt/drawings/drawing7.xml" ContentType="application/vnd.openxmlformats-officedocument.drawingml.chartshapes+xml"/>
  <Override PartName="/ppt/charts/chart8.xml" ContentType="application/vnd.openxmlformats-officedocument.drawingml.chart+xml"/>
  <Override PartName="/ppt/drawings/drawing8.xml" ContentType="application/vnd.openxmlformats-officedocument.drawingml.chartshapes+xml"/>
  <Override PartName="/ppt/charts/chart9.xml" ContentType="application/vnd.openxmlformats-officedocument.drawingml.chart+xml"/>
  <Override PartName="/ppt/drawings/drawing9.xml" ContentType="application/vnd.openxmlformats-officedocument.drawingml.chartshapes+xml"/>
  <Override PartName="/ppt/charts/chart10.xml" ContentType="application/vnd.openxmlformats-officedocument.drawingml.chart+xml"/>
  <Override PartName="/ppt/drawings/drawing10.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1"/>
  </p:sldMasterIdLst>
  <p:notesMasterIdLst>
    <p:notesMasterId r:id="rId13"/>
  </p:notesMasterIdLst>
  <p:sldIdLst>
    <p:sldId id="416" r:id="rId2"/>
    <p:sldId id="441" r:id="rId3"/>
    <p:sldId id="442" r:id="rId4"/>
    <p:sldId id="443" r:id="rId5"/>
    <p:sldId id="444" r:id="rId6"/>
    <p:sldId id="445" r:id="rId7"/>
    <p:sldId id="446" r:id="rId8"/>
    <p:sldId id="447" r:id="rId9"/>
    <p:sldId id="448" r:id="rId10"/>
    <p:sldId id="449" r:id="rId11"/>
    <p:sldId id="450" r:id="rId1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35" autoAdjust="0"/>
    <p:restoredTop sz="92639" autoAdjust="0"/>
  </p:normalViewPr>
  <p:slideViewPr>
    <p:cSldViewPr snapToGrid="0">
      <p:cViewPr>
        <p:scale>
          <a:sx n="80" d="100"/>
          <a:sy n="80" d="100"/>
        </p:scale>
        <p:origin x="-1362" y="-3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spb-fs\&#12503;&#12525;&#12472;&#12455;&#12463;&#12488;\9210359%20&#27941;&#22283;&#21083;PL\&#12458;&#12540;&#12503;&#12531;&#12487;&#12540;&#12479;&#12467;&#12531;&#12477;&#12540;&#12471;&#12450;&#12512;\20121210_&#12471;&#12531;&#12509;&#12472;&#12454;&#12512;\&#26469;&#22580;&#32773;&#12450;&#12531;&#12465;&#12540;&#12488;\opendata_&#12450;&#12531;&#12465;&#12540;&#12488;20130119tkn.xlsx" TargetMode="External"/><Relationship Id="rId1" Type="http://schemas.openxmlformats.org/officeDocument/2006/relationships/themeOverride" Target="../theme/themeOverride3.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C:\Users\2100219\Desktop\opendata_&#12450;&#12531;&#12465;&#12540;&#12488;20130119tkn.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spb-fs\&#12503;&#12525;&#12472;&#12455;&#12463;&#12488;\9210359%20&#27941;&#22283;&#21083;PL\&#12458;&#12540;&#12503;&#12531;&#12487;&#12540;&#12479;&#12467;&#12531;&#12477;&#12540;&#12471;&#12450;&#12512;\20121210_&#12471;&#12531;&#12509;&#12472;&#12454;&#12512;\&#26469;&#22580;&#32773;&#12450;&#12531;&#12465;&#12540;&#12488;\opendata_&#12450;&#12531;&#12465;&#12540;&#12488;20130119tkn.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spb-fs\&#12503;&#12525;&#12472;&#12455;&#12463;&#12488;\9210359%20&#27941;&#22283;&#21083;PL\&#12458;&#12540;&#12503;&#12531;&#12487;&#12540;&#12479;&#12467;&#12531;&#12477;&#12540;&#12471;&#12450;&#12512;\20121210_&#12471;&#12531;&#12509;&#12472;&#12454;&#12512;\&#26469;&#22580;&#32773;&#12450;&#12531;&#12465;&#12540;&#12488;\opendata_&#12450;&#12531;&#12465;&#12540;&#12488;20130119tkn.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spb-fs\&#12503;&#12525;&#12472;&#12455;&#12463;&#12488;\9210359%20&#27941;&#22283;&#21083;PL\&#12458;&#12540;&#12503;&#12531;&#12487;&#12540;&#12479;&#12467;&#12531;&#12477;&#12540;&#12471;&#12450;&#12512;\20121210_&#12471;&#12531;&#12509;&#12472;&#12454;&#12512;\&#26469;&#22580;&#32773;&#12450;&#12531;&#12465;&#12540;&#12488;\opendata_&#12450;&#12531;&#12465;&#12540;&#12488;20130119tkn.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2100219\Desktop\opendata_&#12450;&#12531;&#12465;&#12540;&#12488;20130119tkn.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2100219\Desktop\opendata_&#12450;&#12531;&#12465;&#12540;&#12488;20130119tkn.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2100219\Desktop\opendata_&#12450;&#12531;&#12465;&#12540;&#12488;20130119tkn.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2100219\Desktop\opendata_&#12450;&#12531;&#12465;&#12540;&#12488;20130119tkn.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2100219\Desktop\opendata_&#12450;&#12531;&#12465;&#12540;&#12488;20130119tk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3.2289536754081381E-2"/>
          <c:y val="6.1678250371013384E-2"/>
          <c:w val="0.51942889221000355"/>
          <c:h val="0.88271870520277962"/>
        </c:manualLayout>
      </c:layout>
      <c:pieChart>
        <c:varyColors val="1"/>
        <c:ser>
          <c:idx val="0"/>
          <c:order val="0"/>
          <c:dLbls>
            <c:dLbl>
              <c:idx val="0"/>
              <c:layout>
                <c:manualLayout>
                  <c:x val="-0.15976531616267514"/>
                  <c:y val="0.14604838894796041"/>
                </c:manualLayout>
              </c:layout>
              <c:showLegendKey val="0"/>
              <c:showVal val="0"/>
              <c:showCatName val="0"/>
              <c:showSerName val="0"/>
              <c:showPercent val="1"/>
              <c:showBubbleSize val="0"/>
            </c:dLbl>
            <c:dLbl>
              <c:idx val="1"/>
              <c:layout>
                <c:manualLayout>
                  <c:x val="0.11161968776565818"/>
                  <c:y val="-0.23569600468023352"/>
                </c:manualLayout>
              </c:layout>
              <c:showLegendKey val="0"/>
              <c:showVal val="0"/>
              <c:showCatName val="0"/>
              <c:showSerName val="0"/>
              <c:showPercent val="1"/>
              <c:showBubbleSize val="0"/>
            </c:dLbl>
            <c:dLbl>
              <c:idx val="2"/>
              <c:layout>
                <c:manualLayout>
                  <c:x val="7.8924305849870743E-2"/>
                  <c:y val="0.17761995888790541"/>
                </c:manualLayout>
              </c:layout>
              <c:showLegendKey val="0"/>
              <c:showVal val="0"/>
              <c:showCatName val="0"/>
              <c:showSerName val="0"/>
              <c:showPercent val="1"/>
              <c:showBubbleSize val="0"/>
            </c:dLbl>
            <c:dLbl>
              <c:idx val="3"/>
              <c:layout>
                <c:manualLayout>
                  <c:x val="4.7617533998051943E-2"/>
                  <c:y val="9.160297787861002E-2"/>
                </c:manualLayout>
              </c:layout>
              <c:showLegendKey val="0"/>
              <c:showVal val="0"/>
              <c:showCatName val="0"/>
              <c:showSerName val="0"/>
              <c:showPercent val="1"/>
              <c:showBubbleSize val="0"/>
            </c:dLbl>
            <c:dLbl>
              <c:idx val="4"/>
              <c:layout>
                <c:manualLayout>
                  <c:x val="1.9281238924454557E-2"/>
                  <c:y val="6.0177138752371545E-3"/>
                </c:manualLayout>
              </c:layout>
              <c:numFmt formatCode="0.0%" sourceLinked="0"/>
              <c:spPr/>
              <c:txPr>
                <a:bodyPr/>
                <a:lstStyle/>
                <a:p>
                  <a:pPr>
                    <a:defRPr sz="1600" b="1">
                      <a:solidFill>
                        <a:schemeClr val="tx1"/>
                      </a:solidFill>
                    </a:defRPr>
                  </a:pPr>
                  <a:endParaRPr lang="ja-JP"/>
                </a:p>
              </c:txPr>
              <c:showLegendKey val="0"/>
              <c:showVal val="0"/>
              <c:showCatName val="0"/>
              <c:showSerName val="0"/>
              <c:showPercent val="1"/>
              <c:showBubbleSize val="0"/>
            </c:dLbl>
            <c:dLbl>
              <c:idx val="5"/>
              <c:layout>
                <c:manualLayout>
                  <c:x val="2.1798842071086722E-2"/>
                  <c:y val="0.15846646538124506"/>
                </c:manualLayout>
              </c:layout>
              <c:showLegendKey val="0"/>
              <c:showVal val="0"/>
              <c:showCatName val="0"/>
              <c:showSerName val="0"/>
              <c:showPercent val="1"/>
              <c:showBubbleSize val="0"/>
            </c:dLbl>
            <c:numFmt formatCode="0.0%" sourceLinked="0"/>
            <c:txPr>
              <a:bodyPr/>
              <a:lstStyle/>
              <a:p>
                <a:pPr>
                  <a:defRPr sz="2000" b="1">
                    <a:solidFill>
                      <a:schemeClr val="bg1"/>
                    </a:solidFill>
                  </a:defRPr>
                </a:pPr>
                <a:endParaRPr lang="ja-JP"/>
              </a:p>
            </c:txPr>
            <c:showLegendKey val="0"/>
            <c:showVal val="0"/>
            <c:showCatName val="0"/>
            <c:showSerName val="0"/>
            <c:showPercent val="1"/>
            <c:showBubbleSize val="0"/>
            <c:showLeaderLines val="1"/>
          </c:dLbls>
          <c:cat>
            <c:strRef>
              <c:f>グラフレポート!$B$6:$B$11</c:f>
              <c:strCache>
                <c:ptCount val="6"/>
                <c:pt idx="0">
                  <c:v>1. とても参考になった</c:v>
                </c:pt>
                <c:pt idx="1">
                  <c:v>2. 参考になった</c:v>
                </c:pt>
                <c:pt idx="2">
                  <c:v>3. 少し参考になった</c:v>
                </c:pt>
                <c:pt idx="3">
                  <c:v>4. あまり参考にならなかった</c:v>
                </c:pt>
                <c:pt idx="4">
                  <c:v>5. まったく参考にならなかった</c:v>
                </c:pt>
                <c:pt idx="5">
                  <c:v>6. 無回答</c:v>
                </c:pt>
              </c:strCache>
            </c:strRef>
          </c:cat>
          <c:val>
            <c:numRef>
              <c:f>グラフレポート!$C$6:$C$11</c:f>
              <c:numCache>
                <c:formatCode>General</c:formatCode>
                <c:ptCount val="6"/>
                <c:pt idx="0">
                  <c:v>33</c:v>
                </c:pt>
                <c:pt idx="1">
                  <c:v>55</c:v>
                </c:pt>
                <c:pt idx="2">
                  <c:v>7</c:v>
                </c:pt>
                <c:pt idx="3">
                  <c:v>2</c:v>
                </c:pt>
                <c:pt idx="4">
                  <c:v>0</c:v>
                </c:pt>
                <c:pt idx="5">
                  <c:v>4</c:v>
                </c:pt>
              </c:numCache>
            </c:numRef>
          </c:val>
        </c:ser>
        <c:dLbls>
          <c:showLegendKey val="0"/>
          <c:showVal val="0"/>
          <c:showCatName val="0"/>
          <c:showSerName val="0"/>
          <c:showPercent val="1"/>
          <c:showBubbleSize val="0"/>
          <c:showLeaderLines val="1"/>
        </c:dLbls>
        <c:firstSliceAng val="0"/>
      </c:pieChart>
    </c:plotArea>
    <c:legend>
      <c:legendPos val="r"/>
      <c:layout>
        <c:manualLayout>
          <c:xMode val="edge"/>
          <c:yMode val="edge"/>
          <c:x val="0.59750272009199978"/>
          <c:y val="0.12501829532433634"/>
          <c:w val="0.38580496134866993"/>
          <c:h val="0.78091183264711383"/>
        </c:manualLayout>
      </c:layout>
      <c:overlay val="0"/>
      <c:spPr>
        <a:ln>
          <a:solidFill>
            <a:sysClr val="windowText" lastClr="000000"/>
          </a:solidFill>
        </a:ln>
      </c:spPr>
      <c:txPr>
        <a:bodyPr/>
        <a:lstStyle/>
        <a:p>
          <a:pPr>
            <a:defRPr>
              <a:latin typeface="HGPｺﾞｼｯｸE" pitchFamily="50" charset="-128"/>
              <a:ea typeface="HGPｺﾞｼｯｸE" pitchFamily="50" charset="-128"/>
            </a:defRPr>
          </a:pPr>
          <a:endParaRPr lang="ja-JP"/>
        </a:p>
      </c:txPr>
    </c:legend>
    <c:plotVisOnly val="1"/>
    <c:dispBlanksAs val="gap"/>
    <c:showDLblsOverMax val="0"/>
  </c:chart>
  <c:txPr>
    <a:bodyPr/>
    <a:lstStyle/>
    <a:p>
      <a:pPr>
        <a:defRPr sz="1600"/>
      </a:pPr>
      <a:endParaRPr lang="ja-JP"/>
    </a:p>
  </c:txPr>
  <c:externalData r:id="rId2">
    <c:autoUpdate val="0"/>
  </c:externalData>
  <c:userShapes r:id="rId3"/>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dLbl>
              <c:idx val="0"/>
              <c:layout>
                <c:manualLayout>
                  <c:x val="0"/>
                  <c:y val="2.499710909417464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グラフレポート!$L$69:$L$71</c:f>
              <c:strCache>
                <c:ptCount val="3"/>
                <c:pt idx="0">
                  <c:v> 官公庁や自治体等が
提供する公共データ</c:v>
                </c:pt>
                <c:pt idx="1">
                  <c:v> 個別の民間企業の
持つデータ</c:v>
                </c:pt>
                <c:pt idx="2">
                  <c:v> 無回答</c:v>
                </c:pt>
              </c:strCache>
            </c:strRef>
          </c:cat>
          <c:val>
            <c:numRef>
              <c:f>グラフレポート!$N$69:$N$71</c:f>
              <c:numCache>
                <c:formatCode>0.0%</c:formatCode>
                <c:ptCount val="3"/>
                <c:pt idx="0">
                  <c:v>0.88235294117647056</c:v>
                </c:pt>
                <c:pt idx="1">
                  <c:v>0.21568627450980393</c:v>
                </c:pt>
                <c:pt idx="2">
                  <c:v>0.11764705882352941</c:v>
                </c:pt>
              </c:numCache>
            </c:numRef>
          </c:val>
        </c:ser>
        <c:dLbls>
          <c:showLegendKey val="0"/>
          <c:showVal val="0"/>
          <c:showCatName val="0"/>
          <c:showSerName val="0"/>
          <c:showPercent val="0"/>
          <c:showBubbleSize val="0"/>
        </c:dLbls>
        <c:gapWidth val="150"/>
        <c:axId val="122960512"/>
        <c:axId val="122974592"/>
      </c:barChart>
      <c:catAx>
        <c:axId val="122960512"/>
        <c:scaling>
          <c:orientation val="minMax"/>
        </c:scaling>
        <c:delete val="0"/>
        <c:axPos val="b"/>
        <c:majorTickMark val="out"/>
        <c:minorTickMark val="none"/>
        <c:tickLblPos val="nextTo"/>
        <c:txPr>
          <a:bodyPr rot="0" vert="horz"/>
          <a:lstStyle/>
          <a:p>
            <a:pPr>
              <a:defRPr/>
            </a:pPr>
            <a:endParaRPr lang="ja-JP"/>
          </a:p>
        </c:txPr>
        <c:crossAx val="122974592"/>
        <c:crosses val="autoZero"/>
        <c:auto val="1"/>
        <c:lblAlgn val="ctr"/>
        <c:lblOffset val="100"/>
        <c:tickLblSkip val="1"/>
        <c:noMultiLvlLbl val="0"/>
      </c:catAx>
      <c:valAx>
        <c:axId val="122974592"/>
        <c:scaling>
          <c:orientation val="minMax"/>
          <c:max val="1"/>
        </c:scaling>
        <c:delete val="0"/>
        <c:axPos val="l"/>
        <c:majorGridlines/>
        <c:numFmt formatCode="0%" sourceLinked="0"/>
        <c:majorTickMark val="out"/>
        <c:minorTickMark val="none"/>
        <c:tickLblPos val="nextTo"/>
        <c:crossAx val="122960512"/>
        <c:crosses val="autoZero"/>
        <c:crossBetween val="between"/>
        <c:majorUnit val="0.25"/>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77996500437444"/>
          <c:y val="9.1294377306376046E-2"/>
          <c:w val="0.55510192475940512"/>
          <c:h val="0.85777956387365928"/>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'2-①特に参考になった情報'!$D$77:$J$77</c:f>
              <c:strCache>
                <c:ptCount val="7"/>
                <c:pt idx="0">
                  <c:v>活用事例</c:v>
                </c:pt>
                <c:pt idx="1">
                  <c:v>オープンデータの
概要・意義</c:v>
                </c:pt>
                <c:pt idx="2">
                  <c:v>国内・海外の
取組動向</c:v>
                </c:pt>
                <c:pt idx="3">
                  <c:v>オープンデータの
推進方策</c:v>
                </c:pt>
                <c:pt idx="4">
                  <c:v>オープンデータに
関する課題</c:v>
                </c:pt>
                <c:pt idx="5">
                  <c:v>オープンデータに
関する技術</c:v>
                </c:pt>
                <c:pt idx="6">
                  <c:v>その他</c:v>
                </c:pt>
              </c:strCache>
            </c:strRef>
          </c:cat>
          <c:val>
            <c:numRef>
              <c:f>'2-①特に参考になった情報'!$D$78:$J$78</c:f>
              <c:numCache>
                <c:formatCode>0.0%</c:formatCode>
                <c:ptCount val="7"/>
                <c:pt idx="0">
                  <c:v>0.18811881188118812</c:v>
                </c:pt>
                <c:pt idx="1">
                  <c:v>0.15841584158415842</c:v>
                </c:pt>
                <c:pt idx="2">
                  <c:v>0.10891089108910891</c:v>
                </c:pt>
                <c:pt idx="3">
                  <c:v>4.9504950495049507E-2</c:v>
                </c:pt>
                <c:pt idx="4">
                  <c:v>5.9405940594059403E-2</c:v>
                </c:pt>
                <c:pt idx="5">
                  <c:v>4.9504950495049507E-2</c:v>
                </c:pt>
                <c:pt idx="6">
                  <c:v>8.9108910891089105E-2</c:v>
                </c:pt>
              </c:numCache>
            </c:numRef>
          </c:val>
        </c:ser>
        <c:dLbls>
          <c:showLegendKey val="0"/>
          <c:showVal val="0"/>
          <c:showCatName val="0"/>
          <c:showSerName val="0"/>
          <c:showPercent val="0"/>
          <c:showBubbleSize val="0"/>
        </c:dLbls>
        <c:gapWidth val="150"/>
        <c:axId val="122121216"/>
        <c:axId val="122127104"/>
      </c:barChart>
      <c:catAx>
        <c:axId val="122121216"/>
        <c:scaling>
          <c:orientation val="maxMin"/>
        </c:scaling>
        <c:delete val="0"/>
        <c:axPos val="l"/>
        <c:majorTickMark val="out"/>
        <c:minorTickMark val="none"/>
        <c:tickLblPos val="nextTo"/>
        <c:crossAx val="122127104"/>
        <c:crosses val="autoZero"/>
        <c:auto val="1"/>
        <c:lblAlgn val="ctr"/>
        <c:lblOffset val="100"/>
        <c:noMultiLvlLbl val="0"/>
      </c:catAx>
      <c:valAx>
        <c:axId val="122127104"/>
        <c:scaling>
          <c:orientation val="minMax"/>
        </c:scaling>
        <c:delete val="0"/>
        <c:axPos val="t"/>
        <c:majorGridlines/>
        <c:numFmt formatCode="0%" sourceLinked="0"/>
        <c:majorTickMark val="out"/>
        <c:minorTickMark val="none"/>
        <c:tickLblPos val="nextTo"/>
        <c:crossAx val="122121216"/>
        <c:crosses val="autoZero"/>
        <c:crossBetween val="between"/>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7977996500437444"/>
          <c:y val="8.6079121906073475E-2"/>
          <c:w val="0.55510192475940512"/>
          <c:h val="0.862994912248502"/>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'2-②もっと詳しく知りたかったこと'!$C$71:$J$71</c:f>
              <c:strCache>
                <c:ptCount val="8"/>
                <c:pt idx="0">
                  <c:v>国内・海外の
取組動向</c:v>
                </c:pt>
                <c:pt idx="1">
                  <c:v>データに関する
ニーズ</c:v>
                </c:pt>
                <c:pt idx="2">
                  <c:v>活用事例</c:v>
                </c:pt>
                <c:pt idx="3">
                  <c:v>オープンデータに
関連する法令・規制</c:v>
                </c:pt>
                <c:pt idx="4">
                  <c:v>オープンデータに
関する技術</c:v>
                </c:pt>
                <c:pt idx="5">
                  <c:v>オープンデータの
推進方策</c:v>
                </c:pt>
                <c:pt idx="6">
                  <c:v>オープンデータの
概要・意義</c:v>
                </c:pt>
                <c:pt idx="7">
                  <c:v>オープンデータに
関する課題</c:v>
                </c:pt>
              </c:strCache>
            </c:strRef>
          </c:cat>
          <c:val>
            <c:numRef>
              <c:f>'2-②もっと詳しく知りたかったこと'!$C$72:$J$72</c:f>
              <c:numCache>
                <c:formatCode>0.0%</c:formatCode>
                <c:ptCount val="8"/>
                <c:pt idx="0">
                  <c:v>0.12871287128712872</c:v>
                </c:pt>
                <c:pt idx="1">
                  <c:v>9.9009900990099015E-2</c:v>
                </c:pt>
                <c:pt idx="2">
                  <c:v>7.9207920792079209E-2</c:v>
                </c:pt>
                <c:pt idx="3">
                  <c:v>6.9000000000000006E-2</c:v>
                </c:pt>
                <c:pt idx="4">
                  <c:v>5.9405940594059403E-2</c:v>
                </c:pt>
                <c:pt idx="5">
                  <c:v>4.9504950495049507E-2</c:v>
                </c:pt>
                <c:pt idx="6">
                  <c:v>3.9603960396039604E-2</c:v>
                </c:pt>
                <c:pt idx="7">
                  <c:v>1.9801980198019802E-2</c:v>
                </c:pt>
              </c:numCache>
            </c:numRef>
          </c:val>
        </c:ser>
        <c:dLbls>
          <c:showLegendKey val="0"/>
          <c:showVal val="0"/>
          <c:showCatName val="0"/>
          <c:showSerName val="0"/>
          <c:showPercent val="0"/>
          <c:showBubbleSize val="0"/>
        </c:dLbls>
        <c:gapWidth val="150"/>
        <c:axId val="116776320"/>
        <c:axId val="116778112"/>
      </c:barChart>
      <c:catAx>
        <c:axId val="116776320"/>
        <c:scaling>
          <c:orientation val="maxMin"/>
        </c:scaling>
        <c:delete val="0"/>
        <c:axPos val="l"/>
        <c:majorTickMark val="out"/>
        <c:minorTickMark val="none"/>
        <c:tickLblPos val="nextTo"/>
        <c:crossAx val="116778112"/>
        <c:crosses val="autoZero"/>
        <c:auto val="1"/>
        <c:lblAlgn val="ctr"/>
        <c:lblOffset val="100"/>
        <c:noMultiLvlLbl val="0"/>
      </c:catAx>
      <c:valAx>
        <c:axId val="116778112"/>
        <c:scaling>
          <c:orientation val="minMax"/>
        </c:scaling>
        <c:delete val="0"/>
        <c:axPos val="t"/>
        <c:majorGridlines/>
        <c:numFmt formatCode="0%" sourceLinked="0"/>
        <c:majorTickMark val="out"/>
        <c:minorTickMark val="none"/>
        <c:tickLblPos val="nextTo"/>
        <c:crossAx val="116776320"/>
        <c:crosses val="autoZero"/>
        <c:crossBetween val="between"/>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7471860442270607"/>
          <c:y val="0.10031852877790481"/>
          <c:w val="0.66016307242090677"/>
          <c:h val="0.84875566569326777"/>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'2-③将来的な可能性'!$C$56:$G$56</c:f>
              <c:strCache>
                <c:ptCount val="5"/>
                <c:pt idx="0">
                  <c:v>将来性</c:v>
                </c:pt>
                <c:pt idx="1">
                  <c:v>普及に関する
課題</c:v>
                </c:pt>
                <c:pt idx="2">
                  <c:v>既存サービスの
質の向上</c:v>
                </c:pt>
                <c:pt idx="3">
                  <c:v>新規サービスの
提供</c:v>
                </c:pt>
                <c:pt idx="4">
                  <c:v>要望</c:v>
                </c:pt>
              </c:strCache>
            </c:strRef>
          </c:cat>
          <c:val>
            <c:numRef>
              <c:f>'2-③将来的な可能性'!$C$57:$G$57</c:f>
              <c:numCache>
                <c:formatCode>0.0%</c:formatCode>
                <c:ptCount val="5"/>
                <c:pt idx="0">
                  <c:v>0.18811881188118812</c:v>
                </c:pt>
                <c:pt idx="1">
                  <c:v>0.12871287128712872</c:v>
                </c:pt>
                <c:pt idx="2">
                  <c:v>5.9405940594059403E-2</c:v>
                </c:pt>
                <c:pt idx="3">
                  <c:v>5.9405940594059403E-2</c:v>
                </c:pt>
                <c:pt idx="4">
                  <c:v>3.9603960396039604E-2</c:v>
                </c:pt>
              </c:numCache>
            </c:numRef>
          </c:val>
        </c:ser>
        <c:dLbls>
          <c:showLegendKey val="0"/>
          <c:showVal val="0"/>
          <c:showCatName val="0"/>
          <c:showSerName val="0"/>
          <c:showPercent val="0"/>
          <c:showBubbleSize val="0"/>
        </c:dLbls>
        <c:gapWidth val="150"/>
        <c:axId val="122888192"/>
        <c:axId val="122889728"/>
      </c:barChart>
      <c:catAx>
        <c:axId val="122888192"/>
        <c:scaling>
          <c:orientation val="maxMin"/>
        </c:scaling>
        <c:delete val="0"/>
        <c:axPos val="l"/>
        <c:majorTickMark val="out"/>
        <c:minorTickMark val="none"/>
        <c:tickLblPos val="nextTo"/>
        <c:crossAx val="122889728"/>
        <c:crosses val="autoZero"/>
        <c:auto val="1"/>
        <c:lblAlgn val="ctr"/>
        <c:lblOffset val="100"/>
        <c:noMultiLvlLbl val="0"/>
      </c:catAx>
      <c:valAx>
        <c:axId val="122889728"/>
        <c:scaling>
          <c:orientation val="minMax"/>
        </c:scaling>
        <c:delete val="0"/>
        <c:axPos val="t"/>
        <c:majorGridlines/>
        <c:numFmt formatCode="0%" sourceLinked="0"/>
        <c:majorTickMark val="out"/>
        <c:minorTickMark val="none"/>
        <c:tickLblPos val="nextTo"/>
        <c:crossAx val="122888192"/>
        <c:crosses val="autoZero"/>
        <c:crossBetween val="between"/>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8408094473197387"/>
          <c:y val="9.4607463817235421E-2"/>
          <c:w val="0.65080081934374634"/>
          <c:h val="0.85446666485039546"/>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strRef>
              <c:f>'2-④利用・普及に向けて課題'!$C$67:$J$67</c:f>
              <c:strCache>
                <c:ptCount val="8"/>
                <c:pt idx="0">
                  <c:v>推進体制の構築</c:v>
                </c:pt>
                <c:pt idx="1">
                  <c:v>データカタログの
整備</c:v>
                </c:pt>
                <c:pt idx="2">
                  <c:v>リテラシー向上・
意識変革</c:v>
                </c:pt>
                <c:pt idx="3">
                  <c:v>ライセンス・
法制度の整備</c:v>
                </c:pt>
                <c:pt idx="4">
                  <c:v>ニーズ・メリットの
掘り起し</c:v>
                </c:pt>
                <c:pt idx="5">
                  <c:v>個人情報保護・
セキュリティ</c:v>
                </c:pt>
                <c:pt idx="6">
                  <c:v>事例の蓄積</c:v>
                </c:pt>
                <c:pt idx="7">
                  <c:v>その他</c:v>
                </c:pt>
              </c:strCache>
            </c:strRef>
          </c:cat>
          <c:val>
            <c:numRef>
              <c:f>'2-④利用・普及に向けて課題'!$C$68:$J$68</c:f>
              <c:numCache>
                <c:formatCode>0.0%</c:formatCode>
                <c:ptCount val="8"/>
                <c:pt idx="0">
                  <c:v>0.19801980198019803</c:v>
                </c:pt>
                <c:pt idx="1">
                  <c:v>8.9108910891089105E-2</c:v>
                </c:pt>
                <c:pt idx="2">
                  <c:v>7.9207920792079209E-2</c:v>
                </c:pt>
                <c:pt idx="3">
                  <c:v>6.9306930693069313E-2</c:v>
                </c:pt>
                <c:pt idx="4">
                  <c:v>6.9306930693069313E-2</c:v>
                </c:pt>
                <c:pt idx="5">
                  <c:v>2.9702970297029702E-2</c:v>
                </c:pt>
                <c:pt idx="6">
                  <c:v>1.9801980198019802E-2</c:v>
                </c:pt>
                <c:pt idx="7">
                  <c:v>3.9603960396039604E-2</c:v>
                </c:pt>
              </c:numCache>
            </c:numRef>
          </c:val>
        </c:ser>
        <c:dLbls>
          <c:showLegendKey val="0"/>
          <c:showVal val="0"/>
          <c:showCatName val="0"/>
          <c:showSerName val="0"/>
          <c:showPercent val="0"/>
          <c:showBubbleSize val="0"/>
        </c:dLbls>
        <c:gapWidth val="150"/>
        <c:axId val="122651776"/>
        <c:axId val="122653312"/>
      </c:barChart>
      <c:catAx>
        <c:axId val="122651776"/>
        <c:scaling>
          <c:orientation val="maxMin"/>
        </c:scaling>
        <c:delete val="0"/>
        <c:axPos val="l"/>
        <c:majorTickMark val="out"/>
        <c:minorTickMark val="none"/>
        <c:tickLblPos val="nextTo"/>
        <c:crossAx val="122653312"/>
        <c:crosses val="autoZero"/>
        <c:auto val="1"/>
        <c:lblAlgn val="ctr"/>
        <c:lblOffset val="100"/>
        <c:noMultiLvlLbl val="0"/>
      </c:catAx>
      <c:valAx>
        <c:axId val="122653312"/>
        <c:scaling>
          <c:orientation val="minMax"/>
        </c:scaling>
        <c:delete val="0"/>
        <c:axPos val="t"/>
        <c:majorGridlines/>
        <c:numFmt formatCode="0%" sourceLinked="0"/>
        <c:majorTickMark val="out"/>
        <c:minorTickMark val="none"/>
        <c:tickLblPos val="nextTo"/>
        <c:crossAx val="122651776"/>
        <c:crosses val="autoZero"/>
        <c:crossBetween val="between"/>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37844963722093738"/>
          <c:y val="0.11536533466078196"/>
          <c:w val="0.57552785478929358"/>
          <c:h val="0.8531939395426611"/>
        </c:manualLayout>
      </c:layout>
      <c:barChart>
        <c:barDir val="bar"/>
        <c:grouping val="clustered"/>
        <c:varyColors val="0"/>
        <c:ser>
          <c:idx val="0"/>
          <c:order val="0"/>
          <c:spPr>
            <a:ln w="28575">
              <a:noFill/>
            </a:ln>
          </c:spPr>
          <c:invertIfNegative val="0"/>
          <c:cat>
            <c:strRef>
              <c:f>グラフレポート!$L$21:$L$37</c:f>
              <c:strCache>
                <c:ptCount val="17"/>
                <c:pt idx="0">
                  <c:v>官公庁/協会/団体</c:v>
                </c:pt>
                <c:pt idx="1">
                  <c:v>システムインテグレータ</c:v>
                </c:pt>
                <c:pt idx="2">
                  <c:v>通信・システム関連機器製造業</c:v>
                </c:pt>
                <c:pt idx="3">
                  <c:v>情報サービス</c:v>
                </c:pt>
                <c:pt idx="4">
                  <c:v>その他製造業</c:v>
                </c:pt>
                <c:pt idx="5">
                  <c:v>ソフトウェア製造業</c:v>
                </c:pt>
                <c:pt idx="6">
                  <c:v>教育・研究機関</c:v>
                </c:pt>
                <c:pt idx="7">
                  <c:v>通信事業者</c:v>
                </c:pt>
                <c:pt idx="8">
                  <c:v>農林水産業</c:v>
                </c:pt>
                <c:pt idx="9">
                  <c:v>流通・運輸業</c:v>
                </c:pt>
                <c:pt idx="10">
                  <c:v>エネルギー関係</c:v>
                </c:pt>
                <c:pt idx="11">
                  <c:v>商社</c:v>
                </c:pt>
                <c:pt idx="12">
                  <c:v>販売業</c:v>
                </c:pt>
                <c:pt idx="13">
                  <c:v>医薬・医療・福祉関係</c:v>
                </c:pt>
                <c:pt idx="14">
                  <c:v>金融・保険関係</c:v>
                </c:pt>
                <c:pt idx="15">
                  <c:v>その他</c:v>
                </c:pt>
                <c:pt idx="16">
                  <c:v>無回答</c:v>
                </c:pt>
              </c:strCache>
            </c:strRef>
          </c:cat>
          <c:val>
            <c:numRef>
              <c:f>グラフレポート!$M$21:$M$37</c:f>
              <c:numCache>
                <c:formatCode>General</c:formatCode>
                <c:ptCount val="17"/>
                <c:pt idx="0">
                  <c:v>25</c:v>
                </c:pt>
                <c:pt idx="1">
                  <c:v>18</c:v>
                </c:pt>
                <c:pt idx="2">
                  <c:v>15</c:v>
                </c:pt>
                <c:pt idx="3">
                  <c:v>11</c:v>
                </c:pt>
                <c:pt idx="4">
                  <c:v>7</c:v>
                </c:pt>
                <c:pt idx="5">
                  <c:v>5</c:v>
                </c:pt>
                <c:pt idx="6">
                  <c:v>3</c:v>
                </c:pt>
                <c:pt idx="7">
                  <c:v>2</c:v>
                </c:pt>
                <c:pt idx="8">
                  <c:v>0</c:v>
                </c:pt>
                <c:pt idx="9">
                  <c:v>0</c:v>
                </c:pt>
                <c:pt idx="10">
                  <c:v>0</c:v>
                </c:pt>
                <c:pt idx="11">
                  <c:v>0</c:v>
                </c:pt>
                <c:pt idx="12">
                  <c:v>0</c:v>
                </c:pt>
                <c:pt idx="13">
                  <c:v>0</c:v>
                </c:pt>
                <c:pt idx="14">
                  <c:v>0</c:v>
                </c:pt>
                <c:pt idx="15">
                  <c:v>12</c:v>
                </c:pt>
                <c:pt idx="16">
                  <c:v>3</c:v>
                </c:pt>
              </c:numCache>
            </c:numRef>
          </c:val>
        </c:ser>
        <c:dLbls>
          <c:showLegendKey val="0"/>
          <c:showVal val="1"/>
          <c:showCatName val="0"/>
          <c:showSerName val="0"/>
          <c:showPercent val="0"/>
          <c:showBubbleSize val="0"/>
        </c:dLbls>
        <c:gapWidth val="75"/>
        <c:axId val="122725888"/>
        <c:axId val="122727424"/>
      </c:barChart>
      <c:catAx>
        <c:axId val="122725888"/>
        <c:scaling>
          <c:orientation val="maxMin"/>
        </c:scaling>
        <c:delete val="0"/>
        <c:axPos val="l"/>
        <c:numFmt formatCode="General" sourceLinked="0"/>
        <c:majorTickMark val="none"/>
        <c:minorTickMark val="none"/>
        <c:tickLblPos val="nextTo"/>
        <c:crossAx val="122727424"/>
        <c:crosses val="autoZero"/>
        <c:auto val="1"/>
        <c:lblAlgn val="ctr"/>
        <c:lblOffset val="100"/>
        <c:noMultiLvlLbl val="0"/>
      </c:catAx>
      <c:valAx>
        <c:axId val="122727424"/>
        <c:scaling>
          <c:orientation val="minMax"/>
          <c:max val="30"/>
        </c:scaling>
        <c:delete val="0"/>
        <c:axPos val="t"/>
        <c:numFmt formatCode="General" sourceLinked="1"/>
        <c:majorTickMark val="none"/>
        <c:minorTickMark val="none"/>
        <c:tickLblPos val="nextTo"/>
        <c:crossAx val="122725888"/>
        <c:crosses val="autoZero"/>
        <c:crossBetween val="between"/>
        <c:majorUnit val="10"/>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1147966569333901E-2"/>
          <c:y val="7.4025834327321363E-2"/>
          <c:w val="0.88973349555228398"/>
          <c:h val="0.67937858570914578"/>
        </c:manualLayout>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グラフレポート!$L$99:$L$102</c:f>
              <c:strCache>
                <c:ptCount val="4"/>
                <c:pt idx="0">
                  <c:v>聞きたい
講演があった</c:v>
                </c:pt>
                <c:pt idx="1">
                  <c:v>オープンデータに
興味があった</c:v>
                </c:pt>
                <c:pt idx="2">
                  <c:v>広くICT分野全般の
情報収集のため</c:v>
                </c:pt>
                <c:pt idx="3">
                  <c:v>その他</c:v>
                </c:pt>
              </c:strCache>
            </c:strRef>
          </c:cat>
          <c:val>
            <c:numRef>
              <c:f>グラフレポート!$M$99:$M$102</c:f>
              <c:numCache>
                <c:formatCode>0.0%</c:formatCode>
                <c:ptCount val="4"/>
                <c:pt idx="0">
                  <c:v>0.19801980198019803</c:v>
                </c:pt>
                <c:pt idx="1">
                  <c:v>0.7722772277227723</c:v>
                </c:pt>
                <c:pt idx="2">
                  <c:v>0.19801980198019803</c:v>
                </c:pt>
                <c:pt idx="3">
                  <c:v>1.9801980198019802E-2</c:v>
                </c:pt>
              </c:numCache>
            </c:numRef>
          </c:val>
        </c:ser>
        <c:dLbls>
          <c:showLegendKey val="0"/>
          <c:showVal val="0"/>
          <c:showCatName val="0"/>
          <c:showSerName val="0"/>
          <c:showPercent val="0"/>
          <c:showBubbleSize val="0"/>
        </c:dLbls>
        <c:gapWidth val="150"/>
        <c:axId val="122768768"/>
        <c:axId val="122770560"/>
      </c:barChart>
      <c:catAx>
        <c:axId val="122768768"/>
        <c:scaling>
          <c:orientation val="minMax"/>
        </c:scaling>
        <c:delete val="0"/>
        <c:axPos val="b"/>
        <c:majorTickMark val="out"/>
        <c:minorTickMark val="none"/>
        <c:tickLblPos val="nextTo"/>
        <c:txPr>
          <a:bodyPr rot="0" vert="horz"/>
          <a:lstStyle/>
          <a:p>
            <a:pPr>
              <a:defRPr sz="950"/>
            </a:pPr>
            <a:endParaRPr lang="ja-JP"/>
          </a:p>
        </c:txPr>
        <c:crossAx val="122770560"/>
        <c:crosses val="autoZero"/>
        <c:auto val="1"/>
        <c:lblAlgn val="ctr"/>
        <c:lblOffset val="100"/>
        <c:tickLblSkip val="1"/>
        <c:noMultiLvlLbl val="0"/>
      </c:catAx>
      <c:valAx>
        <c:axId val="122770560"/>
        <c:scaling>
          <c:orientation val="minMax"/>
          <c:max val="0.8"/>
        </c:scaling>
        <c:delete val="0"/>
        <c:axPos val="l"/>
        <c:majorGridlines/>
        <c:numFmt formatCode="0%" sourceLinked="0"/>
        <c:majorTickMark val="out"/>
        <c:minorTickMark val="none"/>
        <c:tickLblPos val="nextTo"/>
        <c:crossAx val="122768768"/>
        <c:crosses val="autoZero"/>
        <c:crossBetween val="between"/>
        <c:majorUnit val="0.2"/>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5967541940957404E-2"/>
          <c:y val="8.6954065830047597E-2"/>
          <c:w val="0.88462273664089197"/>
          <c:h val="0.60684095707670016"/>
        </c:manualLayout>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グラフレポート!$L$46:$L$51</c:f>
              <c:strCache>
                <c:ptCount val="6"/>
                <c:pt idx="0">
                  <c:v> 保有しているデータを提供する立場</c:v>
                </c:pt>
                <c:pt idx="1">
                  <c:v> データを集めて使いやすく提供する立場</c:v>
                </c:pt>
                <c:pt idx="2">
                  <c:v> データを利用してサービスを提供する立場</c:v>
                </c:pt>
                <c:pt idx="3">
                  <c:v> 特に関わりはない</c:v>
                </c:pt>
                <c:pt idx="4">
                  <c:v> その他</c:v>
                </c:pt>
                <c:pt idx="5">
                  <c:v> 無回答</c:v>
                </c:pt>
              </c:strCache>
            </c:strRef>
          </c:cat>
          <c:val>
            <c:numRef>
              <c:f>グラフレポート!$N$46:$N$51</c:f>
              <c:numCache>
                <c:formatCode>0.0%</c:formatCode>
                <c:ptCount val="6"/>
                <c:pt idx="0">
                  <c:v>0.18811881188118812</c:v>
                </c:pt>
                <c:pt idx="1">
                  <c:v>0.46534653465346537</c:v>
                </c:pt>
                <c:pt idx="2">
                  <c:v>0.49504950495049505</c:v>
                </c:pt>
                <c:pt idx="3">
                  <c:v>0.11881188118811881</c:v>
                </c:pt>
                <c:pt idx="4">
                  <c:v>4.9504950495049507E-2</c:v>
                </c:pt>
                <c:pt idx="5">
                  <c:v>5.9405940594059403E-2</c:v>
                </c:pt>
              </c:numCache>
            </c:numRef>
          </c:val>
        </c:ser>
        <c:dLbls>
          <c:showLegendKey val="0"/>
          <c:showVal val="0"/>
          <c:showCatName val="0"/>
          <c:showSerName val="0"/>
          <c:showPercent val="0"/>
          <c:showBubbleSize val="0"/>
        </c:dLbls>
        <c:gapWidth val="150"/>
        <c:axId val="122806656"/>
        <c:axId val="122808192"/>
      </c:barChart>
      <c:catAx>
        <c:axId val="122806656"/>
        <c:scaling>
          <c:orientation val="minMax"/>
        </c:scaling>
        <c:delete val="0"/>
        <c:axPos val="b"/>
        <c:majorTickMark val="out"/>
        <c:minorTickMark val="none"/>
        <c:tickLblPos val="nextTo"/>
        <c:txPr>
          <a:bodyPr rot="0" vert="horz"/>
          <a:lstStyle/>
          <a:p>
            <a:pPr>
              <a:defRPr sz="950">
                <a:latin typeface="HGPｺﾞｼｯｸE" pitchFamily="50" charset="-128"/>
                <a:ea typeface="HGPｺﾞｼｯｸE" pitchFamily="50" charset="-128"/>
              </a:defRPr>
            </a:pPr>
            <a:endParaRPr lang="ja-JP"/>
          </a:p>
        </c:txPr>
        <c:crossAx val="122808192"/>
        <c:crosses val="autoZero"/>
        <c:auto val="1"/>
        <c:lblAlgn val="ctr"/>
        <c:lblOffset val="100"/>
        <c:tickLblSkip val="1"/>
        <c:noMultiLvlLbl val="0"/>
      </c:catAx>
      <c:valAx>
        <c:axId val="122808192"/>
        <c:scaling>
          <c:orientation val="minMax"/>
          <c:max val="0.60000000000000009"/>
        </c:scaling>
        <c:delete val="0"/>
        <c:axPos val="l"/>
        <c:majorGridlines/>
        <c:numFmt formatCode="0%" sourceLinked="0"/>
        <c:majorTickMark val="out"/>
        <c:minorTickMark val="none"/>
        <c:tickLblPos val="nextTo"/>
        <c:crossAx val="122806656"/>
        <c:crosses val="autoZero"/>
        <c:crossBetween val="between"/>
        <c:majorUnit val="0.2"/>
      </c:valAx>
    </c:plotArea>
    <c:plotVisOnly val="1"/>
    <c:dispBlanksAs val="gap"/>
    <c:showDLblsOverMax val="0"/>
  </c:chart>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グラフレポート!$L$59:$L$62</c:f>
              <c:strCache>
                <c:ptCount val="4"/>
                <c:pt idx="0">
                  <c:v> 既に利用している</c:v>
                </c:pt>
                <c:pt idx="1">
                  <c:v> 利用したいデータがある</c:v>
                </c:pt>
                <c:pt idx="2">
                  <c:v> 今は特に考えていない</c:v>
                </c:pt>
                <c:pt idx="3">
                  <c:v>無回答</c:v>
                </c:pt>
              </c:strCache>
            </c:strRef>
          </c:cat>
          <c:val>
            <c:numRef>
              <c:f>グラフレポート!$M$59:$M$62</c:f>
              <c:numCache>
                <c:formatCode>0.0%</c:formatCode>
                <c:ptCount val="4"/>
                <c:pt idx="0">
                  <c:v>0.18811881188118812</c:v>
                </c:pt>
                <c:pt idx="1">
                  <c:v>0.32673267326732675</c:v>
                </c:pt>
                <c:pt idx="2">
                  <c:v>0.29702970297029702</c:v>
                </c:pt>
                <c:pt idx="3">
                  <c:v>0.18811881188118812</c:v>
                </c:pt>
              </c:numCache>
            </c:numRef>
          </c:val>
        </c:ser>
        <c:dLbls>
          <c:showLegendKey val="0"/>
          <c:showVal val="0"/>
          <c:showCatName val="0"/>
          <c:showSerName val="0"/>
          <c:showPercent val="0"/>
          <c:showBubbleSize val="0"/>
        </c:dLbls>
        <c:gapWidth val="150"/>
        <c:axId val="122856576"/>
        <c:axId val="122858112"/>
      </c:barChart>
      <c:catAx>
        <c:axId val="122856576"/>
        <c:scaling>
          <c:orientation val="minMax"/>
        </c:scaling>
        <c:delete val="0"/>
        <c:axPos val="b"/>
        <c:majorTickMark val="out"/>
        <c:minorTickMark val="none"/>
        <c:tickLblPos val="nextTo"/>
        <c:txPr>
          <a:bodyPr rot="0" vert="horz"/>
          <a:lstStyle/>
          <a:p>
            <a:pPr>
              <a:defRPr/>
            </a:pPr>
            <a:endParaRPr lang="ja-JP"/>
          </a:p>
        </c:txPr>
        <c:crossAx val="122858112"/>
        <c:crosses val="autoZero"/>
        <c:auto val="1"/>
        <c:lblAlgn val="ctr"/>
        <c:lblOffset val="100"/>
        <c:tickLblSkip val="1"/>
        <c:noMultiLvlLbl val="0"/>
      </c:catAx>
      <c:valAx>
        <c:axId val="122858112"/>
        <c:scaling>
          <c:orientation val="minMax"/>
          <c:max val="0.4"/>
        </c:scaling>
        <c:delete val="0"/>
        <c:axPos val="l"/>
        <c:majorGridlines/>
        <c:numFmt formatCode="0%" sourceLinked="0"/>
        <c:majorTickMark val="out"/>
        <c:minorTickMark val="none"/>
        <c:tickLblPos val="nextTo"/>
        <c:crossAx val="122856576"/>
        <c:crosses val="autoZero"/>
        <c:crossBetween val="between"/>
        <c:majorUnit val="0.2"/>
      </c:valAx>
    </c:plotArea>
    <c:plotVisOnly val="1"/>
    <c:dispBlanksAs val="gap"/>
    <c:showDLblsOverMax val="0"/>
  </c:chart>
  <c:txPr>
    <a:bodyPr/>
    <a:lstStyle/>
    <a:p>
      <a:pPr>
        <a:defRPr>
          <a:latin typeface="HGPｺﾞｼｯｸE" pitchFamily="50" charset="-128"/>
          <a:ea typeface="HGPｺﾞｼｯｸE" pitchFamily="50" charset="-128"/>
        </a:defRPr>
      </a:pPr>
      <a:endParaRPr lang="ja-JP"/>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cdr:x>
      <cdr:y>0</cdr:y>
    </cdr:from>
    <cdr:to>
      <cdr:x>0.08228</cdr:x>
      <cdr:y>0.06482</cdr:y>
    </cdr:to>
    <cdr:sp macro="" textlink="">
      <cdr:nvSpPr>
        <cdr:cNvPr id="2" name="テキスト ボックス 1"/>
        <cdr:cNvSpPr txBox="1"/>
      </cdr:nvSpPr>
      <cdr:spPr>
        <a:xfrm xmlns:a="http://schemas.openxmlformats.org/drawingml/2006/main">
          <a:off x="-526935" y="-1796157"/>
          <a:ext cx="663964" cy="30777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400"/>
            <a:t>N=101</a:t>
          </a:r>
          <a:endParaRPr kumimoji="1" lang="ja-JP" altLang="en-US" sz="1400"/>
        </a:p>
      </cdr:txBody>
    </cdr:sp>
  </cdr:relSizeAnchor>
</c:userShapes>
</file>

<file path=ppt/drawings/drawing10.xml><?xml version="1.0" encoding="utf-8"?>
<c:userShapes xmlns:c="http://schemas.openxmlformats.org/drawingml/2006/chart">
  <cdr:relSizeAnchor xmlns:cdr="http://schemas.openxmlformats.org/drawingml/2006/chartDrawing">
    <cdr:from>
      <cdr:x>0.84444</cdr:x>
      <cdr:y>0.05324</cdr:y>
    </cdr:from>
    <cdr:to>
      <cdr:x>0.95139</cdr:x>
      <cdr:y>0.14968</cdr:y>
    </cdr:to>
    <cdr:sp macro="" textlink="">
      <cdr:nvSpPr>
        <cdr:cNvPr id="2" name="テキスト ボックス 1"/>
        <cdr:cNvSpPr txBox="1"/>
      </cdr:nvSpPr>
      <cdr:spPr>
        <a:xfrm xmlns:a="http://schemas.openxmlformats.org/drawingml/2006/main">
          <a:off x="3860780" y="146048"/>
          <a:ext cx="488980"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N=51</a:t>
          </a:r>
          <a:endParaRPr kumimoji="1" lang="ja-JP" altLang="en-US" sz="1100"/>
        </a:p>
      </cdr:txBody>
    </cdr:sp>
  </cdr:relSizeAnchor>
</c:userShapes>
</file>

<file path=ppt/drawings/drawing2.xml><?xml version="1.0" encoding="utf-8"?>
<c:userShapes xmlns:c="http://schemas.openxmlformats.org/drawingml/2006/chart">
  <cdr:relSizeAnchor xmlns:cdr="http://schemas.openxmlformats.org/drawingml/2006/chartDrawing">
    <cdr:from>
      <cdr:x>0.01111</cdr:x>
      <cdr:y>0.01852</cdr:y>
    </cdr:from>
    <cdr:to>
      <cdr:x>0.1337</cdr:x>
      <cdr:y>0.11496</cdr:y>
    </cdr:to>
    <cdr:sp macro="" textlink="">
      <cdr:nvSpPr>
        <cdr:cNvPr id="2" name="テキスト ボックス 1"/>
        <cdr:cNvSpPr txBox="1"/>
      </cdr:nvSpPr>
      <cdr:spPr>
        <a:xfrm xmlns:a="http://schemas.openxmlformats.org/drawingml/2006/main">
          <a:off x="50800" y="50800"/>
          <a:ext cx="560474"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3.xml><?xml version="1.0" encoding="utf-8"?>
<c:userShapes xmlns:c="http://schemas.openxmlformats.org/drawingml/2006/chart">
  <cdr:relSizeAnchor xmlns:cdr="http://schemas.openxmlformats.org/drawingml/2006/chartDrawing">
    <cdr:from>
      <cdr:x>0.01111</cdr:x>
      <cdr:y>0.01852</cdr:y>
    </cdr:from>
    <cdr:to>
      <cdr:x>0.1337</cdr:x>
      <cdr:y>0.11496</cdr:y>
    </cdr:to>
    <cdr:sp macro="" textlink="">
      <cdr:nvSpPr>
        <cdr:cNvPr id="2" name="テキスト ボックス 1"/>
        <cdr:cNvSpPr txBox="1"/>
      </cdr:nvSpPr>
      <cdr:spPr>
        <a:xfrm xmlns:a="http://schemas.openxmlformats.org/drawingml/2006/main">
          <a:off x="50800" y="50800"/>
          <a:ext cx="560474"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4.xml><?xml version="1.0" encoding="utf-8"?>
<c:userShapes xmlns:c="http://schemas.openxmlformats.org/drawingml/2006/chart">
  <cdr:relSizeAnchor xmlns:cdr="http://schemas.openxmlformats.org/drawingml/2006/chartDrawing">
    <cdr:from>
      <cdr:x>0.01111</cdr:x>
      <cdr:y>0.01852</cdr:y>
    </cdr:from>
    <cdr:to>
      <cdr:x>0.1337</cdr:x>
      <cdr:y>0.11496</cdr:y>
    </cdr:to>
    <cdr:sp macro="" textlink="">
      <cdr:nvSpPr>
        <cdr:cNvPr id="2" name="テキスト ボックス 1"/>
        <cdr:cNvSpPr txBox="1"/>
      </cdr:nvSpPr>
      <cdr:spPr>
        <a:xfrm xmlns:a="http://schemas.openxmlformats.org/drawingml/2006/main">
          <a:off x="50800" y="50800"/>
          <a:ext cx="560474"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5.xml><?xml version="1.0" encoding="utf-8"?>
<c:userShapes xmlns:c="http://schemas.openxmlformats.org/drawingml/2006/chart">
  <cdr:relSizeAnchor xmlns:cdr="http://schemas.openxmlformats.org/drawingml/2006/chartDrawing">
    <cdr:from>
      <cdr:x>0.01111</cdr:x>
      <cdr:y>0.01852</cdr:y>
    </cdr:from>
    <cdr:to>
      <cdr:x>0.1337</cdr:x>
      <cdr:y>0.11496</cdr:y>
    </cdr:to>
    <cdr:sp macro="" textlink="">
      <cdr:nvSpPr>
        <cdr:cNvPr id="2" name="テキスト ボックス 1"/>
        <cdr:cNvSpPr txBox="1"/>
      </cdr:nvSpPr>
      <cdr:spPr>
        <a:xfrm xmlns:a="http://schemas.openxmlformats.org/drawingml/2006/main">
          <a:off x="50800" y="50800"/>
          <a:ext cx="560474" cy="264560"/>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6.xml><?xml version="1.0" encoding="utf-8"?>
<c:userShapes xmlns:c="http://schemas.openxmlformats.org/drawingml/2006/chart">
  <cdr:relSizeAnchor xmlns:cdr="http://schemas.openxmlformats.org/drawingml/2006/chartDrawing">
    <cdr:from>
      <cdr:x>0.01548</cdr:x>
      <cdr:y>0.01628</cdr:y>
    </cdr:from>
    <cdr:to>
      <cdr:x>0.18749</cdr:x>
      <cdr:y>0.1012</cdr:y>
    </cdr:to>
    <cdr:sp macro="" textlink="">
      <cdr:nvSpPr>
        <cdr:cNvPr id="2" name="テキスト ボックス 1"/>
        <cdr:cNvSpPr txBox="1"/>
      </cdr:nvSpPr>
      <cdr:spPr>
        <a:xfrm xmlns:a="http://schemas.openxmlformats.org/drawingml/2006/main">
          <a:off x="50800" y="50800"/>
          <a:ext cx="564435" cy="26489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dirty="0"/>
            <a:t>N=101</a:t>
          </a:r>
          <a:endParaRPr kumimoji="1" lang="ja-JP" altLang="en-US" sz="1100" dirty="0"/>
        </a:p>
      </cdr:txBody>
    </cdr:sp>
  </cdr:relSizeAnchor>
  <cdr:relSizeAnchor xmlns:cdr="http://schemas.openxmlformats.org/drawingml/2006/chartDrawing">
    <cdr:from>
      <cdr:x>0.89959</cdr:x>
      <cdr:y>0.00129</cdr:y>
    </cdr:from>
    <cdr:to>
      <cdr:x>0.98859</cdr:x>
      <cdr:y>0.05861</cdr:y>
    </cdr:to>
    <cdr:sp macro="" textlink="">
      <cdr:nvSpPr>
        <cdr:cNvPr id="3" name="テキスト ボックス 1"/>
        <cdr:cNvSpPr txBox="1"/>
      </cdr:nvSpPr>
      <cdr:spPr>
        <a:xfrm xmlns:a="http://schemas.openxmlformats.org/drawingml/2006/main">
          <a:off x="3730039" y="5877"/>
          <a:ext cx="369012" cy="261610"/>
        </a:xfrm>
        <a:prstGeom xmlns:a="http://schemas.openxmlformats.org/drawingml/2006/main" prst="rect">
          <a:avLst/>
        </a:prstGeom>
        <a:solidFill xmlns:a="http://schemas.openxmlformats.org/drawingml/2006/main">
          <a:schemeClr val="bg1"/>
        </a:solidFill>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dirty="0" smtClean="0"/>
            <a:t>(%)</a:t>
          </a:r>
          <a:endParaRPr kumimoji="1" lang="ja-JP" altLang="en-US" sz="1100" dirty="0"/>
        </a:p>
      </cdr:txBody>
    </cdr:sp>
  </cdr:relSizeAnchor>
</c:userShapes>
</file>

<file path=ppt/drawings/drawing7.xml><?xml version="1.0" encoding="utf-8"?>
<c:userShapes xmlns:c="http://schemas.openxmlformats.org/drawingml/2006/chart">
  <cdr:relSizeAnchor xmlns:cdr="http://schemas.openxmlformats.org/drawingml/2006/chartDrawing">
    <cdr:from>
      <cdr:x>0.84444</cdr:x>
      <cdr:y>0.05324</cdr:y>
    </cdr:from>
    <cdr:to>
      <cdr:x>0.9679</cdr:x>
      <cdr:y>0.14981</cdr:y>
    </cdr:to>
    <cdr:sp macro="" textlink="">
      <cdr:nvSpPr>
        <cdr:cNvPr id="2" name="テキスト ボックス 1"/>
        <cdr:cNvSpPr txBox="1"/>
      </cdr:nvSpPr>
      <cdr:spPr>
        <a:xfrm xmlns:a="http://schemas.openxmlformats.org/drawingml/2006/main">
          <a:off x="3860800" y="146050"/>
          <a:ext cx="564435" cy="26489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8.xml><?xml version="1.0" encoding="utf-8"?>
<c:userShapes xmlns:c="http://schemas.openxmlformats.org/drawingml/2006/chart">
  <cdr:relSizeAnchor xmlns:cdr="http://schemas.openxmlformats.org/drawingml/2006/chartDrawing">
    <cdr:from>
      <cdr:x>0.84444</cdr:x>
      <cdr:y>0.05324</cdr:y>
    </cdr:from>
    <cdr:to>
      <cdr:x>0.9679</cdr:x>
      <cdr:y>0.14981</cdr:y>
    </cdr:to>
    <cdr:sp macro="" textlink="">
      <cdr:nvSpPr>
        <cdr:cNvPr id="2" name="テキスト ボックス 1"/>
        <cdr:cNvSpPr txBox="1"/>
      </cdr:nvSpPr>
      <cdr:spPr>
        <a:xfrm xmlns:a="http://schemas.openxmlformats.org/drawingml/2006/main">
          <a:off x="3860800" y="146050"/>
          <a:ext cx="564435" cy="26489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drawings/drawing9.xml><?xml version="1.0" encoding="utf-8"?>
<c:userShapes xmlns:c="http://schemas.openxmlformats.org/drawingml/2006/chart">
  <cdr:relSizeAnchor xmlns:cdr="http://schemas.openxmlformats.org/drawingml/2006/chartDrawing">
    <cdr:from>
      <cdr:x>0.84444</cdr:x>
      <cdr:y>0.05324</cdr:y>
    </cdr:from>
    <cdr:to>
      <cdr:x>0.9679</cdr:x>
      <cdr:y>0.14981</cdr:y>
    </cdr:to>
    <cdr:sp macro="" textlink="">
      <cdr:nvSpPr>
        <cdr:cNvPr id="2" name="テキスト ボックス 1"/>
        <cdr:cNvSpPr txBox="1"/>
      </cdr:nvSpPr>
      <cdr:spPr>
        <a:xfrm xmlns:a="http://schemas.openxmlformats.org/drawingml/2006/main">
          <a:off x="3860800" y="146050"/>
          <a:ext cx="564435" cy="264897"/>
        </a:xfrm>
        <a:prstGeom xmlns:a="http://schemas.openxmlformats.org/drawingml/2006/main" prst="rect">
          <a:avLst/>
        </a:prstGeom>
        <a:noFill xmlns:a="http://schemas.openxmlformats.org/drawingml/2006/mai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rtlCol="0" anchor="t">
          <a:sp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r>
            <a:rPr kumimoji="1" lang="en-US" altLang="ja-JP" sz="1100"/>
            <a:t>N=101</a:t>
          </a:r>
          <a:endParaRPr kumimoji="1" lang="ja-JP" alt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6E374AD1-7524-4A65-A188-6976E3A41289}" type="datetimeFigureOut">
              <a:rPr lang="ja-JP" altLang="en-US"/>
              <a:pPr>
                <a:defRPr/>
              </a:pPr>
              <a:t>2013/1/24</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7A0B6AAA-1AEB-4CEA-ACE1-3B89FD51BB75}" type="slidenum">
              <a:rPr lang="ja-JP" altLang="en-US"/>
              <a:pPr>
                <a:defRPr/>
              </a:pPr>
              <a:t>‹#›</a:t>
            </a:fld>
            <a:endParaRPr lang="ja-JP" altLang="en-US"/>
          </a:p>
        </p:txBody>
      </p:sp>
    </p:spTree>
    <p:extLst>
      <p:ext uri="{BB962C8B-B14F-4D97-AF65-F5344CB8AC3E}">
        <p14:creationId xmlns:p14="http://schemas.microsoft.com/office/powerpoint/2010/main" val="3399837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タイトル スライド">
    <p:spTree>
      <p:nvGrpSpPr>
        <p:cNvPr id="1" name=""/>
        <p:cNvGrpSpPr/>
        <p:nvPr/>
      </p:nvGrpSpPr>
      <p:grpSpPr>
        <a:xfrm>
          <a:off x="0" y="0"/>
          <a:ext cx="0" cy="0"/>
          <a:chOff x="0" y="0"/>
          <a:chExt cx="0" cy="0"/>
        </a:xfrm>
      </p:grpSpPr>
      <p:sp>
        <p:nvSpPr>
          <p:cNvPr id="4" name="正方形/長方形 17"/>
          <p:cNvSpPr/>
          <p:nvPr userDrawn="1"/>
        </p:nvSpPr>
        <p:spPr>
          <a:xfrm>
            <a:off x="904875" y="1919288"/>
            <a:ext cx="7875588"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19"/>
          <p:cNvSpPr/>
          <p:nvPr userDrawn="1"/>
        </p:nvSpPr>
        <p:spPr>
          <a:xfrm>
            <a:off x="904875" y="1919288"/>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grpSp>
        <p:nvGrpSpPr>
          <p:cNvPr id="6" name="グループ化 23"/>
          <p:cNvGrpSpPr>
            <a:grpSpLocks/>
          </p:cNvGrpSpPr>
          <p:nvPr userDrawn="1"/>
        </p:nvGrpSpPr>
        <p:grpSpPr bwMode="auto">
          <a:xfrm>
            <a:off x="179388" y="6597650"/>
            <a:ext cx="8890000" cy="0"/>
            <a:chOff x="179512" y="6525344"/>
            <a:chExt cx="8890035" cy="0"/>
          </a:xfrm>
        </p:grpSpPr>
        <p:cxnSp>
          <p:nvCxnSpPr>
            <p:cNvPr id="7"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8"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1" name="Picture 15"/>
          <p:cNvPicPr>
            <a:picLocks noChangeAspect="1" noChangeArrowheads="1"/>
          </p:cNvPicPr>
          <p:nvPr userDrawn="1"/>
        </p:nvPicPr>
        <p:blipFill>
          <a:blip r:embed="rId2"/>
          <a:srcRect/>
          <a:stretch>
            <a:fillRect/>
          </a:stretch>
        </p:blipFill>
        <p:spPr bwMode="auto">
          <a:xfrm>
            <a:off x="395288" y="5013325"/>
            <a:ext cx="3240087" cy="1409700"/>
          </a:xfrm>
          <a:prstGeom prst="rect">
            <a:avLst/>
          </a:prstGeom>
          <a:noFill/>
          <a:ln w="9525">
            <a:noFill/>
            <a:miter lim="800000"/>
            <a:headEnd/>
            <a:tailEnd/>
          </a:ln>
        </p:spPr>
      </p:pic>
      <p:sp>
        <p:nvSpPr>
          <p:cNvPr id="15" name="タイトル 7"/>
          <p:cNvSpPr>
            <a:spLocks noGrp="1"/>
          </p:cNvSpPr>
          <p:nvPr>
            <p:ph type="ctrTitle"/>
          </p:nvPr>
        </p:nvSpPr>
        <p:spPr>
          <a:xfrm>
            <a:off x="1219200" y="2157214"/>
            <a:ext cx="6858000" cy="990600"/>
          </a:xfrm>
        </p:spPr>
        <p:txBody>
          <a:bodyPr anchor="t"/>
          <a:lstStyle>
            <a:lvl1pPr algn="r">
              <a:defRPr sz="3200">
                <a:solidFill>
                  <a:schemeClr val="tx1"/>
                </a:solidFill>
              </a:defRPr>
            </a:lvl1pPr>
          </a:lstStyle>
          <a:p>
            <a:r>
              <a:rPr lang="ja-JP" altLang="en-US" dirty="0" smtClean="0"/>
              <a:t>マスター タイトルの書式設定</a:t>
            </a:r>
            <a:endParaRPr lang="en-US" dirty="0"/>
          </a:p>
        </p:txBody>
      </p:sp>
      <p:sp>
        <p:nvSpPr>
          <p:cNvPr id="31" name="テキスト プレースホルダー 2"/>
          <p:cNvSpPr>
            <a:spLocks noGrp="1"/>
          </p:cNvSpPr>
          <p:nvPr>
            <p:ph type="body" idx="1"/>
          </p:nvPr>
        </p:nvSpPr>
        <p:spPr>
          <a:xfrm>
            <a:off x="4644008" y="4267200"/>
            <a:ext cx="3528392"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dirty="0" smtClean="0"/>
              <a:t>マスタ テキストの書式設定</a:t>
            </a:r>
          </a:p>
        </p:txBody>
      </p:sp>
      <p:sp>
        <p:nvSpPr>
          <p:cNvPr id="12" name="スライド番号プレースホルダー 28"/>
          <p:cNvSpPr>
            <a:spLocks noGrp="1"/>
          </p:cNvSpPr>
          <p:nvPr>
            <p:ph type="sldNum" sz="quarter" idx="10"/>
          </p:nvPr>
        </p:nvSpPr>
        <p:spPr>
          <a:xfrm>
            <a:off x="4000500" y="6597650"/>
            <a:ext cx="1219200" cy="182563"/>
          </a:xfrm>
        </p:spPr>
        <p:txBody>
          <a:bodyPr/>
          <a:lstStyle>
            <a:lvl1pPr algn="ctr">
              <a:defRPr/>
            </a:lvl1pPr>
          </a:lstStyle>
          <a:p>
            <a:pPr>
              <a:defRPr/>
            </a:pPr>
            <a:fld id="{AEF7767C-FE26-420F-98BF-A3A5CFA0D0A0}"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日付プレースホルダー 1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22"/>
          <p:cNvSpPr>
            <a:spLocks noGrp="1"/>
          </p:cNvSpPr>
          <p:nvPr>
            <p:ph type="sldNum" sz="quarter" idx="12"/>
          </p:nvPr>
        </p:nvSpPr>
        <p:spPr/>
        <p:txBody>
          <a:bodyPr/>
          <a:lstStyle>
            <a:lvl1pPr>
              <a:defRPr/>
            </a:lvl1pPr>
          </a:lstStyle>
          <a:p>
            <a:pPr>
              <a:defRPr/>
            </a:pPr>
            <a:fld id="{D32F4C15-C034-4314-9112-D299D62351D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4" name="直線コネクタ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5" name="二等辺三角形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線コネクタ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9CE4FFE-2657-47F4-863B-D1CC317C878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grpSp>
        <p:nvGrpSpPr>
          <p:cNvPr id="4" name="グループ化 6"/>
          <p:cNvGrpSpPr>
            <a:grpSpLocks/>
          </p:cNvGrpSpPr>
          <p:nvPr userDrawn="1"/>
        </p:nvGrpSpPr>
        <p:grpSpPr bwMode="auto">
          <a:xfrm>
            <a:off x="179388" y="6597650"/>
            <a:ext cx="8890000" cy="0"/>
            <a:chOff x="179512" y="6525344"/>
            <a:chExt cx="8890035" cy="0"/>
          </a:xfrm>
        </p:grpSpPr>
        <p:cxnSp>
          <p:nvCxnSpPr>
            <p:cNvPr id="5" name="直線コネクタ 8"/>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 name="直線コネクタ 9"/>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7" name="直線コネクタ 10"/>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10"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257623" y="0"/>
            <a:ext cx="1886377" cy="888642"/>
          </a:xfrm>
          <a:prstGeom prst="rect">
            <a:avLst/>
          </a:prstGeom>
          <a:noFill/>
          <a:ln w="9525">
            <a:noFill/>
            <a:miter lim="800000"/>
            <a:headEnd/>
            <a:tailEnd/>
          </a:ln>
        </p:spPr>
      </p:pic>
      <p:cxnSp>
        <p:nvCxnSpPr>
          <p:cNvPr id="16" name="直線コネクタ 19"/>
          <p:cNvCxnSpPr/>
          <p:nvPr userDrawn="1"/>
        </p:nvCxnSpPr>
        <p:spPr>
          <a:xfrm>
            <a:off x="496888" y="680709"/>
            <a:ext cx="8207375" cy="0"/>
          </a:xfrm>
          <a:prstGeom prst="line">
            <a:avLst/>
          </a:prstGeom>
          <a:ln w="53975">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457200" y="12877"/>
            <a:ext cx="8229600" cy="654943"/>
          </a:xfrm>
        </p:spPr>
        <p:txBody>
          <a:bodyPr/>
          <a:lstStyle/>
          <a:p>
            <a:r>
              <a:rPr lang="ja-JP" altLang="en-US" dirty="0" smtClean="0"/>
              <a:t>マスター タイトルの書式設定</a:t>
            </a:r>
            <a:endParaRPr lang="en-US" dirty="0"/>
          </a:p>
        </p:txBody>
      </p:sp>
      <p:sp>
        <p:nvSpPr>
          <p:cNvPr id="8" name="コンテンツ プレースホルダー 7"/>
          <p:cNvSpPr>
            <a:spLocks noGrp="1"/>
          </p:cNvSpPr>
          <p:nvPr>
            <p:ph sz="quarter" idx="1"/>
          </p:nvPr>
        </p:nvSpPr>
        <p:spPr>
          <a:xfrm>
            <a:off x="474663" y="1013716"/>
            <a:ext cx="8229600" cy="5274068"/>
          </a:xfrm>
        </p:spPr>
        <p:txBody>
          <a:bodyPr/>
          <a:lstStyle>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a:p>
        </p:txBody>
      </p:sp>
      <p:sp>
        <p:nvSpPr>
          <p:cNvPr id="17" name="スライド番号プレースホルダー 5"/>
          <p:cNvSpPr>
            <a:spLocks noGrp="1"/>
          </p:cNvSpPr>
          <p:nvPr>
            <p:ph type="sldNum" sz="quarter" idx="10"/>
          </p:nvPr>
        </p:nvSpPr>
        <p:spPr>
          <a:xfrm>
            <a:off x="3598863" y="6591300"/>
            <a:ext cx="1981200" cy="366713"/>
          </a:xfrm>
        </p:spPr>
        <p:txBody>
          <a:bodyPr/>
          <a:lstStyle>
            <a:lvl1pPr algn="ctr">
              <a:defRPr/>
            </a:lvl1pPr>
          </a:lstStyle>
          <a:p>
            <a:pPr>
              <a:defRPr/>
            </a:pPr>
            <a:fld id="{5C489480-8482-4FE0-A015-CFEEA03935A6}" type="slidenum">
              <a:rPr lang="ja-JP" altLang="en-US"/>
              <a:pPr>
                <a:defRPr/>
              </a:pPr>
              <a:t>‹#›</a:t>
            </a:fld>
            <a:endParaRPr lang="ja-JP" alt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4" name="正方形/長方形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5" name="正方形/長方形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1219200" y="2971800"/>
            <a:ext cx="6858000" cy="1066800"/>
          </a:xfrm>
        </p:spPr>
        <p:txBody>
          <a:bodyPr anchor="t"/>
          <a:lstStyle>
            <a:lvl1pPr algn="r">
              <a:buNone/>
              <a:defRPr sz="3200" b="0" cap="none" baseline="0"/>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smtClean="0"/>
              <a:t>マスター テキストの書式設定</a:t>
            </a:r>
          </a:p>
        </p:txBody>
      </p:sp>
      <p:sp>
        <p:nvSpPr>
          <p:cNvPr id="6" name="日付プレースホルダー 3"/>
          <p:cNvSpPr>
            <a:spLocks noGrp="1"/>
          </p:cNvSpPr>
          <p:nvPr>
            <p:ph type="dt" sz="half" idx="10"/>
          </p:nvPr>
        </p:nvSpPr>
        <p:spPr>
          <a:xfrm>
            <a:off x="6400800" y="6354763"/>
            <a:ext cx="2286000" cy="366712"/>
          </a:xfrm>
        </p:spPr>
        <p:txBody>
          <a:bodyPr/>
          <a:lstStyle>
            <a:lvl1pPr>
              <a:defRPr/>
            </a:lvl1pPr>
          </a:lstStyle>
          <a:p>
            <a:pPr>
              <a:defRPr/>
            </a:pPr>
            <a:endParaRPr lang="ja-JP" altLang="en-US"/>
          </a:p>
        </p:txBody>
      </p:sp>
      <p:sp>
        <p:nvSpPr>
          <p:cNvPr id="7" name="フッター プレースホルダー 4"/>
          <p:cNvSpPr>
            <a:spLocks noGrp="1"/>
          </p:cNvSpPr>
          <p:nvPr>
            <p:ph type="ftr" sz="quarter" idx="11"/>
          </p:nvPr>
        </p:nvSpPr>
        <p:spPr>
          <a:xfrm>
            <a:off x="2898775" y="6354763"/>
            <a:ext cx="3475038" cy="366712"/>
          </a:xfrm>
        </p:spPr>
        <p:txBody>
          <a:bodyPr/>
          <a:lstStyle>
            <a:lvl1pPr>
              <a:defRPr/>
            </a:lvl1pPr>
          </a:lstStyle>
          <a:p>
            <a:pPr>
              <a:defRPr/>
            </a:pPr>
            <a:endParaRPr lang="ja-JP" altLang="en-US"/>
          </a:p>
        </p:txBody>
      </p:sp>
      <p:sp>
        <p:nvSpPr>
          <p:cNvPr id="8" name="スライド番号プレースホルダー 5"/>
          <p:cNvSpPr>
            <a:spLocks noGrp="1"/>
          </p:cNvSpPr>
          <p:nvPr>
            <p:ph type="sldNum" sz="quarter" idx="12"/>
          </p:nvPr>
        </p:nvSpPr>
        <p:spPr>
          <a:xfrm>
            <a:off x="1069975" y="6354763"/>
            <a:ext cx="1520825" cy="366712"/>
          </a:xfrm>
        </p:spPr>
        <p:txBody>
          <a:bodyPr/>
          <a:lstStyle>
            <a:lvl1pPr>
              <a:defRPr/>
            </a:lvl1pPr>
          </a:lstStyle>
          <a:p>
            <a:pPr>
              <a:defRPr/>
            </a:pPr>
            <a:fld id="{59D614E3-EC9C-401D-B25E-0181BD4EC2F5}"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lstStyle/>
          <a:p>
            <a:r>
              <a:rPr lang="ja-JP" altLang="en-US" smtClean="0"/>
              <a:t>マスター タイトルの書式設定</a:t>
            </a:r>
            <a:endParaRPr lang="en-US"/>
          </a:p>
        </p:txBody>
      </p:sp>
      <p:sp>
        <p:nvSpPr>
          <p:cNvPr id="9" name="コンテンツ プレースホルダー 8"/>
          <p:cNvSpPr>
            <a:spLocks noGrp="1"/>
          </p:cNvSpPr>
          <p:nvPr>
            <p:ph sz="quarter" idx="1"/>
          </p:nvPr>
        </p:nvSpPr>
        <p:spPr>
          <a:xfrm>
            <a:off x="457200" y="1219200"/>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1" name="コンテンツ プレースホルダー 10"/>
          <p:cNvSpPr>
            <a:spLocks noGrp="1"/>
          </p:cNvSpPr>
          <p:nvPr>
            <p:ph sz="quarter" idx="2"/>
          </p:nvPr>
        </p:nvSpPr>
        <p:spPr>
          <a:xfrm>
            <a:off x="4632198" y="1216152"/>
            <a:ext cx="4041648" cy="493776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日付プレースホルダー 1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22"/>
          <p:cNvSpPr>
            <a:spLocks noGrp="1"/>
          </p:cNvSpPr>
          <p:nvPr>
            <p:ph type="sldNum" sz="quarter" idx="12"/>
          </p:nvPr>
        </p:nvSpPr>
        <p:spPr/>
        <p:txBody>
          <a:bodyPr/>
          <a:lstStyle>
            <a:lvl1pPr>
              <a:defRPr/>
            </a:lvl1pPr>
          </a:lstStyle>
          <a:p>
            <a:pPr>
              <a:defRPr/>
            </a:pPr>
            <a:fld id="{D6BE04EA-D976-49BB-88BC-11887A034D4F}"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28600"/>
            <a:ext cx="8229600" cy="914400"/>
          </a:xfrm>
        </p:spPr>
        <p:txBody>
          <a:bodyPr anchor="ct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4" name="テキスト プレースホルダー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ja-JP" altLang="en-US" smtClean="0"/>
              <a:t>マスター テキストの書式設定</a:t>
            </a:r>
          </a:p>
        </p:txBody>
      </p:sp>
      <p:sp>
        <p:nvSpPr>
          <p:cNvPr id="11" name="コンテンツ プレースホルダー 10"/>
          <p:cNvSpPr>
            <a:spLocks noGrp="1"/>
          </p:cNvSpPr>
          <p:nvPr>
            <p:ph sz="quarter" idx="2"/>
          </p:nvPr>
        </p:nvSpPr>
        <p:spPr>
          <a:xfrm>
            <a:off x="457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13" name="コンテンツ プレースホルダー 12"/>
          <p:cNvSpPr>
            <a:spLocks noGrp="1"/>
          </p:cNvSpPr>
          <p:nvPr>
            <p:ph sz="quarter" idx="4"/>
          </p:nvPr>
        </p:nvSpPr>
        <p:spPr>
          <a:xfrm>
            <a:off x="4648200" y="2133600"/>
            <a:ext cx="4038600" cy="40386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日付プレースホルダー 1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22"/>
          <p:cNvSpPr>
            <a:spLocks noGrp="1"/>
          </p:cNvSpPr>
          <p:nvPr>
            <p:ph type="sldNum" sz="quarter" idx="12"/>
          </p:nvPr>
        </p:nvSpPr>
        <p:spPr/>
        <p:txBody>
          <a:bodyPr/>
          <a:lstStyle>
            <a:lvl1pPr>
              <a:defRPr/>
            </a:lvl1pPr>
          </a:lstStyle>
          <a:p>
            <a:pPr>
              <a:defRPr/>
            </a:pPr>
            <a:fld id="{23FDB0EC-3C6C-499F-B7FC-40D34E018601}"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grpSp>
        <p:nvGrpSpPr>
          <p:cNvPr id="3" name="グループ化 23"/>
          <p:cNvGrpSpPr>
            <a:grpSpLocks/>
          </p:cNvGrpSpPr>
          <p:nvPr userDrawn="1"/>
        </p:nvGrpSpPr>
        <p:grpSpPr bwMode="auto">
          <a:xfrm>
            <a:off x="179388" y="6597650"/>
            <a:ext cx="8890000" cy="0"/>
            <a:chOff x="179512" y="6525344"/>
            <a:chExt cx="8890035" cy="0"/>
          </a:xfrm>
        </p:grpSpPr>
        <p:cxnSp>
          <p:nvCxnSpPr>
            <p:cNvPr id="4" name="直線コネクタ 24"/>
            <p:cNvCxnSpPr/>
            <p:nvPr/>
          </p:nvCxnSpPr>
          <p:spPr>
            <a:xfrm>
              <a:off x="179512" y="6525344"/>
              <a:ext cx="8208994"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5" name="直線コネクタ 25"/>
            <p:cNvCxnSpPr/>
            <p:nvPr/>
          </p:nvCxnSpPr>
          <p:spPr>
            <a:xfrm>
              <a:off x="8475820" y="6525344"/>
              <a:ext cx="152401"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 name="直線コネクタ 26"/>
            <p:cNvCxnSpPr/>
            <p:nvPr/>
          </p:nvCxnSpPr>
          <p:spPr>
            <a:xfrm>
              <a:off x="8704421" y="6525344"/>
              <a:ext cx="152401"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7" name="直線コネクタ 29"/>
            <p:cNvCxnSpPr/>
            <p:nvPr/>
          </p:nvCxnSpPr>
          <p:spPr>
            <a:xfrm>
              <a:off x="8917146" y="6525344"/>
              <a:ext cx="152401"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pic>
        <p:nvPicPr>
          <p:cNvPr id="8" name="Picture 3" descr="\\spb-fs\プロジェクト\9210359 津國剛PL\オープンデータコンソーシアム\ロゴ\OPEN DATA\OPEN DATA\OP YOKE.jpg"/>
          <p:cNvPicPr>
            <a:picLocks noChangeAspect="1" noChangeArrowheads="1"/>
          </p:cNvPicPr>
          <p:nvPr userDrawn="1"/>
        </p:nvPicPr>
        <p:blipFill>
          <a:blip r:embed="rId2"/>
          <a:srcRect/>
          <a:stretch>
            <a:fillRect/>
          </a:stretch>
        </p:blipFill>
        <p:spPr bwMode="auto">
          <a:xfrm>
            <a:off x="7812088" y="6237288"/>
            <a:ext cx="1317625" cy="620712"/>
          </a:xfrm>
          <a:prstGeom prst="rect">
            <a:avLst/>
          </a:prstGeom>
          <a:noFill/>
          <a:ln w="9525">
            <a:noFill/>
            <a:miter lim="800000"/>
            <a:headEnd/>
            <a:tailEnd/>
          </a:ln>
        </p:spPr>
      </p:pic>
      <p:grpSp>
        <p:nvGrpSpPr>
          <p:cNvPr id="9" name="グループ化 6"/>
          <p:cNvGrpSpPr>
            <a:grpSpLocks/>
          </p:cNvGrpSpPr>
          <p:nvPr userDrawn="1"/>
        </p:nvGrpSpPr>
        <p:grpSpPr bwMode="auto">
          <a:xfrm>
            <a:off x="519347" y="3429000"/>
            <a:ext cx="8184915" cy="166955"/>
            <a:chOff x="179512" y="6525344"/>
            <a:chExt cx="8890035" cy="0"/>
          </a:xfrm>
        </p:grpSpPr>
        <p:cxnSp>
          <p:nvCxnSpPr>
            <p:cNvPr id="10" name="直線コネクタ 8"/>
            <p:cNvCxnSpPr/>
            <p:nvPr/>
          </p:nvCxnSpPr>
          <p:spPr>
            <a:xfrm>
              <a:off x="179512" y="6525344"/>
              <a:ext cx="8208821" cy="0"/>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1" name="直線コネクタ 9"/>
            <p:cNvCxnSpPr/>
            <p:nvPr/>
          </p:nvCxnSpPr>
          <p:spPr>
            <a:xfrm>
              <a:off x="8475863" y="6525344"/>
              <a:ext cx="152227" cy="0"/>
            </a:xfrm>
            <a:prstGeom prst="line">
              <a:avLst/>
            </a:prstGeom>
            <a:ln w="5715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2" name="直線コネクタ 10"/>
            <p:cNvCxnSpPr/>
            <p:nvPr/>
          </p:nvCxnSpPr>
          <p:spPr>
            <a:xfrm>
              <a:off x="8704203" y="6525344"/>
              <a:ext cx="152227" cy="0"/>
            </a:xfrm>
            <a:prstGeom prst="line">
              <a:avLst/>
            </a:prstGeom>
            <a:ln w="5715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3" name="直線コネクタ 11"/>
            <p:cNvCxnSpPr/>
            <p:nvPr/>
          </p:nvCxnSpPr>
          <p:spPr>
            <a:xfrm>
              <a:off x="8917320" y="6525344"/>
              <a:ext cx="152227" cy="0"/>
            </a:xfrm>
            <a:prstGeom prst="line">
              <a:avLst/>
            </a:prstGeom>
            <a:ln w="57150">
              <a:solidFill>
                <a:srgbClr val="FFFF00"/>
              </a:solidFill>
            </a:ln>
          </p:spPr>
          <p:style>
            <a:lnRef idx="1">
              <a:schemeClr val="accent1"/>
            </a:lnRef>
            <a:fillRef idx="0">
              <a:schemeClr val="accent1"/>
            </a:fillRef>
            <a:effectRef idx="0">
              <a:schemeClr val="accent1"/>
            </a:effectRef>
            <a:fontRef idx="minor">
              <a:schemeClr val="tx1"/>
            </a:fontRef>
          </p:style>
        </p:cxnSp>
      </p:grpSp>
      <p:sp>
        <p:nvSpPr>
          <p:cNvPr id="2" name="タイトル 1"/>
          <p:cNvSpPr>
            <a:spLocks noGrp="1"/>
          </p:cNvSpPr>
          <p:nvPr>
            <p:ph type="title"/>
          </p:nvPr>
        </p:nvSpPr>
        <p:spPr>
          <a:xfrm>
            <a:off x="755576" y="2492896"/>
            <a:ext cx="7488832" cy="914400"/>
          </a:xfrm>
        </p:spPr>
        <p:txBody>
          <a:bodyPr/>
          <a:lstStyle/>
          <a:p>
            <a:r>
              <a:rPr lang="ja-JP" altLang="en-US" smtClean="0"/>
              <a:t>マスター タイトルの書式設定</a:t>
            </a:r>
            <a:endParaRPr lang="en-US"/>
          </a:p>
        </p:txBody>
      </p:sp>
      <p:sp>
        <p:nvSpPr>
          <p:cNvPr id="14" name="スライド番号プレースホルダー 4"/>
          <p:cNvSpPr>
            <a:spLocks noGrp="1"/>
          </p:cNvSpPr>
          <p:nvPr>
            <p:ph type="sldNum" sz="quarter" idx="10"/>
          </p:nvPr>
        </p:nvSpPr>
        <p:spPr>
          <a:xfrm>
            <a:off x="4173538" y="6592888"/>
            <a:ext cx="758825" cy="365125"/>
          </a:xfrm>
        </p:spPr>
        <p:txBody>
          <a:bodyPr/>
          <a:lstStyle>
            <a:lvl1pPr algn="ctr">
              <a:defRPr smtClean="0"/>
            </a:lvl1pPr>
          </a:lstStyle>
          <a:p>
            <a:pPr>
              <a:defRPr/>
            </a:pPr>
            <a:fld id="{F52FA9F6-98CE-4D8B-9188-4B04B5C3FA61}"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直線コネクタ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3" name="二等辺三角形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4" name="日付プレースホルダー 1"/>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2"/>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3"/>
          <p:cNvSpPr>
            <a:spLocks noGrp="1"/>
          </p:cNvSpPr>
          <p:nvPr>
            <p:ph type="sldNum" sz="quarter" idx="12"/>
          </p:nvPr>
        </p:nvSpPr>
        <p:spPr/>
        <p:txBody>
          <a:bodyPr/>
          <a:lstStyle>
            <a:lvl1pPr>
              <a:defRPr/>
            </a:lvl1pPr>
          </a:lstStyle>
          <a:p>
            <a:pPr>
              <a:defRPr/>
            </a:pPr>
            <a:fld id="{777F02BF-A27D-4507-89DC-5BA8A0B91641}"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直線コネクタ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dirty="0">
              <a:latin typeface="+mn-lt"/>
              <a:ea typeface="+mn-ea"/>
            </a:endParaRPr>
          </a:p>
        </p:txBody>
      </p:sp>
      <p:sp>
        <p:nvSpPr>
          <p:cNvPr id="7"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ja-JP" altLang="en-US" smtClean="0"/>
              <a:t>マスター タイトルの書式設定</a:t>
            </a:r>
            <a:endParaRPr lang="en-US"/>
          </a:p>
        </p:txBody>
      </p:sp>
      <p:sp>
        <p:nvSpPr>
          <p:cNvPr id="3" name="テキスト プレースホルダー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ja-JP" altLang="en-US" smtClean="0"/>
              <a:t>マスター テキストの書式設定</a:t>
            </a:r>
          </a:p>
        </p:txBody>
      </p:sp>
      <p:sp>
        <p:nvSpPr>
          <p:cNvPr id="12" name="コンテンツ プレースホルダー 11"/>
          <p:cNvSpPr>
            <a:spLocks noGrp="1"/>
          </p:cNvSpPr>
          <p:nvPr>
            <p:ph sz="quarter" idx="1"/>
          </p:nvPr>
        </p:nvSpPr>
        <p:spPr>
          <a:xfrm>
            <a:off x="304800" y="304800"/>
            <a:ext cx="5715000" cy="571500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38266B34-2950-452F-9FB9-AB9EE4D1A115}"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Ref idx="1001">
        <a:schemeClr val="bg2"/>
      </p:bgRef>
    </p:bg>
    <p:spTree>
      <p:nvGrpSpPr>
        <p:cNvPr id="1" name=""/>
        <p:cNvGrpSpPr/>
        <p:nvPr/>
      </p:nvGrpSpPr>
      <p:grpSpPr>
        <a:xfrm>
          <a:off x="0" y="0"/>
          <a:ext cx="0" cy="0"/>
          <a:chOff x="0" y="0"/>
          <a:chExt cx="0" cy="0"/>
        </a:xfrm>
      </p:grpSpPr>
      <p:sp>
        <p:nvSpPr>
          <p:cNvPr id="5" name="直線コネクタ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6" name="二等辺三角形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正方形/長方形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2" name="タイトル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ja-JP" altLang="en-US" noProof="0" smtClean="0"/>
              <a:t>アイコンをクリックして図を追加</a:t>
            </a:r>
            <a:endParaRPr lang="en-US" noProof="0" dirty="0"/>
          </a:p>
        </p:txBody>
      </p:sp>
      <p:sp>
        <p:nvSpPr>
          <p:cNvPr id="4" name="テキスト プレースホルダー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ja-JP" altLang="en-US" smtClean="0"/>
              <a:t>マスター テキストの書式設定</a:t>
            </a:r>
          </a:p>
        </p:txBody>
      </p:sp>
      <p:sp>
        <p:nvSpPr>
          <p:cNvPr id="8" name="日付プレースホルダー 4"/>
          <p:cNvSpPr>
            <a:spLocks noGrp="1"/>
          </p:cNvSpPr>
          <p:nvPr>
            <p:ph type="dt" sz="half" idx="10"/>
          </p:nvPr>
        </p:nvSpPr>
        <p:spPr/>
        <p:txBody>
          <a:bodyPr/>
          <a:lstStyle>
            <a:lvl1pPr>
              <a:defRPr/>
            </a:lvl1pPr>
          </a:lstStyle>
          <a:p>
            <a:pPr>
              <a:defRPr/>
            </a:pPr>
            <a:endParaRPr lang="ja-JP" altLang="en-US"/>
          </a:p>
        </p:txBody>
      </p:sp>
      <p:sp>
        <p:nvSpPr>
          <p:cNvPr id="9" name="フッター プレースホルダー 5"/>
          <p:cNvSpPr>
            <a:spLocks noGrp="1"/>
          </p:cNvSpPr>
          <p:nvPr>
            <p:ph type="ftr" sz="quarter" idx="11"/>
          </p:nvPr>
        </p:nvSpPr>
        <p:spPr/>
        <p:txBody>
          <a:bodyPr/>
          <a:lstStyle>
            <a:lvl1pPr>
              <a:defRPr/>
            </a:lvl1pPr>
          </a:lstStyle>
          <a:p>
            <a:pPr>
              <a:defRPr/>
            </a:pPr>
            <a:endParaRPr lang="ja-JP" altLang="en-US"/>
          </a:p>
        </p:txBody>
      </p:sp>
      <p:sp>
        <p:nvSpPr>
          <p:cNvPr id="10" name="スライド番号プレースホルダー 6"/>
          <p:cNvSpPr>
            <a:spLocks noGrp="1"/>
          </p:cNvSpPr>
          <p:nvPr>
            <p:ph type="sldNum" sz="quarter" idx="12"/>
          </p:nvPr>
        </p:nvSpPr>
        <p:spPr/>
        <p:txBody>
          <a:bodyPr/>
          <a:lstStyle>
            <a:lvl1pPr>
              <a:defRPr/>
            </a:lvl1pPr>
          </a:lstStyle>
          <a:p>
            <a:pPr>
              <a:defRPr/>
            </a:pPr>
            <a:fld id="{234B22B5-564E-49AF-94E1-EBCE52A8446D}" type="slidenum">
              <a:rPr lang="ja-JP" altLang="en-US"/>
              <a:pPr>
                <a:defRPr/>
              </a:pPr>
              <a:t>‹#›</a:t>
            </a:fld>
            <a:endParaRPr lang="ja-JP" alt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マスター タイトルの書式設定</a:t>
            </a:r>
            <a:endParaRPr lang="en-US" smtClean="0"/>
          </a:p>
        </p:txBody>
      </p:sp>
      <p:sp>
        <p:nvSpPr>
          <p:cNvPr id="1027" name="テキスト プレースホルダー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dirty="0" smtClean="0"/>
          </a:p>
        </p:txBody>
      </p:sp>
      <p:sp>
        <p:nvSpPr>
          <p:cNvPr id="14" name="日付プレースホルダー 13"/>
          <p:cNvSpPr>
            <a:spLocks noGrp="1"/>
          </p:cNvSpPr>
          <p:nvPr>
            <p:ph type="dt" sz="half" idx="2"/>
          </p:nvPr>
        </p:nvSpPr>
        <p:spPr>
          <a:xfrm>
            <a:off x="6400800" y="6356350"/>
            <a:ext cx="2289175"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3" name="フッター プレースホルダー 2"/>
          <p:cNvSpPr>
            <a:spLocks noGrp="1"/>
          </p:cNvSpPr>
          <p:nvPr>
            <p:ph type="ftr" sz="quarter" idx="3"/>
          </p:nvPr>
        </p:nvSpPr>
        <p:spPr>
          <a:xfrm>
            <a:off x="2898775" y="6356350"/>
            <a:ext cx="3505200" cy="365125"/>
          </a:xfrm>
          <a:prstGeom prst="rect">
            <a:avLst/>
          </a:prstGeom>
        </p:spPr>
        <p:txBody>
          <a:bodyPr vert="horz"/>
          <a:lstStyle>
            <a:lvl1pPr algn="r" eaLnBrk="1" fontAlgn="auto" latinLnBrk="0" hangingPunct="1">
              <a:spcBef>
                <a:spcPts val="0"/>
              </a:spcBef>
              <a:spcAft>
                <a:spcPts val="0"/>
              </a:spcAft>
              <a:defRPr kumimoji="1" sz="1400">
                <a:solidFill>
                  <a:schemeClr val="tx2"/>
                </a:solidFill>
                <a:latin typeface="+mn-lt"/>
                <a:ea typeface="+mn-ea"/>
              </a:defRPr>
            </a:lvl1pPr>
          </a:lstStyle>
          <a:p>
            <a:pPr>
              <a:defRPr/>
            </a:pPr>
            <a:endParaRPr lang="ja-JP" altLang="en-US"/>
          </a:p>
        </p:txBody>
      </p:sp>
      <p:sp>
        <p:nvSpPr>
          <p:cNvPr id="23" name="スライド番号プレースホルダー 22"/>
          <p:cNvSpPr>
            <a:spLocks noGrp="1"/>
          </p:cNvSpPr>
          <p:nvPr>
            <p:ph type="sldNum" sz="quarter" idx="4"/>
          </p:nvPr>
        </p:nvSpPr>
        <p:spPr>
          <a:xfrm>
            <a:off x="612775" y="6356350"/>
            <a:ext cx="1981200" cy="365125"/>
          </a:xfrm>
          <a:prstGeom prst="rect">
            <a:avLst/>
          </a:prstGeom>
        </p:spPr>
        <p:txBody>
          <a:bodyPr vert="horz"/>
          <a:lstStyle>
            <a:lvl1pPr algn="l" eaLnBrk="1" fontAlgn="auto" latinLnBrk="0" hangingPunct="1">
              <a:spcBef>
                <a:spcPts val="0"/>
              </a:spcBef>
              <a:spcAft>
                <a:spcPts val="0"/>
              </a:spcAft>
              <a:defRPr kumimoji="1" sz="1400">
                <a:solidFill>
                  <a:schemeClr val="tx2"/>
                </a:solidFill>
                <a:latin typeface="+mn-lt"/>
                <a:ea typeface="+mn-ea"/>
              </a:defRPr>
            </a:lvl1pPr>
          </a:lstStyle>
          <a:p>
            <a:pPr>
              <a:defRPr/>
            </a:pPr>
            <a:fld id="{BB1E81A8-7DC8-4718-AAD2-CE30D12D26F6}" type="slidenum">
              <a:rPr lang="ja-JP" altLang="en-US"/>
              <a:pPr>
                <a:defRPr/>
              </a:pPr>
              <a:t>‹#›</a:t>
            </a:fld>
            <a:endParaRPr lang="ja-JP" altLang="en-US"/>
          </a:p>
        </p:txBody>
      </p:sp>
      <p:sp>
        <p:nvSpPr>
          <p:cNvPr id="28" name="直線コネクタ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9" name="直線コネクタ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1" r:id="rId4"/>
    <p:sldLayoutId id="2147483670" r:id="rId5"/>
    <p:sldLayoutId id="2147483675" r:id="rId6"/>
    <p:sldLayoutId id="2147483676" r:id="rId7"/>
    <p:sldLayoutId id="2147483677" r:id="rId8"/>
    <p:sldLayoutId id="2147483678" r:id="rId9"/>
    <p:sldLayoutId id="2147483669" r:id="rId10"/>
    <p:sldLayoutId id="2147483679" r:id="rId11"/>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200" kern="1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2pPr>
      <a:lvl3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3pPr>
      <a:lvl4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4pPr>
      <a:lvl5pPr algn="l" rtl="0" eaLnBrk="0" fontAlgn="base" hangingPunct="0">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p:titleStyle>
    <p:bodyStyle>
      <a:lvl1pPr marL="273050" indent="-273050" algn="l" rtl="0" eaLnBrk="0" fontAlgn="base" hangingPunct="0">
        <a:spcBef>
          <a:spcPts val="600"/>
        </a:spcBef>
        <a:spcAft>
          <a:spcPct val="0"/>
        </a:spcAft>
        <a:buClr>
          <a:schemeClr val="accent1"/>
        </a:buClr>
        <a:buSzPct val="76000"/>
        <a:buFont typeface="Wingdings 3" pitchFamily="18" charset="2"/>
        <a:buChar char=""/>
        <a:defRPr kumimoji="1" sz="2600" kern="1200">
          <a:solidFill>
            <a:schemeClr val="tx1"/>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Char char=""/>
        <a:defRPr kumimoji="1" sz="2300" kern="1200">
          <a:solidFill>
            <a:schemeClr val="tx1"/>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Char char=""/>
        <a:defRPr kumimoji="1" kern="1200">
          <a:solidFill>
            <a:schemeClr val="tx1"/>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Char char=""/>
        <a:defRPr kumimoji="1"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プレースホルダー 3"/>
          <p:cNvSpPr>
            <a:spLocks noGrp="1"/>
          </p:cNvSpPr>
          <p:nvPr>
            <p:ph type="body" idx="1"/>
          </p:nvPr>
        </p:nvSpPr>
        <p:spPr>
          <a:xfrm>
            <a:off x="5259887" y="4267200"/>
            <a:ext cx="3529012" cy="1143000"/>
          </a:xfrm>
        </p:spPr>
        <p:txBody>
          <a:bodyPr/>
          <a:lstStyle/>
          <a:p>
            <a:pPr eaLnBrk="1" hangingPunct="1"/>
            <a:r>
              <a:rPr lang="en-US" altLang="ja-JP" dirty="0" smtClean="0">
                <a:solidFill>
                  <a:schemeClr val="tx1"/>
                </a:solidFill>
                <a:latin typeface="+mn-ea"/>
              </a:rPr>
              <a:t>2013</a:t>
            </a:r>
            <a:r>
              <a:rPr lang="ja-JP" altLang="en-US" dirty="0" err="1" smtClean="0">
                <a:solidFill>
                  <a:schemeClr val="tx1"/>
                </a:solidFill>
                <a:latin typeface="+mn-ea"/>
              </a:rPr>
              <a:t>．</a:t>
            </a:r>
            <a:r>
              <a:rPr lang="en-US" altLang="ja-JP" dirty="0" smtClean="0">
                <a:solidFill>
                  <a:schemeClr val="tx1"/>
                </a:solidFill>
                <a:latin typeface="+mn-ea"/>
              </a:rPr>
              <a:t>1</a:t>
            </a:r>
            <a:r>
              <a:rPr lang="ja-JP" altLang="en-US" dirty="0" err="1" smtClean="0">
                <a:solidFill>
                  <a:schemeClr val="tx1"/>
                </a:solidFill>
                <a:latin typeface="+mn-ea"/>
              </a:rPr>
              <a:t>．</a:t>
            </a:r>
            <a:r>
              <a:rPr lang="en-US" altLang="ja-JP" dirty="0" smtClean="0">
                <a:solidFill>
                  <a:schemeClr val="tx1"/>
                </a:solidFill>
                <a:latin typeface="+mn-ea"/>
              </a:rPr>
              <a:t>22</a:t>
            </a:r>
          </a:p>
          <a:p>
            <a:pPr eaLnBrk="1" hangingPunct="1"/>
            <a:r>
              <a:rPr lang="ja-JP" altLang="en-US" dirty="0" smtClean="0">
                <a:solidFill>
                  <a:schemeClr val="tx1"/>
                </a:solidFill>
                <a:latin typeface="+mn-ea"/>
              </a:rPr>
              <a:t>第</a:t>
            </a:r>
            <a:r>
              <a:rPr lang="en-US" altLang="ja-JP" dirty="0" smtClean="0">
                <a:solidFill>
                  <a:schemeClr val="tx1"/>
                </a:solidFill>
                <a:latin typeface="+mn-ea"/>
              </a:rPr>
              <a:t>3</a:t>
            </a:r>
            <a:r>
              <a:rPr lang="ja-JP" altLang="en-US" dirty="0" smtClean="0">
                <a:solidFill>
                  <a:schemeClr val="tx1"/>
                </a:solidFill>
                <a:latin typeface="+mn-ea"/>
              </a:rPr>
              <a:t>回利活用・普及委員会</a:t>
            </a:r>
          </a:p>
        </p:txBody>
      </p:sp>
      <p:sp>
        <p:nvSpPr>
          <p:cNvPr id="5" name="タイトル 1"/>
          <p:cNvSpPr txBox="1">
            <a:spLocks/>
          </p:cNvSpPr>
          <p:nvPr/>
        </p:nvSpPr>
        <p:spPr bwMode="auto">
          <a:xfrm>
            <a:off x="1130151" y="1931541"/>
            <a:ext cx="7530957" cy="1284269"/>
          </a:xfrm>
          <a:prstGeom prst="rect">
            <a:avLst/>
          </a:prstGeom>
          <a:noFill/>
          <a:ln w="9525">
            <a:noFill/>
            <a:miter lim="800000"/>
            <a:headEnd/>
            <a:tailEnd/>
          </a:ln>
        </p:spPr>
        <p:txBody>
          <a:bodyPr anchor="ctr"/>
          <a:lstStyle>
            <a:lvl1pPr algn="r" rtl="0" fontAlgn="base">
              <a:spcBef>
                <a:spcPct val="0"/>
              </a:spcBef>
              <a:spcAft>
                <a:spcPct val="0"/>
              </a:spcAft>
              <a:defRPr kumimoji="1" sz="3200" kern="1200">
                <a:solidFill>
                  <a:schemeClr val="tx1"/>
                </a:solidFill>
                <a:latin typeface="+mj-lt"/>
                <a:ea typeface="+mj-ea"/>
                <a:cs typeface="+mj-cs"/>
              </a:defRPr>
            </a:lvl1pPr>
            <a:lvl2pPr algn="l" rtl="0" fontAlgn="base">
              <a:spcBef>
                <a:spcPct val="0"/>
              </a:spcBef>
              <a:spcAft>
                <a:spcPct val="0"/>
              </a:spcAft>
              <a:defRPr kumimoji="1" sz="3200">
                <a:solidFill>
                  <a:schemeClr val="tx2"/>
                </a:solidFill>
                <a:latin typeface="Bookman Old Style" pitchFamily="18" charset="0"/>
                <a:ea typeface="HG明朝E" pitchFamily="17" charset="-128"/>
              </a:defRPr>
            </a:lvl2pPr>
            <a:lvl3pPr algn="l" rtl="0" fontAlgn="base">
              <a:spcBef>
                <a:spcPct val="0"/>
              </a:spcBef>
              <a:spcAft>
                <a:spcPct val="0"/>
              </a:spcAft>
              <a:defRPr kumimoji="1" sz="3200">
                <a:solidFill>
                  <a:schemeClr val="tx2"/>
                </a:solidFill>
                <a:latin typeface="Bookman Old Style" pitchFamily="18" charset="0"/>
                <a:ea typeface="HG明朝E" pitchFamily="17" charset="-128"/>
              </a:defRPr>
            </a:lvl3pPr>
            <a:lvl4pPr algn="l" rtl="0" fontAlgn="base">
              <a:spcBef>
                <a:spcPct val="0"/>
              </a:spcBef>
              <a:spcAft>
                <a:spcPct val="0"/>
              </a:spcAft>
              <a:defRPr kumimoji="1" sz="3200">
                <a:solidFill>
                  <a:schemeClr val="tx2"/>
                </a:solidFill>
                <a:latin typeface="Bookman Old Style" pitchFamily="18" charset="0"/>
                <a:ea typeface="HG明朝E" pitchFamily="17" charset="-128"/>
              </a:defRPr>
            </a:lvl4pPr>
            <a:lvl5pPr algn="l" rtl="0" fontAlgn="base">
              <a:spcBef>
                <a:spcPct val="0"/>
              </a:spcBef>
              <a:spcAft>
                <a:spcPct val="0"/>
              </a:spcAft>
              <a:defRPr kumimoji="1" sz="3200">
                <a:solidFill>
                  <a:schemeClr val="tx2"/>
                </a:solidFill>
                <a:latin typeface="Bookman Old Style" pitchFamily="18" charset="0"/>
                <a:ea typeface="HG明朝E" pitchFamily="17" charset="-128"/>
              </a:defRPr>
            </a:lvl5pPr>
            <a:lvl6pPr marL="457200" algn="l" rtl="0" fontAlgn="base">
              <a:spcBef>
                <a:spcPct val="0"/>
              </a:spcBef>
              <a:spcAft>
                <a:spcPct val="0"/>
              </a:spcAft>
              <a:defRPr kumimoji="1" sz="3200">
                <a:solidFill>
                  <a:schemeClr val="tx2"/>
                </a:solidFill>
                <a:latin typeface="Bookman Old Style" pitchFamily="18" charset="0"/>
                <a:ea typeface="HG明朝E" pitchFamily="17" charset="-128"/>
              </a:defRPr>
            </a:lvl6pPr>
            <a:lvl7pPr marL="914400" algn="l" rtl="0" fontAlgn="base">
              <a:spcBef>
                <a:spcPct val="0"/>
              </a:spcBef>
              <a:spcAft>
                <a:spcPct val="0"/>
              </a:spcAft>
              <a:defRPr kumimoji="1" sz="3200">
                <a:solidFill>
                  <a:schemeClr val="tx2"/>
                </a:solidFill>
                <a:latin typeface="Bookman Old Style" pitchFamily="18" charset="0"/>
                <a:ea typeface="HG明朝E" pitchFamily="17" charset="-128"/>
              </a:defRPr>
            </a:lvl7pPr>
            <a:lvl8pPr marL="1371600" algn="l" rtl="0" fontAlgn="base">
              <a:spcBef>
                <a:spcPct val="0"/>
              </a:spcBef>
              <a:spcAft>
                <a:spcPct val="0"/>
              </a:spcAft>
              <a:defRPr kumimoji="1" sz="3200">
                <a:solidFill>
                  <a:schemeClr val="tx2"/>
                </a:solidFill>
                <a:latin typeface="Bookman Old Style" pitchFamily="18" charset="0"/>
                <a:ea typeface="HG明朝E" pitchFamily="17" charset="-128"/>
              </a:defRPr>
            </a:lvl8pPr>
            <a:lvl9pPr marL="1828800" algn="l" rtl="0" fontAlgn="base">
              <a:spcBef>
                <a:spcPct val="0"/>
              </a:spcBef>
              <a:spcAft>
                <a:spcPct val="0"/>
              </a:spcAft>
              <a:defRPr kumimoji="1" sz="3200">
                <a:solidFill>
                  <a:schemeClr val="tx2"/>
                </a:solidFill>
                <a:latin typeface="Bookman Old Style" pitchFamily="18" charset="0"/>
                <a:ea typeface="HG明朝E" pitchFamily="17" charset="-128"/>
              </a:defRPr>
            </a:lvl9pPr>
          </a:lstStyle>
          <a:p>
            <a:pPr algn="ctr" fontAlgn="auto">
              <a:spcAft>
                <a:spcPts val="0"/>
              </a:spcAft>
              <a:defRPr/>
            </a:pPr>
            <a:r>
              <a:rPr lang="ja-JP" altLang="en-US" sz="3000" dirty="0" smtClean="0">
                <a:latin typeface="HGPｺﾞｼｯｸE" pitchFamily="50" charset="-128"/>
                <a:ea typeface="HGPｺﾞｼｯｸE" pitchFamily="50" charset="-128"/>
              </a:rPr>
              <a:t>オープンデータシンポジウムアンケート結果</a:t>
            </a:r>
            <a:endParaRPr lang="en-US" altLang="ja-JP" sz="3000" dirty="0" smtClean="0">
              <a:latin typeface="HGPｺﾞｼｯｸE" pitchFamily="50" charset="-128"/>
              <a:ea typeface="HGPｺﾞｼｯｸE" pitchFamily="50" charset="-128"/>
            </a:endParaRPr>
          </a:p>
        </p:txBody>
      </p:sp>
      <p:sp>
        <p:nvSpPr>
          <p:cNvPr id="6" name="テキスト プレースホルダー 3"/>
          <p:cNvSpPr txBox="1">
            <a:spLocks/>
          </p:cNvSpPr>
          <p:nvPr/>
        </p:nvSpPr>
        <p:spPr bwMode="auto">
          <a:xfrm>
            <a:off x="5381465" y="186648"/>
            <a:ext cx="3529012"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r" rtl="0" eaLnBrk="0" fontAlgn="base" hangingPunct="0">
              <a:spcBef>
                <a:spcPts val="600"/>
              </a:spcBef>
              <a:spcAft>
                <a:spcPct val="0"/>
              </a:spcAft>
              <a:buClr>
                <a:schemeClr val="accent1"/>
              </a:buClr>
              <a:buSzPct val="76000"/>
              <a:buFont typeface="Wingdings 3" pitchFamily="18" charset="2"/>
              <a:buNone/>
              <a:defRPr kumimoji="1" sz="2000" kern="1200">
                <a:solidFill>
                  <a:schemeClr val="tx1">
                    <a:tint val="75000"/>
                  </a:schemeClr>
                </a:solidFill>
                <a:latin typeface="+mn-lt"/>
                <a:ea typeface="+mn-ea"/>
                <a:cs typeface="+mn-cs"/>
              </a:defRPr>
            </a:lvl1pPr>
            <a:lvl2pPr marL="547688" indent="-273050" algn="l" rtl="0" eaLnBrk="0" fontAlgn="base" hangingPunct="0">
              <a:spcBef>
                <a:spcPts val="500"/>
              </a:spcBef>
              <a:spcAft>
                <a:spcPct val="0"/>
              </a:spcAft>
              <a:buClr>
                <a:schemeClr val="accent2"/>
              </a:buClr>
              <a:buSzPct val="76000"/>
              <a:buFont typeface="Wingdings 3" pitchFamily="18" charset="2"/>
              <a:buNone/>
              <a:defRPr kumimoji="1" sz="1800" kern="1200">
                <a:solidFill>
                  <a:schemeClr val="tx1">
                    <a:tint val="75000"/>
                  </a:schemeClr>
                </a:solidFill>
                <a:latin typeface="+mn-lt"/>
                <a:ea typeface="+mn-ea"/>
                <a:cs typeface="+mn-cs"/>
              </a:defRPr>
            </a:lvl2pPr>
            <a:lvl3pPr marL="822325" indent="-228600" algn="l" rtl="0" eaLnBrk="0" fontAlgn="base" hangingPunct="0">
              <a:spcBef>
                <a:spcPts val="500"/>
              </a:spcBef>
              <a:spcAft>
                <a:spcPct val="0"/>
              </a:spcAft>
              <a:buClr>
                <a:srgbClr val="BCBCBC"/>
              </a:buClr>
              <a:buSzPct val="76000"/>
              <a:buFont typeface="Wingdings 3" pitchFamily="18" charset="2"/>
              <a:buNone/>
              <a:defRPr kumimoji="1" sz="1600" kern="1200">
                <a:solidFill>
                  <a:schemeClr val="tx1">
                    <a:tint val="75000"/>
                  </a:schemeClr>
                </a:solidFill>
                <a:latin typeface="+mn-lt"/>
                <a:ea typeface="+mn-ea"/>
                <a:cs typeface="+mn-cs"/>
              </a:defRPr>
            </a:lvl3pPr>
            <a:lvl4pPr marL="1096963" indent="-228600" algn="l" rtl="0" eaLnBrk="0" fontAlgn="base" hangingPunct="0">
              <a:spcBef>
                <a:spcPts val="400"/>
              </a:spcBef>
              <a:spcAft>
                <a:spcPct val="0"/>
              </a:spcAft>
              <a:buClr>
                <a:srgbClr val="8BA2B4"/>
              </a:buClr>
              <a:buSzPct val="70000"/>
              <a:buFont typeface="Wingdings" pitchFamily="2" charset="2"/>
              <a:buNone/>
              <a:defRPr kumimoji="1" sz="1400" kern="1200">
                <a:solidFill>
                  <a:schemeClr val="tx1">
                    <a:tint val="75000"/>
                  </a:schemeClr>
                </a:solidFill>
                <a:latin typeface="+mn-lt"/>
                <a:ea typeface="+mn-ea"/>
                <a:cs typeface="+mn-cs"/>
              </a:defRPr>
            </a:lvl4pPr>
            <a:lvl5pPr marL="1371600" indent="-228600" algn="l" rtl="0" eaLnBrk="0" fontAlgn="base" hangingPunct="0">
              <a:spcBef>
                <a:spcPts val="300"/>
              </a:spcBef>
              <a:spcAft>
                <a:spcPct val="0"/>
              </a:spcAft>
              <a:buClr>
                <a:schemeClr val="accent2"/>
              </a:buClr>
              <a:buSzPct val="70000"/>
              <a:buFont typeface="Wingdings" pitchFamily="2" charset="2"/>
              <a:buNone/>
              <a:defRPr kumimoji="1" sz="1400" kern="1200">
                <a:solidFill>
                  <a:schemeClr val="tx1">
                    <a:tint val="75000"/>
                  </a:schemeClr>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1"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1"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1"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1" lang="en-US" sz="1200" kern="1200" smtClean="0">
                <a:solidFill>
                  <a:schemeClr val="tx1"/>
                </a:solidFill>
                <a:latin typeface="+mn-lt"/>
                <a:ea typeface="+mn-ea"/>
                <a:cs typeface="+mn-cs"/>
              </a:defRPr>
            </a:lvl9pPr>
          </a:lstStyle>
          <a:p>
            <a:pPr eaLnBrk="1" hangingPunct="1"/>
            <a:r>
              <a:rPr lang="ja-JP" altLang="en-US" sz="1400" dirty="0" smtClean="0">
                <a:solidFill>
                  <a:schemeClr val="tx1"/>
                </a:solidFill>
                <a:latin typeface="HGPｺﾞｼｯｸE" pitchFamily="50" charset="-128"/>
                <a:ea typeface="HGPｺﾞｼｯｸE" pitchFamily="50" charset="-128"/>
              </a:rPr>
              <a:t>資料</a:t>
            </a:r>
            <a:r>
              <a:rPr lang="ja-JP" altLang="en-US" sz="1400" dirty="0">
                <a:solidFill>
                  <a:schemeClr val="tx1"/>
                </a:solidFill>
                <a:latin typeface="HGPｺﾞｼｯｸE" pitchFamily="50" charset="-128"/>
                <a:ea typeface="HGPｺﾞｼｯｸE" pitchFamily="50" charset="-128"/>
              </a:rPr>
              <a:t>８</a:t>
            </a:r>
            <a:endParaRPr lang="ja-JP" altLang="en-US" sz="1400" dirty="0" smtClean="0">
              <a:solidFill>
                <a:schemeClr val="tx1"/>
              </a:solidFill>
              <a:latin typeface="HGPｺﾞｼｯｸE" pitchFamily="50" charset="-128"/>
              <a:ea typeface="HGPｺﾞｼｯｸE" pitchFamily="50"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⑦来場者の属性</a:t>
            </a:r>
            <a:endParaRPr lang="ja-JP" altLang="en-US" sz="2000"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9</a:t>
            </a:fld>
            <a:endParaRPr lang="ja-JP" altLang="en-US" dirty="0"/>
          </a:p>
        </p:txBody>
      </p:sp>
      <p:sp>
        <p:nvSpPr>
          <p:cNvPr id="8" name="Text Box 51"/>
          <p:cNvSpPr txBox="1">
            <a:spLocks noChangeArrowheads="1"/>
          </p:cNvSpPr>
          <p:nvPr/>
        </p:nvSpPr>
        <p:spPr bwMode="auto">
          <a:xfrm>
            <a:off x="498296" y="940263"/>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来場</a:t>
            </a:r>
            <a:r>
              <a:rPr lang="ja-JP" altLang="en-US" dirty="0" smtClean="0">
                <a:latin typeface="HGPｺﾞｼｯｸE" pitchFamily="50" charset="-128"/>
                <a:ea typeface="HGPｺﾞｼｯｸE" pitchFamily="50" charset="-128"/>
              </a:rPr>
              <a:t>の目的</a:t>
            </a:r>
            <a:r>
              <a:rPr lang="ja-JP" altLang="en-US" dirty="0">
                <a:latin typeface="HGPｺﾞｼｯｸE" pitchFamily="50" charset="-128"/>
                <a:ea typeface="HGPｺﾞｼｯｸE" pitchFamily="50" charset="-128"/>
              </a:rPr>
              <a:t>は「オープンデータに興味が</a:t>
            </a:r>
            <a:r>
              <a:rPr lang="ja-JP" altLang="en-US" dirty="0" smtClean="0">
                <a:latin typeface="HGPｺﾞｼｯｸE" pitchFamily="50" charset="-128"/>
                <a:ea typeface="HGPｺﾞｼｯｸE" pitchFamily="50" charset="-128"/>
              </a:rPr>
              <a:t>あった」が最も多く、約</a:t>
            </a:r>
            <a:r>
              <a:rPr lang="en-US" altLang="ja-JP" dirty="0" smtClean="0">
                <a:latin typeface="HGPｺﾞｼｯｸE" pitchFamily="50" charset="-128"/>
                <a:ea typeface="HGPｺﾞｼｯｸE" pitchFamily="50" charset="-128"/>
              </a:rPr>
              <a:t>8</a:t>
            </a:r>
            <a:r>
              <a:rPr lang="ja-JP" altLang="en-US" dirty="0" smtClean="0">
                <a:latin typeface="HGPｺﾞｼｯｸE" pitchFamily="50" charset="-128"/>
                <a:ea typeface="HGPｺﾞｼｯｸE" pitchFamily="50" charset="-128"/>
              </a:rPr>
              <a:t>割を占めた。</a:t>
            </a:r>
            <a:endParaRPr lang="en-US" altLang="ja-JP" dirty="0" smtClean="0">
              <a:latin typeface="HGPｺﾞｼｯｸE" pitchFamily="50" charset="-128"/>
              <a:ea typeface="HGPｺﾞｼｯｸE" pitchFamily="50" charset="-128"/>
            </a:endParaRPr>
          </a:p>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来場者のオープンデータとの関わりは</a:t>
            </a:r>
            <a:r>
              <a:rPr lang="ja-JP" altLang="en-US" dirty="0">
                <a:latin typeface="HGPｺﾞｼｯｸE" pitchFamily="50" charset="-128"/>
                <a:ea typeface="HGPｺﾞｼｯｸE" pitchFamily="50" charset="-128"/>
              </a:rPr>
              <a:t>、「データを利用してサービスを提供</a:t>
            </a:r>
            <a:r>
              <a:rPr lang="ja-JP" altLang="en-US" dirty="0" smtClean="0">
                <a:latin typeface="HGPｺﾞｼｯｸE" pitchFamily="50" charset="-128"/>
                <a:ea typeface="HGPｺﾞｼｯｸE" pitchFamily="50" charset="-128"/>
              </a:rPr>
              <a:t>する</a:t>
            </a:r>
            <a:r>
              <a:rPr lang="ja-JP" altLang="en-US" dirty="0">
                <a:latin typeface="HGPｺﾞｼｯｸE" pitchFamily="50" charset="-128"/>
                <a:ea typeface="HGPｺﾞｼｯｸE" pitchFamily="50" charset="-128"/>
              </a:rPr>
              <a:t>立場」「データを集めて使いやすく提供する」が約半数程度</a:t>
            </a:r>
            <a:r>
              <a:rPr lang="ja-JP" altLang="en-US" dirty="0" smtClean="0">
                <a:latin typeface="HGPｺﾞｼｯｸE" pitchFamily="50" charset="-128"/>
                <a:ea typeface="HGPｺﾞｼｯｸE" pitchFamily="50" charset="-128"/>
              </a:rPr>
              <a:t>ずつであった。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96756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sp>
        <p:nvSpPr>
          <p:cNvPr id="10" name="テキスト ボックス 9"/>
          <p:cNvSpPr txBox="1"/>
          <p:nvPr/>
        </p:nvSpPr>
        <p:spPr>
          <a:xfrm>
            <a:off x="2069652" y="1936259"/>
            <a:ext cx="543739"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業種</a:t>
            </a:r>
            <a:endParaRPr kumimoji="1" lang="ja-JP" altLang="en-US" sz="1400" dirty="0">
              <a:latin typeface="HGPｺﾞｼｯｸE" pitchFamily="50" charset="-128"/>
              <a:ea typeface="HGPｺﾞｼｯｸE" pitchFamily="50"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3112397398"/>
              </p:ext>
            </p:extLst>
          </p:nvPr>
        </p:nvGraphicFramePr>
        <p:xfrm>
          <a:off x="259371" y="2171370"/>
          <a:ext cx="3754489" cy="4564144"/>
        </p:xfrm>
        <a:graphic>
          <a:graphicData uri="http://schemas.openxmlformats.org/drawingml/2006/chart">
            <c:chart xmlns:c="http://schemas.openxmlformats.org/drawingml/2006/chart" xmlns:r="http://schemas.openxmlformats.org/officeDocument/2006/relationships" r:id="rId2"/>
          </a:graphicData>
        </a:graphic>
      </p:graphicFrame>
      <p:sp>
        <p:nvSpPr>
          <p:cNvPr id="14" name="テキスト ボックス 13"/>
          <p:cNvSpPr txBox="1"/>
          <p:nvPr/>
        </p:nvSpPr>
        <p:spPr>
          <a:xfrm>
            <a:off x="6075887" y="1914323"/>
            <a:ext cx="1077539" cy="307777"/>
          </a:xfrm>
          <a:prstGeom prst="rect">
            <a:avLst/>
          </a:prstGeom>
          <a:noFill/>
        </p:spPr>
        <p:txBody>
          <a:bodyPr wrap="none" rtlCol="0">
            <a:spAutoFit/>
          </a:bodyPr>
          <a:lstStyle/>
          <a:p>
            <a:pPr algn="ctr"/>
            <a:r>
              <a:rPr lang="ja-JP" altLang="en-US" sz="1400" dirty="0">
                <a:latin typeface="HGPｺﾞｼｯｸE" pitchFamily="50" charset="-128"/>
                <a:ea typeface="HGPｺﾞｼｯｸE" pitchFamily="50" charset="-128"/>
              </a:rPr>
              <a:t>来場</a:t>
            </a:r>
            <a:r>
              <a:rPr lang="ja-JP" altLang="en-US" sz="1400" dirty="0" smtClean="0">
                <a:latin typeface="HGPｺﾞｼｯｸE" pitchFamily="50" charset="-128"/>
                <a:ea typeface="HGPｺﾞｼｯｸE" pitchFamily="50" charset="-128"/>
              </a:rPr>
              <a:t>の目的</a:t>
            </a:r>
            <a:endParaRPr kumimoji="1" lang="ja-JP" altLang="en-US" sz="1400" dirty="0">
              <a:latin typeface="HGPｺﾞｼｯｸE" pitchFamily="50" charset="-128"/>
              <a:ea typeface="HGPｺﾞｼｯｸE" pitchFamily="50" charset="-128"/>
            </a:endParaRPr>
          </a:p>
        </p:txBody>
      </p:sp>
      <p:sp>
        <p:nvSpPr>
          <p:cNvPr id="15" name="テキスト ボックス 14"/>
          <p:cNvSpPr txBox="1"/>
          <p:nvPr/>
        </p:nvSpPr>
        <p:spPr>
          <a:xfrm>
            <a:off x="5541286" y="4064426"/>
            <a:ext cx="2146742" cy="307777"/>
          </a:xfrm>
          <a:prstGeom prst="rect">
            <a:avLst/>
          </a:prstGeom>
          <a:noFill/>
        </p:spPr>
        <p:txBody>
          <a:bodyPr wrap="none" rtlCol="0">
            <a:spAutoFit/>
          </a:bodyPr>
          <a:lstStyle/>
          <a:p>
            <a:pPr algn="ctr"/>
            <a:r>
              <a:rPr lang="ja-JP" altLang="en-US" sz="1400" dirty="0">
                <a:latin typeface="HGPｺﾞｼｯｸE" pitchFamily="50" charset="-128"/>
                <a:ea typeface="HGPｺﾞｼｯｸE" pitchFamily="50" charset="-128"/>
              </a:rPr>
              <a:t>オープンデータ</a:t>
            </a:r>
            <a:r>
              <a:rPr lang="ja-JP" altLang="en-US" sz="1400" dirty="0" smtClean="0">
                <a:latin typeface="HGPｺﾞｼｯｸE" pitchFamily="50" charset="-128"/>
                <a:ea typeface="HGPｺﾞｼｯｸE" pitchFamily="50" charset="-128"/>
              </a:rPr>
              <a:t>との関わり</a:t>
            </a:r>
            <a:endParaRPr kumimoji="1" lang="ja-JP" altLang="en-US" sz="1400" dirty="0">
              <a:latin typeface="HGPｺﾞｼｯｸE" pitchFamily="50" charset="-128"/>
              <a:ea typeface="HGPｺﾞｼｯｸE" pitchFamily="50" charset="-128"/>
            </a:endParaRPr>
          </a:p>
        </p:txBody>
      </p:sp>
      <p:graphicFrame>
        <p:nvGraphicFramePr>
          <p:cNvPr id="16" name="グラフ 15"/>
          <p:cNvGraphicFramePr>
            <a:graphicFrameLocks/>
          </p:cNvGraphicFramePr>
          <p:nvPr>
            <p:extLst>
              <p:ext uri="{D42A27DB-BD31-4B8C-83A1-F6EECF244321}">
                <p14:modId xmlns:p14="http://schemas.microsoft.com/office/powerpoint/2010/main" val="1941833182"/>
              </p:ext>
            </p:extLst>
          </p:nvPr>
        </p:nvGraphicFramePr>
        <p:xfrm>
          <a:off x="4120738" y="2177247"/>
          <a:ext cx="4797631" cy="188717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351120384"/>
              </p:ext>
            </p:extLst>
          </p:nvPr>
        </p:nvGraphicFramePr>
        <p:xfrm>
          <a:off x="4085112" y="4218314"/>
          <a:ext cx="4750130" cy="233686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398492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⑦来場者の属性</a:t>
            </a:r>
            <a:endParaRPr lang="ja-JP" altLang="en-US" sz="2000"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10</a:t>
            </a:fld>
            <a:endParaRPr lang="ja-JP" altLang="en-US" dirty="0"/>
          </a:p>
        </p:txBody>
      </p:sp>
      <p:sp>
        <p:nvSpPr>
          <p:cNvPr id="8" name="Text Box 51"/>
          <p:cNvSpPr txBox="1">
            <a:spLocks noChangeArrowheads="1"/>
          </p:cNvSpPr>
          <p:nvPr/>
        </p:nvSpPr>
        <p:spPr bwMode="auto">
          <a:xfrm>
            <a:off x="498296" y="940263"/>
            <a:ext cx="8126858" cy="923330"/>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オープンデータ</a:t>
            </a:r>
            <a:r>
              <a:rPr lang="ja-JP" altLang="en-US" dirty="0" smtClean="0">
                <a:latin typeface="HGPｺﾞｼｯｸE" pitchFamily="50" charset="-128"/>
                <a:ea typeface="HGPｺﾞｼｯｸE" pitchFamily="50" charset="-128"/>
              </a:rPr>
              <a:t>の利用意向として、約半数の参加者が「すでに利用している」または「利用したいデータがある」と回答した。</a:t>
            </a:r>
            <a:endParaRPr lang="en-US" altLang="ja-JP" dirty="0" smtClean="0">
              <a:latin typeface="HGPｺﾞｼｯｸE" pitchFamily="50" charset="-128"/>
              <a:ea typeface="HGPｺﾞｼｯｸE" pitchFamily="50" charset="-128"/>
            </a:endParaRPr>
          </a:p>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利用している</a:t>
            </a:r>
            <a:r>
              <a:rPr lang="en-US" altLang="ja-JP" dirty="0" smtClean="0">
                <a:latin typeface="HGPｺﾞｼｯｸE" pitchFamily="50" charset="-128"/>
                <a:ea typeface="HGPｺﾞｼｯｸE" pitchFamily="50" charset="-128"/>
              </a:rPr>
              <a:t>/</a:t>
            </a:r>
            <a:r>
              <a:rPr lang="ja-JP" altLang="en-US" dirty="0" smtClean="0">
                <a:latin typeface="HGPｺﾞｼｯｸE" pitchFamily="50" charset="-128"/>
                <a:ea typeface="HGPｺﾞｼｯｸE" pitchFamily="50" charset="-128"/>
              </a:rPr>
              <a:t>利用したいデータとして約</a:t>
            </a:r>
            <a:r>
              <a:rPr lang="en-US" altLang="ja-JP" dirty="0">
                <a:latin typeface="HGPｺﾞｼｯｸE" pitchFamily="50" charset="-128"/>
                <a:ea typeface="HGPｺﾞｼｯｸE" pitchFamily="50" charset="-128"/>
              </a:rPr>
              <a:t>9</a:t>
            </a:r>
            <a:r>
              <a:rPr lang="ja-JP" altLang="en-US" dirty="0" smtClean="0">
                <a:latin typeface="HGPｺﾞｼｯｸE" pitchFamily="50" charset="-128"/>
                <a:ea typeface="HGPｺﾞｼｯｸE" pitchFamily="50" charset="-128"/>
              </a:rPr>
              <a:t>割が「公共データ」を挙げた。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96756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sp>
        <p:nvSpPr>
          <p:cNvPr id="10" name="テキスト ボックス 9"/>
          <p:cNvSpPr txBox="1"/>
          <p:nvPr/>
        </p:nvSpPr>
        <p:spPr>
          <a:xfrm>
            <a:off x="1380883" y="1936259"/>
            <a:ext cx="2239716"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オープンデータ</a:t>
            </a:r>
            <a:r>
              <a:rPr lang="ja-JP" altLang="en-US" sz="1400" dirty="0" smtClean="0">
                <a:latin typeface="HGPｺﾞｼｯｸE" pitchFamily="50" charset="-128"/>
                <a:ea typeface="HGPｺﾞｼｯｸE" pitchFamily="50" charset="-128"/>
              </a:rPr>
              <a:t>の利用意向</a:t>
            </a:r>
            <a:endParaRPr kumimoji="1" lang="ja-JP" altLang="en-US" sz="1400" dirty="0">
              <a:latin typeface="HGPｺﾞｼｯｸE" pitchFamily="50" charset="-128"/>
              <a:ea typeface="HGPｺﾞｼｯｸE" pitchFamily="50" charset="-128"/>
            </a:endParaRPr>
          </a:p>
        </p:txBody>
      </p:sp>
      <p:sp>
        <p:nvSpPr>
          <p:cNvPr id="14" name="テキスト ボックス 13"/>
          <p:cNvSpPr txBox="1"/>
          <p:nvPr/>
        </p:nvSpPr>
        <p:spPr>
          <a:xfrm>
            <a:off x="5318464" y="1914323"/>
            <a:ext cx="2592376" cy="307777"/>
          </a:xfrm>
          <a:prstGeom prst="rect">
            <a:avLst/>
          </a:prstGeom>
          <a:noFill/>
        </p:spPr>
        <p:txBody>
          <a:bodyPr wrap="none" rtlCol="0">
            <a:spAutoFit/>
          </a:bodyPr>
          <a:lstStyle/>
          <a:p>
            <a:pPr algn="ctr"/>
            <a:r>
              <a:rPr kumimoji="1" lang="ja-JP" altLang="en-US" sz="1400" dirty="0" smtClean="0">
                <a:latin typeface="HGPｺﾞｼｯｸE" pitchFamily="50" charset="-128"/>
                <a:ea typeface="HGPｺﾞｼｯｸE" pitchFamily="50" charset="-128"/>
              </a:rPr>
              <a:t>利用している</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利用したいデータ</a:t>
            </a:r>
            <a:endParaRPr kumimoji="1" lang="ja-JP" altLang="en-US" sz="1400" dirty="0">
              <a:latin typeface="HGPｺﾞｼｯｸE" pitchFamily="50" charset="-128"/>
              <a:ea typeface="HGPｺﾞｼｯｸE" pitchFamily="50" charset="-128"/>
            </a:endParaRPr>
          </a:p>
        </p:txBody>
      </p:sp>
      <p:sp>
        <p:nvSpPr>
          <p:cNvPr id="15" name="テキスト ボックス 14"/>
          <p:cNvSpPr txBox="1"/>
          <p:nvPr/>
        </p:nvSpPr>
        <p:spPr>
          <a:xfrm>
            <a:off x="5318467" y="4310215"/>
            <a:ext cx="3172390" cy="307777"/>
          </a:xfrm>
          <a:prstGeom prst="rect">
            <a:avLst/>
          </a:prstGeom>
          <a:noFill/>
        </p:spPr>
        <p:txBody>
          <a:bodyPr wrap="square" rtlCol="0">
            <a:spAutoFit/>
          </a:bodyPr>
          <a:lstStyle/>
          <a:p>
            <a:pPr algn="ctr"/>
            <a:r>
              <a:rPr lang="ja-JP" altLang="en-US" sz="1400" dirty="0">
                <a:latin typeface="HGPｺﾞｼｯｸE" pitchFamily="50" charset="-128"/>
                <a:ea typeface="HGPｺﾞｼｯｸE" pitchFamily="50" charset="-128"/>
              </a:rPr>
              <a:t>利用している</a:t>
            </a:r>
            <a:r>
              <a:rPr lang="en-US" altLang="ja-JP" sz="1400" dirty="0">
                <a:latin typeface="HGPｺﾞｼｯｸE" pitchFamily="50" charset="-128"/>
                <a:ea typeface="HGPｺﾞｼｯｸE" pitchFamily="50" charset="-128"/>
              </a:rPr>
              <a:t>/</a:t>
            </a:r>
            <a:r>
              <a:rPr lang="ja-JP" altLang="en-US" sz="1400" dirty="0">
                <a:latin typeface="HGPｺﾞｼｯｸE" pitchFamily="50" charset="-128"/>
                <a:ea typeface="HGPｺﾞｼｯｸE" pitchFamily="50" charset="-128"/>
              </a:rPr>
              <a:t>利用したい</a:t>
            </a:r>
            <a:r>
              <a:rPr lang="ja-JP" altLang="en-US" sz="1400" dirty="0" smtClean="0">
                <a:latin typeface="HGPｺﾞｼｯｸE" pitchFamily="50" charset="-128"/>
                <a:ea typeface="HGPｺﾞｼｯｸE" pitchFamily="50" charset="-128"/>
              </a:rPr>
              <a:t>データ例</a:t>
            </a:r>
            <a:endParaRPr kumimoji="1" lang="ja-JP" altLang="en-US" sz="1400" dirty="0">
              <a:latin typeface="HGPｺﾞｼｯｸE" pitchFamily="50" charset="-128"/>
              <a:ea typeface="HGPｺﾞｼｯｸE" pitchFamily="50" charset="-128"/>
            </a:endParaRPr>
          </a:p>
        </p:txBody>
      </p:sp>
      <p:graphicFrame>
        <p:nvGraphicFramePr>
          <p:cNvPr id="18" name="グラフ 17"/>
          <p:cNvGraphicFramePr>
            <a:graphicFrameLocks/>
          </p:cNvGraphicFramePr>
          <p:nvPr>
            <p:extLst>
              <p:ext uri="{D42A27DB-BD31-4B8C-83A1-F6EECF244321}">
                <p14:modId xmlns:p14="http://schemas.microsoft.com/office/powerpoint/2010/main" val="2062801668"/>
              </p:ext>
            </p:extLst>
          </p:nvPr>
        </p:nvGraphicFramePr>
        <p:xfrm>
          <a:off x="214741" y="2244036"/>
          <a:ext cx="4072251" cy="42280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9" name="グラフ 18"/>
          <p:cNvGraphicFramePr>
            <a:graphicFrameLocks/>
          </p:cNvGraphicFramePr>
          <p:nvPr>
            <p:extLst>
              <p:ext uri="{D42A27DB-BD31-4B8C-83A1-F6EECF244321}">
                <p14:modId xmlns:p14="http://schemas.microsoft.com/office/powerpoint/2010/main" val="4028907819"/>
              </p:ext>
            </p:extLst>
          </p:nvPr>
        </p:nvGraphicFramePr>
        <p:xfrm>
          <a:off x="4561726" y="2222099"/>
          <a:ext cx="4463522" cy="2032235"/>
        </p:xfrm>
        <a:graphic>
          <a:graphicData uri="http://schemas.openxmlformats.org/drawingml/2006/chart">
            <c:chart xmlns:c="http://schemas.openxmlformats.org/drawingml/2006/chart" xmlns:r="http://schemas.openxmlformats.org/officeDocument/2006/relationships" r:id="rId3"/>
          </a:graphicData>
        </a:graphic>
      </p:graphicFrame>
      <p:sp>
        <p:nvSpPr>
          <p:cNvPr id="3" name="円/楕円 2"/>
          <p:cNvSpPr/>
          <p:nvPr/>
        </p:nvSpPr>
        <p:spPr>
          <a:xfrm>
            <a:off x="783771" y="3942608"/>
            <a:ext cx="510639" cy="344384"/>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円/楕円 19"/>
          <p:cNvSpPr/>
          <p:nvPr/>
        </p:nvSpPr>
        <p:spPr>
          <a:xfrm>
            <a:off x="1672441" y="2693720"/>
            <a:ext cx="510639" cy="344384"/>
          </a:xfrm>
          <a:prstGeom prst="ellipse">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 name="カギ線コネクタ 10"/>
          <p:cNvCxnSpPr>
            <a:stCxn id="3" idx="0"/>
            <a:endCxn id="20" idx="0"/>
          </p:cNvCxnSpPr>
          <p:nvPr/>
        </p:nvCxnSpPr>
        <p:spPr>
          <a:xfrm rot="5400000" flipH="1" flipV="1">
            <a:off x="858982" y="2873829"/>
            <a:ext cx="1248888" cy="888670"/>
          </a:xfrm>
          <a:prstGeom prst="bentConnector3">
            <a:avLst>
              <a:gd name="adj1" fmla="val 115451"/>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カギ線コネクタ 21"/>
          <p:cNvCxnSpPr>
            <a:endCxn id="19" idx="1"/>
          </p:cNvCxnSpPr>
          <p:nvPr/>
        </p:nvCxnSpPr>
        <p:spPr>
          <a:xfrm>
            <a:off x="1927762" y="2493818"/>
            <a:ext cx="2633964" cy="744398"/>
          </a:xfrm>
          <a:prstGeom prst="bentConnector3">
            <a:avLst>
              <a:gd name="adj1" fmla="val 50000"/>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4892634" y="4615908"/>
            <a:ext cx="4001985" cy="1754326"/>
          </a:xfrm>
          <a:prstGeom prst="rect">
            <a:avLst/>
          </a:prstGeom>
          <a:noFill/>
          <a:ln>
            <a:solidFill>
              <a:schemeClr val="accent1">
                <a:lumMod val="60000"/>
                <a:lumOff val="40000"/>
              </a:schemeClr>
            </a:solidFill>
          </a:ln>
        </p:spPr>
        <p:txBody>
          <a:bodyPr wrap="square" rtlCol="0">
            <a:spAutoFit/>
          </a:bodyPr>
          <a:lstStyle/>
          <a:p>
            <a:r>
              <a:rPr lang="ja-JP" altLang="en-US" sz="1200" dirty="0">
                <a:latin typeface="HGPｺﾞｼｯｸE" pitchFamily="50" charset="-128"/>
                <a:ea typeface="HGPｺﾞｼｯｸE" pitchFamily="50" charset="-128"/>
              </a:rPr>
              <a:t>地図データ、統計データ、気象</a:t>
            </a:r>
            <a:r>
              <a:rPr lang="ja-JP" altLang="en-US" sz="1200" dirty="0" smtClean="0">
                <a:latin typeface="HGPｺﾞｼｯｸE" pitchFamily="50" charset="-128"/>
                <a:ea typeface="HGPｺﾞｼｯｸE" pitchFamily="50" charset="-128"/>
              </a:rPr>
              <a:t>データ、防災</a:t>
            </a:r>
            <a:r>
              <a:rPr lang="ja-JP" altLang="en-US" sz="1200" dirty="0">
                <a:latin typeface="HGPｺﾞｼｯｸE" pitchFamily="50" charset="-128"/>
                <a:ea typeface="HGPｺﾞｼｯｸE" pitchFamily="50" charset="-128"/>
              </a:rPr>
              <a:t>関係</a:t>
            </a:r>
            <a:r>
              <a:rPr lang="ja-JP" altLang="en-US" sz="1200" dirty="0" smtClean="0">
                <a:latin typeface="HGPｺﾞｼｯｸE" pitchFamily="50" charset="-128"/>
                <a:ea typeface="HGPｺﾞｼｯｸE" pitchFamily="50" charset="-128"/>
              </a:rPr>
              <a:t>、地震</a:t>
            </a:r>
            <a:r>
              <a:rPr lang="ja-JP" altLang="en-US" sz="1200" dirty="0">
                <a:latin typeface="HGPｺﾞｼｯｸE" pitchFamily="50" charset="-128"/>
                <a:ea typeface="HGPｺﾞｼｯｸE" pitchFamily="50" charset="-128"/>
              </a:rPr>
              <a:t>など避難</a:t>
            </a:r>
            <a:r>
              <a:rPr lang="ja-JP" altLang="en-US" sz="1200" dirty="0" smtClean="0">
                <a:latin typeface="HGPｺﾞｼｯｸE" pitchFamily="50" charset="-128"/>
                <a:ea typeface="HGPｺﾞｼｯｸE" pitchFamily="50" charset="-128"/>
              </a:rPr>
              <a:t>対策、交通</a:t>
            </a:r>
            <a:r>
              <a:rPr lang="ja-JP" altLang="en-US" sz="1200" dirty="0">
                <a:latin typeface="HGPｺﾞｼｯｸE" pitchFamily="50" charset="-128"/>
                <a:ea typeface="HGPｺﾞｼｯｸE" pitchFamily="50" charset="-128"/>
              </a:rPr>
              <a:t>情報・交通規制</a:t>
            </a:r>
            <a:r>
              <a:rPr lang="ja-JP" altLang="en-US" sz="1200" dirty="0" smtClean="0">
                <a:latin typeface="HGPｺﾞｼｯｸE" pitchFamily="50" charset="-128"/>
                <a:ea typeface="HGPｺﾞｼｯｸE" pitchFamily="50" charset="-128"/>
              </a:rPr>
              <a:t>データ、人材データ、</a:t>
            </a:r>
            <a:endParaRPr lang="en-US" altLang="ja-JP" sz="1200" dirty="0" smtClean="0">
              <a:latin typeface="HGPｺﾞｼｯｸE" pitchFamily="50" charset="-128"/>
              <a:ea typeface="HGPｺﾞｼｯｸE" pitchFamily="50" charset="-128"/>
            </a:endParaRPr>
          </a:p>
          <a:p>
            <a:r>
              <a:rPr lang="ja-JP" altLang="en-US" sz="1200" dirty="0" smtClean="0">
                <a:latin typeface="HGPｺﾞｼｯｸE" pitchFamily="50" charset="-128"/>
                <a:ea typeface="HGPｺﾞｼｯｸE" pitchFamily="50" charset="-128"/>
              </a:rPr>
              <a:t>検診データ・医療データ、</a:t>
            </a:r>
            <a:r>
              <a:rPr lang="ja-JP" altLang="en-US" sz="1200" dirty="0">
                <a:latin typeface="HGPｺﾞｼｯｸE" pitchFamily="50" charset="-128"/>
                <a:ea typeface="HGPｺﾞｼｯｸE" pitchFamily="50" charset="-128"/>
              </a:rPr>
              <a:t>住民の情報・施設</a:t>
            </a:r>
            <a:r>
              <a:rPr lang="ja-JP" altLang="en-US" sz="1200" dirty="0" smtClean="0">
                <a:latin typeface="HGPｺﾞｼｯｸE" pitchFamily="50" charset="-128"/>
                <a:ea typeface="HGPｺﾞｼｯｸE" pitchFamily="50" charset="-128"/>
              </a:rPr>
              <a:t>情報、</a:t>
            </a:r>
            <a:endParaRPr lang="en-US" altLang="ja-JP" sz="1200" dirty="0" smtClean="0">
              <a:latin typeface="HGPｺﾞｼｯｸE" pitchFamily="50" charset="-128"/>
              <a:ea typeface="HGPｺﾞｼｯｸE" pitchFamily="50" charset="-128"/>
            </a:endParaRPr>
          </a:p>
          <a:p>
            <a:r>
              <a:rPr lang="ja-JP" altLang="en-US" sz="1200" dirty="0" smtClean="0">
                <a:latin typeface="HGPｺﾞｼｯｸE" pitchFamily="50" charset="-128"/>
                <a:ea typeface="HGPｺﾞｼｯｸE" pitchFamily="50" charset="-128"/>
              </a:rPr>
              <a:t>横浜市</a:t>
            </a:r>
            <a:r>
              <a:rPr lang="ja-JP" altLang="en-US" sz="1200" dirty="0">
                <a:latin typeface="HGPｺﾞｼｯｸE" pitchFamily="50" charset="-128"/>
                <a:ea typeface="HGPｺﾞｼｯｸE" pitchFamily="50" charset="-128"/>
              </a:rPr>
              <a:t>予算</a:t>
            </a:r>
            <a:r>
              <a:rPr lang="ja-JP" altLang="en-US" sz="1200" dirty="0" smtClean="0">
                <a:latin typeface="HGPｺﾞｼｯｸE" pitchFamily="50" charset="-128"/>
                <a:ea typeface="HGPｺﾞｼｯｸE" pitchFamily="50" charset="-128"/>
              </a:rPr>
              <a:t>データ（ただし</a:t>
            </a:r>
            <a:r>
              <a:rPr lang="ja-JP" altLang="en-US" sz="1200" dirty="0">
                <a:latin typeface="HGPｺﾞｼｯｸE" pitchFamily="50" charset="-128"/>
                <a:ea typeface="HGPｺﾞｼｯｸE" pitchFamily="50" charset="-128"/>
              </a:rPr>
              <a:t>すべて</a:t>
            </a:r>
            <a:r>
              <a:rPr lang="en-US" altLang="ja-JP" sz="1200" dirty="0">
                <a:latin typeface="HGPｺﾞｼｯｸE" pitchFamily="50" charset="-128"/>
                <a:ea typeface="HGPｺﾞｼｯｸE" pitchFamily="50" charset="-128"/>
              </a:rPr>
              <a:t>text</a:t>
            </a:r>
            <a:r>
              <a:rPr lang="ja-JP" altLang="en-US" sz="1200" dirty="0" smtClean="0">
                <a:latin typeface="HGPｺﾞｼｯｸE" pitchFamily="50" charset="-128"/>
                <a:ea typeface="HGPｺﾞｼｯｸE" pitchFamily="50" charset="-128"/>
              </a:rPr>
              <a:t>データ）、</a:t>
            </a:r>
            <a:r>
              <a:rPr lang="ja-JP" altLang="en-US" sz="1200" dirty="0">
                <a:latin typeface="HGPｺﾞｼｯｸE" pitchFamily="50" charset="-128"/>
                <a:ea typeface="HGPｺﾞｼｯｸE" pitchFamily="50" charset="-128"/>
              </a:rPr>
              <a:t>店舗情報、</a:t>
            </a:r>
          </a:p>
          <a:p>
            <a:r>
              <a:rPr lang="ja-JP" altLang="en-US" sz="1200" dirty="0" smtClean="0">
                <a:latin typeface="HGPｺﾞｼｯｸE" pitchFamily="50" charset="-128"/>
                <a:ea typeface="HGPｺﾞｼｯｸE" pitchFamily="50" charset="-128"/>
              </a:rPr>
              <a:t>犯罪情報</a:t>
            </a:r>
            <a:r>
              <a:rPr lang="en-US" altLang="ja-JP" sz="1200" dirty="0" smtClean="0">
                <a:latin typeface="HGPｺﾞｼｯｸE" pitchFamily="50" charset="-128"/>
                <a:ea typeface="HGPｺﾞｼｯｸE" pitchFamily="50" charset="-128"/>
              </a:rPr>
              <a:t>(</a:t>
            </a:r>
            <a:r>
              <a:rPr lang="ja-JP" altLang="en-US" sz="1200" dirty="0" smtClean="0">
                <a:latin typeface="HGPｺﾞｼｯｸE" pitchFamily="50" charset="-128"/>
                <a:ea typeface="HGPｺﾞｼｯｸE" pitchFamily="50" charset="-128"/>
              </a:rPr>
              <a:t>位置情報に紐付いたもの</a:t>
            </a:r>
            <a:r>
              <a:rPr lang="en-US" altLang="ja-JP" sz="1200" dirty="0" smtClean="0">
                <a:latin typeface="HGPｺﾞｼｯｸE" pitchFamily="50" charset="-128"/>
                <a:ea typeface="HGPｺﾞｼｯｸE" pitchFamily="50" charset="-128"/>
              </a:rPr>
              <a:t>)</a:t>
            </a:r>
            <a:r>
              <a:rPr lang="ja-JP" altLang="en-US" sz="1200" dirty="0" err="1" smtClean="0">
                <a:latin typeface="HGPｺﾞｼｯｸE" pitchFamily="50" charset="-128"/>
                <a:ea typeface="HGPｺﾞｼｯｸE" pitchFamily="50" charset="-128"/>
              </a:rPr>
              <a:t>、</a:t>
            </a:r>
            <a:r>
              <a:rPr lang="ja-JP" altLang="en-US" sz="1200" dirty="0">
                <a:latin typeface="HGPｺﾞｼｯｸE" pitchFamily="50" charset="-128"/>
                <a:ea typeface="HGPｺﾞｼｯｸE" pitchFamily="50" charset="-128"/>
              </a:rPr>
              <a:t>世界銀行</a:t>
            </a:r>
            <a:r>
              <a:rPr lang="en-US" altLang="ja-JP" sz="1200" dirty="0">
                <a:latin typeface="HGPｺﾞｼｯｸE" pitchFamily="50" charset="-128"/>
                <a:ea typeface="HGPｺﾞｼｯｸE" pitchFamily="50" charset="-128"/>
              </a:rPr>
              <a:t>WHO</a:t>
            </a:r>
            <a:r>
              <a:rPr lang="ja-JP" altLang="en-US" sz="1200" dirty="0" err="1">
                <a:latin typeface="HGPｺﾞｼｯｸE" pitchFamily="50" charset="-128"/>
                <a:ea typeface="HGPｺﾞｼｯｸE" pitchFamily="50" charset="-128"/>
              </a:rPr>
              <a:t>、</a:t>
            </a:r>
            <a:endParaRPr lang="en-US" altLang="ja-JP" sz="1200" dirty="0" smtClean="0">
              <a:latin typeface="HGPｺﾞｼｯｸE" pitchFamily="50" charset="-128"/>
              <a:ea typeface="HGPｺﾞｼｯｸE" pitchFamily="50" charset="-128"/>
            </a:endParaRPr>
          </a:p>
          <a:p>
            <a:r>
              <a:rPr lang="ja-JP" altLang="en-US" sz="1200" dirty="0" smtClean="0">
                <a:latin typeface="HGPｺﾞｼｯｸE" pitchFamily="50" charset="-128"/>
                <a:ea typeface="HGPｺﾞｼｯｸE" pitchFamily="50" charset="-128"/>
              </a:rPr>
              <a:t>自動車関連</a:t>
            </a:r>
            <a:r>
              <a:rPr lang="ja-JP" altLang="en-US" sz="1200" dirty="0">
                <a:latin typeface="HGPｺﾞｼｯｸE" pitchFamily="50" charset="-128"/>
                <a:ea typeface="HGPｺﾞｼｯｸE" pitchFamily="50" charset="-128"/>
              </a:rPr>
              <a:t>の</a:t>
            </a:r>
            <a:r>
              <a:rPr lang="ja-JP" altLang="en-US" sz="1200" dirty="0" smtClean="0">
                <a:latin typeface="HGPｺﾞｼｯｸE" pitchFamily="50" charset="-128"/>
                <a:ea typeface="HGPｺﾞｼｯｸE" pitchFamily="50" charset="-128"/>
              </a:rPr>
              <a:t>データ、路面</a:t>
            </a:r>
            <a:r>
              <a:rPr lang="ja-JP" altLang="en-US" sz="1200" dirty="0">
                <a:latin typeface="HGPｺﾞｼｯｸE" pitchFamily="50" charset="-128"/>
                <a:ea typeface="HGPｺﾞｼｯｸE" pitchFamily="50" charset="-128"/>
              </a:rPr>
              <a:t>電車の位置情報</a:t>
            </a:r>
          </a:p>
          <a:p>
            <a:r>
              <a:rPr lang="ja-JP" altLang="en-US" sz="1200" dirty="0">
                <a:latin typeface="HGPｺﾞｼｯｸE" pitchFamily="50" charset="-128"/>
                <a:ea typeface="HGPｺﾞｼｯｸE" pitchFamily="50" charset="-128"/>
              </a:rPr>
              <a:t>研究者が所有する研究</a:t>
            </a:r>
            <a:r>
              <a:rPr lang="ja-JP" altLang="en-US" sz="1200" dirty="0" smtClean="0">
                <a:latin typeface="HGPｺﾞｼｯｸE" pitchFamily="50" charset="-128"/>
                <a:ea typeface="HGPｺﾞｼｯｸE" pitchFamily="50" charset="-128"/>
              </a:rPr>
              <a:t>データ、学術論文</a:t>
            </a:r>
            <a:r>
              <a:rPr lang="ja-JP" altLang="en-US" sz="1200" dirty="0">
                <a:latin typeface="HGPｺﾞｼｯｸE" pitchFamily="50" charset="-128"/>
                <a:ea typeface="HGPｺﾞｼｯｸE" pitchFamily="50" charset="-128"/>
              </a:rPr>
              <a:t>、</a:t>
            </a:r>
            <a:r>
              <a:rPr lang="ja-JP" altLang="en-US" sz="1200" dirty="0" smtClean="0">
                <a:latin typeface="HGPｺﾞｼｯｸE" pitchFamily="50" charset="-128"/>
                <a:ea typeface="HGPｺﾞｼｯｸE" pitchFamily="50" charset="-128"/>
              </a:rPr>
              <a:t>書誌情報、</a:t>
            </a:r>
            <a:endParaRPr lang="ja-JP" altLang="en-US" sz="1200" dirty="0">
              <a:latin typeface="HGPｺﾞｼｯｸE" pitchFamily="50" charset="-128"/>
              <a:ea typeface="HGPｺﾞｼｯｸE" pitchFamily="50" charset="-128"/>
            </a:endParaRPr>
          </a:p>
          <a:p>
            <a:r>
              <a:rPr lang="ja-JP" altLang="en-US" sz="1200" dirty="0" smtClean="0">
                <a:latin typeface="HGPｺﾞｼｯｸE" pitchFamily="50" charset="-128"/>
                <a:ea typeface="HGPｺﾞｼｯｸE" pitchFamily="50" charset="-128"/>
              </a:rPr>
              <a:t>自社</a:t>
            </a:r>
            <a:r>
              <a:rPr lang="ja-JP" altLang="en-US" sz="1200" dirty="0">
                <a:latin typeface="HGPｺﾞｼｯｸE" pitchFamily="50" charset="-128"/>
                <a:ea typeface="HGPｺﾞｼｯｸE" pitchFamily="50" charset="-128"/>
              </a:rPr>
              <a:t>サービスデータ</a:t>
            </a:r>
            <a:r>
              <a:rPr lang="ja-JP" altLang="en-US" sz="1200" dirty="0" smtClean="0">
                <a:latin typeface="HGPｺﾞｼｯｸE" pitchFamily="50" charset="-128"/>
                <a:ea typeface="HGPｺﾞｼｯｸE" pitchFamily="50" charset="-128"/>
              </a:rPr>
              <a:t>公開、製品</a:t>
            </a:r>
            <a:r>
              <a:rPr lang="ja-JP" altLang="en-US" sz="1200" dirty="0">
                <a:latin typeface="HGPｺﾞｼｯｸE" pitchFamily="50" charset="-128"/>
                <a:ea typeface="HGPｺﾞｼｯｸE" pitchFamily="50" charset="-128"/>
              </a:rPr>
              <a:t>事故情報データベース</a:t>
            </a:r>
          </a:p>
          <a:p>
            <a:r>
              <a:rPr lang="ja-JP" altLang="en-US" sz="1200" dirty="0">
                <a:latin typeface="HGPｺﾞｼｯｸE" pitchFamily="50" charset="-128"/>
                <a:ea typeface="HGPｺﾞｼｯｸE" pitchFamily="50" charset="-128"/>
              </a:rPr>
              <a:t>経産省が認定している伝統工芸品に関する</a:t>
            </a:r>
            <a:r>
              <a:rPr lang="ja-JP" altLang="en-US" sz="1200" dirty="0" smtClean="0">
                <a:latin typeface="HGPｺﾞｼｯｸE" pitchFamily="50" charset="-128"/>
                <a:ea typeface="HGPｺﾞｼｯｸE" pitchFamily="50" charset="-128"/>
              </a:rPr>
              <a:t>データ　　　など</a:t>
            </a:r>
            <a:endParaRPr kumimoji="1" lang="ja-JP" altLang="en-US" sz="12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9702020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2800" dirty="0" smtClean="0">
                <a:latin typeface="HGPｺﾞｼｯｸE" pitchFamily="50" charset="-128"/>
                <a:ea typeface="HGPｺﾞｼｯｸE" pitchFamily="50" charset="-128"/>
              </a:rPr>
              <a:t>１．シンポジウム概要</a:t>
            </a:r>
            <a:endParaRPr kumimoji="1" lang="ja-JP" altLang="en-US" sz="2800" dirty="0">
              <a:latin typeface="HGPｺﾞｼｯｸE" pitchFamily="50" charset="-128"/>
              <a:ea typeface="HGPｺﾞｼｯｸE" pitchFamily="50" charset="-128"/>
            </a:endParaRPr>
          </a:p>
        </p:txBody>
      </p:sp>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2270535809"/>
              </p:ext>
            </p:extLst>
          </p:nvPr>
        </p:nvGraphicFramePr>
        <p:xfrm>
          <a:off x="474663" y="857003"/>
          <a:ext cx="8229601" cy="5588923"/>
        </p:xfrm>
        <a:graphic>
          <a:graphicData uri="http://schemas.openxmlformats.org/drawingml/2006/table">
            <a:tbl>
              <a:tblPr firstCol="1" bandRow="1">
                <a:tableStyleId>{93296810-A885-4BE3-A3E7-6D5BEEA58F35}</a:tableStyleId>
              </a:tblPr>
              <a:tblGrid>
                <a:gridCol w="1128106"/>
                <a:gridCol w="606176"/>
                <a:gridCol w="6495319"/>
              </a:tblGrid>
              <a:tr h="651163">
                <a:tc gridSpan="3">
                  <a:txBody>
                    <a:bodyPr/>
                    <a:lstStyle/>
                    <a:p>
                      <a:pPr algn="ctr"/>
                      <a:r>
                        <a:rPr kumimoji="1" lang="ja-JP" altLang="en-US" sz="1400" dirty="0" smtClean="0">
                          <a:latin typeface="HGPｺﾞｼｯｸE" pitchFamily="50" charset="-128"/>
                          <a:ea typeface="HGPｺﾞｼｯｸE" pitchFamily="50" charset="-128"/>
                        </a:rPr>
                        <a:t>オープンデータシンポジウム</a:t>
                      </a:r>
                      <a:endParaRPr kumimoji="1" lang="en-US" altLang="ja-JP" sz="1400" dirty="0" smtClean="0">
                        <a:latin typeface="HGPｺﾞｼｯｸE" pitchFamily="50" charset="-128"/>
                        <a:ea typeface="HGPｺﾞｼｯｸE" pitchFamily="50" charset="-128"/>
                      </a:endParaRPr>
                    </a:p>
                    <a:p>
                      <a:pPr algn="ctr"/>
                      <a:r>
                        <a:rPr kumimoji="1" lang="ja-JP" altLang="en-US" sz="1400" dirty="0" err="1" smtClean="0">
                          <a:latin typeface="HGPｺﾞｼｯｸE" pitchFamily="50" charset="-128"/>
                          <a:ea typeface="HGPｺﾞｼｯｸE" pitchFamily="50" charset="-128"/>
                        </a:rPr>
                        <a:t>ー</a:t>
                      </a:r>
                      <a:r>
                        <a:rPr kumimoji="1" lang="ja-JP" altLang="en-US" sz="1400" dirty="0" smtClean="0">
                          <a:latin typeface="HGPｺﾞｼｯｸE" pitchFamily="50" charset="-128"/>
                          <a:ea typeface="HGPｺﾞｼｯｸE" pitchFamily="50" charset="-128"/>
                        </a:rPr>
                        <a:t>オープンデータは社会を変えるか　私たちが今取り組むべきことー</a:t>
                      </a:r>
                      <a:endParaRPr kumimoji="1" lang="ja-JP" altLang="en-US" sz="1400" dirty="0">
                        <a:latin typeface="HGPｺﾞｼｯｸE" pitchFamily="50" charset="-128"/>
                        <a:ea typeface="HGPｺﾞｼｯｸE" pitchFamily="50" charset="-128"/>
                      </a:endParaRPr>
                    </a:p>
                  </a:txBody>
                  <a:tcPr anchor="ctr">
                    <a:solidFill>
                      <a:schemeClr val="accent1">
                        <a:lumMod val="75000"/>
                      </a:schemeClr>
                    </a:solidFill>
                  </a:tcPr>
                </a:tc>
                <a:tc hMerge="1">
                  <a:txBody>
                    <a:bodyPr/>
                    <a:lstStyle/>
                    <a:p>
                      <a:endParaRPr kumimoji="1" lang="ja-JP" altLang="en-US"/>
                    </a:p>
                  </a:txBody>
                  <a:tcPr/>
                </a:tc>
                <a:tc hMerge="1">
                  <a:txBody>
                    <a:bodyPr/>
                    <a:lstStyle/>
                    <a:p>
                      <a:endParaRPr lang="en-US" altLang="zh-TW" dirty="0" smtClean="0">
                        <a:latin typeface="Century" pitchFamily="18" charset="0"/>
                        <a:ea typeface="HGPｺﾞｼｯｸE" pitchFamily="50" charset="-128"/>
                      </a:endParaRPr>
                    </a:p>
                  </a:txBody>
                  <a:tcPr/>
                </a:tc>
              </a:tr>
              <a:tr h="182011">
                <a:tc gridSpan="2">
                  <a:txBody>
                    <a:bodyPr/>
                    <a:lstStyle/>
                    <a:p>
                      <a:pPr algn="ctr"/>
                      <a:r>
                        <a:rPr kumimoji="1" lang="ja-JP" altLang="en-US" sz="1400" dirty="0" smtClean="0">
                          <a:latin typeface="HGPｺﾞｼｯｸE" pitchFamily="50" charset="-128"/>
                          <a:ea typeface="HGPｺﾞｼｯｸE" pitchFamily="50" charset="-128"/>
                        </a:rPr>
                        <a:t>開催日時</a:t>
                      </a:r>
                      <a:endParaRPr kumimoji="1" lang="ja-JP" altLang="en-US" sz="14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lang="en-US" altLang="zh-TW" sz="1400" dirty="0" smtClean="0">
                          <a:latin typeface="HGPｺﾞｼｯｸE" pitchFamily="50" charset="-128"/>
                          <a:ea typeface="HGPｺﾞｼｯｸE" pitchFamily="50" charset="-128"/>
                        </a:rPr>
                        <a:t>2012</a:t>
                      </a:r>
                      <a:r>
                        <a:rPr lang="zh-TW" altLang="en-US" sz="1400" dirty="0" smtClean="0">
                          <a:latin typeface="HGPｺﾞｼｯｸE" pitchFamily="50" charset="-128"/>
                          <a:ea typeface="HGPｺﾞｼｯｸE" pitchFamily="50" charset="-128"/>
                        </a:rPr>
                        <a:t>年</a:t>
                      </a:r>
                      <a:r>
                        <a:rPr lang="en-US" altLang="zh-TW" sz="1400" dirty="0" smtClean="0">
                          <a:latin typeface="HGPｺﾞｼｯｸE" pitchFamily="50" charset="-128"/>
                          <a:ea typeface="HGPｺﾞｼｯｸE" pitchFamily="50" charset="-128"/>
                        </a:rPr>
                        <a:t>12</a:t>
                      </a:r>
                      <a:r>
                        <a:rPr lang="zh-TW" altLang="en-US" sz="1400" dirty="0" smtClean="0">
                          <a:latin typeface="HGPｺﾞｼｯｸE" pitchFamily="50" charset="-128"/>
                          <a:ea typeface="HGPｺﾞｼｯｸE" pitchFamily="50" charset="-128"/>
                        </a:rPr>
                        <a:t>月</a:t>
                      </a:r>
                      <a:r>
                        <a:rPr lang="en-US" altLang="zh-TW" sz="1400" dirty="0" smtClean="0">
                          <a:latin typeface="HGPｺﾞｼｯｸE" pitchFamily="50" charset="-128"/>
                          <a:ea typeface="HGPｺﾞｼｯｸE" pitchFamily="50" charset="-128"/>
                        </a:rPr>
                        <a:t>10</a:t>
                      </a:r>
                      <a:r>
                        <a:rPr lang="zh-TW" altLang="en-US" sz="1400" dirty="0" smtClean="0">
                          <a:latin typeface="HGPｺﾞｼｯｸE" pitchFamily="50" charset="-128"/>
                          <a:ea typeface="HGPｺﾞｼｯｸE" pitchFamily="50" charset="-128"/>
                        </a:rPr>
                        <a:t>日（月）</a:t>
                      </a:r>
                      <a:r>
                        <a:rPr lang="ja-JP" altLang="en-US" sz="1400" dirty="0" smtClean="0">
                          <a:latin typeface="HGPｺﾞｼｯｸE" pitchFamily="50" charset="-128"/>
                          <a:ea typeface="HGPｺﾞｼｯｸE" pitchFamily="50" charset="-128"/>
                        </a:rPr>
                        <a:t>　</a:t>
                      </a:r>
                      <a:r>
                        <a:rPr lang="en-US" altLang="zh-TW" sz="1400" dirty="0" smtClean="0">
                          <a:latin typeface="HGPｺﾞｼｯｸE" pitchFamily="50" charset="-128"/>
                          <a:ea typeface="HGPｺﾞｼｯｸE" pitchFamily="50" charset="-128"/>
                        </a:rPr>
                        <a:t>13:00</a:t>
                      </a:r>
                      <a:r>
                        <a:rPr lang="zh-TW" altLang="en-US" sz="1400" dirty="0" smtClean="0">
                          <a:latin typeface="HGPｺﾞｼｯｸE" pitchFamily="50" charset="-128"/>
                          <a:ea typeface="HGPｺﾞｼｯｸE" pitchFamily="50" charset="-128"/>
                        </a:rPr>
                        <a:t>～</a:t>
                      </a:r>
                      <a:r>
                        <a:rPr lang="en-US" altLang="zh-TW" sz="1400" dirty="0" smtClean="0">
                          <a:latin typeface="HGPｺﾞｼｯｸE" pitchFamily="50" charset="-128"/>
                          <a:ea typeface="HGPｺﾞｼｯｸE" pitchFamily="50" charset="-128"/>
                        </a:rPr>
                        <a:t>17:00</a:t>
                      </a:r>
                      <a:r>
                        <a:rPr lang="zh-TW" altLang="en-US" sz="1400" dirty="0" smtClean="0">
                          <a:latin typeface="HGPｺﾞｼｯｸE" pitchFamily="50" charset="-128"/>
                          <a:ea typeface="HGPｺﾞｼｯｸE" pitchFamily="50" charset="-128"/>
                        </a:rPr>
                        <a:t>（</a:t>
                      </a:r>
                      <a:r>
                        <a:rPr lang="ja-JP" altLang="en-US" sz="1400" dirty="0" smtClean="0">
                          <a:latin typeface="HGPｺﾞｼｯｸE" pitchFamily="50" charset="-128"/>
                          <a:ea typeface="HGPｺﾞｼｯｸE" pitchFamily="50" charset="-128"/>
                        </a:rPr>
                        <a:t>交流会</a:t>
                      </a:r>
                      <a:r>
                        <a:rPr lang="en-US" altLang="ja-JP" sz="1400" dirty="0" smtClean="0">
                          <a:latin typeface="HGPｺﾞｼｯｸE" pitchFamily="50" charset="-128"/>
                          <a:ea typeface="HGPｺﾞｼｯｸE" pitchFamily="50" charset="-128"/>
                        </a:rPr>
                        <a:t>17</a:t>
                      </a:r>
                      <a:r>
                        <a:rPr lang="ja-JP" altLang="en-US" sz="1400" dirty="0" smtClean="0">
                          <a:latin typeface="HGPｺﾞｼｯｸE" pitchFamily="50" charset="-128"/>
                          <a:ea typeface="HGPｺﾞｼｯｸE" pitchFamily="50" charset="-128"/>
                        </a:rPr>
                        <a:t>：</a:t>
                      </a:r>
                      <a:r>
                        <a:rPr lang="en-US" altLang="ja-JP" sz="1400" dirty="0" smtClean="0">
                          <a:latin typeface="HGPｺﾞｼｯｸE" pitchFamily="50" charset="-128"/>
                          <a:ea typeface="HGPｺﾞｼｯｸE" pitchFamily="50" charset="-128"/>
                        </a:rPr>
                        <a:t>30</a:t>
                      </a:r>
                      <a:r>
                        <a:rPr lang="ja-JP" altLang="en-US" sz="1400" dirty="0" smtClean="0">
                          <a:latin typeface="HGPｺﾞｼｯｸE" pitchFamily="50" charset="-128"/>
                          <a:ea typeface="HGPｺﾞｼｯｸE" pitchFamily="50" charset="-128"/>
                        </a:rPr>
                        <a:t>～</a:t>
                      </a:r>
                      <a:r>
                        <a:rPr lang="en-US" altLang="ja-JP" sz="1400" dirty="0" smtClean="0">
                          <a:latin typeface="HGPｺﾞｼｯｸE" pitchFamily="50" charset="-128"/>
                          <a:ea typeface="HGPｺﾞｼｯｸE" pitchFamily="50" charset="-128"/>
                        </a:rPr>
                        <a:t>18</a:t>
                      </a:r>
                      <a:r>
                        <a:rPr lang="ja-JP" altLang="en-US" sz="1400" dirty="0" smtClean="0">
                          <a:latin typeface="HGPｺﾞｼｯｸE" pitchFamily="50" charset="-128"/>
                          <a:ea typeface="HGPｺﾞｼｯｸE" pitchFamily="50" charset="-128"/>
                        </a:rPr>
                        <a:t>：</a:t>
                      </a:r>
                      <a:r>
                        <a:rPr lang="en-US" altLang="ja-JP" sz="1400" dirty="0" smtClean="0">
                          <a:latin typeface="HGPｺﾞｼｯｸE" pitchFamily="50" charset="-128"/>
                          <a:ea typeface="HGPｺﾞｼｯｸE" pitchFamily="50" charset="-128"/>
                        </a:rPr>
                        <a:t>30</a:t>
                      </a:r>
                      <a:r>
                        <a:rPr lang="zh-TW" altLang="en-US" sz="1400" dirty="0" smtClean="0">
                          <a:latin typeface="HGPｺﾞｼｯｸE" pitchFamily="50" charset="-128"/>
                          <a:ea typeface="HGPｺﾞｼｯｸE" pitchFamily="50" charset="-128"/>
                        </a:rPr>
                        <a:t>）</a:t>
                      </a:r>
                      <a:endParaRPr lang="en-US" altLang="zh-TW" sz="1400" dirty="0" smtClean="0">
                        <a:latin typeface="HGPｺﾞｼｯｸE" pitchFamily="50" charset="-128"/>
                        <a:ea typeface="HGPｺﾞｼｯｸE" pitchFamily="50" charset="-128"/>
                      </a:endParaRPr>
                    </a:p>
                  </a:txBody>
                  <a:tcPr anchor="ctr"/>
                </a:tc>
              </a:tr>
              <a:tr h="217715">
                <a:tc gridSpan="2">
                  <a:txBody>
                    <a:bodyPr/>
                    <a:lstStyle/>
                    <a:p>
                      <a:pPr algn="ctr"/>
                      <a:r>
                        <a:rPr kumimoji="1" lang="ja-JP" altLang="en-US" sz="1400" dirty="0" smtClean="0">
                          <a:latin typeface="HGPｺﾞｼｯｸE" pitchFamily="50" charset="-128"/>
                          <a:ea typeface="HGPｺﾞｼｯｸE" pitchFamily="50" charset="-128"/>
                        </a:rPr>
                        <a:t>会場</a:t>
                      </a:r>
                      <a:endParaRPr kumimoji="1" lang="ja-JP" altLang="en-US" sz="14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kumimoji="1" lang="ja-JP" altLang="en-US" sz="1400" dirty="0" smtClean="0">
                          <a:latin typeface="HGPｺﾞｼｯｸE" pitchFamily="50" charset="-128"/>
                          <a:ea typeface="HGPｺﾞｼｯｸE" pitchFamily="50" charset="-128"/>
                        </a:rPr>
                        <a:t>東京大学 伊藤謝恩ホール</a:t>
                      </a:r>
                    </a:p>
                  </a:txBody>
                  <a:tcPr anchor="ctr"/>
                </a:tc>
              </a:tr>
              <a:tr h="174172">
                <a:tc rowSpan="2">
                  <a:txBody>
                    <a:bodyPr/>
                    <a:lstStyle/>
                    <a:p>
                      <a:pPr algn="ctr"/>
                      <a:r>
                        <a:rPr kumimoji="1" lang="ja-JP" altLang="en-US" sz="1400" dirty="0" smtClean="0">
                          <a:latin typeface="HGPｺﾞｼｯｸE" pitchFamily="50" charset="-128"/>
                          <a:ea typeface="HGPｺﾞｼｯｸE" pitchFamily="50" charset="-128"/>
                        </a:rPr>
                        <a:t>主催者</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及び後援</a:t>
                      </a:r>
                      <a:endParaRPr kumimoji="1" lang="ja-JP" altLang="en-US" sz="1400" dirty="0">
                        <a:latin typeface="HGPｺﾞｼｯｸE" pitchFamily="50" charset="-128"/>
                        <a:ea typeface="HGPｺﾞｼｯｸE" pitchFamily="50" charset="-128"/>
                      </a:endParaRPr>
                    </a:p>
                  </a:txBody>
                  <a:tcPr>
                    <a:solidFill>
                      <a:schemeClr val="accent1">
                        <a:lumMod val="75000"/>
                      </a:schemeClr>
                    </a:solidFill>
                  </a:tcPr>
                </a:tc>
                <a:tc>
                  <a:txBody>
                    <a:bodyPr/>
                    <a:lstStyle/>
                    <a:p>
                      <a:pPr algn="ctr"/>
                      <a:r>
                        <a:rPr kumimoji="1" lang="ja-JP" altLang="en-US" sz="1400" dirty="0" smtClean="0">
                          <a:solidFill>
                            <a:schemeClr val="bg1"/>
                          </a:solidFill>
                          <a:latin typeface="HGPｺﾞｼｯｸE" pitchFamily="50" charset="-128"/>
                          <a:ea typeface="HGPｺﾞｼｯｸE" pitchFamily="50" charset="-128"/>
                        </a:rPr>
                        <a:t>主催</a:t>
                      </a:r>
                      <a:endParaRPr kumimoji="1" lang="ja-JP" altLang="en-US" sz="1400" dirty="0">
                        <a:solidFill>
                          <a:schemeClr val="bg1"/>
                        </a:solidFill>
                        <a:latin typeface="HGPｺﾞｼｯｸE" pitchFamily="50" charset="-128"/>
                        <a:ea typeface="HGPｺﾞｼｯｸE" pitchFamily="50" charset="-128"/>
                      </a:endParaRPr>
                    </a:p>
                  </a:txBody>
                  <a:tcPr marL="36000" marR="36000" anchor="ctr">
                    <a:solidFill>
                      <a:schemeClr val="tx2">
                        <a:lumMod val="60000"/>
                        <a:lumOff val="40000"/>
                      </a:schemeClr>
                    </a:solidFill>
                  </a:tcPr>
                </a:tc>
                <a:tc>
                  <a:txBody>
                    <a:bodyPr/>
                    <a:lstStyle/>
                    <a:p>
                      <a:r>
                        <a:rPr kumimoji="1" lang="ja-JP" altLang="en-US" sz="1400" dirty="0" smtClean="0">
                          <a:latin typeface="HGPｺﾞｼｯｸE" pitchFamily="50" charset="-128"/>
                          <a:ea typeface="HGPｺﾞｼｯｸE" pitchFamily="50" charset="-128"/>
                        </a:rPr>
                        <a:t>オープンデータ流通推進コンソーシアム、総務省</a:t>
                      </a:r>
                      <a:endParaRPr kumimoji="1" lang="ja-JP" altLang="en-US" sz="1400" dirty="0">
                        <a:latin typeface="HGPｺﾞｼｯｸE" pitchFamily="50" charset="-128"/>
                        <a:ea typeface="HGPｺﾞｼｯｸE" pitchFamily="50" charset="-128"/>
                      </a:endParaRPr>
                    </a:p>
                  </a:txBody>
                  <a:tcPr anchor="ctr"/>
                </a:tc>
              </a:tr>
              <a:tr h="261257">
                <a:tc vMerge="1">
                  <a:txBody>
                    <a:bodyPr/>
                    <a:lstStyle/>
                    <a:p>
                      <a:pPr algn="ctr"/>
                      <a:endParaRPr kumimoji="1" lang="ja-JP" altLang="en-US" dirty="0">
                        <a:latin typeface="Century" pitchFamily="18" charset="0"/>
                        <a:ea typeface="HGPｺﾞｼｯｸE" pitchFamily="50" charset="-128"/>
                      </a:endParaRPr>
                    </a:p>
                  </a:txBody>
                  <a:tcPr/>
                </a:tc>
                <a:tc>
                  <a:txBody>
                    <a:bodyPr/>
                    <a:lstStyle/>
                    <a:p>
                      <a:pPr algn="ctr"/>
                      <a:r>
                        <a:rPr kumimoji="1" lang="ja-JP" altLang="en-US" sz="1400" dirty="0" smtClean="0">
                          <a:solidFill>
                            <a:schemeClr val="bg1"/>
                          </a:solidFill>
                          <a:latin typeface="HGPｺﾞｼｯｸE" pitchFamily="50" charset="-128"/>
                          <a:ea typeface="HGPｺﾞｼｯｸE" pitchFamily="50" charset="-128"/>
                        </a:rPr>
                        <a:t>後援</a:t>
                      </a:r>
                      <a:endParaRPr kumimoji="1" lang="ja-JP" altLang="en-US" sz="1400" dirty="0">
                        <a:solidFill>
                          <a:schemeClr val="bg1"/>
                        </a:solidFill>
                        <a:latin typeface="HGPｺﾞｼｯｸE" pitchFamily="50" charset="-128"/>
                        <a:ea typeface="HGPｺﾞｼｯｸE" pitchFamily="50" charset="-128"/>
                      </a:endParaRPr>
                    </a:p>
                  </a:txBody>
                  <a:tcPr marL="36000" marR="36000" anchor="ctr">
                    <a:solidFill>
                      <a:schemeClr val="tx2">
                        <a:lumMod val="60000"/>
                        <a:lumOff val="40000"/>
                      </a:schemeClr>
                    </a:solidFill>
                  </a:tcPr>
                </a:tc>
                <a:tc>
                  <a:txBody>
                    <a:bodyPr/>
                    <a:lstStyle/>
                    <a:p>
                      <a:r>
                        <a:rPr kumimoji="1" lang="ja-JP" altLang="en-US" sz="1400" dirty="0" smtClean="0">
                          <a:latin typeface="HGPｺﾞｼｯｸE" pitchFamily="50" charset="-128"/>
                          <a:ea typeface="HGPｺﾞｼｯｸE" pitchFamily="50" charset="-128"/>
                        </a:rPr>
                        <a:t>高度情報通信ネットワーク社会推進戦略本部、経済産業省、</a:t>
                      </a:r>
                      <a:endParaRPr kumimoji="1" lang="en-US" altLang="ja-JP" sz="1400" dirty="0" smtClean="0">
                        <a:latin typeface="HGPｺﾞｼｯｸE" pitchFamily="50" charset="-128"/>
                        <a:ea typeface="HGPｺﾞｼｯｸE" pitchFamily="50" charset="-128"/>
                      </a:endParaRPr>
                    </a:p>
                    <a:p>
                      <a:r>
                        <a:rPr kumimoji="1" lang="ja-JP" altLang="en-US" sz="1400" dirty="0" smtClean="0">
                          <a:latin typeface="HGPｺﾞｼｯｸE" pitchFamily="50" charset="-128"/>
                          <a:ea typeface="HGPｺﾞｼｯｸE" pitchFamily="50" charset="-128"/>
                        </a:rPr>
                        <a:t>国土交通省、一般社団法人 日本経済団体連合会</a:t>
                      </a:r>
                      <a:endParaRPr kumimoji="1" lang="ja-JP" altLang="en-US" sz="1400" dirty="0">
                        <a:latin typeface="HGPｺﾞｼｯｸE" pitchFamily="50" charset="-128"/>
                        <a:ea typeface="HGPｺﾞｼｯｸE" pitchFamily="50" charset="-128"/>
                      </a:endParaRPr>
                    </a:p>
                  </a:txBody>
                  <a:tcPr anchor="ctr"/>
                </a:tc>
              </a:tr>
              <a:tr h="2448982">
                <a:tc gridSpan="2">
                  <a:txBody>
                    <a:bodyPr/>
                    <a:lstStyle/>
                    <a:p>
                      <a:pPr algn="ctr"/>
                      <a:r>
                        <a:rPr kumimoji="1" lang="ja-JP" altLang="en-US" sz="1400" dirty="0" smtClean="0">
                          <a:latin typeface="HGPｺﾞｼｯｸE" pitchFamily="50" charset="-128"/>
                          <a:ea typeface="HGPｺﾞｼｯｸE" pitchFamily="50" charset="-128"/>
                        </a:rPr>
                        <a:t>プログラム</a:t>
                      </a:r>
                      <a:endParaRPr kumimoji="1" lang="ja-JP" altLang="en-US" sz="14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kumimoji="1" lang="ja-JP" altLang="en-US" sz="1200" dirty="0" smtClean="0">
                          <a:latin typeface="HGPｺﾞｼｯｸE" pitchFamily="50" charset="-128"/>
                          <a:ea typeface="HGPｺﾞｼｯｸE" pitchFamily="50" charset="-128"/>
                        </a:rPr>
                        <a:t>１．</a:t>
                      </a:r>
                      <a:r>
                        <a:rPr lang="ja-JP" altLang="en-US" sz="1200" dirty="0" smtClean="0">
                          <a:latin typeface="HGPｺﾞｼｯｸE" pitchFamily="50" charset="-128"/>
                          <a:ea typeface="HGPｺﾞｼｯｸE" pitchFamily="50" charset="-128"/>
                        </a:rPr>
                        <a:t>主催者開会</a:t>
                      </a:r>
                      <a:r>
                        <a:rPr lang="ja-JP" altLang="en-US" sz="1200" dirty="0" smtClean="0">
                          <a:latin typeface="HGPｺﾞｼｯｸE" pitchFamily="50" charset="-128"/>
                          <a:ea typeface="HGPｺﾞｼｯｸE" pitchFamily="50" charset="-128"/>
                        </a:rPr>
                        <a:t>挨拶　 （総務省：阪本 泰男）</a:t>
                      </a:r>
                      <a:endParaRPr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２．オブザーバー</a:t>
                      </a:r>
                      <a:r>
                        <a:rPr kumimoji="1" lang="ja-JP" altLang="en-US" sz="1200" dirty="0" smtClean="0">
                          <a:latin typeface="HGPｺﾞｼｯｸE" pitchFamily="50" charset="-128"/>
                          <a:ea typeface="HGPｺﾞｼｯｸE" pitchFamily="50" charset="-128"/>
                        </a:rPr>
                        <a:t>挨拶　 （内閣官房：奈良 俊哉、経済産業省：岡田 武）</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３．会長挨拶及び講演「プラチナ社会とオープンデータ</a:t>
                      </a:r>
                      <a:r>
                        <a:rPr kumimoji="1" lang="ja-JP" altLang="en-US" sz="1200" dirty="0" smtClean="0">
                          <a:latin typeface="HGPｺﾞｼｯｸE" pitchFamily="50" charset="-128"/>
                          <a:ea typeface="HGPｺﾞｼｯｸE" pitchFamily="50" charset="-128"/>
                        </a:rPr>
                        <a:t>」　（会長：小宮山 宏）</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４．講演「オープンデータ：インターネット基盤の責任と役割</a:t>
                      </a:r>
                      <a:r>
                        <a:rPr kumimoji="1" lang="ja-JP" altLang="en-US" sz="1200" dirty="0" smtClean="0">
                          <a:latin typeface="HGPｺﾞｼｯｸE" pitchFamily="50" charset="-128"/>
                          <a:ea typeface="HGPｺﾞｼｯｸE" pitchFamily="50" charset="-128"/>
                        </a:rPr>
                        <a:t>」　（顧問： 村井 純）</a:t>
                      </a:r>
                      <a:endParaRPr kumimoji="1" lang="en-US" altLang="ja-JP" sz="12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ｺﾞｼｯｸE" pitchFamily="50" charset="-128"/>
                          <a:ea typeface="HGPｺﾞｼｯｸE" pitchFamily="50" charset="-128"/>
                        </a:rPr>
                        <a:t>５．講演「オープンデータとユビキタス</a:t>
                      </a:r>
                      <a:r>
                        <a:rPr kumimoji="1" lang="ja-JP" altLang="en-US" sz="1200" dirty="0" smtClean="0">
                          <a:latin typeface="HGPｺﾞｼｯｸE" pitchFamily="50" charset="-128"/>
                          <a:ea typeface="HGPｺﾞｼｯｸE" pitchFamily="50" charset="-128"/>
                        </a:rPr>
                        <a:t>」　（顧問： 坂村</a:t>
                      </a:r>
                      <a:r>
                        <a:rPr kumimoji="1" lang="ja-JP" altLang="en-US" sz="1200" baseline="0" dirty="0" smtClean="0">
                          <a:latin typeface="HGPｺﾞｼｯｸE" pitchFamily="50" charset="-128"/>
                          <a:ea typeface="HGPｺﾞｼｯｸE" pitchFamily="50" charset="-128"/>
                        </a:rPr>
                        <a:t> 健</a:t>
                      </a:r>
                      <a:r>
                        <a:rPr kumimoji="1" lang="ja-JP" altLang="en-US" sz="1200" dirty="0" smtClean="0">
                          <a:latin typeface="HGPｺﾞｼｯｸE" pitchFamily="50" charset="-128"/>
                          <a:ea typeface="HGPｺﾞｼｯｸE" pitchFamily="50" charset="-128"/>
                        </a:rPr>
                        <a:t>）</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６．オープンデータ流通推進コンソーシアム委員会活動</a:t>
                      </a:r>
                      <a:r>
                        <a:rPr kumimoji="1" lang="ja-JP" altLang="en-US" sz="1200" dirty="0" smtClean="0">
                          <a:latin typeface="HGPｺﾞｼｯｸE" pitchFamily="50" charset="-128"/>
                          <a:ea typeface="HGPｺﾞｼｯｸE" pitchFamily="50" charset="-128"/>
                        </a:rPr>
                        <a:t>報告</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①技術委員会　（技術委員会主査：越塚 登）</a:t>
                      </a:r>
                      <a:endParaRPr kumimoji="1" lang="en-US" altLang="ja-JP" sz="1200" dirty="0" smtClean="0">
                        <a:latin typeface="HGPｺﾞｼｯｸE" pitchFamily="50" charset="-128"/>
                        <a:ea typeface="HGPｺﾞｼｯｸE" pitchFamily="50" charset="-128"/>
                      </a:endParaRPr>
                    </a:p>
                    <a:p>
                      <a:r>
                        <a:rPr kumimoji="1" lang="en-US" altLang="ja-JP" sz="1200" dirty="0" smtClean="0">
                          <a:latin typeface="HGPｺﾞｼｯｸE" pitchFamily="50" charset="-128"/>
                          <a:ea typeface="HGPｺﾞｼｯｸE" pitchFamily="50" charset="-128"/>
                        </a:rPr>
                        <a:t>    </a:t>
                      </a:r>
                      <a:r>
                        <a:rPr kumimoji="1" lang="ja-JP" altLang="en-US" sz="1200" dirty="0" smtClean="0">
                          <a:latin typeface="HGPｺﾞｼｯｸE" pitchFamily="50" charset="-128"/>
                          <a:ea typeface="HGPｺﾞｼｯｸE" pitchFamily="50" charset="-128"/>
                        </a:rPr>
                        <a:t>②データガバナンス委員会　（データガバナンス委員会主査：井上 由里子）</a:t>
                      </a:r>
                      <a:endParaRPr kumimoji="1" lang="en-US" altLang="ja-JP" sz="12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HGPｺﾞｼｯｸE" pitchFamily="50" charset="-128"/>
                          <a:ea typeface="HGPｺﾞｼｯｸE" pitchFamily="50" charset="-128"/>
                        </a:rPr>
                        <a:t>　　③利活用・普及委員会　（利活用・普及委員会主査：中村伊知哉）</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７．オープンデータ活用事例の</a:t>
                      </a:r>
                      <a:r>
                        <a:rPr kumimoji="1" lang="ja-JP" altLang="en-US" sz="1200" dirty="0" smtClean="0">
                          <a:latin typeface="HGPｺﾞｼｯｸE" pitchFamily="50" charset="-128"/>
                          <a:ea typeface="HGPｺﾞｼｯｸE" pitchFamily="50" charset="-128"/>
                        </a:rPr>
                        <a:t>紹介</a:t>
                      </a:r>
                      <a:endParaRPr kumimoji="1" lang="en-US" altLang="ja-JP" sz="1200" dirty="0" smtClean="0">
                        <a:latin typeface="HGPｺﾞｼｯｸE" pitchFamily="50" charset="-128"/>
                        <a:ea typeface="HGPｺﾞｼｯｸE" pitchFamily="50" charset="-128"/>
                      </a:endParaRPr>
                    </a:p>
                    <a:p>
                      <a:r>
                        <a:rPr kumimoji="1" lang="en-US" altLang="ja-JP" sz="1200" dirty="0" smtClean="0">
                          <a:latin typeface="HGPｺﾞｼｯｸE" pitchFamily="50" charset="-128"/>
                          <a:ea typeface="HGPｺﾞｼｯｸE" pitchFamily="50" charset="-128"/>
                        </a:rPr>
                        <a:t>    </a:t>
                      </a:r>
                      <a:r>
                        <a:rPr kumimoji="1" lang="ja-JP" altLang="en-US" sz="1200" dirty="0" smtClean="0">
                          <a:latin typeface="HGPｺﾞｼｯｸE" pitchFamily="50" charset="-128"/>
                          <a:ea typeface="HGPｺﾞｼｯｸE" pitchFamily="50" charset="-128"/>
                        </a:rPr>
                        <a:t>①気象データ・ハッカソン開催報告　（事務局：村上 文洋）</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②オープンデータニーズ調査結果報告　（</a:t>
                      </a:r>
                      <a:r>
                        <a:rPr kumimoji="1" lang="zh-TW" altLang="en-US" sz="1200" dirty="0" smtClean="0">
                          <a:latin typeface="HGPｺﾞｼｯｸE" pitchFamily="50" charset="-128"/>
                          <a:ea typeface="HGPｺﾞｼｯｸE" pitchFamily="50" charset="-128"/>
                        </a:rPr>
                        <a:t>日本経済団体連合会</a:t>
                      </a:r>
                      <a:r>
                        <a:rPr kumimoji="1" lang="ja-JP" altLang="en-US" sz="1200" dirty="0"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神﨑 洋</a:t>
                      </a:r>
                      <a:r>
                        <a:rPr kumimoji="1" lang="ja-JP" altLang="en-US" sz="1200" dirty="0" smtClean="0">
                          <a:latin typeface="HGPｺﾞｼｯｸE" pitchFamily="50" charset="-128"/>
                          <a:ea typeface="HGPｺﾞｼｯｸE" pitchFamily="50" charset="-128"/>
                        </a:rPr>
                        <a:t>）</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③オープンデータを活用したコミュニティ形成への取組み事例</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（利活用・普及委員会　委員：庄司 昌彦）</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④</a:t>
                      </a:r>
                      <a:r>
                        <a:rPr kumimoji="1" lang="zh-TW" altLang="en-US" sz="1200" dirty="0" smtClean="0">
                          <a:latin typeface="HGPｺﾞｼｯｸE" pitchFamily="50" charset="-128"/>
                          <a:ea typeface="HGPｺﾞｼｯｸE" pitchFamily="50" charset="-128"/>
                        </a:rPr>
                        <a:t>海外動向紹介</a:t>
                      </a:r>
                      <a:r>
                        <a:rPr kumimoji="1" lang="ja-JP" altLang="en-US" sz="1200" dirty="0" smtClean="0">
                          <a:latin typeface="HGPｺﾞｼｯｸE" pitchFamily="50" charset="-128"/>
                          <a:ea typeface="HGPｺﾞｼｯｸE" pitchFamily="50" charset="-128"/>
                        </a:rPr>
                        <a:t>　（利活用・普及委員会　委員：川島 宏一）</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８．</a:t>
                      </a:r>
                      <a:r>
                        <a:rPr kumimoji="1" lang="ja-JP" altLang="en-US" sz="1200" dirty="0" smtClean="0">
                          <a:latin typeface="HGPｺﾞｼｯｸE" pitchFamily="50" charset="-128"/>
                          <a:ea typeface="HGPｺﾞｼｯｸE" pitchFamily="50" charset="-128"/>
                        </a:rPr>
                        <a:t>パネルディスカッション</a:t>
                      </a:r>
                      <a:r>
                        <a:rPr kumimoji="1" lang="ja-JP" altLang="en-US" sz="1200" dirty="0" smtClean="0">
                          <a:latin typeface="HGPｺﾞｼｯｸE" pitchFamily="50" charset="-128"/>
                          <a:ea typeface="HGPｺﾞｼｯｸE" pitchFamily="50" charset="-128"/>
                        </a:rPr>
                        <a:t>　「オープンデータは社会を変えるか　私たちが今取り組むべきこと</a:t>
                      </a:r>
                      <a:r>
                        <a:rPr kumimoji="1" lang="ja-JP" altLang="en-US" sz="1200" dirty="0" smtClean="0">
                          <a:latin typeface="HGPｺﾞｼｯｸE" pitchFamily="50" charset="-128"/>
                          <a:ea typeface="HGPｺﾞｼｯｸE" pitchFamily="50" charset="-128"/>
                        </a:rPr>
                        <a:t>」</a:t>
                      </a:r>
                      <a:endParaRPr kumimoji="1" lang="en-US" altLang="ja-JP" sz="1200" dirty="0" smtClean="0">
                        <a:latin typeface="HGPｺﾞｼｯｸE" pitchFamily="50" charset="-128"/>
                        <a:ea typeface="HGPｺﾞｼｯｸE" pitchFamily="50" charset="-128"/>
                      </a:endParaRPr>
                    </a:p>
                    <a:p>
                      <a:r>
                        <a:rPr kumimoji="1" lang="ja-JP" altLang="en-US" sz="1200" dirty="0" smtClean="0">
                          <a:latin typeface="HGPｺﾞｼｯｸE" pitchFamily="50" charset="-128"/>
                          <a:ea typeface="HGPｺﾞｼｯｸE" pitchFamily="50" charset="-128"/>
                        </a:rPr>
                        <a:t>　　　（</a:t>
                      </a:r>
                      <a:r>
                        <a:rPr kumimoji="1" lang="zh-TW" altLang="en-US" sz="1200" dirty="0" smtClean="0">
                          <a:latin typeface="HGPｺﾞｼｯｸE" pitchFamily="50" charset="-128"/>
                          <a:ea typeface="HGPｺﾞｼｯｸE" pitchFamily="50" charset="-128"/>
                        </a:rPr>
                        <a:t>越塚 登</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井上 由里子</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中村 伊知哉</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川島 宏一</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庄司 昌彦</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神﨑 洋</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梅村 研</a:t>
                      </a:r>
                      <a:r>
                        <a:rPr kumimoji="1" lang="ja-JP" altLang="en-US" sz="1200" dirty="0" err="1" smtClean="0">
                          <a:latin typeface="HGPｺﾞｼｯｸE" pitchFamily="50" charset="-128"/>
                          <a:ea typeface="HGPｺﾞｼｯｸE" pitchFamily="50" charset="-128"/>
                        </a:rPr>
                        <a:t>、</a:t>
                      </a:r>
                      <a:r>
                        <a:rPr kumimoji="1" lang="zh-TW" altLang="en-US" sz="1200" dirty="0" smtClean="0">
                          <a:latin typeface="HGPｺﾞｼｯｸE" pitchFamily="50" charset="-128"/>
                          <a:ea typeface="HGPｺﾞｼｯｸE" pitchFamily="50" charset="-128"/>
                        </a:rPr>
                        <a:t>村上 文洋</a:t>
                      </a:r>
                      <a:r>
                        <a:rPr kumimoji="1" lang="ja-JP" altLang="en-US" sz="1200" dirty="0" smtClean="0">
                          <a:latin typeface="HGPｺﾞｼｯｸE" pitchFamily="50" charset="-128"/>
                          <a:ea typeface="HGPｺﾞｼｯｸE" pitchFamily="50" charset="-128"/>
                        </a:rPr>
                        <a:t>）</a:t>
                      </a:r>
                      <a:endParaRPr kumimoji="1" lang="ja-JP" altLang="en-US" sz="1200" dirty="0">
                        <a:latin typeface="HGPｺﾞｼｯｸE" pitchFamily="50" charset="-128"/>
                        <a:ea typeface="HGPｺﾞｼｯｸE" pitchFamily="50" charset="-128"/>
                      </a:endParaRPr>
                    </a:p>
                  </a:txBody>
                  <a:tcPr anchor="ctr"/>
                </a:tc>
              </a:tr>
              <a:tr h="270680">
                <a:tc gridSpan="2">
                  <a:txBody>
                    <a:bodyPr/>
                    <a:lstStyle/>
                    <a:p>
                      <a:pPr algn="ctr"/>
                      <a:r>
                        <a:rPr kumimoji="1" lang="ja-JP" altLang="en-US" sz="1400" dirty="0" smtClean="0">
                          <a:latin typeface="HGPｺﾞｼｯｸE" pitchFamily="50" charset="-128"/>
                          <a:ea typeface="HGPｺﾞｼｯｸE" pitchFamily="50" charset="-128"/>
                        </a:rPr>
                        <a:t>参加者数</a:t>
                      </a:r>
                      <a:endParaRPr kumimoji="1" lang="ja-JP" altLang="en-US" sz="1400" dirty="0">
                        <a:latin typeface="HGPｺﾞｼｯｸE" pitchFamily="50" charset="-128"/>
                        <a:ea typeface="HGPｺﾞｼｯｸE" pitchFamily="50" charset="-128"/>
                      </a:endParaRPr>
                    </a:p>
                  </a:txBody>
                  <a:tcPr>
                    <a:solidFill>
                      <a:schemeClr val="accent1">
                        <a:lumMod val="75000"/>
                      </a:schemeClr>
                    </a:solidFill>
                  </a:tcPr>
                </a:tc>
                <a:tc hMerge="1">
                  <a:txBody>
                    <a:bodyPr/>
                    <a:lstStyle/>
                    <a:p>
                      <a:endParaRPr kumimoji="1" lang="ja-JP" altLang="en-US"/>
                    </a:p>
                  </a:txBody>
                  <a:tcPr/>
                </a:tc>
                <a:tc>
                  <a:txBody>
                    <a:bodyPr/>
                    <a:lstStyle/>
                    <a:p>
                      <a:r>
                        <a:rPr kumimoji="1" lang="en-US" altLang="ja-JP" sz="1400" dirty="0" smtClean="0">
                          <a:latin typeface="HGPｺﾞｼｯｸE" pitchFamily="50" charset="-128"/>
                          <a:ea typeface="HGPｺﾞｼｯｸE" pitchFamily="50" charset="-128"/>
                        </a:rPr>
                        <a:t>261</a:t>
                      </a:r>
                      <a:r>
                        <a:rPr kumimoji="1" lang="ja-JP" altLang="en-US" sz="1400" dirty="0" smtClean="0">
                          <a:latin typeface="HGPｺﾞｼｯｸE" pitchFamily="50" charset="-128"/>
                          <a:ea typeface="HGPｺﾞｼｯｸE" pitchFamily="50" charset="-128"/>
                        </a:rPr>
                        <a:t>名（交流会参加者</a:t>
                      </a:r>
                      <a:r>
                        <a:rPr kumimoji="1" lang="en-US" altLang="ja-JP" sz="1400" dirty="0" smtClean="0">
                          <a:latin typeface="HGPｺﾞｼｯｸE" pitchFamily="50" charset="-128"/>
                          <a:ea typeface="HGPｺﾞｼｯｸE" pitchFamily="50" charset="-128"/>
                        </a:rPr>
                        <a:t>60</a:t>
                      </a:r>
                      <a:r>
                        <a:rPr kumimoji="1" lang="ja-JP" altLang="en-US" sz="1400" dirty="0" smtClean="0">
                          <a:latin typeface="HGPｺﾞｼｯｸE" pitchFamily="50" charset="-128"/>
                          <a:ea typeface="HGPｺﾞｼｯｸE" pitchFamily="50" charset="-128"/>
                        </a:rPr>
                        <a:t>名）</a:t>
                      </a:r>
                      <a:endParaRPr kumimoji="1" lang="ja-JP" altLang="en-US" sz="1400" dirty="0">
                        <a:latin typeface="HGPｺﾞｼｯｸE" pitchFamily="50" charset="-128"/>
                        <a:ea typeface="HGPｺﾞｼｯｸE" pitchFamily="50" charset="-128"/>
                      </a:endParaRPr>
                    </a:p>
                  </a:txBody>
                  <a:tcPr anchor="ctr"/>
                </a:tc>
              </a:tr>
            </a:tbl>
          </a:graphicData>
        </a:graphic>
      </p:graphicFrame>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1</a:t>
            </a:fld>
            <a:endParaRPr lang="ja-JP" altLang="en-US" dirty="0"/>
          </a:p>
        </p:txBody>
      </p:sp>
    </p:spTree>
    <p:extLst>
      <p:ext uri="{BB962C8B-B14F-4D97-AF65-F5344CB8AC3E}">
        <p14:creationId xmlns:p14="http://schemas.microsoft.com/office/powerpoint/2010/main" val="1202682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smtClean="0">
                <a:latin typeface="HGPｺﾞｼｯｸE" pitchFamily="50" charset="-128"/>
                <a:ea typeface="HGPｺﾞｼｯｸE" pitchFamily="50" charset="-128"/>
              </a:rPr>
              <a:t>２．アンケート概要</a:t>
            </a:r>
            <a:endParaRPr kumimoji="1" lang="ja-JP" altLang="en-US" sz="2800" dirty="0"/>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2</a:t>
            </a:fld>
            <a:endParaRPr lang="ja-JP" altLang="en-US" dirty="0"/>
          </a:p>
        </p:txBody>
      </p:sp>
      <p:graphicFrame>
        <p:nvGraphicFramePr>
          <p:cNvPr id="5" name="コンテンツ プレースホルダー 4"/>
          <p:cNvGraphicFramePr>
            <a:graphicFrameLocks noGrp="1"/>
          </p:cNvGraphicFramePr>
          <p:nvPr>
            <p:ph sz="quarter" idx="1"/>
            <p:extLst>
              <p:ext uri="{D42A27DB-BD31-4B8C-83A1-F6EECF244321}">
                <p14:modId xmlns:p14="http://schemas.microsoft.com/office/powerpoint/2010/main" val="106002302"/>
              </p:ext>
            </p:extLst>
          </p:nvPr>
        </p:nvGraphicFramePr>
        <p:xfrm>
          <a:off x="439037" y="1092735"/>
          <a:ext cx="8229601" cy="5257042"/>
        </p:xfrm>
        <a:graphic>
          <a:graphicData uri="http://schemas.openxmlformats.org/drawingml/2006/table">
            <a:tbl>
              <a:tblPr firstCol="1" bandRow="1">
                <a:tableStyleId>{93296810-A885-4BE3-A3E7-6D5BEEA58F35}</a:tableStyleId>
              </a:tblPr>
              <a:tblGrid>
                <a:gridCol w="1734282"/>
                <a:gridCol w="6495319"/>
              </a:tblGrid>
              <a:tr h="425459">
                <a:tc>
                  <a:txBody>
                    <a:bodyPr/>
                    <a:lstStyle/>
                    <a:p>
                      <a:pPr algn="ctr"/>
                      <a:r>
                        <a:rPr kumimoji="1" lang="ja-JP" altLang="en-US" sz="1800" dirty="0" smtClean="0">
                          <a:latin typeface="HGPｺﾞｼｯｸE" pitchFamily="50" charset="-128"/>
                          <a:ea typeface="HGPｺﾞｼｯｸE" pitchFamily="50" charset="-128"/>
                        </a:rPr>
                        <a:t>対象者</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lang="ja-JP" altLang="en-US" sz="1800" dirty="0" smtClean="0">
                          <a:latin typeface="HGPｺﾞｼｯｸE" pitchFamily="50" charset="-128"/>
                          <a:ea typeface="HGPｺﾞｼｯｸE" pitchFamily="50" charset="-128"/>
                        </a:rPr>
                        <a:t>シンポジウム来場者</a:t>
                      </a:r>
                      <a:endParaRPr lang="en-US" altLang="zh-TW" sz="1800" dirty="0" smtClean="0">
                        <a:latin typeface="HGPｺﾞｼｯｸE" pitchFamily="50" charset="-128"/>
                        <a:ea typeface="HGPｺﾞｼｯｸE" pitchFamily="50" charset="-128"/>
                      </a:endParaRPr>
                    </a:p>
                  </a:txBody>
                  <a:tcPr marL="72000" marR="72000" anchor="ctr"/>
                </a:tc>
              </a:tr>
              <a:tr h="425459">
                <a:tc>
                  <a:txBody>
                    <a:bodyPr/>
                    <a:lstStyle/>
                    <a:p>
                      <a:pPr algn="ctr"/>
                      <a:r>
                        <a:rPr kumimoji="1" lang="ja-JP" altLang="en-US" sz="1800" dirty="0" smtClean="0">
                          <a:latin typeface="HGPｺﾞｼｯｸE" pitchFamily="50" charset="-128"/>
                          <a:ea typeface="HGPｺﾞｼｯｸE" pitchFamily="50" charset="-128"/>
                        </a:rPr>
                        <a:t>回答数</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lang="en-US" altLang="ja-JP" sz="1800" dirty="0" smtClean="0">
                          <a:latin typeface="HGPｺﾞｼｯｸE" pitchFamily="50" charset="-128"/>
                          <a:ea typeface="HGPｺﾞｼｯｸE" pitchFamily="50" charset="-128"/>
                        </a:rPr>
                        <a:t>101</a:t>
                      </a:r>
                      <a:endParaRPr lang="en-US" altLang="zh-TW" sz="1800" dirty="0" smtClean="0">
                        <a:latin typeface="HGPｺﾞｼｯｸE" pitchFamily="50" charset="-128"/>
                        <a:ea typeface="HGPｺﾞｼｯｸE" pitchFamily="50" charset="-128"/>
                      </a:endParaRPr>
                    </a:p>
                  </a:txBody>
                  <a:tcPr marL="72000" marR="72000" anchor="ctr"/>
                </a:tc>
              </a:tr>
              <a:tr h="664416">
                <a:tc>
                  <a:txBody>
                    <a:bodyPr/>
                    <a:lstStyle/>
                    <a:p>
                      <a:pPr algn="ctr"/>
                      <a:r>
                        <a:rPr kumimoji="1" lang="ja-JP" altLang="en-US" sz="1800" dirty="0" smtClean="0">
                          <a:latin typeface="HGPｺﾞｼｯｸE" pitchFamily="50" charset="-128"/>
                          <a:ea typeface="HGPｺﾞｼｯｸE" pitchFamily="50" charset="-128"/>
                        </a:rPr>
                        <a:t>調査方法</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kumimoji="1" lang="ja-JP" altLang="en-US" sz="1800" dirty="0" smtClean="0">
                          <a:latin typeface="HGPｺﾞｼｯｸE" pitchFamily="50" charset="-128"/>
                          <a:ea typeface="HGPｺﾞｼｯｸE" pitchFamily="50" charset="-128"/>
                        </a:rPr>
                        <a:t>シンポジウム来場者に対し、受付時にアンケートを配布し、退出時に出入り口にてアンケートを回収した。</a:t>
                      </a:r>
                    </a:p>
                  </a:txBody>
                  <a:tcPr marL="72000" marR="72000" anchor="ctr"/>
                </a:tc>
              </a:tr>
              <a:tr h="3741708">
                <a:tc>
                  <a:txBody>
                    <a:bodyPr/>
                    <a:lstStyle/>
                    <a:p>
                      <a:pPr algn="ctr"/>
                      <a:r>
                        <a:rPr kumimoji="1" lang="ja-JP" altLang="en-US" sz="1800" dirty="0" smtClean="0">
                          <a:latin typeface="HGPｺﾞｼｯｸE" pitchFamily="50" charset="-128"/>
                          <a:ea typeface="HGPｺﾞｼｯｸE" pitchFamily="50" charset="-128"/>
                        </a:rPr>
                        <a:t>質問項目</a:t>
                      </a:r>
                      <a:endParaRPr kumimoji="1" lang="ja-JP" altLang="en-US" sz="1800" dirty="0">
                        <a:latin typeface="HGPｺﾞｼｯｸE" pitchFamily="50" charset="-128"/>
                        <a:ea typeface="HGPｺﾞｼｯｸE" pitchFamily="50" charset="-128"/>
                      </a:endParaRPr>
                    </a:p>
                  </a:txBody>
                  <a:tcPr>
                    <a:solidFill>
                      <a:schemeClr val="accent1">
                        <a:lumMod val="75000"/>
                      </a:schemeClr>
                    </a:solidFill>
                  </a:tcPr>
                </a:tc>
                <a:tc>
                  <a:txBody>
                    <a:bodyPr/>
                    <a:lstStyle/>
                    <a:p>
                      <a:r>
                        <a:rPr kumimoji="1" lang="ja-JP" altLang="en-US" sz="1800" dirty="0" smtClean="0">
                          <a:latin typeface="HGPｺﾞｼｯｸE" pitchFamily="50" charset="-128"/>
                          <a:ea typeface="HGPｺﾞｼｯｸE" pitchFamily="50" charset="-128"/>
                        </a:rPr>
                        <a:t>（１）イベントに対する評価</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①本日のイベント全般を振り返って、どのくらい役に立ったか</a:t>
                      </a:r>
                      <a:r>
                        <a:rPr kumimoji="1" lang="en-US" altLang="ja-JP" sz="1800" dirty="0" smtClean="0">
                          <a:latin typeface="HGPｺﾞｼｯｸE" pitchFamily="50" charset="-128"/>
                          <a:ea typeface="HGPｺﾞｼｯｸE" pitchFamily="50" charset="-128"/>
                        </a:rPr>
                        <a:t>(SA)</a:t>
                      </a:r>
                    </a:p>
                    <a:p>
                      <a:r>
                        <a:rPr kumimoji="1" lang="ja-JP" altLang="en-US" sz="1800" dirty="0" smtClean="0">
                          <a:latin typeface="HGPｺﾞｼｯｸE" pitchFamily="50" charset="-128"/>
                          <a:ea typeface="HGPｺﾞｼｯｸE" pitchFamily="50" charset="-128"/>
                        </a:rPr>
                        <a:t>（２）講演内容</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①特に参考になった情報（</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en-US" altLang="ja-JP" sz="1800" dirty="0" smtClean="0">
                          <a:latin typeface="HGPｺﾞｼｯｸE" pitchFamily="50" charset="-128"/>
                          <a:ea typeface="HGPｺﾞｼｯｸE" pitchFamily="50" charset="-128"/>
                        </a:rPr>
                        <a:t>  </a:t>
                      </a:r>
                      <a:r>
                        <a:rPr kumimoji="1" lang="ja-JP" altLang="en-US" sz="1800" dirty="0" smtClean="0">
                          <a:latin typeface="HGPｺﾞｼｯｸE" pitchFamily="50" charset="-128"/>
                          <a:ea typeface="HGPｺﾞｼｯｸE" pitchFamily="50" charset="-128"/>
                        </a:rPr>
                        <a:t>②より詳しく知りたかった情報（</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③オープンデータの将来的な可能性（</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④オープンデータの利用・普及に向けた課題（</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⑤今後取り上げて欲しいテーマ（</a:t>
                      </a:r>
                      <a:r>
                        <a:rPr kumimoji="1" lang="en-US" altLang="ja-JP" sz="1800" dirty="0" smtClean="0">
                          <a:latin typeface="HGPｺﾞｼｯｸE" pitchFamily="50" charset="-128"/>
                          <a:ea typeface="HGPｺﾞｼｯｸE" pitchFamily="50" charset="-128"/>
                        </a:rPr>
                        <a:t>FA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（３）来場者の属性</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①業種（</a:t>
                      </a:r>
                      <a:r>
                        <a:rPr kumimoji="1" lang="en-US" altLang="ja-JP" sz="1800" dirty="0" smtClean="0">
                          <a:latin typeface="HGPｺﾞｼｯｸE" pitchFamily="50" charset="-128"/>
                          <a:ea typeface="HGPｺﾞｼｯｸE" pitchFamily="50" charset="-128"/>
                        </a:rPr>
                        <a:t>SA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r>
                        <a:rPr kumimoji="1" lang="ja-JP" altLang="en-US" sz="1800" dirty="0" smtClean="0">
                          <a:latin typeface="HGPｺﾞｼｯｸE" pitchFamily="50" charset="-128"/>
                          <a:ea typeface="HGPｺﾞｼｯｸE" pitchFamily="50" charset="-128"/>
                        </a:rPr>
                        <a:t>　②オープンデータとの関わり（</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　③オープンデータの利用意向（</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latin typeface="HGPｺﾞｼｯｸE" pitchFamily="50" charset="-128"/>
                          <a:ea typeface="HGPｺﾞｼｯｸE" pitchFamily="50" charset="-128"/>
                        </a:rPr>
                        <a:t>　④来場の目的（</a:t>
                      </a:r>
                      <a:r>
                        <a:rPr kumimoji="1" lang="en-US" altLang="ja-JP" sz="1800" dirty="0" smtClean="0">
                          <a:latin typeface="HGPｺﾞｼｯｸE" pitchFamily="50" charset="-128"/>
                          <a:ea typeface="HGPｺﾞｼｯｸE" pitchFamily="50" charset="-128"/>
                        </a:rPr>
                        <a:t>MA</a:t>
                      </a:r>
                      <a:r>
                        <a:rPr kumimoji="1" lang="ja-JP" altLang="en-US" sz="1800" dirty="0" smtClean="0">
                          <a:latin typeface="HGPｺﾞｼｯｸE" pitchFamily="50" charset="-128"/>
                          <a:ea typeface="HGPｺﾞｼｯｸE" pitchFamily="50" charset="-128"/>
                        </a:rPr>
                        <a:t>）</a:t>
                      </a:r>
                      <a:endParaRPr kumimoji="1" lang="en-US" altLang="ja-JP" sz="1800" dirty="0" smtClean="0">
                        <a:latin typeface="HGPｺﾞｼｯｸE" pitchFamily="50" charset="-128"/>
                        <a:ea typeface="HGPｺﾞｼｯｸE" pitchFamily="50" charset="-128"/>
                      </a:endParaRPr>
                    </a:p>
                  </a:txBody>
                  <a:tcPr marL="72000" marR="72000" anchor="ctr"/>
                </a:tc>
              </a:tr>
            </a:tbl>
          </a:graphicData>
        </a:graphic>
      </p:graphicFrame>
    </p:spTree>
    <p:extLst>
      <p:ext uri="{BB962C8B-B14F-4D97-AF65-F5344CB8AC3E}">
        <p14:creationId xmlns:p14="http://schemas.microsoft.com/office/powerpoint/2010/main" val="25972356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①</a:t>
            </a:r>
            <a:r>
              <a:rPr lang="ja-JP" altLang="en-US" sz="2000" dirty="0">
                <a:latin typeface="HGPｺﾞｼｯｸE" pitchFamily="50" charset="-128"/>
                <a:ea typeface="HGPｺﾞｼｯｸE" pitchFamily="50" charset="-128"/>
              </a:rPr>
              <a:t>イベントに対する評価</a:t>
            </a:r>
            <a:endParaRPr lang="en-US" altLang="ja-JP" sz="2800" dirty="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3</a:t>
            </a:fld>
            <a:endParaRPr lang="ja-JP" altLang="en-US" dirty="0"/>
          </a:p>
        </p:txBody>
      </p:sp>
      <p:sp>
        <p:nvSpPr>
          <p:cNvPr id="8" name="Text Box 51"/>
          <p:cNvSpPr txBox="1">
            <a:spLocks noChangeArrowheads="1"/>
          </p:cNvSpPr>
          <p:nvPr/>
        </p:nvSpPr>
        <p:spPr bwMode="auto">
          <a:xfrm>
            <a:off x="488023" y="901909"/>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a:latin typeface="HGPｺﾞｼｯｸE" pitchFamily="50" charset="-128"/>
                <a:ea typeface="HGPｺﾞｼｯｸE" pitchFamily="50" charset="-128"/>
              </a:rPr>
              <a:t>イベント全般</a:t>
            </a:r>
            <a:r>
              <a:rPr lang="ja-JP" altLang="en-US" dirty="0" smtClean="0">
                <a:latin typeface="HGPｺﾞｼｯｸE" pitchFamily="50" charset="-128"/>
                <a:ea typeface="HGPｺﾞｼｯｸE" pitchFamily="50" charset="-128"/>
              </a:rPr>
              <a:t>を振り返って、どの程度役に立ったかとの問いに対し、「とても参考になった。」「参考になった」と回答した人が約</a:t>
            </a:r>
            <a:r>
              <a:rPr lang="en-US" altLang="ja-JP" dirty="0" smtClean="0">
                <a:latin typeface="HGPｺﾞｼｯｸE" pitchFamily="50" charset="-128"/>
                <a:ea typeface="HGPｺﾞｼｯｸE" pitchFamily="50" charset="-128"/>
              </a:rPr>
              <a:t>9</a:t>
            </a:r>
            <a:r>
              <a:rPr lang="ja-JP" altLang="en-US" dirty="0" smtClean="0">
                <a:latin typeface="HGPｺﾞｼｯｸE" pitchFamily="50" charset="-128"/>
                <a:ea typeface="HGPｺﾞｼｯｸE" pitchFamily="50" charset="-128"/>
              </a:rPr>
              <a:t>割のぼった。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16103"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PｺﾞｼｯｸE" pitchFamily="50" charset="-128"/>
              <a:ea typeface="HGPｺﾞｼｯｸE" pitchFamily="50" charset="-128"/>
            </a:endParaRPr>
          </a:p>
        </p:txBody>
      </p:sp>
      <p:graphicFrame>
        <p:nvGraphicFramePr>
          <p:cNvPr id="10" name="グラフ 9"/>
          <p:cNvGraphicFramePr>
            <a:graphicFrameLocks/>
          </p:cNvGraphicFramePr>
          <p:nvPr>
            <p:extLst>
              <p:ext uri="{D42A27DB-BD31-4B8C-83A1-F6EECF244321}">
                <p14:modId xmlns:p14="http://schemas.microsoft.com/office/powerpoint/2010/main" val="2955905829"/>
              </p:ext>
            </p:extLst>
          </p:nvPr>
        </p:nvGraphicFramePr>
        <p:xfrm>
          <a:off x="526935" y="1796157"/>
          <a:ext cx="8069580" cy="474848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87619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②特に参考になった内容</a:t>
            </a:r>
            <a:endParaRPr lang="en-US" altLang="ja-JP" sz="2800" dirty="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4</a:t>
            </a:fld>
            <a:endParaRPr lang="ja-JP" altLang="en-US" dirty="0"/>
          </a:p>
        </p:txBody>
      </p:sp>
      <p:sp>
        <p:nvSpPr>
          <p:cNvPr id="8" name="Text Box 51"/>
          <p:cNvSpPr txBox="1">
            <a:spLocks noChangeArrowheads="1"/>
          </p:cNvSpPr>
          <p:nvPr/>
        </p:nvSpPr>
        <p:spPr bwMode="auto">
          <a:xfrm>
            <a:off x="498296" y="940263"/>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特に参考になった内容として、オープンデータの概要・意義について挙げる人が最も多く、次いで国内・海外の取り組み動向が挙げられた。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3282660177"/>
              </p:ext>
            </p:extLst>
          </p:nvPr>
        </p:nvGraphicFramePr>
        <p:xfrm>
          <a:off x="4048019" y="1962363"/>
          <a:ext cx="4825430" cy="4517834"/>
        </p:xfrm>
        <a:graphic>
          <a:graphicData uri="http://schemas.openxmlformats.org/drawingml/2006/table">
            <a:tbl>
              <a:tblPr firstRow="1" bandRow="1">
                <a:tableStyleId>{2D5ABB26-0587-4C30-8999-92F81FD0307C}</a:tableStyleId>
              </a:tblPr>
              <a:tblGrid>
                <a:gridCol w="873302"/>
                <a:gridCol w="3952128"/>
              </a:tblGrid>
              <a:tr h="356569">
                <a:tc>
                  <a:txBody>
                    <a:bodyPr/>
                    <a:lstStyle/>
                    <a:p>
                      <a:pPr algn="ctr"/>
                      <a:r>
                        <a:rPr kumimoji="1" lang="ja-JP" altLang="en-US" sz="1400" dirty="0" smtClean="0">
                          <a:latin typeface="HGPｺﾞｼｯｸE" pitchFamily="50" charset="-128"/>
                          <a:ea typeface="HGPｺﾞｼｯｸE" pitchFamily="50" charset="-128"/>
                        </a:rPr>
                        <a:t>活用事例</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情報処理類型とその事例紹介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具体的な事例の紹介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21668">
                <a:tc>
                  <a:txBody>
                    <a:bodyPr/>
                    <a:lstStyle/>
                    <a:p>
                      <a:pPr algn="ctr"/>
                      <a:r>
                        <a:rPr kumimoji="1" lang="ja-JP" altLang="en-US" sz="1400" dirty="0" smtClean="0">
                          <a:latin typeface="HGPｺﾞｼｯｸE" pitchFamily="50" charset="-128"/>
                          <a:ea typeface="HGPｺﾞｼｯｸE" pitchFamily="50" charset="-128"/>
                        </a:rPr>
                        <a:t>概要・</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意義</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オープンデータの背景と動向、社会の変化が分かった</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なぜオープンデータか？誰が何をすべきか？という考え方</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337905">
                <a:tc>
                  <a:txBody>
                    <a:bodyPr/>
                    <a:lstStyle/>
                    <a:p>
                      <a:pPr algn="ctr"/>
                      <a:r>
                        <a:rPr kumimoji="1" lang="ja-JP" altLang="en-US" sz="1400" dirty="0" smtClean="0">
                          <a:latin typeface="HGPｺﾞｼｯｸE" pitchFamily="50" charset="-128"/>
                          <a:ea typeface="HGPｺﾞｼｯｸE" pitchFamily="50" charset="-128"/>
                        </a:rPr>
                        <a:t>取組動向</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オープンデータの日本の取り組みの全体像を知ることができたこと</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具体的な技術レベルまで検討を予定されており、実現性が期待できると感じた</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色々な活動が進行していることが判った。まず行動することから</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推進方策</a:t>
                      </a:r>
                      <a:endParaRPr kumimoji="1" lang="en-US" altLang="ja-JP" sz="1400" dirty="0" smtClean="0">
                        <a:latin typeface="HGPｺﾞｼｯｸE" pitchFamily="50" charset="-128"/>
                        <a:ea typeface="HGPｺﾞｼｯｸE" pitchFamily="50" charset="-128"/>
                      </a:endParaRPr>
                    </a:p>
                    <a:p>
                      <a:pPr algn="ct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広くオープンデータに必要なことをお話しされており、全体を理解するのに役立った</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課題</a:t>
                      </a:r>
                      <a:endParaRPr kumimoji="1" lang="en-US" altLang="ja-JP" sz="1400" dirty="0" smtClean="0">
                        <a:latin typeface="HGPｺﾞｼｯｸE" pitchFamily="50" charset="-128"/>
                        <a:ea typeface="HGPｺﾞｼｯｸE" pitchFamily="50" charset="-128"/>
                      </a:endParaRPr>
                    </a:p>
                    <a:p>
                      <a:pPr algn="ct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オープンデータをめぐる技術的、制度的課題を考慮すべき点</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074">
                <a:tc>
                  <a:txBody>
                    <a:bodyPr/>
                    <a:lstStyle/>
                    <a:p>
                      <a:pPr algn="ctr"/>
                      <a:r>
                        <a:rPr kumimoji="1" lang="ja-JP" altLang="en-US" sz="1400" dirty="0" smtClean="0">
                          <a:latin typeface="HGPｺﾞｼｯｸE" pitchFamily="50" charset="-128"/>
                          <a:ea typeface="HGPｺﾞｼｯｸE" pitchFamily="50" charset="-128"/>
                        </a:rPr>
                        <a:t>技術</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オープンデータと</a:t>
                      </a:r>
                      <a:r>
                        <a:rPr kumimoji="1" lang="en-US" altLang="ja-JP" sz="1400" dirty="0" smtClean="0">
                          <a:latin typeface="HGPｺﾞｼｯｸE" pitchFamily="50" charset="-128"/>
                          <a:ea typeface="HGPｺﾞｼｯｸE" pitchFamily="50" charset="-128"/>
                        </a:rPr>
                        <a:t>API</a:t>
                      </a:r>
                      <a:r>
                        <a:rPr kumimoji="1" lang="ja-JP" altLang="en-US" sz="1400" dirty="0" smtClean="0">
                          <a:latin typeface="HGPｺﾞｼｯｸE" pitchFamily="50" charset="-128"/>
                          <a:ea typeface="HGPｺﾞｼｯｸE" pitchFamily="50" charset="-128"/>
                        </a:rPr>
                        <a:t>で採用しようとしている技術</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7045">
                <a:tc>
                  <a:txBody>
                    <a:bodyPr/>
                    <a:lstStyle/>
                    <a:p>
                      <a:pPr algn="ctr"/>
                      <a:r>
                        <a:rPr kumimoji="1" lang="ja-JP" altLang="en-US" sz="1400" dirty="0" smtClean="0">
                          <a:latin typeface="HGPｺﾞｼｯｸE" pitchFamily="50" charset="-128"/>
                          <a:ea typeface="HGPｺﾞｼｯｸE" pitchFamily="50" charset="-128"/>
                        </a:rPr>
                        <a:t>その他</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300" dirty="0" smtClean="0">
                          <a:latin typeface="HGPｺﾞｼｯｸE" pitchFamily="50" charset="-128"/>
                          <a:ea typeface="HGPｺﾞｼｯｸE" pitchFamily="50" charset="-128"/>
                        </a:rPr>
                        <a:t>小宮様、村井様、坂村様の話は</a:t>
                      </a:r>
                      <a:r>
                        <a:rPr kumimoji="1" lang="ja-JP" altLang="en-US" sz="1300" dirty="0" err="1" smtClean="0">
                          <a:latin typeface="HGPｺﾞｼｯｸE" pitchFamily="50" charset="-128"/>
                          <a:ea typeface="HGPｺﾞｼｯｸE" pitchFamily="50" charset="-128"/>
                        </a:rPr>
                        <a:t>聞きご</a:t>
                      </a:r>
                      <a:r>
                        <a:rPr kumimoji="1" lang="ja-JP" altLang="en-US" sz="1300" dirty="0" smtClean="0">
                          <a:latin typeface="HGPｺﾞｼｯｸE" pitchFamily="50" charset="-128"/>
                          <a:ea typeface="HGPｺﾞｼｯｸE" pitchFamily="50" charset="-128"/>
                        </a:rPr>
                        <a:t>たえがあった</a:t>
                      </a:r>
                      <a:endParaRPr kumimoji="1" lang="ja-JP" altLang="en-US" sz="13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2" name="グラフ 11"/>
          <p:cNvGraphicFramePr>
            <a:graphicFrameLocks/>
          </p:cNvGraphicFramePr>
          <p:nvPr>
            <p:extLst>
              <p:ext uri="{D42A27DB-BD31-4B8C-83A1-F6EECF244321}">
                <p14:modId xmlns:p14="http://schemas.microsoft.com/office/powerpoint/2010/main" val="2146993853"/>
              </p:ext>
            </p:extLst>
          </p:nvPr>
        </p:nvGraphicFramePr>
        <p:xfrm>
          <a:off x="261991" y="1759449"/>
          <a:ext cx="3703834" cy="4702995"/>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2"/>
          <p:cNvSpPr txBox="1"/>
          <p:nvPr/>
        </p:nvSpPr>
        <p:spPr>
          <a:xfrm>
            <a:off x="5928189" y="162495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1462256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③</a:t>
            </a:r>
            <a:r>
              <a:rPr lang="ja-JP" altLang="en-US" sz="2000" dirty="0">
                <a:latin typeface="HGPｺﾞｼｯｸE" pitchFamily="50" charset="-128"/>
                <a:ea typeface="HGPｺﾞｼｯｸE" pitchFamily="50" charset="-128"/>
              </a:rPr>
              <a:t>より詳しく知りたかった</a:t>
            </a:r>
            <a:r>
              <a:rPr lang="ja-JP" altLang="en-US" sz="2000" dirty="0" smtClean="0">
                <a:latin typeface="HGPｺﾞｼｯｸE" pitchFamily="50" charset="-128"/>
                <a:ea typeface="HGPｺﾞｼｯｸE" pitchFamily="50" charset="-128"/>
              </a:rPr>
              <a:t>情報</a:t>
            </a:r>
            <a:endParaRPr lang="en-US" altLang="ja-JP" sz="2800" dirty="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5</a:t>
            </a:fld>
            <a:endParaRPr lang="ja-JP" altLang="en-US" dirty="0"/>
          </a:p>
        </p:txBody>
      </p:sp>
      <p:sp>
        <p:nvSpPr>
          <p:cNvPr id="8" name="Text Box 51"/>
          <p:cNvSpPr txBox="1">
            <a:spLocks noChangeArrowheads="1"/>
          </p:cNvSpPr>
          <p:nvPr/>
        </p:nvSpPr>
        <p:spPr bwMode="auto">
          <a:xfrm>
            <a:off x="498296" y="940263"/>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特に参考になった内容として、オープンデータの概要・意義について挙げる人が最も多く、次いで国内・海外の取り組み動向が挙げられた。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506871766"/>
              </p:ext>
            </p:extLst>
          </p:nvPr>
        </p:nvGraphicFramePr>
        <p:xfrm>
          <a:off x="4048019" y="1900722"/>
          <a:ext cx="4825430" cy="4616177"/>
        </p:xfrm>
        <a:graphic>
          <a:graphicData uri="http://schemas.openxmlformats.org/drawingml/2006/table">
            <a:tbl>
              <a:tblPr firstRow="1" bandRow="1">
                <a:tableStyleId>{2D5ABB26-0587-4C30-8999-92F81FD0307C}</a:tableStyleId>
              </a:tblPr>
              <a:tblGrid>
                <a:gridCol w="863028"/>
                <a:gridCol w="3962402"/>
              </a:tblGrid>
              <a:tr h="505431">
                <a:tc>
                  <a:txBody>
                    <a:bodyPr/>
                    <a:lstStyle/>
                    <a:p>
                      <a:pPr algn="ctr"/>
                      <a:r>
                        <a:rPr kumimoji="1" lang="ja-JP" altLang="en-US" sz="1400" dirty="0" smtClean="0">
                          <a:latin typeface="HGPｺﾞｼｯｸE" pitchFamily="50" charset="-128"/>
                          <a:ea typeface="HGPｺﾞｼｯｸE" pitchFamily="50" charset="-128"/>
                        </a:rPr>
                        <a:t>取組動向</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政府の取り組みの横断的紹介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ライセンスの話は気になっていました。具体的な省庁への働きかけを知りたい</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34941">
                <a:tc>
                  <a:txBody>
                    <a:bodyPr/>
                    <a:lstStyle/>
                    <a:p>
                      <a:pPr algn="ctr"/>
                      <a:r>
                        <a:rPr kumimoji="1" lang="ja-JP" altLang="en-US" sz="1400" dirty="0" smtClean="0">
                          <a:latin typeface="HGPｺﾞｼｯｸE" pitchFamily="50" charset="-128"/>
                          <a:ea typeface="HGPｺﾞｼｯｸE" pitchFamily="50" charset="-128"/>
                        </a:rPr>
                        <a:t>データに関するニーズ</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今後必要となるまたは今後オープンにするデータがどのようなものか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オープンデータ情報のカタログサイトが欲しい</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816">
                <a:tc>
                  <a:txBody>
                    <a:bodyPr/>
                    <a:lstStyle/>
                    <a:p>
                      <a:pPr algn="ctr"/>
                      <a:r>
                        <a:rPr kumimoji="1" lang="ja-JP" altLang="en-US" sz="1400" dirty="0" smtClean="0">
                          <a:latin typeface="HGPｺﾞｼｯｸE" pitchFamily="50" charset="-128"/>
                          <a:ea typeface="HGPｺﾞｼｯｸE" pitchFamily="50" charset="-128"/>
                        </a:rPr>
                        <a:t>活用事例</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政府や自治体における具体的な事例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成功事例の深掘り</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法令・</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規制</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法制面の課題</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データの利活用ルール</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技術</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オープンデータの形式の統一方法</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2074">
                <a:tc>
                  <a:txBody>
                    <a:bodyPr/>
                    <a:lstStyle/>
                    <a:p>
                      <a:pPr algn="ctr"/>
                      <a:r>
                        <a:rPr kumimoji="1" lang="ja-JP" altLang="en-US" sz="1400" dirty="0" smtClean="0">
                          <a:latin typeface="HGPｺﾞｼｯｸE" pitchFamily="50" charset="-128"/>
                          <a:ea typeface="HGPｺﾞｼｯｸE" pitchFamily="50" charset="-128"/>
                        </a:rPr>
                        <a:t>推進方策</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自治体の足並みが揃えられるのか、そのための対応策はあるのか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次に必要なアクション</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概要・</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意義</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オープンガバメントの観点からのメリットについて更に具体的に知りたい</a:t>
                      </a:r>
                      <a:r>
                        <a:rPr kumimoji="1" lang="ja-JP" altLang="en-US" sz="1300" dirty="0" smtClean="0">
                          <a:latin typeface="HGPｺﾞｼｯｸE" pitchFamily="50" charset="-128"/>
                          <a:ea typeface="HGPｺﾞｼｯｸE" pitchFamily="50" charset="-128"/>
                        </a:rPr>
                        <a:t>（市民の政策形成への参加</a:t>
                      </a:r>
                      <a:r>
                        <a:rPr kumimoji="1" lang="en-US" altLang="ja-JP" sz="1300" dirty="0" smtClean="0">
                          <a:latin typeface="HGPｺﾞｼｯｸE" pitchFamily="50" charset="-128"/>
                          <a:ea typeface="HGPｺﾞｼｯｸE" pitchFamily="50" charset="-128"/>
                        </a:rPr>
                        <a:t>)</a:t>
                      </a:r>
                      <a:endParaRPr kumimoji="1" lang="ja-JP" altLang="en-US" sz="1300" dirty="0">
                        <a:latin typeface="HGPｺﾞｼｯｸE" pitchFamily="50" charset="-128"/>
                        <a:ea typeface="HGPｺﾞｼｯｸE" pitchFamily="50" charset="-128"/>
                      </a:endParaRPr>
                    </a:p>
                  </a:txBody>
                  <a:tcPr marL="72000" marR="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課題</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データを提供する側の抱える問題とそれを克服するための方策</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0" name="グラフ 9"/>
          <p:cNvGraphicFramePr>
            <a:graphicFrameLocks/>
          </p:cNvGraphicFramePr>
          <p:nvPr>
            <p:extLst>
              <p:ext uri="{D42A27DB-BD31-4B8C-83A1-F6EECF244321}">
                <p14:modId xmlns:p14="http://schemas.microsoft.com/office/powerpoint/2010/main" val="1901957836"/>
              </p:ext>
            </p:extLst>
          </p:nvPr>
        </p:nvGraphicFramePr>
        <p:xfrm>
          <a:off x="226031" y="1714821"/>
          <a:ext cx="3739794" cy="4870914"/>
        </p:xfrm>
        <a:graphic>
          <a:graphicData uri="http://schemas.openxmlformats.org/drawingml/2006/chart">
            <c:chart xmlns:c="http://schemas.openxmlformats.org/drawingml/2006/chart" xmlns:r="http://schemas.openxmlformats.org/officeDocument/2006/relationships" r:id="rId2"/>
          </a:graphicData>
        </a:graphic>
      </p:graphicFrame>
      <p:sp>
        <p:nvSpPr>
          <p:cNvPr id="12" name="テキスト ボックス 11"/>
          <p:cNvSpPr txBox="1"/>
          <p:nvPr/>
        </p:nvSpPr>
        <p:spPr>
          <a:xfrm>
            <a:off x="5928189" y="162495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3339407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④オープンデータ</a:t>
            </a:r>
            <a:r>
              <a:rPr lang="ja-JP" altLang="en-US" sz="2000" dirty="0">
                <a:latin typeface="HGPｺﾞｼｯｸE" pitchFamily="50" charset="-128"/>
                <a:ea typeface="HGPｺﾞｼｯｸE" pitchFamily="50" charset="-128"/>
              </a:rPr>
              <a:t>の将来的な可能性</a:t>
            </a:r>
            <a:endParaRPr lang="en-US" altLang="ja-JP" sz="2800" dirty="0">
              <a:latin typeface="HGPｺﾞｼｯｸE" pitchFamily="50" charset="-128"/>
              <a:ea typeface="HGPｺﾞｼｯｸE" pitchFamily="50" charset="-128"/>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6</a:t>
            </a:fld>
            <a:endParaRPr lang="ja-JP" altLang="en-US" dirty="0"/>
          </a:p>
        </p:txBody>
      </p:sp>
      <p:sp>
        <p:nvSpPr>
          <p:cNvPr id="8" name="Text Box 51"/>
          <p:cNvSpPr txBox="1">
            <a:spLocks noChangeArrowheads="1"/>
          </p:cNvSpPr>
          <p:nvPr/>
        </p:nvSpPr>
        <p:spPr bwMode="auto">
          <a:xfrm>
            <a:off x="498296" y="940263"/>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オープンデータの将来的な可能性に関しては、イノベーションの可能性など肯定的な意見が挙げられる一方、課題についても言及された。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501190328"/>
              </p:ext>
            </p:extLst>
          </p:nvPr>
        </p:nvGraphicFramePr>
        <p:xfrm>
          <a:off x="4059052" y="1932727"/>
          <a:ext cx="4825430" cy="4511040"/>
        </p:xfrm>
        <a:graphic>
          <a:graphicData uri="http://schemas.openxmlformats.org/drawingml/2006/table">
            <a:tbl>
              <a:tblPr firstRow="1" bandRow="1">
                <a:tableStyleId>{2D5ABB26-0587-4C30-8999-92F81FD0307C}</a:tableStyleId>
              </a:tblPr>
              <a:tblGrid>
                <a:gridCol w="863028"/>
                <a:gridCol w="3962402"/>
              </a:tblGrid>
              <a:tr h="1160978">
                <a:tc>
                  <a:txBody>
                    <a:bodyPr/>
                    <a:lstStyle/>
                    <a:p>
                      <a:pPr algn="ctr"/>
                      <a:r>
                        <a:rPr kumimoji="1" lang="ja-JP" altLang="en-US" sz="1400" dirty="0" smtClean="0">
                          <a:latin typeface="HGPｺﾞｼｯｸE" pitchFamily="50" charset="-128"/>
                          <a:ea typeface="HGPｺﾞｼｯｸE" pitchFamily="50" charset="-128"/>
                        </a:rPr>
                        <a:t>将来性</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オープンデータを推進することで地域コミュニティが活性化するのではないか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非常に有用、当社ビジネスの可能性があるように感じた</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予測できないイノベーションにつながる可能性を感じました</a:t>
                      </a:r>
                      <a:endParaRPr kumimoji="1" lang="en-US" altLang="ja-JP" sz="1400" dirty="0" smtClean="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117141">
                <a:tc>
                  <a:txBody>
                    <a:bodyPr/>
                    <a:lstStyle/>
                    <a:p>
                      <a:pPr algn="ctr"/>
                      <a:r>
                        <a:rPr kumimoji="1" lang="ja-JP" altLang="en-US" sz="1400" dirty="0" smtClean="0">
                          <a:latin typeface="HGPｺﾞｼｯｸE" pitchFamily="50" charset="-128"/>
                          <a:ea typeface="HGPｺﾞｼｯｸE" pitchFamily="50" charset="-128"/>
                        </a:rPr>
                        <a:t>課題</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潜在的には可能性を感じるが、具体的にはイメージしにくい</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現有データの利用については、活用できると思うが、本当に国民が望むデータとはなんなのか？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データを公開することに対するマインドを、どのように作り出すかが重要</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816">
                <a:tc>
                  <a:txBody>
                    <a:bodyPr/>
                    <a:lstStyle/>
                    <a:p>
                      <a:pPr algn="ctr"/>
                      <a:r>
                        <a:rPr kumimoji="1" lang="ja-JP" altLang="en-US" sz="1400" dirty="0" smtClean="0">
                          <a:latin typeface="HGPｺﾞｼｯｸE" pitchFamily="50" charset="-128"/>
                          <a:ea typeface="HGPｺﾞｼｯｸE" pitchFamily="50" charset="-128"/>
                        </a:rPr>
                        <a:t>質の向上</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地図の更新など、情報の速さ、正確さの向上</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サービス開発が個人にも委ねられるという点 → サービスの質向上が実現できる可能性あり</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05431">
                <a:tc>
                  <a:txBody>
                    <a:bodyPr/>
                    <a:lstStyle/>
                    <a:p>
                      <a:pPr algn="ctr"/>
                      <a:r>
                        <a:rPr kumimoji="1" lang="ja-JP" altLang="en-US" sz="1400" dirty="0" smtClean="0">
                          <a:latin typeface="HGPｺﾞｼｯｸE" pitchFamily="50" charset="-128"/>
                          <a:ea typeface="HGPｺﾞｼｯｸE" pitchFamily="50" charset="-128"/>
                        </a:rPr>
                        <a:t>新規</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サービス</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データの利活用方法、ルール、文化醸成ができれば今までにないサービスが創出されると思う</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要望</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個人として利用するためには、どんなように利用すれば夢があるのかを見せてもらえればと思う</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13" name="グラフ 12"/>
          <p:cNvGraphicFramePr>
            <a:graphicFrameLocks/>
          </p:cNvGraphicFramePr>
          <p:nvPr>
            <p:extLst>
              <p:ext uri="{D42A27DB-BD31-4B8C-83A1-F6EECF244321}">
                <p14:modId xmlns:p14="http://schemas.microsoft.com/office/powerpoint/2010/main" val="3633637889"/>
              </p:ext>
            </p:extLst>
          </p:nvPr>
        </p:nvGraphicFramePr>
        <p:xfrm>
          <a:off x="159250" y="1755918"/>
          <a:ext cx="3868220" cy="4768172"/>
        </p:xfrm>
        <a:graphic>
          <a:graphicData uri="http://schemas.openxmlformats.org/drawingml/2006/chart">
            <c:chart xmlns:c="http://schemas.openxmlformats.org/drawingml/2006/chart" xmlns:r="http://schemas.openxmlformats.org/officeDocument/2006/relationships" r:id="rId2"/>
          </a:graphicData>
        </a:graphic>
      </p:graphicFrame>
      <p:sp>
        <p:nvSpPr>
          <p:cNvPr id="10" name="テキスト ボックス 9"/>
          <p:cNvSpPr txBox="1"/>
          <p:nvPr/>
        </p:nvSpPr>
        <p:spPr>
          <a:xfrm>
            <a:off x="5928189" y="162495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521904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a:latin typeface="HGPｺﾞｼｯｸE" pitchFamily="50" charset="-128"/>
                <a:ea typeface="HGPｺﾞｼｯｸE" pitchFamily="50" charset="-128"/>
              </a:rPr>
              <a:t>⑤</a:t>
            </a:r>
            <a:r>
              <a:rPr lang="ja-JP" altLang="en-US" sz="2000" dirty="0" smtClean="0">
                <a:latin typeface="HGPｺﾞｼｯｸE" pitchFamily="50" charset="-128"/>
                <a:ea typeface="HGPｺﾞｼｯｸE" pitchFamily="50" charset="-128"/>
              </a:rPr>
              <a:t>利用</a:t>
            </a:r>
            <a:r>
              <a:rPr lang="ja-JP" altLang="en-US" sz="2000" dirty="0">
                <a:latin typeface="HGPｺﾞｼｯｸE" pitchFamily="50" charset="-128"/>
                <a:ea typeface="HGPｺﾞｼｯｸE" pitchFamily="50" charset="-128"/>
              </a:rPr>
              <a:t>・普及に向けた課題</a:t>
            </a: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7</a:t>
            </a:fld>
            <a:endParaRPr lang="ja-JP" altLang="en-US" dirty="0"/>
          </a:p>
        </p:txBody>
      </p:sp>
      <p:sp>
        <p:nvSpPr>
          <p:cNvPr id="8" name="Text Box 51"/>
          <p:cNvSpPr txBox="1">
            <a:spLocks noChangeArrowheads="1"/>
          </p:cNvSpPr>
          <p:nvPr/>
        </p:nvSpPr>
        <p:spPr bwMode="auto">
          <a:xfrm>
            <a:off x="498296" y="940263"/>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オープンデータの将来的な可能性に関しては、イノベーションの可能性など肯定的な意見が挙げられる一方、課題についても言及された。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1778423895"/>
              </p:ext>
            </p:extLst>
          </p:nvPr>
        </p:nvGraphicFramePr>
        <p:xfrm>
          <a:off x="4059051" y="1932727"/>
          <a:ext cx="4889739" cy="4330898"/>
        </p:xfrm>
        <a:graphic>
          <a:graphicData uri="http://schemas.openxmlformats.org/drawingml/2006/table">
            <a:tbl>
              <a:tblPr firstRow="1" bandRow="1">
                <a:tableStyleId>{2D5ABB26-0587-4C30-8999-92F81FD0307C}</a:tableStyleId>
              </a:tblPr>
              <a:tblGrid>
                <a:gridCol w="874530"/>
                <a:gridCol w="4015209"/>
              </a:tblGrid>
              <a:tr h="1160978">
                <a:tc>
                  <a:txBody>
                    <a:bodyPr/>
                    <a:lstStyle/>
                    <a:p>
                      <a:pPr algn="ctr"/>
                      <a:r>
                        <a:rPr kumimoji="1" lang="ja-JP" altLang="en-US" sz="1400" dirty="0" smtClean="0">
                          <a:latin typeface="HGPｺﾞｼｯｸE" pitchFamily="50" charset="-128"/>
                          <a:ea typeface="HGPｺﾞｼｯｸE" pitchFamily="50" charset="-128"/>
                        </a:rPr>
                        <a:t>推進体制の</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構築</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どうやって多大なデータを官民が利用していくか、プラットフォームをどうするか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省庁間の壁</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多数の人が参加することにより、様々な課題を解決できると期待されるが、そのためには、いかに多くの人を巻き込むかが重要と感じる。そのためのインセンティブ、モチベーションをどのように仕掛けるかが課題であると思う</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3363">
                <a:tc>
                  <a:txBody>
                    <a:bodyPr/>
                    <a:lstStyle/>
                    <a:p>
                      <a:pPr algn="ctr"/>
                      <a:r>
                        <a:rPr kumimoji="1" lang="ja-JP" altLang="en-US" sz="1400" dirty="0" smtClean="0">
                          <a:latin typeface="HGPｺﾞｼｯｸE" pitchFamily="50" charset="-128"/>
                          <a:ea typeface="HGPｺﾞｼｯｸE" pitchFamily="50" charset="-128"/>
                        </a:rPr>
                        <a:t>データ</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カタログ</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利用出来るデータの種類の周知</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データはどこから手に入れればよいのか見えない</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816">
                <a:tc>
                  <a:txBody>
                    <a:bodyPr/>
                    <a:lstStyle/>
                    <a:p>
                      <a:pPr algn="ctr"/>
                      <a:r>
                        <a:rPr kumimoji="1" lang="ja-JP" altLang="en-US" sz="1400" dirty="0" smtClean="0">
                          <a:latin typeface="HGPｺﾞｼｯｸE" pitchFamily="50" charset="-128"/>
                          <a:ea typeface="HGPｺﾞｼｯｸE" pitchFamily="50" charset="-128"/>
                        </a:rPr>
                        <a:t>意識変革</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基本的な考え方に対する理解がデータ提供側である自治体や民間企業に普及していない</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94868">
                <a:tc>
                  <a:txBody>
                    <a:bodyPr/>
                    <a:lstStyle/>
                    <a:p>
                      <a:pPr algn="ctr"/>
                      <a:r>
                        <a:rPr kumimoji="1" lang="ja-JP" altLang="en-US" sz="1400" dirty="0" smtClean="0">
                          <a:latin typeface="HGPｺﾞｼｯｸE" pitchFamily="50" charset="-128"/>
                          <a:ea typeface="HGPｺﾞｼｯｸE" pitchFamily="50" charset="-128"/>
                        </a:rPr>
                        <a:t>法制度</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標準的なライセンスの作成</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ニーズ</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企業がデータを公開するメリットがまだ分からない</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200" dirty="0" smtClean="0">
                          <a:latin typeface="HGPｺﾞｼｯｸE" pitchFamily="50" charset="-128"/>
                          <a:ea typeface="HGPｺﾞｼｯｸE" pitchFamily="50" charset="-128"/>
                        </a:rPr>
                        <a:t>セキュリティ</a:t>
                      </a:r>
                      <a:endParaRPr kumimoji="1" lang="en-US" altLang="ja-JP" sz="12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セキュリティ、個人情報保護と</a:t>
                      </a:r>
                      <a:r>
                        <a:rPr kumimoji="1" lang="en-US" altLang="ja-JP" sz="1400" dirty="0" smtClean="0">
                          <a:latin typeface="HGPｺﾞｼｯｸE" pitchFamily="50" charset="-128"/>
                          <a:ea typeface="HGPｺﾞｼｯｸE" pitchFamily="50" charset="-128"/>
                        </a:rPr>
                        <a:t>DATA</a:t>
                      </a:r>
                      <a:r>
                        <a:rPr kumimoji="1" lang="ja-JP" altLang="en-US" sz="1400" dirty="0" smtClean="0">
                          <a:latin typeface="HGPｺﾞｼｯｸE" pitchFamily="50" charset="-128"/>
                          <a:ea typeface="HGPｺﾞｼｯｸE" pitchFamily="50" charset="-128"/>
                        </a:rPr>
                        <a:t>の鮮度</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事例</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ビジネスモデルとして、わかりやすい例などを探ること</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テキスト ボックス 9"/>
          <p:cNvSpPr txBox="1"/>
          <p:nvPr/>
        </p:nvSpPr>
        <p:spPr>
          <a:xfrm>
            <a:off x="5928189" y="1624950"/>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graphicFrame>
        <p:nvGraphicFramePr>
          <p:cNvPr id="13" name="グラフ 12"/>
          <p:cNvGraphicFramePr>
            <a:graphicFrameLocks/>
          </p:cNvGraphicFramePr>
          <p:nvPr>
            <p:extLst>
              <p:ext uri="{D42A27DB-BD31-4B8C-83A1-F6EECF244321}">
                <p14:modId xmlns:p14="http://schemas.microsoft.com/office/powerpoint/2010/main" val="1946407233"/>
              </p:ext>
            </p:extLst>
          </p:nvPr>
        </p:nvGraphicFramePr>
        <p:xfrm>
          <a:off x="87331" y="1636410"/>
          <a:ext cx="3981235" cy="49185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36299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800" dirty="0">
                <a:latin typeface="HGPｺﾞｼｯｸE" pitchFamily="50" charset="-128"/>
                <a:ea typeface="HGPｺﾞｼｯｸE" pitchFamily="50" charset="-128"/>
              </a:rPr>
              <a:t>３</a:t>
            </a:r>
            <a:r>
              <a:rPr lang="ja-JP" altLang="en-US" sz="2800" dirty="0" smtClean="0">
                <a:latin typeface="HGPｺﾞｼｯｸE" pitchFamily="50" charset="-128"/>
                <a:ea typeface="HGPｺﾞｼｯｸE" pitchFamily="50" charset="-128"/>
              </a:rPr>
              <a:t>．アンケート結果　</a:t>
            </a:r>
            <a:r>
              <a:rPr lang="ja-JP" altLang="en-US" sz="2000" dirty="0" smtClean="0">
                <a:latin typeface="HGPｺﾞｼｯｸE" pitchFamily="50" charset="-128"/>
                <a:ea typeface="HGPｺﾞｼｯｸE" pitchFamily="50" charset="-128"/>
              </a:rPr>
              <a:t>⑥今後</a:t>
            </a:r>
            <a:r>
              <a:rPr lang="ja-JP" altLang="en-US" sz="2000" dirty="0">
                <a:latin typeface="HGPｺﾞｼｯｸE" pitchFamily="50" charset="-128"/>
                <a:ea typeface="HGPｺﾞｼｯｸE" pitchFamily="50" charset="-128"/>
              </a:rPr>
              <a:t>取り上げて欲しいテーマ</a:t>
            </a:r>
            <a:endParaRPr lang="ja-JP" altLang="en-US" sz="2000" dirty="0">
              <a:latin typeface="+mn-ea"/>
              <a:ea typeface="+mn-ea"/>
            </a:endParaRPr>
          </a:p>
        </p:txBody>
      </p:sp>
      <p:sp>
        <p:nvSpPr>
          <p:cNvPr id="4" name="スライド番号プレースホルダー 3"/>
          <p:cNvSpPr>
            <a:spLocks noGrp="1"/>
          </p:cNvSpPr>
          <p:nvPr>
            <p:ph type="sldNum" sz="quarter" idx="10"/>
          </p:nvPr>
        </p:nvSpPr>
        <p:spPr/>
        <p:txBody>
          <a:bodyPr/>
          <a:lstStyle/>
          <a:p>
            <a:pPr>
              <a:defRPr/>
            </a:pPr>
            <a:fld id="{5C489480-8482-4FE0-A015-CFEEA03935A6}" type="slidenum">
              <a:rPr lang="ja-JP" altLang="en-US" smtClean="0"/>
              <a:pPr>
                <a:defRPr/>
              </a:pPr>
              <a:t>8</a:t>
            </a:fld>
            <a:endParaRPr lang="ja-JP" altLang="en-US" dirty="0"/>
          </a:p>
        </p:txBody>
      </p:sp>
      <p:sp>
        <p:nvSpPr>
          <p:cNvPr id="8" name="Text Box 51"/>
          <p:cNvSpPr txBox="1">
            <a:spLocks noChangeArrowheads="1"/>
          </p:cNvSpPr>
          <p:nvPr/>
        </p:nvSpPr>
        <p:spPr bwMode="auto">
          <a:xfrm>
            <a:off x="498296" y="940263"/>
            <a:ext cx="8126858" cy="646331"/>
          </a:xfrm>
          <a:prstGeom prst="rect">
            <a:avLst/>
          </a:prstGeom>
          <a:noFill/>
          <a:ln w="9525">
            <a:noFill/>
            <a:miter lim="800000"/>
            <a:headEnd/>
            <a:tailEnd/>
          </a:ln>
        </p:spPr>
        <p:txBody>
          <a:bodyPr wrap="square">
            <a:spAutoFit/>
          </a:bodyPr>
          <a:lstStyle/>
          <a:p>
            <a:pPr marL="177800" indent="-177800">
              <a:buClr>
                <a:schemeClr val="hlink"/>
              </a:buClr>
              <a:buFont typeface="Wingdings" pitchFamily="2" charset="2"/>
              <a:buChar char="n"/>
            </a:pPr>
            <a:r>
              <a:rPr lang="ja-JP" altLang="en-US" dirty="0" smtClean="0">
                <a:latin typeface="HGPｺﾞｼｯｸE" pitchFamily="50" charset="-128"/>
                <a:ea typeface="HGPｺﾞｼｯｸE" pitchFamily="50" charset="-128"/>
              </a:rPr>
              <a:t>今後取り上げてほしいテーマとして、オープンデータの推進方策に関するものから、個別のテーマ設定まで、下記の意見がよせられた。</a:t>
            </a:r>
            <a:endParaRPr lang="en-US" altLang="ja-JP" dirty="0">
              <a:latin typeface="HGPｺﾞｼｯｸE" pitchFamily="50" charset="-128"/>
              <a:ea typeface="HGPｺﾞｼｯｸE" pitchFamily="50" charset="-128"/>
            </a:endParaRPr>
          </a:p>
        </p:txBody>
      </p:sp>
      <p:sp>
        <p:nvSpPr>
          <p:cNvPr id="9" name="正方形/長方形 8"/>
          <p:cNvSpPr/>
          <p:nvPr/>
        </p:nvSpPr>
        <p:spPr>
          <a:xfrm>
            <a:off x="421240" y="901909"/>
            <a:ext cx="8280971" cy="72304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PｺﾞｼｯｸE" pitchFamily="50" charset="-128"/>
              <a:ea typeface="HGPｺﾞｼｯｸE"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640128870"/>
              </p:ext>
            </p:extLst>
          </p:nvPr>
        </p:nvGraphicFramePr>
        <p:xfrm>
          <a:off x="215757" y="2056017"/>
          <a:ext cx="8691936" cy="4206240"/>
        </p:xfrm>
        <a:graphic>
          <a:graphicData uri="http://schemas.openxmlformats.org/drawingml/2006/table">
            <a:tbl>
              <a:tblPr firstRow="1" bandRow="1">
                <a:tableStyleId>{2D5ABB26-0587-4C30-8999-92F81FD0307C}</a:tableStyleId>
              </a:tblPr>
              <a:tblGrid>
                <a:gridCol w="1554553"/>
                <a:gridCol w="7137383"/>
              </a:tblGrid>
              <a:tr h="936565">
                <a:tc>
                  <a:txBody>
                    <a:bodyPr/>
                    <a:lstStyle/>
                    <a:p>
                      <a:pPr algn="ctr"/>
                      <a:r>
                        <a:rPr kumimoji="1" lang="ja-JP" altLang="en-US" sz="1400" dirty="0" smtClean="0">
                          <a:latin typeface="HGPｺﾞｼｯｸE" pitchFamily="50" charset="-128"/>
                          <a:ea typeface="HGPｺﾞｼｯｸE" pitchFamily="50" charset="-128"/>
                        </a:rPr>
                        <a:t>オープンデータ</a:t>
                      </a:r>
                      <a:endParaRPr kumimoji="1" lang="en-US" altLang="ja-JP" sz="1400" dirty="0" smtClean="0">
                        <a:latin typeface="HGPｺﾞｼｯｸE" pitchFamily="50" charset="-128"/>
                        <a:ea typeface="HGPｺﾞｼｯｸE" pitchFamily="50" charset="-128"/>
                      </a:endParaRPr>
                    </a:p>
                    <a:p>
                      <a:pPr algn="ctr"/>
                      <a:r>
                        <a:rPr kumimoji="1" lang="ja-JP" altLang="en-US" sz="1400" dirty="0" smtClean="0">
                          <a:latin typeface="HGPｺﾞｼｯｸE" pitchFamily="50" charset="-128"/>
                          <a:ea typeface="HGPｺﾞｼｯｸE" pitchFamily="50" charset="-128"/>
                        </a:rPr>
                        <a:t>推進方策</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データ提供する側としての基本的な考え方</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今日のシンポジウムでも話されていたが、データを公開した後の「次の一手」が重要と考える。この「次の一手」にどのように取り組むべきかについて、ディスカッションを聞いてみたい</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オープン化利活用によって生ずるリスクについても個人情報以外も</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経済のためのビジネスモデル</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アプリケーション・ソリューションに必要なデータで、まだオープン化されていないデータをどのようにして要求して、出してもらうかの促進手段</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3363">
                <a:tc>
                  <a:txBody>
                    <a:bodyPr/>
                    <a:lstStyle/>
                    <a:p>
                      <a:pPr algn="ctr"/>
                      <a:r>
                        <a:rPr kumimoji="1" lang="ja-JP" altLang="en-US" sz="1400" dirty="0" smtClean="0">
                          <a:latin typeface="HGPｺﾞｼｯｸE" pitchFamily="50" charset="-128"/>
                          <a:ea typeface="HGPｺﾞｼｯｸE" pitchFamily="50" charset="-128"/>
                        </a:rPr>
                        <a:t>データ公開状況</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企業で作っている</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オープンデータ</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データの紹介。こんなものを</a:t>
                      </a:r>
                      <a:r>
                        <a:rPr kumimoji="1" lang="en-US" altLang="ja-JP" sz="1400" dirty="0" smtClean="0">
                          <a:latin typeface="HGPｺﾞｼｯｸE" pitchFamily="50" charset="-128"/>
                          <a:ea typeface="HGPｺﾞｼｯｸE" pitchFamily="50" charset="-128"/>
                        </a:rPr>
                        <a:t>Web</a:t>
                      </a:r>
                      <a:r>
                        <a:rPr kumimoji="1" lang="ja-JP" altLang="en-US" sz="1400" dirty="0" smtClean="0">
                          <a:latin typeface="HGPｺﾞｼｯｸE" pitchFamily="50" charset="-128"/>
                          <a:ea typeface="HGPｺﾞｼｯｸE" pitchFamily="50" charset="-128"/>
                        </a:rPr>
                        <a:t>で出していますなど、とどう利用できるのか？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どこにどのようなデータを保持しているのか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2816">
                <a:tc>
                  <a:txBody>
                    <a:bodyPr/>
                    <a:lstStyle/>
                    <a:p>
                      <a:pPr algn="ctr"/>
                      <a:r>
                        <a:rPr kumimoji="1" lang="ja-JP" altLang="en-US" sz="1400" dirty="0" smtClean="0">
                          <a:latin typeface="HGPｺﾞｼｯｸE" pitchFamily="50" charset="-128"/>
                          <a:ea typeface="HGPｺﾞｼｯｸE" pitchFamily="50" charset="-128"/>
                        </a:rPr>
                        <a:t>成功事例の紹介</a:t>
                      </a:r>
                      <a:endParaRPr kumimoji="1" lang="ja-JP" altLang="en-US" sz="1400" dirty="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地域コミュニティ</a:t>
                      </a:r>
                      <a:r>
                        <a:rPr kumimoji="1" lang="en-US" altLang="ja-JP" sz="1400" dirty="0" smtClean="0">
                          <a:latin typeface="HGPｺﾞｼｯｸE" pitchFamily="50" charset="-128"/>
                          <a:ea typeface="HGPｺﾞｼｯｸE" pitchFamily="50" charset="-128"/>
                        </a:rPr>
                        <a:t>(</a:t>
                      </a:r>
                      <a:r>
                        <a:rPr kumimoji="1" lang="ja-JP" altLang="en-US" sz="1400" dirty="0" smtClean="0">
                          <a:latin typeface="HGPｺﾞｼｯｸE" pitchFamily="50" charset="-128"/>
                          <a:ea typeface="HGPｺﾞｼｯｸE" pitchFamily="50" charset="-128"/>
                        </a:rPr>
                        <a:t>日本</a:t>
                      </a:r>
                      <a:r>
                        <a:rPr kumimoji="1" lang="en-US" altLang="ja-JP" sz="1400" dirty="0" smtClean="0">
                          <a:latin typeface="HGPｺﾞｼｯｸE" pitchFamily="50" charset="-128"/>
                          <a:ea typeface="HGPｺﾞｼｯｸE" pitchFamily="50" charset="-128"/>
                        </a:rPr>
                        <a:t>)</a:t>
                      </a:r>
                      <a:r>
                        <a:rPr kumimoji="1" lang="ja-JP" altLang="en-US" sz="1400" dirty="0" err="1" smtClean="0">
                          <a:latin typeface="HGPｺﾞｼｯｸE" pitchFamily="50" charset="-128"/>
                          <a:ea typeface="HGPｺﾞｼｯｸE" pitchFamily="50" charset="-128"/>
                        </a:rPr>
                        <a:t>での</a:t>
                      </a:r>
                      <a:r>
                        <a:rPr kumimoji="1" lang="ja-JP" altLang="en-US" sz="1400" dirty="0" smtClean="0">
                          <a:latin typeface="HGPｺﾞｼｯｸE" pitchFamily="50" charset="-128"/>
                          <a:ea typeface="HGPｺﾞｼｯｸE" pitchFamily="50" charset="-128"/>
                        </a:rPr>
                        <a:t>成功事例</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異種・横断的なオープンデータの利活用に関する事例とその実現技術－その時のオープンデータ提供側の状況等</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外も含めた先進的事例、成功事例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4321">
                <a:tc>
                  <a:txBody>
                    <a:bodyPr/>
                    <a:lstStyle/>
                    <a:p>
                      <a:pPr algn="ctr"/>
                      <a:r>
                        <a:rPr kumimoji="1" lang="ja-JP" altLang="en-US" sz="1400" dirty="0" smtClean="0">
                          <a:latin typeface="HGPｺﾞｼｯｸE" pitchFamily="50" charset="-128"/>
                          <a:ea typeface="HGPｺﾞｼｯｸE" pitchFamily="50" charset="-128"/>
                        </a:rPr>
                        <a:t>個別のテーマ</a:t>
                      </a:r>
                      <a:endParaRPr kumimoji="1" lang="en-US" altLang="ja-JP" sz="1400" dirty="0" smtClean="0">
                        <a:latin typeface="HGPｺﾞｼｯｸE" pitchFamily="50" charset="-128"/>
                        <a:ea typeface="HGPｺﾞｼｯｸE"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超高齢社会への取り組み</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民間を含むセンサーデータの利活用の可能性</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データジャーナリズム</a:t>
                      </a:r>
                      <a:endParaRPr kumimoji="1" lang="en-US" altLang="ja-JP" sz="1400" dirty="0" smtClean="0">
                        <a:latin typeface="HGPｺﾞｼｯｸE" pitchFamily="50" charset="-128"/>
                        <a:ea typeface="HGPｺﾞｼｯｸE" pitchFamily="50" charset="-128"/>
                      </a:endParaRPr>
                    </a:p>
                    <a:p>
                      <a:pPr marL="174625" indent="-174625">
                        <a:buFont typeface="Arial" pitchFamily="34" charset="0"/>
                        <a:buChar char="•"/>
                      </a:pPr>
                      <a:r>
                        <a:rPr kumimoji="1" lang="ja-JP" altLang="en-US" sz="1400" dirty="0" smtClean="0">
                          <a:latin typeface="HGPｺﾞｼｯｸE" pitchFamily="50" charset="-128"/>
                          <a:ea typeface="HGPｺﾞｼｯｸE" pitchFamily="50" charset="-128"/>
                        </a:rPr>
                        <a:t>国連の</a:t>
                      </a:r>
                      <a:r>
                        <a:rPr kumimoji="1" lang="en-US" altLang="ja-JP" sz="1400" dirty="0" smtClean="0">
                          <a:latin typeface="HGPｺﾞｼｯｸE" pitchFamily="50" charset="-128"/>
                          <a:ea typeface="HGPｺﾞｼｯｸE" pitchFamily="50" charset="-128"/>
                        </a:rPr>
                        <a:t>Human Rights </a:t>
                      </a:r>
                      <a:r>
                        <a:rPr kumimoji="1" lang="ja-JP" altLang="en-US" sz="1400" dirty="0" smtClean="0">
                          <a:latin typeface="HGPｺﾞｼｯｸE" pitchFamily="50" charset="-128"/>
                          <a:ea typeface="HGPｺﾞｼｯｸE" pitchFamily="50" charset="-128"/>
                        </a:rPr>
                        <a:t>とオープンデータ。そして日本における国連情報の日本語公開</a:t>
                      </a:r>
                      <a:endParaRPr kumimoji="1" lang="ja-JP" altLang="en-US" sz="1400" dirty="0">
                        <a:latin typeface="HGPｺﾞｼｯｸE" pitchFamily="50" charset="-128"/>
                        <a:ea typeface="HGPｺﾞｼｯｸE" pitchFamily="50" charset="-128"/>
                      </a:endParaRPr>
                    </a:p>
                  </a:txBody>
                  <a:tcPr marL="72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テキスト ボックス 9"/>
          <p:cNvSpPr txBox="1"/>
          <p:nvPr/>
        </p:nvSpPr>
        <p:spPr>
          <a:xfrm>
            <a:off x="3924728" y="1667455"/>
            <a:ext cx="1087157" cy="307777"/>
          </a:xfrm>
          <a:prstGeom prst="rect">
            <a:avLst/>
          </a:prstGeom>
          <a:noFill/>
        </p:spPr>
        <p:txBody>
          <a:bodyPr wrap="none" rtlCol="0">
            <a:spAutoFit/>
          </a:bodyPr>
          <a:lstStyle/>
          <a:p>
            <a:r>
              <a:rPr lang="ja-JP" altLang="en-US" sz="1400" dirty="0">
                <a:latin typeface="HGPｺﾞｼｯｸE" pitchFamily="50" charset="-128"/>
                <a:ea typeface="HGPｺﾞｼｯｸE" pitchFamily="50" charset="-128"/>
              </a:rPr>
              <a:t>主なコメント</a:t>
            </a:r>
            <a:endParaRPr kumimoji="1" lang="ja-JP" altLang="en-US" sz="1400" dirty="0">
              <a:latin typeface="HGPｺﾞｼｯｸE" pitchFamily="50" charset="-128"/>
              <a:ea typeface="HGPｺﾞｼｯｸE" pitchFamily="50" charset="-128"/>
            </a:endParaRPr>
          </a:p>
        </p:txBody>
      </p:sp>
    </p:spTree>
    <p:extLst>
      <p:ext uri="{BB962C8B-B14F-4D97-AF65-F5344CB8AC3E}">
        <p14:creationId xmlns:p14="http://schemas.microsoft.com/office/powerpoint/2010/main" val="38173697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アース">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アース">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アース">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Origin</Template>
  <TotalTime>12480</TotalTime>
  <Words>1510</Words>
  <Application>Microsoft Office PowerPoint</Application>
  <PresentationFormat>画面に合わせる (4:3)</PresentationFormat>
  <Paragraphs>220</Paragraphs>
  <Slides>11</Slides>
  <Notes>0</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アース</vt:lpstr>
      <vt:lpstr>PowerPoint プレゼンテーション</vt:lpstr>
      <vt:lpstr>１．シンポジウム概要</vt:lpstr>
      <vt:lpstr>２．アンケート概要</vt:lpstr>
      <vt:lpstr>３．アンケート結果　①イベントに対する評価</vt:lpstr>
      <vt:lpstr>３．アンケート結果　②特に参考になった内容</vt:lpstr>
      <vt:lpstr>３．アンケート結果　③より詳しく知りたかった情報</vt:lpstr>
      <vt:lpstr>３．アンケート結果　④オープンデータの将来的な可能性</vt:lpstr>
      <vt:lpstr>３．アンケート結果　⑤利用・普及に向けた課題</vt:lpstr>
      <vt:lpstr>３．アンケート結果　⑥今後取り上げて欲しいテーマ</vt:lpstr>
      <vt:lpstr>３．アンケート結果　⑦来場者の属性</vt:lpstr>
      <vt:lpstr>３．アンケート結果　⑦来場者の属性</vt:lpstr>
    </vt:vector>
  </TitlesOfParts>
  <Company>SPU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データガバナンス</dc:title>
  <dc:creator>OpenData</dc:creator>
  <cp:lastModifiedBy>高野　侑子</cp:lastModifiedBy>
  <cp:revision>359</cp:revision>
  <cp:lastPrinted>2013-01-21T02:57:17Z</cp:lastPrinted>
  <dcterms:created xsi:type="dcterms:W3CDTF">2012-11-30T13:43:40Z</dcterms:created>
  <dcterms:modified xsi:type="dcterms:W3CDTF">2013-01-24T11:49:34Z</dcterms:modified>
</cp:coreProperties>
</file>