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2"/>
  </p:notesMasterIdLst>
  <p:handoutMasterIdLst>
    <p:handoutMasterId r:id="rId13"/>
  </p:handoutMasterIdLst>
  <p:sldIdLst>
    <p:sldId id="256" r:id="rId2"/>
    <p:sldId id="279" r:id="rId3"/>
    <p:sldId id="257" r:id="rId4"/>
    <p:sldId id="278" r:id="rId5"/>
    <p:sldId id="258" r:id="rId6"/>
    <p:sldId id="280" r:id="rId7"/>
    <p:sldId id="266" r:id="rId8"/>
    <p:sldId id="281" r:id="rId9"/>
    <p:sldId id="276" r:id="rId10"/>
    <p:sldId id="277" r:id="rId11"/>
  </p:sldIdLst>
  <p:sldSz cx="13022263" cy="9769475"/>
  <p:notesSz cx="6735763" cy="9799638"/>
  <p:defaultTextStyle>
    <a:defPPr>
      <a:defRPr lang="ko-KR"/>
    </a:defPPr>
    <a:lvl1pPr algn="ctr" rtl="0" fontAlgn="base" latinLnBrk="1">
      <a:spcBef>
        <a:spcPct val="0"/>
      </a:spcBef>
      <a:spcAft>
        <a:spcPct val="0"/>
      </a:spcAft>
      <a:defRPr sz="2400" kern="1200">
        <a:solidFill>
          <a:schemeClr val="tx1"/>
        </a:solidFill>
        <a:latin typeface="ＤＦＧ華康ゴシック体W5" pitchFamily="50" charset="-128"/>
        <a:ea typeface="ＤＦＧ華康ゴシック体W5" pitchFamily="50" charset="-128"/>
        <a:cs typeface="+mn-cs"/>
      </a:defRPr>
    </a:lvl1pPr>
    <a:lvl2pPr marL="457200" algn="ctr" rtl="0" fontAlgn="base" latinLnBrk="1">
      <a:spcBef>
        <a:spcPct val="0"/>
      </a:spcBef>
      <a:spcAft>
        <a:spcPct val="0"/>
      </a:spcAft>
      <a:defRPr sz="2400" kern="1200">
        <a:solidFill>
          <a:schemeClr val="tx1"/>
        </a:solidFill>
        <a:latin typeface="ＤＦＧ華康ゴシック体W5" pitchFamily="50" charset="-128"/>
        <a:ea typeface="ＤＦＧ華康ゴシック体W5" pitchFamily="50" charset="-128"/>
        <a:cs typeface="+mn-cs"/>
      </a:defRPr>
    </a:lvl2pPr>
    <a:lvl3pPr marL="914400" algn="ctr" rtl="0" fontAlgn="base" latinLnBrk="1">
      <a:spcBef>
        <a:spcPct val="0"/>
      </a:spcBef>
      <a:spcAft>
        <a:spcPct val="0"/>
      </a:spcAft>
      <a:defRPr sz="2400" kern="1200">
        <a:solidFill>
          <a:schemeClr val="tx1"/>
        </a:solidFill>
        <a:latin typeface="ＤＦＧ華康ゴシック体W5" pitchFamily="50" charset="-128"/>
        <a:ea typeface="ＤＦＧ華康ゴシック体W5" pitchFamily="50" charset="-128"/>
        <a:cs typeface="+mn-cs"/>
      </a:defRPr>
    </a:lvl3pPr>
    <a:lvl4pPr marL="1371600" algn="ctr" rtl="0" fontAlgn="base" latinLnBrk="1">
      <a:spcBef>
        <a:spcPct val="0"/>
      </a:spcBef>
      <a:spcAft>
        <a:spcPct val="0"/>
      </a:spcAft>
      <a:defRPr sz="2400" kern="1200">
        <a:solidFill>
          <a:schemeClr val="tx1"/>
        </a:solidFill>
        <a:latin typeface="ＤＦＧ華康ゴシック体W5" pitchFamily="50" charset="-128"/>
        <a:ea typeface="ＤＦＧ華康ゴシック体W5" pitchFamily="50" charset="-128"/>
        <a:cs typeface="+mn-cs"/>
      </a:defRPr>
    </a:lvl4pPr>
    <a:lvl5pPr marL="1828800" algn="ctr" rtl="0" fontAlgn="base" latinLnBrk="1">
      <a:spcBef>
        <a:spcPct val="0"/>
      </a:spcBef>
      <a:spcAft>
        <a:spcPct val="0"/>
      </a:spcAft>
      <a:defRPr sz="2400" kern="1200">
        <a:solidFill>
          <a:schemeClr val="tx1"/>
        </a:solidFill>
        <a:latin typeface="ＤＦＧ華康ゴシック体W5" pitchFamily="50" charset="-128"/>
        <a:ea typeface="ＤＦＧ華康ゴシック体W5" pitchFamily="50" charset="-128"/>
        <a:cs typeface="+mn-cs"/>
      </a:defRPr>
    </a:lvl5pPr>
    <a:lvl6pPr marL="2286000" algn="l" defTabSz="914400" rtl="0" eaLnBrk="1" latinLnBrk="0" hangingPunct="1">
      <a:defRPr sz="2400" kern="1200">
        <a:solidFill>
          <a:schemeClr val="tx1"/>
        </a:solidFill>
        <a:latin typeface="ＤＦＧ華康ゴシック体W5" pitchFamily="50" charset="-128"/>
        <a:ea typeface="ＤＦＧ華康ゴシック体W5" pitchFamily="50" charset="-128"/>
        <a:cs typeface="+mn-cs"/>
      </a:defRPr>
    </a:lvl6pPr>
    <a:lvl7pPr marL="2743200" algn="l" defTabSz="914400" rtl="0" eaLnBrk="1" latinLnBrk="0" hangingPunct="1">
      <a:defRPr sz="2400" kern="1200">
        <a:solidFill>
          <a:schemeClr val="tx1"/>
        </a:solidFill>
        <a:latin typeface="ＤＦＧ華康ゴシック体W5" pitchFamily="50" charset="-128"/>
        <a:ea typeface="ＤＦＧ華康ゴシック体W5" pitchFamily="50" charset="-128"/>
        <a:cs typeface="+mn-cs"/>
      </a:defRPr>
    </a:lvl7pPr>
    <a:lvl8pPr marL="3200400" algn="l" defTabSz="914400" rtl="0" eaLnBrk="1" latinLnBrk="0" hangingPunct="1">
      <a:defRPr sz="2400" kern="1200">
        <a:solidFill>
          <a:schemeClr val="tx1"/>
        </a:solidFill>
        <a:latin typeface="ＤＦＧ華康ゴシック体W5" pitchFamily="50" charset="-128"/>
        <a:ea typeface="ＤＦＧ華康ゴシック体W5" pitchFamily="50" charset="-128"/>
        <a:cs typeface="+mn-cs"/>
      </a:defRPr>
    </a:lvl8pPr>
    <a:lvl9pPr marL="3657600" algn="l" defTabSz="914400" rtl="0" eaLnBrk="1" latinLnBrk="0" hangingPunct="1">
      <a:defRPr sz="2400" kern="1200">
        <a:solidFill>
          <a:schemeClr val="tx1"/>
        </a:solidFill>
        <a:latin typeface="ＤＦＧ華康ゴシック体W5" pitchFamily="50" charset="-128"/>
        <a:ea typeface="ＤＦＧ華康ゴシック体W5"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336699"/>
    <a:srgbClr val="E2D9B6"/>
    <a:srgbClr val="EAEAEA"/>
    <a:srgbClr val="FFFFFF"/>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46" autoAdjust="0"/>
    <p:restoredTop sz="99528" autoAdjust="0"/>
  </p:normalViewPr>
  <p:slideViewPr>
    <p:cSldViewPr>
      <p:cViewPr varScale="1">
        <p:scale>
          <a:sx n="54" d="100"/>
          <a:sy n="54" d="100"/>
        </p:scale>
        <p:origin x="-744" y="-84"/>
      </p:cViewPr>
      <p:guideLst>
        <p:guide orient="horz" pos="1491"/>
        <p:guide pos="37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2772" y="-102"/>
      </p:cViewPr>
      <p:guideLst>
        <p:guide orient="horz" pos="308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19746" y="9312699"/>
            <a:ext cx="2916019" cy="486939"/>
          </a:xfrm>
          <a:prstGeom prst="rect">
            <a:avLst/>
          </a:prstGeom>
          <a:noFill/>
          <a:ln w="9525">
            <a:noFill/>
            <a:miter lim="800000"/>
            <a:headEnd/>
            <a:tailEnd/>
          </a:ln>
          <a:effectLst/>
        </p:spPr>
        <p:txBody>
          <a:bodyPr vert="horz" wrap="square" lIns="94348" tIns="47177" rIns="94348" bIns="47177" numCol="1" anchor="b" anchorCtr="0" compatLnSpc="1">
            <a:prstTxWarp prst="textNoShape">
              <a:avLst/>
            </a:prstTxWarp>
          </a:bodyPr>
          <a:lstStyle>
            <a:lvl1pPr algn="r" defTabSz="944027">
              <a:defRPr kumimoji="1" sz="12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pic>
        <p:nvPicPr>
          <p:cNvPr id="171013" name="Picture 8"/>
          <p:cNvPicPr>
            <a:picLocks noChangeAspect="1" noChangeArrowheads="1"/>
          </p:cNvPicPr>
          <p:nvPr/>
        </p:nvPicPr>
        <p:blipFill>
          <a:blip r:embed="rId2" cstate="print"/>
          <a:srcRect/>
          <a:stretch>
            <a:fillRect/>
          </a:stretch>
        </p:blipFill>
        <p:spPr bwMode="auto">
          <a:xfrm>
            <a:off x="1" y="2"/>
            <a:ext cx="6735763" cy="524981"/>
          </a:xfrm>
          <a:prstGeom prst="rect">
            <a:avLst/>
          </a:prstGeom>
          <a:noFill/>
          <a:ln w="12700" cap="sq">
            <a:noFill/>
            <a:miter lim="800000"/>
            <a:headEnd type="none" w="sm" len="sm"/>
            <a:tailEnd type="none" w="sm" len="sm"/>
          </a:ln>
        </p:spPr>
      </p:pic>
    </p:spTree>
    <p:extLst>
      <p:ext uri="{BB962C8B-B14F-4D97-AF65-F5344CB8AC3E}">
        <p14:creationId xmlns:p14="http://schemas.microsoft.com/office/powerpoint/2010/main" val="214725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16019" cy="486939"/>
          </a:xfrm>
          <a:prstGeom prst="rect">
            <a:avLst/>
          </a:prstGeom>
          <a:noFill/>
          <a:ln w="12700" cap="sq">
            <a:noFill/>
            <a:miter lim="800000"/>
            <a:headEnd type="none" w="sm" len="sm"/>
            <a:tailEnd type="none" w="sm" len="sm"/>
          </a:ln>
          <a:effectLst/>
        </p:spPr>
        <p:txBody>
          <a:bodyPr vert="horz" wrap="none" lIns="94348" tIns="47177" rIns="94348" bIns="47177" numCol="1" anchor="ctr" anchorCtr="0" compatLnSpc="1">
            <a:prstTxWarp prst="textNoShape">
              <a:avLst/>
            </a:prstTxWarp>
          </a:bodyPr>
          <a:lstStyle>
            <a:lvl1pPr algn="l" defTabSz="944027">
              <a:defRPr kumimoji="1" sz="12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19746" y="0"/>
            <a:ext cx="2916019" cy="486939"/>
          </a:xfrm>
          <a:prstGeom prst="rect">
            <a:avLst/>
          </a:prstGeom>
          <a:noFill/>
          <a:ln w="12700" cap="sq">
            <a:noFill/>
            <a:miter lim="800000"/>
            <a:headEnd type="none" w="sm" len="sm"/>
            <a:tailEnd type="none" w="sm" len="sm"/>
          </a:ln>
          <a:effectLst/>
        </p:spPr>
        <p:txBody>
          <a:bodyPr vert="horz" wrap="none" lIns="94348" tIns="47177" rIns="94348" bIns="47177" numCol="1" anchor="ctr" anchorCtr="0" compatLnSpc="1">
            <a:prstTxWarp prst="textNoShape">
              <a:avLst/>
            </a:prstTxWarp>
          </a:bodyPr>
          <a:lstStyle>
            <a:lvl1pPr algn="r" defTabSz="944027">
              <a:defRPr kumimoji="1" sz="12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915988" y="733425"/>
            <a:ext cx="4903787" cy="36798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899208" y="4654831"/>
            <a:ext cx="4937350" cy="4411358"/>
          </a:xfrm>
          <a:prstGeom prst="rect">
            <a:avLst/>
          </a:prstGeom>
          <a:noFill/>
          <a:ln w="12700" cap="sq">
            <a:noFill/>
            <a:miter lim="800000"/>
            <a:headEnd type="none" w="sm" len="sm"/>
            <a:tailEnd type="none" w="sm" len="sm"/>
          </a:ln>
          <a:effectLst/>
        </p:spPr>
        <p:txBody>
          <a:bodyPr vert="horz" wrap="none" lIns="94348" tIns="47177" rIns="94348" bIns="47177"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0" y="9312699"/>
            <a:ext cx="2916019" cy="486939"/>
          </a:xfrm>
          <a:prstGeom prst="rect">
            <a:avLst/>
          </a:prstGeom>
          <a:noFill/>
          <a:ln w="12700" cap="sq">
            <a:noFill/>
            <a:miter lim="800000"/>
            <a:headEnd type="none" w="sm" len="sm"/>
            <a:tailEnd type="none" w="sm" len="sm"/>
          </a:ln>
          <a:effectLst/>
        </p:spPr>
        <p:txBody>
          <a:bodyPr vert="horz" wrap="none" lIns="94348" tIns="47177" rIns="94348" bIns="47177" numCol="1" anchor="b" anchorCtr="0" compatLnSpc="1">
            <a:prstTxWarp prst="textNoShape">
              <a:avLst/>
            </a:prstTxWarp>
          </a:bodyPr>
          <a:lstStyle>
            <a:lvl1pPr algn="l" defTabSz="944027">
              <a:defRPr kumimoji="1" sz="12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19746" y="9312699"/>
            <a:ext cx="2916019" cy="486939"/>
          </a:xfrm>
          <a:prstGeom prst="rect">
            <a:avLst/>
          </a:prstGeom>
          <a:noFill/>
          <a:ln w="12700" cap="sq">
            <a:noFill/>
            <a:miter lim="800000"/>
            <a:headEnd type="none" w="sm" len="sm"/>
            <a:tailEnd type="none" w="sm" len="sm"/>
          </a:ln>
          <a:effectLst/>
        </p:spPr>
        <p:txBody>
          <a:bodyPr vert="horz" wrap="none" lIns="94348" tIns="47177" rIns="94348" bIns="47177" numCol="1" anchor="b" anchorCtr="0" compatLnSpc="1">
            <a:prstTxWarp prst="textNoShape">
              <a:avLst/>
            </a:prstTxWarp>
          </a:bodyPr>
          <a:lstStyle>
            <a:lvl1pPr algn="r" defTabSz="944027">
              <a:defRPr kumimoji="1" sz="12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2639553690"/>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ＭＳ Ｐ明朝" pitchFamily="18" charset="-128"/>
        <a:ea typeface="ＭＳ Ｐ明朝" pitchFamily="18" charset="-128"/>
        <a:cs typeface="+mn-cs"/>
      </a:defRPr>
    </a:lvl1pPr>
    <a:lvl2pPr marL="457200" algn="l" rtl="0" eaLnBrk="0" fontAlgn="base" latinLnBrk="1" hangingPunct="0">
      <a:spcBef>
        <a:spcPct val="30000"/>
      </a:spcBef>
      <a:spcAft>
        <a:spcPct val="0"/>
      </a:spcAft>
      <a:defRPr kumimoji="1" sz="1200" kern="1200">
        <a:solidFill>
          <a:schemeClr val="tx1"/>
        </a:solidFill>
        <a:latin typeface="ＭＳ Ｐ明朝" pitchFamily="18" charset="-128"/>
        <a:ea typeface="ＭＳ Ｐ明朝" pitchFamily="18" charset="-128"/>
        <a:cs typeface="+mn-cs"/>
      </a:defRPr>
    </a:lvl2pPr>
    <a:lvl3pPr marL="914400" algn="l" rtl="0" eaLnBrk="0" fontAlgn="base" latinLnBrk="1" hangingPunct="0">
      <a:spcBef>
        <a:spcPct val="30000"/>
      </a:spcBef>
      <a:spcAft>
        <a:spcPct val="0"/>
      </a:spcAft>
      <a:defRPr kumimoji="1" sz="1200" kern="1200">
        <a:solidFill>
          <a:schemeClr val="tx1"/>
        </a:solidFill>
        <a:latin typeface="ＭＳ Ｐ明朝" pitchFamily="18" charset="-128"/>
        <a:ea typeface="ＭＳ Ｐ明朝" pitchFamily="18" charset="-128"/>
        <a:cs typeface="+mn-cs"/>
      </a:defRPr>
    </a:lvl3pPr>
    <a:lvl4pPr marL="1371600" algn="l" rtl="0" eaLnBrk="0" fontAlgn="base" latinLnBrk="1" hangingPunct="0">
      <a:spcBef>
        <a:spcPct val="30000"/>
      </a:spcBef>
      <a:spcAft>
        <a:spcPct val="0"/>
      </a:spcAft>
      <a:defRPr kumimoji="1" sz="1200" kern="1200">
        <a:solidFill>
          <a:schemeClr val="tx1"/>
        </a:solidFill>
        <a:latin typeface="ＭＳ Ｐ明朝" pitchFamily="18" charset="-128"/>
        <a:ea typeface="ＭＳ Ｐ明朝" pitchFamily="18" charset="-128"/>
        <a:cs typeface="+mn-cs"/>
      </a:defRPr>
    </a:lvl4pPr>
    <a:lvl5pPr marL="1828800" algn="l" rtl="0" eaLnBrk="0" fontAlgn="base" latinLnBrk="1" hangingPunct="0">
      <a:spcBef>
        <a:spcPct val="30000"/>
      </a:spcBef>
      <a:spcAft>
        <a:spcPct val="0"/>
      </a:spcAft>
      <a:defRPr kumimoji="1" sz="1200" kern="1200">
        <a:solidFill>
          <a:schemeClr val="tx1"/>
        </a:solidFill>
        <a:latin typeface="ＭＳ Ｐ明朝" pitchFamily="18" charset="-128"/>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1405732" y="846137"/>
            <a:ext cx="11616532" cy="5714999"/>
          </a:xfrm>
          <a:prstGeom prst="rect">
            <a:avLst/>
          </a:prstGeom>
          <a:solidFill>
            <a:srgbClr val="376092"/>
          </a:solidFill>
          <a:ln>
            <a:solidFill>
              <a:srgbClr val="376092"/>
            </a:solidFill>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defRPr/>
            </a:pPr>
            <a:endParaRPr lang="ja-JP" altLang="en-US">
              <a:latin typeface="ＤＦＧ平成ゴシック体W7" pitchFamily="50" charset="-128"/>
              <a:ea typeface="ＤＦＧ平成ゴシック体W7" pitchFamily="50" charset="-128"/>
            </a:endParaRPr>
          </a:p>
        </p:txBody>
      </p:sp>
      <p:sp>
        <p:nvSpPr>
          <p:cNvPr id="1914886" name="Rectangle 6"/>
          <p:cNvSpPr>
            <a:spLocks noGrp="1" noChangeArrowheads="1"/>
          </p:cNvSpPr>
          <p:nvPr>
            <p:ph type="subTitle" sz="quarter" idx="1"/>
          </p:nvPr>
        </p:nvSpPr>
        <p:spPr>
          <a:xfrm>
            <a:off x="1867662" y="7313629"/>
            <a:ext cx="10501385" cy="854075"/>
          </a:xfrm>
          <a:ln w="12700" cap="sq">
            <a:headEnd type="none" w="sm" len="sm"/>
            <a:tailEnd type="none" w="sm" len="sm"/>
          </a:ln>
        </p:spPr>
        <p:txBody>
          <a:bodyPr lIns="91427" rIns="91427" anchorCtr="0">
            <a:spAutoFit/>
          </a:bodyPr>
          <a:lstStyle>
            <a:lvl1pPr marL="0" indent="0" algn="l">
              <a:lnSpc>
                <a:spcPts val="6000"/>
              </a:lnSpc>
              <a:spcBef>
                <a:spcPct val="0"/>
              </a:spcBef>
              <a:buFont typeface="平成明朝" pitchFamily="17" charset="-128"/>
              <a:buNone/>
              <a:defRPr sz="3600">
                <a:solidFill>
                  <a:schemeClr val="bg2">
                    <a:lumMod val="50000"/>
                    <a:lumOff val="50000"/>
                  </a:schemeClr>
                </a:solidFill>
                <a:latin typeface="ヒラギノ角ゴ Pro W6"/>
                <a:ea typeface="ヒラギノ角ゴ Pro W6"/>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1862931" y="4198937"/>
            <a:ext cx="10403714" cy="923316"/>
          </a:xfrm>
          <a:ln w="12700" cap="sq">
            <a:headEnd type="none" w="sm" len="sm"/>
            <a:tailEnd type="none" w="sm" len="sm"/>
          </a:ln>
        </p:spPr>
        <p:txBody>
          <a:bodyPr wrap="square" lIns="91427" tIns="45713" rIns="91427" bIns="45713" anchor="b">
            <a:spAutoFit/>
          </a:bodyPr>
          <a:lstStyle>
            <a:lvl1pPr algn="l">
              <a:defRPr sz="5400">
                <a:solidFill>
                  <a:schemeClr val="tx1"/>
                </a:solidFill>
              </a:defRPr>
            </a:lvl1pPr>
          </a:lstStyle>
          <a:p>
            <a:r>
              <a:rPr lang="ja-JP" altLang="en-US" smtClean="0"/>
              <a:t>マスター タイトルの書式設定</a:t>
            </a:r>
            <a:endParaRPr lang="ja-JP"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50875" y="388938"/>
            <a:ext cx="4284663" cy="1655762"/>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5091113" y="388938"/>
            <a:ext cx="7280275" cy="83375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50875" y="2044700"/>
            <a:ext cx="4284663" cy="66817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5"/>
          <p:cNvSpPr>
            <a:spLocks noGrp="1" noChangeArrowheads="1"/>
          </p:cNvSpPr>
          <p:nvPr>
            <p:ph type="sldNum" sz="quarter" idx="10"/>
          </p:nvPr>
        </p:nvSpPr>
        <p:spPr>
          <a:ln/>
        </p:spPr>
        <p:txBody>
          <a:bodyPr/>
          <a:lstStyle>
            <a:lvl1pPr>
              <a:defRPr/>
            </a:lvl1pPr>
          </a:lstStyle>
          <a:p>
            <a:fld id="{3AC3B0EB-CC07-4D2A-A514-4A23001C9862}" type="slidenum">
              <a:rPr lang="ja-JP" altLang="en-US"/>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52700" y="6838950"/>
            <a:ext cx="7813675" cy="806450"/>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2552700" y="873125"/>
            <a:ext cx="7813675" cy="58610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2552700" y="7645400"/>
            <a:ext cx="7813675" cy="1147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5"/>
          <p:cNvSpPr>
            <a:spLocks noGrp="1" noChangeArrowheads="1"/>
          </p:cNvSpPr>
          <p:nvPr>
            <p:ph type="sldNum" sz="quarter" idx="10"/>
          </p:nvPr>
        </p:nvSpPr>
        <p:spPr>
          <a:ln/>
        </p:spPr>
        <p:txBody>
          <a:bodyPr/>
          <a:lstStyle>
            <a:lvl1pPr>
              <a:defRPr/>
            </a:lvl1pPr>
          </a:lstStyle>
          <a:p>
            <a:fld id="{68896A8A-9163-4D5C-89D5-DB2120D800D1}" type="slidenum">
              <a:rPr lang="ja-JP" altLang="en-US"/>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sldNum" sz="quarter" idx="10"/>
          </p:nvPr>
        </p:nvSpPr>
        <p:spPr>
          <a:ln/>
        </p:spPr>
        <p:txBody>
          <a:bodyPr/>
          <a:lstStyle>
            <a:lvl1pPr>
              <a:defRPr/>
            </a:lvl1pPr>
          </a:lstStyle>
          <a:p>
            <a:fld id="{9A5F4583-C493-42E0-AED9-EF90BF3BF17E}" type="slidenum">
              <a:rPr lang="ja-JP" altLang="en-US"/>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482138" y="847725"/>
            <a:ext cx="3005137" cy="8285163"/>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461963" y="847725"/>
            <a:ext cx="8867775" cy="828516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sldNum" sz="quarter" idx="10"/>
          </p:nvPr>
        </p:nvSpPr>
        <p:spPr>
          <a:ln/>
        </p:spPr>
        <p:txBody>
          <a:bodyPr/>
          <a:lstStyle>
            <a:lvl1pPr>
              <a:defRPr/>
            </a:lvl1pPr>
          </a:lstStyle>
          <a:p>
            <a:fld id="{6141F35B-F3AC-4DC5-9237-CFD923810D6B}" type="slidenum">
              <a:rPr lang="ja-JP" altLang="en-US"/>
              <a:pPr/>
              <a: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9425" y="847725"/>
            <a:ext cx="12007850" cy="1228725"/>
          </a:xfrm>
        </p:spPr>
        <p:txBody>
          <a:bodyPr/>
          <a:lstStyle/>
          <a:p>
            <a:r>
              <a:rPr lang="ja-JP" altLang="en-US" smtClean="0"/>
              <a:t>マスター タイトルの書式設定</a:t>
            </a:r>
            <a:endParaRPr lang="ja-JP" altLang="en-US"/>
          </a:p>
        </p:txBody>
      </p:sp>
      <p:sp>
        <p:nvSpPr>
          <p:cNvPr id="3" name="テキスト プレースホルダ 2"/>
          <p:cNvSpPr>
            <a:spLocks noGrp="1"/>
          </p:cNvSpPr>
          <p:nvPr>
            <p:ph type="body" sz="half" idx="1"/>
          </p:nvPr>
        </p:nvSpPr>
        <p:spPr>
          <a:xfrm>
            <a:off x="461963" y="2363788"/>
            <a:ext cx="5935662" cy="67691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550025" y="2363788"/>
            <a:ext cx="5935663" cy="67691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83923B2D-8C88-4CCF-A48C-52D3C51254B3}" type="slidenum">
              <a:rPr lang="ja-JP" altLang="en-US"/>
              <a:pPr/>
              <a: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79425" y="241267"/>
            <a:ext cx="12007850" cy="987458"/>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quarter" idx="1"/>
          </p:nvPr>
        </p:nvSpPr>
        <p:spPr>
          <a:xfrm>
            <a:off x="461963" y="1955779"/>
            <a:ext cx="5935662" cy="342902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6550025" y="1955779"/>
            <a:ext cx="5935663" cy="342902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1963" y="5670555"/>
            <a:ext cx="5935662" cy="346233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6" name="コンテンツ プレースホルダ 5"/>
          <p:cNvSpPr>
            <a:spLocks noGrp="1"/>
          </p:cNvSpPr>
          <p:nvPr>
            <p:ph sz="quarter" idx="4"/>
          </p:nvPr>
        </p:nvSpPr>
        <p:spPr>
          <a:xfrm>
            <a:off x="6550025" y="5670555"/>
            <a:ext cx="5935663" cy="346233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sldNum" sz="quarter" idx="10"/>
          </p:nvPr>
        </p:nvSpPr>
        <p:spPr>
          <a:ln/>
        </p:spPr>
        <p:txBody>
          <a:bodyPr/>
          <a:lstStyle>
            <a:lvl1pPr>
              <a:defRPr/>
            </a:lvl1pPr>
          </a:lstStyle>
          <a:p>
            <a:fld id="{E2E75448-D916-4233-AD6D-8D21E29A807D}" type="slidenum">
              <a:rPr lang="ja-JP" altLang="en-US"/>
              <a:pPr/>
              <a: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9425" y="241268"/>
            <a:ext cx="12007850" cy="833469"/>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461963" y="1812903"/>
            <a:ext cx="5935662" cy="731998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6550025" y="1812903"/>
            <a:ext cx="5935663" cy="3500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6550025" y="5599117"/>
            <a:ext cx="5935663" cy="353377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x" preserve="1">
  <p:cSld name="タイトル、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79425" y="241267"/>
            <a:ext cx="12007850" cy="987458"/>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461963" y="1741465"/>
            <a:ext cx="5935662" cy="7391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550025" y="1741465"/>
            <a:ext cx="5935663" cy="7391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95AFAA00-EAE5-4AD2-8D68-7D3F20B76CFF}" type="slidenum">
              <a:rPr lang="ja-JP" altLang="en-US"/>
              <a:pPr/>
              <a: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AndTx" preserve="1">
  <p:cSld name="タイトル、2 つの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79425" y="241267"/>
            <a:ext cx="12007850" cy="987458"/>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quarter" idx="1"/>
          </p:nvPr>
        </p:nvSpPr>
        <p:spPr>
          <a:xfrm>
            <a:off x="461963" y="1741465"/>
            <a:ext cx="5935662" cy="3500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1963" y="5384803"/>
            <a:ext cx="5935662" cy="374808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half" idx="3"/>
          </p:nvPr>
        </p:nvSpPr>
        <p:spPr>
          <a:xfrm>
            <a:off x="6550025" y="1741465"/>
            <a:ext cx="5935663" cy="7391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7D91FD87-FBC7-485D-9263-86E63800E26F}" type="slidenum">
              <a:rPr lang="ja-JP" altLang="en-US"/>
              <a:pPr/>
              <a: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1"/>
            <a:ext cx="13022263" cy="976947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BD5752F1-F4BA-4060-B5A3-0FCFC9BE97BE}"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Franklin Gothic Dem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800"/>
            </a:lvl1pPr>
            <a:lvl2pPr>
              <a:defRPr sz="2400"/>
            </a:lvl2pPr>
            <a:lvl3pPr>
              <a:defRPr sz="2000"/>
            </a:lvl3pPr>
            <a:lvl4pPr>
              <a:defRPr sz="1800"/>
            </a:lvl4pPr>
            <a:lvl5pPr>
              <a:defRPr sz="16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Franklin Gothic Demi" pitchFamily="34" charset="0"/>
              </a:defRPr>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nchor="ctr" anchorCtr="1"/>
          <a:lstStyle>
            <a:lvl1pPr>
              <a:defRPr sz="3600"/>
            </a:lvl1pPr>
            <a:lvl2pPr>
              <a:defRPr sz="3200"/>
            </a:lvl2pPr>
            <a:lvl3pPr>
              <a:defRPr sz="2800"/>
            </a:lvl3pPr>
            <a:lvl4pPr>
              <a:defRPr sz="2400"/>
            </a:lvl4pPr>
            <a:lvl5pPr>
              <a:defRPr sz="20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777330" y="3170225"/>
            <a:ext cx="9321007" cy="2725743"/>
          </a:xfrm>
        </p:spPr>
        <p:txBody>
          <a:bodyPr/>
          <a:lstStyle>
            <a:lvl1pPr algn="l">
              <a:defRPr sz="6000" b="0" cap="none">
                <a:solidFill>
                  <a:schemeClr val="bg2">
                    <a:lumMod val="75000"/>
                    <a:lumOff val="25000"/>
                  </a:schemeClr>
                </a:solidFill>
                <a:latin typeface="Franklin Gothic Demi" pitchFamily="34" charset="0"/>
                <a:ea typeface="ヒラギノ角ゴ ProN W6"/>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777330" y="6313497"/>
            <a:ext cx="9321007" cy="2138363"/>
          </a:xfrm>
        </p:spPr>
        <p:txBody>
          <a:bodyPr/>
          <a:lstStyle>
            <a:lvl1pPr marL="0" indent="0" algn="l">
              <a:buNone/>
              <a:defRPr sz="3600">
                <a:solidFill>
                  <a:schemeClr val="bg2">
                    <a:lumMod val="75000"/>
                    <a:lumOff val="25000"/>
                  </a:schemeClr>
                </a:solidFill>
                <a:latin typeface="Franklin Gothic Demi" pitchFamily="34" charset="0"/>
                <a:ea typeface="ヒラギノ角ゴ Pro W6"/>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13022263" cy="1608137"/>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634331" y="3132137"/>
            <a:ext cx="872331" cy="2819400"/>
          </a:xfrm>
          <a:prstGeom prst="rect">
            <a:avLst/>
          </a:prstGeom>
          <a:solidFill>
            <a:srgbClr val="376092"/>
          </a:solidFill>
          <a:ln w="38100" cap="sq" cmpd="sng" algn="ctr">
            <a:solidFill>
              <a:srgbClr val="37609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461963" y="1884341"/>
            <a:ext cx="5935662" cy="72485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550025" y="1884341"/>
            <a:ext cx="5935663" cy="72485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415131" y="1884342"/>
            <a:ext cx="12072144" cy="338139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15131" y="5646737"/>
            <a:ext cx="12070557" cy="34861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50875" y="390525"/>
            <a:ext cx="11720513" cy="1628775"/>
          </a:xfrm>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650875" y="2187575"/>
            <a:ext cx="5754688" cy="911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650875" y="3098800"/>
            <a:ext cx="5754688" cy="562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6615113" y="2187575"/>
            <a:ext cx="5756275" cy="911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6615113" y="3098800"/>
            <a:ext cx="5756275" cy="562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sldNum" sz="quarter" idx="10"/>
          </p:nvPr>
        </p:nvSpPr>
        <p:spPr>
          <a:ln/>
        </p:spPr>
        <p:txBody>
          <a:bodyPr/>
          <a:lstStyle>
            <a:lvl1pPr>
              <a:defRPr/>
            </a:lvl1pPr>
          </a:lstStyle>
          <a:p>
            <a:fld id="{21B0DF60-4766-4F31-9A56-71152BDF3F36}"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0"/>
            <a:ext cx="13022263" cy="1227137"/>
          </a:xfrm>
          <a:prstGeom prst="rect">
            <a:avLst/>
          </a:prstGeom>
          <a:solidFill>
            <a:schemeClr val="accent1">
              <a:lumMod val="75000"/>
            </a:schemeClr>
          </a:solidFill>
          <a:ln>
            <a:solidFill>
              <a:schemeClr val="accent1">
                <a:lumMod val="75000"/>
              </a:schemeClr>
            </a:solidFill>
            <a:headEnd type="none" w="sm" len="sm"/>
            <a:tailEnd type="none" w="sm" len="sm"/>
          </a:ln>
          <a:effectLst/>
        </p:spPr>
        <p:style>
          <a:lnRef idx="0">
            <a:schemeClr val="accent4"/>
          </a:lnRef>
          <a:fillRef idx="3">
            <a:schemeClr val="accent4"/>
          </a:fillRef>
          <a:effectRef idx="3">
            <a:schemeClr val="accent4"/>
          </a:effectRef>
          <a:fontRef idx="minor">
            <a:schemeClr val="lt1"/>
          </a:fontRef>
        </p:style>
        <p:txBody>
          <a:bodyPr wrap="none" anchor="ctr"/>
          <a:lstStyle/>
          <a:p>
            <a:pPr algn="ctr">
              <a:defRPr/>
            </a:pPr>
            <a:endParaRPr lang="en-US" altLang="ja-JP" dirty="0">
              <a:latin typeface="Helvetica Neue Condensed Black"/>
              <a:ea typeface="ヒラギノ角ゴ Std W8"/>
            </a:endParaRPr>
          </a:p>
        </p:txBody>
      </p:sp>
      <p:sp>
        <p:nvSpPr>
          <p:cNvPr id="1913859" name="Line 3"/>
          <p:cNvSpPr>
            <a:spLocks noChangeShapeType="1"/>
          </p:cNvSpPr>
          <p:nvPr/>
        </p:nvSpPr>
        <p:spPr bwMode="auto">
          <a:xfrm>
            <a:off x="0" y="9448800"/>
            <a:ext cx="13022263" cy="0"/>
          </a:xfrm>
          <a:prstGeom prst="line">
            <a:avLst/>
          </a:prstGeom>
          <a:noFill/>
          <a:ln w="25400" cap="sq">
            <a:solidFill>
              <a:srgbClr val="376092"/>
            </a:solidFill>
            <a:round/>
            <a:headEnd type="none" w="sm" len="sm"/>
            <a:tailEnd type="none" w="sm" len="sm"/>
          </a:ln>
          <a:effectLst/>
        </p:spPr>
        <p:txBody>
          <a:bodyPr wrap="none" anchor="ctr"/>
          <a:lstStyle/>
          <a:p>
            <a:pPr>
              <a:defRPr/>
            </a:pPr>
            <a:endParaRPr lang="ja-JP" altLang="en-US"/>
          </a:p>
        </p:txBody>
      </p:sp>
      <p:sp>
        <p:nvSpPr>
          <p:cNvPr id="1028" name="Rectangle 4"/>
          <p:cNvSpPr>
            <a:spLocks noGrp="1" noChangeArrowheads="1"/>
          </p:cNvSpPr>
          <p:nvPr>
            <p:ph type="body" idx="1"/>
          </p:nvPr>
        </p:nvSpPr>
        <p:spPr bwMode="auto">
          <a:xfrm>
            <a:off x="461963" y="1455737"/>
            <a:ext cx="12023725" cy="7677151"/>
          </a:xfrm>
          <a:prstGeom prst="rect">
            <a:avLst/>
          </a:prstGeom>
          <a:noFill/>
          <a:ln w="9525">
            <a:noFill/>
            <a:miter lim="800000"/>
            <a:headEnd/>
            <a:tailEnd/>
          </a:ln>
        </p:spPr>
        <p:txBody>
          <a:bodyPr vert="horz" wrap="square" lIns="0" tIns="45713" rIns="0" bIns="45713"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12487275" y="9405938"/>
            <a:ext cx="534988" cy="363537"/>
          </a:xfrm>
          <a:prstGeom prst="rect">
            <a:avLst/>
          </a:prstGeom>
          <a:noFill/>
          <a:ln w="9525">
            <a:noFill/>
            <a:miter lim="800000"/>
            <a:headEnd/>
            <a:tailEnd/>
          </a:ln>
          <a:effectLst/>
        </p:spPr>
        <p:txBody>
          <a:bodyPr vert="horz" wrap="square" lIns="91427" tIns="45713" rIns="91427" bIns="45713" numCol="1" anchor="b" anchorCtr="0" compatLnSpc="1">
            <a:prstTxWarp prst="textNoShape">
              <a:avLst/>
            </a:prstTxWarp>
          </a:bodyPr>
          <a:lstStyle>
            <a:lvl1pPr algn="r">
              <a:defRPr kumimoji="1" sz="1000">
                <a:solidFill>
                  <a:srgbClr val="336699"/>
                </a:solidFill>
                <a:latin typeface="Arial" charset="0"/>
                <a:ea typeface="굴림" pitchFamily="34" charset="-127"/>
              </a:defRPr>
            </a:lvl1pPr>
          </a:lstStyle>
          <a:p>
            <a:fld id="{4AB2DD74-10E0-4AB2-B6D0-27B412D7252C}" type="slidenum">
              <a:rPr lang="ja-JP" altLang="en-US"/>
              <a:pPr/>
              <a:t>‹#›</a:t>
            </a:fld>
            <a:endParaRPr lang="en-US" altLang="ja-JP"/>
          </a:p>
        </p:txBody>
      </p:sp>
      <p:sp>
        <p:nvSpPr>
          <p:cNvPr id="1030" name="Rectangle 6"/>
          <p:cNvSpPr>
            <a:spLocks noGrp="1" noChangeArrowheads="1"/>
          </p:cNvSpPr>
          <p:nvPr>
            <p:ph type="title"/>
          </p:nvPr>
        </p:nvSpPr>
        <p:spPr bwMode="auto">
          <a:xfrm>
            <a:off x="509588" y="169863"/>
            <a:ext cx="12007850" cy="828674"/>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ja-JP" altLang="en-US" dirty="0" smtClean="0"/>
              <a:t>マスタ タイトルの書式設定</a:t>
            </a:r>
          </a:p>
        </p:txBody>
      </p:sp>
      <p:sp>
        <p:nvSpPr>
          <p:cNvPr id="2" name="フッター プレースホルダー 1"/>
          <p:cNvSpPr>
            <a:spLocks noGrp="1"/>
          </p:cNvSpPr>
          <p:nvPr>
            <p:ph type="ftr" sz="quarter" idx="3"/>
          </p:nvPr>
        </p:nvSpPr>
        <p:spPr>
          <a:xfrm>
            <a:off x="0" y="9448800"/>
            <a:ext cx="4206875" cy="320675"/>
          </a:xfrm>
          <a:prstGeom prst="rect">
            <a:avLst/>
          </a:prstGeom>
        </p:spPr>
        <p:txBody>
          <a:bodyPr vert="horz" lIns="91440" tIns="45720" rIns="91440" bIns="45720" rtlCol="0" anchor="ctr"/>
          <a:lstStyle>
            <a:lvl1pPr algn="ctr">
              <a:defRPr sz="1200">
                <a:solidFill>
                  <a:schemeClr val="bg1"/>
                </a:solidFill>
              </a:defRPr>
            </a:lvl1pPr>
          </a:lstStyle>
          <a:p>
            <a:r>
              <a:rPr kumimoji="1" lang="en-US" altLang="ja-JP" dirty="0" smtClean="0"/>
              <a:t>Copyright(C) 2012 YRP Ubiquitous Networking Laboratory</a:t>
            </a:r>
            <a:endParaRPr kumimoji="1" lang="ja-JP" altLang="en-US" dirty="0"/>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90" r:id="rId3"/>
    <p:sldLayoutId id="2147483673" r:id="rId4"/>
    <p:sldLayoutId id="2147483674" r:id="rId5"/>
    <p:sldLayoutId id="2147483689"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 id="2147483686" r:id="rId18"/>
    <p:sldLayoutId id="2147483687" r:id="rId19"/>
  </p:sldLayoutIdLst>
  <p:timing>
    <p:tnLst>
      <p:par>
        <p:cTn id="1" dur="indefinite" restart="never" nodeType="tmRoot"/>
      </p:par>
    </p:tnLst>
  </p:timing>
  <p:hf hdr="0" dt="0"/>
  <p:txStyles>
    <p:titleStyle>
      <a:lvl1pPr algn="ctr" defTabSz="1322388" rtl="0" eaLnBrk="1" fontAlgn="base" hangingPunct="1">
        <a:spcBef>
          <a:spcPct val="0"/>
        </a:spcBef>
        <a:spcAft>
          <a:spcPct val="0"/>
        </a:spcAft>
        <a:defRPr kumimoji="1" sz="3600">
          <a:solidFill>
            <a:schemeClr val="tx1"/>
          </a:solidFill>
          <a:effectLst>
            <a:glow rad="101600">
              <a:schemeClr val="bg2">
                <a:lumMod val="75000"/>
                <a:lumOff val="25000"/>
                <a:alpha val="75000"/>
              </a:schemeClr>
            </a:glow>
          </a:effectLst>
          <a:latin typeface="Franklin Gothic Demi" pitchFamily="34" charset="0"/>
          <a:ea typeface="ヒラギノ角ゴ Std W8"/>
          <a:cs typeface="+mj-cs"/>
        </a:defRPr>
      </a:lvl1pPr>
      <a:lvl2pPr algn="l" defTabSz="1322388" rtl="0" eaLnBrk="1" fontAlgn="base" hangingPunct="1">
        <a:spcBef>
          <a:spcPct val="0"/>
        </a:spcBef>
        <a:spcAft>
          <a:spcPct val="0"/>
        </a:spcAft>
        <a:defRPr kumimoji="1" sz="4800">
          <a:solidFill>
            <a:schemeClr val="tx1"/>
          </a:solidFill>
          <a:latin typeface="Franklin Gothic Demi" pitchFamily="34" charset="0"/>
          <a:ea typeface="ＤＦＧ平成ゴシック体W7" pitchFamily="50" charset="-128"/>
        </a:defRPr>
      </a:lvl2pPr>
      <a:lvl3pPr algn="l" defTabSz="1322388" rtl="0" eaLnBrk="1" fontAlgn="base" hangingPunct="1">
        <a:spcBef>
          <a:spcPct val="0"/>
        </a:spcBef>
        <a:spcAft>
          <a:spcPct val="0"/>
        </a:spcAft>
        <a:defRPr kumimoji="1" sz="4800">
          <a:solidFill>
            <a:schemeClr val="tx1"/>
          </a:solidFill>
          <a:latin typeface="Franklin Gothic Demi" pitchFamily="34" charset="0"/>
          <a:ea typeface="ＤＦＧ平成ゴシック体W7" pitchFamily="50" charset="-128"/>
        </a:defRPr>
      </a:lvl3pPr>
      <a:lvl4pPr algn="l" defTabSz="1322388" rtl="0" eaLnBrk="1" fontAlgn="base" hangingPunct="1">
        <a:spcBef>
          <a:spcPct val="0"/>
        </a:spcBef>
        <a:spcAft>
          <a:spcPct val="0"/>
        </a:spcAft>
        <a:defRPr kumimoji="1" sz="4800">
          <a:solidFill>
            <a:schemeClr val="tx1"/>
          </a:solidFill>
          <a:latin typeface="Franklin Gothic Demi" pitchFamily="34" charset="0"/>
          <a:ea typeface="ＤＦＧ平成ゴシック体W7" pitchFamily="50" charset="-128"/>
        </a:defRPr>
      </a:lvl4pPr>
      <a:lvl5pPr algn="l" defTabSz="1322388" rtl="0" eaLnBrk="1" fontAlgn="base" hangingPunct="1">
        <a:spcBef>
          <a:spcPct val="0"/>
        </a:spcBef>
        <a:spcAft>
          <a:spcPct val="0"/>
        </a:spcAft>
        <a:defRPr kumimoji="1" sz="4800">
          <a:solidFill>
            <a:schemeClr val="tx1"/>
          </a:solidFill>
          <a:latin typeface="Franklin Gothic Demi" pitchFamily="34" charset="0"/>
          <a:ea typeface="ＤＦＧ平成ゴシック体W7" pitchFamily="50" charset="-128"/>
        </a:defRPr>
      </a:lvl5pPr>
      <a:lvl6pPr marL="457200" algn="l" defTabSz="1322388" rtl="0" eaLnBrk="1" fontAlgn="base" hangingPunct="1">
        <a:spcBef>
          <a:spcPct val="0"/>
        </a:spcBef>
        <a:spcAft>
          <a:spcPct val="0"/>
        </a:spcAft>
        <a:defRPr kumimoji="1" sz="4800">
          <a:solidFill>
            <a:schemeClr val="tx1"/>
          </a:solidFill>
          <a:latin typeface="ＤＦＧ平成ゴシック体W7" pitchFamily="50" charset="-128"/>
          <a:ea typeface="ＤＦＧ平成ゴシック体W7" pitchFamily="50" charset="-128"/>
        </a:defRPr>
      </a:lvl6pPr>
      <a:lvl7pPr marL="914400" algn="l" defTabSz="1322388" rtl="0" eaLnBrk="1" fontAlgn="base" hangingPunct="1">
        <a:spcBef>
          <a:spcPct val="0"/>
        </a:spcBef>
        <a:spcAft>
          <a:spcPct val="0"/>
        </a:spcAft>
        <a:defRPr kumimoji="1" sz="4800">
          <a:solidFill>
            <a:schemeClr val="tx1"/>
          </a:solidFill>
          <a:latin typeface="ＤＦＧ平成ゴシック体W7" pitchFamily="50" charset="-128"/>
          <a:ea typeface="ＤＦＧ平成ゴシック体W7" pitchFamily="50" charset="-128"/>
        </a:defRPr>
      </a:lvl7pPr>
      <a:lvl8pPr marL="1371600" algn="l" defTabSz="1322388" rtl="0" eaLnBrk="1" fontAlgn="base" hangingPunct="1">
        <a:spcBef>
          <a:spcPct val="0"/>
        </a:spcBef>
        <a:spcAft>
          <a:spcPct val="0"/>
        </a:spcAft>
        <a:defRPr kumimoji="1" sz="4800">
          <a:solidFill>
            <a:schemeClr val="tx1"/>
          </a:solidFill>
          <a:latin typeface="ＤＦＧ平成ゴシック体W7" pitchFamily="50" charset="-128"/>
          <a:ea typeface="ＤＦＧ平成ゴシック体W7" pitchFamily="50" charset="-128"/>
        </a:defRPr>
      </a:lvl8pPr>
      <a:lvl9pPr marL="1828800" algn="l" defTabSz="1322388" rtl="0" eaLnBrk="1" fontAlgn="base" hangingPunct="1">
        <a:spcBef>
          <a:spcPct val="0"/>
        </a:spcBef>
        <a:spcAft>
          <a:spcPct val="0"/>
        </a:spcAft>
        <a:defRPr kumimoji="1" sz="4800">
          <a:solidFill>
            <a:schemeClr val="tx1"/>
          </a:solidFill>
          <a:latin typeface="ＤＦＧ平成ゴシック体W7" pitchFamily="50" charset="-128"/>
          <a:ea typeface="ＤＦＧ平成ゴシック体W7" pitchFamily="50" charset="-128"/>
        </a:defRPr>
      </a:lvl9pPr>
    </p:titleStyle>
    <p:bodyStyle>
      <a:lvl1pPr marL="444500" indent="-444500" algn="l" defTabSz="1322388" rtl="0" eaLnBrk="1" fontAlgn="base" hangingPunct="1">
        <a:spcBef>
          <a:spcPct val="50000"/>
        </a:spcBef>
        <a:spcAft>
          <a:spcPct val="0"/>
        </a:spcAft>
        <a:buClr>
          <a:schemeClr val="accent2"/>
        </a:buClr>
        <a:buFont typeface="平成明朝" pitchFamily="17" charset="-128"/>
        <a:buChar char="■"/>
        <a:tabLst>
          <a:tab pos="1054100" algn="l"/>
        </a:tabLst>
        <a:defRPr kumimoji="1" sz="2400" b="0" i="0">
          <a:solidFill>
            <a:srgbClr val="464646"/>
          </a:solidFill>
          <a:latin typeface="ヒラギノ角ゴ Pro W6"/>
          <a:ea typeface="ヒラギノ角ゴ Pro W6"/>
          <a:cs typeface="ヒラギノ角ゴ Pro W6"/>
        </a:defRPr>
      </a:lvl1pPr>
      <a:lvl2pPr marL="901700" indent="-368300" algn="l" defTabSz="1322388" rtl="0" eaLnBrk="1" fontAlgn="base" hangingPunct="1">
        <a:spcBef>
          <a:spcPct val="35000"/>
        </a:spcBef>
        <a:spcAft>
          <a:spcPct val="0"/>
        </a:spcAft>
        <a:buClr>
          <a:schemeClr val="bg1"/>
        </a:buClr>
        <a:buSzPct val="75000"/>
        <a:buFont typeface="ヒラギノ角ゴ ProN W3"/>
        <a:buChar char="▶"/>
        <a:tabLst>
          <a:tab pos="901700" algn="l"/>
        </a:tabLst>
        <a:defRPr kumimoji="1" sz="2000">
          <a:solidFill>
            <a:srgbClr val="464646"/>
          </a:solidFill>
          <a:latin typeface="+mn-lt"/>
          <a:ea typeface="ヒラギノ角ゴ Pro W3"/>
        </a:defRPr>
      </a:lvl2pPr>
      <a:lvl3pPr marL="1079500" indent="-177800" algn="l" defTabSz="1322388" rtl="0" eaLnBrk="1" fontAlgn="base" hangingPunct="1">
        <a:spcBef>
          <a:spcPct val="20000"/>
        </a:spcBef>
        <a:spcAft>
          <a:spcPct val="0"/>
        </a:spcAft>
        <a:buClr>
          <a:schemeClr val="bg2"/>
        </a:buClr>
        <a:buFont typeface="Wingdings" charset="2"/>
        <a:buChar char=""/>
        <a:tabLst>
          <a:tab pos="1054100" algn="l"/>
        </a:tabLst>
        <a:defRPr kumimoji="1" sz="1800">
          <a:solidFill>
            <a:srgbClr val="464646"/>
          </a:solidFill>
          <a:latin typeface="+mn-lt"/>
          <a:ea typeface="ヒラギノ角ゴ Pro W3"/>
        </a:defRPr>
      </a:lvl3pPr>
      <a:lvl4pPr marL="1257300" indent="-177800" algn="l" defTabSz="1322388" rtl="0" eaLnBrk="1" fontAlgn="base" hangingPunct="1">
        <a:spcBef>
          <a:spcPct val="20000"/>
        </a:spcBef>
        <a:spcAft>
          <a:spcPct val="0"/>
        </a:spcAft>
        <a:buClr>
          <a:schemeClr val="accent3"/>
        </a:buClr>
        <a:buFont typeface="Wingdings" charset="2"/>
        <a:buChar char="u"/>
        <a:tabLst>
          <a:tab pos="1257300" algn="l"/>
        </a:tabLst>
        <a:defRPr kumimoji="1" sz="1400">
          <a:solidFill>
            <a:srgbClr val="464646"/>
          </a:solidFill>
          <a:latin typeface="+mn-lt"/>
          <a:ea typeface="ヒラギノ角ゴ Pro W3"/>
        </a:defRPr>
      </a:lvl4pPr>
      <a:lvl5pPr marL="1346200" indent="0" algn="l" defTabSz="1322388" rtl="0" eaLnBrk="1" fontAlgn="base" hangingPunct="1">
        <a:spcBef>
          <a:spcPct val="20000"/>
        </a:spcBef>
        <a:spcAft>
          <a:spcPct val="0"/>
        </a:spcAft>
        <a:buClr>
          <a:schemeClr val="tx1"/>
        </a:buClr>
        <a:tabLst>
          <a:tab pos="1346200" algn="l"/>
        </a:tabLst>
        <a:defRPr kumimoji="1" sz="1200">
          <a:solidFill>
            <a:srgbClr val="464646"/>
          </a:solidFill>
          <a:latin typeface="+mn-lt"/>
          <a:ea typeface="ヒラギノ角ゴ Pro W3"/>
        </a:defRPr>
      </a:lvl5pPr>
      <a:lvl6pPr marL="3157538" indent="-330200" algn="l" defTabSz="1322388" rtl="0" eaLnBrk="1" fontAlgn="base" hangingPunct="1">
        <a:spcBef>
          <a:spcPct val="20000"/>
        </a:spcBef>
        <a:spcAft>
          <a:spcPct val="0"/>
        </a:spcAft>
        <a:buClr>
          <a:schemeClr val="tx1"/>
        </a:buClr>
        <a:tabLst>
          <a:tab pos="1054100" algn="l"/>
        </a:tabLst>
        <a:defRPr kumimoji="1">
          <a:solidFill>
            <a:srgbClr val="336699"/>
          </a:solidFill>
          <a:latin typeface="+mn-lt"/>
          <a:ea typeface="ＤＦＧ平成ゴシック体W3" pitchFamily="50" charset="-128"/>
        </a:defRPr>
      </a:lvl6pPr>
      <a:lvl7pPr marL="3614738" indent="-330200" algn="l" defTabSz="1322388" rtl="0" eaLnBrk="1" fontAlgn="base" hangingPunct="1">
        <a:spcBef>
          <a:spcPct val="20000"/>
        </a:spcBef>
        <a:spcAft>
          <a:spcPct val="0"/>
        </a:spcAft>
        <a:buClr>
          <a:schemeClr val="tx1"/>
        </a:buClr>
        <a:tabLst>
          <a:tab pos="1054100" algn="l"/>
        </a:tabLst>
        <a:defRPr kumimoji="1">
          <a:solidFill>
            <a:srgbClr val="336699"/>
          </a:solidFill>
          <a:latin typeface="+mn-lt"/>
          <a:ea typeface="ＤＦＧ平成ゴシック体W3" pitchFamily="50" charset="-128"/>
        </a:defRPr>
      </a:lvl7pPr>
      <a:lvl8pPr marL="4071938" indent="-330200" algn="l" defTabSz="1322388" rtl="0" eaLnBrk="1" fontAlgn="base" hangingPunct="1">
        <a:spcBef>
          <a:spcPct val="20000"/>
        </a:spcBef>
        <a:spcAft>
          <a:spcPct val="0"/>
        </a:spcAft>
        <a:buClr>
          <a:schemeClr val="tx1"/>
        </a:buClr>
        <a:tabLst>
          <a:tab pos="1054100" algn="l"/>
        </a:tabLst>
        <a:defRPr kumimoji="1">
          <a:solidFill>
            <a:srgbClr val="336699"/>
          </a:solidFill>
          <a:latin typeface="+mn-lt"/>
          <a:ea typeface="ＤＦＧ平成ゴシック体W3" pitchFamily="50" charset="-128"/>
        </a:defRPr>
      </a:lvl8pPr>
      <a:lvl9pPr marL="4529138" indent="-330200" algn="l" defTabSz="1322388" rtl="0" eaLnBrk="1" fontAlgn="base" hangingPunct="1">
        <a:spcBef>
          <a:spcPct val="20000"/>
        </a:spcBef>
        <a:spcAft>
          <a:spcPct val="0"/>
        </a:spcAft>
        <a:buClr>
          <a:schemeClr val="tx1"/>
        </a:buClr>
        <a:tabLst>
          <a:tab pos="1054100" algn="l"/>
        </a:tabLst>
        <a:defRPr kumimoji="1">
          <a:solidFill>
            <a:srgbClr val="336699"/>
          </a:solidFill>
          <a:latin typeface="+mn-lt"/>
          <a:ea typeface="ＤＦＧ平成ゴシック体W3" pitchFamily="50" charset="-128"/>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1867662" y="7313629"/>
            <a:ext cx="10501385" cy="747306"/>
          </a:xfrm>
        </p:spPr>
        <p:txBody>
          <a:bodyPr/>
          <a:lstStyle/>
          <a:p>
            <a:pPr algn="r"/>
            <a:r>
              <a:rPr kumimoji="1" lang="en-US" altLang="ja-JP" dirty="0" smtClean="0"/>
              <a:t>2012.10.24</a:t>
            </a:r>
            <a:endParaRPr kumimoji="1" lang="ja-JP" altLang="en-US" dirty="0" smtClean="0"/>
          </a:p>
        </p:txBody>
      </p:sp>
      <p:sp>
        <p:nvSpPr>
          <p:cNvPr id="3" name="タイトル 2"/>
          <p:cNvSpPr>
            <a:spLocks noGrp="1"/>
          </p:cNvSpPr>
          <p:nvPr>
            <p:ph type="ctrTitle" sz="quarter"/>
          </p:nvPr>
        </p:nvSpPr>
        <p:spPr>
          <a:xfrm>
            <a:off x="1862931" y="4291270"/>
            <a:ext cx="10403714" cy="830983"/>
          </a:xfrm>
        </p:spPr>
        <p:txBody>
          <a:bodyPr/>
          <a:lstStyle/>
          <a:p>
            <a:r>
              <a:rPr kumimoji="1" lang="ja-JP" altLang="en-US" sz="4800" dirty="0" smtClean="0"/>
              <a:t>技術標準仕様案</a:t>
            </a:r>
            <a:endParaRPr kumimoji="1" lang="ja-JP" altLang="en-US" sz="4800" dirty="0"/>
          </a:p>
        </p:txBody>
      </p:sp>
      <p:sp>
        <p:nvSpPr>
          <p:cNvPr id="6" name="テキスト ボックス 5"/>
          <p:cNvSpPr txBox="1"/>
          <p:nvPr/>
        </p:nvSpPr>
        <p:spPr>
          <a:xfrm>
            <a:off x="11637994" y="228371"/>
            <a:ext cx="1261884" cy="461665"/>
          </a:xfrm>
          <a:prstGeom prst="rect">
            <a:avLst/>
          </a:prstGeom>
          <a:noFill/>
          <a:ln>
            <a:solidFill>
              <a:schemeClr val="bg2"/>
            </a:solidFill>
          </a:ln>
        </p:spPr>
        <p:txBody>
          <a:bodyPr wrap="none" rtlCol="0">
            <a:spAutoFit/>
          </a:bodyPr>
          <a:lstStyle/>
          <a:p>
            <a:pPr algn="r"/>
            <a:r>
              <a:rPr kumimoji="1" lang="ja-JP" altLang="en-US" dirty="0" smtClean="0">
                <a:solidFill>
                  <a:schemeClr val="bg2"/>
                </a:solidFill>
                <a:latin typeface="ＤＦ華康ゴシック体W5" pitchFamily="49" charset="-128"/>
                <a:ea typeface="ＤＦ華康ゴシック体W5" pitchFamily="49" charset="-128"/>
                <a:cs typeface="ヒラギノ角ゴ ProN W6"/>
              </a:rPr>
              <a:t>資料</a:t>
            </a:r>
            <a:r>
              <a:rPr kumimoji="1" lang="en-US" altLang="ja-JP" dirty="0" smtClean="0">
                <a:solidFill>
                  <a:schemeClr val="bg2"/>
                </a:solidFill>
                <a:latin typeface="ＤＦ華康ゴシック体W5" pitchFamily="49" charset="-128"/>
                <a:ea typeface="ＤＦ華康ゴシック体W5" pitchFamily="49" charset="-128"/>
                <a:cs typeface="ヒラギノ角ゴ ProN W6"/>
              </a:rPr>
              <a:t>1-6</a:t>
            </a:r>
            <a:endParaRPr kumimoji="1" lang="ja-JP" altLang="en-US" dirty="0" smtClean="0">
              <a:solidFill>
                <a:schemeClr val="bg2"/>
              </a:solidFill>
              <a:latin typeface="ＤＦ華康ゴシック体W5" pitchFamily="49" charset="-128"/>
              <a:ea typeface="ＤＦ華康ゴシック体W5" pitchFamily="49" charset="-128"/>
              <a:cs typeface="ヒラギノ角ゴ ProN W6"/>
            </a:endParaRPr>
          </a:p>
        </p:txBody>
      </p:sp>
    </p:spTree>
    <p:extLst>
      <p:ext uri="{BB962C8B-B14F-4D97-AF65-F5344CB8AC3E}">
        <p14:creationId xmlns:p14="http://schemas.microsoft.com/office/powerpoint/2010/main" val="116822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生鮮農作物トレーサビリティへの適用例</a:t>
            </a:r>
            <a:endParaRPr kumimoji="1" lang="ja-JP" altLang="en-US" dirty="0"/>
          </a:p>
        </p:txBody>
      </p:sp>
      <p:sp>
        <p:nvSpPr>
          <p:cNvPr id="3" name="コンテンツ プレースホルダー 2"/>
          <p:cNvSpPr>
            <a:spLocks noGrp="1"/>
          </p:cNvSpPr>
          <p:nvPr>
            <p:ph sz="half" idx="1"/>
          </p:nvPr>
        </p:nvSpPr>
        <p:spPr/>
        <p:txBody>
          <a:bodyPr/>
          <a:lstStyle/>
          <a:p>
            <a:r>
              <a:rPr lang="ja-JP" altLang="en-US" dirty="0" smtClean="0"/>
              <a:t>トレーサビリティイベント取得時</a:t>
            </a:r>
            <a:r>
              <a:rPr lang="ja-JP" altLang="en-US" dirty="0"/>
              <a:t>に</a:t>
            </a:r>
            <a:br>
              <a:rPr lang="ja-JP" altLang="en-US" dirty="0"/>
            </a:br>
            <a:r>
              <a:rPr lang="ja-JP" altLang="en-US" dirty="0"/>
              <a:t>発行する</a:t>
            </a:r>
            <a:r>
              <a:rPr lang="en-US" altLang="ja-JP" dirty="0"/>
              <a:t>API</a:t>
            </a:r>
          </a:p>
          <a:p>
            <a:pPr lvl="1"/>
            <a:r>
              <a:rPr lang="ja-JP" altLang="en-US" dirty="0"/>
              <a:t>イベント</a:t>
            </a:r>
            <a:r>
              <a:rPr lang="ja-JP" altLang="en-US" dirty="0" smtClean="0"/>
              <a:t>の検索</a:t>
            </a:r>
            <a:r>
              <a:rPr lang="en-US" altLang="ja-JP" dirty="0" smtClean="0"/>
              <a:t>API</a:t>
            </a:r>
            <a:r>
              <a:rPr lang="ja-JP" altLang="en-US" dirty="0"/>
              <a:t>を</a:t>
            </a:r>
            <a:r>
              <a:rPr lang="ja-JP" altLang="en-US" dirty="0" smtClean="0"/>
              <a:t>利用</a:t>
            </a:r>
          </a:p>
          <a:p>
            <a:pPr lvl="1"/>
            <a:r>
              <a:rPr lang="ja-JP" altLang="en-US" dirty="0" smtClean="0"/>
              <a:t>クエリ</a:t>
            </a:r>
            <a:br>
              <a:rPr lang="ja-JP" altLang="en-US" dirty="0" smtClean="0"/>
            </a:br>
            <a:r>
              <a:rPr lang="en-US" altLang="ja-JP" dirty="0"/>
              <a:t>GET /</a:t>
            </a:r>
            <a:r>
              <a:rPr lang="en-US" altLang="ja-JP" dirty="0" err="1" smtClean="0"/>
              <a:t>api</a:t>
            </a:r>
            <a:r>
              <a:rPr lang="en-US" altLang="ja-JP" dirty="0" smtClean="0"/>
              <a:t>/v1/</a:t>
            </a:r>
            <a:r>
              <a:rPr lang="en-US" altLang="ja-JP" dirty="0" err="1" smtClean="0"/>
              <a:t>events?target</a:t>
            </a:r>
            <a:r>
              <a:rPr lang="en-US" altLang="ja-JP" dirty="0" smtClean="0"/>
              <a:t>=&lt;</a:t>
            </a:r>
            <a:r>
              <a:rPr lang="en-US" altLang="ja-JP" dirty="0"/>
              <a:t>urn:ucode:_00001C00000000000001000000012349&gt; </a:t>
            </a:r>
            <a:r>
              <a:rPr lang="en-US" altLang="ja-JP" dirty="0" smtClean="0"/>
              <a:t>HTTP/1.1</a:t>
            </a:r>
            <a:br>
              <a:rPr lang="en-US" altLang="ja-JP" dirty="0" smtClean="0"/>
            </a:br>
            <a:r>
              <a:rPr lang="en-US" altLang="ja-JP" dirty="0" smtClean="0"/>
              <a:t>Host: www.example.org</a:t>
            </a:r>
            <a:endParaRPr lang="ja-JP" altLang="en-US" dirty="0" smtClean="0"/>
          </a:p>
          <a:p>
            <a:pPr lvl="1"/>
            <a:endParaRPr lang="en-US" altLang="ja-JP" dirty="0"/>
          </a:p>
          <a:p>
            <a:pPr lvl="1"/>
            <a:endParaRPr lang="ja-JP" altLang="en-US" dirty="0"/>
          </a:p>
          <a:p>
            <a:endParaRPr kumimoji="1" lang="ja-JP" altLang="en-US" dirty="0"/>
          </a:p>
        </p:txBody>
      </p:sp>
      <p:sp>
        <p:nvSpPr>
          <p:cNvPr id="4" name="コンテンツ プレースホルダー 3"/>
          <p:cNvSpPr>
            <a:spLocks noGrp="1"/>
          </p:cNvSpPr>
          <p:nvPr>
            <p:ph sz="half" idx="2"/>
          </p:nvPr>
        </p:nvSpPr>
        <p:spPr/>
        <p:txBody>
          <a:bodyPr>
            <a:normAutofit fontScale="92500" lnSpcReduction="10000"/>
          </a:bodyPr>
          <a:lstStyle/>
          <a:p>
            <a:pPr lvl="1"/>
            <a:r>
              <a:rPr lang="ja-JP" altLang="en-US" dirty="0"/>
              <a:t>レスポンス</a:t>
            </a:r>
            <a:br>
              <a:rPr lang="ja-JP" altLang="en-US" dirty="0"/>
            </a:br>
            <a:r>
              <a:rPr lang="en-US" altLang="ja-JP" dirty="0" smtClean="0"/>
              <a:t>HTTP/1.1 </a:t>
            </a:r>
            <a:r>
              <a:rPr lang="en-US" altLang="ja-JP" dirty="0"/>
              <a:t>200 OK</a:t>
            </a:r>
            <a:r>
              <a:rPr lang="ja-JP" altLang="en-US" dirty="0"/>
              <a:t/>
            </a:r>
            <a:br>
              <a:rPr lang="ja-JP" altLang="en-US" dirty="0"/>
            </a:br>
            <a:r>
              <a:rPr lang="en-US" altLang="ja-JP" dirty="0"/>
              <a:t>Content-Length: xxx</a:t>
            </a:r>
            <a:r>
              <a:rPr lang="ja-JP" altLang="en-US" dirty="0"/>
              <a:t/>
            </a:r>
            <a:br>
              <a:rPr lang="ja-JP" altLang="en-US" dirty="0"/>
            </a:br>
            <a:r>
              <a:rPr lang="en-US" altLang="ja-JP" dirty="0"/>
              <a:t>Connection: close</a:t>
            </a:r>
            <a:r>
              <a:rPr lang="ja-JP" altLang="en-US" dirty="0"/>
              <a:t/>
            </a:r>
            <a:br>
              <a:rPr lang="ja-JP" altLang="en-US" dirty="0"/>
            </a:br>
            <a:r>
              <a:rPr lang="en-US" altLang="ja-JP" dirty="0"/>
              <a:t>Content-Type: application/</a:t>
            </a:r>
            <a:r>
              <a:rPr lang="en-US" altLang="ja-JP" dirty="0" err="1"/>
              <a:t>json</a:t>
            </a:r>
            <a:r>
              <a:rPr lang="en-US" altLang="ja-JP" dirty="0"/>
              <a:t>; charset=utf-8</a:t>
            </a:r>
            <a:r>
              <a:rPr lang="ja-JP" altLang="en-US" dirty="0"/>
              <a:t/>
            </a:r>
            <a:br>
              <a:rPr lang="ja-JP" altLang="en-US" dirty="0"/>
            </a:br>
            <a:r>
              <a:rPr lang="ja-JP" altLang="en-US" dirty="0"/>
              <a:t/>
            </a:r>
            <a:br>
              <a:rPr lang="ja-JP" altLang="en-US" dirty="0"/>
            </a:br>
            <a:r>
              <a:rPr lang="en-US" altLang="ja-JP" dirty="0" smtClean="0"/>
              <a:t>{"events":[{"event</a:t>
            </a:r>
            <a:r>
              <a:rPr lang="en-US" altLang="ja-JP" dirty="0"/>
              <a:t>”:”&lt;urn:ucode:_00001C00000000000001000000100800&gt;”,”&lt;</a:t>
            </a:r>
            <a:r>
              <a:rPr lang="en-US" altLang="ja-JP" dirty="0" err="1"/>
              <a:t>ev:type</a:t>
            </a:r>
            <a:r>
              <a:rPr lang="en-US" altLang="ja-JP" dirty="0" smtClean="0"/>
              <a:t>&gt;”:”&lt;</a:t>
            </a:r>
            <a:r>
              <a:rPr lang="en-US" altLang="ja-JP" dirty="0" err="1" smtClean="0"/>
              <a:t>ev:IssuedEvent</a:t>
            </a:r>
            <a:r>
              <a:rPr lang="en-US" altLang="ja-JP" dirty="0" smtClean="0"/>
              <a:t>&gt;”,”&lt;</a:t>
            </a:r>
            <a:r>
              <a:rPr lang="en-US" altLang="ja-JP" dirty="0" err="1" smtClean="0"/>
              <a:t>ev:target</a:t>
            </a:r>
            <a:r>
              <a:rPr lang="en-US" altLang="ja-JP" dirty="0" smtClean="0"/>
              <a:t>&gt;”:[“&lt;</a:t>
            </a:r>
            <a:r>
              <a:rPr lang="en-US" altLang="ja-JP" dirty="0"/>
              <a:t>urn:ucode:_</a:t>
            </a:r>
            <a:r>
              <a:rPr lang="en-US" altLang="ja-JP" dirty="0" smtClean="0"/>
              <a:t>00001C00000000000001000000012349&gt;”],”&lt;</a:t>
            </a:r>
            <a:r>
              <a:rPr lang="en-US" altLang="ja-JP" dirty="0" err="1"/>
              <a:t>ev:date</a:t>
            </a:r>
            <a:r>
              <a:rPr lang="en-US" altLang="ja-JP" dirty="0"/>
              <a:t>&gt;”:”2012-03-07T12:00:00+0900”,”&lt;</a:t>
            </a:r>
            <a:r>
              <a:rPr lang="en-US" altLang="ja-JP" dirty="0" err="1"/>
              <a:t>ev:place</a:t>
            </a:r>
            <a:r>
              <a:rPr lang="en-US" altLang="ja-JP" dirty="0"/>
              <a:t>&gt;”:”&lt;urn:ucode:_00001C00000000000001000000100A00&gt;”},{“event</a:t>
            </a:r>
            <a:r>
              <a:rPr lang="en-US" altLang="ja-JP" dirty="0" smtClean="0"/>
              <a:t>”:”&lt;</a:t>
            </a:r>
            <a:r>
              <a:rPr lang="en-US" altLang="ja-JP" dirty="0" err="1" smtClean="0"/>
              <a:t>ev:TransactionEvent</a:t>
            </a:r>
            <a:r>
              <a:rPr lang="en-US" altLang="ja-JP" dirty="0" smtClean="0"/>
              <a:t>&gt;”,”&lt;</a:t>
            </a:r>
            <a:r>
              <a:rPr lang="en-US" altLang="ja-JP" dirty="0" err="1"/>
              <a:t>ev:type</a:t>
            </a:r>
            <a:r>
              <a:rPr lang="en-US" altLang="ja-JP" dirty="0"/>
              <a:t>&gt;”:”&lt;urn:ucode:_0FFFDE000000000000000000001234567&gt;”,”&lt;</a:t>
            </a:r>
            <a:r>
              <a:rPr lang="en-US" altLang="ja-JP" dirty="0" err="1" smtClean="0"/>
              <a:t>ev:target</a:t>
            </a:r>
            <a:r>
              <a:rPr lang="en-US" altLang="ja-JP" dirty="0"/>
              <a:t>&gt;”:[“&lt;00001C00000000000001000000012349&gt;”},”&lt;</a:t>
            </a:r>
            <a:r>
              <a:rPr lang="en-US" altLang="ja-JP" dirty="0" err="1"/>
              <a:t>ev:date</a:t>
            </a:r>
            <a:r>
              <a:rPr lang="en-US" altLang="ja-JP" dirty="0" smtClean="0"/>
              <a:t>&gt;”:”2012-03-07T13:00:00+0900”,”&lt;</a:t>
            </a:r>
            <a:r>
              <a:rPr lang="en-US" altLang="ja-JP" dirty="0" err="1"/>
              <a:t>ev:place</a:t>
            </a:r>
            <a:r>
              <a:rPr lang="en-US" altLang="ja-JP" dirty="0"/>
              <a:t>&gt;”:”&lt;urn:ucode:_00001C00000000000001000000100A01&gt;”}]}</a:t>
            </a:r>
            <a:endParaRPr kumimoji="1" lang="ja-JP" altLang="en-US" dirty="0"/>
          </a:p>
        </p:txBody>
      </p:sp>
      <p:sp>
        <p:nvSpPr>
          <p:cNvPr id="7" name="テキスト ボックス 6"/>
          <p:cNvSpPr txBox="1"/>
          <p:nvPr/>
        </p:nvSpPr>
        <p:spPr>
          <a:xfrm>
            <a:off x="3745248" y="7405017"/>
            <a:ext cx="2981907" cy="830997"/>
          </a:xfrm>
          <a:prstGeom prst="rect">
            <a:avLst/>
          </a:prstGeom>
          <a:noFill/>
          <a:ln>
            <a:solidFill>
              <a:schemeClr val="bg1"/>
            </a:solidFill>
          </a:ln>
        </p:spPr>
        <p:txBody>
          <a:bodyPr wrap="none" rtlCol="0">
            <a:spAutoFit/>
          </a:bodyPr>
          <a:lstStyle/>
          <a:p>
            <a:pPr algn="l"/>
            <a:r>
              <a:rPr kumimoji="1" lang="ja-JP" altLang="en-US" dirty="0" smtClean="0">
                <a:solidFill>
                  <a:schemeClr val="bg1"/>
                </a:solidFill>
                <a:latin typeface="ヒラギノ角ゴ ProN W6"/>
                <a:ea typeface="ヒラギノ角ゴ ProN W6"/>
                <a:cs typeface="ヒラギノ角ゴ ProN W6"/>
              </a:rPr>
              <a:t>対象のトマトに関する</a:t>
            </a:r>
            <a:br>
              <a:rPr kumimoji="1" lang="ja-JP" altLang="en-US" dirty="0" smtClean="0">
                <a:solidFill>
                  <a:schemeClr val="bg1"/>
                </a:solidFill>
                <a:latin typeface="ヒラギノ角ゴ ProN W6"/>
                <a:ea typeface="ヒラギノ角ゴ ProN W6"/>
                <a:cs typeface="ヒラギノ角ゴ ProN W6"/>
              </a:rPr>
            </a:br>
            <a:r>
              <a:rPr kumimoji="1" lang="ja-JP" altLang="en-US" dirty="0" smtClean="0">
                <a:solidFill>
                  <a:schemeClr val="bg1"/>
                </a:solidFill>
                <a:latin typeface="ヒラギノ角ゴ ProN W6"/>
                <a:ea typeface="ヒラギノ角ゴ ProN W6"/>
                <a:cs typeface="ヒラギノ角ゴ ProN W6"/>
              </a:rPr>
              <a:t>イベントのリスト</a:t>
            </a:r>
          </a:p>
        </p:txBody>
      </p:sp>
      <p:sp>
        <p:nvSpPr>
          <p:cNvPr id="8" name="右矢印 7"/>
          <p:cNvSpPr/>
          <p:nvPr/>
        </p:nvSpPr>
        <p:spPr bwMode="auto">
          <a:xfrm>
            <a:off x="6716115" y="7549033"/>
            <a:ext cx="731119" cy="489248"/>
          </a:xfrm>
          <a:prstGeom prst="right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9" name="スライド番号プレースホルダー 4"/>
          <p:cNvSpPr>
            <a:spLocks noGrp="1"/>
          </p:cNvSpPr>
          <p:nvPr>
            <p:ph type="sldNum" sz="quarter" idx="10"/>
          </p:nvPr>
        </p:nvSpPr>
        <p:spPr>
          <a:xfrm>
            <a:off x="12487275" y="9405938"/>
            <a:ext cx="534988" cy="363537"/>
          </a:xfrm>
        </p:spPr>
        <p:txBody>
          <a:bodyPr/>
          <a:lstStyle/>
          <a:p>
            <a:fld id="{276C6A59-D97A-40CC-8D04-C7788F30EB56}" type="slidenum">
              <a:rPr lang="ja-JP" altLang="en-US" smtClean="0"/>
              <a:pPr/>
              <a:t>10</a:t>
            </a:fld>
            <a:endParaRPr lang="en-US" altLang="ja-JP"/>
          </a:p>
        </p:txBody>
      </p:sp>
    </p:spTree>
    <p:extLst>
      <p:ext uri="{BB962C8B-B14F-4D97-AF65-F5344CB8AC3E}">
        <p14:creationId xmlns:p14="http://schemas.microsoft.com/office/powerpoint/2010/main" val="2186042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標準仕様案が対象とする特徴的なアプリケーションとその特徴</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514350" indent="-514350">
              <a:buFont typeface="+mj-lt"/>
              <a:buAutoNum type="arabicPeriod"/>
            </a:pPr>
            <a:r>
              <a:rPr kumimoji="1" lang="ja-JP" altLang="en-US" dirty="0" smtClean="0"/>
              <a:t>地理情報アプリケーション</a:t>
            </a:r>
          </a:p>
          <a:p>
            <a:pPr lvl="1"/>
            <a:r>
              <a:rPr lang="ja-JP" altLang="en-US" dirty="0" smtClean="0"/>
              <a:t>半径</a:t>
            </a:r>
            <a:r>
              <a:rPr lang="en-US" altLang="ja-JP" dirty="0" smtClean="0"/>
              <a:t>1km</a:t>
            </a:r>
            <a:r>
              <a:rPr lang="ja-JP" altLang="en-US" dirty="0" smtClean="0"/>
              <a:t>以内にある公共施設の情報（管理情報・被害情報など）を集める  など、</a:t>
            </a:r>
            <a:r>
              <a:rPr lang="en-US" altLang="ja-JP" dirty="0" smtClean="0"/>
              <a:t/>
            </a:r>
            <a:br>
              <a:rPr lang="en-US" altLang="ja-JP" dirty="0" smtClean="0"/>
            </a:br>
            <a:r>
              <a:rPr lang="ja-JP" altLang="en-US" u="sng" dirty="0" smtClean="0"/>
              <a:t>地理情報に特化した検索</a:t>
            </a:r>
            <a:r>
              <a:rPr lang="ja-JP" altLang="en-US" dirty="0" smtClean="0"/>
              <a:t>が頻繁に発生する</a:t>
            </a:r>
            <a:endParaRPr kumimoji="1" lang="ja-JP" altLang="en-US" dirty="0" smtClean="0"/>
          </a:p>
          <a:p>
            <a:pPr marL="514350" indent="-514350">
              <a:buFont typeface="+mj-lt"/>
              <a:buAutoNum type="arabicPeriod"/>
            </a:pPr>
            <a:r>
              <a:rPr kumimoji="1" lang="ja-JP" altLang="en-US" dirty="0" smtClean="0"/>
              <a:t>物流・トレーサビリティ</a:t>
            </a:r>
          </a:p>
          <a:p>
            <a:pPr lvl="1"/>
            <a:r>
              <a:rPr lang="ja-JP" altLang="en-US" dirty="0" smtClean="0"/>
              <a:t>複数の事業体が関わる環境下で、食品等の流通履歴を記録し、問題があれば追跡する</a:t>
            </a:r>
          </a:p>
          <a:p>
            <a:pPr lvl="1"/>
            <a:r>
              <a:rPr lang="ja-JP" altLang="en-US" dirty="0" smtClean="0"/>
              <a:t>食品等の</a:t>
            </a:r>
            <a:r>
              <a:rPr lang="ja-JP" altLang="en-US" u="sng" dirty="0" smtClean="0"/>
              <a:t>実物が識別対象になる</a:t>
            </a:r>
          </a:p>
          <a:p>
            <a:pPr lvl="1"/>
            <a:r>
              <a:rPr lang="ja-JP" altLang="en-US" dirty="0" smtClean="0"/>
              <a:t>状況に応じて公開範囲が変わる</a:t>
            </a:r>
          </a:p>
          <a:p>
            <a:pPr lvl="2"/>
            <a:r>
              <a:rPr lang="ja-JP" altLang="en-US" dirty="0" smtClean="0"/>
              <a:t>トレーサビリティにとって重要な取引情報は社外秘</a:t>
            </a:r>
          </a:p>
          <a:p>
            <a:pPr lvl="1"/>
            <a:r>
              <a:rPr lang="ja-JP" altLang="en-US" dirty="0" smtClean="0"/>
              <a:t>高度な検索機能が必要</a:t>
            </a:r>
          </a:p>
          <a:p>
            <a:pPr lvl="2"/>
            <a:r>
              <a:rPr lang="ja-JP" altLang="en-US" dirty="0"/>
              <a:t>分割・統合の</a:t>
            </a:r>
            <a:r>
              <a:rPr lang="ja-JP" altLang="en-US" dirty="0" smtClean="0"/>
              <a:t>前後を通したトレース</a:t>
            </a:r>
          </a:p>
          <a:p>
            <a:pPr lvl="2"/>
            <a:r>
              <a:rPr lang="ja-JP" altLang="en-US" dirty="0"/>
              <a:t>複数</a:t>
            </a:r>
            <a:r>
              <a:rPr lang="ja-JP" altLang="en-US" dirty="0" smtClean="0"/>
              <a:t>の食品ロットの履歴の共通部分検索</a:t>
            </a:r>
            <a:endParaRPr lang="en-US" altLang="ja-JP" dirty="0" smtClean="0"/>
          </a:p>
          <a:p>
            <a:pPr marL="514350" indent="-514350">
              <a:buFont typeface="+mj-lt"/>
              <a:buAutoNum type="arabicPeriod"/>
            </a:pPr>
            <a:r>
              <a:rPr lang="ja-JP" altLang="en-US" dirty="0" smtClean="0"/>
              <a:t>センサデータを扱うアプリケーション</a:t>
            </a:r>
          </a:p>
          <a:p>
            <a:pPr lvl="1"/>
            <a:r>
              <a:rPr kumimoji="1" lang="ja-JP" altLang="en-US" dirty="0" smtClean="0"/>
              <a:t>公物・施設の監視／環境モニタリング／災害時の被害情報集約など</a:t>
            </a:r>
          </a:p>
          <a:p>
            <a:pPr lvl="1"/>
            <a:r>
              <a:rPr kumimoji="1" lang="ja-JP" altLang="en-US" u="sng" dirty="0" smtClean="0"/>
              <a:t>リアルタイム性のある情報</a:t>
            </a:r>
            <a:r>
              <a:rPr kumimoji="1" lang="ja-JP" altLang="en-US" dirty="0" smtClean="0"/>
              <a:t>である</a:t>
            </a:r>
          </a:p>
          <a:p>
            <a:pPr lvl="1"/>
            <a:r>
              <a:rPr lang="ja-JP" altLang="en-US" dirty="0" smtClean="0"/>
              <a:t>センサ自体は非力であり、</a:t>
            </a:r>
            <a:r>
              <a:rPr lang="en-US" altLang="ja-JP" dirty="0" smtClean="0"/>
              <a:t>PC</a:t>
            </a:r>
            <a:r>
              <a:rPr lang="ja-JP" altLang="en-US" dirty="0" smtClean="0"/>
              <a:t>やサーバで行うような重たい処理はできない</a:t>
            </a:r>
          </a:p>
          <a:p>
            <a:pPr lvl="2"/>
            <a:r>
              <a:rPr kumimoji="1" lang="ja-JP" altLang="en-US" u="sng" dirty="0"/>
              <a:t>データの更新</a:t>
            </a:r>
            <a:r>
              <a:rPr kumimoji="1" lang="ja-JP" altLang="en-US" u="sng" dirty="0" smtClean="0"/>
              <a:t>手続きが簡便</a:t>
            </a:r>
            <a:r>
              <a:rPr kumimoji="1" lang="ja-JP" altLang="en-US" dirty="0" smtClean="0"/>
              <a:t>である必要がある</a:t>
            </a:r>
          </a:p>
          <a:p>
            <a:pPr lvl="1"/>
            <a:r>
              <a:rPr kumimoji="1" lang="ja-JP" altLang="en-US" u="sng" dirty="0" smtClean="0"/>
              <a:t>データサイズが膨大</a:t>
            </a:r>
            <a:r>
              <a:rPr kumimoji="1" lang="ja-JP" altLang="en-US" dirty="0" smtClean="0"/>
              <a:t>（</a:t>
            </a:r>
            <a:r>
              <a:rPr kumimoji="1" lang="en-US" altLang="ja-JP" dirty="0" err="1" smtClean="0"/>
              <a:t>Gbytes</a:t>
            </a:r>
            <a:r>
              <a:rPr kumimoji="1" lang="ja-JP" altLang="en-US" dirty="0" smtClean="0"/>
              <a:t>～</a:t>
            </a:r>
            <a:r>
              <a:rPr kumimoji="1" lang="en-US" altLang="ja-JP" dirty="0" err="1" smtClean="0"/>
              <a:t>Tbytes</a:t>
            </a:r>
            <a:r>
              <a:rPr kumimoji="1" lang="ja-JP" altLang="en-US" dirty="0" smtClean="0"/>
              <a:t>）になる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
        <p:nvSpPr>
          <p:cNvPr id="5" name="円/楕円 4"/>
          <p:cNvSpPr/>
          <p:nvPr/>
        </p:nvSpPr>
        <p:spPr bwMode="auto">
          <a:xfrm>
            <a:off x="6871171" y="5057189"/>
            <a:ext cx="866189" cy="491665"/>
          </a:xfrm>
          <a:prstGeom prst="ellips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直方体 5"/>
          <p:cNvSpPr/>
          <p:nvPr/>
        </p:nvSpPr>
        <p:spPr bwMode="auto">
          <a:xfrm>
            <a:off x="7044409" y="5121871"/>
            <a:ext cx="519713" cy="378204"/>
          </a:xfrm>
          <a:prstGeom prst="cube">
            <a:avLst/>
          </a:prstGeom>
          <a:solidFill>
            <a:schemeClr val="tx2">
              <a:lumMod val="75000"/>
            </a:scheme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pic>
        <p:nvPicPr>
          <p:cNvPr id="7" name="Picture 2" descr="C:\Users\shindo\AppData\Local\Microsoft\Windows\Temporary Internet Files\Content.IE5\CFMEGYFC\MC90044178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44409" y="5219157"/>
            <a:ext cx="200822" cy="17537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shindo\AppData\Local\Microsoft\Windows\Temporary Internet Files\Content.IE5\CFMEGYFC\MC90044178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45230" y="5223288"/>
            <a:ext cx="200822" cy="17537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shindo\AppData\Local\Microsoft\Windows\Temporary Internet Files\Content.IE5\CFMEGYFC\MC90044178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48659" y="5310973"/>
            <a:ext cx="200822" cy="17537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shindo\AppData\Local\Microsoft\Windows\Temporary Internet Files\Content.IE5\CFMEGYFC\MC90044178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49481" y="5299202"/>
            <a:ext cx="200822" cy="175370"/>
          </a:xfrm>
          <a:prstGeom prst="rect">
            <a:avLst/>
          </a:prstGeom>
          <a:noFill/>
          <a:extLst>
            <a:ext uri="{909E8E84-426E-40DD-AFC4-6F175D3DCCD1}">
              <a14:hiddenFill xmlns:a14="http://schemas.microsoft.com/office/drawing/2010/main">
                <a:solidFill>
                  <a:srgbClr val="FFFFFF"/>
                </a:solidFill>
              </a14:hiddenFill>
            </a:ext>
          </a:extLst>
        </p:spPr>
      </p:pic>
      <p:sp>
        <p:nvSpPr>
          <p:cNvPr id="11" name="円/楕円 10"/>
          <p:cNvSpPr/>
          <p:nvPr/>
        </p:nvSpPr>
        <p:spPr bwMode="auto">
          <a:xfrm>
            <a:off x="8174704" y="5057189"/>
            <a:ext cx="866189" cy="491665"/>
          </a:xfrm>
          <a:prstGeom prst="ellips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2" name="直方体 11"/>
          <p:cNvSpPr/>
          <p:nvPr/>
        </p:nvSpPr>
        <p:spPr bwMode="auto">
          <a:xfrm>
            <a:off x="8343692" y="5110941"/>
            <a:ext cx="519713" cy="378204"/>
          </a:xfrm>
          <a:prstGeom prst="cube">
            <a:avLst/>
          </a:prstGeom>
          <a:solidFill>
            <a:schemeClr val="tx2">
              <a:lumMod val="75000"/>
            </a:scheme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pic>
        <p:nvPicPr>
          <p:cNvPr id="13" name="Picture 2" descr="C:\Users\shindo\AppData\Local\Microsoft\Windows\Temporary Internet Files\Content.IE5\CFMEGYFC\MC90044178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43692" y="5208228"/>
            <a:ext cx="200822" cy="17537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C:\Users\shindo\AppData\Local\Microsoft\Windows\Temporary Internet Files\Content.IE5\CFMEGYFC\MC90044178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44513" y="5212358"/>
            <a:ext cx="200822" cy="17537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C:\Users\shindo\AppData\Local\Microsoft\Windows\Temporary Internet Files\Content.IE5\CFMEGYFC\MC90044178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47942" y="5300043"/>
            <a:ext cx="200822" cy="17537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C:\Users\shindo\AppData\Local\Microsoft\Windows\Temporary Internet Files\Content.IE5\CFMEGYFC\MC90044178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48764" y="5288272"/>
            <a:ext cx="200822" cy="175370"/>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直線矢印コネクタ 17"/>
          <p:cNvCxnSpPr>
            <a:stCxn id="5" idx="6"/>
            <a:endCxn id="11" idx="2"/>
          </p:cNvCxnSpPr>
          <p:nvPr/>
        </p:nvCxnSpPr>
        <p:spPr bwMode="auto">
          <a:xfrm>
            <a:off x="7737360" y="5303022"/>
            <a:ext cx="437345" cy="0"/>
          </a:xfrm>
          <a:prstGeom prst="straightConnector1">
            <a:avLst/>
          </a:prstGeom>
          <a:solidFill>
            <a:schemeClr val="accent1"/>
          </a:solidFill>
          <a:ln w="12700" cap="sq" cmpd="sng" algn="ctr">
            <a:solidFill>
              <a:schemeClr val="bg1"/>
            </a:solidFill>
            <a:prstDash val="solid"/>
            <a:round/>
            <a:headEnd type="none" w="sm" len="sm"/>
            <a:tailEnd type="arrow"/>
          </a:ln>
          <a:effectLst/>
        </p:spPr>
      </p:cxnSp>
      <p:sp>
        <p:nvSpPr>
          <p:cNvPr id="19" name="円/楕円 18"/>
          <p:cNvSpPr/>
          <p:nvPr/>
        </p:nvSpPr>
        <p:spPr bwMode="auto">
          <a:xfrm>
            <a:off x="9599665" y="5050239"/>
            <a:ext cx="866189" cy="491665"/>
          </a:xfrm>
          <a:prstGeom prst="ellips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cxnSp>
        <p:nvCxnSpPr>
          <p:cNvPr id="21" name="直線矢印コネクタ 20"/>
          <p:cNvCxnSpPr>
            <a:stCxn id="11" idx="6"/>
            <a:endCxn id="19" idx="2"/>
          </p:cNvCxnSpPr>
          <p:nvPr/>
        </p:nvCxnSpPr>
        <p:spPr bwMode="auto">
          <a:xfrm flipV="1">
            <a:off x="9040893" y="5296072"/>
            <a:ext cx="558772" cy="6950"/>
          </a:xfrm>
          <a:prstGeom prst="straightConnector1">
            <a:avLst/>
          </a:prstGeom>
          <a:solidFill>
            <a:schemeClr val="accent1"/>
          </a:solidFill>
          <a:ln w="12700" cap="sq" cmpd="sng" algn="ctr">
            <a:solidFill>
              <a:schemeClr val="bg1"/>
            </a:solidFill>
            <a:prstDash val="solid"/>
            <a:round/>
            <a:headEnd type="none" w="sm" len="sm"/>
            <a:tailEnd type="arrow"/>
          </a:ln>
          <a:effectLst/>
        </p:spPr>
      </p:cxnSp>
      <p:sp>
        <p:nvSpPr>
          <p:cNvPr id="25" name="円/楕円 24"/>
          <p:cNvSpPr/>
          <p:nvPr/>
        </p:nvSpPr>
        <p:spPr bwMode="auto">
          <a:xfrm>
            <a:off x="9599665" y="5651378"/>
            <a:ext cx="866189" cy="491665"/>
          </a:xfrm>
          <a:prstGeom prst="ellips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cxnSp>
        <p:nvCxnSpPr>
          <p:cNvPr id="26" name="直線矢印コネクタ 25"/>
          <p:cNvCxnSpPr>
            <a:stCxn id="11" idx="5"/>
            <a:endCxn id="25" idx="2"/>
          </p:cNvCxnSpPr>
          <p:nvPr/>
        </p:nvCxnSpPr>
        <p:spPr bwMode="auto">
          <a:xfrm>
            <a:off x="8914043" y="5476851"/>
            <a:ext cx="685622" cy="420360"/>
          </a:xfrm>
          <a:prstGeom prst="straightConnector1">
            <a:avLst/>
          </a:prstGeom>
          <a:solidFill>
            <a:schemeClr val="accent1"/>
          </a:solidFill>
          <a:ln w="12700" cap="sq" cmpd="sng" algn="ctr">
            <a:solidFill>
              <a:schemeClr val="bg1"/>
            </a:solidFill>
            <a:prstDash val="solid"/>
            <a:round/>
            <a:headEnd type="none" w="sm" len="sm"/>
            <a:tailEnd type="arrow"/>
          </a:ln>
          <a:effectLst/>
        </p:spPr>
      </p:cxnSp>
      <p:pic>
        <p:nvPicPr>
          <p:cNvPr id="29" name="Picture 2" descr="C:\Users\shindo\AppData\Local\Microsoft\Windows\Temporary Internet Files\Content.IE5\CFMEGYFC\MC90044178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32349" y="5198401"/>
            <a:ext cx="200822" cy="17537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C:\Users\shindo\AppData\Local\Microsoft\Windows\Temporary Internet Files\Content.IE5\CFMEGYFC\MC90044178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32349" y="5798776"/>
            <a:ext cx="200822" cy="175370"/>
          </a:xfrm>
          <a:prstGeom prst="rect">
            <a:avLst/>
          </a:prstGeom>
          <a:noFill/>
          <a:extLst>
            <a:ext uri="{909E8E84-426E-40DD-AFC4-6F175D3DCCD1}">
              <a14:hiddenFill xmlns:a14="http://schemas.microsoft.com/office/drawing/2010/main">
                <a:solidFill>
                  <a:srgbClr val="FFFFFF"/>
                </a:solidFill>
              </a14:hiddenFill>
            </a:ext>
          </a:extLst>
        </p:spPr>
      </p:pic>
      <p:sp>
        <p:nvSpPr>
          <p:cNvPr id="31" name="円/楕円 30"/>
          <p:cNvSpPr/>
          <p:nvPr/>
        </p:nvSpPr>
        <p:spPr bwMode="auto">
          <a:xfrm>
            <a:off x="10841028" y="5652862"/>
            <a:ext cx="866189" cy="491665"/>
          </a:xfrm>
          <a:prstGeom prst="ellips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pic>
        <p:nvPicPr>
          <p:cNvPr id="32" name="Picture 2" descr="C:\Users\shindo\AppData\Local\Microsoft\Windows\Temporary Internet Files\Content.IE5\CFMEGYFC\MC90044178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81962" y="5213926"/>
            <a:ext cx="200822" cy="175370"/>
          </a:xfrm>
          <a:prstGeom prst="rect">
            <a:avLst/>
          </a:prstGeom>
          <a:noFill/>
          <a:extLst>
            <a:ext uri="{909E8E84-426E-40DD-AFC4-6F175D3DCCD1}">
              <a14:hiddenFill xmlns:a14="http://schemas.microsoft.com/office/drawing/2010/main">
                <a:solidFill>
                  <a:srgbClr val="FFFFFF"/>
                </a:solidFill>
              </a14:hiddenFill>
            </a:ext>
          </a:extLst>
        </p:spPr>
      </p:pic>
      <p:cxnSp>
        <p:nvCxnSpPr>
          <p:cNvPr id="33" name="直線矢印コネクタ 32"/>
          <p:cNvCxnSpPr>
            <a:stCxn id="19" idx="6"/>
            <a:endCxn id="37" idx="2"/>
          </p:cNvCxnSpPr>
          <p:nvPr/>
        </p:nvCxnSpPr>
        <p:spPr bwMode="auto">
          <a:xfrm>
            <a:off x="10465854" y="5296072"/>
            <a:ext cx="375174" cy="0"/>
          </a:xfrm>
          <a:prstGeom prst="straightConnector1">
            <a:avLst/>
          </a:prstGeom>
          <a:solidFill>
            <a:schemeClr val="accent1"/>
          </a:solidFill>
          <a:ln w="12700" cap="sq" cmpd="sng" algn="ctr">
            <a:solidFill>
              <a:schemeClr val="bg1"/>
            </a:solidFill>
            <a:prstDash val="solid"/>
            <a:round/>
            <a:headEnd type="none" w="sm" len="sm"/>
            <a:tailEnd type="arrow"/>
          </a:ln>
          <a:effectLst/>
        </p:spPr>
      </p:cxnSp>
      <p:pic>
        <p:nvPicPr>
          <p:cNvPr id="1026" name="Picture 2" descr="C:\Users\shindo\AppData\Local\Microsoft\Windows\Temporary Internet Files\Content.IE5\C162IKKD\MC90041190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86760" y="5782337"/>
            <a:ext cx="391225" cy="324165"/>
          </a:xfrm>
          <a:prstGeom prst="rect">
            <a:avLst/>
          </a:prstGeom>
          <a:noFill/>
          <a:extLst>
            <a:ext uri="{909E8E84-426E-40DD-AFC4-6F175D3DCCD1}">
              <a14:hiddenFill xmlns:a14="http://schemas.microsoft.com/office/drawing/2010/main">
                <a:solidFill>
                  <a:srgbClr val="FFFFFF"/>
                </a:solidFill>
              </a14:hiddenFill>
            </a:ext>
          </a:extLst>
        </p:spPr>
      </p:pic>
      <p:sp>
        <p:nvSpPr>
          <p:cNvPr id="37" name="円/楕円 36"/>
          <p:cNvSpPr/>
          <p:nvPr/>
        </p:nvSpPr>
        <p:spPr bwMode="auto">
          <a:xfrm>
            <a:off x="10841028" y="5050239"/>
            <a:ext cx="866189" cy="491665"/>
          </a:xfrm>
          <a:prstGeom prst="ellips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pic>
        <p:nvPicPr>
          <p:cNvPr id="1027" name="Picture 3" descr="C:\Users\shindo\AppData\Local\Microsoft\Windows\Temporary Internet Files\Content.IE5\MGMIUAK0\MC90034885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220694" y="5420186"/>
            <a:ext cx="394630" cy="340749"/>
          </a:xfrm>
          <a:prstGeom prst="rect">
            <a:avLst/>
          </a:prstGeom>
          <a:noFill/>
          <a:extLst>
            <a:ext uri="{909E8E84-426E-40DD-AFC4-6F175D3DCCD1}">
              <a14:hiddenFill xmlns:a14="http://schemas.microsoft.com/office/drawing/2010/main">
                <a:solidFill>
                  <a:srgbClr val="FFFFFF"/>
                </a:solidFill>
              </a14:hiddenFill>
            </a:ext>
          </a:extLst>
        </p:spPr>
      </p:pic>
      <p:sp>
        <p:nvSpPr>
          <p:cNvPr id="41" name="円/楕円 40"/>
          <p:cNvSpPr/>
          <p:nvPr/>
        </p:nvSpPr>
        <p:spPr bwMode="auto">
          <a:xfrm>
            <a:off x="11973715" y="5376116"/>
            <a:ext cx="866189" cy="491665"/>
          </a:xfrm>
          <a:prstGeom prst="ellips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cxnSp>
        <p:nvCxnSpPr>
          <p:cNvPr id="42" name="直線矢印コネクタ 41"/>
          <p:cNvCxnSpPr>
            <a:stCxn id="37" idx="6"/>
            <a:endCxn id="41" idx="1"/>
          </p:cNvCxnSpPr>
          <p:nvPr/>
        </p:nvCxnSpPr>
        <p:spPr bwMode="auto">
          <a:xfrm>
            <a:off x="11707217" y="5296072"/>
            <a:ext cx="393348" cy="152047"/>
          </a:xfrm>
          <a:prstGeom prst="straightConnector1">
            <a:avLst/>
          </a:prstGeom>
          <a:solidFill>
            <a:schemeClr val="accent1"/>
          </a:solidFill>
          <a:ln w="12700" cap="sq" cmpd="sng" algn="ctr">
            <a:solidFill>
              <a:schemeClr val="bg1"/>
            </a:solidFill>
            <a:prstDash val="solid"/>
            <a:round/>
            <a:headEnd type="none" w="sm" len="sm"/>
            <a:tailEnd type="arrow"/>
          </a:ln>
          <a:effectLst/>
        </p:spPr>
      </p:cxnSp>
      <p:cxnSp>
        <p:nvCxnSpPr>
          <p:cNvPr id="45" name="直線矢印コネクタ 44"/>
          <p:cNvCxnSpPr>
            <a:stCxn id="31" idx="6"/>
            <a:endCxn id="41" idx="3"/>
          </p:cNvCxnSpPr>
          <p:nvPr/>
        </p:nvCxnSpPr>
        <p:spPr bwMode="auto">
          <a:xfrm flipV="1">
            <a:off x="11707217" y="5795778"/>
            <a:ext cx="393348" cy="102917"/>
          </a:xfrm>
          <a:prstGeom prst="straightConnector1">
            <a:avLst/>
          </a:prstGeom>
          <a:solidFill>
            <a:schemeClr val="accent1"/>
          </a:solidFill>
          <a:ln w="12700" cap="sq" cmpd="sng" algn="ctr">
            <a:solidFill>
              <a:schemeClr val="bg1"/>
            </a:solidFill>
            <a:prstDash val="solid"/>
            <a:round/>
            <a:headEnd type="none" w="sm" len="sm"/>
            <a:tailEnd type="arrow"/>
          </a:ln>
          <a:effectLst/>
        </p:spPr>
      </p:cxnSp>
      <p:sp>
        <p:nvSpPr>
          <p:cNvPr id="46" name="左中かっこ 45"/>
          <p:cNvSpPr/>
          <p:nvPr/>
        </p:nvSpPr>
        <p:spPr bwMode="auto">
          <a:xfrm rot="16200000">
            <a:off x="7240692" y="5818035"/>
            <a:ext cx="162083" cy="901125"/>
          </a:xfrm>
          <a:prstGeom prst="leftBrac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49" name="左中かっこ 48"/>
          <p:cNvSpPr/>
          <p:nvPr/>
        </p:nvSpPr>
        <p:spPr bwMode="auto">
          <a:xfrm rot="16200000">
            <a:off x="9230503" y="5119863"/>
            <a:ext cx="162083" cy="2308618"/>
          </a:xfrm>
          <a:prstGeom prst="leftBrac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50" name="左中かっこ 49"/>
          <p:cNvSpPr/>
          <p:nvPr/>
        </p:nvSpPr>
        <p:spPr bwMode="auto">
          <a:xfrm rot="16200000">
            <a:off x="11767570" y="5300547"/>
            <a:ext cx="162083" cy="1982585"/>
          </a:xfrm>
          <a:prstGeom prst="leftBrac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48" name="テキスト ボックス 47"/>
          <p:cNvSpPr txBox="1"/>
          <p:nvPr/>
        </p:nvSpPr>
        <p:spPr>
          <a:xfrm>
            <a:off x="6992201" y="6346383"/>
            <a:ext cx="721672" cy="338554"/>
          </a:xfrm>
          <a:prstGeom prst="rect">
            <a:avLst/>
          </a:prstGeom>
          <a:noFill/>
        </p:spPr>
        <p:txBody>
          <a:bodyPr wrap="none" rtlCol="0">
            <a:spAutoFit/>
          </a:bodyPr>
          <a:lstStyle/>
          <a:p>
            <a:pPr algn="l"/>
            <a:r>
              <a:rPr kumimoji="1" lang="ja-JP" altLang="en-US" sz="1600" dirty="0" smtClean="0">
                <a:solidFill>
                  <a:schemeClr val="bg2"/>
                </a:solidFill>
                <a:latin typeface="ヒラギノ角ゴ ProN W6"/>
                <a:ea typeface="ヒラギノ角ゴ ProN W6"/>
                <a:cs typeface="ヒラギノ角ゴ ProN W6"/>
              </a:rPr>
              <a:t>農家</a:t>
            </a:r>
            <a:r>
              <a:rPr kumimoji="1" lang="en-US" altLang="ja-JP" sz="1600" dirty="0" smtClean="0">
                <a:solidFill>
                  <a:schemeClr val="bg2"/>
                </a:solidFill>
                <a:latin typeface="ヒラギノ角ゴ ProN W6"/>
                <a:ea typeface="ヒラギノ角ゴ ProN W6"/>
                <a:cs typeface="ヒラギノ角ゴ ProN W6"/>
              </a:rPr>
              <a:t>P</a:t>
            </a:r>
            <a:endParaRPr kumimoji="1" lang="ja-JP" altLang="en-US" sz="1600" dirty="0" smtClean="0">
              <a:solidFill>
                <a:schemeClr val="bg2"/>
              </a:solidFill>
              <a:latin typeface="ヒラギノ角ゴ ProN W6"/>
              <a:ea typeface="ヒラギノ角ゴ ProN W6"/>
              <a:cs typeface="ヒラギノ角ゴ ProN W6"/>
            </a:endParaRPr>
          </a:p>
        </p:txBody>
      </p:sp>
      <p:sp>
        <p:nvSpPr>
          <p:cNvPr id="53" name="テキスト ボックス 52"/>
          <p:cNvSpPr txBox="1"/>
          <p:nvPr/>
        </p:nvSpPr>
        <p:spPr>
          <a:xfrm>
            <a:off x="8864409" y="6346383"/>
            <a:ext cx="946093" cy="338554"/>
          </a:xfrm>
          <a:prstGeom prst="rect">
            <a:avLst/>
          </a:prstGeom>
          <a:noFill/>
        </p:spPr>
        <p:txBody>
          <a:bodyPr wrap="none" rtlCol="0">
            <a:spAutoFit/>
          </a:bodyPr>
          <a:lstStyle/>
          <a:p>
            <a:pPr algn="l"/>
            <a:r>
              <a:rPr kumimoji="1" lang="ja-JP" altLang="en-US" sz="1600" dirty="0" smtClean="0">
                <a:solidFill>
                  <a:schemeClr val="bg2"/>
                </a:solidFill>
                <a:latin typeface="ヒラギノ角ゴ ProN W6"/>
                <a:ea typeface="ヒラギノ角ゴ ProN W6"/>
                <a:cs typeface="ヒラギノ角ゴ ProN W6"/>
              </a:rPr>
              <a:t>卸業者</a:t>
            </a:r>
            <a:r>
              <a:rPr kumimoji="1" lang="en-US" altLang="ja-JP" sz="1600" dirty="0" smtClean="0">
                <a:solidFill>
                  <a:schemeClr val="bg2"/>
                </a:solidFill>
                <a:latin typeface="ヒラギノ角ゴ ProN W6"/>
                <a:ea typeface="ヒラギノ角ゴ ProN W6"/>
                <a:cs typeface="ヒラギノ角ゴ ProN W6"/>
              </a:rPr>
              <a:t>Q</a:t>
            </a:r>
            <a:endParaRPr kumimoji="1" lang="ja-JP" altLang="en-US" sz="1600" dirty="0" smtClean="0">
              <a:solidFill>
                <a:schemeClr val="bg2"/>
              </a:solidFill>
              <a:latin typeface="ヒラギノ角ゴ ProN W6"/>
              <a:ea typeface="ヒラギノ角ゴ ProN W6"/>
              <a:cs typeface="ヒラギノ角ゴ ProN W6"/>
            </a:endParaRPr>
          </a:p>
        </p:txBody>
      </p:sp>
      <p:sp>
        <p:nvSpPr>
          <p:cNvPr id="54" name="テキスト ボックス 53"/>
          <p:cNvSpPr txBox="1"/>
          <p:nvPr/>
        </p:nvSpPr>
        <p:spPr>
          <a:xfrm>
            <a:off x="11355214" y="6346383"/>
            <a:ext cx="928459" cy="338554"/>
          </a:xfrm>
          <a:prstGeom prst="rect">
            <a:avLst/>
          </a:prstGeom>
          <a:noFill/>
        </p:spPr>
        <p:txBody>
          <a:bodyPr wrap="none" rtlCol="0">
            <a:spAutoFit/>
          </a:bodyPr>
          <a:lstStyle/>
          <a:p>
            <a:pPr algn="l"/>
            <a:r>
              <a:rPr kumimoji="1" lang="ja-JP" altLang="en-US" sz="1600" dirty="0" smtClean="0">
                <a:solidFill>
                  <a:schemeClr val="bg2"/>
                </a:solidFill>
                <a:latin typeface="ヒラギノ角ゴ ProN W6"/>
                <a:ea typeface="ヒラギノ角ゴ ProN W6"/>
                <a:cs typeface="ヒラギノ角ゴ ProN W6"/>
              </a:rPr>
              <a:t>飲食店</a:t>
            </a:r>
            <a:r>
              <a:rPr kumimoji="1" lang="en-US" altLang="ja-JP" sz="1600" dirty="0" smtClean="0">
                <a:solidFill>
                  <a:schemeClr val="bg2"/>
                </a:solidFill>
                <a:latin typeface="ヒラギノ角ゴ ProN W6"/>
                <a:ea typeface="ヒラギノ角ゴ ProN W6"/>
                <a:cs typeface="ヒラギノ角ゴ ProN W6"/>
              </a:rPr>
              <a:t>R</a:t>
            </a:r>
            <a:endParaRPr kumimoji="1" lang="ja-JP" altLang="en-US" sz="1600" dirty="0" smtClean="0">
              <a:solidFill>
                <a:schemeClr val="bg2"/>
              </a:solidFill>
              <a:latin typeface="ヒラギノ角ゴ ProN W6"/>
              <a:ea typeface="ヒラギノ角ゴ ProN W6"/>
              <a:cs typeface="ヒラギノ角ゴ ProN W6"/>
            </a:endParaRPr>
          </a:p>
        </p:txBody>
      </p:sp>
      <p:sp>
        <p:nvSpPr>
          <p:cNvPr id="55" name="テキスト ボックス 54"/>
          <p:cNvSpPr txBox="1"/>
          <p:nvPr/>
        </p:nvSpPr>
        <p:spPr>
          <a:xfrm>
            <a:off x="7560134" y="4956745"/>
            <a:ext cx="800219" cy="338554"/>
          </a:xfrm>
          <a:prstGeom prst="rect">
            <a:avLst/>
          </a:prstGeom>
          <a:noFill/>
        </p:spPr>
        <p:txBody>
          <a:bodyPr wrap="none" rtlCol="0">
            <a:spAutoFit/>
          </a:bodyPr>
          <a:lstStyle/>
          <a:p>
            <a:pPr algn="l"/>
            <a:r>
              <a:rPr kumimoji="1" lang="ja-JP" altLang="en-US" sz="1600" dirty="0" smtClean="0">
                <a:solidFill>
                  <a:schemeClr val="bg2"/>
                </a:solidFill>
                <a:latin typeface="ヒラギノ角ゴ ProN W6"/>
                <a:ea typeface="ヒラギノ角ゴ ProN W6"/>
                <a:cs typeface="ヒラギノ角ゴ ProN W6"/>
              </a:rPr>
              <a:t>入出荷</a:t>
            </a:r>
          </a:p>
        </p:txBody>
      </p:sp>
      <p:sp>
        <p:nvSpPr>
          <p:cNvPr id="56" name="テキスト ボックス 55"/>
          <p:cNvSpPr txBox="1"/>
          <p:nvPr/>
        </p:nvSpPr>
        <p:spPr>
          <a:xfrm>
            <a:off x="9008425" y="5028753"/>
            <a:ext cx="595035" cy="338554"/>
          </a:xfrm>
          <a:prstGeom prst="rect">
            <a:avLst/>
          </a:prstGeom>
          <a:noFill/>
        </p:spPr>
        <p:txBody>
          <a:bodyPr wrap="none" rtlCol="0">
            <a:spAutoFit/>
          </a:bodyPr>
          <a:lstStyle/>
          <a:p>
            <a:pPr algn="l"/>
            <a:r>
              <a:rPr kumimoji="1" lang="ja-JP" altLang="en-US" sz="1600" dirty="0" smtClean="0">
                <a:solidFill>
                  <a:schemeClr val="bg2"/>
                </a:solidFill>
                <a:latin typeface="ヒラギノ角ゴ ProN W6"/>
                <a:ea typeface="ヒラギノ角ゴ ProN W6"/>
                <a:cs typeface="ヒラギノ角ゴ ProN W6"/>
              </a:rPr>
              <a:t>分割</a:t>
            </a:r>
          </a:p>
        </p:txBody>
      </p:sp>
      <p:sp>
        <p:nvSpPr>
          <p:cNvPr id="57" name="テキスト ボックス 56"/>
          <p:cNvSpPr txBox="1"/>
          <p:nvPr/>
        </p:nvSpPr>
        <p:spPr>
          <a:xfrm>
            <a:off x="11604728" y="5028753"/>
            <a:ext cx="595035" cy="338554"/>
          </a:xfrm>
          <a:prstGeom prst="rect">
            <a:avLst/>
          </a:prstGeom>
          <a:noFill/>
        </p:spPr>
        <p:txBody>
          <a:bodyPr wrap="none" rtlCol="0">
            <a:spAutoFit/>
          </a:bodyPr>
          <a:lstStyle/>
          <a:p>
            <a:pPr algn="l"/>
            <a:r>
              <a:rPr kumimoji="1" lang="ja-JP" altLang="en-US" sz="1600" dirty="0" smtClean="0">
                <a:solidFill>
                  <a:schemeClr val="bg2"/>
                </a:solidFill>
                <a:latin typeface="ヒラギノ角ゴ ProN W6"/>
                <a:ea typeface="ヒラギノ角ゴ ProN W6"/>
                <a:cs typeface="ヒラギノ角ゴ ProN W6"/>
              </a:rPr>
              <a:t>統合</a:t>
            </a:r>
          </a:p>
        </p:txBody>
      </p:sp>
      <p:sp>
        <p:nvSpPr>
          <p:cNvPr id="58" name="テキスト ボックス 57"/>
          <p:cNvSpPr txBox="1"/>
          <p:nvPr/>
        </p:nvSpPr>
        <p:spPr>
          <a:xfrm>
            <a:off x="10286541" y="4927709"/>
            <a:ext cx="800219" cy="338554"/>
          </a:xfrm>
          <a:prstGeom prst="rect">
            <a:avLst/>
          </a:prstGeom>
          <a:noFill/>
        </p:spPr>
        <p:txBody>
          <a:bodyPr wrap="none" rtlCol="0">
            <a:spAutoFit/>
          </a:bodyPr>
          <a:lstStyle/>
          <a:p>
            <a:pPr algn="l"/>
            <a:r>
              <a:rPr kumimoji="1" lang="ja-JP" altLang="en-US" sz="1600" dirty="0" smtClean="0">
                <a:solidFill>
                  <a:schemeClr val="bg2"/>
                </a:solidFill>
                <a:latin typeface="ヒラギノ角ゴ ProN W6"/>
                <a:ea typeface="ヒラギノ角ゴ ProN W6"/>
                <a:cs typeface="ヒラギノ角ゴ ProN W6"/>
              </a:rPr>
              <a:t>入出荷</a:t>
            </a:r>
          </a:p>
        </p:txBody>
      </p:sp>
      <p:sp>
        <p:nvSpPr>
          <p:cNvPr id="59" name="円/楕円 58"/>
          <p:cNvSpPr/>
          <p:nvPr/>
        </p:nvSpPr>
        <p:spPr bwMode="auto">
          <a:xfrm>
            <a:off x="9605382" y="4393072"/>
            <a:ext cx="866189" cy="491665"/>
          </a:xfrm>
          <a:prstGeom prst="ellips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pic>
        <p:nvPicPr>
          <p:cNvPr id="60" name="Picture 2" descr="C:\Users\shindo\AppData\Local\Microsoft\Windows\Temporary Internet Files\Content.IE5\CFMEGYFC\MC90044178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38066" y="4541234"/>
            <a:ext cx="200822" cy="175370"/>
          </a:xfrm>
          <a:prstGeom prst="rect">
            <a:avLst/>
          </a:prstGeom>
          <a:noFill/>
          <a:extLst>
            <a:ext uri="{909E8E84-426E-40DD-AFC4-6F175D3DCCD1}">
              <a14:hiddenFill xmlns:a14="http://schemas.microsoft.com/office/drawing/2010/main">
                <a:solidFill>
                  <a:srgbClr val="FFFFFF"/>
                </a:solidFill>
              </a14:hiddenFill>
            </a:ext>
          </a:extLst>
        </p:spPr>
      </p:pic>
      <p:sp>
        <p:nvSpPr>
          <p:cNvPr id="61" name="円/楕円 60"/>
          <p:cNvSpPr/>
          <p:nvPr/>
        </p:nvSpPr>
        <p:spPr bwMode="auto">
          <a:xfrm>
            <a:off x="9607475" y="3804617"/>
            <a:ext cx="866189" cy="491665"/>
          </a:xfrm>
          <a:prstGeom prst="ellips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pic>
        <p:nvPicPr>
          <p:cNvPr id="62" name="Picture 2" descr="C:\Users\shindo\AppData\Local\Microsoft\Windows\Temporary Internet Files\Content.IE5\CFMEGYFC\MC90044178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40159" y="3952779"/>
            <a:ext cx="200822" cy="175370"/>
          </a:xfrm>
          <a:prstGeom prst="rect">
            <a:avLst/>
          </a:prstGeom>
          <a:noFill/>
          <a:extLst>
            <a:ext uri="{909E8E84-426E-40DD-AFC4-6F175D3DCCD1}">
              <a14:hiddenFill xmlns:a14="http://schemas.microsoft.com/office/drawing/2010/main">
                <a:solidFill>
                  <a:srgbClr val="FFFFFF"/>
                </a:solidFill>
              </a14:hiddenFill>
            </a:ext>
          </a:extLst>
        </p:spPr>
      </p:pic>
      <p:cxnSp>
        <p:nvCxnSpPr>
          <p:cNvPr id="63" name="直線矢印コネクタ 62"/>
          <p:cNvCxnSpPr>
            <a:stCxn id="11" idx="7"/>
            <a:endCxn id="59" idx="3"/>
          </p:cNvCxnSpPr>
          <p:nvPr/>
        </p:nvCxnSpPr>
        <p:spPr bwMode="auto">
          <a:xfrm flipV="1">
            <a:off x="8914043" y="4812734"/>
            <a:ext cx="818189" cy="316458"/>
          </a:xfrm>
          <a:prstGeom prst="straightConnector1">
            <a:avLst/>
          </a:prstGeom>
          <a:solidFill>
            <a:schemeClr val="accent1"/>
          </a:solidFill>
          <a:ln w="12700" cap="sq" cmpd="sng" algn="ctr">
            <a:solidFill>
              <a:schemeClr val="bg1"/>
            </a:solidFill>
            <a:prstDash val="solid"/>
            <a:round/>
            <a:headEnd type="none" w="sm" len="sm"/>
            <a:tailEnd type="arrow"/>
          </a:ln>
          <a:effectLst/>
        </p:spPr>
      </p:cxnSp>
      <p:cxnSp>
        <p:nvCxnSpPr>
          <p:cNvPr id="70" name="直線矢印コネクタ 69"/>
          <p:cNvCxnSpPr>
            <a:endCxn id="61" idx="2"/>
          </p:cNvCxnSpPr>
          <p:nvPr/>
        </p:nvCxnSpPr>
        <p:spPr bwMode="auto">
          <a:xfrm flipV="1">
            <a:off x="8749586" y="4050450"/>
            <a:ext cx="857889" cy="999789"/>
          </a:xfrm>
          <a:prstGeom prst="straightConnector1">
            <a:avLst/>
          </a:prstGeom>
          <a:solidFill>
            <a:schemeClr val="accent1"/>
          </a:solidFill>
          <a:ln w="12700" cap="sq" cmpd="sng" algn="ctr">
            <a:solidFill>
              <a:schemeClr val="bg1"/>
            </a:solidFill>
            <a:prstDash val="solid"/>
            <a:round/>
            <a:headEnd type="none" w="sm" len="sm"/>
            <a:tailEnd type="arrow"/>
          </a:ln>
          <a:effectLst/>
        </p:spPr>
      </p:cxnSp>
    </p:spTree>
    <p:extLst>
      <p:ext uri="{BB962C8B-B14F-4D97-AF65-F5344CB8AC3E}">
        <p14:creationId xmlns:p14="http://schemas.microsoft.com/office/powerpoint/2010/main" val="4097455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標準仕様案の概要</a:t>
            </a:r>
            <a:endParaRPr kumimoji="1" lang="ja-JP" altLang="en-US" dirty="0"/>
          </a:p>
        </p:txBody>
      </p:sp>
      <p:sp>
        <p:nvSpPr>
          <p:cNvPr id="3" name="コンテンツ プレースホルダー 2"/>
          <p:cNvSpPr>
            <a:spLocks noGrp="1"/>
          </p:cNvSpPr>
          <p:nvPr>
            <p:ph idx="1"/>
          </p:nvPr>
        </p:nvSpPr>
        <p:spPr>
          <a:xfrm>
            <a:off x="461963" y="1455737"/>
            <a:ext cx="6193183" cy="7677151"/>
          </a:xfrm>
        </p:spPr>
        <p:txBody>
          <a:bodyPr/>
          <a:lstStyle/>
          <a:p>
            <a:r>
              <a:rPr kumimoji="1" lang="ja-JP" altLang="en-US" dirty="0" smtClean="0"/>
              <a:t>目的</a:t>
            </a:r>
          </a:p>
          <a:p>
            <a:pPr lvl="1"/>
            <a:r>
              <a:rPr lang="ja-JP" altLang="en-US" dirty="0"/>
              <a:t>公共機関や民間の保持</a:t>
            </a:r>
            <a:r>
              <a:rPr lang="ja-JP" altLang="en-US" dirty="0" smtClean="0"/>
              <a:t>するオープンデータ</a:t>
            </a:r>
            <a:r>
              <a:rPr lang="ja-JP" altLang="en-US" dirty="0"/>
              <a:t>を流通させる環境を実現する</a:t>
            </a:r>
            <a:r>
              <a:rPr lang="ja-JP" altLang="en-US" dirty="0" smtClean="0"/>
              <a:t>ために、データやその操作手法に関する共通規格を定める。</a:t>
            </a:r>
          </a:p>
          <a:p>
            <a:r>
              <a:rPr kumimoji="1" lang="ja-JP" altLang="en-US" dirty="0" smtClean="0"/>
              <a:t>構成</a:t>
            </a:r>
          </a:p>
          <a:p>
            <a:pPr lvl="1"/>
            <a:r>
              <a:rPr lang="ja-JP" altLang="en-US" dirty="0"/>
              <a:t>標</a:t>
            </a:r>
            <a:r>
              <a:rPr lang="ja-JP" altLang="en-US" dirty="0" smtClean="0"/>
              <a:t>準仕様は、以下の</a:t>
            </a:r>
            <a:r>
              <a:rPr lang="en-US" altLang="ja-JP" dirty="0" smtClean="0"/>
              <a:t>2</a:t>
            </a:r>
            <a:r>
              <a:rPr lang="ja-JP" altLang="en-US" dirty="0" err="1" smtClean="0"/>
              <a:t>つの</a:t>
            </a:r>
            <a:r>
              <a:rPr lang="ja-JP" altLang="en-US" dirty="0" smtClean="0"/>
              <a:t>規格からなる。</a:t>
            </a:r>
          </a:p>
          <a:p>
            <a:pPr marL="1358900" lvl="2" indent="-457200">
              <a:buFont typeface="+mj-lt"/>
              <a:buAutoNum type="arabicPeriod"/>
            </a:pPr>
            <a:r>
              <a:rPr kumimoji="1" lang="ja-JP" altLang="en-US" dirty="0"/>
              <a:t>標準データ</a:t>
            </a:r>
            <a:r>
              <a:rPr kumimoji="1" lang="ja-JP" altLang="en-US" dirty="0" smtClean="0"/>
              <a:t>規格</a:t>
            </a:r>
          </a:p>
          <a:p>
            <a:pPr marL="1358900" lvl="2" indent="-457200">
              <a:buFont typeface="+mj-lt"/>
              <a:buAutoNum type="arabicPeriod"/>
            </a:pPr>
            <a:r>
              <a:rPr kumimoji="1" lang="ja-JP" altLang="en-US" dirty="0" smtClean="0"/>
              <a:t>標準</a:t>
            </a:r>
            <a:r>
              <a:rPr kumimoji="1" lang="en-US" altLang="ja-JP" dirty="0" smtClean="0"/>
              <a:t>API</a:t>
            </a:r>
            <a:r>
              <a:rPr kumimoji="1" lang="ja-JP" altLang="en-US" dirty="0" smtClean="0"/>
              <a:t>規格</a:t>
            </a:r>
          </a:p>
          <a:p>
            <a:pPr lvl="1"/>
            <a:r>
              <a:rPr lang="ja-JP" altLang="en-US" dirty="0"/>
              <a:t>標</a:t>
            </a:r>
            <a:r>
              <a:rPr lang="ja-JP" altLang="en-US" dirty="0" smtClean="0"/>
              <a:t>準仕様は、以下を対象としない。</a:t>
            </a:r>
          </a:p>
          <a:p>
            <a:pPr lvl="2"/>
            <a:r>
              <a:rPr kumimoji="1" lang="ja-JP" altLang="en-US" dirty="0" smtClean="0"/>
              <a:t>オープンデータの具体的な格納・操作方法（データベースの実現方法）</a:t>
            </a:r>
          </a:p>
          <a:p>
            <a:pPr lvl="2"/>
            <a:r>
              <a:rPr lang="ja-JP" altLang="en-US" dirty="0"/>
              <a:t>標</a:t>
            </a:r>
            <a:r>
              <a:rPr lang="ja-JP" altLang="en-US" dirty="0" smtClean="0"/>
              <a:t>準仕様に基づいたシステムの実装方法</a:t>
            </a:r>
            <a:endParaRPr kumimoji="1" lang="ja-JP" altLang="en-US" dirty="0" smtClean="0"/>
          </a:p>
          <a:p>
            <a:pPr lvl="2"/>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
        <p:nvSpPr>
          <p:cNvPr id="6" name="円柱 5"/>
          <p:cNvSpPr/>
          <p:nvPr/>
        </p:nvSpPr>
        <p:spPr>
          <a:xfrm rot="5400000">
            <a:off x="8648601" y="3020797"/>
            <a:ext cx="660838" cy="4130129"/>
          </a:xfrm>
          <a:prstGeom prst="can">
            <a:avLst>
              <a:gd name="adj" fmla="val 66336"/>
            </a:avLst>
          </a:prstGeom>
          <a:solidFill>
            <a:srgbClr val="FFFF6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defRPr/>
            </a:pPr>
            <a:r>
              <a:rPr lang="ja-JP" altLang="en-US" sz="1800" dirty="0" smtClean="0">
                <a:solidFill>
                  <a:schemeClr val="bg2"/>
                </a:solidFill>
              </a:rPr>
              <a:t>標準仕様に基づくシステム</a:t>
            </a:r>
            <a:endParaRPr lang="ja-JP" altLang="en-US" sz="1800" dirty="0">
              <a:solidFill>
                <a:schemeClr val="bg2"/>
              </a:solidFill>
            </a:endParaRPr>
          </a:p>
        </p:txBody>
      </p:sp>
      <p:sp>
        <p:nvSpPr>
          <p:cNvPr id="7" name="テキスト ボックス 6"/>
          <p:cNvSpPr txBox="1"/>
          <p:nvPr/>
        </p:nvSpPr>
        <p:spPr>
          <a:xfrm>
            <a:off x="10847856" y="3228553"/>
            <a:ext cx="1495923" cy="369332"/>
          </a:xfrm>
          <a:prstGeom prst="rect">
            <a:avLst/>
          </a:prstGeom>
          <a:ln/>
        </p:spPr>
        <p:style>
          <a:lnRef idx="1">
            <a:schemeClr val="accent6"/>
          </a:lnRef>
          <a:fillRef idx="2">
            <a:schemeClr val="accent6"/>
          </a:fillRef>
          <a:effectRef idx="1">
            <a:schemeClr val="accent6"/>
          </a:effectRef>
          <a:fontRef idx="minor">
            <a:schemeClr val="dk1"/>
          </a:fontRef>
        </p:style>
        <p:txBody>
          <a:bodyPr wrap="none">
            <a:spAutoFit/>
          </a:bodyPr>
          <a:lstStyle/>
          <a:p>
            <a:pPr>
              <a:defRPr/>
            </a:pPr>
            <a:r>
              <a:rPr lang="ja-JP" altLang="en-US" sz="1800" dirty="0">
                <a:solidFill>
                  <a:schemeClr val="bg2"/>
                </a:solidFill>
              </a:rPr>
              <a:t>データ利用者</a:t>
            </a:r>
          </a:p>
        </p:txBody>
      </p:sp>
      <p:sp>
        <p:nvSpPr>
          <p:cNvPr id="8" name="テキスト ボックス 7"/>
          <p:cNvSpPr txBox="1"/>
          <p:nvPr/>
        </p:nvSpPr>
        <p:spPr>
          <a:xfrm>
            <a:off x="10812120" y="6430315"/>
            <a:ext cx="1495923" cy="369332"/>
          </a:xfrm>
          <a:prstGeom prst="rect">
            <a:avLst/>
          </a:prstGeom>
          <a:ln/>
        </p:spPr>
        <p:style>
          <a:lnRef idx="1">
            <a:schemeClr val="accent2"/>
          </a:lnRef>
          <a:fillRef idx="2">
            <a:schemeClr val="accent2"/>
          </a:fillRef>
          <a:effectRef idx="1">
            <a:schemeClr val="accent2"/>
          </a:effectRef>
          <a:fontRef idx="minor">
            <a:schemeClr val="dk1"/>
          </a:fontRef>
        </p:style>
        <p:txBody>
          <a:bodyPr wrap="none">
            <a:spAutoFit/>
          </a:bodyPr>
          <a:lstStyle/>
          <a:p>
            <a:pPr>
              <a:defRPr/>
            </a:pPr>
            <a:r>
              <a:rPr lang="ja-JP" altLang="en-US" sz="1800" dirty="0">
                <a:solidFill>
                  <a:schemeClr val="bg2"/>
                </a:solidFill>
              </a:rPr>
              <a:t>データ提供者</a:t>
            </a:r>
          </a:p>
        </p:txBody>
      </p:sp>
      <p:sp>
        <p:nvSpPr>
          <p:cNvPr id="9" name="円柱 8"/>
          <p:cNvSpPr/>
          <p:nvPr/>
        </p:nvSpPr>
        <p:spPr>
          <a:xfrm>
            <a:off x="7517825" y="6257916"/>
            <a:ext cx="510513" cy="604611"/>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800" dirty="0">
                <a:solidFill>
                  <a:schemeClr val="bg2"/>
                </a:solidFill>
              </a:rPr>
              <a:t>A</a:t>
            </a:r>
            <a:endParaRPr lang="ja-JP" altLang="en-US" sz="1800" dirty="0">
              <a:solidFill>
                <a:schemeClr val="bg2"/>
              </a:solidFill>
            </a:endParaRPr>
          </a:p>
        </p:txBody>
      </p:sp>
      <p:sp>
        <p:nvSpPr>
          <p:cNvPr id="10" name="円柱 9"/>
          <p:cNvSpPr/>
          <p:nvPr/>
        </p:nvSpPr>
        <p:spPr>
          <a:xfrm>
            <a:off x="8677990" y="6257916"/>
            <a:ext cx="510513" cy="604611"/>
          </a:xfrm>
          <a:prstGeom prst="can">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800" dirty="0">
                <a:solidFill>
                  <a:schemeClr val="bg2"/>
                </a:solidFill>
              </a:rPr>
              <a:t>B</a:t>
            </a:r>
            <a:endParaRPr lang="ja-JP" altLang="en-US" sz="1800" dirty="0">
              <a:solidFill>
                <a:schemeClr val="bg2"/>
              </a:solidFill>
            </a:endParaRPr>
          </a:p>
        </p:txBody>
      </p:sp>
      <p:sp>
        <p:nvSpPr>
          <p:cNvPr id="11" name="円柱 10"/>
          <p:cNvSpPr/>
          <p:nvPr/>
        </p:nvSpPr>
        <p:spPr>
          <a:xfrm>
            <a:off x="9906700" y="6267628"/>
            <a:ext cx="510514" cy="605826"/>
          </a:xfrm>
          <a:prstGeom prst="can">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800" dirty="0">
                <a:solidFill>
                  <a:schemeClr val="bg2"/>
                </a:solidFill>
              </a:rPr>
              <a:t>C</a:t>
            </a:r>
            <a:endParaRPr lang="ja-JP" altLang="en-US" sz="1800" dirty="0">
              <a:solidFill>
                <a:schemeClr val="bg2"/>
              </a:solidFill>
            </a:endParaRPr>
          </a:p>
        </p:txBody>
      </p:sp>
      <p:cxnSp>
        <p:nvCxnSpPr>
          <p:cNvPr id="12" name="直線矢印コネクタ 11"/>
          <p:cNvCxnSpPr>
            <a:stCxn id="9" idx="1"/>
          </p:cNvCxnSpPr>
          <p:nvPr/>
        </p:nvCxnSpPr>
        <p:spPr>
          <a:xfrm flipV="1">
            <a:off x="7773593" y="5416559"/>
            <a:ext cx="254745" cy="841356"/>
          </a:xfrm>
          <a:prstGeom prst="straightConnector1">
            <a:avLst/>
          </a:prstGeom>
          <a:ln>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10" idx="1"/>
            <a:endCxn id="6" idx="4"/>
          </p:cNvCxnSpPr>
          <p:nvPr/>
        </p:nvCxnSpPr>
        <p:spPr>
          <a:xfrm flipV="1">
            <a:off x="8933758" y="5416559"/>
            <a:ext cx="45015" cy="841356"/>
          </a:xfrm>
          <a:prstGeom prst="straightConnector1">
            <a:avLst/>
          </a:prstGeom>
          <a:ln>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11" idx="1"/>
          </p:cNvCxnSpPr>
          <p:nvPr/>
        </p:nvCxnSpPr>
        <p:spPr>
          <a:xfrm flipH="1" flipV="1">
            <a:off x="9914884" y="5416559"/>
            <a:ext cx="247584" cy="851069"/>
          </a:xfrm>
          <a:prstGeom prst="straightConnector1">
            <a:avLst/>
          </a:prstGeom>
          <a:ln>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15" name="フローチャート : 書類 14"/>
          <p:cNvSpPr/>
          <p:nvPr/>
        </p:nvSpPr>
        <p:spPr>
          <a:xfrm>
            <a:off x="7692770" y="5693369"/>
            <a:ext cx="556552" cy="440710"/>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solidFill>
                <a:schemeClr val="bg2"/>
              </a:solidFill>
            </a:endParaRPr>
          </a:p>
        </p:txBody>
      </p:sp>
      <p:sp>
        <p:nvSpPr>
          <p:cNvPr id="16" name="フローチャート : 書類 15"/>
          <p:cNvSpPr/>
          <p:nvPr/>
        </p:nvSpPr>
        <p:spPr>
          <a:xfrm>
            <a:off x="8701520" y="5688513"/>
            <a:ext cx="557575" cy="440710"/>
          </a:xfrm>
          <a:prstGeom prst="flowChartDocumen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solidFill>
                <a:schemeClr val="bg2"/>
              </a:solidFill>
            </a:endParaRPr>
          </a:p>
        </p:txBody>
      </p:sp>
      <p:sp>
        <p:nvSpPr>
          <p:cNvPr id="17" name="フローチャート : 書類 16"/>
          <p:cNvSpPr/>
          <p:nvPr/>
        </p:nvSpPr>
        <p:spPr>
          <a:xfrm>
            <a:off x="9791093" y="5693369"/>
            <a:ext cx="556552" cy="440710"/>
          </a:xfrm>
          <a:prstGeom prst="flowChartDocument">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solidFill>
                <a:schemeClr val="bg2"/>
              </a:solidFill>
            </a:endParaRPr>
          </a:p>
        </p:txBody>
      </p:sp>
      <p:sp>
        <p:nvSpPr>
          <p:cNvPr id="18" name="円柱 17"/>
          <p:cNvSpPr/>
          <p:nvPr/>
        </p:nvSpPr>
        <p:spPr>
          <a:xfrm>
            <a:off x="8143945" y="3267640"/>
            <a:ext cx="510513" cy="605825"/>
          </a:xfrm>
          <a:prstGeom prst="can">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800" dirty="0">
                <a:solidFill>
                  <a:schemeClr val="bg2"/>
                </a:solidFill>
              </a:rPr>
              <a:t>X</a:t>
            </a:r>
            <a:endParaRPr lang="ja-JP" altLang="en-US" sz="1800" dirty="0">
              <a:solidFill>
                <a:schemeClr val="bg2"/>
              </a:solidFill>
            </a:endParaRPr>
          </a:p>
        </p:txBody>
      </p:sp>
      <p:sp>
        <p:nvSpPr>
          <p:cNvPr id="19" name="円柱 18"/>
          <p:cNvSpPr/>
          <p:nvPr/>
        </p:nvSpPr>
        <p:spPr>
          <a:xfrm>
            <a:off x="9522024" y="3265212"/>
            <a:ext cx="510514" cy="605825"/>
          </a:xfrm>
          <a:prstGeom prst="can">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800" dirty="0">
                <a:solidFill>
                  <a:schemeClr val="bg2"/>
                </a:solidFill>
              </a:rPr>
              <a:t>Y</a:t>
            </a:r>
            <a:endParaRPr lang="ja-JP" altLang="en-US" sz="1800" dirty="0">
              <a:solidFill>
                <a:schemeClr val="bg2"/>
              </a:solidFill>
            </a:endParaRPr>
          </a:p>
        </p:txBody>
      </p:sp>
      <p:cxnSp>
        <p:nvCxnSpPr>
          <p:cNvPr id="20" name="直線矢印コネクタ 19"/>
          <p:cNvCxnSpPr>
            <a:endCxn id="18" idx="3"/>
          </p:cNvCxnSpPr>
          <p:nvPr/>
        </p:nvCxnSpPr>
        <p:spPr>
          <a:xfrm flipV="1">
            <a:off x="8398690" y="3873465"/>
            <a:ext cx="0" cy="881421"/>
          </a:xfrm>
          <a:prstGeom prst="straightConnector1">
            <a:avLst/>
          </a:prstGeom>
          <a:ln>
            <a:solidFill>
              <a:schemeClr val="bg2"/>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endCxn id="19" idx="3"/>
          </p:cNvCxnSpPr>
          <p:nvPr/>
        </p:nvCxnSpPr>
        <p:spPr>
          <a:xfrm flipV="1">
            <a:off x="9776770" y="3871037"/>
            <a:ext cx="0" cy="883849"/>
          </a:xfrm>
          <a:prstGeom prst="straightConnector1">
            <a:avLst/>
          </a:prstGeom>
          <a:ln>
            <a:solidFill>
              <a:schemeClr val="bg2"/>
            </a:solidFill>
            <a:tailEnd type="arrow"/>
          </a:ln>
        </p:spPr>
        <p:style>
          <a:lnRef idx="1">
            <a:schemeClr val="accent1"/>
          </a:lnRef>
          <a:fillRef idx="0">
            <a:schemeClr val="accent1"/>
          </a:fillRef>
          <a:effectRef idx="0">
            <a:schemeClr val="accent1"/>
          </a:effectRef>
          <a:fontRef idx="minor">
            <a:schemeClr val="tx1"/>
          </a:fontRef>
        </p:style>
      </p:cxnSp>
      <p:sp>
        <p:nvSpPr>
          <p:cNvPr id="22" name="フローチャート : 書類 21"/>
          <p:cNvSpPr/>
          <p:nvPr/>
        </p:nvSpPr>
        <p:spPr>
          <a:xfrm>
            <a:off x="8120414" y="4043436"/>
            <a:ext cx="556552" cy="440711"/>
          </a:xfrm>
          <a:prstGeom prst="flowChartDocumen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solidFill>
                <a:schemeClr val="bg2"/>
              </a:solidFill>
            </a:endParaRPr>
          </a:p>
        </p:txBody>
      </p:sp>
      <p:sp>
        <p:nvSpPr>
          <p:cNvPr id="23" name="フローチャート : 書類 22"/>
          <p:cNvSpPr/>
          <p:nvPr/>
        </p:nvSpPr>
        <p:spPr>
          <a:xfrm>
            <a:off x="9467802" y="4030082"/>
            <a:ext cx="556552" cy="440710"/>
          </a:xfrm>
          <a:prstGeom prst="flowChartDocument">
            <a:avLst/>
          </a:prstGeom>
          <a:solidFill>
            <a:srgbClr val="FF5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solidFill>
                <a:schemeClr val="bg2"/>
              </a:solidFill>
            </a:endParaRPr>
          </a:p>
        </p:txBody>
      </p:sp>
      <p:pic>
        <p:nvPicPr>
          <p:cNvPr id="24" name="Picture 2" descr="FieldSerevr2_002a"/>
          <p:cNvPicPr>
            <a:picLocks noChangeAspect="1" noChangeArrowheads="1"/>
          </p:cNvPicPr>
          <p:nvPr/>
        </p:nvPicPr>
        <p:blipFill>
          <a:blip r:embed="rId2"/>
          <a:srcRect/>
          <a:stretch>
            <a:fillRect/>
          </a:stretch>
        </p:blipFill>
        <p:spPr bwMode="auto">
          <a:xfrm>
            <a:off x="7139640" y="7357474"/>
            <a:ext cx="435352" cy="685057"/>
          </a:xfrm>
          <a:prstGeom prst="rect">
            <a:avLst/>
          </a:prstGeom>
          <a:ln>
            <a:noFill/>
          </a:ln>
          <a:effectLst>
            <a:softEdge rad="112500"/>
          </a:effectLst>
        </p:spPr>
      </p:pic>
      <p:pic>
        <p:nvPicPr>
          <p:cNvPr id="25" name="図 39"/>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52108" y="7401578"/>
            <a:ext cx="421506" cy="699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図 4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292291" y="7459853"/>
            <a:ext cx="491075" cy="58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7188" y="7468352"/>
            <a:ext cx="383652" cy="597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テキスト ボックス 46"/>
          <p:cNvSpPr txBox="1">
            <a:spLocks noChangeArrowheads="1"/>
          </p:cNvSpPr>
          <p:nvPr/>
        </p:nvSpPr>
        <p:spPr bwMode="auto">
          <a:xfrm>
            <a:off x="7139572" y="8065679"/>
            <a:ext cx="230543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100" dirty="0">
                <a:solidFill>
                  <a:schemeClr val="bg2"/>
                </a:solidFill>
              </a:rPr>
              <a:t>センサ・メータ・</a:t>
            </a:r>
            <a:r>
              <a:rPr lang="en-US" altLang="ja-JP" sz="1100" dirty="0">
                <a:solidFill>
                  <a:schemeClr val="bg2"/>
                </a:solidFill>
              </a:rPr>
              <a:t>RFID</a:t>
            </a:r>
            <a:r>
              <a:rPr lang="ja-JP" altLang="en-US" sz="1100" dirty="0">
                <a:solidFill>
                  <a:schemeClr val="bg2"/>
                </a:solidFill>
              </a:rPr>
              <a:t>等から</a:t>
            </a:r>
            <a:r>
              <a:rPr lang="ja-JP" altLang="en-US" sz="1100" dirty="0" smtClean="0">
                <a:solidFill>
                  <a:schemeClr val="bg2"/>
                </a:solidFill>
              </a:rPr>
              <a:t>得られる</a:t>
            </a:r>
          </a:p>
          <a:p>
            <a:pPr eaLnBrk="1" hangingPunct="1"/>
            <a:r>
              <a:rPr lang="ja-JP" altLang="en-US" sz="1100" dirty="0" smtClean="0">
                <a:solidFill>
                  <a:schemeClr val="bg2"/>
                </a:solidFill>
              </a:rPr>
              <a:t>環境</a:t>
            </a:r>
            <a:r>
              <a:rPr lang="ja-JP" altLang="en-US" sz="1100" dirty="0">
                <a:solidFill>
                  <a:schemeClr val="bg2"/>
                </a:solidFill>
              </a:rPr>
              <a:t>データ</a:t>
            </a:r>
          </a:p>
        </p:txBody>
      </p:sp>
      <p:pic>
        <p:nvPicPr>
          <p:cNvPr id="29" name="Picture 3" descr="C:\Users\shindo\Pictures\materials\text.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61162" y="7436786"/>
            <a:ext cx="463452" cy="559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テキスト ボックス 52"/>
          <p:cNvSpPr txBox="1">
            <a:spLocks noChangeArrowheads="1"/>
          </p:cNvSpPr>
          <p:nvPr/>
        </p:nvSpPr>
        <p:spPr bwMode="auto">
          <a:xfrm>
            <a:off x="9488974" y="8055966"/>
            <a:ext cx="84670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100">
                <a:solidFill>
                  <a:schemeClr val="bg2"/>
                </a:solidFill>
              </a:rPr>
              <a:t>統計データ</a:t>
            </a:r>
          </a:p>
        </p:txBody>
      </p:sp>
      <p:pic>
        <p:nvPicPr>
          <p:cNvPr id="31" name="図 55"/>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517475" y="7401578"/>
            <a:ext cx="324314" cy="386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56"/>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812120" y="7576405"/>
            <a:ext cx="324314" cy="386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テキスト ボックス 57"/>
          <p:cNvSpPr txBox="1">
            <a:spLocks noChangeArrowheads="1"/>
          </p:cNvSpPr>
          <p:nvPr/>
        </p:nvSpPr>
        <p:spPr bwMode="auto">
          <a:xfrm>
            <a:off x="10391109" y="8075391"/>
            <a:ext cx="74892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100">
                <a:solidFill>
                  <a:schemeClr val="bg2"/>
                </a:solidFill>
              </a:rPr>
              <a:t>社会情報</a:t>
            </a:r>
          </a:p>
        </p:txBody>
      </p:sp>
      <p:pic>
        <p:nvPicPr>
          <p:cNvPr id="34" name="Picture 15" descr="BD18185_"/>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554090" y="7009431"/>
            <a:ext cx="4814582" cy="348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5" name="直線コネクタ 34"/>
          <p:cNvCxnSpPr/>
          <p:nvPr/>
        </p:nvCxnSpPr>
        <p:spPr>
          <a:xfrm flipV="1">
            <a:off x="7357202" y="7357871"/>
            <a:ext cx="160623" cy="1019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a:stCxn id="25" idx="0"/>
          </p:cNvCxnSpPr>
          <p:nvPr/>
        </p:nvCxnSpPr>
        <p:spPr>
          <a:xfrm flipV="1">
            <a:off x="7962861" y="7357871"/>
            <a:ext cx="65477" cy="437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stCxn id="26" idx="0"/>
          </p:cNvCxnSpPr>
          <p:nvPr/>
        </p:nvCxnSpPr>
        <p:spPr>
          <a:xfrm flipV="1">
            <a:off x="8537828" y="7357871"/>
            <a:ext cx="0" cy="1019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7" idx="0"/>
            <a:endCxn id="34" idx="2"/>
          </p:cNvCxnSpPr>
          <p:nvPr/>
        </p:nvCxnSpPr>
        <p:spPr>
          <a:xfrm flipH="1" flipV="1">
            <a:off x="8961380" y="7357871"/>
            <a:ext cx="227122" cy="1104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29" idx="0"/>
          </p:cNvCxnSpPr>
          <p:nvPr/>
        </p:nvCxnSpPr>
        <p:spPr>
          <a:xfrm flipH="1" flipV="1">
            <a:off x="9661162" y="7355443"/>
            <a:ext cx="232238" cy="81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stCxn id="31" idx="0"/>
          </p:cNvCxnSpPr>
          <p:nvPr/>
        </p:nvCxnSpPr>
        <p:spPr>
          <a:xfrm flipH="1" flipV="1">
            <a:off x="10534867" y="7183044"/>
            <a:ext cx="145276" cy="2185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a:endCxn id="9" idx="3"/>
          </p:cNvCxnSpPr>
          <p:nvPr/>
        </p:nvCxnSpPr>
        <p:spPr>
          <a:xfrm flipH="1" flipV="1">
            <a:off x="7773593" y="6862527"/>
            <a:ext cx="197453" cy="2027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a:stCxn id="34" idx="0"/>
            <a:endCxn id="10" idx="3"/>
          </p:cNvCxnSpPr>
          <p:nvPr/>
        </p:nvCxnSpPr>
        <p:spPr>
          <a:xfrm flipH="1" flipV="1">
            <a:off x="8933758" y="6862527"/>
            <a:ext cx="27623" cy="1469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V="1">
            <a:off x="10231014" y="6873454"/>
            <a:ext cx="0" cy="1359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テキスト ボックス 90"/>
          <p:cNvSpPr txBox="1">
            <a:spLocks noChangeArrowheads="1"/>
          </p:cNvSpPr>
          <p:nvPr/>
        </p:nvSpPr>
        <p:spPr bwMode="auto">
          <a:xfrm>
            <a:off x="10374990" y="5823311"/>
            <a:ext cx="2428871"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l" eaLnBrk="1" hangingPunct="1"/>
            <a:r>
              <a:rPr lang="ja-JP" altLang="en-US" sz="1100" dirty="0">
                <a:solidFill>
                  <a:schemeClr val="bg2"/>
                </a:solidFill>
              </a:rPr>
              <a:t>保持されているデータの形式は</a:t>
            </a:r>
            <a:br>
              <a:rPr lang="ja-JP" altLang="en-US" sz="1100" dirty="0">
                <a:solidFill>
                  <a:schemeClr val="bg2"/>
                </a:solidFill>
              </a:rPr>
            </a:br>
            <a:r>
              <a:rPr lang="ja-JP" altLang="en-US" sz="1100" dirty="0" smtClean="0">
                <a:solidFill>
                  <a:schemeClr val="bg2"/>
                </a:solidFill>
              </a:rPr>
              <a:t>標準仕様に基づくことが望ましいが</a:t>
            </a:r>
          </a:p>
          <a:p>
            <a:pPr eaLnBrk="1" hangingPunct="1"/>
            <a:r>
              <a:rPr lang="ja-JP" altLang="en-US" sz="1100" dirty="0">
                <a:solidFill>
                  <a:schemeClr val="bg2"/>
                </a:solidFill>
              </a:rPr>
              <a:t>実際には</a:t>
            </a:r>
            <a:r>
              <a:rPr lang="ja-JP" altLang="en-US" sz="1100" dirty="0" smtClean="0">
                <a:solidFill>
                  <a:schemeClr val="bg2"/>
                </a:solidFill>
              </a:rPr>
              <a:t>データ</a:t>
            </a:r>
            <a:r>
              <a:rPr lang="ja-JP" altLang="en-US" sz="1100" dirty="0">
                <a:solidFill>
                  <a:schemeClr val="bg2"/>
                </a:solidFill>
              </a:rPr>
              <a:t>提供者によって異なる</a:t>
            </a:r>
          </a:p>
        </p:txBody>
      </p:sp>
      <p:sp>
        <p:nvSpPr>
          <p:cNvPr id="45" name="テキスト ボックス 93"/>
          <p:cNvSpPr txBox="1">
            <a:spLocks noChangeArrowheads="1"/>
          </p:cNvSpPr>
          <p:nvPr/>
        </p:nvSpPr>
        <p:spPr bwMode="auto">
          <a:xfrm>
            <a:off x="10555347" y="3677691"/>
            <a:ext cx="222048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l" eaLnBrk="1" hangingPunct="1"/>
            <a:r>
              <a:rPr lang="ja-JP" altLang="en-US" sz="1100" dirty="0" smtClean="0">
                <a:solidFill>
                  <a:schemeClr val="bg2"/>
                </a:solidFill>
              </a:rPr>
              <a:t>標準仕様に基づくことにより</a:t>
            </a:r>
            <a:endParaRPr lang="ja-JP" altLang="en-US" sz="1100" dirty="0">
              <a:solidFill>
                <a:schemeClr val="bg2"/>
              </a:solidFill>
            </a:endParaRPr>
          </a:p>
          <a:p>
            <a:pPr algn="l" eaLnBrk="1" hangingPunct="1"/>
            <a:r>
              <a:rPr lang="ja-JP" altLang="en-US" sz="1100" dirty="0">
                <a:solidFill>
                  <a:schemeClr val="bg2"/>
                </a:solidFill>
              </a:rPr>
              <a:t>データの形式等の差違を吸収し</a:t>
            </a:r>
            <a:br>
              <a:rPr lang="ja-JP" altLang="en-US" sz="1100" dirty="0">
                <a:solidFill>
                  <a:schemeClr val="bg2"/>
                </a:solidFill>
              </a:rPr>
            </a:br>
            <a:r>
              <a:rPr lang="ja-JP" altLang="en-US" sz="1100" dirty="0">
                <a:solidFill>
                  <a:schemeClr val="bg2"/>
                </a:solidFill>
              </a:rPr>
              <a:t>同一の形式でデータを取得できる</a:t>
            </a:r>
          </a:p>
        </p:txBody>
      </p:sp>
    </p:spTree>
    <p:extLst>
      <p:ext uri="{BB962C8B-B14F-4D97-AF65-F5344CB8AC3E}">
        <p14:creationId xmlns:p14="http://schemas.microsoft.com/office/powerpoint/2010/main" val="1803856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用語の定義</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029945624"/>
              </p:ext>
            </p:extLst>
          </p:nvPr>
        </p:nvGraphicFramePr>
        <p:xfrm>
          <a:off x="461963" y="1455738"/>
          <a:ext cx="12023726" cy="5217160"/>
        </p:xfrm>
        <a:graphic>
          <a:graphicData uri="http://schemas.openxmlformats.org/drawingml/2006/table">
            <a:tbl>
              <a:tblPr firstRow="1" bandRow="1">
                <a:tableStyleId>{5C22544A-7EE6-4342-B048-85BDC9FD1C3A}</a:tableStyleId>
              </a:tblPr>
              <a:tblGrid>
                <a:gridCol w="1872704"/>
                <a:gridCol w="10151022"/>
              </a:tblGrid>
              <a:tr h="370840">
                <a:tc>
                  <a:txBody>
                    <a:bodyPr/>
                    <a:lstStyle/>
                    <a:p>
                      <a:pPr algn="ctr"/>
                      <a:r>
                        <a:rPr kumimoji="1" lang="ja-JP" altLang="en-US" dirty="0" smtClean="0"/>
                        <a:t>用語</a:t>
                      </a:r>
                      <a:endParaRPr kumimoji="1" lang="ja-JP" altLang="en-US" dirty="0"/>
                    </a:p>
                  </a:txBody>
                  <a:tcPr/>
                </a:tc>
                <a:tc>
                  <a:txBody>
                    <a:bodyPr/>
                    <a:lstStyle/>
                    <a:p>
                      <a:pPr algn="ctr"/>
                      <a:r>
                        <a:rPr kumimoji="1" lang="ja-JP" altLang="en-US" dirty="0" smtClean="0"/>
                        <a:t>意味</a:t>
                      </a:r>
                      <a:endParaRPr kumimoji="1" lang="ja-JP" altLang="en-US" dirty="0"/>
                    </a:p>
                  </a:txBody>
                  <a:tcPr/>
                </a:tc>
              </a:tr>
              <a:tr h="370840">
                <a:tc>
                  <a:txBody>
                    <a:bodyPr/>
                    <a:lstStyle/>
                    <a:p>
                      <a:r>
                        <a:rPr kumimoji="1" lang="ja-JP" altLang="en-US" dirty="0" smtClean="0"/>
                        <a:t>オープンデータ</a:t>
                      </a:r>
                      <a:endParaRPr kumimoji="1" lang="ja-JP" altLang="en-US" dirty="0"/>
                    </a:p>
                  </a:txBody>
                  <a:tcPr/>
                </a:tc>
                <a:tc>
                  <a:txBody>
                    <a:bodyPr/>
                    <a:lstStyle/>
                    <a:p>
                      <a:r>
                        <a:rPr kumimoji="1" lang="ja-JP" altLang="en-US" dirty="0" smtClean="0"/>
                        <a:t>多くの人々や企業、団体が利用できるように一般に公開されているデータ。</a:t>
                      </a:r>
                      <a:br>
                        <a:rPr kumimoji="1" lang="ja-JP" altLang="en-US" dirty="0" smtClean="0"/>
                      </a:br>
                      <a:r>
                        <a:rPr kumimoji="1" lang="ja-JP" altLang="en-US" dirty="0" smtClean="0"/>
                        <a:t>ここでは、以下のようなデータもオープンデータに含む。</a:t>
                      </a:r>
                    </a:p>
                    <a:p>
                      <a:pPr marL="285750" indent="-285750">
                        <a:buFont typeface="Arial" pitchFamily="34" charset="0"/>
                        <a:buChar char="•"/>
                      </a:pPr>
                      <a:r>
                        <a:rPr kumimoji="1" lang="ja-JP" altLang="en-US" dirty="0" smtClean="0"/>
                        <a:t>ネットワーク接続されているセンサなどから得られるリアルタイムデータ</a:t>
                      </a:r>
                    </a:p>
                    <a:p>
                      <a:pPr marL="285750" indent="-285750">
                        <a:buFont typeface="Arial" pitchFamily="34" charset="0"/>
                        <a:buChar char="•"/>
                      </a:pPr>
                      <a:r>
                        <a:rPr kumimoji="1" lang="en-US" altLang="ja-JP" dirty="0" smtClean="0"/>
                        <a:t>SNS</a:t>
                      </a:r>
                      <a:r>
                        <a:rPr kumimoji="1" lang="ja-JP" altLang="en-US" dirty="0" smtClean="0"/>
                        <a:t>（ソーシャルネットワークサービス）等によって利用者が書き込んだデータ</a:t>
                      </a:r>
                    </a:p>
                    <a:p>
                      <a:pPr marL="285750" indent="-285750">
                        <a:buFont typeface="Arial" pitchFamily="34" charset="0"/>
                        <a:buChar char="•"/>
                      </a:pPr>
                      <a:r>
                        <a:rPr kumimoji="1" lang="ja-JP" altLang="en-US" dirty="0" smtClean="0"/>
                        <a:t>公開された条件付きで閲覧・改編・流用等の利用が許可されるデータ</a:t>
                      </a:r>
                      <a:endParaRPr kumimoji="1" lang="ja-JP" altLang="en-US" dirty="0"/>
                    </a:p>
                  </a:txBody>
                  <a:tcPr/>
                </a:tc>
              </a:tr>
              <a:tr h="370840">
                <a:tc>
                  <a:txBody>
                    <a:bodyPr/>
                    <a:lstStyle/>
                    <a:p>
                      <a:r>
                        <a:rPr kumimoji="1" lang="en-US" altLang="ja-JP" dirty="0" smtClean="0"/>
                        <a:t>RDF</a:t>
                      </a:r>
                      <a:endParaRPr kumimoji="1" lang="ja-JP" altLang="en-US" dirty="0"/>
                    </a:p>
                  </a:txBody>
                  <a:tcPr/>
                </a:tc>
                <a:tc>
                  <a:txBody>
                    <a:bodyPr/>
                    <a:lstStyle/>
                    <a:p>
                      <a:r>
                        <a:rPr kumimoji="1" lang="en-US" altLang="ja-JP" dirty="0" smtClean="0"/>
                        <a:t>Resource Description Framework</a:t>
                      </a:r>
                      <a:r>
                        <a:rPr kumimoji="1" lang="ja-JP" altLang="en-US" baseline="0" dirty="0" err="1" smtClean="0"/>
                        <a:t>。</a:t>
                      </a:r>
                      <a:r>
                        <a:rPr kumimoji="1" lang="en-US" altLang="ja-JP" dirty="0" smtClean="0"/>
                        <a:t>Web</a:t>
                      </a:r>
                      <a:r>
                        <a:rPr kumimoji="1" lang="ja-JP" altLang="en-US" dirty="0" smtClean="0"/>
                        <a:t>上にある「リソース」（言及対象事物）に関する情報を記述するための枠組み。</a:t>
                      </a:r>
                      <a:br>
                        <a:rPr kumimoji="1" lang="ja-JP" altLang="en-US" dirty="0" smtClean="0"/>
                      </a:br>
                      <a:r>
                        <a:rPr kumimoji="1" lang="ja-JP" altLang="en-US" dirty="0" smtClean="0"/>
                        <a:t>ここでは、主語（</a:t>
                      </a:r>
                      <a:r>
                        <a:rPr kumimoji="1" lang="en-US" altLang="ja-JP" dirty="0" smtClean="0"/>
                        <a:t>Subject</a:t>
                      </a:r>
                      <a:r>
                        <a:rPr kumimoji="1" lang="ja-JP" altLang="en-US" dirty="0" smtClean="0"/>
                        <a:t>）、述語（</a:t>
                      </a:r>
                      <a:r>
                        <a:rPr kumimoji="1" lang="en-US" altLang="ja-JP" dirty="0" smtClean="0"/>
                        <a:t>Predicate</a:t>
                      </a:r>
                      <a:r>
                        <a:rPr kumimoji="1" lang="ja-JP" altLang="en-US" dirty="0" smtClean="0"/>
                        <a:t>）、目的語（</a:t>
                      </a:r>
                      <a:r>
                        <a:rPr kumimoji="1" lang="en-US" altLang="ja-JP" dirty="0" smtClean="0"/>
                        <a:t>Object</a:t>
                      </a:r>
                      <a:r>
                        <a:rPr kumimoji="1" lang="ja-JP" altLang="en-US" dirty="0" smtClean="0"/>
                        <a:t>）の</a:t>
                      </a:r>
                      <a:r>
                        <a:rPr kumimoji="1" lang="en-US" altLang="ja-JP" dirty="0" smtClean="0"/>
                        <a:t>3</a:t>
                      </a:r>
                      <a:r>
                        <a:rPr kumimoji="1" lang="ja-JP" altLang="en-US" dirty="0" err="1" smtClean="0"/>
                        <a:t>つの</a:t>
                      </a:r>
                      <a:r>
                        <a:rPr kumimoji="1" lang="ja-JP" altLang="en-US" dirty="0" smtClean="0"/>
                        <a:t>要素からなる、リソースに関する情報を記述するための枠組み、データモデルを指す。</a:t>
                      </a:r>
                      <a:endParaRPr kumimoji="1" lang="ja-JP" altLang="en-US" dirty="0"/>
                    </a:p>
                  </a:txBody>
                  <a:tcPr/>
                </a:tc>
              </a:tr>
              <a:tr h="370840">
                <a:tc>
                  <a:txBody>
                    <a:bodyPr/>
                    <a:lstStyle/>
                    <a:p>
                      <a:r>
                        <a:rPr kumimoji="1" lang="en-US" altLang="ja-JP" dirty="0" smtClean="0"/>
                        <a:t>ucode</a:t>
                      </a:r>
                      <a:endParaRPr kumimoji="1" lang="ja-JP" altLang="en-US" dirty="0"/>
                    </a:p>
                  </a:txBody>
                  <a:tcPr/>
                </a:tc>
                <a:tc>
                  <a:txBody>
                    <a:bodyPr/>
                    <a:lstStyle/>
                    <a:p>
                      <a:r>
                        <a:rPr kumimoji="1" lang="ja-JP" altLang="ja-JP" sz="1800" kern="1200" dirty="0" smtClean="0">
                          <a:solidFill>
                            <a:srgbClr val="000000"/>
                          </a:solidFill>
                          <a:effectLst/>
                          <a:latin typeface="ヒラギノ角ゴ ProN W6"/>
                          <a:ea typeface="ヒラギノ角ゴ ProN W6"/>
                          <a:cs typeface="ヒラギノ角ゴ ProN W6"/>
                        </a:rPr>
                        <a:t>ものや場所、データ等あらゆるものを識別できる番号体系</a:t>
                      </a:r>
                      <a:r>
                        <a:rPr kumimoji="1" lang="en-US" altLang="ja-JP" sz="1800" kern="1200" dirty="0" smtClean="0">
                          <a:solidFill>
                            <a:srgbClr val="000000"/>
                          </a:solidFill>
                          <a:effectLst/>
                          <a:latin typeface="ヒラギノ角ゴ ProN W6"/>
                          <a:ea typeface="ヒラギノ角ゴ ProN W6"/>
                          <a:cs typeface="ヒラギノ角ゴ ProN W6"/>
                        </a:rPr>
                        <a:t>｡</a:t>
                      </a:r>
                      <a:endParaRPr kumimoji="1" lang="ja-JP" altLang="en-US" sz="1800" kern="1200" dirty="0" smtClean="0">
                        <a:solidFill>
                          <a:srgbClr val="000000"/>
                        </a:solidFill>
                        <a:effectLst/>
                        <a:latin typeface="ヒラギノ角ゴ ProN W6"/>
                        <a:ea typeface="ヒラギノ角ゴ ProN W6"/>
                        <a:cs typeface="ヒラギノ角ゴ ProN W6"/>
                      </a:endParaRPr>
                    </a:p>
                    <a:p>
                      <a:r>
                        <a:rPr kumimoji="1" lang="ja-JP" altLang="ja-JP" sz="1800" kern="1200" dirty="0" smtClean="0">
                          <a:solidFill>
                            <a:srgbClr val="000000"/>
                          </a:solidFill>
                          <a:effectLst/>
                          <a:latin typeface="ヒラギノ角ゴ ProN W6"/>
                          <a:ea typeface="ヒラギノ角ゴ ProN W6"/>
                          <a:cs typeface="ヒラギノ角ゴ ProN W6"/>
                        </a:rPr>
                        <a:t>国連の標準化組織</a:t>
                      </a:r>
                      <a:r>
                        <a:rPr kumimoji="1" lang="en-US" altLang="ja-JP" sz="1800" kern="1200" dirty="0" smtClean="0">
                          <a:solidFill>
                            <a:srgbClr val="000000"/>
                          </a:solidFill>
                          <a:effectLst/>
                          <a:latin typeface="ヒラギノ角ゴ ProN W6"/>
                          <a:ea typeface="ヒラギノ角ゴ ProN W6"/>
                          <a:cs typeface="ヒラギノ角ゴ ProN W6"/>
                        </a:rPr>
                        <a:t>ITU-T</a:t>
                      </a:r>
                      <a:r>
                        <a:rPr kumimoji="1" lang="ja-JP" altLang="ja-JP" sz="1800" kern="1200" dirty="0" smtClean="0">
                          <a:solidFill>
                            <a:srgbClr val="000000"/>
                          </a:solidFill>
                          <a:effectLst/>
                          <a:latin typeface="ヒラギノ角ゴ ProN W6"/>
                          <a:ea typeface="ヒラギノ角ゴ ProN W6"/>
                          <a:cs typeface="ヒラギノ角ゴ ProN W6"/>
                        </a:rPr>
                        <a:t>が規定する勧告</a:t>
                      </a:r>
                      <a:r>
                        <a:rPr kumimoji="1" lang="en-US" altLang="ja-JP" sz="1800" kern="1200" dirty="0" smtClean="0">
                          <a:solidFill>
                            <a:srgbClr val="000000"/>
                          </a:solidFill>
                          <a:effectLst/>
                          <a:latin typeface="ヒラギノ角ゴ ProN W6"/>
                          <a:ea typeface="ヒラギノ角ゴ ProN W6"/>
                          <a:cs typeface="ヒラギノ角ゴ ProN W6"/>
                        </a:rPr>
                        <a:t>H.642.1</a:t>
                      </a:r>
                      <a:r>
                        <a:rPr kumimoji="1" lang="ja-JP" altLang="ja-JP" sz="1800" kern="1200" dirty="0" smtClean="0">
                          <a:solidFill>
                            <a:srgbClr val="000000"/>
                          </a:solidFill>
                          <a:effectLst/>
                          <a:latin typeface="ヒラギノ角ゴ ProN W6"/>
                          <a:ea typeface="ヒラギノ角ゴ ProN W6"/>
                          <a:cs typeface="ヒラギノ角ゴ ProN W6"/>
                        </a:rPr>
                        <a:t>に準拠</a:t>
                      </a:r>
                      <a:r>
                        <a:rPr kumimoji="1" lang="ja-JP" altLang="en-US" sz="1800" kern="1200" dirty="0" smtClean="0">
                          <a:solidFill>
                            <a:srgbClr val="000000"/>
                          </a:solidFill>
                          <a:effectLst/>
                          <a:latin typeface="ヒラギノ角ゴ ProN W6"/>
                          <a:ea typeface="ヒラギノ角ゴ ProN W6"/>
                          <a:cs typeface="ヒラギノ角ゴ ProN W6"/>
                        </a:rPr>
                        <a:t>している</a:t>
                      </a:r>
                      <a:r>
                        <a:rPr kumimoji="1" lang="en-US" altLang="ja-JP" sz="1800" kern="1200" dirty="0" smtClean="0">
                          <a:solidFill>
                            <a:srgbClr val="000000"/>
                          </a:solidFill>
                          <a:effectLst/>
                          <a:latin typeface="ヒラギノ角ゴ ProN W6"/>
                          <a:ea typeface="ヒラギノ角ゴ ProN W6"/>
                          <a:cs typeface="ヒラギノ角ゴ ProN W6"/>
                        </a:rPr>
                        <a:t>｡</a:t>
                      </a:r>
                      <a:endParaRPr kumimoji="1" lang="ja-JP" altLang="en-US" dirty="0"/>
                    </a:p>
                  </a:txBody>
                  <a:tcPr/>
                </a:tc>
              </a:tr>
              <a:tr h="370840">
                <a:tc>
                  <a:txBody>
                    <a:bodyPr/>
                    <a:lstStyle/>
                    <a:p>
                      <a:r>
                        <a:rPr kumimoji="1" lang="ja-JP" altLang="en-US" dirty="0" smtClean="0"/>
                        <a:t>標準仕様に基づくシステム</a:t>
                      </a:r>
                      <a:endParaRPr kumimoji="1" lang="ja-JP" altLang="en-US" dirty="0"/>
                    </a:p>
                  </a:txBody>
                  <a:tcPr/>
                </a:tc>
                <a:tc>
                  <a:txBody>
                    <a:bodyPr/>
                    <a:lstStyle/>
                    <a:p>
                      <a:r>
                        <a:rPr lang="ja-JP" altLang="en-US" dirty="0" smtClean="0"/>
                        <a:t>公共機関や民間の保持するオープンデータを流通させる環境を実現するための実体。</a:t>
                      </a:r>
                      <a:r>
                        <a:rPr kumimoji="1" lang="ja-JP" altLang="en-US" sz="1800" b="0" i="0" u="none" strike="noStrike" kern="1200" baseline="0" dirty="0" smtClean="0">
                          <a:solidFill>
                            <a:schemeClr val="dk1"/>
                          </a:solidFill>
                          <a:latin typeface="+mn-lt"/>
                          <a:ea typeface="+mn-ea"/>
                          <a:cs typeface="+mn-cs"/>
                        </a:rPr>
                        <a:t>インターネット等の広域デジタル通信網を介して、クラウドサーバ上に構築されたソフトウェアシステムによって実現される。</a:t>
                      </a:r>
                      <a:endParaRPr kumimoji="1" lang="ja-JP" altLang="en-US" dirty="0"/>
                    </a:p>
                  </a:txBody>
                  <a:tcPr/>
                </a:tc>
              </a:tr>
              <a:tr h="370840">
                <a:tc>
                  <a:txBody>
                    <a:bodyPr/>
                    <a:lstStyle/>
                    <a:p>
                      <a:r>
                        <a:rPr kumimoji="1" lang="en-US" altLang="ja-JP" dirty="0" smtClean="0"/>
                        <a:t>API</a:t>
                      </a:r>
                      <a:endParaRPr kumimoji="1" lang="ja-JP" altLang="en-US" dirty="0"/>
                    </a:p>
                  </a:txBody>
                  <a:tcPr/>
                </a:tc>
                <a:tc>
                  <a:txBody>
                    <a:bodyPr/>
                    <a:lstStyle/>
                    <a:p>
                      <a:r>
                        <a:rPr kumimoji="1" lang="en-US" altLang="ja-JP" dirty="0" smtClean="0"/>
                        <a:t>Application</a:t>
                      </a:r>
                      <a:r>
                        <a:rPr kumimoji="1" lang="en-US" altLang="ja-JP" baseline="0" dirty="0" smtClean="0"/>
                        <a:t> Programing Interface</a:t>
                      </a:r>
                      <a:r>
                        <a:rPr kumimoji="1" lang="ja-JP" altLang="en-US" baseline="0" dirty="0" err="1" smtClean="0"/>
                        <a:t>。</a:t>
                      </a:r>
                      <a:r>
                        <a:rPr kumimoji="1" lang="ja-JP" altLang="en-US" baseline="0" dirty="0" smtClean="0"/>
                        <a:t/>
                      </a:r>
                      <a:br>
                        <a:rPr kumimoji="1" lang="ja-JP" altLang="en-US" baseline="0" dirty="0" smtClean="0"/>
                      </a:br>
                      <a:r>
                        <a:rPr kumimoji="1" lang="ja-JP" altLang="en-US" baseline="0" dirty="0" smtClean="0"/>
                        <a:t>ここでは、データ利用者が標準仕様に基づくシステムに接続し、</a:t>
                      </a:r>
                      <a:r>
                        <a:rPr kumimoji="1" lang="ja-JP" altLang="en-US" sz="1800" b="0" i="0" u="none" strike="noStrike" kern="1200" baseline="0" dirty="0" smtClean="0">
                          <a:solidFill>
                            <a:schemeClr val="dk1"/>
                          </a:solidFill>
                          <a:latin typeface="+mn-lt"/>
                          <a:ea typeface="+mn-ea"/>
                          <a:cs typeface="+mn-cs"/>
                        </a:rPr>
                        <a:t>オープンデータに対する検索・取得・更新等の操作手順を指す。</a:t>
                      </a:r>
                      <a:endParaRPr kumimoji="1" lang="ja-JP" altLang="en-US" dirty="0"/>
                    </a:p>
                  </a:txBody>
                  <a:tcPr/>
                </a:tc>
              </a:tr>
            </a:tbl>
          </a:graphicData>
        </a:graphic>
      </p:graphicFrame>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Tree>
    <p:extLst>
      <p:ext uri="{BB962C8B-B14F-4D97-AF65-F5344CB8AC3E}">
        <p14:creationId xmlns:p14="http://schemas.microsoft.com/office/powerpoint/2010/main" val="2880266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標準データ規格</a:t>
            </a:r>
            <a:endParaRPr kumimoji="1" lang="ja-JP" altLang="en-US" dirty="0"/>
          </a:p>
        </p:txBody>
      </p:sp>
      <p:sp>
        <p:nvSpPr>
          <p:cNvPr id="3" name="コンテンツ プレースホルダー 2"/>
          <p:cNvSpPr>
            <a:spLocks noGrp="1"/>
          </p:cNvSpPr>
          <p:nvPr>
            <p:ph idx="1"/>
          </p:nvPr>
        </p:nvSpPr>
        <p:spPr>
          <a:xfrm>
            <a:off x="461963" y="1455737"/>
            <a:ext cx="12023725" cy="7749480"/>
          </a:xfrm>
        </p:spPr>
        <p:txBody>
          <a:bodyPr>
            <a:normAutofit fontScale="92500" lnSpcReduction="20000"/>
          </a:bodyPr>
          <a:lstStyle/>
          <a:p>
            <a:r>
              <a:rPr kumimoji="1" lang="ja-JP" altLang="en-US" dirty="0" smtClean="0"/>
              <a:t>定義</a:t>
            </a:r>
          </a:p>
          <a:p>
            <a:pPr lvl="1"/>
            <a:r>
              <a:rPr lang="ja-JP" altLang="en-US" dirty="0"/>
              <a:t>業界をまたいでオープンデータを流通・連携させるための</a:t>
            </a:r>
            <a:r>
              <a:rPr lang="ja-JP" altLang="en-US" dirty="0" smtClean="0"/>
              <a:t>データモデル、データ</a:t>
            </a:r>
            <a:r>
              <a:rPr lang="ja-JP" altLang="en-US" dirty="0"/>
              <a:t>表現</a:t>
            </a:r>
            <a:r>
              <a:rPr lang="ja-JP" altLang="en-US" dirty="0" smtClean="0"/>
              <a:t>形式、ならび</a:t>
            </a:r>
            <a:r>
              <a:rPr lang="ja-JP" altLang="en-US" dirty="0"/>
              <a:t>にボキャブラリに関する共通</a:t>
            </a:r>
            <a:r>
              <a:rPr lang="ja-JP" altLang="en-US" dirty="0" smtClean="0"/>
              <a:t>規格</a:t>
            </a:r>
          </a:p>
          <a:p>
            <a:r>
              <a:rPr lang="ja-JP" altLang="en-US" dirty="0"/>
              <a:t>規定</a:t>
            </a:r>
            <a:r>
              <a:rPr lang="ja-JP" altLang="en-US" dirty="0" smtClean="0"/>
              <a:t>範囲</a:t>
            </a:r>
          </a:p>
          <a:p>
            <a:pPr marL="990600" lvl="1" indent="-457200">
              <a:buFont typeface="+mj-lt"/>
              <a:buAutoNum type="arabicPeriod"/>
            </a:pPr>
            <a:r>
              <a:rPr lang="ja-JP" altLang="en-US" dirty="0" smtClean="0"/>
              <a:t>データモデル</a:t>
            </a:r>
          </a:p>
          <a:p>
            <a:pPr lvl="2"/>
            <a:r>
              <a:rPr lang="ja-JP" altLang="en-US" dirty="0" smtClean="0"/>
              <a:t>データの構造を規定するモデル・枠組み。</a:t>
            </a:r>
          </a:p>
          <a:p>
            <a:pPr lvl="2"/>
            <a:r>
              <a:rPr lang="ja-JP" altLang="en-US" dirty="0" smtClean="0"/>
              <a:t>オープンデータ</a:t>
            </a:r>
            <a:r>
              <a:rPr lang="ja-JP" altLang="en-US" dirty="0"/>
              <a:t>をシンプルかつ拡張性を持って記述するため</a:t>
            </a:r>
            <a:r>
              <a:rPr lang="ja-JP" altLang="en-US" dirty="0" smtClean="0"/>
              <a:t>に、</a:t>
            </a:r>
            <a:r>
              <a:rPr lang="en-US" altLang="ja-JP" dirty="0" smtClean="0"/>
              <a:t>RDF</a:t>
            </a:r>
            <a:r>
              <a:rPr lang="ja-JP" altLang="en-US" dirty="0" smtClean="0"/>
              <a:t>モデルを利用する。</a:t>
            </a:r>
            <a:endParaRPr lang="ja-JP" altLang="en-US" dirty="0"/>
          </a:p>
          <a:p>
            <a:pPr lvl="2"/>
            <a:r>
              <a:rPr lang="ja-JP" altLang="en-US" dirty="0"/>
              <a:t>オープンデータおよびその対象となる実物</a:t>
            </a:r>
            <a:r>
              <a:rPr lang="ja-JP" altLang="en-US" dirty="0" smtClean="0"/>
              <a:t>・施設・組織</a:t>
            </a:r>
            <a:r>
              <a:rPr lang="ja-JP" altLang="en-US" dirty="0"/>
              <a:t>・場所</a:t>
            </a:r>
            <a:r>
              <a:rPr lang="ja-JP" altLang="en-US" dirty="0" smtClean="0"/>
              <a:t>等を識別対象とする。</a:t>
            </a:r>
          </a:p>
          <a:p>
            <a:pPr lvl="3"/>
            <a:r>
              <a:rPr lang="en-US" altLang="ja-JP" dirty="0"/>
              <a:t>RDF</a:t>
            </a:r>
            <a:r>
              <a:rPr lang="ja-JP" altLang="en-US" dirty="0"/>
              <a:t>モデルで利用</a:t>
            </a:r>
            <a:r>
              <a:rPr lang="ja-JP" altLang="en-US" dirty="0" smtClean="0"/>
              <a:t>できる（つまり</a:t>
            </a:r>
            <a:r>
              <a:rPr lang="en-US" altLang="ja-JP" dirty="0" smtClean="0"/>
              <a:t>URI</a:t>
            </a:r>
            <a:r>
              <a:rPr lang="ja-JP" altLang="en-US" dirty="0" smtClean="0"/>
              <a:t>表現可能な）既存</a:t>
            </a:r>
            <a:r>
              <a:rPr lang="ja-JP" altLang="en-US" dirty="0"/>
              <a:t>の識別子体系（</a:t>
            </a:r>
            <a:r>
              <a:rPr lang="en-US" altLang="ja-JP" dirty="0"/>
              <a:t>ISBN</a:t>
            </a:r>
            <a:r>
              <a:rPr lang="ja-JP" altLang="en-US" dirty="0" err="1"/>
              <a:t>、</a:t>
            </a:r>
            <a:r>
              <a:rPr lang="en-US" altLang="ja-JP" dirty="0" err="1" smtClean="0"/>
              <a:t>doi</a:t>
            </a:r>
            <a:r>
              <a:rPr lang="ja-JP" altLang="en-US" dirty="0" smtClean="0"/>
              <a:t>など</a:t>
            </a:r>
            <a:r>
              <a:rPr lang="ja-JP" altLang="en-US" dirty="0"/>
              <a:t>）を</a:t>
            </a:r>
            <a:r>
              <a:rPr lang="ja-JP" altLang="en-US" dirty="0" smtClean="0"/>
              <a:t>、識別子としてそのまま利用できる。</a:t>
            </a:r>
          </a:p>
          <a:p>
            <a:pPr lvl="3"/>
            <a:r>
              <a:rPr lang="ja-JP" altLang="en-US" dirty="0"/>
              <a:t>このような識別子体系が定義されていない実物・施設・組織・場所・データ等に対しては</a:t>
            </a:r>
            <a:r>
              <a:rPr lang="ja-JP" altLang="en-US" dirty="0" smtClean="0"/>
              <a:t>、</a:t>
            </a:r>
            <a:r>
              <a:rPr lang="en-US" altLang="ja-JP" dirty="0" smtClean="0"/>
              <a:t>ucode</a:t>
            </a:r>
            <a:r>
              <a:rPr lang="en-US" altLang="ja-JP" baseline="30000" dirty="0" smtClean="0"/>
              <a:t>(*1)</a:t>
            </a:r>
            <a:r>
              <a:rPr lang="ja-JP" altLang="en-US" dirty="0"/>
              <a:t>を付与して</a:t>
            </a:r>
            <a:r>
              <a:rPr lang="ja-JP" altLang="en-US" dirty="0" smtClean="0"/>
              <a:t>識別する</a:t>
            </a:r>
            <a:r>
              <a:rPr lang="en-US" altLang="ja-JP" dirty="0" smtClean="0"/>
              <a:t>｡</a:t>
            </a:r>
            <a:endParaRPr lang="ja-JP" altLang="en-US" dirty="0" smtClean="0"/>
          </a:p>
          <a:p>
            <a:pPr marL="990600" lvl="1" indent="-457200">
              <a:buFont typeface="+mj-lt"/>
              <a:buAutoNum type="arabicPeriod"/>
            </a:pPr>
            <a:r>
              <a:rPr lang="ja-JP" altLang="en-US" dirty="0" smtClean="0"/>
              <a:t>データ表現形式</a:t>
            </a:r>
          </a:p>
          <a:p>
            <a:pPr lvl="2"/>
            <a:r>
              <a:rPr lang="ja-JP" altLang="en-US" dirty="0" smtClean="0"/>
              <a:t>オープンデータを表現する、機械可読なフォーマット。</a:t>
            </a:r>
            <a:endParaRPr lang="en-US" altLang="ja-JP" dirty="0" smtClean="0"/>
          </a:p>
          <a:p>
            <a:pPr lvl="2"/>
            <a:r>
              <a:rPr lang="en-US" altLang="ja-JP" dirty="0" smtClean="0"/>
              <a:t>XML</a:t>
            </a:r>
            <a:r>
              <a:rPr lang="ja-JP" altLang="en-US" dirty="0" smtClean="0"/>
              <a:t>を基本とし、</a:t>
            </a:r>
            <a:r>
              <a:rPr lang="en-US" altLang="ja-JP" dirty="0" smtClean="0"/>
              <a:t>Notation3</a:t>
            </a:r>
            <a:r>
              <a:rPr lang="ja-JP" altLang="en-US" dirty="0" smtClean="0"/>
              <a:t>や</a:t>
            </a:r>
            <a:r>
              <a:rPr lang="en-US" altLang="ja-JP" dirty="0" smtClean="0"/>
              <a:t>N-Triples</a:t>
            </a:r>
            <a:r>
              <a:rPr lang="ja-JP" altLang="en-US" dirty="0" smtClean="0"/>
              <a:t>も利用可能とする</a:t>
            </a:r>
            <a:r>
              <a:rPr lang="ja-JP" altLang="en-US" dirty="0"/>
              <a:t>。</a:t>
            </a:r>
            <a:endParaRPr lang="en-US" altLang="ja-JP" dirty="0" smtClean="0"/>
          </a:p>
          <a:p>
            <a:pPr marL="990600" lvl="1" indent="-457200">
              <a:buFont typeface="+mj-lt"/>
              <a:buAutoNum type="arabicPeriod"/>
            </a:pPr>
            <a:r>
              <a:rPr lang="ja-JP" altLang="en-US" dirty="0" smtClean="0"/>
              <a:t>ボキャブラリ</a:t>
            </a:r>
          </a:p>
          <a:p>
            <a:pPr lvl="2"/>
            <a:r>
              <a:rPr lang="ja-JP" altLang="en-US" dirty="0"/>
              <a:t>データの</a:t>
            </a:r>
            <a:r>
              <a:rPr lang="ja-JP" altLang="en-US" dirty="0" smtClean="0"/>
              <a:t>意味を共通に理解するための、辞書に相当する情報</a:t>
            </a:r>
          </a:p>
          <a:p>
            <a:pPr lvl="3"/>
            <a:r>
              <a:rPr lang="ja-JP" altLang="en-US" dirty="0"/>
              <a:t>用途</a:t>
            </a:r>
            <a:r>
              <a:rPr lang="ja-JP" altLang="en-US" dirty="0" smtClean="0"/>
              <a:t>や種類が共通であるボキャブラリの集合を「ボキャブラリセット」とし、これをボキャブラリの管理単位とする。</a:t>
            </a:r>
          </a:p>
          <a:p>
            <a:pPr lvl="3"/>
            <a:r>
              <a:rPr lang="ja-JP" altLang="en-US" dirty="0" smtClean="0"/>
              <a:t>基本的なボキャブラリの定義方針</a:t>
            </a:r>
          </a:p>
          <a:p>
            <a:pPr lvl="4"/>
            <a:r>
              <a:rPr lang="en-US" altLang="ja-JP" dirty="0" smtClean="0"/>
              <a:t>(1) </a:t>
            </a:r>
            <a:r>
              <a:rPr lang="ja-JP" altLang="en-US" dirty="0" smtClean="0"/>
              <a:t>すでに流通しているボキャブラリセットで、本仕様の範囲と合致するものについては</a:t>
            </a:r>
            <a:r>
              <a:rPr lang="ja-JP" altLang="en-US" dirty="0"/>
              <a:t>取り入れる</a:t>
            </a:r>
            <a:r>
              <a:rPr lang="ja-JP" altLang="en-US" dirty="0" smtClean="0"/>
              <a:t>。</a:t>
            </a:r>
            <a:r>
              <a:rPr lang="en-US" altLang="ja-JP" dirty="0" smtClean="0"/>
              <a:t/>
            </a:r>
            <a:br>
              <a:rPr lang="en-US" altLang="ja-JP" dirty="0" smtClean="0"/>
            </a:br>
            <a:r>
              <a:rPr lang="en-US" altLang="ja-JP" dirty="0" smtClean="0"/>
              <a:t>     </a:t>
            </a:r>
            <a:r>
              <a:rPr lang="ja-JP" altLang="en-US" dirty="0" smtClean="0"/>
              <a:t>慣例的</a:t>
            </a:r>
            <a:r>
              <a:rPr lang="ja-JP" altLang="en-US" dirty="0"/>
              <a:t>に利用されている識別子体系（単位系・地方自治体の識別コード・企業コードなど）についても、ボキャブラリとして扱う</a:t>
            </a:r>
            <a:r>
              <a:rPr lang="en-US" altLang="ja-JP" dirty="0" smtClean="0"/>
              <a:t>｡</a:t>
            </a:r>
            <a:endParaRPr lang="ja-JP" altLang="en-US" dirty="0" smtClean="0"/>
          </a:p>
          <a:p>
            <a:pPr lvl="4"/>
            <a:r>
              <a:rPr lang="en-US" altLang="ja-JP" dirty="0" smtClean="0"/>
              <a:t>(2) </a:t>
            </a:r>
            <a:r>
              <a:rPr lang="ja-JP" altLang="en-US" dirty="0" smtClean="0"/>
              <a:t>既存のボキャブラリセットにないもの、使い勝手のよくないものについては、新たに定義する。</a:t>
            </a:r>
          </a:p>
          <a:p>
            <a:pPr lvl="4"/>
            <a:r>
              <a:rPr lang="en-US" altLang="ja-JP" dirty="0" smtClean="0"/>
              <a:t>(3) </a:t>
            </a:r>
            <a:r>
              <a:rPr lang="ja-JP" altLang="en-US" dirty="0" smtClean="0"/>
              <a:t>ボキャブラリは</a:t>
            </a:r>
            <a:r>
              <a:rPr lang="ja-JP" altLang="en-US" dirty="0"/>
              <a:t>、必要に応じて追加登録できるものと</a:t>
            </a:r>
            <a:r>
              <a:rPr lang="ja-JP" altLang="en-US" dirty="0" smtClean="0"/>
              <a:t>する。（同義語の出現を許容する）</a:t>
            </a:r>
            <a:r>
              <a:rPr lang="en-US" altLang="ja-JP" dirty="0" smtClean="0"/>
              <a:t> </a:t>
            </a:r>
            <a:endParaRPr lang="ja-JP" altLang="en-US" dirty="0" smtClean="0"/>
          </a:p>
          <a:p>
            <a:pPr lvl="3"/>
            <a:r>
              <a:rPr lang="ja-JP" altLang="en-US" dirty="0" smtClean="0"/>
              <a:t>ボキャブラリには、すべて</a:t>
            </a:r>
            <a:r>
              <a:rPr lang="en-US" altLang="ja-JP" dirty="0" smtClean="0"/>
              <a:t>ucode</a:t>
            </a:r>
            <a:r>
              <a:rPr lang="ja-JP" altLang="en-US" dirty="0" smtClean="0"/>
              <a:t>を付与する。</a:t>
            </a:r>
          </a:p>
          <a:p>
            <a:pPr lvl="4"/>
            <a:r>
              <a:rPr lang="ja-JP" altLang="en-US" dirty="0" smtClean="0"/>
              <a:t>理由</a:t>
            </a:r>
            <a:r>
              <a:rPr lang="en-US" altLang="ja-JP" dirty="0" smtClean="0"/>
              <a:t>:</a:t>
            </a:r>
            <a:r>
              <a:rPr lang="ja-JP" altLang="en-US" dirty="0"/>
              <a:t>ボキャブラリセットの定義には名前空間やボキャブラリの命名規則などの知識が必要で</a:t>
            </a:r>
            <a:r>
              <a:rPr lang="ja-JP" altLang="en-US" dirty="0" smtClean="0"/>
              <a:t>ある。</a:t>
            </a:r>
            <a:r>
              <a:rPr lang="ja-JP" altLang="en-US" dirty="0"/>
              <a:t/>
            </a:r>
            <a:br>
              <a:rPr lang="ja-JP" altLang="en-US" dirty="0"/>
            </a:br>
            <a:r>
              <a:rPr lang="en-US" altLang="ja-JP" dirty="0" smtClean="0"/>
              <a:t>ucode</a:t>
            </a:r>
            <a:r>
              <a:rPr lang="ja-JP" altLang="en-US" dirty="0" err="1" smtClean="0"/>
              <a:t>は識</a:t>
            </a:r>
            <a:r>
              <a:rPr lang="ja-JP" altLang="en-US" dirty="0" smtClean="0"/>
              <a:t>別子になるので、</a:t>
            </a:r>
            <a:r>
              <a:rPr lang="en-US" altLang="ja-JP" dirty="0" smtClean="0"/>
              <a:t>ucode</a:t>
            </a:r>
            <a:r>
              <a:rPr lang="ja-JP" altLang="en-US" dirty="0"/>
              <a:t>を付与</a:t>
            </a:r>
            <a:r>
              <a:rPr lang="ja-JP" altLang="en-US" dirty="0" smtClean="0"/>
              <a:t>すれば、それら</a:t>
            </a:r>
            <a:r>
              <a:rPr lang="ja-JP" altLang="en-US" dirty="0"/>
              <a:t>の知識を前提とせずにボキャブラリを定義・拡張</a:t>
            </a:r>
            <a:r>
              <a:rPr lang="ja-JP" altLang="en-US" dirty="0" smtClean="0"/>
              <a:t>できる。</a:t>
            </a:r>
          </a:p>
          <a:p>
            <a:pPr lvl="2"/>
            <a:endParaRPr lang="ja-JP" altLang="en-US" dirty="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
        <p:nvSpPr>
          <p:cNvPr id="5" name="テキスト ボックス 4"/>
          <p:cNvSpPr txBox="1"/>
          <p:nvPr/>
        </p:nvSpPr>
        <p:spPr>
          <a:xfrm>
            <a:off x="5662556" y="9205217"/>
            <a:ext cx="7359707" cy="253916"/>
          </a:xfrm>
          <a:prstGeom prst="rect">
            <a:avLst/>
          </a:prstGeom>
          <a:noFill/>
          <a:ln>
            <a:solidFill>
              <a:schemeClr val="bg2"/>
            </a:solidFill>
            <a:prstDash val="dash"/>
          </a:ln>
        </p:spPr>
        <p:txBody>
          <a:bodyPr wrap="none" rtlCol="0">
            <a:spAutoFit/>
          </a:bodyPr>
          <a:lstStyle/>
          <a:p>
            <a:pPr algn="l"/>
            <a:r>
              <a:rPr kumimoji="1" lang="en-US" altLang="ja-JP" sz="1050" dirty="0" smtClean="0">
                <a:solidFill>
                  <a:schemeClr val="bg2"/>
                </a:solidFill>
                <a:latin typeface="ヒラギノ角ゴ ProN W6"/>
                <a:ea typeface="ヒラギノ角ゴ ProN W6"/>
                <a:cs typeface="ヒラギノ角ゴ ProN W6"/>
              </a:rPr>
              <a:t>(*1) ucode: </a:t>
            </a:r>
            <a:r>
              <a:rPr kumimoji="1" lang="ja-JP" altLang="en-US" sz="1050" dirty="0" smtClean="0">
                <a:solidFill>
                  <a:schemeClr val="bg2"/>
                </a:solidFill>
                <a:latin typeface="ヒラギノ角ゴ ProN W6"/>
                <a:ea typeface="ヒラギノ角ゴ ProN W6"/>
                <a:cs typeface="ヒラギノ角ゴ ProN W6"/>
              </a:rPr>
              <a:t>ものや場所、データ等あらゆるものを識別できる番号体系</a:t>
            </a:r>
            <a:r>
              <a:rPr kumimoji="1" lang="en-US" altLang="ja-JP" sz="1050" dirty="0" smtClean="0">
                <a:solidFill>
                  <a:schemeClr val="bg2"/>
                </a:solidFill>
                <a:latin typeface="ヒラギノ角ゴ ProN W6"/>
                <a:ea typeface="ヒラギノ角ゴ ProN W6"/>
                <a:cs typeface="ヒラギノ角ゴ ProN W6"/>
              </a:rPr>
              <a:t>｡</a:t>
            </a:r>
            <a:r>
              <a:rPr kumimoji="1" lang="ja-JP" altLang="en-US" sz="1050" dirty="0" smtClean="0">
                <a:solidFill>
                  <a:schemeClr val="bg2"/>
                </a:solidFill>
                <a:latin typeface="ヒラギノ角ゴ ProN W6"/>
                <a:ea typeface="ヒラギノ角ゴ ProN W6"/>
                <a:cs typeface="ヒラギノ角ゴ ProN W6"/>
              </a:rPr>
              <a:t>国連の標準化組織</a:t>
            </a:r>
            <a:r>
              <a:rPr kumimoji="1" lang="en-US" altLang="ja-JP" sz="1050" dirty="0" smtClean="0">
                <a:solidFill>
                  <a:schemeClr val="bg2"/>
                </a:solidFill>
                <a:latin typeface="ヒラギノ角ゴ ProN W6"/>
                <a:ea typeface="ヒラギノ角ゴ ProN W6"/>
                <a:cs typeface="ヒラギノ角ゴ ProN W6"/>
              </a:rPr>
              <a:t>ITU-T</a:t>
            </a:r>
            <a:r>
              <a:rPr kumimoji="1" lang="ja-JP" altLang="en-US" sz="1050" dirty="0" smtClean="0">
                <a:solidFill>
                  <a:schemeClr val="bg2"/>
                </a:solidFill>
                <a:latin typeface="ヒラギノ角ゴ ProN W6"/>
                <a:ea typeface="ヒラギノ角ゴ ProN W6"/>
                <a:cs typeface="ヒラギノ角ゴ ProN W6"/>
              </a:rPr>
              <a:t>が規定する勧告</a:t>
            </a:r>
            <a:r>
              <a:rPr kumimoji="1" lang="en-US" altLang="ja-JP" sz="1050" dirty="0" smtClean="0">
                <a:solidFill>
                  <a:schemeClr val="bg2"/>
                </a:solidFill>
                <a:latin typeface="ヒラギノ角ゴ ProN W6"/>
                <a:ea typeface="ヒラギノ角ゴ ProN W6"/>
                <a:cs typeface="ヒラギノ角ゴ ProN W6"/>
              </a:rPr>
              <a:t>H.642.1</a:t>
            </a:r>
            <a:r>
              <a:rPr kumimoji="1" lang="ja-JP" altLang="en-US" sz="1050" dirty="0" smtClean="0">
                <a:solidFill>
                  <a:schemeClr val="bg2"/>
                </a:solidFill>
                <a:latin typeface="ヒラギノ角ゴ ProN W6"/>
                <a:ea typeface="ヒラギノ角ゴ ProN W6"/>
                <a:cs typeface="ヒラギノ角ゴ ProN W6"/>
              </a:rPr>
              <a:t>に準拠</a:t>
            </a:r>
            <a:r>
              <a:rPr kumimoji="1" lang="en-US" altLang="ja-JP" sz="1050" dirty="0" smtClean="0">
                <a:solidFill>
                  <a:schemeClr val="bg2"/>
                </a:solidFill>
                <a:latin typeface="ヒラギノ角ゴ ProN W6"/>
                <a:ea typeface="ヒラギノ角ゴ ProN W6"/>
                <a:cs typeface="ヒラギノ角ゴ ProN W6"/>
              </a:rPr>
              <a:t>｡</a:t>
            </a:r>
            <a:endParaRPr kumimoji="1" lang="ja-JP" altLang="en-US" sz="1050" dirty="0" smtClean="0">
              <a:solidFill>
                <a:schemeClr val="bg2"/>
              </a:solidFill>
              <a:latin typeface="ヒラギノ角ゴ ProN W6"/>
              <a:ea typeface="ヒラギノ角ゴ ProN W6"/>
              <a:cs typeface="ヒラギノ角ゴ ProN W6"/>
            </a:endParaRPr>
          </a:p>
        </p:txBody>
      </p:sp>
    </p:spTree>
    <p:extLst>
      <p:ext uri="{BB962C8B-B14F-4D97-AF65-F5344CB8AC3E}">
        <p14:creationId xmlns:p14="http://schemas.microsoft.com/office/powerpoint/2010/main" val="2449061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ボキャブラリの規定範囲</a:t>
            </a:r>
            <a:endParaRPr kumimoji="1" lang="ja-JP" altLang="en-US" dirty="0"/>
          </a:p>
        </p:txBody>
      </p:sp>
      <p:sp>
        <p:nvSpPr>
          <p:cNvPr id="5" name="コンテンツ プレースホルダー 4"/>
          <p:cNvSpPr>
            <a:spLocks noGrp="1"/>
          </p:cNvSpPr>
          <p:nvPr>
            <p:ph sz="half" idx="1"/>
          </p:nvPr>
        </p:nvSpPr>
        <p:spPr/>
        <p:txBody>
          <a:bodyPr/>
          <a:lstStyle/>
          <a:p>
            <a:r>
              <a:rPr kumimoji="1" lang="ja-JP" altLang="en-US" dirty="0" smtClean="0"/>
              <a:t>既存のボキャブラリ</a:t>
            </a:r>
          </a:p>
          <a:p>
            <a:pPr lvl="1"/>
            <a:r>
              <a:rPr lang="en-US" altLang="ja-JP" dirty="0" smtClean="0"/>
              <a:t>RDF</a:t>
            </a:r>
            <a:r>
              <a:rPr lang="ja-JP" altLang="en-US" dirty="0" smtClean="0"/>
              <a:t>基本構造</a:t>
            </a:r>
          </a:p>
          <a:p>
            <a:pPr lvl="1"/>
            <a:r>
              <a:rPr kumimoji="1" lang="en-US" altLang="ja-JP" dirty="0" smtClean="0"/>
              <a:t>RDF</a:t>
            </a:r>
            <a:r>
              <a:rPr kumimoji="1" lang="ja-JP" altLang="en-US" dirty="0" smtClean="0"/>
              <a:t>スキーマ</a:t>
            </a:r>
          </a:p>
          <a:p>
            <a:pPr lvl="1"/>
            <a:r>
              <a:rPr lang="en-US" altLang="ja-JP" dirty="0" smtClean="0"/>
              <a:t>OWL</a:t>
            </a:r>
          </a:p>
          <a:p>
            <a:pPr lvl="1"/>
            <a:r>
              <a:rPr lang="ja-JP" altLang="en-US" dirty="0" smtClean="0"/>
              <a:t>ダブリンコア基本要素</a:t>
            </a:r>
          </a:p>
          <a:p>
            <a:pPr lvl="1"/>
            <a:r>
              <a:rPr kumimoji="1" lang="en-US" altLang="ja-JP" dirty="0" smtClean="0"/>
              <a:t>DCMI</a:t>
            </a:r>
            <a:r>
              <a:rPr kumimoji="1" lang="ja-JP" altLang="en-US" dirty="0" smtClean="0"/>
              <a:t>要素</a:t>
            </a:r>
            <a:endParaRPr kumimoji="1" lang="en-US" altLang="ja-JP" dirty="0" smtClean="0"/>
          </a:p>
          <a:p>
            <a:pPr lvl="1"/>
            <a:r>
              <a:rPr lang="en-US" altLang="ja-JP" dirty="0" err="1" smtClean="0"/>
              <a:t>FoaF</a:t>
            </a:r>
            <a:r>
              <a:rPr lang="en-US" altLang="ja-JP" dirty="0" smtClean="0"/>
              <a:t> </a:t>
            </a:r>
            <a:r>
              <a:rPr lang="en-US" altLang="ja-JP" sz="2000" dirty="0" smtClean="0"/>
              <a:t>(Friend of a Friend)</a:t>
            </a:r>
          </a:p>
          <a:p>
            <a:pPr lvl="1"/>
            <a:r>
              <a:rPr lang="en-US" altLang="ja-JP" dirty="0" smtClean="0"/>
              <a:t>SKOS </a:t>
            </a:r>
            <a:r>
              <a:rPr lang="en-US" altLang="ja-JP" sz="2000" dirty="0" smtClean="0"/>
              <a:t>(Simple Knowledge </a:t>
            </a:r>
            <a:r>
              <a:rPr lang="en-US" altLang="ja-JP" sz="2000" dirty="0" err="1" smtClean="0"/>
              <a:t>Organiztion</a:t>
            </a:r>
            <a:r>
              <a:rPr lang="en-US" altLang="ja-JP" sz="2000" dirty="0" smtClean="0"/>
              <a:t> System)</a:t>
            </a:r>
            <a:endParaRPr lang="ja-JP" altLang="en-US" sz="2000" dirty="0" smtClean="0"/>
          </a:p>
          <a:p>
            <a:pPr lvl="1"/>
            <a:r>
              <a:rPr lang="en-US" altLang="ja-JP" dirty="0" smtClean="0"/>
              <a:t>NIEM </a:t>
            </a:r>
            <a:r>
              <a:rPr lang="en-US" altLang="ja-JP" sz="2000" dirty="0"/>
              <a:t>(National Information Exchange Model)</a:t>
            </a:r>
            <a:r>
              <a:rPr lang="en-US" altLang="ja-JP" dirty="0"/>
              <a:t> </a:t>
            </a:r>
          </a:p>
          <a:p>
            <a:pPr lvl="1"/>
            <a:r>
              <a:rPr lang="en-US" altLang="ja-JP" dirty="0"/>
              <a:t>ISA </a:t>
            </a:r>
            <a:r>
              <a:rPr lang="en-US" altLang="ja-JP" sz="2000" dirty="0"/>
              <a:t>(Interoperability Solutions for European Public Administrations)</a:t>
            </a:r>
            <a:endParaRPr lang="ja-JP" altLang="en-US" dirty="0"/>
          </a:p>
          <a:p>
            <a:pPr lvl="1"/>
            <a:r>
              <a:rPr lang="en-US" altLang="ja-JP" dirty="0" err="1" smtClean="0"/>
              <a:t>microformats</a:t>
            </a:r>
            <a:endParaRPr lang="en-US" altLang="ja-JP" dirty="0" smtClean="0"/>
          </a:p>
          <a:p>
            <a:pPr lvl="1"/>
            <a:r>
              <a:rPr lang="en-US" altLang="ja-JP" dirty="0" err="1" smtClean="0"/>
              <a:t>GoodRelation</a:t>
            </a:r>
            <a:r>
              <a:rPr lang="en-US" altLang="ja-JP" dirty="0" smtClean="0"/>
              <a:t>			</a:t>
            </a:r>
            <a:r>
              <a:rPr lang="ja-JP" altLang="en-US" dirty="0" smtClean="0"/>
              <a:t>など</a:t>
            </a:r>
            <a:endParaRPr lang="en-US" altLang="ja-JP" dirty="0" smtClean="0"/>
          </a:p>
          <a:p>
            <a:pPr lvl="1"/>
            <a:endParaRPr lang="en-US" altLang="ja-JP" dirty="0" smtClean="0"/>
          </a:p>
          <a:p>
            <a:pPr lvl="1"/>
            <a:endParaRPr kumimoji="1" lang="ja-JP" altLang="en-US" dirty="0"/>
          </a:p>
        </p:txBody>
      </p:sp>
      <p:sp>
        <p:nvSpPr>
          <p:cNvPr id="6" name="コンテンツ プレースホルダー 5"/>
          <p:cNvSpPr>
            <a:spLocks noGrp="1"/>
          </p:cNvSpPr>
          <p:nvPr>
            <p:ph sz="half" idx="2"/>
          </p:nvPr>
        </p:nvSpPr>
        <p:spPr/>
        <p:txBody>
          <a:bodyPr/>
          <a:lstStyle/>
          <a:p>
            <a:r>
              <a:rPr kumimoji="1" lang="ja-JP" altLang="en-US" dirty="0" smtClean="0"/>
              <a:t>新規に定義するボキャブラリ案</a:t>
            </a:r>
            <a:endParaRPr kumimoji="1" lang="en-US" altLang="ja-JP" dirty="0" smtClean="0"/>
          </a:p>
          <a:p>
            <a:pPr lvl="1"/>
            <a:r>
              <a:rPr kumimoji="1" lang="ja-JP" altLang="en-US" dirty="0" smtClean="0"/>
              <a:t>物理量関連</a:t>
            </a:r>
          </a:p>
          <a:p>
            <a:pPr lvl="2"/>
            <a:r>
              <a:rPr kumimoji="1" lang="ja-JP" altLang="en-US" dirty="0" smtClean="0"/>
              <a:t>単位系など</a:t>
            </a:r>
            <a:endParaRPr kumimoji="1" lang="en-US" altLang="ja-JP" dirty="0" smtClean="0"/>
          </a:p>
          <a:p>
            <a:pPr lvl="1"/>
            <a:r>
              <a:rPr lang="ja-JP" altLang="en-US" dirty="0" smtClean="0"/>
              <a:t>地理情報関連</a:t>
            </a:r>
          </a:p>
          <a:p>
            <a:pPr lvl="2"/>
            <a:r>
              <a:rPr lang="ja-JP" altLang="en-US" dirty="0" smtClean="0"/>
              <a:t>地物関連</a:t>
            </a:r>
            <a:br>
              <a:rPr lang="ja-JP" altLang="en-US" dirty="0" smtClean="0"/>
            </a:br>
            <a:r>
              <a:rPr lang="ja-JP" altLang="en-US" dirty="0" smtClean="0"/>
              <a:t>（場所間の</a:t>
            </a:r>
            <a:r>
              <a:rPr lang="ja-JP" altLang="en-US" dirty="0"/>
              <a:t>包含・隣接・</a:t>
            </a:r>
            <a:r>
              <a:rPr lang="ja-JP" altLang="en-US" dirty="0" smtClean="0"/>
              <a:t>同値関係など）</a:t>
            </a:r>
          </a:p>
          <a:p>
            <a:pPr lvl="2"/>
            <a:r>
              <a:rPr lang="ja-JP" altLang="en-US" dirty="0"/>
              <a:t>地物</a:t>
            </a:r>
            <a:r>
              <a:rPr lang="ja-JP" altLang="en-US" dirty="0" smtClean="0"/>
              <a:t>のアクセシビリティ</a:t>
            </a:r>
          </a:p>
          <a:p>
            <a:pPr lvl="1"/>
            <a:r>
              <a:rPr kumimoji="1" lang="ja-JP" altLang="en-US" dirty="0" smtClean="0"/>
              <a:t>イベント関連</a:t>
            </a:r>
          </a:p>
          <a:p>
            <a:pPr lvl="2"/>
            <a:r>
              <a:rPr lang="ja-JP" altLang="en-US" dirty="0" smtClean="0"/>
              <a:t>トレーサビリティ情報の中心となる、識別</a:t>
            </a:r>
            <a:r>
              <a:rPr lang="ja-JP" altLang="en-US" dirty="0"/>
              <a:t>対象</a:t>
            </a:r>
            <a:r>
              <a:rPr lang="ja-JP" altLang="en-US" dirty="0" smtClean="0"/>
              <a:t>の発生</a:t>
            </a:r>
            <a:r>
              <a:rPr lang="ja-JP" altLang="en-US" dirty="0"/>
              <a:t>／消滅／分割／統合</a:t>
            </a:r>
            <a:r>
              <a:rPr lang="ja-JP" altLang="en-US" dirty="0" smtClean="0"/>
              <a:t>などを記述・管理するためのボキャブラリ</a:t>
            </a:r>
          </a:p>
          <a:p>
            <a:pPr lvl="1"/>
            <a:r>
              <a:rPr lang="ja-JP" altLang="en-US" dirty="0" smtClean="0"/>
              <a:t>物品・製品関連</a:t>
            </a:r>
          </a:p>
          <a:p>
            <a:pPr lvl="1"/>
            <a:r>
              <a:rPr lang="ja-JP" altLang="en-US" dirty="0" smtClean="0"/>
              <a:t>取引関連</a:t>
            </a:r>
          </a:p>
          <a:p>
            <a:pPr lvl="1"/>
            <a:r>
              <a:rPr lang="ja-JP" altLang="en-US" dirty="0"/>
              <a:t>慣用的</a:t>
            </a:r>
            <a:r>
              <a:rPr lang="ja-JP" altLang="en-US" dirty="0" smtClean="0"/>
              <a:t>に使用されている識別子	など</a:t>
            </a:r>
          </a:p>
          <a:p>
            <a:pPr lvl="1"/>
            <a:endParaRPr lang="ja-JP" altLang="en-US" dirty="0" smtClean="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
        <p:nvSpPr>
          <p:cNvPr id="7" name="右中かっこ 6"/>
          <p:cNvSpPr/>
          <p:nvPr/>
        </p:nvSpPr>
        <p:spPr bwMode="auto">
          <a:xfrm>
            <a:off x="4134867" y="2508473"/>
            <a:ext cx="360040" cy="2880320"/>
          </a:xfrm>
          <a:prstGeom prst="rightBrac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8" name="テキスト ボックス 7"/>
          <p:cNvSpPr txBox="1"/>
          <p:nvPr/>
        </p:nvSpPr>
        <p:spPr>
          <a:xfrm>
            <a:off x="4497389" y="3447479"/>
            <a:ext cx="2755883" cy="1077218"/>
          </a:xfrm>
          <a:prstGeom prst="rect">
            <a:avLst/>
          </a:prstGeom>
          <a:noFill/>
        </p:spPr>
        <p:txBody>
          <a:bodyPr wrap="none" rtlCol="0">
            <a:spAutoFit/>
          </a:bodyPr>
          <a:lstStyle/>
          <a:p>
            <a:pPr algn="l"/>
            <a:r>
              <a:rPr kumimoji="1" lang="ja-JP" altLang="en-US" sz="1600" dirty="0" smtClean="0">
                <a:solidFill>
                  <a:schemeClr val="bg2"/>
                </a:solidFill>
                <a:latin typeface="ヒラギノ角ゴ ProN W6"/>
                <a:ea typeface="ヒラギノ角ゴ ProN W6"/>
                <a:cs typeface="ヒラギノ角ゴ ProN W6"/>
              </a:rPr>
              <a:t>これらは、現仕様案で</a:t>
            </a:r>
          </a:p>
          <a:p>
            <a:pPr algn="l"/>
            <a:r>
              <a:rPr kumimoji="1" lang="ja-JP" altLang="en-US" sz="1600" dirty="0" smtClean="0">
                <a:solidFill>
                  <a:schemeClr val="bg2"/>
                </a:solidFill>
                <a:latin typeface="ヒラギノ角ゴ ProN W6"/>
                <a:ea typeface="ヒラギノ角ゴ ProN W6"/>
                <a:cs typeface="ヒラギノ角ゴ ProN W6"/>
              </a:rPr>
              <a:t>共通ボキャブラリに含まれる。</a:t>
            </a:r>
          </a:p>
          <a:p>
            <a:pPr algn="l"/>
            <a:r>
              <a:rPr kumimoji="1" lang="ja-JP" altLang="en-US" sz="1600" dirty="0">
                <a:solidFill>
                  <a:schemeClr val="bg2"/>
                </a:solidFill>
                <a:latin typeface="ヒラギノ角ゴ ProN W6"/>
                <a:ea typeface="ヒラギノ角ゴ ProN W6"/>
                <a:cs typeface="ヒラギノ角ゴ ProN W6"/>
              </a:rPr>
              <a:t>これ以降</a:t>
            </a:r>
            <a:r>
              <a:rPr kumimoji="1" lang="ja-JP" altLang="en-US" sz="1600" dirty="0" smtClean="0">
                <a:solidFill>
                  <a:schemeClr val="bg2"/>
                </a:solidFill>
                <a:latin typeface="ヒラギノ角ゴ ProN W6"/>
                <a:ea typeface="ヒラギノ角ゴ ProN W6"/>
                <a:cs typeface="ヒラギノ角ゴ ProN W6"/>
              </a:rPr>
              <a:t>の</a:t>
            </a:r>
            <a:r>
              <a:rPr kumimoji="1" lang="ja-JP" altLang="en-US" sz="1600" dirty="0">
                <a:solidFill>
                  <a:schemeClr val="bg2"/>
                </a:solidFill>
                <a:latin typeface="ヒラギノ角ゴ ProN W6"/>
                <a:ea typeface="ヒラギノ角ゴ ProN W6"/>
                <a:cs typeface="ヒラギノ角ゴ ProN W6"/>
              </a:rPr>
              <a:t>もの</a:t>
            </a:r>
            <a:r>
              <a:rPr kumimoji="1" lang="ja-JP" altLang="en-US" sz="1600" dirty="0" smtClean="0">
                <a:solidFill>
                  <a:schemeClr val="bg2"/>
                </a:solidFill>
                <a:latin typeface="ヒラギノ角ゴ ProN W6"/>
                <a:ea typeface="ヒラギノ角ゴ ProN W6"/>
                <a:cs typeface="ヒラギノ角ゴ ProN W6"/>
              </a:rPr>
              <a:t>は</a:t>
            </a:r>
            <a:br>
              <a:rPr kumimoji="1" lang="ja-JP" altLang="en-US" sz="1600" dirty="0" smtClean="0">
                <a:solidFill>
                  <a:schemeClr val="bg2"/>
                </a:solidFill>
                <a:latin typeface="ヒラギノ角ゴ ProN W6"/>
                <a:ea typeface="ヒラギノ角ゴ ProN W6"/>
                <a:cs typeface="ヒラギノ角ゴ ProN W6"/>
              </a:rPr>
            </a:br>
            <a:r>
              <a:rPr kumimoji="1" lang="ja-JP" altLang="en-US" sz="1600" dirty="0" smtClean="0">
                <a:solidFill>
                  <a:schemeClr val="bg2"/>
                </a:solidFill>
                <a:latin typeface="ヒラギノ角ゴ ProN W6"/>
                <a:ea typeface="ヒラギノ角ゴ ProN W6"/>
                <a:cs typeface="ヒラギノ角ゴ ProN W6"/>
              </a:rPr>
              <a:t>相互運用性を検討する。</a:t>
            </a:r>
          </a:p>
        </p:txBody>
      </p:sp>
    </p:spTree>
    <p:extLst>
      <p:ext uri="{BB962C8B-B14F-4D97-AF65-F5344CB8AC3E}">
        <p14:creationId xmlns:p14="http://schemas.microsoft.com/office/powerpoint/2010/main" val="11712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ja-JP" altLang="en-US" dirty="0" smtClean="0"/>
              <a:t>標準</a:t>
            </a:r>
            <a:r>
              <a:rPr kumimoji="1" lang="en-US" altLang="ja-JP" dirty="0" smtClean="0"/>
              <a:t>API</a:t>
            </a:r>
            <a:r>
              <a:rPr kumimoji="1" lang="ja-JP" altLang="en-US" dirty="0" smtClean="0"/>
              <a:t>規格</a:t>
            </a:r>
            <a:endParaRPr kumimoji="1" lang="ja-JP" altLang="en-US" dirty="0"/>
          </a:p>
        </p:txBody>
      </p:sp>
      <p:sp>
        <p:nvSpPr>
          <p:cNvPr id="9" name="コンテンツ プレースホルダー 8"/>
          <p:cNvSpPr>
            <a:spLocks noGrp="1"/>
          </p:cNvSpPr>
          <p:nvPr>
            <p:ph idx="1"/>
          </p:nvPr>
        </p:nvSpPr>
        <p:spPr/>
        <p:txBody>
          <a:bodyPr>
            <a:normAutofit fontScale="92500" lnSpcReduction="20000"/>
          </a:bodyPr>
          <a:lstStyle/>
          <a:p>
            <a:r>
              <a:rPr kumimoji="1" lang="ja-JP" altLang="en-US" dirty="0" smtClean="0"/>
              <a:t>定義</a:t>
            </a:r>
          </a:p>
          <a:p>
            <a:pPr lvl="1"/>
            <a:r>
              <a:rPr lang="ja-JP" altLang="en-US" dirty="0"/>
              <a:t>オープンデータを業界をまたいで流通・連携させるために、データベースに格納されたオープンデータに対する検索・取得・更新等の操作を共通化するための標準技術</a:t>
            </a:r>
            <a:r>
              <a:rPr lang="ja-JP" altLang="en-US" dirty="0" smtClean="0"/>
              <a:t>規格。</a:t>
            </a:r>
          </a:p>
          <a:p>
            <a:r>
              <a:rPr lang="ja-JP" altLang="en-US" dirty="0" smtClean="0"/>
              <a:t>標準</a:t>
            </a:r>
            <a:r>
              <a:rPr lang="en-US" altLang="ja-JP" dirty="0" smtClean="0"/>
              <a:t>API</a:t>
            </a:r>
            <a:r>
              <a:rPr lang="ja-JP" altLang="en-US" dirty="0" smtClean="0"/>
              <a:t>規格の規定範囲（提供機能案）</a:t>
            </a:r>
            <a:endParaRPr lang="en-US" altLang="ja-JP" dirty="0" smtClean="0"/>
          </a:p>
          <a:p>
            <a:pPr lvl="1"/>
            <a:r>
              <a:rPr lang="ja-JP" altLang="en-US" dirty="0"/>
              <a:t>オープンデータ</a:t>
            </a:r>
            <a:r>
              <a:rPr lang="ja-JP" altLang="en-US" dirty="0" smtClean="0"/>
              <a:t>の格納先を検索／登録する</a:t>
            </a:r>
            <a:r>
              <a:rPr lang="en-US" altLang="ja-JP" dirty="0" smtClean="0"/>
              <a:t>API</a:t>
            </a:r>
            <a:endParaRPr lang="ja-JP" altLang="en-US" dirty="0" smtClean="0"/>
          </a:p>
          <a:p>
            <a:pPr lvl="2"/>
            <a:r>
              <a:rPr lang="ja-JP" altLang="en-US" dirty="0" smtClean="0"/>
              <a:t>「</a:t>
            </a:r>
            <a:r>
              <a:rPr lang="ja-JP" altLang="en-US" dirty="0"/>
              <a:t>識別子」と「それについて記述したオープンデータの格納先情報」との</a:t>
            </a:r>
            <a:r>
              <a:rPr lang="ja-JP" altLang="en-US" dirty="0" smtClean="0"/>
              <a:t>対応付けを管理する</a:t>
            </a:r>
          </a:p>
          <a:p>
            <a:pPr marL="901700" lvl="2" indent="0">
              <a:buNone/>
            </a:pPr>
            <a:r>
              <a:rPr lang="en-US" altLang="ja-JP" dirty="0" smtClean="0"/>
              <a:t>(1) Identification Resolution Command</a:t>
            </a:r>
            <a:endParaRPr lang="en-US" altLang="ja-JP" dirty="0"/>
          </a:p>
          <a:p>
            <a:pPr lvl="1"/>
            <a:r>
              <a:rPr lang="ja-JP" altLang="en-US" dirty="0" smtClean="0"/>
              <a:t>オープンデータに対する検索・取得・操作を行う</a:t>
            </a:r>
            <a:r>
              <a:rPr lang="en-US" altLang="ja-JP" dirty="0" smtClean="0"/>
              <a:t>API</a:t>
            </a:r>
            <a:endParaRPr lang="ja-JP" altLang="en-US" dirty="0" smtClean="0"/>
          </a:p>
          <a:p>
            <a:pPr marL="901700" lvl="2" indent="0">
              <a:buNone/>
            </a:pPr>
            <a:r>
              <a:rPr lang="en-US" altLang="ja-JP" dirty="0" smtClean="0"/>
              <a:t>(2) Raw </a:t>
            </a:r>
            <a:r>
              <a:rPr lang="en-US" altLang="ja-JP" dirty="0"/>
              <a:t>Data Management Raw Data Management Command</a:t>
            </a:r>
          </a:p>
          <a:p>
            <a:pPr lvl="3"/>
            <a:r>
              <a:rPr lang="en-US" altLang="ja-JP" dirty="0" smtClean="0"/>
              <a:t>SPARQL</a:t>
            </a:r>
            <a:r>
              <a:rPr lang="ja-JP" altLang="en-US" dirty="0" smtClean="0"/>
              <a:t>に基づく複雑</a:t>
            </a:r>
            <a:r>
              <a:rPr lang="ja-JP" altLang="en-US" dirty="0"/>
              <a:t>な検索</a:t>
            </a:r>
            <a:r>
              <a:rPr lang="ja-JP" altLang="en-US" dirty="0" smtClean="0"/>
              <a:t>と、データ</a:t>
            </a:r>
            <a:r>
              <a:rPr lang="ja-JP" altLang="en-US" dirty="0"/>
              <a:t>の流し込み／</a:t>
            </a:r>
            <a:r>
              <a:rPr lang="ja-JP" altLang="en-US" dirty="0" smtClean="0"/>
              <a:t>ダンプ機能。</a:t>
            </a:r>
            <a:endParaRPr lang="ja-JP" altLang="en-US" dirty="0"/>
          </a:p>
          <a:p>
            <a:pPr marL="901700" lvl="2" indent="0">
              <a:buNone/>
            </a:pPr>
            <a:r>
              <a:rPr lang="en-US" altLang="ja-JP" dirty="0"/>
              <a:t>(3) Traceability/</a:t>
            </a:r>
            <a:r>
              <a:rPr lang="en-US" altLang="ja-JP" dirty="0" err="1"/>
              <a:t>RealtimeData</a:t>
            </a:r>
            <a:r>
              <a:rPr lang="en-US" altLang="ja-JP" dirty="0"/>
              <a:t> Management Command</a:t>
            </a:r>
          </a:p>
          <a:p>
            <a:pPr lvl="3"/>
            <a:r>
              <a:rPr lang="ja-JP" altLang="en-US" dirty="0"/>
              <a:t>トレーサビリティに代表されるイベントを管理する</a:t>
            </a:r>
            <a:r>
              <a:rPr lang="ja-JP" altLang="en-US" dirty="0" smtClean="0"/>
              <a:t>機能</a:t>
            </a:r>
            <a:r>
              <a:rPr lang="en-US" altLang="ja-JP" dirty="0" smtClean="0"/>
              <a:t>｡</a:t>
            </a:r>
            <a:r>
              <a:rPr lang="ja-JP" altLang="en-US" dirty="0" smtClean="0"/>
              <a:t>（</a:t>
            </a:r>
            <a:r>
              <a:rPr lang="ja-JP" altLang="en-US" dirty="0"/>
              <a:t>トレースフォワード・トレースバックを含む）</a:t>
            </a:r>
          </a:p>
          <a:p>
            <a:pPr marL="901700" lvl="2" indent="0">
              <a:buNone/>
            </a:pPr>
            <a:r>
              <a:rPr lang="en-US" altLang="ja-JP" dirty="0" smtClean="0"/>
              <a:t>(4</a:t>
            </a:r>
            <a:r>
              <a:rPr lang="en-US" altLang="ja-JP" dirty="0"/>
              <a:t>) Geographical Data Management Command</a:t>
            </a:r>
          </a:p>
          <a:p>
            <a:pPr lvl="3"/>
            <a:r>
              <a:rPr lang="en-US" altLang="ja-JP" dirty="0"/>
              <a:t>GIS</a:t>
            </a:r>
            <a:r>
              <a:rPr lang="ja-JP" altLang="en-US" dirty="0"/>
              <a:t>等地理情報処理を必要とするデータ検索・取得・操作</a:t>
            </a:r>
            <a:r>
              <a:rPr lang="ja-JP" altLang="en-US" dirty="0" smtClean="0"/>
              <a:t>機能。</a:t>
            </a:r>
            <a:endParaRPr lang="ja-JP" altLang="en-US" dirty="0"/>
          </a:p>
          <a:p>
            <a:pPr marL="901700" lvl="2" indent="0">
              <a:buNone/>
            </a:pPr>
            <a:r>
              <a:rPr lang="en-US" altLang="ja-JP" dirty="0"/>
              <a:t>(5) Security Management Command</a:t>
            </a:r>
          </a:p>
          <a:p>
            <a:pPr lvl="3"/>
            <a:r>
              <a:rPr lang="ja-JP" altLang="en-US" dirty="0"/>
              <a:t>ユーザ・グループ</a:t>
            </a:r>
            <a:r>
              <a:rPr lang="ja-JP" altLang="en-US" dirty="0" smtClean="0"/>
              <a:t>と、オープンデータ</a:t>
            </a:r>
            <a:r>
              <a:rPr lang="ja-JP" altLang="en-US" dirty="0"/>
              <a:t>のアクセスルールを管理</a:t>
            </a:r>
            <a:r>
              <a:rPr lang="ja-JP" altLang="en-US" dirty="0" smtClean="0"/>
              <a:t>する機能</a:t>
            </a:r>
            <a:r>
              <a:rPr lang="en-US" altLang="ja-JP" dirty="0" smtClean="0"/>
              <a:t>｡</a:t>
            </a:r>
            <a:endParaRPr lang="ja-JP" altLang="en-US" dirty="0"/>
          </a:p>
          <a:p>
            <a:pPr marL="901700" lvl="2" indent="0">
              <a:buNone/>
            </a:pPr>
            <a:r>
              <a:rPr lang="en-US" altLang="ja-JP" dirty="0"/>
              <a:t>(6) Trigger Management Command</a:t>
            </a:r>
          </a:p>
          <a:p>
            <a:pPr lvl="3"/>
            <a:r>
              <a:rPr lang="ja-JP" altLang="en-US" dirty="0"/>
              <a:t>オープンデータの登録・更新をトリガと</a:t>
            </a:r>
            <a:r>
              <a:rPr lang="ja-JP" altLang="en-US" dirty="0" smtClean="0"/>
              <a:t>してデータ利用者のシステムに</a:t>
            </a:r>
            <a:r>
              <a:rPr lang="ja-JP" altLang="en-US" dirty="0"/>
              <a:t>コールバック</a:t>
            </a:r>
            <a:r>
              <a:rPr lang="ja-JP" altLang="en-US" dirty="0" smtClean="0"/>
              <a:t>する（</a:t>
            </a:r>
            <a:r>
              <a:rPr lang="en-US" altLang="ja-JP" dirty="0" smtClean="0"/>
              <a:t>Notification</a:t>
            </a:r>
            <a:r>
              <a:rPr lang="ja-JP" altLang="en-US" dirty="0" smtClean="0"/>
              <a:t>）仕組み</a:t>
            </a:r>
            <a:r>
              <a:rPr lang="en-US" altLang="ja-JP" dirty="0" smtClean="0"/>
              <a:t>｡</a:t>
            </a:r>
            <a:endParaRPr lang="ja-JP" altLang="en-US" dirty="0"/>
          </a:p>
          <a:p>
            <a:pPr marL="901700" lvl="2" indent="0">
              <a:buNone/>
            </a:pPr>
            <a:r>
              <a:rPr lang="en-US" altLang="ja-JP" dirty="0"/>
              <a:t>(7) Vocabulary Management Command</a:t>
            </a:r>
          </a:p>
          <a:p>
            <a:pPr lvl="3"/>
            <a:r>
              <a:rPr lang="ja-JP" altLang="en-US" dirty="0"/>
              <a:t>ボキャブラリの管理</a:t>
            </a:r>
            <a:r>
              <a:rPr lang="ja-JP" altLang="en-US" dirty="0" smtClean="0"/>
              <a:t>機能</a:t>
            </a:r>
            <a:r>
              <a:rPr lang="en-US" altLang="ja-JP" dirty="0" smtClean="0"/>
              <a:t>｡</a:t>
            </a:r>
            <a:endParaRPr lang="ja-JP" altLang="en-US" dirty="0" smtClean="0"/>
          </a:p>
          <a:p>
            <a:pPr lvl="3"/>
            <a:r>
              <a:rPr lang="en-US" altLang="ja-JP" dirty="0" smtClean="0"/>
              <a:t>LOV (Linked-open Bridge) </a:t>
            </a:r>
            <a:r>
              <a:rPr lang="ja-JP" altLang="en-US" dirty="0" smtClean="0"/>
              <a:t>や</a:t>
            </a:r>
            <a:r>
              <a:rPr lang="en-US" altLang="ja-JP" dirty="0" err="1" smtClean="0"/>
              <a:t>MetaBridge</a:t>
            </a:r>
            <a:r>
              <a:rPr lang="ja-JP" altLang="en-US" dirty="0" smtClean="0"/>
              <a:t>との相互運用性を考慮。</a:t>
            </a:r>
            <a:endParaRPr lang="ja-JP" altLang="en-US" dirty="0"/>
          </a:p>
          <a:p>
            <a:pPr marL="901700" lvl="2" indent="0">
              <a:buNone/>
            </a:pPr>
            <a:r>
              <a:rPr lang="en-US" altLang="ja-JP" dirty="0"/>
              <a:t>(8) Data Conversion Command</a:t>
            </a:r>
          </a:p>
          <a:p>
            <a:pPr lvl="3"/>
            <a:r>
              <a:rPr lang="ja-JP" altLang="en-US" dirty="0"/>
              <a:t>簡易的な</a:t>
            </a:r>
            <a:r>
              <a:rPr lang="en-US" altLang="ja-JP" dirty="0"/>
              <a:t>REST</a:t>
            </a:r>
            <a:r>
              <a:rPr lang="ja-JP" altLang="en-US" dirty="0"/>
              <a:t>ベース</a:t>
            </a:r>
            <a:r>
              <a:rPr lang="en-US" altLang="ja-JP" dirty="0"/>
              <a:t>API</a:t>
            </a:r>
            <a:r>
              <a:rPr lang="ja-JP" altLang="en-US" dirty="0" smtClean="0"/>
              <a:t>で</a:t>
            </a:r>
            <a:r>
              <a:rPr lang="en-US" altLang="ja-JP" dirty="0" smtClean="0"/>
              <a:t>RDF</a:t>
            </a:r>
            <a:r>
              <a:rPr lang="ja-JP" altLang="en-US" dirty="0" smtClean="0"/>
              <a:t>データ</a:t>
            </a:r>
            <a:r>
              <a:rPr lang="ja-JP" altLang="en-US" dirty="0"/>
              <a:t>を検索・取得・操作する</a:t>
            </a:r>
            <a:r>
              <a:rPr lang="ja-JP" altLang="en-US" dirty="0" smtClean="0"/>
              <a:t>機能</a:t>
            </a:r>
            <a:r>
              <a:rPr lang="en-US" altLang="ja-JP" dirty="0" smtClean="0"/>
              <a:t>｡</a:t>
            </a:r>
            <a:endParaRPr lang="ja-JP" altLang="en-US" dirty="0"/>
          </a:p>
          <a:p>
            <a:pPr lvl="3"/>
            <a:r>
              <a:rPr lang="ja-JP" altLang="en-US" dirty="0"/>
              <a:t>センサが取得したデータを登録するような場面での利用を</a:t>
            </a:r>
            <a:r>
              <a:rPr lang="ja-JP" altLang="en-US" dirty="0" smtClean="0"/>
              <a:t>想定</a:t>
            </a:r>
            <a:r>
              <a:rPr lang="en-US" altLang="ja-JP" dirty="0" smtClean="0"/>
              <a:t>｡</a:t>
            </a:r>
            <a:endParaRPr lang="ja-JP" altLang="en-US" dirty="0"/>
          </a:p>
          <a:p>
            <a:pPr lvl="2"/>
            <a:endParaRPr lang="ja-JP" altLang="en-US" dirty="0" smtClean="0"/>
          </a:p>
          <a:p>
            <a:pPr lvl="2"/>
            <a:endParaRPr lang="ja-JP" altLang="en-US" dirty="0"/>
          </a:p>
          <a:p>
            <a:pPr lvl="1"/>
            <a:endParaRPr kumimoji="1" lang="ja-JP" altLang="en-US" dirty="0"/>
          </a:p>
        </p:txBody>
      </p:sp>
      <p:sp>
        <p:nvSpPr>
          <p:cNvPr id="7" name="スライド番号プレースホルダー 6"/>
          <p:cNvSpPr>
            <a:spLocks noGrp="1"/>
          </p:cNvSpPr>
          <p:nvPr>
            <p:ph type="sldNum" sz="quarter" idx="10"/>
          </p:nvPr>
        </p:nvSpPr>
        <p:spPr/>
        <p:txBody>
          <a:bodyPr/>
          <a:lstStyle/>
          <a:p>
            <a:fld id="{E2E75448-D916-4233-AD6D-8D21E29A807D}" type="slidenum">
              <a:rPr lang="ja-JP" altLang="en-US" smtClean="0"/>
              <a:pPr/>
              <a:t>7</a:t>
            </a:fld>
            <a:endParaRPr lang="en-US" altLang="ja-JP"/>
          </a:p>
        </p:txBody>
      </p:sp>
    </p:spTree>
    <p:extLst>
      <p:ext uri="{BB962C8B-B14F-4D97-AF65-F5344CB8AC3E}">
        <p14:creationId xmlns:p14="http://schemas.microsoft.com/office/powerpoint/2010/main" val="3384305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生鮮農作物トレーサビリティへの適用例</a:t>
            </a:r>
            <a:endParaRPr kumimoji="1" lang="ja-JP" altLang="en-US" dirty="0"/>
          </a:p>
        </p:txBody>
      </p:sp>
      <p:sp>
        <p:nvSpPr>
          <p:cNvPr id="3" name="コンテンツ プレースホルダー 2"/>
          <p:cNvSpPr>
            <a:spLocks noGrp="1"/>
          </p:cNvSpPr>
          <p:nvPr>
            <p:ph sz="half" idx="1"/>
          </p:nvPr>
        </p:nvSpPr>
        <p:spPr/>
        <p:txBody>
          <a:bodyPr/>
          <a:lstStyle/>
          <a:p>
            <a:r>
              <a:rPr kumimoji="1" lang="ja-JP" altLang="en-US" dirty="0" smtClean="0"/>
              <a:t>農産物情報の表現例</a:t>
            </a:r>
            <a:endParaRPr kumimoji="1" lang="ja-JP" altLang="en-US" dirty="0"/>
          </a:p>
        </p:txBody>
      </p:sp>
      <p:sp>
        <p:nvSpPr>
          <p:cNvPr id="27" name="コンテンツ プレースホルダー 26"/>
          <p:cNvSpPr>
            <a:spLocks noGrp="1"/>
          </p:cNvSpPr>
          <p:nvPr>
            <p:ph sz="quarter" idx="2"/>
          </p:nvPr>
        </p:nvSpPr>
        <p:spPr/>
        <p:txBody>
          <a:bodyPr/>
          <a:lstStyle/>
          <a:p>
            <a:r>
              <a:rPr lang="ja-JP" altLang="en-US" dirty="0"/>
              <a:t>流通</a:t>
            </a:r>
            <a:r>
              <a:rPr lang="ja-JP" altLang="en-US" dirty="0" smtClean="0"/>
              <a:t>情報の表現例</a:t>
            </a:r>
            <a:endParaRPr kumimoji="1" lang="ja-JP" altLang="en-US" dirty="0"/>
          </a:p>
        </p:txBody>
      </p:sp>
      <p:sp>
        <p:nvSpPr>
          <p:cNvPr id="9" name="円/楕円 8"/>
          <p:cNvSpPr/>
          <p:nvPr/>
        </p:nvSpPr>
        <p:spPr bwMode="auto">
          <a:xfrm>
            <a:off x="174427" y="2390378"/>
            <a:ext cx="4968552" cy="720080"/>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urn:ucode:_00001C00000000000001000000012349</a:t>
            </a:r>
            <a:endPar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endParaRPr>
          </a:p>
        </p:txBody>
      </p:sp>
      <p:cxnSp>
        <p:nvCxnSpPr>
          <p:cNvPr id="12" name="カギ線コネクタ 11"/>
          <p:cNvCxnSpPr>
            <a:stCxn id="9" idx="3"/>
            <a:endCxn id="17" idx="2"/>
          </p:cNvCxnSpPr>
          <p:nvPr/>
        </p:nvCxnSpPr>
        <p:spPr bwMode="auto">
          <a:xfrm rot="16200000" flipH="1">
            <a:off x="1520630" y="2386430"/>
            <a:ext cx="627511" cy="1864660"/>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17" name="円/楕円 16"/>
          <p:cNvSpPr/>
          <p:nvPr/>
        </p:nvSpPr>
        <p:spPr bwMode="auto">
          <a:xfrm>
            <a:off x="2766715" y="3272476"/>
            <a:ext cx="2193218" cy="720080"/>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err="1" smtClean="0">
                <a:ln>
                  <a:noFill/>
                </a:ln>
                <a:solidFill>
                  <a:schemeClr val="bg2"/>
                </a:solidFill>
                <a:effectLst/>
                <a:latin typeface="ＤＦＧ華康ゴシック体W5" pitchFamily="50" charset="-128"/>
                <a:ea typeface="ＤＦＧ華康ゴシック体W5" pitchFamily="50" charset="-128"/>
              </a:rPr>
              <a:t>uobj:AgricaltualProduct</a:t>
            </a:r>
            <a:endPar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endParaRPr>
          </a:p>
        </p:txBody>
      </p:sp>
      <p:sp>
        <p:nvSpPr>
          <p:cNvPr id="20" name="テキスト ボックス 19"/>
          <p:cNvSpPr txBox="1"/>
          <p:nvPr/>
        </p:nvSpPr>
        <p:spPr>
          <a:xfrm>
            <a:off x="985751" y="3301148"/>
            <a:ext cx="755335" cy="307777"/>
          </a:xfrm>
          <a:prstGeom prst="rect">
            <a:avLst/>
          </a:prstGeom>
          <a:noFill/>
        </p:spPr>
        <p:txBody>
          <a:bodyPr wrap="none" rtlCol="0">
            <a:spAutoFit/>
          </a:bodyPr>
          <a:lstStyle/>
          <a:p>
            <a:pPr algn="l"/>
            <a:r>
              <a:rPr kumimoji="1" lang="en-US" altLang="ja-JP" sz="1400" dirty="0" err="1" smtClean="0">
                <a:solidFill>
                  <a:schemeClr val="bg2"/>
                </a:solidFill>
                <a:latin typeface="ヒラギノ角ゴ ProN W6"/>
                <a:ea typeface="ヒラギノ角ゴ ProN W6"/>
                <a:cs typeface="ヒラギノ角ゴ ProN W6"/>
              </a:rPr>
              <a:t>rdf:type</a:t>
            </a:r>
            <a:endParaRPr kumimoji="1" lang="ja-JP" altLang="en-US" sz="1400" dirty="0" smtClean="0">
              <a:solidFill>
                <a:schemeClr val="bg2"/>
              </a:solidFill>
              <a:latin typeface="ヒラギノ角ゴ ProN W6"/>
              <a:ea typeface="ヒラギノ角ゴ ProN W6"/>
              <a:cs typeface="ヒラギノ角ゴ ProN W6"/>
            </a:endParaRPr>
          </a:p>
        </p:txBody>
      </p:sp>
      <p:sp>
        <p:nvSpPr>
          <p:cNvPr id="22" name="円/楕円 21"/>
          <p:cNvSpPr/>
          <p:nvPr/>
        </p:nvSpPr>
        <p:spPr bwMode="auto">
          <a:xfrm>
            <a:off x="2766715" y="4092649"/>
            <a:ext cx="2193218" cy="720080"/>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lang="ja-JP" altLang="en-US" sz="1400" dirty="0">
                <a:solidFill>
                  <a:schemeClr val="bg2"/>
                </a:solidFill>
              </a:rPr>
              <a:t>指</a:t>
            </a:r>
            <a:r>
              <a:rPr lang="ja-JP" altLang="en-US" sz="1400" dirty="0" smtClean="0">
                <a:solidFill>
                  <a:schemeClr val="bg2"/>
                </a:solidFill>
              </a:rPr>
              <a:t>研 太郎</a:t>
            </a:r>
            <a:endPar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endParaRPr>
          </a:p>
        </p:txBody>
      </p:sp>
      <p:cxnSp>
        <p:nvCxnSpPr>
          <p:cNvPr id="23" name="カギ線コネクタ 22"/>
          <p:cNvCxnSpPr>
            <a:stCxn id="9" idx="3"/>
            <a:endCxn id="22" idx="2"/>
          </p:cNvCxnSpPr>
          <p:nvPr/>
        </p:nvCxnSpPr>
        <p:spPr bwMode="auto">
          <a:xfrm rot="16200000" flipH="1">
            <a:off x="1110543" y="2796517"/>
            <a:ext cx="1447684" cy="1864660"/>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26" name="テキスト ボックス 25"/>
          <p:cNvSpPr txBox="1"/>
          <p:nvPr/>
        </p:nvSpPr>
        <p:spPr>
          <a:xfrm>
            <a:off x="985751" y="4072948"/>
            <a:ext cx="1197764" cy="307777"/>
          </a:xfrm>
          <a:prstGeom prst="rect">
            <a:avLst/>
          </a:prstGeom>
          <a:noFill/>
        </p:spPr>
        <p:txBody>
          <a:bodyPr wrap="none" rtlCol="0">
            <a:spAutoFit/>
          </a:bodyPr>
          <a:lstStyle/>
          <a:p>
            <a:pPr algn="l"/>
            <a:r>
              <a:rPr kumimoji="1" lang="en-US" altLang="ja-JP" sz="1400" dirty="0" err="1" smtClean="0">
                <a:solidFill>
                  <a:schemeClr val="bg2"/>
                </a:solidFill>
                <a:latin typeface="ヒラギノ角ゴ ProN W6"/>
                <a:ea typeface="ヒラギノ角ゴ ProN W6"/>
                <a:cs typeface="ヒラギノ角ゴ ProN W6"/>
              </a:rPr>
              <a:t>uobj:producer</a:t>
            </a:r>
            <a:endParaRPr kumimoji="1" lang="ja-JP" altLang="en-US" sz="1400" dirty="0" smtClean="0">
              <a:solidFill>
                <a:schemeClr val="bg2"/>
              </a:solidFill>
              <a:latin typeface="ヒラギノ角ゴ ProN W6"/>
              <a:ea typeface="ヒラギノ角ゴ ProN W6"/>
              <a:cs typeface="ヒラギノ角ゴ ProN W6"/>
            </a:endParaRPr>
          </a:p>
        </p:txBody>
      </p:sp>
      <p:sp>
        <p:nvSpPr>
          <p:cNvPr id="28" name="円/楕円 27"/>
          <p:cNvSpPr/>
          <p:nvPr/>
        </p:nvSpPr>
        <p:spPr bwMode="auto">
          <a:xfrm>
            <a:off x="2766716" y="4884737"/>
            <a:ext cx="2193218" cy="720080"/>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農場</a:t>
            </a:r>
            <a:r>
              <a:rPr kumimoji="0" lang="en-US" altLang="ja-JP"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A</a:t>
            </a:r>
            <a:endPar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endParaRPr>
          </a:p>
        </p:txBody>
      </p:sp>
      <p:cxnSp>
        <p:nvCxnSpPr>
          <p:cNvPr id="30" name="カギ線コネクタ 29"/>
          <p:cNvCxnSpPr>
            <a:stCxn id="9" idx="3"/>
            <a:endCxn id="28" idx="2"/>
          </p:cNvCxnSpPr>
          <p:nvPr/>
        </p:nvCxnSpPr>
        <p:spPr bwMode="auto">
          <a:xfrm rot="16200000" flipH="1">
            <a:off x="714499" y="3192560"/>
            <a:ext cx="2239772" cy="1864661"/>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33" name="テキスト ボックス 32"/>
          <p:cNvSpPr txBox="1"/>
          <p:nvPr/>
        </p:nvSpPr>
        <p:spPr>
          <a:xfrm>
            <a:off x="985751" y="4928674"/>
            <a:ext cx="1701107" cy="307777"/>
          </a:xfrm>
          <a:prstGeom prst="rect">
            <a:avLst/>
          </a:prstGeom>
          <a:noFill/>
        </p:spPr>
        <p:txBody>
          <a:bodyPr wrap="none" rtlCol="0">
            <a:spAutoFit/>
          </a:bodyPr>
          <a:lstStyle/>
          <a:p>
            <a:pPr algn="l"/>
            <a:r>
              <a:rPr kumimoji="1" lang="en-US" altLang="ja-JP" sz="1400" dirty="0" err="1" smtClean="0">
                <a:solidFill>
                  <a:schemeClr val="bg2"/>
                </a:solidFill>
                <a:latin typeface="ヒラギノ角ゴ ProN W6"/>
                <a:ea typeface="ヒラギノ角ゴ ProN W6"/>
                <a:cs typeface="ヒラギノ角ゴ ProN W6"/>
              </a:rPr>
              <a:t>uobj:producedPlace</a:t>
            </a:r>
            <a:endParaRPr kumimoji="1" lang="ja-JP" altLang="en-US" sz="1400" dirty="0" smtClean="0">
              <a:solidFill>
                <a:schemeClr val="bg2"/>
              </a:solidFill>
              <a:latin typeface="ヒラギノ角ゴ ProN W6"/>
              <a:ea typeface="ヒラギノ角ゴ ProN W6"/>
              <a:cs typeface="ヒラギノ角ゴ ProN W6"/>
            </a:endParaRPr>
          </a:p>
        </p:txBody>
      </p:sp>
      <p:sp>
        <p:nvSpPr>
          <p:cNvPr id="34" name="角丸四角形 33"/>
          <p:cNvSpPr/>
          <p:nvPr/>
        </p:nvSpPr>
        <p:spPr bwMode="auto">
          <a:xfrm>
            <a:off x="2770556" y="6443761"/>
            <a:ext cx="2189377" cy="468052"/>
          </a:xfrm>
          <a:prstGeom prst="roundRect">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ja-JP" altLang="en-US" sz="1400" dirty="0" smtClean="0">
                <a:solidFill>
                  <a:schemeClr val="bg2"/>
                </a:solidFill>
              </a:rPr>
              <a:t>トマト</a:t>
            </a:r>
            <a:endParaRPr lang="en-US" altLang="ja-JP" sz="1400" dirty="0">
              <a:solidFill>
                <a:schemeClr val="bg2"/>
              </a:solidFill>
            </a:endParaRPr>
          </a:p>
        </p:txBody>
      </p:sp>
      <p:cxnSp>
        <p:nvCxnSpPr>
          <p:cNvPr id="35" name="カギ線コネクタ 34"/>
          <p:cNvCxnSpPr>
            <a:stCxn id="9" idx="3"/>
            <a:endCxn id="34" idx="1"/>
          </p:cNvCxnSpPr>
          <p:nvPr/>
        </p:nvCxnSpPr>
        <p:spPr bwMode="auto">
          <a:xfrm rot="16200000" flipH="1">
            <a:off x="-86" y="3907145"/>
            <a:ext cx="3672782" cy="1868501"/>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38" name="テキスト ボックス 37"/>
          <p:cNvSpPr txBox="1"/>
          <p:nvPr/>
        </p:nvSpPr>
        <p:spPr>
          <a:xfrm>
            <a:off x="985751" y="6283100"/>
            <a:ext cx="824265" cy="307777"/>
          </a:xfrm>
          <a:prstGeom prst="rect">
            <a:avLst/>
          </a:prstGeom>
          <a:noFill/>
        </p:spPr>
        <p:txBody>
          <a:bodyPr wrap="none" rtlCol="0">
            <a:spAutoFit/>
          </a:bodyPr>
          <a:lstStyle/>
          <a:p>
            <a:pPr algn="l"/>
            <a:r>
              <a:rPr kumimoji="1" lang="en-US" altLang="ja-JP" sz="1400" dirty="0" err="1" smtClean="0">
                <a:solidFill>
                  <a:schemeClr val="bg2"/>
                </a:solidFill>
                <a:latin typeface="ヒラギノ角ゴ ProN W6"/>
                <a:ea typeface="ヒラギノ角ゴ ProN W6"/>
                <a:cs typeface="ヒラギノ角ゴ ProN W6"/>
              </a:rPr>
              <a:t>uobj:title</a:t>
            </a:r>
            <a:endParaRPr kumimoji="1" lang="ja-JP" altLang="en-US" sz="1400" dirty="0" smtClean="0">
              <a:solidFill>
                <a:schemeClr val="bg2"/>
              </a:solidFill>
              <a:latin typeface="ヒラギノ角ゴ ProN W6"/>
              <a:ea typeface="ヒラギノ角ゴ ProN W6"/>
              <a:cs typeface="ヒラギノ角ゴ ProN W6"/>
            </a:endParaRPr>
          </a:p>
        </p:txBody>
      </p:sp>
      <p:sp>
        <p:nvSpPr>
          <p:cNvPr id="39" name="角丸四角形 38"/>
          <p:cNvSpPr/>
          <p:nvPr/>
        </p:nvSpPr>
        <p:spPr bwMode="auto">
          <a:xfrm>
            <a:off x="2766715" y="7064213"/>
            <a:ext cx="2189377" cy="468052"/>
          </a:xfrm>
          <a:prstGeom prst="roundRect">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ja-JP" altLang="en-US" sz="1400" dirty="0" smtClean="0">
                <a:solidFill>
                  <a:schemeClr val="bg2"/>
                </a:solidFill>
              </a:rPr>
              <a:t>農薬散布履歴を示す文書</a:t>
            </a:r>
            <a:endParaRPr lang="en-US" altLang="ja-JP" sz="1400" dirty="0">
              <a:solidFill>
                <a:schemeClr val="bg2"/>
              </a:solidFill>
            </a:endParaRPr>
          </a:p>
        </p:txBody>
      </p:sp>
      <p:cxnSp>
        <p:nvCxnSpPr>
          <p:cNvPr id="40" name="カギ線コネクタ 39"/>
          <p:cNvCxnSpPr>
            <a:stCxn id="9" idx="3"/>
            <a:endCxn id="39" idx="1"/>
          </p:cNvCxnSpPr>
          <p:nvPr/>
        </p:nvCxnSpPr>
        <p:spPr bwMode="auto">
          <a:xfrm rot="16200000" flipH="1">
            <a:off x="-312232" y="4219292"/>
            <a:ext cx="4293234" cy="1864660"/>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43" name="角丸四角形 42"/>
          <p:cNvSpPr/>
          <p:nvPr/>
        </p:nvSpPr>
        <p:spPr bwMode="auto">
          <a:xfrm>
            <a:off x="2766714" y="7684665"/>
            <a:ext cx="2189377" cy="468052"/>
          </a:xfrm>
          <a:prstGeom prst="roundRect">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ja-JP" altLang="en-US" sz="1400" dirty="0" smtClean="0">
                <a:solidFill>
                  <a:schemeClr val="bg2"/>
                </a:solidFill>
              </a:rPr>
              <a:t>肥料散布履歴を示す文書</a:t>
            </a:r>
            <a:endParaRPr lang="en-US" altLang="ja-JP" sz="1400" dirty="0">
              <a:solidFill>
                <a:schemeClr val="bg2"/>
              </a:solidFill>
            </a:endParaRPr>
          </a:p>
        </p:txBody>
      </p:sp>
      <p:sp>
        <p:nvSpPr>
          <p:cNvPr id="44" name="テキスト ボックス 43"/>
          <p:cNvSpPr txBox="1"/>
          <p:nvPr/>
        </p:nvSpPr>
        <p:spPr>
          <a:xfrm>
            <a:off x="985751" y="6911813"/>
            <a:ext cx="1622560" cy="307777"/>
          </a:xfrm>
          <a:prstGeom prst="rect">
            <a:avLst/>
          </a:prstGeom>
          <a:noFill/>
        </p:spPr>
        <p:txBody>
          <a:bodyPr wrap="none" rtlCol="0">
            <a:spAutoFit/>
          </a:bodyPr>
          <a:lstStyle/>
          <a:p>
            <a:pPr algn="l"/>
            <a:r>
              <a:rPr kumimoji="1" lang="en-US" altLang="ja-JP" sz="1400" dirty="0" err="1" smtClean="0">
                <a:solidFill>
                  <a:schemeClr val="bg2"/>
                </a:solidFill>
                <a:latin typeface="ヒラギノ角ゴ ProN W6"/>
                <a:ea typeface="ヒラギノ角ゴ ProN W6"/>
                <a:cs typeface="ヒラギノ角ゴ ProN W6"/>
              </a:rPr>
              <a:t>ag:agrichemicalLog</a:t>
            </a:r>
            <a:endParaRPr kumimoji="1" lang="ja-JP" altLang="en-US" sz="1400" dirty="0" smtClean="0">
              <a:solidFill>
                <a:schemeClr val="bg2"/>
              </a:solidFill>
              <a:latin typeface="ヒラギノ角ゴ ProN W6"/>
              <a:ea typeface="ヒラギノ角ゴ ProN W6"/>
              <a:cs typeface="ヒラギノ角ゴ ProN W6"/>
            </a:endParaRPr>
          </a:p>
        </p:txBody>
      </p:sp>
      <p:cxnSp>
        <p:nvCxnSpPr>
          <p:cNvPr id="45" name="カギ線コネクタ 44"/>
          <p:cNvCxnSpPr>
            <a:endCxn id="43" idx="1"/>
          </p:cNvCxnSpPr>
          <p:nvPr/>
        </p:nvCxnSpPr>
        <p:spPr bwMode="auto">
          <a:xfrm rot="16200000" flipH="1">
            <a:off x="-309255" y="4842722"/>
            <a:ext cx="4287278" cy="1864660"/>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48" name="テキスト ボックス 47"/>
          <p:cNvSpPr txBox="1"/>
          <p:nvPr/>
        </p:nvSpPr>
        <p:spPr>
          <a:xfrm>
            <a:off x="985751" y="7610914"/>
            <a:ext cx="1319592" cy="307777"/>
          </a:xfrm>
          <a:prstGeom prst="rect">
            <a:avLst/>
          </a:prstGeom>
          <a:noFill/>
        </p:spPr>
        <p:txBody>
          <a:bodyPr wrap="none" rtlCol="0">
            <a:spAutoFit/>
          </a:bodyPr>
          <a:lstStyle/>
          <a:p>
            <a:pPr algn="l"/>
            <a:r>
              <a:rPr kumimoji="1" lang="en-US" altLang="ja-JP" sz="1400" dirty="0" err="1" smtClean="0">
                <a:solidFill>
                  <a:schemeClr val="bg2"/>
                </a:solidFill>
                <a:latin typeface="ヒラギノ角ゴ ProN W6"/>
                <a:ea typeface="ヒラギノ角ゴ ProN W6"/>
                <a:cs typeface="ヒラギノ角ゴ ProN W6"/>
              </a:rPr>
              <a:t>ag:manuriallLog</a:t>
            </a:r>
            <a:endParaRPr kumimoji="1" lang="ja-JP" altLang="en-US" sz="1400" dirty="0" smtClean="0">
              <a:solidFill>
                <a:schemeClr val="bg2"/>
              </a:solidFill>
              <a:latin typeface="ヒラギノ角ゴ ProN W6"/>
              <a:ea typeface="ヒラギノ角ゴ ProN W6"/>
              <a:cs typeface="ヒラギノ角ゴ ProN W6"/>
            </a:endParaRPr>
          </a:p>
        </p:txBody>
      </p:sp>
      <p:sp>
        <p:nvSpPr>
          <p:cNvPr id="49" name="角丸四角形 48"/>
          <p:cNvSpPr/>
          <p:nvPr/>
        </p:nvSpPr>
        <p:spPr bwMode="auto">
          <a:xfrm>
            <a:off x="5283590" y="5772073"/>
            <a:ext cx="2189377" cy="468052"/>
          </a:xfrm>
          <a:prstGeom prst="roundRect">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altLang="ja-JP" sz="1400" dirty="0" smtClean="0">
                <a:solidFill>
                  <a:schemeClr val="bg2"/>
                </a:solidFill>
              </a:rPr>
              <a:t>0.052μSv/h</a:t>
            </a:r>
            <a:endParaRPr lang="en-US" altLang="ja-JP" sz="1400" dirty="0">
              <a:solidFill>
                <a:schemeClr val="bg2"/>
              </a:solidFill>
            </a:endParaRPr>
          </a:p>
        </p:txBody>
      </p:sp>
      <p:sp>
        <p:nvSpPr>
          <p:cNvPr id="50" name="テキスト ボックス 49"/>
          <p:cNvSpPr txBox="1"/>
          <p:nvPr/>
        </p:nvSpPr>
        <p:spPr>
          <a:xfrm>
            <a:off x="4926955" y="4215432"/>
            <a:ext cx="1210588" cy="400110"/>
          </a:xfrm>
          <a:prstGeom prst="rect">
            <a:avLst/>
          </a:prstGeom>
          <a:noFill/>
        </p:spPr>
        <p:txBody>
          <a:bodyPr wrap="none" rtlCol="0">
            <a:spAutoFit/>
          </a:bodyPr>
          <a:lstStyle/>
          <a:p>
            <a:pPr algn="l"/>
            <a:r>
              <a:rPr kumimoji="1" lang="ja-JP" altLang="en-US" sz="2000" dirty="0" smtClean="0">
                <a:solidFill>
                  <a:schemeClr val="bg2"/>
                </a:solidFill>
                <a:latin typeface="ヒラギノ角ゴ ProN W6"/>
                <a:ea typeface="ヒラギノ角ゴ ProN W6"/>
                <a:cs typeface="ヒラギノ角ゴ ProN W6"/>
              </a:rPr>
              <a:t>（生産者）</a:t>
            </a:r>
          </a:p>
        </p:txBody>
      </p:sp>
      <p:sp>
        <p:nvSpPr>
          <p:cNvPr id="51" name="テキスト ボックス 50"/>
          <p:cNvSpPr txBox="1"/>
          <p:nvPr/>
        </p:nvSpPr>
        <p:spPr>
          <a:xfrm>
            <a:off x="4926955" y="4999136"/>
            <a:ext cx="1210588" cy="400110"/>
          </a:xfrm>
          <a:prstGeom prst="rect">
            <a:avLst/>
          </a:prstGeom>
          <a:noFill/>
        </p:spPr>
        <p:txBody>
          <a:bodyPr wrap="none" rtlCol="0">
            <a:spAutoFit/>
          </a:bodyPr>
          <a:lstStyle/>
          <a:p>
            <a:pPr algn="l"/>
            <a:r>
              <a:rPr kumimoji="1" lang="ja-JP" altLang="en-US" sz="2000" dirty="0" smtClean="0">
                <a:solidFill>
                  <a:schemeClr val="bg2"/>
                </a:solidFill>
                <a:latin typeface="ヒラギノ角ゴ ProN W6"/>
                <a:ea typeface="ヒラギノ角ゴ ProN W6"/>
                <a:cs typeface="ヒラギノ角ゴ ProN W6"/>
              </a:rPr>
              <a:t>（生産地）</a:t>
            </a:r>
          </a:p>
        </p:txBody>
      </p:sp>
      <p:cxnSp>
        <p:nvCxnSpPr>
          <p:cNvPr id="52" name="カギ線コネクタ 51"/>
          <p:cNvCxnSpPr>
            <a:stCxn id="28" idx="4"/>
            <a:endCxn id="49" idx="1"/>
          </p:cNvCxnSpPr>
          <p:nvPr/>
        </p:nvCxnSpPr>
        <p:spPr bwMode="auto">
          <a:xfrm rot="16200000" flipH="1">
            <a:off x="4372816" y="5095325"/>
            <a:ext cx="401282" cy="1420265"/>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55" name="テキスト ボックス 54"/>
          <p:cNvSpPr txBox="1"/>
          <p:nvPr/>
        </p:nvSpPr>
        <p:spPr>
          <a:xfrm>
            <a:off x="3861402" y="5691777"/>
            <a:ext cx="1425390" cy="307777"/>
          </a:xfrm>
          <a:prstGeom prst="rect">
            <a:avLst/>
          </a:prstGeom>
          <a:noFill/>
        </p:spPr>
        <p:txBody>
          <a:bodyPr wrap="none" rtlCol="0">
            <a:spAutoFit/>
          </a:bodyPr>
          <a:lstStyle/>
          <a:p>
            <a:pPr algn="l"/>
            <a:r>
              <a:rPr kumimoji="1" lang="en-US" altLang="ja-JP" sz="1400" dirty="0" err="1" smtClean="0">
                <a:solidFill>
                  <a:schemeClr val="bg2"/>
                </a:solidFill>
                <a:latin typeface="ヒラギノ角ゴ ProN W6"/>
                <a:ea typeface="ヒラギノ角ゴ ProN W6"/>
                <a:cs typeface="ヒラギノ角ゴ ProN W6"/>
              </a:rPr>
              <a:t>uc:radiationDose</a:t>
            </a:r>
            <a:endParaRPr kumimoji="1" lang="ja-JP" altLang="en-US" sz="1400" dirty="0" smtClean="0">
              <a:solidFill>
                <a:schemeClr val="bg2"/>
              </a:solidFill>
              <a:latin typeface="ヒラギノ角ゴ ProN W6"/>
              <a:ea typeface="ヒラギノ角ゴ ProN W6"/>
              <a:cs typeface="ヒラギノ角ゴ ProN W6"/>
            </a:endParaRPr>
          </a:p>
        </p:txBody>
      </p:sp>
      <p:sp>
        <p:nvSpPr>
          <p:cNvPr id="56" name="テキスト ボックス 55"/>
          <p:cNvSpPr txBox="1"/>
          <p:nvPr/>
        </p:nvSpPr>
        <p:spPr>
          <a:xfrm>
            <a:off x="7420327" y="5736983"/>
            <a:ext cx="1467068" cy="400110"/>
          </a:xfrm>
          <a:prstGeom prst="rect">
            <a:avLst/>
          </a:prstGeom>
          <a:noFill/>
        </p:spPr>
        <p:txBody>
          <a:bodyPr wrap="none" rtlCol="0">
            <a:spAutoFit/>
          </a:bodyPr>
          <a:lstStyle/>
          <a:p>
            <a:pPr algn="l"/>
            <a:r>
              <a:rPr kumimoji="1" lang="ja-JP" altLang="en-US" sz="2000" dirty="0" smtClean="0">
                <a:solidFill>
                  <a:schemeClr val="bg2"/>
                </a:solidFill>
                <a:latin typeface="ヒラギノ角ゴ ProN W6"/>
                <a:ea typeface="ヒラギノ角ゴ ProN W6"/>
                <a:cs typeface="ヒラギノ角ゴ ProN W6"/>
              </a:rPr>
              <a:t>（放射線量）</a:t>
            </a:r>
          </a:p>
        </p:txBody>
      </p:sp>
      <p:sp>
        <p:nvSpPr>
          <p:cNvPr id="57" name="円/楕円 56"/>
          <p:cNvSpPr/>
          <p:nvPr/>
        </p:nvSpPr>
        <p:spPr bwMode="auto">
          <a:xfrm>
            <a:off x="8053711" y="3787849"/>
            <a:ext cx="4968552" cy="508048"/>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urn:ucode:_00001C00000000000001000000012349</a:t>
            </a:r>
            <a:endPar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endParaRPr>
          </a:p>
        </p:txBody>
      </p:sp>
      <p:sp>
        <p:nvSpPr>
          <p:cNvPr id="58" name="円/楕円 57"/>
          <p:cNvSpPr/>
          <p:nvPr/>
        </p:nvSpPr>
        <p:spPr bwMode="auto">
          <a:xfrm>
            <a:off x="6447507" y="2292449"/>
            <a:ext cx="4968552" cy="720080"/>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urn:ucode:_00001C00000000000001000000012350</a:t>
            </a:r>
            <a:endPar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endParaRPr>
          </a:p>
        </p:txBody>
      </p:sp>
      <p:sp>
        <p:nvSpPr>
          <p:cNvPr id="59" name="円/楕円 58"/>
          <p:cNvSpPr/>
          <p:nvPr/>
        </p:nvSpPr>
        <p:spPr bwMode="auto">
          <a:xfrm>
            <a:off x="8033616" y="3104203"/>
            <a:ext cx="2193218" cy="508048"/>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en-US" altLang="ja-JP" sz="1400" b="0" i="0" u="none" strike="noStrike" cap="none" normalizeH="0" baseline="0" dirty="0" err="1" smtClean="0">
                <a:ln>
                  <a:noFill/>
                </a:ln>
                <a:solidFill>
                  <a:schemeClr val="bg2"/>
                </a:solidFill>
                <a:effectLst/>
                <a:latin typeface="ＤＦＧ華康ゴシック体W5" pitchFamily="50" charset="-128"/>
                <a:ea typeface="ＤＦＧ華康ゴシック体W5" pitchFamily="50" charset="-128"/>
              </a:rPr>
              <a:t>ev:ShippingEvent</a:t>
            </a:r>
            <a:endPar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endParaRPr>
          </a:p>
        </p:txBody>
      </p:sp>
      <p:cxnSp>
        <p:nvCxnSpPr>
          <p:cNvPr id="60" name="カギ線コネクタ 59"/>
          <p:cNvCxnSpPr>
            <a:stCxn id="58" idx="3"/>
            <a:endCxn id="59" idx="2"/>
          </p:cNvCxnSpPr>
          <p:nvPr/>
        </p:nvCxnSpPr>
        <p:spPr bwMode="auto">
          <a:xfrm rot="16200000" flipH="1">
            <a:off x="7378800" y="2703410"/>
            <a:ext cx="451151" cy="858481"/>
          </a:xfrm>
          <a:prstGeom prst="bentConnector2">
            <a:avLst/>
          </a:prstGeom>
          <a:solidFill>
            <a:schemeClr val="accent1"/>
          </a:solidFill>
          <a:ln w="12700" cap="sq" cmpd="sng" algn="ctr">
            <a:solidFill>
              <a:schemeClr val="bg2"/>
            </a:solidFill>
            <a:prstDash val="solid"/>
            <a:round/>
            <a:headEnd type="none" w="sm" len="sm"/>
            <a:tailEnd type="arrow"/>
          </a:ln>
          <a:effectLst/>
        </p:spPr>
      </p:cxnSp>
      <p:cxnSp>
        <p:nvCxnSpPr>
          <p:cNvPr id="63" name="カギ線コネクタ 62"/>
          <p:cNvCxnSpPr>
            <a:stCxn id="58" idx="3"/>
            <a:endCxn id="57" idx="2"/>
          </p:cNvCxnSpPr>
          <p:nvPr/>
        </p:nvCxnSpPr>
        <p:spPr bwMode="auto">
          <a:xfrm rot="16200000" flipH="1">
            <a:off x="7047025" y="3035186"/>
            <a:ext cx="1134797" cy="878576"/>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66" name="テキスト ボックス 65"/>
          <p:cNvSpPr txBox="1"/>
          <p:nvPr/>
        </p:nvSpPr>
        <p:spPr>
          <a:xfrm>
            <a:off x="7226707" y="3084537"/>
            <a:ext cx="723275" cy="307777"/>
          </a:xfrm>
          <a:prstGeom prst="rect">
            <a:avLst/>
          </a:prstGeom>
          <a:noFill/>
        </p:spPr>
        <p:txBody>
          <a:bodyPr wrap="none" rtlCol="0">
            <a:spAutoFit/>
          </a:bodyPr>
          <a:lstStyle/>
          <a:p>
            <a:pPr algn="l"/>
            <a:r>
              <a:rPr kumimoji="1" lang="en-US" altLang="ja-JP" sz="1400" dirty="0" err="1" smtClean="0">
                <a:solidFill>
                  <a:schemeClr val="bg2"/>
                </a:solidFill>
                <a:latin typeface="ヒラギノ角ゴ ProN W6"/>
                <a:ea typeface="ヒラギノ角ゴ ProN W6"/>
                <a:cs typeface="ヒラギノ角ゴ ProN W6"/>
              </a:rPr>
              <a:t>ev:type</a:t>
            </a:r>
            <a:endParaRPr kumimoji="1" lang="ja-JP" altLang="en-US" sz="1400" dirty="0" smtClean="0">
              <a:solidFill>
                <a:schemeClr val="bg2"/>
              </a:solidFill>
              <a:latin typeface="ヒラギノ角ゴ ProN W6"/>
              <a:ea typeface="ヒラギノ角ゴ ProN W6"/>
              <a:cs typeface="ヒラギノ角ゴ ProN W6"/>
            </a:endParaRPr>
          </a:p>
        </p:txBody>
      </p:sp>
      <p:sp>
        <p:nvSpPr>
          <p:cNvPr id="67" name="テキスト ボックス 66"/>
          <p:cNvSpPr txBox="1"/>
          <p:nvPr/>
        </p:nvSpPr>
        <p:spPr>
          <a:xfrm>
            <a:off x="7226707" y="3738991"/>
            <a:ext cx="841897" cy="307777"/>
          </a:xfrm>
          <a:prstGeom prst="rect">
            <a:avLst/>
          </a:prstGeom>
          <a:noFill/>
        </p:spPr>
        <p:txBody>
          <a:bodyPr wrap="none" rtlCol="0">
            <a:spAutoFit/>
          </a:bodyPr>
          <a:lstStyle/>
          <a:p>
            <a:pPr algn="l"/>
            <a:r>
              <a:rPr kumimoji="1" lang="en-US" altLang="ja-JP" sz="1400" dirty="0" err="1" smtClean="0">
                <a:solidFill>
                  <a:schemeClr val="bg2"/>
                </a:solidFill>
                <a:latin typeface="ヒラギノ角ゴ ProN W6"/>
                <a:ea typeface="ヒラギノ角ゴ ProN W6"/>
                <a:cs typeface="ヒラギノ角ゴ ProN W6"/>
              </a:rPr>
              <a:t>ev:target</a:t>
            </a:r>
            <a:endParaRPr kumimoji="1" lang="ja-JP" altLang="en-US" sz="1400" dirty="0" smtClean="0">
              <a:solidFill>
                <a:schemeClr val="bg2"/>
              </a:solidFill>
              <a:latin typeface="ヒラギノ角ゴ ProN W6"/>
              <a:ea typeface="ヒラギノ角ゴ ProN W6"/>
              <a:cs typeface="ヒラギノ角ゴ ProN W6"/>
            </a:endParaRPr>
          </a:p>
        </p:txBody>
      </p:sp>
      <p:pic>
        <p:nvPicPr>
          <p:cNvPr id="1026" name="Picture 2" descr="C:\Users\shindo\AppData\Local\Microsoft\Windows\Temporary Internet Files\Content.IE5\CFMEGYFC\MC90044178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9595" y="1844022"/>
            <a:ext cx="667788" cy="667788"/>
          </a:xfrm>
          <a:prstGeom prst="rect">
            <a:avLst/>
          </a:prstGeom>
          <a:noFill/>
          <a:extLst>
            <a:ext uri="{909E8E84-426E-40DD-AFC4-6F175D3DCCD1}">
              <a14:hiddenFill xmlns:a14="http://schemas.microsoft.com/office/drawing/2010/main">
                <a:solidFill>
                  <a:srgbClr val="FFFFFF"/>
                </a:solidFill>
              </a14:hiddenFill>
            </a:ext>
          </a:extLst>
        </p:spPr>
      </p:pic>
      <p:cxnSp>
        <p:nvCxnSpPr>
          <p:cNvPr id="70" name="曲線コネクタ 69"/>
          <p:cNvCxnSpPr>
            <a:stCxn id="1026" idx="1"/>
            <a:endCxn id="9" idx="7"/>
          </p:cNvCxnSpPr>
          <p:nvPr/>
        </p:nvCxnSpPr>
        <p:spPr bwMode="auto">
          <a:xfrm rot="10800000" flipV="1">
            <a:off x="4415351" y="2177915"/>
            <a:ext cx="564244" cy="317915"/>
          </a:xfrm>
          <a:prstGeom prst="curvedConnector2">
            <a:avLst/>
          </a:prstGeom>
          <a:solidFill>
            <a:schemeClr val="accent1"/>
          </a:solidFill>
          <a:ln w="12700" cap="sq" cmpd="sng" algn="ctr">
            <a:solidFill>
              <a:schemeClr val="bg2"/>
            </a:solidFill>
            <a:prstDash val="solid"/>
            <a:round/>
            <a:headEnd type="none" w="sm" len="sm"/>
            <a:tailEnd type="none" w="sm" len="sm"/>
          </a:ln>
          <a:effectLst/>
        </p:spPr>
      </p:cxnSp>
      <p:sp>
        <p:nvSpPr>
          <p:cNvPr id="4" name="角丸四角形吹き出し 3"/>
          <p:cNvSpPr/>
          <p:nvPr/>
        </p:nvSpPr>
        <p:spPr bwMode="auto">
          <a:xfrm>
            <a:off x="11260427" y="1649584"/>
            <a:ext cx="1728192" cy="672835"/>
          </a:xfrm>
          <a:prstGeom prst="wedgeRoundRectCallout">
            <a:avLst>
              <a:gd name="adj1" fmla="val -54116"/>
              <a:gd name="adj2" fmla="val 80036"/>
              <a:gd name="adj3" fmla="val 16667"/>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600" b="0"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イベントの</a:t>
            </a:r>
            <a:r>
              <a:rPr kumimoji="0" lang="en-US" altLang="ja-JP" sz="1600" b="0"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
            </a:r>
            <a:br>
              <a:rPr kumimoji="0" lang="en-US" altLang="ja-JP" sz="1600" b="0"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br>
            <a:r>
              <a:rPr kumimoji="0" lang="en-US" altLang="ja-JP" sz="1600" b="0"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ucode</a:t>
            </a:r>
            <a:endParaRPr kumimoji="0" lang="ja-JP" altLang="en-US" sz="1600" b="0"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endParaRPr>
          </a:p>
        </p:txBody>
      </p:sp>
      <p:sp>
        <p:nvSpPr>
          <p:cNvPr id="46" name="テキスト ボックス 45"/>
          <p:cNvSpPr txBox="1"/>
          <p:nvPr/>
        </p:nvSpPr>
        <p:spPr>
          <a:xfrm>
            <a:off x="4926955" y="6447396"/>
            <a:ext cx="954107" cy="400110"/>
          </a:xfrm>
          <a:prstGeom prst="rect">
            <a:avLst/>
          </a:prstGeom>
          <a:noFill/>
        </p:spPr>
        <p:txBody>
          <a:bodyPr wrap="none" rtlCol="0">
            <a:spAutoFit/>
          </a:bodyPr>
          <a:lstStyle/>
          <a:p>
            <a:pPr algn="l"/>
            <a:r>
              <a:rPr kumimoji="1" lang="ja-JP" altLang="en-US" sz="2000" dirty="0" smtClean="0">
                <a:solidFill>
                  <a:schemeClr val="bg2"/>
                </a:solidFill>
                <a:latin typeface="ヒラギノ角ゴ ProN W6"/>
                <a:ea typeface="ヒラギノ角ゴ ProN W6"/>
                <a:cs typeface="ヒラギノ角ゴ ProN W6"/>
              </a:rPr>
              <a:t>（品目）</a:t>
            </a:r>
          </a:p>
        </p:txBody>
      </p:sp>
      <p:sp>
        <p:nvSpPr>
          <p:cNvPr id="47" name="テキスト ボックス 46"/>
          <p:cNvSpPr txBox="1"/>
          <p:nvPr/>
        </p:nvSpPr>
        <p:spPr>
          <a:xfrm>
            <a:off x="4985771" y="7065701"/>
            <a:ext cx="954107" cy="400110"/>
          </a:xfrm>
          <a:prstGeom prst="rect">
            <a:avLst/>
          </a:prstGeom>
          <a:noFill/>
        </p:spPr>
        <p:txBody>
          <a:bodyPr wrap="none" rtlCol="0">
            <a:spAutoFit/>
          </a:bodyPr>
          <a:lstStyle/>
          <a:p>
            <a:pPr algn="l"/>
            <a:r>
              <a:rPr kumimoji="1" lang="ja-JP" altLang="en-US" sz="2000" dirty="0" smtClean="0">
                <a:solidFill>
                  <a:schemeClr val="bg2"/>
                </a:solidFill>
                <a:latin typeface="ヒラギノ角ゴ ProN W6"/>
                <a:ea typeface="ヒラギノ角ゴ ProN W6"/>
                <a:cs typeface="ヒラギノ角ゴ ProN W6"/>
              </a:rPr>
              <a:t>（農薬）</a:t>
            </a:r>
          </a:p>
        </p:txBody>
      </p:sp>
      <p:sp>
        <p:nvSpPr>
          <p:cNvPr id="53" name="テキスト ボックス 52"/>
          <p:cNvSpPr txBox="1"/>
          <p:nvPr/>
        </p:nvSpPr>
        <p:spPr>
          <a:xfrm>
            <a:off x="5055195" y="7718636"/>
            <a:ext cx="954107" cy="400110"/>
          </a:xfrm>
          <a:prstGeom prst="rect">
            <a:avLst/>
          </a:prstGeom>
          <a:noFill/>
        </p:spPr>
        <p:txBody>
          <a:bodyPr wrap="none" rtlCol="0">
            <a:spAutoFit/>
          </a:bodyPr>
          <a:lstStyle/>
          <a:p>
            <a:pPr algn="l"/>
            <a:r>
              <a:rPr kumimoji="1" lang="ja-JP" altLang="en-US" sz="2000" dirty="0" smtClean="0">
                <a:solidFill>
                  <a:schemeClr val="bg2"/>
                </a:solidFill>
                <a:latin typeface="ヒラギノ角ゴ ProN W6"/>
                <a:ea typeface="ヒラギノ角ゴ ProN W6"/>
                <a:cs typeface="ヒラギノ角ゴ ProN W6"/>
              </a:rPr>
              <a:t>（肥料）</a:t>
            </a:r>
          </a:p>
        </p:txBody>
      </p:sp>
      <p:sp>
        <p:nvSpPr>
          <p:cNvPr id="54" name="角丸四角形 53"/>
          <p:cNvSpPr/>
          <p:nvPr/>
        </p:nvSpPr>
        <p:spPr bwMode="auto">
          <a:xfrm>
            <a:off x="8053712" y="4624128"/>
            <a:ext cx="2921915" cy="330231"/>
          </a:xfrm>
          <a:prstGeom prst="roundRect">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altLang="ja-JP" sz="1400" dirty="0">
                <a:solidFill>
                  <a:schemeClr val="bg2"/>
                </a:solidFill>
              </a:rPr>
              <a:t>2012-03-07T13:00:00+0900</a:t>
            </a:r>
          </a:p>
        </p:txBody>
      </p:sp>
      <p:cxnSp>
        <p:nvCxnSpPr>
          <p:cNvPr id="61" name="カギ線コネクタ 60"/>
          <p:cNvCxnSpPr>
            <a:stCxn id="58" idx="3"/>
            <a:endCxn id="54" idx="1"/>
          </p:cNvCxnSpPr>
          <p:nvPr/>
        </p:nvCxnSpPr>
        <p:spPr bwMode="auto">
          <a:xfrm rot="16200000" flipH="1">
            <a:off x="6673339" y="3408871"/>
            <a:ext cx="1882168" cy="878577"/>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62" name="テキスト ボックス 61"/>
          <p:cNvSpPr txBox="1"/>
          <p:nvPr/>
        </p:nvSpPr>
        <p:spPr>
          <a:xfrm>
            <a:off x="7226707" y="4418950"/>
            <a:ext cx="721672" cy="307777"/>
          </a:xfrm>
          <a:prstGeom prst="rect">
            <a:avLst/>
          </a:prstGeom>
          <a:noFill/>
        </p:spPr>
        <p:txBody>
          <a:bodyPr wrap="none" rtlCol="0">
            <a:spAutoFit/>
          </a:bodyPr>
          <a:lstStyle/>
          <a:p>
            <a:pPr algn="l"/>
            <a:r>
              <a:rPr kumimoji="1" lang="en-US" altLang="ja-JP" sz="1400" dirty="0" err="1" smtClean="0">
                <a:solidFill>
                  <a:schemeClr val="bg2"/>
                </a:solidFill>
                <a:latin typeface="ヒラギノ角ゴ ProN W6"/>
                <a:ea typeface="ヒラギノ角ゴ ProN W6"/>
                <a:cs typeface="ヒラギノ角ゴ ProN W6"/>
              </a:rPr>
              <a:t>ev:date</a:t>
            </a:r>
            <a:endParaRPr kumimoji="1" lang="en-US" altLang="ja-JP" sz="1400" dirty="0" smtClean="0">
              <a:solidFill>
                <a:schemeClr val="bg2"/>
              </a:solidFill>
              <a:latin typeface="ヒラギノ角ゴ ProN W6"/>
              <a:ea typeface="ヒラギノ角ゴ ProN W6"/>
              <a:cs typeface="ヒラギノ角ゴ ProN W6"/>
            </a:endParaRPr>
          </a:p>
        </p:txBody>
      </p:sp>
      <p:sp>
        <p:nvSpPr>
          <p:cNvPr id="64" name="円/楕円 63"/>
          <p:cNvSpPr/>
          <p:nvPr/>
        </p:nvSpPr>
        <p:spPr bwMode="auto">
          <a:xfrm>
            <a:off x="8053711" y="5148643"/>
            <a:ext cx="2193218" cy="508048"/>
          </a:xfrm>
          <a:prstGeom prst="ellipse">
            <a:avLst/>
          </a:prstGeom>
          <a:noFill/>
          <a:ln w="12700" cap="sq" cmpd="sng" algn="ctr">
            <a:solidFill>
              <a:schemeClr val="bg2"/>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流通業者</a:t>
            </a:r>
            <a:r>
              <a:rPr kumimoji="0" lang="en-US" altLang="ja-JP"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rPr>
              <a:t>A</a:t>
            </a:r>
            <a:endParaRPr kumimoji="0" lang="ja-JP" altLang="en-US" sz="1400" b="0" i="0" u="none" strike="noStrike" cap="none" normalizeH="0" baseline="0" dirty="0" smtClean="0">
              <a:ln>
                <a:noFill/>
              </a:ln>
              <a:solidFill>
                <a:schemeClr val="bg2"/>
              </a:solidFill>
              <a:effectLst/>
              <a:latin typeface="ＤＦＧ華康ゴシック体W5" pitchFamily="50" charset="-128"/>
              <a:ea typeface="ＤＦＧ華康ゴシック体W5" pitchFamily="50" charset="-128"/>
            </a:endParaRPr>
          </a:p>
        </p:txBody>
      </p:sp>
      <p:cxnSp>
        <p:nvCxnSpPr>
          <p:cNvPr id="65" name="カギ線コネクタ 64"/>
          <p:cNvCxnSpPr>
            <a:stCxn id="58" idx="3"/>
            <a:endCxn id="64" idx="2"/>
          </p:cNvCxnSpPr>
          <p:nvPr/>
        </p:nvCxnSpPr>
        <p:spPr bwMode="auto">
          <a:xfrm rot="16200000" flipH="1">
            <a:off x="6366628" y="3715583"/>
            <a:ext cx="2495591" cy="878576"/>
          </a:xfrm>
          <a:prstGeom prst="bentConnector2">
            <a:avLst/>
          </a:prstGeom>
          <a:solidFill>
            <a:schemeClr val="accent1"/>
          </a:solidFill>
          <a:ln w="12700" cap="sq" cmpd="sng" algn="ctr">
            <a:solidFill>
              <a:schemeClr val="bg2"/>
            </a:solidFill>
            <a:prstDash val="solid"/>
            <a:round/>
            <a:headEnd type="none" w="sm" len="sm"/>
            <a:tailEnd type="arrow"/>
          </a:ln>
          <a:effectLst/>
        </p:spPr>
      </p:cxnSp>
      <p:sp>
        <p:nvSpPr>
          <p:cNvPr id="68" name="テキスト ボックス 67"/>
          <p:cNvSpPr txBox="1"/>
          <p:nvPr/>
        </p:nvSpPr>
        <p:spPr>
          <a:xfrm>
            <a:off x="7212907" y="5099785"/>
            <a:ext cx="788999" cy="307777"/>
          </a:xfrm>
          <a:prstGeom prst="rect">
            <a:avLst/>
          </a:prstGeom>
          <a:noFill/>
        </p:spPr>
        <p:txBody>
          <a:bodyPr wrap="none" rtlCol="0">
            <a:spAutoFit/>
          </a:bodyPr>
          <a:lstStyle/>
          <a:p>
            <a:pPr algn="l"/>
            <a:r>
              <a:rPr kumimoji="1" lang="en-US" altLang="ja-JP" sz="1400" dirty="0" err="1" smtClean="0">
                <a:solidFill>
                  <a:schemeClr val="bg2"/>
                </a:solidFill>
                <a:latin typeface="ヒラギノ角ゴ ProN W6"/>
                <a:ea typeface="ヒラギノ角ゴ ProN W6"/>
                <a:cs typeface="ヒラギノ角ゴ ProN W6"/>
              </a:rPr>
              <a:t>ev:place</a:t>
            </a:r>
            <a:endParaRPr kumimoji="1" lang="ja-JP" altLang="en-US" sz="1400" dirty="0" smtClean="0">
              <a:solidFill>
                <a:schemeClr val="bg2"/>
              </a:solidFill>
              <a:latin typeface="ヒラギノ角ゴ ProN W6"/>
              <a:ea typeface="ヒラギノ角ゴ ProN W6"/>
              <a:cs typeface="ヒラギノ角ゴ ProN W6"/>
            </a:endParaRPr>
          </a:p>
        </p:txBody>
      </p:sp>
      <p:pic>
        <p:nvPicPr>
          <p:cNvPr id="69" name="Picture 2" descr="C:\Users\shindo\AppData\Local\Microsoft\Windows\Temporary Internet Files\Content.IE5\CFMEGYFC\MC90044178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47892" y="3005004"/>
            <a:ext cx="667788" cy="471154"/>
          </a:xfrm>
          <a:prstGeom prst="rect">
            <a:avLst/>
          </a:prstGeom>
          <a:noFill/>
          <a:extLst>
            <a:ext uri="{909E8E84-426E-40DD-AFC4-6F175D3DCCD1}">
              <a14:hiddenFill xmlns:a14="http://schemas.microsoft.com/office/drawing/2010/main">
                <a:solidFill>
                  <a:srgbClr val="FFFFFF"/>
                </a:solidFill>
              </a14:hiddenFill>
            </a:ext>
          </a:extLst>
        </p:spPr>
      </p:pic>
      <p:cxnSp>
        <p:nvCxnSpPr>
          <p:cNvPr id="71" name="曲線コネクタ 70"/>
          <p:cNvCxnSpPr>
            <a:stCxn id="69" idx="3"/>
            <a:endCxn id="57" idx="7"/>
          </p:cNvCxnSpPr>
          <p:nvPr/>
        </p:nvCxnSpPr>
        <p:spPr bwMode="auto">
          <a:xfrm>
            <a:off x="11915680" y="3240581"/>
            <a:ext cx="378955" cy="621670"/>
          </a:xfrm>
          <a:prstGeom prst="curvedConnector2">
            <a:avLst/>
          </a:prstGeom>
          <a:solidFill>
            <a:schemeClr val="accent1"/>
          </a:solidFill>
          <a:ln w="12700" cap="sq" cmpd="sng" algn="ctr">
            <a:solidFill>
              <a:schemeClr val="bg2"/>
            </a:solidFill>
            <a:prstDash val="solid"/>
            <a:round/>
            <a:headEnd type="none" w="sm" len="sm"/>
            <a:tailEnd type="none" w="sm" len="sm"/>
          </a:ln>
          <a:effectLst/>
        </p:spPr>
      </p:cxnSp>
      <p:sp>
        <p:nvSpPr>
          <p:cNvPr id="82" name="スライド番号プレースホルダー 4"/>
          <p:cNvSpPr>
            <a:spLocks noGrp="1"/>
          </p:cNvSpPr>
          <p:nvPr>
            <p:ph type="sldNum" sz="quarter" idx="10"/>
          </p:nvPr>
        </p:nvSpPr>
        <p:spPr>
          <a:xfrm>
            <a:off x="12487275" y="9405938"/>
            <a:ext cx="534988" cy="363537"/>
          </a:xfrm>
        </p:spPr>
        <p:txBody>
          <a:bodyPr/>
          <a:lstStyle/>
          <a:p>
            <a:fld id="{276C6A59-D97A-40CC-8D04-C7788F30EB56}" type="slidenum">
              <a:rPr lang="ja-JP" altLang="en-US" smtClean="0"/>
              <a:pPr/>
              <a:t>8</a:t>
            </a:fld>
            <a:endParaRPr lang="en-US" altLang="ja-JP"/>
          </a:p>
        </p:txBody>
      </p:sp>
    </p:spTree>
    <p:extLst>
      <p:ext uri="{BB962C8B-B14F-4D97-AF65-F5344CB8AC3E}">
        <p14:creationId xmlns:p14="http://schemas.microsoft.com/office/powerpoint/2010/main" val="132113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生鮮農作物トレーサビリティへの適用例</a:t>
            </a:r>
            <a:endParaRPr kumimoji="1" lang="ja-JP" altLang="en-US" dirty="0"/>
          </a:p>
        </p:txBody>
      </p:sp>
      <p:sp>
        <p:nvSpPr>
          <p:cNvPr id="3" name="コンテンツ プレースホルダー 2"/>
          <p:cNvSpPr>
            <a:spLocks noGrp="1"/>
          </p:cNvSpPr>
          <p:nvPr>
            <p:ph sz="half" idx="1"/>
          </p:nvPr>
        </p:nvSpPr>
        <p:spPr/>
        <p:txBody>
          <a:bodyPr/>
          <a:lstStyle/>
          <a:p>
            <a:r>
              <a:rPr kumimoji="1" lang="ja-JP" altLang="en-US" sz="2400" dirty="0" smtClean="0"/>
              <a:t>農産物登録時に発行する</a:t>
            </a:r>
            <a:r>
              <a:rPr kumimoji="1" lang="en-US" altLang="ja-JP" sz="2400" dirty="0" smtClean="0"/>
              <a:t>API</a:t>
            </a:r>
          </a:p>
          <a:p>
            <a:pPr lvl="1"/>
            <a:r>
              <a:rPr lang="ja-JP" altLang="en-US" sz="2000" dirty="0" smtClean="0"/>
              <a:t>オープンデータの新規作成</a:t>
            </a:r>
            <a:r>
              <a:rPr lang="en-US" altLang="ja-JP" sz="2000" dirty="0" smtClean="0"/>
              <a:t>API</a:t>
            </a:r>
            <a:r>
              <a:rPr lang="ja-JP" altLang="en-US" sz="2000" dirty="0" smtClean="0"/>
              <a:t>を利用</a:t>
            </a:r>
            <a:endParaRPr lang="en-US" altLang="ja-JP" sz="2000" dirty="0" smtClean="0"/>
          </a:p>
          <a:p>
            <a:pPr lvl="1"/>
            <a:r>
              <a:rPr lang="ja-JP" altLang="en-US" sz="2000" dirty="0"/>
              <a:t>クエリ</a:t>
            </a:r>
            <a:r>
              <a:rPr lang="ja-JP" altLang="en-US" sz="2000" dirty="0" smtClean="0"/>
              <a:t/>
            </a:r>
            <a:br>
              <a:rPr lang="ja-JP" altLang="en-US" sz="2000" dirty="0" smtClean="0"/>
            </a:br>
            <a:r>
              <a:rPr lang="en-US" altLang="ja-JP" sz="2000" dirty="0" smtClean="0"/>
              <a:t>POST </a:t>
            </a:r>
            <a:r>
              <a:rPr lang="en-US" altLang="ja-JP" sz="2000" dirty="0"/>
              <a:t>/</a:t>
            </a:r>
            <a:r>
              <a:rPr lang="en-US" altLang="ja-JP" sz="2000" dirty="0" err="1" smtClean="0"/>
              <a:t>api</a:t>
            </a:r>
            <a:r>
              <a:rPr lang="en-US" altLang="ja-JP" sz="2000" dirty="0" smtClean="0"/>
              <a:t>/v1/stats HTTP/1</a:t>
            </a:r>
            <a:r>
              <a:rPr lang="en-US" altLang="ja-JP" sz="2000" dirty="0"/>
              <a:t>. 1</a:t>
            </a:r>
            <a:r>
              <a:rPr lang="ja-JP" altLang="en-US" sz="2000" dirty="0"/>
              <a:t/>
            </a:r>
            <a:br>
              <a:rPr lang="ja-JP" altLang="en-US" sz="2000" dirty="0"/>
            </a:br>
            <a:r>
              <a:rPr lang="en-US" altLang="ja-JP" sz="2000" dirty="0"/>
              <a:t>Host: www.example.org</a:t>
            </a:r>
            <a:r>
              <a:rPr lang="en-US" altLang="ja-JP" sz="2000" dirty="0" smtClean="0"/>
              <a:t/>
            </a:r>
            <a:br>
              <a:rPr lang="en-US" altLang="ja-JP" sz="2000" dirty="0" smtClean="0"/>
            </a:br>
            <a:r>
              <a:rPr lang="en-US" altLang="ja-JP" sz="2000" dirty="0" smtClean="0"/>
              <a:t/>
            </a:r>
            <a:br>
              <a:rPr lang="en-US" altLang="ja-JP" sz="2000" dirty="0" smtClean="0"/>
            </a:br>
            <a:r>
              <a:rPr lang="en-US" altLang="ja-JP" sz="2000" dirty="0" err="1" smtClean="0"/>
              <a:t>rdf:type</a:t>
            </a:r>
            <a:r>
              <a:rPr lang="en-US" altLang="ja-JP" sz="2000" dirty="0" smtClean="0"/>
              <a:t>=&lt;</a:t>
            </a:r>
            <a:r>
              <a:rPr lang="en-US" altLang="ja-JP" sz="2000" dirty="0" err="1" smtClean="0"/>
              <a:t>uobj:AgriculturalProduct</a:t>
            </a:r>
            <a:r>
              <a:rPr lang="en-US" altLang="ja-JP" sz="2000" dirty="0" smtClean="0"/>
              <a:t>&gt;&amp;</a:t>
            </a:r>
            <a:r>
              <a:rPr lang="en-US" altLang="ja-JP" sz="2000" dirty="0" err="1" smtClean="0"/>
              <a:t>uobj:producer</a:t>
            </a:r>
            <a:r>
              <a:rPr lang="en-US" altLang="ja-JP" sz="2000" dirty="0" smtClean="0"/>
              <a:t>=&lt;</a:t>
            </a:r>
            <a:r>
              <a:rPr lang="en-US" altLang="ja-JP" sz="2000" dirty="0" err="1" smtClean="0"/>
              <a:t>urn:ucode</a:t>
            </a:r>
            <a:r>
              <a:rPr lang="en-US" altLang="ja-JP" sz="2000" dirty="0" smtClean="0"/>
              <a:t>_...&gt;&amp;</a:t>
            </a:r>
            <a:r>
              <a:rPr lang="en-US" altLang="ja-JP" sz="2000" dirty="0" err="1" smtClean="0"/>
              <a:t>uobj:producedPlace</a:t>
            </a:r>
            <a:r>
              <a:rPr lang="en-US" altLang="ja-JP" sz="2000" dirty="0" smtClean="0"/>
              <a:t>=&lt;</a:t>
            </a:r>
            <a:r>
              <a:rPr lang="en-US" altLang="ja-JP" sz="2000" dirty="0" err="1" smtClean="0"/>
              <a:t>urn:ucode</a:t>
            </a:r>
            <a:r>
              <a:rPr lang="en-US" altLang="ja-JP" sz="2000" dirty="0" smtClean="0"/>
              <a:t>:_...&gt;&amp;…</a:t>
            </a:r>
            <a:endParaRPr lang="ja-JP" altLang="en-US" sz="2000" dirty="0" smtClean="0"/>
          </a:p>
          <a:p>
            <a:pPr lvl="1"/>
            <a:r>
              <a:rPr lang="en-US" altLang="ja-JP" sz="2000" dirty="0" smtClean="0"/>
              <a:t> </a:t>
            </a:r>
            <a:r>
              <a:rPr lang="ja-JP" altLang="en-US" sz="2000" dirty="0" smtClean="0"/>
              <a:t>レスポンス</a:t>
            </a:r>
            <a:br>
              <a:rPr lang="ja-JP" altLang="en-US" sz="2000" dirty="0" smtClean="0"/>
            </a:br>
            <a:r>
              <a:rPr lang="en-US" altLang="ja-JP" sz="2000" dirty="0" smtClean="0"/>
              <a:t>HTTP 1.1 201 </a:t>
            </a:r>
            <a:r>
              <a:rPr lang="en-US" altLang="ja-JP" sz="2000" dirty="0"/>
              <a:t>Created</a:t>
            </a:r>
            <a:br>
              <a:rPr lang="en-US" altLang="ja-JP" sz="2000" dirty="0"/>
            </a:br>
            <a:r>
              <a:rPr lang="en-US" altLang="ja-JP" sz="2000" dirty="0"/>
              <a:t>Content-Length: xxx</a:t>
            </a:r>
            <a:br>
              <a:rPr lang="en-US" altLang="ja-JP" sz="2000" dirty="0"/>
            </a:br>
            <a:r>
              <a:rPr lang="en-US" altLang="ja-JP" sz="2000" dirty="0"/>
              <a:t>Connection: close</a:t>
            </a:r>
            <a:br>
              <a:rPr lang="en-US" altLang="ja-JP" sz="2000" dirty="0"/>
            </a:br>
            <a:r>
              <a:rPr lang="en-US" altLang="ja-JP" sz="2000" dirty="0"/>
              <a:t>Content-Type: application/</a:t>
            </a:r>
            <a:r>
              <a:rPr lang="en-US" altLang="ja-JP" sz="2000" dirty="0" err="1"/>
              <a:t>json</a:t>
            </a:r>
            <a:r>
              <a:rPr lang="en-US" altLang="ja-JP" sz="2000" dirty="0"/>
              <a:t>; charset=utf-8</a:t>
            </a:r>
            <a:r>
              <a:rPr lang="en-US" altLang="ja-JP" sz="2000" dirty="0" smtClean="0"/>
              <a:t/>
            </a:r>
            <a:br>
              <a:rPr lang="en-US" altLang="ja-JP" sz="2000" dirty="0" smtClean="0"/>
            </a:br>
            <a:r>
              <a:rPr lang="en-US" altLang="ja-JP" sz="2000" dirty="0"/>
              <a:t/>
            </a:r>
            <a:br>
              <a:rPr lang="en-US" altLang="ja-JP" sz="2000" dirty="0"/>
            </a:br>
            <a:r>
              <a:rPr lang="en-US" altLang="ja-JP" sz="2000" dirty="0"/>
              <a:t>{“ucode”:”&lt;urn:ucode:_00001C00000000000001000000012349&gt;”}</a:t>
            </a:r>
            <a:endParaRPr kumimoji="1" lang="ja-JP" altLang="en-US" sz="2000" dirty="0"/>
          </a:p>
        </p:txBody>
      </p:sp>
      <p:sp>
        <p:nvSpPr>
          <p:cNvPr id="4" name="コンテンツ プレースホルダー 3"/>
          <p:cNvSpPr>
            <a:spLocks noGrp="1"/>
          </p:cNvSpPr>
          <p:nvPr>
            <p:ph sz="half" idx="2"/>
          </p:nvPr>
        </p:nvSpPr>
        <p:spPr/>
        <p:txBody>
          <a:bodyPr>
            <a:normAutofit fontScale="85000" lnSpcReduction="10000"/>
          </a:bodyPr>
          <a:lstStyle/>
          <a:p>
            <a:r>
              <a:rPr kumimoji="1" lang="ja-JP" altLang="en-US" dirty="0" smtClean="0"/>
              <a:t>トレーサビリティイベント発生時に</a:t>
            </a:r>
            <a:br>
              <a:rPr kumimoji="1" lang="ja-JP" altLang="en-US" dirty="0" smtClean="0"/>
            </a:br>
            <a:r>
              <a:rPr kumimoji="1" lang="ja-JP" altLang="en-US" dirty="0" smtClean="0"/>
              <a:t>発行する</a:t>
            </a:r>
            <a:r>
              <a:rPr lang="en-US" altLang="ja-JP" dirty="0" smtClean="0"/>
              <a:t>API</a:t>
            </a:r>
          </a:p>
          <a:p>
            <a:pPr lvl="1"/>
            <a:r>
              <a:rPr kumimoji="1" lang="ja-JP" altLang="en-US" dirty="0"/>
              <a:t>イベント</a:t>
            </a:r>
            <a:r>
              <a:rPr kumimoji="1" lang="ja-JP" altLang="en-US" dirty="0" smtClean="0"/>
              <a:t>の登録</a:t>
            </a:r>
            <a:r>
              <a:rPr kumimoji="1" lang="en-US" altLang="ja-JP" dirty="0" smtClean="0"/>
              <a:t>API</a:t>
            </a:r>
            <a:r>
              <a:rPr kumimoji="1" lang="ja-JP" altLang="en-US" dirty="0" smtClean="0"/>
              <a:t>を利用</a:t>
            </a:r>
          </a:p>
          <a:p>
            <a:pPr lvl="2"/>
            <a:r>
              <a:rPr lang="ja-JP" altLang="en-US" dirty="0"/>
              <a:t>農作物</a:t>
            </a:r>
            <a:r>
              <a:rPr lang="ja-JP" altLang="en-US" dirty="0" smtClean="0"/>
              <a:t>の</a:t>
            </a:r>
            <a:r>
              <a:rPr lang="en-US" altLang="ja-JP" dirty="0" smtClean="0"/>
              <a:t>ucode</a:t>
            </a:r>
            <a:r>
              <a:rPr lang="ja-JP" altLang="en-US" dirty="0" smtClean="0"/>
              <a:t>を読み取って、クエリに組み込む</a:t>
            </a:r>
            <a:endParaRPr kumimoji="1" lang="ja-JP" altLang="en-US" dirty="0" smtClean="0"/>
          </a:p>
          <a:p>
            <a:pPr lvl="1"/>
            <a:r>
              <a:rPr lang="ja-JP" altLang="en-US" dirty="0" smtClean="0"/>
              <a:t>クエリ</a:t>
            </a:r>
            <a:br>
              <a:rPr lang="ja-JP" altLang="en-US" dirty="0" smtClean="0"/>
            </a:br>
            <a:r>
              <a:rPr lang="en-US" altLang="ja-JP" dirty="0"/>
              <a:t>POST /</a:t>
            </a:r>
            <a:r>
              <a:rPr lang="en-US" altLang="ja-JP" dirty="0" err="1"/>
              <a:t>api</a:t>
            </a:r>
            <a:r>
              <a:rPr lang="en-US" altLang="ja-JP" dirty="0"/>
              <a:t>/v1/events </a:t>
            </a:r>
            <a:r>
              <a:rPr lang="en-US" altLang="ja-JP" dirty="0" smtClean="0"/>
              <a:t>HTTP/1.1</a:t>
            </a:r>
            <a:r>
              <a:rPr lang="ja-JP" altLang="en-US" dirty="0" smtClean="0"/>
              <a:t/>
            </a:r>
            <a:br>
              <a:rPr lang="ja-JP" altLang="en-US" dirty="0" smtClean="0"/>
            </a:br>
            <a:r>
              <a:rPr lang="en-US" altLang="ja-JP" dirty="0" smtClean="0"/>
              <a:t>Host: www.example.org</a:t>
            </a:r>
            <a:r>
              <a:rPr lang="ja-JP" altLang="en-US" dirty="0" smtClean="0"/>
              <a:t/>
            </a:r>
            <a:br>
              <a:rPr lang="ja-JP" altLang="en-US" dirty="0" smtClean="0"/>
            </a:br>
            <a:r>
              <a:rPr lang="en-US" altLang="ja-JP" dirty="0" smtClean="0"/>
              <a:t>Content-Length</a:t>
            </a:r>
            <a:r>
              <a:rPr lang="en-US" altLang="ja-JP" dirty="0"/>
              <a:t>: </a:t>
            </a:r>
            <a:r>
              <a:rPr lang="en-US" altLang="ja-JP" dirty="0" smtClean="0"/>
              <a:t>xxx</a:t>
            </a:r>
            <a:r>
              <a:rPr lang="ja-JP" altLang="en-US" dirty="0" smtClean="0"/>
              <a:t/>
            </a:r>
            <a:br>
              <a:rPr lang="ja-JP" altLang="en-US" dirty="0" smtClean="0"/>
            </a:br>
            <a:r>
              <a:rPr lang="en-US" altLang="ja-JP" dirty="0" smtClean="0"/>
              <a:t>Content-Type</a:t>
            </a:r>
            <a:r>
              <a:rPr lang="en-US" altLang="ja-JP" dirty="0"/>
              <a:t>: application/</a:t>
            </a:r>
            <a:r>
              <a:rPr lang="en-US" altLang="ja-JP" dirty="0" err="1"/>
              <a:t>json</a:t>
            </a:r>
            <a:r>
              <a:rPr lang="en-US" altLang="ja-JP" dirty="0"/>
              <a:t>; </a:t>
            </a:r>
            <a:r>
              <a:rPr lang="en-US" altLang="ja-JP" dirty="0" smtClean="0"/>
              <a:t>charset=utf-8</a:t>
            </a:r>
            <a:r>
              <a:rPr lang="ja-JP" altLang="en-US" dirty="0" smtClean="0"/>
              <a:t/>
            </a:r>
            <a:br>
              <a:rPr lang="ja-JP" altLang="en-US" dirty="0" smtClean="0"/>
            </a:br>
            <a:r>
              <a:rPr lang="ja-JP" altLang="en-US" dirty="0" smtClean="0"/>
              <a:t/>
            </a:r>
            <a:br>
              <a:rPr lang="ja-JP" altLang="en-US" dirty="0" smtClean="0"/>
            </a:br>
            <a:r>
              <a:rPr lang="en-US" altLang="ja-JP" dirty="0" smtClean="0"/>
              <a:t>{"</a:t>
            </a:r>
            <a:r>
              <a:rPr lang="en-US" altLang="ja-JP" dirty="0" err="1"/>
              <a:t>params</a:t>
            </a:r>
            <a:r>
              <a:rPr lang="en-US" altLang="ja-JP" dirty="0"/>
              <a:t>":{”&lt;</a:t>
            </a:r>
            <a:r>
              <a:rPr lang="en-US" altLang="ja-JP" dirty="0" err="1"/>
              <a:t>ev:type</a:t>
            </a:r>
            <a:r>
              <a:rPr lang="en-US" altLang="ja-JP" dirty="0" smtClean="0"/>
              <a:t>&gt;”:”&lt;</a:t>
            </a:r>
            <a:r>
              <a:rPr lang="en-US" altLang="ja-JP" dirty="0" err="1" smtClean="0"/>
              <a:t>ev:TransactionEvent</a:t>
            </a:r>
            <a:r>
              <a:rPr lang="en-US" altLang="ja-JP" dirty="0" smtClean="0"/>
              <a:t>&gt;”,"&lt;</a:t>
            </a:r>
            <a:r>
              <a:rPr lang="en-US" altLang="ja-JP" dirty="0" err="1" smtClean="0"/>
              <a:t>ev:target</a:t>
            </a:r>
            <a:r>
              <a:rPr lang="en-US" altLang="ja-JP" dirty="0" smtClean="0"/>
              <a:t>&gt;”:”&lt;</a:t>
            </a:r>
            <a:r>
              <a:rPr lang="en-US" altLang="ja-JP" dirty="0"/>
              <a:t>urn:ucode:_00001C00000000000001000000012349</a:t>
            </a:r>
            <a:r>
              <a:rPr lang="en-US" altLang="ja-JP" dirty="0" smtClean="0"/>
              <a:t>&gt;”,”&lt;</a:t>
            </a:r>
            <a:r>
              <a:rPr lang="en-US" altLang="ja-JP" dirty="0" err="1"/>
              <a:t>ev:date</a:t>
            </a:r>
            <a:r>
              <a:rPr lang="en-US" altLang="ja-JP" dirty="0"/>
              <a:t>&gt;”:”</a:t>
            </a:r>
            <a:r>
              <a:rPr lang="en-US" altLang="ja-JP" dirty="0" smtClean="0"/>
              <a:t>2012-03-07T13:00:00+0900”,”&lt;</a:t>
            </a:r>
            <a:r>
              <a:rPr lang="en-US" altLang="ja-JP" dirty="0" err="1" smtClean="0"/>
              <a:t>ev:place</a:t>
            </a:r>
            <a:r>
              <a:rPr lang="en-US" altLang="ja-JP" dirty="0"/>
              <a:t>&gt;”:”&lt;urn:ucode:_00001C00000000000001000000100A01</a:t>
            </a:r>
            <a:r>
              <a:rPr lang="en-US" altLang="ja-JP" dirty="0" smtClean="0"/>
              <a:t>&gt;”}}</a:t>
            </a:r>
          </a:p>
          <a:p>
            <a:pPr lvl="1"/>
            <a:r>
              <a:rPr lang="ja-JP" altLang="en-US" dirty="0" smtClean="0"/>
              <a:t>レスポンス</a:t>
            </a:r>
            <a:br>
              <a:rPr lang="ja-JP" altLang="en-US" dirty="0" smtClean="0"/>
            </a:br>
            <a:r>
              <a:rPr lang="en-US" altLang="ja-JP" dirty="0" smtClean="0"/>
              <a:t>HTTP/1.0 </a:t>
            </a:r>
            <a:r>
              <a:rPr lang="en-US" altLang="ja-JP" dirty="0"/>
              <a:t>201 </a:t>
            </a:r>
            <a:r>
              <a:rPr lang="en-US" altLang="ja-JP" dirty="0" smtClean="0"/>
              <a:t>Created</a:t>
            </a:r>
            <a:br>
              <a:rPr lang="en-US" altLang="ja-JP" dirty="0" smtClean="0"/>
            </a:br>
            <a:r>
              <a:rPr lang="en-US" altLang="ja-JP" dirty="0" smtClean="0"/>
              <a:t>Content-Length</a:t>
            </a:r>
            <a:r>
              <a:rPr lang="en-US" altLang="ja-JP" dirty="0"/>
              <a:t>: </a:t>
            </a:r>
            <a:r>
              <a:rPr lang="en-US" altLang="ja-JP" dirty="0" smtClean="0"/>
              <a:t>xxx</a:t>
            </a:r>
            <a:br>
              <a:rPr lang="en-US" altLang="ja-JP" dirty="0" smtClean="0"/>
            </a:br>
            <a:r>
              <a:rPr lang="en-US" altLang="ja-JP" dirty="0" smtClean="0"/>
              <a:t>Connection</a:t>
            </a:r>
            <a:r>
              <a:rPr lang="en-US" altLang="ja-JP" dirty="0"/>
              <a:t>: </a:t>
            </a:r>
            <a:r>
              <a:rPr lang="en-US" altLang="ja-JP" dirty="0" smtClean="0"/>
              <a:t>close</a:t>
            </a:r>
            <a:br>
              <a:rPr lang="en-US" altLang="ja-JP" dirty="0" smtClean="0"/>
            </a:br>
            <a:r>
              <a:rPr lang="en-US" altLang="ja-JP" dirty="0" smtClean="0"/>
              <a:t>Content-Type</a:t>
            </a:r>
            <a:r>
              <a:rPr lang="en-US" altLang="ja-JP" dirty="0"/>
              <a:t>: application/</a:t>
            </a:r>
            <a:r>
              <a:rPr lang="en-US" altLang="ja-JP" dirty="0" err="1"/>
              <a:t>json</a:t>
            </a:r>
            <a:r>
              <a:rPr lang="en-US" altLang="ja-JP" dirty="0"/>
              <a:t>; </a:t>
            </a:r>
            <a:r>
              <a:rPr lang="en-US" altLang="ja-JP" dirty="0" smtClean="0"/>
              <a:t>charset=utf-8</a:t>
            </a:r>
            <a:br>
              <a:rPr lang="en-US" altLang="ja-JP" dirty="0" smtClean="0"/>
            </a:br>
            <a:r>
              <a:rPr lang="en-US" altLang="ja-JP" dirty="0" smtClean="0"/>
              <a:t/>
            </a:r>
            <a:br>
              <a:rPr lang="en-US" altLang="ja-JP" dirty="0" smtClean="0"/>
            </a:br>
            <a:r>
              <a:rPr lang="en-US" altLang="ja-JP" dirty="0" smtClean="0"/>
              <a:t>{"</a:t>
            </a:r>
            <a:r>
              <a:rPr lang="en-US" altLang="ja-JP" dirty="0"/>
              <a:t>ucode”:”&lt;urn:ucode:_00001C00000000000001000000100801</a:t>
            </a:r>
            <a:r>
              <a:rPr lang="en-US" altLang="ja-JP" dirty="0" smtClean="0"/>
              <a:t>&gt;”}</a:t>
            </a:r>
            <a:endParaRPr lang="en-US" altLang="ja-JP" dirty="0"/>
          </a:p>
          <a:p>
            <a:pPr lvl="1"/>
            <a:endParaRPr lang="en-US" altLang="ja-JP" dirty="0"/>
          </a:p>
          <a:p>
            <a:pPr lvl="1"/>
            <a:endParaRPr kumimoji="1" lang="ja-JP" altLang="en-US" dirty="0"/>
          </a:p>
        </p:txBody>
      </p:sp>
      <p:sp>
        <p:nvSpPr>
          <p:cNvPr id="8" name="上矢印 7"/>
          <p:cNvSpPr/>
          <p:nvPr/>
        </p:nvSpPr>
        <p:spPr bwMode="auto">
          <a:xfrm>
            <a:off x="3054747" y="7519416"/>
            <a:ext cx="433822" cy="360040"/>
          </a:xfrm>
          <a:prstGeom prst="up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上矢印 10"/>
          <p:cNvSpPr/>
          <p:nvPr/>
        </p:nvSpPr>
        <p:spPr bwMode="auto">
          <a:xfrm>
            <a:off x="9528173" y="8475382"/>
            <a:ext cx="433822" cy="360040"/>
          </a:xfrm>
          <a:prstGeom prst="up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0" name="スライド番号プレースホルダー 4"/>
          <p:cNvSpPr>
            <a:spLocks noGrp="1"/>
          </p:cNvSpPr>
          <p:nvPr>
            <p:ph type="sldNum" sz="quarter" idx="10"/>
          </p:nvPr>
        </p:nvSpPr>
        <p:spPr>
          <a:xfrm>
            <a:off x="12487275" y="9405938"/>
            <a:ext cx="534988" cy="363537"/>
          </a:xfrm>
        </p:spPr>
        <p:txBody>
          <a:bodyPr/>
          <a:lstStyle/>
          <a:p>
            <a:fld id="{276C6A59-D97A-40CC-8D04-C7788F30EB56}" type="slidenum">
              <a:rPr lang="ja-JP" altLang="en-US" smtClean="0"/>
              <a:pPr/>
              <a:t>9</a:t>
            </a:fld>
            <a:endParaRPr lang="en-US" altLang="ja-JP"/>
          </a:p>
        </p:txBody>
      </p:sp>
      <p:sp>
        <p:nvSpPr>
          <p:cNvPr id="7" name="テキスト ボックス 6"/>
          <p:cNvSpPr txBox="1"/>
          <p:nvPr/>
        </p:nvSpPr>
        <p:spPr>
          <a:xfrm>
            <a:off x="750491" y="7879456"/>
            <a:ext cx="5088252" cy="461665"/>
          </a:xfrm>
          <a:prstGeom prst="rect">
            <a:avLst/>
          </a:prstGeom>
          <a:noFill/>
          <a:ln>
            <a:solidFill>
              <a:schemeClr val="bg1"/>
            </a:solidFill>
          </a:ln>
        </p:spPr>
        <p:txBody>
          <a:bodyPr wrap="none" rtlCol="0">
            <a:spAutoFit/>
          </a:bodyPr>
          <a:lstStyle/>
          <a:p>
            <a:pPr algn="l"/>
            <a:r>
              <a:rPr kumimoji="1" lang="ja-JP" altLang="en-US" dirty="0" smtClean="0">
                <a:solidFill>
                  <a:schemeClr val="bg1"/>
                </a:solidFill>
                <a:latin typeface="ヒラギノ角ゴ ProN W6"/>
                <a:ea typeface="ヒラギノ角ゴ ProN W6"/>
                <a:cs typeface="ヒラギノ角ゴ ProN W6"/>
              </a:rPr>
              <a:t>この農作物の</a:t>
            </a:r>
            <a:r>
              <a:rPr kumimoji="1" lang="en-US" altLang="ja-JP" dirty="0" smtClean="0">
                <a:solidFill>
                  <a:schemeClr val="bg1"/>
                </a:solidFill>
                <a:latin typeface="ヒラギノ角ゴ ProN W6"/>
                <a:ea typeface="ヒラギノ角ゴ ProN W6"/>
                <a:cs typeface="ヒラギノ角ゴ ProN W6"/>
              </a:rPr>
              <a:t>ucode</a:t>
            </a:r>
            <a:r>
              <a:rPr kumimoji="1" lang="ja-JP" altLang="en-US" dirty="0" smtClean="0">
                <a:solidFill>
                  <a:schemeClr val="bg1"/>
                </a:solidFill>
                <a:latin typeface="ヒラギノ角ゴ ProN W6"/>
                <a:ea typeface="ヒラギノ角ゴ ProN W6"/>
                <a:cs typeface="ヒラギノ角ゴ ProN W6"/>
              </a:rPr>
              <a:t>が自動生成される</a:t>
            </a:r>
          </a:p>
        </p:txBody>
      </p:sp>
      <p:sp>
        <p:nvSpPr>
          <p:cNvPr id="9" name="テキスト ボックス 8"/>
          <p:cNvSpPr txBox="1"/>
          <p:nvPr/>
        </p:nvSpPr>
        <p:spPr>
          <a:xfrm>
            <a:off x="6871171" y="8835422"/>
            <a:ext cx="5791970" cy="461665"/>
          </a:xfrm>
          <a:prstGeom prst="rect">
            <a:avLst/>
          </a:prstGeom>
          <a:noFill/>
          <a:ln>
            <a:solidFill>
              <a:schemeClr val="bg1"/>
            </a:solidFill>
          </a:ln>
        </p:spPr>
        <p:txBody>
          <a:bodyPr wrap="none" rtlCol="0">
            <a:spAutoFit/>
          </a:bodyPr>
          <a:lstStyle/>
          <a:p>
            <a:pPr algn="l"/>
            <a:r>
              <a:rPr kumimoji="1" lang="ja-JP" altLang="en-US" dirty="0" smtClean="0">
                <a:solidFill>
                  <a:schemeClr val="bg1"/>
                </a:solidFill>
                <a:latin typeface="ヒラギノ角ゴ ProN W6"/>
                <a:ea typeface="ヒラギノ角ゴ ProN W6"/>
                <a:cs typeface="ヒラギノ角ゴ ProN W6"/>
              </a:rPr>
              <a:t>この取引イベントの</a:t>
            </a:r>
            <a:r>
              <a:rPr kumimoji="1" lang="en-US" altLang="ja-JP" dirty="0" smtClean="0">
                <a:solidFill>
                  <a:schemeClr val="bg1"/>
                </a:solidFill>
                <a:latin typeface="ヒラギノ角ゴ ProN W6"/>
                <a:ea typeface="ヒラギノ角ゴ ProN W6"/>
                <a:cs typeface="ヒラギノ角ゴ ProN W6"/>
              </a:rPr>
              <a:t>ucode</a:t>
            </a:r>
            <a:r>
              <a:rPr kumimoji="1" lang="ja-JP" altLang="en-US" dirty="0" smtClean="0">
                <a:solidFill>
                  <a:schemeClr val="bg1"/>
                </a:solidFill>
                <a:latin typeface="ヒラギノ角ゴ ProN W6"/>
                <a:ea typeface="ヒラギノ角ゴ ProN W6"/>
                <a:cs typeface="ヒラギノ角ゴ ProN W6"/>
              </a:rPr>
              <a:t>が自動生成される</a:t>
            </a:r>
          </a:p>
        </p:txBody>
      </p:sp>
    </p:spTree>
    <p:extLst>
      <p:ext uri="{BB962C8B-B14F-4D97-AF65-F5344CB8AC3E}">
        <p14:creationId xmlns:p14="http://schemas.microsoft.com/office/powerpoint/2010/main" val="3874509260"/>
      </p:ext>
    </p:extLst>
  </p:cSld>
  <p:clrMapOvr>
    <a:masterClrMapping/>
  </p:clrMapOvr>
</p:sld>
</file>

<file path=ppt/theme/theme1.xml><?xml version="1.0" encoding="utf-8"?>
<a:theme xmlns:a="http://schemas.openxmlformats.org/drawingml/2006/main" name="openda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opendata</Template>
  <TotalTime>0</TotalTime>
  <Words>1111</Words>
  <Application>Microsoft Office PowerPoint</Application>
  <PresentationFormat>ユーザー設定</PresentationFormat>
  <Paragraphs>207</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opendata</vt:lpstr>
      <vt:lpstr>技術標準仕様案</vt:lpstr>
      <vt:lpstr>標準仕様案が対象とする特徴的なアプリケーションとその特徴</vt:lpstr>
      <vt:lpstr>標準仕様案の概要</vt:lpstr>
      <vt:lpstr>用語の定義</vt:lpstr>
      <vt:lpstr>標準データ規格</vt:lpstr>
      <vt:lpstr>ボキャブラリの規定範囲</vt:lpstr>
      <vt:lpstr>標準API規格</vt:lpstr>
      <vt:lpstr>生鮮農作物トレーサビリティへの適用例</vt:lpstr>
      <vt:lpstr>生鮮農作物トレーサビリティへの適用例</vt:lpstr>
      <vt:lpstr>生鮮農作物トレーサビリティへの適用例</vt:lpstr>
    </vt:vector>
  </TitlesOfParts>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2012-10-25T00:59:08Z</dcterms:created>
  <dcterms:modified xsi:type="dcterms:W3CDTF">2012-10-29T02:57:33Z</dcterms:modified>
</cp:coreProperties>
</file>