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5064" r:id="rId1"/>
    <p:sldMasterId id="2147485396" r:id="rId2"/>
    <p:sldMasterId id="2147485538" r:id="rId3"/>
    <p:sldMasterId id="2147485570" r:id="rId4"/>
    <p:sldMasterId id="2147485582" r:id="rId5"/>
  </p:sldMasterIdLst>
  <p:notesMasterIdLst>
    <p:notesMasterId r:id="rId11"/>
  </p:notesMasterIdLst>
  <p:sldIdLst>
    <p:sldId id="602" r:id="rId6"/>
    <p:sldId id="630" r:id="rId7"/>
    <p:sldId id="635" r:id="rId8"/>
    <p:sldId id="634" r:id="rId9"/>
    <p:sldId id="586" r:id="rId10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FF6600"/>
    <a:srgbClr val="FC9A18"/>
    <a:srgbClr val="C9C9FF"/>
    <a:srgbClr val="9999FF"/>
    <a:srgbClr val="FF0000"/>
    <a:srgbClr val="C2C2C2"/>
    <a:srgbClr val="FF0066"/>
    <a:srgbClr val="4B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044" autoAdjust="0"/>
    <p:restoredTop sz="94660" autoAdjust="0"/>
  </p:normalViewPr>
  <p:slideViewPr>
    <p:cSldViewPr>
      <p:cViewPr>
        <p:scale>
          <a:sx n="100" d="100"/>
          <a:sy n="100" d="100"/>
        </p:scale>
        <p:origin x="-72" y="-13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9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 defTabSz="914282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349" y="0"/>
            <a:ext cx="29502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 algn="r" defTabSz="914282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2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6125"/>
            <a:ext cx="538003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197" y="4721225"/>
            <a:ext cx="5444807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4"/>
            <a:ext cx="29502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defTabSz="914282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349" y="9440864"/>
            <a:ext cx="29502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algn="r" defTabSz="914282">
              <a:defRPr sz="1200">
                <a:latin typeface="Arial" charset="0"/>
              </a:defRPr>
            </a:lvl1pPr>
          </a:lstStyle>
          <a:p>
            <a:pPr>
              <a:defRPr/>
            </a:pPr>
            <a:fld id="{FDD0D5E6-BA8C-4662-AD00-F99159DAD1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3404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2788" y="746125"/>
            <a:ext cx="5381625" cy="3725863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4182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5963" y="746125"/>
            <a:ext cx="5381625" cy="3725863"/>
          </a:xfrm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267437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1pPr>
            <a:lvl2pPr marL="749414" indent="-288236" eaLnBrk="0" hangingPunct="0"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2pPr>
            <a:lvl3pPr marL="1152944" indent="-230589" eaLnBrk="0" hangingPunct="0"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3pPr>
            <a:lvl4pPr marL="1614122" indent="-230589" eaLnBrk="0" hangingPunct="0"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4pPr>
            <a:lvl5pPr marL="2075299" indent="-230589" eaLnBrk="0" hangingPunct="0"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5pPr>
            <a:lvl6pPr marL="2536477" indent="-230589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6pPr>
            <a:lvl7pPr marL="2997655" indent="-230589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7pPr>
            <a:lvl8pPr marL="3458832" indent="-230589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8pPr>
            <a:lvl9pPr marL="3920010" indent="-230589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333399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D1BEE3A8-9BFB-43B9-B3F7-9F3428E14527}" type="slidenum">
              <a:rPr lang="en-US" altLang="ja-JP" sz="1200">
                <a:solidFill>
                  <a:prstClr val="black"/>
                </a:solidFill>
              </a:rPr>
              <a:pPr eaLnBrk="1" hangingPunct="1"/>
              <a:t>3</a:t>
            </a:fld>
            <a:endParaRPr lang="en-US" altLang="ja-JP" sz="1200">
              <a:solidFill>
                <a:prstClr val="black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991337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2788" y="746125"/>
            <a:ext cx="5381625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0C95EB75-16C0-40E3-A144-A8ED253870B5}" type="slidenum">
              <a:rPr lang="ja-JP" altLang="en-US">
                <a:solidFill>
                  <a:prstClr val="black"/>
                </a:solidFill>
              </a:rPr>
              <a:pPr eaLnBrk="1" hangingPunct="1"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82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1168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5388" indent="0" algn="ctr">
              <a:buNone/>
              <a:defRPr/>
            </a:lvl2pPr>
            <a:lvl3pPr marL="910779" indent="0" algn="ctr">
              <a:buNone/>
              <a:defRPr/>
            </a:lvl3pPr>
            <a:lvl4pPr marL="1366168" indent="0" algn="ctr">
              <a:buNone/>
              <a:defRPr/>
            </a:lvl4pPr>
            <a:lvl5pPr marL="1821557" indent="0" algn="ctr">
              <a:buNone/>
              <a:defRPr/>
            </a:lvl5pPr>
            <a:lvl6pPr marL="2276948" indent="0" algn="ctr">
              <a:buNone/>
              <a:defRPr/>
            </a:lvl6pPr>
            <a:lvl7pPr marL="2732338" indent="0" algn="ctr">
              <a:buNone/>
              <a:defRPr/>
            </a:lvl7pPr>
            <a:lvl8pPr marL="3187724" indent="0" algn="ctr">
              <a:buNone/>
              <a:defRPr/>
            </a:lvl8pPr>
            <a:lvl9pPr marL="3643116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fld id="{2A5D584C-DDCA-4033-B29F-9068B1425614}" type="datetime1">
              <a:rPr lang="ja-JP" altLang="en-US" smtClean="0"/>
              <a:t>2014/3/10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/>
            </a:lvl1pPr>
          </a:lstStyle>
          <a:p>
            <a:pPr>
              <a:defRPr/>
            </a:pPr>
            <a:fld id="{577DBA9E-D177-429C-ABAF-0FAF075F44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2026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fld id="{5665F8DF-1EDF-4478-BC09-5E23A48E9478}" type="datetime1">
              <a:rPr lang="ja-JP" altLang="en-US" smtClean="0"/>
              <a:t>2014/3/10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/>
            </a:lvl1pPr>
          </a:lstStyle>
          <a:p>
            <a:pPr>
              <a:defRPr/>
            </a:pPr>
            <a:fld id="{7D9200D9-7567-40D6-8961-C77EB40460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348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5137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5137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fld id="{17F6D01C-65CB-4BB6-9934-6FC756A6A3D6}" type="datetime1">
              <a:rPr lang="ja-JP" altLang="en-US" smtClean="0"/>
              <a:t>2014/3/10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/>
            </a:lvl1pPr>
          </a:lstStyle>
          <a:p>
            <a:pPr>
              <a:defRPr/>
            </a:pPr>
            <a:fld id="{00C64202-EAC7-4E13-8019-9814B95D9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6652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タイトルと、図表または組織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SmartArt プレースホルダ 2"/>
          <p:cNvSpPr>
            <a:spLocks noGrp="1"/>
          </p:cNvSpPr>
          <p:nvPr>
            <p:ph type="dgm" idx="1"/>
          </p:nvPr>
        </p:nvSpPr>
        <p:spPr>
          <a:xfrm>
            <a:off x="495300" y="1600216"/>
            <a:ext cx="89154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fld id="{8F69DF2C-8824-496A-B837-3A6607710E17}" type="datetime1">
              <a:rPr lang="ja-JP" altLang="en-US" smtClean="0"/>
              <a:t>2014/3/10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/>
            </a:lvl1pPr>
          </a:lstStyle>
          <a:p>
            <a:pPr>
              <a:defRPr/>
            </a:pPr>
            <a:fld id="{A62E6F4F-C68D-48C9-B104-9ED113607B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0916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95300" y="1600216"/>
            <a:ext cx="89154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fld id="{5685D092-B7CF-4D10-AA0A-6DFB8D20536C}" type="datetime1">
              <a:rPr lang="ja-JP" altLang="en-US" smtClean="0"/>
              <a:t>2014/3/10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/>
            </a:lvl1pPr>
          </a:lstStyle>
          <a:p>
            <a:pPr>
              <a:defRPr/>
            </a:pPr>
            <a:fld id="{4FAA7959-6A56-4CC4-BD9A-47B7C2BC0A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0574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0" y="275137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fld id="{6A5C23E8-E0D2-4CB6-9C14-E7A9E6F79E9D}" type="datetime1">
              <a:rPr lang="ja-JP" altLang="en-US" smtClean="0"/>
              <a:t>2014/3/10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/>
            </a:lvl1pPr>
          </a:lstStyle>
          <a:p>
            <a:pPr>
              <a:defRPr/>
            </a:pPr>
            <a:fld id="{0DEA7303-5295-4454-BC49-3A2FA22E84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4949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38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1CA7B-577E-49E2-A8D5-F8A94B306D6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344C7-A642-46AA-BADD-971C6A70749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249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321BF-459B-4AFF-AEDC-8701CB129C9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75EE2-7087-4EE0-8BDB-9EAED682EC4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701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79584-8077-42E1-83A6-64443A324CB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944F3-9B25-4163-AA0C-8B57EEB68F2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53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A774-52BB-4F2C-9966-6ABD1128BEF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03FFF-ECF6-4615-86E9-87D8A57D906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5381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AF78C-BD9C-4E76-BA13-AB3E251A75C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2599E-56F2-49AF-87C2-08E04D811A9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22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fld id="{905C50EE-E1CF-4433-89C1-CB165B464433}" type="datetime1">
              <a:rPr lang="ja-JP" altLang="en-US" smtClean="0"/>
              <a:t>2014/3/10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/>
            </a:lvl1pPr>
          </a:lstStyle>
          <a:p>
            <a:pPr>
              <a:defRPr/>
            </a:pPr>
            <a:fld id="{AE898EB3-34F6-4A6D-AAF3-C1FFAD2B9D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44406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C2305-1F9E-4208-A178-D5DDD569273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F9B95-0C30-4EFC-BDB4-7DE679A3A2D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957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3CA01-C0AB-46E3-8118-6B66A0F59E0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E8477-F2BD-465A-8218-C12E22BC059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7463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1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B309D-9920-4B28-A5F1-0BF7CDC81EC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31DC2-2073-4C45-8282-AAF941B64B9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2517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B94CC-83C4-4DB6-8661-B2BB472F6B0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2BB50-046C-455A-B374-5FD8E0C1504D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16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219C0-1BD8-4203-ADDE-F861201CE23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93456-8783-4BD2-89C4-BB397CB46F4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8332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751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751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167F5-53F6-459A-B3F6-B078D99089C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B21C7-9C0F-4ADF-9A96-E16AE40BECC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1504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79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fld id="{403C4456-E428-4DBA-850B-E283E65BBC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62761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fld id="{5E3A60A5-E9A6-4CD2-8D4F-7D0ED8DFF9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59481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5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fld id="{B5A15353-EEFD-4646-A3EF-7C2626D926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77774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42953" y="1981200"/>
            <a:ext cx="413385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199" y="1981200"/>
            <a:ext cx="413385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fld id="{3EFB60C8-6881-471A-9E00-C884FC2C5E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70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764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3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5388" indent="0">
              <a:buNone/>
              <a:defRPr sz="1800"/>
            </a:lvl2pPr>
            <a:lvl3pPr marL="910779" indent="0">
              <a:buNone/>
              <a:defRPr sz="1600"/>
            </a:lvl3pPr>
            <a:lvl4pPr marL="1366168" indent="0">
              <a:buNone/>
              <a:defRPr sz="1400"/>
            </a:lvl4pPr>
            <a:lvl5pPr marL="1821557" indent="0">
              <a:buNone/>
              <a:defRPr sz="1400"/>
            </a:lvl5pPr>
            <a:lvl6pPr marL="2276948" indent="0">
              <a:buNone/>
              <a:defRPr sz="1400"/>
            </a:lvl6pPr>
            <a:lvl7pPr marL="2732338" indent="0">
              <a:buNone/>
              <a:defRPr sz="1400"/>
            </a:lvl7pPr>
            <a:lvl8pPr marL="3187724" indent="0">
              <a:buNone/>
              <a:defRPr sz="1400"/>
            </a:lvl8pPr>
            <a:lvl9pPr marL="3643116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fld id="{CC8F4D7F-17BA-4751-A45C-56B2819F78C0}" type="datetime1">
              <a:rPr lang="ja-JP" altLang="en-US" smtClean="0"/>
              <a:t>2014/3/10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/>
            </a:lvl1pPr>
          </a:lstStyle>
          <a:p>
            <a:pPr>
              <a:defRPr/>
            </a:pPr>
            <a:fld id="{3AB047A2-6547-4E0A-8840-0DCBC60957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99047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40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40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fld id="{F583F7A4-DFBD-4389-9741-636A3C7A24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46111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fld id="{D297504D-3C42-4BC5-9327-5C7B0AED95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905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fld id="{8D73BD8D-B71A-4AF7-8952-18BC9501BE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66993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499" y="27305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fld id="{9D628429-035D-44DB-89B5-E886C4C4EE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50715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fld id="{B6D39E59-4D97-4F1E-8E11-90E951ECBF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22787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fld id="{B716596E-639C-40B3-B2FD-3648F0A562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12347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42951" y="609600"/>
            <a:ext cx="6162675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latin typeface="ＭＳ Ｐゴシック" charset="-128"/>
              </a:defRPr>
            </a:lvl1pPr>
          </a:lstStyle>
          <a:p>
            <a:pPr>
              <a:defRPr/>
            </a:pPr>
            <a:fld id="{3609E4F1-8AE9-49E7-8038-F575410E35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6635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4FBF1-DABD-4BC3-8D4F-339D37D4373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1105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58EF9-72E4-4E00-9D8C-D0AF0023E57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8722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D04DB-5FC9-4EE3-BFF7-B5C2D0AC62C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18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1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1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fld id="{95A75949-2962-4919-A859-22E386D2E614}" type="datetime1">
              <a:rPr lang="ja-JP" altLang="en-US" smtClean="0"/>
              <a:t>2014/3/10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/>
            </a:lvl1pPr>
          </a:lstStyle>
          <a:p>
            <a:pPr>
              <a:defRPr/>
            </a:pPr>
            <a:fld id="{5E5631DB-EE29-4616-A371-ACF0F9B5E6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58440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8B544-C069-4EB1-B0FB-68CABDBA71E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8370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74838-944D-464D-AB9B-E7B8C3D0D33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6490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08879-93BB-4855-8FEA-7353A2D108C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0754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C3F2C-3A14-44BE-B0AE-B91194EB3F0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59810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39C51-E730-4DDC-BE2A-A4FBCCBF8BE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9115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AD436-EE23-4563-B18E-9234C4CA8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8827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2B595-C16B-4492-A845-A711673A031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1526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9B3BB-D185-4DF7-81BF-F33B1BB47CF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50818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正方形/長方形 5"/>
          <p:cNvGrpSpPr>
            <a:grpSpLocks/>
          </p:cNvGrpSpPr>
          <p:nvPr userDrawn="1"/>
        </p:nvGrpSpPr>
        <p:grpSpPr bwMode="auto">
          <a:xfrm>
            <a:off x="0" y="406400"/>
            <a:ext cx="9906000" cy="217488"/>
            <a:chOff x="-4" y="276"/>
            <a:chExt cx="5764" cy="112"/>
          </a:xfrm>
        </p:grpSpPr>
        <p:pic>
          <p:nvPicPr>
            <p:cNvPr id="5" name="正方形/長方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1pPr>
              <a:lvl2pPr marL="742950" indent="-285750" eaLnBrk="0" hangingPunct="0"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2pPr>
              <a:lvl3pPr marL="1143000" indent="-228600" eaLnBrk="0" hangingPunct="0"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3pPr>
              <a:lvl4pPr marL="1600200" indent="-228600" eaLnBrk="0" hangingPunct="0"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4pPr>
              <a:lvl5pPr marL="2057400" indent="-228600" eaLnBrk="0" hangingPunct="0"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 b="1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9pPr>
            </a:lstStyle>
            <a:p>
              <a:pPr>
                <a:lnSpc>
                  <a:spcPct val="80000"/>
                </a:lnSpc>
                <a:defRPr/>
              </a:pPr>
              <a:endParaRPr lang="ja-JP" altLang="en-US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3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806D9A97-AE07-4838-A006-75EB315AE6D3}" type="datetime1">
              <a:rPr lang="ja-JP" altLang="en-US" smtClean="0"/>
              <a:pPr>
                <a:defRPr/>
              </a:pPr>
              <a:t>2014/3/10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803397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4A7EC952-B6AE-494F-8D5C-A5EC5D433799}" type="datetime1">
              <a:rPr lang="ja-JP" altLang="en-US" smtClean="0"/>
              <a:pPr>
                <a:defRPr/>
              </a:pPr>
              <a:t>2014/3/10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1330D4F2-35E5-438F-8912-5787B73C3D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534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388" indent="0">
              <a:buNone/>
              <a:defRPr sz="2000" b="1"/>
            </a:lvl2pPr>
            <a:lvl3pPr marL="910779" indent="0">
              <a:buNone/>
              <a:defRPr sz="1800" b="1"/>
            </a:lvl3pPr>
            <a:lvl4pPr marL="1366168" indent="0">
              <a:buNone/>
              <a:defRPr sz="1600" b="1"/>
            </a:lvl4pPr>
            <a:lvl5pPr marL="1821557" indent="0">
              <a:buNone/>
              <a:defRPr sz="1600" b="1"/>
            </a:lvl5pPr>
            <a:lvl6pPr marL="2276948" indent="0">
              <a:buNone/>
              <a:defRPr sz="1600" b="1"/>
            </a:lvl6pPr>
            <a:lvl7pPr marL="2732338" indent="0">
              <a:buNone/>
              <a:defRPr sz="1600" b="1"/>
            </a:lvl7pPr>
            <a:lvl8pPr marL="3187724" indent="0">
              <a:buNone/>
              <a:defRPr sz="1600" b="1"/>
            </a:lvl8pPr>
            <a:lvl9pPr marL="3643116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388" indent="0">
              <a:buNone/>
              <a:defRPr sz="2000" b="1"/>
            </a:lvl2pPr>
            <a:lvl3pPr marL="910779" indent="0">
              <a:buNone/>
              <a:defRPr sz="1800" b="1"/>
            </a:lvl3pPr>
            <a:lvl4pPr marL="1366168" indent="0">
              <a:buNone/>
              <a:defRPr sz="1600" b="1"/>
            </a:lvl4pPr>
            <a:lvl5pPr marL="1821557" indent="0">
              <a:buNone/>
              <a:defRPr sz="1600" b="1"/>
            </a:lvl5pPr>
            <a:lvl6pPr marL="2276948" indent="0">
              <a:buNone/>
              <a:defRPr sz="1600" b="1"/>
            </a:lvl6pPr>
            <a:lvl7pPr marL="2732338" indent="0">
              <a:buNone/>
              <a:defRPr sz="1600" b="1"/>
            </a:lvl7pPr>
            <a:lvl8pPr marL="3187724" indent="0">
              <a:buNone/>
              <a:defRPr sz="1600" b="1"/>
            </a:lvl8pPr>
            <a:lvl9pPr marL="3643116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fld id="{A38E4C83-824E-49D1-BB3C-2F341E73D3F4}" type="datetime1">
              <a:rPr lang="ja-JP" altLang="en-US" smtClean="0"/>
              <a:t>2014/3/10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/>
            </a:lvl1pPr>
          </a:lstStyle>
          <a:p>
            <a:pPr>
              <a:defRPr/>
            </a:pPr>
            <a:fld id="{4C223F9C-44BA-440F-A129-E6E76AF81D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270221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711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AF402E04-99C2-4509-9CD7-DD7BB4C66BA6}" type="datetime1">
              <a:rPr lang="ja-JP" altLang="en-US" smtClean="0"/>
              <a:pPr>
                <a:defRPr/>
              </a:pPr>
              <a:t>2014/3/10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5E9BD199-1AA6-4414-81AB-24C87AF9BE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991865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2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2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41D4259E-8D6C-421D-BF95-19069427CB95}" type="datetime1">
              <a:rPr lang="ja-JP" altLang="en-US" smtClean="0"/>
              <a:pPr>
                <a:defRPr/>
              </a:pPr>
              <a:t>2014/3/10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89FDDC80-AFCB-4805-AEB0-8078FE3DA9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55185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F9773753-F6FB-4E76-8EC2-BFB24E956E18}" type="datetime1">
              <a:rPr lang="ja-JP" altLang="en-US" smtClean="0"/>
              <a:pPr>
                <a:defRPr/>
              </a:pPr>
              <a:t>2014/3/10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CCA1DF31-B657-4755-A4C0-5B151EC8A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818077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D3D14E1D-8353-450A-B283-9639EF498254}" type="datetime1">
              <a:rPr lang="ja-JP" altLang="en-US" smtClean="0"/>
              <a:pPr>
                <a:defRPr/>
              </a:pPr>
              <a:t>2014/3/10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5E3BC52E-C4BA-4AF4-9A2C-8C231A2982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031455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F27317C9-53C5-4593-BB1F-FD7FCC555446}" type="datetime1">
              <a:rPr lang="ja-JP" altLang="en-US" smtClean="0"/>
              <a:pPr>
                <a:defRPr/>
              </a:pPr>
              <a:t>2014/3/10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E1314820-7BDC-4C88-A01D-A85366532F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832545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87" y="273260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1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0B8F4E87-0DB1-4FEB-A07F-1A8D4C5D0AD5}" type="datetime1">
              <a:rPr lang="ja-JP" altLang="en-US" smtClean="0"/>
              <a:pPr>
                <a:defRPr/>
              </a:pPr>
              <a:t>2014/3/10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42DE0583-C5FE-488F-A81E-CE289A5823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8945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E0983D72-C8E5-4F72-90CA-CE6873FFE816}" type="datetime1">
              <a:rPr lang="ja-JP" altLang="en-US" smtClean="0"/>
              <a:pPr>
                <a:defRPr/>
              </a:pPr>
              <a:t>2014/3/10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24A130CE-E783-471E-A28D-FFFDE24947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223027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D7C8F638-F44B-4056-AF6B-47719ACB7E3B}" type="datetime1">
              <a:rPr lang="ja-JP" altLang="en-US" smtClean="0"/>
              <a:pPr>
                <a:defRPr/>
              </a:pPr>
              <a:t>2014/3/10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CE1D3AB5-AE61-4659-A924-7E0242C6E3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450820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848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848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1BEE7D7F-B824-4335-BF81-7D4269B126B2}" type="datetime1">
              <a:rPr lang="ja-JP" altLang="en-US" smtClean="0"/>
              <a:pPr>
                <a:defRPr/>
              </a:pPr>
              <a:t>2014/3/10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FD73D742-2642-495A-AEB6-550E5D22F2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80338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0" y="274848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D3D93ED9-067C-4C1E-A78D-A1B8BACD33F5}" type="datetime1">
              <a:rPr lang="ja-JP" altLang="en-US" smtClean="0"/>
              <a:pPr>
                <a:defRPr/>
              </a:pPr>
              <a:t>2014/3/10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1AF282FF-CE5D-4391-923E-98B3638967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3145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fld id="{50C3207C-F276-4AD7-9CB7-EEEFFF92DA0D}" type="datetime1">
              <a:rPr lang="ja-JP" altLang="en-US" smtClean="0"/>
              <a:t>2014/3/10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/>
            </a:lvl1pPr>
          </a:lstStyle>
          <a:p>
            <a:pPr>
              <a:defRPr/>
            </a:pPr>
            <a:fld id="{25328035-27AD-4693-BC8E-AAB59AB7DB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042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fld id="{06E3F4C4-8305-4BD8-8F79-A3CD17D06BFA}" type="datetime1">
              <a:rPr lang="ja-JP" altLang="en-US" smtClean="0"/>
              <a:t>2014/3/10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/>
            </a:lvl1pPr>
          </a:lstStyle>
          <a:p>
            <a:pPr>
              <a:defRPr/>
            </a:pPr>
            <a:fld id="{70BAFE4F-2B0E-4E72-B419-AD688D79B0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3920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85" y="273530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9" y="143511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5388" indent="0">
              <a:buNone/>
              <a:defRPr sz="1200"/>
            </a:lvl2pPr>
            <a:lvl3pPr marL="910779" indent="0">
              <a:buNone/>
              <a:defRPr sz="1000"/>
            </a:lvl3pPr>
            <a:lvl4pPr marL="1366168" indent="0">
              <a:buNone/>
              <a:defRPr sz="900"/>
            </a:lvl4pPr>
            <a:lvl5pPr marL="1821557" indent="0">
              <a:buNone/>
              <a:defRPr sz="900"/>
            </a:lvl5pPr>
            <a:lvl6pPr marL="2276948" indent="0">
              <a:buNone/>
              <a:defRPr sz="900"/>
            </a:lvl6pPr>
            <a:lvl7pPr marL="2732338" indent="0">
              <a:buNone/>
              <a:defRPr sz="900"/>
            </a:lvl7pPr>
            <a:lvl8pPr marL="3187724" indent="0">
              <a:buNone/>
              <a:defRPr sz="900"/>
            </a:lvl8pPr>
            <a:lvl9pPr marL="3643116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fld id="{0346E1C0-6666-4D72-8230-EEA64C40A5A3}" type="datetime1">
              <a:rPr lang="ja-JP" altLang="en-US" smtClean="0"/>
              <a:t>2014/3/10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/>
            </a:lvl1pPr>
          </a:lstStyle>
          <a:p>
            <a:pPr>
              <a:defRPr/>
            </a:pPr>
            <a:fld id="{9B3AC801-7242-4DF9-B14A-8CD80AF3CE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9662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5388" indent="0">
              <a:buNone/>
              <a:defRPr sz="2800"/>
            </a:lvl2pPr>
            <a:lvl3pPr marL="910779" indent="0">
              <a:buNone/>
              <a:defRPr sz="2400"/>
            </a:lvl3pPr>
            <a:lvl4pPr marL="1366168" indent="0">
              <a:buNone/>
              <a:defRPr sz="2000"/>
            </a:lvl4pPr>
            <a:lvl5pPr marL="1821557" indent="0">
              <a:buNone/>
              <a:defRPr sz="2000"/>
            </a:lvl5pPr>
            <a:lvl6pPr marL="2276948" indent="0">
              <a:buNone/>
              <a:defRPr sz="2000"/>
            </a:lvl6pPr>
            <a:lvl7pPr marL="2732338" indent="0">
              <a:buNone/>
              <a:defRPr sz="2000"/>
            </a:lvl7pPr>
            <a:lvl8pPr marL="3187724" indent="0">
              <a:buNone/>
              <a:defRPr sz="2000"/>
            </a:lvl8pPr>
            <a:lvl9pPr marL="3643116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5388" indent="0">
              <a:buNone/>
              <a:defRPr sz="1200"/>
            </a:lvl2pPr>
            <a:lvl3pPr marL="910779" indent="0">
              <a:buNone/>
              <a:defRPr sz="1000"/>
            </a:lvl3pPr>
            <a:lvl4pPr marL="1366168" indent="0">
              <a:buNone/>
              <a:defRPr sz="900"/>
            </a:lvl4pPr>
            <a:lvl5pPr marL="1821557" indent="0">
              <a:buNone/>
              <a:defRPr sz="900"/>
            </a:lvl5pPr>
            <a:lvl6pPr marL="2276948" indent="0">
              <a:buNone/>
              <a:defRPr sz="900"/>
            </a:lvl6pPr>
            <a:lvl7pPr marL="2732338" indent="0">
              <a:buNone/>
              <a:defRPr sz="900"/>
            </a:lvl7pPr>
            <a:lvl8pPr marL="3187724" indent="0">
              <a:buNone/>
              <a:defRPr sz="900"/>
            </a:lvl8pPr>
            <a:lvl9pPr marL="3643116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fld id="{30CE331F-FB3B-4BFC-B138-82E49B594628}" type="datetime1">
              <a:rPr lang="ja-JP" altLang="en-US" smtClean="0"/>
              <a:t>2014/3/10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lnSpc>
                <a:spcPct val="80000"/>
              </a:lnSpc>
              <a:defRPr b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lnSpc>
                <a:spcPct val="80000"/>
              </a:lnSpc>
              <a:defRPr/>
            </a:lvl1pPr>
          </a:lstStyle>
          <a:p>
            <a:pPr>
              <a:defRPr/>
            </a:pPr>
            <a:fld id="{A63BBB02-7CA5-4141-B0C0-B8E6896224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168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075" tIns="45538" rIns="91075" bIns="455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16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075" tIns="45538" rIns="91075" bIns="45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5" tIns="45538" rIns="91075" bIns="455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A2D66267-DA57-4021-939A-AA53E96816FB}" type="datetime1">
              <a:rPr lang="ja-JP" altLang="en-US" smtClean="0"/>
              <a:t>2014/3/10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5" tIns="45538" rIns="91075" bIns="4553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34288" y="64531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5" tIns="45538" rIns="91075" bIns="455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800" b="0">
                <a:solidFill>
                  <a:srgbClr val="000000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D833677C-5FA9-448B-8019-4F87FDCCA8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555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65" r:id="rId1"/>
    <p:sldLayoutId id="2147485066" r:id="rId2"/>
    <p:sldLayoutId id="2147485067" r:id="rId3"/>
    <p:sldLayoutId id="2147485068" r:id="rId4"/>
    <p:sldLayoutId id="2147485069" r:id="rId5"/>
    <p:sldLayoutId id="2147485070" r:id="rId6"/>
    <p:sldLayoutId id="2147485071" r:id="rId7"/>
    <p:sldLayoutId id="2147485072" r:id="rId8"/>
    <p:sldLayoutId id="2147485073" r:id="rId9"/>
    <p:sldLayoutId id="2147485074" r:id="rId10"/>
    <p:sldLayoutId id="2147485075" r:id="rId11"/>
    <p:sldLayoutId id="2147485076" r:id="rId12"/>
    <p:sldLayoutId id="2147485077" r:id="rId13"/>
    <p:sldLayoutId id="2147485078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5388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077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66168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155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1541" indent="-341541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0006" indent="-284623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8478" indent="-227696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3863" indent="-227696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49252" indent="-227696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04645" indent="-227696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60032" indent="-227696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15424" indent="-227696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70810" indent="-227696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0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388" algn="l" defTabSz="910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779" algn="l" defTabSz="910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168" algn="l" defTabSz="910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1557" algn="l" defTabSz="910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6948" algn="l" defTabSz="910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2338" algn="l" defTabSz="910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7724" algn="l" defTabSz="910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3116" algn="l" defTabSz="9107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6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46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486B61D-58A2-40AD-A1BF-7E5035DF945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46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46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F7FE960-1710-45FD-88CA-6014D08B971D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3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97" r:id="rId1"/>
    <p:sldLayoutId id="2147485398" r:id="rId2"/>
    <p:sldLayoutId id="2147485399" r:id="rId3"/>
    <p:sldLayoutId id="2147485400" r:id="rId4"/>
    <p:sldLayoutId id="2147485401" r:id="rId5"/>
    <p:sldLayoutId id="2147485402" r:id="rId6"/>
    <p:sldLayoutId id="2147485403" r:id="rId7"/>
    <p:sldLayoutId id="2147485404" r:id="rId8"/>
    <p:sldLayoutId id="2147485405" r:id="rId9"/>
    <p:sldLayoutId id="2147485406" r:id="rId10"/>
    <p:sldLayoutId id="21474854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>
              <a:ea typeface="ＭＳ Ｐゴシック" charset="-128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44890" y="6642100"/>
            <a:ext cx="1061111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CF44163-C919-4C77-AF4B-1449B34D824A}" type="slidenum">
              <a:rPr lang="en-US" altLang="ja-JP">
                <a:ea typeface="ＭＳ Ｐゴシック" charset="-128"/>
              </a:rPr>
              <a:pPr>
                <a:defRPr/>
              </a:pPr>
              <a:t>‹#›</a:t>
            </a:fld>
            <a:endParaRPr lang="en-US" alt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7688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39" r:id="rId1"/>
    <p:sldLayoutId id="2147485540" r:id="rId2"/>
    <p:sldLayoutId id="2147485541" r:id="rId3"/>
    <p:sldLayoutId id="2147485542" r:id="rId4"/>
    <p:sldLayoutId id="2147485543" r:id="rId5"/>
    <p:sldLayoutId id="2147485544" r:id="rId6"/>
    <p:sldLayoutId id="2147485545" r:id="rId7"/>
    <p:sldLayoutId id="2147485546" r:id="rId8"/>
    <p:sldLayoutId id="2147485547" r:id="rId9"/>
    <p:sldLayoutId id="2147485548" r:id="rId10"/>
    <p:sldLayoutId id="21474855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45550" y="6642100"/>
            <a:ext cx="106045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243F7E9-E500-4B5F-83A2-8889F85E1334}" type="slidenum">
              <a:rPr lang="en-US" altLang="ja-JP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8696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71" r:id="rId1"/>
    <p:sldLayoutId id="2147485572" r:id="rId2"/>
    <p:sldLayoutId id="2147485573" r:id="rId3"/>
    <p:sldLayoutId id="2147485574" r:id="rId4"/>
    <p:sldLayoutId id="2147485575" r:id="rId5"/>
    <p:sldLayoutId id="2147485576" r:id="rId6"/>
    <p:sldLayoutId id="2147485577" r:id="rId7"/>
    <p:sldLayoutId id="2147485578" r:id="rId8"/>
    <p:sldLayoutId id="2147485579" r:id="rId9"/>
    <p:sldLayoutId id="2147485580" r:id="rId10"/>
    <p:sldLayoutId id="214748558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16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9A8CE13D-EEB6-4388-9AC5-39639D435FF9}" type="datetime1">
              <a:rPr lang="ja-JP" altLang="en-US" smtClean="0"/>
              <a:pPr>
                <a:defRPr/>
              </a:pPr>
              <a:t>2014/3/10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34156" y="6553204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B7E4C0E5-84A1-4C67-B8DC-B357CBC182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7480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83" r:id="rId1"/>
    <p:sldLayoutId id="2147485584" r:id="rId2"/>
    <p:sldLayoutId id="2147485585" r:id="rId3"/>
    <p:sldLayoutId id="2147485586" r:id="rId4"/>
    <p:sldLayoutId id="2147485587" r:id="rId5"/>
    <p:sldLayoutId id="2147485588" r:id="rId6"/>
    <p:sldLayoutId id="2147485589" r:id="rId7"/>
    <p:sldLayoutId id="2147485590" r:id="rId8"/>
    <p:sldLayoutId id="2147485591" r:id="rId9"/>
    <p:sldLayoutId id="2147485592" r:id="rId10"/>
    <p:sldLayoutId id="2147485593" r:id="rId11"/>
    <p:sldLayoutId id="214748559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" y="1526939"/>
            <a:ext cx="9705528" cy="1470025"/>
          </a:xfrm>
        </p:spPr>
        <p:txBody>
          <a:bodyPr/>
          <a:lstStyle/>
          <a:p>
            <a:r>
              <a:rPr lang="en-US" altLang="ja-JP" sz="3600" dirty="0" smtClean="0"/>
              <a:t>Promotion</a:t>
            </a:r>
            <a:r>
              <a:rPr lang="ja-JP" altLang="en-US" sz="3600" dirty="0"/>
              <a:t> </a:t>
            </a:r>
            <a:r>
              <a:rPr lang="en-US" altLang="ja-JP" sz="3600" dirty="0" smtClean="0"/>
              <a:t>of Open Data </a:t>
            </a:r>
            <a:br>
              <a:rPr lang="en-US" altLang="ja-JP" sz="3600" dirty="0" smtClean="0"/>
            </a:br>
            <a:r>
              <a:rPr lang="en-US" altLang="ja-JP" sz="3200" dirty="0" smtClean="0"/>
              <a:t>Activities of the Cabinet Secretariat 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645024"/>
            <a:ext cx="6934200" cy="2304256"/>
          </a:xfrm>
        </p:spPr>
        <p:txBody>
          <a:bodyPr/>
          <a:lstStyle/>
          <a:p>
            <a:r>
              <a:rPr lang="en-US" altLang="ja-JP" sz="2400" dirty="0" smtClean="0">
                <a:latin typeface="+mj-lt"/>
              </a:rPr>
              <a:t>December 9, 2013</a:t>
            </a:r>
          </a:p>
          <a:p>
            <a:r>
              <a:rPr lang="ja-JP" altLang="en-US" sz="2400" dirty="0" smtClean="0">
                <a:latin typeface="+mj-lt"/>
              </a:rPr>
              <a:t>　</a:t>
            </a:r>
            <a:r>
              <a:rPr lang="en-US" altLang="ja-JP" sz="2800" dirty="0" smtClean="0">
                <a:latin typeface="+mj-lt"/>
              </a:rPr>
              <a:t>Comprehensive</a:t>
            </a:r>
            <a:r>
              <a:rPr lang="ja-JP" altLang="en-US" sz="2800" dirty="0" smtClean="0">
                <a:latin typeface="+mj-lt"/>
              </a:rPr>
              <a:t> </a:t>
            </a:r>
            <a:r>
              <a:rPr lang="en-US" altLang="ja-JP" sz="2800" dirty="0" smtClean="0">
                <a:latin typeface="+mj-lt"/>
              </a:rPr>
              <a:t>Strategy Office</a:t>
            </a:r>
          </a:p>
          <a:p>
            <a:r>
              <a:rPr lang="en-US" altLang="ja-JP" sz="2800" dirty="0">
                <a:latin typeface="+mj-lt"/>
              </a:rPr>
              <a:t>f</a:t>
            </a:r>
            <a:r>
              <a:rPr lang="en-US" altLang="ja-JP" sz="2800" dirty="0" smtClean="0">
                <a:latin typeface="+mj-lt"/>
              </a:rPr>
              <a:t>or </a:t>
            </a:r>
            <a:r>
              <a:rPr lang="en-US" altLang="ja-JP" sz="2800" dirty="0">
                <a:latin typeface="+mj-lt"/>
              </a:rPr>
              <a:t>Information Technology</a:t>
            </a:r>
            <a:r>
              <a:rPr lang="en-US" altLang="ja-JP" sz="2800" dirty="0" smtClean="0">
                <a:latin typeface="+mj-lt"/>
              </a:rPr>
              <a:t> </a:t>
            </a:r>
            <a:endParaRPr lang="ja-JP" altLang="en-US" sz="2800" dirty="0" smtClean="0">
              <a:latin typeface="+mj-lt"/>
            </a:endParaRPr>
          </a:p>
          <a:p>
            <a:r>
              <a:rPr lang="en-US" altLang="ja-JP" dirty="0" smtClean="0">
                <a:latin typeface="+mj-lt"/>
              </a:rPr>
              <a:t>Cabinet Secretariat</a:t>
            </a:r>
          </a:p>
          <a:p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65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2" name="Rectangle 8" descr="横線"/>
          <p:cNvSpPr>
            <a:spLocks noChangeArrowheads="1"/>
          </p:cNvSpPr>
          <p:nvPr/>
        </p:nvSpPr>
        <p:spPr bwMode="auto">
          <a:xfrm>
            <a:off x="-26754" y="-90526"/>
            <a:ext cx="9905999" cy="641465"/>
          </a:xfrm>
          <a:prstGeom prst="rect">
            <a:avLst/>
          </a:prstGeom>
          <a:pattFill prst="ltHorz">
            <a:fgClr>
              <a:schemeClr val="hlink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216000" bIns="10800" anchor="ctr"/>
          <a:lstStyle/>
          <a:p>
            <a:pPr algn="r">
              <a:lnSpc>
                <a:spcPts val="1000"/>
              </a:lnSpc>
              <a:defRPr/>
            </a:pPr>
            <a:r>
              <a:rPr lang="en-US" altLang="ja-JP" sz="2000" b="1" dirty="0">
                <a:ln w="1905"/>
                <a:gradFill>
                  <a:gsLst>
                    <a:gs pos="0">
                      <a:srgbClr val="2D2DB9">
                        <a:shade val="20000"/>
                        <a:satMod val="200000"/>
                      </a:srgbClr>
                    </a:gs>
                    <a:gs pos="78000">
                      <a:srgbClr val="2D2DB9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B9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</a:t>
            </a:r>
            <a:r>
              <a:rPr lang="en-US" altLang="ja-JP" sz="2000" b="1" dirty="0" smtClean="0">
                <a:ln w="1905"/>
                <a:gradFill>
                  <a:gsLst>
                    <a:gs pos="0">
                      <a:srgbClr val="2D2DB9">
                        <a:shade val="20000"/>
                        <a:satMod val="200000"/>
                      </a:srgbClr>
                    </a:gs>
                    <a:gs pos="78000">
                      <a:srgbClr val="2D2DB9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B9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eclaration of Creation of the Cutting-Edge</a:t>
            </a:r>
            <a:r>
              <a:rPr lang="ja-JP" altLang="en-US" sz="2000" b="1" dirty="0" smtClean="0">
                <a:ln w="1905"/>
                <a:gradFill>
                  <a:gsLst>
                    <a:gs pos="0">
                      <a:srgbClr val="2D2DB9">
                        <a:shade val="20000"/>
                        <a:satMod val="200000"/>
                      </a:srgbClr>
                    </a:gs>
                    <a:gs pos="78000">
                      <a:srgbClr val="2D2DB9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B9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000" b="1" dirty="0" smtClean="0">
                <a:ln w="1905"/>
                <a:gradFill>
                  <a:gsLst>
                    <a:gs pos="0">
                      <a:srgbClr val="2D2DB9">
                        <a:shade val="20000"/>
                        <a:satMod val="200000"/>
                      </a:srgbClr>
                    </a:gs>
                    <a:gs pos="78000">
                      <a:srgbClr val="2D2DB9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B9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ICT Nation</a:t>
            </a:r>
            <a:r>
              <a:rPr lang="ja-JP" altLang="en-US" sz="2000" b="1" dirty="0" smtClean="0">
                <a:ln w="1905"/>
                <a:gradFill>
                  <a:gsLst>
                    <a:gs pos="0">
                      <a:srgbClr val="2D2DB9">
                        <a:shade val="20000"/>
                        <a:satMod val="200000"/>
                      </a:srgbClr>
                    </a:gs>
                    <a:gs pos="78000">
                      <a:srgbClr val="2D2DB9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B9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400" b="1" dirty="0" smtClean="0">
                <a:ln w="1905"/>
                <a:gradFill>
                  <a:gsLst>
                    <a:gs pos="0">
                      <a:srgbClr val="2D2DB9">
                        <a:shade val="20000"/>
                        <a:satMod val="200000"/>
                      </a:srgbClr>
                    </a:gs>
                    <a:gs pos="78000">
                      <a:srgbClr val="2D2DB9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B9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(Cabinet Decision, June 14, 2013)</a:t>
            </a:r>
            <a:endParaRPr lang="en-US" altLang="ja-JP" sz="1400" b="1" dirty="0">
              <a:ln w="1905"/>
              <a:gradFill>
                <a:gsLst>
                  <a:gs pos="0">
                    <a:srgbClr val="2D2DB9">
                      <a:shade val="20000"/>
                      <a:satMod val="200000"/>
                    </a:srgbClr>
                  </a:gs>
                  <a:gs pos="78000">
                    <a:srgbClr val="2D2DB9">
                      <a:tint val="90000"/>
                      <a:shade val="89000"/>
                      <a:satMod val="220000"/>
                    </a:srgbClr>
                  </a:gs>
                  <a:gs pos="100000">
                    <a:srgbClr val="2D2DB9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211535" y="3510925"/>
            <a:ext cx="9641410" cy="3347075"/>
          </a:xfrm>
          <a:prstGeom prst="rect">
            <a:avLst/>
          </a:prstGeom>
          <a:gradFill>
            <a:gsLst>
              <a:gs pos="0">
                <a:srgbClr val="FFFF99"/>
              </a:gs>
              <a:gs pos="100000">
                <a:schemeClr val="bg1"/>
              </a:gs>
            </a:gsLst>
            <a:lin ang="2700000" scaled="1"/>
          </a:gradFill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8000" tIns="72000" rIns="0" bIns="10800"/>
          <a:lstStyle/>
          <a:p>
            <a:pPr marL="88900">
              <a:lnSpc>
                <a:spcPct val="110000"/>
              </a:lnSpc>
              <a:defRPr/>
            </a:pPr>
            <a:endParaRPr lang="en-US" altLang="ja-JP" sz="11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8900">
              <a:lnSpc>
                <a:spcPct val="110000"/>
              </a:lnSpc>
              <a:defRPr/>
            </a:pP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With the target of realization of cutting-edge ICT utilization society, following 3 items will be implemented as priority.</a:t>
            </a:r>
            <a:endParaRPr lang="en-US" altLang="ja-JP" sz="140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88900">
              <a:lnSpc>
                <a:spcPct val="110000"/>
              </a:lnSpc>
              <a:defRPr/>
            </a:pPr>
            <a:r>
              <a:rPr lang="en-US" altLang="ja-JP" sz="1400" b="1" dirty="0" smtClean="0">
                <a:solidFill>
                  <a:srgbClr val="000099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1.  </a:t>
            </a:r>
            <a:r>
              <a:rPr lang="en-US" altLang="ja-JP" sz="1200" b="1" dirty="0" smtClean="0">
                <a:solidFill>
                  <a:srgbClr val="000099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Realization of the Society where Creation of Revolutionary New Industry &amp; Services and Growth of Whole Industries are Encouraged.</a:t>
            </a:r>
            <a:endParaRPr lang="en-US" altLang="ja-JP" sz="1200" b="1" dirty="0">
              <a:solidFill>
                <a:srgbClr val="000099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538163" indent="-184150">
              <a:lnSpc>
                <a:spcPct val="110000"/>
              </a:lnSpc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b="1" u="sng" dirty="0" smtClean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Promotion of Open Data,</a:t>
            </a:r>
            <a:r>
              <a:rPr lang="en-US" altLang="ja-JP" sz="1400" dirty="0" smtClean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>
                <a:solidFill>
                  <a:schemeClr val="tx2">
                    <a:lumMod val="95000"/>
                    <a:lumOff val="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p</a:t>
            </a:r>
            <a:r>
              <a:rPr lang="en-US" altLang="ja-JP" sz="14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romotion of utilization of big data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(distribution of personal data etc.) </a:t>
            </a:r>
            <a:endParaRPr lang="en-US" altLang="ja-JP" sz="140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538163" indent="-184150">
              <a:lnSpc>
                <a:spcPct val="110000"/>
              </a:lnSpc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Sophistication and alteration into knowledge industry of agriculture and its peripheral industry. </a:t>
            </a:r>
          </a:p>
          <a:p>
            <a:pPr marL="538163" indent="-184150">
              <a:lnSpc>
                <a:spcPct val="110000"/>
              </a:lnSpc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Promotion of open innovation.</a:t>
            </a:r>
            <a:endParaRPr lang="en-US" altLang="ja-JP" sz="140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538163" indent="-184150">
              <a:lnSpc>
                <a:spcPct val="110000"/>
              </a:lnSpc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Revitalization of rural areas including isolated islands.</a:t>
            </a: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endParaRPr lang="en-US" altLang="ja-JP" sz="1400" dirty="0" smtClean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538163" indent="-184150">
              <a:lnSpc>
                <a:spcPct val="110000"/>
              </a:lnSpc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Creation of new projects in the field of image industry through the realization of next generation broadcast services.</a:t>
            </a:r>
            <a:endParaRPr lang="en-US" altLang="ja-JP" sz="1400" dirty="0">
              <a:solidFill>
                <a:srgbClr val="3333CC">
                  <a:lumMod val="75000"/>
                </a:srgb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266700" indent="-180975">
              <a:lnSpc>
                <a:spcPct val="110000"/>
              </a:lnSpc>
              <a:defRPr/>
            </a:pPr>
            <a:r>
              <a:rPr lang="en-US" altLang="ja-JP" sz="1200" b="1" dirty="0" smtClean="0">
                <a:solidFill>
                  <a:srgbClr val="000099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2.  Society with the World’s Highest Level Safety and the Resistance to Disaster where People Live a Healthy, Secure and Comfortable </a:t>
            </a:r>
            <a:r>
              <a:rPr lang="en-US" altLang="ja-JP" sz="1200" b="1" dirty="0">
                <a:solidFill>
                  <a:srgbClr val="000099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L</a:t>
            </a:r>
            <a:r>
              <a:rPr lang="en-US" altLang="ja-JP" sz="1200" b="1" dirty="0" smtClean="0">
                <a:solidFill>
                  <a:srgbClr val="000099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ife</a:t>
            </a:r>
            <a:endParaRPr lang="en-US" altLang="ja-JP" sz="1200" b="1" dirty="0">
              <a:solidFill>
                <a:srgbClr val="000099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361950"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Realization of the healthy longevity society </a:t>
            </a:r>
            <a:r>
              <a:rPr lang="ja-JP" altLang="en-US" sz="14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Realization of </a:t>
            </a:r>
            <a:r>
              <a:rPr lang="en-US" altLang="ja-JP" sz="14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the society </a:t>
            </a:r>
            <a:r>
              <a:rPr lang="en-US" altLang="ja-JP" sz="1400" dirty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with the </a:t>
            </a:r>
            <a:r>
              <a:rPr lang="en-US" altLang="ja-JP" sz="14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world’s highest level safety </a:t>
            </a:r>
            <a:endParaRPr lang="en-US" altLang="ja-JP" sz="1400" dirty="0">
              <a:solidFill>
                <a:schemeClr val="tx1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361950"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Efficient and stable energy management</a:t>
            </a:r>
            <a:r>
              <a:rPr lang="ja-JP" altLang="en-US" sz="14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○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Environment-friendly, economical and safe road transportation </a:t>
            </a:r>
          </a:p>
          <a:p>
            <a:pPr marL="361950"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Realization of diversification of employment systems as well as work-life balance </a:t>
            </a:r>
            <a:endParaRPr lang="en-US" altLang="ja-JP" sz="140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266700" indent="-180975">
              <a:lnSpc>
                <a:spcPct val="110000"/>
              </a:lnSpc>
              <a:defRPr/>
            </a:pPr>
            <a:r>
              <a:rPr lang="en-US" altLang="ja-JP" sz="1200" b="1" dirty="0" smtClean="0">
                <a:solidFill>
                  <a:srgbClr val="000099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3.  Realization of the Society where the One-Stop Public Services are Available for Anyone at Anywhere and at </a:t>
            </a:r>
            <a:r>
              <a:rPr lang="en-US" altLang="ja-JP" sz="1200" b="1" dirty="0">
                <a:solidFill>
                  <a:srgbClr val="000099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</a:t>
            </a:r>
            <a:r>
              <a:rPr lang="en-US" altLang="ja-JP" sz="1200" b="1" dirty="0" smtClean="0">
                <a:solidFill>
                  <a:srgbClr val="000099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ny Time</a:t>
            </a:r>
            <a:endParaRPr lang="en-US" altLang="ja-JP" sz="1400" b="1" dirty="0">
              <a:solidFill>
                <a:srgbClr val="000099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361950"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Provision of convenient electronic public service </a:t>
            </a:r>
            <a:r>
              <a:rPr lang="en-US" altLang="ja-JP" sz="14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Reform of national and local government information systems</a:t>
            </a:r>
          </a:p>
          <a:p>
            <a:pPr marL="361950"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Strengthening of ICT governance in the government  </a:t>
            </a:r>
            <a:endParaRPr lang="en-US" altLang="ja-JP" sz="140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>
              <a:lnSpc>
                <a:spcPct val="110000"/>
              </a:lnSpc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endParaRPr lang="en-US" altLang="ja-JP" sz="1400" b="1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110000"/>
              </a:lnSpc>
              <a:defRPr/>
            </a:pPr>
            <a:endParaRPr lang="en-US" altLang="ja-JP" sz="1400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110000"/>
              </a:lnSpc>
              <a:defRPr/>
            </a:pPr>
            <a:endParaRPr lang="en-US" altLang="ja-JP" sz="1400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110000"/>
              </a:lnSpc>
              <a:defRPr/>
            </a:pPr>
            <a:endParaRPr lang="en-US" altLang="ja-JP" sz="1400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130000"/>
              </a:lnSpc>
              <a:defRPr/>
            </a:pPr>
            <a:endParaRPr lang="en-US" altLang="ja-JP" sz="1200" dirty="0">
              <a:solidFill>
                <a:srgbClr val="000000"/>
              </a:solidFill>
              <a:latin typeface="ＭＳ Ｐゴシック"/>
            </a:endParaRPr>
          </a:p>
          <a:p>
            <a:pPr>
              <a:lnSpc>
                <a:spcPct val="130000"/>
              </a:lnSpc>
              <a:defRPr/>
            </a:pPr>
            <a:endParaRPr lang="ja-JP" altLang="en-US" sz="1200" dirty="0">
              <a:solidFill>
                <a:srgbClr val="000000"/>
              </a:solidFill>
              <a:latin typeface="ＭＳ Ｐゴシック"/>
            </a:endParaRPr>
          </a:p>
          <a:p>
            <a:pPr>
              <a:lnSpc>
                <a:spcPct val="130000"/>
              </a:lnSpc>
              <a:defRPr/>
            </a:pPr>
            <a:endParaRPr lang="ja-JP" altLang="en-US" sz="1200" dirty="0">
              <a:solidFill>
                <a:srgbClr val="000000"/>
              </a:solidFill>
              <a:ea typeface="ＭＳ ゴシック" pitchFamily="49" charset="-128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11537" y="3380364"/>
            <a:ext cx="2869255" cy="35083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>
            <a:defPPr>
              <a:defRPr lang="ja-JP"/>
            </a:defPPr>
            <a:lvl1pPr algn="l">
              <a:defRPr sz="18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>
              <a:defRPr/>
            </a:pPr>
            <a:r>
              <a:rPr lang="en-US" altLang="ja-JP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Targeted Society &amp; Image</a:t>
            </a:r>
          </a:p>
          <a:p>
            <a:pPr lvl="1" algn="ctr">
              <a:defRPr/>
            </a:pPr>
            <a:r>
              <a:rPr lang="en-US" altLang="ja-JP" dirty="0" smtClean="0">
                <a:solidFill>
                  <a:srgbClr val="FFFFFF"/>
                </a:solidFill>
              </a:rPr>
              <a:t> </a:t>
            </a:r>
            <a:endParaRPr lang="ja-JP" altLang="en-US" dirty="0">
              <a:solidFill>
                <a:srgbClr val="FFFFFF"/>
              </a:solidFill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211535" y="746126"/>
            <a:ext cx="9641410" cy="2560746"/>
          </a:xfrm>
          <a:prstGeom prst="rect">
            <a:avLst/>
          </a:prstGeom>
          <a:gradFill flip="none" rotWithShape="1">
            <a:gsLst>
              <a:gs pos="0">
                <a:srgbClr val="FFFF99"/>
              </a:gs>
              <a:gs pos="100000">
                <a:schemeClr val="bg1"/>
              </a:gs>
            </a:gsLst>
            <a:lin ang="2700000" scaled="1"/>
            <a:tileRect/>
          </a:gradFill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8000" tIns="72000" rIns="18000" bIns="10800"/>
          <a:lstStyle/>
          <a:p>
            <a:pPr marL="88900">
              <a:lnSpc>
                <a:spcPct val="110000"/>
              </a:lnSpc>
              <a:defRPr/>
            </a:pPr>
            <a:endParaRPr lang="en-US" altLang="ja-JP" sz="600" b="1" dirty="0">
              <a:solidFill>
                <a:srgbClr val="3333CC">
                  <a:lumMod val="75000"/>
                </a:srgb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8900">
              <a:lnSpc>
                <a:spcPct val="110000"/>
              </a:lnSpc>
              <a:defRPr/>
            </a:pPr>
            <a:r>
              <a:rPr lang="en-US" altLang="ja-JP" sz="1600" b="1" dirty="0" smtClean="0">
                <a:solidFill>
                  <a:srgbClr val="000099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1.</a:t>
            </a:r>
            <a:r>
              <a:rPr lang="en-US" altLang="ja-JP" sz="1600" b="1" dirty="0" smtClean="0">
                <a:solidFill>
                  <a:srgbClr val="000099"/>
                </a:solidFill>
                <a:latin typeface="Meiryo UI" pitchFamily="50" charset="-128"/>
                <a:ea typeface="Meiryo UI" pitchFamily="50" charset="-128"/>
                <a:cs typeface="Arial Unicode MS" panose="020B0604020202020204" pitchFamily="50" charset="-128"/>
              </a:rPr>
              <a:t>  </a:t>
            </a:r>
            <a:r>
              <a:rPr lang="en-US" altLang="ja-JP" sz="1600" b="1" dirty="0" smtClean="0">
                <a:solidFill>
                  <a:srgbClr val="000099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Breaking Down of Feeling of Entrapment for Renaissance of Japan</a:t>
            </a:r>
            <a:endParaRPr lang="en-US" altLang="ja-JP" sz="1600" b="1" dirty="0">
              <a:solidFill>
                <a:srgbClr val="000099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538163" indent="-184150">
              <a:lnSpc>
                <a:spcPct val="110000"/>
              </a:lnSpc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Regression of Japan’s international status due to its long economic slump and stagnant economic growth rate.</a:t>
            </a:r>
            <a:endParaRPr lang="ja-JP" altLang="en-US" sz="140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538163" indent="-184150">
              <a:lnSpc>
                <a:spcPct val="110000"/>
              </a:lnSpc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ging society with fewer children, increase of social security payments, countermeasures for large scale disaster.</a:t>
            </a:r>
            <a:endParaRPr lang="ja-JP" altLang="en-US" sz="140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538163" indent="-184150">
              <a:lnSpc>
                <a:spcPct val="110000"/>
              </a:lnSpc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 smtClean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Utilization of ICT as growth engine </a:t>
            </a:r>
            <a:r>
              <a:rPr lang="en-US" altLang="ja-JP" sz="14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as one of pillars for “Growth Strategy” for Japan’s sustainable development.</a:t>
            </a:r>
            <a:endParaRPr lang="en-US" altLang="ja-JP" sz="140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538163" indent="-184150">
              <a:lnSpc>
                <a:spcPct val="110000"/>
              </a:lnSpc>
              <a:defRPr/>
            </a:pPr>
            <a:endParaRPr lang="en-US" altLang="ja-JP" sz="300" dirty="0">
              <a:solidFill>
                <a:srgbClr val="3333CC">
                  <a:lumMod val="75000"/>
                </a:srgb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266700" indent="-180975">
              <a:lnSpc>
                <a:spcPct val="110000"/>
              </a:lnSpc>
              <a:defRPr/>
            </a:pPr>
            <a:r>
              <a:rPr lang="en-US" altLang="ja-JP" sz="1600" b="1" dirty="0" smtClean="0">
                <a:solidFill>
                  <a:srgbClr val="000099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2.  Toward the Realization of the Society with the World’s Highest Level ICT Utilization</a:t>
            </a:r>
            <a:endParaRPr lang="en-US" altLang="ja-JP" sz="1600" b="1" dirty="0">
              <a:solidFill>
                <a:srgbClr val="000099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361950"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Based</a:t>
            </a: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on</a:t>
            </a: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the</a:t>
            </a: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reflection</a:t>
            </a: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of</a:t>
            </a: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the past conduct, </a:t>
            </a:r>
            <a:r>
              <a:rPr lang="en-US" altLang="ja-JP" sz="1400" dirty="0" smtClean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breaking down the government’s vertical division with horizontal approach </a:t>
            </a:r>
            <a:r>
              <a:rPr lang="en-US" altLang="ja-JP" sz="14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by the government’s CIOs and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IT Strategy Office, advancement of ICT policy measures and issue solutions.</a:t>
            </a:r>
            <a:endParaRPr lang="ja-JP" altLang="en-US" sz="140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361950"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Abolishment of walls of bureaucracy for promotion of ICT utilization, verification of success models</a:t>
            </a:r>
            <a:r>
              <a:rPr lang="en-US" altLang="ja-JP" sz="14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.</a:t>
            </a:r>
            <a:endParaRPr lang="ja-JP" altLang="en-US" sz="140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361950"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Realization of the above-mentioned items in about 5 years (by 2020)</a:t>
            </a:r>
            <a:r>
              <a:rPr lang="en-US" altLang="ja-JP" sz="14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.</a:t>
            </a:r>
          </a:p>
          <a:p>
            <a:pPr marL="361950"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Sound promotion of PDCA cycle according to the work schedule.</a:t>
            </a:r>
            <a:endParaRPr lang="ja-JP" altLang="en-US" sz="140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211536" y="515941"/>
            <a:ext cx="2347515" cy="35242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>
            <a:defPPr>
              <a:defRPr lang="ja-JP"/>
            </a:defPPr>
            <a:lvl1pPr algn="l">
              <a:defRPr sz="18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algn="ctr">
              <a:defRPr/>
            </a:pPr>
            <a:r>
              <a:rPr lang="en-US" altLang="ja-JP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Basic Principle </a:t>
            </a:r>
            <a:endParaRPr lang="ja-JP" altLang="en-US" dirty="0">
              <a:solidFill>
                <a:srgbClr val="FFFFFF"/>
              </a:solidFill>
            </a:endParaRPr>
          </a:p>
        </p:txBody>
      </p:sp>
      <p:sp>
        <p:nvSpPr>
          <p:cNvPr id="7" name="スライド番号プレースホルダー 1"/>
          <p:cNvSpPr txBox="1">
            <a:spLocks/>
          </p:cNvSpPr>
          <p:nvPr/>
        </p:nvSpPr>
        <p:spPr>
          <a:xfrm>
            <a:off x="7610152" y="6481145"/>
            <a:ext cx="23114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13" tIns="45708" rIns="91413" bIns="45708" rtlCol="0" anchor="ctr"/>
          <a:lstStyle>
            <a:defPPr>
              <a:defRPr lang="ja-JP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3600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eaLnBrk="1" hangingPunct="1"/>
            <a:fld id="{7B607857-7038-42A1-849B-BB616DF5DF96}" type="slidenum">
              <a:rPr lang="en-US" altLang="ja-JP" sz="1400" b="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altLang="ja-JP" sz="1400" b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64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utoShape 5"/>
          <p:cNvSpPr>
            <a:spLocks noChangeArrowheads="1"/>
          </p:cNvSpPr>
          <p:nvPr/>
        </p:nvSpPr>
        <p:spPr bwMode="auto">
          <a:xfrm>
            <a:off x="56456" y="-146046"/>
            <a:ext cx="9650414" cy="722313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99CC">
                        <a:gamma/>
                        <a:tint val="73725"/>
                        <a:invGamma/>
                      </a:srgbClr>
                    </a:gs>
                    <a:gs pos="100000">
                      <a:srgbClr val="0099CC">
                        <a:alpha val="70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3" tIns="45708" rIns="91413" bIns="45708" anchor="ctr"/>
          <a:lstStyle/>
          <a:p>
            <a:pPr algn="ctr">
              <a:defRPr/>
            </a:pPr>
            <a:endParaRPr lang="en-US" altLang="ja-JP" sz="1050" b="1" dirty="0" smtClean="0">
              <a:solidFill>
                <a:prstClr val="black"/>
              </a:solidFill>
              <a:latin typeface="ＭＳ Ｐゴシック"/>
              <a:ea typeface="ＭＳ Ｐゴシック"/>
            </a:endParaRPr>
          </a:p>
          <a:p>
            <a:pPr algn="ctr">
              <a:defRPr/>
            </a:pPr>
            <a:r>
              <a:rPr lang="en-US" altLang="ja-JP" sz="1050" b="1" dirty="0">
                <a:solidFill>
                  <a:prstClr val="black"/>
                </a:solidFill>
                <a:latin typeface="ＭＳ Ｐゴシック"/>
                <a:ea typeface="ＭＳ Ｐゴシック"/>
              </a:rPr>
              <a:t> </a:t>
            </a:r>
            <a:r>
              <a:rPr lang="en-US" altLang="ja-JP" sz="2000" b="1" dirty="0" smtClean="0">
                <a:solidFill>
                  <a:prstClr val="black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Open Data in the </a:t>
            </a:r>
            <a:r>
              <a:rPr lang="en-US" altLang="ja-JP" sz="2000" b="1" dirty="0">
                <a:solidFill>
                  <a:prstClr val="black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“Declaration to be the World’s </a:t>
            </a:r>
            <a:r>
              <a:rPr lang="en-US" altLang="ja-JP" sz="2000" b="1" dirty="0" smtClean="0">
                <a:solidFill>
                  <a:prstClr val="black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Most Advanced </a:t>
            </a:r>
            <a:r>
              <a:rPr lang="en-US" altLang="ja-JP" sz="2000" b="1" dirty="0">
                <a:solidFill>
                  <a:prstClr val="black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IT Nation”</a:t>
            </a:r>
            <a:r>
              <a:rPr lang="en-US" altLang="ja-JP" sz="2000" b="1" dirty="0" smtClean="0">
                <a:solidFill>
                  <a:prstClr val="black"/>
                </a:solidFill>
                <a:latin typeface="ＭＳ Ｐゴシック"/>
                <a:ea typeface="ＭＳ Ｐゴシック"/>
              </a:rPr>
              <a:t> </a:t>
            </a:r>
            <a:endParaRPr lang="en-US" altLang="ja-JP" sz="2000" b="1" dirty="0">
              <a:solidFill>
                <a:prstClr val="black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8" y="-94564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8465" y="2144172"/>
            <a:ext cx="4790872" cy="46863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52400" eaLnBrk="0" hangingPunct="0">
              <a:lnSpc>
                <a:spcPts val="1800"/>
              </a:lnSpc>
            </a:pPr>
            <a:r>
              <a:rPr lang="en-US" altLang="ja-JP" sz="1200" dirty="0">
                <a:solidFill>
                  <a:srgbClr val="000000"/>
                </a:solidFill>
                <a:cs typeface="ＭＳ Ｐゴシック" pitchFamily="50" charset="-128"/>
              </a:rPr>
              <a:t>With regard to public data, a shift in concepts will be made based on the concept of open </a:t>
            </a:r>
            <a:r>
              <a:rPr lang="en-US" altLang="ja-JP" sz="1200" dirty="0" smtClean="0">
                <a:solidFill>
                  <a:srgbClr val="000000"/>
                </a:solidFill>
                <a:cs typeface="ＭＳ Ｐゴシック" pitchFamily="50" charset="-128"/>
              </a:rPr>
              <a:t>by </a:t>
            </a:r>
            <a:r>
              <a:rPr lang="en-US" altLang="ja-JP" sz="1200" dirty="0">
                <a:solidFill>
                  <a:srgbClr val="000000"/>
                </a:solidFill>
                <a:cs typeface="ＭＳ Ｐゴシック" pitchFamily="50" charset="-128"/>
              </a:rPr>
              <a:t>default. To facilitate use by businesses and services created through collaboration between </a:t>
            </a:r>
            <a:r>
              <a:rPr lang="en-US" altLang="ja-JP" sz="1200" dirty="0" smtClean="0">
                <a:solidFill>
                  <a:srgbClr val="000000"/>
                </a:solidFill>
                <a:cs typeface="ＭＳ Ｐゴシック" pitchFamily="50" charset="-128"/>
              </a:rPr>
              <a:t>the </a:t>
            </a:r>
            <a:r>
              <a:rPr lang="en-US" altLang="ja-JP" sz="1200" dirty="0">
                <a:solidFill>
                  <a:srgbClr val="000000"/>
                </a:solidFill>
                <a:cs typeface="ＭＳ Ｐゴシック" pitchFamily="50" charset="-128"/>
              </a:rPr>
              <a:t>public and private sectors, the large volumes of diverse data in the possession of </a:t>
            </a:r>
            <a:r>
              <a:rPr lang="en-US" altLang="ja-JP" sz="1200" dirty="0" smtClean="0">
                <a:solidFill>
                  <a:srgbClr val="000000"/>
                </a:solidFill>
                <a:cs typeface="ＭＳ Ｐゴシック" pitchFamily="50" charset="-128"/>
              </a:rPr>
              <a:t>government</a:t>
            </a:r>
            <a:r>
              <a:rPr lang="en-US" altLang="ja-JP" sz="1200" dirty="0">
                <a:solidFill>
                  <a:srgbClr val="000000"/>
                </a:solidFill>
                <a:cs typeface="ＭＳ Ｐゴシック" pitchFamily="50" charset="-128"/>
              </a:rPr>
              <a:t>, independent government corporations, local governments, and others will be </a:t>
            </a:r>
            <a:r>
              <a:rPr lang="en-US" altLang="ja-JP" sz="1200" dirty="0" smtClean="0">
                <a:solidFill>
                  <a:srgbClr val="000000"/>
                </a:solidFill>
                <a:cs typeface="ＭＳ Ｐゴシック" pitchFamily="50" charset="-128"/>
              </a:rPr>
              <a:t>released </a:t>
            </a:r>
            <a:r>
              <a:rPr lang="en-US" altLang="ja-JP" sz="1200" dirty="0">
                <a:solidFill>
                  <a:srgbClr val="000000"/>
                </a:solidFill>
                <a:cs typeface="ＭＳ Ｐゴシック" pitchFamily="50" charset="-128"/>
              </a:rPr>
              <a:t>on the Internet in machine-readable formats in accordance with rules that allow unrestricted editing and processing </a:t>
            </a:r>
            <a:r>
              <a:rPr lang="en-US" altLang="ja-JP" sz="1200" dirty="0" smtClean="0">
                <a:solidFill>
                  <a:srgbClr val="000000"/>
                </a:solidFill>
                <a:cs typeface="ＭＳ Ｐゴシック" pitchFamily="50" charset="-128"/>
              </a:rPr>
              <a:t>including commercial use.</a:t>
            </a:r>
          </a:p>
          <a:p>
            <a:pPr indent="152400" eaLnBrk="0" hangingPunct="0">
              <a:lnSpc>
                <a:spcPts val="1800"/>
              </a:lnSpc>
            </a:pPr>
            <a:r>
              <a:rPr lang="en-US" altLang="ja-JP" sz="1200" dirty="0">
                <a:solidFill>
                  <a:srgbClr val="000000"/>
                </a:solidFill>
                <a:cs typeface="ＭＳ Ｐゴシック" pitchFamily="50" charset="-128"/>
              </a:rPr>
              <a:t>To achieve e this, a roadmap based on the Open Government Data Strategy will be promptly </a:t>
            </a:r>
            <a:r>
              <a:rPr lang="en-US" altLang="ja-JP" sz="1200" dirty="0" smtClean="0">
                <a:solidFill>
                  <a:srgbClr val="000000"/>
                </a:solidFill>
                <a:cs typeface="ＭＳ Ｐゴシック" pitchFamily="50" charset="-128"/>
              </a:rPr>
              <a:t>adopted </a:t>
            </a:r>
            <a:r>
              <a:rPr lang="en-US" altLang="ja-JP" sz="1200" dirty="0">
                <a:solidFill>
                  <a:srgbClr val="000000"/>
                </a:solidFill>
                <a:cs typeface="ＭＳ Ｐゴシック" pitchFamily="50" charset="-128"/>
              </a:rPr>
              <a:t>and released, rules that allow unrestricted secondary use of public data will be created, </a:t>
            </a:r>
            <a:r>
              <a:rPr lang="en-US" altLang="ja-JP" sz="1200" dirty="0" smtClean="0">
                <a:solidFill>
                  <a:srgbClr val="000000"/>
                </a:solidFill>
                <a:cs typeface="ＭＳ Ｐゴシック" pitchFamily="50" charset="-128"/>
              </a:rPr>
              <a:t>and </a:t>
            </a:r>
            <a:r>
              <a:rPr lang="en-US" altLang="ja-JP" sz="1200" dirty="0">
                <a:solidFill>
                  <a:srgbClr val="000000"/>
                </a:solidFill>
                <a:cs typeface="ＭＳ Ｐゴシック" pitchFamily="50" charset="-128"/>
              </a:rPr>
              <a:t>measures will be taken to expand  release of data in international standard and machine-readable data formats from FY 2013. </a:t>
            </a:r>
            <a:r>
              <a:rPr lang="en-US" altLang="ja-JP" sz="1200" dirty="0" smtClean="0">
                <a:solidFill>
                  <a:srgbClr val="000000"/>
                </a:solidFill>
                <a:cs typeface="ＭＳ Ｐゴシック" pitchFamily="50" charset="-128"/>
              </a:rPr>
              <a:t>A </a:t>
            </a:r>
            <a:r>
              <a:rPr lang="en-US" altLang="ja-JP" sz="1200" dirty="0">
                <a:solidFill>
                  <a:srgbClr val="000000"/>
                </a:solidFill>
                <a:cs typeface="ＭＳ Ｐゴシック" pitchFamily="50" charset="-128"/>
              </a:rPr>
              <a:t>trial version of data catalog site that provides guidance </a:t>
            </a:r>
            <a:r>
              <a:rPr lang="en-US" altLang="ja-JP" sz="1200" dirty="0" smtClean="0">
                <a:solidFill>
                  <a:srgbClr val="000000"/>
                </a:solidFill>
                <a:cs typeface="ＭＳ Ｐゴシック" pitchFamily="50" charset="-128"/>
              </a:rPr>
              <a:t>to </a:t>
            </a:r>
            <a:r>
              <a:rPr lang="en-US" altLang="ja-JP" sz="1200" dirty="0">
                <a:solidFill>
                  <a:srgbClr val="000000"/>
                </a:solidFill>
                <a:cs typeface="ＭＳ Ｐゴシック" pitchFamily="50" charset="-128"/>
              </a:rPr>
              <a:t>and enables cross-sectional searching of public data released by each ministry and agency </a:t>
            </a:r>
            <a:r>
              <a:rPr lang="en-US" altLang="ja-JP" sz="1200" dirty="0" smtClean="0">
                <a:solidFill>
                  <a:srgbClr val="000000"/>
                </a:solidFill>
                <a:cs typeface="ＭＳ Ｐゴシック" pitchFamily="50" charset="-128"/>
              </a:rPr>
              <a:t>will </a:t>
            </a:r>
            <a:r>
              <a:rPr lang="en-US" altLang="ja-JP" sz="1200" dirty="0">
                <a:solidFill>
                  <a:srgbClr val="000000"/>
                </a:solidFill>
                <a:cs typeface="ＭＳ Ｐゴシック" pitchFamily="50" charset="-128"/>
              </a:rPr>
              <a:t>be launched during FY 2013 and gathering opinions from the public will be conducted, </a:t>
            </a:r>
            <a:r>
              <a:rPr lang="en-US" altLang="ja-JP" sz="1200" dirty="0" smtClean="0">
                <a:solidFill>
                  <a:srgbClr val="000000"/>
                </a:solidFill>
                <a:cs typeface="ＭＳ Ｐゴシック" pitchFamily="50" charset="-128"/>
              </a:rPr>
              <a:t>with </a:t>
            </a:r>
            <a:r>
              <a:rPr lang="en-US" altLang="ja-JP" sz="1200" dirty="0">
                <a:solidFill>
                  <a:srgbClr val="000000"/>
                </a:solidFill>
                <a:cs typeface="ＭＳ Ｐゴシック" pitchFamily="50" charset="-128"/>
              </a:rPr>
              <a:t>full-scale operation to begin in FY 2014. Also, measures will be taken to build the base </a:t>
            </a:r>
            <a:r>
              <a:rPr lang="en-US" altLang="ja-JP" sz="1200" dirty="0" smtClean="0">
                <a:solidFill>
                  <a:srgbClr val="000000"/>
                </a:solidFill>
                <a:cs typeface="ＭＳ Ｐゴシック" pitchFamily="50" charset="-128"/>
              </a:rPr>
              <a:t>of </a:t>
            </a:r>
            <a:r>
              <a:rPr lang="en-US" altLang="ja-JP" sz="1200" dirty="0">
                <a:solidFill>
                  <a:srgbClr val="000000"/>
                </a:solidFill>
                <a:cs typeface="ＭＳ Ｐゴシック" pitchFamily="50" charset="-128"/>
              </a:rPr>
              <a:t>common vocabulary that facilitates data combinations and cross-sectional use. </a:t>
            </a:r>
            <a:endParaRPr lang="ja-JP" altLang="en-US" sz="1200" dirty="0" smtClean="0">
              <a:solidFill>
                <a:srgbClr val="000000"/>
              </a:solidFill>
              <a:cs typeface="ＭＳ Ｐゴシック" pitchFamily="50" charset="-128"/>
            </a:endParaRPr>
          </a:p>
        </p:txBody>
      </p:sp>
      <p:sp>
        <p:nvSpPr>
          <p:cNvPr id="6" name="スライド番号プレースホルダー 2"/>
          <p:cNvSpPr txBox="1">
            <a:spLocks/>
          </p:cNvSpPr>
          <p:nvPr/>
        </p:nvSpPr>
        <p:spPr>
          <a:xfrm>
            <a:off x="7682160" y="6553204"/>
            <a:ext cx="2311400" cy="304796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r">
              <a:defRPr/>
            </a:pPr>
            <a:fld id="{5E3BC52E-C4BA-4AF4-9A2C-8C231A298282}" type="slidenum">
              <a:rPr lang="en-US" altLang="ja-JP" sz="1400" smtClean="0">
                <a:solidFill>
                  <a:srgbClr val="000000"/>
                </a:solidFill>
              </a:rPr>
              <a:pPr algn="r">
                <a:defRPr/>
              </a:pPr>
              <a:t>2</a:t>
            </a:fld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097017" y="2132856"/>
            <a:ext cx="4392487" cy="24006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52400" eaLnBrk="0" hangingPunct="0">
              <a:lnSpc>
                <a:spcPts val="1800"/>
              </a:lnSpc>
            </a:pPr>
            <a:r>
              <a:rPr lang="en-US" altLang="ja-JP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The 2014 and 2015 fiscal years will be positioned as a time for intensive action, and release 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of </a:t>
            </a:r>
            <a:r>
              <a:rPr lang="en-US" altLang="ja-JP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data at the same level as other developed nations will be achieved by the end of fiscal 2015. </a:t>
            </a:r>
          </a:p>
          <a:p>
            <a:pPr indent="152400" eaLnBrk="0" hangingPunct="0">
              <a:lnSpc>
                <a:spcPts val="1800"/>
              </a:lnSpc>
            </a:pPr>
            <a:r>
              <a:rPr lang="en-US" altLang="ja-JP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To encourage the use of public data, active measures by various methods such as contests 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will </a:t>
            </a:r>
            <a:r>
              <a:rPr lang="en-US" altLang="ja-JP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be taken to identify and encourage needs of use, to develop and spread models of use, and 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to </a:t>
            </a:r>
            <a:r>
              <a:rPr lang="en-US" altLang="ja-JP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support the improvement of highly-skilled human resources that can use data. And the 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creation </a:t>
            </a:r>
            <a:r>
              <a:rPr lang="en-US" altLang="ja-JP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of new businesses and new services will be supported.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1" y="508610"/>
            <a:ext cx="9686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52400" eaLnBrk="0" hangingPunct="0"/>
            <a:r>
              <a:rPr lang="en-US" altLang="ja-JP" sz="1600" b="1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Declaration to be the World’s Most Advanced IT </a:t>
            </a:r>
            <a:r>
              <a:rPr lang="en-US" altLang="ja-JP" sz="1600" b="1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Nation  </a:t>
            </a:r>
            <a:r>
              <a:rPr lang="en-US" altLang="ja-JP" sz="1400" b="1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(Cabinet </a:t>
            </a:r>
            <a:r>
              <a:rPr lang="en-US" altLang="ja-JP" sz="1400" b="1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Decision on June 14, 2013)</a:t>
            </a:r>
            <a:r>
              <a:rPr lang="ja-JP" altLang="en-US" sz="1400" b="1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600" b="1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(Excerpt)</a:t>
            </a:r>
            <a:r>
              <a:rPr lang="ja-JP" altLang="ja-JP" sz="1600" b="1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endParaRPr lang="ja-JP" altLang="en-US" sz="160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465" y="876782"/>
            <a:ext cx="95784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ja-JP" altLang="ja-JP" sz="1600" b="1" u="sng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Ⅲ</a:t>
            </a:r>
            <a:r>
              <a:rPr lang="en-US" altLang="ja-JP" sz="1600" b="1" u="sng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. </a:t>
            </a:r>
            <a:r>
              <a:rPr lang="en-US" altLang="ja-JP" sz="1600" b="1" u="sng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Measures for Achieving the Society that Japan Should Seek to </a:t>
            </a:r>
            <a:r>
              <a:rPr lang="en-US" altLang="ja-JP" sz="1600" b="1" u="sng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become</a:t>
            </a:r>
            <a:endParaRPr lang="en-US" altLang="ja-JP" sz="800" b="1" u="sng" dirty="0" smtClean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eaLnBrk="0" hangingPunct="0"/>
            <a:endParaRPr lang="ja-JP" altLang="en-US" sz="80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228600" indent="-228600" eaLnBrk="0" hangingPunct="0">
              <a:buFontTx/>
              <a:buAutoNum type="arabicPeriod"/>
            </a:pPr>
            <a:r>
              <a:rPr lang="en-US" altLang="ja-JP" sz="1400" u="sng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Creating a Society that Encourages the Creation of New and Innovative Industries and Services </a:t>
            </a:r>
            <a:r>
              <a:rPr lang="en-US" altLang="ja-JP" sz="1400" u="sng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and Growth</a:t>
            </a:r>
            <a:endParaRPr lang="en-US" altLang="ja-JP" sz="1400" u="sng" dirty="0" smtClean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342900" indent="-342900" eaLnBrk="0" hangingPunct="0">
              <a:buAutoNum type="arabicParenBoth"/>
            </a:pPr>
            <a:r>
              <a:rPr lang="en-US" altLang="ja-JP" sz="1400" u="sng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Encouraging the use of open data and big data </a:t>
            </a:r>
          </a:p>
          <a:p>
            <a:pPr eaLnBrk="0" hangingPunct="0"/>
            <a:endParaRPr lang="en-US" altLang="ja-JP" sz="800" u="sng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eaLnBrk="0" hangingPunct="0"/>
            <a:r>
              <a:rPr lang="en-US" altLang="ja-JP" sz="1600" b="1" u="sng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a)</a:t>
            </a:r>
            <a:r>
              <a:rPr lang="ja-JP" altLang="en-US" sz="1600" b="1" u="sng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600" b="1" u="sng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Promoting private sector access to public data (open </a:t>
            </a:r>
            <a:r>
              <a:rPr lang="en-US" altLang="ja-JP" sz="1600" b="1" u="sng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data)</a:t>
            </a:r>
            <a:endParaRPr lang="en-US" altLang="ja-JP" sz="1600" b="1" u="sng" dirty="0" smtClean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eaLnBrk="0" hangingPunct="0"/>
            <a:endParaRPr lang="ja-JP" altLang="en-US" sz="800" b="1" u="sng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  <a:cs typeface="Courier New" pitchFamily="49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8226" y="2132856"/>
            <a:ext cx="9629901" cy="466557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97017" y="4610021"/>
            <a:ext cx="4392487" cy="170816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ts val="1800"/>
              </a:lnSpc>
            </a:pPr>
            <a:r>
              <a:rPr lang="en-US" altLang="ja-JP" sz="16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【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KPI</a:t>
            </a:r>
            <a:r>
              <a:rPr lang="en-US" altLang="ja-JP" sz="16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】</a:t>
            </a:r>
            <a:endParaRPr lang="en-US" altLang="ja-JP" sz="800" dirty="0" smtClean="0">
              <a:solidFill>
                <a:srgbClr val="000000"/>
              </a:solidFill>
              <a:cs typeface="ＭＳ Ｐゴシック" pitchFamily="50" charset="-128"/>
            </a:endParaRPr>
          </a:p>
          <a:p>
            <a:pPr marL="285750" indent="-285750" eaLnBrk="0" hangingPunct="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Progress of open data achievement by each ministry and agency </a:t>
            </a:r>
          </a:p>
          <a:p>
            <a:pPr marL="285750" indent="-285750" eaLnBrk="0" hangingPunct="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Number </a:t>
            </a:r>
            <a:r>
              <a:rPr lang="en-US" altLang="ja-JP" sz="14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of datasets published on data catalogs, number of access hits, and number of </a:t>
            </a: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downloads </a:t>
            </a:r>
            <a:endParaRPr lang="en-US" altLang="ja-JP" sz="140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285750" indent="-285750" eaLnBrk="0" hangingPunct="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Number </a:t>
            </a:r>
            <a:r>
              <a:rPr lang="en-US" altLang="ja-JP" sz="14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of applications that use open data </a:t>
            </a:r>
          </a:p>
          <a:p>
            <a:pPr indent="152400" eaLnBrk="0" hangingPunct="0">
              <a:lnSpc>
                <a:spcPts val="1800"/>
              </a:lnSpc>
            </a:pPr>
            <a:endParaRPr lang="ja-JP" altLang="en-US" sz="1500" dirty="0" smtClean="0">
              <a:solidFill>
                <a:srgbClr val="000000"/>
              </a:solidFill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136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262515" y="1521507"/>
            <a:ext cx="9494908" cy="1176215"/>
          </a:xfrm>
          <a:prstGeom prst="rect">
            <a:avLst/>
          </a:prstGeom>
          <a:gradFill flip="none" rotWithShape="1">
            <a:gsLst>
              <a:gs pos="0">
                <a:srgbClr val="FFFF66"/>
              </a:gs>
              <a:gs pos="50000">
                <a:srgbClr val="FFFF99"/>
              </a:gs>
              <a:gs pos="100000">
                <a:srgbClr val="FFFFCC"/>
              </a:gs>
            </a:gsLst>
            <a:lin ang="5400000" scaled="1"/>
            <a:tileRect/>
          </a:gradFill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18000" tIns="72000" rIns="72000" bIns="10800">
            <a:spAutoFit/>
          </a:bodyPr>
          <a:lstStyle/>
          <a:p>
            <a:pPr marL="88900"/>
            <a:r>
              <a:rPr lang="ja-JP" altLang="en-US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　</a:t>
            </a:r>
            <a:r>
              <a:rPr lang="en-US" altLang="ja-JP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Followings are the </a:t>
            </a:r>
            <a:r>
              <a:rPr lang="en-US" altLang="ja-JP" sz="1000" u="sng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background and outline of Japan’s approach to Open Data. </a:t>
            </a:r>
            <a:endParaRPr lang="ja-JP" altLang="en-US" sz="1000" dirty="0" smtClean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88900"/>
            <a:r>
              <a:rPr lang="ja-JP" altLang="en-US" sz="10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</a:t>
            </a:r>
            <a:r>
              <a:rPr lang="ja-JP" altLang="en-US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　</a:t>
            </a:r>
            <a:r>
              <a:rPr lang="en-US" altLang="ja-JP" sz="1050" b="1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Organization of Promotion </a:t>
            </a:r>
            <a:r>
              <a:rPr lang="ja-JP" altLang="en-US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： </a:t>
            </a:r>
            <a:r>
              <a:rPr lang="en-US" altLang="ja-JP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Minister in charge of ICT policy, Comprehensive IT Strategy Office, Government CIOs,</a:t>
            </a:r>
            <a:r>
              <a:rPr lang="ja-JP" altLang="en-US" sz="10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0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E-Government Open Data Working Level </a:t>
            </a:r>
            <a:endParaRPr lang="en-US" altLang="ja-JP" sz="1000" dirty="0" smtClean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88900"/>
            <a:r>
              <a:rPr lang="en-US" altLang="ja-JP" sz="10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0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                                                         Meeting</a:t>
            </a:r>
            <a:endParaRPr lang="ja-JP" altLang="en-US" sz="1000" dirty="0" smtClean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269875" indent="-180975"/>
            <a:r>
              <a:rPr lang="ja-JP" altLang="en-US" sz="10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</a:t>
            </a:r>
            <a:r>
              <a:rPr lang="ja-JP" altLang="en-US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　</a:t>
            </a:r>
            <a:r>
              <a:rPr lang="en-US" altLang="ja-JP" sz="1050" b="1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Policies and Decisions for Promotion of Open Data  </a:t>
            </a:r>
            <a:r>
              <a:rPr lang="en-US" altLang="ja-JP" sz="105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:</a:t>
            </a:r>
            <a:endParaRPr lang="en-US" altLang="ja-JP" sz="1050" b="1" dirty="0" smtClean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1433513" indent="-1344613"/>
            <a:r>
              <a:rPr lang="ja-JP" altLang="en-US" sz="10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</a:t>
            </a:r>
            <a:r>
              <a:rPr lang="ja-JP" altLang="en-US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　　　</a:t>
            </a:r>
            <a:r>
              <a:rPr lang="en-US" altLang="ja-JP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“E-Government Open Data Strategy” (Comprehensive IT Strategy Office, </a:t>
            </a:r>
            <a:r>
              <a:rPr lang="en-US" altLang="ja-JP" sz="10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July </a:t>
            </a:r>
            <a:r>
              <a:rPr lang="en-US" altLang="ja-JP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2012 ), “</a:t>
            </a:r>
            <a:r>
              <a:rPr lang="en-US" altLang="ja-JP" sz="1000" dirty="0">
                <a:solidFill>
                  <a:prstClr val="black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Declaration of the Creation of the Cutting-Edge ICT Nation</a:t>
            </a:r>
            <a:r>
              <a:rPr lang="en-US" altLang="ja-JP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”</a:t>
            </a:r>
            <a:r>
              <a:rPr lang="ja-JP" altLang="en-US" sz="10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(Cabinet </a:t>
            </a:r>
          </a:p>
          <a:p>
            <a:pPr marL="1433513" indent="-1344613"/>
            <a:r>
              <a:rPr lang="en-US" altLang="ja-JP" sz="10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               Decision, </a:t>
            </a:r>
            <a:r>
              <a:rPr lang="en-US" altLang="ja-JP" sz="10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June </a:t>
            </a:r>
            <a:r>
              <a:rPr lang="en-US" altLang="ja-JP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2013),  “Road Map to E-Government Open Data” (Comprehensive </a:t>
            </a:r>
            <a:r>
              <a:rPr lang="en-US" altLang="ja-JP" sz="10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IT Strategy </a:t>
            </a:r>
            <a:r>
              <a:rPr lang="en-US" altLang="ja-JP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Office, </a:t>
            </a:r>
            <a:r>
              <a:rPr lang="en-US" altLang="ja-JP" sz="10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June </a:t>
            </a:r>
            <a:r>
              <a:rPr lang="en-US" altLang="ja-JP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2013), “Basic Idea of Opening Government</a:t>
            </a:r>
          </a:p>
          <a:p>
            <a:pPr marL="1433513" indent="-1344613"/>
            <a:r>
              <a:rPr lang="en-US" altLang="ja-JP" sz="10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               Data owned by Government Offices for the </a:t>
            </a:r>
            <a:r>
              <a:rPr lang="en-US" altLang="ja-JP" sz="10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Promotion </a:t>
            </a:r>
            <a:r>
              <a:rPr lang="en-US" altLang="ja-JP" sz="1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of Secondary Utilization (Guideline)” (Decision at CIO Meeting, June 2013)  </a:t>
            </a:r>
            <a:endParaRPr lang="en-US" altLang="ja-JP" sz="100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294043" y="3048174"/>
            <a:ext cx="9463381" cy="2922847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18000" tIns="72000" rIns="18000" bIns="10800">
            <a:spAutoFit/>
          </a:bodyPr>
          <a:lstStyle/>
          <a:p>
            <a:pPr marL="623888" indent="-534988"/>
            <a:r>
              <a:rPr lang="en-US" altLang="ja-JP" sz="1200" b="1" dirty="0" smtClean="0">
                <a:solidFill>
                  <a:srgbClr val="3333CC">
                    <a:lumMod val="75000"/>
                  </a:srgb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(1)  Activities for Making Key Datasets and High Value Datasets</a:t>
            </a:r>
            <a:r>
              <a:rPr lang="ja-JP" altLang="en-US" sz="1200" b="1" dirty="0">
                <a:solidFill>
                  <a:srgbClr val="3333CC">
                    <a:lumMod val="75000"/>
                  </a:srgb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200" b="1" dirty="0" smtClean="0">
                <a:solidFill>
                  <a:srgbClr val="3333CC">
                    <a:lumMod val="75000"/>
                  </a:srgb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Open</a:t>
            </a:r>
            <a:endParaRPr lang="en-US" altLang="ja-JP" sz="1200" b="1" dirty="0">
              <a:solidFill>
                <a:srgbClr val="3333CC">
                  <a:lumMod val="75000"/>
                </a:srgb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269875" indent="-180975"/>
            <a:r>
              <a:rPr lang="ja-JP" altLang="en-US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　　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The commitment has been made to </a:t>
            </a:r>
            <a:r>
              <a:rPr lang="en-US" altLang="ja-JP" sz="1200" dirty="0" smtClean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make data open, under the open license system, by making them machine-readable</a:t>
            </a:r>
          </a:p>
          <a:p>
            <a:pPr marL="269875" indent="-180975"/>
            <a:r>
              <a:rPr lang="en-US" altLang="ja-JP" sz="1200" dirty="0" smtClean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        in open format, and gradually expand the approach from the late 2013 or from the fiscal 2014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. </a:t>
            </a:r>
          </a:p>
          <a:p>
            <a:pPr marL="269875" indent="-180975"/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　　</a:t>
            </a:r>
            <a:r>
              <a:rPr lang="ja-JP" altLang="en-US" sz="105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</a:t>
            </a:r>
            <a:r>
              <a:rPr lang="en-US" altLang="ja-JP" sz="105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※</a:t>
            </a:r>
            <a:r>
              <a:rPr lang="ja-JP" altLang="en-US" sz="105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ja-JP" altLang="en-US" sz="1050" b="1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050" b="1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“Key Datasets” </a:t>
            </a:r>
            <a:r>
              <a:rPr lang="en-US" altLang="ja-JP" sz="1050" b="1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(National Statistics, Maps, Elections, Budget)</a:t>
            </a:r>
          </a:p>
          <a:p>
            <a:pPr marL="811213" indent="-93663"/>
            <a:r>
              <a:rPr lang="ja-JP" altLang="en-US" sz="1050" b="1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    </a:t>
            </a:r>
            <a:r>
              <a:rPr lang="en-US" altLang="ja-JP" sz="1050" b="1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“High Value Datasets” </a:t>
            </a:r>
            <a:r>
              <a:rPr lang="en-US" altLang="ja-JP" sz="1050" b="1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(Enterprises, Crime &amp; Justice, </a:t>
            </a:r>
            <a:r>
              <a:rPr lang="en-US" altLang="ja-JP" sz="105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Earth Observation, </a:t>
            </a:r>
            <a:r>
              <a:rPr lang="en-US" altLang="ja-JP" sz="105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Education,  Energy &amp; Environment, </a:t>
            </a:r>
            <a:r>
              <a:rPr lang="en-US" altLang="ja-JP" sz="105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Finance &amp; Contracts, </a:t>
            </a:r>
            <a:r>
              <a:rPr lang="en-US" altLang="ja-JP" sz="105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endParaRPr lang="en-US" altLang="ja-JP" sz="1050" dirty="0" smtClean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811213" indent="-93663"/>
            <a:r>
              <a:rPr lang="en-US" altLang="ja-JP" sz="105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    Geospatial,  Global Development, Government Accountability &amp; Democracy, Health, Science &amp; Research, Statistics, Social Mobility &amp; </a:t>
            </a:r>
            <a:r>
              <a:rPr lang="en-US" altLang="ja-JP" sz="105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</a:t>
            </a:r>
            <a:r>
              <a:rPr lang="en-US" altLang="ja-JP" sz="105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</a:p>
          <a:p>
            <a:pPr marL="811213" indent="-93663"/>
            <a:r>
              <a:rPr lang="en-US" altLang="ja-JP" sz="105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    Welfare, Transport &amp; Infrastructure</a:t>
            </a:r>
            <a:endParaRPr lang="ja-JP" altLang="en-US" sz="105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623888" indent="-534988">
              <a:spcBef>
                <a:spcPts val="600"/>
              </a:spcBef>
            </a:pPr>
            <a:r>
              <a:rPr lang="en-US" altLang="ja-JP" sz="1200" b="1" dirty="0" smtClean="0">
                <a:solidFill>
                  <a:srgbClr val="3333CC">
                    <a:lumMod val="75000"/>
                  </a:srgb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(2)  Other Activities </a:t>
            </a:r>
            <a:endParaRPr lang="ja-JP" altLang="en-US" sz="1200" b="1" dirty="0" smtClean="0">
              <a:solidFill>
                <a:srgbClr val="3333CC">
                  <a:lumMod val="75000"/>
                </a:srgb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623888" indent="-534988"/>
            <a:r>
              <a:rPr lang="ja-JP" altLang="en-US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　</a:t>
            </a:r>
            <a:r>
              <a:rPr lang="ja-JP" altLang="en-US" sz="1200" dirty="0" smtClean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 </a:t>
            </a:r>
            <a:r>
              <a:rPr lang="en-US" altLang="ja-JP" sz="1200" dirty="0" smtClean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 trial portal site for open data for making government data publicly available will be inaugurated in the autumn </a:t>
            </a:r>
            <a:r>
              <a:rPr lang="en-US" altLang="ja-JP" sz="1200" dirty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of 2013,  </a:t>
            </a:r>
            <a:endParaRPr lang="en-US" altLang="ja-JP" sz="1200" dirty="0" smtClean="0">
              <a:solidFill>
                <a:srgbClr val="FF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623888" indent="-534988"/>
            <a:r>
              <a:rPr lang="en-US" altLang="ja-JP" sz="1200" dirty="0" smtClean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           and will be in full-scale operation in the fiscal 2014. </a:t>
            </a:r>
            <a:endParaRPr lang="ja-JP" altLang="en-US" sz="1200" dirty="0" smtClean="0">
              <a:solidFill>
                <a:srgbClr val="FF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623888" indent="-534988"/>
            <a:r>
              <a:rPr lang="ja-JP" altLang="en-US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　○ 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With the participation of the public by inviting comments and views from them through the portal site, further promotion of open  </a:t>
            </a:r>
          </a:p>
          <a:p>
            <a:pPr marL="623888" indent="-534988"/>
            <a:r>
              <a:rPr lang="en-US" altLang="ja-JP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          data will be pursued.</a:t>
            </a:r>
            <a:endParaRPr lang="ja-JP" altLang="en-US" sz="1200" dirty="0" smtClean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623888" indent="-534988"/>
            <a:r>
              <a:rPr lang="ja-JP" altLang="en-US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　○ 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For stimulating and supporting the innovators, examples of applications developed making use of open data will be introduced  </a:t>
            </a:r>
          </a:p>
          <a:p>
            <a:pPr marL="623888" indent="-534988"/>
            <a:r>
              <a:rPr lang="en-US" altLang="ja-JP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          to the pubic through the portal site.</a:t>
            </a:r>
            <a:r>
              <a:rPr lang="ja-JP" altLang="en-US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endParaRPr lang="ja-JP" altLang="en-US" sz="1400" dirty="0" smtClean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88900"/>
            <a:r>
              <a:rPr lang="ja-JP" altLang="en-US" sz="14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  ○ </a:t>
            </a:r>
            <a:r>
              <a:rPr lang="en-US" altLang="ja-JP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pen data activities will be reported to the </a:t>
            </a:r>
            <a:r>
              <a:rPr lang="en-US" altLang="ja-JP" sz="1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E-Government </a:t>
            </a:r>
            <a:r>
              <a:rPr lang="en-US" altLang="ja-JP" sz="1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Open Data Working Level </a:t>
            </a:r>
            <a:r>
              <a:rPr lang="en-US" altLang="ja-JP" sz="1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Meeting, and details will be made open.</a:t>
            </a:r>
            <a:endParaRPr lang="en-US" altLang="ja-JP" sz="1200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143740" y="2709897"/>
            <a:ext cx="4377212" cy="3876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ja-JP"/>
            </a:defPPr>
            <a:lvl1pPr algn="l">
              <a:defRPr sz="18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ja-JP" altLang="en-US" sz="1600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２</a:t>
            </a:r>
            <a:r>
              <a:rPr lang="en-US" altLang="ja-JP" sz="1600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.  Details of Actions </a:t>
            </a:r>
            <a:r>
              <a:rPr lang="ja-JP" altLang="en-US" sz="1600" dirty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600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(Actual Commitments)</a:t>
            </a:r>
            <a:endParaRPr lang="ja-JP" altLang="en-US" sz="1400" dirty="0">
              <a:solidFill>
                <a:srgbClr val="FFFFFF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262515" y="6291476"/>
            <a:ext cx="9485095" cy="483718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8000" tIns="72000" rIns="72000" bIns="10800">
            <a:spAutoFit/>
          </a:bodyPr>
          <a:lstStyle/>
          <a:p>
            <a:pPr marL="88900"/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Followings will be organized in a table by data, current situation and future activities.</a:t>
            </a:r>
          </a:p>
          <a:p>
            <a:pPr marL="88900"/>
            <a:r>
              <a:rPr lang="ja-JP" altLang="en-US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　　・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URL of Open Data in operation, machine-readability, nature of open format, w / without charges, open license, etc.</a:t>
            </a:r>
            <a:endParaRPr lang="ja-JP" altLang="en-US" sz="1200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43740" y="5971022"/>
            <a:ext cx="9057732" cy="35045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ja-JP"/>
            </a:defPPr>
            <a:lvl1pPr algn="l">
              <a:defRPr sz="18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en-US" altLang="ja-JP" sz="1600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3</a:t>
            </a:r>
            <a:r>
              <a:rPr lang="en-US" altLang="ja-JP" sz="1100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.   </a:t>
            </a:r>
            <a:r>
              <a:rPr lang="en-US" altLang="ja-JP" sz="1600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“Situation of Data </a:t>
            </a:r>
            <a:r>
              <a:rPr lang="en-US" altLang="ja-JP" sz="1600" dirty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</a:t>
            </a:r>
            <a:r>
              <a:rPr lang="en-US" altLang="ja-JP" sz="1600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ccessibility and Future Activities by Dataset ”</a:t>
            </a:r>
            <a:r>
              <a:rPr lang="ja-JP" altLang="en-US" sz="1600" dirty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-10393"/>
            <a:ext cx="9906000" cy="400110"/>
          </a:xfrm>
          <a:prstGeom prst="rect">
            <a:avLst/>
          </a:prstGeom>
          <a:pattFill prst="ltHorz">
            <a:fgClr>
              <a:schemeClr val="hlink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altLang="ja-JP" sz="2400" b="1" dirty="0" smtClean="0">
                <a:solidFill>
                  <a:srgbClr val="3333CC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Outline of </a:t>
            </a:r>
            <a:r>
              <a:rPr lang="en-US" altLang="ja-JP" sz="2400" b="1" dirty="0">
                <a:solidFill>
                  <a:srgbClr val="3333CC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Japan Open Data Charter Action Plan</a:t>
            </a:r>
            <a:endParaRPr lang="ja-JP" altLang="en-US" sz="2400" b="1" dirty="0">
              <a:solidFill>
                <a:srgbClr val="3333CC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43740" y="1121713"/>
            <a:ext cx="3657132" cy="39979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ja-JP"/>
            </a:defPPr>
            <a:lvl1pPr algn="l">
              <a:defRPr sz="18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ja-JP" altLang="en-US" sz="1600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１</a:t>
            </a:r>
            <a:r>
              <a:rPr lang="en-US" altLang="ja-JP" sz="1600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.  Introduction (Circumstances)</a:t>
            </a:r>
            <a:endParaRPr lang="ja-JP" altLang="en-US" sz="1400" dirty="0">
              <a:solidFill>
                <a:srgbClr val="FFFFFF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4043" y="340059"/>
            <a:ext cx="94633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(Background)</a:t>
            </a:r>
            <a:endParaRPr lang="ja-JP" altLang="en-US" sz="1200" dirty="0" smtClean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</a:t>
            </a:r>
            <a:r>
              <a:rPr lang="en-US" altLang="ja-JP" sz="1200" u="sng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The Open Data Charter was agreed at the G8 Summit Meeting held in the UK in June, 2013.</a:t>
            </a:r>
            <a:endParaRPr lang="ja-JP" altLang="en-US" sz="1200" u="sng" dirty="0" smtClean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r>
              <a:rPr lang="ja-JP" altLang="en-US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In the “Collective Actions” in the attachment of the Charter, ”Key Datasets” and “High Value Datasets” were </a:t>
            </a:r>
            <a:r>
              <a:rPr lang="en-US" altLang="ja-JP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categorized as high value 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</a:p>
          <a:p>
            <a:r>
              <a:rPr lang="en-US" altLang="ja-JP" sz="12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data, and member countries agreed to </a:t>
            </a:r>
            <a:r>
              <a:rPr lang="en-US" altLang="ja-JP" sz="1200" u="sng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publish individual action plans in October, 2013, and report progress at G8 meeting</a:t>
            </a:r>
            <a:r>
              <a:rPr lang="en-US" altLang="ja-JP" sz="12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. </a:t>
            </a:r>
            <a:endParaRPr lang="ja-JP" altLang="en-US" sz="1200" dirty="0">
              <a:solidFill>
                <a:srgbClr val="333399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49144" y="343690"/>
            <a:ext cx="34978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Decision at Ministerial CIO Meeting, Oct. 29, 2013) </a:t>
            </a:r>
            <a:endParaRPr lang="ja-JP" altLang="en-US" sz="1200" b="1" dirty="0">
              <a:solidFill>
                <a:srgbClr val="FF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2" name="スライド番号プレースホルダー 1"/>
          <p:cNvSpPr txBox="1">
            <a:spLocks/>
          </p:cNvSpPr>
          <p:nvPr/>
        </p:nvSpPr>
        <p:spPr>
          <a:xfrm>
            <a:off x="7682160" y="6481145"/>
            <a:ext cx="23114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13" tIns="45708" rIns="91413" bIns="45708" rtlCol="0" anchor="ctr"/>
          <a:lstStyle>
            <a:defPPr>
              <a:defRPr lang="ja-JP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3600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eaLnBrk="1" hangingPunct="1"/>
            <a:fld id="{7B607857-7038-42A1-849B-BB616DF5DF96}" type="slidenum">
              <a:rPr lang="en-US" altLang="ja-JP" sz="1400" b="0" smtClean="0">
                <a:solidFill>
                  <a:srgbClr val="000000"/>
                </a:solidFill>
              </a:rPr>
              <a:pPr eaLnBrk="1" hangingPunct="1"/>
              <a:t>3</a:t>
            </a:fld>
            <a:endParaRPr lang="en-US" altLang="ja-JP" sz="1400" b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61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テキスト ボックス 82"/>
          <p:cNvSpPr txBox="1">
            <a:spLocks noChangeArrowheads="1"/>
          </p:cNvSpPr>
          <p:nvPr/>
        </p:nvSpPr>
        <p:spPr bwMode="auto">
          <a:xfrm>
            <a:off x="62" y="-27384"/>
            <a:ext cx="97047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2800" dirty="0" smtClean="0">
                <a:solidFill>
                  <a:prstClr val="black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Data Catalogue Site (Portal Site)</a:t>
            </a:r>
            <a:endParaRPr lang="ja-JP" altLang="en-US" sz="2800" dirty="0" smtClean="0">
              <a:solidFill>
                <a:prstClr val="black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grpSp>
        <p:nvGrpSpPr>
          <p:cNvPr id="54" name="正方形/長方形 5"/>
          <p:cNvGrpSpPr>
            <a:grpSpLocks/>
          </p:cNvGrpSpPr>
          <p:nvPr/>
        </p:nvGrpSpPr>
        <p:grpSpPr bwMode="auto">
          <a:xfrm>
            <a:off x="0" y="475208"/>
            <a:ext cx="9906000" cy="217488"/>
            <a:chOff x="-4" y="276"/>
            <a:chExt cx="5764" cy="112"/>
          </a:xfrm>
        </p:grpSpPr>
        <p:pic>
          <p:nvPicPr>
            <p:cNvPr id="55" name="正方形/長方形 5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6" name="Text Box 5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 sz="3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80000"/>
                </a:lnSpc>
              </a:pPr>
              <a:endParaRPr lang="ja-JP" altLang="en-US" sz="2000" b="1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  <p:sp>
        <p:nvSpPr>
          <p:cNvPr id="58" name="スライド番号プレースホルダー 1"/>
          <p:cNvSpPr txBox="1">
            <a:spLocks/>
          </p:cNvSpPr>
          <p:nvPr/>
        </p:nvSpPr>
        <p:spPr>
          <a:xfrm>
            <a:off x="7682160" y="6481145"/>
            <a:ext cx="23114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13" tIns="45708" rIns="91413" bIns="45708" rtlCol="0" anchor="ctr"/>
          <a:lstStyle>
            <a:defPPr>
              <a:defRPr lang="ja-JP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3600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eaLnBrk="1" hangingPunct="1"/>
            <a:fld id="{7B607857-7038-42A1-849B-BB616DF5DF96}" type="slidenum">
              <a:rPr lang="en-US" altLang="ja-JP" sz="1400" b="0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altLang="ja-JP" sz="1400" b="0" dirty="0" smtClean="0">
              <a:solidFill>
                <a:srgbClr val="000000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3314039" y="2609761"/>
            <a:ext cx="2965109" cy="1962969"/>
          </a:xfrm>
          <a:prstGeom prst="rect">
            <a:avLst/>
          </a:prstGeom>
          <a:solidFill>
            <a:srgbClr val="FFFFFF"/>
          </a:solidFill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grpSp>
        <p:nvGrpSpPr>
          <p:cNvPr id="60" name="グループ化 98"/>
          <p:cNvGrpSpPr>
            <a:grpSpLocks/>
          </p:cNvGrpSpPr>
          <p:nvPr/>
        </p:nvGrpSpPr>
        <p:grpSpPr bwMode="auto">
          <a:xfrm>
            <a:off x="560308" y="3644158"/>
            <a:ext cx="549860" cy="593104"/>
            <a:chOff x="1583668" y="4653136"/>
            <a:chExt cx="540060" cy="504056"/>
          </a:xfrm>
        </p:grpSpPr>
        <p:sp>
          <p:nvSpPr>
            <p:cNvPr id="62" name="フローチャート : 抜出し 61"/>
            <p:cNvSpPr/>
            <p:nvPr/>
          </p:nvSpPr>
          <p:spPr>
            <a:xfrm>
              <a:off x="1583668" y="4940706"/>
              <a:ext cx="540060" cy="216486"/>
            </a:xfrm>
            <a:prstGeom prst="flowChartExtract">
              <a:avLst/>
            </a:prstGeom>
            <a:solidFill>
              <a:srgbClr val="000000"/>
            </a:solidFill>
            <a:ln w="25400" cap="flat" cmpd="sng" algn="ctr">
              <a:solidFill>
                <a:srgbClr val="000000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63" name="フローチャート : 結合子 62"/>
            <p:cNvSpPr/>
            <p:nvPr/>
          </p:nvSpPr>
          <p:spPr>
            <a:xfrm>
              <a:off x="1691680" y="4653136"/>
              <a:ext cx="360651" cy="360271"/>
            </a:xfrm>
            <a:prstGeom prst="flowChartConnector">
              <a:avLst/>
            </a:prstGeom>
            <a:solidFill>
              <a:srgbClr val="000000"/>
            </a:solidFill>
            <a:ln w="25400" cap="flat" cmpd="sng" algn="ctr">
              <a:solidFill>
                <a:srgbClr val="000000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  <p:sp>
        <p:nvSpPr>
          <p:cNvPr id="64" name="laptop"/>
          <p:cNvSpPr>
            <a:spLocks noEditPoints="1" noChangeArrowheads="1"/>
          </p:cNvSpPr>
          <p:nvPr/>
        </p:nvSpPr>
        <p:spPr bwMode="auto">
          <a:xfrm>
            <a:off x="1184589" y="3634633"/>
            <a:ext cx="719479" cy="62162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 sz="180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3422253" y="2735293"/>
            <a:ext cx="2700933" cy="754857"/>
          </a:xfrm>
          <a:prstGeom prst="roundRect">
            <a:avLst/>
          </a:prstGeom>
          <a:solidFill>
            <a:srgbClr val="000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Data Catalogue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kern="0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Site</a:t>
            </a:r>
            <a:endParaRPr kumimoji="0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69" name="フローチャート : 磁気ディスク 68"/>
          <p:cNvSpPr/>
          <p:nvPr/>
        </p:nvSpPr>
        <p:spPr>
          <a:xfrm>
            <a:off x="4017433" y="3599588"/>
            <a:ext cx="1625204" cy="900113"/>
          </a:xfrm>
          <a:prstGeom prst="flowChartMagneticDisk">
            <a:avLst/>
          </a:prstGeom>
          <a:solidFill>
            <a:srgbClr val="2D2D8A">
              <a:lumMod val="60000"/>
              <a:lumOff val="40000"/>
            </a:srgbClr>
          </a:solidFill>
          <a:ln w="25400" cap="flat" cmpd="sng" algn="ctr">
            <a:solidFill>
              <a:srgbClr val="2D2D8A"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70" name="テキスト ボックス 107"/>
          <p:cNvSpPr txBox="1">
            <a:spLocks noChangeArrowheads="1"/>
          </p:cNvSpPr>
          <p:nvPr/>
        </p:nvSpPr>
        <p:spPr bwMode="auto">
          <a:xfrm>
            <a:off x="662523" y="3084295"/>
            <a:ext cx="1300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2400" u="sng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Users</a:t>
            </a:r>
            <a:endParaRPr lang="ja-JP" altLang="en-US" sz="2400" u="sng" dirty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71" name="下矢印 70"/>
          <p:cNvSpPr/>
          <p:nvPr/>
        </p:nvSpPr>
        <p:spPr>
          <a:xfrm rot="5400000">
            <a:off x="2486810" y="3837126"/>
            <a:ext cx="509587" cy="834503"/>
          </a:xfrm>
          <a:prstGeom prst="downArrow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72" name="下矢印 71"/>
          <p:cNvSpPr/>
          <p:nvPr/>
        </p:nvSpPr>
        <p:spPr>
          <a:xfrm rot="16200000">
            <a:off x="2487551" y="2761745"/>
            <a:ext cx="508000" cy="834503"/>
          </a:xfrm>
          <a:prstGeom prst="downArrow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350489" y="2951218"/>
            <a:ext cx="1858342" cy="1458739"/>
          </a:xfrm>
          <a:prstGeom prst="roundRect">
            <a:avLst/>
          </a:prstGeom>
          <a:noFill/>
          <a:ln w="381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77" name="正方形/長方形 76"/>
          <p:cNvSpPr/>
          <p:nvPr/>
        </p:nvSpPr>
        <p:spPr bwMode="auto">
          <a:xfrm>
            <a:off x="3647783" y="4946502"/>
            <a:ext cx="2319385" cy="1794866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78" name="角丸四角形 77"/>
          <p:cNvSpPr/>
          <p:nvPr/>
        </p:nvSpPr>
        <p:spPr bwMode="auto">
          <a:xfrm>
            <a:off x="3838394" y="6006817"/>
            <a:ext cx="1965998" cy="641904"/>
          </a:xfrm>
          <a:prstGeom prst="roundRect">
            <a:avLst/>
          </a:prstGeom>
          <a:solidFill>
            <a:srgbClr val="000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kern="0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Webpage of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 Ministry </a:t>
            </a: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79" name="フローチャート : 磁気ディスク 78"/>
          <p:cNvSpPr/>
          <p:nvPr/>
        </p:nvSpPr>
        <p:spPr bwMode="auto">
          <a:xfrm>
            <a:off x="3838394" y="5208137"/>
            <a:ext cx="1965998" cy="692150"/>
          </a:xfrm>
          <a:prstGeom prst="flowChartMagneticDisk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80" name="正方形/長方形 79"/>
          <p:cNvSpPr/>
          <p:nvPr/>
        </p:nvSpPr>
        <p:spPr bwMode="auto">
          <a:xfrm>
            <a:off x="350545" y="4797152"/>
            <a:ext cx="2476553" cy="1800200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rgbClr val="000000"/>
            </a:solidFill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81" name="正方形/長方形 80"/>
          <p:cNvSpPr/>
          <p:nvPr/>
        </p:nvSpPr>
        <p:spPr bwMode="auto">
          <a:xfrm>
            <a:off x="221737" y="4911778"/>
            <a:ext cx="2469067" cy="1737045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rgbClr val="000000"/>
            </a:solidFill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83" name="正方形/長方形 82"/>
          <p:cNvSpPr/>
          <p:nvPr/>
        </p:nvSpPr>
        <p:spPr bwMode="auto">
          <a:xfrm>
            <a:off x="94588" y="5085287"/>
            <a:ext cx="2440143" cy="1650851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rgbClr val="000000"/>
            </a:solidFill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84" name="角丸四角形 83"/>
          <p:cNvSpPr/>
          <p:nvPr/>
        </p:nvSpPr>
        <p:spPr bwMode="auto">
          <a:xfrm>
            <a:off x="295242" y="5970859"/>
            <a:ext cx="2115397" cy="677862"/>
          </a:xfrm>
          <a:prstGeom prst="roundRect">
            <a:avLst/>
          </a:prstGeom>
          <a:solidFill>
            <a:srgbClr val="000000"/>
          </a:solidFill>
          <a:ln w="25400" cap="flat" cmpd="sng" algn="ctr">
            <a:solidFill>
              <a:srgbClr val="000000"/>
            </a:solidFill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kern="0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Webpages of 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kern="0" noProof="0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Incorporated </a:t>
            </a:r>
            <a:r>
              <a:rPr kumimoji="0" lang="en-US" altLang="ja-JP" sz="1200" kern="0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</a:t>
            </a:r>
            <a:r>
              <a:rPr kumimoji="0" lang="en-US" altLang="ja-JP" sz="1200" kern="0" noProof="0" dirty="0" err="1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dministrative</a:t>
            </a:r>
            <a:r>
              <a:rPr kumimoji="0" lang="en-US" altLang="ja-JP" sz="1200" kern="0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Agencies &amp; Local Authorities</a:t>
            </a: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85" name="フローチャート : 磁気ディスク 84"/>
          <p:cNvSpPr/>
          <p:nvPr/>
        </p:nvSpPr>
        <p:spPr bwMode="auto">
          <a:xfrm>
            <a:off x="350489" y="5229303"/>
            <a:ext cx="1957740" cy="693737"/>
          </a:xfrm>
          <a:prstGeom prst="flowChartMagneticDisk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86" name="正方形/長方形 85"/>
          <p:cNvSpPr/>
          <p:nvPr/>
        </p:nvSpPr>
        <p:spPr bwMode="auto">
          <a:xfrm>
            <a:off x="623781" y="5373319"/>
            <a:ext cx="1442905" cy="373063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Main Data</a:t>
            </a: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 bwMode="auto">
          <a:xfrm>
            <a:off x="4080320" y="5362549"/>
            <a:ext cx="1482164" cy="383326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kern="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Main Data</a:t>
            </a: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52810" y="836712"/>
            <a:ext cx="94094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　</a:t>
            </a:r>
            <a:r>
              <a:rPr lang="en-US" altLang="ja-JP" sz="2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Data catalogue site is a portal site with functions of provision of guidance of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20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  data located in plural institutions as well as cross-cutting data retrieval.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 sz="800" dirty="0" smtClean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○　</a:t>
            </a:r>
            <a:r>
              <a:rPr lang="en-US" altLang="ja-JP" sz="2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Thus, integrated and cross-cutting data retrieval is made available beyond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2000" dirty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0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  different data owning institutions. </a:t>
            </a:r>
            <a:endParaRPr lang="ja-JP" altLang="en-US" sz="2000" dirty="0" smtClean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89" name="角丸四角形吹き出し 88"/>
          <p:cNvSpPr/>
          <p:nvPr/>
        </p:nvSpPr>
        <p:spPr>
          <a:xfrm>
            <a:off x="6591181" y="2565007"/>
            <a:ext cx="3113665" cy="1179935"/>
          </a:xfrm>
          <a:prstGeom prst="wedgeRoundRectCallout">
            <a:avLst>
              <a:gd name="adj1" fmla="val -84298"/>
              <a:gd name="adj2" fmla="val 79849"/>
              <a:gd name="adj3" fmla="val 16667"/>
            </a:avLst>
          </a:prstGeom>
          <a:solidFill>
            <a:srgbClr val="FFFFFF"/>
          </a:solidFill>
          <a:ln w="9525" cap="flat" cmpd="sng" algn="ctr">
            <a:solidFill>
              <a:srgbClr val="BBE0E3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kern="0" dirty="0" smtClean="0">
                <a:solidFill>
                  <a:srgbClr val="1F497D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It possesses explanatory information of each data (Meta Data) and URLs</a:t>
            </a:r>
            <a:endParaRPr kumimoji="0" lang="en-US" altLang="ja-JP" sz="1200" b="1" i="0" u="none" strike="noStrike" kern="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90" name="直線矢印コネクタ 89"/>
          <p:cNvCxnSpPr/>
          <p:nvPr/>
        </p:nvCxnSpPr>
        <p:spPr>
          <a:xfrm flipV="1">
            <a:off x="1588767" y="4378128"/>
            <a:ext cx="2896183" cy="997174"/>
          </a:xfrm>
          <a:prstGeom prst="straightConnector1">
            <a:avLst/>
          </a:prstGeom>
          <a:noFill/>
          <a:ln w="28575" cap="flat" cmpd="sng" algn="ctr">
            <a:solidFill>
              <a:srgbClr val="000000">
                <a:shade val="95000"/>
                <a:satMod val="105000"/>
              </a:srgbClr>
            </a:solidFill>
            <a:prstDash val="sysDash"/>
            <a:tailEnd type="arrow"/>
          </a:ln>
          <a:effectLst/>
        </p:spPr>
      </p:cxnSp>
      <p:cxnSp>
        <p:nvCxnSpPr>
          <p:cNvPr id="91" name="直線矢印コネクタ 90"/>
          <p:cNvCxnSpPr/>
          <p:nvPr/>
        </p:nvCxnSpPr>
        <p:spPr>
          <a:xfrm flipV="1">
            <a:off x="4796983" y="4378230"/>
            <a:ext cx="0" cy="984423"/>
          </a:xfrm>
          <a:prstGeom prst="straightConnector1">
            <a:avLst/>
          </a:prstGeom>
          <a:noFill/>
          <a:ln w="2857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92" name="正方形/長方形 91"/>
          <p:cNvSpPr/>
          <p:nvPr/>
        </p:nvSpPr>
        <p:spPr bwMode="auto">
          <a:xfrm>
            <a:off x="6246420" y="4955434"/>
            <a:ext cx="2319385" cy="1794866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93" name="角丸四角形 92"/>
          <p:cNvSpPr/>
          <p:nvPr/>
        </p:nvSpPr>
        <p:spPr bwMode="auto">
          <a:xfrm>
            <a:off x="6437056" y="6015852"/>
            <a:ext cx="1965998" cy="632971"/>
          </a:xfrm>
          <a:prstGeom prst="roundRect">
            <a:avLst/>
          </a:prstGeom>
          <a:solidFill>
            <a:srgbClr val="000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Webpage of </a:t>
            </a: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kern="0" dirty="0" smtClean="0">
                <a:solidFill>
                  <a:srgbClr val="FFFF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B Agency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94" name="フローチャート : 磁気ディスク 93"/>
          <p:cNvSpPr/>
          <p:nvPr/>
        </p:nvSpPr>
        <p:spPr bwMode="auto">
          <a:xfrm>
            <a:off x="6437056" y="5217069"/>
            <a:ext cx="1965998" cy="692150"/>
          </a:xfrm>
          <a:prstGeom prst="flowChartMagneticDisk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95" name="正方形/長方形 94"/>
          <p:cNvSpPr/>
          <p:nvPr/>
        </p:nvSpPr>
        <p:spPr bwMode="auto">
          <a:xfrm>
            <a:off x="6678981" y="5371481"/>
            <a:ext cx="1482164" cy="383326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Main Data</a:t>
            </a: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cxnSp>
        <p:nvCxnSpPr>
          <p:cNvPr id="96" name="直線矢印コネクタ 95"/>
          <p:cNvCxnSpPr/>
          <p:nvPr/>
        </p:nvCxnSpPr>
        <p:spPr>
          <a:xfrm flipH="1" flipV="1">
            <a:off x="5265040" y="4377066"/>
            <a:ext cx="2155021" cy="998339"/>
          </a:xfrm>
          <a:prstGeom prst="straightConnector1">
            <a:avLst/>
          </a:prstGeom>
          <a:noFill/>
          <a:ln w="2857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97" name="テキスト ボックス 96"/>
          <p:cNvSpPr txBox="1"/>
          <p:nvPr/>
        </p:nvSpPr>
        <p:spPr>
          <a:xfrm>
            <a:off x="2190200" y="2534704"/>
            <a:ext cx="9220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Search &amp;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Retrieval</a:t>
            </a:r>
            <a:endParaRPr lang="ja-JP" alt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2215375" y="3575452"/>
            <a:ext cx="1098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Data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 smtClean="0">
                <a:solidFill>
                  <a:srgbClr val="0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Acquisition</a:t>
            </a:r>
            <a:endParaRPr lang="ja-JP" altLang="en-US" sz="1400" dirty="0" smtClean="0">
              <a:solidFill>
                <a:srgbClr val="0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8773698" y="5518690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3200" b="1" dirty="0" smtClean="0">
                <a:solidFill>
                  <a:srgbClr val="000000"/>
                </a:solidFill>
                <a:latin typeface="Arial"/>
                <a:ea typeface="ＭＳ Ｐゴシック"/>
              </a:rPr>
              <a:t>・・・</a:t>
            </a:r>
            <a:endParaRPr lang="ja-JP" altLang="en-US" sz="3200" b="1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1522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400" b="0" i="0" u="none" strike="noStrike" cap="none" normalizeH="0" baseline="0" smtClean="0">
            <a:ln>
              <a:noFill/>
            </a:ln>
            <a:solidFill>
              <a:srgbClr val="333399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400" b="0" i="0" u="none" strike="noStrike" cap="none" normalizeH="0" baseline="0" smtClean="0">
            <a:ln>
              <a:noFill/>
            </a:ln>
            <a:solidFill>
              <a:srgbClr val="333399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400" b="0" i="0" u="none" strike="noStrike" cap="none" normalizeH="0" baseline="0" smtClean="0">
            <a:ln>
              <a:noFill/>
            </a:ln>
            <a:solidFill>
              <a:srgbClr val="333399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400" b="0" i="0" u="none" strike="noStrike" cap="none" normalizeH="0" baseline="0" smtClean="0">
            <a:ln>
              <a:noFill/>
            </a:ln>
            <a:solidFill>
              <a:srgbClr val="333399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897</Words>
  <Application>Microsoft Office PowerPoint</Application>
  <PresentationFormat>A4 210 x 297 mm</PresentationFormat>
  <Paragraphs>120</Paragraphs>
  <Slides>5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5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16_標準デザイン</vt:lpstr>
      <vt:lpstr>4_Office ​​テーマ</vt:lpstr>
      <vt:lpstr>3_標準デザイン</vt:lpstr>
      <vt:lpstr>5_標準デザイン</vt:lpstr>
      <vt:lpstr>6_標準デザイン</vt:lpstr>
      <vt:lpstr>Promotion of Open Data  Activities of the Cabinet Secretariat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2013-07-22T01:20:47Z</dcterms:created>
  <dcterms:modified xsi:type="dcterms:W3CDTF">2014-03-10T03:31:38Z</dcterms:modified>
</cp:coreProperties>
</file>