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5064" r:id="rId1"/>
    <p:sldMasterId id="2147485396" r:id="rId2"/>
    <p:sldMasterId id="2147485538" r:id="rId3"/>
    <p:sldMasterId id="2147485570" r:id="rId4"/>
    <p:sldMasterId id="2147485582" r:id="rId5"/>
  </p:sldMasterIdLst>
  <p:notesMasterIdLst>
    <p:notesMasterId r:id="rId11"/>
  </p:notesMasterIdLst>
  <p:sldIdLst>
    <p:sldId id="602" r:id="rId6"/>
    <p:sldId id="630" r:id="rId7"/>
    <p:sldId id="635" r:id="rId8"/>
    <p:sldId id="634" r:id="rId9"/>
    <p:sldId id="586" r:id="rId10"/>
  </p:sldIdLst>
  <p:sldSz cx="9906000" cy="6858000" type="A4"/>
  <p:notesSz cx="6807200" cy="9939338"/>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F6600"/>
    <a:srgbClr val="FC9A18"/>
    <a:srgbClr val="C9C9FF"/>
    <a:srgbClr val="9999FF"/>
    <a:srgbClr val="FF0000"/>
    <a:srgbClr val="C2C2C2"/>
    <a:srgbClr val="FF0066"/>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85" autoAdjust="0"/>
    <p:restoredTop sz="94660" autoAdjust="0"/>
  </p:normalViewPr>
  <p:slideViewPr>
    <p:cSldViewPr>
      <p:cViewPr>
        <p:scale>
          <a:sx n="66" d="100"/>
          <a:sy n="66" d="100"/>
        </p:scale>
        <p:origin x="-1115" y="-199"/>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9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502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lvl1pPr defTabSz="914282">
              <a:defRPr sz="1200">
                <a:latin typeface="Arial" charset="0"/>
              </a:defRPr>
            </a:lvl1pPr>
          </a:lstStyle>
          <a:p>
            <a:pPr>
              <a:defRPr/>
            </a:pPr>
            <a:endParaRPr lang="en-US" altLang="ja-JP"/>
          </a:p>
        </p:txBody>
      </p:sp>
      <p:sp>
        <p:nvSpPr>
          <p:cNvPr id="13315" name="Rectangle 3"/>
          <p:cNvSpPr>
            <a:spLocks noGrp="1" noChangeArrowheads="1"/>
          </p:cNvSpPr>
          <p:nvPr>
            <p:ph type="dt" idx="1"/>
          </p:nvPr>
        </p:nvSpPr>
        <p:spPr bwMode="auto">
          <a:xfrm>
            <a:off x="3855349" y="0"/>
            <a:ext cx="29502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lvl1pPr algn="r" defTabSz="914282">
              <a:defRPr sz="1200">
                <a:latin typeface="Arial" charset="0"/>
              </a:defRPr>
            </a:lvl1pPr>
          </a:lstStyle>
          <a:p>
            <a:pPr>
              <a:defRPr/>
            </a:pPr>
            <a:endParaRPr lang="en-US" altLang="ja-JP"/>
          </a:p>
        </p:txBody>
      </p:sp>
      <p:sp>
        <p:nvSpPr>
          <p:cNvPr id="172036"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1197" y="4721225"/>
            <a:ext cx="5444807"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3318" name="Rectangle 6"/>
          <p:cNvSpPr>
            <a:spLocks noGrp="1" noChangeArrowheads="1"/>
          </p:cNvSpPr>
          <p:nvPr>
            <p:ph type="ftr" sz="quarter" idx="4"/>
          </p:nvPr>
        </p:nvSpPr>
        <p:spPr bwMode="auto">
          <a:xfrm>
            <a:off x="0" y="9440864"/>
            <a:ext cx="29502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b" anchorCtr="0" compatLnSpc="1">
            <a:prstTxWarp prst="textNoShape">
              <a:avLst/>
            </a:prstTxWarp>
          </a:bodyPr>
          <a:lstStyle>
            <a:lvl1pPr defTabSz="914282">
              <a:defRPr sz="1200">
                <a:latin typeface="Arial" charset="0"/>
              </a:defRPr>
            </a:lvl1pPr>
          </a:lstStyle>
          <a:p>
            <a:pPr>
              <a:defRPr/>
            </a:pPr>
            <a:endParaRPr lang="en-US" altLang="ja-JP"/>
          </a:p>
        </p:txBody>
      </p:sp>
      <p:sp>
        <p:nvSpPr>
          <p:cNvPr id="13319" name="Rectangle 7"/>
          <p:cNvSpPr>
            <a:spLocks noGrp="1" noChangeArrowheads="1"/>
          </p:cNvSpPr>
          <p:nvPr>
            <p:ph type="sldNum" sz="quarter" idx="5"/>
          </p:nvPr>
        </p:nvSpPr>
        <p:spPr bwMode="auto">
          <a:xfrm>
            <a:off x="3855349" y="9440864"/>
            <a:ext cx="29502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b" anchorCtr="0" compatLnSpc="1">
            <a:prstTxWarp prst="textNoShape">
              <a:avLst/>
            </a:prstTxWarp>
          </a:bodyPr>
          <a:lstStyle>
            <a:lvl1pPr algn="r" defTabSz="914282">
              <a:defRPr sz="1200">
                <a:latin typeface="Arial" charset="0"/>
              </a:defRPr>
            </a:lvl1pPr>
          </a:lstStyle>
          <a:p>
            <a:pPr>
              <a:defRPr/>
            </a:pPr>
            <a:fld id="{FDD0D5E6-BA8C-4662-AD00-F99159DAD126}" type="slidenum">
              <a:rPr lang="en-US" altLang="ja-JP"/>
              <a:pPr>
                <a:defRPr/>
              </a:pPr>
              <a:t>‹#›</a:t>
            </a:fld>
            <a:endParaRPr lang="en-US" altLang="ja-JP"/>
          </a:p>
        </p:txBody>
      </p:sp>
    </p:spTree>
    <p:extLst>
      <p:ext uri="{BB962C8B-B14F-4D97-AF65-F5344CB8AC3E}">
        <p14:creationId xmlns:p14="http://schemas.microsoft.com/office/powerpoint/2010/main" val="9634048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Rot="1" noChangeAspect="1" noChangeArrowheads="1" noTextEdit="1"/>
          </p:cNvSpPr>
          <p:nvPr>
            <p:ph type="sldImg"/>
          </p:nvPr>
        </p:nvSpPr>
        <p:spPr>
          <a:xfrm>
            <a:off x="712788" y="746125"/>
            <a:ext cx="5381625" cy="3725863"/>
          </a:xfrm>
          <a:ln/>
        </p:spPr>
      </p:sp>
      <p:sp>
        <p:nvSpPr>
          <p:cNvPr id="51204" name="Rectangle 3"/>
          <p:cNvSpPr>
            <a:spLocks noGrp="1" noChangeArrowheads="1"/>
          </p:cNvSpPr>
          <p:nvPr>
            <p:ph type="body" idx="1"/>
          </p:nvPr>
        </p:nvSpPr>
        <p:spPr>
          <a:noFill/>
        </p:spPr>
        <p:txBody>
          <a:bodyPr/>
          <a:lstStyle/>
          <a:p>
            <a:pPr eaLnBrk="1" hangingPunct="1"/>
            <a:endParaRPr lang="ja-JP" altLang="ja-JP" smtClean="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715963" y="746125"/>
            <a:ext cx="5381625" cy="3725863"/>
          </a:xfrm>
          <a:ln/>
        </p:spPr>
      </p:sp>
      <p:sp>
        <p:nvSpPr>
          <p:cNvPr id="195587" name="Rectangle 3"/>
          <p:cNvSpPr>
            <a:spLocks noGrp="1" noChangeArrowheads="1"/>
          </p:cNvSpPr>
          <p:nvPr>
            <p:ph type="body" idx="1"/>
          </p:nvPr>
        </p:nvSpPr>
        <p:spPr>
          <a:noFill/>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55"/>
          <p:cNvSpPr>
            <a:spLocks noGrp="1" noChangeArrowheads="1"/>
          </p:cNvSpPr>
          <p:nvPr>
            <p:ph type="sldNum" sz="quarter" idx="5"/>
          </p:nvPr>
        </p:nvSpPr>
        <p:spPr>
          <a:noFill/>
        </p:spPr>
        <p:txBody>
          <a:bodyPr/>
          <a:lstStyle>
            <a:lvl1pPr eaLnBrk="0" hangingPunct="0">
              <a:defRPr kumimoji="1" sz="4400">
                <a:solidFill>
                  <a:srgbClr val="333399"/>
                </a:solidFill>
                <a:latin typeface="Times New Roman" pitchFamily="18" charset="0"/>
                <a:ea typeface="ＭＳ Ｐゴシック" charset="-128"/>
              </a:defRPr>
            </a:lvl1pPr>
            <a:lvl2pPr marL="749414" indent="-288236" eaLnBrk="0" hangingPunct="0">
              <a:defRPr kumimoji="1" sz="4400">
                <a:solidFill>
                  <a:srgbClr val="333399"/>
                </a:solidFill>
                <a:latin typeface="Times New Roman" pitchFamily="18" charset="0"/>
                <a:ea typeface="ＭＳ Ｐゴシック" charset="-128"/>
              </a:defRPr>
            </a:lvl2pPr>
            <a:lvl3pPr marL="1152944" indent="-230589" eaLnBrk="0" hangingPunct="0">
              <a:defRPr kumimoji="1" sz="4400">
                <a:solidFill>
                  <a:srgbClr val="333399"/>
                </a:solidFill>
                <a:latin typeface="Times New Roman" pitchFamily="18" charset="0"/>
                <a:ea typeface="ＭＳ Ｐゴシック" charset="-128"/>
              </a:defRPr>
            </a:lvl3pPr>
            <a:lvl4pPr marL="1614122" indent="-230589" eaLnBrk="0" hangingPunct="0">
              <a:defRPr kumimoji="1" sz="4400">
                <a:solidFill>
                  <a:srgbClr val="333399"/>
                </a:solidFill>
                <a:latin typeface="Times New Roman" pitchFamily="18" charset="0"/>
                <a:ea typeface="ＭＳ Ｐゴシック" charset="-128"/>
              </a:defRPr>
            </a:lvl4pPr>
            <a:lvl5pPr marL="2075299" indent="-230589" eaLnBrk="0" hangingPunct="0">
              <a:defRPr kumimoji="1" sz="4400">
                <a:solidFill>
                  <a:srgbClr val="333399"/>
                </a:solidFill>
                <a:latin typeface="Times New Roman" pitchFamily="18" charset="0"/>
                <a:ea typeface="ＭＳ Ｐゴシック" charset="-128"/>
              </a:defRPr>
            </a:lvl5pPr>
            <a:lvl6pPr marL="2536477"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6pPr>
            <a:lvl7pPr marL="2997655"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7pPr>
            <a:lvl8pPr marL="3458832"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8pPr>
            <a:lvl9pPr marL="3920010"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9pPr>
          </a:lstStyle>
          <a:p>
            <a:pPr eaLnBrk="1" hangingPunct="1"/>
            <a:fld id="{D1BEE3A8-9BFB-43B9-B3F7-9F3428E14527}" type="slidenum">
              <a:rPr lang="en-US" altLang="ja-JP" sz="1200">
                <a:solidFill>
                  <a:prstClr val="black"/>
                </a:solidFill>
              </a:rPr>
              <a:pPr eaLnBrk="1" hangingPunct="1"/>
              <a:t>3</a:t>
            </a:fld>
            <a:endParaRPr lang="en-US" altLang="ja-JP" sz="1200">
              <a:solidFill>
                <a:prstClr val="black"/>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fld id="{0C95EB75-16C0-40E3-A144-A8ED253870B5}" type="slidenum">
              <a:rPr lang="ja-JP" altLang="en-US">
                <a:solidFill>
                  <a:prstClr val="black"/>
                </a:solidFill>
              </a:rPr>
              <a:pPr eaLnBrk="1" hangingPunct="1"/>
              <a:t>4</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16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5388" indent="0" algn="ctr">
              <a:buNone/>
              <a:defRPr/>
            </a:lvl2pPr>
            <a:lvl3pPr marL="910779" indent="0" algn="ctr">
              <a:buNone/>
              <a:defRPr/>
            </a:lvl3pPr>
            <a:lvl4pPr marL="1366168" indent="0" algn="ctr">
              <a:buNone/>
              <a:defRPr/>
            </a:lvl4pPr>
            <a:lvl5pPr marL="1821557" indent="0" algn="ctr">
              <a:buNone/>
              <a:defRPr/>
            </a:lvl5pPr>
            <a:lvl6pPr marL="2276948" indent="0" algn="ctr">
              <a:buNone/>
              <a:defRPr/>
            </a:lvl6pPr>
            <a:lvl7pPr marL="2732338" indent="0" algn="ctr">
              <a:buNone/>
              <a:defRPr/>
            </a:lvl7pPr>
            <a:lvl8pPr marL="3187724" indent="0" algn="ctr">
              <a:buNone/>
              <a:defRPr/>
            </a:lvl8pPr>
            <a:lvl9pPr marL="364311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2A5D584C-DDCA-4033-B29F-9068B1425614}"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577DBA9E-D177-429C-ABAF-0FAF075F4425}" type="slidenum">
              <a:rPr lang="en-US" altLang="ja-JP"/>
              <a:pPr>
                <a:defRPr/>
              </a:pPr>
              <a:t>‹#›</a:t>
            </a:fld>
            <a:endParaRPr lang="en-US" altLang="ja-JP"/>
          </a:p>
        </p:txBody>
      </p:sp>
    </p:spTree>
    <p:extLst>
      <p:ext uri="{BB962C8B-B14F-4D97-AF65-F5344CB8AC3E}">
        <p14:creationId xmlns:p14="http://schemas.microsoft.com/office/powerpoint/2010/main" val="48202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5665F8DF-1EDF-4478-BC09-5E23A48E9478}"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7D9200D9-7567-40D6-8961-C77EB4046010}" type="slidenum">
              <a:rPr lang="en-US" altLang="ja-JP"/>
              <a:pPr>
                <a:defRPr/>
              </a:pPr>
              <a:t>‹#›</a:t>
            </a:fld>
            <a:endParaRPr lang="en-US" altLang="ja-JP"/>
          </a:p>
        </p:txBody>
      </p:sp>
    </p:spTree>
    <p:extLst>
      <p:ext uri="{BB962C8B-B14F-4D97-AF65-F5344CB8AC3E}">
        <p14:creationId xmlns:p14="http://schemas.microsoft.com/office/powerpoint/2010/main" val="167134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5137"/>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5137"/>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17F6D01C-65CB-4BB6-9934-6FC756A6A3D6}"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00C64202-EAC7-4E13-8019-9814B95D9AA4}" type="slidenum">
              <a:rPr lang="en-US" altLang="ja-JP"/>
              <a:pPr>
                <a:defRPr/>
              </a:pPr>
              <a:t>‹#›</a:t>
            </a:fld>
            <a:endParaRPr lang="en-US" altLang="ja-JP"/>
          </a:p>
        </p:txBody>
      </p:sp>
    </p:spTree>
    <p:extLst>
      <p:ext uri="{BB962C8B-B14F-4D97-AF65-F5344CB8AC3E}">
        <p14:creationId xmlns:p14="http://schemas.microsoft.com/office/powerpoint/2010/main" val="1356652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SmartArt プレースホルダ 2"/>
          <p:cNvSpPr>
            <a:spLocks noGrp="1"/>
          </p:cNvSpPr>
          <p:nvPr>
            <p:ph type="dgm" idx="1"/>
          </p:nvPr>
        </p:nvSpPr>
        <p:spPr>
          <a:xfrm>
            <a:off x="495300" y="1600216"/>
            <a:ext cx="89154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8F69DF2C-8824-496A-B837-3A6607710E17}"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A62E6F4F-C68D-48C9-B104-9ED113607B04}" type="slidenum">
              <a:rPr lang="en-US" altLang="ja-JP"/>
              <a:pPr>
                <a:defRPr/>
              </a:pPr>
              <a:t>‹#›</a:t>
            </a:fld>
            <a:endParaRPr lang="en-US" altLang="ja-JP"/>
          </a:p>
        </p:txBody>
      </p:sp>
    </p:spTree>
    <p:extLst>
      <p:ext uri="{BB962C8B-B14F-4D97-AF65-F5344CB8AC3E}">
        <p14:creationId xmlns:p14="http://schemas.microsoft.com/office/powerpoint/2010/main" val="4210916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16"/>
            <a:ext cx="89154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5685D092-B7CF-4D10-AA0A-6DFB8D20536C}"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4FAA7959-6A56-4CC4-BD9A-47B7C2BC0A34}" type="slidenum">
              <a:rPr lang="en-US" altLang="ja-JP"/>
              <a:pPr>
                <a:defRPr/>
              </a:pPr>
              <a:t>‹#›</a:t>
            </a:fld>
            <a:endParaRPr lang="en-US" altLang="ja-JP"/>
          </a:p>
        </p:txBody>
      </p:sp>
    </p:spTree>
    <p:extLst>
      <p:ext uri="{BB962C8B-B14F-4D97-AF65-F5344CB8AC3E}">
        <p14:creationId xmlns:p14="http://schemas.microsoft.com/office/powerpoint/2010/main" val="4020574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513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eaLnBrk="0" hangingPunct="0">
              <a:lnSpc>
                <a:spcPct val="80000"/>
              </a:lnSpc>
              <a:defRPr b="1"/>
            </a:lvl1pPr>
          </a:lstStyle>
          <a:p>
            <a:pPr>
              <a:defRPr/>
            </a:pPr>
            <a:fld id="{6A5C23E8-E0D2-4CB6-9C14-E7A9E6F79E9D}" type="datetime1">
              <a:rPr lang="ja-JP" altLang="en-US" smtClean="0"/>
              <a:t>2013/12/3</a:t>
            </a:fld>
            <a:endParaRPr lang="en-US" altLang="ja-JP"/>
          </a:p>
        </p:txBody>
      </p:sp>
      <p:sp>
        <p:nvSpPr>
          <p:cNvPr id="4"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lnSpc>
                <a:spcPct val="80000"/>
              </a:lnSpc>
              <a:defRPr/>
            </a:lvl1pPr>
          </a:lstStyle>
          <a:p>
            <a:pPr>
              <a:defRPr/>
            </a:pPr>
            <a:fld id="{0DEA7303-5295-4454-BC49-3A2FA22E84ED}" type="slidenum">
              <a:rPr lang="en-US" altLang="ja-JP"/>
              <a:pPr>
                <a:defRPr/>
              </a:pPr>
              <a:t>‹#›</a:t>
            </a:fld>
            <a:endParaRPr lang="en-US" altLang="ja-JP"/>
          </a:p>
        </p:txBody>
      </p:sp>
    </p:spTree>
    <p:extLst>
      <p:ext uri="{BB962C8B-B14F-4D97-AF65-F5344CB8AC3E}">
        <p14:creationId xmlns:p14="http://schemas.microsoft.com/office/powerpoint/2010/main" val="1774949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D31CA7B-577E-49E2-A8D5-F8A94B306D65}"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8344C7-A642-46AA-BADD-971C6A70749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81249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FD321BF-459B-4AFF-AEDC-8701CB129C9B}"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E1F75EE2-7087-4EE0-8BDB-9EAED682EC4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204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1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2179584-8077-42E1-83A6-64443A324CB7}"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9B4944F3-9B25-4163-AA0C-8B57EEB68F2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6753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71BA774-52BB-4F2C-9966-6ABD1128BEFA}"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2D03FFF-ECF6-4615-86E9-87D8A57D906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16538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D20AF78C-BD9C-4E76-BA13-AB3E251A75CF}"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0772599E-56F2-49AF-87C2-08E04D811A9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47422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905C50EE-E1CF-4433-89C1-CB165B464433}"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AE898EB3-34F6-4A6D-AAF3-C1FFAD2B9D17}" type="slidenum">
              <a:rPr lang="en-US" altLang="ja-JP"/>
              <a:pPr>
                <a:defRPr/>
              </a:pPr>
              <a:t>‹#›</a:t>
            </a:fld>
            <a:endParaRPr lang="en-US" altLang="ja-JP"/>
          </a:p>
        </p:txBody>
      </p:sp>
    </p:spTree>
    <p:extLst>
      <p:ext uri="{BB962C8B-B14F-4D97-AF65-F5344CB8AC3E}">
        <p14:creationId xmlns:p14="http://schemas.microsoft.com/office/powerpoint/2010/main" val="3474440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436C2305-1F9E-4208-A178-D5DDD5692737}"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406F9B95-0C30-4EFC-BDB4-7DE679A3A2D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781957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383CA01-C0AB-46E3-8118-6B66A0F59E08}"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B06E8477-F2BD-465A-8218-C12E22BC059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52746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6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21B309D-9920-4B28-A5F1-0BF7CDC81ECD}"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79431DC2-2073-4C45-8282-AAF941B64B9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472517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EEB94CC-83C4-4DB6-8661-B2BB472F6B0F}"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3C72BB50-046C-455A-B374-5FD8E0C1504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77641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F2219C0-1BD8-4203-ADDE-F861201CE231}"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4893456-8783-4BD2-89C4-BB397CB46F4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228332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1"/>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51"/>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23167F5-53F6-459A-B3F6-B078D99089C7}"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9C4B21C7-9C0F-4ADF-9A96-E16AE40BECC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5751504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9"/>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403C4456-E428-4DBA-850B-E283E65BBC28}" type="slidenum">
              <a:rPr lang="en-US" altLang="ja-JP"/>
              <a:pPr>
                <a:defRPr/>
              </a:pPr>
              <a:t>‹#›</a:t>
            </a:fld>
            <a:endParaRPr lang="en-US" altLang="ja-JP"/>
          </a:p>
        </p:txBody>
      </p:sp>
    </p:spTree>
    <p:extLst>
      <p:ext uri="{BB962C8B-B14F-4D97-AF65-F5344CB8AC3E}">
        <p14:creationId xmlns:p14="http://schemas.microsoft.com/office/powerpoint/2010/main" val="3696276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5E3A60A5-E9A6-4CD2-8D4F-7D0ED8DFF96A}" type="slidenum">
              <a:rPr lang="en-US" altLang="ja-JP"/>
              <a:pPr>
                <a:defRPr/>
              </a:pPr>
              <a:t>‹#›</a:t>
            </a:fld>
            <a:endParaRPr lang="en-US" altLang="ja-JP"/>
          </a:p>
        </p:txBody>
      </p:sp>
    </p:spTree>
    <p:extLst>
      <p:ext uri="{BB962C8B-B14F-4D97-AF65-F5344CB8AC3E}">
        <p14:creationId xmlns:p14="http://schemas.microsoft.com/office/powerpoint/2010/main" val="10459481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5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B5A15353-EEFD-4646-A3EF-7C2626D92608}" type="slidenum">
              <a:rPr lang="en-US" altLang="ja-JP"/>
              <a:pPr>
                <a:defRPr/>
              </a:pPr>
              <a:t>‹#›</a:t>
            </a:fld>
            <a:endParaRPr lang="en-US" altLang="ja-JP"/>
          </a:p>
        </p:txBody>
      </p:sp>
    </p:spTree>
    <p:extLst>
      <p:ext uri="{BB962C8B-B14F-4D97-AF65-F5344CB8AC3E}">
        <p14:creationId xmlns:p14="http://schemas.microsoft.com/office/powerpoint/2010/main" val="27377774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3"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3EFB60C8-6881-471A-9E00-C884FC2C5E2E}" type="slidenum">
              <a:rPr lang="en-US" altLang="ja-JP"/>
              <a:pPr>
                <a:defRPr/>
              </a:pPr>
              <a:t>‹#›</a:t>
            </a:fld>
            <a:endParaRPr lang="en-US" altLang="ja-JP"/>
          </a:p>
        </p:txBody>
      </p:sp>
    </p:spTree>
    <p:extLst>
      <p:ext uri="{BB962C8B-B14F-4D97-AF65-F5344CB8AC3E}">
        <p14:creationId xmlns:p14="http://schemas.microsoft.com/office/powerpoint/2010/main" val="57702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4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32"/>
            <a:ext cx="8420100" cy="1500187"/>
          </a:xfrm>
        </p:spPr>
        <p:txBody>
          <a:bodyPr anchor="b"/>
          <a:lstStyle>
            <a:lvl1pPr marL="0" indent="0">
              <a:buNone/>
              <a:defRPr sz="2000"/>
            </a:lvl1pPr>
            <a:lvl2pPr marL="455388" indent="0">
              <a:buNone/>
              <a:defRPr sz="1800"/>
            </a:lvl2pPr>
            <a:lvl3pPr marL="910779" indent="0">
              <a:buNone/>
              <a:defRPr sz="1600"/>
            </a:lvl3pPr>
            <a:lvl4pPr marL="1366168" indent="0">
              <a:buNone/>
              <a:defRPr sz="1400"/>
            </a:lvl4pPr>
            <a:lvl5pPr marL="1821557" indent="0">
              <a:buNone/>
              <a:defRPr sz="1400"/>
            </a:lvl5pPr>
            <a:lvl6pPr marL="2276948" indent="0">
              <a:buNone/>
              <a:defRPr sz="1400"/>
            </a:lvl6pPr>
            <a:lvl7pPr marL="2732338" indent="0">
              <a:buNone/>
              <a:defRPr sz="1400"/>
            </a:lvl7pPr>
            <a:lvl8pPr marL="3187724" indent="0">
              <a:buNone/>
              <a:defRPr sz="1400"/>
            </a:lvl8pPr>
            <a:lvl9pPr marL="3643116"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CC8F4D7F-17BA-4751-A45C-56B2819F78C0}" type="datetime1">
              <a:rPr lang="ja-JP" altLang="en-US" smtClean="0"/>
              <a:t>2013/12/3</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3AB047A2-6547-4E0A-8840-0DCBC6095720}" type="slidenum">
              <a:rPr lang="en-US" altLang="ja-JP"/>
              <a:pPr>
                <a:defRPr/>
              </a:pPr>
              <a:t>‹#›</a:t>
            </a:fld>
            <a:endParaRPr lang="en-US" altLang="ja-JP"/>
          </a:p>
        </p:txBody>
      </p:sp>
    </p:spTree>
    <p:extLst>
      <p:ext uri="{BB962C8B-B14F-4D97-AF65-F5344CB8AC3E}">
        <p14:creationId xmlns:p14="http://schemas.microsoft.com/office/powerpoint/2010/main" val="38799047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40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40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8" name="Rectangle 6"/>
          <p:cNvSpPr>
            <a:spLocks noGrp="1" noChangeArrowheads="1"/>
          </p:cNvSpPr>
          <p:nvPr>
            <p:ph type="sldNum" sz="quarter" idx="11"/>
          </p:nvPr>
        </p:nvSpPr>
        <p:spPr/>
        <p:txBody>
          <a:bodyPr/>
          <a:lstStyle>
            <a:lvl1pPr>
              <a:defRPr b="1">
                <a:latin typeface="ＭＳ Ｐゴシック" charset="-128"/>
              </a:defRPr>
            </a:lvl1pPr>
          </a:lstStyle>
          <a:p>
            <a:pPr>
              <a:defRPr/>
            </a:pPr>
            <a:fld id="{F583F7A4-DFBD-4389-9741-636A3C7A2457}" type="slidenum">
              <a:rPr lang="en-US" altLang="ja-JP"/>
              <a:pPr>
                <a:defRPr/>
              </a:pPr>
              <a:t>‹#›</a:t>
            </a:fld>
            <a:endParaRPr lang="en-US" altLang="ja-JP"/>
          </a:p>
        </p:txBody>
      </p:sp>
    </p:spTree>
    <p:extLst>
      <p:ext uri="{BB962C8B-B14F-4D97-AF65-F5344CB8AC3E}">
        <p14:creationId xmlns:p14="http://schemas.microsoft.com/office/powerpoint/2010/main" val="8746111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4" name="Rectangle 6"/>
          <p:cNvSpPr>
            <a:spLocks noGrp="1" noChangeArrowheads="1"/>
          </p:cNvSpPr>
          <p:nvPr>
            <p:ph type="sldNum" sz="quarter" idx="11"/>
          </p:nvPr>
        </p:nvSpPr>
        <p:spPr/>
        <p:txBody>
          <a:bodyPr/>
          <a:lstStyle>
            <a:lvl1pPr>
              <a:defRPr b="1">
                <a:latin typeface="ＭＳ Ｐゴシック" charset="-128"/>
              </a:defRPr>
            </a:lvl1pPr>
          </a:lstStyle>
          <a:p>
            <a:pPr>
              <a:defRPr/>
            </a:pPr>
            <a:fld id="{D297504D-3C42-4BC5-9327-5C7B0AED95D2}" type="slidenum">
              <a:rPr lang="en-US" altLang="ja-JP"/>
              <a:pPr>
                <a:defRPr/>
              </a:pPr>
              <a:t>‹#›</a:t>
            </a:fld>
            <a:endParaRPr lang="en-US" altLang="ja-JP"/>
          </a:p>
        </p:txBody>
      </p:sp>
    </p:spTree>
    <p:extLst>
      <p:ext uri="{BB962C8B-B14F-4D97-AF65-F5344CB8AC3E}">
        <p14:creationId xmlns:p14="http://schemas.microsoft.com/office/powerpoint/2010/main" val="401905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3" name="Rectangle 6"/>
          <p:cNvSpPr>
            <a:spLocks noGrp="1" noChangeArrowheads="1"/>
          </p:cNvSpPr>
          <p:nvPr>
            <p:ph type="sldNum" sz="quarter" idx="11"/>
          </p:nvPr>
        </p:nvSpPr>
        <p:spPr/>
        <p:txBody>
          <a:bodyPr/>
          <a:lstStyle>
            <a:lvl1pPr>
              <a:defRPr b="1">
                <a:latin typeface="ＭＳ Ｐゴシック" charset="-128"/>
              </a:defRPr>
            </a:lvl1pPr>
          </a:lstStyle>
          <a:p>
            <a:pPr>
              <a:defRPr/>
            </a:pPr>
            <a:fld id="{8D73BD8D-B71A-4AF7-8952-18BC9501BE8B}" type="slidenum">
              <a:rPr lang="en-US" altLang="ja-JP"/>
              <a:pPr>
                <a:defRPr/>
              </a:pPr>
              <a:t>‹#›</a:t>
            </a:fld>
            <a:endParaRPr lang="en-US" altLang="ja-JP"/>
          </a:p>
        </p:txBody>
      </p:sp>
    </p:spTree>
    <p:extLst>
      <p:ext uri="{BB962C8B-B14F-4D97-AF65-F5344CB8AC3E}">
        <p14:creationId xmlns:p14="http://schemas.microsoft.com/office/powerpoint/2010/main" val="39166993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53"/>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9D628429-035D-44DB-89B5-E886C4C4EE1B}" type="slidenum">
              <a:rPr lang="en-US" altLang="ja-JP"/>
              <a:pPr>
                <a:defRPr/>
              </a:pPr>
              <a:t>‹#›</a:t>
            </a:fld>
            <a:endParaRPr lang="en-US" altLang="ja-JP"/>
          </a:p>
        </p:txBody>
      </p:sp>
    </p:spTree>
    <p:extLst>
      <p:ext uri="{BB962C8B-B14F-4D97-AF65-F5344CB8AC3E}">
        <p14:creationId xmlns:p14="http://schemas.microsoft.com/office/powerpoint/2010/main" val="19550715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B6D39E59-4D97-4F1E-8E11-90E951ECBF20}" type="slidenum">
              <a:rPr lang="en-US" altLang="ja-JP"/>
              <a:pPr>
                <a:defRPr/>
              </a:pPr>
              <a:t>‹#›</a:t>
            </a:fld>
            <a:endParaRPr lang="en-US" altLang="ja-JP"/>
          </a:p>
        </p:txBody>
      </p:sp>
    </p:spTree>
    <p:extLst>
      <p:ext uri="{BB962C8B-B14F-4D97-AF65-F5344CB8AC3E}">
        <p14:creationId xmlns:p14="http://schemas.microsoft.com/office/powerpoint/2010/main" val="2692278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B716596E-639C-40B3-B2FD-3648F0A562AF}" type="slidenum">
              <a:rPr lang="en-US" altLang="ja-JP"/>
              <a:pPr>
                <a:defRPr/>
              </a:pPr>
              <a:t>‹#›</a:t>
            </a:fld>
            <a:endParaRPr lang="en-US" altLang="ja-JP"/>
          </a:p>
        </p:txBody>
      </p:sp>
    </p:spTree>
    <p:extLst>
      <p:ext uri="{BB962C8B-B14F-4D97-AF65-F5344CB8AC3E}">
        <p14:creationId xmlns:p14="http://schemas.microsoft.com/office/powerpoint/2010/main" val="42712347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42951" y="609600"/>
            <a:ext cx="616267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3609E4F1-8AE9-49E7-8038-F575410E35DE}" type="slidenum">
              <a:rPr lang="en-US" altLang="ja-JP"/>
              <a:pPr>
                <a:defRPr/>
              </a:pPr>
              <a:t>‹#›</a:t>
            </a:fld>
            <a:endParaRPr lang="en-US" altLang="ja-JP"/>
          </a:p>
        </p:txBody>
      </p:sp>
    </p:spTree>
    <p:extLst>
      <p:ext uri="{BB962C8B-B14F-4D97-AF65-F5344CB8AC3E}">
        <p14:creationId xmlns:p14="http://schemas.microsoft.com/office/powerpoint/2010/main" val="4136635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904FBF1-DABD-4BC3-8D4F-339D37D437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91105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4E58EF9-72E4-4E00-9D8C-D0AF0023E57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78722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CC0D04DB-5FC9-4EE3-BFF7-B5C2D0AC62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1018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95A75949-2962-4919-A859-22E386D2E614}" type="datetime1">
              <a:rPr lang="ja-JP" altLang="en-US" smtClean="0"/>
              <a:t>2013/12/3</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5E5631DB-EE29-4616-A371-ACF0F9B5E6A8}" type="slidenum">
              <a:rPr lang="en-US" altLang="ja-JP"/>
              <a:pPr>
                <a:defRPr/>
              </a:pPr>
              <a:t>‹#›</a:t>
            </a:fld>
            <a:endParaRPr lang="en-US" altLang="ja-JP"/>
          </a:p>
        </p:txBody>
      </p:sp>
    </p:spTree>
    <p:extLst>
      <p:ext uri="{BB962C8B-B14F-4D97-AF65-F5344CB8AC3E}">
        <p14:creationId xmlns:p14="http://schemas.microsoft.com/office/powerpoint/2010/main" val="21758440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528B544-C069-4EB1-B0FB-68CABDBA71E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28370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C7274838-944D-464D-AB9B-E7B8C3D0D33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516490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C208879-93BB-4855-8FEA-7353A2D108C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20754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5BBC3F2C-3A14-44BE-B0AE-B91194EB3F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67598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34439C51-E730-4DDC-BE2A-A4FBCCBF8BE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19115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C91AD436-EE23-4563-B18E-9234C4CA8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58827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DD82B595-C16B-4492-A845-A711673A031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51526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42950" y="609600"/>
            <a:ext cx="616267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A189B3BB-D185-4DF7-81BF-F33B1BB47C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765081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06400"/>
            <a:ext cx="9906000" cy="217488"/>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5"/>
            <p:cNvSpPr txBox="1">
              <a:spLocks noChangeArrowheads="1"/>
            </p:cNvSpPr>
            <p:nvPr/>
          </p:nvSpPr>
          <p:spPr bwMode="auto">
            <a:xfrm>
              <a:off x="40" y="304"/>
              <a:ext cx="5681" cy="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nSpc>
                  <a:spcPct val="80000"/>
                </a:lnSpc>
                <a:defRPr/>
              </a:pPr>
              <a:endParaRPr lang="ja-JP" altLang="en-US" smtClean="0">
                <a:solidFill>
                  <a:srgbClr val="000000"/>
                </a:solidFill>
                <a:latin typeface="HGP創英角ｺﾞｼｯｸUB" pitchFamily="50" charset="-128"/>
                <a:ea typeface="HGP創英角ｺﾞｼｯｸUB" pitchFamily="50" charset="-128"/>
              </a:endParaRPr>
            </a:p>
          </p:txBody>
        </p:sp>
      </p:grpSp>
      <p:sp>
        <p:nvSpPr>
          <p:cNvPr id="2" name="タイトル 1"/>
          <p:cNvSpPr>
            <a:spLocks noGrp="1"/>
          </p:cNvSpPr>
          <p:nvPr>
            <p:ph type="ctrTitle"/>
          </p:nvPr>
        </p:nvSpPr>
        <p:spPr>
          <a:xfrm>
            <a:off x="742950" y="2130632"/>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7" name="Rectangle 4"/>
          <p:cNvSpPr>
            <a:spLocks noGrp="1" noChangeArrowheads="1"/>
          </p:cNvSpPr>
          <p:nvPr>
            <p:ph type="dt" sz="half" idx="10"/>
          </p:nvPr>
        </p:nvSpPr>
        <p:spPr/>
        <p:txBody>
          <a:bodyPr/>
          <a:lstStyle>
            <a:lvl1pPr>
              <a:defRPr b="1"/>
            </a:lvl1pPr>
          </a:lstStyle>
          <a:p>
            <a:pPr>
              <a:defRPr/>
            </a:pPr>
            <a:fld id="{806D9A97-AE07-4838-A006-75EB315AE6D3}" type="datetime1">
              <a:rPr lang="ja-JP" altLang="en-US" smtClean="0"/>
              <a:pPr>
                <a:defRPr/>
              </a:pPr>
              <a:t>2013/12/3</a:t>
            </a:fld>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Tree>
    <p:extLst>
      <p:ext uri="{BB962C8B-B14F-4D97-AF65-F5344CB8AC3E}">
        <p14:creationId xmlns:p14="http://schemas.microsoft.com/office/powerpoint/2010/main" val="19880339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4A7EC952-B6AE-494F-8D5C-A5EC5D433799}" type="datetime1">
              <a:rPr lang="ja-JP" altLang="en-US" smtClean="0"/>
              <a:pPr>
                <a:defRPr/>
              </a:pPr>
              <a:t>2013/12/3</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1330D4F2-35E5-438F-8912-5787B73C3D9C}" type="slidenum">
              <a:rPr lang="en-US" altLang="ja-JP"/>
              <a:pPr>
                <a:defRPr/>
              </a:pPr>
              <a:t>‹#›</a:t>
            </a:fld>
            <a:endParaRPr lang="en-US" altLang="ja-JP"/>
          </a:p>
        </p:txBody>
      </p:sp>
    </p:spTree>
    <p:extLst>
      <p:ext uri="{BB962C8B-B14F-4D97-AF65-F5344CB8AC3E}">
        <p14:creationId xmlns:p14="http://schemas.microsoft.com/office/powerpoint/2010/main" val="320534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5388" indent="0">
              <a:buNone/>
              <a:defRPr sz="2000" b="1"/>
            </a:lvl2pPr>
            <a:lvl3pPr marL="910779" indent="0">
              <a:buNone/>
              <a:defRPr sz="1800" b="1"/>
            </a:lvl3pPr>
            <a:lvl4pPr marL="1366168" indent="0">
              <a:buNone/>
              <a:defRPr sz="1600" b="1"/>
            </a:lvl4pPr>
            <a:lvl5pPr marL="1821557" indent="0">
              <a:buNone/>
              <a:defRPr sz="1600" b="1"/>
            </a:lvl5pPr>
            <a:lvl6pPr marL="2276948" indent="0">
              <a:buNone/>
              <a:defRPr sz="1600" b="1"/>
            </a:lvl6pPr>
            <a:lvl7pPr marL="2732338" indent="0">
              <a:buNone/>
              <a:defRPr sz="1600" b="1"/>
            </a:lvl7pPr>
            <a:lvl8pPr marL="3187724" indent="0">
              <a:buNone/>
              <a:defRPr sz="1600" b="1"/>
            </a:lvl8pPr>
            <a:lvl9pPr marL="364311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5388" indent="0">
              <a:buNone/>
              <a:defRPr sz="2000" b="1"/>
            </a:lvl2pPr>
            <a:lvl3pPr marL="910779" indent="0">
              <a:buNone/>
              <a:defRPr sz="1800" b="1"/>
            </a:lvl3pPr>
            <a:lvl4pPr marL="1366168" indent="0">
              <a:buNone/>
              <a:defRPr sz="1600" b="1"/>
            </a:lvl4pPr>
            <a:lvl5pPr marL="1821557" indent="0">
              <a:buNone/>
              <a:defRPr sz="1600" b="1"/>
            </a:lvl5pPr>
            <a:lvl6pPr marL="2276948" indent="0">
              <a:buNone/>
              <a:defRPr sz="1600" b="1"/>
            </a:lvl6pPr>
            <a:lvl7pPr marL="2732338" indent="0">
              <a:buNone/>
              <a:defRPr sz="1600" b="1"/>
            </a:lvl7pPr>
            <a:lvl8pPr marL="3187724" indent="0">
              <a:buNone/>
              <a:defRPr sz="1600" b="1"/>
            </a:lvl8pPr>
            <a:lvl9pPr marL="364311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lnSpc>
                <a:spcPct val="80000"/>
              </a:lnSpc>
              <a:defRPr b="1"/>
            </a:lvl1pPr>
          </a:lstStyle>
          <a:p>
            <a:pPr>
              <a:defRPr/>
            </a:pPr>
            <a:fld id="{A38E4C83-824E-49D1-BB3C-2F341E73D3F4}" type="datetime1">
              <a:rPr lang="ja-JP" altLang="en-US" smtClean="0"/>
              <a:t>2013/12/3</a:t>
            </a:fld>
            <a:endParaRPr lang="en-US" altLang="ja-JP"/>
          </a:p>
        </p:txBody>
      </p:sp>
      <p:sp>
        <p:nvSpPr>
          <p:cNvPr id="8"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lnSpc>
                <a:spcPct val="80000"/>
              </a:lnSpc>
              <a:defRPr/>
            </a:lvl1pPr>
          </a:lstStyle>
          <a:p>
            <a:pPr>
              <a:defRPr/>
            </a:pPr>
            <a:fld id="{4C223F9C-44BA-440F-A129-E6E76AF81D28}" type="slidenum">
              <a:rPr lang="en-US" altLang="ja-JP"/>
              <a:pPr>
                <a:defRPr/>
              </a:pPr>
              <a:t>‹#›</a:t>
            </a:fld>
            <a:endParaRPr lang="en-US" altLang="ja-JP"/>
          </a:p>
        </p:txBody>
      </p:sp>
    </p:spTree>
    <p:extLst>
      <p:ext uri="{BB962C8B-B14F-4D97-AF65-F5344CB8AC3E}">
        <p14:creationId xmlns:p14="http://schemas.microsoft.com/office/powerpoint/2010/main" val="9927022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1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b="1"/>
            </a:lvl1pPr>
          </a:lstStyle>
          <a:p>
            <a:pPr>
              <a:defRPr/>
            </a:pPr>
            <a:fld id="{AF402E04-99C2-4509-9CD7-DD7BB4C66BA6}" type="datetime1">
              <a:rPr lang="ja-JP" altLang="en-US" smtClean="0"/>
              <a:pPr>
                <a:defRPr/>
              </a:pPr>
              <a:t>2013/12/3</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5E9BD199-1AA6-4414-81AB-24C87AF9BEE1}" type="slidenum">
              <a:rPr lang="en-US" altLang="ja-JP"/>
              <a:pPr>
                <a:defRPr/>
              </a:pPr>
              <a:t>‹#›</a:t>
            </a:fld>
            <a:endParaRPr lang="en-US" altLang="ja-JP"/>
          </a:p>
        </p:txBody>
      </p:sp>
    </p:spTree>
    <p:extLst>
      <p:ext uri="{BB962C8B-B14F-4D97-AF65-F5344CB8AC3E}">
        <p14:creationId xmlns:p14="http://schemas.microsoft.com/office/powerpoint/2010/main" val="171991865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2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2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b="1"/>
            </a:lvl1pPr>
          </a:lstStyle>
          <a:p>
            <a:pPr>
              <a:defRPr/>
            </a:pPr>
            <a:fld id="{41D4259E-8D6C-421D-BF95-19069427CB95}" type="datetime1">
              <a:rPr lang="ja-JP" altLang="en-US" smtClean="0"/>
              <a:pPr>
                <a:defRPr/>
              </a:pPr>
              <a:t>2013/12/3</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89FDDC80-AFCB-4805-AEB0-8078FE3DA92D}" type="slidenum">
              <a:rPr lang="en-US" altLang="ja-JP"/>
              <a:pPr>
                <a:defRPr/>
              </a:pPr>
              <a:t>‹#›</a:t>
            </a:fld>
            <a:endParaRPr lang="en-US" altLang="ja-JP"/>
          </a:p>
        </p:txBody>
      </p:sp>
    </p:spTree>
    <p:extLst>
      <p:ext uri="{BB962C8B-B14F-4D97-AF65-F5344CB8AC3E}">
        <p14:creationId xmlns:p14="http://schemas.microsoft.com/office/powerpoint/2010/main" val="1435518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b="1"/>
            </a:lvl1pPr>
          </a:lstStyle>
          <a:p>
            <a:pPr>
              <a:defRPr/>
            </a:pPr>
            <a:fld id="{F9773753-F6FB-4E76-8EC2-BFB24E956E18}" type="datetime1">
              <a:rPr lang="ja-JP" altLang="en-US" smtClean="0"/>
              <a:pPr>
                <a:defRPr/>
              </a:pPr>
              <a:t>2013/12/3</a:t>
            </a:fld>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b="1"/>
            </a:lvl1pPr>
          </a:lstStyle>
          <a:p>
            <a:pPr>
              <a:defRPr/>
            </a:pPr>
            <a:fld id="{CCA1DF31-B657-4755-A4C0-5B151EC8A1C9}" type="slidenum">
              <a:rPr lang="en-US" altLang="ja-JP"/>
              <a:pPr>
                <a:defRPr/>
              </a:pPr>
              <a:t>‹#›</a:t>
            </a:fld>
            <a:endParaRPr lang="en-US" altLang="ja-JP"/>
          </a:p>
        </p:txBody>
      </p:sp>
    </p:spTree>
    <p:extLst>
      <p:ext uri="{BB962C8B-B14F-4D97-AF65-F5344CB8AC3E}">
        <p14:creationId xmlns:p14="http://schemas.microsoft.com/office/powerpoint/2010/main" val="14381807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b="1"/>
            </a:lvl1pPr>
          </a:lstStyle>
          <a:p>
            <a:pPr>
              <a:defRPr/>
            </a:pPr>
            <a:fld id="{D3D14E1D-8353-450A-B283-9639EF498254}" type="datetime1">
              <a:rPr lang="ja-JP" altLang="en-US" smtClean="0"/>
              <a:pPr>
                <a:defRPr/>
              </a:pPr>
              <a:t>2013/12/3</a:t>
            </a:fld>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pPr>
              <a:defRPr/>
            </a:pPr>
            <a:fld id="{5E3BC52E-C4BA-4AF4-9A2C-8C231A298282}" type="slidenum">
              <a:rPr lang="en-US" altLang="ja-JP"/>
              <a:pPr>
                <a:defRPr/>
              </a:pPr>
              <a:t>‹#›</a:t>
            </a:fld>
            <a:endParaRPr lang="en-US" altLang="ja-JP"/>
          </a:p>
        </p:txBody>
      </p:sp>
    </p:spTree>
    <p:extLst>
      <p:ext uri="{BB962C8B-B14F-4D97-AF65-F5344CB8AC3E}">
        <p14:creationId xmlns:p14="http://schemas.microsoft.com/office/powerpoint/2010/main" val="30103145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vl1pPr>
          </a:lstStyle>
          <a:p>
            <a:pPr>
              <a:defRPr/>
            </a:pPr>
            <a:fld id="{F27317C9-53C5-4593-BB1F-FD7FCC555446}" type="datetime1">
              <a:rPr lang="ja-JP" altLang="en-US" smtClean="0"/>
              <a:pPr>
                <a:defRPr/>
              </a:pPr>
              <a:t>2013/12/3</a:t>
            </a:fld>
            <a:endParaRPr lang="en-US" altLang="ja-JP"/>
          </a:p>
        </p:txBody>
      </p:sp>
      <p:sp>
        <p:nvSpPr>
          <p:cNvPr id="3"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b="1"/>
            </a:lvl1pPr>
          </a:lstStyle>
          <a:p>
            <a:pPr>
              <a:defRPr/>
            </a:pPr>
            <a:fld id="{E1314820-7BDC-4C88-A01D-A85366532FA1}" type="slidenum">
              <a:rPr lang="en-US" altLang="ja-JP"/>
              <a:pPr>
                <a:defRPr/>
              </a:pPr>
              <a:t>‹#›</a:t>
            </a:fld>
            <a:endParaRPr lang="en-US" altLang="ja-JP"/>
          </a:p>
        </p:txBody>
      </p:sp>
    </p:spTree>
    <p:extLst>
      <p:ext uri="{BB962C8B-B14F-4D97-AF65-F5344CB8AC3E}">
        <p14:creationId xmlns:p14="http://schemas.microsoft.com/office/powerpoint/2010/main" val="23083254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87" y="27326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1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fld id="{0B8F4E87-0DB1-4FEB-A07F-1A8D4C5D0AD5}" type="datetime1">
              <a:rPr lang="ja-JP" altLang="en-US" smtClean="0"/>
              <a:pPr>
                <a:defRPr/>
              </a:pPr>
              <a:t>2013/12/3</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42DE0583-C5FE-488F-A81E-CE289A58230F}" type="slidenum">
              <a:rPr lang="en-US" altLang="ja-JP"/>
              <a:pPr>
                <a:defRPr/>
              </a:pPr>
              <a:t>‹#›</a:t>
            </a:fld>
            <a:endParaRPr lang="en-US" altLang="ja-JP"/>
          </a:p>
        </p:txBody>
      </p:sp>
    </p:spTree>
    <p:extLst>
      <p:ext uri="{BB962C8B-B14F-4D97-AF65-F5344CB8AC3E}">
        <p14:creationId xmlns:p14="http://schemas.microsoft.com/office/powerpoint/2010/main" val="2598945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fld id="{E0983D72-C8E5-4F72-90CA-CE6873FFE816}" type="datetime1">
              <a:rPr lang="ja-JP" altLang="en-US" smtClean="0"/>
              <a:pPr>
                <a:defRPr/>
              </a:pPr>
              <a:t>2013/12/3</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24A130CE-E783-471E-A28D-FFFDE24947AB}" type="slidenum">
              <a:rPr lang="en-US" altLang="ja-JP"/>
              <a:pPr>
                <a:defRPr/>
              </a:pPr>
              <a:t>‹#›</a:t>
            </a:fld>
            <a:endParaRPr lang="en-US" altLang="ja-JP"/>
          </a:p>
        </p:txBody>
      </p:sp>
    </p:spTree>
    <p:extLst>
      <p:ext uri="{BB962C8B-B14F-4D97-AF65-F5344CB8AC3E}">
        <p14:creationId xmlns:p14="http://schemas.microsoft.com/office/powerpoint/2010/main" val="20022302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D7C8F638-F44B-4056-AF6B-47719ACB7E3B}" type="datetime1">
              <a:rPr lang="ja-JP" altLang="en-US" smtClean="0"/>
              <a:pPr>
                <a:defRPr/>
              </a:pPr>
              <a:t>2013/12/3</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CE1D3AB5-AE61-4659-A924-7E0242C6E379}" type="slidenum">
              <a:rPr lang="en-US" altLang="ja-JP"/>
              <a:pPr>
                <a:defRPr/>
              </a:pPr>
              <a:t>‹#›</a:t>
            </a:fld>
            <a:endParaRPr lang="en-US" altLang="ja-JP"/>
          </a:p>
        </p:txBody>
      </p:sp>
    </p:spTree>
    <p:extLst>
      <p:ext uri="{BB962C8B-B14F-4D97-AF65-F5344CB8AC3E}">
        <p14:creationId xmlns:p14="http://schemas.microsoft.com/office/powerpoint/2010/main" val="258450820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48"/>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848"/>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1BEE7D7F-B824-4335-BF81-7D4269B126B2}" type="datetime1">
              <a:rPr lang="ja-JP" altLang="en-US" smtClean="0"/>
              <a:pPr>
                <a:defRPr/>
              </a:pPr>
              <a:t>2013/12/3</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FD73D742-2642-495A-AEB6-550E5D22F22F}" type="slidenum">
              <a:rPr lang="en-US" altLang="ja-JP"/>
              <a:pPr>
                <a:defRPr/>
              </a:pPr>
              <a:t>‹#›</a:t>
            </a:fld>
            <a:endParaRPr lang="en-US" altLang="ja-JP"/>
          </a:p>
        </p:txBody>
      </p:sp>
    </p:spTree>
    <p:extLst>
      <p:ext uri="{BB962C8B-B14F-4D97-AF65-F5344CB8AC3E}">
        <p14:creationId xmlns:p14="http://schemas.microsoft.com/office/powerpoint/2010/main" val="40880338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848"/>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b="1"/>
            </a:lvl1pPr>
          </a:lstStyle>
          <a:p>
            <a:pPr>
              <a:defRPr/>
            </a:pPr>
            <a:fld id="{D3D93ED9-067C-4C1E-A78D-A1B8BACD33F5}" type="datetime1">
              <a:rPr lang="ja-JP" altLang="en-US" smtClean="0"/>
              <a:pPr>
                <a:defRPr/>
              </a:pPr>
              <a:t>2013/12/3</a:t>
            </a:fld>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pPr>
              <a:defRPr/>
            </a:pPr>
            <a:fld id="{1AF282FF-CE5D-4391-923E-98B36389674F}" type="slidenum">
              <a:rPr lang="en-US" altLang="ja-JP"/>
              <a:pPr>
                <a:defRPr/>
              </a:pPr>
              <a:t>‹#›</a:t>
            </a:fld>
            <a:endParaRPr lang="en-US" altLang="ja-JP"/>
          </a:p>
        </p:txBody>
      </p:sp>
    </p:spTree>
    <p:extLst>
      <p:ext uri="{BB962C8B-B14F-4D97-AF65-F5344CB8AC3E}">
        <p14:creationId xmlns:p14="http://schemas.microsoft.com/office/powerpoint/2010/main" val="142314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lnSpc>
                <a:spcPct val="80000"/>
              </a:lnSpc>
              <a:defRPr b="1"/>
            </a:lvl1pPr>
          </a:lstStyle>
          <a:p>
            <a:pPr>
              <a:defRPr/>
            </a:pPr>
            <a:fld id="{50C3207C-F276-4AD7-9CB7-EEEFFF92DA0D}" type="datetime1">
              <a:rPr lang="ja-JP" altLang="en-US" smtClean="0"/>
              <a:t>2013/12/3</a:t>
            </a:fld>
            <a:endParaRPr lang="en-US" altLang="ja-JP"/>
          </a:p>
        </p:txBody>
      </p:sp>
      <p:sp>
        <p:nvSpPr>
          <p:cNvPr id="4"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lnSpc>
                <a:spcPct val="80000"/>
              </a:lnSpc>
              <a:defRPr/>
            </a:lvl1pPr>
          </a:lstStyle>
          <a:p>
            <a:pPr>
              <a:defRPr/>
            </a:pPr>
            <a:fld id="{25328035-27AD-4693-BC8E-AAB59AB7DBC8}" type="slidenum">
              <a:rPr lang="en-US" altLang="ja-JP"/>
              <a:pPr>
                <a:defRPr/>
              </a:pPr>
              <a:t>‹#›</a:t>
            </a:fld>
            <a:endParaRPr lang="en-US" altLang="ja-JP"/>
          </a:p>
        </p:txBody>
      </p:sp>
    </p:spTree>
    <p:extLst>
      <p:ext uri="{BB962C8B-B14F-4D97-AF65-F5344CB8AC3E}">
        <p14:creationId xmlns:p14="http://schemas.microsoft.com/office/powerpoint/2010/main" val="110042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lnSpc>
                <a:spcPct val="80000"/>
              </a:lnSpc>
              <a:defRPr b="1"/>
            </a:lvl1pPr>
          </a:lstStyle>
          <a:p>
            <a:pPr>
              <a:defRPr/>
            </a:pPr>
            <a:fld id="{06E3F4C4-8305-4BD8-8F79-A3CD17D06BFA}" type="datetime1">
              <a:rPr lang="ja-JP" altLang="en-US" smtClean="0"/>
              <a:t>2013/12/3</a:t>
            </a:fld>
            <a:endParaRPr lang="en-US" altLang="ja-JP"/>
          </a:p>
        </p:txBody>
      </p:sp>
      <p:sp>
        <p:nvSpPr>
          <p:cNvPr id="3"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lnSpc>
                <a:spcPct val="80000"/>
              </a:lnSpc>
              <a:defRPr/>
            </a:lvl1pPr>
          </a:lstStyle>
          <a:p>
            <a:pPr>
              <a:defRPr/>
            </a:pPr>
            <a:fld id="{70BAFE4F-2B0E-4E72-B419-AD688D79B036}" type="slidenum">
              <a:rPr lang="en-US" altLang="ja-JP"/>
              <a:pPr>
                <a:defRPr/>
              </a:pPr>
              <a:t>‹#›</a:t>
            </a:fld>
            <a:endParaRPr lang="en-US" altLang="ja-JP"/>
          </a:p>
        </p:txBody>
      </p:sp>
    </p:spTree>
    <p:extLst>
      <p:ext uri="{BB962C8B-B14F-4D97-AF65-F5344CB8AC3E}">
        <p14:creationId xmlns:p14="http://schemas.microsoft.com/office/powerpoint/2010/main" val="2443920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85" y="27353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13"/>
            <a:ext cx="3259006" cy="4691063"/>
          </a:xfrm>
        </p:spPr>
        <p:txBody>
          <a:bodyPr/>
          <a:lstStyle>
            <a:lvl1pPr marL="0" indent="0">
              <a:buNone/>
              <a:defRPr sz="1400"/>
            </a:lvl1pPr>
            <a:lvl2pPr marL="455388" indent="0">
              <a:buNone/>
              <a:defRPr sz="1200"/>
            </a:lvl2pPr>
            <a:lvl3pPr marL="910779" indent="0">
              <a:buNone/>
              <a:defRPr sz="1000"/>
            </a:lvl3pPr>
            <a:lvl4pPr marL="1366168" indent="0">
              <a:buNone/>
              <a:defRPr sz="900"/>
            </a:lvl4pPr>
            <a:lvl5pPr marL="1821557" indent="0">
              <a:buNone/>
              <a:defRPr sz="900"/>
            </a:lvl5pPr>
            <a:lvl6pPr marL="2276948" indent="0">
              <a:buNone/>
              <a:defRPr sz="900"/>
            </a:lvl6pPr>
            <a:lvl7pPr marL="2732338" indent="0">
              <a:buNone/>
              <a:defRPr sz="900"/>
            </a:lvl7pPr>
            <a:lvl8pPr marL="3187724" indent="0">
              <a:buNone/>
              <a:defRPr sz="900"/>
            </a:lvl8pPr>
            <a:lvl9pPr marL="364311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0346E1C0-6666-4D72-8230-EEA64C40A5A3}" type="datetime1">
              <a:rPr lang="ja-JP" altLang="en-US" smtClean="0"/>
              <a:t>2013/12/3</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9B3AC801-7242-4DF9-B14A-8CD80AF3CE00}" type="slidenum">
              <a:rPr lang="en-US" altLang="ja-JP"/>
              <a:pPr>
                <a:defRPr/>
              </a:pPr>
              <a:t>‹#›</a:t>
            </a:fld>
            <a:endParaRPr lang="en-US" altLang="ja-JP"/>
          </a:p>
        </p:txBody>
      </p:sp>
    </p:spTree>
    <p:extLst>
      <p:ext uri="{BB962C8B-B14F-4D97-AF65-F5344CB8AC3E}">
        <p14:creationId xmlns:p14="http://schemas.microsoft.com/office/powerpoint/2010/main" val="2949662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5388" indent="0">
              <a:buNone/>
              <a:defRPr sz="2800"/>
            </a:lvl2pPr>
            <a:lvl3pPr marL="910779" indent="0">
              <a:buNone/>
              <a:defRPr sz="2400"/>
            </a:lvl3pPr>
            <a:lvl4pPr marL="1366168" indent="0">
              <a:buNone/>
              <a:defRPr sz="2000"/>
            </a:lvl4pPr>
            <a:lvl5pPr marL="1821557" indent="0">
              <a:buNone/>
              <a:defRPr sz="2000"/>
            </a:lvl5pPr>
            <a:lvl6pPr marL="2276948" indent="0">
              <a:buNone/>
              <a:defRPr sz="2000"/>
            </a:lvl6pPr>
            <a:lvl7pPr marL="2732338" indent="0">
              <a:buNone/>
              <a:defRPr sz="2000"/>
            </a:lvl7pPr>
            <a:lvl8pPr marL="3187724" indent="0">
              <a:buNone/>
              <a:defRPr sz="2000"/>
            </a:lvl8pPr>
            <a:lvl9pPr marL="364311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5388" indent="0">
              <a:buNone/>
              <a:defRPr sz="1200"/>
            </a:lvl2pPr>
            <a:lvl3pPr marL="910779" indent="0">
              <a:buNone/>
              <a:defRPr sz="1000"/>
            </a:lvl3pPr>
            <a:lvl4pPr marL="1366168" indent="0">
              <a:buNone/>
              <a:defRPr sz="900"/>
            </a:lvl4pPr>
            <a:lvl5pPr marL="1821557" indent="0">
              <a:buNone/>
              <a:defRPr sz="900"/>
            </a:lvl5pPr>
            <a:lvl6pPr marL="2276948" indent="0">
              <a:buNone/>
              <a:defRPr sz="900"/>
            </a:lvl6pPr>
            <a:lvl7pPr marL="2732338" indent="0">
              <a:buNone/>
              <a:defRPr sz="900"/>
            </a:lvl7pPr>
            <a:lvl8pPr marL="3187724" indent="0">
              <a:buNone/>
              <a:defRPr sz="900"/>
            </a:lvl8pPr>
            <a:lvl9pPr marL="364311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30CE331F-FB3B-4BFC-B138-82E49B594628}" type="datetime1">
              <a:rPr lang="ja-JP" altLang="en-US" smtClean="0"/>
              <a:t>2013/12/3</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A63BBB02-7CA5-4141-B0C0-B8E6896224A2}" type="slidenum">
              <a:rPr lang="en-US" altLang="ja-JP"/>
              <a:pPr>
                <a:defRPr/>
              </a:pPr>
              <a:t>‹#›</a:t>
            </a:fld>
            <a:endParaRPr lang="en-US" altLang="ja-JP"/>
          </a:p>
        </p:txBody>
      </p:sp>
    </p:spTree>
    <p:extLst>
      <p:ext uri="{BB962C8B-B14F-4D97-AF65-F5344CB8AC3E}">
        <p14:creationId xmlns:p14="http://schemas.microsoft.com/office/powerpoint/2010/main" val="333168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75" tIns="45538" rIns="91075" bIns="45538" numCol="1" anchor="ctr" anchorCtr="0" compatLnSpc="1">
            <a:prstTxWarp prst="textNoShape">
              <a:avLst/>
            </a:prstTxWarp>
          </a:bodyPr>
          <a:lstStyle/>
          <a:p>
            <a:pPr lvl="0"/>
            <a:r>
              <a:rPr lang="ja-JP" altLang="en-US" smtClean="0"/>
              <a:t>マスタ タイトルの書式設定</a:t>
            </a:r>
          </a:p>
        </p:txBody>
      </p:sp>
      <p:sp>
        <p:nvSpPr>
          <p:cNvPr id="16387" name="Rectangle 3"/>
          <p:cNvSpPr>
            <a:spLocks noGrp="1" noChangeArrowheads="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75" tIns="45538" rIns="91075" bIns="455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l" eaLnBrk="1" hangingPunct="1">
              <a:lnSpc>
                <a:spcPct val="100000"/>
              </a:lnSpc>
              <a:defRPr sz="1400" b="0">
                <a:solidFill>
                  <a:srgbClr val="000000"/>
                </a:solidFill>
                <a:latin typeface="Arial" pitchFamily="34" charset="0"/>
                <a:ea typeface="ＭＳ Ｐゴシック" pitchFamily="50" charset="-128"/>
              </a:defRPr>
            </a:lvl1pPr>
          </a:lstStyle>
          <a:p>
            <a:pPr>
              <a:defRPr/>
            </a:pPr>
            <a:fld id="{A2D66267-DA57-4021-939A-AA53E96816FB}" type="datetime1">
              <a:rPr lang="ja-JP" altLang="en-US" smtClean="0"/>
              <a:t>2013/12/3</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ctr" eaLnBrk="1" hangingPunct="1">
              <a:lnSpc>
                <a:spcPct val="100000"/>
              </a:lnSpc>
              <a:defRPr sz="1400" b="0">
                <a:solidFill>
                  <a:srgbClr val="000000"/>
                </a:solidFill>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34288" y="6453188"/>
            <a:ext cx="23114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r" eaLnBrk="1" hangingPunct="1">
              <a:lnSpc>
                <a:spcPct val="100000"/>
              </a:lnSpc>
              <a:defRPr sz="1800" b="0">
                <a:solidFill>
                  <a:srgbClr val="000000"/>
                </a:solidFill>
                <a:latin typeface="+mn-lt"/>
                <a:ea typeface="ＭＳ Ｐゴシック" pitchFamily="50" charset="-128"/>
              </a:defRPr>
            </a:lvl1pPr>
          </a:lstStyle>
          <a:p>
            <a:pPr>
              <a:defRPr/>
            </a:pPr>
            <a:fld id="{D833677C-5FA9-448B-8019-4F87FDCCA8BA}" type="slidenum">
              <a:rPr lang="en-US" altLang="ja-JP"/>
              <a:pPr>
                <a:defRPr/>
              </a:pPr>
              <a:t>‹#›</a:t>
            </a:fld>
            <a:endParaRPr lang="en-US" altLang="ja-JP"/>
          </a:p>
        </p:txBody>
      </p:sp>
    </p:spTree>
    <p:extLst>
      <p:ext uri="{BB962C8B-B14F-4D97-AF65-F5344CB8AC3E}">
        <p14:creationId xmlns:p14="http://schemas.microsoft.com/office/powerpoint/2010/main" val="4245551173"/>
      </p:ext>
    </p:extLst>
  </p:cSld>
  <p:clrMap bg1="lt1" tx1="dk1" bg2="lt2" tx2="dk2" accent1="accent1" accent2="accent2" accent3="accent3" accent4="accent4" accent5="accent5" accent6="accent6" hlink="hlink" folHlink="folHlink"/>
  <p:sldLayoutIdLst>
    <p:sldLayoutId id="2147485065" r:id="rId1"/>
    <p:sldLayoutId id="2147485066" r:id="rId2"/>
    <p:sldLayoutId id="2147485067" r:id="rId3"/>
    <p:sldLayoutId id="2147485068" r:id="rId4"/>
    <p:sldLayoutId id="2147485069" r:id="rId5"/>
    <p:sldLayoutId id="2147485070" r:id="rId6"/>
    <p:sldLayoutId id="2147485071" r:id="rId7"/>
    <p:sldLayoutId id="2147485072" r:id="rId8"/>
    <p:sldLayoutId id="2147485073" r:id="rId9"/>
    <p:sldLayoutId id="2147485074" r:id="rId10"/>
    <p:sldLayoutId id="2147485075" r:id="rId11"/>
    <p:sldLayoutId id="2147485076" r:id="rId12"/>
    <p:sldLayoutId id="2147485077" r:id="rId13"/>
    <p:sldLayoutId id="2147485078"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5388" algn="ctr" rtl="0" fontAlgn="base">
        <a:spcBef>
          <a:spcPct val="0"/>
        </a:spcBef>
        <a:spcAft>
          <a:spcPct val="0"/>
        </a:spcAft>
        <a:defRPr kumimoji="1" sz="4400">
          <a:solidFill>
            <a:schemeClr val="tx2"/>
          </a:solidFill>
          <a:latin typeface="Arial" charset="0"/>
          <a:ea typeface="ＭＳ Ｐゴシック" pitchFamily="50" charset="-128"/>
        </a:defRPr>
      </a:lvl6pPr>
      <a:lvl7pPr marL="910779" algn="ctr" rtl="0" fontAlgn="base">
        <a:spcBef>
          <a:spcPct val="0"/>
        </a:spcBef>
        <a:spcAft>
          <a:spcPct val="0"/>
        </a:spcAft>
        <a:defRPr kumimoji="1" sz="4400">
          <a:solidFill>
            <a:schemeClr val="tx2"/>
          </a:solidFill>
          <a:latin typeface="Arial" charset="0"/>
          <a:ea typeface="ＭＳ Ｐゴシック" pitchFamily="50" charset="-128"/>
        </a:defRPr>
      </a:lvl7pPr>
      <a:lvl8pPr marL="1366168" algn="ctr" rtl="0" fontAlgn="base">
        <a:spcBef>
          <a:spcPct val="0"/>
        </a:spcBef>
        <a:spcAft>
          <a:spcPct val="0"/>
        </a:spcAft>
        <a:defRPr kumimoji="1" sz="4400">
          <a:solidFill>
            <a:schemeClr val="tx2"/>
          </a:solidFill>
          <a:latin typeface="Arial" charset="0"/>
          <a:ea typeface="ＭＳ Ｐゴシック" pitchFamily="50" charset="-128"/>
        </a:defRPr>
      </a:lvl8pPr>
      <a:lvl9pPr marL="1821557"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1541" indent="-341541" algn="l" rtl="0" eaLnBrk="0" fontAlgn="base" hangingPunct="0">
        <a:spcBef>
          <a:spcPct val="20000"/>
        </a:spcBef>
        <a:spcAft>
          <a:spcPct val="0"/>
        </a:spcAft>
        <a:buChar char="•"/>
        <a:defRPr kumimoji="1" sz="3200">
          <a:solidFill>
            <a:schemeClr val="tx1"/>
          </a:solidFill>
          <a:latin typeface="+mn-lt"/>
          <a:ea typeface="+mn-ea"/>
          <a:cs typeface="+mn-cs"/>
        </a:defRPr>
      </a:lvl1pPr>
      <a:lvl2pPr marL="740006" indent="-284623" algn="l" rtl="0" eaLnBrk="0" fontAlgn="base" hangingPunct="0">
        <a:spcBef>
          <a:spcPct val="20000"/>
        </a:spcBef>
        <a:spcAft>
          <a:spcPct val="0"/>
        </a:spcAft>
        <a:buChar char="–"/>
        <a:defRPr kumimoji="1" sz="2800">
          <a:solidFill>
            <a:schemeClr val="tx1"/>
          </a:solidFill>
          <a:latin typeface="+mn-lt"/>
          <a:ea typeface="+mn-ea"/>
        </a:defRPr>
      </a:lvl2pPr>
      <a:lvl3pPr marL="1138478" indent="-227696" algn="l" rtl="0" eaLnBrk="0" fontAlgn="base" hangingPunct="0">
        <a:spcBef>
          <a:spcPct val="20000"/>
        </a:spcBef>
        <a:spcAft>
          <a:spcPct val="0"/>
        </a:spcAft>
        <a:buChar char="•"/>
        <a:defRPr kumimoji="1" sz="2400">
          <a:solidFill>
            <a:schemeClr val="tx1"/>
          </a:solidFill>
          <a:latin typeface="+mn-lt"/>
          <a:ea typeface="+mn-ea"/>
        </a:defRPr>
      </a:lvl3pPr>
      <a:lvl4pPr marL="1593863" indent="-227696" algn="l" rtl="0" eaLnBrk="0" fontAlgn="base" hangingPunct="0">
        <a:spcBef>
          <a:spcPct val="20000"/>
        </a:spcBef>
        <a:spcAft>
          <a:spcPct val="0"/>
        </a:spcAft>
        <a:buChar char="–"/>
        <a:defRPr kumimoji="1" sz="2000">
          <a:solidFill>
            <a:schemeClr val="tx1"/>
          </a:solidFill>
          <a:latin typeface="+mn-lt"/>
          <a:ea typeface="+mn-ea"/>
        </a:defRPr>
      </a:lvl4pPr>
      <a:lvl5pPr marL="2049252" indent="-227696" algn="l" rtl="0" eaLnBrk="0" fontAlgn="base" hangingPunct="0">
        <a:spcBef>
          <a:spcPct val="20000"/>
        </a:spcBef>
        <a:spcAft>
          <a:spcPct val="0"/>
        </a:spcAft>
        <a:buChar char="»"/>
        <a:defRPr kumimoji="1" sz="2000">
          <a:solidFill>
            <a:schemeClr val="tx1"/>
          </a:solidFill>
          <a:latin typeface="+mn-lt"/>
          <a:ea typeface="+mn-ea"/>
        </a:defRPr>
      </a:lvl5pPr>
      <a:lvl6pPr marL="2504645" indent="-227696" algn="l" rtl="0" fontAlgn="base">
        <a:spcBef>
          <a:spcPct val="20000"/>
        </a:spcBef>
        <a:spcAft>
          <a:spcPct val="0"/>
        </a:spcAft>
        <a:buChar char="»"/>
        <a:defRPr kumimoji="1" sz="2000">
          <a:solidFill>
            <a:schemeClr val="tx1"/>
          </a:solidFill>
          <a:latin typeface="+mn-lt"/>
          <a:ea typeface="+mn-ea"/>
        </a:defRPr>
      </a:lvl6pPr>
      <a:lvl7pPr marL="2960032" indent="-227696" algn="l" rtl="0" fontAlgn="base">
        <a:spcBef>
          <a:spcPct val="20000"/>
        </a:spcBef>
        <a:spcAft>
          <a:spcPct val="0"/>
        </a:spcAft>
        <a:buChar char="»"/>
        <a:defRPr kumimoji="1" sz="2000">
          <a:solidFill>
            <a:schemeClr val="tx1"/>
          </a:solidFill>
          <a:latin typeface="+mn-lt"/>
          <a:ea typeface="+mn-ea"/>
        </a:defRPr>
      </a:lvl7pPr>
      <a:lvl8pPr marL="3415424" indent="-227696" algn="l" rtl="0" fontAlgn="base">
        <a:spcBef>
          <a:spcPct val="20000"/>
        </a:spcBef>
        <a:spcAft>
          <a:spcPct val="0"/>
        </a:spcAft>
        <a:buChar char="»"/>
        <a:defRPr kumimoji="1" sz="2000">
          <a:solidFill>
            <a:schemeClr val="tx1"/>
          </a:solidFill>
          <a:latin typeface="+mn-lt"/>
          <a:ea typeface="+mn-ea"/>
        </a:defRPr>
      </a:lvl8pPr>
      <a:lvl9pPr marL="3870810" indent="-22769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0779" rtl="0" eaLnBrk="1" latinLnBrk="0" hangingPunct="1">
        <a:defRPr kumimoji="1" sz="1800" kern="1200">
          <a:solidFill>
            <a:schemeClr val="tx1"/>
          </a:solidFill>
          <a:latin typeface="+mn-lt"/>
          <a:ea typeface="+mn-ea"/>
          <a:cs typeface="+mn-cs"/>
        </a:defRPr>
      </a:lvl1pPr>
      <a:lvl2pPr marL="455388" algn="l" defTabSz="910779" rtl="0" eaLnBrk="1" latinLnBrk="0" hangingPunct="1">
        <a:defRPr kumimoji="1" sz="1800" kern="1200">
          <a:solidFill>
            <a:schemeClr val="tx1"/>
          </a:solidFill>
          <a:latin typeface="+mn-lt"/>
          <a:ea typeface="+mn-ea"/>
          <a:cs typeface="+mn-cs"/>
        </a:defRPr>
      </a:lvl2pPr>
      <a:lvl3pPr marL="910779" algn="l" defTabSz="910779" rtl="0" eaLnBrk="1" latinLnBrk="0" hangingPunct="1">
        <a:defRPr kumimoji="1" sz="1800" kern="1200">
          <a:solidFill>
            <a:schemeClr val="tx1"/>
          </a:solidFill>
          <a:latin typeface="+mn-lt"/>
          <a:ea typeface="+mn-ea"/>
          <a:cs typeface="+mn-cs"/>
        </a:defRPr>
      </a:lvl3pPr>
      <a:lvl4pPr marL="1366168" algn="l" defTabSz="910779" rtl="0" eaLnBrk="1" latinLnBrk="0" hangingPunct="1">
        <a:defRPr kumimoji="1" sz="1800" kern="1200">
          <a:solidFill>
            <a:schemeClr val="tx1"/>
          </a:solidFill>
          <a:latin typeface="+mn-lt"/>
          <a:ea typeface="+mn-ea"/>
          <a:cs typeface="+mn-cs"/>
        </a:defRPr>
      </a:lvl4pPr>
      <a:lvl5pPr marL="1821557" algn="l" defTabSz="910779" rtl="0" eaLnBrk="1" latinLnBrk="0" hangingPunct="1">
        <a:defRPr kumimoji="1" sz="1800" kern="1200">
          <a:solidFill>
            <a:schemeClr val="tx1"/>
          </a:solidFill>
          <a:latin typeface="+mn-lt"/>
          <a:ea typeface="+mn-ea"/>
          <a:cs typeface="+mn-cs"/>
        </a:defRPr>
      </a:lvl5pPr>
      <a:lvl6pPr marL="2276948" algn="l" defTabSz="910779" rtl="0" eaLnBrk="1" latinLnBrk="0" hangingPunct="1">
        <a:defRPr kumimoji="1" sz="1800" kern="1200">
          <a:solidFill>
            <a:schemeClr val="tx1"/>
          </a:solidFill>
          <a:latin typeface="+mn-lt"/>
          <a:ea typeface="+mn-ea"/>
          <a:cs typeface="+mn-cs"/>
        </a:defRPr>
      </a:lvl6pPr>
      <a:lvl7pPr marL="2732338" algn="l" defTabSz="910779" rtl="0" eaLnBrk="1" latinLnBrk="0" hangingPunct="1">
        <a:defRPr kumimoji="1" sz="1800" kern="1200">
          <a:solidFill>
            <a:schemeClr val="tx1"/>
          </a:solidFill>
          <a:latin typeface="+mn-lt"/>
          <a:ea typeface="+mn-ea"/>
          <a:cs typeface="+mn-cs"/>
        </a:defRPr>
      </a:lvl7pPr>
      <a:lvl8pPr marL="3187724" algn="l" defTabSz="910779" rtl="0" eaLnBrk="1" latinLnBrk="0" hangingPunct="1">
        <a:defRPr kumimoji="1" sz="1800" kern="1200">
          <a:solidFill>
            <a:schemeClr val="tx1"/>
          </a:solidFill>
          <a:latin typeface="+mn-lt"/>
          <a:ea typeface="+mn-ea"/>
          <a:cs typeface="+mn-cs"/>
        </a:defRPr>
      </a:lvl8pPr>
      <a:lvl9pPr marL="3643116" algn="l" defTabSz="910779"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63"/>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486B61D-58A2-40AD-A1BF-7E5035DF9453}" type="datetime1">
              <a:rPr lang="ja-JP" altLang="en-US" smtClean="0">
                <a:solidFill>
                  <a:prstClr val="black">
                    <a:tint val="75000"/>
                  </a:prstClr>
                </a:solidFill>
              </a:rPr>
              <a:t>2013/12/3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63"/>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63"/>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F7FE960-1710-45FD-88CA-6014D08B971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14138761"/>
      </p:ext>
    </p:extLst>
  </p:cSld>
  <p:clrMap bg1="lt1" tx1="dk1" bg2="lt2" tx2="dk2" accent1="accent1" accent2="accent2" accent3="accent3" accent4="accent4" accent5="accent5" accent6="accent6" hlink="hlink" folHlink="folHlink"/>
  <p:sldLayoutIdLst>
    <p:sldLayoutId id="2147485397" r:id="rId1"/>
    <p:sldLayoutId id="2147485398" r:id="rId2"/>
    <p:sldLayoutId id="2147485399" r:id="rId3"/>
    <p:sldLayoutId id="2147485400" r:id="rId4"/>
    <p:sldLayoutId id="2147485401" r:id="rId5"/>
    <p:sldLayoutId id="2147485402" r:id="rId6"/>
    <p:sldLayoutId id="2147485403" r:id="rId7"/>
    <p:sldLayoutId id="2147485404" r:id="rId8"/>
    <p:sldLayoutId id="2147485405" r:id="rId9"/>
    <p:sldLayoutId id="2147485406" r:id="rId10"/>
    <p:sldLayoutId id="2147485407"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solidFill>
                  <a:srgbClr val="000000"/>
                </a:solidFill>
                <a:latin typeface="Times New Roman" pitchFamily="18" charset="0"/>
              </a:defRPr>
            </a:lvl1pPr>
          </a:lstStyle>
          <a:p>
            <a:pPr>
              <a:defRPr/>
            </a:pPr>
            <a:endParaRPr lang="en-US" altLang="ja-JP">
              <a:ea typeface="ＭＳ Ｐゴシック" charset="-128"/>
            </a:endParaRPr>
          </a:p>
        </p:txBody>
      </p:sp>
      <p:sp>
        <p:nvSpPr>
          <p:cNvPr id="1030" name="Rectangle 6"/>
          <p:cNvSpPr>
            <a:spLocks noGrp="1" noChangeArrowheads="1"/>
          </p:cNvSpPr>
          <p:nvPr>
            <p:ph type="sldNum" sz="quarter" idx="4"/>
          </p:nvPr>
        </p:nvSpPr>
        <p:spPr bwMode="auto">
          <a:xfrm>
            <a:off x="8844890" y="6642100"/>
            <a:ext cx="1061111"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rgbClr val="000000"/>
                </a:solidFill>
                <a:latin typeface="Times New Roman" pitchFamily="18" charset="0"/>
              </a:defRPr>
            </a:lvl1pPr>
          </a:lstStyle>
          <a:p>
            <a:pPr>
              <a:defRPr/>
            </a:pPr>
            <a:fld id="{9CF44163-C919-4C77-AF4B-1449B34D824A}" type="slidenum">
              <a:rPr lang="en-US" altLang="ja-JP">
                <a:ea typeface="ＭＳ Ｐゴシック" charset="-128"/>
              </a:rPr>
              <a:pPr>
                <a:defRPr/>
              </a:pPr>
              <a:t>‹#›</a:t>
            </a:fld>
            <a:endParaRPr lang="en-US" altLang="ja-JP">
              <a:ea typeface="ＭＳ Ｐゴシック" charset="-128"/>
            </a:endParaRPr>
          </a:p>
        </p:txBody>
      </p:sp>
    </p:spTree>
    <p:extLst>
      <p:ext uri="{BB962C8B-B14F-4D97-AF65-F5344CB8AC3E}">
        <p14:creationId xmlns:p14="http://schemas.microsoft.com/office/powerpoint/2010/main" val="3097688344"/>
      </p:ext>
    </p:extLst>
  </p:cSld>
  <p:clrMap bg1="lt1" tx1="dk1" bg2="lt2" tx2="dk2" accent1="accent1" accent2="accent2" accent3="accent3" accent4="accent4" accent5="accent5" accent6="accent6" hlink="hlink" folHlink="folHlink"/>
  <p:sldLayoutIdLst>
    <p:sldLayoutId id="2147485539" r:id="rId1"/>
    <p:sldLayoutId id="2147485540" r:id="rId2"/>
    <p:sldLayoutId id="2147485541" r:id="rId3"/>
    <p:sldLayoutId id="2147485542" r:id="rId4"/>
    <p:sldLayoutId id="2147485543" r:id="rId5"/>
    <p:sldLayoutId id="2147485544" r:id="rId6"/>
    <p:sldLayoutId id="2147485545" r:id="rId7"/>
    <p:sldLayoutId id="2147485546" r:id="rId8"/>
    <p:sldLayoutId id="2147485547" r:id="rId9"/>
    <p:sldLayoutId id="2147485548" r:id="rId10"/>
    <p:sldLayoutId id="214748554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defRPr>
            </a:lvl1pPr>
          </a:lstStyle>
          <a:p>
            <a:pPr>
              <a:defRPr/>
            </a:pPr>
            <a:endParaRPr lang="en-US" altLang="ja-JP">
              <a:solidFill>
                <a:srgbClr val="000000"/>
              </a:solidFill>
              <a:latin typeface="Times New Roman" pitchFamily="18" charset="0"/>
              <a:ea typeface="ＭＳ Ｐゴシック" charset="-128"/>
            </a:endParaRPr>
          </a:p>
        </p:txBody>
      </p:sp>
      <p:sp>
        <p:nvSpPr>
          <p:cNvPr id="1030" name="Rectangle 6"/>
          <p:cNvSpPr>
            <a:spLocks noGrp="1" noChangeArrowheads="1"/>
          </p:cNvSpPr>
          <p:nvPr>
            <p:ph type="sldNum" sz="quarter" idx="4"/>
          </p:nvPr>
        </p:nvSpPr>
        <p:spPr bwMode="auto">
          <a:xfrm>
            <a:off x="8845550" y="6642100"/>
            <a:ext cx="10604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fld id="{A243F7E9-E500-4B5F-83A2-8889F85E1334}" type="slidenum">
              <a:rPr lang="en-US" altLang="ja-JP">
                <a:solidFill>
                  <a:srgbClr val="000000"/>
                </a:solidFill>
                <a:latin typeface="Times New Roman" pitchFamily="18" charset="0"/>
                <a:ea typeface="ＭＳ Ｐゴシック" charset="-128"/>
              </a:rPr>
              <a:pPr>
                <a:defRPr/>
              </a:pPr>
              <a:t>‹#›</a:t>
            </a:fld>
            <a:endParaRPr lang="en-US" altLang="ja-JP">
              <a:solidFill>
                <a:srgbClr val="000000"/>
              </a:solidFill>
              <a:latin typeface="Times New Roman" pitchFamily="18" charset="0"/>
              <a:ea typeface="ＭＳ Ｐゴシック" charset="-128"/>
            </a:endParaRPr>
          </a:p>
        </p:txBody>
      </p:sp>
    </p:spTree>
    <p:extLst>
      <p:ext uri="{BB962C8B-B14F-4D97-AF65-F5344CB8AC3E}">
        <p14:creationId xmlns:p14="http://schemas.microsoft.com/office/powerpoint/2010/main" val="1828696544"/>
      </p:ext>
    </p:extLst>
  </p:cSld>
  <p:clrMap bg1="lt1" tx1="dk1" bg2="lt2" tx2="dk2" accent1="accent1" accent2="accent2" accent3="accent3" accent4="accent4" accent5="accent5" accent6="accent6" hlink="hlink" folHlink="folHlink"/>
  <p:sldLayoutIdLst>
    <p:sldLayoutId id="2147485571" r:id="rId1"/>
    <p:sldLayoutId id="2147485572" r:id="rId2"/>
    <p:sldLayoutId id="2147485573" r:id="rId3"/>
    <p:sldLayoutId id="2147485574" r:id="rId4"/>
    <p:sldLayoutId id="2147485575" r:id="rId5"/>
    <p:sldLayoutId id="2147485576" r:id="rId6"/>
    <p:sldLayoutId id="2147485577" r:id="rId7"/>
    <p:sldLayoutId id="2147485578" r:id="rId8"/>
    <p:sldLayoutId id="2147485579" r:id="rId9"/>
    <p:sldLayoutId id="2147485580" r:id="rId10"/>
    <p:sldLayoutId id="214748558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3315" name="Rectangle 3"/>
          <p:cNvSpPr>
            <a:spLocks noGrp="1" noChangeArrowheads="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rgbClr val="000000"/>
                </a:solidFill>
                <a:latin typeface="Arial" charset="0"/>
                <a:ea typeface="ＭＳ Ｐゴシック" pitchFamily="50" charset="-128"/>
              </a:defRPr>
            </a:lvl1pPr>
          </a:lstStyle>
          <a:p>
            <a:pPr>
              <a:defRPr/>
            </a:pPr>
            <a:fld id="{9A8CE13D-EEB6-4388-9AC5-39639D435FF9}" type="datetime1">
              <a:rPr lang="ja-JP" altLang="en-US" smtClean="0"/>
              <a:pPr>
                <a:defRPr/>
              </a:pPr>
              <a:t>2013/12/3</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34156" y="6553204"/>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Arial" charset="0"/>
                <a:ea typeface="ＭＳ Ｐゴシック" pitchFamily="50" charset="-128"/>
              </a:defRPr>
            </a:lvl1pPr>
          </a:lstStyle>
          <a:p>
            <a:pPr>
              <a:defRPr/>
            </a:pPr>
            <a:fld id="{B7E4C0E5-84A1-4C67-B8DC-B357CBC182CA}" type="slidenum">
              <a:rPr lang="en-US" altLang="ja-JP"/>
              <a:pPr>
                <a:defRPr/>
              </a:pPr>
              <a:t>‹#›</a:t>
            </a:fld>
            <a:endParaRPr lang="en-US" altLang="ja-JP"/>
          </a:p>
        </p:txBody>
      </p:sp>
    </p:spTree>
    <p:extLst>
      <p:ext uri="{BB962C8B-B14F-4D97-AF65-F5344CB8AC3E}">
        <p14:creationId xmlns:p14="http://schemas.microsoft.com/office/powerpoint/2010/main" val="2347480665"/>
      </p:ext>
    </p:extLst>
  </p:cSld>
  <p:clrMap bg1="lt1" tx1="dk1" bg2="lt2" tx2="dk2" accent1="accent1" accent2="accent2" accent3="accent3" accent4="accent4" accent5="accent5" accent6="accent6" hlink="hlink" folHlink="folHlink"/>
  <p:sldLayoutIdLst>
    <p:sldLayoutId id="2147485583" r:id="rId1"/>
    <p:sldLayoutId id="2147485584" r:id="rId2"/>
    <p:sldLayoutId id="2147485585" r:id="rId3"/>
    <p:sldLayoutId id="2147485586" r:id="rId4"/>
    <p:sldLayoutId id="2147485587" r:id="rId5"/>
    <p:sldLayoutId id="2147485588" r:id="rId6"/>
    <p:sldLayoutId id="2147485589" r:id="rId7"/>
    <p:sldLayoutId id="2147485590" r:id="rId8"/>
    <p:sldLayoutId id="2147485591" r:id="rId9"/>
    <p:sldLayoutId id="2147485592" r:id="rId10"/>
    <p:sldLayoutId id="2147485593" r:id="rId11"/>
    <p:sldLayoutId id="214748559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 y="1526939"/>
            <a:ext cx="9705528" cy="1470025"/>
          </a:xfrm>
        </p:spPr>
        <p:txBody>
          <a:bodyPr/>
          <a:lstStyle/>
          <a:p>
            <a:r>
              <a:rPr lang="ja-JP" altLang="en-US" sz="5400" dirty="0"/>
              <a:t>オープンデータの</a:t>
            </a:r>
            <a:r>
              <a:rPr lang="ja-JP" altLang="en-US" sz="5400" dirty="0" smtClean="0"/>
              <a:t>推進</a:t>
            </a:r>
            <a:r>
              <a:rPr lang="en-US" altLang="ja-JP" dirty="0" smtClean="0"/>
              <a:t/>
            </a:r>
            <a:br>
              <a:rPr lang="en-US" altLang="ja-JP" dirty="0" smtClean="0"/>
            </a:br>
            <a:r>
              <a:rPr lang="ja-JP" altLang="en-US" sz="3600" dirty="0" smtClean="0"/>
              <a:t>～内閣官房に</a:t>
            </a:r>
            <a:r>
              <a:rPr lang="ja-JP" altLang="en-US" sz="3600" dirty="0"/>
              <a:t>おける</a:t>
            </a:r>
            <a:r>
              <a:rPr lang="ja-JP" altLang="en-US" sz="3600" dirty="0" smtClean="0"/>
              <a:t>取組状況</a:t>
            </a:r>
            <a:r>
              <a:rPr lang="ja-JP" altLang="en-US" sz="3600" dirty="0" smtClean="0"/>
              <a:t>～</a:t>
            </a:r>
            <a:endParaRPr kumimoji="1" lang="ja-JP" altLang="en-US" sz="3600" dirty="0"/>
          </a:p>
        </p:txBody>
      </p:sp>
      <p:sp>
        <p:nvSpPr>
          <p:cNvPr id="3" name="サブタイトル 2"/>
          <p:cNvSpPr>
            <a:spLocks noGrp="1"/>
          </p:cNvSpPr>
          <p:nvPr>
            <p:ph type="subTitle" idx="1"/>
          </p:nvPr>
        </p:nvSpPr>
        <p:spPr>
          <a:xfrm>
            <a:off x="1485900" y="4102224"/>
            <a:ext cx="6934200" cy="1847056"/>
          </a:xfrm>
        </p:spPr>
        <p:txBody>
          <a:bodyPr/>
          <a:lstStyle/>
          <a:p>
            <a:r>
              <a:rPr lang="ja-JP" altLang="en-US" dirty="0" smtClean="0"/>
              <a:t>平成</a:t>
            </a:r>
            <a:r>
              <a:rPr lang="en-US" altLang="ja-JP" dirty="0" smtClean="0"/>
              <a:t>25</a:t>
            </a:r>
            <a:r>
              <a:rPr lang="ja-JP" altLang="en-US" dirty="0" smtClean="0"/>
              <a:t>年</a:t>
            </a:r>
            <a:r>
              <a:rPr lang="en-US" altLang="ja-JP" dirty="0" smtClean="0"/>
              <a:t>12</a:t>
            </a:r>
            <a:r>
              <a:rPr lang="ja-JP" altLang="en-US" dirty="0" smtClean="0"/>
              <a:t>月</a:t>
            </a:r>
            <a:r>
              <a:rPr lang="en-US" altLang="ja-JP" dirty="0"/>
              <a:t>9</a:t>
            </a:r>
            <a:r>
              <a:rPr lang="ja-JP" altLang="en-US" dirty="0" smtClean="0"/>
              <a:t>日</a:t>
            </a:r>
          </a:p>
          <a:p>
            <a:r>
              <a:rPr lang="ja-JP" altLang="en-US" dirty="0" smtClean="0"/>
              <a:t>内閣官房　情報</a:t>
            </a:r>
            <a:r>
              <a:rPr lang="ja-JP" altLang="en-US" dirty="0"/>
              <a:t>通信技術総合</a:t>
            </a:r>
            <a:r>
              <a:rPr lang="ja-JP" altLang="en-US" dirty="0" smtClean="0"/>
              <a:t>戦略室</a:t>
            </a:r>
          </a:p>
        </p:txBody>
      </p:sp>
    </p:spTree>
    <p:extLst>
      <p:ext uri="{BB962C8B-B14F-4D97-AF65-F5344CB8AC3E}">
        <p14:creationId xmlns:p14="http://schemas.microsoft.com/office/powerpoint/2010/main" val="381653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2" name="Rectangle 8" descr="横線"/>
          <p:cNvSpPr>
            <a:spLocks noChangeArrowheads="1"/>
          </p:cNvSpPr>
          <p:nvPr/>
        </p:nvSpPr>
        <p:spPr bwMode="auto">
          <a:xfrm>
            <a:off x="32" y="3"/>
            <a:ext cx="9905999" cy="657947"/>
          </a:xfrm>
          <a:prstGeom prst="rect">
            <a:avLst/>
          </a:prstGeom>
          <a:pattFill prst="ltHorz">
            <a:fgClr>
              <a:schemeClr val="hlink"/>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216000" bIns="10800" anchor="ctr"/>
          <a:lstStyle/>
          <a:p>
            <a:pPr algn="ctr">
              <a:lnSpc>
                <a:spcPts val="1000"/>
              </a:lnSpc>
              <a:defRPr/>
            </a:pPr>
            <a:r>
              <a:rPr lang="ja-JP" altLang="en-US"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世界最先端</a:t>
            </a:r>
            <a:r>
              <a:rPr lang="en-US" altLang="ja-JP"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IT</a:t>
            </a:r>
            <a:r>
              <a:rPr lang="ja-JP" altLang="en-US"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国家創造宣言</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（平成</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25</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年</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6</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月</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14</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日閣議決定）</a:t>
            </a:r>
            <a:endPar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4" name="Rectangle 16"/>
          <p:cNvSpPr>
            <a:spLocks noChangeArrowheads="1"/>
          </p:cNvSpPr>
          <p:nvPr/>
        </p:nvSpPr>
        <p:spPr bwMode="auto">
          <a:xfrm>
            <a:off x="211535" y="3574039"/>
            <a:ext cx="9641410" cy="3179303"/>
          </a:xfrm>
          <a:prstGeom prst="rect">
            <a:avLst/>
          </a:prstGeom>
          <a:gradFill>
            <a:gsLst>
              <a:gs pos="0">
                <a:srgbClr val="FFFF99"/>
              </a:gs>
              <a:gs pos="100000">
                <a:schemeClr val="bg1"/>
              </a:gs>
            </a:gsLst>
            <a:lin ang="2700000" scaled="1"/>
          </a:gra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0" bIns="10800"/>
          <a:lstStyle/>
          <a:p>
            <a:pPr marL="88900">
              <a:lnSpc>
                <a:spcPct val="110000"/>
              </a:lnSpc>
              <a:defRPr/>
            </a:pPr>
            <a:endParaRPr lang="en-US" altLang="ja-JP" sz="1100" dirty="0">
              <a:solidFill>
                <a:srgbClr val="000000"/>
              </a:solidFill>
              <a:latin typeface="Meiryo UI" pitchFamily="50" charset="-128"/>
              <a:ea typeface="Meiryo UI" pitchFamily="50" charset="-128"/>
              <a:cs typeface="Meiryo UI" pitchFamily="50" charset="-128"/>
            </a:endParaRPr>
          </a:p>
          <a:p>
            <a:pPr marL="88900">
              <a:lnSpc>
                <a:spcPct val="110000"/>
              </a:lnSpc>
              <a:defRPr/>
            </a:pPr>
            <a:r>
              <a:rPr lang="ja-JP" altLang="en-US" sz="1600" dirty="0">
                <a:solidFill>
                  <a:srgbClr val="000000"/>
                </a:solidFill>
                <a:latin typeface="Meiryo UI" pitchFamily="50" charset="-128"/>
                <a:ea typeface="Meiryo UI" pitchFamily="50" charset="-128"/>
                <a:cs typeface="Meiryo UI" pitchFamily="50" charset="-128"/>
              </a:rPr>
              <a:t>世界最高水準の</a:t>
            </a:r>
            <a:r>
              <a:rPr lang="en-US" altLang="ja-JP" sz="1600" dirty="0">
                <a:solidFill>
                  <a:srgbClr val="000000"/>
                </a:solidFill>
                <a:latin typeface="Meiryo UI" pitchFamily="50" charset="-128"/>
                <a:ea typeface="Meiryo UI" pitchFamily="50" charset="-128"/>
                <a:cs typeface="Meiryo UI" pitchFamily="50" charset="-128"/>
              </a:rPr>
              <a:t>IT</a:t>
            </a:r>
            <a:r>
              <a:rPr lang="ja-JP" altLang="en-US" sz="1600" dirty="0">
                <a:solidFill>
                  <a:srgbClr val="000000"/>
                </a:solidFill>
                <a:latin typeface="Meiryo UI" pitchFamily="50" charset="-128"/>
                <a:ea typeface="Meiryo UI" pitchFamily="50" charset="-128"/>
                <a:cs typeface="Meiryo UI" pitchFamily="50" charset="-128"/>
              </a:rPr>
              <a:t>利活用社会の実現と成果の国際展開を目標とし、以下の３項目を柱として取り組む。</a:t>
            </a:r>
            <a:endParaRPr lang="en-US" altLang="ja-JP" sz="1600" dirty="0">
              <a:solidFill>
                <a:srgbClr val="000000"/>
              </a:solidFill>
              <a:latin typeface="Meiryo UI" pitchFamily="50" charset="-128"/>
              <a:ea typeface="Meiryo UI" pitchFamily="50" charset="-128"/>
              <a:cs typeface="Meiryo UI" pitchFamily="50" charset="-128"/>
            </a:endParaRPr>
          </a:p>
          <a:p>
            <a:pPr marL="88900">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１．革新的な新産業・新サービスの創出と全産業の成長を促進する社会の実現</a:t>
            </a:r>
            <a:endParaRPr lang="en-US" altLang="ja-JP" sz="1600" b="1" dirty="0">
              <a:solidFill>
                <a:srgbClr val="000099"/>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公共</a:t>
            </a:r>
            <a:r>
              <a:rPr lang="ja-JP" altLang="en-US" sz="1400" b="1" u="sng" dirty="0">
                <a:solidFill>
                  <a:srgbClr val="FF0000"/>
                </a:solidFill>
                <a:latin typeface="Meiryo UI" pitchFamily="50" charset="-128"/>
                <a:ea typeface="Meiryo UI" pitchFamily="50" charset="-128"/>
                <a:cs typeface="Meiryo UI" pitchFamily="50" charset="-128"/>
              </a:rPr>
              <a:t>データの民間開放（オープンデータ）の推進</a:t>
            </a:r>
            <a:r>
              <a:rPr lang="ja-JP" altLang="en-US" sz="1400" dirty="0">
                <a:solidFill>
                  <a:srgbClr val="000000"/>
                </a:solidFill>
                <a:latin typeface="Meiryo UI" pitchFamily="50" charset="-128"/>
                <a:ea typeface="Meiryo UI" pitchFamily="50" charset="-128"/>
                <a:cs typeface="Meiryo UI" pitchFamily="50" charset="-128"/>
              </a:rPr>
              <a:t>、ビッグデータの利活用推進（パーソナルデータの流通・促進等）</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農業</a:t>
            </a:r>
            <a:r>
              <a:rPr lang="ja-JP" altLang="en-US" sz="1400" dirty="0">
                <a:solidFill>
                  <a:srgbClr val="000000"/>
                </a:solidFill>
                <a:latin typeface="Meiryo UI" pitchFamily="50" charset="-128"/>
                <a:ea typeface="Meiryo UI" pitchFamily="50" charset="-128"/>
                <a:cs typeface="Meiryo UI" pitchFamily="50" charset="-128"/>
              </a:rPr>
              <a:t>・周辺産業の高度化・知識産業化</a:t>
            </a:r>
            <a:r>
              <a:rPr lang="ja-JP" altLang="en-US" sz="1400" dirty="0" smtClean="0">
                <a:solidFill>
                  <a:srgbClr val="000000"/>
                </a:solidFill>
                <a:latin typeface="Meiryo UI" pitchFamily="50" charset="-128"/>
                <a:ea typeface="Meiryo UI" pitchFamily="50" charset="-128"/>
                <a:cs typeface="Meiryo UI" pitchFamily="50" charset="-128"/>
              </a:rPr>
              <a:t>、 ○ オープンイノベーション</a:t>
            </a:r>
            <a:r>
              <a:rPr lang="ja-JP" altLang="en-US" sz="1400" dirty="0">
                <a:solidFill>
                  <a:srgbClr val="000000"/>
                </a:solidFill>
                <a:latin typeface="Meiryo UI" pitchFamily="50" charset="-128"/>
                <a:ea typeface="Meiryo UI" pitchFamily="50" charset="-128"/>
                <a:cs typeface="Meiryo UI" pitchFamily="50" charset="-128"/>
              </a:rPr>
              <a:t>の推進等</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地域</a:t>
            </a:r>
            <a:r>
              <a:rPr lang="ja-JP" altLang="en-US" sz="1400" dirty="0">
                <a:solidFill>
                  <a:srgbClr val="000000"/>
                </a:solidFill>
                <a:latin typeface="Meiryo UI" pitchFamily="50" charset="-128"/>
                <a:ea typeface="Meiryo UI" pitchFamily="50" charset="-128"/>
                <a:cs typeface="Meiryo UI" pitchFamily="50" charset="-128"/>
              </a:rPr>
              <a:t>（離島を含む。）の活性化、 </a:t>
            </a:r>
            <a:r>
              <a:rPr lang="ja-JP" altLang="en-US" sz="1400" dirty="0" smtClean="0">
                <a:solidFill>
                  <a:srgbClr val="000000"/>
                </a:solidFill>
                <a:latin typeface="Meiryo UI" pitchFamily="50" charset="-128"/>
                <a:ea typeface="Meiryo UI" pitchFamily="50" charset="-128"/>
                <a:cs typeface="Meiryo UI" pitchFamily="50" charset="-128"/>
              </a:rPr>
              <a:t>○ 次</a:t>
            </a:r>
            <a:r>
              <a:rPr lang="ja-JP" altLang="en-US" sz="1400" dirty="0">
                <a:solidFill>
                  <a:srgbClr val="000000"/>
                </a:solidFill>
                <a:latin typeface="Meiryo UI" pitchFamily="50" charset="-128"/>
                <a:ea typeface="Meiryo UI" pitchFamily="50" charset="-128"/>
                <a:cs typeface="Meiryo UI" pitchFamily="50" charset="-128"/>
              </a:rPr>
              <a:t>世代放送サービスの実現による映像産業分野の新事業の創出 </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endParaRPr lang="en-US" altLang="ja-JP" sz="300" dirty="0">
              <a:solidFill>
                <a:srgbClr val="3333CC">
                  <a:lumMod val="75000"/>
                </a:srgbClr>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２．健康で安心して快適に生活できる、世界一安全で災害に強い社会</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健康</a:t>
            </a:r>
            <a:r>
              <a:rPr lang="ja-JP" altLang="en-US" sz="1400" dirty="0">
                <a:solidFill>
                  <a:srgbClr val="000000"/>
                </a:solidFill>
                <a:latin typeface="Meiryo UI" pitchFamily="50" charset="-128"/>
                <a:ea typeface="Meiryo UI" pitchFamily="50" charset="-128"/>
                <a:cs typeface="Meiryo UI" pitchFamily="50" charset="-128"/>
              </a:rPr>
              <a:t>長寿社会の実現</a:t>
            </a:r>
            <a:r>
              <a:rPr lang="ja-JP" altLang="en-US" sz="1400" dirty="0" smtClean="0">
                <a:solidFill>
                  <a:srgbClr val="000000"/>
                </a:solidFill>
                <a:latin typeface="Meiryo UI" pitchFamily="50" charset="-128"/>
                <a:ea typeface="Meiryo UI" pitchFamily="50" charset="-128"/>
                <a:cs typeface="Meiryo UI" pitchFamily="50" charset="-128"/>
              </a:rPr>
              <a:t>、</a:t>
            </a: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世界一</a:t>
            </a:r>
            <a:r>
              <a:rPr lang="ja-JP" altLang="en-US" sz="1400" dirty="0">
                <a:solidFill>
                  <a:srgbClr val="000000"/>
                </a:solidFill>
                <a:latin typeface="Meiryo UI" pitchFamily="50" charset="-128"/>
                <a:ea typeface="Meiryo UI" pitchFamily="50" charset="-128"/>
                <a:cs typeface="Meiryo UI" pitchFamily="50" charset="-128"/>
              </a:rPr>
              <a:t>安全で災害に強い社会の実現</a:t>
            </a:r>
            <a:endParaRPr lang="en-US" altLang="ja-JP" sz="1400" dirty="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効率的</a:t>
            </a:r>
            <a:r>
              <a:rPr lang="ja-JP" altLang="en-US" sz="1400" dirty="0">
                <a:solidFill>
                  <a:srgbClr val="000000"/>
                </a:solidFill>
                <a:latin typeface="Meiryo UI" pitchFamily="50" charset="-128"/>
                <a:ea typeface="Meiryo UI" pitchFamily="50" charset="-128"/>
                <a:cs typeface="Meiryo UI" pitchFamily="50" charset="-128"/>
              </a:rPr>
              <a:t>・安定的なエネルギーマネジメントの実現</a:t>
            </a:r>
            <a:r>
              <a:rPr lang="ja-JP" altLang="en-US" sz="1400" dirty="0" smtClean="0">
                <a:solidFill>
                  <a:srgbClr val="000000"/>
                </a:solidFill>
                <a:latin typeface="Meiryo UI" pitchFamily="50" charset="-128"/>
                <a:ea typeface="Meiryo UI" pitchFamily="50" charset="-128"/>
                <a:cs typeface="Meiryo UI" pitchFamily="50" charset="-128"/>
              </a:rPr>
              <a:t>、 ○</a:t>
            </a:r>
            <a:r>
              <a:rPr lang="ja-JP" altLang="ja-JP" sz="1400" dirty="0" smtClean="0">
                <a:solidFill>
                  <a:srgbClr val="000000"/>
                </a:solidFill>
                <a:latin typeface="Meiryo UI" pitchFamily="50" charset="-128"/>
                <a:ea typeface="Meiryo UI" pitchFamily="50" charset="-128"/>
                <a:cs typeface="Meiryo UI" pitchFamily="50" charset="-128"/>
              </a:rPr>
              <a:t>世界</a:t>
            </a:r>
            <a:r>
              <a:rPr lang="ja-JP" altLang="ja-JP" sz="1400" dirty="0">
                <a:solidFill>
                  <a:srgbClr val="000000"/>
                </a:solidFill>
                <a:latin typeface="Meiryo UI" pitchFamily="50" charset="-128"/>
                <a:ea typeface="Meiryo UI" pitchFamily="50" charset="-128"/>
                <a:cs typeface="Meiryo UI" pitchFamily="50" charset="-128"/>
              </a:rPr>
              <a:t>で最も安全で</a:t>
            </a:r>
            <a:r>
              <a:rPr lang="ja-JP" altLang="en-US" sz="1400" dirty="0">
                <a:solidFill>
                  <a:srgbClr val="000000"/>
                </a:solidFill>
                <a:latin typeface="Meiryo UI" pitchFamily="50" charset="-128"/>
                <a:ea typeface="Meiryo UI" pitchFamily="50" charset="-128"/>
                <a:cs typeface="Meiryo UI" pitchFamily="50" charset="-128"/>
              </a:rPr>
              <a:t>環境にやさしく</a:t>
            </a:r>
            <a:r>
              <a:rPr lang="ja-JP" altLang="ja-JP" sz="1400" dirty="0">
                <a:solidFill>
                  <a:srgbClr val="000000"/>
                </a:solidFill>
                <a:latin typeface="Meiryo UI" pitchFamily="50" charset="-128"/>
                <a:ea typeface="Meiryo UI" pitchFamily="50" charset="-128"/>
                <a:cs typeface="Meiryo UI" pitchFamily="50" charset="-128"/>
              </a:rPr>
              <a:t>経済的な道路交通社会の</a:t>
            </a:r>
            <a:r>
              <a:rPr lang="ja-JP" altLang="ja-JP" sz="1400" dirty="0" smtClean="0">
                <a:solidFill>
                  <a:srgbClr val="000000"/>
                </a:solidFill>
                <a:latin typeface="Meiryo UI" pitchFamily="50" charset="-128"/>
                <a:ea typeface="Meiryo UI" pitchFamily="50" charset="-128"/>
                <a:cs typeface="Meiryo UI" pitchFamily="50" charset="-128"/>
              </a:rPr>
              <a:t>実現</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雇用</a:t>
            </a:r>
            <a:r>
              <a:rPr lang="ja-JP" altLang="en-US" sz="1400" dirty="0">
                <a:solidFill>
                  <a:srgbClr val="000000"/>
                </a:solidFill>
                <a:latin typeface="Meiryo UI" pitchFamily="50" charset="-128"/>
                <a:ea typeface="Meiryo UI" pitchFamily="50" charset="-128"/>
                <a:cs typeface="Meiryo UI" pitchFamily="50" charset="-128"/>
              </a:rPr>
              <a:t>形態の多様化とワークライフバランスの実現　</a:t>
            </a:r>
            <a:endParaRPr lang="en-US" altLang="ja-JP" sz="600" dirty="0">
              <a:solidFill>
                <a:srgbClr val="000000"/>
              </a:solidFill>
              <a:latin typeface="Meiryo UI" pitchFamily="50" charset="-128"/>
              <a:ea typeface="Meiryo UI" pitchFamily="50" charset="-128"/>
              <a:cs typeface="Meiryo UI" pitchFamily="50" charset="-128"/>
            </a:endParaRPr>
          </a:p>
          <a:p>
            <a:pPr marL="361950">
              <a:defRPr/>
            </a:pPr>
            <a:endParaRPr lang="en-US" altLang="ja-JP" sz="300" dirty="0">
              <a:solidFill>
                <a:srgbClr val="000000"/>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３．公共サービスがワンストップで誰でもどこでもいつでも受けられる社会の実現</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350" dirty="0" smtClean="0">
                <a:solidFill>
                  <a:srgbClr val="000000"/>
                </a:solidFill>
                <a:latin typeface="Meiryo UI" pitchFamily="50" charset="-128"/>
                <a:ea typeface="Meiryo UI" pitchFamily="50" charset="-128"/>
                <a:cs typeface="Meiryo UI" pitchFamily="50" charset="-128"/>
              </a:rPr>
              <a:t>○ </a:t>
            </a:r>
            <a:r>
              <a:rPr lang="ja-JP" altLang="ja-JP" sz="1350" dirty="0" smtClean="0">
                <a:solidFill>
                  <a:srgbClr val="000000"/>
                </a:solidFill>
                <a:latin typeface="Meiryo UI" pitchFamily="50" charset="-128"/>
                <a:ea typeface="Meiryo UI" pitchFamily="50" charset="-128"/>
                <a:cs typeface="Meiryo UI" pitchFamily="50" charset="-128"/>
              </a:rPr>
              <a:t>利便性</a:t>
            </a:r>
            <a:r>
              <a:rPr lang="ja-JP" altLang="ja-JP" sz="1350" dirty="0">
                <a:solidFill>
                  <a:srgbClr val="000000"/>
                </a:solidFill>
                <a:latin typeface="Meiryo UI" pitchFamily="50" charset="-128"/>
                <a:ea typeface="Meiryo UI" pitchFamily="50" charset="-128"/>
                <a:cs typeface="Meiryo UI" pitchFamily="50" charset="-128"/>
              </a:rPr>
              <a:t>の高い電子行政</a:t>
            </a:r>
            <a:r>
              <a:rPr lang="ja-JP" altLang="en-US" sz="1350" dirty="0">
                <a:solidFill>
                  <a:srgbClr val="000000"/>
                </a:solidFill>
                <a:latin typeface="Meiryo UI" pitchFamily="50" charset="-128"/>
                <a:ea typeface="Meiryo UI" pitchFamily="50" charset="-128"/>
                <a:cs typeface="Meiryo UI" pitchFamily="50" charset="-128"/>
              </a:rPr>
              <a:t>ｻｰﾋﾞｽ</a:t>
            </a:r>
            <a:r>
              <a:rPr lang="ja-JP" altLang="ja-JP" sz="1350" dirty="0">
                <a:solidFill>
                  <a:srgbClr val="000000"/>
                </a:solidFill>
                <a:latin typeface="Meiryo UI" pitchFamily="50" charset="-128"/>
                <a:ea typeface="Meiryo UI" pitchFamily="50" charset="-128"/>
                <a:cs typeface="Meiryo UI" pitchFamily="50" charset="-128"/>
              </a:rPr>
              <a:t>の提供</a:t>
            </a:r>
            <a:r>
              <a:rPr lang="ja-JP" altLang="en-US" sz="1350" dirty="0">
                <a:solidFill>
                  <a:srgbClr val="000000"/>
                </a:solidFill>
                <a:latin typeface="Meiryo UI" pitchFamily="50" charset="-128"/>
                <a:ea typeface="Meiryo UI" pitchFamily="50" charset="-128"/>
                <a:cs typeface="Meiryo UI" pitchFamily="50" charset="-128"/>
              </a:rPr>
              <a:t>、</a:t>
            </a:r>
            <a:r>
              <a:rPr lang="ja-JP" altLang="en-US" sz="1350" dirty="0" smtClean="0">
                <a:solidFill>
                  <a:srgbClr val="000000"/>
                </a:solidFill>
                <a:latin typeface="Meiryo UI" pitchFamily="50" charset="-128"/>
                <a:ea typeface="Meiryo UI" pitchFamily="50" charset="-128"/>
                <a:cs typeface="Meiryo UI" pitchFamily="50" charset="-128"/>
              </a:rPr>
              <a:t>○ </a:t>
            </a:r>
            <a:r>
              <a:rPr lang="ja-JP" altLang="ja-JP" sz="1350" dirty="0" smtClean="0">
                <a:solidFill>
                  <a:srgbClr val="000000"/>
                </a:solidFill>
                <a:latin typeface="Meiryo UI" pitchFamily="50" charset="-128"/>
                <a:ea typeface="Meiryo UI" pitchFamily="50" charset="-128"/>
                <a:cs typeface="Meiryo UI" pitchFamily="50" charset="-128"/>
              </a:rPr>
              <a:t>国</a:t>
            </a:r>
            <a:r>
              <a:rPr lang="ja-JP" altLang="ja-JP" sz="1350" dirty="0">
                <a:solidFill>
                  <a:srgbClr val="000000"/>
                </a:solidFill>
                <a:latin typeface="Meiryo UI" pitchFamily="50" charset="-128"/>
                <a:ea typeface="Meiryo UI" pitchFamily="50" charset="-128"/>
                <a:cs typeface="Meiryo UI" pitchFamily="50" charset="-128"/>
              </a:rPr>
              <a:t>・地方を通じた行政情報</a:t>
            </a:r>
            <a:r>
              <a:rPr lang="ja-JP" altLang="en-US" sz="1350" dirty="0">
                <a:solidFill>
                  <a:srgbClr val="000000"/>
                </a:solidFill>
                <a:latin typeface="Meiryo UI" pitchFamily="50" charset="-128"/>
                <a:ea typeface="Meiryo UI" pitchFamily="50" charset="-128"/>
                <a:cs typeface="Meiryo UI" pitchFamily="50" charset="-128"/>
              </a:rPr>
              <a:t>ｼｽﾃﾑ</a:t>
            </a:r>
            <a:r>
              <a:rPr lang="ja-JP" altLang="ja-JP" sz="1350" dirty="0">
                <a:solidFill>
                  <a:srgbClr val="000000"/>
                </a:solidFill>
                <a:latin typeface="Meiryo UI" pitchFamily="50" charset="-128"/>
                <a:ea typeface="Meiryo UI" pitchFamily="50" charset="-128"/>
                <a:cs typeface="Meiryo UI" pitchFamily="50" charset="-128"/>
              </a:rPr>
              <a:t>の改革</a:t>
            </a:r>
            <a:r>
              <a:rPr lang="ja-JP" altLang="en-US" sz="1350" dirty="0" smtClean="0">
                <a:solidFill>
                  <a:srgbClr val="000000"/>
                </a:solidFill>
                <a:latin typeface="Meiryo UI" pitchFamily="50" charset="-128"/>
                <a:ea typeface="Meiryo UI" pitchFamily="50" charset="-128"/>
                <a:cs typeface="Meiryo UI" pitchFamily="50" charset="-128"/>
              </a:rPr>
              <a:t>、</a:t>
            </a:r>
            <a:endParaRPr lang="en-US" altLang="ja-JP" sz="135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350" dirty="0" smtClean="0">
                <a:solidFill>
                  <a:srgbClr val="000000"/>
                </a:solidFill>
                <a:latin typeface="Meiryo UI" pitchFamily="50" charset="-128"/>
                <a:ea typeface="Meiryo UI" pitchFamily="50" charset="-128"/>
                <a:cs typeface="Meiryo UI" pitchFamily="50" charset="-128"/>
              </a:rPr>
              <a:t>○ 政府</a:t>
            </a:r>
            <a:r>
              <a:rPr lang="ja-JP" altLang="en-US" sz="1350" dirty="0">
                <a:solidFill>
                  <a:srgbClr val="000000"/>
                </a:solidFill>
                <a:latin typeface="Meiryo UI" pitchFamily="50" charset="-128"/>
                <a:ea typeface="Meiryo UI" pitchFamily="50" charset="-128"/>
                <a:cs typeface="Meiryo UI" pitchFamily="50" charset="-128"/>
              </a:rPr>
              <a:t>における</a:t>
            </a:r>
            <a:r>
              <a:rPr lang="en-US" altLang="ja-JP" sz="1350" dirty="0" smtClean="0">
                <a:solidFill>
                  <a:srgbClr val="000000"/>
                </a:solidFill>
                <a:latin typeface="Meiryo UI" pitchFamily="50" charset="-128"/>
                <a:ea typeface="Meiryo UI" pitchFamily="50" charset="-128"/>
                <a:cs typeface="Meiryo UI" pitchFamily="50" charset="-128"/>
              </a:rPr>
              <a:t>IT</a:t>
            </a:r>
            <a:r>
              <a:rPr lang="ja-JP" altLang="en-US" sz="1350" dirty="0" smtClean="0">
                <a:solidFill>
                  <a:srgbClr val="000000"/>
                </a:solidFill>
                <a:latin typeface="Meiryo UI" pitchFamily="50" charset="-128"/>
                <a:ea typeface="Meiryo UI" pitchFamily="50" charset="-128"/>
                <a:cs typeface="Meiryo UI" pitchFamily="50" charset="-128"/>
              </a:rPr>
              <a:t>ガバナンスの</a:t>
            </a:r>
            <a:r>
              <a:rPr lang="ja-JP" altLang="en-US" sz="1350" dirty="0">
                <a:solidFill>
                  <a:srgbClr val="000000"/>
                </a:solidFill>
                <a:latin typeface="Meiryo UI" pitchFamily="50" charset="-128"/>
                <a:ea typeface="Meiryo UI" pitchFamily="50" charset="-128"/>
                <a:cs typeface="Meiryo UI" pitchFamily="50" charset="-128"/>
              </a:rPr>
              <a:t>強化</a:t>
            </a:r>
            <a:endParaRPr lang="en-US" altLang="ja-JP" sz="1350" dirty="0">
              <a:solidFill>
                <a:srgbClr val="000000"/>
              </a:solidFill>
              <a:latin typeface="ＭＳ ゴシック" pitchFamily="49" charset="-128"/>
              <a:ea typeface="ＭＳ ゴシック" pitchFamily="49" charset="-128"/>
            </a:endParaRPr>
          </a:p>
          <a:p>
            <a:pPr>
              <a:lnSpc>
                <a:spcPct val="110000"/>
              </a:lnSpc>
              <a:defRPr/>
            </a:pPr>
            <a:r>
              <a:rPr lang="ja-JP" altLang="en-US" sz="1400" b="1" dirty="0">
                <a:solidFill>
                  <a:srgbClr val="000000"/>
                </a:solidFill>
                <a:latin typeface="ＭＳ ゴシック" pitchFamily="49" charset="-128"/>
                <a:ea typeface="ＭＳ ゴシック" pitchFamily="49" charset="-128"/>
              </a:rPr>
              <a:t>　</a:t>
            </a:r>
            <a:endParaRPr lang="en-US" altLang="ja-JP" sz="1400" b="1"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30000"/>
              </a:lnSpc>
              <a:defRPr/>
            </a:pPr>
            <a:endParaRPr lang="en-US" altLang="ja-JP" sz="1200" dirty="0">
              <a:solidFill>
                <a:srgbClr val="000000"/>
              </a:solidFill>
              <a:latin typeface="ＭＳ Ｐゴシック"/>
            </a:endParaRPr>
          </a:p>
          <a:p>
            <a:pPr>
              <a:lnSpc>
                <a:spcPct val="130000"/>
              </a:lnSpc>
              <a:defRPr/>
            </a:pPr>
            <a:endParaRPr lang="ja-JP" altLang="en-US" sz="1200" dirty="0">
              <a:solidFill>
                <a:srgbClr val="000000"/>
              </a:solidFill>
              <a:latin typeface="ＭＳ Ｐゴシック"/>
            </a:endParaRPr>
          </a:p>
          <a:p>
            <a:pPr>
              <a:lnSpc>
                <a:spcPct val="130000"/>
              </a:lnSpc>
              <a:defRPr/>
            </a:pPr>
            <a:endParaRPr lang="ja-JP" altLang="en-US" sz="1200" dirty="0">
              <a:solidFill>
                <a:srgbClr val="000000"/>
              </a:solidFill>
              <a:ea typeface="ＭＳ ゴシック" pitchFamily="49" charset="-128"/>
            </a:endParaRPr>
          </a:p>
        </p:txBody>
      </p:sp>
      <p:sp>
        <p:nvSpPr>
          <p:cNvPr id="21" name="Text Box 7"/>
          <p:cNvSpPr txBox="1">
            <a:spLocks noChangeArrowheads="1"/>
          </p:cNvSpPr>
          <p:nvPr/>
        </p:nvSpPr>
        <p:spPr bwMode="auto">
          <a:xfrm>
            <a:off x="211537" y="3380364"/>
            <a:ext cx="2347515" cy="350837"/>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defRPr/>
            </a:pPr>
            <a:r>
              <a:rPr lang="ja-JP" altLang="en-US" dirty="0" smtClean="0">
                <a:solidFill>
                  <a:srgbClr val="FFFFFF"/>
                </a:solidFill>
              </a:rPr>
              <a:t>目指すべき社会・姿</a:t>
            </a:r>
            <a:endParaRPr lang="ja-JP" altLang="en-US" dirty="0">
              <a:solidFill>
                <a:srgbClr val="FFFFFF"/>
              </a:solidFill>
            </a:endParaRPr>
          </a:p>
        </p:txBody>
      </p:sp>
      <p:sp>
        <p:nvSpPr>
          <p:cNvPr id="14" name="Rectangle 16"/>
          <p:cNvSpPr>
            <a:spLocks noChangeArrowheads="1"/>
          </p:cNvSpPr>
          <p:nvPr/>
        </p:nvSpPr>
        <p:spPr bwMode="auto">
          <a:xfrm>
            <a:off x="211535" y="746126"/>
            <a:ext cx="9641410" cy="2560746"/>
          </a:xfrm>
          <a:prstGeom prst="rect">
            <a:avLst/>
          </a:prstGeom>
          <a:gradFill flip="none" rotWithShape="1">
            <a:gsLst>
              <a:gs pos="0">
                <a:srgbClr val="FFFF99"/>
              </a:gs>
              <a:gs pos="100000">
                <a:schemeClr val="bg1"/>
              </a:gs>
            </a:gsLst>
            <a:lin ang="2700000" scaled="1"/>
            <a:tileRect/>
          </a:gra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18000" bIns="10800"/>
          <a:lstStyle/>
          <a:p>
            <a:pPr marL="88900">
              <a:lnSpc>
                <a:spcPct val="110000"/>
              </a:lnSpc>
              <a:defRPr/>
            </a:pPr>
            <a:endParaRPr lang="en-US" altLang="ja-JP" sz="600" b="1" dirty="0">
              <a:solidFill>
                <a:srgbClr val="3333CC">
                  <a:lumMod val="75000"/>
                </a:srgbClr>
              </a:solidFill>
              <a:latin typeface="Meiryo UI" pitchFamily="50" charset="-128"/>
              <a:ea typeface="Meiryo UI" pitchFamily="50" charset="-128"/>
              <a:cs typeface="Meiryo UI" pitchFamily="50" charset="-128"/>
            </a:endParaRPr>
          </a:p>
          <a:p>
            <a:pPr marL="88900">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１．閉塞を打破し、再生する日本へ</a:t>
            </a:r>
            <a:endParaRPr lang="en-US" altLang="ja-JP" sz="1600" b="1" dirty="0">
              <a:solidFill>
                <a:srgbClr val="000099"/>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景気</a:t>
            </a:r>
            <a:r>
              <a:rPr lang="ja-JP" altLang="en-US" sz="1400" dirty="0">
                <a:solidFill>
                  <a:srgbClr val="000000"/>
                </a:solidFill>
                <a:latin typeface="Meiryo UI" pitchFamily="50" charset="-128"/>
                <a:ea typeface="Meiryo UI" pitchFamily="50" charset="-128"/>
                <a:cs typeface="Meiryo UI" pitchFamily="50" charset="-128"/>
              </a:rPr>
              <a:t>長期低迷・経済成長率の鈍化による国際的地位の後退</a:t>
            </a: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少子</a:t>
            </a:r>
            <a:r>
              <a:rPr lang="ja-JP" altLang="en-US" sz="1400" dirty="0">
                <a:solidFill>
                  <a:srgbClr val="000000"/>
                </a:solidFill>
                <a:latin typeface="Meiryo UI" pitchFamily="50" charset="-128"/>
                <a:ea typeface="Meiryo UI" pitchFamily="50" charset="-128"/>
                <a:cs typeface="Meiryo UI" pitchFamily="50" charset="-128"/>
              </a:rPr>
              <a:t>高齢化、社会保障給付費増大、大規模災害対策等、課題先進国</a:t>
            </a: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成長戦略」の柱として、</a:t>
            </a:r>
            <a:r>
              <a:rPr lang="en-US" altLang="ja-JP" sz="1400" b="1" dirty="0">
                <a:solidFill>
                  <a:srgbClr val="FF0000"/>
                </a:solidFill>
                <a:latin typeface="Meiryo UI" pitchFamily="50" charset="-128"/>
                <a:ea typeface="Meiryo UI" pitchFamily="50" charset="-128"/>
                <a:cs typeface="Meiryo UI" pitchFamily="50" charset="-128"/>
              </a:rPr>
              <a:t>IT</a:t>
            </a:r>
            <a:r>
              <a:rPr lang="ja-JP" altLang="en-US" sz="1400" b="1" dirty="0">
                <a:solidFill>
                  <a:srgbClr val="FF0000"/>
                </a:solidFill>
                <a:latin typeface="Meiryo UI" pitchFamily="50" charset="-128"/>
                <a:ea typeface="Meiryo UI" pitchFamily="50" charset="-128"/>
                <a:cs typeface="Meiryo UI" pitchFamily="50" charset="-128"/>
              </a:rPr>
              <a:t>を成長エンジンとして活用</a:t>
            </a:r>
            <a:r>
              <a:rPr lang="ja-JP" altLang="en-US" sz="1400" dirty="0">
                <a:solidFill>
                  <a:srgbClr val="000000"/>
                </a:solidFill>
                <a:latin typeface="Meiryo UI" pitchFamily="50" charset="-128"/>
                <a:ea typeface="Meiryo UI" pitchFamily="50" charset="-128"/>
                <a:cs typeface="Meiryo UI" pitchFamily="50" charset="-128"/>
              </a:rPr>
              <a:t>し、日本の閉塞の打破、持続的な成長と発展</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endParaRPr lang="en-US" altLang="ja-JP" sz="300" dirty="0">
              <a:solidFill>
                <a:srgbClr val="3333CC">
                  <a:lumMod val="75000"/>
                </a:srgbClr>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２．世界最高水準の</a:t>
            </a:r>
            <a:r>
              <a:rPr lang="en-US" altLang="ja-JP" sz="1600" b="1" dirty="0">
                <a:solidFill>
                  <a:srgbClr val="000099"/>
                </a:solidFill>
                <a:latin typeface="Meiryo UI" pitchFamily="50" charset="-128"/>
                <a:ea typeface="Meiryo UI" pitchFamily="50" charset="-128"/>
                <a:cs typeface="Meiryo UI" pitchFamily="50" charset="-128"/>
              </a:rPr>
              <a:t>IT</a:t>
            </a:r>
            <a:r>
              <a:rPr lang="ja-JP" altLang="en-US" sz="1600" b="1" dirty="0">
                <a:solidFill>
                  <a:srgbClr val="000099"/>
                </a:solidFill>
                <a:latin typeface="Meiryo UI" pitchFamily="50" charset="-128"/>
                <a:ea typeface="Meiryo UI" pitchFamily="50" charset="-128"/>
                <a:cs typeface="Meiryo UI" pitchFamily="50" charset="-128"/>
              </a:rPr>
              <a:t>利活用社会の実現に向けて</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過去</a:t>
            </a:r>
            <a:r>
              <a:rPr lang="ja-JP" altLang="en-US" sz="1400" dirty="0">
                <a:solidFill>
                  <a:srgbClr val="000000"/>
                </a:solidFill>
                <a:latin typeface="Meiryo UI" pitchFamily="50" charset="-128"/>
                <a:ea typeface="Meiryo UI" pitchFamily="50" charset="-128"/>
                <a:cs typeface="Meiryo UI" pitchFamily="50" charset="-128"/>
              </a:rPr>
              <a:t>の反省を踏まえ、</a:t>
            </a:r>
            <a:r>
              <a:rPr lang="en-US" altLang="ja-JP" sz="1400" dirty="0">
                <a:solidFill>
                  <a:srgbClr val="000000"/>
                </a:solidFill>
                <a:latin typeface="Meiryo UI" pitchFamily="50" charset="-128"/>
                <a:ea typeface="Meiryo UI" pitchFamily="50" charset="-128"/>
                <a:cs typeface="Meiryo UI" pitchFamily="50" charset="-128"/>
              </a:rPr>
              <a:t>IT</a:t>
            </a:r>
            <a:r>
              <a:rPr lang="ja-JP" altLang="en-US" sz="1400" dirty="0">
                <a:solidFill>
                  <a:srgbClr val="000000"/>
                </a:solidFill>
                <a:latin typeface="Meiryo UI" pitchFamily="50" charset="-128"/>
                <a:ea typeface="Meiryo UI" pitchFamily="50" charset="-128"/>
                <a:cs typeface="Meiryo UI" pitchFamily="50" charset="-128"/>
              </a:rPr>
              <a:t>総合戦略本部、政府</a:t>
            </a:r>
            <a:r>
              <a:rPr lang="en-US" altLang="ja-JP" sz="1400" dirty="0">
                <a:solidFill>
                  <a:srgbClr val="000000"/>
                </a:solidFill>
                <a:latin typeface="Meiryo UI" pitchFamily="50" charset="-128"/>
                <a:ea typeface="Meiryo UI" pitchFamily="50" charset="-128"/>
                <a:cs typeface="Meiryo UI" pitchFamily="50" charset="-128"/>
              </a:rPr>
              <a:t>CIO</a:t>
            </a:r>
            <a:r>
              <a:rPr lang="ja-JP" altLang="en-US" sz="1400" dirty="0">
                <a:solidFill>
                  <a:srgbClr val="000000"/>
                </a:solidFill>
                <a:latin typeface="Meiryo UI" pitchFamily="50" charset="-128"/>
                <a:ea typeface="Meiryo UI" pitchFamily="50" charset="-128"/>
                <a:cs typeface="Meiryo UI" pitchFamily="50" charset="-128"/>
              </a:rPr>
              <a:t>により、</a:t>
            </a:r>
            <a:r>
              <a:rPr lang="ja-JP" altLang="en-US" sz="1400" b="1" dirty="0">
                <a:solidFill>
                  <a:srgbClr val="FF0000"/>
                </a:solidFill>
                <a:latin typeface="Meiryo UI" pitchFamily="50" charset="-128"/>
                <a:ea typeface="Meiryo UI" pitchFamily="50" charset="-128"/>
                <a:cs typeface="Meiryo UI" pitchFamily="50" charset="-128"/>
              </a:rPr>
              <a:t>省庁の縦割りを打破、政府全体を横串で</a:t>
            </a:r>
            <a:r>
              <a:rPr lang="ja-JP" altLang="en-US" sz="1400" dirty="0">
                <a:solidFill>
                  <a:srgbClr val="000000"/>
                </a:solidFill>
                <a:latin typeface="Meiryo UI" pitchFamily="50" charset="-128"/>
                <a:ea typeface="Meiryo UI" pitchFamily="50" charset="-128"/>
                <a:cs typeface="Meiryo UI" pitchFamily="50" charset="-128"/>
              </a:rPr>
              <a:t>通し、</a:t>
            </a:r>
            <a:r>
              <a:rPr lang="en-US" altLang="ja-JP" sz="1400" dirty="0">
                <a:solidFill>
                  <a:srgbClr val="000000"/>
                </a:solidFill>
                <a:latin typeface="Meiryo UI" pitchFamily="50" charset="-128"/>
                <a:ea typeface="Meiryo UI" pitchFamily="50" charset="-128"/>
                <a:cs typeface="Meiryo UI" pitchFamily="50" charset="-128"/>
              </a:rPr>
              <a:t>IT</a:t>
            </a:r>
            <a:r>
              <a:rPr lang="ja-JP" altLang="en-US" sz="1400" dirty="0" smtClean="0">
                <a:solidFill>
                  <a:srgbClr val="000000"/>
                </a:solidFill>
                <a:latin typeface="Meiryo UI" pitchFamily="50" charset="-128"/>
                <a:ea typeface="Meiryo UI" pitchFamily="50" charset="-128"/>
                <a:cs typeface="Meiryo UI" pitchFamily="50" charset="-128"/>
              </a:rPr>
              <a:t>施策　</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の前進</a:t>
            </a:r>
            <a:r>
              <a:rPr lang="ja-JP" altLang="en-US" sz="1400" dirty="0">
                <a:solidFill>
                  <a:srgbClr val="000000"/>
                </a:solidFill>
                <a:latin typeface="Meiryo UI" pitchFamily="50" charset="-128"/>
                <a:ea typeface="Meiryo UI" pitchFamily="50" charset="-128"/>
                <a:cs typeface="Meiryo UI" pitchFamily="50" charset="-128"/>
              </a:rPr>
              <a:t>、政策課題への取組</a:t>
            </a: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a:t>
            </a:r>
            <a:r>
              <a:rPr lang="en-US" altLang="ja-JP" sz="1400" dirty="0" smtClean="0">
                <a:solidFill>
                  <a:srgbClr val="000000"/>
                </a:solidFill>
                <a:latin typeface="Meiryo UI" pitchFamily="50" charset="-128"/>
                <a:ea typeface="Meiryo UI" pitchFamily="50" charset="-128"/>
                <a:cs typeface="Meiryo UI" pitchFamily="50" charset="-128"/>
              </a:rPr>
              <a:t>IT</a:t>
            </a:r>
            <a:r>
              <a:rPr lang="ja-JP" altLang="en-US" sz="1400" dirty="0">
                <a:solidFill>
                  <a:srgbClr val="000000"/>
                </a:solidFill>
                <a:latin typeface="Meiryo UI" pitchFamily="50" charset="-128"/>
                <a:ea typeface="Meiryo UI" pitchFamily="50" charset="-128"/>
                <a:cs typeface="Meiryo UI" pitchFamily="50" charset="-128"/>
              </a:rPr>
              <a:t>利活用の裾野拡大に向けた組織の壁・制度、ルールの打破、成功モデルの実証・提示・国際展開</a:t>
            </a: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５年</a:t>
            </a:r>
            <a:r>
              <a:rPr lang="ja-JP" altLang="en-US" sz="1400" dirty="0">
                <a:solidFill>
                  <a:srgbClr val="000000"/>
                </a:solidFill>
                <a:latin typeface="Meiryo UI" pitchFamily="50" charset="-128"/>
                <a:ea typeface="Meiryo UI" pitchFamily="50" charset="-128"/>
                <a:cs typeface="Meiryo UI" pitchFamily="50" charset="-128"/>
              </a:rPr>
              <a:t>程度の期間（</a:t>
            </a:r>
            <a:r>
              <a:rPr lang="en-US" altLang="ja-JP" sz="1400" dirty="0">
                <a:solidFill>
                  <a:srgbClr val="000000"/>
                </a:solidFill>
                <a:latin typeface="Meiryo UI" pitchFamily="50" charset="-128"/>
                <a:ea typeface="Meiryo UI" pitchFamily="50" charset="-128"/>
                <a:cs typeface="Meiryo UI" pitchFamily="50" charset="-128"/>
              </a:rPr>
              <a:t>2020</a:t>
            </a:r>
            <a:r>
              <a:rPr lang="ja-JP" altLang="en-US" sz="1400" dirty="0">
                <a:solidFill>
                  <a:srgbClr val="000000"/>
                </a:solidFill>
                <a:latin typeface="Meiryo UI" pitchFamily="50" charset="-128"/>
                <a:ea typeface="Meiryo UI" pitchFamily="50" charset="-128"/>
                <a:cs typeface="Meiryo UI" pitchFamily="50" charset="-128"/>
              </a:rPr>
              <a:t>年）での実現</a:t>
            </a:r>
            <a:endParaRPr lang="en-US" altLang="ja-JP" sz="1400" dirty="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工程表</a:t>
            </a:r>
            <a:r>
              <a:rPr lang="ja-JP" altLang="en-US" sz="1400" dirty="0">
                <a:solidFill>
                  <a:srgbClr val="000000"/>
                </a:solidFill>
                <a:latin typeface="Meiryo UI" pitchFamily="50" charset="-128"/>
                <a:ea typeface="Meiryo UI" pitchFamily="50" charset="-128"/>
                <a:cs typeface="Meiryo UI" pitchFamily="50" charset="-128"/>
              </a:rPr>
              <a:t>に基づき</a:t>
            </a:r>
            <a:r>
              <a:rPr lang="en-US" altLang="ja-JP" sz="1400" dirty="0">
                <a:solidFill>
                  <a:srgbClr val="000000"/>
                </a:solidFill>
                <a:latin typeface="Meiryo UI" pitchFamily="50" charset="-128"/>
                <a:ea typeface="Meiryo UI" pitchFamily="50" charset="-128"/>
                <a:cs typeface="Meiryo UI" pitchFamily="50" charset="-128"/>
              </a:rPr>
              <a:t>PDCA</a:t>
            </a:r>
            <a:r>
              <a:rPr lang="ja-JP" altLang="en-US" sz="1400" dirty="0">
                <a:solidFill>
                  <a:srgbClr val="000000"/>
                </a:solidFill>
                <a:latin typeface="Meiryo UI" pitchFamily="50" charset="-128"/>
                <a:ea typeface="Meiryo UI" pitchFamily="50" charset="-128"/>
                <a:cs typeface="Meiryo UI" pitchFamily="50" charset="-128"/>
              </a:rPr>
              <a:t>サイクルを確実に推進</a:t>
            </a:r>
          </a:p>
        </p:txBody>
      </p:sp>
      <p:sp>
        <p:nvSpPr>
          <p:cNvPr id="23" name="Text Box 7"/>
          <p:cNvSpPr txBox="1">
            <a:spLocks noChangeArrowheads="1"/>
          </p:cNvSpPr>
          <p:nvPr/>
        </p:nvSpPr>
        <p:spPr bwMode="auto">
          <a:xfrm>
            <a:off x="211536" y="515941"/>
            <a:ext cx="2347515" cy="352425"/>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defRPr/>
            </a:pPr>
            <a:r>
              <a:rPr lang="ja-JP" altLang="en-US" dirty="0" smtClean="0">
                <a:solidFill>
                  <a:srgbClr val="FFFFFF"/>
                </a:solidFill>
              </a:rPr>
              <a:t>基本</a:t>
            </a:r>
            <a:r>
              <a:rPr lang="ja-JP" altLang="en-US" dirty="0">
                <a:solidFill>
                  <a:srgbClr val="FFFFFF"/>
                </a:solidFill>
              </a:rPr>
              <a:t>理念</a:t>
            </a:r>
          </a:p>
        </p:txBody>
      </p:sp>
      <p:sp>
        <p:nvSpPr>
          <p:cNvPr id="7"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1</a:t>
            </a:fld>
            <a:endParaRPr lang="en-US" altLang="ja-JP" sz="1400" b="0" dirty="0" smtClean="0">
              <a:solidFill>
                <a:srgbClr val="000000"/>
              </a:solidFill>
            </a:endParaRPr>
          </a:p>
        </p:txBody>
      </p:sp>
    </p:spTree>
    <p:extLst>
      <p:ext uri="{BB962C8B-B14F-4D97-AF65-F5344CB8AC3E}">
        <p14:creationId xmlns:p14="http://schemas.microsoft.com/office/powerpoint/2010/main" val="69664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5"/>
          <p:cNvSpPr>
            <a:spLocks noChangeArrowheads="1"/>
          </p:cNvSpPr>
          <p:nvPr/>
        </p:nvSpPr>
        <p:spPr bwMode="auto">
          <a:xfrm>
            <a:off x="56456" y="-146046"/>
            <a:ext cx="9650414" cy="722313"/>
          </a:xfrm>
          <a:prstGeom prst="roundRect">
            <a:avLst>
              <a:gd name="adj" fmla="val 50000"/>
            </a:avLst>
          </a:prstGeom>
          <a:noFill/>
          <a:ln>
            <a:noFill/>
          </a:ln>
          <a:effectLst/>
          <a:extLst>
            <a:ext uri="{909E8E84-426E-40DD-AFC4-6F175D3DCCD1}">
              <a14:hiddenFill xmlns:a14="http://schemas.microsoft.com/office/drawing/2010/main">
                <a:gradFill rotWithShape="0">
                  <a:gsLst>
                    <a:gs pos="0">
                      <a:srgbClr val="0099CC">
                        <a:gamma/>
                        <a:tint val="73725"/>
                        <a:invGamma/>
                      </a:srgbClr>
                    </a:gs>
                    <a:gs pos="100000">
                      <a:srgbClr val="0099CC">
                        <a:alpha val="70000"/>
                      </a:srgbClr>
                    </a:gs>
                  </a:gsLst>
                  <a:lin ang="5400000" scaled="1"/>
                </a:gra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3" tIns="45708" rIns="91413" bIns="45708" anchor="ctr"/>
          <a:lstStyle/>
          <a:p>
            <a:pPr algn="ctr">
              <a:defRPr/>
            </a:pPr>
            <a:r>
              <a:rPr lang="ja-JP" altLang="en-US" sz="2800" b="1" dirty="0" smtClean="0">
                <a:solidFill>
                  <a:prstClr val="black"/>
                </a:solidFill>
                <a:latin typeface="ＭＳ Ｐゴシック"/>
                <a:ea typeface="ＭＳ Ｐゴシック"/>
              </a:rPr>
              <a:t>「</a:t>
            </a:r>
            <a:r>
              <a:rPr lang="ja-JP" altLang="en-US" sz="2800" b="1" dirty="0" smtClean="0">
                <a:solidFill>
                  <a:prstClr val="black"/>
                </a:solidFill>
                <a:latin typeface="ＭＳ Ｐゴシック"/>
                <a:ea typeface="ＭＳ Ｐゴシック"/>
              </a:rPr>
              <a:t>世界最先端ＩＴ国家創造宣言」におけるオープンデータ</a:t>
            </a:r>
            <a:endParaRPr lang="en-US" altLang="ja-JP" sz="2800" b="1" dirty="0">
              <a:solidFill>
                <a:prstClr val="black"/>
              </a:solidFill>
              <a:latin typeface="ＭＳ Ｐゴシック"/>
              <a:ea typeface="ＭＳ Ｐゴシック"/>
            </a:endParaRPr>
          </a:p>
        </p:txBody>
      </p:sp>
      <p:sp>
        <p:nvSpPr>
          <p:cNvPr id="2" name="Rectangle 2"/>
          <p:cNvSpPr>
            <a:spLocks noChangeArrowheads="1"/>
          </p:cNvSpPr>
          <p:nvPr/>
        </p:nvSpPr>
        <p:spPr bwMode="auto">
          <a:xfrm>
            <a:off x="58" y="-9456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srgbClr val="000000"/>
              </a:solidFill>
            </a:endParaRPr>
          </a:p>
        </p:txBody>
      </p:sp>
      <p:sp>
        <p:nvSpPr>
          <p:cNvPr id="3" name="Rectangle 3"/>
          <p:cNvSpPr>
            <a:spLocks noChangeArrowheads="1"/>
          </p:cNvSpPr>
          <p:nvPr/>
        </p:nvSpPr>
        <p:spPr bwMode="auto">
          <a:xfrm>
            <a:off x="128465" y="2388950"/>
            <a:ext cx="4824536" cy="4247317"/>
          </a:xfrm>
          <a:prstGeom prst="rect">
            <a:avLst/>
          </a:prstGeom>
          <a:solidFill>
            <a:schemeClr val="accent6">
              <a:lumMod val="20000"/>
              <a:lumOff val="80000"/>
            </a:schemeClr>
          </a:solidFill>
          <a:ln w="9525">
            <a:noFill/>
            <a:miter lim="800000"/>
            <a:headEnd/>
            <a:tailEnd/>
          </a:ln>
          <a:effectLst/>
          <a:extLst/>
        </p:spPr>
        <p:txBody>
          <a:bodyPr vert="horz" wrap="square" lIns="91440" tIns="45720" rIns="91440" bIns="45720" numCol="1" anchor="ctr" anchorCtr="0" compatLnSpc="1">
            <a:prstTxWarp prst="textNoShape">
              <a:avLst/>
            </a:prstTxWarp>
            <a:spAutoFit/>
          </a:bodyPr>
          <a:lstStyle/>
          <a:p>
            <a:pPr indent="152400" eaLnBrk="0" hangingPunct="0">
              <a:lnSpc>
                <a:spcPts val="1800"/>
              </a:lnSpc>
            </a:pPr>
            <a:r>
              <a:rPr lang="ja-JP" altLang="en-US" sz="1500" dirty="0" smtClean="0">
                <a:solidFill>
                  <a:srgbClr val="000000"/>
                </a:solidFill>
                <a:latin typeface="ＭＳ ゴシック" pitchFamily="49" charset="-128"/>
                <a:ea typeface="ＭＳ ゴシック" pitchFamily="49" charset="-128"/>
                <a:cs typeface="MS-Gothic" charset="-128"/>
              </a:rPr>
              <a:t>公共データについては、オープン化を原則とする発想の転換を行い、ビジネスや官民協働のサービスでの利用がしやすいように、政府、独立行政法人、地方公共団体等が保有する多様で膨大なデータを、機械判読に適したデータ形式で、営利目的も含め自由な編集・加工等を認める利用ルールの下、インターネットを通じて公開する。</a:t>
            </a:r>
            <a:endParaRPr lang="ja-JP" altLang="en-US" sz="300" dirty="0" smtClean="0">
              <a:solidFill>
                <a:srgbClr val="000000"/>
              </a:solidFill>
              <a:cs typeface="ＭＳ Ｐゴシック" pitchFamily="50" charset="-128"/>
            </a:endParaRPr>
          </a:p>
          <a:p>
            <a:pPr indent="152400" eaLnBrk="0" hangingPunct="0">
              <a:lnSpc>
                <a:spcPts val="1800"/>
              </a:lnSpc>
            </a:pPr>
            <a:r>
              <a:rPr lang="ja-JP" altLang="en-US" sz="1500" dirty="0" smtClean="0">
                <a:solidFill>
                  <a:srgbClr val="000000"/>
                </a:solidFill>
                <a:latin typeface="ＭＳ ゴシック" pitchFamily="49" charset="-128"/>
                <a:ea typeface="ＭＳ ゴシック" pitchFamily="49" charset="-128"/>
                <a:cs typeface="MS-Gothic" charset="-128"/>
              </a:rPr>
              <a:t>このため、速やかに電子行政オープンデータ戦略に基づくロードマップを策定・公表するほか、</a:t>
            </a:r>
            <a:r>
              <a:rPr lang="en-US" altLang="ja-JP" sz="1500" dirty="0" smtClean="0">
                <a:solidFill>
                  <a:srgbClr val="000000"/>
                </a:solidFill>
                <a:latin typeface="ＭＳ ゴシック" pitchFamily="49" charset="-128"/>
                <a:ea typeface="ＭＳ ゴシック" pitchFamily="49" charset="-128"/>
                <a:cs typeface="MS-Gothic" charset="-128"/>
              </a:rPr>
              <a:t>2013 </a:t>
            </a:r>
            <a:r>
              <a:rPr lang="ja-JP" altLang="en-US" sz="1500" dirty="0" smtClean="0">
                <a:solidFill>
                  <a:srgbClr val="000000"/>
                </a:solidFill>
                <a:latin typeface="ＭＳ ゴシック" pitchFamily="49" charset="-128"/>
                <a:ea typeface="ＭＳ ゴシック" pitchFamily="49" charset="-128"/>
                <a:cs typeface="MS-Gothic" charset="-128"/>
              </a:rPr>
              <a:t>年度から、公共データの自由な二次利用を認める利用ルールの見直しを行うとともに、機械判読に適した国際標準データ形式での公開の拡大に取り組む。また、各府省庁が公開する公共データの案内・横断的検索を可能とするデータカタログサイトについて、</a:t>
            </a:r>
            <a:r>
              <a:rPr lang="en-US" altLang="ja-JP" sz="1500" dirty="0" smtClean="0">
                <a:solidFill>
                  <a:srgbClr val="000000"/>
                </a:solidFill>
                <a:latin typeface="ＭＳ ゴシック" pitchFamily="49" charset="-128"/>
                <a:ea typeface="ＭＳ ゴシック" pitchFamily="49" charset="-128"/>
                <a:cs typeface="MS-Gothic" charset="-128"/>
              </a:rPr>
              <a:t>2013 </a:t>
            </a:r>
            <a:r>
              <a:rPr lang="ja-JP" altLang="en-US" sz="1500" dirty="0" smtClean="0">
                <a:solidFill>
                  <a:srgbClr val="000000"/>
                </a:solidFill>
                <a:latin typeface="ＭＳ ゴシック" pitchFamily="49" charset="-128"/>
                <a:ea typeface="ＭＳ ゴシック" pitchFamily="49" charset="-128"/>
                <a:cs typeface="MS-Gothic" charset="-128"/>
              </a:rPr>
              <a:t>年度中に試行版を立ち上げ、広く国民の意見募集を行うとともに、</a:t>
            </a:r>
            <a:r>
              <a:rPr lang="en-US" altLang="ja-JP" sz="1500" dirty="0" smtClean="0">
                <a:solidFill>
                  <a:srgbClr val="000000"/>
                </a:solidFill>
                <a:latin typeface="ＭＳ ゴシック" pitchFamily="49" charset="-128"/>
                <a:ea typeface="ＭＳ ゴシック" pitchFamily="49" charset="-128"/>
                <a:cs typeface="MS-Gothic" charset="-128"/>
              </a:rPr>
              <a:t>2014 </a:t>
            </a:r>
            <a:r>
              <a:rPr lang="ja-JP" altLang="en-US" sz="1500" dirty="0" smtClean="0">
                <a:solidFill>
                  <a:srgbClr val="000000"/>
                </a:solidFill>
                <a:latin typeface="ＭＳ ゴシック" pitchFamily="49" charset="-128"/>
                <a:ea typeface="ＭＳ ゴシック" pitchFamily="49" charset="-128"/>
                <a:cs typeface="MS-Gothic" charset="-128"/>
              </a:rPr>
              <a:t>年度から本格運用を実施する。あわせて、データの組み合わせや横断的利用を容易とする共通の語彙（ボキャブラリ）の基盤構築にも取り組む。</a:t>
            </a:r>
            <a:endParaRPr lang="ja-JP" altLang="en-US" sz="1500" dirty="0" smtClean="0">
              <a:solidFill>
                <a:srgbClr val="000000"/>
              </a:solidFill>
              <a:cs typeface="ＭＳ Ｐゴシック" pitchFamily="50" charset="-128"/>
            </a:endParaRPr>
          </a:p>
        </p:txBody>
      </p:sp>
      <p:sp>
        <p:nvSpPr>
          <p:cNvPr id="6" name="スライド番号プレースホルダー 2"/>
          <p:cNvSpPr txBox="1">
            <a:spLocks/>
          </p:cNvSpPr>
          <p:nvPr/>
        </p:nvSpPr>
        <p:spPr>
          <a:xfrm>
            <a:off x="7682160" y="6553204"/>
            <a:ext cx="2311400" cy="304796"/>
          </a:xfrm>
          <a:prstGeom prst="rect">
            <a:avLst/>
          </a:prstGeom>
        </p:spPr>
        <p:txBody>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algn="r">
              <a:defRPr/>
            </a:pPr>
            <a:fld id="{5E3BC52E-C4BA-4AF4-9A2C-8C231A298282}" type="slidenum">
              <a:rPr lang="en-US" altLang="ja-JP" sz="1400" smtClean="0">
                <a:solidFill>
                  <a:srgbClr val="000000"/>
                </a:solidFill>
              </a:rPr>
              <a:pPr algn="r">
                <a:defRPr/>
              </a:pPr>
              <a:t>2</a:t>
            </a:fld>
            <a:endParaRPr lang="en-US" altLang="ja-JP" sz="1400" dirty="0">
              <a:solidFill>
                <a:srgbClr val="000000"/>
              </a:solidFill>
            </a:endParaRPr>
          </a:p>
        </p:txBody>
      </p:sp>
      <p:sp>
        <p:nvSpPr>
          <p:cNvPr id="8" name="Rectangle 3"/>
          <p:cNvSpPr>
            <a:spLocks noChangeArrowheads="1"/>
          </p:cNvSpPr>
          <p:nvPr/>
        </p:nvSpPr>
        <p:spPr bwMode="auto">
          <a:xfrm>
            <a:off x="5044181" y="2388950"/>
            <a:ext cx="4517332" cy="1938992"/>
          </a:xfrm>
          <a:prstGeom prst="rect">
            <a:avLst/>
          </a:prstGeom>
          <a:solidFill>
            <a:schemeClr val="accent6">
              <a:lumMod val="20000"/>
              <a:lumOff val="80000"/>
            </a:schemeClr>
          </a:solidFill>
          <a:ln w="9525">
            <a:noFill/>
            <a:miter lim="800000"/>
            <a:headEnd/>
            <a:tailEnd/>
          </a:ln>
          <a:effectLst/>
          <a:extLst/>
        </p:spPr>
        <p:txBody>
          <a:bodyPr vert="horz" wrap="square" lIns="91440" tIns="45720" rIns="91440" bIns="45720" numCol="1" anchor="ctr" anchorCtr="0" compatLnSpc="1">
            <a:prstTxWarp prst="textNoShape">
              <a:avLst/>
            </a:prstTxWarp>
            <a:spAutoFit/>
          </a:bodyPr>
          <a:lstStyle/>
          <a:p>
            <a:pPr indent="152400" eaLnBrk="0" hangingPunct="0">
              <a:lnSpc>
                <a:spcPts val="1800"/>
              </a:lnSpc>
            </a:pPr>
            <a:r>
              <a:rPr lang="en-US" altLang="ja-JP" sz="1500" dirty="0" smtClean="0">
                <a:solidFill>
                  <a:srgbClr val="000000"/>
                </a:solidFill>
                <a:latin typeface="ＭＳ ゴシック" pitchFamily="49" charset="-128"/>
                <a:ea typeface="ＭＳ ゴシック" pitchFamily="49" charset="-128"/>
                <a:cs typeface="MS-Gothic" charset="-128"/>
              </a:rPr>
              <a:t>2014 </a:t>
            </a:r>
            <a:r>
              <a:rPr lang="ja-JP" altLang="en-US" sz="1500" dirty="0" smtClean="0">
                <a:solidFill>
                  <a:srgbClr val="000000"/>
                </a:solidFill>
                <a:latin typeface="ＭＳ ゴシック" pitchFamily="49" charset="-128"/>
                <a:ea typeface="ＭＳ ゴシック" pitchFamily="49" charset="-128"/>
                <a:cs typeface="MS-Gothic" charset="-128"/>
              </a:rPr>
              <a:t>年度及び</a:t>
            </a:r>
            <a:r>
              <a:rPr lang="en-US" altLang="ja-JP" sz="1500" dirty="0" smtClean="0">
                <a:solidFill>
                  <a:srgbClr val="000000"/>
                </a:solidFill>
                <a:latin typeface="ＭＳ ゴシック" pitchFamily="49" charset="-128"/>
                <a:ea typeface="ＭＳ ゴシック" pitchFamily="49" charset="-128"/>
                <a:cs typeface="MS-Gothic" charset="-128"/>
              </a:rPr>
              <a:t>2015 </a:t>
            </a:r>
            <a:r>
              <a:rPr lang="ja-JP" altLang="en-US" sz="1500" dirty="0" smtClean="0">
                <a:solidFill>
                  <a:srgbClr val="000000"/>
                </a:solidFill>
                <a:latin typeface="ＭＳ ゴシック" pitchFamily="49" charset="-128"/>
                <a:ea typeface="ＭＳ ゴシック" pitchFamily="49" charset="-128"/>
                <a:cs typeface="MS-Gothic" charset="-128"/>
              </a:rPr>
              <a:t>年度の２年間を集中取組期間と位置づけ、</a:t>
            </a:r>
            <a:r>
              <a:rPr lang="en-US" altLang="ja-JP" sz="1500" dirty="0" smtClean="0">
                <a:solidFill>
                  <a:srgbClr val="000000"/>
                </a:solidFill>
                <a:latin typeface="ＭＳ ゴシック" pitchFamily="49" charset="-128"/>
                <a:ea typeface="ＭＳ ゴシック" pitchFamily="49" charset="-128"/>
                <a:cs typeface="MS-Gothic" charset="-128"/>
              </a:rPr>
              <a:t>2015 </a:t>
            </a:r>
            <a:r>
              <a:rPr lang="ja-JP" altLang="en-US" sz="1500" dirty="0" smtClean="0">
                <a:solidFill>
                  <a:srgbClr val="000000"/>
                </a:solidFill>
                <a:latin typeface="ＭＳ ゴシック" pitchFamily="49" charset="-128"/>
                <a:ea typeface="ＭＳ ゴシック" pitchFamily="49" charset="-128"/>
                <a:cs typeface="MS-Gothic" charset="-128"/>
              </a:rPr>
              <a:t>年度末には、他の先進国と同水準の公開内容を実現する。</a:t>
            </a:r>
            <a:endParaRPr lang="ja-JP" altLang="en-US" sz="1500" dirty="0" smtClean="0">
              <a:solidFill>
                <a:srgbClr val="000000"/>
              </a:solidFill>
              <a:cs typeface="ＭＳ Ｐゴシック" pitchFamily="50" charset="-128"/>
            </a:endParaRPr>
          </a:p>
          <a:p>
            <a:pPr indent="152400" eaLnBrk="0" hangingPunct="0">
              <a:lnSpc>
                <a:spcPts val="1800"/>
              </a:lnSpc>
            </a:pPr>
            <a:r>
              <a:rPr lang="ja-JP" altLang="en-US" sz="1500" dirty="0" smtClean="0">
                <a:solidFill>
                  <a:srgbClr val="000000"/>
                </a:solidFill>
                <a:latin typeface="ＭＳ ゴシック" pitchFamily="49" charset="-128"/>
                <a:ea typeface="ＭＳ ゴシック" pitchFamily="49" charset="-128"/>
                <a:cs typeface="MS-Gothic" charset="-128"/>
              </a:rPr>
              <a:t>また、公共データの利用促進のために、コンテスト手法の活用等により、利用ニーズの発掘・喚起、利活用モデルの構築・展開やデータを活用する高度な人材育成にも積極的に取り組み、新ビジネス・新サービスの創出を支援する。</a:t>
            </a:r>
            <a:endParaRPr lang="en-US" altLang="ja-JP" sz="1500" dirty="0">
              <a:solidFill>
                <a:srgbClr val="000000"/>
              </a:solidFill>
              <a:latin typeface="ＭＳ ゴシック" pitchFamily="49" charset="-128"/>
              <a:ea typeface="ＭＳ ゴシック" pitchFamily="49" charset="-128"/>
              <a:cs typeface="MS-Gothic" charset="-128"/>
            </a:endParaRPr>
          </a:p>
        </p:txBody>
      </p:sp>
      <p:sp>
        <p:nvSpPr>
          <p:cNvPr id="4" name="テキスト ボックス 3"/>
          <p:cNvSpPr txBox="1"/>
          <p:nvPr/>
        </p:nvSpPr>
        <p:spPr>
          <a:xfrm>
            <a:off x="-87560" y="508610"/>
            <a:ext cx="8727069" cy="400110"/>
          </a:xfrm>
          <a:prstGeom prst="rect">
            <a:avLst/>
          </a:prstGeom>
          <a:noFill/>
        </p:spPr>
        <p:txBody>
          <a:bodyPr wrap="none" rtlCol="0">
            <a:spAutoFit/>
          </a:bodyPr>
          <a:lstStyle/>
          <a:p>
            <a:pPr indent="152400" eaLnBrk="0" hangingPunct="0"/>
            <a:r>
              <a:rPr lang="ja-JP" altLang="en-US" sz="2000" b="1" dirty="0">
                <a:solidFill>
                  <a:srgbClr val="000000"/>
                </a:solidFill>
                <a:latin typeface="ＭＳ ゴシック" pitchFamily="49" charset="-128"/>
                <a:ea typeface="ＭＳ ゴシック" pitchFamily="49" charset="-128"/>
                <a:cs typeface="DFGothic-EB-WIN-RKSJ-H" charset="-128"/>
              </a:rPr>
              <a:t>世界最先端ＩＴ国家創造宣言</a:t>
            </a:r>
            <a:r>
              <a:rPr lang="zh-TW" altLang="en-US" sz="2000" b="1" dirty="0">
                <a:solidFill>
                  <a:srgbClr val="000000"/>
                </a:solidFill>
                <a:latin typeface="ＭＳ ゴシック" pitchFamily="49" charset="-128"/>
                <a:ea typeface="ＭＳ ゴシック" pitchFamily="49" charset="-128"/>
                <a:cs typeface="DFGothic-EB-WIN-RKSJ-H" charset="-128"/>
              </a:rPr>
              <a:t>（平成２５年６月１４日閣議決定）</a:t>
            </a:r>
            <a:r>
              <a:rPr lang="ja-JP" altLang="ja-JP" sz="2000" b="1" dirty="0">
                <a:solidFill>
                  <a:srgbClr val="000000"/>
                </a:solidFill>
                <a:latin typeface="ＭＳ ゴシック" pitchFamily="49" charset="-128"/>
                <a:ea typeface="ＭＳ ゴシック" pitchFamily="49" charset="-128"/>
                <a:cs typeface="DFGothic-EB-WIN-RKSJ-H" charset="-128"/>
              </a:rPr>
              <a:t> （抄）</a:t>
            </a:r>
            <a:endParaRPr lang="ja-JP" altLang="en-US" sz="2000" dirty="0">
              <a:solidFill>
                <a:srgbClr val="000000"/>
              </a:solidFill>
              <a:cs typeface="ＭＳ Ｐゴシック" pitchFamily="50" charset="-128"/>
            </a:endParaRPr>
          </a:p>
        </p:txBody>
      </p:sp>
      <p:sp>
        <p:nvSpPr>
          <p:cNvPr id="5" name="テキスト ボックス 4"/>
          <p:cNvSpPr txBox="1"/>
          <p:nvPr/>
        </p:nvSpPr>
        <p:spPr>
          <a:xfrm>
            <a:off x="128465" y="876782"/>
            <a:ext cx="9629900" cy="1538883"/>
          </a:xfrm>
          <a:prstGeom prst="rect">
            <a:avLst/>
          </a:prstGeom>
          <a:noFill/>
        </p:spPr>
        <p:txBody>
          <a:bodyPr wrap="square" rtlCol="0">
            <a:spAutoFit/>
          </a:bodyPr>
          <a:lstStyle/>
          <a:p>
            <a:pPr eaLnBrk="0" hangingPunct="0"/>
            <a:r>
              <a:rPr lang="ja-JP" altLang="ja-JP" sz="1600" b="1" u="sng" dirty="0">
                <a:solidFill>
                  <a:srgbClr val="000000"/>
                </a:solidFill>
                <a:latin typeface="ＭＳ ゴシック" pitchFamily="49" charset="-128"/>
                <a:ea typeface="ＭＳ ゴシック" pitchFamily="49" charset="-128"/>
                <a:cs typeface="ＭＳ 明朝" pitchFamily="17" charset="-128"/>
              </a:rPr>
              <a:t>Ⅲ</a:t>
            </a:r>
            <a:r>
              <a:rPr lang="en-US" altLang="ja-JP" sz="1600" b="1" u="sng" dirty="0">
                <a:solidFill>
                  <a:srgbClr val="000000"/>
                </a:solidFill>
                <a:latin typeface="ＭＳ ゴシック" pitchFamily="49" charset="-128"/>
                <a:ea typeface="ＭＳ ゴシック" pitchFamily="49" charset="-128"/>
                <a:cs typeface="ＭＳ 明朝" pitchFamily="17" charset="-128"/>
              </a:rPr>
              <a:t>.</a:t>
            </a:r>
            <a:r>
              <a:rPr lang="ja-JP" altLang="en-US" sz="1600" b="1" u="sng" dirty="0">
                <a:solidFill>
                  <a:srgbClr val="000000"/>
                </a:solidFill>
                <a:latin typeface="ＭＳ ゴシック" pitchFamily="49" charset="-128"/>
                <a:ea typeface="ＭＳ ゴシック" pitchFamily="49" charset="-128"/>
                <a:cs typeface="ＭＳ 明朝" pitchFamily="17" charset="-128"/>
              </a:rPr>
              <a:t>目指すべき社会・姿を実現するための取組</a:t>
            </a:r>
            <a:endParaRPr lang="ja-JP" altLang="en-US" sz="1600" dirty="0">
              <a:solidFill>
                <a:srgbClr val="000000"/>
              </a:solidFill>
              <a:cs typeface="ＭＳ Ｐゴシック" pitchFamily="50" charset="-128"/>
            </a:endParaRPr>
          </a:p>
          <a:p>
            <a:pPr eaLnBrk="0" hangingPunct="0"/>
            <a:endParaRPr lang="ja-JP" altLang="en-US" sz="1000" u="sng" dirty="0">
              <a:solidFill>
                <a:srgbClr val="000000"/>
              </a:solidFill>
              <a:latin typeface="ＭＳ ゴシック" pitchFamily="49" charset="-128"/>
              <a:ea typeface="ＭＳ ゴシック" pitchFamily="49" charset="-128"/>
              <a:cs typeface="ＭＳ 明朝" pitchFamily="17" charset="-128"/>
            </a:endParaRPr>
          </a:p>
          <a:p>
            <a:pPr eaLnBrk="0" hangingPunct="0"/>
            <a:r>
              <a:rPr lang="ja-JP" altLang="en-US" sz="1600" u="sng" dirty="0">
                <a:solidFill>
                  <a:srgbClr val="000000"/>
                </a:solidFill>
                <a:latin typeface="ＭＳ ゴシック" pitchFamily="49" charset="-128"/>
                <a:ea typeface="ＭＳ ゴシック" pitchFamily="49" charset="-128"/>
                <a:cs typeface="ＭＳ 明朝" pitchFamily="17" charset="-128"/>
              </a:rPr>
              <a:t>１．革新的な新産業・新サービスの創出と全産業の成長を促進する社会の実現</a:t>
            </a:r>
            <a:endParaRPr lang="ja-JP" altLang="en-US" sz="1600" dirty="0">
              <a:solidFill>
                <a:srgbClr val="000000"/>
              </a:solidFill>
              <a:cs typeface="ＭＳ 明朝" pitchFamily="17" charset="-128"/>
            </a:endParaRPr>
          </a:p>
          <a:p>
            <a:pPr eaLnBrk="0" hangingPunct="0"/>
            <a:r>
              <a:rPr lang="ja-JP" altLang="en-US" sz="1600" u="sng" dirty="0">
                <a:solidFill>
                  <a:srgbClr val="000000"/>
                </a:solidFill>
                <a:latin typeface="ＭＳ ゴシック" pitchFamily="49" charset="-128"/>
                <a:ea typeface="ＭＳ ゴシック" pitchFamily="49" charset="-128"/>
                <a:cs typeface="Courier New" pitchFamily="49" charset="0"/>
              </a:rPr>
              <a:t>（１）オープンデータ・ビッグデータの活用の</a:t>
            </a:r>
            <a:r>
              <a:rPr lang="ja-JP" altLang="en-US" sz="1600" u="sng" dirty="0" smtClean="0">
                <a:solidFill>
                  <a:srgbClr val="000000"/>
                </a:solidFill>
                <a:latin typeface="ＭＳ ゴシック" pitchFamily="49" charset="-128"/>
                <a:ea typeface="ＭＳ ゴシック" pitchFamily="49" charset="-128"/>
                <a:cs typeface="Courier New" pitchFamily="49" charset="0"/>
              </a:rPr>
              <a:t>推進</a:t>
            </a:r>
            <a:endParaRPr lang="en-US" altLang="ja-JP" sz="1600" u="sng" dirty="0" smtClean="0">
              <a:solidFill>
                <a:srgbClr val="000000"/>
              </a:solidFill>
              <a:latin typeface="ＭＳ ゴシック" pitchFamily="49" charset="-128"/>
              <a:ea typeface="ＭＳ ゴシック" pitchFamily="49" charset="-128"/>
              <a:cs typeface="Courier New" pitchFamily="49" charset="0"/>
            </a:endParaRPr>
          </a:p>
          <a:p>
            <a:pPr eaLnBrk="0" hangingPunct="0"/>
            <a:endParaRPr lang="en-US" altLang="ja-JP" sz="1200" u="sng" dirty="0">
              <a:solidFill>
                <a:srgbClr val="000000"/>
              </a:solidFill>
              <a:latin typeface="ＭＳ ゴシック" pitchFamily="49" charset="-128"/>
              <a:ea typeface="ＭＳ ゴシック" pitchFamily="49" charset="-128"/>
              <a:cs typeface="Courier New" pitchFamily="49" charset="0"/>
            </a:endParaRPr>
          </a:p>
          <a:p>
            <a:pPr eaLnBrk="0" hangingPunct="0"/>
            <a:r>
              <a:rPr lang="ja-JP" altLang="en-US" sz="1600" b="1" u="sng" dirty="0" smtClean="0">
                <a:solidFill>
                  <a:srgbClr val="000000"/>
                </a:solidFill>
                <a:latin typeface="ＭＳ ゴシック" pitchFamily="49" charset="-128"/>
                <a:ea typeface="ＭＳ ゴシック" pitchFamily="49" charset="-128"/>
                <a:cs typeface="Courier New" pitchFamily="49" charset="0"/>
              </a:rPr>
              <a:t>①</a:t>
            </a:r>
            <a:r>
              <a:rPr lang="ja-JP" altLang="en-US" sz="1600" b="1" u="sng" dirty="0">
                <a:solidFill>
                  <a:srgbClr val="000000"/>
                </a:solidFill>
                <a:latin typeface="ＭＳ ゴシック" pitchFamily="49" charset="-128"/>
                <a:ea typeface="ＭＳ ゴシック" pitchFamily="49" charset="-128"/>
                <a:cs typeface="Courier New" pitchFamily="49" charset="0"/>
              </a:rPr>
              <a:t>　公共データの民間開放（オープンデータ）の</a:t>
            </a:r>
            <a:r>
              <a:rPr lang="ja-JP" altLang="en-US" sz="1600" b="1" u="sng" dirty="0" smtClean="0">
                <a:solidFill>
                  <a:srgbClr val="000000"/>
                </a:solidFill>
                <a:latin typeface="ＭＳ ゴシック" pitchFamily="49" charset="-128"/>
                <a:ea typeface="ＭＳ ゴシック" pitchFamily="49" charset="-128"/>
                <a:cs typeface="Courier New" pitchFamily="49" charset="0"/>
              </a:rPr>
              <a:t>推進</a:t>
            </a:r>
            <a:endParaRPr lang="en-US" altLang="ja-JP" sz="1600" b="1" u="sng" dirty="0" smtClean="0">
              <a:solidFill>
                <a:srgbClr val="000000"/>
              </a:solidFill>
              <a:latin typeface="ＭＳ ゴシック" pitchFamily="49" charset="-128"/>
              <a:ea typeface="ＭＳ ゴシック" pitchFamily="49" charset="-128"/>
              <a:cs typeface="Courier New" pitchFamily="49" charset="0"/>
            </a:endParaRPr>
          </a:p>
          <a:p>
            <a:pPr eaLnBrk="0" hangingPunct="0"/>
            <a:endParaRPr lang="ja-JP" altLang="en-US" sz="800" b="1" u="sng" dirty="0">
              <a:solidFill>
                <a:srgbClr val="000000"/>
              </a:solidFill>
              <a:latin typeface="ＭＳ ゴシック" pitchFamily="49" charset="-128"/>
              <a:ea typeface="ＭＳ ゴシック" pitchFamily="49" charset="-128"/>
              <a:cs typeface="Courier New" pitchFamily="49" charset="0"/>
            </a:endParaRPr>
          </a:p>
        </p:txBody>
      </p:sp>
      <p:sp>
        <p:nvSpPr>
          <p:cNvPr id="7" name="正方形/長方形 6"/>
          <p:cNvSpPr/>
          <p:nvPr/>
        </p:nvSpPr>
        <p:spPr>
          <a:xfrm>
            <a:off x="56456" y="2316943"/>
            <a:ext cx="9629901" cy="442872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sp>
        <p:nvSpPr>
          <p:cNvPr id="10" name="Rectangle 3"/>
          <p:cNvSpPr>
            <a:spLocks noChangeArrowheads="1"/>
          </p:cNvSpPr>
          <p:nvPr/>
        </p:nvSpPr>
        <p:spPr bwMode="auto">
          <a:xfrm>
            <a:off x="5097017" y="4433774"/>
            <a:ext cx="4464496" cy="1938992"/>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ts val="1800"/>
              </a:lnSpc>
            </a:pPr>
            <a:r>
              <a:rPr lang="en-US" altLang="ja-JP" sz="1600" dirty="0" smtClean="0">
                <a:solidFill>
                  <a:srgbClr val="000000"/>
                </a:solidFill>
                <a:latin typeface="ＭＳ ゴシック" pitchFamily="49" charset="-128"/>
                <a:ea typeface="ＭＳ ゴシック" pitchFamily="49" charset="-128"/>
                <a:cs typeface="Times New Roman" pitchFamily="18" charset="0"/>
              </a:rPr>
              <a:t>【KPI】</a:t>
            </a:r>
          </a:p>
          <a:p>
            <a:pPr eaLnBrk="0" hangingPunct="0">
              <a:lnSpc>
                <a:spcPts val="1800"/>
              </a:lnSpc>
            </a:pPr>
            <a:endParaRPr lang="en-US" altLang="ja-JP" sz="800" dirty="0" smtClean="0">
              <a:solidFill>
                <a:srgbClr val="000000"/>
              </a:solidFill>
              <a:cs typeface="ＭＳ Ｐゴシック" pitchFamily="50" charset="-128"/>
            </a:endParaRPr>
          </a:p>
          <a:p>
            <a:pPr marL="285750" indent="-285750" eaLnBrk="0" hangingPunct="0">
              <a:lnSpc>
                <a:spcPts val="1800"/>
              </a:lnSpc>
              <a:buFont typeface="Arial" panose="020B0604020202020204" pitchFamily="34" charset="0"/>
              <a:buChar char="•"/>
            </a:pPr>
            <a:r>
              <a:rPr lang="ja-JP" altLang="en-US" sz="1500" dirty="0" smtClean="0">
                <a:solidFill>
                  <a:srgbClr val="000000"/>
                </a:solidFill>
                <a:latin typeface="ＭＳ ゴシック" pitchFamily="49" charset="-128"/>
                <a:ea typeface="ＭＳ ゴシック" pitchFamily="49" charset="-128"/>
                <a:cs typeface="Times New Roman" pitchFamily="18" charset="0"/>
              </a:rPr>
              <a:t>各府省庁のオープンデータ達成状況</a:t>
            </a:r>
            <a:endParaRPr lang="en-US" altLang="ja-JP" sz="1500" dirty="0" smtClean="0">
              <a:solidFill>
                <a:srgbClr val="000000"/>
              </a:solidFill>
              <a:latin typeface="ＭＳ ゴシック" pitchFamily="49" charset="-128"/>
              <a:ea typeface="ＭＳ ゴシック" pitchFamily="49" charset="-128"/>
              <a:cs typeface="Times New Roman" pitchFamily="18" charset="0"/>
            </a:endParaRPr>
          </a:p>
          <a:p>
            <a:pPr marL="285750" indent="-285750" eaLnBrk="0" hangingPunct="0">
              <a:lnSpc>
                <a:spcPts val="1800"/>
              </a:lnSpc>
              <a:buFont typeface="Arial" panose="020B0604020202020204" pitchFamily="34" charset="0"/>
              <a:buChar char="•"/>
            </a:pPr>
            <a:r>
              <a:rPr lang="ja-JP" altLang="en-US" sz="1500" dirty="0" smtClean="0">
                <a:solidFill>
                  <a:srgbClr val="000000"/>
                </a:solidFill>
                <a:latin typeface="ＭＳ ゴシック" pitchFamily="49" charset="-128"/>
                <a:ea typeface="ＭＳ ゴシック" pitchFamily="49" charset="-128"/>
                <a:cs typeface="Times New Roman" pitchFamily="18" charset="0"/>
              </a:rPr>
              <a:t>データカタログに掲載されるデータセットの数、アクセス数・ダウンロード数</a:t>
            </a:r>
            <a:endParaRPr lang="en-US" altLang="ja-JP" sz="1500" dirty="0">
              <a:solidFill>
                <a:srgbClr val="000000"/>
              </a:solidFill>
              <a:latin typeface="ＭＳ ゴシック" pitchFamily="49" charset="-128"/>
              <a:ea typeface="ＭＳ ゴシック" pitchFamily="49" charset="-128"/>
              <a:cs typeface="Times New Roman" pitchFamily="18" charset="0"/>
            </a:endParaRPr>
          </a:p>
          <a:p>
            <a:pPr marL="285750" indent="-285750" eaLnBrk="0" hangingPunct="0">
              <a:lnSpc>
                <a:spcPts val="1800"/>
              </a:lnSpc>
              <a:buFont typeface="Arial" panose="020B0604020202020204" pitchFamily="34" charset="0"/>
              <a:buChar char="•"/>
            </a:pPr>
            <a:r>
              <a:rPr lang="ja-JP" altLang="en-US" sz="1500" dirty="0" smtClean="0">
                <a:solidFill>
                  <a:srgbClr val="000000"/>
                </a:solidFill>
                <a:latin typeface="ＭＳ ゴシック" pitchFamily="49" charset="-128"/>
                <a:ea typeface="ＭＳ ゴシック" pitchFamily="49" charset="-128"/>
                <a:cs typeface="Times New Roman" pitchFamily="18" charset="0"/>
              </a:rPr>
              <a:t>オープンデータを活用して開発されたアプリケーションの数</a:t>
            </a:r>
          </a:p>
          <a:p>
            <a:pPr indent="152400" eaLnBrk="0" hangingPunct="0">
              <a:lnSpc>
                <a:spcPts val="1800"/>
              </a:lnSpc>
            </a:pPr>
            <a:endParaRPr lang="ja-JP" altLang="en-US" sz="1500" dirty="0" smtClean="0">
              <a:solidFill>
                <a:srgbClr val="000000"/>
              </a:solidFill>
              <a:cs typeface="ＭＳ Ｐゴシック" pitchFamily="50" charset="-128"/>
            </a:endParaRPr>
          </a:p>
        </p:txBody>
      </p:sp>
    </p:spTree>
    <p:extLst>
      <p:ext uri="{BB962C8B-B14F-4D97-AF65-F5344CB8AC3E}">
        <p14:creationId xmlns:p14="http://schemas.microsoft.com/office/powerpoint/2010/main" val="951367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2" name="Rectangle 16"/>
          <p:cNvSpPr>
            <a:spLocks noChangeArrowheads="1"/>
          </p:cNvSpPr>
          <p:nvPr/>
        </p:nvSpPr>
        <p:spPr bwMode="auto">
          <a:xfrm>
            <a:off x="262515" y="1558643"/>
            <a:ext cx="9484518" cy="1376270"/>
          </a:xfrm>
          <a:prstGeom prst="rect">
            <a:avLst/>
          </a:prstGeom>
          <a:gradFill flip="none" rotWithShape="1">
            <a:gsLst>
              <a:gs pos="0">
                <a:srgbClr val="FFFF66"/>
              </a:gs>
              <a:gs pos="50000">
                <a:srgbClr val="FFFF99"/>
              </a:gs>
              <a:gs pos="100000">
                <a:srgbClr val="FFFFCC"/>
              </a:gs>
            </a:gsLst>
            <a:lin ang="5400000" scaled="1"/>
            <a:tileRect/>
          </a:gra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u="sng" dirty="0" smtClean="0">
                <a:solidFill>
                  <a:srgbClr val="000000"/>
                </a:solidFill>
                <a:latin typeface="Meiryo UI" pitchFamily="50" charset="-128"/>
                <a:ea typeface="Meiryo UI" pitchFamily="50" charset="-128"/>
                <a:cs typeface="Meiryo UI" pitchFamily="50" charset="-128"/>
              </a:rPr>
              <a:t>日本のオープンデータの取組の背景・概況</a:t>
            </a:r>
            <a:r>
              <a:rPr lang="ja-JP" altLang="en-US" sz="1400" dirty="0" smtClean="0">
                <a:solidFill>
                  <a:srgbClr val="000000"/>
                </a:solidFill>
                <a:latin typeface="Meiryo UI" pitchFamily="50" charset="-128"/>
                <a:ea typeface="Meiryo UI" pitchFamily="50" charset="-128"/>
                <a:cs typeface="Meiryo UI" pitchFamily="50" charset="-128"/>
              </a:rPr>
              <a:t>につき、以下を記載。</a:t>
            </a:r>
          </a:p>
          <a:p>
            <a:pPr marL="88900"/>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b="1" dirty="0" smtClean="0">
                <a:solidFill>
                  <a:srgbClr val="000000"/>
                </a:solidFill>
                <a:latin typeface="Meiryo UI" pitchFamily="50" charset="-128"/>
                <a:ea typeface="Meiryo UI" pitchFamily="50" charset="-128"/>
                <a:cs typeface="Meiryo UI" pitchFamily="50" charset="-128"/>
              </a:rPr>
              <a:t>推進体制　</a:t>
            </a:r>
            <a:r>
              <a:rPr lang="ja-JP" altLang="en-US" sz="1400" dirty="0" smtClean="0">
                <a:solidFill>
                  <a:srgbClr val="000000"/>
                </a:solidFill>
                <a:latin typeface="Meiryo UI" pitchFamily="50" charset="-128"/>
                <a:ea typeface="Meiryo UI" pitchFamily="50" charset="-128"/>
                <a:cs typeface="Meiryo UI" pitchFamily="50" charset="-128"/>
              </a:rPr>
              <a:t>：ＩＴ政策担当大臣、ＩＴ総合戦略本部、政府ＣＩＯ、電子行政オープンデータ実務者会議。</a:t>
            </a:r>
          </a:p>
          <a:p>
            <a:pPr marL="269875" indent="-180975"/>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b="1" dirty="0" smtClean="0">
                <a:solidFill>
                  <a:srgbClr val="000000"/>
                </a:solidFill>
                <a:latin typeface="Meiryo UI" pitchFamily="50" charset="-128"/>
                <a:ea typeface="Meiryo UI" pitchFamily="50" charset="-128"/>
                <a:cs typeface="Meiryo UI" pitchFamily="50" charset="-128"/>
              </a:rPr>
              <a:t>オープンデータの推進に関する方針・決定</a:t>
            </a:r>
            <a:endParaRPr lang="en-US" altLang="ja-JP" sz="1400" b="1" dirty="0" smtClean="0">
              <a:solidFill>
                <a:srgbClr val="000000"/>
              </a:solidFill>
              <a:latin typeface="Meiryo UI" pitchFamily="50" charset="-128"/>
              <a:ea typeface="Meiryo UI" pitchFamily="50" charset="-128"/>
              <a:cs typeface="Meiryo UI" pitchFamily="50" charset="-128"/>
            </a:endParaRPr>
          </a:p>
          <a:p>
            <a:pPr marL="1433513" indent="-1344613"/>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：「電子行政オープンデータ戦略」</a:t>
            </a:r>
            <a:r>
              <a:rPr lang="ja-JP" altLang="en-US" sz="1050" dirty="0" smtClean="0">
                <a:solidFill>
                  <a:srgbClr val="000000"/>
                </a:solidFill>
                <a:latin typeface="Meiryo UI" pitchFamily="50" charset="-128"/>
                <a:ea typeface="Meiryo UI" pitchFamily="50" charset="-128"/>
                <a:cs typeface="Meiryo UI" pitchFamily="50" charset="-128"/>
              </a:rPr>
              <a:t>（平成</a:t>
            </a:r>
            <a:r>
              <a:rPr lang="en-US" altLang="ja-JP" sz="1050" dirty="0" smtClean="0">
                <a:solidFill>
                  <a:srgbClr val="000000"/>
                </a:solidFill>
                <a:latin typeface="Meiryo UI" pitchFamily="50" charset="-128"/>
                <a:ea typeface="Meiryo UI" pitchFamily="50" charset="-128"/>
                <a:cs typeface="Meiryo UI" pitchFamily="50" charset="-128"/>
              </a:rPr>
              <a:t>24</a:t>
            </a:r>
            <a:r>
              <a:rPr lang="ja-JP" altLang="en-US" sz="1050" dirty="0" smtClean="0">
                <a:solidFill>
                  <a:srgbClr val="000000"/>
                </a:solidFill>
                <a:latin typeface="Meiryo UI" pitchFamily="50" charset="-128"/>
                <a:ea typeface="Meiryo UI" pitchFamily="50" charset="-128"/>
                <a:cs typeface="Meiryo UI" pitchFamily="50" charset="-128"/>
              </a:rPr>
              <a:t>年</a:t>
            </a:r>
            <a:r>
              <a:rPr lang="en-US" altLang="ja-JP" sz="1050" dirty="0" smtClean="0">
                <a:solidFill>
                  <a:srgbClr val="000000"/>
                </a:solidFill>
                <a:latin typeface="Meiryo UI" pitchFamily="50" charset="-128"/>
                <a:ea typeface="Meiryo UI" pitchFamily="50" charset="-128"/>
                <a:cs typeface="Meiryo UI" pitchFamily="50" charset="-128"/>
              </a:rPr>
              <a:t>7</a:t>
            </a:r>
            <a:r>
              <a:rPr lang="ja-JP" altLang="en-US" sz="1050" dirty="0" smtClean="0">
                <a:solidFill>
                  <a:srgbClr val="000000"/>
                </a:solidFill>
                <a:latin typeface="Meiryo UI" pitchFamily="50" charset="-128"/>
                <a:ea typeface="Meiryo UI" pitchFamily="50" charset="-128"/>
                <a:cs typeface="Meiryo UI" pitchFamily="50" charset="-128"/>
              </a:rPr>
              <a:t>月</a:t>
            </a:r>
            <a:r>
              <a:rPr lang="en-US" altLang="ja-JP" sz="1050" dirty="0" smtClean="0">
                <a:solidFill>
                  <a:srgbClr val="000000"/>
                </a:solidFill>
                <a:latin typeface="Meiryo UI" pitchFamily="50" charset="-128"/>
                <a:ea typeface="Meiryo UI" pitchFamily="50" charset="-128"/>
                <a:cs typeface="Meiryo UI" pitchFamily="50" charset="-128"/>
              </a:rPr>
              <a:t>IT</a:t>
            </a:r>
            <a:r>
              <a:rPr lang="ja-JP" altLang="en-US" sz="1050" dirty="0" smtClean="0">
                <a:solidFill>
                  <a:srgbClr val="000000"/>
                </a:solidFill>
                <a:latin typeface="Meiryo UI" pitchFamily="50" charset="-128"/>
                <a:ea typeface="Meiryo UI" pitchFamily="50" charset="-128"/>
                <a:cs typeface="Meiryo UI" pitchFamily="50" charset="-128"/>
              </a:rPr>
              <a:t>戦略本部決定</a:t>
            </a:r>
            <a:r>
              <a:rPr lang="ja-JP" altLang="en-US" sz="1050" dirty="0" smtClean="0">
                <a:solidFill>
                  <a:srgbClr val="000000"/>
                </a:solidFill>
                <a:latin typeface="Meiryo UI" pitchFamily="50" charset="-128"/>
                <a:ea typeface="Meiryo UI" pitchFamily="50"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「世界最先端ＩＴ国家創造</a:t>
            </a:r>
            <a:r>
              <a:rPr lang="ja-JP" altLang="en-US" sz="1400" dirty="0">
                <a:solidFill>
                  <a:srgbClr val="000000"/>
                </a:solidFill>
                <a:latin typeface="Meiryo UI" pitchFamily="50" charset="-128"/>
                <a:ea typeface="Meiryo UI" pitchFamily="50" charset="-128"/>
                <a:cs typeface="Meiryo UI" pitchFamily="50" charset="-128"/>
              </a:rPr>
              <a:t>宣言</a:t>
            </a:r>
            <a:r>
              <a:rPr lang="ja-JP" altLang="en-US" sz="1050" dirty="0" smtClean="0">
                <a:solidFill>
                  <a:srgbClr val="000000"/>
                </a:solidFill>
                <a:latin typeface="Meiryo UI" pitchFamily="50" charset="-128"/>
                <a:ea typeface="Meiryo UI" pitchFamily="50" charset="-128"/>
                <a:cs typeface="Meiryo UI" pitchFamily="50" charset="-128"/>
              </a:rPr>
              <a:t>（平成</a:t>
            </a:r>
            <a:r>
              <a:rPr lang="en-US" altLang="ja-JP" sz="1050" dirty="0" smtClean="0">
                <a:solidFill>
                  <a:srgbClr val="000000"/>
                </a:solidFill>
                <a:latin typeface="Meiryo UI" pitchFamily="50" charset="-128"/>
                <a:ea typeface="Meiryo UI" pitchFamily="50" charset="-128"/>
                <a:cs typeface="Meiryo UI" pitchFamily="50" charset="-128"/>
              </a:rPr>
              <a:t>25</a:t>
            </a:r>
            <a:r>
              <a:rPr lang="ja-JP" altLang="en-US" sz="1050" dirty="0" smtClean="0">
                <a:solidFill>
                  <a:srgbClr val="000000"/>
                </a:solidFill>
                <a:latin typeface="Meiryo UI" pitchFamily="50" charset="-128"/>
                <a:ea typeface="Meiryo UI" pitchFamily="50" charset="-128"/>
                <a:cs typeface="Meiryo UI" pitchFamily="50" charset="-128"/>
              </a:rPr>
              <a:t>年</a:t>
            </a:r>
            <a:r>
              <a:rPr lang="en-US" altLang="ja-JP" sz="1050" dirty="0" smtClean="0">
                <a:solidFill>
                  <a:srgbClr val="000000"/>
                </a:solidFill>
                <a:latin typeface="Meiryo UI" pitchFamily="50" charset="-128"/>
                <a:ea typeface="Meiryo UI" pitchFamily="50" charset="-128"/>
                <a:cs typeface="Meiryo UI" pitchFamily="50" charset="-128"/>
              </a:rPr>
              <a:t>6</a:t>
            </a:r>
            <a:r>
              <a:rPr lang="ja-JP" altLang="en-US" sz="1050" dirty="0" smtClean="0">
                <a:solidFill>
                  <a:srgbClr val="000000"/>
                </a:solidFill>
                <a:latin typeface="Meiryo UI" pitchFamily="50" charset="-128"/>
                <a:ea typeface="Meiryo UI" pitchFamily="50" charset="-128"/>
                <a:cs typeface="Meiryo UI" pitchFamily="50" charset="-128"/>
              </a:rPr>
              <a:t>月閣議決定） </a:t>
            </a:r>
            <a:r>
              <a:rPr lang="ja-JP" altLang="en-US" sz="1400" dirty="0">
                <a:solidFill>
                  <a:srgbClr val="000000"/>
                </a:solidFill>
                <a:latin typeface="Meiryo UI" pitchFamily="50" charset="-128"/>
                <a:ea typeface="Meiryo UI" pitchFamily="50"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、「電子行政オープンデータ推進のための</a:t>
            </a:r>
            <a:r>
              <a:rPr lang="ja-JP" altLang="en-US" sz="1400" dirty="0">
                <a:solidFill>
                  <a:srgbClr val="000000"/>
                </a:solidFill>
                <a:latin typeface="Meiryo UI" pitchFamily="50" charset="-128"/>
                <a:ea typeface="Meiryo UI" pitchFamily="50" charset="-128"/>
                <a:cs typeface="Meiryo UI" pitchFamily="50" charset="-128"/>
              </a:rPr>
              <a:t>ロードマップ</a:t>
            </a:r>
            <a:r>
              <a:rPr lang="ja-JP" altLang="en-US" sz="1050" dirty="0">
                <a:solidFill>
                  <a:srgbClr val="000000"/>
                </a:solidFill>
                <a:latin typeface="Meiryo UI" pitchFamily="50" charset="-128"/>
                <a:ea typeface="Meiryo UI" pitchFamily="50" charset="-128"/>
                <a:cs typeface="Meiryo UI" pitchFamily="50" charset="-128"/>
              </a:rPr>
              <a:t>（平成</a:t>
            </a:r>
            <a:r>
              <a:rPr lang="en-US" altLang="ja-JP" sz="1050" dirty="0">
                <a:solidFill>
                  <a:srgbClr val="000000"/>
                </a:solidFill>
                <a:latin typeface="Meiryo UI" pitchFamily="50" charset="-128"/>
                <a:ea typeface="Meiryo UI" pitchFamily="50" charset="-128"/>
                <a:cs typeface="Meiryo UI" pitchFamily="50" charset="-128"/>
              </a:rPr>
              <a:t>25</a:t>
            </a:r>
            <a:r>
              <a:rPr lang="ja-JP" altLang="en-US" sz="1050" dirty="0">
                <a:solidFill>
                  <a:srgbClr val="000000"/>
                </a:solidFill>
                <a:latin typeface="Meiryo UI" pitchFamily="50" charset="-128"/>
                <a:ea typeface="Meiryo UI" pitchFamily="50" charset="-128"/>
                <a:cs typeface="Meiryo UI" pitchFamily="50" charset="-128"/>
              </a:rPr>
              <a:t>年</a:t>
            </a:r>
            <a:r>
              <a:rPr lang="en-US" altLang="ja-JP" sz="1050" dirty="0">
                <a:solidFill>
                  <a:srgbClr val="000000"/>
                </a:solidFill>
                <a:latin typeface="Meiryo UI" pitchFamily="50" charset="-128"/>
                <a:ea typeface="Meiryo UI" pitchFamily="50" charset="-128"/>
                <a:cs typeface="Meiryo UI" pitchFamily="50" charset="-128"/>
              </a:rPr>
              <a:t>6</a:t>
            </a:r>
            <a:r>
              <a:rPr lang="ja-JP" altLang="en-US" sz="1050" dirty="0" smtClean="0">
                <a:solidFill>
                  <a:srgbClr val="000000"/>
                </a:solidFill>
                <a:latin typeface="Meiryo UI" pitchFamily="50" charset="-128"/>
                <a:ea typeface="Meiryo UI" pitchFamily="50" charset="-128"/>
                <a:cs typeface="Meiryo UI" pitchFamily="50" charset="-128"/>
              </a:rPr>
              <a:t>月</a:t>
            </a:r>
            <a:r>
              <a:rPr lang="en-US" altLang="ja-JP" sz="1050" dirty="0" smtClean="0">
                <a:solidFill>
                  <a:srgbClr val="000000"/>
                </a:solidFill>
                <a:latin typeface="Meiryo UI" pitchFamily="50" charset="-128"/>
                <a:ea typeface="Meiryo UI" pitchFamily="50" charset="-128"/>
                <a:cs typeface="Meiryo UI" pitchFamily="50" charset="-128"/>
              </a:rPr>
              <a:t>IT</a:t>
            </a:r>
            <a:r>
              <a:rPr lang="ja-JP" altLang="en-US" sz="1050" dirty="0" smtClean="0">
                <a:solidFill>
                  <a:srgbClr val="000000"/>
                </a:solidFill>
                <a:latin typeface="Meiryo UI" pitchFamily="50" charset="-128"/>
                <a:ea typeface="Meiryo UI" pitchFamily="50" charset="-128"/>
                <a:cs typeface="Meiryo UI" pitchFamily="50" charset="-128"/>
              </a:rPr>
              <a:t>総合戦略</a:t>
            </a:r>
            <a:r>
              <a:rPr lang="ja-JP" altLang="en-US" sz="1050" dirty="0">
                <a:solidFill>
                  <a:srgbClr val="000000"/>
                </a:solidFill>
                <a:latin typeface="Meiryo UI" pitchFamily="50" charset="-128"/>
                <a:ea typeface="Meiryo UI" pitchFamily="50" charset="-128"/>
                <a:cs typeface="Meiryo UI" pitchFamily="50" charset="-128"/>
              </a:rPr>
              <a:t>本部決定</a:t>
            </a: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、「二次利用の促進のための府省のデータ公開に関する基本的考え方（ガイドライン）</a:t>
            </a:r>
            <a:r>
              <a:rPr lang="ja-JP" altLang="en-US" sz="1050" dirty="0">
                <a:solidFill>
                  <a:srgbClr val="000000"/>
                </a:solidFill>
                <a:latin typeface="Meiryo UI" pitchFamily="50" charset="-128"/>
                <a:ea typeface="Meiryo UI" pitchFamily="50" charset="-128"/>
                <a:cs typeface="Meiryo UI" pitchFamily="50" charset="-128"/>
              </a:rPr>
              <a:t>（平成</a:t>
            </a:r>
            <a:r>
              <a:rPr lang="en-US" altLang="ja-JP" sz="1050" dirty="0">
                <a:solidFill>
                  <a:srgbClr val="000000"/>
                </a:solidFill>
                <a:latin typeface="Meiryo UI" pitchFamily="50" charset="-128"/>
                <a:ea typeface="Meiryo UI" pitchFamily="50" charset="-128"/>
                <a:cs typeface="Meiryo UI" pitchFamily="50" charset="-128"/>
              </a:rPr>
              <a:t>25</a:t>
            </a:r>
            <a:r>
              <a:rPr lang="ja-JP" altLang="en-US" sz="1050" dirty="0">
                <a:solidFill>
                  <a:srgbClr val="000000"/>
                </a:solidFill>
                <a:latin typeface="Meiryo UI" pitchFamily="50" charset="-128"/>
                <a:ea typeface="Meiryo UI" pitchFamily="50" charset="-128"/>
                <a:cs typeface="Meiryo UI" pitchFamily="50" charset="-128"/>
              </a:rPr>
              <a:t>年</a:t>
            </a:r>
            <a:r>
              <a:rPr lang="en-US" altLang="ja-JP" sz="1050" dirty="0">
                <a:solidFill>
                  <a:srgbClr val="000000"/>
                </a:solidFill>
                <a:latin typeface="Meiryo UI" pitchFamily="50" charset="-128"/>
                <a:ea typeface="Meiryo UI" pitchFamily="50" charset="-128"/>
                <a:cs typeface="Meiryo UI" pitchFamily="50" charset="-128"/>
              </a:rPr>
              <a:t>6</a:t>
            </a:r>
            <a:r>
              <a:rPr lang="ja-JP" altLang="en-US" sz="1050" dirty="0" smtClean="0">
                <a:solidFill>
                  <a:srgbClr val="000000"/>
                </a:solidFill>
                <a:latin typeface="Meiryo UI" pitchFamily="50" charset="-128"/>
                <a:ea typeface="Meiryo UI" pitchFamily="50" charset="-128"/>
                <a:cs typeface="Meiryo UI" pitchFamily="50" charset="-128"/>
              </a:rPr>
              <a:t>月各府省</a:t>
            </a:r>
            <a:r>
              <a:rPr lang="en-US" altLang="ja-JP" sz="1050" dirty="0" smtClean="0">
                <a:solidFill>
                  <a:srgbClr val="000000"/>
                </a:solidFill>
                <a:latin typeface="Meiryo UI" pitchFamily="50" charset="-128"/>
                <a:ea typeface="Meiryo UI" pitchFamily="50" charset="-128"/>
                <a:cs typeface="Meiryo UI" pitchFamily="50" charset="-128"/>
              </a:rPr>
              <a:t>CIO</a:t>
            </a:r>
            <a:r>
              <a:rPr lang="ja-JP" altLang="en-US" sz="1050" dirty="0">
                <a:solidFill>
                  <a:srgbClr val="000000"/>
                </a:solidFill>
                <a:latin typeface="Meiryo UI" pitchFamily="50" charset="-128"/>
                <a:ea typeface="Meiryo UI" pitchFamily="50" charset="-128"/>
                <a:cs typeface="Meiryo UI" pitchFamily="50" charset="-128"/>
              </a:rPr>
              <a:t>連絡</a:t>
            </a:r>
            <a:r>
              <a:rPr lang="ja-JP" altLang="en-US" sz="1050" dirty="0" smtClean="0">
                <a:solidFill>
                  <a:srgbClr val="000000"/>
                </a:solidFill>
                <a:latin typeface="Meiryo UI" pitchFamily="50" charset="-128"/>
                <a:ea typeface="Meiryo UI" pitchFamily="50" charset="-128"/>
                <a:cs typeface="Meiryo UI" pitchFamily="50" charset="-128"/>
              </a:rPr>
              <a:t>会議決定） </a:t>
            </a:r>
            <a:r>
              <a:rPr lang="ja-JP" altLang="en-US" sz="1400" dirty="0">
                <a:solidFill>
                  <a:srgbClr val="000000"/>
                </a:solidFill>
                <a:latin typeface="Meiryo UI" pitchFamily="50" charset="-128"/>
                <a:ea typeface="Meiryo UI" pitchFamily="50" charset="-128"/>
                <a:cs typeface="Meiryo UI" pitchFamily="50" charset="-128"/>
              </a:rPr>
              <a:t>」</a:t>
            </a:r>
            <a:endParaRPr lang="en-US" altLang="ja-JP" sz="1400" dirty="0">
              <a:solidFill>
                <a:srgbClr val="000000"/>
              </a:solidFill>
              <a:latin typeface="Meiryo UI" pitchFamily="50" charset="-128"/>
              <a:ea typeface="Meiryo UI" pitchFamily="50" charset="-128"/>
              <a:cs typeface="Meiryo UI" pitchFamily="50" charset="-128"/>
            </a:endParaRPr>
          </a:p>
        </p:txBody>
      </p:sp>
      <p:sp>
        <p:nvSpPr>
          <p:cNvPr id="24" name="Rectangle 16"/>
          <p:cNvSpPr>
            <a:spLocks noChangeArrowheads="1"/>
          </p:cNvSpPr>
          <p:nvPr/>
        </p:nvSpPr>
        <p:spPr bwMode="auto">
          <a:xfrm>
            <a:off x="272906" y="3361458"/>
            <a:ext cx="9484518" cy="2484266"/>
          </a:xfrm>
          <a:prstGeom prst="rect">
            <a:avLst/>
          </a:prstGeom>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18000" bIns="10800">
            <a:spAutoFit/>
          </a:bodyPr>
          <a:lstStyle/>
          <a:p>
            <a:pPr marL="623888" indent="-534988"/>
            <a:r>
              <a:rPr lang="ja-JP" altLang="en-US" sz="1600" b="1" dirty="0" smtClean="0">
                <a:solidFill>
                  <a:srgbClr val="3333CC">
                    <a:lumMod val="75000"/>
                  </a:srgbClr>
                </a:solidFill>
                <a:latin typeface="Meiryo UI" pitchFamily="50" charset="-128"/>
                <a:ea typeface="Meiryo UI" pitchFamily="50" charset="-128"/>
                <a:cs typeface="Meiryo UI" pitchFamily="50" charset="-128"/>
              </a:rPr>
              <a:t>（１）</a:t>
            </a:r>
            <a:r>
              <a:rPr lang="ja-JP" altLang="en-US" sz="1600" b="1" dirty="0">
                <a:solidFill>
                  <a:srgbClr val="3333CC">
                    <a:lumMod val="75000"/>
                  </a:srgbClr>
                </a:solidFill>
                <a:latin typeface="Meiryo UI" pitchFamily="50" charset="-128"/>
                <a:ea typeface="Meiryo UI" pitchFamily="50" charset="-128"/>
                <a:cs typeface="Meiryo UI" pitchFamily="50" charset="-128"/>
              </a:rPr>
              <a:t>キー・データセット及びハイバリュー・データセットの公開に関する取組</a:t>
            </a:r>
            <a:endParaRPr lang="en-US" altLang="ja-JP" sz="1600" b="1" dirty="0">
              <a:solidFill>
                <a:srgbClr val="3333CC">
                  <a:lumMod val="75000"/>
                </a:srgbClr>
              </a:solidFill>
              <a:latin typeface="Meiryo UI" pitchFamily="50" charset="-128"/>
              <a:ea typeface="Meiryo UI" pitchFamily="50" charset="-128"/>
              <a:cs typeface="Meiryo UI" pitchFamily="50" charset="-128"/>
            </a:endParaRPr>
          </a:p>
          <a:p>
            <a:pPr marL="269875" indent="-180975"/>
            <a:r>
              <a:rPr lang="ja-JP" altLang="en-US" sz="1400" dirty="0">
                <a:solidFill>
                  <a:srgbClr val="000000"/>
                </a:solidFill>
                <a:latin typeface="Meiryo UI" pitchFamily="50" charset="-128"/>
                <a:ea typeface="Meiryo UI" pitchFamily="50" charset="-128"/>
                <a:cs typeface="Meiryo UI" pitchFamily="50" charset="-128"/>
              </a:rPr>
              <a:t>　　　今後の取組予定として</a:t>
            </a:r>
            <a:r>
              <a:rPr lang="ja-JP" altLang="en-US" sz="1400" dirty="0">
                <a:solidFill>
                  <a:srgbClr val="FF0000"/>
                </a:solidFill>
                <a:latin typeface="Meiryo UI" pitchFamily="50" charset="-128"/>
                <a:ea typeface="Meiryo UI" pitchFamily="50" charset="-128"/>
                <a:cs typeface="Meiryo UI" pitchFamily="50" charset="-128"/>
              </a:rPr>
              <a:t>、「オープンライセンスの下、オープンフォーマットで機械判読可能なデータを利用可能とする」取組を、</a:t>
            </a:r>
            <a:r>
              <a:rPr lang="en-US" altLang="ja-JP" sz="1400" dirty="0">
                <a:solidFill>
                  <a:srgbClr val="FF0000"/>
                </a:solidFill>
                <a:latin typeface="Meiryo UI" pitchFamily="50" charset="-128"/>
                <a:ea typeface="Meiryo UI" pitchFamily="50" charset="-128"/>
                <a:cs typeface="Meiryo UI" pitchFamily="50" charset="-128"/>
              </a:rPr>
              <a:t>2013</a:t>
            </a:r>
            <a:r>
              <a:rPr lang="ja-JP" altLang="en-US" sz="1400" dirty="0">
                <a:solidFill>
                  <a:srgbClr val="FF0000"/>
                </a:solidFill>
                <a:latin typeface="Meiryo UI" pitchFamily="50" charset="-128"/>
                <a:ea typeface="Meiryo UI" pitchFamily="50" charset="-128"/>
                <a:cs typeface="Meiryo UI" pitchFamily="50" charset="-128"/>
              </a:rPr>
              <a:t>年秋ないし</a:t>
            </a:r>
            <a:r>
              <a:rPr lang="en-US" altLang="ja-JP" sz="1400" dirty="0">
                <a:solidFill>
                  <a:srgbClr val="FF0000"/>
                </a:solidFill>
                <a:latin typeface="Meiryo UI" pitchFamily="50" charset="-128"/>
                <a:ea typeface="Meiryo UI" pitchFamily="50" charset="-128"/>
                <a:cs typeface="Meiryo UI" pitchFamily="50" charset="-128"/>
              </a:rPr>
              <a:t>2014</a:t>
            </a:r>
            <a:r>
              <a:rPr lang="ja-JP" altLang="en-US" sz="1400" dirty="0">
                <a:solidFill>
                  <a:srgbClr val="FF0000"/>
                </a:solidFill>
                <a:latin typeface="Meiryo UI" pitchFamily="50" charset="-128"/>
                <a:ea typeface="Meiryo UI" pitchFamily="50" charset="-128"/>
                <a:cs typeface="Meiryo UI" pitchFamily="50" charset="-128"/>
              </a:rPr>
              <a:t>年度から順次拡大</a:t>
            </a:r>
            <a:r>
              <a:rPr lang="ja-JP" altLang="en-US" sz="1400" dirty="0">
                <a:solidFill>
                  <a:srgbClr val="000000"/>
                </a:solidFill>
                <a:latin typeface="Meiryo UI" pitchFamily="50" charset="-128"/>
                <a:ea typeface="Meiryo UI" pitchFamily="50" charset="-128"/>
                <a:cs typeface="Meiryo UI" pitchFamily="50" charset="-128"/>
              </a:rPr>
              <a:t>すること</a:t>
            </a:r>
            <a:r>
              <a:rPr lang="ja-JP" altLang="en-US" sz="1400" dirty="0" smtClean="0">
                <a:solidFill>
                  <a:srgbClr val="000000"/>
                </a:solidFill>
                <a:latin typeface="Meiryo UI" pitchFamily="50" charset="-128"/>
                <a:ea typeface="Meiryo UI" pitchFamily="50" charset="-128"/>
                <a:cs typeface="Meiryo UI" pitchFamily="50" charset="-128"/>
              </a:rPr>
              <a:t>をコミット。 </a:t>
            </a:r>
            <a:endParaRPr lang="en-US" altLang="ja-JP" sz="1400" dirty="0" smtClean="0">
              <a:solidFill>
                <a:srgbClr val="000000"/>
              </a:solidFill>
              <a:latin typeface="Meiryo UI" pitchFamily="50" charset="-128"/>
              <a:ea typeface="Meiryo UI" pitchFamily="50" charset="-128"/>
              <a:cs typeface="Meiryo UI" pitchFamily="50" charset="-128"/>
            </a:endParaRPr>
          </a:p>
          <a:p>
            <a:pPr marL="269875" indent="-180975"/>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050" dirty="0" smtClean="0">
                <a:solidFill>
                  <a:srgbClr val="000000"/>
                </a:solidFill>
                <a:latin typeface="Meiryo UI" pitchFamily="50" charset="-128"/>
                <a:ea typeface="Meiryo UI" pitchFamily="50" charset="-128"/>
                <a:cs typeface="Meiryo UI" pitchFamily="50" charset="-128"/>
              </a:rPr>
              <a:t>　</a:t>
            </a:r>
            <a:r>
              <a:rPr lang="en-US" altLang="ja-JP" sz="1050" dirty="0" smtClean="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 </a:t>
            </a:r>
            <a:r>
              <a:rPr lang="ja-JP" altLang="en-US" sz="1050" b="1" dirty="0" smtClean="0">
                <a:solidFill>
                  <a:srgbClr val="000000"/>
                </a:solidFill>
                <a:latin typeface="Meiryo UI" pitchFamily="50" charset="-128"/>
                <a:ea typeface="Meiryo UI" pitchFamily="50" charset="-128"/>
                <a:cs typeface="Meiryo UI" pitchFamily="50" charset="-128"/>
              </a:rPr>
              <a:t>「</a:t>
            </a:r>
            <a:r>
              <a:rPr lang="ja-JP" altLang="ja-JP" sz="1050" b="1" dirty="0" smtClean="0">
                <a:solidFill>
                  <a:srgbClr val="000000"/>
                </a:solidFill>
                <a:latin typeface="Meiryo UI" pitchFamily="50" charset="-128"/>
                <a:ea typeface="Meiryo UI" pitchFamily="50" charset="-128"/>
                <a:cs typeface="Meiryo UI" pitchFamily="50" charset="-128"/>
              </a:rPr>
              <a:t>キー</a:t>
            </a:r>
            <a:r>
              <a:rPr lang="ja-JP" altLang="ja-JP" sz="1050" b="1" dirty="0">
                <a:solidFill>
                  <a:srgbClr val="000000"/>
                </a:solidFill>
                <a:latin typeface="Meiryo UI" pitchFamily="50" charset="-128"/>
                <a:ea typeface="Meiryo UI" pitchFamily="50" charset="-128"/>
                <a:cs typeface="Meiryo UI" pitchFamily="50" charset="-128"/>
              </a:rPr>
              <a:t>・</a:t>
            </a:r>
            <a:r>
              <a:rPr lang="ja-JP" altLang="ja-JP" sz="1050" b="1" dirty="0" smtClean="0">
                <a:solidFill>
                  <a:srgbClr val="000000"/>
                </a:solidFill>
                <a:latin typeface="Meiryo UI" pitchFamily="50" charset="-128"/>
                <a:ea typeface="Meiryo UI" pitchFamily="50" charset="-128"/>
                <a:cs typeface="Meiryo UI" pitchFamily="50" charset="-128"/>
              </a:rPr>
              <a:t>データセット</a:t>
            </a:r>
            <a:r>
              <a:rPr lang="ja-JP" altLang="en-US" sz="1050" b="1" dirty="0" smtClean="0">
                <a:solidFill>
                  <a:srgbClr val="000000"/>
                </a:solidFill>
                <a:latin typeface="Meiryo UI" pitchFamily="50" charset="-128"/>
                <a:ea typeface="Meiryo UI" pitchFamily="50" charset="-128"/>
                <a:cs typeface="Meiryo UI" pitchFamily="50" charset="-128"/>
              </a:rPr>
              <a:t>」</a:t>
            </a:r>
            <a:r>
              <a:rPr lang="ja-JP" altLang="ja-JP" sz="1050" dirty="0" smtClean="0">
                <a:solidFill>
                  <a:srgbClr val="000000"/>
                </a:solidFill>
                <a:latin typeface="Meiryo UI" pitchFamily="50" charset="-128"/>
                <a:ea typeface="Meiryo UI" pitchFamily="50" charset="-128"/>
                <a:cs typeface="Meiryo UI" pitchFamily="50" charset="-128"/>
              </a:rPr>
              <a:t>（</a:t>
            </a:r>
            <a:r>
              <a:rPr lang="ja-JP" altLang="ja-JP" sz="1050" dirty="0">
                <a:solidFill>
                  <a:srgbClr val="000000"/>
                </a:solidFill>
                <a:latin typeface="Meiryo UI" pitchFamily="50" charset="-128"/>
                <a:ea typeface="Meiryo UI" pitchFamily="50" charset="-128"/>
                <a:cs typeface="Meiryo UI" pitchFamily="50" charset="-128"/>
              </a:rPr>
              <a:t>国の統計、地図、選挙、予算</a:t>
            </a:r>
            <a:r>
              <a:rPr lang="ja-JP" altLang="ja-JP" sz="1050" dirty="0" smtClean="0">
                <a:solidFill>
                  <a:srgbClr val="000000"/>
                </a:solidFill>
                <a:latin typeface="Meiryo UI" pitchFamily="50" charset="-128"/>
                <a:ea typeface="Meiryo UI" pitchFamily="50" charset="-128"/>
                <a:cs typeface="Meiryo UI" pitchFamily="50" charset="-128"/>
              </a:rPr>
              <a:t>）</a:t>
            </a:r>
            <a:endParaRPr lang="en-US" altLang="ja-JP" sz="1050" dirty="0" smtClean="0">
              <a:solidFill>
                <a:srgbClr val="000000"/>
              </a:solidFill>
              <a:latin typeface="Meiryo UI" pitchFamily="50" charset="-128"/>
              <a:ea typeface="Meiryo UI" pitchFamily="50" charset="-128"/>
              <a:cs typeface="Meiryo UI" pitchFamily="50" charset="-128"/>
            </a:endParaRPr>
          </a:p>
          <a:p>
            <a:pPr marL="811213" indent="-93663"/>
            <a:r>
              <a:rPr lang="ja-JP" altLang="en-US" sz="1050" b="1" dirty="0" smtClean="0">
                <a:solidFill>
                  <a:srgbClr val="000000"/>
                </a:solidFill>
                <a:latin typeface="Meiryo UI" pitchFamily="50" charset="-128"/>
                <a:ea typeface="Meiryo UI" pitchFamily="50" charset="-128"/>
                <a:cs typeface="Meiryo UI" pitchFamily="50" charset="-128"/>
              </a:rPr>
              <a:t>「</a:t>
            </a:r>
            <a:r>
              <a:rPr lang="ja-JP" altLang="ja-JP" sz="1050" b="1" dirty="0" smtClean="0">
                <a:solidFill>
                  <a:srgbClr val="000000"/>
                </a:solidFill>
                <a:latin typeface="Meiryo UI" pitchFamily="50" charset="-128"/>
                <a:ea typeface="Meiryo UI" pitchFamily="50" charset="-128"/>
                <a:cs typeface="Meiryo UI" pitchFamily="50" charset="-128"/>
              </a:rPr>
              <a:t>ハイバリュー</a:t>
            </a:r>
            <a:r>
              <a:rPr lang="ja-JP" altLang="ja-JP" sz="1050" b="1" dirty="0">
                <a:solidFill>
                  <a:srgbClr val="000000"/>
                </a:solidFill>
                <a:latin typeface="Meiryo UI" pitchFamily="50" charset="-128"/>
                <a:ea typeface="Meiryo UI" pitchFamily="50" charset="-128"/>
                <a:cs typeface="Meiryo UI" pitchFamily="50" charset="-128"/>
              </a:rPr>
              <a:t>・</a:t>
            </a:r>
            <a:r>
              <a:rPr lang="ja-JP" altLang="ja-JP" sz="1050" b="1" dirty="0" smtClean="0">
                <a:solidFill>
                  <a:srgbClr val="000000"/>
                </a:solidFill>
                <a:latin typeface="Meiryo UI" pitchFamily="50" charset="-128"/>
                <a:ea typeface="Meiryo UI" pitchFamily="50" charset="-128"/>
                <a:cs typeface="Meiryo UI" pitchFamily="50" charset="-128"/>
              </a:rPr>
              <a:t>データセット</a:t>
            </a:r>
            <a:r>
              <a:rPr lang="ja-JP" altLang="en-US" sz="1050" b="1" dirty="0" smtClean="0">
                <a:solidFill>
                  <a:srgbClr val="000000"/>
                </a:solidFill>
                <a:latin typeface="Meiryo UI" pitchFamily="50" charset="-128"/>
                <a:ea typeface="Meiryo UI" pitchFamily="50" charset="-128"/>
                <a:cs typeface="Meiryo UI" pitchFamily="50" charset="-128"/>
              </a:rPr>
              <a:t>」</a:t>
            </a:r>
            <a:r>
              <a:rPr lang="ja-JP" altLang="ja-JP" sz="1050" dirty="0" smtClean="0">
                <a:solidFill>
                  <a:srgbClr val="000000"/>
                </a:solidFill>
                <a:latin typeface="Meiryo UI" pitchFamily="50" charset="-128"/>
                <a:ea typeface="Meiryo UI" pitchFamily="50" charset="-128"/>
                <a:cs typeface="Meiryo UI" pitchFamily="50" charset="-128"/>
              </a:rPr>
              <a:t>（</a:t>
            </a:r>
            <a:r>
              <a:rPr lang="ja-JP" altLang="en-US" sz="1050" dirty="0" smtClean="0">
                <a:solidFill>
                  <a:srgbClr val="000000"/>
                </a:solidFill>
                <a:latin typeface="Meiryo UI" pitchFamily="50" charset="-128"/>
                <a:ea typeface="Meiryo UI" pitchFamily="50" charset="-128"/>
                <a:cs typeface="Meiryo UI" pitchFamily="50" charset="-128"/>
              </a:rPr>
              <a:t>企業、</a:t>
            </a:r>
            <a:r>
              <a:rPr lang="ja-JP" altLang="ja-JP" sz="1050" dirty="0" smtClean="0">
                <a:solidFill>
                  <a:srgbClr val="000000"/>
                </a:solidFill>
                <a:latin typeface="Meiryo UI" pitchFamily="50" charset="-128"/>
                <a:ea typeface="Meiryo UI" pitchFamily="50" charset="-128"/>
                <a:cs typeface="Meiryo UI" pitchFamily="50" charset="-128"/>
              </a:rPr>
              <a:t>犯罪</a:t>
            </a:r>
            <a:r>
              <a:rPr lang="ja-JP" altLang="ja-JP" sz="1050" dirty="0">
                <a:solidFill>
                  <a:srgbClr val="000000"/>
                </a:solidFill>
                <a:latin typeface="Meiryo UI" pitchFamily="50" charset="-128"/>
                <a:ea typeface="Meiryo UI" pitchFamily="50" charset="-128"/>
                <a:cs typeface="Meiryo UI" pitchFamily="50" charset="-128"/>
              </a:rPr>
              <a:t>と司法</a:t>
            </a:r>
            <a:r>
              <a:rPr lang="ja-JP" altLang="ja-JP" sz="1050" dirty="0" smtClean="0">
                <a:solidFill>
                  <a:srgbClr val="000000"/>
                </a:solidFill>
                <a:latin typeface="Meiryo UI" pitchFamily="50" charset="-128"/>
                <a:ea typeface="Meiryo UI" pitchFamily="50" charset="-128"/>
                <a:cs typeface="Meiryo UI" pitchFamily="50" charset="-128"/>
              </a:rPr>
              <a:t>、地球</a:t>
            </a:r>
            <a:r>
              <a:rPr lang="ja-JP" altLang="ja-JP" sz="1050" dirty="0">
                <a:solidFill>
                  <a:srgbClr val="000000"/>
                </a:solidFill>
                <a:latin typeface="Meiryo UI" pitchFamily="50" charset="-128"/>
                <a:ea typeface="Meiryo UI" pitchFamily="50" charset="-128"/>
                <a:cs typeface="Meiryo UI" pitchFamily="50" charset="-128"/>
              </a:rPr>
              <a:t>観測</a:t>
            </a:r>
            <a:r>
              <a:rPr lang="ja-JP" altLang="ja-JP" sz="1050" dirty="0" smtClean="0">
                <a:solidFill>
                  <a:srgbClr val="000000"/>
                </a:solidFill>
                <a:latin typeface="Meiryo UI" pitchFamily="50" charset="-128"/>
                <a:ea typeface="Meiryo UI" pitchFamily="50" charset="-128"/>
                <a:cs typeface="Meiryo UI" pitchFamily="50" charset="-128"/>
              </a:rPr>
              <a:t>、教育、エネルギー</a:t>
            </a:r>
            <a:r>
              <a:rPr lang="ja-JP" altLang="ja-JP" sz="1050" dirty="0">
                <a:solidFill>
                  <a:srgbClr val="000000"/>
                </a:solidFill>
                <a:latin typeface="Meiryo UI" pitchFamily="50" charset="-128"/>
                <a:ea typeface="Meiryo UI" pitchFamily="50" charset="-128"/>
                <a:cs typeface="Meiryo UI" pitchFamily="50" charset="-128"/>
              </a:rPr>
              <a:t>と環境</a:t>
            </a:r>
            <a:r>
              <a:rPr lang="ja-JP" altLang="ja-JP" sz="1050" dirty="0" smtClean="0">
                <a:solidFill>
                  <a:srgbClr val="000000"/>
                </a:solidFill>
                <a:latin typeface="Meiryo UI" pitchFamily="50" charset="-128"/>
                <a:ea typeface="Meiryo UI" pitchFamily="50" charset="-128"/>
                <a:cs typeface="Meiryo UI" pitchFamily="50" charset="-128"/>
              </a:rPr>
              <a:t>、財政</a:t>
            </a:r>
            <a:r>
              <a:rPr lang="ja-JP" altLang="ja-JP" sz="1050" dirty="0">
                <a:solidFill>
                  <a:srgbClr val="000000"/>
                </a:solidFill>
                <a:latin typeface="Meiryo UI" pitchFamily="50" charset="-128"/>
                <a:ea typeface="Meiryo UI" pitchFamily="50" charset="-128"/>
                <a:cs typeface="Meiryo UI" pitchFamily="50" charset="-128"/>
              </a:rPr>
              <a:t>と契約</a:t>
            </a:r>
            <a:r>
              <a:rPr lang="ja-JP" altLang="ja-JP" sz="1050" dirty="0" smtClean="0">
                <a:solidFill>
                  <a:srgbClr val="000000"/>
                </a:solidFill>
                <a:latin typeface="Meiryo UI" pitchFamily="50" charset="-128"/>
                <a:ea typeface="Meiryo UI" pitchFamily="50" charset="-128"/>
                <a:cs typeface="Meiryo UI" pitchFamily="50" charset="-128"/>
              </a:rPr>
              <a:t>、地理</a:t>
            </a:r>
            <a:r>
              <a:rPr lang="ja-JP" altLang="ja-JP" sz="1050" dirty="0">
                <a:solidFill>
                  <a:srgbClr val="000000"/>
                </a:solidFill>
                <a:latin typeface="Meiryo UI" pitchFamily="50" charset="-128"/>
                <a:ea typeface="Meiryo UI" pitchFamily="50" charset="-128"/>
                <a:cs typeface="Meiryo UI" pitchFamily="50" charset="-128"/>
              </a:rPr>
              <a:t>空間</a:t>
            </a:r>
            <a:r>
              <a:rPr lang="ja-JP" altLang="ja-JP" sz="1050" dirty="0" smtClean="0">
                <a:solidFill>
                  <a:srgbClr val="000000"/>
                </a:solidFill>
                <a:latin typeface="Meiryo UI" pitchFamily="50" charset="-128"/>
                <a:ea typeface="Meiryo UI" pitchFamily="50" charset="-128"/>
                <a:cs typeface="Meiryo UI" pitchFamily="50" charset="-128"/>
              </a:rPr>
              <a:t>、国際</a:t>
            </a:r>
            <a:r>
              <a:rPr lang="ja-JP" altLang="ja-JP" sz="1050" dirty="0">
                <a:solidFill>
                  <a:srgbClr val="000000"/>
                </a:solidFill>
                <a:latin typeface="Meiryo UI" pitchFamily="50" charset="-128"/>
                <a:ea typeface="Meiryo UI" pitchFamily="50" charset="-128"/>
                <a:cs typeface="Meiryo UI" pitchFamily="50" charset="-128"/>
              </a:rPr>
              <a:t>開発</a:t>
            </a:r>
            <a:r>
              <a:rPr lang="ja-JP" altLang="ja-JP" sz="1050" dirty="0" smtClean="0">
                <a:solidFill>
                  <a:srgbClr val="000000"/>
                </a:solidFill>
                <a:latin typeface="Meiryo UI" pitchFamily="50" charset="-128"/>
                <a:ea typeface="Meiryo UI" pitchFamily="50" charset="-128"/>
                <a:cs typeface="Meiryo UI" pitchFamily="50" charset="-128"/>
              </a:rPr>
              <a:t>、政府</a:t>
            </a:r>
            <a:r>
              <a:rPr lang="ja-JP" altLang="ja-JP" sz="1050" dirty="0">
                <a:solidFill>
                  <a:srgbClr val="000000"/>
                </a:solidFill>
                <a:latin typeface="Meiryo UI" pitchFamily="50" charset="-128"/>
                <a:ea typeface="Meiryo UI" pitchFamily="50" charset="-128"/>
                <a:cs typeface="Meiryo UI" pitchFamily="50" charset="-128"/>
              </a:rPr>
              <a:t>の説明責任と民主主義</a:t>
            </a:r>
            <a:r>
              <a:rPr lang="ja-JP" altLang="ja-JP" sz="1050" dirty="0" smtClean="0">
                <a:solidFill>
                  <a:srgbClr val="000000"/>
                </a:solidFill>
                <a:latin typeface="Meiryo UI" pitchFamily="50" charset="-128"/>
                <a:ea typeface="Meiryo UI" pitchFamily="50" charset="-128"/>
                <a:cs typeface="Meiryo UI" pitchFamily="50" charset="-128"/>
              </a:rPr>
              <a:t>、健康、</a:t>
            </a:r>
            <a:endParaRPr lang="ja-JP" altLang="en-US" sz="1050" dirty="0" smtClean="0">
              <a:solidFill>
                <a:srgbClr val="000000"/>
              </a:solidFill>
              <a:latin typeface="Meiryo UI" pitchFamily="50" charset="-128"/>
              <a:ea typeface="Meiryo UI" pitchFamily="50" charset="-128"/>
              <a:cs typeface="Meiryo UI" pitchFamily="50" charset="-128"/>
            </a:endParaRPr>
          </a:p>
          <a:p>
            <a:pPr marL="811213" indent="-93663"/>
            <a:r>
              <a:rPr lang="ja-JP" altLang="ja-JP" sz="1050" smtClean="0">
                <a:solidFill>
                  <a:srgbClr val="000000"/>
                </a:solidFill>
                <a:latin typeface="Meiryo UI" pitchFamily="50" charset="-128"/>
                <a:ea typeface="Meiryo UI" pitchFamily="50" charset="-128"/>
                <a:cs typeface="Meiryo UI" pitchFamily="50" charset="-128"/>
              </a:rPr>
              <a:t>科学と研究</a:t>
            </a:r>
            <a:r>
              <a:rPr lang="ja-JP" altLang="ja-JP" sz="1050" dirty="0" smtClean="0">
                <a:solidFill>
                  <a:srgbClr val="000000"/>
                </a:solidFill>
                <a:latin typeface="Meiryo UI" pitchFamily="50" charset="-128"/>
                <a:ea typeface="Meiryo UI" pitchFamily="50" charset="-128"/>
                <a:cs typeface="Meiryo UI" pitchFamily="50" charset="-128"/>
              </a:rPr>
              <a:t>、統計、社会的</a:t>
            </a:r>
            <a:r>
              <a:rPr lang="ja-JP" altLang="ja-JP" sz="1050" dirty="0">
                <a:solidFill>
                  <a:srgbClr val="000000"/>
                </a:solidFill>
                <a:latin typeface="Meiryo UI" pitchFamily="50" charset="-128"/>
                <a:ea typeface="Meiryo UI" pitchFamily="50" charset="-128"/>
                <a:cs typeface="Meiryo UI" pitchFamily="50" charset="-128"/>
              </a:rPr>
              <a:t>流動性と福祉</a:t>
            </a:r>
            <a:r>
              <a:rPr lang="ja-JP" altLang="ja-JP" sz="1050" dirty="0" smtClean="0">
                <a:solidFill>
                  <a:srgbClr val="000000"/>
                </a:solidFill>
                <a:latin typeface="Meiryo UI" pitchFamily="50" charset="-128"/>
                <a:ea typeface="Meiryo UI" pitchFamily="50" charset="-128"/>
                <a:cs typeface="Meiryo UI" pitchFamily="50" charset="-128"/>
              </a:rPr>
              <a:t>、交通</a:t>
            </a:r>
            <a:r>
              <a:rPr lang="ja-JP" altLang="ja-JP" sz="1050" dirty="0">
                <a:solidFill>
                  <a:srgbClr val="000000"/>
                </a:solidFill>
                <a:latin typeface="Meiryo UI" pitchFamily="50" charset="-128"/>
                <a:ea typeface="Meiryo UI" pitchFamily="50" charset="-128"/>
                <a:cs typeface="Meiryo UI" pitchFamily="50" charset="-128"/>
              </a:rPr>
              <a:t>とインフラ</a:t>
            </a:r>
            <a:r>
              <a:rPr lang="ja-JP" altLang="ja-JP" sz="1050" dirty="0" smtClean="0">
                <a:solidFill>
                  <a:srgbClr val="000000"/>
                </a:solidFill>
                <a:latin typeface="Meiryo UI" pitchFamily="50" charset="-128"/>
                <a:ea typeface="Meiryo UI" pitchFamily="50" charset="-128"/>
                <a:cs typeface="Meiryo UI" pitchFamily="50" charset="-128"/>
              </a:rPr>
              <a:t>）</a:t>
            </a:r>
            <a:endParaRPr lang="ja-JP" altLang="en-US" sz="1050" dirty="0">
              <a:solidFill>
                <a:srgbClr val="000000"/>
              </a:solidFill>
              <a:latin typeface="Meiryo UI" pitchFamily="50" charset="-128"/>
              <a:ea typeface="Meiryo UI" pitchFamily="50" charset="-128"/>
              <a:cs typeface="Meiryo UI" pitchFamily="50" charset="-128"/>
            </a:endParaRPr>
          </a:p>
          <a:p>
            <a:pPr marL="623888" indent="-534988">
              <a:spcBef>
                <a:spcPts val="600"/>
              </a:spcBef>
            </a:pPr>
            <a:r>
              <a:rPr lang="ja-JP" altLang="en-US" sz="1600" b="1" dirty="0" smtClean="0">
                <a:solidFill>
                  <a:srgbClr val="3333CC">
                    <a:lumMod val="75000"/>
                  </a:srgbClr>
                </a:solidFill>
                <a:latin typeface="Meiryo UI" pitchFamily="50" charset="-128"/>
                <a:ea typeface="Meiryo UI" pitchFamily="50" charset="-128"/>
                <a:cs typeface="Meiryo UI" pitchFamily="50" charset="-128"/>
              </a:rPr>
              <a:t>（</a:t>
            </a:r>
            <a:r>
              <a:rPr lang="ja-JP" altLang="en-US" sz="1600" b="1" dirty="0">
                <a:solidFill>
                  <a:srgbClr val="3333CC">
                    <a:lumMod val="75000"/>
                  </a:srgbClr>
                </a:solidFill>
                <a:latin typeface="Meiryo UI" pitchFamily="50" charset="-128"/>
                <a:ea typeface="Meiryo UI" pitchFamily="50" charset="-128"/>
                <a:cs typeface="Meiryo UI" pitchFamily="50" charset="-128"/>
              </a:rPr>
              <a:t>２</a:t>
            </a:r>
            <a:r>
              <a:rPr lang="ja-JP" altLang="en-US" sz="1600" b="1" dirty="0" smtClean="0">
                <a:solidFill>
                  <a:srgbClr val="3333CC">
                    <a:lumMod val="75000"/>
                  </a:srgbClr>
                </a:solidFill>
                <a:latin typeface="Meiryo UI" pitchFamily="50" charset="-128"/>
                <a:ea typeface="Meiryo UI" pitchFamily="50" charset="-128"/>
                <a:cs typeface="Meiryo UI" pitchFamily="50" charset="-128"/>
              </a:rPr>
              <a:t>）その他の取組</a:t>
            </a:r>
          </a:p>
          <a:p>
            <a:pPr marL="623888" indent="-534988"/>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dirty="0" smtClean="0">
                <a:solidFill>
                  <a:srgbClr val="FF0000"/>
                </a:solidFill>
                <a:latin typeface="Meiryo UI" pitchFamily="50" charset="-128"/>
                <a:ea typeface="Meiryo UI" pitchFamily="50" charset="-128"/>
                <a:cs typeface="Meiryo UI" pitchFamily="50" charset="-128"/>
              </a:rPr>
              <a:t>○ </a:t>
            </a:r>
            <a:r>
              <a:rPr lang="en-US" altLang="ja-JP" sz="1400" dirty="0" smtClean="0">
                <a:solidFill>
                  <a:srgbClr val="FF0000"/>
                </a:solidFill>
                <a:latin typeface="Meiryo UI" pitchFamily="50" charset="-128"/>
                <a:ea typeface="Meiryo UI" pitchFamily="50" charset="-128"/>
                <a:cs typeface="Meiryo UI" pitchFamily="50" charset="-128"/>
              </a:rPr>
              <a:t>2013</a:t>
            </a:r>
            <a:r>
              <a:rPr lang="ja-JP" altLang="en-US" sz="1400" dirty="0" smtClean="0">
                <a:solidFill>
                  <a:srgbClr val="FF0000"/>
                </a:solidFill>
                <a:latin typeface="Meiryo UI" pitchFamily="50" charset="-128"/>
                <a:ea typeface="Meiryo UI" pitchFamily="50" charset="-128"/>
                <a:cs typeface="Meiryo UI" pitchFamily="50" charset="-128"/>
              </a:rPr>
              <a:t>年秋に国のオープンデータのポータルサイトの試行版を開設し、</a:t>
            </a:r>
            <a:r>
              <a:rPr lang="en-US" altLang="ja-JP" sz="1400" dirty="0" smtClean="0">
                <a:solidFill>
                  <a:srgbClr val="FF0000"/>
                </a:solidFill>
                <a:latin typeface="Meiryo UI" pitchFamily="50" charset="-128"/>
                <a:ea typeface="Meiryo UI" pitchFamily="50" charset="-128"/>
                <a:cs typeface="Meiryo UI" pitchFamily="50" charset="-128"/>
              </a:rPr>
              <a:t>2014</a:t>
            </a:r>
            <a:r>
              <a:rPr lang="ja-JP" altLang="en-US" sz="1400" dirty="0" smtClean="0">
                <a:solidFill>
                  <a:srgbClr val="FF0000"/>
                </a:solidFill>
                <a:latin typeface="Meiryo UI" pitchFamily="50" charset="-128"/>
                <a:ea typeface="Meiryo UI" pitchFamily="50" charset="-128"/>
                <a:cs typeface="Meiryo UI" pitchFamily="50" charset="-128"/>
              </a:rPr>
              <a:t>年度中に本格稼働を開始。</a:t>
            </a:r>
          </a:p>
          <a:p>
            <a:pPr marL="623888" indent="-534988"/>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 ポータルサイトにおいて国民の意見を受け付ける等の方法により、国民の参加を得てオープンデータを推進。</a:t>
            </a:r>
          </a:p>
          <a:p>
            <a:pPr marL="623888" indent="-534988"/>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 オープンデータを利用して開発されたアプリケーション等の活用事例を、ポータルサイトにおいて紹介し、イノベーターを支援。</a:t>
            </a:r>
          </a:p>
          <a:p>
            <a:pPr marL="623888" indent="-534988"/>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 電子行政オープンデータ実務者会議において、オープンデータ取組状況についてフォローアップを行い、その内容を公表。</a:t>
            </a:r>
            <a:endParaRPr lang="en-US" altLang="ja-JP" sz="1400" dirty="0" smtClean="0">
              <a:solidFill>
                <a:srgbClr val="000000"/>
              </a:solidFill>
              <a:latin typeface="Meiryo UI" pitchFamily="50" charset="-128"/>
              <a:ea typeface="Meiryo UI" pitchFamily="50" charset="-128"/>
              <a:cs typeface="Meiryo UI" pitchFamily="50" charset="-128"/>
            </a:endParaRPr>
          </a:p>
        </p:txBody>
      </p:sp>
      <p:sp>
        <p:nvSpPr>
          <p:cNvPr id="21" name="Text Box 7"/>
          <p:cNvSpPr txBox="1">
            <a:spLocks noChangeArrowheads="1"/>
          </p:cNvSpPr>
          <p:nvPr/>
        </p:nvSpPr>
        <p:spPr bwMode="auto">
          <a:xfrm>
            <a:off x="143740" y="3031116"/>
            <a:ext cx="3285259" cy="350837"/>
          </a:xfrm>
          <a:prstGeom prst="rect">
            <a:avLst/>
          </a:prstGeom>
          <a:ln/>
        </p:spPr>
        <p:style>
          <a:lnRef idx="3">
            <a:schemeClr val="lt1"/>
          </a:lnRef>
          <a:fillRef idx="1">
            <a:schemeClr val="accent2"/>
          </a:fillRef>
          <a:effectRef idx="1">
            <a:schemeClr val="accent2"/>
          </a:effectRef>
          <a:fontRef idx="minor">
            <a:schemeClr val="lt1"/>
          </a:fontRef>
        </p:style>
        <p:txBody>
          <a:bodyPr anchor="ctr" anchorCtr="0"/>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600" dirty="0" smtClean="0">
                <a:solidFill>
                  <a:srgbClr val="FFFFFF"/>
                </a:solidFill>
              </a:rPr>
              <a:t>２．取組内容</a:t>
            </a:r>
            <a:r>
              <a:rPr lang="ja-JP" altLang="en-US" sz="1400" dirty="0" smtClean="0">
                <a:solidFill>
                  <a:srgbClr val="FFFFFF"/>
                </a:solidFill>
              </a:rPr>
              <a:t>（具体的コミットメント）</a:t>
            </a:r>
            <a:endParaRPr lang="ja-JP" altLang="en-US" sz="1400" dirty="0">
              <a:solidFill>
                <a:srgbClr val="FFFFFF"/>
              </a:solidFill>
            </a:endParaRPr>
          </a:p>
        </p:txBody>
      </p:sp>
      <p:sp>
        <p:nvSpPr>
          <p:cNvPr id="13" name="正方形/長方形 12"/>
          <p:cNvSpPr/>
          <p:nvPr/>
        </p:nvSpPr>
        <p:spPr bwMode="auto">
          <a:xfrm>
            <a:off x="262515" y="6291476"/>
            <a:ext cx="9485095" cy="483718"/>
          </a:xfrm>
          <a:prstGeom prst="rect">
            <a:avLst/>
          </a:prstGeom>
          <a:solidFill>
            <a:schemeClr val="bg1"/>
          </a:soli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a:r>
              <a:rPr lang="ja-JP" altLang="en-US" sz="1400" dirty="0" smtClean="0">
                <a:solidFill>
                  <a:srgbClr val="000000"/>
                </a:solidFill>
                <a:latin typeface="Meiryo UI" pitchFamily="50" charset="-128"/>
                <a:ea typeface="Meiryo UI" pitchFamily="50" charset="-128"/>
                <a:cs typeface="Meiryo UI" pitchFamily="50" charset="-128"/>
              </a:rPr>
              <a:t>　以下の項目について、データごとに、現状</a:t>
            </a:r>
            <a:r>
              <a:rPr lang="ja-JP" altLang="en-US" sz="1400" dirty="0">
                <a:solidFill>
                  <a:srgbClr val="000000"/>
                </a:solidFill>
                <a:latin typeface="Meiryo UI" pitchFamily="50" charset="-128"/>
                <a:ea typeface="Meiryo UI" pitchFamily="50" charset="-128"/>
                <a:cs typeface="Meiryo UI" pitchFamily="50" charset="-128"/>
              </a:rPr>
              <a:t>と取組</a:t>
            </a:r>
            <a:r>
              <a:rPr lang="ja-JP" altLang="en-US" sz="1400" dirty="0" smtClean="0">
                <a:solidFill>
                  <a:srgbClr val="000000"/>
                </a:solidFill>
                <a:latin typeface="Meiryo UI" pitchFamily="50" charset="-128"/>
                <a:ea typeface="Meiryo UI" pitchFamily="50" charset="-128"/>
                <a:cs typeface="Meiryo UI" pitchFamily="50" charset="-128"/>
              </a:rPr>
              <a:t>予定を一覧表に整理。</a:t>
            </a:r>
            <a:endParaRPr lang="en-US" altLang="ja-JP" sz="1400" dirty="0" smtClean="0">
              <a:solidFill>
                <a:srgbClr val="000000"/>
              </a:solidFill>
              <a:latin typeface="Meiryo UI" pitchFamily="50" charset="-128"/>
              <a:ea typeface="Meiryo UI" pitchFamily="50" charset="-128"/>
              <a:cs typeface="Meiryo UI" pitchFamily="50" charset="-128"/>
            </a:endParaRPr>
          </a:p>
          <a:p>
            <a:pPr marL="88900"/>
            <a:r>
              <a:rPr lang="ja-JP" altLang="en-US" sz="1200" dirty="0" smtClean="0">
                <a:solidFill>
                  <a:srgbClr val="000000"/>
                </a:solidFill>
                <a:latin typeface="Meiryo UI" pitchFamily="50" charset="-128"/>
                <a:ea typeface="Meiryo UI" pitchFamily="50" charset="-128"/>
                <a:cs typeface="Meiryo UI" pitchFamily="50" charset="-128"/>
              </a:rPr>
              <a:t>　　　・公開データのＵＲＬ、・機械判読可能性、・オープンフォーマット性、・無料</a:t>
            </a:r>
            <a:r>
              <a:rPr lang="en-US" altLang="ja-JP" sz="1200" dirty="0" smtClean="0">
                <a:solidFill>
                  <a:srgbClr val="000000"/>
                </a:solidFill>
                <a:latin typeface="Meiryo UI" pitchFamily="50" charset="-128"/>
                <a:ea typeface="Meiryo UI" pitchFamily="50" charset="-128"/>
                <a:cs typeface="Meiryo UI" pitchFamily="50" charset="-128"/>
              </a:rPr>
              <a:t>/</a:t>
            </a:r>
            <a:r>
              <a:rPr lang="ja-JP" altLang="en-US" sz="1200" dirty="0" smtClean="0">
                <a:solidFill>
                  <a:srgbClr val="000000"/>
                </a:solidFill>
                <a:latin typeface="Meiryo UI" pitchFamily="50" charset="-128"/>
                <a:ea typeface="Meiryo UI" pitchFamily="50" charset="-128"/>
                <a:cs typeface="Meiryo UI" pitchFamily="50" charset="-128"/>
              </a:rPr>
              <a:t>有料、・オープンライセンス　等</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14" name="Text Box 7"/>
          <p:cNvSpPr txBox="1">
            <a:spLocks noChangeArrowheads="1"/>
          </p:cNvSpPr>
          <p:nvPr/>
        </p:nvSpPr>
        <p:spPr bwMode="auto">
          <a:xfrm>
            <a:off x="133350" y="5942601"/>
            <a:ext cx="8543059" cy="352425"/>
          </a:xfrm>
          <a:prstGeom prst="rect">
            <a:avLst/>
          </a:prstGeom>
          <a:ln/>
        </p:spPr>
        <p:style>
          <a:lnRef idx="3">
            <a:schemeClr val="lt1"/>
          </a:lnRef>
          <a:fillRef idx="1">
            <a:schemeClr val="accent2"/>
          </a:fillRef>
          <a:effectRef idx="1">
            <a:schemeClr val="accent2"/>
          </a:effectRef>
          <a:fontRef idx="minor">
            <a:schemeClr val="lt1"/>
          </a:fontRef>
        </p:style>
        <p:txBody>
          <a:bodyPr anchor="ctr" anchorCtr="0"/>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r>
              <a:rPr lang="ja-JP" altLang="en-US" sz="1600" dirty="0" smtClean="0">
                <a:solidFill>
                  <a:srgbClr val="FFFFFF"/>
                </a:solidFill>
              </a:rPr>
              <a:t>３．別添 「データセット別の公開の現状と今後の取組予定」（具体的データの公開状況・予定）</a:t>
            </a:r>
            <a:endParaRPr lang="ja-JP" altLang="en-US" sz="1600" dirty="0">
              <a:solidFill>
                <a:srgbClr val="FFFFFF"/>
              </a:solidFill>
            </a:endParaRPr>
          </a:p>
        </p:txBody>
      </p:sp>
      <p:sp>
        <p:nvSpPr>
          <p:cNvPr id="4" name="テキスト ボックス 3"/>
          <p:cNvSpPr txBox="1"/>
          <p:nvPr/>
        </p:nvSpPr>
        <p:spPr>
          <a:xfrm>
            <a:off x="0" y="-10393"/>
            <a:ext cx="9906000" cy="400110"/>
          </a:xfrm>
          <a:prstGeom prst="rect">
            <a:avLst/>
          </a:prstGeom>
          <a:pattFill prst="ltHorz">
            <a:fgClr>
              <a:schemeClr val="hlink"/>
            </a:fgClr>
            <a:bgClr>
              <a:schemeClr val="bg1"/>
            </a:bgClr>
          </a:pattFill>
        </p:spPr>
        <p:txBody>
          <a:bodyPr wrap="square" rtlCol="0">
            <a:spAutoFit/>
          </a:bodyPr>
          <a:lstStyle/>
          <a:p>
            <a:pPr algn="ctr">
              <a:lnSpc>
                <a:spcPts val="2400"/>
              </a:lnSpc>
            </a:pPr>
            <a:r>
              <a:rPr lang="ja-JP" altLang="en-US" sz="2200" b="1" dirty="0" smtClean="0">
                <a:solidFill>
                  <a:srgbClr val="3333CC"/>
                </a:solidFill>
                <a:latin typeface="Meiryo UI" pitchFamily="50" charset="-128"/>
                <a:ea typeface="Meiryo UI" pitchFamily="50" charset="-128"/>
                <a:cs typeface="Meiryo UI" pitchFamily="50" charset="-128"/>
              </a:rPr>
              <a:t>日本のオープンデータ憲章アクションプランの概要</a:t>
            </a:r>
            <a:endParaRPr lang="ja-JP" altLang="en-US" sz="2200" b="1" dirty="0">
              <a:solidFill>
                <a:srgbClr val="3333CC"/>
              </a:solidFill>
              <a:latin typeface="Meiryo UI" pitchFamily="50" charset="-128"/>
              <a:ea typeface="Meiryo UI" pitchFamily="50" charset="-128"/>
              <a:cs typeface="Meiryo UI" pitchFamily="50" charset="-128"/>
            </a:endParaRPr>
          </a:p>
        </p:txBody>
      </p:sp>
      <p:sp>
        <p:nvSpPr>
          <p:cNvPr id="23" name="Text Box 7"/>
          <p:cNvSpPr txBox="1">
            <a:spLocks noChangeArrowheads="1"/>
          </p:cNvSpPr>
          <p:nvPr/>
        </p:nvSpPr>
        <p:spPr bwMode="auto">
          <a:xfrm>
            <a:off x="133349" y="1226134"/>
            <a:ext cx="3295651" cy="355743"/>
          </a:xfrm>
          <a:prstGeom prst="rect">
            <a:avLst/>
          </a:prstGeom>
          <a:ln/>
        </p:spPr>
        <p:style>
          <a:lnRef idx="3">
            <a:schemeClr val="lt1"/>
          </a:lnRef>
          <a:fillRef idx="1">
            <a:schemeClr val="accent2"/>
          </a:fillRef>
          <a:effectRef idx="1">
            <a:schemeClr val="accent2"/>
          </a:effectRef>
          <a:fontRef idx="minor">
            <a:schemeClr val="lt1"/>
          </a:fontRef>
        </p:style>
        <p:txBody>
          <a:bodyPr anchor="ctr" anchorCtr="0"/>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r>
              <a:rPr lang="ja-JP" altLang="en-US" sz="1600" dirty="0" smtClean="0">
                <a:solidFill>
                  <a:srgbClr val="FFFFFF"/>
                </a:solidFill>
              </a:rPr>
              <a:t>１．総論</a:t>
            </a:r>
            <a:r>
              <a:rPr lang="ja-JP" altLang="en-US" sz="1400" dirty="0" smtClean="0">
                <a:solidFill>
                  <a:srgbClr val="FFFFFF"/>
                </a:solidFill>
              </a:rPr>
              <a:t>（オープンデータの経緯）</a:t>
            </a:r>
            <a:endParaRPr lang="ja-JP" altLang="en-US" sz="1400" dirty="0">
              <a:solidFill>
                <a:srgbClr val="FFFFFF"/>
              </a:solidFill>
            </a:endParaRPr>
          </a:p>
        </p:txBody>
      </p:sp>
      <p:sp>
        <p:nvSpPr>
          <p:cNvPr id="9" name="テキスト ボックス 8"/>
          <p:cNvSpPr txBox="1"/>
          <p:nvPr/>
        </p:nvSpPr>
        <p:spPr>
          <a:xfrm>
            <a:off x="294043" y="340059"/>
            <a:ext cx="9463381" cy="892552"/>
          </a:xfrm>
          <a:prstGeom prst="rect">
            <a:avLst/>
          </a:prstGeom>
          <a:noFill/>
        </p:spPr>
        <p:txBody>
          <a:bodyPr wrap="square" rtlCol="0">
            <a:spAutoFit/>
          </a:bodyPr>
          <a:lstStyle/>
          <a:p>
            <a:r>
              <a:rPr lang="ja-JP" altLang="en-US" sz="1400" dirty="0" smtClean="0">
                <a:solidFill>
                  <a:srgbClr val="000000"/>
                </a:solidFill>
                <a:latin typeface="Times New Roman" pitchFamily="18" charset="0"/>
                <a:ea typeface="ＭＳ Ｐゴシック" charset="-128"/>
              </a:rPr>
              <a:t>（背景）</a:t>
            </a:r>
          </a:p>
          <a:p>
            <a:r>
              <a:rPr lang="ja-JP" altLang="en-US" sz="1400" dirty="0" smtClean="0">
                <a:solidFill>
                  <a:srgbClr val="000000"/>
                </a:solidFill>
                <a:latin typeface="メイリオ" pitchFamily="50" charset="-128"/>
                <a:ea typeface="メイリオ" pitchFamily="50" charset="-128"/>
                <a:cs typeface="メイリオ" pitchFamily="50" charset="-128"/>
              </a:rPr>
              <a:t>　</a:t>
            </a:r>
            <a:r>
              <a:rPr lang="en-US" altLang="ja-JP" sz="1200" u="sng" dirty="0" smtClean="0">
                <a:solidFill>
                  <a:srgbClr val="000000"/>
                </a:solidFill>
                <a:latin typeface="メイリオ" pitchFamily="50" charset="-128"/>
                <a:ea typeface="メイリオ" pitchFamily="50" charset="-128"/>
                <a:cs typeface="メイリオ" pitchFamily="50" charset="-128"/>
              </a:rPr>
              <a:t>2013</a:t>
            </a:r>
            <a:r>
              <a:rPr lang="ja-JP" altLang="en-US" sz="1200" u="sng" dirty="0">
                <a:solidFill>
                  <a:srgbClr val="000000"/>
                </a:solidFill>
                <a:latin typeface="メイリオ" pitchFamily="50" charset="-128"/>
                <a:ea typeface="メイリオ" pitchFamily="50" charset="-128"/>
                <a:cs typeface="メイリオ" pitchFamily="50" charset="-128"/>
              </a:rPr>
              <a:t>年</a:t>
            </a:r>
            <a:r>
              <a:rPr lang="en-US" altLang="ja-JP" sz="1200" u="sng" dirty="0">
                <a:solidFill>
                  <a:srgbClr val="000000"/>
                </a:solidFill>
                <a:latin typeface="メイリオ" pitchFamily="50" charset="-128"/>
                <a:ea typeface="メイリオ" pitchFamily="50" charset="-128"/>
                <a:cs typeface="メイリオ" pitchFamily="50" charset="-128"/>
              </a:rPr>
              <a:t>6</a:t>
            </a:r>
            <a:r>
              <a:rPr lang="ja-JP" altLang="en-US" sz="1200" u="sng" dirty="0">
                <a:solidFill>
                  <a:srgbClr val="000000"/>
                </a:solidFill>
                <a:latin typeface="メイリオ" pitchFamily="50" charset="-128"/>
                <a:ea typeface="メイリオ" pitchFamily="50" charset="-128"/>
                <a:cs typeface="メイリオ" pitchFamily="50" charset="-128"/>
              </a:rPr>
              <a:t>月に英国で開催された</a:t>
            </a:r>
            <a:r>
              <a:rPr lang="en-US" altLang="ja-JP" sz="1200" u="sng" dirty="0">
                <a:solidFill>
                  <a:srgbClr val="000000"/>
                </a:solidFill>
                <a:latin typeface="メイリオ" pitchFamily="50" charset="-128"/>
                <a:ea typeface="メイリオ" pitchFamily="50" charset="-128"/>
                <a:cs typeface="メイリオ" pitchFamily="50" charset="-128"/>
              </a:rPr>
              <a:t>G8</a:t>
            </a:r>
            <a:r>
              <a:rPr lang="ja-JP" altLang="en-US" sz="1200" u="sng" dirty="0">
                <a:solidFill>
                  <a:srgbClr val="000000"/>
                </a:solidFill>
                <a:latin typeface="メイリオ" pitchFamily="50" charset="-128"/>
                <a:ea typeface="メイリオ" pitchFamily="50" charset="-128"/>
                <a:cs typeface="メイリオ" pitchFamily="50" charset="-128"/>
              </a:rPr>
              <a:t>サミット</a:t>
            </a:r>
            <a:r>
              <a:rPr lang="ja-JP" altLang="en-US" sz="1200" dirty="0" smtClean="0">
                <a:solidFill>
                  <a:srgbClr val="000000"/>
                </a:solidFill>
                <a:latin typeface="メイリオ" pitchFamily="50" charset="-128"/>
                <a:ea typeface="メイリオ" pitchFamily="50" charset="-128"/>
                <a:cs typeface="メイリオ" pitchFamily="50" charset="-128"/>
              </a:rPr>
              <a:t>で、</a:t>
            </a:r>
            <a:r>
              <a:rPr lang="ja-JP" altLang="en-US" sz="1200" u="sng" dirty="0" smtClean="0">
                <a:solidFill>
                  <a:srgbClr val="000000"/>
                </a:solidFill>
                <a:latin typeface="メイリオ" pitchFamily="50" charset="-128"/>
                <a:ea typeface="メイリオ" pitchFamily="50" charset="-128"/>
                <a:cs typeface="メイリオ" pitchFamily="50" charset="-128"/>
              </a:rPr>
              <a:t>オープンデータ憲章が合意</a:t>
            </a:r>
            <a:r>
              <a:rPr lang="ja-JP" altLang="en-US" sz="1200" dirty="0" smtClean="0">
                <a:solidFill>
                  <a:srgbClr val="000000"/>
                </a:solidFill>
                <a:latin typeface="メイリオ" pitchFamily="50" charset="-128"/>
                <a:ea typeface="メイリオ" pitchFamily="50" charset="-128"/>
                <a:cs typeface="メイリオ" pitchFamily="50" charset="-128"/>
              </a:rPr>
              <a:t>。</a:t>
            </a:r>
          </a:p>
          <a:p>
            <a:r>
              <a:rPr lang="ja-JP" altLang="en-US" sz="1200" dirty="0">
                <a:solidFill>
                  <a:srgbClr val="000000"/>
                </a:solidFill>
                <a:latin typeface="メイリオ" pitchFamily="50" charset="-128"/>
                <a:ea typeface="メイリオ" pitchFamily="50" charset="-128"/>
                <a:cs typeface="メイリオ" pitchFamily="50" charset="-128"/>
              </a:rPr>
              <a:t>　</a:t>
            </a:r>
            <a:r>
              <a:rPr lang="ja-JP" altLang="en-US" sz="1200" dirty="0" smtClean="0">
                <a:solidFill>
                  <a:srgbClr val="000000"/>
                </a:solidFill>
                <a:latin typeface="メイリオ" pitchFamily="50" charset="-128"/>
                <a:ea typeface="メイリオ" pitchFamily="50" charset="-128"/>
                <a:cs typeface="メイリオ" pitchFamily="50" charset="-128"/>
              </a:rPr>
              <a:t>憲章別添の「共同アクション」において、価値が高いデータのカテゴリとして「キー・データセット」と「ハイバリュー・データセット」が示され、</a:t>
            </a:r>
            <a:r>
              <a:rPr lang="en-US" altLang="ja-JP" sz="1200" u="sng" dirty="0" smtClean="0">
                <a:solidFill>
                  <a:srgbClr val="000000"/>
                </a:solidFill>
                <a:latin typeface="メイリオ" pitchFamily="50" charset="-128"/>
                <a:ea typeface="メイリオ" pitchFamily="50" charset="-128"/>
                <a:cs typeface="メイリオ" pitchFamily="50" charset="-128"/>
              </a:rPr>
              <a:t>2013</a:t>
            </a:r>
            <a:r>
              <a:rPr lang="ja-JP" altLang="en-US" sz="1200" u="sng" dirty="0" smtClean="0">
                <a:solidFill>
                  <a:srgbClr val="000000"/>
                </a:solidFill>
                <a:latin typeface="メイリオ" pitchFamily="50" charset="-128"/>
                <a:ea typeface="メイリオ" pitchFamily="50" charset="-128"/>
                <a:cs typeface="メイリオ" pitchFamily="50" charset="-128"/>
              </a:rPr>
              <a:t>年</a:t>
            </a:r>
            <a:r>
              <a:rPr lang="en-US" altLang="ja-JP" sz="1200" u="sng" dirty="0" smtClean="0">
                <a:solidFill>
                  <a:srgbClr val="000000"/>
                </a:solidFill>
                <a:latin typeface="メイリオ" pitchFamily="50" charset="-128"/>
                <a:ea typeface="メイリオ" pitchFamily="50" charset="-128"/>
                <a:cs typeface="メイリオ" pitchFamily="50" charset="-128"/>
              </a:rPr>
              <a:t>10</a:t>
            </a:r>
            <a:r>
              <a:rPr lang="ja-JP" altLang="en-US" sz="1200" u="sng" dirty="0" smtClean="0">
                <a:solidFill>
                  <a:srgbClr val="000000"/>
                </a:solidFill>
                <a:latin typeface="メイリオ" pitchFamily="50" charset="-128"/>
                <a:ea typeface="メイリオ" pitchFamily="50" charset="-128"/>
                <a:cs typeface="メイリオ" pitchFamily="50" charset="-128"/>
              </a:rPr>
              <a:t>月に、各国のアクションプランを作成し、Ｇ８で公表</a:t>
            </a:r>
            <a:r>
              <a:rPr lang="ja-JP" altLang="en-US" sz="1200" dirty="0" smtClean="0">
                <a:solidFill>
                  <a:srgbClr val="000000"/>
                </a:solidFill>
                <a:latin typeface="メイリオ" pitchFamily="50" charset="-128"/>
                <a:ea typeface="メイリオ" pitchFamily="50" charset="-128"/>
                <a:cs typeface="メイリオ" pitchFamily="50" charset="-128"/>
              </a:rPr>
              <a:t>することが合意</a:t>
            </a:r>
            <a:r>
              <a:rPr lang="ja-JP" altLang="en-US" sz="1200" dirty="0" smtClean="0">
                <a:solidFill>
                  <a:prstClr val="black"/>
                </a:solidFill>
                <a:latin typeface="メイリオ" pitchFamily="50" charset="-128"/>
                <a:ea typeface="メイリオ" pitchFamily="50" charset="-128"/>
                <a:cs typeface="メイリオ" pitchFamily="50" charset="-128"/>
              </a:rPr>
              <a:t>。</a:t>
            </a:r>
            <a:endParaRPr lang="ja-JP" altLang="en-US" sz="1400" dirty="0">
              <a:solidFill>
                <a:srgbClr val="333399"/>
              </a:solidFill>
              <a:latin typeface="Times New Roman" pitchFamily="18" charset="0"/>
              <a:ea typeface="ＭＳ Ｐゴシック" charset="-128"/>
            </a:endParaRPr>
          </a:p>
        </p:txBody>
      </p:sp>
      <p:sp>
        <p:nvSpPr>
          <p:cNvPr id="11" name="テキスト ボックス 10"/>
          <p:cNvSpPr txBox="1"/>
          <p:nvPr/>
        </p:nvSpPr>
        <p:spPr>
          <a:xfrm>
            <a:off x="6311535" y="343690"/>
            <a:ext cx="3307316" cy="276999"/>
          </a:xfrm>
          <a:prstGeom prst="rect">
            <a:avLst/>
          </a:prstGeom>
          <a:noFill/>
        </p:spPr>
        <p:txBody>
          <a:bodyPr wrap="none" rtlCol="0">
            <a:spAutoFit/>
          </a:bodyPr>
          <a:lstStyle/>
          <a:p>
            <a:pPr algn="ctr"/>
            <a:r>
              <a:rPr lang="ja-JP" altLang="en-US" sz="1200" b="1" dirty="0" smtClean="0">
                <a:solidFill>
                  <a:srgbClr val="FF0000"/>
                </a:solidFill>
                <a:latin typeface="ＭＳ Ｐゴシック"/>
                <a:ea typeface="ＭＳ Ｐゴシック"/>
              </a:rPr>
              <a:t>（平成</a:t>
            </a:r>
            <a:r>
              <a:rPr lang="en-US" altLang="ja-JP" sz="1200" b="1" dirty="0" smtClean="0">
                <a:solidFill>
                  <a:srgbClr val="FF0000"/>
                </a:solidFill>
                <a:latin typeface="ＭＳ Ｐゴシック"/>
                <a:ea typeface="ＭＳ Ｐゴシック"/>
              </a:rPr>
              <a:t>25</a:t>
            </a:r>
            <a:r>
              <a:rPr lang="ja-JP" altLang="en-US" sz="1200" b="1" dirty="0" smtClean="0">
                <a:solidFill>
                  <a:srgbClr val="FF0000"/>
                </a:solidFill>
                <a:latin typeface="ＭＳ Ｐゴシック"/>
                <a:ea typeface="ＭＳ Ｐゴシック"/>
              </a:rPr>
              <a:t>年</a:t>
            </a:r>
            <a:r>
              <a:rPr lang="en-US" altLang="ja-JP" sz="1200" b="1" dirty="0" smtClean="0">
                <a:solidFill>
                  <a:srgbClr val="FF0000"/>
                </a:solidFill>
                <a:latin typeface="ＭＳ Ｐゴシック"/>
                <a:ea typeface="ＭＳ Ｐゴシック"/>
              </a:rPr>
              <a:t>10</a:t>
            </a:r>
            <a:r>
              <a:rPr lang="ja-JP" altLang="en-US" sz="1200" b="1" dirty="0" smtClean="0">
                <a:solidFill>
                  <a:srgbClr val="FF0000"/>
                </a:solidFill>
                <a:latin typeface="ＭＳ Ｐゴシック"/>
                <a:ea typeface="ＭＳ Ｐゴシック"/>
              </a:rPr>
              <a:t>月</a:t>
            </a:r>
            <a:r>
              <a:rPr lang="en-US" altLang="ja-JP" sz="1200" b="1" dirty="0" smtClean="0">
                <a:solidFill>
                  <a:srgbClr val="FF0000"/>
                </a:solidFill>
                <a:latin typeface="ＭＳ Ｐゴシック"/>
                <a:ea typeface="ＭＳ Ｐゴシック"/>
              </a:rPr>
              <a:t>29</a:t>
            </a:r>
            <a:r>
              <a:rPr lang="ja-JP" altLang="en-US" sz="1200" b="1" dirty="0" smtClean="0">
                <a:solidFill>
                  <a:srgbClr val="FF0000"/>
                </a:solidFill>
                <a:latin typeface="ＭＳ Ｐゴシック"/>
                <a:ea typeface="ＭＳ Ｐゴシック"/>
              </a:rPr>
              <a:t>日　各府省</a:t>
            </a:r>
            <a:r>
              <a:rPr lang="en-US" altLang="ja-JP" sz="1200" b="1" dirty="0" smtClean="0">
                <a:solidFill>
                  <a:srgbClr val="FF0000"/>
                </a:solidFill>
                <a:latin typeface="ＭＳ Ｐゴシック"/>
                <a:ea typeface="ＭＳ Ｐゴシック"/>
              </a:rPr>
              <a:t>CIO</a:t>
            </a:r>
            <a:r>
              <a:rPr lang="ja-JP" altLang="en-US" sz="1200" b="1" dirty="0" smtClean="0">
                <a:solidFill>
                  <a:srgbClr val="FF0000"/>
                </a:solidFill>
                <a:latin typeface="ＭＳ Ｐゴシック"/>
                <a:ea typeface="ＭＳ Ｐゴシック"/>
              </a:rPr>
              <a:t>連絡会議決定）</a:t>
            </a:r>
            <a:endParaRPr lang="ja-JP" altLang="en-US" sz="1200" b="1" dirty="0">
              <a:solidFill>
                <a:srgbClr val="FF0000"/>
              </a:solidFill>
              <a:latin typeface="ＭＳ Ｐゴシック"/>
              <a:ea typeface="ＭＳ Ｐゴシック"/>
            </a:endParaRPr>
          </a:p>
        </p:txBody>
      </p:sp>
      <p:sp>
        <p:nvSpPr>
          <p:cNvPr id="12" name="スライド番号プレースホルダー 1"/>
          <p:cNvSpPr txBox="1">
            <a:spLocks/>
          </p:cNvSpPr>
          <p:nvPr/>
        </p:nvSpPr>
        <p:spPr>
          <a:xfrm>
            <a:off x="7682160"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3</a:t>
            </a:fld>
            <a:endParaRPr lang="en-US" altLang="ja-JP" sz="1400" b="0" dirty="0" smtClean="0">
              <a:solidFill>
                <a:srgbClr val="000000"/>
              </a:solidFill>
            </a:endParaRPr>
          </a:p>
        </p:txBody>
      </p:sp>
    </p:spTree>
    <p:extLst>
      <p:ext uri="{BB962C8B-B14F-4D97-AF65-F5344CB8AC3E}">
        <p14:creationId xmlns:p14="http://schemas.microsoft.com/office/powerpoint/2010/main" val="1922619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テキスト ボックス 82"/>
          <p:cNvSpPr txBox="1">
            <a:spLocks noChangeArrowheads="1"/>
          </p:cNvSpPr>
          <p:nvPr/>
        </p:nvSpPr>
        <p:spPr bwMode="auto">
          <a:xfrm>
            <a:off x="62" y="-27384"/>
            <a:ext cx="9704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r>
              <a:rPr lang="ja-JP" altLang="en-US" sz="2800" dirty="0" smtClean="0">
                <a:solidFill>
                  <a:prstClr val="black"/>
                </a:solidFill>
                <a:latin typeface="+mn-ea"/>
                <a:ea typeface="+mn-ea"/>
                <a:cs typeface="メイリオ" pitchFamily="50" charset="-128"/>
              </a:rPr>
              <a:t>データカタログ</a:t>
            </a:r>
            <a:r>
              <a:rPr lang="ja-JP" altLang="en-US" sz="2800" dirty="0">
                <a:solidFill>
                  <a:prstClr val="black"/>
                </a:solidFill>
                <a:latin typeface="+mn-ea"/>
                <a:ea typeface="+mn-ea"/>
                <a:cs typeface="メイリオ" pitchFamily="50" charset="-128"/>
              </a:rPr>
              <a:t>サイト</a:t>
            </a:r>
            <a:r>
              <a:rPr lang="ja-JP" altLang="en-US" sz="2800" dirty="0" smtClean="0">
                <a:solidFill>
                  <a:prstClr val="black"/>
                </a:solidFill>
                <a:latin typeface="+mn-ea"/>
                <a:ea typeface="+mn-ea"/>
                <a:cs typeface="メイリオ" pitchFamily="50" charset="-128"/>
              </a:rPr>
              <a:t>（</a:t>
            </a:r>
            <a:r>
              <a:rPr lang="ja-JP" altLang="en-US" sz="2800" dirty="0" smtClean="0">
                <a:solidFill>
                  <a:prstClr val="black"/>
                </a:solidFill>
                <a:latin typeface="+mn-ea"/>
                <a:ea typeface="+mn-ea"/>
                <a:cs typeface="メイリオ" pitchFamily="50" charset="-128"/>
              </a:rPr>
              <a:t>ポータルサイト）について</a:t>
            </a:r>
          </a:p>
        </p:txBody>
      </p:sp>
      <p:grpSp>
        <p:nvGrpSpPr>
          <p:cNvPr id="54" name="正方形/長方形 5"/>
          <p:cNvGrpSpPr>
            <a:grpSpLocks/>
          </p:cNvGrpSpPr>
          <p:nvPr/>
        </p:nvGrpSpPr>
        <p:grpSpPr bwMode="auto">
          <a:xfrm>
            <a:off x="0" y="475208"/>
            <a:ext cx="9906000" cy="217488"/>
            <a:chOff x="-4" y="276"/>
            <a:chExt cx="5764" cy="112"/>
          </a:xfrm>
        </p:grpSpPr>
        <p:pic>
          <p:nvPicPr>
            <p:cNvPr id="55" name="正方形/長方形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6" name="Text Box 5"/>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a:lnSpc>
                  <a:spcPct val="80000"/>
                </a:lnSpc>
              </a:pPr>
              <a:endParaRPr lang="ja-JP" altLang="en-US" sz="2000" b="1" smtClean="0">
                <a:solidFill>
                  <a:srgbClr val="000000"/>
                </a:solidFill>
                <a:latin typeface="HGP創英角ｺﾞｼｯｸUB" pitchFamily="50" charset="-128"/>
                <a:ea typeface="HGP創英角ｺﾞｼｯｸUB" pitchFamily="50" charset="-128"/>
              </a:endParaRPr>
            </a:p>
          </p:txBody>
        </p:sp>
      </p:grpSp>
      <p:sp>
        <p:nvSpPr>
          <p:cNvPr id="58" name="スライド番号プレースホルダー 1"/>
          <p:cNvSpPr txBox="1">
            <a:spLocks/>
          </p:cNvSpPr>
          <p:nvPr/>
        </p:nvSpPr>
        <p:spPr>
          <a:xfrm>
            <a:off x="7682160"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4</a:t>
            </a:fld>
            <a:endParaRPr lang="en-US" altLang="ja-JP" sz="1400" b="0" dirty="0" smtClean="0">
              <a:solidFill>
                <a:srgbClr val="000000"/>
              </a:solidFill>
            </a:endParaRPr>
          </a:p>
        </p:txBody>
      </p:sp>
      <p:sp>
        <p:nvSpPr>
          <p:cNvPr id="59" name="正方形/長方形 58"/>
          <p:cNvSpPr/>
          <p:nvPr/>
        </p:nvSpPr>
        <p:spPr>
          <a:xfrm>
            <a:off x="3314039" y="2609761"/>
            <a:ext cx="2965109" cy="1962969"/>
          </a:xfrm>
          <a:prstGeom prst="rect">
            <a:avLst/>
          </a:prstGeom>
          <a:solidFill>
            <a:srgbClr val="FFFFFF"/>
          </a:solidFill>
          <a:ln w="57150" cap="flat" cmpd="sng" algn="ctr">
            <a:solidFill>
              <a:srgbClr val="FF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grpSp>
        <p:nvGrpSpPr>
          <p:cNvPr id="60" name="グループ化 98"/>
          <p:cNvGrpSpPr>
            <a:grpSpLocks/>
          </p:cNvGrpSpPr>
          <p:nvPr/>
        </p:nvGrpSpPr>
        <p:grpSpPr bwMode="auto">
          <a:xfrm>
            <a:off x="560308" y="3644158"/>
            <a:ext cx="549860" cy="593104"/>
            <a:chOff x="1583668" y="4653136"/>
            <a:chExt cx="540060" cy="504056"/>
          </a:xfrm>
        </p:grpSpPr>
        <p:sp>
          <p:nvSpPr>
            <p:cNvPr id="62" name="フローチャート : 抜出し 61"/>
            <p:cNvSpPr/>
            <p:nvPr/>
          </p:nvSpPr>
          <p:spPr>
            <a:xfrm>
              <a:off x="1583668" y="4940706"/>
              <a:ext cx="540060" cy="216486"/>
            </a:xfrm>
            <a:prstGeom prst="flowChartExtract">
              <a:avLst/>
            </a:prstGeom>
            <a:solidFill>
              <a:srgbClr val="000000"/>
            </a:solidFill>
            <a:ln w="25400" cap="flat" cmpd="sng" algn="ctr">
              <a:solidFill>
                <a:srgbClr val="000000">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63" name="フローチャート : 結合子 62"/>
            <p:cNvSpPr/>
            <p:nvPr/>
          </p:nvSpPr>
          <p:spPr>
            <a:xfrm>
              <a:off x="1691680" y="4653136"/>
              <a:ext cx="360651" cy="360271"/>
            </a:xfrm>
            <a:prstGeom prst="flowChartConnector">
              <a:avLst/>
            </a:prstGeom>
            <a:solidFill>
              <a:srgbClr val="000000"/>
            </a:solidFill>
            <a:ln w="25400" cap="flat" cmpd="sng" algn="ctr">
              <a:solidFill>
                <a:srgbClr val="000000">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grpSp>
      <p:sp>
        <p:nvSpPr>
          <p:cNvPr id="64" name="laptop"/>
          <p:cNvSpPr>
            <a:spLocks noEditPoints="1" noChangeArrowheads="1"/>
          </p:cNvSpPr>
          <p:nvPr/>
        </p:nvSpPr>
        <p:spPr bwMode="auto">
          <a:xfrm>
            <a:off x="1184589" y="3634633"/>
            <a:ext cx="719479" cy="621620"/>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pPr fontAlgn="auto">
              <a:spcBef>
                <a:spcPts val="0"/>
              </a:spcBef>
              <a:spcAft>
                <a:spcPts val="0"/>
              </a:spcAft>
            </a:pPr>
            <a:endParaRPr lang="ja-JP" altLang="en-US" sz="1800">
              <a:solidFill>
                <a:srgbClr val="000000"/>
              </a:solidFill>
              <a:latin typeface="Arial"/>
              <a:ea typeface="ＭＳ Ｐゴシック"/>
            </a:endParaRPr>
          </a:p>
        </p:txBody>
      </p:sp>
      <p:sp>
        <p:nvSpPr>
          <p:cNvPr id="65" name="角丸四角形 64"/>
          <p:cNvSpPr/>
          <p:nvPr/>
        </p:nvSpPr>
        <p:spPr>
          <a:xfrm>
            <a:off x="3422253" y="2735293"/>
            <a:ext cx="2700933" cy="754857"/>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データカタログ</a:t>
            </a:r>
            <a:endParaRPr kumimoji="0" lang="en-US" altLang="ja-JP"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サイト</a:t>
            </a:r>
            <a:endParaRPr kumimoji="0" lang="ja-JP" altLang="en-US" sz="24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p:txBody>
      </p:sp>
      <p:sp>
        <p:nvSpPr>
          <p:cNvPr id="69" name="フローチャート : 磁気ディスク 68"/>
          <p:cNvSpPr/>
          <p:nvPr/>
        </p:nvSpPr>
        <p:spPr>
          <a:xfrm>
            <a:off x="4017433" y="3599588"/>
            <a:ext cx="1625204" cy="900113"/>
          </a:xfrm>
          <a:prstGeom prst="flowChartMagneticDisk">
            <a:avLst/>
          </a:prstGeom>
          <a:solidFill>
            <a:srgbClr val="2D2D8A">
              <a:lumMod val="60000"/>
              <a:lumOff val="40000"/>
            </a:srgbClr>
          </a:solidFill>
          <a:ln w="25400" cap="flat" cmpd="sng" algn="ctr">
            <a:solidFill>
              <a:srgbClr val="2D2D8A">
                <a:lumMod val="7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0" name="テキスト ボックス 107"/>
          <p:cNvSpPr txBox="1">
            <a:spLocks noChangeArrowheads="1"/>
          </p:cNvSpPr>
          <p:nvPr/>
        </p:nvSpPr>
        <p:spPr bwMode="auto">
          <a:xfrm>
            <a:off x="662523" y="3084295"/>
            <a:ext cx="13009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pPr>
            <a:r>
              <a:rPr lang="ja-JP" altLang="en-US" sz="2400" u="sng" dirty="0" smtClean="0">
                <a:solidFill>
                  <a:srgbClr val="000000"/>
                </a:solidFill>
                <a:latin typeface="メイリオ" pitchFamily="50" charset="-128"/>
                <a:ea typeface="メイリオ" pitchFamily="50" charset="-128"/>
                <a:cs typeface="メイリオ" pitchFamily="50" charset="-128"/>
              </a:rPr>
              <a:t>利用者</a:t>
            </a:r>
            <a:endParaRPr lang="ja-JP" altLang="en-US" sz="2400" u="sng" dirty="0">
              <a:solidFill>
                <a:srgbClr val="000000"/>
              </a:solidFill>
              <a:latin typeface="メイリオ" pitchFamily="50" charset="-128"/>
              <a:ea typeface="メイリオ" pitchFamily="50" charset="-128"/>
              <a:cs typeface="メイリオ" pitchFamily="50" charset="-128"/>
            </a:endParaRPr>
          </a:p>
        </p:txBody>
      </p:sp>
      <p:sp>
        <p:nvSpPr>
          <p:cNvPr id="71" name="下矢印 70"/>
          <p:cNvSpPr/>
          <p:nvPr/>
        </p:nvSpPr>
        <p:spPr>
          <a:xfrm rot="5400000">
            <a:off x="2486810" y="3837126"/>
            <a:ext cx="509587" cy="834503"/>
          </a:xfrm>
          <a:prstGeom prst="downArrow">
            <a:avLst/>
          </a:prstGeom>
          <a:solidFill>
            <a:srgbClr val="00B05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2" name="下矢印 71"/>
          <p:cNvSpPr/>
          <p:nvPr/>
        </p:nvSpPr>
        <p:spPr>
          <a:xfrm rot="16200000">
            <a:off x="2487551" y="2761745"/>
            <a:ext cx="508000" cy="834503"/>
          </a:xfrm>
          <a:prstGeom prst="downArrow">
            <a:avLst/>
          </a:prstGeom>
          <a:solidFill>
            <a:srgbClr val="00B05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rgbClr val="FFFFFF"/>
              </a:solidFill>
              <a:effectLst/>
              <a:uLnTx/>
              <a:uFillTx/>
              <a:latin typeface="Arial"/>
              <a:ea typeface="ＭＳ Ｐゴシック"/>
              <a:cs typeface="+mn-cs"/>
            </a:endParaRPr>
          </a:p>
        </p:txBody>
      </p:sp>
      <p:sp>
        <p:nvSpPr>
          <p:cNvPr id="75" name="角丸四角形 74"/>
          <p:cNvSpPr/>
          <p:nvPr/>
        </p:nvSpPr>
        <p:spPr>
          <a:xfrm>
            <a:off x="350489" y="2951218"/>
            <a:ext cx="1858342" cy="1458739"/>
          </a:xfrm>
          <a:prstGeom prst="roundRect">
            <a:avLst/>
          </a:prstGeom>
          <a:noFill/>
          <a:ln w="38100" cap="flat" cmpd="sng" algn="ctr">
            <a:solidFill>
              <a:srgbClr val="BBE0E3">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7" name="正方形/長方形 76"/>
          <p:cNvSpPr/>
          <p:nvPr/>
        </p:nvSpPr>
        <p:spPr bwMode="auto">
          <a:xfrm>
            <a:off x="3647783" y="4946502"/>
            <a:ext cx="2319385" cy="1794866"/>
          </a:xfrm>
          <a:prstGeom prst="rect">
            <a:avLst/>
          </a:prstGeom>
          <a:solidFill>
            <a:srgbClr val="FFFFFF"/>
          </a:solidFill>
          <a:ln w="381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8" name="角丸四角形 77"/>
          <p:cNvSpPr/>
          <p:nvPr/>
        </p:nvSpPr>
        <p:spPr bwMode="auto">
          <a:xfrm>
            <a:off x="3838394" y="6006817"/>
            <a:ext cx="1965998" cy="641904"/>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Ａ省</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rPr>
              <a:t>ホームページ</a:t>
            </a:r>
          </a:p>
        </p:txBody>
      </p:sp>
      <p:sp>
        <p:nvSpPr>
          <p:cNvPr id="79" name="フローチャート : 磁気ディスク 78"/>
          <p:cNvSpPr/>
          <p:nvPr/>
        </p:nvSpPr>
        <p:spPr bwMode="auto">
          <a:xfrm>
            <a:off x="3838394" y="5208137"/>
            <a:ext cx="1965998" cy="692150"/>
          </a:xfrm>
          <a:prstGeom prst="flowChartMagneticDisk">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80" name="正方形/長方形 79"/>
          <p:cNvSpPr/>
          <p:nvPr/>
        </p:nvSpPr>
        <p:spPr bwMode="auto">
          <a:xfrm>
            <a:off x="350545" y="4797152"/>
            <a:ext cx="2476553" cy="1800200"/>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1" name="正方形/長方形 80"/>
          <p:cNvSpPr/>
          <p:nvPr/>
        </p:nvSpPr>
        <p:spPr bwMode="auto">
          <a:xfrm>
            <a:off x="221737" y="4911778"/>
            <a:ext cx="2469067" cy="1737045"/>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3" name="正方形/長方形 82"/>
          <p:cNvSpPr/>
          <p:nvPr/>
        </p:nvSpPr>
        <p:spPr bwMode="auto">
          <a:xfrm>
            <a:off x="94588" y="5085287"/>
            <a:ext cx="2440143" cy="1650851"/>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4" name="角丸四角形 83"/>
          <p:cNvSpPr/>
          <p:nvPr/>
        </p:nvSpPr>
        <p:spPr bwMode="auto">
          <a:xfrm>
            <a:off x="295242" y="5970859"/>
            <a:ext cx="2083473" cy="677862"/>
          </a:xfrm>
          <a:prstGeom prst="roundRect">
            <a:avLst/>
          </a:prstGeom>
          <a:solidFill>
            <a:srgbClr val="000000"/>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独法・自治体等</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ホームページ</a:t>
            </a:r>
            <a:endPar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p:txBody>
      </p:sp>
      <p:sp>
        <p:nvSpPr>
          <p:cNvPr id="85" name="フローチャート : 磁気ディスク 84"/>
          <p:cNvSpPr/>
          <p:nvPr/>
        </p:nvSpPr>
        <p:spPr bwMode="auto">
          <a:xfrm>
            <a:off x="350489" y="5229303"/>
            <a:ext cx="1957740" cy="693737"/>
          </a:xfrm>
          <a:prstGeom prst="flowChartMagneticDisk">
            <a:avLst/>
          </a:prstGeom>
          <a:solidFill>
            <a:srgbClr val="FFFFFF"/>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86" name="正方形/長方形 85"/>
          <p:cNvSpPr/>
          <p:nvPr/>
        </p:nvSpPr>
        <p:spPr bwMode="auto">
          <a:xfrm>
            <a:off x="623781" y="5373319"/>
            <a:ext cx="1442905" cy="373063"/>
          </a:xfrm>
          <a:prstGeom prst="rect">
            <a:avLst/>
          </a:prstGeom>
          <a:solidFill>
            <a:srgbClr val="FFFFFF"/>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sp>
        <p:nvSpPr>
          <p:cNvPr id="87" name="正方形/長方形 86"/>
          <p:cNvSpPr/>
          <p:nvPr/>
        </p:nvSpPr>
        <p:spPr bwMode="auto">
          <a:xfrm>
            <a:off x="4080320" y="5362549"/>
            <a:ext cx="1482164" cy="383326"/>
          </a:xfrm>
          <a:prstGeom prst="rect">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sp>
        <p:nvSpPr>
          <p:cNvPr id="88" name="テキスト ボックス 87"/>
          <p:cNvSpPr txBox="1"/>
          <p:nvPr/>
        </p:nvSpPr>
        <p:spPr>
          <a:xfrm>
            <a:off x="252810" y="836712"/>
            <a:ext cx="9409495" cy="1569660"/>
          </a:xfrm>
          <a:prstGeom prst="rect">
            <a:avLst/>
          </a:prstGeom>
          <a:noFill/>
        </p:spPr>
        <p:txBody>
          <a:bodyPr wrap="square" rtlCol="0">
            <a:spAutoFit/>
          </a:bodyPr>
          <a:lstStyle/>
          <a:p>
            <a:pPr fontAlgn="auto">
              <a:spcBef>
                <a:spcPts val="0"/>
              </a:spcBef>
              <a:spcAft>
                <a:spcPts val="0"/>
              </a:spcAft>
            </a:pPr>
            <a:r>
              <a:rPr lang="ja-JP" altLang="en-US" sz="2400" dirty="0" smtClean="0">
                <a:solidFill>
                  <a:srgbClr val="000000"/>
                </a:solidFill>
                <a:latin typeface="Meiryo UI" pitchFamily="50" charset="-128"/>
                <a:ea typeface="Meiryo UI" pitchFamily="50" charset="-128"/>
                <a:cs typeface="Meiryo UI" pitchFamily="50" charset="-128"/>
              </a:rPr>
              <a:t>○　データカタログサイトは、複数の機関に所在するデータの案内や横断</a:t>
            </a:r>
          </a:p>
          <a:p>
            <a:pPr fontAlgn="auto">
              <a:spcBef>
                <a:spcPts val="0"/>
              </a:spcBef>
              <a:spcAft>
                <a:spcPts val="0"/>
              </a:spcAft>
            </a:pPr>
            <a:r>
              <a:rPr lang="ja-JP" altLang="en-US" sz="2400" dirty="0">
                <a:solidFill>
                  <a:srgbClr val="000000"/>
                </a:solidFill>
                <a:latin typeface="Meiryo UI" pitchFamily="50" charset="-128"/>
                <a:ea typeface="Meiryo UI" pitchFamily="50" charset="-128"/>
                <a:cs typeface="Meiryo UI" pitchFamily="50" charset="-128"/>
              </a:rPr>
              <a:t>　</a:t>
            </a:r>
            <a:r>
              <a:rPr lang="ja-JP" altLang="en-US" sz="2400" dirty="0" smtClean="0">
                <a:solidFill>
                  <a:srgbClr val="000000"/>
                </a:solidFill>
                <a:latin typeface="Meiryo UI" pitchFamily="50" charset="-128"/>
                <a:ea typeface="Meiryo UI" pitchFamily="50" charset="-128"/>
                <a:cs typeface="Meiryo UI" pitchFamily="50" charset="-128"/>
              </a:rPr>
              <a:t>的検索の</a:t>
            </a:r>
            <a:r>
              <a:rPr lang="ja-JP" altLang="en-US" sz="2400" dirty="0">
                <a:solidFill>
                  <a:srgbClr val="000000"/>
                </a:solidFill>
                <a:latin typeface="Meiryo UI" pitchFamily="50" charset="-128"/>
                <a:ea typeface="Meiryo UI" pitchFamily="50" charset="-128"/>
                <a:cs typeface="Meiryo UI" pitchFamily="50" charset="-128"/>
              </a:rPr>
              <a:t>機能を備えた</a:t>
            </a:r>
            <a:r>
              <a:rPr lang="ja-JP" altLang="en-US" sz="2400" dirty="0" smtClean="0">
                <a:solidFill>
                  <a:srgbClr val="000000"/>
                </a:solidFill>
                <a:latin typeface="Meiryo UI" pitchFamily="50" charset="-128"/>
                <a:ea typeface="Meiryo UI" pitchFamily="50" charset="-128"/>
                <a:cs typeface="Meiryo UI" pitchFamily="50" charset="-128"/>
              </a:rPr>
              <a:t>ポータルサイト。</a:t>
            </a:r>
          </a:p>
          <a:p>
            <a:pPr fontAlgn="auto">
              <a:spcBef>
                <a:spcPts val="0"/>
              </a:spcBef>
              <a:spcAft>
                <a:spcPts val="0"/>
              </a:spcAft>
            </a:pPr>
            <a:r>
              <a:rPr lang="ja-JP" altLang="en-US" sz="2400" dirty="0" smtClean="0">
                <a:solidFill>
                  <a:srgbClr val="000000"/>
                </a:solidFill>
                <a:latin typeface="Meiryo UI" pitchFamily="50" charset="-128"/>
                <a:ea typeface="Meiryo UI" pitchFamily="50" charset="-128"/>
                <a:cs typeface="Meiryo UI" pitchFamily="50" charset="-128"/>
              </a:rPr>
              <a:t>○　これにより、データ提供機関を横断して一元的に、必要なデータを</a:t>
            </a:r>
          </a:p>
          <a:p>
            <a:pPr fontAlgn="auto">
              <a:spcBef>
                <a:spcPts val="0"/>
              </a:spcBef>
              <a:spcAft>
                <a:spcPts val="0"/>
              </a:spcAft>
            </a:pPr>
            <a:r>
              <a:rPr lang="ja-JP" altLang="en-US" sz="2400" dirty="0">
                <a:solidFill>
                  <a:srgbClr val="000000"/>
                </a:solidFill>
                <a:latin typeface="Meiryo UI" pitchFamily="50" charset="-128"/>
                <a:ea typeface="Meiryo UI" pitchFamily="50" charset="-128"/>
                <a:cs typeface="Meiryo UI" pitchFamily="50" charset="-128"/>
              </a:rPr>
              <a:t>　</a:t>
            </a:r>
            <a:r>
              <a:rPr lang="ja-JP" altLang="en-US" sz="2400" dirty="0" smtClean="0">
                <a:solidFill>
                  <a:srgbClr val="000000"/>
                </a:solidFill>
                <a:latin typeface="Meiryo UI" pitchFamily="50" charset="-128"/>
                <a:ea typeface="Meiryo UI" pitchFamily="50" charset="-128"/>
                <a:cs typeface="Meiryo UI" pitchFamily="50" charset="-128"/>
              </a:rPr>
              <a:t>取得することが可能となる。</a:t>
            </a:r>
            <a:endParaRPr lang="ja-JP" altLang="en-US" sz="1800" dirty="0">
              <a:solidFill>
                <a:srgbClr val="000000"/>
              </a:solidFill>
              <a:latin typeface="Meiryo UI" pitchFamily="50" charset="-128"/>
              <a:ea typeface="Meiryo UI" pitchFamily="50" charset="-128"/>
              <a:cs typeface="Meiryo UI" pitchFamily="50" charset="-128"/>
            </a:endParaRPr>
          </a:p>
        </p:txBody>
      </p:sp>
      <p:sp>
        <p:nvSpPr>
          <p:cNvPr id="89" name="角丸四角形吹き出し 88"/>
          <p:cNvSpPr/>
          <p:nvPr/>
        </p:nvSpPr>
        <p:spPr>
          <a:xfrm>
            <a:off x="6591181" y="2565007"/>
            <a:ext cx="3113665" cy="1179935"/>
          </a:xfrm>
          <a:prstGeom prst="wedgeRoundRectCallout">
            <a:avLst>
              <a:gd name="adj1" fmla="val -84298"/>
              <a:gd name="adj2" fmla="val 79849"/>
              <a:gd name="adj3" fmla="val 16667"/>
            </a:avLst>
          </a:prstGeom>
          <a:solidFill>
            <a:srgbClr val="FFFFFF"/>
          </a:solidFill>
          <a:ln w="9525" cap="flat" cmpd="sng" algn="ctr">
            <a:solidFill>
              <a:srgbClr val="BBE0E3">
                <a:shade val="50000"/>
              </a:srgbClr>
            </a:solidFill>
            <a:prstDash val="soli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各データに関する説明情報（メタデータ）と</a:t>
            </a:r>
            <a:r>
              <a:rPr kumimoji="0" lang="en-US" altLang="ja-JP"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URL</a:t>
            </a:r>
            <a:r>
              <a:rPr kumimoji="0" lang="ja-JP" altLang="en-US"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を保有</a:t>
            </a:r>
            <a:endParaRPr kumimoji="0" lang="en-US" altLang="ja-JP"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endParaRPr>
          </a:p>
        </p:txBody>
      </p:sp>
      <p:cxnSp>
        <p:nvCxnSpPr>
          <p:cNvPr id="90" name="直線矢印コネクタ 89"/>
          <p:cNvCxnSpPr/>
          <p:nvPr/>
        </p:nvCxnSpPr>
        <p:spPr>
          <a:xfrm flipV="1">
            <a:off x="1588767" y="4378128"/>
            <a:ext cx="2896183" cy="997174"/>
          </a:xfrm>
          <a:prstGeom prst="straightConnector1">
            <a:avLst/>
          </a:prstGeom>
          <a:noFill/>
          <a:ln w="28575" cap="flat" cmpd="sng" algn="ctr">
            <a:solidFill>
              <a:srgbClr val="000000">
                <a:shade val="95000"/>
                <a:satMod val="105000"/>
              </a:srgbClr>
            </a:solidFill>
            <a:prstDash val="sysDash"/>
            <a:tailEnd type="arrow"/>
          </a:ln>
          <a:effectLst/>
        </p:spPr>
      </p:cxnSp>
      <p:cxnSp>
        <p:nvCxnSpPr>
          <p:cNvPr id="91" name="直線矢印コネクタ 90"/>
          <p:cNvCxnSpPr/>
          <p:nvPr/>
        </p:nvCxnSpPr>
        <p:spPr>
          <a:xfrm flipV="1">
            <a:off x="4796983" y="4378230"/>
            <a:ext cx="0" cy="984423"/>
          </a:xfrm>
          <a:prstGeom prst="straightConnector1">
            <a:avLst/>
          </a:prstGeom>
          <a:noFill/>
          <a:ln w="28575" cap="flat" cmpd="sng" algn="ctr">
            <a:solidFill>
              <a:srgbClr val="000000">
                <a:shade val="95000"/>
                <a:satMod val="105000"/>
              </a:srgbClr>
            </a:solidFill>
            <a:prstDash val="solid"/>
            <a:tailEnd type="arrow"/>
          </a:ln>
          <a:effectLst/>
        </p:spPr>
      </p:cxnSp>
      <p:sp>
        <p:nvSpPr>
          <p:cNvPr id="92" name="正方形/長方形 91"/>
          <p:cNvSpPr/>
          <p:nvPr/>
        </p:nvSpPr>
        <p:spPr bwMode="auto">
          <a:xfrm>
            <a:off x="6246420" y="4955434"/>
            <a:ext cx="2319385" cy="1794866"/>
          </a:xfrm>
          <a:prstGeom prst="rect">
            <a:avLst/>
          </a:prstGeom>
          <a:solidFill>
            <a:srgbClr val="FFFFFF"/>
          </a:solidFill>
          <a:ln w="381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93" name="角丸四角形 92"/>
          <p:cNvSpPr/>
          <p:nvPr/>
        </p:nvSpPr>
        <p:spPr bwMode="auto">
          <a:xfrm>
            <a:off x="6437056" y="6015852"/>
            <a:ext cx="1965998" cy="632971"/>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Ｂ庁</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rPr>
              <a:t>ホームページ</a:t>
            </a:r>
          </a:p>
        </p:txBody>
      </p:sp>
      <p:sp>
        <p:nvSpPr>
          <p:cNvPr id="94" name="フローチャート : 磁気ディスク 93"/>
          <p:cNvSpPr/>
          <p:nvPr/>
        </p:nvSpPr>
        <p:spPr bwMode="auto">
          <a:xfrm>
            <a:off x="6437056" y="5217069"/>
            <a:ext cx="1965998" cy="692150"/>
          </a:xfrm>
          <a:prstGeom prst="flowChartMagneticDisk">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95" name="正方形/長方形 94"/>
          <p:cNvSpPr/>
          <p:nvPr/>
        </p:nvSpPr>
        <p:spPr bwMode="auto">
          <a:xfrm>
            <a:off x="6678981" y="5371481"/>
            <a:ext cx="1482164" cy="383326"/>
          </a:xfrm>
          <a:prstGeom prst="rect">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cxnSp>
        <p:nvCxnSpPr>
          <p:cNvPr id="96" name="直線矢印コネクタ 95"/>
          <p:cNvCxnSpPr/>
          <p:nvPr/>
        </p:nvCxnSpPr>
        <p:spPr>
          <a:xfrm flipH="1" flipV="1">
            <a:off x="5265040" y="4377066"/>
            <a:ext cx="2155021" cy="998339"/>
          </a:xfrm>
          <a:prstGeom prst="straightConnector1">
            <a:avLst/>
          </a:prstGeom>
          <a:noFill/>
          <a:ln w="28575" cap="flat" cmpd="sng" algn="ctr">
            <a:solidFill>
              <a:srgbClr val="000000">
                <a:shade val="95000"/>
                <a:satMod val="105000"/>
              </a:srgbClr>
            </a:solidFill>
            <a:prstDash val="solid"/>
            <a:tailEnd type="arrow"/>
          </a:ln>
          <a:effectLst/>
        </p:spPr>
      </p:cxnSp>
      <p:sp>
        <p:nvSpPr>
          <p:cNvPr id="97" name="テキスト ボックス 96"/>
          <p:cNvSpPr txBox="1"/>
          <p:nvPr/>
        </p:nvSpPr>
        <p:spPr>
          <a:xfrm>
            <a:off x="2254590" y="2636912"/>
            <a:ext cx="877163" cy="369332"/>
          </a:xfrm>
          <a:prstGeom prst="rect">
            <a:avLst/>
          </a:prstGeom>
          <a:noFill/>
        </p:spPr>
        <p:txBody>
          <a:bodyPr wrap="none" rtlCol="0">
            <a:spAutoFit/>
          </a:bodyPr>
          <a:lstStyle/>
          <a:p>
            <a:pPr fontAlgn="auto">
              <a:spcBef>
                <a:spcPts val="0"/>
              </a:spcBef>
              <a:spcAft>
                <a:spcPts val="0"/>
              </a:spcAft>
            </a:pPr>
            <a:r>
              <a:rPr lang="ja-JP" altLang="en-US" sz="1800" dirty="0" smtClean="0">
                <a:solidFill>
                  <a:srgbClr val="000000"/>
                </a:solidFill>
                <a:latin typeface="Arial"/>
                <a:ea typeface="ＭＳ Ｐゴシック"/>
              </a:rPr>
              <a:t>検索等</a:t>
            </a:r>
            <a:endParaRPr lang="ja-JP" altLang="en-US" sz="1800" dirty="0">
              <a:solidFill>
                <a:srgbClr val="000000"/>
              </a:solidFill>
              <a:latin typeface="Arial"/>
              <a:ea typeface="ＭＳ Ｐゴシック"/>
            </a:endParaRPr>
          </a:p>
        </p:txBody>
      </p:sp>
      <p:sp>
        <p:nvSpPr>
          <p:cNvPr id="98" name="テキスト ボックス 97"/>
          <p:cNvSpPr txBox="1"/>
          <p:nvPr/>
        </p:nvSpPr>
        <p:spPr>
          <a:xfrm>
            <a:off x="2308823" y="3429004"/>
            <a:ext cx="803425" cy="646331"/>
          </a:xfrm>
          <a:prstGeom prst="rect">
            <a:avLst/>
          </a:prstGeom>
          <a:noFill/>
        </p:spPr>
        <p:txBody>
          <a:bodyPr wrap="none" rtlCol="0">
            <a:spAutoFit/>
          </a:bodyPr>
          <a:lstStyle/>
          <a:p>
            <a:pPr fontAlgn="auto">
              <a:spcBef>
                <a:spcPts val="0"/>
              </a:spcBef>
              <a:spcAft>
                <a:spcPts val="0"/>
              </a:spcAft>
            </a:pPr>
            <a:r>
              <a:rPr lang="ja-JP" altLang="en-US" sz="1800" dirty="0" smtClean="0">
                <a:solidFill>
                  <a:srgbClr val="000000"/>
                </a:solidFill>
                <a:latin typeface="Arial"/>
                <a:ea typeface="ＭＳ Ｐゴシック"/>
              </a:rPr>
              <a:t>データ</a:t>
            </a:r>
          </a:p>
          <a:p>
            <a:pPr fontAlgn="auto">
              <a:spcBef>
                <a:spcPts val="0"/>
              </a:spcBef>
              <a:spcAft>
                <a:spcPts val="0"/>
              </a:spcAft>
            </a:pPr>
            <a:r>
              <a:rPr lang="ja-JP" altLang="en-US" sz="1800" dirty="0" smtClean="0">
                <a:solidFill>
                  <a:srgbClr val="000000"/>
                </a:solidFill>
                <a:latin typeface="Arial"/>
                <a:ea typeface="ＭＳ Ｐゴシック"/>
              </a:rPr>
              <a:t>取得</a:t>
            </a:r>
            <a:endParaRPr lang="ja-JP" altLang="en-US" sz="1800" dirty="0">
              <a:solidFill>
                <a:srgbClr val="000000"/>
              </a:solidFill>
              <a:latin typeface="Arial"/>
              <a:ea typeface="ＭＳ Ｐゴシック"/>
            </a:endParaRPr>
          </a:p>
        </p:txBody>
      </p:sp>
      <p:sp>
        <p:nvSpPr>
          <p:cNvPr id="99" name="テキスト ボックス 98"/>
          <p:cNvSpPr txBox="1"/>
          <p:nvPr/>
        </p:nvSpPr>
        <p:spPr>
          <a:xfrm>
            <a:off x="8773698" y="5518690"/>
            <a:ext cx="805029" cy="584775"/>
          </a:xfrm>
          <a:prstGeom prst="rect">
            <a:avLst/>
          </a:prstGeom>
          <a:noFill/>
        </p:spPr>
        <p:txBody>
          <a:bodyPr wrap="none" rtlCol="0">
            <a:spAutoFit/>
          </a:bodyPr>
          <a:lstStyle/>
          <a:p>
            <a:pPr fontAlgn="auto">
              <a:spcBef>
                <a:spcPts val="0"/>
              </a:spcBef>
              <a:spcAft>
                <a:spcPts val="0"/>
              </a:spcAft>
            </a:pPr>
            <a:r>
              <a:rPr lang="ja-JP" altLang="en-US" sz="3200" b="1" dirty="0" smtClean="0">
                <a:solidFill>
                  <a:srgbClr val="000000"/>
                </a:solidFill>
                <a:latin typeface="Arial"/>
                <a:ea typeface="ＭＳ Ｐゴシック"/>
              </a:rPr>
              <a:t>・・・</a:t>
            </a:r>
            <a:endParaRPr lang="ja-JP" altLang="en-US" sz="3200" b="1" dirty="0">
              <a:solidFill>
                <a:srgbClr val="000000"/>
              </a:solidFill>
              <a:latin typeface="Arial"/>
              <a:ea typeface="ＭＳ Ｐゴシック"/>
            </a:endParaRPr>
          </a:p>
        </p:txBody>
      </p:sp>
    </p:spTree>
    <p:extLst>
      <p:ext uri="{BB962C8B-B14F-4D97-AF65-F5344CB8AC3E}">
        <p14:creationId xmlns:p14="http://schemas.microsoft.com/office/powerpoint/2010/main" val="415220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823</Words>
  <Application>Microsoft Office PowerPoint</Application>
  <PresentationFormat>A4 210 x 297 mm</PresentationFormat>
  <Paragraphs>107</Paragraphs>
  <Slides>5</Slides>
  <Notes>4</Notes>
  <HiddenSlides>0</HiddenSlides>
  <MMClips>0</MMClips>
  <ScaleCrop>false</ScaleCrop>
  <HeadingPairs>
    <vt:vector size="4" baseType="variant">
      <vt:variant>
        <vt:lpstr>テーマ</vt:lpstr>
      </vt:variant>
      <vt:variant>
        <vt:i4>5</vt:i4>
      </vt:variant>
      <vt:variant>
        <vt:lpstr>スライド タイトル</vt:lpstr>
      </vt:variant>
      <vt:variant>
        <vt:i4>5</vt:i4>
      </vt:variant>
    </vt:vector>
  </HeadingPairs>
  <TitlesOfParts>
    <vt:vector size="10" baseType="lpstr">
      <vt:lpstr>16_標準デザイン</vt:lpstr>
      <vt:lpstr>4_Office ​​テーマ</vt:lpstr>
      <vt:lpstr>3_標準デザイン</vt:lpstr>
      <vt:lpstr>5_標準デザイン</vt:lpstr>
      <vt:lpstr>6_標準デザイン</vt:lpstr>
      <vt:lpstr>オープンデータの推進 ～内閣官房における取組状況～</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2013-07-22T01:20:47Z</dcterms:created>
  <dcterms:modified xsi:type="dcterms:W3CDTF">2013-12-03T11:22:01Z</dcterms:modified>
</cp:coreProperties>
</file>