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831" r:id="rId1"/>
  </p:sldMasterIdLst>
  <p:notesMasterIdLst>
    <p:notesMasterId r:id="rId11"/>
  </p:notesMasterIdLst>
  <p:handoutMasterIdLst>
    <p:handoutMasterId r:id="rId12"/>
  </p:handoutMasterIdLst>
  <p:sldIdLst>
    <p:sldId id="2112" r:id="rId2"/>
    <p:sldId id="2115" r:id="rId3"/>
    <p:sldId id="2113" r:id="rId4"/>
    <p:sldId id="2098" r:id="rId5"/>
    <p:sldId id="2105" r:id="rId6"/>
    <p:sldId id="2100" r:id="rId7"/>
    <p:sldId id="2116" r:id="rId8"/>
    <p:sldId id="2117" r:id="rId9"/>
    <p:sldId id="2111" r:id="rId10"/>
  </p:sldIdLst>
  <p:sldSz cx="9906000" cy="6858000" type="A4"/>
  <p:notesSz cx="6884988" cy="10018713"/>
  <p:defaultTextStyle>
    <a:defPPr>
      <a:defRPr lang="ja-JP"/>
    </a:defPPr>
    <a:lvl1pPr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0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0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0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000"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 uri="{2D200454-40CA-4A62-9FC3-DE9A4176ACB9}">
      <p15:notesGuideLst xmlns:p15="http://schemas.microsoft.com/office/powerpoint/2012/main" xmlns="">
        <p15:guide id="1" orient="horz" pos="3155"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8000"/>
    <a:srgbClr val="33CC33"/>
    <a:srgbClr val="800080"/>
    <a:srgbClr val="FF9900"/>
    <a:srgbClr val="99CC00"/>
    <a:srgbClr val="D60093"/>
    <a:srgbClr val="CC99FF"/>
    <a:srgbClr val="CC00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21" autoAdjust="0"/>
    <p:restoredTop sz="98777" autoAdjust="0"/>
  </p:normalViewPr>
  <p:slideViewPr>
    <p:cSldViewPr>
      <p:cViewPr varScale="1">
        <p:scale>
          <a:sx n="100" d="100"/>
          <a:sy n="100" d="100"/>
        </p:scale>
        <p:origin x="-102" y="-138"/>
      </p:cViewPr>
      <p:guideLst>
        <p:guide orient="horz" pos="2160"/>
        <p:guide pos="3120"/>
      </p:guideLst>
    </p:cSldViewPr>
  </p:slideViewPr>
  <p:outlineViewPr>
    <p:cViewPr>
      <p:scale>
        <a:sx n="33" d="100"/>
        <a:sy n="33" d="100"/>
      </p:scale>
      <p:origin x="259"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334" y="-84"/>
      </p:cViewPr>
      <p:guideLst>
        <p:guide orient="horz" pos="3155"/>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3" y="3"/>
            <a:ext cx="2984090" cy="501339"/>
          </a:xfrm>
          <a:prstGeom prst="rect">
            <a:avLst/>
          </a:prstGeom>
          <a:noFill/>
          <a:ln w="9525">
            <a:noFill/>
            <a:miter lim="800000"/>
            <a:headEnd/>
            <a:tailEnd/>
          </a:ln>
          <a:effectLst/>
        </p:spPr>
        <p:txBody>
          <a:bodyPr vert="horz" wrap="square" lIns="92999" tIns="46500" rIns="92999" bIns="46500" numCol="1" anchor="t"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39939" name="Rectangle 3"/>
          <p:cNvSpPr>
            <a:spLocks noGrp="1" noChangeArrowheads="1"/>
          </p:cNvSpPr>
          <p:nvPr>
            <p:ph type="dt" sz="quarter" idx="1"/>
          </p:nvPr>
        </p:nvSpPr>
        <p:spPr bwMode="auto">
          <a:xfrm>
            <a:off x="3899276" y="3"/>
            <a:ext cx="2984089" cy="501339"/>
          </a:xfrm>
          <a:prstGeom prst="rect">
            <a:avLst/>
          </a:prstGeom>
          <a:noFill/>
          <a:ln w="9525">
            <a:noFill/>
            <a:miter lim="800000"/>
            <a:headEnd/>
            <a:tailEnd/>
          </a:ln>
          <a:effectLst/>
        </p:spPr>
        <p:txBody>
          <a:bodyPr vert="horz" wrap="square" lIns="92999" tIns="46500" rIns="92999" bIns="46500"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a:p>
        </p:txBody>
      </p:sp>
      <p:sp>
        <p:nvSpPr>
          <p:cNvPr id="39940" name="Rectangle 4"/>
          <p:cNvSpPr>
            <a:spLocks noGrp="1" noChangeArrowheads="1"/>
          </p:cNvSpPr>
          <p:nvPr>
            <p:ph type="ftr" sz="quarter" idx="2"/>
          </p:nvPr>
        </p:nvSpPr>
        <p:spPr bwMode="auto">
          <a:xfrm>
            <a:off x="3" y="9515762"/>
            <a:ext cx="2984090" cy="501338"/>
          </a:xfrm>
          <a:prstGeom prst="rect">
            <a:avLst/>
          </a:prstGeom>
          <a:noFill/>
          <a:ln w="9525">
            <a:noFill/>
            <a:miter lim="800000"/>
            <a:headEnd/>
            <a:tailEnd/>
          </a:ln>
          <a:effectLst/>
        </p:spPr>
        <p:txBody>
          <a:bodyPr vert="horz" wrap="square" lIns="92999" tIns="46500" rIns="92999" bIns="46500" numCol="1" anchor="b"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39941" name="Rectangle 5"/>
          <p:cNvSpPr>
            <a:spLocks noGrp="1" noChangeArrowheads="1"/>
          </p:cNvSpPr>
          <p:nvPr>
            <p:ph type="sldNum" sz="quarter" idx="3"/>
          </p:nvPr>
        </p:nvSpPr>
        <p:spPr bwMode="auto">
          <a:xfrm>
            <a:off x="3899276" y="9515762"/>
            <a:ext cx="2984089" cy="501338"/>
          </a:xfrm>
          <a:prstGeom prst="rect">
            <a:avLst/>
          </a:prstGeom>
          <a:noFill/>
          <a:ln w="9525">
            <a:noFill/>
            <a:miter lim="800000"/>
            <a:headEnd/>
            <a:tailEnd/>
          </a:ln>
          <a:effectLst/>
        </p:spPr>
        <p:txBody>
          <a:bodyPr vert="horz" wrap="square" lIns="92999" tIns="46500" rIns="92999" bIns="46500" numCol="1" anchor="b" anchorCtr="0" compatLnSpc="1">
            <a:prstTxWarp prst="textNoShape">
              <a:avLst/>
            </a:prstTxWarp>
          </a:bodyPr>
          <a:lstStyle>
            <a:lvl1pPr algn="r">
              <a:defRPr sz="1200">
                <a:latin typeface="Arial" charset="0"/>
                <a:ea typeface="ＭＳ Ｐゴシック" pitchFamily="50" charset="-128"/>
              </a:defRPr>
            </a:lvl1pPr>
          </a:lstStyle>
          <a:p>
            <a:pPr>
              <a:defRPr/>
            </a:pPr>
            <a:fld id="{70E2BD61-DDD7-4277-940A-D53337B860F0}" type="slidenum">
              <a:rPr lang="en-US" altLang="ja-JP"/>
              <a:pPr>
                <a:defRPr/>
              </a:pPr>
              <a:t>‹#›</a:t>
            </a:fld>
            <a:endParaRPr lang="en-US" altLang="ja-JP"/>
          </a:p>
        </p:txBody>
      </p:sp>
    </p:spTree>
    <p:extLst>
      <p:ext uri="{BB962C8B-B14F-4D97-AF65-F5344CB8AC3E}">
        <p14:creationId xmlns:p14="http://schemas.microsoft.com/office/powerpoint/2010/main" val="216487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 y="3"/>
            <a:ext cx="2984090" cy="501339"/>
          </a:xfrm>
          <a:prstGeom prst="rect">
            <a:avLst/>
          </a:prstGeom>
          <a:noFill/>
          <a:ln w="9525">
            <a:noFill/>
            <a:miter lim="800000"/>
            <a:headEnd/>
            <a:tailEnd/>
          </a:ln>
          <a:effectLst/>
        </p:spPr>
        <p:txBody>
          <a:bodyPr vert="horz" wrap="square" lIns="92999" tIns="46500" rIns="92999" bIns="46500" numCol="1" anchor="t"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4099" name="Rectangle 3"/>
          <p:cNvSpPr>
            <a:spLocks noGrp="1" noChangeArrowheads="1"/>
          </p:cNvSpPr>
          <p:nvPr>
            <p:ph type="dt" idx="1"/>
          </p:nvPr>
        </p:nvSpPr>
        <p:spPr bwMode="auto">
          <a:xfrm>
            <a:off x="3899276" y="3"/>
            <a:ext cx="2984089" cy="501339"/>
          </a:xfrm>
          <a:prstGeom prst="rect">
            <a:avLst/>
          </a:prstGeom>
          <a:noFill/>
          <a:ln w="9525">
            <a:noFill/>
            <a:miter lim="800000"/>
            <a:headEnd/>
            <a:tailEnd/>
          </a:ln>
          <a:effectLst/>
        </p:spPr>
        <p:txBody>
          <a:bodyPr vert="horz" wrap="square" lIns="92999" tIns="46500" rIns="92999" bIns="46500"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a:p>
        </p:txBody>
      </p:sp>
      <p:sp>
        <p:nvSpPr>
          <p:cNvPr id="36868" name="Rectangle 4"/>
          <p:cNvSpPr>
            <a:spLocks noGrp="1" noRot="1" noChangeAspect="1" noChangeArrowheads="1" noTextEdit="1"/>
          </p:cNvSpPr>
          <p:nvPr>
            <p:ph type="sldImg" idx="2"/>
          </p:nvPr>
        </p:nvSpPr>
        <p:spPr bwMode="auto">
          <a:xfrm>
            <a:off x="728663" y="750888"/>
            <a:ext cx="5427662" cy="3757612"/>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8015" y="4758687"/>
            <a:ext cx="5508964" cy="4508824"/>
          </a:xfrm>
          <a:prstGeom prst="rect">
            <a:avLst/>
          </a:prstGeom>
          <a:noFill/>
          <a:ln w="9525">
            <a:noFill/>
            <a:miter lim="800000"/>
            <a:headEnd/>
            <a:tailEnd/>
          </a:ln>
          <a:effectLst/>
        </p:spPr>
        <p:txBody>
          <a:bodyPr vert="horz" wrap="square" lIns="92999" tIns="46500" rIns="92999" bIns="4650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3" y="9515762"/>
            <a:ext cx="2984090" cy="501338"/>
          </a:xfrm>
          <a:prstGeom prst="rect">
            <a:avLst/>
          </a:prstGeom>
          <a:noFill/>
          <a:ln w="9525">
            <a:noFill/>
            <a:miter lim="800000"/>
            <a:headEnd/>
            <a:tailEnd/>
          </a:ln>
          <a:effectLst/>
        </p:spPr>
        <p:txBody>
          <a:bodyPr vert="horz" wrap="square" lIns="92999" tIns="46500" rIns="92999" bIns="46500" numCol="1" anchor="b"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4103" name="Rectangle 7"/>
          <p:cNvSpPr>
            <a:spLocks noGrp="1" noChangeArrowheads="1"/>
          </p:cNvSpPr>
          <p:nvPr>
            <p:ph type="sldNum" sz="quarter" idx="5"/>
          </p:nvPr>
        </p:nvSpPr>
        <p:spPr bwMode="auto">
          <a:xfrm>
            <a:off x="3899276" y="9515762"/>
            <a:ext cx="2984089" cy="501338"/>
          </a:xfrm>
          <a:prstGeom prst="rect">
            <a:avLst/>
          </a:prstGeom>
          <a:noFill/>
          <a:ln w="9525">
            <a:noFill/>
            <a:miter lim="800000"/>
            <a:headEnd/>
            <a:tailEnd/>
          </a:ln>
          <a:effectLst/>
        </p:spPr>
        <p:txBody>
          <a:bodyPr vert="horz" wrap="square" lIns="92999" tIns="46500" rIns="92999" bIns="46500" numCol="1" anchor="b" anchorCtr="0" compatLnSpc="1">
            <a:prstTxWarp prst="textNoShape">
              <a:avLst/>
            </a:prstTxWarp>
          </a:bodyPr>
          <a:lstStyle>
            <a:lvl1pPr algn="r">
              <a:defRPr sz="1200">
                <a:latin typeface="Arial" charset="0"/>
                <a:ea typeface="ＭＳ Ｐゴシック" pitchFamily="50" charset="-128"/>
              </a:defRPr>
            </a:lvl1pPr>
          </a:lstStyle>
          <a:p>
            <a:pPr>
              <a:defRPr/>
            </a:pPr>
            <a:fld id="{78330283-1BF3-43FC-816A-7A3E2B057054}" type="slidenum">
              <a:rPr lang="en-US" altLang="ja-JP"/>
              <a:pPr>
                <a:defRPr/>
              </a:pPr>
              <a:t>‹#›</a:t>
            </a:fld>
            <a:endParaRPr lang="en-US" altLang="ja-JP"/>
          </a:p>
        </p:txBody>
      </p:sp>
    </p:spTree>
    <p:extLst>
      <p:ext uri="{BB962C8B-B14F-4D97-AF65-F5344CB8AC3E}">
        <p14:creationId xmlns:p14="http://schemas.microsoft.com/office/powerpoint/2010/main" val="703096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fld id="{971E307F-04E7-4216-B3F9-BBF58478B729}" type="datetime1">
              <a:rPr lang="ja-JP" altLang="en-US" smtClean="0">
                <a:solidFill>
                  <a:prstClr val="black"/>
                </a:solidFill>
              </a:rPr>
              <a:pPr/>
              <a:t>2014/3/10</a:t>
            </a:fld>
            <a:endParaRPr lang="en-US">
              <a:solidFill>
                <a:prstClr val="black"/>
              </a:solidFill>
            </a:endParaRPr>
          </a:p>
        </p:txBody>
      </p:sp>
      <p:sp>
        <p:nvSpPr>
          <p:cNvPr id="5" name="フッター プレースホルダー 4"/>
          <p:cNvSpPr>
            <a:spLocks noGrp="1"/>
          </p:cNvSpPr>
          <p:nvPr>
            <p:ph type="ftr" sz="quarter" idx="11"/>
          </p:nvPr>
        </p:nvSpPr>
        <p:spPr/>
        <p:txBody>
          <a:bodyPr/>
          <a:lstStyle/>
          <a:p>
            <a:endParaRPr lang="en-US" dirty="0">
              <a:solidFill>
                <a:prstClr val="black"/>
              </a:solidFill>
            </a:endParaRPr>
          </a:p>
        </p:txBody>
      </p:sp>
      <p:sp>
        <p:nvSpPr>
          <p:cNvPr id="6" name="スライド番号プレースホルダー 5"/>
          <p:cNvSpPr>
            <a:spLocks noGrp="1"/>
          </p:cNvSpPr>
          <p:nvPr>
            <p:ph type="sldNum" sz="quarter" idx="12"/>
          </p:nvPr>
        </p:nvSpPr>
        <p:spPr/>
        <p:txBody>
          <a:bodyPr/>
          <a:lstStyle/>
          <a:p>
            <a:fld id="{ED2226E8-6E60-C943-AEE2-C58FEC61AEE7}"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143791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99276" y="9515762"/>
            <a:ext cx="2984089" cy="501338"/>
          </a:xfrm>
          <a:prstGeom prst="rect">
            <a:avLst/>
          </a:prstGeom>
          <a:noFill/>
          <a:ln>
            <a:miter lim="800000"/>
            <a:headEnd/>
            <a:tailEnd/>
          </a:ln>
        </p:spPr>
        <p:txBody>
          <a:bodyPr lIns="93066" tIns="46533" rIns="93066" bIns="46533" anchor="b"/>
          <a:lstStyle/>
          <a:p>
            <a:pPr algn="r">
              <a:defRPr/>
            </a:pPr>
            <a:fld id="{BE2482BB-E61C-4A02-9904-72A813E08459}" type="slidenum">
              <a:rPr lang="ja-JP" altLang="en-US" sz="1200">
                <a:solidFill>
                  <a:srgbClr val="000000"/>
                </a:solidFill>
                <a:latin typeface="Arial" charset="0"/>
                <a:ea typeface="+mn-ea"/>
              </a:rPr>
              <a:pPr algn="r">
                <a:defRPr/>
              </a:pPr>
              <a:t>4</a:t>
            </a:fld>
            <a:endParaRPr lang="en-US" altLang="ja-JP" sz="1200">
              <a:solidFill>
                <a:srgbClr val="000000"/>
              </a:solidFill>
              <a:latin typeface="Arial" charset="0"/>
              <a:ea typeface="+mn-ea"/>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ea typeface="ＭＳ Ｐ明朝" pitchFamily="18" charset="-128"/>
            </a:endParaRPr>
          </a:p>
        </p:txBody>
      </p:sp>
    </p:spTree>
    <p:extLst>
      <p:ext uri="{BB962C8B-B14F-4D97-AF65-F5344CB8AC3E}">
        <p14:creationId xmlns:p14="http://schemas.microsoft.com/office/powerpoint/2010/main" val="1699762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99276" y="9515762"/>
            <a:ext cx="2984089" cy="501338"/>
          </a:xfrm>
          <a:prstGeom prst="rect">
            <a:avLst/>
          </a:prstGeom>
          <a:noFill/>
          <a:ln>
            <a:miter lim="800000"/>
            <a:headEnd/>
            <a:tailEnd/>
          </a:ln>
        </p:spPr>
        <p:txBody>
          <a:bodyPr lIns="93080" tIns="46540" rIns="93080" bIns="46540" anchor="b"/>
          <a:lstStyle/>
          <a:p>
            <a:pPr algn="r">
              <a:defRPr/>
            </a:pPr>
            <a:fld id="{BE2482BB-E61C-4A02-9904-72A813E08459}" type="slidenum">
              <a:rPr lang="ja-JP" altLang="en-US" sz="1200">
                <a:solidFill>
                  <a:srgbClr val="000000"/>
                </a:solidFill>
                <a:latin typeface="Arial" charset="0"/>
                <a:ea typeface="+mn-ea"/>
              </a:rPr>
              <a:pPr algn="r">
                <a:defRPr/>
              </a:pPr>
              <a:t>5</a:t>
            </a:fld>
            <a:endParaRPr lang="en-US" altLang="ja-JP" sz="1200">
              <a:solidFill>
                <a:srgbClr val="000000"/>
              </a:solidFill>
              <a:latin typeface="Arial" charset="0"/>
              <a:ea typeface="+mn-ea"/>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ea typeface="ＭＳ Ｐ明朝" pitchFamily="18" charset="-128"/>
            </a:endParaRPr>
          </a:p>
        </p:txBody>
      </p:sp>
    </p:spTree>
    <p:extLst>
      <p:ext uri="{BB962C8B-B14F-4D97-AF65-F5344CB8AC3E}">
        <p14:creationId xmlns:p14="http://schemas.microsoft.com/office/powerpoint/2010/main" val="3488188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82DD4CD-F341-42C8-8828-7507D6325190}" type="slidenum">
              <a:rPr kumimoji="1" lang="ja-JP" altLang="en-US" smtClean="0"/>
              <a:t>8</a:t>
            </a:fld>
            <a:endParaRPr kumimoji="1" lang="ja-JP" altLang="en-US"/>
          </a:p>
        </p:txBody>
      </p:sp>
    </p:spTree>
    <p:extLst>
      <p:ext uri="{BB962C8B-B14F-4D97-AF65-F5344CB8AC3E}">
        <p14:creationId xmlns:p14="http://schemas.microsoft.com/office/powerpoint/2010/main" val="3601528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2300"/>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604447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7797866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43"/>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2727796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79242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44624"/>
            <a:ext cx="8915400" cy="404664"/>
          </a:xfrm>
        </p:spPr>
        <p:txBody>
          <a:bodyPr/>
          <a:lstStyle>
            <a:lvl1pPr algn="ctr">
              <a:defRPr sz="2400">
                <a:latin typeface="HGP創英角ｺﾞｼｯｸUB" pitchFamily="50" charset="-128"/>
                <a:ea typeface="HGP創英角ｺﾞｼｯｸUB" pitchFamily="50" charset="-128"/>
              </a:defRPr>
            </a:lvl1pPr>
          </a:lstStyle>
          <a:p>
            <a:r>
              <a:rPr lang="ja-JP" altLang="en-US" dirty="0" smtClean="0"/>
              <a:t>マスタ タイトルの書式設定</a:t>
            </a:r>
            <a:endParaRPr lang="ja-JP" altLang="en-US" dirty="0"/>
          </a:p>
        </p:txBody>
      </p:sp>
      <p:sp>
        <p:nvSpPr>
          <p:cNvPr id="6"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7"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12350461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682689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インデック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03109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537579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8775"/>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937962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82827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55595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631657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085123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6"/>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301429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2014/3/10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411851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822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C3253CD-D50A-4B88-9A4D-8310CCF87A2E}" type="datetimeFigureOut">
              <a:rPr lang="ja-JP" altLang="en-US" smtClean="0">
                <a:solidFill>
                  <a:prstClr val="black">
                    <a:tint val="75000"/>
                  </a:prstClr>
                </a:solidFill>
                <a:latin typeface="Calibri"/>
                <a:ea typeface="ＭＳ Ｐゴシック"/>
              </a:rPr>
              <a:pPr fontAlgn="auto">
                <a:spcBef>
                  <a:spcPts val="0"/>
                </a:spcBef>
                <a:spcAft>
                  <a:spcPts val="0"/>
                </a:spcAft>
              </a:pPr>
              <a:t>2014/3/10</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384550" y="635822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7099300" y="635822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1DFB134-F205-4A09-A4CB-E4F86C93D075}"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671498740"/>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82" r:id="rId15"/>
  </p:sldLayoutIdLst>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wmf"/><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wmf"/><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WMF"/></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wmf"/><Relationship Id="rId4" Type="http://schemas.openxmlformats.org/officeDocument/2006/relationships/image" Target="../media/image16.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tatdb.nstac.go.jp/" TargetMode="Externa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25.png"/><Relationship Id="rId3" Type="http://schemas.openxmlformats.org/officeDocument/2006/relationships/image" Target="../media/image5.wmf"/><Relationship Id="rId7" Type="http://schemas.openxmlformats.org/officeDocument/2006/relationships/image" Target="../media/image9.png"/><Relationship Id="rId12" Type="http://schemas.openxmlformats.org/officeDocument/2006/relationships/image" Target="../media/image24.png"/><Relationship Id="rId2" Type="http://schemas.openxmlformats.org/officeDocument/2006/relationships/notesSlide" Target="../notesSlides/notesSlide4.xml"/><Relationship Id="rId16"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8.WMF"/><Relationship Id="rId11" Type="http://schemas.openxmlformats.org/officeDocument/2006/relationships/hyperlink" Target="http://www.opendata.gr.jp/2013contest/" TargetMode="External"/><Relationship Id="rId5" Type="http://schemas.openxmlformats.org/officeDocument/2006/relationships/image" Target="../media/image7.WMF"/><Relationship Id="rId15" Type="http://schemas.openxmlformats.org/officeDocument/2006/relationships/image" Target="../media/image27.png"/><Relationship Id="rId10" Type="http://schemas.openxmlformats.org/officeDocument/2006/relationships/image" Target="../media/image12.jpeg"/><Relationship Id="rId4" Type="http://schemas.openxmlformats.org/officeDocument/2006/relationships/image" Target="../media/image6.wmf"/><Relationship Id="rId9" Type="http://schemas.openxmlformats.org/officeDocument/2006/relationships/image" Target="../media/image11.png"/><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296816" y="4149081"/>
            <a:ext cx="3312368" cy="2246769"/>
          </a:xfrm>
          <a:prstGeom prst="rect">
            <a:avLst/>
          </a:prstGeom>
          <a:noFill/>
        </p:spPr>
        <p:txBody>
          <a:bodyPr wrap="square" rtlCol="0">
            <a:spAutoFit/>
          </a:bodyPr>
          <a:lstStyle/>
          <a:p>
            <a:pPr algn="dist"/>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December 9, 2013</a:t>
            </a:r>
            <a:endPar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p>
            <a:pPr algn="dist"/>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Content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Distribution Promotion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Division,</a:t>
            </a:r>
          </a:p>
          <a:p>
            <a:pPr algn="dist"/>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Information and Communications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Bureau,</a:t>
            </a:r>
            <a:endPar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p>
            <a:pPr algn="dist"/>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Ministry of Internal Affairs and Communications</a:t>
            </a:r>
            <a:endPar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6" name="Rectangle 2"/>
          <p:cNvSpPr>
            <a:spLocks noGrp="1" noChangeArrowheads="1"/>
          </p:cNvSpPr>
          <p:nvPr/>
        </p:nvSpPr>
        <p:spPr>
          <a:xfrm>
            <a:off x="0" y="2132856"/>
            <a:ext cx="9906000" cy="14058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Open Data</a:t>
            </a:r>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A</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ctivities</a:t>
            </a:r>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of</a:t>
            </a:r>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 </a:t>
            </a:r>
            <a:endPar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p>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t</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he Ministry</a:t>
            </a:r>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of</a:t>
            </a:r>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Communications</a:t>
            </a:r>
            <a:endPar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endParaRPr>
          </a:p>
        </p:txBody>
      </p:sp>
      <p:cxnSp>
        <p:nvCxnSpPr>
          <p:cNvPr id="7" name="直線コネクタ 6"/>
          <p:cNvCxnSpPr/>
          <p:nvPr/>
        </p:nvCxnSpPr>
        <p:spPr>
          <a:xfrm>
            <a:off x="200472" y="3686944"/>
            <a:ext cx="9433048" cy="0"/>
          </a:xfrm>
          <a:prstGeom prst="line">
            <a:avLst/>
          </a:prstGeom>
          <a:ln w="76200" cmpd="thinThick">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9301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線コネクタ 35"/>
          <p:cNvCxnSpPr>
            <a:cxnSpLocks noChangeShapeType="1"/>
          </p:cNvCxnSpPr>
          <p:nvPr/>
        </p:nvCxnSpPr>
        <p:spPr bwMode="auto">
          <a:xfrm>
            <a:off x="0" y="404666"/>
            <a:ext cx="9906000" cy="1587"/>
          </a:xfrm>
          <a:prstGeom prst="line">
            <a:avLst/>
          </a:prstGeom>
          <a:noFill/>
          <a:ln w="63500" cmpd="sng" algn="ctr">
            <a:solidFill>
              <a:srgbClr val="FF9900"/>
            </a:solidFill>
            <a:round/>
            <a:headEnd/>
            <a:tailEnd/>
          </a:ln>
        </p:spPr>
      </p:cxnSp>
      <p:sp>
        <p:nvSpPr>
          <p:cNvPr id="33" name="スライド番号プレースホルダ 11"/>
          <p:cNvSpPr>
            <a:spLocks noGrp="1"/>
          </p:cNvSpPr>
          <p:nvPr>
            <p:ph type="sldNum" sz="quarter" idx="4294967295"/>
          </p:nvPr>
        </p:nvSpPr>
        <p:spPr>
          <a:xfrm>
            <a:off x="9129464" y="6520259"/>
            <a:ext cx="779976"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7465055-439F-4391-840E-CC8A179C19DE}" type="slidenum">
              <a:rPr kumimoji="0" lang="ja-JP" altLang="en-US" sz="16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a:t>
            </a:fld>
            <a:endParaRPr kumimoji="0" lang="ja-JP" altLang="en-US" sz="1600" b="0" i="0" u="none" strike="noStrike" kern="0" cap="none" spc="0" normalizeH="0" baseline="0" noProof="0" dirty="0">
              <a:ln>
                <a:noFill/>
              </a:ln>
              <a:solidFill>
                <a:sysClr val="windowText" lastClr="000000"/>
              </a:solidFill>
              <a:effectLst/>
              <a:uLnTx/>
              <a:uFillTx/>
            </a:endParaRPr>
          </a:p>
        </p:txBody>
      </p:sp>
      <p:sp>
        <p:nvSpPr>
          <p:cNvPr id="35" name="テキスト ボックス 34"/>
          <p:cNvSpPr txBox="1"/>
          <p:nvPr/>
        </p:nvSpPr>
        <p:spPr>
          <a:xfrm>
            <a:off x="2" y="-2353"/>
            <a:ext cx="9905999" cy="400093"/>
          </a:xfrm>
          <a:prstGeom prst="rect">
            <a:avLst/>
          </a:prstGeom>
          <a:noFill/>
        </p:spPr>
        <p:txBody>
          <a:bodyPr wrap="square" lIns="91424" tIns="45712" rIns="91424" bIns="45712" rtlCol="0">
            <a:spAutoFit/>
          </a:bodyPr>
          <a:lstStyle/>
          <a:p>
            <a:pPr algn="ct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Activities of the Ministry of Communications</a:t>
            </a:r>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(Overall Picture)</a:t>
            </a:r>
            <a:endParaRPr lang="ja-JP" altLang="en-US"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9" name="正方形/長方形 48"/>
          <p:cNvSpPr/>
          <p:nvPr/>
        </p:nvSpPr>
        <p:spPr>
          <a:xfrm>
            <a:off x="812542" y="1164452"/>
            <a:ext cx="9001001" cy="132844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角丸四角形 49"/>
          <p:cNvSpPr/>
          <p:nvPr/>
        </p:nvSpPr>
        <p:spPr>
          <a:xfrm>
            <a:off x="776536" y="980729"/>
            <a:ext cx="5472608" cy="360040"/>
          </a:xfrm>
          <a:prstGeom prst="roundRect">
            <a:avLst/>
          </a:prstGeom>
          <a:ln w="19050"/>
        </p:spPr>
        <p:style>
          <a:lnRef idx="1">
            <a:schemeClr val="accent5"/>
          </a:lnRef>
          <a:fillRef idx="2">
            <a:schemeClr val="accent5"/>
          </a:fillRef>
          <a:effectRef idx="1">
            <a:schemeClr val="accent5"/>
          </a:effectRef>
          <a:fontRef idx="minor">
            <a:schemeClr val="dk1"/>
          </a:fontRef>
        </p:style>
        <p:txBody>
          <a:bodyPr rtlCol="0" anchor="ctr"/>
          <a:lstStyle/>
          <a:p>
            <a:r>
              <a:rPr kumimoji="1" lang="ja-JP" altLang="en-US" sz="1800" b="1" dirty="0" smtClean="0">
                <a:latin typeface="Arial Unicode MS" panose="020B0604020202020204" pitchFamily="50" charset="-128"/>
                <a:ea typeface="Arial Unicode MS" panose="020B0604020202020204" pitchFamily="50" charset="-128"/>
                <a:cs typeface="Arial Unicode MS" panose="020B0604020202020204" pitchFamily="50" charset="-128"/>
              </a:rPr>
              <a:t>１</a:t>
            </a:r>
            <a:r>
              <a:rPr kumimoji="1" lang="en-US" altLang="ja-JP" sz="1800" b="1" dirty="0" smtClean="0">
                <a:latin typeface="Arial Unicode MS" panose="020B0604020202020204" pitchFamily="50" charset="-128"/>
                <a:ea typeface="Arial Unicode MS" panose="020B0604020202020204" pitchFamily="50" charset="-128"/>
                <a:cs typeface="Arial Unicode MS" panose="020B0604020202020204" pitchFamily="50" charset="-128"/>
              </a:rPr>
              <a:t>. Open Data Verification Test</a:t>
            </a:r>
            <a:endParaRPr kumimoji="1" lang="ja-JP" altLang="en-US" sz="1800" b="1"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51" name="正方形/長方形 50"/>
          <p:cNvSpPr/>
          <p:nvPr/>
        </p:nvSpPr>
        <p:spPr>
          <a:xfrm>
            <a:off x="900102" y="1351499"/>
            <a:ext cx="8890013" cy="984869"/>
          </a:xfrm>
          <a:prstGeom prst="rect">
            <a:avLst/>
          </a:prstGeom>
        </p:spPr>
        <p:txBody>
          <a:bodyPr wrap="square" lIns="91424" tIns="45712" rIns="91424" bIns="45712">
            <a:spAutoFit/>
          </a:bodyPr>
          <a:lstStyle/>
          <a:p>
            <a:pPr marL="174594" indent="-174594" fontAlgn="auto">
              <a:spcBef>
                <a:spcPts val="0"/>
              </a:spcBef>
              <a:spcAft>
                <a:spcPts val="0"/>
              </a:spcAft>
              <a:defRPr/>
            </a:pPr>
            <a:r>
              <a:rPr lang="ja-JP" altLang="en-US" sz="1600" dirty="0">
                <a:latin typeface="Arial Unicode MS" panose="020B0604020202020204" pitchFamily="50" charset="-128"/>
                <a:ea typeface="Arial Unicode MS" panose="020B0604020202020204" pitchFamily="50" charset="-128"/>
                <a:cs typeface="Arial Unicode MS" panose="020B0604020202020204" pitchFamily="50" charset="-128"/>
              </a:rPr>
              <a:t>○</a:t>
            </a:r>
            <a:r>
              <a:rPr lang="ja-JP" altLang="en-US" sz="1600" dirty="0">
                <a:solidFill>
                  <a:schemeClr val="accent6">
                    <a:lumMod val="75000"/>
                  </a:schemeClr>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Implementation of the Open Data Verification Test aiming at </a:t>
            </a:r>
            <a:r>
              <a:rPr lang="en-US" altLang="ja-JP" sz="1400" u="sng" dirty="0" smtClean="0">
                <a:latin typeface="Arial Unicode MS" panose="020B0604020202020204" pitchFamily="50" charset="-128"/>
                <a:ea typeface="Arial Unicode MS" panose="020B0604020202020204" pitchFamily="50" charset="-128"/>
                <a:cs typeface="Arial Unicode MS" panose="020B0604020202020204" pitchFamily="50" charset="-128"/>
              </a:rPr>
              <a:t>1</a:t>
            </a:r>
            <a:r>
              <a:rPr lang="en-US" altLang="ja-JP" sz="1400" u="sng" dirty="0">
                <a:latin typeface="Arial Unicode MS" panose="020B0604020202020204" pitchFamily="50" charset="-128"/>
                <a:ea typeface="Arial Unicode MS" panose="020B0604020202020204" pitchFamily="50" charset="-128"/>
                <a:cs typeface="Arial Unicode MS" panose="020B0604020202020204" pitchFamily="50" charset="-128"/>
              </a:rPr>
              <a:t>) the establishment of the common API  which is the base </a:t>
            </a:r>
            <a:r>
              <a:rPr lang="en-US" altLang="ja-JP" sz="1400" u="sng" dirty="0" smtClean="0">
                <a:latin typeface="Arial Unicode MS" panose="020B0604020202020204" pitchFamily="50" charset="-128"/>
                <a:ea typeface="Arial Unicode MS" panose="020B0604020202020204" pitchFamily="50" charset="-128"/>
                <a:cs typeface="Arial Unicode MS" panose="020B0604020202020204" pitchFamily="50" charset="-128"/>
              </a:rPr>
              <a:t>for collaboration for data circulation, </a:t>
            </a:r>
            <a:r>
              <a:rPr lang="en-US" altLang="ja-JP" sz="1400" u="sng" dirty="0">
                <a:latin typeface="Arial Unicode MS" panose="020B0604020202020204" pitchFamily="50" charset="-128"/>
                <a:ea typeface="Arial Unicode MS" panose="020B0604020202020204" pitchFamily="50" charset="-128"/>
                <a:cs typeface="Arial Unicode MS" panose="020B0604020202020204" pitchFamily="50" charset="-128"/>
              </a:rPr>
              <a:t>and international </a:t>
            </a:r>
            <a:r>
              <a:rPr lang="en-US" altLang="ja-JP" sz="1400" u="sng" dirty="0" smtClean="0">
                <a:latin typeface="Arial Unicode MS" panose="020B0604020202020204" pitchFamily="50" charset="-128"/>
                <a:ea typeface="Arial Unicode MS" panose="020B0604020202020204" pitchFamily="50" charset="-128"/>
                <a:cs typeface="Arial Unicode MS" panose="020B0604020202020204" pitchFamily="50" charset="-128"/>
              </a:rPr>
              <a:t>standardization, 2) the rule setting for the secondary utilization of data, and 3) the visualization of merits of open data</a:t>
            </a: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 all of which are essential for effective data distribution, utilization and collaboration beyond boundaries of different fields.</a:t>
            </a:r>
            <a:r>
              <a:rPr lang="ja-JP" altLang="en-US" sz="14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endPar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52" name="左中かっこ 51"/>
          <p:cNvSpPr/>
          <p:nvPr/>
        </p:nvSpPr>
        <p:spPr>
          <a:xfrm>
            <a:off x="404883" y="836712"/>
            <a:ext cx="336614" cy="367240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3" name="テキスト ボックス 52"/>
          <p:cNvSpPr txBox="1"/>
          <p:nvPr/>
        </p:nvSpPr>
        <p:spPr>
          <a:xfrm>
            <a:off x="88416" y="836713"/>
            <a:ext cx="400110" cy="3695961"/>
          </a:xfrm>
          <a:prstGeom prst="rect">
            <a:avLst/>
          </a:prstGeom>
          <a:noFill/>
        </p:spPr>
        <p:txBody>
          <a:bodyPr vert="eaVert" wrap="square" rtlCol="0">
            <a:spAutoFit/>
          </a:bodyPr>
          <a:lstStyle/>
          <a:p>
            <a:pPr algn="ctr"/>
            <a:r>
              <a:rPr lang="en-US" altLang="ja-JP" sz="1400" dirty="0" smtClean="0"/>
              <a:t>Environment Consolidation  for Open Data</a:t>
            </a:r>
            <a:endParaRPr kumimoji="1" lang="ja-JP" altLang="en-US" sz="1400" dirty="0"/>
          </a:p>
        </p:txBody>
      </p:sp>
      <p:sp>
        <p:nvSpPr>
          <p:cNvPr id="54" name="正方形/長方形 53"/>
          <p:cNvSpPr/>
          <p:nvPr/>
        </p:nvSpPr>
        <p:spPr>
          <a:xfrm>
            <a:off x="789116" y="3140968"/>
            <a:ext cx="9001001" cy="122413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角丸四角形 54"/>
          <p:cNvSpPr/>
          <p:nvPr/>
        </p:nvSpPr>
        <p:spPr>
          <a:xfrm>
            <a:off x="753110" y="2924944"/>
            <a:ext cx="6216114" cy="360040"/>
          </a:xfrm>
          <a:prstGeom prst="roundRect">
            <a:avLst/>
          </a:prstGeom>
          <a:ln w="19050"/>
        </p:spPr>
        <p:style>
          <a:lnRef idx="1">
            <a:schemeClr val="accent5"/>
          </a:lnRef>
          <a:fillRef idx="2">
            <a:schemeClr val="accent5"/>
          </a:fillRef>
          <a:effectRef idx="1">
            <a:schemeClr val="accent5"/>
          </a:effectRef>
          <a:fontRef idx="minor">
            <a:schemeClr val="dk1"/>
          </a:fontRef>
        </p:style>
        <p:txBody>
          <a:bodyPr rtlCol="0" anchor="ctr"/>
          <a:lstStyle/>
          <a:p>
            <a:r>
              <a:rPr lang="ja-JP" altLang="en-US" sz="1800" b="1" dirty="0" smtClean="0">
                <a:latin typeface="Arial Unicode MS" panose="020B0604020202020204" pitchFamily="50" charset="-128"/>
                <a:ea typeface="Arial Unicode MS" panose="020B0604020202020204" pitchFamily="50" charset="-128"/>
                <a:cs typeface="Arial Unicode MS" panose="020B0604020202020204" pitchFamily="50" charset="-128"/>
              </a:rPr>
              <a:t>２</a:t>
            </a:r>
            <a:r>
              <a:rPr lang="en-US" altLang="ja-JP" sz="1800" b="1"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kumimoji="1" lang="en-US" altLang="ja-JP" sz="1800" b="1" dirty="0" smtClean="0">
                <a:latin typeface="Arial Unicode MS" panose="020B0604020202020204" pitchFamily="50" charset="-128"/>
                <a:ea typeface="Arial Unicode MS" panose="020B0604020202020204" pitchFamily="50" charset="-128"/>
                <a:cs typeface="Arial Unicode MS" panose="020B0604020202020204" pitchFamily="50" charset="-128"/>
              </a:rPr>
              <a:t>Collaboration with Open Data Promotion Consortium</a:t>
            </a:r>
            <a:endParaRPr kumimoji="1" lang="ja-JP" altLang="en-US" sz="1800" b="1"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56" name="正方形/長方形 55"/>
          <p:cNvSpPr/>
          <p:nvPr/>
        </p:nvSpPr>
        <p:spPr>
          <a:xfrm>
            <a:off x="812542" y="5074453"/>
            <a:ext cx="9001001" cy="140243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角丸四角形 56"/>
          <p:cNvSpPr/>
          <p:nvPr/>
        </p:nvSpPr>
        <p:spPr>
          <a:xfrm>
            <a:off x="776536" y="4858430"/>
            <a:ext cx="6624736" cy="360040"/>
          </a:xfrm>
          <a:prstGeom prst="roundRect">
            <a:avLst/>
          </a:prstGeom>
          <a:ln w="19050"/>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800" b="1" dirty="0" smtClean="0">
                <a:latin typeface="Arial Unicode MS" panose="020B0604020202020204" pitchFamily="50" charset="-128"/>
                <a:ea typeface="Arial Unicode MS" panose="020B0604020202020204" pitchFamily="50" charset="-128"/>
                <a:cs typeface="Arial Unicode MS" panose="020B0604020202020204" pitchFamily="50" charset="-128"/>
              </a:rPr>
              <a:t>３</a:t>
            </a:r>
            <a:r>
              <a:rPr lang="en-US" altLang="ja-JP" sz="1800" b="1" dirty="0" smtClean="0">
                <a:latin typeface="Arial Unicode MS" panose="020B0604020202020204" pitchFamily="50" charset="-128"/>
                <a:ea typeface="Arial Unicode MS" panose="020B0604020202020204" pitchFamily="50" charset="-128"/>
                <a:cs typeface="Arial Unicode MS" panose="020B0604020202020204" pitchFamily="50" charset="-128"/>
              </a:rPr>
              <a:t>. Advancing Open Data from </a:t>
            </a:r>
            <a:r>
              <a:rPr kumimoji="1" lang="en-US" altLang="ja-JP" sz="1800" b="1" dirty="0" smtClean="0">
                <a:latin typeface="Arial Unicode MS" panose="020B0604020202020204" pitchFamily="50" charset="-128"/>
                <a:ea typeface="Arial Unicode MS" panose="020B0604020202020204" pitchFamily="50" charset="-128"/>
                <a:cs typeface="Arial Unicode MS" panose="020B0604020202020204" pitchFamily="50" charset="-128"/>
              </a:rPr>
              <a:t> the Communications Ministry</a:t>
            </a:r>
            <a:endParaRPr kumimoji="1" lang="ja-JP" altLang="en-US" sz="1800" b="1"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58" name="正方形/長方形 57"/>
          <p:cNvSpPr/>
          <p:nvPr/>
        </p:nvSpPr>
        <p:spPr>
          <a:xfrm>
            <a:off x="905287" y="3461302"/>
            <a:ext cx="8884828" cy="738648"/>
          </a:xfrm>
          <a:prstGeom prst="rect">
            <a:avLst/>
          </a:prstGeom>
        </p:spPr>
        <p:txBody>
          <a:bodyPr wrap="square" lIns="91424" tIns="45712" rIns="91424" bIns="45712">
            <a:spAutoFit/>
          </a:bodyPr>
          <a:lstStyle/>
          <a:p>
            <a:pPr marL="182531" indent="-182531"/>
            <a:r>
              <a:rPr lang="ja-JP" altLang="en-US" sz="14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ja-JP" altLang="en-US" sz="1400"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Ministry of Communications will implement, in collaboration with the Open Data Promotion Consortium,  </a:t>
            </a:r>
            <a:r>
              <a:rPr lang="en-US" altLang="ja-JP" sz="1400" u="sng"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1)   the consideration of technical specifications for open data, 2) the consideration of rules for the secondary utilization of data, and 3) the information dissemination of the importance and possibilities of open data.</a:t>
            </a:r>
          </a:p>
        </p:txBody>
      </p:sp>
      <p:sp>
        <p:nvSpPr>
          <p:cNvPr id="59" name="正方形/長方形 58"/>
          <p:cNvSpPr/>
          <p:nvPr/>
        </p:nvSpPr>
        <p:spPr>
          <a:xfrm>
            <a:off x="900102" y="5261841"/>
            <a:ext cx="8913440" cy="1169535"/>
          </a:xfrm>
          <a:prstGeom prst="rect">
            <a:avLst/>
          </a:prstGeom>
        </p:spPr>
        <p:txBody>
          <a:bodyPr wrap="square" lIns="91424" tIns="45712" rIns="91424" bIns="45712">
            <a:spAutoFit/>
          </a:bodyPr>
          <a:lstStyle/>
          <a:p>
            <a:pPr marL="182531" indent="-182531"/>
            <a:r>
              <a:rPr lang="ja-JP" altLang="en-US" sz="14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ja-JP" altLang="en-US" sz="1400"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Implementation of </a:t>
            </a:r>
            <a:r>
              <a:rPr lang="en-US" altLang="ja-JP" sz="1400" u="sng"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the advanced approach, as one of data-owning institutions, to showcase the model to be followed by other government organizations.</a:t>
            </a:r>
            <a:r>
              <a:rPr lang="en-US" altLang="ja-JP" sz="14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   </a:t>
            </a:r>
          </a:p>
          <a:p>
            <a:pPr marL="182531" indent="-182531"/>
            <a:r>
              <a:rPr lang="ja-JP" altLang="en-US" sz="14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Open data realization of the White Paper of Information Communications and the Statistical Database of Information Communications (together with the adoption of conditions of free utilization, CSV format) </a:t>
            </a:r>
          </a:p>
          <a:p>
            <a:pPr marL="182531" indent="-182531"/>
            <a:r>
              <a:rPr lang="ja-JP" altLang="en-US" sz="14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Improved open data provision in the field of statistics (provision of API, etc.)</a:t>
            </a:r>
          </a:p>
        </p:txBody>
      </p:sp>
      <p:sp>
        <p:nvSpPr>
          <p:cNvPr id="82" name="左中かっこ 81"/>
          <p:cNvSpPr/>
          <p:nvPr/>
        </p:nvSpPr>
        <p:spPr>
          <a:xfrm>
            <a:off x="404883" y="4865804"/>
            <a:ext cx="336614" cy="161108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3" name="テキスト ボックス 82"/>
          <p:cNvSpPr txBox="1"/>
          <p:nvPr/>
        </p:nvSpPr>
        <p:spPr>
          <a:xfrm>
            <a:off x="76783" y="4725144"/>
            <a:ext cx="400110" cy="1751745"/>
          </a:xfrm>
          <a:prstGeom prst="rect">
            <a:avLst/>
          </a:prstGeom>
          <a:noFill/>
        </p:spPr>
        <p:txBody>
          <a:bodyPr vert="eaVert" wrap="square" rtlCol="0">
            <a:spAutoFit/>
          </a:bodyPr>
          <a:lstStyle/>
          <a:p>
            <a:pPr algn="ctr"/>
            <a:r>
              <a:rPr kumimoji="1" lang="en-US" altLang="ja-JP" sz="1400" dirty="0" smtClean="0"/>
              <a:t>Advanced Approach</a:t>
            </a:r>
            <a:endParaRPr kumimoji="1" lang="ja-JP" altLang="en-US" sz="1400" dirty="0"/>
          </a:p>
        </p:txBody>
      </p:sp>
    </p:spTree>
    <p:extLst>
      <p:ext uri="{BB962C8B-B14F-4D97-AF65-F5344CB8AC3E}">
        <p14:creationId xmlns:p14="http://schemas.microsoft.com/office/powerpoint/2010/main" val="14107671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線コネクタ 35"/>
          <p:cNvCxnSpPr>
            <a:cxnSpLocks noChangeShapeType="1"/>
          </p:cNvCxnSpPr>
          <p:nvPr/>
        </p:nvCxnSpPr>
        <p:spPr bwMode="auto">
          <a:xfrm>
            <a:off x="0" y="404666"/>
            <a:ext cx="9906000" cy="1587"/>
          </a:xfrm>
          <a:prstGeom prst="line">
            <a:avLst/>
          </a:prstGeom>
          <a:noFill/>
          <a:ln w="63500" cmpd="sng" algn="ctr">
            <a:solidFill>
              <a:srgbClr val="FF9900"/>
            </a:solidFill>
            <a:round/>
            <a:headEnd/>
            <a:tailEnd/>
          </a:ln>
        </p:spPr>
      </p:cxnSp>
      <p:sp>
        <p:nvSpPr>
          <p:cNvPr id="33" name="スライド番号プレースホルダ 11"/>
          <p:cNvSpPr>
            <a:spLocks noGrp="1"/>
          </p:cNvSpPr>
          <p:nvPr>
            <p:ph type="sldNum" sz="quarter" idx="4294967295"/>
          </p:nvPr>
        </p:nvSpPr>
        <p:spPr>
          <a:xfrm>
            <a:off x="9129464" y="6520259"/>
            <a:ext cx="779976"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7465055-439F-4391-840E-CC8A179C19DE}" type="slidenum">
              <a:rPr kumimoji="0" lang="ja-JP" altLang="en-US" sz="16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a:t>
            </a:fld>
            <a:endParaRPr kumimoji="0" lang="ja-JP" altLang="en-US" sz="1600" b="0" i="0" u="none" strike="noStrike" kern="0" cap="none" spc="0" normalizeH="0" baseline="0" noProof="0" dirty="0">
              <a:ln>
                <a:noFill/>
              </a:ln>
              <a:solidFill>
                <a:sysClr val="windowText" lastClr="000000"/>
              </a:solidFill>
              <a:effectLst/>
              <a:uLnTx/>
              <a:uFillTx/>
            </a:endParaRPr>
          </a:p>
        </p:txBody>
      </p:sp>
      <p:sp>
        <p:nvSpPr>
          <p:cNvPr id="31" name="テキスト ボックス 116"/>
          <p:cNvSpPr txBox="1">
            <a:spLocks noChangeArrowheads="1"/>
          </p:cNvSpPr>
          <p:nvPr/>
        </p:nvSpPr>
        <p:spPr bwMode="auto">
          <a:xfrm>
            <a:off x="3677238" y="1526753"/>
            <a:ext cx="6173547" cy="400093"/>
          </a:xfrm>
          <a:prstGeom prst="rect">
            <a:avLst/>
          </a:prstGeom>
          <a:noFill/>
          <a:ln w="9525">
            <a:noFill/>
            <a:miter lim="800000"/>
            <a:headEnd/>
            <a:tailEnd/>
          </a:ln>
        </p:spPr>
        <p:txBody>
          <a:bodyPr wrap="square" lIns="91424" tIns="45712" rIns="91424" bIns="45712">
            <a:spAutoFit/>
          </a:bodyPr>
          <a:lstStyle/>
          <a:p>
            <a:pPr algn="r"/>
            <a:r>
              <a:rPr lang="en-US" altLang="ja-JP" sz="1000" b="1" dirty="0" smtClean="0">
                <a:latin typeface="Calibri" pitchFamily="34" charset="0"/>
              </a:rPr>
              <a:t>                     ※</a:t>
            </a:r>
            <a:r>
              <a:rPr lang="en-US" altLang="ja-JP" sz="1000" dirty="0" smtClean="0">
                <a:latin typeface="Calibri" pitchFamily="34" charset="0"/>
              </a:rPr>
              <a:t>   Common</a:t>
            </a:r>
            <a:r>
              <a:rPr lang="ja-JP" altLang="en-US" sz="1000" dirty="0" smtClean="0">
                <a:latin typeface="Calibri" pitchFamily="34" charset="0"/>
              </a:rPr>
              <a:t> </a:t>
            </a:r>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API</a:t>
            </a:r>
            <a:r>
              <a:rPr lang="ja-JP" altLang="en-US" sz="1000" dirty="0">
                <a:latin typeface="Calibri" pitchFamily="34" charset="0"/>
              </a:rPr>
              <a:t> </a:t>
            </a:r>
            <a:r>
              <a:rPr lang="en-US" altLang="ja-JP" sz="1000" dirty="0" smtClean="0">
                <a:latin typeface="Calibri" pitchFamily="34" charset="0"/>
              </a:rPr>
              <a:t>(</a:t>
            </a:r>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Application </a:t>
            </a:r>
            <a:r>
              <a:rPr lang="en-US" altLang="ja-JP" sz="1000" dirty="0">
                <a:latin typeface="Arial Unicode MS" panose="020B0604020202020204" pitchFamily="50" charset="-128"/>
                <a:ea typeface="Arial Unicode MS" panose="020B0604020202020204" pitchFamily="50" charset="-128"/>
                <a:cs typeface="Arial Unicode MS" panose="020B0604020202020204" pitchFamily="50" charset="-128"/>
              </a:rPr>
              <a:t>Programming </a:t>
            </a:r>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Interface</a:t>
            </a:r>
            <a:r>
              <a:rPr lang="en-US" altLang="ja-JP" sz="1000" dirty="0" smtClean="0">
                <a:latin typeface="Calibri" pitchFamily="34" charset="0"/>
              </a:rPr>
              <a:t>) </a:t>
            </a:r>
            <a:r>
              <a:rPr lang="ja-JP" altLang="en-US" sz="1000" dirty="0" smtClean="0">
                <a:latin typeface="Calibri" pitchFamily="34" charset="0"/>
              </a:rPr>
              <a:t>： </a:t>
            </a:r>
            <a:r>
              <a:rPr lang="en-US" altLang="ja-JP" sz="1000" dirty="0">
                <a:latin typeface="Arial Unicode MS" panose="020B0604020202020204" pitchFamily="50" charset="-128"/>
                <a:ea typeface="Arial Unicode MS" panose="020B0604020202020204" pitchFamily="50" charset="-128"/>
                <a:cs typeface="Arial Unicode MS" panose="020B0604020202020204" pitchFamily="50" charset="-128"/>
              </a:rPr>
              <a:t>C</a:t>
            </a:r>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ommon data format and communications regulations to ensure the Interoperability of information and data</a:t>
            </a:r>
            <a:endParaRPr lang="ja-JP" altLang="en-US" sz="10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5" name="テキスト ボックス 34"/>
          <p:cNvSpPr txBox="1"/>
          <p:nvPr/>
        </p:nvSpPr>
        <p:spPr>
          <a:xfrm>
            <a:off x="2" y="-2353"/>
            <a:ext cx="9905999" cy="400093"/>
          </a:xfrm>
          <a:prstGeom prst="rect">
            <a:avLst/>
          </a:prstGeom>
          <a:noFill/>
        </p:spPr>
        <p:txBody>
          <a:bodyPr wrap="square" lIns="91424" tIns="45712" rIns="91424" bIns="45712" rtlCol="0">
            <a:spAutoFit/>
          </a:bodyPr>
          <a:lstStyle/>
          <a:p>
            <a:pPr algn="ct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Open Data Verification Test </a:t>
            </a:r>
            <a:r>
              <a:rPr lang="ja-JP" altLang="en-US"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(Outline)</a:t>
            </a:r>
            <a:endParaRPr lang="ja-JP" altLang="en-US"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 name="右矢印 1"/>
          <p:cNvSpPr/>
          <p:nvPr/>
        </p:nvSpPr>
        <p:spPr>
          <a:xfrm>
            <a:off x="88121" y="5706906"/>
            <a:ext cx="296478" cy="546025"/>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12590" y="5643825"/>
            <a:ext cx="9536954" cy="1077218"/>
          </a:xfrm>
          <a:prstGeom prst="rect">
            <a:avLst/>
          </a:prstGeom>
          <a:noFill/>
        </p:spPr>
        <p:txBody>
          <a:bodyPr wrap="square" rtlCol="0">
            <a:spAutoFit/>
          </a:bodyPr>
          <a:lstStyle/>
          <a:p>
            <a:pPr marL="174594" indent="-174594" fontAlgn="auto">
              <a:spcBef>
                <a:spcPts val="0"/>
              </a:spcBef>
              <a:spcAft>
                <a:spcPts val="0"/>
              </a:spcAft>
              <a:defRPr/>
            </a:pPr>
            <a:r>
              <a:rPr lang="ja-JP" altLang="en-US" sz="1400" dirty="0" smtClean="0">
                <a:latin typeface="ＭＳ Ｐゴシック" pitchFamily="50" charset="-128"/>
              </a:rPr>
              <a:t>　</a:t>
            </a:r>
            <a:r>
              <a:rPr lang="ja-JP" altLang="en-US" sz="12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Based</a:t>
            </a:r>
            <a:r>
              <a:rPr lang="ja-JP" altLang="en-US" sz="12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on</a:t>
            </a:r>
            <a:r>
              <a:rPr lang="ja-JP" altLang="en-US" sz="12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the results of the verification test of the fiscal 2012, etc., </a:t>
            </a:r>
            <a:r>
              <a:rPr lang="en-US" altLang="ja-JP" sz="1200" u="sng" dirty="0" smtClean="0">
                <a:latin typeface="Arial Unicode MS" panose="020B0604020202020204" pitchFamily="50" charset="-128"/>
                <a:ea typeface="Arial Unicode MS" panose="020B0604020202020204" pitchFamily="50" charset="-128"/>
                <a:cs typeface="Arial Unicode MS" panose="020B0604020202020204" pitchFamily="50" charset="-128"/>
              </a:rPr>
              <a:t>comments were invited on the Common API Base for Collaboration for Data Circulation (1</a:t>
            </a:r>
            <a:r>
              <a:rPr lang="en-US" altLang="ja-JP" sz="1200" u="sng" baseline="30000" dirty="0" smtClean="0">
                <a:latin typeface="Arial Unicode MS" panose="020B0604020202020204" pitchFamily="50" charset="-128"/>
                <a:ea typeface="Arial Unicode MS" panose="020B0604020202020204" pitchFamily="50" charset="-128"/>
                <a:cs typeface="Arial Unicode MS" panose="020B0604020202020204" pitchFamily="50" charset="-128"/>
              </a:rPr>
              <a:t>st</a:t>
            </a:r>
            <a:r>
              <a:rPr lang="en-US" altLang="ja-JP" sz="1200" u="sng" dirty="0" smtClean="0">
                <a:latin typeface="Arial Unicode MS" panose="020B0604020202020204" pitchFamily="50" charset="-128"/>
                <a:ea typeface="Arial Unicode MS" panose="020B0604020202020204" pitchFamily="50" charset="-128"/>
                <a:cs typeface="Arial Unicode MS" panose="020B0604020202020204" pitchFamily="50" charset="-128"/>
              </a:rPr>
              <a:t> version) up until Oct. 10, 2013.</a:t>
            </a: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200" u="sng" dirty="0" smtClean="0">
                <a:solidFill>
                  <a:srgbClr val="0070C0"/>
                </a:solidFill>
                <a:latin typeface="Arial Unicode MS" panose="020B0604020202020204" pitchFamily="50" charset="-128"/>
                <a:ea typeface="Arial Unicode MS" panose="020B0604020202020204" pitchFamily="50" charset="-128"/>
                <a:cs typeface="Arial Unicode MS" panose="020B0604020202020204" pitchFamily="50" charset="-128"/>
              </a:rPr>
              <a:t>http://www.opendata.gr.jp/cfc/</a:t>
            </a:r>
            <a:endPar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p>
            <a:pPr marL="174594" indent="-174594" fontAlgn="auto">
              <a:spcBef>
                <a:spcPts val="0"/>
              </a:spcBef>
              <a:spcAft>
                <a:spcPts val="0"/>
              </a:spcAft>
              <a:defRPr/>
            </a:pPr>
            <a:r>
              <a:rPr lang="ja-JP" altLang="en-US" sz="1400" dirty="0">
                <a:latin typeface="+mn-ea"/>
              </a:rPr>
              <a:t>　</a:t>
            </a:r>
            <a:r>
              <a:rPr lang="ja-JP" altLang="en-US" sz="12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200" u="sng" dirty="0" smtClean="0">
                <a:latin typeface="Arial Unicode MS" panose="020B0604020202020204" pitchFamily="50" charset="-128"/>
                <a:ea typeface="Arial Unicode MS" panose="020B0604020202020204" pitchFamily="50" charset="-128"/>
                <a:cs typeface="Arial Unicode MS" panose="020B0604020202020204" pitchFamily="50" charset="-128"/>
              </a:rPr>
              <a:t>In the fiscal 2013, seven verification tests are being implemented, including local authorities’ administrative information, social capital information, tourism information and disaster prevention information, etc., for the preparation of </a:t>
            </a:r>
            <a:r>
              <a:rPr lang="en-US" altLang="ja-JP" sz="1200" u="sng" dirty="0">
                <a:latin typeface="Arial Unicode MS" panose="020B0604020202020204" pitchFamily="50" charset="-128"/>
                <a:ea typeface="Arial Unicode MS" panose="020B0604020202020204" pitchFamily="50" charset="-128"/>
                <a:cs typeface="Arial Unicode MS" panose="020B0604020202020204" pitchFamily="50" charset="-128"/>
              </a:rPr>
              <a:t>the Common API </a:t>
            </a:r>
            <a:r>
              <a:rPr lang="en-US" altLang="ja-JP" sz="1200" u="sng" dirty="0" smtClean="0">
                <a:latin typeface="Arial Unicode MS" panose="020B0604020202020204" pitchFamily="50" charset="-128"/>
                <a:ea typeface="Arial Unicode MS" panose="020B0604020202020204" pitchFamily="50" charset="-128"/>
                <a:cs typeface="Arial Unicode MS" panose="020B0604020202020204" pitchFamily="50" charset="-128"/>
              </a:rPr>
              <a:t>Base </a:t>
            </a:r>
            <a:r>
              <a:rPr lang="en-US" altLang="ja-JP" sz="1200" u="sng" dirty="0">
                <a:latin typeface="Arial Unicode MS" panose="020B0604020202020204" pitchFamily="50" charset="-128"/>
                <a:ea typeface="Arial Unicode MS" panose="020B0604020202020204" pitchFamily="50" charset="-128"/>
                <a:cs typeface="Arial Unicode MS" panose="020B0604020202020204" pitchFamily="50" charset="-128"/>
              </a:rPr>
              <a:t>for Collaboration </a:t>
            </a:r>
            <a:r>
              <a:rPr lang="en-US" altLang="ja-JP" sz="1200" u="sng" dirty="0" smtClean="0">
                <a:latin typeface="Arial Unicode MS" panose="020B0604020202020204" pitchFamily="50" charset="-128"/>
                <a:ea typeface="Arial Unicode MS" panose="020B0604020202020204" pitchFamily="50" charset="-128"/>
                <a:cs typeface="Arial Unicode MS" panose="020B0604020202020204" pitchFamily="50" charset="-128"/>
              </a:rPr>
              <a:t>for Data Circulation (2</a:t>
            </a:r>
            <a:r>
              <a:rPr lang="en-US" altLang="ja-JP" sz="1200" u="sng" baseline="30000" dirty="0" smtClean="0">
                <a:latin typeface="Arial Unicode MS" panose="020B0604020202020204" pitchFamily="50" charset="-128"/>
                <a:ea typeface="Arial Unicode MS" panose="020B0604020202020204" pitchFamily="50" charset="-128"/>
                <a:cs typeface="Arial Unicode MS" panose="020B0604020202020204" pitchFamily="50" charset="-128"/>
              </a:rPr>
              <a:t>nd</a:t>
            </a:r>
            <a:r>
              <a:rPr lang="en-US" altLang="ja-JP" sz="1200" u="sng"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200" u="sng" dirty="0">
                <a:latin typeface="Arial Unicode MS" panose="020B0604020202020204" pitchFamily="50" charset="-128"/>
                <a:ea typeface="Arial Unicode MS" panose="020B0604020202020204" pitchFamily="50" charset="-128"/>
                <a:cs typeface="Arial Unicode MS" panose="020B0604020202020204" pitchFamily="50" charset="-128"/>
              </a:rPr>
              <a:t>version</a:t>
            </a:r>
            <a:r>
              <a:rPr lang="en-US" altLang="ja-JP" sz="1200" u="sng" dirty="0" smtClean="0">
                <a:latin typeface="Arial Unicode MS" panose="020B0604020202020204" pitchFamily="50" charset="-128"/>
                <a:ea typeface="Arial Unicode MS" panose="020B0604020202020204" pitchFamily="50" charset="-128"/>
                <a:cs typeface="Arial Unicode MS" panose="020B0604020202020204" pitchFamily="50" charset="-128"/>
              </a:rPr>
              <a:t>) to be completed by the end of the fiscal year.  </a:t>
            </a:r>
            <a:endParaRPr lang="ja-JP" altLang="en-US" sz="1200" u="sng"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84" name="下矢印 83"/>
          <p:cNvSpPr/>
          <p:nvPr/>
        </p:nvSpPr>
        <p:spPr>
          <a:xfrm flipV="1">
            <a:off x="4524931" y="3416690"/>
            <a:ext cx="610434" cy="75958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9" name="テキスト ボックス 88"/>
          <p:cNvSpPr txBox="1"/>
          <p:nvPr/>
        </p:nvSpPr>
        <p:spPr bwMode="auto">
          <a:xfrm>
            <a:off x="1888039" y="4176274"/>
            <a:ext cx="5846063" cy="335759"/>
          </a:xfrm>
          <a:prstGeom prst="rect">
            <a:avLst/>
          </a:prstGeom>
          <a:solidFill>
            <a:schemeClr val="accent1"/>
          </a:solidFill>
          <a:ln w="9525">
            <a:solidFill>
              <a:schemeClr val="accent1"/>
            </a:solidFill>
            <a:prstDash val="solid"/>
            <a:miter lim="800000"/>
            <a:headEnd/>
            <a:tailEnd/>
          </a:ln>
          <a:effectLst/>
        </p:spPr>
        <p:txBody>
          <a:bodyPr wrap="square" lIns="79434" tIns="48989" rIns="79434" bIns="48989" rtlCol="0" anchor="ctr">
            <a:prstTxWarp prst="textNoShape">
              <a:avLst/>
            </a:prstTxWarp>
            <a:noAutofit/>
          </a:bodyPr>
          <a:lstStyle/>
          <a:p>
            <a:pPr algn="ctr">
              <a:lnSpc>
                <a:spcPct val="90000"/>
              </a:lnSpc>
              <a:spcBef>
                <a:spcPct val="50000"/>
              </a:spcBef>
            </a:pPr>
            <a:r>
              <a:rPr lang="en-US" altLang="ja-JP" sz="1050" b="1" dirty="0" smtClean="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Common API for Collaboration for </a:t>
            </a:r>
            <a:endParaRPr lang="en-US" altLang="ja-JP" sz="1050" b="1" baseline="300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algn="ctr" latinLnBrk="0">
              <a:lnSpc>
                <a:spcPct val="90000"/>
              </a:lnSpc>
              <a:spcBef>
                <a:spcPct val="50000"/>
              </a:spcBef>
            </a:pPr>
            <a:r>
              <a:rPr lang="en-US" altLang="ja-JP" sz="1050" b="1" dirty="0" smtClean="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Data Circulation</a:t>
            </a:r>
            <a:endParaRPr lang="en-US" altLang="ja-JP" sz="1050" b="1" baseline="30000" dirty="0" smtClean="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90" name="屈折矢印 89"/>
          <p:cNvSpPr/>
          <p:nvPr/>
        </p:nvSpPr>
        <p:spPr>
          <a:xfrm>
            <a:off x="4839802" y="3416167"/>
            <a:ext cx="2312128" cy="574058"/>
          </a:xfrm>
          <a:prstGeom prst="bentUpArrow">
            <a:avLst>
              <a:gd name="adj1" fmla="val 37086"/>
              <a:gd name="adj2" fmla="val 39571"/>
              <a:gd name="adj3" fmla="val 352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01" name="屈折矢印 100"/>
          <p:cNvSpPr/>
          <p:nvPr/>
        </p:nvSpPr>
        <p:spPr>
          <a:xfrm flipH="1">
            <a:off x="2612163" y="3400368"/>
            <a:ext cx="2104284" cy="589857"/>
          </a:xfrm>
          <a:prstGeom prst="bentUpArrow">
            <a:avLst>
              <a:gd name="adj1" fmla="val 37086"/>
              <a:gd name="adj2" fmla="val 39571"/>
              <a:gd name="adj3" fmla="val 352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03" name="正方形/長方形 815"/>
          <p:cNvSpPr>
            <a:spLocks noChangeArrowheads="1"/>
          </p:cNvSpPr>
          <p:nvPr/>
        </p:nvSpPr>
        <p:spPr bwMode="auto">
          <a:xfrm>
            <a:off x="1601824" y="1751610"/>
            <a:ext cx="2033065" cy="40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algn="ctr"/>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Disaster Prevention </a:t>
            </a:r>
          </a:p>
          <a:p>
            <a:pPr algn="ctr"/>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Information Service</a:t>
            </a:r>
            <a:endParaRPr lang="ja-JP" altLang="en-US" sz="1000" dirty="0">
              <a:latin typeface="+mn-ea"/>
            </a:endParaRPr>
          </a:p>
        </p:txBody>
      </p:sp>
      <p:pic>
        <p:nvPicPr>
          <p:cNvPr id="10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4429" y="2152698"/>
            <a:ext cx="1914433" cy="11408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5" name="AutoShape 83"/>
          <p:cNvSpPr>
            <a:spLocks noChangeArrowheads="1"/>
          </p:cNvSpPr>
          <p:nvPr/>
        </p:nvSpPr>
        <p:spPr bwMode="auto">
          <a:xfrm>
            <a:off x="1704426" y="2176070"/>
            <a:ext cx="1128859" cy="230418"/>
          </a:xfrm>
          <a:prstGeom prst="wedgeRoundRectCallout">
            <a:avLst>
              <a:gd name="adj1" fmla="val -6002"/>
              <a:gd name="adj2" fmla="val 147069"/>
              <a:gd name="adj3" fmla="val 16667"/>
            </a:avLst>
          </a:prstGeom>
          <a:solidFill>
            <a:schemeClr val="accent4">
              <a:lumMod val="60000"/>
              <a:lumOff val="40000"/>
            </a:schemeClr>
          </a:solidFill>
          <a:ln w="9525">
            <a:solidFill>
              <a:schemeClr val="tx1"/>
            </a:solidFill>
            <a:miter lim="800000"/>
            <a:headEnd/>
            <a:tailEnd/>
          </a:ln>
        </p:spPr>
        <p:txBody>
          <a:bodyPr/>
          <a:lstStyle/>
          <a:p>
            <a:pPr algn="ctr"/>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Flood Risk Area</a:t>
            </a:r>
            <a:endParaRPr lang="ja-JP" altLang="en-US" sz="1000" dirty="0">
              <a:latin typeface="Calibri" pitchFamily="34" charset="0"/>
            </a:endParaRPr>
          </a:p>
        </p:txBody>
      </p:sp>
      <p:sp>
        <p:nvSpPr>
          <p:cNvPr id="106" name="AutoShape 86"/>
          <p:cNvSpPr>
            <a:spLocks noChangeArrowheads="1"/>
          </p:cNvSpPr>
          <p:nvPr/>
        </p:nvSpPr>
        <p:spPr bwMode="auto">
          <a:xfrm>
            <a:off x="2360712" y="2798376"/>
            <a:ext cx="1444566" cy="237154"/>
          </a:xfrm>
          <a:prstGeom prst="wedgeRoundRectCallout">
            <a:avLst>
              <a:gd name="adj1" fmla="val -33737"/>
              <a:gd name="adj2" fmla="val -148793"/>
              <a:gd name="adj3" fmla="val 16667"/>
            </a:avLst>
          </a:prstGeom>
          <a:solidFill>
            <a:schemeClr val="accent2">
              <a:lumMod val="20000"/>
              <a:lumOff val="80000"/>
            </a:schemeClr>
          </a:solidFill>
          <a:ln w="9525">
            <a:solidFill>
              <a:schemeClr val="tx1"/>
            </a:solidFill>
            <a:miter lim="800000"/>
            <a:headEnd/>
            <a:tailEnd/>
          </a:ln>
        </p:spPr>
        <p:txBody>
          <a:bodyPr lIns="18000" rIns="18000"/>
          <a:lstStyle/>
          <a:p>
            <a:pPr algn="ctr"/>
            <a:r>
              <a:rPr lang="en-US" altLang="ja-JP" sz="900" dirty="0" smtClean="0">
                <a:latin typeface="Arial Unicode MS" panose="020B0604020202020204" pitchFamily="50" charset="-128"/>
                <a:ea typeface="Arial Unicode MS" panose="020B0604020202020204" pitchFamily="50" charset="-128"/>
                <a:cs typeface="Arial Unicode MS" panose="020B0604020202020204" pitchFamily="50" charset="-128"/>
              </a:rPr>
              <a:t>Evacuation</a:t>
            </a:r>
            <a:r>
              <a:rPr lang="ja-JP" altLang="en-US" sz="9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900" dirty="0" smtClean="0">
                <a:latin typeface="Arial Unicode MS" panose="020B0604020202020204" pitchFamily="50" charset="-128"/>
                <a:ea typeface="Arial Unicode MS" panose="020B0604020202020204" pitchFamily="50" charset="-128"/>
                <a:cs typeface="Arial Unicode MS" panose="020B0604020202020204" pitchFamily="50" charset="-128"/>
              </a:rPr>
              <a:t>Advisory</a:t>
            </a:r>
            <a:r>
              <a:rPr lang="ja-JP" altLang="en-US" sz="9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900" dirty="0" smtClean="0">
                <a:latin typeface="Arial Unicode MS" panose="020B0604020202020204" pitchFamily="50" charset="-128"/>
                <a:ea typeface="Arial Unicode MS" panose="020B0604020202020204" pitchFamily="50" charset="-128"/>
                <a:cs typeface="Arial Unicode MS" panose="020B0604020202020204" pitchFamily="50" charset="-128"/>
              </a:rPr>
              <a:t>Area</a:t>
            </a:r>
            <a:endParaRPr lang="ja-JP" altLang="en-US" sz="9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107" name="Picture 3"/>
          <p:cNvPicPr>
            <a:picLocks noChangeAspect="1" noChangeArrowheads="1"/>
          </p:cNvPicPr>
          <p:nvPr/>
        </p:nvPicPr>
        <p:blipFill>
          <a:blip r:embed="rId3" cstate="print"/>
          <a:srcRect/>
          <a:stretch>
            <a:fillRect/>
          </a:stretch>
        </p:blipFill>
        <p:spPr bwMode="auto">
          <a:xfrm>
            <a:off x="5938696" y="2154625"/>
            <a:ext cx="2036622" cy="1138918"/>
          </a:xfrm>
          <a:prstGeom prst="rect">
            <a:avLst/>
          </a:prstGeom>
          <a:noFill/>
          <a:ln w="9525">
            <a:solidFill>
              <a:schemeClr val="tx1"/>
            </a:solidFill>
            <a:miter lim="800000"/>
            <a:headEnd/>
            <a:tailEnd/>
          </a:ln>
        </p:spPr>
      </p:pic>
      <p:sp>
        <p:nvSpPr>
          <p:cNvPr id="108" name="テキスト ボックス 107"/>
          <p:cNvSpPr txBox="1"/>
          <p:nvPr/>
        </p:nvSpPr>
        <p:spPr>
          <a:xfrm>
            <a:off x="3791346" y="1816940"/>
            <a:ext cx="2163354" cy="400093"/>
          </a:xfrm>
          <a:prstGeom prst="rect">
            <a:avLst/>
          </a:prstGeom>
          <a:noFill/>
        </p:spPr>
        <p:txBody>
          <a:bodyPr wrap="square" lIns="91424" tIns="45712" rIns="91424" bIns="45712" rtlCol="0">
            <a:spAutoFit/>
          </a:bodyPr>
          <a:lstStyle/>
          <a:p>
            <a:pPr algn="ctr"/>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Public Transportation </a:t>
            </a:r>
          </a:p>
          <a:p>
            <a:pPr algn="ctr"/>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Information Service</a:t>
            </a:r>
            <a:endParaRPr lang="ja-JP" altLang="en-US" sz="10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09" name="テキスト ボックス 108"/>
          <p:cNvSpPr txBox="1"/>
          <p:nvPr/>
        </p:nvSpPr>
        <p:spPr>
          <a:xfrm>
            <a:off x="5954700" y="1916832"/>
            <a:ext cx="2020620" cy="246205"/>
          </a:xfrm>
          <a:prstGeom prst="rect">
            <a:avLst/>
          </a:prstGeom>
          <a:noFill/>
        </p:spPr>
        <p:txBody>
          <a:bodyPr wrap="square" lIns="91424" tIns="45712" rIns="91424" bIns="45712" rtlCol="0">
            <a:spAutoFit/>
          </a:bodyPr>
          <a:lstStyle/>
          <a:p>
            <a:pPr algn="ctr"/>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Ground</a:t>
            </a:r>
            <a:r>
              <a:rPr lang="ja-JP" altLang="en-US" sz="10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Information Service</a:t>
            </a:r>
            <a:endParaRPr lang="ja-JP" altLang="en-US" sz="10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10" name="テキスト ボックス 109"/>
          <p:cNvSpPr txBox="1"/>
          <p:nvPr/>
        </p:nvSpPr>
        <p:spPr bwMode="auto">
          <a:xfrm>
            <a:off x="3704439" y="3750885"/>
            <a:ext cx="2276383" cy="244359"/>
          </a:xfrm>
          <a:prstGeom prst="rect">
            <a:avLst/>
          </a:prstGeom>
          <a:noFill/>
          <a:ln w="9525">
            <a:noFill/>
            <a:prstDash val="solid"/>
            <a:miter lim="800000"/>
            <a:headEnd/>
            <a:tailEnd/>
          </a:ln>
          <a:effectLst/>
        </p:spPr>
        <p:txBody>
          <a:bodyPr wrap="none" lIns="79434" tIns="48989" rIns="79434" bIns="48989" rtlCol="0">
            <a:prstTxWarp prst="textNoShape">
              <a:avLst/>
            </a:prstTxWarp>
            <a:spAutoFit/>
          </a:bodyPr>
          <a:lstStyle/>
          <a:p>
            <a:pPr algn="ctr" latinLnBrk="0">
              <a:lnSpc>
                <a:spcPct val="90000"/>
              </a:lnSpc>
              <a:spcBef>
                <a:spcPct val="50000"/>
              </a:spcBef>
            </a:pPr>
            <a:r>
              <a:rPr lang="en-US" altLang="ja-JP" sz="1050" b="1" dirty="0" smtClean="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Combination of Various Information</a:t>
            </a:r>
            <a:endParaRPr lang="ja-JP" altLang="en-US" sz="1050" b="1"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111" name="図 110" descr="::plan:実証アプリ:dksl_screenshot:中央線Screenshot_2013-02-26-02-07-40.pn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4871795" y="2152698"/>
            <a:ext cx="757612" cy="1140845"/>
          </a:xfrm>
          <a:prstGeom prst="rect">
            <a:avLst/>
          </a:prstGeom>
          <a:noFill/>
          <a:ln w="9525">
            <a:solidFill>
              <a:schemeClr val="tx1"/>
            </a:solidFill>
            <a:miter lim="800000"/>
            <a:headEnd/>
            <a:tailEnd/>
          </a:ln>
        </p:spPr>
      </p:pic>
      <p:pic>
        <p:nvPicPr>
          <p:cNvPr id="112" name="図 111" descr="::plan:実証アプリ:dksl_screenshot:バス現在位置Screenshot_2013-02-25-21-52-46.pn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4045375" y="2157771"/>
            <a:ext cx="723816" cy="1135771"/>
          </a:xfrm>
          <a:prstGeom prst="rect">
            <a:avLst/>
          </a:prstGeom>
          <a:noFill/>
          <a:ln w="9525">
            <a:solidFill>
              <a:schemeClr val="tx1"/>
            </a:solidFill>
            <a:miter lim="800000"/>
            <a:headEnd/>
            <a:tailEnd/>
          </a:ln>
        </p:spPr>
      </p:pic>
      <p:sp>
        <p:nvSpPr>
          <p:cNvPr id="114" name="正方形/長方形 113"/>
          <p:cNvSpPr/>
          <p:nvPr/>
        </p:nvSpPr>
        <p:spPr>
          <a:xfrm>
            <a:off x="4891179" y="3035530"/>
            <a:ext cx="718843" cy="1921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15" name="AutoShape 86"/>
          <p:cNvSpPr>
            <a:spLocks noChangeArrowheads="1"/>
          </p:cNvSpPr>
          <p:nvPr/>
        </p:nvSpPr>
        <p:spPr bwMode="auto">
          <a:xfrm>
            <a:off x="4889125" y="2544113"/>
            <a:ext cx="946275" cy="226220"/>
          </a:xfrm>
          <a:prstGeom prst="wedgeRoundRectCallout">
            <a:avLst>
              <a:gd name="adj1" fmla="val -21048"/>
              <a:gd name="adj2" fmla="val 141349"/>
              <a:gd name="adj3" fmla="val 16667"/>
            </a:avLst>
          </a:prstGeom>
          <a:solidFill>
            <a:schemeClr val="bg1"/>
          </a:solidFill>
          <a:ln w="9525">
            <a:solidFill>
              <a:srgbClr val="FF0000"/>
            </a:solidFill>
            <a:miter lim="800000"/>
            <a:headEnd/>
            <a:tailEnd/>
          </a:ln>
        </p:spPr>
        <p:txBody>
          <a:bodyPr lIns="18000" rIns="18000"/>
          <a:lstStyle/>
          <a:p>
            <a:pPr algn="ctr"/>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Delay Info.</a:t>
            </a:r>
            <a:endParaRPr lang="ja-JP" altLang="en-US" sz="10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16" name="AutoShape 86"/>
          <p:cNvSpPr>
            <a:spLocks noChangeArrowheads="1"/>
          </p:cNvSpPr>
          <p:nvPr/>
        </p:nvSpPr>
        <p:spPr bwMode="auto">
          <a:xfrm>
            <a:off x="3677238" y="3075921"/>
            <a:ext cx="1083714" cy="371671"/>
          </a:xfrm>
          <a:prstGeom prst="wedgeRoundRectCallout">
            <a:avLst>
              <a:gd name="adj1" fmla="val 19269"/>
              <a:gd name="adj2" fmla="val -125107"/>
              <a:gd name="adj3" fmla="val 16667"/>
            </a:avLst>
          </a:prstGeom>
          <a:solidFill>
            <a:schemeClr val="bg1"/>
          </a:solidFill>
          <a:ln w="9525">
            <a:solidFill>
              <a:srgbClr val="FF0000"/>
            </a:solidFill>
            <a:miter lim="800000"/>
            <a:headEnd/>
            <a:tailEnd/>
          </a:ln>
        </p:spPr>
        <p:txBody>
          <a:bodyPr lIns="18000" rIns="18000"/>
          <a:lstStyle/>
          <a:p>
            <a:pPr algn="ctr"/>
            <a:r>
              <a:rPr lang="en-US" altLang="ja-JP" sz="900" dirty="0" smtClean="0">
                <a:latin typeface="Arial Unicode MS" panose="020B0604020202020204" pitchFamily="50" charset="-128"/>
                <a:ea typeface="Arial Unicode MS" panose="020B0604020202020204" pitchFamily="50" charset="-128"/>
                <a:cs typeface="Arial Unicode MS" panose="020B0604020202020204" pitchFamily="50" charset="-128"/>
              </a:rPr>
              <a:t>Real Time Position Information</a:t>
            </a:r>
          </a:p>
        </p:txBody>
      </p:sp>
      <p:sp>
        <p:nvSpPr>
          <p:cNvPr id="117" name="角丸四角形 116"/>
          <p:cNvSpPr/>
          <p:nvPr/>
        </p:nvSpPr>
        <p:spPr>
          <a:xfrm>
            <a:off x="5997049" y="2196288"/>
            <a:ext cx="1917190" cy="456637"/>
          </a:xfrm>
          <a:prstGeom prst="round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List</a:t>
            </a:r>
            <a:r>
              <a:rPr lang="ja-JP" altLang="en-US" sz="9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9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Display</a:t>
            </a:r>
            <a:r>
              <a:rPr lang="ja-JP" altLang="en-US" sz="9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9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of Ground Information at Towns, Cities and National Levels  </a:t>
            </a:r>
            <a:endParaRPr lang="en-US" altLang="ja-JP" sz="900" dirty="0" smtClean="0">
              <a:solidFill>
                <a:schemeClr val="tx1"/>
              </a:solidFill>
              <a:latin typeface="Calibri" pitchFamily="34" charset="0"/>
            </a:endParaRPr>
          </a:p>
        </p:txBody>
      </p:sp>
      <p:sp>
        <p:nvSpPr>
          <p:cNvPr id="4" name="正方形/長方形 3"/>
          <p:cNvSpPr/>
          <p:nvPr/>
        </p:nvSpPr>
        <p:spPr>
          <a:xfrm>
            <a:off x="200472" y="467216"/>
            <a:ext cx="9534969" cy="10571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594" lvl="0" indent="-174594" fontAlgn="auto">
              <a:spcBef>
                <a:spcPts val="0"/>
              </a:spcBef>
              <a:spcAft>
                <a:spcPts val="0"/>
              </a:spcAft>
              <a:defRPr/>
            </a:pPr>
            <a:r>
              <a:rPr lang="ja-JP" altLang="en-US" sz="12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200" u="sng" dirty="0" err="1" smtClean="0">
                <a:latin typeface="Arial Unicode MS" panose="020B0604020202020204" pitchFamily="50" charset="-128"/>
                <a:ea typeface="Arial Unicode MS" panose="020B0604020202020204" pitchFamily="50" charset="-128"/>
                <a:cs typeface="Arial Unicode MS" panose="020B0604020202020204" pitchFamily="50" charset="-128"/>
              </a:rPr>
              <a:t>e</a:t>
            </a:r>
            <a:r>
              <a:rPr lang="en-US" altLang="ja-JP" sz="1400" u="sng" dirty="0" err="1">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Implementation</a:t>
            </a:r>
            <a:r>
              <a:rPr lang="en-US" altLang="ja-JP" sz="1400" u="sng"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 of the Open Data Verification Test </a:t>
            </a:r>
            <a:r>
              <a:rPr lang="en-US" altLang="ja-JP" sz="1400"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aiming at </a:t>
            </a:r>
            <a:r>
              <a:rPr lang="en-US" altLang="ja-JP" sz="1400" u="sng"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1) the establishment of the common API </a:t>
            </a:r>
            <a:r>
              <a:rPr lang="en-US" altLang="ja-JP" sz="1000" b="1" dirty="0">
                <a:solidFill>
                  <a:prstClr val="black"/>
                </a:solidFill>
                <a:latin typeface="Calibri" pitchFamily="34" charset="0"/>
              </a:rPr>
              <a:t>※</a:t>
            </a:r>
            <a:r>
              <a:rPr lang="en-US" altLang="ja-JP" sz="1400" b="1"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(normal data standards, normal API standards) </a:t>
            </a:r>
            <a:r>
              <a:rPr lang="en-US" altLang="ja-JP" sz="1400" u="sng"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which </a:t>
            </a:r>
            <a:r>
              <a:rPr lang="en-US" altLang="ja-JP" sz="1400" u="sng"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is the base for collaboration </a:t>
            </a:r>
            <a:r>
              <a:rPr lang="en-US" altLang="ja-JP" sz="1400" u="sng"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for data circulation, </a:t>
            </a:r>
            <a:r>
              <a:rPr lang="en-US" altLang="ja-JP" sz="1400" u="sng"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and international standardization, 2) the rule setting for the secondary utilization of </a:t>
            </a:r>
            <a:r>
              <a:rPr lang="en-US" altLang="ja-JP" sz="1400" u="sng"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data (data governance system), </a:t>
            </a:r>
            <a:r>
              <a:rPr lang="en-US" altLang="ja-JP" sz="1400" u="sng"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and 3) the visualization of merits of open data</a:t>
            </a:r>
            <a:r>
              <a:rPr lang="en-US" altLang="ja-JP" sz="1400"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 all of which are essential for effective data distribution, utilization and collaboration </a:t>
            </a:r>
            <a:r>
              <a:rPr lang="en-US" altLang="ja-JP" sz="14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beyond </a:t>
            </a:r>
            <a:r>
              <a:rPr lang="en-US" altLang="ja-JP" sz="1400"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boundaries of different fields.</a:t>
            </a:r>
            <a:r>
              <a:rPr lang="ja-JP" altLang="en-US" sz="1400"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 </a:t>
            </a:r>
            <a:endParaRPr lang="en-US" altLang="ja-JP" sz="1400"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60" name="上矢印 59"/>
          <p:cNvSpPr/>
          <p:nvPr/>
        </p:nvSpPr>
        <p:spPr>
          <a:xfrm>
            <a:off x="4610511" y="4591412"/>
            <a:ext cx="198473" cy="275668"/>
          </a:xfrm>
          <a:prstGeom prst="upArrow">
            <a:avLst/>
          </a:prstGeom>
        </p:spPr>
        <p:style>
          <a:lnRef idx="1">
            <a:schemeClr val="accent1"/>
          </a:lnRef>
          <a:fillRef idx="3">
            <a:schemeClr val="accent1"/>
          </a:fillRef>
          <a:effectRef idx="2">
            <a:schemeClr val="accent1"/>
          </a:effectRef>
          <a:fontRef idx="minor">
            <a:schemeClr val="lt1"/>
          </a:fontRef>
        </p:style>
        <p:txBody>
          <a:bodyPr lIns="67254" tIns="33627" rIns="67254" bIns="33627" rtlCol="0" anchor="ctr"/>
          <a:lstStyle/>
          <a:p>
            <a:pPr algn="l"/>
            <a:endParaRPr kumimoji="1" lang="ja-JP" altLang="en-US" sz="800" dirty="0" err="1" smtClean="0"/>
          </a:p>
        </p:txBody>
      </p:sp>
      <p:sp>
        <p:nvSpPr>
          <p:cNvPr id="61" name="上矢印 60"/>
          <p:cNvSpPr/>
          <p:nvPr/>
        </p:nvSpPr>
        <p:spPr>
          <a:xfrm>
            <a:off x="5474607" y="4591410"/>
            <a:ext cx="198473" cy="287471"/>
          </a:xfrm>
          <a:prstGeom prst="upArrow">
            <a:avLst/>
          </a:prstGeom>
        </p:spPr>
        <p:style>
          <a:lnRef idx="1">
            <a:schemeClr val="accent1"/>
          </a:lnRef>
          <a:fillRef idx="3">
            <a:schemeClr val="accent1"/>
          </a:fillRef>
          <a:effectRef idx="2">
            <a:schemeClr val="accent1"/>
          </a:effectRef>
          <a:fontRef idx="minor">
            <a:schemeClr val="lt1"/>
          </a:fontRef>
        </p:style>
        <p:txBody>
          <a:bodyPr lIns="67254" tIns="33627" rIns="67254" bIns="33627" rtlCol="0" anchor="ctr"/>
          <a:lstStyle/>
          <a:p>
            <a:pPr algn="l"/>
            <a:endParaRPr kumimoji="1" lang="ja-JP" altLang="en-US" sz="800" dirty="0" err="1" smtClean="0"/>
          </a:p>
        </p:txBody>
      </p:sp>
      <p:sp>
        <p:nvSpPr>
          <p:cNvPr id="62" name="上矢印 61"/>
          <p:cNvSpPr/>
          <p:nvPr/>
        </p:nvSpPr>
        <p:spPr>
          <a:xfrm>
            <a:off x="6465168" y="4595255"/>
            <a:ext cx="198473" cy="287471"/>
          </a:xfrm>
          <a:prstGeom prst="upArrow">
            <a:avLst/>
          </a:prstGeom>
        </p:spPr>
        <p:style>
          <a:lnRef idx="1">
            <a:schemeClr val="accent1"/>
          </a:lnRef>
          <a:fillRef idx="3">
            <a:schemeClr val="accent1"/>
          </a:fillRef>
          <a:effectRef idx="2">
            <a:schemeClr val="accent1"/>
          </a:effectRef>
          <a:fontRef idx="minor">
            <a:schemeClr val="lt1"/>
          </a:fontRef>
        </p:style>
        <p:txBody>
          <a:bodyPr lIns="67254" tIns="33627" rIns="67254" bIns="33627" rtlCol="0" anchor="ctr"/>
          <a:lstStyle/>
          <a:p>
            <a:pPr algn="l"/>
            <a:endParaRPr kumimoji="1" lang="ja-JP" altLang="en-US" sz="800" dirty="0" err="1" smtClean="0"/>
          </a:p>
        </p:txBody>
      </p:sp>
      <p:sp>
        <p:nvSpPr>
          <p:cNvPr id="63" name="上矢印 62"/>
          <p:cNvSpPr/>
          <p:nvPr/>
        </p:nvSpPr>
        <p:spPr>
          <a:xfrm>
            <a:off x="2136769" y="4601695"/>
            <a:ext cx="198473" cy="275668"/>
          </a:xfrm>
          <a:prstGeom prst="upArrow">
            <a:avLst/>
          </a:prstGeom>
        </p:spPr>
        <p:style>
          <a:lnRef idx="1">
            <a:schemeClr val="accent1"/>
          </a:lnRef>
          <a:fillRef idx="3">
            <a:schemeClr val="accent1"/>
          </a:fillRef>
          <a:effectRef idx="2">
            <a:schemeClr val="accent1"/>
          </a:effectRef>
          <a:fontRef idx="minor">
            <a:schemeClr val="lt1"/>
          </a:fontRef>
        </p:style>
        <p:txBody>
          <a:bodyPr lIns="67254" tIns="33627" rIns="67254" bIns="33627" rtlCol="0" anchor="ctr"/>
          <a:lstStyle/>
          <a:p>
            <a:pPr algn="l"/>
            <a:endParaRPr kumimoji="1" lang="ja-JP" altLang="en-US" sz="800" dirty="0" err="1" smtClean="0"/>
          </a:p>
        </p:txBody>
      </p:sp>
      <p:sp>
        <p:nvSpPr>
          <p:cNvPr id="64" name="上矢印 63"/>
          <p:cNvSpPr/>
          <p:nvPr/>
        </p:nvSpPr>
        <p:spPr>
          <a:xfrm>
            <a:off x="2916103" y="4601694"/>
            <a:ext cx="206456" cy="246492"/>
          </a:xfrm>
          <a:prstGeom prst="upArrow">
            <a:avLst/>
          </a:prstGeom>
        </p:spPr>
        <p:style>
          <a:lnRef idx="1">
            <a:schemeClr val="accent1"/>
          </a:lnRef>
          <a:fillRef idx="3">
            <a:schemeClr val="accent1"/>
          </a:fillRef>
          <a:effectRef idx="2">
            <a:schemeClr val="accent1"/>
          </a:effectRef>
          <a:fontRef idx="minor">
            <a:schemeClr val="lt1"/>
          </a:fontRef>
        </p:style>
        <p:txBody>
          <a:bodyPr lIns="67254" tIns="33627" rIns="67254" bIns="33627" rtlCol="0" anchor="ctr"/>
          <a:lstStyle/>
          <a:p>
            <a:pPr algn="l"/>
            <a:endParaRPr kumimoji="1" lang="ja-JP" altLang="en-US" sz="800" dirty="0" err="1" smtClean="0"/>
          </a:p>
        </p:txBody>
      </p:sp>
      <p:sp>
        <p:nvSpPr>
          <p:cNvPr id="65" name="上矢印 64"/>
          <p:cNvSpPr/>
          <p:nvPr/>
        </p:nvSpPr>
        <p:spPr>
          <a:xfrm>
            <a:off x="3800872" y="4601694"/>
            <a:ext cx="198473" cy="281263"/>
          </a:xfrm>
          <a:prstGeom prst="upArrow">
            <a:avLst/>
          </a:prstGeom>
        </p:spPr>
        <p:style>
          <a:lnRef idx="1">
            <a:schemeClr val="accent1"/>
          </a:lnRef>
          <a:fillRef idx="3">
            <a:schemeClr val="accent1"/>
          </a:fillRef>
          <a:effectRef idx="2">
            <a:schemeClr val="accent1"/>
          </a:effectRef>
          <a:fontRef idx="minor">
            <a:schemeClr val="lt1"/>
          </a:fontRef>
        </p:style>
        <p:txBody>
          <a:bodyPr lIns="67254" tIns="33627" rIns="67254" bIns="33627" rtlCol="0" anchor="ctr"/>
          <a:lstStyle/>
          <a:p>
            <a:pPr algn="l"/>
            <a:endParaRPr kumimoji="1" lang="ja-JP" altLang="en-US" sz="800" dirty="0" err="1" smtClean="0"/>
          </a:p>
        </p:txBody>
      </p:sp>
      <p:pic>
        <p:nvPicPr>
          <p:cNvPr id="66" name="Picture 12" descr="C:\Users\006751\AppData\Local\Microsoft\Windows\Temporary Internet Files\Content.IE5\YBVEMCRZ\MC90031081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28664" y="4958299"/>
            <a:ext cx="534297" cy="308817"/>
          </a:xfrm>
          <a:prstGeom prst="rect">
            <a:avLst/>
          </a:prstGeom>
          <a:noFill/>
          <a:extLst>
            <a:ext uri="{909E8E84-426E-40DD-AFC4-6F175D3DCCD1}">
              <a14:hiddenFill xmlns:a14="http://schemas.microsoft.com/office/drawing/2010/main">
                <a:solidFill>
                  <a:srgbClr val="FFFFFF"/>
                </a:solidFill>
              </a14:hiddenFill>
            </a:ext>
          </a:extLst>
        </p:spPr>
      </p:pic>
      <p:sp>
        <p:nvSpPr>
          <p:cNvPr id="67" name="テキスト ボックス 66"/>
          <p:cNvSpPr txBox="1"/>
          <p:nvPr/>
        </p:nvSpPr>
        <p:spPr>
          <a:xfrm>
            <a:off x="1568624" y="5304121"/>
            <a:ext cx="1189589" cy="400110"/>
          </a:xfrm>
          <a:prstGeom prst="rect">
            <a:avLst/>
          </a:prstGeom>
          <a:noFill/>
        </p:spPr>
        <p:txBody>
          <a:bodyPr wrap="square" rtlCol="0">
            <a:spAutoFit/>
          </a:bodyPr>
          <a:lstStyle/>
          <a:p>
            <a:pPr algn="ctr"/>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Local Authorities Adm. Info</a:t>
            </a:r>
            <a:r>
              <a:rPr lang="en-US" altLang="ja-JP" sz="1000" dirty="0">
                <a:latin typeface="Arial Unicode MS" panose="020B0604020202020204" pitchFamily="50" charset="-128"/>
                <a:ea typeface="Arial Unicode MS" panose="020B0604020202020204" pitchFamily="50" charset="-128"/>
                <a:cs typeface="Arial Unicode MS" panose="020B0604020202020204" pitchFamily="50" charset="-128"/>
              </a:rPr>
              <a:t>.</a:t>
            </a:r>
            <a:endParaRPr kumimoji="1" lang="ja-JP" altLang="en-US" sz="10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68" name="Picture 9" descr="C:\Users\fr611884\AppData\Local\Microsoft\Windows\Temporary Internet Files\Content.IE5\27XX367M\MC90042461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3285" y="4932229"/>
            <a:ext cx="433290" cy="302996"/>
          </a:xfrm>
          <a:prstGeom prst="rect">
            <a:avLst/>
          </a:prstGeom>
          <a:noFill/>
          <a:extLst>
            <a:ext uri="{909E8E84-426E-40DD-AFC4-6F175D3DCCD1}">
              <a14:hiddenFill xmlns:a14="http://schemas.microsoft.com/office/drawing/2010/main">
                <a:solidFill>
                  <a:srgbClr val="FFFFFF"/>
                </a:solidFill>
              </a14:hiddenFill>
            </a:ext>
          </a:extLst>
        </p:spPr>
      </p:pic>
      <p:sp>
        <p:nvSpPr>
          <p:cNvPr id="69" name="テキスト ボックス 68"/>
          <p:cNvSpPr txBox="1"/>
          <p:nvPr/>
        </p:nvSpPr>
        <p:spPr>
          <a:xfrm>
            <a:off x="2654695" y="5304121"/>
            <a:ext cx="973375" cy="400110"/>
          </a:xfrm>
          <a:prstGeom prst="rect">
            <a:avLst/>
          </a:prstGeom>
          <a:noFill/>
        </p:spPr>
        <p:txBody>
          <a:bodyPr wrap="square" rtlCol="0">
            <a:spAutoFit/>
          </a:bodyPr>
          <a:lstStyle/>
          <a:p>
            <a:pPr algn="ctr"/>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Social Capital </a:t>
            </a:r>
          </a:p>
          <a:p>
            <a:pPr algn="ctr"/>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Info.</a:t>
            </a:r>
            <a:endParaRPr kumimoji="1" lang="ja-JP" altLang="en-US" sz="10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70" name="図 6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96678" y="4913122"/>
            <a:ext cx="564234" cy="390999"/>
          </a:xfrm>
          <a:prstGeom prst="rect">
            <a:avLst/>
          </a:prstGeom>
        </p:spPr>
      </p:pic>
      <p:sp>
        <p:nvSpPr>
          <p:cNvPr id="71" name="テキスト ボックス 70"/>
          <p:cNvSpPr txBox="1"/>
          <p:nvPr/>
        </p:nvSpPr>
        <p:spPr>
          <a:xfrm>
            <a:off x="3541795" y="5334286"/>
            <a:ext cx="804611" cy="400110"/>
          </a:xfrm>
          <a:prstGeom prst="rect">
            <a:avLst/>
          </a:prstGeom>
          <a:noFill/>
        </p:spPr>
        <p:txBody>
          <a:bodyPr wrap="square" rtlCol="0">
            <a:spAutoFit/>
          </a:bodyPr>
          <a:lstStyle/>
          <a:p>
            <a:pPr algn="ctr"/>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Tourism Info.</a:t>
            </a:r>
            <a:endParaRPr kumimoji="1" lang="ja-JP" altLang="en-US" sz="10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72" name="テキスト ボックス 71"/>
          <p:cNvSpPr txBox="1"/>
          <p:nvPr/>
        </p:nvSpPr>
        <p:spPr>
          <a:xfrm>
            <a:off x="4232920" y="5304121"/>
            <a:ext cx="1055469" cy="400110"/>
          </a:xfrm>
          <a:prstGeom prst="rect">
            <a:avLst/>
          </a:prstGeom>
          <a:noFill/>
        </p:spPr>
        <p:txBody>
          <a:bodyPr wrap="square" rtlCol="0">
            <a:spAutoFit/>
          </a:bodyPr>
          <a:lstStyle/>
          <a:p>
            <a:pPr algn="ctr"/>
            <a:r>
              <a:rPr kumimoji="1"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Disaster Prevention Info.</a:t>
            </a:r>
            <a:endParaRPr kumimoji="1" lang="ja-JP" altLang="en-US" sz="10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73" name="図 7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13040" y="5099949"/>
            <a:ext cx="380416" cy="204172"/>
          </a:xfrm>
          <a:prstGeom prst="rect">
            <a:avLst/>
          </a:prstGeom>
        </p:spPr>
      </p:pic>
      <p:pic>
        <p:nvPicPr>
          <p:cNvPr id="74" name="図 7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35497" y="4846422"/>
            <a:ext cx="353607" cy="321437"/>
          </a:xfrm>
          <a:prstGeom prst="rect">
            <a:avLst/>
          </a:prstGeom>
        </p:spPr>
      </p:pic>
      <p:sp>
        <p:nvSpPr>
          <p:cNvPr id="75" name="テキスト ボックス 74"/>
          <p:cNvSpPr txBox="1"/>
          <p:nvPr/>
        </p:nvSpPr>
        <p:spPr>
          <a:xfrm>
            <a:off x="5219502" y="5304121"/>
            <a:ext cx="1007457" cy="400110"/>
          </a:xfrm>
          <a:prstGeom prst="rect">
            <a:avLst/>
          </a:prstGeom>
          <a:noFill/>
        </p:spPr>
        <p:txBody>
          <a:bodyPr wrap="square" rtlCol="0">
            <a:spAutoFit/>
          </a:bodyPr>
          <a:lstStyle/>
          <a:p>
            <a:pPr algn="ctr"/>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Public Transport Info.</a:t>
            </a:r>
            <a:endParaRPr kumimoji="1" lang="ja-JP" altLang="en-US" sz="10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76" name="Picture 6" descr="Image0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24018" y="4952250"/>
            <a:ext cx="257174" cy="2953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7" name="テキスト ボックス 76"/>
          <p:cNvSpPr txBox="1"/>
          <p:nvPr/>
        </p:nvSpPr>
        <p:spPr>
          <a:xfrm>
            <a:off x="6111255" y="5304121"/>
            <a:ext cx="1001985" cy="246221"/>
          </a:xfrm>
          <a:prstGeom prst="rect">
            <a:avLst/>
          </a:prstGeom>
          <a:noFill/>
        </p:spPr>
        <p:txBody>
          <a:bodyPr wrap="square" rtlCol="0">
            <a:spAutoFit/>
          </a:bodyPr>
          <a:lstStyle/>
          <a:p>
            <a:pPr algn="ctr"/>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Statistical Info.</a:t>
            </a:r>
            <a:endParaRPr kumimoji="1" lang="ja-JP" altLang="en-US" sz="10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78" name="Picture 6"/>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48345" y="4944081"/>
            <a:ext cx="360040" cy="36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 name="テキスト ボックス 78"/>
          <p:cNvSpPr txBox="1"/>
          <p:nvPr/>
        </p:nvSpPr>
        <p:spPr>
          <a:xfrm>
            <a:off x="7049824" y="5315989"/>
            <a:ext cx="1071528" cy="400110"/>
          </a:xfrm>
          <a:prstGeom prst="rect">
            <a:avLst/>
          </a:prstGeom>
          <a:noFill/>
        </p:spPr>
        <p:txBody>
          <a:bodyPr wrap="square" rtlCol="0">
            <a:spAutoFit/>
          </a:bodyPr>
          <a:lstStyle/>
          <a:p>
            <a:pPr algn="ctr"/>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Pollen Forecast</a:t>
            </a:r>
            <a:r>
              <a:rPr lang="ja-JP" altLang="en-US" sz="10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Info.</a:t>
            </a:r>
            <a:endParaRPr kumimoji="1" lang="ja-JP" altLang="en-US" sz="10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80" name="上矢印 79"/>
          <p:cNvSpPr/>
          <p:nvPr/>
        </p:nvSpPr>
        <p:spPr>
          <a:xfrm>
            <a:off x="7337904" y="4584041"/>
            <a:ext cx="198473" cy="287471"/>
          </a:xfrm>
          <a:prstGeom prst="upArrow">
            <a:avLst/>
          </a:prstGeom>
        </p:spPr>
        <p:style>
          <a:lnRef idx="1">
            <a:schemeClr val="accent1"/>
          </a:lnRef>
          <a:fillRef idx="3">
            <a:schemeClr val="accent1"/>
          </a:fillRef>
          <a:effectRef idx="2">
            <a:schemeClr val="accent1"/>
          </a:effectRef>
          <a:fontRef idx="minor">
            <a:schemeClr val="lt1"/>
          </a:fontRef>
        </p:style>
        <p:txBody>
          <a:bodyPr lIns="67254" tIns="33627" rIns="67254" bIns="33627" rtlCol="0" anchor="ctr"/>
          <a:lstStyle/>
          <a:p>
            <a:pPr algn="l"/>
            <a:endParaRPr kumimoji="1" lang="ja-JP" altLang="en-US" sz="800" dirty="0" err="1" smtClean="0"/>
          </a:p>
        </p:txBody>
      </p:sp>
      <p:pic>
        <p:nvPicPr>
          <p:cNvPr id="81" name="図 80"/>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01289" y="4882957"/>
            <a:ext cx="593745" cy="460482"/>
          </a:xfrm>
          <a:prstGeom prst="rect">
            <a:avLst/>
          </a:prstGeom>
        </p:spPr>
      </p:pic>
    </p:spTree>
    <p:extLst>
      <p:ext uri="{BB962C8B-B14F-4D97-AF65-F5344CB8AC3E}">
        <p14:creationId xmlns:p14="http://schemas.microsoft.com/office/powerpoint/2010/main" val="145592899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線コネクタ 11"/>
          <p:cNvCxnSpPr>
            <a:cxnSpLocks noChangeShapeType="1"/>
          </p:cNvCxnSpPr>
          <p:nvPr/>
        </p:nvCxnSpPr>
        <p:spPr bwMode="auto">
          <a:xfrm>
            <a:off x="0" y="404664"/>
            <a:ext cx="9906000" cy="1587"/>
          </a:xfrm>
          <a:prstGeom prst="line">
            <a:avLst/>
          </a:prstGeom>
          <a:noFill/>
          <a:ln w="63500" cmpd="sng" algn="ctr">
            <a:solidFill>
              <a:srgbClr val="FF9900"/>
            </a:solidFill>
            <a:round/>
            <a:headEnd/>
            <a:tailEnd/>
          </a:ln>
        </p:spPr>
      </p:cxnSp>
      <p:sp>
        <p:nvSpPr>
          <p:cNvPr id="128" name="大かっこ 127"/>
          <p:cNvSpPr/>
          <p:nvPr/>
        </p:nvSpPr>
        <p:spPr>
          <a:xfrm>
            <a:off x="2130631" y="1052736"/>
            <a:ext cx="7644467" cy="372284"/>
          </a:xfrm>
          <a:prstGeom prst="bracketPair">
            <a:avLst>
              <a:gd name="adj" fmla="val 764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Responsible Organizations</a:t>
            </a:r>
            <a:r>
              <a:rPr lang="ja-JP" altLang="en-US" sz="10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NTT Data</a:t>
            </a:r>
            <a:r>
              <a:rPr lang="ja-JP" altLang="en-US" sz="10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(LOD Initiatives, Microsoft</a:t>
            </a:r>
            <a:r>
              <a:rPr lang="ja-JP" altLang="en-US" sz="10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Japan,</a:t>
            </a:r>
            <a:r>
              <a:rPr lang="ja-JP" altLang="en-US" sz="10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Indigo,</a:t>
            </a:r>
            <a:r>
              <a:rPr lang="ja-JP" altLang="en-US" sz="10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jig.jp</a:t>
            </a:r>
            <a:r>
              <a:rPr lang="en-US" altLang="ja-JP" sz="1000" dirty="0">
                <a:latin typeface="Arial Unicode MS" panose="020B0604020202020204" pitchFamily="50" charset="-128"/>
                <a:ea typeface="Arial Unicode MS" panose="020B0604020202020204" pitchFamily="50" charset="-128"/>
                <a:cs typeface="Arial Unicode MS" panose="020B0604020202020204" pitchFamily="50" charset="-128"/>
              </a:rPr>
              <a:t>)</a:t>
            </a:r>
          </a:p>
          <a:p>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Collaborative Organizations</a:t>
            </a:r>
            <a:r>
              <a:rPr lang="ja-JP" altLang="en-US" sz="10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Yokohama City, </a:t>
            </a:r>
            <a:r>
              <a:rPr lang="en-US" altLang="ja-JP" sz="1000" dirty="0" err="1" smtClean="0">
                <a:latin typeface="Arial Unicode MS" panose="020B0604020202020204" pitchFamily="50" charset="-128"/>
                <a:ea typeface="Arial Unicode MS" panose="020B0604020202020204" pitchFamily="50" charset="-128"/>
                <a:cs typeface="Arial Unicode MS" panose="020B0604020202020204" pitchFamily="50" charset="-128"/>
              </a:rPr>
              <a:t>Sabae</a:t>
            </a:r>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 City </a:t>
            </a:r>
            <a:endParaRPr lang="ja-JP" altLang="en-US" sz="10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55" name="正方形/長方形 54"/>
          <p:cNvSpPr/>
          <p:nvPr/>
        </p:nvSpPr>
        <p:spPr>
          <a:xfrm>
            <a:off x="83484" y="3346413"/>
            <a:ext cx="1440000" cy="3027661"/>
          </a:xfrm>
          <a:prstGeom prst="rect">
            <a:avLst/>
          </a:prstGeom>
          <a:solidFill>
            <a:srgbClr val="B9E1FF">
              <a:alpha val="34902"/>
            </a:srgbClr>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kumimoji="1" lang="en-US" altLang="ja-JP"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Service</a:t>
            </a:r>
            <a:r>
              <a:rPr kumimoji="1" lang="ja-JP" altLang="en-US"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kumimoji="1" lang="en-US" altLang="ja-JP"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Users</a:t>
            </a:r>
            <a:r>
              <a:rPr kumimoji="1" lang="ja-JP" altLang="en-US"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endParaRPr kumimoji="1" lang="en-US" altLang="ja-JP"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algn="ctr"/>
            <a:r>
              <a:rPr lang="ja-JP" altLang="en-US" sz="16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6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Local</a:t>
            </a:r>
            <a:r>
              <a:rPr lang="ja-JP" altLang="en-US" sz="16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6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Residents</a:t>
            </a:r>
            <a:r>
              <a:rPr lang="ja-JP" altLang="en-US" sz="16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a:t>
            </a:r>
            <a:endParaRPr kumimoji="1" lang="ja-JP" altLang="en-US" sz="16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56" name="正方形/長方形 55"/>
          <p:cNvSpPr/>
          <p:nvPr/>
        </p:nvSpPr>
        <p:spPr>
          <a:xfrm>
            <a:off x="4106118" y="4001582"/>
            <a:ext cx="3632228" cy="2364184"/>
          </a:xfrm>
          <a:prstGeom prst="rect">
            <a:avLst/>
          </a:prstGeom>
          <a:solidFill>
            <a:srgbClr val="FFFF99">
              <a:alpha val="50000"/>
            </a:srgbClr>
          </a:solid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p>
            <a:pPr algn="ctr"/>
            <a:r>
              <a:rPr lang="en-US" altLang="ja-JP" sz="1200" u="sng"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System </a:t>
            </a:r>
            <a:r>
              <a:rPr lang="en-US" altLang="ja-JP" sz="1200" u="sng"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for Collaboration for Data Circula</a:t>
            </a:r>
            <a:r>
              <a:rPr kumimoji="1" lang="en-US" altLang="ja-JP" sz="1200" u="sng"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tion</a:t>
            </a:r>
            <a:endParaRPr kumimoji="1" lang="ja-JP" altLang="en-US" sz="1200" u="sng"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57" name="正方形/長方形 56"/>
          <p:cNvSpPr/>
          <p:nvPr/>
        </p:nvSpPr>
        <p:spPr>
          <a:xfrm>
            <a:off x="8121352" y="3353667"/>
            <a:ext cx="1476000" cy="3027661"/>
          </a:xfrm>
          <a:prstGeom prst="rect">
            <a:avLst/>
          </a:prstGeom>
          <a:solidFill>
            <a:srgbClr val="B9E1FF">
              <a:alpha val="34902"/>
            </a:srgbClr>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kumimoji="1" lang="en-US" altLang="ja-JP" sz="16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Data Providers</a:t>
            </a:r>
            <a:endParaRPr kumimoji="1" lang="en-US" altLang="ja-JP" sz="16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algn="ctr"/>
            <a:r>
              <a:rPr kumimoji="1" lang="en-US" altLang="ja-JP" sz="12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(Staff of Local Authorities)</a:t>
            </a:r>
            <a:endParaRPr kumimoji="1" lang="ja-JP" altLang="en-US" sz="12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58" name="正方形/長方形 57"/>
          <p:cNvSpPr/>
          <p:nvPr/>
        </p:nvSpPr>
        <p:spPr>
          <a:xfrm>
            <a:off x="4253094" y="4055683"/>
            <a:ext cx="3338276" cy="1964407"/>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kumimoji="1" lang="ja-JP" altLang="en-US" sz="1800" u="sng" dirty="0" smtClean="0">
              <a:solidFill>
                <a:srgbClr val="000000"/>
              </a:solidFill>
              <a:latin typeface="MS UI Gothic" pitchFamily="50" charset="-128"/>
              <a:ea typeface="MS UI Gothic" pitchFamily="50" charset="-128"/>
              <a:cs typeface="メイリオ" pitchFamily="50" charset="-128"/>
            </a:endParaRPr>
          </a:p>
        </p:txBody>
      </p:sp>
      <p:sp>
        <p:nvSpPr>
          <p:cNvPr id="59" name="円柱 58"/>
          <p:cNvSpPr/>
          <p:nvPr/>
        </p:nvSpPr>
        <p:spPr>
          <a:xfrm>
            <a:off x="4423926" y="5541015"/>
            <a:ext cx="3050990" cy="387005"/>
          </a:xfrm>
          <a:prstGeom prst="can">
            <a:avLst>
              <a:gd name="adj" fmla="val 23419"/>
            </a:avLst>
          </a:prstGeom>
          <a:solidFill>
            <a:schemeClr val="bg1">
              <a:lumMod val="8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vert="horz" rtlCol="0" anchor="b"/>
          <a:lstStyle/>
          <a:p>
            <a:pPr algn="ctr"/>
            <a:r>
              <a:rPr lang="en-US" altLang="ja-JP" sz="11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Information Database of Local Authorities  </a:t>
            </a:r>
            <a:endParaRPr kumimoji="1" lang="ja-JP" altLang="en-US" sz="11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60" name="Picture 1043" descr="C:\Documents and Settings\moroy\My Documents\My Pictures\Microsoft クリップ オーガナイザ\0043164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641" y="4792523"/>
            <a:ext cx="597686" cy="59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 name="直線矢印コネクタ 60"/>
          <p:cNvCxnSpPr>
            <a:stCxn id="146" idx="3"/>
          </p:cNvCxnSpPr>
          <p:nvPr/>
        </p:nvCxnSpPr>
        <p:spPr>
          <a:xfrm>
            <a:off x="7361498" y="4462509"/>
            <a:ext cx="963719" cy="1613"/>
          </a:xfrm>
          <a:prstGeom prst="straightConnector1">
            <a:avLst/>
          </a:prstGeom>
          <a:ln>
            <a:solidFill>
              <a:schemeClr val="tx1"/>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62" name="正方形/長方形 61"/>
          <p:cNvSpPr/>
          <p:nvPr/>
        </p:nvSpPr>
        <p:spPr>
          <a:xfrm>
            <a:off x="7092841" y="4040933"/>
            <a:ext cx="1392031" cy="44400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1</a:t>
            </a:r>
            <a:r>
              <a:rPr lang="ja-JP" altLang="en-US" sz="14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kumimoji="1" lang="en-US" altLang="ja-JP" sz="12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Registration</a:t>
            </a:r>
            <a:endParaRPr kumimoji="1" lang="ja-JP" altLang="en-US" sz="12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63" name="円柱 62"/>
          <p:cNvSpPr/>
          <p:nvPr/>
        </p:nvSpPr>
        <p:spPr>
          <a:xfrm>
            <a:off x="8725224" y="5239127"/>
            <a:ext cx="675987" cy="840530"/>
          </a:xfrm>
          <a:prstGeom prst="can">
            <a:avLst>
              <a:gd name="adj" fmla="val 23419"/>
            </a:avLst>
          </a:prstGeom>
          <a:solidFill>
            <a:schemeClr val="bg1">
              <a:lumMod val="8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800" dirty="0" smtClean="0">
              <a:solidFill>
                <a:srgbClr val="000000"/>
              </a:solidFill>
              <a:latin typeface="MS UI Gothic" pitchFamily="50" charset="-128"/>
              <a:ea typeface="MS UI Gothic" pitchFamily="50" charset="-128"/>
              <a:cs typeface="メイリオ" pitchFamily="50" charset="-128"/>
            </a:endParaRPr>
          </a:p>
        </p:txBody>
      </p:sp>
      <p:pic>
        <p:nvPicPr>
          <p:cNvPr id="64" name="Picture 1055" descr="C:\Documents and Settings\moroy\My Documents\My Pictures\Microsoft クリップ オーガナイザ\004326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84872" y="5541015"/>
            <a:ext cx="586987" cy="58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円柱 64"/>
          <p:cNvSpPr/>
          <p:nvPr/>
        </p:nvSpPr>
        <p:spPr>
          <a:xfrm>
            <a:off x="4515912" y="4690799"/>
            <a:ext cx="1300688" cy="655146"/>
          </a:xfrm>
          <a:prstGeom prst="can">
            <a:avLst>
              <a:gd name="adj" fmla="val 12838"/>
            </a:avLst>
          </a:prstGeom>
          <a:solidFill>
            <a:srgbClr val="C4E59F"/>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vert="horz" rtlCol="0" anchor="t"/>
          <a:lstStyle/>
          <a:p>
            <a:pPr algn="ctr"/>
            <a:r>
              <a:rPr lang="en-US" altLang="ja-JP" sz="14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Vocabularies</a:t>
            </a:r>
            <a:endParaRPr kumimoji="1" lang="en-US" altLang="ja-JP" sz="14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66" name="正方形/長方形 65"/>
          <p:cNvSpPr/>
          <p:nvPr/>
        </p:nvSpPr>
        <p:spPr>
          <a:xfrm>
            <a:off x="2360712" y="1546143"/>
            <a:ext cx="1891117" cy="1318212"/>
          </a:xfrm>
          <a:prstGeom prst="rect">
            <a:avLst/>
          </a:prstGeom>
          <a:solidFill>
            <a:srgbClr val="DFF1CB"/>
          </a:solidFill>
          <a:ln w="28575">
            <a:solidFill>
              <a:srgbClr val="006600"/>
            </a:solidFill>
            <a:miter lim="800000"/>
            <a:headEnd/>
            <a:tailEnd/>
          </a:ln>
          <a:effectLst/>
        </p:spPr>
        <p:txBody>
          <a:bodyPr wrap="square" lIns="84024" tIns="42012" rIns="84024" bIns="42012" anchor="t" anchorCtr="0"/>
          <a:lstStyle/>
          <a:p>
            <a:pPr algn="ctr" defTabSz="840242"/>
            <a:r>
              <a:rPr lang="en-US" altLang="ja-JP" sz="1100" kern="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【Preparation of Data Standards】</a:t>
            </a:r>
          </a:p>
          <a:p>
            <a:pPr defTabSz="840242"/>
            <a:endParaRPr lang="en-US" altLang="ja-JP" sz="1100" kern="0" dirty="0">
              <a:solidFill>
                <a:sysClr val="windowText" lastClr="000000"/>
              </a:solidFill>
              <a:latin typeface="MS UI Gothic" pitchFamily="50" charset="-128"/>
              <a:ea typeface="MS UI Gothic" pitchFamily="50" charset="-128"/>
              <a:cs typeface="メイリオ" pitchFamily="50" charset="-128"/>
            </a:endParaRPr>
          </a:p>
        </p:txBody>
      </p:sp>
      <p:cxnSp>
        <p:nvCxnSpPr>
          <p:cNvPr id="67" name="カギ線コネクタ 66"/>
          <p:cNvCxnSpPr>
            <a:endCxn id="123" idx="1"/>
          </p:cNvCxnSpPr>
          <p:nvPr/>
        </p:nvCxnSpPr>
        <p:spPr>
          <a:xfrm rot="16200000" flipH="1">
            <a:off x="3050700" y="3730550"/>
            <a:ext cx="1909168" cy="650268"/>
          </a:xfrm>
          <a:prstGeom prst="bentConnector2">
            <a:avLst/>
          </a:prstGeom>
          <a:ln w="19050">
            <a:solidFill>
              <a:srgbClr val="0066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68" name="正方形/長方形 67"/>
          <p:cNvSpPr/>
          <p:nvPr/>
        </p:nvSpPr>
        <p:spPr>
          <a:xfrm>
            <a:off x="90739" y="1546142"/>
            <a:ext cx="2197965" cy="1318213"/>
          </a:xfrm>
          <a:prstGeom prst="rect">
            <a:avLst/>
          </a:prstGeom>
          <a:solidFill>
            <a:srgbClr val="B9E1FF">
              <a:alpha val="34902"/>
            </a:srgbClr>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altLang="ja-JP" sz="11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【Investigation for Identification of Administrative Information in Prioritized Local Authorities】</a:t>
            </a:r>
            <a:endParaRPr lang="en-US" altLang="ja-JP" sz="1100" dirty="0" smtClean="0">
              <a:solidFill>
                <a:srgbClr val="000000"/>
              </a:solidFill>
              <a:latin typeface="MS UI Gothic" pitchFamily="50" charset="-128"/>
              <a:ea typeface="MS UI Gothic" pitchFamily="50" charset="-128"/>
              <a:cs typeface="メイリオ" pitchFamily="50" charset="-128"/>
            </a:endParaRPr>
          </a:p>
          <a:p>
            <a:r>
              <a:rPr lang="ja-JP" altLang="en-US" sz="10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0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Investigation of needs for data utilization.</a:t>
            </a:r>
          </a:p>
          <a:p>
            <a:r>
              <a:rPr lang="ja-JP" altLang="en-US" sz="10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0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Investigation of grounds of disapproval of data release and secondary utilization.  </a:t>
            </a:r>
          </a:p>
          <a:p>
            <a:pPr algn="r"/>
            <a:r>
              <a:rPr lang="ja-JP" altLang="en-US" sz="10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等</a:t>
            </a:r>
            <a:endParaRPr lang="en-US" altLang="ja-JP" sz="10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a:p>
            <a:endParaRPr lang="en-US" altLang="ja-JP" sz="1100" dirty="0">
              <a:solidFill>
                <a:srgbClr val="000000"/>
              </a:solidFill>
              <a:latin typeface="MS UI Gothic" pitchFamily="50" charset="-128"/>
              <a:ea typeface="MS UI Gothic" pitchFamily="50" charset="-128"/>
              <a:cs typeface="メイリオ" pitchFamily="50" charset="-128"/>
            </a:endParaRPr>
          </a:p>
        </p:txBody>
      </p:sp>
      <p:cxnSp>
        <p:nvCxnSpPr>
          <p:cNvPr id="69" name="カギ線コネクタ 68"/>
          <p:cNvCxnSpPr>
            <a:stCxn id="55" idx="0"/>
            <a:endCxn id="68" idx="2"/>
          </p:cNvCxnSpPr>
          <p:nvPr/>
        </p:nvCxnSpPr>
        <p:spPr>
          <a:xfrm rot="5400000" flipH="1" flipV="1">
            <a:off x="755574" y="2912265"/>
            <a:ext cx="482058" cy="386238"/>
          </a:xfrm>
          <a:prstGeom prst="bentConnector3">
            <a:avLst>
              <a:gd name="adj1" fmla="val 50000"/>
            </a:avLst>
          </a:prstGeom>
          <a:ln w="19050">
            <a:solidFill>
              <a:schemeClr val="accent1"/>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0" name="直線矢印コネクタ 69"/>
          <p:cNvCxnSpPr>
            <a:stCxn id="55" idx="3"/>
            <a:endCxn id="134" idx="1"/>
          </p:cNvCxnSpPr>
          <p:nvPr/>
        </p:nvCxnSpPr>
        <p:spPr>
          <a:xfrm>
            <a:off x="1523484" y="4860244"/>
            <a:ext cx="526644" cy="7254"/>
          </a:xfrm>
          <a:prstGeom prst="straightConnector1">
            <a:avLst/>
          </a:prstGeom>
          <a:ln>
            <a:solidFill>
              <a:schemeClr val="tx1"/>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71" name="カギ線コネクタ 70"/>
          <p:cNvCxnSpPr>
            <a:stCxn id="134" idx="0"/>
            <a:endCxn id="68" idx="2"/>
          </p:cNvCxnSpPr>
          <p:nvPr/>
        </p:nvCxnSpPr>
        <p:spPr>
          <a:xfrm rot="16200000" flipV="1">
            <a:off x="1735269" y="2318808"/>
            <a:ext cx="489312" cy="1580406"/>
          </a:xfrm>
          <a:prstGeom prst="bentConnector3">
            <a:avLst>
              <a:gd name="adj1" fmla="val 50000"/>
            </a:avLst>
          </a:prstGeom>
          <a:ln w="19050">
            <a:solidFill>
              <a:schemeClr val="accent1"/>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2" name="カギ線コネクタ 71"/>
          <p:cNvCxnSpPr>
            <a:stCxn id="57" idx="0"/>
            <a:endCxn id="68" idx="2"/>
          </p:cNvCxnSpPr>
          <p:nvPr/>
        </p:nvCxnSpPr>
        <p:spPr>
          <a:xfrm rot="16200000" flipV="1">
            <a:off x="4779881" y="-725804"/>
            <a:ext cx="489312" cy="7669630"/>
          </a:xfrm>
          <a:prstGeom prst="bentConnector3">
            <a:avLst>
              <a:gd name="adj1" fmla="val 50000"/>
            </a:avLst>
          </a:prstGeom>
          <a:ln w="19050">
            <a:solidFill>
              <a:schemeClr val="accent1"/>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0" name="正方形/長方形 119"/>
          <p:cNvSpPr/>
          <p:nvPr/>
        </p:nvSpPr>
        <p:spPr>
          <a:xfrm>
            <a:off x="4330418" y="1546143"/>
            <a:ext cx="2852864" cy="1318212"/>
          </a:xfrm>
          <a:prstGeom prst="rect">
            <a:avLst/>
          </a:prstGeom>
          <a:solidFill>
            <a:srgbClr val="FFFF99">
              <a:alpha val="50000"/>
            </a:srgbClr>
          </a:solid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kumimoji="1" lang="en-US" altLang="ja-JP" sz="11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1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Infrastructure </a:t>
            </a:r>
            <a:r>
              <a:rPr lang="en-US" altLang="ja-JP" sz="110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Development for Collaboration for Data </a:t>
            </a:r>
            <a:r>
              <a:rPr lang="en-US" altLang="ja-JP" sz="11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Circulation</a:t>
            </a:r>
            <a:r>
              <a:rPr lang="en-US" altLang="ja-JP" sz="110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1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 </a:t>
            </a:r>
            <a:endParaRPr kumimoji="1" lang="en-US" altLang="ja-JP" sz="11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defTabSz="457133" fontAlgn="auto">
              <a:spcBef>
                <a:spcPts val="0"/>
              </a:spcBef>
              <a:spcAft>
                <a:spcPts val="0"/>
              </a:spcAft>
            </a:pPr>
            <a:r>
              <a:rPr lang="ja-JP" altLang="en-US" sz="10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0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Simple system design. </a:t>
            </a:r>
            <a:endParaRPr lang="en-US" altLang="ja-JP" sz="10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defTabSz="457133" fontAlgn="auto">
              <a:spcBef>
                <a:spcPts val="0"/>
              </a:spcBef>
              <a:spcAft>
                <a:spcPts val="0"/>
              </a:spcAft>
            </a:pPr>
            <a:r>
              <a:rPr lang="ja-JP" altLang="en-US" sz="10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0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Documentation of design concept and procedures, etc. </a:t>
            </a:r>
            <a:endParaRPr lang="en-US" altLang="ja-JP" sz="10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a:p>
            <a:r>
              <a:rPr kumimoji="1" lang="ja-JP" altLang="en-US" sz="10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a:t>
            </a:r>
            <a:r>
              <a:rPr kumimoji="1" lang="en-US" altLang="ja-JP" sz="10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Preparation of data conversion tools</a:t>
            </a:r>
            <a:endParaRPr kumimoji="1" lang="en-US" altLang="ja-JP" sz="10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a:p>
            <a:r>
              <a:rPr kumimoji="1" lang="ja-JP" altLang="en-US" sz="10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a:t>
            </a:r>
            <a:r>
              <a:rPr kumimoji="1" lang="en-US" altLang="ja-JP" sz="10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Preparation of manuals for staff of local authorities, etc</a:t>
            </a:r>
            <a:r>
              <a:rPr lang="en-US" altLang="ja-JP" sz="10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a:t>
            </a:r>
            <a:endParaRPr kumimoji="1" lang="en-US" altLang="ja-JP" sz="10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a:p>
            <a:endParaRPr kumimoji="1" lang="en-US" altLang="ja-JP" sz="10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21" name="正方形/長方形 120"/>
          <p:cNvSpPr/>
          <p:nvPr/>
        </p:nvSpPr>
        <p:spPr>
          <a:xfrm>
            <a:off x="4100678" y="3353667"/>
            <a:ext cx="3632228" cy="588777"/>
          </a:xfrm>
          <a:prstGeom prst="rect">
            <a:avLst/>
          </a:prstGeom>
          <a:solidFill>
            <a:srgbClr val="FAEDEA">
              <a:alpha val="49804"/>
            </a:srgbClr>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altLang="ja-JP"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Data Portal </a:t>
            </a:r>
            <a:endParaRPr kumimoji="1" lang="ja-JP" altLang="en-US"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23" name="正方形/長方形 122"/>
          <p:cNvSpPr/>
          <p:nvPr/>
        </p:nvSpPr>
        <p:spPr>
          <a:xfrm>
            <a:off x="4330418" y="4631626"/>
            <a:ext cx="3183628" cy="757283"/>
          </a:xfrm>
          <a:prstGeom prst="rect">
            <a:avLst/>
          </a:prstGeom>
          <a:noFill/>
          <a:ln w="25400">
            <a:solidFill>
              <a:srgbClr val="006600"/>
            </a:solidFill>
            <a:prstDash val="sysDash"/>
            <a:miter lim="800000"/>
            <a:headEnd/>
            <a:tailEnd/>
          </a:ln>
          <a:effectLst/>
        </p:spPr>
        <p:txBody>
          <a:bodyPr wrap="square" lIns="84024" tIns="42012" rIns="84024" bIns="42012" anchor="t" anchorCtr="0"/>
          <a:lstStyle/>
          <a:p>
            <a:pPr defTabSz="840242"/>
            <a:endParaRPr lang="ja-JP" altLang="en-US" sz="1050" u="sng" kern="0" dirty="0">
              <a:solidFill>
                <a:sysClr val="windowText" lastClr="000000"/>
              </a:solidFill>
              <a:latin typeface="MS UI Gothic" pitchFamily="50" charset="-128"/>
              <a:ea typeface="MS UI Gothic" pitchFamily="50" charset="-128"/>
            </a:endParaRPr>
          </a:p>
        </p:txBody>
      </p:sp>
      <p:cxnSp>
        <p:nvCxnSpPr>
          <p:cNvPr id="124" name="カギ線コネクタ 123"/>
          <p:cNvCxnSpPr>
            <a:stCxn id="120" idx="2"/>
            <a:endCxn id="56" idx="1"/>
          </p:cNvCxnSpPr>
          <p:nvPr/>
        </p:nvCxnSpPr>
        <p:spPr>
          <a:xfrm rot="5400000">
            <a:off x="3771825" y="3198648"/>
            <a:ext cx="2319319" cy="1650732"/>
          </a:xfrm>
          <a:prstGeom prst="bentConnector4">
            <a:avLst>
              <a:gd name="adj1" fmla="val 13251"/>
              <a:gd name="adj2" fmla="val 113848"/>
            </a:avLst>
          </a:prstGeom>
          <a:ln w="19050">
            <a:solidFill>
              <a:srgbClr val="FFC0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25" name="正方形/長方形 124"/>
          <p:cNvSpPr/>
          <p:nvPr/>
        </p:nvSpPr>
        <p:spPr>
          <a:xfrm>
            <a:off x="7282549" y="1546143"/>
            <a:ext cx="2415928" cy="1318212"/>
          </a:xfrm>
          <a:prstGeom prst="rect">
            <a:avLst/>
          </a:prstGeom>
          <a:solidFill>
            <a:srgbClr val="FAEDEA">
              <a:alpha val="49804"/>
            </a:srgbClr>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kumimoji="1" lang="en-US" altLang="ja-JP" sz="11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【Verification of Open Data Realization of Administrative Information of Local Authorities】</a:t>
            </a:r>
            <a:endParaRPr kumimoji="1" lang="en-US" altLang="ja-JP" sz="1100" dirty="0">
              <a:solidFill>
                <a:srgbClr val="000000"/>
              </a:solidFill>
              <a:latin typeface="MS UI Gothic" pitchFamily="50" charset="-128"/>
              <a:ea typeface="MS UI Gothic" pitchFamily="50" charset="-128"/>
              <a:cs typeface="メイリオ" pitchFamily="50" charset="-128"/>
            </a:endParaRPr>
          </a:p>
          <a:p>
            <a:r>
              <a:rPr lang="ja-JP" altLang="en-US" sz="10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0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Webpage-based release of administrative information of prioritized local authorities, and  construction of specific portal site. </a:t>
            </a:r>
            <a:endParaRPr kumimoji="1" lang="en-US" altLang="ja-JP" sz="10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cxnSp>
        <p:nvCxnSpPr>
          <p:cNvPr id="126" name="カギ線コネクタ 125"/>
          <p:cNvCxnSpPr>
            <a:stCxn id="125" idx="2"/>
            <a:endCxn id="121" idx="0"/>
          </p:cNvCxnSpPr>
          <p:nvPr/>
        </p:nvCxnSpPr>
        <p:spPr>
          <a:xfrm rot="5400000">
            <a:off x="6958997" y="1822151"/>
            <a:ext cx="489312" cy="2573721"/>
          </a:xfrm>
          <a:prstGeom prst="bentConnector3">
            <a:avLst>
              <a:gd name="adj1" fmla="val 28157"/>
            </a:avLst>
          </a:prstGeom>
          <a:ln w="19050">
            <a:solidFill>
              <a:schemeClr val="accent2"/>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27" name="カギ線コネクタ 126"/>
          <p:cNvCxnSpPr>
            <a:stCxn id="120" idx="2"/>
            <a:endCxn id="145" idx="3"/>
          </p:cNvCxnSpPr>
          <p:nvPr/>
        </p:nvCxnSpPr>
        <p:spPr>
          <a:xfrm rot="16200000" flipH="1">
            <a:off x="6815449" y="1805755"/>
            <a:ext cx="1553394" cy="3670593"/>
          </a:xfrm>
          <a:prstGeom prst="bentConnector4">
            <a:avLst>
              <a:gd name="adj1" fmla="val 20374"/>
              <a:gd name="adj2" fmla="val 106228"/>
            </a:avLst>
          </a:prstGeom>
          <a:ln w="19050">
            <a:solidFill>
              <a:srgbClr val="FFC0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31" name="直線矢印コネクタ 130"/>
          <p:cNvCxnSpPr>
            <a:stCxn id="123" idx="2"/>
            <a:endCxn id="59" idx="0"/>
          </p:cNvCxnSpPr>
          <p:nvPr/>
        </p:nvCxnSpPr>
        <p:spPr>
          <a:xfrm>
            <a:off x="5922232" y="5388909"/>
            <a:ext cx="27189" cy="242739"/>
          </a:xfrm>
          <a:prstGeom prst="straightConnector1">
            <a:avLst/>
          </a:prstGeom>
          <a:ln w="22225">
            <a:solidFill>
              <a:schemeClr val="tx1"/>
            </a:solidFill>
            <a:prstDash val="sysDot"/>
            <a:tailEnd type="arrow"/>
          </a:ln>
          <a:effectLst/>
        </p:spPr>
        <p:style>
          <a:lnRef idx="2">
            <a:schemeClr val="accent1"/>
          </a:lnRef>
          <a:fillRef idx="0">
            <a:schemeClr val="accent1"/>
          </a:fillRef>
          <a:effectRef idx="1">
            <a:schemeClr val="accent1"/>
          </a:effectRef>
          <a:fontRef idx="minor">
            <a:schemeClr val="tx1"/>
          </a:fontRef>
        </p:style>
      </p:cxnSp>
      <p:sp>
        <p:nvSpPr>
          <p:cNvPr id="134" name="正方形/長方形 133"/>
          <p:cNvSpPr/>
          <p:nvPr/>
        </p:nvSpPr>
        <p:spPr>
          <a:xfrm>
            <a:off x="2050128" y="3353667"/>
            <a:ext cx="1440000" cy="3027661"/>
          </a:xfrm>
          <a:prstGeom prst="rect">
            <a:avLst/>
          </a:prstGeom>
          <a:solidFill>
            <a:srgbClr val="B9E1FF">
              <a:alpha val="34902"/>
            </a:srgbClr>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altLang="ja-JP" sz="1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Service</a:t>
            </a:r>
            <a:r>
              <a:rPr lang="ja-JP" altLang="en-US" sz="1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Users</a:t>
            </a:r>
            <a:r>
              <a:rPr lang="ja-JP" altLang="en-US" sz="1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endParaRPr kumimoji="1" lang="en-US" altLang="ja-JP" sz="1800" dirty="0" smtClean="0">
              <a:solidFill>
                <a:srgbClr val="000000"/>
              </a:solidFill>
              <a:latin typeface="MS UI Gothic" pitchFamily="50" charset="-128"/>
              <a:ea typeface="MS UI Gothic" pitchFamily="50" charset="-128"/>
              <a:cs typeface="メイリオ" pitchFamily="50" charset="-128"/>
            </a:endParaRPr>
          </a:p>
          <a:p>
            <a:pPr algn="ctr"/>
            <a:r>
              <a:rPr lang="ja-JP" altLang="en-US" sz="16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6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Information Service Developers)</a:t>
            </a:r>
            <a:endParaRPr kumimoji="1" lang="en-US" altLang="ja-JP" sz="16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135" name="Picture 1055" descr="C:\Documents and Settings\moroy\My Documents\My Pictures\Microsoft クリップ オーガナイザ\004326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476634" y="4676898"/>
            <a:ext cx="586987" cy="58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 name="正方形/長方形 135"/>
          <p:cNvSpPr/>
          <p:nvPr/>
        </p:nvSpPr>
        <p:spPr>
          <a:xfrm>
            <a:off x="2130631" y="5388909"/>
            <a:ext cx="1122828" cy="847279"/>
          </a:xfrm>
          <a:prstGeom prst="rect">
            <a:avLst/>
          </a:prstGeom>
          <a:solidFill>
            <a:srgbClr val="FAEDEA">
              <a:alpha val="49804"/>
            </a:srgbClr>
          </a:solid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r>
              <a:rPr kumimoji="1" lang="en-US" altLang="ja-JP" sz="10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【Application Developed in the Contest】</a:t>
            </a:r>
          </a:p>
          <a:p>
            <a:pPr defTabSz="840242" fontAlgn="auto">
              <a:spcBef>
                <a:spcPts val="0"/>
              </a:spcBef>
              <a:spcAft>
                <a:spcPts val="0"/>
              </a:spcAft>
            </a:pPr>
            <a:r>
              <a:rPr kumimoji="0" lang="ja-JP" altLang="en-US" sz="10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a:t>
            </a:r>
            <a:r>
              <a:rPr kumimoji="0" lang="en-US" altLang="ja-JP" sz="1000" u="sng" kern="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Developers’ websites</a:t>
            </a:r>
            <a:endParaRPr kumimoji="0" lang="en-US" altLang="ja-JP" sz="1050" kern="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37" name="正方形/長方形 136"/>
          <p:cNvSpPr/>
          <p:nvPr/>
        </p:nvSpPr>
        <p:spPr>
          <a:xfrm>
            <a:off x="1152346" y="4593311"/>
            <a:ext cx="1368581" cy="3275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1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5</a:t>
            </a:r>
            <a:r>
              <a:rPr kumimoji="1" lang="ja-JP" altLang="en-US" sz="11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kumimoji="1" lang="en-US" altLang="ja-JP" sz="10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Service Provision</a:t>
            </a:r>
            <a:endParaRPr kumimoji="1" lang="ja-JP" altLang="en-US" sz="11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38" name="左カーブ矢印 137"/>
          <p:cNvSpPr/>
          <p:nvPr/>
        </p:nvSpPr>
        <p:spPr>
          <a:xfrm rot="20138534">
            <a:off x="3158043" y="3777281"/>
            <a:ext cx="1296617" cy="448602"/>
          </a:xfrm>
          <a:prstGeom prst="curvedLeftArrow">
            <a:avLst>
              <a:gd name="adj1" fmla="val 10283"/>
              <a:gd name="adj2" fmla="val 30113"/>
              <a:gd name="adj3" fmla="val 20823"/>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800" dirty="0" smtClean="0">
              <a:solidFill>
                <a:srgbClr val="000000"/>
              </a:solidFill>
              <a:latin typeface="MS UI Gothic" pitchFamily="50" charset="-128"/>
              <a:ea typeface="MS UI Gothic" pitchFamily="50" charset="-128"/>
            </a:endParaRPr>
          </a:p>
        </p:txBody>
      </p:sp>
      <p:sp>
        <p:nvSpPr>
          <p:cNvPr id="139" name="左カーブ矢印 138"/>
          <p:cNvSpPr/>
          <p:nvPr/>
        </p:nvSpPr>
        <p:spPr>
          <a:xfrm>
            <a:off x="3245839" y="4707470"/>
            <a:ext cx="1296617" cy="542510"/>
          </a:xfrm>
          <a:prstGeom prst="curvedLeftArrow">
            <a:avLst>
              <a:gd name="adj1" fmla="val 10283"/>
              <a:gd name="adj2" fmla="val 30113"/>
              <a:gd name="adj3" fmla="val 20823"/>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800" dirty="0" smtClean="0">
              <a:solidFill>
                <a:srgbClr val="000000"/>
              </a:solidFill>
              <a:latin typeface="MS UI Gothic" pitchFamily="50" charset="-128"/>
              <a:ea typeface="MS UI Gothic" pitchFamily="50" charset="-128"/>
            </a:endParaRPr>
          </a:p>
        </p:txBody>
      </p:sp>
      <p:sp>
        <p:nvSpPr>
          <p:cNvPr id="141" name="左カーブ矢印 140"/>
          <p:cNvSpPr/>
          <p:nvPr/>
        </p:nvSpPr>
        <p:spPr>
          <a:xfrm>
            <a:off x="3253459" y="5492330"/>
            <a:ext cx="1296617" cy="542510"/>
          </a:xfrm>
          <a:prstGeom prst="curvedLeftArrow">
            <a:avLst>
              <a:gd name="adj1" fmla="val 10283"/>
              <a:gd name="adj2" fmla="val 30113"/>
              <a:gd name="adj3" fmla="val 20823"/>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800" dirty="0" smtClean="0">
              <a:solidFill>
                <a:srgbClr val="000000"/>
              </a:solidFill>
              <a:latin typeface="MS UI Gothic" pitchFamily="50" charset="-128"/>
              <a:ea typeface="MS UI Gothic" pitchFamily="50" charset="-128"/>
            </a:endParaRPr>
          </a:p>
        </p:txBody>
      </p:sp>
      <p:sp>
        <p:nvSpPr>
          <p:cNvPr id="143" name="円柱 142"/>
          <p:cNvSpPr/>
          <p:nvPr/>
        </p:nvSpPr>
        <p:spPr>
          <a:xfrm>
            <a:off x="6031008" y="4682694"/>
            <a:ext cx="1300688" cy="655146"/>
          </a:xfrm>
          <a:prstGeom prst="can">
            <a:avLst>
              <a:gd name="adj" fmla="val 12838"/>
            </a:avLst>
          </a:prstGeom>
          <a:solidFill>
            <a:srgbClr val="C4E59F"/>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vert="horz" rtlCol="0" anchor="t"/>
          <a:lstStyle/>
          <a:p>
            <a:pPr algn="ctr"/>
            <a:r>
              <a:rPr kumimoji="1" lang="en-US" altLang="ja-JP" sz="14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RDF</a:t>
            </a:r>
            <a:r>
              <a:rPr lang="ja-JP" altLang="en-US" sz="14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Schema</a:t>
            </a:r>
            <a:endParaRPr kumimoji="1" lang="en-US" altLang="ja-JP" sz="1400" dirty="0">
              <a:solidFill>
                <a:srgbClr val="000000"/>
              </a:solidFill>
              <a:latin typeface="MS UI Gothic" pitchFamily="50" charset="-128"/>
              <a:ea typeface="MS UI Gothic" pitchFamily="50" charset="-128"/>
              <a:cs typeface="メイリオ" pitchFamily="50" charset="-128"/>
            </a:endParaRPr>
          </a:p>
        </p:txBody>
      </p:sp>
      <p:sp>
        <p:nvSpPr>
          <p:cNvPr id="145" name="小波 144"/>
          <p:cNvSpPr/>
          <p:nvPr/>
        </p:nvSpPr>
        <p:spPr>
          <a:xfrm>
            <a:off x="8337376" y="4233599"/>
            <a:ext cx="1090067" cy="368299"/>
          </a:xfrm>
          <a:prstGeom prst="doubleWave">
            <a:avLst/>
          </a:prstGeom>
          <a:solidFill>
            <a:schemeClr val="accent5">
              <a:lumMod val="20000"/>
              <a:lumOff val="80000"/>
            </a:schemeClr>
          </a:solidFill>
          <a:ln w="28575">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altLang="ja-JP" sz="11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M</a:t>
            </a:r>
            <a:r>
              <a:rPr lang="en-US" altLang="ja-JP" sz="11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anuals</a:t>
            </a:r>
            <a:endParaRPr kumimoji="1" lang="ja-JP" altLang="en-US" sz="11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46" name="正方形/長方形 145"/>
          <p:cNvSpPr/>
          <p:nvPr/>
        </p:nvSpPr>
        <p:spPr>
          <a:xfrm>
            <a:off x="4423927" y="4343889"/>
            <a:ext cx="2937571" cy="237239"/>
          </a:xfrm>
          <a:prstGeom prst="rect">
            <a:avLst/>
          </a:prstGeom>
          <a:solidFill>
            <a:schemeClr val="accent5">
              <a:lumMod val="20000"/>
              <a:lumOff val="80000"/>
            </a:schemeClr>
          </a:solidFill>
          <a:ln w="127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altLang="ja-JP" sz="11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Data Conversion Tool</a:t>
            </a:r>
            <a:endParaRPr kumimoji="1" lang="ja-JP" altLang="en-US" sz="11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cxnSp>
        <p:nvCxnSpPr>
          <p:cNvPr id="147" name="カギ線コネクタ 146"/>
          <p:cNvCxnSpPr>
            <a:stCxn id="125" idx="3"/>
            <a:endCxn id="136" idx="2"/>
          </p:cNvCxnSpPr>
          <p:nvPr/>
        </p:nvCxnSpPr>
        <p:spPr>
          <a:xfrm flipH="1">
            <a:off x="2692045" y="2205249"/>
            <a:ext cx="7006432" cy="4030939"/>
          </a:xfrm>
          <a:prstGeom prst="bentConnector4">
            <a:avLst>
              <a:gd name="adj1" fmla="val -1738"/>
              <a:gd name="adj2" fmla="val 105671"/>
            </a:avLst>
          </a:prstGeom>
          <a:ln w="19050">
            <a:solidFill>
              <a:schemeClr val="accent2"/>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30" name="正方形/長方形 129"/>
          <p:cNvSpPr/>
          <p:nvPr/>
        </p:nvSpPr>
        <p:spPr>
          <a:xfrm>
            <a:off x="3174215" y="3591440"/>
            <a:ext cx="1156203" cy="216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1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2</a:t>
            </a:r>
            <a:r>
              <a:rPr kumimoji="1" lang="ja-JP" altLang="en-US" sz="11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kumimoji="1" lang="en-US" altLang="ja-JP" sz="10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Identification</a:t>
            </a:r>
            <a:endParaRPr kumimoji="1" lang="ja-JP" altLang="en-US" sz="10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32" name="正方形/長方形 131"/>
          <p:cNvSpPr/>
          <p:nvPr/>
        </p:nvSpPr>
        <p:spPr>
          <a:xfrm>
            <a:off x="3156538" y="4410497"/>
            <a:ext cx="1114131" cy="3145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1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3</a:t>
            </a:r>
            <a:r>
              <a:rPr kumimoji="1" lang="ja-JP" altLang="en-US" sz="11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kumimoji="1" lang="en-US" altLang="ja-JP" sz="10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Content Confirmation</a:t>
            </a:r>
            <a:endParaRPr kumimoji="1" lang="ja-JP" altLang="en-US" sz="10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33" name="正方形/長方形 132"/>
          <p:cNvSpPr/>
          <p:nvPr/>
        </p:nvSpPr>
        <p:spPr>
          <a:xfrm>
            <a:off x="3115297" y="5249980"/>
            <a:ext cx="1299489" cy="21477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1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4</a:t>
            </a:r>
            <a:r>
              <a:rPr kumimoji="1" lang="ja-JP" altLang="en-US" sz="11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kumimoji="1" lang="en-US" altLang="ja-JP" sz="10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Data Acquisition </a:t>
            </a:r>
            <a:r>
              <a:rPr kumimoji="1" lang="en-US" altLang="ja-JP" sz="11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endParaRPr kumimoji="1" lang="ja-JP" altLang="en-US" sz="11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51" name="テキスト ボックス 50"/>
          <p:cNvSpPr txBox="1"/>
          <p:nvPr/>
        </p:nvSpPr>
        <p:spPr>
          <a:xfrm>
            <a:off x="76200" y="-2352"/>
            <a:ext cx="9905999" cy="369332"/>
          </a:xfrm>
          <a:prstGeom prst="rect">
            <a:avLst/>
          </a:prstGeom>
          <a:noFill/>
        </p:spPr>
        <p:txBody>
          <a:bodyPr wrap="square" rtlCol="0">
            <a:spAutoFit/>
          </a:bodyPr>
          <a:lstStyle/>
          <a:p>
            <a:pPr algn="ctr"/>
            <a:r>
              <a:rPr lang="en-US" altLang="ja-JP" sz="1800" dirty="0" smtClean="0">
                <a:latin typeface="Arial Unicode MS" panose="020B0604020202020204" pitchFamily="50" charset="-128"/>
                <a:ea typeface="Arial Unicode MS" panose="020B0604020202020204" pitchFamily="50" charset="-128"/>
                <a:cs typeface="Arial Unicode MS" panose="020B0604020202020204" pitchFamily="50" charset="-128"/>
              </a:rPr>
              <a:t>Open Data Verification Test in the Fiscal 2013</a:t>
            </a:r>
            <a:r>
              <a:rPr lang="ja-JP" altLang="en-US" sz="18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800" dirty="0" smtClean="0">
                <a:latin typeface="Arial Unicode MS" panose="020B0604020202020204" pitchFamily="50" charset="-128"/>
                <a:ea typeface="Arial Unicode MS" panose="020B0604020202020204" pitchFamily="50" charset="-128"/>
                <a:cs typeface="Arial Unicode MS" panose="020B0604020202020204" pitchFamily="50" charset="-128"/>
              </a:rPr>
              <a:t>(Example)</a:t>
            </a:r>
            <a:r>
              <a:rPr lang="ja-JP" altLang="en-US" sz="18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800" dirty="0" smtClean="0">
                <a:latin typeface="Arial Unicode MS" panose="020B0604020202020204" pitchFamily="50" charset="-128"/>
                <a:ea typeface="Arial Unicode MS" panose="020B0604020202020204" pitchFamily="50" charset="-128"/>
                <a:cs typeface="Arial Unicode MS" panose="020B0604020202020204" pitchFamily="50" charset="-128"/>
              </a:rPr>
              <a:t>1) Local Authorities’ Adm. Info.</a:t>
            </a:r>
            <a:endParaRPr kumimoji="1" lang="en-US" altLang="ja-JP" sz="180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9" name="スライド番号プレースホルダ 11"/>
          <p:cNvSpPr txBox="1">
            <a:spLocks/>
          </p:cNvSpPr>
          <p:nvPr/>
        </p:nvSpPr>
        <p:spPr>
          <a:xfrm>
            <a:off x="9129464" y="6520259"/>
            <a:ext cx="779976"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itchFamily="34" charset="0"/>
                <a:ea typeface="ＭＳ Ｐゴシック" pitchFamily="50" charset="-128"/>
                <a:cs typeface="+mn-cs"/>
              </a:defRPr>
            </a:lvl1pPr>
            <a:lvl2pPr marL="4572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0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0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0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000" kern="1200">
                <a:solidFill>
                  <a:schemeClr val="tx1"/>
                </a:solidFill>
                <a:latin typeface="Arial" pitchFamily="34" charset="0"/>
                <a:ea typeface="ＭＳ Ｐゴシック" pitchFamily="50" charset="-128"/>
                <a:cs typeface="+mn-cs"/>
              </a:defRPr>
            </a:lvl9pPr>
          </a:lstStyle>
          <a:p>
            <a:pPr fontAlgn="auto">
              <a:spcBef>
                <a:spcPts val="0"/>
              </a:spcBef>
              <a:spcAft>
                <a:spcPts val="0"/>
              </a:spcAft>
              <a:defRPr/>
            </a:pPr>
            <a:fld id="{B7465055-439F-4391-840E-CC8A179C19DE}" type="slidenum">
              <a:rPr kumimoji="0" lang="ja-JP" altLang="en-US" sz="1600" kern="0" smtClean="0">
                <a:solidFill>
                  <a:sysClr val="windowText" lastClr="000000"/>
                </a:solidFill>
              </a:rPr>
              <a:pPr fontAlgn="auto">
                <a:spcBef>
                  <a:spcPts val="0"/>
                </a:spcBef>
                <a:spcAft>
                  <a:spcPts val="0"/>
                </a:spcAft>
                <a:defRPr/>
              </a:pPr>
              <a:t>3</a:t>
            </a:fld>
            <a:endParaRPr kumimoji="0" lang="ja-JP" altLang="en-US" sz="1600" kern="0" dirty="0">
              <a:solidFill>
                <a:sysClr val="windowText" lastClr="000000"/>
              </a:solidFill>
            </a:endParaRPr>
          </a:p>
        </p:txBody>
      </p:sp>
      <p:sp>
        <p:nvSpPr>
          <p:cNvPr id="50" name="Rectangle 338"/>
          <p:cNvSpPr>
            <a:spLocks noChangeArrowheads="1"/>
          </p:cNvSpPr>
          <p:nvPr/>
        </p:nvSpPr>
        <p:spPr bwMode="auto">
          <a:xfrm>
            <a:off x="128464" y="450868"/>
            <a:ext cx="9272747" cy="817892"/>
          </a:xfrm>
          <a:prstGeom prst="rect">
            <a:avLst/>
          </a:prstGeom>
          <a:noFill/>
          <a:ln w="19050" algn="ctr">
            <a:noFill/>
            <a:miter lim="800000"/>
            <a:headEnd/>
            <a:tailEnd type="none" w="lg" len="lg"/>
          </a:ln>
          <a:effectLst/>
          <a:extLst/>
        </p:spPr>
        <p:txBody>
          <a:bodyPr/>
          <a:lstStyle/>
          <a:p>
            <a:pPr marL="342900" indent="-342900">
              <a:buFont typeface="Wingdings" panose="05000000000000000000" pitchFamily="2" charset="2"/>
              <a:buChar char="Ø"/>
            </a:pPr>
            <a:r>
              <a:rPr lang="en-US" altLang="ja-JP"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Verification Test for Open </a:t>
            </a:r>
            <a:r>
              <a:rPr lang="en-US" altLang="ja-JP" sz="1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D</a:t>
            </a:r>
            <a:r>
              <a:rPr lang="en-US" altLang="ja-JP"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ata of Information </a:t>
            </a:r>
            <a:r>
              <a:rPr lang="en-US" altLang="ja-JP" sz="1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A</a:t>
            </a:r>
            <a:r>
              <a:rPr lang="en-US" altLang="ja-JP"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dministered by Local </a:t>
            </a:r>
            <a:r>
              <a:rPr lang="en-US" altLang="ja-JP" sz="1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A</a:t>
            </a:r>
            <a:r>
              <a:rPr lang="en-US" altLang="ja-JP"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uthorities was Implemented in Collaboration with Cities of Yokohama and </a:t>
            </a:r>
            <a:r>
              <a:rPr lang="en-US" altLang="ja-JP" sz="1800" dirty="0" err="1"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Sabae</a:t>
            </a:r>
            <a:r>
              <a:rPr lang="en-US" altLang="ja-JP"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endParaRPr lang="ja-JP" altLang="en-US" sz="1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4191877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016" name="直線コネクタ 112"/>
          <p:cNvCxnSpPr>
            <a:cxnSpLocks noChangeShapeType="1"/>
          </p:cNvCxnSpPr>
          <p:nvPr/>
        </p:nvCxnSpPr>
        <p:spPr bwMode="auto">
          <a:xfrm>
            <a:off x="0" y="404813"/>
            <a:ext cx="9906000" cy="1587"/>
          </a:xfrm>
          <a:prstGeom prst="line">
            <a:avLst/>
          </a:prstGeom>
          <a:noFill/>
          <a:ln w="63500" algn="ctr">
            <a:solidFill>
              <a:srgbClr val="FF9900"/>
            </a:solidFill>
            <a:round/>
            <a:headEnd/>
            <a:tailEnd/>
          </a:ln>
          <a:extLst>
            <a:ext uri="{909E8E84-426E-40DD-AFC4-6F175D3DCCD1}">
              <a14:hiddenFill xmlns:a14="http://schemas.microsoft.com/office/drawing/2010/main">
                <a:noFill/>
              </a14:hiddenFill>
            </a:ext>
          </a:extLst>
        </p:spPr>
      </p:cxnSp>
      <p:sp>
        <p:nvSpPr>
          <p:cNvPr id="83" name="テキスト ボックス 82"/>
          <p:cNvSpPr txBox="1"/>
          <p:nvPr/>
        </p:nvSpPr>
        <p:spPr>
          <a:xfrm>
            <a:off x="0" y="-2352"/>
            <a:ext cx="9905999" cy="400110"/>
          </a:xfrm>
          <a:prstGeom prst="rect">
            <a:avLst/>
          </a:prstGeom>
          <a:noFill/>
        </p:spPr>
        <p:txBody>
          <a:bodyPr wrap="square" rtlCol="0">
            <a:spAutoFit/>
          </a:bodyPr>
          <a:lstStyle/>
          <a:p>
            <a:pPr algn="ct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Open Data Verification Test in the Fiscal 2013</a:t>
            </a:r>
            <a:r>
              <a:rPr lang="ja-JP" altLang="en-US"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(Example) </a:t>
            </a:r>
            <a:r>
              <a:rPr lang="ja-JP" altLang="en-US" dirty="0" smtClean="0">
                <a:latin typeface="+mn-ea"/>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2) Public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T</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ransport Info.</a:t>
            </a:r>
            <a:endParaRPr kumimoji="1" lang="en-US" altLang="ja-JP" sz="200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1" name="角丸四角形 40"/>
          <p:cNvSpPr/>
          <p:nvPr/>
        </p:nvSpPr>
        <p:spPr>
          <a:xfrm>
            <a:off x="4304928" y="2761904"/>
            <a:ext cx="1728192" cy="504056"/>
          </a:xfrm>
          <a:prstGeom prst="roundRect">
            <a:avLst/>
          </a:prstGeom>
          <a:solidFill>
            <a:schemeClr val="accent6">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800" dirty="0">
              <a:solidFill>
                <a:schemeClr val="accent1"/>
              </a:solidFill>
            </a:endParaRPr>
          </a:p>
        </p:txBody>
      </p:sp>
      <p:sp>
        <p:nvSpPr>
          <p:cNvPr id="45" name="大かっこ 44"/>
          <p:cNvSpPr/>
          <p:nvPr/>
        </p:nvSpPr>
        <p:spPr>
          <a:xfrm>
            <a:off x="1151380" y="1052736"/>
            <a:ext cx="8626034" cy="1152128"/>
          </a:xfrm>
          <a:prstGeom prst="bracketPair">
            <a:avLst>
              <a:gd name="adj" fmla="val 764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Responsible Organization</a:t>
            </a:r>
            <a:r>
              <a:rPr lang="ja-JP" altLang="en-US" sz="11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ja-JP" altLang="en-US" sz="11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Yokosuka Telecom Research Park, Inc. </a:t>
            </a:r>
            <a:endParaRPr lang="ja-JP" altLang="en-US" sz="1100" dirty="0">
              <a:latin typeface="Arial Unicode MS" panose="020B0604020202020204" pitchFamily="50" charset="-128"/>
              <a:ea typeface="Arial Unicode MS" panose="020B0604020202020204" pitchFamily="50" charset="-128"/>
              <a:cs typeface="Arial Unicode MS" panose="020B0604020202020204" pitchFamily="50" charset="-128"/>
            </a:endParaRPr>
          </a:p>
          <a:p>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Collaborative Organizations</a:t>
            </a:r>
            <a:r>
              <a:rPr lang="ja-JP" altLang="en-US" sz="11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ja-JP" altLang="en-US" sz="11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Research Society for Public Transportation Open Data </a:t>
            </a:r>
            <a:endParaRPr lang="ja-JP" altLang="en-US" sz="110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p>
            <a:pPr marL="712788" indent="-712788"/>
            <a:r>
              <a:rPr lang="ja-JP" altLang="en-US" sz="11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(Members : Odakyu Electric Railway Co.; Keio</a:t>
            </a:r>
            <a:r>
              <a:rPr lang="ja-JP" altLang="en-US" sz="11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Co.,</a:t>
            </a:r>
            <a:r>
              <a:rPr lang="ja-JP" altLang="en-US" sz="11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100" dirty="0" err="1" smtClean="0">
                <a:latin typeface="Arial Unicode MS" panose="020B0604020202020204" pitchFamily="50" charset="-128"/>
                <a:ea typeface="Arial Unicode MS" panose="020B0604020202020204" pitchFamily="50" charset="-128"/>
                <a:cs typeface="Arial Unicode MS" panose="020B0604020202020204" pitchFamily="50" charset="-128"/>
              </a:rPr>
              <a:t>Keikyu</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 Co.; </a:t>
            </a:r>
            <a:r>
              <a:rPr lang="ja-JP" altLang="ja-JP" sz="1100" dirty="0">
                <a:latin typeface="Arial Unicode MS" panose="020B0604020202020204" pitchFamily="50" charset="-128"/>
                <a:ea typeface="Arial Unicode MS" panose="020B0604020202020204" pitchFamily="50" charset="-128"/>
                <a:cs typeface="Arial Unicode MS" panose="020B0604020202020204" pitchFamily="50" charset="-128"/>
              </a:rPr>
              <a:t>Metropolitan Intercity Railway </a:t>
            </a:r>
            <a:r>
              <a:rPr lang="ja-JP"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Co</a:t>
            </a:r>
            <a:r>
              <a:rPr lang="en-US" altLang="ja-JP" sz="1100" dirty="0" smtClean="0"/>
              <a:t>.; </a:t>
            </a:r>
            <a:r>
              <a:rPr lang="en-US" altLang="ja-JP" sz="1100" dirty="0" err="1" smtClean="0">
                <a:latin typeface="Arial Unicode MS" panose="020B0604020202020204" pitchFamily="50" charset="-128"/>
                <a:ea typeface="Arial Unicode MS" panose="020B0604020202020204" pitchFamily="50" charset="-128"/>
                <a:cs typeface="Arial Unicode MS" panose="020B0604020202020204" pitchFamily="50" charset="-128"/>
              </a:rPr>
              <a:t>Tokyu</a:t>
            </a:r>
            <a:r>
              <a:rPr lang="ja-JP" altLang="en-US" sz="11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Co.;</a:t>
            </a:r>
            <a:r>
              <a:rPr lang="ja-JP" altLang="en-US" sz="11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Tokyo Metro Co.; Bureau</a:t>
            </a:r>
            <a:r>
              <a:rPr lang="ja-JP" altLang="en-US" sz="11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of</a:t>
            </a:r>
            <a:r>
              <a:rPr lang="ja-JP" altLang="en-US" sz="11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Transportation,</a:t>
            </a:r>
            <a:r>
              <a:rPr lang="ja-JP" altLang="en-US" sz="11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Tokyo; TOBU Railway Co.; </a:t>
            </a:r>
            <a:r>
              <a:rPr lang="ja-JP" altLang="ja-JP" sz="1100" dirty="0">
                <a:latin typeface="Arial Unicode MS" panose="020B0604020202020204" pitchFamily="50" charset="-128"/>
                <a:ea typeface="Arial Unicode MS" panose="020B0604020202020204" pitchFamily="50" charset="-128"/>
                <a:cs typeface="Arial Unicode MS" panose="020B0604020202020204" pitchFamily="50" charset="-128"/>
              </a:rPr>
              <a:t>Tokyo Waterfront Area Rapid Transit, Inc</a:t>
            </a:r>
            <a:r>
              <a:rPr lang="ja-JP"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100" dirty="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 East</a:t>
            </a:r>
            <a:r>
              <a:rPr lang="ja-JP" altLang="en-US" sz="11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Japan Railway Co.; </a:t>
            </a:r>
            <a:r>
              <a:rPr lang="ja-JP" altLang="ja-JP" sz="1100" dirty="0">
                <a:latin typeface="Arial Unicode MS" panose="020B0604020202020204" pitchFamily="50" charset="-128"/>
                <a:ea typeface="Arial Unicode MS" panose="020B0604020202020204" pitchFamily="50" charset="-128"/>
                <a:cs typeface="Arial Unicode MS" panose="020B0604020202020204" pitchFamily="50" charset="-128"/>
              </a:rPr>
              <a:t>Tokyo Waterfront New Transit </a:t>
            </a:r>
            <a:r>
              <a:rPr lang="ja-JP"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YURIKAMOME</a:t>
            </a:r>
            <a:r>
              <a:rPr lang="en-US" altLang="ja-JP" sz="1100" dirty="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ja-JP" altLang="ja-JP" sz="1100" dirty="0">
                <a:latin typeface="Arial Unicode MS" panose="020B0604020202020204" pitchFamily="50" charset="-128"/>
                <a:ea typeface="Arial Unicode MS" panose="020B0604020202020204" pitchFamily="50" charset="-128"/>
                <a:cs typeface="Arial Unicode MS" panose="020B0604020202020204" pitchFamily="50" charset="-128"/>
              </a:rPr>
              <a:t>Japan Airport Terminal </a:t>
            </a:r>
            <a:r>
              <a:rPr lang="ja-JP"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Co</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100" dirty="0">
                <a:latin typeface="Arial Unicode MS" panose="020B0604020202020204" pitchFamily="50" charset="-128"/>
                <a:ea typeface="Arial Unicode MS" panose="020B0604020202020204" pitchFamily="50" charset="-128"/>
                <a:cs typeface="Arial Unicode MS" panose="020B0604020202020204" pitchFamily="50" charset="-128"/>
              </a:rPr>
              <a:t>;</a:t>
            </a:r>
            <a:r>
              <a:rPr lang="ja-JP" altLang="en-US" sz="11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Ubiquitous Information Infrastructure Research Center, Interfaculty </a:t>
            </a:r>
            <a:r>
              <a:rPr lang="en-US" altLang="ja-JP" sz="1100" dirty="0">
                <a:latin typeface="Arial Unicode MS" panose="020B0604020202020204" pitchFamily="50" charset="-128"/>
                <a:ea typeface="Arial Unicode MS" panose="020B0604020202020204" pitchFamily="50" charset="-128"/>
                <a:cs typeface="Arial Unicode MS" panose="020B0604020202020204" pitchFamily="50" charset="-128"/>
              </a:rPr>
              <a:t>Initiative in Information Studies, </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the </a:t>
            </a:r>
            <a:r>
              <a:rPr lang="en-US" altLang="ja-JP" sz="1100" dirty="0">
                <a:latin typeface="Arial Unicode MS" panose="020B0604020202020204" pitchFamily="50" charset="-128"/>
                <a:ea typeface="Arial Unicode MS" panose="020B0604020202020204" pitchFamily="50" charset="-128"/>
                <a:cs typeface="Arial Unicode MS" panose="020B0604020202020204" pitchFamily="50" charset="-128"/>
              </a:rPr>
              <a:t>University of </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Tokyo; Yokosuka </a:t>
            </a:r>
            <a:r>
              <a:rPr lang="en-US" altLang="ja-JP" sz="1100" dirty="0">
                <a:latin typeface="Arial Unicode MS" panose="020B0604020202020204" pitchFamily="50" charset="-128"/>
                <a:ea typeface="Arial Unicode MS" panose="020B0604020202020204" pitchFamily="50" charset="-128"/>
                <a:cs typeface="Arial Unicode MS" panose="020B0604020202020204" pitchFamily="50" charset="-128"/>
              </a:rPr>
              <a:t>Telecom Research Park, Inc</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endParaRPr lang="en-US" altLang="ja-JP" sz="11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6" name="角丸四角形 45"/>
          <p:cNvSpPr/>
          <p:nvPr/>
        </p:nvSpPr>
        <p:spPr>
          <a:xfrm>
            <a:off x="344488" y="3824438"/>
            <a:ext cx="5688632" cy="378042"/>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Common API for </a:t>
            </a:r>
            <a:r>
              <a:rPr lang="en-US" altLang="ja-JP" sz="1200" b="1" dirty="0" smtClean="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Collaboration for</a:t>
            </a:r>
            <a:endParaRPr lang="en-US" altLang="ja-JP" sz="1200" b="1" baseline="300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algn="ctr"/>
            <a:r>
              <a:rPr lang="en-US" altLang="ja-JP" sz="1200" b="1" dirty="0" smtClean="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Data Circulation</a:t>
            </a:r>
            <a:endParaRPr lang="en-US" altLang="ja-JP" sz="1200" b="1" baseline="300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7" name="角丸四角形 46"/>
          <p:cNvSpPr/>
          <p:nvPr/>
        </p:nvSpPr>
        <p:spPr>
          <a:xfrm>
            <a:off x="344488" y="5388095"/>
            <a:ext cx="1728192" cy="360040"/>
          </a:xfrm>
          <a:prstGeom prst="roundRect">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dirty="0" smtClean="0">
                <a:solidFill>
                  <a:srgbClr val="002060"/>
                </a:solidFill>
                <a:latin typeface="Arial Unicode MS" panose="020B0604020202020204" pitchFamily="50" charset="-128"/>
                <a:ea typeface="Arial Unicode MS" panose="020B0604020202020204" pitchFamily="50" charset="-128"/>
                <a:cs typeface="Arial Unicode MS" panose="020B0604020202020204" pitchFamily="50" charset="-128"/>
              </a:rPr>
              <a:t>Railway Operators</a:t>
            </a:r>
            <a:endParaRPr kumimoji="1" lang="ja-JP" altLang="en-US" sz="1100" dirty="0">
              <a:solidFill>
                <a:srgbClr val="00206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8" name="角丸四角形 47"/>
          <p:cNvSpPr/>
          <p:nvPr/>
        </p:nvSpPr>
        <p:spPr>
          <a:xfrm>
            <a:off x="2248508" y="5388095"/>
            <a:ext cx="2008702" cy="360040"/>
          </a:xfrm>
          <a:prstGeom prst="roundRect">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solidFill>
                  <a:srgbClr val="002060"/>
                </a:solidFill>
                <a:latin typeface="Arial Unicode MS" panose="020B0604020202020204" pitchFamily="50" charset="-128"/>
                <a:ea typeface="Arial Unicode MS" panose="020B0604020202020204" pitchFamily="50" charset="-128"/>
                <a:cs typeface="Arial Unicode MS" panose="020B0604020202020204" pitchFamily="50" charset="-128"/>
              </a:rPr>
              <a:t>Station / Airport Terminal Operators</a:t>
            </a:r>
            <a:endParaRPr kumimoji="1" lang="ja-JP" altLang="en-US" sz="1100" dirty="0">
              <a:solidFill>
                <a:srgbClr val="00206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cxnSp>
        <p:nvCxnSpPr>
          <p:cNvPr id="49" name="直線矢印コネクタ 48"/>
          <p:cNvCxnSpPr>
            <a:stCxn id="47" idx="0"/>
          </p:cNvCxnSpPr>
          <p:nvPr/>
        </p:nvCxnSpPr>
        <p:spPr>
          <a:xfrm flipV="1">
            <a:off x="1208584" y="4202480"/>
            <a:ext cx="0" cy="118561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a:stCxn id="48" idx="0"/>
          </p:cNvCxnSpPr>
          <p:nvPr/>
        </p:nvCxnSpPr>
        <p:spPr>
          <a:xfrm flipV="1">
            <a:off x="3252859" y="4202480"/>
            <a:ext cx="0" cy="118561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a:stCxn id="74" idx="0"/>
          </p:cNvCxnSpPr>
          <p:nvPr/>
        </p:nvCxnSpPr>
        <p:spPr>
          <a:xfrm flipH="1" flipV="1">
            <a:off x="5242467" y="4202480"/>
            <a:ext cx="14471" cy="118561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2" name="正方形/長方形 51"/>
          <p:cNvSpPr/>
          <p:nvPr/>
        </p:nvSpPr>
        <p:spPr>
          <a:xfrm>
            <a:off x="272480" y="4481482"/>
            <a:ext cx="1904020" cy="697086"/>
          </a:xfrm>
          <a:prstGeom prst="rect">
            <a:avLst/>
          </a:prstGeom>
          <a:solidFill>
            <a:srgbClr val="FFFFCC"/>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Time Table Information</a:t>
            </a:r>
            <a:endParaRPr kumimoji="1" lang="en-US" altLang="ja-JP"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r>
              <a:rPr lang="ja-JP" altLang="en-US"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Real Time Position Info.</a:t>
            </a:r>
            <a:endParaRPr kumimoji="1" lang="ja-JP" altLang="en-US"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r>
              <a:rPr lang="ja-JP" altLang="en-US"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Delay / Service</a:t>
            </a:r>
            <a:r>
              <a:rPr lang="ja-JP" altLang="en-US" sz="11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ja-JP" altLang="en-US"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endParaRPr lang="en-US" altLang="ja-JP"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r>
              <a:rPr lang="en-US" altLang="ja-JP" sz="11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Suspension</a:t>
            </a:r>
            <a:r>
              <a:rPr lang="ja-JP" altLang="en-US"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Info.</a:t>
            </a:r>
            <a:endParaRPr lang="ja-JP" altLang="en-US"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53"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16682" y="5426861"/>
            <a:ext cx="567632" cy="24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正方形/長方形 53"/>
          <p:cNvSpPr/>
          <p:nvPr/>
        </p:nvSpPr>
        <p:spPr>
          <a:xfrm>
            <a:off x="2288704" y="4481280"/>
            <a:ext cx="2160240" cy="697086"/>
          </a:xfrm>
          <a:prstGeom prst="rect">
            <a:avLst/>
          </a:prstGeom>
          <a:solidFill>
            <a:srgbClr val="FFFFCC"/>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t>
            </a:r>
            <a:r>
              <a:rPr kumimoji="1" lang="en-US" altLang="ja-JP" sz="10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Facility Info.</a:t>
            </a:r>
            <a:r>
              <a:rPr lang="ja-JP" altLang="en-US" sz="10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9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(Ticket Gates, Shops)</a:t>
            </a:r>
            <a:endParaRPr kumimoji="1" lang="ja-JP" altLang="en-US" sz="9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r>
              <a:rPr lang="ja-JP" altLang="en-US" sz="8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0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W</a:t>
            </a:r>
            <a:r>
              <a:rPr lang="en-US" altLang="ja-JP" sz="10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eather Info. </a:t>
            </a:r>
            <a:r>
              <a:rPr lang="en-US" altLang="ja-JP" sz="9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(Temperature,  </a:t>
            </a:r>
          </a:p>
          <a:p>
            <a:r>
              <a:rPr lang="en-US" altLang="ja-JP" sz="9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9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Moisture)   </a:t>
            </a:r>
          </a:p>
          <a:p>
            <a:r>
              <a:rPr kumimoji="1" lang="ja-JP" altLang="en-US" sz="8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t>
            </a:r>
            <a:r>
              <a:rPr kumimoji="1" lang="en-US" altLang="ja-JP" sz="10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Parking Lot Info.</a:t>
            </a:r>
            <a:endParaRPr kumimoji="1" lang="ja-JP" altLang="en-US" sz="10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55" name="正方形/長方形 54"/>
          <p:cNvSpPr/>
          <p:nvPr/>
        </p:nvSpPr>
        <p:spPr>
          <a:xfrm>
            <a:off x="4505046" y="4481482"/>
            <a:ext cx="1456066" cy="697086"/>
          </a:xfrm>
          <a:prstGeom prst="rect">
            <a:avLst/>
          </a:prstGeom>
          <a:solidFill>
            <a:srgbClr val="FFFFCC"/>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2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Time Table </a:t>
            </a:r>
            <a:r>
              <a:rPr lang="en-US" altLang="ja-JP" sz="12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Info.</a:t>
            </a:r>
            <a:endParaRPr lang="en-US" altLang="ja-JP" sz="12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r>
              <a:rPr lang="ja-JP" altLang="en-US" sz="12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2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Operation Info.</a:t>
            </a:r>
            <a:endParaRPr kumimoji="1" lang="ja-JP" altLang="en-US" sz="1200" dirty="0" smtClean="0">
              <a:solidFill>
                <a:schemeClr val="tx1"/>
              </a:solidFill>
            </a:endParaRPr>
          </a:p>
          <a:p>
            <a:endParaRPr kumimoji="1" lang="ja-JP" altLang="en-US" sz="1200" dirty="0">
              <a:solidFill>
                <a:schemeClr val="tx1"/>
              </a:solidFill>
            </a:endParaRPr>
          </a:p>
        </p:txBody>
      </p:sp>
      <p:sp>
        <p:nvSpPr>
          <p:cNvPr id="56" name="テキスト ボックス 55"/>
          <p:cNvSpPr txBox="1"/>
          <p:nvPr/>
        </p:nvSpPr>
        <p:spPr>
          <a:xfrm>
            <a:off x="544487" y="5857527"/>
            <a:ext cx="1497526" cy="461665"/>
          </a:xfrm>
          <a:prstGeom prst="rect">
            <a:avLst/>
          </a:prstGeom>
          <a:noFill/>
        </p:spPr>
        <p:txBody>
          <a:bodyPr wrap="none" rtlCol="0">
            <a:spAutoFit/>
          </a:bodyPr>
          <a:lstStyle/>
          <a:p>
            <a:pPr algn="ctr"/>
            <a:r>
              <a:rPr kumimoji="1"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9 Operators with </a:t>
            </a:r>
          </a:p>
          <a:p>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More than 45</a:t>
            </a:r>
            <a:r>
              <a:rPr lang="en-US" altLang="ja-JP" sz="12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Lines</a:t>
            </a:r>
            <a:endParaRPr kumimoji="1" lang="ja-JP" altLang="en-US" sz="12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57" name="テキスト ボックス 56"/>
          <p:cNvSpPr txBox="1"/>
          <p:nvPr/>
        </p:nvSpPr>
        <p:spPr>
          <a:xfrm>
            <a:off x="2594076" y="5857527"/>
            <a:ext cx="1415772" cy="461665"/>
          </a:xfrm>
          <a:prstGeom prst="rect">
            <a:avLst/>
          </a:prstGeom>
          <a:noFill/>
        </p:spPr>
        <p:txBody>
          <a:bodyPr wrap="none" rtlCol="0">
            <a:spAutoFit/>
          </a:bodyPr>
          <a:lstStyle/>
          <a:p>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Stations of Tokyo </a:t>
            </a:r>
          </a:p>
          <a:p>
            <a:pPr algn="ctr"/>
            <a:r>
              <a:rPr kumimoji="1"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&amp; Shinjuku</a:t>
            </a:r>
            <a:endParaRPr kumimoji="1" lang="ja-JP" altLang="en-US" sz="12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58" name="テキスト ボックス 57"/>
          <p:cNvSpPr txBox="1"/>
          <p:nvPr/>
        </p:nvSpPr>
        <p:spPr>
          <a:xfrm>
            <a:off x="4376936" y="5857527"/>
            <a:ext cx="1584176" cy="461665"/>
          </a:xfrm>
          <a:prstGeom prst="rect">
            <a:avLst/>
          </a:prstGeom>
          <a:noFill/>
        </p:spPr>
        <p:txBody>
          <a:bodyPr wrap="square" rtlCol="0">
            <a:spAutoFit/>
          </a:bodyPr>
          <a:lstStyle/>
          <a:p>
            <a:pPr algn="ctr"/>
            <a:r>
              <a:rPr kumimoji="1" lang="en-US" altLang="ja-JP" sz="1200" dirty="0" smtClean="0"/>
              <a:t>Metropolitan</a:t>
            </a:r>
            <a:r>
              <a:rPr kumimoji="1" lang="ja-JP" altLang="en-US" sz="1200" dirty="0" smtClean="0"/>
              <a:t> </a:t>
            </a:r>
            <a:r>
              <a:rPr kumimoji="1" lang="en-US" altLang="ja-JP" sz="1200" dirty="0" smtClean="0"/>
              <a:t>Bus</a:t>
            </a:r>
            <a:r>
              <a:rPr kumimoji="1" lang="ja-JP" altLang="en-US" sz="1200" dirty="0" smtClean="0"/>
              <a:t> </a:t>
            </a:r>
            <a:endParaRPr kumimoji="1" lang="en-US" altLang="ja-JP" sz="1200" dirty="0" smtClean="0"/>
          </a:p>
          <a:p>
            <a:pPr algn="ctr"/>
            <a:r>
              <a:rPr lang="en-US" altLang="ja-JP" sz="1200" dirty="0" smtClean="0"/>
              <a:t>(in Tokyo Area)</a:t>
            </a:r>
            <a:endParaRPr kumimoji="1" lang="ja-JP" altLang="en-US" sz="1200" dirty="0"/>
          </a:p>
        </p:txBody>
      </p:sp>
      <p:sp>
        <p:nvSpPr>
          <p:cNvPr id="59" name="角丸四角形 58"/>
          <p:cNvSpPr/>
          <p:nvPr/>
        </p:nvSpPr>
        <p:spPr>
          <a:xfrm>
            <a:off x="249292" y="2617888"/>
            <a:ext cx="1823388" cy="648072"/>
          </a:xfrm>
          <a:prstGeom prst="roundRect">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latin typeface="Arial Unicode MS" panose="020B0604020202020204" pitchFamily="50" charset="-128"/>
              <a:ea typeface="Arial Unicode MS" panose="020B0604020202020204" pitchFamily="50" charset="-128"/>
              <a:cs typeface="Arial Unicode MS" panose="020B0604020202020204" pitchFamily="50" charset="-128"/>
            </a:endParaRPr>
          </a:p>
          <a:p>
            <a:pPr algn="ctr"/>
            <a:r>
              <a:rPr lang="en-US" altLang="ja-JP" sz="1400" dirty="0">
                <a:solidFill>
                  <a:srgbClr val="002060"/>
                </a:solidFill>
                <a:latin typeface="Arial Unicode MS" panose="020B0604020202020204" pitchFamily="50" charset="-128"/>
                <a:ea typeface="Arial Unicode MS" panose="020B0604020202020204" pitchFamily="50" charset="-128"/>
                <a:cs typeface="Arial Unicode MS" panose="020B0604020202020204" pitchFamily="50" charset="-128"/>
              </a:rPr>
              <a:t>Public Transportation </a:t>
            </a:r>
          </a:p>
          <a:p>
            <a:pPr algn="ctr"/>
            <a:r>
              <a:rPr lang="en-US" altLang="ja-JP" sz="1400" dirty="0">
                <a:solidFill>
                  <a:srgbClr val="002060"/>
                </a:solidFill>
                <a:latin typeface="Arial Unicode MS" panose="020B0604020202020204" pitchFamily="50" charset="-128"/>
                <a:ea typeface="Arial Unicode MS" panose="020B0604020202020204" pitchFamily="50" charset="-128"/>
                <a:cs typeface="Arial Unicode MS" panose="020B0604020202020204" pitchFamily="50" charset="-128"/>
              </a:rPr>
              <a:t>Information </a:t>
            </a:r>
            <a:r>
              <a:rPr lang="en-US" altLang="ja-JP" sz="1400" dirty="0" smtClean="0">
                <a:solidFill>
                  <a:srgbClr val="002060"/>
                </a:solidFill>
                <a:latin typeface="Arial Unicode MS" panose="020B0604020202020204" pitchFamily="50" charset="-128"/>
                <a:ea typeface="Arial Unicode MS" panose="020B0604020202020204" pitchFamily="50" charset="-128"/>
                <a:cs typeface="Arial Unicode MS" panose="020B0604020202020204" pitchFamily="50" charset="-128"/>
              </a:rPr>
              <a:t>Service</a:t>
            </a:r>
          </a:p>
          <a:p>
            <a:endParaRPr lang="en-US" altLang="ja-JP" sz="1200" dirty="0">
              <a:solidFill>
                <a:srgbClr val="002060"/>
              </a:solidFill>
            </a:endParaRPr>
          </a:p>
        </p:txBody>
      </p:sp>
      <p:sp>
        <p:nvSpPr>
          <p:cNvPr id="60" name="角丸四角形 59"/>
          <p:cNvSpPr/>
          <p:nvPr/>
        </p:nvSpPr>
        <p:spPr>
          <a:xfrm>
            <a:off x="2144688" y="2617888"/>
            <a:ext cx="1823388" cy="648072"/>
          </a:xfrm>
          <a:prstGeom prst="roundRect">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rgbClr val="002060"/>
                </a:solidFill>
                <a:latin typeface="Arial Unicode MS" panose="020B0604020202020204" pitchFamily="50" charset="-128"/>
                <a:ea typeface="Arial Unicode MS" panose="020B0604020202020204" pitchFamily="50" charset="-128"/>
                <a:cs typeface="Arial Unicode MS" panose="020B0604020202020204" pitchFamily="50" charset="-128"/>
              </a:rPr>
              <a:t>Public </a:t>
            </a:r>
            <a:r>
              <a:rPr lang="en-US" altLang="ja-JP" sz="1400" dirty="0">
                <a:solidFill>
                  <a:srgbClr val="002060"/>
                </a:solidFill>
                <a:latin typeface="Arial Unicode MS" panose="020B0604020202020204" pitchFamily="50" charset="-128"/>
                <a:ea typeface="Arial Unicode MS" panose="020B0604020202020204" pitchFamily="50" charset="-128"/>
                <a:cs typeface="Arial Unicode MS" panose="020B0604020202020204" pitchFamily="50" charset="-128"/>
              </a:rPr>
              <a:t>Transportation </a:t>
            </a:r>
          </a:p>
          <a:p>
            <a:pPr algn="ctr"/>
            <a:r>
              <a:rPr lang="en-US" altLang="ja-JP" sz="1400" dirty="0">
                <a:solidFill>
                  <a:srgbClr val="002060"/>
                </a:solidFill>
                <a:latin typeface="Arial Unicode MS" panose="020B0604020202020204" pitchFamily="50" charset="-128"/>
                <a:ea typeface="Arial Unicode MS" panose="020B0604020202020204" pitchFamily="50" charset="-128"/>
                <a:cs typeface="Arial Unicode MS" panose="020B0604020202020204" pitchFamily="50" charset="-128"/>
              </a:rPr>
              <a:t>Information </a:t>
            </a:r>
            <a:r>
              <a:rPr lang="en-US" altLang="ja-JP" sz="1400" dirty="0" smtClean="0">
                <a:solidFill>
                  <a:srgbClr val="002060"/>
                </a:solidFill>
                <a:latin typeface="Arial Unicode MS" panose="020B0604020202020204" pitchFamily="50" charset="-128"/>
                <a:ea typeface="Arial Unicode MS" panose="020B0604020202020204" pitchFamily="50" charset="-128"/>
                <a:cs typeface="Arial Unicode MS" panose="020B0604020202020204" pitchFamily="50" charset="-128"/>
              </a:rPr>
              <a:t>Service</a:t>
            </a:r>
            <a:endParaRPr lang="en-US" altLang="ja-JP" sz="1400" dirty="0">
              <a:solidFill>
                <a:srgbClr val="00206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cxnSp>
        <p:nvCxnSpPr>
          <p:cNvPr id="61" name="直線矢印コネクタ 60"/>
          <p:cNvCxnSpPr>
            <a:endCxn id="59" idx="2"/>
          </p:cNvCxnSpPr>
          <p:nvPr/>
        </p:nvCxnSpPr>
        <p:spPr>
          <a:xfrm flipV="1">
            <a:off x="1160986" y="3265960"/>
            <a:ext cx="0" cy="85270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a:endCxn id="60" idx="2"/>
          </p:cNvCxnSpPr>
          <p:nvPr/>
        </p:nvCxnSpPr>
        <p:spPr>
          <a:xfrm flipV="1">
            <a:off x="3056382" y="3265960"/>
            <a:ext cx="0" cy="55847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3" name="角丸四角形 62"/>
          <p:cNvSpPr/>
          <p:nvPr/>
        </p:nvSpPr>
        <p:spPr>
          <a:xfrm>
            <a:off x="4120476" y="2617888"/>
            <a:ext cx="1840636" cy="504056"/>
          </a:xfrm>
          <a:prstGeom prst="roundRect">
            <a:avLst/>
          </a:prstGeom>
          <a:solidFill>
            <a:schemeClr val="accent6">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Application </a:t>
            </a:r>
            <a:r>
              <a:rPr lang="en-US" altLang="ja-JP" sz="120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Developed in the Contest</a:t>
            </a:r>
            <a:endParaRPr kumimoji="1" lang="ja-JP" altLang="en-US" sz="1200" dirty="0">
              <a:solidFill>
                <a:srgbClr val="FF0000"/>
              </a:solidFill>
            </a:endParaRPr>
          </a:p>
        </p:txBody>
      </p:sp>
      <p:cxnSp>
        <p:nvCxnSpPr>
          <p:cNvPr id="64" name="直線矢印コネクタ 63"/>
          <p:cNvCxnSpPr>
            <a:endCxn id="41" idx="2"/>
          </p:cNvCxnSpPr>
          <p:nvPr/>
        </p:nvCxnSpPr>
        <p:spPr>
          <a:xfrm flipV="1">
            <a:off x="5169024" y="3265960"/>
            <a:ext cx="0" cy="86409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65" name="Picture 2" descr="C:\Users\shindo\Pictures\materials\PicturesFromWeb\t_kiki01_smartphone.wmf"/>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774472" y="2406434"/>
            <a:ext cx="228981" cy="383048"/>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C:\Users\shindo\Pictures\materials\PicturesFromWeb\t_kiki01_smartphone.wmf"/>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650599" y="2382483"/>
            <a:ext cx="228981" cy="383048"/>
          </a:xfrm>
          <a:prstGeom prst="rect">
            <a:avLst/>
          </a:prstGeom>
          <a:noFill/>
          <a:extLst>
            <a:ext uri="{909E8E84-426E-40DD-AFC4-6F175D3DCCD1}">
              <a14:hiddenFill xmlns:a14="http://schemas.microsoft.com/office/drawing/2010/main">
                <a:solidFill>
                  <a:srgbClr val="FFFFFF"/>
                </a:solidFill>
              </a14:hiddenFill>
            </a:ext>
          </a:extLst>
        </p:spPr>
      </p:pic>
      <p:sp>
        <p:nvSpPr>
          <p:cNvPr id="67" name="角丸四角形 66"/>
          <p:cNvSpPr/>
          <p:nvPr/>
        </p:nvSpPr>
        <p:spPr>
          <a:xfrm>
            <a:off x="7069528" y="2361880"/>
            <a:ext cx="2636000" cy="126412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Information Service Developers’ Sites</a:t>
            </a:r>
            <a:endParaRPr kumimoji="1" lang="ja-JP" altLang="en-US" sz="160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p>
            <a:pPr marL="342900" indent="-342900">
              <a:buFont typeface="Arial" panose="020B0604020202020204" pitchFamily="34" charset="0"/>
              <a:buChar char="•"/>
            </a:pP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Data for Provision</a:t>
            </a:r>
            <a:endParaRPr lang="ja-JP" altLang="en-US" sz="120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p>
            <a:pPr marL="342900" indent="-342900">
              <a:buFont typeface="Arial" panose="020B0604020202020204" pitchFamily="34" charset="0"/>
              <a:buChar char="•"/>
            </a:pP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Documents on API</a:t>
            </a:r>
            <a:endParaRPr kumimoji="1" lang="ja-JP" altLang="en-US" sz="120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p>
            <a:pPr marL="342900" indent="-342900">
              <a:buFont typeface="Arial" panose="020B0604020202020204" pitchFamily="34" charset="0"/>
              <a:buChar char="•"/>
            </a:pP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Sample Programs</a:t>
            </a:r>
            <a:endParaRPr lang="ja-JP" altLang="en-US" sz="120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p>
            <a:pPr marL="342900" indent="-342900">
              <a:buFont typeface="Arial" panose="020B0604020202020204" pitchFamily="34" charset="0"/>
              <a:buChar char="•"/>
            </a:pP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Libraries, etc. </a:t>
            </a:r>
            <a:endParaRPr kumimoji="1" lang="ja-JP" altLang="en-US" sz="12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68" name="左矢印 67"/>
          <p:cNvSpPr/>
          <p:nvPr/>
        </p:nvSpPr>
        <p:spPr>
          <a:xfrm>
            <a:off x="6105128" y="2765209"/>
            <a:ext cx="820384" cy="428743"/>
          </a:xfrm>
          <a:prstGeom prst="lef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Provision</a:t>
            </a:r>
            <a:endParaRPr kumimoji="1" lang="ja-JP" altLang="en-US" sz="10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69" name="正方形/長方形 68"/>
          <p:cNvSpPr/>
          <p:nvPr/>
        </p:nvSpPr>
        <p:spPr>
          <a:xfrm>
            <a:off x="200472" y="4396422"/>
            <a:ext cx="6552728" cy="85415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70" name="テキスト ボックス 69"/>
          <p:cNvSpPr txBox="1"/>
          <p:nvPr/>
        </p:nvSpPr>
        <p:spPr>
          <a:xfrm>
            <a:off x="6148840" y="4922144"/>
            <a:ext cx="1036408" cy="769441"/>
          </a:xfrm>
          <a:prstGeom prst="rect">
            <a:avLst/>
          </a:prstGeom>
          <a:solidFill>
            <a:schemeClr val="bg1"/>
          </a:solidFill>
        </p:spPr>
        <p:txBody>
          <a:bodyPr wrap="square" rtlCol="0">
            <a:spAutoFit/>
          </a:bodyPr>
          <a:lstStyle/>
          <a:p>
            <a:r>
              <a:rPr kumimoji="1" lang="en-US" altLang="ja-JP" sz="11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Data to be Used in the Verification Test</a:t>
            </a:r>
            <a:endParaRPr kumimoji="1" lang="ja-JP" altLang="en-US" sz="110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71" name="正方形/長方形 70"/>
          <p:cNvSpPr/>
          <p:nvPr/>
        </p:nvSpPr>
        <p:spPr>
          <a:xfrm>
            <a:off x="7185248" y="4300330"/>
            <a:ext cx="2648743" cy="2080998"/>
          </a:xfrm>
          <a:prstGeom prst="rect">
            <a:avLst/>
          </a:prstGeom>
          <a:solidFill>
            <a:schemeClr val="accent6"/>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smtClean="0">
                <a:solidFill>
                  <a:schemeClr val="tx1"/>
                </a:solidFill>
              </a:rPr>
              <a:t>【Guideline </a:t>
            </a:r>
            <a:r>
              <a:rPr lang="en-US" altLang="ja-JP" sz="1200" b="1" dirty="0">
                <a:solidFill>
                  <a:schemeClr val="tx1"/>
                </a:solidFill>
              </a:rPr>
              <a:t>for Open </a:t>
            </a:r>
            <a:r>
              <a:rPr lang="en-US" altLang="ja-JP" sz="1200" b="1" dirty="0" smtClean="0">
                <a:solidFill>
                  <a:schemeClr val="tx1"/>
                </a:solidFill>
              </a:rPr>
              <a:t>Data Realization of Public </a:t>
            </a:r>
            <a:r>
              <a:rPr kumimoji="1" lang="en-US" altLang="ja-JP" sz="1200" b="1" dirty="0" smtClean="0">
                <a:solidFill>
                  <a:schemeClr val="tx1"/>
                </a:solidFill>
              </a:rPr>
              <a:t>Transportation Information】</a:t>
            </a:r>
            <a:endParaRPr kumimoji="1" lang="en-US" altLang="ja-JP" sz="1100" b="1" dirty="0" smtClean="0">
              <a:solidFill>
                <a:schemeClr val="tx1"/>
              </a:solidFill>
            </a:endParaRPr>
          </a:p>
          <a:p>
            <a:pPr marL="171450" indent="-171450">
              <a:buFont typeface="Arial" panose="020B0604020202020204" pitchFamily="34" charset="0"/>
              <a:buChar char="•"/>
            </a:pPr>
            <a:r>
              <a:rPr kumimoji="1" lang="en-US" altLang="ja-JP"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Procedures for Open Data Realization</a:t>
            </a:r>
            <a:r>
              <a:rPr lang="ja-JP" altLang="en-US" sz="11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endParaRPr kumimoji="1" lang="ja-JP" altLang="en-US"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marL="171450" indent="-171450">
              <a:buFont typeface="Arial" panose="020B0604020202020204" pitchFamily="34" charset="0"/>
              <a:buChar char="•"/>
            </a:pPr>
            <a:r>
              <a:rPr lang="en-US" altLang="ja-JP"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Demarcation</a:t>
            </a:r>
            <a:r>
              <a:rPr lang="ja-JP" altLang="en-US"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of</a:t>
            </a:r>
            <a:r>
              <a:rPr lang="ja-JP" altLang="en-US"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Rights</a:t>
            </a:r>
            <a:r>
              <a:rPr lang="ja-JP" altLang="en-US"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and</a:t>
            </a:r>
            <a:r>
              <a:rPr lang="ja-JP" altLang="en-US"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Responsibilities of Public Transportation Facilities</a:t>
            </a:r>
            <a:endParaRPr lang="ja-JP" altLang="en-US"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marL="171450" indent="-171450">
              <a:buFont typeface="Arial" panose="020B0604020202020204" pitchFamily="34" charset="0"/>
              <a:buChar char="•"/>
            </a:pPr>
            <a:r>
              <a:rPr lang="en-US" altLang="ja-JP" sz="1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Points to Note for Information Service Developers and Public Transport Service Users in Terms of Utilization of Public Transportation Information Service</a:t>
            </a:r>
            <a:endParaRPr kumimoji="1" lang="ja-JP" altLang="en-US" sz="11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cxnSp>
        <p:nvCxnSpPr>
          <p:cNvPr id="72" name="曲線コネクタ 71"/>
          <p:cNvCxnSpPr>
            <a:stCxn id="71" idx="0"/>
            <a:endCxn id="69" idx="3"/>
          </p:cNvCxnSpPr>
          <p:nvPr/>
        </p:nvCxnSpPr>
        <p:spPr>
          <a:xfrm rot="16200000" flipH="1" flipV="1">
            <a:off x="7369825" y="3683704"/>
            <a:ext cx="523169" cy="1756420"/>
          </a:xfrm>
          <a:prstGeom prst="curvedConnector4">
            <a:avLst>
              <a:gd name="adj1" fmla="val -43695"/>
              <a:gd name="adj2" fmla="val 87701"/>
            </a:avLst>
          </a:prstGeom>
          <a:ln w="190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3" name="曲線コネクタ 72"/>
          <p:cNvCxnSpPr>
            <a:stCxn id="71" idx="0"/>
            <a:endCxn id="67" idx="2"/>
          </p:cNvCxnSpPr>
          <p:nvPr/>
        </p:nvCxnSpPr>
        <p:spPr>
          <a:xfrm rot="16200000" flipV="1">
            <a:off x="8111409" y="3902119"/>
            <a:ext cx="674330" cy="122092"/>
          </a:xfrm>
          <a:prstGeom prst="curvedConnector3">
            <a:avLst>
              <a:gd name="adj1" fmla="val 50000"/>
            </a:avLst>
          </a:prstGeom>
          <a:ln w="190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4" name="角丸四角形 73"/>
          <p:cNvSpPr/>
          <p:nvPr/>
        </p:nvSpPr>
        <p:spPr>
          <a:xfrm>
            <a:off x="4392842" y="5388095"/>
            <a:ext cx="1728192" cy="360040"/>
          </a:xfrm>
          <a:prstGeom prst="roundRect">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200" dirty="0" smtClean="0">
                <a:solidFill>
                  <a:srgbClr val="002060"/>
                </a:solidFill>
                <a:latin typeface="Arial Unicode MS" panose="020B0604020202020204" pitchFamily="50" charset="-128"/>
                <a:ea typeface="Arial Unicode MS" panose="020B0604020202020204" pitchFamily="50" charset="-128"/>
                <a:cs typeface="Arial Unicode MS" panose="020B0604020202020204" pitchFamily="50" charset="-128"/>
              </a:rPr>
              <a:t>Bus Operators</a:t>
            </a:r>
            <a:endParaRPr kumimoji="1" lang="ja-JP" altLang="en-US" sz="1200" dirty="0">
              <a:solidFill>
                <a:srgbClr val="00206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75"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448944" y="5445450"/>
            <a:ext cx="478770" cy="259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2" descr="C:\Users\shindo\AppData\Local\Microsoft\Windows\Temporary Internet Files\Content.IE5\JGBEE0TY\MC900434845[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927" y="3842440"/>
            <a:ext cx="2762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C:\Users\shindo\AppData\Local\Microsoft\Windows\Temporary Internet Files\Content.IE5\JGBEE0TY\MC900434845[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520" y="3926255"/>
            <a:ext cx="276225" cy="276225"/>
          </a:xfrm>
          <a:prstGeom prst="rect">
            <a:avLst/>
          </a:prstGeom>
          <a:noFill/>
          <a:extLst>
            <a:ext uri="{909E8E84-426E-40DD-AFC4-6F175D3DCCD1}">
              <a14:hiddenFill xmlns:a14="http://schemas.microsoft.com/office/drawing/2010/main">
                <a:solidFill>
                  <a:srgbClr val="FFFFFF"/>
                </a:solidFill>
              </a14:hiddenFill>
            </a:ext>
          </a:extLst>
        </p:spPr>
      </p:pic>
      <p:sp>
        <p:nvSpPr>
          <p:cNvPr id="78" name="テキスト ボックス 77"/>
          <p:cNvSpPr txBox="1"/>
          <p:nvPr/>
        </p:nvSpPr>
        <p:spPr>
          <a:xfrm>
            <a:off x="8627149" y="3770016"/>
            <a:ext cx="865943" cy="276999"/>
          </a:xfrm>
          <a:prstGeom prst="rect">
            <a:avLst/>
          </a:prstGeom>
          <a:noFill/>
        </p:spPr>
        <p:txBody>
          <a:bodyPr wrap="none" rtlCol="0">
            <a:spAutoFit/>
          </a:bodyPr>
          <a:lstStyle/>
          <a:p>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Reflection</a:t>
            </a:r>
            <a:endParaRPr kumimoji="1" lang="ja-JP" altLang="en-US" sz="12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3" name="スライド番号プレースホルダ 11"/>
          <p:cNvSpPr>
            <a:spLocks noGrp="1"/>
          </p:cNvSpPr>
          <p:nvPr>
            <p:ph type="sldNum" sz="quarter" idx="4294967295"/>
          </p:nvPr>
        </p:nvSpPr>
        <p:spPr>
          <a:xfrm>
            <a:off x="9129464" y="6520259"/>
            <a:ext cx="779976"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7465055-439F-4391-840E-CC8A179C19DE}" type="slidenum">
              <a:rPr kumimoji="0" lang="ja-JP" altLang="en-US" sz="16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ja-JP" altLang="en-US" sz="1600" b="0" i="0" u="none" strike="noStrike" kern="0" cap="none" spc="0" normalizeH="0" baseline="0" noProof="0" dirty="0">
              <a:ln>
                <a:noFill/>
              </a:ln>
              <a:solidFill>
                <a:sysClr val="windowText" lastClr="000000"/>
              </a:solidFill>
              <a:effectLst/>
              <a:uLnTx/>
              <a:uFillTx/>
            </a:endParaRPr>
          </a:p>
        </p:txBody>
      </p:sp>
      <p:sp>
        <p:nvSpPr>
          <p:cNvPr id="79" name="Rectangle 338"/>
          <p:cNvSpPr>
            <a:spLocks noChangeArrowheads="1"/>
          </p:cNvSpPr>
          <p:nvPr/>
        </p:nvSpPr>
        <p:spPr bwMode="auto">
          <a:xfrm>
            <a:off x="200472" y="455114"/>
            <a:ext cx="9200739" cy="597622"/>
          </a:xfrm>
          <a:prstGeom prst="rect">
            <a:avLst/>
          </a:prstGeom>
          <a:noFill/>
          <a:ln w="19050" algn="ctr">
            <a:noFill/>
            <a:miter lim="800000"/>
            <a:headEnd/>
            <a:tailEnd type="none" w="lg" len="lg"/>
          </a:ln>
          <a:effectLst/>
          <a:extLst/>
        </p:spPr>
        <p:txBody>
          <a:bodyPr/>
          <a:lstStyle/>
          <a:p>
            <a:pPr marL="342900" indent="-342900">
              <a:buFont typeface="Wingdings" panose="05000000000000000000" pitchFamily="2" charset="2"/>
              <a:buChar char="Ø"/>
            </a:pPr>
            <a:r>
              <a:rPr lang="en-US" altLang="ja-JP"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Provision of Public Transportation Information including Railways, Buses and Stations, etc. in Collaboration with Public Transportation Servicers in Tokyo Metropolitan Area. </a:t>
            </a:r>
            <a:endParaRPr lang="ja-JP" altLang="en-US" sz="1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338152601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016" name="直線コネクタ 112"/>
          <p:cNvCxnSpPr>
            <a:cxnSpLocks noChangeShapeType="1"/>
          </p:cNvCxnSpPr>
          <p:nvPr/>
        </p:nvCxnSpPr>
        <p:spPr bwMode="auto">
          <a:xfrm>
            <a:off x="0" y="404813"/>
            <a:ext cx="9906000" cy="1587"/>
          </a:xfrm>
          <a:prstGeom prst="line">
            <a:avLst/>
          </a:prstGeom>
          <a:noFill/>
          <a:ln w="63500" algn="ctr">
            <a:solidFill>
              <a:srgbClr val="FF9900"/>
            </a:solidFill>
            <a:round/>
            <a:headEnd/>
            <a:tailEnd/>
          </a:ln>
          <a:extLst>
            <a:ext uri="{909E8E84-426E-40DD-AFC4-6F175D3DCCD1}">
              <a14:hiddenFill xmlns:a14="http://schemas.microsoft.com/office/drawing/2010/main">
                <a:noFill/>
              </a14:hiddenFill>
            </a:ext>
          </a:extLst>
        </p:spPr>
      </p:cxnSp>
      <p:sp>
        <p:nvSpPr>
          <p:cNvPr id="3" name="角丸四角形 2"/>
          <p:cNvSpPr>
            <a:spLocks noChangeArrowheads="1"/>
          </p:cNvSpPr>
          <p:nvPr/>
        </p:nvSpPr>
        <p:spPr bwMode="auto">
          <a:xfrm>
            <a:off x="6248400" y="3717255"/>
            <a:ext cx="3529013" cy="2794362"/>
          </a:xfrm>
          <a:prstGeom prst="roundRect">
            <a:avLst>
              <a:gd name="adj" fmla="val 2824"/>
            </a:avLst>
          </a:prstGeom>
          <a:solidFill>
            <a:schemeClr val="bg1"/>
          </a:solidFill>
          <a:ln w="38100" algn="ctr">
            <a:solidFill>
              <a:srgbClr val="FFC000"/>
            </a:solidFill>
            <a:round/>
            <a:headEnd/>
            <a:tailEnd/>
          </a:ln>
        </p:spPr>
        <p:txBody>
          <a:bodyPr lIns="108000" tIns="36000" rIns="36000" bIns="36000" anchor="ctr"/>
          <a:lstStyle/>
          <a:p>
            <a:pPr algn="ctr">
              <a:spcBef>
                <a:spcPct val="20000"/>
              </a:spcBef>
            </a:pPr>
            <a:r>
              <a:rPr lang="ja-JP" altLang="en-US" sz="1800" b="1" dirty="0">
                <a:solidFill>
                  <a:srgbClr val="000000"/>
                </a:solidFill>
                <a:latin typeface="ＭＳ Ｐゴシック" pitchFamily="50" charset="-128"/>
              </a:rPr>
              <a:t>　</a:t>
            </a:r>
            <a:r>
              <a:rPr lang="en-US" altLang="ja-JP" sz="1400" b="1"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【Data</a:t>
            </a:r>
            <a:r>
              <a:rPr lang="ja-JP" altLang="en-US" sz="1400" b="1"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b="1"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Used</a:t>
            </a:r>
            <a:r>
              <a:rPr lang="ja-JP" altLang="en-US" sz="1400" b="1"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b="1"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in</a:t>
            </a:r>
            <a:r>
              <a:rPr lang="ja-JP" altLang="en-US" sz="1400" b="1"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b="1"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the Verification Test</a:t>
            </a:r>
            <a:r>
              <a:rPr lang="ja-JP" altLang="en-US" sz="1400" b="1"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b="1"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(Example)】</a:t>
            </a:r>
            <a:endParaRPr lang="en-US" altLang="ja-JP" sz="1400" b="1"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a:spcBef>
                <a:spcPct val="20000"/>
              </a:spcBef>
            </a:pPr>
            <a:r>
              <a:rPr lang="ja-JP" altLang="en-US" sz="1100" b="1"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b="1" dirty="0" smtClean="0">
                <a:latin typeface="+mn-lt"/>
                <a:ea typeface="Arial Unicode MS" panose="020B0604020202020204" pitchFamily="50" charset="-128"/>
                <a:cs typeface="Arial Unicode MS" panose="020B0604020202020204" pitchFamily="50" charset="-128"/>
              </a:rPr>
              <a:t>Mobility Info.</a:t>
            </a:r>
            <a:endParaRPr lang="en-US" altLang="ja-JP" sz="1400" b="1" dirty="0">
              <a:solidFill>
                <a:srgbClr val="000000"/>
              </a:solidFill>
              <a:latin typeface="+mn-lt"/>
              <a:ea typeface="Arial Unicode MS" panose="020B0604020202020204" pitchFamily="50" charset="-128"/>
              <a:cs typeface="Arial Unicode MS" panose="020B0604020202020204" pitchFamily="50" charset="-128"/>
            </a:endParaRPr>
          </a:p>
          <a:p>
            <a:pPr>
              <a:spcBef>
                <a:spcPct val="20000"/>
              </a:spcBef>
            </a:pP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Public Transport Route Info.,</a:t>
            </a:r>
            <a:r>
              <a:rPr lang="ja-JP" altLang="en-US" sz="11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Time Table Info., Bus Stop Info., Parking Lot Info.,</a:t>
            </a:r>
            <a:r>
              <a:rPr lang="ja-JP" altLang="en-US" sz="11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Average Bus Traveling Time Info., Average Taxi Traveling Time</a:t>
            </a:r>
            <a:r>
              <a:rPr lang="ja-JP" altLang="en-US" sz="11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Info.</a:t>
            </a:r>
          </a:p>
          <a:p>
            <a:pPr>
              <a:spcBef>
                <a:spcPct val="20000"/>
              </a:spcBef>
            </a:pPr>
            <a:r>
              <a:rPr lang="ja-JP" altLang="en-US" sz="1100" b="1"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ja-JP" altLang="en-US" sz="1100" b="1"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b="1" dirty="0" smtClean="0">
                <a:latin typeface="+mn-lt"/>
                <a:ea typeface="Arial Unicode MS" panose="020B0604020202020204" pitchFamily="50" charset="-128"/>
                <a:cs typeface="Arial Unicode MS" panose="020B0604020202020204" pitchFamily="50" charset="-128"/>
              </a:rPr>
              <a:t>Tourism Info.</a:t>
            </a:r>
            <a:endParaRPr lang="en-US" altLang="ja-JP" sz="1400" b="1" dirty="0">
              <a:solidFill>
                <a:srgbClr val="000000"/>
              </a:solidFill>
              <a:latin typeface="+mn-lt"/>
              <a:ea typeface="Arial Unicode MS" panose="020B0604020202020204" pitchFamily="50" charset="-128"/>
              <a:cs typeface="Arial Unicode MS" panose="020B0604020202020204" pitchFamily="50" charset="-128"/>
            </a:endParaRPr>
          </a:p>
          <a:p>
            <a:pPr>
              <a:spcBef>
                <a:spcPct val="20000"/>
              </a:spcBef>
            </a:pPr>
            <a:r>
              <a:rPr lang="en-US" altLang="zh-TW" sz="1100" dirty="0" smtClean="0">
                <a:latin typeface="Arial Unicode MS" panose="020B0604020202020204" pitchFamily="50" charset="-128"/>
                <a:ea typeface="Arial Unicode MS" panose="020B0604020202020204" pitchFamily="50" charset="-128"/>
                <a:cs typeface="Arial Unicode MS" panose="020B0604020202020204" pitchFamily="50" charset="-128"/>
              </a:rPr>
              <a:t>Public Facilities Info., Lodging Info., Souvenir Shop Info., Tourist Facilities Info.</a:t>
            </a:r>
            <a:endParaRPr lang="en-US" altLang="ja-JP" sz="11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a:spcBef>
                <a:spcPct val="20000"/>
              </a:spcBef>
            </a:pPr>
            <a:r>
              <a:rPr lang="ja-JP" altLang="en-US" sz="1100" b="1"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b="1" dirty="0" smtClean="0">
                <a:solidFill>
                  <a:srgbClr val="000000"/>
                </a:solidFill>
                <a:latin typeface="+mn-lt"/>
                <a:ea typeface="Arial Unicode MS" panose="020B0604020202020204" pitchFamily="50" charset="-128"/>
                <a:cs typeface="Arial Unicode MS" panose="020B0604020202020204" pitchFamily="50" charset="-128"/>
              </a:rPr>
              <a:t>Disaster Prevention Info. </a:t>
            </a:r>
            <a:endParaRPr lang="en-US" altLang="ja-JP" sz="1400" b="1" dirty="0">
              <a:solidFill>
                <a:srgbClr val="000000"/>
              </a:solidFill>
              <a:latin typeface="+mn-lt"/>
              <a:ea typeface="Arial Unicode MS" panose="020B0604020202020204" pitchFamily="50" charset="-128"/>
              <a:cs typeface="Arial Unicode MS" panose="020B0604020202020204" pitchFamily="50" charset="-128"/>
            </a:endParaRPr>
          </a:p>
          <a:p>
            <a:pPr>
              <a:spcBef>
                <a:spcPct val="20000"/>
              </a:spcBef>
            </a:pP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Shelter Info., Disaster Prevention Base Info., Info. of </a:t>
            </a:r>
            <a:r>
              <a:rPr lang="en-US" altLang="ja-JP" sz="1100" dirty="0">
                <a:latin typeface="Arial Unicode MS" panose="020B0604020202020204" pitchFamily="50" charset="-128"/>
                <a:ea typeface="Arial Unicode MS" panose="020B0604020202020204" pitchFamily="50" charset="-128"/>
                <a:cs typeface="Arial Unicode MS" panose="020B0604020202020204" pitchFamily="50" charset="-128"/>
              </a:rPr>
              <a:t>S</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upport Stations to People Having Difficulties Returning Home </a:t>
            </a:r>
            <a:endParaRPr lang="ja-JP" altLang="en-US" sz="11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3096" name="Line 88"/>
          <p:cNvSpPr>
            <a:spLocks noChangeShapeType="1"/>
          </p:cNvSpPr>
          <p:nvPr/>
        </p:nvSpPr>
        <p:spPr bwMode="auto">
          <a:xfrm flipV="1">
            <a:off x="2576513" y="4076477"/>
            <a:ext cx="0" cy="7270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sz="2400"/>
          </a:p>
        </p:txBody>
      </p:sp>
      <p:sp>
        <p:nvSpPr>
          <p:cNvPr id="43097" name="Line 89"/>
          <p:cNvSpPr>
            <a:spLocks noChangeShapeType="1"/>
          </p:cNvSpPr>
          <p:nvPr/>
        </p:nvSpPr>
        <p:spPr bwMode="auto">
          <a:xfrm flipV="1">
            <a:off x="536575" y="4076477"/>
            <a:ext cx="0" cy="7270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sz="2400"/>
          </a:p>
        </p:txBody>
      </p:sp>
      <p:sp>
        <p:nvSpPr>
          <p:cNvPr id="43098" name="Line 90"/>
          <p:cNvSpPr>
            <a:spLocks noChangeShapeType="1"/>
          </p:cNvSpPr>
          <p:nvPr/>
        </p:nvSpPr>
        <p:spPr bwMode="auto">
          <a:xfrm flipV="1">
            <a:off x="1544638" y="4076477"/>
            <a:ext cx="0" cy="7270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sz="2400"/>
          </a:p>
        </p:txBody>
      </p:sp>
      <p:sp>
        <p:nvSpPr>
          <p:cNvPr id="43099" name="Line 91"/>
          <p:cNvSpPr>
            <a:spLocks noChangeShapeType="1"/>
          </p:cNvSpPr>
          <p:nvPr/>
        </p:nvSpPr>
        <p:spPr bwMode="auto">
          <a:xfrm flipV="1">
            <a:off x="3438525" y="4076477"/>
            <a:ext cx="0" cy="7270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sz="2400"/>
          </a:p>
        </p:txBody>
      </p:sp>
      <p:sp>
        <p:nvSpPr>
          <p:cNvPr id="43101" name="Line 93"/>
          <p:cNvSpPr>
            <a:spLocks noChangeShapeType="1"/>
          </p:cNvSpPr>
          <p:nvPr/>
        </p:nvSpPr>
        <p:spPr bwMode="auto">
          <a:xfrm flipV="1">
            <a:off x="4324350" y="4076477"/>
            <a:ext cx="0" cy="7270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sz="2400"/>
          </a:p>
        </p:txBody>
      </p:sp>
      <p:sp>
        <p:nvSpPr>
          <p:cNvPr id="43103" name="Line 95"/>
          <p:cNvSpPr>
            <a:spLocks noChangeShapeType="1"/>
          </p:cNvSpPr>
          <p:nvPr/>
        </p:nvSpPr>
        <p:spPr bwMode="auto">
          <a:xfrm flipV="1">
            <a:off x="5478463" y="4076477"/>
            <a:ext cx="0" cy="7270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sz="2400"/>
          </a:p>
        </p:txBody>
      </p:sp>
      <p:sp>
        <p:nvSpPr>
          <p:cNvPr id="43104" name="Rectangle 96"/>
          <p:cNvSpPr>
            <a:spLocks noChangeArrowheads="1"/>
          </p:cNvSpPr>
          <p:nvPr/>
        </p:nvSpPr>
        <p:spPr bwMode="auto">
          <a:xfrm>
            <a:off x="179388" y="4301902"/>
            <a:ext cx="1800225" cy="2079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Mobility Info.</a:t>
            </a:r>
            <a:endParaRPr lang="ja-JP" altLang="en-US" sz="1600" dirty="0"/>
          </a:p>
        </p:txBody>
      </p:sp>
      <p:sp>
        <p:nvSpPr>
          <p:cNvPr id="43105" name="Rectangle 97"/>
          <p:cNvSpPr>
            <a:spLocks noChangeArrowheads="1"/>
          </p:cNvSpPr>
          <p:nvPr/>
        </p:nvSpPr>
        <p:spPr bwMode="auto">
          <a:xfrm>
            <a:off x="2092325" y="4301902"/>
            <a:ext cx="2738438" cy="2079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Tourism Info.</a:t>
            </a:r>
            <a:endParaRPr lang="ja-JP" altLang="en-US" sz="1600" dirty="0"/>
          </a:p>
        </p:txBody>
      </p:sp>
      <p:sp>
        <p:nvSpPr>
          <p:cNvPr id="43106" name="Rectangle 98"/>
          <p:cNvSpPr>
            <a:spLocks noChangeArrowheads="1"/>
          </p:cNvSpPr>
          <p:nvPr/>
        </p:nvSpPr>
        <p:spPr bwMode="auto">
          <a:xfrm>
            <a:off x="4902200" y="4274914"/>
            <a:ext cx="1225550" cy="26742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Disaster Prevention</a:t>
            </a:r>
          </a:p>
          <a:p>
            <a:pPr algn="ctr"/>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 Info.</a:t>
            </a:r>
            <a:endParaRPr lang="ja-JP" altLang="en-US" sz="10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grpSp>
        <p:nvGrpSpPr>
          <p:cNvPr id="43169" name="Group 161"/>
          <p:cNvGrpSpPr>
            <a:grpSpLocks/>
          </p:cNvGrpSpPr>
          <p:nvPr/>
        </p:nvGrpSpPr>
        <p:grpSpPr bwMode="auto">
          <a:xfrm>
            <a:off x="608013" y="1946921"/>
            <a:ext cx="822326" cy="761999"/>
            <a:chOff x="825" y="1767"/>
            <a:chExt cx="518" cy="480"/>
          </a:xfrm>
        </p:grpSpPr>
        <p:grpSp>
          <p:nvGrpSpPr>
            <p:cNvPr id="43108" name="Group 100"/>
            <p:cNvGrpSpPr>
              <a:grpSpLocks/>
            </p:cNvGrpSpPr>
            <p:nvPr/>
          </p:nvGrpSpPr>
          <p:grpSpPr bwMode="auto">
            <a:xfrm>
              <a:off x="886" y="1767"/>
              <a:ext cx="387" cy="305"/>
              <a:chOff x="3240" y="1721"/>
              <a:chExt cx="387" cy="305"/>
            </a:xfrm>
          </p:grpSpPr>
          <p:grpSp>
            <p:nvGrpSpPr>
              <p:cNvPr id="43109" name="Group 101"/>
              <p:cNvGrpSpPr>
                <a:grpSpLocks/>
              </p:cNvGrpSpPr>
              <p:nvPr/>
            </p:nvGrpSpPr>
            <p:grpSpPr bwMode="auto">
              <a:xfrm>
                <a:off x="3240" y="1721"/>
                <a:ext cx="115" cy="204"/>
                <a:chOff x="1366" y="2016"/>
                <a:chExt cx="252" cy="600"/>
              </a:xfrm>
            </p:grpSpPr>
            <p:sp>
              <p:nvSpPr>
                <p:cNvPr id="43110" name="Freeform 102"/>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sz="2400"/>
                </a:p>
              </p:txBody>
            </p:sp>
            <p:sp>
              <p:nvSpPr>
                <p:cNvPr id="43111" name="Freeform 103"/>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sz="2400"/>
                </a:p>
              </p:txBody>
            </p:sp>
          </p:grpSp>
          <p:grpSp>
            <p:nvGrpSpPr>
              <p:cNvPr id="43112" name="Group 104"/>
              <p:cNvGrpSpPr>
                <a:grpSpLocks/>
              </p:cNvGrpSpPr>
              <p:nvPr/>
            </p:nvGrpSpPr>
            <p:grpSpPr bwMode="auto">
              <a:xfrm>
                <a:off x="3512" y="1721"/>
                <a:ext cx="115" cy="203"/>
                <a:chOff x="1366" y="2016"/>
                <a:chExt cx="252" cy="600"/>
              </a:xfrm>
            </p:grpSpPr>
            <p:sp>
              <p:nvSpPr>
                <p:cNvPr id="43113" name="Freeform 105"/>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sz="2400"/>
                </a:p>
              </p:txBody>
            </p:sp>
            <p:sp>
              <p:nvSpPr>
                <p:cNvPr id="43114" name="Freeform 106"/>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sz="2400"/>
                </a:p>
              </p:txBody>
            </p:sp>
          </p:grpSp>
          <p:grpSp>
            <p:nvGrpSpPr>
              <p:cNvPr id="43115" name="Group 107"/>
              <p:cNvGrpSpPr>
                <a:grpSpLocks/>
              </p:cNvGrpSpPr>
              <p:nvPr/>
            </p:nvGrpSpPr>
            <p:grpSpPr bwMode="auto">
              <a:xfrm>
                <a:off x="3376" y="1822"/>
                <a:ext cx="115" cy="204"/>
                <a:chOff x="1366" y="2016"/>
                <a:chExt cx="252" cy="600"/>
              </a:xfrm>
            </p:grpSpPr>
            <p:sp>
              <p:nvSpPr>
                <p:cNvPr id="43116" name="Freeform 108"/>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sz="2400"/>
                </a:p>
              </p:txBody>
            </p:sp>
            <p:sp>
              <p:nvSpPr>
                <p:cNvPr id="43117" name="Freeform 109"/>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sz="2400"/>
                </a:p>
              </p:txBody>
            </p:sp>
          </p:grpSp>
        </p:grpSp>
        <p:sp>
          <p:nvSpPr>
            <p:cNvPr id="43118" name="Text Box 110"/>
            <p:cNvSpPr txBox="1">
              <a:spLocks noChangeArrowheads="1"/>
            </p:cNvSpPr>
            <p:nvPr/>
          </p:nvSpPr>
          <p:spPr bwMode="auto">
            <a:xfrm>
              <a:off x="825" y="2053"/>
              <a:ext cx="51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Citizens</a:t>
              </a:r>
              <a:endParaRPr lang="ja-JP" altLang="en-US" sz="14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grpSp>
      <p:sp>
        <p:nvSpPr>
          <p:cNvPr id="43121" name="Rectangle 113"/>
          <p:cNvSpPr>
            <a:spLocks noChangeArrowheads="1"/>
          </p:cNvSpPr>
          <p:nvPr/>
        </p:nvSpPr>
        <p:spPr bwMode="auto">
          <a:xfrm>
            <a:off x="344488" y="2852739"/>
            <a:ext cx="1079500" cy="67922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nchor="ctr"/>
          <a:lstStyle/>
          <a:p>
            <a:pPr algn="ct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High Level Navigation System</a:t>
            </a:r>
            <a:endParaRPr lang="ja-JP" altLang="en-US" sz="1200" dirty="0"/>
          </a:p>
        </p:txBody>
      </p:sp>
      <p:sp>
        <p:nvSpPr>
          <p:cNvPr id="43122" name="Rectangle 114"/>
          <p:cNvSpPr>
            <a:spLocks noChangeArrowheads="1"/>
          </p:cNvSpPr>
          <p:nvPr/>
        </p:nvSpPr>
        <p:spPr bwMode="auto">
          <a:xfrm>
            <a:off x="1784350" y="2852739"/>
            <a:ext cx="1296988" cy="67922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nchor="ctr"/>
          <a:lstStyle/>
          <a:p>
            <a:pPr algn="ct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Tourist Guide Navigation System</a:t>
            </a:r>
            <a:endParaRPr lang="ja-JP" altLang="en-US" sz="12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3123" name="Rectangle 115"/>
          <p:cNvSpPr>
            <a:spLocks noChangeArrowheads="1"/>
          </p:cNvSpPr>
          <p:nvPr/>
        </p:nvSpPr>
        <p:spPr bwMode="auto">
          <a:xfrm>
            <a:off x="3368675" y="2852739"/>
            <a:ext cx="1243013" cy="67922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nchor="ctr"/>
          <a:lstStyle/>
          <a:p>
            <a:pPr algn="ct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Navigation System at the Time of Disaster </a:t>
            </a:r>
            <a:endParaRPr lang="ja-JP" altLang="en-US" sz="1400" dirty="0"/>
          </a:p>
        </p:txBody>
      </p:sp>
      <p:sp>
        <p:nvSpPr>
          <p:cNvPr id="43124" name="Line 116"/>
          <p:cNvSpPr>
            <a:spLocks noChangeShapeType="1"/>
          </p:cNvSpPr>
          <p:nvPr/>
        </p:nvSpPr>
        <p:spPr bwMode="auto">
          <a:xfrm flipV="1">
            <a:off x="887413" y="3531964"/>
            <a:ext cx="0" cy="2571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sz="2400"/>
          </a:p>
        </p:txBody>
      </p:sp>
      <p:sp>
        <p:nvSpPr>
          <p:cNvPr id="43125" name="Line 117"/>
          <p:cNvSpPr>
            <a:spLocks noChangeShapeType="1"/>
          </p:cNvSpPr>
          <p:nvPr/>
        </p:nvSpPr>
        <p:spPr bwMode="auto">
          <a:xfrm flipV="1">
            <a:off x="2432050" y="3531964"/>
            <a:ext cx="0" cy="2571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sz="2400"/>
          </a:p>
        </p:txBody>
      </p:sp>
      <p:sp>
        <p:nvSpPr>
          <p:cNvPr id="43126" name="Line 118"/>
          <p:cNvSpPr>
            <a:spLocks noChangeShapeType="1"/>
          </p:cNvSpPr>
          <p:nvPr/>
        </p:nvSpPr>
        <p:spPr bwMode="auto">
          <a:xfrm flipV="1">
            <a:off x="3963988" y="3533552"/>
            <a:ext cx="0" cy="255587"/>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sz="2400"/>
          </a:p>
        </p:txBody>
      </p:sp>
      <p:grpSp>
        <p:nvGrpSpPr>
          <p:cNvPr id="43170" name="Group 162"/>
          <p:cNvGrpSpPr>
            <a:grpSpLocks/>
          </p:cNvGrpSpPr>
          <p:nvPr/>
        </p:nvGrpSpPr>
        <p:grpSpPr bwMode="auto">
          <a:xfrm>
            <a:off x="2082806" y="1946921"/>
            <a:ext cx="820739" cy="761999"/>
            <a:chOff x="1939" y="1767"/>
            <a:chExt cx="517" cy="480"/>
          </a:xfrm>
        </p:grpSpPr>
        <p:sp>
          <p:nvSpPr>
            <p:cNvPr id="43107" name="Text Box 99"/>
            <p:cNvSpPr txBox="1">
              <a:spLocks noChangeArrowheads="1"/>
            </p:cNvSpPr>
            <p:nvPr/>
          </p:nvSpPr>
          <p:spPr bwMode="auto">
            <a:xfrm>
              <a:off x="1939" y="2053"/>
              <a:ext cx="517"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Tourists</a:t>
              </a:r>
              <a:endParaRPr lang="ja-JP" altLang="en-US" sz="14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grpSp>
          <p:nvGrpSpPr>
            <p:cNvPr id="43137" name="Group 129"/>
            <p:cNvGrpSpPr>
              <a:grpSpLocks/>
            </p:cNvGrpSpPr>
            <p:nvPr/>
          </p:nvGrpSpPr>
          <p:grpSpPr bwMode="auto">
            <a:xfrm>
              <a:off x="1978" y="1767"/>
              <a:ext cx="387" cy="305"/>
              <a:chOff x="3240" y="1721"/>
              <a:chExt cx="387" cy="305"/>
            </a:xfrm>
          </p:grpSpPr>
          <p:grpSp>
            <p:nvGrpSpPr>
              <p:cNvPr id="43138" name="Group 130"/>
              <p:cNvGrpSpPr>
                <a:grpSpLocks/>
              </p:cNvGrpSpPr>
              <p:nvPr/>
            </p:nvGrpSpPr>
            <p:grpSpPr bwMode="auto">
              <a:xfrm>
                <a:off x="3240" y="1721"/>
                <a:ext cx="115" cy="204"/>
                <a:chOff x="1366" y="2016"/>
                <a:chExt cx="252" cy="600"/>
              </a:xfrm>
            </p:grpSpPr>
            <p:sp>
              <p:nvSpPr>
                <p:cNvPr id="43139" name="Freeform 131"/>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sz="2400"/>
                </a:p>
              </p:txBody>
            </p:sp>
            <p:sp>
              <p:nvSpPr>
                <p:cNvPr id="43140" name="Freeform 132"/>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sz="2400"/>
                </a:p>
              </p:txBody>
            </p:sp>
          </p:grpSp>
          <p:grpSp>
            <p:nvGrpSpPr>
              <p:cNvPr id="43141" name="Group 133"/>
              <p:cNvGrpSpPr>
                <a:grpSpLocks/>
              </p:cNvGrpSpPr>
              <p:nvPr/>
            </p:nvGrpSpPr>
            <p:grpSpPr bwMode="auto">
              <a:xfrm>
                <a:off x="3512" y="1721"/>
                <a:ext cx="115" cy="203"/>
                <a:chOff x="1366" y="2016"/>
                <a:chExt cx="252" cy="600"/>
              </a:xfrm>
            </p:grpSpPr>
            <p:sp>
              <p:nvSpPr>
                <p:cNvPr id="43142" name="Freeform 134"/>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sz="2400"/>
                </a:p>
              </p:txBody>
            </p:sp>
            <p:sp>
              <p:nvSpPr>
                <p:cNvPr id="43143" name="Freeform 135"/>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sz="2400"/>
                </a:p>
              </p:txBody>
            </p:sp>
          </p:grpSp>
          <p:grpSp>
            <p:nvGrpSpPr>
              <p:cNvPr id="43144" name="Group 136"/>
              <p:cNvGrpSpPr>
                <a:grpSpLocks/>
              </p:cNvGrpSpPr>
              <p:nvPr/>
            </p:nvGrpSpPr>
            <p:grpSpPr bwMode="auto">
              <a:xfrm>
                <a:off x="3376" y="1822"/>
                <a:ext cx="115" cy="204"/>
                <a:chOff x="1366" y="2016"/>
                <a:chExt cx="252" cy="600"/>
              </a:xfrm>
            </p:grpSpPr>
            <p:sp>
              <p:nvSpPr>
                <p:cNvPr id="43145" name="Freeform 137"/>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sz="2400"/>
                </a:p>
              </p:txBody>
            </p:sp>
            <p:sp>
              <p:nvSpPr>
                <p:cNvPr id="43146" name="Freeform 138"/>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sz="2400"/>
                </a:p>
              </p:txBody>
            </p:sp>
          </p:grpSp>
        </p:grpSp>
      </p:grpSp>
      <p:sp>
        <p:nvSpPr>
          <p:cNvPr id="43157" name="Rectangle 149"/>
          <p:cNvSpPr>
            <a:spLocks noChangeArrowheads="1"/>
          </p:cNvSpPr>
          <p:nvPr/>
        </p:nvSpPr>
        <p:spPr bwMode="auto">
          <a:xfrm>
            <a:off x="2073275" y="4643214"/>
            <a:ext cx="863600" cy="109061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r>
              <a:rPr kumimoji="0" lang="en-US" altLang="ja-JP" sz="1100" b="1" dirty="0" smtClean="0">
                <a:latin typeface="+mj-lt"/>
                <a:ea typeface="Arial Unicode MS" panose="020B0604020202020204" pitchFamily="50" charset="-128"/>
                <a:cs typeface="Arial Unicode MS" panose="020B0604020202020204" pitchFamily="50" charset="-128"/>
              </a:rPr>
              <a:t>Public Facilities</a:t>
            </a:r>
          </a:p>
          <a:p>
            <a:pPr algn="ctr"/>
            <a:endParaRPr kumimoji="0" lang="ja-JP" altLang="en-US" sz="1050" b="1" dirty="0">
              <a:latin typeface="Arial Unicode MS" panose="020B0604020202020204" pitchFamily="50" charset="-128"/>
              <a:ea typeface="Arial Unicode MS" panose="020B0604020202020204" pitchFamily="50" charset="-128"/>
              <a:cs typeface="Arial Unicode MS" panose="020B0604020202020204" pitchFamily="50" charset="-128"/>
            </a:endParaRPr>
          </a:p>
          <a:p>
            <a:pPr algn="ctr"/>
            <a:r>
              <a:rPr kumimoji="0" lang="en-US" altLang="ja-JP" sz="1050" dirty="0" smtClean="0">
                <a:latin typeface="Arial Unicode MS" panose="020B0604020202020204" pitchFamily="50" charset="-128"/>
                <a:ea typeface="Arial Unicode MS" panose="020B0604020202020204" pitchFamily="50" charset="-128"/>
                <a:cs typeface="Arial Unicode MS" panose="020B0604020202020204" pitchFamily="50" charset="-128"/>
              </a:rPr>
              <a:t>Position Info.,  </a:t>
            </a:r>
            <a:endParaRPr kumimoji="0" lang="ja-JP" altLang="en-US" sz="1050" dirty="0">
              <a:latin typeface="Arial Unicode MS" panose="020B0604020202020204" pitchFamily="50" charset="-128"/>
              <a:ea typeface="Arial Unicode MS" panose="020B0604020202020204" pitchFamily="50" charset="-128"/>
              <a:cs typeface="Arial Unicode MS" panose="020B0604020202020204" pitchFamily="50" charset="-128"/>
            </a:endParaRPr>
          </a:p>
          <a:p>
            <a:pPr algn="ctr"/>
            <a:r>
              <a:rPr kumimoji="0" lang="en-US" altLang="ja-JP" sz="1050" dirty="0" smtClean="0">
                <a:latin typeface="Arial Unicode MS" panose="020B0604020202020204" pitchFamily="50" charset="-128"/>
                <a:ea typeface="Arial Unicode MS" panose="020B0604020202020204" pitchFamily="50" charset="-128"/>
                <a:cs typeface="Arial Unicode MS" panose="020B0604020202020204" pitchFamily="50" charset="-128"/>
              </a:rPr>
              <a:t>Basic Data</a:t>
            </a:r>
            <a:endParaRPr kumimoji="0" lang="ja-JP" altLang="en-US" sz="105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3158" name="Rectangle 150"/>
          <p:cNvSpPr>
            <a:spLocks noChangeArrowheads="1"/>
          </p:cNvSpPr>
          <p:nvPr/>
        </p:nvSpPr>
        <p:spPr bwMode="auto">
          <a:xfrm>
            <a:off x="200025" y="4643214"/>
            <a:ext cx="766763" cy="109061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r>
              <a:rPr kumimoji="0" lang="en-US" altLang="ja-JP" sz="1100" b="1" dirty="0" smtClean="0">
                <a:latin typeface="+mj-lt"/>
                <a:ea typeface="Arial Unicode MS" panose="020B0604020202020204" pitchFamily="50" charset="-128"/>
                <a:cs typeface="Arial Unicode MS" panose="020B0604020202020204" pitchFamily="50" charset="-128"/>
              </a:rPr>
              <a:t>Parking Lots</a:t>
            </a:r>
            <a:endParaRPr kumimoji="0" lang="ja-JP" altLang="en-US" sz="1100" b="1" dirty="0">
              <a:latin typeface="+mj-lt"/>
              <a:ea typeface="Arial Unicode MS" panose="020B0604020202020204" pitchFamily="50" charset="-128"/>
              <a:cs typeface="Arial Unicode MS" panose="020B0604020202020204" pitchFamily="50" charset="-128"/>
            </a:endParaRPr>
          </a:p>
          <a:p>
            <a:pPr algn="ctr"/>
            <a:r>
              <a:rPr kumimoji="0"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Position Info.</a:t>
            </a:r>
          </a:p>
          <a:p>
            <a:pPr algn="ctr"/>
            <a:r>
              <a:rPr kumimoji="0"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Full / Vacancy</a:t>
            </a:r>
          </a:p>
          <a:p>
            <a:pPr algn="ctr"/>
            <a:r>
              <a:rPr kumimoji="0"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Info.</a:t>
            </a:r>
            <a:endParaRPr kumimoji="0" lang="ja-JP" altLang="en-US" sz="11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3159" name="Rectangle 151"/>
          <p:cNvSpPr>
            <a:spLocks noChangeArrowheads="1"/>
          </p:cNvSpPr>
          <p:nvPr/>
        </p:nvSpPr>
        <p:spPr bwMode="auto">
          <a:xfrm>
            <a:off x="3008313" y="4643214"/>
            <a:ext cx="866775" cy="109061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r>
              <a:rPr kumimoji="0" lang="en-US" altLang="ja-JP" sz="1100" b="1" dirty="0" smtClean="0">
                <a:latin typeface="+mj-lt"/>
                <a:ea typeface="Arial Unicode MS" panose="020B0604020202020204" pitchFamily="50" charset="-128"/>
                <a:cs typeface="Arial Unicode MS" panose="020B0604020202020204" pitchFamily="50" charset="-128"/>
              </a:rPr>
              <a:t>Inns, Souvenir Shops</a:t>
            </a:r>
            <a:endParaRPr kumimoji="0" lang="ja-JP" altLang="en-US" sz="1100" b="1" dirty="0">
              <a:latin typeface="+mj-lt"/>
              <a:ea typeface="Arial Unicode MS" panose="020B0604020202020204" pitchFamily="50" charset="-128"/>
              <a:cs typeface="Arial Unicode MS" panose="020B0604020202020204" pitchFamily="50" charset="-128"/>
            </a:endParaRPr>
          </a:p>
          <a:p>
            <a:pPr algn="ctr"/>
            <a:endParaRPr kumimoji="0" lang="ja-JP" altLang="en-US" sz="1050" b="1" dirty="0">
              <a:latin typeface="Arial Unicode MS" panose="020B0604020202020204" pitchFamily="50" charset="-128"/>
              <a:ea typeface="Arial Unicode MS" panose="020B0604020202020204" pitchFamily="50" charset="-128"/>
              <a:cs typeface="Arial Unicode MS" panose="020B0604020202020204" pitchFamily="50" charset="-128"/>
            </a:endParaRPr>
          </a:p>
          <a:p>
            <a:pPr algn="ctr"/>
            <a:r>
              <a:rPr kumimoji="0" lang="en-US" altLang="ja-JP" sz="1050" dirty="0" smtClean="0">
                <a:latin typeface="Arial Unicode MS" panose="020B0604020202020204" pitchFamily="50" charset="-128"/>
                <a:ea typeface="Arial Unicode MS" panose="020B0604020202020204" pitchFamily="50" charset="-128"/>
                <a:cs typeface="Arial Unicode MS" panose="020B0604020202020204" pitchFamily="50" charset="-128"/>
              </a:rPr>
              <a:t>Position Info.,</a:t>
            </a:r>
            <a:endParaRPr kumimoji="0" lang="ja-JP" altLang="en-US" sz="1050" dirty="0">
              <a:latin typeface="Arial Unicode MS" panose="020B0604020202020204" pitchFamily="50" charset="-128"/>
              <a:ea typeface="Arial Unicode MS" panose="020B0604020202020204" pitchFamily="50" charset="-128"/>
              <a:cs typeface="Arial Unicode MS" panose="020B0604020202020204" pitchFamily="50" charset="-128"/>
            </a:endParaRPr>
          </a:p>
          <a:p>
            <a:pPr algn="ctr"/>
            <a:r>
              <a:rPr kumimoji="0" lang="en-US" altLang="ja-JP" sz="1050" dirty="0" smtClean="0">
                <a:latin typeface="Arial Unicode MS" panose="020B0604020202020204" pitchFamily="50" charset="-128"/>
                <a:ea typeface="Arial Unicode MS" panose="020B0604020202020204" pitchFamily="50" charset="-128"/>
                <a:cs typeface="Arial Unicode MS" panose="020B0604020202020204" pitchFamily="50" charset="-128"/>
              </a:rPr>
              <a:t>Basic Data</a:t>
            </a:r>
            <a:endParaRPr kumimoji="0" lang="ja-JP" altLang="en-US" sz="105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3161" name="Rectangle 153"/>
          <p:cNvSpPr>
            <a:spLocks noChangeArrowheads="1"/>
          </p:cNvSpPr>
          <p:nvPr/>
        </p:nvSpPr>
        <p:spPr bwMode="auto">
          <a:xfrm>
            <a:off x="3965575" y="4643214"/>
            <a:ext cx="862013" cy="109061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r>
              <a:rPr kumimoji="0" lang="en-US" altLang="ja-JP" sz="1100" b="1" dirty="0" smtClean="0">
                <a:latin typeface="+mj-lt"/>
                <a:ea typeface="Arial Unicode MS" panose="020B0604020202020204" pitchFamily="50" charset="-128"/>
                <a:cs typeface="Arial Unicode MS" panose="020B0604020202020204" pitchFamily="50" charset="-128"/>
              </a:rPr>
              <a:t>Tourist Facilities </a:t>
            </a:r>
          </a:p>
          <a:p>
            <a:pPr algn="ctr"/>
            <a:endParaRPr kumimoji="0" lang="en-US" altLang="ja-JP" sz="105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p>
            <a:pPr algn="ctr"/>
            <a:r>
              <a:rPr kumimoji="0" lang="en-US" altLang="ja-JP" sz="1050" dirty="0" smtClean="0">
                <a:latin typeface="Arial Unicode MS" panose="020B0604020202020204" pitchFamily="50" charset="-128"/>
                <a:ea typeface="Arial Unicode MS" panose="020B0604020202020204" pitchFamily="50" charset="-128"/>
                <a:cs typeface="Arial Unicode MS" panose="020B0604020202020204" pitchFamily="50" charset="-128"/>
              </a:rPr>
              <a:t>Position </a:t>
            </a:r>
            <a:r>
              <a:rPr kumimoji="0" lang="en-US" altLang="ja-JP" sz="1050" dirty="0">
                <a:latin typeface="Arial Unicode MS" panose="020B0604020202020204" pitchFamily="50" charset="-128"/>
                <a:ea typeface="Arial Unicode MS" panose="020B0604020202020204" pitchFamily="50" charset="-128"/>
                <a:cs typeface="Arial Unicode MS" panose="020B0604020202020204" pitchFamily="50" charset="-128"/>
              </a:rPr>
              <a:t>Info.,</a:t>
            </a:r>
            <a:endParaRPr kumimoji="0" lang="ja-JP" altLang="en-US" sz="1050" dirty="0">
              <a:latin typeface="Arial Unicode MS" panose="020B0604020202020204" pitchFamily="50" charset="-128"/>
              <a:ea typeface="Arial Unicode MS" panose="020B0604020202020204" pitchFamily="50" charset="-128"/>
              <a:cs typeface="Arial Unicode MS" panose="020B0604020202020204" pitchFamily="50" charset="-128"/>
            </a:endParaRPr>
          </a:p>
          <a:p>
            <a:pPr algn="ctr"/>
            <a:r>
              <a:rPr kumimoji="0" lang="en-US" altLang="ja-JP" sz="1050" dirty="0">
                <a:latin typeface="Arial Unicode MS" panose="020B0604020202020204" pitchFamily="50" charset="-128"/>
                <a:ea typeface="Arial Unicode MS" panose="020B0604020202020204" pitchFamily="50" charset="-128"/>
                <a:cs typeface="Arial Unicode MS" panose="020B0604020202020204" pitchFamily="50" charset="-128"/>
              </a:rPr>
              <a:t>Basic Data</a:t>
            </a:r>
            <a:endParaRPr kumimoji="0" lang="ja-JP" altLang="en-US" sz="1050" dirty="0">
              <a:latin typeface="Arial Unicode MS" panose="020B0604020202020204" pitchFamily="50" charset="-128"/>
              <a:ea typeface="Arial Unicode MS" panose="020B0604020202020204" pitchFamily="50" charset="-128"/>
              <a:cs typeface="Arial Unicode MS" panose="020B0604020202020204" pitchFamily="50" charset="-128"/>
            </a:endParaRPr>
          </a:p>
          <a:p>
            <a:pPr algn="ctr"/>
            <a:endParaRPr kumimoji="0" lang="ja-JP" altLang="en-US" sz="1050" b="1"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3163" name="Rectangle 155"/>
          <p:cNvSpPr>
            <a:spLocks noChangeArrowheads="1"/>
          </p:cNvSpPr>
          <p:nvPr/>
        </p:nvSpPr>
        <p:spPr bwMode="auto">
          <a:xfrm>
            <a:off x="1042988" y="4643214"/>
            <a:ext cx="936625" cy="109061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r>
              <a:rPr kumimoji="0" lang="en-US" altLang="ja-JP" sz="1100" b="1" dirty="0" smtClean="0">
                <a:latin typeface="+mj-lt"/>
                <a:ea typeface="Arial Unicode MS" panose="020B0604020202020204" pitchFamily="50" charset="-128"/>
                <a:cs typeface="Arial Unicode MS" panose="020B0604020202020204" pitchFamily="50" charset="-128"/>
              </a:rPr>
              <a:t>Transport</a:t>
            </a:r>
            <a:endParaRPr kumimoji="0" lang="en-US" altLang="ja-JP" sz="1100" b="1" dirty="0">
              <a:latin typeface="+mj-lt"/>
              <a:ea typeface="Arial Unicode MS" panose="020B0604020202020204" pitchFamily="50" charset="-128"/>
              <a:cs typeface="Arial Unicode MS" panose="020B0604020202020204" pitchFamily="50" charset="-128"/>
            </a:endParaRPr>
          </a:p>
          <a:p>
            <a:pPr algn="ctr"/>
            <a:r>
              <a:rPr kumimoji="0" lang="en-US" altLang="ja-JP" sz="1050" dirty="0" smtClean="0">
                <a:latin typeface="Arial Unicode MS" panose="020B0604020202020204" pitchFamily="50" charset="-128"/>
                <a:ea typeface="Arial Unicode MS" panose="020B0604020202020204" pitchFamily="50" charset="-128"/>
                <a:cs typeface="Arial Unicode MS" panose="020B0604020202020204" pitchFamily="50" charset="-128"/>
              </a:rPr>
              <a:t>(Bus, Subway,</a:t>
            </a:r>
          </a:p>
          <a:p>
            <a:pPr algn="ctr"/>
            <a:r>
              <a:rPr kumimoji="0" lang="en-US" altLang="ja-JP" sz="1050" dirty="0" smtClean="0">
                <a:latin typeface="Arial Unicode MS" panose="020B0604020202020204" pitchFamily="50" charset="-128"/>
                <a:ea typeface="Arial Unicode MS" panose="020B0604020202020204" pitchFamily="50" charset="-128"/>
                <a:cs typeface="Arial Unicode MS" panose="020B0604020202020204" pitchFamily="50" charset="-128"/>
              </a:rPr>
              <a:t>Taxi, Station, Position Info., Probe Info. </a:t>
            </a:r>
            <a:r>
              <a:rPr kumimoji="0" lang="ja-JP" altLang="en-US" sz="1050" dirty="0">
                <a:latin typeface="Arial Unicode MS" panose="020B0604020202020204" pitchFamily="50" charset="-128"/>
                <a:ea typeface="Arial Unicode MS" panose="020B0604020202020204" pitchFamily="50" charset="-128"/>
                <a:cs typeface="Arial Unicode MS" panose="020B0604020202020204" pitchFamily="50" charset="-128"/>
              </a:rPr>
              <a:t/>
            </a:r>
            <a:br>
              <a:rPr kumimoji="0" lang="ja-JP" altLang="en-US" sz="1050" dirty="0">
                <a:latin typeface="Arial Unicode MS" panose="020B0604020202020204" pitchFamily="50" charset="-128"/>
                <a:ea typeface="Arial Unicode MS" panose="020B0604020202020204" pitchFamily="50" charset="-128"/>
                <a:cs typeface="Arial Unicode MS" panose="020B0604020202020204" pitchFamily="50" charset="-128"/>
              </a:rPr>
            </a:br>
            <a:endParaRPr kumimoji="0" lang="ja-JP" altLang="en-US" sz="105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3164" name="Rectangle 156"/>
          <p:cNvSpPr>
            <a:spLocks noChangeArrowheads="1"/>
          </p:cNvSpPr>
          <p:nvPr/>
        </p:nvSpPr>
        <p:spPr bwMode="auto">
          <a:xfrm>
            <a:off x="4902200" y="4643214"/>
            <a:ext cx="1223963" cy="109061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r>
              <a:rPr kumimoji="0" lang="en-US" altLang="ja-JP" sz="1050" b="1" dirty="0" smtClean="0">
                <a:latin typeface="Arial Unicode MS" panose="020B0604020202020204" pitchFamily="50" charset="-128"/>
                <a:ea typeface="Arial Unicode MS" panose="020B0604020202020204" pitchFamily="50" charset="-128"/>
                <a:cs typeface="Arial Unicode MS" panose="020B0604020202020204" pitchFamily="50" charset="-128"/>
              </a:rPr>
              <a:t> </a:t>
            </a:r>
          </a:p>
          <a:p>
            <a:pPr algn="ctr"/>
            <a:r>
              <a:rPr kumimoji="0" lang="en-US" altLang="ja-JP" sz="1100" b="1" dirty="0" smtClean="0">
                <a:latin typeface="+mj-lt"/>
                <a:ea typeface="Arial Unicode MS" panose="020B0604020202020204" pitchFamily="50" charset="-128"/>
                <a:cs typeface="Arial Unicode MS" panose="020B0604020202020204" pitchFamily="50" charset="-128"/>
              </a:rPr>
              <a:t>Disaster Prevention</a:t>
            </a:r>
          </a:p>
          <a:p>
            <a:pPr algn="ctr"/>
            <a:r>
              <a:rPr kumimoji="0" lang="en-US" altLang="ja-JP" sz="900" dirty="0">
                <a:latin typeface="Arial Unicode MS" panose="020B0604020202020204" pitchFamily="50" charset="-128"/>
                <a:ea typeface="Arial Unicode MS" panose="020B0604020202020204" pitchFamily="50" charset="-128"/>
                <a:cs typeface="Arial Unicode MS" panose="020B0604020202020204" pitchFamily="50" charset="-128"/>
              </a:rPr>
              <a:t>Position Info.,</a:t>
            </a:r>
            <a:endParaRPr kumimoji="0" lang="ja-JP" altLang="en-US" sz="900" dirty="0">
              <a:latin typeface="Arial Unicode MS" panose="020B0604020202020204" pitchFamily="50" charset="-128"/>
              <a:ea typeface="Arial Unicode MS" panose="020B0604020202020204" pitchFamily="50" charset="-128"/>
              <a:cs typeface="Arial Unicode MS" panose="020B0604020202020204" pitchFamily="50" charset="-128"/>
            </a:endParaRPr>
          </a:p>
          <a:p>
            <a:pPr algn="ctr"/>
            <a:r>
              <a:rPr kumimoji="0" lang="en-US" altLang="ja-JP" sz="900" dirty="0" smtClean="0">
                <a:latin typeface="Arial Unicode MS" panose="020B0604020202020204" pitchFamily="50" charset="-128"/>
                <a:ea typeface="Arial Unicode MS" panose="020B0604020202020204" pitchFamily="50" charset="-128"/>
                <a:cs typeface="Arial Unicode MS" panose="020B0604020202020204" pitchFamily="50" charset="-128"/>
              </a:rPr>
              <a:t>Shelters,</a:t>
            </a:r>
            <a:r>
              <a:rPr kumimoji="0" lang="ja-JP" altLang="en-US" sz="900" dirty="0">
                <a:latin typeface="Arial Unicode MS" panose="020B0604020202020204" pitchFamily="50" charset="-128"/>
                <a:ea typeface="Arial Unicode MS" panose="020B0604020202020204" pitchFamily="50" charset="-128"/>
                <a:cs typeface="Arial Unicode MS" panose="020B0604020202020204" pitchFamily="50" charset="-128"/>
              </a:rPr>
              <a:t> </a:t>
            </a:r>
            <a:r>
              <a:rPr kumimoji="0" lang="en-US" altLang="ja-JP" sz="900" dirty="0" smtClean="0">
                <a:latin typeface="Arial Unicode MS" panose="020B0604020202020204" pitchFamily="50" charset="-128"/>
                <a:ea typeface="Arial Unicode MS" panose="020B0604020202020204" pitchFamily="50" charset="-128"/>
                <a:cs typeface="Arial Unicode MS" panose="020B0604020202020204" pitchFamily="50" charset="-128"/>
              </a:rPr>
              <a:t>Disaster Prevention Bases,</a:t>
            </a:r>
          </a:p>
          <a:p>
            <a:pPr algn="ctr"/>
            <a:r>
              <a:rPr kumimoji="0" lang="en-US" altLang="ja-JP" sz="900" dirty="0" smtClean="0">
                <a:latin typeface="Arial Unicode MS" panose="020B0604020202020204" pitchFamily="50" charset="-128"/>
                <a:ea typeface="Arial Unicode MS" panose="020B0604020202020204" pitchFamily="50" charset="-128"/>
                <a:cs typeface="Arial Unicode MS" panose="020B0604020202020204" pitchFamily="50" charset="-128"/>
              </a:rPr>
              <a:t>Support</a:t>
            </a:r>
            <a:r>
              <a:rPr kumimoji="0" lang="ja-JP" altLang="en-US" sz="900" dirty="0">
                <a:latin typeface="Arial Unicode MS" panose="020B0604020202020204" pitchFamily="50" charset="-128"/>
                <a:ea typeface="Arial Unicode MS" panose="020B0604020202020204" pitchFamily="50" charset="-128"/>
                <a:cs typeface="Arial Unicode MS" panose="020B0604020202020204" pitchFamily="50" charset="-128"/>
              </a:rPr>
              <a:t> </a:t>
            </a:r>
            <a:r>
              <a:rPr kumimoji="0" lang="en-US" altLang="ja-JP" sz="900" dirty="0" smtClean="0">
                <a:latin typeface="Arial Unicode MS" panose="020B0604020202020204" pitchFamily="50" charset="-128"/>
                <a:ea typeface="Arial Unicode MS" panose="020B0604020202020204" pitchFamily="50" charset="-128"/>
                <a:cs typeface="Arial Unicode MS" panose="020B0604020202020204" pitchFamily="50" charset="-128"/>
              </a:rPr>
              <a:t>to</a:t>
            </a:r>
            <a:r>
              <a:rPr kumimoji="0" lang="ja-JP" altLang="en-US" sz="900" dirty="0">
                <a:latin typeface="Arial Unicode MS" panose="020B0604020202020204" pitchFamily="50" charset="-128"/>
                <a:ea typeface="Arial Unicode MS" panose="020B0604020202020204" pitchFamily="50" charset="-128"/>
                <a:cs typeface="Arial Unicode MS" panose="020B0604020202020204" pitchFamily="50" charset="-128"/>
              </a:rPr>
              <a:t> </a:t>
            </a:r>
            <a:r>
              <a:rPr kumimoji="0" lang="en-US" altLang="ja-JP" sz="900" dirty="0" smtClean="0">
                <a:latin typeface="Arial Unicode MS" panose="020B0604020202020204" pitchFamily="50" charset="-128"/>
                <a:ea typeface="Arial Unicode MS" panose="020B0604020202020204" pitchFamily="50" charset="-128"/>
                <a:cs typeface="Arial Unicode MS" panose="020B0604020202020204" pitchFamily="50" charset="-128"/>
              </a:rPr>
              <a:t>People</a:t>
            </a:r>
            <a:r>
              <a:rPr kumimoji="0" lang="ja-JP" altLang="en-US" sz="900" dirty="0">
                <a:latin typeface="Arial Unicode MS" panose="020B0604020202020204" pitchFamily="50" charset="-128"/>
                <a:ea typeface="Arial Unicode MS" panose="020B0604020202020204" pitchFamily="50" charset="-128"/>
                <a:cs typeface="Arial Unicode MS" panose="020B0604020202020204" pitchFamily="50" charset="-128"/>
              </a:rPr>
              <a:t> </a:t>
            </a:r>
            <a:r>
              <a:rPr kumimoji="0" lang="en-US" altLang="ja-JP" sz="900" dirty="0" smtClean="0">
                <a:latin typeface="Arial Unicode MS" panose="020B0604020202020204" pitchFamily="50" charset="-128"/>
                <a:ea typeface="Arial Unicode MS" panose="020B0604020202020204" pitchFamily="50" charset="-128"/>
                <a:cs typeface="Arial Unicode MS" panose="020B0604020202020204" pitchFamily="50" charset="-128"/>
              </a:rPr>
              <a:t>Having</a:t>
            </a:r>
            <a:r>
              <a:rPr kumimoji="0" lang="ja-JP" altLang="en-US" sz="900" dirty="0">
                <a:latin typeface="Arial Unicode MS" panose="020B0604020202020204" pitchFamily="50" charset="-128"/>
                <a:ea typeface="Arial Unicode MS" panose="020B0604020202020204" pitchFamily="50" charset="-128"/>
                <a:cs typeface="Arial Unicode MS" panose="020B0604020202020204" pitchFamily="50" charset="-128"/>
              </a:rPr>
              <a:t> </a:t>
            </a:r>
            <a:r>
              <a:rPr kumimoji="0" lang="en-US" altLang="ja-JP" sz="900" dirty="0" smtClean="0">
                <a:latin typeface="Arial Unicode MS" panose="020B0604020202020204" pitchFamily="50" charset="-128"/>
                <a:ea typeface="Arial Unicode MS" panose="020B0604020202020204" pitchFamily="50" charset="-128"/>
                <a:cs typeface="Arial Unicode MS" panose="020B0604020202020204" pitchFamily="50" charset="-128"/>
              </a:rPr>
              <a:t>Difficulties</a:t>
            </a:r>
            <a:r>
              <a:rPr kumimoji="0" lang="ja-JP" altLang="en-US" sz="9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kumimoji="0" lang="en-US" altLang="ja-JP" sz="900" dirty="0" smtClean="0">
                <a:latin typeface="Arial Unicode MS" panose="020B0604020202020204" pitchFamily="50" charset="-128"/>
                <a:ea typeface="Arial Unicode MS" panose="020B0604020202020204" pitchFamily="50" charset="-128"/>
                <a:cs typeface="Arial Unicode MS" panose="020B0604020202020204" pitchFamily="50" charset="-128"/>
              </a:rPr>
              <a:t>Returning</a:t>
            </a:r>
            <a:r>
              <a:rPr kumimoji="0" lang="ja-JP" altLang="en-US" sz="900" dirty="0">
                <a:latin typeface="Arial Unicode MS" panose="020B0604020202020204" pitchFamily="50" charset="-128"/>
                <a:ea typeface="Arial Unicode MS" panose="020B0604020202020204" pitchFamily="50" charset="-128"/>
                <a:cs typeface="Arial Unicode MS" panose="020B0604020202020204" pitchFamily="50" charset="-128"/>
              </a:rPr>
              <a:t> </a:t>
            </a:r>
            <a:r>
              <a:rPr kumimoji="0" lang="en-US" altLang="ja-JP" sz="900" dirty="0" smtClean="0">
                <a:latin typeface="Arial Unicode MS" panose="020B0604020202020204" pitchFamily="50" charset="-128"/>
                <a:ea typeface="Arial Unicode MS" panose="020B0604020202020204" pitchFamily="50" charset="-128"/>
                <a:cs typeface="Arial Unicode MS" panose="020B0604020202020204" pitchFamily="50" charset="-128"/>
              </a:rPr>
              <a:t>Hom</a:t>
            </a:r>
            <a:r>
              <a:rPr kumimoji="0" lang="en-US" altLang="ja-JP" sz="900" dirty="0">
                <a:latin typeface="Arial Unicode MS" panose="020B0604020202020204" pitchFamily="50" charset="-128"/>
                <a:ea typeface="Arial Unicode MS" panose="020B0604020202020204" pitchFamily="50" charset="-128"/>
                <a:cs typeface="Arial Unicode MS" panose="020B0604020202020204" pitchFamily="50" charset="-128"/>
              </a:rPr>
              <a:t>e</a:t>
            </a:r>
            <a:r>
              <a:rPr kumimoji="0" lang="en-US" altLang="ja-JP" sz="9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kumimoji="0" lang="ja-JP" altLang="en-US" sz="9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endParaRPr kumimoji="0" lang="ja-JP" altLang="en-US" sz="900" dirty="0">
              <a:latin typeface="Arial Unicode MS" panose="020B0604020202020204" pitchFamily="50" charset="-128"/>
              <a:ea typeface="Arial Unicode MS" panose="020B0604020202020204" pitchFamily="50" charset="-128"/>
              <a:cs typeface="Arial Unicode MS" panose="020B0604020202020204" pitchFamily="50" charset="-128"/>
            </a:endParaRPr>
          </a:p>
          <a:p>
            <a:pPr algn="ctr"/>
            <a:endParaRPr kumimoji="0" lang="ja-JP" altLang="en-US" sz="105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grpSp>
        <p:nvGrpSpPr>
          <p:cNvPr id="43171" name="Group 163"/>
          <p:cNvGrpSpPr>
            <a:grpSpLocks/>
          </p:cNvGrpSpPr>
          <p:nvPr/>
        </p:nvGrpSpPr>
        <p:grpSpPr bwMode="auto">
          <a:xfrm>
            <a:off x="3111494" y="1946921"/>
            <a:ext cx="1508119" cy="761999"/>
            <a:chOff x="1725" y="1767"/>
            <a:chExt cx="950" cy="480"/>
          </a:xfrm>
        </p:grpSpPr>
        <p:sp>
          <p:nvSpPr>
            <p:cNvPr id="43172" name="Text Box 164"/>
            <p:cNvSpPr txBox="1">
              <a:spLocks noChangeArrowheads="1"/>
            </p:cNvSpPr>
            <p:nvPr/>
          </p:nvSpPr>
          <p:spPr bwMode="auto">
            <a:xfrm>
              <a:off x="1725" y="2053"/>
              <a:ext cx="95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Local Authorities</a:t>
              </a:r>
              <a:endParaRPr lang="ja-JP" altLang="en-US" sz="14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grpSp>
          <p:nvGrpSpPr>
            <p:cNvPr id="43173" name="Group 165"/>
            <p:cNvGrpSpPr>
              <a:grpSpLocks/>
            </p:cNvGrpSpPr>
            <p:nvPr/>
          </p:nvGrpSpPr>
          <p:grpSpPr bwMode="auto">
            <a:xfrm>
              <a:off x="1978" y="1767"/>
              <a:ext cx="387" cy="305"/>
              <a:chOff x="3240" y="1721"/>
              <a:chExt cx="387" cy="305"/>
            </a:xfrm>
          </p:grpSpPr>
          <p:grpSp>
            <p:nvGrpSpPr>
              <p:cNvPr id="43174" name="Group 166"/>
              <p:cNvGrpSpPr>
                <a:grpSpLocks/>
              </p:cNvGrpSpPr>
              <p:nvPr/>
            </p:nvGrpSpPr>
            <p:grpSpPr bwMode="auto">
              <a:xfrm>
                <a:off x="3240" y="1721"/>
                <a:ext cx="115" cy="204"/>
                <a:chOff x="1366" y="2016"/>
                <a:chExt cx="252" cy="600"/>
              </a:xfrm>
            </p:grpSpPr>
            <p:sp>
              <p:nvSpPr>
                <p:cNvPr id="43175" name="Freeform 167"/>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sz="2400"/>
                </a:p>
              </p:txBody>
            </p:sp>
            <p:sp>
              <p:nvSpPr>
                <p:cNvPr id="43176" name="Freeform 168"/>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sz="2400"/>
                </a:p>
              </p:txBody>
            </p:sp>
          </p:grpSp>
          <p:grpSp>
            <p:nvGrpSpPr>
              <p:cNvPr id="43177" name="Group 169"/>
              <p:cNvGrpSpPr>
                <a:grpSpLocks/>
              </p:cNvGrpSpPr>
              <p:nvPr/>
            </p:nvGrpSpPr>
            <p:grpSpPr bwMode="auto">
              <a:xfrm>
                <a:off x="3512" y="1721"/>
                <a:ext cx="115" cy="203"/>
                <a:chOff x="1366" y="2016"/>
                <a:chExt cx="252" cy="600"/>
              </a:xfrm>
            </p:grpSpPr>
            <p:sp>
              <p:nvSpPr>
                <p:cNvPr id="43178" name="Freeform 170"/>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sz="2400"/>
                </a:p>
              </p:txBody>
            </p:sp>
            <p:sp>
              <p:nvSpPr>
                <p:cNvPr id="43179" name="Freeform 171"/>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sz="2400"/>
                </a:p>
              </p:txBody>
            </p:sp>
          </p:grpSp>
          <p:grpSp>
            <p:nvGrpSpPr>
              <p:cNvPr id="43180" name="Group 172"/>
              <p:cNvGrpSpPr>
                <a:grpSpLocks/>
              </p:cNvGrpSpPr>
              <p:nvPr/>
            </p:nvGrpSpPr>
            <p:grpSpPr bwMode="auto">
              <a:xfrm>
                <a:off x="3376" y="1822"/>
                <a:ext cx="115" cy="204"/>
                <a:chOff x="1366" y="2016"/>
                <a:chExt cx="252" cy="600"/>
              </a:xfrm>
            </p:grpSpPr>
            <p:sp>
              <p:nvSpPr>
                <p:cNvPr id="43181" name="Freeform 173"/>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sz="2400"/>
                </a:p>
              </p:txBody>
            </p:sp>
            <p:sp>
              <p:nvSpPr>
                <p:cNvPr id="43182" name="Freeform 174"/>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sz="2400"/>
                </a:p>
              </p:txBody>
            </p:sp>
          </p:grpSp>
        </p:grpSp>
      </p:grpSp>
      <p:sp>
        <p:nvSpPr>
          <p:cNvPr id="43184" name="Rectangle 176"/>
          <p:cNvSpPr>
            <a:spLocks noChangeArrowheads="1"/>
          </p:cNvSpPr>
          <p:nvPr/>
        </p:nvSpPr>
        <p:spPr bwMode="auto">
          <a:xfrm>
            <a:off x="6970712" y="2635821"/>
            <a:ext cx="2590800" cy="86518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177800" indent="-177800" algn="ctr">
              <a:spcBef>
                <a:spcPct val="20000"/>
              </a:spcBef>
            </a:pP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Service Developers’ Websites</a:t>
            </a:r>
            <a:endParaRPr lang="ja-JP" altLang="en-US" sz="1200" dirty="0">
              <a:latin typeface="Arial Unicode MS" panose="020B0604020202020204" pitchFamily="50" charset="-128"/>
              <a:ea typeface="Arial Unicode MS" panose="020B0604020202020204" pitchFamily="50" charset="-128"/>
              <a:cs typeface="Arial Unicode MS" panose="020B0604020202020204" pitchFamily="50" charset="-128"/>
            </a:endParaRPr>
          </a:p>
          <a:p>
            <a:pPr marL="177800" indent="-177800">
              <a:spcBef>
                <a:spcPct val="20000"/>
              </a:spcBef>
              <a:buFont typeface="Wingdings" pitchFamily="2" charset="2"/>
              <a:buChar char="ü"/>
            </a:pP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Specifications of API</a:t>
            </a:r>
            <a:endParaRPr lang="ja-JP" altLang="en-US" sz="1200" dirty="0">
              <a:latin typeface="Arial Unicode MS" panose="020B0604020202020204" pitchFamily="50" charset="-128"/>
              <a:ea typeface="Arial Unicode MS" panose="020B0604020202020204" pitchFamily="50" charset="-128"/>
              <a:cs typeface="Arial Unicode MS" panose="020B0604020202020204" pitchFamily="50" charset="-128"/>
            </a:endParaRPr>
          </a:p>
          <a:p>
            <a:pPr marL="177800" indent="-177800">
              <a:spcBef>
                <a:spcPct val="20000"/>
              </a:spcBef>
              <a:buFont typeface="Wingdings" pitchFamily="2" charset="2"/>
              <a:buChar char="ü"/>
            </a:pP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Sample Code</a:t>
            </a:r>
            <a:endParaRPr lang="ja-JP" altLang="en-US" sz="1200" dirty="0">
              <a:latin typeface="Arial Unicode MS" panose="020B0604020202020204" pitchFamily="50" charset="-128"/>
              <a:ea typeface="Arial Unicode MS" panose="020B0604020202020204" pitchFamily="50" charset="-128"/>
              <a:cs typeface="Arial Unicode MS" panose="020B0604020202020204" pitchFamily="50" charset="-128"/>
            </a:endParaRPr>
          </a:p>
          <a:p>
            <a:pPr marL="177800" indent="-177800">
              <a:spcBef>
                <a:spcPct val="20000"/>
              </a:spcBef>
              <a:buFont typeface="Wingdings" pitchFamily="2" charset="2"/>
              <a:buChar char="ü"/>
            </a:pP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Rules of Data Utilization, etc. </a:t>
            </a:r>
            <a:endParaRPr lang="ja-JP" altLang="en-US" sz="12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3197" name="Rectangle 189"/>
          <p:cNvSpPr>
            <a:spLocks noChangeArrowheads="1"/>
          </p:cNvSpPr>
          <p:nvPr/>
        </p:nvSpPr>
        <p:spPr bwMode="auto">
          <a:xfrm>
            <a:off x="4953000" y="2852739"/>
            <a:ext cx="1152525" cy="679226"/>
          </a:xfrm>
          <a:prstGeom prst="rect">
            <a:avLst/>
          </a:prstGeom>
          <a:solidFill>
            <a:schemeClr val="accent6">
              <a:lumMod val="20000"/>
              <a:lumOff val="80000"/>
            </a:schemeClr>
          </a:solidFill>
          <a:ln w="9525">
            <a:solidFill>
              <a:srgbClr val="FF0000"/>
            </a:solidFill>
            <a:prstDash val="dash"/>
            <a:miter lim="800000"/>
            <a:headEnd/>
            <a:tailEnd/>
          </a:ln>
          <a:effectLst/>
          <a:extLst/>
        </p:spPr>
        <p:txBody>
          <a:bodyPr lIns="18000" rIns="18000" anchor="ctr"/>
          <a:lstStyle/>
          <a:p>
            <a:pPr algn="ctr"/>
            <a:r>
              <a:rPr lang="en-US" altLang="ja-JP" sz="12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Application </a:t>
            </a:r>
            <a:r>
              <a:rPr lang="en-US" altLang="ja-JP" sz="120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Developed in the Contest</a:t>
            </a:r>
            <a:endParaRPr lang="ja-JP" altLang="en-US" sz="1200" dirty="0">
              <a:solidFill>
                <a:srgbClr val="FF0000"/>
              </a:solidFill>
            </a:endParaRPr>
          </a:p>
        </p:txBody>
      </p:sp>
      <p:sp>
        <p:nvSpPr>
          <p:cNvPr id="43198" name="Line 190"/>
          <p:cNvSpPr>
            <a:spLocks noChangeShapeType="1"/>
          </p:cNvSpPr>
          <p:nvPr/>
        </p:nvSpPr>
        <p:spPr bwMode="auto">
          <a:xfrm flipV="1">
            <a:off x="5529263" y="3533552"/>
            <a:ext cx="0" cy="255587"/>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sz="2400"/>
          </a:p>
        </p:txBody>
      </p:sp>
      <p:sp>
        <p:nvSpPr>
          <p:cNvPr id="43199" name="AutoShape 191"/>
          <p:cNvSpPr>
            <a:spLocks noChangeArrowheads="1"/>
          </p:cNvSpPr>
          <p:nvPr/>
        </p:nvSpPr>
        <p:spPr bwMode="auto">
          <a:xfrm>
            <a:off x="158750" y="3719289"/>
            <a:ext cx="5946775" cy="369888"/>
          </a:xfrm>
          <a:prstGeom prst="roundRect">
            <a:avLst>
              <a:gd name="adj" fmla="val 16667"/>
            </a:avLst>
          </a:prstGeom>
          <a:solidFill>
            <a:srgbClr val="FFFF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185738" indent="-185738" algn="ctr">
              <a:lnSpc>
                <a:spcPct val="90000"/>
              </a:lnSpc>
            </a:pPr>
            <a:r>
              <a:rPr kumimoji="0" lang="en-US" altLang="ja-JP" sz="900" b="1"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kumimoji="0" lang="en-US" altLang="ja-JP" sz="1100" b="1" dirty="0" smtClean="0">
                <a:latin typeface="Arial Unicode MS" panose="020B0604020202020204" pitchFamily="50" charset="-128"/>
                <a:ea typeface="Arial Unicode MS" panose="020B0604020202020204" pitchFamily="50" charset="-128"/>
                <a:cs typeface="Arial Unicode MS" panose="020B0604020202020204" pitchFamily="50" charset="-128"/>
              </a:rPr>
              <a:t>Common</a:t>
            </a:r>
            <a:r>
              <a:rPr kumimoji="0" lang="ja-JP" altLang="en-US" sz="1100" b="1"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kumimoji="0" lang="en-US" altLang="ja-JP" sz="1100" b="1" dirty="0" smtClean="0">
                <a:latin typeface="Arial Unicode MS" panose="020B0604020202020204" pitchFamily="50" charset="-128"/>
                <a:ea typeface="Arial Unicode MS" panose="020B0604020202020204" pitchFamily="50" charset="-128"/>
                <a:cs typeface="Arial Unicode MS" panose="020B0604020202020204" pitchFamily="50" charset="-128"/>
              </a:rPr>
              <a:t>API for Information Distribution Collaboration</a:t>
            </a:r>
            <a:r>
              <a:rPr kumimoji="0" lang="ja-JP" altLang="en-US" sz="1400" b="1" dirty="0" smtClean="0">
                <a:latin typeface="Arial Unicode MS" panose="020B0604020202020204" pitchFamily="50" charset="-128"/>
                <a:ea typeface="Arial Unicode MS" panose="020B0604020202020204" pitchFamily="50" charset="-128"/>
                <a:cs typeface="Arial Unicode MS" panose="020B0604020202020204" pitchFamily="50" charset="-128"/>
              </a:rPr>
              <a:t>　</a:t>
            </a:r>
            <a:endParaRPr kumimoji="0" lang="en-US" altLang="ja-JP" sz="1400" b="1"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3200" name="Rectangle 192"/>
          <p:cNvSpPr>
            <a:spLocks noChangeArrowheads="1"/>
          </p:cNvSpPr>
          <p:nvPr/>
        </p:nvSpPr>
        <p:spPr bwMode="auto">
          <a:xfrm>
            <a:off x="252413" y="3797077"/>
            <a:ext cx="1292225" cy="2047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Probe</a:t>
            </a:r>
            <a:r>
              <a:rPr lang="ja-JP" altLang="en-US" sz="12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Analysis</a:t>
            </a:r>
            <a:endParaRPr lang="ja-JP" altLang="en-US" sz="1400" baseline="30000" dirty="0"/>
          </a:p>
        </p:txBody>
      </p:sp>
      <p:grpSp>
        <p:nvGrpSpPr>
          <p:cNvPr id="43201" name="Group 193"/>
          <p:cNvGrpSpPr>
            <a:grpSpLocks/>
          </p:cNvGrpSpPr>
          <p:nvPr/>
        </p:nvGrpSpPr>
        <p:grpSpPr bwMode="auto">
          <a:xfrm>
            <a:off x="4666455" y="1884202"/>
            <a:ext cx="1727203" cy="977899"/>
            <a:chOff x="1654" y="1767"/>
            <a:chExt cx="1088" cy="616"/>
          </a:xfrm>
        </p:grpSpPr>
        <p:sp>
          <p:nvSpPr>
            <p:cNvPr id="43202" name="Text Box 194"/>
            <p:cNvSpPr txBox="1">
              <a:spLocks noChangeArrowheads="1"/>
            </p:cNvSpPr>
            <p:nvPr/>
          </p:nvSpPr>
          <p:spPr bwMode="auto">
            <a:xfrm>
              <a:off x="1654" y="2053"/>
              <a:ext cx="108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Information Service</a:t>
              </a:r>
            </a:p>
            <a:p>
              <a:pPr algn="ct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Developers</a:t>
              </a:r>
              <a:endParaRPr lang="ja-JP" altLang="en-US" sz="14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grpSp>
          <p:nvGrpSpPr>
            <p:cNvPr id="43203" name="Group 195"/>
            <p:cNvGrpSpPr>
              <a:grpSpLocks/>
            </p:cNvGrpSpPr>
            <p:nvPr/>
          </p:nvGrpSpPr>
          <p:grpSpPr bwMode="auto">
            <a:xfrm>
              <a:off x="1978" y="1767"/>
              <a:ext cx="387" cy="305"/>
              <a:chOff x="3240" y="1721"/>
              <a:chExt cx="387" cy="305"/>
            </a:xfrm>
          </p:grpSpPr>
          <p:grpSp>
            <p:nvGrpSpPr>
              <p:cNvPr id="43204" name="Group 196"/>
              <p:cNvGrpSpPr>
                <a:grpSpLocks/>
              </p:cNvGrpSpPr>
              <p:nvPr/>
            </p:nvGrpSpPr>
            <p:grpSpPr bwMode="auto">
              <a:xfrm>
                <a:off x="3240" y="1721"/>
                <a:ext cx="115" cy="204"/>
                <a:chOff x="1366" y="2016"/>
                <a:chExt cx="252" cy="600"/>
              </a:xfrm>
            </p:grpSpPr>
            <p:sp>
              <p:nvSpPr>
                <p:cNvPr id="43205" name="Freeform 197"/>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sz="2400"/>
                </a:p>
              </p:txBody>
            </p:sp>
            <p:sp>
              <p:nvSpPr>
                <p:cNvPr id="43206" name="Freeform 198"/>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sz="2400"/>
                </a:p>
              </p:txBody>
            </p:sp>
          </p:grpSp>
          <p:grpSp>
            <p:nvGrpSpPr>
              <p:cNvPr id="43207" name="Group 199"/>
              <p:cNvGrpSpPr>
                <a:grpSpLocks/>
              </p:cNvGrpSpPr>
              <p:nvPr/>
            </p:nvGrpSpPr>
            <p:grpSpPr bwMode="auto">
              <a:xfrm>
                <a:off x="3512" y="1721"/>
                <a:ext cx="115" cy="203"/>
                <a:chOff x="1366" y="2016"/>
                <a:chExt cx="252" cy="600"/>
              </a:xfrm>
            </p:grpSpPr>
            <p:sp>
              <p:nvSpPr>
                <p:cNvPr id="43208" name="Freeform 200"/>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sz="2400"/>
                </a:p>
              </p:txBody>
            </p:sp>
            <p:sp>
              <p:nvSpPr>
                <p:cNvPr id="43209" name="Freeform 201"/>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sz="2400"/>
                </a:p>
              </p:txBody>
            </p:sp>
          </p:grpSp>
          <p:grpSp>
            <p:nvGrpSpPr>
              <p:cNvPr id="43210" name="Group 202"/>
              <p:cNvGrpSpPr>
                <a:grpSpLocks/>
              </p:cNvGrpSpPr>
              <p:nvPr/>
            </p:nvGrpSpPr>
            <p:grpSpPr bwMode="auto">
              <a:xfrm>
                <a:off x="3376" y="1822"/>
                <a:ext cx="115" cy="204"/>
                <a:chOff x="1366" y="2016"/>
                <a:chExt cx="252" cy="600"/>
              </a:xfrm>
            </p:grpSpPr>
            <p:sp>
              <p:nvSpPr>
                <p:cNvPr id="43211" name="Freeform 203"/>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sz="2400"/>
                </a:p>
              </p:txBody>
            </p:sp>
            <p:sp>
              <p:nvSpPr>
                <p:cNvPr id="43212" name="Freeform 204"/>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sz="2400"/>
                </a:p>
              </p:txBody>
            </p:sp>
          </p:grpSp>
        </p:grpSp>
      </p:grpSp>
      <p:sp>
        <p:nvSpPr>
          <p:cNvPr id="43213" name="AutoShape 205"/>
          <p:cNvSpPr>
            <a:spLocks noChangeArrowheads="1"/>
          </p:cNvSpPr>
          <p:nvPr/>
        </p:nvSpPr>
        <p:spPr bwMode="auto">
          <a:xfrm>
            <a:off x="6249987" y="2852738"/>
            <a:ext cx="576263" cy="576262"/>
          </a:xfrm>
          <a:prstGeom prst="leftArrow">
            <a:avLst>
              <a:gd name="adj1" fmla="val 66389"/>
              <a:gd name="adj2" fmla="val 39671"/>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Provision</a:t>
            </a:r>
            <a:endParaRPr lang="ja-JP" altLang="en-US" sz="11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10" name="大かっこ 109"/>
          <p:cNvSpPr/>
          <p:nvPr/>
        </p:nvSpPr>
        <p:spPr>
          <a:xfrm>
            <a:off x="5881690" y="1334666"/>
            <a:ext cx="3852241" cy="438150"/>
          </a:xfrm>
          <a:prstGeom prst="bracketPair">
            <a:avLst>
              <a:gd name="adj" fmla="val 764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Responsible Organization </a:t>
            </a:r>
            <a:r>
              <a:rPr lang="ja-JP" altLang="en-US" sz="1400" dirty="0" smtClean="0">
                <a:latin typeface="ＭＳ Ｐゴシック" pitchFamily="50" charset="-128"/>
              </a:rPr>
              <a:t>：</a:t>
            </a:r>
            <a:r>
              <a:rPr lang="ja-JP" altLang="en-US" sz="1200" dirty="0">
                <a:latin typeface="ＭＳ Ｐゴシック" pitchFamily="50" charset="-128"/>
              </a:rPr>
              <a:t>　</a:t>
            </a: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IBM</a:t>
            </a:r>
            <a:r>
              <a:rPr lang="ja-JP" altLang="en-US" sz="12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Japan,</a:t>
            </a:r>
            <a:r>
              <a:rPr lang="ja-JP" altLang="en-US" sz="12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Ltd.</a:t>
            </a:r>
            <a:endParaRPr lang="ja-JP" altLang="en-US" sz="1200" dirty="0">
              <a:latin typeface="ＭＳ Ｐゴシック" pitchFamily="50" charset="-128"/>
            </a:endParaRPr>
          </a:p>
          <a:p>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Collaborative</a:t>
            </a:r>
            <a:r>
              <a:rPr lang="ja-JP" altLang="en-US" sz="12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Organizations</a:t>
            </a:r>
            <a:r>
              <a:rPr lang="ja-JP" altLang="en-US" sz="12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ja-JP" altLang="en-US" sz="12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Kyoto</a:t>
            </a:r>
            <a:r>
              <a:rPr lang="ja-JP" altLang="en-US" sz="12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City,</a:t>
            </a:r>
            <a:r>
              <a:rPr lang="ja-JP" altLang="en-US" sz="12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etc</a:t>
            </a:r>
            <a:r>
              <a:rPr lang="en-US" altLang="ja-JP" sz="1200" dirty="0">
                <a:latin typeface="Arial Unicode MS" panose="020B0604020202020204" pitchFamily="50" charset="-128"/>
                <a:ea typeface="Arial Unicode MS" panose="020B0604020202020204" pitchFamily="50" charset="-128"/>
                <a:cs typeface="Arial Unicode MS" panose="020B0604020202020204" pitchFamily="50" charset="-128"/>
              </a:rPr>
              <a:t>.</a:t>
            </a:r>
            <a:endParaRPr lang="en-US" altLang="ja-JP" sz="120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83" name="テキスト ボックス 82"/>
          <p:cNvSpPr txBox="1"/>
          <p:nvPr/>
        </p:nvSpPr>
        <p:spPr>
          <a:xfrm>
            <a:off x="0" y="-2352"/>
            <a:ext cx="9905999" cy="400110"/>
          </a:xfrm>
          <a:prstGeom prst="rect">
            <a:avLst/>
          </a:prstGeom>
          <a:noFill/>
        </p:spPr>
        <p:txBody>
          <a:bodyPr wrap="square" rtlCol="0">
            <a:spAutoFit/>
          </a:bodyPr>
          <a:lstStyle/>
          <a:p>
            <a:pPr algn="ctr"/>
            <a:r>
              <a:rPr lang="ja-JP" altLang="en-US" dirty="0">
                <a:latin typeface="+mn-ea"/>
              </a:rPr>
              <a:t>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Open Data Verification Test in the Fiscal 2013</a:t>
            </a:r>
            <a:r>
              <a:rPr lang="ja-JP" altLang="en-US"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(Example)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   3) Tourism </a:t>
            </a:r>
            <a:r>
              <a:rPr lang="en-US" altLang="ja-JP" dirty="0" smtClean="0">
                <a:latin typeface="+mn-ea"/>
              </a:rPr>
              <a:t>Info.</a:t>
            </a:r>
            <a:endParaRPr kumimoji="1" lang="en-US" altLang="ja-JP" sz="2000" dirty="0" smtClean="0">
              <a:latin typeface="+mn-ea"/>
            </a:endParaRPr>
          </a:p>
        </p:txBody>
      </p:sp>
      <p:sp>
        <p:nvSpPr>
          <p:cNvPr id="82" name="スライド番号プレースホルダ 11"/>
          <p:cNvSpPr>
            <a:spLocks noGrp="1"/>
          </p:cNvSpPr>
          <p:nvPr>
            <p:ph type="sldNum" sz="quarter" idx="4294967295"/>
          </p:nvPr>
        </p:nvSpPr>
        <p:spPr>
          <a:xfrm>
            <a:off x="9129464" y="6520259"/>
            <a:ext cx="779976"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7465055-439F-4391-840E-CC8A179C19DE}" type="slidenum">
              <a:rPr kumimoji="0" lang="ja-JP" altLang="en-US" sz="16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5</a:t>
            </a:fld>
            <a:endParaRPr kumimoji="0" lang="ja-JP" altLang="en-US" sz="1600" b="0" i="0" u="none" strike="noStrike" kern="0" cap="none" spc="0" normalizeH="0" baseline="0" noProof="0" dirty="0">
              <a:ln>
                <a:noFill/>
              </a:ln>
              <a:solidFill>
                <a:sysClr val="windowText" lastClr="000000"/>
              </a:solidFill>
              <a:effectLst/>
              <a:uLnTx/>
              <a:uFillTx/>
            </a:endParaRPr>
          </a:p>
        </p:txBody>
      </p:sp>
      <p:sp>
        <p:nvSpPr>
          <p:cNvPr id="84" name="Rectangle 338"/>
          <p:cNvSpPr>
            <a:spLocks noChangeArrowheads="1"/>
          </p:cNvSpPr>
          <p:nvPr/>
        </p:nvSpPr>
        <p:spPr bwMode="auto">
          <a:xfrm>
            <a:off x="128463" y="758602"/>
            <a:ext cx="9777535" cy="720080"/>
          </a:xfrm>
          <a:prstGeom prst="rect">
            <a:avLst/>
          </a:prstGeom>
          <a:noFill/>
          <a:ln w="19050" algn="ctr">
            <a:noFill/>
            <a:miter lim="800000"/>
            <a:headEnd/>
            <a:tailEnd type="none" w="lg" len="lg"/>
          </a:ln>
          <a:effectLst/>
          <a:extLst/>
        </p:spPr>
        <p:txBody>
          <a:bodyPr/>
          <a:lstStyle/>
          <a:p>
            <a:pPr marL="342900" indent="-342900">
              <a:buFont typeface="Wingdings" panose="05000000000000000000" pitchFamily="2" charset="2"/>
              <a:buChar char="Ø"/>
            </a:pPr>
            <a:r>
              <a:rPr lang="en-US" altLang="ja-JP"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Provision of High Level Navigation, in Collaboration with Kyoto City, etc., for Encouraging Park &amp; Ride, etc. </a:t>
            </a:r>
            <a:endParaRPr lang="ja-JP" altLang="en-US" dirty="0">
              <a:solidFill>
                <a:srgbClr val="000000"/>
              </a:solidFill>
            </a:endParaRPr>
          </a:p>
        </p:txBody>
      </p:sp>
    </p:spTree>
    <p:extLst>
      <p:ext uri="{BB962C8B-B14F-4D97-AF65-F5344CB8AC3E}">
        <p14:creationId xmlns:p14="http://schemas.microsoft.com/office/powerpoint/2010/main" val="381989483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線コネクタ 29"/>
          <p:cNvCxnSpPr>
            <a:cxnSpLocks noChangeShapeType="1"/>
          </p:cNvCxnSpPr>
          <p:nvPr/>
        </p:nvCxnSpPr>
        <p:spPr bwMode="auto">
          <a:xfrm>
            <a:off x="0" y="404664"/>
            <a:ext cx="9906000" cy="1587"/>
          </a:xfrm>
          <a:prstGeom prst="line">
            <a:avLst/>
          </a:prstGeom>
          <a:noFill/>
          <a:ln w="63500" cmpd="sng" algn="ctr">
            <a:solidFill>
              <a:srgbClr val="FF9900"/>
            </a:solidFill>
            <a:round/>
            <a:headEnd/>
            <a:tailEnd/>
          </a:ln>
        </p:spPr>
      </p:cxnSp>
      <p:sp>
        <p:nvSpPr>
          <p:cNvPr id="32" name="正方形/長方形 31"/>
          <p:cNvSpPr/>
          <p:nvPr/>
        </p:nvSpPr>
        <p:spPr>
          <a:xfrm>
            <a:off x="211105" y="495518"/>
            <a:ext cx="9511057" cy="864096"/>
          </a:xfrm>
          <a:prstGeom prst="rect">
            <a:avLst/>
          </a:prstGeom>
          <a:solidFill>
            <a:srgbClr val="FFFFCC"/>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marL="180975" indent="-180975"/>
            <a:r>
              <a:rPr lang="ja-JP" altLang="en-US" sz="14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Based on the results of case studies undertaken, in the fiscal 2012, by the Data Governance Committee of the Open Data Promotion Consortium, the Communications Ministry implemented the open data </a:t>
            </a:r>
            <a:r>
              <a:rPr lang="en-US" altLang="ja-JP" sz="14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realization </a:t>
            </a:r>
            <a:r>
              <a:rPr lang="en-US" altLang="ja-JP" sz="14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of the White Paper of Information Communications as a model of open data realization of the government-owned information.</a:t>
            </a:r>
            <a:endParaRPr lang="ja-JP" altLang="en-US" sz="14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5" name="テキスト ボックス 4"/>
          <p:cNvSpPr txBox="1"/>
          <p:nvPr/>
        </p:nvSpPr>
        <p:spPr>
          <a:xfrm>
            <a:off x="4850494" y="1502321"/>
            <a:ext cx="4871668" cy="2031325"/>
          </a:xfrm>
          <a:prstGeom prst="rect">
            <a:avLst/>
          </a:prstGeom>
          <a:noFill/>
        </p:spPr>
        <p:txBody>
          <a:bodyPr wrap="square" rtlCol="0">
            <a:spAutoFit/>
          </a:bodyPr>
          <a:lstStyle/>
          <a:p>
            <a:pPr marL="285750" indent="-285750">
              <a:buFont typeface="Wingdings" panose="05000000000000000000" pitchFamily="2" charset="2"/>
              <a:buChar char="u"/>
            </a:pP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White Papers of </a:t>
            </a:r>
            <a:r>
              <a:rPr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Information Communications </a:t>
            </a: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(2008 to 2013 editions) were posted on </a:t>
            </a:r>
            <a:r>
              <a:rPr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o</a:t>
            </a: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pen data. </a:t>
            </a:r>
          </a:p>
          <a:p>
            <a:endParaRPr lang="en-US" altLang="ja-JP" sz="800" dirty="0">
              <a:latin typeface="Arial Unicode MS" panose="020B0604020202020204" pitchFamily="50" charset="-128"/>
              <a:ea typeface="Arial Unicode MS" panose="020B0604020202020204" pitchFamily="50" charset="-128"/>
              <a:cs typeface="Arial Unicode MS" panose="020B0604020202020204" pitchFamily="50" charset="-128"/>
            </a:endParaRPr>
          </a:p>
          <a:p>
            <a:r>
              <a:rPr lang="ja-JP" altLang="en-US" sz="16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ja-JP" altLang="en-US" sz="14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u="sng" dirty="0" smtClean="0">
                <a:latin typeface="Arial Unicode MS" panose="020B0604020202020204" pitchFamily="50" charset="-128"/>
                <a:ea typeface="Arial Unicode MS" panose="020B0604020202020204" pitchFamily="50" charset="-128"/>
                <a:cs typeface="Arial Unicode MS" panose="020B0604020202020204" pitchFamily="50" charset="-128"/>
              </a:rPr>
              <a:t>The free secondary utilization of the documents  </a:t>
            </a:r>
          </a:p>
          <a:p>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u="sng" dirty="0" smtClean="0">
                <a:latin typeface="Arial Unicode MS" panose="020B0604020202020204" pitchFamily="50" charset="-128"/>
                <a:ea typeface="Arial Unicode MS" panose="020B0604020202020204" pitchFamily="50" charset="-128"/>
                <a:cs typeface="Arial Unicode MS" panose="020B0604020202020204" pitchFamily="50" charset="-128"/>
              </a:rPr>
              <a:t>is allowed </a:t>
            </a: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in principle. </a:t>
            </a:r>
          </a:p>
          <a:p>
            <a:r>
              <a:rPr lang="ja-JP" altLang="en-US" sz="16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ja-JP" altLang="en-US" sz="14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u="sng" dirty="0" smtClean="0">
                <a:latin typeface="Arial Unicode MS" panose="020B0604020202020204" pitchFamily="50" charset="-128"/>
                <a:ea typeface="Arial Unicode MS" panose="020B0604020202020204" pitchFamily="50" charset="-128"/>
                <a:cs typeface="Arial Unicode MS" panose="020B0604020202020204" pitchFamily="50" charset="-128"/>
              </a:rPr>
              <a:t>Non-possession of copyrights of numerical data </a:t>
            </a:r>
          </a:p>
          <a:p>
            <a:r>
              <a:rPr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      by the Ministry is clearly mentioned. </a:t>
            </a:r>
          </a:p>
          <a:p>
            <a:pPr marL="355600" indent="-355600"/>
            <a:r>
              <a:rPr lang="ja-JP" altLang="en-US" sz="16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ja-JP" altLang="en-US" sz="14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Provision of numerical data not only in Excel format but also in </a:t>
            </a:r>
            <a:r>
              <a:rPr lang="en-US" altLang="ja-JP" sz="1400" u="sng" dirty="0" smtClean="0">
                <a:latin typeface="Arial Unicode MS" panose="020B0604020202020204" pitchFamily="50" charset="-128"/>
                <a:ea typeface="Arial Unicode MS" panose="020B0604020202020204" pitchFamily="50" charset="-128"/>
                <a:cs typeface="Arial Unicode MS" panose="020B0604020202020204" pitchFamily="50" charset="-128"/>
              </a:rPr>
              <a:t>more machine-reading-friendly </a:t>
            </a: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CSV format. </a:t>
            </a:r>
          </a:p>
        </p:txBody>
      </p:sp>
      <p:pic>
        <p:nvPicPr>
          <p:cNvPr id="35" name="図 34" descr="C:\Users\002563\AppData\Local\Microsoft\Windows\Temporary Internet Files\Content.Outlook\IP4KCOQ3\総務省｜情報通信白書データベース (3).png"/>
          <p:cNvPicPr/>
          <p:nvPr/>
        </p:nvPicPr>
        <p:blipFill rotWithShape="1">
          <a:blip r:embed="rId2" cstate="print">
            <a:extLst>
              <a:ext uri="{28A0092B-C50C-407E-A947-70E740481C1C}">
                <a14:useLocalDpi xmlns:a14="http://schemas.microsoft.com/office/drawing/2010/main" val="0"/>
              </a:ext>
            </a:extLst>
          </a:blip>
          <a:srcRect l="11302" r="11563"/>
          <a:stretch/>
        </p:blipFill>
        <p:spPr bwMode="auto">
          <a:xfrm>
            <a:off x="200472" y="1484784"/>
            <a:ext cx="3060340" cy="5112568"/>
          </a:xfrm>
          <a:prstGeom prst="rect">
            <a:avLst/>
          </a:prstGeom>
          <a:noFill/>
          <a:ln>
            <a:solidFill>
              <a:schemeClr val="tx1"/>
            </a:solidFill>
          </a:ln>
          <a:extLst>
            <a:ext uri="{53640926-AAD7-44D8-BBD7-CCE9431645EC}">
              <a14:shadowObscured xmlns:a14="http://schemas.microsoft.com/office/drawing/2010/main"/>
            </a:ext>
          </a:extLst>
        </p:spPr>
      </p:pic>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t="7094"/>
          <a:stretch/>
        </p:blipFill>
        <p:spPr>
          <a:xfrm>
            <a:off x="634540" y="3519576"/>
            <a:ext cx="4062870" cy="2141671"/>
          </a:xfrm>
          <a:prstGeom prst="rect">
            <a:avLst/>
          </a:prstGeom>
          <a:ln>
            <a:solidFill>
              <a:schemeClr val="tx1"/>
            </a:solidFill>
          </a:ln>
        </p:spPr>
      </p:pic>
      <p:sp>
        <p:nvSpPr>
          <p:cNvPr id="47" name="角丸四角形 46"/>
          <p:cNvSpPr/>
          <p:nvPr/>
        </p:nvSpPr>
        <p:spPr>
          <a:xfrm>
            <a:off x="2360712" y="5065457"/>
            <a:ext cx="1008112" cy="6865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角丸四角形 47"/>
          <p:cNvSpPr/>
          <p:nvPr/>
        </p:nvSpPr>
        <p:spPr>
          <a:xfrm>
            <a:off x="1928664" y="6021288"/>
            <a:ext cx="1224136" cy="6865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線吹き出し 1 (枠付き) 48"/>
          <p:cNvSpPr/>
          <p:nvPr/>
        </p:nvSpPr>
        <p:spPr>
          <a:xfrm>
            <a:off x="5110858" y="3719829"/>
            <a:ext cx="3802582" cy="1345628"/>
          </a:xfrm>
          <a:prstGeom prst="borderCallout1">
            <a:avLst>
              <a:gd name="adj1" fmla="val 47380"/>
              <a:gd name="adj2" fmla="val 4"/>
              <a:gd name="adj3" fmla="val 99571"/>
              <a:gd name="adj4" fmla="val -50009"/>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In</a:t>
            </a:r>
            <a:r>
              <a:rPr lang="ja-JP" altLang="en-US" sz="160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6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addition</a:t>
            </a:r>
            <a:r>
              <a:rPr lang="ja-JP" altLang="en-US" sz="160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6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to</a:t>
            </a:r>
            <a:r>
              <a:rPr lang="ja-JP" altLang="en-US" sz="160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6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the</a:t>
            </a:r>
            <a:r>
              <a:rPr lang="ja-JP" altLang="en-US" sz="160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6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description of the </a:t>
            </a:r>
            <a:r>
              <a:rPr lang="en-US" altLang="ja-JP" sz="160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free secondary data </a:t>
            </a:r>
            <a:r>
              <a:rPr lang="en-US" altLang="ja-JP" sz="16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utilization, the conditions of usage of the data are also defined by the Creative Commons License (CC – BY).  </a:t>
            </a:r>
            <a:endParaRPr kumimoji="1" lang="ja-JP" altLang="en-US" sz="160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50" name="線吹き出し 1 (枠付き) 49"/>
          <p:cNvSpPr/>
          <p:nvPr/>
        </p:nvSpPr>
        <p:spPr>
          <a:xfrm>
            <a:off x="5110858" y="6089946"/>
            <a:ext cx="3802582" cy="555374"/>
          </a:xfrm>
          <a:prstGeom prst="borderCallout1">
            <a:avLst>
              <a:gd name="adj1" fmla="val 39915"/>
              <a:gd name="adj2" fmla="val -654"/>
              <a:gd name="adj3" fmla="val -4519"/>
              <a:gd name="adj4" fmla="val -51582"/>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Clear description of non-possession of copyrights of numerical data</a:t>
            </a:r>
            <a:endParaRPr kumimoji="1" lang="ja-JP" altLang="en-US" sz="160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6" name="角丸四角形 15"/>
          <p:cNvSpPr/>
          <p:nvPr/>
        </p:nvSpPr>
        <p:spPr>
          <a:xfrm>
            <a:off x="2326403" y="5536255"/>
            <a:ext cx="754389" cy="10968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線吹き出し 1 (枠付き) 16"/>
          <p:cNvSpPr/>
          <p:nvPr/>
        </p:nvSpPr>
        <p:spPr>
          <a:xfrm>
            <a:off x="5110858" y="5355762"/>
            <a:ext cx="3802582" cy="360985"/>
          </a:xfrm>
          <a:prstGeom prst="borderCallout1">
            <a:avLst>
              <a:gd name="adj1" fmla="val 47860"/>
              <a:gd name="adj2" fmla="val -217"/>
              <a:gd name="adj3" fmla="val 65783"/>
              <a:gd name="adj4" fmla="val -53283"/>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Downloading of CSV data is possible. </a:t>
            </a:r>
            <a:endParaRPr kumimoji="1" lang="ja-JP" altLang="en-US" sz="160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 name="下矢印 2"/>
          <p:cNvSpPr/>
          <p:nvPr/>
        </p:nvSpPr>
        <p:spPr>
          <a:xfrm>
            <a:off x="2604211" y="3079904"/>
            <a:ext cx="305187" cy="43967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2326404" y="2852936"/>
            <a:ext cx="809678" cy="2141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2" y="-2353"/>
            <a:ext cx="9905999" cy="307760"/>
          </a:xfrm>
          <a:prstGeom prst="rect">
            <a:avLst/>
          </a:prstGeom>
          <a:noFill/>
        </p:spPr>
        <p:txBody>
          <a:bodyPr wrap="square" lIns="91424" tIns="45712" rIns="91424" bIns="45712" rtlCol="0">
            <a:spAutoFit/>
          </a:bodyPr>
          <a:lstStyle/>
          <a:p>
            <a:pPr algn="ct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Open Data Realization of Information Owned by Communications Ministry</a:t>
            </a:r>
            <a:r>
              <a:rPr lang="ja-JP" altLang="en-US" sz="14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1) </a:t>
            </a:r>
            <a:r>
              <a:rPr lang="en-US" altLang="ja-JP" sz="1400"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White </a:t>
            </a:r>
            <a:r>
              <a:rPr lang="en-US" altLang="ja-JP" sz="1400"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Paper of Information Communications</a:t>
            </a: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endParaRPr lang="ja-JP" altLang="en-US" sz="140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9" name="スライド番号プレースホルダ 11"/>
          <p:cNvSpPr>
            <a:spLocks noGrp="1"/>
          </p:cNvSpPr>
          <p:nvPr>
            <p:ph type="sldNum" sz="quarter" idx="4294967295"/>
          </p:nvPr>
        </p:nvSpPr>
        <p:spPr>
          <a:xfrm>
            <a:off x="9129464" y="6520259"/>
            <a:ext cx="779976"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7465055-439F-4391-840E-CC8A179C19DE}" type="slidenum">
              <a:rPr kumimoji="0" lang="ja-JP" altLang="en-US" sz="16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ja-JP" altLang="en-US" sz="16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7581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2" y="-2353"/>
            <a:ext cx="9905999" cy="369316"/>
          </a:xfrm>
          <a:prstGeom prst="rect">
            <a:avLst/>
          </a:prstGeom>
          <a:noFill/>
        </p:spPr>
        <p:txBody>
          <a:bodyPr wrap="square" lIns="91424" tIns="45712" rIns="91424" bIns="45712" rtlCol="0">
            <a:spAutoFit/>
          </a:bodyPr>
          <a:lstStyle/>
          <a:p>
            <a:pPr algn="ctr"/>
            <a:r>
              <a:rPr lang="ja-JP" altLang="en-US" sz="1800" dirty="0" smtClean="0">
                <a:latin typeface="+mn-ea"/>
              </a:rPr>
              <a:t>　</a:t>
            </a:r>
            <a:r>
              <a:rPr lang="en-US" altLang="ja-JP" sz="1800" dirty="0">
                <a:latin typeface="Arial Unicode MS" panose="020B0604020202020204" pitchFamily="50" charset="-128"/>
                <a:ea typeface="Arial Unicode MS" panose="020B0604020202020204" pitchFamily="50" charset="-128"/>
                <a:cs typeface="Arial Unicode MS" panose="020B0604020202020204" pitchFamily="50" charset="-128"/>
              </a:rPr>
              <a:t> Open Data Realization of Information Owned by Communications Ministry </a:t>
            </a:r>
            <a:r>
              <a:rPr lang="en-US" altLang="ja-JP" sz="1800" dirty="0" smtClean="0">
                <a:latin typeface="Arial Unicode MS" panose="020B0604020202020204" pitchFamily="50" charset="-128"/>
                <a:ea typeface="Arial Unicode MS" panose="020B0604020202020204" pitchFamily="50" charset="-128"/>
                <a:cs typeface="Arial Unicode MS" panose="020B0604020202020204" pitchFamily="50" charset="-128"/>
              </a:rPr>
              <a:t>    2) Statistics</a:t>
            </a:r>
            <a:endParaRPr lang="ja-JP" altLang="en-US" sz="1800" dirty="0">
              <a:solidFill>
                <a:srgbClr val="FF0000"/>
              </a:solidFill>
              <a:latin typeface="HGP創英角ｺﾞｼｯｸUB" pitchFamily="50" charset="-128"/>
              <a:ea typeface="ＤＨＰ特太ゴシック体" pitchFamily="2" charset="-128"/>
            </a:endParaRPr>
          </a:p>
        </p:txBody>
      </p:sp>
      <p:sp>
        <p:nvSpPr>
          <p:cNvPr id="19" name="スライド番号プレースホルダ 11"/>
          <p:cNvSpPr>
            <a:spLocks noGrp="1"/>
          </p:cNvSpPr>
          <p:nvPr>
            <p:ph type="sldNum" sz="quarter" idx="4294967295"/>
          </p:nvPr>
        </p:nvSpPr>
        <p:spPr>
          <a:xfrm>
            <a:off x="9129464" y="6520259"/>
            <a:ext cx="779976"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7465055-439F-4391-840E-CC8A179C19DE}" type="slidenum">
              <a:rPr kumimoji="0" lang="ja-JP" altLang="en-US" sz="16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ja-JP" altLang="en-US" sz="1600" b="0" i="0" u="none" strike="noStrike" kern="0" cap="none" spc="0" normalizeH="0" baseline="0" noProof="0" dirty="0">
              <a:ln>
                <a:noFill/>
              </a:ln>
              <a:solidFill>
                <a:sysClr val="windowText" lastClr="000000"/>
              </a:solidFill>
              <a:effectLst/>
              <a:uLnTx/>
              <a:uFillTx/>
            </a:endParaRPr>
          </a:p>
        </p:txBody>
      </p:sp>
      <p:cxnSp>
        <p:nvCxnSpPr>
          <p:cNvPr id="20" name="直線コネクタ 19"/>
          <p:cNvCxnSpPr>
            <a:cxnSpLocks noChangeShapeType="1"/>
          </p:cNvCxnSpPr>
          <p:nvPr/>
        </p:nvCxnSpPr>
        <p:spPr bwMode="auto">
          <a:xfrm>
            <a:off x="0" y="404664"/>
            <a:ext cx="9906000" cy="1587"/>
          </a:xfrm>
          <a:prstGeom prst="line">
            <a:avLst/>
          </a:prstGeom>
          <a:noFill/>
          <a:ln w="63500" cmpd="sng" algn="ctr">
            <a:solidFill>
              <a:srgbClr val="FF9900"/>
            </a:solidFill>
            <a:round/>
            <a:headEnd/>
            <a:tailEnd/>
          </a:ln>
        </p:spPr>
      </p:cxnSp>
      <p:sp>
        <p:nvSpPr>
          <p:cNvPr id="21" name="正方形/長方形 20"/>
          <p:cNvSpPr/>
          <p:nvPr/>
        </p:nvSpPr>
        <p:spPr>
          <a:xfrm>
            <a:off x="134243" y="1052736"/>
            <a:ext cx="6691436" cy="1384995"/>
          </a:xfrm>
          <a:prstGeom prst="rect">
            <a:avLst/>
          </a:prstGeom>
        </p:spPr>
        <p:txBody>
          <a:bodyPr wrap="square">
            <a:spAutoFit/>
          </a:bodyPr>
          <a:lstStyle/>
          <a:p>
            <a:pPr marL="180975" lvl="1" indent="-180975" algn="just" fontAlgn="auto">
              <a:spcBef>
                <a:spcPts val="0"/>
              </a:spcBef>
              <a:spcAft>
                <a:spcPts val="0"/>
              </a:spcAft>
              <a:defRPr/>
            </a:pPr>
            <a:r>
              <a:rPr lang="ja-JP" altLang="en-US" sz="14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u="sng" dirty="0" smtClean="0">
                <a:latin typeface="Arial Unicode MS" panose="020B0604020202020204" pitchFamily="50" charset="-128"/>
                <a:ea typeface="Arial Unicode MS" panose="020B0604020202020204" pitchFamily="50" charset="-128"/>
                <a:cs typeface="Arial Unicode MS" panose="020B0604020202020204" pitchFamily="50" charset="-128"/>
              </a:rPr>
              <a:t>The addition of API function </a:t>
            </a: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to the existing government statistical portal site</a:t>
            </a:r>
          </a:p>
          <a:p>
            <a:pPr marL="180975" lvl="1" indent="-180975" algn="just" fontAlgn="auto">
              <a:spcBef>
                <a:spcPts val="0"/>
              </a:spcBef>
              <a:spcAft>
                <a:spcPts val="0"/>
              </a:spcAft>
              <a:defRPr/>
            </a:pPr>
            <a:r>
              <a:rPr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    “e-Stat” has made the followings possible:</a:t>
            </a:r>
            <a:endParaRPr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endParaRPr>
          </a:p>
          <a:p>
            <a:pPr marL="0" lvl="1" indent="0" algn="just" fontAlgn="auto">
              <a:spcBef>
                <a:spcPts val="0"/>
              </a:spcBef>
              <a:spcAft>
                <a:spcPts val="0"/>
              </a:spcAft>
              <a:defRPr/>
            </a:pPr>
            <a:r>
              <a:rPr lang="ja-JP" altLang="en-US" sz="1400" dirty="0">
                <a:latin typeface="Arial Unicode MS" panose="020B0604020202020204" pitchFamily="50" charset="-128"/>
                <a:ea typeface="Arial Unicode MS" panose="020B0604020202020204" pitchFamily="50" charset="-128"/>
                <a:cs typeface="Arial Unicode MS" panose="020B0604020202020204" pitchFamily="50" charset="-128"/>
              </a:rPr>
              <a:t>　① </a:t>
            </a: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Automatic reflection of e-Stat data to the information systems of data users.</a:t>
            </a:r>
            <a:endParaRPr lang="ja-JP" altLang="en-US" sz="1400" dirty="0">
              <a:latin typeface="Arial Unicode MS" panose="020B0604020202020204" pitchFamily="50" charset="-128"/>
              <a:ea typeface="Arial Unicode MS" panose="020B0604020202020204" pitchFamily="50" charset="-128"/>
              <a:cs typeface="Arial Unicode MS" panose="020B0604020202020204" pitchFamily="50" charset="-128"/>
            </a:endParaRPr>
          </a:p>
          <a:p>
            <a:pPr marL="273050" lvl="1" indent="-273050" algn="just" fontAlgn="auto">
              <a:spcBef>
                <a:spcPts val="0"/>
              </a:spcBef>
              <a:spcAft>
                <a:spcPts val="0"/>
              </a:spcAft>
              <a:defRPr/>
            </a:pPr>
            <a:r>
              <a:rPr lang="ja-JP" altLang="en-US" sz="14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ja-JP" altLang="en-US" sz="1400" dirty="0" smtClean="0">
                <a:latin typeface="Arial Unicode MS" panose="020B0604020202020204" pitchFamily="50" charset="-128"/>
                <a:ea typeface="Arial Unicode MS" panose="020B0604020202020204" pitchFamily="50" charset="-128"/>
                <a:cs typeface="Arial Unicode MS" panose="020B0604020202020204" pitchFamily="50" charset="-128"/>
              </a:rPr>
              <a:t>② </a:t>
            </a: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High level statistical data analysis interlinked with data of users and those  </a:t>
            </a:r>
          </a:p>
          <a:p>
            <a:pPr marL="273050" lvl="1" indent="-273050" algn="just" fontAlgn="auto">
              <a:spcBef>
                <a:spcPts val="0"/>
              </a:spcBef>
              <a:spcAft>
                <a:spcPts val="0"/>
              </a:spcAft>
              <a:defRPr/>
            </a:pPr>
            <a:r>
              <a:rPr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        available through internet.   </a:t>
            </a:r>
            <a:endParaRPr lang="en-US" altLang="ja-JP" sz="800" dirty="0">
              <a:latin typeface="Arial Unicode MS" panose="020B0604020202020204" pitchFamily="50" charset="-128"/>
              <a:ea typeface="Arial Unicode MS" panose="020B0604020202020204" pitchFamily="50" charset="-128"/>
              <a:cs typeface="Arial Unicode MS" panose="020B0604020202020204" pitchFamily="50" charset="-128"/>
            </a:endParaRPr>
          </a:p>
          <a:p>
            <a:pPr marL="180975" lvl="1" indent="-180975" algn="just" fontAlgn="auto">
              <a:spcBef>
                <a:spcPts val="0"/>
              </a:spcBef>
              <a:spcAft>
                <a:spcPts val="0"/>
              </a:spcAft>
              <a:defRPr/>
            </a:pPr>
            <a:r>
              <a:rPr lang="ja-JP" altLang="en-US" sz="14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The trial operation started on June 10, 2013. (</a:t>
            </a: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hlinkClick r:id="rId2"/>
              </a:rPr>
              <a:t>http</a:t>
            </a:r>
            <a:r>
              <a:rPr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hlinkClick r:id="rId2"/>
              </a:rPr>
              <a:t>://statdb.nstac.go.jp</a:t>
            </a: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hlinkClick r:id="rId2"/>
              </a:rPr>
              <a:t>/</a:t>
            </a:r>
            <a:r>
              <a:rPr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a:t>
            </a:r>
          </a:p>
        </p:txBody>
      </p:sp>
      <p:sp>
        <p:nvSpPr>
          <p:cNvPr id="22" name="正方形/長方形 21"/>
          <p:cNvSpPr/>
          <p:nvPr/>
        </p:nvSpPr>
        <p:spPr>
          <a:xfrm>
            <a:off x="92125" y="3420665"/>
            <a:ext cx="6229027" cy="1077218"/>
          </a:xfrm>
          <a:prstGeom prst="rect">
            <a:avLst/>
          </a:prstGeom>
        </p:spPr>
        <p:txBody>
          <a:bodyPr wrap="square">
            <a:spAutoFit/>
          </a:bodyPr>
          <a:lstStyle/>
          <a:p>
            <a:pPr marL="180975" lvl="1" indent="-180975" algn="just" fontAlgn="auto">
              <a:spcBef>
                <a:spcPts val="0"/>
              </a:spcBef>
              <a:spcAft>
                <a:spcPts val="0"/>
              </a:spcAft>
              <a:defRPr/>
            </a:pPr>
            <a:r>
              <a:rPr lang="ja-JP" altLang="en-US" sz="1400" spc="-14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The statistical GIS function of e-Stat was strengthened to </a:t>
            </a:r>
            <a:r>
              <a:rPr lang="en-US" altLang="ja-JP" sz="1400" u="sng" dirty="0">
                <a:latin typeface="Arial Unicode MS" panose="020B0604020202020204" pitchFamily="50" charset="-128"/>
                <a:ea typeface="Arial Unicode MS" panose="020B0604020202020204" pitchFamily="50" charset="-128"/>
                <a:cs typeface="Arial Unicode MS" panose="020B0604020202020204" pitchFamily="50" charset="-128"/>
              </a:rPr>
              <a:t>make data acquisition from data users’ system as well as </a:t>
            </a:r>
            <a:r>
              <a:rPr lang="en-US" altLang="ja-JP" sz="1400" u="sng" dirty="0" smtClean="0">
                <a:latin typeface="Arial Unicode MS" panose="020B0604020202020204" pitchFamily="50" charset="-128"/>
                <a:ea typeface="Arial Unicode MS" panose="020B0604020202020204" pitchFamily="50" charset="-128"/>
                <a:cs typeface="Arial Unicode MS" panose="020B0604020202020204" pitchFamily="50" charset="-128"/>
              </a:rPr>
              <a:t>data usage of arbitrarily designated areas possible</a:t>
            </a: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endParaRPr lang="en-US" altLang="ja-JP" sz="1400" spc="-14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p>
            <a:pPr marL="180975" indent="-180975" algn="just" fontAlgn="auto">
              <a:spcBef>
                <a:spcPts val="0"/>
              </a:spcBef>
              <a:spcAft>
                <a:spcPts val="0"/>
              </a:spcAft>
              <a:defRPr/>
            </a:pPr>
            <a:endParaRPr lang="en-US" altLang="ja-JP" sz="800" spc="-14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p>
            <a:pPr marL="0" lvl="1" algn="just" fontAlgn="auto">
              <a:spcBef>
                <a:spcPts val="0"/>
              </a:spcBef>
              <a:spcAft>
                <a:spcPts val="0"/>
              </a:spcAft>
              <a:defRPr/>
            </a:pPr>
            <a:r>
              <a:rPr lang="ja-JP" altLang="en-US" sz="1400" spc="-1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ja-JP" altLang="en-US" sz="1400" spc="-1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The trial operation started on </a:t>
            </a: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October 18, </a:t>
            </a:r>
            <a:r>
              <a:rPr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2013. (</a:t>
            </a:r>
            <a:r>
              <a:rPr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hlinkClick r:id="rId2"/>
              </a:rPr>
              <a:t>http://statdb.nstac.go.jp</a:t>
            </a: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hlinkClick r:id="rId2"/>
              </a:rPr>
              <a:t>/</a:t>
            </a: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endParaRPr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23"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65428" y="3420665"/>
            <a:ext cx="33401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正方形/長方形 6"/>
          <p:cNvSpPr>
            <a:spLocks noChangeArrowheads="1"/>
          </p:cNvSpPr>
          <p:nvPr/>
        </p:nvSpPr>
        <p:spPr bwMode="auto">
          <a:xfrm>
            <a:off x="56456" y="5406315"/>
            <a:ext cx="5400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0975" indent="-180975" eaLnBrk="0" hangingPunct="0">
              <a:spcBef>
                <a:spcPct val="20000"/>
              </a:spcBef>
              <a:buFont typeface="Arial" charset="0"/>
              <a:buChar char="•"/>
              <a:defRPr kumimoji="1" sz="30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6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2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a:solidFill>
                  <a:schemeClr val="tx1"/>
                </a:solidFill>
                <a:latin typeface="Calibri" pitchFamily="34" charset="0"/>
                <a:ea typeface="ＭＳ Ｐゴシック" charset="-128"/>
              </a:defRPr>
            </a:lvl9pPr>
          </a:lstStyle>
          <a:p>
            <a:pPr algn="just" eaLnBrk="1" hangingPunct="1">
              <a:spcBef>
                <a:spcPct val="0"/>
              </a:spcBef>
              <a:buFontTx/>
              <a:buNone/>
            </a:pPr>
            <a:r>
              <a:rPr lang="ja-JP" altLang="en-US" sz="14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The research on a new statistic provision service which </a:t>
            </a:r>
            <a:r>
              <a:rPr lang="en-US" altLang="ja-JP" sz="1400" u="sng"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automatically produces statistical results in response to the users’ selection of study items</a:t>
            </a:r>
            <a:r>
              <a:rPr lang="en-US" altLang="ja-JP" sz="14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is on-going. </a:t>
            </a:r>
            <a:endParaRPr lang="en-US" altLang="ja-JP" sz="14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25"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79045" y="5355927"/>
            <a:ext cx="4054475" cy="121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正方形/長方形 25"/>
          <p:cNvSpPr/>
          <p:nvPr/>
        </p:nvSpPr>
        <p:spPr>
          <a:xfrm>
            <a:off x="134243" y="801663"/>
            <a:ext cx="9482590" cy="1835249"/>
          </a:xfrm>
          <a:prstGeom prst="rect">
            <a:avLst/>
          </a:prstGeom>
          <a:noFill/>
          <a:ln w="25400" cap="flat" cmpd="sng" algn="ctr">
            <a:solidFill>
              <a:srgbClr val="4F81BD"/>
            </a:solidFill>
            <a:prstDash val="solid"/>
          </a:ln>
          <a:effectLst/>
        </p:spPr>
        <p:txBody>
          <a:bodyPr anchor="ctr"/>
          <a:lstStyle/>
          <a:p>
            <a:pPr algn="ctr" fontAlgn="auto">
              <a:spcBef>
                <a:spcPts val="0"/>
              </a:spcBef>
              <a:spcAft>
                <a:spcPts val="0"/>
              </a:spcAft>
              <a:defRPr/>
            </a:pPr>
            <a:endParaRPr kumimoji="0" lang="ja-JP" altLang="en-US" kern="0">
              <a:solidFill>
                <a:prstClr val="white"/>
              </a:solidFill>
              <a:latin typeface="Calibri"/>
              <a:ea typeface="ＭＳ Ｐゴシック"/>
            </a:endParaRPr>
          </a:p>
        </p:txBody>
      </p:sp>
      <p:sp>
        <p:nvSpPr>
          <p:cNvPr id="27" name="角丸四角形 26"/>
          <p:cNvSpPr/>
          <p:nvPr/>
        </p:nvSpPr>
        <p:spPr>
          <a:xfrm>
            <a:off x="215206" y="620688"/>
            <a:ext cx="6249962" cy="360363"/>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lIns="72000" tIns="0" rIns="72000" anchor="ctr"/>
          <a:lstStyle/>
          <a:p>
            <a:pPr fontAlgn="auto">
              <a:spcBef>
                <a:spcPts val="0"/>
              </a:spcBef>
              <a:spcAft>
                <a:spcPts val="0"/>
              </a:spcAft>
              <a:defRPr/>
            </a:pPr>
            <a:r>
              <a:rPr kumimoji="0" lang="en-US" altLang="ja-JP" sz="1400" b="1" kern="0" dirty="0" smtClean="0">
                <a:solidFill>
                  <a:srgbClr val="000000"/>
                </a:solidFill>
                <a:latin typeface="+mn-lt"/>
                <a:ea typeface="Arial Unicode MS" panose="020B0604020202020204" pitchFamily="50" charset="-128"/>
                <a:cs typeface="Arial Unicode MS" panose="020B0604020202020204" pitchFamily="50" charset="-128"/>
              </a:rPr>
              <a:t>1. Development of High Level Use  Environment of Statistical Data by API Function</a:t>
            </a:r>
            <a:r>
              <a:rPr kumimoji="0" lang="ja-JP" altLang="en-US" sz="1600" b="1" kern="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endParaRPr kumimoji="0" lang="en-US" altLang="ja-JP" sz="1600" b="1" kern="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8" name="正方形/長方形 27"/>
          <p:cNvSpPr/>
          <p:nvPr/>
        </p:nvSpPr>
        <p:spPr>
          <a:xfrm>
            <a:off x="110430" y="5032077"/>
            <a:ext cx="9507539" cy="1565275"/>
          </a:xfrm>
          <a:prstGeom prst="rect">
            <a:avLst/>
          </a:prstGeom>
          <a:noFill/>
          <a:ln w="25400" cap="flat" cmpd="sng" algn="ctr">
            <a:solidFill>
              <a:srgbClr val="4F81BD"/>
            </a:solidFill>
            <a:prstDash val="solid"/>
          </a:ln>
          <a:effectLst/>
        </p:spPr>
        <p:txBody>
          <a:bodyPr anchor="ctr"/>
          <a:lstStyle/>
          <a:p>
            <a:pPr algn="ctr" fontAlgn="auto">
              <a:spcBef>
                <a:spcPts val="0"/>
              </a:spcBef>
              <a:spcAft>
                <a:spcPts val="0"/>
              </a:spcAft>
              <a:defRPr/>
            </a:pPr>
            <a:endParaRPr kumimoji="0" lang="ja-JP" altLang="en-US" kern="0">
              <a:solidFill>
                <a:prstClr val="white"/>
              </a:solidFill>
              <a:latin typeface="Calibri"/>
              <a:ea typeface="ＭＳ Ｐゴシック"/>
            </a:endParaRPr>
          </a:p>
        </p:txBody>
      </p:sp>
      <p:sp>
        <p:nvSpPr>
          <p:cNvPr id="29" name="正方形/長方形 28"/>
          <p:cNvSpPr/>
          <p:nvPr/>
        </p:nvSpPr>
        <p:spPr>
          <a:xfrm>
            <a:off x="110430" y="3119040"/>
            <a:ext cx="9507539" cy="1462088"/>
          </a:xfrm>
          <a:prstGeom prst="rect">
            <a:avLst/>
          </a:prstGeom>
          <a:noFill/>
          <a:ln w="25400" cap="flat" cmpd="sng" algn="ctr">
            <a:solidFill>
              <a:srgbClr val="4F81BD"/>
            </a:solidFill>
            <a:prstDash val="solid"/>
          </a:ln>
          <a:effectLst/>
        </p:spPr>
        <p:txBody>
          <a:bodyPr anchor="ctr"/>
          <a:lstStyle/>
          <a:p>
            <a:pPr algn="ctr" fontAlgn="auto">
              <a:spcBef>
                <a:spcPts val="0"/>
              </a:spcBef>
              <a:spcAft>
                <a:spcPts val="0"/>
              </a:spcAft>
              <a:defRPr/>
            </a:pPr>
            <a:endParaRPr kumimoji="0" lang="ja-JP" altLang="en-US" kern="0">
              <a:solidFill>
                <a:prstClr val="white"/>
              </a:solidFill>
              <a:latin typeface="Calibri"/>
              <a:ea typeface="ＭＳ Ｐゴシック"/>
            </a:endParaRPr>
          </a:p>
        </p:txBody>
      </p:sp>
      <p:sp>
        <p:nvSpPr>
          <p:cNvPr id="31" name="角丸四角形 30"/>
          <p:cNvSpPr/>
          <p:nvPr/>
        </p:nvSpPr>
        <p:spPr>
          <a:xfrm>
            <a:off x="215206" y="2925365"/>
            <a:ext cx="5700712" cy="358775"/>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lIns="72000" rIns="72000" anchor="ctr"/>
          <a:lstStyle/>
          <a:p>
            <a:pPr fontAlgn="auto">
              <a:spcBef>
                <a:spcPts val="0"/>
              </a:spcBef>
              <a:spcAft>
                <a:spcPts val="0"/>
              </a:spcAft>
              <a:defRPr/>
            </a:pPr>
            <a:r>
              <a:rPr kumimoji="0" lang="ja-JP" altLang="en-US" sz="1600" b="1" kern="0" dirty="0">
                <a:solidFill>
                  <a:prstClr val="black"/>
                </a:solidFill>
                <a:latin typeface="Calibri"/>
                <a:ea typeface="ＭＳ Ｐゴシック"/>
              </a:rPr>
              <a:t> </a:t>
            </a:r>
            <a:r>
              <a:rPr kumimoji="0" lang="en-US" altLang="ja-JP" sz="1600" b="1" kern="0" dirty="0" smtClean="0">
                <a:solidFill>
                  <a:prstClr val="black"/>
                </a:solidFill>
                <a:latin typeface="Calibri"/>
                <a:ea typeface="ＭＳ Ｐゴシック"/>
              </a:rPr>
              <a:t>2.  Strengthened Statistical GIS Functions </a:t>
            </a:r>
            <a:endParaRPr kumimoji="0" lang="ja-JP" altLang="en-US" sz="1400" b="1" kern="0"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3" name="角丸四角形 32"/>
          <p:cNvSpPr/>
          <p:nvPr/>
        </p:nvSpPr>
        <p:spPr>
          <a:xfrm>
            <a:off x="208855" y="4851102"/>
            <a:ext cx="6688361" cy="360363"/>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lIns="72000" rIns="72000" anchor="ctr"/>
          <a:lstStyle/>
          <a:p>
            <a:pPr fontAlgn="auto">
              <a:spcBef>
                <a:spcPts val="0"/>
              </a:spcBef>
              <a:spcAft>
                <a:spcPts val="0"/>
              </a:spcAft>
              <a:defRPr/>
            </a:pPr>
            <a:r>
              <a:rPr kumimoji="0" lang="en-US" altLang="ja-JP" sz="1600" b="1" kern="0" dirty="0" smtClean="0">
                <a:solidFill>
                  <a:prstClr val="black"/>
                </a:solidFill>
                <a:latin typeface="ＭＳ Ｐゴシック"/>
                <a:ea typeface="ＭＳ Ｐゴシック"/>
              </a:rPr>
              <a:t> 3.</a:t>
            </a:r>
            <a:r>
              <a:rPr kumimoji="0" lang="ja-JP" altLang="en-US" sz="1600" b="1" kern="0" dirty="0">
                <a:solidFill>
                  <a:prstClr val="black"/>
                </a:solidFill>
                <a:latin typeface="+mn-lt"/>
                <a:ea typeface="ＭＳ Ｐゴシック"/>
              </a:rPr>
              <a:t>　</a:t>
            </a:r>
            <a:r>
              <a:rPr kumimoji="0" lang="en-US" altLang="ja-JP" sz="1600" b="1" kern="0" dirty="0" smtClean="0">
                <a:solidFill>
                  <a:prstClr val="black"/>
                </a:solidFill>
                <a:latin typeface="+mn-lt"/>
                <a:ea typeface="ＭＳ Ｐゴシック"/>
              </a:rPr>
              <a:t>Research on Functions and Measures of On-Demand Statistic Production</a:t>
            </a:r>
            <a:endParaRPr kumimoji="0" lang="ja-JP" altLang="en-US" sz="1600" b="1" kern="0" dirty="0">
              <a:solidFill>
                <a:prstClr val="black"/>
              </a:solidFill>
              <a:latin typeface="+mn-lt"/>
              <a:ea typeface="ＭＳ Ｐゴシック"/>
            </a:endParaRPr>
          </a:p>
        </p:txBody>
      </p:sp>
      <p:pic>
        <p:nvPicPr>
          <p:cNvPr id="3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5679" y="1046138"/>
            <a:ext cx="2663825"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7803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正方形/長方形 75"/>
          <p:cNvSpPr/>
          <p:nvPr/>
        </p:nvSpPr>
        <p:spPr>
          <a:xfrm>
            <a:off x="56456" y="455163"/>
            <a:ext cx="9705680" cy="1172866"/>
          </a:xfrm>
          <a:prstGeom prst="rect">
            <a:avLst/>
          </a:prstGeom>
          <a:solidFill>
            <a:schemeClr val="bg1"/>
          </a:solidFill>
          <a:ln w="19050">
            <a:solidFill>
              <a:schemeClr val="tx1"/>
            </a:solidFill>
          </a:ln>
        </p:spPr>
        <p:style>
          <a:lnRef idx="2">
            <a:schemeClr val="accent1"/>
          </a:lnRef>
          <a:fillRef idx="1">
            <a:schemeClr val="lt1"/>
          </a:fillRef>
          <a:effectRef idx="0">
            <a:schemeClr val="accent1"/>
          </a:effectRef>
          <a:fontRef idx="minor">
            <a:schemeClr val="dk1"/>
          </a:fontRef>
        </p:style>
        <p:txBody>
          <a:bodyPr rtlCol="0" anchor="t"/>
          <a:lstStyle/>
          <a:p>
            <a:pPr marL="177800" indent="-177800"/>
            <a:r>
              <a:rPr lang="ja-JP" altLang="en-US" sz="14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The Ministry of Communications has been implementing the Open Data Verification Test for the establishment of the technology and utilization rules of open data, and visualization of merits of open data. In this connection, for the promotion of utilization of open data produced by the public sector for the usage by the private sector, the Ministry </a:t>
            </a:r>
            <a:r>
              <a:rPr lang="en-US" altLang="ja-JP" sz="1400" u="sng" dirty="0" smtClean="0">
                <a:latin typeface="Arial Unicode MS" panose="020B0604020202020204" pitchFamily="50" charset="-128"/>
                <a:ea typeface="Arial Unicode MS" panose="020B0604020202020204" pitchFamily="50" charset="-128"/>
                <a:cs typeface="Arial Unicode MS" panose="020B0604020202020204" pitchFamily="50" charset="-128"/>
              </a:rPr>
              <a:t>calls for the application development for the use for the seven open data being tested in the Verification Test.  This application development is conducted through the public subscription</a:t>
            </a: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p>
        </p:txBody>
      </p:sp>
      <p:cxnSp>
        <p:nvCxnSpPr>
          <p:cNvPr id="85" name="直線コネクタ 84"/>
          <p:cNvCxnSpPr>
            <a:cxnSpLocks noChangeShapeType="1"/>
          </p:cNvCxnSpPr>
          <p:nvPr/>
        </p:nvCxnSpPr>
        <p:spPr bwMode="auto">
          <a:xfrm>
            <a:off x="0" y="404664"/>
            <a:ext cx="9906000" cy="1587"/>
          </a:xfrm>
          <a:prstGeom prst="line">
            <a:avLst/>
          </a:prstGeom>
          <a:noFill/>
          <a:ln w="63500" cmpd="sng" algn="ctr">
            <a:solidFill>
              <a:srgbClr val="FF9900"/>
            </a:solidFill>
            <a:round/>
            <a:headEnd/>
            <a:tailEnd/>
          </a:ln>
        </p:spPr>
      </p:cxnSp>
      <p:sp>
        <p:nvSpPr>
          <p:cNvPr id="65" name="テキスト ボックス 64"/>
          <p:cNvSpPr txBox="1"/>
          <p:nvPr/>
        </p:nvSpPr>
        <p:spPr>
          <a:xfrm>
            <a:off x="-94239" y="-885"/>
            <a:ext cx="9905999" cy="400110"/>
          </a:xfrm>
          <a:prstGeom prst="rect">
            <a:avLst/>
          </a:prstGeom>
          <a:noFill/>
        </p:spPr>
        <p:txBody>
          <a:bodyPr wrap="square" rtlCol="0">
            <a:spAutoFit/>
          </a:bodyPr>
          <a:lstStyle/>
          <a:p>
            <a:pPr algn="ct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Open Data Application Contest</a:t>
            </a:r>
            <a:endParaRPr kumimoji="1" lang="en-US" altLang="ja-JP" sz="200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63" name="テキスト ボックス 33"/>
          <p:cNvSpPr txBox="1">
            <a:spLocks noChangeArrowheads="1"/>
          </p:cNvSpPr>
          <p:nvPr/>
        </p:nvSpPr>
        <p:spPr bwMode="gray">
          <a:xfrm>
            <a:off x="31919" y="1743048"/>
            <a:ext cx="704286" cy="153888"/>
          </a:xfrm>
          <a:prstGeom prst="rect">
            <a:avLst/>
          </a:prstGeom>
          <a:solidFill>
            <a:srgbClr val="CBBDFF"/>
          </a:solidFill>
          <a:ln w="9525" cap="flat" cmpd="sng" algn="ctr">
            <a:solidFill>
              <a:srgbClr val="4B4595"/>
            </a:solidFill>
            <a:prstDash val="solid"/>
            <a:round/>
            <a:headEnd type="none" w="med" len="med"/>
            <a:tailEnd type="none" w="med" len="med"/>
          </a:ln>
          <a:effectLst/>
        </p:spPr>
        <p:txBody>
          <a:bodyPr wrap="none" lIns="36000" tIns="0" rIns="36000" bIns="0" anchor="ctr">
            <a:spAutoFit/>
          </a:bodyPr>
          <a:lstStyle>
            <a:defPPr>
              <a:defRPr lang="ja-JP"/>
            </a:defPPr>
            <a:lvl1pPr algn="ctr" fontAlgn="ctr">
              <a:defRPr sz="1400">
                <a:solidFill>
                  <a:srgbClr val="000000"/>
                </a:solidFill>
                <a:latin typeface="Meiryo UI" pitchFamily="50" charset="-128"/>
                <a:ea typeface="Meiryo UI" pitchFamily="50" charset="-128"/>
                <a:cs typeface="Meiryo UI" pitchFamily="50" charset="-128"/>
              </a:defRPr>
            </a:lvl1pPr>
          </a:lstStyle>
          <a:p>
            <a:r>
              <a:rPr lang="en-US" altLang="ja-JP" sz="1000" b="1" dirty="0" smtClean="0">
                <a:latin typeface="Arial Unicode MS" panose="020B0604020202020204" pitchFamily="50" charset="-128"/>
                <a:ea typeface="Arial Unicode MS" panose="020B0604020202020204" pitchFamily="50" charset="-128"/>
                <a:cs typeface="Arial Unicode MS" panose="020B0604020202020204" pitchFamily="50" charset="-128"/>
              </a:rPr>
              <a:t>Organizers</a:t>
            </a:r>
            <a:endParaRPr lang="ja-JP" altLang="en-US" sz="1000" b="1"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64" name="テキスト ボックス 33"/>
          <p:cNvSpPr txBox="1">
            <a:spLocks noChangeArrowheads="1"/>
          </p:cNvSpPr>
          <p:nvPr/>
        </p:nvSpPr>
        <p:spPr bwMode="gray">
          <a:xfrm>
            <a:off x="0" y="2079121"/>
            <a:ext cx="920551" cy="184666"/>
          </a:xfrm>
          <a:prstGeom prst="rect">
            <a:avLst/>
          </a:prstGeom>
          <a:solidFill>
            <a:srgbClr val="CBBDFF"/>
          </a:solidFill>
          <a:ln w="9525" cap="flat" cmpd="sng" algn="ctr">
            <a:solidFill>
              <a:srgbClr val="4B4595"/>
            </a:solidFill>
            <a:prstDash val="solid"/>
            <a:round/>
            <a:headEnd type="none" w="med" len="med"/>
            <a:tailEnd type="none" w="med" len="med"/>
          </a:ln>
          <a:effectLst/>
        </p:spPr>
        <p:txBody>
          <a:bodyPr wrap="square" lIns="36000" tIns="0" rIns="36000" bIns="0" anchor="ctr">
            <a:spAutoFit/>
          </a:bodyPr>
          <a:lstStyle>
            <a:defPPr>
              <a:defRPr lang="ja-JP"/>
            </a:defPPr>
            <a:lvl1pPr algn="ctr" fontAlgn="ctr">
              <a:defRPr sz="1400">
                <a:solidFill>
                  <a:srgbClr val="000000"/>
                </a:solidFill>
                <a:latin typeface="Meiryo UI" pitchFamily="50" charset="-128"/>
                <a:ea typeface="Meiryo UI" pitchFamily="50" charset="-128"/>
                <a:cs typeface="Meiryo UI" pitchFamily="50" charset="-128"/>
              </a:defRPr>
            </a:lvl1pPr>
          </a:lstStyle>
          <a:p>
            <a:r>
              <a:rPr lang="en-US" altLang="ja-JP" sz="1000" b="1" dirty="0" smtClean="0">
                <a:latin typeface="Arial Unicode MS" panose="020B0604020202020204" pitchFamily="50" charset="-128"/>
                <a:ea typeface="Arial Unicode MS" panose="020B0604020202020204" pitchFamily="50" charset="-128"/>
                <a:cs typeface="Arial Unicode MS" panose="020B0604020202020204" pitchFamily="50" charset="-128"/>
              </a:rPr>
              <a:t>Co-sponso</a:t>
            </a:r>
            <a:r>
              <a:rPr lang="en-US" altLang="ja-JP" sz="1200" b="1" dirty="0" smtClean="0">
                <a:latin typeface="Arial Unicode MS" panose="020B0604020202020204" pitchFamily="50" charset="-128"/>
                <a:ea typeface="Arial Unicode MS" panose="020B0604020202020204" pitchFamily="50" charset="-128"/>
                <a:cs typeface="Arial Unicode MS" panose="020B0604020202020204" pitchFamily="50" charset="-128"/>
              </a:rPr>
              <a:t>rs</a:t>
            </a:r>
            <a:endParaRPr lang="ja-JP" altLang="en-US" sz="1200" b="1"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2" name="正方形/長方形 11"/>
          <p:cNvSpPr/>
          <p:nvPr/>
        </p:nvSpPr>
        <p:spPr>
          <a:xfrm>
            <a:off x="745024" y="1687404"/>
            <a:ext cx="5000064" cy="276999"/>
          </a:xfrm>
          <a:prstGeom prst="rect">
            <a:avLst/>
          </a:prstGeom>
        </p:spPr>
        <p:txBody>
          <a:bodyPr wrap="square">
            <a:spAutoFit/>
          </a:bodyPr>
          <a:lstStyle/>
          <a:p>
            <a:r>
              <a:rPr lang="ja-JP" altLang="en-US" sz="12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Ministry</a:t>
            </a:r>
            <a:r>
              <a:rPr lang="ja-JP" altLang="en-US" sz="12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of</a:t>
            </a:r>
            <a:r>
              <a:rPr lang="ja-JP" altLang="en-US" sz="12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Communications,</a:t>
            </a:r>
            <a:r>
              <a:rPr lang="ja-JP" altLang="en-US" sz="12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and Open</a:t>
            </a:r>
            <a:r>
              <a:rPr lang="ja-JP" altLang="en-US" sz="12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Data</a:t>
            </a:r>
            <a:r>
              <a:rPr lang="ja-JP" altLang="en-US" sz="12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Promotion</a:t>
            </a:r>
            <a:r>
              <a:rPr lang="ja-JP" altLang="en-US" sz="12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Consortium</a:t>
            </a:r>
            <a:endParaRPr lang="ja-JP" altLang="en-US" sz="12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67" name="正方形/長方形 66"/>
          <p:cNvSpPr/>
          <p:nvPr/>
        </p:nvSpPr>
        <p:spPr>
          <a:xfrm>
            <a:off x="920551" y="1988840"/>
            <a:ext cx="8208911" cy="430887"/>
          </a:xfrm>
          <a:prstGeom prst="rect">
            <a:avLst/>
          </a:prstGeom>
        </p:spPr>
        <p:txBody>
          <a:bodyPr wrap="square">
            <a:spAutoFit/>
          </a:bodyPr>
          <a:lstStyle/>
          <a:p>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NTT</a:t>
            </a:r>
            <a:r>
              <a:rPr lang="ja-JP" altLang="en-US" sz="11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Data</a:t>
            </a:r>
            <a:r>
              <a:rPr lang="ja-JP" altLang="en-US" sz="11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Co.,</a:t>
            </a:r>
            <a:r>
              <a:rPr lang="ja-JP" altLang="en-US" sz="11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Fujitsu,</a:t>
            </a:r>
            <a:r>
              <a:rPr lang="ja-JP" altLang="en-US" sz="11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Ltd.,</a:t>
            </a:r>
            <a:r>
              <a:rPr lang="ja-JP" altLang="en-US" sz="11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IBM Japan, Ltd., NTT Data Institute of Management Consulting, </a:t>
            </a:r>
            <a:r>
              <a:rPr lang="en-US" altLang="ja-JP" sz="1100" dirty="0">
                <a:latin typeface="Arial Unicode MS" panose="020B0604020202020204" pitchFamily="50" charset="-128"/>
                <a:ea typeface="Arial Unicode MS" panose="020B0604020202020204" pitchFamily="50" charset="-128"/>
                <a:cs typeface="Arial Unicode MS" panose="020B0604020202020204" pitchFamily="50" charset="-128"/>
              </a:rPr>
              <a:t>I</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nc., PASCO</a:t>
            </a:r>
            <a:r>
              <a:rPr lang="ja-JP" altLang="en-US" sz="11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Co</a:t>
            </a:r>
            <a:r>
              <a:rPr lang="en-US" altLang="ja-JP" sz="1100" dirty="0">
                <a:latin typeface="Arial Unicode MS" panose="020B0604020202020204" pitchFamily="50" charset="-128"/>
                <a:ea typeface="Arial Unicode MS" panose="020B0604020202020204" pitchFamily="50" charset="-128"/>
                <a:cs typeface="Arial Unicode MS" panose="020B0604020202020204" pitchFamily="50" charset="-128"/>
              </a:rPr>
              <a:t>., Yokosuka Telecom Research Park, Inc</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 Weather Service Co.</a:t>
            </a:r>
            <a:endParaRPr lang="ja-JP" altLang="en-US" sz="11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68" name="テキスト ボックス 33"/>
          <p:cNvSpPr txBox="1">
            <a:spLocks noChangeArrowheads="1"/>
          </p:cNvSpPr>
          <p:nvPr/>
        </p:nvSpPr>
        <p:spPr bwMode="gray">
          <a:xfrm>
            <a:off x="40738" y="3023274"/>
            <a:ext cx="996426" cy="153888"/>
          </a:xfrm>
          <a:prstGeom prst="rect">
            <a:avLst/>
          </a:prstGeom>
          <a:solidFill>
            <a:srgbClr val="CBBDFF"/>
          </a:solidFill>
          <a:ln w="9525" cap="flat" cmpd="sng" algn="ctr">
            <a:solidFill>
              <a:srgbClr val="4B4595"/>
            </a:solidFill>
            <a:prstDash val="solid"/>
            <a:round/>
            <a:headEnd type="none" w="med" len="med"/>
            <a:tailEnd type="none" w="med" len="med"/>
          </a:ln>
          <a:effectLst/>
        </p:spPr>
        <p:txBody>
          <a:bodyPr wrap="square" lIns="36000" tIns="0" rIns="36000" bIns="0" anchor="ctr">
            <a:spAutoFit/>
          </a:bodyPr>
          <a:lstStyle>
            <a:defPPr>
              <a:defRPr lang="ja-JP"/>
            </a:defPPr>
            <a:lvl1pPr algn="ctr" fontAlgn="ctr">
              <a:defRPr sz="1400">
                <a:solidFill>
                  <a:srgbClr val="000000"/>
                </a:solidFill>
                <a:latin typeface="Meiryo UI" pitchFamily="50" charset="-128"/>
                <a:ea typeface="Meiryo UI" pitchFamily="50" charset="-128"/>
                <a:cs typeface="Meiryo UI" pitchFamily="50" charset="-128"/>
              </a:defRPr>
            </a:lvl1pPr>
          </a:lstStyle>
          <a:p>
            <a:r>
              <a:rPr lang="en-US" altLang="ja-JP" sz="1000" b="1" dirty="0" smtClean="0">
                <a:latin typeface="Arial Unicode MS" panose="020B0604020202020204" pitchFamily="50" charset="-128"/>
                <a:ea typeface="Arial Unicode MS" panose="020B0604020202020204" pitchFamily="50" charset="-128"/>
                <a:cs typeface="Arial Unicode MS" panose="020B0604020202020204" pitchFamily="50" charset="-128"/>
              </a:rPr>
              <a:t>Commendatio</a:t>
            </a:r>
            <a:r>
              <a:rPr lang="en-US" altLang="ja-JP" sz="1000" b="1" dirty="0">
                <a:latin typeface="Arial Unicode MS" panose="020B0604020202020204" pitchFamily="50" charset="-128"/>
                <a:ea typeface="Arial Unicode MS" panose="020B0604020202020204" pitchFamily="50" charset="-128"/>
                <a:cs typeface="Arial Unicode MS" panose="020B0604020202020204" pitchFamily="50" charset="-128"/>
              </a:rPr>
              <a:t>n</a:t>
            </a:r>
            <a:endParaRPr lang="ja-JP" altLang="en-US" sz="1000" b="1"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70" name="テキスト ボックス 33"/>
          <p:cNvSpPr txBox="1">
            <a:spLocks noChangeArrowheads="1"/>
          </p:cNvSpPr>
          <p:nvPr/>
        </p:nvSpPr>
        <p:spPr bwMode="gray">
          <a:xfrm>
            <a:off x="40738" y="2605117"/>
            <a:ext cx="704286" cy="153888"/>
          </a:xfrm>
          <a:prstGeom prst="rect">
            <a:avLst/>
          </a:prstGeom>
          <a:solidFill>
            <a:srgbClr val="CBBDFF"/>
          </a:solidFill>
          <a:ln w="9525" cap="flat" cmpd="sng" algn="ctr">
            <a:solidFill>
              <a:srgbClr val="4B4595"/>
            </a:solidFill>
            <a:prstDash val="solid"/>
            <a:round/>
            <a:headEnd type="none" w="med" len="med"/>
            <a:tailEnd type="none" w="med" len="med"/>
          </a:ln>
          <a:effectLst/>
        </p:spPr>
        <p:txBody>
          <a:bodyPr wrap="none" lIns="36000" tIns="0" rIns="36000" bIns="0" anchor="ctr">
            <a:spAutoFit/>
          </a:bodyPr>
          <a:lstStyle>
            <a:defPPr>
              <a:defRPr lang="ja-JP"/>
            </a:defPPr>
            <a:lvl1pPr algn="ctr" fontAlgn="ctr">
              <a:defRPr sz="1400">
                <a:solidFill>
                  <a:srgbClr val="000000"/>
                </a:solidFill>
                <a:latin typeface="Meiryo UI" pitchFamily="50" charset="-128"/>
                <a:ea typeface="Meiryo UI" pitchFamily="50" charset="-128"/>
                <a:cs typeface="Meiryo UI" pitchFamily="50" charset="-128"/>
              </a:defRPr>
            </a:lvl1pPr>
          </a:lstStyle>
          <a:p>
            <a:r>
              <a:rPr lang="en-US" altLang="ja-JP" sz="1000" b="1" dirty="0" smtClean="0">
                <a:latin typeface="Arial Unicode MS" panose="020B0604020202020204" pitchFamily="50" charset="-128"/>
                <a:ea typeface="Arial Unicode MS" panose="020B0604020202020204" pitchFamily="50" charset="-128"/>
                <a:cs typeface="Arial Unicode MS" panose="020B0604020202020204" pitchFamily="50" charset="-128"/>
              </a:rPr>
              <a:t>Supporters</a:t>
            </a:r>
            <a:endParaRPr lang="ja-JP" altLang="en-US" sz="1000" b="1"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8" name="正方形/長方形 17"/>
          <p:cNvSpPr/>
          <p:nvPr/>
        </p:nvSpPr>
        <p:spPr>
          <a:xfrm>
            <a:off x="776535" y="2494057"/>
            <a:ext cx="8888446" cy="430887"/>
          </a:xfrm>
          <a:prstGeom prst="rect">
            <a:avLst/>
          </a:prstGeom>
        </p:spPr>
        <p:txBody>
          <a:bodyPr wrap="square">
            <a:spAutoFit/>
          </a:bodyPr>
          <a:lstStyle/>
          <a:p>
            <a:r>
              <a:rPr lang="ja-JP" altLang="en-US" sz="11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100" dirty="0" err="1" smtClean="0">
                <a:latin typeface="Arial Unicode MS" panose="020B0604020202020204" pitchFamily="50" charset="-128"/>
                <a:ea typeface="Arial Unicode MS" panose="020B0604020202020204" pitchFamily="50" charset="-128"/>
                <a:cs typeface="Arial Unicode MS" panose="020B0604020202020204" pitchFamily="50" charset="-128"/>
              </a:rPr>
              <a:t>OpenStreetMap</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 Foundation Japan, Open Knowledge Foundation Japan, Creative Commons Japan, Code </a:t>
            </a:r>
            <a:r>
              <a:rPr lang="en-US" altLang="ja-JP" sz="1100" dirty="0">
                <a:latin typeface="Arial Unicode MS" panose="020B0604020202020204" pitchFamily="50" charset="-128"/>
                <a:ea typeface="Arial Unicode MS" panose="020B0604020202020204" pitchFamily="50" charset="-128"/>
                <a:cs typeface="Arial Unicode MS" panose="020B0604020202020204" pitchFamily="50" charset="-128"/>
              </a:rPr>
              <a:t>For </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Japan,</a:t>
            </a:r>
            <a:r>
              <a:rPr lang="ja-JP" altLang="en-US" sz="11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Hack </a:t>
            </a:r>
            <a:r>
              <a:rPr lang="en-US" altLang="ja-JP" sz="1100" dirty="0">
                <a:latin typeface="Arial Unicode MS" panose="020B0604020202020204" pitchFamily="50" charset="-128"/>
                <a:ea typeface="Arial Unicode MS" panose="020B0604020202020204" pitchFamily="50" charset="-128"/>
                <a:cs typeface="Arial Unicode MS" panose="020B0604020202020204" pitchFamily="50" charset="-128"/>
              </a:rPr>
              <a:t>For </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Japan,  </a:t>
            </a:r>
            <a:r>
              <a:rPr lang="ja-JP" altLang="en-US" sz="11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endPar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p>
            <a:r>
              <a:rPr lang="ja-JP" altLang="en-US" sz="11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Big Data Open Data Utilization Promotion Association, Linked Open Data Initiative</a:t>
            </a:r>
            <a:r>
              <a:rPr lang="ja-JP" altLang="en-US" sz="11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ja-JP" altLang="en-US" sz="11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 Some others in negotiation</a:t>
            </a:r>
            <a:endParaRPr lang="ja-JP" altLang="ja-JP" sz="11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73" name="テキスト ボックス 33"/>
          <p:cNvSpPr txBox="1">
            <a:spLocks noChangeArrowheads="1"/>
          </p:cNvSpPr>
          <p:nvPr/>
        </p:nvSpPr>
        <p:spPr bwMode="gray">
          <a:xfrm>
            <a:off x="56456" y="3699789"/>
            <a:ext cx="3456383" cy="169277"/>
          </a:xfrm>
          <a:prstGeom prst="rect">
            <a:avLst/>
          </a:prstGeom>
          <a:solidFill>
            <a:srgbClr val="CBBDFF"/>
          </a:solidFill>
          <a:ln w="9525" cap="flat" cmpd="sng" algn="ctr">
            <a:solidFill>
              <a:srgbClr val="4B4595"/>
            </a:solidFill>
            <a:prstDash val="solid"/>
            <a:round/>
            <a:headEnd type="none" w="med" len="med"/>
            <a:tailEnd type="none" w="med" len="med"/>
          </a:ln>
          <a:effectLst/>
        </p:spPr>
        <p:txBody>
          <a:bodyPr wrap="square" lIns="36000" tIns="0" rIns="36000" bIns="0" anchor="ctr">
            <a:spAutoFit/>
          </a:bodyPr>
          <a:lstStyle>
            <a:defPPr>
              <a:defRPr lang="ja-JP"/>
            </a:defPPr>
            <a:lvl1pPr algn="ctr" fontAlgn="ctr">
              <a:defRPr sz="1400">
                <a:solidFill>
                  <a:srgbClr val="000000"/>
                </a:solidFill>
                <a:latin typeface="Meiryo UI" pitchFamily="50" charset="-128"/>
                <a:ea typeface="Meiryo UI" pitchFamily="50" charset="-128"/>
                <a:cs typeface="Meiryo UI" pitchFamily="50" charset="-128"/>
              </a:defRPr>
            </a:lvl1pPr>
          </a:lstStyle>
          <a:p>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Verification</a:t>
            </a:r>
            <a:r>
              <a:rPr lang="ja-JP" altLang="en-US" sz="11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Test</a:t>
            </a:r>
            <a:r>
              <a:rPr lang="ja-JP" altLang="en-US" sz="11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and</a:t>
            </a:r>
            <a:r>
              <a:rPr lang="ja-JP" altLang="en-US" sz="11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Public</a:t>
            </a:r>
            <a:r>
              <a:rPr lang="ja-JP" altLang="en-US" sz="11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Data</a:t>
            </a:r>
            <a:r>
              <a:rPr lang="ja-JP" altLang="en-US" sz="11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used</a:t>
            </a:r>
            <a:r>
              <a:rPr lang="ja-JP" altLang="en-US" sz="11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as</a:t>
            </a:r>
            <a:r>
              <a:rPr lang="ja-JP" altLang="en-US" sz="11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Open</a:t>
            </a:r>
            <a:r>
              <a:rPr lang="ja-JP" altLang="en-US" sz="11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Data</a:t>
            </a:r>
            <a:endParaRPr lang="ja-JP" altLang="en-US" sz="11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671679874"/>
              </p:ext>
            </p:extLst>
          </p:nvPr>
        </p:nvGraphicFramePr>
        <p:xfrm>
          <a:off x="272480" y="3950872"/>
          <a:ext cx="6264696" cy="1535880"/>
        </p:xfrm>
        <a:graphic>
          <a:graphicData uri="http://schemas.openxmlformats.org/drawingml/2006/table">
            <a:tbl>
              <a:tblPr firstRow="1" bandRow="1">
                <a:tableStyleId>{C083E6E3-FA7D-4D7B-A595-EF9225AFEA82}</a:tableStyleId>
              </a:tblPr>
              <a:tblGrid>
                <a:gridCol w="2160240"/>
                <a:gridCol w="4104456"/>
              </a:tblGrid>
              <a:tr h="0">
                <a:tc>
                  <a:txBody>
                    <a:bodyPr/>
                    <a:lstStyle/>
                    <a:p>
                      <a:pPr algn="ctr"/>
                      <a:r>
                        <a:rPr kumimoji="1" lang="en-US" altLang="ja-JP" sz="11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Verification</a:t>
                      </a:r>
                      <a:r>
                        <a:rPr kumimoji="1" lang="en-US" altLang="ja-JP" sz="1100" b="0" baseline="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Test</a:t>
                      </a:r>
                      <a:endParaRPr kumimoji="1" lang="ja-JP" altLang="en-US" sz="11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36000" marR="36000" marT="3600" marB="36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tc>
                  <a:txBody>
                    <a:bodyPr/>
                    <a:lstStyle/>
                    <a:p>
                      <a:pPr algn="ctr"/>
                      <a:r>
                        <a:rPr kumimoji="1" lang="en-US" altLang="ja-JP" sz="11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Public Data</a:t>
                      </a:r>
                      <a:r>
                        <a:rPr kumimoji="1" lang="en-US" altLang="ja-JP" sz="1100" b="0" baseline="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to be used as Open Data  (Examples)</a:t>
                      </a:r>
                      <a:endParaRPr kumimoji="1" lang="ja-JP" altLang="en-US" sz="11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36000" marR="36000" marT="3600" marB="36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Local Authorities Adm. Info.</a:t>
                      </a:r>
                      <a:r>
                        <a:rPr kumimoji="1" lang="zh-TW" altLang="en-US" sz="1100" baseline="0" dirty="0" smtClean="0">
                          <a:latin typeface="ＭＳ Ｐゴシック" panose="020B0600070205080204" pitchFamily="50" charset="-128"/>
                          <a:ea typeface="ＭＳ Ｐゴシック" panose="020B0600070205080204" pitchFamily="50" charset="-128"/>
                          <a:cs typeface="+mn-cs"/>
                        </a:rPr>
                        <a:t> </a:t>
                      </a:r>
                      <a:endParaRPr kumimoji="1" lang="ja-JP" altLang="en-US" sz="110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36000" marR="36000" marT="3600" marB="36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Medical Facilities Info., </a:t>
                      </a:r>
                      <a:r>
                        <a:rPr kumimoji="1" lang="en-US" altLang="ja-JP" sz="1000" baseline="0" dirty="0" smtClean="0">
                          <a:latin typeface="Arial Unicode MS" panose="020B0604020202020204" pitchFamily="50" charset="-128"/>
                          <a:ea typeface="Arial Unicode MS" panose="020B0604020202020204" pitchFamily="50" charset="-128"/>
                          <a:cs typeface="Arial Unicode MS" panose="020B0604020202020204" pitchFamily="50" charset="-128"/>
                        </a:rPr>
                        <a:t>Bus Stop Positioning Info., </a:t>
                      </a:r>
                      <a:r>
                        <a:rPr kumimoji="1"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AED</a:t>
                      </a:r>
                      <a:r>
                        <a:rPr kumimoji="1" lang="en-US" altLang="ja-JP" sz="1000" baseline="0" dirty="0" smtClean="0">
                          <a:latin typeface="Arial Unicode MS" panose="020B0604020202020204" pitchFamily="50" charset="-128"/>
                          <a:ea typeface="Arial Unicode MS" panose="020B0604020202020204" pitchFamily="50" charset="-128"/>
                          <a:cs typeface="Arial Unicode MS" panose="020B0604020202020204" pitchFamily="50" charset="-128"/>
                        </a:rPr>
                        <a:t> Positioning Info. </a:t>
                      </a:r>
                      <a:endParaRPr kumimoji="1" lang="ja-JP" altLang="en-US" sz="100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36000" marR="36000" marT="3600" marB="36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0">
                <a:tc>
                  <a:txBody>
                    <a:bodyPr/>
                    <a:lstStyle/>
                    <a:p>
                      <a:pPr algn="ct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Social Capital Info.</a:t>
                      </a:r>
                      <a:endParaRPr kumimoji="1" lang="ja-JP" altLang="en-US" sz="110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36000" marR="36000" marT="3600" marB="36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kumimoji="1"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Construction</a:t>
                      </a:r>
                      <a:r>
                        <a:rPr kumimoji="1" lang="ja-JP" altLang="en-US" sz="10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kumimoji="1"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Result</a:t>
                      </a:r>
                      <a:r>
                        <a:rPr kumimoji="1" lang="en-US" altLang="ja-JP" sz="1000" baseline="0" dirty="0" smtClean="0">
                          <a:latin typeface="Arial Unicode MS" panose="020B0604020202020204" pitchFamily="50" charset="-128"/>
                          <a:ea typeface="Arial Unicode MS" panose="020B0604020202020204" pitchFamily="50" charset="-128"/>
                          <a:cs typeface="Arial Unicode MS" panose="020B0604020202020204" pitchFamily="50" charset="-128"/>
                        </a:rPr>
                        <a:t> Info., Social Capital Info., Complaint /</a:t>
                      </a:r>
                      <a:r>
                        <a:rPr kumimoji="1" lang="ja-JP" altLang="en-US" sz="1000" baseline="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kumimoji="1" lang="en-US" altLang="ja-JP" sz="1000" baseline="0" dirty="0" smtClean="0">
                          <a:latin typeface="Arial Unicode MS" panose="020B0604020202020204" pitchFamily="50" charset="-128"/>
                          <a:ea typeface="Arial Unicode MS" panose="020B0604020202020204" pitchFamily="50" charset="-128"/>
                          <a:cs typeface="Arial Unicode MS" panose="020B0604020202020204" pitchFamily="50" charset="-128"/>
                        </a:rPr>
                        <a:t>Inquiry</a:t>
                      </a:r>
                      <a:r>
                        <a:rPr kumimoji="1" lang="ja-JP" altLang="en-US" sz="1000" baseline="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kumimoji="1" lang="en-US" altLang="ja-JP" sz="1000" baseline="0" dirty="0" smtClean="0">
                          <a:latin typeface="Arial Unicode MS" panose="020B0604020202020204" pitchFamily="50" charset="-128"/>
                          <a:ea typeface="Arial Unicode MS" panose="020B0604020202020204" pitchFamily="50" charset="-128"/>
                          <a:cs typeface="Arial Unicode MS" panose="020B0604020202020204" pitchFamily="50" charset="-128"/>
                        </a:rPr>
                        <a:t>Info.</a:t>
                      </a:r>
                      <a:endParaRPr kumimoji="1" lang="ja-JP" altLang="en-US" sz="1000" dirty="0">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36000" marR="36000" marT="3600" marB="36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0">
                <a:tc>
                  <a:txBody>
                    <a:bodyPr/>
                    <a:lstStyle/>
                    <a:p>
                      <a:pPr algn="ct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Tourism Info.</a:t>
                      </a:r>
                      <a:endParaRPr kumimoji="1" lang="ja-JP" altLang="en-US" sz="1100" dirty="0">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36000" marR="36000" marT="3600" marB="36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Tourist Info., Full</a:t>
                      </a:r>
                      <a:r>
                        <a:rPr lang="en-US" altLang="ja-JP" sz="1000" baseline="0" dirty="0" smtClean="0">
                          <a:latin typeface="Arial Unicode MS" panose="020B0604020202020204" pitchFamily="50" charset="-128"/>
                          <a:ea typeface="Arial Unicode MS" panose="020B0604020202020204" pitchFamily="50" charset="-128"/>
                          <a:cs typeface="Arial Unicode MS" panose="020B0604020202020204" pitchFamily="50" charset="-128"/>
                        </a:rPr>
                        <a:t> / Vacancy Info. by Parking Lot, Taxi Traveling Time</a:t>
                      </a:r>
                      <a:endParaRPr kumimoji="1" lang="ja-JP" altLang="en-US" sz="1000" dirty="0">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36000" marR="36000" marT="3600" marB="36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Disaster Prevention Info.</a:t>
                      </a:r>
                      <a:endParaRPr kumimoji="1" lang="ja-JP" altLang="en-US" sz="110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36000" marR="36000" marT="3600" marB="36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kumimoji="1"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Shelter</a:t>
                      </a:r>
                      <a:r>
                        <a:rPr kumimoji="1" lang="ja-JP" altLang="en-US" sz="10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kumimoji="1"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Info.,</a:t>
                      </a:r>
                      <a:r>
                        <a:rPr kumimoji="1" lang="ja-JP" altLang="en-US" sz="10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kumimoji="1"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Past</a:t>
                      </a:r>
                      <a:r>
                        <a:rPr kumimoji="1" lang="ja-JP" altLang="en-US" sz="10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kumimoji="1"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Disaster</a:t>
                      </a:r>
                      <a:r>
                        <a:rPr kumimoji="1" lang="ja-JP" altLang="en-US" sz="10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kumimoji="1"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Info.,</a:t>
                      </a:r>
                      <a:r>
                        <a:rPr kumimoji="1" lang="ja-JP" altLang="en-US" sz="10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kumimoji="1"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Life-Line</a:t>
                      </a:r>
                      <a:r>
                        <a:rPr kumimoji="1" lang="ja-JP" altLang="en-US" sz="10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kumimoji="1"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Damage / Recovery</a:t>
                      </a:r>
                      <a:r>
                        <a:rPr kumimoji="1" lang="ja-JP" altLang="en-US" sz="10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kumimoji="1"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Info.</a:t>
                      </a:r>
                      <a:endParaRPr kumimoji="1" lang="ja-JP" altLang="en-US" sz="100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36000" marR="36000" marT="3600" marB="36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Public Transport Info.</a:t>
                      </a:r>
                      <a:endParaRPr kumimoji="1" lang="ja-JP" altLang="en-US" sz="110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36000" marR="36000" marT="3600" marB="36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lang="en-US" altLang="ja-JP" sz="10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Delay / Service</a:t>
                      </a:r>
                      <a:r>
                        <a:rPr lang="ja-JP" altLang="en-US" sz="10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0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Suspension</a:t>
                      </a:r>
                      <a:r>
                        <a:rPr lang="ja-JP" altLang="en-US" sz="10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0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Info., Running</a:t>
                      </a:r>
                      <a:r>
                        <a:rPr lang="ja-JP" altLang="en-US" sz="10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0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Position</a:t>
                      </a:r>
                      <a:r>
                        <a:rPr lang="ja-JP" altLang="en-US" sz="10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0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Info.,</a:t>
                      </a:r>
                      <a:r>
                        <a:rPr lang="ja-JP" altLang="en-US" sz="10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0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Station</a:t>
                      </a:r>
                      <a:r>
                        <a:rPr lang="ja-JP" altLang="en-US" sz="10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0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Info.</a:t>
                      </a:r>
                      <a:endParaRPr lang="ja-JP" altLang="en-US" sz="10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36000" marR="36000" marT="3600" marB="36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Statistical / Data Catalogue Info.</a:t>
                      </a:r>
                      <a:endParaRPr kumimoji="1" lang="ja-JP" altLang="en-US" sz="110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36000" marR="36000" marT="3600" marB="36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kumimoji="1"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Statistical Data of Statistics</a:t>
                      </a:r>
                      <a:r>
                        <a:rPr kumimoji="1" lang="ja-JP" altLang="en-US" sz="10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kumimoji="1"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Bureau,</a:t>
                      </a:r>
                      <a:r>
                        <a:rPr kumimoji="1" lang="en-US" altLang="ja-JP" sz="1000" baseline="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kumimoji="1"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Communications Ministry, </a:t>
                      </a:r>
                    </a:p>
                    <a:p>
                      <a:r>
                        <a:rPr kumimoji="1"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Info. posted</a:t>
                      </a:r>
                      <a:r>
                        <a:rPr kumimoji="1" lang="en-US" altLang="ja-JP" sz="1000" baseline="0" dirty="0" smtClean="0">
                          <a:latin typeface="Arial Unicode MS" panose="020B0604020202020204" pitchFamily="50" charset="-128"/>
                          <a:ea typeface="Arial Unicode MS" panose="020B0604020202020204" pitchFamily="50" charset="-128"/>
                          <a:cs typeface="Arial Unicode MS" panose="020B0604020202020204" pitchFamily="50" charset="-128"/>
                        </a:rPr>
                        <a:t> on the government data catalogue site (trial version)</a:t>
                      </a:r>
                      <a:endParaRPr kumimoji="1" lang="ja-JP" altLang="en-US" sz="1000" dirty="0">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36000" marR="36000" marT="3600" marB="36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Pollen Forecast</a:t>
                      </a:r>
                      <a:r>
                        <a:rPr lang="ja-JP" altLang="en-US" sz="11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Info.</a:t>
                      </a:r>
                      <a:endParaRPr kumimoji="1" lang="ja-JP" altLang="en-US" sz="110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36000" marR="36000" marT="3600" marB="36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kumimoji="1"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Airborne</a:t>
                      </a:r>
                      <a:r>
                        <a:rPr kumimoji="1" lang="ja-JP" altLang="en-US" sz="10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kumimoji="1"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Pollen</a:t>
                      </a:r>
                      <a:r>
                        <a:rPr kumimoji="1" lang="ja-JP" altLang="en-US" sz="10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kumimoji="1"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Level</a:t>
                      </a:r>
                      <a:r>
                        <a:rPr kumimoji="1" lang="ja-JP" altLang="en-US" sz="10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kumimoji="1"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Info., Weather Info., Hay</a:t>
                      </a:r>
                      <a:r>
                        <a:rPr kumimoji="1" lang="ja-JP" altLang="en-US" sz="10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kumimoji="1"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Fever</a:t>
                      </a:r>
                      <a:r>
                        <a:rPr kumimoji="1" lang="ja-JP" altLang="en-US" sz="10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kumimoji="1"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Symptom</a:t>
                      </a:r>
                      <a:r>
                        <a:rPr kumimoji="1" lang="ja-JP" altLang="en-US" sz="10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kumimoji="1"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Info. etc.</a:t>
                      </a:r>
                      <a:endParaRPr kumimoji="1" lang="ja-JP" altLang="en-US" sz="1000" dirty="0">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36000" marR="36000" marT="3600" marB="36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bl>
          </a:graphicData>
        </a:graphic>
      </p:graphicFrame>
      <p:sp>
        <p:nvSpPr>
          <p:cNvPr id="77" name="テキスト ボックス 33"/>
          <p:cNvSpPr txBox="1">
            <a:spLocks noChangeArrowheads="1"/>
          </p:cNvSpPr>
          <p:nvPr/>
        </p:nvSpPr>
        <p:spPr bwMode="gray">
          <a:xfrm>
            <a:off x="354126" y="5581155"/>
            <a:ext cx="683038" cy="169277"/>
          </a:xfrm>
          <a:prstGeom prst="rect">
            <a:avLst/>
          </a:prstGeom>
          <a:solidFill>
            <a:srgbClr val="CBBDFF"/>
          </a:solidFill>
          <a:ln w="9525" cap="flat" cmpd="sng" algn="ctr">
            <a:solidFill>
              <a:srgbClr val="4B4595"/>
            </a:solidFill>
            <a:prstDash val="solid"/>
            <a:round/>
            <a:headEnd type="none" w="med" len="med"/>
            <a:tailEnd type="none" w="med" len="med"/>
          </a:ln>
          <a:effectLst/>
        </p:spPr>
        <p:txBody>
          <a:bodyPr wrap="square" lIns="36000" tIns="0" rIns="36000" bIns="0" anchor="ctr">
            <a:spAutoFit/>
          </a:bodyPr>
          <a:lstStyle>
            <a:defPPr>
              <a:defRPr lang="ja-JP"/>
            </a:defPPr>
            <a:lvl1pPr algn="ctr" fontAlgn="ctr">
              <a:defRPr sz="1400">
                <a:solidFill>
                  <a:srgbClr val="000000"/>
                </a:solidFill>
                <a:latin typeface="Meiryo UI" pitchFamily="50" charset="-128"/>
                <a:ea typeface="Meiryo UI" pitchFamily="50" charset="-128"/>
                <a:cs typeface="Meiryo UI" pitchFamily="50" charset="-128"/>
              </a:defRPr>
            </a:lvl1pPr>
          </a:lstStyle>
          <a:p>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Schedule</a:t>
            </a:r>
            <a:endParaRPr lang="ja-JP" altLang="en-US" sz="11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2100537385"/>
              </p:ext>
            </p:extLst>
          </p:nvPr>
        </p:nvGraphicFramePr>
        <p:xfrm>
          <a:off x="272480" y="5777572"/>
          <a:ext cx="6264696" cy="914400"/>
        </p:xfrm>
        <a:graphic>
          <a:graphicData uri="http://schemas.openxmlformats.org/drawingml/2006/table">
            <a:tbl>
              <a:tblPr firstRow="1" firstCol="1" bandRow="1">
                <a:tableStyleId>{5940675A-B579-460E-94D1-54222C63F5DA}</a:tableStyleId>
              </a:tblPr>
              <a:tblGrid>
                <a:gridCol w="720080"/>
                <a:gridCol w="1440160"/>
                <a:gridCol w="4104456"/>
              </a:tblGrid>
              <a:tr h="150374">
                <a:tc>
                  <a:txBody>
                    <a:bodyPr/>
                    <a:lstStyle/>
                    <a:p>
                      <a:pPr algn="just">
                        <a:spcAft>
                          <a:spcPts val="0"/>
                        </a:spcAft>
                      </a:pPr>
                      <a:r>
                        <a:rPr lang="en-US" altLang="ja-JP" sz="1000" kern="1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2013</a:t>
                      </a:r>
                      <a:endParaRPr lang="ja-JP" sz="10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36000" marR="36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just">
                        <a:spcAft>
                          <a:spcPts val="0"/>
                        </a:spcAft>
                      </a:pPr>
                      <a:r>
                        <a:rPr lang="en-US" altLang="ja-JP" sz="1000" kern="1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Nov.</a:t>
                      </a:r>
                      <a:r>
                        <a:rPr lang="en-US" altLang="ja-JP" sz="1000" kern="100" baseline="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 28  (Thu.)</a:t>
                      </a:r>
                      <a:endParaRPr lang="ja-JP" sz="10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36000" marR="36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just">
                        <a:spcAft>
                          <a:spcPts val="0"/>
                        </a:spcAft>
                      </a:pPr>
                      <a:r>
                        <a:rPr lang="en-US" altLang="ja-JP" sz="1000" kern="1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Announcement</a:t>
                      </a:r>
                      <a:endParaRPr lang="ja-JP" sz="10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36000" marR="36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50374">
                <a:tc rowSpan="4">
                  <a:txBody>
                    <a:bodyPr/>
                    <a:lstStyle/>
                    <a:p>
                      <a:pPr algn="just">
                        <a:spcAft>
                          <a:spcPts val="0"/>
                        </a:spcAft>
                      </a:pPr>
                      <a:r>
                        <a:rPr lang="en-US" altLang="ja-JP" sz="1000" kern="1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2014</a:t>
                      </a:r>
                      <a:endParaRPr lang="ja-JP" sz="10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36000" marR="36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just">
                        <a:spcAft>
                          <a:spcPts val="0"/>
                        </a:spcAft>
                      </a:pPr>
                      <a:r>
                        <a:rPr lang="en-US" altLang="ja-JP" sz="1000" kern="1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Early</a:t>
                      </a:r>
                      <a:r>
                        <a:rPr lang="en-US" altLang="ja-JP" sz="1000" kern="100" baseline="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 Jan. to Late Jan.</a:t>
                      </a:r>
                      <a:endParaRPr lang="ja-JP" sz="10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36000" marR="36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just">
                        <a:spcAft>
                          <a:spcPts val="0"/>
                        </a:spcAft>
                      </a:pPr>
                      <a:r>
                        <a:rPr lang="en-US" altLang="ja-JP" sz="1000" kern="1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Inauguration of Service</a:t>
                      </a:r>
                      <a:r>
                        <a:rPr lang="ja-JP" altLang="en-US" sz="1000" kern="1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000" kern="1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Developers‘ Sites  / Start of Data Provision </a:t>
                      </a:r>
                      <a:r>
                        <a:rPr lang="ja-JP" altLang="en-US" sz="1000" kern="1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　</a:t>
                      </a:r>
                      <a:endParaRPr lang="ja-JP" sz="10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36000" marR="36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50374">
                <a:tc vMerge="1">
                  <a:txBody>
                    <a:bodyPr/>
                    <a:lstStyle/>
                    <a:p>
                      <a:endParaRPr kumimoji="1" lang="ja-JP" altLang="en-US"/>
                    </a:p>
                  </a:txBody>
                  <a:tcPr/>
                </a:tc>
                <a:tc>
                  <a:txBody>
                    <a:bodyPr/>
                    <a:lstStyle/>
                    <a:p>
                      <a:pPr algn="just">
                        <a:spcAft>
                          <a:spcPts val="0"/>
                        </a:spcAft>
                      </a:pPr>
                      <a:r>
                        <a:rPr lang="en-US" altLang="ja-JP" sz="1000" kern="1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Feb.</a:t>
                      </a:r>
                      <a:r>
                        <a:rPr lang="en-US" altLang="ja-JP" sz="1000" kern="100" baseline="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 3  (Mon.)</a:t>
                      </a:r>
                      <a:endParaRPr lang="ja-JP" sz="10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36000" marR="36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just">
                        <a:spcAft>
                          <a:spcPts val="0"/>
                        </a:spcAft>
                      </a:pPr>
                      <a:r>
                        <a:rPr lang="en-US" altLang="ja-JP" sz="1000" kern="1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Start of Receiving</a:t>
                      </a:r>
                      <a:r>
                        <a:rPr lang="en-US" altLang="ja-JP" sz="1000" kern="100" baseline="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 of Application </a:t>
                      </a:r>
                      <a:endParaRPr lang="ja-JP" sz="10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36000" marR="36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50374">
                <a:tc vMerge="1">
                  <a:txBody>
                    <a:bodyPr/>
                    <a:lstStyle/>
                    <a:p>
                      <a:endParaRPr kumimoji="1" lang="ja-JP" altLang="en-US"/>
                    </a:p>
                  </a:txBody>
                  <a:tcPr/>
                </a:tc>
                <a:tc>
                  <a:txBody>
                    <a:bodyPr/>
                    <a:lstStyle/>
                    <a:p>
                      <a:pPr algn="l">
                        <a:spcAft>
                          <a:spcPts val="0"/>
                        </a:spcAft>
                      </a:pPr>
                      <a:r>
                        <a:rPr lang="en-US" altLang="ja-JP" sz="1000" kern="1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Feb.</a:t>
                      </a:r>
                      <a:r>
                        <a:rPr lang="en-US" altLang="ja-JP" sz="1000" kern="100" baseline="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17(Mon) Noon</a:t>
                      </a:r>
                      <a:endParaRPr lang="ja-JP" sz="10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36000" marR="36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000" kern="1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Closure</a:t>
                      </a:r>
                      <a:r>
                        <a:rPr lang="en-US" altLang="ja-JP" sz="1000" kern="100" baseline="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 of </a:t>
                      </a:r>
                      <a:r>
                        <a:rPr lang="en-US" altLang="ja-JP" sz="1000" kern="1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Receiving</a:t>
                      </a:r>
                      <a:r>
                        <a:rPr lang="en-US" altLang="ja-JP" sz="1000" kern="100" baseline="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 of Application </a:t>
                      </a:r>
                      <a:r>
                        <a:rPr lang="ja-JP" altLang="en-US" sz="1000" kern="100" baseline="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ja-JP" altLang="ja-JP" sz="1000" kern="1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000" kern="1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Strictly</a:t>
                      </a:r>
                      <a:r>
                        <a:rPr lang="ja-JP" altLang="en-US" sz="1000" kern="1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000" kern="1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Observed</a:t>
                      </a:r>
                      <a:r>
                        <a:rPr lang="ja-JP" altLang="ja-JP" sz="1000" kern="1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a:t>
                      </a:r>
                    </a:p>
                  </a:txBody>
                  <a:tcPr marL="36000" marR="36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300747">
                <a:tc vMerge="1">
                  <a:txBody>
                    <a:bodyPr/>
                    <a:lstStyle/>
                    <a:p>
                      <a:endParaRPr kumimoji="1" lang="ja-JP" altLang="en-US"/>
                    </a:p>
                  </a:txBody>
                  <a:tcPr/>
                </a:tc>
                <a:tc>
                  <a:txBody>
                    <a:bodyPr/>
                    <a:lstStyle/>
                    <a:p>
                      <a:pPr algn="just">
                        <a:spcAft>
                          <a:spcPts val="0"/>
                        </a:spcAft>
                      </a:pPr>
                      <a:r>
                        <a:rPr lang="en-US" altLang="ja-JP" sz="1000" kern="1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Mar.</a:t>
                      </a:r>
                      <a:r>
                        <a:rPr lang="ja-JP" altLang="en-US" sz="1000" kern="1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000" kern="1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3</a:t>
                      </a:r>
                      <a:r>
                        <a:rPr lang="en-US" altLang="ja-JP" sz="1000" kern="100" baseline="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 (Mon.) </a:t>
                      </a:r>
                      <a:r>
                        <a:rPr lang="en-US" sz="1000" kern="1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10</a:t>
                      </a:r>
                      <a:r>
                        <a:rPr lang="ja-JP" sz="1000" kern="1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a:t>
                      </a:r>
                      <a:r>
                        <a:rPr lang="en-US" sz="1000" kern="1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12</a:t>
                      </a:r>
                      <a:endParaRPr lang="ja-JP" sz="10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36000" marR="36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4</a:t>
                      </a:r>
                      <a:r>
                        <a:rPr lang="en-US" altLang="ja-JP" sz="1000" baseline="30000" dirty="0" smtClean="0">
                          <a:latin typeface="Arial Unicode MS" panose="020B0604020202020204" pitchFamily="50" charset="-128"/>
                          <a:ea typeface="Arial Unicode MS" panose="020B0604020202020204" pitchFamily="50" charset="-128"/>
                          <a:cs typeface="Arial Unicode MS" panose="020B0604020202020204" pitchFamily="50" charset="-128"/>
                        </a:rPr>
                        <a:t>th</a:t>
                      </a:r>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 Utilization &amp; Dissemination Committee Meeting</a:t>
                      </a:r>
                    </a:p>
                    <a:p>
                      <a:pPr algn="just">
                        <a:spcAft>
                          <a:spcPts val="0"/>
                        </a:spcAft>
                      </a:pPr>
                      <a:r>
                        <a:rPr lang="en-US" altLang="ja-JP" sz="1000" kern="1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(Presentation by Prize Winners &amp; Award</a:t>
                      </a:r>
                      <a:r>
                        <a:rPr lang="ja-JP" altLang="en-US" sz="1000" kern="1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000" kern="1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Ceremony)</a:t>
                      </a:r>
                      <a:endParaRPr lang="ja-JP" sz="10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36000" marR="360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bl>
          </a:graphicData>
        </a:graphic>
      </p:graphicFrame>
      <p:pic>
        <p:nvPicPr>
          <p:cNvPr id="167" name="Picture 12" descr="C:\Users\006751\AppData\Local\Microsoft\Windows\Temporary Internet Files\Content.IE5\YBVEMCRZ\MC90031081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2970" y="5107692"/>
            <a:ext cx="557105" cy="308817"/>
          </a:xfrm>
          <a:prstGeom prst="rect">
            <a:avLst/>
          </a:prstGeom>
          <a:noFill/>
          <a:extLst>
            <a:ext uri="{909E8E84-426E-40DD-AFC4-6F175D3DCCD1}">
              <a14:hiddenFill xmlns:a14="http://schemas.microsoft.com/office/drawing/2010/main">
                <a:solidFill>
                  <a:srgbClr val="FFFFFF"/>
                </a:solidFill>
              </a14:hiddenFill>
            </a:ext>
          </a:extLst>
        </p:spPr>
      </p:pic>
      <p:sp>
        <p:nvSpPr>
          <p:cNvPr id="168" name="テキスト ボックス 167"/>
          <p:cNvSpPr txBox="1"/>
          <p:nvPr/>
        </p:nvSpPr>
        <p:spPr>
          <a:xfrm>
            <a:off x="6489667" y="5373453"/>
            <a:ext cx="982089" cy="338554"/>
          </a:xfrm>
          <a:prstGeom prst="rect">
            <a:avLst/>
          </a:prstGeom>
          <a:noFill/>
        </p:spPr>
        <p:txBody>
          <a:bodyPr wrap="square" rtlCol="0">
            <a:spAutoFit/>
          </a:bodyPr>
          <a:lstStyle/>
          <a:p>
            <a:pPr algn="ctr"/>
            <a:r>
              <a:rPr lang="en-US" altLang="ja-JP" sz="800" dirty="0">
                <a:latin typeface="Arial Unicode MS" panose="020B0604020202020204" pitchFamily="50" charset="-128"/>
                <a:ea typeface="Arial Unicode MS" panose="020B0604020202020204" pitchFamily="50" charset="-128"/>
                <a:cs typeface="Arial Unicode MS" panose="020B0604020202020204" pitchFamily="50" charset="-128"/>
              </a:rPr>
              <a:t>Local Authorities Adm. Info.</a:t>
            </a:r>
            <a:r>
              <a:rPr lang="zh-TW" altLang="en-US" sz="800" dirty="0">
                <a:latin typeface="ＭＳ Ｐゴシック" panose="020B0600070205080204" pitchFamily="50" charset="-128"/>
              </a:rPr>
              <a:t> </a:t>
            </a:r>
            <a:endParaRPr lang="ja-JP" altLang="en-US" sz="8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191" name="Picture 9" descr="C:\Users\fr611884\AppData\Local\Microsoft\Windows\Temporary Internet Files\Content.IE5\27XX367M\MC90042461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8728" y="5733256"/>
            <a:ext cx="433290" cy="302996"/>
          </a:xfrm>
          <a:prstGeom prst="rect">
            <a:avLst/>
          </a:prstGeom>
          <a:noFill/>
          <a:extLst>
            <a:ext uri="{909E8E84-426E-40DD-AFC4-6F175D3DCCD1}">
              <a14:hiddenFill xmlns:a14="http://schemas.microsoft.com/office/drawing/2010/main">
                <a:solidFill>
                  <a:srgbClr val="FFFFFF"/>
                </a:solidFill>
              </a14:hiddenFill>
            </a:ext>
          </a:extLst>
        </p:spPr>
      </p:pic>
      <p:sp>
        <p:nvSpPr>
          <p:cNvPr id="192" name="テキスト ボックス 191"/>
          <p:cNvSpPr txBox="1"/>
          <p:nvPr/>
        </p:nvSpPr>
        <p:spPr>
          <a:xfrm>
            <a:off x="6569474" y="6021288"/>
            <a:ext cx="831798" cy="338554"/>
          </a:xfrm>
          <a:prstGeom prst="rect">
            <a:avLst/>
          </a:prstGeom>
          <a:noFill/>
        </p:spPr>
        <p:txBody>
          <a:bodyPr wrap="square" rtlCol="0">
            <a:spAutoFit/>
          </a:bodyPr>
          <a:lstStyle/>
          <a:p>
            <a:pPr algn="ctr"/>
            <a:r>
              <a:rPr lang="en-US" altLang="ja-JP" sz="800" dirty="0" smtClean="0">
                <a:latin typeface="Arial Unicode MS" panose="020B0604020202020204" pitchFamily="50" charset="-128"/>
                <a:ea typeface="Arial Unicode MS" panose="020B0604020202020204" pitchFamily="50" charset="-128"/>
                <a:cs typeface="Arial Unicode MS" panose="020B0604020202020204" pitchFamily="50" charset="-128"/>
              </a:rPr>
              <a:t>Social Capital Info</a:t>
            </a:r>
            <a:r>
              <a:rPr lang="en-US" altLang="ja-JP" sz="6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endParaRPr kumimoji="1" lang="ja-JP" altLang="en-US" sz="600" dirty="0"/>
          </a:p>
        </p:txBody>
      </p:sp>
      <p:pic>
        <p:nvPicPr>
          <p:cNvPr id="193" name="図 19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8829" y="6119713"/>
            <a:ext cx="564234" cy="390999"/>
          </a:xfrm>
          <a:prstGeom prst="rect">
            <a:avLst/>
          </a:prstGeom>
        </p:spPr>
      </p:pic>
      <p:sp>
        <p:nvSpPr>
          <p:cNvPr id="194" name="テキスト ボックス 193"/>
          <p:cNvSpPr txBox="1"/>
          <p:nvPr/>
        </p:nvSpPr>
        <p:spPr>
          <a:xfrm>
            <a:off x="6969224" y="6464369"/>
            <a:ext cx="864096" cy="215444"/>
          </a:xfrm>
          <a:prstGeom prst="rect">
            <a:avLst/>
          </a:prstGeom>
          <a:noFill/>
        </p:spPr>
        <p:txBody>
          <a:bodyPr wrap="square" rtlCol="0">
            <a:spAutoFit/>
          </a:bodyPr>
          <a:lstStyle/>
          <a:p>
            <a:pPr algn="ctr"/>
            <a:r>
              <a:rPr lang="en-US" altLang="ja-JP" sz="800" dirty="0" smtClean="0">
                <a:latin typeface="Arial Unicode MS" panose="020B0604020202020204" pitchFamily="50" charset="-128"/>
                <a:ea typeface="Arial Unicode MS" panose="020B0604020202020204" pitchFamily="50" charset="-128"/>
                <a:cs typeface="Arial Unicode MS" panose="020B0604020202020204" pitchFamily="50" charset="-128"/>
              </a:rPr>
              <a:t>Tourism Info.</a:t>
            </a:r>
            <a:endParaRPr kumimoji="1" lang="ja-JP" altLang="en-US" sz="800" dirty="0"/>
          </a:p>
        </p:txBody>
      </p:sp>
      <p:sp>
        <p:nvSpPr>
          <p:cNvPr id="197" name="テキスト ボックス 196"/>
          <p:cNvSpPr txBox="1"/>
          <p:nvPr/>
        </p:nvSpPr>
        <p:spPr>
          <a:xfrm>
            <a:off x="7575724" y="6556702"/>
            <a:ext cx="1337715" cy="215444"/>
          </a:xfrm>
          <a:prstGeom prst="rect">
            <a:avLst/>
          </a:prstGeom>
          <a:noFill/>
        </p:spPr>
        <p:txBody>
          <a:bodyPr wrap="square" rtlCol="0">
            <a:spAutoFit/>
          </a:bodyPr>
          <a:lstStyle/>
          <a:p>
            <a:pPr algn="ctr"/>
            <a:r>
              <a:rPr lang="en-US" altLang="ja-JP" sz="800" dirty="0" smtClean="0">
                <a:latin typeface="Arial Unicode MS" panose="020B0604020202020204" pitchFamily="50" charset="-128"/>
                <a:ea typeface="Arial Unicode MS" panose="020B0604020202020204" pitchFamily="50" charset="-128"/>
                <a:cs typeface="Arial Unicode MS" panose="020B0604020202020204" pitchFamily="50" charset="-128"/>
              </a:rPr>
              <a:t>Disaster Prevention Info.</a:t>
            </a:r>
            <a:endParaRPr kumimoji="1" lang="ja-JP" altLang="en-US" sz="8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200" name="図 19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08428" y="6279322"/>
            <a:ext cx="356371" cy="191267"/>
          </a:xfrm>
          <a:prstGeom prst="rect">
            <a:avLst/>
          </a:prstGeom>
        </p:spPr>
      </p:pic>
      <p:pic>
        <p:nvPicPr>
          <p:cNvPr id="201" name="図 20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32890" y="6044157"/>
            <a:ext cx="331257" cy="301120"/>
          </a:xfrm>
          <a:prstGeom prst="rect">
            <a:avLst/>
          </a:prstGeom>
        </p:spPr>
      </p:pic>
      <p:sp>
        <p:nvSpPr>
          <p:cNvPr id="202" name="テキスト ボックス 201"/>
          <p:cNvSpPr txBox="1"/>
          <p:nvPr/>
        </p:nvSpPr>
        <p:spPr>
          <a:xfrm>
            <a:off x="8541315" y="6429939"/>
            <a:ext cx="1215783" cy="215444"/>
          </a:xfrm>
          <a:prstGeom prst="rect">
            <a:avLst/>
          </a:prstGeom>
          <a:noFill/>
        </p:spPr>
        <p:txBody>
          <a:bodyPr wrap="square" rtlCol="0">
            <a:spAutoFit/>
          </a:bodyPr>
          <a:lstStyle/>
          <a:p>
            <a:pPr algn="ctr"/>
            <a:r>
              <a:rPr lang="en-US" altLang="ja-JP" sz="800" dirty="0" smtClean="0"/>
              <a:t>Public Transport Info.</a:t>
            </a:r>
            <a:endParaRPr kumimoji="1" lang="ja-JP" altLang="en-US" sz="800" dirty="0"/>
          </a:p>
        </p:txBody>
      </p:sp>
      <p:pic>
        <p:nvPicPr>
          <p:cNvPr id="203" name="Picture 6" descr="Image0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07806" y="5777573"/>
            <a:ext cx="257174" cy="2953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9" name="テキスト ボックス 208"/>
          <p:cNvSpPr txBox="1"/>
          <p:nvPr/>
        </p:nvSpPr>
        <p:spPr>
          <a:xfrm>
            <a:off x="9213290" y="6044157"/>
            <a:ext cx="692710" cy="338554"/>
          </a:xfrm>
          <a:prstGeom prst="rect">
            <a:avLst/>
          </a:prstGeom>
          <a:noFill/>
        </p:spPr>
        <p:txBody>
          <a:bodyPr wrap="square" rtlCol="0">
            <a:spAutoFit/>
          </a:bodyPr>
          <a:lstStyle/>
          <a:p>
            <a:pPr algn="ctr"/>
            <a:r>
              <a:rPr lang="en-US" altLang="ja-JP" sz="800" dirty="0" smtClean="0">
                <a:latin typeface="Arial Unicode MS" panose="020B0604020202020204" pitchFamily="50" charset="-128"/>
                <a:ea typeface="Arial Unicode MS" panose="020B0604020202020204" pitchFamily="50" charset="-128"/>
                <a:cs typeface="Arial Unicode MS" panose="020B0604020202020204" pitchFamily="50" charset="-128"/>
              </a:rPr>
              <a:t>Statistical Info.</a:t>
            </a:r>
            <a:endParaRPr kumimoji="1" lang="ja-JP" altLang="en-US" sz="8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210" name="Picture 6"/>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97058" y="5215681"/>
            <a:ext cx="360040" cy="36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1" name="テキスト ボックス 210"/>
          <p:cNvSpPr txBox="1"/>
          <p:nvPr/>
        </p:nvSpPr>
        <p:spPr>
          <a:xfrm>
            <a:off x="9129462" y="5548364"/>
            <a:ext cx="861777" cy="215444"/>
          </a:xfrm>
          <a:prstGeom prst="rect">
            <a:avLst/>
          </a:prstGeom>
          <a:noFill/>
        </p:spPr>
        <p:txBody>
          <a:bodyPr wrap="square" rtlCol="0">
            <a:spAutoFit/>
          </a:bodyPr>
          <a:lstStyle/>
          <a:p>
            <a:pPr algn="ctr"/>
            <a:r>
              <a:rPr lang="en-US" altLang="ja-JP" sz="800" dirty="0" smtClean="0">
                <a:latin typeface="Arial Unicode MS" panose="020B0604020202020204" pitchFamily="50" charset="-128"/>
                <a:ea typeface="Arial Unicode MS" panose="020B0604020202020204" pitchFamily="50" charset="-128"/>
                <a:cs typeface="Arial Unicode MS" panose="020B0604020202020204" pitchFamily="50" charset="-128"/>
              </a:rPr>
              <a:t>Pollen Info.</a:t>
            </a:r>
            <a:endParaRPr kumimoji="1" lang="ja-JP" altLang="en-US" sz="800" dirty="0"/>
          </a:p>
        </p:txBody>
      </p:sp>
      <p:sp>
        <p:nvSpPr>
          <p:cNvPr id="2" name="右矢印 1"/>
          <p:cNvSpPr/>
          <p:nvPr/>
        </p:nvSpPr>
        <p:spPr>
          <a:xfrm rot="1540690">
            <a:off x="7225727" y="5303853"/>
            <a:ext cx="246820" cy="192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右矢印 37"/>
          <p:cNvSpPr/>
          <p:nvPr/>
        </p:nvSpPr>
        <p:spPr>
          <a:xfrm rot="20383471">
            <a:off x="7305244" y="5720311"/>
            <a:ext cx="255623" cy="13145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9" name="右矢印 38"/>
          <p:cNvSpPr/>
          <p:nvPr/>
        </p:nvSpPr>
        <p:spPr>
          <a:xfrm rot="18105576">
            <a:off x="7585857" y="5892758"/>
            <a:ext cx="251836" cy="16411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0" name="右矢印 39"/>
          <p:cNvSpPr/>
          <p:nvPr/>
        </p:nvSpPr>
        <p:spPr>
          <a:xfrm rot="16200000">
            <a:off x="8151498" y="6025111"/>
            <a:ext cx="260304" cy="16409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右矢印 40"/>
          <p:cNvSpPr/>
          <p:nvPr/>
        </p:nvSpPr>
        <p:spPr>
          <a:xfrm rot="14343072">
            <a:off x="8702339" y="6007746"/>
            <a:ext cx="257541" cy="15734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2" name="右矢印 41"/>
          <p:cNvSpPr/>
          <p:nvPr/>
        </p:nvSpPr>
        <p:spPr>
          <a:xfrm rot="12876213">
            <a:off x="9013244" y="5741300"/>
            <a:ext cx="307380" cy="15828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3" name="右矢印 42"/>
          <p:cNvSpPr/>
          <p:nvPr/>
        </p:nvSpPr>
        <p:spPr>
          <a:xfrm rot="10800000">
            <a:off x="9064799" y="5373452"/>
            <a:ext cx="271072" cy="15289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円/楕円 2"/>
          <p:cNvSpPr/>
          <p:nvPr/>
        </p:nvSpPr>
        <p:spPr>
          <a:xfrm>
            <a:off x="7532642" y="5301208"/>
            <a:ext cx="1474577" cy="5892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0" lang="en-US" altLang="ja-JP" sz="900" b="1" dirty="0">
                <a:latin typeface="+mj-lt"/>
                <a:ea typeface="Arial Unicode MS" panose="020B0604020202020204" pitchFamily="50" charset="-128"/>
                <a:cs typeface="Arial Unicode MS" panose="020B0604020202020204" pitchFamily="50" charset="-128"/>
              </a:rPr>
              <a:t>Common</a:t>
            </a:r>
            <a:r>
              <a:rPr kumimoji="0" lang="ja-JP" altLang="en-US" sz="900" b="1" dirty="0">
                <a:latin typeface="+mj-lt"/>
                <a:ea typeface="Arial Unicode MS" panose="020B0604020202020204" pitchFamily="50" charset="-128"/>
                <a:cs typeface="Arial Unicode MS" panose="020B0604020202020204" pitchFamily="50" charset="-128"/>
              </a:rPr>
              <a:t> </a:t>
            </a:r>
            <a:r>
              <a:rPr kumimoji="0" lang="en-US" altLang="ja-JP" sz="900" b="1" dirty="0">
                <a:latin typeface="+mj-lt"/>
                <a:ea typeface="Arial Unicode MS" panose="020B0604020202020204" pitchFamily="50" charset="-128"/>
                <a:cs typeface="Arial Unicode MS" panose="020B0604020202020204" pitchFamily="50" charset="-128"/>
              </a:rPr>
              <a:t>API for Information Distribution </a:t>
            </a:r>
            <a:r>
              <a:rPr kumimoji="0" lang="en-US" altLang="ja-JP" sz="900" b="1" dirty="0" smtClean="0">
                <a:latin typeface="+mj-lt"/>
                <a:ea typeface="Arial Unicode MS" panose="020B0604020202020204" pitchFamily="50" charset="-128"/>
                <a:cs typeface="Arial Unicode MS" panose="020B0604020202020204" pitchFamily="50" charset="-128"/>
              </a:rPr>
              <a:t>Collaboration</a:t>
            </a:r>
            <a:endParaRPr kumimoji="1" lang="en-US" altLang="ja-JP" sz="900" b="1" dirty="0" smtClean="0">
              <a:latin typeface="+mj-lt"/>
            </a:endParaRPr>
          </a:p>
        </p:txBody>
      </p:sp>
      <p:sp>
        <p:nvSpPr>
          <p:cNvPr id="4" name="右矢印 3"/>
          <p:cNvSpPr/>
          <p:nvPr/>
        </p:nvSpPr>
        <p:spPr>
          <a:xfrm rot="16200000">
            <a:off x="8181649" y="4842453"/>
            <a:ext cx="165494" cy="642506"/>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5" name="雲 4"/>
          <p:cNvSpPr/>
          <p:nvPr/>
        </p:nvSpPr>
        <p:spPr>
          <a:xfrm>
            <a:off x="6892885" y="4390285"/>
            <a:ext cx="2504173" cy="601579"/>
          </a:xfrm>
          <a:prstGeom prst="cloud">
            <a:avLst/>
          </a:prstGeom>
        </p:spPr>
        <p:style>
          <a:lnRef idx="1">
            <a:schemeClr val="accent3"/>
          </a:lnRef>
          <a:fillRef idx="2">
            <a:schemeClr val="accent3"/>
          </a:fillRef>
          <a:effectRef idx="1">
            <a:schemeClr val="accent3"/>
          </a:effectRef>
          <a:fontRef idx="minor">
            <a:schemeClr val="dk1"/>
          </a:fontRef>
        </p:style>
        <p:txBody>
          <a:bodyPr lIns="0" rIns="0" rtlCol="0" anchor="ctr"/>
          <a:lstStyle/>
          <a:p>
            <a:pPr algn="ctr"/>
            <a:r>
              <a:rPr kumimoji="1" lang="en-US" altLang="ja-JP" sz="1200" b="1" dirty="0" smtClean="0">
                <a:solidFill>
                  <a:srgbClr val="FF0000"/>
                </a:solidFill>
                <a:latin typeface="+mj-lt"/>
                <a:ea typeface="Arial Unicode MS" panose="020B0604020202020204" pitchFamily="50" charset="-128"/>
                <a:cs typeface="Arial Unicode MS" panose="020B0604020202020204" pitchFamily="50" charset="-128"/>
              </a:rPr>
              <a:t>Application Development by Public Subscription </a:t>
            </a:r>
            <a:endParaRPr kumimoji="1" lang="en-US" altLang="ja-JP" sz="1200" b="1" dirty="0" smtClean="0">
              <a:solidFill>
                <a:srgbClr val="FF0000"/>
              </a:solidFill>
              <a:latin typeface="+mj-lt"/>
            </a:endParaRPr>
          </a:p>
        </p:txBody>
      </p:sp>
      <p:pic>
        <p:nvPicPr>
          <p:cNvPr id="45" name="図 44"/>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47570" y="6188553"/>
            <a:ext cx="593745" cy="460482"/>
          </a:xfrm>
          <a:prstGeom prst="rect">
            <a:avLst/>
          </a:prstGeom>
        </p:spPr>
      </p:pic>
      <p:sp>
        <p:nvSpPr>
          <p:cNvPr id="6" name="正方形/長方形 5"/>
          <p:cNvSpPr/>
          <p:nvPr/>
        </p:nvSpPr>
        <p:spPr>
          <a:xfrm>
            <a:off x="354126" y="6642556"/>
            <a:ext cx="9207386" cy="215444"/>
          </a:xfrm>
          <a:prstGeom prst="rect">
            <a:avLst/>
          </a:prstGeom>
        </p:spPr>
        <p:txBody>
          <a:bodyPr wrap="square">
            <a:spAutoFit/>
          </a:bodyPr>
          <a:lstStyle/>
          <a:p>
            <a:pPr algn="r">
              <a:spcAft>
                <a:spcPts val="0"/>
              </a:spcAft>
            </a:pPr>
            <a:r>
              <a:rPr lang="en-US" altLang="ja-JP" sz="800" kern="100" dirty="0" smtClean="0">
                <a:latin typeface="Arial Unicode MS" panose="020B0604020202020204" pitchFamily="50" charset="-128"/>
                <a:ea typeface="Arial Unicode MS" panose="020B0604020202020204" pitchFamily="50" charset="-128"/>
                <a:cs typeface="Arial Unicode MS" panose="020B0604020202020204" pitchFamily="50" charset="-128"/>
              </a:rPr>
              <a:t>※  For details, see the website exclusively for the contest of the Open Data Promotion Consortium. </a:t>
            </a:r>
            <a:r>
              <a:rPr lang="en-US" altLang="ja-JP" sz="800" kern="100" dirty="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800" kern="100" dirty="0" smtClean="0">
                <a:latin typeface="Arial Unicode MS" panose="020B0604020202020204" pitchFamily="50" charset="-128"/>
                <a:ea typeface="Arial Unicode MS" panose="020B0604020202020204" pitchFamily="50" charset="-128"/>
                <a:cs typeface="Arial Unicode MS" panose="020B0604020202020204" pitchFamily="50" charset="-128"/>
                <a:hlinkClick r:id="rId11"/>
              </a:rPr>
              <a:t>http</a:t>
            </a:r>
            <a:r>
              <a:rPr lang="en-US" altLang="ja-JP" sz="800" kern="100" dirty="0">
                <a:latin typeface="Arial Unicode MS" panose="020B0604020202020204" pitchFamily="50" charset="-128"/>
                <a:ea typeface="Arial Unicode MS" panose="020B0604020202020204" pitchFamily="50" charset="-128"/>
                <a:cs typeface="Arial Unicode MS" panose="020B0604020202020204" pitchFamily="50" charset="-128"/>
                <a:hlinkClick r:id="rId11"/>
              </a:rPr>
              <a:t>://www.opendata.gr.jp/2013contest</a:t>
            </a:r>
            <a:r>
              <a:rPr lang="en-US" altLang="ja-JP" sz="800" kern="100" dirty="0" smtClean="0">
                <a:latin typeface="Arial Unicode MS" panose="020B0604020202020204" pitchFamily="50" charset="-128"/>
                <a:ea typeface="Arial Unicode MS" panose="020B0604020202020204" pitchFamily="50" charset="-128"/>
                <a:cs typeface="Arial Unicode MS" panose="020B0604020202020204" pitchFamily="50" charset="-128"/>
                <a:hlinkClick r:id="rId11"/>
              </a:rPr>
              <a:t>/</a:t>
            </a:r>
            <a:r>
              <a:rPr lang="en-US" altLang="ja-JP" sz="800" kern="1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endParaRPr lang="ja-JP" altLang="ja-JP" sz="800" kern="1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6" name="スライド番号プレースホルダ 11"/>
          <p:cNvSpPr>
            <a:spLocks noGrp="1"/>
          </p:cNvSpPr>
          <p:nvPr>
            <p:ph type="sldNum" sz="quarter" idx="4294967295"/>
          </p:nvPr>
        </p:nvSpPr>
        <p:spPr>
          <a:xfrm>
            <a:off x="9129464" y="6520259"/>
            <a:ext cx="779976"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7465055-439F-4391-840E-CC8A179C19DE}" type="slidenum">
              <a:rPr kumimoji="0" lang="ja-JP" altLang="en-US" sz="16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8</a:t>
            </a:fld>
            <a:endParaRPr kumimoji="0" lang="ja-JP" altLang="en-US" sz="1600" b="0" i="0" u="none" strike="noStrike" kern="0" cap="none" spc="0" normalizeH="0" baseline="0" noProof="0" dirty="0">
              <a:ln>
                <a:noFill/>
              </a:ln>
              <a:solidFill>
                <a:sysClr val="windowText" lastClr="000000"/>
              </a:solidFill>
              <a:effectLst/>
              <a:uLnTx/>
              <a:uFillTx/>
            </a:endParaRPr>
          </a:p>
        </p:txBody>
      </p:sp>
      <p:sp>
        <p:nvSpPr>
          <p:cNvPr id="7" name="テキスト ボックス 6"/>
          <p:cNvSpPr txBox="1"/>
          <p:nvPr/>
        </p:nvSpPr>
        <p:spPr>
          <a:xfrm>
            <a:off x="7290386" y="127665"/>
            <a:ext cx="2546236" cy="276999"/>
          </a:xfrm>
          <a:prstGeom prst="rect">
            <a:avLst/>
          </a:prstGeom>
          <a:noFill/>
        </p:spPr>
        <p:txBody>
          <a:bodyPr wrap="square" rtlCol="0">
            <a:spAutoFit/>
          </a:bodyPr>
          <a:lstStyle/>
          <a:p>
            <a:pPr algn="r"/>
            <a:r>
              <a:rPr lang="en-US" altLang="ja-JP" sz="1200" dirty="0">
                <a:latin typeface="Arial Unicode MS" panose="020B0604020202020204" pitchFamily="50" charset="-128"/>
                <a:ea typeface="Arial Unicode MS" panose="020B0604020202020204" pitchFamily="50" charset="-128"/>
                <a:cs typeface="Arial Unicode MS" panose="020B0604020202020204" pitchFamily="50" charset="-128"/>
              </a:rPr>
              <a:t>(</a:t>
            </a:r>
            <a:r>
              <a:rPr kumimoji="1"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Announced : Nov. 28, 2013)</a:t>
            </a:r>
            <a:endParaRPr kumimoji="1" lang="ja-JP" altLang="en-US" sz="1200" dirty="0">
              <a:latin typeface="+mn-ea"/>
              <a:ea typeface="+mn-ea"/>
            </a:endParaRPr>
          </a:p>
        </p:txBody>
      </p:sp>
      <p:pic>
        <p:nvPicPr>
          <p:cNvPr id="8" name="図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81192" y="3592061"/>
            <a:ext cx="3130568" cy="753418"/>
          </a:xfrm>
          <a:prstGeom prst="rect">
            <a:avLst/>
          </a:prstGeom>
        </p:spPr>
      </p:pic>
      <p:pic>
        <p:nvPicPr>
          <p:cNvPr id="9" name="図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80536" y="3279645"/>
            <a:ext cx="1977150" cy="326750"/>
          </a:xfrm>
          <a:prstGeom prst="rect">
            <a:avLst/>
          </a:prstGeom>
        </p:spPr>
      </p:pic>
      <p:pic>
        <p:nvPicPr>
          <p:cNvPr id="10" name="図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04802" y="2925153"/>
            <a:ext cx="2008096" cy="338966"/>
          </a:xfrm>
          <a:prstGeom prst="rect">
            <a:avLst/>
          </a:prstGeom>
        </p:spPr>
      </p:pic>
      <p:pic>
        <p:nvPicPr>
          <p:cNvPr id="11" name="図 1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04802" y="3233723"/>
            <a:ext cx="2001221" cy="345073"/>
          </a:xfrm>
          <a:prstGeom prst="rect">
            <a:avLst/>
          </a:prstGeom>
        </p:spPr>
      </p:pic>
      <p:pic>
        <p:nvPicPr>
          <p:cNvPr id="13" name="図 1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80536" y="2924944"/>
            <a:ext cx="2004659" cy="326750"/>
          </a:xfrm>
          <a:prstGeom prst="rect">
            <a:avLst/>
          </a:prstGeom>
        </p:spPr>
      </p:pic>
    </p:spTree>
    <p:extLst>
      <p:ext uri="{BB962C8B-B14F-4D97-AF65-F5344CB8AC3E}">
        <p14:creationId xmlns:p14="http://schemas.microsoft.com/office/powerpoint/2010/main" val="192876603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1341</Words>
  <Application>Microsoft Office PowerPoint</Application>
  <PresentationFormat>A4 210 x 297 mm</PresentationFormat>
  <Paragraphs>270</Paragraphs>
  <Slides>9</Slides>
  <Notes>4</Notes>
  <HiddenSlides>0</HiddenSlides>
  <MMClips>0</MMClips>
  <ScaleCrop>false</ScaleCrop>
  <HeadingPairs>
    <vt:vector size="4" baseType="variant">
      <vt:variant>
        <vt:lpstr>テーマ</vt:lpstr>
      </vt:variant>
      <vt:variant>
        <vt:i4>1</vt:i4>
      </vt:variant>
      <vt:variant>
        <vt:lpstr>スライド タイトル</vt:lpstr>
      </vt:variant>
      <vt:variant>
        <vt:i4>9</vt:i4>
      </vt:variant>
    </vt:vector>
  </HeadingPairs>
  <TitlesOfParts>
    <vt:vector size="10" baseType="lpstr">
      <vt:lpstr>16_Office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2012-07-26T12:48:06Z</dcterms:created>
  <dcterms:modified xsi:type="dcterms:W3CDTF">2014-03-10T03:13:12Z</dcterms:modified>
</cp:coreProperties>
</file>