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58" r:id="rId3"/>
    <p:sldId id="595" r:id="rId4"/>
    <p:sldId id="596" r:id="rId5"/>
    <p:sldId id="539" r:id="rId6"/>
    <p:sldId id="528" r:id="rId7"/>
    <p:sldId id="593" r:id="rId8"/>
    <p:sldId id="532" r:id="rId9"/>
    <p:sldId id="535" r:id="rId10"/>
    <p:sldId id="534" r:id="rId11"/>
    <p:sldId id="597" r:id="rId12"/>
  </p:sldIdLst>
  <p:sldSz cx="9144000" cy="6858000" type="screen4x3"/>
  <p:notesSz cx="9144000" cy="6858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F8EB4252-8218-034F-9907-BE4D03979148}">
          <p14:sldIdLst>
            <p14:sldId id="256"/>
            <p14:sldId id="458"/>
            <p14:sldId id="595"/>
            <p14:sldId id="596"/>
            <p14:sldId id="539"/>
            <p14:sldId id="528"/>
            <p14:sldId id="593"/>
            <p14:sldId id="532"/>
            <p14:sldId id="535"/>
            <p14:sldId id="534"/>
            <p14:sldId id="5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clrMru>
    <a:srgbClr val="66CCFF"/>
    <a:srgbClr val="00FFFF"/>
    <a:srgbClr val="336699"/>
    <a:srgbClr val="3399CC"/>
    <a:srgbClr val="000000"/>
    <a:srgbClr val="0000CC"/>
    <a:srgbClr val="000099"/>
    <a:srgbClr val="3300FF"/>
    <a:srgbClr val="3300CC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25867" autoAdjust="0"/>
    <p:restoredTop sz="96502" autoAdjust="0"/>
  </p:normalViewPr>
  <p:slideViewPr>
    <p:cSldViewPr snapToGrid="0" snapToObjects="1">
      <p:cViewPr>
        <p:scale>
          <a:sx n="100" d="100"/>
          <a:sy n="100" d="100"/>
        </p:scale>
        <p:origin x="-1002" y="-72"/>
      </p:cViewPr>
      <p:guideLst>
        <p:guide orient="horz" pos="1312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23" d="100"/>
        <a:sy n="223" d="100"/>
      </p:scale>
      <p:origin x="0" y="6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F2278-DFC1-934F-95FC-98F0EE98683B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43CC-FADA-C940-BF58-AE96AB9CD7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411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B2BC6-6450-9441-A76C-4172DB8CF32E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85830-2982-9443-BE77-266996563C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386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&lt;Introduction&gt;</a:t>
            </a:r>
          </a:p>
          <a:p>
            <a:r>
              <a:rPr kumimoji="1" lang="en-US" altLang="ja-JP" dirty="0" smtClean="0"/>
              <a:t>Who is H.K?  Member of the central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Government committees such as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e-gov. TF </a:t>
            </a:r>
            <a:r>
              <a:rPr kumimoji="1" lang="en-US" altLang="ja-JP" baseline="0" dirty="0" smtClean="0"/>
              <a:t>and the whole-of-the-government IT reshuffle committee</a:t>
            </a:r>
          </a:p>
          <a:p>
            <a:endParaRPr kumimoji="1" lang="en-US" altLang="ja-JP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Second</a:t>
            </a:r>
            <a:r>
              <a:rPr kumimoji="1" lang="en-US" altLang="ja-JP" baseline="0" dirty="0" smtClean="0"/>
              <a:t> tier government, small. </a:t>
            </a:r>
            <a:r>
              <a:rPr kumimoji="1" lang="en-US" altLang="ja-JP" dirty="0" smtClean="0"/>
              <a:t>860,000 population and 320,000</a:t>
            </a:r>
            <a:r>
              <a:rPr kumimoji="1" lang="en-US" altLang="ja-JP" baseline="0" dirty="0" smtClean="0"/>
              <a:t> households. Basically agrarian region, but IT infrastructure is pretty advanced. IT governance ranking #1 and we are spearheading  IT-supported services in the health sector and education sector. </a:t>
            </a:r>
            <a:endParaRPr kumimoji="1" lang="ja-JP" altLang="en-US" dirty="0" smtClean="0"/>
          </a:p>
          <a:p>
            <a:endParaRPr kumimoji="1" lang="en-US" altLang="ja-JP" baseline="0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&lt;Key</a:t>
            </a:r>
            <a:r>
              <a:rPr kumimoji="1" lang="en-US" altLang="ja-JP" baseline="0" dirty="0" smtClean="0"/>
              <a:t> Message&gt;</a:t>
            </a:r>
          </a:p>
          <a:p>
            <a:r>
              <a:rPr kumimoji="1" lang="en-US" altLang="ja-JP" dirty="0" smtClean="0"/>
              <a:t>I</a:t>
            </a:r>
            <a:r>
              <a:rPr kumimoji="1" lang="en-US" altLang="ja-JP" baseline="0" dirty="0" smtClean="0"/>
              <a:t> think t</a:t>
            </a:r>
            <a:r>
              <a:rPr kumimoji="1" lang="en-US" altLang="ja-JP" dirty="0" smtClean="0"/>
              <a:t>he Great East Japan Earthquake</a:t>
            </a:r>
            <a:r>
              <a:rPr kumimoji="1" lang="en-US" altLang="ja-JP" baseline="0" dirty="0" smtClean="0"/>
              <a:t> must be </a:t>
            </a:r>
            <a:r>
              <a:rPr kumimoji="1" lang="en-US" altLang="ja-JP" dirty="0" smtClean="0"/>
              <a:t>the</a:t>
            </a:r>
            <a:r>
              <a:rPr kumimoji="1" lang="en-US" altLang="ja-JP" baseline="0" dirty="0" smtClean="0"/>
              <a:t> first big disaster since the Internet connectivity prevailed in the Japanese society, so this disaster highlighted the strengths and the weaknesses of the Internet-connected society. The objective of my speech today is to share the lessons learnt from this massive disaster form the view point of IT policy making.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85830-2982-9443-BE77-266996563CFB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85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2B8F-91DB-6541-AF42-28422FAC8F48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32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D076-51BA-6346-B04C-9CC115AF76D2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738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0AB49-6258-5949-9DD7-66A9123AAC59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6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BA14-DF4C-224B-990C-BD79E6126AE9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7885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5939C-9B66-1A49-8210-FB2016729656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31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05C9-5216-794C-927D-75DC26963BCE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492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04B1-9C5F-6C44-B751-8DBD83BEB472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946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6902C-3374-6A49-9ADE-7F19C3B0D8D9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366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1E8D-98D5-864F-A9D3-02A4E7D65435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9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7A03-CE5B-7B49-BFD2-1BED2FFCBFDC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617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4CF51-B159-784A-A991-AF8B0DF08631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434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BFA1-ADCF-1640-82AA-BBA33ACDB719}" type="datetime1">
              <a:rPr kumimoji="1" lang="ja-JP" altLang="en-US" smtClean="0"/>
              <a:t>2012/12/10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889B6-A4C2-CE4E-8486-0C84DF7E15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43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3678934"/>
            <a:ext cx="9143999" cy="193425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0800"/>
              </a:spcBef>
              <a:spcAft>
                <a:spcPts val="3000"/>
              </a:spcAft>
            </a:pPr>
            <a:r>
              <a:rPr kumimoji="1" lang="ja-JP" altLang="en-US" sz="2400" dirty="0" smtClean="0">
                <a:latin typeface="Times New Roman"/>
                <a:cs typeface="Times New Roman"/>
              </a:rPr>
              <a:t>オープンデータ</a:t>
            </a:r>
            <a:r>
              <a:rPr lang="ja-JP" altLang="en-US" sz="2400" dirty="0" smtClean="0">
                <a:latin typeface="Times New Roman"/>
                <a:cs typeface="Times New Roman"/>
              </a:rPr>
              <a:t>シンポジウム</a:t>
            </a:r>
            <a:r>
              <a:rPr kumimoji="1" lang="en-US" altLang="ja-JP" sz="2400" dirty="0" smtClean="0">
                <a:latin typeface="Times New Roman"/>
                <a:cs typeface="Times New Roman"/>
              </a:rPr>
              <a:t/>
            </a:r>
            <a:br>
              <a:rPr kumimoji="1" lang="en-US" altLang="ja-JP" sz="2400" dirty="0" smtClean="0">
                <a:latin typeface="Times New Roman"/>
                <a:cs typeface="Times New Roman"/>
              </a:rPr>
            </a:br>
            <a:r>
              <a:rPr kumimoji="1" lang="en-US" altLang="ja-JP" sz="2400" dirty="0" smtClean="0">
                <a:latin typeface="Times New Roman"/>
                <a:cs typeface="Times New Roman"/>
              </a:rPr>
              <a:t/>
            </a:r>
            <a:br>
              <a:rPr kumimoji="1" lang="en-US" altLang="ja-JP" sz="2400" dirty="0" smtClean="0">
                <a:latin typeface="Times New Roman"/>
                <a:cs typeface="Times New Roman"/>
              </a:rPr>
            </a:br>
            <a:r>
              <a:rPr kumimoji="1" lang="ja-JP" altLang="en-US" sz="2400" dirty="0" smtClean="0">
                <a:latin typeface="Times New Roman"/>
                <a:cs typeface="Times New Roman"/>
              </a:rPr>
              <a:t>２０１２年</a:t>
            </a:r>
            <a:r>
              <a:rPr lang="ja-JP" altLang="en-US" sz="2400" dirty="0" smtClean="0">
                <a:latin typeface="Times New Roman"/>
                <a:cs typeface="Times New Roman"/>
              </a:rPr>
              <a:t>１２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月</a:t>
            </a:r>
            <a:r>
              <a:rPr lang="ja-JP" altLang="en-US" sz="2400" dirty="0" smtClean="0">
                <a:latin typeface="Times New Roman"/>
                <a:cs typeface="Times New Roman"/>
              </a:rPr>
              <a:t>１０</a:t>
            </a:r>
            <a:r>
              <a:rPr kumimoji="1" lang="ja-JP" altLang="en-US" sz="2400" dirty="0" smtClean="0">
                <a:latin typeface="Times New Roman"/>
                <a:cs typeface="Times New Roman"/>
              </a:rPr>
              <a:t>日</a:t>
            </a:r>
            <a:r>
              <a:rPr lang="en-US" altLang="ja-JP" sz="2400" dirty="0" smtClean="0">
                <a:latin typeface="Times New Roman"/>
                <a:cs typeface="Times New Roman"/>
              </a:rPr>
              <a:t/>
            </a:r>
            <a:br>
              <a:rPr lang="en-US" altLang="ja-JP" sz="2400" dirty="0" smtClean="0">
                <a:latin typeface="Times New Roman"/>
                <a:cs typeface="Times New Roman"/>
              </a:rPr>
            </a:br>
            <a:r>
              <a:rPr lang="en-US" altLang="ja-JP" sz="2400" dirty="0" smtClean="0">
                <a:latin typeface="Times New Roman"/>
                <a:cs typeface="Times New Roman"/>
              </a:rPr>
              <a:t/>
            </a:r>
            <a:br>
              <a:rPr lang="en-US" altLang="ja-JP" sz="2400" dirty="0" smtClean="0">
                <a:latin typeface="Times New Roman"/>
                <a:cs typeface="Times New Roman"/>
              </a:rPr>
            </a:br>
            <a:r>
              <a:rPr lang="ja-JP" altLang="en-US" sz="2400" dirty="0" smtClean="0">
                <a:latin typeface="Times New Roman"/>
                <a:cs typeface="Times New Roman"/>
              </a:rPr>
              <a:t>川島宏一</a:t>
            </a:r>
            <a:r>
              <a:rPr lang="en-US" altLang="ja-JP" sz="2400" dirty="0" smtClean="0">
                <a:latin typeface="Times New Roman"/>
                <a:cs typeface="Times New Roman"/>
              </a:rPr>
              <a:t/>
            </a:r>
            <a:br>
              <a:rPr lang="en-US" altLang="ja-JP" sz="2400" dirty="0" smtClean="0">
                <a:latin typeface="Times New Roman"/>
                <a:cs typeface="Times New Roman"/>
              </a:rPr>
            </a:br>
            <a:r>
              <a:rPr lang="ja-JP" altLang="en-US" sz="2400" dirty="0" smtClean="0">
                <a:latin typeface="Times New Roman"/>
                <a:cs typeface="Times New Roman"/>
              </a:rPr>
              <a:t>利活用・普及委員会委員</a:t>
            </a:r>
            <a:r>
              <a:rPr lang="en-US" altLang="ja-JP" sz="2400" dirty="0">
                <a:latin typeface="Times New Roman"/>
                <a:cs typeface="Times New Roman"/>
              </a:rPr>
              <a:t/>
            </a:r>
            <a:br>
              <a:rPr lang="en-US" altLang="ja-JP" sz="2400" dirty="0">
                <a:latin typeface="Times New Roman"/>
                <a:cs typeface="Times New Roman"/>
              </a:rPr>
            </a:br>
            <a:endParaRPr kumimoji="1" lang="ja-JP" altLang="en-US" sz="2400" dirty="0">
              <a:latin typeface="Times New Roman"/>
              <a:cs typeface="Times New Roman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4944" y="1334053"/>
            <a:ext cx="8594113" cy="833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0"/>
              </a:spcBef>
            </a:pPr>
            <a:r>
              <a:rPr lang="ja-JP" altLang="en-US" sz="3400" dirty="0" smtClean="0"/>
              <a:t>海外動向紹介</a:t>
            </a:r>
            <a:endParaRPr lang="ja-JP" altLang="en-US" sz="3400" dirty="0"/>
          </a:p>
        </p:txBody>
      </p:sp>
    </p:spTree>
    <p:extLst>
      <p:ext uri="{BB962C8B-B14F-4D97-AF65-F5344CB8AC3E}">
        <p14:creationId xmlns:p14="http://schemas.microsoft.com/office/powerpoint/2010/main" val="35600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0700" y="6381750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3" y="393700"/>
            <a:ext cx="9120728" cy="59245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5454751" y="6336784"/>
            <a:ext cx="2984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http://www.fixmystreet.com/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9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 smtClean="0"/>
              <a:t>いま、私達に、求められていること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9425" y="1536700"/>
            <a:ext cx="8185150" cy="48260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ja-JP" altLang="en-US" dirty="0"/>
              <a:t>世界中の先進事例をどんどん真似してみよう</a:t>
            </a:r>
            <a:endParaRPr lang="en-US" altLang="ja-JP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kumimoji="1" lang="ja-JP" altLang="en-US" dirty="0" smtClean="0"/>
              <a:t>やれるところからやってみ</a:t>
            </a:r>
            <a:r>
              <a:rPr lang="ja-JP" altLang="en-US" dirty="0" smtClean="0"/>
              <a:t>て、小さな成功を積み重ねよう</a:t>
            </a:r>
            <a:endParaRPr lang="en-US" altLang="ja-JP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ja-JP" altLang="en-US" smtClean="0"/>
              <a:t>社会課題解決・</a:t>
            </a:r>
            <a:r>
              <a:rPr lang="ja-JP" altLang="en-US" dirty="0" smtClean="0"/>
              <a:t>ストーリー主導で行こう</a:t>
            </a:r>
            <a:endParaRPr lang="en-US" altLang="ja-JP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ja-JP" altLang="ja-JP" dirty="0" smtClean="0"/>
              <a:t>身近な</a:t>
            </a:r>
            <a:r>
              <a:rPr lang="ja-JP" altLang="en-US" dirty="0" smtClean="0"/>
              <a:t>または専門的な</a:t>
            </a:r>
            <a:r>
              <a:rPr lang="ja-JP" altLang="ja-JP" dirty="0" smtClean="0"/>
              <a:t>公共データ</a:t>
            </a:r>
            <a:r>
              <a:rPr lang="ja-JP" altLang="en-US" dirty="0" smtClean="0"/>
              <a:t>の公開で</a:t>
            </a:r>
            <a:r>
              <a:rPr lang="ja-JP" altLang="ja-JP" dirty="0" smtClean="0"/>
              <a:t>、</a:t>
            </a:r>
            <a:r>
              <a:rPr lang="ja-JP" altLang="en-US" dirty="0" smtClean="0"/>
              <a:t>住民・企業に</a:t>
            </a:r>
            <a:r>
              <a:rPr lang="ja-JP" altLang="ja-JP" dirty="0" smtClean="0"/>
              <a:t>オープンデータ</a:t>
            </a:r>
            <a:r>
              <a:rPr lang="ja-JP" altLang="en-US" dirty="0"/>
              <a:t>の</a:t>
            </a:r>
            <a:r>
              <a:rPr lang="ja-JP" altLang="ja-JP" dirty="0"/>
              <a:t>メリットを</a:t>
            </a:r>
            <a:r>
              <a:rPr lang="ja-JP" altLang="ja-JP" dirty="0" smtClean="0"/>
              <a:t>実感</a:t>
            </a:r>
            <a:r>
              <a:rPr lang="ja-JP" altLang="en-US" dirty="0" smtClean="0"/>
              <a:t>してもらおう</a:t>
            </a:r>
            <a:endParaRPr lang="en-US" altLang="ja-JP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ja-JP" altLang="en-US" dirty="0" smtClean="0"/>
              <a:t>自治体</a:t>
            </a:r>
            <a:r>
              <a:rPr lang="ja-JP" altLang="ja-JP" dirty="0" smtClean="0"/>
              <a:t>、</a:t>
            </a:r>
            <a:r>
              <a:rPr lang="ja-JP" altLang="ja-JP" dirty="0"/>
              <a:t>大学、情報化推進組織などと連携して</a:t>
            </a:r>
            <a:r>
              <a:rPr lang="ja-JP" altLang="ja-JP" dirty="0" smtClean="0"/>
              <a:t>、</a:t>
            </a:r>
            <a:r>
              <a:rPr lang="ja-JP" altLang="en-US" dirty="0" smtClean="0"/>
              <a:t>ハッカソン</a:t>
            </a:r>
            <a:r>
              <a:rPr lang="ja-JP" altLang="ja-JP" dirty="0" smtClean="0"/>
              <a:t>等を</a:t>
            </a:r>
            <a:r>
              <a:rPr lang="ja-JP" altLang="en-US" dirty="0" smtClean="0"/>
              <a:t>開催してみよう</a:t>
            </a:r>
            <a:endParaRPr lang="en-US" altLang="ja-JP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ja-JP" altLang="en-US" dirty="0" smtClean="0"/>
              <a:t>成長戦略のテーマとして考えてみよう</a:t>
            </a:r>
            <a:endParaRPr lang="en-US" altLang="ja-JP" dirty="0" smtClean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ja-JP" altLang="en-US" dirty="0" smtClean="0"/>
              <a:t>情報部門の役割を進化させよう：情報システムの構築、利活用から、情報利活用によるイノベーションの創出へ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14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0500" y="228600"/>
            <a:ext cx="8763000" cy="220980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ja-JP" altLang="en-US" sz="3200" dirty="0" smtClean="0"/>
              <a:t>オープン・</a:t>
            </a:r>
            <a:r>
              <a:rPr kumimoji="1" lang="ja-JP" altLang="en-US" sz="3200" dirty="0" smtClean="0"/>
              <a:t>データによって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lang="ja-JP" altLang="en-US" sz="3200" dirty="0" smtClean="0"/>
              <a:t>価値が飛躍するデータ処理の類型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76154" y="2485728"/>
            <a:ext cx="4642492" cy="4070945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2328"/>
              </a:spcBef>
              <a:buFont typeface="+mj-lt"/>
              <a:buAutoNum type="arabicPeriod"/>
            </a:pPr>
            <a:r>
              <a:rPr lang="ja-JP" altLang="en-US" dirty="0" smtClean="0"/>
              <a:t>悉皆型</a:t>
            </a:r>
            <a:endParaRPr lang="en-US" altLang="ja-JP" dirty="0" smtClean="0"/>
          </a:p>
          <a:p>
            <a:pPr marL="514350" indent="-514350">
              <a:spcBef>
                <a:spcPts val="2328"/>
              </a:spcBef>
              <a:buFont typeface="+mj-lt"/>
              <a:buAutoNum type="arabicPeriod"/>
            </a:pPr>
            <a:r>
              <a:rPr lang="ja-JP" altLang="en-US" dirty="0" smtClean="0"/>
              <a:t>ハイブリッド型</a:t>
            </a:r>
            <a:endParaRPr lang="en-US" altLang="ja-JP" dirty="0" smtClean="0"/>
          </a:p>
          <a:p>
            <a:pPr marL="514350" indent="-514350">
              <a:spcBef>
                <a:spcPts val="2328"/>
              </a:spcBef>
              <a:buFont typeface="+mj-lt"/>
              <a:buAutoNum type="arabicPeriod"/>
            </a:pPr>
            <a:r>
              <a:rPr lang="ja-JP" altLang="en-US" dirty="0" smtClean="0"/>
              <a:t>リアル・タイム型</a:t>
            </a:r>
            <a:endParaRPr lang="en-US" altLang="ja-JP" dirty="0" smtClean="0"/>
          </a:p>
          <a:p>
            <a:pPr marL="514350" indent="-514350">
              <a:spcBef>
                <a:spcPts val="2328"/>
              </a:spcBef>
              <a:buFont typeface="+mj-lt"/>
              <a:buAutoNum type="arabicPeriod"/>
            </a:pPr>
            <a:r>
              <a:rPr lang="ja-JP" altLang="en-US" dirty="0" smtClean="0"/>
              <a:t>地域パッケージング型</a:t>
            </a:r>
            <a:endParaRPr lang="en-US" altLang="ja-JP" dirty="0" smtClean="0"/>
          </a:p>
          <a:p>
            <a:pPr marL="514350" indent="-514350">
              <a:spcBef>
                <a:spcPts val="2328"/>
              </a:spcBef>
              <a:buFont typeface="+mj-lt"/>
              <a:buAutoNum type="arabicPeriod"/>
            </a:pPr>
            <a:r>
              <a:rPr lang="ja-JP" altLang="en-US" dirty="0" smtClean="0"/>
              <a:t>対話型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889B6-A4C2-CE4E-8486-0C84DF7E15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0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94500" y="6469062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515388" y="501134"/>
            <a:ext cx="45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FFFF"/>
                </a:solidFill>
              </a:rPr>
              <a:t>*</a:t>
            </a:r>
            <a:r>
              <a:rPr lang="en-US" altLang="ja-JP" baseline="30000" dirty="0" smtClean="0">
                <a:solidFill>
                  <a:srgbClr val="FFFFFF"/>
                </a:solidFill>
              </a:rPr>
              <a:t>20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66036" y="186988"/>
            <a:ext cx="7590486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0000"/>
              </a:lnSpc>
              <a:spcBef>
                <a:spcPts val="2328"/>
              </a:spcBef>
              <a:buFont typeface="+mj-lt"/>
              <a:buAutoNum type="arabicPeriod"/>
            </a:pPr>
            <a:r>
              <a:rPr lang="ja-JP" altLang="en-US" sz="2800" dirty="0" smtClean="0">
                <a:latin typeface="+mj-ea"/>
                <a:ea typeface="+mj-ea"/>
              </a:rPr>
              <a:t>悉皆型</a:t>
            </a:r>
            <a:r>
              <a:rPr lang="en-US" altLang="ja-JP" sz="2800" dirty="0" smtClean="0">
                <a:latin typeface="+mj-ea"/>
                <a:ea typeface="+mj-ea"/>
              </a:rPr>
              <a:t> </a:t>
            </a:r>
            <a:r>
              <a:rPr lang="ja-JP" altLang="en-US" sz="2800" dirty="0" smtClean="0">
                <a:latin typeface="+mj-ea"/>
                <a:ea typeface="+mj-ea"/>
              </a:rPr>
              <a:t>ーー＞</a:t>
            </a:r>
            <a:r>
              <a:rPr lang="en-US" altLang="ja-JP" sz="2800" dirty="0" smtClean="0">
                <a:latin typeface="+mj-ea"/>
                <a:ea typeface="+mj-ea"/>
              </a:rPr>
              <a:t> </a:t>
            </a:r>
            <a:r>
              <a:rPr lang="ja-JP" altLang="en-US" sz="2800" dirty="0" smtClean="0">
                <a:latin typeface="+mj-ea"/>
                <a:ea typeface="+mj-ea"/>
                <a:cs typeface="ヒラギノ角ゴ Pro W3"/>
              </a:rPr>
              <a:t>行政のパフォーマンス比較</a:t>
            </a:r>
            <a:endParaRPr lang="ja-JP" altLang="en-US" sz="2800" dirty="0">
              <a:latin typeface="+mj-ea"/>
              <a:ea typeface="+mj-ea"/>
              <a:cs typeface="ヒラギノ角ゴ Pro W3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45" y="863600"/>
            <a:ext cx="7294911" cy="59563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152332" y="6488668"/>
            <a:ext cx="751499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http://www.spotlightonspend.org.uk/1038/South+Oxfordshire+District+Council/Carbon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86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ln>
            <a:solidFill>
              <a:schemeClr val="bg1"/>
            </a:solidFill>
          </a:ln>
        </p:spPr>
        <p:txBody>
          <a:bodyPr/>
          <a:lstStyle/>
          <a:p>
            <a:endParaRPr kumimoji="1" lang="ja-JP" altLang="en-US"/>
          </a:p>
        </p:txBody>
      </p:sp>
      <p:pic>
        <p:nvPicPr>
          <p:cNvPr id="6" name="Picture 4" descr="http://www.esri.com/news/arcnews/winter0910articles/winter0910gifs/p38p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762002"/>
            <a:ext cx="4947346" cy="361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lick to en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441702"/>
            <a:ext cx="5715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393700" y="6232145"/>
            <a:ext cx="8420100" cy="47548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http://www.esri.com/mapmuseum/mapbook_gallery/volume20/mining2.html</a:t>
            </a:r>
            <a:endParaRPr 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53748" y="2380015"/>
            <a:ext cx="36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精密ハザードマップ</a:t>
            </a:r>
            <a:endParaRPr kumimoji="1" lang="en-US" altLang="ja-JP" sz="2800" dirty="0" smtClean="0"/>
          </a:p>
          <a:p>
            <a:r>
              <a:rPr lang="en-US" altLang="ja-JP" sz="2800" dirty="0"/>
              <a:t> </a:t>
            </a:r>
            <a:r>
              <a:rPr lang="ja-JP" altLang="en-US" sz="2800" dirty="0" smtClean="0"/>
              <a:t>ー＞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生活安全性向上</a:t>
            </a:r>
            <a:endParaRPr kumimoji="1" lang="en-US" altLang="ja-JP" sz="28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9099" y="224159"/>
            <a:ext cx="5943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３</a:t>
            </a:r>
            <a:r>
              <a:rPr lang="en-US" altLang="ja-JP" sz="2800" dirty="0" smtClean="0"/>
              <a:t>D</a:t>
            </a:r>
            <a:r>
              <a:rPr lang="ja-JP" altLang="en-US" sz="2800" dirty="0" smtClean="0"/>
              <a:t>地下構造図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ーー＞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企業コスト削減</a:t>
            </a:r>
            <a:endParaRPr lang="en-US" altLang="ja-JP" sz="2800" dirty="0"/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08800" y="6372669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24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0700" y="6356350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787400"/>
            <a:ext cx="7492999" cy="5615501"/>
          </a:xfrm>
          <a:prstGeom prst="rect">
            <a:avLst/>
          </a:prstGeom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615950" y="165100"/>
            <a:ext cx="7912100" cy="787400"/>
          </a:xfrm>
        </p:spPr>
        <p:txBody>
          <a:bodyPr>
            <a:normAutofit fontScale="90000"/>
          </a:bodyPr>
          <a:lstStyle/>
          <a:p>
            <a:pPr marL="514350" indent="-514350" algn="l">
              <a:lnSpc>
                <a:spcPct val="110000"/>
              </a:lnSpc>
              <a:spcBef>
                <a:spcPts val="2328"/>
              </a:spcBef>
            </a:pPr>
            <a:r>
              <a:rPr lang="en-US" altLang="ja-JP" sz="2800" dirty="0" smtClean="0"/>
              <a:t>2. </a:t>
            </a:r>
            <a:r>
              <a:rPr lang="ja-JP" altLang="en-US" sz="2800" dirty="0" smtClean="0"/>
              <a:t>ハイブリッド型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ー＞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新サービス創出による経済活性化</a:t>
            </a:r>
            <a:endParaRPr lang="en-US" altLang="ja-JP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96000" y="641564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http://climate.com/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75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1082328" y="546100"/>
            <a:ext cx="6979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3. </a:t>
            </a:r>
            <a:r>
              <a:rPr lang="ja-JP" altLang="en-US" sz="2800" dirty="0" smtClean="0"/>
              <a:t>リアル</a:t>
            </a:r>
            <a:r>
              <a:rPr lang="ja-JP" altLang="en-US" sz="2800" dirty="0"/>
              <a:t>・</a:t>
            </a:r>
            <a:r>
              <a:rPr lang="ja-JP" altLang="en-US" sz="2800" dirty="0" smtClean="0"/>
              <a:t>タイム型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ーー＞国民の利便性向上</a:t>
            </a:r>
            <a:endParaRPr kumimoji="1" lang="ja-JP" altLang="en-US" sz="2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" y="1162312"/>
            <a:ext cx="8140700" cy="5205989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>
            <a:off x="5045049" y="6298168"/>
            <a:ext cx="3546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http://traintimes.org.uk/map/tube/</a:t>
            </a:r>
            <a:endParaRPr lang="ja-JP" altLang="en-US" dirty="0"/>
          </a:p>
        </p:txBody>
      </p:sp>
      <p:sp>
        <p:nvSpPr>
          <p:cNvPr id="25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0700" y="6356350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27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254" y="813832"/>
            <a:ext cx="7500893" cy="56282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8000" y="6394450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44044" y="368012"/>
            <a:ext cx="6855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/>
              <a:t>4</a:t>
            </a:r>
            <a:r>
              <a:rPr lang="en-US" altLang="ja-JP" sz="2800" dirty="0" smtClean="0"/>
              <a:t>. </a:t>
            </a:r>
            <a:r>
              <a:rPr lang="ja-JP" altLang="en-US" sz="2800" dirty="0" smtClean="0"/>
              <a:t>地域パッケージング型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ー＞行政の効率化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5582491" y="6416674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http://datagm.org.uk/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5045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81800" y="6394450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920688"/>
            <a:ext cx="7835900" cy="54928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083731" y="279400"/>
            <a:ext cx="6976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5. </a:t>
            </a:r>
            <a:r>
              <a:rPr lang="ja-JP" altLang="en-US" sz="2800" dirty="0" smtClean="0"/>
              <a:t>対話型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ー＞行政の透明性向上、国民参加</a:t>
            </a:r>
            <a:endParaRPr kumimoji="1" lang="ja-JP" altLang="en-US" sz="2800" dirty="0"/>
          </a:p>
        </p:txBody>
      </p:sp>
      <p:sp>
        <p:nvSpPr>
          <p:cNvPr id="7" name="正方形/長方形 6"/>
          <p:cNvSpPr/>
          <p:nvPr/>
        </p:nvSpPr>
        <p:spPr>
          <a:xfrm>
            <a:off x="3505200" y="6398657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http://wheredoesmymoneygo.org/dailybread.html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21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18300" y="6432550"/>
            <a:ext cx="2133600" cy="365125"/>
          </a:xfrm>
        </p:spPr>
        <p:txBody>
          <a:bodyPr/>
          <a:lstStyle/>
          <a:p>
            <a:fld id="{CB4889B6-A4C2-CE4E-8486-0C84DF7E15CA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73790"/>
            <a:ext cx="8331200" cy="620112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471528" y="6425168"/>
            <a:ext cx="403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http://youchoose.yougov.com/redbridge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165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22228</TotalTime>
  <Words>370</Words>
  <Application>Microsoft Office PowerPoint</Application>
  <PresentationFormat>画面に合わせる (4:3)</PresentationFormat>
  <Paragraphs>52</Paragraphs>
  <Slides>11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ホワイト</vt:lpstr>
      <vt:lpstr>オープンデータシンポジウム  ２０１２年１２月１０日  川島宏一 利活用・普及委員会委員 </vt:lpstr>
      <vt:lpstr>オープン・データによって 価値が飛躍するデータ処理の類型</vt:lpstr>
      <vt:lpstr>PowerPoint プレゼンテーション</vt:lpstr>
      <vt:lpstr>PowerPoint プレゼンテーション</vt:lpstr>
      <vt:lpstr>2. ハイブリッド型 ー＞ 新サービス創出による経済活性化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いま、私達に、求められていること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FutureGov in Sri Lanka</dc:title>
  <dc:creator>Kawashima Hiroichi</dc:creator>
  <cp:lastModifiedBy>kc</cp:lastModifiedBy>
  <cp:revision>744</cp:revision>
  <cp:lastPrinted>2012-11-01T06:06:22Z</cp:lastPrinted>
  <dcterms:created xsi:type="dcterms:W3CDTF">2011-06-25T01:34:29Z</dcterms:created>
  <dcterms:modified xsi:type="dcterms:W3CDTF">2012-12-10T03:27:13Z</dcterms:modified>
</cp:coreProperties>
</file>