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401" r:id="rId3"/>
    <p:sldId id="402" r:id="rId4"/>
    <p:sldId id="257" r:id="rId5"/>
    <p:sldId id="391" r:id="rId6"/>
    <p:sldId id="399" r:id="rId7"/>
    <p:sldId id="393" r:id="rId8"/>
    <p:sldId id="394" r:id="rId9"/>
    <p:sldId id="395" r:id="rId10"/>
    <p:sldId id="396" r:id="rId11"/>
    <p:sldId id="397" r:id="rId12"/>
    <p:sldId id="388" r:id="rId13"/>
    <p:sldId id="389" r:id="rId14"/>
    <p:sldId id="390" r:id="rId15"/>
    <p:sldId id="404" r:id="rId16"/>
    <p:sldId id="377" r:id="rId17"/>
    <p:sldId id="372" r:id="rId18"/>
    <p:sldId id="373" r:id="rId19"/>
    <p:sldId id="374" r:id="rId20"/>
    <p:sldId id="375" r:id="rId21"/>
    <p:sldId id="376" r:id="rId2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56A"/>
    <a:srgbClr val="FF9999"/>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78" autoAdjust="0"/>
    <p:restoredTop sz="96429" autoAdjust="0"/>
  </p:normalViewPr>
  <p:slideViewPr>
    <p:cSldViewPr>
      <p:cViewPr>
        <p:scale>
          <a:sx n="70" d="100"/>
          <a:sy n="70" d="100"/>
        </p:scale>
        <p:origin x="-1056" y="-114"/>
      </p:cViewPr>
      <p:guideLst>
        <p:guide orient="horz" pos="2160"/>
        <p:guide pos="2880"/>
      </p:guideLst>
    </p:cSldViewPr>
  </p:slideViewPr>
  <p:outlineViewPr>
    <p:cViewPr>
      <p:scale>
        <a:sx n="33" d="100"/>
        <a:sy n="33" d="100"/>
      </p:scale>
      <p:origin x="0" y="487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FEEDF9-92FA-41E2-9EB9-15B7A8E457E7}" type="doc">
      <dgm:prSet loTypeId="urn:microsoft.com/office/officeart/2005/8/layout/cycle1" loCatId="cycle" qsTypeId="urn:microsoft.com/office/officeart/2005/8/quickstyle/simple5" qsCatId="simple" csTypeId="urn:microsoft.com/office/officeart/2005/8/colors/colorful1" csCatId="colorful" phldr="1"/>
      <dgm:spPr/>
      <dgm:t>
        <a:bodyPr/>
        <a:lstStyle/>
        <a:p>
          <a:endParaRPr kumimoji="1" lang="ja-JP" altLang="en-US"/>
        </a:p>
      </dgm:t>
    </dgm:pt>
    <dgm:pt modelId="{DBB9C7B5-D1F0-405D-B244-3ECFABD32402}">
      <dgm:prSet phldrT="[テキスト]" custT="1"/>
      <dgm:spPr/>
      <dgm:t>
        <a:bodyPr/>
        <a:lstStyle/>
        <a:p>
          <a:pPr algn="ctr"/>
          <a:r>
            <a:rPr lang="ja-JP" altLang="en-US" sz="2800" b="1" dirty="0" smtClean="0">
              <a:effectLst>
                <a:outerShdw blurRad="38100" dist="38100" dir="2700000" algn="tl">
                  <a:srgbClr val="000000">
                    <a:alpha val="43137"/>
                  </a:srgbClr>
                </a:outerShdw>
              </a:effectLst>
            </a:rPr>
            <a:t>データ提供</a:t>
          </a:r>
          <a:endParaRPr kumimoji="1" lang="ja-JP" altLang="en-US" sz="2800" b="1" dirty="0">
            <a:effectLst>
              <a:outerShdw blurRad="38100" dist="38100" dir="2700000" algn="tl">
                <a:srgbClr val="000000">
                  <a:alpha val="43137"/>
                </a:srgbClr>
              </a:outerShdw>
            </a:effectLst>
          </a:endParaRPr>
        </a:p>
      </dgm:t>
    </dgm:pt>
    <dgm:pt modelId="{E4F8B615-E5D1-45E3-B54C-4E6A9943798C}" type="parTrans" cxnId="{986F9943-E2A4-4C87-AB20-4AD9EE97E311}">
      <dgm:prSet/>
      <dgm:spPr/>
      <dgm:t>
        <a:bodyPr/>
        <a:lstStyle/>
        <a:p>
          <a:endParaRPr kumimoji="1" lang="ja-JP" altLang="en-US"/>
        </a:p>
      </dgm:t>
    </dgm:pt>
    <dgm:pt modelId="{0E1E161B-921F-4545-90B8-EE0E2B0448BB}" type="sibTrans" cxnId="{986F9943-E2A4-4C87-AB20-4AD9EE97E311}">
      <dgm:prSet/>
      <dgm:spPr/>
      <dgm:t>
        <a:bodyPr/>
        <a:lstStyle/>
        <a:p>
          <a:endParaRPr kumimoji="1" lang="ja-JP" altLang="en-US"/>
        </a:p>
      </dgm:t>
    </dgm:pt>
    <dgm:pt modelId="{0FD1EB5C-5DC5-4863-93F1-DE1F6A6627ED}">
      <dgm:prSet phldrT="[テキスト]" custT="1"/>
      <dgm:spPr/>
      <dgm:t>
        <a:bodyPr/>
        <a:lstStyle/>
        <a:p>
          <a:r>
            <a:rPr lang="ja-JP" altLang="en-US" sz="2800" b="1" dirty="0" smtClean="0">
              <a:effectLst>
                <a:outerShdw blurRad="38100" dist="38100" dir="2700000" algn="tl">
                  <a:srgbClr val="000000">
                    <a:alpha val="43137"/>
                  </a:srgbClr>
                </a:outerShdw>
              </a:effectLst>
            </a:rPr>
            <a:t>課題発見分析</a:t>
          </a:r>
          <a:endParaRPr kumimoji="1" lang="ja-JP" altLang="en-US" sz="2800" b="1" dirty="0">
            <a:effectLst>
              <a:outerShdw blurRad="38100" dist="38100" dir="2700000" algn="tl">
                <a:srgbClr val="000000">
                  <a:alpha val="43137"/>
                </a:srgbClr>
              </a:outerShdw>
            </a:effectLst>
          </a:endParaRPr>
        </a:p>
      </dgm:t>
    </dgm:pt>
    <dgm:pt modelId="{13750AD2-8227-445F-9FA1-4CF7567DF5BD}" type="parTrans" cxnId="{BA2B837F-A09F-4317-B13E-72C39FE19EEA}">
      <dgm:prSet/>
      <dgm:spPr/>
      <dgm:t>
        <a:bodyPr/>
        <a:lstStyle/>
        <a:p>
          <a:endParaRPr kumimoji="1" lang="ja-JP" altLang="en-US"/>
        </a:p>
      </dgm:t>
    </dgm:pt>
    <dgm:pt modelId="{83A4799F-9794-44D5-B979-8E1213C0D555}" type="sibTrans" cxnId="{BA2B837F-A09F-4317-B13E-72C39FE19EEA}">
      <dgm:prSet/>
      <dgm:spPr/>
      <dgm:t>
        <a:bodyPr/>
        <a:lstStyle/>
        <a:p>
          <a:endParaRPr kumimoji="1" lang="ja-JP" altLang="en-US"/>
        </a:p>
      </dgm:t>
    </dgm:pt>
    <dgm:pt modelId="{044AD34D-F899-4A0C-86A4-91BA56471D14}">
      <dgm:prSet phldrT="[テキスト]" custT="1"/>
      <dgm:spPr/>
      <dgm:t>
        <a:bodyPr lIns="216000"/>
        <a:lstStyle/>
        <a:p>
          <a:pPr algn="l"/>
          <a:r>
            <a:rPr kumimoji="1" lang="ja-JP" altLang="en-US" sz="2800" b="1" dirty="0" smtClean="0">
              <a:effectLst>
                <a:outerShdw blurRad="38100" dist="38100" dir="2700000" algn="tl">
                  <a:srgbClr val="000000">
                    <a:alpha val="43137"/>
                  </a:srgbClr>
                </a:outerShdw>
              </a:effectLst>
            </a:rPr>
            <a:t>開発</a:t>
          </a:r>
          <a:endParaRPr kumimoji="1" lang="ja-JP" altLang="en-US" sz="2800" b="1" dirty="0">
            <a:effectLst>
              <a:outerShdw blurRad="38100" dist="38100" dir="2700000" algn="tl">
                <a:srgbClr val="000000">
                  <a:alpha val="43137"/>
                </a:srgbClr>
              </a:outerShdw>
            </a:effectLst>
          </a:endParaRPr>
        </a:p>
      </dgm:t>
    </dgm:pt>
    <dgm:pt modelId="{87EEF097-F372-4804-BD13-C99DB0B08977}" type="parTrans" cxnId="{E6BE6C5C-DB0C-406A-9E75-D43B3EEAFC31}">
      <dgm:prSet/>
      <dgm:spPr/>
      <dgm:t>
        <a:bodyPr/>
        <a:lstStyle/>
        <a:p>
          <a:endParaRPr kumimoji="1" lang="ja-JP" altLang="en-US"/>
        </a:p>
      </dgm:t>
    </dgm:pt>
    <dgm:pt modelId="{037BE74E-0C2C-40A4-96A7-8AD49D0C7101}" type="sibTrans" cxnId="{E6BE6C5C-DB0C-406A-9E75-D43B3EEAFC31}">
      <dgm:prSet/>
      <dgm:spPr/>
      <dgm:t>
        <a:bodyPr/>
        <a:lstStyle/>
        <a:p>
          <a:endParaRPr kumimoji="1" lang="ja-JP" altLang="en-US"/>
        </a:p>
      </dgm:t>
    </dgm:pt>
    <dgm:pt modelId="{E7EAA6C0-AFEF-4183-9355-EAD850A7EEAD}">
      <dgm:prSet phldrT="[テキスト]" custT="1"/>
      <dgm:spPr/>
      <dgm:t>
        <a:bodyPr/>
        <a:lstStyle/>
        <a:p>
          <a:r>
            <a:rPr lang="ja-JP" altLang="en-US" sz="2800" b="1" dirty="0" smtClean="0">
              <a:effectLst>
                <a:outerShdw blurRad="38100" dist="38100" dir="2700000" algn="tl">
                  <a:srgbClr val="000000">
                    <a:alpha val="43137"/>
                  </a:srgbClr>
                </a:outerShdw>
              </a:effectLst>
            </a:rPr>
            <a:t>事業化支援</a:t>
          </a:r>
          <a:endParaRPr kumimoji="1" lang="ja-JP" altLang="en-US" sz="2800" b="1" dirty="0">
            <a:effectLst>
              <a:outerShdw blurRad="38100" dist="38100" dir="2700000" algn="tl">
                <a:srgbClr val="000000">
                  <a:alpha val="43137"/>
                </a:srgbClr>
              </a:outerShdw>
            </a:effectLst>
          </a:endParaRPr>
        </a:p>
      </dgm:t>
    </dgm:pt>
    <dgm:pt modelId="{23E577BC-3167-489E-AA6D-1810F1D3EEFA}" type="parTrans" cxnId="{42C0469B-D4A3-4E71-8607-4B18B8C4ECD9}">
      <dgm:prSet/>
      <dgm:spPr/>
      <dgm:t>
        <a:bodyPr/>
        <a:lstStyle/>
        <a:p>
          <a:endParaRPr kumimoji="1" lang="ja-JP" altLang="en-US"/>
        </a:p>
      </dgm:t>
    </dgm:pt>
    <dgm:pt modelId="{F1F27855-4A21-4FA7-A484-A6B27A3D0DBC}" type="sibTrans" cxnId="{42C0469B-D4A3-4E71-8607-4B18B8C4ECD9}">
      <dgm:prSet/>
      <dgm:spPr/>
      <dgm:t>
        <a:bodyPr/>
        <a:lstStyle/>
        <a:p>
          <a:endParaRPr kumimoji="1" lang="ja-JP" altLang="en-US"/>
        </a:p>
      </dgm:t>
    </dgm:pt>
    <dgm:pt modelId="{E74FC51C-6FFF-4375-89E8-466F3A1CE5DE}">
      <dgm:prSet custT="1"/>
      <dgm:spPr/>
      <dgm:t>
        <a:bodyPr/>
        <a:lstStyle/>
        <a:p>
          <a:r>
            <a:rPr lang="ja-JP" altLang="en-US" sz="1800" dirty="0" smtClean="0"/>
            <a:t>対話と協働</a:t>
          </a:r>
          <a:endParaRPr kumimoji="1" lang="ja-JP" altLang="en-US" sz="1800" dirty="0"/>
        </a:p>
      </dgm:t>
    </dgm:pt>
    <dgm:pt modelId="{289E5DFB-2998-43D5-BB5B-DEC22DDB7913}" type="parTrans" cxnId="{49A4D945-1CB4-48ED-A3BE-7A8EA7EE97F6}">
      <dgm:prSet/>
      <dgm:spPr/>
      <dgm:t>
        <a:bodyPr/>
        <a:lstStyle/>
        <a:p>
          <a:endParaRPr kumimoji="1" lang="ja-JP" altLang="en-US"/>
        </a:p>
      </dgm:t>
    </dgm:pt>
    <dgm:pt modelId="{5BD50FB0-43FD-4070-912D-F8BD57218C64}" type="sibTrans" cxnId="{49A4D945-1CB4-48ED-A3BE-7A8EA7EE97F6}">
      <dgm:prSet/>
      <dgm:spPr/>
      <dgm:t>
        <a:bodyPr/>
        <a:lstStyle/>
        <a:p>
          <a:endParaRPr kumimoji="1" lang="ja-JP" altLang="en-US"/>
        </a:p>
      </dgm:t>
    </dgm:pt>
    <dgm:pt modelId="{04973702-FD3B-452D-968D-1DAFFE220E88}">
      <dgm:prSet custT="1"/>
      <dgm:spPr/>
      <dgm:t>
        <a:bodyPr lIns="216000"/>
        <a:lstStyle/>
        <a:p>
          <a:pPr algn="l"/>
          <a:r>
            <a:rPr lang="ja-JP" altLang="en-US" sz="1800" dirty="0" smtClean="0"/>
            <a:t>アイディアソン</a:t>
          </a:r>
          <a:endParaRPr kumimoji="1" lang="ja-JP" altLang="en-US" sz="1800" dirty="0"/>
        </a:p>
      </dgm:t>
    </dgm:pt>
    <dgm:pt modelId="{27385B0F-6AF7-48B9-AB39-F49A3C48B026}" type="parTrans" cxnId="{65513C32-C50A-43BB-9F43-422DE68B6DF0}">
      <dgm:prSet/>
      <dgm:spPr/>
      <dgm:t>
        <a:bodyPr/>
        <a:lstStyle/>
        <a:p>
          <a:endParaRPr kumimoji="1" lang="ja-JP" altLang="en-US"/>
        </a:p>
      </dgm:t>
    </dgm:pt>
    <dgm:pt modelId="{A37F67A1-3F68-458F-9D88-950D52223B2B}" type="sibTrans" cxnId="{65513C32-C50A-43BB-9F43-422DE68B6DF0}">
      <dgm:prSet/>
      <dgm:spPr/>
      <dgm:t>
        <a:bodyPr/>
        <a:lstStyle/>
        <a:p>
          <a:endParaRPr kumimoji="1" lang="ja-JP" altLang="en-US"/>
        </a:p>
      </dgm:t>
    </dgm:pt>
    <dgm:pt modelId="{7395B3B5-43F3-4965-B041-83277AC34DDD}">
      <dgm:prSet custT="1"/>
      <dgm:spPr/>
      <dgm:t>
        <a:bodyPr/>
        <a:lstStyle/>
        <a:p>
          <a:r>
            <a:rPr kumimoji="1" lang="ja-JP" altLang="en-US" sz="1800" dirty="0" smtClean="0"/>
            <a:t>データジャーナリズム</a:t>
          </a:r>
          <a:endParaRPr kumimoji="1" lang="ja-JP" altLang="en-US" sz="1800" dirty="0"/>
        </a:p>
      </dgm:t>
    </dgm:pt>
    <dgm:pt modelId="{9E5EBF82-12BC-4745-B391-EE02B49BE038}" type="sibTrans" cxnId="{3D31A99D-96F0-46E8-9F21-4B5BB79271BB}">
      <dgm:prSet/>
      <dgm:spPr/>
      <dgm:t>
        <a:bodyPr/>
        <a:lstStyle/>
        <a:p>
          <a:endParaRPr kumimoji="1" lang="ja-JP" altLang="en-US"/>
        </a:p>
      </dgm:t>
    </dgm:pt>
    <dgm:pt modelId="{523938C0-209B-4FD6-ADD3-DB4A2A765DF1}" type="parTrans" cxnId="{3D31A99D-96F0-46E8-9F21-4B5BB79271BB}">
      <dgm:prSet/>
      <dgm:spPr/>
      <dgm:t>
        <a:bodyPr/>
        <a:lstStyle/>
        <a:p>
          <a:endParaRPr kumimoji="1" lang="ja-JP" altLang="en-US"/>
        </a:p>
      </dgm:t>
    </dgm:pt>
    <dgm:pt modelId="{0C60CA97-1FF6-435E-B120-73B127240259}">
      <dgm:prSet custT="1"/>
      <dgm:spPr/>
      <dgm:t>
        <a:bodyPr lIns="216000"/>
        <a:lstStyle/>
        <a:p>
          <a:pPr algn="l"/>
          <a:r>
            <a:rPr lang="ja-JP" altLang="en-US" sz="1800" dirty="0" smtClean="0"/>
            <a:t>解決策・新価値創出</a:t>
          </a:r>
          <a:endParaRPr kumimoji="1" lang="ja-JP" altLang="en-US" sz="1800" dirty="0"/>
        </a:p>
      </dgm:t>
    </dgm:pt>
    <dgm:pt modelId="{89BD4818-4EDF-4879-A92E-E88367EDEA28}" type="parTrans" cxnId="{EE086901-98CA-4E3D-8EBE-B60ABD2E9A02}">
      <dgm:prSet/>
      <dgm:spPr/>
      <dgm:t>
        <a:bodyPr/>
        <a:lstStyle/>
        <a:p>
          <a:endParaRPr kumimoji="1" lang="ja-JP" altLang="en-US"/>
        </a:p>
      </dgm:t>
    </dgm:pt>
    <dgm:pt modelId="{EFF0FA86-AF4E-461D-9039-2082C1AC9007}" type="sibTrans" cxnId="{EE086901-98CA-4E3D-8EBE-B60ABD2E9A02}">
      <dgm:prSet/>
      <dgm:spPr/>
      <dgm:t>
        <a:bodyPr/>
        <a:lstStyle/>
        <a:p>
          <a:endParaRPr kumimoji="1" lang="ja-JP" altLang="en-US"/>
        </a:p>
      </dgm:t>
    </dgm:pt>
    <dgm:pt modelId="{66200871-8738-4331-A1E9-FE7FB1350E61}">
      <dgm:prSet custT="1"/>
      <dgm:spPr/>
      <dgm:t>
        <a:bodyPr/>
        <a:lstStyle/>
        <a:p>
          <a:r>
            <a:rPr kumimoji="1" lang="ja-JP" altLang="en-US" sz="1800" dirty="0" smtClean="0"/>
            <a:t>企業育成</a:t>
          </a:r>
          <a:endParaRPr kumimoji="1" lang="ja-JP" altLang="en-US" sz="1800" dirty="0"/>
        </a:p>
      </dgm:t>
    </dgm:pt>
    <dgm:pt modelId="{4CEA4855-D77D-48A0-B832-9BD4D8986F8B}" type="parTrans" cxnId="{968B552A-A541-4B72-934D-B8CB9AE0C98A}">
      <dgm:prSet/>
      <dgm:spPr/>
      <dgm:t>
        <a:bodyPr/>
        <a:lstStyle/>
        <a:p>
          <a:endParaRPr kumimoji="1" lang="ja-JP" altLang="en-US"/>
        </a:p>
      </dgm:t>
    </dgm:pt>
    <dgm:pt modelId="{DC535A2D-ED85-431D-8BB8-F74CEF41DDA3}" type="sibTrans" cxnId="{968B552A-A541-4B72-934D-B8CB9AE0C98A}">
      <dgm:prSet/>
      <dgm:spPr/>
      <dgm:t>
        <a:bodyPr/>
        <a:lstStyle/>
        <a:p>
          <a:endParaRPr kumimoji="1" lang="ja-JP" altLang="en-US"/>
        </a:p>
      </dgm:t>
    </dgm:pt>
    <dgm:pt modelId="{C3B258C0-AFEB-4841-B56E-F561ECE7B46E}">
      <dgm:prSet custT="1"/>
      <dgm:spPr/>
      <dgm:t>
        <a:bodyPr/>
        <a:lstStyle/>
        <a:p>
          <a:r>
            <a:rPr kumimoji="1" lang="ja-JP" altLang="en-US" sz="1800" dirty="0" smtClean="0"/>
            <a:t>市民活動支援</a:t>
          </a:r>
          <a:endParaRPr kumimoji="1" lang="ja-JP" altLang="en-US" sz="1800" dirty="0"/>
        </a:p>
      </dgm:t>
    </dgm:pt>
    <dgm:pt modelId="{CF146AAB-2B4C-4E9F-8338-0379B6ACC30B}" type="parTrans" cxnId="{06236562-0706-4587-A37E-5DA842BAC5D9}">
      <dgm:prSet/>
      <dgm:spPr/>
      <dgm:t>
        <a:bodyPr/>
        <a:lstStyle/>
        <a:p>
          <a:endParaRPr kumimoji="1" lang="ja-JP" altLang="en-US"/>
        </a:p>
      </dgm:t>
    </dgm:pt>
    <dgm:pt modelId="{A0982958-344B-4000-9FCD-F66DFA82447B}" type="sibTrans" cxnId="{06236562-0706-4587-A37E-5DA842BAC5D9}">
      <dgm:prSet/>
      <dgm:spPr/>
      <dgm:t>
        <a:bodyPr/>
        <a:lstStyle/>
        <a:p>
          <a:endParaRPr kumimoji="1" lang="ja-JP" altLang="en-US"/>
        </a:p>
      </dgm:t>
    </dgm:pt>
    <dgm:pt modelId="{73165060-540C-4EEB-9EDC-5ADD52D16219}">
      <dgm:prSet phldrT="[テキスト]" custT="1"/>
      <dgm:spPr/>
      <dgm:t>
        <a:bodyPr/>
        <a:lstStyle/>
        <a:p>
          <a:pPr algn="ctr"/>
          <a:r>
            <a:rPr kumimoji="1" lang="ja-JP" altLang="en-US" sz="1800" dirty="0" smtClean="0"/>
            <a:t>編集加工</a:t>
          </a:r>
          <a:endParaRPr kumimoji="1" lang="ja-JP" altLang="en-US" sz="1800" dirty="0"/>
        </a:p>
      </dgm:t>
    </dgm:pt>
    <dgm:pt modelId="{047E6DA9-1B77-4536-B77E-EF50E3D84425}" type="parTrans" cxnId="{152F2D4A-150D-48E7-9BB2-F5367B870DB4}">
      <dgm:prSet/>
      <dgm:spPr/>
      <dgm:t>
        <a:bodyPr/>
        <a:lstStyle/>
        <a:p>
          <a:endParaRPr kumimoji="1" lang="ja-JP" altLang="en-US"/>
        </a:p>
      </dgm:t>
    </dgm:pt>
    <dgm:pt modelId="{622B212F-DEEE-46CA-A4D0-C87AD64CEFE8}" type="sibTrans" cxnId="{152F2D4A-150D-48E7-9BB2-F5367B870DB4}">
      <dgm:prSet/>
      <dgm:spPr/>
      <dgm:t>
        <a:bodyPr/>
        <a:lstStyle/>
        <a:p>
          <a:endParaRPr kumimoji="1" lang="ja-JP" altLang="en-US"/>
        </a:p>
      </dgm:t>
    </dgm:pt>
    <dgm:pt modelId="{0496D8F3-4A1F-4A04-B2C0-B2D0244E0678}">
      <dgm:prSet custT="1"/>
      <dgm:spPr/>
      <dgm:t>
        <a:bodyPr/>
        <a:lstStyle/>
        <a:p>
          <a:r>
            <a:rPr kumimoji="1" lang="ja-JP" altLang="en-US" sz="1800" dirty="0" smtClean="0"/>
            <a:t>リテラシー向上</a:t>
          </a:r>
          <a:endParaRPr kumimoji="1" lang="ja-JP" altLang="en-US" sz="1800" dirty="0"/>
        </a:p>
      </dgm:t>
    </dgm:pt>
    <dgm:pt modelId="{6587276B-93D3-4596-BBE2-857A42F10141}" type="parTrans" cxnId="{A274A6CF-9D29-432B-9161-0426B562795E}">
      <dgm:prSet/>
      <dgm:spPr/>
      <dgm:t>
        <a:bodyPr/>
        <a:lstStyle/>
        <a:p>
          <a:endParaRPr kumimoji="1" lang="ja-JP" altLang="en-US"/>
        </a:p>
      </dgm:t>
    </dgm:pt>
    <dgm:pt modelId="{99FFA3D2-90C9-432A-888E-41E9A58030BC}" type="sibTrans" cxnId="{A274A6CF-9D29-432B-9161-0426B562795E}">
      <dgm:prSet/>
      <dgm:spPr/>
      <dgm:t>
        <a:bodyPr/>
        <a:lstStyle/>
        <a:p>
          <a:endParaRPr kumimoji="1" lang="ja-JP" altLang="en-US"/>
        </a:p>
      </dgm:t>
    </dgm:pt>
    <dgm:pt modelId="{C273DB03-3F8C-4A0B-AAB0-3E0C5779B25E}">
      <dgm:prSet custT="1"/>
      <dgm:spPr/>
      <dgm:t>
        <a:bodyPr/>
        <a:lstStyle/>
        <a:p>
          <a:r>
            <a:rPr lang="ja-JP" altLang="en-US" sz="1800" dirty="0" smtClean="0"/>
            <a:t>活用を前提とした形式、内容の設計</a:t>
          </a:r>
          <a:endParaRPr kumimoji="1" lang="ja-JP" altLang="en-US" sz="1800" dirty="0"/>
        </a:p>
      </dgm:t>
    </dgm:pt>
    <dgm:pt modelId="{DEBB0404-3BE1-4E2D-8CD6-28BB093CE895}">
      <dgm:prSet phldrT="[テキスト]" custT="1"/>
      <dgm:spPr/>
      <dgm:t>
        <a:bodyPr/>
        <a:lstStyle/>
        <a:p>
          <a:r>
            <a:rPr lang="ja-JP" altLang="en-US" sz="2800" b="1" dirty="0" smtClean="0">
              <a:effectLst>
                <a:outerShdw blurRad="38100" dist="38100" dir="2700000" algn="tl">
                  <a:srgbClr val="000000">
                    <a:alpha val="43137"/>
                  </a:srgbClr>
                </a:outerShdw>
              </a:effectLst>
            </a:rPr>
            <a:t>データ生成</a:t>
          </a:r>
          <a:endParaRPr kumimoji="1" lang="ja-JP" altLang="en-US" sz="2800" b="1" dirty="0">
            <a:effectLst>
              <a:outerShdw blurRad="38100" dist="38100" dir="2700000" algn="tl">
                <a:srgbClr val="000000">
                  <a:alpha val="43137"/>
                </a:srgbClr>
              </a:outerShdw>
            </a:effectLst>
          </a:endParaRPr>
        </a:p>
      </dgm:t>
    </dgm:pt>
    <dgm:pt modelId="{A1B2C908-5807-4958-88E2-019D57D35F9F}" type="sibTrans" cxnId="{80EEFD53-B4C5-487E-8BCD-BB9767E304EE}">
      <dgm:prSet/>
      <dgm:spPr/>
      <dgm:t>
        <a:bodyPr/>
        <a:lstStyle/>
        <a:p>
          <a:endParaRPr kumimoji="1" lang="ja-JP" altLang="en-US"/>
        </a:p>
      </dgm:t>
    </dgm:pt>
    <dgm:pt modelId="{5DE61E0A-E520-4044-85B6-A3E25921FAD0}" type="parTrans" cxnId="{80EEFD53-B4C5-487E-8BCD-BB9767E304EE}">
      <dgm:prSet/>
      <dgm:spPr/>
      <dgm:t>
        <a:bodyPr/>
        <a:lstStyle/>
        <a:p>
          <a:endParaRPr kumimoji="1" lang="ja-JP" altLang="en-US"/>
        </a:p>
      </dgm:t>
    </dgm:pt>
    <dgm:pt modelId="{70F2A4E1-E50B-4E74-ACBC-26B266CE4B52}" type="sibTrans" cxnId="{2F0B1F66-4BBC-4458-A5C4-87C322354083}">
      <dgm:prSet/>
      <dgm:spPr/>
      <dgm:t>
        <a:bodyPr/>
        <a:lstStyle/>
        <a:p>
          <a:endParaRPr kumimoji="1" lang="ja-JP" altLang="en-US"/>
        </a:p>
      </dgm:t>
    </dgm:pt>
    <dgm:pt modelId="{38AFB4AF-1339-455B-AD0A-14B64B1818EC}" type="parTrans" cxnId="{2F0B1F66-4BBC-4458-A5C4-87C322354083}">
      <dgm:prSet/>
      <dgm:spPr/>
      <dgm:t>
        <a:bodyPr/>
        <a:lstStyle/>
        <a:p>
          <a:endParaRPr kumimoji="1" lang="ja-JP" altLang="en-US"/>
        </a:p>
      </dgm:t>
    </dgm:pt>
    <dgm:pt modelId="{54A79F31-DDD6-49C5-AC35-45AC92567B76}">
      <dgm:prSet phldrT="[テキスト]" custT="1"/>
      <dgm:spPr/>
      <dgm:t>
        <a:bodyPr/>
        <a:lstStyle/>
        <a:p>
          <a:pPr algn="ctr"/>
          <a:r>
            <a:rPr kumimoji="1" lang="ja-JP" altLang="en-US" sz="1800" dirty="0" smtClean="0"/>
            <a:t>一元化・権利処理</a:t>
          </a:r>
          <a:endParaRPr kumimoji="1" lang="ja-JP" altLang="en-US" sz="1800" dirty="0"/>
        </a:p>
      </dgm:t>
    </dgm:pt>
    <dgm:pt modelId="{314D5FC8-1F0D-4374-814C-462470D59ABC}" type="parTrans" cxnId="{C1134ECA-D682-47B6-9D76-5F7B97148805}">
      <dgm:prSet/>
      <dgm:spPr/>
      <dgm:t>
        <a:bodyPr/>
        <a:lstStyle/>
        <a:p>
          <a:endParaRPr kumimoji="1" lang="ja-JP" altLang="en-US"/>
        </a:p>
      </dgm:t>
    </dgm:pt>
    <dgm:pt modelId="{34F21B2B-7813-4B45-A431-D17CD4A4553A}" type="sibTrans" cxnId="{C1134ECA-D682-47B6-9D76-5F7B97148805}">
      <dgm:prSet/>
      <dgm:spPr/>
      <dgm:t>
        <a:bodyPr/>
        <a:lstStyle/>
        <a:p>
          <a:endParaRPr kumimoji="1" lang="ja-JP" altLang="en-US"/>
        </a:p>
      </dgm:t>
    </dgm:pt>
    <dgm:pt modelId="{5FC4FAED-8A7A-4CA3-ABEB-088D754F726C}">
      <dgm:prSet custT="1"/>
      <dgm:spPr/>
      <dgm:t>
        <a:bodyPr lIns="216000"/>
        <a:lstStyle/>
        <a:p>
          <a:pPr algn="l"/>
          <a:r>
            <a:rPr lang="ja-JP" altLang="en-US" sz="1800" dirty="0" smtClean="0"/>
            <a:t>ハッカソン</a:t>
          </a:r>
          <a:endParaRPr kumimoji="1" lang="ja-JP" altLang="en-US" sz="1800" dirty="0"/>
        </a:p>
      </dgm:t>
    </dgm:pt>
    <dgm:pt modelId="{B9EF95A7-D70B-42D0-A9C2-379BBF0A6C67}" type="parTrans" cxnId="{CD93B935-75A6-45BC-BDAE-68DC391F0FF2}">
      <dgm:prSet/>
      <dgm:spPr/>
      <dgm:t>
        <a:bodyPr/>
        <a:lstStyle/>
        <a:p>
          <a:endParaRPr kumimoji="1" lang="ja-JP" altLang="en-US"/>
        </a:p>
      </dgm:t>
    </dgm:pt>
    <dgm:pt modelId="{A8A0288D-2DD2-431D-9805-BEAF2D0FF759}" type="sibTrans" cxnId="{CD93B935-75A6-45BC-BDAE-68DC391F0FF2}">
      <dgm:prSet/>
      <dgm:spPr/>
      <dgm:t>
        <a:bodyPr/>
        <a:lstStyle/>
        <a:p>
          <a:endParaRPr kumimoji="1" lang="ja-JP" altLang="en-US"/>
        </a:p>
      </dgm:t>
    </dgm:pt>
    <dgm:pt modelId="{65EBFE6E-2AE6-4309-B7EF-565173D6CF00}" type="pres">
      <dgm:prSet presAssocID="{F0FEEDF9-92FA-41E2-9EB9-15B7A8E457E7}" presName="cycle" presStyleCnt="0">
        <dgm:presLayoutVars>
          <dgm:dir/>
          <dgm:resizeHandles val="exact"/>
        </dgm:presLayoutVars>
      </dgm:prSet>
      <dgm:spPr/>
      <dgm:t>
        <a:bodyPr/>
        <a:lstStyle/>
        <a:p>
          <a:endParaRPr kumimoji="1" lang="ja-JP" altLang="en-US"/>
        </a:p>
      </dgm:t>
    </dgm:pt>
    <dgm:pt modelId="{AF8D4036-FA6B-4BAE-A61A-2CEB75394D66}" type="pres">
      <dgm:prSet presAssocID="{DBB9C7B5-D1F0-405D-B244-3ECFABD32402}" presName="dummy" presStyleCnt="0"/>
      <dgm:spPr/>
    </dgm:pt>
    <dgm:pt modelId="{BB965823-A8B5-495D-9B10-686477F0F4E3}" type="pres">
      <dgm:prSet presAssocID="{DBB9C7B5-D1F0-405D-B244-3ECFABD32402}" presName="node" presStyleLbl="revTx" presStyleIdx="0" presStyleCnt="5" custScaleX="177803" custRadScaleRad="114047" custRadScaleInc="36734">
        <dgm:presLayoutVars>
          <dgm:bulletEnabled val="1"/>
        </dgm:presLayoutVars>
      </dgm:prSet>
      <dgm:spPr/>
      <dgm:t>
        <a:bodyPr/>
        <a:lstStyle/>
        <a:p>
          <a:endParaRPr kumimoji="1" lang="ja-JP" altLang="en-US"/>
        </a:p>
      </dgm:t>
    </dgm:pt>
    <dgm:pt modelId="{4C81433F-5325-4F7A-99B1-381F01871B84}" type="pres">
      <dgm:prSet presAssocID="{0E1E161B-921F-4545-90B8-EE0E2B0448BB}" presName="sibTrans" presStyleLbl="node1" presStyleIdx="0" presStyleCnt="5" custScaleX="112713" custScaleY="105526"/>
      <dgm:spPr/>
      <dgm:t>
        <a:bodyPr/>
        <a:lstStyle/>
        <a:p>
          <a:endParaRPr kumimoji="1" lang="ja-JP" altLang="en-US"/>
        </a:p>
      </dgm:t>
    </dgm:pt>
    <dgm:pt modelId="{84F07968-25C1-4FCB-8927-28E3CAB47D96}" type="pres">
      <dgm:prSet presAssocID="{0FD1EB5C-5DC5-4863-93F1-DE1F6A6627ED}" presName="dummy" presStyleCnt="0"/>
      <dgm:spPr/>
    </dgm:pt>
    <dgm:pt modelId="{9478A04F-7D65-4CB6-94A6-B2F5600F8910}" type="pres">
      <dgm:prSet presAssocID="{0FD1EB5C-5DC5-4863-93F1-DE1F6A6627ED}" presName="node" presStyleLbl="revTx" presStyleIdx="1" presStyleCnt="5" custScaleX="170858" custRadScaleRad="134834" custRadScaleInc="-19797">
        <dgm:presLayoutVars>
          <dgm:bulletEnabled val="1"/>
        </dgm:presLayoutVars>
      </dgm:prSet>
      <dgm:spPr/>
      <dgm:t>
        <a:bodyPr/>
        <a:lstStyle/>
        <a:p>
          <a:endParaRPr kumimoji="1" lang="ja-JP" altLang="en-US"/>
        </a:p>
      </dgm:t>
    </dgm:pt>
    <dgm:pt modelId="{9D569DA8-0102-4F13-96F2-E00A79DF5785}" type="pres">
      <dgm:prSet presAssocID="{83A4799F-9794-44D5-B979-8E1213C0D555}" presName="sibTrans" presStyleLbl="node1" presStyleIdx="1" presStyleCnt="5" custScaleX="112713" custScaleY="105526"/>
      <dgm:spPr/>
      <dgm:t>
        <a:bodyPr/>
        <a:lstStyle/>
        <a:p>
          <a:endParaRPr kumimoji="1" lang="ja-JP" altLang="en-US"/>
        </a:p>
      </dgm:t>
    </dgm:pt>
    <dgm:pt modelId="{6992E6EA-00B4-4C09-B6B7-E9691D4B8F2E}" type="pres">
      <dgm:prSet presAssocID="{044AD34D-F899-4A0C-86A4-91BA56471D14}" presName="dummy" presStyleCnt="0"/>
      <dgm:spPr/>
    </dgm:pt>
    <dgm:pt modelId="{2B20A113-C1D9-4C43-8B3F-735FC44323BB}" type="pres">
      <dgm:prSet presAssocID="{044AD34D-F899-4A0C-86A4-91BA56471D14}" presName="node" presStyleLbl="revTx" presStyleIdx="2" presStyleCnt="5" custScaleX="172558">
        <dgm:presLayoutVars>
          <dgm:bulletEnabled val="1"/>
        </dgm:presLayoutVars>
      </dgm:prSet>
      <dgm:spPr/>
      <dgm:t>
        <a:bodyPr/>
        <a:lstStyle/>
        <a:p>
          <a:endParaRPr kumimoji="1" lang="ja-JP" altLang="en-US"/>
        </a:p>
      </dgm:t>
    </dgm:pt>
    <dgm:pt modelId="{918A7C1C-E2BB-4412-BB5A-A21C4D3B40F3}" type="pres">
      <dgm:prSet presAssocID="{037BE74E-0C2C-40A4-96A7-8AD49D0C7101}" presName="sibTrans" presStyleLbl="node1" presStyleIdx="2" presStyleCnt="5" custScaleX="112713" custScaleY="105526"/>
      <dgm:spPr/>
      <dgm:t>
        <a:bodyPr/>
        <a:lstStyle/>
        <a:p>
          <a:endParaRPr kumimoji="1" lang="ja-JP" altLang="en-US"/>
        </a:p>
      </dgm:t>
    </dgm:pt>
    <dgm:pt modelId="{C55C9E8A-0524-4FED-BC23-B2118F314E0D}" type="pres">
      <dgm:prSet presAssocID="{E7EAA6C0-AFEF-4183-9355-EAD850A7EEAD}" presName="dummy" presStyleCnt="0"/>
      <dgm:spPr/>
    </dgm:pt>
    <dgm:pt modelId="{CD309005-3D6A-4C6F-BCA0-8EDFCFAA1F5A}" type="pres">
      <dgm:prSet presAssocID="{E7EAA6C0-AFEF-4183-9355-EAD850A7EEAD}" presName="node" presStyleLbl="revTx" presStyleIdx="3" presStyleCnt="5" custScaleX="154230" custRadScaleRad="132676" custRadScaleInc="18881">
        <dgm:presLayoutVars>
          <dgm:bulletEnabled val="1"/>
        </dgm:presLayoutVars>
      </dgm:prSet>
      <dgm:spPr/>
      <dgm:t>
        <a:bodyPr/>
        <a:lstStyle/>
        <a:p>
          <a:endParaRPr kumimoji="1" lang="ja-JP" altLang="en-US"/>
        </a:p>
      </dgm:t>
    </dgm:pt>
    <dgm:pt modelId="{723F54FF-0EFB-484F-9C8B-7E2D80582AF1}" type="pres">
      <dgm:prSet presAssocID="{F1F27855-4A21-4FA7-A484-A6B27A3D0DBC}" presName="sibTrans" presStyleLbl="node1" presStyleIdx="3" presStyleCnt="5" custScaleX="112713" custScaleY="105526"/>
      <dgm:spPr/>
      <dgm:t>
        <a:bodyPr/>
        <a:lstStyle/>
        <a:p>
          <a:endParaRPr kumimoji="1" lang="ja-JP" altLang="en-US"/>
        </a:p>
      </dgm:t>
    </dgm:pt>
    <dgm:pt modelId="{9BB1A265-FFDC-44CE-96D5-705C4E0EB73C}" type="pres">
      <dgm:prSet presAssocID="{DEBB0404-3BE1-4E2D-8CD6-28BB093CE895}" presName="dummy" presStyleCnt="0"/>
      <dgm:spPr/>
    </dgm:pt>
    <dgm:pt modelId="{D6EB7509-FDC2-4147-AEA8-7DD0F82E605C}" type="pres">
      <dgm:prSet presAssocID="{DEBB0404-3BE1-4E2D-8CD6-28BB093CE895}" presName="node" presStyleLbl="revTx" presStyleIdx="4" presStyleCnt="5" custScaleX="144311" custRadScaleRad="116377" custRadScaleInc="-27208">
        <dgm:presLayoutVars>
          <dgm:bulletEnabled val="1"/>
        </dgm:presLayoutVars>
      </dgm:prSet>
      <dgm:spPr/>
      <dgm:t>
        <a:bodyPr/>
        <a:lstStyle/>
        <a:p>
          <a:endParaRPr kumimoji="1" lang="ja-JP" altLang="en-US"/>
        </a:p>
      </dgm:t>
    </dgm:pt>
    <dgm:pt modelId="{46459717-AE42-438F-8CF0-83FCCCDBA181}" type="pres">
      <dgm:prSet presAssocID="{A1B2C908-5807-4958-88E2-019D57D35F9F}" presName="sibTrans" presStyleLbl="node1" presStyleIdx="4" presStyleCnt="5" custScaleX="112713" custScaleY="105526" custLinFactNeighborX="2908" custLinFactNeighborY="5972"/>
      <dgm:spPr/>
      <dgm:t>
        <a:bodyPr/>
        <a:lstStyle/>
        <a:p>
          <a:endParaRPr kumimoji="1" lang="ja-JP" altLang="en-US"/>
        </a:p>
      </dgm:t>
    </dgm:pt>
  </dgm:ptLst>
  <dgm:cxnLst>
    <dgm:cxn modelId="{82472C50-7865-4E42-8E85-F3062DF45241}" type="presOf" srcId="{0496D8F3-4A1F-4A04-B2C0-B2D0244E0678}" destId="{9478A04F-7D65-4CB6-94A6-B2F5600F8910}" srcOrd="0" destOrd="3" presId="urn:microsoft.com/office/officeart/2005/8/layout/cycle1"/>
    <dgm:cxn modelId="{8426D61C-AA72-430C-9A48-449E097B7C18}" type="presOf" srcId="{0C60CA97-1FF6-435E-B120-73B127240259}" destId="{2B20A113-C1D9-4C43-8B3F-735FC44323BB}" srcOrd="0" destOrd="3" presId="urn:microsoft.com/office/officeart/2005/8/layout/cycle1"/>
    <dgm:cxn modelId="{2A861CC4-A223-4269-9DF2-BC36C064638A}" type="presOf" srcId="{0E1E161B-921F-4545-90B8-EE0E2B0448BB}" destId="{4C81433F-5325-4F7A-99B1-381F01871B84}" srcOrd="0" destOrd="0" presId="urn:microsoft.com/office/officeart/2005/8/layout/cycle1"/>
    <dgm:cxn modelId="{F9A81751-4FEC-49A8-A7C5-5823988AD5D4}" type="presOf" srcId="{66200871-8738-4331-A1E9-FE7FB1350E61}" destId="{CD309005-3D6A-4C6F-BCA0-8EDFCFAA1F5A}" srcOrd="0" destOrd="1" presId="urn:microsoft.com/office/officeart/2005/8/layout/cycle1"/>
    <dgm:cxn modelId="{C32077E0-C211-4AFA-9CE0-0FD0C775D1B9}" type="presOf" srcId="{044AD34D-F899-4A0C-86A4-91BA56471D14}" destId="{2B20A113-C1D9-4C43-8B3F-735FC44323BB}" srcOrd="0" destOrd="0" presId="urn:microsoft.com/office/officeart/2005/8/layout/cycle1"/>
    <dgm:cxn modelId="{5E02A060-2CD0-47E6-A624-4FAA0F7A2E52}" type="presOf" srcId="{F0FEEDF9-92FA-41E2-9EB9-15B7A8E457E7}" destId="{65EBFE6E-2AE6-4309-B7EF-565173D6CF00}" srcOrd="0" destOrd="0" presId="urn:microsoft.com/office/officeart/2005/8/layout/cycle1"/>
    <dgm:cxn modelId="{B8F8EEB6-E5C2-48BA-A496-4D2EE32B8E67}" type="presOf" srcId="{E7EAA6C0-AFEF-4183-9355-EAD850A7EEAD}" destId="{CD309005-3D6A-4C6F-BCA0-8EDFCFAA1F5A}" srcOrd="0" destOrd="0" presId="urn:microsoft.com/office/officeart/2005/8/layout/cycle1"/>
    <dgm:cxn modelId="{65513C32-C50A-43BB-9F43-422DE68B6DF0}" srcId="{044AD34D-F899-4A0C-86A4-91BA56471D14}" destId="{04973702-FD3B-452D-968D-1DAFFE220E88}" srcOrd="0" destOrd="0" parTransId="{27385B0F-6AF7-48B9-AB39-F49A3C48B026}" sibTransId="{A37F67A1-3F68-458F-9D88-950D52223B2B}"/>
    <dgm:cxn modelId="{A3524145-70B9-435C-8956-CA941FBBD7EE}" type="presOf" srcId="{04973702-FD3B-452D-968D-1DAFFE220E88}" destId="{2B20A113-C1D9-4C43-8B3F-735FC44323BB}" srcOrd="0" destOrd="1" presId="urn:microsoft.com/office/officeart/2005/8/layout/cycle1"/>
    <dgm:cxn modelId="{06236562-0706-4587-A37E-5DA842BAC5D9}" srcId="{E7EAA6C0-AFEF-4183-9355-EAD850A7EEAD}" destId="{C3B258C0-AFEB-4841-B56E-F561ECE7B46E}" srcOrd="1" destOrd="0" parTransId="{CF146AAB-2B4C-4E9F-8338-0379B6ACC30B}" sibTransId="{A0982958-344B-4000-9FCD-F66DFA82447B}"/>
    <dgm:cxn modelId="{42C0469B-D4A3-4E71-8607-4B18B8C4ECD9}" srcId="{F0FEEDF9-92FA-41E2-9EB9-15B7A8E457E7}" destId="{E7EAA6C0-AFEF-4183-9355-EAD850A7EEAD}" srcOrd="3" destOrd="0" parTransId="{23E577BC-3167-489E-AA6D-1810F1D3EEFA}" sibTransId="{F1F27855-4A21-4FA7-A484-A6B27A3D0DBC}"/>
    <dgm:cxn modelId="{4A895558-AE79-4878-9082-21FCB5B24894}" type="presOf" srcId="{C3B258C0-AFEB-4841-B56E-F561ECE7B46E}" destId="{CD309005-3D6A-4C6F-BCA0-8EDFCFAA1F5A}" srcOrd="0" destOrd="2" presId="urn:microsoft.com/office/officeart/2005/8/layout/cycle1"/>
    <dgm:cxn modelId="{B7705E2B-FC94-4789-9C83-0AD5A2513C0C}" type="presOf" srcId="{54A79F31-DDD6-49C5-AC35-45AC92567B76}" destId="{BB965823-A8B5-495D-9B10-686477F0F4E3}" srcOrd="0" destOrd="1" presId="urn:microsoft.com/office/officeart/2005/8/layout/cycle1"/>
    <dgm:cxn modelId="{49A4D945-1CB4-48ED-A3BE-7A8EA7EE97F6}" srcId="{0FD1EB5C-5DC5-4863-93F1-DE1F6A6627ED}" destId="{E74FC51C-6FFF-4375-89E8-466F3A1CE5DE}" srcOrd="0" destOrd="0" parTransId="{289E5DFB-2998-43D5-BB5B-DEC22DDB7913}" sibTransId="{5BD50FB0-43FD-4070-912D-F8BD57218C64}"/>
    <dgm:cxn modelId="{CD93B935-75A6-45BC-BDAE-68DC391F0FF2}" srcId="{044AD34D-F899-4A0C-86A4-91BA56471D14}" destId="{5FC4FAED-8A7A-4CA3-ABEB-088D754F726C}" srcOrd="1" destOrd="0" parTransId="{B9EF95A7-D70B-42D0-A9C2-379BBF0A6C67}" sibTransId="{A8A0288D-2DD2-431D-9805-BEAF2D0FF759}"/>
    <dgm:cxn modelId="{B0FCEB86-8FBA-4316-ADCD-1EDF003A072F}" type="presOf" srcId="{C273DB03-3F8C-4A0B-AAB0-3E0C5779B25E}" destId="{D6EB7509-FDC2-4147-AEA8-7DD0F82E605C}" srcOrd="0" destOrd="1" presId="urn:microsoft.com/office/officeart/2005/8/layout/cycle1"/>
    <dgm:cxn modelId="{968B552A-A541-4B72-934D-B8CB9AE0C98A}" srcId="{E7EAA6C0-AFEF-4183-9355-EAD850A7EEAD}" destId="{66200871-8738-4331-A1E9-FE7FB1350E61}" srcOrd="0" destOrd="0" parTransId="{4CEA4855-D77D-48A0-B832-9BD4D8986F8B}" sibTransId="{DC535A2D-ED85-431D-8BB8-F74CEF41DDA3}"/>
    <dgm:cxn modelId="{E6BE6C5C-DB0C-406A-9E75-D43B3EEAFC31}" srcId="{F0FEEDF9-92FA-41E2-9EB9-15B7A8E457E7}" destId="{044AD34D-F899-4A0C-86A4-91BA56471D14}" srcOrd="2" destOrd="0" parTransId="{87EEF097-F372-4804-BD13-C99DB0B08977}" sibTransId="{037BE74E-0C2C-40A4-96A7-8AD49D0C7101}"/>
    <dgm:cxn modelId="{E8E1B0B0-8B6A-40E3-9BF7-F5CF506424E9}" type="presOf" srcId="{A1B2C908-5807-4958-88E2-019D57D35F9F}" destId="{46459717-AE42-438F-8CF0-83FCCCDBA181}" srcOrd="0" destOrd="0" presId="urn:microsoft.com/office/officeart/2005/8/layout/cycle1"/>
    <dgm:cxn modelId="{1AED461F-9DBC-41B9-BA76-97590ABDFCE6}" type="presOf" srcId="{83A4799F-9794-44D5-B979-8E1213C0D555}" destId="{9D569DA8-0102-4F13-96F2-E00A79DF5785}" srcOrd="0" destOrd="0" presId="urn:microsoft.com/office/officeart/2005/8/layout/cycle1"/>
    <dgm:cxn modelId="{9E34C936-2350-41CA-8FEE-C0B6B07F1067}" type="presOf" srcId="{F1F27855-4A21-4FA7-A484-A6B27A3D0DBC}" destId="{723F54FF-0EFB-484F-9C8B-7E2D80582AF1}" srcOrd="0" destOrd="0" presId="urn:microsoft.com/office/officeart/2005/8/layout/cycle1"/>
    <dgm:cxn modelId="{EE086901-98CA-4E3D-8EBE-B60ABD2E9A02}" srcId="{044AD34D-F899-4A0C-86A4-91BA56471D14}" destId="{0C60CA97-1FF6-435E-B120-73B127240259}" srcOrd="2" destOrd="0" parTransId="{89BD4818-4EDF-4879-A92E-E88367EDEA28}" sibTransId="{EFF0FA86-AF4E-461D-9039-2082C1AC9007}"/>
    <dgm:cxn modelId="{BA2B837F-A09F-4317-B13E-72C39FE19EEA}" srcId="{F0FEEDF9-92FA-41E2-9EB9-15B7A8E457E7}" destId="{0FD1EB5C-5DC5-4863-93F1-DE1F6A6627ED}" srcOrd="1" destOrd="0" parTransId="{13750AD2-8227-445F-9FA1-4CF7567DF5BD}" sibTransId="{83A4799F-9794-44D5-B979-8E1213C0D555}"/>
    <dgm:cxn modelId="{2F0B1F66-4BBC-4458-A5C4-87C322354083}" srcId="{DEBB0404-3BE1-4E2D-8CD6-28BB093CE895}" destId="{C273DB03-3F8C-4A0B-AAB0-3E0C5779B25E}" srcOrd="0" destOrd="0" parTransId="{38AFB4AF-1339-455B-AD0A-14B64B1818EC}" sibTransId="{70F2A4E1-E50B-4E74-ACBC-26B266CE4B52}"/>
    <dgm:cxn modelId="{A67E7248-9E60-4BF3-A323-BFFB32EA4695}" type="presOf" srcId="{0FD1EB5C-5DC5-4863-93F1-DE1F6A6627ED}" destId="{9478A04F-7D65-4CB6-94A6-B2F5600F8910}" srcOrd="0" destOrd="0" presId="urn:microsoft.com/office/officeart/2005/8/layout/cycle1"/>
    <dgm:cxn modelId="{3D31A99D-96F0-46E8-9F21-4B5BB79271BB}" srcId="{0FD1EB5C-5DC5-4863-93F1-DE1F6A6627ED}" destId="{7395B3B5-43F3-4965-B041-83277AC34DDD}" srcOrd="1" destOrd="0" parTransId="{523938C0-209B-4FD6-ADD3-DB4A2A765DF1}" sibTransId="{9E5EBF82-12BC-4745-B391-EE02B49BE038}"/>
    <dgm:cxn modelId="{80EEFD53-B4C5-487E-8BCD-BB9767E304EE}" srcId="{F0FEEDF9-92FA-41E2-9EB9-15B7A8E457E7}" destId="{DEBB0404-3BE1-4E2D-8CD6-28BB093CE895}" srcOrd="4" destOrd="0" parTransId="{5DE61E0A-E520-4044-85B6-A3E25921FAD0}" sibTransId="{A1B2C908-5807-4958-88E2-019D57D35F9F}"/>
    <dgm:cxn modelId="{11CF4E5A-B743-44F4-A222-69744F5919A8}" type="presOf" srcId="{73165060-540C-4EEB-9EDC-5ADD52D16219}" destId="{BB965823-A8B5-495D-9B10-686477F0F4E3}" srcOrd="0" destOrd="2" presId="urn:microsoft.com/office/officeart/2005/8/layout/cycle1"/>
    <dgm:cxn modelId="{DDF25AC4-10C7-48CC-91C6-95C9E8CC307F}" type="presOf" srcId="{DBB9C7B5-D1F0-405D-B244-3ECFABD32402}" destId="{BB965823-A8B5-495D-9B10-686477F0F4E3}" srcOrd="0" destOrd="0" presId="urn:microsoft.com/office/officeart/2005/8/layout/cycle1"/>
    <dgm:cxn modelId="{152F2D4A-150D-48E7-9BB2-F5367B870DB4}" srcId="{DBB9C7B5-D1F0-405D-B244-3ECFABD32402}" destId="{73165060-540C-4EEB-9EDC-5ADD52D16219}" srcOrd="1" destOrd="0" parTransId="{047E6DA9-1B77-4536-B77E-EF50E3D84425}" sibTransId="{622B212F-DEEE-46CA-A4D0-C87AD64CEFE8}"/>
    <dgm:cxn modelId="{2076A8E5-C21C-4771-B377-FC68376208BA}" type="presOf" srcId="{037BE74E-0C2C-40A4-96A7-8AD49D0C7101}" destId="{918A7C1C-E2BB-4412-BB5A-A21C4D3B40F3}" srcOrd="0" destOrd="0" presId="urn:microsoft.com/office/officeart/2005/8/layout/cycle1"/>
    <dgm:cxn modelId="{F483C95A-DA8D-4B36-B4B1-31531C215950}" type="presOf" srcId="{7395B3B5-43F3-4965-B041-83277AC34DDD}" destId="{9478A04F-7D65-4CB6-94A6-B2F5600F8910}" srcOrd="0" destOrd="2" presId="urn:microsoft.com/office/officeart/2005/8/layout/cycle1"/>
    <dgm:cxn modelId="{851CF17B-4A47-47DF-B8CB-E3051959ABCC}" type="presOf" srcId="{DEBB0404-3BE1-4E2D-8CD6-28BB093CE895}" destId="{D6EB7509-FDC2-4147-AEA8-7DD0F82E605C}" srcOrd="0" destOrd="0" presId="urn:microsoft.com/office/officeart/2005/8/layout/cycle1"/>
    <dgm:cxn modelId="{A274A6CF-9D29-432B-9161-0426B562795E}" srcId="{0FD1EB5C-5DC5-4863-93F1-DE1F6A6627ED}" destId="{0496D8F3-4A1F-4A04-B2C0-B2D0244E0678}" srcOrd="2" destOrd="0" parTransId="{6587276B-93D3-4596-BBE2-857A42F10141}" sibTransId="{99FFA3D2-90C9-432A-888E-41E9A58030BC}"/>
    <dgm:cxn modelId="{986F9943-E2A4-4C87-AB20-4AD9EE97E311}" srcId="{F0FEEDF9-92FA-41E2-9EB9-15B7A8E457E7}" destId="{DBB9C7B5-D1F0-405D-B244-3ECFABD32402}" srcOrd="0" destOrd="0" parTransId="{E4F8B615-E5D1-45E3-B54C-4E6A9943798C}" sibTransId="{0E1E161B-921F-4545-90B8-EE0E2B0448BB}"/>
    <dgm:cxn modelId="{C1134ECA-D682-47B6-9D76-5F7B97148805}" srcId="{DBB9C7B5-D1F0-405D-B244-3ECFABD32402}" destId="{54A79F31-DDD6-49C5-AC35-45AC92567B76}" srcOrd="0" destOrd="0" parTransId="{314D5FC8-1F0D-4374-814C-462470D59ABC}" sibTransId="{34F21B2B-7813-4B45-A431-D17CD4A4553A}"/>
    <dgm:cxn modelId="{69E5A2F9-64D1-44E2-BCDE-6788C758C70A}" type="presOf" srcId="{E74FC51C-6FFF-4375-89E8-466F3A1CE5DE}" destId="{9478A04F-7D65-4CB6-94A6-B2F5600F8910}" srcOrd="0" destOrd="1" presId="urn:microsoft.com/office/officeart/2005/8/layout/cycle1"/>
    <dgm:cxn modelId="{D299E0FA-219A-4527-9736-712066034846}" type="presOf" srcId="{5FC4FAED-8A7A-4CA3-ABEB-088D754F726C}" destId="{2B20A113-C1D9-4C43-8B3F-735FC44323BB}" srcOrd="0" destOrd="2" presId="urn:microsoft.com/office/officeart/2005/8/layout/cycle1"/>
    <dgm:cxn modelId="{06CB0372-BBC1-42DF-87B1-2F015B7A3285}" type="presParOf" srcId="{65EBFE6E-2AE6-4309-B7EF-565173D6CF00}" destId="{AF8D4036-FA6B-4BAE-A61A-2CEB75394D66}" srcOrd="0" destOrd="0" presId="urn:microsoft.com/office/officeart/2005/8/layout/cycle1"/>
    <dgm:cxn modelId="{7F91473D-2B2E-4400-8C7E-1997416FA669}" type="presParOf" srcId="{65EBFE6E-2AE6-4309-B7EF-565173D6CF00}" destId="{BB965823-A8B5-495D-9B10-686477F0F4E3}" srcOrd="1" destOrd="0" presId="urn:microsoft.com/office/officeart/2005/8/layout/cycle1"/>
    <dgm:cxn modelId="{51919881-70B5-4089-89EF-9B071823E318}" type="presParOf" srcId="{65EBFE6E-2AE6-4309-B7EF-565173D6CF00}" destId="{4C81433F-5325-4F7A-99B1-381F01871B84}" srcOrd="2" destOrd="0" presId="urn:microsoft.com/office/officeart/2005/8/layout/cycle1"/>
    <dgm:cxn modelId="{9AE8F8C2-3A75-4004-9C50-29A630DDEB1E}" type="presParOf" srcId="{65EBFE6E-2AE6-4309-B7EF-565173D6CF00}" destId="{84F07968-25C1-4FCB-8927-28E3CAB47D96}" srcOrd="3" destOrd="0" presId="urn:microsoft.com/office/officeart/2005/8/layout/cycle1"/>
    <dgm:cxn modelId="{FEC8C6C1-F47F-49F8-8BCF-918825DA088C}" type="presParOf" srcId="{65EBFE6E-2AE6-4309-B7EF-565173D6CF00}" destId="{9478A04F-7D65-4CB6-94A6-B2F5600F8910}" srcOrd="4" destOrd="0" presId="urn:microsoft.com/office/officeart/2005/8/layout/cycle1"/>
    <dgm:cxn modelId="{A41B7C5D-37BD-43D1-96B1-A1470E4808B9}" type="presParOf" srcId="{65EBFE6E-2AE6-4309-B7EF-565173D6CF00}" destId="{9D569DA8-0102-4F13-96F2-E00A79DF5785}" srcOrd="5" destOrd="0" presId="urn:microsoft.com/office/officeart/2005/8/layout/cycle1"/>
    <dgm:cxn modelId="{9365F642-DF51-44D3-B5D2-052DB9ADB2AF}" type="presParOf" srcId="{65EBFE6E-2AE6-4309-B7EF-565173D6CF00}" destId="{6992E6EA-00B4-4C09-B6B7-E9691D4B8F2E}" srcOrd="6" destOrd="0" presId="urn:microsoft.com/office/officeart/2005/8/layout/cycle1"/>
    <dgm:cxn modelId="{969CACD5-4FB7-4EEB-8AAC-D50C1734AB36}" type="presParOf" srcId="{65EBFE6E-2AE6-4309-B7EF-565173D6CF00}" destId="{2B20A113-C1D9-4C43-8B3F-735FC44323BB}" srcOrd="7" destOrd="0" presId="urn:microsoft.com/office/officeart/2005/8/layout/cycle1"/>
    <dgm:cxn modelId="{1A085C58-223D-4FBD-AA9D-9553F98B4113}" type="presParOf" srcId="{65EBFE6E-2AE6-4309-B7EF-565173D6CF00}" destId="{918A7C1C-E2BB-4412-BB5A-A21C4D3B40F3}" srcOrd="8" destOrd="0" presId="urn:microsoft.com/office/officeart/2005/8/layout/cycle1"/>
    <dgm:cxn modelId="{7E40CA62-B8D6-45FE-81EA-73D6752F3E93}" type="presParOf" srcId="{65EBFE6E-2AE6-4309-B7EF-565173D6CF00}" destId="{C55C9E8A-0524-4FED-BC23-B2118F314E0D}" srcOrd="9" destOrd="0" presId="urn:microsoft.com/office/officeart/2005/8/layout/cycle1"/>
    <dgm:cxn modelId="{30812F27-9BAA-4693-B381-D54D9B9FC99C}" type="presParOf" srcId="{65EBFE6E-2AE6-4309-B7EF-565173D6CF00}" destId="{CD309005-3D6A-4C6F-BCA0-8EDFCFAA1F5A}" srcOrd="10" destOrd="0" presId="urn:microsoft.com/office/officeart/2005/8/layout/cycle1"/>
    <dgm:cxn modelId="{747D5576-B937-4217-8472-E6ECDD79D2E4}" type="presParOf" srcId="{65EBFE6E-2AE6-4309-B7EF-565173D6CF00}" destId="{723F54FF-0EFB-484F-9C8B-7E2D80582AF1}" srcOrd="11" destOrd="0" presId="urn:microsoft.com/office/officeart/2005/8/layout/cycle1"/>
    <dgm:cxn modelId="{36E04270-A3E6-440E-BBD6-42928DEE03D5}" type="presParOf" srcId="{65EBFE6E-2AE6-4309-B7EF-565173D6CF00}" destId="{9BB1A265-FFDC-44CE-96D5-705C4E0EB73C}" srcOrd="12" destOrd="0" presId="urn:microsoft.com/office/officeart/2005/8/layout/cycle1"/>
    <dgm:cxn modelId="{AD6E9737-B69B-4A51-9BCC-3C529454A4F9}" type="presParOf" srcId="{65EBFE6E-2AE6-4309-B7EF-565173D6CF00}" destId="{D6EB7509-FDC2-4147-AEA8-7DD0F82E605C}" srcOrd="13" destOrd="0" presId="urn:microsoft.com/office/officeart/2005/8/layout/cycle1"/>
    <dgm:cxn modelId="{2EE20D4A-5253-4F1F-A6DC-AF11B28052E4}" type="presParOf" srcId="{65EBFE6E-2AE6-4309-B7EF-565173D6CF00}" destId="{46459717-AE42-438F-8CF0-83FCCCDBA181}" srcOrd="14"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965823-A8B5-495D-9B10-686477F0F4E3}">
      <dsp:nvSpPr>
        <dsp:cNvPr id="0" name=""/>
        <dsp:cNvSpPr/>
      </dsp:nvSpPr>
      <dsp:spPr>
        <a:xfrm>
          <a:off x="4680517" y="39607"/>
          <a:ext cx="2472088" cy="139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ja-JP" altLang="en-US" sz="2800" b="1" kern="1200" dirty="0" smtClean="0">
              <a:effectLst>
                <a:outerShdw blurRad="38100" dist="38100" dir="2700000" algn="tl">
                  <a:srgbClr val="000000">
                    <a:alpha val="43137"/>
                  </a:srgbClr>
                </a:outerShdw>
              </a:effectLst>
            </a:rPr>
            <a:t>データ提供</a:t>
          </a:r>
          <a:endParaRPr kumimoji="1" lang="ja-JP" altLang="en-US" sz="2800" b="1" kern="1200" dirty="0">
            <a:effectLst>
              <a:outerShdw blurRad="38100" dist="38100" dir="2700000" algn="tl">
                <a:srgbClr val="000000">
                  <a:alpha val="43137"/>
                </a:srgbClr>
              </a:outerShdw>
            </a:effectLst>
          </a:endParaRPr>
        </a:p>
        <a:p>
          <a:pPr marL="171450" lvl="1" indent="-171450" algn="ctr" defTabSz="800100">
            <a:lnSpc>
              <a:spcPct val="90000"/>
            </a:lnSpc>
            <a:spcBef>
              <a:spcPct val="0"/>
            </a:spcBef>
            <a:spcAft>
              <a:spcPct val="15000"/>
            </a:spcAft>
            <a:buChar char="••"/>
          </a:pPr>
          <a:r>
            <a:rPr kumimoji="1" lang="ja-JP" altLang="en-US" sz="1800" kern="1200" dirty="0" smtClean="0"/>
            <a:t>一元化・権利処理</a:t>
          </a:r>
          <a:endParaRPr kumimoji="1" lang="ja-JP" altLang="en-US" sz="1800" kern="1200" dirty="0"/>
        </a:p>
        <a:p>
          <a:pPr marL="171450" lvl="1" indent="-171450" algn="ctr" defTabSz="800100">
            <a:lnSpc>
              <a:spcPct val="90000"/>
            </a:lnSpc>
            <a:spcBef>
              <a:spcPct val="0"/>
            </a:spcBef>
            <a:spcAft>
              <a:spcPct val="15000"/>
            </a:spcAft>
            <a:buChar char="••"/>
          </a:pPr>
          <a:r>
            <a:rPr kumimoji="1" lang="ja-JP" altLang="en-US" sz="1800" kern="1200" dirty="0" smtClean="0"/>
            <a:t>編集加工</a:t>
          </a:r>
          <a:endParaRPr kumimoji="1" lang="ja-JP" altLang="en-US" sz="1800" kern="1200" dirty="0"/>
        </a:p>
      </dsp:txBody>
      <dsp:txXfrm>
        <a:off x="4680517" y="39607"/>
        <a:ext cx="2472088" cy="1390352"/>
      </dsp:txXfrm>
    </dsp:sp>
    <dsp:sp modelId="{4C81433F-5325-4F7A-99B1-381F01871B84}">
      <dsp:nvSpPr>
        <dsp:cNvPr id="0" name=""/>
        <dsp:cNvSpPr/>
      </dsp:nvSpPr>
      <dsp:spPr>
        <a:xfrm>
          <a:off x="1934857" y="400455"/>
          <a:ext cx="5876965" cy="5502228"/>
        </a:xfrm>
        <a:prstGeom prst="circularArrow">
          <a:avLst>
            <a:gd name="adj1" fmla="val 5200"/>
            <a:gd name="adj2" fmla="val 335881"/>
            <a:gd name="adj3" fmla="val 20476188"/>
            <a:gd name="adj4" fmla="val 18714520"/>
            <a:gd name="adj5" fmla="val 6066"/>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478A04F-7D65-4CB6-94A6-B2F5600F8910}">
      <dsp:nvSpPr>
        <dsp:cNvPr id="0" name=""/>
        <dsp:cNvSpPr/>
      </dsp:nvSpPr>
      <dsp:spPr>
        <a:xfrm>
          <a:off x="5854071" y="2625983"/>
          <a:ext cx="2375528" cy="139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1244600">
            <a:lnSpc>
              <a:spcPct val="90000"/>
            </a:lnSpc>
            <a:spcBef>
              <a:spcPct val="0"/>
            </a:spcBef>
            <a:spcAft>
              <a:spcPct val="35000"/>
            </a:spcAft>
          </a:pPr>
          <a:r>
            <a:rPr lang="ja-JP" altLang="en-US" sz="2800" b="1" kern="1200" dirty="0" smtClean="0">
              <a:effectLst>
                <a:outerShdw blurRad="38100" dist="38100" dir="2700000" algn="tl">
                  <a:srgbClr val="000000">
                    <a:alpha val="43137"/>
                  </a:srgbClr>
                </a:outerShdw>
              </a:effectLst>
            </a:rPr>
            <a:t>課題発見分析</a:t>
          </a:r>
          <a:endParaRPr kumimoji="1" lang="ja-JP" altLang="en-US" sz="2800" b="1" kern="1200" dirty="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ja-JP" altLang="en-US" sz="1800" kern="1200" dirty="0" smtClean="0"/>
            <a:t>対話と協働</a:t>
          </a:r>
          <a:endParaRPr kumimoji="1" lang="ja-JP" altLang="en-US" sz="1800" kern="1200" dirty="0"/>
        </a:p>
        <a:p>
          <a:pPr marL="171450" lvl="1" indent="-171450" algn="l" defTabSz="800100">
            <a:lnSpc>
              <a:spcPct val="90000"/>
            </a:lnSpc>
            <a:spcBef>
              <a:spcPct val="0"/>
            </a:spcBef>
            <a:spcAft>
              <a:spcPct val="15000"/>
            </a:spcAft>
            <a:buChar char="••"/>
          </a:pPr>
          <a:r>
            <a:rPr kumimoji="1" lang="ja-JP" altLang="en-US" sz="1800" kern="1200" dirty="0" smtClean="0"/>
            <a:t>データジャーナリズム</a:t>
          </a:r>
          <a:endParaRPr kumimoji="1" lang="ja-JP" altLang="en-US" sz="1800" kern="1200" dirty="0"/>
        </a:p>
        <a:p>
          <a:pPr marL="171450" lvl="1" indent="-171450" algn="l" defTabSz="800100">
            <a:lnSpc>
              <a:spcPct val="90000"/>
            </a:lnSpc>
            <a:spcBef>
              <a:spcPct val="0"/>
            </a:spcBef>
            <a:spcAft>
              <a:spcPct val="15000"/>
            </a:spcAft>
            <a:buChar char="••"/>
          </a:pPr>
          <a:r>
            <a:rPr kumimoji="1" lang="ja-JP" altLang="en-US" sz="1800" kern="1200" dirty="0" smtClean="0"/>
            <a:t>リテラシー向上</a:t>
          </a:r>
          <a:endParaRPr kumimoji="1" lang="ja-JP" altLang="en-US" sz="1800" kern="1200" dirty="0"/>
        </a:p>
      </dsp:txBody>
      <dsp:txXfrm>
        <a:off x="5854071" y="2625983"/>
        <a:ext cx="2375528" cy="1390352"/>
      </dsp:txXfrm>
    </dsp:sp>
    <dsp:sp modelId="{9D569DA8-0102-4F13-96F2-E00A79DF5785}">
      <dsp:nvSpPr>
        <dsp:cNvPr id="0" name=""/>
        <dsp:cNvSpPr/>
      </dsp:nvSpPr>
      <dsp:spPr>
        <a:xfrm>
          <a:off x="2326367" y="-480110"/>
          <a:ext cx="5876965" cy="5502228"/>
        </a:xfrm>
        <a:prstGeom prst="circularArrow">
          <a:avLst>
            <a:gd name="adj1" fmla="val 5200"/>
            <a:gd name="adj2" fmla="val 335881"/>
            <a:gd name="adj3" fmla="val 5076401"/>
            <a:gd name="adj4" fmla="val 2938721"/>
            <a:gd name="adj5" fmla="val 6066"/>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B20A113-C1D9-4C43-8B3F-735FC44323BB}">
      <dsp:nvSpPr>
        <dsp:cNvPr id="0" name=""/>
        <dsp:cNvSpPr/>
      </dsp:nvSpPr>
      <dsp:spPr>
        <a:xfrm>
          <a:off x="2857420" y="4224474"/>
          <a:ext cx="2399164" cy="139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000" tIns="35560" rIns="35560" bIns="35560" numCol="1" spcCol="1270" anchor="ctr" anchorCtr="0">
          <a:noAutofit/>
        </a:bodyPr>
        <a:lstStyle/>
        <a:p>
          <a:pPr lvl="0" algn="l" defTabSz="1244600">
            <a:lnSpc>
              <a:spcPct val="90000"/>
            </a:lnSpc>
            <a:spcBef>
              <a:spcPct val="0"/>
            </a:spcBef>
            <a:spcAft>
              <a:spcPct val="35000"/>
            </a:spcAft>
          </a:pPr>
          <a:r>
            <a:rPr kumimoji="1" lang="ja-JP" altLang="en-US" sz="2800" b="1" kern="1200" dirty="0" smtClean="0">
              <a:effectLst>
                <a:outerShdw blurRad="38100" dist="38100" dir="2700000" algn="tl">
                  <a:srgbClr val="000000">
                    <a:alpha val="43137"/>
                  </a:srgbClr>
                </a:outerShdw>
              </a:effectLst>
            </a:rPr>
            <a:t>開発</a:t>
          </a:r>
          <a:endParaRPr kumimoji="1" lang="ja-JP" altLang="en-US" sz="2800" b="1" kern="1200" dirty="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ja-JP" altLang="en-US" sz="1800" kern="1200" dirty="0" smtClean="0"/>
            <a:t>アイディアソン</a:t>
          </a:r>
          <a:endParaRPr kumimoji="1" lang="ja-JP" altLang="en-US" sz="1800" kern="1200" dirty="0"/>
        </a:p>
        <a:p>
          <a:pPr marL="171450" lvl="1" indent="-171450" algn="l" defTabSz="800100">
            <a:lnSpc>
              <a:spcPct val="90000"/>
            </a:lnSpc>
            <a:spcBef>
              <a:spcPct val="0"/>
            </a:spcBef>
            <a:spcAft>
              <a:spcPct val="15000"/>
            </a:spcAft>
            <a:buChar char="••"/>
          </a:pPr>
          <a:r>
            <a:rPr lang="ja-JP" altLang="en-US" sz="1800" kern="1200" dirty="0" smtClean="0"/>
            <a:t>ハッカソン</a:t>
          </a:r>
          <a:endParaRPr kumimoji="1" lang="ja-JP" altLang="en-US" sz="1800" kern="1200" dirty="0"/>
        </a:p>
        <a:p>
          <a:pPr marL="171450" lvl="1" indent="-171450" algn="l" defTabSz="800100">
            <a:lnSpc>
              <a:spcPct val="90000"/>
            </a:lnSpc>
            <a:spcBef>
              <a:spcPct val="0"/>
            </a:spcBef>
            <a:spcAft>
              <a:spcPct val="15000"/>
            </a:spcAft>
            <a:buChar char="••"/>
          </a:pPr>
          <a:r>
            <a:rPr lang="ja-JP" altLang="en-US" sz="1800" kern="1200" dirty="0" smtClean="0"/>
            <a:t>解決策・新価値創出</a:t>
          </a:r>
          <a:endParaRPr kumimoji="1" lang="ja-JP" altLang="en-US" sz="1800" kern="1200" dirty="0"/>
        </a:p>
      </dsp:txBody>
      <dsp:txXfrm>
        <a:off x="2857420" y="4224474"/>
        <a:ext cx="2399164" cy="1390352"/>
      </dsp:txXfrm>
    </dsp:sp>
    <dsp:sp modelId="{918A7C1C-E2BB-4412-BB5A-A21C4D3B40F3}">
      <dsp:nvSpPr>
        <dsp:cNvPr id="0" name=""/>
        <dsp:cNvSpPr/>
      </dsp:nvSpPr>
      <dsp:spPr>
        <a:xfrm>
          <a:off x="-89340" y="-480110"/>
          <a:ext cx="5876965" cy="5502228"/>
        </a:xfrm>
        <a:prstGeom prst="circularArrow">
          <a:avLst>
            <a:gd name="adj1" fmla="val 5200"/>
            <a:gd name="adj2" fmla="val 335881"/>
            <a:gd name="adj3" fmla="val 7525360"/>
            <a:gd name="adj4" fmla="val 5387697"/>
            <a:gd name="adj5" fmla="val 6066"/>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D309005-3D6A-4C6F-BCA0-8EDFCFAA1F5A}">
      <dsp:nvSpPr>
        <dsp:cNvPr id="0" name=""/>
        <dsp:cNvSpPr/>
      </dsp:nvSpPr>
      <dsp:spPr>
        <a:xfrm>
          <a:off x="0" y="2626000"/>
          <a:ext cx="2144340" cy="139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1244600">
            <a:lnSpc>
              <a:spcPct val="90000"/>
            </a:lnSpc>
            <a:spcBef>
              <a:spcPct val="0"/>
            </a:spcBef>
            <a:spcAft>
              <a:spcPct val="35000"/>
            </a:spcAft>
          </a:pPr>
          <a:r>
            <a:rPr lang="ja-JP" altLang="en-US" sz="2800" b="1" kern="1200" dirty="0" smtClean="0">
              <a:effectLst>
                <a:outerShdw blurRad="38100" dist="38100" dir="2700000" algn="tl">
                  <a:srgbClr val="000000">
                    <a:alpha val="43137"/>
                  </a:srgbClr>
                </a:outerShdw>
              </a:effectLst>
            </a:rPr>
            <a:t>事業化支援</a:t>
          </a:r>
          <a:endParaRPr kumimoji="1" lang="ja-JP" altLang="en-US" sz="2800" b="1" kern="1200" dirty="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kumimoji="1" lang="ja-JP" altLang="en-US" sz="1800" kern="1200" dirty="0" smtClean="0"/>
            <a:t>企業育成</a:t>
          </a:r>
          <a:endParaRPr kumimoji="1" lang="ja-JP" altLang="en-US" sz="1800" kern="1200" dirty="0"/>
        </a:p>
        <a:p>
          <a:pPr marL="171450" lvl="1" indent="-171450" algn="l" defTabSz="800100">
            <a:lnSpc>
              <a:spcPct val="90000"/>
            </a:lnSpc>
            <a:spcBef>
              <a:spcPct val="0"/>
            </a:spcBef>
            <a:spcAft>
              <a:spcPct val="15000"/>
            </a:spcAft>
            <a:buChar char="••"/>
          </a:pPr>
          <a:r>
            <a:rPr kumimoji="1" lang="ja-JP" altLang="en-US" sz="1800" kern="1200" dirty="0" smtClean="0"/>
            <a:t>市民活動支援</a:t>
          </a:r>
          <a:endParaRPr kumimoji="1" lang="ja-JP" altLang="en-US" sz="1800" kern="1200" dirty="0"/>
        </a:p>
      </dsp:txBody>
      <dsp:txXfrm>
        <a:off x="0" y="2626000"/>
        <a:ext cx="2144340" cy="1390352"/>
      </dsp:txXfrm>
    </dsp:sp>
    <dsp:sp modelId="{723F54FF-0EFB-484F-9C8B-7E2D80582AF1}">
      <dsp:nvSpPr>
        <dsp:cNvPr id="0" name=""/>
        <dsp:cNvSpPr/>
      </dsp:nvSpPr>
      <dsp:spPr>
        <a:xfrm>
          <a:off x="308541" y="372420"/>
          <a:ext cx="5876965" cy="5502228"/>
        </a:xfrm>
        <a:prstGeom prst="circularArrow">
          <a:avLst>
            <a:gd name="adj1" fmla="val 5200"/>
            <a:gd name="adj2" fmla="val 335881"/>
            <a:gd name="adj3" fmla="val 13375454"/>
            <a:gd name="adj4" fmla="val 11545185"/>
            <a:gd name="adj5" fmla="val 6066"/>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6EB7509-FDC2-4147-AEA8-7DD0F82E605C}">
      <dsp:nvSpPr>
        <dsp:cNvPr id="0" name=""/>
        <dsp:cNvSpPr/>
      </dsp:nvSpPr>
      <dsp:spPr>
        <a:xfrm>
          <a:off x="1233932" y="0"/>
          <a:ext cx="2006431" cy="1390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l" defTabSz="1244600">
            <a:lnSpc>
              <a:spcPct val="90000"/>
            </a:lnSpc>
            <a:spcBef>
              <a:spcPct val="0"/>
            </a:spcBef>
            <a:spcAft>
              <a:spcPct val="35000"/>
            </a:spcAft>
          </a:pPr>
          <a:r>
            <a:rPr lang="ja-JP" altLang="en-US" sz="2800" b="1" kern="1200" dirty="0" smtClean="0">
              <a:effectLst>
                <a:outerShdw blurRad="38100" dist="38100" dir="2700000" algn="tl">
                  <a:srgbClr val="000000">
                    <a:alpha val="43137"/>
                  </a:srgbClr>
                </a:outerShdw>
              </a:effectLst>
            </a:rPr>
            <a:t>データ生成</a:t>
          </a:r>
          <a:endParaRPr kumimoji="1" lang="ja-JP" altLang="en-US" sz="2800" b="1" kern="1200" dirty="0">
            <a:effectLst>
              <a:outerShdw blurRad="38100" dist="38100" dir="2700000" algn="tl">
                <a:srgbClr val="000000">
                  <a:alpha val="43137"/>
                </a:srgbClr>
              </a:outerShdw>
            </a:effectLst>
          </a:endParaRPr>
        </a:p>
        <a:p>
          <a:pPr marL="171450" lvl="1" indent="-171450" algn="l" defTabSz="800100">
            <a:lnSpc>
              <a:spcPct val="90000"/>
            </a:lnSpc>
            <a:spcBef>
              <a:spcPct val="0"/>
            </a:spcBef>
            <a:spcAft>
              <a:spcPct val="15000"/>
            </a:spcAft>
            <a:buChar char="••"/>
          </a:pPr>
          <a:r>
            <a:rPr lang="ja-JP" altLang="en-US" sz="1800" kern="1200" dirty="0" smtClean="0"/>
            <a:t>活用を前提とした形式、内容の設計</a:t>
          </a:r>
          <a:endParaRPr kumimoji="1" lang="ja-JP" altLang="en-US" sz="1800" kern="1200" dirty="0"/>
        </a:p>
      </dsp:txBody>
      <dsp:txXfrm>
        <a:off x="1233932" y="0"/>
        <a:ext cx="2006431" cy="1390352"/>
      </dsp:txXfrm>
    </dsp:sp>
    <dsp:sp modelId="{46459717-AE42-438F-8CF0-83FCCCDBA181}">
      <dsp:nvSpPr>
        <dsp:cNvPr id="0" name=""/>
        <dsp:cNvSpPr/>
      </dsp:nvSpPr>
      <dsp:spPr>
        <a:xfrm>
          <a:off x="1256085" y="-173227"/>
          <a:ext cx="5876965" cy="5502228"/>
        </a:xfrm>
        <a:prstGeom prst="circularArrow">
          <a:avLst>
            <a:gd name="adj1" fmla="val 5200"/>
            <a:gd name="adj2" fmla="val 335881"/>
            <a:gd name="adj3" fmla="val 16824014"/>
            <a:gd name="adj4" fmla="val 14982000"/>
            <a:gd name="adj5" fmla="val 6066"/>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57CCE4-A972-4048-960E-9450DDB12FAB}" type="datetimeFigureOut">
              <a:rPr kumimoji="1" lang="ja-JP" altLang="en-US" smtClean="0"/>
              <a:t>2012/12/10</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B43CA9-0763-4D21-AFC2-2C910B1599A6}" type="slidenum">
              <a:rPr kumimoji="1" lang="ja-JP" altLang="en-US" smtClean="0"/>
              <a:t>‹#›</a:t>
            </a:fld>
            <a:endParaRPr kumimoji="1" lang="ja-JP" altLang="en-US"/>
          </a:p>
        </p:txBody>
      </p:sp>
    </p:spTree>
    <p:extLst>
      <p:ext uri="{BB962C8B-B14F-4D97-AF65-F5344CB8AC3E}">
        <p14:creationId xmlns:p14="http://schemas.microsoft.com/office/powerpoint/2010/main" val="17965658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0F8BF0A-2BB2-4D30-9630-03F7C52A3203}" type="slidenum">
              <a:rPr kumimoji="1" lang="ja-JP" altLang="en-US" smtClean="0"/>
              <a:pPr/>
              <a:t>2</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サブタイトルの書式設定</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smtClean="0"/>
              <a:t>20121116</a:t>
            </a:r>
            <a:r>
              <a:rPr kumimoji="1" lang="ja-JP" altLang="en-US" smtClean="0"/>
              <a:t>新潟</a:t>
            </a:r>
            <a:r>
              <a:rPr kumimoji="1" lang="en-US" altLang="ja-JP" smtClean="0"/>
              <a:t>EIP</a:t>
            </a:r>
            <a:endParaRPr kumimoji="1" lang="ja-JP" altLang="en-US"/>
          </a:p>
        </p:txBody>
      </p:sp>
      <p:sp>
        <p:nvSpPr>
          <p:cNvPr id="6" name="スライド番号プレースホルダー 5"/>
          <p:cNvSpPr>
            <a:spLocks noGrp="1"/>
          </p:cNvSpPr>
          <p:nvPr>
            <p:ph type="sldNum" sz="quarter" idx="12"/>
          </p:nvPr>
        </p:nvSpPr>
        <p:spPr/>
        <p:txBody>
          <a:bodyPr/>
          <a:lstStyle/>
          <a:p>
            <a:fld id="{DBD505E4-6626-4283-B496-02198CB7B67F}" type="slidenum">
              <a:rPr kumimoji="1" lang="ja-JP" altLang="en-US" smtClean="0"/>
              <a:t>‹#›</a:t>
            </a:fld>
            <a:endParaRPr kumimoji="1" lang="ja-JP" altLang="en-US"/>
          </a:p>
        </p:txBody>
      </p:sp>
    </p:spTree>
    <p:extLst>
      <p:ext uri="{BB962C8B-B14F-4D97-AF65-F5344CB8AC3E}">
        <p14:creationId xmlns:p14="http://schemas.microsoft.com/office/powerpoint/2010/main" val="29723879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20121116</a:t>
            </a:r>
            <a:r>
              <a:rPr kumimoji="1" lang="ja-JP" altLang="en-US" smtClean="0"/>
              <a:t>新潟</a:t>
            </a:r>
            <a:r>
              <a:rPr kumimoji="1" lang="en-US" altLang="ja-JP" smtClean="0"/>
              <a:t>EIP</a:t>
            </a:r>
            <a:endParaRPr kumimoji="1" lang="ja-JP" altLang="en-US"/>
          </a:p>
        </p:txBody>
      </p:sp>
      <p:sp>
        <p:nvSpPr>
          <p:cNvPr id="6" name="スライド番号プレースホルダー 5"/>
          <p:cNvSpPr>
            <a:spLocks noGrp="1"/>
          </p:cNvSpPr>
          <p:nvPr>
            <p:ph type="sldNum" sz="quarter" idx="12"/>
          </p:nvPr>
        </p:nvSpPr>
        <p:spPr/>
        <p:txBody>
          <a:bodyPr/>
          <a:lstStyle/>
          <a:p>
            <a:fld id="{DBD505E4-6626-4283-B496-02198CB7B67F}" type="slidenum">
              <a:rPr kumimoji="1" lang="ja-JP" altLang="en-US" smtClean="0"/>
              <a:t>‹#›</a:t>
            </a:fld>
            <a:endParaRPr kumimoji="1" lang="ja-JP" altLang="en-US"/>
          </a:p>
        </p:txBody>
      </p:sp>
    </p:spTree>
    <p:extLst>
      <p:ext uri="{BB962C8B-B14F-4D97-AF65-F5344CB8AC3E}">
        <p14:creationId xmlns:p14="http://schemas.microsoft.com/office/powerpoint/2010/main" val="75809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20121116</a:t>
            </a:r>
            <a:r>
              <a:rPr kumimoji="1" lang="ja-JP" altLang="en-US" smtClean="0"/>
              <a:t>新潟</a:t>
            </a:r>
            <a:r>
              <a:rPr kumimoji="1" lang="en-US" altLang="ja-JP" smtClean="0"/>
              <a:t>EIP</a:t>
            </a:r>
            <a:endParaRPr kumimoji="1" lang="ja-JP" altLang="en-US"/>
          </a:p>
        </p:txBody>
      </p:sp>
      <p:sp>
        <p:nvSpPr>
          <p:cNvPr id="6" name="スライド番号プレースホルダー 5"/>
          <p:cNvSpPr>
            <a:spLocks noGrp="1"/>
          </p:cNvSpPr>
          <p:nvPr>
            <p:ph type="sldNum" sz="quarter" idx="12"/>
          </p:nvPr>
        </p:nvSpPr>
        <p:spPr/>
        <p:txBody>
          <a:bodyPr/>
          <a:lstStyle/>
          <a:p>
            <a:fld id="{DBD505E4-6626-4283-B496-02198CB7B67F}" type="slidenum">
              <a:rPr kumimoji="1" lang="ja-JP" altLang="en-US" smtClean="0"/>
              <a:t>‹#›</a:t>
            </a:fld>
            <a:endParaRPr kumimoji="1" lang="ja-JP" altLang="en-US"/>
          </a:p>
        </p:txBody>
      </p:sp>
    </p:spTree>
    <p:extLst>
      <p:ext uri="{BB962C8B-B14F-4D97-AF65-F5344CB8AC3E}">
        <p14:creationId xmlns:p14="http://schemas.microsoft.com/office/powerpoint/2010/main" val="2407944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20121116</a:t>
            </a:r>
            <a:r>
              <a:rPr kumimoji="1" lang="ja-JP" altLang="en-US" smtClean="0"/>
              <a:t>新潟</a:t>
            </a:r>
            <a:r>
              <a:rPr kumimoji="1" lang="en-US" altLang="ja-JP" smtClean="0"/>
              <a:t>EIP</a:t>
            </a:r>
            <a:endParaRPr kumimoji="1" lang="ja-JP" altLang="en-US"/>
          </a:p>
        </p:txBody>
      </p:sp>
      <p:sp>
        <p:nvSpPr>
          <p:cNvPr id="6" name="スライド番号プレースホルダー 5"/>
          <p:cNvSpPr>
            <a:spLocks noGrp="1"/>
          </p:cNvSpPr>
          <p:nvPr>
            <p:ph type="sldNum" sz="quarter" idx="12"/>
          </p:nvPr>
        </p:nvSpPr>
        <p:spPr/>
        <p:txBody>
          <a:bodyPr/>
          <a:lstStyle/>
          <a:p>
            <a:fld id="{DBD505E4-6626-4283-B496-02198CB7B67F}" type="slidenum">
              <a:rPr kumimoji="1" lang="ja-JP" altLang="en-US" smtClean="0"/>
              <a:t>‹#›</a:t>
            </a:fld>
            <a:endParaRPr kumimoji="1" lang="ja-JP" altLang="en-US"/>
          </a:p>
        </p:txBody>
      </p:sp>
    </p:spTree>
    <p:extLst>
      <p:ext uri="{BB962C8B-B14F-4D97-AF65-F5344CB8AC3E}">
        <p14:creationId xmlns:p14="http://schemas.microsoft.com/office/powerpoint/2010/main" val="12785051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0" cap="all"/>
            </a:lvl1p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5" name="フッター プレースホルダー 4"/>
          <p:cNvSpPr>
            <a:spLocks noGrp="1"/>
          </p:cNvSpPr>
          <p:nvPr>
            <p:ph type="ftr" sz="quarter" idx="11"/>
          </p:nvPr>
        </p:nvSpPr>
        <p:spPr/>
        <p:txBody>
          <a:bodyPr/>
          <a:lstStyle/>
          <a:p>
            <a:r>
              <a:rPr kumimoji="1" lang="en-US" altLang="ja-JP" smtClean="0"/>
              <a:t>20121116</a:t>
            </a:r>
            <a:r>
              <a:rPr kumimoji="1" lang="ja-JP" altLang="en-US" smtClean="0"/>
              <a:t>新潟</a:t>
            </a:r>
            <a:r>
              <a:rPr kumimoji="1" lang="en-US" altLang="ja-JP" smtClean="0"/>
              <a:t>EIP</a:t>
            </a:r>
            <a:endParaRPr kumimoji="1" lang="ja-JP" altLang="en-US"/>
          </a:p>
        </p:txBody>
      </p:sp>
      <p:sp>
        <p:nvSpPr>
          <p:cNvPr id="6" name="スライド番号プレースホルダー 5"/>
          <p:cNvSpPr>
            <a:spLocks noGrp="1"/>
          </p:cNvSpPr>
          <p:nvPr>
            <p:ph type="sldNum" sz="quarter" idx="12"/>
          </p:nvPr>
        </p:nvSpPr>
        <p:spPr/>
        <p:txBody>
          <a:bodyPr/>
          <a:lstStyle/>
          <a:p>
            <a:fld id="{DBD505E4-6626-4283-B496-02198CB7B67F}" type="slidenum">
              <a:rPr kumimoji="1" lang="ja-JP" altLang="en-US" smtClean="0"/>
              <a:t>‹#›</a:t>
            </a:fld>
            <a:endParaRPr kumimoji="1" lang="ja-JP" altLang="en-US"/>
          </a:p>
        </p:txBody>
      </p:sp>
    </p:spTree>
    <p:extLst>
      <p:ext uri="{BB962C8B-B14F-4D97-AF65-F5344CB8AC3E}">
        <p14:creationId xmlns:p14="http://schemas.microsoft.com/office/powerpoint/2010/main" val="10882495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sz="half" idx="1"/>
          </p:nvPr>
        </p:nvSpPr>
        <p:spPr>
          <a:xfrm>
            <a:off x="457200" y="1124744"/>
            <a:ext cx="4038600" cy="5001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コンテンツ プレースホルダー 3"/>
          <p:cNvSpPr>
            <a:spLocks noGrp="1"/>
          </p:cNvSpPr>
          <p:nvPr>
            <p:ph sz="half" idx="2"/>
          </p:nvPr>
        </p:nvSpPr>
        <p:spPr>
          <a:xfrm>
            <a:off x="4648200" y="1124744"/>
            <a:ext cx="4038600" cy="500141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20121116</a:t>
            </a:r>
            <a:r>
              <a:rPr kumimoji="1" lang="ja-JP" altLang="en-US" smtClean="0"/>
              <a:t>新潟</a:t>
            </a:r>
            <a:r>
              <a:rPr kumimoji="1" lang="en-US" altLang="ja-JP" smtClean="0"/>
              <a:t>EIP</a:t>
            </a:r>
            <a:endParaRPr kumimoji="1" lang="ja-JP" altLang="en-US"/>
          </a:p>
        </p:txBody>
      </p:sp>
      <p:sp>
        <p:nvSpPr>
          <p:cNvPr id="7" name="スライド番号プレースホルダー 6"/>
          <p:cNvSpPr>
            <a:spLocks noGrp="1"/>
          </p:cNvSpPr>
          <p:nvPr>
            <p:ph type="sldNum" sz="quarter" idx="12"/>
          </p:nvPr>
        </p:nvSpPr>
        <p:spPr/>
        <p:txBody>
          <a:bodyPr/>
          <a:lstStyle/>
          <a:p>
            <a:fld id="{DBD505E4-6626-4283-B496-02198CB7B67F}" type="slidenum">
              <a:rPr kumimoji="1" lang="ja-JP" altLang="en-US" smtClean="0"/>
              <a:t>‹#›</a:t>
            </a:fld>
            <a:endParaRPr kumimoji="1" lang="ja-JP" altLang="en-US"/>
          </a:p>
        </p:txBody>
      </p:sp>
    </p:spTree>
    <p:extLst>
      <p:ext uri="{BB962C8B-B14F-4D97-AF65-F5344CB8AC3E}">
        <p14:creationId xmlns:p14="http://schemas.microsoft.com/office/powerpoint/2010/main" val="232207583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20121116</a:t>
            </a:r>
            <a:r>
              <a:rPr kumimoji="1" lang="ja-JP" altLang="en-US" smtClean="0"/>
              <a:t>新潟</a:t>
            </a:r>
            <a:r>
              <a:rPr kumimoji="1" lang="en-US" altLang="ja-JP" smtClean="0"/>
              <a:t>EIP</a:t>
            </a:r>
            <a:endParaRPr kumimoji="1" lang="ja-JP" altLang="en-US"/>
          </a:p>
        </p:txBody>
      </p:sp>
      <p:sp>
        <p:nvSpPr>
          <p:cNvPr id="9" name="スライド番号プレースホルダー 8"/>
          <p:cNvSpPr>
            <a:spLocks noGrp="1"/>
          </p:cNvSpPr>
          <p:nvPr>
            <p:ph type="sldNum" sz="quarter" idx="12"/>
          </p:nvPr>
        </p:nvSpPr>
        <p:spPr/>
        <p:txBody>
          <a:bodyPr/>
          <a:lstStyle/>
          <a:p>
            <a:fld id="{DBD505E4-6626-4283-B496-02198CB7B67F}" type="slidenum">
              <a:rPr kumimoji="1" lang="ja-JP" altLang="en-US" smtClean="0"/>
              <a:t>‹#›</a:t>
            </a:fld>
            <a:endParaRPr kumimoji="1" lang="ja-JP" altLang="en-US"/>
          </a:p>
        </p:txBody>
      </p:sp>
    </p:spTree>
    <p:extLst>
      <p:ext uri="{BB962C8B-B14F-4D97-AF65-F5344CB8AC3E}">
        <p14:creationId xmlns:p14="http://schemas.microsoft.com/office/powerpoint/2010/main" val="85050022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20121116</a:t>
            </a:r>
            <a:r>
              <a:rPr kumimoji="1" lang="ja-JP" altLang="en-US" smtClean="0"/>
              <a:t>新潟</a:t>
            </a:r>
            <a:r>
              <a:rPr kumimoji="1" lang="en-US" altLang="ja-JP" smtClean="0"/>
              <a:t>EIP</a:t>
            </a:r>
            <a:endParaRPr kumimoji="1" lang="ja-JP" altLang="en-US"/>
          </a:p>
        </p:txBody>
      </p:sp>
      <p:sp>
        <p:nvSpPr>
          <p:cNvPr id="5" name="スライド番号プレースホルダー 4"/>
          <p:cNvSpPr>
            <a:spLocks noGrp="1"/>
          </p:cNvSpPr>
          <p:nvPr>
            <p:ph type="sldNum" sz="quarter" idx="12"/>
          </p:nvPr>
        </p:nvSpPr>
        <p:spPr/>
        <p:txBody>
          <a:bodyPr/>
          <a:lstStyle/>
          <a:p>
            <a:fld id="{DBD505E4-6626-4283-B496-02198CB7B67F}" type="slidenum">
              <a:rPr kumimoji="1" lang="ja-JP" altLang="en-US" smtClean="0"/>
              <a:t>‹#›</a:t>
            </a:fld>
            <a:endParaRPr kumimoji="1" lang="ja-JP" altLang="en-US"/>
          </a:p>
        </p:txBody>
      </p:sp>
    </p:spTree>
    <p:extLst>
      <p:ext uri="{BB962C8B-B14F-4D97-AF65-F5344CB8AC3E}">
        <p14:creationId xmlns:p14="http://schemas.microsoft.com/office/powerpoint/2010/main" val="14502777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1"/>
          </p:nvPr>
        </p:nvSpPr>
        <p:spPr/>
        <p:txBody>
          <a:bodyPr/>
          <a:lstStyle/>
          <a:p>
            <a:r>
              <a:rPr kumimoji="1" lang="en-US" altLang="ja-JP" smtClean="0"/>
              <a:t>20121116</a:t>
            </a:r>
            <a:r>
              <a:rPr kumimoji="1" lang="ja-JP" altLang="en-US" smtClean="0"/>
              <a:t>新潟</a:t>
            </a:r>
            <a:r>
              <a:rPr kumimoji="1" lang="en-US" altLang="ja-JP" smtClean="0"/>
              <a:t>EIP</a:t>
            </a:r>
            <a:endParaRPr kumimoji="1" lang="ja-JP" altLang="en-US"/>
          </a:p>
        </p:txBody>
      </p:sp>
      <p:sp>
        <p:nvSpPr>
          <p:cNvPr id="4" name="スライド番号プレースホルダー 3"/>
          <p:cNvSpPr>
            <a:spLocks noGrp="1"/>
          </p:cNvSpPr>
          <p:nvPr>
            <p:ph type="sldNum" sz="quarter" idx="12"/>
          </p:nvPr>
        </p:nvSpPr>
        <p:spPr/>
        <p:txBody>
          <a:bodyPr/>
          <a:lstStyle/>
          <a:p>
            <a:fld id="{DBD505E4-6626-4283-B496-02198CB7B67F}" type="slidenum">
              <a:rPr kumimoji="1" lang="ja-JP" altLang="en-US" smtClean="0"/>
              <a:t>‹#›</a:t>
            </a:fld>
            <a:endParaRPr kumimoji="1" lang="ja-JP" altLang="en-US"/>
          </a:p>
        </p:txBody>
      </p:sp>
    </p:spTree>
    <p:extLst>
      <p:ext uri="{BB962C8B-B14F-4D97-AF65-F5344CB8AC3E}">
        <p14:creationId xmlns:p14="http://schemas.microsoft.com/office/powerpoint/2010/main" val="1426593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20121116</a:t>
            </a:r>
            <a:r>
              <a:rPr kumimoji="1" lang="ja-JP" altLang="en-US" smtClean="0"/>
              <a:t>新潟</a:t>
            </a:r>
            <a:r>
              <a:rPr kumimoji="1" lang="en-US" altLang="ja-JP" smtClean="0"/>
              <a:t>EIP</a:t>
            </a:r>
            <a:endParaRPr kumimoji="1" lang="ja-JP" altLang="en-US"/>
          </a:p>
        </p:txBody>
      </p:sp>
      <p:sp>
        <p:nvSpPr>
          <p:cNvPr id="7" name="スライド番号プレースホルダー 6"/>
          <p:cNvSpPr>
            <a:spLocks noGrp="1"/>
          </p:cNvSpPr>
          <p:nvPr>
            <p:ph type="sldNum" sz="quarter" idx="12"/>
          </p:nvPr>
        </p:nvSpPr>
        <p:spPr/>
        <p:txBody>
          <a:bodyPr/>
          <a:lstStyle/>
          <a:p>
            <a:fld id="{DBD505E4-6626-4283-B496-02198CB7B67F}" type="slidenum">
              <a:rPr kumimoji="1" lang="ja-JP" altLang="en-US" smtClean="0"/>
              <a:t>‹#›</a:t>
            </a:fld>
            <a:endParaRPr kumimoji="1" lang="ja-JP" altLang="en-US"/>
          </a:p>
        </p:txBody>
      </p:sp>
    </p:spTree>
    <p:extLst>
      <p:ext uri="{BB962C8B-B14F-4D97-AF65-F5344CB8AC3E}">
        <p14:creationId xmlns:p14="http://schemas.microsoft.com/office/powerpoint/2010/main" val="2580937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p>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20121116</a:t>
            </a:r>
            <a:r>
              <a:rPr kumimoji="1" lang="ja-JP" altLang="en-US" smtClean="0"/>
              <a:t>新潟</a:t>
            </a:r>
            <a:r>
              <a:rPr kumimoji="1" lang="en-US" altLang="ja-JP" smtClean="0"/>
              <a:t>EIP</a:t>
            </a:r>
            <a:endParaRPr kumimoji="1" lang="ja-JP" altLang="en-US"/>
          </a:p>
        </p:txBody>
      </p:sp>
      <p:sp>
        <p:nvSpPr>
          <p:cNvPr id="7" name="スライド番号プレースホルダー 6"/>
          <p:cNvSpPr>
            <a:spLocks noGrp="1"/>
          </p:cNvSpPr>
          <p:nvPr>
            <p:ph type="sldNum" sz="quarter" idx="12"/>
          </p:nvPr>
        </p:nvSpPr>
        <p:spPr/>
        <p:txBody>
          <a:bodyPr/>
          <a:lstStyle/>
          <a:p>
            <a:fld id="{DBD505E4-6626-4283-B496-02198CB7B67F}" type="slidenum">
              <a:rPr kumimoji="1" lang="ja-JP" altLang="en-US" smtClean="0"/>
              <a:t>‹#›</a:t>
            </a:fld>
            <a:endParaRPr kumimoji="1" lang="ja-JP" altLang="en-US"/>
          </a:p>
        </p:txBody>
      </p:sp>
    </p:spTree>
    <p:extLst>
      <p:ext uri="{BB962C8B-B14F-4D97-AF65-F5344CB8AC3E}">
        <p14:creationId xmlns:p14="http://schemas.microsoft.com/office/powerpoint/2010/main" val="2596219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324356"/>
            <a:ext cx="8229600" cy="656372"/>
          </a:xfrm>
          <a:prstGeom prst="rect">
            <a:avLst/>
          </a:prstGeom>
        </p:spPr>
        <p:txBody>
          <a:bodyPr vert="horz" lIns="91440" tIns="45720" rIns="91440" bIns="45720" rtlCol="0" anchor="ctr">
            <a:no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457200" y="1124744"/>
            <a:ext cx="8229600" cy="5001419"/>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20121116</a:t>
            </a:r>
            <a:r>
              <a:rPr kumimoji="1" lang="ja-JP" altLang="en-US" smtClean="0"/>
              <a:t>新潟</a:t>
            </a:r>
            <a:r>
              <a:rPr kumimoji="1" lang="en-US" altLang="ja-JP" smtClean="0"/>
              <a:t>EIP</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505E4-6626-4283-B496-02198CB7B67F}" type="slidenum">
              <a:rPr kumimoji="1" lang="ja-JP" altLang="en-US" smtClean="0"/>
              <a:t>‹#›</a:t>
            </a:fld>
            <a:endParaRPr kumimoji="1" lang="ja-JP" altLang="en-US"/>
          </a:p>
        </p:txBody>
      </p:sp>
      <p:pic>
        <p:nvPicPr>
          <p:cNvPr id="12" name="図 11"/>
          <p:cNvPicPr>
            <a:picLocks noChangeAspect="1"/>
          </p:cNvPicPr>
          <p:nvPr userDrawn="1"/>
        </p:nvPicPr>
        <p:blipFill rotWithShape="1">
          <a:blip r:embed="rId13" cstate="print">
            <a:extLst>
              <a:ext uri="{28A0092B-C50C-407E-A947-70E740481C1C}">
                <a14:useLocalDpi xmlns:a14="http://schemas.microsoft.com/office/drawing/2010/main" val="0"/>
              </a:ext>
            </a:extLst>
          </a:blip>
          <a:srcRect r="55774" b="50000"/>
          <a:stretch/>
        </p:blipFill>
        <p:spPr>
          <a:xfrm>
            <a:off x="683568" y="6466201"/>
            <a:ext cx="1480665" cy="216000"/>
          </a:xfrm>
          <a:prstGeom prst="rect">
            <a:avLst/>
          </a:prstGeom>
        </p:spPr>
      </p:pic>
      <p:pic>
        <p:nvPicPr>
          <p:cNvPr id="7" name="Picture 6"/>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27355" r="26348" b="37337"/>
          <a:stretch/>
        </p:blipFill>
        <p:spPr bwMode="auto">
          <a:xfrm>
            <a:off x="34395" y="6287575"/>
            <a:ext cx="608229" cy="498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404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asahiko SHOJI\Pictures\OKFJ02.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t="1940"/>
          <a:stretch/>
        </p:blipFill>
        <p:spPr bwMode="auto">
          <a:xfrm>
            <a:off x="0" y="-2674"/>
            <a:ext cx="9144000" cy="5926790"/>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ctrTitle"/>
          </p:nvPr>
        </p:nvSpPr>
        <p:spPr>
          <a:xfrm>
            <a:off x="0" y="4565362"/>
            <a:ext cx="9128234" cy="1440160"/>
          </a:xfrm>
          <a:solidFill>
            <a:schemeClr val="bg1"/>
          </a:solidFill>
          <a:ln>
            <a:noFill/>
          </a:ln>
          <a:effectLst>
            <a:outerShdw blurRad="44450" dist="27940" dir="5400000" algn="ctr">
              <a:srgbClr val="000000">
                <a:alpha val="32000"/>
              </a:srgbClr>
            </a:outerShdw>
          </a:effectLst>
        </p:spPr>
        <p:txBody>
          <a:bodyPr>
            <a:noAutofit/>
          </a:bodyPr>
          <a:lstStyle/>
          <a:p>
            <a:pPr algn="l"/>
            <a:r>
              <a:rPr lang="ja-JP" altLang="en-US" dirty="0" smtClean="0"/>
              <a:t>オープンデータを活用した</a:t>
            </a:r>
            <a:r>
              <a:rPr lang="en-US" altLang="ja-JP" dirty="0" smtClean="0"/>
              <a:t/>
            </a:r>
            <a:br>
              <a:rPr lang="en-US" altLang="ja-JP" dirty="0" smtClean="0"/>
            </a:br>
            <a:r>
              <a:rPr lang="ja-JP" altLang="en-US" dirty="0" smtClean="0"/>
              <a:t>コミュニティ</a:t>
            </a:r>
            <a:r>
              <a:rPr lang="ja-JP" altLang="en-US" dirty="0"/>
              <a:t>形成への取組み事例</a:t>
            </a:r>
            <a:endParaRPr kumimoji="1" lang="ja-JP" altLang="en-US" sz="3600" dirty="0"/>
          </a:p>
        </p:txBody>
      </p:sp>
      <p:sp>
        <p:nvSpPr>
          <p:cNvPr id="3" name="サブタイトル 2"/>
          <p:cNvSpPr>
            <a:spLocks noGrp="1"/>
          </p:cNvSpPr>
          <p:nvPr>
            <p:ph type="subTitle" idx="1"/>
          </p:nvPr>
        </p:nvSpPr>
        <p:spPr>
          <a:xfrm>
            <a:off x="-1" y="5931392"/>
            <a:ext cx="9144001" cy="904572"/>
          </a:xfrm>
          <a:solidFill>
            <a:schemeClr val="bg1"/>
          </a:solidFill>
        </p:spPr>
        <p:txBody>
          <a:bodyPr>
            <a:noAutofit/>
          </a:bodyPr>
          <a:lstStyle/>
          <a:p>
            <a:pPr algn="l"/>
            <a:r>
              <a:rPr lang="ja-JP" altLang="en-US" sz="2800" b="1" dirty="0" smtClean="0">
                <a:solidFill>
                  <a:schemeClr val="tx1">
                    <a:lumMod val="75000"/>
                    <a:lumOff val="25000"/>
                  </a:schemeClr>
                </a:solidFill>
              </a:rPr>
              <a:t>　　庄司</a:t>
            </a:r>
            <a:r>
              <a:rPr lang="ja-JP" altLang="en-US" sz="2800" b="1" dirty="0">
                <a:solidFill>
                  <a:schemeClr val="tx1">
                    <a:lumMod val="75000"/>
                    <a:lumOff val="25000"/>
                  </a:schemeClr>
                </a:solidFill>
              </a:rPr>
              <a:t>昌彦（</a:t>
            </a:r>
            <a:r>
              <a:rPr lang="en-US" altLang="ja-JP" sz="2800" b="1" dirty="0">
                <a:solidFill>
                  <a:schemeClr val="tx1">
                    <a:lumMod val="75000"/>
                    <a:lumOff val="25000"/>
                  </a:schemeClr>
                </a:solidFill>
              </a:rPr>
              <a:t>Masahiko Shoji</a:t>
            </a:r>
            <a:r>
              <a:rPr lang="ja-JP" altLang="en-US" sz="2800" b="1" dirty="0">
                <a:solidFill>
                  <a:schemeClr val="tx1">
                    <a:lumMod val="75000"/>
                    <a:lumOff val="25000"/>
                  </a:schemeClr>
                </a:solidFill>
              </a:rPr>
              <a:t>）</a:t>
            </a:r>
            <a:endParaRPr lang="en-US" altLang="ja-JP" sz="2800" b="1" dirty="0">
              <a:solidFill>
                <a:schemeClr val="tx1">
                  <a:lumMod val="75000"/>
                  <a:lumOff val="25000"/>
                </a:schemeClr>
              </a:solidFill>
            </a:endParaRPr>
          </a:p>
          <a:p>
            <a:pPr algn="l"/>
            <a:r>
              <a:rPr kumimoji="1" lang="ja-JP" altLang="en-US" sz="2000" dirty="0" smtClean="0">
                <a:solidFill>
                  <a:schemeClr val="tx1">
                    <a:lumMod val="75000"/>
                    <a:lumOff val="25000"/>
                  </a:schemeClr>
                </a:solidFill>
              </a:rPr>
              <a:t>　　　国際大学</a:t>
            </a:r>
            <a:r>
              <a:rPr kumimoji="1" lang="en-US" altLang="ja-JP" sz="2000" dirty="0" smtClean="0">
                <a:solidFill>
                  <a:schemeClr val="tx1">
                    <a:lumMod val="75000"/>
                    <a:lumOff val="25000"/>
                  </a:schemeClr>
                </a:solidFill>
              </a:rPr>
              <a:t>GLOCOM</a:t>
            </a:r>
            <a:r>
              <a:rPr lang="ja-JP" altLang="en-US" sz="2000" dirty="0" smtClean="0">
                <a:solidFill>
                  <a:schemeClr val="tx1">
                    <a:lumMod val="75000"/>
                    <a:lumOff val="25000"/>
                  </a:schemeClr>
                </a:solidFill>
              </a:rPr>
              <a:t>／</a:t>
            </a:r>
            <a:r>
              <a:rPr lang="en-US" altLang="ja-JP" sz="2000" dirty="0" smtClean="0">
                <a:solidFill>
                  <a:schemeClr val="tx1">
                    <a:lumMod val="75000"/>
                    <a:lumOff val="25000"/>
                  </a:schemeClr>
                </a:solidFill>
              </a:rPr>
              <a:t>Open </a:t>
            </a:r>
            <a:r>
              <a:rPr lang="en-US" altLang="ja-JP" sz="2000" dirty="0">
                <a:solidFill>
                  <a:schemeClr val="tx1">
                    <a:lumMod val="75000"/>
                    <a:lumOff val="25000"/>
                  </a:schemeClr>
                </a:solidFill>
              </a:rPr>
              <a:t>Knowledge </a:t>
            </a:r>
            <a:r>
              <a:rPr lang="en-US" altLang="ja-JP" sz="2000" dirty="0" smtClean="0">
                <a:solidFill>
                  <a:schemeClr val="tx1">
                    <a:lumMod val="75000"/>
                    <a:lumOff val="25000"/>
                  </a:schemeClr>
                </a:solidFill>
              </a:rPr>
              <a:t>Foundation</a:t>
            </a:r>
            <a:r>
              <a:rPr lang="ja-JP" altLang="en-US" sz="2000" dirty="0" smtClean="0">
                <a:solidFill>
                  <a:schemeClr val="tx1">
                    <a:lumMod val="75000"/>
                    <a:lumOff val="25000"/>
                  </a:schemeClr>
                </a:solidFill>
              </a:rPr>
              <a:t>日本グループ</a:t>
            </a:r>
            <a:endParaRPr lang="en-US" altLang="ja-JP" sz="2000" dirty="0" smtClean="0">
              <a:solidFill>
                <a:schemeClr val="tx1">
                  <a:lumMod val="75000"/>
                  <a:lumOff val="25000"/>
                </a:schemeClr>
              </a:solidFill>
            </a:endParaRPr>
          </a:p>
        </p:txBody>
      </p:sp>
    </p:spTree>
    <p:extLst>
      <p:ext uri="{BB962C8B-B14F-4D97-AF65-F5344CB8AC3E}">
        <p14:creationId xmlns:p14="http://schemas.microsoft.com/office/powerpoint/2010/main" val="172508253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12"/>
          </p:nvPr>
        </p:nvSpPr>
        <p:spPr/>
        <p:txBody>
          <a:bodyPr/>
          <a:lstStyle/>
          <a:p>
            <a:fld id="{043FABFE-2A0E-4977-9FA4-A24ABB86E2D3}" type="slidenum">
              <a:rPr kumimoji="1" lang="ja-JP" altLang="en-US" smtClean="0"/>
              <a:t>10</a:t>
            </a:fld>
            <a:endParaRPr kumimoji="1" lang="ja-JP" altLang="en-US"/>
          </a:p>
        </p:txBody>
      </p:sp>
      <p:grpSp>
        <p:nvGrpSpPr>
          <p:cNvPr id="10" name="グループ化 9"/>
          <p:cNvGrpSpPr/>
          <p:nvPr/>
        </p:nvGrpSpPr>
        <p:grpSpPr>
          <a:xfrm>
            <a:off x="247718" y="48392"/>
            <a:ext cx="8670789" cy="6705855"/>
            <a:chOff x="268360" y="48391"/>
            <a:chExt cx="9393355" cy="6705855"/>
          </a:xfrm>
        </p:grpSpPr>
        <p:pic>
          <p:nvPicPr>
            <p:cNvPr id="1026" name="Picture 2" descr="http://2.bp.blogspot.com/-r01KjhBiP7U/UBcuF49rp9I/AAAAAAAABMg/jTVjQVzWz_Q/s320/483901_10151135801206823_1271840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80" y="48392"/>
              <a:ext cx="3071999" cy="2304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5UOU_X2zt4M/UBuSqeiqgSI/AAAAAAAABNI/U_EaXkYKYrs/s320/IMG_16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0832" y="48392"/>
              <a:ext cx="3071999" cy="2304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3.bp.blogspot.com/-VwRITIhGSoM/UBuTiqmnXuI/AAAAAAAABNQ/Y_4hovl87Oo/s320/IMG_169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5520" y="48391"/>
              <a:ext cx="3071999" cy="2304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3.bp.blogspot.com/-a0wGvGNBr0w/UBuUQY1Y2cI/AAAAAAAABNY/ZqVaj83gWrA/s320/IMG_1708(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360" y="2406402"/>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1.bp.blogspot.com/-mlgT7wLtMEg/UBuUnQwRtRI/AAAAAAAABNg/_YpZcIKmmbY/s320/IMG_1715(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0832" y="2406402"/>
              <a:ext cx="304800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4.bp.blogspot.com/-A4ZXFvdpc1Y/UBuU_U65juI/AAAAAAAABNo/h_3rgAPW6AE/s320/IMG_1725(2).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5520" y="2395046"/>
              <a:ext cx="3076195" cy="230714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1.bp.blogspot.com/-KkXG5P9Ndqo/UBuZOnpuymI/AAAAAAAABN4/3ZS_veODpBg/s320/IMG_1700(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480" y="4766088"/>
              <a:ext cx="3677518" cy="198815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2.bp.blogspot.com/-JsdvsyAsrJc/UBuIuI16kLI/AAAAAAAABMw/yH95p1a7zng/s320/616493_321174834644789_346776730_o.jpg"/>
            <p:cNvPicPr>
              <a:picLocks noChangeAspect="1" noChangeArrowheads="1"/>
            </p:cNvPicPr>
            <p:nvPr/>
          </p:nvPicPr>
          <p:blipFill rotWithShape="1">
            <a:blip r:embed="rId9">
              <a:extLst>
                <a:ext uri="{28A0092B-C50C-407E-A947-70E740481C1C}">
                  <a14:useLocalDpi xmlns:a14="http://schemas.microsoft.com/office/drawing/2010/main" val="0"/>
                </a:ext>
              </a:extLst>
            </a:blip>
            <a:srcRect t="5620"/>
            <a:stretch/>
          </p:blipFill>
          <p:spPr bwMode="auto">
            <a:xfrm rot="10800000" flipH="1" flipV="1">
              <a:off x="4043320" y="4776899"/>
              <a:ext cx="1644343" cy="197734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4.bp.blogspot.com/-qp3UeCpOMdE/UBuJbYt6mcI/AAAAAAAABM4/rpuvQRLx7h8/s320/330818_400205770038444_1382831970_o.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70465" y="4783504"/>
              <a:ext cx="2627655" cy="197074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5056943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634082"/>
          </a:xfrm>
        </p:spPr>
        <p:txBody>
          <a:bodyPr>
            <a:normAutofit fontScale="90000"/>
          </a:bodyPr>
          <a:lstStyle/>
          <a:p>
            <a:r>
              <a:rPr lang="en-US" altLang="ja-JP" sz="4000" dirty="0" smtClean="0"/>
              <a:t>JCEJ×GLOCOM </a:t>
            </a:r>
            <a:r>
              <a:rPr lang="ja-JP" altLang="en-US" sz="4000" dirty="0" smtClean="0"/>
              <a:t>データ</a:t>
            </a:r>
            <a:r>
              <a:rPr lang="ja-JP" altLang="en-US" sz="4000" dirty="0"/>
              <a:t>発掘</a:t>
            </a:r>
            <a:r>
              <a:rPr lang="ja-JP" altLang="en-US" sz="4000" dirty="0" smtClean="0"/>
              <a:t>キャンプ</a:t>
            </a:r>
            <a:r>
              <a:rPr lang="en-US" altLang="ja-JP" sz="4000" dirty="0" smtClean="0"/>
              <a:t/>
            </a:r>
            <a:br>
              <a:rPr lang="en-US" altLang="ja-JP" sz="4000" dirty="0" smtClean="0"/>
            </a:br>
            <a:r>
              <a:rPr lang="ja-JP" altLang="en-US" dirty="0" smtClean="0"/>
              <a:t>テーマ：防災</a:t>
            </a:r>
            <a:endParaRPr kumimoji="1" lang="ja-JP" altLang="en-US" dirty="0"/>
          </a:p>
        </p:txBody>
      </p:sp>
      <p:sp>
        <p:nvSpPr>
          <p:cNvPr id="3" name="コンテンツ プレースホルダー 2"/>
          <p:cNvSpPr>
            <a:spLocks noGrp="1"/>
          </p:cNvSpPr>
          <p:nvPr>
            <p:ph sz="half" idx="1"/>
          </p:nvPr>
        </p:nvSpPr>
        <p:spPr>
          <a:xfrm>
            <a:off x="457200" y="1344536"/>
            <a:ext cx="4038600" cy="4680520"/>
          </a:xfrm>
        </p:spPr>
        <p:txBody>
          <a:bodyPr>
            <a:normAutofit fontScale="92500" lnSpcReduction="10000"/>
          </a:bodyPr>
          <a:lstStyle/>
          <a:p>
            <a:pPr>
              <a:lnSpc>
                <a:spcPct val="110000"/>
              </a:lnSpc>
            </a:pPr>
            <a:r>
              <a:rPr lang="ja-JP" altLang="en-US" sz="2000" dirty="0" smtClean="0"/>
              <a:t>日本ジャーナリスト教育センタ共催</a:t>
            </a:r>
            <a:endParaRPr lang="en-US" altLang="ja-JP" sz="2000" dirty="0" smtClean="0"/>
          </a:p>
          <a:p>
            <a:pPr>
              <a:lnSpc>
                <a:spcPct val="110000"/>
              </a:lnSpc>
            </a:pPr>
            <a:r>
              <a:rPr lang="ja-JP" altLang="en-US" sz="2000" dirty="0"/>
              <a:t>参加者：</a:t>
            </a:r>
            <a:r>
              <a:rPr lang="en-US" altLang="ja-JP" sz="2000" dirty="0"/>
              <a:t>26</a:t>
            </a:r>
            <a:r>
              <a:rPr lang="ja-JP" altLang="en-US" sz="2000" dirty="0"/>
              <a:t>名</a:t>
            </a:r>
            <a:endParaRPr lang="en-US" altLang="ja-JP" sz="2000" dirty="0"/>
          </a:p>
          <a:p>
            <a:pPr lvl="1">
              <a:lnSpc>
                <a:spcPct val="110000"/>
              </a:lnSpc>
            </a:pPr>
            <a:r>
              <a:rPr lang="ja-JP" altLang="en-US" sz="2000" dirty="0" smtClean="0"/>
              <a:t>ジャーナリストは情報の価値判断に優れる</a:t>
            </a:r>
            <a:endParaRPr lang="en-US" altLang="ja-JP" sz="2000" dirty="0" smtClean="0"/>
          </a:p>
          <a:p>
            <a:pPr lvl="1">
              <a:lnSpc>
                <a:spcPct val="110000"/>
              </a:lnSpc>
            </a:pPr>
            <a:r>
              <a:rPr lang="ja-JP" altLang="en-US" sz="2000" b="1" u="sng" dirty="0" smtClean="0"/>
              <a:t>エンジニア</a:t>
            </a:r>
            <a:r>
              <a:rPr lang="ja-JP" altLang="en-US" sz="2000" b="1" u="sng" dirty="0"/>
              <a:t>不足</a:t>
            </a:r>
            <a:endParaRPr lang="en-US" altLang="ja-JP" sz="2000" b="1" u="sng" dirty="0" smtClean="0"/>
          </a:p>
          <a:p>
            <a:pPr>
              <a:lnSpc>
                <a:spcPct val="110000"/>
              </a:lnSpc>
            </a:pPr>
            <a:r>
              <a:rPr lang="ja-JP" altLang="en-US" sz="2000" dirty="0" smtClean="0"/>
              <a:t>プログラム</a:t>
            </a:r>
            <a:endParaRPr lang="en-US" altLang="ja-JP" sz="2000" dirty="0" smtClean="0"/>
          </a:p>
          <a:p>
            <a:pPr lvl="1">
              <a:lnSpc>
                <a:spcPct val="110000"/>
              </a:lnSpc>
            </a:pPr>
            <a:r>
              <a:rPr lang="ja-JP" altLang="en-US" sz="2000" dirty="0" smtClean="0"/>
              <a:t>クロストーク</a:t>
            </a:r>
            <a:r>
              <a:rPr lang="ja-JP" altLang="en-US" sz="2000" dirty="0"/>
              <a:t>「防災とメディア：防災のために何を伝えるか」</a:t>
            </a:r>
          </a:p>
          <a:p>
            <a:pPr lvl="1">
              <a:lnSpc>
                <a:spcPct val="110000"/>
              </a:lnSpc>
            </a:pPr>
            <a:r>
              <a:rPr lang="ja-JP" altLang="en-US" sz="2000" dirty="0" smtClean="0"/>
              <a:t>ワーク</a:t>
            </a:r>
            <a:r>
              <a:rPr lang="ja-JP" altLang="en-US" sz="2000" dirty="0"/>
              <a:t>「防災に役立つデータを発見する」</a:t>
            </a:r>
          </a:p>
          <a:p>
            <a:pPr>
              <a:lnSpc>
                <a:spcPct val="110000"/>
              </a:lnSpc>
            </a:pPr>
            <a:r>
              <a:rPr lang="en-US" altLang="ja-JP" sz="2000" dirty="0" smtClean="0"/>
              <a:t>2</a:t>
            </a:r>
            <a:r>
              <a:rPr lang="ja-JP" altLang="en-US" sz="2000" dirty="0" smtClean="0"/>
              <a:t>時間で</a:t>
            </a:r>
            <a:r>
              <a:rPr lang="en-US" altLang="ja-JP" sz="2000" b="1" u="sng" dirty="0" smtClean="0"/>
              <a:t>39</a:t>
            </a:r>
            <a:r>
              <a:rPr lang="ja-JP" altLang="en-US" sz="2000" b="1" u="sng" dirty="0" smtClean="0"/>
              <a:t>種類</a:t>
            </a:r>
            <a:r>
              <a:rPr lang="ja-JP" altLang="en-US" sz="2000" dirty="0" smtClean="0"/>
              <a:t>を発掘</a:t>
            </a:r>
            <a:endParaRPr lang="en-US" altLang="ja-JP" sz="2000" dirty="0" smtClean="0"/>
          </a:p>
          <a:p>
            <a:pPr>
              <a:lnSpc>
                <a:spcPct val="110000"/>
              </a:lnSpc>
            </a:pPr>
            <a:r>
              <a:rPr lang="ja-JP" altLang="en-US" sz="2000" b="1" u="sng" dirty="0" smtClean="0"/>
              <a:t>データポータル（</a:t>
            </a:r>
            <a:r>
              <a:rPr lang="en-US" altLang="ja-JP" sz="2000" b="1" u="sng" dirty="0" smtClean="0"/>
              <a:t>CKAN</a:t>
            </a:r>
            <a:r>
              <a:rPr lang="ja-JP" altLang="en-US" sz="2000" b="1" u="sng" dirty="0" smtClean="0"/>
              <a:t>）に登録</a:t>
            </a:r>
            <a:endParaRPr lang="en-US" altLang="ja-JP" sz="2000" b="1" u="sng" dirty="0" smtClean="0"/>
          </a:p>
          <a:p>
            <a:pPr>
              <a:lnSpc>
                <a:spcPct val="110000"/>
              </a:lnSpc>
            </a:pPr>
            <a:r>
              <a:rPr lang="ja-JP" altLang="en-US" sz="2000" b="1" u="sng" dirty="0"/>
              <a:t>やりっ放しにしない</a:t>
            </a:r>
            <a:endParaRPr lang="en-US" altLang="ja-JP" sz="2000" dirty="0" smtClean="0"/>
          </a:p>
        </p:txBody>
      </p:sp>
      <p:sp>
        <p:nvSpPr>
          <p:cNvPr id="5" name="スライド番号プレースホルダー 4"/>
          <p:cNvSpPr>
            <a:spLocks noGrp="1"/>
          </p:cNvSpPr>
          <p:nvPr>
            <p:ph type="sldNum" sz="quarter" idx="12"/>
          </p:nvPr>
        </p:nvSpPr>
        <p:spPr/>
        <p:txBody>
          <a:bodyPr/>
          <a:lstStyle/>
          <a:p>
            <a:fld id="{043FABFE-2A0E-4977-9FA4-A24ABB86E2D3}" type="slidenum">
              <a:rPr kumimoji="1" lang="ja-JP" altLang="en-US" smtClean="0"/>
              <a:t>11</a:t>
            </a:fld>
            <a:endParaRPr kumimoji="1" lang="ja-JP" altLang="en-US"/>
          </a:p>
        </p:txBody>
      </p:sp>
      <p:pic>
        <p:nvPicPr>
          <p:cNvPr id="8" name="図 7"/>
          <p:cNvPicPr>
            <a:picLocks noChangeAspect="1"/>
          </p:cNvPicPr>
          <p:nvPr/>
        </p:nvPicPr>
        <p:blipFill rotWithShape="1">
          <a:blip r:embed="rId2" cstate="print">
            <a:extLst>
              <a:ext uri="{28A0092B-C50C-407E-A947-70E740481C1C}">
                <a14:useLocalDpi xmlns:a14="http://schemas.microsoft.com/office/drawing/2010/main" val="0"/>
              </a:ext>
            </a:extLst>
          </a:blip>
          <a:srcRect t="12737"/>
          <a:stretch/>
        </p:blipFill>
        <p:spPr>
          <a:xfrm>
            <a:off x="4644008" y="3770307"/>
            <a:ext cx="4320480" cy="2961181"/>
          </a:xfrm>
          <a:prstGeom prst="rect">
            <a:avLst/>
          </a:prstGeom>
        </p:spPr>
      </p:pic>
      <p:graphicFrame>
        <p:nvGraphicFramePr>
          <p:cNvPr id="9" name="コンテンツ プレースホルダー 8"/>
          <p:cNvGraphicFramePr>
            <a:graphicFrameLocks noGrp="1"/>
          </p:cNvGraphicFramePr>
          <p:nvPr>
            <p:ph sz="half" idx="2"/>
            <p:extLst>
              <p:ext uri="{D42A27DB-BD31-4B8C-83A1-F6EECF244321}">
                <p14:modId xmlns:p14="http://schemas.microsoft.com/office/powerpoint/2010/main" val="703672246"/>
              </p:ext>
            </p:extLst>
          </p:nvPr>
        </p:nvGraphicFramePr>
        <p:xfrm>
          <a:off x="4648200" y="1282061"/>
          <a:ext cx="4306127" cy="2395130"/>
        </p:xfrm>
        <a:graphic>
          <a:graphicData uri="http://schemas.openxmlformats.org/drawingml/2006/table">
            <a:tbl>
              <a:tblPr firstRow="1" bandRow="1">
                <a:tableStyleId>{5C22544A-7EE6-4342-B048-85BDC9FD1C3A}</a:tableStyleId>
              </a:tblPr>
              <a:tblGrid>
                <a:gridCol w="3375562"/>
                <a:gridCol w="930565"/>
              </a:tblGrid>
              <a:tr h="205351">
                <a:tc>
                  <a:txBody>
                    <a:bodyPr/>
                    <a:lstStyle/>
                    <a:p>
                      <a:pPr algn="ctr"/>
                      <a:r>
                        <a:rPr kumimoji="1" lang="ja-JP" altLang="en-US" sz="1600" dirty="0" smtClean="0"/>
                        <a:t>テーマ</a:t>
                      </a:r>
                      <a:endParaRPr kumimoji="1" lang="ja-JP" altLang="en-US" sz="1600" dirty="0"/>
                    </a:p>
                  </a:txBody>
                  <a:tcPr marL="84406" marR="84406"/>
                </a:tc>
                <a:tc>
                  <a:txBody>
                    <a:bodyPr/>
                    <a:lstStyle/>
                    <a:p>
                      <a:pPr algn="ctr"/>
                      <a:r>
                        <a:rPr kumimoji="1" lang="ja-JP" altLang="en-US" sz="1600" dirty="0" smtClean="0"/>
                        <a:t>発掘数</a:t>
                      </a:r>
                      <a:endParaRPr kumimoji="1" lang="ja-JP" altLang="en-US" sz="1600" dirty="0"/>
                    </a:p>
                  </a:txBody>
                  <a:tcPr marL="84406" marR="84406"/>
                </a:tc>
              </a:tr>
              <a:tr h="205351">
                <a:tc>
                  <a:txBody>
                    <a:bodyPr/>
                    <a:lstStyle/>
                    <a:p>
                      <a:r>
                        <a:rPr lang="ja-JP" altLang="en-US" sz="1600" dirty="0" smtClean="0"/>
                        <a:t>一家に一枚！枚避難経路マップ</a:t>
                      </a:r>
                      <a:endParaRPr kumimoji="1" lang="ja-JP" altLang="en-US" sz="1600" dirty="0"/>
                    </a:p>
                  </a:txBody>
                  <a:tcPr marL="84406" marR="84406"/>
                </a:tc>
                <a:tc>
                  <a:txBody>
                    <a:bodyPr/>
                    <a:lstStyle/>
                    <a:p>
                      <a:pPr algn="r"/>
                      <a:r>
                        <a:rPr lang="en-US" altLang="ja-JP" sz="1600" dirty="0" smtClean="0"/>
                        <a:t>6</a:t>
                      </a:r>
                      <a:r>
                        <a:rPr lang="ja-JP" altLang="en-US" sz="1600" dirty="0" smtClean="0"/>
                        <a:t>件</a:t>
                      </a:r>
                      <a:endParaRPr kumimoji="1" lang="ja-JP" altLang="en-US" sz="1600" dirty="0"/>
                    </a:p>
                  </a:txBody>
                  <a:tcPr marL="84406" marR="84406"/>
                </a:tc>
              </a:tr>
              <a:tr h="205351">
                <a:tc>
                  <a:txBody>
                    <a:bodyPr/>
                    <a:lstStyle/>
                    <a:p>
                      <a:r>
                        <a:rPr lang="ja-JP" altLang="en-US" sz="1600" dirty="0" smtClean="0"/>
                        <a:t>人の気持ちは冷める</a:t>
                      </a:r>
                      <a:endParaRPr kumimoji="1" lang="ja-JP" altLang="en-US" sz="1600" dirty="0"/>
                    </a:p>
                  </a:txBody>
                  <a:tcPr marL="84406" marR="84406"/>
                </a:tc>
                <a:tc>
                  <a:txBody>
                    <a:bodyPr/>
                    <a:lstStyle/>
                    <a:p>
                      <a:pPr algn="r"/>
                      <a:r>
                        <a:rPr lang="en-US" altLang="ja-JP" sz="1600" dirty="0" smtClean="0"/>
                        <a:t>10</a:t>
                      </a:r>
                      <a:r>
                        <a:rPr lang="ja-JP" altLang="en-US" sz="1600" dirty="0" smtClean="0"/>
                        <a:t>件</a:t>
                      </a:r>
                      <a:endParaRPr kumimoji="1" lang="ja-JP" altLang="en-US" sz="1600" dirty="0"/>
                    </a:p>
                  </a:txBody>
                  <a:tcPr marL="84406" marR="84406"/>
                </a:tc>
              </a:tr>
              <a:tr h="359365">
                <a:tc>
                  <a:txBody>
                    <a:bodyPr/>
                    <a:lstStyle/>
                    <a:p>
                      <a:r>
                        <a:rPr lang="ja-JP" altLang="en-US" sz="1600" dirty="0" smtClean="0"/>
                        <a:t>災害による帰宅困難者支援のために</a:t>
                      </a:r>
                      <a:endParaRPr kumimoji="1" lang="ja-JP" altLang="en-US" sz="1600" dirty="0"/>
                    </a:p>
                  </a:txBody>
                  <a:tcPr marL="84406" marR="84406"/>
                </a:tc>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lang="en-US" altLang="ja-JP" sz="1600" dirty="0" smtClean="0"/>
                        <a:t>5</a:t>
                      </a:r>
                      <a:r>
                        <a:rPr lang="ja-JP" altLang="en-US" sz="1600" dirty="0" smtClean="0"/>
                        <a:t>件</a:t>
                      </a:r>
                      <a:endParaRPr lang="en-US" altLang="ja-JP" sz="1600" dirty="0" smtClean="0"/>
                    </a:p>
                  </a:txBody>
                  <a:tcPr marL="84406" marR="84406"/>
                </a:tc>
              </a:tr>
              <a:tr h="359365">
                <a:tc>
                  <a:txBody>
                    <a:bodyPr/>
                    <a:lstStyle/>
                    <a:p>
                      <a:r>
                        <a:rPr lang="ja-JP" altLang="en-US" sz="1600" dirty="0" smtClean="0"/>
                        <a:t>台風をやり過ごすための防災情報</a:t>
                      </a:r>
                      <a:endParaRPr kumimoji="1" lang="ja-JP" altLang="en-US" sz="1600" dirty="0"/>
                    </a:p>
                  </a:txBody>
                  <a:tcPr marL="84406" marR="84406"/>
                </a:tc>
                <a:tc>
                  <a:txBody>
                    <a:bodyPr/>
                    <a:lstStyle/>
                    <a:p>
                      <a:pPr algn="r"/>
                      <a:r>
                        <a:rPr lang="en-US" altLang="ja-JP" sz="1600" dirty="0" smtClean="0"/>
                        <a:t>6</a:t>
                      </a:r>
                      <a:r>
                        <a:rPr lang="ja-JP" altLang="en-US" sz="1600" dirty="0" smtClean="0"/>
                        <a:t>件</a:t>
                      </a:r>
                      <a:endParaRPr kumimoji="1" lang="ja-JP" altLang="en-US" sz="1600" dirty="0"/>
                    </a:p>
                  </a:txBody>
                  <a:tcPr marL="84406" marR="84406"/>
                </a:tc>
              </a:tr>
              <a:tr h="321401">
                <a:tc>
                  <a:txBody>
                    <a:bodyPr/>
                    <a:lstStyle/>
                    <a:p>
                      <a:r>
                        <a:rPr lang="ja-JP" altLang="en-US" sz="1600" dirty="0" smtClean="0"/>
                        <a:t>災害弱者を助けよう</a:t>
                      </a:r>
                      <a:endParaRPr kumimoji="1" lang="ja-JP" altLang="en-US" sz="1600" dirty="0"/>
                    </a:p>
                  </a:txBody>
                  <a:tcPr marL="84406" marR="84406">
                    <a:lnB w="38100" cap="flat" cmpd="sng" algn="ctr">
                      <a:solidFill>
                        <a:schemeClr val="tx2"/>
                      </a:solidFill>
                      <a:prstDash val="solid"/>
                      <a:round/>
                      <a:headEnd type="none" w="med" len="med"/>
                      <a:tailEnd type="none" w="med" len="med"/>
                    </a:lnB>
                  </a:tcPr>
                </a:tc>
                <a:tc>
                  <a:txBody>
                    <a:bodyPr/>
                    <a:lstStyle/>
                    <a:p>
                      <a:pPr algn="r"/>
                      <a:r>
                        <a:rPr lang="en-US" altLang="ja-JP" sz="1600" dirty="0" smtClean="0"/>
                        <a:t>12</a:t>
                      </a:r>
                      <a:r>
                        <a:rPr lang="ja-JP" altLang="en-US" sz="1600" dirty="0" smtClean="0"/>
                        <a:t>件</a:t>
                      </a:r>
                      <a:endParaRPr kumimoji="1" lang="ja-JP" altLang="en-US" sz="1600" dirty="0"/>
                    </a:p>
                  </a:txBody>
                  <a:tcPr marL="84406" marR="84406">
                    <a:lnB w="38100" cap="flat" cmpd="sng" algn="ctr">
                      <a:solidFill>
                        <a:schemeClr val="tx2"/>
                      </a:solidFill>
                      <a:prstDash val="solid"/>
                      <a:round/>
                      <a:headEnd type="none" w="med" len="med"/>
                      <a:tailEnd type="none" w="med" len="med"/>
                    </a:lnB>
                  </a:tcPr>
                </a:tc>
              </a:tr>
              <a:tr h="321401">
                <a:tc>
                  <a:txBody>
                    <a:bodyPr/>
                    <a:lstStyle/>
                    <a:p>
                      <a:r>
                        <a:rPr kumimoji="1" lang="ja-JP" altLang="en-US" sz="1600" dirty="0" smtClean="0"/>
                        <a:t>合計</a:t>
                      </a:r>
                      <a:endParaRPr kumimoji="1" lang="ja-JP" altLang="en-US" sz="1600" dirty="0"/>
                    </a:p>
                  </a:txBody>
                  <a:tcPr marL="84406" marR="84406">
                    <a:lnT w="38100" cap="flat" cmpd="sng" algn="ctr">
                      <a:solidFill>
                        <a:schemeClr val="tx2"/>
                      </a:solidFill>
                      <a:prstDash val="solid"/>
                      <a:round/>
                      <a:headEnd type="none" w="med" len="med"/>
                      <a:tailEnd type="none" w="med" len="med"/>
                    </a:lnT>
                  </a:tcPr>
                </a:tc>
                <a:tc>
                  <a:txBody>
                    <a:bodyPr/>
                    <a:lstStyle/>
                    <a:p>
                      <a:pPr algn="r"/>
                      <a:r>
                        <a:rPr kumimoji="1" lang="en-US" altLang="ja-JP" sz="1600" dirty="0" smtClean="0"/>
                        <a:t>39</a:t>
                      </a:r>
                      <a:r>
                        <a:rPr kumimoji="1" lang="ja-JP" altLang="en-US" sz="1600" dirty="0" smtClean="0"/>
                        <a:t>件</a:t>
                      </a:r>
                      <a:endParaRPr kumimoji="1" lang="ja-JP" altLang="en-US" sz="1600" dirty="0"/>
                    </a:p>
                  </a:txBody>
                  <a:tcPr marL="84406" marR="84406">
                    <a:lnT w="38100" cap="flat" cmpd="sng" algn="ctr">
                      <a:solidFill>
                        <a:schemeClr val="tx2"/>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09756442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BD505E4-6626-4283-B496-02198CB7B67F}" type="slidenum">
              <a:rPr kumimoji="1" lang="ja-JP" altLang="en-US" smtClean="0"/>
              <a:t>12</a:t>
            </a:fld>
            <a:endParaRPr kumimoji="1" lang="ja-JP" altLang="en-US"/>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844" r="8656"/>
          <a:stretch/>
        </p:blipFill>
        <p:spPr bwMode="auto">
          <a:xfrm>
            <a:off x="66560" y="25860"/>
            <a:ext cx="8995552" cy="681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63742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Masahiko SHOJI\Pictures\OKFJローンチパーティ\575187_10151325347156823_1979649435_n.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273" y="0"/>
            <a:ext cx="9119997" cy="6839998"/>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p:cNvSpPr>
            <a:spLocks noGrp="1"/>
          </p:cNvSpPr>
          <p:nvPr>
            <p:ph type="title"/>
          </p:nvPr>
        </p:nvSpPr>
        <p:spPr>
          <a:xfrm>
            <a:off x="457200" y="612388"/>
            <a:ext cx="8229600" cy="656372"/>
          </a:xfrm>
        </p:spPr>
        <p:txBody>
          <a:bodyPr/>
          <a:lstStyle/>
          <a:p>
            <a:r>
              <a:rPr kumimoji="1" lang="en-US" altLang="ja-JP" dirty="0" smtClean="0"/>
              <a:t>Open Knowledge Foundation</a:t>
            </a:r>
            <a:br>
              <a:rPr kumimoji="1" lang="en-US" altLang="ja-JP" dirty="0" smtClean="0"/>
            </a:br>
            <a:r>
              <a:rPr lang="ja-JP" altLang="en-US" sz="3600" dirty="0"/>
              <a:t>日本グループ</a:t>
            </a:r>
            <a:endParaRPr kumimoji="1" lang="ja-JP" altLang="en-US" sz="3600" dirty="0"/>
          </a:p>
        </p:txBody>
      </p:sp>
      <p:sp>
        <p:nvSpPr>
          <p:cNvPr id="5" name="コンテンツ プレースホルダー 4"/>
          <p:cNvSpPr>
            <a:spLocks noGrp="1"/>
          </p:cNvSpPr>
          <p:nvPr>
            <p:ph sz="half" idx="1"/>
          </p:nvPr>
        </p:nvSpPr>
        <p:spPr>
          <a:xfrm>
            <a:off x="457200" y="1916832"/>
            <a:ext cx="4038600" cy="4209331"/>
          </a:xfrm>
        </p:spPr>
        <p:txBody>
          <a:bodyPr>
            <a:noAutofit/>
          </a:bodyPr>
          <a:lstStyle/>
          <a:p>
            <a:r>
              <a:rPr lang="ja-JP" altLang="en-US" dirty="0"/>
              <a:t>ミッションステートメント</a:t>
            </a:r>
          </a:p>
          <a:p>
            <a:pPr lvl="1"/>
            <a:r>
              <a:rPr lang="ja-JP" altLang="en-US" sz="2000" dirty="0" smtClean="0"/>
              <a:t>政府</a:t>
            </a:r>
            <a:r>
              <a:rPr lang="ja-JP" altLang="en-US" sz="2000" dirty="0"/>
              <a:t>保有データをはじめとする多様なデータの生成・公開・利用を支援する。データの活用を通じて人の行動やシステムの挙動が、より洗練され事実に基づいたものとなり、経済、人々の生活、民主主義、学術研究などの質が向上した社会を実現する</a:t>
            </a:r>
            <a:r>
              <a:rPr lang="ja-JP" altLang="en-US" sz="2000" dirty="0" smtClean="0"/>
              <a:t>。</a:t>
            </a:r>
            <a:endParaRPr lang="en-US" altLang="ja-JP" sz="2000" dirty="0" smtClean="0"/>
          </a:p>
        </p:txBody>
      </p:sp>
      <p:sp>
        <p:nvSpPr>
          <p:cNvPr id="4" name="スライド番号プレースホルダー 3"/>
          <p:cNvSpPr>
            <a:spLocks noGrp="1"/>
          </p:cNvSpPr>
          <p:nvPr>
            <p:ph type="sldNum" sz="quarter" idx="12"/>
          </p:nvPr>
        </p:nvSpPr>
        <p:spPr/>
        <p:txBody>
          <a:bodyPr/>
          <a:lstStyle/>
          <a:p>
            <a:fld id="{DBD505E4-6626-4283-B496-02198CB7B67F}" type="slidenum">
              <a:rPr kumimoji="1" lang="ja-JP" altLang="en-US" smtClean="0"/>
              <a:t>13</a:t>
            </a:fld>
            <a:endParaRPr kumimoji="1" lang="ja-JP" altLang="en-US"/>
          </a:p>
        </p:txBody>
      </p:sp>
      <p:sp>
        <p:nvSpPr>
          <p:cNvPr id="7" name="コンテンツ プレースホルダー 6"/>
          <p:cNvSpPr>
            <a:spLocks noGrp="1"/>
          </p:cNvSpPr>
          <p:nvPr>
            <p:ph sz="half" idx="2"/>
          </p:nvPr>
        </p:nvSpPr>
        <p:spPr>
          <a:xfrm>
            <a:off x="4648200" y="1916832"/>
            <a:ext cx="4038600" cy="4209331"/>
          </a:xfrm>
        </p:spPr>
        <p:txBody>
          <a:bodyPr/>
          <a:lstStyle/>
          <a:p>
            <a:r>
              <a:rPr lang="ja-JP" altLang="en-US" dirty="0"/>
              <a:t>主要事業</a:t>
            </a:r>
          </a:p>
          <a:p>
            <a:pPr lvl="1"/>
            <a:r>
              <a:rPr lang="ja-JP" altLang="en-US" sz="2000" dirty="0"/>
              <a:t>エンジニア、</a:t>
            </a:r>
            <a:r>
              <a:rPr lang="en-US" altLang="ja-JP" sz="2000" dirty="0"/>
              <a:t>IT</a:t>
            </a:r>
            <a:r>
              <a:rPr lang="ja-JP" altLang="en-US" sz="2000" dirty="0"/>
              <a:t>企業、行政の担当者、研究者、利用者層に近い人、などが議論したり、互いを知ることができる場の用意</a:t>
            </a:r>
          </a:p>
          <a:p>
            <a:pPr lvl="1"/>
            <a:r>
              <a:rPr lang="ja-JP" altLang="en-US" sz="2000" dirty="0"/>
              <a:t>関連イベントへの支援（後援・出講・広報協力・開催運営）</a:t>
            </a:r>
          </a:p>
          <a:p>
            <a:pPr lvl="1"/>
            <a:r>
              <a:rPr lang="ja-JP" altLang="en-US" sz="2000" dirty="0"/>
              <a:t>ブログでの情報発信 </a:t>
            </a:r>
            <a:r>
              <a:rPr lang="en-US" altLang="ja-JP" sz="2000" dirty="0"/>
              <a:t>– </a:t>
            </a:r>
            <a:r>
              <a:rPr lang="ja-JP" altLang="en-US" sz="2000" dirty="0"/>
              <a:t>要望をとりまとめた意見表明や提言の発信</a:t>
            </a:r>
          </a:p>
          <a:p>
            <a:endParaRPr kumimoji="1" lang="ja-JP" altLang="en-US" sz="3200" dirty="0"/>
          </a:p>
        </p:txBody>
      </p:sp>
    </p:spTree>
    <p:extLst>
      <p:ext uri="{BB962C8B-B14F-4D97-AF65-F5344CB8AC3E}">
        <p14:creationId xmlns:p14="http://schemas.microsoft.com/office/powerpoint/2010/main" val="313944616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DBD505E4-6626-4283-B496-02198CB7B67F}" type="slidenum">
              <a:rPr kumimoji="1" lang="ja-JP" altLang="en-US" smtClean="0"/>
              <a:t>14</a:t>
            </a:fld>
            <a:endParaRPr kumimoji="1" lang="ja-JP" altLang="en-US"/>
          </a:p>
        </p:txBody>
      </p:sp>
      <p:pic>
        <p:nvPicPr>
          <p:cNvPr id="8197" name="Picture 5" descr="Portr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4748" y="3249909"/>
            <a:ext cx="2643188" cy="1619251"/>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descr="Labs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773" y="1340768"/>
            <a:ext cx="2085975" cy="685800"/>
          </a:xfrm>
          <a:prstGeom prst="rect">
            <a:avLst/>
          </a:prstGeom>
          <a:noFill/>
          <a:extLst>
            <a:ext uri="{909E8E84-426E-40DD-AFC4-6F175D3DCCD1}">
              <a14:hiddenFill xmlns:a14="http://schemas.microsoft.com/office/drawing/2010/main">
                <a:solidFill>
                  <a:srgbClr val="FFFFFF"/>
                </a:solidFill>
              </a14:hiddenFill>
            </a:ext>
          </a:extLst>
        </p:spPr>
      </p:pic>
      <p:pic>
        <p:nvPicPr>
          <p:cNvPr id="8201" name="Picture 9" descr="CKAN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5745" y="700370"/>
            <a:ext cx="2608734" cy="884132"/>
          </a:xfrm>
          <a:prstGeom prst="rect">
            <a:avLst/>
          </a:prstGeom>
          <a:noFill/>
          <a:extLst>
            <a:ext uri="{909E8E84-426E-40DD-AFC4-6F175D3DCCD1}">
              <a14:hiddenFill xmlns:a14="http://schemas.microsoft.com/office/drawing/2010/main">
                <a:solidFill>
                  <a:srgbClr val="FFFFFF"/>
                </a:solidFill>
              </a14:hiddenFill>
            </a:ext>
          </a:extLst>
        </p:spPr>
      </p:pic>
      <p:pic>
        <p:nvPicPr>
          <p:cNvPr id="8203" name="Picture 11" descr="OpenSpending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091" y="5373216"/>
            <a:ext cx="2647950" cy="466726"/>
          </a:xfrm>
          <a:prstGeom prst="rect">
            <a:avLst/>
          </a:prstGeom>
          <a:noFill/>
          <a:extLst>
            <a:ext uri="{909E8E84-426E-40DD-AFC4-6F175D3DCCD1}">
              <a14:hiddenFill xmlns:a14="http://schemas.microsoft.com/office/drawing/2010/main">
                <a:solidFill>
                  <a:srgbClr val="FFFFFF"/>
                </a:solidFill>
              </a14:hiddenFill>
            </a:ext>
          </a:extLst>
        </p:spPr>
      </p:pic>
      <p:pic>
        <p:nvPicPr>
          <p:cNvPr id="8205" name="Picture 13" descr="Full Colou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91" y="2994976"/>
            <a:ext cx="2876550" cy="657226"/>
          </a:xfrm>
          <a:prstGeom prst="rect">
            <a:avLst/>
          </a:prstGeom>
          <a:noFill/>
          <a:extLst>
            <a:ext uri="{909E8E84-426E-40DD-AFC4-6F175D3DCCD1}">
              <a14:hiddenFill xmlns:a14="http://schemas.microsoft.com/office/drawing/2010/main">
                <a:solidFill>
                  <a:srgbClr val="FFFFFF"/>
                </a:solidFill>
              </a14:hiddenFill>
            </a:ext>
          </a:extLst>
        </p:spPr>
      </p:pic>
      <p:pic>
        <p:nvPicPr>
          <p:cNvPr id="8207" name="Picture 15" descr="Textus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216" y="4133479"/>
            <a:ext cx="20002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8209" name="Picture 17" descr="School of Data 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112" y="5550740"/>
            <a:ext cx="2407940" cy="1019203"/>
          </a:xfrm>
          <a:prstGeom prst="rect">
            <a:avLst/>
          </a:prstGeom>
          <a:noFill/>
          <a:extLst>
            <a:ext uri="{909E8E84-426E-40DD-AFC4-6F175D3DCCD1}">
              <a14:hiddenFill xmlns:a14="http://schemas.microsoft.com/office/drawing/2010/main">
                <a:solidFill>
                  <a:srgbClr val="FFFFFF"/>
                </a:solidFill>
              </a14:hiddenFill>
            </a:ext>
          </a:extLst>
        </p:spPr>
      </p:pic>
      <p:pic>
        <p:nvPicPr>
          <p:cNvPr id="8211" name="Picture 19" descr="OKFestival | 17-22.9.2012 Helsink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63411" y="2327388"/>
            <a:ext cx="3319314" cy="907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25567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4501629"/>
            <a:ext cx="9128234" cy="2370107"/>
          </a:xfrm>
          <a:solidFill>
            <a:schemeClr val="bg1"/>
          </a:solidFill>
          <a:ln>
            <a:noFill/>
          </a:ln>
          <a:effectLst>
            <a:outerShdw blurRad="44450" dist="27940" dir="5400000" algn="ctr">
              <a:srgbClr val="000000">
                <a:alpha val="32000"/>
              </a:srgbClr>
            </a:outerShdw>
          </a:effectLst>
        </p:spPr>
        <p:txBody>
          <a:bodyPr>
            <a:noAutofit/>
          </a:bodyPr>
          <a:lstStyle/>
          <a:p>
            <a:pPr algn="l"/>
            <a:r>
              <a:rPr lang="en-US" altLang="ja-JP" dirty="0" smtClean="0"/>
              <a:t/>
            </a:r>
            <a:br>
              <a:rPr lang="en-US" altLang="ja-JP" dirty="0" smtClean="0"/>
            </a:br>
            <a:r>
              <a:rPr lang="ja-JP" altLang="en-US" dirty="0" smtClean="0"/>
              <a:t>横浜</a:t>
            </a:r>
            <a:r>
              <a:rPr lang="ja-JP" altLang="en-US" dirty="0"/>
              <a:t>オープンデータ</a:t>
            </a:r>
            <a:r>
              <a:rPr lang="en-US" altLang="ja-JP" dirty="0"/>
              <a:t/>
            </a:r>
            <a:br>
              <a:rPr lang="en-US" altLang="ja-JP" dirty="0"/>
            </a:br>
            <a:r>
              <a:rPr lang="ja-JP" altLang="en-US" dirty="0"/>
              <a:t>ソリューション発展</a:t>
            </a:r>
            <a:r>
              <a:rPr lang="ja-JP" altLang="en-US" dirty="0" smtClean="0"/>
              <a:t>委員会</a:t>
            </a:r>
            <a:r>
              <a:rPr lang="en-US" altLang="ja-JP" dirty="0" smtClean="0"/>
              <a:t/>
            </a:r>
            <a:br>
              <a:rPr lang="en-US" altLang="ja-JP" dirty="0" smtClean="0"/>
            </a:br>
            <a:endParaRPr kumimoji="1" lang="ja-JP" altLang="en-US" sz="3600" dirty="0"/>
          </a:p>
        </p:txBody>
      </p:sp>
      <p:pic>
        <p:nvPicPr>
          <p:cNvPr id="5" name="Picture 2" descr="C:\Users\Masahiko SHOJI\Desktop\DSC_441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652"/>
          <a:stretch/>
        </p:blipFill>
        <p:spPr bwMode="auto">
          <a:xfrm>
            <a:off x="0" y="11259"/>
            <a:ext cx="9131504" cy="4501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18365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Masahiko SHOJI\Desktop\DSC_4461.jpg"/>
          <p:cNvPicPr>
            <a:picLocks noChangeAspect="1" noChangeArrowheads="1"/>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0" y="44624"/>
            <a:ext cx="9143999" cy="6056481"/>
          </a:xfrm>
          <a:prstGeom prst="rect">
            <a:avLst/>
          </a:prstGeom>
          <a:noFill/>
          <a:extLst>
            <a:ext uri="{909E8E84-426E-40DD-AFC4-6F175D3DCCD1}">
              <a14:hiddenFill xmlns:a14="http://schemas.microsoft.com/office/drawing/2010/main">
                <a:solidFill>
                  <a:srgbClr val="FFFFFF"/>
                </a:solidFill>
              </a14:hiddenFill>
            </a:ext>
          </a:extLst>
        </p:spPr>
      </p:pic>
      <p:sp>
        <p:nvSpPr>
          <p:cNvPr id="6" name="タイトル 5"/>
          <p:cNvSpPr>
            <a:spLocks noGrp="1"/>
          </p:cNvSpPr>
          <p:nvPr>
            <p:ph type="title"/>
          </p:nvPr>
        </p:nvSpPr>
        <p:spPr>
          <a:xfrm>
            <a:off x="457200" y="468372"/>
            <a:ext cx="8229600" cy="656372"/>
          </a:xfrm>
        </p:spPr>
        <p:txBody>
          <a:bodyPr/>
          <a:lstStyle/>
          <a:p>
            <a:r>
              <a:rPr lang="ja-JP" altLang="en-US" sz="4000" dirty="0" smtClean="0"/>
              <a:t>横浜オープンデータ</a:t>
            </a:r>
            <a:r>
              <a:rPr lang="en-US" altLang="ja-JP" sz="4000" dirty="0" smtClean="0"/>
              <a:t/>
            </a:r>
            <a:br>
              <a:rPr lang="en-US" altLang="ja-JP" sz="4000" dirty="0" smtClean="0"/>
            </a:br>
            <a:r>
              <a:rPr lang="ja-JP" altLang="en-US" sz="4000" dirty="0" smtClean="0"/>
              <a:t>ソリューション発展委員会</a:t>
            </a:r>
            <a:endParaRPr kumimoji="1" lang="ja-JP" altLang="en-US" sz="4000" dirty="0"/>
          </a:p>
        </p:txBody>
      </p:sp>
      <p:sp>
        <p:nvSpPr>
          <p:cNvPr id="2" name="コンテンツ プレースホルダー 1"/>
          <p:cNvSpPr>
            <a:spLocks noGrp="1"/>
          </p:cNvSpPr>
          <p:nvPr>
            <p:ph sz="half" idx="1"/>
          </p:nvPr>
        </p:nvSpPr>
        <p:spPr>
          <a:xfrm>
            <a:off x="457200" y="1690162"/>
            <a:ext cx="4038600" cy="4569371"/>
          </a:xfrm>
        </p:spPr>
        <p:txBody>
          <a:bodyPr>
            <a:normAutofit fontScale="70000" lnSpcReduction="20000"/>
          </a:bodyPr>
          <a:lstStyle/>
          <a:p>
            <a:pPr>
              <a:lnSpc>
                <a:spcPct val="120000"/>
              </a:lnSpc>
            </a:pPr>
            <a:r>
              <a:rPr lang="ja-JP" altLang="en-US" b="1" u="sng" dirty="0"/>
              <a:t>林文子</a:t>
            </a:r>
            <a:r>
              <a:rPr lang="ja-JP" altLang="en-US" b="1" u="sng" dirty="0" smtClean="0"/>
              <a:t>市長　</a:t>
            </a:r>
            <a:r>
              <a:rPr lang="ja-JP" altLang="en-US" sz="2400" b="1" u="sng" dirty="0" smtClean="0"/>
              <a:t>（</a:t>
            </a:r>
            <a:r>
              <a:rPr lang="en-US" altLang="ja-JP" sz="2400" b="1" u="sng" dirty="0"/>
              <a:t>2012</a:t>
            </a:r>
            <a:r>
              <a:rPr lang="ja-JP" altLang="en-US" sz="2400" b="1" u="sng" dirty="0"/>
              <a:t>年</a:t>
            </a:r>
            <a:r>
              <a:rPr lang="en-US" altLang="ja-JP" sz="2400" b="1" u="sng" dirty="0"/>
              <a:t>9</a:t>
            </a:r>
            <a:r>
              <a:rPr lang="ja-JP" altLang="en-US" sz="2400" b="1" u="sng" dirty="0" smtClean="0"/>
              <a:t>月）</a:t>
            </a:r>
            <a:endParaRPr lang="en-US" altLang="ja-JP" sz="2400" b="1" u="sng" dirty="0" smtClean="0"/>
          </a:p>
          <a:p>
            <a:pPr lvl="1">
              <a:lnSpc>
                <a:spcPct val="120000"/>
              </a:lnSpc>
            </a:pPr>
            <a:r>
              <a:rPr lang="ja-JP" altLang="en-US" dirty="0" smtClean="0"/>
              <a:t>これ</a:t>
            </a:r>
            <a:r>
              <a:rPr lang="ja-JP" altLang="en-US" dirty="0"/>
              <a:t>までも本市は、施設の位置情報や統計データを地図で表した</a:t>
            </a:r>
            <a:r>
              <a:rPr lang="en-US" altLang="ja-JP" dirty="0"/>
              <a:t>GIS</a:t>
            </a:r>
            <a:r>
              <a:rPr lang="ja-JP" altLang="en-US" dirty="0"/>
              <a:t>やホームページなどを活用しながら、地域の行政サービスや市政の課題などについてわかりやすく情報提供してまいりました</a:t>
            </a:r>
            <a:r>
              <a:rPr lang="ja-JP" altLang="en-US" dirty="0" smtClean="0"/>
              <a:t>。</a:t>
            </a:r>
            <a:endParaRPr lang="en-US" altLang="ja-JP" dirty="0" smtClean="0"/>
          </a:p>
          <a:p>
            <a:pPr lvl="1">
              <a:lnSpc>
                <a:spcPct val="120000"/>
              </a:lnSpc>
            </a:pPr>
            <a:r>
              <a:rPr lang="ja-JP" altLang="en-US" dirty="0" smtClean="0"/>
              <a:t>今後</a:t>
            </a:r>
            <a:r>
              <a:rPr lang="ja-JP" altLang="en-US" dirty="0"/>
              <a:t>、このような実績を生かして、オープンデータの目的である市民サービスの向上や市民参加の推進、市内経済の活性化に沿ってオープンデータの推進について検討していきます</a:t>
            </a:r>
            <a:r>
              <a:rPr lang="ja-JP" altLang="en-US" dirty="0" smtClean="0"/>
              <a:t>。</a:t>
            </a:r>
            <a:endParaRPr lang="en-US" altLang="ja-JP" dirty="0" smtClean="0"/>
          </a:p>
        </p:txBody>
      </p:sp>
      <p:sp>
        <p:nvSpPr>
          <p:cNvPr id="3" name="コンテンツ プレースホルダー 2"/>
          <p:cNvSpPr>
            <a:spLocks noGrp="1"/>
          </p:cNvSpPr>
          <p:nvPr>
            <p:ph sz="half" idx="2"/>
          </p:nvPr>
        </p:nvSpPr>
        <p:spPr>
          <a:xfrm>
            <a:off x="4648200" y="1690162"/>
            <a:ext cx="4244280" cy="2376264"/>
          </a:xfrm>
        </p:spPr>
        <p:txBody>
          <a:bodyPr>
            <a:normAutofit fontScale="70000" lnSpcReduction="20000"/>
          </a:bodyPr>
          <a:lstStyle/>
          <a:p>
            <a:pPr marL="0" indent="0">
              <a:lnSpc>
                <a:spcPct val="120000"/>
              </a:lnSpc>
              <a:buNone/>
            </a:pPr>
            <a:r>
              <a:rPr kumimoji="1" lang="ja-JP" altLang="en-US" b="1" u="sng" dirty="0" smtClean="0"/>
              <a:t>「横浜から発信！オープンデータと対話で創造する新しい公共」</a:t>
            </a:r>
            <a:endParaRPr kumimoji="1" lang="en-US" altLang="ja-JP" b="1" u="sng" dirty="0" smtClean="0"/>
          </a:p>
          <a:p>
            <a:pPr>
              <a:lnSpc>
                <a:spcPct val="120000"/>
              </a:lnSpc>
            </a:pPr>
            <a:r>
              <a:rPr lang="ja-JP" altLang="en-US" dirty="0" smtClean="0"/>
              <a:t>日時：</a:t>
            </a:r>
            <a:r>
              <a:rPr lang="en-US" altLang="ja-JP" dirty="0" smtClean="0"/>
              <a:t>2012</a:t>
            </a:r>
            <a:r>
              <a:rPr lang="ja-JP" altLang="en-US" dirty="0" smtClean="0"/>
              <a:t>年</a:t>
            </a:r>
            <a:r>
              <a:rPr lang="en-US" altLang="ja-JP" dirty="0" smtClean="0"/>
              <a:t>11</a:t>
            </a:r>
            <a:r>
              <a:rPr lang="ja-JP" altLang="en-US" dirty="0" smtClean="0"/>
              <a:t>月</a:t>
            </a:r>
            <a:r>
              <a:rPr lang="en-US" altLang="ja-JP" dirty="0" smtClean="0"/>
              <a:t>24</a:t>
            </a:r>
            <a:r>
              <a:rPr lang="ja-JP" altLang="en-US" dirty="0" smtClean="0"/>
              <a:t>日（土）</a:t>
            </a:r>
            <a:endParaRPr lang="en-US" altLang="ja-JP" dirty="0" smtClean="0"/>
          </a:p>
          <a:p>
            <a:pPr>
              <a:lnSpc>
                <a:spcPct val="120000"/>
              </a:lnSpc>
            </a:pPr>
            <a:r>
              <a:rPr kumimoji="1" lang="ja-JP" altLang="en-US" dirty="0" smtClean="0"/>
              <a:t>会場：富士ゼロックス</a:t>
            </a:r>
            <a:r>
              <a:rPr lang="en-US" altLang="ja-JP" dirty="0"/>
              <a:t>R&amp;D</a:t>
            </a:r>
            <a:r>
              <a:rPr lang="ja-JP" altLang="en-US" dirty="0" smtClean="0"/>
              <a:t>スクエア</a:t>
            </a:r>
            <a:endParaRPr lang="en-US" altLang="ja-JP" dirty="0" smtClean="0"/>
          </a:p>
          <a:p>
            <a:pPr>
              <a:lnSpc>
                <a:spcPct val="120000"/>
              </a:lnSpc>
            </a:pPr>
            <a:r>
              <a:rPr kumimoji="1" lang="ja-JP" altLang="en-US" dirty="0" smtClean="0"/>
              <a:t>参加者：</a:t>
            </a:r>
            <a:r>
              <a:rPr kumimoji="1" lang="en-US" altLang="ja-JP" dirty="0" smtClean="0"/>
              <a:t>70</a:t>
            </a:r>
            <a:r>
              <a:rPr kumimoji="1" lang="ja-JP" altLang="en-US" dirty="0" smtClean="0"/>
              <a:t>名以上</a:t>
            </a:r>
            <a:endParaRPr kumimoji="1" lang="ja-JP" altLang="en-US" dirty="0"/>
          </a:p>
        </p:txBody>
      </p:sp>
      <p:sp>
        <p:nvSpPr>
          <p:cNvPr id="5" name="スライド番号プレースホルダー 4"/>
          <p:cNvSpPr>
            <a:spLocks noGrp="1"/>
          </p:cNvSpPr>
          <p:nvPr>
            <p:ph type="sldNum" sz="quarter" idx="12"/>
          </p:nvPr>
        </p:nvSpPr>
        <p:spPr/>
        <p:txBody>
          <a:bodyPr/>
          <a:lstStyle/>
          <a:p>
            <a:fld id="{DBD505E4-6626-4283-B496-02198CB7B67F}" type="slidenum">
              <a:rPr kumimoji="1" lang="ja-JP" altLang="en-US" smtClean="0"/>
              <a:t>16</a:t>
            </a:fld>
            <a:endParaRPr kumimoji="1" lang="ja-JP" altLang="en-US"/>
          </a:p>
        </p:txBody>
      </p:sp>
      <p:pic>
        <p:nvPicPr>
          <p:cNvPr id="1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075" r="10985"/>
          <a:stretch/>
        </p:blipFill>
        <p:spPr bwMode="auto">
          <a:xfrm>
            <a:off x="4788024" y="3548722"/>
            <a:ext cx="4032448" cy="3192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513652"/>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sz="half" idx="1"/>
          </p:nvPr>
        </p:nvSpPr>
        <p:spPr/>
        <p:txBody>
          <a:bodyPr/>
          <a:lstStyle/>
          <a:p>
            <a:endParaRPr kumimoji="1" lang="ja-JP" altLang="en-US"/>
          </a:p>
        </p:txBody>
      </p:sp>
      <p:sp>
        <p:nvSpPr>
          <p:cNvPr id="4" name="コンテンツ プレースホルダー 3"/>
          <p:cNvSpPr>
            <a:spLocks noGrp="1"/>
          </p:cNvSpPr>
          <p:nvPr>
            <p:ph sz="half" idx="2"/>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BD505E4-6626-4283-B496-02198CB7B67F}" type="slidenum">
              <a:rPr kumimoji="1" lang="ja-JP" altLang="en-US" smtClean="0"/>
              <a:t>17</a:t>
            </a:fld>
            <a:endParaRPr kumimoji="1" lang="ja-JP" alt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628"/>
          <a:stretch/>
        </p:blipFill>
        <p:spPr bwMode="auto">
          <a:xfrm>
            <a:off x="-58177" y="0"/>
            <a:ext cx="920217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645242"/>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sz="half" idx="1"/>
          </p:nvPr>
        </p:nvSpPr>
        <p:spPr/>
        <p:txBody>
          <a:bodyPr/>
          <a:lstStyle/>
          <a:p>
            <a:endParaRPr kumimoji="1" lang="ja-JP" altLang="en-US"/>
          </a:p>
        </p:txBody>
      </p:sp>
      <p:sp>
        <p:nvSpPr>
          <p:cNvPr id="4" name="コンテンツ プレースホルダー 3"/>
          <p:cNvSpPr>
            <a:spLocks noGrp="1"/>
          </p:cNvSpPr>
          <p:nvPr>
            <p:ph sz="half" idx="2"/>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BD505E4-6626-4283-B496-02198CB7B67F}" type="slidenum">
              <a:rPr kumimoji="1" lang="ja-JP" altLang="en-US" smtClean="0"/>
              <a:t>18</a:t>
            </a:fld>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33" y="44624"/>
            <a:ext cx="9068971" cy="678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300721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sz="half" idx="1"/>
          </p:nvPr>
        </p:nvSpPr>
        <p:spPr/>
        <p:txBody>
          <a:bodyPr/>
          <a:lstStyle/>
          <a:p>
            <a:endParaRPr kumimoji="1" lang="ja-JP" altLang="en-US"/>
          </a:p>
        </p:txBody>
      </p:sp>
      <p:sp>
        <p:nvSpPr>
          <p:cNvPr id="4" name="コンテンツ プレースホルダー 3"/>
          <p:cNvSpPr>
            <a:spLocks noGrp="1"/>
          </p:cNvSpPr>
          <p:nvPr>
            <p:ph sz="half" idx="2"/>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BD505E4-6626-4283-B496-02198CB7B67F}" type="slidenum">
              <a:rPr kumimoji="1" lang="ja-JP" altLang="en-US" smtClean="0"/>
              <a:t>19</a:t>
            </a:fld>
            <a:endParaRPr kumimoji="1" lang="ja-JP" alt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8854578" cy="659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673645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円/楕円 137"/>
          <p:cNvSpPr/>
          <p:nvPr/>
        </p:nvSpPr>
        <p:spPr>
          <a:xfrm>
            <a:off x="5461366" y="1484784"/>
            <a:ext cx="3320752" cy="3320752"/>
          </a:xfrm>
          <a:prstGeom prst="ellipse">
            <a:avLst/>
          </a:prstGeom>
          <a:ln w="38100">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b="1" dirty="0">
              <a:latin typeface="+mj-ea"/>
              <a:ea typeface="+mj-ea"/>
            </a:endParaRPr>
          </a:p>
        </p:txBody>
      </p:sp>
      <p:sp>
        <p:nvSpPr>
          <p:cNvPr id="78" name="タイトル 77"/>
          <p:cNvSpPr>
            <a:spLocks noGrp="1"/>
          </p:cNvSpPr>
          <p:nvPr>
            <p:ph type="title"/>
          </p:nvPr>
        </p:nvSpPr>
        <p:spPr>
          <a:xfrm>
            <a:off x="457200" y="116632"/>
            <a:ext cx="8229600" cy="1448460"/>
          </a:xfrm>
        </p:spPr>
        <p:txBody>
          <a:bodyPr>
            <a:normAutofit fontScale="90000"/>
          </a:bodyPr>
          <a:lstStyle/>
          <a:p>
            <a:r>
              <a:rPr lang="ja-JP" altLang="en-US" sz="4000" dirty="0"/>
              <a:t>地域</a:t>
            </a:r>
            <a:r>
              <a:rPr lang="ja-JP" altLang="en-US" sz="4000" dirty="0" smtClean="0"/>
              <a:t>の資源</a:t>
            </a:r>
            <a:r>
              <a:rPr lang="ja-JP" altLang="en-US" sz="4000" dirty="0"/>
              <a:t>を総動員し、</a:t>
            </a:r>
            <a:r>
              <a:rPr lang="en-US" altLang="ja-JP" sz="4000" dirty="0"/>
              <a:t/>
            </a:r>
            <a:br>
              <a:rPr lang="en-US" altLang="ja-JP" sz="4000" dirty="0"/>
            </a:br>
            <a:r>
              <a:rPr lang="ja-JP" altLang="en-US" sz="4000" dirty="0" smtClean="0"/>
              <a:t>地域の課題</a:t>
            </a:r>
            <a:r>
              <a:rPr lang="ja-JP" altLang="en-US" sz="4000" dirty="0"/>
              <a:t>を自ら解決して</a:t>
            </a:r>
            <a:r>
              <a:rPr lang="ja-JP" altLang="en-US" sz="4000" dirty="0" smtClean="0"/>
              <a:t>いく社会へ</a:t>
            </a:r>
            <a:endParaRPr lang="ja-JP" altLang="en-US" sz="4000" dirty="0"/>
          </a:p>
        </p:txBody>
      </p:sp>
      <p:sp>
        <p:nvSpPr>
          <p:cNvPr id="9" name="スライド番号プレースホルダー 8"/>
          <p:cNvSpPr>
            <a:spLocks noGrp="1"/>
          </p:cNvSpPr>
          <p:nvPr>
            <p:ph type="sldNum" sz="quarter" idx="12"/>
          </p:nvPr>
        </p:nvSpPr>
        <p:spPr/>
        <p:txBody>
          <a:bodyPr/>
          <a:lstStyle/>
          <a:p>
            <a:fld id="{8ACA27B4-9C9C-4898-9175-02BE422A96DF}" type="slidenum">
              <a:rPr kumimoji="1" lang="ja-JP" altLang="en-US" smtClean="0"/>
              <a:t>2</a:t>
            </a:fld>
            <a:endParaRPr kumimoji="1" lang="ja-JP" altLang="en-US"/>
          </a:p>
        </p:txBody>
      </p:sp>
      <p:grpSp>
        <p:nvGrpSpPr>
          <p:cNvPr id="2" name="グループ化 100"/>
          <p:cNvGrpSpPr/>
          <p:nvPr/>
        </p:nvGrpSpPr>
        <p:grpSpPr>
          <a:xfrm>
            <a:off x="827584" y="1516318"/>
            <a:ext cx="2304256" cy="3096343"/>
            <a:chOff x="1153969" y="2075595"/>
            <a:chExt cx="2304256" cy="3096343"/>
          </a:xfrm>
        </p:grpSpPr>
        <p:grpSp>
          <p:nvGrpSpPr>
            <p:cNvPr id="3" name="グループ化 9"/>
            <p:cNvGrpSpPr/>
            <p:nvPr/>
          </p:nvGrpSpPr>
          <p:grpSpPr>
            <a:xfrm>
              <a:off x="2186791" y="2075595"/>
              <a:ext cx="432048" cy="648071"/>
              <a:chOff x="2172107" y="2800591"/>
              <a:chExt cx="576064" cy="864095"/>
            </a:xfrm>
            <a:solidFill>
              <a:srgbClr val="FFFF00"/>
            </a:solidFill>
          </p:grpSpPr>
          <p:sp>
            <p:nvSpPr>
              <p:cNvPr id="117" name="二等辺三角形 116"/>
              <p:cNvSpPr/>
              <p:nvPr/>
            </p:nvSpPr>
            <p:spPr>
              <a:xfrm>
                <a:off x="2172107" y="3088622"/>
                <a:ext cx="576064" cy="576064"/>
              </a:xfrm>
              <a:prstGeom prst="triangle">
                <a:avLst/>
              </a:prstGeom>
              <a:gr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スマイル 117"/>
              <p:cNvSpPr/>
              <p:nvPr/>
            </p:nvSpPr>
            <p:spPr>
              <a:xfrm>
                <a:off x="2199871" y="2800591"/>
                <a:ext cx="504056" cy="504056"/>
              </a:xfrm>
              <a:prstGeom prst="smileyFace">
                <a:avLst/>
              </a:prstGeom>
              <a:gr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13"/>
            <p:cNvGrpSpPr/>
            <p:nvPr/>
          </p:nvGrpSpPr>
          <p:grpSpPr>
            <a:xfrm>
              <a:off x="1153969" y="4523866"/>
              <a:ext cx="432048" cy="648072"/>
              <a:chOff x="2891186" y="4530450"/>
              <a:chExt cx="576064" cy="864096"/>
            </a:xfrm>
            <a:solidFill>
              <a:srgbClr val="FFFF00"/>
            </a:solidFill>
          </p:grpSpPr>
          <p:sp>
            <p:nvSpPr>
              <p:cNvPr id="115" name="二等辺三角形 114"/>
              <p:cNvSpPr/>
              <p:nvPr/>
            </p:nvSpPr>
            <p:spPr>
              <a:xfrm>
                <a:off x="2891186" y="4818482"/>
                <a:ext cx="576064" cy="576064"/>
              </a:xfrm>
              <a:prstGeom prst="triangle">
                <a:avLst/>
              </a:prstGeom>
              <a:gr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スマイル 115"/>
              <p:cNvSpPr/>
              <p:nvPr/>
            </p:nvSpPr>
            <p:spPr>
              <a:xfrm>
                <a:off x="2918950" y="4530450"/>
                <a:ext cx="504056" cy="504056"/>
              </a:xfrm>
              <a:prstGeom prst="smileyFace">
                <a:avLst/>
              </a:prstGeom>
              <a:grp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6" name="円/楕円 105"/>
            <p:cNvSpPr/>
            <p:nvPr/>
          </p:nvSpPr>
          <p:spPr>
            <a:xfrm>
              <a:off x="1892714" y="3356992"/>
              <a:ext cx="1008112" cy="1008112"/>
            </a:xfrm>
            <a:prstGeom prst="ellipse">
              <a:avLst/>
            </a:prstGeom>
            <a:ln w="57150">
              <a:solidFill>
                <a:srgbClr val="002060"/>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latin typeface="+mj-ea"/>
                  <a:ea typeface="+mj-ea"/>
                </a:rPr>
                <a:t>行政</a:t>
              </a:r>
              <a:endParaRPr kumimoji="1" lang="ja-JP" altLang="en-US" dirty="0">
                <a:latin typeface="+mj-ea"/>
                <a:ea typeface="+mj-ea"/>
              </a:endParaRPr>
            </a:p>
          </p:txBody>
        </p:sp>
        <p:cxnSp>
          <p:nvCxnSpPr>
            <p:cNvPr id="107" name="直線矢印コネクタ 106"/>
            <p:cNvCxnSpPr>
              <a:stCxn id="106" idx="0"/>
              <a:endCxn id="117" idx="3"/>
            </p:cNvCxnSpPr>
            <p:nvPr/>
          </p:nvCxnSpPr>
          <p:spPr>
            <a:xfrm flipV="1">
              <a:off x="2396770" y="2723666"/>
              <a:ext cx="6045" cy="633326"/>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a:stCxn id="106" idx="6"/>
              <a:endCxn id="57" idx="1"/>
            </p:cNvCxnSpPr>
            <p:nvPr/>
          </p:nvCxnSpPr>
          <p:spPr>
            <a:xfrm flipV="1">
              <a:off x="2900826" y="3407743"/>
              <a:ext cx="557399" cy="453305"/>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9" name="直線矢印コネクタ 108"/>
            <p:cNvCxnSpPr>
              <a:stCxn id="106" idx="3"/>
              <a:endCxn id="116" idx="7"/>
            </p:cNvCxnSpPr>
            <p:nvPr/>
          </p:nvCxnSpPr>
          <p:spPr>
            <a:xfrm flipH="1">
              <a:off x="1497471" y="4217469"/>
              <a:ext cx="542878" cy="361760"/>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a:stCxn id="106" idx="5"/>
            </p:cNvCxnSpPr>
            <p:nvPr/>
          </p:nvCxnSpPr>
          <p:spPr>
            <a:xfrm>
              <a:off x="2753191" y="4217469"/>
              <a:ext cx="561018" cy="495418"/>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19" name="二等辺三角形 118"/>
          <p:cNvSpPr/>
          <p:nvPr/>
        </p:nvSpPr>
        <p:spPr>
          <a:xfrm>
            <a:off x="6905718" y="1788464"/>
            <a:ext cx="432048" cy="432048"/>
          </a:xfrm>
          <a:prstGeom prst="triangl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スマイル 119"/>
          <p:cNvSpPr/>
          <p:nvPr/>
        </p:nvSpPr>
        <p:spPr>
          <a:xfrm>
            <a:off x="6926541" y="1572440"/>
            <a:ext cx="378042" cy="378042"/>
          </a:xfrm>
          <a:prstGeom prst="smileyFac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4" name="直線矢印コネクタ 123"/>
          <p:cNvCxnSpPr>
            <a:stCxn id="151" idx="0"/>
            <a:endCxn id="119" idx="3"/>
          </p:cNvCxnSpPr>
          <p:nvPr/>
        </p:nvCxnSpPr>
        <p:spPr>
          <a:xfrm flipV="1">
            <a:off x="7117038" y="2220512"/>
            <a:ext cx="4704" cy="842965"/>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1" name="テキスト ボックス 150"/>
          <p:cNvSpPr txBox="1"/>
          <p:nvPr/>
        </p:nvSpPr>
        <p:spPr>
          <a:xfrm>
            <a:off x="6685038" y="3063477"/>
            <a:ext cx="864000" cy="395869"/>
          </a:xfrm>
          <a:prstGeom prst="rect">
            <a:avLst/>
          </a:prstGeom>
          <a:solidFill>
            <a:srgbClr val="FFFF00"/>
          </a:solidFill>
          <a:ln w="38100">
            <a:solidFill>
              <a:srgbClr val="002060"/>
            </a:solidFill>
          </a:ln>
        </p:spPr>
        <p:txBody>
          <a:bodyPr wrap="square" tIns="72000" rtlCol="0">
            <a:spAutoFit/>
          </a:bodyPr>
          <a:lstStyle/>
          <a:p>
            <a:pPr algn="ctr"/>
            <a:r>
              <a:rPr kumimoji="1" lang="ja-JP" altLang="en-US" b="1" dirty="0" smtClean="0"/>
              <a:t>行政</a:t>
            </a:r>
            <a:endParaRPr kumimoji="1" lang="ja-JP" altLang="en-US" b="1" dirty="0"/>
          </a:p>
        </p:txBody>
      </p:sp>
      <p:cxnSp>
        <p:nvCxnSpPr>
          <p:cNvPr id="155" name="直線矢印コネクタ 154"/>
          <p:cNvCxnSpPr>
            <a:stCxn id="193" idx="2"/>
            <a:endCxn id="194" idx="0"/>
          </p:cNvCxnSpPr>
          <p:nvPr/>
        </p:nvCxnSpPr>
        <p:spPr>
          <a:xfrm rot="5400000">
            <a:off x="5325589" y="3392996"/>
            <a:ext cx="936104" cy="1588"/>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6" name="直線矢印コネクタ 155"/>
          <p:cNvCxnSpPr>
            <a:stCxn id="185" idx="3"/>
            <a:endCxn id="190" idx="0"/>
          </p:cNvCxnSpPr>
          <p:nvPr/>
        </p:nvCxnSpPr>
        <p:spPr>
          <a:xfrm flipH="1">
            <a:off x="8307741" y="2848304"/>
            <a:ext cx="19196" cy="826216"/>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7" name="直線矢印コネクタ 156"/>
          <p:cNvCxnSpPr>
            <a:stCxn id="120" idx="2"/>
            <a:endCxn id="193" idx="0"/>
          </p:cNvCxnSpPr>
          <p:nvPr/>
        </p:nvCxnSpPr>
        <p:spPr>
          <a:xfrm flipH="1">
            <a:off x="5793641" y="1761461"/>
            <a:ext cx="1132900" cy="659427"/>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2" name="直線矢印コネクタ 161"/>
          <p:cNvCxnSpPr>
            <a:endCxn id="190" idx="2"/>
          </p:cNvCxnSpPr>
          <p:nvPr/>
        </p:nvCxnSpPr>
        <p:spPr>
          <a:xfrm>
            <a:off x="7499612" y="3261412"/>
            <a:ext cx="619108" cy="602129"/>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5" name="二等辺三角形 184"/>
          <p:cNvSpPr/>
          <p:nvPr/>
        </p:nvSpPr>
        <p:spPr>
          <a:xfrm>
            <a:off x="8110913" y="2416256"/>
            <a:ext cx="432048" cy="432048"/>
          </a:xfrm>
          <a:prstGeom prst="triangl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6" name="スマイル 185"/>
          <p:cNvSpPr/>
          <p:nvPr/>
        </p:nvSpPr>
        <p:spPr>
          <a:xfrm>
            <a:off x="8131736" y="2200232"/>
            <a:ext cx="378042" cy="378042"/>
          </a:xfrm>
          <a:prstGeom prst="smileyFac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9" name="二等辺三角形 188"/>
          <p:cNvSpPr/>
          <p:nvPr/>
        </p:nvSpPr>
        <p:spPr>
          <a:xfrm>
            <a:off x="8097897" y="3890544"/>
            <a:ext cx="432048" cy="432048"/>
          </a:xfrm>
          <a:prstGeom prst="triangl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0" name="スマイル 189"/>
          <p:cNvSpPr/>
          <p:nvPr/>
        </p:nvSpPr>
        <p:spPr>
          <a:xfrm>
            <a:off x="8118720" y="3674520"/>
            <a:ext cx="378042" cy="378042"/>
          </a:xfrm>
          <a:prstGeom prst="smileyFac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3" name="正方形/長方形 192"/>
          <p:cNvSpPr/>
          <p:nvPr/>
        </p:nvSpPr>
        <p:spPr>
          <a:xfrm>
            <a:off x="5361593" y="2420888"/>
            <a:ext cx="864096" cy="504056"/>
          </a:xfrm>
          <a:prstGeom prst="rect">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企業</a:t>
            </a:r>
            <a:endParaRPr kumimoji="1" lang="ja-JP" altLang="en-US" b="1" dirty="0">
              <a:solidFill>
                <a:schemeClr val="tx1"/>
              </a:solidFill>
            </a:endParaRPr>
          </a:p>
        </p:txBody>
      </p:sp>
      <p:sp>
        <p:nvSpPr>
          <p:cNvPr id="194" name="正方形/長方形 193"/>
          <p:cNvSpPr/>
          <p:nvPr/>
        </p:nvSpPr>
        <p:spPr>
          <a:xfrm>
            <a:off x="5361593" y="3861048"/>
            <a:ext cx="864096" cy="504056"/>
          </a:xfrm>
          <a:prstGeom prst="rect">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社会</a:t>
            </a:r>
            <a:r>
              <a:rPr kumimoji="1" lang="en-US" altLang="ja-JP" sz="1600" b="1" dirty="0" smtClean="0">
                <a:solidFill>
                  <a:schemeClr val="tx1"/>
                </a:solidFill>
              </a:rPr>
              <a:t/>
            </a:r>
            <a:br>
              <a:rPr kumimoji="1" lang="en-US" altLang="ja-JP" sz="1600" b="1" dirty="0" smtClean="0">
                <a:solidFill>
                  <a:schemeClr val="tx1"/>
                </a:solidFill>
              </a:rPr>
            </a:br>
            <a:r>
              <a:rPr kumimoji="1" lang="ja-JP" altLang="en-US" sz="1600" b="1" dirty="0" smtClean="0">
                <a:solidFill>
                  <a:schemeClr val="tx1"/>
                </a:solidFill>
              </a:rPr>
              <a:t>組織</a:t>
            </a:r>
            <a:endParaRPr kumimoji="1" lang="ja-JP" altLang="en-US" sz="1600" b="1" dirty="0">
              <a:solidFill>
                <a:schemeClr val="tx1"/>
              </a:solidFill>
            </a:endParaRPr>
          </a:p>
        </p:txBody>
      </p:sp>
      <p:cxnSp>
        <p:nvCxnSpPr>
          <p:cNvPr id="195" name="直線矢印コネクタ 194"/>
          <p:cNvCxnSpPr>
            <a:stCxn id="151" idx="1"/>
          </p:cNvCxnSpPr>
          <p:nvPr/>
        </p:nvCxnSpPr>
        <p:spPr>
          <a:xfrm flipH="1">
            <a:off x="6007470" y="3261412"/>
            <a:ext cx="677568" cy="593329"/>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00" name="直線矢印コネクタ 199"/>
          <p:cNvCxnSpPr>
            <a:stCxn id="194" idx="3"/>
            <a:endCxn id="189" idx="1"/>
          </p:cNvCxnSpPr>
          <p:nvPr/>
        </p:nvCxnSpPr>
        <p:spPr>
          <a:xfrm flipV="1">
            <a:off x="6225689" y="4106568"/>
            <a:ext cx="1980220" cy="6508"/>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0" name="直線矢印コネクタ 209"/>
          <p:cNvCxnSpPr>
            <a:stCxn id="120" idx="6"/>
            <a:endCxn id="186" idx="1"/>
          </p:cNvCxnSpPr>
          <p:nvPr/>
        </p:nvCxnSpPr>
        <p:spPr>
          <a:xfrm>
            <a:off x="7304583" y="1761461"/>
            <a:ext cx="882516" cy="494134"/>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7" name="正方形/長方形 56"/>
          <p:cNvSpPr/>
          <p:nvPr/>
        </p:nvSpPr>
        <p:spPr>
          <a:xfrm>
            <a:off x="3131840" y="2596438"/>
            <a:ext cx="864096" cy="504056"/>
          </a:xfrm>
          <a:prstGeom prst="rect">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solidFill>
                  <a:schemeClr val="tx1"/>
                </a:solidFill>
              </a:rPr>
              <a:t>企業</a:t>
            </a:r>
            <a:endParaRPr kumimoji="1" lang="ja-JP" altLang="en-US" b="1" dirty="0">
              <a:solidFill>
                <a:schemeClr val="tx1"/>
              </a:solidFill>
            </a:endParaRPr>
          </a:p>
        </p:txBody>
      </p:sp>
      <p:sp>
        <p:nvSpPr>
          <p:cNvPr id="60" name="正方形/長方形 59"/>
          <p:cNvSpPr/>
          <p:nvPr/>
        </p:nvSpPr>
        <p:spPr>
          <a:xfrm>
            <a:off x="2940526" y="4140138"/>
            <a:ext cx="864096" cy="504056"/>
          </a:xfrm>
          <a:prstGeom prst="rect">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rPr>
              <a:t>社会</a:t>
            </a:r>
            <a:r>
              <a:rPr kumimoji="1" lang="en-US" altLang="ja-JP" sz="1600" b="1" dirty="0" smtClean="0">
                <a:solidFill>
                  <a:schemeClr val="tx1"/>
                </a:solidFill>
              </a:rPr>
              <a:t/>
            </a:r>
            <a:br>
              <a:rPr kumimoji="1" lang="en-US" altLang="ja-JP" sz="1600" b="1" dirty="0" smtClean="0">
                <a:solidFill>
                  <a:schemeClr val="tx1"/>
                </a:solidFill>
              </a:rPr>
            </a:br>
            <a:r>
              <a:rPr kumimoji="1" lang="ja-JP" altLang="en-US" sz="1600" b="1" dirty="0" smtClean="0">
                <a:solidFill>
                  <a:schemeClr val="tx1"/>
                </a:solidFill>
              </a:rPr>
              <a:t>組織</a:t>
            </a:r>
            <a:endParaRPr kumimoji="1" lang="ja-JP" altLang="en-US" sz="1600" b="1" dirty="0">
              <a:solidFill>
                <a:schemeClr val="tx1"/>
              </a:solidFill>
            </a:endParaRPr>
          </a:p>
        </p:txBody>
      </p:sp>
      <p:sp>
        <p:nvSpPr>
          <p:cNvPr id="62" name="二等辺三角形 61"/>
          <p:cNvSpPr/>
          <p:nvPr/>
        </p:nvSpPr>
        <p:spPr>
          <a:xfrm>
            <a:off x="573206" y="2524430"/>
            <a:ext cx="432048" cy="432048"/>
          </a:xfrm>
          <a:prstGeom prst="triangl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スマイル 62"/>
          <p:cNvSpPr/>
          <p:nvPr/>
        </p:nvSpPr>
        <p:spPr>
          <a:xfrm>
            <a:off x="594029" y="2308407"/>
            <a:ext cx="378042" cy="378042"/>
          </a:xfrm>
          <a:prstGeom prst="smileyFace">
            <a:avLst/>
          </a:prstGeom>
          <a:solidFill>
            <a:srgbClr val="FFFF00"/>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直線矢印コネクタ 63"/>
          <p:cNvCxnSpPr>
            <a:stCxn id="106" idx="2"/>
            <a:endCxn id="62" idx="4"/>
          </p:cNvCxnSpPr>
          <p:nvPr/>
        </p:nvCxnSpPr>
        <p:spPr>
          <a:xfrm flipH="1" flipV="1">
            <a:off x="1005254" y="2956478"/>
            <a:ext cx="561075" cy="345293"/>
          </a:xfrm>
          <a:prstGeom prst="straightConnector1">
            <a:avLst/>
          </a:prstGeom>
          <a:ln w="571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1653326" y="3120907"/>
            <a:ext cx="864000" cy="395869"/>
          </a:xfrm>
          <a:prstGeom prst="rect">
            <a:avLst/>
          </a:prstGeom>
          <a:solidFill>
            <a:srgbClr val="FFFF00"/>
          </a:solidFill>
          <a:ln w="38100">
            <a:solidFill>
              <a:srgbClr val="002060"/>
            </a:solidFill>
          </a:ln>
        </p:spPr>
        <p:txBody>
          <a:bodyPr wrap="square" tIns="72000" rtlCol="0">
            <a:spAutoFit/>
          </a:bodyPr>
          <a:lstStyle/>
          <a:p>
            <a:pPr algn="ctr"/>
            <a:r>
              <a:rPr kumimoji="1" lang="ja-JP" altLang="en-US" b="1" dirty="0" smtClean="0"/>
              <a:t>行政</a:t>
            </a:r>
            <a:endParaRPr kumimoji="1" lang="ja-JP" altLang="en-US" b="1" dirty="0"/>
          </a:p>
        </p:txBody>
      </p:sp>
      <p:sp>
        <p:nvSpPr>
          <p:cNvPr id="24" name="右矢印 23"/>
          <p:cNvSpPr/>
          <p:nvPr/>
        </p:nvSpPr>
        <p:spPr>
          <a:xfrm>
            <a:off x="4047706" y="3240996"/>
            <a:ext cx="936104" cy="748782"/>
          </a:xfrm>
          <a:prstGeom prst="rightArrow">
            <a:avLst/>
          </a:prstGeom>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71" name="表 70"/>
          <p:cNvGraphicFramePr>
            <a:graphicFrameLocks noGrp="1"/>
          </p:cNvGraphicFramePr>
          <p:nvPr>
            <p:extLst>
              <p:ext uri="{D42A27DB-BD31-4B8C-83A1-F6EECF244321}">
                <p14:modId xmlns:p14="http://schemas.microsoft.com/office/powerpoint/2010/main" val="3947647220"/>
              </p:ext>
            </p:extLst>
          </p:nvPr>
        </p:nvGraphicFramePr>
        <p:xfrm>
          <a:off x="0" y="5060776"/>
          <a:ext cx="9144000" cy="1752600"/>
        </p:xfrm>
        <a:graphic>
          <a:graphicData uri="http://schemas.openxmlformats.org/drawingml/2006/table">
            <a:tbl>
              <a:tblPr firstRow="1" bandRow="1">
                <a:tableStyleId>{2D5ABB26-0587-4C30-8999-92F81FD0307C}</a:tableStyleId>
              </a:tblPr>
              <a:tblGrid>
                <a:gridCol w="3298469"/>
                <a:gridCol w="5845531"/>
              </a:tblGrid>
              <a:tr h="370840">
                <a:tc>
                  <a:txBody>
                    <a:bodyPr/>
                    <a:lstStyle/>
                    <a:p>
                      <a:pPr algn="r"/>
                      <a:r>
                        <a:rPr kumimoji="1" lang="ja-JP" altLang="en-US" dirty="0" smtClean="0"/>
                        <a:t>「透明性・参加・協働」</a:t>
                      </a:r>
                      <a:endParaRPr kumimoji="1" lang="ja-JP" altLang="en-US"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米国　オバマ大統領　</a:t>
                      </a:r>
                      <a:r>
                        <a:rPr kumimoji="1" lang="en-US" altLang="ja-JP" dirty="0" smtClean="0"/>
                        <a:t>2009</a:t>
                      </a:r>
                      <a:r>
                        <a:rPr kumimoji="1" lang="ja-JP" altLang="en-US" dirty="0" smtClean="0"/>
                        <a:t>年 </a:t>
                      </a:r>
                      <a:r>
                        <a:rPr kumimoji="1" lang="en-US" altLang="ja-JP" dirty="0" err="1" smtClean="0"/>
                        <a:t>OpenGov</a:t>
                      </a:r>
                      <a:r>
                        <a:rPr kumimoji="1" lang="ja-JP" altLang="en-US" dirty="0" smtClean="0"/>
                        <a:t>覚書</a:t>
                      </a:r>
                    </a:p>
                  </a:txBody>
                  <a:tcPr>
                    <a:solidFill>
                      <a:schemeClr val="bg1"/>
                    </a:solidFill>
                  </a:tcPr>
                </a:tc>
              </a:tr>
              <a:tr h="370840">
                <a:tc>
                  <a:txBody>
                    <a:bodyPr/>
                    <a:lstStyle/>
                    <a:p>
                      <a:pPr algn="r"/>
                      <a:r>
                        <a:rPr kumimoji="1" lang="ja-JP" altLang="en-US" dirty="0" smtClean="0"/>
                        <a:t>「プラットフォームとしての政府</a:t>
                      </a:r>
                      <a:r>
                        <a:rPr kumimoji="1" lang="ja-JP" altLang="en-US" dirty="0" smtClean="0"/>
                        <a:t>」</a:t>
                      </a:r>
                      <a:endParaRPr kumimoji="1" lang="en-US" altLang="ja-JP" dirty="0" smtClean="0"/>
                    </a:p>
                    <a:p>
                      <a:pPr algn="r"/>
                      <a:r>
                        <a:rPr kumimoji="1" lang="ja-JP" altLang="en-US" dirty="0" smtClean="0"/>
                        <a:t>「</a:t>
                      </a:r>
                      <a:r>
                        <a:rPr kumimoji="1" lang="en-US" altLang="ja-JP" dirty="0" smtClean="0"/>
                        <a:t>Do It Ourselves</a:t>
                      </a:r>
                      <a:r>
                        <a:rPr kumimoji="1" lang="ja-JP" altLang="en-US" dirty="0" smtClean="0"/>
                        <a:t>」</a:t>
                      </a:r>
                      <a:endParaRPr kumimoji="1" lang="ja-JP" altLang="en-US" dirty="0" smtClean="0"/>
                    </a:p>
                  </a:txBody>
                  <a:tcPr>
                    <a:solidFill>
                      <a:schemeClr val="bg1"/>
                    </a:solidFill>
                  </a:tcPr>
                </a:tc>
                <a:tc>
                  <a:txBody>
                    <a:bodyPr/>
                    <a:lstStyle/>
                    <a:p>
                      <a:r>
                        <a:rPr kumimoji="1" lang="ja-JP" altLang="en-US" dirty="0" smtClean="0"/>
                        <a:t>ティム・オライリー </a:t>
                      </a:r>
                      <a:r>
                        <a:rPr kumimoji="1" lang="en-US" altLang="ja-JP" dirty="0" smtClean="0"/>
                        <a:t>2009</a:t>
                      </a:r>
                      <a:r>
                        <a:rPr kumimoji="1" lang="ja-JP" altLang="en-US" dirty="0" smtClean="0"/>
                        <a:t>年</a:t>
                      </a:r>
                      <a:endParaRPr kumimoji="1" lang="ja-JP" altLang="en-US" dirty="0"/>
                    </a:p>
                  </a:txBody>
                  <a:tcPr>
                    <a:solidFill>
                      <a:schemeClr val="bg1"/>
                    </a:solidFill>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dirty="0" smtClean="0"/>
                        <a:t>「大きな社会」　英国</a:t>
                      </a:r>
                    </a:p>
                  </a:txBody>
                  <a:tcPr>
                    <a:solidFill>
                      <a:schemeClr val="bg1"/>
                    </a:solidFill>
                  </a:tcPr>
                </a:tc>
                <a:tc>
                  <a:txBody>
                    <a:bodyPr/>
                    <a:lstStyle/>
                    <a:p>
                      <a:r>
                        <a:rPr kumimoji="1" lang="ja-JP" altLang="en-US" dirty="0" smtClean="0"/>
                        <a:t>キャメロン首相</a:t>
                      </a:r>
                      <a:r>
                        <a:rPr kumimoji="1" lang="en-US" altLang="ja-JP" dirty="0" smtClean="0"/>
                        <a:t>2009</a:t>
                      </a:r>
                      <a:r>
                        <a:rPr kumimoji="1" lang="ja-JP" altLang="en-US" dirty="0" smtClean="0"/>
                        <a:t>年 演説</a:t>
                      </a:r>
                      <a:endParaRPr kumimoji="1" lang="ja-JP" altLang="en-US" dirty="0"/>
                    </a:p>
                  </a:txBody>
                  <a:tcPr>
                    <a:solidFill>
                      <a:schemeClr val="bg1"/>
                    </a:solidFill>
                  </a:tcPr>
                </a:tc>
              </a:tr>
              <a:tr h="370840">
                <a:tc>
                  <a:txBody>
                    <a:bodyPr/>
                    <a:lstStyle/>
                    <a:p>
                      <a:pPr algn="r"/>
                      <a:r>
                        <a:rPr kumimoji="1" lang="ja-JP" altLang="en-US" dirty="0" smtClean="0"/>
                        <a:t>「新しい公共」　</a:t>
                      </a:r>
                      <a:endParaRPr kumimoji="1" lang="ja-JP" altLang="en-US"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日本　鳩山由紀夫首相　</a:t>
                      </a:r>
                      <a:r>
                        <a:rPr kumimoji="1" lang="en-US" altLang="ja-JP" dirty="0" smtClean="0"/>
                        <a:t>2010</a:t>
                      </a:r>
                      <a:r>
                        <a:rPr kumimoji="1" lang="ja-JP" altLang="en-US" dirty="0" smtClean="0"/>
                        <a:t>年 施政方針演説</a:t>
                      </a:r>
                    </a:p>
                  </a:txBody>
                  <a:tcPr>
                    <a:solidFill>
                      <a:schemeClr val="bg1"/>
                    </a:solidFill>
                  </a:tcPr>
                </a:tc>
              </a:tr>
            </a:tbl>
          </a:graphicData>
        </a:graphic>
      </p:graphicFrame>
    </p:spTree>
    <p:extLst>
      <p:ext uri="{BB962C8B-B14F-4D97-AF65-F5344CB8AC3E}">
        <p14:creationId xmlns:p14="http://schemas.microsoft.com/office/powerpoint/2010/main" val="2196752443"/>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sz="half" idx="1"/>
          </p:nvPr>
        </p:nvSpPr>
        <p:spPr/>
        <p:txBody>
          <a:bodyPr/>
          <a:lstStyle/>
          <a:p>
            <a:endParaRPr kumimoji="1" lang="ja-JP" altLang="en-US"/>
          </a:p>
        </p:txBody>
      </p:sp>
      <p:sp>
        <p:nvSpPr>
          <p:cNvPr id="4" name="コンテンツ プレースホルダー 3"/>
          <p:cNvSpPr>
            <a:spLocks noGrp="1"/>
          </p:cNvSpPr>
          <p:nvPr>
            <p:ph sz="half" idx="2"/>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BD505E4-6626-4283-B496-02198CB7B67F}" type="slidenum">
              <a:rPr kumimoji="1" lang="ja-JP" altLang="en-US" smtClean="0"/>
              <a:t>20</a:t>
            </a:fld>
            <a:endParaRPr kumimoji="1" lang="ja-JP"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36460"/>
            <a:ext cx="9036496" cy="6797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68250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sz="half" idx="1"/>
          </p:nvPr>
        </p:nvSpPr>
        <p:spPr/>
        <p:txBody>
          <a:bodyPr/>
          <a:lstStyle/>
          <a:p>
            <a:endParaRPr kumimoji="1" lang="ja-JP" altLang="en-US"/>
          </a:p>
        </p:txBody>
      </p:sp>
      <p:sp>
        <p:nvSpPr>
          <p:cNvPr id="4" name="コンテンツ プレースホルダー 3"/>
          <p:cNvSpPr>
            <a:spLocks noGrp="1"/>
          </p:cNvSpPr>
          <p:nvPr>
            <p:ph sz="half" idx="2"/>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BD505E4-6626-4283-B496-02198CB7B67F}" type="slidenum">
              <a:rPr kumimoji="1" lang="ja-JP" altLang="en-US" smtClean="0"/>
              <a:t>21</a:t>
            </a:fld>
            <a:endParaRPr kumimoji="1" lang="ja-JP" alt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44624"/>
            <a:ext cx="9036496" cy="6767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940336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51520" y="202288"/>
            <a:ext cx="8640960" cy="656372"/>
          </a:xfrm>
        </p:spPr>
        <p:txBody>
          <a:bodyPr/>
          <a:lstStyle/>
          <a:p>
            <a:r>
              <a:rPr lang="ja-JP" altLang="en-US" sz="3600" dirty="0" smtClean="0"/>
              <a:t>データに基づくオープンな政策</a:t>
            </a:r>
            <a:r>
              <a:rPr kumimoji="1" lang="ja-JP" altLang="en-US" sz="3600" dirty="0" smtClean="0"/>
              <a:t>サイクル</a:t>
            </a:r>
            <a:endParaRPr kumimoji="1" lang="ja-JP" altLang="en-US" sz="3600" dirty="0"/>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201079378"/>
              </p:ext>
            </p:extLst>
          </p:nvPr>
        </p:nvGraphicFramePr>
        <p:xfrm>
          <a:off x="518864" y="1125538"/>
          <a:ext cx="8229600" cy="5615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コンテンツ プレースホルダー 2"/>
          <p:cNvSpPr txBox="1">
            <a:spLocks/>
          </p:cNvSpPr>
          <p:nvPr/>
        </p:nvSpPr>
        <p:spPr>
          <a:xfrm>
            <a:off x="4648200" y="980728"/>
            <a:ext cx="4038600" cy="5544616"/>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457200" lvl="1" indent="0">
              <a:lnSpc>
                <a:spcPct val="120000"/>
              </a:lnSpc>
              <a:buNone/>
            </a:pPr>
            <a:endParaRPr lang="ja-JP" altLang="en-US" dirty="0"/>
          </a:p>
        </p:txBody>
      </p:sp>
      <p:grpSp>
        <p:nvGrpSpPr>
          <p:cNvPr id="13" name="グループ化 12"/>
          <p:cNvGrpSpPr/>
          <p:nvPr/>
        </p:nvGrpSpPr>
        <p:grpSpPr>
          <a:xfrm>
            <a:off x="2987824" y="2420888"/>
            <a:ext cx="3222104" cy="2520280"/>
            <a:chOff x="2934072" y="2520192"/>
            <a:chExt cx="3222104" cy="2520280"/>
          </a:xfrm>
        </p:grpSpPr>
        <p:sp>
          <p:nvSpPr>
            <p:cNvPr id="12" name="円/楕円 11"/>
            <p:cNvSpPr/>
            <p:nvPr/>
          </p:nvSpPr>
          <p:spPr>
            <a:xfrm>
              <a:off x="3275856" y="2520192"/>
              <a:ext cx="2520280" cy="252028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p>
          </p:txBody>
        </p:sp>
        <p:sp>
          <p:nvSpPr>
            <p:cNvPr id="11" name="正方形/長方形 10"/>
            <p:cNvSpPr/>
            <p:nvPr/>
          </p:nvSpPr>
          <p:spPr>
            <a:xfrm>
              <a:off x="2934072" y="3236783"/>
              <a:ext cx="3222104" cy="1384995"/>
            </a:xfrm>
            <a:prstGeom prst="rect">
              <a:avLst/>
            </a:prstGeom>
          </p:spPr>
          <p:txBody>
            <a:bodyPr wrap="square">
              <a:spAutoFit/>
            </a:bodyPr>
            <a:lstStyle/>
            <a:p>
              <a:pPr algn="ctr"/>
              <a:r>
                <a:rPr lang="ja-JP" altLang="en-US" sz="2800" b="1" dirty="0" smtClean="0">
                  <a:effectLst>
                    <a:outerShdw blurRad="38100" dist="38100" dir="2700000" algn="tl">
                      <a:srgbClr val="000000">
                        <a:alpha val="43137"/>
                      </a:srgbClr>
                    </a:outerShdw>
                  </a:effectLst>
                </a:rPr>
                <a:t>データに基づく</a:t>
              </a:r>
              <a:endParaRPr lang="en-US" altLang="ja-JP" sz="2800" b="1" dirty="0" smtClean="0">
                <a:effectLst>
                  <a:outerShdw blurRad="38100" dist="38100" dir="2700000" algn="tl">
                    <a:srgbClr val="000000">
                      <a:alpha val="43137"/>
                    </a:srgbClr>
                  </a:outerShdw>
                </a:effectLst>
              </a:endParaRPr>
            </a:p>
            <a:p>
              <a:pPr algn="ctr"/>
              <a:r>
                <a:rPr lang="ja-JP" altLang="en-US" sz="2800" b="1" dirty="0" smtClean="0">
                  <a:effectLst>
                    <a:outerShdw blurRad="38100" dist="38100" dir="2700000" algn="tl">
                      <a:srgbClr val="000000">
                        <a:alpha val="43137"/>
                      </a:srgbClr>
                    </a:outerShdw>
                  </a:effectLst>
                </a:rPr>
                <a:t>オープンな</a:t>
              </a:r>
              <a:br>
                <a:rPr lang="ja-JP" altLang="en-US" sz="2800" b="1" dirty="0" smtClean="0">
                  <a:effectLst>
                    <a:outerShdw blurRad="38100" dist="38100" dir="2700000" algn="tl">
                      <a:srgbClr val="000000">
                        <a:alpha val="43137"/>
                      </a:srgbClr>
                    </a:outerShdw>
                  </a:effectLst>
                </a:rPr>
              </a:br>
              <a:r>
                <a:rPr lang="ja-JP" altLang="en-US" sz="2800" b="1" dirty="0" smtClean="0">
                  <a:effectLst>
                    <a:outerShdw blurRad="38100" dist="38100" dir="2700000" algn="tl">
                      <a:srgbClr val="000000">
                        <a:alpha val="43137"/>
                      </a:srgbClr>
                    </a:outerShdw>
                  </a:effectLst>
                </a:rPr>
                <a:t>政策サイクル</a:t>
              </a:r>
              <a:endParaRPr lang="ja-JP" altLang="en-US" sz="2800" b="1" dirty="0">
                <a:effectLst>
                  <a:outerShdw blurRad="38100" dist="38100" dir="2700000" algn="tl">
                    <a:srgbClr val="000000">
                      <a:alpha val="43137"/>
                    </a:srgbClr>
                  </a:outerShdw>
                </a:effectLst>
              </a:endParaRPr>
            </a:p>
          </p:txBody>
        </p:sp>
      </p:grpSp>
      <p:sp>
        <p:nvSpPr>
          <p:cNvPr id="28" name="スライド番号プレースホルダー 27"/>
          <p:cNvSpPr>
            <a:spLocks noGrp="1"/>
          </p:cNvSpPr>
          <p:nvPr>
            <p:ph type="sldNum" sz="quarter" idx="12"/>
          </p:nvPr>
        </p:nvSpPr>
        <p:spPr/>
        <p:txBody>
          <a:bodyPr/>
          <a:lstStyle/>
          <a:p>
            <a:fld id="{DBD505E4-6626-4283-B496-02198CB7B67F}" type="slidenum">
              <a:rPr kumimoji="1" lang="ja-JP" altLang="en-US" smtClean="0"/>
              <a:t>3</a:t>
            </a:fld>
            <a:endParaRPr kumimoji="1" lang="ja-JP" altLang="en-US"/>
          </a:p>
        </p:txBody>
      </p:sp>
    </p:spTree>
    <p:extLst>
      <p:ext uri="{BB962C8B-B14F-4D97-AF65-F5344CB8AC3E}">
        <p14:creationId xmlns:p14="http://schemas.microsoft.com/office/powerpoint/2010/main" val="120001043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sz="4000" dirty="0" smtClean="0"/>
              <a:t>利活用・普及に重要な要素</a:t>
            </a:r>
            <a:endParaRPr kumimoji="1" lang="ja-JP" altLang="en-US" sz="4000" dirty="0"/>
          </a:p>
        </p:txBody>
      </p:sp>
      <p:sp>
        <p:nvSpPr>
          <p:cNvPr id="3" name="コンテンツ プレースホルダー 2"/>
          <p:cNvSpPr>
            <a:spLocks noGrp="1"/>
          </p:cNvSpPr>
          <p:nvPr>
            <p:ph idx="1"/>
          </p:nvPr>
        </p:nvSpPr>
        <p:spPr/>
        <p:txBody>
          <a:bodyPr lIns="36000" tIns="36000" rIns="36000" bIns="36000"/>
          <a:lstStyle/>
          <a:p>
            <a:endParaRPr kumimoji="1" lang="en-US" altLang="ja-JP" dirty="0" smtClean="0"/>
          </a:p>
          <a:p>
            <a:endParaRPr kumimoji="1" lang="en-US" altLang="ja-JP" dirty="0" smtClean="0"/>
          </a:p>
          <a:p>
            <a:endParaRPr kumimoji="1" lang="ja-JP" altLang="en-US" dirty="0"/>
          </a:p>
        </p:txBody>
      </p:sp>
      <p:grpSp>
        <p:nvGrpSpPr>
          <p:cNvPr id="16" name="グループ化 15"/>
          <p:cNvGrpSpPr/>
          <p:nvPr/>
        </p:nvGrpSpPr>
        <p:grpSpPr>
          <a:xfrm>
            <a:off x="337596" y="1196752"/>
            <a:ext cx="8482876" cy="5444786"/>
            <a:chOff x="-310476" y="1021288"/>
            <a:chExt cx="10931148" cy="7016224"/>
          </a:xfrm>
        </p:grpSpPr>
        <p:sp>
          <p:nvSpPr>
            <p:cNvPr id="9" name="六角形 8"/>
            <p:cNvSpPr/>
            <p:nvPr/>
          </p:nvSpPr>
          <p:spPr>
            <a:xfrm>
              <a:off x="2267744" y="1043634"/>
              <a:ext cx="3168352" cy="2731338"/>
            </a:xfrm>
            <a:prstGeom prst="hexagon">
              <a:avLst/>
            </a:prstGeom>
            <a:ln w="76200">
              <a:solidFill>
                <a:srgbClr val="FF0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ja-JP" altLang="en-US" sz="2400" b="1" dirty="0" smtClean="0">
                  <a:effectLst>
                    <a:outerShdw blurRad="38100" dist="38100" dir="2700000" algn="tl">
                      <a:srgbClr val="000000">
                        <a:alpha val="43137"/>
                      </a:srgbClr>
                    </a:outerShdw>
                  </a:effectLst>
                </a:rPr>
                <a:t>ユーザーグループ／</a:t>
              </a:r>
              <a:endParaRPr kumimoji="1" lang="en-US" altLang="ja-JP" sz="2400" b="1" dirty="0" smtClean="0">
                <a:effectLst>
                  <a:outerShdw blurRad="38100" dist="38100" dir="2700000" algn="tl">
                    <a:srgbClr val="000000">
                      <a:alpha val="43137"/>
                    </a:srgbClr>
                  </a:outerShdw>
                </a:effectLst>
              </a:endParaRPr>
            </a:p>
            <a:p>
              <a:pPr algn="ctr"/>
              <a:r>
                <a:rPr kumimoji="1" lang="ja-JP" altLang="en-US" sz="2400" b="1" dirty="0" smtClean="0">
                  <a:effectLst>
                    <a:outerShdw blurRad="38100" dist="38100" dir="2700000" algn="tl">
                      <a:srgbClr val="000000">
                        <a:alpha val="43137"/>
                      </a:srgbClr>
                    </a:outerShdw>
                  </a:effectLst>
                </a:rPr>
                <a:t>コミュニティ</a:t>
              </a:r>
              <a:r>
                <a:rPr kumimoji="1" lang="en-US" altLang="ja-JP" sz="2400" b="1" dirty="0" smtClean="0">
                  <a:effectLst>
                    <a:outerShdw blurRad="38100" dist="38100" dir="2700000" algn="tl">
                      <a:srgbClr val="000000">
                        <a:alpha val="43137"/>
                      </a:srgbClr>
                    </a:outerShdw>
                  </a:effectLst>
                </a:rPr>
                <a:t/>
              </a:r>
              <a:br>
                <a:rPr kumimoji="1" lang="en-US" altLang="ja-JP" sz="2400" b="1" dirty="0" smtClean="0">
                  <a:effectLst>
                    <a:outerShdw blurRad="38100" dist="38100" dir="2700000" algn="tl">
                      <a:srgbClr val="000000">
                        <a:alpha val="43137"/>
                      </a:srgbClr>
                    </a:outerShdw>
                  </a:effectLst>
                </a:rPr>
              </a:br>
              <a:r>
                <a:rPr kumimoji="1" lang="ja-JP" altLang="en-US" sz="2400" b="1" dirty="0" smtClean="0">
                  <a:effectLst>
                    <a:outerShdw blurRad="38100" dist="38100" dir="2700000" algn="tl">
                      <a:srgbClr val="000000">
                        <a:alpha val="43137"/>
                      </a:srgbClr>
                    </a:outerShdw>
                  </a:effectLst>
                </a:rPr>
                <a:t>の形成</a:t>
              </a:r>
              <a:endParaRPr lang="en-US" altLang="ja-JP" sz="2400" b="1" dirty="0">
                <a:effectLst>
                  <a:outerShdw blurRad="38100" dist="38100" dir="2700000" algn="tl">
                    <a:srgbClr val="000000">
                      <a:alpha val="43137"/>
                    </a:srgbClr>
                  </a:outerShdw>
                </a:effectLst>
              </a:endParaRPr>
            </a:p>
          </p:txBody>
        </p:sp>
        <p:sp>
          <p:nvSpPr>
            <p:cNvPr id="10" name="六角形 9"/>
            <p:cNvSpPr/>
            <p:nvPr/>
          </p:nvSpPr>
          <p:spPr>
            <a:xfrm>
              <a:off x="4860032" y="2460624"/>
              <a:ext cx="3168352" cy="2731338"/>
            </a:xfrm>
            <a:prstGeom prst="hexag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2400" b="1" dirty="0" smtClean="0">
                  <a:effectLst>
                    <a:outerShdw blurRad="38100" dist="38100" dir="2700000" algn="tl">
                      <a:srgbClr val="000000">
                        <a:alpha val="43137"/>
                      </a:srgbClr>
                    </a:outerShdw>
                  </a:effectLst>
                </a:rPr>
                <a:t>創造性</a:t>
              </a:r>
              <a:r>
                <a:rPr lang="en-US" altLang="ja-JP" sz="2400" b="1" dirty="0" smtClean="0">
                  <a:effectLst>
                    <a:outerShdw blurRad="38100" dist="38100" dir="2700000" algn="tl">
                      <a:srgbClr val="000000">
                        <a:alpha val="43137"/>
                      </a:srgbClr>
                    </a:outerShdw>
                  </a:effectLst>
                </a:rPr>
                <a:t/>
              </a:r>
              <a:br>
                <a:rPr lang="en-US" altLang="ja-JP" sz="2400" b="1" dirty="0" smtClean="0">
                  <a:effectLst>
                    <a:outerShdw blurRad="38100" dist="38100" dir="2700000" algn="tl">
                      <a:srgbClr val="000000">
                        <a:alpha val="43137"/>
                      </a:srgbClr>
                    </a:outerShdw>
                  </a:effectLst>
                </a:rPr>
              </a:br>
              <a:r>
                <a:rPr lang="ja-JP" altLang="en-US" sz="2400" b="1" dirty="0" smtClean="0">
                  <a:effectLst>
                    <a:outerShdw blurRad="38100" dist="38100" dir="2700000" algn="tl">
                      <a:srgbClr val="000000">
                        <a:alpha val="43137"/>
                      </a:srgbClr>
                    </a:outerShdw>
                  </a:effectLst>
                </a:rPr>
                <a:t>の発揮</a:t>
              </a:r>
              <a:endParaRPr kumimoji="1" lang="ja-JP" altLang="en-US" sz="2400" b="1" dirty="0">
                <a:effectLst>
                  <a:outerShdw blurRad="38100" dist="38100" dir="2700000" algn="tl">
                    <a:srgbClr val="000000">
                      <a:alpha val="43137"/>
                    </a:srgbClr>
                  </a:outerShdw>
                </a:effectLst>
              </a:endParaRPr>
            </a:p>
          </p:txBody>
        </p:sp>
        <p:sp>
          <p:nvSpPr>
            <p:cNvPr id="11" name="六角形 10"/>
            <p:cNvSpPr/>
            <p:nvPr/>
          </p:nvSpPr>
          <p:spPr>
            <a:xfrm>
              <a:off x="2267744" y="3866014"/>
              <a:ext cx="3168352" cy="2731338"/>
            </a:xfrm>
            <a:prstGeom prst="hexagon">
              <a:avLst/>
            </a:prstGeom>
            <a:ln w="76200">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ja-JP" altLang="en-US" sz="2400" b="1" dirty="0" smtClean="0">
                  <a:effectLst>
                    <a:outerShdw blurRad="38100" dist="38100" dir="2700000" algn="tl">
                      <a:srgbClr val="000000">
                        <a:alpha val="43137"/>
                      </a:srgbClr>
                    </a:outerShdw>
                  </a:effectLst>
                </a:rPr>
                <a:t>事業化</a:t>
              </a:r>
              <a:r>
                <a:rPr kumimoji="1" lang="en-US" altLang="ja-JP" sz="2400" b="1" dirty="0" smtClean="0">
                  <a:effectLst>
                    <a:outerShdw blurRad="38100" dist="38100" dir="2700000" algn="tl">
                      <a:srgbClr val="000000">
                        <a:alpha val="43137"/>
                      </a:srgbClr>
                    </a:outerShdw>
                  </a:effectLst>
                </a:rPr>
                <a:t/>
              </a:r>
              <a:br>
                <a:rPr kumimoji="1" lang="en-US" altLang="ja-JP" sz="2400" b="1" dirty="0" smtClean="0">
                  <a:effectLst>
                    <a:outerShdw blurRad="38100" dist="38100" dir="2700000" algn="tl">
                      <a:srgbClr val="000000">
                        <a:alpha val="43137"/>
                      </a:srgbClr>
                    </a:outerShdw>
                  </a:effectLst>
                </a:rPr>
              </a:br>
              <a:r>
                <a:rPr kumimoji="1" lang="ja-JP" altLang="en-US" sz="2400" b="1" dirty="0" smtClean="0">
                  <a:effectLst>
                    <a:outerShdw blurRad="38100" dist="38100" dir="2700000" algn="tl">
                      <a:srgbClr val="000000">
                        <a:alpha val="43137"/>
                      </a:srgbClr>
                    </a:outerShdw>
                  </a:effectLst>
                </a:rPr>
                <a:t>支援</a:t>
              </a:r>
              <a:r>
                <a:rPr kumimoji="1" lang="en-US" altLang="ja-JP" sz="2400" b="1" dirty="0" smtClean="0">
                  <a:effectLst>
                    <a:outerShdw blurRad="38100" dist="38100" dir="2700000" algn="tl">
                      <a:srgbClr val="000000">
                        <a:alpha val="43137"/>
                      </a:srgbClr>
                    </a:outerShdw>
                  </a:effectLst>
                </a:rPr>
                <a:t/>
              </a:r>
              <a:br>
                <a:rPr kumimoji="1" lang="en-US" altLang="ja-JP" sz="2400" b="1" dirty="0" smtClean="0">
                  <a:effectLst>
                    <a:outerShdw blurRad="38100" dist="38100" dir="2700000" algn="tl">
                      <a:srgbClr val="000000">
                        <a:alpha val="43137"/>
                      </a:srgbClr>
                    </a:outerShdw>
                  </a:effectLst>
                </a:rPr>
              </a:br>
              <a:r>
                <a:rPr kumimoji="1" lang="ja-JP" altLang="en-US" sz="2400" b="1" dirty="0" smtClean="0">
                  <a:effectLst>
                    <a:outerShdw blurRad="38100" dist="38100" dir="2700000" algn="tl">
                      <a:srgbClr val="000000">
                        <a:alpha val="43137"/>
                      </a:srgbClr>
                    </a:outerShdw>
                  </a:effectLst>
                </a:rPr>
                <a:t>中間支援</a:t>
              </a:r>
              <a:endParaRPr kumimoji="1" lang="ja-JP" altLang="en-US" sz="2400" b="1" dirty="0">
                <a:effectLst>
                  <a:outerShdw blurRad="38100" dist="38100" dir="2700000" algn="tl">
                    <a:srgbClr val="000000">
                      <a:alpha val="43137"/>
                    </a:srgbClr>
                  </a:outerShdw>
                </a:effectLst>
              </a:endParaRPr>
            </a:p>
          </p:txBody>
        </p:sp>
        <p:sp>
          <p:nvSpPr>
            <p:cNvPr id="12" name="六角形 11"/>
            <p:cNvSpPr/>
            <p:nvPr/>
          </p:nvSpPr>
          <p:spPr>
            <a:xfrm>
              <a:off x="4860032" y="5306174"/>
              <a:ext cx="3168352" cy="2731338"/>
            </a:xfrm>
            <a:prstGeom prst="hexagon">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ja-JP" altLang="en-US" sz="2400" b="1" dirty="0" smtClean="0">
                  <a:effectLst>
                    <a:outerShdw blurRad="38100" dist="38100" dir="2700000" algn="tl">
                      <a:srgbClr val="000000">
                        <a:alpha val="43137"/>
                      </a:srgbClr>
                    </a:outerShdw>
                  </a:effectLst>
                </a:rPr>
                <a:t>認知向上</a:t>
              </a:r>
              <a:endParaRPr kumimoji="1" lang="ja-JP" altLang="en-US" sz="2400" b="1" dirty="0">
                <a:effectLst>
                  <a:outerShdw blurRad="38100" dist="38100" dir="2700000" algn="tl">
                    <a:srgbClr val="000000">
                      <a:alpha val="43137"/>
                    </a:srgbClr>
                  </a:outerShdw>
                </a:effectLst>
              </a:endParaRPr>
            </a:p>
          </p:txBody>
        </p:sp>
        <p:sp>
          <p:nvSpPr>
            <p:cNvPr id="13" name="六角形 12"/>
            <p:cNvSpPr/>
            <p:nvPr/>
          </p:nvSpPr>
          <p:spPr>
            <a:xfrm>
              <a:off x="-310476" y="2436624"/>
              <a:ext cx="3168352" cy="2731338"/>
            </a:xfrm>
            <a:prstGeom prst="hexagon">
              <a:avLst/>
            </a:prstGeom>
            <a:ln/>
          </p:spPr>
          <p:style>
            <a:lnRef idx="0">
              <a:schemeClr val="accent5"/>
            </a:lnRef>
            <a:fillRef idx="3">
              <a:schemeClr val="accent5"/>
            </a:fillRef>
            <a:effectRef idx="3">
              <a:schemeClr val="accent5"/>
            </a:effectRef>
            <a:fontRef idx="minor">
              <a:schemeClr val="lt1"/>
            </a:fontRef>
          </p:style>
          <p:txBody>
            <a:bodyPr lIns="36000" rIns="36000" rtlCol="0" anchor="ctr"/>
            <a:lstStyle/>
            <a:p>
              <a:pPr algn="ctr"/>
              <a:r>
                <a:rPr kumimoji="1" lang="ja-JP" altLang="en-US" sz="2000" b="1" dirty="0" smtClean="0">
                  <a:effectLst>
                    <a:outerShdw blurRad="38100" dist="38100" dir="2700000" algn="tl">
                      <a:srgbClr val="000000">
                        <a:alpha val="43137"/>
                      </a:srgbClr>
                    </a:outerShdw>
                  </a:effectLst>
                </a:rPr>
                <a:t>インセンティブ</a:t>
              </a:r>
              <a:endParaRPr kumimoji="1" lang="en-US" altLang="ja-JP" sz="2000" b="1" dirty="0" smtClean="0">
                <a:effectLst>
                  <a:outerShdw blurRad="38100" dist="38100" dir="2700000" algn="tl">
                    <a:srgbClr val="000000">
                      <a:alpha val="43137"/>
                    </a:srgbClr>
                  </a:outerShdw>
                </a:effectLst>
              </a:endParaRPr>
            </a:p>
            <a:p>
              <a:pPr algn="ctr"/>
              <a:r>
                <a:rPr kumimoji="1" lang="ja-JP" altLang="en-US" sz="2400" b="1" dirty="0" smtClean="0">
                  <a:effectLst>
                    <a:outerShdw blurRad="38100" dist="38100" dir="2700000" algn="tl">
                      <a:srgbClr val="000000">
                        <a:alpha val="43137"/>
                      </a:srgbClr>
                    </a:outerShdw>
                  </a:effectLst>
                </a:rPr>
                <a:t>提供</a:t>
              </a:r>
              <a:endParaRPr kumimoji="1" lang="ja-JP" altLang="en-US" sz="2400" b="1" dirty="0">
                <a:effectLst>
                  <a:outerShdw blurRad="38100" dist="38100" dir="2700000" algn="tl">
                    <a:srgbClr val="000000">
                      <a:alpha val="43137"/>
                    </a:srgbClr>
                  </a:outerShdw>
                </a:effectLst>
              </a:endParaRPr>
            </a:p>
          </p:txBody>
        </p:sp>
        <p:sp>
          <p:nvSpPr>
            <p:cNvPr id="14" name="六角形 13"/>
            <p:cNvSpPr/>
            <p:nvPr/>
          </p:nvSpPr>
          <p:spPr>
            <a:xfrm>
              <a:off x="7452320" y="3866014"/>
              <a:ext cx="3168352" cy="2731338"/>
            </a:xfrm>
            <a:prstGeom prst="hex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b="1" dirty="0" smtClean="0">
                  <a:effectLst>
                    <a:outerShdw blurRad="38100" dist="38100" dir="2700000" algn="tl">
                      <a:srgbClr val="000000">
                        <a:alpha val="43137"/>
                      </a:srgbClr>
                    </a:outerShdw>
                  </a:effectLst>
                </a:rPr>
                <a:t>リテラシー</a:t>
              </a:r>
              <a:r>
                <a:rPr kumimoji="1" lang="en-US" altLang="ja-JP" sz="2400" b="1" dirty="0" smtClean="0">
                  <a:effectLst>
                    <a:outerShdw blurRad="38100" dist="38100" dir="2700000" algn="tl">
                      <a:srgbClr val="000000">
                        <a:alpha val="43137"/>
                      </a:srgbClr>
                    </a:outerShdw>
                  </a:effectLst>
                </a:rPr>
                <a:t/>
              </a:r>
              <a:br>
                <a:rPr kumimoji="1" lang="en-US" altLang="ja-JP" sz="2400" b="1" dirty="0" smtClean="0">
                  <a:effectLst>
                    <a:outerShdw blurRad="38100" dist="38100" dir="2700000" algn="tl">
                      <a:srgbClr val="000000">
                        <a:alpha val="43137"/>
                      </a:srgbClr>
                    </a:outerShdw>
                  </a:effectLst>
                </a:rPr>
              </a:br>
              <a:r>
                <a:rPr kumimoji="1" lang="ja-JP" altLang="en-US" sz="2400" b="1" dirty="0" smtClean="0">
                  <a:effectLst>
                    <a:outerShdw blurRad="38100" dist="38100" dir="2700000" algn="tl">
                      <a:srgbClr val="000000">
                        <a:alpha val="43137"/>
                      </a:srgbClr>
                    </a:outerShdw>
                  </a:effectLst>
                </a:rPr>
                <a:t>底上げ</a:t>
              </a:r>
              <a:endParaRPr kumimoji="1" lang="ja-JP" altLang="en-US" sz="2400" b="1" dirty="0">
                <a:effectLst>
                  <a:outerShdw blurRad="38100" dist="38100" dir="2700000" algn="tl">
                    <a:srgbClr val="000000">
                      <a:alpha val="43137"/>
                    </a:srgbClr>
                  </a:outerShdw>
                </a:effectLst>
              </a:endParaRPr>
            </a:p>
          </p:txBody>
        </p:sp>
        <p:sp>
          <p:nvSpPr>
            <p:cNvPr id="15" name="六角形 14"/>
            <p:cNvSpPr/>
            <p:nvPr/>
          </p:nvSpPr>
          <p:spPr>
            <a:xfrm>
              <a:off x="7452320" y="1021288"/>
              <a:ext cx="3168352" cy="2731338"/>
            </a:xfrm>
            <a:prstGeom prst="hexagon">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2400" b="1" dirty="0" smtClean="0">
                  <a:effectLst>
                    <a:outerShdw blurRad="38100" dist="38100" dir="2700000" algn="tl">
                      <a:srgbClr val="000000">
                        <a:alpha val="43137"/>
                      </a:srgbClr>
                    </a:outerShdw>
                  </a:effectLst>
                </a:rPr>
                <a:t>社会課題</a:t>
              </a:r>
              <a:r>
                <a:rPr kumimoji="1" lang="en-US" altLang="ja-JP" sz="2400" b="1" dirty="0" smtClean="0">
                  <a:effectLst>
                    <a:outerShdw blurRad="38100" dist="38100" dir="2700000" algn="tl">
                      <a:srgbClr val="000000">
                        <a:alpha val="43137"/>
                      </a:srgbClr>
                    </a:outerShdw>
                  </a:effectLst>
                </a:rPr>
                <a:t/>
              </a:r>
              <a:br>
                <a:rPr kumimoji="1" lang="en-US" altLang="ja-JP" sz="2400" b="1" dirty="0" smtClean="0">
                  <a:effectLst>
                    <a:outerShdw blurRad="38100" dist="38100" dir="2700000" algn="tl">
                      <a:srgbClr val="000000">
                        <a:alpha val="43137"/>
                      </a:srgbClr>
                    </a:outerShdw>
                  </a:effectLst>
                </a:rPr>
              </a:br>
              <a:r>
                <a:rPr kumimoji="1" lang="ja-JP" altLang="en-US" sz="2400" b="1" dirty="0" smtClean="0">
                  <a:effectLst>
                    <a:outerShdw blurRad="38100" dist="38100" dir="2700000" algn="tl">
                      <a:srgbClr val="000000">
                        <a:alpha val="43137"/>
                      </a:srgbClr>
                    </a:outerShdw>
                  </a:effectLst>
                </a:rPr>
                <a:t>中心</a:t>
              </a:r>
              <a:r>
                <a:rPr kumimoji="1" lang="en-US" altLang="ja-JP" sz="2400" b="1" dirty="0" smtClean="0">
                  <a:effectLst>
                    <a:outerShdw blurRad="38100" dist="38100" dir="2700000" algn="tl">
                      <a:srgbClr val="000000">
                        <a:alpha val="43137"/>
                      </a:srgbClr>
                    </a:outerShdw>
                  </a:effectLst>
                </a:rPr>
                <a:t/>
              </a:r>
              <a:br>
                <a:rPr kumimoji="1" lang="en-US" altLang="ja-JP" sz="2400" b="1" dirty="0" smtClean="0">
                  <a:effectLst>
                    <a:outerShdw blurRad="38100" dist="38100" dir="2700000" algn="tl">
                      <a:srgbClr val="000000">
                        <a:alpha val="43137"/>
                      </a:srgbClr>
                    </a:outerShdw>
                  </a:effectLst>
                </a:rPr>
              </a:br>
              <a:r>
                <a:rPr kumimoji="1" lang="ja-JP" altLang="en-US" sz="2400" b="1" dirty="0" smtClean="0">
                  <a:effectLst>
                    <a:outerShdw blurRad="38100" dist="38100" dir="2700000" algn="tl">
                      <a:srgbClr val="000000">
                        <a:alpha val="43137"/>
                      </a:srgbClr>
                    </a:outerShdw>
                  </a:effectLst>
                </a:rPr>
                <a:t>アプローチ</a:t>
              </a:r>
              <a:endParaRPr kumimoji="1" lang="ja-JP" altLang="en-US" sz="2400" b="1" dirty="0">
                <a:effectLst>
                  <a:outerShdw blurRad="38100" dist="38100" dir="2700000" algn="tl">
                    <a:srgbClr val="000000">
                      <a:alpha val="43137"/>
                    </a:srgbClr>
                  </a:outerShdw>
                </a:effectLst>
              </a:endParaRPr>
            </a:p>
          </p:txBody>
        </p:sp>
      </p:grpSp>
      <p:grpSp>
        <p:nvGrpSpPr>
          <p:cNvPr id="60" name="グループ化 59"/>
          <p:cNvGrpSpPr/>
          <p:nvPr/>
        </p:nvGrpSpPr>
        <p:grpSpPr>
          <a:xfrm>
            <a:off x="2338368" y="5644268"/>
            <a:ext cx="6492560" cy="1020505"/>
            <a:chOff x="2338368" y="5644268"/>
            <a:chExt cx="6492560" cy="1020505"/>
          </a:xfrm>
        </p:grpSpPr>
        <p:grpSp>
          <p:nvGrpSpPr>
            <p:cNvPr id="38" name="グループ化 37"/>
            <p:cNvGrpSpPr/>
            <p:nvPr/>
          </p:nvGrpSpPr>
          <p:grpSpPr>
            <a:xfrm>
              <a:off x="2338368" y="5644268"/>
              <a:ext cx="2458728" cy="1003525"/>
              <a:chOff x="2338368" y="5644268"/>
              <a:chExt cx="2458728" cy="1003525"/>
            </a:xfrm>
          </p:grpSpPr>
          <p:cxnSp>
            <p:nvCxnSpPr>
              <p:cNvPr id="28" name="直線コネクタ 27"/>
              <p:cNvCxnSpPr/>
              <p:nvPr/>
            </p:nvCxnSpPr>
            <p:spPr>
              <a:xfrm flipH="1">
                <a:off x="2338368" y="5644268"/>
                <a:ext cx="505440" cy="100352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2843809" y="5644268"/>
                <a:ext cx="1440159"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4283968" y="5644268"/>
                <a:ext cx="513128" cy="99727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grpSp>
          <p:nvGrpSpPr>
            <p:cNvPr id="39" name="グループ化 38"/>
            <p:cNvGrpSpPr/>
            <p:nvPr/>
          </p:nvGrpSpPr>
          <p:grpSpPr>
            <a:xfrm>
              <a:off x="6372200" y="5661248"/>
              <a:ext cx="2458728" cy="1003525"/>
              <a:chOff x="2338368" y="5644268"/>
              <a:chExt cx="2458728" cy="1003525"/>
            </a:xfrm>
          </p:grpSpPr>
          <p:cxnSp>
            <p:nvCxnSpPr>
              <p:cNvPr id="40" name="直線コネクタ 39"/>
              <p:cNvCxnSpPr/>
              <p:nvPr/>
            </p:nvCxnSpPr>
            <p:spPr>
              <a:xfrm flipH="1">
                <a:off x="2338368" y="5644268"/>
                <a:ext cx="505440" cy="100352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H="1">
                <a:off x="2843809" y="5644268"/>
                <a:ext cx="1440159"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4283968" y="5644268"/>
                <a:ext cx="513128" cy="99727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grpSp>
      <p:grpSp>
        <p:nvGrpSpPr>
          <p:cNvPr id="43" name="グループ化 42"/>
          <p:cNvGrpSpPr/>
          <p:nvPr/>
        </p:nvGrpSpPr>
        <p:grpSpPr>
          <a:xfrm>
            <a:off x="296232" y="4540184"/>
            <a:ext cx="2458728" cy="1003525"/>
            <a:chOff x="2338368" y="5644268"/>
            <a:chExt cx="2458728" cy="1003525"/>
          </a:xfrm>
        </p:grpSpPr>
        <p:cxnSp>
          <p:nvCxnSpPr>
            <p:cNvPr id="44" name="直線コネクタ 43"/>
            <p:cNvCxnSpPr/>
            <p:nvPr/>
          </p:nvCxnSpPr>
          <p:spPr>
            <a:xfrm flipH="1">
              <a:off x="2338368" y="5644268"/>
              <a:ext cx="505440" cy="100352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2843809" y="5644268"/>
              <a:ext cx="1440159"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4283968" y="5644268"/>
              <a:ext cx="513128" cy="99727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cxnSp>
        <p:nvCxnSpPr>
          <p:cNvPr id="51" name="直線コネクタ 50"/>
          <p:cNvCxnSpPr/>
          <p:nvPr/>
        </p:nvCxnSpPr>
        <p:spPr>
          <a:xfrm flipH="1">
            <a:off x="2223032" y="5561944"/>
            <a:ext cx="505440" cy="100352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nvGrpSpPr>
          <p:cNvPr id="53" name="グループ化 52"/>
          <p:cNvGrpSpPr/>
          <p:nvPr/>
        </p:nvGrpSpPr>
        <p:grpSpPr>
          <a:xfrm>
            <a:off x="8388424" y="4591863"/>
            <a:ext cx="544192" cy="2021943"/>
            <a:chOff x="8388424" y="4591863"/>
            <a:chExt cx="544192" cy="2021943"/>
          </a:xfrm>
        </p:grpSpPr>
        <p:cxnSp>
          <p:nvCxnSpPr>
            <p:cNvPr id="48" name="直線コネクタ 47"/>
            <p:cNvCxnSpPr/>
            <p:nvPr/>
          </p:nvCxnSpPr>
          <p:spPr>
            <a:xfrm flipH="1">
              <a:off x="8388424" y="4591863"/>
              <a:ext cx="505440" cy="100352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8419488" y="5616536"/>
              <a:ext cx="513128" cy="99727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grpSp>
        <p:nvGrpSpPr>
          <p:cNvPr id="54" name="グループ化 53"/>
          <p:cNvGrpSpPr/>
          <p:nvPr/>
        </p:nvGrpSpPr>
        <p:grpSpPr>
          <a:xfrm>
            <a:off x="8379352" y="2384105"/>
            <a:ext cx="544192" cy="2021943"/>
            <a:chOff x="8388424" y="4591863"/>
            <a:chExt cx="544192" cy="2021943"/>
          </a:xfrm>
        </p:grpSpPr>
        <p:cxnSp>
          <p:nvCxnSpPr>
            <p:cNvPr id="55" name="直線コネクタ 54"/>
            <p:cNvCxnSpPr/>
            <p:nvPr/>
          </p:nvCxnSpPr>
          <p:spPr>
            <a:xfrm flipH="1">
              <a:off x="8388424" y="4591863"/>
              <a:ext cx="505440" cy="100352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8419488" y="5616536"/>
              <a:ext cx="513128" cy="99727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grpSp>
        <p:nvGrpSpPr>
          <p:cNvPr id="57" name="グループ化 56"/>
          <p:cNvGrpSpPr/>
          <p:nvPr/>
        </p:nvGrpSpPr>
        <p:grpSpPr>
          <a:xfrm flipH="1">
            <a:off x="225032" y="3429000"/>
            <a:ext cx="544192" cy="2021943"/>
            <a:chOff x="8388424" y="4591863"/>
            <a:chExt cx="544192" cy="2021943"/>
          </a:xfrm>
        </p:grpSpPr>
        <p:cxnSp>
          <p:nvCxnSpPr>
            <p:cNvPr id="58" name="直線コネクタ 57"/>
            <p:cNvCxnSpPr/>
            <p:nvPr/>
          </p:nvCxnSpPr>
          <p:spPr>
            <a:xfrm flipH="1">
              <a:off x="8388424" y="4591863"/>
              <a:ext cx="505440" cy="100352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8419488" y="5616536"/>
              <a:ext cx="513128" cy="99727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grpSp>
        <p:nvGrpSpPr>
          <p:cNvPr id="61" name="グループ化 60"/>
          <p:cNvGrpSpPr/>
          <p:nvPr/>
        </p:nvGrpSpPr>
        <p:grpSpPr>
          <a:xfrm flipV="1">
            <a:off x="309880" y="1183104"/>
            <a:ext cx="6492560" cy="1020505"/>
            <a:chOff x="2338368" y="5644268"/>
            <a:chExt cx="6492560" cy="1020505"/>
          </a:xfrm>
        </p:grpSpPr>
        <p:grpSp>
          <p:nvGrpSpPr>
            <p:cNvPr id="62" name="グループ化 61"/>
            <p:cNvGrpSpPr/>
            <p:nvPr/>
          </p:nvGrpSpPr>
          <p:grpSpPr>
            <a:xfrm>
              <a:off x="2338368" y="5644268"/>
              <a:ext cx="2458728" cy="1003525"/>
              <a:chOff x="2338368" y="5644268"/>
              <a:chExt cx="2458728" cy="1003525"/>
            </a:xfrm>
          </p:grpSpPr>
          <p:cxnSp>
            <p:nvCxnSpPr>
              <p:cNvPr id="67" name="直線コネクタ 66"/>
              <p:cNvCxnSpPr/>
              <p:nvPr/>
            </p:nvCxnSpPr>
            <p:spPr>
              <a:xfrm flipH="1">
                <a:off x="2338368" y="5644268"/>
                <a:ext cx="505440" cy="100352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H="1">
                <a:off x="2843809" y="5644268"/>
                <a:ext cx="1440159"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a:off x="4283968" y="5644268"/>
                <a:ext cx="513128" cy="99727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grpSp>
          <p:nvGrpSpPr>
            <p:cNvPr id="63" name="グループ化 62"/>
            <p:cNvGrpSpPr/>
            <p:nvPr/>
          </p:nvGrpSpPr>
          <p:grpSpPr>
            <a:xfrm>
              <a:off x="6372200" y="5661248"/>
              <a:ext cx="2458728" cy="1003525"/>
              <a:chOff x="2338368" y="5644268"/>
              <a:chExt cx="2458728" cy="1003525"/>
            </a:xfrm>
          </p:grpSpPr>
          <p:cxnSp>
            <p:nvCxnSpPr>
              <p:cNvPr id="64" name="直線コネクタ 63"/>
              <p:cNvCxnSpPr/>
              <p:nvPr/>
            </p:nvCxnSpPr>
            <p:spPr>
              <a:xfrm flipH="1">
                <a:off x="2338368" y="5644268"/>
                <a:ext cx="505440" cy="100352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a:off x="2843809" y="5644268"/>
                <a:ext cx="1440159" cy="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4283968" y="5644268"/>
                <a:ext cx="513128" cy="99727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grpSp>
      <p:grpSp>
        <p:nvGrpSpPr>
          <p:cNvPr id="70" name="グループ化 69"/>
          <p:cNvGrpSpPr/>
          <p:nvPr/>
        </p:nvGrpSpPr>
        <p:grpSpPr>
          <a:xfrm flipH="1">
            <a:off x="206808" y="1327120"/>
            <a:ext cx="544192" cy="2021943"/>
            <a:chOff x="8388424" y="4591863"/>
            <a:chExt cx="544192" cy="2021943"/>
          </a:xfrm>
        </p:grpSpPr>
        <p:cxnSp>
          <p:nvCxnSpPr>
            <p:cNvPr id="71" name="直線コネクタ 70"/>
            <p:cNvCxnSpPr/>
            <p:nvPr/>
          </p:nvCxnSpPr>
          <p:spPr>
            <a:xfrm flipH="1">
              <a:off x="8388424" y="4591863"/>
              <a:ext cx="505440" cy="1003525"/>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8419488" y="5616536"/>
              <a:ext cx="513128" cy="99727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grpSp>
      <p:cxnSp>
        <p:nvCxnSpPr>
          <p:cNvPr id="76" name="直線コネクタ 75"/>
          <p:cNvCxnSpPr/>
          <p:nvPr/>
        </p:nvCxnSpPr>
        <p:spPr>
          <a:xfrm>
            <a:off x="8419488" y="1255112"/>
            <a:ext cx="513128" cy="997270"/>
          </a:xfrm>
          <a:prstGeom prst="line">
            <a:avLst/>
          </a:prstGeom>
          <a:ln w="28575">
            <a:prstDash val="sysDash"/>
          </a:ln>
        </p:spPr>
        <p:style>
          <a:lnRef idx="1">
            <a:schemeClr val="accent1"/>
          </a:lnRef>
          <a:fillRef idx="0">
            <a:schemeClr val="accent1"/>
          </a:fillRef>
          <a:effectRef idx="0">
            <a:schemeClr val="accent1"/>
          </a:effectRef>
          <a:fontRef idx="minor">
            <a:schemeClr val="tx1"/>
          </a:fontRef>
        </p:style>
      </p:cxnSp>
      <p:sp>
        <p:nvSpPr>
          <p:cNvPr id="79" name="スライド番号プレースホルダー 78"/>
          <p:cNvSpPr>
            <a:spLocks noGrp="1"/>
          </p:cNvSpPr>
          <p:nvPr>
            <p:ph type="sldNum" sz="quarter" idx="12"/>
          </p:nvPr>
        </p:nvSpPr>
        <p:spPr/>
        <p:txBody>
          <a:bodyPr/>
          <a:lstStyle/>
          <a:p>
            <a:fld id="{DBD505E4-6626-4283-B496-02198CB7B67F}" type="slidenum">
              <a:rPr kumimoji="1" lang="ja-JP" altLang="en-US" smtClean="0"/>
              <a:t>4</a:t>
            </a:fld>
            <a:endParaRPr kumimoji="1" lang="ja-JP" altLang="en-US"/>
          </a:p>
        </p:txBody>
      </p:sp>
    </p:spTree>
    <p:extLst>
      <p:ext uri="{BB962C8B-B14F-4D97-AF65-F5344CB8AC3E}">
        <p14:creationId xmlns:p14="http://schemas.microsoft.com/office/powerpoint/2010/main" val="1478467876"/>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556980"/>
          </a:xfrm>
        </p:spPr>
        <p:txBody>
          <a:bodyPr/>
          <a:lstStyle/>
          <a:p>
            <a:r>
              <a:rPr kumimoji="1" lang="ja-JP" altLang="en-US" sz="4000" dirty="0" smtClean="0"/>
              <a:t>国際大学</a:t>
            </a:r>
            <a:r>
              <a:rPr kumimoji="1" lang="en-US" altLang="ja-JP" sz="4000" dirty="0" smtClean="0"/>
              <a:t>GLOCOM</a:t>
            </a:r>
            <a:r>
              <a:rPr kumimoji="1" lang="ja-JP" altLang="en-US" sz="4000" dirty="0" smtClean="0"/>
              <a:t>の取組み</a:t>
            </a:r>
            <a:endParaRPr kumimoji="1" lang="ja-JP" altLang="en-US" sz="40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62006054"/>
              </p:ext>
            </p:extLst>
          </p:nvPr>
        </p:nvGraphicFramePr>
        <p:xfrm>
          <a:off x="37614" y="994376"/>
          <a:ext cx="9092738" cy="5212080"/>
        </p:xfrm>
        <a:graphic>
          <a:graphicData uri="http://schemas.openxmlformats.org/drawingml/2006/table">
            <a:tbl>
              <a:tblPr firstRow="1" bandRow="1">
                <a:tableStyleId>{5C22544A-7EE6-4342-B048-85BDC9FD1C3A}</a:tableStyleId>
              </a:tblPr>
              <a:tblGrid>
                <a:gridCol w="1397457"/>
                <a:gridCol w="7695281"/>
              </a:tblGrid>
              <a:tr h="296801">
                <a:tc>
                  <a:txBody>
                    <a:bodyPr/>
                    <a:lstStyle/>
                    <a:p>
                      <a:pPr algn="ctr"/>
                      <a:r>
                        <a:rPr kumimoji="1" lang="ja-JP" altLang="en-US" sz="1800" dirty="0" smtClean="0"/>
                        <a:t>日時</a:t>
                      </a:r>
                      <a:endParaRPr kumimoji="1" lang="ja-JP" altLang="en-US" sz="1800" dirty="0"/>
                    </a:p>
                  </a:txBody>
                  <a:tcPr/>
                </a:tc>
                <a:tc>
                  <a:txBody>
                    <a:bodyPr/>
                    <a:lstStyle/>
                    <a:p>
                      <a:pPr algn="ctr"/>
                      <a:r>
                        <a:rPr kumimoji="1" lang="ja-JP" altLang="en-US" sz="1800" dirty="0" smtClean="0"/>
                        <a:t>内容</a:t>
                      </a:r>
                      <a:endParaRPr kumimoji="1" lang="ja-JP" altLang="en-US" sz="1800" dirty="0"/>
                    </a:p>
                  </a:txBody>
                  <a:tcPr/>
                </a:tc>
              </a:tr>
              <a:tr h="519402">
                <a:tc>
                  <a:txBody>
                    <a:bodyPr/>
                    <a:lstStyle/>
                    <a:p>
                      <a:r>
                        <a:rPr lang="en-US" altLang="ja-JP" sz="1600" dirty="0" smtClean="0"/>
                        <a:t>2009/10/20</a:t>
                      </a:r>
                      <a:endParaRPr lang="ja-JP" altLang="en-US" sz="1600" dirty="0"/>
                    </a:p>
                  </a:txBody>
                  <a:tcPr/>
                </a:tc>
                <a:tc>
                  <a:txBody>
                    <a:bodyPr/>
                    <a:lstStyle/>
                    <a:p>
                      <a:r>
                        <a:rPr kumimoji="1" lang="en-US" altLang="ja-JP" sz="1600" dirty="0" smtClean="0"/>
                        <a:t>GLOCOM</a:t>
                      </a:r>
                      <a:r>
                        <a:rPr kumimoji="1" lang="ja-JP" altLang="en-US" sz="1600" dirty="0" smtClean="0"/>
                        <a:t>フォーラム「</a:t>
                      </a:r>
                      <a:r>
                        <a:rPr kumimoji="1" lang="en-US" altLang="ja-JP" sz="1600" dirty="0" smtClean="0"/>
                        <a:t>ICT</a:t>
                      </a:r>
                      <a:r>
                        <a:rPr kumimoji="1" lang="ja-JP" altLang="en-US" sz="1600" dirty="0" err="1" smtClean="0"/>
                        <a:t>、</a:t>
                      </a:r>
                      <a:r>
                        <a:rPr kumimoji="1" lang="ja-JP" altLang="en-US" sz="1600" dirty="0" smtClean="0"/>
                        <a:t>社会変革、オープンなネット参加 ～オバマ政権の構想と日本の可能性～」</a:t>
                      </a:r>
                    </a:p>
                  </a:txBody>
                  <a:tcPr/>
                </a:tc>
              </a:tr>
              <a:tr h="0">
                <a:tc>
                  <a:txBody>
                    <a:bodyPr/>
                    <a:lstStyle/>
                    <a:p>
                      <a:r>
                        <a:rPr lang="en-US" altLang="ja-JP" sz="1600" dirty="0" smtClean="0"/>
                        <a:t>2012/03/10</a:t>
                      </a:r>
                      <a:endParaRPr lang="ja-JP" alt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600" dirty="0" smtClean="0"/>
                        <a:t>震災復興支援サービス大賞</a:t>
                      </a:r>
                      <a:r>
                        <a:rPr lang="en-US" altLang="ja-JP" sz="1600" dirty="0" smtClean="0"/>
                        <a:t>【</a:t>
                      </a:r>
                      <a:r>
                        <a:rPr lang="ja-JP" altLang="en-US" sz="1600" dirty="0" smtClean="0"/>
                        <a:t>協賛</a:t>
                      </a:r>
                      <a:r>
                        <a:rPr lang="en-US" altLang="ja-JP" sz="1600" dirty="0" smtClean="0"/>
                        <a:t>】</a:t>
                      </a:r>
                      <a:r>
                        <a:rPr kumimoji="1" lang="en-US" altLang="ja-JP" sz="1600" dirty="0" smtClean="0"/>
                        <a:t>GLOCOM</a:t>
                      </a:r>
                      <a:r>
                        <a:rPr kumimoji="1" lang="ja-JP" altLang="en-US" sz="1600" dirty="0" smtClean="0"/>
                        <a:t>賞「自動車・通行実績情報マップ（</a:t>
                      </a:r>
                      <a:r>
                        <a:rPr kumimoji="1" lang="en-US" altLang="ja-JP" sz="1600" dirty="0" smtClean="0"/>
                        <a:t>Google</a:t>
                      </a:r>
                      <a:r>
                        <a:rPr kumimoji="1" lang="ja-JP" altLang="en-US" sz="1600" dirty="0" smtClean="0"/>
                        <a:t>）」</a:t>
                      </a:r>
                    </a:p>
                  </a:txBody>
                  <a:tcPr/>
                </a:tc>
              </a:tr>
              <a:tr h="296801">
                <a:tc>
                  <a:txBody>
                    <a:bodyPr/>
                    <a:lstStyle/>
                    <a:p>
                      <a:r>
                        <a:rPr kumimoji="1" lang="en-US" altLang="ja-JP" sz="1600" dirty="0" smtClean="0"/>
                        <a:t>2012/03/22</a:t>
                      </a:r>
                      <a:endParaRPr kumimoji="1" lang="ja-JP" alt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コロキウム「オープンデータに関する欧州最新動向と日本における可能性」</a:t>
                      </a:r>
                    </a:p>
                  </a:txBody>
                  <a:tcPr/>
                </a:tc>
              </a:tr>
              <a:tr h="0">
                <a:tc>
                  <a:txBody>
                    <a:bodyPr/>
                    <a:lstStyle/>
                    <a:p>
                      <a:r>
                        <a:rPr kumimoji="1" lang="en-US" altLang="ja-JP" sz="1600" dirty="0" smtClean="0"/>
                        <a:t>2012/05/31</a:t>
                      </a:r>
                      <a:endParaRPr kumimoji="1" lang="ja-JP" altLang="en-US" sz="1600" dirty="0"/>
                    </a:p>
                  </a:txBody>
                  <a:tcPr/>
                </a:tc>
                <a:tc>
                  <a:txBody>
                    <a:bodyPr/>
                    <a:lstStyle/>
                    <a:p>
                      <a:r>
                        <a:rPr kumimoji="1" lang="ja-JP" altLang="en-US" sz="1600" dirty="0" smtClean="0"/>
                        <a:t>シンポジウム「オープンデータが拓く未来　～動き出した日本の公共データ活用～」</a:t>
                      </a:r>
                      <a:endParaRPr kumimoji="1" lang="ja-JP" altLang="en-US" sz="1600" dirty="0"/>
                    </a:p>
                  </a:txBody>
                  <a:tcPr/>
                </a:tc>
              </a:tr>
              <a:tr h="2968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2012/06/09</a:t>
                      </a:r>
                      <a:endParaRPr kumimoji="1" lang="ja-JP" altLang="en-US" sz="1600" dirty="0" smtClean="0"/>
                    </a:p>
                  </a:txBody>
                  <a:tcPr/>
                </a:tc>
                <a:tc>
                  <a:txBody>
                    <a:bodyPr/>
                    <a:lstStyle/>
                    <a:p>
                      <a:r>
                        <a:rPr kumimoji="1" lang="ja-JP" altLang="en-US" sz="1600" dirty="0" smtClean="0"/>
                        <a:t>オープンデータ活用アイディアソン　～ハッカーと起こす社会イノベーション</a:t>
                      </a:r>
                      <a:endParaRPr kumimoji="1" lang="ja-JP" altLang="en-US" sz="1600" dirty="0"/>
                    </a:p>
                  </a:txBody>
                  <a:tcPr/>
                </a:tc>
              </a:tr>
              <a:tr h="1420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2012/06/30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オープンデータ活用ハッカソン（～</a:t>
                      </a:r>
                      <a:r>
                        <a:rPr kumimoji="1" lang="en-US" altLang="ja-JP" sz="1600" dirty="0" smtClean="0"/>
                        <a:t>2012/07/01</a:t>
                      </a:r>
                      <a:r>
                        <a:rPr kumimoji="1" lang="ja-JP" altLang="en-US" sz="1600" dirty="0" smtClean="0"/>
                        <a:t>）</a:t>
                      </a:r>
                    </a:p>
                  </a:txBody>
                  <a:tcPr/>
                </a:tc>
              </a:tr>
              <a:tr h="2968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2012/07/28</a:t>
                      </a:r>
                      <a:endParaRPr kumimoji="1" lang="ja-JP" altLang="en-US" sz="1600" dirty="0" smtClean="0"/>
                    </a:p>
                  </a:txBody>
                  <a:tcPr/>
                </a:tc>
                <a:tc>
                  <a:txBody>
                    <a:bodyPr/>
                    <a:lstStyle/>
                    <a:p>
                      <a:r>
                        <a:rPr kumimoji="1" lang="ja-JP" altLang="en-US" sz="1600" dirty="0" smtClean="0"/>
                        <a:t>データジャーナリズム実践 データから社会問題を発見する（アイディアソン）</a:t>
                      </a:r>
                      <a:endParaRPr kumimoji="1" lang="ja-JP" altLang="en-US" sz="1600" dirty="0"/>
                    </a:p>
                  </a:txBody>
                  <a:tcPr/>
                </a:tc>
              </a:tr>
              <a:tr h="2968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2012/07/29</a:t>
                      </a:r>
                      <a:endParaRPr kumimoji="1" lang="ja-JP" altLang="en-US" sz="1600" dirty="0" smtClean="0"/>
                    </a:p>
                  </a:txBody>
                  <a:tcPr/>
                </a:tc>
                <a:tc>
                  <a:txBody>
                    <a:bodyPr/>
                    <a:lstStyle/>
                    <a:p>
                      <a:r>
                        <a:rPr kumimoji="1" lang="ja-JP" altLang="en-US" sz="1600" dirty="0" smtClean="0"/>
                        <a:t>オープンデータのライセンス：</a:t>
                      </a:r>
                      <a:r>
                        <a:rPr kumimoji="1" lang="en-US" altLang="ja-JP" sz="1600" dirty="0" err="1" smtClean="0"/>
                        <a:t>ODbL</a:t>
                      </a:r>
                      <a:r>
                        <a:rPr kumimoji="1" lang="ja-JP" altLang="en-US" sz="1600" dirty="0" smtClean="0"/>
                        <a:t>の背景と内容 （勉強会）</a:t>
                      </a:r>
                    </a:p>
                  </a:txBody>
                  <a:tcPr/>
                </a:tc>
              </a:tr>
              <a:tr h="2968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2012/09</a:t>
                      </a:r>
                      <a:r>
                        <a:rPr kumimoji="1" lang="en-US" altLang="ja-JP" sz="1600" baseline="0" dirty="0" smtClean="0"/>
                        <a:t>/01</a:t>
                      </a:r>
                      <a:endParaRPr kumimoji="1" lang="ja-JP" altLang="en-US" sz="1600" dirty="0" smtClean="0"/>
                    </a:p>
                  </a:txBody>
                  <a:tcPr/>
                </a:tc>
                <a:tc>
                  <a:txBody>
                    <a:bodyPr/>
                    <a:lstStyle/>
                    <a:p>
                      <a:r>
                        <a:rPr kumimoji="1" lang="ja-JP" altLang="en-US" sz="1600" dirty="0" smtClean="0"/>
                        <a:t>データジャーナリズム実践第</a:t>
                      </a:r>
                      <a:r>
                        <a:rPr kumimoji="1" lang="en-US" altLang="ja-JP" sz="1600" dirty="0" smtClean="0"/>
                        <a:t>2</a:t>
                      </a:r>
                      <a:r>
                        <a:rPr kumimoji="1" lang="ja-JP" altLang="en-US" sz="1600" dirty="0" smtClean="0"/>
                        <a:t>弾　データ発見ワークショップ</a:t>
                      </a:r>
                    </a:p>
                  </a:txBody>
                  <a:tcPr/>
                </a:tc>
              </a:tr>
              <a:tr h="2968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2012/12/01</a:t>
                      </a:r>
                      <a:endParaRPr kumimoji="1" lang="ja-JP" altLang="en-US" sz="1600" dirty="0" smtClean="0"/>
                    </a:p>
                  </a:txBody>
                  <a:tcPr/>
                </a:tc>
                <a:tc>
                  <a:txBody>
                    <a:bodyPr/>
                    <a:lstStyle/>
                    <a:p>
                      <a:r>
                        <a:rPr kumimoji="1" lang="ja-JP" altLang="en-US" sz="1600" dirty="0" smtClean="0"/>
                        <a:t>気象データアイディアソン・ハッカソン</a:t>
                      </a:r>
                      <a:r>
                        <a:rPr kumimoji="1" lang="en-US" altLang="ja-JP" sz="1600" dirty="0" smtClean="0"/>
                        <a:t>【</a:t>
                      </a:r>
                      <a:r>
                        <a:rPr kumimoji="1" lang="ja-JP" altLang="en-US" sz="1600" dirty="0" smtClean="0"/>
                        <a:t>後援</a:t>
                      </a:r>
                      <a:r>
                        <a:rPr kumimoji="1" lang="en-US" altLang="ja-JP" sz="1600" dirty="0" smtClean="0"/>
                        <a:t>】</a:t>
                      </a:r>
                      <a:endParaRPr kumimoji="1" lang="ja-JP" altLang="en-US" sz="1600" dirty="0" smtClean="0"/>
                    </a:p>
                  </a:txBody>
                  <a:tcPr/>
                </a:tc>
              </a:tr>
              <a:tr h="1218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2013/01/19</a:t>
                      </a:r>
                    </a:p>
                  </a:txBody>
                  <a:tcPr/>
                </a:tc>
                <a:tc>
                  <a:txBody>
                    <a:bodyPr/>
                    <a:lstStyle/>
                    <a:p>
                      <a:r>
                        <a:rPr kumimoji="1" lang="ja-JP" altLang="en-US" sz="1600" dirty="0" smtClean="0"/>
                        <a:t>高齢社会アイディアソン</a:t>
                      </a:r>
                    </a:p>
                  </a:txBody>
                  <a:tcPr/>
                </a:tc>
              </a:tr>
              <a:tr h="125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600" dirty="0" smtClean="0"/>
                        <a:t>2013/02/02</a:t>
                      </a:r>
                      <a:endParaRPr kumimoji="1" lang="ja-JP" altLang="en-US" sz="1600" dirty="0" smtClean="0"/>
                    </a:p>
                  </a:txBody>
                  <a:tcPr/>
                </a:tc>
                <a:tc>
                  <a:txBody>
                    <a:bodyPr/>
                    <a:lstStyle/>
                    <a:p>
                      <a:r>
                        <a:rPr kumimoji="1" lang="ja-JP" altLang="en-US" sz="1600" dirty="0" smtClean="0"/>
                        <a:t>高齢社会ハッカソン</a:t>
                      </a:r>
                    </a:p>
                  </a:txBody>
                  <a:tcPr/>
                </a:tc>
              </a:tr>
              <a:tr h="3817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その他</a:t>
                      </a:r>
                    </a:p>
                  </a:txBody>
                  <a:tcPr/>
                </a:tc>
                <a:tc>
                  <a:txBody>
                    <a:bodyPr/>
                    <a:lstStyle/>
                    <a:p>
                      <a:r>
                        <a:rPr kumimoji="1" lang="ja-JP" altLang="en-US" sz="1600" dirty="0" smtClean="0"/>
                        <a:t>地方自治体や企業への情報提供、欧米での調査・情報交換、受託研究等</a:t>
                      </a:r>
                      <a:endParaRPr kumimoji="1" lang="en-US" altLang="ja-JP" sz="1600" dirty="0" smtClean="0"/>
                    </a:p>
                    <a:p>
                      <a:r>
                        <a:rPr kumimoji="1" lang="ja-JP" altLang="en-US" sz="1600" dirty="0" smtClean="0"/>
                        <a:t>複数の研究員が</a:t>
                      </a:r>
                      <a:r>
                        <a:rPr kumimoji="1" lang="en-US" altLang="ja-JP" sz="1600" dirty="0" smtClean="0"/>
                        <a:t>Open Knowledge Foundation</a:t>
                      </a:r>
                      <a:r>
                        <a:rPr kumimoji="1" lang="ja-JP" altLang="en-US" sz="1600" dirty="0" smtClean="0"/>
                        <a:t>日本グループに参画。</a:t>
                      </a:r>
                    </a:p>
                  </a:txBody>
                  <a:tcPr/>
                </a:tc>
              </a:tr>
            </a:tbl>
          </a:graphicData>
        </a:graphic>
      </p:graphicFrame>
      <p:sp>
        <p:nvSpPr>
          <p:cNvPr id="4" name="スライド番号プレースホルダー 3"/>
          <p:cNvSpPr>
            <a:spLocks noGrp="1"/>
          </p:cNvSpPr>
          <p:nvPr>
            <p:ph type="sldNum" sz="quarter" idx="12"/>
          </p:nvPr>
        </p:nvSpPr>
        <p:spPr/>
        <p:txBody>
          <a:bodyPr/>
          <a:lstStyle/>
          <a:p>
            <a:fld id="{DBD505E4-6626-4283-B496-02198CB7B67F}" type="slidenum">
              <a:rPr kumimoji="1" lang="ja-JP" altLang="en-US" smtClean="0"/>
              <a:t>5</a:t>
            </a:fld>
            <a:endParaRPr kumimoji="1" lang="ja-JP" altLang="en-US"/>
          </a:p>
        </p:txBody>
      </p:sp>
    </p:spTree>
    <p:extLst>
      <p:ext uri="{BB962C8B-B14F-4D97-AF65-F5344CB8AC3E}">
        <p14:creationId xmlns:p14="http://schemas.microsoft.com/office/powerpoint/2010/main" val="3627523151"/>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082"/>
          </a:xfrm>
        </p:spPr>
        <p:txBody>
          <a:bodyPr>
            <a:noAutofit/>
          </a:bodyPr>
          <a:lstStyle/>
          <a:p>
            <a:r>
              <a:rPr lang="ja-JP" altLang="en-US" sz="3600" dirty="0" smtClean="0"/>
              <a:t>オープンデータ活用</a:t>
            </a:r>
            <a:r>
              <a:rPr lang="en-US" altLang="ja-JP" sz="3600" dirty="0" smtClean="0"/>
              <a:t/>
            </a:r>
            <a:br>
              <a:rPr lang="en-US" altLang="ja-JP" sz="3600" dirty="0" smtClean="0"/>
            </a:br>
            <a:r>
              <a:rPr lang="ja-JP" altLang="en-US" sz="3600" dirty="0" smtClean="0"/>
              <a:t>アイディアソン</a:t>
            </a:r>
            <a:r>
              <a:rPr lang="ja-JP" altLang="en-US" sz="3600" dirty="0"/>
              <a:t>／</a:t>
            </a:r>
            <a:r>
              <a:rPr lang="ja-JP" altLang="en-US" sz="3600" dirty="0" smtClean="0"/>
              <a:t>ハッカソン</a:t>
            </a:r>
            <a:endParaRPr kumimoji="1" lang="ja-JP" altLang="en-US" sz="3600" dirty="0"/>
          </a:p>
        </p:txBody>
      </p:sp>
      <p:sp>
        <p:nvSpPr>
          <p:cNvPr id="6" name="コンテンツ プレースホルダー 5"/>
          <p:cNvSpPr>
            <a:spLocks noGrp="1"/>
          </p:cNvSpPr>
          <p:nvPr>
            <p:ph sz="half" idx="1"/>
          </p:nvPr>
        </p:nvSpPr>
        <p:spPr>
          <a:xfrm>
            <a:off x="457200" y="1276296"/>
            <a:ext cx="4038600" cy="4896544"/>
          </a:xfrm>
        </p:spPr>
        <p:txBody>
          <a:bodyPr>
            <a:normAutofit fontScale="77500" lnSpcReduction="20000"/>
          </a:bodyPr>
          <a:lstStyle/>
          <a:p>
            <a:pPr>
              <a:lnSpc>
                <a:spcPct val="170000"/>
              </a:lnSpc>
            </a:pPr>
            <a:r>
              <a:rPr lang="en-US" altLang="ja-JP" dirty="0" smtClean="0">
                <a:solidFill>
                  <a:srgbClr val="000000"/>
                </a:solidFill>
              </a:rPr>
              <a:t>2</a:t>
            </a:r>
            <a:r>
              <a:rPr lang="ja-JP" altLang="en-US" dirty="0" smtClean="0">
                <a:solidFill>
                  <a:srgbClr val="000000"/>
                </a:solidFill>
              </a:rPr>
              <a:t>回に分けて開催</a:t>
            </a:r>
            <a:endParaRPr lang="en-US" altLang="ja-JP" dirty="0">
              <a:solidFill>
                <a:srgbClr val="000000"/>
              </a:solidFill>
            </a:endParaRPr>
          </a:p>
          <a:p>
            <a:pPr lvl="1">
              <a:lnSpc>
                <a:spcPct val="170000"/>
              </a:lnSpc>
            </a:pPr>
            <a:r>
              <a:rPr lang="en-US" altLang="ja-JP" dirty="0" smtClean="0">
                <a:solidFill>
                  <a:srgbClr val="000000"/>
                </a:solidFill>
              </a:rPr>
              <a:t>3</a:t>
            </a:r>
            <a:r>
              <a:rPr lang="ja-JP" altLang="en-US" dirty="0" smtClean="0">
                <a:solidFill>
                  <a:srgbClr val="000000"/>
                </a:solidFill>
              </a:rPr>
              <a:t>週間でリサーチ等</a:t>
            </a:r>
            <a:r>
              <a:rPr lang="ja-JP" altLang="en-US" dirty="0">
                <a:solidFill>
                  <a:srgbClr val="000000"/>
                </a:solidFill>
              </a:rPr>
              <a:t>が</a:t>
            </a:r>
            <a:r>
              <a:rPr lang="ja-JP" altLang="en-US" dirty="0" smtClean="0">
                <a:solidFill>
                  <a:srgbClr val="000000"/>
                </a:solidFill>
              </a:rPr>
              <a:t>進む</a:t>
            </a:r>
            <a:endParaRPr lang="ja-JP" altLang="en-US" dirty="0">
              <a:solidFill>
                <a:srgbClr val="000000"/>
              </a:solidFill>
            </a:endParaRPr>
          </a:p>
          <a:p>
            <a:pPr>
              <a:lnSpc>
                <a:spcPct val="170000"/>
              </a:lnSpc>
            </a:pPr>
            <a:r>
              <a:rPr lang="ja-JP" altLang="en-US" dirty="0">
                <a:solidFill>
                  <a:srgbClr val="000000"/>
                </a:solidFill>
              </a:rPr>
              <a:t>参加者：約</a:t>
            </a:r>
            <a:r>
              <a:rPr lang="en-US" altLang="ja-JP" dirty="0">
                <a:solidFill>
                  <a:srgbClr val="000000"/>
                </a:solidFill>
              </a:rPr>
              <a:t>30</a:t>
            </a:r>
            <a:r>
              <a:rPr lang="ja-JP" altLang="en-US" dirty="0">
                <a:solidFill>
                  <a:srgbClr val="000000"/>
                </a:solidFill>
              </a:rPr>
              <a:t>名</a:t>
            </a:r>
            <a:endParaRPr lang="en-US" altLang="ja-JP" dirty="0">
              <a:solidFill>
                <a:srgbClr val="000000"/>
              </a:solidFill>
            </a:endParaRPr>
          </a:p>
          <a:p>
            <a:pPr>
              <a:lnSpc>
                <a:spcPct val="170000"/>
              </a:lnSpc>
            </a:pPr>
            <a:r>
              <a:rPr lang="ja-JP" altLang="en-US" dirty="0" smtClean="0">
                <a:solidFill>
                  <a:srgbClr val="000000"/>
                </a:solidFill>
              </a:rPr>
              <a:t>社会起業家、行政など</a:t>
            </a:r>
            <a:r>
              <a:rPr lang="ja-JP" altLang="en-US" b="1" u="sng" dirty="0" smtClean="0">
                <a:solidFill>
                  <a:srgbClr val="000000"/>
                </a:solidFill>
              </a:rPr>
              <a:t>参加者の多様性を重視</a:t>
            </a:r>
            <a:endParaRPr lang="en-US" altLang="ja-JP" b="1" u="sng" dirty="0" smtClean="0">
              <a:solidFill>
                <a:srgbClr val="000000"/>
              </a:solidFill>
            </a:endParaRPr>
          </a:p>
          <a:p>
            <a:pPr>
              <a:lnSpc>
                <a:spcPct val="170000"/>
              </a:lnSpc>
            </a:pPr>
            <a:r>
              <a:rPr lang="ja-JP" altLang="en-US" b="1" u="sng" dirty="0" smtClean="0">
                <a:solidFill>
                  <a:srgbClr val="000000"/>
                </a:solidFill>
              </a:rPr>
              <a:t>関係</a:t>
            </a:r>
            <a:r>
              <a:rPr lang="ja-JP" altLang="en-US" b="1" u="sng" dirty="0">
                <a:solidFill>
                  <a:srgbClr val="000000"/>
                </a:solidFill>
              </a:rPr>
              <a:t>構築と対話</a:t>
            </a:r>
            <a:r>
              <a:rPr lang="ja-JP" altLang="en-US" dirty="0">
                <a:solidFill>
                  <a:srgbClr val="000000"/>
                </a:solidFill>
              </a:rPr>
              <a:t>（</a:t>
            </a:r>
            <a:r>
              <a:rPr lang="en-US" altLang="ja-JP" dirty="0">
                <a:solidFill>
                  <a:srgbClr val="000000"/>
                </a:solidFill>
              </a:rPr>
              <a:t>Future Session</a:t>
            </a:r>
            <a:r>
              <a:rPr lang="ja-JP" altLang="en-US" dirty="0">
                <a:solidFill>
                  <a:srgbClr val="000000"/>
                </a:solidFill>
              </a:rPr>
              <a:t>）に時間を</a:t>
            </a:r>
            <a:r>
              <a:rPr lang="ja-JP" altLang="en-US" dirty="0" smtClean="0">
                <a:solidFill>
                  <a:srgbClr val="000000"/>
                </a:solidFill>
              </a:rPr>
              <a:t>かけることで深い「気づき」</a:t>
            </a:r>
            <a:endParaRPr lang="en-US" altLang="ja-JP" dirty="0">
              <a:solidFill>
                <a:srgbClr val="000000"/>
              </a:solidFill>
            </a:endParaRPr>
          </a:p>
          <a:p>
            <a:pPr>
              <a:lnSpc>
                <a:spcPct val="170000"/>
              </a:lnSpc>
            </a:pPr>
            <a:r>
              <a:rPr lang="en-US" altLang="ja-JP" dirty="0">
                <a:solidFill>
                  <a:srgbClr val="000000"/>
                </a:solidFill>
              </a:rPr>
              <a:t>7</a:t>
            </a:r>
            <a:r>
              <a:rPr lang="ja-JP" altLang="en-US" dirty="0" err="1">
                <a:solidFill>
                  <a:srgbClr val="000000"/>
                </a:solidFill>
              </a:rPr>
              <a:t>つの</a:t>
            </a:r>
            <a:r>
              <a:rPr lang="ja-JP" altLang="en-US" dirty="0">
                <a:solidFill>
                  <a:srgbClr val="000000"/>
                </a:solidFill>
              </a:rPr>
              <a:t>プロトタイプを制作</a:t>
            </a:r>
            <a:endParaRPr lang="en-US" altLang="ja-JP" dirty="0">
              <a:solidFill>
                <a:srgbClr val="000000"/>
              </a:solidFill>
            </a:endParaRPr>
          </a:p>
        </p:txBody>
      </p:sp>
      <p:sp>
        <p:nvSpPr>
          <p:cNvPr id="4" name="フッター プレースホルダー 3"/>
          <p:cNvSpPr>
            <a:spLocks noGrp="1"/>
          </p:cNvSpPr>
          <p:nvPr>
            <p:ph type="ftr" sz="quarter" idx="11"/>
          </p:nvPr>
        </p:nvSpPr>
        <p:spPr/>
        <p:txBody>
          <a:bodyPr/>
          <a:lstStyle/>
          <a:p>
            <a:r>
              <a:rPr kumimoji="1" lang="en-US" altLang="ja-JP" smtClean="0"/>
              <a:t>20121116</a:t>
            </a:r>
            <a:r>
              <a:rPr kumimoji="1" lang="ja-JP" altLang="en-US" smtClean="0"/>
              <a:t>新潟</a:t>
            </a:r>
            <a:r>
              <a:rPr kumimoji="1" lang="en-US" altLang="ja-JP" smtClean="0"/>
              <a:t>EIP</a:t>
            </a:r>
            <a:endParaRPr kumimoji="1" lang="ja-JP" altLang="en-US"/>
          </a:p>
        </p:txBody>
      </p:sp>
      <p:sp>
        <p:nvSpPr>
          <p:cNvPr id="5" name="スライド番号プレースホルダー 4"/>
          <p:cNvSpPr>
            <a:spLocks noGrp="1"/>
          </p:cNvSpPr>
          <p:nvPr>
            <p:ph type="sldNum" sz="quarter" idx="12"/>
          </p:nvPr>
        </p:nvSpPr>
        <p:spPr/>
        <p:txBody>
          <a:bodyPr/>
          <a:lstStyle/>
          <a:p>
            <a:fld id="{043FABFE-2A0E-4977-9FA4-A24ABB86E2D3}" type="slidenum">
              <a:rPr kumimoji="1" lang="ja-JP" altLang="en-US" smtClean="0"/>
              <a:t>6</a:t>
            </a:fld>
            <a:endParaRPr kumimoji="1" lang="ja-JP" altLang="en-US"/>
          </a:p>
        </p:txBody>
      </p:sp>
      <p:graphicFrame>
        <p:nvGraphicFramePr>
          <p:cNvPr id="8" name="コンテンツ プレースホルダー 7"/>
          <p:cNvGraphicFramePr>
            <a:graphicFrameLocks noGrp="1"/>
          </p:cNvGraphicFramePr>
          <p:nvPr>
            <p:ph sz="half" idx="2"/>
            <p:extLst>
              <p:ext uri="{D42A27DB-BD31-4B8C-83A1-F6EECF244321}">
                <p14:modId xmlns:p14="http://schemas.microsoft.com/office/powerpoint/2010/main" val="136480311"/>
              </p:ext>
            </p:extLst>
          </p:nvPr>
        </p:nvGraphicFramePr>
        <p:xfrm>
          <a:off x="4634772" y="3919408"/>
          <a:ext cx="4244280" cy="2760890"/>
        </p:xfrm>
        <a:graphic>
          <a:graphicData uri="http://schemas.openxmlformats.org/drawingml/2006/table">
            <a:tbl>
              <a:tblPr firstRow="1" bandRow="1">
                <a:tableStyleId>{5C22544A-7EE6-4342-B048-85BDC9FD1C3A}</a:tableStyleId>
              </a:tblPr>
              <a:tblGrid>
                <a:gridCol w="4244280"/>
              </a:tblGrid>
              <a:tr h="205351">
                <a:tc>
                  <a:txBody>
                    <a:bodyPr/>
                    <a:lstStyle/>
                    <a:p>
                      <a:pPr algn="ctr"/>
                      <a:r>
                        <a:rPr kumimoji="1" lang="ja-JP" altLang="en-US" sz="1800" b="1" dirty="0" smtClean="0"/>
                        <a:t>テーマ</a:t>
                      </a:r>
                      <a:endParaRPr kumimoji="1" lang="ja-JP" altLang="en-US" sz="1800" b="1" dirty="0"/>
                    </a:p>
                  </a:txBody>
                  <a:tcPr marL="84406" marR="84406"/>
                </a:tc>
              </a:tr>
              <a:tr h="205351">
                <a:tc>
                  <a:txBody>
                    <a:bodyPr/>
                    <a:lstStyle/>
                    <a:p>
                      <a:r>
                        <a:rPr kumimoji="1" lang="ja-JP" altLang="en-US" sz="1600" b="0" i="0" kern="1200" dirty="0" smtClean="0">
                          <a:solidFill>
                            <a:schemeClr val="dk1"/>
                          </a:solidFill>
                          <a:effectLst/>
                          <a:latin typeface="+mn-lt"/>
                          <a:ea typeface="+mn-ea"/>
                          <a:cs typeface="+mn-cs"/>
                        </a:rPr>
                        <a:t>税金はどこへ行った（最優秀プロジェクト）</a:t>
                      </a:r>
                      <a:endParaRPr kumimoji="1" lang="ja-JP" altLang="en-US" sz="1600" b="0" dirty="0"/>
                    </a:p>
                  </a:txBody>
                  <a:tcPr marL="84406" marR="84406"/>
                </a:tc>
              </a:tr>
              <a:tr h="205351">
                <a:tc>
                  <a:txBody>
                    <a:bodyPr/>
                    <a:lstStyle/>
                    <a:p>
                      <a:r>
                        <a:rPr kumimoji="1" lang="ja-JP" altLang="en-US" sz="1600" b="0" i="0" kern="1200" dirty="0" smtClean="0">
                          <a:solidFill>
                            <a:schemeClr val="dk1"/>
                          </a:solidFill>
                          <a:effectLst/>
                          <a:latin typeface="+mn-lt"/>
                          <a:ea typeface="+mn-ea"/>
                          <a:cs typeface="+mn-cs"/>
                        </a:rPr>
                        <a:t>復興メーター</a:t>
                      </a:r>
                      <a:endParaRPr kumimoji="1" lang="ja-JP" altLang="en-US" sz="1600" b="0" dirty="0"/>
                    </a:p>
                  </a:txBody>
                  <a:tcPr marL="84406" marR="84406"/>
                </a:tc>
              </a:tr>
              <a:tr h="359365">
                <a:tc>
                  <a:txBody>
                    <a:bodyPr/>
                    <a:lstStyle/>
                    <a:p>
                      <a:r>
                        <a:rPr kumimoji="1" lang="en-US" altLang="ja-JP" sz="1600" b="0" i="0" kern="1200" dirty="0" smtClean="0">
                          <a:solidFill>
                            <a:schemeClr val="dk1"/>
                          </a:solidFill>
                          <a:effectLst/>
                          <a:latin typeface="+mn-lt"/>
                          <a:ea typeface="+mn-ea"/>
                          <a:cs typeface="+mn-cs"/>
                        </a:rPr>
                        <a:t>CKAN</a:t>
                      </a:r>
                      <a:r>
                        <a:rPr kumimoji="1" lang="ja-JP" altLang="en-US" sz="1600" b="0" i="0" kern="1200" dirty="0" smtClean="0">
                          <a:solidFill>
                            <a:schemeClr val="dk1"/>
                          </a:solidFill>
                          <a:effectLst/>
                          <a:latin typeface="+mn-lt"/>
                          <a:ea typeface="+mn-ea"/>
                          <a:cs typeface="+mn-cs"/>
                        </a:rPr>
                        <a:t>日本語化プロジェクト</a:t>
                      </a:r>
                      <a:endParaRPr kumimoji="1" lang="ja-JP" altLang="en-US" sz="1600" b="0" dirty="0"/>
                    </a:p>
                  </a:txBody>
                  <a:tcPr marL="84406" marR="84406"/>
                </a:tc>
              </a:tr>
              <a:tr h="359365">
                <a:tc>
                  <a:txBody>
                    <a:bodyPr/>
                    <a:lstStyle/>
                    <a:p>
                      <a:r>
                        <a:rPr kumimoji="1" lang="ja-JP" altLang="en-US" sz="1600" b="0" i="0" kern="1200" dirty="0" smtClean="0">
                          <a:solidFill>
                            <a:schemeClr val="dk1"/>
                          </a:solidFill>
                          <a:effectLst/>
                          <a:latin typeface="+mn-lt"/>
                          <a:ea typeface="+mn-ea"/>
                          <a:cs typeface="+mn-cs"/>
                        </a:rPr>
                        <a:t>みどりマップ</a:t>
                      </a:r>
                      <a:endParaRPr kumimoji="1" lang="ja-JP" altLang="en-US" sz="1600" b="0" dirty="0"/>
                    </a:p>
                  </a:txBody>
                  <a:tcPr marL="84406" marR="84406"/>
                </a:tc>
              </a:tr>
              <a:tr h="321401">
                <a:tc>
                  <a:txBody>
                    <a:bodyPr/>
                    <a:lstStyle/>
                    <a:p>
                      <a:r>
                        <a:rPr kumimoji="1" lang="ja-JP" altLang="en-US" sz="1600" b="0" i="0" kern="1200" dirty="0" smtClean="0">
                          <a:solidFill>
                            <a:schemeClr val="dk1"/>
                          </a:solidFill>
                          <a:effectLst/>
                          <a:latin typeface="+mn-lt"/>
                          <a:ea typeface="+mn-ea"/>
                          <a:cs typeface="+mn-cs"/>
                        </a:rPr>
                        <a:t>みんなの地図帳（子供につくれる社会科マップ）</a:t>
                      </a:r>
                      <a:endParaRPr kumimoji="1" lang="ja-JP" altLang="en-US" sz="1600" b="0" dirty="0"/>
                    </a:p>
                  </a:txBody>
                  <a:tcPr marL="84406" marR="84406"/>
                </a:tc>
              </a:tr>
              <a:tr h="321401">
                <a:tc>
                  <a:txBody>
                    <a:bodyPr/>
                    <a:lstStyle/>
                    <a:p>
                      <a:r>
                        <a:rPr kumimoji="1" lang="en-US" altLang="ja-JP" sz="1600" b="0" i="0" kern="1200" dirty="0" err="1" smtClean="0">
                          <a:solidFill>
                            <a:schemeClr val="dk1"/>
                          </a:solidFill>
                          <a:effectLst/>
                          <a:latin typeface="+mn-lt"/>
                          <a:ea typeface="+mn-ea"/>
                          <a:cs typeface="+mn-cs"/>
                        </a:rPr>
                        <a:t>LocalWiki</a:t>
                      </a:r>
                      <a:r>
                        <a:rPr kumimoji="1" lang="ja-JP" altLang="en-US" sz="1600" b="0" i="0" kern="1200" dirty="0" smtClean="0">
                          <a:solidFill>
                            <a:schemeClr val="dk1"/>
                          </a:solidFill>
                          <a:effectLst/>
                          <a:latin typeface="+mn-lt"/>
                          <a:ea typeface="+mn-ea"/>
                          <a:cs typeface="+mn-cs"/>
                        </a:rPr>
                        <a:t>日本語化プロジェクト</a:t>
                      </a:r>
                      <a:endParaRPr kumimoji="1" lang="ja-JP" altLang="en-US" sz="1600" b="0" dirty="0"/>
                    </a:p>
                  </a:txBody>
                  <a:tcPr marL="84406" marR="84406"/>
                </a:tc>
              </a:tr>
              <a:tr h="321401">
                <a:tc>
                  <a:txBody>
                    <a:bodyPr/>
                    <a:lstStyle/>
                    <a:p>
                      <a:r>
                        <a:rPr kumimoji="1" lang="ja-JP" altLang="en-US" sz="1600" b="0" i="0" kern="1200" dirty="0" smtClean="0">
                          <a:solidFill>
                            <a:schemeClr val="dk1"/>
                          </a:solidFill>
                          <a:effectLst/>
                          <a:latin typeface="+mn-lt"/>
                          <a:ea typeface="+mn-ea"/>
                          <a:cs typeface="+mn-cs"/>
                        </a:rPr>
                        <a:t>メンターバンク</a:t>
                      </a:r>
                      <a:endParaRPr kumimoji="1" lang="ja-JP" altLang="en-US" sz="1600" b="0" dirty="0"/>
                    </a:p>
                  </a:txBody>
                  <a:tcPr marL="84406" marR="84406"/>
                </a:tc>
              </a:tr>
            </a:tbl>
          </a:graphicData>
        </a:graphic>
      </p:graphicFrame>
      <p:pic>
        <p:nvPicPr>
          <p:cNvPr id="9" name="Picture 2" descr="http://4.bp.blogspot.com/-IeLUR1C11xk/T_D-q1uvSYI/AAAAAAAABJ0/k2UMJKBJT4Y/s400/082.JPG"/>
          <p:cNvPicPr>
            <a:picLocks noChangeAspect="1" noChangeArrowheads="1"/>
          </p:cNvPicPr>
          <p:nvPr/>
        </p:nvPicPr>
        <p:blipFill rotWithShape="1">
          <a:blip r:embed="rId2">
            <a:extLst>
              <a:ext uri="{28A0092B-C50C-407E-A947-70E740481C1C}">
                <a14:useLocalDpi xmlns:a14="http://schemas.microsoft.com/office/drawing/2010/main" val="0"/>
              </a:ext>
            </a:extLst>
          </a:blip>
          <a:srcRect t="15647"/>
          <a:stretch/>
        </p:blipFill>
        <p:spPr bwMode="auto">
          <a:xfrm>
            <a:off x="4657656" y="1164288"/>
            <a:ext cx="4240569" cy="269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58818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BD505E4-6626-4283-B496-02198CB7B67F}" type="slidenum">
              <a:rPr kumimoji="1" lang="ja-JP" altLang="en-US" smtClean="0"/>
              <a:t>7</a:t>
            </a:fld>
            <a:endParaRPr kumimoji="1" lang="ja-JP" alt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441" t="11556" r="13134" b="6772"/>
          <a:stretch/>
        </p:blipFill>
        <p:spPr bwMode="auto">
          <a:xfrm>
            <a:off x="53162" y="231928"/>
            <a:ext cx="9055342" cy="638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43552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DBD505E4-6626-4283-B496-02198CB7B67F}" type="slidenum">
              <a:rPr kumimoji="1" lang="ja-JP" altLang="en-US" smtClean="0"/>
              <a:t>8</a:t>
            </a:fld>
            <a:endParaRPr kumimoji="1" lang="ja-JP" alt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180" b="6746"/>
          <a:stretch/>
        </p:blipFill>
        <p:spPr bwMode="auto">
          <a:xfrm>
            <a:off x="35496" y="1052736"/>
            <a:ext cx="909491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33389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69764"/>
            <a:ext cx="8640960" cy="944404"/>
          </a:xfrm>
        </p:spPr>
        <p:txBody>
          <a:bodyPr>
            <a:noAutofit/>
          </a:bodyPr>
          <a:lstStyle/>
          <a:p>
            <a:r>
              <a:rPr lang="en-US" altLang="ja-JP" sz="2800" dirty="0" smtClean="0"/>
              <a:t>JCEJ×GLOCOM </a:t>
            </a:r>
            <a:r>
              <a:rPr lang="ja-JP" altLang="en-US" sz="2800" dirty="0"/>
              <a:t>データジャーナリズム</a:t>
            </a:r>
            <a:r>
              <a:rPr lang="ja-JP" altLang="en-US" sz="2800" dirty="0" smtClean="0"/>
              <a:t>実践</a:t>
            </a:r>
            <a:r>
              <a:rPr lang="en-US" altLang="ja-JP" sz="3200" dirty="0" smtClean="0"/>
              <a:t/>
            </a:r>
            <a:br>
              <a:rPr lang="en-US" altLang="ja-JP" sz="3200" dirty="0" smtClean="0"/>
            </a:br>
            <a:r>
              <a:rPr lang="ja-JP" altLang="en-US" sz="3200" dirty="0" smtClean="0"/>
              <a:t>データ</a:t>
            </a:r>
            <a:r>
              <a:rPr lang="ja-JP" altLang="en-US" sz="3200" dirty="0"/>
              <a:t>から社会問題を発見</a:t>
            </a:r>
            <a:r>
              <a:rPr lang="ja-JP" altLang="en-US" sz="3200" dirty="0" smtClean="0"/>
              <a:t>する</a:t>
            </a:r>
            <a:r>
              <a:rPr lang="ja-JP" altLang="en-US" sz="2400" dirty="0" smtClean="0"/>
              <a:t>（アイディアソン）</a:t>
            </a:r>
            <a:endParaRPr kumimoji="1" lang="ja-JP" altLang="en-US" sz="3200" dirty="0"/>
          </a:p>
        </p:txBody>
      </p:sp>
      <p:sp>
        <p:nvSpPr>
          <p:cNvPr id="6" name="コンテンツ プレースホルダー 5"/>
          <p:cNvSpPr>
            <a:spLocks noGrp="1"/>
          </p:cNvSpPr>
          <p:nvPr>
            <p:ph sz="half" idx="1"/>
          </p:nvPr>
        </p:nvSpPr>
        <p:spPr>
          <a:xfrm>
            <a:off x="457200" y="1700808"/>
            <a:ext cx="4038600" cy="4392488"/>
          </a:xfrm>
        </p:spPr>
        <p:txBody>
          <a:bodyPr>
            <a:normAutofit fontScale="85000" lnSpcReduction="20000"/>
          </a:bodyPr>
          <a:lstStyle/>
          <a:p>
            <a:pPr>
              <a:lnSpc>
                <a:spcPct val="120000"/>
              </a:lnSpc>
            </a:pPr>
            <a:r>
              <a:rPr lang="ja-JP" altLang="en-US" dirty="0"/>
              <a:t>日本ジャーナリスト教育センターと共催</a:t>
            </a:r>
            <a:endParaRPr lang="en-US" altLang="ja-JP" dirty="0"/>
          </a:p>
          <a:p>
            <a:pPr>
              <a:lnSpc>
                <a:spcPct val="120000"/>
              </a:lnSpc>
            </a:pPr>
            <a:r>
              <a:rPr lang="ja-JP" altLang="en-US" dirty="0" smtClean="0"/>
              <a:t>参加者：約</a:t>
            </a:r>
            <a:r>
              <a:rPr lang="en-US" altLang="ja-JP" dirty="0" smtClean="0"/>
              <a:t>40</a:t>
            </a:r>
            <a:r>
              <a:rPr lang="ja-JP" altLang="en-US" dirty="0" smtClean="0"/>
              <a:t>名</a:t>
            </a:r>
            <a:endParaRPr lang="en-US" altLang="ja-JP" dirty="0"/>
          </a:p>
          <a:p>
            <a:pPr>
              <a:lnSpc>
                <a:spcPct val="120000"/>
              </a:lnSpc>
            </a:pPr>
            <a:r>
              <a:rPr lang="ja-JP" altLang="en-US" dirty="0" smtClean="0"/>
              <a:t>プログラム</a:t>
            </a:r>
            <a:endParaRPr lang="en-US" altLang="ja-JP" dirty="0" smtClean="0"/>
          </a:p>
          <a:p>
            <a:pPr lvl="1">
              <a:lnSpc>
                <a:spcPct val="120000"/>
              </a:lnSpc>
            </a:pPr>
            <a:r>
              <a:rPr lang="ja-JP" altLang="en-US" dirty="0" smtClean="0"/>
              <a:t>「オープンデータ</a:t>
            </a:r>
            <a:r>
              <a:rPr lang="ja-JP" altLang="en-US" dirty="0"/>
              <a:t>に</a:t>
            </a:r>
            <a:r>
              <a:rPr lang="ja-JP" altLang="en-US" dirty="0" smtClean="0"/>
              <a:t>ついて」</a:t>
            </a:r>
            <a:endParaRPr lang="en-US" altLang="ja-JP" dirty="0" smtClean="0"/>
          </a:p>
          <a:p>
            <a:pPr lvl="1">
              <a:lnSpc>
                <a:spcPct val="120000"/>
              </a:lnSpc>
            </a:pPr>
            <a:r>
              <a:rPr lang="ja-JP" altLang="en-US" dirty="0" smtClean="0"/>
              <a:t>「データジャーナリズム</a:t>
            </a:r>
            <a:r>
              <a:rPr lang="ja-JP" altLang="en-US" dirty="0"/>
              <a:t>の最先端（</a:t>
            </a:r>
            <a:r>
              <a:rPr lang="ja-JP" altLang="en-US" dirty="0" smtClean="0"/>
              <a:t>データジャーナリズムアワード事例</a:t>
            </a:r>
            <a:r>
              <a:rPr lang="ja-JP" altLang="en-US" dirty="0"/>
              <a:t>から</a:t>
            </a:r>
            <a:r>
              <a:rPr lang="ja-JP" altLang="en-US" dirty="0" smtClean="0"/>
              <a:t>）」</a:t>
            </a:r>
            <a:endParaRPr lang="en-US" altLang="ja-JP" dirty="0" smtClean="0"/>
          </a:p>
          <a:p>
            <a:pPr>
              <a:lnSpc>
                <a:spcPct val="120000"/>
              </a:lnSpc>
            </a:pPr>
            <a:r>
              <a:rPr lang="ja-JP" altLang="en-US" dirty="0" smtClean="0"/>
              <a:t>成果</a:t>
            </a:r>
            <a:endParaRPr lang="en-US" altLang="ja-JP" dirty="0"/>
          </a:p>
          <a:p>
            <a:pPr lvl="1">
              <a:lnSpc>
                <a:spcPct val="120000"/>
              </a:lnSpc>
            </a:pPr>
            <a:r>
              <a:rPr lang="en-US" altLang="ja-JP" dirty="0" smtClean="0"/>
              <a:t>Data Journalism Award </a:t>
            </a:r>
            <a:r>
              <a:rPr lang="ja-JP" altLang="en-US" dirty="0" smtClean="0"/>
              <a:t>応募を目指すアイディア</a:t>
            </a:r>
            <a:r>
              <a:rPr lang="en-US" altLang="ja-JP" dirty="0" smtClean="0"/>
              <a:t>8</a:t>
            </a:r>
            <a:r>
              <a:rPr lang="ja-JP" altLang="en-US" dirty="0" smtClean="0"/>
              <a:t>点</a:t>
            </a:r>
            <a:endParaRPr lang="en-US" altLang="ja-JP" dirty="0"/>
          </a:p>
        </p:txBody>
      </p:sp>
      <p:sp>
        <p:nvSpPr>
          <p:cNvPr id="5" name="スライド番号プレースホルダー 4"/>
          <p:cNvSpPr>
            <a:spLocks noGrp="1"/>
          </p:cNvSpPr>
          <p:nvPr>
            <p:ph type="sldNum" sz="quarter" idx="12"/>
          </p:nvPr>
        </p:nvSpPr>
        <p:spPr/>
        <p:txBody>
          <a:bodyPr/>
          <a:lstStyle/>
          <a:p>
            <a:fld id="{043FABFE-2A0E-4977-9FA4-A24ABB86E2D3}" type="slidenum">
              <a:rPr kumimoji="1" lang="ja-JP" altLang="en-US" smtClean="0"/>
              <a:t>9</a:t>
            </a:fld>
            <a:endParaRPr kumimoji="1" lang="ja-JP" altLang="en-US"/>
          </a:p>
        </p:txBody>
      </p:sp>
      <p:graphicFrame>
        <p:nvGraphicFramePr>
          <p:cNvPr id="9" name="コンテンツ プレースホルダー 8"/>
          <p:cNvGraphicFramePr>
            <a:graphicFrameLocks noGrp="1"/>
          </p:cNvGraphicFramePr>
          <p:nvPr>
            <p:ph sz="half" idx="2"/>
            <p:extLst>
              <p:ext uri="{D42A27DB-BD31-4B8C-83A1-F6EECF244321}">
                <p14:modId xmlns:p14="http://schemas.microsoft.com/office/powerpoint/2010/main" val="3064599593"/>
              </p:ext>
            </p:extLst>
          </p:nvPr>
        </p:nvGraphicFramePr>
        <p:xfrm>
          <a:off x="4648200" y="1744216"/>
          <a:ext cx="4244280" cy="4145280"/>
        </p:xfrm>
        <a:graphic>
          <a:graphicData uri="http://schemas.openxmlformats.org/drawingml/2006/table">
            <a:tbl>
              <a:tblPr firstRow="1" bandRow="1">
                <a:tableStyleId>{5C22544A-7EE6-4342-B048-85BDC9FD1C3A}</a:tableStyleId>
              </a:tblPr>
              <a:tblGrid>
                <a:gridCol w="4244280"/>
              </a:tblGrid>
              <a:tr h="205351">
                <a:tc>
                  <a:txBody>
                    <a:bodyPr/>
                    <a:lstStyle/>
                    <a:p>
                      <a:pPr algn="ctr"/>
                      <a:r>
                        <a:rPr kumimoji="1" lang="ja-JP" altLang="en-US" sz="2000" b="1" dirty="0" smtClean="0"/>
                        <a:t>テーマ</a:t>
                      </a:r>
                      <a:endParaRPr kumimoji="1" lang="ja-JP" altLang="en-US" sz="2000" b="1" dirty="0"/>
                    </a:p>
                  </a:txBody>
                  <a:tcPr marL="84406" marR="84406"/>
                </a:tc>
              </a:tr>
              <a:tr h="205351">
                <a:tc>
                  <a:txBody>
                    <a:bodyPr/>
                    <a:lstStyle/>
                    <a:p>
                      <a:r>
                        <a:rPr kumimoji="1" lang="ja-JP" altLang="en-US" sz="1800" b="0" i="0" kern="1200" dirty="0" smtClean="0">
                          <a:solidFill>
                            <a:schemeClr val="dk1"/>
                          </a:solidFill>
                          <a:effectLst/>
                          <a:latin typeface="+mn-lt"/>
                          <a:ea typeface="+mn-ea"/>
                          <a:cs typeface="+mn-cs"/>
                        </a:rPr>
                        <a:t>データから見るクラブとクラブ風営法問題</a:t>
                      </a:r>
                      <a:endParaRPr kumimoji="1" lang="ja-JP" altLang="en-US" sz="1800" b="0" dirty="0"/>
                    </a:p>
                  </a:txBody>
                  <a:tcPr marL="84406" marR="84406"/>
                </a:tc>
              </a:tr>
              <a:tr h="205351">
                <a:tc>
                  <a:txBody>
                    <a:bodyPr/>
                    <a:lstStyle/>
                    <a:p>
                      <a:r>
                        <a:rPr kumimoji="1" lang="ja-JP" altLang="en-US" sz="1800" b="0" i="0" kern="1200" dirty="0" smtClean="0">
                          <a:solidFill>
                            <a:schemeClr val="dk1"/>
                          </a:solidFill>
                          <a:effectLst/>
                          <a:latin typeface="+mn-lt"/>
                          <a:ea typeface="+mn-ea"/>
                          <a:cs typeface="+mn-cs"/>
                        </a:rPr>
                        <a:t>原発補助金漬けの自治体は脱原発についていけるのか</a:t>
                      </a:r>
                      <a:r>
                        <a:rPr kumimoji="1" lang="en-US" altLang="ja-JP" sz="1800" b="0" i="0" kern="1200" dirty="0" smtClean="0">
                          <a:solidFill>
                            <a:schemeClr val="dk1"/>
                          </a:solidFill>
                          <a:effectLst/>
                          <a:latin typeface="+mn-lt"/>
                          <a:ea typeface="+mn-ea"/>
                          <a:cs typeface="+mn-cs"/>
                        </a:rPr>
                        <a:t>?</a:t>
                      </a:r>
                      <a:endParaRPr kumimoji="1" lang="ja-JP" altLang="en-US" sz="1800" b="0" dirty="0"/>
                    </a:p>
                  </a:txBody>
                  <a:tcPr marL="84406" marR="84406"/>
                </a:tc>
              </a:tr>
              <a:tr h="359365">
                <a:tc>
                  <a:txBody>
                    <a:bodyPr/>
                    <a:lstStyle/>
                    <a:p>
                      <a:r>
                        <a:rPr kumimoji="1" lang="ja-JP" altLang="en-US" sz="1800" b="0" i="0" kern="1200" dirty="0" smtClean="0">
                          <a:solidFill>
                            <a:schemeClr val="dk1"/>
                          </a:solidFill>
                          <a:effectLst/>
                          <a:latin typeface="+mn-lt"/>
                          <a:ea typeface="+mn-ea"/>
                          <a:cs typeface="+mn-cs"/>
                        </a:rPr>
                        <a:t>浪速の無灯火自転車をなくそう</a:t>
                      </a:r>
                      <a:endParaRPr kumimoji="1" lang="ja-JP" altLang="en-US" sz="1800" b="0" dirty="0"/>
                    </a:p>
                  </a:txBody>
                  <a:tcPr marL="84406" marR="84406"/>
                </a:tc>
              </a:tr>
              <a:tr h="359365">
                <a:tc>
                  <a:txBody>
                    <a:bodyPr/>
                    <a:lstStyle/>
                    <a:p>
                      <a:r>
                        <a:rPr kumimoji="1" lang="ja-JP" altLang="en-US" sz="1800" b="0" i="0" kern="1200" dirty="0" smtClean="0">
                          <a:solidFill>
                            <a:schemeClr val="dk1"/>
                          </a:solidFill>
                          <a:effectLst/>
                          <a:latin typeface="+mn-lt"/>
                          <a:ea typeface="+mn-ea"/>
                          <a:cs typeface="+mn-cs"/>
                        </a:rPr>
                        <a:t>東京都幸せ向上プロジェクト</a:t>
                      </a:r>
                      <a:endParaRPr kumimoji="1" lang="ja-JP" altLang="en-US" sz="1800" b="0" dirty="0"/>
                    </a:p>
                  </a:txBody>
                  <a:tcPr marL="84406" marR="84406"/>
                </a:tc>
              </a:tr>
              <a:tr h="321401">
                <a:tc>
                  <a:txBody>
                    <a:bodyPr/>
                    <a:lstStyle/>
                    <a:p>
                      <a:r>
                        <a:rPr kumimoji="1" lang="ja-JP" altLang="en-US" sz="1800" b="0" i="0" kern="1200" dirty="0" smtClean="0">
                          <a:solidFill>
                            <a:schemeClr val="dk1"/>
                          </a:solidFill>
                          <a:effectLst/>
                          <a:latin typeface="+mn-lt"/>
                          <a:ea typeface="+mn-ea"/>
                          <a:cs typeface="+mn-cs"/>
                        </a:rPr>
                        <a:t>電動アシスト自転車のデータ公開を！</a:t>
                      </a:r>
                      <a:endParaRPr kumimoji="1" lang="ja-JP" altLang="en-US" sz="1800" b="0" dirty="0"/>
                    </a:p>
                  </a:txBody>
                  <a:tcPr marL="84406" marR="84406"/>
                </a:tc>
              </a:tr>
              <a:tr h="321401">
                <a:tc>
                  <a:txBody>
                    <a:bodyPr/>
                    <a:lstStyle/>
                    <a:p>
                      <a:r>
                        <a:rPr kumimoji="1" lang="ja-JP" altLang="en-US" sz="1800" b="0" i="0" kern="1200" dirty="0" smtClean="0">
                          <a:solidFill>
                            <a:schemeClr val="dk1"/>
                          </a:solidFill>
                          <a:effectLst/>
                          <a:latin typeface="+mn-lt"/>
                          <a:ea typeface="+mn-ea"/>
                          <a:cs typeface="+mn-cs"/>
                        </a:rPr>
                        <a:t>復興予算は必要なところで 使われているか～復興予算の流れを見せる～</a:t>
                      </a:r>
                      <a:endParaRPr kumimoji="1" lang="ja-JP" altLang="en-US" sz="1800" b="0" dirty="0"/>
                    </a:p>
                  </a:txBody>
                  <a:tcPr marL="84406" marR="84406"/>
                </a:tc>
              </a:tr>
              <a:tr h="321401">
                <a:tc>
                  <a:txBody>
                    <a:bodyPr/>
                    <a:lstStyle/>
                    <a:p>
                      <a:r>
                        <a:rPr kumimoji="1" lang="ja-JP" altLang="en-US" sz="1800" b="0" i="0" kern="1200" dirty="0" smtClean="0">
                          <a:solidFill>
                            <a:schemeClr val="dk1"/>
                          </a:solidFill>
                          <a:effectLst/>
                          <a:latin typeface="+mn-lt"/>
                          <a:ea typeface="+mn-ea"/>
                          <a:cs typeface="+mn-cs"/>
                        </a:rPr>
                        <a:t>知られざる保育所格差</a:t>
                      </a:r>
                      <a:r>
                        <a:rPr kumimoji="1" lang="en-US" altLang="ja-JP" sz="1800" b="0" i="0" kern="1200" dirty="0" smtClean="0">
                          <a:solidFill>
                            <a:schemeClr val="dk1"/>
                          </a:solidFill>
                          <a:effectLst/>
                          <a:latin typeface="+mn-lt"/>
                          <a:ea typeface="+mn-ea"/>
                          <a:cs typeface="+mn-cs"/>
                        </a:rPr>
                        <a:t>-</a:t>
                      </a:r>
                      <a:r>
                        <a:rPr kumimoji="1" lang="ja-JP" altLang="en-US" sz="1800" b="0" i="0" kern="1200" dirty="0" smtClean="0">
                          <a:solidFill>
                            <a:schemeClr val="dk1"/>
                          </a:solidFill>
                          <a:effectLst/>
                          <a:latin typeface="+mn-lt"/>
                          <a:ea typeface="+mn-ea"/>
                          <a:cs typeface="+mn-cs"/>
                        </a:rPr>
                        <a:t>貧困と子育て環境の負のスパイラル</a:t>
                      </a:r>
                      <a:r>
                        <a:rPr kumimoji="1" lang="en-US" altLang="ja-JP" sz="1800" b="0" i="0" kern="1200" dirty="0" smtClean="0">
                          <a:solidFill>
                            <a:schemeClr val="dk1"/>
                          </a:solidFill>
                          <a:effectLst/>
                          <a:latin typeface="+mn-lt"/>
                          <a:ea typeface="+mn-ea"/>
                          <a:cs typeface="+mn-cs"/>
                        </a:rPr>
                        <a:t>-</a:t>
                      </a:r>
                      <a:endParaRPr kumimoji="1" lang="ja-JP" altLang="en-US" sz="1800" b="0" dirty="0"/>
                    </a:p>
                  </a:txBody>
                  <a:tcPr marL="84406" marR="84406"/>
                </a:tc>
              </a:tr>
              <a:tr h="321401">
                <a:tc>
                  <a:txBody>
                    <a:bodyPr/>
                    <a:lstStyle/>
                    <a:p>
                      <a:r>
                        <a:rPr kumimoji="1" lang="ja-JP" altLang="en-US" sz="1800" b="0" i="0" kern="1200" dirty="0" smtClean="0">
                          <a:solidFill>
                            <a:schemeClr val="dk1"/>
                          </a:solidFill>
                          <a:effectLst/>
                          <a:latin typeface="+mn-lt"/>
                          <a:ea typeface="+mn-ea"/>
                          <a:cs typeface="+mn-cs"/>
                        </a:rPr>
                        <a:t>いじめをなくそう！</a:t>
                      </a:r>
                      <a:r>
                        <a:rPr kumimoji="1" lang="en-US" altLang="ja-JP" sz="1800" b="0" i="0" kern="1200" dirty="0" smtClean="0">
                          <a:solidFill>
                            <a:schemeClr val="dk1"/>
                          </a:solidFill>
                          <a:effectLst/>
                          <a:latin typeface="+mn-lt"/>
                          <a:ea typeface="+mn-ea"/>
                          <a:cs typeface="+mn-cs"/>
                        </a:rPr>
                        <a:t>Hack Against </a:t>
                      </a:r>
                      <a:r>
                        <a:rPr kumimoji="1" lang="en-US" altLang="ja-JP" sz="1800" b="0" i="0" kern="1200" dirty="0" err="1" smtClean="0">
                          <a:solidFill>
                            <a:schemeClr val="dk1"/>
                          </a:solidFill>
                          <a:effectLst/>
                          <a:latin typeface="+mn-lt"/>
                          <a:ea typeface="+mn-ea"/>
                          <a:cs typeface="+mn-cs"/>
                        </a:rPr>
                        <a:t>Ijime</a:t>
                      </a:r>
                      <a:endParaRPr kumimoji="1" lang="ja-JP" altLang="en-US" sz="1800" b="0" dirty="0"/>
                    </a:p>
                  </a:txBody>
                  <a:tcPr marL="84406" marR="84406"/>
                </a:tc>
              </a:tr>
            </a:tbl>
          </a:graphicData>
        </a:graphic>
      </p:graphicFrame>
    </p:spTree>
    <p:extLst>
      <p:ext uri="{BB962C8B-B14F-4D97-AF65-F5344CB8AC3E}">
        <p14:creationId xmlns:p14="http://schemas.microsoft.com/office/powerpoint/2010/main" val="333788087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アングル">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5286</TotalTime>
  <Words>811</Words>
  <Application>Microsoft Office PowerPoint</Application>
  <PresentationFormat>画面に合わせる (4:3)</PresentationFormat>
  <Paragraphs>174</Paragraphs>
  <Slides>21</Slides>
  <Notes>1</Notes>
  <HiddenSlides>0</HiddenSlides>
  <MMClips>0</MMClips>
  <ScaleCrop>false</ScaleCrop>
  <HeadingPairs>
    <vt:vector size="4" baseType="variant">
      <vt:variant>
        <vt:lpstr>テーマ</vt:lpstr>
      </vt:variant>
      <vt:variant>
        <vt:i4>1</vt:i4>
      </vt:variant>
      <vt:variant>
        <vt:lpstr>スライド タイトル</vt:lpstr>
      </vt:variant>
      <vt:variant>
        <vt:i4>21</vt:i4>
      </vt:variant>
    </vt:vector>
  </HeadingPairs>
  <TitlesOfParts>
    <vt:vector size="22" baseType="lpstr">
      <vt:lpstr>Office ​​テーマ</vt:lpstr>
      <vt:lpstr>オープンデータを活用した コミュニティ形成への取組み事例</vt:lpstr>
      <vt:lpstr>地域の資源を総動員し、 地域の課題を自ら解決していく社会へ</vt:lpstr>
      <vt:lpstr>データに基づくオープンな政策サイクル</vt:lpstr>
      <vt:lpstr>利活用・普及に重要な要素</vt:lpstr>
      <vt:lpstr>国際大学GLOCOMの取組み</vt:lpstr>
      <vt:lpstr>オープンデータ活用 アイディアソン／ハッカソン</vt:lpstr>
      <vt:lpstr>PowerPoint プレゼンテーション</vt:lpstr>
      <vt:lpstr>PowerPoint プレゼンテーション</vt:lpstr>
      <vt:lpstr>JCEJ×GLOCOM データジャーナリズム実践 データから社会問題を発見する（アイディアソン）</vt:lpstr>
      <vt:lpstr>PowerPoint プレゼンテーション</vt:lpstr>
      <vt:lpstr>JCEJ×GLOCOM データ発掘キャンプ テーマ：防災</vt:lpstr>
      <vt:lpstr>PowerPoint プレゼンテーション</vt:lpstr>
      <vt:lpstr>Open Knowledge Foundation 日本グループ</vt:lpstr>
      <vt:lpstr>PowerPoint プレゼンテーション</vt:lpstr>
      <vt:lpstr> 横浜オープンデータ ソリューション発展委員会 </vt:lpstr>
      <vt:lpstr>横浜オープンデータ ソリューション発展委員会</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国際大学GLOCOMにおける ハッカソン開催など一連の取り組み</dc:title>
  <dc:creator>Masahiko SHOJI</dc:creator>
  <cp:lastModifiedBy>Masahiko SHOJI</cp:lastModifiedBy>
  <cp:revision>198</cp:revision>
  <dcterms:created xsi:type="dcterms:W3CDTF">2012-09-27T02:34:42Z</dcterms:created>
  <dcterms:modified xsi:type="dcterms:W3CDTF">2012-12-10T06:06:58Z</dcterms:modified>
</cp:coreProperties>
</file>