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33FF"/>
    <a:srgbClr val="4D4D4D"/>
    <a:srgbClr val="80808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0" autoAdjust="0"/>
    <p:restoredTop sz="94660"/>
  </p:normalViewPr>
  <p:slideViewPr>
    <p:cSldViewPr>
      <p:cViewPr varScale="1">
        <p:scale>
          <a:sx n="79" d="100"/>
          <a:sy n="79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BEA8A-6D17-4E47-A54E-5A856001D6DB}" type="datetimeFigureOut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67661-7F5B-4EE6-8605-0445C8AF3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85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DB22C-4B69-43B8-8D91-13435C9E2E88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 sz="1800">
                <a:latin typeface="HGS明朝B" pitchFamily="18" charset="-128"/>
                <a:ea typeface="HGS明朝B" pitchFamily="18" charset="-128"/>
              </a:defRPr>
            </a:lvl1pPr>
          </a:lstStyle>
          <a:p>
            <a:fld id="{FB037C1C-F7DB-4CC7-8863-24E9B15CFC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924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969F-8166-4426-826E-10E067C3B5E8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60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6AAFA-544B-4D42-B7BD-F9665253995D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61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5A60-35DB-499F-A29E-318B12D9AFEA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52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DBE8-32DB-474C-B6E0-DE62C12BEE3D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16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94DB-9C66-4799-97D4-60C442D2EF61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15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18AF6-EA76-4B47-986D-DD6198AB3142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0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4045-6C73-4E3B-AF9B-04D1AC78DBF8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60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17512-A765-4CF4-A24A-A037F439ED28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96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B6CE-B40B-4FAE-91D6-2132179D5616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13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E229E-6115-4BE5-853A-5C1F4CB9427A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59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57A50-6A86-4C79-81DB-FB8D466CC1EB}" type="datetime1">
              <a:rPr kumimoji="1" lang="ja-JP" altLang="en-US" smtClean="0"/>
              <a:t>2012/12/4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37C1C-F7DB-4CC7-8863-24E9B15CF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16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2132856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0033CC"/>
                </a:solidFill>
                <a:latin typeface="HGS明朝B" pitchFamily="18" charset="-128"/>
                <a:ea typeface="HGS明朝B" pitchFamily="18" charset="-128"/>
              </a:rPr>
              <a:t>気象データ・アイデアソン及び</a:t>
            </a:r>
            <a:endParaRPr lang="en-US" altLang="ja-JP" sz="3200" dirty="0" smtClean="0">
              <a:solidFill>
                <a:srgbClr val="0033CC"/>
              </a:solidFill>
              <a:latin typeface="HGS明朝B" pitchFamily="18" charset="-128"/>
              <a:ea typeface="HGS明朝B" pitchFamily="18" charset="-128"/>
            </a:endParaRPr>
          </a:p>
          <a:p>
            <a:pPr algn="ctr"/>
            <a:r>
              <a:rPr lang="ja-JP" altLang="en-US" sz="3200" dirty="0" smtClean="0">
                <a:solidFill>
                  <a:srgbClr val="0033CC"/>
                </a:solidFill>
                <a:latin typeface="HGS明朝B" pitchFamily="18" charset="-128"/>
                <a:ea typeface="HGS明朝B" pitchFamily="18" charset="-128"/>
              </a:rPr>
              <a:t>気象データ・ハッカソンの開催報告</a:t>
            </a:r>
            <a:endParaRPr lang="en-US" altLang="ja-JP" sz="3200" dirty="0">
              <a:solidFill>
                <a:srgbClr val="0033CC"/>
              </a:solidFill>
              <a:latin typeface="HGS明朝B" pitchFamily="18" charset="-128"/>
              <a:ea typeface="HGS明朝B" pitchFamily="18" charset="-128"/>
            </a:endParaRPr>
          </a:p>
          <a:p>
            <a:pPr algn="ctr"/>
            <a:endParaRPr lang="en-US" altLang="ja-JP" sz="2400" dirty="0" smtClean="0">
              <a:latin typeface="HGS明朝B" pitchFamily="18" charset="-128"/>
              <a:ea typeface="HGS明朝B" pitchFamily="18" charset="-128"/>
            </a:endParaRPr>
          </a:p>
          <a:p>
            <a:pPr algn="ctr"/>
            <a:endParaRPr lang="en-US" altLang="ja-JP" sz="2400" dirty="0" smtClean="0">
              <a:latin typeface="HGS明朝B" pitchFamily="18" charset="-128"/>
              <a:ea typeface="HGS明朝B" pitchFamily="18" charset="-128"/>
            </a:endParaRPr>
          </a:p>
          <a:p>
            <a:pPr algn="ctr"/>
            <a:endParaRPr lang="en-US" altLang="ja-JP" sz="2400" dirty="0" smtClean="0">
              <a:latin typeface="HGS明朝B" pitchFamily="18" charset="-128"/>
              <a:ea typeface="HGS明朝B" pitchFamily="18" charset="-128"/>
            </a:endParaRPr>
          </a:p>
          <a:p>
            <a:pPr algn="ctr"/>
            <a:r>
              <a:rPr lang="ja-JP" altLang="en-US" sz="2000" dirty="0" smtClean="0">
                <a:solidFill>
                  <a:srgbClr val="4D4D4D"/>
                </a:solidFill>
                <a:latin typeface="HGS明朝B" pitchFamily="18" charset="-128"/>
                <a:ea typeface="HGS明朝B" pitchFamily="18" charset="-128"/>
              </a:rPr>
              <a:t>オープンデータ流通推進コンソーシアム事務局</a:t>
            </a:r>
            <a:endParaRPr lang="en-US" altLang="ja-JP" sz="2000" dirty="0" smtClean="0">
              <a:solidFill>
                <a:srgbClr val="4D4D4D"/>
              </a:solidFill>
              <a:latin typeface="HGS明朝B" pitchFamily="18" charset="-128"/>
              <a:ea typeface="HGS明朝B" pitchFamily="18" charset="-128"/>
            </a:endParaRPr>
          </a:p>
          <a:p>
            <a:pPr algn="ctr"/>
            <a:r>
              <a:rPr lang="ja-JP" altLang="en-US" sz="2000" dirty="0" smtClean="0">
                <a:solidFill>
                  <a:srgbClr val="4D4D4D"/>
                </a:solidFill>
                <a:latin typeface="HGS明朝B" pitchFamily="18" charset="-128"/>
                <a:ea typeface="HGS明朝B" pitchFamily="18" charset="-128"/>
              </a:rPr>
              <a:t>（株式会社 三菱総合研究所）</a:t>
            </a:r>
            <a:endParaRPr lang="en-US" altLang="ja-JP" sz="2000" dirty="0" smtClean="0">
              <a:solidFill>
                <a:srgbClr val="4D4D4D"/>
              </a:solidFill>
              <a:latin typeface="HGS明朝B" pitchFamily="18" charset="-128"/>
              <a:ea typeface="HGS明朝B" pitchFamily="18" charset="-128"/>
            </a:endParaRPr>
          </a:p>
          <a:p>
            <a:pPr algn="ctr"/>
            <a:endParaRPr lang="en-US" altLang="ja-JP" sz="2000" dirty="0">
              <a:solidFill>
                <a:srgbClr val="4D4D4D"/>
              </a:solidFill>
              <a:latin typeface="HGS明朝B" pitchFamily="18" charset="-128"/>
              <a:ea typeface="HGS明朝B" pitchFamily="18" charset="-128"/>
            </a:endParaRPr>
          </a:p>
          <a:p>
            <a:pPr algn="ctr"/>
            <a:r>
              <a:rPr lang="ja-JP" altLang="en-US" sz="2000" dirty="0" smtClean="0">
                <a:solidFill>
                  <a:srgbClr val="4D4D4D"/>
                </a:solidFill>
                <a:latin typeface="HGS明朝B" pitchFamily="18" charset="-128"/>
                <a:ea typeface="HGS明朝B" pitchFamily="18" charset="-128"/>
              </a:rPr>
              <a:t>村上 文洋</a:t>
            </a:r>
            <a:endParaRPr lang="ja-JP" altLang="en-US" sz="2000" dirty="0">
              <a:solidFill>
                <a:srgbClr val="4D4D4D"/>
              </a:solidFill>
              <a:latin typeface="HGS明朝B" pitchFamily="18" charset="-128"/>
              <a:ea typeface="HGS明朝B" pitchFamily="18" charset="-128"/>
            </a:endParaRPr>
          </a:p>
        </p:txBody>
      </p:sp>
      <p:pic>
        <p:nvPicPr>
          <p:cNvPr id="1026" name="Picture 2" descr="\\spb-fs\プロジェクト\9210359 津國剛PL\オープンデータコンソーシアム\ロゴ\OPEN DATA\OPEN DATA\OPEN TA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452" y="73804"/>
            <a:ext cx="2011495" cy="184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514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spb-fs\プロジェクト\9210359 津國剛PL\オープンデータコンソーシアム\ロゴ\OPEN DATA\OPEN DATA\OPEN YOK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536" y="0"/>
            <a:ext cx="1727245" cy="8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5607" y="22412"/>
            <a:ext cx="5742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１．ハッカソン</a:t>
            </a:r>
            <a:r>
              <a:rPr lang="en-US" altLang="ja-JP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/</a:t>
            </a:r>
            <a:r>
              <a:rPr lang="ja-JP" altLang="en-US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アイデアソンとは</a:t>
            </a:r>
            <a:endParaRPr kumimoji="1" lang="ja-JP" altLang="en-US" sz="2800" dirty="0">
              <a:solidFill>
                <a:srgbClr val="3333FF"/>
              </a:solidFill>
              <a:latin typeface="HGS明朝B" pitchFamily="18" charset="-128"/>
              <a:ea typeface="HGS明朝B" pitchFamily="18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-2" y="547755"/>
            <a:ext cx="7396793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7C1C-F7DB-4CC7-8863-24E9B15CFCA2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23529" y="814300"/>
            <a:ext cx="849694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【</a:t>
            </a:r>
            <a:r>
              <a:rPr lang="ja-JP" altLang="en-US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ハッカソン</a:t>
            </a:r>
            <a:r>
              <a:rPr lang="en-US" altLang="ja-JP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】</a:t>
            </a:r>
            <a:r>
              <a:rPr lang="ja-JP" altLang="en-US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（</a:t>
            </a:r>
            <a:r>
              <a:rPr lang="en-US" altLang="ja-JP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Hack</a:t>
            </a:r>
            <a:r>
              <a:rPr lang="ja-JP" altLang="en-US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・</a:t>
            </a:r>
            <a:r>
              <a:rPr lang="en-US" altLang="ja-JP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a</a:t>
            </a:r>
            <a:r>
              <a:rPr lang="ja-JP" altLang="en-US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・</a:t>
            </a:r>
            <a:r>
              <a:rPr lang="en-US" altLang="ja-JP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thon</a:t>
            </a:r>
            <a:r>
              <a:rPr lang="ja-JP" altLang="en-US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）</a:t>
            </a:r>
            <a:endParaRPr lang="en-US" altLang="ja-JP" sz="2800" dirty="0" smtClean="0">
              <a:solidFill>
                <a:srgbClr val="3333FF"/>
              </a:solidFill>
              <a:latin typeface="HGS明朝B" pitchFamily="18" charset="-128"/>
              <a:ea typeface="HGS明朝B" pitchFamily="18" charset="-128"/>
            </a:endParaRPr>
          </a:p>
          <a:p>
            <a:pPr marL="722313" lvl="1" indent="-265113"/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・ハック（</a:t>
            </a:r>
            <a:r>
              <a:rPr lang="en-US" altLang="ja-JP" sz="2400" dirty="0">
                <a:latin typeface="HGS明朝B" pitchFamily="18" charset="-128"/>
                <a:ea typeface="HGS明朝B" pitchFamily="18" charset="-128"/>
              </a:rPr>
              <a:t>h</a:t>
            </a:r>
            <a:r>
              <a:rPr lang="en-US" altLang="ja-JP" sz="2400" dirty="0" smtClean="0">
                <a:latin typeface="HGS明朝B" pitchFamily="18" charset="-128"/>
                <a:ea typeface="HGS明朝B" pitchFamily="18" charset="-128"/>
              </a:rPr>
              <a:t>ack</a:t>
            </a:r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）＋マラソン（</a:t>
            </a:r>
            <a:r>
              <a:rPr lang="en-US" altLang="ja-JP" sz="2400" dirty="0" smtClean="0">
                <a:latin typeface="HGS明朝B" pitchFamily="18" charset="-128"/>
                <a:ea typeface="HGS明朝B" pitchFamily="18" charset="-128"/>
              </a:rPr>
              <a:t>marathon</a:t>
            </a:r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）の造語。</a:t>
            </a:r>
            <a:endParaRPr lang="en-US" altLang="ja-JP" sz="2400" dirty="0" smtClean="0">
              <a:latin typeface="HGS明朝B" pitchFamily="18" charset="-128"/>
              <a:ea typeface="HGS明朝B" pitchFamily="18" charset="-128"/>
            </a:endParaRPr>
          </a:p>
          <a:p>
            <a:pPr marL="722313" lvl="1" indent="-265113"/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・プログラマーが一堂に会し、テーマを決めて集中的にプログラム開発を行うイベント。プログラマー以外に、テーマに詳しい人やデザイナーなどが参加することもある。</a:t>
            </a:r>
            <a:endParaRPr lang="en-US" altLang="ja-JP" sz="2400" dirty="0" smtClean="0">
              <a:latin typeface="HGS明朝B" pitchFamily="18" charset="-128"/>
              <a:ea typeface="HGS明朝B" pitchFamily="18" charset="-128"/>
            </a:endParaRPr>
          </a:p>
          <a:p>
            <a:pPr marL="722313" lvl="1" indent="-265113"/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・数日間かけて泊まり込みの合宿形式で行うこともある。今回は半日（</a:t>
            </a:r>
            <a:r>
              <a:rPr lang="en-US" altLang="ja-JP" sz="2400" dirty="0" smtClean="0">
                <a:latin typeface="HGS明朝B" pitchFamily="18" charset="-128"/>
                <a:ea typeface="HGS明朝B" pitchFamily="18" charset="-128"/>
              </a:rPr>
              <a:t>13</a:t>
            </a:r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時～</a:t>
            </a:r>
            <a:r>
              <a:rPr lang="en-US" altLang="ja-JP" sz="2400" dirty="0" smtClean="0">
                <a:latin typeface="HGS明朝B" pitchFamily="18" charset="-128"/>
                <a:ea typeface="HGS明朝B" pitchFamily="18" charset="-128"/>
              </a:rPr>
              <a:t>19</a:t>
            </a:r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時）で実施。</a:t>
            </a:r>
            <a:endParaRPr lang="en-US" altLang="ja-JP" sz="2400" dirty="0">
              <a:latin typeface="HGS明朝B" pitchFamily="18" charset="-128"/>
              <a:ea typeface="HGS明朝B" pitchFamily="18" charset="-128"/>
            </a:endParaRPr>
          </a:p>
          <a:p>
            <a:endParaRPr lang="en-US" altLang="ja-JP" sz="2400" dirty="0" smtClean="0">
              <a:latin typeface="HGS明朝B" pitchFamily="18" charset="-128"/>
              <a:ea typeface="HGS明朝B" pitchFamily="18" charset="-128"/>
            </a:endParaRPr>
          </a:p>
          <a:p>
            <a:r>
              <a:rPr lang="en-US" altLang="ja-JP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【</a:t>
            </a:r>
            <a:r>
              <a:rPr lang="ja-JP" altLang="en-US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アイデアソン</a:t>
            </a:r>
            <a:r>
              <a:rPr lang="en-US" altLang="ja-JP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】</a:t>
            </a:r>
            <a:r>
              <a:rPr lang="ja-JP" altLang="en-US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（</a:t>
            </a:r>
            <a:r>
              <a:rPr lang="en-US" altLang="ja-JP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Idea</a:t>
            </a:r>
            <a:r>
              <a:rPr lang="ja-JP" altLang="en-US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・</a:t>
            </a:r>
            <a:r>
              <a:rPr lang="en-US" altLang="ja-JP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thon</a:t>
            </a:r>
            <a:r>
              <a:rPr lang="ja-JP" altLang="en-US" sz="2800" dirty="0" smtClean="0">
                <a:solidFill>
                  <a:srgbClr val="3333FF"/>
                </a:solidFill>
                <a:latin typeface="HGS明朝B" pitchFamily="18" charset="-128"/>
                <a:ea typeface="HGS明朝B" pitchFamily="18" charset="-128"/>
              </a:rPr>
              <a:t>）</a:t>
            </a:r>
            <a:endParaRPr lang="en-US" altLang="ja-JP" sz="2800" dirty="0" smtClean="0">
              <a:solidFill>
                <a:srgbClr val="3333FF"/>
              </a:solidFill>
              <a:latin typeface="HGS明朝B" pitchFamily="18" charset="-128"/>
              <a:ea typeface="HGS明朝B" pitchFamily="18" charset="-128"/>
            </a:endParaRPr>
          </a:p>
          <a:p>
            <a:pPr marL="722313" lvl="1" indent="-265113"/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・アイデア（</a:t>
            </a:r>
            <a:r>
              <a:rPr lang="en-US" altLang="ja-JP" sz="2400" dirty="0" smtClean="0">
                <a:latin typeface="HGS明朝B" pitchFamily="18" charset="-128"/>
                <a:ea typeface="HGS明朝B" pitchFamily="18" charset="-128"/>
              </a:rPr>
              <a:t>idea</a:t>
            </a:r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）＋マラソン（</a:t>
            </a:r>
            <a:r>
              <a:rPr lang="en-US" altLang="ja-JP" sz="2400" dirty="0" smtClean="0">
                <a:latin typeface="HGS明朝B" pitchFamily="18" charset="-128"/>
                <a:ea typeface="HGS明朝B" pitchFamily="18" charset="-128"/>
              </a:rPr>
              <a:t>marathon</a:t>
            </a:r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）の造語。</a:t>
            </a:r>
            <a:endParaRPr lang="en-US" altLang="ja-JP" sz="2400" dirty="0" smtClean="0">
              <a:latin typeface="HGS明朝B" pitchFamily="18" charset="-128"/>
              <a:ea typeface="HGS明朝B" pitchFamily="18" charset="-128"/>
            </a:endParaRPr>
          </a:p>
          <a:p>
            <a:pPr marL="722313" lvl="1" indent="-265113"/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・ハッカソン開催前に、開発するテーマについてアイデア出しを行うイベント。</a:t>
            </a:r>
            <a:endParaRPr lang="en-US" altLang="ja-JP" sz="2400" dirty="0" smtClean="0">
              <a:latin typeface="HGS明朝B" pitchFamily="18" charset="-128"/>
              <a:ea typeface="HGS明朝B" pitchFamily="18" charset="-128"/>
            </a:endParaRPr>
          </a:p>
          <a:p>
            <a:pPr marL="722313" lvl="1" indent="-265113"/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・今回は</a:t>
            </a:r>
            <a:r>
              <a:rPr lang="en-US" altLang="ja-JP" sz="2400" dirty="0" err="1" smtClean="0">
                <a:latin typeface="HGS明朝B" pitchFamily="18" charset="-128"/>
                <a:ea typeface="HGS明朝B" pitchFamily="18" charset="-128"/>
              </a:rPr>
              <a:t>facebook</a:t>
            </a:r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上で、約</a:t>
            </a:r>
            <a:r>
              <a:rPr lang="en-US" altLang="ja-JP" sz="2400" dirty="0" smtClean="0">
                <a:latin typeface="HGS明朝B" pitchFamily="18" charset="-128"/>
                <a:ea typeface="HGS明朝B" pitchFamily="18" charset="-128"/>
              </a:rPr>
              <a:t>1</a:t>
            </a:r>
            <a:r>
              <a:rPr lang="ja-JP" altLang="en-US" sz="2400" dirty="0" smtClean="0">
                <a:latin typeface="HGS明朝B" pitchFamily="18" charset="-128"/>
                <a:ea typeface="HGS明朝B" pitchFamily="18" charset="-128"/>
              </a:rPr>
              <a:t>か月にわたって開催。</a:t>
            </a:r>
            <a:endParaRPr lang="ja-JP" altLang="en-US" sz="2400" dirty="0">
              <a:latin typeface="HGS明朝B" pitchFamily="18" charset="-128"/>
              <a:ea typeface="HGS明朝B" pitchFamily="18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15607" y="6669360"/>
            <a:ext cx="8588841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34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spb-fs\プロジェクト\9210359 津國剛PL\オープンデータコンソーシアム\ロゴ\OPEN DATA\OPEN DATA\OPEN YOK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536" y="0"/>
            <a:ext cx="1727245" cy="8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5607" y="22412"/>
            <a:ext cx="664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33CC"/>
                </a:solidFill>
                <a:latin typeface="HGS明朝B" pitchFamily="18" charset="-128"/>
                <a:ea typeface="HGS明朝B" pitchFamily="18" charset="-128"/>
              </a:rPr>
              <a:t>２．気象データ・ハッカソン開催の目的</a:t>
            </a:r>
            <a:endParaRPr kumimoji="1" lang="ja-JP" altLang="en-US" sz="2800" dirty="0">
              <a:solidFill>
                <a:srgbClr val="0033CC"/>
              </a:solidFill>
              <a:latin typeface="HGS明朝B" pitchFamily="18" charset="-128"/>
              <a:ea typeface="HGS明朝B" pitchFamily="18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-2" y="547755"/>
            <a:ext cx="7396793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10400" y="6495162"/>
            <a:ext cx="2133600" cy="365125"/>
          </a:xfrm>
        </p:spPr>
        <p:txBody>
          <a:bodyPr/>
          <a:lstStyle/>
          <a:p>
            <a:fld id="{FB037C1C-F7DB-4CC7-8863-24E9B15CFCA2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205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52" name="Rectangle 4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67544" y="908720"/>
            <a:ext cx="813690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srgbClr val="3333FF"/>
                </a:solidFill>
                <a:latin typeface="HGP明朝B" pitchFamily="18" charset="-128"/>
                <a:ea typeface="HGP明朝B" pitchFamily="18" charset="-128"/>
              </a:rPr>
              <a:t>目的</a:t>
            </a:r>
            <a:endParaRPr lang="en-US" altLang="ja-JP" sz="2800" dirty="0" smtClean="0">
              <a:solidFill>
                <a:srgbClr val="3333FF"/>
              </a:solidFill>
              <a:latin typeface="HGP明朝B" pitchFamily="18" charset="-128"/>
              <a:ea typeface="HGP明朝B" pitchFamily="18" charset="-128"/>
            </a:endParaRPr>
          </a:p>
          <a:p>
            <a:pPr marL="625475" lvl="1" indent="-168275"/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・公開</a:t>
            </a:r>
            <a:r>
              <a:rPr lang="ja-JP" altLang="en-US" sz="2400" dirty="0">
                <a:latin typeface="HGP明朝B" pitchFamily="18" charset="-128"/>
                <a:ea typeface="HGP明朝B" pitchFamily="18" charset="-128"/>
              </a:rPr>
              <a:t>されている気象データ及び他のデータを組み合わせて活用することにより、新たなサービスに関するアイデアを得て、試作品を開発することで、広くオープンデータの意義や可能性を社会に</a:t>
            </a:r>
            <a:r>
              <a:rPr lang="en-US" altLang="ja-JP" sz="2400" dirty="0">
                <a:latin typeface="HGP明朝B" pitchFamily="18" charset="-128"/>
                <a:ea typeface="HGP明朝B" pitchFamily="18" charset="-128"/>
              </a:rPr>
              <a:t>PR</a:t>
            </a:r>
            <a:r>
              <a:rPr lang="ja-JP" altLang="en-US" sz="2400" dirty="0">
                <a:latin typeface="HGP明朝B" pitchFamily="18" charset="-128"/>
                <a:ea typeface="HGP明朝B" pitchFamily="18" charset="-128"/>
              </a:rPr>
              <a:t>する。</a:t>
            </a:r>
          </a:p>
          <a:p>
            <a:endParaRPr lang="en-US" altLang="ja-JP" sz="2400" dirty="0" smtClean="0">
              <a:latin typeface="HGP明朝B" pitchFamily="18" charset="-128"/>
              <a:ea typeface="HGP明朝B" pitchFamily="18" charset="-128"/>
            </a:endParaRPr>
          </a:p>
          <a:p>
            <a:r>
              <a:rPr lang="ja-JP" altLang="en-US" sz="2800" dirty="0" smtClean="0">
                <a:solidFill>
                  <a:srgbClr val="3333FF"/>
                </a:solidFill>
                <a:latin typeface="HGP明朝B" pitchFamily="18" charset="-128"/>
                <a:ea typeface="HGP明朝B" pitchFamily="18" charset="-128"/>
              </a:rPr>
              <a:t>主催等</a:t>
            </a:r>
            <a:endParaRPr lang="ja-JP" altLang="en-US" sz="2800" dirty="0">
              <a:solidFill>
                <a:srgbClr val="3333FF"/>
              </a:solidFill>
              <a:latin typeface="HGP明朝B" pitchFamily="18" charset="-128"/>
              <a:ea typeface="HGP明朝B" pitchFamily="18" charset="-128"/>
            </a:endParaRPr>
          </a:p>
          <a:p>
            <a:pPr marL="1250950" lvl="1" indent="-793750"/>
            <a:r>
              <a:rPr lang="ja-JP" altLang="en-US" sz="2400" dirty="0">
                <a:latin typeface="HGP明朝B" pitchFamily="18" charset="-128"/>
                <a:ea typeface="HGP明朝B" pitchFamily="18" charset="-128"/>
              </a:rPr>
              <a:t>主催：オープンデータ流通推進コンソーシアム</a:t>
            </a:r>
          </a:p>
          <a:p>
            <a:pPr marL="1250950" lvl="1" indent="-793750"/>
            <a:r>
              <a:rPr lang="ja-JP" altLang="en-US" sz="2400" dirty="0">
                <a:latin typeface="HGP明朝B" pitchFamily="18" charset="-128"/>
                <a:ea typeface="HGP明朝B" pitchFamily="18" charset="-128"/>
              </a:rPr>
              <a:t>後援：総務省、国際大学</a:t>
            </a:r>
            <a:r>
              <a:rPr lang="en-US" altLang="ja-JP" sz="2400" dirty="0">
                <a:latin typeface="HGP明朝B" pitchFamily="18" charset="-128"/>
                <a:ea typeface="HGP明朝B" pitchFamily="18" charset="-128"/>
              </a:rPr>
              <a:t>GLOCOM</a:t>
            </a:r>
            <a:r>
              <a:rPr lang="ja-JP" altLang="en-US" sz="2400" dirty="0" err="1">
                <a:latin typeface="HGP明朝B" pitchFamily="18" charset="-128"/>
                <a:ea typeface="HGP明朝B" pitchFamily="18" charset="-128"/>
              </a:rPr>
              <a:t>、</a:t>
            </a:r>
            <a:r>
              <a:rPr lang="en-US" altLang="ja-JP" sz="2400" dirty="0">
                <a:latin typeface="HGP明朝B" pitchFamily="18" charset="-128"/>
                <a:ea typeface="HGP明朝B" pitchFamily="18" charset="-128"/>
              </a:rPr>
              <a:t>Hack For Japan</a:t>
            </a:r>
            <a:r>
              <a:rPr lang="ja-JP" altLang="en-US" sz="2400" dirty="0" err="1">
                <a:latin typeface="HGP明朝B" pitchFamily="18" charset="-128"/>
                <a:ea typeface="HGP明朝B" pitchFamily="18" charset="-128"/>
              </a:rPr>
              <a:t>、</a:t>
            </a:r>
            <a:r>
              <a:rPr lang="ja-JP" altLang="en-US" sz="2400" dirty="0">
                <a:latin typeface="HGP明朝B" pitchFamily="18" charset="-128"/>
                <a:ea typeface="HGP明朝B" pitchFamily="18" charset="-128"/>
              </a:rPr>
              <a:t>オープン・ナレッジ・ファウンデーション日本グループ、日本経済団体連合会、</a:t>
            </a:r>
            <a:r>
              <a:rPr lang="en-US" altLang="ja-JP" sz="2400" dirty="0">
                <a:latin typeface="HGP明朝B" pitchFamily="18" charset="-128"/>
                <a:ea typeface="HGP明朝B" pitchFamily="18" charset="-128"/>
              </a:rPr>
              <a:t>LOD</a:t>
            </a:r>
            <a:r>
              <a:rPr lang="ja-JP" altLang="en-US" sz="2400" dirty="0">
                <a:latin typeface="HGP明朝B" pitchFamily="18" charset="-128"/>
                <a:ea typeface="HGP明朝B" pitchFamily="18" charset="-128"/>
              </a:rPr>
              <a:t>チャレンジ実行委員会</a:t>
            </a:r>
          </a:p>
          <a:p>
            <a:pPr marL="1250950" lvl="1" indent="-793750"/>
            <a:r>
              <a:rPr lang="ja-JP" altLang="en-US" sz="2400" dirty="0">
                <a:latin typeface="HGP明朝B" pitchFamily="18" charset="-128"/>
                <a:ea typeface="HGP明朝B" pitchFamily="18" charset="-128"/>
              </a:rPr>
              <a:t>協力：気象庁</a:t>
            </a:r>
          </a:p>
        </p:txBody>
      </p:sp>
      <p:cxnSp>
        <p:nvCxnSpPr>
          <p:cNvPr id="39" name="直線コネクタ 38"/>
          <p:cNvCxnSpPr/>
          <p:nvPr/>
        </p:nvCxnSpPr>
        <p:spPr>
          <a:xfrm>
            <a:off x="15607" y="6669360"/>
            <a:ext cx="8588841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77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spb-fs\プロジェクト\9210359 津國剛PL\オープンデータコンソーシアム\ロゴ\OPEN DATA\OPEN DATA\OPEN YOK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536" y="0"/>
            <a:ext cx="1727245" cy="8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5607" y="22412"/>
            <a:ext cx="6288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33CC"/>
                </a:solidFill>
                <a:latin typeface="HGS明朝B" pitchFamily="18" charset="-128"/>
                <a:ea typeface="HGS明朝B" pitchFamily="18" charset="-128"/>
              </a:rPr>
              <a:t>３．気象データ・アイデアソンの開催</a:t>
            </a:r>
            <a:endParaRPr kumimoji="1" lang="ja-JP" altLang="en-US" sz="2800" dirty="0">
              <a:solidFill>
                <a:srgbClr val="0033CC"/>
              </a:solidFill>
              <a:latin typeface="HGS明朝B" pitchFamily="18" charset="-128"/>
              <a:ea typeface="HGS明朝B" pitchFamily="18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-2" y="547755"/>
            <a:ext cx="7396793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10400" y="6495162"/>
            <a:ext cx="2133600" cy="365125"/>
          </a:xfrm>
        </p:spPr>
        <p:txBody>
          <a:bodyPr/>
          <a:lstStyle/>
          <a:p>
            <a:fld id="{FB037C1C-F7DB-4CC7-8863-24E9B15CFCA2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205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52" name="Rectangle 4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3528" y="907129"/>
            <a:ext cx="41044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/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・気象データ・ハッカソンの開催に先立ち、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2012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年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11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月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5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日～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30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日の約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1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か月に亘り、</a:t>
            </a:r>
            <a:r>
              <a:rPr lang="en-US" altLang="ja-JP" sz="2400" dirty="0" err="1" smtClean="0">
                <a:latin typeface="HGP明朝B" pitchFamily="18" charset="-128"/>
                <a:ea typeface="HGP明朝B" pitchFamily="18" charset="-128"/>
              </a:rPr>
              <a:t>facebook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上に「気象データ・アイデアソン」グループ（公開）を作成して、互いにアイデアや意見を出し合いました。</a:t>
            </a:r>
            <a:endParaRPr lang="en-US" altLang="ja-JP" sz="24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24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・参加登録者数は、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170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名以上。最終的に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40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以上のアイデアが出ました。</a:t>
            </a:r>
            <a:endParaRPr lang="ja-JP" altLang="en-US" sz="2400" dirty="0">
              <a:latin typeface="HGP明朝B" pitchFamily="18" charset="-128"/>
              <a:ea typeface="HGP明朝B" pitchFamily="18" charset="-128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15607" y="6669360"/>
            <a:ext cx="8588841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101" y="992578"/>
            <a:ext cx="4202138" cy="521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59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spb-fs\プロジェクト\9210359 津國剛PL\オープンデータコンソーシアム\ロゴ\OPEN DATA\OPEN DATA\OPEN YOK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536" y="0"/>
            <a:ext cx="1727245" cy="8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5607" y="22412"/>
            <a:ext cx="7007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33CC"/>
                </a:solidFill>
                <a:latin typeface="HGS明朝B" pitchFamily="18" charset="-128"/>
                <a:ea typeface="HGS明朝B" pitchFamily="18" charset="-128"/>
              </a:rPr>
              <a:t>例えば、以下のようなアイデアが出ました</a:t>
            </a:r>
            <a:endParaRPr kumimoji="1" lang="ja-JP" altLang="en-US" sz="2800" dirty="0">
              <a:solidFill>
                <a:srgbClr val="0033CC"/>
              </a:solidFill>
              <a:latin typeface="HGS明朝B" pitchFamily="18" charset="-128"/>
              <a:ea typeface="HGS明朝B" pitchFamily="18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-2" y="547755"/>
            <a:ext cx="7396793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953105" y="6379878"/>
            <a:ext cx="2133600" cy="365125"/>
          </a:xfrm>
        </p:spPr>
        <p:txBody>
          <a:bodyPr/>
          <a:lstStyle/>
          <a:p>
            <a:fld id="{FB037C1C-F7DB-4CC7-8863-24E9B15CFCA2}" type="slidenum">
              <a:rPr kumimoji="1" lang="ja-JP" altLang="en-US" smtClean="0">
                <a:solidFill>
                  <a:srgbClr val="002060"/>
                </a:solidFill>
              </a:rPr>
              <a:t>5</a:t>
            </a:fld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05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cxnSp>
        <p:nvCxnSpPr>
          <p:cNvPr id="39" name="直線コネクタ 38"/>
          <p:cNvCxnSpPr/>
          <p:nvPr/>
        </p:nvCxnSpPr>
        <p:spPr>
          <a:xfrm>
            <a:off x="15607" y="6669360"/>
            <a:ext cx="8588841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5072716" y="3833909"/>
            <a:ext cx="18587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雨男・雨女度チェッカー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rgbClr val="002060"/>
                </a:solidFill>
              </a:rPr>
              <a:t>梅村研</a:t>
            </a:r>
            <a:endParaRPr lang="ja-JP" altLang="en-US" sz="1200" dirty="0">
              <a:solidFill>
                <a:srgbClr val="00206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505303" y="5376035"/>
            <a:ext cx="1640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気象 </a:t>
            </a:r>
            <a:r>
              <a:rPr lang="en-US" altLang="ja-JP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data on the Map</a:t>
            </a: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Hal Seki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86450" y="1183044"/>
            <a:ext cx="15799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みんなの魚場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Nobuhiro</a:t>
            </a:r>
            <a:r>
              <a:rPr lang="en-US" altLang="ja-JP" sz="1200" dirty="0" smtClean="0">
                <a:solidFill>
                  <a:srgbClr val="002060"/>
                </a:solidFill>
              </a:rPr>
              <a:t> Tamura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05676" y="1704817"/>
            <a:ext cx="1394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みんなの登山日記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Yusuke Takagi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32634" y="4444239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天気予想の鬼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Ryota</a:t>
            </a:r>
            <a:r>
              <a:rPr lang="en-US" altLang="ja-JP" sz="1200" dirty="0" smtClean="0">
                <a:solidFill>
                  <a:srgbClr val="002060"/>
                </a:solidFill>
              </a:rPr>
              <a:t> Wada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216390" y="1475474"/>
            <a:ext cx="1273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冠水マップ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Nobuhiro</a:t>
            </a:r>
            <a:r>
              <a:rPr lang="en-US" altLang="ja-JP" sz="1200" dirty="0" smtClean="0">
                <a:solidFill>
                  <a:srgbClr val="002060"/>
                </a:solidFill>
              </a:rPr>
              <a:t> Tamura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863620" y="2930640"/>
            <a:ext cx="1959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気象状況別救急患者マップ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Nobuhiro</a:t>
            </a:r>
            <a:r>
              <a:rPr lang="en-US" altLang="ja-JP" sz="1200" dirty="0" smtClean="0">
                <a:solidFill>
                  <a:srgbClr val="002060"/>
                </a:solidFill>
              </a:rPr>
              <a:t> Tamura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923769" y="5787455"/>
            <a:ext cx="1765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事件・事故と気象の関係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Kazumi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Indei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569730" y="3088302"/>
            <a:ext cx="16250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同月同日降水確率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Hironobu Watanabe</a:t>
            </a:r>
            <a:endParaRPr lang="ja-JP" altLang="en-US" sz="1200" dirty="0">
              <a:solidFill>
                <a:srgbClr val="002060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925395" y="4903276"/>
            <a:ext cx="1245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気象予想ゲーム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Hal Seki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323182" y="5530532"/>
            <a:ext cx="1443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交通運行予報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Hironobu Watanabe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404015" y="683941"/>
            <a:ext cx="1144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満ち引きマップ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Kenji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Hiramoto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282861" y="4143099"/>
            <a:ext cx="14123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お元気予報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Fumihiro</a:t>
            </a:r>
            <a:r>
              <a:rPr lang="en-US" altLang="ja-JP" sz="1200" dirty="0" smtClean="0">
                <a:solidFill>
                  <a:srgbClr val="002060"/>
                </a:solidFill>
              </a:rPr>
              <a:t> Murakami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-56406" y="2764810"/>
            <a:ext cx="19620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お洗濯</a:t>
            </a:r>
            <a:r>
              <a:rPr lang="en-US" altLang="ja-JP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Y/N </a:t>
            </a:r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部屋干し</a:t>
            </a:r>
            <a:r>
              <a:rPr lang="en-US" altLang="ja-JP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Y/N</a:t>
            </a:r>
          </a:p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審判団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Yoichi Takahashi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363895" y="1397518"/>
            <a:ext cx="1273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過去の大災害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Nobuhiro</a:t>
            </a:r>
            <a:r>
              <a:rPr lang="en-US" altLang="ja-JP" sz="1200" dirty="0" smtClean="0">
                <a:solidFill>
                  <a:srgbClr val="002060"/>
                </a:solidFill>
              </a:rPr>
              <a:t> Tamura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136958" y="2594623"/>
            <a:ext cx="1230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農業</a:t>
            </a:r>
            <a:r>
              <a:rPr lang="en-US" altLang="ja-JP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2.0</a:t>
            </a: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Satoshi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Shirato</a:t>
            </a:r>
            <a:endParaRPr lang="en-US" altLang="ja-JP" sz="1200" dirty="0" smtClean="0">
              <a:solidFill>
                <a:srgbClr val="00206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164288" y="908721"/>
            <a:ext cx="1672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ほんとに地球温暖化？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Satoshi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Shirato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252722" y="1867346"/>
            <a:ext cx="1524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大昔からの</a:t>
            </a:r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気温変化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Mikio</a:t>
            </a:r>
            <a:r>
              <a:rPr lang="en-US" altLang="ja-JP" sz="1200" dirty="0" smtClean="0">
                <a:solidFill>
                  <a:srgbClr val="002060"/>
                </a:solidFill>
              </a:rPr>
              <a:t>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sugiyama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267744" y="4224634"/>
            <a:ext cx="19355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統計データベースと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気象データの連携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Tomoharu</a:t>
            </a:r>
            <a:r>
              <a:rPr lang="en-US" altLang="ja-JP" sz="1200" dirty="0" smtClean="0">
                <a:solidFill>
                  <a:srgbClr val="002060"/>
                </a:solidFill>
              </a:rPr>
              <a:t> Shimizu</a:t>
            </a:r>
            <a:endParaRPr lang="ja-JP" altLang="en-US" sz="1200" dirty="0">
              <a:solidFill>
                <a:srgbClr val="002060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81483" y="2240209"/>
            <a:ext cx="1486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歩行データとの連携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Shin-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ichi</a:t>
            </a:r>
            <a:r>
              <a:rPr lang="en-US" altLang="ja-JP" sz="1200" dirty="0" smtClean="0">
                <a:solidFill>
                  <a:srgbClr val="002060"/>
                </a:solidFill>
              </a:rPr>
              <a:t>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Ohnaka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154880" y="1211903"/>
            <a:ext cx="12747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我が町の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日の出・日の入り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Mikio</a:t>
            </a:r>
            <a:r>
              <a:rPr lang="en-US" altLang="ja-JP" sz="1200" dirty="0" smtClean="0">
                <a:solidFill>
                  <a:srgbClr val="002060"/>
                </a:solidFill>
              </a:rPr>
              <a:t>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sugiyama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008127" y="1862128"/>
            <a:ext cx="1640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観光案内と気象データ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Mikio</a:t>
            </a:r>
            <a:r>
              <a:rPr lang="en-US" altLang="ja-JP" sz="1200" dirty="0" smtClean="0">
                <a:solidFill>
                  <a:srgbClr val="002060"/>
                </a:solidFill>
              </a:rPr>
              <a:t>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sugiyama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18211" y="3792019"/>
            <a:ext cx="17215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漁師の息子一人勝ち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お天気予想ゲーム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Mikio</a:t>
            </a:r>
            <a:r>
              <a:rPr lang="en-US" altLang="ja-JP" sz="1200" dirty="0" smtClean="0">
                <a:solidFill>
                  <a:srgbClr val="002060"/>
                </a:solidFill>
              </a:rPr>
              <a:t>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sugiyama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660232" y="4597101"/>
            <a:ext cx="2131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コールセンターに寄せられる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質問と気象データの関係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Mikio</a:t>
            </a:r>
            <a:r>
              <a:rPr lang="en-US" altLang="ja-JP" sz="1200" dirty="0" smtClean="0">
                <a:solidFill>
                  <a:srgbClr val="002060"/>
                </a:solidFill>
              </a:rPr>
              <a:t>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sugiyama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091260" y="1015245"/>
            <a:ext cx="1544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生きてる火山図鑑</a:t>
            </a: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Mikio</a:t>
            </a:r>
            <a:r>
              <a:rPr lang="en-US" altLang="ja-JP" sz="1200" dirty="0" smtClean="0">
                <a:solidFill>
                  <a:srgbClr val="002060"/>
                </a:solidFill>
              </a:rPr>
              <a:t>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sugiyama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7116129" y="3478518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天気と電力消費量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Mikio</a:t>
            </a:r>
            <a:r>
              <a:rPr lang="en-US" altLang="ja-JP" sz="1200" dirty="0" smtClean="0">
                <a:solidFill>
                  <a:srgbClr val="002060"/>
                </a:solidFill>
              </a:rPr>
              <a:t>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sugiyama</a:t>
            </a:r>
            <a:endParaRPr lang="ja-JP" altLang="en-US" sz="1200" dirty="0">
              <a:solidFill>
                <a:srgbClr val="002060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569730" y="3547557"/>
            <a:ext cx="16299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二都市間比較ツール</a:t>
            </a: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Mikio</a:t>
            </a:r>
            <a:r>
              <a:rPr lang="en-US" altLang="ja-JP" sz="1200" dirty="0" smtClean="0">
                <a:solidFill>
                  <a:srgbClr val="002060"/>
                </a:solidFill>
              </a:rPr>
              <a:t>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sugiyama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002242" y="3055750"/>
            <a:ext cx="15616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飲食店向け気象情報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Miyake Taisei</a:t>
            </a:r>
            <a:endParaRPr lang="ja-JP" altLang="en-US" sz="1200" dirty="0">
              <a:solidFill>
                <a:srgbClr val="002060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925141" y="1937139"/>
            <a:ext cx="1790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キツネの嫁入りロケーター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rgbClr val="002060"/>
                </a:solidFill>
              </a:rPr>
              <a:t>白戸智</a:t>
            </a:r>
            <a:endParaRPr lang="ja-JP" altLang="en-US" sz="1200" dirty="0">
              <a:solidFill>
                <a:srgbClr val="002060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932040" y="2344890"/>
            <a:ext cx="17955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天候＋服装チェッカー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Fumihiro</a:t>
            </a:r>
            <a:r>
              <a:rPr lang="en-US" altLang="ja-JP" sz="1200" dirty="0" smtClean="0">
                <a:solidFill>
                  <a:srgbClr val="002060"/>
                </a:solidFill>
              </a:rPr>
              <a:t> Murakami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14345" y="5812404"/>
            <a:ext cx="15616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動植物向け天気予報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Tetsu</a:t>
            </a:r>
            <a:r>
              <a:rPr lang="en-US" altLang="ja-JP" sz="1200" dirty="0" smtClean="0">
                <a:solidFill>
                  <a:srgbClr val="002060"/>
                </a:solidFill>
              </a:rPr>
              <a:t> Hattori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913037" y="5364941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花粉確率予報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Tetsu</a:t>
            </a:r>
            <a:r>
              <a:rPr lang="en-US" altLang="ja-JP" sz="1200" dirty="0" smtClean="0">
                <a:solidFill>
                  <a:srgbClr val="002060"/>
                </a:solidFill>
              </a:rPr>
              <a:t> Hattori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7221690" y="5281021"/>
            <a:ext cx="1072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天候と投票率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Yuuki</a:t>
            </a:r>
            <a:r>
              <a:rPr lang="en-US" altLang="ja-JP" sz="1200" dirty="0" smtClean="0">
                <a:solidFill>
                  <a:srgbClr val="002060"/>
                </a:solidFill>
              </a:rPr>
              <a:t> Harada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923928" y="4913501"/>
            <a:ext cx="20965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気象情報と渋滞予測の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マッシュアップ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Michiaki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Tatsubori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067802" y="4072994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水力発電と降水量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Mikio</a:t>
            </a:r>
            <a:r>
              <a:rPr lang="en-US" altLang="ja-JP" sz="1200" dirty="0" smtClean="0">
                <a:solidFill>
                  <a:srgbClr val="002060"/>
                </a:solidFill>
              </a:rPr>
              <a:t>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sugiyama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505303" y="4892666"/>
            <a:ext cx="1537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防災情報</a:t>
            </a:r>
            <a:r>
              <a:rPr lang="en-US" altLang="ja-JP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XML</a:t>
            </a:r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の活用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Nori</a:t>
            </a:r>
            <a:r>
              <a:rPr lang="en-US" altLang="ja-JP" sz="1200" dirty="0" smtClean="0">
                <a:solidFill>
                  <a:srgbClr val="002060"/>
                </a:solidFill>
              </a:rPr>
              <a:t> Nagata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5212140" y="785894"/>
            <a:ext cx="1160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根雪の可視化</a:t>
            </a:r>
            <a:endParaRPr lang="en-US" altLang="ja-JP" sz="12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1200" dirty="0" err="1" smtClean="0">
                <a:solidFill>
                  <a:srgbClr val="002060"/>
                </a:solidFill>
              </a:rPr>
              <a:t>Mikio</a:t>
            </a:r>
            <a:r>
              <a:rPr lang="en-US" altLang="ja-JP" sz="1200" dirty="0" smtClean="0">
                <a:solidFill>
                  <a:srgbClr val="002060"/>
                </a:solidFill>
              </a:rPr>
              <a:t> </a:t>
            </a:r>
            <a:r>
              <a:rPr lang="en-US" altLang="ja-JP" sz="1200" dirty="0" err="1" smtClean="0">
                <a:solidFill>
                  <a:srgbClr val="002060"/>
                </a:solidFill>
              </a:rPr>
              <a:t>sugiyama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7252722" y="908720"/>
            <a:ext cx="1505050" cy="1545233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49" name="円/楕円 48"/>
          <p:cNvSpPr/>
          <p:nvPr/>
        </p:nvSpPr>
        <p:spPr>
          <a:xfrm>
            <a:off x="4975083" y="692696"/>
            <a:ext cx="1505050" cy="2232248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50" name="円/楕円 49"/>
          <p:cNvSpPr/>
          <p:nvPr/>
        </p:nvSpPr>
        <p:spPr>
          <a:xfrm>
            <a:off x="2040467" y="2564904"/>
            <a:ext cx="1380940" cy="1040654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1256037" y="665207"/>
            <a:ext cx="1505050" cy="1589418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52" name="円/楕円 51"/>
          <p:cNvSpPr/>
          <p:nvPr/>
        </p:nvSpPr>
        <p:spPr>
          <a:xfrm>
            <a:off x="752570" y="3645024"/>
            <a:ext cx="1505050" cy="2811627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53" name="円/楕円 52"/>
          <p:cNvSpPr/>
          <p:nvPr/>
        </p:nvSpPr>
        <p:spPr>
          <a:xfrm>
            <a:off x="6851905" y="2852936"/>
            <a:ext cx="1801822" cy="3557501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54" name="円/楕円 53"/>
          <p:cNvSpPr/>
          <p:nvPr/>
        </p:nvSpPr>
        <p:spPr>
          <a:xfrm>
            <a:off x="3730001" y="2977776"/>
            <a:ext cx="1380940" cy="1206277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55" name="円/楕円 54"/>
          <p:cNvSpPr/>
          <p:nvPr/>
        </p:nvSpPr>
        <p:spPr>
          <a:xfrm>
            <a:off x="2583253" y="4077072"/>
            <a:ext cx="1380940" cy="1875778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56" name="円/楕円 55"/>
          <p:cNvSpPr/>
          <p:nvPr/>
        </p:nvSpPr>
        <p:spPr>
          <a:xfrm>
            <a:off x="5329513" y="3501008"/>
            <a:ext cx="1380940" cy="1254313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57" name="円/楕円 56"/>
          <p:cNvSpPr/>
          <p:nvPr/>
        </p:nvSpPr>
        <p:spPr>
          <a:xfrm>
            <a:off x="4354288" y="4725144"/>
            <a:ext cx="1380940" cy="1334838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58" name="円/楕円 57"/>
          <p:cNvSpPr/>
          <p:nvPr/>
        </p:nvSpPr>
        <p:spPr>
          <a:xfrm>
            <a:off x="215544" y="2204864"/>
            <a:ext cx="1380940" cy="1206277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177008" y="6315759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  <a:latin typeface="+mn-ea"/>
              </a:rPr>
              <a:t>他データとの比較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760311" y="599219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交通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183651" y="638071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予想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905192" y="4088105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二地点比較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069010" y="3502950"/>
            <a:ext cx="136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企業向けサービス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730225" y="222297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趣味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52372" y="338953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便利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989276" y="590668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汎用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289026" y="2865639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観光・地域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348082" y="2385288"/>
            <a:ext cx="13676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過去のデータ分析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742794" y="46552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個人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0" name="円/楕円 69"/>
          <p:cNvSpPr/>
          <p:nvPr/>
        </p:nvSpPr>
        <p:spPr>
          <a:xfrm>
            <a:off x="3218929" y="908720"/>
            <a:ext cx="1380940" cy="1510060"/>
          </a:xfrm>
          <a:prstGeom prst="ellipse">
            <a:avLst/>
          </a:prstGeom>
          <a:solidFill>
            <a:srgbClr val="4F81B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548528" y="2377124"/>
            <a:ext cx="6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その他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3705695" y="6380709"/>
            <a:ext cx="30941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200" dirty="0" smtClean="0">
                <a:solidFill>
                  <a:srgbClr val="002060"/>
                </a:solidFill>
              </a:rPr>
              <a:t>※ </a:t>
            </a:r>
            <a:r>
              <a:rPr lang="ja-JP" altLang="en-US" sz="1200" dirty="0" smtClean="0">
                <a:solidFill>
                  <a:srgbClr val="002060"/>
                </a:solidFill>
              </a:rPr>
              <a:t>ここに掲載しきれていないものもあります。</a:t>
            </a:r>
            <a:endParaRPr lang="en-US" altLang="ja-JP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81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spb-fs\プロジェクト\9210359 津國剛PL\オープンデータコンソーシアム\ロゴ\OPEN DATA\OPEN DATA\OPEN YOK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536" y="0"/>
            <a:ext cx="1727245" cy="8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5607" y="22412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33CC"/>
                </a:solidFill>
                <a:latin typeface="HGS明朝B" pitchFamily="18" charset="-128"/>
                <a:ea typeface="HGS明朝B" pitchFamily="18" charset="-128"/>
              </a:rPr>
              <a:t>４．気象データ・ハッカソンの開催</a:t>
            </a:r>
            <a:endParaRPr kumimoji="1" lang="ja-JP" altLang="en-US" sz="2800" dirty="0">
              <a:solidFill>
                <a:srgbClr val="0033CC"/>
              </a:solidFill>
              <a:latin typeface="HGS明朝B" pitchFamily="18" charset="-128"/>
              <a:ea typeface="HGS明朝B" pitchFamily="18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-2" y="547755"/>
            <a:ext cx="7396793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953105" y="6379878"/>
            <a:ext cx="2133600" cy="365125"/>
          </a:xfrm>
        </p:spPr>
        <p:txBody>
          <a:bodyPr/>
          <a:lstStyle/>
          <a:p>
            <a:fld id="{FB037C1C-F7DB-4CC7-8863-24E9B15CFCA2}" type="slidenum">
              <a:rPr kumimoji="1" lang="ja-JP" altLang="en-US" smtClean="0">
                <a:solidFill>
                  <a:srgbClr val="002060"/>
                </a:solidFill>
              </a:rPr>
              <a:t>6</a:t>
            </a:fld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05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cxnSp>
        <p:nvCxnSpPr>
          <p:cNvPr id="39" name="直線コネクタ 38"/>
          <p:cNvCxnSpPr/>
          <p:nvPr/>
        </p:nvCxnSpPr>
        <p:spPr>
          <a:xfrm>
            <a:off x="15607" y="6669360"/>
            <a:ext cx="8588841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/>
          <p:cNvSpPr/>
          <p:nvPr/>
        </p:nvSpPr>
        <p:spPr>
          <a:xfrm>
            <a:off x="395536" y="832683"/>
            <a:ext cx="8352928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/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・気象データ・アイデアソンで出たアイデアを活用して、気象データ・ハッカソンを開催しました。</a:t>
            </a:r>
            <a:endParaRPr lang="en-US" altLang="ja-JP" sz="24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・気象庁、総務省、経済産業省、産業総合技術研究所などからも参加がありました。</a:t>
            </a:r>
            <a:endParaRPr lang="en-US" altLang="ja-JP" sz="24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1100" dirty="0">
              <a:latin typeface="HGP明朝B" pitchFamily="18" charset="-128"/>
              <a:ea typeface="HGP明朝B" pitchFamily="18" charset="-128"/>
            </a:endParaRPr>
          </a:p>
          <a:p>
            <a:pPr marL="625475" lvl="1" indent="-168275"/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■ 開催日時：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2012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年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12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月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1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日（土）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13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：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00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～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19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：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00</a:t>
            </a:r>
          </a:p>
          <a:p>
            <a:pPr marL="625475" lvl="1" indent="-168275"/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■ 開催場所：三菱総研内会議室</a:t>
            </a:r>
            <a:endParaRPr lang="en-US" altLang="ja-JP" sz="2400" dirty="0" smtClean="0">
              <a:latin typeface="HGP明朝B" pitchFamily="18" charset="-128"/>
              <a:ea typeface="HGP明朝B" pitchFamily="18" charset="-128"/>
            </a:endParaRPr>
          </a:p>
          <a:p>
            <a:pPr marL="625475" lvl="1" indent="-168275"/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■ 参加者：約</a:t>
            </a:r>
            <a:r>
              <a:rPr lang="en-US" altLang="ja-JP" sz="2400" dirty="0" smtClean="0">
                <a:latin typeface="HGP明朝B" pitchFamily="18" charset="-128"/>
                <a:ea typeface="HGP明朝B" pitchFamily="18" charset="-128"/>
              </a:rPr>
              <a:t>50</a:t>
            </a:r>
            <a:r>
              <a:rPr lang="ja-JP" altLang="en-US" sz="2400" dirty="0" smtClean="0">
                <a:latin typeface="HGP明朝B" pitchFamily="18" charset="-128"/>
                <a:ea typeface="HGP明朝B" pitchFamily="18" charset="-128"/>
              </a:rPr>
              <a:t>名</a:t>
            </a:r>
            <a:endParaRPr lang="ja-JP" altLang="en-US" sz="2400" dirty="0">
              <a:latin typeface="HGP明朝B" pitchFamily="18" charset="-128"/>
              <a:ea typeface="HGP明朝B" pitchFamily="18" charset="-128"/>
            </a:endParaRPr>
          </a:p>
        </p:txBody>
      </p:sp>
      <p:pic>
        <p:nvPicPr>
          <p:cNvPr id="73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75402" y="3819328"/>
            <a:ext cx="4069249" cy="259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717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spb-fs\プロジェクト\9210359 津國剛PL\オープンデータコンソーシアム\ロゴ\OPEN DATA\OPEN DATA\OPEN YOK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536" y="0"/>
            <a:ext cx="1727245" cy="8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5607" y="22412"/>
            <a:ext cx="7366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33CC"/>
                </a:solidFill>
                <a:latin typeface="HGS明朝B" pitchFamily="18" charset="-128"/>
                <a:ea typeface="HGS明朝B" pitchFamily="18" charset="-128"/>
              </a:rPr>
              <a:t>以下の６つのチームに分かれて検討しました</a:t>
            </a:r>
            <a:endParaRPr kumimoji="1" lang="ja-JP" altLang="en-US" sz="2800" dirty="0">
              <a:solidFill>
                <a:srgbClr val="0033CC"/>
              </a:solidFill>
              <a:latin typeface="HGS明朝B" pitchFamily="18" charset="-128"/>
              <a:ea typeface="HGS明朝B" pitchFamily="18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-2" y="547755"/>
            <a:ext cx="7396793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953105" y="6379878"/>
            <a:ext cx="2133600" cy="365125"/>
          </a:xfrm>
        </p:spPr>
        <p:txBody>
          <a:bodyPr/>
          <a:lstStyle/>
          <a:p>
            <a:fld id="{FB037C1C-F7DB-4CC7-8863-24E9B15CFCA2}" type="slidenum">
              <a:rPr kumimoji="1" lang="ja-JP" altLang="en-US" smtClean="0">
                <a:solidFill>
                  <a:srgbClr val="002060"/>
                </a:solidFill>
              </a:rPr>
              <a:t>7</a:t>
            </a:fld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05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cxnSp>
        <p:nvCxnSpPr>
          <p:cNvPr id="39" name="直線コネクタ 38"/>
          <p:cNvCxnSpPr/>
          <p:nvPr/>
        </p:nvCxnSpPr>
        <p:spPr>
          <a:xfrm>
            <a:off x="15607" y="6669360"/>
            <a:ext cx="8588841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/>
          <p:cNvSpPr/>
          <p:nvPr/>
        </p:nvSpPr>
        <p:spPr>
          <a:xfrm>
            <a:off x="395536" y="832683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/>
            <a:r>
              <a:rPr lang="ja-JP" altLang="en-US" sz="2400" dirty="0" smtClean="0">
                <a:solidFill>
                  <a:srgbClr val="0033CC"/>
                </a:solidFill>
                <a:latin typeface="HGP明朝B" pitchFamily="18" charset="-128"/>
                <a:ea typeface="HGP明朝B" pitchFamily="18" charset="-128"/>
              </a:rPr>
              <a:t>① 「おしゃれ予報」チーム</a:t>
            </a:r>
            <a:endParaRPr lang="en-US" altLang="ja-JP" sz="2400" dirty="0" smtClean="0">
              <a:solidFill>
                <a:srgbClr val="0033CC"/>
              </a:solidFill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・お出かけ先</a:t>
            </a:r>
            <a:r>
              <a:rPr lang="ja-JP" altLang="en-US" sz="2000" dirty="0">
                <a:latin typeface="HGP明朝B" pitchFamily="18" charset="-128"/>
                <a:ea typeface="HGP明朝B" pitchFamily="18" charset="-128"/>
              </a:rPr>
              <a:t>と</a:t>
            </a:r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気候、手持ちの洋服をもとにお薦めの服装をアドバイス。</a:t>
            </a:r>
            <a:endParaRPr lang="en-US" altLang="ja-JP" sz="20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800" dirty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400" dirty="0" smtClean="0">
                <a:solidFill>
                  <a:srgbClr val="0033CC"/>
                </a:solidFill>
                <a:latin typeface="HGP明朝B" pitchFamily="18" charset="-128"/>
                <a:ea typeface="HGP明朝B" pitchFamily="18" charset="-128"/>
              </a:rPr>
              <a:t>② 「住みよいマップ」チーム</a:t>
            </a:r>
            <a:endParaRPr lang="en-US" altLang="ja-JP" sz="2400" dirty="0" smtClean="0">
              <a:solidFill>
                <a:srgbClr val="0033CC"/>
              </a:solidFill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・気候や生活利便性、災害リスクなどのデータを地図上に可視化。</a:t>
            </a:r>
            <a:endParaRPr lang="en-US" altLang="ja-JP" sz="20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800" dirty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400" dirty="0" smtClean="0">
                <a:solidFill>
                  <a:srgbClr val="0033CC"/>
                </a:solidFill>
                <a:latin typeface="HGP明朝B" pitchFamily="18" charset="-128"/>
                <a:ea typeface="HGP明朝B" pitchFamily="18" charset="-128"/>
              </a:rPr>
              <a:t>③ 「満ち引きマップ」チーム</a:t>
            </a:r>
            <a:endParaRPr lang="en-US" altLang="ja-JP" sz="2400" dirty="0" smtClean="0">
              <a:solidFill>
                <a:srgbClr val="0033CC"/>
              </a:solidFill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・浜辺の潮の満ち引きを可視化し、海水浴や潮干狩りなどに活用。</a:t>
            </a:r>
            <a:endParaRPr lang="en-US" altLang="ja-JP" sz="20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800" dirty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400" dirty="0" smtClean="0">
                <a:solidFill>
                  <a:srgbClr val="0033CC"/>
                </a:solidFill>
                <a:latin typeface="HGP明朝B" pitchFamily="18" charset="-128"/>
                <a:ea typeface="HGP明朝B" pitchFamily="18" charset="-128"/>
              </a:rPr>
              <a:t>④ 「体質ナビゲーション」チーム</a:t>
            </a:r>
            <a:endParaRPr lang="en-US" altLang="ja-JP" sz="2400" dirty="0" smtClean="0">
              <a:solidFill>
                <a:srgbClr val="0033CC"/>
              </a:solidFill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・本人の体質とその日の気候、予定などをもとにアドバイス。</a:t>
            </a:r>
            <a:endParaRPr lang="en-US" altLang="ja-JP" sz="20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8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400" dirty="0" smtClean="0">
                <a:solidFill>
                  <a:srgbClr val="0033CC"/>
                </a:solidFill>
                <a:latin typeface="HGP明朝B" pitchFamily="18" charset="-128"/>
                <a:ea typeface="HGP明朝B" pitchFamily="18" charset="-128"/>
              </a:rPr>
              <a:t>⑤ 「</a:t>
            </a:r>
            <a:r>
              <a:rPr lang="en-US" altLang="ja-JP" sz="2400" dirty="0" err="1" smtClean="0">
                <a:solidFill>
                  <a:srgbClr val="0033CC"/>
                </a:solidFill>
                <a:latin typeface="HGP明朝B" pitchFamily="18" charset="-128"/>
                <a:ea typeface="HGP明朝B" pitchFamily="18" charset="-128"/>
              </a:rPr>
              <a:t>CrowdMap</a:t>
            </a:r>
            <a:r>
              <a:rPr lang="ja-JP" altLang="en-US" sz="2400" dirty="0">
                <a:solidFill>
                  <a:srgbClr val="0033CC"/>
                </a:solidFill>
                <a:latin typeface="HGP明朝B" pitchFamily="18" charset="-128"/>
                <a:ea typeface="HGP明朝B" pitchFamily="18" charset="-128"/>
              </a:rPr>
              <a:t>と地図の</a:t>
            </a:r>
            <a:r>
              <a:rPr lang="ja-JP" altLang="en-US" sz="2400" dirty="0" smtClean="0">
                <a:solidFill>
                  <a:srgbClr val="0033CC"/>
                </a:solidFill>
                <a:latin typeface="HGP明朝B" pitchFamily="18" charset="-128"/>
                <a:ea typeface="HGP明朝B" pitchFamily="18" charset="-128"/>
              </a:rPr>
              <a:t>マッシュアップ」チーム</a:t>
            </a:r>
            <a:endParaRPr lang="en-US" altLang="ja-JP" sz="2400" dirty="0" smtClean="0">
              <a:solidFill>
                <a:srgbClr val="0033CC"/>
              </a:solidFill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・既存のサービス「</a:t>
            </a:r>
            <a:r>
              <a:rPr lang="en-US" altLang="ja-JP" sz="2000" dirty="0" err="1" smtClean="0">
                <a:latin typeface="HGP明朝B" pitchFamily="18" charset="-128"/>
                <a:ea typeface="HGP明朝B" pitchFamily="18" charset="-128"/>
              </a:rPr>
              <a:t>CrowdMap</a:t>
            </a:r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」に様々な気象データをマッシュアップ。</a:t>
            </a:r>
            <a:endParaRPr lang="en-US" altLang="ja-JP" sz="20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800" dirty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400" dirty="0" smtClean="0">
                <a:solidFill>
                  <a:srgbClr val="0033CC"/>
                </a:solidFill>
                <a:latin typeface="HGP明朝B" pitchFamily="18" charset="-128"/>
                <a:ea typeface="HGP明朝B" pitchFamily="18" charset="-128"/>
              </a:rPr>
              <a:t>⑥ 「統計データ</a:t>
            </a:r>
            <a:r>
              <a:rPr lang="en-US" altLang="ja-JP" sz="2400" dirty="0" smtClean="0">
                <a:solidFill>
                  <a:srgbClr val="0033CC"/>
                </a:solidFill>
                <a:latin typeface="HGP明朝B" pitchFamily="18" charset="-128"/>
                <a:ea typeface="HGP明朝B" pitchFamily="18" charset="-128"/>
              </a:rPr>
              <a:t>×</a:t>
            </a:r>
            <a:r>
              <a:rPr lang="ja-JP" altLang="en-US" sz="2400" dirty="0" smtClean="0">
                <a:solidFill>
                  <a:srgbClr val="0033CC"/>
                </a:solidFill>
                <a:latin typeface="HGP明朝B" pitchFamily="18" charset="-128"/>
                <a:ea typeface="HGP明朝B" pitchFamily="18" charset="-128"/>
              </a:rPr>
              <a:t>気象データ」チーム</a:t>
            </a:r>
            <a:endParaRPr lang="en-US" altLang="ja-JP" sz="2400" dirty="0" smtClean="0">
              <a:solidFill>
                <a:srgbClr val="0033CC"/>
              </a:solidFill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・消費支出などの統計データと気象データの相関を分析・可視化。</a:t>
            </a:r>
            <a:endParaRPr lang="ja-JP" altLang="en-US" sz="2000" dirty="0">
              <a:latin typeface="HGP明朝B" pitchFamily="18" charset="-128"/>
              <a:ea typeface="HGP明朝B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6681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spb-fs\プロジェクト\9210359 津國剛PL\オープンデータコンソーシアム\ロゴ\OPEN DATA\OPEN DATA\OPEN YOK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536" y="0"/>
            <a:ext cx="1727245" cy="8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5607" y="22412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33CC"/>
                </a:solidFill>
                <a:latin typeface="HGS明朝B" pitchFamily="18" charset="-128"/>
                <a:ea typeface="HGS明朝B" pitchFamily="18" charset="-128"/>
              </a:rPr>
              <a:t>５．得られた知見や気づき</a:t>
            </a:r>
            <a:endParaRPr kumimoji="1" lang="ja-JP" altLang="en-US" sz="2800" dirty="0">
              <a:solidFill>
                <a:srgbClr val="0033CC"/>
              </a:solidFill>
              <a:latin typeface="HGS明朝B" pitchFamily="18" charset="-128"/>
              <a:ea typeface="HGS明朝B" pitchFamily="18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-2" y="547755"/>
            <a:ext cx="7396793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953105" y="6379878"/>
            <a:ext cx="2133600" cy="365125"/>
          </a:xfrm>
        </p:spPr>
        <p:txBody>
          <a:bodyPr/>
          <a:lstStyle/>
          <a:p>
            <a:fld id="{FB037C1C-F7DB-4CC7-8863-24E9B15CFCA2}" type="slidenum">
              <a:rPr kumimoji="1" lang="ja-JP" altLang="en-US" smtClean="0">
                <a:solidFill>
                  <a:srgbClr val="002060"/>
                </a:solidFill>
              </a:rPr>
              <a:t>8</a:t>
            </a:fld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05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cxnSp>
        <p:nvCxnSpPr>
          <p:cNvPr id="39" name="直線コネクタ 38"/>
          <p:cNvCxnSpPr/>
          <p:nvPr/>
        </p:nvCxnSpPr>
        <p:spPr>
          <a:xfrm>
            <a:off x="15607" y="6669360"/>
            <a:ext cx="8588841" cy="0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95536" y="832683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/>
            <a:r>
              <a:rPr lang="ja-JP" altLang="en-US" sz="2800" dirty="0">
                <a:latin typeface="HGP明朝B" pitchFamily="18" charset="-128"/>
                <a:ea typeface="HGP明朝B" pitchFamily="18" charset="-128"/>
              </a:rPr>
              <a:t>◇</a:t>
            </a:r>
            <a:r>
              <a:rPr lang="ja-JP" altLang="en-US" sz="2800" dirty="0" smtClean="0">
                <a:latin typeface="HGP明朝B" pitchFamily="18" charset="-128"/>
                <a:ea typeface="HGP明朝B" pitchFamily="18" charset="-128"/>
              </a:rPr>
              <a:t> 様々な組織に所属する人が集まり、コラボレーションする意義</a:t>
            </a:r>
            <a:endParaRPr lang="en-US" altLang="ja-JP" sz="28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2800" dirty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800" dirty="0">
                <a:latin typeface="HGP明朝B" pitchFamily="18" charset="-128"/>
                <a:ea typeface="HGP明朝B" pitchFamily="18" charset="-128"/>
              </a:rPr>
              <a:t>◇</a:t>
            </a:r>
            <a:r>
              <a:rPr lang="ja-JP" altLang="en-US" sz="2800" dirty="0" smtClean="0">
                <a:latin typeface="HGP明朝B" pitchFamily="18" charset="-128"/>
                <a:ea typeface="HGP明朝B" pitchFamily="18" charset="-128"/>
              </a:rPr>
              <a:t> 既存のサービスをうまく活用して時間を短縮</a:t>
            </a:r>
            <a:endParaRPr lang="en-US" altLang="ja-JP" sz="28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2800" dirty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800" dirty="0">
                <a:latin typeface="HGP明朝B" pitchFamily="18" charset="-128"/>
                <a:ea typeface="HGP明朝B" pitchFamily="18" charset="-128"/>
              </a:rPr>
              <a:t>◇</a:t>
            </a:r>
            <a:r>
              <a:rPr lang="ja-JP" altLang="en-US" sz="2800" dirty="0" smtClean="0">
                <a:latin typeface="HGP明朝B" pitchFamily="18" charset="-128"/>
                <a:ea typeface="HGP明朝B" pitchFamily="18" charset="-128"/>
              </a:rPr>
              <a:t> 当該分野の専門家がいると心強い</a:t>
            </a:r>
            <a:endParaRPr lang="en-US" altLang="ja-JP" sz="28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2800" dirty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800" dirty="0" smtClean="0">
                <a:latin typeface="HGP明朝B" pitchFamily="18" charset="-128"/>
                <a:ea typeface="HGP明朝B" pitchFamily="18" charset="-128"/>
              </a:rPr>
              <a:t>◇ </a:t>
            </a:r>
            <a:r>
              <a:rPr lang="ja-JP" altLang="en-US" sz="2800" dirty="0">
                <a:latin typeface="HGP明朝B" pitchFamily="18" charset="-128"/>
                <a:ea typeface="HGP明朝B" pitchFamily="18" charset="-128"/>
              </a:rPr>
              <a:t>ソーシャルメディア</a:t>
            </a:r>
            <a:r>
              <a:rPr lang="ja-JP" altLang="en-US" sz="2800" dirty="0" smtClean="0">
                <a:latin typeface="HGP明朝B" pitchFamily="18" charset="-128"/>
                <a:ea typeface="HGP明朝B" pitchFamily="18" charset="-128"/>
              </a:rPr>
              <a:t>はアイデアソンに使える</a:t>
            </a:r>
            <a:endParaRPr lang="en-US" altLang="ja-JP" sz="28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2800" dirty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800" dirty="0" smtClean="0">
                <a:latin typeface="HGP明朝B" pitchFamily="18" charset="-128"/>
                <a:ea typeface="HGP明朝B" pitchFamily="18" charset="-128"/>
              </a:rPr>
              <a:t>◆ 半日では、できることが限られる</a:t>
            </a:r>
            <a:endParaRPr lang="en-US" altLang="ja-JP" sz="2800" dirty="0" smtClean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endParaRPr lang="en-US" altLang="ja-JP" sz="2800" dirty="0">
              <a:latin typeface="HGP明朝B" pitchFamily="18" charset="-128"/>
              <a:ea typeface="HGP明朝B" pitchFamily="18" charset="-128"/>
            </a:endParaRPr>
          </a:p>
          <a:p>
            <a:pPr marL="168275" indent="-168275"/>
            <a:r>
              <a:rPr lang="ja-JP" altLang="en-US" sz="2800" dirty="0" smtClean="0">
                <a:latin typeface="HGP明朝B" pitchFamily="18" charset="-128"/>
                <a:ea typeface="HGP明朝B" pitchFamily="18" charset="-128"/>
              </a:rPr>
              <a:t>◆ サービス実現までどのように継続するか</a:t>
            </a:r>
            <a:endParaRPr lang="en-US" altLang="ja-JP" sz="2800" dirty="0" smtClean="0">
              <a:latin typeface="HGP明朝B" pitchFamily="18" charset="-128"/>
              <a:ea typeface="HGP明朝B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4504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953105" y="6379878"/>
            <a:ext cx="2133600" cy="365125"/>
          </a:xfrm>
        </p:spPr>
        <p:txBody>
          <a:bodyPr/>
          <a:lstStyle/>
          <a:p>
            <a:fld id="{FB037C1C-F7DB-4CC7-8863-24E9B15CFCA2}" type="slidenum">
              <a:rPr kumimoji="1" lang="ja-JP" altLang="en-US" smtClean="0">
                <a:solidFill>
                  <a:srgbClr val="002060"/>
                </a:solidFill>
              </a:rPr>
              <a:t>9</a:t>
            </a:fld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05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0" name="Picture 2" descr="http://www.opendata.gr.jp/img/logo_tat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416" y="2443682"/>
            <a:ext cx="2197167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420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927</Words>
  <Application>Microsoft Office PowerPoint</Application>
  <PresentationFormat>画面に合わせる (4:3)</PresentationFormat>
  <Paragraphs>171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　文洋</dc:creator>
  <cp:lastModifiedBy>村上　文洋</cp:lastModifiedBy>
  <cp:revision>110</cp:revision>
  <dcterms:created xsi:type="dcterms:W3CDTF">2012-11-26T03:25:12Z</dcterms:created>
  <dcterms:modified xsi:type="dcterms:W3CDTF">2012-12-04T07:15:27Z</dcterms:modified>
</cp:coreProperties>
</file>